
<file path=[Content_Types].xml><?xml version="1.0" encoding="utf-8"?>
<Types xmlns="http://schemas.openxmlformats.org/package/2006/content-types">
  <Default Extension="rels" ContentType="application/vnd.openxmlformats-package.relationships+xml"/>
  <Default Extension="jpg" ContentType="image/jpeg"/>
  <Default Extension="xml" ContentType="application/xml"/>
  <Default Extension="jpeg" ContentType="image/jpeg"/>
  <Default Extension="emf" ContentType="image/x-emf"/>
  <Default Extension="png" ContentType="image/png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2" r:id="rId1"/>
    <p:sldMasterId id="2147483794" r:id="rId2"/>
    <p:sldMasterId id="2147483955" r:id="rId3"/>
    <p:sldMasterId id="2147484053" r:id="rId4"/>
    <p:sldMasterId id="2147484065" r:id="rId5"/>
    <p:sldMasterId id="2147484077" r:id="rId6"/>
    <p:sldMasterId id="2147484089" r:id="rId7"/>
    <p:sldMasterId id="2147484101" r:id="rId8"/>
    <p:sldMasterId id="2147484113" r:id="rId9"/>
    <p:sldMasterId id="2147484125" r:id="rId10"/>
    <p:sldMasterId id="2147484137" r:id="rId11"/>
    <p:sldMasterId id="2147484149" r:id="rId12"/>
  </p:sldMasterIdLst>
  <p:notesMasterIdLst>
    <p:notesMasterId r:id="rId71"/>
  </p:notesMasterIdLst>
  <p:handoutMasterIdLst>
    <p:handoutMasterId r:id="rId72"/>
  </p:handoutMasterIdLst>
  <p:sldIdLst>
    <p:sldId id="256" r:id="rId13"/>
    <p:sldId id="406" r:id="rId14"/>
    <p:sldId id="400" r:id="rId15"/>
    <p:sldId id="419" r:id="rId16"/>
    <p:sldId id="420" r:id="rId17"/>
    <p:sldId id="421" r:id="rId18"/>
    <p:sldId id="418" r:id="rId19"/>
    <p:sldId id="422" r:id="rId20"/>
    <p:sldId id="404" r:id="rId21"/>
    <p:sldId id="369" r:id="rId22"/>
    <p:sldId id="370" r:id="rId23"/>
    <p:sldId id="371" r:id="rId24"/>
    <p:sldId id="408" r:id="rId25"/>
    <p:sldId id="443" r:id="rId26"/>
    <p:sldId id="437" r:id="rId27"/>
    <p:sldId id="438" r:id="rId28"/>
    <p:sldId id="439" r:id="rId29"/>
    <p:sldId id="440" r:id="rId30"/>
    <p:sldId id="441" r:id="rId31"/>
    <p:sldId id="442" r:id="rId32"/>
    <p:sldId id="413" r:id="rId33"/>
    <p:sldId id="382" r:id="rId34"/>
    <p:sldId id="383" r:id="rId35"/>
    <p:sldId id="384" r:id="rId36"/>
    <p:sldId id="415" r:id="rId37"/>
    <p:sldId id="387" r:id="rId38"/>
    <p:sldId id="385" r:id="rId39"/>
    <p:sldId id="386" r:id="rId40"/>
    <p:sldId id="423" r:id="rId41"/>
    <p:sldId id="426" r:id="rId42"/>
    <p:sldId id="436" r:id="rId43"/>
    <p:sldId id="416" r:id="rId44"/>
    <p:sldId id="424" r:id="rId45"/>
    <p:sldId id="427" r:id="rId46"/>
    <p:sldId id="430" r:id="rId47"/>
    <p:sldId id="428" r:id="rId48"/>
    <p:sldId id="429" r:id="rId49"/>
    <p:sldId id="449" r:id="rId50"/>
    <p:sldId id="450" r:id="rId51"/>
    <p:sldId id="432" r:id="rId52"/>
    <p:sldId id="433" r:id="rId53"/>
    <p:sldId id="434" r:id="rId54"/>
    <p:sldId id="435" r:id="rId55"/>
    <p:sldId id="396" r:id="rId56"/>
    <p:sldId id="397" r:id="rId57"/>
    <p:sldId id="393" r:id="rId58"/>
    <p:sldId id="451" r:id="rId59"/>
    <p:sldId id="452" r:id="rId60"/>
    <p:sldId id="448" r:id="rId61"/>
    <p:sldId id="399" r:id="rId62"/>
    <p:sldId id="457" r:id="rId63"/>
    <p:sldId id="458" r:id="rId64"/>
    <p:sldId id="453" r:id="rId65"/>
    <p:sldId id="454" r:id="rId66"/>
    <p:sldId id="455" r:id="rId67"/>
    <p:sldId id="456" r:id="rId68"/>
    <p:sldId id="389" r:id="rId69"/>
    <p:sldId id="444" r:id="rId70"/>
  </p:sldIdLst>
  <p:sldSz cx="9144000" cy="6858000" type="screen4x3"/>
  <p:notesSz cx="6858000" cy="9144000"/>
  <p:defaultTextStyle>
    <a:defPPr>
      <a:defRPr lang="it-IT"/>
    </a:defPPr>
    <a:lvl1pPr algn="l" defTabSz="456768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6768" algn="l" defTabSz="456768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3538" algn="l" defTabSz="456768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0311" algn="l" defTabSz="456768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7081" algn="l" defTabSz="456768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3851" algn="l" defTabSz="456768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0623" algn="l" defTabSz="456768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197388" algn="l" defTabSz="456768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4162" algn="l" defTabSz="456768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102D0B"/>
    <a:srgbClr val="EA0000"/>
    <a:srgbClr val="FFFF66"/>
    <a:srgbClr val="FF66FF"/>
    <a:srgbClr val="00FF00"/>
    <a:srgbClr val="E90000"/>
    <a:srgbClr val="D8CE44"/>
    <a:srgbClr val="C0C77B"/>
    <a:srgbClr val="EEE44B"/>
    <a:srgbClr val="1B57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762" autoAdjust="0"/>
    <p:restoredTop sz="98669" autoAdjust="0"/>
  </p:normalViewPr>
  <p:slideViewPr>
    <p:cSldViewPr snapToObjects="1">
      <p:cViewPr>
        <p:scale>
          <a:sx n="112" d="100"/>
          <a:sy n="112" d="100"/>
        </p:scale>
        <p:origin x="-1192" y="-3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64" Type="http://schemas.openxmlformats.org/officeDocument/2006/relationships/slide" Target="slides/slide52.xml"/><Relationship Id="rId60" Type="http://schemas.openxmlformats.org/officeDocument/2006/relationships/slide" Target="slides/slide48.xml"/><Relationship Id="rId39" Type="http://schemas.openxmlformats.org/officeDocument/2006/relationships/slide" Target="slides/slide27.xml"/><Relationship Id="rId70" Type="http://schemas.openxmlformats.org/officeDocument/2006/relationships/slide" Target="slides/slide58.xml"/><Relationship Id="rId7" Type="http://schemas.openxmlformats.org/officeDocument/2006/relationships/slideMaster" Target="slideMasters/slideMaster7.xml"/><Relationship Id="rId43" Type="http://schemas.openxmlformats.org/officeDocument/2006/relationships/slide" Target="slides/slide31.xml"/><Relationship Id="rId74" Type="http://schemas.openxmlformats.org/officeDocument/2006/relationships/presProps" Target="presProps.xml"/><Relationship Id="rId25" Type="http://schemas.openxmlformats.org/officeDocument/2006/relationships/slide" Target="slides/slide13.xml"/><Relationship Id="rId10" Type="http://schemas.openxmlformats.org/officeDocument/2006/relationships/slideMaster" Target="slideMasters/slideMaster10.xml"/><Relationship Id="rId50" Type="http://schemas.openxmlformats.org/officeDocument/2006/relationships/slide" Target="slides/slide38.xml"/><Relationship Id="rId77" Type="http://schemas.openxmlformats.org/officeDocument/2006/relationships/tableStyles" Target="tableStyles.xml"/><Relationship Id="rId63" Type="http://schemas.openxmlformats.org/officeDocument/2006/relationships/slide" Target="slides/slide51.xml"/><Relationship Id="rId17" Type="http://schemas.openxmlformats.org/officeDocument/2006/relationships/slide" Target="slides/slide5.xml"/><Relationship Id="rId9" Type="http://schemas.openxmlformats.org/officeDocument/2006/relationships/slideMaster" Target="slideMasters/slideMaster9.xml"/><Relationship Id="rId18" Type="http://schemas.openxmlformats.org/officeDocument/2006/relationships/slide" Target="slides/slide6.xml"/><Relationship Id="rId27" Type="http://schemas.openxmlformats.org/officeDocument/2006/relationships/slide" Target="slides/slide15.xml"/><Relationship Id="rId71" Type="http://schemas.openxmlformats.org/officeDocument/2006/relationships/notesMaster" Target="notesMasters/notesMaster1.xml"/><Relationship Id="rId14" Type="http://schemas.openxmlformats.org/officeDocument/2006/relationships/slide" Target="slides/slide2.xml"/><Relationship Id="rId4" Type="http://schemas.openxmlformats.org/officeDocument/2006/relationships/slideMaster" Target="slideMasters/slideMaster4.xml"/><Relationship Id="rId28" Type="http://schemas.openxmlformats.org/officeDocument/2006/relationships/slide" Target="slides/slide16.xml"/><Relationship Id="rId45" Type="http://schemas.openxmlformats.org/officeDocument/2006/relationships/slide" Target="slides/slide33.xml"/><Relationship Id="rId58" Type="http://schemas.openxmlformats.org/officeDocument/2006/relationships/slide" Target="slides/slide46.xml"/><Relationship Id="rId42" Type="http://schemas.openxmlformats.org/officeDocument/2006/relationships/slide" Target="slides/slide30.xml"/><Relationship Id="rId73" Type="http://schemas.openxmlformats.org/officeDocument/2006/relationships/printerSettings" Target="printerSettings/printerSettings1.bin"/><Relationship Id="rId6" Type="http://schemas.openxmlformats.org/officeDocument/2006/relationships/slideMaster" Target="slideMasters/slideMaster6.xml"/><Relationship Id="rId49" Type="http://schemas.openxmlformats.org/officeDocument/2006/relationships/slide" Target="slides/slide37.xml"/><Relationship Id="rId44" Type="http://schemas.openxmlformats.org/officeDocument/2006/relationships/slide" Target="slides/slide32.xml"/><Relationship Id="rId69" Type="http://schemas.openxmlformats.org/officeDocument/2006/relationships/slide" Target="slides/slide57.xml"/><Relationship Id="rId19" Type="http://schemas.openxmlformats.org/officeDocument/2006/relationships/slide" Target="slides/slide7.xml"/><Relationship Id="rId38" Type="http://schemas.openxmlformats.org/officeDocument/2006/relationships/slide" Target="slides/slide26.xml"/><Relationship Id="rId20" Type="http://schemas.openxmlformats.org/officeDocument/2006/relationships/slide" Target="slides/slide8.xml"/><Relationship Id="rId2" Type="http://schemas.openxmlformats.org/officeDocument/2006/relationships/slideMaster" Target="slideMasters/slideMaster2.xml"/><Relationship Id="rId46" Type="http://schemas.openxmlformats.org/officeDocument/2006/relationships/slide" Target="slides/slide34.xml"/><Relationship Id="rId57" Type="http://schemas.openxmlformats.org/officeDocument/2006/relationships/slide" Target="slides/slide45.xml"/><Relationship Id="rId59" Type="http://schemas.openxmlformats.org/officeDocument/2006/relationships/slide" Target="slides/slide47.xml"/><Relationship Id="rId35" Type="http://schemas.openxmlformats.org/officeDocument/2006/relationships/slide" Target="slides/slide23.xml"/><Relationship Id="rId51" Type="http://schemas.openxmlformats.org/officeDocument/2006/relationships/slide" Target="slides/slide39.xml"/><Relationship Id="rId55" Type="http://schemas.openxmlformats.org/officeDocument/2006/relationships/slide" Target="slides/slide43.xml"/><Relationship Id="rId31" Type="http://schemas.openxmlformats.org/officeDocument/2006/relationships/slide" Target="slides/slide19.xml"/><Relationship Id="rId34" Type="http://schemas.openxmlformats.org/officeDocument/2006/relationships/slide" Target="slides/slide22.xml"/><Relationship Id="rId40" Type="http://schemas.openxmlformats.org/officeDocument/2006/relationships/slide" Target="slides/slide28.xml"/><Relationship Id="rId62" Type="http://schemas.openxmlformats.org/officeDocument/2006/relationships/slide" Target="slides/slide50.xml"/><Relationship Id="rId66" Type="http://schemas.openxmlformats.org/officeDocument/2006/relationships/slide" Target="slides/slide54.xml"/><Relationship Id="rId36" Type="http://schemas.openxmlformats.org/officeDocument/2006/relationships/slide" Target="slides/slide24.xml"/><Relationship Id="rId7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12.xml"/><Relationship Id="rId47" Type="http://schemas.openxmlformats.org/officeDocument/2006/relationships/slide" Target="slides/slide35.xml"/><Relationship Id="rId56" Type="http://schemas.openxmlformats.org/officeDocument/2006/relationships/slide" Target="slides/slide44.xml"/><Relationship Id="rId48" Type="http://schemas.openxmlformats.org/officeDocument/2006/relationships/slide" Target="slides/slide36.xml"/><Relationship Id="rId7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52" Type="http://schemas.openxmlformats.org/officeDocument/2006/relationships/slide" Target="slides/slide40.xml"/><Relationship Id="rId65" Type="http://schemas.openxmlformats.org/officeDocument/2006/relationships/slide" Target="slides/slide53.xml"/><Relationship Id="rId67" Type="http://schemas.openxmlformats.org/officeDocument/2006/relationships/slide" Target="slides/slide55.xml"/><Relationship Id="rId54" Type="http://schemas.openxmlformats.org/officeDocument/2006/relationships/slide" Target="slides/slide42.xml"/><Relationship Id="rId12" Type="http://schemas.openxmlformats.org/officeDocument/2006/relationships/slideMaster" Target="slideMasters/slideMaster12.xml"/><Relationship Id="rId7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3" Type="http://schemas.openxmlformats.org/officeDocument/2006/relationships/slide" Target="slides/slide11.xml"/><Relationship Id="rId61" Type="http://schemas.openxmlformats.org/officeDocument/2006/relationships/slide" Target="slides/slide49.xml"/><Relationship Id="rId53" Type="http://schemas.openxmlformats.org/officeDocument/2006/relationships/slide" Target="slides/slide41.xml"/><Relationship Id="rId26" Type="http://schemas.openxmlformats.org/officeDocument/2006/relationships/slide" Target="slides/slide14.xml"/><Relationship Id="rId30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68" Type="http://schemas.openxmlformats.org/officeDocument/2006/relationships/slide" Target="slides/slide56.xml"/><Relationship Id="rId29" Type="http://schemas.openxmlformats.org/officeDocument/2006/relationships/slide" Target="slides/slide17.xml"/><Relationship Id="rId16" Type="http://schemas.openxmlformats.org/officeDocument/2006/relationships/slide" Target="slides/slide4.xml"/><Relationship Id="rId33" Type="http://schemas.openxmlformats.org/officeDocument/2006/relationships/slide" Target="slides/slide21.xml"/><Relationship Id="rId41" Type="http://schemas.openxmlformats.org/officeDocument/2006/relationships/slide" Target="slides/slide2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2" Type="http://schemas.openxmlformats.org/officeDocument/2006/relationships/slide" Target="slides/slide10.xml"/><Relationship Id="rId21" Type="http://schemas.openxmlformats.org/officeDocument/2006/relationships/slide" Target="slides/slide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E1FCD1-936C-484B-A946-A947421F77AA}" type="doc">
      <dgm:prSet loTypeId="urn:microsoft.com/office/officeart/2005/8/layout/radial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B032E40-A634-A049-9F7D-D81793B8050C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 smtClean="0"/>
            <a:t>Central Hub </a:t>
          </a:r>
          <a:endParaRPr lang="en-US" dirty="0"/>
        </a:p>
      </dgm:t>
    </dgm:pt>
    <dgm:pt modelId="{0D81BA81-D6E0-9742-A407-EFE42629C604}" type="parTrans" cxnId="{B60E8045-2E02-094A-938C-A1424C307840}">
      <dgm:prSet/>
      <dgm:spPr/>
      <dgm:t>
        <a:bodyPr/>
        <a:lstStyle/>
        <a:p>
          <a:endParaRPr lang="en-US"/>
        </a:p>
      </dgm:t>
    </dgm:pt>
    <dgm:pt modelId="{B6125571-5DE7-3B4D-8269-D5890DA6E30A}" type="sibTrans" cxnId="{B60E8045-2E02-094A-938C-A1424C307840}">
      <dgm:prSet/>
      <dgm:spPr/>
      <dgm:t>
        <a:bodyPr/>
        <a:lstStyle/>
        <a:p>
          <a:endParaRPr lang="en-US"/>
        </a:p>
      </dgm:t>
    </dgm:pt>
    <dgm:pt modelId="{56451626-8B3F-9E45-93F4-87E2D962A1A3}">
      <dgm:prSet phldrT="[Text]"/>
      <dgm:spPr>
        <a:solidFill>
          <a:srgbClr val="E95D31"/>
        </a:solidFill>
      </dgm:spPr>
      <dgm:t>
        <a:bodyPr/>
        <a:lstStyle/>
        <a:p>
          <a:r>
            <a:rPr lang="en-US" dirty="0" smtClean="0"/>
            <a:t>Metadata Catalogue,</a:t>
          </a:r>
          <a:br>
            <a:rPr lang="en-US" dirty="0" smtClean="0"/>
          </a:br>
          <a:r>
            <a:rPr lang="en-US" dirty="0" smtClean="0"/>
            <a:t>System manager</a:t>
          </a:r>
          <a:endParaRPr lang="en-US" dirty="0"/>
        </a:p>
      </dgm:t>
    </dgm:pt>
    <dgm:pt modelId="{498CCA1C-DE66-1F41-8DAF-7C94E2C50459}" type="parTrans" cxnId="{93327E25-96F3-C94F-AABB-D5C9DDE9F516}">
      <dgm:prSet/>
      <dgm:spPr>
        <a:solidFill>
          <a:srgbClr val="E95D31"/>
        </a:solidFill>
      </dgm:spPr>
      <dgm:t>
        <a:bodyPr/>
        <a:lstStyle/>
        <a:p>
          <a:endParaRPr lang="en-US"/>
        </a:p>
      </dgm:t>
    </dgm:pt>
    <dgm:pt modelId="{F50CD984-98C2-0042-B934-C791A8AA7B29}" type="sibTrans" cxnId="{93327E25-96F3-C94F-AABB-D5C9DDE9F516}">
      <dgm:prSet/>
      <dgm:spPr/>
      <dgm:t>
        <a:bodyPr/>
        <a:lstStyle/>
        <a:p>
          <a:endParaRPr lang="en-US"/>
        </a:p>
      </dgm:t>
    </dgm:pt>
    <dgm:pt modelId="{FBD58E07-81AB-3241-81C3-6B2EF1BC57ED}">
      <dgm:prSet phldrT="[Text]"/>
      <dgm:spPr>
        <a:solidFill>
          <a:srgbClr val="E54017"/>
        </a:solidFill>
      </dgm:spPr>
      <dgm:t>
        <a:bodyPr/>
        <a:lstStyle/>
        <a:p>
          <a:r>
            <a:rPr lang="en-US" dirty="0" smtClean="0"/>
            <a:t>Data mining Access to data products</a:t>
          </a:r>
          <a:endParaRPr lang="en-US" dirty="0"/>
        </a:p>
      </dgm:t>
    </dgm:pt>
    <dgm:pt modelId="{2DDE9A45-39B6-F941-81E6-604F6455D8FF}" type="parTrans" cxnId="{9229FCDD-5651-1647-82FD-70283AAC2ED5}">
      <dgm:prSet/>
      <dgm:spPr>
        <a:solidFill>
          <a:srgbClr val="E54017"/>
        </a:solidFill>
      </dgm:spPr>
      <dgm:t>
        <a:bodyPr/>
        <a:lstStyle/>
        <a:p>
          <a:endParaRPr lang="en-US"/>
        </a:p>
      </dgm:t>
    </dgm:pt>
    <dgm:pt modelId="{F5D461E1-5450-F746-A2C5-6D63645805F2}" type="sibTrans" cxnId="{9229FCDD-5651-1647-82FD-70283AAC2ED5}">
      <dgm:prSet/>
      <dgm:spPr/>
      <dgm:t>
        <a:bodyPr/>
        <a:lstStyle/>
        <a:p>
          <a:endParaRPr lang="en-US"/>
        </a:p>
      </dgm:t>
    </dgm:pt>
    <dgm:pt modelId="{CFE27BFC-3F6C-5541-B8AF-218CDD585795}">
      <dgm:prSet phldrT="[Text]"/>
      <dgm:spPr>
        <a:gradFill flip="none" rotWithShape="1">
          <a:gsLst>
            <a:gs pos="30000">
              <a:srgbClr val="AC2E0F"/>
            </a:gs>
            <a:gs pos="99000">
              <a:srgbClr val="008000"/>
            </a:gs>
          </a:gsLst>
          <a:lin ang="0" scaled="1"/>
          <a:tileRect/>
        </a:gradFill>
      </dgm:spPr>
      <dgm:t>
        <a:bodyPr/>
        <a:lstStyle/>
        <a:p>
          <a:r>
            <a:rPr lang="en-US" dirty="0" smtClean="0"/>
            <a:t>Training Tutorial Dissemination tools</a:t>
          </a:r>
          <a:endParaRPr lang="en-US" dirty="0"/>
        </a:p>
      </dgm:t>
    </dgm:pt>
    <dgm:pt modelId="{FC276865-7081-734D-84C2-145A099EF9B2}" type="parTrans" cxnId="{F0BA96D2-74E1-BE4B-8C7C-15B24C5CDDD7}">
      <dgm:prSet/>
      <dgm:spPr>
        <a:gradFill flip="none" rotWithShape="1">
          <a:gsLst>
            <a:gs pos="75000">
              <a:srgbClr val="AC2E0F"/>
            </a:gs>
            <a:gs pos="0">
              <a:srgbClr val="008000"/>
            </a:gs>
          </a:gsLst>
          <a:lin ang="16200000" scaled="0"/>
          <a:tileRect/>
        </a:gradFill>
      </dgm:spPr>
      <dgm:t>
        <a:bodyPr/>
        <a:lstStyle/>
        <a:p>
          <a:endParaRPr lang="en-US"/>
        </a:p>
      </dgm:t>
    </dgm:pt>
    <dgm:pt modelId="{4031FF12-C337-F140-B744-FF34F22BA940}" type="sibTrans" cxnId="{F0BA96D2-74E1-BE4B-8C7C-15B24C5CDDD7}">
      <dgm:prSet/>
      <dgm:spPr/>
      <dgm:t>
        <a:bodyPr/>
        <a:lstStyle/>
        <a:p>
          <a:endParaRPr lang="en-US"/>
        </a:p>
      </dgm:t>
    </dgm:pt>
    <dgm:pt modelId="{878447A9-AD8A-774C-9FA5-54ECF90E2C69}">
      <dgm:prSet phldrT="[Text]"/>
      <dgm:spPr>
        <a:solidFill>
          <a:srgbClr val="2B6A35"/>
        </a:solidFill>
      </dgm:spPr>
      <dgm:t>
        <a:bodyPr/>
        <a:lstStyle/>
        <a:p>
          <a:r>
            <a:rPr lang="en-US" dirty="0" smtClean="0"/>
            <a:t>Links to processing, visualization tools</a:t>
          </a:r>
          <a:endParaRPr lang="en-US" dirty="0"/>
        </a:p>
      </dgm:t>
    </dgm:pt>
    <dgm:pt modelId="{89195BED-409E-9446-BD03-49E724BEFF86}" type="parTrans" cxnId="{26788293-299E-CE41-9614-09266F98C4EF}">
      <dgm:prSet/>
      <dgm:spPr>
        <a:solidFill>
          <a:srgbClr val="2B6A35"/>
        </a:solidFill>
      </dgm:spPr>
      <dgm:t>
        <a:bodyPr/>
        <a:lstStyle/>
        <a:p>
          <a:endParaRPr lang="en-US"/>
        </a:p>
      </dgm:t>
    </dgm:pt>
    <dgm:pt modelId="{9B75509E-2961-5D4A-AF0C-9CCBD6EFA51B}" type="sibTrans" cxnId="{26788293-299E-CE41-9614-09266F98C4EF}">
      <dgm:prSet/>
      <dgm:spPr/>
      <dgm:t>
        <a:bodyPr/>
        <a:lstStyle/>
        <a:p>
          <a:endParaRPr lang="en-US"/>
        </a:p>
      </dgm:t>
    </dgm:pt>
    <dgm:pt modelId="{8364F805-CDEB-714A-B6BB-949D56599DB6}">
      <dgm:prSet phldrT="[Text]"/>
      <dgm:spPr>
        <a:solidFill>
          <a:srgbClr val="1C4724"/>
        </a:solidFill>
      </dgm:spPr>
      <dgm:t>
        <a:bodyPr/>
        <a:lstStyle/>
        <a:p>
          <a:r>
            <a:rPr lang="en-US" dirty="0" smtClean="0"/>
            <a:t>Connectivity &amp; access to HPC resources</a:t>
          </a:r>
          <a:endParaRPr lang="en-US" dirty="0"/>
        </a:p>
      </dgm:t>
    </dgm:pt>
    <dgm:pt modelId="{58A8BEF7-E8F5-D946-AC68-5EBCB0B6298D}" type="parTrans" cxnId="{67FEBFB3-798D-AD4B-843E-B00010F053E3}">
      <dgm:prSet/>
      <dgm:spPr>
        <a:solidFill>
          <a:srgbClr val="1C4724"/>
        </a:solidFill>
      </dgm:spPr>
      <dgm:t>
        <a:bodyPr/>
        <a:lstStyle/>
        <a:p>
          <a:endParaRPr lang="en-US"/>
        </a:p>
      </dgm:t>
    </dgm:pt>
    <dgm:pt modelId="{583A113E-2756-ED4E-B3FD-1EB12B26D331}" type="sibTrans" cxnId="{67FEBFB3-798D-AD4B-843E-B00010F053E3}">
      <dgm:prSet/>
      <dgm:spPr/>
      <dgm:t>
        <a:bodyPr/>
        <a:lstStyle/>
        <a:p>
          <a:endParaRPr lang="en-US"/>
        </a:p>
      </dgm:t>
    </dgm:pt>
    <dgm:pt modelId="{366A002E-E6A0-8549-8E4A-07166BDC9CD4}">
      <dgm:prSet phldrT="[Text]"/>
      <dgm:spPr>
        <a:solidFill>
          <a:srgbClr val="E95D31"/>
        </a:solidFill>
      </dgm:spPr>
      <dgm:t>
        <a:bodyPr/>
        <a:lstStyle/>
        <a:p>
          <a:r>
            <a:rPr lang="en-US" dirty="0" smtClean="0"/>
            <a:t>Portal Functions (discovery functions)</a:t>
          </a:r>
          <a:endParaRPr lang="en-US" dirty="0"/>
        </a:p>
      </dgm:t>
    </dgm:pt>
    <dgm:pt modelId="{FBFDCC90-5BA5-A04F-9A1A-E38A3DFA76A2}" type="parTrans" cxnId="{0CDA0170-F622-E843-BE38-76DDB04B082B}">
      <dgm:prSet/>
      <dgm:spPr>
        <a:solidFill>
          <a:srgbClr val="FF6600">
            <a:alpha val="69000"/>
          </a:srgbClr>
        </a:solidFill>
      </dgm:spPr>
      <dgm:t>
        <a:bodyPr/>
        <a:lstStyle/>
        <a:p>
          <a:endParaRPr lang="en-US"/>
        </a:p>
      </dgm:t>
    </dgm:pt>
    <dgm:pt modelId="{5A79E333-F029-FE41-AC09-D3F0C1544ECB}" type="sibTrans" cxnId="{0CDA0170-F622-E843-BE38-76DDB04B082B}">
      <dgm:prSet/>
      <dgm:spPr/>
      <dgm:t>
        <a:bodyPr/>
        <a:lstStyle/>
        <a:p>
          <a:endParaRPr lang="en-US"/>
        </a:p>
      </dgm:t>
    </dgm:pt>
    <dgm:pt modelId="{D1EE0E89-30EE-FC47-900D-760B8EAC112A}" type="pres">
      <dgm:prSet presAssocID="{D2E1FCD1-936C-484B-A946-A947421F77AA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2E14B21-7046-C744-B0E6-A33ADC53418B}" type="pres">
      <dgm:prSet presAssocID="{0B032E40-A634-A049-9F7D-D81793B8050C}" presName="centerShape" presStyleLbl="node0" presStyleIdx="0" presStyleCnt="1"/>
      <dgm:spPr/>
      <dgm:t>
        <a:bodyPr/>
        <a:lstStyle/>
        <a:p>
          <a:endParaRPr lang="en-US"/>
        </a:p>
      </dgm:t>
    </dgm:pt>
    <dgm:pt modelId="{0445F8A5-3777-8441-A7B4-EB041DC55F00}" type="pres">
      <dgm:prSet presAssocID="{498CCA1C-DE66-1F41-8DAF-7C94E2C50459}" presName="parTrans" presStyleLbl="bgSibTrans2D1" presStyleIdx="0" presStyleCnt="6" custLinFactNeighborX="2498" custLinFactNeighborY="1508"/>
      <dgm:spPr/>
      <dgm:t>
        <a:bodyPr/>
        <a:lstStyle/>
        <a:p>
          <a:endParaRPr lang="en-US"/>
        </a:p>
      </dgm:t>
    </dgm:pt>
    <dgm:pt modelId="{317B2DB8-7264-0143-85A9-C47455653D7B}" type="pres">
      <dgm:prSet presAssocID="{56451626-8B3F-9E45-93F4-87E2D962A1A3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43F1C7-8C08-8F40-A518-378C6C79FAC8}" type="pres">
      <dgm:prSet presAssocID="{FBFDCC90-5BA5-A04F-9A1A-E38A3DFA76A2}" presName="parTrans" presStyleLbl="bgSibTrans2D1" presStyleIdx="1" presStyleCnt="6" custLinFactNeighborX="2498" custLinFactNeighborY="1508"/>
      <dgm:spPr/>
      <dgm:t>
        <a:bodyPr/>
        <a:lstStyle/>
        <a:p>
          <a:endParaRPr lang="en-US"/>
        </a:p>
      </dgm:t>
    </dgm:pt>
    <dgm:pt modelId="{F30A6D5C-AD77-FA48-AA00-3C72146B580F}" type="pres">
      <dgm:prSet presAssocID="{366A002E-E6A0-8549-8E4A-07166BDC9CD4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AE302E-5919-9340-AFD2-F7A819A051B9}" type="pres">
      <dgm:prSet presAssocID="{2DDE9A45-39B6-F941-81E6-604F6455D8FF}" presName="parTrans" presStyleLbl="bgSibTrans2D1" presStyleIdx="2" presStyleCnt="6"/>
      <dgm:spPr/>
      <dgm:t>
        <a:bodyPr/>
        <a:lstStyle/>
        <a:p>
          <a:endParaRPr lang="en-US"/>
        </a:p>
      </dgm:t>
    </dgm:pt>
    <dgm:pt modelId="{F2DEAFB9-4973-674C-A2E5-9C808589A076}" type="pres">
      <dgm:prSet presAssocID="{FBD58E07-81AB-3241-81C3-6B2EF1BC57ED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A68D35-315B-6846-8AE1-43C0FBE76148}" type="pres">
      <dgm:prSet presAssocID="{FC276865-7081-734D-84C2-145A099EF9B2}" presName="parTrans" presStyleLbl="bgSibTrans2D1" presStyleIdx="3" presStyleCnt="6"/>
      <dgm:spPr/>
      <dgm:t>
        <a:bodyPr/>
        <a:lstStyle/>
        <a:p>
          <a:endParaRPr lang="en-US"/>
        </a:p>
      </dgm:t>
    </dgm:pt>
    <dgm:pt modelId="{6E573585-42A6-DC40-908D-FE7072C405D3}" type="pres">
      <dgm:prSet presAssocID="{CFE27BFC-3F6C-5541-B8AF-218CDD585795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64EF52-7C3F-A441-8EC5-4E77C9EE7EF1}" type="pres">
      <dgm:prSet presAssocID="{89195BED-409E-9446-BD03-49E724BEFF86}" presName="parTrans" presStyleLbl="bgSibTrans2D1" presStyleIdx="4" presStyleCnt="6"/>
      <dgm:spPr/>
      <dgm:t>
        <a:bodyPr/>
        <a:lstStyle/>
        <a:p>
          <a:endParaRPr lang="en-US"/>
        </a:p>
      </dgm:t>
    </dgm:pt>
    <dgm:pt modelId="{B3F56493-0269-D346-B416-B5E49234013D}" type="pres">
      <dgm:prSet presAssocID="{878447A9-AD8A-774C-9FA5-54ECF90E2C69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121364-6F16-564F-BA07-1DE692D3FD63}" type="pres">
      <dgm:prSet presAssocID="{58A8BEF7-E8F5-D946-AC68-5EBCB0B6298D}" presName="parTrans" presStyleLbl="bgSibTrans2D1" presStyleIdx="5" presStyleCnt="6"/>
      <dgm:spPr/>
      <dgm:t>
        <a:bodyPr/>
        <a:lstStyle/>
        <a:p>
          <a:endParaRPr lang="en-US"/>
        </a:p>
      </dgm:t>
    </dgm:pt>
    <dgm:pt modelId="{742C97D4-FCCC-F34B-B150-48EE7C560E87}" type="pres">
      <dgm:prSet presAssocID="{8364F805-CDEB-714A-B6BB-949D56599DB6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C70C075-6301-CB41-BDF9-266B1234CB8B}" type="presOf" srcId="{2DDE9A45-39B6-F941-81E6-604F6455D8FF}" destId="{4FAE302E-5919-9340-AFD2-F7A819A051B9}" srcOrd="0" destOrd="0" presId="urn:microsoft.com/office/officeart/2005/8/layout/radial4"/>
    <dgm:cxn modelId="{29A4C3ED-D0E5-B847-9802-1EDA8C3372FE}" type="presOf" srcId="{878447A9-AD8A-774C-9FA5-54ECF90E2C69}" destId="{B3F56493-0269-D346-B416-B5E49234013D}" srcOrd="0" destOrd="0" presId="urn:microsoft.com/office/officeart/2005/8/layout/radial4"/>
    <dgm:cxn modelId="{13D799F6-15F4-2D46-81B6-C2994EC1F656}" type="presOf" srcId="{FBD58E07-81AB-3241-81C3-6B2EF1BC57ED}" destId="{F2DEAFB9-4973-674C-A2E5-9C808589A076}" srcOrd="0" destOrd="0" presId="urn:microsoft.com/office/officeart/2005/8/layout/radial4"/>
    <dgm:cxn modelId="{9229FCDD-5651-1647-82FD-70283AAC2ED5}" srcId="{0B032E40-A634-A049-9F7D-D81793B8050C}" destId="{FBD58E07-81AB-3241-81C3-6B2EF1BC57ED}" srcOrd="2" destOrd="0" parTransId="{2DDE9A45-39B6-F941-81E6-604F6455D8FF}" sibTransId="{F5D461E1-5450-F746-A2C5-6D63645805F2}"/>
    <dgm:cxn modelId="{B60E8045-2E02-094A-938C-A1424C307840}" srcId="{D2E1FCD1-936C-484B-A946-A947421F77AA}" destId="{0B032E40-A634-A049-9F7D-D81793B8050C}" srcOrd="0" destOrd="0" parTransId="{0D81BA81-D6E0-9742-A407-EFE42629C604}" sibTransId="{B6125571-5DE7-3B4D-8269-D5890DA6E30A}"/>
    <dgm:cxn modelId="{B7004F4F-3152-F747-A0F3-EED97CD101DF}" type="presOf" srcId="{498CCA1C-DE66-1F41-8DAF-7C94E2C50459}" destId="{0445F8A5-3777-8441-A7B4-EB041DC55F00}" srcOrd="0" destOrd="0" presId="urn:microsoft.com/office/officeart/2005/8/layout/radial4"/>
    <dgm:cxn modelId="{0B420E9F-A0C3-1E42-AEBC-40B2BB116FE9}" type="presOf" srcId="{58A8BEF7-E8F5-D946-AC68-5EBCB0B6298D}" destId="{D9121364-6F16-564F-BA07-1DE692D3FD63}" srcOrd="0" destOrd="0" presId="urn:microsoft.com/office/officeart/2005/8/layout/radial4"/>
    <dgm:cxn modelId="{E4EC7B0F-01F8-984A-8F9D-708F18FFE996}" type="presOf" srcId="{D2E1FCD1-936C-484B-A946-A947421F77AA}" destId="{D1EE0E89-30EE-FC47-900D-760B8EAC112A}" srcOrd="0" destOrd="0" presId="urn:microsoft.com/office/officeart/2005/8/layout/radial4"/>
    <dgm:cxn modelId="{93327E25-96F3-C94F-AABB-D5C9DDE9F516}" srcId="{0B032E40-A634-A049-9F7D-D81793B8050C}" destId="{56451626-8B3F-9E45-93F4-87E2D962A1A3}" srcOrd="0" destOrd="0" parTransId="{498CCA1C-DE66-1F41-8DAF-7C94E2C50459}" sibTransId="{F50CD984-98C2-0042-B934-C791A8AA7B29}"/>
    <dgm:cxn modelId="{70F620CC-BB43-2C49-B427-216C0F476F2E}" type="presOf" srcId="{0B032E40-A634-A049-9F7D-D81793B8050C}" destId="{12E14B21-7046-C744-B0E6-A33ADC53418B}" srcOrd="0" destOrd="0" presId="urn:microsoft.com/office/officeart/2005/8/layout/radial4"/>
    <dgm:cxn modelId="{D362A5B4-EEED-9243-98B2-C4FF52DBB366}" type="presOf" srcId="{FC276865-7081-734D-84C2-145A099EF9B2}" destId="{ACA68D35-315B-6846-8AE1-43C0FBE76148}" srcOrd="0" destOrd="0" presId="urn:microsoft.com/office/officeart/2005/8/layout/radial4"/>
    <dgm:cxn modelId="{26788293-299E-CE41-9614-09266F98C4EF}" srcId="{0B032E40-A634-A049-9F7D-D81793B8050C}" destId="{878447A9-AD8A-774C-9FA5-54ECF90E2C69}" srcOrd="4" destOrd="0" parTransId="{89195BED-409E-9446-BD03-49E724BEFF86}" sibTransId="{9B75509E-2961-5D4A-AF0C-9CCBD6EFA51B}"/>
    <dgm:cxn modelId="{0BF14ECD-72E8-B241-B90B-31678391181C}" type="presOf" srcId="{89195BED-409E-9446-BD03-49E724BEFF86}" destId="{8864EF52-7C3F-A441-8EC5-4E77C9EE7EF1}" srcOrd="0" destOrd="0" presId="urn:microsoft.com/office/officeart/2005/8/layout/radial4"/>
    <dgm:cxn modelId="{F0BA96D2-74E1-BE4B-8C7C-15B24C5CDDD7}" srcId="{0B032E40-A634-A049-9F7D-D81793B8050C}" destId="{CFE27BFC-3F6C-5541-B8AF-218CDD585795}" srcOrd="3" destOrd="0" parTransId="{FC276865-7081-734D-84C2-145A099EF9B2}" sibTransId="{4031FF12-C337-F140-B744-FF34F22BA940}"/>
    <dgm:cxn modelId="{5011E291-321E-D64C-9D13-FAFE778AADBF}" type="presOf" srcId="{56451626-8B3F-9E45-93F4-87E2D962A1A3}" destId="{317B2DB8-7264-0143-85A9-C47455653D7B}" srcOrd="0" destOrd="0" presId="urn:microsoft.com/office/officeart/2005/8/layout/radial4"/>
    <dgm:cxn modelId="{F4D59355-6BD3-5044-A62E-BAD7B28C87C9}" type="presOf" srcId="{CFE27BFC-3F6C-5541-B8AF-218CDD585795}" destId="{6E573585-42A6-DC40-908D-FE7072C405D3}" srcOrd="0" destOrd="0" presId="urn:microsoft.com/office/officeart/2005/8/layout/radial4"/>
    <dgm:cxn modelId="{0CDA0170-F622-E843-BE38-76DDB04B082B}" srcId="{0B032E40-A634-A049-9F7D-D81793B8050C}" destId="{366A002E-E6A0-8549-8E4A-07166BDC9CD4}" srcOrd="1" destOrd="0" parTransId="{FBFDCC90-5BA5-A04F-9A1A-E38A3DFA76A2}" sibTransId="{5A79E333-F029-FE41-AC09-D3F0C1544ECB}"/>
    <dgm:cxn modelId="{6E22D3A1-1E0C-CD4E-AAD7-F6BC33B67137}" type="presOf" srcId="{366A002E-E6A0-8549-8E4A-07166BDC9CD4}" destId="{F30A6D5C-AD77-FA48-AA00-3C72146B580F}" srcOrd="0" destOrd="0" presId="urn:microsoft.com/office/officeart/2005/8/layout/radial4"/>
    <dgm:cxn modelId="{67FEBFB3-798D-AD4B-843E-B00010F053E3}" srcId="{0B032E40-A634-A049-9F7D-D81793B8050C}" destId="{8364F805-CDEB-714A-B6BB-949D56599DB6}" srcOrd="5" destOrd="0" parTransId="{58A8BEF7-E8F5-D946-AC68-5EBCB0B6298D}" sibTransId="{583A113E-2756-ED4E-B3FD-1EB12B26D331}"/>
    <dgm:cxn modelId="{D0CDA254-D3B8-704A-B594-4A935FC84404}" type="presOf" srcId="{8364F805-CDEB-714A-B6BB-949D56599DB6}" destId="{742C97D4-FCCC-F34B-B150-48EE7C560E87}" srcOrd="0" destOrd="0" presId="urn:microsoft.com/office/officeart/2005/8/layout/radial4"/>
    <dgm:cxn modelId="{CD1F9FC0-D230-CB43-B6DC-2DE190E63C1E}" type="presOf" srcId="{FBFDCC90-5BA5-A04F-9A1A-E38A3DFA76A2}" destId="{9743F1C7-8C08-8F40-A518-378C6C79FAC8}" srcOrd="0" destOrd="0" presId="urn:microsoft.com/office/officeart/2005/8/layout/radial4"/>
    <dgm:cxn modelId="{07F98780-F22D-3E47-9DBC-400E57397646}" type="presParOf" srcId="{D1EE0E89-30EE-FC47-900D-760B8EAC112A}" destId="{12E14B21-7046-C744-B0E6-A33ADC53418B}" srcOrd="0" destOrd="0" presId="urn:microsoft.com/office/officeart/2005/8/layout/radial4"/>
    <dgm:cxn modelId="{9D3052AA-0A24-F146-BB14-A077411B7C69}" type="presParOf" srcId="{D1EE0E89-30EE-FC47-900D-760B8EAC112A}" destId="{0445F8A5-3777-8441-A7B4-EB041DC55F00}" srcOrd="1" destOrd="0" presId="urn:microsoft.com/office/officeart/2005/8/layout/radial4"/>
    <dgm:cxn modelId="{35D8AF59-C689-1F48-A3B0-DE6611F596E1}" type="presParOf" srcId="{D1EE0E89-30EE-FC47-900D-760B8EAC112A}" destId="{317B2DB8-7264-0143-85A9-C47455653D7B}" srcOrd="2" destOrd="0" presId="urn:microsoft.com/office/officeart/2005/8/layout/radial4"/>
    <dgm:cxn modelId="{28AB8389-4D45-F245-8041-585955E5EDCA}" type="presParOf" srcId="{D1EE0E89-30EE-FC47-900D-760B8EAC112A}" destId="{9743F1C7-8C08-8F40-A518-378C6C79FAC8}" srcOrd="3" destOrd="0" presId="urn:microsoft.com/office/officeart/2005/8/layout/radial4"/>
    <dgm:cxn modelId="{EF1C5520-A06D-D246-BD5D-28A30F86D772}" type="presParOf" srcId="{D1EE0E89-30EE-FC47-900D-760B8EAC112A}" destId="{F30A6D5C-AD77-FA48-AA00-3C72146B580F}" srcOrd="4" destOrd="0" presId="urn:microsoft.com/office/officeart/2005/8/layout/radial4"/>
    <dgm:cxn modelId="{977E366A-5367-F14A-8593-82729B375FB9}" type="presParOf" srcId="{D1EE0E89-30EE-FC47-900D-760B8EAC112A}" destId="{4FAE302E-5919-9340-AFD2-F7A819A051B9}" srcOrd="5" destOrd="0" presId="urn:microsoft.com/office/officeart/2005/8/layout/radial4"/>
    <dgm:cxn modelId="{6447E34E-522B-9D4A-AA2B-A27172A2934A}" type="presParOf" srcId="{D1EE0E89-30EE-FC47-900D-760B8EAC112A}" destId="{F2DEAFB9-4973-674C-A2E5-9C808589A076}" srcOrd="6" destOrd="0" presId="urn:microsoft.com/office/officeart/2005/8/layout/radial4"/>
    <dgm:cxn modelId="{92151818-7B50-7F4D-89BE-79FFFF586D94}" type="presParOf" srcId="{D1EE0E89-30EE-FC47-900D-760B8EAC112A}" destId="{ACA68D35-315B-6846-8AE1-43C0FBE76148}" srcOrd="7" destOrd="0" presId="urn:microsoft.com/office/officeart/2005/8/layout/radial4"/>
    <dgm:cxn modelId="{69F4AEAC-A1CC-974E-B051-3A2C2D36FF2D}" type="presParOf" srcId="{D1EE0E89-30EE-FC47-900D-760B8EAC112A}" destId="{6E573585-42A6-DC40-908D-FE7072C405D3}" srcOrd="8" destOrd="0" presId="urn:microsoft.com/office/officeart/2005/8/layout/radial4"/>
    <dgm:cxn modelId="{4E509A3D-F91F-7846-B2F3-47346F65AF38}" type="presParOf" srcId="{D1EE0E89-30EE-FC47-900D-760B8EAC112A}" destId="{8864EF52-7C3F-A441-8EC5-4E77C9EE7EF1}" srcOrd="9" destOrd="0" presId="urn:microsoft.com/office/officeart/2005/8/layout/radial4"/>
    <dgm:cxn modelId="{A78B09AE-F9A5-D242-956B-23593C27F118}" type="presParOf" srcId="{D1EE0E89-30EE-FC47-900D-760B8EAC112A}" destId="{B3F56493-0269-D346-B416-B5E49234013D}" srcOrd="10" destOrd="0" presId="urn:microsoft.com/office/officeart/2005/8/layout/radial4"/>
    <dgm:cxn modelId="{FF9D4DB0-C99D-6A40-832F-4CC9F328F442}" type="presParOf" srcId="{D1EE0E89-30EE-FC47-900D-760B8EAC112A}" destId="{D9121364-6F16-564F-BA07-1DE692D3FD63}" srcOrd="11" destOrd="0" presId="urn:microsoft.com/office/officeart/2005/8/layout/radial4"/>
    <dgm:cxn modelId="{92354814-117D-D242-A226-AB151A34668C}" type="presParOf" srcId="{D1EE0E89-30EE-FC47-900D-760B8EAC112A}" destId="{742C97D4-FCCC-F34B-B150-48EE7C560E87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E14B21-7046-C744-B0E6-A33ADC53418B}">
      <dsp:nvSpPr>
        <dsp:cNvPr id="0" name=""/>
        <dsp:cNvSpPr/>
      </dsp:nvSpPr>
      <dsp:spPr>
        <a:xfrm>
          <a:off x="2959887" y="2261187"/>
          <a:ext cx="1852624" cy="1852624"/>
        </a:xfrm>
        <a:prstGeom prst="ellipse">
          <a:avLst/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smtClean="0"/>
            <a:t>Central Hub </a:t>
          </a:r>
          <a:endParaRPr lang="en-US" sz="3400" kern="1200" dirty="0"/>
        </a:p>
      </dsp:txBody>
      <dsp:txXfrm>
        <a:off x="3231198" y="2532498"/>
        <a:ext cx="1310002" cy="1310002"/>
      </dsp:txXfrm>
    </dsp:sp>
    <dsp:sp modelId="{0445F8A5-3777-8441-A7B4-EB041DC55F00}">
      <dsp:nvSpPr>
        <dsp:cNvPr id="0" name=""/>
        <dsp:cNvSpPr/>
      </dsp:nvSpPr>
      <dsp:spPr>
        <a:xfrm rot="10800000">
          <a:off x="1125483" y="2931463"/>
          <a:ext cx="1775423" cy="527997"/>
        </a:xfrm>
        <a:prstGeom prst="leftArrow">
          <a:avLst>
            <a:gd name="adj1" fmla="val 60000"/>
            <a:gd name="adj2" fmla="val 50000"/>
          </a:avLst>
        </a:prstGeom>
        <a:solidFill>
          <a:srgbClr val="E95D3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17B2DB8-7264-0143-85A9-C47455653D7B}">
      <dsp:nvSpPr>
        <dsp:cNvPr id="0" name=""/>
        <dsp:cNvSpPr/>
      </dsp:nvSpPr>
      <dsp:spPr>
        <a:xfrm>
          <a:off x="432714" y="2668765"/>
          <a:ext cx="1296837" cy="1037469"/>
        </a:xfrm>
        <a:prstGeom prst="roundRect">
          <a:avLst>
            <a:gd name="adj" fmla="val 10000"/>
          </a:avLst>
        </a:prstGeom>
        <a:solidFill>
          <a:srgbClr val="E95D3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Metadata Catalogue,</a:t>
          </a:r>
          <a:br>
            <a:rPr lang="en-US" sz="1600" kern="1200" dirty="0" smtClean="0"/>
          </a:br>
          <a:r>
            <a:rPr lang="en-US" sz="1600" kern="1200" dirty="0" smtClean="0"/>
            <a:t>System manager</a:t>
          </a:r>
          <a:endParaRPr lang="en-US" sz="1600" kern="1200" dirty="0"/>
        </a:p>
      </dsp:txBody>
      <dsp:txXfrm>
        <a:off x="463100" y="2699151"/>
        <a:ext cx="1236065" cy="976697"/>
      </dsp:txXfrm>
    </dsp:sp>
    <dsp:sp modelId="{9743F1C7-8C08-8F40-A518-378C6C79FAC8}">
      <dsp:nvSpPr>
        <dsp:cNvPr id="0" name=""/>
        <dsp:cNvSpPr/>
      </dsp:nvSpPr>
      <dsp:spPr>
        <a:xfrm rot="12960000">
          <a:off x="1491665" y="1804469"/>
          <a:ext cx="1775423" cy="527997"/>
        </a:xfrm>
        <a:prstGeom prst="leftArrow">
          <a:avLst>
            <a:gd name="adj1" fmla="val 60000"/>
            <a:gd name="adj2" fmla="val 50000"/>
          </a:avLst>
        </a:prstGeom>
        <a:solidFill>
          <a:srgbClr val="FF6600">
            <a:alpha val="69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30A6D5C-AD77-FA48-AA00-3C72146B580F}">
      <dsp:nvSpPr>
        <dsp:cNvPr id="0" name=""/>
        <dsp:cNvSpPr/>
      </dsp:nvSpPr>
      <dsp:spPr>
        <a:xfrm>
          <a:off x="968434" y="1019988"/>
          <a:ext cx="1296837" cy="1037469"/>
        </a:xfrm>
        <a:prstGeom prst="roundRect">
          <a:avLst>
            <a:gd name="adj" fmla="val 10000"/>
          </a:avLst>
        </a:prstGeom>
        <a:solidFill>
          <a:srgbClr val="E95D3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Portal Functions (discovery functions)</a:t>
          </a:r>
          <a:endParaRPr lang="en-US" sz="1600" kern="1200" dirty="0"/>
        </a:p>
      </dsp:txBody>
      <dsp:txXfrm>
        <a:off x="998820" y="1050374"/>
        <a:ext cx="1236065" cy="976697"/>
      </dsp:txXfrm>
    </dsp:sp>
    <dsp:sp modelId="{4FAE302E-5919-9340-AFD2-F7A819A051B9}">
      <dsp:nvSpPr>
        <dsp:cNvPr id="0" name=""/>
        <dsp:cNvSpPr/>
      </dsp:nvSpPr>
      <dsp:spPr>
        <a:xfrm rot="15120000">
          <a:off x="2405992" y="1099987"/>
          <a:ext cx="1775423" cy="527997"/>
        </a:xfrm>
        <a:prstGeom prst="leftArrow">
          <a:avLst>
            <a:gd name="adj1" fmla="val 60000"/>
            <a:gd name="adj2" fmla="val 50000"/>
          </a:avLst>
        </a:prstGeom>
        <a:solidFill>
          <a:srgbClr val="E54017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2DEAFB9-4973-674C-A2E5-9C808589A076}">
      <dsp:nvSpPr>
        <dsp:cNvPr id="0" name=""/>
        <dsp:cNvSpPr/>
      </dsp:nvSpPr>
      <dsp:spPr>
        <a:xfrm>
          <a:off x="2370968" y="987"/>
          <a:ext cx="1296837" cy="1037469"/>
        </a:xfrm>
        <a:prstGeom prst="roundRect">
          <a:avLst>
            <a:gd name="adj" fmla="val 10000"/>
          </a:avLst>
        </a:prstGeom>
        <a:solidFill>
          <a:srgbClr val="E54017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Data mining Access to data products</a:t>
          </a:r>
          <a:endParaRPr lang="en-US" sz="1600" kern="1200" dirty="0"/>
        </a:p>
      </dsp:txBody>
      <dsp:txXfrm>
        <a:off x="2401354" y="31373"/>
        <a:ext cx="1236065" cy="976697"/>
      </dsp:txXfrm>
    </dsp:sp>
    <dsp:sp modelId="{ACA68D35-315B-6846-8AE1-43C0FBE76148}">
      <dsp:nvSpPr>
        <dsp:cNvPr id="0" name=""/>
        <dsp:cNvSpPr/>
      </dsp:nvSpPr>
      <dsp:spPr>
        <a:xfrm rot="17280000">
          <a:off x="3590983" y="1099987"/>
          <a:ext cx="1775423" cy="527997"/>
        </a:xfrm>
        <a:prstGeom prst="leftArrow">
          <a:avLst>
            <a:gd name="adj1" fmla="val 60000"/>
            <a:gd name="adj2" fmla="val 50000"/>
          </a:avLst>
        </a:prstGeom>
        <a:gradFill flip="none" rotWithShape="1">
          <a:gsLst>
            <a:gs pos="75000">
              <a:srgbClr val="AC2E0F"/>
            </a:gs>
            <a:gs pos="0">
              <a:srgbClr val="008000"/>
            </a:gs>
          </a:gsLst>
          <a:lin ang="16200000" scaled="0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E573585-42A6-DC40-908D-FE7072C405D3}">
      <dsp:nvSpPr>
        <dsp:cNvPr id="0" name=""/>
        <dsp:cNvSpPr/>
      </dsp:nvSpPr>
      <dsp:spPr>
        <a:xfrm>
          <a:off x="4104594" y="987"/>
          <a:ext cx="1296837" cy="1037469"/>
        </a:xfrm>
        <a:prstGeom prst="roundRect">
          <a:avLst>
            <a:gd name="adj" fmla="val 10000"/>
          </a:avLst>
        </a:prstGeom>
        <a:gradFill flip="none" rotWithShape="1">
          <a:gsLst>
            <a:gs pos="30000">
              <a:srgbClr val="AC2E0F"/>
            </a:gs>
            <a:gs pos="99000">
              <a:srgbClr val="008000"/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Training Tutorial Dissemination tools</a:t>
          </a:r>
          <a:endParaRPr lang="en-US" sz="1600" kern="1200" dirty="0"/>
        </a:p>
      </dsp:txBody>
      <dsp:txXfrm>
        <a:off x="4134980" y="31373"/>
        <a:ext cx="1236065" cy="976697"/>
      </dsp:txXfrm>
    </dsp:sp>
    <dsp:sp modelId="{8864EF52-7C3F-A441-8EC5-4E77C9EE7EF1}">
      <dsp:nvSpPr>
        <dsp:cNvPr id="0" name=""/>
        <dsp:cNvSpPr/>
      </dsp:nvSpPr>
      <dsp:spPr>
        <a:xfrm rot="19440000">
          <a:off x="4549661" y="1796507"/>
          <a:ext cx="1775423" cy="527997"/>
        </a:xfrm>
        <a:prstGeom prst="leftArrow">
          <a:avLst>
            <a:gd name="adj1" fmla="val 60000"/>
            <a:gd name="adj2" fmla="val 50000"/>
          </a:avLst>
        </a:prstGeom>
        <a:solidFill>
          <a:srgbClr val="2B6A3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3F56493-0269-D346-B416-B5E49234013D}">
      <dsp:nvSpPr>
        <dsp:cNvPr id="0" name=""/>
        <dsp:cNvSpPr/>
      </dsp:nvSpPr>
      <dsp:spPr>
        <a:xfrm>
          <a:off x="5507128" y="1019988"/>
          <a:ext cx="1296837" cy="1037469"/>
        </a:xfrm>
        <a:prstGeom prst="roundRect">
          <a:avLst>
            <a:gd name="adj" fmla="val 10000"/>
          </a:avLst>
        </a:prstGeom>
        <a:solidFill>
          <a:srgbClr val="2B6A3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Links to processing, visualization tools</a:t>
          </a:r>
          <a:endParaRPr lang="en-US" sz="1600" kern="1200" dirty="0"/>
        </a:p>
      </dsp:txBody>
      <dsp:txXfrm>
        <a:off x="5537514" y="1050374"/>
        <a:ext cx="1236065" cy="976697"/>
      </dsp:txXfrm>
    </dsp:sp>
    <dsp:sp modelId="{D9121364-6F16-564F-BA07-1DE692D3FD63}">
      <dsp:nvSpPr>
        <dsp:cNvPr id="0" name=""/>
        <dsp:cNvSpPr/>
      </dsp:nvSpPr>
      <dsp:spPr>
        <a:xfrm>
          <a:off x="4915843" y="2923500"/>
          <a:ext cx="1775423" cy="527997"/>
        </a:xfrm>
        <a:prstGeom prst="leftArrow">
          <a:avLst>
            <a:gd name="adj1" fmla="val 60000"/>
            <a:gd name="adj2" fmla="val 50000"/>
          </a:avLst>
        </a:prstGeom>
        <a:solidFill>
          <a:srgbClr val="1C4724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42C97D4-FCCC-F34B-B150-48EE7C560E87}">
      <dsp:nvSpPr>
        <dsp:cNvPr id="0" name=""/>
        <dsp:cNvSpPr/>
      </dsp:nvSpPr>
      <dsp:spPr>
        <a:xfrm>
          <a:off x="6042848" y="2668765"/>
          <a:ext cx="1296837" cy="1037469"/>
        </a:xfrm>
        <a:prstGeom prst="roundRect">
          <a:avLst>
            <a:gd name="adj" fmla="val 10000"/>
          </a:avLst>
        </a:prstGeom>
        <a:solidFill>
          <a:srgbClr val="1C4724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Connectivity &amp; access to HPC resources</a:t>
          </a:r>
          <a:endParaRPr lang="en-US" sz="1600" kern="1200" dirty="0"/>
        </a:p>
      </dsp:txBody>
      <dsp:txXfrm>
        <a:off x="6073234" y="2699151"/>
        <a:ext cx="1236065" cy="9766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355719-CC64-5A4B-B47F-A603F78EACB5}" type="datetimeFigureOut">
              <a:rPr lang="en-US" smtClean="0"/>
              <a:pPr/>
              <a:t>12/05/14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F3B3D3-7BC6-6142-AC39-DEA3B98436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0813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CBE4A4-B0EC-9D4C-8878-6265CBA5131A}" type="datetimeFigureOut">
              <a:rPr lang="en-US" smtClean="0"/>
              <a:pPr/>
              <a:t>12/05/14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774AE2-BD60-CA4A-B468-FA34FFB60E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632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67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768" algn="l" defTabSz="4567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538" algn="l" defTabSz="4567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311" algn="l" defTabSz="4567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081" algn="l" defTabSz="4567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3851" algn="l" defTabSz="4567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623" algn="l" defTabSz="4567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388" algn="l" defTabSz="4567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162" algn="l" defTabSz="4567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EPOS is the ESFRI RI for Solid Earth Science. </a:t>
            </a:r>
          </a:p>
          <a:p>
            <a:r>
              <a:rPr lang="en-US" dirty="0" smtClean="0"/>
              <a:t>It participates in ENVRI and COOPEUS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774AE2-BD60-CA4A-B468-FA34FFB60EC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215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THOUSAND YEARS AGO </a:t>
            </a:r>
          </a:p>
          <a:p>
            <a:r>
              <a:rPr lang="en-US" dirty="0" smtClean="0"/>
              <a:t>science was empirical describing natural phenomena </a:t>
            </a:r>
          </a:p>
          <a:p>
            <a:endParaRPr lang="en-US" dirty="0" smtClean="0"/>
          </a:p>
          <a:p>
            <a:r>
              <a:rPr lang="en-US" dirty="0" smtClean="0"/>
              <a:t>LAST FEW HUNDRED YEARS </a:t>
            </a:r>
          </a:p>
          <a:p>
            <a:r>
              <a:rPr lang="en-US" dirty="0" smtClean="0"/>
              <a:t>theoretical branch using models, generalizations </a:t>
            </a:r>
          </a:p>
          <a:p>
            <a:endParaRPr lang="en-US" dirty="0" smtClean="0"/>
          </a:p>
          <a:p>
            <a:r>
              <a:rPr lang="en-US" dirty="0" smtClean="0"/>
              <a:t>LAST FEW DECADES </a:t>
            </a:r>
          </a:p>
          <a:p>
            <a:r>
              <a:rPr lang="en-US" dirty="0" smtClean="0"/>
              <a:t>a computational branch simulating complex phenomena </a:t>
            </a:r>
          </a:p>
          <a:p>
            <a:endParaRPr lang="en-US" dirty="0" smtClean="0"/>
          </a:p>
          <a:p>
            <a:r>
              <a:rPr lang="en-US" dirty="0" smtClean="0"/>
              <a:t>TODAY </a:t>
            </a:r>
          </a:p>
          <a:p>
            <a:r>
              <a:rPr lang="en-US" dirty="0" smtClean="0"/>
              <a:t>data intensive science, synthesizing theory, experiment and computation with statistics ►new way of thinking required!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774AE2-BD60-CA4A-B468-FA34FFB60EC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269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One</a:t>
            </a:r>
            <a:r>
              <a:rPr lang="en-US" baseline="0" dirty="0" smtClean="0"/>
              <a:t> of the first result of the interaction between the EPOS PP Management and the Advisory Board has been the definition of a roadmap starting from the EPOS Mission.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774AE2-BD60-CA4A-B468-FA34FFB60EC4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46240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Aggiungere show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774AE2-BD60-CA4A-B468-FA34FFB60EC4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FROM THE BOTTOM:</a:t>
            </a:r>
          </a:p>
          <a:p>
            <a:endParaRPr lang="en-US" dirty="0" smtClean="0"/>
          </a:p>
          <a:p>
            <a:r>
              <a:rPr lang="en-US" dirty="0" smtClean="0"/>
              <a:t>3.</a:t>
            </a:r>
            <a:r>
              <a:rPr lang="en-US" baseline="0" dirty="0" smtClean="0"/>
              <a:t> </a:t>
            </a:r>
            <a:r>
              <a:rPr lang="en-US" dirty="0" smtClean="0"/>
              <a:t>National RI, </a:t>
            </a:r>
            <a:r>
              <a:rPr lang="en-US" dirty="0" err="1" smtClean="0"/>
              <a:t>alrady</a:t>
            </a:r>
            <a:r>
              <a:rPr lang="en-US" dirty="0" smtClean="0"/>
              <a:t> operational,</a:t>
            </a:r>
            <a:r>
              <a:rPr lang="en-US" baseline="0" dirty="0" smtClean="0"/>
              <a:t> provide services at national level. Some of them send already data to </a:t>
            </a:r>
            <a:r>
              <a:rPr lang="en-US" baseline="0" dirty="0" err="1" smtClean="0"/>
              <a:t>european</a:t>
            </a:r>
            <a:r>
              <a:rPr lang="en-US" baseline="0" dirty="0" smtClean="0"/>
              <a:t> organization</a:t>
            </a:r>
          </a:p>
          <a:p>
            <a:r>
              <a:rPr lang="en-US" baseline="0" dirty="0" smtClean="0"/>
              <a:t>2. We want to promote a community </a:t>
            </a:r>
            <a:r>
              <a:rPr lang="en-US" baseline="0" dirty="0" err="1" smtClean="0"/>
              <a:t>buliding</a:t>
            </a:r>
            <a:r>
              <a:rPr lang="en-US" baseline="0" dirty="0" smtClean="0"/>
              <a:t> action to move from this scattered set of </a:t>
            </a:r>
            <a:r>
              <a:rPr lang="en-US" baseline="0" dirty="0" err="1" smtClean="0"/>
              <a:t>Ris</a:t>
            </a:r>
            <a:r>
              <a:rPr lang="en-US" baseline="0" dirty="0" smtClean="0"/>
              <a:t> to THEMATIC CORE SERVICES, i.e. RI to provide data to specific communities (geodesy, seismology) . They’ll EUROPEAN disciplinary integrated nodes</a:t>
            </a:r>
          </a:p>
          <a:p>
            <a:r>
              <a:rPr lang="en-US" dirty="0" smtClean="0"/>
              <a:t>1. Integration layer, the EPOS infrastructure which will be able to integrate all the data from</a:t>
            </a:r>
            <a:r>
              <a:rPr lang="en-US" baseline="0" dirty="0" smtClean="0"/>
              <a:t> different THEMATIC. Access … (</a:t>
            </a:r>
            <a:r>
              <a:rPr lang="en-US" baseline="0" dirty="0" err="1" smtClean="0"/>
              <a:t>leggi</a:t>
            </a:r>
            <a:r>
              <a:rPr lang="en-US" baseline="0" dirty="0" smtClean="0"/>
              <a:t> slide)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774AE2-BD60-CA4A-B468-FA34FFB60EC4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7192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FROM THE BOTTOM:</a:t>
            </a:r>
          </a:p>
          <a:p>
            <a:endParaRPr lang="en-US" dirty="0" smtClean="0"/>
          </a:p>
          <a:p>
            <a:r>
              <a:rPr lang="en-US" dirty="0" smtClean="0"/>
              <a:t>3.</a:t>
            </a:r>
            <a:r>
              <a:rPr lang="en-US" baseline="0" dirty="0" smtClean="0"/>
              <a:t> </a:t>
            </a:r>
            <a:r>
              <a:rPr lang="en-US" dirty="0" smtClean="0"/>
              <a:t>National RI, </a:t>
            </a:r>
            <a:r>
              <a:rPr lang="en-US" dirty="0" err="1" smtClean="0"/>
              <a:t>alrady</a:t>
            </a:r>
            <a:r>
              <a:rPr lang="en-US" dirty="0" smtClean="0"/>
              <a:t> operational,</a:t>
            </a:r>
            <a:r>
              <a:rPr lang="en-US" baseline="0" dirty="0" smtClean="0"/>
              <a:t> provide services at national level. Some of them send already data to </a:t>
            </a:r>
            <a:r>
              <a:rPr lang="en-US" baseline="0" dirty="0" err="1" smtClean="0"/>
              <a:t>european</a:t>
            </a:r>
            <a:r>
              <a:rPr lang="en-US" baseline="0" dirty="0" smtClean="0"/>
              <a:t> organization</a:t>
            </a:r>
          </a:p>
          <a:p>
            <a:r>
              <a:rPr lang="en-US" baseline="0" dirty="0" smtClean="0"/>
              <a:t>2. We want to promote a community </a:t>
            </a:r>
            <a:r>
              <a:rPr lang="en-US" baseline="0" dirty="0" err="1" smtClean="0"/>
              <a:t>buliding</a:t>
            </a:r>
            <a:r>
              <a:rPr lang="en-US" baseline="0" dirty="0" smtClean="0"/>
              <a:t> action to move from this scattered set of </a:t>
            </a:r>
            <a:r>
              <a:rPr lang="en-US" baseline="0" dirty="0" err="1" smtClean="0"/>
              <a:t>Ris</a:t>
            </a:r>
            <a:r>
              <a:rPr lang="en-US" baseline="0" dirty="0" smtClean="0"/>
              <a:t> to THEMATIC CORE SERVICES, i.e. RI to provide data to specific communities (geodesy, seismology) . They’ll EUROPEAN disciplinary integrated nodes</a:t>
            </a:r>
          </a:p>
          <a:p>
            <a:r>
              <a:rPr lang="en-US" dirty="0" smtClean="0"/>
              <a:t>1. Integration layer, the EPOS infrastructure which will be able to integrate all the data from</a:t>
            </a:r>
            <a:r>
              <a:rPr lang="en-US" baseline="0" dirty="0" smtClean="0"/>
              <a:t> different THEMATIC. Access … (</a:t>
            </a:r>
            <a:r>
              <a:rPr lang="en-US" baseline="0" dirty="0" err="1" smtClean="0"/>
              <a:t>leggi</a:t>
            </a:r>
            <a:r>
              <a:rPr lang="en-US" baseline="0" dirty="0" smtClean="0"/>
              <a:t> slide)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774AE2-BD60-CA4A-B468-FA34FFB60EC4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7192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err="1" smtClean="0"/>
              <a:t>Resources</a:t>
            </a:r>
            <a:r>
              <a:rPr lang="it-IT" dirty="0" smtClean="0"/>
              <a:t>:</a:t>
            </a:r>
            <a:r>
              <a:rPr lang="it-IT" baseline="0" dirty="0" smtClean="0"/>
              <a:t> </a:t>
            </a:r>
            <a:r>
              <a:rPr lang="it-IT" baseline="0" dirty="0" err="1" smtClean="0"/>
              <a:t>1</a:t>
            </a:r>
            <a:r>
              <a:rPr lang="it-IT" baseline="0" dirty="0" smtClean="0"/>
              <a:t>. data </a:t>
            </a:r>
            <a:r>
              <a:rPr lang="it-IT" baseline="0" dirty="0" err="1" smtClean="0"/>
              <a:t>providers</a:t>
            </a:r>
            <a:r>
              <a:rPr lang="it-IT" baseline="0" dirty="0" smtClean="0"/>
              <a:t>, </a:t>
            </a:r>
            <a:r>
              <a:rPr lang="it-IT" baseline="0" dirty="0" err="1" smtClean="0"/>
              <a:t>2</a:t>
            </a:r>
            <a:r>
              <a:rPr lang="it-IT" baseline="0" dirty="0" smtClean="0"/>
              <a:t>. </a:t>
            </a:r>
            <a:r>
              <a:rPr lang="it-IT" baseline="0" dirty="0" err="1" smtClean="0"/>
              <a:t>internal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to</a:t>
            </a:r>
            <a:r>
              <a:rPr lang="it-IT" baseline="0" dirty="0" smtClean="0"/>
              <a:t> ics, </a:t>
            </a:r>
            <a:r>
              <a:rPr lang="it-IT" baseline="0" dirty="0" err="1" smtClean="0"/>
              <a:t>3</a:t>
            </a:r>
            <a:r>
              <a:rPr lang="it-IT" baseline="0" dirty="0" smtClean="0"/>
              <a:t>. </a:t>
            </a:r>
            <a:r>
              <a:rPr lang="it-IT" baseline="0" dirty="0" err="1" smtClean="0"/>
              <a:t>other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outside</a:t>
            </a:r>
            <a:r>
              <a:rPr lang="it-IT" baseline="0" dirty="0" smtClean="0"/>
              <a:t> epos delivery </a:t>
            </a:r>
            <a:r>
              <a:rPr lang="it-IT" baseline="0" dirty="0" err="1" smtClean="0"/>
              <a:t>framework</a:t>
            </a:r>
            <a:r>
              <a:rPr lang="it-IT" baseline="0" dirty="0" smtClean="0"/>
              <a:t>.</a:t>
            </a:r>
          </a:p>
          <a:p>
            <a:r>
              <a:rPr lang="it-IT" baseline="0" dirty="0" err="1" smtClean="0"/>
              <a:t>We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describe</a:t>
            </a:r>
            <a:r>
              <a:rPr lang="it-IT" baseline="0" dirty="0" smtClean="0"/>
              <a:t>: </a:t>
            </a:r>
            <a:r>
              <a:rPr lang="it-IT" baseline="0" dirty="0" err="1" smtClean="0"/>
              <a:t>instruments</a:t>
            </a:r>
            <a:r>
              <a:rPr lang="it-IT" baseline="0" dirty="0" smtClean="0"/>
              <a:t>, data </a:t>
            </a:r>
            <a:r>
              <a:rPr lang="it-IT" baseline="0" dirty="0" err="1" smtClean="0"/>
              <a:t>storage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resources</a:t>
            </a:r>
            <a:r>
              <a:rPr lang="it-IT" baseline="0" dirty="0" smtClean="0"/>
              <a:t>, data processing and </a:t>
            </a:r>
            <a:r>
              <a:rPr lang="it-IT" baseline="0" dirty="0" err="1" smtClean="0"/>
              <a:t>visualization</a:t>
            </a:r>
            <a:endParaRPr lang="it-IT" baseline="0" dirty="0" smtClean="0"/>
          </a:p>
          <a:p>
            <a:endParaRPr lang="it-IT" baseline="0" dirty="0" smtClean="0"/>
          </a:p>
          <a:p>
            <a:r>
              <a:rPr lang="it-IT" baseline="0" dirty="0" smtClean="0"/>
              <a:t>Data </a:t>
            </a:r>
            <a:r>
              <a:rPr lang="it-IT" baseline="0" dirty="0" err="1" smtClean="0"/>
              <a:t>model</a:t>
            </a:r>
            <a:r>
              <a:rPr lang="it-IT" baseline="0" dirty="0" smtClean="0"/>
              <a:t>: </a:t>
            </a:r>
            <a:r>
              <a:rPr lang="it-IT" baseline="0" dirty="0" err="1" smtClean="0"/>
              <a:t>3</a:t>
            </a:r>
            <a:r>
              <a:rPr lang="it-IT" baseline="0" dirty="0" smtClean="0"/>
              <a:t> </a:t>
            </a:r>
            <a:r>
              <a:rPr lang="it-IT" baseline="0" dirty="0" err="1" smtClean="0"/>
              <a:t>layers</a:t>
            </a:r>
            <a:r>
              <a:rPr lang="it-IT" baseline="0" dirty="0" smtClean="0"/>
              <a:t>. </a:t>
            </a:r>
            <a:r>
              <a:rPr lang="it-IT" baseline="0" dirty="0" err="1" smtClean="0"/>
              <a:t>Ongoing</a:t>
            </a:r>
            <a:r>
              <a:rPr lang="it-IT" baseline="0" dirty="0" smtClean="0"/>
              <a:t> work: </a:t>
            </a:r>
            <a:r>
              <a:rPr lang="it-IT" baseline="0" dirty="0" err="1" smtClean="0"/>
              <a:t>metadata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collection</a:t>
            </a:r>
            <a:r>
              <a:rPr lang="it-IT" baseline="0" dirty="0" smtClean="0"/>
              <a:t>, data </a:t>
            </a:r>
            <a:r>
              <a:rPr lang="it-IT" baseline="0" dirty="0" err="1" smtClean="0"/>
              <a:t>taxonomy</a:t>
            </a:r>
            <a:endParaRPr lang="it-IT" baseline="0" dirty="0" smtClean="0"/>
          </a:p>
          <a:p>
            <a:endParaRPr lang="it-IT" baseline="0" dirty="0" smtClean="0"/>
          </a:p>
          <a:p>
            <a:r>
              <a:rPr lang="it-IT" baseline="0" dirty="0" smtClean="0"/>
              <a:t>Processing </a:t>
            </a:r>
            <a:r>
              <a:rPr lang="it-IT" baseline="0" dirty="0" err="1" smtClean="0"/>
              <a:t>model</a:t>
            </a:r>
            <a:r>
              <a:rPr lang="it-IT" baseline="0" dirty="0" smtClean="0"/>
              <a:t>: 1.description </a:t>
            </a:r>
            <a:r>
              <a:rPr lang="it-IT" baseline="0" dirty="0" err="1" smtClean="0"/>
              <a:t>of</a:t>
            </a:r>
            <a:r>
              <a:rPr lang="it-IT" baseline="0" dirty="0" smtClean="0"/>
              <a:t> the </a:t>
            </a:r>
            <a:r>
              <a:rPr lang="it-IT" baseline="0" dirty="0" err="1" smtClean="0"/>
              <a:t>functions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available</a:t>
            </a:r>
            <a:r>
              <a:rPr lang="it-IT" baseline="0" dirty="0" smtClean="0"/>
              <a:t> in </a:t>
            </a:r>
            <a:r>
              <a:rPr lang="it-IT" baseline="0" dirty="0" err="1" smtClean="0"/>
              <a:t>each</a:t>
            </a:r>
            <a:r>
              <a:rPr lang="it-IT" baseline="0" dirty="0" smtClean="0"/>
              <a:t> processing </a:t>
            </a:r>
            <a:r>
              <a:rPr lang="it-IT" baseline="0" dirty="0" err="1" smtClean="0"/>
              <a:t>environment</a:t>
            </a:r>
            <a:r>
              <a:rPr lang="it-IT" baseline="0" dirty="0" smtClean="0"/>
              <a:t>, </a:t>
            </a:r>
            <a:r>
              <a:rPr lang="it-IT" baseline="0" dirty="0" err="1" smtClean="0"/>
              <a:t>2</a:t>
            </a:r>
            <a:r>
              <a:rPr lang="it-IT" baseline="0" dirty="0" smtClean="0"/>
              <a:t>. </a:t>
            </a:r>
            <a:r>
              <a:rPr lang="it-IT" baseline="0" dirty="0" err="1" smtClean="0"/>
              <a:t>protocols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to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connect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to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them</a:t>
            </a:r>
            <a:r>
              <a:rPr lang="it-IT" baseline="0" dirty="0" smtClean="0"/>
              <a:t>, </a:t>
            </a:r>
            <a:r>
              <a:rPr lang="it-IT" baseline="0" dirty="0" err="1" smtClean="0"/>
              <a:t>3</a:t>
            </a:r>
            <a:r>
              <a:rPr lang="it-IT" baseline="0" dirty="0" smtClean="0"/>
              <a:t>. </a:t>
            </a:r>
            <a:r>
              <a:rPr lang="it-IT" baseline="0" dirty="0" err="1" smtClean="0"/>
              <a:t>algorthms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which</a:t>
            </a:r>
            <a:r>
              <a:rPr lang="it-IT" baseline="0" dirty="0" smtClean="0"/>
              <a:t> deal </a:t>
            </a:r>
            <a:r>
              <a:rPr lang="it-IT" baseline="0" dirty="0" err="1" smtClean="0"/>
              <a:t>with</a:t>
            </a:r>
            <a:r>
              <a:rPr lang="it-IT" baseline="0" dirty="0" smtClean="0"/>
              <a:t> the </a:t>
            </a:r>
            <a:r>
              <a:rPr lang="it-IT" baseline="0" dirty="0" err="1" smtClean="0"/>
              <a:t>composing</a:t>
            </a:r>
            <a:r>
              <a:rPr lang="it-IT" baseline="0" dirty="0" smtClean="0"/>
              <a:t> </a:t>
            </a:r>
            <a:r>
              <a:rPr lang="it-IT" baseline="0" dirty="0" err="1" smtClean="0"/>
              <a:t>of</a:t>
            </a:r>
            <a:r>
              <a:rPr lang="it-IT" baseline="0" dirty="0" smtClean="0"/>
              <a:t> the processing</a:t>
            </a:r>
          </a:p>
          <a:p>
            <a:endParaRPr lang="it-IT" baseline="0" dirty="0" smtClean="0"/>
          </a:p>
          <a:p>
            <a:r>
              <a:rPr lang="it-IT" baseline="0" dirty="0" err="1" smtClean="0"/>
              <a:t>User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</a:t>
            </a:r>
            <a:r>
              <a:rPr lang="it-IT" baseline="0" dirty="0" smtClean="0"/>
              <a:t>: </a:t>
            </a:r>
            <a:r>
              <a:rPr lang="it-IT" baseline="0" dirty="0" err="1" smtClean="0"/>
              <a:t>how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suer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interacts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with</a:t>
            </a:r>
            <a:r>
              <a:rPr lang="it-IT" baseline="0" dirty="0" smtClean="0"/>
              <a:t> the system: </a:t>
            </a:r>
            <a:r>
              <a:rPr lang="it-IT" baseline="0" dirty="0" err="1" smtClean="0"/>
              <a:t>iaaa</a:t>
            </a:r>
            <a:r>
              <a:rPr lang="it-IT" baseline="0" dirty="0" smtClean="0"/>
              <a:t>, </a:t>
            </a:r>
            <a:r>
              <a:rPr lang="it-IT" baseline="0" dirty="0" err="1" smtClean="0"/>
              <a:t>interaction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workflow</a:t>
            </a:r>
            <a:r>
              <a:rPr lang="it-IT" baseline="0" dirty="0" smtClean="0"/>
              <a:t>, </a:t>
            </a:r>
            <a:r>
              <a:rPr lang="it-IT" baseline="0" dirty="0" err="1" smtClean="0"/>
              <a:t>multilinguality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FA2C87-9980-754A-930A-54EFFD89D0E0}" type="slidenum">
              <a:rPr lang="it-IT" smtClean="0"/>
              <a:pPr/>
              <a:t>26</a:t>
            </a:fld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95325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6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1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099A2E91-D315-6948-8A8B-76121DE3B4D1}" type="datetimeFigureOut">
              <a:rPr lang="en-US"/>
              <a:pPr>
                <a:defRPr/>
              </a:pPr>
              <a:t>12/05/14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C8A889A4-91CF-4541-9C66-4418F77589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934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099A2E91-D315-6948-8A8B-76121DE3B4D1}" type="datetimeFigureOut">
              <a:rPr lang="en-US"/>
              <a:pPr>
                <a:defRPr/>
              </a:pPr>
              <a:t>12/05/14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75DB23E9-53B7-BD47-851D-146BFFBCA8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84532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8C723B7-4B65-6D42-9D88-1BC9DE708DE3}" type="datetime1">
              <a:rPr lang="en-US" smtClean="0"/>
              <a:pPr>
                <a:defRPr/>
              </a:pPr>
              <a:t>12/05/14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1094679-FB8C-A442-987C-77D121541EC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36964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6C242F5-A0A1-934C-A399-1A289F851E08}" type="datetime1">
              <a:rPr lang="en-US" smtClean="0"/>
              <a:pPr>
                <a:defRPr/>
              </a:pPr>
              <a:t>12/05/14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DA7E769-8FFC-8147-B9B3-A7B3C9D1C98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20589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492A602-98AA-464A-9664-0B4D2E091BFE}" type="datetime1">
              <a:rPr lang="en-US" smtClean="0"/>
              <a:pPr>
                <a:defRPr/>
              </a:pPr>
              <a:t>12/05/14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BECF57D-5CED-7341-8ECB-2D50701AE7A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28736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0880D4F-ED42-5B49-8B9C-BA2DD3F74722}" type="datetime1">
              <a:rPr lang="en-US" smtClean="0"/>
              <a:pPr>
                <a:defRPr/>
              </a:pPr>
              <a:t>12/05/14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D7F09A1-7315-2C42-A7A4-DC4002188A2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2956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32ED0EF-D34D-D246-AB79-329C8D127A6B}" type="datetime1">
              <a:rPr lang="en-US" smtClean="0"/>
              <a:pPr>
                <a:defRPr/>
              </a:pPr>
              <a:t>12/05/14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53FF5A8-6DFA-7642-B06C-12C983A5D0C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60846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6CADF57-7F2E-A74D-9340-F1650F1D50B6}" type="datetime1">
              <a:rPr lang="en-US" smtClean="0"/>
              <a:pPr>
                <a:defRPr/>
              </a:pPr>
              <a:t>12/05/14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AEDD9C5-4211-164E-B1F7-46EE73930AC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44258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61C50A7-CADC-B049-B19F-0F764EABE47A}" type="datetime1">
              <a:rPr lang="en-US" smtClean="0"/>
              <a:pPr>
                <a:defRPr/>
              </a:pPr>
              <a:t>12/05/14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D380376-2F8D-0A41-BE57-485B5945D30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08420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4DB8333-410D-214C-B4E0-31FD2519F35C}" type="datetime1">
              <a:rPr lang="en-US" smtClean="0"/>
              <a:pPr>
                <a:defRPr/>
              </a:pPr>
              <a:t>12/05/14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96F8474-BD54-814E-AB10-FB4A17F7244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40912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37B7170-6936-714B-893C-69F08E0F3A94}" type="datetime1">
              <a:rPr lang="en-US" smtClean="0"/>
              <a:pPr>
                <a:defRPr/>
              </a:pPr>
              <a:t>12/05/14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E69F6F8-2B65-AA42-8B99-A50D0C6310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56814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E664C08-40C9-4540-B47D-B00897A958AD}" type="datetime1">
              <a:rPr lang="en-US" smtClean="0"/>
              <a:pPr>
                <a:defRPr/>
              </a:pPr>
              <a:t>12/05/14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47EDD84-BA1A-F04E-8592-10BF3918579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598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1"/>
            <a:ext cx="20574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1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099A2E91-D315-6948-8A8B-76121DE3B4D1}" type="datetimeFigureOut">
              <a:rPr lang="en-US"/>
              <a:pPr>
                <a:defRPr/>
              </a:pPr>
              <a:t>12/05/14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8315A6C2-DE81-1D48-90E1-69114118C5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06386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8F49CF6-0882-B942-ADE0-7E51C5C6BE4D}" type="datetime1">
              <a:rPr lang="en-US" smtClean="0"/>
              <a:pPr>
                <a:defRPr/>
              </a:pPr>
              <a:t>12/05/14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C08437A-669B-434D-A8E9-AF73F7EB89B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32327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025B1-0EEB-524F-BF8B-573D78E1B74C}" type="datetime1">
              <a:rPr lang="it-IT"/>
              <a:pPr>
                <a:defRPr/>
              </a:pPr>
              <a:t>12/05/14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ECF48-B86D-124C-A97E-C228403EF065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458898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CF5319-140C-C548-A9E6-349DA55C6254}" type="datetime1">
              <a:rPr lang="it-IT"/>
              <a:pPr>
                <a:defRPr/>
              </a:pPr>
              <a:t>12/05/14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07321-A681-D047-97C5-EC13AD2A0B93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962087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EBCF6-9A41-7348-854E-119CC62ADE58}" type="datetime1">
              <a:rPr lang="it-IT"/>
              <a:pPr>
                <a:defRPr/>
              </a:pPr>
              <a:t>12/05/14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75B2D7-008A-3F4C-BE98-9D0D59F88138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619272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CF6245-5B38-9844-B521-5229B2427F48}" type="datetime1">
              <a:rPr lang="it-IT"/>
              <a:pPr>
                <a:defRPr/>
              </a:pPr>
              <a:t>12/05/14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9B3983-AF00-A64B-A16E-D932945443E2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757024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A5E50-88CD-854B-9CD8-A7EC97128F32}" type="datetime1">
              <a:rPr lang="it-IT"/>
              <a:pPr>
                <a:defRPr/>
              </a:pPr>
              <a:t>12/05/14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6F7334-F271-354E-A380-A6CD3EB02838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630004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C44A47-09D0-2848-89DD-D3E3005564E0}" type="datetime1">
              <a:rPr lang="it-IT"/>
              <a:pPr>
                <a:defRPr/>
              </a:pPr>
              <a:t>12/05/14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35FE43-5934-C149-8C62-5530AC743C8B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5439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4B263-D955-4C4B-8E4D-9337C4FA22D5}" type="datetime1">
              <a:rPr lang="it-IT"/>
              <a:pPr>
                <a:defRPr/>
              </a:pPr>
              <a:t>12/05/14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DAF3B-62E5-3241-A043-6577F9003471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280034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3DDA7E-C566-3640-AF41-F5CCFDE205E8}" type="datetime1">
              <a:rPr lang="it-IT"/>
              <a:pPr>
                <a:defRPr/>
              </a:pPr>
              <a:t>12/05/14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B5E1B8-2C16-5A40-A7FA-5F7359A796A5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917396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57F78D-DE66-034A-A9CA-6AE45E751E99}" type="datetime1">
              <a:rPr lang="it-IT"/>
              <a:pPr>
                <a:defRPr/>
              </a:pPr>
              <a:t>12/05/14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A234D4-BFDF-BA40-BBC3-C12782307815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6676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6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1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9A2E91-D315-6948-8A8B-76121DE3B4D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12/05/14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E270F1-D51E-944F-86A0-D18C3CF06F0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987663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D99D5A-4135-0747-B8B2-CD770C7BE1F2}" type="datetime1">
              <a:rPr lang="it-IT"/>
              <a:pPr>
                <a:defRPr/>
              </a:pPr>
              <a:t>12/05/14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8E5BA0-C42C-3A46-AB6C-32A903076F6C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118552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84FCD-1D78-9447-A74E-C41D598E27D9}" type="datetime1">
              <a:rPr lang="it-IT"/>
              <a:pPr>
                <a:defRPr/>
              </a:pPr>
              <a:t>12/05/14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E20198-9CE0-A348-9E29-A5CAB8B5F9B7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454175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9A2E91-D315-6948-8A8B-76121DE3B4D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12/05/14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E270F1-D51E-944F-86A0-D18C3CF06F0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605650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9A2E91-D315-6948-8A8B-76121DE3B4D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12/05/14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E270F1-D51E-944F-86A0-D18C3CF06F0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966299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9A2E91-D315-6948-8A8B-76121DE3B4D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12/05/14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E270F1-D51E-944F-86A0-D18C3CF06F0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017052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9A2E91-D315-6948-8A8B-76121DE3B4D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12/05/14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E270F1-D51E-944F-86A0-D18C3CF06F0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312353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9A2E91-D315-6948-8A8B-76121DE3B4D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12/05/14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E270F1-D51E-944F-86A0-D18C3CF06F0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760374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9A2E91-D315-6948-8A8B-76121DE3B4D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12/05/14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E270F1-D51E-944F-86A0-D18C3CF06F0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396033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9A2E91-D315-6948-8A8B-76121DE3B4D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12/05/14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E270F1-D51E-944F-86A0-D18C3CF06F0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440595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9A2E91-D315-6948-8A8B-76121DE3B4D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12/05/14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E270F1-D51E-944F-86A0-D18C3CF06F0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62964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9A2E91-D315-6948-8A8B-76121DE3B4D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12/05/14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E270F1-D51E-944F-86A0-D18C3CF06F0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791477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 smtClean="0"/>
              <a:t>Drag picture to placeholder or click icon to add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9A2E91-D315-6948-8A8B-76121DE3B4D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12/05/14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E270F1-D51E-944F-86A0-D18C3CF06F0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714321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9A2E91-D315-6948-8A8B-76121DE3B4D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12/05/14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E270F1-D51E-944F-86A0-D18C3CF06F0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287857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9A2E91-D315-6948-8A8B-76121DE3B4D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12/05/14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E270F1-D51E-944F-86A0-D18C3CF06F0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14720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6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3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8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6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3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1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9A2E91-D315-6948-8A8B-76121DE3B4D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12/05/14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E270F1-D51E-944F-86A0-D18C3CF06F0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67840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9A2E91-D315-6948-8A8B-76121DE3B4D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12/05/14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E270F1-D51E-944F-86A0-D18C3CF06F0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31726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68" indent="0">
              <a:buNone/>
              <a:defRPr sz="2000" b="1"/>
            </a:lvl2pPr>
            <a:lvl3pPr marL="913538" indent="0">
              <a:buNone/>
              <a:defRPr sz="1800" b="1"/>
            </a:lvl3pPr>
            <a:lvl4pPr marL="1370311" indent="0">
              <a:buNone/>
              <a:defRPr sz="1600" b="1"/>
            </a:lvl4pPr>
            <a:lvl5pPr marL="1827081" indent="0">
              <a:buNone/>
              <a:defRPr sz="1600" b="1"/>
            </a:lvl5pPr>
            <a:lvl6pPr marL="2283851" indent="0">
              <a:buNone/>
              <a:defRPr sz="1600" b="1"/>
            </a:lvl6pPr>
            <a:lvl7pPr marL="2740623" indent="0">
              <a:buNone/>
              <a:defRPr sz="1600" b="1"/>
            </a:lvl7pPr>
            <a:lvl8pPr marL="3197388" indent="0">
              <a:buNone/>
              <a:defRPr sz="1600" b="1"/>
            </a:lvl8pPr>
            <a:lvl9pPr marL="3654162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68" indent="0">
              <a:buNone/>
              <a:defRPr sz="2000" b="1"/>
            </a:lvl2pPr>
            <a:lvl3pPr marL="913538" indent="0">
              <a:buNone/>
              <a:defRPr sz="1800" b="1"/>
            </a:lvl3pPr>
            <a:lvl4pPr marL="1370311" indent="0">
              <a:buNone/>
              <a:defRPr sz="1600" b="1"/>
            </a:lvl4pPr>
            <a:lvl5pPr marL="1827081" indent="0">
              <a:buNone/>
              <a:defRPr sz="1600" b="1"/>
            </a:lvl5pPr>
            <a:lvl6pPr marL="2283851" indent="0">
              <a:buNone/>
              <a:defRPr sz="1600" b="1"/>
            </a:lvl6pPr>
            <a:lvl7pPr marL="2740623" indent="0">
              <a:buNone/>
              <a:defRPr sz="1600" b="1"/>
            </a:lvl7pPr>
            <a:lvl8pPr marL="3197388" indent="0">
              <a:buNone/>
              <a:defRPr sz="1600" b="1"/>
            </a:lvl8pPr>
            <a:lvl9pPr marL="3654162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9A2E91-D315-6948-8A8B-76121DE3B4D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12/05/14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E270F1-D51E-944F-86A0-D18C3CF06F0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34278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9A2E91-D315-6948-8A8B-76121DE3B4D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12/05/14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E270F1-D51E-944F-86A0-D18C3CF06F0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126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9A2E91-D315-6948-8A8B-76121DE3B4D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12/05/14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E270F1-D51E-944F-86A0-D18C3CF06F0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97869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768" indent="0">
              <a:buNone/>
              <a:defRPr sz="1200"/>
            </a:lvl2pPr>
            <a:lvl3pPr marL="913538" indent="0">
              <a:buNone/>
              <a:defRPr sz="1000"/>
            </a:lvl3pPr>
            <a:lvl4pPr marL="1370311" indent="0">
              <a:buNone/>
              <a:defRPr sz="900"/>
            </a:lvl4pPr>
            <a:lvl5pPr marL="1827081" indent="0">
              <a:buNone/>
              <a:defRPr sz="900"/>
            </a:lvl5pPr>
            <a:lvl6pPr marL="2283851" indent="0">
              <a:buNone/>
              <a:defRPr sz="900"/>
            </a:lvl6pPr>
            <a:lvl7pPr marL="2740623" indent="0">
              <a:buNone/>
              <a:defRPr sz="900"/>
            </a:lvl7pPr>
            <a:lvl8pPr marL="3197388" indent="0">
              <a:buNone/>
              <a:defRPr sz="900"/>
            </a:lvl8pPr>
            <a:lvl9pPr marL="3654162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9A2E91-D315-6948-8A8B-76121DE3B4D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12/05/14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E270F1-D51E-944F-86A0-D18C3CF06F0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1407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099A2E91-D315-6948-8A8B-76121DE3B4D1}" type="datetimeFigureOut">
              <a:rPr lang="en-US"/>
              <a:pPr>
                <a:defRPr/>
              </a:pPr>
              <a:t>12/05/14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E8E48A08-539D-8641-A53F-8C05A50497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5803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768" indent="0">
              <a:buNone/>
              <a:defRPr sz="2800"/>
            </a:lvl2pPr>
            <a:lvl3pPr marL="913538" indent="0">
              <a:buNone/>
              <a:defRPr sz="2400"/>
            </a:lvl3pPr>
            <a:lvl4pPr marL="1370311" indent="0">
              <a:buNone/>
              <a:defRPr sz="2000"/>
            </a:lvl4pPr>
            <a:lvl5pPr marL="1827081" indent="0">
              <a:buNone/>
              <a:defRPr sz="2000"/>
            </a:lvl5pPr>
            <a:lvl6pPr marL="2283851" indent="0">
              <a:buNone/>
              <a:defRPr sz="2000"/>
            </a:lvl6pPr>
            <a:lvl7pPr marL="2740623" indent="0">
              <a:buNone/>
              <a:defRPr sz="2000"/>
            </a:lvl7pPr>
            <a:lvl8pPr marL="3197388" indent="0">
              <a:buNone/>
              <a:defRPr sz="2000"/>
            </a:lvl8pPr>
            <a:lvl9pPr marL="3654162" indent="0">
              <a:buNone/>
              <a:defRPr sz="2000"/>
            </a:lvl9pPr>
          </a:lstStyle>
          <a:p>
            <a:pPr lvl="0"/>
            <a:r>
              <a:rPr lang="it-IT" noProof="0" smtClean="0"/>
              <a:t>Drag picture to placeholder or click icon to add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768" indent="0">
              <a:buNone/>
              <a:defRPr sz="1200"/>
            </a:lvl2pPr>
            <a:lvl3pPr marL="913538" indent="0">
              <a:buNone/>
              <a:defRPr sz="1000"/>
            </a:lvl3pPr>
            <a:lvl4pPr marL="1370311" indent="0">
              <a:buNone/>
              <a:defRPr sz="900"/>
            </a:lvl4pPr>
            <a:lvl5pPr marL="1827081" indent="0">
              <a:buNone/>
              <a:defRPr sz="900"/>
            </a:lvl5pPr>
            <a:lvl6pPr marL="2283851" indent="0">
              <a:buNone/>
              <a:defRPr sz="900"/>
            </a:lvl6pPr>
            <a:lvl7pPr marL="2740623" indent="0">
              <a:buNone/>
              <a:defRPr sz="900"/>
            </a:lvl7pPr>
            <a:lvl8pPr marL="3197388" indent="0">
              <a:buNone/>
              <a:defRPr sz="900"/>
            </a:lvl8pPr>
            <a:lvl9pPr marL="3654162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9A2E91-D315-6948-8A8B-76121DE3B4D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12/05/14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E270F1-D51E-944F-86A0-D18C3CF06F0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74957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9A2E91-D315-6948-8A8B-76121DE3B4D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12/05/14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E270F1-D51E-944F-86A0-D18C3CF06F0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13578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1"/>
            <a:ext cx="20574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1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9A2E91-D315-6948-8A8B-76121DE3B4D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12/05/14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E270F1-D51E-944F-86A0-D18C3CF06F0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56384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44000" y="2017428"/>
            <a:ext cx="7772400" cy="2025749"/>
          </a:xfrm>
        </p:spPr>
        <p:txBody>
          <a:bodyPr/>
          <a:lstStyle>
            <a:lvl1pPr algn="l">
              <a:defRPr sz="4000" b="1">
                <a:solidFill>
                  <a:srgbClr val="33B0DC"/>
                </a:solidFill>
                <a:latin typeface="Century Gothic" pitchFamily="34" charset="0"/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3874" y="4206205"/>
            <a:ext cx="6400800" cy="2112640"/>
          </a:xfrm>
        </p:spPr>
        <p:txBody>
          <a:bodyPr anchor="ctr"/>
          <a:lstStyle>
            <a:lvl1pPr marL="0" indent="0" algn="l">
              <a:buNone/>
              <a:defRPr b="0">
                <a:solidFill>
                  <a:srgbClr val="455D21"/>
                </a:solidFill>
                <a:latin typeface="Century Gothic" pitchFamily="34" charset="0"/>
              </a:defRPr>
            </a:lvl1pPr>
            <a:lvl2pPr marL="4567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6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1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it-IT"/>
              <a:t>29/03/12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Pasquale Pagano - ENVRI @ EGI CF 2012</a:t>
            </a:r>
            <a:endParaRPr lang="fr-FR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6A1ACB1-3E70-5E41-9D82-103492363A7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685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prism isContent="1"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dirty="0" smtClean="0"/>
              <a:t>23/10/2012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W. Los- ENVRI @ EUDAT</a:t>
            </a:r>
            <a:endParaRPr lang="fr-FR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6ED598-AEC9-954F-A416-EA172AFAF1C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388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prism isContent="1"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17" y="4731234"/>
            <a:ext cx="8387209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07517" y="3231044"/>
            <a:ext cx="8387209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6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3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8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6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3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1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dirty="0" smtClean="0"/>
              <a:t>23/10/2012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 err="1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W.Los</a:t>
            </a:r>
            <a:r>
              <a:rPr lang="fr-FR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- ENVRI @ EUDAT</a:t>
            </a:r>
            <a:endParaRPr lang="fr-FR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A19A1-350C-9047-810F-6A9516E18A22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981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prism isContent="1"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79513" y="1600209"/>
            <a:ext cx="424847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716016" y="1600209"/>
            <a:ext cx="417646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dirty="0" smtClean="0"/>
              <a:t>23/10/2012</a:t>
            </a:r>
            <a:endParaRPr lang="fr-FR" dirty="0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W. Los - ENVRI EUDAT</a:t>
            </a:r>
            <a:endParaRPr lang="fr-FR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7B1EF3-FF79-2146-9018-257DA9AAAB1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639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prism isContent="1"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79512" y="1484785"/>
            <a:ext cx="4317876" cy="63976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6768" indent="0">
              <a:buNone/>
              <a:defRPr sz="2000" b="1"/>
            </a:lvl2pPr>
            <a:lvl3pPr marL="913538" indent="0">
              <a:buNone/>
              <a:defRPr sz="1800" b="1"/>
            </a:lvl3pPr>
            <a:lvl4pPr marL="1370311" indent="0">
              <a:buNone/>
              <a:defRPr sz="1600" b="1"/>
            </a:lvl4pPr>
            <a:lvl5pPr marL="1827081" indent="0">
              <a:buNone/>
              <a:defRPr sz="1600" b="1"/>
            </a:lvl5pPr>
            <a:lvl6pPr marL="2283851" indent="0">
              <a:buNone/>
              <a:defRPr sz="1600" b="1"/>
            </a:lvl6pPr>
            <a:lvl7pPr marL="2740623" indent="0">
              <a:buNone/>
              <a:defRPr sz="1600" b="1"/>
            </a:lvl7pPr>
            <a:lvl8pPr marL="3197388" indent="0">
              <a:buNone/>
              <a:defRPr sz="1600" b="1"/>
            </a:lvl8pPr>
            <a:lvl9pPr marL="3654162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79512" y="2358032"/>
            <a:ext cx="43178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484785"/>
            <a:ext cx="4319463" cy="63976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6768" indent="0">
              <a:buNone/>
              <a:defRPr sz="2000" b="1"/>
            </a:lvl2pPr>
            <a:lvl3pPr marL="913538" indent="0">
              <a:buNone/>
              <a:defRPr sz="1800" b="1"/>
            </a:lvl3pPr>
            <a:lvl4pPr marL="1370311" indent="0">
              <a:buNone/>
              <a:defRPr sz="1600" b="1"/>
            </a:lvl4pPr>
            <a:lvl5pPr marL="1827081" indent="0">
              <a:buNone/>
              <a:defRPr sz="1600" b="1"/>
            </a:lvl5pPr>
            <a:lvl6pPr marL="2283851" indent="0">
              <a:buNone/>
              <a:defRPr sz="1600" b="1"/>
            </a:lvl6pPr>
            <a:lvl7pPr marL="2740623" indent="0">
              <a:buNone/>
              <a:defRPr sz="1600" b="1"/>
            </a:lvl7pPr>
            <a:lvl8pPr marL="3197388" indent="0">
              <a:buNone/>
              <a:defRPr sz="1600" b="1"/>
            </a:lvl8pPr>
            <a:lvl9pPr marL="3654162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2358032"/>
            <a:ext cx="431946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dirty="0" smtClean="0"/>
              <a:t>23/10/12</a:t>
            </a:r>
            <a:endParaRPr lang="fr-FR" dirty="0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W. Los- ENVRI EUDAT</a:t>
            </a:r>
            <a:endParaRPr lang="fr-FR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97BBD-7F8C-AA4F-8A93-1E0E5B108BA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811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prism isContent="1"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dirty="0" smtClean="0"/>
              <a:t>23/10/12</a:t>
            </a:r>
            <a:endParaRPr lang="fr-FR" dirty="0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W. Los- ENVRI @ EUDAT</a:t>
            </a:r>
            <a:endParaRPr lang="fr-FR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D9284B-4EB4-4343-9223-FEDA069D90E1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354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prism isContent="1"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dirty="0" smtClean="0"/>
              <a:t>23/10/12</a:t>
            </a:r>
            <a:endParaRPr lang="fr-FR" dirty="0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W. Los- ENVRI @ EUDAT</a:t>
            </a:r>
            <a:endParaRPr lang="fr-FR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C5DE0-889E-F54D-8B70-4D75F533490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776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prism isContent="1"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6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3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8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6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3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1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099A2E91-D315-6948-8A8B-76121DE3B4D1}" type="datetimeFigureOut">
              <a:rPr lang="en-US"/>
              <a:pPr>
                <a:defRPr/>
              </a:pPr>
              <a:t>12/05/14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0483285C-FD51-1F4F-983C-D28F88CDBF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9129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6" y="1258839"/>
            <a:ext cx="328600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1268761"/>
            <a:ext cx="5389438" cy="49685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516" y="2420889"/>
            <a:ext cx="3286001" cy="3816424"/>
          </a:xfrm>
        </p:spPr>
        <p:txBody>
          <a:bodyPr/>
          <a:lstStyle>
            <a:lvl1pPr marL="0" indent="0">
              <a:buNone/>
              <a:defRPr sz="1400"/>
            </a:lvl1pPr>
            <a:lvl2pPr marL="456768" indent="0">
              <a:buNone/>
              <a:defRPr sz="1200"/>
            </a:lvl2pPr>
            <a:lvl3pPr marL="913538" indent="0">
              <a:buNone/>
              <a:defRPr sz="1000"/>
            </a:lvl3pPr>
            <a:lvl4pPr marL="1370311" indent="0">
              <a:buNone/>
              <a:defRPr sz="900"/>
            </a:lvl4pPr>
            <a:lvl5pPr marL="1827081" indent="0">
              <a:buNone/>
              <a:defRPr sz="900"/>
            </a:lvl5pPr>
            <a:lvl6pPr marL="2283851" indent="0">
              <a:buNone/>
              <a:defRPr sz="900"/>
            </a:lvl6pPr>
            <a:lvl7pPr marL="2740623" indent="0">
              <a:buNone/>
              <a:defRPr sz="900"/>
            </a:lvl7pPr>
            <a:lvl8pPr marL="3197388" indent="0">
              <a:buNone/>
              <a:defRPr sz="900"/>
            </a:lvl8pPr>
            <a:lvl9pPr marL="3654162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dirty="0" smtClean="0"/>
              <a:t>23/10/2012</a:t>
            </a:r>
            <a:endParaRPr lang="fr-FR" dirty="0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W. Los- ENVRI @ EUDAT</a:t>
            </a:r>
            <a:endParaRPr lang="fr-FR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384AD-1C80-8444-B476-44E1D60F4F1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247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prism isContent="1"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35696" y="558007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835697" y="1317595"/>
            <a:ext cx="6559624" cy="4919718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768" indent="0">
              <a:buNone/>
              <a:defRPr sz="2800"/>
            </a:lvl2pPr>
            <a:lvl3pPr marL="913538" indent="0">
              <a:buNone/>
              <a:defRPr sz="2400"/>
            </a:lvl3pPr>
            <a:lvl4pPr marL="1370311" indent="0">
              <a:buNone/>
              <a:defRPr sz="2000"/>
            </a:lvl4pPr>
            <a:lvl5pPr marL="1827081" indent="0">
              <a:buNone/>
              <a:defRPr sz="2000"/>
            </a:lvl5pPr>
            <a:lvl6pPr marL="2283851" indent="0">
              <a:buNone/>
              <a:defRPr sz="2000"/>
            </a:lvl6pPr>
            <a:lvl7pPr marL="2740623" indent="0">
              <a:buNone/>
              <a:defRPr sz="2000"/>
            </a:lvl7pPr>
            <a:lvl8pPr marL="3197388" indent="0">
              <a:buNone/>
              <a:defRPr sz="2000"/>
            </a:lvl8pPr>
            <a:lvl9pPr marL="3654162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07504" y="1340768"/>
            <a:ext cx="1656184" cy="4896544"/>
          </a:xfrm>
        </p:spPr>
        <p:txBody>
          <a:bodyPr/>
          <a:lstStyle>
            <a:lvl1pPr marL="0" indent="0">
              <a:buNone/>
              <a:defRPr sz="1400"/>
            </a:lvl1pPr>
            <a:lvl2pPr marL="456768" indent="0">
              <a:buNone/>
              <a:defRPr sz="1200"/>
            </a:lvl2pPr>
            <a:lvl3pPr marL="913538" indent="0">
              <a:buNone/>
              <a:defRPr sz="1000"/>
            </a:lvl3pPr>
            <a:lvl4pPr marL="1370311" indent="0">
              <a:buNone/>
              <a:defRPr sz="900"/>
            </a:lvl4pPr>
            <a:lvl5pPr marL="1827081" indent="0">
              <a:buNone/>
              <a:defRPr sz="900"/>
            </a:lvl5pPr>
            <a:lvl6pPr marL="2283851" indent="0">
              <a:buNone/>
              <a:defRPr sz="900"/>
            </a:lvl6pPr>
            <a:lvl7pPr marL="2740623" indent="0">
              <a:buNone/>
              <a:defRPr sz="900"/>
            </a:lvl7pPr>
            <a:lvl8pPr marL="3197388" indent="0">
              <a:buNone/>
              <a:defRPr sz="900"/>
            </a:lvl8pPr>
            <a:lvl9pPr marL="3654162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dirty="0" smtClean="0"/>
              <a:t>23/10/12</a:t>
            </a:r>
            <a:endParaRPr lang="fr-FR" dirty="0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W. Los- ENVRI @ EUDAT</a:t>
            </a:r>
            <a:endParaRPr lang="fr-FR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6A50F0-2653-6A42-9D25-C65CD28CDDC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613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prism isContent="1"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dirty="0" smtClean="0"/>
              <a:t>23/10/12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W. Los- ENVRI @ EUDAT</a:t>
            </a:r>
            <a:endParaRPr lang="fr-FR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45433-65FE-7649-B597-CA464B8D959F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339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prism isContent="1"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1340781"/>
            <a:ext cx="2335088" cy="478539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79512" y="1340781"/>
            <a:ext cx="6297488" cy="478539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dirty="0" smtClean="0"/>
              <a:t>23/10/2012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W. Los- ENVRI @ EUDAT</a:t>
            </a:r>
            <a:endParaRPr lang="fr-FR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4F387-BA4F-CC43-B60B-32B78168346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384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prism isContent="1"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8C723B7-4B65-6D42-9D88-1BC9DE708DE3}" type="datetime1">
              <a:rPr lang="en-US" smtClean="0"/>
              <a:pPr>
                <a:defRPr/>
              </a:pPr>
              <a:t>12/05/14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1094679-FB8C-A442-987C-77D121541EC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3696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6C242F5-A0A1-934C-A399-1A289F851E08}" type="datetime1">
              <a:rPr lang="en-US" smtClean="0"/>
              <a:pPr>
                <a:defRPr/>
              </a:pPr>
              <a:t>12/05/14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DA7E769-8FFC-8147-B9B3-A7B3C9D1C98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2058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492A602-98AA-464A-9664-0B4D2E091BFE}" type="datetime1">
              <a:rPr lang="en-US" smtClean="0"/>
              <a:pPr>
                <a:defRPr/>
              </a:pPr>
              <a:t>12/05/14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BECF57D-5CED-7341-8ECB-2D50701AE7A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2873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0880D4F-ED42-5B49-8B9C-BA2DD3F74722}" type="datetime1">
              <a:rPr lang="en-US" smtClean="0"/>
              <a:pPr>
                <a:defRPr/>
              </a:pPr>
              <a:t>12/05/14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D7F09A1-7315-2C42-A7A4-DC4002188A2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295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32ED0EF-D34D-D246-AB79-329C8D127A6B}" type="datetime1">
              <a:rPr lang="en-US" smtClean="0"/>
              <a:pPr>
                <a:defRPr/>
              </a:pPr>
              <a:t>12/05/14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53FF5A8-6DFA-7642-B06C-12C983A5D0C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6084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6CADF57-7F2E-A74D-9340-F1650F1D50B6}" type="datetime1">
              <a:rPr lang="en-US" smtClean="0"/>
              <a:pPr>
                <a:defRPr/>
              </a:pPr>
              <a:t>12/05/14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AEDD9C5-4211-164E-B1F7-46EE73930AC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442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099A2E91-D315-6948-8A8B-76121DE3B4D1}" type="datetimeFigureOut">
              <a:rPr lang="en-US"/>
              <a:pPr>
                <a:defRPr/>
              </a:pPr>
              <a:t>12/05/14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4D991755-AA81-DC43-92D4-1B5D74C68A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1089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61C50A7-CADC-B049-B19F-0F764EABE47A}" type="datetime1">
              <a:rPr lang="en-US" smtClean="0"/>
              <a:pPr>
                <a:defRPr/>
              </a:pPr>
              <a:t>12/05/14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D380376-2F8D-0A41-BE57-485B5945D30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0842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4DB8333-410D-214C-B4E0-31FD2519F35C}" type="datetime1">
              <a:rPr lang="en-US" smtClean="0"/>
              <a:pPr>
                <a:defRPr/>
              </a:pPr>
              <a:t>12/05/14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96F8474-BD54-814E-AB10-FB4A17F7244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4091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37B7170-6936-714B-893C-69F08E0F3A94}" type="datetime1">
              <a:rPr lang="en-US" smtClean="0"/>
              <a:pPr>
                <a:defRPr/>
              </a:pPr>
              <a:t>12/05/14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E69F6F8-2B65-AA42-8B99-A50D0C6310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5681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E664C08-40C9-4540-B47D-B00897A958AD}" type="datetime1">
              <a:rPr lang="en-US" smtClean="0"/>
              <a:pPr>
                <a:defRPr/>
              </a:pPr>
              <a:t>12/05/14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47EDD84-BA1A-F04E-8592-10BF3918579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5982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8F49CF6-0882-B942-ADE0-7E51C5C6BE4D}" type="datetime1">
              <a:rPr lang="en-US" smtClean="0"/>
              <a:pPr>
                <a:defRPr/>
              </a:pPr>
              <a:t>12/05/14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C08437A-669B-434D-A8E9-AF73F7EB89B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3232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025B1-0EEB-524F-BF8B-573D78E1B74C}" type="datetime1">
              <a:rPr lang="it-IT"/>
              <a:pPr>
                <a:defRPr/>
              </a:pPr>
              <a:t>12/05/14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ECF48-B86D-124C-A97E-C228403EF065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45889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CF5319-140C-C548-A9E6-349DA55C6254}" type="datetime1">
              <a:rPr lang="it-IT"/>
              <a:pPr>
                <a:defRPr/>
              </a:pPr>
              <a:t>12/05/14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07321-A681-D047-97C5-EC13AD2A0B93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96208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EBCF6-9A41-7348-854E-119CC62ADE58}" type="datetime1">
              <a:rPr lang="it-IT"/>
              <a:pPr>
                <a:defRPr/>
              </a:pPr>
              <a:t>12/05/14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75B2D7-008A-3F4C-BE98-9D0D59F88138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61927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CF6245-5B38-9844-B521-5229B2427F48}" type="datetime1">
              <a:rPr lang="it-IT"/>
              <a:pPr>
                <a:defRPr/>
              </a:pPr>
              <a:t>12/05/14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9B3983-AF00-A64B-A16E-D932945443E2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75702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A5E50-88CD-854B-9CD8-A7EC97128F32}" type="datetime1">
              <a:rPr lang="it-IT"/>
              <a:pPr>
                <a:defRPr/>
              </a:pPr>
              <a:t>12/05/14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6F7334-F271-354E-A380-A6CD3EB02838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6300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68" indent="0">
              <a:buNone/>
              <a:defRPr sz="2000" b="1"/>
            </a:lvl2pPr>
            <a:lvl3pPr marL="913538" indent="0">
              <a:buNone/>
              <a:defRPr sz="1800" b="1"/>
            </a:lvl3pPr>
            <a:lvl4pPr marL="1370311" indent="0">
              <a:buNone/>
              <a:defRPr sz="1600" b="1"/>
            </a:lvl4pPr>
            <a:lvl5pPr marL="1827081" indent="0">
              <a:buNone/>
              <a:defRPr sz="1600" b="1"/>
            </a:lvl5pPr>
            <a:lvl6pPr marL="2283851" indent="0">
              <a:buNone/>
              <a:defRPr sz="1600" b="1"/>
            </a:lvl6pPr>
            <a:lvl7pPr marL="2740623" indent="0">
              <a:buNone/>
              <a:defRPr sz="1600" b="1"/>
            </a:lvl7pPr>
            <a:lvl8pPr marL="3197388" indent="0">
              <a:buNone/>
              <a:defRPr sz="1600" b="1"/>
            </a:lvl8pPr>
            <a:lvl9pPr marL="3654162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68" indent="0">
              <a:buNone/>
              <a:defRPr sz="2000" b="1"/>
            </a:lvl2pPr>
            <a:lvl3pPr marL="913538" indent="0">
              <a:buNone/>
              <a:defRPr sz="1800" b="1"/>
            </a:lvl3pPr>
            <a:lvl4pPr marL="1370311" indent="0">
              <a:buNone/>
              <a:defRPr sz="1600" b="1"/>
            </a:lvl4pPr>
            <a:lvl5pPr marL="1827081" indent="0">
              <a:buNone/>
              <a:defRPr sz="1600" b="1"/>
            </a:lvl5pPr>
            <a:lvl6pPr marL="2283851" indent="0">
              <a:buNone/>
              <a:defRPr sz="1600" b="1"/>
            </a:lvl6pPr>
            <a:lvl7pPr marL="2740623" indent="0">
              <a:buNone/>
              <a:defRPr sz="1600" b="1"/>
            </a:lvl7pPr>
            <a:lvl8pPr marL="3197388" indent="0">
              <a:buNone/>
              <a:defRPr sz="1600" b="1"/>
            </a:lvl8pPr>
            <a:lvl9pPr marL="3654162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099A2E91-D315-6948-8A8B-76121DE3B4D1}" type="datetimeFigureOut">
              <a:rPr lang="en-US"/>
              <a:pPr>
                <a:defRPr/>
              </a:pPr>
              <a:t>12/05/14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DABB12CD-7DEB-FD40-9BE3-1EB01CD384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589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C44A47-09D0-2848-89DD-D3E3005564E0}" type="datetime1">
              <a:rPr lang="it-IT"/>
              <a:pPr>
                <a:defRPr/>
              </a:pPr>
              <a:t>12/05/14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35FE43-5934-C149-8C62-5530AC743C8B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543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4B263-D955-4C4B-8E4D-9337C4FA22D5}" type="datetime1">
              <a:rPr lang="it-IT"/>
              <a:pPr>
                <a:defRPr/>
              </a:pPr>
              <a:t>12/05/14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DAF3B-62E5-3241-A043-6577F9003471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28003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3DDA7E-C566-3640-AF41-F5CCFDE205E8}" type="datetime1">
              <a:rPr lang="it-IT"/>
              <a:pPr>
                <a:defRPr/>
              </a:pPr>
              <a:t>12/05/14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B5E1B8-2C16-5A40-A7FA-5F7359A796A5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91739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57F78D-DE66-034A-A9CA-6AE45E751E99}" type="datetime1">
              <a:rPr lang="it-IT"/>
              <a:pPr>
                <a:defRPr/>
              </a:pPr>
              <a:t>12/05/14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A234D4-BFDF-BA40-BBC3-C12782307815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667689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D99D5A-4135-0747-B8B2-CD770C7BE1F2}" type="datetime1">
              <a:rPr lang="it-IT"/>
              <a:pPr>
                <a:defRPr/>
              </a:pPr>
              <a:t>12/05/14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8E5BA0-C42C-3A46-AB6C-32A903076F6C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11855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84FCD-1D78-9447-A74E-C41D598E27D9}" type="datetime1">
              <a:rPr lang="it-IT"/>
              <a:pPr>
                <a:defRPr/>
              </a:pPr>
              <a:t>12/05/14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E20198-9CE0-A348-9E29-A5CAB8B5F9B7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45417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9A2E91-D315-6948-8A8B-76121DE3B4D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12/05/14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E270F1-D51E-944F-86A0-D18C3CF06F0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60565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9A2E91-D315-6948-8A8B-76121DE3B4D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12/05/14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E270F1-D51E-944F-86A0-D18C3CF06F0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96629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9A2E91-D315-6948-8A8B-76121DE3B4D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12/05/14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E270F1-D51E-944F-86A0-D18C3CF06F0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01705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9A2E91-D315-6948-8A8B-76121DE3B4D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12/05/14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E270F1-D51E-944F-86A0-D18C3CF06F0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3123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099A2E91-D315-6948-8A8B-76121DE3B4D1}" type="datetimeFigureOut">
              <a:rPr lang="en-US"/>
              <a:pPr>
                <a:defRPr/>
              </a:pPr>
              <a:t>12/05/14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F9BD25DB-C7B2-0F46-90A2-7E64747A9E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69481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9A2E91-D315-6948-8A8B-76121DE3B4D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12/05/14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E270F1-D51E-944F-86A0-D18C3CF06F0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76037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9A2E91-D315-6948-8A8B-76121DE3B4D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12/05/14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E270F1-D51E-944F-86A0-D18C3CF06F0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396033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9A2E91-D315-6948-8A8B-76121DE3B4D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12/05/14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E270F1-D51E-944F-86A0-D18C3CF06F0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440595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9A2E91-D315-6948-8A8B-76121DE3B4D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12/05/14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E270F1-D51E-944F-86A0-D18C3CF06F0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629644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 smtClean="0"/>
              <a:t>Drag picture to placeholder or click icon to add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9A2E91-D315-6948-8A8B-76121DE3B4D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12/05/14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E270F1-D51E-944F-86A0-D18C3CF06F0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714321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9A2E91-D315-6948-8A8B-76121DE3B4D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12/05/14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E270F1-D51E-944F-86A0-D18C3CF06F0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287857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9A2E91-D315-6948-8A8B-76121DE3B4D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12/05/14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E270F1-D51E-944F-86A0-D18C3CF06F0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14720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8C723B7-4B65-6D42-9D88-1BC9DE708DE3}" type="datetime1">
              <a:rPr lang="en-US" smtClean="0"/>
              <a:pPr>
                <a:defRPr/>
              </a:pPr>
              <a:t>12/05/14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1094679-FB8C-A442-987C-77D121541EC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36964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6C242F5-A0A1-934C-A399-1A289F851E08}" type="datetime1">
              <a:rPr lang="en-US" smtClean="0"/>
              <a:pPr>
                <a:defRPr/>
              </a:pPr>
              <a:t>12/05/14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DA7E769-8FFC-8147-B9B3-A7B3C9D1C98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20589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492A602-98AA-464A-9664-0B4D2E091BFE}" type="datetime1">
              <a:rPr lang="en-US" smtClean="0"/>
              <a:pPr>
                <a:defRPr/>
              </a:pPr>
              <a:t>12/05/14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BECF57D-5CED-7341-8ECB-2D50701AE7A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287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099A2E91-D315-6948-8A8B-76121DE3B4D1}" type="datetimeFigureOut">
              <a:rPr lang="en-US"/>
              <a:pPr>
                <a:defRPr/>
              </a:pPr>
              <a:t>12/05/14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03874EBC-F0D4-2F46-987A-2004A639AE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72267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0880D4F-ED42-5B49-8B9C-BA2DD3F74722}" type="datetime1">
              <a:rPr lang="en-US" smtClean="0"/>
              <a:pPr>
                <a:defRPr/>
              </a:pPr>
              <a:t>12/05/14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D7F09A1-7315-2C42-A7A4-DC4002188A2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2956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32ED0EF-D34D-D246-AB79-329C8D127A6B}" type="datetime1">
              <a:rPr lang="en-US" smtClean="0"/>
              <a:pPr>
                <a:defRPr/>
              </a:pPr>
              <a:t>12/05/14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53FF5A8-6DFA-7642-B06C-12C983A5D0C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60846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6CADF57-7F2E-A74D-9340-F1650F1D50B6}" type="datetime1">
              <a:rPr lang="en-US" smtClean="0"/>
              <a:pPr>
                <a:defRPr/>
              </a:pPr>
              <a:t>12/05/14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AEDD9C5-4211-164E-B1F7-46EE73930AC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44258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61C50A7-CADC-B049-B19F-0F764EABE47A}" type="datetime1">
              <a:rPr lang="en-US" smtClean="0"/>
              <a:pPr>
                <a:defRPr/>
              </a:pPr>
              <a:t>12/05/14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D380376-2F8D-0A41-BE57-485B5945D30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08420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4DB8333-410D-214C-B4E0-31FD2519F35C}" type="datetime1">
              <a:rPr lang="en-US" smtClean="0"/>
              <a:pPr>
                <a:defRPr/>
              </a:pPr>
              <a:t>12/05/14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96F8474-BD54-814E-AB10-FB4A17F7244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40912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37B7170-6936-714B-893C-69F08E0F3A94}" type="datetime1">
              <a:rPr lang="en-US" smtClean="0"/>
              <a:pPr>
                <a:defRPr/>
              </a:pPr>
              <a:t>12/05/14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E69F6F8-2B65-AA42-8B99-A50D0C6310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56814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E664C08-40C9-4540-B47D-B00897A958AD}" type="datetime1">
              <a:rPr lang="en-US" smtClean="0"/>
              <a:pPr>
                <a:defRPr/>
              </a:pPr>
              <a:t>12/05/14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47EDD84-BA1A-F04E-8592-10BF3918579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59823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8F49CF6-0882-B942-ADE0-7E51C5C6BE4D}" type="datetime1">
              <a:rPr lang="en-US" smtClean="0"/>
              <a:pPr>
                <a:defRPr/>
              </a:pPr>
              <a:t>12/05/14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C08437A-669B-434D-A8E9-AF73F7EB89B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32327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025B1-0EEB-524F-BF8B-573D78E1B74C}" type="datetime1">
              <a:rPr lang="it-IT"/>
              <a:pPr>
                <a:defRPr/>
              </a:pPr>
              <a:t>12/05/14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ECF48-B86D-124C-A97E-C228403EF065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458898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CF5319-140C-C548-A9E6-349DA55C6254}" type="datetime1">
              <a:rPr lang="it-IT"/>
              <a:pPr>
                <a:defRPr/>
              </a:pPr>
              <a:t>12/05/14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07321-A681-D047-97C5-EC13AD2A0B93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9620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768" indent="0">
              <a:buNone/>
              <a:defRPr sz="1200"/>
            </a:lvl2pPr>
            <a:lvl3pPr marL="913538" indent="0">
              <a:buNone/>
              <a:defRPr sz="1000"/>
            </a:lvl3pPr>
            <a:lvl4pPr marL="1370311" indent="0">
              <a:buNone/>
              <a:defRPr sz="900"/>
            </a:lvl4pPr>
            <a:lvl5pPr marL="1827081" indent="0">
              <a:buNone/>
              <a:defRPr sz="900"/>
            </a:lvl5pPr>
            <a:lvl6pPr marL="2283851" indent="0">
              <a:buNone/>
              <a:defRPr sz="900"/>
            </a:lvl6pPr>
            <a:lvl7pPr marL="2740623" indent="0">
              <a:buNone/>
              <a:defRPr sz="900"/>
            </a:lvl7pPr>
            <a:lvl8pPr marL="3197388" indent="0">
              <a:buNone/>
              <a:defRPr sz="900"/>
            </a:lvl8pPr>
            <a:lvl9pPr marL="3654162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099A2E91-D315-6948-8A8B-76121DE3B4D1}" type="datetimeFigureOut">
              <a:rPr lang="en-US"/>
              <a:pPr>
                <a:defRPr/>
              </a:pPr>
              <a:t>12/05/14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036878ED-A9A9-C84C-971E-35BD75499E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013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EBCF6-9A41-7348-854E-119CC62ADE58}" type="datetime1">
              <a:rPr lang="it-IT"/>
              <a:pPr>
                <a:defRPr/>
              </a:pPr>
              <a:t>12/05/14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75B2D7-008A-3F4C-BE98-9D0D59F88138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619272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CF6245-5B38-9844-B521-5229B2427F48}" type="datetime1">
              <a:rPr lang="it-IT"/>
              <a:pPr>
                <a:defRPr/>
              </a:pPr>
              <a:t>12/05/14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9B3983-AF00-A64B-A16E-D932945443E2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757024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A5E50-88CD-854B-9CD8-A7EC97128F32}" type="datetime1">
              <a:rPr lang="it-IT"/>
              <a:pPr>
                <a:defRPr/>
              </a:pPr>
              <a:t>12/05/14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6F7334-F271-354E-A380-A6CD3EB02838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630004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C44A47-09D0-2848-89DD-D3E3005564E0}" type="datetime1">
              <a:rPr lang="it-IT"/>
              <a:pPr>
                <a:defRPr/>
              </a:pPr>
              <a:t>12/05/14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35FE43-5934-C149-8C62-5530AC743C8B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5439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4B263-D955-4C4B-8E4D-9337C4FA22D5}" type="datetime1">
              <a:rPr lang="it-IT"/>
              <a:pPr>
                <a:defRPr/>
              </a:pPr>
              <a:t>12/05/14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DAF3B-62E5-3241-A043-6577F9003471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280034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3DDA7E-C566-3640-AF41-F5CCFDE205E8}" type="datetime1">
              <a:rPr lang="it-IT"/>
              <a:pPr>
                <a:defRPr/>
              </a:pPr>
              <a:t>12/05/14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B5E1B8-2C16-5A40-A7FA-5F7359A796A5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917396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57F78D-DE66-034A-A9CA-6AE45E751E99}" type="datetime1">
              <a:rPr lang="it-IT"/>
              <a:pPr>
                <a:defRPr/>
              </a:pPr>
              <a:t>12/05/14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A234D4-BFDF-BA40-BBC3-C12782307815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667689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D99D5A-4135-0747-B8B2-CD770C7BE1F2}" type="datetime1">
              <a:rPr lang="it-IT"/>
              <a:pPr>
                <a:defRPr/>
              </a:pPr>
              <a:t>12/05/14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8E5BA0-C42C-3A46-AB6C-32A903076F6C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118552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84FCD-1D78-9447-A74E-C41D598E27D9}" type="datetime1">
              <a:rPr lang="it-IT"/>
              <a:pPr>
                <a:defRPr/>
              </a:pPr>
              <a:t>12/05/14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E20198-9CE0-A348-9E29-A5CAB8B5F9B7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454175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9A2E91-D315-6948-8A8B-76121DE3B4D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12/05/14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E270F1-D51E-944F-86A0-D18C3CF06F0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6056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768" indent="0">
              <a:buNone/>
              <a:defRPr sz="2800"/>
            </a:lvl2pPr>
            <a:lvl3pPr marL="913538" indent="0">
              <a:buNone/>
              <a:defRPr sz="2400"/>
            </a:lvl3pPr>
            <a:lvl4pPr marL="1370311" indent="0">
              <a:buNone/>
              <a:defRPr sz="2000"/>
            </a:lvl4pPr>
            <a:lvl5pPr marL="1827081" indent="0">
              <a:buNone/>
              <a:defRPr sz="2000"/>
            </a:lvl5pPr>
            <a:lvl6pPr marL="2283851" indent="0">
              <a:buNone/>
              <a:defRPr sz="2000"/>
            </a:lvl6pPr>
            <a:lvl7pPr marL="2740623" indent="0">
              <a:buNone/>
              <a:defRPr sz="2000"/>
            </a:lvl7pPr>
            <a:lvl8pPr marL="3197388" indent="0">
              <a:buNone/>
              <a:defRPr sz="2000"/>
            </a:lvl8pPr>
            <a:lvl9pPr marL="3654162" indent="0">
              <a:buNone/>
              <a:defRPr sz="2000"/>
            </a:lvl9pPr>
          </a:lstStyle>
          <a:p>
            <a:pPr lvl="0"/>
            <a:r>
              <a:rPr lang="it-IT" noProof="0" smtClean="0"/>
              <a:t>Drag picture to placeholder or click icon to add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768" indent="0">
              <a:buNone/>
              <a:defRPr sz="1200"/>
            </a:lvl2pPr>
            <a:lvl3pPr marL="913538" indent="0">
              <a:buNone/>
              <a:defRPr sz="1000"/>
            </a:lvl3pPr>
            <a:lvl4pPr marL="1370311" indent="0">
              <a:buNone/>
              <a:defRPr sz="900"/>
            </a:lvl4pPr>
            <a:lvl5pPr marL="1827081" indent="0">
              <a:buNone/>
              <a:defRPr sz="900"/>
            </a:lvl5pPr>
            <a:lvl6pPr marL="2283851" indent="0">
              <a:buNone/>
              <a:defRPr sz="900"/>
            </a:lvl6pPr>
            <a:lvl7pPr marL="2740623" indent="0">
              <a:buNone/>
              <a:defRPr sz="900"/>
            </a:lvl7pPr>
            <a:lvl8pPr marL="3197388" indent="0">
              <a:buNone/>
              <a:defRPr sz="900"/>
            </a:lvl8pPr>
            <a:lvl9pPr marL="3654162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099A2E91-D315-6948-8A8B-76121DE3B4D1}" type="datetimeFigureOut">
              <a:rPr lang="en-US"/>
              <a:pPr>
                <a:defRPr/>
              </a:pPr>
              <a:t>12/05/14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4582DFF3-B587-974A-8FAB-65B3845186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97629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9A2E91-D315-6948-8A8B-76121DE3B4D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12/05/14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E270F1-D51E-944F-86A0-D18C3CF06F0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966299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9A2E91-D315-6948-8A8B-76121DE3B4D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12/05/14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E270F1-D51E-944F-86A0-D18C3CF06F0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017052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9A2E91-D315-6948-8A8B-76121DE3B4D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12/05/14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E270F1-D51E-944F-86A0-D18C3CF06F0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312353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9A2E91-D315-6948-8A8B-76121DE3B4D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12/05/14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E270F1-D51E-944F-86A0-D18C3CF06F0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760374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9A2E91-D315-6948-8A8B-76121DE3B4D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12/05/14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E270F1-D51E-944F-86A0-D18C3CF06F0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396033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9A2E91-D315-6948-8A8B-76121DE3B4D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12/05/14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E270F1-D51E-944F-86A0-D18C3CF06F0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440595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9A2E91-D315-6948-8A8B-76121DE3B4D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12/05/14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E270F1-D51E-944F-86A0-D18C3CF06F0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629644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 smtClean="0"/>
              <a:t>Drag picture to placeholder or click icon to add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9A2E91-D315-6948-8A8B-76121DE3B4D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12/05/14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E270F1-D51E-944F-86A0-D18C3CF06F0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714321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9A2E91-D315-6948-8A8B-76121DE3B4D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12/05/14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E270F1-D51E-944F-86A0-D18C3CF06F0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287857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9A2E91-D315-6948-8A8B-76121DE3B4D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12/05/14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E270F1-D51E-944F-86A0-D18C3CF06F0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1472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_rels/slideMaster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8.png"/><Relationship Id="rId10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2.xml"/></Relationships>
</file>

<file path=ppt/slideMasters/_rels/slideMaster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8.png"/><Relationship Id="rId10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5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9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14" Type="http://schemas.openxmlformats.org/officeDocument/2006/relationships/image" Target="../media/image2.png"/><Relationship Id="rId4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6" Type="http://schemas.openxmlformats.org/officeDocument/2006/relationships/image" Target="../media/image4.png"/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10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png"/><Relationship Id="rId12" Type="http://schemas.openxmlformats.org/officeDocument/2006/relationships/theme" Target="../theme/theme3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4.xml"/><Relationship Id="rId9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5.xml"/><Relationship Id="rId18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4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8.png"/><Relationship Id="rId10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8.png"/><Relationship Id="rId10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7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8.png"/><Relationship Id="rId10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8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8.png"/><Relationship Id="rId10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53" tIns="45679" rIns="91353" bIns="4567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27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9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53" tIns="45679" rIns="91353" bIns="456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3"/>
            <a:ext cx="2133600" cy="365125"/>
          </a:xfrm>
          <a:prstGeom prst="rect">
            <a:avLst/>
          </a:prstGeom>
        </p:spPr>
        <p:txBody>
          <a:bodyPr vert="horz" wrap="square" lIns="91353" tIns="45679" rIns="91353" bIns="45679" numCol="1" anchor="ctr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099A2E91-D315-6948-8A8B-76121DE3B4D1}" type="datetimeFigureOut">
              <a:rPr lang="en-US"/>
              <a:pPr>
                <a:defRPr/>
              </a:pPr>
              <a:t>12/05/14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63"/>
            <a:ext cx="2895600" cy="365125"/>
          </a:xfrm>
          <a:prstGeom prst="rect">
            <a:avLst/>
          </a:prstGeom>
        </p:spPr>
        <p:txBody>
          <a:bodyPr vert="horz" wrap="square" lIns="91353" tIns="45679" rIns="91353" bIns="45679" numCol="1" anchor="ctr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3"/>
            <a:ext cx="2133600" cy="365125"/>
          </a:xfrm>
          <a:prstGeom prst="rect">
            <a:avLst/>
          </a:prstGeom>
        </p:spPr>
        <p:txBody>
          <a:bodyPr vert="horz" wrap="square" lIns="91353" tIns="45679" rIns="91353" bIns="45679" numCol="1" anchor="ctr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EE0894FD-02DC-3840-9C17-AEFAD36101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648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xStyles>
    <p:titleStyle>
      <a:lvl1pPr algn="ctr" defTabSz="456768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6768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6768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6768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6768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6768" algn="ctr" defTabSz="456768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3538" algn="ctr" defTabSz="456768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0311" algn="ctr" defTabSz="456768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7081" algn="ctr" defTabSz="456768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580" indent="-342580" algn="l" defTabSz="456768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252" indent="-285481" algn="l" defTabSz="456768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1923" indent="-228383" algn="l" defTabSz="456768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598694" indent="-228383" algn="l" defTabSz="456768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5468" indent="-228383" algn="l" defTabSz="456768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2238" indent="-228383" algn="l" defTabSz="45676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007" indent="-228383" algn="l" defTabSz="45676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779" indent="-228383" algn="l" defTabSz="45676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546" indent="-228383" algn="l" defTabSz="45676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7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68" algn="l" defTabSz="4567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38" algn="l" defTabSz="4567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11" algn="l" defTabSz="4567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81" algn="l" defTabSz="4567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851" algn="l" defTabSz="4567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623" algn="l" defTabSz="4567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388" algn="l" defTabSz="4567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162" algn="l" defTabSz="4567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099A2E91-D315-6948-8A8B-76121DE3B4D1}" type="datetimeFigureOut">
              <a:rPr lang="en-US" smtClean="0"/>
              <a:pPr>
                <a:defRPr/>
              </a:pPr>
              <a:t>12/05/14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EE0894FD-02DC-3840-9C17-AEFAD36101F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539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6" r:id="rId1"/>
    <p:sldLayoutId id="2147484127" r:id="rId2"/>
    <p:sldLayoutId id="2147484128" r:id="rId3"/>
    <p:sldLayoutId id="2147484129" r:id="rId4"/>
    <p:sldLayoutId id="2147484130" r:id="rId5"/>
    <p:sldLayoutId id="2147484131" r:id="rId6"/>
    <p:sldLayoutId id="2147484132" r:id="rId7"/>
    <p:sldLayoutId id="2147484133" r:id="rId8"/>
    <p:sldLayoutId id="2147484134" r:id="rId9"/>
    <p:sldLayoutId id="2147484135" r:id="rId10"/>
    <p:sldLayoutId id="2147484136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2560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5F574FFC-46FC-0746-8585-1AD94EFEA042}" type="datetime1">
              <a:rPr lang="it-IT"/>
              <a:pPr>
                <a:defRPr/>
              </a:pPr>
              <a:t>12/05/14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0B014EC2-2254-6545-A3C2-4593BE77E87E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640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8" r:id="rId1"/>
    <p:sldLayoutId id="2147484139" r:id="rId2"/>
    <p:sldLayoutId id="2147484140" r:id="rId3"/>
    <p:sldLayoutId id="2147484141" r:id="rId4"/>
    <p:sldLayoutId id="2147484142" r:id="rId5"/>
    <p:sldLayoutId id="2147484143" r:id="rId6"/>
    <p:sldLayoutId id="2147484144" r:id="rId7"/>
    <p:sldLayoutId id="2147484145" r:id="rId8"/>
    <p:sldLayoutId id="2147484146" r:id="rId9"/>
    <p:sldLayoutId id="2147484147" r:id="rId10"/>
    <p:sldLayoutId id="2147484148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99A2E91-D315-6948-8A8B-76121DE3B4D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12/05/14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5E270F1-D51E-944F-86A0-D18C3CF06F0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4592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0" r:id="rId1"/>
    <p:sldLayoutId id="2147484151" r:id="rId2"/>
    <p:sldLayoutId id="2147484152" r:id="rId3"/>
    <p:sldLayoutId id="2147484153" r:id="rId4"/>
    <p:sldLayoutId id="2147484154" r:id="rId5"/>
    <p:sldLayoutId id="2147484155" r:id="rId6"/>
    <p:sldLayoutId id="2147484156" r:id="rId7"/>
    <p:sldLayoutId id="2147484157" r:id="rId8"/>
    <p:sldLayoutId id="2147484158" r:id="rId9"/>
    <p:sldLayoutId id="2147484159" r:id="rId10"/>
    <p:sldLayoutId id="2147484160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53" tIns="45679" rIns="91353" bIns="4567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9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53" tIns="45679" rIns="91353" bIns="456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3"/>
            <a:ext cx="2133600" cy="365125"/>
          </a:xfrm>
          <a:prstGeom prst="rect">
            <a:avLst/>
          </a:prstGeom>
        </p:spPr>
        <p:txBody>
          <a:bodyPr vert="horz" wrap="square" lIns="91353" tIns="45679" rIns="91353" bIns="45679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99A2E91-D315-6948-8A8B-76121DE3B4D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12/05/14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63"/>
            <a:ext cx="2895600" cy="365125"/>
          </a:xfrm>
          <a:prstGeom prst="rect">
            <a:avLst/>
          </a:prstGeom>
        </p:spPr>
        <p:txBody>
          <a:bodyPr vert="horz" wrap="square" lIns="91353" tIns="45679" rIns="91353" bIns="45679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3"/>
            <a:ext cx="2133600" cy="365125"/>
          </a:xfrm>
          <a:prstGeom prst="rect">
            <a:avLst/>
          </a:prstGeom>
        </p:spPr>
        <p:txBody>
          <a:bodyPr vert="horz" wrap="square" lIns="91353" tIns="45679" rIns="91353" bIns="45679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5E270F1-D51E-944F-86A0-D18C3CF06F0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0902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xStyles>
    <p:titleStyle>
      <a:lvl1pPr algn="ctr" defTabSz="456768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6768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6768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6768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6768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6768" algn="ctr" defTabSz="456768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3538" algn="ctr" defTabSz="456768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0311" algn="ctr" defTabSz="456768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7081" algn="ctr" defTabSz="456768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580" indent="-342580" algn="l" defTabSz="456768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252" indent="-285481" algn="l" defTabSz="456768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1923" indent="-228383" algn="l" defTabSz="456768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598694" indent="-228383" algn="l" defTabSz="456768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5468" indent="-228383" algn="l" defTabSz="456768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2238" indent="-228383" algn="l" defTabSz="45676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007" indent="-228383" algn="l" defTabSz="45676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779" indent="-228383" algn="l" defTabSz="45676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546" indent="-228383" algn="l" defTabSz="45676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7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68" algn="l" defTabSz="4567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38" algn="l" defTabSz="4567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11" algn="l" defTabSz="4567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81" algn="l" defTabSz="4567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851" algn="l" defTabSz="4567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623" algn="l" defTabSz="4567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388" algn="l" defTabSz="4567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162" algn="l" defTabSz="4567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2484437" y="101600"/>
            <a:ext cx="6408737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53" tIns="45679" rIns="91353" bIns="4567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107955" y="1268417"/>
            <a:ext cx="8785225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53" tIns="45679" rIns="91353" bIns="456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Cliquez pour modifier les styles du texte du masque</a:t>
            </a:r>
          </a:p>
          <a:p>
            <a:pPr lvl="1"/>
            <a:r>
              <a:rPr lang="en-GB" noProof="0" smtClean="0"/>
              <a:t>Deuxième niveau</a:t>
            </a:r>
          </a:p>
          <a:p>
            <a:pPr lvl="2"/>
            <a:r>
              <a:rPr lang="en-GB" noProof="0" smtClean="0"/>
              <a:t>Troisième niveau</a:t>
            </a:r>
          </a:p>
          <a:p>
            <a:pPr lvl="3"/>
            <a:r>
              <a:rPr lang="en-GB" noProof="0" smtClean="0"/>
              <a:t>Quatrième niveau</a:t>
            </a:r>
          </a:p>
          <a:p>
            <a:pPr lvl="4"/>
            <a:r>
              <a:rPr lang="en-GB" noProof="0" smtClean="0"/>
              <a:t>Cinquième niveau</a:t>
            </a:r>
            <a:endParaRPr lang="en-GB" noProof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83568" y="6453201"/>
            <a:ext cx="1008062" cy="365125"/>
          </a:xfrm>
          <a:prstGeom prst="rect">
            <a:avLst/>
          </a:prstGeom>
        </p:spPr>
        <p:txBody>
          <a:bodyPr vert="horz" wrap="square" lIns="91353" tIns="45679" rIns="91353" bIns="45679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595959"/>
                </a:solidFill>
                <a:latin typeface="Century Gothic" charset="0"/>
                <a:cs typeface="Arial" charset="0"/>
              </a:defRPr>
            </a:lvl1pPr>
          </a:lstStyle>
          <a:p>
            <a:pPr>
              <a:defRPr/>
            </a:pPr>
            <a:r>
              <a:rPr lang="it-IT" dirty="0"/>
              <a:t>23/10/12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691685" y="6453201"/>
            <a:ext cx="4752529" cy="365125"/>
          </a:xfrm>
          <a:prstGeom prst="rect">
            <a:avLst/>
          </a:prstGeom>
        </p:spPr>
        <p:txBody>
          <a:bodyPr vert="horz" lIns="91353" tIns="45679" rIns="91353" bIns="45679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fr-FR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W. Los  ENVRI@EUDAT   </a:t>
            </a:r>
            <a:endParaRPr lang="fr-FR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388424" y="6453201"/>
            <a:ext cx="647626" cy="365125"/>
          </a:xfrm>
          <a:prstGeom prst="rect">
            <a:avLst/>
          </a:prstGeom>
        </p:spPr>
        <p:txBody>
          <a:bodyPr vert="horz" wrap="square" lIns="91353" tIns="45679" rIns="91353" bIns="45679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595959"/>
                </a:solidFill>
                <a:latin typeface="Century Gothic" charset="0"/>
                <a:cs typeface="Arial" charset="0"/>
              </a:defRPr>
            </a:lvl1pPr>
          </a:lstStyle>
          <a:p>
            <a:pPr>
              <a:defRPr/>
            </a:pPr>
            <a:fld id="{6E8397CF-DA43-7145-B8A8-2A2E7A95828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pic>
        <p:nvPicPr>
          <p:cNvPr id="7" name="Picture 8" descr="D:\CREA\LOGOTHEQUE\fp7-logos_en\FP7-General\colour\FP7-gen-RGB.gif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948" y="6453341"/>
            <a:ext cx="512612" cy="417935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sp>
        <p:nvSpPr>
          <p:cNvPr id="1032" name="ZoneTexte 7"/>
          <p:cNvSpPr txBox="1">
            <a:spLocks noChangeArrowheads="1"/>
          </p:cNvSpPr>
          <p:nvPr/>
        </p:nvSpPr>
        <p:spPr bwMode="auto">
          <a:xfrm>
            <a:off x="6444668" y="6519866"/>
            <a:ext cx="194376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53" tIns="45679" rIns="91353" bIns="4567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dirty="0">
                <a:solidFill>
                  <a:srgbClr val="595959"/>
                </a:solidFill>
                <a:latin typeface="Century Gothic" charset="0"/>
              </a:rPr>
              <a:t>Project </a:t>
            </a:r>
            <a:r>
              <a:rPr lang="fr-FR" sz="1200" dirty="0" err="1">
                <a:solidFill>
                  <a:srgbClr val="595959"/>
                </a:solidFill>
                <a:latin typeface="Century Gothic" charset="0"/>
              </a:rPr>
              <a:t>number</a:t>
            </a:r>
            <a:r>
              <a:rPr lang="fr-FR" sz="1200" dirty="0">
                <a:solidFill>
                  <a:srgbClr val="595959"/>
                </a:solidFill>
                <a:latin typeface="Century Gothic" charset="0"/>
              </a:rPr>
              <a:t>: 283465</a:t>
            </a:r>
          </a:p>
        </p:txBody>
      </p:sp>
    </p:spTree>
    <p:extLst>
      <p:ext uri="{BB962C8B-B14F-4D97-AF65-F5344CB8AC3E}">
        <p14:creationId xmlns:p14="http://schemas.microsoft.com/office/powerpoint/2010/main" val="2317019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14:prism isContent="1"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33B0DC"/>
          </a:solidFill>
          <a:latin typeface="Century Gothic" pitchFamily="34" charset="0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33B0DC"/>
          </a:solidFill>
          <a:latin typeface="Century Gothic" pitchFamily="34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33B0DC"/>
          </a:solidFill>
          <a:latin typeface="Century Gothic" pitchFamily="34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33B0DC"/>
          </a:solidFill>
          <a:latin typeface="Century Gothic" pitchFamily="34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33B0DC"/>
          </a:solidFill>
          <a:latin typeface="Century Gothic" pitchFamily="34" charset="0"/>
          <a:ea typeface="ＭＳ Ｐゴシック" charset="0"/>
          <a:cs typeface="ＭＳ Ｐゴシック" charset="0"/>
        </a:defRPr>
      </a:lvl5pPr>
      <a:lvl6pPr marL="456768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33B0DC"/>
          </a:solidFill>
          <a:latin typeface="Century Gothic" pitchFamily="34" charset="0"/>
        </a:defRPr>
      </a:lvl6pPr>
      <a:lvl7pPr marL="913538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33B0DC"/>
          </a:solidFill>
          <a:latin typeface="Century Gothic" pitchFamily="34" charset="0"/>
        </a:defRPr>
      </a:lvl7pPr>
      <a:lvl8pPr marL="1370311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33B0DC"/>
          </a:solidFill>
          <a:latin typeface="Century Gothic" pitchFamily="34" charset="0"/>
        </a:defRPr>
      </a:lvl8pPr>
      <a:lvl9pPr marL="1827081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33B0DC"/>
          </a:solidFill>
          <a:latin typeface="Century Gothic" pitchFamily="34" charset="0"/>
        </a:defRPr>
      </a:lvl9pPr>
    </p:titleStyle>
    <p:bodyStyle>
      <a:lvl1pPr marL="342580" indent="-342580" algn="l" rtl="0" eaLnBrk="0" fontAlgn="base" hangingPunct="0">
        <a:spcBef>
          <a:spcPct val="20000"/>
        </a:spcBef>
        <a:spcAft>
          <a:spcPct val="0"/>
        </a:spcAft>
        <a:buSzPct val="75000"/>
        <a:buBlip>
          <a:blip r:embed="rId15"/>
        </a:buBlip>
        <a:defRPr sz="2400" b="1" kern="1200">
          <a:solidFill>
            <a:srgbClr val="1A171B"/>
          </a:solidFill>
          <a:latin typeface="Century Gothic" pitchFamily="34" charset="0"/>
          <a:ea typeface="ＭＳ Ｐゴシック" charset="0"/>
          <a:cs typeface="ＭＳ Ｐゴシック" charset="0"/>
        </a:defRPr>
      </a:lvl1pPr>
      <a:lvl2pPr marL="742252" indent="-285481" algn="l" rtl="0" eaLnBrk="0" fontAlgn="base" hangingPunct="0">
        <a:spcBef>
          <a:spcPct val="20000"/>
        </a:spcBef>
        <a:spcAft>
          <a:spcPct val="0"/>
        </a:spcAft>
        <a:buSzPct val="75000"/>
        <a:buBlip>
          <a:blip r:embed="rId16"/>
        </a:buBlip>
        <a:defRPr sz="2000" b="1" kern="1200">
          <a:solidFill>
            <a:srgbClr val="9EC02A"/>
          </a:solidFill>
          <a:latin typeface="Century Gothic" pitchFamily="34" charset="0"/>
          <a:ea typeface="ＭＳ Ｐゴシック" charset="0"/>
          <a:cs typeface="+mn-cs"/>
        </a:defRPr>
      </a:lvl2pPr>
      <a:lvl3pPr marL="1141923" indent="-228383" algn="l" rtl="0" eaLnBrk="0" fontAlgn="base" hangingPunct="0">
        <a:spcBef>
          <a:spcPct val="20000"/>
        </a:spcBef>
        <a:spcAft>
          <a:spcPct val="0"/>
        </a:spcAft>
        <a:buSzPct val="75000"/>
        <a:buBlip>
          <a:blip r:embed="rId17"/>
        </a:buBlip>
        <a:defRPr b="1" kern="1200">
          <a:solidFill>
            <a:srgbClr val="33B0DC"/>
          </a:solidFill>
          <a:latin typeface="Century Gothic" pitchFamily="34" charset="0"/>
          <a:ea typeface="ＭＳ Ｐゴシック" charset="0"/>
          <a:cs typeface="+mn-cs"/>
        </a:defRPr>
      </a:lvl3pPr>
      <a:lvl4pPr marL="1598694" indent="-228383" algn="l" rtl="0" eaLnBrk="0" fontAlgn="base" hangingPunct="0">
        <a:spcBef>
          <a:spcPct val="20000"/>
        </a:spcBef>
        <a:spcAft>
          <a:spcPct val="0"/>
        </a:spcAft>
        <a:buSzPct val="75000"/>
        <a:buBlip>
          <a:blip r:embed="rId18"/>
        </a:buBlip>
        <a:defRPr kern="1200">
          <a:solidFill>
            <a:srgbClr val="455D21"/>
          </a:solidFill>
          <a:latin typeface="Century Gothic" pitchFamily="34" charset="0"/>
          <a:ea typeface="ＭＳ Ｐゴシック" charset="0"/>
          <a:cs typeface="+mn-cs"/>
        </a:defRPr>
      </a:lvl4pPr>
      <a:lvl5pPr marL="2055468" indent="-228383" algn="l" rtl="0" eaLnBrk="0" fontAlgn="base" hangingPunct="0">
        <a:spcBef>
          <a:spcPct val="20000"/>
        </a:spcBef>
        <a:spcAft>
          <a:spcPct val="0"/>
        </a:spcAft>
        <a:buSzPct val="75000"/>
        <a:buBlip>
          <a:blip r:embed="rId15"/>
        </a:buBlip>
        <a:defRPr sz="1600" kern="1200">
          <a:solidFill>
            <a:srgbClr val="1A171B"/>
          </a:solidFill>
          <a:latin typeface="Century Gothic" pitchFamily="34" charset="0"/>
          <a:ea typeface="ＭＳ Ｐゴシック" charset="0"/>
          <a:cs typeface="+mn-cs"/>
        </a:defRPr>
      </a:lvl5pPr>
      <a:lvl6pPr marL="2512238" indent="-228383" algn="l" defTabSz="91353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007" indent="-228383" algn="l" defTabSz="91353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779" indent="-228383" algn="l" defTabSz="91353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546" indent="-228383" algn="l" defTabSz="91353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35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68" algn="l" defTabSz="9135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38" algn="l" defTabSz="9135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11" algn="l" defTabSz="9135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81" algn="l" defTabSz="9135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851" algn="l" defTabSz="9135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623" algn="l" defTabSz="9135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388" algn="l" defTabSz="9135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162" algn="l" defTabSz="9135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099A2E91-D315-6948-8A8B-76121DE3B4D1}" type="datetimeFigureOut">
              <a:rPr lang="en-US" smtClean="0"/>
              <a:pPr>
                <a:defRPr/>
              </a:pPr>
              <a:t>12/05/14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EE0894FD-02DC-3840-9C17-AEFAD36101F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539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4" r:id="rId1"/>
    <p:sldLayoutId id="2147484055" r:id="rId2"/>
    <p:sldLayoutId id="2147484056" r:id="rId3"/>
    <p:sldLayoutId id="2147484057" r:id="rId4"/>
    <p:sldLayoutId id="2147484058" r:id="rId5"/>
    <p:sldLayoutId id="2147484059" r:id="rId6"/>
    <p:sldLayoutId id="2147484060" r:id="rId7"/>
    <p:sldLayoutId id="2147484061" r:id="rId8"/>
    <p:sldLayoutId id="2147484062" r:id="rId9"/>
    <p:sldLayoutId id="2147484063" r:id="rId10"/>
    <p:sldLayoutId id="2147484064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2560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5F574FFC-46FC-0746-8585-1AD94EFEA042}" type="datetime1">
              <a:rPr lang="it-IT"/>
              <a:pPr>
                <a:defRPr/>
              </a:pPr>
              <a:t>12/05/14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0B014EC2-2254-6545-A3C2-4593BE77E87E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640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6" r:id="rId1"/>
    <p:sldLayoutId id="2147484067" r:id="rId2"/>
    <p:sldLayoutId id="2147484068" r:id="rId3"/>
    <p:sldLayoutId id="2147484069" r:id="rId4"/>
    <p:sldLayoutId id="2147484070" r:id="rId5"/>
    <p:sldLayoutId id="2147484071" r:id="rId6"/>
    <p:sldLayoutId id="2147484072" r:id="rId7"/>
    <p:sldLayoutId id="2147484073" r:id="rId8"/>
    <p:sldLayoutId id="2147484074" r:id="rId9"/>
    <p:sldLayoutId id="2147484075" r:id="rId10"/>
    <p:sldLayoutId id="2147484076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99A2E91-D315-6948-8A8B-76121DE3B4D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12/05/14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5E270F1-D51E-944F-86A0-D18C3CF06F0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4592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8" r:id="rId1"/>
    <p:sldLayoutId id="2147484079" r:id="rId2"/>
    <p:sldLayoutId id="2147484080" r:id="rId3"/>
    <p:sldLayoutId id="2147484081" r:id="rId4"/>
    <p:sldLayoutId id="2147484082" r:id="rId5"/>
    <p:sldLayoutId id="2147484083" r:id="rId6"/>
    <p:sldLayoutId id="2147484084" r:id="rId7"/>
    <p:sldLayoutId id="2147484085" r:id="rId8"/>
    <p:sldLayoutId id="2147484086" r:id="rId9"/>
    <p:sldLayoutId id="2147484087" r:id="rId10"/>
    <p:sldLayoutId id="2147484088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099A2E91-D315-6948-8A8B-76121DE3B4D1}" type="datetimeFigureOut">
              <a:rPr lang="en-US" smtClean="0"/>
              <a:pPr>
                <a:defRPr/>
              </a:pPr>
              <a:t>12/05/14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EE0894FD-02DC-3840-9C17-AEFAD36101F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539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0" r:id="rId1"/>
    <p:sldLayoutId id="2147484091" r:id="rId2"/>
    <p:sldLayoutId id="2147484092" r:id="rId3"/>
    <p:sldLayoutId id="2147484093" r:id="rId4"/>
    <p:sldLayoutId id="2147484094" r:id="rId5"/>
    <p:sldLayoutId id="2147484095" r:id="rId6"/>
    <p:sldLayoutId id="2147484096" r:id="rId7"/>
    <p:sldLayoutId id="2147484097" r:id="rId8"/>
    <p:sldLayoutId id="2147484098" r:id="rId9"/>
    <p:sldLayoutId id="2147484099" r:id="rId10"/>
    <p:sldLayoutId id="2147484100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2560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5F574FFC-46FC-0746-8585-1AD94EFEA042}" type="datetime1">
              <a:rPr lang="it-IT"/>
              <a:pPr>
                <a:defRPr/>
              </a:pPr>
              <a:t>12/05/14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0B014EC2-2254-6545-A3C2-4593BE77E87E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640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  <p:sldLayoutId id="2147484106" r:id="rId5"/>
    <p:sldLayoutId id="2147484107" r:id="rId6"/>
    <p:sldLayoutId id="2147484108" r:id="rId7"/>
    <p:sldLayoutId id="2147484109" r:id="rId8"/>
    <p:sldLayoutId id="2147484110" r:id="rId9"/>
    <p:sldLayoutId id="2147484111" r:id="rId10"/>
    <p:sldLayoutId id="2147484112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99A2E91-D315-6948-8A8B-76121DE3B4D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12/05/14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5E270F1-D51E-944F-86A0-D18C3CF06F0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4592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4" r:id="rId1"/>
    <p:sldLayoutId id="2147484115" r:id="rId2"/>
    <p:sldLayoutId id="2147484116" r:id="rId3"/>
    <p:sldLayoutId id="2147484117" r:id="rId4"/>
    <p:sldLayoutId id="2147484118" r:id="rId5"/>
    <p:sldLayoutId id="2147484119" r:id="rId6"/>
    <p:sldLayoutId id="2147484120" r:id="rId7"/>
    <p:sldLayoutId id="2147484121" r:id="rId8"/>
    <p:sldLayoutId id="2147484122" r:id="rId9"/>
    <p:sldLayoutId id="2147484123" r:id="rId10"/>
    <p:sldLayoutId id="2147484124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Relationship Id="rId1" Type="http://schemas.openxmlformats.org/officeDocument/2006/relationships/slideLayout" Target="../slideLayouts/slideLayout100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32.png"/><Relationship Id="rId7" Type="http://schemas.openxmlformats.org/officeDocument/2006/relationships/image" Target="../media/image35.png"/><Relationship Id="rId11" Type="http://schemas.openxmlformats.org/officeDocument/2006/relationships/image" Target="../media/image39.png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34.png"/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0" Type="http://schemas.openxmlformats.org/officeDocument/2006/relationships/image" Target="../media/image38.png"/><Relationship Id="rId5" Type="http://schemas.openxmlformats.org/officeDocument/2006/relationships/image" Target="../media/image33.png"/><Relationship Id="rId12" Type="http://schemas.openxmlformats.org/officeDocument/2006/relationships/image" Target="../media/image40.png"/><Relationship Id="rId2" Type="http://schemas.openxmlformats.org/officeDocument/2006/relationships/image" Target="../media/image30.png"/><Relationship Id="rId9" Type="http://schemas.openxmlformats.org/officeDocument/2006/relationships/image" Target="../media/image37.png"/><Relationship Id="rId3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14" Type="http://schemas.openxmlformats.org/officeDocument/2006/relationships/image" Target="../media/image54.png"/><Relationship Id="rId4" Type="http://schemas.openxmlformats.org/officeDocument/2006/relationships/image" Target="../media/image44.png"/><Relationship Id="rId7" Type="http://schemas.openxmlformats.org/officeDocument/2006/relationships/image" Target="../media/image47.png"/><Relationship Id="rId11" Type="http://schemas.openxmlformats.org/officeDocument/2006/relationships/image" Target="../media/image51.png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46.png"/><Relationship Id="rId16" Type="http://schemas.openxmlformats.org/officeDocument/2006/relationships/image" Target="../media/image56.png"/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10" Type="http://schemas.openxmlformats.org/officeDocument/2006/relationships/image" Target="../media/image50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12" Type="http://schemas.openxmlformats.org/officeDocument/2006/relationships/image" Target="../media/image52.png"/><Relationship Id="rId2" Type="http://schemas.openxmlformats.org/officeDocument/2006/relationships/image" Target="../media/image42.png"/><Relationship Id="rId9" Type="http://schemas.openxmlformats.org/officeDocument/2006/relationships/image" Target="../media/image49.png"/><Relationship Id="rId3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58.jpg"/><Relationship Id="rId1" Type="http://schemas.openxmlformats.org/officeDocument/2006/relationships/slideLayout" Target="../slideLayouts/slideLayout10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24.jpg"/><Relationship Id="rId1" Type="http://schemas.openxmlformats.org/officeDocument/2006/relationships/slideLayout" Target="../slideLayouts/slideLayout101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7" Type="http://schemas.openxmlformats.org/officeDocument/2006/relationships/image" Target="../media/image64.png"/><Relationship Id="rId1" Type="http://schemas.openxmlformats.org/officeDocument/2006/relationships/slideLayout" Target="../slideLayouts/slideLayout101.xml"/><Relationship Id="rId2" Type="http://schemas.openxmlformats.org/officeDocument/2006/relationships/notesSlide" Target="../notesSlides/notesSlide4.xml"/><Relationship Id="rId9" Type="http://schemas.openxmlformats.org/officeDocument/2006/relationships/image" Target="../media/image66.png"/><Relationship Id="rId3" Type="http://schemas.openxmlformats.org/officeDocument/2006/relationships/image" Target="../media/image59.png"/><Relationship Id="rId6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4" Type="http://schemas.openxmlformats.org/officeDocument/2006/relationships/image" Target="../media/image68.png"/><Relationship Id="rId5" Type="http://schemas.openxmlformats.org/officeDocument/2006/relationships/image" Target="../media/image62.png"/><Relationship Id="rId7" Type="http://schemas.openxmlformats.org/officeDocument/2006/relationships/image" Target="../media/image64.png"/><Relationship Id="rId1" Type="http://schemas.openxmlformats.org/officeDocument/2006/relationships/slideLayout" Target="../slideLayouts/slideLayout101.xml"/><Relationship Id="rId2" Type="http://schemas.openxmlformats.org/officeDocument/2006/relationships/image" Target="../media/image59.png"/><Relationship Id="rId3" Type="http://schemas.openxmlformats.org/officeDocument/2006/relationships/image" Target="../media/image67.png"/><Relationship Id="rId6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4" Type="http://schemas.openxmlformats.org/officeDocument/2006/relationships/image" Target="../media/image72.png"/><Relationship Id="rId10" Type="http://schemas.openxmlformats.org/officeDocument/2006/relationships/image" Target="../media/image77.png"/><Relationship Id="rId5" Type="http://schemas.openxmlformats.org/officeDocument/2006/relationships/image" Target="../media/image73.png"/><Relationship Id="rId7" Type="http://schemas.openxmlformats.org/officeDocument/2006/relationships/image" Target="../media/image65.png"/><Relationship Id="rId11" Type="http://schemas.openxmlformats.org/officeDocument/2006/relationships/image" Target="../media/image24.jpg"/><Relationship Id="rId1" Type="http://schemas.openxmlformats.org/officeDocument/2006/relationships/slideLayout" Target="../slideLayouts/slideLayout101.xml"/><Relationship Id="rId2" Type="http://schemas.openxmlformats.org/officeDocument/2006/relationships/image" Target="../media/image59.png"/><Relationship Id="rId9" Type="http://schemas.openxmlformats.org/officeDocument/2006/relationships/image" Target="../media/image76.png"/><Relationship Id="rId3" Type="http://schemas.openxmlformats.org/officeDocument/2006/relationships/image" Target="../media/image71.png"/><Relationship Id="rId6" Type="http://schemas.openxmlformats.org/officeDocument/2006/relationships/image" Target="../media/image7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3" Type="http://schemas.openxmlformats.org/officeDocument/2006/relationships/image" Target="../media/image24.jpg"/><Relationship Id="rId1" Type="http://schemas.openxmlformats.org/officeDocument/2006/relationships/slideLayout" Target="../slideLayouts/slideLayout10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image" Target="../media/image80.png"/><Relationship Id="rId1" Type="http://schemas.openxmlformats.org/officeDocument/2006/relationships/slideLayout" Target="../slideLayouts/slideLayout100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image" Target="../media/image80.png"/><Relationship Id="rId1" Type="http://schemas.openxmlformats.org/officeDocument/2006/relationships/slideLayout" Target="../slideLayouts/slideLayout100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0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1.png"/><Relationship Id="rId1" Type="http://schemas.openxmlformats.org/officeDocument/2006/relationships/slideLayout" Target="../slideLayouts/slideLayout10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101.xml"/><Relationship Id="rId2" Type="http://schemas.openxmlformats.org/officeDocument/2006/relationships/image" Target="../media/image10.jpg"/><Relationship Id="rId3" Type="http://schemas.openxmlformats.org/officeDocument/2006/relationships/image" Target="../media/image11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0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3" Type="http://schemas.openxmlformats.org/officeDocument/2006/relationships/image" Target="../media/image84.jpeg"/><Relationship Id="rId1" Type="http://schemas.openxmlformats.org/officeDocument/2006/relationships/slideLayout" Target="../slideLayouts/slideLayout10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0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image" Target="../media/image88.jpg"/><Relationship Id="rId1" Type="http://schemas.openxmlformats.org/officeDocument/2006/relationships/slideLayout" Target="../slideLayouts/slideLayout101.xml"/><Relationship Id="rId2" Type="http://schemas.openxmlformats.org/officeDocument/2006/relationships/image" Target="../media/image86.png"/><Relationship Id="rId3" Type="http://schemas.openxmlformats.org/officeDocument/2006/relationships/image" Target="../media/image87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0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0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3" Type="http://schemas.openxmlformats.org/officeDocument/2006/relationships/image" Target="../media/image92.jpg"/><Relationship Id="rId1" Type="http://schemas.openxmlformats.org/officeDocument/2006/relationships/slideLayout" Target="../slideLayouts/slideLayout10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0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7" Type="http://schemas.openxmlformats.org/officeDocument/2006/relationships/image" Target="../media/image18.jpeg"/><Relationship Id="rId1" Type="http://schemas.openxmlformats.org/officeDocument/2006/relationships/slideLayout" Target="../slideLayouts/slideLayout101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Relationship Id="rId6" Type="http://schemas.openxmlformats.org/officeDocument/2006/relationships/image" Target="../media/image17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3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4" Type="http://schemas.openxmlformats.org/officeDocument/2006/relationships/image" Target="../media/image95.png"/><Relationship Id="rId10" Type="http://schemas.openxmlformats.org/officeDocument/2006/relationships/image" Target="../media/image101.png"/><Relationship Id="rId5" Type="http://schemas.openxmlformats.org/officeDocument/2006/relationships/image" Target="../media/image96.png"/><Relationship Id="rId7" Type="http://schemas.openxmlformats.org/officeDocument/2006/relationships/image" Target="../media/image98.png"/><Relationship Id="rId1" Type="http://schemas.openxmlformats.org/officeDocument/2006/relationships/slideLayout" Target="../slideLayouts/slideLayout101.xml"/><Relationship Id="rId2" Type="http://schemas.openxmlformats.org/officeDocument/2006/relationships/image" Target="../media/image93.png"/><Relationship Id="rId9" Type="http://schemas.openxmlformats.org/officeDocument/2006/relationships/image" Target="../media/image100.png"/><Relationship Id="rId3" Type="http://schemas.openxmlformats.org/officeDocument/2006/relationships/image" Target="../media/image94.png"/><Relationship Id="rId6" Type="http://schemas.openxmlformats.org/officeDocument/2006/relationships/image" Target="../media/image97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01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4" Type="http://schemas.openxmlformats.org/officeDocument/2006/relationships/image" Target="../media/image104.png"/><Relationship Id="rId10" Type="http://schemas.openxmlformats.org/officeDocument/2006/relationships/image" Target="../media/image110.png"/><Relationship Id="rId5" Type="http://schemas.openxmlformats.org/officeDocument/2006/relationships/image" Target="../media/image105.png"/><Relationship Id="rId7" Type="http://schemas.openxmlformats.org/officeDocument/2006/relationships/image" Target="../media/image107.jpeg"/><Relationship Id="rId1" Type="http://schemas.openxmlformats.org/officeDocument/2006/relationships/slideLayout" Target="../slideLayouts/slideLayout106.xml"/><Relationship Id="rId2" Type="http://schemas.openxmlformats.org/officeDocument/2006/relationships/image" Target="../media/image80.png"/><Relationship Id="rId9" Type="http://schemas.openxmlformats.org/officeDocument/2006/relationships/image" Target="../media/image109.png"/><Relationship Id="rId3" Type="http://schemas.openxmlformats.org/officeDocument/2006/relationships/image" Target="../media/image103.jpeg"/><Relationship Id="rId6" Type="http://schemas.openxmlformats.org/officeDocument/2006/relationships/image" Target="../media/image106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3" Type="http://schemas.openxmlformats.org/officeDocument/2006/relationships/image" Target="../media/image104.png"/><Relationship Id="rId1" Type="http://schemas.openxmlformats.org/officeDocument/2006/relationships/slideLayout" Target="../slideLayouts/slideLayout10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56.xml.rels><?xml version="1.0" encoding="UTF-8" standalone="yes"?>
<Relationships xmlns="http://schemas.openxmlformats.org/package/2006/relationships"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7" Type="http://schemas.openxmlformats.org/officeDocument/2006/relationships/image" Target="../media/image80.png"/><Relationship Id="rId1" Type="http://schemas.openxmlformats.org/officeDocument/2006/relationships/slideLayout" Target="../slideLayouts/slideLayout106.xml"/><Relationship Id="rId2" Type="http://schemas.openxmlformats.org/officeDocument/2006/relationships/diagramData" Target="../diagrams/data1.xml"/><Relationship Id="rId3" Type="http://schemas.openxmlformats.org/officeDocument/2006/relationships/diagramLayout" Target="../diagrams/layout1.xml"/><Relationship Id="rId6" Type="http://schemas.microsoft.com/office/2007/relationships/diagramDrawing" Target="../diagrams/drawing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0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hyperlink" Target="http://www.epos-eu.org/ride/" TargetMode="External"/><Relationship Id="rId1" Type="http://schemas.openxmlformats.org/officeDocument/2006/relationships/slideLayout" Target="../slideLayouts/slideLayout101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Relationship Id="rId5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0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image" Target="../media/image26.jpg"/><Relationship Id="rId5" Type="http://schemas.openxmlformats.org/officeDocument/2006/relationships/image" Target="../media/image27.jpg"/><Relationship Id="rId7" Type="http://schemas.openxmlformats.org/officeDocument/2006/relationships/image" Target="../media/image29.jpg"/><Relationship Id="rId1" Type="http://schemas.openxmlformats.org/officeDocument/2006/relationships/slideLayout" Target="../slideLayouts/slideLayout101.xml"/><Relationship Id="rId2" Type="http://schemas.openxmlformats.org/officeDocument/2006/relationships/image" Target="../media/image24.jpg"/><Relationship Id="rId3" Type="http://schemas.openxmlformats.org/officeDocument/2006/relationships/image" Target="../media/image25.png"/><Relationship Id="rId6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ctrTitle"/>
          </p:nvPr>
        </p:nvSpPr>
        <p:spPr>
          <a:xfrm>
            <a:off x="179512" y="4648200"/>
            <a:ext cx="8784976" cy="1470025"/>
          </a:xfrm>
        </p:spPr>
        <p:txBody>
          <a:bodyPr/>
          <a:lstStyle/>
          <a:p>
            <a:r>
              <a:rPr lang="it-IT" sz="35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Daniele </a:t>
            </a:r>
            <a:r>
              <a:rPr lang="it-IT" sz="35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Bailo, Keith </a:t>
            </a:r>
            <a:r>
              <a:rPr lang="it-IT" sz="35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Jeffery</a:t>
            </a:r>
            <a:endParaRPr lang="en-US" sz="3500" b="1" i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1743932"/>
            <a:ext cx="8136904" cy="2736304"/>
          </a:xfrm>
          <a:prstGeom prst="rect">
            <a:avLst/>
          </a:prstGeom>
          <a:noFill/>
        </p:spPr>
        <p:txBody>
          <a:bodyPr wrap="square" lIns="91353" tIns="45679" rIns="91353" bIns="45679" rtlCol="0">
            <a:normAutofit fontScale="85000" lnSpcReduction="20000"/>
          </a:bodyPr>
          <a:lstStyle/>
          <a:p>
            <a:pPr algn="ctr"/>
            <a:r>
              <a:rPr lang="en-US" sz="9400" b="1" dirty="0" smtClean="0"/>
              <a:t>EPOS</a:t>
            </a:r>
            <a:r>
              <a:rPr lang="en-US" sz="9400" dirty="0" smtClean="0"/>
              <a:t> </a:t>
            </a:r>
            <a:r>
              <a:rPr lang="en-US" sz="7200" dirty="0" smtClean="0"/>
              <a:t/>
            </a:r>
            <a:br>
              <a:rPr lang="en-US" sz="7200" dirty="0" smtClean="0"/>
            </a:br>
            <a:r>
              <a:rPr lang="en-US" sz="7200" dirty="0" smtClean="0"/>
              <a:t>use of </a:t>
            </a:r>
            <a:r>
              <a:rPr lang="en-US" sz="7200" i="1" dirty="0" smtClean="0"/>
              <a:t>CERIF</a:t>
            </a:r>
            <a:r>
              <a:rPr lang="en-US" sz="7200" dirty="0" smtClean="0"/>
              <a:t> </a:t>
            </a:r>
            <a:r>
              <a:rPr lang="en-US" sz="7200" dirty="0"/>
              <a:t>for data-intensive science</a:t>
            </a:r>
            <a:endParaRPr lang="it-IT" sz="7200" dirty="0"/>
          </a:p>
        </p:txBody>
      </p:sp>
      <p:sp>
        <p:nvSpPr>
          <p:cNvPr id="4" name="Rectangle 3"/>
          <p:cNvSpPr/>
          <p:nvPr/>
        </p:nvSpPr>
        <p:spPr>
          <a:xfrm>
            <a:off x="2123728" y="5958813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 smtClean="0"/>
              <a:t>CRIS2014 May 2014 Rome</a:t>
            </a:r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227732"/>
            <a:ext cx="9144000" cy="1138773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t>Data is obtained by:</a:t>
            </a:r>
            <a:endParaRPr lang="en-US" sz="5400" b="1" dirty="0">
              <a:solidFill>
                <a:prstClr val="black"/>
              </a:solidFill>
              <a:latin typeface="Calibri"/>
              <a:ea typeface="ＭＳ Ｐゴシック" charset="-128"/>
              <a:cs typeface="ＭＳ Ｐゴシック" charset="-128"/>
            </a:endParaRPr>
          </a:p>
          <a:p>
            <a:pPr algn="ctr"/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9" y="2456892"/>
            <a:ext cx="2335527" cy="136815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6" name="Rectangle 5"/>
          <p:cNvSpPr/>
          <p:nvPr/>
        </p:nvSpPr>
        <p:spPr>
          <a:xfrm>
            <a:off x="1425037" y="2702148"/>
            <a:ext cx="360284" cy="85554"/>
          </a:xfrm>
          <a:prstGeom prst="rect">
            <a:avLst/>
          </a:prstGeom>
          <a:solidFill>
            <a:schemeClr val="tx1">
              <a:alpha val="76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627784" y="1625545"/>
            <a:ext cx="17366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Lots of emails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59832" y="3482763"/>
            <a:ext cx="22879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Lots of phone calls</a:t>
            </a:r>
            <a:endParaRPr lang="en-US" dirty="0"/>
          </a:p>
        </p:txBody>
      </p:sp>
      <p:cxnSp>
        <p:nvCxnSpPr>
          <p:cNvPr id="7191" name="Straight Connector 7190"/>
          <p:cNvCxnSpPr/>
          <p:nvPr/>
        </p:nvCxnSpPr>
        <p:spPr>
          <a:xfrm flipV="1">
            <a:off x="2354446" y="1052736"/>
            <a:ext cx="5385906" cy="15121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V="1">
            <a:off x="2354446" y="1548607"/>
            <a:ext cx="5385906" cy="101629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V="1">
            <a:off x="2354446" y="2060848"/>
            <a:ext cx="5385906" cy="5040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V="1">
            <a:off x="2354446" y="2702148"/>
            <a:ext cx="5241890" cy="7367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V="1">
            <a:off x="2354446" y="3212976"/>
            <a:ext cx="5241890" cy="22594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2354446" y="3438920"/>
            <a:ext cx="5241890" cy="2781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3"/>
          <a:srcRect l="2414" t="14570" r="1994" b="14058"/>
          <a:stretch/>
        </p:blipFill>
        <p:spPr>
          <a:xfrm>
            <a:off x="5436096" y="1395665"/>
            <a:ext cx="483977" cy="30588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3"/>
          <a:srcRect l="2414" t="14570" r="1994" b="14058"/>
          <a:stretch/>
        </p:blipFill>
        <p:spPr>
          <a:xfrm>
            <a:off x="5920073" y="1664210"/>
            <a:ext cx="483977" cy="30588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3"/>
          <a:srcRect l="2414" t="14570" r="1994" b="14058"/>
          <a:stretch/>
        </p:blipFill>
        <p:spPr>
          <a:xfrm>
            <a:off x="5830484" y="2013110"/>
            <a:ext cx="483977" cy="30588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0073" y="2787702"/>
            <a:ext cx="342280" cy="342280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9632" y="3096640"/>
            <a:ext cx="342280" cy="342280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7153" y="3482763"/>
            <a:ext cx="342280" cy="3422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6336" y="3510422"/>
            <a:ext cx="771827" cy="62924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6336" y="2982626"/>
            <a:ext cx="665182" cy="4607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0352" y="797872"/>
            <a:ext cx="765984" cy="50972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59183" y="1395665"/>
            <a:ext cx="608980" cy="431076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72835" y="2492035"/>
            <a:ext cx="621968" cy="44027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0"/>
          <a:srcRect t="42007"/>
          <a:stretch/>
        </p:blipFill>
        <p:spPr>
          <a:xfrm>
            <a:off x="7816592" y="1891814"/>
            <a:ext cx="689744" cy="565078"/>
          </a:xfrm>
          <a:prstGeom prst="rect">
            <a:avLst/>
          </a:prstGeom>
        </p:spPr>
      </p:pic>
      <p:cxnSp>
        <p:nvCxnSpPr>
          <p:cNvPr id="27" name="Straight Connector 26"/>
          <p:cNvCxnSpPr/>
          <p:nvPr/>
        </p:nvCxnSpPr>
        <p:spPr>
          <a:xfrm>
            <a:off x="2123728" y="3825043"/>
            <a:ext cx="2880320" cy="153036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123728" y="3825043"/>
            <a:ext cx="4724445" cy="142235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2123728" y="3852095"/>
            <a:ext cx="1512168" cy="181793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00162" y="5193843"/>
            <a:ext cx="1316360" cy="9523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33204" y="5555375"/>
            <a:ext cx="1405384" cy="118167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19547" y="5445224"/>
            <a:ext cx="1158649" cy="812784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395536" y="4139663"/>
            <a:ext cx="29803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Lots of log-in, passwords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6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227732"/>
            <a:ext cx="9396536" cy="1138773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sz="5400" b="1" dirty="0"/>
              <a:t>…Once you have the data…</a:t>
            </a:r>
          </a:p>
          <a:p>
            <a:pPr algn="ctr"/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4078" t="10380" r="16976" b="9797"/>
          <a:stretch/>
        </p:blipFill>
        <p:spPr>
          <a:xfrm>
            <a:off x="3851920" y="1512400"/>
            <a:ext cx="1753348" cy="1645550"/>
          </a:xfrm>
          <a:prstGeom prst="rect">
            <a:avLst/>
          </a:prstGeom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74" r="7584"/>
          <a:stretch>
            <a:fillRect/>
          </a:stretch>
        </p:blipFill>
        <p:spPr bwMode="auto">
          <a:xfrm>
            <a:off x="40024" y="3334395"/>
            <a:ext cx="2462883" cy="845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7" t="4909" r="7895" b="6483"/>
          <a:stretch>
            <a:fillRect/>
          </a:stretch>
        </p:blipFill>
        <p:spPr bwMode="auto">
          <a:xfrm>
            <a:off x="203025" y="1902672"/>
            <a:ext cx="1195873" cy="1396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3 Imagen" descr="tomo_crus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82" t="34348" r="9752" b="42767"/>
          <a:stretch>
            <a:fillRect/>
          </a:stretch>
        </p:blipFill>
        <p:spPr bwMode="auto">
          <a:xfrm>
            <a:off x="688530" y="2543099"/>
            <a:ext cx="1107432" cy="1107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6" descr="layer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6" t="4169" r="6172" b="25076"/>
          <a:stretch>
            <a:fillRect/>
          </a:stretch>
        </p:blipFill>
        <p:spPr bwMode="auto">
          <a:xfrm>
            <a:off x="1023508" y="3066823"/>
            <a:ext cx="1107432" cy="881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82" t="37233" r="18965" b="23038"/>
          <a:stretch>
            <a:fillRect/>
          </a:stretch>
        </p:blipFill>
        <p:spPr bwMode="auto">
          <a:xfrm>
            <a:off x="1271466" y="3521460"/>
            <a:ext cx="1487471" cy="909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0" descr="qq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010" y="3842407"/>
            <a:ext cx="1734208" cy="863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9" t="19003" r="59155" b="25815"/>
          <a:stretch>
            <a:fillRect/>
          </a:stretch>
        </p:blipFill>
        <p:spPr bwMode="auto">
          <a:xfrm>
            <a:off x="2388500" y="3968005"/>
            <a:ext cx="762030" cy="948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2632" y="5069908"/>
            <a:ext cx="3057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Different data types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Up Arrow 7"/>
          <p:cNvSpPr/>
          <p:nvPr/>
        </p:nvSpPr>
        <p:spPr>
          <a:xfrm rot="4309377">
            <a:off x="2749204" y="2127897"/>
            <a:ext cx="745236" cy="1121158"/>
          </a:xfrm>
          <a:prstGeom prst="up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41084" y="4379883"/>
            <a:ext cx="1919425" cy="136799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95992" y="5274053"/>
            <a:ext cx="2373454" cy="10295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V="1">
            <a:off x="4921771" y="4571759"/>
            <a:ext cx="1623410" cy="1398896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3494160" y="6169690"/>
            <a:ext cx="2801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Different software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80027" y="4708602"/>
            <a:ext cx="958361" cy="860657"/>
          </a:xfrm>
          <a:prstGeom prst="rect">
            <a:avLst/>
          </a:prstGeom>
        </p:spPr>
      </p:pic>
      <p:sp>
        <p:nvSpPr>
          <p:cNvPr id="39" name="Up Arrow 38"/>
          <p:cNvSpPr/>
          <p:nvPr/>
        </p:nvSpPr>
        <p:spPr>
          <a:xfrm>
            <a:off x="4402639" y="3200241"/>
            <a:ext cx="745236" cy="1121158"/>
          </a:xfrm>
          <a:prstGeom prst="up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6608105" y="3532691"/>
            <a:ext cx="25786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Different format,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encoding &amp; OS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59489" y="2664801"/>
            <a:ext cx="964853" cy="80404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918060" y="2606557"/>
            <a:ext cx="592827" cy="69258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21447" y="2708920"/>
            <a:ext cx="641249" cy="707172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6794090" y="1958959"/>
            <a:ext cx="2290043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ASCII, UTF</a:t>
            </a:r>
            <a:r>
              <a:rPr lang="en-US" dirty="0"/>
              <a:t>-8</a:t>
            </a:r>
            <a:r>
              <a:rPr lang="en-US" dirty="0" smtClean="0"/>
              <a:t>, </a:t>
            </a:r>
          </a:p>
          <a:p>
            <a:r>
              <a:rPr lang="en-US" dirty="0" smtClean="0"/>
              <a:t>EBCDIC, UTF</a:t>
            </a:r>
            <a:r>
              <a:rPr lang="en-US" dirty="0"/>
              <a:t>-</a:t>
            </a:r>
            <a:r>
              <a:rPr lang="en-US" dirty="0" smtClean="0"/>
              <a:t>16…</a:t>
            </a:r>
            <a:endParaRPr lang="en-US" dirty="0"/>
          </a:p>
        </p:txBody>
      </p:sp>
      <p:sp>
        <p:nvSpPr>
          <p:cNvPr id="44" name="Up Arrow 43"/>
          <p:cNvSpPr/>
          <p:nvPr/>
        </p:nvSpPr>
        <p:spPr>
          <a:xfrm rot="18214130">
            <a:off x="5748350" y="2157577"/>
            <a:ext cx="745236" cy="1121158"/>
          </a:xfrm>
          <a:prstGeom prst="up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7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227732"/>
            <a:ext cx="9396536" cy="1138773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/>
              <a:t>Wrapping-up</a:t>
            </a:r>
            <a:endParaRPr lang="en-US" sz="5400" b="1" dirty="0"/>
          </a:p>
          <a:p>
            <a:pPr algn="ctr"/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204220" y="1414507"/>
            <a:ext cx="9064050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Doing all the above manually using multiple</a:t>
            </a:r>
          </a:p>
          <a:p>
            <a:r>
              <a:rPr lang="en-US" sz="3600" dirty="0" smtClean="0"/>
              <a:t>portals is:</a:t>
            </a:r>
          </a:p>
          <a:p>
            <a:pPr marL="285750" indent="-285750">
              <a:buFont typeface="Arial"/>
              <a:buChar char="•"/>
            </a:pPr>
            <a:r>
              <a:rPr lang="en-US" sz="3600" dirty="0" smtClean="0"/>
              <a:t>Complex</a:t>
            </a:r>
          </a:p>
          <a:p>
            <a:pPr marL="285750" indent="-285750">
              <a:buFont typeface="Arial"/>
              <a:buChar char="•"/>
            </a:pPr>
            <a:r>
              <a:rPr lang="en-US" sz="3600" dirty="0" smtClean="0"/>
              <a:t>Expensive (time consuming)</a:t>
            </a:r>
          </a:p>
          <a:p>
            <a:pPr marL="285750" indent="-285750">
              <a:buFont typeface="Arial"/>
              <a:buChar char="•"/>
            </a:pPr>
            <a:r>
              <a:rPr lang="en-US" sz="3600" dirty="0" smtClean="0"/>
              <a:t>Error prone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899592" y="4725144"/>
            <a:ext cx="72025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i="1" dirty="0" smtClean="0">
                <a:solidFill>
                  <a:srgbClr val="E90000"/>
                </a:solidFill>
              </a:rPr>
              <a:t>…we can do better…</a:t>
            </a:r>
            <a:endParaRPr lang="en-US" sz="5400" b="1" i="1" dirty="0">
              <a:solidFill>
                <a:srgbClr val="E9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8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1960" y="4049130"/>
            <a:ext cx="4932040" cy="2832348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423416" y="19776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53" tIns="45679" rIns="91353" bIns="45679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4800" b="1" dirty="0" smtClean="0">
                <a:latin typeface="Calibri" charset="0"/>
                <a:ea typeface="ＭＳ Ｐゴシック" charset="0"/>
                <a:cs typeface="ＭＳ Ｐゴシック" charset="0"/>
              </a:rPr>
              <a:t>EPOS Vision</a:t>
            </a:r>
            <a:endParaRPr lang="en-US" sz="4800" b="1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896020" y="1052736"/>
            <a:ext cx="792445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53" tIns="45679" rIns="91353" bIns="45679" numCol="1" anchor="t" anchorCtr="0" compatLnSpc="1">
            <a:prstTxWarp prst="textNoShape">
              <a:avLst/>
            </a:prstTxWarp>
          </a:bodyPr>
          <a:lstStyle>
            <a:lvl1pPr marL="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4572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2pPr>
            <a:lvl3pPr marL="9144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3pPr>
            <a:lvl4pPr marL="13716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4pPr>
            <a:lvl5pPr marL="18288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The European Plate Observing System (EPOS): </a:t>
            </a:r>
          </a:p>
          <a:p>
            <a:pPr marL="285750" indent="-285750" algn="l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represents a </a:t>
            </a:r>
            <a:r>
              <a:rPr lang="en-US" sz="2400" b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scientific vision and approach </a:t>
            </a:r>
            <a:r>
              <a:rPr lang="en-US" sz="2400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in which innovative </a:t>
            </a:r>
            <a:r>
              <a:rPr lang="en-US" sz="2400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multidisciplinary research </a:t>
            </a:r>
            <a:r>
              <a:rPr lang="en-US" sz="2400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is made possible </a:t>
            </a:r>
            <a:r>
              <a:rPr lang="en-US" sz="2400" dirty="0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/>
            </a:r>
            <a:br>
              <a:rPr lang="en-US" sz="2400" dirty="0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for </a:t>
            </a:r>
            <a:r>
              <a:rPr lang="en-US" sz="1600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a better understanding of the physical processes controlling earthquakes, volcanic eruptions, unrest episodes and tsunamis as well as those driving tectonics and Earth surface dynamics. </a:t>
            </a:r>
          </a:p>
          <a:p>
            <a:pPr marL="285750" indent="-285750" algn="l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long</a:t>
            </a:r>
            <a:r>
              <a:rPr lang="en-US" sz="2800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-term plan to facilitate </a:t>
            </a:r>
            <a:r>
              <a:rPr lang="en-US" sz="2800" b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integrated use </a:t>
            </a:r>
            <a:r>
              <a:rPr lang="en-US" sz="2800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of data</a:t>
            </a:r>
            <a:r>
              <a:rPr lang="en-US" sz="2800" dirty="0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, services, </a:t>
            </a:r>
            <a:r>
              <a:rPr lang="en-US" sz="1600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models and facilities from mainly distributed existing, but also new research infrastructures, for solid Earth science.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611560" y="3798168"/>
            <a:ext cx="3240360" cy="566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53" tIns="45679" rIns="91353" bIns="45679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1800" b="1" dirty="0">
                <a:solidFill>
                  <a:srgbClr val="9BBB59">
                    <a:lumMod val="50000"/>
                  </a:srgbClr>
                </a:solidFill>
                <a:latin typeface="Calibri"/>
              </a:rPr>
              <a:t>EPOS </a:t>
            </a:r>
            <a:r>
              <a:rPr lang="en-US" sz="1800" b="1" dirty="0" smtClean="0">
                <a:solidFill>
                  <a:srgbClr val="9BBB59">
                    <a:lumMod val="50000"/>
                  </a:srgbClr>
                </a:solidFill>
                <a:latin typeface="Calibri"/>
              </a:rPr>
              <a:t>Timeline </a:t>
            </a:r>
            <a:endParaRPr lang="en-US" sz="1800" b="1" dirty="0">
              <a:solidFill>
                <a:srgbClr val="9BBB59">
                  <a:lumMod val="50000"/>
                </a:srgbClr>
              </a:solidFill>
              <a:latin typeface="Calibri"/>
            </a:endParaRPr>
          </a:p>
        </p:txBody>
      </p:sp>
      <p:pic>
        <p:nvPicPr>
          <p:cNvPr id="9" name="Picture 8" descr="EPOS_logo-low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404" y="647763"/>
            <a:ext cx="1274068" cy="54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628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80" y="2852936"/>
            <a:ext cx="8229600" cy="1143000"/>
          </a:xfrm>
        </p:spPr>
        <p:txBody>
          <a:bodyPr/>
          <a:lstStyle/>
          <a:p>
            <a:r>
              <a:rPr lang="en-GB" sz="7200" dirty="0" smtClean="0"/>
              <a:t>Overcoming complexity</a:t>
            </a:r>
            <a:endParaRPr lang="en-GB" sz="7200" dirty="0"/>
          </a:p>
        </p:txBody>
      </p:sp>
    </p:spTree>
    <p:extLst>
      <p:ext uri="{BB962C8B-B14F-4D97-AF65-F5344CB8AC3E}">
        <p14:creationId xmlns:p14="http://schemas.microsoft.com/office/powerpoint/2010/main" val="129050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rcRect l="2871" t="3512" r="3321" b="4004"/>
          <a:stretch>
            <a:fillRect/>
          </a:stretch>
        </p:blipFill>
        <p:spPr>
          <a:xfrm>
            <a:off x="304800" y="1143000"/>
            <a:ext cx="8839200" cy="61796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74638"/>
            <a:ext cx="8229600" cy="1143000"/>
          </a:xfrm>
        </p:spPr>
        <p:txBody>
          <a:bodyPr/>
          <a:lstStyle/>
          <a:p>
            <a:r>
              <a:rPr lang="it-IT" dirty="0" err="1" smtClean="0"/>
              <a:t>Scientist</a:t>
            </a:r>
            <a:r>
              <a:rPr lang="it-IT" dirty="0" smtClean="0"/>
              <a:t> at work</a:t>
            </a:r>
            <a:endParaRPr lang="it-IT" dirty="0"/>
          </a:p>
        </p:txBody>
      </p:sp>
      <p:pic>
        <p:nvPicPr>
          <p:cNvPr id="12" name="Picture 11" descr="Immagine 2.png"/>
          <p:cNvPicPr>
            <a:picLocks noChangeAspect="1"/>
          </p:cNvPicPr>
          <p:nvPr/>
        </p:nvPicPr>
        <p:blipFill>
          <a:blip r:embed="rId3"/>
          <a:srcRect l="7500" r="6667" b="3401"/>
          <a:stretch>
            <a:fillRect/>
          </a:stretch>
        </p:blipFill>
        <p:spPr>
          <a:xfrm>
            <a:off x="762000" y="1524000"/>
            <a:ext cx="7829538" cy="4419600"/>
          </a:xfrm>
          <a:prstGeom prst="rect">
            <a:avLst/>
          </a:prstGeom>
        </p:spPr>
      </p:pic>
      <p:pic>
        <p:nvPicPr>
          <p:cNvPr id="6" name="Picture 5" descr="scientist_43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47954" cy="255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739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rcRect l="2871" t="3512" r="3321" b="4004"/>
          <a:stretch>
            <a:fillRect/>
          </a:stretch>
        </p:blipFill>
        <p:spPr>
          <a:xfrm>
            <a:off x="304800" y="1143000"/>
            <a:ext cx="8839200" cy="6179618"/>
          </a:xfrm>
          <a:prstGeom prst="rect">
            <a:avLst/>
          </a:prstGeom>
        </p:spPr>
      </p:pic>
      <p:pic>
        <p:nvPicPr>
          <p:cNvPr id="65" name="Picture 64" descr="Immagine 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772" y="1458692"/>
            <a:ext cx="7872829" cy="44536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74638"/>
            <a:ext cx="8229600" cy="1143000"/>
          </a:xfrm>
        </p:spPr>
        <p:txBody>
          <a:bodyPr/>
          <a:lstStyle/>
          <a:p>
            <a:r>
              <a:rPr lang="it-IT" dirty="0" err="1" smtClean="0"/>
              <a:t>Scientist</a:t>
            </a:r>
            <a:r>
              <a:rPr lang="it-IT" dirty="0" smtClean="0"/>
              <a:t> at work</a:t>
            </a:r>
            <a:endParaRPr lang="it-IT" dirty="0"/>
          </a:p>
        </p:txBody>
      </p:sp>
      <p:sp>
        <p:nvSpPr>
          <p:cNvPr id="8" name="Rectangle 7"/>
          <p:cNvSpPr/>
          <p:nvPr/>
        </p:nvSpPr>
        <p:spPr>
          <a:xfrm>
            <a:off x="737773" y="2067907"/>
            <a:ext cx="2326062" cy="3844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4" name="TextBox 13"/>
          <p:cNvSpPr txBox="1"/>
          <p:nvPr/>
        </p:nvSpPr>
        <p:spPr>
          <a:xfrm>
            <a:off x="737773" y="2154058"/>
            <a:ext cx="16058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="1" dirty="0" err="1" smtClean="0"/>
              <a:t>Accelerometric</a:t>
            </a:r>
            <a:r>
              <a:rPr lang="it-IT" sz="1000" b="1" dirty="0" smtClean="0"/>
              <a:t>  Data</a:t>
            </a:r>
            <a:endParaRPr lang="it-IT" sz="1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37773" y="3435282"/>
            <a:ext cx="10537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="1" dirty="0" smtClean="0"/>
              <a:t>SAR Data</a:t>
            </a:r>
            <a:endParaRPr lang="it-IT" sz="1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62000" y="4419600"/>
            <a:ext cx="18904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="1" dirty="0" err="1" smtClean="0"/>
              <a:t>Geodetic</a:t>
            </a:r>
            <a:r>
              <a:rPr lang="it-IT" sz="1000" b="1" dirty="0" smtClean="0"/>
              <a:t> </a:t>
            </a:r>
            <a:r>
              <a:rPr lang="it-IT" sz="1000" b="1" dirty="0" err="1" smtClean="0"/>
              <a:t>DAta</a:t>
            </a:r>
            <a:endParaRPr lang="it-IT" sz="1000" b="1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827237" y="2387048"/>
            <a:ext cx="2194332" cy="1356"/>
          </a:xfrm>
          <a:prstGeom prst="line">
            <a:avLst/>
          </a:prstGeom>
          <a:ln w="317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80039" y="3666769"/>
            <a:ext cx="2194332" cy="1356"/>
          </a:xfrm>
          <a:prstGeom prst="line">
            <a:avLst/>
          </a:prstGeom>
          <a:ln w="317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27237" y="4724400"/>
            <a:ext cx="2194332" cy="1356"/>
          </a:xfrm>
          <a:prstGeom prst="line">
            <a:avLst/>
          </a:prstGeom>
          <a:ln w="317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37773" y="3679313"/>
            <a:ext cx="2326062" cy="36933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9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ENVISAT_987987998_</a:t>
            </a:r>
            <a:br>
              <a:rPr lang="it-IT" sz="9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it-IT" sz="9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t-IT" sz="900" u="sng" dirty="0" err="1" smtClean="0">
                <a:solidFill>
                  <a:schemeClr val="accent1">
                    <a:lumMod val="75000"/>
                  </a:schemeClr>
                </a:solidFill>
              </a:rPr>
              <a:t>add</a:t>
            </a:r>
            <a:r>
              <a:rPr lang="it-IT" sz="900" dirty="0" smtClean="0">
                <a:solidFill>
                  <a:schemeClr val="accent1">
                    <a:lumMod val="75000"/>
                  </a:schemeClr>
                </a:solidFill>
              </a:rPr>
              <a:t> | </a:t>
            </a:r>
            <a:r>
              <a:rPr lang="it-IT" sz="900" u="sng" dirty="0" smtClean="0">
                <a:solidFill>
                  <a:schemeClr val="accent1">
                    <a:lumMod val="75000"/>
                  </a:schemeClr>
                </a:solidFill>
              </a:rPr>
              <a:t>show</a:t>
            </a:r>
            <a:r>
              <a:rPr lang="it-IT" sz="900" dirty="0" smtClean="0">
                <a:solidFill>
                  <a:schemeClr val="accent1">
                    <a:lumMod val="75000"/>
                  </a:schemeClr>
                </a:solidFill>
              </a:rPr>
              <a:t> | </a:t>
            </a:r>
            <a:r>
              <a:rPr lang="it-IT" sz="900" u="sng" dirty="0" smtClean="0">
                <a:solidFill>
                  <a:schemeClr val="accent1">
                    <a:lumMod val="75000"/>
                  </a:schemeClr>
                </a:solidFill>
              </a:rPr>
              <a:t>info</a:t>
            </a:r>
            <a:endParaRPr lang="it-IT" sz="900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37773" y="2381415"/>
            <a:ext cx="2326062" cy="36933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9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Lipari </a:t>
            </a:r>
            <a:r>
              <a:rPr lang="it-IT" sz="9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Islands</a:t>
            </a:r>
            <a:r>
              <a:rPr lang="it-IT" sz="9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t-IT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</a:t>
            </a:r>
            <a:r>
              <a:rPr lang="it-IT" sz="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:2.2</a:t>
            </a:r>
            <a:r>
              <a:rPr lang="it-IT" sz="9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br>
              <a:rPr lang="it-IT" sz="9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it-IT" sz="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2013.08.23</a:t>
            </a:r>
            <a:r>
              <a:rPr lang="it-IT" sz="9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- </a:t>
            </a:r>
            <a:r>
              <a:rPr lang="it-IT" sz="900" u="sng" dirty="0" err="1" smtClean="0">
                <a:solidFill>
                  <a:schemeClr val="accent1">
                    <a:lumMod val="75000"/>
                  </a:schemeClr>
                </a:solidFill>
              </a:rPr>
              <a:t>add</a:t>
            </a:r>
            <a:r>
              <a:rPr lang="it-IT" sz="900" dirty="0" smtClean="0">
                <a:solidFill>
                  <a:schemeClr val="accent1">
                    <a:lumMod val="75000"/>
                  </a:schemeClr>
                </a:solidFill>
              </a:rPr>
              <a:t> | </a:t>
            </a:r>
            <a:r>
              <a:rPr lang="it-IT" sz="900" u="sng" dirty="0" smtClean="0">
                <a:solidFill>
                  <a:schemeClr val="accent1">
                    <a:lumMod val="75000"/>
                  </a:schemeClr>
                </a:solidFill>
              </a:rPr>
              <a:t>show</a:t>
            </a:r>
            <a:r>
              <a:rPr lang="it-IT" sz="900" dirty="0" smtClean="0">
                <a:solidFill>
                  <a:schemeClr val="accent1">
                    <a:lumMod val="75000"/>
                  </a:schemeClr>
                </a:solidFill>
              </a:rPr>
              <a:t> | </a:t>
            </a:r>
            <a:r>
              <a:rPr lang="it-IT" sz="900" u="sng" dirty="0" smtClean="0">
                <a:solidFill>
                  <a:schemeClr val="accent1">
                    <a:lumMod val="75000"/>
                  </a:schemeClr>
                </a:solidFill>
              </a:rPr>
              <a:t>info</a:t>
            </a:r>
            <a:endParaRPr lang="it-IT" sz="900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737773" y="2741942"/>
            <a:ext cx="2326062" cy="369332"/>
            <a:chOff x="1219200" y="2831068"/>
            <a:chExt cx="1981200" cy="432414"/>
          </a:xfrm>
        </p:grpSpPr>
        <p:sp>
          <p:nvSpPr>
            <p:cNvPr id="46" name="TextBox 45"/>
            <p:cNvSpPr txBox="1"/>
            <p:nvPr/>
          </p:nvSpPr>
          <p:spPr>
            <a:xfrm>
              <a:off x="1219200" y="2831068"/>
              <a:ext cx="1981200" cy="432414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900" i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Sicily</a:t>
              </a:r>
              <a:r>
                <a:rPr lang="it-IT" sz="9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North East </a:t>
              </a:r>
              <a:r>
                <a:rPr lang="it-IT" sz="900" i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Coast</a:t>
              </a:r>
              <a:r>
                <a:rPr lang="it-IT" sz="9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it-IT" sz="9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</a:t>
              </a:r>
              <a:r>
                <a:rPr lang="it-IT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:2.1</a:t>
              </a:r>
              <a:r>
                <a:rPr lang="it-IT" sz="9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/>
              </a:r>
              <a:br>
                <a:rPr lang="it-IT" sz="9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it-IT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2013.08.21</a:t>
              </a:r>
              <a:r>
                <a:rPr lang="it-IT" sz="9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 - </a:t>
              </a:r>
              <a:r>
                <a:rPr lang="it-IT" sz="900" u="sng" dirty="0" err="1" smtClean="0">
                  <a:solidFill>
                    <a:schemeClr val="accent1">
                      <a:lumMod val="75000"/>
                    </a:schemeClr>
                  </a:solidFill>
                </a:rPr>
                <a:t>add</a:t>
              </a:r>
              <a:r>
                <a:rPr lang="it-IT" sz="900" dirty="0" smtClean="0">
                  <a:solidFill>
                    <a:schemeClr val="accent1">
                      <a:lumMod val="75000"/>
                    </a:schemeClr>
                  </a:solidFill>
                </a:rPr>
                <a:t> | </a:t>
              </a:r>
              <a:r>
                <a:rPr lang="it-IT" sz="900" u="sng" dirty="0" smtClean="0">
                  <a:solidFill>
                    <a:schemeClr val="accent1">
                      <a:lumMod val="75000"/>
                    </a:schemeClr>
                  </a:solidFill>
                </a:rPr>
                <a:t>show</a:t>
              </a:r>
              <a:r>
                <a:rPr lang="it-IT" sz="900" dirty="0" smtClean="0">
                  <a:solidFill>
                    <a:schemeClr val="accent1">
                      <a:lumMod val="75000"/>
                    </a:schemeClr>
                  </a:solidFill>
                </a:rPr>
                <a:t> | </a:t>
              </a:r>
              <a:r>
                <a:rPr lang="it-IT" sz="900" u="sng" dirty="0" smtClean="0">
                  <a:solidFill>
                    <a:schemeClr val="accent1">
                      <a:lumMod val="75000"/>
                    </a:schemeClr>
                  </a:solidFill>
                </a:rPr>
                <a:t>info</a:t>
              </a:r>
              <a:endParaRPr lang="it-IT" sz="900" u="sng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62875" y="2838609"/>
              <a:ext cx="161325" cy="234950"/>
            </a:xfrm>
            <a:prstGeom prst="rect">
              <a:avLst/>
            </a:prstGeom>
          </p:spPr>
        </p:pic>
      </p:grpSp>
      <p:sp>
        <p:nvSpPr>
          <p:cNvPr id="49" name="TextBox 48"/>
          <p:cNvSpPr txBox="1"/>
          <p:nvPr/>
        </p:nvSpPr>
        <p:spPr>
          <a:xfrm>
            <a:off x="737773" y="3102469"/>
            <a:ext cx="2326062" cy="36933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9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Sicily</a:t>
            </a:r>
            <a:r>
              <a:rPr lang="it-IT" sz="9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North East </a:t>
            </a:r>
            <a:r>
              <a:rPr lang="it-IT" sz="9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Coast</a:t>
            </a:r>
            <a:r>
              <a:rPr lang="it-IT" sz="9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t-IT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</a:t>
            </a:r>
            <a:r>
              <a:rPr lang="it-IT" sz="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:2.3</a:t>
            </a:r>
            <a:r>
              <a:rPr lang="it-IT" sz="9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it-IT" sz="9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it-IT" sz="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2013.08.18</a:t>
            </a:r>
            <a:r>
              <a:rPr lang="it-IT" sz="9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- </a:t>
            </a:r>
            <a:r>
              <a:rPr lang="it-IT" sz="900" u="sng" dirty="0" err="1" smtClean="0">
                <a:solidFill>
                  <a:schemeClr val="accent1">
                    <a:lumMod val="75000"/>
                  </a:schemeClr>
                </a:solidFill>
              </a:rPr>
              <a:t>add</a:t>
            </a:r>
            <a:r>
              <a:rPr lang="it-IT" sz="900" dirty="0" smtClean="0">
                <a:solidFill>
                  <a:schemeClr val="accent1">
                    <a:lumMod val="75000"/>
                  </a:schemeClr>
                </a:solidFill>
              </a:rPr>
              <a:t> | </a:t>
            </a:r>
            <a:r>
              <a:rPr lang="it-IT" sz="900" u="sng" dirty="0" smtClean="0">
                <a:solidFill>
                  <a:schemeClr val="accent1">
                    <a:lumMod val="75000"/>
                  </a:schemeClr>
                </a:solidFill>
              </a:rPr>
              <a:t>show</a:t>
            </a:r>
            <a:r>
              <a:rPr lang="it-IT" sz="900" dirty="0" smtClean="0">
                <a:solidFill>
                  <a:schemeClr val="accent1">
                    <a:lumMod val="75000"/>
                  </a:schemeClr>
                </a:solidFill>
              </a:rPr>
              <a:t> | </a:t>
            </a:r>
            <a:r>
              <a:rPr lang="it-IT" sz="900" u="sng" dirty="0" smtClean="0">
                <a:solidFill>
                  <a:schemeClr val="accent1">
                    <a:lumMod val="75000"/>
                  </a:schemeClr>
                </a:solidFill>
              </a:rPr>
              <a:t>info</a:t>
            </a:r>
            <a:endParaRPr lang="it-IT" sz="900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37773" y="4736944"/>
            <a:ext cx="2326062" cy="36933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9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Rynex</a:t>
            </a:r>
            <a:r>
              <a:rPr lang="it-IT" sz="9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ad098098 </a:t>
            </a:r>
            <a:br>
              <a:rPr lang="it-IT" sz="9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it-IT" sz="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2009.04.09</a:t>
            </a:r>
            <a:r>
              <a:rPr lang="it-IT" sz="9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- </a:t>
            </a:r>
            <a:r>
              <a:rPr lang="it-IT" sz="900" u="sng" dirty="0" err="1" smtClean="0">
                <a:solidFill>
                  <a:schemeClr val="accent1">
                    <a:lumMod val="75000"/>
                  </a:schemeClr>
                </a:solidFill>
              </a:rPr>
              <a:t>add</a:t>
            </a:r>
            <a:r>
              <a:rPr lang="it-IT" sz="900" dirty="0" smtClean="0">
                <a:solidFill>
                  <a:schemeClr val="accent1">
                    <a:lumMod val="75000"/>
                  </a:schemeClr>
                </a:solidFill>
              </a:rPr>
              <a:t> | </a:t>
            </a:r>
            <a:r>
              <a:rPr lang="it-IT" sz="900" u="sng" dirty="0" smtClean="0">
                <a:solidFill>
                  <a:schemeClr val="accent1">
                    <a:lumMod val="75000"/>
                  </a:schemeClr>
                </a:solidFill>
              </a:rPr>
              <a:t>show</a:t>
            </a:r>
            <a:r>
              <a:rPr lang="it-IT" sz="900" dirty="0" smtClean="0">
                <a:solidFill>
                  <a:schemeClr val="accent1">
                    <a:lumMod val="75000"/>
                  </a:schemeClr>
                </a:solidFill>
              </a:rPr>
              <a:t> | </a:t>
            </a:r>
            <a:r>
              <a:rPr lang="it-IT" sz="900" u="sng" dirty="0" smtClean="0">
                <a:solidFill>
                  <a:schemeClr val="accent1">
                    <a:lumMod val="75000"/>
                  </a:schemeClr>
                </a:solidFill>
              </a:rPr>
              <a:t>info</a:t>
            </a:r>
            <a:endParaRPr lang="it-IT" sz="900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5568825" y="1675626"/>
            <a:ext cx="20783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i="1" dirty="0" err="1" smtClean="0"/>
              <a:t>Sicily</a:t>
            </a:r>
            <a:r>
              <a:rPr lang="it-IT" sz="1200" i="1" dirty="0" smtClean="0"/>
              <a:t> North East </a:t>
            </a:r>
            <a:r>
              <a:rPr lang="it-IT" sz="1200" i="1" dirty="0" err="1" smtClean="0"/>
              <a:t>Coast</a:t>
            </a:r>
            <a:endParaRPr lang="it-IT" sz="1200" dirty="0"/>
          </a:p>
        </p:txBody>
      </p:sp>
      <p:pic>
        <p:nvPicPr>
          <p:cNvPr id="67" name="Picture 66" descr="Immagine 5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8796" y="1489363"/>
            <a:ext cx="1679026" cy="263237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4966" y="2400279"/>
            <a:ext cx="189406" cy="200675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4965" y="3162801"/>
            <a:ext cx="189406" cy="200675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9400" y="4753901"/>
            <a:ext cx="184264" cy="200675"/>
          </a:xfrm>
          <a:prstGeom prst="rect">
            <a:avLst/>
          </a:prstGeom>
        </p:spPr>
      </p:pic>
      <p:sp>
        <p:nvSpPr>
          <p:cNvPr id="75" name="Rectangle 74"/>
          <p:cNvSpPr/>
          <p:nvPr/>
        </p:nvSpPr>
        <p:spPr>
          <a:xfrm>
            <a:off x="5568825" y="3855590"/>
            <a:ext cx="679575" cy="377746"/>
          </a:xfrm>
          <a:prstGeom prst="rect">
            <a:avLst/>
          </a:prstGeom>
          <a:solidFill>
            <a:srgbClr val="FFFF00">
              <a:alpha val="41000"/>
            </a:srgbClr>
          </a:solidFill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6" name="Rectangle 75"/>
          <p:cNvSpPr/>
          <p:nvPr/>
        </p:nvSpPr>
        <p:spPr>
          <a:xfrm>
            <a:off x="2343612" y="3733800"/>
            <a:ext cx="628188" cy="121790"/>
          </a:xfrm>
          <a:prstGeom prst="rect">
            <a:avLst/>
          </a:prstGeom>
          <a:solidFill>
            <a:srgbClr val="FFFF00">
              <a:alpha val="41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00" dirty="0" err="1" smtClean="0">
                <a:solidFill>
                  <a:schemeClr val="tx1"/>
                </a:solidFill>
              </a:rPr>
              <a:t>square</a:t>
            </a:r>
            <a:endParaRPr lang="it-IT" sz="1000" dirty="0">
              <a:solidFill>
                <a:schemeClr val="tx1"/>
              </a:solidFill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2362200" y="4145410"/>
            <a:ext cx="628188" cy="121790"/>
          </a:xfrm>
          <a:prstGeom prst="rect">
            <a:avLst/>
          </a:prstGeom>
          <a:solidFill>
            <a:srgbClr val="FFFF00">
              <a:alpha val="41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00" dirty="0" err="1" smtClean="0">
                <a:solidFill>
                  <a:schemeClr val="tx1"/>
                </a:solidFill>
              </a:rPr>
              <a:t>square</a:t>
            </a:r>
            <a:endParaRPr lang="it-IT" sz="1000" dirty="0">
              <a:solidFill>
                <a:schemeClr val="tx1"/>
              </a:solidFill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5721225" y="3733800"/>
            <a:ext cx="679575" cy="377746"/>
          </a:xfrm>
          <a:prstGeom prst="rect">
            <a:avLst/>
          </a:prstGeom>
          <a:solidFill>
            <a:srgbClr val="FFFF00">
              <a:alpha val="41000"/>
            </a:srgbClr>
          </a:solidFill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9" name="Picture 7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7400" y="3654915"/>
            <a:ext cx="189406" cy="200675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7400" y="4267200"/>
            <a:ext cx="189406" cy="200675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36760" y="1752601"/>
            <a:ext cx="1730640" cy="2219956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41800" y="1943079"/>
            <a:ext cx="1514490" cy="1511321"/>
          </a:xfrm>
          <a:prstGeom prst="rect">
            <a:avLst/>
          </a:prstGeom>
        </p:spPr>
      </p:pic>
      <p:sp>
        <p:nvSpPr>
          <p:cNvPr id="83" name="TextBox 82"/>
          <p:cNvSpPr txBox="1"/>
          <p:nvPr/>
        </p:nvSpPr>
        <p:spPr>
          <a:xfrm>
            <a:off x="721938" y="4050268"/>
            <a:ext cx="2326062" cy="36933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9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ENVISAT_43287987998_6</a:t>
            </a:r>
            <a:br>
              <a:rPr lang="it-IT" sz="9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it-IT" sz="9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t-IT" sz="900" u="sng" dirty="0" err="1" smtClean="0">
                <a:solidFill>
                  <a:schemeClr val="accent1">
                    <a:lumMod val="75000"/>
                  </a:schemeClr>
                </a:solidFill>
              </a:rPr>
              <a:t>add</a:t>
            </a:r>
            <a:r>
              <a:rPr lang="it-IT" sz="900" dirty="0" smtClean="0">
                <a:solidFill>
                  <a:schemeClr val="accent1">
                    <a:lumMod val="75000"/>
                  </a:schemeClr>
                </a:solidFill>
              </a:rPr>
              <a:t> | </a:t>
            </a:r>
            <a:r>
              <a:rPr lang="it-IT" sz="900" u="sng" dirty="0" smtClean="0">
                <a:solidFill>
                  <a:schemeClr val="accent1">
                    <a:lumMod val="75000"/>
                  </a:schemeClr>
                </a:solidFill>
              </a:rPr>
              <a:t>show</a:t>
            </a:r>
            <a:r>
              <a:rPr lang="it-IT" sz="900" dirty="0" smtClean="0">
                <a:solidFill>
                  <a:schemeClr val="accent1">
                    <a:lumMod val="75000"/>
                  </a:schemeClr>
                </a:solidFill>
              </a:rPr>
              <a:t> | </a:t>
            </a:r>
            <a:r>
              <a:rPr lang="it-IT" sz="900" u="sng" dirty="0" smtClean="0">
                <a:solidFill>
                  <a:schemeClr val="accent1">
                    <a:lumMod val="75000"/>
                  </a:schemeClr>
                </a:solidFill>
              </a:rPr>
              <a:t>info</a:t>
            </a:r>
            <a:endParaRPr lang="it-IT" sz="900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4" name="Oval 83"/>
          <p:cNvSpPr/>
          <p:nvPr/>
        </p:nvSpPr>
        <p:spPr>
          <a:xfrm>
            <a:off x="6908796" y="1219199"/>
            <a:ext cx="939804" cy="60960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5" name="Rectangle 84"/>
          <p:cNvSpPr/>
          <p:nvPr/>
        </p:nvSpPr>
        <p:spPr>
          <a:xfrm>
            <a:off x="4225660" y="1716901"/>
            <a:ext cx="151836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 dirty="0" smtClean="0">
                <a:solidFill>
                  <a:srgbClr val="000000"/>
                </a:solidFill>
              </a:rPr>
              <a:t>ENVISAT_987987998_</a:t>
            </a:r>
            <a:endParaRPr lang="it-IT" sz="1000" dirty="0">
              <a:solidFill>
                <a:srgbClr val="00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21113" y="1905000"/>
            <a:ext cx="17172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err="1" smtClean="0"/>
              <a:t>Switch</a:t>
            </a:r>
            <a:r>
              <a:rPr lang="it-IT" sz="1000" dirty="0" smtClean="0"/>
              <a:t> </a:t>
            </a:r>
            <a:r>
              <a:rPr lang="it-IT" sz="1000" dirty="0" err="1" smtClean="0"/>
              <a:t>to</a:t>
            </a:r>
            <a:r>
              <a:rPr lang="it-IT" sz="1000" dirty="0" smtClean="0"/>
              <a:t> </a:t>
            </a:r>
            <a:r>
              <a:rPr lang="it-IT" sz="1000" u="sng" dirty="0" err="1" smtClean="0">
                <a:solidFill>
                  <a:schemeClr val="accent2"/>
                </a:solidFill>
              </a:rPr>
              <a:t>advanced</a:t>
            </a:r>
            <a:r>
              <a:rPr lang="it-IT" sz="1000" u="sng" dirty="0" smtClean="0">
                <a:solidFill>
                  <a:schemeClr val="accent2"/>
                </a:solidFill>
              </a:rPr>
              <a:t> </a:t>
            </a:r>
            <a:r>
              <a:rPr lang="it-IT" sz="1000" u="sng" dirty="0" err="1" smtClean="0">
                <a:solidFill>
                  <a:schemeClr val="accent2"/>
                </a:solidFill>
              </a:rPr>
              <a:t>search</a:t>
            </a:r>
            <a:endParaRPr lang="it-IT" sz="1000" u="sng" dirty="0">
              <a:solidFill>
                <a:schemeClr val="accent2"/>
              </a:solidFill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>
            <a:off x="838200" y="2133600"/>
            <a:ext cx="2194332" cy="1356"/>
          </a:xfrm>
          <a:prstGeom prst="line">
            <a:avLst/>
          </a:prstGeom>
          <a:ln w="317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62000" y="5117068"/>
            <a:ext cx="2326062" cy="36933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9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Rynex</a:t>
            </a:r>
            <a:r>
              <a:rPr lang="it-IT" sz="9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ad098098 </a:t>
            </a:r>
            <a:br>
              <a:rPr lang="it-IT" sz="9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it-IT" sz="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2009.04.09</a:t>
            </a:r>
            <a:r>
              <a:rPr lang="it-IT" sz="9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- </a:t>
            </a:r>
            <a:r>
              <a:rPr lang="it-IT" sz="900" u="sng" dirty="0" err="1" smtClean="0">
                <a:solidFill>
                  <a:schemeClr val="accent1">
                    <a:lumMod val="75000"/>
                  </a:schemeClr>
                </a:solidFill>
              </a:rPr>
              <a:t>add</a:t>
            </a:r>
            <a:r>
              <a:rPr lang="it-IT" sz="900" dirty="0" smtClean="0">
                <a:solidFill>
                  <a:schemeClr val="accent1">
                    <a:lumMod val="75000"/>
                  </a:schemeClr>
                </a:solidFill>
              </a:rPr>
              <a:t> | </a:t>
            </a:r>
            <a:r>
              <a:rPr lang="it-IT" sz="900" u="sng" dirty="0" smtClean="0">
                <a:solidFill>
                  <a:schemeClr val="accent1">
                    <a:lumMod val="75000"/>
                  </a:schemeClr>
                </a:solidFill>
              </a:rPr>
              <a:t>show</a:t>
            </a:r>
            <a:r>
              <a:rPr lang="it-IT" sz="900" dirty="0" smtClean="0">
                <a:solidFill>
                  <a:schemeClr val="accent1">
                    <a:lumMod val="75000"/>
                  </a:schemeClr>
                </a:solidFill>
              </a:rPr>
              <a:t> | </a:t>
            </a:r>
            <a:r>
              <a:rPr lang="it-IT" sz="900" u="sng" dirty="0" smtClean="0">
                <a:solidFill>
                  <a:schemeClr val="accent1">
                    <a:lumMod val="75000"/>
                  </a:schemeClr>
                </a:solidFill>
              </a:rPr>
              <a:t>info</a:t>
            </a:r>
            <a:endParaRPr lang="it-IT" sz="900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2000" y="5498068"/>
            <a:ext cx="2326062" cy="36933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9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Rynex</a:t>
            </a:r>
            <a:r>
              <a:rPr lang="it-IT" sz="9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ad098098 </a:t>
            </a:r>
            <a:br>
              <a:rPr lang="it-IT" sz="9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it-IT" sz="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2009.04.09</a:t>
            </a:r>
            <a:r>
              <a:rPr lang="it-IT" sz="9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- </a:t>
            </a:r>
            <a:r>
              <a:rPr lang="it-IT" sz="900" u="sng" dirty="0" err="1" smtClean="0">
                <a:solidFill>
                  <a:schemeClr val="accent1">
                    <a:lumMod val="75000"/>
                  </a:schemeClr>
                </a:solidFill>
              </a:rPr>
              <a:t>add</a:t>
            </a:r>
            <a:r>
              <a:rPr lang="it-IT" sz="900" dirty="0" smtClean="0">
                <a:solidFill>
                  <a:schemeClr val="accent1">
                    <a:lumMod val="75000"/>
                  </a:schemeClr>
                </a:solidFill>
              </a:rPr>
              <a:t> | </a:t>
            </a:r>
            <a:r>
              <a:rPr lang="it-IT" sz="900" u="sng" dirty="0" smtClean="0">
                <a:solidFill>
                  <a:schemeClr val="accent1">
                    <a:lumMod val="75000"/>
                  </a:schemeClr>
                </a:solidFill>
              </a:rPr>
              <a:t>show</a:t>
            </a:r>
            <a:r>
              <a:rPr lang="it-IT" sz="900" dirty="0" smtClean="0">
                <a:solidFill>
                  <a:schemeClr val="accent1">
                    <a:lumMod val="75000"/>
                  </a:schemeClr>
                </a:solidFill>
              </a:rPr>
              <a:t> | </a:t>
            </a:r>
            <a:r>
              <a:rPr lang="it-IT" sz="900" u="sng" dirty="0" smtClean="0">
                <a:solidFill>
                  <a:schemeClr val="accent1">
                    <a:lumMod val="75000"/>
                  </a:schemeClr>
                </a:solidFill>
              </a:rPr>
              <a:t>info</a:t>
            </a:r>
            <a:endParaRPr lang="it-IT" sz="900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9400" y="5133325"/>
            <a:ext cx="184264" cy="20067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9400" y="5514325"/>
            <a:ext cx="184264" cy="20067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6536" y="4218925"/>
            <a:ext cx="184264" cy="200675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1892" y="4218925"/>
            <a:ext cx="184264" cy="20067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5268" y="3533125"/>
            <a:ext cx="184264" cy="20067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4292" y="4371325"/>
            <a:ext cx="184264" cy="2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102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rcRect l="2871" t="3512" r="3321" b="4004"/>
          <a:stretch>
            <a:fillRect/>
          </a:stretch>
        </p:blipFill>
        <p:spPr>
          <a:xfrm>
            <a:off x="304800" y="1143000"/>
            <a:ext cx="8839200" cy="61796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74638"/>
            <a:ext cx="8229600" cy="1143000"/>
          </a:xfrm>
        </p:spPr>
        <p:txBody>
          <a:bodyPr/>
          <a:lstStyle/>
          <a:p>
            <a:r>
              <a:rPr lang="it-IT" dirty="0" err="1" smtClean="0"/>
              <a:t>Scientist</a:t>
            </a:r>
            <a:r>
              <a:rPr lang="it-IT" dirty="0" smtClean="0"/>
              <a:t> at work</a:t>
            </a:r>
            <a:endParaRPr lang="it-IT" dirty="0"/>
          </a:p>
        </p:txBody>
      </p:sp>
      <p:pic>
        <p:nvPicPr>
          <p:cNvPr id="7" name="Picture 6" descr="Immagine 2- sicyly erice use ca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773" y="1505108"/>
            <a:ext cx="7872826" cy="447354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37773" y="2067907"/>
            <a:ext cx="2326062" cy="3452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6553" y="2842814"/>
            <a:ext cx="189406" cy="1765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6075" y="2987025"/>
            <a:ext cx="189406" cy="17650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37773" y="2154058"/>
            <a:ext cx="16058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="1" dirty="0" err="1" smtClean="0"/>
              <a:t>Latest</a:t>
            </a:r>
            <a:r>
              <a:rPr lang="it-IT" sz="1000" b="1" dirty="0" smtClean="0"/>
              <a:t> </a:t>
            </a:r>
            <a:r>
              <a:rPr lang="it-IT" sz="1000" b="1" dirty="0" err="1" smtClean="0"/>
              <a:t>Earthquakes</a:t>
            </a:r>
            <a:endParaRPr lang="it-IT" sz="1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37773" y="3435282"/>
            <a:ext cx="10537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="1" dirty="0" err="1" smtClean="0"/>
              <a:t>Shakemaps</a:t>
            </a:r>
            <a:endParaRPr lang="it-IT" sz="1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37773" y="4372653"/>
            <a:ext cx="18904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="1" dirty="0" err="1" smtClean="0"/>
              <a:t>Hystorical</a:t>
            </a:r>
            <a:r>
              <a:rPr lang="it-IT" sz="1000" b="1" dirty="0" smtClean="0"/>
              <a:t> </a:t>
            </a:r>
            <a:r>
              <a:rPr lang="it-IT" sz="1000" b="1" dirty="0" err="1" smtClean="0"/>
              <a:t>Earthquakes</a:t>
            </a:r>
            <a:endParaRPr lang="it-IT" sz="1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737773" y="4949497"/>
            <a:ext cx="24508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="1" dirty="0" err="1" smtClean="0"/>
              <a:t>Documents</a:t>
            </a:r>
            <a:r>
              <a:rPr lang="it-IT" sz="1000" b="1" dirty="0" smtClean="0"/>
              <a:t> &amp; </a:t>
            </a:r>
            <a:r>
              <a:rPr lang="it-IT" sz="1000" b="1" dirty="0" err="1" smtClean="0"/>
              <a:t>other</a:t>
            </a:r>
            <a:r>
              <a:rPr lang="it-IT" sz="1000" b="1" dirty="0" smtClean="0"/>
              <a:t> </a:t>
            </a:r>
            <a:r>
              <a:rPr lang="it-IT" sz="1000" b="1" dirty="0" err="1" smtClean="0"/>
              <a:t>resources</a:t>
            </a:r>
            <a:endParaRPr lang="it-IT" sz="1000" b="1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827237" y="2387048"/>
            <a:ext cx="2194332" cy="1356"/>
          </a:xfrm>
          <a:prstGeom prst="line">
            <a:avLst/>
          </a:prstGeom>
          <a:ln w="317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80039" y="3666769"/>
            <a:ext cx="2194332" cy="1356"/>
          </a:xfrm>
          <a:prstGeom prst="line">
            <a:avLst/>
          </a:prstGeom>
          <a:ln w="317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27237" y="4604140"/>
            <a:ext cx="2194332" cy="1356"/>
          </a:xfrm>
          <a:prstGeom prst="line">
            <a:avLst/>
          </a:prstGeom>
          <a:ln w="317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827237" y="5180984"/>
            <a:ext cx="2194332" cy="1356"/>
          </a:xfrm>
          <a:prstGeom prst="line">
            <a:avLst/>
          </a:prstGeom>
          <a:ln w="317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3"/>
          <p:cNvGrpSpPr/>
          <p:nvPr/>
        </p:nvGrpSpPr>
        <p:grpSpPr>
          <a:xfrm>
            <a:off x="737773" y="3679313"/>
            <a:ext cx="2326062" cy="369332"/>
            <a:chOff x="1219200" y="3731568"/>
            <a:chExt cx="1981200" cy="432414"/>
          </a:xfrm>
        </p:grpSpPr>
        <p:sp>
          <p:nvSpPr>
            <p:cNvPr id="25" name="TextBox 24"/>
            <p:cNvSpPr txBox="1"/>
            <p:nvPr/>
          </p:nvSpPr>
          <p:spPr>
            <a:xfrm>
              <a:off x="1219200" y="3731568"/>
              <a:ext cx="1981200" cy="432414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900" i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Sicily</a:t>
              </a:r>
              <a:r>
                <a:rPr lang="it-IT" sz="9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North East </a:t>
              </a:r>
              <a:r>
                <a:rPr lang="it-IT" sz="900" i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Coast</a:t>
              </a:r>
              <a:r>
                <a:rPr lang="it-IT" sz="9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/>
              </a:r>
              <a:br>
                <a:rPr lang="it-IT" sz="9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it-IT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2013.08.15</a:t>
              </a:r>
              <a:r>
                <a:rPr lang="it-IT" sz="9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 - </a:t>
              </a:r>
              <a:r>
                <a:rPr lang="it-IT" sz="900" u="sng" dirty="0" smtClean="0">
                  <a:solidFill>
                    <a:schemeClr val="accent1">
                      <a:lumMod val="75000"/>
                    </a:schemeClr>
                  </a:solidFill>
                </a:rPr>
                <a:t>Download</a:t>
              </a:r>
              <a:endParaRPr lang="it-IT" sz="900" u="sng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62875" y="3751421"/>
              <a:ext cx="161325" cy="186532"/>
            </a:xfrm>
            <a:prstGeom prst="rect">
              <a:avLst/>
            </a:prstGeom>
          </p:spPr>
        </p:pic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8698" y="2914919"/>
            <a:ext cx="189406" cy="17650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6668" y="3060633"/>
            <a:ext cx="189406" cy="176509"/>
          </a:xfrm>
          <a:prstGeom prst="rect">
            <a:avLst/>
          </a:prstGeom>
        </p:spPr>
      </p:pic>
      <p:grpSp>
        <p:nvGrpSpPr>
          <p:cNvPr id="4" name="Group 28"/>
          <p:cNvGrpSpPr/>
          <p:nvPr/>
        </p:nvGrpSpPr>
        <p:grpSpPr>
          <a:xfrm>
            <a:off x="737773" y="4028799"/>
            <a:ext cx="2326062" cy="369332"/>
            <a:chOff x="1219200" y="3731568"/>
            <a:chExt cx="1981200" cy="432414"/>
          </a:xfrm>
        </p:grpSpPr>
        <p:sp>
          <p:nvSpPr>
            <p:cNvPr id="30" name="TextBox 29"/>
            <p:cNvSpPr txBox="1"/>
            <p:nvPr/>
          </p:nvSpPr>
          <p:spPr>
            <a:xfrm>
              <a:off x="1219200" y="3731568"/>
              <a:ext cx="1981200" cy="432414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900" i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Sicily</a:t>
              </a:r>
              <a:r>
                <a:rPr lang="it-IT" sz="9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it-IT" sz="900" i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sea</a:t>
              </a:r>
              <a:r>
                <a:rPr lang="it-IT" sz="9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/>
              </a:r>
              <a:br>
                <a:rPr lang="it-IT" sz="9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it-IT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2013.05.14</a:t>
              </a:r>
              <a:r>
                <a:rPr lang="it-IT" sz="9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 - </a:t>
              </a:r>
              <a:r>
                <a:rPr lang="it-IT" sz="900" u="sng" dirty="0" smtClean="0">
                  <a:solidFill>
                    <a:schemeClr val="accent1">
                      <a:lumMod val="75000"/>
                    </a:schemeClr>
                  </a:solidFill>
                </a:rPr>
                <a:t>Download</a:t>
              </a:r>
              <a:endParaRPr lang="it-IT" sz="900" u="sng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62875" y="3751421"/>
              <a:ext cx="161325" cy="186532"/>
            </a:xfrm>
            <a:prstGeom prst="rect">
              <a:avLst/>
            </a:prstGeom>
          </p:spPr>
        </p:pic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1320" y="5687225"/>
            <a:ext cx="189406" cy="17650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1142" y="2796998"/>
            <a:ext cx="238570" cy="222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6668" y="3141151"/>
            <a:ext cx="238570" cy="22232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8104" y="2875862"/>
            <a:ext cx="238570" cy="222325"/>
          </a:xfrm>
          <a:prstGeom prst="rect">
            <a:avLst/>
          </a:prstGeom>
        </p:spPr>
      </p:pic>
      <p:grpSp>
        <p:nvGrpSpPr>
          <p:cNvPr id="5" name="Group 35"/>
          <p:cNvGrpSpPr/>
          <p:nvPr/>
        </p:nvGrpSpPr>
        <p:grpSpPr>
          <a:xfrm>
            <a:off x="737773" y="5193528"/>
            <a:ext cx="2326062" cy="369332"/>
            <a:chOff x="1219200" y="5638800"/>
            <a:chExt cx="1981200" cy="432414"/>
          </a:xfrm>
        </p:grpSpPr>
        <p:sp>
          <p:nvSpPr>
            <p:cNvPr id="37" name="TextBox 36"/>
            <p:cNvSpPr txBox="1"/>
            <p:nvPr/>
          </p:nvSpPr>
          <p:spPr>
            <a:xfrm>
              <a:off x="1219200" y="5638800"/>
              <a:ext cx="1981200" cy="432414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900" i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Civil</a:t>
              </a:r>
              <a:r>
                <a:rPr lang="it-IT" sz="9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it-IT" sz="900" i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protection</a:t>
              </a:r>
              <a:r>
                <a:rPr lang="it-IT" sz="9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: </a:t>
              </a:r>
              <a:r>
                <a:rPr lang="it-IT" sz="900" i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Sicily</a:t>
              </a:r>
              <a:r>
                <a:rPr lang="it-IT" sz="9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it-IT" sz="900" i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hazards</a:t>
              </a:r>
              <a:r>
                <a:rPr lang="it-IT" sz="9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/>
              </a:r>
              <a:br>
                <a:rPr lang="it-IT" sz="9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it-IT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2013.02.01</a:t>
              </a:r>
              <a:r>
                <a:rPr lang="it-IT" sz="9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- </a:t>
              </a:r>
              <a:r>
                <a:rPr lang="it-IT" sz="900" u="sng" dirty="0" smtClean="0">
                  <a:solidFill>
                    <a:schemeClr val="accent1">
                      <a:lumMod val="75000"/>
                    </a:schemeClr>
                  </a:solidFill>
                </a:rPr>
                <a:t>Link</a:t>
              </a:r>
              <a:endParaRPr lang="it-IT" sz="900" u="sng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36614" y="5668962"/>
              <a:ext cx="187586" cy="198438"/>
            </a:xfrm>
            <a:prstGeom prst="rect">
              <a:avLst/>
            </a:prstGeom>
          </p:spPr>
        </p:pic>
      </p:grpSp>
      <p:grpSp>
        <p:nvGrpSpPr>
          <p:cNvPr id="6" name="Group 38"/>
          <p:cNvGrpSpPr/>
          <p:nvPr/>
        </p:nvGrpSpPr>
        <p:grpSpPr>
          <a:xfrm>
            <a:off x="737773" y="5543014"/>
            <a:ext cx="2326062" cy="369332"/>
            <a:chOff x="1219200" y="6019800"/>
            <a:chExt cx="1981200" cy="432414"/>
          </a:xfrm>
        </p:grpSpPr>
        <p:sp>
          <p:nvSpPr>
            <p:cNvPr id="40" name="TextBox 39"/>
            <p:cNvSpPr txBox="1"/>
            <p:nvPr/>
          </p:nvSpPr>
          <p:spPr>
            <a:xfrm>
              <a:off x="1219200" y="6019800"/>
              <a:ext cx="1981200" cy="432414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900" i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Hystory</a:t>
              </a:r>
              <a:r>
                <a:rPr lang="it-IT" sz="9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it-IT" sz="900" i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of</a:t>
              </a:r>
              <a:r>
                <a:rPr lang="it-IT" sz="9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it-IT" sz="900" i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Sicily</a:t>
              </a:r>
              <a:r>
                <a:rPr lang="it-IT" sz="9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it-IT" sz="900" i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Hearthquakes</a:t>
              </a:r>
              <a:r>
                <a:rPr lang="it-IT" sz="9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/>
              </a:r>
              <a:br>
                <a:rPr lang="it-IT" sz="9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it-IT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2013.02.01</a:t>
              </a:r>
              <a:r>
                <a:rPr lang="it-IT" sz="9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- </a:t>
              </a:r>
              <a:r>
                <a:rPr lang="it-IT" sz="900" u="sng" dirty="0" smtClean="0">
                  <a:solidFill>
                    <a:schemeClr val="accent1">
                      <a:lumMod val="75000"/>
                    </a:schemeClr>
                  </a:solidFill>
                </a:rPr>
                <a:t>Link</a:t>
              </a:r>
              <a:endParaRPr lang="it-IT" sz="900" u="sng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36614" y="6049962"/>
              <a:ext cx="187586" cy="198438"/>
            </a:xfrm>
            <a:prstGeom prst="rect">
              <a:avLst/>
            </a:prstGeom>
          </p:spPr>
        </p:pic>
      </p:grpSp>
      <p:grpSp>
        <p:nvGrpSpPr>
          <p:cNvPr id="9" name="Group 41"/>
          <p:cNvGrpSpPr/>
          <p:nvPr/>
        </p:nvGrpSpPr>
        <p:grpSpPr>
          <a:xfrm>
            <a:off x="737773" y="2381415"/>
            <a:ext cx="2326062" cy="369332"/>
            <a:chOff x="1219200" y="2831068"/>
            <a:chExt cx="1981200" cy="432414"/>
          </a:xfrm>
        </p:grpSpPr>
        <p:sp>
          <p:nvSpPr>
            <p:cNvPr id="43" name="TextBox 42"/>
            <p:cNvSpPr txBox="1"/>
            <p:nvPr/>
          </p:nvSpPr>
          <p:spPr>
            <a:xfrm>
              <a:off x="1219200" y="2831068"/>
              <a:ext cx="1981200" cy="432414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9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Lipari </a:t>
              </a:r>
              <a:r>
                <a:rPr lang="it-IT" sz="900" i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Islands</a:t>
              </a:r>
              <a:r>
                <a:rPr lang="it-IT" sz="9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it-IT" sz="9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</a:t>
              </a:r>
              <a:r>
                <a:rPr lang="it-IT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:2.2</a:t>
              </a:r>
              <a:r>
                <a:rPr lang="it-IT" sz="9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	</a:t>
              </a:r>
              <a:br>
                <a:rPr lang="it-IT" sz="9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it-IT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2013.08.23</a:t>
              </a:r>
              <a:r>
                <a:rPr lang="it-IT" sz="9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 - </a:t>
              </a:r>
              <a:r>
                <a:rPr lang="it-IT" sz="900" u="sng" dirty="0" smtClean="0">
                  <a:solidFill>
                    <a:schemeClr val="accent1">
                      <a:lumMod val="75000"/>
                    </a:schemeClr>
                  </a:solidFill>
                </a:rPr>
                <a:t>Info</a:t>
              </a:r>
              <a:endParaRPr lang="it-IT" sz="900" u="sng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21000" y="2838609"/>
              <a:ext cx="203200" cy="234950"/>
            </a:xfrm>
            <a:prstGeom prst="rect">
              <a:avLst/>
            </a:prstGeom>
          </p:spPr>
        </p:pic>
      </p:grpSp>
      <p:grpSp>
        <p:nvGrpSpPr>
          <p:cNvPr id="12" name="Group 44"/>
          <p:cNvGrpSpPr/>
          <p:nvPr/>
        </p:nvGrpSpPr>
        <p:grpSpPr>
          <a:xfrm>
            <a:off x="737773" y="2741942"/>
            <a:ext cx="2326062" cy="369332"/>
            <a:chOff x="1219200" y="2831068"/>
            <a:chExt cx="1981200" cy="432414"/>
          </a:xfrm>
        </p:grpSpPr>
        <p:sp>
          <p:nvSpPr>
            <p:cNvPr id="46" name="TextBox 45"/>
            <p:cNvSpPr txBox="1"/>
            <p:nvPr/>
          </p:nvSpPr>
          <p:spPr>
            <a:xfrm>
              <a:off x="1219200" y="2831068"/>
              <a:ext cx="1981200" cy="432414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900" i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Sicily</a:t>
              </a:r>
              <a:r>
                <a:rPr lang="it-IT" sz="9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North East </a:t>
              </a:r>
              <a:r>
                <a:rPr lang="it-IT" sz="900" i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Coast</a:t>
              </a:r>
              <a:r>
                <a:rPr lang="it-IT" sz="9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it-IT" sz="9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</a:t>
              </a:r>
              <a:r>
                <a:rPr lang="it-IT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:2.1</a:t>
              </a:r>
              <a:r>
                <a:rPr lang="it-IT" sz="9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/>
              </a:r>
              <a:br>
                <a:rPr lang="it-IT" sz="9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it-IT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2013.08.21</a:t>
              </a:r>
              <a:r>
                <a:rPr lang="it-IT" sz="9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 - </a:t>
              </a:r>
              <a:r>
                <a:rPr lang="it-IT" sz="900" u="sng" dirty="0" smtClean="0">
                  <a:solidFill>
                    <a:schemeClr val="accent1">
                      <a:lumMod val="75000"/>
                    </a:schemeClr>
                  </a:solidFill>
                </a:rPr>
                <a:t>Info</a:t>
              </a:r>
              <a:endParaRPr lang="it-IT" sz="900" u="sng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21000" y="2838609"/>
              <a:ext cx="203200" cy="234950"/>
            </a:xfrm>
            <a:prstGeom prst="rect">
              <a:avLst/>
            </a:prstGeom>
          </p:spPr>
        </p:pic>
      </p:grpSp>
      <p:grpSp>
        <p:nvGrpSpPr>
          <p:cNvPr id="22" name="Group 47"/>
          <p:cNvGrpSpPr/>
          <p:nvPr/>
        </p:nvGrpSpPr>
        <p:grpSpPr>
          <a:xfrm>
            <a:off x="737773" y="3102469"/>
            <a:ext cx="2326062" cy="369332"/>
            <a:chOff x="1219200" y="2831068"/>
            <a:chExt cx="1981200" cy="432414"/>
          </a:xfrm>
        </p:grpSpPr>
        <p:sp>
          <p:nvSpPr>
            <p:cNvPr id="49" name="TextBox 48"/>
            <p:cNvSpPr txBox="1"/>
            <p:nvPr/>
          </p:nvSpPr>
          <p:spPr>
            <a:xfrm>
              <a:off x="1219200" y="2831068"/>
              <a:ext cx="1981200" cy="432414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900" i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Sicily</a:t>
              </a:r>
              <a:r>
                <a:rPr lang="it-IT" sz="9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North East </a:t>
              </a:r>
              <a:r>
                <a:rPr lang="it-IT" sz="900" i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Coast</a:t>
              </a:r>
              <a:r>
                <a:rPr lang="it-IT" sz="9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it-IT" sz="9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</a:t>
              </a:r>
              <a:r>
                <a:rPr lang="it-IT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:2.3</a:t>
              </a:r>
              <a:r>
                <a:rPr lang="it-IT" sz="9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/>
              </a:r>
              <a:br>
                <a:rPr lang="it-IT" sz="9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it-IT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2013.08.18</a:t>
              </a:r>
              <a:r>
                <a:rPr lang="it-IT" sz="9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 - </a:t>
              </a:r>
              <a:r>
                <a:rPr lang="it-IT" sz="900" u="sng" dirty="0" smtClean="0">
                  <a:solidFill>
                    <a:schemeClr val="accent1">
                      <a:lumMod val="75000"/>
                    </a:schemeClr>
                  </a:solidFill>
                </a:rPr>
                <a:t>Info</a:t>
              </a:r>
              <a:endParaRPr lang="it-IT" sz="900" u="sng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21000" y="2838609"/>
              <a:ext cx="203200" cy="234950"/>
            </a:xfrm>
            <a:prstGeom prst="rect">
              <a:avLst/>
            </a:prstGeom>
          </p:spPr>
        </p:pic>
      </p:grpSp>
      <p:pic>
        <p:nvPicPr>
          <p:cNvPr id="51" name="Picture 5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0427" y="4635470"/>
            <a:ext cx="238570" cy="222325"/>
          </a:xfrm>
          <a:prstGeom prst="rect">
            <a:avLst/>
          </a:prstGeom>
        </p:spPr>
      </p:pic>
      <p:grpSp>
        <p:nvGrpSpPr>
          <p:cNvPr id="23" name="Group 51"/>
          <p:cNvGrpSpPr/>
          <p:nvPr/>
        </p:nvGrpSpPr>
        <p:grpSpPr>
          <a:xfrm>
            <a:off x="737773" y="4616684"/>
            <a:ext cx="2326062" cy="369332"/>
            <a:chOff x="1219200" y="5193268"/>
            <a:chExt cx="1981200" cy="432414"/>
          </a:xfrm>
        </p:grpSpPr>
        <p:sp>
          <p:nvSpPr>
            <p:cNvPr id="53" name="TextBox 52"/>
            <p:cNvSpPr txBox="1"/>
            <p:nvPr/>
          </p:nvSpPr>
          <p:spPr>
            <a:xfrm>
              <a:off x="1219200" y="5193268"/>
              <a:ext cx="1981200" cy="432414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9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Siracusa </a:t>
              </a:r>
              <a:r>
                <a:rPr lang="it-IT" sz="900" i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Aea</a:t>
              </a:r>
              <a:r>
                <a:rPr lang="it-IT" sz="9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 - </a:t>
              </a:r>
              <a:r>
                <a:rPr lang="it-IT" sz="9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Imax</a:t>
              </a:r>
              <a:r>
                <a:rPr lang="it-IT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: 11MCS</a:t>
              </a:r>
              <a:r>
                <a:rPr lang="it-IT" sz="9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/>
              </a:r>
              <a:br>
                <a:rPr lang="it-IT" sz="9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it-IT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1693.01.11</a:t>
              </a:r>
              <a:r>
                <a:rPr lang="it-IT" sz="9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 - </a:t>
              </a:r>
              <a:r>
                <a:rPr lang="it-IT" sz="900" u="sng" dirty="0" err="1" smtClean="0">
                  <a:solidFill>
                    <a:schemeClr val="accent1">
                      <a:lumMod val="75000"/>
                    </a:schemeClr>
                  </a:solidFill>
                </a:rPr>
                <a:t>Infos</a:t>
              </a:r>
              <a:endParaRPr lang="it-IT" sz="900" u="sng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62875" y="5213121"/>
              <a:ext cx="203200" cy="234950"/>
            </a:xfrm>
            <a:prstGeom prst="rect">
              <a:avLst/>
            </a:prstGeom>
          </p:spPr>
        </p:pic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1142" y="4047585"/>
            <a:ext cx="238570" cy="22232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1442" y="4112932"/>
            <a:ext cx="238570" cy="222325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1856" y="4743845"/>
            <a:ext cx="238570" cy="222325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5568825" y="1675626"/>
            <a:ext cx="20783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i="1" dirty="0" err="1" smtClean="0"/>
              <a:t>Sicily</a:t>
            </a:r>
            <a:r>
              <a:rPr lang="it-IT" sz="1200" i="1" dirty="0" smtClean="0"/>
              <a:t> North East </a:t>
            </a:r>
            <a:r>
              <a:rPr lang="it-IT" sz="1200" i="1" dirty="0" err="1" smtClean="0"/>
              <a:t>Coast</a:t>
            </a:r>
            <a:endParaRPr lang="it-IT" sz="1200" dirty="0"/>
          </a:p>
        </p:txBody>
      </p:sp>
      <p:pic>
        <p:nvPicPr>
          <p:cNvPr id="52" name="Picture 51" descr="Immagine 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7773" y="1491076"/>
            <a:ext cx="7872825" cy="447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256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rcRect l="2871" t="3512" r="3321" b="4004"/>
          <a:stretch>
            <a:fillRect/>
          </a:stretch>
        </p:blipFill>
        <p:spPr>
          <a:xfrm>
            <a:off x="304800" y="1143000"/>
            <a:ext cx="8839200" cy="61796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8229600" cy="1143000"/>
          </a:xfrm>
        </p:spPr>
        <p:txBody>
          <a:bodyPr/>
          <a:lstStyle/>
          <a:p>
            <a:r>
              <a:rPr lang="it-IT" dirty="0" err="1" smtClean="0"/>
              <a:t>Scientist</a:t>
            </a:r>
            <a:r>
              <a:rPr lang="it-IT" dirty="0" smtClean="0"/>
              <a:t> at work</a:t>
            </a:r>
            <a:endParaRPr lang="it-IT" dirty="0"/>
          </a:p>
        </p:txBody>
      </p:sp>
      <p:pic>
        <p:nvPicPr>
          <p:cNvPr id="60" name="Picture 59" descr="Immagine 9.png"/>
          <p:cNvPicPr>
            <a:picLocks noChangeAspect="1"/>
          </p:cNvPicPr>
          <p:nvPr/>
        </p:nvPicPr>
        <p:blipFill>
          <a:blip r:embed="rId3"/>
          <a:srcRect l="2733" r="2733"/>
          <a:stretch>
            <a:fillRect/>
          </a:stretch>
        </p:blipFill>
        <p:spPr>
          <a:xfrm>
            <a:off x="762000" y="1492953"/>
            <a:ext cx="7848600" cy="4424982"/>
          </a:xfrm>
          <a:prstGeom prst="rect">
            <a:avLst/>
          </a:prstGeom>
        </p:spPr>
      </p:pic>
      <p:sp>
        <p:nvSpPr>
          <p:cNvPr id="61" name="Rectangle 60"/>
          <p:cNvSpPr/>
          <p:nvPr/>
        </p:nvSpPr>
        <p:spPr>
          <a:xfrm>
            <a:off x="4267200" y="3048000"/>
            <a:ext cx="3505200" cy="28699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4"/>
          <a:srcRect l="26201" r="21397" b="23167"/>
          <a:stretch>
            <a:fillRect/>
          </a:stretch>
        </p:blipFill>
        <p:spPr>
          <a:xfrm>
            <a:off x="1447800" y="1752600"/>
            <a:ext cx="1183784" cy="1143000"/>
          </a:xfrm>
          <a:prstGeom prst="rect">
            <a:avLst/>
          </a:prstGeom>
          <a:ln w="19050">
            <a:noFill/>
          </a:ln>
        </p:spPr>
      </p:pic>
      <p:sp>
        <p:nvSpPr>
          <p:cNvPr id="63" name="TextBox 62"/>
          <p:cNvSpPr txBox="1"/>
          <p:nvPr/>
        </p:nvSpPr>
        <p:spPr>
          <a:xfrm>
            <a:off x="4261561" y="3124200"/>
            <a:ext cx="16058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="1" dirty="0" err="1" smtClean="0"/>
              <a:t>Accelerometric</a:t>
            </a:r>
            <a:r>
              <a:rPr lang="it-IT" sz="1000" b="1" dirty="0" smtClean="0"/>
              <a:t>  Data</a:t>
            </a:r>
            <a:endParaRPr lang="it-IT" sz="1000" b="1" dirty="0"/>
          </a:p>
        </p:txBody>
      </p:sp>
      <p:sp>
        <p:nvSpPr>
          <p:cNvPr id="65" name="Rectangle 64"/>
          <p:cNvSpPr/>
          <p:nvPr/>
        </p:nvSpPr>
        <p:spPr>
          <a:xfrm>
            <a:off x="4419600" y="3318808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cs typeface="Helvetica"/>
              </a:rPr>
              <a:t>MI05	07-04-09 17:47	5.5</a:t>
            </a:r>
          </a:p>
          <a:p>
            <a:r>
              <a:rPr lang="it-IT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cs typeface="Helvetica"/>
              </a:rPr>
              <a:t>AQV	06-04-09 01:32	6.3</a:t>
            </a:r>
          </a:p>
          <a:p>
            <a:r>
              <a:rPr lang="it-IT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cs typeface="Helvetica"/>
              </a:rPr>
              <a:t>AQG	06-04-09 01:32	6.3</a:t>
            </a:r>
          </a:p>
          <a:p>
            <a:r>
              <a:rPr lang="it-IT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cs typeface="Helvetica"/>
              </a:rPr>
              <a:t>AQA	06-04-09 01:32	6.3</a:t>
            </a:r>
          </a:p>
          <a:p>
            <a:r>
              <a:rPr lang="it-IT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cs typeface="Helvetica"/>
              </a:rPr>
              <a:t>AQK	06-04-09 01:32	6.3</a:t>
            </a:r>
          </a:p>
          <a:p>
            <a:r>
              <a:rPr lang="it-IT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cs typeface="Helvetica"/>
              </a:rPr>
              <a:t>PCB	09-04-09 19:38	5.2</a:t>
            </a:r>
          </a:p>
          <a:p>
            <a:r>
              <a:rPr lang="it-IT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cs typeface="Helvetica"/>
              </a:rPr>
              <a:t>AQV	07-04-09 21:34	4.5</a:t>
            </a:r>
          </a:p>
          <a:p>
            <a:r>
              <a:rPr lang="it-IT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cs typeface="Helvetica"/>
              </a:rPr>
              <a:t>AQM	06-04-09 02:37	5.1</a:t>
            </a:r>
          </a:p>
          <a:p>
            <a:r>
              <a:rPr lang="it-IT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cs typeface="Helvetica"/>
              </a:rPr>
              <a:t>AQU	06-04-09 01:32	6.3</a:t>
            </a:r>
          </a:p>
          <a:p>
            <a:r>
              <a:rPr lang="it-IT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cs typeface="Helvetica"/>
              </a:rPr>
              <a:t>PCB	09-04-09 00:53	5.4</a:t>
            </a:r>
          </a:p>
          <a:p>
            <a:r>
              <a:rPr lang="it-IT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cs typeface="Helvetica"/>
              </a:rPr>
              <a:t>GSA	07-04-09 17:47	5.5</a:t>
            </a:r>
          </a:p>
          <a:p>
            <a:r>
              <a:rPr lang="it-IT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cs typeface="Helvetica"/>
              </a:rPr>
              <a:t>PCB	13-04-09 21:14	5.0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4267200" y="5240179"/>
            <a:ext cx="16058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="1" dirty="0" smtClean="0"/>
              <a:t>SAR Data</a:t>
            </a:r>
            <a:endParaRPr lang="it-IT" sz="1000" b="1" dirty="0"/>
          </a:p>
        </p:txBody>
      </p:sp>
      <p:cxnSp>
        <p:nvCxnSpPr>
          <p:cNvPr id="68" name="Straight Connector 67"/>
          <p:cNvCxnSpPr/>
          <p:nvPr/>
        </p:nvCxnSpPr>
        <p:spPr>
          <a:xfrm>
            <a:off x="4267200" y="3534708"/>
            <a:ext cx="3505200" cy="1588"/>
          </a:xfrm>
          <a:prstGeom prst="line">
            <a:avLst/>
          </a:prstGeom>
          <a:ln w="254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4267200" y="3687108"/>
            <a:ext cx="3505200" cy="1588"/>
          </a:xfrm>
          <a:prstGeom prst="line">
            <a:avLst/>
          </a:prstGeom>
          <a:ln w="254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4267200" y="3839508"/>
            <a:ext cx="3505200" cy="1588"/>
          </a:xfrm>
          <a:prstGeom prst="line">
            <a:avLst/>
          </a:prstGeom>
          <a:ln w="254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4267200" y="3990320"/>
            <a:ext cx="3505200" cy="1588"/>
          </a:xfrm>
          <a:prstGeom prst="line">
            <a:avLst/>
          </a:prstGeom>
          <a:ln w="254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4267200" y="4142720"/>
            <a:ext cx="3505200" cy="1588"/>
          </a:xfrm>
          <a:prstGeom prst="line">
            <a:avLst/>
          </a:prstGeom>
          <a:ln w="254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4267200" y="4295120"/>
            <a:ext cx="3505200" cy="1588"/>
          </a:xfrm>
          <a:prstGeom prst="line">
            <a:avLst/>
          </a:prstGeom>
          <a:ln w="254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4267200" y="4447520"/>
            <a:ext cx="3505200" cy="1588"/>
          </a:xfrm>
          <a:prstGeom prst="line">
            <a:avLst/>
          </a:prstGeom>
          <a:ln w="254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4267200" y="4599920"/>
            <a:ext cx="3505200" cy="1588"/>
          </a:xfrm>
          <a:prstGeom prst="line">
            <a:avLst/>
          </a:prstGeom>
          <a:ln w="254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4267200" y="4752320"/>
            <a:ext cx="3505200" cy="1588"/>
          </a:xfrm>
          <a:prstGeom prst="line">
            <a:avLst/>
          </a:prstGeom>
          <a:ln w="254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4267200" y="4904720"/>
            <a:ext cx="3505200" cy="1588"/>
          </a:xfrm>
          <a:prstGeom prst="line">
            <a:avLst/>
          </a:prstGeom>
          <a:ln w="254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4267200" y="5057120"/>
            <a:ext cx="3505200" cy="1588"/>
          </a:xfrm>
          <a:prstGeom prst="line">
            <a:avLst/>
          </a:prstGeom>
          <a:ln w="254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4267200" y="5209520"/>
            <a:ext cx="3505200" cy="1588"/>
          </a:xfrm>
          <a:prstGeom prst="line">
            <a:avLst/>
          </a:prstGeom>
          <a:ln w="254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4267200" y="3395008"/>
            <a:ext cx="3505200" cy="1588"/>
          </a:xfrm>
          <a:prstGeom prst="line">
            <a:avLst/>
          </a:prstGeom>
          <a:ln w="254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2" name="Picture 8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7200" y="3396596"/>
            <a:ext cx="114954" cy="114954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7200" y="3548996"/>
            <a:ext cx="114954" cy="114954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7200" y="3695046"/>
            <a:ext cx="114954" cy="114954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7200" y="3847446"/>
            <a:ext cx="114954" cy="114954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7200" y="3999846"/>
            <a:ext cx="114954" cy="114954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7200" y="4152246"/>
            <a:ext cx="114954" cy="114954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7200" y="4304646"/>
            <a:ext cx="114954" cy="114954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7200" y="4457046"/>
            <a:ext cx="114954" cy="114954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7200" y="4609446"/>
            <a:ext cx="114954" cy="114954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4646" y="4761846"/>
            <a:ext cx="114954" cy="114954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7200" y="4914246"/>
            <a:ext cx="114954" cy="114954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7200" y="5066646"/>
            <a:ext cx="114954" cy="114954"/>
          </a:xfrm>
          <a:prstGeom prst="rect">
            <a:avLst/>
          </a:prstGeom>
        </p:spPr>
      </p:pic>
      <p:sp>
        <p:nvSpPr>
          <p:cNvPr id="94" name="TextBox 93"/>
          <p:cNvSpPr txBox="1"/>
          <p:nvPr/>
        </p:nvSpPr>
        <p:spPr>
          <a:xfrm>
            <a:off x="6248400" y="3333552"/>
            <a:ext cx="9156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u="sng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Remove</a:t>
            </a:r>
            <a:r>
              <a:rPr lang="it-IT" sz="800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 </a:t>
            </a:r>
            <a:r>
              <a:rPr lang="it-IT" sz="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| </a:t>
            </a:r>
            <a:r>
              <a:rPr lang="it-IT" sz="800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Show</a:t>
            </a:r>
            <a:endParaRPr lang="it-IT" sz="800" u="sng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6248400" y="3485952"/>
            <a:ext cx="9156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u="sng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Remove</a:t>
            </a:r>
            <a:r>
              <a:rPr lang="it-IT" sz="800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 </a:t>
            </a:r>
            <a:r>
              <a:rPr lang="it-IT" sz="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| </a:t>
            </a:r>
            <a:r>
              <a:rPr lang="it-IT" sz="800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Show</a:t>
            </a:r>
            <a:endParaRPr lang="it-IT" sz="800" u="sng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6248400" y="3638352"/>
            <a:ext cx="9156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u="sng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Remove</a:t>
            </a:r>
            <a:r>
              <a:rPr lang="it-IT" sz="800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 </a:t>
            </a:r>
            <a:r>
              <a:rPr lang="it-IT" sz="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| </a:t>
            </a:r>
            <a:r>
              <a:rPr lang="it-IT" sz="800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Show</a:t>
            </a:r>
            <a:endParaRPr lang="it-IT" sz="800" u="sng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6248400" y="3804106"/>
            <a:ext cx="9156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u="sng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Remove</a:t>
            </a:r>
            <a:r>
              <a:rPr lang="it-IT" sz="800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 </a:t>
            </a:r>
            <a:r>
              <a:rPr lang="it-IT" sz="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| </a:t>
            </a:r>
            <a:r>
              <a:rPr lang="it-IT" sz="800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Show</a:t>
            </a:r>
            <a:endParaRPr lang="it-IT" sz="800" u="sng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6248400" y="3949502"/>
            <a:ext cx="9156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u="sng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Remove</a:t>
            </a:r>
            <a:r>
              <a:rPr lang="it-IT" sz="800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 </a:t>
            </a:r>
            <a:r>
              <a:rPr lang="it-IT" sz="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| </a:t>
            </a:r>
            <a:r>
              <a:rPr lang="it-IT" sz="800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Show</a:t>
            </a:r>
            <a:endParaRPr lang="it-IT" sz="800" u="sng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6248400" y="4101902"/>
            <a:ext cx="9156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u="sng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Remove</a:t>
            </a:r>
            <a:r>
              <a:rPr lang="it-IT" sz="800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 </a:t>
            </a:r>
            <a:r>
              <a:rPr lang="it-IT" sz="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| </a:t>
            </a:r>
            <a:r>
              <a:rPr lang="it-IT" sz="800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Show</a:t>
            </a:r>
            <a:endParaRPr lang="it-IT" sz="800" u="sng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6248400" y="4254302"/>
            <a:ext cx="9156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u="sng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Remove</a:t>
            </a:r>
            <a:r>
              <a:rPr lang="it-IT" sz="800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 </a:t>
            </a:r>
            <a:r>
              <a:rPr lang="it-IT" sz="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| </a:t>
            </a:r>
            <a:r>
              <a:rPr lang="it-IT" sz="800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Show</a:t>
            </a:r>
            <a:endParaRPr lang="it-IT" sz="800" u="sng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248400" y="4420056"/>
            <a:ext cx="9156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u="sng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Remove</a:t>
            </a:r>
            <a:r>
              <a:rPr lang="it-IT" sz="800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 </a:t>
            </a:r>
            <a:r>
              <a:rPr lang="it-IT" sz="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| </a:t>
            </a:r>
            <a:r>
              <a:rPr lang="it-IT" sz="800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Show</a:t>
            </a:r>
            <a:endParaRPr lang="it-IT" sz="800" u="sng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6248400" y="4571802"/>
            <a:ext cx="9156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u="sng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Remove</a:t>
            </a:r>
            <a:r>
              <a:rPr lang="it-IT" sz="800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 </a:t>
            </a:r>
            <a:r>
              <a:rPr lang="it-IT" sz="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| </a:t>
            </a:r>
            <a:r>
              <a:rPr lang="it-IT" sz="800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Show</a:t>
            </a:r>
            <a:endParaRPr lang="it-IT" sz="800" u="sng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6248400" y="4724202"/>
            <a:ext cx="9156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u="sng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Remove</a:t>
            </a:r>
            <a:r>
              <a:rPr lang="it-IT" sz="800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 </a:t>
            </a:r>
            <a:r>
              <a:rPr lang="it-IT" sz="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| </a:t>
            </a:r>
            <a:r>
              <a:rPr lang="it-IT" sz="800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Show</a:t>
            </a:r>
            <a:endParaRPr lang="it-IT" sz="800" u="sng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6248400" y="4876602"/>
            <a:ext cx="9156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u="sng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Remove</a:t>
            </a:r>
            <a:r>
              <a:rPr lang="it-IT" sz="800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 </a:t>
            </a:r>
            <a:r>
              <a:rPr lang="it-IT" sz="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| </a:t>
            </a:r>
            <a:r>
              <a:rPr lang="it-IT" sz="800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Show</a:t>
            </a:r>
            <a:endParaRPr lang="it-IT" sz="800" u="sng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6248400" y="5042356"/>
            <a:ext cx="9156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u="sng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Remove</a:t>
            </a:r>
            <a:r>
              <a:rPr lang="it-IT" sz="800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 </a:t>
            </a:r>
            <a:r>
              <a:rPr lang="it-IT" sz="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| </a:t>
            </a:r>
            <a:r>
              <a:rPr lang="it-IT" sz="800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Show</a:t>
            </a:r>
            <a:endParaRPr lang="it-IT" sz="800" u="sng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  <p:pic>
        <p:nvPicPr>
          <p:cNvPr id="106" name="Picture 10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0611" y="3384408"/>
            <a:ext cx="120593" cy="120593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200" y="3536808"/>
            <a:ext cx="120593" cy="120593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200" y="3689208"/>
            <a:ext cx="120593" cy="120593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200" y="3841608"/>
            <a:ext cx="120593" cy="120593"/>
          </a:xfrm>
          <a:prstGeom prst="rect">
            <a:avLst/>
          </a:prstGeom>
        </p:spPr>
      </p:pic>
      <p:pic>
        <p:nvPicPr>
          <p:cNvPr id="110" name="Picture 10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200" y="3994008"/>
            <a:ext cx="120593" cy="120593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200" y="4146408"/>
            <a:ext cx="120593" cy="120593"/>
          </a:xfrm>
          <a:prstGeom prst="rect">
            <a:avLst/>
          </a:prstGeom>
        </p:spPr>
      </p:pic>
      <p:pic>
        <p:nvPicPr>
          <p:cNvPr id="112" name="Picture 1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200" y="4298808"/>
            <a:ext cx="120593" cy="120593"/>
          </a:xfrm>
          <a:prstGeom prst="rect">
            <a:avLst/>
          </a:prstGeom>
        </p:spPr>
      </p:pic>
      <p:pic>
        <p:nvPicPr>
          <p:cNvPr id="113" name="Picture 1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200" y="4451208"/>
            <a:ext cx="120593" cy="120593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6307" y="4904720"/>
            <a:ext cx="120593" cy="120593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200" y="4603608"/>
            <a:ext cx="120593" cy="120593"/>
          </a:xfrm>
          <a:prstGeom prst="rect">
            <a:avLst/>
          </a:prstGeom>
        </p:spPr>
      </p:pic>
      <p:sp>
        <p:nvSpPr>
          <p:cNvPr id="116" name="Rectangle 115"/>
          <p:cNvSpPr/>
          <p:nvPr/>
        </p:nvSpPr>
        <p:spPr>
          <a:xfrm>
            <a:off x="5278972" y="1820334"/>
            <a:ext cx="2645828" cy="9990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7" name="Rectangle 116"/>
          <p:cNvSpPr/>
          <p:nvPr/>
        </p:nvSpPr>
        <p:spPr>
          <a:xfrm>
            <a:off x="5278972" y="1820334"/>
            <a:ext cx="13024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cs typeface="Helvetica"/>
              </a:rPr>
              <a:t>Bulk Actions</a:t>
            </a:r>
            <a:endParaRPr lang="it-IT" sz="1600" dirty="0">
              <a:solidFill>
                <a:schemeClr val="tx1">
                  <a:lumMod val="50000"/>
                  <a:lumOff val="50000"/>
                </a:schemeClr>
              </a:solidFill>
              <a:latin typeface="Helvetica"/>
              <a:cs typeface="Helvetica"/>
            </a:endParaRPr>
          </a:p>
        </p:txBody>
      </p:sp>
      <p:pic>
        <p:nvPicPr>
          <p:cNvPr id="124" name="Picture 1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0052" y="2813406"/>
            <a:ext cx="2903064" cy="1981400"/>
          </a:xfrm>
          <a:prstGeom prst="rect">
            <a:avLst/>
          </a:prstGeom>
        </p:spPr>
      </p:pic>
      <p:sp>
        <p:nvSpPr>
          <p:cNvPr id="125" name="TextBox 124"/>
          <p:cNvSpPr txBox="1"/>
          <p:nvPr/>
        </p:nvSpPr>
        <p:spPr>
          <a:xfrm>
            <a:off x="1295400" y="2816423"/>
            <a:ext cx="2322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cs typeface="Helvetica"/>
              </a:rPr>
              <a:t>Accelerometric</a:t>
            </a:r>
            <a:r>
              <a:rPr lang="it-IT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cs typeface="Helvetica"/>
              </a:rPr>
              <a:t> </a:t>
            </a:r>
            <a:r>
              <a:rPr lang="it-IT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cs typeface="Helvetica"/>
              </a:rPr>
              <a:t>Waveforms</a:t>
            </a:r>
            <a:endParaRPr lang="it-IT" sz="1400" dirty="0">
              <a:solidFill>
                <a:schemeClr val="tx1">
                  <a:lumMod val="85000"/>
                  <a:lumOff val="15000"/>
                </a:schemeClr>
              </a:solidFill>
              <a:latin typeface="Helvetica"/>
              <a:cs typeface="Helvetica"/>
            </a:endParaRPr>
          </a:p>
        </p:txBody>
      </p:sp>
      <p:pic>
        <p:nvPicPr>
          <p:cNvPr id="126" name="Picture 1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7007" y="3082198"/>
            <a:ext cx="1552393" cy="352817"/>
          </a:xfrm>
          <a:prstGeom prst="rect">
            <a:avLst/>
          </a:prstGeom>
        </p:spPr>
      </p:pic>
      <p:pic>
        <p:nvPicPr>
          <p:cNvPr id="127" name="Picture 1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7007" y="3429000"/>
            <a:ext cx="1552393" cy="352817"/>
          </a:xfrm>
          <a:prstGeom prst="rect">
            <a:avLst/>
          </a:prstGeom>
        </p:spPr>
      </p:pic>
      <p:pic>
        <p:nvPicPr>
          <p:cNvPr id="128" name="Picture 1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5380" y="3733800"/>
            <a:ext cx="1552393" cy="352817"/>
          </a:xfrm>
          <a:prstGeom prst="rect">
            <a:avLst/>
          </a:prstGeom>
        </p:spPr>
      </p:pic>
      <p:sp>
        <p:nvSpPr>
          <p:cNvPr id="129" name="Rectangle 128"/>
          <p:cNvSpPr/>
          <p:nvPr/>
        </p:nvSpPr>
        <p:spPr>
          <a:xfrm>
            <a:off x="2950071" y="3136612"/>
            <a:ext cx="55512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3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cs typeface="Helvetica"/>
              </a:rPr>
              <a:t>Filter</a:t>
            </a:r>
            <a:endParaRPr lang="it-IT" sz="1300" dirty="0"/>
          </a:p>
        </p:txBody>
      </p:sp>
      <p:grpSp>
        <p:nvGrpSpPr>
          <p:cNvPr id="133" name="Group 132"/>
          <p:cNvGrpSpPr/>
          <p:nvPr/>
        </p:nvGrpSpPr>
        <p:grpSpPr>
          <a:xfrm>
            <a:off x="3048000" y="3352798"/>
            <a:ext cx="914400" cy="246221"/>
            <a:chOff x="3048000" y="3352798"/>
            <a:chExt cx="914400" cy="246221"/>
          </a:xfrm>
        </p:grpSpPr>
        <p:pic>
          <p:nvPicPr>
            <p:cNvPr id="131" name="Picture 13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48000" y="3429000"/>
              <a:ext cx="114954" cy="114954"/>
            </a:xfrm>
            <a:prstGeom prst="rect">
              <a:avLst/>
            </a:prstGeom>
          </p:spPr>
        </p:pic>
        <p:sp>
          <p:nvSpPr>
            <p:cNvPr id="132" name="Rectangle 131"/>
            <p:cNvSpPr/>
            <p:nvPr/>
          </p:nvSpPr>
          <p:spPr>
            <a:xfrm>
              <a:off x="3139689" y="3352798"/>
              <a:ext cx="82271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000" dirty="0" err="1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Helvetica"/>
                  <a:cs typeface="Helvetica"/>
                </a:rPr>
                <a:t>Hi-Pass</a:t>
              </a:r>
              <a:endParaRPr lang="it-IT" sz="1000" dirty="0"/>
            </a:p>
          </p:txBody>
        </p:sp>
      </p:grpSp>
      <p:grpSp>
        <p:nvGrpSpPr>
          <p:cNvPr id="134" name="Group 133"/>
          <p:cNvGrpSpPr/>
          <p:nvPr/>
        </p:nvGrpSpPr>
        <p:grpSpPr>
          <a:xfrm>
            <a:off x="3048000" y="3500965"/>
            <a:ext cx="1035116" cy="246221"/>
            <a:chOff x="3048000" y="3348565"/>
            <a:chExt cx="914400" cy="246221"/>
          </a:xfrm>
        </p:grpSpPr>
        <p:pic>
          <p:nvPicPr>
            <p:cNvPr id="135" name="Picture 1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48000" y="3429000"/>
              <a:ext cx="105708" cy="105708"/>
            </a:xfrm>
            <a:prstGeom prst="rect">
              <a:avLst/>
            </a:prstGeom>
          </p:spPr>
        </p:pic>
        <p:sp>
          <p:nvSpPr>
            <p:cNvPr id="136" name="Rectangle 135"/>
            <p:cNvSpPr/>
            <p:nvPr/>
          </p:nvSpPr>
          <p:spPr>
            <a:xfrm>
              <a:off x="3139689" y="3348565"/>
              <a:ext cx="82271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000" dirty="0" err="1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Helvetica"/>
                  <a:cs typeface="Helvetica"/>
                </a:rPr>
                <a:t>Low-Pass</a:t>
              </a:r>
              <a:endParaRPr lang="it-IT" sz="1000" dirty="0"/>
            </a:p>
          </p:txBody>
        </p:sp>
      </p:grpSp>
      <p:grpSp>
        <p:nvGrpSpPr>
          <p:cNvPr id="137" name="Group 136"/>
          <p:cNvGrpSpPr/>
          <p:nvPr/>
        </p:nvGrpSpPr>
        <p:grpSpPr>
          <a:xfrm>
            <a:off x="3047407" y="3657600"/>
            <a:ext cx="1188755" cy="246221"/>
            <a:chOff x="3066691" y="3352800"/>
            <a:chExt cx="895709" cy="246221"/>
          </a:xfrm>
        </p:grpSpPr>
        <p:pic>
          <p:nvPicPr>
            <p:cNvPr id="138" name="Picture 13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66691" y="3429000"/>
              <a:ext cx="105708" cy="105708"/>
            </a:xfrm>
            <a:prstGeom prst="rect">
              <a:avLst/>
            </a:prstGeom>
          </p:spPr>
        </p:pic>
        <p:sp>
          <p:nvSpPr>
            <p:cNvPr id="139" name="Rectangle 138"/>
            <p:cNvSpPr/>
            <p:nvPr/>
          </p:nvSpPr>
          <p:spPr>
            <a:xfrm>
              <a:off x="3139689" y="3352800"/>
              <a:ext cx="82271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000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Helvetica"/>
                  <a:cs typeface="Helvetica"/>
                </a:rPr>
                <a:t>Band-Pass</a:t>
              </a:r>
              <a:endParaRPr lang="it-IT" sz="1000" dirty="0"/>
            </a:p>
          </p:txBody>
        </p:sp>
      </p:grpSp>
      <p:sp>
        <p:nvSpPr>
          <p:cNvPr id="140" name="Rectangle 139"/>
          <p:cNvSpPr/>
          <p:nvPr/>
        </p:nvSpPr>
        <p:spPr>
          <a:xfrm>
            <a:off x="4378035" y="5389602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cs typeface="Helvetica"/>
              </a:rPr>
              <a:t>ENVISAT-1-09083009242556-1600.ASA_IM__0P </a:t>
            </a:r>
          </a:p>
          <a:p>
            <a:r>
              <a:rPr lang="it-IT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cs typeface="Helvetica"/>
              </a:rPr>
              <a:t>ENVISAT-1-09072609242628-1600.ASA_IM__0P </a:t>
            </a:r>
          </a:p>
          <a:p>
            <a:r>
              <a:rPr lang="it-IT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cs typeface="Helvetica"/>
              </a:rPr>
              <a:t>ENVISAT-1-09062109242691-1600.ASA_IM__0P </a:t>
            </a:r>
            <a:endParaRPr lang="it-IT" sz="1000" dirty="0">
              <a:solidFill>
                <a:schemeClr val="tx1">
                  <a:lumMod val="50000"/>
                  <a:lumOff val="50000"/>
                </a:schemeClr>
              </a:solidFill>
              <a:latin typeface="Helvetica"/>
              <a:cs typeface="Helvetica"/>
            </a:endParaRPr>
          </a:p>
        </p:txBody>
      </p:sp>
      <p:cxnSp>
        <p:nvCxnSpPr>
          <p:cNvPr id="141" name="Straight Connector 140"/>
          <p:cNvCxnSpPr/>
          <p:nvPr/>
        </p:nvCxnSpPr>
        <p:spPr>
          <a:xfrm>
            <a:off x="4269515" y="5584102"/>
            <a:ext cx="3505200" cy="1588"/>
          </a:xfrm>
          <a:prstGeom prst="line">
            <a:avLst/>
          </a:prstGeom>
          <a:ln w="254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/>
          <p:cNvCxnSpPr/>
          <p:nvPr/>
        </p:nvCxnSpPr>
        <p:spPr>
          <a:xfrm>
            <a:off x="4269515" y="5736502"/>
            <a:ext cx="3505200" cy="1588"/>
          </a:xfrm>
          <a:prstGeom prst="line">
            <a:avLst/>
          </a:prstGeom>
          <a:ln w="254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>
            <a:off x="4269515" y="5888902"/>
            <a:ext cx="3505200" cy="1588"/>
          </a:xfrm>
          <a:prstGeom prst="line">
            <a:avLst/>
          </a:prstGeom>
          <a:ln w="254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/>
          <p:nvPr/>
        </p:nvCxnSpPr>
        <p:spPr>
          <a:xfrm>
            <a:off x="4269515" y="5444402"/>
            <a:ext cx="3505200" cy="1588"/>
          </a:xfrm>
          <a:prstGeom prst="line">
            <a:avLst/>
          </a:prstGeom>
          <a:ln w="254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5" name="Picture 1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4646" y="5447646"/>
            <a:ext cx="114954" cy="114954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7200" y="5752446"/>
            <a:ext cx="114954" cy="114954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6307" y="5590520"/>
            <a:ext cx="120593" cy="120593"/>
          </a:xfrm>
          <a:prstGeom prst="rect">
            <a:avLst/>
          </a:prstGeom>
        </p:spPr>
      </p:pic>
      <p:sp>
        <p:nvSpPr>
          <p:cNvPr id="149" name="TextBox 148"/>
          <p:cNvSpPr txBox="1"/>
          <p:nvPr/>
        </p:nvSpPr>
        <p:spPr>
          <a:xfrm>
            <a:off x="5257800" y="2057400"/>
            <a:ext cx="16058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="1" dirty="0" err="1" smtClean="0">
                <a:solidFill>
                  <a:srgbClr val="7F7F7F"/>
                </a:solidFill>
              </a:rPr>
              <a:t>Accelerometric</a:t>
            </a:r>
            <a:r>
              <a:rPr lang="it-IT" sz="1000" b="1" dirty="0" smtClean="0">
                <a:solidFill>
                  <a:srgbClr val="7F7F7F"/>
                </a:solidFill>
              </a:rPr>
              <a:t>  Data:</a:t>
            </a:r>
            <a:endParaRPr lang="it-IT" sz="1000" b="1" dirty="0">
              <a:solidFill>
                <a:srgbClr val="7F7F7F"/>
              </a:solidFill>
            </a:endParaRPr>
          </a:p>
        </p:txBody>
      </p:sp>
      <p:sp>
        <p:nvSpPr>
          <p:cNvPr id="150" name="Rectangle 149"/>
          <p:cNvSpPr/>
          <p:nvPr/>
        </p:nvSpPr>
        <p:spPr>
          <a:xfrm>
            <a:off x="5257800" y="2286000"/>
            <a:ext cx="81171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it-IT" sz="1000" b="1" dirty="0" smtClean="0">
                <a:solidFill>
                  <a:srgbClr val="7F7F7F"/>
                </a:solidFill>
              </a:rPr>
              <a:t>SAR Data:</a:t>
            </a:r>
            <a:endParaRPr lang="it-IT" sz="1000" b="1" dirty="0">
              <a:solidFill>
                <a:srgbClr val="7F7F7F"/>
              </a:solidFill>
            </a:endParaRPr>
          </a:p>
        </p:txBody>
      </p:sp>
      <p:pic>
        <p:nvPicPr>
          <p:cNvPr id="151" name="Picture 150"/>
          <p:cNvPicPr>
            <a:picLocks noChangeAspect="1"/>
          </p:cNvPicPr>
          <p:nvPr/>
        </p:nvPicPr>
        <p:blipFill>
          <a:blip r:embed="rId8"/>
          <a:srcRect b="20994"/>
          <a:stretch>
            <a:fillRect/>
          </a:stretch>
        </p:blipFill>
        <p:spPr>
          <a:xfrm>
            <a:off x="1267695" y="4038600"/>
            <a:ext cx="1552393" cy="278746"/>
          </a:xfrm>
          <a:prstGeom prst="rect">
            <a:avLst/>
          </a:prstGeom>
        </p:spPr>
      </p:pic>
      <p:pic>
        <p:nvPicPr>
          <p:cNvPr id="152" name="Picture 15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3835" y="3733800"/>
            <a:ext cx="1552393" cy="352817"/>
          </a:xfrm>
          <a:prstGeom prst="rect">
            <a:avLst/>
          </a:prstGeom>
        </p:spPr>
      </p:pic>
      <p:pic>
        <p:nvPicPr>
          <p:cNvPr id="153" name="Picture 152" descr="Immagine 1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29400" y="2058555"/>
            <a:ext cx="920750" cy="837045"/>
          </a:xfrm>
          <a:prstGeom prst="rect">
            <a:avLst/>
          </a:prstGeom>
        </p:spPr>
      </p:pic>
      <p:sp>
        <p:nvSpPr>
          <p:cNvPr id="154" name="Rectangle 153"/>
          <p:cNvSpPr/>
          <p:nvPr/>
        </p:nvSpPr>
        <p:spPr>
          <a:xfrm>
            <a:off x="7329316" y="1955113"/>
            <a:ext cx="441667" cy="3308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5" name="Oval 154"/>
          <p:cNvSpPr/>
          <p:nvPr/>
        </p:nvSpPr>
        <p:spPr>
          <a:xfrm>
            <a:off x="6581432" y="2514599"/>
            <a:ext cx="1052505" cy="60960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9" name="Picture 1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6363477" y="4280972"/>
            <a:ext cx="2628123" cy="1981400"/>
          </a:xfrm>
          <a:prstGeom prst="rect">
            <a:avLst/>
          </a:prstGeom>
        </p:spPr>
      </p:pic>
      <p:pic>
        <p:nvPicPr>
          <p:cNvPr id="11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43" t="22701" r="24030" b="18153"/>
          <a:stretch>
            <a:fillRect/>
          </a:stretch>
        </p:blipFill>
        <p:spPr bwMode="auto">
          <a:xfrm>
            <a:off x="7061498" y="4385363"/>
            <a:ext cx="1724009" cy="138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" name="Picture 119" descr="scientist_4301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794260"/>
            <a:ext cx="1183784" cy="102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153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icture 118" descr="Immagine 1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0"/>
            <a:ext cx="4599738" cy="3159125"/>
          </a:xfrm>
          <a:prstGeom prst="rect">
            <a:avLst/>
          </a:prstGeom>
        </p:spPr>
      </p:pic>
      <p:sp>
        <p:nvSpPr>
          <p:cNvPr id="120" name="TextBox 119"/>
          <p:cNvSpPr txBox="1"/>
          <p:nvPr/>
        </p:nvSpPr>
        <p:spPr>
          <a:xfrm>
            <a:off x="304800" y="3780979"/>
            <a:ext cx="8494196" cy="30008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2100" b="1" dirty="0" err="1" smtClean="0"/>
              <a:t>Then…</a:t>
            </a:r>
            <a:r>
              <a:rPr lang="it-IT" sz="2100" b="1" dirty="0" smtClean="0"/>
              <a:t> </a:t>
            </a:r>
            <a:r>
              <a:rPr lang="it-IT" sz="2100" b="1" dirty="0" err="1" smtClean="0"/>
              <a:t>what</a:t>
            </a:r>
            <a:r>
              <a:rPr lang="it-IT" sz="2100" b="1" dirty="0" smtClean="0"/>
              <a:t> can the </a:t>
            </a:r>
            <a:r>
              <a:rPr lang="it-IT" sz="2100" b="1" dirty="0" err="1" smtClean="0"/>
              <a:t>scientist</a:t>
            </a:r>
            <a:r>
              <a:rPr lang="it-IT" sz="2100" b="1" dirty="0" smtClean="0"/>
              <a:t> do?</a:t>
            </a:r>
          </a:p>
          <a:p>
            <a:pPr lvl="1">
              <a:buFont typeface="Arial"/>
              <a:buChar char="•"/>
            </a:pPr>
            <a:r>
              <a:rPr lang="it-IT" sz="2100" dirty="0" smtClean="0"/>
              <a:t> Integrate </a:t>
            </a:r>
            <a:r>
              <a:rPr lang="it-IT" sz="2100" dirty="0" err="1" smtClean="0"/>
              <a:t>use</a:t>
            </a:r>
            <a:r>
              <a:rPr lang="it-IT" sz="2100" dirty="0" smtClean="0"/>
              <a:t> </a:t>
            </a:r>
            <a:r>
              <a:rPr lang="it-IT" sz="2100" dirty="0" err="1" smtClean="0"/>
              <a:t>of</a:t>
            </a:r>
            <a:r>
              <a:rPr lang="it-IT" sz="2100" dirty="0" smtClean="0"/>
              <a:t> SAR, GPS, </a:t>
            </a:r>
            <a:r>
              <a:rPr lang="it-IT" sz="2100" dirty="0" err="1" smtClean="0"/>
              <a:t>Accelerometric</a:t>
            </a:r>
            <a:r>
              <a:rPr lang="it-IT" sz="2100" dirty="0" smtClean="0"/>
              <a:t> Data, etc.</a:t>
            </a:r>
          </a:p>
          <a:p>
            <a:pPr lvl="1">
              <a:buFont typeface="Arial"/>
              <a:buChar char="•"/>
            </a:pPr>
            <a:r>
              <a:rPr lang="it-IT" sz="2100" dirty="0" smtClean="0"/>
              <a:t> </a:t>
            </a:r>
            <a:r>
              <a:rPr lang="it-IT" sz="2100" dirty="0" err="1" smtClean="0"/>
              <a:t>Use</a:t>
            </a:r>
            <a:r>
              <a:rPr lang="it-IT" sz="2100" dirty="0" smtClean="0"/>
              <a:t> </a:t>
            </a:r>
            <a:r>
              <a:rPr lang="it-IT" sz="2100" dirty="0" err="1" smtClean="0"/>
              <a:t>different</a:t>
            </a:r>
            <a:r>
              <a:rPr lang="it-IT" sz="2100" dirty="0" smtClean="0"/>
              <a:t> </a:t>
            </a:r>
            <a:r>
              <a:rPr lang="it-IT" sz="2100" dirty="0" err="1" smtClean="0"/>
              <a:t>codes</a:t>
            </a:r>
            <a:r>
              <a:rPr lang="it-IT" sz="2100" dirty="0" smtClean="0"/>
              <a:t> and </a:t>
            </a:r>
            <a:r>
              <a:rPr lang="it-IT" sz="2100" dirty="0" err="1" smtClean="0"/>
              <a:t>languages</a:t>
            </a:r>
            <a:r>
              <a:rPr lang="it-IT" sz="2100" dirty="0" smtClean="0"/>
              <a:t> (</a:t>
            </a:r>
            <a:r>
              <a:rPr lang="it-IT" sz="2100" dirty="0" err="1" smtClean="0"/>
              <a:t>python</a:t>
            </a:r>
            <a:r>
              <a:rPr lang="it-IT" sz="2100" dirty="0" smtClean="0"/>
              <a:t>, fortran, </a:t>
            </a:r>
            <a:r>
              <a:rPr lang="it-IT" sz="2100" dirty="0" err="1" smtClean="0"/>
              <a:t>any</a:t>
            </a:r>
            <a:r>
              <a:rPr lang="it-IT" sz="2100" dirty="0" smtClean="0"/>
              <a:t> </a:t>
            </a:r>
            <a:r>
              <a:rPr lang="it-IT" sz="2100" dirty="0" err="1" smtClean="0"/>
              <a:t>other…</a:t>
            </a:r>
            <a:r>
              <a:rPr lang="it-IT" sz="2100" dirty="0" smtClean="0"/>
              <a:t>)</a:t>
            </a:r>
          </a:p>
          <a:p>
            <a:pPr lvl="1">
              <a:buFont typeface="Arial"/>
              <a:buChar char="•"/>
            </a:pPr>
            <a:r>
              <a:rPr lang="it-IT" sz="2100" dirty="0" smtClean="0"/>
              <a:t> </a:t>
            </a:r>
            <a:r>
              <a:rPr lang="it-IT" sz="2100" dirty="0" err="1" smtClean="0"/>
              <a:t>Perform</a:t>
            </a:r>
            <a:r>
              <a:rPr lang="it-IT" sz="2100" dirty="0" smtClean="0"/>
              <a:t> </a:t>
            </a:r>
            <a:r>
              <a:rPr lang="it-IT" sz="2100" dirty="0" err="1" smtClean="0"/>
              <a:t>heavy</a:t>
            </a:r>
            <a:r>
              <a:rPr lang="it-IT" sz="2100" dirty="0" smtClean="0"/>
              <a:t> processing online (</a:t>
            </a:r>
            <a:r>
              <a:rPr lang="it-IT" sz="2100" dirty="0" err="1" smtClean="0"/>
              <a:t>use</a:t>
            </a:r>
            <a:r>
              <a:rPr lang="it-IT" sz="2100" dirty="0" smtClean="0"/>
              <a:t> </a:t>
            </a:r>
            <a:r>
              <a:rPr lang="it-IT" sz="2100" dirty="0" err="1" smtClean="0"/>
              <a:t>of</a:t>
            </a:r>
            <a:r>
              <a:rPr lang="it-IT" sz="2100" dirty="0" smtClean="0"/>
              <a:t> HPC </a:t>
            </a:r>
            <a:r>
              <a:rPr lang="it-IT" sz="2100" dirty="0" err="1" smtClean="0"/>
              <a:t>resources</a:t>
            </a:r>
            <a:r>
              <a:rPr lang="it-IT" sz="2100" dirty="0" smtClean="0"/>
              <a:t>)</a:t>
            </a:r>
          </a:p>
          <a:p>
            <a:pPr lvl="1">
              <a:buFont typeface="Arial"/>
              <a:buChar char="•"/>
            </a:pPr>
            <a:r>
              <a:rPr lang="it-IT" sz="2100" dirty="0" smtClean="0"/>
              <a:t> Compare </a:t>
            </a:r>
            <a:r>
              <a:rPr lang="it-IT" sz="2100" dirty="0" err="1" smtClean="0"/>
              <a:t>results</a:t>
            </a:r>
            <a:r>
              <a:rPr lang="it-IT" sz="2100" dirty="0" smtClean="0"/>
              <a:t> (e.g. </a:t>
            </a:r>
            <a:r>
              <a:rPr lang="it-IT" sz="2100" dirty="0" err="1" smtClean="0"/>
              <a:t>focal</a:t>
            </a:r>
            <a:r>
              <a:rPr lang="it-IT" sz="2100" dirty="0" smtClean="0"/>
              <a:t> </a:t>
            </a:r>
            <a:r>
              <a:rPr lang="it-IT" sz="2100" dirty="0" err="1" smtClean="0"/>
              <a:t>mechanism</a:t>
            </a:r>
            <a:r>
              <a:rPr lang="it-IT" sz="2100" dirty="0" smtClean="0"/>
              <a:t> </a:t>
            </a:r>
            <a:r>
              <a:rPr lang="it-IT" sz="2100" dirty="0" err="1" smtClean="0"/>
              <a:t>catalogues</a:t>
            </a:r>
            <a:r>
              <a:rPr lang="it-IT" sz="2100" dirty="0" smtClean="0"/>
              <a:t>) </a:t>
            </a:r>
          </a:p>
          <a:p>
            <a:pPr lvl="1">
              <a:buFont typeface="Arial"/>
              <a:buChar char="•"/>
            </a:pPr>
            <a:r>
              <a:rPr lang="it-IT" sz="2100" dirty="0" smtClean="0"/>
              <a:t> Compare </a:t>
            </a:r>
            <a:r>
              <a:rPr lang="it-IT" sz="2100" dirty="0" err="1" smtClean="0"/>
              <a:t>different</a:t>
            </a:r>
            <a:r>
              <a:rPr lang="it-IT" sz="2100" dirty="0" smtClean="0"/>
              <a:t> data</a:t>
            </a:r>
          </a:p>
          <a:p>
            <a:pPr lvl="1">
              <a:buFont typeface="Arial"/>
              <a:buChar char="•"/>
            </a:pPr>
            <a:r>
              <a:rPr lang="it-IT" sz="2100" dirty="0" smtClean="0"/>
              <a:t> </a:t>
            </a:r>
            <a:r>
              <a:rPr lang="it-IT" sz="2100" dirty="0" err="1" smtClean="0"/>
              <a:t>Save</a:t>
            </a:r>
            <a:r>
              <a:rPr lang="it-IT" sz="2100" dirty="0" smtClean="0"/>
              <a:t> data in personal area</a:t>
            </a:r>
          </a:p>
          <a:p>
            <a:pPr lvl="1">
              <a:buFont typeface="Arial"/>
              <a:buChar char="•"/>
            </a:pPr>
            <a:r>
              <a:rPr lang="it-IT" sz="2100" dirty="0" err="1" smtClean="0"/>
              <a:t>…and</a:t>
            </a:r>
            <a:r>
              <a:rPr lang="it-IT" sz="2100" dirty="0" smtClean="0"/>
              <a:t> </a:t>
            </a:r>
            <a:r>
              <a:rPr lang="it-IT" sz="2100" dirty="0" err="1" smtClean="0"/>
              <a:t>more…</a:t>
            </a:r>
            <a:r>
              <a:rPr lang="it-IT" sz="2100" dirty="0" smtClean="0"/>
              <a:t> (</a:t>
            </a:r>
            <a:r>
              <a:rPr lang="it-IT" sz="2100" dirty="0" err="1" smtClean="0"/>
              <a:t>even</a:t>
            </a:r>
            <a:r>
              <a:rPr lang="it-IT" sz="2100" dirty="0" smtClean="0"/>
              <a:t> download the data)</a:t>
            </a:r>
          </a:p>
          <a:p>
            <a:pPr lvl="1">
              <a:buFont typeface="Arial"/>
              <a:buChar char="•"/>
            </a:pPr>
            <a:endParaRPr lang="it-IT" sz="21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92400"/>
            <a:ext cx="8229600" cy="1143000"/>
          </a:xfrm>
          <a:solidFill>
            <a:schemeClr val="bg1"/>
          </a:solidFill>
        </p:spPr>
        <p:txBody>
          <a:bodyPr/>
          <a:lstStyle/>
          <a:p>
            <a:r>
              <a:rPr lang="it-IT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0000"/>
                </a:solidFill>
              </a:rPr>
              <a:t>Scientist</a:t>
            </a:r>
            <a:r>
              <a:rPr lang="it-IT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0000"/>
                </a:solidFill>
              </a:rPr>
              <a:t> at work</a:t>
            </a:r>
            <a:endParaRPr lang="it-IT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0000"/>
              </a:solidFill>
            </a:endParaRPr>
          </a:p>
        </p:txBody>
      </p:sp>
      <p:pic>
        <p:nvPicPr>
          <p:cNvPr id="5" name="Picture 4" descr="scientist_43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112" y="321316"/>
            <a:ext cx="621345" cy="53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29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333" y="320168"/>
            <a:ext cx="8229600" cy="1143000"/>
          </a:xfrm>
        </p:spPr>
        <p:txBody>
          <a:bodyPr/>
          <a:lstStyle/>
          <a:p>
            <a:r>
              <a:rPr lang="en-US" dirty="0" smtClean="0"/>
              <a:t>Data intensive Science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73422" y="3903337"/>
            <a:ext cx="8211511" cy="0"/>
          </a:xfrm>
          <a:prstGeom prst="straightConnector1">
            <a:avLst/>
          </a:prstGeom>
          <a:ln w="57150" cmpd="sng">
            <a:headEnd type="none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433662" y="3903337"/>
            <a:ext cx="0" cy="2160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277140" y="4182077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91855" y="4182077"/>
            <a:ext cx="775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-1000 </a:t>
            </a:r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849486" y="3903337"/>
            <a:ext cx="0" cy="2160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133554" y="3903337"/>
            <a:ext cx="0" cy="2160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746030" y="4182077"/>
            <a:ext cx="69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2000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4765402" y="3903337"/>
            <a:ext cx="0" cy="2160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377878" y="4182077"/>
            <a:ext cx="69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1800</a:t>
            </a: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7595616" y="3903337"/>
            <a:ext cx="0" cy="2160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208092" y="4182077"/>
            <a:ext cx="69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2014</a:t>
            </a:r>
            <a:endParaRPr lang="en-US" dirty="0"/>
          </a:p>
        </p:txBody>
      </p:sp>
      <p:grpSp>
        <p:nvGrpSpPr>
          <p:cNvPr id="31" name="Group 30"/>
          <p:cNvGrpSpPr/>
          <p:nvPr/>
        </p:nvGrpSpPr>
        <p:grpSpPr>
          <a:xfrm>
            <a:off x="273422" y="1538413"/>
            <a:ext cx="7560839" cy="2342244"/>
            <a:chOff x="273422" y="1527073"/>
            <a:chExt cx="7560839" cy="2342244"/>
          </a:xfrm>
          <a:gradFill flip="none" rotWithShape="1">
            <a:gsLst>
              <a:gs pos="0">
                <a:srgbClr val="EA0000"/>
              </a:gs>
              <a:gs pos="63000">
                <a:schemeClr val="accent1"/>
              </a:gs>
            </a:gsLst>
            <a:lin ang="10800000" scaled="0"/>
            <a:tileRect/>
          </a:gradFill>
        </p:grpSpPr>
        <p:sp>
          <p:nvSpPr>
            <p:cNvPr id="20" name="Rectangle 19"/>
            <p:cNvSpPr/>
            <p:nvPr/>
          </p:nvSpPr>
          <p:spPr>
            <a:xfrm>
              <a:off x="273422" y="1528263"/>
              <a:ext cx="3744416" cy="2341054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/>
                <a:t>EMPIRICAL </a:t>
              </a:r>
              <a:br>
                <a:rPr lang="en-US" sz="2400" dirty="0" smtClean="0"/>
              </a:br>
              <a:r>
                <a:rPr lang="en-US" sz="2400" dirty="0" smtClean="0"/>
                <a:t>SCIENCE</a:t>
              </a:r>
              <a:endParaRPr lang="en-US" sz="2400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017838" y="1527073"/>
              <a:ext cx="1884506" cy="2331784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2400" dirty="0" smtClean="0">
                  <a:solidFill>
                    <a:prstClr val="white"/>
                  </a:solidFill>
                </a:rPr>
                <a:t>THEORETICAL</a:t>
              </a:r>
              <a:r>
                <a:rPr lang="en-US" sz="2400" dirty="0">
                  <a:solidFill>
                    <a:prstClr val="white"/>
                  </a:solidFill>
                </a:rPr>
                <a:t/>
              </a:r>
              <a:br>
                <a:rPr lang="en-US" sz="2400" dirty="0">
                  <a:solidFill>
                    <a:prstClr val="white"/>
                  </a:solidFill>
                </a:rPr>
              </a:br>
              <a:r>
                <a:rPr lang="en-US" sz="2400" dirty="0">
                  <a:solidFill>
                    <a:prstClr val="white"/>
                  </a:solidFill>
                </a:rPr>
                <a:t>SCIENCE</a:t>
              </a:r>
            </a:p>
          </p:txBody>
        </p:sp>
        <p:sp>
          <p:nvSpPr>
            <p:cNvPr id="24" name="Rectangle 23"/>
            <p:cNvSpPr/>
            <p:nvPr/>
          </p:nvSpPr>
          <p:spPr>
            <a:xfrm rot="5400000">
              <a:off x="5229724" y="2200883"/>
              <a:ext cx="2341052" cy="995815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300" dirty="0" smtClean="0">
                  <a:solidFill>
                    <a:prstClr val="white"/>
                  </a:solidFill>
                </a:rPr>
                <a:t>COMPUTATIONAL</a:t>
              </a:r>
              <a:endParaRPr lang="en-US" sz="2300" dirty="0"/>
            </a:p>
          </p:txBody>
        </p:sp>
        <p:sp>
          <p:nvSpPr>
            <p:cNvPr id="25" name="Rectangle 24"/>
            <p:cNvSpPr/>
            <p:nvPr/>
          </p:nvSpPr>
          <p:spPr>
            <a:xfrm rot="5400000">
              <a:off x="6195683" y="2230738"/>
              <a:ext cx="2341052" cy="936105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rgbClr val="FFFF00"/>
                  </a:solidFill>
                </a:rPr>
                <a:t>DATA INTENSIVE</a:t>
              </a:r>
              <a:endParaRPr lang="en-US" sz="2400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26" name="Rectangle 25"/>
          <p:cNvSpPr/>
          <p:nvPr/>
        </p:nvSpPr>
        <p:spPr>
          <a:xfrm>
            <a:off x="251520" y="5879013"/>
            <a:ext cx="864096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Is about data and the computational systems needed to manipulate, visualize, and manage large amounts of scientific data</a:t>
            </a:r>
            <a:endParaRPr lang="en-US" b="1" dirty="0"/>
          </a:p>
        </p:txBody>
      </p:sp>
      <p:sp>
        <p:nvSpPr>
          <p:cNvPr id="27" name="Rectangle 26"/>
          <p:cNvSpPr/>
          <p:nvPr/>
        </p:nvSpPr>
        <p:spPr>
          <a:xfrm>
            <a:off x="467544" y="5229200"/>
            <a:ext cx="81760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Synthesizes experiment, </a:t>
            </a:r>
            <a:r>
              <a:rPr lang="en-US" sz="2000" b="1" dirty="0"/>
              <a:t>theory, </a:t>
            </a:r>
            <a:r>
              <a:rPr lang="en-US" sz="2000" b="1" dirty="0" smtClean="0"/>
              <a:t>and </a:t>
            </a:r>
            <a:r>
              <a:rPr lang="en-US" sz="2000" b="1" dirty="0"/>
              <a:t>computation with statistics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644008" y="4592146"/>
            <a:ext cx="40740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 smtClean="0">
                <a:solidFill>
                  <a:schemeClr val="accent2">
                    <a:lumMod val="75000"/>
                  </a:schemeClr>
                </a:solidFill>
              </a:rPr>
              <a:t>[2009, Hey</a:t>
            </a:r>
            <a:r>
              <a:rPr lang="en-US" sz="1600" i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en-US" sz="1600" i="1" dirty="0" smtClean="0">
                <a:solidFill>
                  <a:schemeClr val="accent2">
                    <a:lumMod val="75000"/>
                  </a:schemeClr>
                </a:solidFill>
              </a:rPr>
              <a:t>Tony - The </a:t>
            </a:r>
            <a:r>
              <a:rPr lang="en-US" sz="1600" i="1" dirty="0">
                <a:solidFill>
                  <a:schemeClr val="accent2">
                    <a:lumMod val="75000"/>
                  </a:schemeClr>
                </a:solidFill>
              </a:rPr>
              <a:t>Fourth </a:t>
            </a:r>
            <a:r>
              <a:rPr lang="en-US" sz="1600" i="1" dirty="0" smtClean="0">
                <a:solidFill>
                  <a:schemeClr val="accent2">
                    <a:lumMod val="75000"/>
                  </a:schemeClr>
                </a:solidFill>
              </a:rPr>
              <a:t>Paradigm]</a:t>
            </a:r>
            <a:endParaRPr lang="en-US" sz="16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6660232" y="1124744"/>
            <a:ext cx="1584176" cy="2994617"/>
          </a:xfrm>
          <a:prstGeom prst="ellipse">
            <a:avLst/>
          </a:prstGeom>
          <a:noFill/>
          <a:ln w="571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9537" y="4859868"/>
            <a:ext cx="3126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DATA INTENSIVE SCIENCE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986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1143000"/>
          </a:xfrm>
        </p:spPr>
        <p:txBody>
          <a:bodyPr/>
          <a:lstStyle/>
          <a:p>
            <a:r>
              <a:rPr lang="it-IT" sz="5500" dirty="0" err="1" smtClean="0"/>
              <a:t>Scientist</a:t>
            </a:r>
            <a:r>
              <a:rPr lang="it-IT" sz="5500" dirty="0" smtClean="0"/>
              <a:t> at work</a:t>
            </a:r>
            <a:endParaRPr lang="it-IT" sz="5500" dirty="0"/>
          </a:p>
        </p:txBody>
      </p:sp>
      <p:sp>
        <p:nvSpPr>
          <p:cNvPr id="118" name="TextBox 117"/>
          <p:cNvSpPr txBox="1"/>
          <p:nvPr/>
        </p:nvSpPr>
        <p:spPr>
          <a:xfrm>
            <a:off x="2618981" y="1295400"/>
            <a:ext cx="5686819" cy="41549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it-IT" sz="4400" dirty="0" smtClean="0"/>
              <a:t>Download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it-IT" sz="4400" dirty="0" err="1" smtClean="0">
                <a:solidFill>
                  <a:srgbClr val="E90000"/>
                </a:solidFill>
              </a:rPr>
              <a:t>Visualization</a:t>
            </a:r>
            <a:endParaRPr lang="it-IT" sz="4400" dirty="0" smtClean="0">
              <a:solidFill>
                <a:srgbClr val="E90000"/>
              </a:solidFill>
            </a:endParaRP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it-IT" sz="4400" dirty="0" smtClean="0">
                <a:solidFill>
                  <a:srgbClr val="E90000"/>
                </a:solidFill>
              </a:rPr>
              <a:t>Processing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it-IT" sz="4400" dirty="0" err="1" smtClean="0">
                <a:solidFill>
                  <a:srgbClr val="E90000"/>
                </a:solidFill>
              </a:rPr>
              <a:t>Modeling</a:t>
            </a:r>
            <a:endParaRPr lang="it-IT" sz="4400" dirty="0" smtClean="0">
              <a:solidFill>
                <a:srgbClr val="E9000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2492896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045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80" y="2852936"/>
            <a:ext cx="8229600" cy="1143000"/>
          </a:xfrm>
        </p:spPr>
        <p:txBody>
          <a:bodyPr/>
          <a:lstStyle/>
          <a:p>
            <a:r>
              <a:rPr lang="en-GB" sz="7200" dirty="0" smtClean="0"/>
              <a:t>EPOS</a:t>
            </a:r>
            <a:br>
              <a:rPr lang="en-GB" sz="7200" dirty="0" smtClean="0"/>
            </a:br>
            <a:r>
              <a:rPr lang="en-GB" sz="7200" dirty="0" smtClean="0"/>
              <a:t>e-Infrastructure</a:t>
            </a:r>
            <a:endParaRPr lang="en-GB" sz="7200" dirty="0"/>
          </a:p>
        </p:txBody>
      </p:sp>
    </p:spTree>
    <p:extLst>
      <p:ext uri="{BB962C8B-B14F-4D97-AF65-F5344CB8AC3E}">
        <p14:creationId xmlns:p14="http://schemas.microsoft.com/office/powerpoint/2010/main" val="311653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72347" y="98425"/>
            <a:ext cx="176053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" name="Title 1"/>
          <p:cNvSpPr txBox="1">
            <a:spLocks/>
          </p:cNvSpPr>
          <p:nvPr/>
        </p:nvSpPr>
        <p:spPr bwMode="auto">
          <a:xfrm>
            <a:off x="-133086" y="6864"/>
            <a:ext cx="868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53" tIns="45679" rIns="91353" bIns="45679" numCol="1" anchor="ctr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5000" b="1" dirty="0" smtClean="0">
                <a:solidFill>
                  <a:srgbClr val="000000"/>
                </a:solidFill>
                <a:latin typeface="Calibri" charset="0"/>
              </a:rPr>
              <a:t>EPOS services</a:t>
            </a:r>
            <a:endParaRPr lang="en-US" sz="5000" b="1" dirty="0">
              <a:solidFill>
                <a:srgbClr val="000000"/>
              </a:solidFill>
              <a:latin typeface="Calibri" charset="0"/>
            </a:endParaRPr>
          </a:p>
        </p:txBody>
      </p:sp>
      <p:pic>
        <p:nvPicPr>
          <p:cNvPr id="2" name="Picture 1" descr="Epos_core_Service_new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175" y="1053406"/>
            <a:ext cx="3223722" cy="5615954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635909" y="1053406"/>
            <a:ext cx="5301729" cy="5183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53" tIns="45679" rIns="91353" bIns="45679" numCol="1" anchor="t" anchorCtr="0" compatLnSpc="1">
            <a:prstTxWarp prst="textNoShape">
              <a:avLst/>
            </a:prstTxWarp>
          </a:bodyPr>
          <a:lstStyle>
            <a:lvl1pPr marL="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800" dirty="0">
                <a:solidFill>
                  <a:srgbClr val="FF0000"/>
                </a:solidFill>
                <a:latin typeface="Calibri" charset="0"/>
              </a:rPr>
              <a:t>The </a:t>
            </a:r>
            <a:r>
              <a:rPr lang="en-US" sz="1800" b="1" dirty="0">
                <a:solidFill>
                  <a:srgbClr val="FF0000"/>
                </a:solidFill>
                <a:latin typeface="Calibri" charset="0"/>
              </a:rPr>
              <a:t>EPOS Integrated Core Services </a:t>
            </a:r>
            <a:r>
              <a:rPr lang="en-US" sz="1800" dirty="0">
                <a:solidFill>
                  <a:srgbClr val="000000"/>
                </a:solidFill>
                <a:latin typeface="Calibri" charset="0"/>
              </a:rPr>
              <a:t>will provide access to multidisciplinary data, data products, synthetic data from simulations, processing and visualization tools, ...</a:t>
            </a:r>
            <a:r>
              <a:rPr lang="en-US" sz="1800" dirty="0" smtClean="0">
                <a:solidFill>
                  <a:srgbClr val="000000"/>
                </a:solidFill>
                <a:latin typeface="Calibri" charset="0"/>
              </a:rPr>
              <a:t>.</a:t>
            </a:r>
            <a:br>
              <a:rPr lang="en-US" sz="1800" dirty="0" smtClean="0">
                <a:solidFill>
                  <a:srgbClr val="000000"/>
                </a:solidFill>
                <a:latin typeface="Calibri" charset="0"/>
              </a:rPr>
            </a:br>
            <a:r>
              <a:rPr lang="en-US" sz="1800" dirty="0" smtClean="0">
                <a:solidFill>
                  <a:srgbClr val="153A20"/>
                </a:solidFill>
                <a:latin typeface="Calibri" charset="0"/>
              </a:rPr>
              <a:t>Not just data access but EPOS means to </a:t>
            </a:r>
            <a:r>
              <a:rPr lang="en-US" sz="1800" b="1" dirty="0" smtClean="0">
                <a:solidFill>
                  <a:srgbClr val="FF0000"/>
                </a:solidFill>
                <a:latin typeface="Calibri" charset="0"/>
              </a:rPr>
              <a:t>integrate</a:t>
            </a:r>
            <a:r>
              <a:rPr lang="en-US" sz="1800" dirty="0" smtClean="0">
                <a:solidFill>
                  <a:srgbClr val="153A20"/>
                </a:solidFill>
                <a:latin typeface="Calibri" charset="0"/>
              </a:rPr>
              <a:t>, </a:t>
            </a:r>
            <a:r>
              <a:rPr lang="en-US" sz="1800" b="1" dirty="0" smtClean="0">
                <a:solidFill>
                  <a:srgbClr val="FF0000"/>
                </a:solidFill>
                <a:latin typeface="Calibri" charset="0"/>
              </a:rPr>
              <a:t>analyze</a:t>
            </a:r>
            <a:r>
              <a:rPr lang="en-US" sz="1800" dirty="0" smtClean="0">
                <a:solidFill>
                  <a:srgbClr val="153A20"/>
                </a:solidFill>
                <a:latin typeface="Calibri" charset="0"/>
              </a:rPr>
              <a:t>, </a:t>
            </a:r>
            <a:r>
              <a:rPr lang="en-US" sz="1800" b="1" dirty="0" smtClean="0">
                <a:solidFill>
                  <a:srgbClr val="FF0000"/>
                </a:solidFill>
                <a:latin typeface="Calibri" charset="0"/>
              </a:rPr>
              <a:t>compare</a:t>
            </a:r>
            <a:r>
              <a:rPr lang="en-US" sz="1800" dirty="0" smtClean="0">
                <a:solidFill>
                  <a:srgbClr val="153A20"/>
                </a:solidFill>
                <a:latin typeface="Calibri" charset="0"/>
              </a:rPr>
              <a:t>, </a:t>
            </a:r>
            <a:r>
              <a:rPr lang="en-US" sz="1800" b="1" dirty="0" smtClean="0">
                <a:solidFill>
                  <a:srgbClr val="FF0000"/>
                </a:solidFill>
                <a:latin typeface="Calibri" charset="0"/>
              </a:rPr>
              <a:t>interpret</a:t>
            </a:r>
            <a:r>
              <a:rPr lang="en-US" sz="1800" dirty="0" smtClean="0">
                <a:solidFill>
                  <a:srgbClr val="153A20"/>
                </a:solidFill>
                <a:latin typeface="Calibri" charset="0"/>
              </a:rPr>
              <a:t> and </a:t>
            </a:r>
            <a:r>
              <a:rPr lang="en-US" sz="1800" b="1" dirty="0" smtClean="0">
                <a:solidFill>
                  <a:srgbClr val="FF0000"/>
                </a:solidFill>
                <a:latin typeface="Calibri" charset="0"/>
              </a:rPr>
              <a:t>present</a:t>
            </a:r>
            <a:r>
              <a:rPr lang="en-US" sz="1800" dirty="0" smtClean="0">
                <a:solidFill>
                  <a:srgbClr val="153A20"/>
                </a:solidFill>
                <a:latin typeface="Calibri" charset="0"/>
              </a:rPr>
              <a:t> data and information about </a:t>
            </a:r>
            <a:r>
              <a:rPr lang="en-US" sz="1800" b="1" dirty="0" smtClean="0">
                <a:solidFill>
                  <a:srgbClr val="153A20"/>
                </a:solidFill>
                <a:latin typeface="Calibri" charset="0"/>
              </a:rPr>
              <a:t>Solid Earth</a:t>
            </a:r>
            <a:endParaRPr lang="en-US" sz="1800" dirty="0" smtClean="0">
              <a:solidFill>
                <a:srgbClr val="000000"/>
              </a:solidFill>
              <a:latin typeface="Calibri" charset="0"/>
            </a:endParaRPr>
          </a:p>
          <a:p>
            <a:pPr algn="just"/>
            <a:endParaRPr lang="en-US" sz="1800" b="1" dirty="0" smtClean="0">
              <a:solidFill>
                <a:srgbClr val="000000"/>
              </a:solidFill>
              <a:latin typeface="Calibri" charset="0"/>
            </a:endParaRPr>
          </a:p>
          <a:p>
            <a:pPr algn="just"/>
            <a:endParaRPr lang="en-US" sz="1800" b="1" dirty="0" smtClean="0">
              <a:solidFill>
                <a:srgbClr val="FF0000"/>
              </a:solidFill>
              <a:latin typeface="Calibri" charset="0"/>
            </a:endParaRPr>
          </a:p>
          <a:p>
            <a:pPr algn="just"/>
            <a:endParaRPr lang="en-US" sz="1800" b="1" dirty="0" smtClean="0">
              <a:solidFill>
                <a:srgbClr val="FF0000"/>
              </a:solidFill>
              <a:latin typeface="Calibri" charset="0"/>
            </a:endParaRPr>
          </a:p>
          <a:p>
            <a:pPr algn="just"/>
            <a:r>
              <a:rPr lang="en-US" sz="1800" b="1" dirty="0" smtClean="0">
                <a:solidFill>
                  <a:srgbClr val="FF0000"/>
                </a:solidFill>
                <a:latin typeface="Calibri" charset="0"/>
              </a:rPr>
              <a:t>Thematic </a:t>
            </a:r>
            <a:r>
              <a:rPr lang="en-US" sz="1800" b="1" dirty="0">
                <a:solidFill>
                  <a:srgbClr val="FF0000"/>
                </a:solidFill>
                <a:latin typeface="Calibri" charset="0"/>
              </a:rPr>
              <a:t>Core Services </a:t>
            </a:r>
            <a:r>
              <a:rPr lang="en-US" sz="1800" dirty="0">
                <a:solidFill>
                  <a:srgbClr val="000000"/>
                </a:solidFill>
                <a:latin typeface="Calibri" charset="0"/>
              </a:rPr>
              <a:t>are infrastructures to provide data services to specific communities (they can be international organizations, such as ORFEUS for seismology</a:t>
            </a:r>
            <a:r>
              <a:rPr lang="en-US" sz="1800" dirty="0" smtClean="0">
                <a:solidFill>
                  <a:srgbClr val="000000"/>
                </a:solidFill>
                <a:latin typeface="Calibri" charset="0"/>
              </a:rPr>
              <a:t>)</a:t>
            </a:r>
            <a:endParaRPr lang="en-US" sz="1800" b="1" dirty="0" smtClean="0">
              <a:solidFill>
                <a:srgbClr val="FF0000"/>
              </a:solidFill>
              <a:latin typeface="Calibri" charset="0"/>
            </a:endParaRPr>
          </a:p>
          <a:p>
            <a:pPr algn="just"/>
            <a:endParaRPr lang="en-US" sz="1800" b="1" dirty="0" smtClean="0">
              <a:solidFill>
                <a:srgbClr val="FF0000"/>
              </a:solidFill>
              <a:latin typeface="Calibri" charset="0"/>
            </a:endParaRPr>
          </a:p>
          <a:p>
            <a:pPr algn="just"/>
            <a:endParaRPr lang="en-US" sz="1800" b="1" dirty="0" smtClean="0">
              <a:solidFill>
                <a:srgbClr val="FF0000"/>
              </a:solidFill>
              <a:latin typeface="Calibri" charset="0"/>
            </a:endParaRPr>
          </a:p>
          <a:p>
            <a:pPr algn="just"/>
            <a:r>
              <a:rPr lang="en-US" sz="1800" b="1" dirty="0" smtClean="0">
                <a:solidFill>
                  <a:srgbClr val="FF0000"/>
                </a:solidFill>
                <a:latin typeface="Calibri" charset="0"/>
              </a:rPr>
              <a:t>National </a:t>
            </a:r>
            <a:r>
              <a:rPr lang="en-US" sz="1800" b="1" dirty="0">
                <a:solidFill>
                  <a:srgbClr val="FF0000"/>
                </a:solidFill>
                <a:latin typeface="Calibri" charset="0"/>
              </a:rPr>
              <a:t>Research Infrastructures and facilities </a:t>
            </a:r>
            <a:r>
              <a:rPr lang="en-US" sz="1800" dirty="0">
                <a:solidFill>
                  <a:srgbClr val="000000"/>
                </a:solidFill>
                <a:latin typeface="Calibri" charset="0"/>
              </a:rPr>
              <a:t>provide services at national level and send data to the European thematic data infrastructures.</a:t>
            </a:r>
          </a:p>
          <a:p>
            <a:pPr algn="just"/>
            <a:endParaRPr lang="en-US" sz="1800" b="1" dirty="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098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72347" y="98425"/>
            <a:ext cx="176053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 descr="Epos_core_Service_new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-27384"/>
            <a:ext cx="4176464" cy="72756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7504" y="2708920"/>
            <a:ext cx="3816424" cy="43204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COMPATIBILITY </a:t>
            </a:r>
            <a:r>
              <a:rPr lang="en-US" dirty="0"/>
              <a:t>L</a:t>
            </a:r>
            <a:r>
              <a:rPr lang="en-US" dirty="0" smtClean="0"/>
              <a:t>AYER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51920" y="1863695"/>
            <a:ext cx="542488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/>
              <a:buChar char="•"/>
            </a:pPr>
            <a:r>
              <a:rPr lang="en-US" sz="3200" b="1" dirty="0" smtClean="0"/>
              <a:t>ICS/TCS </a:t>
            </a:r>
            <a:r>
              <a:rPr lang="en-US" sz="3200" b="1" dirty="0" err="1" smtClean="0"/>
              <a:t>comunication</a:t>
            </a:r>
            <a:endParaRPr lang="en-US" sz="3200" b="1" dirty="0"/>
          </a:p>
          <a:p>
            <a:pPr marL="285750" lvl="0" indent="-285750">
              <a:buFont typeface="Arial"/>
              <a:buChar char="•"/>
            </a:pPr>
            <a:r>
              <a:rPr lang="en-US" sz="3200" b="1" dirty="0" smtClean="0"/>
              <a:t>Metadata </a:t>
            </a:r>
            <a:r>
              <a:rPr lang="en-US" sz="3200" b="1" dirty="0" err="1" smtClean="0"/>
              <a:t>catalogue+APIs</a:t>
            </a:r>
            <a:endParaRPr lang="en-US" sz="3200" b="1" dirty="0" smtClean="0"/>
          </a:p>
          <a:p>
            <a:pPr marL="285750" lvl="0" indent="-285750">
              <a:buFont typeface="Arial"/>
              <a:buChar char="•"/>
            </a:pPr>
            <a:r>
              <a:rPr lang="en-US" sz="3200" b="1" dirty="0" smtClean="0"/>
              <a:t>Web Services</a:t>
            </a:r>
            <a:endParaRPr lang="en-US" sz="3200" b="1" dirty="0">
              <a:solidFill>
                <a:prstClr val="black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3200" b="1" dirty="0" smtClean="0"/>
              <a:t>Open Access</a:t>
            </a:r>
          </a:p>
          <a:p>
            <a:endParaRPr lang="en-US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563888" y="82687"/>
            <a:ext cx="5580112" cy="76944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Compatibility layer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52149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bg1"/>
          </a:solidFill>
        </p:spPr>
        <p:txBody>
          <a:bodyPr/>
          <a:lstStyle/>
          <a:p>
            <a:r>
              <a:rPr lang="it-IT" b="1" dirty="0" smtClean="0">
                <a:latin typeface="Calibri" pitchFamily="34" charset="0"/>
                <a:cs typeface="Calibri" pitchFamily="34" charset="0"/>
              </a:rPr>
              <a:t>Compatibility </a:t>
            </a:r>
            <a:r>
              <a:rPr lang="it-IT" b="1" dirty="0" err="1" smtClean="0">
                <a:latin typeface="Calibri" pitchFamily="34" charset="0"/>
                <a:cs typeface="Calibri" pitchFamily="34" charset="0"/>
              </a:rPr>
              <a:t>layer</a:t>
            </a:r>
            <a:endParaRPr lang="it-IT" dirty="0"/>
          </a:p>
        </p:txBody>
      </p:sp>
      <p:grpSp>
        <p:nvGrpSpPr>
          <p:cNvPr id="4" name="Group 3"/>
          <p:cNvGrpSpPr/>
          <p:nvPr/>
        </p:nvGrpSpPr>
        <p:grpSpPr>
          <a:xfrm>
            <a:off x="-10116" y="1780948"/>
            <a:ext cx="7462436" cy="4096324"/>
            <a:chOff x="107504" y="980728"/>
            <a:chExt cx="8688082" cy="5256584"/>
          </a:xfrm>
        </p:grpSpPr>
        <p:sp>
          <p:nvSpPr>
            <p:cNvPr id="28" name="Rounded Rectangle 27"/>
            <p:cNvSpPr/>
            <p:nvPr/>
          </p:nvSpPr>
          <p:spPr>
            <a:xfrm>
              <a:off x="107504" y="2636912"/>
              <a:ext cx="8688082" cy="2016224"/>
            </a:xfrm>
            <a:prstGeom prst="roundRect">
              <a:avLst/>
            </a:prstGeom>
            <a:noFill/>
            <a:ln w="57150" cmpd="sng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 dirty="0">
                <a:ln w="57150" cmpd="sng">
                  <a:solidFill>
                    <a:schemeClr val="tx1"/>
                  </a:solidFill>
                </a:ln>
                <a:noFill/>
              </a:endParaRPr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2411760" y="980728"/>
              <a:ext cx="4248472" cy="1584176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 smtClean="0"/>
                <a:t>EPOS ICS</a:t>
              </a:r>
              <a:endParaRPr lang="en-US" sz="6600" dirty="0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467544" y="4725143"/>
              <a:ext cx="1800200" cy="1512169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/>
                <a:t>TCS (WGs)</a:t>
              </a:r>
              <a:endParaRPr lang="en-US" sz="3200" dirty="0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6228184" y="4725144"/>
              <a:ext cx="2376264" cy="1512168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/>
                <a:t>Institutional</a:t>
              </a:r>
              <a:br>
                <a:rPr lang="en-US" sz="2800" dirty="0" smtClean="0"/>
              </a:br>
              <a:r>
                <a:rPr lang="en-US" sz="2800" dirty="0" smtClean="0"/>
                <a:t>facilities</a:t>
              </a:r>
              <a:endParaRPr lang="en-US" sz="2800" dirty="0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059832" y="4715721"/>
              <a:ext cx="2088232" cy="1512169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/>
                <a:t>National</a:t>
              </a:r>
              <a:br>
                <a:rPr lang="en-US" sz="3200" dirty="0" smtClean="0"/>
              </a:br>
              <a:r>
                <a:rPr lang="en-US" sz="3200" dirty="0" smtClean="0"/>
                <a:t>Facility</a:t>
              </a:r>
              <a:endParaRPr lang="en-US" sz="3200" dirty="0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531428" y="3941440"/>
              <a:ext cx="1728192" cy="504056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/>
                <a:t>wrapper</a:t>
              </a:r>
              <a:endParaRPr lang="en-US" sz="2800" dirty="0"/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6204750" y="3941440"/>
              <a:ext cx="2399698" cy="504056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/>
                <a:t>wrapper</a:t>
              </a:r>
              <a:endParaRPr lang="en-US" sz="2800" dirty="0"/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3059832" y="3941440"/>
              <a:ext cx="2088232" cy="504056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/>
                <a:t>wrapper</a:t>
              </a:r>
              <a:endParaRPr lang="en-US" sz="2800" dirty="0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411760" y="2708920"/>
              <a:ext cx="4248472" cy="432048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EPOS Metadata Catalogue</a:t>
              </a:r>
              <a:endParaRPr lang="en-US" dirty="0"/>
            </a:p>
          </p:txBody>
        </p:sp>
        <p:cxnSp>
          <p:nvCxnSpPr>
            <p:cNvPr id="21" name="Straight Connector 20"/>
            <p:cNvCxnSpPr>
              <a:stCxn id="9" idx="2"/>
              <a:endCxn id="7" idx="0"/>
            </p:cNvCxnSpPr>
            <p:nvPr/>
          </p:nvCxnSpPr>
          <p:spPr>
            <a:xfrm flipH="1">
              <a:off x="1395524" y="3140968"/>
              <a:ext cx="3140472" cy="80047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9" idx="2"/>
              <a:endCxn id="20" idx="0"/>
            </p:cNvCxnSpPr>
            <p:nvPr/>
          </p:nvCxnSpPr>
          <p:spPr>
            <a:xfrm flipH="1">
              <a:off x="4103948" y="3140968"/>
              <a:ext cx="432048" cy="80047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stCxn id="9" idx="2"/>
              <a:endCxn id="19" idx="0"/>
            </p:cNvCxnSpPr>
            <p:nvPr/>
          </p:nvCxnSpPr>
          <p:spPr>
            <a:xfrm>
              <a:off x="4535996" y="3140968"/>
              <a:ext cx="2868603" cy="80047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/>
            <p:cNvSpPr/>
            <p:nvPr/>
          </p:nvSpPr>
          <p:spPr>
            <a:xfrm>
              <a:off x="220330" y="2638653"/>
              <a:ext cx="195438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COMPATIBILITY </a:t>
              </a:r>
              <a:r>
                <a:rPr lang="en-US" b="1" dirty="0" smtClean="0">
                  <a:solidFill>
                    <a:srgbClr val="FF0000"/>
                  </a:solidFill>
                </a:rPr>
                <a:t/>
              </a:r>
              <a:br>
                <a:rPr lang="en-US" b="1" dirty="0" smtClean="0">
                  <a:solidFill>
                    <a:srgbClr val="FF0000"/>
                  </a:solidFill>
                </a:rPr>
              </a:br>
              <a:r>
                <a:rPr lang="en-US" b="1" dirty="0" smtClean="0">
                  <a:solidFill>
                    <a:srgbClr val="FF0000"/>
                  </a:solidFill>
                </a:rPr>
                <a:t>LAYER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7" name="Picture 16" descr="Epos_core_Service_new.png"/>
          <p:cNvPicPr>
            <a:picLocks noChangeAspect="1"/>
          </p:cNvPicPr>
          <p:nvPr/>
        </p:nvPicPr>
        <p:blipFill>
          <a:blip r:embed="rId2" cstate="screen">
            <a:alphaModFix amt="4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6700" y="908720"/>
            <a:ext cx="3980076" cy="6933575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7452320" y="3789040"/>
            <a:ext cx="50405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7956376" y="3645024"/>
            <a:ext cx="2016224" cy="28445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COMPATIBILITY  L.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619672" y="4381154"/>
            <a:ext cx="3312368" cy="5232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WEB SERVICES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5812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80" y="2852936"/>
            <a:ext cx="8229600" cy="1143000"/>
          </a:xfrm>
        </p:spPr>
        <p:txBody>
          <a:bodyPr/>
          <a:lstStyle/>
          <a:p>
            <a:r>
              <a:rPr lang="en-GB" sz="7200" dirty="0" smtClean="0"/>
              <a:t>Metadata is the key</a:t>
            </a:r>
            <a:endParaRPr lang="en-GB" sz="7200" dirty="0"/>
          </a:p>
        </p:txBody>
      </p:sp>
    </p:spTree>
    <p:extLst>
      <p:ext uri="{BB962C8B-B14F-4D97-AF65-F5344CB8AC3E}">
        <p14:creationId xmlns:p14="http://schemas.microsoft.com/office/powerpoint/2010/main" val="21430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AutoShape 4" descr="data:image/jpeg;base64,/9j/4AAQSkZJRgABAQAAAQABAAD/2wCEAAkGBhQSERQUExQVFBUWFRgXFRcWFxUVGhcaFRQXFxcYFxUYHCYfGBkjGRYVHy8gJCgpLCwsFx4xNTAqNSYrLCkBCQoKDgwOGg8PGiwkHyQsKiw0KiwsLCwsLCwpLCksLCwuLCwsKiksLSwsLCwsLCkpLCwsLCwpLCwsKSwsLCwsLP/AABEIAMIBAwMBIgACEQEDEQH/xAAcAAACAgMBAQAAAAAAAAAAAAAABQQGAQMHAgj/xABBEAACAQIEAwUEBwcDBAMBAAABAhEAAwQSITEFQVEGEyJhcTKBkaEHI0JSscHRFBVicoLh8DOSshZTovEkQ9Jz/8QAGwEAAQUBAQAAAAAAAAAAAAAAAAECAwQFBgf/xAA0EQABAwMCBAMHAwUBAQAAAAABAAIDBBEhEjEFE0FRIoGRMmFxobHB0RRS4SMzQkPw8Qb/2gAMAwEAAhEDEQA/AO237wRSzGAAST0A1JqOnFbRKjOJZioBkEsBJEESDGuteuIYU3LToDBZGWemZSJ+dLsR2flsyuVIgr9rxhgxZi0kzktjQjRYpWgdU03GymLxm0RIfmo2b7ZhYESQSCAdqyeM2ozZjl65HjeN8sb0vs9n3RVAcGDaJzZjHdPmhTOinpyJrZa4IwstbldYhhmOz5tVOg91Os3ui5U796W5ILAFQpIMggOcqyDqJNb7l8KQCYzGB5mCYHuB+FJsV2fdmZxc8TMS0jQrmQqNNZAtoJk89pqdisNcfuyMgZHzc4PgdY6/a+VJZvdFyvb8WtAkFwMszvHhEsJ2JA3A1oXi1omA0nXQK8iImREj2l36il2J4A72zbzKFm4y6Gc1wOIOuwNxjO5gUWuAsLmeVOreGbgAzd3s0yfYO/Wls3ui5T0Gs15AopicvVFRcVj0tiXcL6n8qQcQ7fWLfs+I9ScoqGSeOP2ionSsZuVaZrzNc7s9vr15nym2ttQJKgzJmBLelQrvbEOY7129DFU38QjGACVXdWMGwK6jmqNi+I2rQzXbiWx1dlUfM1QbPECPEruOhDfrVb472VtYq6125evZj1YMB6A7Dyoi4lEfbx80MrYz7dwumv26wAMHFWv90/MVE4txhsQi/u/FWS8lWGa02jKQrnMCfA2UlR7QkaGK4H2v7LNhcrK5uWnMBogg75WA01GxHnXngXZglVu3Xa2p1RU0YjrmPsjppWvA1tR/aytOFrZ/7eV3a/Y4n4GR18YDOjdx9USxBQMLfjhbitPPuGH2xEi3h+IDEQbmewGPiiwGIEOPB3ek+K0dRybSua2O05sWwlu/cQcmZ3ua/wARY/hFe8J2wxrXVQXmzT1lSNyR1EVbNC4dQrRoHD/IK34/hmO/ab1+xadCwYoC9jc4VQBreKt9co8JUDVmDTAMy+nEDeIKXGsrctFCDhA0KfGTDLyMxHtKBqszEw30iuFIZUuMOhyT+OtM8J9IKGO8tPb94b9KidRzN6KF1HK3ooCYPiF04bvrbZrd0Ozn9nKgNhGW4pS3eXOBfIgdADrArzw7DcTtWbdtFKhbCiP/AI7sbhZu8LO10wRow9pSNDB1FtwfaCxc9m4s9CYPwNTwwqqWlu4VYtLdwqFbwWPKsXt3AbijvlVsLDucHkOWbhyr3o1ylT4gesSLDcTXuUyOUUgXGJwmdkKWwftkZgxuweeVZBmruBWaRIufYizxS5ZCXLbk+BiVOEVi6iwxXR4FsOL+ohvYExJrfgOA4q0bl9O8VzfujuZs+Ky95mDS1xlLqpTLqmUBhB53qihCorXeKFW8N1WKWgoAwDAOQvfPq+qgkwvPKdRmGX1atcQRj3SNbttcuucww91iWyFQV78BVPjPhOjbiIq8UUIVVtXccVsBkdSCe/YHDMSZBTQkLkjMGygN7OWdTUC83FskgNngmAMGfH3O2rR3XfBQp9vLmza5TV5iiKEJDwzF4oW4u2XZg9yCThwSneN3ZIS4Fnu8kxzmin0VihCzFEUTWZoQsRRFZmsUIQagPxPIYuKUE6Nup6S32T61PryUmmuBOyUEdUK0iRqOVeqXtwsrrZbJ/CdUP9P2fURWG4v3f+sptxz9pD6MNj5GKZr0+3j6J2nspmIxKopZiABuTVS4r2puOctrwL94+0fTpUDjvahbksxi2uw6nl6t5VVsJ2kzvcMQFTMB/UB+dZFVWOkxFt37rHnqHPwzZT+LcPuOJ724SegSf9zsKSp2aUmbjN7rkn3wgA+NacV2juP7IrXb4fiboknu16scs+g3NUmhwzeyq2cOtk9w4sWUKDxCZOc5tYjbajLaveEBUb7LKoBB9248jVevdnFA8eIM+SmP+Va8JwZ1cNavhip2aUJ9J0Pxo0tOdSNI3urRxVu7CqDtofWlxW440eDykeE+sais9qcPcuZQCqZlDFmOi8m23MjYVq4ffCKF7wvG7MBr6AagepNRlgAv1TNNhdaCCyPaxSSAyHLOhgzIbmInX1pbxbiWZ9NtgB+Aqx8bQvhyyjxWxIj7StAPw0PxqmO62RLnPcPT2VHQdT512XBHNFOS3qc+5dXwhzRASD1z7lsVuoBB3BEg+6ppxIw9kleYKrO6TqwB6bfOleCxq3GgnL0nb39Kk8dw47rIzZSCGAGpIg7coIO9bgd4SQtYO8JLUmt9qWnUVOtdqj1NLbHDLB3N34p/+K3/ALkscnuD1CH9KpNfPuCPVVGvn7j1TT/qmQFcEqTEg6jSnXBe0mIskGxiny/cu/WJ6HmPUVTr3BUIhb3OfEn6Gi1gr9r2YdR9xpP+0wak1vOJG3Ck1vOJG3C732W+kq3iHFi+BYvn2QTKXfO2/P0OtXQGvl6zxC3dAW5OjSIOVlI5q3I11vsz9Jiwlu9JAAXvJljGkuOZPUVVkpb+KLI7KrJTavFFkLo9FaMLjUuKGtsGU8wZrfVE4wVRIsiis0UIRFEUUUIRFFFFCFiis1iKEIooiiKEIoorzduBQSdgJNBwha8Vi1trmcwP82qk9r+19nuShB1IO4BMa8qi9pb733zS5APhtiAD0zGqbi+BXHuF8SQtsakBhJ/hEHSetYs9WZCWDDfqsyWpLiWjAXnCtcxpMoFtAmLklcp6DfOfKPeKbcL4Nh7I2Nxohi2sjn4BpHupI/FL17wYa3FtNJEKi+WYkCttnhN8gnMhYchcEz5f+6ouBGBgdlGZdWH7fP8AnzW7inbFLZKWlUAaaKo+AFQP3jcbxXCQPuzqek/dHzrdhLyWZbGAK7llVihBKrE5mXnJ9qJ03pHxwBfHauLdtE7qwLKTycb++KkYwOOm3mrZoRyxIxwcOvceSmX8bqT+FbcHjA36f2qsJxeNhTEP4e8GksfyqZ0NhlVXRW3VufAi/aZd2XxJ1ldYHqJFVZeLi3cKnblU/g/GSrAzGtSO0HY7v74uW2W3bYZ7hOyE75QN5M6etRRhrCWv2UbAGnS5MeE8UVlKnVGBBHkRBiqV2hwLWrjKTPMNyZTqG/t1Bp9YwtuzC23ZgNy0a+gGwr1xfBd7YLc7YkfyyMw9Ofxq7w+fky6P8XfVXKKblv09HKjWrkGn+b9osFd7loFl/iTdl9R7Q9D1pZb4WQJbc7L0HU+db+H3DbuKRyI/Gupj1N8Luq6CPUMO6pWlxs+VAWJ5ASfhTa1w/SbrR/CsE+87CtvHMQuGLraULmYnTchvEJPSCNKT4fHlm1pvhjdpcbn5Jvhjdpcbn5Ke1xVMDSpWEYsYG9KuKnLc/pX5ia1W8XrSiXS6ycJdLk74hwcMwcXVtufaUyQehldj1qH+13LDAONeRGoYdQedRjiaZ4W6HXKd/sk8m5fpTwQ5124KeC1xu3BTzAdtb+CuJiLZJtXIF22dsw8uUjn1BruvZ3tBaxlhb1oyG3HNSN1PnXzzwDFq+a1cVW19lhOx/I1b+w/Exg8R4PBbcgXbc+E9HXow+YompzM3mNSS05lbzGrtYNZrxbaRXuspZaKKKKEIooooQiiisUIQaKKKEIpbx65Fk6xqJ9NzWntR2iTB2DcbUk5UXbM2/wAANTXBOL9t7uLxiPeuEWlfKVXQZWkEKPMHf1q9DwyaqgkkbgAHzNtgopT4SF0psSCA3IgEeh1H5VXePFrxW2ugO/8ACN2b4VPwuM720jgQGBIA2AzEAfAVFx99VQkb7TXBaiHrBDjqSjH44IBbt6IogD8z1nc0u/exTxTtUHG4rxUqxt8uQq/pPlWjHDfdXWRA7pnxftCcQgtkZvEMo5hjpp69Kkf9P4fCgftR7y7H+mpyqnkzDUnyBHvqH2TwRGJDupAsq10yOaiF/wDIr8KVcTxrXLjMxmTPxqcMzoabBS6c6WmwVlsXsBc0NhUnmrOPxavPFsKtu0Bb1Qar6HkfOqsbLAA8uo/A+dbLfEXClSZU8jRyDcEG6TlG9wVNwOJ1GtXTi/EMuG0O6J+LVzi1dginfEuPB8Olse1z8gJj8aZNDqc3CSWPUQtmGxk1Z8Fi8uHusPuQPVvD+dc/sYgg09/e0WMo+0Z/27fM/Kpo4NUzR0v9MqWOHVK0dLqDxbFGcoPrUbh8lwPOtV18xpnwi0JnoJ+GtdQDzJF0Tf6kix2h4RdvXiyLKBVBYkAAgQdSfIVBtcKVNWuJPlJ/KpfHOMn2FOg38zzNKrdvNqxgU2Xl8wkC5TZeXzCRkrbxLBO0upFxYE5TqABGqnWPOlllCTAphw+8UbQ7HSn13DojLiLahc4IMbK43K9JBB+NR8oSHUPNRiISHUPNQV4T3azc9o7LuR5t0PlXi00UvxGOYuZNb7V6aeJG3s1OD23s1e+JW3S+txJ8QDTGk7NrtuDTtuLGATuOdbLePKWECmNW/wCX/uhwl5Ycax7S+Fv0Pvq2xpaTpdvmyttZpvpO66d9GnbXvYsOZ0+rPSPs+nSujivmbg/eYLEI6sWUMCrbbHY9DX0lw/Fi7bR12ZQw94rOqmEEOta+/wAVn1LLEOtbv8VJorArNVFURRRRQhFYrNYoQisMdOlZqq/SfxY4fhmIdTDFQgP/APQhdPcTUkUZlkbGOpA9ULlv0ofSCmKu93a1tWsyh/vs2jED7ojTrXO7+BZiBIVQoYsdvEJEdT5VD7yZY7DQVJxWMNxUJP2YI6FdNvSK9AiEDYf08fs28z7/ADUJzurovbBRhLVuzIyrBneQdZjzmpOLxZFpAd8uY+ra/hFVrsqbOWLqBgbkSZESBzHKfzpjxq65vMsazty91ebVPBpBMdAFrk7rJkdG2TSkuNxXi9CP71ux9k23j0IPUESD8Klr2dHtXLgUdB4j8P71L4haR7NuJPdr3cneBJWY8jHup54bOLWA9U79XFiyiYXtFls3EMyyZQfKQfypC1T3wi8iajvhvOmNoHx5AU7Jo74U3hjEqQNeoOxHQ/rU5+zourmt6HmtSexHD1e6ytr4C3vFXe1wtLcGCAxiRELHNiSPlJ8qypzLHLoa03UMlQGu8K5Pd4Y6mI1qXhOzN65auXABltxvuZPKukYjgth2k3bY99bsffTC4eLVpsQp/wBTuyPCp0JI3JjaBHU04PqHDDD6IFXfAtdcfuW2QwQRUe7iGmP81ro2M4AmIQXLBFxDzXl5Ecj5GkmK7Pd0puFTIOkjr+lWKWoa+QNOCcK9TzNc8NOCVU2ulWg084bjAFczsv40hxWrGaLF0iR1EVtRycty1I5Cxy9XrmZiepqZjkyW0HUT8TA/CteBwRZwPOtnH7wNxgNlOUf0iPyPxpQCGFxSgWYXFR8FigrAkSAQSOo5j/OtXTinCxYUiS2Huwbb7lCRKz5wT6iufCrngO1L38KMGFAfusqsYbvCpkIARoSggHfMB1qk+aWJ7XsyNiPd38lLSyNsQ7y/Cr+O4SwJKlXHVWHzU6itGDflXgux6+e9e8Kus1auC67VBjVcCyaW7hiOVb8JitYqLw/ELn8Xs7UzxK2rbAEjXURrIOxq9HkXursdyL3UvGP/APHY9GUj3mPw/Cux/RZxXvsCBOttivuOo/E1yO7aF+xlQEMpzgffgEEeoGorqH0RcGuWMK7XAV7xgVB00A3jzmlrPYz7ktZ7Hor8KzWBWayFkoooooQsUUUUIRXC/p17Wl7v7EoIW1D3D952QFQPIK3xNd0r5o+ldRc4viZMKCmY+lpB8dK2eCxB85NrkA2+OB9012ypMfVL5lj+A/KizhyLeYkanQc9BvW/EoAFA0GvnuTvXhzpXVijDXAuOWttjvZR3WeHYnUoeZke6rhgnOITQ/XWxBHN0GxHUjY+6qAJDAjlXQuFLbw9pb7GbjCbYH2QebfxeVc2wO5jidllcRYANXU/VKcTdadTUjhmOElW2O/+dalYi+MTba4FCuhg5dMytsSOsiKROMppjiWHUDcKo1oe3QRYpjxbAG2ZGqnUEcwdqVl6e8M4ipXu7mqcjGqE/ip5j4VH4lwBkMrqp1BGoI8jSPZq8TEsb9B0P9e6hYDiT2XDoYIpjjO1F66PG5J+Eeg2FJmtEGCK9nCmJjSow5w2Uro43G5C9vjWP2jXuxxO6hlXYehIqJFb7InQ0gLu6UtaOic8O7UlWm5bV53ZS1p/XPbIk+s06Wwt4l7F+6wPtYe85YMOiOdmHKfjVIZY0phwfGlHGtMEMTn3cM9+qY4vj8cRsQtuM4XYctkuZGGhS4CjA9DpHzrOA7JEknMhjo6k/AGmmM7VO3OeU+lKrnEsxkhZ65RNTclgN3EHystCLi8hN5Ih6pjhuAMjZsug/wAFVniPDmzGd5pwONNO/wCNNLGIt347wa/e5/3qV8UcrbNK0W8VgkAbI0t9+4/PyVITAEmmlrCrZgn2xBAn2ejE8utOOIIlpQygqxn2okAEiYHWJ99VTE4gsTHPcnnVGSNsONytEtZELjN0x7QXu9VLyey5K3ANAlwasABsGBDD1bpURrEWSR1A+P8A6rbwW4oLW7hi3dhWP3GB8FwfysfgWFM8Dgi3eWHEOpMDzTX4EbHzFVacanGM72x8ENbzDq6n6pBZUiKbYqznwub7Vplg/wALmCPjB+Ne04WXgCmHE8J3dtbC6sSHueUDwL66z8KuMhIabp7ISGm6OyDt9o7frAr6L4Hie8sW3O5UT6jQ/hXEOzXZu4+REUlmIO2igcyeX9q7rw3CC1aVB9kAfr86Srs2Njb5TaoBsbW9VJFZrFZrNWciiiihCxRWaxQhBr5i+lFh+88VBmbsn3KBHug/Gvp2vlDt8xXH4mTJ75/+RroeAkMfI89G/cJj0gxjGBW/DYqbRLgEzCwIMAayRvyrF+wXTMgJEFvQLEz6SPiK031hQvQfPn863JXvFS6VjvCGD4EnZM6ITEhmAC/PpUzA40klGO5JHrzpXgjDk9Af0/Osk66bisszyVFPqeclxSSRhwsVauDY3u7sN7DDK3oefuMH3V74tgSrkfPr0il2HfvEnmN/WmuDxpKhLmq7A819/MeVUm/scsSVpa7UN+oSlSRT7hXHIXI+qncefUdD+NK8Xh4YgajrUc2zTWucw4Q9rZW5ToYyyzGdIO8Gp2G4vYXwi2XB3k5aq2U1st3SAY508TuHRROpWHqfVP2v4Rj7NxfcG/A1ts2sJ94+9WqsAmpFvF6a0rZu4Homupuzj6pvxXggYd7ZbOh3jdT0Ybg0l/ZmB2qXhuL5DKyp8vz60xsccncWz6rB+VKRG/N7IvLGLWuErGBY1Eferba4tm8IVBPTSRz9Kj4jhNu57DgN90kA08wAjwFMbVEGzxZVvNW+ziCKaJ2SvTos+dasdg7VgZXcM/3U1j1OwqIRvbk4U3OjfhuVLhMTbCucrD2W6eR6ilNzgLoYyk9CNQfMGsWsR90ED40/4SxuqUInQlRJGoBI15Tt76fpZNvv3V2iqzTPDJMsJ8x/HuSWx2ddiBlOvXT8asVkraUXGXPctoFeCASp8KsSRqV0X3rVUxHGbwaRCr9xZA97e0T5zUvAcYOYNE8mU81OjL7xz9KpOcz2mDxDb7rs45IwbBP+FcfwYbKwa0fsl4Zf9wAj3iKnM1lGLQWYmZMazz03qm8T4ZleB4lIzIfvK2x9eR8wasfYrsTiMWwAzJZBGZzsOoXqfKp4qq41OGO6cJi0nWuo/RzcLpceITwqvqJmPiKuoqHwrhiWLSWrYhVEDqepPmamisqZ/MeXLImeJHlwRRRRUSiRRRRQhFYrNFCFivnP6buzbWcc10A5L/iB5ZoAces6++voykva7sxax2Gazd05o3NGA0Yf5tV6hqBBJ4/ZcLH4d/JIRdcCXgowXCrr3AS90JmEwQrOuUeR51TsSgPiUyDsfyI6057Yd7ajChmNtFUEa5Xac5fX+JtPICltwhUW2IhRqerHcz8B7q6DglPUXlbJYsd4gfds0Dy6KSpc0kBotYW8+qVKIJ9K1kmdKltarBSKSShcBpvYA3UF1P4PxNLTg3VJU6NljY+R3I3q5WeCJeGaxcV136ET1B2rm1wztTfgGLJYIehy/pVSSovJpIuO/wDKzq2mLxzGGxVvu8FRPbuovkDmPwWajPZwo/8Asf3J/eaj9w55GtF3hjctaRxPRqyWN/c9T1w+FP8A98eqMPyrYOE2D7OIt+/MPypWvBLxGlto68qwMDdX7MUzUf2fVOLW/wCMnzCcJwW0Ac1+3rsQdB66Vus9k7dyFLG3cPsnR0cdUOnwk0guW7hFbMDxO7Z0BMTOUiVnrHI+Y1qCobzGWbdp6H8jqFZpncp2p1nDqD9iNitnGezzYdgpZWzAkROw01BGnzqImDNO37WFpz21edwS0bRIGsHTlUrBcQsPAVApOhQtDT1tufC38rZT5moYbsaBOc9xt/CmnPMcTA3HY7/z9UmtXTbVjzjSog4i3On2P4VM5TmA3EFWX+ZDqPwpNdwZFXHB1hp2VFhbnUMphw+/3nhkiQdiR+dLLuCIPvg1O4RhGzgipfFnCuFiZGsdamLdUepyh5miTSzqoeDwmwq69kuz7NcWOelVvA2dRXVewvDCcryQqA6csx2Pwpz3cmIvUbQ6edsfvVSv/QzfJMNaP9bfmlGH+hW/Pie2v9RP5V2WKKwzUu7Bd0Kh1tguf4P6N7VgW+/PfIrGdMoXPHnJXNy86vtjDqihUUKo0AAAA9AKLtoMCCJBEH0NecLaKqFJLQIk8+nyqrqcSb7bpskrpB4it9ZrzNZzUXUKzRWJoBouhZooopUIooooQsVC4xcPdlR7TkIv9WhPuEn3VNNL38eIA5W1zH+Z5Vfgob41HJtbvhOZvfsqb28+jL9sIuWCocAAo8hWygAEMPZaAB51z3FfQrjgJVFJ+6HUke/SRX0JFBFbdLxmqpmCNpBA7hRloOV8z8S+ji7hQDinS2DyBzt8BoP7UgxPDrGyu5H8orqP0p4RjinkmIUieQy8vLQ1zR7G+lUKn/6GtleQSB8APvddhScIp/0zJC3USL9fsQoSYawBrm+IHyg1m0LSsCuYMDIOYafLWvN21UK6COX+fpUA4jUuN+YfQfhVpoYYxYxNt5q3jtkRobNuP65/5VvTtVbOvdoP6m/CueupnnXkEilNVUn/AGFY7YKBp8VM0+q6ee15jwWrUert+DCtZ7ZFtGs2j6d4D8yaomDxZXn+YpvZxGbeKrOrqtn+wrYg4TwmqAtA1p8/rdWE8Ztsf9Ag84uafApUm3i8LKi9NrNzJBG8DlMb0js2wNTEe4/lU/B8OtXLhbEWy40yIGyZY2BIGoPOojxipaLl3yF1U41wLhlJT+Blnnazjgd903tdm7Vx3RAc6HVSN+hUjRgfI+6l+L7O5Z0IrpnZDgmZjcIgsZ02AGkDyAgCrli+A2bo8dtT5xB+Iq5wvjRqmu50YsMahi564XDO4bJ7UT/Ir5/w9pxCuM6jYNMr/I41X028qaW+FWgJlnJ2Tw5j6Sdfd8K6piPo9sH2Sy/A0sxP0aZjo6+sEGthslOMxu0n3jHp+FE+GrdiVmoe458j+VQcNxOwoK921s9T4/iNCDWi41hm/wBSWPII5P4V0Y/RirDxuGI2MGfQtvFTuC9nMLhWGa0EubB3OdT/ACvsPQgGlPE2sGl38euPmgcHe86m4Hxz6Z+SrfZrscbkMUYL95/D8F3NdJwOCW0gRRAHzratexWfUVT5jnbstakoo6YYye6hcZwpuWWVdSSnTYOpO+h0BpPd4JcW6SgAAKhSAisPA6yIgBQzAlY13E1ZaKgDiFcLQVV7nBnfIAhtABA+q6srA5xBMlYJk6nNW23w1/C7WVa4DiGM5DJZibevrt0HSrHRS8wo0BVzh+Bu2XQFS6jOZUje4qZtGYH21dv66lY+xcL3sit9ZZVVYEABgbkz4pHtLqBTmikLyTdLpVWxnCHZgVtFLengHdEyLd0FsrNl+0izvpNS+B8PdHJuIQx+1Fsj2EHtzn3B3p9QKDISLJNPVZooopqciiiihC8sag8IEq1w73GLD+XZP/ED41njFw93lHtXCEH9Rgn3LJ91TLSAAAbAQPdUe7/gn7N+K90UUVImKm/SPwI3rIuKJa3OaNyp/T864bi7BBjaP1r6hZZ0Otc07Z/RwSTdwyyN2tiAR/L1HlVCphJOtq6zgfFI42/ppzYdD9lxq7aI6/hUO6gPIH4/jVkxuDKMVZWB5hhl+VQRw4uwCgkkwBPX3aVUbLbddBU0WoamG4SJsLIJCHTUwDpqBvm6kfGoj2ug/wDH9TXQuO8DXD4RbQGa5ccG43XKJgfwgkaVUTwefsmrEVS1wuuek4e+TxMH/eiWKrRv+AphgAwHi91SrPCjyWpKWERWZyWyR4V3JMwM2w2Ouu1K+UOwE9sH6Ic6c6R/3r5K2dmO7ey3eMgYEd2DAaADOWd9x51Z+z3Zc3XBC6bya5z2SwZ4hjEtFfq4zZRsoXUa77nfzr6R4Tw1bFtUXlueprPdwx0sly6w6/gLkq2sNZVueAQMfj16nskuKw+Iwgm0Q9vnKiV9Y3FMeD8bzovekI7bAgqCDtlJ0PxpsRXi5h1YZSAR0IEfCtSKl5J/pnw9uilMjSzSWi/cL3NQ7/FraMVdssRJIOUZpiWiBOU/Cs2OHC20ozBfuTK+4Hb3GtOK4KlxrjPrnQL/ACwGEjlMOdYq4w39pQu9y9fvu1KgsVLFQAyspOecpgjY5Tr5UJxC3c8Il538DECZjMYgTB3/ADrQ/BM7B7j5iBl0XKIyuOp1l5n+EQBRheBlTbOeSm7BcrNvozBoykkmIqQhlk3K3fsD29bLaf8AbeSv9J3X5jyrZh+IhjlYG2/3W/FTs3uqZFYyCoAy3sqTVfdV7EYi4pP1rADEd34mVRk7rN7WQx4uceVeHxmIklXm33toZhlaB9UGUHKMytnJzRplbaRFly0RU4eB0URbfqq3hcVei0124UtuBmY5ZDZCd8sIrEjQz7PKa12OK3gwZ2YICskgAFSLkErlkFgEM7Anzq0ZaMtGsdkafeq5guLXQ6LeJSSWObIoyvbJVZH3WDDedpqbjuIsty4FYT3Aa0pjxPNyAObEwulNooikLhe9ktsKsYjiThkCXiyHLmdiqgMUukqXyHL7KmIkGBpNSOA4+47/AFj6+HwlgpP1KEnuwuozFjM0/igCnaxa1kmnO69UUUVGnqFd4qitlJOhUEwcoLeyC2wJkfEV4HGrZgjOQxhPA3j39nTXQE+gnavF/g+Yv4oR2VnWNyoUaNOgORZ0O3nXi3wdlFsC5/pf6fgG2UrD+LxeExpGwNOs1Jleb/ELZuoT3koYC920lnQkaRvlVq3fv63GYZyJUSEYiXCleXPOvxrW3BMz5rjZpZWIy5Zy23SPa/j+Vezwf2xmhWe24AWMvd5IA12hAKLMCQly2DjNuWEmVKBhBkG4QFHxOvSpNzEhWVTu0hfcJPypW/Z3XMHIbMWYmWDHvVujw5oABUDTlUu/gnY22zqGQkzkJBzKV9nOCN+tFmoyvLcdtATLRrBytDZTBymPFr0r1b4ujNlUOTrIyN4YYqc3TUGod3s7mQIX8Kg5BlBjN97XxACQBpodZrOH7PZHzSh30NoELLZvqxm8HzpbMsjxXTG/hEue2it/Mob8aTcT7O4ZV8OHs53IVPAu55xHISfdT+KgWPrLpf7NuUTzb7bfgvuNV5M46lWI5Hs2JA+Kg4zsRhbqKr29hGZWZDsBMqfKkFz6HcNMi/iAPu5lPzKzV9itWKvhEZjoFBJ91N5EdtgpWcRqYQdMhA+K4J2zwFnC4lrVkHTQZmLEnbc+c1W8QyEraQ5yWliB7TnSB/Co/E0w7YHvsY5BJJWTHINt8vxqyfRJ2Kz3jeuCVt7bQTy/z0qoxo6dVyzqmWrIfI8ucdrnv9grZ2C7A3MFaa6ptm/dH2lJCpuFBnQk6n3dKd2OIYwXlV00k6KqgMADs50+dWkLWYqw+nLiCHELoKdwiZoLQfed1A/eZHtWrq+ihx/4E1kcas83Cn+IFP8AkBU6KGQHcTU2lw6/JF29lXuJ8auo10IqsqqpVoJC+HMxeDsRoPOvScRvEA6DNe7sEqIjvHXSHkmF5gU8NhTMqNd9Bry166VqPDbWv1dvXfwLrrOumutT6hbZR2N0nt8bci77MoBlImGPfPbJAnY5V06k61KwnEWbuJj6wPmgH7IkR05Ux/Y08PgXw+z4R4f5enurX+67P/at7z7C7/CkuOyLFQOG8XNx7gI0HjtaMMyBivP2jKgyNIdaiXONXQLRGVjdVWAVdUzXLaxqwDaPEmNV+FgWwoiFAgQIA0Gmg6DQfCtf7Bbgju0hjLDKupmZOmutLcdkWKTWONv3d1iFm2o0iBPeOhzQToMoJgxodaL3F7iXQhyMAQXYAjw5CxgSYYRm8xToYC3IPdpIEA5VkDXQGNBqfjWbWDRQAqKoExCgROh28qNTb7IsUjwfHmZQ7sqqCgICFpzW1eSZ8IOaBuNK84fjF1wuqoxuqpBtt7NxSymGIMj2ehKmnjcPtmJtoYEDwroOg00HlWw4dTqVE6chymPhJ+NF29kWKV8G4qbrOGEfat+FlzISVB131WZGnjFNxXhbCiIUCBA0Gg6DoNBpWymnJuEoRRRRSJUUUUUIRFYis0UIWIorNFCFruXQoliABuSQB8TWr9vt/wDcTafaXaJnfaK08RwzMbbKA2R8xUmJlWXfqM0j0pZf4TcYXhlC94QQA4yjwW11GXUyp+VODQU0kp0ccgAOdIb2fEuusaa661g4+3BPeJAME5l0PQmfKlFjhVxLgbcA3JZWCls9xWkgiBoIIHTzqLh+BXVKGB4cgMOJ8IujwnLoPrNj1NOEbe6LnsneOxf1ZKEEkhVIIIBeACT7wfh1rbhlS2gUMIXTUjeJM+fOljYK7DgIDmvW7gJcfY7qQdN/qz8q8Yrhl184yqM9w3JLTB7nu8pAH3gNehpgjGq90uo2tZPBdUwAQZEiCNuvp51XO398jCOgn6yU0BmMpJ95ipvC+B9zdDAyO6Ka7r4lKqv8IhvjTdrYO9NkaCLAqGaN0sTmA2JXzrwrC4lntombkAIDPpsC8TlHQ11j/pzEWFXuXOsZgvhhjAJgaEVbbOARCcqKsmTCgSepit+WqZpGu9o57jCSgY+lJcSDfpbH/qXW+IsgAuowgQXH1imOZIEj3gVMs4pXEqwYdQZrbFaVwaglgoDHcgAE+vWrIDhi+FaJB6KMeN2oBzGDsclwzoTI8OohSZGmlZTjVosFD6k5RowBOXNAJEHwkH3jrUNOzniBLDKDORM6rqrqSPH4ZzjQaQu1ej2elmOYASxUKsZZS2q8/s90pqxZndReJSzxi198aWxdO/sH7W23zrffxQQSxgSBzMk6AADUnyFJj2VOSO98RUoTl8OU2RajLP8ACrb70yxOBd1WWUOjh1IUxIBEFS0xDHnSEN6FLlH74tyBm10mVcRmMDNI8JJB3ivK8btHZido8FyTJIEDLJHhbUdK03ODO2eXWLhU3AEP2YHhJbSVVRrO01otdnGTKVuCQVJzKTqpY6eLwr4zptOvWls3ui5TjDYgOoZTIPP/ADYzW2o2AwfdqROYlmdjESXYsYHIa1JphTkUUUUiEUUUUIRRRRQhFFFFCEUUUUIRRRRQhFFFFCFg0UUUiEUUUUgQisUUU5Isis0UUICKKKKEqKKKKEIooooQiiiihCKKKKEIooooQiiiihCKKKKEIooooQiiiihCKKKKEL//2Q=="/>
          <p:cNvSpPr>
            <a:spLocks noChangeAspect="1" noChangeArrowheads="1"/>
          </p:cNvSpPr>
          <p:nvPr/>
        </p:nvSpPr>
        <p:spPr bwMode="auto">
          <a:xfrm>
            <a:off x="14995" y="270087"/>
            <a:ext cx="9144000" cy="82550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4300" dirty="0" smtClean="0"/>
              <a:t>e-Infrastructure Metadata Model</a:t>
            </a:r>
            <a:br>
              <a:rPr lang="en-GB" sz="4300" dirty="0" smtClean="0"/>
            </a:br>
            <a:endParaRPr lang="en-GB" sz="2600" dirty="0"/>
          </a:p>
        </p:txBody>
      </p:sp>
      <p:sp>
        <p:nvSpPr>
          <p:cNvPr id="19460" name="AutoShape 4" descr="data:image/jpeg;base64,/9j/4AAQSkZJRgABAQAAAQABAAD/2wCEAAkGBhQQEBUUEBAQFBAUFBYVEhQPEhAVFBQUFBYVFBQUFBIXGyggFxkjGRUUHy8gIycpLCwsFh4xNTAqNSYrLCkBCQoKDgwOFw8PGiklFhwpKSkpKSkpKSkpKSwpKTUpKSkpKSkpLCkpKSk1KS0pLCwsKSkpKSksKSksKiksKSkpKf/AABEIAPkAygMBIgACEQEDEQH/xAAcAAEAAgMBAQEAAAAAAAAAAAAABQYCAwQHAQj/xABFEAACAQIDAwcIBwYFBQEAAAABAgADEQQSIQUGMQcTIjJBUXEzYXKBkbGywSNSc4KSodEUNEJDwvAkU2Ki4RUWY9LTF//EABcBAQEBAQAAAAAAAAAAAAAAAAABAgP/xAAhEQEBAQADAAIBBQAAAAAAAAAAARECITESQbEDMnGBwf/aAAwDAQACEQMRAD8A9xiIgIiICIiAiIgJi1QDiQPGZGQWIX/Ftf8Ay0t3cX7IEwcSP7t+swGOXtJHiNPxcPznxeEjtqp0ToIE1eJw7EYnD0iSScguTxndAREQEREBERAREQEREBERAREQEREBERAREQEruLx6CtUqBgUSkCxBH8IdiL8LywmVGtsRajVqatUp06vBqfRZbMQ2U92ZeJ4iBO7NxhqrcoUIC3UsrEMyhirW0DC4v4iatpr0TOnZmz1oUlpoWKoLAuczHzs3aZo2mOgZYlc26+2KVSiiK4zrmQqb3zITceyT08y3Qw2TFBlXoVaz85qb5lDZCAezTXx889NkUiIgIiICIiAiIgIiICIiAiIgIiICIiAiIgfDINKOTEsLki2YXtpnZmIHmuZOmRNYf4o+gvvaWCQWcG0+oZIINJwbTHQMqVT90A1SuoQXWnVqPVbsXrqq37yezuE9EkXu1TAw1Owt1ibdpLNrJSZUiIgIiICIiAiIgIiICIiAiIgIiICIiAiIgfDPNuUTf99mYxFFEMj01LO2a4GZxZFBAJvbifVPSp43y84N6tXCrSR3Yq2iKzHRh2AQsT27+/GKxC4luaQilSZgAVUgqNdBfNwOl/XIDaXKbi1q5AmFq0yqm7CpTN2QOQCrNw1B04iSe4uyatOnjeco1Vz0nCZ0dc1wbAXEpeOfEo92oVaFNHGV3p1bMGFs3V8/fbwkjWR7juwG/ZKWdcrFMxW97ZiWA4DsMlLzxXYm9tainMpia7kWAA5l7C+RSHqO2UXIHETTvBvRjkwWc4mujMTlYVFDBQ9r3WynTTsjWce4Az7PEuSPlCxuIx64XEV+eolKhBqKDUBQZhaoNSPG89tlQiIgIiICIiAiIgIiICIiAiIgIiICIiBUd+N6q+CNMYalRcurlueZgBlqUUHV1/mHsPCV3Z/Knh8Rim50GjzaMpNiwJp5jWAZSSVupIuoJsNLy97SwKVK9EuiMQKlsyg2uaZ0v5wJWcXuvROPJyBAVvagBTzFr5w+Ua3Fr6wq306yspPFbcde0Aj3iRm3nPNNbTonh6xJPDYdVUqostuGvzMht5MQqUznYKrMEuSSBm4E2Hj3ysvOByZYR16BxFI1FXPzVXRr2JurA9tj6pJLyV0FpGmK+ItYAM3NllsQ3R004SawXVTwT5SaJkXa883e3Qp7J2mlYV6lSmqNmVkUMecQjQg2sDaes7L27SxN+aa7AXKkEEDhKBvF5Y+ivzknyfn6ep9mPiEGr5ERAREQEREBERAREQEREBERAREQERECE25j+aq0jlvc5Rrbyj01v6hI6rUw4xzt+2UueChXpGon0SqdTa9xrbwvJPeDYbYnLkqimyFSpZM4urBx0bjtWUN+TZv21nxWIo1RXDNU5vD5CbsuawLMoJsNYF72jjclSlTFs1UsA1jcAWBse/UcfPKrvVvJSOLTBVMMayOx6dSq4VaqqzLoo4d+vBgRwloxWyA4RQ9TNSsyu1mJLE9a414d47JEb1VMR+zVmAwy5VZTV+l50KbKxQMoCkjtzEQNVbDc0yqVVbhWCozMFW4Fs7amSJlN3aL1jzz4mtVQi9NapvlUsxUHu0tpLMcae4fnAgt4vLfdX5yT5P8Ay9T7P+oSI23VzVb2/hHzkvyf+XqfZ/1CE+19iIhSIiAiIgIiICIiAiIgIiICIiAiIgJDbVH+Ipm2mRtfvLJmQu1f3mn6DfEssGzEUHJDoEOUXtUvx1FxlBPAyB3qxFZ8LVRlohWQ5ipruwAU1LCnk1JCEdYcRrLVSOh8JDbx4ZKtBgwDKQfHhoQ3EGB5Nyb1artdaeWioCuRoGOSw1J6Z6IPA5T26z0BjI3d/YC4SmoSpVYMqsVdgQCygmwA75JOZCoTa3lPuj5ya5P/AC9T7L+oSF2r1/uj5yZ5Pz9PU+z/AKhDK/RIvb2LalSvTNmLKBoe0gfOQS7QxJ61Vfuq/wCoiRpcLz7KpgalQ1BmrVCLN0b1FHED6xk/smvnoqxvqDxJJ0JA1PhLYOyIiQIiICIiAiIgIiICIiAiIgJCbV/eaf2bfEJu3oxtajhKr4WmtTEKv0aNezG4B0BFza5AvqQB2ym7B2tja2NU4jDVKdFsKHJqjydVrFlL2OXW4C6HUGWC+0uEjtrJemwHcfdMdn7ao1naglZXrIg5wIDoSNQTfRu3Le4uJ1HD9EKDfTLqPNa5lFdpJ9Gn2afCJzVWAPWA8TO1FsijuRR7FAle2/WKjoswJYDokjgn/MkSvm0MMWa4K2sO0eeTG4lEpiagP+VfQgjrCVjZ+IdqnSdiArmxY/VPEeJlr3Rq/wCNqJ2igD/vEtifawbwahQbcSdfNb9ZTdlqGxeMJAIVqKqDwFkuxA7NTLdt2oMyg93cT3k8PRlS2HTvVxZYWLYmwvpcBUsfC1vbN8f2cv4/1OW/Lj/f4TuBFjw4KT/u/wCJO7EH+GpedFP4hm+cgmey1D3J8nMseAp5aSL9VFHsUCc/qOldEREiEREBERARE+XgfYny801sdTTr1Ka+k6j3mBvnwmR3/cmFvb9qw9/taf6zXj9s0mpMKdamzEW6DoxAPE2B7oGX/cdC5HOG62zdF9L8NbWmS7fokdf/AGtKq1POpF8pYXBHEDsPsmCEHo31FrqxW+ml9dey/rlFsq7ToVAUZhZgb5gQLadp4HUSlb07z4fB1lFTFMoZbobZyRwy9FTYdoa2ubtmO09vU8PRxLsQ1SiiDLpbNUDML272CepDPDsZtepiK7VqzZzZib24dUAd2pGvZfThJq49Zw3KZs+njQ1CmWZ1Sm1ZBlBUm5UhrE2+tx889Oxuo0NrW98/NOwtnCvd8mYoLsoZVAHVGUHgbkWAv65+kyuSmoJ1VVBJ7SABrLCqjsWpVTnKGJYNVpuSjn+OixuhvwuLkeqadqMQSRhzWA1GR6B1tbqkEidm0MaKeLw4Ugmq7pUFwbqKT1L+IKL7T3zsrEkiw08xItfv080eVPVDXeci4bZ2KVtVLIiLpre104WEmdz96qYxL16lOqi1KWUKVuwOa9j7JPlmFgnSOYA5m6q31Og107JBbc2vTapzIbpJq+lhmbgM3fa+nn77yWmJzae91Co4OfKAtjzpVOJt2+P5yAO0MUtWo2HpYatSqPmU86hbqqnY4+p2Sr7y4d2ptkXNe2ngf+J6RyS1lq7JoqchamaiOpsSp51yAw7DYgzfDnOP1rHPj8p7mGysbVbDvUxFEU3BIy3JBAsAb+fMZdhPPNq7rM2Pq1UrlKQseZXME6NKmOqCF4m/CehIdB4Rzu9yY1PGUREwpERAREQIbenaD0MOaiEjKRcKFLEHTo3B1HHhwEoNfeoP18VtBPMr01HwiXrew/RJ9p/S0rQJ/szHL9Tjws+V9WcbfEBUxWHq6NjsUT/rqI/5ZpoG7+GbhjG+9QJ/MGWNihNmyE9zBSfYZj/06g/8mgfuUz7hxnX8Irv/AGjS7MbR+9SqL+sk9h7COHLFMThGLAC99dDe2o8PZJD/AKFQP8lR6N19xm8bMpED6NfzHuMmjdTpVSdWwzjtCOgJ7tSZjV2U186YJec7WU4YMR3ZwbmYHYlE8FYeDv8AMmfP+gJ2PVHrpn+iTpWnD7PxaY1a3MEUjQNKotw2YZmdTcdoJ7ramdGL2VSZwX2ZRIuc2bC0iXv9Z8vRn1diMOriaw/vzETYMBiB1cW3rFT/AOkuxMrrwWDwlK2TAUqZGoy4ekCD42vGJ2rmqUxkOTnQahfToBXOnec2WaqdPFDhigfHN8wZlzuMH82k3jl/+cbDtC08RRSqWWkSwzWYFSRmPSPSN7kWGnZNO2d76eHCdCqztcKmiZiBcsajHKB+slMVisWOthqVS4/hWmT8QMhMXtfCuwTF4UI4OisWptc9yOF/ImOrTuIeryrJUoPzVJ6dc6JmKugP1jY3NtTawufNrKsd56hy3FMhBYDLqdbksxJLEm5NzxMvj7tbNrD+YnndA4/Eo+c5KnJZQqfu+JonzCoyn2AtLgq53vJHSpjz5XIHsymduwN9mw5bmmqUVqEFygpVMxGgNmW40M7MTyQ4pepmbuytSb8iQZG1OTHHDTm6lh2ikxP5EiOhctj8oVB1YV8QxqPmGesop8QFF7DLpbxm/F8omKw6rnOFqE6fRBidB2jMLSnYLk0qKyGph8U5BJe9NwCP4QABprrxkidzsUT+61/WtvXrLbKnibTleq9tFPwt/wC82ryvv20E/wB4+ch6XJ/i2/kW9OpSH5Xm/wD/ADeuOu+Hp+lUPyWZxUsvLB34cfif9Juo8rysbfsrEngFdrnwGSU7a2ysPhPK4lajfUw+pPidTb1DxlW2jvKzfR4emKanjlsWPnZuHv8AVA/Qu7G8Ix1JqgplMrlLFg17AG9x4yZlB5GUK4Bg17883Hj1El+kEDvb5JPtP6WlXWWvesfQDzOPc0qayWSj6cOrasik95VSdPOZ9pYCmpBWmoI4WHD+7zJTM0M18qNwMyp8BNYM2UFBsDfs4Ejs80g3A8JtUytbSbEqxNCuun8FdFZe3g4sR67yBxO/WMw5tWw1HxAcA+DBiIaejpNgM83o8rVuvhPwVv1WSuG5TaLdahXXw5tvmJlcq6KfnBOo/vsMrdDf/CHi1VfSpP8A03kts/bNHE+QqZ8vWsri1wbXuJUx336X3fmJ8xeCp1kyVaaVE+q6hh6r8JjfpfdPvE2gyKqG0eTOkelhatSg/ddil/bce2VrH7G2jhdTeqg/iAWqPYRmnq4M+gwrx/Z3KBXpAXXxCVKtPX0bkSYpcrTjrJX9VVD8Sy3Vd2MPiaS87SUnL1gLN+IayGr8lOHJ6NWqv4W98dp04DyvH6uI9tD9Jz1eVlyNBX9dSmPcsk6fJLR/ixFU+CoJKYHk3wdM3KPUP/kbT2ACNpkUyjvfjMU2WjQq1CeznazD12sBLFsrc7GVSGxVWhQX6tKmKlS3pPdVPtl2w2GSkuWmiovcotNqmU6eFbR2aWqNnqs4DEAMANASNQoAM5P2ZV4ASW2k30j+m/xGRNV+Mg9c5JGvhKv25+CnL1KByRVgMLWuR5c/An6S98+veJpionevyA9Me4yogy2b2+QHpj3NKkpgZrNqmaQZmpgb0m7C8R/fZOdTN2FOo/vsgcGJ6x8f1nO9EMLMAQewi49k6MT1j4/MzWIEFitx6VZgUvTN+zUfhPCYvuIwHRqKfEESzYfrDxnYTMrqhVNzaw4BT4GWPcLZr0DWFRcpOQjh2Zv1kwZls8/SP6I+cLqRPXHon3ibQZov0x6J96zbeFbLz6h1msGZKYVjgj9Gvh85vzTlwZ6A9fvm+8Ms80yzTVefQYWNoMyU6zSDMgYV4ztbytT7R/iMiKnGSu2D9NV+0f4jIhjrA9D5NCvM1cxa/O9noLL4KCd7e2ULkyxy06NW6gnnQR+AS8jbg/y/ymmLO2e9/kB6Y9xlQUy472/ux9JZSwYRtvNimaQZsUwNymbsKdR/fZOZTN+FOq/32QOSv1j4/MzAT7iH6R8fmZrzwOiiekPGdWacFJ+kNROstIMi0zwB+kb0RNF5s2efpG9Ee+RYks3THot71m4Gct/pB6Le9JvvCtl59UzAGfQYVhgz0B6/iM33nNheqPvfE033gZXn0GYXn28DO8yU6zXefVhXjm2vL1ftX+IyIaS22/L1ftX+IyJaFXrk2xAWnWzLf6Rfhl6G00/yx+U883APQremvwy3zTnfV0x2DWshRxofyPYR55TNt7nYhMpwdRG6XTXEAnof6WWxv43l7iEeePsHFINaKt9m5B/C36zkqVGTylKqnpIxHtW4nptpi1EHiAfECB5rhsfTqeTqU27wjqbW43AN52YXiv8AfZLIu5WEDs4w9MM5u1lAuTxJ88zq7pUCLKhTzozL7jIKRjawVjmIGvb6/b6pngdmV8R5KmVX69UED1JxPrtLngd0aFJswTM3e5LH2mTKoBwAA80o8n2xu3XVtaVV1HBmUEE94AuFH5zip06x0pocwF2yZlCgcWaxAAns801sKrqVdVZW6wIuD498DyfEbWCEZHrFTbSqKZa/cABc+2Sew8ZzlV9b2RTfLl4lh3nulvxO5uGf+VlOuqEjjx8JCVt3qeErfRliai3YsR2HQCw88mLGZbpj0W96TcDOUnpj0W96TeDIrYDMwZqEyBgMKej62+NptvObDN0fvN8bTaDCtt59vNd4LQrZmn1TrNV5kGkHkO3P3it9rU+IyKaSu3v3mt9q/wARkatMsbKCWOgA7SeyGls5P+pW9NfhMuEiN3tjDC0rHWo2tQ9l+4eYSXm545X1fIiIQiIgIiICIiAiIgJGbX2Sa1irZXGgNgQRxsQZJxAp9bYmJQghaVSwIspZCb5dbnN3Tmes6eUw9dfOFVx43B+UvEFYXVHXaVPgXCnuqBkPsYCdKNfVSCO9dR+UtNXAo3WRT4gSkb2cl64qstbD16uHcLlIotlXjfMAODa8ZF11Yfh95/jabbzbgdzWpU1UYqsWA1LkOCb3JOYHW959qbDxC8Gov6Ssp9oNvyg1qn0TVUoV062GY/ZurfkbWnLitsU6K5q7GioIGasrKtybDpWtx88LEhefbziwu0aVUXpVqTj/AMdRG9xnX6jIryfb37zW+1f4jLBunsLIOeqDpHyYPYD/ABeJmOG2Ga+NrMwJpJWe/wDqa5IXw7ZbqeCc8FMSHK9Y0zqXBsQNOyd2zthsWBcaSxDDgdg9k05tsREBERAREQEREBERAREQEREBERARaIgJHbb2FRxlFqNdA1NuIPmNwQew3kjECpbF5NMHhc2SkDmNyXuT7TO9t0KI8matPW/0dR1HsBtJ6IXXHh9l06YsqDtJ7ySbknzkzpWmBwAmcQhERA//2Q=="/>
          <p:cNvSpPr>
            <a:spLocks noChangeAspect="1" noChangeArrowheads="1"/>
          </p:cNvSpPr>
          <p:nvPr/>
        </p:nvSpPr>
        <p:spPr bwMode="auto">
          <a:xfrm>
            <a:off x="63500" y="-1147763"/>
            <a:ext cx="1924050" cy="23717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2" name="AutoShape 6" descr="data:image/jpeg;base64,/9j/4AAQSkZJRgABAQAAAQABAAD/2wCEAAkGBhQQEBUUEBAQFBAUFBYVEhQPEhAVFBQUFBYVFBQUFBIXGyggFxkjGRUUHy8gIycpLCwsFh4xNTAqNSYrLCkBCQoKDgwOFw8PGiklFhwpKSkpKSkpKSkpKSwpKTUpKSkpKSkpLCkpKSk1KS0pLCwsKSkpKSksKSksKiksKSkpKf/AABEIAPkAygMBIgACEQEDEQH/xAAcAAEAAgMBAQEAAAAAAAAAAAAABQYCAwQHAQj/xABFEAACAQIDAwcIBwYFBQEAAAABAgADEQQSIQUGMQcTIjJBUXEzYXKBkbGywSNSc4KSodEUNEJDwvAkU2Ki4RUWY9LTF//EABcBAQEBAQAAAAAAAAAAAAAAAAABAgP/xAAhEQEBAQADAAIBBQAAAAAAAAAAARECITESQbEDMnGBwf/aAAwDAQACEQMRAD8A9xiIgIiICIiAiIgJi1QDiQPGZGQWIX/Ftf8Ay0t3cX7IEwcSP7t+swGOXtJHiNPxcPznxeEjtqp0ToIE1eJw7EYnD0iSScguTxndAREQEREBERAREQEREBERAREQEREBERAREQEruLx6CtUqBgUSkCxBH8IdiL8LywmVGtsRajVqatUp06vBqfRZbMQ2U92ZeJ4iBO7NxhqrcoUIC3UsrEMyhirW0DC4v4iatpr0TOnZmz1oUlpoWKoLAuczHzs3aZo2mOgZYlc26+2KVSiiK4zrmQqb3zITceyT08y3Qw2TFBlXoVaz85qb5lDZCAezTXx889NkUiIgIiICIiAiIgIiICIiAiIgIiICIiAiIgfDINKOTEsLki2YXtpnZmIHmuZOmRNYf4o+gvvaWCQWcG0+oZIINJwbTHQMqVT90A1SuoQXWnVqPVbsXrqq37yezuE9EkXu1TAw1Owt1ibdpLNrJSZUiIgIiICIiAiIgIiICIiAiIgIiICIiAiIgfDPNuUTf99mYxFFEMj01LO2a4GZxZFBAJvbifVPSp43y84N6tXCrSR3Yq2iKzHRh2AQsT27+/GKxC4luaQilSZgAVUgqNdBfNwOl/XIDaXKbi1q5AmFq0yqm7CpTN2QOQCrNw1B04iSe4uyatOnjeco1Vz0nCZ0dc1wbAXEpeOfEo92oVaFNHGV3p1bMGFs3V8/fbwkjWR7juwG/ZKWdcrFMxW97ZiWA4DsMlLzxXYm9tainMpia7kWAA5l7C+RSHqO2UXIHETTvBvRjkwWc4mujMTlYVFDBQ9r3WynTTsjWce4Az7PEuSPlCxuIx64XEV+eolKhBqKDUBQZhaoNSPG89tlQiIgIiICIiAiIgIiICIiAiIgIiICIiBUd+N6q+CNMYalRcurlueZgBlqUUHV1/mHsPCV3Z/Knh8Rim50GjzaMpNiwJp5jWAZSSVupIuoJsNLy97SwKVK9EuiMQKlsyg2uaZ0v5wJWcXuvROPJyBAVvagBTzFr5w+Ua3Fr6wq306yspPFbcde0Aj3iRm3nPNNbTonh6xJPDYdVUqostuGvzMht5MQqUznYKrMEuSSBm4E2Hj3ysvOByZYR16BxFI1FXPzVXRr2JurA9tj6pJLyV0FpGmK+ItYAM3NllsQ3R004SawXVTwT5SaJkXa883e3Qp7J2mlYV6lSmqNmVkUMecQjQg2sDaes7L27SxN+aa7AXKkEEDhKBvF5Y+ivzknyfn6ep9mPiEGr5ERAREQEREBERAREQEREBERAREQERECE25j+aq0jlvc5Rrbyj01v6hI6rUw4xzt+2UueChXpGon0SqdTa9xrbwvJPeDYbYnLkqimyFSpZM4urBx0bjtWUN+TZv21nxWIo1RXDNU5vD5CbsuawLMoJsNYF72jjclSlTFs1UsA1jcAWBse/UcfPKrvVvJSOLTBVMMayOx6dSq4VaqqzLoo4d+vBgRwloxWyA4RQ9TNSsyu1mJLE9a414d47JEb1VMR+zVmAwy5VZTV+l50KbKxQMoCkjtzEQNVbDc0yqVVbhWCozMFW4Fs7amSJlN3aL1jzz4mtVQi9NapvlUsxUHu0tpLMcae4fnAgt4vLfdX5yT5P8Ay9T7P+oSI23VzVb2/hHzkvyf+XqfZ/1CE+19iIhSIiAiIgIiICIiAiIgIiICIiAiIgJDbVH+Ipm2mRtfvLJmQu1f3mn6DfEssGzEUHJDoEOUXtUvx1FxlBPAyB3qxFZ8LVRlohWQ5ipruwAU1LCnk1JCEdYcRrLVSOh8JDbx4ZKtBgwDKQfHhoQ3EGB5Nyb1artdaeWioCuRoGOSw1J6Z6IPA5T26z0BjI3d/YC4SmoSpVYMqsVdgQCygmwA75JOZCoTa3lPuj5ya5P/AC9T7L+oSF2r1/uj5yZ5Pz9PU+z/AKhDK/RIvb2LalSvTNmLKBoe0gfOQS7QxJ61Vfuq/wCoiRpcLz7KpgalQ1BmrVCLN0b1FHED6xk/smvnoqxvqDxJJ0JA1PhLYOyIiQIiICIiAiIgIiICIiAiIgJCbV/eaf2bfEJu3oxtajhKr4WmtTEKv0aNezG4B0BFza5AvqQB2ym7B2tja2NU4jDVKdFsKHJqjydVrFlL2OXW4C6HUGWC+0uEjtrJemwHcfdMdn7ao1naglZXrIg5wIDoSNQTfRu3Le4uJ1HD9EKDfTLqPNa5lFdpJ9Gn2afCJzVWAPWA8TO1FsijuRR7FAle2/WKjoswJYDokjgn/MkSvm0MMWa4K2sO0eeTG4lEpiagP+VfQgjrCVjZ+IdqnSdiArmxY/VPEeJlr3Rq/wCNqJ2igD/vEtifawbwahQbcSdfNb9ZTdlqGxeMJAIVqKqDwFkuxA7NTLdt2oMyg93cT3k8PRlS2HTvVxZYWLYmwvpcBUsfC1vbN8f2cv4/1OW/Lj/f4TuBFjw4KT/u/wCJO7EH+GpedFP4hm+cgmey1D3J8nMseAp5aSL9VFHsUCc/qOldEREiEREBERARE+XgfYny801sdTTr1Ka+k6j3mBvnwmR3/cmFvb9qw9/taf6zXj9s0mpMKdamzEW6DoxAPE2B7oGX/cdC5HOG62zdF9L8NbWmS7fokdf/AGtKq1POpF8pYXBHEDsPsmCEHo31FrqxW+ml9dey/rlFsq7ToVAUZhZgb5gQLadp4HUSlb07z4fB1lFTFMoZbobZyRwy9FTYdoa2ubtmO09vU8PRxLsQ1SiiDLpbNUDML272CepDPDsZtepiK7VqzZzZib24dUAd2pGvZfThJq49Zw3KZs+njQ1CmWZ1Sm1ZBlBUm5UhrE2+tx889Oxuo0NrW98/NOwtnCvd8mYoLsoZVAHVGUHgbkWAv65+kyuSmoJ1VVBJ7SABrLCqjsWpVTnKGJYNVpuSjn+OixuhvwuLkeqadqMQSRhzWA1GR6B1tbqkEidm0MaKeLw4Ugmq7pUFwbqKT1L+IKL7T3zsrEkiw08xItfv080eVPVDXeci4bZ2KVtVLIiLpre104WEmdz96qYxL16lOqi1KWUKVuwOa9j7JPlmFgnSOYA5m6q31Og107JBbc2vTapzIbpJq+lhmbgM3fa+nn77yWmJzae91Co4OfKAtjzpVOJt2+P5yAO0MUtWo2HpYatSqPmU86hbqqnY4+p2Sr7y4d2ptkXNe2ngf+J6RyS1lq7JoqchamaiOpsSp51yAw7DYgzfDnOP1rHPj8p7mGysbVbDvUxFEU3BIy3JBAsAb+fMZdhPPNq7rM2Pq1UrlKQseZXME6NKmOqCF4m/CehIdB4Rzu9yY1PGUREwpERAREQIbenaD0MOaiEjKRcKFLEHTo3B1HHhwEoNfeoP18VtBPMr01HwiXrew/RJ9p/S0rQJ/szHL9Tjws+V9WcbfEBUxWHq6NjsUT/rqI/5ZpoG7+GbhjG+9QJ/MGWNihNmyE9zBSfYZj/06g/8mgfuUz7hxnX8Irv/AGjS7MbR+9SqL+sk9h7COHLFMThGLAC99dDe2o8PZJD/AKFQP8lR6N19xm8bMpED6NfzHuMmjdTpVSdWwzjtCOgJ7tSZjV2U186YJec7WU4YMR3ZwbmYHYlE8FYeDv8AMmfP+gJ2PVHrpn+iTpWnD7PxaY1a3MEUjQNKotw2YZmdTcdoJ7ramdGL2VSZwX2ZRIuc2bC0iXv9Z8vRn1diMOriaw/vzETYMBiB1cW3rFT/AOkuxMrrwWDwlK2TAUqZGoy4ekCD42vGJ2rmqUxkOTnQahfToBXOnec2WaqdPFDhigfHN8wZlzuMH82k3jl/+cbDtC08RRSqWWkSwzWYFSRmPSPSN7kWGnZNO2d76eHCdCqztcKmiZiBcsajHKB+slMVisWOthqVS4/hWmT8QMhMXtfCuwTF4UI4OisWptc9yOF/ImOrTuIeryrJUoPzVJ6dc6JmKugP1jY3NtTawufNrKsd56hy3FMhBYDLqdbksxJLEm5NzxMvj7tbNrD+YnndA4/Eo+c5KnJZQqfu+JonzCoyn2AtLgq53vJHSpjz5XIHsymduwN9mw5bmmqUVqEFygpVMxGgNmW40M7MTyQ4pepmbuytSb8iQZG1OTHHDTm6lh2ikxP5EiOhctj8oVB1YV8QxqPmGesop8QFF7DLpbxm/F8omKw6rnOFqE6fRBidB2jMLSnYLk0qKyGph8U5BJe9NwCP4QABprrxkidzsUT+61/WtvXrLbKnibTleq9tFPwt/wC82ryvv20E/wB4+ch6XJ/i2/kW9OpSH5Xm/wD/ADeuOu+Hp+lUPyWZxUsvLB34cfif9Juo8rysbfsrEngFdrnwGSU7a2ysPhPK4lajfUw+pPidTb1DxlW2jvKzfR4emKanjlsWPnZuHv8AVA/Qu7G8Ix1JqgplMrlLFg17AG9x4yZlB5GUK4Bg17883Hj1El+kEDvb5JPtP6WlXWWvesfQDzOPc0qayWSj6cOrasik95VSdPOZ9pYCmpBWmoI4WHD+7zJTM0M18qNwMyp8BNYM2UFBsDfs4Ejs80g3A8JtUytbSbEqxNCuun8FdFZe3g4sR67yBxO/WMw5tWw1HxAcA+DBiIaejpNgM83o8rVuvhPwVv1WSuG5TaLdahXXw5tvmJlcq6KfnBOo/vsMrdDf/CHi1VfSpP8A03kts/bNHE+QqZ8vWsri1wbXuJUx336X3fmJ8xeCp1kyVaaVE+q6hh6r8JjfpfdPvE2gyKqG0eTOkelhatSg/ddil/bce2VrH7G2jhdTeqg/iAWqPYRmnq4M+gwrx/Z3KBXpAXXxCVKtPX0bkSYpcrTjrJX9VVD8Sy3Vd2MPiaS87SUnL1gLN+IayGr8lOHJ6NWqv4W98dp04DyvH6uI9tD9Jz1eVlyNBX9dSmPcsk6fJLR/ixFU+CoJKYHk3wdM3KPUP/kbT2ACNpkUyjvfjMU2WjQq1CeznazD12sBLFsrc7GVSGxVWhQX6tKmKlS3pPdVPtl2w2GSkuWmiovcotNqmU6eFbR2aWqNnqs4DEAMANASNQoAM5P2ZV4ASW2k30j+m/xGRNV+Mg9c5JGvhKv25+CnL1KByRVgMLWuR5c/An6S98+veJpionevyA9Me4yogy2b2+QHpj3NKkpgZrNqmaQZmpgb0m7C8R/fZOdTN2FOo/vsgcGJ6x8f1nO9EMLMAQewi49k6MT1j4/MzWIEFitx6VZgUvTN+zUfhPCYvuIwHRqKfEESzYfrDxnYTMrqhVNzaw4BT4GWPcLZr0DWFRcpOQjh2Zv1kwZls8/SP6I+cLqRPXHon3ibQZov0x6J96zbeFbLz6h1msGZKYVjgj9Gvh85vzTlwZ6A9fvm+8Ms80yzTVefQYWNoMyU6zSDMgYV4ztbytT7R/iMiKnGSu2D9NV+0f4jIhjrA9D5NCvM1cxa/O9noLL4KCd7e2ULkyxy06NW6gnnQR+AS8jbg/y/ymmLO2e9/kB6Y9xlQUy472/ux9JZSwYRtvNimaQZsUwNymbsKdR/fZOZTN+FOq/32QOSv1j4/MzAT7iH6R8fmZrzwOiiekPGdWacFJ+kNROstIMi0zwB+kb0RNF5s2efpG9Ee+RYks3THot71m4Gct/pB6Le9JvvCtl59UzAGfQYVhgz0B6/iM33nNheqPvfE033gZXn0GYXn28DO8yU6zXefVhXjm2vL1ftX+IyIaS22/L1ftX+IyJaFXrk2xAWnWzLf6Rfhl6G00/yx+U883APQremvwy3zTnfV0x2DWshRxofyPYR55TNt7nYhMpwdRG6XTXEAnof6WWxv43l7iEeePsHFINaKt9m5B/C36zkqVGTylKqnpIxHtW4nptpi1EHiAfECB5rhsfTqeTqU27wjqbW43AN52YXiv8AfZLIu5WEDs4w9MM5u1lAuTxJ88zq7pUCLKhTzozL7jIKRjawVjmIGvb6/b6pngdmV8R5KmVX69UED1JxPrtLngd0aFJswTM3e5LH2mTKoBwAA80o8n2xu3XVtaVV1HBmUEE94AuFH5zip06x0pocwF2yZlCgcWaxAAns801sKrqVdVZW6wIuD498DyfEbWCEZHrFTbSqKZa/cABc+2Sew8ZzlV9b2RTfLl4lh3nulvxO5uGf+VlOuqEjjx8JCVt3qeErfRliai3YsR2HQCw88mLGZbpj0W96TcDOUnpj0W96TeDIrYDMwZqEyBgMKej62+NptvObDN0fvN8bTaDCtt59vNd4LQrZmn1TrNV5kGkHkO3P3it9rU+IyKaSu3v3mt9q/wARkatMsbKCWOgA7SeyGls5P+pW9NfhMuEiN3tjDC0rHWo2tQ9l+4eYSXm545X1fIiIQiIgIiICIiAiIgJGbX2Sa1irZXGgNgQRxsQZJxAp9bYmJQghaVSwIspZCb5dbnN3Tmes6eUw9dfOFVx43B+UvEFYXVHXaVPgXCnuqBkPsYCdKNfVSCO9dR+UtNXAo3WRT4gSkb2cl64qstbD16uHcLlIotlXjfMAODa8ZF11Yfh95/jabbzbgdzWpU1UYqsWA1LkOCb3JOYHW959qbDxC8Gov6Ssp9oNvyg1qn0TVUoV062GY/ZurfkbWnLitsU6K5q7GioIGasrKtybDpWtx88LEhefbziwu0aVUXpVqTj/AMdRG9xnX6jIryfb37zW+1f4jLBunsLIOeqDpHyYPYD/ABeJmOG2Ga+NrMwJpJWe/wDqa5IXw7ZbqeCc8FMSHK9Y0zqXBsQNOyd2zthsWBcaSxDDgdg9k05tsREBERAREQEREBERAREQEREBERARaIgJHbb2FRxlFqNdA1NuIPmNwQew3kjECpbF5NMHhc2SkDmNyXuT7TO9t0KI8matPW/0dR1HsBtJ6IXXHh9l06YsqDtJ7ySbknzkzpWmBwAmcQhERA//2Q=="/>
          <p:cNvSpPr>
            <a:spLocks noChangeAspect="1" noChangeArrowheads="1"/>
          </p:cNvSpPr>
          <p:nvPr/>
        </p:nvSpPr>
        <p:spPr bwMode="auto">
          <a:xfrm>
            <a:off x="63500" y="-1147763"/>
            <a:ext cx="1924050" cy="23717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6" name="AutoShape 10" descr="data:image/jpeg;base64,/9j/4AAQSkZJRgABAQAAAQABAAD/2wCEAAkGBhQSERUTExQVFRUWGB4YFxgYGB4aHBscHBwYGBgcGR0cHCcfFxwjGhwYIC8gJCcpLCwsHB4xNTAqNSYrLCkBCQoKDgwOGg8PGjAkHyQsLCosLCwsLCwsLCwsLCwsLCwsLCwsLCwsLCwsLCwsLCwsLCwsLCwsLCwsLCwsLCwsLP/AABEIAL0BCgMBIgACEQEDEQH/xAAcAAACAgMBAQAAAAAAAAAAAAADBAIFAAEGCAf/xAA/EAACAQIEAwYEBAQGAgEFAAABAhEDIQAEEjEFQVETImFxgZEyUqGxBhRC8CPB0eEVYnKCkvEH0lMWJDNjsv/EABkBAAMBAQEAAAAAAAAAAAAAAAECAwAEBf/EACkRAAICAAYCAgICAwEAAAAAAAABAhEDEhMhMUFRYQQUIqFCUnGBsST/2gAMAwEAAhEDEQA/AFOG5Ki8Fg2uY7s20gbkeB3JAw++Ry7ENoRzygltukExtipPD60o5qqogBlUtU5FTZRETPPrhPImtly3Y0ajrdQzK0QD3TfYc9+uOTI32WuuUWOfylTQ5WktMCoWFQwISIE6tjJ6zhuhVp6UIZKZHx6YTUTAAIEEEsRFxvijzHFcw9mRjExYkXiZ08rfTE8pVqVKmgK1HqADpBB5g38bnfDODrcGbfYOlOk2vU3dqSVUTOoBZkk2Mkc8V1OihbQXZWkfCoG4BgiRJHphypS01iXVnk20TJEkwTy9BHLB81RqvVDJlgoFwWGogjqXO0xy2jDRlQrVjIyCyUNV0eBKsYBHWASADiFHgqxLuwH6YJtFpJNyNjhnidKmxDvFNiBqhp2j4QBYzF8Yc8pHZpSqOkb3Ue5vHtvtiOZoel2C/JLCDtNWkT3WIN7vcHnaJ2viRyNFr/xWm1mY+X3xmWyLqO4tOlaLkuw8pkemGKfC76mqOx6Duj6YXUV8mSsFSy1NdSqWUt3TNT4eti0qcBzXCNM6ahqsw1AEtFiJggGSCRYkWwxmOH5YAs9MddzJjoJknGZThwK7dlSN9IJDHncm8W9fri0cSPVmcQHAxUZo0IAAZMD0vBM74uGIkgNJGE81xJKad0aVJ0oYsTsL9PH74lkUZ0WRHUkRPiP64niS7Giug7UhvCt53P2wORvojyJH2IxvM5IsAA7LBBkReOXlgnZt0Ueu/wBLYlqOh8rBAmP1D/d/WcTGr5j7D+gwrSyFc1GdnpgfpAkx9L4sWyxJ5emGlIyzCdRaskq6iRABWwPU335YWq5vNAmKaESI7wsBv0mcPVdKhiWUabte49N8Cr51UAIV3n5QTgxl6A78if8AieZtNAb3iNuQ388HocWqFgGy7r1MiB74lR4kukGpFIsSArbmOY5xgtHP0yjNr+GCV0nWZ6AxPvh+f4gTa7N5XOl9RNNlAJi4Mgc7G2F/8fpDcOPNT4/0nAKnGSfhp3PwyZttNuh3viAzlVuaxB2C73PPlEdMFQXf/QPFfkYP4go37x8PHr5YLT4vSJI1gDkTsfL1xSUMzrAJkGbyqjrcQARPhiPYnYBmIgXMAib2nzxR4URdaR0a5lSwUMCWEiLj32GxxF+I0h+sHxgx6mIOKEZRZvMty1TtyB39MLhFBlVa4tc3ixtF43jAWFHyZ40jqfzAP61PqOk/a+JJUFu8sna46T9r+WObbJMx7qszA3CDcCRv4cwcaznCnp3bswDtrsbwLkDc+eMsNeQ6r8HR1Mwo3dR5kDEDXXfWp/3DHMtRYEDQCSYPfO/he22+1t8F7BSDIqdpyVXUc5Nmk7/yxnhryDVZftm1P6h74W/xGn1PscUCVQG0sHSR+rfrtHXBRl051WHrH0i2M8JLkGqywNNllrsY7ggeAiQSBc4rqnE1DBtC9obSZYRcKQCe7cbePPF0+VXsB2LCNMBmiFkQCImSMc7VyhUA1nNaAAukRFy1zMkT7YEW1yzSLujksw6AVjpMzJIHK4+ICIvEQL7YNkzTUsWzdMsf0lmgdYNwduuKT/FXIYCrUABggwwvtIZTAI2xLL5d2S1am0xAbLKZ5wCBBkYzrmTMn4LocVUUabNmFDs8MEg2nodhH3GCZrIIgJGd1AyfjpHa+2/UfyxW5fg1WqVPZpT+aQonyVbYYrfh1mq6jSyxpie4HqKWuYkgWIEXt5YGeC7HWbwarEoAWrgAgEToY3uLCDsft0xchlCAQWOkQxsOsgDx6zisp/h1SP4yaiLALVaFXkBqBxZJl0ixf/cZ/ltiOJO1sMk+wYvhetngG0INT/QeflhyvlJUjWyyIkAT4xJthdKS0hopAFhAZm+7HrHL7YnGPbMzaZcAIasNUXYxO+8CY9YxKvnBEN5Yj0JO/OLwL/7R98QpZmn2hQQGABIN99rn97YvFSlshXsSCUqhEw0bSJ+4wwO0MwpPiD/IjFnlMhqi+LzL8IcQdGpeYBgn3I5+OKLAiuQZ2c3S4dVYizAdZX+QwdeDVTbUvqf5aD98O8YyQfT3ux6hpJPu0DFLU/D+mpTqUswJUyQ0eUbiQRbDLDw/Ac0izT8N1js6j9/6MQy/4CrLqIKyTJhmvPM6rTg9biuaQSDS8NSNG/UW+uGU/FmbWIpUnBP6SQ3IbmATNvbG04AzSKjMfgqsBHYTee46LPWdNzvhLNcPqUp1UGSbln1b+ZEfXF3V/FdSpqVqdSmymCrC8+HXAF4zWmxYDzxtFdMGdnMZnKiqO+gYDoxHqIthGvwUbg1E6AEmPcfWcdzToitapSUk/qAhvcc/OcU3EeH9g5UkgxqWLyDyIJsRcG+FeaHZqUjmm4e2qRUk9CI+xB3xA5GvqkBY6A46FmdTDGx2PI+RxOkktB6Geo9fPCrGldM2mjnc5lGIVgpZxYiYMDboTebjEFzdyXV0KiTMiwPOR6YvcyQQATf7Dr++mBUeK09W5O4EAmTvbrOAsV1xYMivkqEzIK9oCezB53g9BbpP1w3Q4gICoyXBJ7snpzE7e2MzOfy9ZYdD1CglTbewtIxVVcvRAJU1FF/1Bto3mDN8VSUuU0I9uGWD16qgr/EKaf0sTtyub9NsJq+qFVgQ3eKMCRPhAthr/AKyqGSshBFtUi3KN74HXyOYCamCtBlWRhY+JsL+eCpQ6aA4s3pBJaLiVaCRtsbbx5ThanlZY6lGrVYh9/EXnxwA5094FFloLRz57Cxnfxw3R4muzos9beY8uWGeaPAocvYppWQQQ0AsB0JiYOAMRN0qTz739sTzXE1ClrMJAHUAz4WsDgQ4l01RyuP6YCtrdDWWtHIqtBTWQ0yTpC6mjfexFiPLfEjk6dIySokXBlp3kwSR7Ypn42tdgiJIaQDEsIAExss2soEHDNNqWg16rlyGgUzZjcA7gyAZPpjklhtui6kug35JqtQmkiiBplBpWOrci37jFpleHikw1MCSO8eQ2gLe/PC4/FCVKelECLsf4ihuhB7kQekbRhVeyMkLUuZP8VTyiNltbbHRHB2/IF9ljWylV9RTNgK1gOwJgTyIfflMYDxHLZyR2daixvKKChEfMHYwd7cumJIDSFMoUVXloqEAqVa8QZbbrzwY5LQwZdB1mXZpJ0yGMXJ2n9jGqMXsg7spaWYzy1E7QsstF7A+AGx6dMdNkqtVtTVFCLNr3A8eW15nGcRYKy1Ze0LTpg6VvzawMe1uWEKvEXAZqidsGJBXWECC0AixM38x54nKKm+DJ5SwzCFgQpmRPdMmPCMV3bAr3ZjwvfxPXEsm1Fpih2bKtn1ayOigsLDfyGERw6rR0/lj3AZKlzJPWTY+VsTlkbqzNvkbfiiUwdZWBY3uPTAc7w6nVYOhKP8AMOnLVPxDyxTNnu8ZYI5OorVEjfkSJufDFqnHZVhU7OYsT8JJsJgbSRcTh1cKaFzJ8k8tWzdG6kMo5ggfR4j0OLjI/wDkLMUSS1Im9zB5CNxI2xXvl1qoqsV2GoIxPtPj4YFxPXR0dmC0EEtBgCREzMnlGLwxs3NAcEjvMh/5A7WO1yzKCusd4EkdQtieX7jDD8byjkAoVLWGqmAL7CZifDHzrO8TrtTRlNTUT3oUwbE8hBvGCUuJVuwFi76phkJi8Tyi3PFXTVio7XN/inKUwFllBBgCmyix6EC0zt44r6n4qyMTqawnbaPM2xTfjTiFAsiGVYUhpdQpmCWIGo2Ez5zhbgdVa/fpUA6CzTG8AxupmCDYHCKSfCG/2Xy/inJxs7kyYA26C+9sSp/iyj+jLO3nP9IwCTqKjL0xFxNUhlN42G1t77X5HFMuSZqhJY/xT/DUw0DncbC3PCTxKCol9V/F9QiESnSvyMmPITHPmMVGZ4gWq6ajd7Tq2E6R0tJNjbfDdQKndUCwuYkz/LClSkjNqKhmiJN7dL7DHNPGvZlFGuBGv+I6MU6YDQQXkrB7x8OflyjBMrxWkAXDWW8QPK5JEC+JvkqZ3pp9vsLHG6rPTRDTXK1CBEGlNQERpkimJ8TJ9cMnGbsT8kJPVFWmStan2jKdSIdVucCenPFfU4LUVaYOYprJhdUofDn4c+gx0VLPGtZ1VIN9CgSPEEnmPD1xrOPSlQV1AwokT3tXlIA9vfDqWW6NlTOaGcUt3+zkiZgXuZYsB0vM8hh5MvNRE0pNRSx7oMW0yTfnf1GLGnkUUyKdMegH8sGpIF2pqOumB/LEn8ldIKwvJU1+HBGQFqZZyVWJtYkEg2IBjlaBhWtVNNmpuyECCxHwlSAYv42xetSQ70lvvYTjVOjSTakqz0Rb432V2gvC8Mq6XDQ7alamVCgqQARB1AruBbEs5w/RTYu1BwIIUAKZkRyvabT74uUKkd0QByjEKuUpsZKKx8VBwPt+g6OxROiECaaaWIER1Ehh5TiQykWDLAsO9i3GSp79mk/6R/TG+wT/AONf+C/0wH8lA0StzCIlFWXLAs9oKrcg7k/qm5HXBuLZ0ZegxAUARppmIuQJ084mcLZTNdoXVSUdhqILMTpb9STb2xvjNAk09NKm8ECpUqIsRsN7iTPlizw2mjXtsJZT8Ro9RUalROowCKagwYgwQZw/xpqVGmzdjTL/AKB2IN5HyraN7kYsBSVJCKieKqB9sEoKVu9QBSYEhRfoOv8AbE8/5bBSaXJTcIzVWuy92VuCDTCqogbSLc9ueLfOVypUU4dxu9tK8hA6+J2xmaZ6qHSezpBmBaQQ4A5cyOcz6Yr85mEoU9SMHURKjvE7CfAX+o8Ri0V5F4Q1Uq7MWZ2soPxMWOyoovqbYczgtLgObcgvlqyLEwQCQb2EEn1OFcvVepoNNlo1U72xiCAAFi6ne4N8O1eKZ2ncZmROlg1RhpNza9/K5w7yTWVMTfkZ/wAMqoAoo1VA6o33i+Bdi43Vh5qf6Ycy3Gs26xTzcvvBAYR4yZ9eWB1PxbxBAWLIL7HQRP8Aqge8Yi/jx/sPnfgqMyr1GKKCBdZNOb7zMgwdu7/bGf8A05TVAquabstwuor/ALlaR9Ri3PEvzKTXRNSsHTs6akk3uxVL7yBO+AMBTJqP3nN4AOq0QAok2GDkpUmbkDkOG06BIDqahFgTAEjcDoTvExtgfE8qzAa6S1SGiEJ6b8pjbBqecVpbVoIIHeHZyTZR3gJF9ufLfDNTgwdkZi8qS29rwIjkLbcpN8NSRjmkzRFQwKtJlBQoNJ0qN2IPjJJJO2LKtmKKozMSpYBmhoZ7xvEX26YPn8vTqu6moWb4X1b/AOkFgRH+mMDahRgK1kRdMaiATPOTe3LbCZG3wDgjT4zlWdCMtULwApUqxANhuvdwzxHK5NFNWoa+pnixVxcTaRAiPAXEYjkmHaBv4saITWQQoO7TM3AAHr1xYZ7MSO5ML03M+Ex/1i9U7MiiXg9JkPZVnIPKFDqCdRLCb4saT/lqTValR60SVLQWvAgX8JPrgdLMVDWhUIRVF2AEk9DzI3tP2wr+IKNZtMK/ZjZu8Ax3BLC23hGJ+TcLYlls/VrE9lTDShbVNgT1mAedvPA8u2ZZZCo8k9ByED4rd44zhXG6blaahgZ70cuhbzg7Ym66KpcFnLMFg2AWLuALQNrgGcc6pbOIy3V2P08pUZAQCLAkgiNpsW3HpiS1SAVbT3TcuOZXUJK7WjkPrjKgV10q5Aa0wb/URhNMuzJrEUlAUhtNN2db6SwLSBYQInbDYSUnSDLYJkaBor31BB+EowMiAQBPhEeeK+lxBRmGTvDRYaokCOcGGk+Hthqg794uBIZkFiLgxJUW20jrip4xl9VVKhKiTp7sgsBaSAeWLaacWJJ1wX5rL1xnbr1GA5Q/wiQBIIAn0HM+PX1xIsFpglJkmZIERqJPhta/PHOvjWrspnCah1GB1+XnibOgIBQgsCZDCPC39CcSrZcrDDY7GPv15+xtiEsNxHW4Gm5HrgpacaUCJ9cDPUbHEmhmySnEu0P7OBnGoOFsWyvqinaKAqEExDaSCRDEGbE89pOMzORFdCqzR0ldNlhuZgga7dDFziWTRgZqMVHIJYGxAJne31E4azGbZFmmrvtYGJ6xFltPj5Y9eVvb9kVQZIpqA7aiBzuf9xjfwwijmrV7RyvZKLK1z0iIhTzvt44r3eszHUjAkWSCQARcAr5X5XxZ8IzFNKjFqel1VTTVySR8Wo6YuRAgx5X2yglEzdjblhJpinI2Q2v0k/Dbyxz54JmG7QOiqHLGVqBiCYPW4kXm/lh7NVqVcsaQ1PZnfQJ8iWMTEdd7eBuFcPamYFFgDJ7SV5zpEA7TE35+EYC/IWSsDw3hzUzTlqgamLFQIgGe9uefIYvKHEqQka0ZrzIAj5i0gHePpiGT4QysWeu5HyKAqiN53J+mEP8AFQS0OhUmRLd7YaZJ+IapPLfnGDQyXQfiOcmnKt2KMSjOCAWnlEW2Np8xhOlURKDClULsyspdhqOqAB8IJW56RY84BXXt3B7lCqZ1lQdUwIkAj4th64tOFZBaCO+nRLF9M2WJjnGq5jz8sK21sPwBySPl6U1mNV2iEBm94EkWgGb/APe6OZqMriqB37SAJC8wIN+m/U3xHNZlqkLVUqkkkGINjZoY6vXn6YlWzSqhbuQiEqvJiBZYFzNhA/vimShMwduJ/wAXSKLOURSJIFjMAX/yjx+5I/4iAcI9NqRYTJI22J9MB4fxUVKigO2ogSugBYUSQNSkgb85wpxLO1UcSO1XSx0hA3MaQwgHSRyubY1GJZ6gKtQulaJiRpBEAAC3PY7nnEDC35E1QveUw4DhppkibxGreIvhgprQsKVJXlSrIj7Xme7blbzwHsKlOHZgyFpPZh9XXZlUbwN+eKUIWQzqulam6w2rQgjQSs7gbjYbdcS4Nw7Lgk10r1V0wAhgBpkkt2isbQOlzjdD8RUWcTqHM6kgdd7xO2KjMaFYtTrs7M09mrhdN5MQbKBO4+uEV3sNsX/GMrkuwqGguYWqB3RUqFUJJCwWLEc9pxVfhs1arxUqVKaaZ7z7kGBo1AgqRedsdFwTNZd6jhiv/wCMFaRJ77AAEiejTzm88scjX4I5qMazqFEklVYxImJMKAF5cpG94Le9My34OobhzAQhltg7GTvNxGnaRthTM8MzBRl105OxgqVPUELY+OKDL8Jqupem1MgbnVA5G3cvbGqFOoYiqAZvepbrsgBPhjJJ7pgsvTlc4FC6cvUgAXSSYjcwJPng3FKrtRek2XVQVhIbVBA2AgRYctgMUa8IrMw1tUKqBdVaozCxFjEAjnMg8r4uMlUp0ywqdqRPcBogFbtAF5YiQL9MK3SG7EdelFk7selhJMThbPZfUqKp03kx5jp19MMGmjwJZY+Huzc2loiMSzvBVqVEJqAhDI6T6G/K84EpxUaszVjLCacib1JEnkG+0AYBXB7FJlrMTLX2O/enmRAnlhh6SaAhcW536EXt44HmcmWprTXQyqum41HYAXDBl8euAsWHFhpk8zUOtVt8MxF+ex5C22GK7BRAGw/6n7+uAONVQMAshSLjb35emJUq/K3oB+7dMcmNJN7FYg0cxYST4WGI6D0PtiWt7zy9jiLVD1xz3FGbMKEcjiMHpjZbGpwmaHhiWKUs5RbuLUBIIFiZmZgGNicMCzSU3iSIvG23ntjhsqWpMANVGqJv+ho+07cx5YdzPEK1XswDDgmyz3jFtQ/Sd77eWPXZNS2OpzOdFOSlJmLbkb+ZkqTHKJwotBB39FR2YbkRpE7AQCP7+OOZy3EqtMsGZ0qJJZWNid5Kk3w5S/FpmDTufTz5YSSb2ApIuFVBYUygmSFBE+Yjz26nrgtfO0qaPXLVabq0BSpKsWP6dRjrcAYLRzRMMDYjnt/Y4x8qlaRUZwPl1EDwsCJ8CcCC7sdhDn1q0VDsjgiSZgG8XG9piOvjGEKeWysGY7ovEhecXPP32wOlQytOoUD1mBaCoeFJHxCykv5TiwyuYQMxpPbYKPodO0+OLLfgSwOT0U5NGmSYnUxMlTeQDFpjvAeuN1/4hBqKLCw5DyE2P9sHpZFqrkqg1bs5selzueeNZrglWmxZimnYd+5mP06eV+uI4kJPeLMnfIJ0B7wYhuv8sHDeMen98V9WoQSIDRzkgTz5YlQzla8LSjcySfAbrzP7ticfjyfJRSSQ8Ksi5v4HA+xPbTrcWlhqI8ogiL+Y3sN8Lvn6hiaSW3KkdfFRywLO5VK7F2yhqxcsWIKyBaVnpMzzGLYOCsOdy3Qk22tizOV1RMMRzKITa8zpwUIZnu/8Y+0Y5p+HZdfiy9VPKs45TuwwajwZKvdy+Yai42FWvZ97LBifX749L/zf1o56xf7F3Vpsb9oy/wCkkfz+0Ydofh7MMuoszdNTXA/3dccv+F6DVHDVc81GHI0qdTnSSJAcxEgxY7Y+z8MrZbQoWurPYaq0Sb37o0gkiYjE8WGF/BftjQc/5M+ccO/D+eqF1SlUVoIV6lOmiqZsdQ+K3Trjs8j+EarUzRzNYHUJbRTO1hGs92ZBO07Wx3AYHa4+mBUyrCQGFyLgrsY2YbePPHPprsfOzhMv/wCODQVUoVZpqZ0uLnnOoc/TlgPGOH1ssjPTQhzAlDqm45E39PDHeV8oGEHaQdyNjIupwvmsshUioqMvPWAR6zgOCCps+TcR4xVBC1GqAHk0qTa8zF/DCq55ByIP+b++Ow4lVyVPuCoKbye7TqEU4mRqRyUB8dPlji+P5hu0PY0adQAkEqDqIAEfC0NzuFJtviMvjtbsqsRBjmjyNvDAXzNt2v8Avbpiry/EKROk6qL/AOb4Z8xEeoOLEqws0ecf0sR4jEnGuR81klzLDnIwSnnJMMsE7dMBpU/T9/fEm6GTiUqMrHu2I3Ntr/8AWMbQxuokbEWJwsapGxOJKQRJAxPMHL4CGheVdh4T9xiJVxuAfocEp09VpE8p5+E42VKi+3uP7Y21AaYND4YlOMaoD+lh47j+uN6F+dP+QxN4d8GVHNZjhn5wKxZUUExpuSRZpJO3+218So8Cek6xVZkvcRqA+WYuD5DAKWbrOAaeWM/MdUTtI+ECfE4vkzWqmO92bj5YaZ676T6+mPVxGktiKj2ytbgtF2aULsbElpba30xTZ/J9lUAoo6su7OwA/wBsxi+TJDu6mc6SSAXJAJsT7YnmMijqQQBNtUAn6g451ib77mcbRUcL40dUORz7oiP+XU46LWsrpaTytYjoeuOFzuT7KoQsmD5+RMWFsdDwjiAZArQGm0be+wP9sUay7xEjLpjtbhzl2qUHFNmEOumSfEkm/oPfAlq1m0saKOPlqI/I7gDcEdY9cOJVPKzDb+hwzXc1FkEiNxeQfHw/764osS42imVFHxTI5pquumlNViInRzJkXH88AbtqlTTW0MqSLw5uZABEnbqZwTO8S/LqFK9pUN9R6TYbTMDraeeHKWSbdiuo3a/M9PAbemLwbcbZJpWRAjDAECOZuf5D2+5xiZQyJKkYm2VY3sfXGHsGO8Qo5n/s+gk+mJ5jLlXZx2MPCKHN5UQQBG2mfp0jG6U0++0C+kT5iTv5f8TjWeySZhVFQmA890TJCvv0ExhWGyFShRcEO1NaiiQEqExBiWAI27ovHPwwtm8lRpIGp6g1t27vtERPj6HDFDhVDLDVTUF4gFmm1pO/2GA1OEpmKgknUd2m0cyZmLXtgJ+TNdohU47Q0inWRG5gmlFO5MaYWQfGPXDeTFFl/gVHpiZ7jdoo/wBp1QPQY3muDVSQop9qNg9JlYRsJUNqX1nFXV4DTO5C1FYDQoIYETGrkP746UlRBt2djwHjGYpGRXWpG2kEDnIdQxH2x1NH8fPEPTG26Hn5NP3x8hajXpkDtTtZao1GBuQT3h0kRg9L8S1UH8Smx8aZ1jeNm721/iGA0jWz6mfxOUSkAp1hY1Fid4kxIB82k4+ffi38Z5hq5TtCacC0xO83HLw2wfjXEc06DsaApgiA9UjUQLkpTmfXvY5in+Ga1aXarDfO5BB6adMyPtgYc4RdsaUZPghW4oxssIP8tz7/ANMdF+H8qy0FJ/WW/VJ3MDTEyTPXzG2IZLhNOnEgM0eMT5C59beGH2Vj+kKBEEgCI2hVsIwPkfKWIsqGwsLLuzM9wtKlMGoBr5XIYSefQR1++IalVUQGdK6bXwenSQ/ES/STA9hg61QLKALcoH2x57i5cnRdCCkn4VP3/wCsbNBvkYekD3OHfzbWvv8Avpg35v8AvGBooGYq2oH9XPyOCxYHlyw1nnOkMDIkTYczG4xXa5gH74EsNLYKkGFYqQQYjFm+ZjdQwN8VWXpyfDDlcwbYWMWkNYKtlxuoi/w/0/pgEjp9MFq1eRJ2wsah6YjKNcGaTAnNE2Ls3qcR1+GIaYxvbbBzEifaH/rEGH73xqg7TpYCdzGw6C+5wXXM+G/rgUzFB+Jap06eoF9Tetvh++EOGZvVyMILnePGMdJnuHpUBLJqIFosfIdfXHLig9Myf4Y3E7npzm5gbY6sNpxojJUzrVqa1Dg79PrhijXMyPiG4n4hil4FmJGmVEj4RyPL3xZq8Hb98xhLySspF2VX4hzS1G1BdVNQQADpm1yDHX7YazXG1VQVBqHopvEXP764s8rlqYbSUTSwtbny29RgdPiWXy2YhKZWpzIUAGRcXPtbHoQmqpE5RfLZlDtHXUlJ2HgOeCvkMwynTRcHlJVfucPtxGqlRn1dqkAHwBupgfCd/rh9uMUti2rvW0gjp1INjh5Cqitp8FrlaYKoIBkM3PltMgX+mCZb8PPTVkU04syrrck9ZkAeV8OPx2nYhSY2Mj++Fav4phiFpSV/zDn5kYTKNmBcOyWWVyapZqgswYd0egJJ9beGG+Imm6t2uhEA7pQAPbmSV7ogREYrKlRatTtXQIVOkGQQTy6xIG08sCeo5LdqNLBiUYSdQIibzeCQQcTfNDryM06tJXXQyUAwBKgKrN8pbSoJG8W9TtieYroQezpI6kjtHKkEkmIUr3w0m55XscUj5LUxc6HLWbWCpYCbQdQUeWLzK8dZaIp6KdMARNMXA6gmQTzvjUkg9hMnwjuRXp01iw0kzpkxrab25n6YEM+EIbLdmlMGNTAjVuDpsWaDF4jx6VWa42p+N9Wi9x3R0JE6S3mY8MCqcUNiDLOO60Bj6EsAvLlgWzbFxmOKu+53Ebd4/ePIYGlNjuNI6nfCfA+KFgQzAmSZOnXEkXAmFBtvbyvi5c2k39bYVxb5CpLoHTUbKPXEly4O/wB8QFQf2GJmoJwVE1khlxiASDGN64OMavH7++GoFkhAF7Ae2ElzqEwrgnwFvfY4q+PZ4OUj4RqmTAJkR+zhBWjc+UYnKVcAs6wKWIksOUDYgjYj6yIwn+TaSOh3xX0OJ2APp1xZPn0ULeAyg7Hla+A2pDJjIpx5YypSESD9d8IVM8GjvCOl8L5jOEiF26f1wrlFIYYzNXkDP728cYK46fbCSH/NAm/P2wx+XTqv1xzuLkNYLtMbU+2IriYGJCBJxu0YiG8MZznBCYThbOZTtIjSDfvFAx8hO2GGAxGtWYKdAl+Qi0+p6YqsqM0uyiy9I06sElTvBCyfGF2Hvi+KTe3998cXXqsKzO/xEkm0X3iOWLPhGfh2gWIvcz7k9cVnHYimkdGtxHP+eI8T4UcyquhVai2YnqLj67HxwNTBw7lq2hgT8LWb+R9MNhT6KcoVyWWrQ7kU9KhQSGmAOZ0gk4S/xQVCdDEr5RPl4bf0wl+JWIrsk6abb7rMW0zJj0jfxxTtnFp1FFNdr89juLk++L5ne5LZHWcOpJHZlRHIR6kHr1wtX4P2eYV6ZCq5vqlhrJ2N5hh9R5Y1TriAym24OHTxShUXS7qJEML/AEI26zywzQ3IvxjjnZVVpMmkRLHaZ5re43wHP66bissusd9ZkMnUSbEb4XzuSeu/ZlzWI+By4sImyhBPiCcQ/DvEwf8A7eruCdE+tsZV0bfsu6LhlDKZBup6j+uI5pf4FUtJZe8gXcjYg8vUXFsBoZV6NUhVPY1JJ/8A1tzP+k+GGMrxem/wOxP+ggWifijr0xnEykVKUR2tN6QRi5vqYQwn9YmFaZmfit63fAcsrlm/hAPsiyEOykANedpUAdfKozVbLvLdn2YGzIjy0C8wCqXsZ6C5sQ1kMywK2h1aWju6hv2gIF7fEOYMm4OEexo03sM8SFVzUVqCXEFZAa2x1BSWvexEdcQyGXXUFqUgCbAtJ7wGwJteCR5YsP8AH0rE0qtNgNtYYe6lW1RgOcyDBxTTWxX9TzEcoYACdrk4EnsOlbDcUyUZcsvdKFXBX/KwOI5RxVLMZZ5lmNpJ32i04zir9nliuoMTZjqAN7TffCOSdKTUWhmFQFJn4bz8MTvMmbYy32A9mXAywNv5nFLk1Va7prL6lDE8pBKxa3pi3zVVaEszu5vC72mZIUTAmJ6RigFFGqJWQROr1Mi/nuf6YHVsLZa08ugXSZ336+B/fLAavDEPw936+w/pgdXNknbEVzbX8eUf3wuaLMDPC2BsynneRgmdp2U9BpM//wBA9DceEY0My3MD6/W388NUK3daGTUoGkX3JjeIwKi+DCFOiTYEETsDM4mRY+Fv2cRrcRp9oqsGWo1zpUR67H74mK2tf4ctBggX8OkkDbEqCqIOwETbzm2AniC//Ex8dO+LbL8CaT2kbW03NxfcQsHnh8UqQtK2/wAzYOSximIwRDa2NIPHGjfHKAkWGMLHGlU9MSBxrMaDY2GxsDEinpjGKbiHBmqks1UxvAW3tOKTJUkD6AGM/qvMjwB28MdjVohhpa4O4vhc5dKYLJTBPRQAT6nFo4rqibgTpJKA32gzvI64LQFoN8VfDKlRGPbMQahMKSD9tunti0cQZ/tgt08yGQdsulRR2ydoBaZM2259Mc7x3gdFWUJVKlhITQLeJIgRyG53x0DVWCsUu0WHU/v+eOH4jnWepreCRbbpsPTHVdq0LPYsKNBuzWgpWQbvB1LuT3YOobbCcXtDL9vT1CrRWnHe0iNLADZiLgieVp5xiip5gVACdV+6zBdhcm/UYWyvBa4qqF+FGkMCB0MgTJOAsR9sVf4Hs3xBtYbtEZUkykaiLSQAS3/JhEyAMM5fiDDU1HLpWFRQDMDU0QSDM7XsdxyxLi/Eq1VlhasITPdBnlPKdueEsvnc6Aqw4GvWTAkeX17owViLkZ7suaSZi0UW0he8uiSWXukTFpid4OrzwWt+HytKmaVN9c95dSggESVk2F4BI8cUPGOJ5muwC9qVDE7aOkXFrYFneOZipCHXCNIgdBAm146nGzNmtLouK71ss4WoexDifi7YsJIIIBNyBv59RFfVpoV7hrEhtSHQYHP9R6yfb1d/D2crqjF9QkyASJJ5kyDGLU8WfqR/x/8AXE3ipbWOt9xbgGQapzqUlkFl0DSYiwdu8B4DaTGLjiHFoqMug90CNSkarD4TscIHizmbt4XH9MDfilQiJ98DUi+w1QnxpjV7pSkJnTqqMO8ATeBp5WmcM5HLUan5f8vUZ1p/GCseRvuZn0vgAz2ZNQmFFPzBJPUbxhr/ABGod3I8LYbVUVVi1bstEoD80SBeLmGuCqiJnSTYGRip4xlXFVmLdwuAADP6YuDb/vBTXciWcx5DAfzRBkD1MT6wMDUj+gtEWpws4rqmeioiKQ0k677RiybOE/pX/iD91xL8+3Qew/8AXEllXZmrFu1X51neDbaN8NZSialN9BWSR8UqLSd43xD81edInyGJ/nzEcvC2MnFdhEcv+HKr1WZ1AOqx+W24YAahi+yuUp0Vhd9mY3JHQYrjnjES8HxtgBrnaSAOWGzxRqSH87nJBCWHPr5nFQag56p8p/7wTtPP6n/vEu0wsnGXIQiADB1jABUnBKVTHKEnE4mE9f3/ADxsNz3wPBNRNKoFrwOYgfuMRJxqOf3xosMazEsbjEVbEgDgAKPPCrqIXtHadyoCAc4MiPOcWuUzAqJuCdjBthHjfESg0Ix1m8BdVvf+uBZGuAJ7us/GFEEdJEAkjHQry20S4Zc09JIlRK7SJ9vT6Y5vjnBmUsyglN5taf6HHQq4IDc+eC1qC1FKsJB+h5R++mK4Uq/EdrMjieGZgKTqNgD9edzv+4xbcG4qrPplm5AkAeRAFsJ57gOiC9SmvhLbeQWYwGjmO0hZAZQQCCIMbAzE+HTDSSZHeLOvqUrm0nw54GDHK/jhXKcRDLLNcCCCRIjyw325N7H629sccotHQpJmicbZsYVtNo3gYxFwtjGmN+9iJUYJHIXnl+9sYtP9mx/vjGoCBje+DMPK2N9nz5c/7YBqFxTg9MAqZQs4YgMFFpJF/IWw+23S/n9cDUfUgTh4yaYHEYrGDy2wqBfDVY97wjCkXwZGZIpjRXExbljDiYpBVxogY3jQwbDRHGT6YwnGsEBlsR1+WJFcRjGFs2r+vliS1Bj0T+XX5V9hjPy6/KvsMdf1PYup6PPaVPHEtflj0F+XX5V9hjPy6/KvsMb6ns2r6PPxIjf641bwx6C/Lr8q+wxn5dflX2GN9T2bU9Hn23Ue+Nk+OPQP5dflX2GM/Lr8q+wxvqezano83cX4u1FRpjUdieUeHP7Y49M1FQsx3MmCAZJm3THsE5ZflX2GNHKJ8i/8Ri2HgqCom5WeZOC8YVn7PbpPPx8sdBTaPL7Y+9jKp8q+wxv8uvyr7DAeB4Y0cSjz3xThorpEwRte3tIB9dp88cPmKDUnhu6RykWPn08sevewX5V9hiJyqH9K+wxVQBKSZ5XyOcRmQs2lgCC5NmnqOYB/pflZ0s+ACCQumLAggg/qXaRzx6V/KJ8i/wDEf0xn5VPlX2GJSwE+wKVHnbJvexDLuLix52wVMyuogG49sehfyy/KvsMZ+XX5V9hif1fZRYtHn6QfPEzvvbH37sF+VfYYz8uvyr7DC/T9ja/o+BMwHMbwcQqPeB/fHoD8uvyr7DGfl1+VfYYP1Pf6M8b0efUWSRI64JTokkRETf2O2Pv35dflX2GN9gvyr7DBXxadtg1lXB8BZhvB/niD0gTbfffHoHsF+VfYYzsF+VfYYd/GTNq+jzypxk+Ix6F/Lr8q+wxn5dflX2GJ/U9g1fR56U4if3fHof8ALr8q+wxn5dflX2GN9T2HV9HngsMRt1x6J/Lr8q+wxn5dflX2GN9T2Lqejzrr8vfGdoOv2/rj0V+XX5V9hjPy6/KvsMH6nsGc/9k="/>
          <p:cNvSpPr>
            <a:spLocks noChangeAspect="1" noChangeArrowheads="1"/>
          </p:cNvSpPr>
          <p:nvPr/>
        </p:nvSpPr>
        <p:spPr bwMode="auto">
          <a:xfrm>
            <a:off x="63500" y="-873125"/>
            <a:ext cx="2533650" cy="18002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70" name="AutoShape 14" descr="data:image/jpeg;base64,/9j/4AAQSkZJRgABAQAAAQABAAD/2wCEAAkGBhQSERUTExQVFRUWGB4YFxgYGB4aHBscHBwYGBgcGR0cHCcfFxwjGhwYIC8gJCcpLCwsHB4xNTAqNSYrLCkBCQoKDgwOGg8PGjAkHyQsLCosLCwsLCwsLCwsLCwsLCwsLCwsLCwsLCwsLCwsLCwsLCwsLCwsLCwsLCwsLCwsLP/AABEIAL0BCgMBIgACEQEDEQH/xAAcAAACAgMBAQAAAAAAAAAAAAADBAIFAAEGCAf/xAA/EAACAQIEAwYEBAQGAgEFAAABAhEDIQAEEjEFQVETImFxgZEyUqGxBhRC8CPB0eEVYnKCkvEH0lMWJDNjsv/EABkBAAMBAQEAAAAAAAAAAAAAAAECAwAEBf/EACkRAAICAAYCAgICAwEAAAAAAAABAhEDEhMhMUFRYQQUIqFCUnGBsST/2gAMAwEAAhEDEQA/AFOG5Ki8Fg2uY7s20gbkeB3JAw++Ry7ENoRzygltukExtipPD60o5qqogBlUtU5FTZRETPPrhPImtly3Y0ajrdQzK0QD3TfYc9+uOTI32WuuUWOfylTQ5WktMCoWFQwISIE6tjJ6zhuhVp6UIZKZHx6YTUTAAIEEEsRFxvijzHFcw9mRjExYkXiZ08rfTE8pVqVKmgK1HqADpBB5g38bnfDODrcGbfYOlOk2vU3dqSVUTOoBZkk2Mkc8V1OihbQXZWkfCoG4BgiRJHphypS01iXVnk20TJEkwTy9BHLB81RqvVDJlgoFwWGogjqXO0xy2jDRlQrVjIyCyUNV0eBKsYBHWASADiFHgqxLuwH6YJtFpJNyNjhnidKmxDvFNiBqhp2j4QBYzF8Yc8pHZpSqOkb3Ue5vHtvtiOZoel2C/JLCDtNWkT3WIN7vcHnaJ2viRyNFr/xWm1mY+X3xmWyLqO4tOlaLkuw8pkemGKfC76mqOx6Duj6YXUV8mSsFSy1NdSqWUt3TNT4eti0qcBzXCNM6ahqsw1AEtFiJggGSCRYkWwxmOH5YAs9MddzJjoJknGZThwK7dlSN9IJDHncm8W9fri0cSPVmcQHAxUZo0IAAZMD0vBM74uGIkgNJGE81xJKad0aVJ0oYsTsL9PH74lkUZ0WRHUkRPiP64niS7Giug7UhvCt53P2wORvojyJH2IxvM5IsAA7LBBkReOXlgnZt0Ueu/wBLYlqOh8rBAmP1D/d/WcTGr5j7D+gwrSyFc1GdnpgfpAkx9L4sWyxJ5emGlIyzCdRaskq6iRABWwPU335YWq5vNAmKaESI7wsBv0mcPVdKhiWUabte49N8Cr51UAIV3n5QTgxl6A78if8AieZtNAb3iNuQ388HocWqFgGy7r1MiB74lR4kukGpFIsSArbmOY5xgtHP0yjNr+GCV0nWZ6AxPvh+f4gTa7N5XOl9RNNlAJi4Mgc7G2F/8fpDcOPNT4/0nAKnGSfhp3PwyZttNuh3viAzlVuaxB2C73PPlEdMFQXf/QPFfkYP4go37x8PHr5YLT4vSJI1gDkTsfL1xSUMzrAJkGbyqjrcQARPhiPYnYBmIgXMAib2nzxR4URdaR0a5lSwUMCWEiLj32GxxF+I0h+sHxgx6mIOKEZRZvMty1TtyB39MLhFBlVa4tc3ixtF43jAWFHyZ40jqfzAP61PqOk/a+JJUFu8sna46T9r+WObbJMx7qszA3CDcCRv4cwcaznCnp3bswDtrsbwLkDc+eMsNeQ6r8HR1Mwo3dR5kDEDXXfWp/3DHMtRYEDQCSYPfO/he22+1t8F7BSDIqdpyVXUc5Nmk7/yxnhryDVZftm1P6h74W/xGn1PscUCVQG0sHSR+rfrtHXBRl051WHrH0i2M8JLkGqywNNllrsY7ggeAiQSBc4rqnE1DBtC9obSZYRcKQCe7cbePPF0+VXsB2LCNMBmiFkQCImSMc7VyhUA1nNaAAukRFy1zMkT7YEW1yzSLujksw6AVjpMzJIHK4+ICIvEQL7YNkzTUsWzdMsf0lmgdYNwduuKT/FXIYCrUABggwwvtIZTAI2xLL5d2S1am0xAbLKZ5wCBBkYzrmTMn4LocVUUabNmFDs8MEg2nodhH3GCZrIIgJGd1AyfjpHa+2/UfyxW5fg1WqVPZpT+aQonyVbYYrfh1mq6jSyxpie4HqKWuYkgWIEXt5YGeC7HWbwarEoAWrgAgEToY3uLCDsft0xchlCAQWOkQxsOsgDx6zisp/h1SP4yaiLALVaFXkBqBxZJl0ixf/cZ/ltiOJO1sMk+wYvhetngG0INT/QeflhyvlJUjWyyIkAT4xJthdKS0hopAFhAZm+7HrHL7YnGPbMzaZcAIasNUXYxO+8CY9YxKvnBEN5Yj0JO/OLwL/7R98QpZmn2hQQGABIN99rn97YvFSlshXsSCUqhEw0bSJ+4wwO0MwpPiD/IjFnlMhqi+LzL8IcQdGpeYBgn3I5+OKLAiuQZ2c3S4dVYizAdZX+QwdeDVTbUvqf5aD98O8YyQfT3ux6hpJPu0DFLU/D+mpTqUswJUyQ0eUbiQRbDLDw/Ac0izT8N1js6j9/6MQy/4CrLqIKyTJhmvPM6rTg9biuaQSDS8NSNG/UW+uGU/FmbWIpUnBP6SQ3IbmATNvbG04AzSKjMfgqsBHYTee46LPWdNzvhLNcPqUp1UGSbln1b+ZEfXF3V/FdSpqVqdSmymCrC8+HXAF4zWmxYDzxtFdMGdnMZnKiqO+gYDoxHqIthGvwUbg1E6AEmPcfWcdzToitapSUk/qAhvcc/OcU3EeH9g5UkgxqWLyDyIJsRcG+FeaHZqUjmm4e2qRUk9CI+xB3xA5GvqkBY6A46FmdTDGx2PI+RxOkktB6Geo9fPCrGldM2mjnc5lGIVgpZxYiYMDboTebjEFzdyXV0KiTMiwPOR6YvcyQQATf7Dr++mBUeK09W5O4EAmTvbrOAsV1xYMivkqEzIK9oCezB53g9BbpP1w3Q4gICoyXBJ7snpzE7e2MzOfy9ZYdD1CglTbewtIxVVcvRAJU1FF/1Bto3mDN8VSUuU0I9uGWD16qgr/EKaf0sTtyub9NsJq+qFVgQ3eKMCRPhAthr/AKyqGSshBFtUi3KN74HXyOYCamCtBlWRhY+JsL+eCpQ6aA4s3pBJaLiVaCRtsbbx5ThanlZY6lGrVYh9/EXnxwA5094FFloLRz57Cxnfxw3R4muzos9beY8uWGeaPAocvYppWQQQ0AsB0JiYOAMRN0qTz739sTzXE1ClrMJAHUAz4WsDgQ4l01RyuP6YCtrdDWWtHIqtBTWQ0yTpC6mjfexFiPLfEjk6dIySokXBlp3kwSR7Ypn42tdgiJIaQDEsIAExss2soEHDNNqWg16rlyGgUzZjcA7gyAZPpjklhtui6kug35JqtQmkiiBplBpWOrci37jFpleHikw1MCSO8eQ2gLe/PC4/FCVKelECLsf4ihuhB7kQekbRhVeyMkLUuZP8VTyiNltbbHRHB2/IF9ljWylV9RTNgK1gOwJgTyIfflMYDxHLZyR2daixvKKChEfMHYwd7cumJIDSFMoUVXloqEAqVa8QZbbrzwY5LQwZdB1mXZpJ0yGMXJ2n9jGqMXsg7spaWYzy1E7QsstF7A+AGx6dMdNkqtVtTVFCLNr3A8eW15nGcRYKy1Ze0LTpg6VvzawMe1uWEKvEXAZqidsGJBXWECC0AixM38x54nKKm+DJ5SwzCFgQpmRPdMmPCMV3bAr3ZjwvfxPXEsm1Fpih2bKtn1ayOigsLDfyGERw6rR0/lj3AZKlzJPWTY+VsTlkbqzNvkbfiiUwdZWBY3uPTAc7w6nVYOhKP8AMOnLVPxDyxTNnu8ZYI5OorVEjfkSJufDFqnHZVhU7OYsT8JJsJgbSRcTh1cKaFzJ8k8tWzdG6kMo5ggfR4j0OLjI/wDkLMUSS1Im9zB5CNxI2xXvl1qoqsV2GoIxPtPj4YFxPXR0dmC0EEtBgCREzMnlGLwxs3NAcEjvMh/5A7WO1yzKCusd4EkdQtieX7jDD8byjkAoVLWGqmAL7CZifDHzrO8TrtTRlNTUT3oUwbE8hBvGCUuJVuwFi76phkJi8Tyi3PFXTVio7XN/inKUwFllBBgCmyix6EC0zt44r6n4qyMTqawnbaPM2xTfjTiFAsiGVYUhpdQpmCWIGo2Ez5zhbgdVa/fpUA6CzTG8AxupmCDYHCKSfCG/2Xy/inJxs7kyYA26C+9sSp/iyj+jLO3nP9IwCTqKjL0xFxNUhlN42G1t77X5HFMuSZqhJY/xT/DUw0DncbC3PCTxKCol9V/F9QiESnSvyMmPITHPmMVGZ4gWq6ajd7Tq2E6R0tJNjbfDdQKndUCwuYkz/LClSkjNqKhmiJN7dL7DHNPGvZlFGuBGv+I6MU6YDQQXkrB7x8OflyjBMrxWkAXDWW8QPK5JEC+JvkqZ3pp9vsLHG6rPTRDTXK1CBEGlNQERpkimJ8TJ9cMnGbsT8kJPVFWmStan2jKdSIdVucCenPFfU4LUVaYOYprJhdUofDn4c+gx0VLPGtZ1VIN9CgSPEEnmPD1xrOPSlQV1AwokT3tXlIA9vfDqWW6NlTOaGcUt3+zkiZgXuZYsB0vM8hh5MvNRE0pNRSx7oMW0yTfnf1GLGnkUUyKdMegH8sGpIF2pqOumB/LEn8ldIKwvJU1+HBGQFqZZyVWJtYkEg2IBjlaBhWtVNNmpuyECCxHwlSAYv42xetSQ70lvvYTjVOjSTakqz0Rb432V2gvC8Mq6XDQ7alamVCgqQARB1AruBbEs5w/RTYu1BwIIUAKZkRyvabT74uUKkd0QByjEKuUpsZKKx8VBwPt+g6OxROiECaaaWIER1Ehh5TiQykWDLAsO9i3GSp79mk/6R/TG+wT/AONf+C/0wH8lA0StzCIlFWXLAs9oKrcg7k/qm5HXBuLZ0ZegxAUARppmIuQJ084mcLZTNdoXVSUdhqILMTpb9STb2xvjNAk09NKm8ECpUqIsRsN7iTPlizw2mjXtsJZT8Ro9RUalROowCKagwYgwQZw/xpqVGmzdjTL/AKB2IN5HyraN7kYsBSVJCKieKqB9sEoKVu9QBSYEhRfoOv8AbE8/5bBSaXJTcIzVWuy92VuCDTCqogbSLc9ueLfOVypUU4dxu9tK8hA6+J2xmaZ6qHSezpBmBaQQ4A5cyOcz6Yr85mEoU9SMHURKjvE7CfAX+o8Ri0V5F4Q1Uq7MWZ2soPxMWOyoovqbYczgtLgObcgvlqyLEwQCQb2EEn1OFcvVepoNNlo1U72xiCAAFi6ne4N8O1eKZ2ncZmROlg1RhpNza9/K5w7yTWVMTfkZ/wAMqoAoo1VA6o33i+Bdi43Vh5qf6Ycy3Gs26xTzcvvBAYR4yZ9eWB1PxbxBAWLIL7HQRP8Aqge8Yi/jx/sPnfgqMyr1GKKCBdZNOb7zMgwdu7/bGf8A05TVAquabstwuor/ALlaR9Ri3PEvzKTXRNSsHTs6akk3uxVL7yBO+AMBTJqP3nN4AOq0QAok2GDkpUmbkDkOG06BIDqahFgTAEjcDoTvExtgfE8qzAa6S1SGiEJ6b8pjbBqecVpbVoIIHeHZyTZR3gJF9ufLfDNTgwdkZi8qS29rwIjkLbcpN8NSRjmkzRFQwKtJlBQoNJ0qN2IPjJJJO2LKtmKKozMSpYBmhoZ7xvEX26YPn8vTqu6moWb4X1b/AOkFgRH+mMDahRgK1kRdMaiATPOTe3LbCZG3wDgjT4zlWdCMtULwApUqxANhuvdwzxHK5NFNWoa+pnixVxcTaRAiPAXEYjkmHaBv4saITWQQoO7TM3AAHr1xYZ7MSO5ML03M+Ex/1i9U7MiiXg9JkPZVnIPKFDqCdRLCb4saT/lqTValR60SVLQWvAgX8JPrgdLMVDWhUIRVF2AEk9DzI3tP2wr+IKNZtMK/ZjZu8Ax3BLC23hGJ+TcLYlls/VrE9lTDShbVNgT1mAedvPA8u2ZZZCo8k9ByED4rd44zhXG6blaahgZ70cuhbzg7Ym66KpcFnLMFg2AWLuALQNrgGcc6pbOIy3V2P08pUZAQCLAkgiNpsW3HpiS1SAVbT3TcuOZXUJK7WjkPrjKgV10q5Aa0wb/URhNMuzJrEUlAUhtNN2db6SwLSBYQInbDYSUnSDLYJkaBor31BB+EowMiAQBPhEeeK+lxBRmGTvDRYaokCOcGGk+Hthqg794uBIZkFiLgxJUW20jrip4xl9VVKhKiTp7sgsBaSAeWLaacWJJ1wX5rL1xnbr1GA5Q/wiQBIIAn0HM+PX1xIsFpglJkmZIERqJPhta/PHOvjWrspnCah1GB1+XnibOgIBQgsCZDCPC39CcSrZcrDDY7GPv15+xtiEsNxHW4Gm5HrgpacaUCJ9cDPUbHEmhmySnEu0P7OBnGoOFsWyvqinaKAqEExDaSCRDEGbE89pOMzORFdCqzR0ldNlhuZgga7dDFziWTRgZqMVHIJYGxAJne31E4azGbZFmmrvtYGJ6xFltPj5Y9eVvb9kVQZIpqA7aiBzuf9xjfwwijmrV7RyvZKLK1z0iIhTzvt44r3eszHUjAkWSCQARcAr5X5XxZ8IzFNKjFqel1VTTVySR8Wo6YuRAgx5X2yglEzdjblhJpinI2Q2v0k/Dbyxz54JmG7QOiqHLGVqBiCYPW4kXm/lh7NVqVcsaQ1PZnfQJ8iWMTEdd7eBuFcPamYFFgDJ7SV5zpEA7TE35+EYC/IWSsDw3hzUzTlqgamLFQIgGe9uefIYvKHEqQka0ZrzIAj5i0gHePpiGT4QysWeu5HyKAqiN53J+mEP8AFQS0OhUmRLd7YaZJ+IapPLfnGDQyXQfiOcmnKt2KMSjOCAWnlEW2Np8xhOlURKDClULsyspdhqOqAB8IJW56RY84BXXt3B7lCqZ1lQdUwIkAj4th64tOFZBaCO+nRLF9M2WJjnGq5jz8sK21sPwBySPl6U1mNV2iEBm94EkWgGb/APe6OZqMriqB37SAJC8wIN+m/U3xHNZlqkLVUqkkkGINjZoY6vXn6YlWzSqhbuQiEqvJiBZYFzNhA/vimShMwduJ/wAXSKLOURSJIFjMAX/yjx+5I/4iAcI9NqRYTJI22J9MB4fxUVKigO2ogSugBYUSQNSkgb85wpxLO1UcSO1XSx0hA3MaQwgHSRyubY1GJZ6gKtQulaJiRpBEAAC3PY7nnEDC35E1QveUw4DhppkibxGreIvhgprQsKVJXlSrIj7Xme7blbzwHsKlOHZgyFpPZh9XXZlUbwN+eKUIWQzqulam6w2rQgjQSs7gbjYbdcS4Nw7Lgk10r1V0wAhgBpkkt2isbQOlzjdD8RUWcTqHM6kgdd7xO2KjMaFYtTrs7M09mrhdN5MQbKBO4+uEV3sNsX/GMrkuwqGguYWqB3RUqFUJJCwWLEc9pxVfhs1arxUqVKaaZ7z7kGBo1AgqRedsdFwTNZd6jhiv/wCMFaRJ77AAEiejTzm88scjX4I5qMazqFEklVYxImJMKAF5cpG94Le9My34OobhzAQhltg7GTvNxGnaRthTM8MzBRl105OxgqVPUELY+OKDL8Jqupem1MgbnVA5G3cvbGqFOoYiqAZvepbrsgBPhjJJ7pgsvTlc4FC6cvUgAXSSYjcwJPng3FKrtRek2XVQVhIbVBA2AgRYctgMUa8IrMw1tUKqBdVaozCxFjEAjnMg8r4uMlUp0ywqdqRPcBogFbtAF5YiQL9MK3SG7EdelFk7selhJMThbPZfUqKp03kx5jp19MMGmjwJZY+Huzc2loiMSzvBVqVEJqAhDI6T6G/K84EpxUaszVjLCacib1JEnkG+0AYBXB7FJlrMTLX2O/enmRAnlhh6SaAhcW536EXt44HmcmWprTXQyqum41HYAXDBl8euAsWHFhpk8zUOtVt8MxF+ex5C22GK7BRAGw/6n7+uAONVQMAshSLjb35emJUq/K3oB+7dMcmNJN7FYg0cxYST4WGI6D0PtiWt7zy9jiLVD1xz3FGbMKEcjiMHpjZbGpwmaHhiWKUs5RbuLUBIIFiZmZgGNicMCzSU3iSIvG23ntjhsqWpMANVGqJv+ho+07cx5YdzPEK1XswDDgmyz3jFtQ/Sd77eWPXZNS2OpzOdFOSlJmLbkb+ZkqTHKJwotBB39FR2YbkRpE7AQCP7+OOZy3EqtMsGZ0qJJZWNid5Kk3w5S/FpmDTufTz5YSSb2ApIuFVBYUygmSFBE+Yjz26nrgtfO0qaPXLVabq0BSpKsWP6dRjrcAYLRzRMMDYjnt/Y4x8qlaRUZwPl1EDwsCJ8CcCC7sdhDn1q0VDsjgiSZgG8XG9piOvjGEKeWysGY7ovEhecXPP32wOlQytOoUD1mBaCoeFJHxCykv5TiwyuYQMxpPbYKPodO0+OLLfgSwOT0U5NGmSYnUxMlTeQDFpjvAeuN1/4hBqKLCw5DyE2P9sHpZFqrkqg1bs5selzueeNZrglWmxZimnYd+5mP06eV+uI4kJPeLMnfIJ0B7wYhuv8sHDeMen98V9WoQSIDRzkgTz5YlQzla8LSjcySfAbrzP7ticfjyfJRSSQ8Ksi5v4HA+xPbTrcWlhqI8ogiL+Y3sN8Lvn6hiaSW3KkdfFRywLO5VK7F2yhqxcsWIKyBaVnpMzzGLYOCsOdy3Qk22tizOV1RMMRzKITa8zpwUIZnu/8Y+0Y5p+HZdfiy9VPKs45TuwwajwZKvdy+Yai42FWvZ97LBifX749L/zf1o56xf7F3Vpsb9oy/wCkkfz+0Ydofh7MMuoszdNTXA/3dccv+F6DVHDVc81GHI0qdTnSSJAcxEgxY7Y+z8MrZbQoWurPYaq0Sb37o0gkiYjE8WGF/BftjQc/5M+ccO/D+eqF1SlUVoIV6lOmiqZsdQ+K3Trjs8j+EarUzRzNYHUJbRTO1hGs92ZBO07Wx3AYHa4+mBUyrCQGFyLgrsY2YbePPHPprsfOzhMv/wCODQVUoVZpqZ0uLnnOoc/TlgPGOH1ssjPTQhzAlDqm45E39PDHeV8oGEHaQdyNjIupwvmsshUioqMvPWAR6zgOCCps+TcR4xVBC1GqAHk0qTa8zF/DCq55ByIP+b++Ow4lVyVPuCoKbye7TqEU4mRqRyUB8dPlji+P5hu0PY0adQAkEqDqIAEfC0NzuFJtviMvjtbsqsRBjmjyNvDAXzNt2v8Avbpiry/EKROk6qL/AOb4Z8xEeoOLEqws0ecf0sR4jEnGuR81klzLDnIwSnnJMMsE7dMBpU/T9/fEm6GTiUqMrHu2I3Ntr/8AWMbQxuokbEWJwsapGxOJKQRJAxPMHL4CGheVdh4T9xiJVxuAfocEp09VpE8p5+E42VKi+3uP7Y21AaYND4YlOMaoD+lh47j+uN6F+dP+QxN4d8GVHNZjhn5wKxZUUExpuSRZpJO3+218So8Cek6xVZkvcRqA+WYuD5DAKWbrOAaeWM/MdUTtI+ECfE4vkzWqmO92bj5YaZ676T6+mPVxGktiKj2ytbgtF2aULsbElpba30xTZ/J9lUAoo6su7OwA/wBsxi+TJDu6mc6SSAXJAJsT7YnmMijqQQBNtUAn6g451ib77mcbRUcL40dUORz7oiP+XU46LWsrpaTytYjoeuOFzuT7KoQsmD5+RMWFsdDwjiAZArQGm0be+wP9sUay7xEjLpjtbhzl2qUHFNmEOumSfEkm/oPfAlq1m0saKOPlqI/I7gDcEdY9cOJVPKzDb+hwzXc1FkEiNxeQfHw/764osS42imVFHxTI5pquumlNViInRzJkXH88AbtqlTTW0MqSLw5uZABEnbqZwTO8S/LqFK9pUN9R6TYbTMDraeeHKWSbdiuo3a/M9PAbemLwbcbZJpWRAjDAECOZuf5D2+5xiZQyJKkYm2VY3sfXGHsGO8Qo5n/s+gk+mJ5jLlXZx2MPCKHN5UQQBG2mfp0jG6U0++0C+kT5iTv5f8TjWeySZhVFQmA890TJCvv0ExhWGyFShRcEO1NaiiQEqExBiWAI27ovHPwwtm8lRpIGp6g1t27vtERPj6HDFDhVDLDVTUF4gFmm1pO/2GA1OEpmKgknUd2m0cyZmLXtgJ+TNdohU47Q0inWRG5gmlFO5MaYWQfGPXDeTFFl/gVHpiZ7jdoo/wBp1QPQY3muDVSQop9qNg9JlYRsJUNqX1nFXV4DTO5C1FYDQoIYETGrkP746UlRBt2djwHjGYpGRXWpG2kEDnIdQxH2x1NH8fPEPTG26Hn5NP3x8hajXpkDtTtZao1GBuQT3h0kRg9L8S1UH8Smx8aZ1jeNm721/iGA0jWz6mfxOUSkAp1hY1Fid4kxIB82k4+ffi38Z5hq5TtCacC0xO83HLw2wfjXEc06DsaApgiA9UjUQLkpTmfXvY5in+Ga1aXarDfO5BB6adMyPtgYc4RdsaUZPghW4oxssIP8tz7/ANMdF+H8qy0FJ/WW/VJ3MDTEyTPXzG2IZLhNOnEgM0eMT5C59beGH2Vj+kKBEEgCI2hVsIwPkfKWIsqGwsLLuzM9wtKlMGoBr5XIYSefQR1++IalVUQGdK6bXwenSQ/ES/STA9hg61QLKALcoH2x57i5cnRdCCkn4VP3/wCsbNBvkYekD3OHfzbWvv8Avpg35v8AvGBooGYq2oH9XPyOCxYHlyw1nnOkMDIkTYczG4xXa5gH74EsNLYKkGFYqQQYjFm+ZjdQwN8VWXpyfDDlcwbYWMWkNYKtlxuoi/w/0/pgEjp9MFq1eRJ2wsah6YjKNcGaTAnNE2Ls3qcR1+GIaYxvbbBzEifaH/rEGH73xqg7TpYCdzGw6C+5wXXM+G/rgUzFB+Jap06eoF9Tetvh++EOGZvVyMILnePGMdJnuHpUBLJqIFosfIdfXHLig9Myf4Y3E7npzm5gbY6sNpxojJUzrVqa1Dg79PrhijXMyPiG4n4hil4FmJGmVEj4RyPL3xZq8Hb98xhLySspF2VX4hzS1G1BdVNQQADpm1yDHX7YazXG1VQVBqHopvEXP764s8rlqYbSUTSwtbny29RgdPiWXy2YhKZWpzIUAGRcXPtbHoQmqpE5RfLZlDtHXUlJ2HgOeCvkMwynTRcHlJVfucPtxGqlRn1dqkAHwBupgfCd/rh9uMUti2rvW0gjp1INjh5Cqitp8FrlaYKoIBkM3PltMgX+mCZb8PPTVkU04syrrck9ZkAeV8OPx2nYhSY2Mj++Fav4phiFpSV/zDn5kYTKNmBcOyWWVyapZqgswYd0egJJ9beGG+Imm6t2uhEA7pQAPbmSV7ogREYrKlRatTtXQIVOkGQQTy6xIG08sCeo5LdqNLBiUYSdQIibzeCQQcTfNDryM06tJXXQyUAwBKgKrN8pbSoJG8W9TtieYroQezpI6kjtHKkEkmIUr3w0m55XscUj5LUxc6HLWbWCpYCbQdQUeWLzK8dZaIp6KdMARNMXA6gmQTzvjUkg9hMnwjuRXp01iw0kzpkxrab25n6YEM+EIbLdmlMGNTAjVuDpsWaDF4jx6VWa42p+N9Wi9x3R0JE6S3mY8MCqcUNiDLOO60Bj6EsAvLlgWzbFxmOKu+53Ebd4/ePIYGlNjuNI6nfCfA+KFgQzAmSZOnXEkXAmFBtvbyvi5c2k39bYVxb5CpLoHTUbKPXEly4O/wB8QFQf2GJmoJwVE1khlxiASDGN64OMavH7++GoFkhAF7Ae2ElzqEwrgnwFvfY4q+PZ4OUj4RqmTAJkR+zhBWjc+UYnKVcAs6wKWIksOUDYgjYj6yIwn+TaSOh3xX0OJ2APp1xZPn0ULeAyg7Hla+A2pDJjIpx5YypSESD9d8IVM8GjvCOl8L5jOEiF26f1wrlFIYYzNXkDP728cYK46fbCSH/NAm/P2wx+XTqv1xzuLkNYLtMbU+2IriYGJCBJxu0YiG8MZznBCYThbOZTtIjSDfvFAx8hO2GGAxGtWYKdAl+Qi0+p6YqsqM0uyiy9I06sElTvBCyfGF2Hvi+KTe3998cXXqsKzO/xEkm0X3iOWLPhGfh2gWIvcz7k9cVnHYimkdGtxHP+eI8T4UcyquhVai2YnqLj67HxwNTBw7lq2hgT8LWb+R9MNhT6KcoVyWWrQ7kU9KhQSGmAOZ0gk4S/xQVCdDEr5RPl4bf0wl+JWIrsk6abb7rMW0zJj0jfxxTtnFp1FFNdr89juLk++L5ne5LZHWcOpJHZlRHIR6kHr1wtX4P2eYV6ZCq5vqlhrJ2N5hh9R5Y1TriAym24OHTxShUXS7qJEML/AEI26zywzQ3IvxjjnZVVpMmkRLHaZ5re43wHP66bissusd9ZkMnUSbEb4XzuSeu/ZlzWI+By4sImyhBPiCcQ/DvEwf8A7eruCdE+tsZV0bfsu6LhlDKZBup6j+uI5pf4FUtJZe8gXcjYg8vUXFsBoZV6NUhVPY1JJ/8A1tzP+k+GGMrxem/wOxP+ggWifijr0xnEykVKUR2tN6QRi5vqYQwn9YmFaZmfit63fAcsrlm/hAPsiyEOykANedpUAdfKozVbLvLdn2YGzIjy0C8wCqXsZ6C5sQ1kMywK2h1aWju6hv2gIF7fEOYMm4OEexo03sM8SFVzUVqCXEFZAa2x1BSWvexEdcQyGXXUFqUgCbAtJ7wGwJteCR5YsP8AH0rE0qtNgNtYYe6lW1RgOcyDBxTTWxX9TzEcoYACdrk4EnsOlbDcUyUZcsvdKFXBX/KwOI5RxVLMZZ5lmNpJ32i04zir9nliuoMTZjqAN7TffCOSdKTUWhmFQFJn4bz8MTvMmbYy32A9mXAywNv5nFLk1Va7prL6lDE8pBKxa3pi3zVVaEszu5vC72mZIUTAmJ6RigFFGqJWQROr1Mi/nuf6YHVsLZa08ugXSZ336+B/fLAavDEPw936+w/pgdXNknbEVzbX8eUf3wuaLMDPC2BsynneRgmdp2U9BpM//wBA9DceEY0My3MD6/W388NUK3daGTUoGkX3JjeIwKi+DCFOiTYEETsDM4mRY+Fv2cRrcRp9oqsGWo1zpUR67H74mK2tf4ctBggX8OkkDbEqCqIOwETbzm2AniC//Ex8dO+LbL8CaT2kbW03NxfcQsHnh8UqQtK2/wAzYOSximIwRDa2NIPHGjfHKAkWGMLHGlU9MSBxrMaDY2GxsDEinpjGKbiHBmqks1UxvAW3tOKTJUkD6AGM/qvMjwB28MdjVohhpa4O4vhc5dKYLJTBPRQAT6nFo4rqibgTpJKA32gzvI64LQFoN8VfDKlRGPbMQahMKSD9tunti0cQZ/tgt08yGQdsulRR2ydoBaZM2259Mc7x3gdFWUJVKlhITQLeJIgRyG53x0DVWCsUu0WHU/v+eOH4jnWepreCRbbpsPTHVdq0LPYsKNBuzWgpWQbvB1LuT3YOobbCcXtDL9vT1CrRWnHe0iNLADZiLgieVp5xiip5gVACdV+6zBdhcm/UYWyvBa4qqF+FGkMCB0MgTJOAsR9sVf4Hs3xBtYbtEZUkykaiLSQAS3/JhEyAMM5fiDDU1HLpWFRQDMDU0QSDM7XsdxyxLi/Eq1VlhasITPdBnlPKdueEsvnc6Aqw4GvWTAkeX17owViLkZ7suaSZi0UW0he8uiSWXukTFpid4OrzwWt+HytKmaVN9c95dSggESVk2F4BI8cUPGOJ5muwC9qVDE7aOkXFrYFneOZipCHXCNIgdBAm146nGzNmtLouK71ss4WoexDifi7YsJIIIBNyBv59RFfVpoV7hrEhtSHQYHP9R6yfb1d/D2crqjF9QkyASJJ5kyDGLU8WfqR/x/8AXE3ipbWOt9xbgGQapzqUlkFl0DSYiwdu8B4DaTGLjiHFoqMug90CNSkarD4TscIHizmbt4XH9MDfilQiJ98DUi+w1QnxpjV7pSkJnTqqMO8ATeBp5WmcM5HLUan5f8vUZ1p/GCseRvuZn0vgAz2ZNQmFFPzBJPUbxhr/ABGod3I8LYbVUVVi1bstEoD80SBeLmGuCqiJnSTYGRip4xlXFVmLdwuAADP6YuDb/vBTXciWcx5DAfzRBkD1MT6wMDUj+gtEWpws4rqmeioiKQ0k677RiybOE/pX/iD91xL8+3Qew/8AXEllXZmrFu1X51neDbaN8NZSialN9BWSR8UqLSd43xD81edInyGJ/nzEcvC2MnFdhEcv+HKr1WZ1AOqx+W24YAahi+yuUp0Vhd9mY3JHQYrjnjES8HxtgBrnaSAOWGzxRqSH87nJBCWHPr5nFQag56p8p/7wTtPP6n/vEu0wsnGXIQiADB1jABUnBKVTHKEnE4mE9f3/ADxsNz3wPBNRNKoFrwOYgfuMRJxqOf3xosMazEsbjEVbEgDgAKPPCrqIXtHadyoCAc4MiPOcWuUzAqJuCdjBthHjfESg0Ix1m8BdVvf+uBZGuAJ7us/GFEEdJEAkjHQry20S4Zc09JIlRK7SJ9vT6Y5vjnBmUsyglN5taf6HHQq4IDc+eC1qC1FKsJB+h5R++mK4Uq/EdrMjieGZgKTqNgD9edzv+4xbcG4qrPplm5AkAeRAFsJ57gOiC9SmvhLbeQWYwGjmO0hZAZQQCCIMbAzE+HTDSSZHeLOvqUrm0nw54GDHK/jhXKcRDLLNcCCCRIjyw325N7H629sccotHQpJmicbZsYVtNo3gYxFwtjGmN+9iJUYJHIXnl+9sYtP9mx/vjGoCBje+DMPK2N9nz5c/7YBqFxTg9MAqZQs4YgMFFpJF/IWw+23S/n9cDUfUgTh4yaYHEYrGDy2wqBfDVY97wjCkXwZGZIpjRXExbljDiYpBVxogY3jQwbDRHGT6YwnGsEBlsR1+WJFcRjGFs2r+vliS1Bj0T+XX5V9hjPy6/KvsMdf1PYup6PPaVPHEtflj0F+XX5V9hjPy6/KvsMb6ns2r6PPxIjf641bwx6C/Lr8q+wxn5dflX2GN9T2bU9Hn23Ue+Nk+OPQP5dflX2GM/Lr8q+wxvqezano83cX4u1FRpjUdieUeHP7Y49M1FQsx3MmCAZJm3THsE5ZflX2GNHKJ8i/8Ri2HgqCom5WeZOC8YVn7PbpPPx8sdBTaPL7Y+9jKp8q+wxv8uvyr7DAeB4Y0cSjz3xThorpEwRte3tIB9dp88cPmKDUnhu6RykWPn08sevewX5V9hiJyqH9K+wxVQBKSZ5XyOcRmQs2lgCC5NmnqOYB/pflZ0s+ACCQumLAggg/qXaRzx6V/KJ8i/wDEf0xn5VPlX2GJSwE+wKVHnbJvexDLuLix52wVMyuogG49sehfyy/KvsMZ+XX5V9hif1fZRYtHn6QfPEzvvbH37sF+VfYYz8uvyr7DC/T9ja/o+BMwHMbwcQqPeB/fHoD8uvyr7DGfl1+VfYYP1Pf6M8b0efUWSRI64JTokkRETf2O2Pv35dflX2GN9gvyr7DBXxadtg1lXB8BZhvB/niD0gTbfffHoHsF+VfYYzsF+VfYYd/GTNq+jzypxk+Ix6F/Lr8q+wxn5dflX2GJ/U9g1fR56U4if3fHof8ALr8q+wxn5dflX2GN9T2HV9HngsMRt1x6J/Lr8q+wxn5dflX2GN9T2Lqejzrr8vfGdoOv2/rj0V+XX5V9hjPy6/KvsMH6nsGc/9k="/>
          <p:cNvSpPr>
            <a:spLocks noChangeAspect="1" noChangeArrowheads="1"/>
          </p:cNvSpPr>
          <p:nvPr/>
        </p:nvSpPr>
        <p:spPr bwMode="auto">
          <a:xfrm>
            <a:off x="63500" y="-873125"/>
            <a:ext cx="2533650" cy="18002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395536" y="5943600"/>
            <a:ext cx="8496944" cy="65375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/>
              <a:t>Complete ICT environment for research</a:t>
            </a:r>
            <a:endParaRPr lang="en-GB" sz="2800" dirty="0"/>
          </a:p>
        </p:txBody>
      </p:sp>
      <p:sp>
        <p:nvSpPr>
          <p:cNvPr id="20" name="Rectangle 19"/>
          <p:cNvSpPr/>
          <p:nvPr/>
        </p:nvSpPr>
        <p:spPr>
          <a:xfrm>
            <a:off x="467544" y="1425352"/>
            <a:ext cx="8064896" cy="47964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dirty="0" smtClean="0"/>
              <a:t>Complete cohort of researchers, research managers, innovators, media</a:t>
            </a:r>
            <a:endParaRPr lang="en-GB" sz="2100" dirty="0"/>
          </a:p>
        </p:txBody>
      </p:sp>
      <p:sp>
        <p:nvSpPr>
          <p:cNvPr id="24" name="Rectangle 23"/>
          <p:cNvSpPr/>
          <p:nvPr/>
        </p:nvSpPr>
        <p:spPr>
          <a:xfrm>
            <a:off x="1987550" y="2837766"/>
            <a:ext cx="3736578" cy="89603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smtClean="0">
                <a:solidFill>
                  <a:schemeClr val="bg1"/>
                </a:solidFill>
              </a:rPr>
              <a:t>Processing Model</a:t>
            </a:r>
            <a:endParaRPr lang="en-GB" sz="3600" dirty="0">
              <a:solidFill>
                <a:schemeClr val="bg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67544" y="1951856"/>
            <a:ext cx="3528392" cy="79134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smtClean="0">
                <a:solidFill>
                  <a:schemeClr val="bg1"/>
                </a:solidFill>
              </a:rPr>
              <a:t>User Model</a:t>
            </a:r>
            <a:endParaRPr lang="en-GB" sz="3600" dirty="0">
              <a:solidFill>
                <a:schemeClr val="bg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707904" y="3789040"/>
            <a:ext cx="3456384" cy="936104"/>
          </a:xfrm>
          <a:prstGeom prst="rect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smtClean="0">
                <a:solidFill>
                  <a:schemeClr val="bg1"/>
                </a:solidFill>
              </a:rPr>
              <a:t>Data Model</a:t>
            </a:r>
            <a:endParaRPr lang="en-GB" sz="36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436096" y="4869160"/>
            <a:ext cx="3456058" cy="99824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smtClean="0">
                <a:solidFill>
                  <a:schemeClr val="bg1"/>
                </a:solidFill>
              </a:rPr>
              <a:t>Resource Model</a:t>
            </a:r>
            <a:endParaRPr lang="en-GB" sz="36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996262" y="2020778"/>
            <a:ext cx="45361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 smtClean="0">
                <a:solidFill>
                  <a:schemeClr val="accent1">
                    <a:lumMod val="75000"/>
                  </a:schemeClr>
                </a:solidFill>
              </a:rPr>
              <a:t>interaction with data, processing, persons</a:t>
            </a:r>
            <a:endParaRPr lang="en-GB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24128" y="2819400"/>
            <a:ext cx="31680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</a:rPr>
              <a:t>providing what the user requires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43608" y="4077072"/>
            <a:ext cx="24654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 smtClean="0">
                <a:solidFill>
                  <a:srgbClr val="D60093"/>
                </a:solidFill>
              </a:rPr>
              <a:t>representing research</a:t>
            </a:r>
            <a:endParaRPr lang="en-GB" sz="2000" dirty="0">
              <a:solidFill>
                <a:srgbClr val="D60093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08376" y="5269270"/>
            <a:ext cx="18951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 smtClean="0">
                <a:solidFill>
                  <a:schemeClr val="accent6">
                    <a:lumMod val="75000"/>
                  </a:schemeClr>
                </a:solidFill>
              </a:rPr>
              <a:t>representing ICT</a:t>
            </a:r>
            <a:endParaRPr lang="en-GB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76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586923" y="1268700"/>
            <a:ext cx="8557077" cy="5230774"/>
            <a:chOff x="518672" y="1268700"/>
            <a:chExt cx="8557077" cy="5230774"/>
          </a:xfrm>
        </p:grpSpPr>
        <p:sp>
          <p:nvSpPr>
            <p:cNvPr id="5" name="Shape 146"/>
            <p:cNvSpPr/>
            <p:nvPr/>
          </p:nvSpPr>
          <p:spPr>
            <a:xfrm>
              <a:off x="552657" y="1784023"/>
              <a:ext cx="6221099" cy="836400"/>
            </a:xfrm>
            <a:prstGeom prst="roundRect">
              <a:avLst>
                <a:gd name="adj" fmla="val 16667"/>
              </a:avLst>
            </a:prstGeom>
            <a:solidFill>
              <a:srgbClr val="FFF2CC"/>
            </a:solidFill>
            <a:ln w="76200" cap="flat">
              <a:solidFill>
                <a:srgbClr val="F1C23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buNone/>
              </a:pPr>
              <a:r>
                <a:rPr lang="en-US" sz="2400"/>
                <a:t>Discovery (DC) and (CKAN, eGMS)</a:t>
              </a:r>
            </a:p>
          </p:txBody>
        </p:sp>
        <p:sp>
          <p:nvSpPr>
            <p:cNvPr id="6" name="Shape 147"/>
            <p:cNvSpPr/>
            <p:nvPr/>
          </p:nvSpPr>
          <p:spPr>
            <a:xfrm>
              <a:off x="571075" y="3281000"/>
              <a:ext cx="6202500" cy="828900"/>
            </a:xfrm>
            <a:prstGeom prst="roundRect">
              <a:avLst>
                <a:gd name="adj" fmla="val 16667"/>
              </a:avLst>
            </a:prstGeom>
            <a:solidFill>
              <a:srgbClr val="FFF2CC"/>
            </a:solidFill>
            <a:ln w="76200" cap="flat">
              <a:solidFill>
                <a:srgbClr val="F1C23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buNone/>
              </a:pPr>
              <a:r>
                <a:rPr lang="en-US" sz="2400"/>
                <a:t>Contextual (CERIF metadata model)</a:t>
              </a:r>
            </a:p>
          </p:txBody>
        </p:sp>
        <p:sp>
          <p:nvSpPr>
            <p:cNvPr id="7" name="Shape 148"/>
            <p:cNvSpPr/>
            <p:nvPr/>
          </p:nvSpPr>
          <p:spPr>
            <a:xfrm>
              <a:off x="552657" y="4728841"/>
              <a:ext cx="6221099" cy="928500"/>
            </a:xfrm>
            <a:prstGeom prst="roundRect">
              <a:avLst>
                <a:gd name="adj" fmla="val 16667"/>
              </a:avLst>
            </a:prstGeom>
            <a:solidFill>
              <a:srgbClr val="FFF2CC"/>
            </a:solidFill>
            <a:ln w="76200" cap="flat">
              <a:solidFill>
                <a:srgbClr val="F1C23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buNone/>
              </a:pPr>
              <a:r>
                <a:rPr lang="en-US" sz="2400" dirty="0" smtClean="0"/>
                <a:t>Detailed (community specific)</a:t>
              </a:r>
              <a:endParaRPr lang="en-US" sz="2400" dirty="0"/>
            </a:p>
          </p:txBody>
        </p:sp>
        <p:sp>
          <p:nvSpPr>
            <p:cNvPr id="8" name="Shape 149"/>
            <p:cNvSpPr/>
            <p:nvPr/>
          </p:nvSpPr>
          <p:spPr>
            <a:xfrm rot="-5396496">
              <a:off x="-29578" y="2369391"/>
              <a:ext cx="1766100" cy="6696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CFE2F3"/>
            </a:solidFill>
            <a:ln w="76200" cap="flat">
              <a:solidFill>
                <a:srgbClr val="A4C2F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ctr">
                <a:buNone/>
              </a:pPr>
              <a:r>
                <a:rPr lang="en-US" sz="2400">
                  <a:solidFill>
                    <a:srgbClr val="1155CC"/>
                  </a:solidFill>
                </a:rPr>
                <a:t>Generate</a:t>
              </a:r>
            </a:p>
          </p:txBody>
        </p:sp>
        <p:sp>
          <p:nvSpPr>
            <p:cNvPr id="9" name="Shape 150"/>
            <p:cNvSpPr/>
            <p:nvPr/>
          </p:nvSpPr>
          <p:spPr>
            <a:xfrm rot="5401096">
              <a:off x="-86727" y="4325837"/>
              <a:ext cx="1880400" cy="6696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CFE2F3"/>
            </a:solidFill>
            <a:ln w="76200" cap="flat">
              <a:solidFill>
                <a:srgbClr val="A4C2F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buNone/>
              </a:pPr>
              <a:r>
                <a:rPr lang="en-US" sz="2400">
                  <a:solidFill>
                    <a:srgbClr val="1155CC"/>
                  </a:solidFill>
                </a:rPr>
                <a:t>Point to</a:t>
              </a:r>
            </a:p>
          </p:txBody>
        </p:sp>
        <p:sp>
          <p:nvSpPr>
            <p:cNvPr id="10" name="Shape 151"/>
            <p:cNvSpPr txBox="1"/>
            <p:nvPr/>
          </p:nvSpPr>
          <p:spPr>
            <a:xfrm>
              <a:off x="6892950" y="1784023"/>
              <a:ext cx="2182799" cy="873899"/>
            </a:xfrm>
            <a:prstGeom prst="rect">
              <a:avLst/>
            </a:prstGeom>
            <a:noFill/>
            <a:ln w="28575" cap="flat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>
                <a:buNone/>
              </a:pPr>
              <a:r>
                <a:rPr lang="en-US" sz="1800"/>
                <a:t>Web portal, Spatio-Temporal Search</a:t>
              </a:r>
            </a:p>
          </p:txBody>
        </p:sp>
        <p:sp>
          <p:nvSpPr>
            <p:cNvPr id="11" name="Shape 152"/>
            <p:cNvSpPr txBox="1"/>
            <p:nvPr/>
          </p:nvSpPr>
          <p:spPr>
            <a:xfrm>
              <a:off x="6892950" y="3281000"/>
              <a:ext cx="2182799" cy="873899"/>
            </a:xfrm>
            <a:prstGeom prst="rect">
              <a:avLst/>
            </a:prstGeom>
            <a:noFill/>
            <a:ln w="28575" cap="flat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rtl="0">
                <a:buClr>
                  <a:srgbClr val="000000"/>
                </a:buClr>
                <a:buSzPct val="61111"/>
                <a:buFont typeface="Arial"/>
                <a:buNone/>
              </a:pPr>
              <a:r>
                <a:rPr lang="en-US" sz="1800"/>
                <a:t>Search for instruments, software, models...</a:t>
              </a:r>
            </a:p>
            <a:p>
              <a:endParaRPr/>
            </a:p>
          </p:txBody>
        </p:sp>
        <p:sp>
          <p:nvSpPr>
            <p:cNvPr id="12" name="Shape 153"/>
            <p:cNvSpPr txBox="1"/>
            <p:nvPr/>
          </p:nvSpPr>
          <p:spPr>
            <a:xfrm>
              <a:off x="6892950" y="4756141"/>
              <a:ext cx="2182799" cy="873899"/>
            </a:xfrm>
            <a:prstGeom prst="rect">
              <a:avLst/>
            </a:prstGeom>
            <a:noFill/>
            <a:ln w="28575" cap="flat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rtl="0">
                <a:buClr>
                  <a:srgbClr val="000000"/>
                </a:buClr>
                <a:buSzPct val="61111"/>
                <a:buFont typeface="Arial"/>
                <a:buNone/>
              </a:pPr>
              <a:r>
                <a:rPr lang="en-US" sz="1800"/>
                <a:t>domain-specific data with detailed metadata</a:t>
              </a:r>
            </a:p>
            <a:p>
              <a:endParaRPr/>
            </a:p>
          </p:txBody>
        </p:sp>
        <p:sp>
          <p:nvSpPr>
            <p:cNvPr id="17" name="Shape 158"/>
            <p:cNvSpPr/>
            <p:nvPr/>
          </p:nvSpPr>
          <p:spPr>
            <a:xfrm>
              <a:off x="2489050" y="5539250"/>
              <a:ext cx="370000" cy="599025"/>
            </a:xfrm>
            <a:prstGeom prst="flowChartMagneticDisk">
              <a:avLst/>
            </a:prstGeom>
            <a:solidFill>
              <a:srgbClr val="CFE2F3"/>
            </a:solidFill>
            <a:ln w="38100" cap="flat">
              <a:solidFill>
                <a:srgbClr val="3D85C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Shape 159"/>
            <p:cNvSpPr/>
            <p:nvPr/>
          </p:nvSpPr>
          <p:spPr>
            <a:xfrm>
              <a:off x="3378875" y="5436000"/>
              <a:ext cx="370000" cy="599025"/>
            </a:xfrm>
            <a:prstGeom prst="flowChartMagneticDisk">
              <a:avLst/>
            </a:prstGeom>
            <a:solidFill>
              <a:srgbClr val="CFE2F3"/>
            </a:solidFill>
            <a:ln w="38100" cap="flat">
              <a:solidFill>
                <a:srgbClr val="3D85C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Shape 160"/>
            <p:cNvSpPr/>
            <p:nvPr/>
          </p:nvSpPr>
          <p:spPr>
            <a:xfrm>
              <a:off x="4231825" y="5539250"/>
              <a:ext cx="370000" cy="599025"/>
            </a:xfrm>
            <a:prstGeom prst="flowChartMagneticDisk">
              <a:avLst/>
            </a:prstGeom>
            <a:solidFill>
              <a:srgbClr val="CFE2F3"/>
            </a:solidFill>
            <a:ln w="38100" cap="flat">
              <a:solidFill>
                <a:srgbClr val="3D85C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Shape 161"/>
            <p:cNvSpPr/>
            <p:nvPr/>
          </p:nvSpPr>
          <p:spPr>
            <a:xfrm>
              <a:off x="5163725" y="5436000"/>
              <a:ext cx="370000" cy="599025"/>
            </a:xfrm>
            <a:prstGeom prst="flowChartMagneticDisk">
              <a:avLst/>
            </a:prstGeom>
            <a:solidFill>
              <a:srgbClr val="CFE2F3"/>
            </a:solidFill>
            <a:ln w="38100" cap="flat">
              <a:solidFill>
                <a:srgbClr val="3D85C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Shape 162"/>
            <p:cNvSpPr txBox="1"/>
            <p:nvPr/>
          </p:nvSpPr>
          <p:spPr>
            <a:xfrm>
              <a:off x="2099725" y="6138275"/>
              <a:ext cx="3970800" cy="361199"/>
            </a:xfrm>
            <a:prstGeom prst="rect">
              <a:avLst/>
            </a:prstGeom>
            <a:noFill/>
          </p:spPr>
          <p:txBody>
            <a:bodyPr lIns="91425" tIns="91425" rIns="91425" bIns="91425" anchor="t" anchorCtr="0">
              <a:noAutofit/>
            </a:bodyPr>
            <a:lstStyle/>
            <a:p>
              <a:pPr algn="ctr">
                <a:buNone/>
              </a:pPr>
              <a:r>
                <a:rPr lang="en-US" sz="1800">
                  <a:solidFill>
                    <a:srgbClr val="0B5394"/>
                  </a:solidFill>
                </a:rPr>
                <a:t>domain specific - geographically distributed data</a:t>
              </a:r>
            </a:p>
          </p:txBody>
        </p:sp>
        <p:sp>
          <p:nvSpPr>
            <p:cNvPr id="13" name="Shape 154"/>
            <p:cNvSpPr/>
            <p:nvPr/>
          </p:nvSpPr>
          <p:spPr>
            <a:xfrm>
              <a:off x="4422250" y="1268700"/>
              <a:ext cx="1797600" cy="560100"/>
            </a:xfrm>
            <a:prstGeom prst="wedgeRoundRectCallout">
              <a:avLst>
                <a:gd name="adj1" fmla="val -21159"/>
                <a:gd name="adj2" fmla="val 85781"/>
                <a:gd name="adj3" fmla="val 0"/>
              </a:avLst>
            </a:prstGeom>
            <a:solidFill>
              <a:srgbClr val="CFE2F3"/>
            </a:solidFill>
            <a:ln w="19050" cap="flat">
              <a:solidFill>
                <a:srgbClr val="3D85C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buNone/>
              </a:pPr>
              <a:r>
                <a:rPr lang="en-US" sz="1500" dirty="0"/>
                <a:t>Anticipates </a:t>
              </a:r>
              <a:r>
                <a:rPr lang="en-US" sz="1500" dirty="0" err="1"/>
                <a:t>data.gov</a:t>
              </a:r>
              <a:r>
                <a:rPr lang="en-US" sz="1500" dirty="0"/>
                <a:t> domains</a:t>
              </a:r>
            </a:p>
          </p:txBody>
        </p:sp>
      </p:grpSp>
      <p:sp>
        <p:nvSpPr>
          <p:cNvPr id="22" name="Rectangle 21"/>
          <p:cNvSpPr/>
          <p:nvPr/>
        </p:nvSpPr>
        <p:spPr>
          <a:xfrm>
            <a:off x="187" y="178460"/>
            <a:ext cx="9144000" cy="6617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GB" sz="3700" dirty="0" smtClean="0"/>
              <a:t>3-layer metadata model</a:t>
            </a:r>
          </a:p>
        </p:txBody>
      </p:sp>
    </p:spTree>
    <p:extLst>
      <p:ext uri="{BB962C8B-B14F-4D97-AF65-F5344CB8AC3E}">
        <p14:creationId xmlns:p14="http://schemas.microsoft.com/office/powerpoint/2010/main" val="60021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/>
          <p:nvPr/>
        </p:nvSpPr>
        <p:spPr>
          <a:xfrm>
            <a:off x="2941500" y="228600"/>
            <a:ext cx="6202500" cy="8289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76200" cap="flat">
            <a:solidFill>
              <a:srgbClr val="F1C23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buNone/>
            </a:pPr>
            <a:r>
              <a:rPr lang="en-US" sz="2400"/>
              <a:t>Contextual (</a:t>
            </a:r>
            <a:r>
              <a:rPr lang="en-US" sz="2400" b="1">
                <a:solidFill>
                  <a:srgbClr val="CC0000"/>
                </a:solidFill>
              </a:rPr>
              <a:t>CERIF</a:t>
            </a:r>
            <a:r>
              <a:rPr lang="en-US" sz="2400"/>
              <a:t> metadata model)</a:t>
            </a:r>
          </a:p>
        </p:txBody>
      </p:sp>
      <p:sp>
        <p:nvSpPr>
          <p:cNvPr id="200" name="Shape 200"/>
          <p:cNvSpPr txBox="1"/>
          <p:nvPr/>
        </p:nvSpPr>
        <p:spPr>
          <a:xfrm>
            <a:off x="36875" y="1369200"/>
            <a:ext cx="9176100" cy="1374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buNone/>
            </a:pPr>
            <a:r>
              <a:rPr lang="en-US" sz="3000" dirty="0"/>
              <a:t>(http://</a:t>
            </a:r>
            <a:r>
              <a:rPr lang="en-US" sz="3000" dirty="0" err="1"/>
              <a:t>www.eurocris.org</a:t>
            </a:r>
            <a:r>
              <a:rPr lang="en-US" sz="3000" dirty="0"/>
              <a:t>/)</a:t>
            </a:r>
          </a:p>
          <a:p>
            <a:pPr lvl="0" rtl="0">
              <a:buNone/>
            </a:pPr>
            <a:r>
              <a:rPr lang="en-US" sz="3000" b="1" dirty="0"/>
              <a:t>Common European Research Information Format</a:t>
            </a:r>
          </a:p>
          <a:p>
            <a:endParaRPr dirty="0"/>
          </a:p>
        </p:txBody>
      </p:sp>
      <p:sp>
        <p:nvSpPr>
          <p:cNvPr id="201" name="Shape 201"/>
          <p:cNvSpPr/>
          <p:nvPr/>
        </p:nvSpPr>
        <p:spPr>
          <a:xfrm>
            <a:off x="120321" y="2438400"/>
            <a:ext cx="4832679" cy="3092366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  <p:sp>
        <p:nvSpPr>
          <p:cNvPr id="202" name="Shape 202"/>
          <p:cNvSpPr txBox="1"/>
          <p:nvPr/>
        </p:nvSpPr>
        <p:spPr>
          <a:xfrm>
            <a:off x="4648200" y="2745600"/>
            <a:ext cx="4302853" cy="457200"/>
          </a:xfrm>
          <a:prstGeom prst="rect">
            <a:avLst/>
          </a:prstGeom>
          <a:noFill/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buClr>
                <a:srgbClr val="000000"/>
              </a:buClr>
              <a:buSzPct val="100000"/>
              <a:buFont typeface="Arial"/>
              <a:buAutoNum type="arabicPeriod"/>
            </a:pPr>
            <a:r>
              <a:rPr lang="en-US" sz="3000" dirty="0"/>
              <a:t>Metadata Entities and Relations</a:t>
            </a:r>
          </a:p>
          <a:p>
            <a:pPr marL="457200" lvl="0" indent="-419100">
              <a:buClr>
                <a:srgbClr val="000000"/>
              </a:buClr>
              <a:buSzPct val="100000"/>
              <a:buFont typeface="Arial"/>
              <a:buAutoNum type="arabicPeriod"/>
            </a:pPr>
            <a:r>
              <a:rPr lang="en-US" sz="3000" dirty="0"/>
              <a:t>To be used as metadata engine at contextual </a:t>
            </a:r>
            <a:r>
              <a:rPr lang="en-US" sz="3000" dirty="0" smtClean="0"/>
              <a:t>level</a:t>
            </a:r>
          </a:p>
          <a:p>
            <a:pPr marL="457200" lvl="0" indent="-419100">
              <a:buClr>
                <a:srgbClr val="000000"/>
              </a:buClr>
              <a:buSzPct val="100000"/>
              <a:buFont typeface="Arial"/>
              <a:buAutoNum type="arabicPeriod"/>
            </a:pPr>
            <a:r>
              <a:rPr lang="en-US" sz="3000" dirty="0" smtClean="0"/>
              <a:t>CERIF-XML exchange format and APIs</a:t>
            </a:r>
            <a:endParaRPr lang="en-US" sz="3000" dirty="0"/>
          </a:p>
        </p:txBody>
      </p:sp>
      <p:sp>
        <p:nvSpPr>
          <p:cNvPr id="18" name="TextBox 17"/>
          <p:cNvSpPr txBox="1"/>
          <p:nvPr/>
        </p:nvSpPr>
        <p:spPr>
          <a:xfrm>
            <a:off x="381000" y="6060013"/>
            <a:ext cx="4162689" cy="5693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3100" b="1" dirty="0" err="1" smtClean="0">
                <a:solidFill>
                  <a:srgbClr val="FF0000"/>
                </a:solidFill>
              </a:rPr>
              <a:t>Compatibility</a:t>
            </a:r>
            <a:r>
              <a:rPr lang="it-IT" sz="3100" b="1" dirty="0" smtClean="0">
                <a:solidFill>
                  <a:srgbClr val="FF0000"/>
                </a:solidFill>
              </a:rPr>
              <a:t> </a:t>
            </a:r>
            <a:r>
              <a:rPr lang="it-IT" sz="3100" b="1" dirty="0" err="1" smtClean="0">
                <a:solidFill>
                  <a:srgbClr val="FF0000"/>
                </a:solidFill>
              </a:rPr>
              <a:t>Layer</a:t>
            </a:r>
            <a:endParaRPr lang="it-IT" sz="31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300296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1720" y="2563217"/>
            <a:ext cx="51102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CERIF in EPOS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975660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7002888" y="4825261"/>
            <a:ext cx="2033608" cy="475947"/>
            <a:chOff x="6557407" y="4923811"/>
            <a:chExt cx="2496473" cy="637320"/>
          </a:xfrm>
        </p:grpSpPr>
        <p:pic>
          <p:nvPicPr>
            <p:cNvPr id="12" name="Picture 11" descr="imgres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01623" y="4923811"/>
              <a:ext cx="552257" cy="552257"/>
            </a:xfrm>
            <a:prstGeom prst="rect">
              <a:avLst/>
            </a:prstGeom>
          </p:spPr>
        </p:pic>
        <p:pic>
          <p:nvPicPr>
            <p:cNvPr id="13" name="Picture 12" descr="imgres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7407" y="4941168"/>
              <a:ext cx="1869501" cy="619963"/>
            </a:xfrm>
            <a:prstGeom prst="rect">
              <a:avLst/>
            </a:prstGeom>
          </p:spPr>
        </p:pic>
      </p:grpSp>
      <p:pic>
        <p:nvPicPr>
          <p:cNvPr id="7" name="Picture 6" descr="imgr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1493498"/>
            <a:ext cx="1802713" cy="144360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17856" y="4005064"/>
            <a:ext cx="9161856" cy="285293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27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27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1543" y="1251917"/>
            <a:ext cx="9144000" cy="2736304"/>
          </a:xfrm>
          <a:prstGeom prst="rect">
            <a:avLst/>
          </a:prstGeom>
          <a:gradFill flip="none" rotWithShape="1">
            <a:gsLst>
              <a:gs pos="0">
                <a:schemeClr val="accent6">
                  <a:tint val="100000"/>
                  <a:shade val="100000"/>
                  <a:satMod val="130000"/>
                  <a:alpha val="21000"/>
                </a:schemeClr>
              </a:gs>
              <a:gs pos="100000">
                <a:schemeClr val="accent6">
                  <a:tint val="50000"/>
                  <a:shade val="100000"/>
                  <a:satMod val="350000"/>
                  <a:alpha val="21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1143000"/>
          </a:xfrm>
        </p:spPr>
        <p:txBody>
          <a:bodyPr/>
          <a:lstStyle/>
          <a:p>
            <a:r>
              <a:rPr lang="en-US" dirty="0" smtClean="0"/>
              <a:t>“Data Intensive Science” Challenges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0900" y="1268760"/>
            <a:ext cx="8805664" cy="787225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i="1" dirty="0" smtClean="0"/>
              <a:t>“The </a:t>
            </a:r>
            <a:r>
              <a:rPr lang="en-US" sz="2000" i="1" dirty="0"/>
              <a:t>goal is to have a world in which all of the science literature is online, all of the science data is online, and they </a:t>
            </a:r>
            <a:r>
              <a:rPr lang="en-US" sz="2000" b="1" i="1" dirty="0"/>
              <a:t>interoperate</a:t>
            </a:r>
            <a:r>
              <a:rPr lang="en-US" sz="2000" i="1" dirty="0"/>
              <a:t> with each </a:t>
            </a:r>
            <a:r>
              <a:rPr lang="en-US" sz="2000" i="1" dirty="0" smtClean="0"/>
              <a:t>other</a:t>
            </a:r>
            <a:r>
              <a:rPr lang="it-IT" sz="2000" i="1" dirty="0" smtClean="0"/>
              <a:t>“</a:t>
            </a:r>
          </a:p>
        </p:txBody>
      </p:sp>
      <p:sp>
        <p:nvSpPr>
          <p:cNvPr id="4" name="Rectangle 3"/>
          <p:cNvSpPr/>
          <p:nvPr/>
        </p:nvSpPr>
        <p:spPr>
          <a:xfrm>
            <a:off x="-684584" y="1979548"/>
            <a:ext cx="4834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IN" dirty="0" smtClean="0"/>
              <a:t>[Tony Hey et al, </a:t>
            </a:r>
            <a:r>
              <a:rPr lang="en-IN" b="1" dirty="0" smtClean="0">
                <a:solidFill>
                  <a:srgbClr val="FF0000"/>
                </a:solidFill>
              </a:rPr>
              <a:t>Microsoft </a:t>
            </a:r>
            <a:r>
              <a:rPr lang="en-IN" b="1" dirty="0">
                <a:solidFill>
                  <a:srgbClr val="FF0000"/>
                </a:solidFill>
              </a:rPr>
              <a:t>Research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smtClean="0">
                <a:solidFill>
                  <a:srgbClr val="FF0000"/>
                </a:solidFill>
              </a:rPr>
              <a:t>]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4" y="2385672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/>
              <a:t>INTEROPERABILITY</a:t>
            </a:r>
            <a:r>
              <a:rPr lang="en-US" sz="3200" dirty="0" smtClean="0"/>
              <a:t>(of systems)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-36512" y="3988221"/>
            <a:ext cx="911924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spcBef>
                <a:spcPct val="20000"/>
              </a:spcBef>
            </a:pPr>
            <a:r>
              <a:rPr lang="en-US" sz="2000" i="1" dirty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t>“Data </a:t>
            </a:r>
            <a:r>
              <a:rPr lang="en-US" sz="2000" b="1" i="1" dirty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t>integration</a:t>
            </a:r>
            <a:r>
              <a:rPr lang="en-US" sz="2000" i="1" dirty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t> is crucial […] for progress in large-scale scientific projects, where data sets are being produced independently by multiple researchers [and] for better cooperation among governments”</a:t>
            </a:r>
          </a:p>
          <a:p>
            <a:pPr lvl="0" algn="ctr" defTabSz="457200">
              <a:spcBef>
                <a:spcPct val="20000"/>
              </a:spcBef>
            </a:pPr>
            <a:endParaRPr lang="it-IT" sz="2000" i="1" dirty="0">
              <a:solidFill>
                <a:prstClr val="black"/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3568" y="5301208"/>
            <a:ext cx="7524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/>
              <a:t>INTEGRATION </a:t>
            </a:r>
            <a:r>
              <a:rPr lang="en-US" sz="3200" dirty="0" smtClean="0"/>
              <a:t>(of data)</a:t>
            </a:r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-3636912" y="4941168"/>
            <a:ext cx="6606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 smtClean="0"/>
              <a:t>[Alon </a:t>
            </a:r>
            <a:r>
              <a:rPr lang="it-IT" dirty="0" err="1"/>
              <a:t>Halevy</a:t>
            </a:r>
            <a:r>
              <a:rPr lang="it-IT" dirty="0"/>
              <a:t> et. </a:t>
            </a:r>
            <a:r>
              <a:rPr lang="it-IT" dirty="0" smtClean="0"/>
              <a:t>Al </a:t>
            </a:r>
            <a:r>
              <a:rPr lang="it-IT" b="1" dirty="0" smtClean="0">
                <a:solidFill>
                  <a:srgbClr val="FF0000"/>
                </a:solidFill>
              </a:rPr>
              <a:t>Google</a:t>
            </a:r>
            <a:r>
              <a:rPr lang="it-IT" dirty="0" smtClean="0"/>
              <a:t> ]</a:t>
            </a:r>
            <a:r>
              <a:rPr lang="it-IT" dirty="0"/>
              <a:t/>
            </a:r>
            <a:br>
              <a:rPr lang="it-IT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038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3600" i="1" dirty="0" smtClean="0"/>
              <a:t>Handle complexity of EPOS ecosystem</a:t>
            </a:r>
          </a:p>
          <a:p>
            <a:pPr marL="0" indent="0">
              <a:buNone/>
            </a:pPr>
            <a:r>
              <a:rPr lang="en-US" sz="3600" i="1" dirty="0" smtClean="0"/>
              <a:t>	</a:t>
            </a:r>
            <a:r>
              <a:rPr lang="en-US" sz="3600" i="1" dirty="0" smtClean="0">
                <a:sym typeface="Wingdings"/>
              </a:rPr>
              <a:t> </a:t>
            </a:r>
            <a:r>
              <a:rPr lang="en-US" sz="3600" dirty="0" smtClean="0">
                <a:sym typeface="Wingdings"/>
              </a:rPr>
              <a:t>users, </a:t>
            </a:r>
            <a:r>
              <a:rPr lang="en-US" sz="3600" dirty="0" err="1" smtClean="0">
                <a:sym typeface="Wingdings"/>
              </a:rPr>
              <a:t>fundings</a:t>
            </a:r>
            <a:r>
              <a:rPr lang="en-US" sz="3600" dirty="0" smtClean="0">
                <a:sym typeface="Wingdings"/>
              </a:rPr>
              <a:t>, equipment…</a:t>
            </a:r>
            <a:endParaRPr lang="en-US" sz="3600" dirty="0" smtClean="0"/>
          </a:p>
          <a:p>
            <a:pPr marL="742950" indent="-742950">
              <a:buFont typeface="+mj-lt"/>
              <a:buAutoNum type="arabicPeriod" startAt="2"/>
            </a:pPr>
            <a:r>
              <a:rPr lang="en-US" sz="3600" i="1" dirty="0" smtClean="0"/>
              <a:t>Handle and manage datasets</a:t>
            </a:r>
          </a:p>
          <a:p>
            <a:pPr marL="457200" lvl="1" indent="0">
              <a:buNone/>
            </a:pPr>
            <a:r>
              <a:rPr lang="en-US" sz="3200" dirty="0" smtClean="0">
                <a:sym typeface="Wingdings"/>
              </a:rPr>
              <a:t> Mapping of different metadata structures</a:t>
            </a:r>
            <a:endParaRPr lang="en-US" sz="3600" dirty="0" smtClean="0"/>
          </a:p>
          <a:p>
            <a:pPr marL="514350" indent="-514350">
              <a:buFont typeface="+mj-lt"/>
              <a:buAutoNum type="arabicPeriod" startAt="2"/>
            </a:pPr>
            <a:r>
              <a:rPr lang="en-US" sz="3600" i="1" dirty="0" smtClean="0"/>
              <a:t>Handle and manage web services</a:t>
            </a:r>
          </a:p>
          <a:p>
            <a:pPr marL="457200" lvl="1" indent="0">
              <a:buNone/>
            </a:pPr>
            <a:r>
              <a:rPr lang="en-US" sz="3200" dirty="0" smtClean="0">
                <a:sym typeface="Wingdings"/>
              </a:rPr>
              <a:t> Mapping of different </a:t>
            </a:r>
            <a:r>
              <a:rPr lang="en-US" sz="3200" dirty="0" err="1" smtClean="0">
                <a:sym typeface="Wingdings"/>
              </a:rPr>
              <a:t>webservices</a:t>
            </a:r>
            <a:r>
              <a:rPr lang="en-US" sz="3200" dirty="0" smtClean="0">
                <a:sym typeface="Wingdings"/>
              </a:rPr>
              <a:t> APIs (and </a:t>
            </a:r>
            <a:r>
              <a:rPr lang="en-US" sz="3200" dirty="0" err="1" smtClean="0">
                <a:sym typeface="Wingdings"/>
              </a:rPr>
              <a:t>params</a:t>
            </a:r>
            <a:r>
              <a:rPr lang="en-US" sz="3200" dirty="0" smtClean="0">
                <a:sym typeface="Wingdings"/>
              </a:rPr>
              <a:t>)</a:t>
            </a:r>
            <a:endParaRPr lang="en-US" sz="3200" dirty="0" smtClean="0"/>
          </a:p>
          <a:p>
            <a:pPr marL="514350" indent="-514350">
              <a:buFont typeface="+mj-lt"/>
              <a:buAutoNum type="arabicPeriod" startAt="2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72661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en-GB" dirty="0" smtClean="0"/>
              <a:t>Managing overall complexity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600200"/>
            <a:ext cx="5040560" cy="4697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own Arrow 5"/>
          <p:cNvSpPr/>
          <p:nvPr/>
        </p:nvSpPr>
        <p:spPr bwMode="auto">
          <a:xfrm>
            <a:off x="3995936" y="1052736"/>
            <a:ext cx="2160240" cy="1014413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GB" sz="23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rPr>
              <a:t>person</a:t>
            </a:r>
          </a:p>
        </p:txBody>
      </p:sp>
      <p:sp>
        <p:nvSpPr>
          <p:cNvPr id="7" name="Right Arrow 6"/>
          <p:cNvSpPr/>
          <p:nvPr/>
        </p:nvSpPr>
        <p:spPr bwMode="auto">
          <a:xfrm>
            <a:off x="208923" y="1419077"/>
            <a:ext cx="2232247" cy="1296144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GB" sz="23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rPr>
              <a:t>project</a:t>
            </a:r>
          </a:p>
        </p:txBody>
      </p:sp>
      <p:sp>
        <p:nvSpPr>
          <p:cNvPr id="8" name="Right Arrow 7"/>
          <p:cNvSpPr/>
          <p:nvPr/>
        </p:nvSpPr>
        <p:spPr bwMode="auto">
          <a:xfrm>
            <a:off x="210748" y="2348880"/>
            <a:ext cx="2232247" cy="1296144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GB" sz="23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rPr>
              <a:t>organisation</a:t>
            </a:r>
          </a:p>
        </p:txBody>
      </p:sp>
      <p:sp>
        <p:nvSpPr>
          <p:cNvPr id="9" name="Right Arrow 8"/>
          <p:cNvSpPr/>
          <p:nvPr/>
        </p:nvSpPr>
        <p:spPr bwMode="auto">
          <a:xfrm>
            <a:off x="395536" y="4509120"/>
            <a:ext cx="1585664" cy="1296144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GB" sz="23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rPr>
              <a:t>dataset</a:t>
            </a:r>
          </a:p>
        </p:txBody>
      </p:sp>
      <p:sp>
        <p:nvSpPr>
          <p:cNvPr id="10" name="Left Arrow 9"/>
          <p:cNvSpPr/>
          <p:nvPr/>
        </p:nvSpPr>
        <p:spPr bwMode="auto">
          <a:xfrm>
            <a:off x="7164288" y="1559942"/>
            <a:ext cx="1547664" cy="1512168"/>
          </a:xfrm>
          <a:prstGeom prst="lef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GB" sz="23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rPr>
              <a:t>funding</a:t>
            </a:r>
          </a:p>
        </p:txBody>
      </p:sp>
      <p:sp>
        <p:nvSpPr>
          <p:cNvPr id="11" name="Left Arrow 10"/>
          <p:cNvSpPr/>
          <p:nvPr/>
        </p:nvSpPr>
        <p:spPr bwMode="auto">
          <a:xfrm>
            <a:off x="6794917" y="4014598"/>
            <a:ext cx="1944216" cy="1512168"/>
          </a:xfrm>
          <a:prstGeom prst="lef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GB" sz="23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rPr>
              <a:t>Facility &amp; equipment</a:t>
            </a:r>
          </a:p>
        </p:txBody>
      </p:sp>
    </p:spTree>
    <p:extLst>
      <p:ext uri="{BB962C8B-B14F-4D97-AF65-F5344CB8AC3E}">
        <p14:creationId xmlns:p14="http://schemas.microsoft.com/office/powerpoint/2010/main" val="32500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253076"/>
            <a:ext cx="87630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Managing datasets: Data Taxonomy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351309"/>
            <a:ext cx="8579296" cy="4525963"/>
          </a:xfrm>
        </p:spPr>
        <p:txBody>
          <a:bodyPr>
            <a:normAutofit fontScale="92500"/>
          </a:bodyPr>
          <a:lstStyle/>
          <a:p>
            <a:pPr lvl="0" algn="just">
              <a:spcBef>
                <a:spcPts val="300"/>
              </a:spcBef>
              <a:spcAft>
                <a:spcPts val="0"/>
              </a:spcAft>
              <a:buFont typeface="Symbol"/>
              <a:buChar char=""/>
            </a:pPr>
            <a:r>
              <a:rPr lang="en-US" sz="2700" b="1" dirty="0">
                <a:solidFill>
                  <a:srgbClr val="FF0000"/>
                </a:solidFill>
                <a:latin typeface="+mj-lt"/>
                <a:ea typeface="Cambria"/>
                <a:cs typeface="Times New Roman"/>
              </a:rPr>
              <a:t>Level 0</a:t>
            </a:r>
            <a:r>
              <a:rPr lang="en-US" sz="2700" dirty="0">
                <a:solidFill>
                  <a:srgbClr val="FF0000"/>
                </a:solidFill>
                <a:latin typeface="+mj-lt"/>
                <a:ea typeface="Cambria"/>
                <a:cs typeface="Times New Roman"/>
              </a:rPr>
              <a:t>: </a:t>
            </a:r>
            <a:r>
              <a:rPr lang="en-US" sz="2700" dirty="0">
                <a:latin typeface="+mj-lt"/>
                <a:ea typeface="Cambria"/>
                <a:cs typeface="Times New Roman"/>
              </a:rPr>
              <a:t>raw data, or basic data (example: </a:t>
            </a:r>
            <a:r>
              <a:rPr lang="en-US" sz="2700" i="1" dirty="0">
                <a:latin typeface="+mj-lt"/>
                <a:ea typeface="Cambria"/>
                <a:cs typeface="Times New Roman"/>
              </a:rPr>
              <a:t>seismograms,</a:t>
            </a:r>
            <a:r>
              <a:rPr lang="en-US" sz="2700" i="1" dirty="0" smtClean="0">
                <a:latin typeface="+mj-lt"/>
                <a:ea typeface="Cambria"/>
                <a:cs typeface="Times New Roman"/>
              </a:rPr>
              <a:t> Raw &amp; </a:t>
            </a:r>
            <a:r>
              <a:rPr lang="en-US" sz="2700" i="1" dirty="0" err="1" smtClean="0">
                <a:latin typeface="+mj-lt"/>
                <a:ea typeface="Cambria"/>
                <a:cs typeface="Times New Roman"/>
              </a:rPr>
              <a:t>Rinex</a:t>
            </a:r>
            <a:r>
              <a:rPr lang="en-US" sz="2700" i="1" dirty="0" smtClean="0">
                <a:latin typeface="+mj-lt"/>
                <a:ea typeface="Cambria"/>
                <a:cs typeface="Times New Roman"/>
              </a:rPr>
              <a:t> GNSS, GNSS data streams</a:t>
            </a:r>
            <a:r>
              <a:rPr lang="en-US" sz="2700" dirty="0" smtClean="0">
                <a:latin typeface="+mj-lt"/>
                <a:ea typeface="Cambria"/>
                <a:cs typeface="Times New Roman"/>
              </a:rPr>
              <a:t>.</a:t>
            </a:r>
            <a:r>
              <a:rPr lang="en-US" sz="2700" dirty="0">
                <a:latin typeface="+mj-lt"/>
                <a:ea typeface="Cambria"/>
                <a:cs typeface="Times New Roman"/>
              </a:rPr>
              <a:t>..)</a:t>
            </a:r>
            <a:endParaRPr lang="it-IT" sz="2700" dirty="0">
              <a:latin typeface="+mj-lt"/>
              <a:ea typeface="Cambria"/>
              <a:cs typeface="Times New Roman"/>
            </a:endParaRPr>
          </a:p>
          <a:p>
            <a:pPr lvl="0" algn="just">
              <a:spcBef>
                <a:spcPts val="300"/>
              </a:spcBef>
              <a:spcAft>
                <a:spcPts val="0"/>
              </a:spcAft>
              <a:buFont typeface="Symbol"/>
              <a:buChar char=""/>
            </a:pPr>
            <a:r>
              <a:rPr lang="en-US" sz="2700" b="1" dirty="0">
                <a:solidFill>
                  <a:srgbClr val="FF0000"/>
                </a:solidFill>
                <a:latin typeface="+mj-lt"/>
                <a:ea typeface="Cambria"/>
                <a:cs typeface="Times New Roman"/>
              </a:rPr>
              <a:t>Level 1</a:t>
            </a:r>
            <a:r>
              <a:rPr lang="en-US" sz="2700" dirty="0">
                <a:solidFill>
                  <a:srgbClr val="FF0000"/>
                </a:solidFill>
                <a:latin typeface="+mj-lt"/>
                <a:ea typeface="Cambria"/>
                <a:cs typeface="Times New Roman"/>
              </a:rPr>
              <a:t>:</a:t>
            </a:r>
            <a:r>
              <a:rPr lang="en-US" sz="2700" dirty="0">
                <a:latin typeface="+mj-lt"/>
                <a:ea typeface="Cambria"/>
                <a:cs typeface="Times New Roman"/>
              </a:rPr>
              <a:t> data products coming from nearly automated procedures (</a:t>
            </a:r>
            <a:r>
              <a:rPr lang="en-US" sz="2700" i="1" dirty="0">
                <a:latin typeface="+mj-lt"/>
                <a:ea typeface="Cambria"/>
                <a:cs typeface="Times New Roman"/>
              </a:rPr>
              <a:t>earthquake locations,</a:t>
            </a:r>
            <a:r>
              <a:rPr lang="en-US" sz="2700" i="1" dirty="0" smtClean="0">
                <a:latin typeface="+mj-lt"/>
                <a:ea typeface="Cambria"/>
                <a:cs typeface="Times New Roman"/>
              </a:rPr>
              <a:t> daily and RTK solutions</a:t>
            </a:r>
            <a:r>
              <a:rPr lang="en-US" sz="2700" dirty="0" smtClean="0">
                <a:latin typeface="+mj-lt"/>
                <a:ea typeface="Cambria"/>
                <a:cs typeface="Times New Roman"/>
              </a:rPr>
              <a:t> </a:t>
            </a:r>
            <a:r>
              <a:rPr lang="en-US" sz="2700" dirty="0">
                <a:latin typeface="+mj-lt"/>
                <a:ea typeface="Cambria"/>
                <a:cs typeface="Times New Roman"/>
              </a:rPr>
              <a:t>....)</a:t>
            </a:r>
            <a:endParaRPr lang="it-IT" sz="2700" dirty="0">
              <a:latin typeface="+mj-lt"/>
              <a:ea typeface="Cambria"/>
              <a:cs typeface="Times New Roman"/>
            </a:endParaRPr>
          </a:p>
          <a:p>
            <a:pPr lvl="0" algn="just">
              <a:spcBef>
                <a:spcPts val="300"/>
              </a:spcBef>
              <a:spcAft>
                <a:spcPts val="0"/>
              </a:spcAft>
              <a:buFont typeface="Symbol"/>
              <a:buChar char=""/>
            </a:pPr>
            <a:r>
              <a:rPr lang="en-US" sz="2700" b="1" dirty="0" smtClean="0">
                <a:solidFill>
                  <a:srgbClr val="FF0000"/>
                </a:solidFill>
                <a:latin typeface="+mj-lt"/>
                <a:ea typeface="Cambria"/>
                <a:cs typeface="Times New Roman"/>
              </a:rPr>
              <a:t>Level2</a:t>
            </a:r>
            <a:r>
              <a:rPr lang="en-US" sz="2700" dirty="0">
                <a:solidFill>
                  <a:srgbClr val="FF0000"/>
                </a:solidFill>
                <a:latin typeface="+mj-lt"/>
                <a:ea typeface="Cambria"/>
                <a:cs typeface="Times New Roman"/>
              </a:rPr>
              <a:t>:</a:t>
            </a:r>
            <a:r>
              <a:rPr lang="en-US" sz="2700" dirty="0">
                <a:latin typeface="+mj-lt"/>
                <a:ea typeface="Cambria"/>
                <a:cs typeface="Times New Roman"/>
              </a:rPr>
              <a:t> data products resulting by scientists’ investigations </a:t>
            </a:r>
            <a:r>
              <a:rPr lang="en-US" sz="2700" dirty="0" smtClean="0">
                <a:latin typeface="+mj-lt"/>
                <a:ea typeface="Cambria"/>
                <a:cs typeface="Times New Roman"/>
              </a:rPr>
              <a:t>(</a:t>
            </a:r>
            <a:r>
              <a:rPr lang="en-US" sz="2700" i="1" dirty="0" smtClean="0">
                <a:latin typeface="+mj-lt"/>
                <a:ea typeface="Cambria"/>
                <a:cs typeface="Times New Roman"/>
              </a:rPr>
              <a:t>crustal models, strain maps, GNSS time-series</a:t>
            </a:r>
            <a:r>
              <a:rPr lang="en-US" sz="2700" dirty="0" smtClean="0">
                <a:latin typeface="+mj-lt"/>
                <a:ea typeface="Cambria"/>
                <a:cs typeface="Times New Roman"/>
              </a:rPr>
              <a:t>)</a:t>
            </a:r>
            <a:endParaRPr lang="it-IT" sz="2700" dirty="0" smtClean="0">
              <a:latin typeface="+mj-lt"/>
              <a:ea typeface="Cambria"/>
              <a:cs typeface="Times New Roman"/>
            </a:endParaRPr>
          </a:p>
          <a:p>
            <a:pPr lvl="0" algn="just">
              <a:spcBef>
                <a:spcPts val="300"/>
              </a:spcBef>
              <a:spcAft>
                <a:spcPts val="0"/>
              </a:spcAft>
              <a:buFont typeface="Symbol"/>
              <a:buChar char=""/>
            </a:pPr>
            <a:r>
              <a:rPr lang="en-US" sz="2700" b="1" dirty="0" smtClean="0">
                <a:solidFill>
                  <a:srgbClr val="FF0000"/>
                </a:solidFill>
                <a:latin typeface="+mj-lt"/>
                <a:ea typeface="Cambria"/>
                <a:cs typeface="Times New Roman"/>
              </a:rPr>
              <a:t>Level 3</a:t>
            </a:r>
            <a:r>
              <a:rPr lang="en-US" sz="2700" dirty="0" smtClean="0">
                <a:solidFill>
                  <a:srgbClr val="FF0000"/>
                </a:solidFill>
                <a:latin typeface="+mj-lt"/>
                <a:ea typeface="Cambria"/>
                <a:cs typeface="Times New Roman"/>
              </a:rPr>
              <a:t>:</a:t>
            </a:r>
            <a:r>
              <a:rPr lang="en-US" sz="2700" dirty="0" smtClean="0">
                <a:latin typeface="+mj-lt"/>
                <a:ea typeface="Cambria"/>
                <a:cs typeface="Times New Roman"/>
              </a:rPr>
              <a:t> integrated data products coming from complex analyses or community shared products (</a:t>
            </a:r>
            <a:r>
              <a:rPr lang="en-US" sz="2700" i="1" dirty="0" smtClean="0">
                <a:latin typeface="+mj-lt"/>
                <a:ea typeface="Cambria"/>
                <a:cs typeface="Times New Roman"/>
              </a:rPr>
              <a:t>hazards maps, deformation models....</a:t>
            </a:r>
            <a:r>
              <a:rPr lang="en-US" sz="2700" dirty="0" smtClean="0">
                <a:latin typeface="+mj-lt"/>
                <a:ea typeface="Cambria"/>
                <a:cs typeface="Times New Roman"/>
              </a:rPr>
              <a:t>)</a:t>
            </a:r>
          </a:p>
          <a:p>
            <a:pPr lvl="0" algn="just">
              <a:spcBef>
                <a:spcPts val="300"/>
              </a:spcBef>
              <a:spcAft>
                <a:spcPts val="0"/>
              </a:spcAft>
              <a:buFont typeface="Symbol"/>
              <a:buChar char=""/>
            </a:pPr>
            <a:r>
              <a:rPr lang="en-US" sz="2700" b="1" dirty="0">
                <a:solidFill>
                  <a:srgbClr val="FF0000"/>
                </a:solidFill>
                <a:ea typeface="Cambria"/>
                <a:cs typeface="Times New Roman"/>
              </a:rPr>
              <a:t>Level </a:t>
            </a:r>
            <a:r>
              <a:rPr lang="en-US" sz="2700" b="1" dirty="0" smtClean="0">
                <a:solidFill>
                  <a:srgbClr val="FF0000"/>
                </a:solidFill>
                <a:ea typeface="Cambria"/>
                <a:cs typeface="Times New Roman"/>
              </a:rPr>
              <a:t>4</a:t>
            </a:r>
            <a:r>
              <a:rPr lang="en-US" sz="2700" dirty="0" smtClean="0">
                <a:solidFill>
                  <a:srgbClr val="FF0000"/>
                </a:solidFill>
                <a:ea typeface="Cambria"/>
                <a:cs typeface="Times New Roman"/>
              </a:rPr>
              <a:t>:</a:t>
            </a:r>
            <a:r>
              <a:rPr lang="en-US" sz="2700" dirty="0" smtClean="0">
                <a:ea typeface="Cambria"/>
                <a:cs typeface="Times New Roman"/>
              </a:rPr>
              <a:t> </a:t>
            </a:r>
            <a:r>
              <a:rPr lang="it-IT" sz="2700" dirty="0" smtClean="0">
                <a:ea typeface="Cambria"/>
                <a:cs typeface="Times New Roman"/>
              </a:rPr>
              <a:t>software, code…</a:t>
            </a:r>
            <a:endParaRPr lang="it-IT" sz="2700" dirty="0" smtClean="0">
              <a:latin typeface="+mj-lt"/>
              <a:ea typeface="Cambria"/>
              <a:cs typeface="Times New Roman"/>
            </a:endParaRPr>
          </a:p>
          <a:p>
            <a:pPr marL="0" indent="0">
              <a:buNone/>
            </a:pPr>
            <a:endParaRPr lang="en-US" sz="27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0752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hermata 2014-05-09 alle 14.57.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731" y="4710259"/>
            <a:ext cx="5282323" cy="2407704"/>
          </a:xfrm>
          <a:prstGeom prst="rect">
            <a:avLst/>
          </a:prstGeom>
        </p:spPr>
      </p:pic>
      <p:pic>
        <p:nvPicPr>
          <p:cNvPr id="7" name="Picture 6" descr="url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90"/>
          <a:stretch/>
        </p:blipFill>
        <p:spPr>
          <a:xfrm>
            <a:off x="5139448" y="1196752"/>
            <a:ext cx="3711818" cy="251541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0481" y="1396076"/>
            <a:ext cx="5040559" cy="1777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600" b="1" dirty="0" smtClean="0"/>
              <a:t>WE DON’T WANT</a:t>
            </a:r>
          </a:p>
          <a:p>
            <a:pPr>
              <a:lnSpc>
                <a:spcPct val="110000"/>
              </a:lnSpc>
            </a:pPr>
            <a:r>
              <a:rPr lang="en-US" sz="3600" b="1" dirty="0"/>
              <a:t>t</a:t>
            </a:r>
            <a:r>
              <a:rPr lang="en-US" sz="3600" b="1" dirty="0" smtClean="0"/>
              <a:t>o reinvent the wheel</a:t>
            </a:r>
          </a:p>
          <a:p>
            <a:pPr>
              <a:lnSpc>
                <a:spcPct val="110000"/>
              </a:lnSpc>
            </a:pPr>
            <a:endParaRPr lang="en-US" sz="2800" dirty="0" smtClean="0"/>
          </a:p>
        </p:txBody>
      </p:sp>
      <p:sp>
        <p:nvSpPr>
          <p:cNvPr id="10" name="Rectangle 9"/>
          <p:cNvSpPr/>
          <p:nvPr/>
        </p:nvSpPr>
        <p:spPr>
          <a:xfrm>
            <a:off x="211503" y="3183338"/>
            <a:ext cx="7906456" cy="1981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800" b="1" dirty="0">
                <a:solidFill>
                  <a:srgbClr val="FF0000"/>
                </a:solidFill>
              </a:rPr>
              <a:t>Cerif4Datasets</a:t>
            </a:r>
            <a:r>
              <a:rPr lang="en-US" sz="2800" dirty="0"/>
              <a:t> strategies &amp; ideas</a:t>
            </a:r>
          </a:p>
          <a:p>
            <a:pPr marL="971118" lvl="1" indent="-514350">
              <a:lnSpc>
                <a:spcPct val="110000"/>
              </a:lnSpc>
              <a:buAutoNum type="arabicPeriod"/>
            </a:pPr>
            <a:r>
              <a:rPr lang="en-US" sz="2800" i="1" dirty="0" err="1" smtClean="0"/>
              <a:t>cfResultProduct</a:t>
            </a:r>
            <a:r>
              <a:rPr lang="en-US" sz="2800" dirty="0" smtClean="0"/>
              <a:t> </a:t>
            </a:r>
            <a:r>
              <a:rPr lang="en-US" sz="2800" dirty="0"/>
              <a:t>for </a:t>
            </a:r>
            <a:r>
              <a:rPr lang="en-US" sz="2800" dirty="0" smtClean="0"/>
              <a:t>datasets</a:t>
            </a:r>
          </a:p>
          <a:p>
            <a:pPr marL="971118" lvl="1" indent="-514350">
              <a:lnSpc>
                <a:spcPct val="110000"/>
              </a:lnSpc>
              <a:buAutoNum type="arabicPeriod"/>
            </a:pPr>
            <a:r>
              <a:rPr lang="en-US" sz="2800" i="1" dirty="0" smtClean="0"/>
              <a:t>Import and map </a:t>
            </a:r>
            <a:r>
              <a:rPr lang="en-US" sz="2800" dirty="0" smtClean="0"/>
              <a:t>metadata</a:t>
            </a:r>
          </a:p>
          <a:p>
            <a:pPr marL="971118" lvl="1" indent="-514350">
              <a:lnSpc>
                <a:spcPct val="110000"/>
              </a:lnSpc>
              <a:buAutoNum type="arabicPeriod"/>
            </a:pPr>
            <a:r>
              <a:rPr lang="en-US" sz="2800" dirty="0" smtClean="0"/>
              <a:t>….</a:t>
            </a:r>
            <a:endParaRPr lang="en-US" sz="2800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07504" y="253076"/>
            <a:ext cx="876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Managing datasets: Cerif4datasets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20818905">
            <a:off x="354852" y="5200424"/>
            <a:ext cx="44306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ONGOING WORK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029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Managing (web) Services</a:t>
            </a:r>
            <a:endParaRPr lang="en-US" dirty="0"/>
          </a:p>
        </p:txBody>
      </p:sp>
      <p:pic>
        <p:nvPicPr>
          <p:cNvPr id="6" name="Picture 5" descr="Schermata 2014-05-09 alle 15.03.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233" y="1196752"/>
            <a:ext cx="4690616" cy="216892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7138628" y="2348880"/>
            <a:ext cx="1800200" cy="1224136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1589" y="2276872"/>
            <a:ext cx="48965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 smtClean="0"/>
              <a:t>“A </a:t>
            </a:r>
            <a:r>
              <a:rPr lang="en-US" sz="2000" i="1" dirty="0"/>
              <a:t>service is an exchange for money or other commodities where an </a:t>
            </a:r>
            <a:r>
              <a:rPr lang="en-US" sz="2000" i="1" dirty="0" err="1"/>
              <a:t>enduser</a:t>
            </a:r>
            <a:r>
              <a:rPr lang="en-US" sz="2000" i="1" dirty="0"/>
              <a:t> receives for money from a supplier</a:t>
            </a:r>
            <a:r>
              <a:rPr lang="en-US" sz="2000" i="1" dirty="0" smtClean="0"/>
              <a:t>.”</a:t>
            </a:r>
            <a:endParaRPr lang="en-US" sz="2000" i="1" dirty="0"/>
          </a:p>
        </p:txBody>
      </p:sp>
      <p:sp>
        <p:nvSpPr>
          <p:cNvPr id="10" name="Rectangle 9"/>
          <p:cNvSpPr/>
          <p:nvPr/>
        </p:nvSpPr>
        <p:spPr>
          <a:xfrm>
            <a:off x="342624" y="3942348"/>
            <a:ext cx="8477847" cy="193899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400" i="1" dirty="0" smtClean="0"/>
              <a:t>“a </a:t>
            </a:r>
            <a:r>
              <a:rPr lang="en-US" sz="2400" i="1" dirty="0"/>
              <a:t>method of communications between two electronic devices over a network</a:t>
            </a:r>
            <a:r>
              <a:rPr lang="en-US" sz="2400" i="1" dirty="0" smtClean="0"/>
              <a:t>.”</a:t>
            </a:r>
          </a:p>
          <a:p>
            <a:endParaRPr lang="en-US" sz="2400" i="1" dirty="0"/>
          </a:p>
          <a:p>
            <a:r>
              <a:rPr lang="en-US" sz="2000" dirty="0"/>
              <a:t>Example: </a:t>
            </a:r>
            <a:endParaRPr lang="en-US" sz="2000" dirty="0" smtClean="0"/>
          </a:p>
          <a:p>
            <a:pPr algn="ctr"/>
            <a:r>
              <a:rPr lang="en-US" sz="2400" i="1" dirty="0" smtClean="0">
                <a:solidFill>
                  <a:schemeClr val="accent2">
                    <a:lumMod val="75000"/>
                  </a:schemeClr>
                </a:solidFill>
              </a:rPr>
              <a:t>http</a:t>
            </a:r>
            <a:r>
              <a:rPr lang="en-US" sz="2400" i="1" dirty="0">
                <a:solidFill>
                  <a:schemeClr val="accent2">
                    <a:lumMod val="75000"/>
                  </a:schemeClr>
                </a:solidFill>
              </a:rPr>
              <a:t>://</a:t>
            </a:r>
            <a:r>
              <a:rPr lang="en-US" sz="2400" i="1" dirty="0" err="1" smtClean="0">
                <a:solidFill>
                  <a:schemeClr val="accent2">
                    <a:lumMod val="75000"/>
                  </a:schemeClr>
                </a:solidFill>
              </a:rPr>
              <a:t>www.epos.org</a:t>
            </a:r>
            <a:r>
              <a:rPr lang="en-US" sz="2400" i="1" dirty="0" smtClean="0">
                <a:solidFill>
                  <a:schemeClr val="accent2">
                    <a:lumMod val="75000"/>
                  </a:schemeClr>
                </a:solidFill>
              </a:rPr>
              <a:t>/dataset/</a:t>
            </a:r>
            <a:r>
              <a:rPr lang="en-US" sz="2400" i="1" dirty="0" err="1" smtClean="0">
                <a:solidFill>
                  <a:schemeClr val="accent2">
                    <a:lumMod val="75000"/>
                  </a:schemeClr>
                </a:solidFill>
              </a:rPr>
              <a:t>SeismicEvent</a:t>
            </a:r>
            <a:r>
              <a:rPr lang="en-US" sz="2400" i="1" dirty="0" smtClean="0">
                <a:solidFill>
                  <a:schemeClr val="accent2">
                    <a:lumMod val="75000"/>
                  </a:schemeClr>
                </a:solidFill>
              </a:rPr>
              <a:t>/12345?lat=…</a:t>
            </a:r>
            <a:endParaRPr lang="en-US" sz="24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8534" y="1852532"/>
            <a:ext cx="36476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In CERIF FDM 1.3 defined as</a:t>
            </a:r>
            <a:endParaRPr lang="en-US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23528" y="3573016"/>
            <a:ext cx="2014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In EPOS use</a:t>
            </a:r>
            <a:endParaRPr lang="en-US" sz="2400" b="1" dirty="0"/>
          </a:p>
        </p:txBody>
      </p:sp>
      <p:sp>
        <p:nvSpPr>
          <p:cNvPr id="3" name="Rectangle 2"/>
          <p:cNvSpPr/>
          <p:nvPr/>
        </p:nvSpPr>
        <p:spPr>
          <a:xfrm>
            <a:off x="755576" y="1340768"/>
            <a:ext cx="21076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 dirty="0" err="1">
                <a:solidFill>
                  <a:srgbClr val="FF0000"/>
                </a:solidFill>
              </a:rPr>
              <a:t>c</a:t>
            </a:r>
            <a:r>
              <a:rPr lang="en-US" sz="3600" i="1" dirty="0" err="1" smtClean="0">
                <a:solidFill>
                  <a:srgbClr val="FF0000"/>
                </a:solidFill>
              </a:rPr>
              <a:t>fService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453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Managing (web) Services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27373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 smtClean="0"/>
              <a:t>Requirement: map user requests into</a:t>
            </a:r>
          </a:p>
          <a:p>
            <a:pPr marL="514350" indent="-514350">
              <a:buAutoNum type="arabicPeriod"/>
            </a:pPr>
            <a:r>
              <a:rPr lang="en-US" sz="3600" dirty="0" smtClean="0"/>
              <a:t>Web service </a:t>
            </a:r>
            <a:r>
              <a:rPr lang="en-US" sz="3600" dirty="0" err="1" smtClean="0"/>
              <a:t>url</a:t>
            </a:r>
            <a:endParaRPr lang="en-US" sz="3600" dirty="0" smtClean="0"/>
          </a:p>
          <a:p>
            <a:pPr marL="514350" indent="-514350">
              <a:buAutoNum type="arabicPeriod"/>
            </a:pPr>
            <a:r>
              <a:rPr lang="en-US" sz="3600" dirty="0" smtClean="0"/>
              <a:t>Web service query parameters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-468560" y="4293096"/>
            <a:ext cx="100091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solidFill>
                  <a:schemeClr val="accent2">
                    <a:lumMod val="75000"/>
                  </a:schemeClr>
                </a:solidFill>
              </a:rPr>
              <a:t>http://</a:t>
            </a:r>
            <a:r>
              <a:rPr lang="en-US" sz="2400" i="1" dirty="0" err="1">
                <a:solidFill>
                  <a:schemeClr val="accent2">
                    <a:lumMod val="75000"/>
                  </a:schemeClr>
                </a:solidFill>
              </a:rPr>
              <a:t>www.epos.org</a:t>
            </a:r>
            <a:r>
              <a:rPr lang="en-US" sz="2400" i="1" dirty="0">
                <a:solidFill>
                  <a:schemeClr val="accent2">
                    <a:lumMod val="75000"/>
                  </a:schemeClr>
                </a:solidFill>
              </a:rPr>
              <a:t>/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dataset/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SeismicEvent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/12345?lat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=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</a:rPr>
              <a:t>XX&amp;lon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=</a:t>
            </a:r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03648" y="5388024"/>
            <a:ext cx="41289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00"/>
                </a:solidFill>
              </a:rPr>
              <a:t>1</a:t>
            </a:r>
            <a:endParaRPr lang="en-US" sz="3200" b="1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00339" y="5445224"/>
            <a:ext cx="41289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00"/>
                </a:solidFill>
              </a:rPr>
              <a:t>2</a:t>
            </a:r>
            <a:endParaRPr lang="en-US" sz="3200" b="1" dirty="0">
              <a:solidFill>
                <a:srgbClr val="000000"/>
              </a:solidFill>
            </a:endParaRPr>
          </a:p>
        </p:txBody>
      </p:sp>
      <p:sp>
        <p:nvSpPr>
          <p:cNvPr id="7" name="Left Brace 6"/>
          <p:cNvSpPr/>
          <p:nvPr/>
        </p:nvSpPr>
        <p:spPr>
          <a:xfrm rot="16200000">
            <a:off x="1403648" y="3710323"/>
            <a:ext cx="504056" cy="2664296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Brace 7"/>
          <p:cNvSpPr/>
          <p:nvPr/>
        </p:nvSpPr>
        <p:spPr>
          <a:xfrm rot="16200000">
            <a:off x="5663032" y="2137059"/>
            <a:ext cx="504056" cy="5810824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20818905">
            <a:off x="354852" y="5200424"/>
            <a:ext cx="44306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ONGOING WORK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474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hermata 2014-05-09 alle 15.26.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183459"/>
            <a:ext cx="5976664" cy="2997041"/>
          </a:xfrm>
          <a:prstGeom prst="rect">
            <a:avLst/>
          </a:prstGeom>
        </p:spPr>
      </p:pic>
      <p:pic>
        <p:nvPicPr>
          <p:cNvPr id="6" name="Picture 5" descr="im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4005064"/>
            <a:ext cx="5976664" cy="24739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en-US" dirty="0" smtClean="0"/>
              <a:t>Request workflow</a:t>
            </a:r>
            <a:endParaRPr lang="en-US" dirty="0"/>
          </a:p>
        </p:txBody>
      </p:sp>
      <p:pic>
        <p:nvPicPr>
          <p:cNvPr id="4" name="Picture 3" descr="imgr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812328"/>
            <a:ext cx="2155032" cy="19025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19872" y="4193793"/>
            <a:ext cx="525992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badi MT Condensed Light"/>
                <a:cs typeface="Abadi MT Condensed Light"/>
              </a:rPr>
              <a:t>All seismic, geological and </a:t>
            </a:r>
          </a:p>
          <a:p>
            <a:r>
              <a:rPr lang="en-US" sz="4000" dirty="0" smtClean="0">
                <a:latin typeface="Abadi MT Condensed Light"/>
                <a:cs typeface="Abadi MT Condensed Light"/>
              </a:rPr>
              <a:t>GPS data in the selected area</a:t>
            </a:r>
            <a:endParaRPr lang="en-US" sz="4000" dirty="0">
              <a:latin typeface="Abadi MT Condensed Light"/>
              <a:cs typeface="Abadi MT Condensed Ligh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76056" y="2564904"/>
            <a:ext cx="1080120" cy="864096"/>
          </a:xfrm>
          <a:prstGeom prst="rect">
            <a:avLst/>
          </a:prstGeom>
          <a:solidFill>
            <a:schemeClr val="accent2">
              <a:lumMod val="20000"/>
              <a:lumOff val="80000"/>
              <a:alpha val="48000"/>
            </a:schemeClr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819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02646" y="785245"/>
            <a:ext cx="1666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6600"/>
                </a:solidFill>
              </a:rPr>
              <a:t>REQUEST</a:t>
            </a:r>
            <a:endParaRPr lang="en-US" sz="2400" b="1" dirty="0">
              <a:solidFill>
                <a:srgbClr val="FF6600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253766" y="1412776"/>
            <a:ext cx="6712576" cy="4578744"/>
            <a:chOff x="1187624" y="1110331"/>
            <a:chExt cx="6712576" cy="4578744"/>
          </a:xfrm>
          <a:gradFill flip="none" rotWithShape="1">
            <a:gsLst>
              <a:gs pos="2000">
                <a:schemeClr val="tx2">
                  <a:lumMod val="75000"/>
                </a:schemeClr>
              </a:gs>
              <a:gs pos="100000">
                <a:srgbClr val="FF6600"/>
              </a:gs>
            </a:gsLst>
            <a:lin ang="16200000" scaled="0"/>
            <a:tileRect/>
          </a:gradFill>
        </p:grpSpPr>
        <p:grpSp>
          <p:nvGrpSpPr>
            <p:cNvPr id="19" name="Group 18"/>
            <p:cNvGrpSpPr/>
            <p:nvPr/>
          </p:nvGrpSpPr>
          <p:grpSpPr>
            <a:xfrm>
              <a:off x="1187624" y="1124744"/>
              <a:ext cx="6265297" cy="4564331"/>
              <a:chOff x="1187624" y="1124744"/>
              <a:chExt cx="6265297" cy="4564331"/>
            </a:xfrm>
            <a:grpFill/>
          </p:grpSpPr>
          <p:grpSp>
            <p:nvGrpSpPr>
              <p:cNvPr id="17" name="Group 16"/>
              <p:cNvGrpSpPr/>
              <p:nvPr/>
            </p:nvGrpSpPr>
            <p:grpSpPr>
              <a:xfrm>
                <a:off x="1763689" y="1124744"/>
                <a:ext cx="5689232" cy="4564331"/>
                <a:chOff x="1763689" y="1124744"/>
                <a:chExt cx="5689232" cy="4564331"/>
              </a:xfrm>
              <a:grpFill/>
            </p:grpSpPr>
            <p:sp>
              <p:nvSpPr>
                <p:cNvPr id="4" name="Rectangle 3"/>
                <p:cNvSpPr/>
                <p:nvPr/>
              </p:nvSpPr>
              <p:spPr>
                <a:xfrm>
                  <a:off x="1763689" y="1944659"/>
                  <a:ext cx="5689231" cy="1152128"/>
                </a:xfrm>
                <a:prstGeom prst="rect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4000" dirty="0" smtClean="0"/>
                    <a:t>CERIF+SOFTWARE</a:t>
                  </a:r>
                  <a:endParaRPr lang="en-US" sz="4000" dirty="0"/>
                </a:p>
              </p:txBody>
            </p:sp>
            <p:sp>
              <p:nvSpPr>
                <p:cNvPr id="6" name="Rectangle 5"/>
                <p:cNvSpPr/>
                <p:nvPr/>
              </p:nvSpPr>
              <p:spPr>
                <a:xfrm>
                  <a:off x="1763690" y="4032891"/>
                  <a:ext cx="1800200" cy="1656184"/>
                </a:xfrm>
                <a:prstGeom prst="rect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i="1" dirty="0" smtClean="0"/>
                    <a:t>EARTHQUAKE</a:t>
                  </a:r>
                </a:p>
                <a:p>
                  <a:pPr algn="ctr"/>
                  <a:r>
                    <a:rPr lang="en-US" dirty="0" smtClean="0"/>
                    <a:t>WEB SERVICE</a:t>
                  </a:r>
                  <a:endParaRPr lang="en-US" dirty="0"/>
                </a:p>
              </p:txBody>
            </p:sp>
            <p:sp>
              <p:nvSpPr>
                <p:cNvPr id="7" name="Rectangle 6"/>
                <p:cNvSpPr/>
                <p:nvPr/>
              </p:nvSpPr>
              <p:spPr>
                <a:xfrm>
                  <a:off x="3711021" y="4027483"/>
                  <a:ext cx="1800200" cy="1656184"/>
                </a:xfrm>
                <a:prstGeom prst="rect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i="1" dirty="0" smtClean="0"/>
                    <a:t>GPS</a:t>
                  </a:r>
                </a:p>
                <a:p>
                  <a:pPr algn="ctr"/>
                  <a:r>
                    <a:rPr lang="en-US" dirty="0" smtClean="0"/>
                    <a:t>WEB SERVICE</a:t>
                  </a:r>
                  <a:endParaRPr lang="en-US" dirty="0"/>
                </a:p>
              </p:txBody>
            </p:sp>
            <p:sp>
              <p:nvSpPr>
                <p:cNvPr id="8" name="Rectangle 7"/>
                <p:cNvSpPr/>
                <p:nvPr/>
              </p:nvSpPr>
              <p:spPr>
                <a:xfrm>
                  <a:off x="5652721" y="4032891"/>
                  <a:ext cx="1800200" cy="1656184"/>
                </a:xfrm>
                <a:prstGeom prst="rect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i="1" dirty="0" smtClean="0"/>
                    <a:t>GEOLOGICAL</a:t>
                  </a:r>
                </a:p>
                <a:p>
                  <a:pPr algn="ctr"/>
                  <a:r>
                    <a:rPr lang="en-US" dirty="0" smtClean="0"/>
                    <a:t>WEB SERVICE</a:t>
                  </a:r>
                  <a:endParaRPr lang="en-US" dirty="0"/>
                </a:p>
              </p:txBody>
            </p:sp>
            <p:sp>
              <p:nvSpPr>
                <p:cNvPr id="9" name="Rectangle 8"/>
                <p:cNvSpPr/>
                <p:nvPr/>
              </p:nvSpPr>
              <p:spPr>
                <a:xfrm>
                  <a:off x="1763690" y="3212976"/>
                  <a:ext cx="5689230" cy="720080"/>
                </a:xfrm>
                <a:prstGeom prst="rect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 smtClean="0"/>
                    <a:t>Compatibility Layer</a:t>
                  </a:r>
                  <a:endParaRPr lang="en-US" sz="2400" dirty="0"/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1763689" y="1124744"/>
                  <a:ext cx="5689230" cy="720080"/>
                </a:xfrm>
                <a:prstGeom prst="rect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200" dirty="0" smtClean="0"/>
                    <a:t>EPOS GUI or APIs</a:t>
                  </a:r>
                  <a:endParaRPr lang="en-US" sz="3200" dirty="0"/>
                </a:p>
              </p:txBody>
            </p:sp>
          </p:grpSp>
          <p:sp>
            <p:nvSpPr>
              <p:cNvPr id="18" name="Down Arrow 17"/>
              <p:cNvSpPr/>
              <p:nvPr/>
            </p:nvSpPr>
            <p:spPr>
              <a:xfrm>
                <a:off x="1187624" y="1124744"/>
                <a:ext cx="432048" cy="4564331"/>
              </a:xfrm>
              <a:prstGeom prst="downArrow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Down Arrow 19"/>
            <p:cNvSpPr/>
            <p:nvPr/>
          </p:nvSpPr>
          <p:spPr>
            <a:xfrm rot="10800000">
              <a:off x="7468152" y="1110331"/>
              <a:ext cx="432048" cy="4564331"/>
            </a:xfrm>
            <a:prstGeom prst="downArrow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7282349" y="772520"/>
            <a:ext cx="1895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6600"/>
                </a:solidFill>
              </a:rPr>
              <a:t>RESPONSE</a:t>
            </a:r>
            <a:endParaRPr lang="en-US" sz="2400" b="1" dirty="0">
              <a:solidFill>
                <a:srgbClr val="FF66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-36512" y="3284984"/>
            <a:ext cx="15167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Cerif</a:t>
            </a:r>
            <a:endParaRPr lang="en-US" i="1" dirty="0" smtClean="0"/>
          </a:p>
          <a:p>
            <a:r>
              <a:rPr lang="en-US" i="1" dirty="0" smtClean="0"/>
              <a:t>request</a:t>
            </a:r>
            <a:br>
              <a:rPr lang="en-US" i="1" dirty="0" smtClean="0"/>
            </a:br>
            <a:r>
              <a:rPr lang="en-US" i="1" dirty="0" smtClean="0"/>
              <a:t>mapping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(cerif2webs.)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5496" y="1700808"/>
            <a:ext cx="13627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User</a:t>
            </a:r>
          </a:p>
          <a:p>
            <a:r>
              <a:rPr lang="en-US" i="1" dirty="0" smtClean="0"/>
              <a:t>request</a:t>
            </a:r>
            <a:br>
              <a:rPr lang="en-US" i="1" dirty="0" smtClean="0"/>
            </a:br>
            <a:r>
              <a:rPr lang="en-US" i="1" dirty="0" smtClean="0"/>
              <a:t>mapping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(user2cerif)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948696" y="3607856"/>
            <a:ext cx="118866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response</a:t>
            </a:r>
            <a:br>
              <a:rPr lang="en-US" i="1" dirty="0" smtClean="0"/>
            </a:br>
            <a:r>
              <a:rPr lang="en-US" i="1" dirty="0" smtClean="0"/>
              <a:t>mapping</a:t>
            </a:r>
          </a:p>
          <a:p>
            <a:r>
              <a:rPr lang="en-US" dirty="0" smtClean="0"/>
              <a:t>(resource</a:t>
            </a:r>
            <a:br>
              <a:rPr lang="en-US" dirty="0" smtClean="0"/>
            </a:br>
            <a:r>
              <a:rPr lang="en-US" dirty="0" smtClean="0"/>
              <a:t>metadata </a:t>
            </a:r>
          </a:p>
          <a:p>
            <a:r>
              <a:rPr lang="en-US" dirty="0" smtClean="0"/>
              <a:t>To </a:t>
            </a:r>
            <a:r>
              <a:rPr lang="en-US" dirty="0" err="1" smtClean="0"/>
              <a:t>cerif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7948696" y="1652607"/>
            <a:ext cx="11886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response</a:t>
            </a:r>
            <a:br>
              <a:rPr lang="en-US" i="1" dirty="0" smtClean="0"/>
            </a:br>
            <a:r>
              <a:rPr lang="en-US" i="1" dirty="0" smtClean="0"/>
              <a:t>mapping</a:t>
            </a:r>
          </a:p>
          <a:p>
            <a:r>
              <a:rPr lang="en-US" dirty="0" smtClean="0"/>
              <a:t>(</a:t>
            </a:r>
            <a:r>
              <a:rPr lang="en-US" dirty="0" err="1" smtClean="0"/>
              <a:t>cerif</a:t>
            </a:r>
            <a:r>
              <a:rPr lang="en-US" dirty="0" smtClean="0"/>
              <a:t> to </a:t>
            </a:r>
            <a:br>
              <a:rPr lang="en-US" dirty="0" smtClean="0"/>
            </a:br>
            <a:r>
              <a:rPr lang="en-US" dirty="0" smtClean="0"/>
              <a:t>APIs MD)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947275" y="1897668"/>
            <a:ext cx="384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6600"/>
                </a:solidFill>
              </a:rPr>
              <a:t>1</a:t>
            </a:r>
            <a:endParaRPr lang="en-US" sz="2800" b="1" dirty="0">
              <a:solidFill>
                <a:srgbClr val="FF66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47275" y="3514478"/>
            <a:ext cx="384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6600"/>
                </a:solidFill>
              </a:rPr>
              <a:t>2</a:t>
            </a:r>
            <a:endParaRPr lang="en-US" sz="2800" b="1" dirty="0">
              <a:solidFill>
                <a:srgbClr val="FF66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884368" y="3327560"/>
            <a:ext cx="384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6600"/>
                </a:solidFill>
              </a:rPr>
              <a:t>3</a:t>
            </a:r>
            <a:endParaRPr lang="en-US" sz="2800" b="1" dirty="0">
              <a:solidFill>
                <a:srgbClr val="FF66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939445" y="1346087"/>
            <a:ext cx="384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6600"/>
                </a:solidFill>
              </a:rPr>
              <a:t>4</a:t>
            </a:r>
            <a:endParaRPr lang="en-US" sz="2800" b="1" dirty="0">
              <a:solidFill>
                <a:srgbClr val="FF66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8500" y="6021288"/>
            <a:ext cx="1621057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6600"/>
                </a:solidFill>
              </a:rPr>
              <a:t>SERVICE </a:t>
            </a:r>
            <a:br>
              <a:rPr lang="en-US" sz="2400" b="1" dirty="0" smtClean="0">
                <a:solidFill>
                  <a:srgbClr val="FF6600"/>
                </a:solidFill>
              </a:rPr>
            </a:br>
            <a:r>
              <a:rPr lang="en-US" sz="2400" b="1" dirty="0" smtClean="0">
                <a:solidFill>
                  <a:srgbClr val="FF6600"/>
                </a:solidFill>
              </a:rPr>
              <a:t>MAPPING</a:t>
            </a:r>
            <a:endParaRPr lang="en-US" sz="2400" b="1" dirty="0">
              <a:solidFill>
                <a:srgbClr val="FF66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297838" y="6046466"/>
            <a:ext cx="1838965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rgbClr val="FF6600"/>
                </a:solidFill>
              </a:rPr>
              <a:t>METADATA</a:t>
            </a:r>
            <a:br>
              <a:rPr lang="en-US" sz="2400" b="1" dirty="0" smtClean="0">
                <a:solidFill>
                  <a:srgbClr val="FF6600"/>
                </a:solidFill>
              </a:rPr>
            </a:br>
            <a:r>
              <a:rPr lang="en-US" sz="2400" b="1" dirty="0" smtClean="0">
                <a:solidFill>
                  <a:srgbClr val="FF6600"/>
                </a:solidFill>
              </a:rPr>
              <a:t>MAPPING</a:t>
            </a:r>
            <a:endParaRPr lang="en-US" sz="2400" b="1" dirty="0">
              <a:solidFill>
                <a:srgbClr val="FF6600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 bwMode="auto">
          <a:xfrm>
            <a:off x="457200" y="18864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mtClean="0"/>
              <a:t>Request workflow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606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02646" y="785245"/>
            <a:ext cx="1666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6600"/>
                </a:solidFill>
              </a:rPr>
              <a:t>REQUEST</a:t>
            </a:r>
            <a:endParaRPr lang="en-US" sz="2400" b="1" dirty="0">
              <a:solidFill>
                <a:srgbClr val="FF6600"/>
              </a:solidFill>
            </a:endParaRPr>
          </a:p>
        </p:txBody>
      </p:sp>
      <p:sp>
        <p:nvSpPr>
          <p:cNvPr id="18" name="Down Arrow 17"/>
          <p:cNvSpPr/>
          <p:nvPr/>
        </p:nvSpPr>
        <p:spPr>
          <a:xfrm>
            <a:off x="1253766" y="1427189"/>
            <a:ext cx="432048" cy="4564331"/>
          </a:xfrm>
          <a:prstGeom prst="downArrow">
            <a:avLst/>
          </a:prstGeom>
          <a:gradFill flip="none" rotWithShape="1">
            <a:gsLst>
              <a:gs pos="2000">
                <a:schemeClr val="tx2">
                  <a:lumMod val="75000"/>
                </a:schemeClr>
              </a:gs>
              <a:gs pos="100000">
                <a:srgbClr val="FF6600"/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/>
          <p:cNvSpPr/>
          <p:nvPr/>
        </p:nvSpPr>
        <p:spPr>
          <a:xfrm rot="10800000">
            <a:off x="7534294" y="1412776"/>
            <a:ext cx="432048" cy="4564331"/>
          </a:xfrm>
          <a:prstGeom prst="downArrow">
            <a:avLst/>
          </a:prstGeom>
          <a:gradFill flip="none" rotWithShape="1">
            <a:gsLst>
              <a:gs pos="2000">
                <a:schemeClr val="tx2">
                  <a:lumMod val="75000"/>
                </a:schemeClr>
              </a:gs>
              <a:gs pos="100000">
                <a:srgbClr val="FF6600"/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7282349" y="772520"/>
            <a:ext cx="1895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6600"/>
                </a:solidFill>
              </a:rPr>
              <a:t>RESPONSE</a:t>
            </a:r>
            <a:endParaRPr lang="en-US" sz="2400" b="1" dirty="0">
              <a:solidFill>
                <a:srgbClr val="FF66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-36512" y="3284984"/>
            <a:ext cx="15167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Cerif</a:t>
            </a:r>
            <a:endParaRPr lang="en-US" i="1" dirty="0" smtClean="0"/>
          </a:p>
          <a:p>
            <a:r>
              <a:rPr lang="en-US" i="1" dirty="0" smtClean="0"/>
              <a:t>request</a:t>
            </a:r>
            <a:br>
              <a:rPr lang="en-US" i="1" dirty="0" smtClean="0"/>
            </a:br>
            <a:r>
              <a:rPr lang="en-US" i="1" dirty="0" smtClean="0"/>
              <a:t>mapping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(cerif2webs.)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5496" y="1700808"/>
            <a:ext cx="13627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User</a:t>
            </a:r>
          </a:p>
          <a:p>
            <a:r>
              <a:rPr lang="en-US" i="1" dirty="0" smtClean="0"/>
              <a:t>request</a:t>
            </a:r>
            <a:br>
              <a:rPr lang="en-US" i="1" dirty="0" smtClean="0"/>
            </a:br>
            <a:r>
              <a:rPr lang="en-US" i="1" dirty="0" smtClean="0"/>
              <a:t>mapping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(user2cerif)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948696" y="3607856"/>
            <a:ext cx="118866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response</a:t>
            </a:r>
            <a:br>
              <a:rPr lang="en-US" i="1" dirty="0" smtClean="0"/>
            </a:br>
            <a:r>
              <a:rPr lang="en-US" i="1" dirty="0" smtClean="0"/>
              <a:t>mapping</a:t>
            </a:r>
          </a:p>
          <a:p>
            <a:r>
              <a:rPr lang="en-US" dirty="0" smtClean="0"/>
              <a:t>(resource</a:t>
            </a:r>
            <a:br>
              <a:rPr lang="en-US" dirty="0" smtClean="0"/>
            </a:br>
            <a:r>
              <a:rPr lang="en-US" dirty="0" smtClean="0"/>
              <a:t>metadata </a:t>
            </a:r>
          </a:p>
          <a:p>
            <a:r>
              <a:rPr lang="en-US" dirty="0" smtClean="0"/>
              <a:t>To </a:t>
            </a:r>
            <a:r>
              <a:rPr lang="en-US" dirty="0" err="1" smtClean="0"/>
              <a:t>cerif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7948696" y="1652607"/>
            <a:ext cx="11886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response</a:t>
            </a:r>
            <a:br>
              <a:rPr lang="en-US" i="1" dirty="0" smtClean="0"/>
            </a:br>
            <a:r>
              <a:rPr lang="en-US" i="1" dirty="0" smtClean="0"/>
              <a:t>mapping</a:t>
            </a:r>
          </a:p>
          <a:p>
            <a:r>
              <a:rPr lang="en-US" dirty="0" smtClean="0"/>
              <a:t>(</a:t>
            </a:r>
            <a:r>
              <a:rPr lang="en-US" dirty="0" err="1" smtClean="0"/>
              <a:t>cerif</a:t>
            </a:r>
            <a:r>
              <a:rPr lang="en-US" dirty="0" smtClean="0"/>
              <a:t> to </a:t>
            </a:r>
            <a:br>
              <a:rPr lang="en-US" dirty="0" smtClean="0"/>
            </a:br>
            <a:r>
              <a:rPr lang="en-US" dirty="0" smtClean="0"/>
              <a:t>APIs MD)</a:t>
            </a:r>
            <a:endParaRPr lang="en-US" dirty="0"/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en-US" dirty="0" smtClean="0"/>
              <a:t>Seismology example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947275" y="1897668"/>
            <a:ext cx="384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6600"/>
                </a:solidFill>
              </a:rPr>
              <a:t>1</a:t>
            </a:r>
            <a:endParaRPr lang="en-US" sz="2800" b="1" dirty="0">
              <a:solidFill>
                <a:srgbClr val="FF66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47275" y="3514478"/>
            <a:ext cx="384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6600"/>
                </a:solidFill>
              </a:rPr>
              <a:t>2</a:t>
            </a:r>
            <a:endParaRPr lang="en-US" sz="2800" b="1" dirty="0">
              <a:solidFill>
                <a:srgbClr val="FF66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884368" y="3327560"/>
            <a:ext cx="384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6600"/>
                </a:solidFill>
              </a:rPr>
              <a:t>3</a:t>
            </a:r>
            <a:endParaRPr lang="en-US" sz="2800" b="1" dirty="0">
              <a:solidFill>
                <a:srgbClr val="FF66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939445" y="1346087"/>
            <a:ext cx="384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6600"/>
                </a:solidFill>
              </a:rPr>
              <a:t>4</a:t>
            </a:r>
            <a:endParaRPr lang="en-US" sz="2800" b="1" dirty="0">
              <a:solidFill>
                <a:srgbClr val="FF66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8500" y="6021288"/>
            <a:ext cx="1621057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6600"/>
                </a:solidFill>
              </a:rPr>
              <a:t>SERVICE </a:t>
            </a:r>
            <a:br>
              <a:rPr lang="en-US" sz="2400" b="1" dirty="0" smtClean="0">
                <a:solidFill>
                  <a:srgbClr val="FF6600"/>
                </a:solidFill>
              </a:rPr>
            </a:br>
            <a:r>
              <a:rPr lang="en-US" sz="2400" b="1" dirty="0" smtClean="0">
                <a:solidFill>
                  <a:srgbClr val="FF6600"/>
                </a:solidFill>
              </a:rPr>
              <a:t>MAPPING</a:t>
            </a:r>
            <a:endParaRPr lang="en-US" sz="2400" b="1" dirty="0">
              <a:solidFill>
                <a:srgbClr val="FF66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297838" y="6046466"/>
            <a:ext cx="1838965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rgbClr val="FF6600"/>
                </a:solidFill>
              </a:rPr>
              <a:t>METADATA</a:t>
            </a:r>
            <a:br>
              <a:rPr lang="en-US" sz="2400" b="1" dirty="0" smtClean="0">
                <a:solidFill>
                  <a:srgbClr val="FF6600"/>
                </a:solidFill>
              </a:rPr>
            </a:br>
            <a:r>
              <a:rPr lang="en-US" sz="2400" b="1" dirty="0" smtClean="0">
                <a:solidFill>
                  <a:srgbClr val="FF6600"/>
                </a:solidFill>
              </a:rPr>
              <a:t>MAPPING</a:t>
            </a:r>
            <a:endParaRPr lang="en-US" sz="2400" b="1" dirty="0">
              <a:solidFill>
                <a:srgbClr val="FF6600"/>
              </a:solidFill>
            </a:endParaRPr>
          </a:p>
        </p:txBody>
      </p:sp>
      <p:cxnSp>
        <p:nvCxnSpPr>
          <p:cNvPr id="3" name="Straight Connector 2"/>
          <p:cNvCxnSpPr>
            <a:stCxn id="27" idx="2"/>
          </p:cNvCxnSpPr>
          <p:nvPr/>
        </p:nvCxnSpPr>
        <p:spPr>
          <a:xfrm>
            <a:off x="4572000" y="1331640"/>
            <a:ext cx="0" cy="483366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619672" y="1772816"/>
            <a:ext cx="2254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CERIF-XML request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619672" y="2708920"/>
            <a:ext cx="29523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CERIF catalogue query</a:t>
            </a:r>
            <a:br>
              <a:rPr lang="en-US" dirty="0" smtClean="0"/>
            </a:br>
            <a:r>
              <a:rPr lang="en-US" dirty="0" smtClean="0"/>
              <a:t>and WS </a:t>
            </a:r>
            <a:r>
              <a:rPr lang="en-US" dirty="0" err="1" smtClean="0"/>
              <a:t>params</a:t>
            </a:r>
            <a:r>
              <a:rPr lang="en-US" dirty="0" smtClean="0"/>
              <a:t> mapping</a:t>
            </a:r>
          </a:p>
          <a:p>
            <a:r>
              <a:rPr lang="en-US" dirty="0" smtClean="0"/>
              <a:t>(</a:t>
            </a:r>
            <a:r>
              <a:rPr lang="en-US" i="1" dirty="0" err="1" smtClean="0">
                <a:solidFill>
                  <a:srgbClr val="FF0000"/>
                </a:solidFill>
              </a:rPr>
              <a:t>cfService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1612690" y="4571836"/>
            <a:ext cx="29523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quakeML</a:t>
            </a:r>
            <a:r>
              <a:rPr lang="en-US" dirty="0" smtClean="0"/>
              <a:t> request</a:t>
            </a:r>
            <a:endParaRPr lang="en-US" dirty="0"/>
          </a:p>
        </p:txBody>
      </p:sp>
      <p:sp>
        <p:nvSpPr>
          <p:cNvPr id="11" name="Down Arrow 10"/>
          <p:cNvSpPr/>
          <p:nvPr/>
        </p:nvSpPr>
        <p:spPr>
          <a:xfrm>
            <a:off x="3131840" y="2238639"/>
            <a:ext cx="504056" cy="47028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Down Arrow 31"/>
          <p:cNvSpPr/>
          <p:nvPr/>
        </p:nvSpPr>
        <p:spPr>
          <a:xfrm>
            <a:off x="3131840" y="4038839"/>
            <a:ext cx="504056" cy="47028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4825693" y="4581128"/>
            <a:ext cx="29523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quakeML</a:t>
            </a:r>
            <a:r>
              <a:rPr lang="en-US" dirty="0" smtClean="0"/>
              <a:t> XML response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4800211" y="2780928"/>
            <a:ext cx="29523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Mapping into CERIF </a:t>
            </a:r>
            <a:br>
              <a:rPr lang="en-US" dirty="0" smtClean="0"/>
            </a:br>
            <a:r>
              <a:rPr lang="en-US" i="1" dirty="0" err="1" smtClean="0">
                <a:solidFill>
                  <a:srgbClr val="FF0000"/>
                </a:solidFill>
              </a:rPr>
              <a:t>cfResultProduct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39" name="Down Arrow 38"/>
          <p:cNvSpPr/>
          <p:nvPr/>
        </p:nvSpPr>
        <p:spPr>
          <a:xfrm rot="10800000">
            <a:off x="5436097" y="4038838"/>
            <a:ext cx="504056" cy="47028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Down Arrow 39"/>
          <p:cNvSpPr/>
          <p:nvPr/>
        </p:nvSpPr>
        <p:spPr>
          <a:xfrm rot="10800000">
            <a:off x="5436096" y="2204864"/>
            <a:ext cx="504056" cy="47028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4800211" y="1772816"/>
            <a:ext cx="2433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CERIF-XML response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012160" y="3995772"/>
            <a:ext cx="137666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i="1" dirty="0" smtClean="0"/>
              <a:t>Parse XML</a:t>
            </a:r>
            <a:endParaRPr lang="en-US" i="1" dirty="0"/>
          </a:p>
        </p:txBody>
      </p:sp>
      <p:sp>
        <p:nvSpPr>
          <p:cNvPr id="42" name="TextBox 41"/>
          <p:cNvSpPr txBox="1"/>
          <p:nvPr/>
        </p:nvSpPr>
        <p:spPr>
          <a:xfrm>
            <a:off x="6080207" y="2276872"/>
            <a:ext cx="128694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i="1" dirty="0" smtClean="0"/>
              <a:t>Build XML</a:t>
            </a:r>
            <a:endParaRPr lang="en-US" i="1" dirty="0"/>
          </a:p>
        </p:txBody>
      </p:sp>
      <p:sp>
        <p:nvSpPr>
          <p:cNvPr id="43" name="TextBox 42"/>
          <p:cNvSpPr txBox="1"/>
          <p:nvPr/>
        </p:nvSpPr>
        <p:spPr>
          <a:xfrm>
            <a:off x="1628870" y="2273319"/>
            <a:ext cx="152217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i="1" dirty="0" smtClean="0"/>
              <a:t>Map request</a:t>
            </a:r>
            <a:endParaRPr lang="en-US" i="1" dirty="0"/>
          </a:p>
        </p:txBody>
      </p:sp>
      <p:sp>
        <p:nvSpPr>
          <p:cNvPr id="44" name="TextBox 43"/>
          <p:cNvSpPr txBox="1"/>
          <p:nvPr/>
        </p:nvSpPr>
        <p:spPr>
          <a:xfrm>
            <a:off x="1628870" y="3934797"/>
            <a:ext cx="118832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i="1" dirty="0" smtClean="0"/>
              <a:t>Build WS </a:t>
            </a:r>
            <a:br>
              <a:rPr lang="en-US" i="1" dirty="0" smtClean="0"/>
            </a:br>
            <a:r>
              <a:rPr lang="en-US" i="1" dirty="0" smtClean="0"/>
              <a:t>request</a:t>
            </a:r>
            <a:endParaRPr lang="en-US" i="1" dirty="0"/>
          </a:p>
        </p:txBody>
      </p:sp>
      <p:sp>
        <p:nvSpPr>
          <p:cNvPr id="14" name="Rectangle 13"/>
          <p:cNvSpPr/>
          <p:nvPr/>
        </p:nvSpPr>
        <p:spPr>
          <a:xfrm>
            <a:off x="1769539" y="5445224"/>
            <a:ext cx="5597614" cy="1080120"/>
          </a:xfrm>
          <a:prstGeom prst="rect">
            <a:avLst/>
          </a:prstGeom>
          <a:gradFill flip="none" rotWithShape="1">
            <a:gsLst>
              <a:gs pos="0">
                <a:schemeClr val="accent6">
                  <a:tint val="100000"/>
                  <a:shade val="100000"/>
                  <a:satMod val="130000"/>
                  <a:alpha val="77000"/>
                </a:schemeClr>
              </a:gs>
              <a:gs pos="100000">
                <a:schemeClr val="accent6">
                  <a:tint val="50000"/>
                  <a:shade val="100000"/>
                  <a:satMod val="350000"/>
                  <a:alpha val="77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SEISMOLOGICAL EVENTS</a:t>
            </a:r>
            <a:br>
              <a:rPr lang="en-US" sz="2800" dirty="0" smtClean="0"/>
            </a:br>
            <a:r>
              <a:rPr lang="en-US" sz="2800" dirty="0" smtClean="0"/>
              <a:t> WEB SERVICE</a:t>
            </a:r>
            <a:endParaRPr lang="en-US" sz="2800" dirty="0"/>
          </a:p>
        </p:txBody>
      </p:sp>
      <p:sp>
        <p:nvSpPr>
          <p:cNvPr id="45" name="Down Arrow 44"/>
          <p:cNvSpPr/>
          <p:nvPr/>
        </p:nvSpPr>
        <p:spPr>
          <a:xfrm>
            <a:off x="3131840" y="4992318"/>
            <a:ext cx="504056" cy="47028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Down Arrow 46"/>
          <p:cNvSpPr/>
          <p:nvPr/>
        </p:nvSpPr>
        <p:spPr>
          <a:xfrm rot="10800000">
            <a:off x="5436097" y="4951067"/>
            <a:ext cx="504056" cy="47028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612690" y="2708920"/>
            <a:ext cx="5983646" cy="1238832"/>
          </a:xfrm>
          <a:prstGeom prst="rect">
            <a:avLst/>
          </a:prstGeom>
          <a:gradFill flip="none" rotWithShape="1">
            <a:gsLst>
              <a:gs pos="0">
                <a:schemeClr val="accent4">
                  <a:tint val="100000"/>
                  <a:shade val="100000"/>
                  <a:satMod val="130000"/>
                  <a:alpha val="34000"/>
                </a:schemeClr>
              </a:gs>
              <a:gs pos="100000">
                <a:schemeClr val="accent4">
                  <a:tint val="50000"/>
                  <a:shade val="100000"/>
                  <a:satMod val="350000"/>
                  <a:alpha val="34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3627153" y="3409836"/>
            <a:ext cx="23461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</a:rPr>
              <a:t>CATALOGUE</a:t>
            </a:r>
            <a:endParaRPr lang="en-US" sz="28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739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580177" y="3512433"/>
            <a:ext cx="5983646" cy="924679"/>
          </a:xfrm>
          <a:prstGeom prst="rect">
            <a:avLst/>
          </a:prstGeom>
          <a:gradFill flip="none" rotWithShape="1">
            <a:gsLst>
              <a:gs pos="0">
                <a:schemeClr val="accent4">
                  <a:tint val="100000"/>
                  <a:shade val="100000"/>
                  <a:satMod val="130000"/>
                  <a:alpha val="34000"/>
                </a:schemeClr>
              </a:gs>
              <a:gs pos="100000">
                <a:schemeClr val="accent4">
                  <a:tint val="50000"/>
                  <a:shade val="100000"/>
                  <a:satMod val="350000"/>
                  <a:alpha val="34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accent4">
                    <a:lumMod val="75000"/>
                  </a:schemeClr>
                </a:solidFill>
              </a:rPr>
              <a:t>CATALOGUE</a:t>
            </a:r>
            <a:endParaRPr lang="en-US" sz="32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" name="Can 1"/>
          <p:cNvSpPr/>
          <p:nvPr/>
        </p:nvSpPr>
        <p:spPr>
          <a:xfrm>
            <a:off x="1835696" y="5301208"/>
            <a:ext cx="720080" cy="792088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Can 45"/>
          <p:cNvSpPr/>
          <p:nvPr/>
        </p:nvSpPr>
        <p:spPr>
          <a:xfrm>
            <a:off x="6660232" y="5182613"/>
            <a:ext cx="720080" cy="792088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an 47"/>
          <p:cNvSpPr/>
          <p:nvPr/>
        </p:nvSpPr>
        <p:spPr>
          <a:xfrm>
            <a:off x="2860576" y="5578657"/>
            <a:ext cx="720080" cy="792088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Can 48"/>
          <p:cNvSpPr/>
          <p:nvPr/>
        </p:nvSpPr>
        <p:spPr>
          <a:xfrm>
            <a:off x="5220072" y="5575583"/>
            <a:ext cx="720080" cy="792088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Can 49"/>
          <p:cNvSpPr/>
          <p:nvPr/>
        </p:nvSpPr>
        <p:spPr>
          <a:xfrm>
            <a:off x="3811819" y="5209964"/>
            <a:ext cx="720080" cy="792088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stCxn id="46" idx="1"/>
            <a:endCxn id="16" idx="2"/>
          </p:cNvCxnSpPr>
          <p:nvPr/>
        </p:nvCxnSpPr>
        <p:spPr>
          <a:xfrm flipH="1" flipV="1">
            <a:off x="4572000" y="4437112"/>
            <a:ext cx="2448272" cy="74550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49" idx="1"/>
            <a:endCxn id="16" idx="2"/>
          </p:cNvCxnSpPr>
          <p:nvPr/>
        </p:nvCxnSpPr>
        <p:spPr>
          <a:xfrm flipH="1" flipV="1">
            <a:off x="4572000" y="4437112"/>
            <a:ext cx="1008112" cy="113847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50" idx="1"/>
            <a:endCxn id="16" idx="2"/>
          </p:cNvCxnSpPr>
          <p:nvPr/>
        </p:nvCxnSpPr>
        <p:spPr>
          <a:xfrm flipV="1">
            <a:off x="4171859" y="4437112"/>
            <a:ext cx="400141" cy="77285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48" idx="1"/>
            <a:endCxn id="16" idx="2"/>
          </p:cNvCxnSpPr>
          <p:nvPr/>
        </p:nvCxnSpPr>
        <p:spPr>
          <a:xfrm flipV="1">
            <a:off x="3220616" y="4437112"/>
            <a:ext cx="1351384" cy="114154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2" idx="1"/>
            <a:endCxn id="16" idx="2"/>
          </p:cNvCxnSpPr>
          <p:nvPr/>
        </p:nvCxnSpPr>
        <p:spPr>
          <a:xfrm flipV="1">
            <a:off x="2195736" y="4437112"/>
            <a:ext cx="2376264" cy="86409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1137027" y="5446965"/>
            <a:ext cx="14029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SEISMOLOGY</a:t>
            </a:r>
            <a:br>
              <a:rPr lang="en-US" sz="1400" b="1" dirty="0" smtClean="0"/>
            </a:br>
            <a:r>
              <a:rPr lang="en-US" sz="1400" b="1" dirty="0" smtClean="0"/>
              <a:t>RESOURCES</a:t>
            </a:r>
            <a:endParaRPr lang="en-US" sz="1400" b="1" dirty="0"/>
          </a:p>
        </p:txBody>
      </p:sp>
      <p:sp>
        <p:nvSpPr>
          <p:cNvPr id="60" name="TextBox 59"/>
          <p:cNvSpPr txBox="1"/>
          <p:nvPr/>
        </p:nvSpPr>
        <p:spPr>
          <a:xfrm>
            <a:off x="2520980" y="6002052"/>
            <a:ext cx="13219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GPS</a:t>
            </a:r>
            <a:br>
              <a:rPr lang="en-US" sz="1400" b="1" dirty="0" smtClean="0"/>
            </a:br>
            <a:r>
              <a:rPr lang="en-US" sz="1400" b="1" dirty="0" smtClean="0"/>
              <a:t>RESOURCES</a:t>
            </a:r>
            <a:endParaRPr lang="en-US" sz="1400" b="1" dirty="0"/>
          </a:p>
        </p:txBody>
      </p:sp>
      <p:sp>
        <p:nvSpPr>
          <p:cNvPr id="61" name="TextBox 60"/>
          <p:cNvSpPr txBox="1"/>
          <p:nvPr/>
        </p:nvSpPr>
        <p:spPr>
          <a:xfrm>
            <a:off x="3707904" y="5631232"/>
            <a:ext cx="13219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GEOLOGY</a:t>
            </a:r>
            <a:br>
              <a:rPr lang="en-US" sz="1400" b="1" dirty="0" smtClean="0"/>
            </a:br>
            <a:r>
              <a:rPr lang="en-US" sz="1400" b="1" dirty="0" smtClean="0"/>
              <a:t>RESOURCES</a:t>
            </a:r>
            <a:endParaRPr lang="en-US" sz="1400" b="1" dirty="0"/>
          </a:p>
        </p:txBody>
      </p:sp>
      <p:sp>
        <p:nvSpPr>
          <p:cNvPr id="62" name="TextBox 61"/>
          <p:cNvSpPr txBox="1"/>
          <p:nvPr/>
        </p:nvSpPr>
        <p:spPr>
          <a:xfrm>
            <a:off x="5029838" y="6093296"/>
            <a:ext cx="15112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HAZARD MAPS</a:t>
            </a:r>
            <a:br>
              <a:rPr lang="en-US" sz="1400" b="1" dirty="0" smtClean="0"/>
            </a:br>
            <a:r>
              <a:rPr lang="en-US" sz="1400" b="1" dirty="0" smtClean="0"/>
              <a:t>RESOURCES</a:t>
            </a:r>
            <a:endParaRPr lang="en-US" sz="1400" b="1" dirty="0"/>
          </a:p>
        </p:txBody>
      </p:sp>
      <p:sp>
        <p:nvSpPr>
          <p:cNvPr id="63" name="TextBox 62"/>
          <p:cNvSpPr txBox="1"/>
          <p:nvPr/>
        </p:nvSpPr>
        <p:spPr>
          <a:xfrm>
            <a:off x="6264671" y="5478832"/>
            <a:ext cx="13219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…</a:t>
            </a:r>
            <a:br>
              <a:rPr lang="en-US" sz="1400" b="1" dirty="0" smtClean="0"/>
            </a:br>
            <a:r>
              <a:rPr lang="en-US" sz="1400" b="1" dirty="0" smtClean="0"/>
              <a:t>RESOURCES</a:t>
            </a:r>
            <a:endParaRPr lang="en-US" sz="1400" b="1" dirty="0"/>
          </a:p>
        </p:txBody>
      </p:sp>
      <p:sp>
        <p:nvSpPr>
          <p:cNvPr id="64" name="TextBox 63"/>
          <p:cNvSpPr txBox="1"/>
          <p:nvPr/>
        </p:nvSpPr>
        <p:spPr>
          <a:xfrm>
            <a:off x="1547664" y="1772816"/>
            <a:ext cx="65743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&lt;METADATA </a:t>
            </a:r>
            <a:r>
              <a:rPr lang="en-US" sz="3600" b="1" dirty="0"/>
              <a:t>X</a:t>
            </a:r>
            <a:r>
              <a:rPr lang="en-US" sz="2400" b="1" dirty="0"/>
              <a:t> DIGITAL OBJECT ref. (PID)&gt;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304708" y="980728"/>
            <a:ext cx="83820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</a:t>
            </a:r>
            <a:r>
              <a:rPr lang="en-US" sz="2800" dirty="0" smtClean="0"/>
              <a:t>fter this process the catalogue contains a collection of tuples</a:t>
            </a:r>
            <a:endParaRPr lang="en-US" sz="2800" dirty="0"/>
          </a:p>
        </p:txBody>
      </p:sp>
      <p:sp>
        <p:nvSpPr>
          <p:cNvPr id="82" name="TextBox 81"/>
          <p:cNvSpPr txBox="1"/>
          <p:nvPr/>
        </p:nvSpPr>
        <p:spPr>
          <a:xfrm>
            <a:off x="179290" y="2545740"/>
            <a:ext cx="87861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Enable us to SELECT, RETRIEVE data, PROCESS,…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34173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7808"/>
            <a:ext cx="8229600" cy="1143000"/>
          </a:xfrm>
        </p:spPr>
        <p:txBody>
          <a:bodyPr/>
          <a:lstStyle/>
          <a:p>
            <a:r>
              <a:rPr lang="en-US" dirty="0" smtClean="0"/>
              <a:t>“Data intensive Sciences” communities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16832"/>
            <a:ext cx="9144000" cy="420933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Well established best practices and e-Infrastructures:</a:t>
            </a:r>
          </a:p>
          <a:p>
            <a:r>
              <a:rPr lang="en-US" sz="3600" dirty="0" smtClean="0"/>
              <a:t>Astrophysics</a:t>
            </a:r>
          </a:p>
          <a:p>
            <a:r>
              <a:rPr lang="en-US" sz="3600" dirty="0" smtClean="0"/>
              <a:t>Material science</a:t>
            </a:r>
          </a:p>
          <a:p>
            <a:r>
              <a:rPr lang="en-US" sz="3600" dirty="0" smtClean="0"/>
              <a:t>Synchrotrons facilities</a:t>
            </a:r>
          </a:p>
          <a:p>
            <a:r>
              <a:rPr lang="en-US" sz="3600" dirty="0" smtClean="0"/>
              <a:t>…</a:t>
            </a:r>
          </a:p>
          <a:p>
            <a:pPr marL="0" indent="0" algn="ctr">
              <a:buNone/>
            </a:pPr>
            <a:r>
              <a:rPr lang="en-US" b="1" dirty="0" smtClean="0">
                <a:solidFill>
                  <a:srgbClr val="FF0000"/>
                </a:solidFill>
              </a:rPr>
              <a:t>…and in Solid Earth Science?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233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intensive science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This model enable us to :</a:t>
            </a:r>
          </a:p>
          <a:p>
            <a:pPr marL="514350" indent="-514350">
              <a:buAutoNum type="arabicPeriod"/>
            </a:pPr>
            <a:r>
              <a:rPr lang="en-US" dirty="0" smtClean="0"/>
              <a:t>Collect different data-sets</a:t>
            </a:r>
          </a:p>
          <a:p>
            <a:pPr marL="514350" indent="-514350">
              <a:buAutoNum type="arabicPeriod"/>
            </a:pPr>
            <a:r>
              <a:rPr lang="en-US" dirty="0" smtClean="0"/>
              <a:t>Fine tune over their metadata (deep discovery)</a:t>
            </a:r>
          </a:p>
          <a:p>
            <a:pPr marL="514350" indent="-514350">
              <a:buAutoNum type="arabicPeriod"/>
            </a:pPr>
            <a:r>
              <a:rPr lang="en-US" dirty="0" smtClean="0"/>
              <a:t>… set up links with visualization and processing services (external to EPOS)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830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…Time is running out…</a:t>
            </a:r>
            <a:endParaRPr lang="en-US" dirty="0"/>
          </a:p>
        </p:txBody>
      </p:sp>
      <p:pic>
        <p:nvPicPr>
          <p:cNvPr id="4" name="Content Placeholder 3" descr="tim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1" b="995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826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Persistent </a:t>
            </a:r>
            <a:r>
              <a:rPr lang="en-US" sz="3600" dirty="0" smtClean="0"/>
              <a:t>identifiers (PIDs)</a:t>
            </a:r>
          </a:p>
          <a:p>
            <a:r>
              <a:rPr lang="en-US" sz="3600" dirty="0" smtClean="0"/>
              <a:t>Online data processing and visualization</a:t>
            </a:r>
          </a:p>
          <a:p>
            <a:r>
              <a:rPr lang="en-US" sz="3600" dirty="0" smtClean="0"/>
              <a:t>Modeling and processing workflows</a:t>
            </a:r>
          </a:p>
          <a:p>
            <a:r>
              <a:rPr lang="en-US" sz="3600" dirty="0"/>
              <a:t>Data </a:t>
            </a:r>
            <a:r>
              <a:rPr lang="en-US" sz="3600" dirty="0" smtClean="0"/>
              <a:t>staging</a:t>
            </a:r>
          </a:p>
          <a:p>
            <a:r>
              <a:rPr lang="en-US" sz="3600" dirty="0" smtClean="0"/>
              <a:t>Synergies with other projects </a:t>
            </a:r>
          </a:p>
          <a:p>
            <a:r>
              <a:rPr lang="en-US" sz="3600" dirty="0" smtClean="0"/>
              <a:t>… and more…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566982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sz="6600" dirty="0" smtClean="0"/>
          </a:p>
          <a:p>
            <a:pPr marL="0" indent="0" algn="ctr">
              <a:buNone/>
            </a:pPr>
            <a:r>
              <a:rPr lang="en-US" sz="6600" dirty="0" smtClean="0"/>
              <a:t>Ongoing work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661583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76284" y="2739673"/>
            <a:ext cx="7890677" cy="1046027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COMPATIBLITY LAYER</a:t>
            </a:r>
            <a:endParaRPr lang="en-US" sz="3600" dirty="0"/>
          </a:p>
        </p:txBody>
      </p:sp>
      <p:sp>
        <p:nvSpPr>
          <p:cNvPr id="4" name="Rounded Rectangle 3"/>
          <p:cNvSpPr/>
          <p:nvPr/>
        </p:nvSpPr>
        <p:spPr>
          <a:xfrm>
            <a:off x="376285" y="1164067"/>
            <a:ext cx="7984281" cy="139923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WEB INTERFACE (GUI)</a:t>
            </a:r>
            <a:endParaRPr lang="en-US" sz="4400" dirty="0"/>
          </a:p>
        </p:txBody>
      </p:sp>
      <p:sp>
        <p:nvSpPr>
          <p:cNvPr id="5" name="Rounded Rectangle 4"/>
          <p:cNvSpPr/>
          <p:nvPr/>
        </p:nvSpPr>
        <p:spPr>
          <a:xfrm>
            <a:off x="376284" y="4985499"/>
            <a:ext cx="1669762" cy="1716705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ONEGEOLOGY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233723" y="4985499"/>
            <a:ext cx="1905404" cy="1716705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SEISMOLOGICAL SERVICES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361557" y="2739674"/>
            <a:ext cx="1999009" cy="1046026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CERIF CATALOGUE</a:t>
            </a:r>
            <a:endParaRPr lang="en-US" sz="2400" dirty="0"/>
          </a:p>
        </p:txBody>
      </p:sp>
      <p:sp>
        <p:nvSpPr>
          <p:cNvPr id="9" name="Rounded Rectangle 8"/>
          <p:cNvSpPr/>
          <p:nvPr/>
        </p:nvSpPr>
        <p:spPr>
          <a:xfrm>
            <a:off x="4291527" y="4985499"/>
            <a:ext cx="1905404" cy="1716705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000000"/>
                </a:solidFill>
              </a:rPr>
              <a:t>FUTUREVOLC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1" name="Straight Connector 10"/>
          <p:cNvCxnSpPr>
            <a:endCxn id="5" idx="0"/>
          </p:cNvCxnSpPr>
          <p:nvPr/>
        </p:nvCxnSpPr>
        <p:spPr>
          <a:xfrm flipH="1">
            <a:off x="1211165" y="3785700"/>
            <a:ext cx="3080362" cy="119979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endCxn id="6" idx="0"/>
          </p:cNvCxnSpPr>
          <p:nvPr/>
        </p:nvCxnSpPr>
        <p:spPr>
          <a:xfrm flipH="1">
            <a:off x="3186425" y="3785700"/>
            <a:ext cx="1105102" cy="119979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endCxn id="9" idx="0"/>
          </p:cNvCxnSpPr>
          <p:nvPr/>
        </p:nvCxnSpPr>
        <p:spPr>
          <a:xfrm>
            <a:off x="4291527" y="3785700"/>
            <a:ext cx="952702" cy="119979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0" y="-171400"/>
            <a:ext cx="9144000" cy="110799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/>
              <a:t>EPOS Prototype</a:t>
            </a:r>
            <a:endParaRPr lang="en-US" sz="6600" dirty="0"/>
          </a:p>
        </p:txBody>
      </p:sp>
      <p:sp>
        <p:nvSpPr>
          <p:cNvPr id="19" name="Rounded Rectangle 18"/>
          <p:cNvSpPr/>
          <p:nvPr/>
        </p:nvSpPr>
        <p:spPr>
          <a:xfrm>
            <a:off x="6361557" y="4985499"/>
            <a:ext cx="1905404" cy="1716705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000000"/>
                </a:solidFill>
              </a:rPr>
              <a:t>National </a:t>
            </a:r>
            <a:r>
              <a:rPr lang="en-US" sz="2000" dirty="0" err="1" smtClean="0">
                <a:solidFill>
                  <a:srgbClr val="000000"/>
                </a:solidFill>
              </a:rPr>
              <a:t>Ris</a:t>
            </a:r>
            <a:endParaRPr lang="en-US" sz="2000" dirty="0" smtClean="0">
              <a:solidFill>
                <a:srgbClr val="000000"/>
              </a:solidFill>
            </a:endParaRPr>
          </a:p>
          <a:p>
            <a:pPr algn="ctr"/>
            <a:r>
              <a:rPr lang="en-US" sz="2000" dirty="0" smtClean="0">
                <a:solidFill>
                  <a:srgbClr val="000000"/>
                </a:solidFill>
              </a:rPr>
              <a:t>Or Services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21" name="Straight Connector 20"/>
          <p:cNvCxnSpPr>
            <a:stCxn id="8" idx="2"/>
            <a:endCxn id="19" idx="0"/>
          </p:cNvCxnSpPr>
          <p:nvPr/>
        </p:nvCxnSpPr>
        <p:spPr>
          <a:xfrm>
            <a:off x="4321623" y="3785700"/>
            <a:ext cx="2992636" cy="119979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303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143000"/>
          </a:xfrm>
        </p:spPr>
        <p:txBody>
          <a:bodyPr/>
          <a:lstStyle/>
          <a:p>
            <a:r>
              <a:rPr lang="en-GB" dirty="0" smtClean="0"/>
              <a:t>EPOS Demonstrator Seismology &amp; Geology and Geodesy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64261"/>
            <a:ext cx="8229600" cy="4197840"/>
          </a:xfrm>
        </p:spPr>
      </p:pic>
      <p:sp>
        <p:nvSpPr>
          <p:cNvPr id="2" name="TextBox 1"/>
          <p:cNvSpPr txBox="1"/>
          <p:nvPr/>
        </p:nvSpPr>
        <p:spPr>
          <a:xfrm>
            <a:off x="3059832" y="6154283"/>
            <a:ext cx="35573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http://</a:t>
            </a:r>
            <a:r>
              <a:rPr lang="en-US" sz="2800" b="1" dirty="0" err="1" smtClean="0">
                <a:solidFill>
                  <a:srgbClr val="FF0000"/>
                </a:solidFill>
              </a:rPr>
              <a:t>epos.cineca.it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31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177089" y="4558684"/>
            <a:ext cx="5674920" cy="1303682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CERIF CATALOGUE</a:t>
            </a:r>
            <a:endParaRPr lang="en-US" sz="2800" dirty="0"/>
          </a:p>
        </p:txBody>
      </p:sp>
      <p:sp>
        <p:nvSpPr>
          <p:cNvPr id="6" name="Rounded Rectangle 5"/>
          <p:cNvSpPr/>
          <p:nvPr/>
        </p:nvSpPr>
        <p:spPr>
          <a:xfrm>
            <a:off x="1184514" y="3970307"/>
            <a:ext cx="2134222" cy="446426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CERIF XML APIs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43608" y="646566"/>
            <a:ext cx="704551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EPOS APIs: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CERIF XML (</a:t>
            </a:r>
            <a:r>
              <a:rPr lang="en-US" sz="2400" i="1" dirty="0" smtClean="0"/>
              <a:t>Acknowledgement: </a:t>
            </a:r>
            <a:r>
              <a:rPr lang="en-US" sz="2400" i="1" dirty="0" err="1" smtClean="0"/>
              <a:t>N.Houssos</a:t>
            </a:r>
            <a:r>
              <a:rPr lang="en-US" sz="2800" dirty="0" smtClean="0"/>
              <a:t>)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RDF export (ENVRI interoperability)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OAI-PMH, CKAN, </a:t>
            </a:r>
            <a:r>
              <a:rPr lang="en-US" sz="2800" dirty="0" err="1" smtClean="0"/>
              <a:t>opensearch</a:t>
            </a:r>
            <a:r>
              <a:rPr lang="en-US" sz="2800" dirty="0" smtClean="0"/>
              <a:t>… 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and other standards</a:t>
            </a:r>
            <a:endParaRPr lang="en-US" sz="2800" dirty="0"/>
          </a:p>
        </p:txBody>
      </p:sp>
      <p:sp>
        <p:nvSpPr>
          <p:cNvPr id="14" name="Rounded Rectangle 13"/>
          <p:cNvSpPr/>
          <p:nvPr/>
        </p:nvSpPr>
        <p:spPr>
          <a:xfrm>
            <a:off x="5121738" y="3970307"/>
            <a:ext cx="1730272" cy="446426"/>
          </a:xfrm>
          <a:prstGeom prst="roundRect">
            <a:avLst/>
          </a:prstGeom>
          <a:gradFill flip="none" rotWithShape="1">
            <a:gsLst>
              <a:gs pos="0">
                <a:schemeClr val="accent5">
                  <a:tint val="100000"/>
                  <a:shade val="100000"/>
                  <a:satMod val="130000"/>
                  <a:alpha val="64000"/>
                </a:schemeClr>
              </a:gs>
              <a:gs pos="100000">
                <a:schemeClr val="accent5">
                  <a:tint val="50000"/>
                  <a:shade val="100000"/>
                  <a:satMod val="350000"/>
                  <a:alpha val="64000"/>
                </a:schemeClr>
              </a:gs>
            </a:gsLst>
            <a:lin ang="16200000" scaled="0"/>
            <a:tileRect/>
          </a:gradFill>
          <a:ln>
            <a:solidFill>
              <a:schemeClr val="tx1"/>
            </a:solidFill>
            <a:prstDash val="dash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OAI-PMH</a:t>
            </a:r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3432334" y="3970307"/>
            <a:ext cx="1613713" cy="446426"/>
          </a:xfrm>
          <a:prstGeom prst="roundRect">
            <a:avLst/>
          </a:prstGeom>
          <a:gradFill flip="none" rotWithShape="1">
            <a:gsLst>
              <a:gs pos="0">
                <a:schemeClr val="accent5">
                  <a:tint val="100000"/>
                  <a:shade val="100000"/>
                  <a:satMod val="130000"/>
                  <a:alpha val="64000"/>
                </a:schemeClr>
              </a:gs>
              <a:gs pos="100000">
                <a:schemeClr val="accent5">
                  <a:tint val="50000"/>
                  <a:shade val="100000"/>
                  <a:satMod val="350000"/>
                  <a:alpha val="64000"/>
                </a:schemeClr>
              </a:gs>
            </a:gsLst>
            <a:lin ang="16200000" scaled="0"/>
            <a:tileRect/>
          </a:gradFill>
          <a:ln>
            <a:solidFill>
              <a:schemeClr val="tx1"/>
            </a:solidFill>
            <a:prstDash val="dash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RDF</a:t>
            </a:r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6965853" y="3970307"/>
            <a:ext cx="898876" cy="446426"/>
          </a:xfrm>
          <a:prstGeom prst="roundRect">
            <a:avLst/>
          </a:prstGeom>
          <a:gradFill flip="none" rotWithShape="1">
            <a:gsLst>
              <a:gs pos="0">
                <a:schemeClr val="accent5">
                  <a:tint val="100000"/>
                  <a:shade val="100000"/>
                  <a:satMod val="130000"/>
                  <a:alpha val="64000"/>
                </a:schemeClr>
              </a:gs>
              <a:gs pos="100000">
                <a:schemeClr val="accent5">
                  <a:tint val="50000"/>
                  <a:shade val="100000"/>
                  <a:satMod val="350000"/>
                  <a:alpha val="64000"/>
                </a:schemeClr>
              </a:gs>
            </a:gsLst>
            <a:lin ang="16200000" scaled="0"/>
            <a:tileRect/>
          </a:gradFill>
          <a:ln>
            <a:solidFill>
              <a:schemeClr val="tx1"/>
            </a:solidFill>
            <a:prstDash val="dash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…</a:t>
            </a:r>
            <a:endParaRPr lang="en-US" dirty="0"/>
          </a:p>
        </p:txBody>
      </p:sp>
      <p:pic>
        <p:nvPicPr>
          <p:cNvPr id="2" name="Picture 1" descr="imgr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923" y="2893335"/>
            <a:ext cx="1083627" cy="704798"/>
          </a:xfrm>
          <a:prstGeom prst="rect">
            <a:avLst/>
          </a:prstGeom>
        </p:spPr>
      </p:pic>
      <p:pic>
        <p:nvPicPr>
          <p:cNvPr id="3" name="Picture 2" descr="im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492" y="2893335"/>
            <a:ext cx="1025973" cy="623421"/>
          </a:xfrm>
          <a:prstGeom prst="rect">
            <a:avLst/>
          </a:prstGeom>
        </p:spPr>
      </p:pic>
      <p:sp>
        <p:nvSpPr>
          <p:cNvPr id="4" name="Up-Down Arrow 3"/>
          <p:cNvSpPr/>
          <p:nvPr/>
        </p:nvSpPr>
        <p:spPr>
          <a:xfrm>
            <a:off x="4096955" y="3558811"/>
            <a:ext cx="301584" cy="386901"/>
          </a:xfrm>
          <a:prstGeom prst="upDown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Up-Down Arrow 17"/>
          <p:cNvSpPr/>
          <p:nvPr/>
        </p:nvSpPr>
        <p:spPr>
          <a:xfrm>
            <a:off x="5771603" y="3564489"/>
            <a:ext cx="301584" cy="386901"/>
          </a:xfrm>
          <a:prstGeom prst="upDown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70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6000" dirty="0" smtClean="0"/>
              <a:t>EPOS/CERIF &amp; DATA INTENSIVE SCIENCE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740136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Epos_core_Service_new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332656"/>
            <a:ext cx="3885462" cy="6768752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0" y="3140968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832468" y="3685088"/>
            <a:ext cx="6192688" cy="34163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1Pb + 0,5Pb/y </a:t>
            </a:r>
          </a:p>
          <a:p>
            <a:r>
              <a:rPr lang="en-US" sz="3600" dirty="0" smtClean="0"/>
              <a:t>of </a:t>
            </a:r>
            <a:r>
              <a:rPr lang="en-US" sz="3600" dirty="0" err="1" smtClean="0"/>
              <a:t>heterogeneus</a:t>
            </a:r>
            <a:r>
              <a:rPr lang="en-US" sz="3600" dirty="0" smtClean="0"/>
              <a:t> data and services</a:t>
            </a:r>
          </a:p>
          <a:p>
            <a:r>
              <a:rPr lang="en-US" sz="3600" dirty="0"/>
              <a:t>f</a:t>
            </a:r>
            <a:r>
              <a:rPr lang="en-US" sz="3600" dirty="0" smtClean="0"/>
              <a:t>rom communities</a:t>
            </a:r>
          </a:p>
          <a:p>
            <a:endParaRPr lang="en-US" sz="3600" dirty="0"/>
          </a:p>
          <a:p>
            <a:endParaRPr lang="en-US" sz="3600" dirty="0"/>
          </a:p>
        </p:txBody>
      </p:sp>
      <p:sp>
        <p:nvSpPr>
          <p:cNvPr id="32" name="TextBox 31"/>
          <p:cNvSpPr txBox="1"/>
          <p:nvPr/>
        </p:nvSpPr>
        <p:spPr>
          <a:xfrm>
            <a:off x="2843808" y="617664"/>
            <a:ext cx="6192688" cy="17543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 smtClean="0"/>
              <a:t>Homogeneus</a:t>
            </a:r>
            <a:r>
              <a:rPr lang="en-US" sz="3600" dirty="0" smtClean="0"/>
              <a:t> access, </a:t>
            </a:r>
          </a:p>
          <a:p>
            <a:r>
              <a:rPr lang="en-US" sz="3600" dirty="0" smtClean="0"/>
              <a:t>Download, visualization,</a:t>
            </a:r>
            <a:br>
              <a:rPr lang="en-US" sz="3600" dirty="0" smtClean="0"/>
            </a:br>
            <a:r>
              <a:rPr lang="en-US" sz="3600" dirty="0" smtClean="0"/>
              <a:t>processing</a:t>
            </a:r>
            <a:endParaRPr lang="en-US" sz="3600" dirty="0"/>
          </a:p>
        </p:txBody>
      </p:sp>
      <p:sp>
        <p:nvSpPr>
          <p:cNvPr id="11" name="Up-Down Arrow 10"/>
          <p:cNvSpPr/>
          <p:nvPr/>
        </p:nvSpPr>
        <p:spPr>
          <a:xfrm>
            <a:off x="5652120" y="2492896"/>
            <a:ext cx="936104" cy="1368152"/>
          </a:xfrm>
          <a:prstGeom prst="upDownArrow">
            <a:avLst/>
          </a:prstGeom>
          <a:solidFill>
            <a:srgbClr val="102D0B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561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07504" y="5301208"/>
            <a:ext cx="8928992" cy="504056"/>
          </a:xfrm>
          <a:prstGeom prst="roundRect">
            <a:avLst/>
          </a:prstGeom>
          <a:gradFill flip="none" rotWithShape="1">
            <a:gsLst>
              <a:gs pos="0">
                <a:schemeClr val="accent2">
                  <a:tint val="100000"/>
                  <a:shade val="100000"/>
                  <a:satMod val="130000"/>
                  <a:alpha val="58000"/>
                </a:schemeClr>
              </a:gs>
              <a:gs pos="100000">
                <a:schemeClr val="accent2">
                  <a:tint val="50000"/>
                  <a:shade val="100000"/>
                  <a:satMod val="350000"/>
                  <a:alpha val="58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7768"/>
            <a:ext cx="8229600" cy="1143000"/>
          </a:xfrm>
        </p:spPr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Suggestion to all of us (CRIS community):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Improve CERIF tools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Lowering entry barriers</a:t>
            </a:r>
          </a:p>
          <a:p>
            <a:pPr marL="0" indent="0">
              <a:buNone/>
            </a:pPr>
            <a:r>
              <a:rPr lang="en-US" sz="2800" dirty="0" smtClean="0"/>
              <a:t>Some ideas:</a:t>
            </a:r>
          </a:p>
          <a:p>
            <a:pPr>
              <a:buFontTx/>
              <a:buChar char="-"/>
            </a:pPr>
            <a:r>
              <a:rPr lang="en-US" sz="2800" dirty="0" smtClean="0"/>
              <a:t>Web service simple example</a:t>
            </a:r>
          </a:p>
          <a:p>
            <a:pPr>
              <a:buFontTx/>
              <a:buChar char="-"/>
            </a:pPr>
            <a:r>
              <a:rPr lang="en-US" sz="2800" dirty="0" smtClean="0"/>
              <a:t>Mapping tools</a:t>
            </a:r>
          </a:p>
          <a:p>
            <a:pPr>
              <a:buFontTx/>
              <a:buChar char="-"/>
            </a:pPr>
            <a:r>
              <a:rPr lang="en-US" sz="2800" dirty="0" smtClean="0"/>
              <a:t>CERIF toolkit, software + docs</a:t>
            </a:r>
          </a:p>
          <a:p>
            <a:pPr>
              <a:buFontTx/>
              <a:buChar char="-"/>
            </a:pPr>
            <a:r>
              <a:rPr lang="en-US" sz="2800" dirty="0" smtClean="0"/>
              <a:t>DB of projects using CERIF</a:t>
            </a:r>
          </a:p>
          <a:p>
            <a:pPr marL="0" indent="0">
              <a:buNone/>
            </a:pPr>
            <a:r>
              <a:rPr lang="en-US" sz="2800" dirty="0" smtClean="0"/>
              <a:t>- </a:t>
            </a:r>
            <a:r>
              <a:rPr lang="en-US" sz="2800" b="1" dirty="0" smtClean="0"/>
              <a:t>DREAM: one-click install CERIF GUI  with tools</a:t>
            </a:r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41690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165949" y="-27384"/>
            <a:ext cx="6014563" cy="6597826"/>
            <a:chOff x="3165949" y="-27384"/>
            <a:chExt cx="6014563" cy="6597826"/>
          </a:xfrm>
        </p:grpSpPr>
        <p:pic>
          <p:nvPicPr>
            <p:cNvPr id="4" name="Immagine 1" descr="EARTHQUAKES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84846" y="-27384"/>
              <a:ext cx="5995666" cy="1138673"/>
            </a:xfrm>
            <a:prstGeom prst="rect">
              <a:avLst/>
            </a:prstGeom>
          </p:spPr>
        </p:pic>
        <p:pic>
          <p:nvPicPr>
            <p:cNvPr id="5" name="Immagine 1" descr="VOLCANIC.jp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84846" y="1052736"/>
              <a:ext cx="5995666" cy="1138673"/>
            </a:xfrm>
            <a:prstGeom prst="rect">
              <a:avLst/>
            </a:prstGeom>
          </p:spPr>
        </p:pic>
        <p:pic>
          <p:nvPicPr>
            <p:cNvPr id="6" name="Immagine 1" descr="TSUNAMIS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65949" y="2132856"/>
              <a:ext cx="5995666" cy="1138673"/>
            </a:xfrm>
            <a:prstGeom prst="rect">
              <a:avLst/>
            </a:prstGeom>
          </p:spPr>
        </p:pic>
        <p:pic>
          <p:nvPicPr>
            <p:cNvPr id="7" name="Immagine 1" descr="DYNAMICS.jp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84846" y="4293096"/>
              <a:ext cx="5995666" cy="1138673"/>
            </a:xfrm>
            <a:prstGeom prst="rect">
              <a:avLst/>
            </a:prstGeom>
          </p:spPr>
        </p:pic>
        <p:pic>
          <p:nvPicPr>
            <p:cNvPr id="8" name="Immagine 2" descr="TECTONICS.jp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65949" y="3212976"/>
              <a:ext cx="5995666" cy="1138673"/>
            </a:xfrm>
            <a:prstGeom prst="rect">
              <a:avLst/>
            </a:prstGeom>
          </p:spPr>
        </p:pic>
        <p:pic>
          <p:nvPicPr>
            <p:cNvPr id="12" name="Immagine 3" descr="LABORATORIES.jpg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84846" y="5431769"/>
              <a:ext cx="5995666" cy="1138673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251520" y="179928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+mj-lt"/>
                <a:ea typeface="ＭＳ Ｐゴシック" charset="-128"/>
                <a:cs typeface="ＭＳ Ｐゴシック" charset="-128"/>
              </a:rPr>
              <a:t>Solid Earth Science</a:t>
            </a:r>
          </a:p>
        </p:txBody>
      </p:sp>
      <p:pic>
        <p:nvPicPr>
          <p:cNvPr id="14" name="Picture 13" descr="pinsEPOS_def-02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1760" y="5589240"/>
            <a:ext cx="1205260" cy="12052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5496" y="476672"/>
            <a:ext cx="2822209" cy="6863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GB" sz="1400" b="1" dirty="0" smtClean="0">
              <a:solidFill>
                <a:srgbClr val="FF0000"/>
              </a:solidFill>
              <a:latin typeface="+mn-lt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GB" sz="2400" b="1" dirty="0" smtClean="0">
                <a:solidFill>
                  <a:srgbClr val="FF0000"/>
                </a:solidFill>
                <a:latin typeface="+mn-lt"/>
              </a:rPr>
              <a:t>Scattered community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GB" sz="2400" b="1" dirty="0" smtClean="0">
                <a:solidFill>
                  <a:srgbClr val="FF0000"/>
                </a:solidFill>
                <a:latin typeface="+mn-lt"/>
              </a:rPr>
              <a:t>Multidisciplinary community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GB" sz="2400" b="1" dirty="0" smtClean="0">
                <a:solidFill>
                  <a:srgbClr val="FF0000"/>
                </a:solidFill>
                <a:latin typeface="+mn-lt"/>
              </a:rPr>
              <a:t>Societal impact:</a:t>
            </a:r>
          </a:p>
          <a:p>
            <a:pPr marL="742518" lvl="1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GB" sz="2400" b="1" dirty="0" smtClean="0">
                <a:solidFill>
                  <a:srgbClr val="FF0000"/>
                </a:solidFill>
                <a:latin typeface="+mn-lt"/>
              </a:rPr>
              <a:t> Geo-Hazards</a:t>
            </a:r>
          </a:p>
          <a:p>
            <a:pPr marL="742518" lvl="1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GB" sz="2400" b="1" dirty="0" smtClean="0">
                <a:solidFill>
                  <a:srgbClr val="FF0000"/>
                </a:solidFill>
                <a:latin typeface="+mn-lt"/>
              </a:rPr>
              <a:t>Geo-Resources</a:t>
            </a:r>
          </a:p>
          <a:p>
            <a:pPr marL="742518" lvl="1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GB" sz="2400" b="1" dirty="0" smtClean="0">
                <a:solidFill>
                  <a:srgbClr val="FF0000"/>
                </a:solidFill>
                <a:latin typeface="+mn-lt"/>
              </a:rPr>
              <a:t>Environmental changes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GB" sz="2400" b="1" dirty="0" smtClean="0">
                <a:solidFill>
                  <a:srgbClr val="FF0000"/>
                </a:solidFill>
                <a:latin typeface="+mn-lt"/>
              </a:rPr>
              <a:t>NEW to data-intensive science</a:t>
            </a:r>
            <a:br>
              <a:rPr lang="en-GB" sz="2400" b="1" dirty="0" smtClean="0">
                <a:solidFill>
                  <a:srgbClr val="FF0000"/>
                </a:solidFill>
                <a:latin typeface="+mn-lt"/>
              </a:rPr>
            </a:br>
            <a:r>
              <a:rPr lang="en-GB" sz="2400" b="1" dirty="0" smtClean="0">
                <a:solidFill>
                  <a:srgbClr val="FF0000"/>
                </a:solidFill>
                <a:latin typeface="+mn-lt"/>
              </a:rPr>
              <a:t>(almost)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endParaRPr lang="en-GB" sz="2400" b="1" dirty="0" smtClean="0">
              <a:solidFill>
                <a:srgbClr val="FF0000"/>
              </a:solidFill>
              <a:latin typeface="+mn-lt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endParaRPr lang="en-GB" sz="24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95307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TAKE HOME MESSAGES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9512" y="1417638"/>
            <a:ext cx="8784976" cy="3523530"/>
          </a:xfrm>
        </p:spPr>
        <p:txBody>
          <a:bodyPr/>
          <a:lstStyle/>
          <a:p>
            <a:pPr marL="342900" lvl="1" indent="-342900">
              <a:buFont typeface="Arial" charset="0"/>
              <a:buChar char="•"/>
            </a:pPr>
            <a:r>
              <a:rPr lang="en-GB" dirty="0" smtClean="0"/>
              <a:t>Solid Earth Community is now getting in into the data intensive challenge</a:t>
            </a:r>
          </a:p>
          <a:p>
            <a:pPr marL="342900" lvl="1" indent="-342900">
              <a:buFont typeface="Arial" charset="0"/>
              <a:buChar char="•"/>
            </a:pPr>
            <a:r>
              <a:rPr lang="en-GB" dirty="0" smtClean="0"/>
              <a:t>EPOS promotes integration of data and services</a:t>
            </a:r>
          </a:p>
          <a:p>
            <a:pPr marL="342900" lvl="1" indent="-342900">
              <a:buFont typeface="Arial" charset="0"/>
              <a:buChar char="•"/>
            </a:pPr>
            <a:r>
              <a:rPr lang="en-GB" dirty="0" smtClean="0"/>
              <a:t>EPOS is both a community action and a e-ICT project</a:t>
            </a:r>
          </a:p>
          <a:p>
            <a:pPr marL="342900" lvl="1" indent="-342900">
              <a:buFont typeface="Arial" charset="0"/>
              <a:buChar char="•"/>
            </a:pPr>
            <a:r>
              <a:rPr lang="en-GB" dirty="0" smtClean="0"/>
              <a:t>Metadata is the key to integration and interoperability</a:t>
            </a:r>
          </a:p>
          <a:p>
            <a:pPr marL="342900" lvl="1" indent="-342900">
              <a:buFont typeface="Arial" charset="0"/>
              <a:buChar char="•"/>
            </a:pPr>
            <a:r>
              <a:rPr lang="en-GB" dirty="0" smtClean="0"/>
              <a:t>Catalogue-based architecture seems to be the best to face the complex challenges of data intensive science and integration</a:t>
            </a:r>
          </a:p>
          <a:p>
            <a:pPr marL="342900" lvl="1" indent="-342900">
              <a:buFont typeface="Arial" charset="0"/>
              <a:buChar char="•"/>
            </a:pPr>
            <a:r>
              <a:rPr lang="en-GB" dirty="0" smtClean="0"/>
              <a:t>CERIF-based catalogues ensures:</a:t>
            </a:r>
          </a:p>
          <a:p>
            <a:pPr marL="742950" lvl="2" indent="-342900"/>
            <a:r>
              <a:rPr lang="en-GB" sz="1800" dirty="0" smtClean="0"/>
              <a:t>Managing of complex heterogeneous scenarios</a:t>
            </a:r>
          </a:p>
          <a:p>
            <a:pPr marL="742950" lvl="2" indent="-342900"/>
            <a:r>
              <a:rPr lang="en-GB" sz="1800" dirty="0" smtClean="0"/>
              <a:t>Managing of datasets</a:t>
            </a:r>
          </a:p>
          <a:p>
            <a:pPr marL="742950" lvl="2" indent="-342900"/>
            <a:r>
              <a:rPr lang="en-GB" sz="1800" dirty="0" smtClean="0"/>
              <a:t>Managing of web services</a:t>
            </a:r>
          </a:p>
          <a:p>
            <a:pPr marL="342900" lvl="1" indent="-342900">
              <a:buFont typeface="Arial"/>
              <a:buChar char="•"/>
            </a:pPr>
            <a:r>
              <a:rPr lang="en-GB" sz="2200" dirty="0" smtClean="0"/>
              <a:t>FUTURE WORK: improve CERIF usability</a:t>
            </a:r>
          </a:p>
        </p:txBody>
      </p:sp>
    </p:spTree>
    <p:extLst>
      <p:ext uri="{BB962C8B-B14F-4D97-AF65-F5344CB8AC3E}">
        <p14:creationId xmlns:p14="http://schemas.microsoft.com/office/powerpoint/2010/main" val="129400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chermata 05-2456433 alle 12.04.5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6062" y="2133600"/>
            <a:ext cx="1649657" cy="11914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it-IT" sz="7400" b="1" dirty="0" err="1" smtClean="0"/>
              <a:t>Thank</a:t>
            </a:r>
            <a:r>
              <a:rPr lang="it-IT" sz="7400" b="1" dirty="0" smtClean="0"/>
              <a:t> </a:t>
            </a:r>
            <a:r>
              <a:rPr lang="it-IT" sz="7400" b="1" dirty="0" err="1" smtClean="0"/>
              <a:t>You</a:t>
            </a:r>
            <a:endParaRPr lang="it-IT" sz="7400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330234" y="1916832"/>
            <a:ext cx="1818900" cy="1681636"/>
            <a:chOff x="761718" y="1799802"/>
            <a:chExt cx="2253164" cy="2326098"/>
          </a:xfrm>
        </p:grpSpPr>
        <p:pic>
          <p:nvPicPr>
            <p:cNvPr id="5" name="Picture 4" descr="Schermata 05-2456433 alle 11.54.11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1718" y="2209800"/>
              <a:ext cx="2209800" cy="1530747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61718" y="3657600"/>
              <a:ext cx="2253164" cy="4683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i="1" dirty="0" smtClean="0">
                  <a:solidFill>
                    <a:schemeClr val="accent3">
                      <a:lumMod val="75000"/>
                    </a:schemeClr>
                  </a:solidFill>
                </a:rPr>
                <a:t>www.epos-eu.org</a:t>
              </a:r>
              <a:endParaRPr lang="it-IT" sz="1600" i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61718" y="1799802"/>
              <a:ext cx="1226828" cy="4683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="1" dirty="0" err="1" smtClean="0"/>
                <a:t>WebSite</a:t>
              </a:r>
              <a:endParaRPr lang="it-IT" sz="1600" b="1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217952" y="1916832"/>
            <a:ext cx="2298651" cy="1685503"/>
            <a:chOff x="4800600" y="1767073"/>
            <a:chExt cx="3078163" cy="2365709"/>
          </a:xfrm>
        </p:grpSpPr>
        <p:sp>
          <p:nvSpPr>
            <p:cNvPr id="4" name="TextBox 3"/>
            <p:cNvSpPr txBox="1"/>
            <p:nvPr/>
          </p:nvSpPr>
          <p:spPr>
            <a:xfrm>
              <a:off x="4800600" y="3657600"/>
              <a:ext cx="2970226" cy="4751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i="1" dirty="0" smtClean="0">
                  <a:solidFill>
                    <a:srgbClr val="77933C"/>
                  </a:solidFill>
                </a:rPr>
                <a:t>www.epos-eu.org/ride</a:t>
              </a:r>
              <a:endParaRPr lang="it-IT" sz="1600" i="1" dirty="0">
                <a:solidFill>
                  <a:srgbClr val="77933C"/>
                </a:solidFill>
              </a:endParaRPr>
            </a:p>
          </p:txBody>
        </p:sp>
        <p:pic>
          <p:nvPicPr>
            <p:cNvPr id="6" name="Picture 5" descr="Schermata 05-2456433 alle 11.55.28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00600" y="2243149"/>
              <a:ext cx="3078163" cy="149739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800600" y="1767073"/>
              <a:ext cx="1209104" cy="4751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="1" dirty="0" err="1" smtClean="0"/>
                <a:t>R.I.D.E.</a:t>
              </a:r>
              <a:endParaRPr lang="it-IT" sz="1600" b="1" dirty="0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562" y="4035282"/>
            <a:ext cx="2178049" cy="194589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26562" y="3665950"/>
            <a:ext cx="1352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Newsletter</a:t>
            </a:r>
            <a:endParaRPr lang="it-IT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-6838" y="5887418"/>
            <a:ext cx="3138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smtClean="0">
                <a:solidFill>
                  <a:srgbClr val="77933C"/>
                </a:solidFill>
              </a:rPr>
              <a:t>www.epos-eu.org/newsletter</a:t>
            </a:r>
            <a:endParaRPr lang="it-IT" i="1" dirty="0">
              <a:solidFill>
                <a:srgbClr val="77933C"/>
              </a:solidFill>
            </a:endParaRPr>
          </a:p>
        </p:txBody>
      </p:sp>
      <p:pic>
        <p:nvPicPr>
          <p:cNvPr id="14" name="Picture 13" descr="Schermata 05-2456433 alle 12.03.1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3370" y="2209800"/>
            <a:ext cx="1320624" cy="107846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812589" y="1835532"/>
            <a:ext cx="1493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Epos Social </a:t>
            </a:r>
            <a:endParaRPr lang="it-IT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739980" y="3200400"/>
            <a:ext cx="10663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i="1" dirty="0" err="1" smtClean="0">
                <a:solidFill>
                  <a:srgbClr val="77933C"/>
                </a:solidFill>
              </a:rPr>
              <a:t>facebook</a:t>
            </a:r>
            <a:endParaRPr lang="it-IT" sz="1600" i="1" dirty="0">
              <a:solidFill>
                <a:srgbClr val="77933C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37972" y="3200400"/>
            <a:ext cx="9637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i="1" dirty="0" err="1" smtClean="0">
                <a:solidFill>
                  <a:srgbClr val="77933C"/>
                </a:solidFill>
              </a:rPr>
              <a:t>youtube</a:t>
            </a:r>
            <a:endParaRPr lang="it-IT" sz="1600" i="1" dirty="0">
              <a:solidFill>
                <a:srgbClr val="77933C"/>
              </a:solidFill>
            </a:endParaRPr>
          </a:p>
        </p:txBody>
      </p:sp>
      <p:pic>
        <p:nvPicPr>
          <p:cNvPr id="19" name="Picture 18" descr="Schermata 05-2456433 alle 12.05.5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5719" y="2209800"/>
            <a:ext cx="1154713" cy="92138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496634" y="3149769"/>
            <a:ext cx="7808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i="1" dirty="0" err="1" smtClean="0">
                <a:solidFill>
                  <a:srgbClr val="77933C"/>
                </a:solidFill>
              </a:rPr>
              <a:t>twitter</a:t>
            </a:r>
            <a:endParaRPr lang="it-IT" sz="1600" i="1" dirty="0">
              <a:solidFill>
                <a:srgbClr val="77933C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47670" y="3631167"/>
            <a:ext cx="397197" cy="40411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20442" y="3608053"/>
            <a:ext cx="427229" cy="42722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19238" y="3563758"/>
            <a:ext cx="501204" cy="51581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453320" y="4293096"/>
            <a:ext cx="4442267" cy="18476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b="1" dirty="0" smtClean="0"/>
              <a:t>Acknowledgements:</a:t>
            </a:r>
          </a:p>
          <a:p>
            <a:pPr>
              <a:lnSpc>
                <a:spcPct val="110000"/>
              </a:lnSpc>
            </a:pPr>
            <a:r>
              <a:rPr lang="en-US" sz="2000" dirty="0" err="1"/>
              <a:t>Frieder</a:t>
            </a:r>
            <a:r>
              <a:rPr lang="en-US" sz="2000" dirty="0"/>
              <a:t> </a:t>
            </a:r>
            <a:r>
              <a:rPr lang="en-US" sz="2000" dirty="0" err="1"/>
              <a:t>Euteneuer</a:t>
            </a:r>
            <a:r>
              <a:rPr lang="en-US" sz="2000" dirty="0"/>
              <a:t> (GFZ – Germany</a:t>
            </a:r>
            <a:r>
              <a:rPr lang="en-US" sz="2000" dirty="0" smtClean="0"/>
              <a:t>)</a:t>
            </a:r>
          </a:p>
          <a:p>
            <a:pPr>
              <a:lnSpc>
                <a:spcPct val="110000"/>
              </a:lnSpc>
            </a:pPr>
            <a:r>
              <a:rPr lang="en-US" sz="2000" dirty="0" smtClean="0"/>
              <a:t>Massimo Fares (INGV – Italy)</a:t>
            </a:r>
          </a:p>
          <a:p>
            <a:pPr>
              <a:lnSpc>
                <a:spcPct val="110000"/>
              </a:lnSpc>
            </a:pPr>
            <a:r>
              <a:rPr lang="en-US" sz="2000" dirty="0" smtClean="0"/>
              <a:t>Luca </a:t>
            </a:r>
            <a:r>
              <a:rPr lang="en-US" sz="2000" dirty="0" err="1" smtClean="0"/>
              <a:t>Trani</a:t>
            </a:r>
            <a:r>
              <a:rPr lang="en-US" sz="2000" dirty="0" smtClean="0"/>
              <a:t> (KNMI – The Netherlands)</a:t>
            </a:r>
          </a:p>
          <a:p>
            <a:pPr>
              <a:lnSpc>
                <a:spcPct val="110000"/>
              </a:lnSpc>
            </a:pPr>
            <a:r>
              <a:rPr lang="en-US" sz="2000" dirty="0" smtClean="0"/>
              <a:t>Damian Ulbricht  </a:t>
            </a:r>
            <a:r>
              <a:rPr lang="en-US" sz="2000" dirty="0"/>
              <a:t>(GFZ – Germany</a:t>
            </a:r>
            <a:r>
              <a:rPr lang="en-US" sz="2000" dirty="0" smtClean="0"/>
              <a:t>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90083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/>
          <p:cNvPicPr>
            <a:picLocks noChangeAspect="1"/>
          </p:cNvPicPr>
          <p:nvPr/>
        </p:nvPicPr>
        <p:blipFill>
          <a:blip r:embed="rId2">
            <a:alphaModFix amt="59000"/>
          </a:blip>
          <a:stretch>
            <a:fillRect/>
          </a:stretch>
        </p:blipFill>
        <p:spPr>
          <a:xfrm>
            <a:off x="-1" y="27762"/>
            <a:ext cx="9111705" cy="683023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Rounded Rectangle 3"/>
          <p:cNvSpPr/>
          <p:nvPr/>
        </p:nvSpPr>
        <p:spPr>
          <a:xfrm>
            <a:off x="2971800" y="2286000"/>
            <a:ext cx="4838701" cy="12954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300" dirty="0" smtClean="0"/>
              <a:t>EPOS </a:t>
            </a:r>
            <a:r>
              <a:rPr lang="it-IT" sz="4300" dirty="0" err="1" smtClean="0"/>
              <a:t>Integrated</a:t>
            </a:r>
            <a:r>
              <a:rPr lang="it-IT" sz="4300" dirty="0" smtClean="0"/>
              <a:t> </a:t>
            </a:r>
            <a:r>
              <a:rPr lang="it-IT" sz="4300" dirty="0" err="1" smtClean="0"/>
              <a:t>Services</a:t>
            </a:r>
            <a:endParaRPr lang="it-IT" sz="4300" dirty="0"/>
          </a:p>
        </p:txBody>
      </p:sp>
      <p:sp>
        <p:nvSpPr>
          <p:cNvPr id="5" name="Rounded Rectangle 4"/>
          <p:cNvSpPr/>
          <p:nvPr/>
        </p:nvSpPr>
        <p:spPr>
          <a:xfrm>
            <a:off x="2971800" y="4800600"/>
            <a:ext cx="1905000" cy="12192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chemeClr val="tx1"/>
                </a:solidFill>
              </a:rPr>
              <a:t>GPS </a:t>
            </a:r>
            <a:r>
              <a:rPr lang="it-IT" b="1" dirty="0" err="1" smtClean="0">
                <a:solidFill>
                  <a:schemeClr val="tx1"/>
                </a:solidFill>
              </a:rPr>
              <a:t>thematic</a:t>
            </a:r>
            <a:r>
              <a:rPr lang="it-IT" b="1" dirty="0" smtClean="0">
                <a:solidFill>
                  <a:schemeClr val="tx1"/>
                </a:solidFill>
              </a:rPr>
              <a:t> service</a:t>
            </a:r>
            <a:endParaRPr lang="it-IT" b="1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81000" y="1428750"/>
            <a:ext cx="1905000" cy="9525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 smtClean="0">
                <a:solidFill>
                  <a:srgbClr val="000000"/>
                </a:solidFill>
              </a:rPr>
              <a:t>Waveform</a:t>
            </a:r>
            <a:r>
              <a:rPr lang="it-IT" b="1" dirty="0" smtClean="0">
                <a:solidFill>
                  <a:srgbClr val="000000"/>
                </a:solidFill>
              </a:rPr>
              <a:t> data (ORFEUS/EIDA)</a:t>
            </a:r>
            <a:br>
              <a:rPr lang="it-IT" b="1" dirty="0" smtClean="0">
                <a:solidFill>
                  <a:srgbClr val="000000"/>
                </a:solidFill>
              </a:rPr>
            </a:br>
            <a:r>
              <a:rPr lang="it-IT" b="1" dirty="0" smtClean="0">
                <a:solidFill>
                  <a:srgbClr val="000000"/>
                </a:solidFill>
              </a:rPr>
              <a:t>TCS WG1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229350" y="266700"/>
            <a:ext cx="1905000" cy="12192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700" b="1" dirty="0" err="1" smtClean="0">
                <a:solidFill>
                  <a:srgbClr val="000000"/>
                </a:solidFill>
              </a:rPr>
              <a:t>Other</a:t>
            </a:r>
            <a:r>
              <a:rPr lang="it-IT" sz="2700" b="1" dirty="0" smtClean="0">
                <a:solidFill>
                  <a:srgbClr val="000000"/>
                </a:solidFill>
              </a:rPr>
              <a:t> </a:t>
            </a:r>
            <a:r>
              <a:rPr lang="it-IT" sz="2700" b="1" dirty="0" err="1" smtClean="0">
                <a:solidFill>
                  <a:srgbClr val="000000"/>
                </a:solidFill>
              </a:rPr>
              <a:t>services</a:t>
            </a:r>
            <a:endParaRPr lang="it-IT" sz="2700" b="1" dirty="0" smtClean="0">
              <a:solidFill>
                <a:srgbClr val="00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286000" y="6172200"/>
            <a:ext cx="1295400" cy="533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National Network</a:t>
            </a:r>
            <a:endParaRPr lang="it-IT" dirty="0"/>
          </a:p>
        </p:txBody>
      </p:sp>
      <p:sp>
        <p:nvSpPr>
          <p:cNvPr id="16" name="Rounded Rectangle 15"/>
          <p:cNvSpPr/>
          <p:nvPr/>
        </p:nvSpPr>
        <p:spPr>
          <a:xfrm>
            <a:off x="2476500" y="4114800"/>
            <a:ext cx="1295400" cy="533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National Network</a:t>
            </a:r>
            <a:endParaRPr lang="it-IT" dirty="0"/>
          </a:p>
        </p:txBody>
      </p:sp>
      <p:sp>
        <p:nvSpPr>
          <p:cNvPr id="17" name="Rounded Rectangle 16"/>
          <p:cNvSpPr/>
          <p:nvPr/>
        </p:nvSpPr>
        <p:spPr>
          <a:xfrm>
            <a:off x="4876800" y="6172200"/>
            <a:ext cx="1295400" cy="533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National Network</a:t>
            </a:r>
            <a:endParaRPr lang="it-IT" dirty="0"/>
          </a:p>
        </p:txBody>
      </p:sp>
      <p:sp>
        <p:nvSpPr>
          <p:cNvPr id="18" name="Rounded Rectangle 17"/>
          <p:cNvSpPr/>
          <p:nvPr/>
        </p:nvSpPr>
        <p:spPr>
          <a:xfrm>
            <a:off x="5105400" y="4381500"/>
            <a:ext cx="1295400" cy="533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National Network</a:t>
            </a:r>
            <a:endParaRPr lang="it-IT" dirty="0"/>
          </a:p>
        </p:txBody>
      </p:sp>
      <p:sp>
        <p:nvSpPr>
          <p:cNvPr id="19" name="Rounded Rectangle 18"/>
          <p:cNvSpPr/>
          <p:nvPr/>
        </p:nvSpPr>
        <p:spPr>
          <a:xfrm>
            <a:off x="1447800" y="5143500"/>
            <a:ext cx="1295400" cy="533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National Network</a:t>
            </a:r>
            <a:endParaRPr lang="it-IT" dirty="0"/>
          </a:p>
        </p:txBody>
      </p:sp>
      <p:cxnSp>
        <p:nvCxnSpPr>
          <p:cNvPr id="21" name="Straight Connector 20"/>
          <p:cNvCxnSpPr>
            <a:stCxn id="5" idx="0"/>
            <a:endCxn id="16" idx="2"/>
          </p:cNvCxnSpPr>
          <p:nvPr/>
        </p:nvCxnSpPr>
        <p:spPr>
          <a:xfrm rot="16200000" flipV="1">
            <a:off x="3448050" y="4324350"/>
            <a:ext cx="152400" cy="8001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5" idx="1"/>
            <a:endCxn id="19" idx="3"/>
          </p:cNvCxnSpPr>
          <p:nvPr/>
        </p:nvCxnSpPr>
        <p:spPr>
          <a:xfrm rot="10800000">
            <a:off x="2743200" y="5410200"/>
            <a:ext cx="2286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5" idx="2"/>
            <a:endCxn id="8" idx="3"/>
          </p:cNvCxnSpPr>
          <p:nvPr/>
        </p:nvCxnSpPr>
        <p:spPr>
          <a:xfrm rot="5400000">
            <a:off x="3543300" y="6057900"/>
            <a:ext cx="419100" cy="3429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5" idx="3"/>
            <a:endCxn id="17" idx="0"/>
          </p:cNvCxnSpPr>
          <p:nvPr/>
        </p:nvCxnSpPr>
        <p:spPr>
          <a:xfrm>
            <a:off x="4876800" y="5410200"/>
            <a:ext cx="647700" cy="762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5" idx="3"/>
            <a:endCxn id="18" idx="2"/>
          </p:cNvCxnSpPr>
          <p:nvPr/>
        </p:nvCxnSpPr>
        <p:spPr>
          <a:xfrm flipV="1">
            <a:off x="4876800" y="4914900"/>
            <a:ext cx="876300" cy="4953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5" idx="0"/>
            <a:endCxn id="4" idx="2"/>
          </p:cNvCxnSpPr>
          <p:nvPr/>
        </p:nvCxnSpPr>
        <p:spPr>
          <a:xfrm rot="5400000" flipH="1" flipV="1">
            <a:off x="4048125" y="3457575"/>
            <a:ext cx="1219200" cy="1466851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Rectangle 74"/>
          <p:cNvSpPr/>
          <p:nvPr/>
        </p:nvSpPr>
        <p:spPr>
          <a:xfrm>
            <a:off x="6858000" y="4648200"/>
            <a:ext cx="2286000" cy="2209800"/>
          </a:xfrm>
          <a:prstGeom prst="rect">
            <a:avLst/>
          </a:prstGeom>
          <a:solidFill>
            <a:schemeClr val="bg1">
              <a:alpha val="65000"/>
            </a:schemeClr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Rectangle 35"/>
          <p:cNvSpPr/>
          <p:nvPr/>
        </p:nvSpPr>
        <p:spPr>
          <a:xfrm>
            <a:off x="6972301" y="5143984"/>
            <a:ext cx="838200" cy="49505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Rectangle 36"/>
          <p:cNvSpPr/>
          <p:nvPr/>
        </p:nvSpPr>
        <p:spPr>
          <a:xfrm>
            <a:off x="6972301" y="5639042"/>
            <a:ext cx="838200" cy="49505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Rectangle 37"/>
          <p:cNvSpPr/>
          <p:nvPr/>
        </p:nvSpPr>
        <p:spPr>
          <a:xfrm>
            <a:off x="6972301" y="6134342"/>
            <a:ext cx="838200" cy="49505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TextBox 38"/>
          <p:cNvSpPr txBox="1"/>
          <p:nvPr/>
        </p:nvSpPr>
        <p:spPr>
          <a:xfrm>
            <a:off x="7964938" y="5143742"/>
            <a:ext cx="569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ICS</a:t>
            </a:r>
            <a:endParaRPr lang="it-IT" dirty="0"/>
          </a:p>
        </p:txBody>
      </p:sp>
      <p:sp>
        <p:nvSpPr>
          <p:cNvPr id="40" name="TextBox 39"/>
          <p:cNvSpPr txBox="1"/>
          <p:nvPr/>
        </p:nvSpPr>
        <p:spPr>
          <a:xfrm>
            <a:off x="7883676" y="5600942"/>
            <a:ext cx="1565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err="1" smtClean="0">
                <a:solidFill>
                  <a:srgbClr val="FF0000"/>
                </a:solidFill>
              </a:rPr>
              <a:t>European</a:t>
            </a:r>
            <a:r>
              <a:rPr lang="it-IT" sz="1400" b="1" dirty="0" smtClean="0">
                <a:solidFill>
                  <a:srgbClr val="FF0000"/>
                </a:solidFill>
              </a:rPr>
              <a:t> &amp; </a:t>
            </a:r>
            <a:r>
              <a:rPr lang="it-IT" sz="1400" b="1" dirty="0" err="1" smtClean="0">
                <a:solidFill>
                  <a:srgbClr val="FF0000"/>
                </a:solidFill>
              </a:rPr>
              <a:t>Thematic</a:t>
            </a:r>
            <a:endParaRPr lang="it-IT" sz="1400" b="1" dirty="0"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848600" y="6283765"/>
            <a:ext cx="1263105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700" dirty="0" smtClean="0"/>
              <a:t>National RI</a:t>
            </a:r>
            <a:endParaRPr lang="it-IT" sz="1700" dirty="0"/>
          </a:p>
        </p:txBody>
      </p:sp>
      <p:sp>
        <p:nvSpPr>
          <p:cNvPr id="43" name="Rounded Rectangle 42"/>
          <p:cNvSpPr/>
          <p:nvPr/>
        </p:nvSpPr>
        <p:spPr>
          <a:xfrm>
            <a:off x="1828800" y="152400"/>
            <a:ext cx="1295400" cy="533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National Network</a:t>
            </a:r>
            <a:endParaRPr lang="it-IT" dirty="0"/>
          </a:p>
        </p:txBody>
      </p:sp>
      <p:sp>
        <p:nvSpPr>
          <p:cNvPr id="44" name="Rounded Rectangle 43"/>
          <p:cNvSpPr/>
          <p:nvPr/>
        </p:nvSpPr>
        <p:spPr>
          <a:xfrm>
            <a:off x="2476500" y="952500"/>
            <a:ext cx="1295400" cy="533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National Network</a:t>
            </a:r>
            <a:endParaRPr lang="it-IT" dirty="0"/>
          </a:p>
        </p:txBody>
      </p:sp>
      <p:sp>
        <p:nvSpPr>
          <p:cNvPr id="45" name="Rounded Rectangle 44"/>
          <p:cNvSpPr/>
          <p:nvPr/>
        </p:nvSpPr>
        <p:spPr>
          <a:xfrm>
            <a:off x="152400" y="419100"/>
            <a:ext cx="1295400" cy="533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National Network</a:t>
            </a:r>
            <a:endParaRPr lang="it-IT" dirty="0"/>
          </a:p>
        </p:txBody>
      </p:sp>
      <p:sp>
        <p:nvSpPr>
          <p:cNvPr id="46" name="Rounded Rectangle 45"/>
          <p:cNvSpPr/>
          <p:nvPr/>
        </p:nvSpPr>
        <p:spPr>
          <a:xfrm>
            <a:off x="152400" y="2819400"/>
            <a:ext cx="1295400" cy="533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National Network</a:t>
            </a:r>
            <a:endParaRPr lang="it-IT" dirty="0"/>
          </a:p>
        </p:txBody>
      </p:sp>
      <p:cxnSp>
        <p:nvCxnSpPr>
          <p:cNvPr id="52" name="Straight Connector 51"/>
          <p:cNvCxnSpPr>
            <a:stCxn id="6" idx="3"/>
            <a:endCxn id="4" idx="0"/>
          </p:cNvCxnSpPr>
          <p:nvPr/>
        </p:nvCxnSpPr>
        <p:spPr>
          <a:xfrm>
            <a:off x="2286000" y="1905000"/>
            <a:ext cx="3105151" cy="38100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endCxn id="46" idx="0"/>
          </p:cNvCxnSpPr>
          <p:nvPr/>
        </p:nvCxnSpPr>
        <p:spPr>
          <a:xfrm rot="10800000" flipV="1">
            <a:off x="800100" y="2381250"/>
            <a:ext cx="647700" cy="4381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endCxn id="45" idx="2"/>
          </p:cNvCxnSpPr>
          <p:nvPr/>
        </p:nvCxnSpPr>
        <p:spPr>
          <a:xfrm rot="10800000">
            <a:off x="800100" y="952500"/>
            <a:ext cx="647700" cy="4762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endCxn id="43" idx="2"/>
          </p:cNvCxnSpPr>
          <p:nvPr/>
        </p:nvCxnSpPr>
        <p:spPr>
          <a:xfrm flipV="1">
            <a:off x="1447800" y="685800"/>
            <a:ext cx="1028700" cy="74295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44" idx="1"/>
            <a:endCxn id="6" idx="3"/>
          </p:cNvCxnSpPr>
          <p:nvPr/>
        </p:nvCxnSpPr>
        <p:spPr>
          <a:xfrm rot="10800000" flipV="1">
            <a:off x="2286000" y="1219200"/>
            <a:ext cx="190500" cy="685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stCxn id="7" idx="2"/>
            <a:endCxn id="4" idx="0"/>
          </p:cNvCxnSpPr>
          <p:nvPr/>
        </p:nvCxnSpPr>
        <p:spPr>
          <a:xfrm rot="5400000">
            <a:off x="5886451" y="990601"/>
            <a:ext cx="800100" cy="1790699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Rounded Rectangle 67"/>
          <p:cNvSpPr/>
          <p:nvPr/>
        </p:nvSpPr>
        <p:spPr>
          <a:xfrm>
            <a:off x="4267200" y="27762"/>
            <a:ext cx="1790700" cy="658038"/>
          </a:xfrm>
          <a:prstGeom prst="roundRect">
            <a:avLst/>
          </a:prstGeom>
          <a:gradFill flip="none" rotWithShape="1">
            <a:gsLst>
              <a:gs pos="69000">
                <a:schemeClr val="tx2">
                  <a:lumMod val="40000"/>
                  <a:lumOff val="60000"/>
                </a:schemeClr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Source </a:t>
            </a:r>
            <a:r>
              <a:rPr lang="it-IT" dirty="0" err="1" smtClean="0"/>
              <a:t>Model</a:t>
            </a:r>
            <a:r>
              <a:rPr lang="it-IT" dirty="0" smtClean="0"/>
              <a:t> </a:t>
            </a:r>
            <a:r>
              <a:rPr lang="it-IT" dirty="0" err="1" smtClean="0"/>
              <a:t>Repository</a:t>
            </a:r>
            <a:endParaRPr lang="it-IT" dirty="0"/>
          </a:p>
        </p:txBody>
      </p:sp>
      <p:cxnSp>
        <p:nvCxnSpPr>
          <p:cNvPr id="70" name="Straight Connector 69"/>
          <p:cNvCxnSpPr>
            <a:stCxn id="68" idx="2"/>
            <a:endCxn id="7" idx="1"/>
          </p:cNvCxnSpPr>
          <p:nvPr/>
        </p:nvCxnSpPr>
        <p:spPr>
          <a:xfrm rot="16200000" flipH="1">
            <a:off x="5600700" y="247650"/>
            <a:ext cx="190500" cy="1066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7467600" y="4648200"/>
            <a:ext cx="1009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err="1" smtClean="0"/>
              <a:t>Legend</a:t>
            </a:r>
            <a:endParaRPr lang="it-IT" i="1" dirty="0"/>
          </a:p>
        </p:txBody>
      </p:sp>
      <p:sp>
        <p:nvSpPr>
          <p:cNvPr id="42" name="Rounded Rectangle 41"/>
          <p:cNvSpPr/>
          <p:nvPr/>
        </p:nvSpPr>
        <p:spPr>
          <a:xfrm>
            <a:off x="7239000" y="1551762"/>
            <a:ext cx="1790700" cy="658038"/>
          </a:xfrm>
          <a:prstGeom prst="roundRect">
            <a:avLst/>
          </a:prstGeom>
          <a:gradFill flip="none" rotWithShape="1">
            <a:gsLst>
              <a:gs pos="69000">
                <a:schemeClr val="tx2">
                  <a:lumMod val="40000"/>
                  <a:lumOff val="60000"/>
                </a:schemeClr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 err="1" smtClean="0"/>
              <a:t>…</a:t>
            </a:r>
            <a:r>
              <a:rPr lang="it-IT" dirty="0" smtClean="0"/>
              <a:t>.</a:t>
            </a:r>
            <a:endParaRPr lang="it-IT" dirty="0"/>
          </a:p>
        </p:txBody>
      </p:sp>
      <p:cxnSp>
        <p:nvCxnSpPr>
          <p:cNvPr id="47" name="Straight Connector 46"/>
          <p:cNvCxnSpPr/>
          <p:nvPr/>
        </p:nvCxnSpPr>
        <p:spPr>
          <a:xfrm>
            <a:off x="8134350" y="933450"/>
            <a:ext cx="704850" cy="6183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0645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Epos_core_Service_new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008" y="4303440"/>
            <a:ext cx="1466392" cy="255456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  <a:solidFill>
            <a:schemeClr val="bg1"/>
          </a:solidFill>
        </p:spPr>
        <p:txBody>
          <a:bodyPr/>
          <a:lstStyle/>
          <a:p>
            <a:r>
              <a:rPr lang="it-IT" b="1" dirty="0" smtClean="0">
                <a:latin typeface="Calibri" pitchFamily="34" charset="0"/>
                <a:cs typeface="Calibri" pitchFamily="34" charset="0"/>
              </a:rPr>
              <a:t>National RI &amp; </a:t>
            </a:r>
            <a:r>
              <a:rPr lang="it-IT" b="1" dirty="0" err="1" smtClean="0">
                <a:latin typeface="Calibri" pitchFamily="34" charset="0"/>
                <a:cs typeface="Calibri" pitchFamily="34" charset="0"/>
              </a:rPr>
              <a:t>Thematic</a:t>
            </a:r>
            <a:r>
              <a:rPr lang="it-IT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it-IT" b="1" dirty="0" err="1" smtClean="0">
                <a:latin typeface="Calibri" pitchFamily="34" charset="0"/>
                <a:cs typeface="Calibri" pitchFamily="34" charset="0"/>
              </a:rPr>
              <a:t>Services</a:t>
            </a:r>
            <a:r>
              <a:rPr lang="it-IT" b="1" dirty="0" smtClean="0">
                <a:latin typeface="Calibri" pitchFamily="34" charset="0"/>
                <a:cs typeface="Calibri" pitchFamily="34" charset="0"/>
              </a:rPr>
              <a:t>  </a:t>
            </a:r>
            <a:endParaRPr lang="it-IT" dirty="0"/>
          </a:p>
        </p:txBody>
      </p:sp>
      <p:pic>
        <p:nvPicPr>
          <p:cNvPr id="28" name="Picture 27" descr="Slide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990600"/>
            <a:ext cx="2946400" cy="22098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1447800"/>
            <a:ext cx="2946400" cy="22098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453713" y="990600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WG1 - </a:t>
            </a:r>
            <a:r>
              <a:rPr lang="it-IT" b="1" dirty="0" err="1" smtClean="0">
                <a:solidFill>
                  <a:srgbClr val="FF0000"/>
                </a:solidFill>
              </a:rPr>
              <a:t>Seismology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087908" y="1535668"/>
            <a:ext cx="2300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WG2 - </a:t>
            </a:r>
            <a:r>
              <a:rPr lang="it-IT" b="1" dirty="0" err="1" smtClean="0">
                <a:solidFill>
                  <a:srgbClr val="FF0000"/>
                </a:solidFill>
              </a:rPr>
              <a:t>Volcanology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11" name="Picture 10" descr="Immagine 1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1976887"/>
            <a:ext cx="3352800" cy="2518913"/>
          </a:xfrm>
          <a:prstGeom prst="rect">
            <a:avLst/>
          </a:prstGeom>
        </p:spPr>
      </p:pic>
      <p:pic>
        <p:nvPicPr>
          <p:cNvPr id="12" name="Picture 11" descr="Immagine 13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5398" y="2546350"/>
            <a:ext cx="2956629" cy="2222500"/>
          </a:xfrm>
          <a:prstGeom prst="rect">
            <a:avLst/>
          </a:prstGeom>
        </p:spPr>
      </p:pic>
      <p:pic>
        <p:nvPicPr>
          <p:cNvPr id="31" name="Picture 30" descr="Slide1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7510" y="3080266"/>
            <a:ext cx="3004980" cy="2253734"/>
          </a:xfrm>
          <a:prstGeom prst="rect">
            <a:avLst/>
          </a:prstGeom>
        </p:spPr>
      </p:pic>
      <p:pic>
        <p:nvPicPr>
          <p:cNvPr id="34" name="Picture 33" descr="Slide1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26890" y="3634432"/>
            <a:ext cx="2963333" cy="22225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938370" y="2069068"/>
            <a:ext cx="2711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WG3 </a:t>
            </a:r>
            <a:r>
              <a:rPr lang="it-IT" b="1" dirty="0" err="1" smtClean="0">
                <a:solidFill>
                  <a:srgbClr val="FF0000"/>
                </a:solidFill>
              </a:rPr>
              <a:t>–</a:t>
            </a:r>
            <a:r>
              <a:rPr lang="it-IT" b="1" dirty="0" smtClean="0">
                <a:solidFill>
                  <a:srgbClr val="FF0000"/>
                </a:solidFill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</a:rPr>
              <a:t>Geological</a:t>
            </a:r>
            <a:r>
              <a:rPr lang="it-IT" b="1" dirty="0" smtClean="0">
                <a:solidFill>
                  <a:srgbClr val="FF0000"/>
                </a:solidFill>
              </a:rPr>
              <a:t> Data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81600" y="2590800"/>
            <a:ext cx="2185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WG4 </a:t>
            </a:r>
            <a:r>
              <a:rPr lang="it-IT" b="1" dirty="0" err="1" smtClean="0">
                <a:solidFill>
                  <a:srgbClr val="FF0000"/>
                </a:solidFill>
              </a:rPr>
              <a:t>–</a:t>
            </a:r>
            <a:r>
              <a:rPr lang="it-IT" b="1" dirty="0" smtClean="0">
                <a:solidFill>
                  <a:srgbClr val="FF0000"/>
                </a:solidFill>
              </a:rPr>
              <a:t> GNSS Data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486400" y="2971800"/>
            <a:ext cx="30966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WG6 </a:t>
            </a:r>
            <a:r>
              <a:rPr lang="it-IT" b="1" dirty="0" err="1" smtClean="0">
                <a:solidFill>
                  <a:srgbClr val="FF0000"/>
                </a:solidFill>
              </a:rPr>
              <a:t>–</a:t>
            </a:r>
            <a:r>
              <a:rPr lang="it-IT" b="1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Analytical and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Experimental Laboratories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715000" y="3745468"/>
            <a:ext cx="24167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WG8 </a:t>
            </a:r>
            <a:r>
              <a:rPr lang="it-IT" b="1" dirty="0" err="1" smtClean="0">
                <a:solidFill>
                  <a:srgbClr val="FF0000"/>
                </a:solidFill>
              </a:rPr>
              <a:t>–</a:t>
            </a:r>
            <a:r>
              <a:rPr lang="it-IT" b="1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Satellite Data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477000" y="50292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WG10 -  Infrastructures</a:t>
            </a:r>
          </a:p>
          <a:p>
            <a:r>
              <a:rPr lang="en-GB" b="1" dirty="0" smtClean="0">
                <a:solidFill>
                  <a:srgbClr val="FF0000"/>
                </a:solidFill>
              </a:rPr>
              <a:t> for </a:t>
            </a:r>
            <a:r>
              <a:rPr lang="en-GB" b="1" dirty="0" err="1" smtClean="0">
                <a:solidFill>
                  <a:srgbClr val="FF0000"/>
                </a:solidFill>
              </a:rPr>
              <a:t>Georesources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19" name="Picture 18" descr="Immagine 14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24200" y="4273059"/>
            <a:ext cx="2696448" cy="1899141"/>
          </a:xfrm>
          <a:prstGeom prst="rect">
            <a:avLst/>
          </a:prstGeom>
        </p:spPr>
      </p:pic>
      <p:pic>
        <p:nvPicPr>
          <p:cNvPr id="17" name="Obraz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380" y="4768850"/>
            <a:ext cx="2938620" cy="1992258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820648" y="427305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WG 9 – Geomagnetic </a:t>
            </a:r>
            <a:r>
              <a:rPr lang="en-GB" b="1" dirty="0" err="1" smtClean="0">
                <a:solidFill>
                  <a:srgbClr val="FF0000"/>
                </a:solidFill>
              </a:rPr>
              <a:t>Observ</a:t>
            </a:r>
            <a:r>
              <a:rPr lang="en-GB" b="1" dirty="0" smtClean="0">
                <a:solidFill>
                  <a:srgbClr val="FF0000"/>
                </a:solidFill>
              </a:rPr>
              <a:t>.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10008" y="5334000"/>
            <a:ext cx="1009192" cy="1524000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Rectangle 23"/>
          <p:cNvSpPr/>
          <p:nvPr/>
        </p:nvSpPr>
        <p:spPr>
          <a:xfrm>
            <a:off x="172720" y="4267200"/>
            <a:ext cx="1046480" cy="1021080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90814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Epos_core_Service_new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79240"/>
            <a:ext cx="1466392" cy="255456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14400" y="28575"/>
            <a:ext cx="8763000" cy="1143000"/>
          </a:xfrm>
        </p:spPr>
        <p:txBody>
          <a:bodyPr/>
          <a:lstStyle/>
          <a:p>
            <a:r>
              <a:rPr lang="it-IT" b="1" dirty="0" err="1" smtClean="0">
                <a:latin typeface="Calibri" pitchFamily="34" charset="0"/>
                <a:cs typeface="Calibri" pitchFamily="34" charset="0"/>
              </a:rPr>
              <a:t>Thematic</a:t>
            </a:r>
            <a:r>
              <a:rPr lang="it-IT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it-IT" b="1" dirty="0" err="1" smtClean="0">
                <a:latin typeface="Calibri" pitchFamily="34" charset="0"/>
                <a:cs typeface="Calibri" pitchFamily="34" charset="0"/>
              </a:rPr>
              <a:t>Services</a:t>
            </a:r>
            <a:r>
              <a:rPr lang="it-IT" b="1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it-IT" b="1" dirty="0" err="1" smtClean="0">
                <a:latin typeface="Calibri" pitchFamily="34" charset="0"/>
                <a:cs typeface="Calibri" pitchFamily="34" charset="0"/>
              </a:rPr>
              <a:t>an</a:t>
            </a:r>
            <a:r>
              <a:rPr lang="it-IT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it-IT" b="1" dirty="0" err="1" smtClean="0">
                <a:latin typeface="Calibri" pitchFamily="34" charset="0"/>
                <a:cs typeface="Calibri" pitchFamily="34" charset="0"/>
              </a:rPr>
              <a:t>example</a:t>
            </a:r>
            <a:r>
              <a:rPr lang="it-IT" b="1" dirty="0" smtClean="0">
                <a:latin typeface="Calibri" pitchFamily="34" charset="0"/>
                <a:cs typeface="Calibri" pitchFamily="34" charset="0"/>
              </a:rPr>
              <a:t>  </a:t>
            </a:r>
            <a:endParaRPr lang="it-IT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162050"/>
            <a:ext cx="7391400" cy="554355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 rot="18161174">
            <a:off x="280761" y="3443068"/>
            <a:ext cx="3352914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900" b="1" u="sng" dirty="0" err="1" smtClean="0">
                <a:solidFill>
                  <a:srgbClr val="FF0000"/>
                </a:solidFill>
              </a:rPr>
              <a:t>Raw</a:t>
            </a:r>
            <a:r>
              <a:rPr lang="it-IT" sz="1900" b="1" u="sng" dirty="0" smtClean="0">
                <a:solidFill>
                  <a:srgbClr val="FF0000"/>
                </a:solidFill>
              </a:rPr>
              <a:t> and </a:t>
            </a:r>
            <a:r>
              <a:rPr lang="it-IT" sz="1900" b="1" u="sng" dirty="0" err="1" smtClean="0">
                <a:solidFill>
                  <a:srgbClr val="FF0000"/>
                </a:solidFill>
              </a:rPr>
              <a:t>standardized</a:t>
            </a:r>
            <a:r>
              <a:rPr lang="it-IT" sz="1900" b="1" u="sng" dirty="0" smtClean="0">
                <a:solidFill>
                  <a:srgbClr val="FF0000"/>
                </a:solidFill>
              </a:rPr>
              <a:t> Data</a:t>
            </a:r>
            <a:endParaRPr lang="it-IT" sz="1900" b="1" u="sng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18161174">
            <a:off x="3042375" y="3231759"/>
            <a:ext cx="292009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900" b="1" u="sng" dirty="0" smtClean="0">
                <a:solidFill>
                  <a:srgbClr val="FF0000"/>
                </a:solidFill>
              </a:rPr>
              <a:t>Data </a:t>
            </a:r>
            <a:r>
              <a:rPr lang="it-IT" sz="1900" b="1" u="sng" dirty="0" err="1" smtClean="0">
                <a:solidFill>
                  <a:srgbClr val="FF0000"/>
                </a:solidFill>
              </a:rPr>
              <a:t>Products</a:t>
            </a:r>
            <a:r>
              <a:rPr lang="it-IT" sz="1900" b="1" u="sng" dirty="0" smtClean="0">
                <a:solidFill>
                  <a:srgbClr val="FF0000"/>
                </a:solidFill>
              </a:rPr>
              <a:t>, </a:t>
            </a:r>
            <a:br>
              <a:rPr lang="it-IT" sz="1900" b="1" u="sng" dirty="0" smtClean="0">
                <a:solidFill>
                  <a:srgbClr val="FF0000"/>
                </a:solidFill>
              </a:rPr>
            </a:br>
            <a:r>
              <a:rPr lang="it-IT" sz="1900" b="1" u="sng" dirty="0" err="1" smtClean="0">
                <a:solidFill>
                  <a:srgbClr val="FF0000"/>
                </a:solidFill>
              </a:rPr>
              <a:t>analisys</a:t>
            </a:r>
            <a:r>
              <a:rPr lang="it-IT" sz="1900" b="1" u="sng" dirty="0" smtClean="0">
                <a:solidFill>
                  <a:srgbClr val="FF0000"/>
                </a:solidFill>
              </a:rPr>
              <a:t> &amp; </a:t>
            </a:r>
            <a:r>
              <a:rPr lang="it-IT" sz="1900" b="1" u="sng" dirty="0" err="1" smtClean="0">
                <a:solidFill>
                  <a:srgbClr val="FF0000"/>
                </a:solidFill>
              </a:rPr>
              <a:t>visualization</a:t>
            </a:r>
            <a:endParaRPr lang="it-IT" sz="1900" b="1" u="sng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18161174">
            <a:off x="5304926" y="3675383"/>
            <a:ext cx="314970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900" b="1" u="sng" dirty="0" smtClean="0">
                <a:solidFill>
                  <a:srgbClr val="FF0000"/>
                </a:solidFill>
              </a:rPr>
              <a:t>Processing and </a:t>
            </a:r>
            <a:r>
              <a:rPr lang="it-IT" sz="1900" b="1" u="sng" dirty="0" err="1" smtClean="0">
                <a:solidFill>
                  <a:srgbClr val="FF0000"/>
                </a:solidFill>
              </a:rPr>
              <a:t>modeling</a:t>
            </a:r>
            <a:endParaRPr lang="it-IT" sz="1900" b="1" u="sng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09800" y="6019800"/>
            <a:ext cx="4819191" cy="381000"/>
          </a:xfrm>
          <a:prstGeom prst="rect">
            <a:avLst/>
          </a:prstGeom>
          <a:gradFill flip="none" rotWithShape="1">
            <a:gsLst>
              <a:gs pos="50000">
                <a:srgbClr val="FF0000">
                  <a:alpha val="63000"/>
                </a:srgbClr>
              </a:gs>
              <a:gs pos="93000">
                <a:srgbClr val="FFFFFF">
                  <a:alpha val="63000"/>
                </a:srgbClr>
              </a:gs>
            </a:gsLst>
            <a:lin ang="108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600" dirty="0" smtClean="0"/>
              <a:t>EPOS “COMPATIBILITY LAYER”</a:t>
            </a:r>
            <a:endParaRPr lang="it-IT" sz="2600" dirty="0"/>
          </a:p>
        </p:txBody>
      </p:sp>
      <p:sp>
        <p:nvSpPr>
          <p:cNvPr id="9" name="Rectangle 8"/>
          <p:cNvSpPr/>
          <p:nvPr/>
        </p:nvSpPr>
        <p:spPr>
          <a:xfrm>
            <a:off x="0" y="2209800"/>
            <a:ext cx="1009192" cy="1524000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ctangle 9"/>
          <p:cNvSpPr/>
          <p:nvPr/>
        </p:nvSpPr>
        <p:spPr>
          <a:xfrm>
            <a:off x="38912" y="1143000"/>
            <a:ext cx="1046480" cy="1021080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54946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bg1"/>
          </a:solidFill>
        </p:spPr>
        <p:txBody>
          <a:bodyPr/>
          <a:lstStyle/>
          <a:p>
            <a:r>
              <a:rPr lang="it-IT" b="1" dirty="0" err="1" smtClean="0">
                <a:latin typeface="Calibri" pitchFamily="34" charset="0"/>
                <a:cs typeface="Calibri" pitchFamily="34" charset="0"/>
              </a:rPr>
              <a:t>How</a:t>
            </a:r>
            <a:r>
              <a:rPr lang="it-IT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it-IT" b="1" dirty="0" err="1" smtClean="0">
                <a:latin typeface="Calibri" pitchFamily="34" charset="0"/>
                <a:cs typeface="Calibri" pitchFamily="34" charset="0"/>
              </a:rPr>
              <a:t>to</a:t>
            </a:r>
            <a:r>
              <a:rPr lang="it-IT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it-IT" b="1" dirty="0" err="1" smtClean="0">
                <a:latin typeface="Calibri" pitchFamily="34" charset="0"/>
                <a:cs typeface="Calibri" pitchFamily="34" charset="0"/>
              </a:rPr>
              <a:t>be</a:t>
            </a:r>
            <a:r>
              <a:rPr lang="it-IT" b="1" dirty="0" smtClean="0">
                <a:latin typeface="Calibri" pitchFamily="34" charset="0"/>
                <a:cs typeface="Calibri" pitchFamily="34" charset="0"/>
              </a:rPr>
              <a:t> “EPOS </a:t>
            </a:r>
            <a:r>
              <a:rPr lang="it-IT" b="1" dirty="0" err="1" smtClean="0">
                <a:latin typeface="Calibri" pitchFamily="34" charset="0"/>
                <a:cs typeface="Calibri" pitchFamily="34" charset="0"/>
              </a:rPr>
              <a:t>interoperable</a:t>
            </a:r>
            <a:r>
              <a:rPr lang="it-IT" b="1" dirty="0" smtClean="0">
                <a:latin typeface="Calibri" pitchFamily="34" charset="0"/>
                <a:cs typeface="Calibri" pitchFamily="34" charset="0"/>
              </a:rPr>
              <a:t>”</a:t>
            </a:r>
            <a:endParaRPr lang="it-IT" dirty="0"/>
          </a:p>
        </p:txBody>
      </p:sp>
      <p:sp>
        <p:nvSpPr>
          <p:cNvPr id="8" name="TextBox 7"/>
          <p:cNvSpPr txBox="1"/>
          <p:nvPr/>
        </p:nvSpPr>
        <p:spPr>
          <a:xfrm>
            <a:off x="1295400" y="1525250"/>
            <a:ext cx="9067800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spcBef>
                <a:spcPts val="1200"/>
              </a:spcBef>
              <a:buFont typeface="+mj-lt"/>
              <a:buAutoNum type="arabicPeriod"/>
            </a:pPr>
            <a:r>
              <a:rPr lang="it-IT" sz="2900" dirty="0" err="1" smtClean="0"/>
              <a:t>Metadata</a:t>
            </a:r>
            <a:r>
              <a:rPr lang="it-IT" sz="2900" dirty="0" smtClean="0"/>
              <a:t> </a:t>
            </a:r>
            <a:r>
              <a:rPr lang="it-IT" sz="2900" dirty="0" err="1" smtClean="0"/>
              <a:t>organization</a:t>
            </a:r>
            <a:r>
              <a:rPr lang="it-IT" sz="2900" dirty="0" smtClean="0"/>
              <a:t> </a:t>
            </a:r>
          </a:p>
          <a:p>
            <a:pPr marL="742950" indent="-742950">
              <a:spcBef>
                <a:spcPts val="1200"/>
              </a:spcBef>
              <a:buFont typeface="+mj-lt"/>
              <a:buAutoNum type="arabicPeriod"/>
            </a:pPr>
            <a:r>
              <a:rPr lang="it-IT" sz="2900" dirty="0" err="1" smtClean="0"/>
              <a:t>Creation</a:t>
            </a:r>
            <a:r>
              <a:rPr lang="it-IT" sz="2900" dirty="0" smtClean="0"/>
              <a:t> </a:t>
            </a:r>
            <a:r>
              <a:rPr lang="it-IT" sz="2900" dirty="0" err="1" smtClean="0"/>
              <a:t>of</a:t>
            </a:r>
            <a:r>
              <a:rPr lang="it-IT" sz="2900" dirty="0" smtClean="0"/>
              <a:t> a </a:t>
            </a:r>
            <a:r>
              <a:rPr lang="it-IT" sz="2900" i="1" dirty="0" err="1" smtClean="0"/>
              <a:t>compatibility</a:t>
            </a:r>
            <a:r>
              <a:rPr lang="it-IT" sz="2900" i="1" dirty="0" smtClean="0"/>
              <a:t> </a:t>
            </a:r>
            <a:r>
              <a:rPr lang="it-IT" sz="2900" i="1" dirty="0" err="1" smtClean="0"/>
              <a:t>layer</a:t>
            </a:r>
            <a:r>
              <a:rPr lang="it-IT" sz="2900" i="1" dirty="0" smtClean="0"/>
              <a:t> </a:t>
            </a:r>
            <a:r>
              <a:rPr lang="it-IT" sz="2900" dirty="0" smtClean="0"/>
              <a:t/>
            </a:r>
            <a:br>
              <a:rPr lang="it-IT" sz="2900" dirty="0" smtClean="0"/>
            </a:br>
            <a:endParaRPr lang="it-IT" sz="2900" dirty="0"/>
          </a:p>
        </p:txBody>
      </p:sp>
      <p:sp>
        <p:nvSpPr>
          <p:cNvPr id="4" name="Rounded Rectangle 3"/>
          <p:cNvSpPr/>
          <p:nvPr/>
        </p:nvSpPr>
        <p:spPr>
          <a:xfrm>
            <a:off x="304800" y="3810001"/>
            <a:ext cx="2057400" cy="268986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000" dirty="0" err="1" smtClean="0"/>
              <a:t>Thematic</a:t>
            </a:r>
            <a:r>
              <a:rPr lang="it-IT" sz="3000" dirty="0" smtClean="0"/>
              <a:t> service etc.</a:t>
            </a:r>
            <a:endParaRPr lang="it-IT" sz="3000" dirty="0"/>
          </a:p>
        </p:txBody>
      </p:sp>
      <p:sp>
        <p:nvSpPr>
          <p:cNvPr id="5" name="Rounded Rectangle 4"/>
          <p:cNvSpPr/>
          <p:nvPr/>
        </p:nvSpPr>
        <p:spPr>
          <a:xfrm rot="16200000">
            <a:off x="1575812" y="4596388"/>
            <a:ext cx="2689860" cy="1117084"/>
          </a:xfrm>
          <a:prstGeom prst="roundRect">
            <a:avLst>
              <a:gd name="adj" fmla="val 16667"/>
            </a:avLst>
          </a:prstGeom>
          <a:solidFill>
            <a:schemeClr val="accent3">
              <a:lumMod val="60000"/>
              <a:lumOff val="4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it-IT" sz="2300" b="1" dirty="0" err="1" smtClean="0">
                <a:solidFill>
                  <a:schemeClr val="tx1"/>
                </a:solidFill>
              </a:rPr>
              <a:t>Properietary</a:t>
            </a:r>
            <a:r>
              <a:rPr lang="it-IT" sz="2300" b="1" dirty="0" smtClean="0">
                <a:solidFill>
                  <a:schemeClr val="tx1"/>
                </a:solidFill>
              </a:rPr>
              <a:t> </a:t>
            </a:r>
            <a:r>
              <a:rPr lang="it-IT" sz="2300" b="1" dirty="0" err="1" smtClean="0">
                <a:solidFill>
                  <a:schemeClr val="tx1"/>
                </a:solidFill>
              </a:rPr>
              <a:t>Metadata</a:t>
            </a:r>
            <a:endParaRPr lang="it-IT" sz="2300" b="1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019800" y="3805033"/>
            <a:ext cx="2971800" cy="2694827"/>
          </a:xfrm>
          <a:prstGeom prst="roundRect">
            <a:avLst/>
          </a:prstGeom>
          <a:solidFill>
            <a:srgbClr val="D8CE44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it-IT" sz="3800" dirty="0" smtClean="0"/>
              <a:t>EPOS INTEGRATED SERVICES</a:t>
            </a:r>
            <a:endParaRPr lang="it-IT" sz="3800" dirty="0"/>
          </a:p>
        </p:txBody>
      </p:sp>
      <p:sp>
        <p:nvSpPr>
          <p:cNvPr id="14" name="Rounded Rectangle 13"/>
          <p:cNvSpPr/>
          <p:nvPr/>
        </p:nvSpPr>
        <p:spPr>
          <a:xfrm rot="16200000">
            <a:off x="4252045" y="4732105"/>
            <a:ext cx="2694827" cy="840683"/>
          </a:xfrm>
          <a:prstGeom prst="roundRect">
            <a:avLst/>
          </a:prstGeom>
          <a:solidFill>
            <a:srgbClr val="EEE44B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it-IT" sz="2900" b="1" dirty="0" smtClean="0">
                <a:solidFill>
                  <a:srgbClr val="000000"/>
                </a:solidFill>
              </a:rPr>
              <a:t>EPOS </a:t>
            </a:r>
            <a:r>
              <a:rPr lang="it-IT" sz="2900" b="1" dirty="0" err="1" smtClean="0">
                <a:solidFill>
                  <a:srgbClr val="000000"/>
                </a:solidFill>
              </a:rPr>
              <a:t>Metadata</a:t>
            </a:r>
            <a:endParaRPr lang="it-IT" sz="2900" b="1" dirty="0">
              <a:solidFill>
                <a:srgbClr val="000000"/>
              </a:solidFill>
            </a:endParaRPr>
          </a:p>
        </p:txBody>
      </p:sp>
      <p:sp>
        <p:nvSpPr>
          <p:cNvPr id="15" name="Left-Right Arrow 14"/>
          <p:cNvSpPr/>
          <p:nvPr/>
        </p:nvSpPr>
        <p:spPr>
          <a:xfrm>
            <a:off x="3479285" y="4689468"/>
            <a:ext cx="1665325" cy="568332"/>
          </a:xfrm>
          <a:prstGeom prst="leftRightArrow">
            <a:avLst/>
          </a:prstGeom>
          <a:gradFill flip="none" rotWithShape="1">
            <a:gsLst>
              <a:gs pos="65000">
                <a:srgbClr val="EEE44B"/>
              </a:gs>
              <a:gs pos="100000">
                <a:srgbClr val="FFFFFF"/>
              </a:gs>
              <a:gs pos="21000">
                <a:schemeClr val="accent3">
                  <a:lumMod val="75000"/>
                </a:schemeClr>
              </a:gs>
            </a:gsLst>
            <a:lin ang="0" scaled="1"/>
            <a:tileRect/>
          </a:gra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 rot="16200000">
            <a:off x="2723211" y="4668189"/>
            <a:ext cx="3164177" cy="838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600" dirty="0" smtClean="0"/>
              <a:t>COMPATIBILITY LAYER</a:t>
            </a:r>
            <a:endParaRPr lang="it-IT" sz="2600" dirty="0"/>
          </a:p>
        </p:txBody>
      </p:sp>
    </p:spTree>
    <p:extLst>
      <p:ext uri="{BB962C8B-B14F-4D97-AF65-F5344CB8AC3E}">
        <p14:creationId xmlns:p14="http://schemas.microsoft.com/office/powerpoint/2010/main" val="31378191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778234054"/>
              </p:ext>
            </p:extLst>
          </p:nvPr>
        </p:nvGraphicFramePr>
        <p:xfrm>
          <a:off x="1066800" y="2209800"/>
          <a:ext cx="77724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 rot="4172037">
            <a:off x="7571605" y="3549460"/>
            <a:ext cx="20797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8000"/>
                </a:solidFill>
              </a:rPr>
              <a:t>Distributed</a:t>
            </a:r>
            <a:endParaRPr lang="en-US" sz="2800" b="1" dirty="0">
              <a:solidFill>
                <a:srgbClr val="008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71" y="0"/>
            <a:ext cx="9138730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400" b="1" dirty="0" smtClean="0">
                <a:solidFill>
                  <a:srgbClr val="008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Integrated Services organization</a:t>
            </a:r>
            <a:endParaRPr lang="it-IT" dirty="0"/>
          </a:p>
        </p:txBody>
      </p:sp>
      <p:sp>
        <p:nvSpPr>
          <p:cNvPr id="6" name="TextBox 5"/>
          <p:cNvSpPr txBox="1"/>
          <p:nvPr/>
        </p:nvSpPr>
        <p:spPr>
          <a:xfrm>
            <a:off x="1676400" y="685800"/>
            <a:ext cx="643907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800" b="1" dirty="0" err="1" smtClean="0"/>
              <a:t>Centralized</a:t>
            </a:r>
            <a:r>
              <a:rPr lang="it-IT" sz="3800" b="1" dirty="0" smtClean="0"/>
              <a:t> or </a:t>
            </a:r>
            <a:r>
              <a:rPr lang="it-IT" sz="3800" b="1" dirty="0" err="1" smtClean="0"/>
              <a:t>Distributed</a:t>
            </a:r>
            <a:r>
              <a:rPr lang="it-IT" sz="3800" b="1" dirty="0" smtClean="0"/>
              <a:t>?</a:t>
            </a:r>
            <a:endParaRPr lang="it-IT" sz="3800" b="1" dirty="0"/>
          </a:p>
        </p:txBody>
      </p:sp>
      <p:pic>
        <p:nvPicPr>
          <p:cNvPr id="8" name="Picture 7" descr="Epos_core_Service_new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98240"/>
            <a:ext cx="1466392" cy="255456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Rectangle 8"/>
          <p:cNvSpPr/>
          <p:nvPr/>
        </p:nvSpPr>
        <p:spPr>
          <a:xfrm>
            <a:off x="0" y="798240"/>
            <a:ext cx="1009192" cy="1106760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ctangle 10"/>
          <p:cNvSpPr/>
          <p:nvPr/>
        </p:nvSpPr>
        <p:spPr>
          <a:xfrm>
            <a:off x="-37288" y="1950720"/>
            <a:ext cx="1046480" cy="1402080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 rot="18022135">
            <a:off x="-145302" y="3644523"/>
            <a:ext cx="21201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Centralized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2864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ntegrated-thematic_core Services 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0"/>
            <a:ext cx="740622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36704" y="3212976"/>
            <a:ext cx="2915816" cy="5232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WEB SERVICES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05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EPOS e-Infrastructure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525963"/>
          </a:xfrm>
        </p:spPr>
        <p:txBody>
          <a:bodyPr/>
          <a:lstStyle/>
          <a:p>
            <a:r>
              <a:rPr lang="en-US" dirty="0" smtClean="0"/>
              <a:t>Overcome complexity of</a:t>
            </a:r>
          </a:p>
          <a:p>
            <a:pPr lvl="1"/>
            <a:r>
              <a:rPr lang="en-US" dirty="0" smtClean="0"/>
              <a:t>Users (role, authorities, responsibilities, preferences)</a:t>
            </a:r>
          </a:p>
          <a:p>
            <a:pPr lvl="1"/>
            <a:r>
              <a:rPr lang="en-US" dirty="0" smtClean="0"/>
              <a:t>Usage (ownership, permissions, conditions…)</a:t>
            </a:r>
          </a:p>
          <a:p>
            <a:pPr lvl="1"/>
            <a:r>
              <a:rPr lang="en-US" dirty="0" smtClean="0"/>
              <a:t>Data products (maps, files, time series… )</a:t>
            </a:r>
          </a:p>
          <a:p>
            <a:r>
              <a:rPr lang="en-US" dirty="0" smtClean="0"/>
              <a:t>Semantics (“</a:t>
            </a:r>
            <a:r>
              <a:rPr lang="en-US" dirty="0" err="1" smtClean="0"/>
              <a:t>lat</a:t>
            </a:r>
            <a:r>
              <a:rPr lang="en-US" dirty="0" smtClean="0"/>
              <a:t>”, “latitude” or “</a:t>
            </a:r>
            <a:r>
              <a:rPr lang="en-US" dirty="0" err="1" smtClean="0"/>
              <a:t>latlon</a:t>
            </a:r>
            <a:r>
              <a:rPr lang="en-US" dirty="0" smtClean="0"/>
              <a:t>”?)</a:t>
            </a:r>
          </a:p>
          <a:p>
            <a:r>
              <a:rPr lang="en-US" dirty="0" smtClean="0"/>
              <a:t>Managing interaction with other Infrastructures (HPC, web services…)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32382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/>
          <p:cNvGrpSpPr/>
          <p:nvPr/>
        </p:nvGrpSpPr>
        <p:grpSpPr>
          <a:xfrm>
            <a:off x="203814" y="1756781"/>
            <a:ext cx="8940186" cy="5101219"/>
            <a:chOff x="203814" y="1756781"/>
            <a:chExt cx="8940186" cy="5101219"/>
          </a:xfrm>
        </p:grpSpPr>
        <p:pic>
          <p:nvPicPr>
            <p:cNvPr id="13" name="Picture 10" descr="Schermata 03-2456360 alle 15.38.22.p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3814" y="1756781"/>
              <a:ext cx="8820472" cy="4977277"/>
            </a:xfrm>
            <a:prstGeom prst="rect">
              <a:avLst/>
            </a:prstGeom>
          </p:spPr>
        </p:pic>
        <p:pic>
          <p:nvPicPr>
            <p:cNvPr id="11" name="Picture 3" descr="ride.jpg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30500" y="2661118"/>
              <a:ext cx="6413500" cy="4196882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84" y="411678"/>
            <a:ext cx="8935888" cy="894819"/>
          </a:xfrm>
        </p:spPr>
        <p:txBody>
          <a:bodyPr/>
          <a:lstStyle/>
          <a:p>
            <a:r>
              <a:rPr lang="en-US" sz="3900" b="1" dirty="0" smtClean="0">
                <a:solidFill>
                  <a:srgbClr val="000000"/>
                </a:solidFill>
                <a:latin typeface="Arial"/>
                <a:cs typeface="Arial"/>
              </a:rPr>
              <a:t>“Numbers” of solid earth science</a:t>
            </a:r>
            <a:endParaRPr lang="en-US" sz="39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80356" y="1364938"/>
            <a:ext cx="2664296" cy="95402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lIns="91353" tIns="45679" rIns="91353" bIns="45679" rtlCol="0">
            <a:spAutoFit/>
          </a:bodyPr>
          <a:lstStyle/>
          <a:p>
            <a:pPr defTabSz="456768" fontAlgn="auto">
              <a:spcBef>
                <a:spcPts val="0"/>
              </a:spcBef>
              <a:spcAft>
                <a:spcPts val="0"/>
              </a:spcAft>
            </a:pPr>
            <a:r>
              <a:rPr lang="it-IT" sz="1400" b="1" dirty="0">
                <a:solidFill>
                  <a:srgbClr val="4F6228"/>
                </a:solidFill>
                <a:latin typeface="Arial"/>
                <a:cs typeface="Arial"/>
              </a:rPr>
              <a:t>MAP OF:</a:t>
            </a:r>
          </a:p>
          <a:p>
            <a:pPr defTabSz="456768" fontAlgn="auto">
              <a:spcBef>
                <a:spcPts val="0"/>
              </a:spcBef>
              <a:spcAft>
                <a:spcPts val="0"/>
              </a:spcAft>
            </a:pPr>
            <a:r>
              <a:rPr lang="it-IT" sz="1400" b="1" dirty="0">
                <a:solidFill>
                  <a:srgbClr val="4F6228"/>
                </a:solidFill>
                <a:latin typeface="Arial"/>
                <a:cs typeface="Arial"/>
              </a:rPr>
              <a:t>- </a:t>
            </a:r>
            <a:r>
              <a:rPr lang="it-IT" sz="1400" b="1" dirty="0" err="1">
                <a:solidFill>
                  <a:srgbClr val="4F6228"/>
                </a:solidFill>
                <a:latin typeface="Arial"/>
                <a:cs typeface="Arial"/>
              </a:rPr>
              <a:t>Seismic</a:t>
            </a:r>
            <a:r>
              <a:rPr lang="it-IT" sz="1400" b="1" dirty="0">
                <a:solidFill>
                  <a:srgbClr val="4F6228"/>
                </a:solidFill>
                <a:latin typeface="Arial"/>
                <a:cs typeface="Arial"/>
              </a:rPr>
              <a:t>/GPS </a:t>
            </a:r>
            <a:r>
              <a:rPr lang="it-IT" sz="1400" b="1" dirty="0" err="1">
                <a:solidFill>
                  <a:srgbClr val="4F6228"/>
                </a:solidFill>
                <a:latin typeface="Arial"/>
                <a:cs typeface="Arial"/>
              </a:rPr>
              <a:t>stations</a:t>
            </a:r>
            <a:endParaRPr lang="it-IT" sz="1400" b="1" dirty="0">
              <a:solidFill>
                <a:srgbClr val="4F6228"/>
              </a:solidFill>
              <a:latin typeface="Arial"/>
              <a:cs typeface="Arial"/>
            </a:endParaRPr>
          </a:p>
          <a:p>
            <a:pPr defTabSz="456768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400" b="1" dirty="0">
                <a:solidFill>
                  <a:srgbClr val="4F6228"/>
                </a:solidFill>
                <a:latin typeface="Arial"/>
                <a:cs typeface="Arial"/>
              </a:rPr>
              <a:t> </a:t>
            </a:r>
            <a:r>
              <a:rPr lang="it-IT" sz="1400" b="1" dirty="0" err="1">
                <a:solidFill>
                  <a:srgbClr val="4F6228"/>
                </a:solidFill>
                <a:latin typeface="Arial"/>
                <a:cs typeface="Arial"/>
              </a:rPr>
              <a:t>Laboratories</a:t>
            </a:r>
            <a:endParaRPr lang="it-IT" sz="1400" b="1" dirty="0">
              <a:solidFill>
                <a:srgbClr val="4F6228"/>
              </a:solidFill>
              <a:latin typeface="Arial"/>
              <a:cs typeface="Arial"/>
            </a:endParaRPr>
          </a:p>
          <a:p>
            <a:pPr defTabSz="456768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400" b="1" dirty="0">
                <a:solidFill>
                  <a:srgbClr val="4F6228"/>
                </a:solidFill>
                <a:latin typeface="Arial"/>
                <a:cs typeface="Arial"/>
              </a:rPr>
              <a:t>- </a:t>
            </a:r>
            <a:r>
              <a:rPr lang="it-IT" sz="1400" b="1" dirty="0" err="1">
                <a:solidFill>
                  <a:srgbClr val="4F6228"/>
                </a:solidFill>
                <a:latin typeface="Arial"/>
                <a:cs typeface="Arial"/>
              </a:rPr>
              <a:t>etc</a:t>
            </a:r>
            <a:r>
              <a:rPr lang="it-IT" sz="1400" b="1" dirty="0">
                <a:solidFill>
                  <a:srgbClr val="4F6228"/>
                </a:solidFill>
                <a:latin typeface="Arial"/>
                <a:cs typeface="Arial"/>
              </a:rPr>
              <a:t>….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231640" y="1402722"/>
            <a:ext cx="3876864" cy="113877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456768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FF0000"/>
                </a:solidFill>
              </a:rPr>
              <a:t>Diversity in data type and </a:t>
            </a:r>
            <a:r>
              <a:rPr lang="en-US" b="1" dirty="0" smtClean="0">
                <a:solidFill>
                  <a:srgbClr val="FF0000"/>
                </a:solidFill>
              </a:rPr>
              <a:t>formats</a:t>
            </a:r>
            <a:endParaRPr lang="en-US" b="1" dirty="0" smtClean="0">
              <a:solidFill>
                <a:srgbClr val="FF0000"/>
              </a:solidFill>
              <a:hlinkClick r:id="rId4"/>
            </a:endParaRPr>
          </a:p>
          <a:p>
            <a:pPr algn="ctr" defTabSz="456768" fontAlgn="auto">
              <a:spcBef>
                <a:spcPts val="0"/>
              </a:spcBef>
              <a:spcAft>
                <a:spcPts val="0"/>
              </a:spcAft>
            </a:pPr>
            <a:endParaRPr lang="en-US" sz="1400" u="sng" dirty="0">
              <a:solidFill>
                <a:srgbClr val="800000"/>
              </a:solidFill>
              <a:hlinkClick r:id="rId4"/>
            </a:endParaRPr>
          </a:p>
          <a:p>
            <a:pPr algn="ctr" defTabSz="456768" fontAlgn="auto">
              <a:spcBef>
                <a:spcPts val="0"/>
              </a:spcBef>
              <a:spcAft>
                <a:spcPts val="0"/>
              </a:spcAft>
            </a:pPr>
            <a:r>
              <a:rPr lang="en-US" u="sng" dirty="0">
                <a:solidFill>
                  <a:srgbClr val="800000"/>
                </a:solidFill>
                <a:hlinkClick r:id="rId4"/>
              </a:rPr>
              <a:t>http://www.epos-eu.org/ride/</a:t>
            </a:r>
            <a:endParaRPr lang="en-US" u="sng" dirty="0">
              <a:solidFill>
                <a:srgbClr val="800000"/>
              </a:solidFill>
            </a:endParaRPr>
          </a:p>
          <a:p>
            <a:pPr algn="ctr" defTabSz="456768" fontAlgn="auto">
              <a:spcBef>
                <a:spcPts val="0"/>
              </a:spcBef>
              <a:spcAft>
                <a:spcPts val="0"/>
              </a:spcAft>
            </a:pPr>
            <a:endParaRPr lang="en-US" u="sng" dirty="0">
              <a:solidFill>
                <a:srgbClr val="800000"/>
              </a:solidFill>
            </a:endParaRPr>
          </a:p>
        </p:txBody>
      </p:sp>
      <p:sp>
        <p:nvSpPr>
          <p:cNvPr id="14" name="Rectangle 4"/>
          <p:cNvSpPr/>
          <p:nvPr/>
        </p:nvSpPr>
        <p:spPr>
          <a:xfrm>
            <a:off x="57684" y="2510139"/>
            <a:ext cx="2743200" cy="4060825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53" tIns="45679" rIns="91353" bIns="45679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TextBox 5"/>
          <p:cNvSpPr txBox="1"/>
          <p:nvPr/>
        </p:nvSpPr>
        <p:spPr>
          <a:xfrm>
            <a:off x="111488" y="2510135"/>
            <a:ext cx="2689396" cy="707844"/>
          </a:xfrm>
          <a:prstGeom prst="rect">
            <a:avLst/>
          </a:prstGeom>
          <a:solidFill>
            <a:srgbClr val="FF0000">
              <a:alpha val="46000"/>
            </a:srgbClr>
          </a:solidFill>
        </p:spPr>
        <p:txBody>
          <a:bodyPr wrap="none" lIns="91353" tIns="45679" rIns="91353" bIns="45679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2000" b="1" dirty="0" err="1">
                <a:solidFill>
                  <a:prstClr val="black"/>
                </a:solidFill>
                <a:latin typeface="Calibri"/>
              </a:rPr>
              <a:t>Research</a:t>
            </a:r>
            <a:r>
              <a:rPr lang="it-IT" sz="20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000" b="1" dirty="0" err="1">
                <a:solidFill>
                  <a:prstClr val="black"/>
                </a:solidFill>
                <a:latin typeface="Calibri"/>
              </a:rPr>
              <a:t>Infrastructure</a:t>
            </a:r>
            <a:endParaRPr lang="it-IT" sz="2000" b="1" dirty="0">
              <a:solidFill>
                <a:prstClr val="black"/>
              </a:solidFill>
              <a:latin typeface="Calibri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2000" b="1" dirty="0" err="1">
                <a:solidFill>
                  <a:prstClr val="black"/>
                </a:solidFill>
                <a:latin typeface="Calibri"/>
              </a:rPr>
              <a:t>LIst</a:t>
            </a:r>
            <a:endParaRPr lang="it-IT" sz="2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TextBox 1"/>
          <p:cNvSpPr txBox="1"/>
          <p:nvPr/>
        </p:nvSpPr>
        <p:spPr>
          <a:xfrm>
            <a:off x="111488" y="3217979"/>
            <a:ext cx="2606588" cy="2554462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FF0000"/>
            </a:solidFill>
          </a:ln>
        </p:spPr>
        <p:txBody>
          <a:bodyPr wrap="square" lIns="91353" tIns="45679" rIns="91353" bIns="45679" rtlCol="0">
            <a:spAutoFit/>
          </a:bodyPr>
          <a:lstStyle/>
          <a:p>
            <a:pPr marL="285481" indent="-285481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600" b="1" dirty="0">
                <a:solidFill>
                  <a:prstClr val="black"/>
                </a:solidFill>
                <a:latin typeface="Calibri"/>
              </a:rPr>
              <a:t>244 Research Infrastructures</a:t>
            </a:r>
          </a:p>
          <a:p>
            <a:pPr marL="285481" indent="-285481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600" b="1" dirty="0">
                <a:solidFill>
                  <a:prstClr val="black"/>
                </a:solidFill>
                <a:latin typeface="Calibri"/>
              </a:rPr>
              <a:t>138 Institutions</a:t>
            </a:r>
          </a:p>
          <a:p>
            <a:pPr marL="285481" indent="-285481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600" b="1" dirty="0">
                <a:solidFill>
                  <a:prstClr val="black"/>
                </a:solidFill>
                <a:latin typeface="Calibri"/>
              </a:rPr>
              <a:t>22 countries</a:t>
            </a:r>
          </a:p>
          <a:p>
            <a:pPr marL="285481" indent="-285481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600" b="1" dirty="0">
                <a:solidFill>
                  <a:prstClr val="black"/>
                </a:solidFill>
                <a:latin typeface="Calibri"/>
              </a:rPr>
              <a:t>2272 GPS receivers</a:t>
            </a:r>
          </a:p>
          <a:p>
            <a:pPr marL="285481" indent="-285481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600" b="1" dirty="0">
                <a:solidFill>
                  <a:prstClr val="black"/>
                </a:solidFill>
                <a:latin typeface="Calibri"/>
              </a:rPr>
              <a:t>4939 seismic stations</a:t>
            </a:r>
          </a:p>
          <a:p>
            <a:pPr marL="285481" indent="-285481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600" b="1" dirty="0">
                <a:solidFill>
                  <a:prstClr val="black"/>
                </a:solidFill>
                <a:latin typeface="Calibri"/>
              </a:rPr>
              <a:t>464 TB Seismic data</a:t>
            </a:r>
          </a:p>
          <a:p>
            <a:pPr marL="285481" indent="-285481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600" b="1" dirty="0" smtClean="0">
                <a:solidFill>
                  <a:srgbClr val="FF0000"/>
                </a:solidFill>
                <a:latin typeface="Calibri"/>
              </a:rPr>
              <a:t>1.24 </a:t>
            </a:r>
            <a:r>
              <a:rPr lang="en-US" sz="1600" b="1" dirty="0">
                <a:solidFill>
                  <a:srgbClr val="FF0000"/>
                </a:solidFill>
                <a:latin typeface="Calibri"/>
              </a:rPr>
              <a:t>PB </a:t>
            </a:r>
            <a:r>
              <a:rPr lang="en-US" sz="1600" b="1" dirty="0" smtClean="0">
                <a:solidFill>
                  <a:srgbClr val="FF0000"/>
                </a:solidFill>
                <a:latin typeface="Calibri"/>
              </a:rPr>
              <a:t>Total Storage</a:t>
            </a:r>
            <a:endParaRPr lang="en-US" sz="1600" b="1" dirty="0">
              <a:solidFill>
                <a:srgbClr val="FF0000"/>
              </a:solidFill>
              <a:latin typeface="Calibri"/>
            </a:endParaRPr>
          </a:p>
          <a:p>
            <a:pPr marL="285481" indent="-285481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600" b="1" dirty="0">
                <a:solidFill>
                  <a:prstClr val="black"/>
                </a:solidFill>
                <a:latin typeface="Calibri"/>
              </a:rPr>
              <a:t>828 instruments in 118 Laboratories</a:t>
            </a:r>
          </a:p>
        </p:txBody>
      </p:sp>
      <p:pic>
        <p:nvPicPr>
          <p:cNvPr id="17" name="Picture 11" descr="Schermata 03-2456360 alle 15.38.44.pn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1276" y="2536030"/>
            <a:ext cx="5912296" cy="4032469"/>
          </a:xfrm>
          <a:prstGeom prst="rect">
            <a:avLst/>
          </a:prstGeom>
        </p:spPr>
      </p:pic>
      <p:sp>
        <p:nvSpPr>
          <p:cNvPr id="18" name="Rectangle 6"/>
          <p:cNvSpPr/>
          <p:nvPr/>
        </p:nvSpPr>
        <p:spPr>
          <a:xfrm>
            <a:off x="2897572" y="2510139"/>
            <a:ext cx="6096000" cy="4060825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53" tIns="45679" rIns="91353" bIns="45679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5339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7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The long “Heavy” </a:t>
            </a:r>
            <a:r>
              <a:rPr lang="en-US" sz="3200" dirty="0" smtClean="0"/>
              <a:t>tail</a:t>
            </a:r>
            <a:endParaRPr lang="en-US" sz="3200" dirty="0"/>
          </a:p>
        </p:txBody>
      </p:sp>
      <p:pic>
        <p:nvPicPr>
          <p:cNvPr id="5" name="Picture 2" descr="Preview of “howe_XLDB_EUR_sqlshare.pdf”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175070" y="-408091"/>
            <a:ext cx="5133213" cy="81575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76056" y="2278613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growth ~ 0.5 PB</a:t>
            </a:r>
            <a:r>
              <a:rPr lang="en-US" b="1" dirty="0">
                <a:solidFill>
                  <a:srgbClr val="FF0000"/>
                </a:solidFill>
              </a:rPr>
              <a:t>/</a:t>
            </a:r>
            <a:r>
              <a:rPr lang="en-US" b="1" dirty="0" smtClean="0">
                <a:solidFill>
                  <a:srgbClr val="FF0000"/>
                </a:solidFill>
              </a:rPr>
              <a:t>year</a:t>
            </a:r>
          </a:p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&amp; data diversity (type &amp; formats)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6165304"/>
            <a:ext cx="4320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1475656" y="3140968"/>
            <a:ext cx="3168352" cy="288032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396812" y="3625860"/>
            <a:ext cx="2759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Earth Sciences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934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99381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dirty="0" smtClean="0"/>
              <a:t>Multi</a:t>
            </a:r>
            <a:r>
              <a:rPr lang="en-US" sz="4000" dirty="0" smtClean="0"/>
              <a:t>-disciplinary research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4410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Scientist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6056" y="1209943"/>
            <a:ext cx="3744416" cy="2147049"/>
          </a:xfrm>
        </p:spPr>
        <p:txBody>
          <a:bodyPr/>
          <a:lstStyle/>
          <a:p>
            <a:pPr marL="0" indent="0" algn="just">
              <a:buNone/>
            </a:pPr>
            <a:r>
              <a:rPr lang="en-US" dirty="0" smtClean="0"/>
              <a:t>Scientist willing to perform inter-disciplinary </a:t>
            </a:r>
            <a:r>
              <a:rPr lang="en-US" dirty="0" err="1" smtClean="0"/>
              <a:t>reasearch</a:t>
            </a:r>
            <a:endParaRPr lang="en-US" dirty="0"/>
          </a:p>
        </p:txBody>
      </p:sp>
      <p:pic>
        <p:nvPicPr>
          <p:cNvPr id="4" name="Picture 3" descr="scientist_43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4364000" cy="42117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6" t="14461" r="17239" b="5539"/>
          <a:stretch>
            <a:fillRect/>
          </a:stretch>
        </p:blipFill>
        <p:spPr bwMode="auto">
          <a:xfrm>
            <a:off x="2448099" y="5871004"/>
            <a:ext cx="1360454" cy="986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imgr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550" y="5824867"/>
            <a:ext cx="1342549" cy="1033133"/>
          </a:xfrm>
          <a:prstGeom prst="rect">
            <a:avLst/>
          </a:prstGeom>
        </p:spPr>
      </p:pic>
      <p:pic>
        <p:nvPicPr>
          <p:cNvPr id="8" name="Picture 7" descr="imgr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5903750"/>
            <a:ext cx="1024591" cy="9272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00290" y="3485907"/>
            <a:ext cx="3093628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urier"/>
                <a:cs typeface="Courier"/>
              </a:rPr>
              <a:t>Seismic waveform    +</a:t>
            </a:r>
          </a:p>
          <a:p>
            <a:r>
              <a:rPr lang="en-US" dirty="0" smtClean="0">
                <a:latin typeface="Courier"/>
                <a:cs typeface="Courier"/>
              </a:rPr>
              <a:t>SAR </a:t>
            </a:r>
            <a:r>
              <a:rPr lang="en-US" dirty="0" err="1" smtClean="0">
                <a:latin typeface="Courier"/>
                <a:cs typeface="Courier"/>
              </a:rPr>
              <a:t>interferograms</a:t>
            </a:r>
            <a:r>
              <a:rPr lang="en-US" dirty="0" smtClean="0">
                <a:latin typeface="Courier"/>
                <a:cs typeface="Courier"/>
              </a:rPr>
              <a:t>  +</a:t>
            </a:r>
          </a:p>
          <a:p>
            <a:r>
              <a:rPr lang="en-US" dirty="0" smtClean="0">
                <a:latin typeface="Courier"/>
                <a:cs typeface="Courier"/>
              </a:rPr>
              <a:t>Hazard maps         +</a:t>
            </a:r>
            <a:br>
              <a:rPr lang="en-US" dirty="0" smtClean="0">
                <a:latin typeface="Courier"/>
                <a:cs typeface="Courier"/>
              </a:rPr>
            </a:br>
            <a:r>
              <a:rPr lang="en-US" dirty="0" smtClean="0">
                <a:latin typeface="Courier"/>
                <a:cs typeface="Courier"/>
              </a:rPr>
              <a:t>Geological maps     +</a:t>
            </a:r>
          </a:p>
          <a:p>
            <a:r>
              <a:rPr lang="en-US" dirty="0" smtClean="0">
                <a:latin typeface="Courier"/>
                <a:cs typeface="Courier"/>
              </a:rPr>
              <a:t>Velocity maps (GPS) =</a:t>
            </a:r>
          </a:p>
          <a:p>
            <a:r>
              <a:rPr lang="en-US" dirty="0" smtClean="0">
                <a:latin typeface="Courier"/>
                <a:cs typeface="Courier"/>
              </a:rPr>
              <a:t>---------------------</a:t>
            </a:r>
          </a:p>
          <a:p>
            <a:r>
              <a:rPr lang="en-US" dirty="0" smtClean="0">
                <a:latin typeface="Courier"/>
                <a:cs typeface="Courier"/>
              </a:rPr>
              <a:t>   </a:t>
            </a:r>
            <a:r>
              <a:rPr lang="en-US" dirty="0" smtClean="0">
                <a:solidFill>
                  <a:srgbClr val="FF0000"/>
                </a:solidFill>
                <a:latin typeface="Courier"/>
                <a:cs typeface="Courier"/>
              </a:rPr>
              <a:t>  NEW SCIENCE!</a:t>
            </a:r>
            <a:endParaRPr lang="en-US" dirty="0">
              <a:solidFill>
                <a:srgbClr val="FF0000"/>
              </a:solidFill>
              <a:latin typeface="Courier"/>
              <a:cs typeface="Courier"/>
            </a:endParaRPr>
          </a:p>
        </p:txBody>
      </p:sp>
      <p:pic>
        <p:nvPicPr>
          <p:cNvPr id="10" name="Picture 9" descr="imgre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5902583"/>
            <a:ext cx="2015009" cy="939928"/>
          </a:xfrm>
          <a:prstGeom prst="rect">
            <a:avLst/>
          </a:prstGeom>
        </p:spPr>
      </p:pic>
      <p:pic>
        <p:nvPicPr>
          <p:cNvPr id="11" name="Picture 10" descr="imgres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8" t="8554" r="8843" b="15751"/>
          <a:stretch/>
        </p:blipFill>
        <p:spPr>
          <a:xfrm>
            <a:off x="7092280" y="5871004"/>
            <a:ext cx="1317897" cy="98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822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POS TITLE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1_EPOS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4_EPOS_PP_template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4_EPOS TITLE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EPOS TITLE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ENVRI-ppt-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EPOS PRESENTATION white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EPOS_PP_template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2_EPOS TITLE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EPOS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3_EPOS_PP_template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3_EPOS TITLE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EPOS_PP_template2.pot</Template>
  <TotalTime>48875</TotalTime>
  <Words>2355</Words>
  <Application>Microsoft Macintosh PowerPoint</Application>
  <PresentationFormat>On-screen Show (4:3)</PresentationFormat>
  <Paragraphs>534</Paragraphs>
  <Slides>58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12</vt:i4>
      </vt:variant>
      <vt:variant>
        <vt:lpstr>Slide Titles</vt:lpstr>
      </vt:variant>
      <vt:variant>
        <vt:i4>58</vt:i4>
      </vt:variant>
    </vt:vector>
  </HeadingPairs>
  <TitlesOfParts>
    <vt:vector size="70" baseType="lpstr">
      <vt:lpstr>EPOS TITLE SLIDE</vt:lpstr>
      <vt:lpstr>1_EPOS TITLE SLIDE</vt:lpstr>
      <vt:lpstr>ENVRI-ppt-template</vt:lpstr>
      <vt:lpstr>EPOS PRESENTATION white SLIDE</vt:lpstr>
      <vt:lpstr>2_EPOS_PP_template2</vt:lpstr>
      <vt:lpstr>2_EPOS TITLE SLIDE</vt:lpstr>
      <vt:lpstr>EPOS SLIDE</vt:lpstr>
      <vt:lpstr>3_EPOS_PP_template2</vt:lpstr>
      <vt:lpstr>3_EPOS TITLE SLIDE</vt:lpstr>
      <vt:lpstr>1_EPOS SLIDE</vt:lpstr>
      <vt:lpstr>4_EPOS_PP_template2</vt:lpstr>
      <vt:lpstr>4_EPOS TITLE SLIDE</vt:lpstr>
      <vt:lpstr>Daniele Bailo, Keith Jeffery</vt:lpstr>
      <vt:lpstr>Data intensive Science</vt:lpstr>
      <vt:lpstr>“Data Intensive Science” Challenges </vt:lpstr>
      <vt:lpstr>“Data intensive Sciences” communities</vt:lpstr>
      <vt:lpstr>PowerPoint Presentation</vt:lpstr>
      <vt:lpstr>“Numbers” of solid earth science</vt:lpstr>
      <vt:lpstr>The long “Heavy” tail</vt:lpstr>
      <vt:lpstr>PowerPoint Presentation</vt:lpstr>
      <vt:lpstr>Scientist Work</vt:lpstr>
      <vt:lpstr>PowerPoint Presentation</vt:lpstr>
      <vt:lpstr>PowerPoint Presentation</vt:lpstr>
      <vt:lpstr>PowerPoint Presentation</vt:lpstr>
      <vt:lpstr>PowerPoint Presentation</vt:lpstr>
      <vt:lpstr>Overcoming complexity</vt:lpstr>
      <vt:lpstr>Scientist at work</vt:lpstr>
      <vt:lpstr>Scientist at work</vt:lpstr>
      <vt:lpstr>Scientist at work</vt:lpstr>
      <vt:lpstr>Scientist at work</vt:lpstr>
      <vt:lpstr>Scientist at work</vt:lpstr>
      <vt:lpstr>Scientist at work</vt:lpstr>
      <vt:lpstr>EPOS e-Infrastructure</vt:lpstr>
      <vt:lpstr>PowerPoint Presentation</vt:lpstr>
      <vt:lpstr>PowerPoint Presentation</vt:lpstr>
      <vt:lpstr>Compatibility layer</vt:lpstr>
      <vt:lpstr>Metadata is the key</vt:lpstr>
      <vt:lpstr>PowerPoint Presentation</vt:lpstr>
      <vt:lpstr>PowerPoint Presentation</vt:lpstr>
      <vt:lpstr>PowerPoint Presentation</vt:lpstr>
      <vt:lpstr>PowerPoint Presentation</vt:lpstr>
      <vt:lpstr>Requirements </vt:lpstr>
      <vt:lpstr>Managing overall complexity</vt:lpstr>
      <vt:lpstr>Managing datasets: Data Taxonomy</vt:lpstr>
      <vt:lpstr>PowerPoint Presentation</vt:lpstr>
      <vt:lpstr>Managing (web) Services</vt:lpstr>
      <vt:lpstr>Managing (web) Services</vt:lpstr>
      <vt:lpstr>Request workflow</vt:lpstr>
      <vt:lpstr>PowerPoint Presentation</vt:lpstr>
      <vt:lpstr>Seismology example</vt:lpstr>
      <vt:lpstr>Example</vt:lpstr>
      <vt:lpstr>Data intensive science</vt:lpstr>
      <vt:lpstr>…Time is running out…</vt:lpstr>
      <vt:lpstr>Additional topics</vt:lpstr>
      <vt:lpstr>PowerPoint Presentation</vt:lpstr>
      <vt:lpstr>PowerPoint Presentation</vt:lpstr>
      <vt:lpstr>EPOS Demonstrator Seismology &amp; Geology and Geodesy</vt:lpstr>
      <vt:lpstr>PowerPoint Presentation</vt:lpstr>
      <vt:lpstr>PowerPoint Presentation</vt:lpstr>
      <vt:lpstr>PowerPoint Presentation</vt:lpstr>
      <vt:lpstr>FUTURE WORK</vt:lpstr>
      <vt:lpstr>TAKE HOME MESSAGES</vt:lpstr>
      <vt:lpstr>Thank You</vt:lpstr>
      <vt:lpstr>PowerPoint Presentation</vt:lpstr>
      <vt:lpstr>National RI &amp; Thematic Services  </vt:lpstr>
      <vt:lpstr>Thematic Services: an example  </vt:lpstr>
      <vt:lpstr>How to be “EPOS interoperable”</vt:lpstr>
      <vt:lpstr>PowerPoint Presentation</vt:lpstr>
      <vt:lpstr>PowerPoint Presentation</vt:lpstr>
      <vt:lpstr>EPOS e-Infrastructure challenges</vt:lpstr>
    </vt:vector>
  </TitlesOfParts>
  <Company>I.N.G.V.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Barbara Angioni</dc:creator>
  <cp:lastModifiedBy>daniele bailo</cp:lastModifiedBy>
  <cp:revision>454</cp:revision>
  <cp:lastPrinted>2013-05-23T09:09:48Z</cp:lastPrinted>
  <dcterms:created xsi:type="dcterms:W3CDTF">2013-08-28T07:29:24Z</dcterms:created>
  <dcterms:modified xsi:type="dcterms:W3CDTF">2014-05-12T20:00:09Z</dcterms:modified>
</cp:coreProperties>
</file>