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55"/>
  </p:notesMasterIdLst>
  <p:handoutMasterIdLst>
    <p:handoutMasterId r:id="rId56"/>
  </p:handoutMasterIdLst>
  <p:sldIdLst>
    <p:sldId id="256" r:id="rId2"/>
    <p:sldId id="293" r:id="rId3"/>
    <p:sldId id="294" r:id="rId4"/>
    <p:sldId id="299" r:id="rId5"/>
    <p:sldId id="364" r:id="rId6"/>
    <p:sldId id="318" r:id="rId7"/>
    <p:sldId id="351" r:id="rId8"/>
    <p:sldId id="352" r:id="rId9"/>
    <p:sldId id="353" r:id="rId10"/>
    <p:sldId id="354" r:id="rId11"/>
    <p:sldId id="300" r:id="rId12"/>
    <p:sldId id="301" r:id="rId13"/>
    <p:sldId id="302" r:id="rId14"/>
    <p:sldId id="312" r:id="rId15"/>
    <p:sldId id="304" r:id="rId16"/>
    <p:sldId id="313" r:id="rId17"/>
    <p:sldId id="383" r:id="rId18"/>
    <p:sldId id="316" r:id="rId19"/>
    <p:sldId id="382" r:id="rId20"/>
    <p:sldId id="314" r:id="rId21"/>
    <p:sldId id="315" r:id="rId22"/>
    <p:sldId id="317" r:id="rId23"/>
    <p:sldId id="303" r:id="rId24"/>
    <p:sldId id="305" r:id="rId25"/>
    <p:sldId id="358" r:id="rId26"/>
    <p:sldId id="306" r:id="rId27"/>
    <p:sldId id="320" r:id="rId28"/>
    <p:sldId id="319" r:id="rId29"/>
    <p:sldId id="321" r:id="rId30"/>
    <p:sldId id="365" r:id="rId31"/>
    <p:sldId id="366" r:id="rId32"/>
    <p:sldId id="367" r:id="rId33"/>
    <p:sldId id="368" r:id="rId34"/>
    <p:sldId id="369" r:id="rId35"/>
    <p:sldId id="371" r:id="rId36"/>
    <p:sldId id="373" r:id="rId37"/>
    <p:sldId id="337" r:id="rId38"/>
    <p:sldId id="374" r:id="rId39"/>
    <p:sldId id="380" r:id="rId40"/>
    <p:sldId id="381" r:id="rId41"/>
    <p:sldId id="333" r:id="rId42"/>
    <p:sldId id="335" r:id="rId43"/>
    <p:sldId id="336" r:id="rId44"/>
    <p:sldId id="290" r:id="rId45"/>
    <p:sldId id="361" r:id="rId46"/>
    <p:sldId id="331" r:id="rId47"/>
    <p:sldId id="348" r:id="rId48"/>
    <p:sldId id="346" r:id="rId49"/>
    <p:sldId id="378" r:id="rId50"/>
    <p:sldId id="347" r:id="rId51"/>
    <p:sldId id="287" r:id="rId52"/>
    <p:sldId id="376" r:id="rId53"/>
    <p:sldId id="379" r:id="rId54"/>
  </p:sldIdLst>
  <p:sldSz cx="9144000" cy="6858000" type="screen4x3"/>
  <p:notesSz cx="6858000" cy="9144000"/>
  <p:defaultTextStyle>
    <a:defPPr>
      <a:defRPr lang="en-US"/>
    </a:defPPr>
    <a:lvl1pPr algn="l" rtl="0" fontAlgn="base">
      <a:spcBef>
        <a:spcPct val="0"/>
      </a:spcBef>
      <a:spcAft>
        <a:spcPct val="0"/>
      </a:spcAft>
      <a:defRPr sz="3200" b="1" kern="1200">
        <a:solidFill>
          <a:schemeClr val="accent2"/>
        </a:solidFill>
        <a:latin typeface="Arial" charset="0"/>
        <a:ea typeface="+mn-ea"/>
        <a:cs typeface="+mn-cs"/>
      </a:defRPr>
    </a:lvl1pPr>
    <a:lvl2pPr marL="457200" algn="l" rtl="0" fontAlgn="base">
      <a:spcBef>
        <a:spcPct val="0"/>
      </a:spcBef>
      <a:spcAft>
        <a:spcPct val="0"/>
      </a:spcAft>
      <a:defRPr sz="3200" b="1" kern="1200">
        <a:solidFill>
          <a:schemeClr val="accent2"/>
        </a:solidFill>
        <a:latin typeface="Arial" charset="0"/>
        <a:ea typeface="+mn-ea"/>
        <a:cs typeface="+mn-cs"/>
      </a:defRPr>
    </a:lvl2pPr>
    <a:lvl3pPr marL="914400" algn="l" rtl="0" fontAlgn="base">
      <a:spcBef>
        <a:spcPct val="0"/>
      </a:spcBef>
      <a:spcAft>
        <a:spcPct val="0"/>
      </a:spcAft>
      <a:defRPr sz="3200" b="1" kern="1200">
        <a:solidFill>
          <a:schemeClr val="accent2"/>
        </a:solidFill>
        <a:latin typeface="Arial" charset="0"/>
        <a:ea typeface="+mn-ea"/>
        <a:cs typeface="+mn-cs"/>
      </a:defRPr>
    </a:lvl3pPr>
    <a:lvl4pPr marL="1371600" algn="l" rtl="0" fontAlgn="base">
      <a:spcBef>
        <a:spcPct val="0"/>
      </a:spcBef>
      <a:spcAft>
        <a:spcPct val="0"/>
      </a:spcAft>
      <a:defRPr sz="3200" b="1" kern="1200">
        <a:solidFill>
          <a:schemeClr val="accent2"/>
        </a:solidFill>
        <a:latin typeface="Arial" charset="0"/>
        <a:ea typeface="+mn-ea"/>
        <a:cs typeface="+mn-cs"/>
      </a:defRPr>
    </a:lvl4pPr>
    <a:lvl5pPr marL="1828800" algn="l" rtl="0" fontAlgn="base">
      <a:spcBef>
        <a:spcPct val="0"/>
      </a:spcBef>
      <a:spcAft>
        <a:spcPct val="0"/>
      </a:spcAft>
      <a:defRPr sz="3200" b="1" kern="1200">
        <a:solidFill>
          <a:schemeClr val="accent2"/>
        </a:solidFill>
        <a:latin typeface="Arial" charset="0"/>
        <a:ea typeface="+mn-ea"/>
        <a:cs typeface="+mn-cs"/>
      </a:defRPr>
    </a:lvl5pPr>
    <a:lvl6pPr marL="2286000" algn="l" defTabSz="914400" rtl="0" eaLnBrk="1" latinLnBrk="0" hangingPunct="1">
      <a:defRPr sz="3200" b="1" kern="1200">
        <a:solidFill>
          <a:schemeClr val="accent2"/>
        </a:solidFill>
        <a:latin typeface="Arial" charset="0"/>
        <a:ea typeface="+mn-ea"/>
        <a:cs typeface="+mn-cs"/>
      </a:defRPr>
    </a:lvl6pPr>
    <a:lvl7pPr marL="2743200" algn="l" defTabSz="914400" rtl="0" eaLnBrk="1" latinLnBrk="0" hangingPunct="1">
      <a:defRPr sz="3200" b="1" kern="1200">
        <a:solidFill>
          <a:schemeClr val="accent2"/>
        </a:solidFill>
        <a:latin typeface="Arial" charset="0"/>
        <a:ea typeface="+mn-ea"/>
        <a:cs typeface="+mn-cs"/>
      </a:defRPr>
    </a:lvl7pPr>
    <a:lvl8pPr marL="3200400" algn="l" defTabSz="914400" rtl="0" eaLnBrk="1" latinLnBrk="0" hangingPunct="1">
      <a:defRPr sz="3200" b="1" kern="1200">
        <a:solidFill>
          <a:schemeClr val="accent2"/>
        </a:solidFill>
        <a:latin typeface="Arial" charset="0"/>
        <a:ea typeface="+mn-ea"/>
        <a:cs typeface="+mn-cs"/>
      </a:defRPr>
    </a:lvl8pPr>
    <a:lvl9pPr marL="3657600" algn="l" defTabSz="914400" rtl="0" eaLnBrk="1" latinLnBrk="0" hangingPunct="1">
      <a:defRPr sz="3200" b="1" kern="1200">
        <a:solidFill>
          <a:schemeClr val="accent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FF9933"/>
    <a:srgbClr val="FF5050"/>
    <a:srgbClr val="FFFF66"/>
    <a:srgbClr val="33CC33"/>
    <a:srgbClr val="FF9999"/>
    <a:srgbClr val="FF6699"/>
    <a:srgbClr val="FFCC00"/>
    <a:srgbClr val="33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69" autoAdjust="0"/>
  </p:normalViewPr>
  <p:slideViewPr>
    <p:cSldViewPr>
      <p:cViewPr>
        <p:scale>
          <a:sx n="80" d="100"/>
          <a:sy n="80" d="100"/>
        </p:scale>
        <p:origin x="-826" y="-2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4C9736-A4B5-4237-91E3-0F8DA1D94CE8}" type="datetimeFigureOut">
              <a:rPr lang="nl-BE" smtClean="0"/>
              <a:t>12/09/2013</a:t>
            </a:fld>
            <a:endParaRPr lang="nl-BE"/>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nl-BE" smtClean="0"/>
              <a:t>euroCRIS seminar 9-10 September 2013</a:t>
            </a:r>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7813F-132C-4EE1-B7EB-73E485A6A148}" type="slidenum">
              <a:rPr lang="nl-BE" smtClean="0"/>
              <a:t>‹nr.›</a:t>
            </a:fld>
            <a:endParaRPr lang="nl-BE"/>
          </a:p>
        </p:txBody>
      </p:sp>
    </p:spTree>
    <p:extLst>
      <p:ext uri="{BB962C8B-B14F-4D97-AF65-F5344CB8AC3E}">
        <p14:creationId xmlns:p14="http://schemas.microsoft.com/office/powerpoint/2010/main" val="16876009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a:p>
        </p:txBody>
      </p:sp>
      <p:sp>
        <p:nvSpPr>
          <p:cNvPr id="522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r>
              <a:rPr lang="en-US" smtClean="0"/>
              <a:t>euroCRIS seminar 9-10 September 2013</a:t>
            </a:r>
            <a:endParaRPr lang="en-US"/>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599434D0-B8A6-4A07-B3CB-951D3A935EA1}" type="slidenum">
              <a:rPr lang="en-US"/>
              <a:pPr/>
              <a:t>‹nr.›</a:t>
            </a:fld>
            <a:endParaRPr lang="en-US"/>
          </a:p>
        </p:txBody>
      </p:sp>
    </p:spTree>
    <p:extLst>
      <p:ext uri="{BB962C8B-B14F-4D97-AF65-F5344CB8AC3E}">
        <p14:creationId xmlns:p14="http://schemas.microsoft.com/office/powerpoint/2010/main" val="408429307"/>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68C5A-9C3E-45BE-AC31-B8A6401F6FFC}" type="slidenum">
              <a:rPr lang="en-US"/>
              <a:pPr/>
              <a:t>1</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nl-NL"/>
          </a:p>
        </p:txBody>
      </p:sp>
      <p:sp>
        <p:nvSpPr>
          <p:cNvPr id="2" name="Tijdelijke aanduiding voor voettekst 1"/>
          <p:cNvSpPr>
            <a:spLocks noGrp="1"/>
          </p:cNvSpPr>
          <p:nvPr>
            <p:ph type="ftr" sz="quarter" idx="10"/>
          </p:nvPr>
        </p:nvSpPr>
        <p:spPr/>
        <p:txBody>
          <a:bodyPr/>
          <a:lstStyle/>
          <a:p>
            <a:r>
              <a:rPr lang="en-US" smtClean="0"/>
              <a:t>euroCRIS seminar 9-10 September 2013</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voettekst 3"/>
          <p:cNvSpPr>
            <a:spLocks noGrp="1"/>
          </p:cNvSpPr>
          <p:nvPr>
            <p:ph type="ftr" sz="quarter" idx="10"/>
          </p:nvPr>
        </p:nvSpPr>
        <p:spPr/>
        <p:txBody>
          <a:bodyPr/>
          <a:lstStyle/>
          <a:p>
            <a:r>
              <a:rPr lang="en-US" smtClean="0"/>
              <a:t>euroCRIS seminar 9-10 September 2013</a:t>
            </a:r>
            <a:endParaRPr lang="en-US"/>
          </a:p>
        </p:txBody>
      </p:sp>
      <p:sp>
        <p:nvSpPr>
          <p:cNvPr id="5" name="Tijdelijke aanduiding voor dianummer 4"/>
          <p:cNvSpPr>
            <a:spLocks noGrp="1"/>
          </p:cNvSpPr>
          <p:nvPr>
            <p:ph type="sldNum" sz="quarter" idx="11"/>
          </p:nvPr>
        </p:nvSpPr>
        <p:spPr/>
        <p:txBody>
          <a:bodyPr/>
          <a:lstStyle/>
          <a:p>
            <a:fld id="{599434D0-B8A6-4A07-B3CB-951D3A935EA1}" type="slidenum">
              <a:rPr lang="en-US" smtClean="0"/>
              <a:pPr/>
              <a:t>4</a:t>
            </a:fld>
            <a:endParaRPr lang="en-US"/>
          </a:p>
        </p:txBody>
      </p:sp>
    </p:spTree>
    <p:extLst>
      <p:ext uri="{BB962C8B-B14F-4D97-AF65-F5344CB8AC3E}">
        <p14:creationId xmlns:p14="http://schemas.microsoft.com/office/powerpoint/2010/main" val="296838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voettekst 3"/>
          <p:cNvSpPr>
            <a:spLocks noGrp="1"/>
          </p:cNvSpPr>
          <p:nvPr>
            <p:ph type="ftr" sz="quarter" idx="10"/>
          </p:nvPr>
        </p:nvSpPr>
        <p:spPr/>
        <p:txBody>
          <a:bodyPr/>
          <a:lstStyle/>
          <a:p>
            <a:r>
              <a:rPr lang="en-US" smtClean="0"/>
              <a:t>euroCRIS seminar 9-10 September 2013</a:t>
            </a:r>
            <a:endParaRPr lang="en-US"/>
          </a:p>
        </p:txBody>
      </p:sp>
      <p:sp>
        <p:nvSpPr>
          <p:cNvPr id="5" name="Tijdelijke aanduiding voor dianummer 4"/>
          <p:cNvSpPr>
            <a:spLocks noGrp="1"/>
          </p:cNvSpPr>
          <p:nvPr>
            <p:ph type="sldNum" sz="quarter" idx="11"/>
          </p:nvPr>
        </p:nvSpPr>
        <p:spPr/>
        <p:txBody>
          <a:bodyPr/>
          <a:lstStyle/>
          <a:p>
            <a:fld id="{599434D0-B8A6-4A07-B3CB-951D3A935EA1}" type="slidenum">
              <a:rPr lang="en-US" smtClean="0"/>
              <a:pPr/>
              <a:t>13</a:t>
            </a:fld>
            <a:endParaRPr lang="en-US"/>
          </a:p>
        </p:txBody>
      </p:sp>
    </p:spTree>
    <p:extLst>
      <p:ext uri="{BB962C8B-B14F-4D97-AF65-F5344CB8AC3E}">
        <p14:creationId xmlns:p14="http://schemas.microsoft.com/office/powerpoint/2010/main" val="277189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“Patterns are generally accepted generic solutions for a specific type of problem that exists in reality in various flavors. In what follows we present the patterns that will be used by EWI as means to manage ‘FRIS data’ and ‘FRIS meta data’ in a consistent way”</a:t>
            </a:r>
            <a:endParaRPr lang="nl-BE" dirty="0" smtClean="0"/>
          </a:p>
          <a:p>
            <a:endParaRPr lang="nl-BE" dirty="0"/>
          </a:p>
        </p:txBody>
      </p:sp>
      <p:sp>
        <p:nvSpPr>
          <p:cNvPr id="4" name="Tijdelijke aanduiding voor voettekst 3"/>
          <p:cNvSpPr>
            <a:spLocks noGrp="1"/>
          </p:cNvSpPr>
          <p:nvPr>
            <p:ph type="ftr" sz="quarter" idx="10"/>
          </p:nvPr>
        </p:nvSpPr>
        <p:spPr/>
        <p:txBody>
          <a:bodyPr/>
          <a:lstStyle/>
          <a:p>
            <a:r>
              <a:rPr lang="en-US" smtClean="0"/>
              <a:t>euroCRIS seminar 9-10 September 2013</a:t>
            </a:r>
            <a:endParaRPr lang="en-US"/>
          </a:p>
        </p:txBody>
      </p:sp>
      <p:sp>
        <p:nvSpPr>
          <p:cNvPr id="5" name="Tijdelijke aanduiding voor dianummer 4"/>
          <p:cNvSpPr>
            <a:spLocks noGrp="1"/>
          </p:cNvSpPr>
          <p:nvPr>
            <p:ph type="sldNum" sz="quarter" idx="11"/>
          </p:nvPr>
        </p:nvSpPr>
        <p:spPr/>
        <p:txBody>
          <a:bodyPr/>
          <a:lstStyle/>
          <a:p>
            <a:fld id="{599434D0-B8A6-4A07-B3CB-951D3A935EA1}" type="slidenum">
              <a:rPr lang="en-US" smtClean="0"/>
              <a:pPr/>
              <a:t>14</a:t>
            </a:fld>
            <a:endParaRPr lang="en-US"/>
          </a:p>
        </p:txBody>
      </p:sp>
    </p:spTree>
    <p:extLst>
      <p:ext uri="{BB962C8B-B14F-4D97-AF65-F5344CB8AC3E}">
        <p14:creationId xmlns:p14="http://schemas.microsoft.com/office/powerpoint/2010/main" val="348497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itchFamily="34" charset="0"/>
              <a:buNone/>
            </a:pPr>
            <a:endParaRPr lang="en-US" noProof="0" dirty="0"/>
          </a:p>
        </p:txBody>
      </p:sp>
      <p:sp>
        <p:nvSpPr>
          <p:cNvPr id="4" name="Tijdelijke aanduiding voor voettekst 3"/>
          <p:cNvSpPr>
            <a:spLocks noGrp="1"/>
          </p:cNvSpPr>
          <p:nvPr>
            <p:ph type="ftr" sz="quarter" idx="10"/>
          </p:nvPr>
        </p:nvSpPr>
        <p:spPr/>
        <p:txBody>
          <a:bodyPr/>
          <a:lstStyle/>
          <a:p>
            <a:r>
              <a:rPr lang="en-US" smtClean="0"/>
              <a:t>euroCRIS seminar 9-10 September 2013</a:t>
            </a:r>
            <a:endParaRPr lang="en-US"/>
          </a:p>
        </p:txBody>
      </p:sp>
      <p:sp>
        <p:nvSpPr>
          <p:cNvPr id="5" name="Tijdelijke aanduiding voor dianummer 4"/>
          <p:cNvSpPr>
            <a:spLocks noGrp="1"/>
          </p:cNvSpPr>
          <p:nvPr>
            <p:ph type="sldNum" sz="quarter" idx="11"/>
          </p:nvPr>
        </p:nvSpPr>
        <p:spPr/>
        <p:txBody>
          <a:bodyPr/>
          <a:lstStyle/>
          <a:p>
            <a:fld id="{599434D0-B8A6-4A07-B3CB-951D3A935EA1}" type="slidenum">
              <a:rPr lang="en-US" smtClean="0"/>
              <a:pPr/>
              <a:t>23</a:t>
            </a:fld>
            <a:endParaRPr lang="en-US"/>
          </a:p>
        </p:txBody>
      </p:sp>
    </p:spTree>
    <p:extLst>
      <p:ext uri="{BB962C8B-B14F-4D97-AF65-F5344CB8AC3E}">
        <p14:creationId xmlns:p14="http://schemas.microsoft.com/office/powerpoint/2010/main" val="4000768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voettekst 3"/>
          <p:cNvSpPr>
            <a:spLocks noGrp="1"/>
          </p:cNvSpPr>
          <p:nvPr>
            <p:ph type="ftr" sz="quarter" idx="10"/>
          </p:nvPr>
        </p:nvSpPr>
        <p:spPr/>
        <p:txBody>
          <a:bodyPr/>
          <a:lstStyle/>
          <a:p>
            <a:r>
              <a:rPr lang="en-US" smtClean="0"/>
              <a:t>euroCRIS seminar 9-10 September 2013</a:t>
            </a:r>
            <a:endParaRPr lang="en-US"/>
          </a:p>
        </p:txBody>
      </p:sp>
      <p:sp>
        <p:nvSpPr>
          <p:cNvPr id="5" name="Tijdelijke aanduiding voor dianummer 4"/>
          <p:cNvSpPr>
            <a:spLocks noGrp="1"/>
          </p:cNvSpPr>
          <p:nvPr>
            <p:ph type="sldNum" sz="quarter" idx="11"/>
          </p:nvPr>
        </p:nvSpPr>
        <p:spPr/>
        <p:txBody>
          <a:bodyPr/>
          <a:lstStyle/>
          <a:p>
            <a:fld id="{599434D0-B8A6-4A07-B3CB-951D3A935EA1}" type="slidenum">
              <a:rPr lang="en-US" smtClean="0"/>
              <a:pPr/>
              <a:t>24</a:t>
            </a:fld>
            <a:endParaRPr lang="en-US"/>
          </a:p>
        </p:txBody>
      </p:sp>
    </p:spTree>
    <p:extLst>
      <p:ext uri="{BB962C8B-B14F-4D97-AF65-F5344CB8AC3E}">
        <p14:creationId xmlns:p14="http://schemas.microsoft.com/office/powerpoint/2010/main" val="270850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 defined in the “Business Term Model Pattern” there are different types of Business Concepts.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Codes refer to these concepts. And so, a code can be created to </a:t>
            </a:r>
            <a:r>
              <a:rPr lang="en-US" b="1" u="sng" dirty="0" smtClean="0"/>
              <a:t>‘identify’</a:t>
            </a:r>
            <a:r>
              <a:rPr lang="en-US" dirty="0" smtClean="0"/>
              <a:t> a  Business Object, to </a:t>
            </a:r>
            <a:r>
              <a:rPr lang="en-US" b="1" u="sng" dirty="0" smtClean="0"/>
              <a:t>‘Classify’</a:t>
            </a:r>
            <a:r>
              <a:rPr lang="en-US" dirty="0" smtClean="0"/>
              <a:t> Business Objects, but also to enable easy communication of business input and business output</a:t>
            </a:r>
            <a:endParaRPr lang="nl-BE" dirty="0" smtClean="0"/>
          </a:p>
          <a:p>
            <a:endParaRPr lang="nl-BE" dirty="0"/>
          </a:p>
        </p:txBody>
      </p:sp>
      <p:sp>
        <p:nvSpPr>
          <p:cNvPr id="4" name="Tijdelijke aanduiding voor voettekst 3"/>
          <p:cNvSpPr>
            <a:spLocks noGrp="1"/>
          </p:cNvSpPr>
          <p:nvPr>
            <p:ph type="ftr" sz="quarter" idx="10"/>
          </p:nvPr>
        </p:nvSpPr>
        <p:spPr/>
        <p:txBody>
          <a:bodyPr/>
          <a:lstStyle/>
          <a:p>
            <a:r>
              <a:rPr lang="en-US" smtClean="0"/>
              <a:t>euroCRIS seminar 9-10 September 2013</a:t>
            </a:r>
            <a:endParaRPr lang="en-US"/>
          </a:p>
        </p:txBody>
      </p:sp>
      <p:sp>
        <p:nvSpPr>
          <p:cNvPr id="5" name="Tijdelijke aanduiding voor dianummer 4"/>
          <p:cNvSpPr>
            <a:spLocks noGrp="1"/>
          </p:cNvSpPr>
          <p:nvPr>
            <p:ph type="sldNum" sz="quarter" idx="11"/>
          </p:nvPr>
        </p:nvSpPr>
        <p:spPr/>
        <p:txBody>
          <a:bodyPr/>
          <a:lstStyle/>
          <a:p>
            <a:fld id="{599434D0-B8A6-4A07-B3CB-951D3A935EA1}" type="slidenum">
              <a:rPr lang="en-US" smtClean="0"/>
              <a:pPr/>
              <a:t>30</a:t>
            </a:fld>
            <a:endParaRPr lang="en-US"/>
          </a:p>
        </p:txBody>
      </p:sp>
    </p:spTree>
    <p:extLst>
      <p:ext uri="{BB962C8B-B14F-4D97-AF65-F5344CB8AC3E}">
        <p14:creationId xmlns:p14="http://schemas.microsoft.com/office/powerpoint/2010/main" val="3205307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we have a separate item for FACT TYPE (apart rom RELATION)?</a:t>
            </a:r>
            <a:endParaRPr lang="en-US" dirty="0"/>
          </a:p>
        </p:txBody>
      </p:sp>
      <p:sp>
        <p:nvSpPr>
          <p:cNvPr id="4" name="Slide Number Placeholder 3"/>
          <p:cNvSpPr>
            <a:spLocks noGrp="1"/>
          </p:cNvSpPr>
          <p:nvPr>
            <p:ph type="sldNum" sz="quarter" idx="10"/>
          </p:nvPr>
        </p:nvSpPr>
        <p:spPr/>
        <p:txBody>
          <a:bodyPr/>
          <a:lstStyle/>
          <a:p>
            <a:pPr>
              <a:defRPr/>
            </a:pPr>
            <a:fld id="{B8DB5E7A-1914-E14F-8461-CED20F9CD06C}" type="slidenum">
              <a:rPr lang="en-US" smtClean="0"/>
              <a:pPr>
                <a:defRPr/>
              </a:pPr>
              <a:t>42</a:t>
            </a:fld>
            <a:endParaRPr lang="en-US"/>
          </a:p>
        </p:txBody>
      </p:sp>
    </p:spTree>
    <p:extLst>
      <p:ext uri="{BB962C8B-B14F-4D97-AF65-F5344CB8AC3E}">
        <p14:creationId xmlns:p14="http://schemas.microsoft.com/office/powerpoint/2010/main" val="3095227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to myself: for now 4 main asset types: but this should be better categories because assets could belong to different viewpoints</a:t>
            </a:r>
          </a:p>
          <a:p>
            <a:r>
              <a:rPr lang="en-US" baseline="0" dirty="0" smtClean="0"/>
              <a:t>Question: Community, Individual, Resource, Event belong where ???</a:t>
            </a:r>
            <a:endParaRPr lang="en-US" dirty="0"/>
          </a:p>
        </p:txBody>
      </p:sp>
      <p:sp>
        <p:nvSpPr>
          <p:cNvPr id="4" name="Slide Number Placeholder 3"/>
          <p:cNvSpPr>
            <a:spLocks noGrp="1"/>
          </p:cNvSpPr>
          <p:nvPr>
            <p:ph type="sldNum" sz="quarter" idx="10"/>
          </p:nvPr>
        </p:nvSpPr>
        <p:spPr/>
        <p:txBody>
          <a:bodyPr/>
          <a:lstStyle/>
          <a:p>
            <a:pPr>
              <a:defRPr/>
            </a:pPr>
            <a:fld id="{B8DB5E7A-1914-E14F-8461-CED20F9CD06C}" type="slidenum">
              <a:rPr lang="en-US" smtClean="0"/>
              <a:pPr>
                <a:defRPr/>
              </a:pPr>
              <a:t>43</a:t>
            </a:fld>
            <a:endParaRPr lang="en-US"/>
          </a:p>
        </p:txBody>
      </p:sp>
    </p:spTree>
    <p:extLst>
      <p:ext uri="{BB962C8B-B14F-4D97-AF65-F5344CB8AC3E}">
        <p14:creationId xmlns:p14="http://schemas.microsoft.com/office/powerpoint/2010/main" val="2682137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13667" name="Rectangle 3"/>
          <p:cNvSpPr>
            <a:spLocks noChangeArrowheads="1"/>
          </p:cNvSpPr>
          <p:nvPr/>
        </p:nvSpPr>
        <p:spPr bwMode="auto">
          <a:xfrm>
            <a:off x="1763713" y="908050"/>
            <a:ext cx="6697662"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nl-NL" sz="1800" b="0">
              <a:solidFill>
                <a:schemeClr val="tx1"/>
              </a:solidFill>
            </a:endParaRPr>
          </a:p>
        </p:txBody>
      </p:sp>
      <p:sp>
        <p:nvSpPr>
          <p:cNvPr id="113670" name="Rectangle 6"/>
          <p:cNvSpPr>
            <a:spLocks noGrp="1" noChangeArrowheads="1"/>
          </p:cNvSpPr>
          <p:nvPr>
            <p:ph type="ctrTitle" sz="quarter"/>
          </p:nvPr>
        </p:nvSpPr>
        <p:spPr>
          <a:xfrm>
            <a:off x="2413000" y="5013325"/>
            <a:ext cx="6696075" cy="1296988"/>
          </a:xfrm>
        </p:spPr>
        <p:txBody>
          <a:bodyPr/>
          <a:lstStyle>
            <a:lvl1pPr>
              <a:defRPr sz="2400"/>
            </a:lvl1pPr>
          </a:lstStyle>
          <a:p>
            <a:pPr lvl="0"/>
            <a:r>
              <a:rPr lang="nl-BE" noProof="0" smtClean="0"/>
              <a:t>Hier komt de titel</a:t>
            </a:r>
            <a:endParaRPr lang="en-US" noProof="0" smtClean="0"/>
          </a:p>
        </p:txBody>
      </p:sp>
      <p:sp>
        <p:nvSpPr>
          <p:cNvPr id="113671" name="Rectangle 7"/>
          <p:cNvSpPr>
            <a:spLocks noGrp="1" noChangeArrowheads="1"/>
          </p:cNvSpPr>
          <p:nvPr>
            <p:ph type="subTitle" sz="quarter" idx="1"/>
          </p:nvPr>
        </p:nvSpPr>
        <p:spPr>
          <a:xfrm>
            <a:off x="2339975" y="6092825"/>
            <a:ext cx="6696075" cy="358775"/>
          </a:xfrm>
        </p:spPr>
        <p:txBody>
          <a:bodyPr/>
          <a:lstStyle>
            <a:lvl1pPr algn="r">
              <a:defRPr sz="1600"/>
            </a:lvl1pPr>
          </a:lstStyle>
          <a:p>
            <a:pPr lvl="0"/>
            <a:r>
              <a:rPr lang="nl-BE" noProof="0" smtClean="0"/>
              <a:t>En hier de subtitel</a:t>
            </a:r>
            <a:endParaRPr lang="nl-NL" noProof="0" smtClean="0"/>
          </a:p>
        </p:txBody>
      </p:sp>
      <p:sp>
        <p:nvSpPr>
          <p:cNvPr id="113672" name="Line 8"/>
          <p:cNvSpPr>
            <a:spLocks noChangeShapeType="1"/>
          </p:cNvSpPr>
          <p:nvPr/>
        </p:nvSpPr>
        <p:spPr bwMode="auto">
          <a:xfrm>
            <a:off x="2484438" y="6021388"/>
            <a:ext cx="6696075"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pic>
        <p:nvPicPr>
          <p:cNvPr id="113675" name="Picture 11" descr="sterbullet"/>
          <p:cNvPicPr>
            <a:picLocks noChangeAspect="1" noChangeArrowheads="1"/>
          </p:cNvPicPr>
          <p:nvPr/>
        </p:nvPicPr>
        <p:blipFill>
          <a:blip r:embed="rId2" cstate="print">
            <a:extLst>
              <a:ext uri="{28A0092B-C50C-407E-A947-70E740481C1C}">
                <a14:useLocalDpi xmlns:a14="http://schemas.microsoft.com/office/drawing/2010/main" val="0"/>
              </a:ext>
            </a:extLst>
          </a:blip>
          <a:srcRect t="53163" b="-3839"/>
          <a:stretch>
            <a:fillRect/>
          </a:stretch>
        </p:blipFill>
        <p:spPr bwMode="auto">
          <a:xfrm rot="16200000">
            <a:off x="-180181" y="3606006"/>
            <a:ext cx="719137" cy="361951"/>
          </a:xfrm>
          <a:prstGeom prst="rect">
            <a:avLst/>
          </a:prstGeom>
          <a:noFill/>
          <a:extLst>
            <a:ext uri="{909E8E84-426E-40DD-AFC4-6F175D3DCCD1}">
              <a14:hiddenFill xmlns:a14="http://schemas.microsoft.com/office/drawing/2010/main">
                <a:solidFill>
                  <a:srgbClr val="FFFFFF"/>
                </a:solidFill>
              </a14:hiddenFill>
            </a:ext>
          </a:extLst>
        </p:spPr>
      </p:pic>
      <p:pic>
        <p:nvPicPr>
          <p:cNvPr id="113676" name="Picture 12" descr="cirkel2bullet"/>
          <p:cNvPicPr>
            <a:picLocks noChangeAspect="1" noChangeArrowheads="1"/>
          </p:cNvPicPr>
          <p:nvPr/>
        </p:nvPicPr>
        <p:blipFill>
          <a:blip r:embed="rId3" cstate="print">
            <a:extLst>
              <a:ext uri="{28A0092B-C50C-407E-A947-70E740481C1C}">
                <a14:useLocalDpi xmlns:a14="http://schemas.microsoft.com/office/drawing/2010/main" val="0"/>
              </a:ext>
            </a:extLst>
          </a:blip>
          <a:srcRect t="55052" b="-3571"/>
          <a:stretch>
            <a:fillRect/>
          </a:stretch>
        </p:blipFill>
        <p:spPr bwMode="auto">
          <a:xfrm rot="16200000">
            <a:off x="-185738" y="2171700"/>
            <a:ext cx="719138" cy="350838"/>
          </a:xfrm>
          <a:prstGeom prst="rect">
            <a:avLst/>
          </a:prstGeom>
          <a:noFill/>
          <a:extLst>
            <a:ext uri="{909E8E84-426E-40DD-AFC4-6F175D3DCCD1}">
              <a14:hiddenFill xmlns:a14="http://schemas.microsoft.com/office/drawing/2010/main">
                <a:solidFill>
                  <a:srgbClr val="FFFFFF"/>
                </a:solidFill>
              </a14:hiddenFill>
            </a:ext>
          </a:extLst>
        </p:spPr>
      </p:pic>
      <p:pic>
        <p:nvPicPr>
          <p:cNvPr id="113677" name="Picture 13" descr="spiraalbullet"/>
          <p:cNvPicPr>
            <a:picLocks noChangeAspect="1" noChangeArrowheads="1"/>
          </p:cNvPicPr>
          <p:nvPr/>
        </p:nvPicPr>
        <p:blipFill>
          <a:blip r:embed="rId4" cstate="print">
            <a:extLst>
              <a:ext uri="{28A0092B-C50C-407E-A947-70E740481C1C}">
                <a14:useLocalDpi xmlns:a14="http://schemas.microsoft.com/office/drawing/2010/main" val="0"/>
              </a:ext>
            </a:extLst>
          </a:blip>
          <a:srcRect t="54921" b="-3581"/>
          <a:stretch>
            <a:fillRect/>
          </a:stretch>
        </p:blipFill>
        <p:spPr bwMode="auto">
          <a:xfrm rot="16200000">
            <a:off x="-179387" y="727075"/>
            <a:ext cx="719137" cy="360363"/>
          </a:xfrm>
          <a:prstGeom prst="rect">
            <a:avLst/>
          </a:prstGeom>
          <a:noFill/>
          <a:extLst>
            <a:ext uri="{909E8E84-426E-40DD-AFC4-6F175D3DCCD1}">
              <a14:hiddenFill xmlns:a14="http://schemas.microsoft.com/office/drawing/2010/main">
                <a:solidFill>
                  <a:srgbClr val="FFFFFF"/>
                </a:solidFill>
              </a14:hiddenFill>
            </a:ext>
          </a:extLst>
        </p:spPr>
      </p:pic>
      <p:pic>
        <p:nvPicPr>
          <p:cNvPr id="113679" name="Picture 15" descr="Logo_algemeen_horztl_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25" y="5373688"/>
            <a:ext cx="2344738" cy="1173162"/>
          </a:xfrm>
          <a:prstGeom prst="rect">
            <a:avLst/>
          </a:prstGeom>
          <a:noFill/>
          <a:extLst>
            <a:ext uri="{909E8E84-426E-40DD-AFC4-6F175D3DCCD1}">
              <a14:hiddenFill xmlns:a14="http://schemas.microsoft.com/office/drawing/2010/main">
                <a:solidFill>
                  <a:srgbClr val="FFFFFF"/>
                </a:solidFill>
              </a14:hiddenFill>
            </a:ext>
          </a:extLst>
        </p:spPr>
      </p:pic>
      <p:pic>
        <p:nvPicPr>
          <p:cNvPr id="113685" name="Picture 21" descr="Algemeen_beel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54150"/>
            <a:ext cx="9144000" cy="6467475"/>
          </a:xfrm>
          <a:prstGeom prst="rect">
            <a:avLst/>
          </a:prstGeom>
          <a:noFill/>
          <a:extLst>
            <a:ext uri="{909E8E84-426E-40DD-AFC4-6F175D3DCCD1}">
              <a14:hiddenFill xmlns:a14="http://schemas.microsoft.com/office/drawing/2010/main">
                <a:solidFill>
                  <a:srgbClr val="FFFFFF"/>
                </a:solidFill>
              </a14:hiddenFill>
            </a:ext>
          </a:extLst>
        </p:spPr>
      </p:pic>
      <p:sp>
        <p:nvSpPr>
          <p:cNvPr id="113686" name="Rectangle 22"/>
          <p:cNvSpPr>
            <a:spLocks noChangeArrowheads="1"/>
          </p:cNvSpPr>
          <p:nvPr/>
        </p:nvSpPr>
        <p:spPr bwMode="auto">
          <a:xfrm>
            <a:off x="971550" y="1223963"/>
            <a:ext cx="7920038"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20000"/>
              </a:spcBef>
            </a:pPr>
            <a:endParaRPr lang="nl-NL" sz="1600" b="0">
              <a:solidFill>
                <a:schemeClr val="tx1"/>
              </a:solidFill>
            </a:endParaRPr>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ianummer 3"/>
          <p:cNvSpPr>
            <a:spLocks noGrp="1"/>
          </p:cNvSpPr>
          <p:nvPr>
            <p:ph type="sldNum" sz="quarter" idx="10"/>
          </p:nvPr>
        </p:nvSpPr>
        <p:spPr/>
        <p:txBody>
          <a:bodyPr/>
          <a:lstStyle>
            <a:lvl1pPr>
              <a:defRPr/>
            </a:lvl1pPr>
          </a:lstStyle>
          <a:p>
            <a:fld id="{BC1B3379-B4E2-4E41-84AC-3EDDF637A26A}" type="slidenum">
              <a:rPr lang="en-US"/>
              <a:pPr/>
              <a:t>‹nr.›</a:t>
            </a:fld>
            <a:endParaRPr lang="en-US"/>
          </a:p>
        </p:txBody>
      </p:sp>
    </p:spTree>
    <p:extLst>
      <p:ext uri="{BB962C8B-B14F-4D97-AF65-F5344CB8AC3E}">
        <p14:creationId xmlns:p14="http://schemas.microsoft.com/office/powerpoint/2010/main" val="231252771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913563" y="58738"/>
            <a:ext cx="1979612" cy="6249987"/>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71550" y="58738"/>
            <a:ext cx="5789613" cy="624998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ianummer 3"/>
          <p:cNvSpPr>
            <a:spLocks noGrp="1"/>
          </p:cNvSpPr>
          <p:nvPr>
            <p:ph type="sldNum" sz="quarter" idx="10"/>
          </p:nvPr>
        </p:nvSpPr>
        <p:spPr/>
        <p:txBody>
          <a:bodyPr/>
          <a:lstStyle>
            <a:lvl1pPr>
              <a:defRPr/>
            </a:lvl1pPr>
          </a:lstStyle>
          <a:p>
            <a:fld id="{6932BF87-3E8E-4C89-85D0-0BF55A6898F8}" type="slidenum">
              <a:rPr lang="en-US"/>
              <a:pPr/>
              <a:t>‹nr.›</a:t>
            </a:fld>
            <a:endParaRPr lang="en-US"/>
          </a:p>
        </p:txBody>
      </p:sp>
    </p:spTree>
    <p:extLst>
      <p:ext uri="{BB962C8B-B14F-4D97-AF65-F5344CB8AC3E}">
        <p14:creationId xmlns:p14="http://schemas.microsoft.com/office/powerpoint/2010/main" val="224784166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creensho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332" y="0"/>
            <a:ext cx="6075290" cy="411655"/>
          </a:xfrm>
        </p:spPr>
        <p:txBody>
          <a:bodyPr/>
          <a:lstStyle>
            <a:lvl1pPr algn="l">
              <a:defRPr sz="1800">
                <a:solidFill>
                  <a:srgbClr val="383838"/>
                </a:solidFill>
                <a:latin typeface="PT Sans"/>
                <a:cs typeface="PT Sans"/>
              </a:defRPr>
            </a:lvl1pPr>
          </a:lstStyle>
          <a:p>
            <a:r>
              <a:rPr lang="en-US" smtClean="0"/>
              <a:t>Click to edit Master title style</a:t>
            </a:r>
            <a:endParaRPr lang="en-US" dirty="0"/>
          </a:p>
        </p:txBody>
      </p:sp>
    </p:spTree>
    <p:extLst>
      <p:ext uri="{BB962C8B-B14F-4D97-AF65-F5344CB8AC3E}">
        <p14:creationId xmlns:p14="http://schemas.microsoft.com/office/powerpoint/2010/main" val="1031600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ianummer 3"/>
          <p:cNvSpPr>
            <a:spLocks noGrp="1"/>
          </p:cNvSpPr>
          <p:nvPr>
            <p:ph type="sldNum" sz="quarter" idx="10"/>
          </p:nvPr>
        </p:nvSpPr>
        <p:spPr/>
        <p:txBody>
          <a:bodyPr/>
          <a:lstStyle>
            <a:lvl1pPr>
              <a:defRPr/>
            </a:lvl1pPr>
          </a:lstStyle>
          <a:p>
            <a:fld id="{90DAF101-0BAF-4D77-A128-2AF3B6FE48F0}" type="slidenum">
              <a:rPr lang="en-US"/>
              <a:pPr/>
              <a:t>‹nr.›</a:t>
            </a:fld>
            <a:endParaRPr lang="en-US"/>
          </a:p>
        </p:txBody>
      </p:sp>
    </p:spTree>
    <p:extLst>
      <p:ext uri="{BB962C8B-B14F-4D97-AF65-F5344CB8AC3E}">
        <p14:creationId xmlns:p14="http://schemas.microsoft.com/office/powerpoint/2010/main" val="2828521576"/>
      </p:ext>
    </p:extLst>
  </p:cSld>
  <p:clrMapOvr>
    <a:masterClrMapping/>
  </p:clrMapOvr>
  <p:transition spd="med">
    <p:fade/>
  </p:transition>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0D67FE24-7361-4F8A-A445-1470F800B395}" type="slidenum">
              <a:rPr lang="en-US"/>
              <a:pPr/>
              <a:t>‹nr.›</a:t>
            </a:fld>
            <a:endParaRPr lang="en-US"/>
          </a:p>
        </p:txBody>
      </p:sp>
    </p:spTree>
    <p:extLst>
      <p:ext uri="{BB962C8B-B14F-4D97-AF65-F5344CB8AC3E}">
        <p14:creationId xmlns:p14="http://schemas.microsoft.com/office/powerpoint/2010/main" val="2971521807"/>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71550" y="1268413"/>
            <a:ext cx="388461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p:nvPr>
        </p:nvSpPr>
        <p:spPr>
          <a:xfrm>
            <a:off x="5008563" y="1268413"/>
            <a:ext cx="388461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ianummer 4"/>
          <p:cNvSpPr>
            <a:spLocks noGrp="1"/>
          </p:cNvSpPr>
          <p:nvPr>
            <p:ph type="sldNum" sz="quarter" idx="10"/>
          </p:nvPr>
        </p:nvSpPr>
        <p:spPr>
          <a:xfrm>
            <a:off x="0" y="6597650"/>
            <a:ext cx="3059832" cy="260350"/>
          </a:xfrm>
        </p:spPr>
        <p:txBody>
          <a:bodyPr/>
          <a:lstStyle>
            <a:lvl1pPr>
              <a:defRPr/>
            </a:lvl1pPr>
          </a:lstStyle>
          <a:p>
            <a:fld id="{26B1FF31-5460-44BB-A03E-2CF0C5F8D505}" type="slidenum">
              <a:rPr lang="en-US" smtClean="0"/>
              <a:pPr/>
              <a:t>‹nr.›</a:t>
            </a:fld>
            <a:endParaRPr lang="en-US" dirty="0"/>
          </a:p>
        </p:txBody>
      </p:sp>
    </p:spTree>
    <p:extLst>
      <p:ext uri="{BB962C8B-B14F-4D97-AF65-F5344CB8AC3E}">
        <p14:creationId xmlns:p14="http://schemas.microsoft.com/office/powerpoint/2010/main" val="4043905861"/>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ianummer 6"/>
          <p:cNvSpPr>
            <a:spLocks noGrp="1"/>
          </p:cNvSpPr>
          <p:nvPr>
            <p:ph type="sldNum" sz="quarter" idx="10"/>
          </p:nvPr>
        </p:nvSpPr>
        <p:spPr/>
        <p:txBody>
          <a:bodyPr/>
          <a:lstStyle>
            <a:lvl1pPr>
              <a:defRPr/>
            </a:lvl1pPr>
          </a:lstStyle>
          <a:p>
            <a:fld id="{03C4F2E8-F0CA-4E2A-8708-C161D68A2DCE}" type="slidenum">
              <a:rPr lang="en-US"/>
              <a:pPr/>
              <a:t>‹nr.›</a:t>
            </a:fld>
            <a:endParaRPr lang="en-US"/>
          </a:p>
        </p:txBody>
      </p:sp>
    </p:spTree>
    <p:extLst>
      <p:ext uri="{BB962C8B-B14F-4D97-AF65-F5344CB8AC3E}">
        <p14:creationId xmlns:p14="http://schemas.microsoft.com/office/powerpoint/2010/main" val="502537052"/>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ianummer 2"/>
          <p:cNvSpPr>
            <a:spLocks noGrp="1"/>
          </p:cNvSpPr>
          <p:nvPr>
            <p:ph type="sldNum" sz="quarter" idx="10"/>
          </p:nvPr>
        </p:nvSpPr>
        <p:spPr/>
        <p:txBody>
          <a:bodyPr/>
          <a:lstStyle>
            <a:lvl1pPr>
              <a:defRPr/>
            </a:lvl1pPr>
          </a:lstStyle>
          <a:p>
            <a:fld id="{81EECE9F-3834-49F5-A43D-9B3A12A97CAD}" type="slidenum">
              <a:rPr lang="en-US"/>
              <a:pPr/>
              <a:t>‹nr.›</a:t>
            </a:fld>
            <a:endParaRPr lang="en-US"/>
          </a:p>
        </p:txBody>
      </p:sp>
    </p:spTree>
    <p:extLst>
      <p:ext uri="{BB962C8B-B14F-4D97-AF65-F5344CB8AC3E}">
        <p14:creationId xmlns:p14="http://schemas.microsoft.com/office/powerpoint/2010/main" val="2441537760"/>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1285D20E-7641-460C-A21D-2E6ACE8ECF47}" type="slidenum">
              <a:rPr lang="en-US"/>
              <a:pPr/>
              <a:t>‹nr.›</a:t>
            </a:fld>
            <a:endParaRPr lang="en-US"/>
          </a:p>
        </p:txBody>
      </p:sp>
    </p:spTree>
    <p:extLst>
      <p:ext uri="{BB962C8B-B14F-4D97-AF65-F5344CB8AC3E}">
        <p14:creationId xmlns:p14="http://schemas.microsoft.com/office/powerpoint/2010/main" val="387333336"/>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D6897468-5BE4-4205-9B6C-FB8E890E0B96}" type="slidenum">
              <a:rPr lang="en-US"/>
              <a:pPr/>
              <a:t>‹nr.›</a:t>
            </a:fld>
            <a:endParaRPr lang="en-US"/>
          </a:p>
        </p:txBody>
      </p:sp>
    </p:spTree>
    <p:extLst>
      <p:ext uri="{BB962C8B-B14F-4D97-AF65-F5344CB8AC3E}">
        <p14:creationId xmlns:p14="http://schemas.microsoft.com/office/powerpoint/2010/main" val="303050922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4A66A8DB-CFF6-4F2B-9B45-1DC0D8B61BE4}" type="slidenum">
              <a:rPr lang="en-US"/>
              <a:pPr/>
              <a:t>‹nr.›</a:t>
            </a:fld>
            <a:endParaRPr lang="en-US"/>
          </a:p>
        </p:txBody>
      </p:sp>
    </p:spTree>
    <p:extLst>
      <p:ext uri="{BB962C8B-B14F-4D97-AF65-F5344CB8AC3E}">
        <p14:creationId xmlns:p14="http://schemas.microsoft.com/office/powerpoint/2010/main" val="429344569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5" name="Rectangle 25"/>
          <p:cNvSpPr>
            <a:spLocks noChangeArrowheads="1"/>
          </p:cNvSpPr>
          <p:nvPr/>
        </p:nvSpPr>
        <p:spPr bwMode="auto">
          <a:xfrm>
            <a:off x="3563938" y="6524625"/>
            <a:ext cx="45370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0" hangingPunct="0">
              <a:lnSpc>
                <a:spcPct val="110000"/>
              </a:lnSpc>
            </a:pPr>
            <a:r>
              <a:rPr lang="en-US" sz="1000" b="0">
                <a:solidFill>
                  <a:schemeClr val="tx1"/>
                </a:solidFill>
              </a:rPr>
              <a:t>Flemish government  |  </a:t>
            </a:r>
            <a:r>
              <a:rPr lang="nl-BE" sz="1000" b="0">
                <a:solidFill>
                  <a:schemeClr val="tx1"/>
                </a:solidFill>
              </a:rPr>
              <a:t>Department of Economy, Science and Innovation</a:t>
            </a:r>
            <a:endParaRPr lang="en-US" sz="1000" b="0">
              <a:solidFill>
                <a:schemeClr val="tx1"/>
              </a:solidFill>
            </a:endParaRPr>
          </a:p>
        </p:txBody>
      </p:sp>
      <p:sp>
        <p:nvSpPr>
          <p:cNvPr id="112666" name="Rectangle 26"/>
          <p:cNvSpPr>
            <a:spLocks noChangeArrowheads="1"/>
          </p:cNvSpPr>
          <p:nvPr/>
        </p:nvSpPr>
        <p:spPr bwMode="auto">
          <a:xfrm>
            <a:off x="1763713" y="908050"/>
            <a:ext cx="6697662"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nl-NL" sz="1800" b="0">
              <a:solidFill>
                <a:schemeClr val="tx1"/>
              </a:solidFill>
            </a:endParaRPr>
          </a:p>
        </p:txBody>
      </p:sp>
      <p:pic>
        <p:nvPicPr>
          <p:cNvPr id="112671" name="Picture 31" descr="cirkel"/>
          <p:cNvPicPr>
            <a:picLocks noChangeAspect="1" noChangeArrowheads="1"/>
          </p:cNvPicPr>
          <p:nvPr/>
        </p:nvPicPr>
        <p:blipFill>
          <a:blip r:embed="rId14" cstate="print">
            <a:extLst>
              <a:ext uri="{28A0092B-C50C-407E-A947-70E740481C1C}">
                <a14:useLocalDpi xmlns:a14="http://schemas.microsoft.com/office/drawing/2010/main" val="0"/>
              </a:ext>
            </a:extLst>
          </a:blip>
          <a:srcRect t="59833" b="-3291"/>
          <a:stretch>
            <a:fillRect/>
          </a:stretch>
        </p:blipFill>
        <p:spPr bwMode="auto">
          <a:xfrm rot="16200000">
            <a:off x="-192088" y="5057775"/>
            <a:ext cx="719138" cy="338138"/>
          </a:xfrm>
          <a:prstGeom prst="rect">
            <a:avLst/>
          </a:prstGeom>
          <a:noFill/>
          <a:extLst>
            <a:ext uri="{909E8E84-426E-40DD-AFC4-6F175D3DCCD1}">
              <a14:hiddenFill xmlns:a14="http://schemas.microsoft.com/office/drawing/2010/main">
                <a:solidFill>
                  <a:srgbClr val="FFFFFF"/>
                </a:solidFill>
              </a14:hiddenFill>
            </a:ext>
          </a:extLst>
        </p:spPr>
      </p:pic>
      <p:pic>
        <p:nvPicPr>
          <p:cNvPr id="112672" name="Picture 32" descr="sterbullet"/>
          <p:cNvPicPr>
            <a:picLocks noChangeAspect="1" noChangeArrowheads="1"/>
          </p:cNvPicPr>
          <p:nvPr/>
        </p:nvPicPr>
        <p:blipFill>
          <a:blip r:embed="rId15" cstate="print">
            <a:extLst>
              <a:ext uri="{28A0092B-C50C-407E-A947-70E740481C1C}">
                <a14:useLocalDpi xmlns:a14="http://schemas.microsoft.com/office/drawing/2010/main" val="0"/>
              </a:ext>
            </a:extLst>
          </a:blip>
          <a:srcRect t="53163" b="-3839"/>
          <a:stretch>
            <a:fillRect/>
          </a:stretch>
        </p:blipFill>
        <p:spPr bwMode="auto">
          <a:xfrm rot="16200000">
            <a:off x="-181769" y="3606007"/>
            <a:ext cx="719137"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673" name="Picture 33" descr="cirkel2bullet"/>
          <p:cNvPicPr>
            <a:picLocks noChangeAspect="1" noChangeArrowheads="1"/>
          </p:cNvPicPr>
          <p:nvPr/>
        </p:nvPicPr>
        <p:blipFill>
          <a:blip r:embed="rId16" cstate="print">
            <a:extLst>
              <a:ext uri="{28A0092B-C50C-407E-A947-70E740481C1C}">
                <a14:useLocalDpi xmlns:a14="http://schemas.microsoft.com/office/drawing/2010/main" val="0"/>
              </a:ext>
            </a:extLst>
          </a:blip>
          <a:srcRect t="55052" b="-3571"/>
          <a:stretch>
            <a:fillRect/>
          </a:stretch>
        </p:blipFill>
        <p:spPr bwMode="auto">
          <a:xfrm rot="16200000">
            <a:off x="-187325" y="2171700"/>
            <a:ext cx="719138" cy="350838"/>
          </a:xfrm>
          <a:prstGeom prst="rect">
            <a:avLst/>
          </a:prstGeom>
          <a:noFill/>
          <a:extLst>
            <a:ext uri="{909E8E84-426E-40DD-AFC4-6F175D3DCCD1}">
              <a14:hiddenFill xmlns:a14="http://schemas.microsoft.com/office/drawing/2010/main">
                <a:solidFill>
                  <a:srgbClr val="FFFFFF"/>
                </a:solidFill>
              </a14:hiddenFill>
            </a:ext>
          </a:extLst>
        </p:spPr>
      </p:pic>
      <p:pic>
        <p:nvPicPr>
          <p:cNvPr id="112674" name="Picture 34" descr="spiraalbullet"/>
          <p:cNvPicPr>
            <a:picLocks noChangeAspect="1" noChangeArrowheads="1"/>
          </p:cNvPicPr>
          <p:nvPr/>
        </p:nvPicPr>
        <p:blipFill>
          <a:blip r:embed="rId17" cstate="print">
            <a:extLst>
              <a:ext uri="{28A0092B-C50C-407E-A947-70E740481C1C}">
                <a14:useLocalDpi xmlns:a14="http://schemas.microsoft.com/office/drawing/2010/main" val="0"/>
              </a:ext>
            </a:extLst>
          </a:blip>
          <a:srcRect t="54921" b="-3581"/>
          <a:stretch>
            <a:fillRect/>
          </a:stretch>
        </p:blipFill>
        <p:spPr bwMode="auto">
          <a:xfrm rot="16200000">
            <a:off x="-179387" y="727075"/>
            <a:ext cx="719137" cy="360363"/>
          </a:xfrm>
          <a:prstGeom prst="rect">
            <a:avLst/>
          </a:prstGeom>
          <a:noFill/>
          <a:extLst>
            <a:ext uri="{909E8E84-426E-40DD-AFC4-6F175D3DCCD1}">
              <a14:hiddenFill xmlns:a14="http://schemas.microsoft.com/office/drawing/2010/main">
                <a:solidFill>
                  <a:srgbClr val="FFFFFF"/>
                </a:solidFill>
              </a14:hiddenFill>
            </a:ext>
          </a:extLst>
        </p:spPr>
      </p:pic>
      <p:sp>
        <p:nvSpPr>
          <p:cNvPr id="112680" name="Rectangle 40"/>
          <p:cNvSpPr>
            <a:spLocks noGrp="1" noChangeArrowheads="1"/>
          </p:cNvSpPr>
          <p:nvPr>
            <p:ph type="sldNum" sz="quarter" idx="4"/>
          </p:nvPr>
        </p:nvSpPr>
        <p:spPr bwMode="auto">
          <a:xfrm>
            <a:off x="0" y="6597650"/>
            <a:ext cx="313184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000" b="0">
                <a:solidFill>
                  <a:schemeClr val="tx1"/>
                </a:solidFill>
              </a:defRPr>
            </a:lvl1pPr>
          </a:lstStyle>
          <a:p>
            <a:fld id="{27E16A15-1603-4C2E-89D5-7371C734CA73}" type="slidenum">
              <a:rPr lang="en-US" smtClean="0"/>
              <a:pPr/>
              <a:t>‹nr.›</a:t>
            </a:fld>
            <a:endParaRPr lang="en-US" dirty="0"/>
          </a:p>
        </p:txBody>
      </p:sp>
      <p:pic>
        <p:nvPicPr>
          <p:cNvPr id="112682" name="Picture 42" descr="Logo_algemeen_horztl_rgb"/>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064500" y="6308725"/>
            <a:ext cx="971550" cy="485775"/>
          </a:xfrm>
          <a:prstGeom prst="rect">
            <a:avLst/>
          </a:prstGeom>
          <a:noFill/>
          <a:extLst>
            <a:ext uri="{909E8E84-426E-40DD-AFC4-6F175D3DCCD1}">
              <a14:hiddenFill xmlns:a14="http://schemas.microsoft.com/office/drawing/2010/main">
                <a:solidFill>
                  <a:srgbClr val="FFFFFF"/>
                </a:solidFill>
              </a14:hiddenFill>
            </a:ext>
          </a:extLst>
        </p:spPr>
      </p:pic>
      <p:sp>
        <p:nvSpPr>
          <p:cNvPr id="112685" name="Rectangle 45"/>
          <p:cNvSpPr>
            <a:spLocks noGrp="1" noChangeArrowheads="1"/>
          </p:cNvSpPr>
          <p:nvPr>
            <p:ph type="title"/>
          </p:nvPr>
        </p:nvSpPr>
        <p:spPr bwMode="auto">
          <a:xfrm>
            <a:off x="971550" y="58738"/>
            <a:ext cx="79216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12686" name="Rectangle 46"/>
          <p:cNvSpPr>
            <a:spLocks noGrp="1" noChangeArrowheads="1"/>
          </p:cNvSpPr>
          <p:nvPr>
            <p:ph type="body" idx="1"/>
          </p:nvPr>
        </p:nvSpPr>
        <p:spPr bwMode="auto">
          <a:xfrm>
            <a:off x="971550" y="1268413"/>
            <a:ext cx="7921625"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12687" name="Line 47"/>
          <p:cNvSpPr>
            <a:spLocks noChangeShapeType="1"/>
          </p:cNvSpPr>
          <p:nvPr/>
        </p:nvSpPr>
        <p:spPr bwMode="auto">
          <a:xfrm>
            <a:off x="971550" y="692150"/>
            <a:ext cx="7993063"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ransition spd="med">
    <p:fade/>
  </p:transition>
  <p:timing>
    <p:tnLst>
      <p:par>
        <p:cTn id="1" dur="indefinite" restart="never" nodeType="tmRoot"/>
      </p:par>
    </p:tnLst>
  </p:timing>
  <p:hf hdr="0"/>
  <p:txStyles>
    <p:titleStyle>
      <a:lvl1pPr algn="r" rtl="0" fontAlgn="base">
        <a:spcBef>
          <a:spcPct val="0"/>
        </a:spcBef>
        <a:spcAft>
          <a:spcPct val="0"/>
        </a:spcAft>
        <a:defRPr sz="2000" b="1">
          <a:solidFill>
            <a:schemeClr val="hlink"/>
          </a:solidFill>
          <a:latin typeface="+mj-lt"/>
          <a:ea typeface="+mj-ea"/>
          <a:cs typeface="+mj-cs"/>
        </a:defRPr>
      </a:lvl1pPr>
      <a:lvl2pPr algn="r" rtl="0" fontAlgn="base">
        <a:spcBef>
          <a:spcPct val="0"/>
        </a:spcBef>
        <a:spcAft>
          <a:spcPct val="0"/>
        </a:spcAft>
        <a:defRPr sz="2000" b="1">
          <a:solidFill>
            <a:schemeClr val="hlink"/>
          </a:solidFill>
          <a:latin typeface="Arial" charset="0"/>
        </a:defRPr>
      </a:lvl2pPr>
      <a:lvl3pPr algn="r" rtl="0" fontAlgn="base">
        <a:spcBef>
          <a:spcPct val="0"/>
        </a:spcBef>
        <a:spcAft>
          <a:spcPct val="0"/>
        </a:spcAft>
        <a:defRPr sz="2000" b="1">
          <a:solidFill>
            <a:schemeClr val="hlink"/>
          </a:solidFill>
          <a:latin typeface="Arial" charset="0"/>
        </a:defRPr>
      </a:lvl3pPr>
      <a:lvl4pPr algn="r" rtl="0" fontAlgn="base">
        <a:spcBef>
          <a:spcPct val="0"/>
        </a:spcBef>
        <a:spcAft>
          <a:spcPct val="0"/>
        </a:spcAft>
        <a:defRPr sz="2000" b="1">
          <a:solidFill>
            <a:schemeClr val="hlink"/>
          </a:solidFill>
          <a:latin typeface="Arial" charset="0"/>
        </a:defRPr>
      </a:lvl4pPr>
      <a:lvl5pPr algn="r" rtl="0" fontAlgn="base">
        <a:spcBef>
          <a:spcPct val="0"/>
        </a:spcBef>
        <a:spcAft>
          <a:spcPct val="0"/>
        </a:spcAft>
        <a:defRPr sz="2000" b="1">
          <a:solidFill>
            <a:schemeClr val="hlink"/>
          </a:solidFill>
          <a:latin typeface="Arial" charset="0"/>
        </a:defRPr>
      </a:lvl5pPr>
      <a:lvl6pPr marL="457200" algn="r" rtl="0" fontAlgn="base">
        <a:spcBef>
          <a:spcPct val="0"/>
        </a:spcBef>
        <a:spcAft>
          <a:spcPct val="0"/>
        </a:spcAft>
        <a:defRPr sz="2000" b="1">
          <a:solidFill>
            <a:schemeClr val="hlink"/>
          </a:solidFill>
          <a:latin typeface="Arial" charset="0"/>
        </a:defRPr>
      </a:lvl6pPr>
      <a:lvl7pPr marL="914400" algn="r" rtl="0" fontAlgn="base">
        <a:spcBef>
          <a:spcPct val="0"/>
        </a:spcBef>
        <a:spcAft>
          <a:spcPct val="0"/>
        </a:spcAft>
        <a:defRPr sz="2000" b="1">
          <a:solidFill>
            <a:schemeClr val="hlink"/>
          </a:solidFill>
          <a:latin typeface="Arial" charset="0"/>
        </a:defRPr>
      </a:lvl7pPr>
      <a:lvl8pPr marL="1371600" algn="r" rtl="0" fontAlgn="base">
        <a:spcBef>
          <a:spcPct val="0"/>
        </a:spcBef>
        <a:spcAft>
          <a:spcPct val="0"/>
        </a:spcAft>
        <a:defRPr sz="2000" b="1">
          <a:solidFill>
            <a:schemeClr val="hlink"/>
          </a:solidFill>
          <a:latin typeface="Arial" charset="0"/>
        </a:defRPr>
      </a:lvl8pPr>
      <a:lvl9pPr marL="1828800" algn="r" rtl="0" fontAlgn="base">
        <a:spcBef>
          <a:spcPct val="0"/>
        </a:spcBef>
        <a:spcAft>
          <a:spcPct val="0"/>
        </a:spcAft>
        <a:defRPr sz="2000" b="1">
          <a:solidFill>
            <a:schemeClr val="hlink"/>
          </a:solidFill>
          <a:latin typeface="Arial" charset="0"/>
        </a:defRPr>
      </a:lvl9pPr>
    </p:titleStyle>
    <p:bodyStyle>
      <a:lvl1pPr algn="l" rtl="0" fontAlgn="base">
        <a:spcBef>
          <a:spcPct val="20000"/>
        </a:spcBef>
        <a:spcAft>
          <a:spcPct val="0"/>
        </a:spcAft>
        <a:defRPr sz="1900">
          <a:solidFill>
            <a:schemeClr val="tx1"/>
          </a:solidFill>
          <a:latin typeface="+mn-lt"/>
          <a:ea typeface="+mn-ea"/>
          <a:cs typeface="+mn-cs"/>
        </a:defRPr>
      </a:lvl1pPr>
      <a:lvl2pPr marL="838200" indent="-285750" algn="l" rtl="0" fontAlgn="base">
        <a:spcBef>
          <a:spcPct val="20000"/>
        </a:spcBef>
        <a:spcAft>
          <a:spcPct val="0"/>
        </a:spcAft>
        <a:buClr>
          <a:schemeClr val="hlink"/>
        </a:buClr>
        <a:buFont typeface="Wingdings" pitchFamily="2" charset="2"/>
        <a:buChar char="n"/>
        <a:defRPr sz="1700">
          <a:solidFill>
            <a:schemeClr val="tx1"/>
          </a:solidFill>
          <a:latin typeface="+mn-lt"/>
        </a:defRPr>
      </a:lvl2pPr>
      <a:lvl3pPr marL="1246188" indent="-228600" algn="l" rtl="0" fontAlgn="base">
        <a:spcBef>
          <a:spcPct val="20000"/>
        </a:spcBef>
        <a:spcAft>
          <a:spcPct val="0"/>
        </a:spcAft>
        <a:buClr>
          <a:schemeClr val="hlink"/>
        </a:buClr>
        <a:buFont typeface="Wingdings" pitchFamily="2" charset="2"/>
        <a:buChar char="§"/>
        <a:defRPr sz="1600">
          <a:solidFill>
            <a:schemeClr val="tx1"/>
          </a:solidFill>
          <a:latin typeface="+mn-lt"/>
        </a:defRPr>
      </a:lvl3pPr>
      <a:lvl4pPr marL="1654175" indent="-228600" algn="l" rtl="0" fontAlgn="base">
        <a:spcBef>
          <a:spcPct val="20000"/>
        </a:spcBef>
        <a:spcAft>
          <a:spcPct val="0"/>
        </a:spcAft>
        <a:buClr>
          <a:schemeClr val="folHlink"/>
        </a:buClr>
        <a:buFont typeface="Wingdings" pitchFamily="2" charset="2"/>
        <a:buChar char="§"/>
        <a:defRPr sz="1500">
          <a:solidFill>
            <a:schemeClr val="tx1"/>
          </a:solidFill>
          <a:latin typeface="+mn-lt"/>
        </a:defRPr>
      </a:lvl4pPr>
      <a:lvl5pPr marL="2062163"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5pPr>
      <a:lvl6pPr marL="2519363"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6pPr>
      <a:lvl7pPr marL="2976563"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7pPr>
      <a:lvl8pPr marL="3433763"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8pPr>
      <a:lvl9pPr marL="3890963"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be/url?sa=i&amp;rct=j&amp;q=logo+Collibra&amp;source=images&amp;cd=&amp;docid=4N0v3-XWmDSz4M&amp;tbnid=HX-4ScCjqiTOsM:&amp;ved=0CAUQjRw&amp;url=http://www.collibra.com/products/data-governance-center&amp;ei=I7P3UdmTIeqh0QW4zIGYDg&amp;bvm=bv.49967636,d.d2k&amp;psig=AFQjCNGLeujsYnrGvmYhbYo4aRJ3PysynQ&amp;ust=1375274142474812"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brainyquote.com/quotes/authors/w/walter_gropius.html" TargetMode="External"/><Relationship Id="rId2" Type="http://schemas.openxmlformats.org/officeDocument/2006/relationships/hyperlink" Target="http://www.brainyquote.com/quotes/authors/l/le_corbusier.html" TargetMode="Externa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4355976" y="5013325"/>
            <a:ext cx="4753099" cy="1296988"/>
          </a:xfrm>
        </p:spPr>
        <p:txBody>
          <a:bodyPr/>
          <a:lstStyle/>
          <a:p>
            <a:pPr algn="ctr"/>
            <a:r>
              <a:rPr lang="nl-BE" dirty="0" err="1" smtClean="0"/>
              <a:t>Contextual</a:t>
            </a:r>
            <a:r>
              <a:rPr lang="nl-BE" dirty="0" smtClean="0"/>
              <a:t> </a:t>
            </a:r>
            <a:r>
              <a:rPr lang="nl-BE" dirty="0" err="1" smtClean="0"/>
              <a:t>Metadata</a:t>
            </a:r>
            <a:r>
              <a:rPr lang="nl-BE" dirty="0" smtClean="0"/>
              <a:t/>
            </a:r>
            <a:br>
              <a:rPr lang="nl-BE" dirty="0" smtClean="0"/>
            </a:br>
            <a:r>
              <a:rPr lang="nl-BE" dirty="0" smtClean="0"/>
              <a:t>- </a:t>
            </a:r>
            <a:r>
              <a:rPr lang="nl-BE" sz="2000" dirty="0" smtClean="0"/>
              <a:t>the FRIS </a:t>
            </a:r>
            <a:r>
              <a:rPr lang="nl-BE" sz="2000" dirty="0" err="1" smtClean="0"/>
              <a:t>modelling</a:t>
            </a:r>
            <a:r>
              <a:rPr lang="nl-BE" sz="2000" dirty="0" smtClean="0"/>
              <a:t> context -</a:t>
            </a:r>
            <a:endParaRPr lang="en-US" sz="2000" dirty="0"/>
          </a:p>
        </p:txBody>
      </p:sp>
      <p:sp>
        <p:nvSpPr>
          <p:cNvPr id="56323" name="Rectangle 3"/>
          <p:cNvSpPr>
            <a:spLocks noGrp="1" noChangeArrowheads="1"/>
          </p:cNvSpPr>
          <p:nvPr>
            <p:ph type="subTitle" idx="1"/>
          </p:nvPr>
        </p:nvSpPr>
        <p:spPr/>
        <p:txBody>
          <a:bodyPr/>
          <a:lstStyle/>
          <a:p>
            <a:r>
              <a:rPr lang="nl-BE" dirty="0" err="1" smtClean="0">
                <a:solidFill>
                  <a:schemeClr val="tx2"/>
                </a:solidFill>
              </a:rPr>
              <a:t>euroCRIS</a:t>
            </a:r>
            <a:r>
              <a:rPr lang="nl-BE" dirty="0" smtClean="0">
                <a:solidFill>
                  <a:schemeClr val="tx2"/>
                </a:solidFill>
              </a:rPr>
              <a:t> seminar 2013</a:t>
            </a:r>
            <a:endParaRPr lang="en-US"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en-GB" sz="1800" dirty="0"/>
              <a:t>Organisation Specific Information Delivery</a:t>
            </a:r>
            <a:r>
              <a:rPr lang="nl-BE" sz="1800" dirty="0"/>
              <a:t/>
            </a:r>
            <a:br>
              <a:rPr lang="nl-BE" sz="1800" dirty="0"/>
            </a:br>
            <a:endParaRPr lang="nl-BE" dirty="0"/>
          </a:p>
        </p:txBody>
      </p:sp>
      <p:sp>
        <p:nvSpPr>
          <p:cNvPr id="3" name="Tijdelijke aanduiding voor inhoud 2"/>
          <p:cNvSpPr>
            <a:spLocks noGrp="1"/>
          </p:cNvSpPr>
          <p:nvPr>
            <p:ph idx="1"/>
          </p:nvPr>
        </p:nvSpPr>
        <p:spPr>
          <a:xfrm>
            <a:off x="899592" y="764704"/>
            <a:ext cx="7921625" cy="4824536"/>
          </a:xfrm>
        </p:spPr>
        <p:txBody>
          <a:bodyPr/>
          <a:lstStyle/>
          <a:p>
            <a:pPr marL="0" lvl="1" indent="0">
              <a:buNone/>
            </a:pPr>
            <a:r>
              <a:rPr lang="en-GB" sz="1800" b="1" dirty="0"/>
              <a:t>Organisation Specific Information Delivery</a:t>
            </a:r>
            <a:endParaRPr lang="nl-BE" sz="1800" b="1" dirty="0"/>
          </a:p>
          <a:p>
            <a:pPr marL="266700" lvl="1" indent="-266700"/>
            <a:r>
              <a:rPr lang="nl-NL" sz="2000" dirty="0" smtClean="0"/>
              <a:t>Statement</a:t>
            </a:r>
          </a:p>
          <a:p>
            <a:pPr marL="674688" lvl="2" indent="-266700"/>
            <a:r>
              <a:rPr lang="en-US" sz="2000" dirty="0" smtClean="0"/>
              <a:t>All </a:t>
            </a:r>
            <a:r>
              <a:rPr lang="en-US" sz="2000" dirty="0"/>
              <a:t>institutions that deliver information to FRIS can do this in their own </a:t>
            </a:r>
            <a:r>
              <a:rPr lang="en-US" sz="2000" dirty="0" smtClean="0"/>
              <a:t>representation.</a:t>
            </a:r>
          </a:p>
          <a:p>
            <a:pPr marL="266700" lvl="1" indent="-266700"/>
            <a:r>
              <a:rPr lang="nl-NL" sz="2000" dirty="0" smtClean="0"/>
              <a:t>Rationale</a:t>
            </a:r>
          </a:p>
          <a:p>
            <a:pPr marL="674688" lvl="2" indent="-266700"/>
            <a:r>
              <a:rPr lang="en-US" sz="2000" dirty="0" smtClean="0"/>
              <a:t>Research </a:t>
            </a:r>
            <a:r>
              <a:rPr lang="en-US" sz="2000" dirty="0"/>
              <a:t>Institutions have their own information systems that are the source for information sharing. EWI wants to avoid that delivery organizations need to know the technical conceptual structure of a common canonical data and information </a:t>
            </a:r>
            <a:r>
              <a:rPr lang="en-US" sz="2000" dirty="0" smtClean="0"/>
              <a:t>model .</a:t>
            </a:r>
          </a:p>
          <a:p>
            <a:pPr marL="266700" lvl="1" indent="-266700"/>
            <a:r>
              <a:rPr lang="en-US" sz="2000" dirty="0" smtClean="0"/>
              <a:t>Implications</a:t>
            </a:r>
          </a:p>
          <a:p>
            <a:pPr marL="674688" lvl="2" indent="-266700"/>
            <a:r>
              <a:rPr lang="en-US" sz="2000" dirty="0" smtClean="0"/>
              <a:t>Organization </a:t>
            </a:r>
            <a:r>
              <a:rPr lang="en-US" sz="2000" dirty="0"/>
              <a:t>specific delivered data must be transformed to the canonical data and/or information </a:t>
            </a:r>
            <a:r>
              <a:rPr lang="en-US" sz="2000" dirty="0" smtClean="0"/>
              <a:t>model.</a:t>
            </a:r>
          </a:p>
          <a:p>
            <a:pPr marL="674688" lvl="2" indent="-266700"/>
            <a:r>
              <a:rPr lang="en-US" sz="2000" dirty="0" smtClean="0"/>
              <a:t>Transformation </a:t>
            </a:r>
            <a:r>
              <a:rPr lang="en-US" sz="2000" dirty="0"/>
              <a:t>rules must be managed on top of the meta data management</a:t>
            </a:r>
            <a:endParaRPr lang="nl-BE" sz="2000" dirty="0"/>
          </a:p>
          <a:p>
            <a:endParaRPr lang="nl-BE" sz="2000"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10</a:t>
            </a:fld>
            <a:endParaRPr lang="en-US"/>
          </a:p>
        </p:txBody>
      </p:sp>
      <p:sp>
        <p:nvSpPr>
          <p:cNvPr id="5" name="Tekstvak 4"/>
          <p:cNvSpPr txBox="1"/>
          <p:nvPr/>
        </p:nvSpPr>
        <p:spPr>
          <a:xfrm>
            <a:off x="113350" y="5600853"/>
            <a:ext cx="8923146" cy="584775"/>
          </a:xfrm>
          <a:prstGeom prst="rect">
            <a:avLst/>
          </a:prstGeom>
          <a:noFill/>
          <a:ln>
            <a:solidFill>
              <a:schemeClr val="accent2">
                <a:lumMod val="75000"/>
              </a:schemeClr>
            </a:solidFill>
          </a:ln>
        </p:spPr>
        <p:txBody>
          <a:bodyPr wrap="square" rtlCol="0">
            <a:spAutoFit/>
          </a:bodyPr>
          <a:lstStyle/>
          <a:p>
            <a:r>
              <a:rPr lang="en-US" dirty="0"/>
              <a:t> </a:t>
            </a:r>
            <a:r>
              <a:rPr lang="en-US" sz="2800" i="1" dirty="0" smtClean="0"/>
              <a:t>Principles </a:t>
            </a:r>
            <a:r>
              <a:rPr lang="en-US" sz="2800" i="1" dirty="0"/>
              <a:t>are guiding consistent decision making. </a:t>
            </a:r>
            <a:endParaRPr lang="nl-BE" sz="2800" dirty="0"/>
          </a:p>
        </p:txBody>
      </p:sp>
    </p:spTree>
    <p:extLst>
      <p:ext uri="{BB962C8B-B14F-4D97-AF65-F5344CB8AC3E}">
        <p14:creationId xmlns:p14="http://schemas.microsoft.com/office/powerpoint/2010/main" val="6799673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FRIS information requirements</a:t>
            </a:r>
            <a:endParaRPr lang="en-US" dirty="0"/>
          </a:p>
        </p:txBody>
      </p:sp>
      <p:sp>
        <p:nvSpPr>
          <p:cNvPr id="3" name="Tijdelijke aanduiding voor inhoud 2"/>
          <p:cNvSpPr>
            <a:spLocks noGrp="1"/>
          </p:cNvSpPr>
          <p:nvPr>
            <p:ph idx="1"/>
          </p:nvPr>
        </p:nvSpPr>
        <p:spPr>
          <a:xfrm>
            <a:off x="899592" y="1052736"/>
            <a:ext cx="7921625" cy="5040312"/>
          </a:xfrm>
        </p:spPr>
        <p:txBody>
          <a:bodyPr/>
          <a:lstStyle/>
          <a:p>
            <a:pPr marL="342900" indent="-342900">
              <a:buFont typeface="Arial" pitchFamily="34" charset="0"/>
              <a:buChar char="•"/>
            </a:pPr>
            <a:r>
              <a:rPr lang="en-US" dirty="0" smtClean="0"/>
              <a:t>Achieving the goals of seamless information interchange and interoperability in the FRIS context reconciling the different views on the integrated research information requires a methodological approach.</a:t>
            </a:r>
          </a:p>
          <a:p>
            <a:pPr marL="342900" indent="-342900">
              <a:buFont typeface="Arial" pitchFamily="34" charset="0"/>
              <a:buChar char="•"/>
            </a:pPr>
            <a:r>
              <a:rPr lang="en-US" dirty="0" smtClean="0"/>
              <a:t>Obvious needs</a:t>
            </a:r>
          </a:p>
          <a:p>
            <a:pPr marL="1181100" lvl="1" indent="-342900">
              <a:buFont typeface="Arial" pitchFamily="34" charset="0"/>
              <a:buChar char="•"/>
            </a:pPr>
            <a:r>
              <a:rPr lang="en-US" dirty="0" smtClean="0"/>
              <a:t>Standardization of the interchange format is unavoidable</a:t>
            </a:r>
          </a:p>
          <a:p>
            <a:pPr marL="1589088" lvl="2" indent="-342900">
              <a:buFont typeface="Arial" pitchFamily="34" charset="0"/>
              <a:buChar char="•"/>
            </a:pPr>
            <a:r>
              <a:rPr lang="en-US" dirty="0" smtClean="0"/>
              <a:t>Standard of choice: CERIF</a:t>
            </a:r>
          </a:p>
          <a:p>
            <a:pPr marL="1181100" lvl="1" indent="-342900">
              <a:buFont typeface="Arial" pitchFamily="34" charset="0"/>
              <a:buChar char="•"/>
            </a:pPr>
            <a:r>
              <a:rPr lang="en-US" dirty="0" smtClean="0"/>
              <a:t>Semantic agreement</a:t>
            </a:r>
          </a:p>
          <a:p>
            <a:pPr marL="1589088" lvl="2" indent="-342900">
              <a:buFont typeface="Arial" pitchFamily="34" charset="0"/>
              <a:buChar char="•"/>
            </a:pPr>
            <a:r>
              <a:rPr lang="en-US" dirty="0" smtClean="0"/>
              <a:t>Agreement and management </a:t>
            </a:r>
          </a:p>
          <a:p>
            <a:pPr marL="1997075" lvl="3" indent="-342900">
              <a:buFont typeface="Arial" pitchFamily="34" charset="0"/>
              <a:buChar char="•"/>
            </a:pPr>
            <a:r>
              <a:rPr lang="en-US" dirty="0" smtClean="0"/>
              <a:t>Meaning </a:t>
            </a:r>
          </a:p>
          <a:p>
            <a:pPr marL="1997075" lvl="3" indent="-342900">
              <a:buFont typeface="Arial" pitchFamily="34" charset="0"/>
              <a:buChar char="•"/>
            </a:pPr>
            <a:r>
              <a:rPr lang="en-US" dirty="0" smtClean="0"/>
              <a:t>Representation</a:t>
            </a:r>
          </a:p>
          <a:p>
            <a:pPr marL="342900" indent="-342900">
              <a:buFont typeface="Arial" pitchFamily="34" charset="0"/>
              <a:buChar char="•"/>
            </a:pPr>
            <a:r>
              <a:rPr lang="en-US" dirty="0" smtClean="0"/>
              <a:t>The FRIS principles rephrased</a:t>
            </a:r>
          </a:p>
          <a:p>
            <a:pPr marL="1181100" lvl="1" indent="-342900">
              <a:buFont typeface="Arial" pitchFamily="34" charset="0"/>
              <a:buChar char="•"/>
            </a:pPr>
            <a:r>
              <a:rPr lang="en-US" dirty="0" smtClean="0"/>
              <a:t>Syntactic and semantic alignment is realized at the systems interface. </a:t>
            </a:r>
          </a:p>
          <a:p>
            <a:pPr marL="1181100" lvl="1" indent="-342900">
              <a:buFont typeface="Arial" pitchFamily="34" charset="0"/>
              <a:buChar char="•"/>
            </a:pPr>
            <a:r>
              <a:rPr lang="en-US" dirty="0" smtClean="0"/>
              <a:t>Institutions are responsible for their semantic management and the mapping to the agreed FRIS semantics.</a:t>
            </a:r>
            <a:endParaRPr lang="en-US"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11</a:t>
            </a:fld>
            <a:endParaRPr lang="en-US"/>
          </a:p>
        </p:txBody>
      </p:sp>
    </p:spTree>
    <p:extLst>
      <p:ext uri="{BB962C8B-B14F-4D97-AF65-F5344CB8AC3E}">
        <p14:creationId xmlns:p14="http://schemas.microsoft.com/office/powerpoint/2010/main" val="396775130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FRIS responsibilities on semantic management</a:t>
            </a:r>
            <a:endParaRPr lang="en-US" dirty="0"/>
          </a:p>
        </p:txBody>
      </p:sp>
      <p:sp>
        <p:nvSpPr>
          <p:cNvPr id="3" name="Tijdelijke aanduiding voor inhoud 2"/>
          <p:cNvSpPr>
            <a:spLocks noGrp="1"/>
          </p:cNvSpPr>
          <p:nvPr>
            <p:ph idx="1"/>
          </p:nvPr>
        </p:nvSpPr>
        <p:spPr>
          <a:xfrm>
            <a:off x="827584" y="980728"/>
            <a:ext cx="7921625" cy="5040312"/>
          </a:xfrm>
        </p:spPr>
        <p:txBody>
          <a:bodyPr/>
          <a:lstStyle/>
          <a:p>
            <a:pPr marL="342900" indent="-342900">
              <a:buFont typeface="Arial" pitchFamily="34" charset="0"/>
              <a:buChar char="•"/>
            </a:pPr>
            <a:r>
              <a:rPr lang="en-US" dirty="0" smtClean="0"/>
              <a:t>Development and deployment of a suitable methodology for information modeling.</a:t>
            </a:r>
          </a:p>
          <a:p>
            <a:pPr marL="1181100" lvl="1" indent="-342900">
              <a:buFont typeface="Arial" pitchFamily="34" charset="0"/>
              <a:buChar char="•"/>
            </a:pPr>
            <a:r>
              <a:rPr lang="en-US" dirty="0" smtClean="0"/>
              <a:t>Design high level conceptual models </a:t>
            </a:r>
          </a:p>
          <a:p>
            <a:pPr marL="1181100" lvl="1" indent="-342900">
              <a:buFont typeface="Arial" pitchFamily="34" charset="0"/>
              <a:buChar char="•"/>
            </a:pPr>
            <a:r>
              <a:rPr lang="en-US" dirty="0" smtClean="0"/>
              <a:t>Evaluate existing object models against the FRIS conceptual model</a:t>
            </a:r>
          </a:p>
          <a:p>
            <a:pPr marL="1181100" lvl="1" indent="-342900">
              <a:buFont typeface="Arial" pitchFamily="34" charset="0"/>
              <a:buChar char="•"/>
            </a:pPr>
            <a:r>
              <a:rPr lang="en-US" dirty="0" smtClean="0"/>
              <a:t>Organize the mapping between the institutional models on the FRIS standard exchange model</a:t>
            </a:r>
          </a:p>
          <a:p>
            <a:pPr marL="342900" indent="-342900">
              <a:buFont typeface="Arial" pitchFamily="34" charset="0"/>
              <a:buChar char="•"/>
            </a:pPr>
            <a:r>
              <a:rPr lang="en-US" dirty="0" smtClean="0"/>
              <a:t>Deployment of an suitable infrastructure</a:t>
            </a:r>
          </a:p>
          <a:p>
            <a:pPr marL="1181100" lvl="1" indent="-342900">
              <a:buFont typeface="Arial" pitchFamily="34" charset="0"/>
              <a:buChar char="•"/>
            </a:pPr>
            <a:r>
              <a:rPr lang="en-US" dirty="0" smtClean="0"/>
              <a:t>Collaborative management of information models</a:t>
            </a:r>
          </a:p>
          <a:p>
            <a:pPr marL="1181100" lvl="1" indent="-342900">
              <a:buFont typeface="Arial" pitchFamily="34" charset="0"/>
              <a:buChar char="•"/>
            </a:pPr>
            <a:r>
              <a:rPr lang="en-US" dirty="0" smtClean="0"/>
              <a:t>Collaborative management of classification schemes and code sets</a:t>
            </a:r>
          </a:p>
          <a:p>
            <a:pPr marL="1181100" lvl="1" indent="-342900">
              <a:buFont typeface="Arial" pitchFamily="34" charset="0"/>
              <a:buChar char="•"/>
            </a:pPr>
            <a:r>
              <a:rPr lang="en-US" dirty="0" smtClean="0"/>
              <a:t>Machine readable classification schemes and codes sets </a:t>
            </a:r>
          </a:p>
          <a:p>
            <a:pPr marL="1181100" lvl="1" indent="-342900">
              <a:buFont typeface="Arial" pitchFamily="34" charset="0"/>
              <a:buChar char="•"/>
            </a:pPr>
            <a:r>
              <a:rPr lang="en-US" dirty="0" smtClean="0"/>
              <a:t>Machine readable information models including business rules supporting automated validation of exchanged information.</a:t>
            </a:r>
          </a:p>
          <a:p>
            <a:pPr marL="342900" indent="-342900">
              <a:buFont typeface="Arial" pitchFamily="34" charset="0"/>
              <a:buChar char="•"/>
            </a:pPr>
            <a:r>
              <a:rPr lang="en-US" dirty="0" smtClean="0"/>
              <a:t>Organize the management of the information models, classifications, code sets by developing suitable governance models and their implementation via workflows</a:t>
            </a:r>
          </a:p>
          <a:p>
            <a:pPr marL="1181100" lvl="1" indent="-342900">
              <a:buFont typeface="Arial" pitchFamily="34" charset="0"/>
              <a:buChar char="•"/>
            </a:pPr>
            <a:endParaRPr lang="en-US"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12</a:t>
            </a:fld>
            <a:endParaRPr lang="en-US"/>
          </a:p>
        </p:txBody>
      </p:sp>
    </p:spTree>
    <p:extLst>
      <p:ext uri="{BB962C8B-B14F-4D97-AF65-F5344CB8AC3E}">
        <p14:creationId xmlns:p14="http://schemas.microsoft.com/office/powerpoint/2010/main" val="229914657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FRIS modeling stack</a:t>
            </a:r>
            <a:endParaRPr lang="en-US" dirty="0"/>
          </a:p>
        </p:txBody>
      </p:sp>
      <p:sp>
        <p:nvSpPr>
          <p:cNvPr id="3" name="Tijdelijke aanduiding voor inhoud 2"/>
          <p:cNvSpPr>
            <a:spLocks noGrp="1"/>
          </p:cNvSpPr>
          <p:nvPr>
            <p:ph idx="1"/>
          </p:nvPr>
        </p:nvSpPr>
        <p:spPr>
          <a:xfrm>
            <a:off x="755576" y="908844"/>
            <a:ext cx="7921625" cy="5040312"/>
          </a:xfrm>
        </p:spPr>
        <p:txBody>
          <a:bodyPr/>
          <a:lstStyle/>
          <a:p>
            <a:r>
              <a:rPr lang="en-US" dirty="0" smtClean="0"/>
              <a:t>The FRIS modeling stack consist essentially of standards implemented in different products dividing the stack in two layers</a:t>
            </a:r>
          </a:p>
          <a:p>
            <a:pPr marL="342900" indent="-342900">
              <a:buFont typeface="Arial" pitchFamily="34" charset="0"/>
              <a:buChar char="•"/>
            </a:pPr>
            <a:r>
              <a:rPr lang="en-US" dirty="0" smtClean="0"/>
              <a:t>The meta mode layer</a:t>
            </a:r>
          </a:p>
          <a:p>
            <a:pPr marL="1181100" lvl="1" indent="-342900">
              <a:buFont typeface="Arial" pitchFamily="34" charset="0"/>
              <a:buChar char="•"/>
            </a:pPr>
            <a:r>
              <a:rPr lang="en-US" dirty="0" smtClean="0"/>
              <a:t>Principles, Guidelines, Governance Structures</a:t>
            </a:r>
          </a:p>
          <a:p>
            <a:pPr marL="1181100" lvl="1" indent="-342900">
              <a:buFont typeface="Arial" pitchFamily="34" charset="0"/>
              <a:buChar char="•"/>
            </a:pPr>
            <a:r>
              <a:rPr lang="en-US" dirty="0" smtClean="0"/>
              <a:t>High level conceptual models</a:t>
            </a:r>
          </a:p>
          <a:p>
            <a:pPr marL="1181100" lvl="1" indent="-342900">
              <a:buFont typeface="Arial" pitchFamily="34" charset="0"/>
              <a:buChar char="•"/>
            </a:pPr>
            <a:r>
              <a:rPr lang="en-US" dirty="0" smtClean="0"/>
              <a:t>Governance models</a:t>
            </a:r>
          </a:p>
          <a:p>
            <a:pPr marL="1589088" lvl="2" indent="-342900">
              <a:buFont typeface="Arial" pitchFamily="34" charset="0"/>
              <a:buChar char="•"/>
            </a:pPr>
            <a:r>
              <a:rPr lang="en-US" dirty="0" smtClean="0"/>
              <a:t>Standard language: </a:t>
            </a:r>
            <a:r>
              <a:rPr lang="en-US" dirty="0" err="1" smtClean="0"/>
              <a:t>Archimate</a:t>
            </a:r>
            <a:r>
              <a:rPr lang="en-US" dirty="0" smtClean="0"/>
              <a:t> 2.0</a:t>
            </a:r>
          </a:p>
          <a:p>
            <a:pPr marL="1589088" lvl="2" indent="-342900">
              <a:buFont typeface="Arial" pitchFamily="34" charset="0"/>
              <a:buChar char="•"/>
            </a:pPr>
            <a:r>
              <a:rPr lang="en-US" dirty="0" smtClean="0"/>
              <a:t>Product of choice : </a:t>
            </a:r>
            <a:r>
              <a:rPr lang="en-US" dirty="0" err="1" smtClean="0"/>
              <a:t>BizzDesign’s</a:t>
            </a:r>
            <a:r>
              <a:rPr lang="en-US" dirty="0" smtClean="0"/>
              <a:t> Architect</a:t>
            </a:r>
          </a:p>
          <a:p>
            <a:pPr marL="342900" indent="-342900">
              <a:buFont typeface="Arial" pitchFamily="34" charset="0"/>
              <a:buChar char="•"/>
            </a:pPr>
            <a:r>
              <a:rPr lang="en-US" dirty="0" smtClean="0"/>
              <a:t>The information modeling layer</a:t>
            </a:r>
          </a:p>
          <a:p>
            <a:pPr marL="1181100" lvl="1" indent="-342900">
              <a:buFont typeface="Arial" pitchFamily="34" charset="0"/>
              <a:buChar char="•"/>
            </a:pPr>
            <a:r>
              <a:rPr lang="en-US" dirty="0" smtClean="0"/>
              <a:t>Information models</a:t>
            </a:r>
          </a:p>
          <a:p>
            <a:pPr marL="1181100" lvl="1" indent="-342900">
              <a:buFont typeface="Arial" pitchFamily="34" charset="0"/>
              <a:buChar char="•"/>
            </a:pPr>
            <a:r>
              <a:rPr lang="en-US" dirty="0" smtClean="0"/>
              <a:t>Information templates</a:t>
            </a:r>
          </a:p>
          <a:p>
            <a:pPr marL="1181100" lvl="1" indent="-342900">
              <a:buFont typeface="Arial" pitchFamily="34" charset="0"/>
              <a:buChar char="•"/>
            </a:pPr>
            <a:r>
              <a:rPr lang="en-US" dirty="0" smtClean="0"/>
              <a:t>Classification schemes</a:t>
            </a:r>
          </a:p>
          <a:p>
            <a:pPr marL="1181100" lvl="1" indent="-342900">
              <a:buFont typeface="Arial" pitchFamily="34" charset="0"/>
              <a:buChar char="•"/>
            </a:pPr>
            <a:r>
              <a:rPr lang="en-US" dirty="0" smtClean="0"/>
              <a:t>Codes Sets</a:t>
            </a:r>
          </a:p>
          <a:p>
            <a:pPr marL="1181100" lvl="1" indent="-342900">
              <a:buFont typeface="Arial" pitchFamily="34" charset="0"/>
              <a:buChar char="•"/>
            </a:pPr>
            <a:r>
              <a:rPr lang="en-US" dirty="0" smtClean="0"/>
              <a:t>Data base scheme</a:t>
            </a:r>
          </a:p>
          <a:p>
            <a:pPr marL="1181100" lvl="1" indent="-342900">
              <a:buFont typeface="Arial" pitchFamily="34" charset="0"/>
              <a:buChar char="•"/>
            </a:pPr>
            <a:r>
              <a:rPr lang="en-US" dirty="0" smtClean="0"/>
              <a:t>Business rules</a:t>
            </a:r>
          </a:p>
          <a:p>
            <a:pPr marL="1181100" lvl="1" indent="-342900">
              <a:buFont typeface="Arial" pitchFamily="34" charset="0"/>
              <a:buChar char="•"/>
            </a:pPr>
            <a:r>
              <a:rPr lang="en-US" dirty="0" smtClean="0"/>
              <a:t>Governance implementation via workflows</a:t>
            </a:r>
          </a:p>
          <a:p>
            <a:pPr marL="1589088" lvl="2" indent="-342900">
              <a:buFont typeface="Arial" pitchFamily="34" charset="0"/>
              <a:buChar char="•"/>
            </a:pPr>
            <a:r>
              <a:rPr lang="en-US" dirty="0" smtClean="0"/>
              <a:t>Standard: SBVR</a:t>
            </a:r>
          </a:p>
          <a:p>
            <a:pPr marL="1589088" lvl="2" indent="-342900">
              <a:buFont typeface="Arial" pitchFamily="34" charset="0"/>
              <a:buChar char="•"/>
            </a:pPr>
            <a:r>
              <a:rPr lang="en-US" dirty="0" smtClean="0"/>
              <a:t>Product of choice: </a:t>
            </a:r>
            <a:r>
              <a:rPr lang="en-US" dirty="0" err="1" smtClean="0"/>
              <a:t>Collibra’s</a:t>
            </a:r>
            <a:r>
              <a:rPr lang="en-US" dirty="0" smtClean="0"/>
              <a:t> Data Governance Center</a:t>
            </a:r>
            <a:r>
              <a:rPr lang="en-US" dirty="0"/>
              <a:t/>
            </a:r>
            <a:br>
              <a:rPr lang="en-US" dirty="0"/>
            </a:br>
            <a:endParaRPr lang="en-US"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13</a:t>
            </a:fld>
            <a:endParaRPr lang="en-US"/>
          </a:p>
        </p:txBody>
      </p:sp>
    </p:spTree>
    <p:extLst>
      <p:ext uri="{BB962C8B-B14F-4D97-AF65-F5344CB8AC3E}">
        <p14:creationId xmlns:p14="http://schemas.microsoft.com/office/powerpoint/2010/main" val="415691414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fr-FR" dirty="0">
                <a:effectLst>
                  <a:outerShdw sx="0" sy="0">
                    <a:srgbClr val="000000"/>
                  </a:outerShdw>
                </a:effectLst>
              </a:rPr>
              <a:t>Patterns for Data Management and Data </a:t>
            </a:r>
            <a:r>
              <a:rPr lang="fr-FR" dirty="0" err="1">
                <a:effectLst>
                  <a:outerShdw sx="0" sy="0">
                    <a:srgbClr val="000000"/>
                  </a:outerShdw>
                </a:effectLst>
              </a:rPr>
              <a:t>Governance</a:t>
            </a:r>
            <a:r>
              <a:rPr lang="nl-BE" dirty="0">
                <a:effectLst>
                  <a:outerShdw sx="0" sy="0">
                    <a:srgbClr val="000000"/>
                  </a:outerShdw>
                </a:effectLst>
              </a:rPr>
              <a:t/>
            </a:r>
            <a:br>
              <a:rPr lang="nl-BE" dirty="0">
                <a:effectLst>
                  <a:outerShdw sx="0" sy="0">
                    <a:srgbClr val="000000"/>
                  </a:outerShdw>
                </a:effectLst>
              </a:rPr>
            </a:br>
            <a:endParaRPr lang="nl-BE" dirty="0"/>
          </a:p>
        </p:txBody>
      </p:sp>
      <p:sp>
        <p:nvSpPr>
          <p:cNvPr id="3" name="Tijdelijke aanduiding voor inhoud 2"/>
          <p:cNvSpPr>
            <a:spLocks noGrp="1"/>
          </p:cNvSpPr>
          <p:nvPr>
            <p:ph idx="1"/>
          </p:nvPr>
        </p:nvSpPr>
        <p:spPr>
          <a:xfrm>
            <a:off x="971550" y="908720"/>
            <a:ext cx="7921625" cy="5400005"/>
          </a:xfrm>
        </p:spPr>
        <p:txBody>
          <a:bodyPr/>
          <a:lstStyle/>
          <a:p>
            <a:pPr lvl="1"/>
            <a:r>
              <a:rPr lang="en-GB" sz="1800" b="1" dirty="0"/>
              <a:t>Business Term Model Pattern</a:t>
            </a:r>
            <a:endParaRPr lang="nl-BE" sz="1800" b="1" dirty="0"/>
          </a:p>
          <a:p>
            <a:r>
              <a:rPr lang="en-US" sz="2000" dirty="0"/>
              <a:t>The pattern is derived from the SBVR.</a:t>
            </a:r>
            <a:endParaRPr lang="nl-BE" sz="2000" dirty="0"/>
          </a:p>
          <a:p>
            <a:pPr marL="342900" indent="-342900">
              <a:buFont typeface="Arial" pitchFamily="34" charset="0"/>
              <a:buChar char="•"/>
            </a:pPr>
            <a:r>
              <a:rPr lang="en-US" sz="2000" dirty="0"/>
              <a:t>The ‘Business Term Model Pattern’ is a means to manage the distinction between a ‘Business Term’ and </a:t>
            </a:r>
            <a:r>
              <a:rPr lang="en-US" sz="2000" u="sng" dirty="0"/>
              <a:t>what</a:t>
            </a:r>
            <a:r>
              <a:rPr lang="en-US" sz="2000" dirty="0"/>
              <a:t> is represented by the term. </a:t>
            </a:r>
            <a:endParaRPr lang="nl-BE" sz="2000" dirty="0"/>
          </a:p>
          <a:p>
            <a:pPr marL="342900" indent="-342900">
              <a:buFont typeface="Arial" pitchFamily="34" charset="0"/>
              <a:buChar char="•"/>
            </a:pPr>
            <a:r>
              <a:rPr lang="en-US" sz="2000" dirty="0"/>
              <a:t>Business people are expressing themselves by means of business terms which have meaning in a certain context. </a:t>
            </a:r>
            <a:endParaRPr lang="en-US" sz="2000" dirty="0" smtClean="0"/>
          </a:p>
          <a:p>
            <a:pPr marL="342900" indent="-342900">
              <a:buFont typeface="Arial" pitchFamily="34" charset="0"/>
              <a:buChar char="•"/>
            </a:pPr>
            <a:r>
              <a:rPr lang="en-US" sz="2000" dirty="0" err="1" smtClean="0"/>
              <a:t>A‘business</a:t>
            </a:r>
            <a:r>
              <a:rPr lang="en-US" sz="2000" dirty="0" smtClean="0"/>
              <a:t> </a:t>
            </a:r>
            <a:r>
              <a:rPr lang="en-US" sz="2000" dirty="0"/>
              <a:t>term’ points to a ‘business concept’ </a:t>
            </a:r>
            <a:endParaRPr lang="en-US" sz="2000" dirty="0" smtClean="0"/>
          </a:p>
          <a:p>
            <a:pPr marL="342900" indent="-342900">
              <a:buFont typeface="Arial" pitchFamily="34" charset="0"/>
              <a:buChar char="•"/>
            </a:pPr>
            <a:r>
              <a:rPr lang="en-US" sz="2000" dirty="0"/>
              <a:t>G</a:t>
            </a:r>
            <a:r>
              <a:rPr lang="en-US" sz="2000" dirty="0" smtClean="0"/>
              <a:t>etting </a:t>
            </a:r>
            <a:r>
              <a:rPr lang="en-US" sz="2000" dirty="0"/>
              <a:t>grip on the ‘Business Concepts’ </a:t>
            </a:r>
            <a:r>
              <a:rPr lang="en-US" sz="2000" dirty="0" smtClean="0"/>
              <a:t>is essential in order </a:t>
            </a:r>
            <a:r>
              <a:rPr lang="en-US" sz="2000" dirty="0"/>
              <a:t>to be able to manage a glossary with Business Terms. </a:t>
            </a:r>
            <a:endParaRPr lang="en-US" sz="2000" dirty="0" smtClean="0"/>
          </a:p>
          <a:p>
            <a:pPr marL="342900" indent="-342900">
              <a:buFont typeface="Arial" pitchFamily="34" charset="0"/>
              <a:buChar char="•"/>
            </a:pPr>
            <a:r>
              <a:rPr lang="en-US" sz="2000" dirty="0" smtClean="0"/>
              <a:t>Most organizations like </a:t>
            </a:r>
            <a:r>
              <a:rPr lang="en-US" sz="2000" dirty="0"/>
              <a:t>to have 1 business term for 1 </a:t>
            </a:r>
            <a:r>
              <a:rPr lang="en-US" sz="2000" dirty="0" smtClean="0"/>
              <a:t>concept and </a:t>
            </a:r>
            <a:r>
              <a:rPr lang="en-US" sz="2000" dirty="0"/>
              <a:t>the concept of ‘business term’ and the concept of ‘Business Concept’ </a:t>
            </a:r>
            <a:r>
              <a:rPr lang="en-US" sz="2000" dirty="0" smtClean="0"/>
              <a:t>are than </a:t>
            </a:r>
            <a:r>
              <a:rPr lang="en-US" sz="2000" dirty="0"/>
              <a:t>seen as the same thing. </a:t>
            </a:r>
            <a:endParaRPr lang="en-US" sz="2000" dirty="0" smtClean="0"/>
          </a:p>
          <a:p>
            <a:pPr marL="342900" indent="-342900">
              <a:buFont typeface="Arial" pitchFamily="34" charset="0"/>
              <a:buChar char="•"/>
            </a:pPr>
            <a:r>
              <a:rPr lang="en-US" sz="2000" dirty="0" smtClean="0"/>
              <a:t>From </a:t>
            </a:r>
            <a:r>
              <a:rPr lang="en-US" sz="2000" dirty="0"/>
              <a:t>point of view of managing business semantics we must distinguish these two fundamental different concepts. </a:t>
            </a:r>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14</a:t>
            </a:fld>
            <a:endParaRPr lang="en-US"/>
          </a:p>
        </p:txBody>
      </p:sp>
    </p:spTree>
    <p:extLst>
      <p:ext uri="{BB962C8B-B14F-4D97-AF65-F5344CB8AC3E}">
        <p14:creationId xmlns:p14="http://schemas.microsoft.com/office/powerpoint/2010/main" val="248448756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a:t>
            </a:r>
            <a:r>
              <a:rPr lang="en-US" dirty="0"/>
              <a:t>Pattern for a Business Term </a:t>
            </a:r>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15</a:t>
            </a:fld>
            <a:endParaRPr lang="en-US"/>
          </a:p>
        </p:txBody>
      </p:sp>
      <p:pic>
        <p:nvPicPr>
          <p:cNvPr id="5" name="Picture 8"/>
          <p:cNvPicPr/>
          <p:nvPr/>
        </p:nvPicPr>
        <p:blipFill>
          <a:blip r:embed="rId2"/>
          <a:stretch>
            <a:fillRect/>
          </a:stretch>
        </p:blipFill>
        <p:spPr>
          <a:xfrm>
            <a:off x="1691957" y="1757997"/>
            <a:ext cx="5760085" cy="3342005"/>
          </a:xfrm>
          <a:prstGeom prst="rect">
            <a:avLst/>
          </a:prstGeom>
        </p:spPr>
      </p:pic>
    </p:spTree>
    <p:extLst>
      <p:ext uri="{BB962C8B-B14F-4D97-AF65-F5344CB8AC3E}">
        <p14:creationId xmlns:p14="http://schemas.microsoft.com/office/powerpoint/2010/main" val="2237519632"/>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Definitions</a:t>
            </a:r>
            <a:endParaRPr lang="nl-BE" dirty="0"/>
          </a:p>
        </p:txBody>
      </p:sp>
      <p:sp>
        <p:nvSpPr>
          <p:cNvPr id="3" name="Tijdelijke aanduiding voor inhoud 2"/>
          <p:cNvSpPr>
            <a:spLocks noGrp="1"/>
          </p:cNvSpPr>
          <p:nvPr>
            <p:ph idx="1"/>
          </p:nvPr>
        </p:nvSpPr>
        <p:spPr>
          <a:xfrm>
            <a:off x="899592" y="908720"/>
            <a:ext cx="7921625" cy="5400600"/>
          </a:xfrm>
        </p:spPr>
        <p:txBody>
          <a:bodyPr/>
          <a:lstStyle/>
          <a:p>
            <a:pPr marL="342900" lvl="2" indent="-342900"/>
            <a:r>
              <a:rPr lang="en-GB" sz="2400" b="1" i="1" dirty="0" smtClean="0"/>
              <a:t>Business Term</a:t>
            </a:r>
          </a:p>
          <a:p>
            <a:pPr marL="750887" lvl="3" indent="-342900"/>
            <a:r>
              <a:rPr lang="en-US" sz="2000" dirty="0" smtClean="0"/>
              <a:t>A </a:t>
            </a:r>
            <a:r>
              <a:rPr lang="en-US" sz="2000" i="1" dirty="0" smtClean="0"/>
              <a:t>Business </a:t>
            </a:r>
            <a:r>
              <a:rPr lang="en-US" sz="2000" i="1" dirty="0"/>
              <a:t>Term </a:t>
            </a:r>
            <a:r>
              <a:rPr lang="en-US" sz="2000" dirty="0"/>
              <a:t>is the name of a </a:t>
            </a:r>
            <a:r>
              <a:rPr lang="en-US" sz="2000" i="1" dirty="0"/>
              <a:t>Business Concept</a:t>
            </a:r>
            <a:r>
              <a:rPr lang="en-US" sz="2000" dirty="0"/>
              <a:t>. It is the representation of a </a:t>
            </a:r>
            <a:r>
              <a:rPr lang="en-US" sz="2000" i="1" dirty="0"/>
              <a:t>Business Concept</a:t>
            </a:r>
            <a:r>
              <a:rPr lang="en-US" sz="2000" dirty="0"/>
              <a:t> by means of a word or ‘ordered set’ of words. A </a:t>
            </a:r>
            <a:r>
              <a:rPr lang="en-US" sz="2000" i="1" dirty="0"/>
              <a:t>Business Term</a:t>
            </a:r>
            <a:r>
              <a:rPr lang="en-US" sz="2000" dirty="0"/>
              <a:t> is used to refer to a </a:t>
            </a:r>
            <a:r>
              <a:rPr lang="en-US" sz="2000" i="1" dirty="0"/>
              <a:t>Business Concept </a:t>
            </a:r>
            <a:r>
              <a:rPr lang="en-US" sz="2000" dirty="0"/>
              <a:t>and its </a:t>
            </a:r>
            <a:r>
              <a:rPr lang="en-US" sz="2000" dirty="0" smtClean="0"/>
              <a:t>meaning</a:t>
            </a:r>
            <a:endParaRPr lang="nl-BE" sz="2000"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16</a:t>
            </a:fld>
            <a:endParaRPr lang="en-US"/>
          </a:p>
        </p:txBody>
      </p:sp>
      <p:pic>
        <p:nvPicPr>
          <p:cNvPr id="5" name="Picture 8"/>
          <p:cNvPicPr/>
          <p:nvPr/>
        </p:nvPicPr>
        <p:blipFill>
          <a:blip r:embed="rId2"/>
          <a:stretch>
            <a:fillRect/>
          </a:stretch>
        </p:blipFill>
        <p:spPr>
          <a:xfrm>
            <a:off x="1907704" y="2636912"/>
            <a:ext cx="5760085" cy="3342005"/>
          </a:xfrm>
          <a:prstGeom prst="rect">
            <a:avLst/>
          </a:prstGeom>
        </p:spPr>
      </p:pic>
    </p:spTree>
    <p:extLst>
      <p:ext uri="{BB962C8B-B14F-4D97-AF65-F5344CB8AC3E}">
        <p14:creationId xmlns:p14="http://schemas.microsoft.com/office/powerpoint/2010/main" val="20168600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Definitions</a:t>
            </a:r>
            <a:endParaRPr lang="nl-BE" dirty="0"/>
          </a:p>
        </p:txBody>
      </p:sp>
      <p:sp>
        <p:nvSpPr>
          <p:cNvPr id="3" name="Tijdelijke aanduiding voor inhoud 2"/>
          <p:cNvSpPr>
            <a:spLocks noGrp="1"/>
          </p:cNvSpPr>
          <p:nvPr>
            <p:ph idx="1"/>
          </p:nvPr>
        </p:nvSpPr>
        <p:spPr>
          <a:xfrm>
            <a:off x="666750" y="915988"/>
            <a:ext cx="7921625" cy="5040312"/>
          </a:xfrm>
        </p:spPr>
        <p:txBody>
          <a:bodyPr/>
          <a:lstStyle/>
          <a:p>
            <a:pPr marL="342900" lvl="2" indent="-342900"/>
            <a:r>
              <a:rPr lang="en-GB" sz="2400" b="1" i="1" dirty="0"/>
              <a:t>Business Concept</a:t>
            </a:r>
          </a:p>
          <a:p>
            <a:pPr marL="750887" lvl="3" indent="-342900"/>
            <a:r>
              <a:rPr lang="en-US" sz="2000" dirty="0"/>
              <a:t>A </a:t>
            </a:r>
            <a:r>
              <a:rPr lang="en-US" sz="2000" i="1" dirty="0"/>
              <a:t>Business Concept</a:t>
            </a:r>
            <a:r>
              <a:rPr lang="en-US" sz="2000" dirty="0"/>
              <a:t> is whatever can be thought of by the business. Normally each </a:t>
            </a:r>
            <a:r>
              <a:rPr lang="en-US" sz="2000" i="1" dirty="0"/>
              <a:t>Business Concept </a:t>
            </a:r>
            <a:r>
              <a:rPr lang="en-US" sz="2000" dirty="0"/>
              <a:t>has an unambiguous meaning expressed by an unambiguous definition.</a:t>
            </a:r>
          </a:p>
          <a:p>
            <a:pPr marL="750887" lvl="3" indent="-342900"/>
            <a:r>
              <a:rPr lang="en-GB" sz="2000" dirty="0"/>
              <a:t>A </a:t>
            </a:r>
            <a:r>
              <a:rPr lang="en-GB" sz="2000" i="1" dirty="0"/>
              <a:t>Business Concept </a:t>
            </a:r>
            <a:r>
              <a:rPr lang="en-GB" sz="2000" dirty="0"/>
              <a:t>can be taxonomically classified in various sub classifications e.g. Business Object, Classification, Business Rule, Code</a:t>
            </a:r>
            <a:r>
              <a:rPr lang="en-US" sz="2000" dirty="0"/>
              <a:t>. </a:t>
            </a:r>
          </a:p>
          <a:p>
            <a:pPr marL="750887" lvl="3" indent="-342900"/>
            <a:r>
              <a:rPr lang="en-US" sz="2000" i="1" dirty="0"/>
              <a:t>A Business Concept is represented </a:t>
            </a:r>
            <a:endParaRPr lang="en-US" sz="2000" i="1" dirty="0" smtClean="0"/>
          </a:p>
          <a:p>
            <a:pPr marL="714375" lvl="3" indent="0">
              <a:buNone/>
            </a:pPr>
            <a:r>
              <a:rPr lang="en-US" sz="2000" i="1" dirty="0" smtClean="0"/>
              <a:t>by </a:t>
            </a:r>
            <a:r>
              <a:rPr lang="en-US" sz="2000" i="1" dirty="0"/>
              <a:t>a Business Term</a:t>
            </a:r>
            <a:endParaRPr lang="nl-BE" sz="2000" dirty="0"/>
          </a:p>
          <a:p>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17</a:t>
            </a:fld>
            <a:endParaRPr lang="en-US"/>
          </a:p>
        </p:txBody>
      </p:sp>
      <p:pic>
        <p:nvPicPr>
          <p:cNvPr id="5" name="Picture 8"/>
          <p:cNvPicPr/>
          <p:nvPr/>
        </p:nvPicPr>
        <p:blipFill>
          <a:blip r:embed="rId2"/>
          <a:stretch>
            <a:fillRect/>
          </a:stretch>
        </p:blipFill>
        <p:spPr>
          <a:xfrm>
            <a:off x="3131840" y="3429000"/>
            <a:ext cx="4824536" cy="3024333"/>
          </a:xfrm>
          <a:prstGeom prst="rect">
            <a:avLst/>
          </a:prstGeom>
        </p:spPr>
      </p:pic>
    </p:spTree>
    <p:extLst>
      <p:ext uri="{BB962C8B-B14F-4D97-AF65-F5344CB8AC3E}">
        <p14:creationId xmlns:p14="http://schemas.microsoft.com/office/powerpoint/2010/main" val="286017545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Definitions</a:t>
            </a:r>
            <a:endParaRPr lang="nl-BE" dirty="0"/>
          </a:p>
        </p:txBody>
      </p:sp>
      <p:sp>
        <p:nvSpPr>
          <p:cNvPr id="3" name="Tijdelijke aanduiding voor inhoud 2"/>
          <p:cNvSpPr>
            <a:spLocks noGrp="1"/>
          </p:cNvSpPr>
          <p:nvPr>
            <p:ph idx="1"/>
          </p:nvPr>
        </p:nvSpPr>
        <p:spPr>
          <a:xfrm>
            <a:off x="683568" y="908844"/>
            <a:ext cx="7921625" cy="5040312"/>
          </a:xfrm>
        </p:spPr>
        <p:txBody>
          <a:bodyPr/>
          <a:lstStyle/>
          <a:p>
            <a:pPr marL="342900" lvl="2" indent="-342900"/>
            <a:r>
              <a:rPr lang="en-GB" sz="2000" b="1" i="1" dirty="0"/>
              <a:t>Business </a:t>
            </a:r>
            <a:r>
              <a:rPr lang="en-GB" sz="2000" b="1" i="1" dirty="0" smtClean="0"/>
              <a:t>Object</a:t>
            </a:r>
          </a:p>
          <a:p>
            <a:pPr marL="750887" lvl="3" indent="-342900"/>
            <a:r>
              <a:rPr lang="en-US" sz="1900" dirty="0" smtClean="0"/>
              <a:t>A </a:t>
            </a:r>
            <a:r>
              <a:rPr lang="en-US" sz="1900" i="1" dirty="0"/>
              <a:t>Business Object </a:t>
            </a:r>
            <a:r>
              <a:rPr lang="en-US" sz="1900" dirty="0"/>
              <a:t>is a </a:t>
            </a:r>
            <a:r>
              <a:rPr lang="en-US" sz="1900" i="1" dirty="0"/>
              <a:t>Business Concept</a:t>
            </a:r>
            <a:r>
              <a:rPr lang="en-US" sz="1900" dirty="0"/>
              <a:t>, concrete or abstract, that has the capability to influence behavior of a </a:t>
            </a:r>
            <a:r>
              <a:rPr lang="en-US" sz="1900" i="1" dirty="0"/>
              <a:t>Business System</a:t>
            </a:r>
            <a:r>
              <a:rPr lang="en-US" sz="1900" dirty="0"/>
              <a:t>. Typical examples are Person, </a:t>
            </a:r>
            <a:r>
              <a:rPr lang="en-US" sz="1900" dirty="0" smtClean="0"/>
              <a:t>Organization, </a:t>
            </a:r>
            <a:r>
              <a:rPr lang="en-US" sz="1900" dirty="0"/>
              <a:t>Project, Location, Instruction, Account, etc. </a:t>
            </a:r>
            <a:endParaRPr lang="en-US" sz="1900" dirty="0" smtClean="0"/>
          </a:p>
          <a:p>
            <a:pPr marL="750887" lvl="3" indent="-342900"/>
            <a:r>
              <a:rPr lang="en-US" sz="2000" i="1" dirty="0" smtClean="0"/>
              <a:t>A </a:t>
            </a:r>
            <a:r>
              <a:rPr lang="en-US" sz="2000" i="1" dirty="0"/>
              <a:t>Business Object is represented by </a:t>
            </a:r>
            <a:endParaRPr lang="en-US" sz="2000" i="1" dirty="0" smtClean="0"/>
          </a:p>
          <a:p>
            <a:pPr marL="714375" lvl="3" indent="0">
              <a:buNone/>
            </a:pPr>
            <a:r>
              <a:rPr lang="en-US" sz="2000" i="1" dirty="0" smtClean="0"/>
              <a:t>a </a:t>
            </a:r>
            <a:r>
              <a:rPr lang="en-US" sz="2000" i="1" dirty="0"/>
              <a:t>Business </a:t>
            </a:r>
            <a:r>
              <a:rPr lang="en-US" sz="2000" i="1" dirty="0" smtClean="0"/>
              <a:t>Term</a:t>
            </a:r>
          </a:p>
          <a:p>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18</a:t>
            </a:fld>
            <a:endParaRPr lang="en-US"/>
          </a:p>
        </p:txBody>
      </p:sp>
      <p:pic>
        <p:nvPicPr>
          <p:cNvPr id="5" name="Picture 8"/>
          <p:cNvPicPr/>
          <p:nvPr/>
        </p:nvPicPr>
        <p:blipFill>
          <a:blip r:embed="rId2"/>
          <a:stretch>
            <a:fillRect/>
          </a:stretch>
        </p:blipFill>
        <p:spPr>
          <a:xfrm>
            <a:off x="1907704" y="2780928"/>
            <a:ext cx="6120125" cy="3672408"/>
          </a:xfrm>
          <a:prstGeom prst="rect">
            <a:avLst/>
          </a:prstGeom>
        </p:spPr>
      </p:pic>
    </p:spTree>
    <p:extLst>
      <p:ext uri="{BB962C8B-B14F-4D97-AF65-F5344CB8AC3E}">
        <p14:creationId xmlns:p14="http://schemas.microsoft.com/office/powerpoint/2010/main" val="153804444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Definitions</a:t>
            </a:r>
            <a:endParaRPr lang="nl-BE" dirty="0"/>
          </a:p>
        </p:txBody>
      </p:sp>
      <p:sp>
        <p:nvSpPr>
          <p:cNvPr id="3" name="Tijdelijke aanduiding voor inhoud 2"/>
          <p:cNvSpPr>
            <a:spLocks noGrp="1"/>
          </p:cNvSpPr>
          <p:nvPr>
            <p:ph idx="1"/>
          </p:nvPr>
        </p:nvSpPr>
        <p:spPr/>
        <p:txBody>
          <a:bodyPr/>
          <a:lstStyle/>
          <a:p>
            <a:pPr marL="0" lvl="2" indent="0">
              <a:buNone/>
            </a:pPr>
            <a:r>
              <a:rPr lang="en-GB" sz="2400" b="1" i="1" dirty="0"/>
              <a:t>Classification</a:t>
            </a:r>
          </a:p>
          <a:p>
            <a:pPr marL="355600" lvl="2" indent="-177800"/>
            <a:r>
              <a:rPr lang="en-GB" sz="2000" dirty="0"/>
              <a:t>A </a:t>
            </a:r>
            <a:r>
              <a:rPr lang="en-GB" sz="2000" i="1" dirty="0"/>
              <a:t>Classification</a:t>
            </a:r>
            <a:r>
              <a:rPr lang="en-GB" sz="2000" dirty="0"/>
              <a:t> is a </a:t>
            </a:r>
            <a:r>
              <a:rPr lang="en-US" sz="2000" i="1" dirty="0"/>
              <a:t>Business Concept </a:t>
            </a:r>
            <a:r>
              <a:rPr lang="en-US" sz="2000" dirty="0"/>
              <a:t>that organizes and manages business information by defining (hierarchical) structures that provide classification categories that apply to one or more </a:t>
            </a:r>
            <a:r>
              <a:rPr lang="en-US" sz="2000" i="1" dirty="0"/>
              <a:t>Business Concepts </a:t>
            </a:r>
            <a:r>
              <a:rPr lang="en-US" sz="2000" dirty="0"/>
              <a:t>and groups of </a:t>
            </a:r>
            <a:r>
              <a:rPr lang="en-US" sz="2000" i="1" dirty="0"/>
              <a:t>Business Concepts </a:t>
            </a:r>
            <a:r>
              <a:rPr lang="en-US" sz="2000" dirty="0"/>
              <a:t>that apply to multiple </a:t>
            </a:r>
            <a:r>
              <a:rPr lang="en-US" sz="2000" i="1" dirty="0"/>
              <a:t>Business Concepts </a:t>
            </a:r>
          </a:p>
          <a:p>
            <a:pPr marL="355600" lvl="2" indent="-177800"/>
            <a:r>
              <a:rPr lang="en-US" sz="2000" i="1" dirty="0"/>
              <a:t>A Classification is represented by a Business Term</a:t>
            </a:r>
          </a:p>
          <a:p>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19</a:t>
            </a:fld>
            <a:endParaRPr lang="en-US"/>
          </a:p>
        </p:txBody>
      </p:sp>
      <p:pic>
        <p:nvPicPr>
          <p:cNvPr id="5" name="Picture 8"/>
          <p:cNvPicPr/>
          <p:nvPr/>
        </p:nvPicPr>
        <p:blipFill>
          <a:blip r:embed="rId2"/>
          <a:stretch>
            <a:fillRect/>
          </a:stretch>
        </p:blipFill>
        <p:spPr>
          <a:xfrm>
            <a:off x="3059832" y="3140968"/>
            <a:ext cx="5760085" cy="3342005"/>
          </a:xfrm>
          <a:prstGeom prst="rect">
            <a:avLst/>
          </a:prstGeom>
        </p:spPr>
      </p:pic>
    </p:spTree>
    <p:extLst>
      <p:ext uri="{BB962C8B-B14F-4D97-AF65-F5344CB8AC3E}">
        <p14:creationId xmlns:p14="http://schemas.microsoft.com/office/powerpoint/2010/main" val="330066611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Information </a:t>
            </a:r>
            <a:r>
              <a:rPr lang="nl-BE" dirty="0" err="1" smtClean="0"/>
              <a:t>Modeling</a:t>
            </a:r>
            <a:r>
              <a:rPr lang="nl-BE" dirty="0" smtClean="0"/>
              <a:t> in the FRIS context </a:t>
            </a:r>
            <a:endParaRPr lang="nl-BE" dirty="0"/>
          </a:p>
        </p:txBody>
      </p:sp>
      <p:sp>
        <p:nvSpPr>
          <p:cNvPr id="3" name="Tijdelijke aanduiding voor inhoud 2"/>
          <p:cNvSpPr>
            <a:spLocks noGrp="1"/>
          </p:cNvSpPr>
          <p:nvPr>
            <p:ph idx="1"/>
          </p:nvPr>
        </p:nvSpPr>
        <p:spPr>
          <a:xfrm>
            <a:off x="971600" y="883607"/>
            <a:ext cx="7921625" cy="5040312"/>
          </a:xfrm>
        </p:spPr>
        <p:txBody>
          <a:bodyPr/>
          <a:lstStyle/>
          <a:p>
            <a:r>
              <a:rPr lang="nl-BE" b="1" dirty="0" smtClean="0"/>
              <a:t>The project team</a:t>
            </a:r>
            <a:endParaRPr lang="nl-BE" b="1" dirty="0"/>
          </a:p>
          <a:p>
            <a:endParaRPr lang="nl-BE" b="1" dirty="0" smtClean="0"/>
          </a:p>
          <a:p>
            <a:pPr marL="342900" indent="-342900">
              <a:buFont typeface="Arial" pitchFamily="34" charset="0"/>
              <a:buChar char="•"/>
            </a:pPr>
            <a:r>
              <a:rPr lang="nl-BE" b="1" dirty="0" smtClean="0"/>
              <a:t>Leen </a:t>
            </a:r>
            <a:r>
              <a:rPr lang="nl-BE" b="1" dirty="0"/>
              <a:t>Van </a:t>
            </a:r>
            <a:r>
              <a:rPr lang="nl-BE" b="1" dirty="0" err="1"/>
              <a:t>Campe</a:t>
            </a:r>
            <a:endParaRPr lang="nl-BE" b="1" dirty="0"/>
          </a:p>
          <a:p>
            <a:pPr marL="342900" indent="-342900">
              <a:buFont typeface="Arial" pitchFamily="34" charset="0"/>
              <a:buChar char="•"/>
            </a:pPr>
            <a:r>
              <a:rPr lang="nl-BE" b="1" dirty="0" smtClean="0"/>
              <a:t>Geert Van Grootel</a:t>
            </a:r>
          </a:p>
          <a:p>
            <a:pPr marL="342900" indent="-342900">
              <a:buFont typeface="Arial" pitchFamily="34" charset="0"/>
              <a:buChar char="•"/>
            </a:pPr>
            <a:r>
              <a:rPr lang="nl-BE" b="1" dirty="0" smtClean="0"/>
              <a:t>Kris Maison</a:t>
            </a:r>
          </a:p>
          <a:p>
            <a:r>
              <a:rPr lang="nl-BE" dirty="0"/>
              <a:t>	</a:t>
            </a:r>
            <a:r>
              <a:rPr lang="nl-BE" dirty="0" smtClean="0"/>
              <a:t> </a:t>
            </a:r>
            <a:r>
              <a:rPr lang="nl-BE" sz="1400" b="1" dirty="0"/>
              <a:t>	</a:t>
            </a:r>
            <a:endParaRPr lang="nl-BE" sz="1400" b="1" dirty="0" smtClean="0"/>
          </a:p>
          <a:p>
            <a:endParaRPr lang="nl-BE" sz="1400" b="1" dirty="0"/>
          </a:p>
          <a:p>
            <a:endParaRPr lang="nl-BE" sz="1400" b="1" dirty="0" smtClean="0"/>
          </a:p>
          <a:p>
            <a:pPr marL="342900" indent="-342900">
              <a:buFont typeface="Arial" pitchFamily="34" charset="0"/>
              <a:buChar char="•"/>
            </a:pPr>
            <a:r>
              <a:rPr lang="nl-BE" b="1" dirty="0" smtClean="0"/>
              <a:t>Pieter </a:t>
            </a:r>
            <a:r>
              <a:rPr lang="nl-BE" b="1" dirty="0"/>
              <a:t>De </a:t>
            </a:r>
            <a:r>
              <a:rPr lang="nl-BE" b="1" dirty="0" smtClean="0"/>
              <a:t>Leenheer</a:t>
            </a:r>
            <a:endParaRPr lang="nl-BE" dirty="0"/>
          </a:p>
          <a:p>
            <a:r>
              <a:rPr lang="nl-BE" sz="1400" b="1" dirty="0"/>
              <a:t>	Research Director &amp; Co-</a:t>
            </a:r>
            <a:r>
              <a:rPr lang="nl-BE" sz="1400" b="1" dirty="0" err="1"/>
              <a:t>Founder</a:t>
            </a:r>
            <a:endParaRPr lang="nl-BE" sz="1400" b="1" dirty="0"/>
          </a:p>
          <a:p>
            <a:r>
              <a:rPr lang="nl-BE" sz="1400" b="1" dirty="0"/>
              <a:t> </a:t>
            </a:r>
          </a:p>
          <a:p>
            <a:endParaRPr lang="nl-BE" sz="1400" b="1" dirty="0"/>
          </a:p>
          <a:p>
            <a:pPr marL="342900" indent="-342900">
              <a:buFont typeface="Arial" pitchFamily="34" charset="0"/>
              <a:buChar char="•"/>
            </a:pPr>
            <a:r>
              <a:rPr lang="nl-BE" b="1" dirty="0"/>
              <a:t>Patrick Derde </a:t>
            </a:r>
          </a:p>
          <a:p>
            <a:r>
              <a:rPr lang="nl-BE" sz="1600" dirty="0"/>
              <a:t>	</a:t>
            </a:r>
            <a:r>
              <a:rPr lang="nl-BE" sz="1400" b="1" dirty="0" smtClean="0"/>
              <a:t>Enterprise Architect</a:t>
            </a:r>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2</a:t>
            </a:fld>
            <a:endParaRPr lang="en-US"/>
          </a:p>
        </p:txBody>
      </p:sp>
      <p:pic>
        <p:nvPicPr>
          <p:cNvPr id="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778" y="4725144"/>
            <a:ext cx="1742789" cy="55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www.collibra.com/sites/all/themes/collibra/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770895"/>
            <a:ext cx="2088232" cy="3781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descr="Logo_algemeen_horztl_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7600" y="1628800"/>
            <a:ext cx="1625145" cy="813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962973"/>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Definitions</a:t>
            </a:r>
            <a:endParaRPr lang="nl-BE" dirty="0"/>
          </a:p>
        </p:txBody>
      </p:sp>
      <p:sp>
        <p:nvSpPr>
          <p:cNvPr id="3" name="Tijdelijke aanduiding voor inhoud 2"/>
          <p:cNvSpPr>
            <a:spLocks noGrp="1"/>
          </p:cNvSpPr>
          <p:nvPr>
            <p:ph idx="1"/>
          </p:nvPr>
        </p:nvSpPr>
        <p:spPr/>
        <p:txBody>
          <a:bodyPr/>
          <a:lstStyle/>
          <a:p>
            <a:pPr marL="177800" lvl="2" indent="0">
              <a:buNone/>
            </a:pPr>
            <a:endParaRPr lang="en-US" sz="2000" i="1" dirty="0" smtClean="0"/>
          </a:p>
          <a:p>
            <a:pPr marL="0" lvl="2" indent="0">
              <a:buNone/>
            </a:pPr>
            <a:r>
              <a:rPr lang="en-GB" sz="2400" b="1" i="1" dirty="0" smtClean="0"/>
              <a:t>Code</a:t>
            </a:r>
          </a:p>
          <a:p>
            <a:pPr marL="355600" lvl="2" indent="-177800"/>
            <a:r>
              <a:rPr lang="en-GB" sz="2000" dirty="0" smtClean="0"/>
              <a:t>A </a:t>
            </a:r>
            <a:r>
              <a:rPr lang="en-GB" sz="2000" dirty="0"/>
              <a:t>(technical) Business Concept that is an identifier of a Business </a:t>
            </a:r>
            <a:r>
              <a:rPr lang="en-GB" sz="2000" dirty="0" smtClean="0"/>
              <a:t>Concept.</a:t>
            </a:r>
          </a:p>
          <a:p>
            <a:pPr marL="355600" lvl="2" indent="-177800"/>
            <a:r>
              <a:rPr lang="en-GB" sz="2000" dirty="0" smtClean="0"/>
              <a:t>A </a:t>
            </a:r>
            <a:r>
              <a:rPr lang="en-GB" sz="2000" dirty="0"/>
              <a:t>Code is used to 'identify' or to 'refer to' a Business </a:t>
            </a:r>
            <a:r>
              <a:rPr lang="en-GB" sz="2000" dirty="0" smtClean="0"/>
              <a:t>Concept.</a:t>
            </a:r>
          </a:p>
          <a:p>
            <a:pPr marL="355600" lvl="2" indent="-177800"/>
            <a:r>
              <a:rPr lang="en-US" sz="2000" i="1" dirty="0" smtClean="0"/>
              <a:t>A </a:t>
            </a:r>
            <a:r>
              <a:rPr lang="en-US" sz="2000" i="1" dirty="0"/>
              <a:t>Code is represented by a Business </a:t>
            </a:r>
            <a:r>
              <a:rPr lang="en-US" sz="2000" i="1" dirty="0" smtClean="0"/>
              <a:t>Term</a:t>
            </a:r>
          </a:p>
          <a:p>
            <a:pPr marL="355600" lvl="2" indent="-177800"/>
            <a:r>
              <a:rPr lang="en-US" sz="2000" i="1" dirty="0"/>
              <a:t> </a:t>
            </a:r>
            <a:r>
              <a:rPr lang="en-US" sz="2000" i="1" dirty="0" smtClean="0"/>
              <a:t>e.g. BE identifies the concept “Belgium”</a:t>
            </a:r>
            <a:endParaRPr lang="nl-BE" sz="2000" dirty="0"/>
          </a:p>
          <a:p>
            <a:pPr marL="342900" indent="-342900">
              <a:buFont typeface="Arial" pitchFamily="34" charset="0"/>
              <a:buChar char="•"/>
            </a:pPr>
            <a:endParaRPr lang="nl-BE" dirty="0"/>
          </a:p>
          <a:p>
            <a:endParaRPr lang="en-US" sz="2000" i="1" dirty="0" smtClean="0"/>
          </a:p>
          <a:p>
            <a:endParaRPr lang="nl-BE" sz="2000" dirty="0"/>
          </a:p>
          <a:p>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20</a:t>
            </a:fld>
            <a:endParaRPr lang="en-US"/>
          </a:p>
        </p:txBody>
      </p:sp>
      <p:pic>
        <p:nvPicPr>
          <p:cNvPr id="5" name="Picture 8"/>
          <p:cNvPicPr/>
          <p:nvPr/>
        </p:nvPicPr>
        <p:blipFill>
          <a:blip r:embed="rId2"/>
          <a:stretch>
            <a:fillRect/>
          </a:stretch>
        </p:blipFill>
        <p:spPr>
          <a:xfrm>
            <a:off x="2267744" y="3140968"/>
            <a:ext cx="5760085" cy="3342005"/>
          </a:xfrm>
          <a:prstGeom prst="rect">
            <a:avLst/>
          </a:prstGeom>
        </p:spPr>
      </p:pic>
    </p:spTree>
    <p:extLst>
      <p:ext uri="{BB962C8B-B14F-4D97-AF65-F5344CB8AC3E}">
        <p14:creationId xmlns:p14="http://schemas.microsoft.com/office/powerpoint/2010/main" val="89285804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Definitions</a:t>
            </a:r>
            <a:endParaRPr lang="en-US" dirty="0"/>
          </a:p>
        </p:txBody>
      </p:sp>
      <p:sp>
        <p:nvSpPr>
          <p:cNvPr id="3" name="Tijdelijke aanduiding voor inhoud 2"/>
          <p:cNvSpPr>
            <a:spLocks noGrp="1"/>
          </p:cNvSpPr>
          <p:nvPr>
            <p:ph idx="1"/>
          </p:nvPr>
        </p:nvSpPr>
        <p:spPr>
          <a:xfrm>
            <a:off x="899592" y="908844"/>
            <a:ext cx="7921625" cy="5040312"/>
          </a:xfrm>
        </p:spPr>
        <p:txBody>
          <a:bodyPr/>
          <a:lstStyle/>
          <a:p>
            <a:pPr marL="0" lvl="2" indent="0">
              <a:buNone/>
            </a:pPr>
            <a:r>
              <a:rPr lang="en-GB" sz="2400" b="1" i="1" dirty="0"/>
              <a:t>Business Rule</a:t>
            </a:r>
            <a:endParaRPr lang="nl-BE" sz="2400" b="1" i="1" dirty="0"/>
          </a:p>
          <a:p>
            <a:r>
              <a:rPr lang="en-GB" sz="2000" b="1" dirty="0"/>
              <a:t>A formula that defines or constrains some aspect </a:t>
            </a:r>
            <a:r>
              <a:rPr lang="en-GB" sz="2000" b="1" dirty="0" smtClean="0"/>
              <a:t>of business.</a:t>
            </a:r>
            <a:r>
              <a:rPr lang="en-GB" sz="2000" dirty="0" smtClean="0"/>
              <a:t> </a:t>
            </a:r>
            <a:endParaRPr lang="nl-BE" sz="2000" dirty="0"/>
          </a:p>
          <a:p>
            <a:pPr marL="342900" indent="-342900">
              <a:buFont typeface="Arial" pitchFamily="34" charset="0"/>
              <a:buChar char="•"/>
            </a:pPr>
            <a:r>
              <a:rPr lang="en-GB" sz="2000" dirty="0"/>
              <a:t>I</a:t>
            </a:r>
            <a:r>
              <a:rPr lang="en-GB" sz="2000" dirty="0" smtClean="0"/>
              <a:t>ntended </a:t>
            </a:r>
            <a:r>
              <a:rPr lang="en-GB" sz="2000" dirty="0"/>
              <a:t>to assert business structure or to control or influence the </a:t>
            </a:r>
            <a:r>
              <a:rPr lang="en-GB" sz="2000" dirty="0" err="1"/>
              <a:t>behavior</a:t>
            </a:r>
            <a:r>
              <a:rPr lang="en-GB" sz="2000" dirty="0"/>
              <a:t> of the business. </a:t>
            </a:r>
            <a:endParaRPr lang="en-GB" sz="2000" dirty="0" smtClean="0"/>
          </a:p>
          <a:p>
            <a:pPr marL="342900" indent="-342900">
              <a:buFont typeface="Arial" pitchFamily="34" charset="0"/>
              <a:buChar char="•"/>
            </a:pPr>
            <a:r>
              <a:rPr lang="en-GB" sz="2000" dirty="0" smtClean="0"/>
              <a:t>Describe </a:t>
            </a:r>
            <a:r>
              <a:rPr lang="en-GB" sz="2000" dirty="0"/>
              <a:t>the operations, definitions and constraints that apply to an organization. </a:t>
            </a:r>
            <a:endParaRPr lang="en-GB" sz="2000" dirty="0" smtClean="0"/>
          </a:p>
          <a:p>
            <a:pPr marL="342900" indent="-342900">
              <a:buFont typeface="Arial" pitchFamily="34" charset="0"/>
              <a:buChar char="•"/>
            </a:pPr>
            <a:r>
              <a:rPr lang="en-GB" sz="2000" dirty="0" smtClean="0"/>
              <a:t>Can </a:t>
            </a:r>
            <a:r>
              <a:rPr lang="en-GB" sz="2000" dirty="0"/>
              <a:t>apply to people, processes, corporate </a:t>
            </a:r>
            <a:r>
              <a:rPr lang="en-GB" sz="2000" dirty="0" err="1"/>
              <a:t>behavior</a:t>
            </a:r>
            <a:r>
              <a:rPr lang="en-GB" sz="2000" dirty="0"/>
              <a:t> and computing systems in an organization, and are put in place to help the organization achieve its goals.</a:t>
            </a:r>
            <a:endParaRPr lang="nl-BE" sz="2000" dirty="0"/>
          </a:p>
          <a:p>
            <a:pPr marL="342900" indent="-342900">
              <a:buFont typeface="Arial" pitchFamily="34" charset="0"/>
              <a:buChar char="•"/>
            </a:pPr>
            <a:r>
              <a:rPr lang="en-GB" sz="2000" dirty="0"/>
              <a:t>M</a:t>
            </a:r>
            <a:r>
              <a:rPr lang="en-GB" sz="2000" dirty="0" smtClean="0"/>
              <a:t>ay </a:t>
            </a:r>
            <a:r>
              <a:rPr lang="en-GB" sz="2000" dirty="0"/>
              <a:t>be informal or even unwritten, writing the rules down clearly and making sure that they don't conflict is a valuable activity. </a:t>
            </a:r>
            <a:endParaRPr lang="en-GB" sz="2000" dirty="0" smtClean="0"/>
          </a:p>
          <a:p>
            <a:pPr marL="342900" indent="-342900">
              <a:buFont typeface="Arial" pitchFamily="34" charset="0"/>
              <a:buChar char="•"/>
            </a:pPr>
            <a:r>
              <a:rPr lang="en-GB" sz="2000" dirty="0" smtClean="0"/>
              <a:t>When </a:t>
            </a:r>
            <a:r>
              <a:rPr lang="en-GB" sz="2000" dirty="0"/>
              <a:t>carefully managed, rules can be used to help the organization to better achieve goals, remove obstacles to market growth, reduce costly mistakes, improve communication, comply with legal requirements, and increase customer loyalty.</a:t>
            </a:r>
            <a:endParaRPr lang="nl-BE" sz="2000" dirty="0"/>
          </a:p>
          <a:p>
            <a:r>
              <a:rPr lang="en-US" sz="2000" i="1" dirty="0"/>
              <a:t>A Business Rule is represented by a Business Term</a:t>
            </a:r>
            <a:endParaRPr lang="nl-BE" sz="2000" dirty="0"/>
          </a:p>
          <a:p>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21</a:t>
            </a:fld>
            <a:endParaRPr lang="en-US"/>
          </a:p>
        </p:txBody>
      </p:sp>
    </p:spTree>
    <p:extLst>
      <p:ext uri="{BB962C8B-B14F-4D97-AF65-F5344CB8AC3E}">
        <p14:creationId xmlns:p14="http://schemas.microsoft.com/office/powerpoint/2010/main" val="1116580655"/>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Information Model Pattern</a:t>
            </a:r>
            <a:endParaRPr lang="nl-BE" dirty="0"/>
          </a:p>
        </p:txBody>
      </p:sp>
      <p:sp>
        <p:nvSpPr>
          <p:cNvPr id="3" name="Tijdelijke aanduiding voor inhoud 2"/>
          <p:cNvSpPr>
            <a:spLocks noGrp="1"/>
          </p:cNvSpPr>
          <p:nvPr>
            <p:ph idx="1"/>
          </p:nvPr>
        </p:nvSpPr>
        <p:spPr/>
        <p:txBody>
          <a:bodyPr/>
          <a:lstStyle/>
          <a:p>
            <a:r>
              <a:rPr lang="en-US" dirty="0"/>
              <a:t>The Information Model Pattern defines the generic structure </a:t>
            </a:r>
            <a:endParaRPr lang="en-US" dirty="0" smtClean="0"/>
          </a:p>
          <a:p>
            <a:pPr marL="342900" lvl="2" indent="-342900"/>
            <a:r>
              <a:rPr lang="en-US" sz="2000" b="1" i="1" dirty="0"/>
              <a:t>Goal:</a:t>
            </a:r>
          </a:p>
          <a:p>
            <a:pPr marL="750887" lvl="3" indent="-342900"/>
            <a:r>
              <a:rPr lang="en-US" sz="1900" dirty="0"/>
              <a:t>Helps to detect the type of metadata surrounding a Business Object </a:t>
            </a:r>
          </a:p>
          <a:p>
            <a:pPr marL="750887" lvl="3" indent="-342900"/>
            <a:r>
              <a:rPr lang="en-US" sz="1900" dirty="0"/>
              <a:t>A business object is a concrete or abstract thing which exists in reality and is of importance for a defined business. </a:t>
            </a:r>
          </a:p>
          <a:p>
            <a:pPr marL="750887" lvl="3" indent="-342900"/>
            <a:r>
              <a:rPr lang="en-US" sz="1900" dirty="0"/>
              <a:t>In this case the business is Flanders Research Information. </a:t>
            </a:r>
          </a:p>
          <a:p>
            <a:pPr marL="750887" lvl="3" indent="-342900"/>
            <a:r>
              <a:rPr lang="en-US" sz="1900" dirty="0"/>
              <a:t>The business objects we can think of are ‘Person’, ‘Organization’, ‘Project’ and ‘Publication’</a:t>
            </a:r>
            <a:r>
              <a:rPr lang="en-GB" sz="1900" dirty="0"/>
              <a:t>.  </a:t>
            </a:r>
          </a:p>
          <a:p>
            <a:pPr marL="750887" lvl="3" indent="-342900"/>
            <a:r>
              <a:rPr lang="en-GB" sz="1900" dirty="0"/>
              <a:t>When replacing the abstract term “Business Object” by the more concrete terms ‘Person’, ‘Organisation’, ‘Project’ and ‘Publication’ we have a template to define meta-data for the specific object to be described.</a:t>
            </a:r>
            <a:endParaRPr lang="nl-BE" sz="1900"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22</a:t>
            </a:fld>
            <a:endParaRPr lang="en-US"/>
          </a:p>
        </p:txBody>
      </p:sp>
    </p:spTree>
    <p:extLst>
      <p:ext uri="{BB962C8B-B14F-4D97-AF65-F5344CB8AC3E}">
        <p14:creationId xmlns:p14="http://schemas.microsoft.com/office/powerpoint/2010/main" val="290617260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Meta Data </a:t>
            </a:r>
            <a:r>
              <a:rPr lang="en-US" dirty="0"/>
              <a:t>Model Pattern</a:t>
            </a:r>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23</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94916" y="1124744"/>
            <a:ext cx="6754168" cy="30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1475656" y="5301208"/>
            <a:ext cx="184731" cy="584775"/>
          </a:xfrm>
          <a:prstGeom prst="rect">
            <a:avLst/>
          </a:prstGeom>
          <a:noFill/>
        </p:spPr>
        <p:txBody>
          <a:bodyPr wrap="none" rtlCol="0">
            <a:spAutoFit/>
          </a:bodyPr>
          <a:lstStyle/>
          <a:p>
            <a:endParaRPr lang="nl-BE" dirty="0"/>
          </a:p>
        </p:txBody>
      </p:sp>
      <p:sp>
        <p:nvSpPr>
          <p:cNvPr id="5" name="Rechthoek 4"/>
          <p:cNvSpPr/>
          <p:nvPr/>
        </p:nvSpPr>
        <p:spPr>
          <a:xfrm>
            <a:off x="395536" y="4408655"/>
            <a:ext cx="8496944" cy="2031325"/>
          </a:xfrm>
          <a:prstGeom prst="rect">
            <a:avLst/>
          </a:prstGeom>
        </p:spPr>
        <p:txBody>
          <a:bodyPr wrap="square">
            <a:spAutoFit/>
          </a:bodyPr>
          <a:lstStyle/>
          <a:p>
            <a:r>
              <a:rPr lang="en-US" sz="1800" b="0" dirty="0" smtClean="0">
                <a:solidFill>
                  <a:schemeClr val="tx1"/>
                </a:solidFill>
              </a:rPr>
              <a:t>The meta data model pattern will be used to describe the conceptual FRIS Business Object Model. </a:t>
            </a:r>
          </a:p>
          <a:p>
            <a:endParaRPr lang="en-US" sz="1800" b="0" dirty="0">
              <a:solidFill>
                <a:schemeClr val="tx1"/>
              </a:solidFill>
            </a:endParaRPr>
          </a:p>
          <a:p>
            <a:r>
              <a:rPr lang="en-US" sz="1800" b="0" dirty="0" smtClean="0">
                <a:solidFill>
                  <a:schemeClr val="tx1"/>
                </a:solidFill>
              </a:rPr>
              <a:t>This is the high level conceptual data architecture which represents the fundamental business objects and the relations between each other and the environment and the principles guiding its design and evolution (TOGAF 9.1 ISO 42010, IEEE 1471). </a:t>
            </a:r>
            <a:endParaRPr lang="nl-BE" sz="1800" b="0" dirty="0">
              <a:solidFill>
                <a:schemeClr val="tx1"/>
              </a:solidFill>
            </a:endParaRPr>
          </a:p>
        </p:txBody>
      </p:sp>
    </p:spTree>
    <p:extLst>
      <p:ext uri="{BB962C8B-B14F-4D97-AF65-F5344CB8AC3E}">
        <p14:creationId xmlns:p14="http://schemas.microsoft.com/office/powerpoint/2010/main" val="4245775853"/>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8738"/>
            <a:ext cx="8497639" cy="777875"/>
          </a:xfrm>
        </p:spPr>
        <p:txBody>
          <a:bodyPr/>
          <a:lstStyle/>
          <a:p>
            <a:r>
              <a:rPr lang="en-US" dirty="0" smtClean="0"/>
              <a:t>Meta  </a:t>
            </a:r>
            <a:r>
              <a:rPr lang="en-US" dirty="0"/>
              <a:t>Model </a:t>
            </a:r>
            <a:r>
              <a:rPr lang="en-US" dirty="0" smtClean="0"/>
              <a:t>Pattern applied to the Business Concept Person</a:t>
            </a:r>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24</a:t>
            </a:fld>
            <a:endParaRPr lang="en-US"/>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980728"/>
            <a:ext cx="8735403" cy="5410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93020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The </a:t>
            </a:r>
            <a:r>
              <a:rPr lang="nl-BE" dirty="0" err="1" smtClean="0"/>
              <a:t>use</a:t>
            </a:r>
            <a:r>
              <a:rPr lang="nl-BE" dirty="0" smtClean="0"/>
              <a:t> of the Information Model </a:t>
            </a:r>
            <a:r>
              <a:rPr lang="nl-BE" dirty="0" err="1" smtClean="0"/>
              <a:t>Pattern</a:t>
            </a:r>
            <a:r>
              <a:rPr lang="nl-BE" dirty="0" smtClean="0"/>
              <a:t> </a:t>
            </a:r>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25</a:t>
            </a:fld>
            <a:endParaRPr lang="en-US"/>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187" y="1309149"/>
            <a:ext cx="7921625" cy="490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vak 9"/>
          <p:cNvSpPr txBox="1"/>
          <p:nvPr/>
        </p:nvSpPr>
        <p:spPr>
          <a:xfrm>
            <a:off x="7426548" y="3284984"/>
            <a:ext cx="1681708" cy="461665"/>
          </a:xfrm>
          <a:prstGeom prst="rect">
            <a:avLst/>
          </a:prstGeom>
          <a:solidFill>
            <a:srgbClr val="33CC33"/>
          </a:solidFill>
          <a:ln>
            <a:solidFill>
              <a:srgbClr val="33CC33"/>
            </a:solidFill>
          </a:ln>
        </p:spPr>
        <p:txBody>
          <a:bodyPr wrap="square" rtlCol="0">
            <a:spAutoFit/>
          </a:bodyPr>
          <a:lstStyle/>
          <a:p>
            <a:r>
              <a:rPr lang="nl-BE" sz="2400" dirty="0" err="1" smtClean="0">
                <a:solidFill>
                  <a:schemeClr val="tx1"/>
                </a:solidFill>
              </a:rPr>
              <a:t>cfOrgUnit</a:t>
            </a:r>
            <a:endParaRPr lang="nl-BE" sz="2400" dirty="0">
              <a:solidFill>
                <a:schemeClr val="tx1"/>
              </a:solidFill>
            </a:endParaRPr>
          </a:p>
        </p:txBody>
      </p:sp>
      <p:sp>
        <p:nvSpPr>
          <p:cNvPr id="11" name="Tekstvak 10"/>
          <p:cNvSpPr txBox="1"/>
          <p:nvPr/>
        </p:nvSpPr>
        <p:spPr>
          <a:xfrm>
            <a:off x="5169396" y="3334900"/>
            <a:ext cx="1944216" cy="338554"/>
          </a:xfrm>
          <a:prstGeom prst="rect">
            <a:avLst/>
          </a:prstGeom>
          <a:solidFill>
            <a:srgbClr val="FFFF66"/>
          </a:solidFill>
          <a:ln>
            <a:solidFill>
              <a:srgbClr val="33CC33"/>
            </a:solidFill>
          </a:ln>
        </p:spPr>
        <p:txBody>
          <a:bodyPr wrap="square" rtlCol="0">
            <a:spAutoFit/>
          </a:bodyPr>
          <a:lstStyle/>
          <a:p>
            <a:r>
              <a:rPr lang="nl-BE" sz="1600" dirty="0" err="1" smtClean="0">
                <a:solidFill>
                  <a:schemeClr val="tx1"/>
                </a:solidFill>
              </a:rPr>
              <a:t>cfPers-OrgUnit</a:t>
            </a:r>
            <a:endParaRPr lang="nl-BE" sz="1600" dirty="0">
              <a:solidFill>
                <a:schemeClr val="tx1"/>
              </a:solidFill>
            </a:endParaRPr>
          </a:p>
        </p:txBody>
      </p:sp>
      <p:sp>
        <p:nvSpPr>
          <p:cNvPr id="12" name="Tekstvak 11"/>
          <p:cNvSpPr txBox="1"/>
          <p:nvPr/>
        </p:nvSpPr>
        <p:spPr>
          <a:xfrm>
            <a:off x="5220072" y="1860957"/>
            <a:ext cx="1914748" cy="338554"/>
          </a:xfrm>
          <a:prstGeom prst="rect">
            <a:avLst/>
          </a:prstGeom>
          <a:solidFill>
            <a:srgbClr val="FFFF66"/>
          </a:solidFill>
          <a:ln>
            <a:solidFill>
              <a:srgbClr val="33CC33"/>
            </a:solidFill>
          </a:ln>
        </p:spPr>
        <p:txBody>
          <a:bodyPr wrap="square" rtlCol="0">
            <a:spAutoFit/>
          </a:bodyPr>
          <a:lstStyle/>
          <a:p>
            <a:r>
              <a:rPr lang="nl-BE" sz="1600" dirty="0" err="1" smtClean="0">
                <a:solidFill>
                  <a:schemeClr val="tx1"/>
                </a:solidFill>
              </a:rPr>
              <a:t>cfPers</a:t>
            </a:r>
            <a:r>
              <a:rPr lang="nl-BE" sz="1600" dirty="0" smtClean="0">
                <a:solidFill>
                  <a:schemeClr val="tx1"/>
                </a:solidFill>
              </a:rPr>
              <a:t>-Pers</a:t>
            </a:r>
            <a:endParaRPr lang="nl-BE" sz="1600" dirty="0">
              <a:solidFill>
                <a:schemeClr val="tx1"/>
              </a:solidFill>
            </a:endParaRPr>
          </a:p>
        </p:txBody>
      </p:sp>
      <p:sp>
        <p:nvSpPr>
          <p:cNvPr id="13" name="Tekstvak 12"/>
          <p:cNvSpPr txBox="1"/>
          <p:nvPr/>
        </p:nvSpPr>
        <p:spPr>
          <a:xfrm>
            <a:off x="5220072" y="3835787"/>
            <a:ext cx="1944216" cy="338554"/>
          </a:xfrm>
          <a:prstGeom prst="rect">
            <a:avLst/>
          </a:prstGeom>
          <a:solidFill>
            <a:srgbClr val="FFFF66"/>
          </a:solidFill>
          <a:ln>
            <a:solidFill>
              <a:srgbClr val="33CC33"/>
            </a:solidFill>
          </a:ln>
        </p:spPr>
        <p:txBody>
          <a:bodyPr wrap="square" rtlCol="0">
            <a:spAutoFit/>
          </a:bodyPr>
          <a:lstStyle/>
          <a:p>
            <a:r>
              <a:rPr lang="nl-BE" sz="1600" dirty="0" err="1" smtClean="0">
                <a:solidFill>
                  <a:schemeClr val="tx1"/>
                </a:solidFill>
              </a:rPr>
              <a:t>cfPers</a:t>
            </a:r>
            <a:r>
              <a:rPr lang="nl-BE" sz="1600" dirty="0" smtClean="0">
                <a:solidFill>
                  <a:schemeClr val="tx1"/>
                </a:solidFill>
              </a:rPr>
              <a:t>-Project</a:t>
            </a:r>
            <a:endParaRPr lang="nl-BE" sz="1600" dirty="0">
              <a:solidFill>
                <a:schemeClr val="tx1"/>
              </a:solidFill>
            </a:endParaRPr>
          </a:p>
        </p:txBody>
      </p:sp>
      <p:sp>
        <p:nvSpPr>
          <p:cNvPr id="14" name="Tekstvak 13"/>
          <p:cNvSpPr txBox="1"/>
          <p:nvPr/>
        </p:nvSpPr>
        <p:spPr>
          <a:xfrm>
            <a:off x="2771800" y="2742034"/>
            <a:ext cx="1368152" cy="461665"/>
          </a:xfrm>
          <a:prstGeom prst="rect">
            <a:avLst/>
          </a:prstGeom>
          <a:solidFill>
            <a:srgbClr val="33CC33"/>
          </a:solidFill>
          <a:ln>
            <a:solidFill>
              <a:srgbClr val="33CC33"/>
            </a:solidFill>
          </a:ln>
        </p:spPr>
        <p:txBody>
          <a:bodyPr wrap="square" rtlCol="0">
            <a:spAutoFit/>
          </a:bodyPr>
          <a:lstStyle/>
          <a:p>
            <a:r>
              <a:rPr lang="nl-BE" sz="2400" dirty="0" err="1" smtClean="0">
                <a:solidFill>
                  <a:schemeClr val="tx1"/>
                </a:solidFill>
              </a:rPr>
              <a:t>cfPers</a:t>
            </a:r>
            <a:endParaRPr lang="nl-BE" sz="2400" dirty="0">
              <a:solidFill>
                <a:schemeClr val="tx1"/>
              </a:solidFill>
            </a:endParaRPr>
          </a:p>
        </p:txBody>
      </p:sp>
      <p:sp>
        <p:nvSpPr>
          <p:cNvPr id="15" name="Tekstvak 14"/>
          <p:cNvSpPr txBox="1"/>
          <p:nvPr/>
        </p:nvSpPr>
        <p:spPr>
          <a:xfrm>
            <a:off x="7417940" y="2587550"/>
            <a:ext cx="1681708" cy="461665"/>
          </a:xfrm>
          <a:prstGeom prst="rect">
            <a:avLst/>
          </a:prstGeom>
          <a:solidFill>
            <a:srgbClr val="FF9933"/>
          </a:solidFill>
          <a:ln>
            <a:solidFill>
              <a:srgbClr val="33CC33"/>
            </a:solidFill>
          </a:ln>
        </p:spPr>
        <p:txBody>
          <a:bodyPr wrap="square" rtlCol="0">
            <a:spAutoFit/>
          </a:bodyPr>
          <a:lstStyle/>
          <a:p>
            <a:r>
              <a:rPr lang="nl-BE" sz="2400" dirty="0" err="1" smtClean="0">
                <a:solidFill>
                  <a:schemeClr val="tx1"/>
                </a:solidFill>
              </a:rPr>
              <a:t>cfResPubl</a:t>
            </a:r>
            <a:endParaRPr lang="nl-BE" sz="2400" dirty="0">
              <a:solidFill>
                <a:schemeClr val="tx1"/>
              </a:solidFill>
            </a:endParaRPr>
          </a:p>
        </p:txBody>
      </p:sp>
      <p:sp>
        <p:nvSpPr>
          <p:cNvPr id="16" name="Tekstvak 15"/>
          <p:cNvSpPr txBox="1"/>
          <p:nvPr/>
        </p:nvSpPr>
        <p:spPr>
          <a:xfrm>
            <a:off x="7494488" y="3894733"/>
            <a:ext cx="1681708" cy="461665"/>
          </a:xfrm>
          <a:prstGeom prst="rect">
            <a:avLst/>
          </a:prstGeom>
          <a:solidFill>
            <a:srgbClr val="33CC33"/>
          </a:solidFill>
          <a:ln>
            <a:solidFill>
              <a:srgbClr val="33CC33"/>
            </a:solidFill>
          </a:ln>
        </p:spPr>
        <p:txBody>
          <a:bodyPr wrap="square" rtlCol="0">
            <a:spAutoFit/>
          </a:bodyPr>
          <a:lstStyle/>
          <a:p>
            <a:r>
              <a:rPr lang="nl-BE" sz="2400" dirty="0" err="1" smtClean="0">
                <a:solidFill>
                  <a:schemeClr val="tx1"/>
                </a:solidFill>
              </a:rPr>
              <a:t>cfProj</a:t>
            </a:r>
            <a:endParaRPr lang="nl-BE" sz="2400" dirty="0">
              <a:solidFill>
                <a:schemeClr val="tx1"/>
              </a:solidFill>
            </a:endParaRPr>
          </a:p>
        </p:txBody>
      </p:sp>
      <p:sp>
        <p:nvSpPr>
          <p:cNvPr id="17" name="Tekstvak 16"/>
          <p:cNvSpPr txBox="1"/>
          <p:nvPr/>
        </p:nvSpPr>
        <p:spPr>
          <a:xfrm>
            <a:off x="323528" y="4359930"/>
            <a:ext cx="1877144" cy="369332"/>
          </a:xfrm>
          <a:prstGeom prst="rect">
            <a:avLst/>
          </a:prstGeom>
          <a:solidFill>
            <a:schemeClr val="bg1"/>
          </a:solidFill>
          <a:ln w="22225">
            <a:solidFill>
              <a:srgbClr val="33CC33"/>
            </a:solidFill>
          </a:ln>
        </p:spPr>
        <p:txBody>
          <a:bodyPr wrap="square" rtlCol="0">
            <a:spAutoFit/>
          </a:bodyPr>
          <a:lstStyle/>
          <a:p>
            <a:r>
              <a:rPr lang="nl-BE" sz="1800" b="0" dirty="0" err="1" smtClean="0">
                <a:solidFill>
                  <a:schemeClr val="tx1"/>
                </a:solidFill>
              </a:rPr>
              <a:t>cfPers.cfGender</a:t>
            </a:r>
            <a:endParaRPr lang="nl-BE" sz="1800" b="0" dirty="0">
              <a:solidFill>
                <a:schemeClr val="tx1"/>
              </a:solidFill>
            </a:endParaRPr>
          </a:p>
        </p:txBody>
      </p:sp>
      <p:sp>
        <p:nvSpPr>
          <p:cNvPr id="18" name="Tekstvak 17"/>
          <p:cNvSpPr txBox="1"/>
          <p:nvPr/>
        </p:nvSpPr>
        <p:spPr>
          <a:xfrm>
            <a:off x="321916" y="4849763"/>
            <a:ext cx="2063452" cy="369332"/>
          </a:xfrm>
          <a:prstGeom prst="rect">
            <a:avLst/>
          </a:prstGeom>
          <a:solidFill>
            <a:schemeClr val="bg1"/>
          </a:solidFill>
          <a:ln w="22225">
            <a:solidFill>
              <a:srgbClr val="33CC33"/>
            </a:solidFill>
          </a:ln>
        </p:spPr>
        <p:txBody>
          <a:bodyPr wrap="square" rtlCol="0">
            <a:spAutoFit/>
          </a:bodyPr>
          <a:lstStyle/>
          <a:p>
            <a:r>
              <a:rPr lang="nl-BE" sz="1800" b="0" dirty="0" err="1" smtClean="0">
                <a:solidFill>
                  <a:schemeClr val="tx1"/>
                </a:solidFill>
              </a:rPr>
              <a:t>cfPers.cfBirthDate</a:t>
            </a:r>
            <a:endParaRPr lang="nl-BE" sz="1800" b="0" dirty="0">
              <a:solidFill>
                <a:schemeClr val="tx1"/>
              </a:solidFill>
            </a:endParaRPr>
          </a:p>
        </p:txBody>
      </p:sp>
      <p:sp>
        <p:nvSpPr>
          <p:cNvPr id="19" name="Tekstvak 18"/>
          <p:cNvSpPr txBox="1"/>
          <p:nvPr/>
        </p:nvSpPr>
        <p:spPr>
          <a:xfrm>
            <a:off x="5169396" y="2619846"/>
            <a:ext cx="1914748" cy="338554"/>
          </a:xfrm>
          <a:prstGeom prst="rect">
            <a:avLst/>
          </a:prstGeom>
          <a:solidFill>
            <a:srgbClr val="FFFF66"/>
          </a:solidFill>
          <a:ln>
            <a:solidFill>
              <a:srgbClr val="33CC33"/>
            </a:solidFill>
          </a:ln>
        </p:spPr>
        <p:txBody>
          <a:bodyPr wrap="square" rtlCol="0">
            <a:spAutoFit/>
          </a:bodyPr>
          <a:lstStyle/>
          <a:p>
            <a:r>
              <a:rPr lang="nl-BE" sz="1600" dirty="0" err="1" smtClean="0">
                <a:solidFill>
                  <a:schemeClr val="tx1"/>
                </a:solidFill>
              </a:rPr>
              <a:t>cfPers-ResPubl</a:t>
            </a:r>
            <a:endParaRPr lang="nl-BE" sz="1600" dirty="0">
              <a:solidFill>
                <a:schemeClr val="tx1"/>
              </a:solidFill>
            </a:endParaRPr>
          </a:p>
        </p:txBody>
      </p:sp>
    </p:spTree>
    <p:extLst>
      <p:ext uri="{BB962C8B-B14F-4D97-AF65-F5344CB8AC3E}">
        <p14:creationId xmlns:p14="http://schemas.microsoft.com/office/powerpoint/2010/main" val="40411907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Meta </a:t>
            </a:r>
            <a:r>
              <a:rPr lang="en-US" dirty="0"/>
              <a:t>Model Pattern: </a:t>
            </a:r>
            <a:r>
              <a:rPr lang="en-US" dirty="0" smtClean="0"/>
              <a:t>an application</a:t>
            </a:r>
            <a:endParaRPr lang="nl-BE" dirty="0"/>
          </a:p>
        </p:txBody>
      </p:sp>
      <p:sp>
        <p:nvSpPr>
          <p:cNvPr id="3" name="Tijdelijke aanduiding voor inhoud 2"/>
          <p:cNvSpPr>
            <a:spLocks noGrp="1"/>
          </p:cNvSpPr>
          <p:nvPr>
            <p:ph idx="1"/>
          </p:nvPr>
        </p:nvSpPr>
        <p:spPr>
          <a:xfrm>
            <a:off x="971600" y="908844"/>
            <a:ext cx="7921625" cy="5040312"/>
          </a:xfrm>
        </p:spPr>
        <p:txBody>
          <a:bodyPr/>
          <a:lstStyle/>
          <a:p>
            <a:r>
              <a:rPr lang="nl-BE" dirty="0" smtClean="0"/>
              <a:t>Evaluation of a MODS </a:t>
            </a:r>
            <a:r>
              <a:rPr lang="nl-BE" dirty="0" err="1" smtClean="0"/>
              <a:t>based</a:t>
            </a:r>
            <a:r>
              <a:rPr lang="nl-BE" dirty="0" smtClean="0"/>
              <a:t> model: SSH-VABB</a:t>
            </a:r>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26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445722" cy="509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793258"/>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Information Model Pattern: an application</a:t>
            </a:r>
            <a:endParaRPr lang="nl-BE" dirty="0"/>
          </a:p>
        </p:txBody>
      </p:sp>
      <p:sp>
        <p:nvSpPr>
          <p:cNvPr id="3" name="Tijdelijke aanduiding voor inhoud 2"/>
          <p:cNvSpPr>
            <a:spLocks noGrp="1"/>
          </p:cNvSpPr>
          <p:nvPr>
            <p:ph idx="1"/>
          </p:nvPr>
        </p:nvSpPr>
        <p:spPr>
          <a:xfrm>
            <a:off x="971600" y="908844"/>
            <a:ext cx="7921625" cy="5040312"/>
          </a:xfrm>
        </p:spPr>
        <p:txBody>
          <a:bodyPr/>
          <a:lstStyle/>
          <a:p>
            <a:r>
              <a:rPr lang="en-US" dirty="0" smtClean="0"/>
              <a:t>The Mods model template shows the following</a:t>
            </a:r>
          </a:p>
          <a:p>
            <a:pPr marL="342900" indent="-342900">
              <a:buFont typeface="Arial" pitchFamily="34" charset="0"/>
              <a:buChar char="•"/>
            </a:pPr>
            <a:r>
              <a:rPr lang="en-US" dirty="0" smtClean="0"/>
              <a:t>Only two of the Business Concepts can be considered Business Objects</a:t>
            </a:r>
          </a:p>
          <a:p>
            <a:pPr marL="1181100" lvl="1" indent="-342900">
              <a:buFont typeface="Arial" pitchFamily="34" charset="0"/>
              <a:buChar char="•"/>
            </a:pPr>
            <a:r>
              <a:rPr lang="en-US" dirty="0" err="1" smtClean="0"/>
              <a:t>ModsCollection</a:t>
            </a:r>
            <a:endParaRPr lang="en-US" dirty="0" smtClean="0"/>
          </a:p>
          <a:p>
            <a:pPr marL="1181100" lvl="1" indent="-342900">
              <a:buFont typeface="Arial" pitchFamily="34" charset="0"/>
              <a:buChar char="•"/>
            </a:pPr>
            <a:r>
              <a:rPr lang="en-US" dirty="0" err="1" smtClean="0"/>
              <a:t>ModsInstance</a:t>
            </a:r>
            <a:endParaRPr lang="en-US" dirty="0" smtClean="0"/>
          </a:p>
          <a:p>
            <a:pPr marL="342900" indent="-342900">
              <a:buFont typeface="Arial" pitchFamily="34" charset="0"/>
              <a:buChar char="•"/>
            </a:pPr>
            <a:r>
              <a:rPr lang="en-US" dirty="0" smtClean="0"/>
              <a:t>All other Mods elements form a taxonomy of business concepts which are at the level of Business Object attributes</a:t>
            </a:r>
          </a:p>
          <a:p>
            <a:pPr marL="342900" indent="-342900">
              <a:buFont typeface="Arial" pitchFamily="34" charset="0"/>
              <a:buChar char="•"/>
            </a:pPr>
            <a:r>
              <a:rPr lang="en-US" dirty="0" smtClean="0"/>
              <a:t>The Mods Business Concept Identifier does not relate unambiguously to a </a:t>
            </a:r>
            <a:r>
              <a:rPr lang="en-US" dirty="0" err="1" smtClean="0"/>
              <a:t>ModsInstance</a:t>
            </a:r>
            <a:endParaRPr lang="en-US" dirty="0" smtClean="0"/>
          </a:p>
          <a:p>
            <a:pPr marL="342900" indent="-342900">
              <a:buFont typeface="Arial" pitchFamily="34" charset="0"/>
              <a:buChar char="•"/>
            </a:pPr>
            <a:r>
              <a:rPr lang="en-US" dirty="0" smtClean="0"/>
              <a:t>In essence this translates to the fact that, in ER-modeling terms the Mods template  recognizes only an entity equivalent to the Business Object “Publication”</a:t>
            </a:r>
          </a:p>
          <a:p>
            <a:pPr marL="342900" indent="-342900">
              <a:buFont typeface="Arial" pitchFamily="34" charset="0"/>
              <a:buChar char="•"/>
            </a:pPr>
            <a:r>
              <a:rPr lang="en-US" dirty="0" smtClean="0"/>
              <a:t>From the FRIS viewpoint, the mods template fails to register the Business Object: Person and Organization</a:t>
            </a:r>
          </a:p>
          <a:p>
            <a:pPr marL="342900" indent="-342900">
              <a:buFont typeface="Arial" pitchFamily="34" charset="0"/>
              <a:buChar char="•"/>
            </a:pPr>
            <a:r>
              <a:rPr lang="en-US" dirty="0" smtClean="0"/>
              <a:t>Potential Business Object –Business Object relation are not modeled as such since “</a:t>
            </a:r>
            <a:r>
              <a:rPr lang="en-US" dirty="0" err="1" smtClean="0"/>
              <a:t>RelatedItems</a:t>
            </a:r>
            <a:r>
              <a:rPr lang="en-US" dirty="0" smtClean="0"/>
              <a:t>” are Business Attributes. </a:t>
            </a:r>
          </a:p>
          <a:p>
            <a:pPr marL="1181100" lvl="1" indent="-342900">
              <a:buFont typeface="Arial" pitchFamily="34" charset="0"/>
              <a:buChar char="•"/>
            </a:pPr>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27</a:t>
            </a:fld>
            <a:endParaRPr lang="en-US"/>
          </a:p>
        </p:txBody>
      </p:sp>
    </p:spTree>
    <p:extLst>
      <p:ext uri="{BB962C8B-B14F-4D97-AF65-F5344CB8AC3E}">
        <p14:creationId xmlns:p14="http://schemas.microsoft.com/office/powerpoint/2010/main" val="3279020676"/>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Information Model Pattern: an application</a:t>
            </a:r>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28</a:t>
            </a:fld>
            <a:endParaRPr lang="en-US"/>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550" y="1335230"/>
            <a:ext cx="7921625" cy="490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bwMode="auto">
          <a:xfrm>
            <a:off x="3275856" y="2492896"/>
            <a:ext cx="5760640" cy="792088"/>
          </a:xfrm>
          <a:prstGeom prst="rect">
            <a:avLst/>
          </a:prstGeom>
          <a:solidFill>
            <a:srgbClr val="FF5050">
              <a:alpha val="35000"/>
            </a:srgbClr>
          </a:solidFill>
          <a:ln w="9525" cap="flat" cmpd="sng" algn="ctr">
            <a:solidFill>
              <a:srgbClr val="25137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Tree>
    <p:extLst>
      <p:ext uri="{BB962C8B-B14F-4D97-AF65-F5344CB8AC3E}">
        <p14:creationId xmlns:p14="http://schemas.microsoft.com/office/powerpoint/2010/main" val="1716932979"/>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Information Model Pattern: an application</a:t>
            </a:r>
            <a:endParaRPr lang="nl-BE" dirty="0"/>
          </a:p>
        </p:txBody>
      </p:sp>
      <p:sp>
        <p:nvSpPr>
          <p:cNvPr id="3" name="Tijdelijke aanduiding voor inhoud 2"/>
          <p:cNvSpPr>
            <a:spLocks noGrp="1"/>
          </p:cNvSpPr>
          <p:nvPr>
            <p:ph idx="1"/>
          </p:nvPr>
        </p:nvSpPr>
        <p:spPr>
          <a:xfrm>
            <a:off x="611187" y="1124744"/>
            <a:ext cx="7921625" cy="5040312"/>
          </a:xfrm>
        </p:spPr>
        <p:txBody>
          <a:bodyPr/>
          <a:lstStyle/>
          <a:p>
            <a:r>
              <a:rPr lang="en-US" sz="2000" dirty="0" smtClean="0"/>
              <a:t>The results of the Information Model Pattern approach allows the FRIS information architects  to evaluate the relevance and usability of models like Mods by:</a:t>
            </a:r>
          </a:p>
          <a:p>
            <a:pPr marL="342900" indent="-342900">
              <a:buFont typeface="Arial" pitchFamily="34" charset="0"/>
              <a:buChar char="•"/>
            </a:pPr>
            <a:r>
              <a:rPr lang="en-US" sz="2000" dirty="0" smtClean="0"/>
              <a:t>Clearly distinguish the Business Objects concerned in the model</a:t>
            </a:r>
          </a:p>
          <a:p>
            <a:pPr marL="342900" indent="-342900">
              <a:buFont typeface="Arial" pitchFamily="34" charset="0"/>
              <a:buChar char="•"/>
            </a:pPr>
            <a:r>
              <a:rPr lang="en-US" sz="2000" dirty="0" smtClean="0"/>
              <a:t>Evaluate the possible mapping scenario’s to the FRIS Business Object model</a:t>
            </a:r>
          </a:p>
          <a:p>
            <a:pPr marL="1181100" lvl="1" indent="-342900">
              <a:buFont typeface="Arial" pitchFamily="34" charset="0"/>
              <a:buChar char="•"/>
            </a:pPr>
            <a:r>
              <a:rPr lang="en-US" dirty="0" smtClean="0"/>
              <a:t>Mapping of Mods Concepts to FRIS Business Object en Business Object attributes.</a:t>
            </a:r>
          </a:p>
          <a:p>
            <a:pPr marL="1181100" lvl="1" indent="-342900">
              <a:buFont typeface="Arial" pitchFamily="34" charset="0"/>
              <a:buChar char="•"/>
            </a:pPr>
            <a:r>
              <a:rPr lang="en-US" dirty="0" smtClean="0"/>
              <a:t>Mapping to FRIS Classification Objects</a:t>
            </a:r>
          </a:p>
          <a:p>
            <a:pPr marL="1181100" lvl="1" indent="-342900">
              <a:buFont typeface="Arial" pitchFamily="34" charset="0"/>
              <a:buChar char="•"/>
            </a:pPr>
            <a:r>
              <a:rPr lang="en-US" dirty="0" smtClean="0"/>
              <a:t>Mapping to  FRIS Code Value sets</a:t>
            </a:r>
          </a:p>
          <a:p>
            <a:pPr marL="342900" indent="-342900">
              <a:buFont typeface="Arial" pitchFamily="34" charset="0"/>
              <a:buChar char="•"/>
            </a:pPr>
            <a:r>
              <a:rPr lang="en-US" sz="2000" dirty="0" smtClean="0"/>
              <a:t>Evaluate the mapping risks in term of ambiguity, redundancy, reciprocity		</a:t>
            </a:r>
            <a:endParaRPr lang="en-US" sz="2000"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29</a:t>
            </a:fld>
            <a:endParaRPr lang="en-US"/>
          </a:p>
        </p:txBody>
      </p:sp>
    </p:spTree>
    <p:extLst>
      <p:ext uri="{BB962C8B-B14F-4D97-AF65-F5344CB8AC3E}">
        <p14:creationId xmlns:p14="http://schemas.microsoft.com/office/powerpoint/2010/main" val="109841799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Framework</a:t>
            </a:r>
            <a:endParaRPr lang="nl-BE" dirty="0"/>
          </a:p>
        </p:txBody>
      </p:sp>
      <p:sp>
        <p:nvSpPr>
          <p:cNvPr id="3" name="Tijdelijke aanduiding voor inhoud 2"/>
          <p:cNvSpPr>
            <a:spLocks noGrp="1"/>
          </p:cNvSpPr>
          <p:nvPr>
            <p:ph idx="1"/>
          </p:nvPr>
        </p:nvSpPr>
        <p:spPr>
          <a:xfrm>
            <a:off x="827584" y="1412776"/>
            <a:ext cx="7921625" cy="4391893"/>
          </a:xfrm>
        </p:spPr>
        <p:txBody>
          <a:bodyPr/>
          <a:lstStyle/>
          <a:p>
            <a:pPr marL="342900" indent="-342900">
              <a:buFont typeface="Arial" pitchFamily="34" charset="0"/>
              <a:buChar char="•"/>
            </a:pPr>
            <a:r>
              <a:rPr lang="en-US" sz="2400" dirty="0" err="1" smtClean="0"/>
              <a:t>Impuls</a:t>
            </a:r>
            <a:r>
              <a:rPr lang="en-US" sz="2400" dirty="0" smtClean="0"/>
              <a:t> Financing </a:t>
            </a:r>
            <a:r>
              <a:rPr lang="en-US" sz="2400" dirty="0"/>
              <a:t>P</a:t>
            </a:r>
            <a:r>
              <a:rPr lang="en-US" sz="2400" dirty="0" smtClean="0"/>
              <a:t>rogram for the universities</a:t>
            </a:r>
          </a:p>
          <a:p>
            <a:pPr marL="342900" indent="-342900">
              <a:buFont typeface="Arial" pitchFamily="34" charset="0"/>
              <a:buChar char="•"/>
            </a:pPr>
            <a:r>
              <a:rPr lang="en-US" sz="2400" dirty="0" smtClean="0"/>
              <a:t>Concept note on research output monitoring</a:t>
            </a:r>
          </a:p>
          <a:p>
            <a:endParaRPr lang="en-US" sz="1200" dirty="0"/>
          </a:p>
          <a:p>
            <a:r>
              <a:rPr lang="en-US" sz="2400" dirty="0" smtClean="0"/>
              <a:t>Goals</a:t>
            </a:r>
          </a:p>
          <a:p>
            <a:pPr marL="342900" indent="-342900">
              <a:buFont typeface="Arial" pitchFamily="34" charset="0"/>
              <a:buChar char="•"/>
            </a:pPr>
            <a:r>
              <a:rPr lang="en-US" sz="2400" dirty="0" smtClean="0"/>
              <a:t>Implementation of a management environment for integrated research information within the institutions</a:t>
            </a:r>
          </a:p>
          <a:p>
            <a:pPr marL="342900" indent="-342900">
              <a:buFont typeface="Arial" pitchFamily="34" charset="0"/>
              <a:buChar char="•"/>
            </a:pPr>
            <a:r>
              <a:rPr lang="en-US" sz="2400" dirty="0" smtClean="0"/>
              <a:t>Connectivity with the FRIS gateway infrastructure</a:t>
            </a:r>
          </a:p>
          <a:p>
            <a:pPr marL="1181100" lvl="1" indent="-342900">
              <a:buFont typeface="Arial" pitchFamily="34" charset="0"/>
              <a:buChar char="•"/>
            </a:pPr>
            <a:r>
              <a:rPr lang="en-US" sz="1800" dirty="0" smtClean="0"/>
              <a:t>Reporting obligations</a:t>
            </a:r>
          </a:p>
          <a:p>
            <a:pPr marL="1181100" lvl="1" indent="-342900">
              <a:buFont typeface="Arial" pitchFamily="34" charset="0"/>
              <a:buChar char="•"/>
            </a:pPr>
            <a:r>
              <a:rPr lang="en-US" sz="1800" dirty="0" smtClean="0"/>
              <a:t>Content providing</a:t>
            </a:r>
          </a:p>
          <a:p>
            <a:pPr marL="1589088" lvl="2" indent="-342900">
              <a:buFont typeface="Arial" pitchFamily="34" charset="0"/>
              <a:buChar char="•"/>
            </a:pPr>
            <a:r>
              <a:rPr lang="en-US" sz="1800" dirty="0" smtClean="0"/>
              <a:t>FRIS Research Portal</a:t>
            </a:r>
          </a:p>
          <a:p>
            <a:pPr marL="1589088" lvl="2" indent="-342900">
              <a:buFont typeface="Arial" pitchFamily="34" charset="0"/>
              <a:buChar char="•"/>
            </a:pPr>
            <a:r>
              <a:rPr lang="en-US" sz="1800" dirty="0" smtClean="0"/>
              <a:t>FRIS linked open data store</a:t>
            </a:r>
          </a:p>
          <a:p>
            <a:pPr marL="1181100" lvl="1" indent="-342900">
              <a:buFont typeface="Arial" pitchFamily="34" charset="0"/>
              <a:buChar char="•"/>
            </a:pPr>
            <a:r>
              <a:rPr lang="en-US" sz="1800" dirty="0" smtClean="0"/>
              <a:t>Integration with FRIS master data service</a:t>
            </a:r>
          </a:p>
          <a:p>
            <a:pPr marL="1589088" lvl="2" indent="-342900">
              <a:buFont typeface="Arial" pitchFamily="34" charset="0"/>
              <a:buChar char="•"/>
            </a:pPr>
            <a:r>
              <a:rPr lang="en-US" sz="1800" dirty="0" smtClean="0"/>
              <a:t>Organization, Person, Journal, Project,…</a:t>
            </a:r>
          </a:p>
          <a:p>
            <a:r>
              <a:rPr lang="en-US" sz="1800" dirty="0" smtClean="0"/>
              <a:t> </a:t>
            </a:r>
            <a:endParaRPr lang="en-US" sz="1800"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3</a:t>
            </a:fld>
            <a:endParaRPr lang="en-US"/>
          </a:p>
        </p:txBody>
      </p:sp>
      <p:pic>
        <p:nvPicPr>
          <p:cNvPr id="5"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940" y="895263"/>
            <a:ext cx="699716" cy="249367"/>
          </a:xfrm>
          <a:prstGeom prst="rect">
            <a:avLst/>
          </a:prstGeom>
          <a:noFill/>
          <a:ln>
            <a:noFill/>
          </a:ln>
          <a:effectLst/>
          <a:extLst>
            <a:ext uri="{909E8E84-426E-40DD-AFC4-6F175D3DCCD1}">
              <a14:hiddenFill xmlns:a14="http://schemas.microsoft.com/office/drawing/2010/main">
                <a:solidFill>
                  <a:srgbClr val="251372"/>
                </a:solidFill>
              </a14:hiddenFill>
            </a:ext>
            <a:ext uri="{91240B29-F687-4F45-9708-019B960494DF}">
              <a14:hiddenLine xmlns:a14="http://schemas.microsoft.com/office/drawing/2010/main" w="9525" cap="flat" cmpd="sng" algn="ctr">
                <a:solidFill>
                  <a:srgbClr val="251372"/>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0018" y="761602"/>
            <a:ext cx="552934" cy="417772"/>
          </a:xfrm>
          <a:prstGeom prst="rect">
            <a:avLst/>
          </a:prstGeom>
          <a:noFill/>
          <a:ln>
            <a:noFill/>
          </a:ln>
          <a:effectLst/>
          <a:extLst>
            <a:ext uri="{909E8E84-426E-40DD-AFC4-6F175D3DCCD1}">
              <a14:hiddenFill xmlns:a14="http://schemas.microsoft.com/office/drawing/2010/main">
                <a:solidFill>
                  <a:srgbClr val="251372"/>
                </a:solidFill>
              </a14:hiddenFill>
            </a:ext>
            <a:ext uri="{91240B29-F687-4F45-9708-019B960494DF}">
              <a14:hiddenLine xmlns:a14="http://schemas.microsoft.com/office/drawing/2010/main" w="9525" cap="flat" cmpd="sng" algn="ctr">
                <a:solidFill>
                  <a:srgbClr val="251372"/>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2106" y="886285"/>
            <a:ext cx="829894" cy="267322"/>
          </a:xfrm>
          <a:prstGeom prst="rect">
            <a:avLst/>
          </a:prstGeom>
          <a:noFill/>
          <a:ln>
            <a:noFill/>
          </a:ln>
          <a:effectLst/>
          <a:extLst>
            <a:ext uri="{909E8E84-426E-40DD-AFC4-6F175D3DCCD1}">
              <a14:hiddenFill xmlns:a14="http://schemas.microsoft.com/office/drawing/2010/main">
                <a:solidFill>
                  <a:srgbClr val="251372"/>
                </a:solidFill>
              </a14:hiddenFill>
            </a:ext>
            <a:ext uri="{91240B29-F687-4F45-9708-019B960494DF}">
              <a14:hiddenLine xmlns:a14="http://schemas.microsoft.com/office/drawing/2010/main" w="9525" cap="flat" cmpd="sng" algn="ctr">
                <a:solidFill>
                  <a:srgbClr val="251372"/>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1906" y="876791"/>
            <a:ext cx="735573" cy="250580"/>
          </a:xfrm>
          <a:prstGeom prst="rect">
            <a:avLst/>
          </a:prstGeom>
          <a:noFill/>
          <a:ln>
            <a:noFill/>
          </a:ln>
          <a:effectLst/>
          <a:extLst>
            <a:ext uri="{909E8E84-426E-40DD-AFC4-6F175D3DCCD1}">
              <a14:hiddenFill xmlns:a14="http://schemas.microsoft.com/office/drawing/2010/main">
                <a:solidFill>
                  <a:srgbClr val="251372"/>
                </a:solidFill>
              </a14:hiddenFill>
            </a:ext>
            <a:ext uri="{91240B29-F687-4F45-9708-019B960494DF}">
              <a14:hiddenLine xmlns:a14="http://schemas.microsoft.com/office/drawing/2010/main" w="9525" cap="flat" cmpd="sng" algn="ctr">
                <a:solidFill>
                  <a:srgbClr val="251372"/>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8210" y="820608"/>
            <a:ext cx="1071191" cy="398676"/>
          </a:xfrm>
          <a:prstGeom prst="rect">
            <a:avLst/>
          </a:prstGeom>
          <a:noFill/>
          <a:ln>
            <a:noFill/>
          </a:ln>
          <a:effectLst/>
          <a:extLst>
            <a:ext uri="{909E8E84-426E-40DD-AFC4-6F175D3DCCD1}">
              <a14:hiddenFill xmlns:a14="http://schemas.microsoft.com/office/drawing/2010/main">
                <a:solidFill>
                  <a:srgbClr val="251372"/>
                </a:solidFill>
              </a14:hiddenFill>
            </a:ext>
            <a:ext uri="{91240B29-F687-4F45-9708-019B960494DF}">
              <a14:hiddenLine xmlns:a14="http://schemas.microsoft.com/office/drawing/2010/main" w="9525" cap="flat" cmpd="sng" algn="ctr">
                <a:solidFill>
                  <a:srgbClr val="251372"/>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0190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Code Definition </a:t>
            </a:r>
            <a:r>
              <a:rPr lang="nl-BE" dirty="0" err="1" smtClean="0"/>
              <a:t>Pattern</a:t>
            </a:r>
            <a:endParaRPr lang="nl-BE" dirty="0"/>
          </a:p>
        </p:txBody>
      </p:sp>
      <p:sp>
        <p:nvSpPr>
          <p:cNvPr id="3" name="Tijdelijke aanduiding voor inhoud 2"/>
          <p:cNvSpPr>
            <a:spLocks noGrp="1"/>
          </p:cNvSpPr>
          <p:nvPr>
            <p:ph idx="1"/>
          </p:nvPr>
        </p:nvSpPr>
        <p:spPr/>
        <p:txBody>
          <a:bodyPr/>
          <a:lstStyle/>
          <a:p>
            <a:pPr marL="177800" indent="-177800">
              <a:buFont typeface="Arial" pitchFamily="34" charset="0"/>
              <a:buChar char="•"/>
            </a:pPr>
            <a:r>
              <a:rPr lang="en-US" sz="2000" dirty="0"/>
              <a:t>A Code pattern is a system of symbols (letters, numbers, shapes, sound, etc. ) used to represent assigned meanings of concepts. Just like a ‘Term’ is a word or set of words used to represent meanings of concepts. </a:t>
            </a:r>
            <a:endParaRPr lang="nl-BE" sz="2000" dirty="0"/>
          </a:p>
          <a:p>
            <a:pPr marL="342900" indent="-342900">
              <a:buFont typeface="Arial" pitchFamily="34" charset="0"/>
              <a:buChar char="•"/>
            </a:pPr>
            <a:r>
              <a:rPr lang="en-US" sz="2000" dirty="0"/>
              <a:t>Codes often are used for </a:t>
            </a:r>
            <a:endParaRPr lang="nl-BE" sz="2000" dirty="0"/>
          </a:p>
          <a:p>
            <a:pPr marL="1181100" lvl="1" indent="-342900">
              <a:buFont typeface="Arial" pitchFamily="34" charset="0"/>
              <a:buChar char="•"/>
            </a:pPr>
            <a:r>
              <a:rPr lang="en-US" sz="1800" dirty="0"/>
              <a:t>easy communication, </a:t>
            </a:r>
            <a:endParaRPr lang="nl-BE" sz="1800" dirty="0"/>
          </a:p>
          <a:p>
            <a:pPr marL="1181100" lvl="1" indent="-342900">
              <a:buFont typeface="Arial" pitchFamily="34" charset="0"/>
              <a:buChar char="•"/>
            </a:pPr>
            <a:r>
              <a:rPr lang="en-US" sz="1800" dirty="0"/>
              <a:t>easy input in digitalized systems, </a:t>
            </a:r>
            <a:endParaRPr lang="nl-BE" sz="1800" dirty="0"/>
          </a:p>
          <a:p>
            <a:pPr marL="1181100" lvl="1" indent="-342900">
              <a:buFont typeface="Arial" pitchFamily="34" charset="0"/>
              <a:buChar char="•"/>
            </a:pPr>
            <a:r>
              <a:rPr lang="en-US" sz="1800" dirty="0"/>
              <a:t>information exchange between different systems,</a:t>
            </a:r>
            <a:endParaRPr lang="nl-BE" sz="1800" dirty="0"/>
          </a:p>
          <a:p>
            <a:pPr marL="1181100" lvl="1" indent="-342900">
              <a:buFont typeface="Arial" pitchFamily="34" charset="0"/>
              <a:buChar char="•"/>
            </a:pPr>
            <a:r>
              <a:rPr lang="en-US" sz="1800" dirty="0"/>
              <a:t>enabling semantic interoperability between systems, </a:t>
            </a:r>
            <a:endParaRPr lang="nl-BE" sz="1800" dirty="0"/>
          </a:p>
          <a:p>
            <a:pPr marL="1181100" lvl="1" indent="-342900">
              <a:buFont typeface="Arial" pitchFamily="34" charset="0"/>
              <a:buChar char="•"/>
            </a:pPr>
            <a:r>
              <a:rPr lang="en-US" sz="1800" dirty="0"/>
              <a:t>enabling integrated analysis between interoperating businesses,</a:t>
            </a:r>
            <a:endParaRPr lang="nl-BE" sz="1800" dirty="0"/>
          </a:p>
          <a:p>
            <a:pPr marL="1181100" lvl="1" indent="-342900">
              <a:buFont typeface="Arial" pitchFamily="34" charset="0"/>
              <a:buChar char="•"/>
            </a:pPr>
            <a:r>
              <a:rPr lang="en-US" sz="1800" dirty="0"/>
              <a:t>Etc.   </a:t>
            </a:r>
            <a:endParaRPr lang="nl-BE" sz="1800" dirty="0"/>
          </a:p>
          <a:p>
            <a:endParaRPr lang="en-US" sz="2000" dirty="0" smtClean="0"/>
          </a:p>
          <a:p>
            <a:r>
              <a:rPr lang="en-US" sz="2000" dirty="0" smtClean="0"/>
              <a:t>A </a:t>
            </a:r>
            <a:r>
              <a:rPr lang="en-US" sz="2000" dirty="0"/>
              <a:t>Code is a systematic representation of the meaning of concepts</a:t>
            </a:r>
            <a:r>
              <a:rPr lang="en-US" sz="2000" dirty="0" smtClean="0"/>
              <a:t>.</a:t>
            </a:r>
            <a:endParaRPr lang="nl-BE" sz="2000"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30</a:t>
            </a:fld>
            <a:endParaRPr lang="en-US"/>
          </a:p>
        </p:txBody>
      </p:sp>
    </p:spTree>
    <p:extLst>
      <p:ext uri="{BB962C8B-B14F-4D97-AF65-F5344CB8AC3E}">
        <p14:creationId xmlns:p14="http://schemas.microsoft.com/office/powerpoint/2010/main" val="3118060373"/>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Code Definition </a:t>
            </a:r>
            <a:r>
              <a:rPr lang="nl-BE" dirty="0" err="1" smtClean="0"/>
              <a:t>Pattern</a:t>
            </a:r>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31</a:t>
            </a:fld>
            <a:endParaRPr lang="en-US"/>
          </a:p>
        </p:txBody>
      </p:sp>
      <p:pic>
        <p:nvPicPr>
          <p:cNvPr id="5" name="Picture 7"/>
          <p:cNvPicPr>
            <a:picLocks noGrp="1"/>
          </p:cNvPicPr>
          <p:nvPr>
            <p:ph idx="1"/>
          </p:nvPr>
        </p:nvPicPr>
        <p:blipFill>
          <a:blip r:embed="rId2"/>
          <a:stretch>
            <a:fillRect/>
          </a:stretch>
        </p:blipFill>
        <p:spPr>
          <a:xfrm>
            <a:off x="755576" y="1196752"/>
            <a:ext cx="7906854" cy="4677428"/>
          </a:xfrm>
          <a:prstGeom prst="rect">
            <a:avLst/>
          </a:prstGeom>
        </p:spPr>
      </p:pic>
    </p:spTree>
    <p:extLst>
      <p:ext uri="{BB962C8B-B14F-4D97-AF65-F5344CB8AC3E}">
        <p14:creationId xmlns:p14="http://schemas.microsoft.com/office/powerpoint/2010/main" val="2725406530"/>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p:cNvPicPr>
          <p:nvPr/>
        </p:nvPicPr>
        <p:blipFill>
          <a:blip r:embed="rId2"/>
          <a:stretch>
            <a:fillRect/>
          </a:stretch>
        </p:blipFill>
        <p:spPr bwMode="auto">
          <a:xfrm>
            <a:off x="725810" y="1844824"/>
            <a:ext cx="7906854" cy="4677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BE" dirty="0" smtClean="0"/>
              <a:t>Code Definition </a:t>
            </a:r>
            <a:r>
              <a:rPr lang="nl-BE" dirty="0" err="1" smtClean="0"/>
              <a:t>Pattern</a:t>
            </a:r>
            <a:endParaRPr lang="nl-BE" dirty="0"/>
          </a:p>
        </p:txBody>
      </p:sp>
      <p:sp>
        <p:nvSpPr>
          <p:cNvPr id="3" name="Tijdelijke aanduiding voor inhoud 2"/>
          <p:cNvSpPr>
            <a:spLocks noGrp="1"/>
          </p:cNvSpPr>
          <p:nvPr>
            <p:ph idx="1"/>
          </p:nvPr>
        </p:nvSpPr>
        <p:spPr>
          <a:xfrm>
            <a:off x="539552" y="908844"/>
            <a:ext cx="8281665" cy="2952204"/>
          </a:xfrm>
          <a:solidFill>
            <a:schemeClr val="bg1">
              <a:alpha val="55000"/>
            </a:schemeClr>
          </a:solidFill>
        </p:spPr>
        <p:txBody>
          <a:bodyPr/>
          <a:lstStyle/>
          <a:p>
            <a:r>
              <a:rPr lang="en-US" sz="2000" b="1" dirty="0" smtClean="0"/>
              <a:t>Definition</a:t>
            </a:r>
          </a:p>
          <a:p>
            <a:pPr marL="355600"/>
            <a:r>
              <a:rPr lang="en-US" sz="2000" dirty="0" smtClean="0"/>
              <a:t>“A </a:t>
            </a:r>
            <a:r>
              <a:rPr lang="en-US" sz="2000" dirty="0"/>
              <a:t>Code is a (Technical) Business Concept that is an identifier of a Business Concept</a:t>
            </a:r>
            <a:r>
              <a:rPr lang="en-US" sz="2000" dirty="0" smtClean="0"/>
              <a:t>.”</a:t>
            </a:r>
            <a:endParaRPr lang="en-US" sz="2000" dirty="0"/>
          </a:p>
          <a:p>
            <a:r>
              <a:rPr lang="en-US" sz="2000" dirty="0" err="1" smtClean="0"/>
              <a:t>Eg</a:t>
            </a:r>
            <a:r>
              <a:rPr lang="en-US" sz="2000" dirty="0"/>
              <a:t>. </a:t>
            </a:r>
            <a:endParaRPr lang="en-US" sz="2000" dirty="0" smtClean="0"/>
          </a:p>
          <a:p>
            <a:pPr marL="342900" indent="-342900">
              <a:buFont typeface="Arial" pitchFamily="34" charset="0"/>
              <a:buChar char="•"/>
            </a:pPr>
            <a:r>
              <a:rPr lang="en-US" sz="2000" dirty="0" smtClean="0"/>
              <a:t>‘</a:t>
            </a:r>
            <a:r>
              <a:rPr lang="en-US" sz="2000" dirty="0"/>
              <a:t>Country Code’ is the Business Concept used to identify </a:t>
            </a:r>
            <a:r>
              <a:rPr lang="en-US" sz="2000" dirty="0" smtClean="0"/>
              <a:t>the Business </a:t>
            </a:r>
            <a:r>
              <a:rPr lang="en-US" sz="2000" dirty="0"/>
              <a:t>Object ‘Country’ .</a:t>
            </a:r>
          </a:p>
          <a:p>
            <a:pPr marL="342900" indent="-342900">
              <a:buFont typeface="Arial" pitchFamily="34" charset="0"/>
              <a:buChar char="•"/>
            </a:pPr>
            <a:r>
              <a:rPr lang="en-US" sz="2000" dirty="0" smtClean="0"/>
              <a:t>‘</a:t>
            </a:r>
            <a:r>
              <a:rPr lang="en-US" sz="2000" dirty="0"/>
              <a:t>Scientific Domain Code’ is the Business Concept used to identify a Classification Hierarchy of Scientific </a:t>
            </a:r>
            <a:r>
              <a:rPr lang="en-US" sz="2000" dirty="0" smtClean="0"/>
              <a:t>Domains</a:t>
            </a:r>
            <a:endParaRPr lang="en-US" sz="2000"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32</a:t>
            </a:fld>
            <a:endParaRPr lang="en-US"/>
          </a:p>
        </p:txBody>
      </p:sp>
    </p:spTree>
    <p:extLst>
      <p:ext uri="{BB962C8B-B14F-4D97-AF65-F5344CB8AC3E}">
        <p14:creationId xmlns:p14="http://schemas.microsoft.com/office/powerpoint/2010/main" val="3239339078"/>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p:cNvPicPr>
          <p:nvPr/>
        </p:nvPicPr>
        <p:blipFill>
          <a:blip r:embed="rId2"/>
          <a:stretch>
            <a:fillRect/>
          </a:stretch>
        </p:blipFill>
        <p:spPr bwMode="auto">
          <a:xfrm>
            <a:off x="725810" y="1844824"/>
            <a:ext cx="7906854" cy="4677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BE" dirty="0" smtClean="0"/>
              <a:t>Code Definition </a:t>
            </a:r>
            <a:r>
              <a:rPr lang="nl-BE" dirty="0" err="1" smtClean="0"/>
              <a:t>Pattern</a:t>
            </a:r>
            <a:endParaRPr lang="nl-BE" dirty="0"/>
          </a:p>
        </p:txBody>
      </p:sp>
      <p:sp>
        <p:nvSpPr>
          <p:cNvPr id="3" name="Tijdelijke aanduiding voor inhoud 2"/>
          <p:cNvSpPr>
            <a:spLocks noGrp="1"/>
          </p:cNvSpPr>
          <p:nvPr>
            <p:ph idx="1"/>
          </p:nvPr>
        </p:nvSpPr>
        <p:spPr>
          <a:xfrm>
            <a:off x="827584" y="980728"/>
            <a:ext cx="7921625" cy="3384376"/>
          </a:xfrm>
          <a:solidFill>
            <a:schemeClr val="bg1">
              <a:alpha val="65000"/>
            </a:schemeClr>
          </a:solidFill>
        </p:spPr>
        <p:txBody>
          <a:bodyPr/>
          <a:lstStyle/>
          <a:p>
            <a:pPr marL="88900" lvl="1" indent="-88900"/>
            <a:r>
              <a:rPr lang="en-GB" sz="2000" b="1" i="1" dirty="0"/>
              <a:t>Code </a:t>
            </a:r>
            <a:r>
              <a:rPr lang="en-GB" sz="2000" b="1" i="1" dirty="0" smtClean="0"/>
              <a:t>Value</a:t>
            </a:r>
          </a:p>
          <a:p>
            <a:pPr marL="496888" lvl="2" indent="-88900"/>
            <a:r>
              <a:rPr lang="en-GB" sz="1900" dirty="0" smtClean="0"/>
              <a:t>A </a:t>
            </a:r>
            <a:r>
              <a:rPr lang="en-GB" sz="1900" dirty="0"/>
              <a:t>Code Value is the representation of a </a:t>
            </a:r>
            <a:r>
              <a:rPr lang="en-GB" sz="1900" dirty="0" smtClean="0"/>
              <a:t>Code.</a:t>
            </a:r>
          </a:p>
          <a:p>
            <a:pPr marL="496888" lvl="2" indent="-88900"/>
            <a:r>
              <a:rPr lang="en-GB" sz="2000" dirty="0" smtClean="0"/>
              <a:t>A </a:t>
            </a:r>
            <a:r>
              <a:rPr lang="en-GB" sz="2000" dirty="0"/>
              <a:t>Code Value is a special type of Business </a:t>
            </a:r>
            <a:r>
              <a:rPr lang="en-GB" sz="2000" dirty="0" smtClean="0"/>
              <a:t>Term</a:t>
            </a:r>
          </a:p>
          <a:p>
            <a:pPr marL="496888" lvl="2" indent="-88900"/>
            <a:r>
              <a:rPr lang="en-GB" sz="2000" dirty="0" smtClean="0"/>
              <a:t>‘Code </a:t>
            </a:r>
            <a:r>
              <a:rPr lang="en-GB" sz="2000" dirty="0"/>
              <a:t>Value’ is the name used to refer to a ‘Business Term’ in case the Business Concept that is represented is a ‘Code</a:t>
            </a:r>
            <a:r>
              <a:rPr lang="en-GB" sz="2000" dirty="0" smtClean="0"/>
              <a:t>’</a:t>
            </a:r>
          </a:p>
          <a:p>
            <a:pPr marL="496888" lvl="2" indent="-88900"/>
            <a:r>
              <a:rPr lang="en-GB" sz="2000" dirty="0" smtClean="0"/>
              <a:t>. </a:t>
            </a:r>
            <a:r>
              <a:rPr lang="en-GB" sz="2000" dirty="0"/>
              <a:t>From a modelling perspective a ‘Code Value’ is a specialisation of ‘Business Term’.   </a:t>
            </a:r>
            <a:endParaRPr lang="nl-BE" sz="2000" dirty="0"/>
          </a:p>
          <a:p>
            <a:r>
              <a:rPr lang="en-GB" sz="1800" dirty="0" err="1"/>
              <a:t>Eg</a:t>
            </a:r>
            <a:r>
              <a:rPr lang="en-GB" sz="1800" dirty="0"/>
              <a:t>. </a:t>
            </a:r>
            <a:endParaRPr lang="nl-BE" sz="1800" dirty="0"/>
          </a:p>
          <a:p>
            <a:pPr marL="342900" lvl="0" indent="-342900">
              <a:buFont typeface="Arial" pitchFamily="34" charset="0"/>
              <a:buChar char="•"/>
            </a:pPr>
            <a:r>
              <a:rPr lang="en-GB" sz="1800" dirty="0"/>
              <a:t>‘BE’ is a Code Value representing ‘Belgium’ according to Country Code ISO-3166 ISO-2 </a:t>
            </a:r>
            <a:endParaRPr lang="nl-BE" sz="1800" dirty="0"/>
          </a:p>
          <a:p>
            <a:r>
              <a:rPr lang="en-GB" sz="2000" dirty="0" smtClean="0"/>
              <a:t> </a:t>
            </a:r>
            <a:endParaRPr lang="nl-BE" sz="2000" dirty="0"/>
          </a:p>
          <a:p>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33</a:t>
            </a:fld>
            <a:endParaRPr lang="en-US"/>
          </a:p>
        </p:txBody>
      </p:sp>
    </p:spTree>
    <p:extLst>
      <p:ext uri="{BB962C8B-B14F-4D97-AF65-F5344CB8AC3E}">
        <p14:creationId xmlns:p14="http://schemas.microsoft.com/office/powerpoint/2010/main" val="3609219627"/>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p:cNvPicPr>
          <p:nvPr/>
        </p:nvPicPr>
        <p:blipFill>
          <a:blip r:embed="rId2"/>
          <a:stretch>
            <a:fillRect/>
          </a:stretch>
        </p:blipFill>
        <p:spPr bwMode="auto">
          <a:xfrm>
            <a:off x="725810" y="2132856"/>
            <a:ext cx="7906854" cy="4677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BE" dirty="0"/>
              <a:t>Code Definition </a:t>
            </a:r>
            <a:r>
              <a:rPr lang="nl-BE" dirty="0" err="1"/>
              <a:t>Pattern</a:t>
            </a:r>
            <a:endParaRPr lang="nl-BE" dirty="0"/>
          </a:p>
        </p:txBody>
      </p:sp>
      <p:sp>
        <p:nvSpPr>
          <p:cNvPr id="3" name="Tijdelijke aanduiding voor inhoud 2"/>
          <p:cNvSpPr>
            <a:spLocks noGrp="1"/>
          </p:cNvSpPr>
          <p:nvPr>
            <p:ph idx="1"/>
          </p:nvPr>
        </p:nvSpPr>
        <p:spPr>
          <a:xfrm>
            <a:off x="725810" y="727278"/>
            <a:ext cx="7921625" cy="3744292"/>
          </a:xfrm>
          <a:solidFill>
            <a:schemeClr val="bg1">
              <a:alpha val="65000"/>
            </a:schemeClr>
          </a:solidFill>
        </p:spPr>
        <p:txBody>
          <a:bodyPr/>
          <a:lstStyle/>
          <a:p>
            <a:pPr marL="0" lvl="2" indent="177800"/>
            <a:r>
              <a:rPr lang="en-GB" sz="2000" b="1" i="1" dirty="0"/>
              <a:t>Code </a:t>
            </a:r>
            <a:r>
              <a:rPr lang="en-GB" sz="2000" b="1" i="1" dirty="0" smtClean="0"/>
              <a:t>Set</a:t>
            </a:r>
          </a:p>
          <a:p>
            <a:pPr marL="407987" lvl="3" indent="177800"/>
            <a:r>
              <a:rPr lang="en-GB" sz="1800" dirty="0" smtClean="0"/>
              <a:t>A </a:t>
            </a:r>
            <a:r>
              <a:rPr lang="en-GB" sz="1800" dirty="0"/>
              <a:t>Code Set is a set of Code Values that are allowed values for concepts of a specific type, according to a specific management </a:t>
            </a:r>
            <a:r>
              <a:rPr lang="en-GB" sz="1800" dirty="0" smtClean="0"/>
              <a:t>community.</a:t>
            </a:r>
          </a:p>
          <a:p>
            <a:pPr marL="407987" lvl="3" indent="177800"/>
            <a:r>
              <a:rPr lang="en-GB" sz="1800" dirty="0" smtClean="0"/>
              <a:t>A </a:t>
            </a:r>
            <a:r>
              <a:rPr lang="en-GB" sz="1800" dirty="0"/>
              <a:t>Code Value can be element in more than one Code Set. </a:t>
            </a:r>
            <a:endParaRPr lang="en-GB" sz="1800" dirty="0" smtClean="0"/>
          </a:p>
          <a:p>
            <a:pPr marL="815975" lvl="4" indent="177800"/>
            <a:r>
              <a:rPr lang="en-GB" sz="1800" dirty="0" smtClean="0"/>
              <a:t>The </a:t>
            </a:r>
            <a:r>
              <a:rPr lang="en-GB" sz="1800" dirty="0"/>
              <a:t>challenge is to manage </a:t>
            </a:r>
            <a:r>
              <a:rPr lang="en-GB" sz="1800" dirty="0" smtClean="0"/>
              <a:t>which </a:t>
            </a:r>
            <a:r>
              <a:rPr lang="en-GB" sz="1800" dirty="0"/>
              <a:t>Code is exactly represented by the Code Value in the Code Set. </a:t>
            </a:r>
            <a:endParaRPr lang="en-GB" sz="1800" dirty="0" smtClean="0"/>
          </a:p>
          <a:p>
            <a:pPr marL="815975" lvl="4" indent="177800"/>
            <a:r>
              <a:rPr lang="en-GB" sz="1800" dirty="0" smtClean="0"/>
              <a:t>Difficulty </a:t>
            </a:r>
            <a:r>
              <a:rPr lang="en-GB" sz="1800" dirty="0"/>
              <a:t>in managing this aspect is often the cause of ambiguity in the definition and use of code </a:t>
            </a:r>
            <a:r>
              <a:rPr lang="en-GB" sz="1800" dirty="0" smtClean="0"/>
              <a:t>values.</a:t>
            </a:r>
          </a:p>
          <a:p>
            <a:pPr marL="407987" lvl="3" indent="177800"/>
            <a:r>
              <a:rPr lang="en-GB" sz="1800" dirty="0" smtClean="0"/>
              <a:t>A </a:t>
            </a:r>
            <a:r>
              <a:rPr lang="en-GB" sz="1800" dirty="0"/>
              <a:t>Code Set is a special type of Business </a:t>
            </a:r>
            <a:r>
              <a:rPr lang="en-GB" sz="1800" dirty="0" smtClean="0"/>
              <a:t>Glossary.</a:t>
            </a:r>
          </a:p>
          <a:p>
            <a:pPr marL="407987" lvl="3" indent="177800"/>
            <a:r>
              <a:rPr lang="en-GB" sz="1800" dirty="0" smtClean="0"/>
              <a:t>A </a:t>
            </a:r>
            <a:r>
              <a:rPr lang="en-GB" sz="1800" dirty="0"/>
              <a:t>Code Set can be the aggregation of multiple Code Value Sets. A typical example is ISO-3166 Country Code</a:t>
            </a:r>
            <a:endParaRPr lang="nl-BE" sz="1800" dirty="0"/>
          </a:p>
          <a:p>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34</a:t>
            </a:fld>
            <a:endParaRPr lang="en-US"/>
          </a:p>
        </p:txBody>
      </p:sp>
    </p:spTree>
    <p:extLst>
      <p:ext uri="{BB962C8B-B14F-4D97-AF65-F5344CB8AC3E}">
        <p14:creationId xmlns:p14="http://schemas.microsoft.com/office/powerpoint/2010/main" val="525402471"/>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Model </a:t>
            </a:r>
            <a:r>
              <a:rPr lang="nl-BE" dirty="0" err="1" smtClean="0"/>
              <a:t>Pattern</a:t>
            </a:r>
            <a:r>
              <a:rPr lang="nl-BE" dirty="0" smtClean="0"/>
              <a:t> </a:t>
            </a:r>
            <a:r>
              <a:rPr lang="nl-BE" dirty="0" err="1" smtClean="0"/>
              <a:t>overview</a:t>
            </a:r>
            <a:endParaRPr lang="nl-BE" dirty="0"/>
          </a:p>
        </p:txBody>
      </p:sp>
      <p:sp>
        <p:nvSpPr>
          <p:cNvPr id="3" name="Tijdelijke aanduiding voor inhoud 2"/>
          <p:cNvSpPr>
            <a:spLocks noGrp="1"/>
          </p:cNvSpPr>
          <p:nvPr>
            <p:ph idx="1"/>
          </p:nvPr>
        </p:nvSpPr>
        <p:spPr/>
        <p:txBody>
          <a:bodyPr/>
          <a:lstStyle/>
          <a:p>
            <a:r>
              <a:rPr lang="en-US" sz="2800" dirty="0" smtClean="0"/>
              <a:t>The meta model consist of the following model patterns</a:t>
            </a:r>
          </a:p>
          <a:p>
            <a:pPr marL="342900" indent="-342900">
              <a:buFont typeface="Arial" pitchFamily="34" charset="0"/>
              <a:buChar char="•"/>
            </a:pPr>
            <a:r>
              <a:rPr lang="en-US" sz="2800" dirty="0" smtClean="0"/>
              <a:t>Business Term Model Pattern</a:t>
            </a:r>
          </a:p>
          <a:p>
            <a:pPr marL="342900" indent="-342900">
              <a:buFont typeface="Arial" pitchFamily="34" charset="0"/>
              <a:buChar char="•"/>
            </a:pPr>
            <a:r>
              <a:rPr lang="en-US" sz="2800" dirty="0" smtClean="0"/>
              <a:t>Information Model Pattern</a:t>
            </a:r>
          </a:p>
          <a:p>
            <a:pPr marL="342900" indent="-342900">
              <a:buFont typeface="Arial" pitchFamily="34" charset="0"/>
              <a:buChar char="•"/>
            </a:pPr>
            <a:r>
              <a:rPr lang="en-US" sz="2800" dirty="0" smtClean="0"/>
              <a:t>Codification Definition Pattern</a:t>
            </a:r>
          </a:p>
          <a:p>
            <a:pPr marL="342900" indent="-342900">
              <a:buFont typeface="Arial" pitchFamily="34" charset="0"/>
              <a:buChar char="•"/>
            </a:pPr>
            <a:r>
              <a:rPr lang="en-US" sz="2800" dirty="0" smtClean="0"/>
              <a:t>Object Classification Model Pattern</a:t>
            </a:r>
          </a:p>
          <a:p>
            <a:endParaRPr lang="nl-BE" sz="2800" dirty="0"/>
          </a:p>
          <a:p>
            <a:r>
              <a:rPr lang="en-US" sz="2800" dirty="0" smtClean="0"/>
              <a:t>These patterns </a:t>
            </a:r>
            <a:r>
              <a:rPr lang="en-US" sz="2800" dirty="0" err="1" smtClean="0"/>
              <a:t>sofar</a:t>
            </a:r>
            <a:r>
              <a:rPr lang="en-US" sz="2800" dirty="0" smtClean="0"/>
              <a:t> seem to suffice </a:t>
            </a:r>
            <a:endParaRPr lang="en-US" sz="2800"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35</a:t>
            </a:fld>
            <a:endParaRPr lang="en-US"/>
          </a:p>
        </p:txBody>
      </p:sp>
    </p:spTree>
    <p:extLst>
      <p:ext uri="{BB962C8B-B14F-4D97-AF65-F5344CB8AC3E}">
        <p14:creationId xmlns:p14="http://schemas.microsoft.com/office/powerpoint/2010/main" val="1278887806"/>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Patterns</a:t>
            </a:r>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36</a:t>
            </a:fld>
            <a:endParaRPr lang="en-US"/>
          </a:p>
        </p:txBody>
      </p:sp>
      <p:pic>
        <p:nvPicPr>
          <p:cNvPr id="5" name="Picture 8"/>
          <p:cNvPicPr/>
          <p:nvPr/>
        </p:nvPicPr>
        <p:blipFill>
          <a:blip r:embed="rId2"/>
          <a:stretch>
            <a:fillRect/>
          </a:stretch>
        </p:blipFill>
        <p:spPr>
          <a:xfrm>
            <a:off x="1260047" y="1052736"/>
            <a:ext cx="2736028" cy="2031042"/>
          </a:xfrm>
          <a:prstGeom prst="rect">
            <a:avLst/>
          </a:prstGeom>
        </p:spPr>
      </p:pic>
      <p:sp>
        <p:nvSpPr>
          <p:cNvPr id="3" name="Tijdelijke aanduiding voor inhoud 2"/>
          <p:cNvSpPr>
            <a:spLocks noGrp="1"/>
          </p:cNvSpPr>
          <p:nvPr>
            <p:ph idx="1"/>
          </p:nvPr>
        </p:nvSpPr>
        <p:spPr>
          <a:xfrm>
            <a:off x="179512" y="884214"/>
            <a:ext cx="8784976" cy="5616624"/>
          </a:xfrm>
        </p:spPr>
        <p:txBody>
          <a:bodyPr/>
          <a:lstStyle/>
          <a:p>
            <a:endParaRPr lang="nl-BE" dirty="0"/>
          </a:p>
        </p:txBody>
      </p:sp>
      <p:pic>
        <p:nvPicPr>
          <p:cNvPr id="6" name="Picture 7"/>
          <p:cNvPicPr>
            <a:picLocks/>
          </p:cNvPicPr>
          <p:nvPr/>
        </p:nvPicPr>
        <p:blipFill>
          <a:blip r:embed="rId3"/>
          <a:stretch>
            <a:fillRect/>
          </a:stretch>
        </p:blipFill>
        <p:spPr bwMode="auto">
          <a:xfrm>
            <a:off x="4572000" y="884214"/>
            <a:ext cx="3758442" cy="222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861048"/>
            <a:ext cx="4745236" cy="216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831644"/>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The FRIS Model Type Stack</a:t>
            </a:r>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37</a:t>
            </a:fld>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7921625" cy="4795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al 2"/>
          <p:cNvSpPr/>
          <p:nvPr/>
        </p:nvSpPr>
        <p:spPr bwMode="auto">
          <a:xfrm>
            <a:off x="3059832" y="3861048"/>
            <a:ext cx="1224136" cy="1008112"/>
          </a:xfrm>
          <a:prstGeom prst="ellipse">
            <a:avLst/>
          </a:prstGeom>
          <a:noFill/>
          <a:ln w="25400" cap="flat" cmpd="sng" algn="ctr">
            <a:solidFill>
              <a:srgbClr val="FF0000">
                <a:alpha val="4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6" name="Ovaal 5"/>
          <p:cNvSpPr/>
          <p:nvPr/>
        </p:nvSpPr>
        <p:spPr bwMode="auto">
          <a:xfrm>
            <a:off x="899592" y="4005064"/>
            <a:ext cx="1224136" cy="790848"/>
          </a:xfrm>
          <a:prstGeom prst="ellipse">
            <a:avLst/>
          </a:prstGeom>
          <a:noFill/>
          <a:ln w="25400" cap="flat" cmpd="sng" algn="ctr">
            <a:solidFill>
              <a:srgbClr val="FF0000">
                <a:alpha val="4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7" name="Ovaal 6"/>
          <p:cNvSpPr/>
          <p:nvPr/>
        </p:nvSpPr>
        <p:spPr bwMode="auto">
          <a:xfrm>
            <a:off x="2600164" y="1349152"/>
            <a:ext cx="1692188" cy="1008112"/>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5" name="Tekstvak 4"/>
          <p:cNvSpPr txBox="1"/>
          <p:nvPr/>
        </p:nvSpPr>
        <p:spPr>
          <a:xfrm>
            <a:off x="1222084" y="2918719"/>
            <a:ext cx="2756160" cy="338554"/>
          </a:xfrm>
          <a:prstGeom prst="rect">
            <a:avLst/>
          </a:prstGeom>
          <a:solidFill>
            <a:schemeClr val="bg1">
              <a:alpha val="50000"/>
            </a:schemeClr>
          </a:solidFill>
        </p:spPr>
        <p:txBody>
          <a:bodyPr wrap="square" rtlCol="0">
            <a:spAutoFit/>
          </a:bodyPr>
          <a:lstStyle/>
          <a:p>
            <a:r>
              <a:rPr lang="nl-BE" sz="1600" dirty="0" smtClean="0">
                <a:solidFill>
                  <a:srgbClr val="FF0000"/>
                </a:solidFill>
              </a:rPr>
              <a:t>CERIF </a:t>
            </a:r>
            <a:r>
              <a:rPr lang="nl-BE" sz="1600" dirty="0" err="1" smtClean="0">
                <a:solidFill>
                  <a:srgbClr val="FF0000"/>
                </a:solidFill>
              </a:rPr>
              <a:t>conceptual</a:t>
            </a:r>
            <a:r>
              <a:rPr lang="nl-BE" sz="1600" dirty="0" smtClean="0">
                <a:solidFill>
                  <a:srgbClr val="FF0000"/>
                </a:solidFill>
              </a:rPr>
              <a:t> model</a:t>
            </a:r>
            <a:endParaRPr lang="nl-BE" sz="1600" dirty="0">
              <a:solidFill>
                <a:srgbClr val="FF0000"/>
              </a:solidFill>
            </a:endParaRPr>
          </a:p>
        </p:txBody>
      </p:sp>
      <p:sp>
        <p:nvSpPr>
          <p:cNvPr id="9" name="Ovaal 8"/>
          <p:cNvSpPr/>
          <p:nvPr/>
        </p:nvSpPr>
        <p:spPr bwMode="auto">
          <a:xfrm>
            <a:off x="5076056" y="5173960"/>
            <a:ext cx="1224136" cy="1008112"/>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10" name="Ovaal 9"/>
          <p:cNvSpPr/>
          <p:nvPr/>
        </p:nvSpPr>
        <p:spPr bwMode="auto">
          <a:xfrm>
            <a:off x="6084168" y="5173960"/>
            <a:ext cx="1224136" cy="1008112"/>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Tree>
    <p:extLst>
      <p:ext uri="{BB962C8B-B14F-4D97-AF65-F5344CB8AC3E}">
        <p14:creationId xmlns:p14="http://schemas.microsoft.com/office/powerpoint/2010/main" val="20178870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5"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Template </a:t>
            </a:r>
            <a:r>
              <a:rPr lang="nl-BE" dirty="0" err="1" smtClean="0"/>
              <a:t>examples</a:t>
            </a:r>
            <a:endParaRPr lang="nl-BE" dirty="0"/>
          </a:p>
        </p:txBody>
      </p:sp>
      <p:sp>
        <p:nvSpPr>
          <p:cNvPr id="3" name="Tijdelijke aanduiding voor inhoud 2"/>
          <p:cNvSpPr>
            <a:spLocks noGrp="1"/>
          </p:cNvSpPr>
          <p:nvPr>
            <p:ph idx="1"/>
          </p:nvPr>
        </p:nvSpPr>
        <p:spPr/>
        <p:txBody>
          <a:bodyPr/>
          <a:lstStyle/>
          <a:p>
            <a:pPr marL="0" lvl="1" indent="447675"/>
            <a:r>
              <a:rPr lang="nl-BE" sz="3200" dirty="0" smtClean="0"/>
              <a:t>CASRAI </a:t>
            </a:r>
            <a:r>
              <a:rPr lang="nl-BE" sz="3200" dirty="0" err="1"/>
              <a:t>profiles</a:t>
            </a:r>
            <a:r>
              <a:rPr lang="nl-BE" sz="3200" dirty="0"/>
              <a:t>: </a:t>
            </a:r>
            <a:r>
              <a:rPr lang="nl-BE" sz="3200" dirty="0" err="1"/>
              <a:t>Academic</a:t>
            </a:r>
            <a:r>
              <a:rPr lang="nl-BE" sz="3200" dirty="0"/>
              <a:t> CV</a:t>
            </a:r>
          </a:p>
          <a:p>
            <a:pPr marL="1181100" lvl="1" indent="-342900">
              <a:buFont typeface="Arial" pitchFamily="34" charset="0"/>
              <a:buChar char="•"/>
            </a:pPr>
            <a:r>
              <a:rPr lang="nl-BE" sz="3200" dirty="0" smtClean="0"/>
              <a:t>Meta </a:t>
            </a:r>
            <a:r>
              <a:rPr lang="nl-BE" sz="3200" dirty="0"/>
              <a:t>model of Templates types</a:t>
            </a:r>
          </a:p>
          <a:p>
            <a:pPr marL="1589088" lvl="2" indent="-342900">
              <a:buFont typeface="Arial" pitchFamily="34" charset="0"/>
              <a:buChar char="•"/>
            </a:pPr>
            <a:r>
              <a:rPr lang="nl-BE" sz="3200" dirty="0" err="1"/>
              <a:t>Grouping</a:t>
            </a:r>
            <a:endParaRPr lang="nl-BE" sz="3200" dirty="0"/>
          </a:p>
          <a:p>
            <a:pPr marL="1997075" lvl="3" indent="-342900">
              <a:buFont typeface="Arial" pitchFamily="34" charset="0"/>
              <a:buChar char="•"/>
            </a:pPr>
            <a:r>
              <a:rPr lang="nl-BE" sz="2800" dirty="0"/>
              <a:t>Sub-</a:t>
            </a:r>
            <a:r>
              <a:rPr lang="nl-BE" sz="2800" dirty="0" err="1"/>
              <a:t>Grouping</a:t>
            </a:r>
            <a:endParaRPr lang="nl-BE" sz="2800" dirty="0"/>
          </a:p>
          <a:p>
            <a:pPr marL="2405063" lvl="4" indent="-342900">
              <a:buFont typeface="Arial" pitchFamily="34" charset="0"/>
              <a:buChar char="•"/>
            </a:pPr>
            <a:r>
              <a:rPr lang="nl-BE" sz="2800" dirty="0"/>
              <a:t>Record Type</a:t>
            </a:r>
          </a:p>
          <a:p>
            <a:pPr marL="0" lvl="1" indent="447675"/>
            <a:r>
              <a:rPr lang="nl-BE" sz="3200" dirty="0" err="1" smtClean="0"/>
              <a:t>Publication</a:t>
            </a:r>
            <a:r>
              <a:rPr lang="nl-BE" sz="3200" dirty="0" smtClean="0"/>
              <a:t> Templates</a:t>
            </a:r>
          </a:p>
          <a:p>
            <a:pPr marL="0" lvl="1" indent="447675"/>
            <a:r>
              <a:rPr lang="nl-BE" sz="3200" dirty="0" err="1" smtClean="0"/>
              <a:t>OrgUnit</a:t>
            </a:r>
            <a:r>
              <a:rPr lang="nl-BE" sz="3200" dirty="0" smtClean="0"/>
              <a:t> Service Exchange Template</a:t>
            </a:r>
          </a:p>
          <a:p>
            <a:pPr marL="0" lvl="1" indent="447675"/>
            <a:r>
              <a:rPr lang="nl-BE" sz="3200" dirty="0" smtClean="0"/>
              <a:t>PURE</a:t>
            </a:r>
            <a:endParaRPr lang="nl-BE" sz="3200"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38</a:t>
            </a:fld>
            <a:endParaRPr lang="en-US"/>
          </a:p>
        </p:txBody>
      </p:sp>
    </p:spTree>
    <p:extLst>
      <p:ext uri="{BB962C8B-B14F-4D97-AF65-F5344CB8AC3E}">
        <p14:creationId xmlns:p14="http://schemas.microsoft.com/office/powerpoint/2010/main" val="2185525895"/>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39</a:t>
            </a:fld>
            <a:endParaRPr lang="en-U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230840"/>
            <a:ext cx="6696744" cy="457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6169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The ecosystem concerned</a:t>
            </a:r>
            <a:endParaRPr lang="en-US" dirty="0"/>
          </a:p>
        </p:txBody>
      </p:sp>
      <p:sp>
        <p:nvSpPr>
          <p:cNvPr id="3" name="Tijdelijke aanduiding voor inhoud 2"/>
          <p:cNvSpPr>
            <a:spLocks noGrp="1"/>
          </p:cNvSpPr>
          <p:nvPr>
            <p:ph idx="1"/>
          </p:nvPr>
        </p:nvSpPr>
        <p:spPr/>
        <p:txBody>
          <a:bodyPr/>
          <a:lstStyle/>
          <a:p>
            <a:r>
              <a:rPr lang="en-US" sz="2400" dirty="0" smtClean="0"/>
              <a:t>Realizing integrated research information start from very different environments ranging from:</a:t>
            </a:r>
          </a:p>
          <a:p>
            <a:pPr marL="342900" indent="-342900">
              <a:buFont typeface="Arial" pitchFamily="34" charset="0"/>
              <a:buChar char="•"/>
            </a:pPr>
            <a:r>
              <a:rPr lang="en-US" sz="2400" dirty="0" smtClean="0"/>
              <a:t>Large ERP systems with integration path tot output</a:t>
            </a:r>
          </a:p>
          <a:p>
            <a:pPr marL="342900" indent="-342900">
              <a:buFont typeface="Arial" pitchFamily="34" charset="0"/>
              <a:buChar char="•"/>
            </a:pPr>
            <a:r>
              <a:rPr lang="en-US" sz="2400" dirty="0" smtClean="0"/>
              <a:t>Large ERP systems without integration path to output</a:t>
            </a:r>
          </a:p>
          <a:p>
            <a:pPr marL="342900" indent="-342900">
              <a:buFont typeface="Arial" pitchFamily="34" charset="0"/>
              <a:buChar char="•"/>
            </a:pPr>
            <a:r>
              <a:rPr lang="en-US" sz="2400" dirty="0" smtClean="0"/>
              <a:t>Individual applications for the different lines of business integrating with CRIS system</a:t>
            </a:r>
          </a:p>
          <a:p>
            <a:pPr marL="342900" indent="-342900">
              <a:buFont typeface="Arial" pitchFamily="34" charset="0"/>
              <a:buChar char="•"/>
            </a:pPr>
            <a:r>
              <a:rPr lang="en-US" sz="2400" dirty="0" smtClean="0"/>
              <a:t>Home brewed application stack flanked by output management environment</a:t>
            </a:r>
          </a:p>
          <a:p>
            <a:pPr marL="342900" indent="-342900">
              <a:buFont typeface="Arial" pitchFamily="34" charset="0"/>
              <a:buChar char="•"/>
            </a:pPr>
            <a:endParaRPr lang="en-US" sz="2400" dirty="0"/>
          </a:p>
          <a:p>
            <a:r>
              <a:rPr lang="en-US" sz="2400" dirty="0" smtClean="0"/>
              <a:t>Almost all output management environments are based on or implementations of repository software</a:t>
            </a:r>
          </a:p>
          <a:p>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4</a:t>
            </a:fld>
            <a:endParaRPr lang="en-US"/>
          </a:p>
        </p:txBody>
      </p:sp>
      <p:pic>
        <p:nvPicPr>
          <p:cNvPr id="5"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940" y="895263"/>
            <a:ext cx="699716" cy="249367"/>
          </a:xfrm>
          <a:prstGeom prst="rect">
            <a:avLst/>
          </a:prstGeom>
          <a:noFill/>
          <a:ln>
            <a:noFill/>
          </a:ln>
          <a:effectLst/>
          <a:extLst>
            <a:ext uri="{909E8E84-426E-40DD-AFC4-6F175D3DCCD1}">
              <a14:hiddenFill xmlns:a14="http://schemas.microsoft.com/office/drawing/2010/main">
                <a:solidFill>
                  <a:srgbClr val="251372"/>
                </a:solidFill>
              </a14:hiddenFill>
            </a:ext>
            <a:ext uri="{91240B29-F687-4F45-9708-019B960494DF}">
              <a14:hiddenLine xmlns:a14="http://schemas.microsoft.com/office/drawing/2010/main" w="9525" cap="flat" cmpd="sng" algn="ctr">
                <a:solidFill>
                  <a:srgbClr val="251372"/>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0018" y="761602"/>
            <a:ext cx="552934" cy="417772"/>
          </a:xfrm>
          <a:prstGeom prst="rect">
            <a:avLst/>
          </a:prstGeom>
          <a:noFill/>
          <a:ln>
            <a:noFill/>
          </a:ln>
          <a:effectLst/>
          <a:extLst>
            <a:ext uri="{909E8E84-426E-40DD-AFC4-6F175D3DCCD1}">
              <a14:hiddenFill xmlns:a14="http://schemas.microsoft.com/office/drawing/2010/main">
                <a:solidFill>
                  <a:srgbClr val="251372"/>
                </a:solidFill>
              </a14:hiddenFill>
            </a:ext>
            <a:ext uri="{91240B29-F687-4F45-9708-019B960494DF}">
              <a14:hiddenLine xmlns:a14="http://schemas.microsoft.com/office/drawing/2010/main" w="9525" cap="flat" cmpd="sng" algn="ctr">
                <a:solidFill>
                  <a:srgbClr val="251372"/>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2106" y="886285"/>
            <a:ext cx="829894" cy="267322"/>
          </a:xfrm>
          <a:prstGeom prst="rect">
            <a:avLst/>
          </a:prstGeom>
          <a:noFill/>
          <a:ln>
            <a:noFill/>
          </a:ln>
          <a:effectLst/>
          <a:extLst>
            <a:ext uri="{909E8E84-426E-40DD-AFC4-6F175D3DCCD1}">
              <a14:hiddenFill xmlns:a14="http://schemas.microsoft.com/office/drawing/2010/main">
                <a:solidFill>
                  <a:srgbClr val="251372"/>
                </a:solidFill>
              </a14:hiddenFill>
            </a:ext>
            <a:ext uri="{91240B29-F687-4F45-9708-019B960494DF}">
              <a14:hiddenLine xmlns:a14="http://schemas.microsoft.com/office/drawing/2010/main" w="9525" cap="flat" cmpd="sng" algn="ctr">
                <a:solidFill>
                  <a:srgbClr val="251372"/>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1906" y="876791"/>
            <a:ext cx="735573" cy="250580"/>
          </a:xfrm>
          <a:prstGeom prst="rect">
            <a:avLst/>
          </a:prstGeom>
          <a:noFill/>
          <a:ln>
            <a:noFill/>
          </a:ln>
          <a:effectLst/>
          <a:extLst>
            <a:ext uri="{909E8E84-426E-40DD-AFC4-6F175D3DCCD1}">
              <a14:hiddenFill xmlns:a14="http://schemas.microsoft.com/office/drawing/2010/main">
                <a:solidFill>
                  <a:srgbClr val="251372"/>
                </a:solidFill>
              </a14:hiddenFill>
            </a:ext>
            <a:ext uri="{91240B29-F687-4F45-9708-019B960494DF}">
              <a14:hiddenLine xmlns:a14="http://schemas.microsoft.com/office/drawing/2010/main" w="9525" cap="flat" cmpd="sng" algn="ctr">
                <a:solidFill>
                  <a:srgbClr val="251372"/>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8210" y="820608"/>
            <a:ext cx="1071191" cy="398676"/>
          </a:xfrm>
          <a:prstGeom prst="rect">
            <a:avLst/>
          </a:prstGeom>
          <a:noFill/>
          <a:ln>
            <a:noFill/>
          </a:ln>
          <a:effectLst/>
          <a:extLst>
            <a:ext uri="{909E8E84-426E-40DD-AFC4-6F175D3DCCD1}">
              <a14:hiddenFill xmlns:a14="http://schemas.microsoft.com/office/drawing/2010/main">
                <a:solidFill>
                  <a:srgbClr val="251372"/>
                </a:solidFill>
              </a14:hiddenFill>
            </a:ext>
            <a:ext uri="{91240B29-F687-4F45-9708-019B960494DF}">
              <a14:hiddenLine xmlns:a14="http://schemas.microsoft.com/office/drawing/2010/main" w="9525" cap="flat" cmpd="sng" algn="ctr">
                <a:solidFill>
                  <a:srgbClr val="251372"/>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4594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40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116632"/>
            <a:ext cx="8821708" cy="612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807137"/>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Stack Part 2: How is it done in reality</a:t>
            </a:r>
            <a:endParaRPr lang="en-US" dirty="0"/>
          </a:p>
        </p:txBody>
      </p:sp>
      <p:sp>
        <p:nvSpPr>
          <p:cNvPr id="3" name="Tijdelijke aanduiding voor inhoud 2"/>
          <p:cNvSpPr>
            <a:spLocks noGrp="1"/>
          </p:cNvSpPr>
          <p:nvPr>
            <p:ph idx="1"/>
          </p:nvPr>
        </p:nvSpPr>
        <p:spPr>
          <a:xfrm>
            <a:off x="899592" y="2276872"/>
            <a:ext cx="7921625" cy="1440160"/>
          </a:xfrm>
        </p:spPr>
        <p:txBody>
          <a:bodyPr/>
          <a:lstStyle/>
          <a:p>
            <a:pPr algn="ctr"/>
            <a:r>
              <a:rPr lang="nl-BE" sz="2400" dirty="0"/>
              <a:t>Stack Part 2: </a:t>
            </a:r>
            <a:r>
              <a:rPr lang="nl-BE" sz="2400" dirty="0" err="1"/>
              <a:t>Modeling</a:t>
            </a:r>
            <a:r>
              <a:rPr lang="nl-BE" sz="2400" dirty="0"/>
              <a:t> in the Data </a:t>
            </a:r>
            <a:r>
              <a:rPr lang="nl-BE" sz="2400" dirty="0" err="1"/>
              <a:t>Goverance</a:t>
            </a:r>
            <a:r>
              <a:rPr lang="nl-BE" sz="2400" dirty="0"/>
              <a:t> Center</a:t>
            </a:r>
            <a:endParaRPr lang="nl-BE" sz="2400" dirty="0" smtClean="0"/>
          </a:p>
          <a:p>
            <a:pPr algn="ctr"/>
            <a:endParaRPr lang="nl-BE" sz="2400" dirty="0"/>
          </a:p>
          <a:p>
            <a:pPr algn="ctr"/>
            <a:r>
              <a:rPr lang="nl-BE" sz="2400" dirty="0" smtClean="0"/>
              <a:t>The Data </a:t>
            </a:r>
            <a:r>
              <a:rPr lang="nl-BE" sz="2400" dirty="0" err="1" smtClean="0"/>
              <a:t>Governance</a:t>
            </a:r>
            <a:r>
              <a:rPr lang="nl-BE" sz="2400" dirty="0" smtClean="0"/>
              <a:t> Center (DGC) </a:t>
            </a:r>
            <a:r>
              <a:rPr lang="nl-BE" sz="2400" dirty="0" err="1" smtClean="0"/>
              <a:t>Operation</a:t>
            </a:r>
            <a:r>
              <a:rPr lang="nl-BE" sz="2400" dirty="0" smtClean="0"/>
              <a:t> Model</a:t>
            </a:r>
          </a:p>
          <a:p>
            <a:endParaRPr lang="nl-BE" sz="2400"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41</a:t>
            </a:fld>
            <a:endParaRPr lang="en-US"/>
          </a:p>
        </p:txBody>
      </p:sp>
    </p:spTree>
    <p:extLst>
      <p:ext uri="{BB962C8B-B14F-4D97-AF65-F5344CB8AC3E}">
        <p14:creationId xmlns:p14="http://schemas.microsoft.com/office/powerpoint/2010/main" val="3474966743"/>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bwMode="auto">
          <a:xfrm>
            <a:off x="-108520" y="492392"/>
            <a:ext cx="9252520" cy="574492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3" name="Title 2"/>
          <p:cNvSpPr>
            <a:spLocks noGrp="1"/>
          </p:cNvSpPr>
          <p:nvPr>
            <p:ph type="title"/>
          </p:nvPr>
        </p:nvSpPr>
        <p:spPr/>
        <p:txBody>
          <a:bodyPr/>
          <a:lstStyle/>
          <a:p>
            <a:r>
              <a:rPr lang="en-US" dirty="0" smtClean="0"/>
              <a:t>5 Modeling Concepts in DGC Operating Model</a:t>
            </a:r>
            <a:endParaRPr lang="en-US" dirty="0"/>
          </a:p>
        </p:txBody>
      </p:sp>
      <p:pic>
        <p:nvPicPr>
          <p:cNvPr id="4" name="Picture 3"/>
          <p:cNvPicPr>
            <a:picLocks noChangeAspect="1"/>
          </p:cNvPicPr>
          <p:nvPr/>
        </p:nvPicPr>
        <p:blipFill>
          <a:blip r:embed="rId3"/>
          <a:stretch>
            <a:fillRect/>
          </a:stretch>
        </p:blipFill>
        <p:spPr>
          <a:xfrm>
            <a:off x="-54260" y="526774"/>
            <a:ext cx="9144000" cy="6400800"/>
          </a:xfrm>
          <a:prstGeom prst="rect">
            <a:avLst/>
          </a:prstGeom>
        </p:spPr>
      </p:pic>
    </p:spTree>
    <p:extLst>
      <p:ext uri="{BB962C8B-B14F-4D97-AF65-F5344CB8AC3E}">
        <p14:creationId xmlns:p14="http://schemas.microsoft.com/office/powerpoint/2010/main" val="14659892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bwMode="auto">
          <a:xfrm>
            <a:off x="-54260" y="502200"/>
            <a:ext cx="9252520" cy="574492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8193" name="Title 2"/>
          <p:cNvSpPr>
            <a:spLocks noGrp="1"/>
          </p:cNvSpPr>
          <p:nvPr>
            <p:ph type="title"/>
          </p:nvPr>
        </p:nvSpPr>
        <p:spPr/>
        <p:txBody>
          <a:bodyPr/>
          <a:lstStyle/>
          <a:p>
            <a:r>
              <a:rPr lang="en-US" sz="2400" dirty="0" smtClean="0">
                <a:latin typeface="PT Sans" charset="0"/>
                <a:cs typeface="PT Sans" charset="0"/>
              </a:rPr>
              <a:t>DGC Asset Types</a:t>
            </a:r>
            <a:endParaRPr lang="en-US" sz="2400" dirty="0">
              <a:latin typeface="PT Sans" charset="0"/>
              <a:cs typeface="PT Sans" charset="0"/>
            </a:endParaRPr>
          </a:p>
        </p:txBody>
      </p:sp>
      <p:pic>
        <p:nvPicPr>
          <p:cNvPr id="2" name="Picture 1"/>
          <p:cNvPicPr>
            <a:picLocks noChangeAspect="1"/>
          </p:cNvPicPr>
          <p:nvPr/>
        </p:nvPicPr>
        <p:blipFill>
          <a:blip r:embed="rId3"/>
          <a:stretch>
            <a:fillRect/>
          </a:stretch>
        </p:blipFill>
        <p:spPr>
          <a:xfrm>
            <a:off x="368300" y="952500"/>
            <a:ext cx="8394700" cy="4953000"/>
          </a:xfrm>
          <a:prstGeom prst="rect">
            <a:avLst/>
          </a:prstGeom>
        </p:spPr>
      </p:pic>
    </p:spTree>
    <p:extLst>
      <p:ext uri="{BB962C8B-B14F-4D97-AF65-F5344CB8AC3E}">
        <p14:creationId xmlns:p14="http://schemas.microsoft.com/office/powerpoint/2010/main" val="40601158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44</a:t>
            </a:fld>
            <a:endParaRPr lang="en-US"/>
          </a:p>
        </p:txBody>
      </p:sp>
      <p:pic>
        <p:nvPicPr>
          <p:cNvPr id="239619" name="bffa6646-2515-493d-948a-2b733e2daa99" descr="6B67E323-D976-4CFF-9E8E-7A9D44F87840@collib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24" y="764704"/>
            <a:ext cx="8568952" cy="588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13467"/>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45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386"/>
            <a:ext cx="7891859" cy="684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661698"/>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46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08720"/>
            <a:ext cx="6408712" cy="555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341539"/>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FRIS </a:t>
            </a:r>
            <a:r>
              <a:rPr lang="nl-BE" dirty="0" err="1" smtClean="0"/>
              <a:t>Communities</a:t>
            </a:r>
            <a:endParaRPr lang="nl-BE" dirty="0"/>
          </a:p>
        </p:txBody>
      </p:sp>
      <p:sp>
        <p:nvSpPr>
          <p:cNvPr id="3" name="Tijdelijke aanduiding voor inhoud 2"/>
          <p:cNvSpPr>
            <a:spLocks noGrp="1"/>
          </p:cNvSpPr>
          <p:nvPr>
            <p:ph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47</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0752"/>
            <a:ext cx="4271863" cy="463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4384" y="2924945"/>
            <a:ext cx="4041487" cy="342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825365"/>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An </a:t>
            </a:r>
            <a:r>
              <a:rPr lang="nl-BE" dirty="0" err="1" smtClean="0"/>
              <a:t>example</a:t>
            </a:r>
            <a:r>
              <a:rPr lang="nl-BE" dirty="0" smtClean="0"/>
              <a:t>: Person</a:t>
            </a:r>
            <a:endParaRPr lang="nl-BE" dirty="0"/>
          </a:p>
        </p:txBody>
      </p:sp>
      <p:sp>
        <p:nvSpPr>
          <p:cNvPr id="3" name="Tijdelijke aanduiding voor inhoud 2"/>
          <p:cNvSpPr>
            <a:spLocks noGrp="1"/>
          </p:cNvSpPr>
          <p:nvPr>
            <p:ph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48</a:t>
            </a:fld>
            <a:endParaRPr lang="en-US"/>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4000"/>
                    </a14:imgEffect>
                  </a14:imgLayer>
                </a14:imgProps>
              </a:ext>
              <a:ext uri="{28A0092B-C50C-407E-A947-70E740481C1C}">
                <a14:useLocalDpi xmlns:a14="http://schemas.microsoft.com/office/drawing/2010/main" val="0"/>
              </a:ext>
            </a:extLst>
          </a:blip>
          <a:srcRect/>
          <a:stretch>
            <a:fillRect/>
          </a:stretch>
        </p:blipFill>
        <p:spPr bwMode="auto">
          <a:xfrm>
            <a:off x="30564" y="836712"/>
            <a:ext cx="9147369" cy="493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5917958"/>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49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77"/>
            <a:ext cx="8532440" cy="706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33989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Challenges</a:t>
            </a:r>
            <a:endParaRPr lang="en-US" dirty="0"/>
          </a:p>
        </p:txBody>
      </p:sp>
      <p:sp>
        <p:nvSpPr>
          <p:cNvPr id="3" name="Tijdelijke aanduiding voor inhoud 2"/>
          <p:cNvSpPr>
            <a:spLocks noGrp="1"/>
          </p:cNvSpPr>
          <p:nvPr>
            <p:ph idx="1"/>
          </p:nvPr>
        </p:nvSpPr>
        <p:spPr>
          <a:xfrm>
            <a:off x="899592" y="908844"/>
            <a:ext cx="7921625" cy="5040312"/>
          </a:xfrm>
        </p:spPr>
        <p:txBody>
          <a:bodyPr/>
          <a:lstStyle/>
          <a:p>
            <a:pPr marL="342900" indent="-342900">
              <a:buFont typeface="Arial" pitchFamily="34" charset="0"/>
              <a:buChar char="•"/>
            </a:pPr>
            <a:r>
              <a:rPr lang="en-US" dirty="0" smtClean="0"/>
              <a:t>Achieve alignment of business concept, their meaning an representation within an Institution</a:t>
            </a:r>
          </a:p>
          <a:p>
            <a:pPr marL="1181100" lvl="1" indent="-342900">
              <a:buFont typeface="Arial" pitchFamily="34" charset="0"/>
              <a:buChar char="•"/>
            </a:pPr>
            <a:r>
              <a:rPr lang="en-US" dirty="0" smtClean="0"/>
              <a:t>Does the Business Concept “Person”, represent by the Business Term ”Person” have the same meaning as the Business Term “Human Being”</a:t>
            </a:r>
          </a:p>
          <a:p>
            <a:pPr marL="342900" indent="-342900">
              <a:buFont typeface="Arial" pitchFamily="34" charset="0"/>
              <a:buChar char="•"/>
            </a:pPr>
            <a:r>
              <a:rPr lang="en-US" dirty="0" smtClean="0"/>
              <a:t>Achieve the same alignment across institutes</a:t>
            </a:r>
          </a:p>
          <a:p>
            <a:pPr marL="342900" indent="-342900">
              <a:buFont typeface="Arial" pitchFamily="34" charset="0"/>
              <a:buChar char="•"/>
            </a:pPr>
            <a:r>
              <a:rPr lang="en-US" dirty="0" smtClean="0"/>
              <a:t>Have formal modeled relations between the Business Concepts, Meanings and Representation.</a:t>
            </a:r>
          </a:p>
          <a:p>
            <a:pPr marL="342900" indent="-342900">
              <a:buFont typeface="Arial" pitchFamily="34" charset="0"/>
              <a:buChar char="•"/>
            </a:pPr>
            <a:r>
              <a:rPr lang="en-US" dirty="0" smtClean="0"/>
              <a:t>Define the Business Concepts of concern for the FRIS ecosystem</a:t>
            </a:r>
          </a:p>
          <a:p>
            <a:pPr marL="342900" indent="-342900">
              <a:buFont typeface="Arial" pitchFamily="34" charset="0"/>
              <a:buChar char="•"/>
            </a:pPr>
            <a:r>
              <a:rPr lang="en-US" dirty="0" smtClean="0"/>
              <a:t>Formally model the relations between the Business Concepts and their representation at the level of the data. </a:t>
            </a:r>
            <a:r>
              <a:rPr lang="en-US" dirty="0" smtClean="0">
                <a:sym typeface="Wingdings" pitchFamily="2" charset="2"/>
              </a:rPr>
              <a:t></a:t>
            </a:r>
            <a:r>
              <a:rPr lang="en-US" dirty="0" smtClean="0"/>
              <a:t>connect the database schemes formally with the conceptual layer</a:t>
            </a:r>
          </a:p>
          <a:p>
            <a:pPr marL="342900" indent="-342900">
              <a:buFont typeface="Arial" pitchFamily="34" charset="0"/>
              <a:buChar char="•"/>
            </a:pPr>
            <a:r>
              <a:rPr lang="en-US" dirty="0" smtClean="0"/>
              <a:t>Manages all required Classifications and Code Sets</a:t>
            </a:r>
          </a:p>
          <a:p>
            <a:pPr marL="342900" indent="-342900">
              <a:buFont typeface="Arial" pitchFamily="34" charset="0"/>
              <a:buChar char="•"/>
            </a:pPr>
            <a:r>
              <a:rPr lang="en-US" dirty="0" smtClean="0"/>
              <a:t>Do all the above in a collaborative way</a:t>
            </a:r>
          </a:p>
          <a:p>
            <a:pPr marL="342900" indent="-342900">
              <a:buFont typeface="Arial" pitchFamily="34" charset="0"/>
              <a:buChar char="•"/>
            </a:pPr>
            <a:r>
              <a:rPr lang="en-US" dirty="0" smtClean="0"/>
              <a:t>Make sure the models at every level are machine readable</a:t>
            </a:r>
            <a:endParaRPr lang="en-US"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5</a:t>
            </a:fld>
            <a:endParaRPr lang="en-US"/>
          </a:p>
        </p:txBody>
      </p:sp>
    </p:spTree>
    <p:extLst>
      <p:ext uri="{BB962C8B-B14F-4D97-AF65-F5344CB8AC3E}">
        <p14:creationId xmlns:p14="http://schemas.microsoft.com/office/powerpoint/2010/main" val="2223682710"/>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a:t>
            </a:r>
            <a:r>
              <a:rPr lang="nl-BE" dirty="0" err="1" smtClean="0"/>
              <a:t>fPers</a:t>
            </a:r>
            <a:endParaRPr lang="nl-BE" dirty="0"/>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50</a:t>
            </a:fld>
            <a:endParaRPr lang="en-US"/>
          </a:p>
        </p:txBody>
      </p:sp>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7000"/>
                    </a14:imgEffect>
                  </a14:imgLayer>
                </a14:imgProps>
              </a:ext>
              <a:ext uri="{28A0092B-C50C-407E-A947-70E740481C1C}">
                <a14:useLocalDpi xmlns:a14="http://schemas.microsoft.com/office/drawing/2010/main" val="0"/>
              </a:ext>
            </a:extLst>
          </a:blip>
          <a:srcRect/>
          <a:stretch>
            <a:fillRect/>
          </a:stretch>
        </p:blipFill>
        <p:spPr bwMode="auto">
          <a:xfrm>
            <a:off x="66306" y="595411"/>
            <a:ext cx="9118498" cy="512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al 4"/>
          <p:cNvSpPr/>
          <p:nvPr/>
        </p:nvSpPr>
        <p:spPr bwMode="auto">
          <a:xfrm>
            <a:off x="798848" y="3645024"/>
            <a:ext cx="1224136" cy="976957"/>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7" name="Ovaal 6"/>
          <p:cNvSpPr/>
          <p:nvPr/>
        </p:nvSpPr>
        <p:spPr bwMode="auto">
          <a:xfrm>
            <a:off x="798848" y="2179587"/>
            <a:ext cx="1224136" cy="976957"/>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8" name="Ovaal 7"/>
          <p:cNvSpPr/>
          <p:nvPr/>
        </p:nvSpPr>
        <p:spPr bwMode="auto">
          <a:xfrm>
            <a:off x="539552" y="4725144"/>
            <a:ext cx="1368152" cy="1048965"/>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9" name="Ovaal 8"/>
          <p:cNvSpPr/>
          <p:nvPr/>
        </p:nvSpPr>
        <p:spPr bwMode="auto">
          <a:xfrm>
            <a:off x="798848" y="980728"/>
            <a:ext cx="1224136" cy="976957"/>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10" name="Ovaal 9"/>
          <p:cNvSpPr/>
          <p:nvPr/>
        </p:nvSpPr>
        <p:spPr bwMode="auto">
          <a:xfrm>
            <a:off x="4283968" y="3645024"/>
            <a:ext cx="1224136" cy="976957"/>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Tree>
    <p:extLst>
      <p:ext uri="{BB962C8B-B14F-4D97-AF65-F5344CB8AC3E}">
        <p14:creationId xmlns:p14="http://schemas.microsoft.com/office/powerpoint/2010/main" val="27939319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Mapping</a:t>
            </a:r>
            <a:r>
              <a:rPr lang="nl-BE" dirty="0" smtClean="0"/>
              <a:t> </a:t>
            </a:r>
            <a:r>
              <a:rPr lang="nl-BE" dirty="0" err="1" smtClean="0"/>
              <a:t>example</a:t>
            </a:r>
            <a:r>
              <a:rPr lang="nl-BE" dirty="0" smtClean="0"/>
              <a:t>: </a:t>
            </a:r>
            <a:endParaRPr lang="nl-BE" dirty="0"/>
          </a:p>
        </p:txBody>
      </p:sp>
      <p:sp>
        <p:nvSpPr>
          <p:cNvPr id="3" name="Tijdelijke aanduiding voor inhoud 2"/>
          <p:cNvSpPr>
            <a:spLocks noGrp="1"/>
          </p:cNvSpPr>
          <p:nvPr>
            <p:ph idx="1"/>
          </p:nvPr>
        </p:nvSpPr>
        <p:spPr>
          <a:xfrm>
            <a:off x="971550" y="836712"/>
            <a:ext cx="7921625" cy="5472013"/>
          </a:xfrm>
        </p:spPr>
        <p:txBody>
          <a:bodyPr/>
          <a:lstStyle/>
          <a:p>
            <a:r>
              <a:rPr lang="nl-BE" dirty="0" smtClean="0"/>
              <a:t>CASRAI: Family Name </a:t>
            </a:r>
            <a:r>
              <a:rPr lang="nl-BE" dirty="0" smtClean="0">
                <a:sym typeface="Wingdings" pitchFamily="2" charset="2"/>
              </a:rPr>
              <a:t> CERIF: </a:t>
            </a:r>
            <a:r>
              <a:rPr lang="nl-BE" dirty="0" err="1" smtClean="0">
                <a:sym typeface="Wingdings" pitchFamily="2" charset="2"/>
              </a:rPr>
              <a:t>cfFamilyNames</a:t>
            </a:r>
            <a:endParaRPr lang="nl-BE" dirty="0" smtClean="0">
              <a:sym typeface="Wingdings" pitchFamily="2" charset="2"/>
            </a:endParaRPr>
          </a:p>
          <a:p>
            <a:r>
              <a:rPr lang="nl-BE" dirty="0" smtClean="0">
                <a:sym typeface="Wingdings" pitchFamily="2" charset="2"/>
              </a:rPr>
              <a:t>CASRAI: First Name      CERIF: </a:t>
            </a:r>
            <a:r>
              <a:rPr lang="nl-BE" dirty="0" err="1" smtClean="0">
                <a:sym typeface="Wingdings" pitchFamily="2" charset="2"/>
              </a:rPr>
              <a:t>cfFirstName</a:t>
            </a:r>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51</a:t>
            </a:fld>
            <a:endParaRPr lang="en-US"/>
          </a:p>
        </p:txBody>
      </p:sp>
      <p:pic>
        <p:nvPicPr>
          <p:cNvPr id="8195"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2000" contrast="44000"/>
                    </a14:imgEffect>
                  </a14:imgLayer>
                </a14:imgProps>
              </a:ext>
              <a:ext uri="{28A0092B-C50C-407E-A947-70E740481C1C}">
                <a14:useLocalDpi xmlns:a14="http://schemas.microsoft.com/office/drawing/2010/main" val="0"/>
              </a:ext>
            </a:extLst>
          </a:blip>
          <a:srcRect/>
          <a:stretch>
            <a:fillRect/>
          </a:stretch>
        </p:blipFill>
        <p:spPr bwMode="auto">
          <a:xfrm>
            <a:off x="298500" y="1844824"/>
            <a:ext cx="8845500" cy="44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680554"/>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a:xfrm>
            <a:off x="827584" y="764704"/>
            <a:ext cx="7921625" cy="5040312"/>
          </a:xfrm>
        </p:spPr>
        <p:txBody>
          <a:bodyPr/>
          <a:lstStyle/>
          <a:p>
            <a:r>
              <a:rPr lang="en-US" sz="3200" dirty="0"/>
              <a:t>To create architecture is to put in order. Put what in order? Function and objects.</a:t>
            </a:r>
          </a:p>
          <a:p>
            <a:r>
              <a:rPr lang="en-US" sz="3200" dirty="0">
                <a:hlinkClick r:id="rId2"/>
              </a:rPr>
              <a:t>Le Corbusier </a:t>
            </a:r>
            <a:endParaRPr lang="en-US" sz="3200" dirty="0" smtClean="0"/>
          </a:p>
          <a:p>
            <a:endParaRPr lang="en-US" sz="3200" dirty="0"/>
          </a:p>
          <a:p>
            <a:endParaRPr lang="en-US" sz="3200" dirty="0"/>
          </a:p>
          <a:p>
            <a:endParaRPr lang="en-US" sz="1400" dirty="0" smtClean="0"/>
          </a:p>
          <a:p>
            <a:r>
              <a:rPr lang="en-US" sz="3200" dirty="0" smtClean="0"/>
              <a:t>Architecture </a:t>
            </a:r>
            <a:r>
              <a:rPr lang="en-US" sz="3200" dirty="0"/>
              <a:t>begins where engineering ends.</a:t>
            </a:r>
          </a:p>
          <a:p>
            <a:r>
              <a:rPr lang="en-US" sz="3200" dirty="0">
                <a:hlinkClick r:id="rId3"/>
              </a:rPr>
              <a:t>Walter Gropius </a:t>
            </a:r>
            <a:endParaRPr lang="en-US" sz="3200" dirty="0"/>
          </a:p>
          <a:p>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52</a:t>
            </a:fld>
            <a:endParaRPr lang="en-US"/>
          </a:p>
        </p:txBody>
      </p:sp>
      <p:pic>
        <p:nvPicPr>
          <p:cNvPr id="3074" name="Picture 2" descr="http://www.pedromoneo.com/wp-content/uploads/2011/08/bauha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0452" y="4437112"/>
            <a:ext cx="2507010" cy="18815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chier:Marseille la terrasse de la citée radieu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8220" y="1988840"/>
            <a:ext cx="2759968" cy="184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86648"/>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53</a:t>
            </a:fld>
            <a:endParaRPr lang="en-US"/>
          </a:p>
        </p:txBody>
      </p:sp>
    </p:spTree>
    <p:extLst>
      <p:ext uri="{BB962C8B-B14F-4D97-AF65-F5344CB8AC3E}">
        <p14:creationId xmlns:p14="http://schemas.microsoft.com/office/powerpoint/2010/main" val="331817594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Impuls</a:t>
            </a:r>
            <a:r>
              <a:rPr lang="en-US" dirty="0" smtClean="0"/>
              <a:t> Financing Project</a:t>
            </a:r>
            <a:endParaRPr lang="en-US" dirty="0"/>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6</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2" y="797368"/>
            <a:ext cx="9071992" cy="496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al 5"/>
          <p:cNvSpPr/>
          <p:nvPr/>
        </p:nvSpPr>
        <p:spPr bwMode="auto">
          <a:xfrm>
            <a:off x="4581922" y="1124744"/>
            <a:ext cx="1692188" cy="1008112"/>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7" name="Ovaal 6"/>
          <p:cNvSpPr/>
          <p:nvPr/>
        </p:nvSpPr>
        <p:spPr bwMode="auto">
          <a:xfrm>
            <a:off x="4759694" y="2898093"/>
            <a:ext cx="1430238" cy="736133"/>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8" name="Ovaal 7"/>
          <p:cNvSpPr/>
          <p:nvPr/>
        </p:nvSpPr>
        <p:spPr bwMode="auto">
          <a:xfrm>
            <a:off x="-108520" y="1196752"/>
            <a:ext cx="1692188" cy="1008112"/>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9" name="Ovaal 8"/>
          <p:cNvSpPr/>
          <p:nvPr/>
        </p:nvSpPr>
        <p:spPr bwMode="auto">
          <a:xfrm>
            <a:off x="2411760" y="1124744"/>
            <a:ext cx="1692188" cy="1008112"/>
          </a:xfrm>
          <a:prstGeom prst="ellipse">
            <a:avLst/>
          </a:prstGeom>
          <a:noFill/>
          <a:ln w="254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10" name="Ovaal 9"/>
          <p:cNvSpPr/>
          <p:nvPr/>
        </p:nvSpPr>
        <p:spPr bwMode="auto">
          <a:xfrm>
            <a:off x="3257854" y="2146387"/>
            <a:ext cx="1450082" cy="720080"/>
          </a:xfrm>
          <a:prstGeom prst="ellipse">
            <a:avLst/>
          </a:prstGeom>
          <a:noFill/>
          <a:ln w="254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11" name="Ovaal 10"/>
          <p:cNvSpPr/>
          <p:nvPr/>
        </p:nvSpPr>
        <p:spPr bwMode="auto">
          <a:xfrm>
            <a:off x="1839026" y="2110383"/>
            <a:ext cx="1314171" cy="792088"/>
          </a:xfrm>
          <a:prstGeom prst="ellipse">
            <a:avLst/>
          </a:prstGeom>
          <a:noFill/>
          <a:ln w="254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12" name="Ovaal 11"/>
          <p:cNvSpPr/>
          <p:nvPr/>
        </p:nvSpPr>
        <p:spPr bwMode="auto">
          <a:xfrm>
            <a:off x="4739900" y="2110383"/>
            <a:ext cx="1376232" cy="661603"/>
          </a:xfrm>
          <a:prstGeom prst="ellipse">
            <a:avLst/>
          </a:prstGeom>
          <a:noFill/>
          <a:ln w="254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13" name="Ovaal 12"/>
          <p:cNvSpPr/>
          <p:nvPr/>
        </p:nvSpPr>
        <p:spPr bwMode="auto">
          <a:xfrm>
            <a:off x="7614567" y="3617458"/>
            <a:ext cx="1368152" cy="874894"/>
          </a:xfrm>
          <a:prstGeom prst="ellipse">
            <a:avLst/>
          </a:prstGeom>
          <a:noFill/>
          <a:ln w="254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14" name="Ovaal 13"/>
          <p:cNvSpPr/>
          <p:nvPr/>
        </p:nvSpPr>
        <p:spPr bwMode="auto">
          <a:xfrm>
            <a:off x="-108520" y="2204864"/>
            <a:ext cx="1686505" cy="950404"/>
          </a:xfrm>
          <a:prstGeom prst="ellipse">
            <a:avLst/>
          </a:prstGeom>
          <a:noFill/>
          <a:ln w="254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accent2"/>
              </a:solidFill>
              <a:effectLst/>
              <a:latin typeface="Arial" charset="0"/>
            </a:endParaRPr>
          </a:p>
        </p:txBody>
      </p:sp>
      <p:sp>
        <p:nvSpPr>
          <p:cNvPr id="15" name="Tekstvak 14"/>
          <p:cNvSpPr txBox="1"/>
          <p:nvPr/>
        </p:nvSpPr>
        <p:spPr>
          <a:xfrm>
            <a:off x="181516" y="2497344"/>
            <a:ext cx="1112116" cy="430887"/>
          </a:xfrm>
          <a:prstGeom prst="rect">
            <a:avLst/>
          </a:prstGeom>
          <a:solidFill>
            <a:schemeClr val="accent5">
              <a:lumMod val="90000"/>
              <a:alpha val="32000"/>
            </a:schemeClr>
          </a:solidFill>
        </p:spPr>
        <p:txBody>
          <a:bodyPr wrap="square" rtlCol="0">
            <a:spAutoFit/>
          </a:bodyPr>
          <a:lstStyle/>
          <a:p>
            <a:pPr algn="ctr"/>
            <a:r>
              <a:rPr lang="nl-BE" sz="1100" dirty="0" smtClean="0">
                <a:solidFill>
                  <a:schemeClr val="tx1"/>
                </a:solidFill>
              </a:rPr>
              <a:t>New </a:t>
            </a:r>
          </a:p>
          <a:p>
            <a:pPr algn="ctr"/>
            <a:r>
              <a:rPr lang="nl-BE" sz="1100" dirty="0" err="1" smtClean="0">
                <a:solidFill>
                  <a:schemeClr val="tx1"/>
                </a:solidFill>
              </a:rPr>
              <a:t>Methodology</a:t>
            </a:r>
            <a:endParaRPr lang="nl-BE" sz="1100" dirty="0">
              <a:solidFill>
                <a:schemeClr val="tx1"/>
              </a:solidFill>
            </a:endParaRPr>
          </a:p>
        </p:txBody>
      </p:sp>
    </p:spTree>
    <p:extLst>
      <p:ext uri="{BB962C8B-B14F-4D97-AF65-F5344CB8AC3E}">
        <p14:creationId xmlns:p14="http://schemas.microsoft.com/office/powerpoint/2010/main" val="1634388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Principles</a:t>
            </a:r>
            <a:endParaRPr lang="nl-BE" dirty="0"/>
          </a:p>
        </p:txBody>
      </p:sp>
      <p:sp>
        <p:nvSpPr>
          <p:cNvPr id="3" name="Tijdelijke aanduiding voor inhoud 2"/>
          <p:cNvSpPr>
            <a:spLocks noGrp="1"/>
          </p:cNvSpPr>
          <p:nvPr>
            <p:ph idx="1"/>
          </p:nvPr>
        </p:nvSpPr>
        <p:spPr>
          <a:xfrm>
            <a:off x="323528" y="908720"/>
            <a:ext cx="8712967" cy="4752528"/>
          </a:xfrm>
        </p:spPr>
        <p:txBody>
          <a:bodyPr/>
          <a:lstStyle/>
          <a:p>
            <a:pPr marL="0" lvl="1" indent="0">
              <a:buClrTx/>
              <a:buNone/>
            </a:pPr>
            <a:r>
              <a:rPr lang="en-GB" sz="2800" dirty="0" smtClean="0"/>
              <a:t>Answering these challenges requires a modelling stack that implements the following principles</a:t>
            </a:r>
          </a:p>
          <a:p>
            <a:pPr marL="0" lvl="1" indent="0">
              <a:buClrTx/>
              <a:buNone/>
            </a:pPr>
            <a:endParaRPr lang="en-GB" sz="3200" dirty="0" smtClean="0"/>
          </a:p>
          <a:p>
            <a:pPr marL="865188" lvl="2" indent="-457200">
              <a:buClrTx/>
              <a:buFont typeface="Arial" pitchFamily="34" charset="0"/>
              <a:buChar char="•"/>
            </a:pPr>
            <a:r>
              <a:rPr lang="en-GB" sz="3100" dirty="0" smtClean="0"/>
              <a:t>Model </a:t>
            </a:r>
            <a:r>
              <a:rPr lang="en-GB" sz="3100" dirty="0"/>
              <a:t>Driven Meta Data </a:t>
            </a:r>
            <a:r>
              <a:rPr lang="en-GB" sz="3100" dirty="0" smtClean="0"/>
              <a:t>Management</a:t>
            </a:r>
          </a:p>
          <a:p>
            <a:pPr marL="865188" lvl="2" indent="-457200">
              <a:buClrTx/>
              <a:buFont typeface="Arial" pitchFamily="34" charset="0"/>
              <a:buChar char="•"/>
            </a:pPr>
            <a:r>
              <a:rPr lang="en-GB" sz="3100" dirty="0" smtClean="0"/>
              <a:t>Pattern </a:t>
            </a:r>
            <a:r>
              <a:rPr lang="en-GB" sz="3100" dirty="0"/>
              <a:t>Driven Meta </a:t>
            </a:r>
            <a:r>
              <a:rPr lang="en-GB" sz="3100" dirty="0" smtClean="0"/>
              <a:t>Models</a:t>
            </a:r>
          </a:p>
          <a:p>
            <a:pPr marL="865188" lvl="2" indent="-457200">
              <a:buClrTx/>
              <a:buFont typeface="Arial" pitchFamily="34" charset="0"/>
              <a:buChar char="•"/>
            </a:pPr>
            <a:r>
              <a:rPr lang="en-US" sz="3100" dirty="0" smtClean="0"/>
              <a:t>Organization </a:t>
            </a:r>
            <a:r>
              <a:rPr lang="en-US" sz="3100" dirty="0"/>
              <a:t>Specific Information Delivery</a:t>
            </a:r>
            <a:endParaRPr lang="nl-BE" sz="3100" dirty="0"/>
          </a:p>
          <a:p>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7</a:t>
            </a:fld>
            <a:endParaRPr lang="en-US"/>
          </a:p>
        </p:txBody>
      </p:sp>
    </p:spTree>
    <p:extLst>
      <p:ext uri="{BB962C8B-B14F-4D97-AF65-F5344CB8AC3E}">
        <p14:creationId xmlns:p14="http://schemas.microsoft.com/office/powerpoint/2010/main" val="47856607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en-GB" sz="1800" dirty="0"/>
              <a:t>Model Driven Meta Data Management</a:t>
            </a:r>
            <a:r>
              <a:rPr lang="nl-BE" sz="1800" dirty="0"/>
              <a:t/>
            </a:r>
            <a:br>
              <a:rPr lang="nl-BE" sz="1800" dirty="0"/>
            </a:br>
            <a:endParaRPr lang="nl-BE" dirty="0"/>
          </a:p>
        </p:txBody>
      </p:sp>
      <p:sp>
        <p:nvSpPr>
          <p:cNvPr id="3" name="Tijdelijke aanduiding voor inhoud 2"/>
          <p:cNvSpPr>
            <a:spLocks noGrp="1"/>
          </p:cNvSpPr>
          <p:nvPr>
            <p:ph idx="1"/>
          </p:nvPr>
        </p:nvSpPr>
        <p:spPr>
          <a:xfrm>
            <a:off x="899592" y="908844"/>
            <a:ext cx="7921625" cy="5256460"/>
          </a:xfrm>
        </p:spPr>
        <p:txBody>
          <a:bodyPr/>
          <a:lstStyle/>
          <a:p>
            <a:pPr marL="0" lvl="1" indent="0">
              <a:buNone/>
            </a:pPr>
            <a:r>
              <a:rPr lang="en-GB" sz="1800" b="1" dirty="0" smtClean="0"/>
              <a:t>Model Driven Meta Data Management</a:t>
            </a:r>
            <a:endParaRPr lang="nl-BE" sz="1800" b="1" dirty="0" smtClean="0"/>
          </a:p>
          <a:p>
            <a:pPr marL="266700" lvl="1" indent="-266700"/>
            <a:r>
              <a:rPr lang="nl-NL" sz="2400" dirty="0"/>
              <a:t>Statement:</a:t>
            </a:r>
            <a:endParaRPr lang="nl-BE" sz="2400" dirty="0"/>
          </a:p>
          <a:p>
            <a:pPr marL="674688" lvl="2" indent="-266700"/>
            <a:r>
              <a:rPr lang="en-US" sz="2000" dirty="0"/>
              <a:t>Consistent management of meta data for the Flanders Research Information Space is supported by conceptual models.</a:t>
            </a:r>
            <a:endParaRPr lang="nl-BE" sz="2000" dirty="0"/>
          </a:p>
          <a:p>
            <a:pPr marL="266700" lvl="1" indent="-266700"/>
            <a:r>
              <a:rPr lang="nl-NL" sz="2400" dirty="0"/>
              <a:t>Rationale</a:t>
            </a:r>
            <a:endParaRPr lang="nl-BE" sz="2400" dirty="0"/>
          </a:p>
          <a:p>
            <a:pPr marL="674688" lvl="2" indent="-266700"/>
            <a:r>
              <a:rPr lang="en-US" sz="2000" dirty="0"/>
              <a:t>Meta data is data about the data and is expressed in description elements which are </a:t>
            </a:r>
            <a:r>
              <a:rPr lang="en-US" sz="2000" dirty="0" smtClean="0"/>
              <a:t>visualized </a:t>
            </a:r>
            <a:r>
              <a:rPr lang="en-US" sz="2000" dirty="0"/>
              <a:t>as labels. These labels have a meaning. In order to be consistent in the definition of the meaning of describing attributes the use of models is a powerful instrument to avoid ambiguity and redundancy. </a:t>
            </a:r>
            <a:endParaRPr lang="nl-BE" sz="2000" dirty="0"/>
          </a:p>
          <a:p>
            <a:pPr marL="266700" lvl="1" indent="-266700"/>
            <a:r>
              <a:rPr lang="en-US" sz="2400" dirty="0" smtClean="0"/>
              <a:t>Implications</a:t>
            </a:r>
          </a:p>
          <a:p>
            <a:pPr marL="674688" lvl="2" indent="-266700"/>
            <a:r>
              <a:rPr lang="en-US" sz="2000" dirty="0" smtClean="0"/>
              <a:t>All meta data should be able to be defined by means of the model elements and the relationships between each other. </a:t>
            </a:r>
            <a:endParaRPr lang="en-US" sz="2400" b="1" dirty="0" smtClean="0"/>
          </a:p>
          <a:p>
            <a:endParaRPr lang="nl-BE"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8</a:t>
            </a:fld>
            <a:endParaRPr lang="en-US"/>
          </a:p>
        </p:txBody>
      </p:sp>
    </p:spTree>
    <p:extLst>
      <p:ext uri="{BB962C8B-B14F-4D97-AF65-F5344CB8AC3E}">
        <p14:creationId xmlns:p14="http://schemas.microsoft.com/office/powerpoint/2010/main" val="19564728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en-GB" sz="1800" dirty="0"/>
              <a:t>Pattern Driven Meta Models</a:t>
            </a:r>
            <a:r>
              <a:rPr lang="nl-BE" sz="1800" dirty="0"/>
              <a:t/>
            </a:r>
            <a:br>
              <a:rPr lang="nl-BE" sz="1800" dirty="0"/>
            </a:br>
            <a:endParaRPr lang="nl-BE" dirty="0"/>
          </a:p>
        </p:txBody>
      </p:sp>
      <p:sp>
        <p:nvSpPr>
          <p:cNvPr id="3" name="Tijdelijke aanduiding voor inhoud 2"/>
          <p:cNvSpPr>
            <a:spLocks noGrp="1"/>
          </p:cNvSpPr>
          <p:nvPr>
            <p:ph idx="1"/>
          </p:nvPr>
        </p:nvSpPr>
        <p:spPr>
          <a:xfrm>
            <a:off x="899592" y="908844"/>
            <a:ext cx="7921625" cy="5040312"/>
          </a:xfrm>
        </p:spPr>
        <p:txBody>
          <a:bodyPr/>
          <a:lstStyle/>
          <a:p>
            <a:pPr marL="88900" lvl="1" indent="-88900">
              <a:buNone/>
            </a:pPr>
            <a:r>
              <a:rPr lang="en-GB" sz="1800" b="1" dirty="0"/>
              <a:t>Pattern Driven Meta Models</a:t>
            </a:r>
            <a:endParaRPr lang="nl-BE" sz="1800" b="1" dirty="0"/>
          </a:p>
          <a:p>
            <a:pPr marL="266700" lvl="1" indent="-266700"/>
            <a:r>
              <a:rPr lang="nl-NL" sz="2000" dirty="0" smtClean="0"/>
              <a:t>Statement</a:t>
            </a:r>
            <a:endParaRPr lang="nl-BE" sz="2000" dirty="0"/>
          </a:p>
          <a:p>
            <a:pPr marL="674688" lvl="2" indent="-266700"/>
            <a:r>
              <a:rPr lang="en-US" sz="2000" dirty="0" smtClean="0"/>
              <a:t>Models </a:t>
            </a:r>
            <a:r>
              <a:rPr lang="en-US" sz="2000" dirty="0"/>
              <a:t>developed to define meta data will be a variation of more generic models. We call these models Patterns.</a:t>
            </a:r>
            <a:endParaRPr lang="nl-BE" sz="2000" dirty="0"/>
          </a:p>
          <a:p>
            <a:pPr marL="266700" lvl="1" indent="-266700"/>
            <a:r>
              <a:rPr lang="nl-NL" sz="2000" dirty="0" smtClean="0"/>
              <a:t>Rationale</a:t>
            </a:r>
          </a:p>
          <a:p>
            <a:pPr marL="674688" lvl="2" indent="-266700"/>
            <a:r>
              <a:rPr lang="en-US" sz="2000" dirty="0" smtClean="0"/>
              <a:t>Patterns </a:t>
            </a:r>
            <a:r>
              <a:rPr lang="en-US" sz="2000" dirty="0"/>
              <a:t>enable consistency in the development of the specific models used to manage the meta data definitions. These models are abstract, but very useful for the team that has to manage and govern the meta data the Flanders Research Information Space within a international context.</a:t>
            </a:r>
            <a:endParaRPr lang="nl-BE" sz="2000" dirty="0"/>
          </a:p>
          <a:p>
            <a:pPr marL="266700" lvl="1" indent="-266700"/>
            <a:r>
              <a:rPr lang="nl-NL" sz="2000" dirty="0" err="1" smtClean="0"/>
              <a:t>Implications</a:t>
            </a:r>
            <a:endParaRPr lang="nl-NL" sz="2000" dirty="0" smtClean="0"/>
          </a:p>
          <a:p>
            <a:pPr marL="674688" lvl="2" indent="-266700"/>
            <a:r>
              <a:rPr lang="en-US" sz="2000" dirty="0" smtClean="0"/>
              <a:t>A </a:t>
            </a:r>
            <a:r>
              <a:rPr lang="en-US" sz="2000" dirty="0"/>
              <a:t>set of Patterns must be developed and governed by some key stakeholders that have extended modeling skills. These patterns are not used for communication with the different information providers. </a:t>
            </a:r>
            <a:endParaRPr lang="en-US" sz="2000" dirty="0" smtClean="0"/>
          </a:p>
          <a:p>
            <a:pPr marL="674688" lvl="2" indent="-266700"/>
            <a:r>
              <a:rPr lang="en-US" sz="2000" dirty="0" smtClean="0"/>
              <a:t>Patterns </a:t>
            </a:r>
            <a:r>
              <a:rPr lang="en-US" sz="2000" dirty="0"/>
              <a:t>will be modeled in </a:t>
            </a:r>
            <a:r>
              <a:rPr lang="en-US" sz="2000" dirty="0" err="1"/>
              <a:t>ArchiMate</a:t>
            </a:r>
            <a:r>
              <a:rPr lang="en-US" sz="2000" dirty="0"/>
              <a:t> 2.0 </a:t>
            </a:r>
            <a:endParaRPr lang="nl-BE" sz="2000" dirty="0"/>
          </a:p>
        </p:txBody>
      </p:sp>
      <p:sp>
        <p:nvSpPr>
          <p:cNvPr id="4" name="Tijdelijke aanduiding voor dianummer 3"/>
          <p:cNvSpPr>
            <a:spLocks noGrp="1"/>
          </p:cNvSpPr>
          <p:nvPr>
            <p:ph type="sldNum" sz="quarter" idx="10"/>
          </p:nvPr>
        </p:nvSpPr>
        <p:spPr/>
        <p:txBody>
          <a:bodyPr/>
          <a:lstStyle/>
          <a:p>
            <a:fld id="{90DAF101-0BAF-4D77-A128-2AF3B6FE48F0}" type="slidenum">
              <a:rPr lang="en-US" smtClean="0"/>
              <a:pPr/>
              <a:t>9</a:t>
            </a:fld>
            <a:endParaRPr lang="en-US"/>
          </a:p>
        </p:txBody>
      </p:sp>
    </p:spTree>
    <p:extLst>
      <p:ext uri="{BB962C8B-B14F-4D97-AF65-F5344CB8AC3E}">
        <p14:creationId xmlns:p14="http://schemas.microsoft.com/office/powerpoint/2010/main" val="125477672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owerpoint eng departement EWI v2">
  <a:themeElements>
    <a:clrScheme name="powerpoint eng departement EWI v2 14">
      <a:dk1>
        <a:srgbClr val="000000"/>
      </a:dk1>
      <a:lt1>
        <a:srgbClr val="FFFFFF"/>
      </a:lt1>
      <a:dk2>
        <a:srgbClr val="000000"/>
      </a:dk2>
      <a:lt2>
        <a:srgbClr val="808080"/>
      </a:lt2>
      <a:accent1>
        <a:srgbClr val="3399FF"/>
      </a:accent1>
      <a:accent2>
        <a:srgbClr val="9999FF"/>
      </a:accent2>
      <a:accent3>
        <a:srgbClr val="FFFFFF"/>
      </a:accent3>
      <a:accent4>
        <a:srgbClr val="000000"/>
      </a:accent4>
      <a:accent5>
        <a:srgbClr val="ADCAFF"/>
      </a:accent5>
      <a:accent6>
        <a:srgbClr val="8A8AE7"/>
      </a:accent6>
      <a:hlink>
        <a:srgbClr val="336699"/>
      </a:hlink>
      <a:folHlink>
        <a:srgbClr val="009999"/>
      </a:folHlink>
    </a:clrScheme>
    <a:fontScheme name="powerpoint eng departement EWI v2">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51372"/>
        </a:solidFill>
        <a:ln w="9525" cap="flat" cmpd="sng" algn="ctr">
          <a:solidFill>
            <a:srgbClr val="2513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rgbClr val="251372"/>
        </a:solidFill>
        <a:ln w="9525" cap="flat" cmpd="sng" algn="ctr">
          <a:solidFill>
            <a:srgbClr val="2513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accent2"/>
            </a:solidFill>
            <a:effectLst/>
            <a:latin typeface="Arial" charset="0"/>
          </a:defRPr>
        </a:defPPr>
      </a:lstStyle>
    </a:lnDef>
  </a:objectDefaults>
  <a:extraClrSchemeLst>
    <a:extraClrScheme>
      <a:clrScheme name="powerpoint eng departement EWI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eng departement EWI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eng departement EWI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eng departement EWI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eng departement EWI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eng departement EWI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eng departement EWI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eng departement EWI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eng departement EWI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eng departement EWI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eng departement EWI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eng departement EWI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werpoint eng departement EWI v2 13">
        <a:dk1>
          <a:srgbClr val="000000"/>
        </a:dk1>
        <a:lt1>
          <a:srgbClr val="FFFFFF"/>
        </a:lt1>
        <a:dk2>
          <a:srgbClr val="000000"/>
        </a:dk2>
        <a:lt2>
          <a:srgbClr val="808080"/>
        </a:lt2>
        <a:accent1>
          <a:srgbClr val="3399FF"/>
        </a:accent1>
        <a:accent2>
          <a:srgbClr val="9966FF"/>
        </a:accent2>
        <a:accent3>
          <a:srgbClr val="FFFFFF"/>
        </a:accent3>
        <a:accent4>
          <a:srgbClr val="000000"/>
        </a:accent4>
        <a:accent5>
          <a:srgbClr val="ADCAFF"/>
        </a:accent5>
        <a:accent6>
          <a:srgbClr val="8A5CE7"/>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powerpoint eng departement EWI v2 14">
        <a:dk1>
          <a:srgbClr val="000000"/>
        </a:dk1>
        <a:lt1>
          <a:srgbClr val="FFFFFF"/>
        </a:lt1>
        <a:dk2>
          <a:srgbClr val="000000"/>
        </a:dk2>
        <a:lt2>
          <a:srgbClr val="808080"/>
        </a:lt2>
        <a:accent1>
          <a:srgbClr val="3399FF"/>
        </a:accent1>
        <a:accent2>
          <a:srgbClr val="9999FF"/>
        </a:accent2>
        <a:accent3>
          <a:srgbClr val="FFFFFF"/>
        </a:accent3>
        <a:accent4>
          <a:srgbClr val="000000"/>
        </a:accent4>
        <a:accent5>
          <a:srgbClr val="ADCAFF"/>
        </a:accent5>
        <a:accent6>
          <a:srgbClr val="8A8AE7"/>
        </a:accent6>
        <a:hlink>
          <a:srgbClr val="336699"/>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28655</TotalTime>
  <Words>2555</Words>
  <Application>Microsoft Office PowerPoint</Application>
  <PresentationFormat>Diavoorstelling (4:3)</PresentationFormat>
  <Paragraphs>363</Paragraphs>
  <Slides>53</Slides>
  <Notes>9</Notes>
  <HiddenSlides>0</HiddenSlides>
  <MMClips>0</MMClips>
  <ScaleCrop>false</ScaleCrop>
  <HeadingPairs>
    <vt:vector size="4" baseType="variant">
      <vt:variant>
        <vt:lpstr>Thema</vt:lpstr>
      </vt:variant>
      <vt:variant>
        <vt:i4>1</vt:i4>
      </vt:variant>
      <vt:variant>
        <vt:lpstr>Diatitels</vt:lpstr>
      </vt:variant>
      <vt:variant>
        <vt:i4>53</vt:i4>
      </vt:variant>
    </vt:vector>
  </HeadingPairs>
  <TitlesOfParts>
    <vt:vector size="54" baseType="lpstr">
      <vt:lpstr>powerpoint eng departement EWI v2</vt:lpstr>
      <vt:lpstr>Contextual Metadata - the FRIS modelling context -</vt:lpstr>
      <vt:lpstr>Information Modeling in the FRIS context </vt:lpstr>
      <vt:lpstr>Framework</vt:lpstr>
      <vt:lpstr> The ecosystem concerned</vt:lpstr>
      <vt:lpstr>Challenges</vt:lpstr>
      <vt:lpstr>Impuls Financing Project</vt:lpstr>
      <vt:lpstr>Principles</vt:lpstr>
      <vt:lpstr>Model Driven Meta Data Management </vt:lpstr>
      <vt:lpstr>Pattern Driven Meta Models </vt:lpstr>
      <vt:lpstr>Organisation Specific Information Delivery </vt:lpstr>
      <vt:lpstr>FRIS information requirements</vt:lpstr>
      <vt:lpstr>FRIS responsibilities on semantic management</vt:lpstr>
      <vt:lpstr>The FRIS modeling stack</vt:lpstr>
      <vt:lpstr>Patterns for Data Management and Data Governance </vt:lpstr>
      <vt:lpstr>Model Pattern for a Business Term </vt:lpstr>
      <vt:lpstr>Definitions</vt:lpstr>
      <vt:lpstr>Definitions</vt:lpstr>
      <vt:lpstr>Definitions</vt:lpstr>
      <vt:lpstr>Definitions</vt:lpstr>
      <vt:lpstr>Definitions</vt:lpstr>
      <vt:lpstr>Definitions</vt:lpstr>
      <vt:lpstr>Information Model Pattern</vt:lpstr>
      <vt:lpstr>Meta Data Model Pattern</vt:lpstr>
      <vt:lpstr>Meta  Model Pattern applied to the Business Concept Person</vt:lpstr>
      <vt:lpstr>The use of the Information Model Pattern </vt:lpstr>
      <vt:lpstr>Meta Model Pattern: an application</vt:lpstr>
      <vt:lpstr>Information Model Pattern: an application</vt:lpstr>
      <vt:lpstr>Information Model Pattern: an application</vt:lpstr>
      <vt:lpstr>Information Model Pattern: an application</vt:lpstr>
      <vt:lpstr>Code Definition Pattern</vt:lpstr>
      <vt:lpstr>Code Definition Pattern</vt:lpstr>
      <vt:lpstr>Code Definition Pattern</vt:lpstr>
      <vt:lpstr>Code Definition Pattern</vt:lpstr>
      <vt:lpstr>Code Definition Pattern</vt:lpstr>
      <vt:lpstr>Model Pattern overview</vt:lpstr>
      <vt:lpstr>The Patterns</vt:lpstr>
      <vt:lpstr>The FRIS Model Type Stack</vt:lpstr>
      <vt:lpstr>Template examples</vt:lpstr>
      <vt:lpstr>PowerPoint-presentatie</vt:lpstr>
      <vt:lpstr>PowerPoint-presentatie</vt:lpstr>
      <vt:lpstr>Stack Part 2: How is it done in reality</vt:lpstr>
      <vt:lpstr>5 Modeling Concepts in DGC Operating Model</vt:lpstr>
      <vt:lpstr>DGC Asset Types</vt:lpstr>
      <vt:lpstr>PowerPoint-presentatie</vt:lpstr>
      <vt:lpstr>PowerPoint-presentatie</vt:lpstr>
      <vt:lpstr>PowerPoint-presentatie</vt:lpstr>
      <vt:lpstr>FRIS Communities</vt:lpstr>
      <vt:lpstr>An example: Person</vt:lpstr>
      <vt:lpstr>PowerPoint-presentatie</vt:lpstr>
      <vt:lpstr>cfPers</vt:lpstr>
      <vt:lpstr>Mapping example: </vt:lpstr>
      <vt:lpstr>PowerPoint-presentatie</vt:lpstr>
      <vt:lpstr>PowerPoint-presentatie</vt:lpstr>
    </vt:vector>
  </TitlesOfParts>
  <Company>MVG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komt de titel</dc:title>
  <dc:creator>schelfst</dc:creator>
  <cp:lastModifiedBy>Van Grootel, Geert</cp:lastModifiedBy>
  <cp:revision>114</cp:revision>
  <dcterms:created xsi:type="dcterms:W3CDTF">2009-10-13T07:34:00Z</dcterms:created>
  <dcterms:modified xsi:type="dcterms:W3CDTF">2013-09-16T07:21:01Z</dcterms:modified>
</cp:coreProperties>
</file>