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40"/>
  </p:notesMasterIdLst>
  <p:sldIdLst>
    <p:sldId id="256" r:id="rId4"/>
    <p:sldId id="306" r:id="rId5"/>
    <p:sldId id="300" r:id="rId6"/>
    <p:sldId id="303" r:id="rId7"/>
    <p:sldId id="334" r:id="rId8"/>
    <p:sldId id="332" r:id="rId9"/>
    <p:sldId id="335" r:id="rId10"/>
    <p:sldId id="319" r:id="rId11"/>
    <p:sldId id="337" r:id="rId12"/>
    <p:sldId id="338" r:id="rId13"/>
    <p:sldId id="339" r:id="rId14"/>
    <p:sldId id="336" r:id="rId15"/>
    <p:sldId id="340" r:id="rId16"/>
    <p:sldId id="341" r:id="rId17"/>
    <p:sldId id="342" r:id="rId18"/>
    <p:sldId id="343" r:id="rId19"/>
    <p:sldId id="344" r:id="rId20"/>
    <p:sldId id="345" r:id="rId21"/>
    <p:sldId id="346" r:id="rId22"/>
    <p:sldId id="347" r:id="rId23"/>
    <p:sldId id="322" r:id="rId24"/>
    <p:sldId id="317" r:id="rId25"/>
    <p:sldId id="314" r:id="rId26"/>
    <p:sldId id="315" r:id="rId27"/>
    <p:sldId id="350" r:id="rId28"/>
    <p:sldId id="352" r:id="rId29"/>
    <p:sldId id="329" r:id="rId30"/>
    <p:sldId id="351" r:id="rId31"/>
    <p:sldId id="349" r:id="rId32"/>
    <p:sldId id="330" r:id="rId33"/>
    <p:sldId id="331" r:id="rId34"/>
    <p:sldId id="323" r:id="rId35"/>
    <p:sldId id="324" r:id="rId36"/>
    <p:sldId id="325" r:id="rId37"/>
    <p:sldId id="326" r:id="rId38"/>
    <p:sldId id="32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3" autoAdjust="0"/>
    <p:restoredTop sz="86410" autoAdjust="0"/>
  </p:normalViewPr>
  <p:slideViewPr>
    <p:cSldViewPr>
      <p:cViewPr varScale="1">
        <p:scale>
          <a:sx n="58" d="100"/>
          <a:sy n="58" d="100"/>
        </p:scale>
        <p:origin x="-1140" y="-52"/>
      </p:cViewPr>
      <p:guideLst>
        <p:guide orient="horz" pos="2160"/>
        <p:guide pos="2880"/>
      </p:guideLst>
    </p:cSldViewPr>
  </p:slideViewPr>
  <p:outlineViewPr>
    <p:cViewPr>
      <p:scale>
        <a:sx n="33" d="100"/>
        <a:sy n="33" d="100"/>
      </p:scale>
      <p:origin x="32" y="10192"/>
    </p:cViewPr>
  </p:outlineViewPr>
  <p:notesTextViewPr>
    <p:cViewPr>
      <p:scale>
        <a:sx n="100" d="100"/>
        <a:sy n="100" d="100"/>
      </p:scale>
      <p:origin x="0" y="0"/>
    </p:cViewPr>
  </p:notesTextViewPr>
  <p:sorterViewPr>
    <p:cViewPr>
      <p:scale>
        <a:sx n="90" d="100"/>
        <a:sy n="90"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6DEEE-BF45-48A0-BB1C-CEA06611B5E4}" type="datetimeFigureOut">
              <a:rPr lang="en-GB" smtClean="0"/>
              <a:t>09/09/2012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98CC5-4DBF-4378-AEAA-11438914B862}" type="slidenum">
              <a:rPr lang="en-GB" smtClean="0"/>
              <a:t>‹#›</a:t>
            </a:fld>
            <a:endParaRPr lang="en-GB"/>
          </a:p>
        </p:txBody>
      </p:sp>
    </p:spTree>
    <p:extLst>
      <p:ext uri="{BB962C8B-B14F-4D97-AF65-F5344CB8AC3E}">
        <p14:creationId xmlns:p14="http://schemas.microsoft.com/office/powerpoint/2010/main" val="13672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98CC5-4DBF-4378-AEAA-11438914B862}" type="slidenum">
              <a:rPr lang="en-GB" smtClean="0"/>
              <a:t>1</a:t>
            </a:fld>
            <a:endParaRPr lang="en-GB"/>
          </a:p>
        </p:txBody>
      </p:sp>
    </p:spTree>
    <p:extLst>
      <p:ext uri="{BB962C8B-B14F-4D97-AF65-F5344CB8AC3E}">
        <p14:creationId xmlns:p14="http://schemas.microsoft.com/office/powerpoint/2010/main" val="68913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defTabSz="903288"/>
            <a:fld id="{B754FD2B-0E4C-41F9-BB1C-D5318FB64528}" type="slidenum">
              <a:rPr lang="en-GB" sz="1200">
                <a:latin typeface="Calibri" pitchFamily="34" charset="0"/>
                <a:ea typeface="Arial Unicode MS" pitchFamily="34" charset="-128"/>
                <a:cs typeface="Arial Unicode MS" pitchFamily="34" charset="-128"/>
              </a:rPr>
              <a:pPr algn="r" defTabSz="903288"/>
              <a:t>5</a:t>
            </a:fld>
            <a:endParaRPr lang="en-GB" sz="1200">
              <a:latin typeface="Calibri" pitchFamily="34" charset="0"/>
              <a:ea typeface="Arial Unicode MS" pitchFamily="34" charset="-128"/>
              <a:cs typeface="Arial Unicode MS" pitchFamily="34" charset="-128"/>
            </a:endParaRPr>
          </a:p>
        </p:txBody>
      </p:sp>
      <p:sp>
        <p:nvSpPr>
          <p:cNvPr id="14339" name="Text Box 1"/>
          <p:cNvSpPr txBox="1">
            <a:spLocks noChangeArrowheads="1"/>
          </p:cNvSpPr>
          <p:nvPr/>
        </p:nvSpPr>
        <p:spPr bwMode="auto">
          <a:xfrm>
            <a:off x="3886200" y="8685213"/>
            <a:ext cx="2963863" cy="450850"/>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CF1A7CD8-656F-440E-8350-30F3D1A6B376}" type="slidenum">
              <a:rPr lang="en-GB" sz="1200">
                <a:solidFill>
                  <a:srgbClr val="000000"/>
                </a:solidFill>
                <a:latin typeface="Calibri" pitchFamily="34" charset="0"/>
                <a:ea typeface="Arial Unicode MS" pitchFamily="34" charset="-128"/>
                <a:cs typeface="Arial Unicode MS" pitchFamily="34" charset="-128"/>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5</a:t>
            </a:fld>
            <a:endParaRPr lang="en-GB" sz="1200">
              <a:solidFill>
                <a:srgbClr val="000000"/>
              </a:solidFill>
              <a:latin typeface="Calibri" pitchFamily="34" charset="0"/>
              <a:ea typeface="Arial Unicode MS" pitchFamily="34" charset="-128"/>
              <a:cs typeface="Arial Unicode MS" pitchFamily="34" charset="-128"/>
            </a:endParaRPr>
          </a:p>
        </p:txBody>
      </p:sp>
      <p:sp>
        <p:nvSpPr>
          <p:cNvPr id="14340" name="Text Box 2"/>
          <p:cNvSpPr txBox="1">
            <a:spLocks noChangeArrowheads="1"/>
          </p:cNvSpPr>
          <p:nvPr/>
        </p:nvSpPr>
        <p:spPr bwMode="auto">
          <a:xfrm>
            <a:off x="927100" y="685800"/>
            <a:ext cx="5005388" cy="3430588"/>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ea typeface="Arial Unicode MS" pitchFamily="34" charset="-128"/>
              <a:cs typeface="Arial Unicode MS" pitchFamily="34" charset="-128"/>
            </a:endParaRPr>
          </a:p>
        </p:txBody>
      </p:sp>
      <p:sp>
        <p:nvSpPr>
          <p:cNvPr id="14341" name="Rectangle 3"/>
          <p:cNvSpPr>
            <a:spLocks noGrp="1" noChangeArrowheads="1"/>
          </p:cNvSpPr>
          <p:nvPr>
            <p:ph type="body"/>
          </p:nvPr>
        </p:nvSpPr>
        <p:spPr bwMode="auto">
          <a:xfrm>
            <a:off x="685800" y="4344988"/>
            <a:ext cx="5465763" cy="4111625"/>
          </a:xfrm>
          <a:noFill/>
        </p:spPr>
        <p:txBody>
          <a:bodyPr wrap="none" lIns="91435" tIns="45717" rIns="91435" bIns="45717" numCol="1" anchor="ctr" anchorCtr="0" compatLnSpc="1">
            <a:prstTxWarp prst="textNoShape">
              <a:avLst/>
            </a:prstTxWarp>
          </a:bodyPr>
          <a:lstStyle/>
          <a:p>
            <a:pPr defTabSz="914400"/>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defTabSz="903288"/>
            <a:fld id="{EA6FB959-11D3-47DC-B694-395B85DC95FD}" type="slidenum">
              <a:rPr lang="en-GB" sz="1200">
                <a:latin typeface="Calibri" pitchFamily="34" charset="0"/>
                <a:ea typeface="Arial Unicode MS" pitchFamily="34" charset="-128"/>
                <a:cs typeface="Arial Unicode MS" pitchFamily="34" charset="-128"/>
              </a:rPr>
              <a:pPr algn="r" defTabSz="903288"/>
              <a:t>7</a:t>
            </a:fld>
            <a:endParaRPr lang="en-GB" sz="1200">
              <a:latin typeface="Calibri" pitchFamily="34" charset="0"/>
              <a:ea typeface="Arial Unicode MS" pitchFamily="34" charset="-128"/>
              <a:cs typeface="Arial Unicode MS" pitchFamily="34" charset="-128"/>
            </a:endParaRPr>
          </a:p>
        </p:txBody>
      </p:sp>
      <p:sp>
        <p:nvSpPr>
          <p:cNvPr id="16387" name="Text Box 1"/>
          <p:cNvSpPr txBox="1">
            <a:spLocks noChangeArrowheads="1"/>
          </p:cNvSpPr>
          <p:nvPr/>
        </p:nvSpPr>
        <p:spPr bwMode="auto">
          <a:xfrm>
            <a:off x="3886200" y="8685213"/>
            <a:ext cx="2963863" cy="450850"/>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12253255-F529-4852-A6B4-D8EB3FAF597F}" type="slidenum">
              <a:rPr lang="en-GB" sz="1200">
                <a:solidFill>
                  <a:srgbClr val="000000"/>
                </a:solidFill>
                <a:latin typeface="Calibri" pitchFamily="34" charset="0"/>
                <a:ea typeface="Arial Unicode MS" pitchFamily="34" charset="-128"/>
                <a:cs typeface="Arial Unicode MS" pitchFamily="34" charset="-128"/>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7</a:t>
            </a:fld>
            <a:endParaRPr lang="en-GB" sz="1200">
              <a:solidFill>
                <a:srgbClr val="000000"/>
              </a:solidFill>
              <a:latin typeface="Calibri" pitchFamily="34" charset="0"/>
              <a:ea typeface="Arial Unicode MS" pitchFamily="34" charset="-128"/>
              <a:cs typeface="Arial Unicode MS" pitchFamily="34" charset="-128"/>
            </a:endParaRPr>
          </a:p>
        </p:txBody>
      </p:sp>
      <p:sp>
        <p:nvSpPr>
          <p:cNvPr id="16388" name="Text Box 2"/>
          <p:cNvSpPr txBox="1">
            <a:spLocks noChangeArrowheads="1"/>
          </p:cNvSpPr>
          <p:nvPr/>
        </p:nvSpPr>
        <p:spPr bwMode="auto">
          <a:xfrm>
            <a:off x="927100" y="685800"/>
            <a:ext cx="5005388" cy="3430588"/>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ea typeface="Arial Unicode MS" pitchFamily="34" charset="-128"/>
              <a:cs typeface="Arial Unicode MS" pitchFamily="34" charset="-128"/>
            </a:endParaRPr>
          </a:p>
        </p:txBody>
      </p:sp>
      <p:sp>
        <p:nvSpPr>
          <p:cNvPr id="16389" name="Rectangle 3"/>
          <p:cNvSpPr>
            <a:spLocks noGrp="1" noChangeArrowheads="1"/>
          </p:cNvSpPr>
          <p:nvPr>
            <p:ph type="body"/>
          </p:nvPr>
        </p:nvSpPr>
        <p:spPr bwMode="auto">
          <a:xfrm>
            <a:off x="685800" y="4344988"/>
            <a:ext cx="5465763" cy="4111625"/>
          </a:xfrm>
          <a:noFill/>
        </p:spPr>
        <p:txBody>
          <a:bodyPr wrap="none" lIns="91435" tIns="45717" rIns="91435" bIns="45717" numCol="1" anchor="ctr" anchorCtr="0" compatLnSpc="1">
            <a:prstTxWarp prst="textNoShape">
              <a:avLst/>
            </a:prstTxWarp>
          </a:bodyPr>
          <a:lstStyle/>
          <a:p>
            <a:pPr defTabSz="914400"/>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defTabSz="903288"/>
            <a:fld id="{E7CC0FBD-269A-403C-BCD6-DCE752CD1D87}" type="slidenum">
              <a:rPr lang="en-GB" sz="1200">
                <a:latin typeface="Calibri" pitchFamily="34" charset="0"/>
                <a:ea typeface="Arial Unicode MS" pitchFamily="34" charset="-128"/>
                <a:cs typeface="Arial Unicode MS" pitchFamily="34" charset="-128"/>
              </a:rPr>
              <a:pPr algn="r" defTabSz="903288"/>
              <a:t>9</a:t>
            </a:fld>
            <a:endParaRPr lang="en-GB" sz="1200">
              <a:latin typeface="Calibri" pitchFamily="34" charset="0"/>
              <a:ea typeface="Arial Unicode MS" pitchFamily="34" charset="-128"/>
              <a:cs typeface="Arial Unicode MS" pitchFamily="34" charset="-128"/>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lIns="91435" tIns="45717" rIns="91435" bIns="45717" numCol="1" anchor="t" anchorCtr="0" compatLnSpc="1">
            <a:prstTxWarp prst="textNoShape">
              <a:avLst/>
            </a:prstTxWarp>
          </a:bodyPr>
          <a:lstStyle/>
          <a:p>
            <a:pPr algn="just" defTabSz="914400" eaLnBrk="1" hangingPunct="1"/>
            <a:r>
              <a:rPr lang="en-GB" smtClean="0">
                <a:solidFill>
                  <a:srgbClr val="0000FF"/>
                </a:solidFill>
              </a:rPr>
              <a:t>The Digital Agenda for Europe is about generating growth, by simulating a virtuous cycle of removing bottlenecks to new services and innovation, to stimulate demand and increase incentives for the new investments in infrastructures and our capacity to innovate. </a:t>
            </a:r>
          </a:p>
          <a:p>
            <a:pPr algn="just" defTabSz="914400" eaLnBrk="1" hangingPunct="1"/>
            <a:endParaRPr lang="en-GB" smtClean="0">
              <a:solidFill>
                <a:srgbClr val="0000FF"/>
              </a:solidFill>
            </a:endParaRPr>
          </a:p>
          <a:p>
            <a:pPr algn="just" defTabSz="914400" eaLnBrk="1" hangingPunct="1"/>
            <a:r>
              <a:rPr lang="en-GB" smtClean="0">
                <a:solidFill>
                  <a:srgbClr val="0000FF"/>
                </a:solidFill>
              </a:rPr>
              <a:t>In other words – we need to make the virtuous circle work. Attractive content and services stimulate demand, which creates the business case for investment in faster networks. </a:t>
            </a:r>
          </a:p>
          <a:p>
            <a:pPr algn="just" defTabSz="914400" eaLnBrk="1" hangingPunct="1"/>
            <a:endParaRPr lang="en-GB" smtClean="0">
              <a:solidFill>
                <a:srgbClr val="0000FF"/>
              </a:solidFill>
            </a:endParaRPr>
          </a:p>
          <a:p>
            <a:pPr defTabSz="914400" eaLnBrk="1" hangingPunct="1"/>
            <a:r>
              <a:rPr lang="en-GB" smtClean="0"/>
              <a:t>We have seven pillars in the Digital Agenda for Europe. These areas were chosen because they address the biggest ICT related challenges which businesses and citizens face today. They are also the areas where coordinated efforts at EU level could have the greatest impact. </a:t>
            </a:r>
            <a:endParaRPr lang="en-GB" smtClean="0">
              <a:solidFill>
                <a:srgbClr val="0000FF"/>
              </a:solidFill>
            </a:endParaRPr>
          </a:p>
          <a:p>
            <a:pPr algn="just" defTabSz="914400" eaLnBrk="1" hangingPunct="1"/>
            <a:endParaRPr lang="en-GB" smtClean="0">
              <a:solidFill>
                <a:srgbClr val="0000FF"/>
              </a:solidFill>
            </a:endParaRPr>
          </a:p>
          <a:p>
            <a:pPr algn="just" defTabSz="914400" eaLnBrk="1" hangingPunct="1"/>
            <a:r>
              <a:rPr lang="en-GB" smtClean="0">
                <a:solidFill>
                  <a:srgbClr val="0000FF"/>
                </a:solidFill>
              </a:rPr>
              <a:t>To exit definitely from the economic crisis requires that we have a long term capacity to grow and to service our existing levels of expenditure and dept. We need a trigger to growth otherwise Europe will decline and Europeans will see their levels of wealth falling year by year. </a:t>
            </a:r>
          </a:p>
          <a:p>
            <a:pPr algn="just" defTabSz="914400" eaLnBrk="1" hangingPunct="1"/>
            <a:endParaRPr lang="en-GB" smtClean="0">
              <a:solidFill>
                <a:srgbClr val="0000FF"/>
              </a:solidFill>
            </a:endParaRPr>
          </a:p>
          <a:p>
            <a:pPr algn="just" defTabSz="914400" eaLnBrk="1" hangingPunct="1"/>
            <a:r>
              <a:rPr lang="en-GB" b="1" smtClean="0">
                <a:solidFill>
                  <a:srgbClr val="0000FF"/>
                </a:solidFill>
              </a:rPr>
              <a:t>No digital agenda = no long-term exit strategy</a:t>
            </a:r>
            <a:r>
              <a:rPr lang="en-GB" smtClean="0">
                <a:solidFill>
                  <a:srgbClr val="0000FF"/>
                </a:solidFill>
              </a:rP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defTabSz="903288"/>
            <a:fld id="{18DB5478-B0A6-4F6E-B7D1-2580B0506B8F}" type="slidenum">
              <a:rPr lang="en-GB" sz="1200">
                <a:latin typeface="Calibri" pitchFamily="34" charset="0"/>
                <a:ea typeface="Arial Unicode MS" pitchFamily="34" charset="-128"/>
                <a:cs typeface="Arial Unicode MS" pitchFamily="34" charset="-128"/>
              </a:rPr>
              <a:pPr algn="r" defTabSz="903288"/>
              <a:t>10</a:t>
            </a:fld>
            <a:endParaRPr lang="en-GB" sz="1200">
              <a:latin typeface="Calibri" pitchFamily="34" charset="0"/>
              <a:ea typeface="Arial Unicode MS" pitchFamily="34" charset="-128"/>
              <a:cs typeface="Arial Unicode MS" pitchFamily="34" charset="-128"/>
            </a:endParaRPr>
          </a:p>
        </p:txBody>
      </p:sp>
      <p:sp>
        <p:nvSpPr>
          <p:cNvPr id="22531" name="Text Box 1"/>
          <p:cNvSpPr txBox="1">
            <a:spLocks noChangeArrowheads="1"/>
          </p:cNvSpPr>
          <p:nvPr/>
        </p:nvSpPr>
        <p:spPr bwMode="auto">
          <a:xfrm>
            <a:off x="3886200" y="8685213"/>
            <a:ext cx="2963863" cy="450850"/>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7CAB7B95-FFC9-413D-B814-CCF4DD171FE1}" type="slidenum">
              <a:rPr lang="en-GB" sz="1200">
                <a:solidFill>
                  <a:srgbClr val="000000"/>
                </a:solidFill>
                <a:latin typeface="Calibri" pitchFamily="34" charset="0"/>
                <a:ea typeface="Arial Unicode MS" pitchFamily="34" charset="-128"/>
                <a:cs typeface="Arial Unicode MS" pitchFamily="34" charset="-128"/>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10</a:t>
            </a:fld>
            <a:endParaRPr lang="en-GB" sz="1200">
              <a:solidFill>
                <a:srgbClr val="000000"/>
              </a:solidFill>
              <a:latin typeface="Calibri" pitchFamily="34" charset="0"/>
              <a:ea typeface="Arial Unicode MS" pitchFamily="34" charset="-128"/>
              <a:cs typeface="Arial Unicode MS" pitchFamily="34" charset="-128"/>
            </a:endParaRPr>
          </a:p>
        </p:txBody>
      </p:sp>
      <p:sp>
        <p:nvSpPr>
          <p:cNvPr id="22532" name="Text Box 2"/>
          <p:cNvSpPr txBox="1">
            <a:spLocks noChangeArrowheads="1"/>
          </p:cNvSpPr>
          <p:nvPr/>
        </p:nvSpPr>
        <p:spPr bwMode="auto">
          <a:xfrm>
            <a:off x="927100" y="685800"/>
            <a:ext cx="5005388" cy="3430588"/>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ea typeface="Arial Unicode MS" pitchFamily="34" charset="-128"/>
              <a:cs typeface="Arial Unicode MS" pitchFamily="34" charset="-128"/>
            </a:endParaRPr>
          </a:p>
        </p:txBody>
      </p:sp>
      <p:sp>
        <p:nvSpPr>
          <p:cNvPr id="22533" name="Rectangle 3"/>
          <p:cNvSpPr>
            <a:spLocks noGrp="1" noChangeArrowheads="1"/>
          </p:cNvSpPr>
          <p:nvPr>
            <p:ph type="body"/>
          </p:nvPr>
        </p:nvSpPr>
        <p:spPr bwMode="auto">
          <a:xfrm>
            <a:off x="685800" y="4344988"/>
            <a:ext cx="5465763" cy="4111625"/>
          </a:xfrm>
          <a:noFill/>
        </p:spPr>
        <p:txBody>
          <a:bodyPr wrap="none" lIns="91435" tIns="45717" rIns="91435" bIns="45717" numCol="1" anchor="ctr" anchorCtr="0" compatLnSpc="1">
            <a:prstTxWarp prst="textNoShape">
              <a:avLst/>
            </a:prstTxWarp>
          </a:bodyPr>
          <a:lstStyle/>
          <a:p>
            <a:pPr defTabSz="914400"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GB" smtClean="0">
                <a:solidFill>
                  <a:schemeClr val="tx2"/>
                </a:solidFill>
              </a:rPr>
              <a:t>Launching the seeds for a flexible, reliable open and yet, high-performance scientific Data e-Infrastructure.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defTabSz="903288"/>
            <a:fld id="{387AB92E-6838-4890-B53E-4C47EF0CF40E}" type="slidenum">
              <a:rPr lang="en-GB" sz="1200">
                <a:latin typeface="Calibri" pitchFamily="34" charset="0"/>
                <a:ea typeface="Arial Unicode MS" pitchFamily="34" charset="-128"/>
                <a:cs typeface="Arial Unicode MS" pitchFamily="34" charset="-128"/>
              </a:rPr>
              <a:pPr algn="r" defTabSz="903288"/>
              <a:t>12</a:t>
            </a:fld>
            <a:endParaRPr lang="en-GB" sz="1200">
              <a:latin typeface="Calibri" pitchFamily="34" charset="0"/>
              <a:ea typeface="Arial Unicode MS" pitchFamily="34" charset="-128"/>
              <a:cs typeface="Arial Unicode MS" pitchFamily="34" charset="-128"/>
            </a:endParaRPr>
          </a:p>
        </p:txBody>
      </p:sp>
      <p:sp>
        <p:nvSpPr>
          <p:cNvPr id="18435" name="Text Box 1"/>
          <p:cNvSpPr txBox="1">
            <a:spLocks noChangeArrowheads="1"/>
          </p:cNvSpPr>
          <p:nvPr/>
        </p:nvSpPr>
        <p:spPr bwMode="auto">
          <a:xfrm>
            <a:off x="3886200" y="8685213"/>
            <a:ext cx="2963863" cy="450850"/>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0CF6ECB7-7879-4169-945E-D23D0A66706D}" type="slidenum">
              <a:rPr lang="en-GB" sz="1200">
                <a:solidFill>
                  <a:srgbClr val="000000"/>
                </a:solidFill>
                <a:latin typeface="Calibri" pitchFamily="34" charset="0"/>
                <a:ea typeface="Arial Unicode MS" pitchFamily="34" charset="-128"/>
                <a:cs typeface="Arial Unicode MS" pitchFamily="34" charset="-128"/>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12</a:t>
            </a:fld>
            <a:endParaRPr lang="en-GB" sz="1200">
              <a:solidFill>
                <a:srgbClr val="000000"/>
              </a:solidFill>
              <a:latin typeface="Calibri" pitchFamily="34" charset="0"/>
              <a:ea typeface="Arial Unicode MS" pitchFamily="34" charset="-128"/>
              <a:cs typeface="Arial Unicode MS" pitchFamily="34" charset="-128"/>
            </a:endParaRPr>
          </a:p>
        </p:txBody>
      </p:sp>
      <p:sp>
        <p:nvSpPr>
          <p:cNvPr id="18436" name="Text Box 2"/>
          <p:cNvSpPr txBox="1">
            <a:spLocks noChangeArrowheads="1"/>
          </p:cNvSpPr>
          <p:nvPr/>
        </p:nvSpPr>
        <p:spPr bwMode="auto">
          <a:xfrm>
            <a:off x="927100" y="685800"/>
            <a:ext cx="5005388" cy="3430588"/>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ea typeface="Arial Unicode MS" pitchFamily="34" charset="-128"/>
              <a:cs typeface="Arial Unicode MS" pitchFamily="34" charset="-128"/>
            </a:endParaRPr>
          </a:p>
        </p:txBody>
      </p:sp>
      <p:sp>
        <p:nvSpPr>
          <p:cNvPr id="18437" name="Rectangle 3"/>
          <p:cNvSpPr>
            <a:spLocks noGrp="1" noChangeArrowheads="1"/>
          </p:cNvSpPr>
          <p:nvPr>
            <p:ph type="body"/>
          </p:nvPr>
        </p:nvSpPr>
        <p:spPr bwMode="auto">
          <a:xfrm>
            <a:off x="685800" y="4344988"/>
            <a:ext cx="5465763" cy="4111625"/>
          </a:xfrm>
          <a:noFill/>
        </p:spPr>
        <p:txBody>
          <a:bodyPr wrap="none" lIns="91435" tIns="45717" rIns="91435" bIns="45717" numCol="1" anchor="ctr" anchorCtr="0" compatLnSpc="1">
            <a:prstTxWarp prst="textNoShape">
              <a:avLst/>
            </a:prstTxWarp>
          </a:bodyPr>
          <a:lstStyle/>
          <a:p>
            <a:pPr defTabSz="914400"/>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8F98CC5-4DBF-4378-AEAA-11438914B862}" type="slidenum">
              <a:rPr lang="en-GB" smtClean="0"/>
              <a:t>22</a:t>
            </a:fld>
            <a:endParaRPr lang="en-GB"/>
          </a:p>
        </p:txBody>
      </p:sp>
    </p:spTree>
    <p:extLst>
      <p:ext uri="{BB962C8B-B14F-4D97-AF65-F5344CB8AC3E}">
        <p14:creationId xmlns:p14="http://schemas.microsoft.com/office/powerpoint/2010/main" val="359586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94A0FA30-D9C8-41E3-AEB0-C6E8CB309395}" type="slidenum">
              <a:rPr lang="en-GB" smtClean="0"/>
              <a:pPr>
                <a:defRPr/>
              </a:pPr>
              <a:t>27</a:t>
            </a:fld>
            <a:endParaRPr lang="en-GB"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arenR"/>
            </a:pPr>
            <a:r>
              <a:rPr lang="en-GB" smtClean="0">
                <a:latin typeface="Arial" pitchFamily="34" charset="0"/>
              </a:rPr>
              <a:t>Network infrastructure:</a:t>
            </a:r>
          </a:p>
          <a:p>
            <a:pPr marL="685800" lvl="1" indent="-228600" eaLnBrk="1" hangingPunct="1">
              <a:buFontTx/>
              <a:buAutoNum type="arabicParenR"/>
            </a:pPr>
            <a:r>
              <a:rPr lang="en-GB" smtClean="0">
                <a:latin typeface="Arial" pitchFamily="34" charset="0"/>
              </a:rPr>
              <a:t>Individual islands of connectivity e.g. individual countrie</a:t>
            </a:r>
          </a:p>
          <a:p>
            <a:pPr marL="685800" lvl="1" indent="-228600" eaLnBrk="1" hangingPunct="1">
              <a:buFontTx/>
              <a:buAutoNum type="arabicParenR"/>
            </a:pPr>
            <a:r>
              <a:rPr lang="en-GB" smtClean="0">
                <a:latin typeface="Arial" pitchFamily="34" charset="0"/>
              </a:rPr>
              <a:t>EU puts in infrastructure GEANT (JANET in UK etc) to connect these (NOTE THAT THE INFRASTRUCTURE COMPONENTS NAMED HERE ARE ONLY INDICATIVE)</a:t>
            </a:r>
          </a:p>
          <a:p>
            <a:pPr marL="228600" indent="-228600" eaLnBrk="1" hangingPunct="1">
              <a:buFontTx/>
              <a:buAutoNum type="arabicParenR"/>
            </a:pPr>
            <a:r>
              <a:rPr lang="en-GB" smtClean="0">
                <a:latin typeface="Arial" pitchFamily="34" charset="0"/>
              </a:rPr>
              <a:t>The network supplies services to isolated organisations, </a:t>
            </a:r>
          </a:p>
          <a:p>
            <a:pPr marL="685800" lvl="1" indent="-228600" eaLnBrk="1" hangingPunct="1">
              <a:buFontTx/>
              <a:buAutoNum type="arabicParenR"/>
            </a:pPr>
            <a:r>
              <a:rPr lang="en-GB" smtClean="0">
                <a:latin typeface="Arial" pitchFamily="34" charset="0"/>
              </a:rPr>
              <a:t>each with its own resources such as CPU and storage</a:t>
            </a:r>
          </a:p>
          <a:p>
            <a:pPr marL="685800" lvl="1" indent="-228600" eaLnBrk="1" hangingPunct="1">
              <a:buFontTx/>
              <a:buAutoNum type="arabicParenR"/>
            </a:pPr>
            <a:r>
              <a:rPr lang="en-GB" smtClean="0">
                <a:latin typeface="Arial" pitchFamily="34" charset="0"/>
              </a:rPr>
              <a:t> EU funds EGEE, UK funds various GRID project to connect these</a:t>
            </a:r>
          </a:p>
          <a:p>
            <a:pPr marL="228600" indent="-228600" eaLnBrk="1" hangingPunct="1"/>
            <a:r>
              <a:rPr lang="en-GB" smtClean="0">
                <a:latin typeface="Arial" pitchFamily="34" charset="0"/>
              </a:rPr>
              <a:t>3) On these resources are used by repositories</a:t>
            </a:r>
          </a:p>
          <a:p>
            <a:pPr marL="228600" indent="-228600" eaLnBrk="1" hangingPunct="1"/>
            <a:r>
              <a:rPr lang="en-GB" smtClean="0">
                <a:latin typeface="Arial" pitchFamily="34" charset="0"/>
              </a:rPr>
              <a:t>   1) the individual repositories need to be used in an integrated way</a:t>
            </a:r>
          </a:p>
          <a:p>
            <a:pPr marL="228600" indent="-228600" eaLnBrk="1" hangingPunct="1"/>
            <a:r>
              <a:rPr lang="en-GB" smtClean="0">
                <a:latin typeface="Arial" pitchFamily="34" charset="0"/>
              </a:rPr>
              <a:t>   2) EU and JISC fund broad e-Research infrastructure</a:t>
            </a:r>
          </a:p>
          <a:p>
            <a:pPr marL="228600" indent="-228600" eaLnBrk="1" hangingPunct="1"/>
            <a:endParaRPr lang="en-GB" smtClean="0">
              <a:latin typeface="Arial" pitchFamily="34" charset="0"/>
            </a:endParaRPr>
          </a:p>
          <a:p>
            <a:pPr marL="228600" indent="-228600" eaLnBrk="1" hangingPunct="1"/>
            <a:r>
              <a:rPr lang="en-GB" smtClean="0">
                <a:latin typeface="Arial" pitchFamily="34" charset="0"/>
              </a:rPr>
              <a:t>In the future there will be some similar interconnected repositories and we need to transfer information from now to the future</a:t>
            </a:r>
          </a:p>
          <a:p>
            <a:pPr marL="228600" indent="-228600" eaLnBrk="1" hangingPunct="1"/>
            <a:r>
              <a:rPr lang="en-GB" smtClean="0">
                <a:latin typeface="Arial" pitchFamily="34" charset="0"/>
              </a:rPr>
              <a:t>However there are many difficulties/threats to this transfer </a:t>
            </a:r>
          </a:p>
          <a:p>
            <a:pPr marL="228600" indent="-228600" eaLnBrk="1" hangingPunct="1"/>
            <a:r>
              <a:rPr lang="en-GB" smtClean="0">
                <a:latin typeface="Arial" pitchFamily="34" charset="0"/>
              </a:rPr>
              <a:t>To counter these threats we need to put in place components to support preservation</a:t>
            </a:r>
          </a:p>
          <a:p>
            <a:pPr marL="228600" indent="-228600" eaLnBrk="1" hangingPunct="1"/>
            <a:endParaRPr lang="en-GB" smtClean="0">
              <a:latin typeface="Arial" pitchFamily="34" charset="0"/>
            </a:endParaRPr>
          </a:p>
          <a:p>
            <a:pPr marL="228600" indent="-228600" eaLnBrk="1" hangingPunct="1"/>
            <a:r>
              <a:rPr lang="en-GB" smtClean="0">
                <a:latin typeface="Arial" pitchFamily="34" charset="0"/>
              </a:rPr>
              <a:t>Many, if not all, of this preservation infrastructure is also useful to support the current e-Research infrastructure, particularly where in multidisciplinary research one needs to be able to use unfamiliar information resources. </a:t>
            </a:r>
          </a:p>
          <a:p>
            <a:pPr marL="228600" indent="-228600" eaLnBrk="1" hangingPunct="1"/>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263" y="0"/>
            <a:ext cx="90011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293985"/>
            <a:ext cx="7772400" cy="103511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599130"/>
            <a:ext cx="6400800" cy="103967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5199B3EC-6A83-453D-B100-7F6DFCC2A984}"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D3C36C6-677D-49E6-B6BA-40D6AB5029BF}" type="slidenum">
              <a:rPr lang="en-GB"/>
              <a:pPr>
                <a:defRPr/>
              </a:pPr>
              <a:t>‹#›</a:t>
            </a:fld>
            <a:endParaRPr lang="en-GB"/>
          </a:p>
        </p:txBody>
      </p:sp>
    </p:spTree>
    <p:extLst>
      <p:ext uri="{BB962C8B-B14F-4D97-AF65-F5344CB8AC3E}">
        <p14:creationId xmlns:p14="http://schemas.microsoft.com/office/powerpoint/2010/main" val="1769998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8A8EB54-D896-4D30-8902-125C089F73F4}"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AC04B8-4740-49A4-9EA4-840F0E7DEF7A}" type="slidenum">
              <a:rPr lang="en-GB"/>
              <a:pPr>
                <a:defRPr/>
              </a:pPr>
              <a:t>‹#›</a:t>
            </a:fld>
            <a:endParaRPr lang="en-GB"/>
          </a:p>
        </p:txBody>
      </p:sp>
    </p:spTree>
    <p:extLst>
      <p:ext uri="{BB962C8B-B14F-4D97-AF65-F5344CB8AC3E}">
        <p14:creationId xmlns:p14="http://schemas.microsoft.com/office/powerpoint/2010/main" val="1170489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DE775BB-40C3-420B-B659-562FB77D7676}"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066A13-3995-492A-BD02-BA6823490BF2}" type="slidenum">
              <a:rPr lang="en-GB"/>
              <a:pPr>
                <a:defRPr/>
              </a:pPr>
              <a:t>‹#›</a:t>
            </a:fld>
            <a:endParaRPr lang="en-GB"/>
          </a:p>
        </p:txBody>
      </p:sp>
    </p:spTree>
    <p:extLst>
      <p:ext uri="{BB962C8B-B14F-4D97-AF65-F5344CB8AC3E}">
        <p14:creationId xmlns:p14="http://schemas.microsoft.com/office/powerpoint/2010/main" val="3185156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38" y="57150"/>
            <a:ext cx="90011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428999"/>
            <a:ext cx="7772400" cy="139515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959170"/>
            <a:ext cx="6400800" cy="12125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p:txBody>
          <a:bodyPr/>
          <a:lstStyle>
            <a:lvl1pPr>
              <a:defRPr/>
            </a:lvl1pPr>
          </a:lstStyle>
          <a:p>
            <a:pPr>
              <a:defRPr/>
            </a:pPr>
            <a:fld id="{532E36A2-12B2-4FE1-819B-EF9293918F9E}"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dirty="0"/>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D88E445-1FC1-473D-8836-3F312B558435}" type="slidenum">
              <a:rPr lang="en-GB"/>
              <a:pPr>
                <a:defRPr/>
              </a:pPr>
              <a:t>‹#›</a:t>
            </a:fld>
            <a:endParaRPr lang="en-GB"/>
          </a:p>
        </p:txBody>
      </p:sp>
    </p:spTree>
    <p:extLst>
      <p:ext uri="{BB962C8B-B14F-4D97-AF65-F5344CB8AC3E}">
        <p14:creationId xmlns:p14="http://schemas.microsoft.com/office/powerpoint/2010/main" val="144364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C202EBF-3584-4659-A453-934285372A5E}"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F8FB138-C4CD-4EFA-910C-034FD7E09B9B}" type="slidenum">
              <a:rPr lang="en-GB"/>
              <a:pPr>
                <a:defRPr/>
              </a:pPr>
              <a:t>‹#›</a:t>
            </a:fld>
            <a:endParaRPr lang="en-GB"/>
          </a:p>
        </p:txBody>
      </p:sp>
    </p:spTree>
    <p:extLst>
      <p:ext uri="{BB962C8B-B14F-4D97-AF65-F5344CB8AC3E}">
        <p14:creationId xmlns:p14="http://schemas.microsoft.com/office/powerpoint/2010/main" val="3531312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EE7836-3852-4DA7-9141-F0D176C3F7FF}"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FBFC791-3762-4D76-A1E3-212EFDEBFB2C}" type="slidenum">
              <a:rPr lang="en-GB"/>
              <a:pPr>
                <a:defRPr/>
              </a:pPr>
              <a:t>‹#›</a:t>
            </a:fld>
            <a:endParaRPr lang="en-GB"/>
          </a:p>
        </p:txBody>
      </p:sp>
    </p:spTree>
    <p:extLst>
      <p:ext uri="{BB962C8B-B14F-4D97-AF65-F5344CB8AC3E}">
        <p14:creationId xmlns:p14="http://schemas.microsoft.com/office/powerpoint/2010/main" val="28075342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3F1E3B3-899B-4B49-9F22-30D903A79DF7}"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DB97E9D-5102-4C6F-A91A-F745D1751ADC}" type="slidenum">
              <a:rPr lang="en-GB"/>
              <a:pPr>
                <a:defRPr/>
              </a:pPr>
              <a:t>‹#›</a:t>
            </a:fld>
            <a:endParaRPr lang="en-GB"/>
          </a:p>
        </p:txBody>
      </p:sp>
    </p:spTree>
    <p:extLst>
      <p:ext uri="{BB962C8B-B14F-4D97-AF65-F5344CB8AC3E}">
        <p14:creationId xmlns:p14="http://schemas.microsoft.com/office/powerpoint/2010/main" val="1009882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1B4F227-D658-454B-BAC0-CD53CE4FB674}" type="datetimeFigureOut">
              <a:rPr lang="en-GB"/>
              <a:pPr>
                <a:defRPr/>
              </a:pPr>
              <a:t>09/09/2012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9B1BE1B-048F-4CCB-BE4B-19E78C092D57}" type="slidenum">
              <a:rPr lang="en-GB"/>
              <a:pPr>
                <a:defRPr/>
              </a:pPr>
              <a:t>‹#›</a:t>
            </a:fld>
            <a:endParaRPr lang="en-GB"/>
          </a:p>
        </p:txBody>
      </p:sp>
    </p:spTree>
    <p:extLst>
      <p:ext uri="{BB962C8B-B14F-4D97-AF65-F5344CB8AC3E}">
        <p14:creationId xmlns:p14="http://schemas.microsoft.com/office/powerpoint/2010/main" val="1451453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71A7B36-B17D-4EBB-8297-21AC7A2D2920}" type="datetimeFigureOut">
              <a:rPr lang="en-GB"/>
              <a:pPr>
                <a:defRPr/>
              </a:pPr>
              <a:t>09/09/2012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7B87720-D94F-4E19-BAA3-10C7B4C7AF0D}" type="slidenum">
              <a:rPr lang="en-GB"/>
              <a:pPr>
                <a:defRPr/>
              </a:pPr>
              <a:t>‹#›</a:t>
            </a:fld>
            <a:endParaRPr lang="en-GB"/>
          </a:p>
        </p:txBody>
      </p:sp>
    </p:spTree>
    <p:extLst>
      <p:ext uri="{BB962C8B-B14F-4D97-AF65-F5344CB8AC3E}">
        <p14:creationId xmlns:p14="http://schemas.microsoft.com/office/powerpoint/2010/main" val="465875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5AF4C77-EB66-4343-84E5-74EA75645D2C}" type="datetimeFigureOut">
              <a:rPr lang="en-GB"/>
              <a:pPr>
                <a:defRPr/>
              </a:pPr>
              <a:t>09/09/2012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822E4B2-CDE9-4C7D-8630-6DED74EF1724}" type="slidenum">
              <a:rPr lang="en-GB"/>
              <a:pPr>
                <a:defRPr/>
              </a:pPr>
              <a:t>‹#›</a:t>
            </a:fld>
            <a:endParaRPr lang="en-GB"/>
          </a:p>
        </p:txBody>
      </p:sp>
    </p:spTree>
    <p:extLst>
      <p:ext uri="{BB962C8B-B14F-4D97-AF65-F5344CB8AC3E}">
        <p14:creationId xmlns:p14="http://schemas.microsoft.com/office/powerpoint/2010/main" val="55050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668BAC-D2A7-45D3-9E27-74DD63448110}"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7D66FD5-7602-4868-80A1-22817CD73F22}" type="slidenum">
              <a:rPr lang="en-GB"/>
              <a:pPr>
                <a:defRPr/>
              </a:pPr>
              <a:t>‹#›</a:t>
            </a:fld>
            <a:endParaRPr lang="en-GB"/>
          </a:p>
        </p:txBody>
      </p:sp>
    </p:spTree>
    <p:extLst>
      <p:ext uri="{BB962C8B-B14F-4D97-AF65-F5344CB8AC3E}">
        <p14:creationId xmlns:p14="http://schemas.microsoft.com/office/powerpoint/2010/main" val="3309448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114300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8CCB9A8-EBCC-4426-9D33-AA0449323621}"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BC70046-CB7B-424B-9E80-FE17CE38725B}" type="slidenum">
              <a:rPr lang="en-GB"/>
              <a:pPr>
                <a:defRPr/>
              </a:pPr>
              <a:t>‹#›</a:t>
            </a:fld>
            <a:endParaRPr lang="en-GB"/>
          </a:p>
        </p:txBody>
      </p:sp>
    </p:spTree>
    <p:extLst>
      <p:ext uri="{BB962C8B-B14F-4D97-AF65-F5344CB8AC3E}">
        <p14:creationId xmlns:p14="http://schemas.microsoft.com/office/powerpoint/2010/main" val="3415469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201929-C2F1-469B-B985-C73BD861ACFA}"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0336C4E-23BA-426D-AE28-0A2918664DFE}" type="slidenum">
              <a:rPr lang="en-GB"/>
              <a:pPr>
                <a:defRPr/>
              </a:pPr>
              <a:t>‹#›</a:t>
            </a:fld>
            <a:endParaRPr lang="en-GB"/>
          </a:p>
        </p:txBody>
      </p:sp>
    </p:spTree>
    <p:extLst>
      <p:ext uri="{BB962C8B-B14F-4D97-AF65-F5344CB8AC3E}">
        <p14:creationId xmlns:p14="http://schemas.microsoft.com/office/powerpoint/2010/main" val="259024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51C45D2-9568-4582-9A27-AB9823386C4E}"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CFC5906-0675-4D89-A636-CE5ABB051EF1}" type="slidenum">
              <a:rPr lang="en-GB"/>
              <a:pPr>
                <a:defRPr/>
              </a:pPr>
              <a:t>‹#›</a:t>
            </a:fld>
            <a:endParaRPr lang="en-GB"/>
          </a:p>
        </p:txBody>
      </p:sp>
    </p:spTree>
    <p:extLst>
      <p:ext uri="{BB962C8B-B14F-4D97-AF65-F5344CB8AC3E}">
        <p14:creationId xmlns:p14="http://schemas.microsoft.com/office/powerpoint/2010/main" val="3534796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F7DEBA5-20D7-484B-B2C6-E6F80348F2D7}"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69D1A34-87ED-42F9-B513-AB170D2A9F96}" type="slidenum">
              <a:rPr lang="en-GB"/>
              <a:pPr>
                <a:defRPr/>
              </a:pPr>
              <a:t>‹#›</a:t>
            </a:fld>
            <a:endParaRPr lang="en-GB"/>
          </a:p>
        </p:txBody>
      </p:sp>
    </p:spTree>
    <p:extLst>
      <p:ext uri="{BB962C8B-B14F-4D97-AF65-F5344CB8AC3E}">
        <p14:creationId xmlns:p14="http://schemas.microsoft.com/office/powerpoint/2010/main" val="1107792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APA-Logo-CMYK-quartersiz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8" y="23813"/>
            <a:ext cx="90011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248980"/>
            <a:ext cx="7772400" cy="110998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441911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Date Placeholder 3"/>
          <p:cNvSpPr>
            <a:spLocks noGrp="1"/>
          </p:cNvSpPr>
          <p:nvPr>
            <p:ph type="dt" sz="half" idx="10"/>
          </p:nvPr>
        </p:nvSpPr>
        <p:spPr/>
        <p:txBody>
          <a:bodyPr/>
          <a:lstStyle>
            <a:lvl1pPr>
              <a:defRPr/>
            </a:lvl1pPr>
          </a:lstStyle>
          <a:p>
            <a:pPr>
              <a:defRPr/>
            </a:pPr>
            <a:fld id="{C4A20AD0-9B82-4B53-870A-391B3AAFF738}" type="datetimeFigureOut">
              <a:rPr lang="en-GB"/>
              <a:pPr>
                <a:defRPr/>
              </a:pPr>
              <a:t>09/09/2012</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E0B6B97-8271-4D2E-8963-FC5934D76D65}" type="slidenum">
              <a:rPr lang="en-GB"/>
              <a:pPr>
                <a:defRPr/>
              </a:pPr>
              <a:t>‹#›</a:t>
            </a:fld>
            <a:endParaRPr lang="en-GB"/>
          </a:p>
        </p:txBody>
      </p:sp>
    </p:spTree>
    <p:extLst>
      <p:ext uri="{BB962C8B-B14F-4D97-AF65-F5344CB8AC3E}">
        <p14:creationId xmlns:p14="http://schemas.microsoft.com/office/powerpoint/2010/main" val="1739691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46DF069-0FAE-444A-94A4-92FA8842179C}"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CD2A7DB-3E08-45F0-B183-C8862809E317}" type="slidenum">
              <a:rPr lang="en-GB"/>
              <a:pPr>
                <a:defRPr/>
              </a:pPr>
              <a:t>‹#›</a:t>
            </a:fld>
            <a:endParaRPr lang="en-GB"/>
          </a:p>
        </p:txBody>
      </p:sp>
    </p:spTree>
    <p:extLst>
      <p:ext uri="{BB962C8B-B14F-4D97-AF65-F5344CB8AC3E}">
        <p14:creationId xmlns:p14="http://schemas.microsoft.com/office/powerpoint/2010/main" val="643802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A95F9DE-1C24-48EB-A7D1-050BBEA7A65C}"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D45C648-77B0-4C5F-B306-63DCC6F8E418}" type="slidenum">
              <a:rPr lang="en-GB"/>
              <a:pPr>
                <a:defRPr/>
              </a:pPr>
              <a:t>‹#›</a:t>
            </a:fld>
            <a:endParaRPr lang="en-GB"/>
          </a:p>
        </p:txBody>
      </p:sp>
    </p:spTree>
    <p:extLst>
      <p:ext uri="{BB962C8B-B14F-4D97-AF65-F5344CB8AC3E}">
        <p14:creationId xmlns:p14="http://schemas.microsoft.com/office/powerpoint/2010/main" val="33527052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334497BE-D3AD-4D62-B411-765FF1235572}"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092391E-7976-47DD-8688-2EA5FA7C60D6}" type="slidenum">
              <a:rPr lang="en-GB"/>
              <a:pPr>
                <a:defRPr/>
              </a:pPr>
              <a:t>‹#›</a:t>
            </a:fld>
            <a:endParaRPr lang="en-GB"/>
          </a:p>
        </p:txBody>
      </p:sp>
    </p:spTree>
    <p:extLst>
      <p:ext uri="{BB962C8B-B14F-4D97-AF65-F5344CB8AC3E}">
        <p14:creationId xmlns:p14="http://schemas.microsoft.com/office/powerpoint/2010/main" val="1002118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18D5E103-07A8-4359-876E-269D183CB9B9}" type="datetimeFigureOut">
              <a:rPr lang="en-GB"/>
              <a:pPr>
                <a:defRPr/>
              </a:pPr>
              <a:t>09/09/2012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14D5CFB-C8E9-4ED5-B9FD-84F2DC608E4D}" type="slidenum">
              <a:rPr lang="en-GB"/>
              <a:pPr>
                <a:defRPr/>
              </a:pPr>
              <a:t>‹#›</a:t>
            </a:fld>
            <a:endParaRPr lang="en-GB"/>
          </a:p>
        </p:txBody>
      </p:sp>
    </p:spTree>
    <p:extLst>
      <p:ext uri="{BB962C8B-B14F-4D97-AF65-F5344CB8AC3E}">
        <p14:creationId xmlns:p14="http://schemas.microsoft.com/office/powerpoint/2010/main" val="36744807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8DD5A0E-5527-4C4C-A321-3F23547D016F}" type="datetimeFigureOut">
              <a:rPr lang="en-GB"/>
              <a:pPr>
                <a:defRPr/>
              </a:pPr>
              <a:t>09/09/2012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868BD47-19C3-4692-B91B-C39EAEC8A027}" type="slidenum">
              <a:rPr lang="en-GB"/>
              <a:pPr>
                <a:defRPr/>
              </a:pPr>
              <a:t>‹#›</a:t>
            </a:fld>
            <a:endParaRPr lang="en-GB"/>
          </a:p>
        </p:txBody>
      </p:sp>
    </p:spTree>
    <p:extLst>
      <p:ext uri="{BB962C8B-B14F-4D97-AF65-F5344CB8AC3E}">
        <p14:creationId xmlns:p14="http://schemas.microsoft.com/office/powerpoint/2010/main" val="282492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9AC261-CABC-4494-938F-B2A74160E799}" type="datetimeFigureOut">
              <a:rPr lang="en-GB"/>
              <a:pPr>
                <a:defRPr/>
              </a:pPr>
              <a:t>09/09/2012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C4694FC-7307-4188-8355-C3A1E8258876}" type="slidenum">
              <a:rPr lang="en-GB"/>
              <a:pPr>
                <a:defRPr/>
              </a:pPr>
              <a:t>‹#›</a:t>
            </a:fld>
            <a:endParaRPr lang="en-GB"/>
          </a:p>
        </p:txBody>
      </p:sp>
    </p:spTree>
    <p:extLst>
      <p:ext uri="{BB962C8B-B14F-4D97-AF65-F5344CB8AC3E}">
        <p14:creationId xmlns:p14="http://schemas.microsoft.com/office/powerpoint/2010/main" val="252452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1643B7-D502-45EE-AF78-B61783826797}"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DA285B-0206-4D5A-91BB-13BC63756F6B}" type="slidenum">
              <a:rPr lang="en-GB"/>
              <a:pPr>
                <a:defRPr/>
              </a:pPr>
              <a:t>‹#›</a:t>
            </a:fld>
            <a:endParaRPr lang="en-GB"/>
          </a:p>
        </p:txBody>
      </p:sp>
    </p:spTree>
    <p:extLst>
      <p:ext uri="{BB962C8B-B14F-4D97-AF65-F5344CB8AC3E}">
        <p14:creationId xmlns:p14="http://schemas.microsoft.com/office/powerpoint/2010/main" val="1653608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6F656F-8DD7-4616-96FA-65EEE90098D1}"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6A71F6A-2D0A-4E81-8F62-06C70F1F7DA2}" type="slidenum">
              <a:rPr lang="en-GB"/>
              <a:pPr>
                <a:defRPr/>
              </a:pPr>
              <a:t>‹#›</a:t>
            </a:fld>
            <a:endParaRPr lang="en-GB"/>
          </a:p>
        </p:txBody>
      </p:sp>
    </p:spTree>
    <p:extLst>
      <p:ext uri="{BB962C8B-B14F-4D97-AF65-F5344CB8AC3E}">
        <p14:creationId xmlns:p14="http://schemas.microsoft.com/office/powerpoint/2010/main" val="23191534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9513EC-B599-4AEB-82AB-89CCFCFE25AF}"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155BDC-24E8-45E3-B01C-78F19FCCBE29}" type="slidenum">
              <a:rPr lang="en-GB"/>
              <a:pPr>
                <a:defRPr/>
              </a:pPr>
              <a:t>‹#›</a:t>
            </a:fld>
            <a:endParaRPr lang="en-GB"/>
          </a:p>
        </p:txBody>
      </p:sp>
    </p:spTree>
    <p:extLst>
      <p:ext uri="{BB962C8B-B14F-4D97-AF65-F5344CB8AC3E}">
        <p14:creationId xmlns:p14="http://schemas.microsoft.com/office/powerpoint/2010/main" val="3979163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E1A05BE-4BE7-4E13-85F8-E1D96B4EA59D}"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ECAF27-A989-4D9E-8128-95161D01CA11}" type="slidenum">
              <a:rPr lang="en-GB"/>
              <a:pPr>
                <a:defRPr/>
              </a:pPr>
              <a:t>‹#›</a:t>
            </a:fld>
            <a:endParaRPr lang="en-GB"/>
          </a:p>
        </p:txBody>
      </p:sp>
    </p:spTree>
    <p:extLst>
      <p:ext uri="{BB962C8B-B14F-4D97-AF65-F5344CB8AC3E}">
        <p14:creationId xmlns:p14="http://schemas.microsoft.com/office/powerpoint/2010/main" val="208477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A13EA6-B7B9-4B29-85F8-708AAD36827D}" type="datetimeFigureOut">
              <a:rPr lang="en-GB"/>
              <a:pPr>
                <a:defRPr/>
              </a:pPr>
              <a:t>09/09/2012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298C68-B505-40A7-8329-12B3A390DEB6}" type="slidenum">
              <a:rPr lang="en-GB"/>
              <a:pPr>
                <a:defRPr/>
              </a:pPr>
              <a:t>‹#›</a:t>
            </a:fld>
            <a:endParaRPr lang="en-GB"/>
          </a:p>
        </p:txBody>
      </p:sp>
    </p:spTree>
    <p:extLst>
      <p:ext uri="{BB962C8B-B14F-4D97-AF65-F5344CB8AC3E}">
        <p14:creationId xmlns:p14="http://schemas.microsoft.com/office/powerpoint/2010/main" val="1035252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148D0A-29E0-48CE-802F-E144115D7B6F}"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03A4E7B-8912-40B7-955A-E17D5ED30477}" type="slidenum">
              <a:rPr lang="en-GB"/>
              <a:pPr>
                <a:defRPr/>
              </a:pPr>
              <a:t>‹#›</a:t>
            </a:fld>
            <a:endParaRPr lang="en-GB"/>
          </a:p>
        </p:txBody>
      </p:sp>
    </p:spTree>
    <p:extLst>
      <p:ext uri="{BB962C8B-B14F-4D97-AF65-F5344CB8AC3E}">
        <p14:creationId xmlns:p14="http://schemas.microsoft.com/office/powerpoint/2010/main" val="1513114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3B63D85-DBAC-4D4B-BFEA-E44158F3858D}" type="datetimeFigureOut">
              <a:rPr lang="en-GB"/>
              <a:pPr>
                <a:defRPr/>
              </a:pPr>
              <a:t>09/09/2012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4820403-E2D0-45F4-B3A9-0327B4AE2266}" type="slidenum">
              <a:rPr lang="en-GB"/>
              <a:pPr>
                <a:defRPr/>
              </a:pPr>
              <a:t>‹#›</a:t>
            </a:fld>
            <a:endParaRPr lang="en-GB"/>
          </a:p>
        </p:txBody>
      </p:sp>
    </p:spTree>
    <p:extLst>
      <p:ext uri="{BB962C8B-B14F-4D97-AF65-F5344CB8AC3E}">
        <p14:creationId xmlns:p14="http://schemas.microsoft.com/office/powerpoint/2010/main" val="2183587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A894FF69-EB3C-43BC-B3A6-2EBEDDB2EFD7}" type="datetimeFigureOut">
              <a:rPr lang="en-GB"/>
              <a:pPr>
                <a:defRPr/>
              </a:pPr>
              <a:t>09/09/2012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B0FD30E-0898-4F15-926C-471CA3266D0B}" type="slidenum">
              <a:rPr lang="en-GB"/>
              <a:pPr>
                <a:defRPr/>
              </a:pPr>
              <a:t>‹#›</a:t>
            </a:fld>
            <a:endParaRPr lang="en-GB"/>
          </a:p>
        </p:txBody>
      </p:sp>
    </p:spTree>
    <p:extLst>
      <p:ext uri="{BB962C8B-B14F-4D97-AF65-F5344CB8AC3E}">
        <p14:creationId xmlns:p14="http://schemas.microsoft.com/office/powerpoint/2010/main" val="2487443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411675-B4B3-45EE-81C1-8B3FF8D3707F}" type="datetimeFigureOut">
              <a:rPr lang="en-GB"/>
              <a:pPr>
                <a:defRPr/>
              </a:pPr>
              <a:t>09/09/2012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E3E88EC2-D7AD-4B8D-BADE-0CFCDA7734B7}" type="slidenum">
              <a:rPr lang="en-GB"/>
              <a:pPr>
                <a:defRPr/>
              </a:pPr>
              <a:t>‹#›</a:t>
            </a:fld>
            <a:endParaRPr lang="en-GB"/>
          </a:p>
        </p:txBody>
      </p:sp>
    </p:spTree>
    <p:extLst>
      <p:ext uri="{BB962C8B-B14F-4D97-AF65-F5344CB8AC3E}">
        <p14:creationId xmlns:p14="http://schemas.microsoft.com/office/powerpoint/2010/main" val="2992996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701582-CD68-4CB6-829E-2B380FDDCB74}"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93A6881-89CF-4100-9081-056435C952DA}" type="slidenum">
              <a:rPr lang="en-GB"/>
              <a:pPr>
                <a:defRPr/>
              </a:pPr>
              <a:t>‹#›</a:t>
            </a:fld>
            <a:endParaRPr lang="en-GB"/>
          </a:p>
        </p:txBody>
      </p:sp>
    </p:spTree>
    <p:extLst>
      <p:ext uri="{BB962C8B-B14F-4D97-AF65-F5344CB8AC3E}">
        <p14:creationId xmlns:p14="http://schemas.microsoft.com/office/powerpoint/2010/main" val="1294457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CE0D0BB-6D1E-4AD4-B86E-423348E04C81}" type="datetimeFigureOut">
              <a:rPr lang="en-GB"/>
              <a:pPr>
                <a:defRPr/>
              </a:pPr>
              <a:t>09/09/2012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FE1CDF-FFE4-4CB6-8308-C996044294CE}" type="slidenum">
              <a:rPr lang="en-GB"/>
              <a:pPr>
                <a:defRPr/>
              </a:pPr>
              <a:t>‹#›</a:t>
            </a:fld>
            <a:endParaRPr lang="en-GB"/>
          </a:p>
        </p:txBody>
      </p:sp>
    </p:spTree>
    <p:extLst>
      <p:ext uri="{BB962C8B-B14F-4D97-AF65-F5344CB8AC3E}">
        <p14:creationId xmlns:p14="http://schemas.microsoft.com/office/powerpoint/2010/main" val="146656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636838" y="0"/>
            <a:ext cx="6507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A2E60E-A687-4374-BA8F-EAD69DA26724}" type="datetimeFigureOut">
              <a:rPr lang="en-GB"/>
              <a:pPr>
                <a:defRPr/>
              </a:pPr>
              <a:t>09/09/2012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19E8C69-4FB4-48E3-81FB-7728C5632FC0}" type="slidenum">
              <a:rPr lang="en-GB"/>
              <a:pPr>
                <a:defRPr/>
              </a:pPr>
              <a:t>‹#›</a:t>
            </a:fld>
            <a:endParaRPr lang="en-GB"/>
          </a:p>
        </p:txBody>
      </p:sp>
      <p:pic>
        <p:nvPicPr>
          <p:cNvPr id="1031" name="Picture 6" descr="APA New 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26146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pic>
        <p:nvPicPr>
          <p:cNvPr id="2050" name="Picture 6" descr="APA New Logo.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3369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3357563" y="0"/>
            <a:ext cx="578643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374656B5-7145-4AC6-B861-2D0CCE2385AA}" type="datetimeFigureOut">
              <a:rPr lang="en-GB"/>
              <a:pPr>
                <a:defRPr/>
              </a:pPr>
              <a:t>09/09/2012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7E38FC5-A8B5-42DF-95BF-A4AE7FC57A1E}"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8"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0000"/>
            <a:lum/>
          </a:blip>
          <a:srcRect/>
          <a:stretch>
            <a:fillRect t="-24000" b="-24000"/>
          </a:stretch>
        </a:blipFill>
        <a:effectLst/>
      </p:bgPr>
    </p:bg>
    <p:spTree>
      <p:nvGrpSpPr>
        <p:cNvPr id="1" name=""/>
        <p:cNvGrpSpPr/>
        <p:nvPr/>
      </p:nvGrpSpPr>
      <p:grpSpPr>
        <a:xfrm>
          <a:off x="0" y="0"/>
          <a:ext cx="0" cy="0"/>
          <a:chOff x="0" y="0"/>
          <a:chExt cx="0" cy="0"/>
        </a:xfrm>
      </p:grpSpPr>
      <p:pic>
        <p:nvPicPr>
          <p:cNvPr id="3074" name="Picture 6" descr="APA-Logo-CMYK-quartersize.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6988" y="20638"/>
            <a:ext cx="2970212"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Placeholder 1"/>
          <p:cNvSpPr>
            <a:spLocks noGrp="1"/>
          </p:cNvSpPr>
          <p:nvPr>
            <p:ph type="title"/>
          </p:nvPr>
        </p:nvSpPr>
        <p:spPr bwMode="auto">
          <a:xfrm>
            <a:off x="2951163" y="0"/>
            <a:ext cx="569118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E2FA7AD-FC50-4241-9157-422B97EC7E9C}" type="datetimeFigureOut">
              <a:rPr lang="en-GB"/>
              <a:pPr>
                <a:defRPr/>
              </a:pPr>
              <a:t>09/09/2012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2C98050-1D02-412A-A2B4-C6A19DE4CD4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www.alliancepermanentaccess.org/" TargetMode="External"/><Relationship Id="rId3" Type="http://schemas.openxmlformats.org/officeDocument/2006/relationships/hyperlink" Target="http://www.ode-project.eu/" TargetMode="External"/><Relationship Id="rId7" Type="http://schemas.openxmlformats.org/officeDocument/2006/relationships/hyperlink" Target="http://www.tdr.org/" TargetMode="External"/><Relationship Id="rId2" Type="http://schemas.openxmlformats.org/officeDocument/2006/relationships/hyperlink" Target="http://www.parse-insight.eu/" TargetMode="External"/><Relationship Id="rId1" Type="http://schemas.openxmlformats.org/officeDocument/2006/relationships/slideLayout" Target="../slideLayouts/slideLayout2.xml"/><Relationship Id="rId6" Type="http://schemas.openxmlformats.org/officeDocument/2006/relationships/hyperlink" Target="http://www.iso16363.org/" TargetMode="External"/><Relationship Id="rId5" Type="http://schemas.openxmlformats.org/officeDocument/2006/relationships/hyperlink" Target="http://www.scidip-es.eu/" TargetMode="External"/><Relationship Id="rId4" Type="http://schemas.openxmlformats.org/officeDocument/2006/relationships/hyperlink" Target="http://www.aparsen.e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85800" y="3294063"/>
            <a:ext cx="7772400" cy="1035050"/>
          </a:xfrm>
        </p:spPr>
        <p:txBody>
          <a:bodyPr/>
          <a:lstStyle/>
          <a:p>
            <a:r>
              <a:rPr lang="en-GB" dirty="0" smtClean="0"/>
              <a:t>Curating research in 2020</a:t>
            </a:r>
          </a:p>
        </p:txBody>
      </p:sp>
      <p:sp>
        <p:nvSpPr>
          <p:cNvPr id="3" name="Subtitle 2"/>
          <p:cNvSpPr>
            <a:spLocks noGrp="1"/>
          </p:cNvSpPr>
          <p:nvPr>
            <p:ph type="subTitle" idx="1"/>
          </p:nvPr>
        </p:nvSpPr>
        <p:spPr>
          <a:xfrm>
            <a:off x="1371600" y="4598987"/>
            <a:ext cx="6400800" cy="1395297"/>
          </a:xfrm>
        </p:spPr>
        <p:txBody>
          <a:bodyPr rtlCol="0">
            <a:normAutofit fontScale="77500" lnSpcReduction="20000"/>
          </a:bodyPr>
          <a:lstStyle/>
          <a:p>
            <a:pPr fontAlgn="auto">
              <a:spcAft>
                <a:spcPts val="0"/>
              </a:spcAft>
              <a:defRPr/>
            </a:pPr>
            <a:r>
              <a:rPr lang="en-GB" dirty="0" smtClean="0"/>
              <a:t>Session 2: Horizon2020</a:t>
            </a:r>
            <a:r>
              <a:rPr lang="en-GB" dirty="0"/>
              <a:t>: Views of Strategic Partners (Requirements, Opportunities, Vision)</a:t>
            </a:r>
          </a:p>
          <a:p>
            <a:pPr fontAlgn="auto">
              <a:spcAft>
                <a:spcPts val="0"/>
              </a:spcAft>
              <a:buFont typeface="Arial" pitchFamily="34" charset="0"/>
              <a:buNone/>
              <a:defRPr/>
            </a:pPr>
            <a:r>
              <a:rPr lang="en-GB" dirty="0" smtClean="0"/>
              <a:t>10</a:t>
            </a:r>
            <a:r>
              <a:rPr lang="en-GB" baseline="30000" dirty="0" smtClean="0"/>
              <a:t>th</a:t>
            </a:r>
            <a:r>
              <a:rPr lang="en-GB" dirty="0" smtClean="0"/>
              <a:t> </a:t>
            </a:r>
            <a:r>
              <a:rPr lang="en-GB" dirty="0" err="1"/>
              <a:t>E</a:t>
            </a:r>
            <a:r>
              <a:rPr lang="en-GB" dirty="0" err="1" smtClean="0"/>
              <a:t>uroCRIS</a:t>
            </a:r>
            <a:r>
              <a:rPr lang="en-GB" dirty="0" smtClean="0"/>
              <a:t> Strategic Seminar</a:t>
            </a:r>
            <a:br>
              <a:rPr lang="en-GB" dirty="0" smtClean="0"/>
            </a:br>
            <a:r>
              <a:rPr lang="en-GB" dirty="0" smtClean="0"/>
              <a:t>10-11 Sept 2012, Brussels</a:t>
            </a:r>
          </a:p>
        </p:txBody>
      </p:sp>
      <p:sp>
        <p:nvSpPr>
          <p:cNvPr id="4" name="Subtitle 2"/>
          <p:cNvSpPr txBox="1">
            <a:spLocks/>
          </p:cNvSpPr>
          <p:nvPr/>
        </p:nvSpPr>
        <p:spPr bwMode="auto">
          <a:xfrm>
            <a:off x="1524000" y="5791200"/>
            <a:ext cx="64008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rtl="0" fontAlgn="base">
              <a:spcBef>
                <a:spcPct val="20000"/>
              </a:spcBef>
              <a:spcAft>
                <a:spcPct val="0"/>
              </a:spcAft>
              <a:buFont typeface="Arial" charset="0"/>
              <a:buNone/>
              <a:defRPr sz="3200" kern="1200">
                <a:solidFill>
                  <a:schemeClr val="tx1"/>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GB" dirty="0" smtClean="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1990725" y="1493785"/>
            <a:ext cx="6696075" cy="3517900"/>
          </a:xfrm>
          <a:prstGeom prst="rect">
            <a:avLst/>
          </a:prstGeom>
          <a:noFill/>
          <a:ln w="9525">
            <a:noFill/>
            <a:round/>
            <a:headEnd/>
            <a:tailEnd/>
          </a:ln>
        </p:spPr>
        <p:txBody>
          <a:bodyPr lIns="90000" tIns="46800" rIns="90000" bIns="46800"/>
          <a:lstStyle/>
          <a:p>
            <a:pPr marL="309563" indent="-309563" defTabSz="914400">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ea typeface="Arial Unicode MS" pitchFamily="34" charset="-128"/>
                <a:cs typeface="Arial Unicode MS" pitchFamily="34" charset="-128"/>
              </a:rPr>
              <a:t>	</a:t>
            </a:r>
            <a:r>
              <a:rPr lang="en-GB" sz="2400" dirty="0">
                <a:solidFill>
                  <a:schemeClr val="tx2"/>
                </a:solidFill>
                <a:latin typeface="Georgia" pitchFamily="18" charset="0"/>
                <a:ea typeface="Arial Unicode MS" pitchFamily="34" charset="-128"/>
                <a:cs typeface="Arial Unicode MS" pitchFamily="34" charset="-128"/>
              </a:rPr>
              <a:t>“The Digital Agenda for Europe outlines policies and actions to maximise the benefit of the digital revolution for all. Supporting research and innovation is a key priority of the Agenda, essential if we want to establish a flourishing digital economy.”</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ea typeface="Arial Unicode MS" pitchFamily="34" charset="-128"/>
                <a:cs typeface="Arial Unicode MS" pitchFamily="34" charset="-128"/>
              </a:rPr>
              <a:t>	</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600" i="1" dirty="0" err="1">
                <a:solidFill>
                  <a:schemeClr val="tx2"/>
                </a:solidFill>
                <a:latin typeface="Georgia" pitchFamily="18" charset="0"/>
                <a:ea typeface="Arial Unicode MS" pitchFamily="34" charset="-128"/>
                <a:cs typeface="Arial Unicode MS" pitchFamily="34" charset="-128"/>
              </a:rPr>
              <a:t>Neelie</a:t>
            </a:r>
            <a:r>
              <a:rPr lang="en-US" sz="1600" i="1" dirty="0">
                <a:solidFill>
                  <a:schemeClr val="tx2"/>
                </a:solidFill>
                <a:latin typeface="Georgia" pitchFamily="18" charset="0"/>
                <a:ea typeface="Arial Unicode MS" pitchFamily="34" charset="-128"/>
                <a:cs typeface="Arial Unicode MS" pitchFamily="34" charset="-128"/>
              </a:rPr>
              <a:t> </a:t>
            </a:r>
            <a:r>
              <a:rPr lang="en-US" sz="1600" i="1" dirty="0" err="1">
                <a:solidFill>
                  <a:schemeClr val="tx2"/>
                </a:solidFill>
                <a:latin typeface="Georgia" pitchFamily="18" charset="0"/>
                <a:ea typeface="Arial Unicode MS" pitchFamily="34" charset="-128"/>
                <a:cs typeface="Arial Unicode MS" pitchFamily="34" charset="-128"/>
              </a:rPr>
              <a:t>Kroes</a:t>
            </a:r>
            <a:r>
              <a:rPr lang="en-US" sz="1600" i="1" dirty="0">
                <a:solidFill>
                  <a:schemeClr val="tx2"/>
                </a:solidFill>
                <a:latin typeface="Georgia" pitchFamily="18" charset="0"/>
                <a:ea typeface="Arial Unicode MS" pitchFamily="34" charset="-128"/>
                <a:cs typeface="Arial Unicode MS" pitchFamily="34" charset="-128"/>
              </a:rPr>
              <a:t>, </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600" i="1" dirty="0">
                <a:solidFill>
                  <a:schemeClr val="tx2"/>
                </a:solidFill>
                <a:latin typeface="Georgia" pitchFamily="18" charset="0"/>
                <a:ea typeface="Arial Unicode MS" pitchFamily="34" charset="-128"/>
                <a:cs typeface="Arial Unicode MS" pitchFamily="34" charset="-128"/>
              </a:rPr>
              <a:t>Vice-President of the EC, responsible for the Digital Agenda</a:t>
            </a:r>
            <a:endParaRPr lang="en-GB" sz="2400" dirty="0">
              <a:solidFill>
                <a:srgbClr val="990033"/>
              </a:solidFill>
              <a:latin typeface="Georgia" pitchFamily="18" charset="0"/>
              <a:ea typeface="Arial Unicode MS" pitchFamily="34" charset="-128"/>
              <a:cs typeface="Arial Unicode MS" pitchFamily="34" charset="-128"/>
            </a:endParaRPr>
          </a:p>
        </p:txBody>
      </p:sp>
      <p:sp>
        <p:nvSpPr>
          <p:cNvPr id="21506" name="Text Box 2"/>
          <p:cNvSpPr txBox="1">
            <a:spLocks noChangeArrowheads="1"/>
          </p:cNvSpPr>
          <p:nvPr/>
        </p:nvSpPr>
        <p:spPr bwMode="auto">
          <a:xfrm>
            <a:off x="571500" y="274638"/>
            <a:ext cx="8115300" cy="1154112"/>
          </a:xfrm>
          <a:prstGeom prst="rect">
            <a:avLst/>
          </a:prstGeom>
          <a:noFill/>
          <a:ln w="9525">
            <a:noFill/>
            <a:round/>
            <a:headEnd/>
            <a:tailEnd/>
          </a:ln>
        </p:spPr>
        <p:txBody>
          <a:bodyPr wrap="none" anchor="ctr"/>
          <a:lstStyle/>
          <a:p>
            <a:pPr defTabSz="914400"/>
            <a:endParaRPr lang="en-GB">
              <a:ea typeface="Arial Unicode MS" pitchFamily="34" charset="-128"/>
              <a:cs typeface="Arial Unicode MS" pitchFamily="34" charset="-128"/>
            </a:endParaRPr>
          </a:p>
        </p:txBody>
      </p:sp>
      <p:sp>
        <p:nvSpPr>
          <p:cNvPr id="21507" name="Text Box 4"/>
          <p:cNvSpPr txBox="1">
            <a:spLocks noChangeArrowheads="1"/>
          </p:cNvSpPr>
          <p:nvPr/>
        </p:nvSpPr>
        <p:spPr bwMode="auto">
          <a:xfrm>
            <a:off x="1028700" y="-53180"/>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FF0000"/>
                </a:solidFill>
                <a:latin typeface="Calibri" pitchFamily="34" charset="0"/>
                <a:ea typeface="Arial Unicode MS" pitchFamily="34" charset="-128"/>
                <a:cs typeface="Calibri" pitchFamily="34" charset="0"/>
              </a:rPr>
              <a:t>Digital Agenda for Europe</a:t>
            </a:r>
          </a:p>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chemeClr val="tx2"/>
                </a:solidFill>
                <a:latin typeface="Georgia" pitchFamily="18" charset="0"/>
                <a:ea typeface="Arial Unicode MS" pitchFamily="34" charset="-128"/>
                <a:cs typeface="Arial Unicode MS" pitchFamily="34" charset="-128"/>
              </a:rPr>
              <a:t>the policy context</a:t>
            </a:r>
          </a:p>
        </p:txBody>
      </p:sp>
      <p:sp>
        <p:nvSpPr>
          <p:cNvPr id="2" name="TextBox 1"/>
          <p:cNvSpPr txBox="1"/>
          <p:nvPr/>
        </p:nvSpPr>
        <p:spPr>
          <a:xfrm>
            <a:off x="571500" y="4689140"/>
            <a:ext cx="8331200" cy="1446550"/>
          </a:xfrm>
          <a:prstGeom prst="rect">
            <a:avLst/>
          </a:prstGeom>
          <a:noFill/>
        </p:spPr>
        <p:txBody>
          <a:bodyPr wrap="square" rtlCol="0">
            <a:spAutoFit/>
          </a:bodyPr>
          <a:lstStyle/>
          <a:p>
            <a:r>
              <a:rPr lang="en-GB" sz="4000" b="1" dirty="0">
                <a:solidFill>
                  <a:schemeClr val="tx2">
                    <a:lumMod val="75000"/>
                  </a:schemeClr>
                </a:solidFill>
                <a:latin typeface="Georgia" pitchFamily="18" charset="0"/>
              </a:rPr>
              <a:t>Data is the new gold.</a:t>
            </a:r>
          </a:p>
          <a:p>
            <a:r>
              <a:rPr lang="en-GB" sz="2800" dirty="0">
                <a:solidFill>
                  <a:schemeClr val="tx2">
                    <a:lumMod val="75000"/>
                  </a:schemeClr>
                </a:solidFill>
                <a:latin typeface="Georgia" pitchFamily="18" charset="0"/>
              </a:rPr>
              <a:t>“We have a huge goldmine… Let’s start mining it.”</a:t>
            </a:r>
          </a:p>
          <a:p>
            <a:r>
              <a:rPr lang="en-GB" sz="2000" dirty="0" err="1">
                <a:solidFill>
                  <a:schemeClr val="tx2">
                    <a:lumMod val="75000"/>
                  </a:schemeClr>
                </a:solidFill>
                <a:latin typeface="Georgia" pitchFamily="18" charset="0"/>
              </a:rPr>
              <a:t>Neelie</a:t>
            </a:r>
            <a:r>
              <a:rPr lang="en-GB" sz="2000" dirty="0">
                <a:solidFill>
                  <a:schemeClr val="tx2">
                    <a:lumMod val="75000"/>
                  </a:schemeClr>
                </a:solidFill>
                <a:latin typeface="Georgia" pitchFamily="18" charset="0"/>
              </a:rPr>
              <a:t> </a:t>
            </a:r>
            <a:r>
              <a:rPr lang="en-GB" sz="2000" dirty="0" err="1" smtClean="0">
                <a:solidFill>
                  <a:schemeClr val="tx2">
                    <a:lumMod val="75000"/>
                  </a:schemeClr>
                </a:solidFill>
                <a:latin typeface="Georgia" pitchFamily="18" charset="0"/>
              </a:rPr>
              <a:t>Kroes</a:t>
            </a:r>
            <a:endParaRPr lang="en-GB" sz="2000" dirty="0">
              <a:solidFill>
                <a:schemeClr val="tx2">
                  <a:lumMod val="75000"/>
                </a:schemeClr>
              </a:solidFill>
              <a:latin typeface="Georgia" pitchFamily="18" charset="0"/>
            </a:endParaRPr>
          </a:p>
        </p:txBody>
      </p:sp>
    </p:spTree>
    <p:extLst>
      <p:ext uri="{BB962C8B-B14F-4D97-AF65-F5344CB8AC3E}">
        <p14:creationId xmlns:p14="http://schemas.microsoft.com/office/powerpoint/2010/main" val="405655211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Group 3"/>
          <p:cNvGrpSpPr>
            <a:grpSpLocks/>
          </p:cNvGrpSpPr>
          <p:nvPr/>
        </p:nvGrpSpPr>
        <p:grpSpPr bwMode="auto">
          <a:xfrm>
            <a:off x="2058988" y="3068638"/>
            <a:ext cx="6696075" cy="3311525"/>
            <a:chOff x="1166" y="2051"/>
            <a:chExt cx="3444" cy="1536"/>
          </a:xfrm>
        </p:grpSpPr>
        <p:sp>
          <p:nvSpPr>
            <p:cNvPr id="23593" name="Freeform 4"/>
            <p:cNvSpPr>
              <a:spLocks/>
            </p:cNvSpPr>
            <p:nvPr/>
          </p:nvSpPr>
          <p:spPr bwMode="auto">
            <a:xfrm>
              <a:off x="1166" y="2051"/>
              <a:ext cx="3444" cy="1536"/>
            </a:xfrm>
            <a:custGeom>
              <a:avLst/>
              <a:gdLst>
                <a:gd name="T0" fmla="*/ 0 w 3444"/>
                <a:gd name="T1" fmla="*/ 5352 h 1405"/>
                <a:gd name="T2" fmla="*/ 599 w 3444"/>
                <a:gd name="T3" fmla="*/ 0 h 1405"/>
                <a:gd name="T4" fmla="*/ 2833 w 3444"/>
                <a:gd name="T5" fmla="*/ 0 h 1405"/>
                <a:gd name="T6" fmla="*/ 3444 w 3444"/>
                <a:gd name="T7" fmla="*/ 5352 h 1405"/>
                <a:gd name="T8" fmla="*/ 0 w 3444"/>
                <a:gd name="T9" fmla="*/ 5352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000080">
                <a:alpha val="47058"/>
              </a:srgbClr>
            </a:solidFill>
            <a:ln w="9525">
              <a:round/>
              <a:headEnd/>
              <a:tailEnd/>
            </a:ln>
            <a:scene3d>
              <a:camera prst="legacyObliqueBottom"/>
              <a:lightRig rig="legacyFlat3" dir="b"/>
            </a:scene3d>
            <a:sp3d extrusionH="125400" prstMaterial="legacyMatte">
              <a:bevelT w="13500" h="13500" prst="angle"/>
              <a:bevelB w="13500" h="13500" prst="angle"/>
              <a:extrusionClr>
                <a:srgbClr val="66FF33"/>
              </a:extrusionClr>
            </a:sp3d>
          </p:spPr>
          <p:txBody>
            <a:bodyPr tIns="0">
              <a:flatTx/>
            </a:bodyPr>
            <a:lstStyle/>
            <a:p>
              <a:endParaRPr lang="fr-FR"/>
            </a:p>
          </p:txBody>
        </p:sp>
        <p:sp>
          <p:nvSpPr>
            <p:cNvPr id="23594" name="Rectangle 5"/>
            <p:cNvSpPr>
              <a:spLocks noChangeArrowheads="1"/>
            </p:cNvSpPr>
            <p:nvPr/>
          </p:nvSpPr>
          <p:spPr bwMode="auto">
            <a:xfrm>
              <a:off x="1889" y="3419"/>
              <a:ext cx="2012" cy="149"/>
            </a:xfrm>
            <a:prstGeom prst="rect">
              <a:avLst/>
            </a:prstGeom>
            <a:noFill/>
            <a:ln w="9525" algn="ctr">
              <a:noFill/>
              <a:miter lim="800000"/>
              <a:headEnd/>
              <a:tailEnd/>
            </a:ln>
          </p:spPr>
          <p:txBody>
            <a:bodyPr wrap="none" tIns="0">
              <a:spAutoFit/>
            </a:bodyPr>
            <a:lstStyle/>
            <a:p>
              <a:pPr algn="ctr" defTabSz="914400" eaLnBrk="0" hangingPunct="0"/>
              <a:r>
                <a:rPr lang="en-GB" b="1">
                  <a:solidFill>
                    <a:srgbClr val="DDDDDD"/>
                  </a:solidFill>
                  <a:latin typeface="Georgia" pitchFamily="18" charset="0"/>
                  <a:ea typeface="Arial Unicode MS" pitchFamily="34" charset="-128"/>
                  <a:cs typeface="Arial Unicode MS" pitchFamily="34" charset="-128"/>
                </a:rPr>
                <a:t>network infrastructure, GÉANT</a:t>
              </a:r>
              <a:endParaRPr lang="fr-FR" b="1">
                <a:solidFill>
                  <a:srgbClr val="DDDDDD"/>
                </a:solidFill>
                <a:latin typeface="Georgia" pitchFamily="18" charset="0"/>
                <a:ea typeface="Arial Unicode MS" pitchFamily="34" charset="-128"/>
                <a:cs typeface="Arial Unicode MS" pitchFamily="34" charset="-128"/>
              </a:endParaRPr>
            </a:p>
          </p:txBody>
        </p:sp>
      </p:grpSp>
      <p:grpSp>
        <p:nvGrpSpPr>
          <p:cNvPr id="3" name="Group 6"/>
          <p:cNvGrpSpPr>
            <a:grpSpLocks/>
          </p:cNvGrpSpPr>
          <p:nvPr/>
        </p:nvGrpSpPr>
        <p:grpSpPr bwMode="auto">
          <a:xfrm>
            <a:off x="1914525" y="2779713"/>
            <a:ext cx="995363" cy="989012"/>
            <a:chOff x="661" y="1213"/>
            <a:chExt cx="627" cy="623"/>
          </a:xfrm>
        </p:grpSpPr>
        <p:sp>
          <p:nvSpPr>
            <p:cNvPr id="23591" name="Oval 7"/>
            <p:cNvSpPr>
              <a:spLocks noChangeArrowheads="1"/>
            </p:cNvSpPr>
            <p:nvPr/>
          </p:nvSpPr>
          <p:spPr bwMode="auto">
            <a:xfrm rot="-60000">
              <a:off x="661" y="1213"/>
              <a:ext cx="627" cy="623"/>
            </a:xfrm>
            <a:prstGeom prst="ellipse">
              <a:avLst/>
            </a:prstGeom>
            <a:gradFill rotWithShape="0">
              <a:gsLst>
                <a:gs pos="0">
                  <a:srgbClr val="3333CC"/>
                </a:gs>
                <a:gs pos="100000">
                  <a:srgbClr val="17175E"/>
                </a:gs>
              </a:gsLst>
              <a:path path="shape">
                <a:fillToRect l="50000" t="50000" r="50000" b="50000"/>
              </a:path>
            </a:gradFill>
            <a:ln w="9525">
              <a:noFill/>
              <a:round/>
              <a:headEnd/>
              <a:tailEnd/>
            </a:ln>
          </p:spPr>
          <p:txBody>
            <a:bodyPr wrap="none" anchor="ctr"/>
            <a:lstStyle/>
            <a:p>
              <a:pPr defTabSz="914400"/>
              <a:endParaRPr lang="en-GB">
                <a:latin typeface="Calibri" pitchFamily="34" charset="0"/>
                <a:ea typeface="Arial Unicode MS" pitchFamily="34" charset="-128"/>
                <a:cs typeface="Arial Unicode MS" pitchFamily="34" charset="-128"/>
              </a:endParaRPr>
            </a:p>
          </p:txBody>
        </p:sp>
        <p:sp>
          <p:nvSpPr>
            <p:cNvPr id="23592" name="WordArt 8"/>
            <p:cNvSpPr>
              <a:spLocks noChangeArrowheads="1" noChangeShapeType="1" noTextEdit="1"/>
            </p:cNvSpPr>
            <p:nvPr/>
          </p:nvSpPr>
          <p:spPr bwMode="auto">
            <a:xfrm rot="-1140000">
              <a:off x="736" y="1467"/>
              <a:ext cx="549" cy="267"/>
            </a:xfrm>
            <a:prstGeom prst="rect">
              <a:avLst/>
            </a:prstGeom>
          </p:spPr>
          <p:txBody>
            <a:bodyPr wrap="none" fromWordArt="1">
              <a:prstTxWarp prst="textCanDown">
                <a:avLst>
                  <a:gd name="adj" fmla="val 33333"/>
                </a:avLst>
              </a:prstTxWarp>
            </a:bodyPr>
            <a:lstStyle/>
            <a:p>
              <a:pPr algn="ctr"/>
              <a:r>
                <a:rPr lang="fr-FR" sz="3600" kern="10">
                  <a:ln w="3240">
                    <a:solidFill>
                      <a:srgbClr val="FFFFFF"/>
                    </a:solidFill>
                    <a:miter lim="800000"/>
                    <a:headEnd/>
                    <a:tailEnd/>
                  </a:ln>
                  <a:solidFill>
                    <a:srgbClr val="FFFFFF"/>
                  </a:solidFill>
                  <a:latin typeface="Georgia"/>
                </a:rPr>
                <a:t>biology</a:t>
              </a:r>
            </a:p>
          </p:txBody>
        </p:sp>
      </p:grpSp>
      <p:grpSp>
        <p:nvGrpSpPr>
          <p:cNvPr id="23555" name="Group 9"/>
          <p:cNvGrpSpPr>
            <a:grpSpLocks/>
          </p:cNvGrpSpPr>
          <p:nvPr/>
        </p:nvGrpSpPr>
        <p:grpSpPr bwMode="auto">
          <a:xfrm>
            <a:off x="2455863" y="3068638"/>
            <a:ext cx="5784850" cy="2808287"/>
            <a:chOff x="1417" y="1944"/>
            <a:chExt cx="2943" cy="1314"/>
          </a:xfrm>
        </p:grpSpPr>
        <p:sp>
          <p:nvSpPr>
            <p:cNvPr id="23589" name="Freeform 10"/>
            <p:cNvSpPr>
              <a:spLocks/>
            </p:cNvSpPr>
            <p:nvPr/>
          </p:nvSpPr>
          <p:spPr bwMode="auto">
            <a:xfrm>
              <a:off x="1417" y="1944"/>
              <a:ext cx="2943" cy="1314"/>
            </a:xfrm>
            <a:custGeom>
              <a:avLst/>
              <a:gdLst>
                <a:gd name="T0" fmla="*/ 0 w 3444"/>
                <a:gd name="T1" fmla="*/ 513 h 1405"/>
                <a:gd name="T2" fmla="*/ 57 w 3444"/>
                <a:gd name="T3" fmla="*/ 0 h 1405"/>
                <a:gd name="T4" fmla="*/ 268 w 3444"/>
                <a:gd name="T5" fmla="*/ 0 h 1405"/>
                <a:gd name="T6" fmla="*/ 326 w 3444"/>
                <a:gd name="T7" fmla="*/ 513 h 1405"/>
                <a:gd name="T8" fmla="*/ 0 w 3444"/>
                <a:gd name="T9" fmla="*/ 513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000080">
                <a:alpha val="47058"/>
              </a:srgbClr>
            </a:solidFill>
            <a:ln w="9525">
              <a:round/>
              <a:headEnd/>
              <a:tailEnd/>
            </a:ln>
            <a:scene3d>
              <a:camera prst="legacyObliqueBottom"/>
              <a:lightRig rig="legacyFlat3" dir="b"/>
            </a:scene3d>
            <a:sp3d extrusionH="125400" prstMaterial="legacyMatte">
              <a:bevelT w="13500" h="13500" prst="angle"/>
              <a:bevelB w="13500" h="13500" prst="angle"/>
              <a:extrusionClr>
                <a:srgbClr val="3399FF"/>
              </a:extrusionClr>
            </a:sp3d>
          </p:spPr>
          <p:txBody>
            <a:bodyPr tIns="0">
              <a:flatTx/>
            </a:bodyPr>
            <a:lstStyle/>
            <a:p>
              <a:endParaRPr lang="fr-FR"/>
            </a:p>
          </p:txBody>
        </p:sp>
        <p:sp>
          <p:nvSpPr>
            <p:cNvPr id="75787" name="Rectangle 11"/>
            <p:cNvSpPr>
              <a:spLocks noChangeArrowheads="1"/>
            </p:cNvSpPr>
            <p:nvPr/>
          </p:nvSpPr>
          <p:spPr bwMode="auto">
            <a:xfrm>
              <a:off x="1432" y="3093"/>
              <a:ext cx="2928" cy="150"/>
            </a:xfrm>
            <a:prstGeom prst="rect">
              <a:avLst/>
            </a:prstGeom>
            <a:noFill/>
            <a:ln w="9525" algn="ctr">
              <a:noFill/>
              <a:miter lim="800000"/>
              <a:headEnd/>
              <a:tailEnd/>
            </a:ln>
            <a:effectLst/>
          </p:spPr>
          <p:txBody>
            <a:bodyPr wrap="none" tIns="0">
              <a:spAutoFit/>
            </a:bodyPr>
            <a:lstStyle/>
            <a:p>
              <a:pPr algn="ctr" defTabSz="914400" eaLnBrk="0" hangingPunct="0">
                <a:defRPr/>
              </a:pPr>
              <a:r>
                <a:rPr lang="en-GB" b="1">
                  <a:solidFill>
                    <a:srgbClr val="DDDDDD"/>
                  </a:solidFill>
                  <a:latin typeface="Georgia" pitchFamily="18" charset="0"/>
                </a:rPr>
                <a:t> distributed computing/software infrastructure</a:t>
              </a:r>
              <a:endParaRPr lang="fr-FR" b="1">
                <a:solidFill>
                  <a:srgbClr val="DDDDDD"/>
                </a:solidFill>
                <a:effectLst>
                  <a:outerShdw blurRad="38100" dist="38100" dir="2700000" algn="tl">
                    <a:srgbClr val="FFFFFF"/>
                  </a:outerShdw>
                </a:effectLst>
                <a:latin typeface="Georgia" pitchFamily="18" charset="0"/>
              </a:endParaRPr>
            </a:p>
          </p:txBody>
        </p:sp>
      </p:grpSp>
      <p:grpSp>
        <p:nvGrpSpPr>
          <p:cNvPr id="5" name="Group 16"/>
          <p:cNvGrpSpPr>
            <a:grpSpLocks/>
          </p:cNvGrpSpPr>
          <p:nvPr/>
        </p:nvGrpSpPr>
        <p:grpSpPr bwMode="auto">
          <a:xfrm>
            <a:off x="7891463" y="3068638"/>
            <a:ext cx="995362" cy="989012"/>
            <a:chOff x="4319" y="1622"/>
            <a:chExt cx="627" cy="623"/>
          </a:xfrm>
        </p:grpSpPr>
        <p:sp>
          <p:nvSpPr>
            <p:cNvPr id="23587" name="Oval 17"/>
            <p:cNvSpPr>
              <a:spLocks noChangeArrowheads="1"/>
            </p:cNvSpPr>
            <p:nvPr/>
          </p:nvSpPr>
          <p:spPr bwMode="auto">
            <a:xfrm rot="-60000">
              <a:off x="4319" y="1622"/>
              <a:ext cx="627" cy="623"/>
            </a:xfrm>
            <a:prstGeom prst="ellipse">
              <a:avLst/>
            </a:prstGeom>
            <a:gradFill rotWithShape="1">
              <a:gsLst>
                <a:gs pos="0">
                  <a:srgbClr val="FF9933"/>
                </a:gs>
                <a:gs pos="100000">
                  <a:srgbClr val="CC3300"/>
                </a:gs>
              </a:gsLst>
              <a:path path="shape">
                <a:fillToRect l="50000" t="50000" r="50000" b="50000"/>
              </a:path>
            </a:gradFill>
            <a:ln w="9525">
              <a:noFill/>
              <a:round/>
              <a:headEnd/>
              <a:tailEnd/>
            </a:ln>
          </p:spPr>
          <p:txBody>
            <a:bodyPr wrap="none" anchor="ctr"/>
            <a:lstStyle/>
            <a:p>
              <a:pPr defTabSz="914400"/>
              <a:endParaRPr lang="en-GB">
                <a:latin typeface="Calibri" pitchFamily="34" charset="0"/>
                <a:ea typeface="Arial Unicode MS" pitchFamily="34" charset="-128"/>
                <a:cs typeface="Arial Unicode MS" pitchFamily="34" charset="-128"/>
              </a:endParaRPr>
            </a:p>
          </p:txBody>
        </p:sp>
        <p:sp>
          <p:nvSpPr>
            <p:cNvPr id="23588" name="WordArt 18"/>
            <p:cNvSpPr>
              <a:spLocks noChangeArrowheads="1" noChangeShapeType="1" noTextEdit="1"/>
            </p:cNvSpPr>
            <p:nvPr/>
          </p:nvSpPr>
          <p:spPr bwMode="auto">
            <a:xfrm rot="1113219">
              <a:off x="4340" y="1876"/>
              <a:ext cx="549" cy="267"/>
            </a:xfrm>
            <a:prstGeom prst="rect">
              <a:avLst/>
            </a:prstGeom>
          </p:spPr>
          <p:txBody>
            <a:bodyPr wrap="none" fromWordArt="1">
              <a:prstTxWarp prst="textCanDown">
                <a:avLst>
                  <a:gd name="adj" fmla="val 33333"/>
                </a:avLst>
              </a:prstTxWarp>
            </a:bodyPr>
            <a:lstStyle/>
            <a:p>
              <a:pPr algn="ctr"/>
              <a:r>
                <a:rPr lang="fr-FR" sz="3600" kern="10">
                  <a:ln w="3240">
                    <a:solidFill>
                      <a:srgbClr val="FFFFFF"/>
                    </a:solidFill>
                    <a:miter lim="800000"/>
                    <a:headEnd/>
                    <a:tailEnd/>
                  </a:ln>
                  <a:solidFill>
                    <a:srgbClr val="FFFFFF"/>
                  </a:solidFill>
                  <a:latin typeface="Georgia"/>
                </a:rPr>
                <a:t>astro</a:t>
              </a:r>
            </a:p>
          </p:txBody>
        </p:sp>
      </p:grpSp>
      <p:grpSp>
        <p:nvGrpSpPr>
          <p:cNvPr id="6" name="Group 74"/>
          <p:cNvGrpSpPr>
            <a:grpSpLocks/>
          </p:cNvGrpSpPr>
          <p:nvPr/>
        </p:nvGrpSpPr>
        <p:grpSpPr bwMode="auto">
          <a:xfrm>
            <a:off x="3786188" y="1484313"/>
            <a:ext cx="995362" cy="989012"/>
            <a:chOff x="1974" y="1083"/>
            <a:chExt cx="627" cy="623"/>
          </a:xfrm>
        </p:grpSpPr>
        <p:sp>
          <p:nvSpPr>
            <p:cNvPr id="23585" name="Oval 21"/>
            <p:cNvSpPr>
              <a:spLocks noChangeArrowheads="1"/>
            </p:cNvSpPr>
            <p:nvPr/>
          </p:nvSpPr>
          <p:spPr bwMode="auto">
            <a:xfrm rot="-60000">
              <a:off x="1974" y="1083"/>
              <a:ext cx="627" cy="623"/>
            </a:xfrm>
            <a:prstGeom prst="ellipse">
              <a:avLst/>
            </a:prstGeom>
            <a:gradFill rotWithShape="0">
              <a:gsLst>
                <a:gs pos="0">
                  <a:srgbClr val="33CC33"/>
                </a:gs>
                <a:gs pos="100000">
                  <a:srgbClr val="336600"/>
                </a:gs>
              </a:gsLst>
              <a:path path="shape">
                <a:fillToRect l="50000" t="50000" r="50000" b="50000"/>
              </a:path>
            </a:gradFill>
            <a:ln w="9525">
              <a:noFill/>
              <a:round/>
              <a:headEnd/>
              <a:tailEnd/>
            </a:ln>
          </p:spPr>
          <p:txBody>
            <a:bodyPr wrap="none" anchor="ctr"/>
            <a:lstStyle/>
            <a:p>
              <a:pPr defTabSz="914400"/>
              <a:endParaRPr lang="en-GB">
                <a:latin typeface="Calibri" pitchFamily="34" charset="0"/>
                <a:ea typeface="Arial Unicode MS" pitchFamily="34" charset="-128"/>
                <a:cs typeface="Arial Unicode MS" pitchFamily="34" charset="-128"/>
              </a:endParaRPr>
            </a:p>
          </p:txBody>
        </p:sp>
        <p:sp>
          <p:nvSpPr>
            <p:cNvPr id="23586" name="WordArt 22"/>
            <p:cNvSpPr>
              <a:spLocks noChangeArrowheads="1" noChangeShapeType="1" noTextEdit="1"/>
            </p:cNvSpPr>
            <p:nvPr/>
          </p:nvSpPr>
          <p:spPr bwMode="auto">
            <a:xfrm rot="-479290">
              <a:off x="2018" y="1253"/>
              <a:ext cx="549" cy="315"/>
            </a:xfrm>
            <a:prstGeom prst="rect">
              <a:avLst/>
            </a:prstGeom>
          </p:spPr>
          <p:txBody>
            <a:bodyPr wrap="none" fromWordArt="1">
              <a:prstTxWarp prst="textCanDown">
                <a:avLst>
                  <a:gd name="adj" fmla="val 23278"/>
                </a:avLst>
              </a:prstTxWarp>
            </a:bodyPr>
            <a:lstStyle/>
            <a:p>
              <a:pPr algn="ctr"/>
              <a:r>
                <a:rPr lang="fr-FR" sz="3600" kern="10">
                  <a:ln w="3240">
                    <a:solidFill>
                      <a:srgbClr val="FFFFFF"/>
                    </a:solidFill>
                    <a:miter lim="800000"/>
                    <a:headEnd/>
                    <a:tailEnd/>
                  </a:ln>
                  <a:solidFill>
                    <a:srgbClr val="FFFFFF"/>
                  </a:solidFill>
                  <a:latin typeface="Georgia"/>
                </a:rPr>
                <a:t>Geo</a:t>
              </a:r>
            </a:p>
            <a:p>
              <a:pPr algn="ctr"/>
              <a:r>
                <a:rPr lang="fr-FR" sz="3600" kern="10">
                  <a:ln w="3240">
                    <a:solidFill>
                      <a:srgbClr val="FFFFFF"/>
                    </a:solidFill>
                    <a:miter lim="800000"/>
                    <a:headEnd/>
                    <a:tailEnd/>
                  </a:ln>
                  <a:solidFill>
                    <a:srgbClr val="FFFFFF"/>
                  </a:solidFill>
                  <a:latin typeface="Georgia"/>
                </a:rPr>
                <a:t>Earth</a:t>
              </a:r>
            </a:p>
          </p:txBody>
        </p:sp>
      </p:grpSp>
      <p:grpSp>
        <p:nvGrpSpPr>
          <p:cNvPr id="7" name="Group 24"/>
          <p:cNvGrpSpPr>
            <a:grpSpLocks/>
          </p:cNvGrpSpPr>
          <p:nvPr/>
        </p:nvGrpSpPr>
        <p:grpSpPr bwMode="auto">
          <a:xfrm>
            <a:off x="6162675" y="1555750"/>
            <a:ext cx="995363" cy="989013"/>
            <a:chOff x="3110" y="931"/>
            <a:chExt cx="627" cy="623"/>
          </a:xfrm>
        </p:grpSpPr>
        <p:sp>
          <p:nvSpPr>
            <p:cNvPr id="23583" name="Oval 25"/>
            <p:cNvSpPr>
              <a:spLocks noChangeArrowheads="1"/>
            </p:cNvSpPr>
            <p:nvPr/>
          </p:nvSpPr>
          <p:spPr bwMode="auto">
            <a:xfrm rot="60000" flipH="1">
              <a:off x="3110" y="931"/>
              <a:ext cx="627" cy="623"/>
            </a:xfrm>
            <a:prstGeom prst="ellipse">
              <a:avLst/>
            </a:prstGeom>
            <a:gradFill rotWithShape="0">
              <a:gsLst>
                <a:gs pos="0">
                  <a:srgbClr val="CC3300"/>
                </a:gs>
                <a:gs pos="100000">
                  <a:srgbClr val="990000"/>
                </a:gs>
              </a:gsLst>
              <a:path path="shape">
                <a:fillToRect l="50000" t="50000" r="50000" b="50000"/>
              </a:path>
            </a:gradFill>
            <a:ln w="9525">
              <a:noFill/>
              <a:round/>
              <a:headEnd/>
              <a:tailEnd/>
            </a:ln>
          </p:spPr>
          <p:txBody>
            <a:bodyPr wrap="none" anchor="ctr"/>
            <a:lstStyle/>
            <a:p>
              <a:pPr defTabSz="914400"/>
              <a:endParaRPr lang="en-GB">
                <a:latin typeface="Calibri" pitchFamily="34" charset="0"/>
                <a:ea typeface="Arial Unicode MS" pitchFamily="34" charset="-128"/>
                <a:cs typeface="Arial Unicode MS" pitchFamily="34" charset="-128"/>
              </a:endParaRPr>
            </a:p>
          </p:txBody>
        </p:sp>
        <p:sp>
          <p:nvSpPr>
            <p:cNvPr id="23584" name="WordArt 26"/>
            <p:cNvSpPr>
              <a:spLocks noChangeArrowheads="1" noChangeShapeType="1" noTextEdit="1"/>
            </p:cNvSpPr>
            <p:nvPr/>
          </p:nvSpPr>
          <p:spPr bwMode="auto">
            <a:xfrm rot="515017">
              <a:off x="3140" y="1194"/>
              <a:ext cx="549" cy="267"/>
            </a:xfrm>
            <a:prstGeom prst="rect">
              <a:avLst/>
            </a:prstGeom>
          </p:spPr>
          <p:txBody>
            <a:bodyPr wrap="none" fromWordArt="1">
              <a:prstTxWarp prst="textCanDown">
                <a:avLst>
                  <a:gd name="adj" fmla="val 33333"/>
                </a:avLst>
              </a:prstTxWarp>
            </a:bodyPr>
            <a:lstStyle/>
            <a:p>
              <a:pPr algn="ctr"/>
              <a:r>
                <a:rPr lang="fr-FR" sz="3600" kern="10">
                  <a:ln w="3240">
                    <a:solidFill>
                      <a:srgbClr val="FFFFFF"/>
                    </a:solidFill>
                    <a:miter lim="800000"/>
                    <a:headEnd/>
                    <a:tailEnd/>
                  </a:ln>
                  <a:solidFill>
                    <a:srgbClr val="FFFFFF"/>
                  </a:solidFill>
                  <a:latin typeface="Georgia"/>
                </a:rPr>
                <a:t>Climate</a:t>
              </a:r>
            </a:p>
          </p:txBody>
        </p:sp>
      </p:grpSp>
      <p:grpSp>
        <p:nvGrpSpPr>
          <p:cNvPr id="8" name="Group 101"/>
          <p:cNvGrpSpPr>
            <a:grpSpLocks/>
          </p:cNvGrpSpPr>
          <p:nvPr/>
        </p:nvGrpSpPr>
        <p:grpSpPr bwMode="auto">
          <a:xfrm>
            <a:off x="5299075" y="3860800"/>
            <a:ext cx="1590675" cy="1152525"/>
            <a:chOff x="2744" y="2523"/>
            <a:chExt cx="1002" cy="726"/>
          </a:xfrm>
        </p:grpSpPr>
        <p:pic>
          <p:nvPicPr>
            <p:cNvPr id="23579" name="Picture 96" descr="cutoffmap"/>
            <p:cNvPicPr>
              <a:picLocks noChangeAspect="1" noChangeArrowheads="1"/>
            </p:cNvPicPr>
            <p:nvPr/>
          </p:nvPicPr>
          <p:blipFill>
            <a:blip r:embed="rId3"/>
            <a:srcRect/>
            <a:stretch>
              <a:fillRect/>
            </a:stretch>
          </p:blipFill>
          <p:spPr bwMode="auto">
            <a:xfrm>
              <a:off x="2744" y="2523"/>
              <a:ext cx="719" cy="387"/>
            </a:xfrm>
            <a:prstGeom prst="rect">
              <a:avLst/>
            </a:prstGeom>
            <a:noFill/>
            <a:ln w="9525">
              <a:noFill/>
              <a:miter lim="800000"/>
              <a:headEnd/>
              <a:tailEnd/>
            </a:ln>
          </p:spPr>
        </p:pic>
        <p:grpSp>
          <p:nvGrpSpPr>
            <p:cNvPr id="23580" name="Group 93"/>
            <p:cNvGrpSpPr>
              <a:grpSpLocks/>
            </p:cNvGrpSpPr>
            <p:nvPr/>
          </p:nvGrpSpPr>
          <p:grpSpPr bwMode="auto">
            <a:xfrm>
              <a:off x="2925" y="2795"/>
              <a:ext cx="821" cy="454"/>
              <a:chOff x="204" y="3657"/>
              <a:chExt cx="821" cy="454"/>
            </a:xfrm>
          </p:grpSpPr>
          <p:pic>
            <p:nvPicPr>
              <p:cNvPr id="23581" name="Picture 92" descr="stars_and_gas"/>
              <p:cNvPicPr>
                <a:picLocks noChangeAspect="1" noChangeArrowheads="1"/>
              </p:cNvPicPr>
              <p:nvPr/>
            </p:nvPicPr>
            <p:blipFill>
              <a:blip r:embed="rId4"/>
              <a:srcRect/>
              <a:stretch>
                <a:fillRect/>
              </a:stretch>
            </p:blipFill>
            <p:spPr bwMode="auto">
              <a:xfrm>
                <a:off x="385" y="3748"/>
                <a:ext cx="454" cy="317"/>
              </a:xfrm>
              <a:prstGeom prst="rect">
                <a:avLst/>
              </a:prstGeom>
              <a:noFill/>
              <a:ln w="9525">
                <a:noFill/>
                <a:miter lim="800000"/>
                <a:headEnd/>
                <a:tailEnd/>
              </a:ln>
            </p:spPr>
          </p:pic>
          <p:sp>
            <p:nvSpPr>
              <p:cNvPr id="23582" name="Oval 52"/>
              <p:cNvSpPr>
                <a:spLocks noChangeArrowheads="1"/>
              </p:cNvSpPr>
              <p:nvPr/>
            </p:nvSpPr>
            <p:spPr bwMode="auto">
              <a:xfrm flipH="1">
                <a:off x="204" y="3657"/>
                <a:ext cx="821" cy="454"/>
              </a:xfrm>
              <a:prstGeom prst="ellipse">
                <a:avLst/>
              </a:prstGeom>
              <a:solidFill>
                <a:srgbClr val="FF66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grpSp>
      </p:grpSp>
      <p:grpSp>
        <p:nvGrpSpPr>
          <p:cNvPr id="10" name="Group 102"/>
          <p:cNvGrpSpPr>
            <a:grpSpLocks/>
          </p:cNvGrpSpPr>
          <p:nvPr/>
        </p:nvGrpSpPr>
        <p:grpSpPr bwMode="auto">
          <a:xfrm>
            <a:off x="3930650" y="3284538"/>
            <a:ext cx="1152525" cy="1244600"/>
            <a:chOff x="1882" y="2160"/>
            <a:chExt cx="726" cy="784"/>
          </a:xfrm>
        </p:grpSpPr>
        <p:pic>
          <p:nvPicPr>
            <p:cNvPr id="23575" name="Picture 90" descr="fao"/>
            <p:cNvPicPr>
              <a:picLocks noChangeAspect="1" noChangeArrowheads="1"/>
            </p:cNvPicPr>
            <p:nvPr/>
          </p:nvPicPr>
          <p:blipFill>
            <a:blip r:embed="rId5"/>
            <a:srcRect b="6689"/>
            <a:stretch>
              <a:fillRect/>
            </a:stretch>
          </p:blipFill>
          <p:spPr bwMode="auto">
            <a:xfrm>
              <a:off x="2109" y="2568"/>
              <a:ext cx="454" cy="376"/>
            </a:xfrm>
            <a:prstGeom prst="rect">
              <a:avLst/>
            </a:prstGeom>
            <a:noFill/>
            <a:ln w="9525">
              <a:noFill/>
              <a:miter lim="800000"/>
              <a:headEnd/>
              <a:tailEnd/>
            </a:ln>
          </p:spPr>
        </p:pic>
        <p:grpSp>
          <p:nvGrpSpPr>
            <p:cNvPr id="23576" name="Group 76"/>
            <p:cNvGrpSpPr>
              <a:grpSpLocks/>
            </p:cNvGrpSpPr>
            <p:nvPr/>
          </p:nvGrpSpPr>
          <p:grpSpPr bwMode="auto">
            <a:xfrm>
              <a:off x="1882" y="2160"/>
              <a:ext cx="726" cy="494"/>
              <a:chOff x="249" y="3385"/>
              <a:chExt cx="708" cy="494"/>
            </a:xfrm>
          </p:grpSpPr>
          <p:pic>
            <p:nvPicPr>
              <p:cNvPr id="23577" name="Picture 75" descr="esa"/>
              <p:cNvPicPr>
                <a:picLocks noChangeAspect="1" noChangeArrowheads="1"/>
              </p:cNvPicPr>
              <p:nvPr/>
            </p:nvPicPr>
            <p:blipFill>
              <a:blip r:embed="rId6"/>
              <a:srcRect l="25902" t="13089" b="28374"/>
              <a:stretch>
                <a:fillRect/>
              </a:stretch>
            </p:blipFill>
            <p:spPr bwMode="auto">
              <a:xfrm>
                <a:off x="385" y="3489"/>
                <a:ext cx="454" cy="318"/>
              </a:xfrm>
              <a:prstGeom prst="rect">
                <a:avLst/>
              </a:prstGeom>
              <a:noFill/>
              <a:ln w="9525">
                <a:noFill/>
                <a:miter lim="800000"/>
                <a:headEnd/>
                <a:tailEnd/>
              </a:ln>
            </p:spPr>
          </p:pic>
          <p:sp>
            <p:nvSpPr>
              <p:cNvPr id="23578" name="Oval 55"/>
              <p:cNvSpPr>
                <a:spLocks noChangeArrowheads="1"/>
              </p:cNvSpPr>
              <p:nvPr/>
            </p:nvSpPr>
            <p:spPr bwMode="auto">
              <a:xfrm>
                <a:off x="249" y="3385"/>
                <a:ext cx="708" cy="494"/>
              </a:xfrm>
              <a:prstGeom prst="ellipse">
                <a:avLst/>
              </a:prstGeom>
              <a:solidFill>
                <a:srgbClr val="2DB52D">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grpSp>
      </p:grpSp>
      <p:grpSp>
        <p:nvGrpSpPr>
          <p:cNvPr id="12" name="Group 85"/>
          <p:cNvGrpSpPr>
            <a:grpSpLocks/>
          </p:cNvGrpSpPr>
          <p:nvPr/>
        </p:nvGrpSpPr>
        <p:grpSpPr bwMode="auto">
          <a:xfrm>
            <a:off x="5586413" y="3284538"/>
            <a:ext cx="1296987" cy="719137"/>
            <a:chOff x="80" y="3249"/>
            <a:chExt cx="771" cy="544"/>
          </a:xfrm>
        </p:grpSpPr>
        <p:pic>
          <p:nvPicPr>
            <p:cNvPr id="23573" name="Picture 79" descr="AGCM"/>
            <p:cNvPicPr>
              <a:picLocks noChangeAspect="1" noChangeArrowheads="1"/>
            </p:cNvPicPr>
            <p:nvPr/>
          </p:nvPicPr>
          <p:blipFill>
            <a:blip r:embed="rId7"/>
            <a:srcRect/>
            <a:stretch>
              <a:fillRect/>
            </a:stretch>
          </p:blipFill>
          <p:spPr bwMode="auto">
            <a:xfrm>
              <a:off x="271" y="3340"/>
              <a:ext cx="389" cy="391"/>
            </a:xfrm>
            <a:prstGeom prst="rect">
              <a:avLst/>
            </a:prstGeom>
            <a:noFill/>
            <a:ln w="9525">
              <a:noFill/>
              <a:miter lim="800000"/>
              <a:headEnd/>
              <a:tailEnd/>
            </a:ln>
          </p:spPr>
        </p:pic>
        <p:sp>
          <p:nvSpPr>
            <p:cNvPr id="23574" name="Oval 58"/>
            <p:cNvSpPr>
              <a:spLocks noChangeArrowheads="1"/>
            </p:cNvSpPr>
            <p:nvPr/>
          </p:nvSpPr>
          <p:spPr bwMode="auto">
            <a:xfrm flipH="1">
              <a:off x="80" y="3249"/>
              <a:ext cx="771" cy="544"/>
            </a:xfrm>
            <a:prstGeom prst="ellipse">
              <a:avLst/>
            </a:prstGeom>
            <a:solidFill>
              <a:srgbClr val="CC33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grpSp>
      <p:grpSp>
        <p:nvGrpSpPr>
          <p:cNvPr id="13" name="Group 77"/>
          <p:cNvGrpSpPr>
            <a:grpSpLocks/>
          </p:cNvGrpSpPr>
          <p:nvPr/>
        </p:nvGrpSpPr>
        <p:grpSpPr bwMode="auto">
          <a:xfrm>
            <a:off x="3643313" y="4221163"/>
            <a:ext cx="1212850" cy="720725"/>
            <a:chOff x="249" y="3249"/>
            <a:chExt cx="764" cy="454"/>
          </a:xfrm>
        </p:grpSpPr>
        <p:sp>
          <p:nvSpPr>
            <p:cNvPr id="23571" name="Oval 70"/>
            <p:cNvSpPr>
              <a:spLocks noChangeArrowheads="1"/>
            </p:cNvSpPr>
            <p:nvPr/>
          </p:nvSpPr>
          <p:spPr bwMode="auto">
            <a:xfrm>
              <a:off x="249" y="3249"/>
              <a:ext cx="764" cy="454"/>
            </a:xfrm>
            <a:prstGeom prst="ellipse">
              <a:avLst/>
            </a:prstGeom>
            <a:solidFill>
              <a:schemeClr val="accent2">
                <a:alpha val="39999"/>
              </a:schemeClr>
            </a:solidFill>
            <a:ln w="9525">
              <a:round/>
              <a:headEnd/>
              <a:tailEnd/>
            </a:ln>
            <a:scene3d>
              <a:camera prst="legacyObliqueBottom"/>
              <a:lightRig rig="legacyFlat3" dir="b"/>
            </a:scene3d>
            <a:sp3d extrusionH="125400" prstMaterial="legacyMatte">
              <a:bevelT w="13500" h="13500" prst="angle"/>
              <a:bevelB w="13500" h="13500" prst="angle"/>
              <a:extrusionClr>
                <a:srgbClr val="000099"/>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pic>
          <p:nvPicPr>
            <p:cNvPr id="23572" name="Picture 68" descr="Copy of EngrailedHomeoDomainPF00046"/>
            <p:cNvPicPr>
              <a:picLocks noChangeAspect="1" noChangeArrowheads="1"/>
            </p:cNvPicPr>
            <p:nvPr/>
          </p:nvPicPr>
          <p:blipFill>
            <a:blip r:embed="rId8"/>
            <a:srcRect t="2435"/>
            <a:stretch>
              <a:fillRect/>
            </a:stretch>
          </p:blipFill>
          <p:spPr bwMode="auto">
            <a:xfrm>
              <a:off x="385" y="3249"/>
              <a:ext cx="544" cy="401"/>
            </a:xfrm>
            <a:prstGeom prst="rect">
              <a:avLst/>
            </a:prstGeom>
            <a:noFill/>
            <a:ln w="6350">
              <a:noFill/>
              <a:miter lim="800000"/>
              <a:headEnd/>
              <a:tailEnd/>
            </a:ln>
          </p:spPr>
        </p:pic>
      </p:grpSp>
      <p:grpSp>
        <p:nvGrpSpPr>
          <p:cNvPr id="14" name="Group 100"/>
          <p:cNvGrpSpPr>
            <a:grpSpLocks/>
          </p:cNvGrpSpPr>
          <p:nvPr/>
        </p:nvGrpSpPr>
        <p:grpSpPr bwMode="auto">
          <a:xfrm>
            <a:off x="2851150" y="3068638"/>
            <a:ext cx="4895850" cy="2376487"/>
            <a:chOff x="3651" y="845"/>
            <a:chExt cx="2721" cy="1406"/>
          </a:xfrm>
        </p:grpSpPr>
        <p:sp>
          <p:nvSpPr>
            <p:cNvPr id="23569" name="Freeform 13"/>
            <p:cNvSpPr>
              <a:spLocks/>
            </p:cNvSpPr>
            <p:nvPr/>
          </p:nvSpPr>
          <p:spPr bwMode="auto">
            <a:xfrm>
              <a:off x="3651" y="845"/>
              <a:ext cx="2721" cy="1406"/>
            </a:xfrm>
            <a:custGeom>
              <a:avLst/>
              <a:gdLst>
                <a:gd name="T0" fmla="*/ 0 w 3444"/>
                <a:gd name="T1" fmla="*/ 1420 h 1405"/>
                <a:gd name="T2" fmla="*/ 17 w 3444"/>
                <a:gd name="T3" fmla="*/ 0 h 1405"/>
                <a:gd name="T4" fmla="*/ 83 w 3444"/>
                <a:gd name="T5" fmla="*/ 0 h 1405"/>
                <a:gd name="T6" fmla="*/ 100 w 3444"/>
                <a:gd name="T7" fmla="*/ 1420 h 1405"/>
                <a:gd name="T8" fmla="*/ 0 w 3444"/>
                <a:gd name="T9" fmla="*/ 1420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993366">
                <a:alpha val="27058"/>
              </a:srgbClr>
            </a:solidFill>
            <a:ln w="9525">
              <a:round/>
              <a:headEnd/>
              <a:tailEnd/>
            </a:ln>
            <a:scene3d>
              <a:camera prst="legacyObliqueBottom"/>
              <a:lightRig rig="legacyFlat3" dir="b"/>
            </a:scene3d>
            <a:sp3d extrusionH="125400" prstMaterial="legacyMatte">
              <a:bevelT w="13500" h="13500" prst="angle"/>
              <a:bevelB w="13500" h="13500" prst="angle"/>
              <a:extrusionClr>
                <a:srgbClr val="993366"/>
              </a:extrusionClr>
            </a:sp3d>
          </p:spPr>
          <p:txBody>
            <a:bodyPr tIns="0">
              <a:flatTx/>
            </a:bodyPr>
            <a:lstStyle/>
            <a:p>
              <a:endParaRPr lang="fr-FR"/>
            </a:p>
          </p:txBody>
        </p:sp>
        <p:sp>
          <p:nvSpPr>
            <p:cNvPr id="23570" name="Rectangle 14"/>
            <p:cNvSpPr>
              <a:spLocks noChangeArrowheads="1"/>
            </p:cNvSpPr>
            <p:nvPr/>
          </p:nvSpPr>
          <p:spPr bwMode="auto">
            <a:xfrm>
              <a:off x="3969" y="2024"/>
              <a:ext cx="2249" cy="189"/>
            </a:xfrm>
            <a:prstGeom prst="rect">
              <a:avLst/>
            </a:prstGeom>
            <a:noFill/>
            <a:ln w="9525" algn="ctr">
              <a:noFill/>
              <a:miter lim="800000"/>
              <a:headEnd/>
              <a:tailEnd/>
            </a:ln>
          </p:spPr>
          <p:txBody>
            <a:bodyPr tIns="0">
              <a:spAutoFit/>
            </a:bodyPr>
            <a:lstStyle/>
            <a:p>
              <a:pPr algn="ctr" defTabSz="914400" eaLnBrk="0" hangingPunct="0"/>
              <a:r>
                <a:rPr lang="en-GB" b="1">
                  <a:solidFill>
                    <a:srgbClr val="DDDDDD"/>
                  </a:solidFill>
                  <a:latin typeface="Georgia" pitchFamily="18" charset="0"/>
                  <a:ea typeface="Arial Unicode MS" pitchFamily="34" charset="-128"/>
                  <a:cs typeface="Arial Unicode MS" pitchFamily="34" charset="-128"/>
                </a:rPr>
                <a:t>scientific data infrastructure</a:t>
              </a:r>
              <a:endParaRPr lang="fr-FR" b="1">
                <a:solidFill>
                  <a:srgbClr val="DDDDDD"/>
                </a:solidFill>
                <a:latin typeface="Georgia" pitchFamily="18" charset="0"/>
                <a:ea typeface="Arial Unicode MS" pitchFamily="34" charset="-128"/>
                <a:cs typeface="Arial Unicode MS" pitchFamily="34" charset="-128"/>
              </a:endParaRPr>
            </a:p>
          </p:txBody>
        </p:sp>
      </p:grpSp>
      <p:sp>
        <p:nvSpPr>
          <p:cNvPr id="75799" name="AutoShape 23"/>
          <p:cNvSpPr>
            <a:spLocks noChangeArrowheads="1"/>
          </p:cNvSpPr>
          <p:nvPr/>
        </p:nvSpPr>
        <p:spPr bwMode="auto">
          <a:xfrm rot="4821121">
            <a:off x="4027488" y="2611438"/>
            <a:ext cx="649287" cy="554037"/>
          </a:xfrm>
          <a:prstGeom prst="rightArrow">
            <a:avLst>
              <a:gd name="adj1" fmla="val 49222"/>
              <a:gd name="adj2" fmla="val 52769"/>
            </a:avLst>
          </a:prstGeom>
          <a:solidFill>
            <a:srgbClr val="2DB52D">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sp>
        <p:nvSpPr>
          <p:cNvPr id="75803" name="AutoShape 27"/>
          <p:cNvSpPr>
            <a:spLocks noChangeArrowheads="1"/>
          </p:cNvSpPr>
          <p:nvPr/>
        </p:nvSpPr>
        <p:spPr bwMode="auto">
          <a:xfrm rot="16655122" flipH="1">
            <a:off x="6216650" y="2573338"/>
            <a:ext cx="576263" cy="554037"/>
          </a:xfrm>
          <a:prstGeom prst="rightArrow">
            <a:avLst>
              <a:gd name="adj1" fmla="val 49222"/>
              <a:gd name="adj2" fmla="val 46834"/>
            </a:avLst>
          </a:prstGeom>
          <a:solidFill>
            <a:srgbClr val="CC33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rot="10800000" wrap="none" tIns="0" anchor="ctr">
            <a:flatTx/>
          </a:bodyPr>
          <a:lstStyle/>
          <a:p>
            <a:pPr defTabSz="914400"/>
            <a:endParaRPr lang="en-GB">
              <a:latin typeface="Calibri" pitchFamily="34" charset="0"/>
              <a:ea typeface="Arial Unicode MS" pitchFamily="34" charset="-128"/>
              <a:cs typeface="Arial Unicode MS" pitchFamily="34" charset="-128"/>
            </a:endParaRPr>
          </a:p>
        </p:txBody>
      </p:sp>
      <p:sp>
        <p:nvSpPr>
          <p:cNvPr id="75795" name="AutoShape 19"/>
          <p:cNvSpPr>
            <a:spLocks noChangeArrowheads="1"/>
          </p:cNvSpPr>
          <p:nvPr/>
        </p:nvSpPr>
        <p:spPr bwMode="auto">
          <a:xfrm rot="19934584" flipH="1">
            <a:off x="6813550" y="3948113"/>
            <a:ext cx="1128713" cy="554037"/>
          </a:xfrm>
          <a:prstGeom prst="rightArrow">
            <a:avLst>
              <a:gd name="adj1" fmla="val 50000"/>
              <a:gd name="adj2" fmla="val 50931"/>
            </a:avLst>
          </a:prstGeom>
          <a:solidFill>
            <a:srgbClr val="FF66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sp>
        <p:nvSpPr>
          <p:cNvPr id="75791" name="AutoShape 15"/>
          <p:cNvSpPr>
            <a:spLocks noChangeArrowheads="1"/>
          </p:cNvSpPr>
          <p:nvPr/>
        </p:nvSpPr>
        <p:spPr bwMode="auto">
          <a:xfrm rot="2076791">
            <a:off x="2851150" y="3644900"/>
            <a:ext cx="838200" cy="554038"/>
          </a:xfrm>
          <a:prstGeom prst="rightArrow">
            <a:avLst>
              <a:gd name="adj1" fmla="val 50000"/>
              <a:gd name="adj2" fmla="val 37822"/>
            </a:avLst>
          </a:prstGeom>
          <a:solidFill>
            <a:srgbClr val="0000FF">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0000FF"/>
            </a:extrusionClr>
          </a:sp3d>
        </p:spPr>
        <p:txBody>
          <a:bodyPr wrap="none" tIns="0" anchor="ctr">
            <a:flatTx/>
          </a:bodyPr>
          <a:lstStyle/>
          <a:p>
            <a:pPr defTabSz="914400"/>
            <a:endParaRPr lang="en-GB">
              <a:latin typeface="Calibri" pitchFamily="34" charset="0"/>
              <a:ea typeface="Arial Unicode MS" pitchFamily="34" charset="-128"/>
              <a:cs typeface="Arial Unicode MS" pitchFamily="34" charset="-128"/>
            </a:endParaRPr>
          </a:p>
        </p:txBody>
      </p:sp>
      <p:sp>
        <p:nvSpPr>
          <p:cNvPr id="23568" name="Text Box 4"/>
          <p:cNvSpPr txBox="1">
            <a:spLocks noChangeArrowheads="1"/>
          </p:cNvSpPr>
          <p:nvPr/>
        </p:nvSpPr>
        <p:spPr bwMode="auto">
          <a:xfrm>
            <a:off x="1012287" y="0"/>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FF0000"/>
                </a:solidFill>
                <a:latin typeface="Calibri" pitchFamily="34" charset="0"/>
                <a:ea typeface="Arial Unicode MS" pitchFamily="34" charset="-128"/>
                <a:cs typeface="Calibri" pitchFamily="34" charset="0"/>
              </a:rPr>
              <a:t>Data e-Infrastructure</a:t>
            </a:r>
          </a:p>
        </p:txBody>
      </p:sp>
    </p:spTree>
    <p:extLst>
      <p:ext uri="{BB962C8B-B14F-4D97-AF65-F5344CB8AC3E}">
        <p14:creationId xmlns:p14="http://schemas.microsoft.com/office/powerpoint/2010/main" val="41396185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2000"/>
                                        <p:tgtEl>
                                          <p:spTgt spid="5"/>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57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79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580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7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9" grpId="0" animBg="1"/>
      <p:bldP spid="75803" grpId="0" animBg="1"/>
      <p:bldP spid="75795" grpId="0" animBg="1"/>
      <p:bldP spid="757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598613" y="2390775"/>
            <a:ext cx="7127875" cy="3517900"/>
          </a:xfrm>
          <a:prstGeom prst="rect">
            <a:avLst/>
          </a:prstGeom>
          <a:noFill/>
          <a:ln w="9525">
            <a:noFill/>
            <a:round/>
            <a:headEnd/>
            <a:tailEnd/>
          </a:ln>
        </p:spPr>
        <p:txBody>
          <a:bodyPr lIns="90000" tIns="46800" rIns="90000" bIns="46800"/>
          <a:lstStyle/>
          <a:p>
            <a:pPr marL="309563" indent="-309563" defTabSz="914400">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ea typeface="Arial Unicode MS" pitchFamily="34" charset="-128"/>
                <a:cs typeface="Arial Unicode MS" pitchFamily="34" charset="-128"/>
              </a:rPr>
              <a:t>	</a:t>
            </a:r>
            <a:r>
              <a:rPr lang="en-GB" sz="2400">
                <a:solidFill>
                  <a:schemeClr val="tx2"/>
                </a:solidFill>
                <a:latin typeface="Georgia" pitchFamily="18" charset="0"/>
                <a:ea typeface="Arial Unicode MS" pitchFamily="34" charset="-128"/>
                <a:cs typeface="Arial Unicode MS" pitchFamily="34" charset="-128"/>
              </a:rPr>
              <a:t>“Our vision is a scientific e-Infrastructure that supports seamless access, use, re-use and trust of data. In a sense, the physical and technical infrastructure becomes invisible and the data themselves become the infrastructure – a valuable asset, on which science, technology, the economy and society can advance.”</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chemeClr val="tx2"/>
                </a:solidFill>
                <a:latin typeface="Georgia" pitchFamily="18" charset="0"/>
                <a:ea typeface="Arial Unicode MS" pitchFamily="34" charset="-128"/>
                <a:cs typeface="Arial Unicode MS" pitchFamily="34" charset="-128"/>
              </a:rPr>
              <a:t>	</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a:solidFill>
                  <a:schemeClr val="tx2"/>
                </a:solidFill>
                <a:latin typeface="Georgia" pitchFamily="18" charset="0"/>
                <a:ea typeface="Arial Unicode MS" pitchFamily="34" charset="-128"/>
                <a:cs typeface="Arial Unicode MS" pitchFamily="34" charset="-128"/>
              </a:rPr>
              <a:t>High-Level Group on Scientific Data</a:t>
            </a:r>
            <a:endParaRPr lang="en-US" sz="1000" i="1">
              <a:solidFill>
                <a:schemeClr val="tx2"/>
              </a:solidFill>
              <a:latin typeface="Georgia" pitchFamily="18" charset="0"/>
              <a:ea typeface="Arial Unicode MS" pitchFamily="34" charset="-128"/>
              <a:cs typeface="Arial Unicode MS" pitchFamily="34" charset="-128"/>
            </a:endParaRP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a:solidFill>
                  <a:schemeClr val="tx2"/>
                </a:solidFill>
                <a:latin typeface="Georgia" pitchFamily="18" charset="0"/>
                <a:ea typeface="Arial Unicode MS" pitchFamily="34" charset="-128"/>
                <a:cs typeface="Arial Unicode MS" pitchFamily="34" charset="-128"/>
              </a:rPr>
              <a:t>“Riding the Wave: how Europe can gain from the raising tide of scientific data”</a:t>
            </a:r>
            <a:endParaRPr lang="en-GB" sz="2400">
              <a:solidFill>
                <a:srgbClr val="990033"/>
              </a:solidFill>
              <a:latin typeface="Georgia" pitchFamily="18" charset="0"/>
              <a:ea typeface="Arial Unicode MS" pitchFamily="34" charset="-128"/>
              <a:cs typeface="Arial Unicode MS" pitchFamily="34" charset="-128"/>
            </a:endParaRPr>
          </a:p>
        </p:txBody>
      </p:sp>
      <p:sp>
        <p:nvSpPr>
          <p:cNvPr id="17410"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FF0000"/>
                </a:solidFill>
                <a:latin typeface="Calibri" pitchFamily="34" charset="0"/>
                <a:ea typeface="Arial Unicode MS" pitchFamily="34" charset="-128"/>
                <a:cs typeface="Calibri" pitchFamily="34" charset="0"/>
              </a:rPr>
              <a:t>V</a:t>
            </a:r>
            <a:r>
              <a:rPr lang="en-GB" sz="4400" b="1" dirty="0" smtClean="0">
                <a:solidFill>
                  <a:srgbClr val="FF0000"/>
                </a:solidFill>
                <a:latin typeface="Calibri" pitchFamily="34" charset="0"/>
                <a:ea typeface="Arial Unicode MS" pitchFamily="34" charset="-128"/>
                <a:cs typeface="Calibri" pitchFamily="34" charset="0"/>
              </a:rPr>
              <a:t>ision </a:t>
            </a:r>
            <a:r>
              <a:rPr lang="en-GB" sz="4400" b="1" dirty="0">
                <a:solidFill>
                  <a:srgbClr val="FF0000"/>
                </a:solidFill>
                <a:latin typeface="Calibri" pitchFamily="34" charset="0"/>
                <a:ea typeface="Arial Unicode MS" pitchFamily="34" charset="-128"/>
                <a:cs typeface="Calibri" pitchFamily="34" charset="0"/>
              </a:rPr>
              <a:t>2030</a:t>
            </a:r>
          </a:p>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chemeClr val="tx2"/>
                </a:solidFill>
                <a:latin typeface="Georgia" pitchFamily="18" charset="0"/>
                <a:ea typeface="Arial Unicode MS" pitchFamily="34" charset="-128"/>
                <a:cs typeface="Arial Unicode MS" pitchFamily="34" charset="-128"/>
              </a:rPr>
              <a:t>high-level experts group on Scientific Data</a:t>
            </a:r>
          </a:p>
        </p:txBody>
      </p:sp>
    </p:spTree>
    <p:extLst>
      <p:ext uri="{BB962C8B-B14F-4D97-AF65-F5344CB8AC3E}">
        <p14:creationId xmlns:p14="http://schemas.microsoft.com/office/powerpoint/2010/main" val="40282052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5" name="Text Box 1"/>
          <p:cNvSpPr txBox="1">
            <a:spLocks noChangeArrowheads="1"/>
          </p:cNvSpPr>
          <p:nvPr/>
        </p:nvSpPr>
        <p:spPr bwMode="auto">
          <a:xfrm>
            <a:off x="249238" y="1435100"/>
            <a:ext cx="8645525" cy="1522413"/>
          </a:xfrm>
          <a:prstGeom prst="rect">
            <a:avLst/>
          </a:prstGeom>
          <a:noFill/>
          <a:ln w="9525">
            <a:noFill/>
            <a:round/>
            <a:headEnd/>
            <a:tailEnd/>
          </a:ln>
        </p:spPr>
        <p:txBody>
          <a:bodyPr lIns="90000" tIns="46800" rIns="90000" bIns="46800"/>
          <a:lstStyle/>
          <a:p>
            <a:pPr marL="309563" indent="-309563" algn="just" fontAlgn="auto">
              <a:lnSpc>
                <a:spcPct val="90000"/>
              </a:lnSpc>
              <a:spcBef>
                <a:spcPts val="1750"/>
              </a:spcBef>
              <a:spcAft>
                <a:spcPts val="0"/>
              </a:spcAft>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defRPr/>
            </a:pPr>
            <a:r>
              <a:rPr lang="en-GB" dirty="0">
                <a:latin typeface="Myriad Pro"/>
              </a:rPr>
              <a:t>	(1) </a:t>
            </a:r>
            <a:r>
              <a:rPr lang="en-GB" sz="2400" dirty="0">
                <a:latin typeface="Myriad Pro"/>
              </a:rPr>
              <a:t>All stakeholders, from scientists to national authorities to general public are </a:t>
            </a:r>
            <a:r>
              <a:rPr lang="en-GB" sz="2400" b="1" dirty="0">
                <a:solidFill>
                  <a:srgbClr val="FF0000"/>
                </a:solidFill>
                <a:latin typeface="Myriad Pro"/>
              </a:rPr>
              <a:t>aware of the critical importance of preserving and sharing</a:t>
            </a:r>
            <a:r>
              <a:rPr lang="en-GB" sz="2400" dirty="0">
                <a:latin typeface="Myriad Pro"/>
              </a:rPr>
              <a:t> reliable data produced during the scientific process. </a:t>
            </a:r>
            <a:endParaRPr lang="en-GB" sz="1050" i="1" dirty="0">
              <a:latin typeface="Myriad Pro"/>
            </a:endParaRPr>
          </a:p>
        </p:txBody>
      </p:sp>
      <p:sp>
        <p:nvSpPr>
          <p:cNvPr id="6" name="TextBox 3"/>
          <p:cNvSpPr txBox="1">
            <a:spLocks noChangeArrowheads="1"/>
          </p:cNvSpPr>
          <p:nvPr/>
        </p:nvSpPr>
        <p:spPr bwMode="auto">
          <a:xfrm>
            <a:off x="542925" y="2955925"/>
            <a:ext cx="8143875" cy="3717925"/>
          </a:xfrm>
          <a:prstGeom prst="rect">
            <a:avLst/>
          </a:prstGeom>
          <a:noFill/>
          <a:ln w="9525">
            <a:noFill/>
            <a:miter lim="800000"/>
            <a:headEnd/>
            <a:tailEnd/>
          </a:ln>
        </p:spPr>
        <p:txBody>
          <a:bodyPr>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a:latin typeface="Myriad Pro"/>
              </a:rPr>
              <a:t>All</a:t>
            </a:r>
            <a:r>
              <a:rPr lang="en-GB">
                <a:latin typeface="Myriad Pro"/>
              </a:rPr>
              <a:t> member states ought to publish their policies and implementation plans on the conservation and sharing of scientific data, aiming at a coordinated European approach.</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Legal issues are worked out so that they encourage, and not impede, global data sharing.</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The scientific community is supported to provide its data and metadata for re-use.</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Every funded science project includes a fixed budget percentage for compulsory conservation and distribution of data, spent depending of the project context.</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Data form an infrastructure, and are an asset for future science and the economy.</a:t>
            </a:r>
          </a:p>
        </p:txBody>
      </p:sp>
    </p:spTree>
    <p:extLst>
      <p:ext uri="{BB962C8B-B14F-4D97-AF65-F5344CB8AC3E}">
        <p14:creationId xmlns:p14="http://schemas.microsoft.com/office/powerpoint/2010/main" val="1228432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36867" name="Text Box 1"/>
          <p:cNvSpPr txBox="1">
            <a:spLocks noChangeArrowheads="1"/>
          </p:cNvSpPr>
          <p:nvPr/>
        </p:nvSpPr>
        <p:spPr bwMode="auto">
          <a:xfrm>
            <a:off x="247650" y="1436688"/>
            <a:ext cx="8572500" cy="1798637"/>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(2) </a:t>
            </a:r>
            <a:r>
              <a:rPr lang="en-GB" sz="2400" dirty="0">
                <a:latin typeface="Myriad Pro"/>
              </a:rPr>
              <a:t>Researchers and practitioners from any discipline are </a:t>
            </a:r>
            <a:r>
              <a:rPr lang="en-GB" sz="2400" b="1" dirty="0">
                <a:solidFill>
                  <a:srgbClr val="FF0000"/>
                </a:solidFill>
                <a:latin typeface="Myriad Pro"/>
              </a:rPr>
              <a:t>able to find, access and process the data they need</a:t>
            </a:r>
            <a:r>
              <a:rPr lang="en-GB" sz="2400" dirty="0">
                <a:latin typeface="Myriad Pro"/>
              </a:rPr>
              <a:t>. They can be confident in their ability to use and understand data and they can evaluate the degree to which the data can be trusted.</a:t>
            </a:r>
            <a:endParaRPr lang="en-GB" dirty="0">
              <a:latin typeface="Myriad Pro"/>
            </a:endParaRPr>
          </a:p>
        </p:txBody>
      </p:sp>
      <p:sp>
        <p:nvSpPr>
          <p:cNvPr id="8" name="TextBox 4"/>
          <p:cNvSpPr txBox="1">
            <a:spLocks noChangeArrowheads="1"/>
          </p:cNvSpPr>
          <p:nvPr/>
        </p:nvSpPr>
        <p:spPr bwMode="auto">
          <a:xfrm>
            <a:off x="142875" y="3111500"/>
            <a:ext cx="8858250" cy="3795713"/>
          </a:xfrm>
          <a:prstGeom prst="rect">
            <a:avLst/>
          </a:prstGeom>
          <a:noFill/>
          <a:ln w="9525">
            <a:noFill/>
            <a:miter lim="800000"/>
            <a:headEnd/>
            <a:tailEnd/>
          </a:ln>
        </p:spPr>
        <p:txBody>
          <a:bodyPr>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a robust, reliable, flexible, green, evolvable data framework with appropriate governance and long-term funding schemes to key services such as Persistent Identification and registries of metadata.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Propose a directive demanding that data descriptions and provenance are associated with public (and other) data.</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a directive to set up a unified authentication and authorisation system.</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Set Grand Challenges to aggregate domains.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Provide “forums” to define strategies at disciplinary and cross-disciplinary levels for metadata definition.</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Dramatic progress in the efficiency of the scientific process, and rapid advances in our understanding of our complex world, enabling the best brains to thrive wherever they are.</a:t>
            </a:r>
          </a:p>
        </p:txBody>
      </p:sp>
    </p:spTree>
    <p:extLst>
      <p:ext uri="{BB962C8B-B14F-4D97-AF65-F5344CB8AC3E}">
        <p14:creationId xmlns:p14="http://schemas.microsoft.com/office/powerpoint/2010/main" val="15526066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7931"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37891" name="Text Box 1"/>
          <p:cNvSpPr txBox="1">
            <a:spLocks noChangeArrowheads="1"/>
          </p:cNvSpPr>
          <p:nvPr/>
        </p:nvSpPr>
        <p:spPr bwMode="auto">
          <a:xfrm>
            <a:off x="246063" y="1427163"/>
            <a:ext cx="8572500" cy="2643187"/>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(3) </a:t>
            </a:r>
            <a:r>
              <a:rPr lang="en-GB" sz="2400" b="1" dirty="0">
                <a:solidFill>
                  <a:srgbClr val="FF0000"/>
                </a:solidFill>
                <a:latin typeface="Myriad Pro"/>
              </a:rPr>
              <a:t>Producers</a:t>
            </a:r>
            <a:r>
              <a:rPr lang="en-GB" sz="2400" dirty="0">
                <a:latin typeface="Myriad Pro"/>
              </a:rPr>
              <a:t> of data </a:t>
            </a:r>
            <a:r>
              <a:rPr lang="en-GB" sz="2400" b="1" dirty="0">
                <a:solidFill>
                  <a:srgbClr val="FF0000"/>
                </a:solidFill>
                <a:latin typeface="Myriad Pro"/>
              </a:rPr>
              <a:t>benefit</a:t>
            </a:r>
            <a:r>
              <a:rPr lang="en-GB" sz="2400" dirty="0">
                <a:latin typeface="Myriad Pro"/>
              </a:rPr>
              <a:t> from opening it to broad access and prefer to </a:t>
            </a:r>
            <a:r>
              <a:rPr lang="en-GB" sz="2400" b="1" dirty="0">
                <a:solidFill>
                  <a:srgbClr val="FF0000"/>
                </a:solidFill>
                <a:latin typeface="Myriad Pro"/>
              </a:rPr>
              <a:t>deposit</a:t>
            </a:r>
            <a:r>
              <a:rPr lang="en-GB" sz="2400" dirty="0">
                <a:latin typeface="Myriad Pro"/>
              </a:rPr>
              <a:t> their data with confidence in reliable repositories. A framework of repositories work to international standards, to ensure they are </a:t>
            </a:r>
            <a:r>
              <a:rPr lang="en-GB" sz="2400" b="1" dirty="0">
                <a:solidFill>
                  <a:srgbClr val="FF0000"/>
                </a:solidFill>
                <a:latin typeface="Myriad Pro"/>
              </a:rPr>
              <a:t>trustworthy</a:t>
            </a:r>
            <a:r>
              <a:rPr lang="en-GB" sz="2400" dirty="0">
                <a:latin typeface="Myriad Pro"/>
              </a:rPr>
              <a:t>.</a:t>
            </a:r>
            <a:endParaRPr lang="en-GB" dirty="0">
              <a:latin typeface="Myriad Pro"/>
            </a:endParaRPr>
          </a:p>
        </p:txBody>
      </p:sp>
      <p:sp>
        <p:nvSpPr>
          <p:cNvPr id="6" name="TextBox 3"/>
          <p:cNvSpPr txBox="1">
            <a:spLocks noChangeArrowheads="1"/>
          </p:cNvSpPr>
          <p:nvPr/>
        </p:nvSpPr>
        <p:spPr bwMode="auto">
          <a:xfrm>
            <a:off x="214313" y="2825750"/>
            <a:ext cx="8929687" cy="3871913"/>
          </a:xfrm>
          <a:prstGeom prst="rect">
            <a:avLst/>
          </a:prstGeom>
          <a:noFill/>
          <a:ln w="9525">
            <a:noFill/>
            <a:miter lim="800000"/>
            <a:headEnd/>
            <a:tailEnd/>
          </a:ln>
        </p:spPr>
        <p:txBody>
          <a:bodyPr>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Propose reliable metrics to assess the quality and impact of datasets.All agencies should recognise high quality data publication in career advancement.</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instruments so long-term (rolling) EU and national funding is available for the maintenance and curation of significant datasets.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Help create and support international audit and certification processes.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Link funding of repositories at EU and national level to their evaluation.</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the discipline of data scientist, to ensure curation and quality in all aspects of the system.</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Data-rich society with information that can be used for new and unexpected purposes.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Trustworthy information is useable now and for future generations.</a:t>
            </a:r>
          </a:p>
        </p:txBody>
      </p:sp>
    </p:spTree>
    <p:extLst>
      <p:ext uri="{BB962C8B-B14F-4D97-AF65-F5344CB8AC3E}">
        <p14:creationId xmlns:p14="http://schemas.microsoft.com/office/powerpoint/2010/main" val="18891824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38915" name="Text Box 1"/>
          <p:cNvSpPr txBox="1">
            <a:spLocks noChangeArrowheads="1"/>
          </p:cNvSpPr>
          <p:nvPr/>
        </p:nvSpPr>
        <p:spPr bwMode="auto">
          <a:xfrm>
            <a:off x="249238" y="1401763"/>
            <a:ext cx="8645525" cy="1736725"/>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(4) </a:t>
            </a:r>
            <a:r>
              <a:rPr lang="en-GB" sz="2400" dirty="0">
                <a:latin typeface="Myriad Pro"/>
              </a:rPr>
              <a:t>Public funding rises, because funding bodies have confidence that their </a:t>
            </a:r>
            <a:r>
              <a:rPr lang="en-GB" sz="2400" b="1" dirty="0">
                <a:solidFill>
                  <a:srgbClr val="FF0000"/>
                </a:solidFill>
                <a:latin typeface="Myriad Pro"/>
              </a:rPr>
              <a:t>investments in research are paying back extra dividends </a:t>
            </a:r>
            <a:r>
              <a:rPr lang="en-GB" sz="2400" dirty="0">
                <a:latin typeface="Myriad Pro"/>
              </a:rPr>
              <a:t>to society, through increased use and re-use of publicly generated data.</a:t>
            </a:r>
            <a:endParaRPr lang="en-GB" dirty="0">
              <a:latin typeface="Myriad Pro"/>
            </a:endParaRPr>
          </a:p>
        </p:txBody>
      </p:sp>
      <p:sp>
        <p:nvSpPr>
          <p:cNvPr id="8" name="TextBox 3"/>
          <p:cNvSpPr txBox="1">
            <a:spLocks noChangeArrowheads="1"/>
          </p:cNvSpPr>
          <p:nvPr/>
        </p:nvSpPr>
        <p:spPr bwMode="auto">
          <a:xfrm>
            <a:off x="249238" y="3222625"/>
            <a:ext cx="8645525" cy="1271588"/>
          </a:xfrm>
          <a:prstGeom prst="rect">
            <a:avLst/>
          </a:prstGeom>
          <a:noFill/>
          <a:ln w="9525">
            <a:noFill/>
            <a:miter lim="800000"/>
            <a:headEnd/>
            <a:tailEnd/>
          </a:ln>
        </p:spPr>
        <p:txBody>
          <a:bodyPr>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EU and national agencies mandate that data management plans be created.</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Funders have a strategic view of the value of data produced.</a:t>
            </a:r>
          </a:p>
          <a:p>
            <a:pPr>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a:latin typeface="Myriad Pro"/>
            </a:endParaRPr>
          </a:p>
        </p:txBody>
      </p:sp>
    </p:spTree>
    <p:extLst>
      <p:ext uri="{BB962C8B-B14F-4D97-AF65-F5344CB8AC3E}">
        <p14:creationId xmlns:p14="http://schemas.microsoft.com/office/powerpoint/2010/main" val="31713023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55348"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39939" name="Text Box 1"/>
          <p:cNvSpPr txBox="1">
            <a:spLocks noChangeArrowheads="1"/>
          </p:cNvSpPr>
          <p:nvPr/>
        </p:nvSpPr>
        <p:spPr bwMode="auto">
          <a:xfrm>
            <a:off x="241300" y="1412875"/>
            <a:ext cx="8643938" cy="2500313"/>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(5) </a:t>
            </a:r>
            <a:r>
              <a:rPr lang="en-GB" sz="2400" dirty="0">
                <a:latin typeface="Myriad Pro"/>
              </a:rPr>
              <a:t>The innovative power of industry and enterprise is harnessed by clear and efficient arrangements for exchange of data between </a:t>
            </a:r>
            <a:r>
              <a:rPr lang="en-GB" sz="2400" b="1" dirty="0">
                <a:solidFill>
                  <a:srgbClr val="FF0000"/>
                </a:solidFill>
                <a:latin typeface="Myriad Pro"/>
              </a:rPr>
              <a:t>private and public sectors </a:t>
            </a:r>
            <a:r>
              <a:rPr lang="en-GB" sz="2400" dirty="0">
                <a:latin typeface="Myriad Pro"/>
              </a:rPr>
              <a:t>allowing appropriate returns for both.</a:t>
            </a:r>
            <a:endParaRPr lang="en-GB" dirty="0">
              <a:latin typeface="Myriad Pro"/>
            </a:endParaRPr>
          </a:p>
          <a:p>
            <a:pPr lvl="1" algn="just">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6" name="TextBox 3"/>
          <p:cNvSpPr txBox="1">
            <a:spLocks noChangeArrowheads="1"/>
          </p:cNvSpPr>
          <p:nvPr/>
        </p:nvSpPr>
        <p:spPr bwMode="auto">
          <a:xfrm>
            <a:off x="161925" y="3243263"/>
            <a:ext cx="8786813" cy="2422525"/>
          </a:xfrm>
          <a:prstGeom prst="rect">
            <a:avLst/>
          </a:prstGeom>
          <a:noFill/>
          <a:ln w="9525">
            <a:noFill/>
            <a:miter lim="800000"/>
            <a:headEnd/>
            <a:tailEnd/>
          </a:ln>
        </p:spPr>
        <p:txBody>
          <a:bodyPr>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Use the power of EU-wide procurement to stimulate more commercial offerings and partnerships.</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better collaborative models and incentives for the private sector to invest and work with science for the benefit of all.</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improved mobility and exchange opportunities.</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Commercial expertise is harnessed to the public benefit in a healthy economy.</a:t>
            </a:r>
          </a:p>
          <a:p>
            <a:pPr algn="just">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a:latin typeface="Myriad Pro"/>
            </a:endParaRPr>
          </a:p>
        </p:txBody>
      </p:sp>
    </p:spTree>
    <p:extLst>
      <p:ext uri="{BB962C8B-B14F-4D97-AF65-F5344CB8AC3E}">
        <p14:creationId xmlns:p14="http://schemas.microsoft.com/office/powerpoint/2010/main" val="23019836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40963" name="Text Box 1"/>
          <p:cNvSpPr txBox="1">
            <a:spLocks noChangeArrowheads="1"/>
          </p:cNvSpPr>
          <p:nvPr/>
        </p:nvSpPr>
        <p:spPr bwMode="auto">
          <a:xfrm>
            <a:off x="241300" y="1401763"/>
            <a:ext cx="8572500" cy="2857500"/>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(6) </a:t>
            </a:r>
            <a:r>
              <a:rPr lang="en-GB" sz="2400" dirty="0">
                <a:latin typeface="Myriad Pro"/>
              </a:rPr>
              <a:t>The public has access and can make creative use of the huge amount of data available; it can also contribute to the data store and enrich it. </a:t>
            </a:r>
            <a:r>
              <a:rPr lang="en-GB" sz="2400" b="1" dirty="0">
                <a:solidFill>
                  <a:srgbClr val="FF0000"/>
                </a:solidFill>
                <a:latin typeface="Myriad Pro"/>
              </a:rPr>
              <a:t>All</a:t>
            </a:r>
            <a:r>
              <a:rPr lang="en-GB" sz="2400" dirty="0">
                <a:latin typeface="Myriad Pro"/>
              </a:rPr>
              <a:t> can be adequately </a:t>
            </a:r>
            <a:r>
              <a:rPr lang="en-GB" sz="2400" b="1" dirty="0">
                <a:solidFill>
                  <a:srgbClr val="FF0000"/>
                </a:solidFill>
                <a:latin typeface="Myriad Pro"/>
              </a:rPr>
              <a:t>educated</a:t>
            </a:r>
            <a:r>
              <a:rPr lang="en-GB" sz="2400" dirty="0">
                <a:latin typeface="Myriad Pro"/>
              </a:rPr>
              <a:t> and </a:t>
            </a:r>
            <a:r>
              <a:rPr lang="en-GB" sz="2400" b="1" dirty="0">
                <a:solidFill>
                  <a:srgbClr val="FF0000"/>
                </a:solidFill>
                <a:latin typeface="Myriad Pro"/>
              </a:rPr>
              <a:t>prepared</a:t>
            </a:r>
            <a:r>
              <a:rPr lang="en-GB" sz="2400" dirty="0">
                <a:latin typeface="Myriad Pro"/>
              </a:rPr>
              <a:t> </a:t>
            </a:r>
            <a:r>
              <a:rPr lang="en-GB" sz="2400" b="1" dirty="0">
                <a:solidFill>
                  <a:srgbClr val="FF0000"/>
                </a:solidFill>
                <a:latin typeface="Myriad Pro"/>
              </a:rPr>
              <a:t>to</a:t>
            </a:r>
            <a:r>
              <a:rPr lang="en-GB" sz="2400" dirty="0">
                <a:latin typeface="Myriad Pro"/>
              </a:rPr>
              <a:t> </a:t>
            </a:r>
            <a:r>
              <a:rPr lang="en-GB" sz="2400" b="1" dirty="0">
                <a:solidFill>
                  <a:srgbClr val="FF0000"/>
                </a:solidFill>
                <a:latin typeface="Myriad Pro"/>
              </a:rPr>
              <a:t>benefit</a:t>
            </a:r>
            <a:r>
              <a:rPr lang="en-GB" sz="2400" dirty="0">
                <a:latin typeface="Myriad Pro"/>
              </a:rPr>
              <a:t> from this </a:t>
            </a:r>
            <a:r>
              <a:rPr lang="en-GB" sz="2400" b="1" dirty="0">
                <a:solidFill>
                  <a:srgbClr val="FF0000"/>
                </a:solidFill>
                <a:latin typeface="Myriad Pro"/>
              </a:rPr>
              <a:t>abundance</a:t>
            </a:r>
            <a:r>
              <a:rPr lang="en-GB" sz="2400" dirty="0">
                <a:latin typeface="Myriad Pro"/>
              </a:rPr>
              <a:t> </a:t>
            </a:r>
            <a:r>
              <a:rPr lang="en-GB" sz="2400" b="1" dirty="0">
                <a:solidFill>
                  <a:srgbClr val="FF0000"/>
                </a:solidFill>
                <a:latin typeface="Myriad Pro"/>
              </a:rPr>
              <a:t>of</a:t>
            </a:r>
            <a:r>
              <a:rPr lang="en-GB" sz="2400" dirty="0">
                <a:latin typeface="Myriad Pro"/>
              </a:rPr>
              <a:t> </a:t>
            </a:r>
            <a:r>
              <a:rPr lang="en-GB" sz="2400" b="1" dirty="0">
                <a:solidFill>
                  <a:srgbClr val="FF0000"/>
                </a:solidFill>
                <a:latin typeface="Myriad Pro"/>
              </a:rPr>
              <a:t>information</a:t>
            </a:r>
            <a:r>
              <a:rPr lang="en-GB" sz="2400" dirty="0">
                <a:latin typeface="Myriad Pro"/>
              </a:rPr>
              <a:t>.</a:t>
            </a:r>
            <a:endParaRPr lang="en-GB" dirty="0">
              <a:latin typeface="Myriad Pro"/>
            </a:endParaRPr>
          </a:p>
          <a:p>
            <a:pPr marL="717550" lvl="1" indent="-260350" algn="just">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100" dirty="0">
              <a:latin typeface="Myriad Pro"/>
            </a:endParaRPr>
          </a:p>
        </p:txBody>
      </p:sp>
      <p:sp>
        <p:nvSpPr>
          <p:cNvPr id="8" name="TextBox 4"/>
          <p:cNvSpPr txBox="1">
            <a:spLocks noChangeArrowheads="1"/>
          </p:cNvSpPr>
          <p:nvPr/>
        </p:nvSpPr>
        <p:spPr bwMode="auto">
          <a:xfrm>
            <a:off x="96838" y="3249613"/>
            <a:ext cx="8839200" cy="3048000"/>
          </a:xfrm>
          <a:prstGeom prst="rect">
            <a:avLst/>
          </a:prstGeom>
          <a:noFill/>
          <a:ln w="9525">
            <a:noFill/>
            <a:miter lim="800000"/>
            <a:headEnd/>
            <a:tailEnd/>
          </a:ln>
        </p:spPr>
        <p:txBody>
          <a:bodyPr>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non-specialist as well as specialist data access, visualisation, mining and research environments.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annotation services to collect views and derived results.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data recommender systems.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Embed data science in all training and academic qualifications.</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Integrate into gaming and social networks</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Citizens get a better awareness of and confidence in sciences, and can play an active role in evidence based decision making and can question statements made in the media.</a:t>
            </a:r>
          </a:p>
        </p:txBody>
      </p:sp>
    </p:spTree>
    <p:extLst>
      <p:ext uri="{BB962C8B-B14F-4D97-AF65-F5344CB8AC3E}">
        <p14:creationId xmlns:p14="http://schemas.microsoft.com/office/powerpoint/2010/main" val="27872686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41987" name="Text Box 1"/>
          <p:cNvSpPr txBox="1">
            <a:spLocks noChangeArrowheads="1"/>
          </p:cNvSpPr>
          <p:nvPr/>
        </p:nvSpPr>
        <p:spPr bwMode="auto">
          <a:xfrm>
            <a:off x="241300" y="1409700"/>
            <a:ext cx="8572500" cy="2071688"/>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(7) </a:t>
            </a:r>
            <a:r>
              <a:rPr lang="en-GB" sz="2400" dirty="0">
                <a:latin typeface="Myriad Pro"/>
              </a:rPr>
              <a:t>Policy makers can make </a:t>
            </a:r>
            <a:r>
              <a:rPr lang="en-GB" sz="2400" b="1" dirty="0">
                <a:solidFill>
                  <a:srgbClr val="FF0000"/>
                </a:solidFill>
                <a:latin typeface="Myriad Pro"/>
              </a:rPr>
              <a:t>decisions based on solid evidence</a:t>
            </a:r>
            <a:r>
              <a:rPr lang="en-GB" sz="2400" dirty="0">
                <a:latin typeface="Myriad Pro"/>
              </a:rPr>
              <a:t>, and can monitor the impacts of these decisions. Government becomes more trustworthy.</a:t>
            </a:r>
            <a:endParaRPr lang="en-GB" dirty="0">
              <a:latin typeface="Myriad Pro"/>
            </a:endParaRPr>
          </a:p>
        </p:txBody>
      </p:sp>
      <p:sp>
        <p:nvSpPr>
          <p:cNvPr id="6" name="TextBox 3"/>
          <p:cNvSpPr txBox="1">
            <a:spLocks noChangeArrowheads="1"/>
          </p:cNvSpPr>
          <p:nvPr/>
        </p:nvSpPr>
        <p:spPr bwMode="auto">
          <a:xfrm>
            <a:off x="161925" y="3086100"/>
            <a:ext cx="8786813" cy="2111375"/>
          </a:xfrm>
          <a:prstGeom prst="rect">
            <a:avLst/>
          </a:prstGeom>
          <a:noFill/>
          <a:ln w="9525">
            <a:noFill/>
            <a:miter lim="800000"/>
            <a:headEnd/>
            <a:tailEnd/>
          </a:ln>
        </p:spPr>
        <p:txBody>
          <a:bodyPr>
            <a:spAutoFit/>
          </a:bodyPr>
          <a:lstStyle/>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Policy makers are able to make decisions based on solid evidence, and can monitor the impacts of these decisions. Government becomes more trustworthy.</a:t>
            </a:r>
          </a:p>
          <a:p>
            <a:pPr marL="717550" lvl="1" indent="-260350">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Policy decisions are evidence-based to bridge the gap between society and decision-making, and increase public confidence in political decisions.</a:t>
            </a:r>
          </a:p>
          <a:p>
            <a:pPr>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2400">
              <a:latin typeface="Myriad Pro"/>
            </a:endParaRPr>
          </a:p>
        </p:txBody>
      </p:sp>
    </p:spTree>
    <p:extLst>
      <p:ext uri="{BB962C8B-B14F-4D97-AF65-F5344CB8AC3E}">
        <p14:creationId xmlns:p14="http://schemas.microsoft.com/office/powerpoint/2010/main" val="21664004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Overview</a:t>
            </a:r>
            <a:endParaRPr lang="en-GB" dirty="0"/>
          </a:p>
        </p:txBody>
      </p:sp>
      <p:sp>
        <p:nvSpPr>
          <p:cNvPr id="3" name="Content Placeholder 2"/>
          <p:cNvSpPr>
            <a:spLocks noGrp="1"/>
          </p:cNvSpPr>
          <p:nvPr>
            <p:ph idx="1"/>
          </p:nvPr>
        </p:nvSpPr>
        <p:spPr/>
        <p:txBody>
          <a:bodyPr>
            <a:normAutofit/>
          </a:bodyPr>
          <a:lstStyle/>
          <a:p>
            <a:r>
              <a:rPr lang="en-GB" dirty="0" smtClean="0"/>
              <a:t>APA’s role</a:t>
            </a:r>
          </a:p>
          <a:p>
            <a:r>
              <a:rPr lang="en-GB" dirty="0" smtClean="0"/>
              <a:t>Requirements</a:t>
            </a:r>
          </a:p>
          <a:p>
            <a:r>
              <a:rPr lang="en-GB" dirty="0" smtClean="0"/>
              <a:t>Opportunities</a:t>
            </a:r>
          </a:p>
          <a:p>
            <a:r>
              <a:rPr lang="en-GB" dirty="0" smtClean="0"/>
              <a:t>Vision</a:t>
            </a:r>
          </a:p>
          <a:p>
            <a:r>
              <a:rPr lang="en-GB" dirty="0" smtClean="0"/>
              <a:t>Reality check</a:t>
            </a:r>
          </a:p>
          <a:p>
            <a:r>
              <a:rPr lang="en-GB" dirty="0" smtClean="0"/>
              <a:t>Route forward</a:t>
            </a:r>
          </a:p>
          <a:p>
            <a:r>
              <a:rPr lang="en-GB" dirty="0" smtClean="0"/>
              <a:t>Where are we now?</a:t>
            </a:r>
          </a:p>
        </p:txBody>
      </p:sp>
    </p:spTree>
    <p:extLst>
      <p:ext uri="{BB962C8B-B14F-4D97-AF65-F5344CB8AC3E}">
        <p14:creationId xmlns:p14="http://schemas.microsoft.com/office/powerpoint/2010/main" val="35696998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0"/>
            <a:ext cx="7772400" cy="914400"/>
          </a:xfrm>
        </p:spPr>
        <p:txBody>
          <a:bodyPr/>
          <a:lstStyle/>
          <a:p>
            <a:pPr algn="r" eaLnBrk="1" fontAlgn="auto" hangingPunct="1">
              <a:spcAft>
                <a:spcPts val="0"/>
              </a:spcAft>
              <a:defRPr/>
            </a:pPr>
            <a:r>
              <a:rPr lang="en-US" dirty="0" smtClean="0"/>
              <a:t>Vision 2030</a:t>
            </a:r>
            <a:endParaRPr lang="en-US" sz="3200" dirty="0"/>
          </a:p>
        </p:txBody>
      </p:sp>
      <p:sp>
        <p:nvSpPr>
          <p:cNvPr id="43011" name="Text Box 1"/>
          <p:cNvSpPr txBox="1">
            <a:spLocks noChangeArrowheads="1"/>
          </p:cNvSpPr>
          <p:nvPr/>
        </p:nvSpPr>
        <p:spPr bwMode="auto">
          <a:xfrm>
            <a:off x="249238" y="1408113"/>
            <a:ext cx="8645525" cy="1214437"/>
          </a:xfrm>
          <a:prstGeom prst="rect">
            <a:avLst/>
          </a:prstGeom>
          <a:noFill/>
          <a:ln w="9525">
            <a:noFill/>
            <a:round/>
            <a:headEnd/>
            <a:tailEnd/>
          </a:ln>
        </p:spPr>
        <p:txBody>
          <a:bodyPr lIns="90000" tIns="46800" rIns="90000" bIns="46800"/>
          <a:lstStyle/>
          <a:p>
            <a:pPr marL="309563" indent="-309563" algn="just">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a:latin typeface="Myriad Pro"/>
              </a:rPr>
              <a:t>	(8) </a:t>
            </a:r>
            <a:r>
              <a:rPr lang="en-GB" sz="2400" dirty="0">
                <a:latin typeface="Myriad Pro"/>
              </a:rPr>
              <a:t>Global governance promotes </a:t>
            </a:r>
            <a:r>
              <a:rPr lang="en-GB" sz="2400" b="1" dirty="0">
                <a:solidFill>
                  <a:srgbClr val="FF0000"/>
                </a:solidFill>
                <a:latin typeface="Myriad Pro"/>
              </a:rPr>
              <a:t>international trust and interoperability</a:t>
            </a:r>
            <a:r>
              <a:rPr lang="en-GB" sz="2400" dirty="0">
                <a:latin typeface="Myriad Pro"/>
              </a:rPr>
              <a:t>.</a:t>
            </a:r>
            <a:endParaRPr lang="en-GB" dirty="0">
              <a:latin typeface="Myriad Pro"/>
            </a:endParaRPr>
          </a:p>
        </p:txBody>
      </p:sp>
      <p:sp>
        <p:nvSpPr>
          <p:cNvPr id="8" name="TextBox 3"/>
          <p:cNvSpPr txBox="1">
            <a:spLocks noChangeArrowheads="1"/>
          </p:cNvSpPr>
          <p:nvPr/>
        </p:nvSpPr>
        <p:spPr bwMode="auto">
          <a:xfrm>
            <a:off x="214313" y="2808288"/>
            <a:ext cx="8643937" cy="2671762"/>
          </a:xfrm>
          <a:prstGeom prst="rect">
            <a:avLst/>
          </a:prstGeom>
          <a:noFill/>
          <a:ln w="9525">
            <a:noFill/>
            <a:miter lim="800000"/>
            <a:headEnd/>
            <a:tailEnd/>
          </a:ln>
        </p:spPr>
        <p:txBody>
          <a:bodyPr>
            <a:spAutoFit/>
          </a:bodyPr>
          <a:lstStyle/>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Member states should publish their strategy, and resources, for implementation, by 2015.</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a European framework for certification for those coming up to an appropriate level of interoperability.</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Create a “scientific Davos” meeting to bring commercial and scientific domains together.</a:t>
            </a:r>
          </a:p>
          <a:p>
            <a:pPr marL="717550" lvl="1" indent="-260350" algn="just">
              <a:lnSpc>
                <a:spcPct val="90000"/>
              </a:lnSpc>
              <a:spcBef>
                <a:spcPts val="600"/>
              </a:spcBef>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a:solidFill>
                  <a:srgbClr val="FF0000"/>
                </a:solidFill>
                <a:latin typeface="Myriad Pro"/>
              </a:rPr>
              <a:t>IMPACT IF ACHIEVED</a:t>
            </a:r>
          </a:p>
          <a:p>
            <a:pPr marL="717550" lvl="1" indent="-260350" algn="just">
              <a:lnSpc>
                <a:spcPct val="90000"/>
              </a:lnSpc>
              <a:spcBef>
                <a:spcPts val="600"/>
              </a:spcBef>
              <a:buClr>
                <a:schemeClr val="tx1"/>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a:latin typeface="Myriad Pro"/>
              </a:rPr>
              <a:t>We avoid fragmentation of data and resources.</a:t>
            </a:r>
          </a:p>
          <a:p>
            <a:pPr algn="just">
              <a:buClr>
                <a:schemeClr val="tx1"/>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a:latin typeface="Myriad Pro"/>
            </a:endParaRPr>
          </a:p>
        </p:txBody>
      </p:sp>
    </p:spTree>
    <p:extLst>
      <p:ext uri="{BB962C8B-B14F-4D97-AF65-F5344CB8AC3E}">
        <p14:creationId xmlns:p14="http://schemas.microsoft.com/office/powerpoint/2010/main" val="29051129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638690"/>
          </a:xfrm>
        </p:spPr>
        <p:txBody>
          <a:bodyPr/>
          <a:lstStyle/>
          <a:p>
            <a:pPr algn="r"/>
            <a:r>
              <a:rPr lang="en-GB" dirty="0" smtClean="0"/>
              <a:t>Trust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861817"/>
              </p:ext>
            </p:extLst>
          </p:nvPr>
        </p:nvGraphicFramePr>
        <p:xfrm>
          <a:off x="296525" y="548680"/>
          <a:ext cx="8764723" cy="6277968"/>
        </p:xfrm>
        <a:graphic>
          <a:graphicData uri="http://schemas.openxmlformats.org/drawingml/2006/table">
            <a:tbl>
              <a:tblPr>
                <a:tableStyleId>{5C22544A-7EE6-4342-B048-85BDC9FD1C3A}</a:tableStyleId>
              </a:tblPr>
              <a:tblGrid>
                <a:gridCol w="933853"/>
                <a:gridCol w="1710190"/>
                <a:gridCol w="1575175"/>
                <a:gridCol w="2430270"/>
                <a:gridCol w="2115235"/>
              </a:tblGrid>
              <a:tr h="270030">
                <a:tc>
                  <a:txBody>
                    <a:bodyPr/>
                    <a:lstStyle/>
                    <a:p>
                      <a:pPr>
                        <a:spcAft>
                          <a:spcPts val="600"/>
                        </a:spcAft>
                      </a:pPr>
                      <a:r>
                        <a:rPr lang="en-GB" sz="1800" b="1" dirty="0">
                          <a:effectLst/>
                        </a:rPr>
                        <a:t>Issue </a:t>
                      </a:r>
                      <a:endParaRPr lang="en-GB" sz="1800" b="1"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b="1" dirty="0">
                          <a:effectLst/>
                        </a:rPr>
                        <a:t>Vision 2030 </a:t>
                      </a:r>
                      <a:endParaRPr lang="en-GB" sz="1800" b="1"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b="1" dirty="0">
                          <a:effectLst/>
                        </a:rPr>
                        <a:t>Short </a:t>
                      </a:r>
                      <a:endParaRPr lang="en-GB" sz="1800" b="1"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b="1" dirty="0">
                          <a:effectLst/>
                        </a:rPr>
                        <a:t>Medium </a:t>
                      </a:r>
                      <a:endParaRPr lang="en-GB" sz="1800" b="1"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b="1" dirty="0">
                          <a:effectLst/>
                        </a:rPr>
                        <a:t>Long </a:t>
                      </a:r>
                      <a:endParaRPr lang="en-GB" sz="1800" b="1" dirty="0">
                        <a:solidFill>
                          <a:srgbClr val="000000"/>
                        </a:solidFill>
                        <a:effectLst/>
                        <a:latin typeface="Times New Roman"/>
                        <a:ea typeface="Times New Roman"/>
                        <a:cs typeface="Times New Roman"/>
                      </a:endParaRPr>
                    </a:p>
                  </a:txBody>
                  <a:tcPr marL="0" marR="0" marT="0" marB="0"/>
                </a:tc>
              </a:tr>
              <a:tr h="977475">
                <a:tc>
                  <a:txBody>
                    <a:bodyPr/>
                    <a:lstStyle/>
                    <a:p>
                      <a:pPr>
                        <a:spcAft>
                          <a:spcPts val="600"/>
                        </a:spcAft>
                      </a:pPr>
                      <a:r>
                        <a:rPr lang="en-GB" sz="1400" dirty="0">
                          <a:effectLst/>
                        </a:rPr>
                        <a:t>authenticity of data </a:t>
                      </a:r>
                    </a:p>
                    <a:p>
                      <a:pPr>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Scientists can establish the authenticity of the data they use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Standardised system for provenance and related evidence in repositories. </a:t>
                      </a:r>
                    </a:p>
                    <a:p>
                      <a:pPr>
                        <a:spcAft>
                          <a:spcPts val="600"/>
                        </a:spcAft>
                      </a:pPr>
                      <a:r>
                        <a:rPr lang="en-GB" sz="1400" dirty="0">
                          <a:effectLst/>
                        </a:rPr>
                        <a:t>● Standardised way to capture reputation of data producers and holders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Adoption of machine readable provenance in major repositories </a:t>
                      </a:r>
                    </a:p>
                    <a:p>
                      <a:pPr>
                        <a:spcAft>
                          <a:spcPts val="600"/>
                        </a:spcAft>
                      </a:pPr>
                      <a:r>
                        <a:rPr lang="en-GB" sz="1400" dirty="0">
                          <a:effectLst/>
                        </a:rPr>
                        <a:t>● Capture of reputation of producers and holders (see Social networking)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80% of repositories of scientific data have adequate machine readable evidence </a:t>
                      </a:r>
                    </a:p>
                    <a:p>
                      <a:pPr>
                        <a:spcAft>
                          <a:spcPts val="600"/>
                        </a:spcAft>
                      </a:pPr>
                      <a:r>
                        <a:rPr lang="en-GB" sz="1400">
                          <a:effectLst/>
                        </a:rPr>
                        <a:t>● Automated ways to evaluate evidence of authenticity </a:t>
                      </a:r>
                      <a:endParaRPr lang="en-GB" sz="1400">
                        <a:solidFill>
                          <a:srgbClr val="000000"/>
                        </a:solidFill>
                        <a:effectLst/>
                        <a:latin typeface="Times New Roman"/>
                        <a:ea typeface="Times New Roman"/>
                        <a:cs typeface="Times New Roman"/>
                      </a:endParaRPr>
                    </a:p>
                  </a:txBody>
                  <a:tcPr marL="0" marR="0" marT="0" marB="0"/>
                </a:tc>
              </a:tr>
              <a:tr h="1137624">
                <a:tc>
                  <a:txBody>
                    <a:bodyPr/>
                    <a:lstStyle/>
                    <a:p>
                      <a:pPr>
                        <a:spcAft>
                          <a:spcPts val="600"/>
                        </a:spcAft>
                      </a:pPr>
                      <a:r>
                        <a:rPr lang="en-GB" sz="1400">
                          <a:effectLst/>
                        </a:rPr>
                        <a:t>validity of data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Users and systems will be able to evaluate the reputation of the data they use.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Annotation system for datasets, with efforts to formalise annotation language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Ranking system to allow systems to produce rankings of levels of trust (akin to Page rank but based on reputation rather than links)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Systems can choose datasets which are most trustworthy and can evaluate the risks involved in using less trusted data. </a:t>
                      </a:r>
                      <a:endParaRPr lang="en-GB" sz="1400" dirty="0">
                        <a:solidFill>
                          <a:srgbClr val="000000"/>
                        </a:solidFill>
                        <a:effectLst/>
                        <a:latin typeface="Times New Roman"/>
                        <a:ea typeface="Times New Roman"/>
                        <a:cs typeface="Times New Roman"/>
                      </a:endParaRPr>
                    </a:p>
                  </a:txBody>
                  <a:tcPr marL="0" marR="0" marT="0" marB="0"/>
                </a:tc>
              </a:tr>
              <a:tr h="918402">
                <a:tc>
                  <a:txBody>
                    <a:bodyPr/>
                    <a:lstStyle/>
                    <a:p>
                      <a:pPr>
                        <a:spcAft>
                          <a:spcPts val="600"/>
                        </a:spcAft>
                      </a:pPr>
                      <a:r>
                        <a:rPr lang="en-GB" sz="1400" dirty="0">
                          <a:effectLst/>
                        </a:rPr>
                        <a:t>certification of repositories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People can make a judgement about which repositories can be trusted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International system of repository certification created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Certification demanded by EU and national funders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80% of major repositories of scientific data are certified </a:t>
                      </a:r>
                      <a:endParaRPr lang="en-GB" sz="1400">
                        <a:solidFill>
                          <a:srgbClr val="000000"/>
                        </a:solidFill>
                        <a:effectLst/>
                        <a:latin typeface="Times New Roman"/>
                        <a:ea typeface="Times New Roman"/>
                        <a:cs typeface="Times New Roman"/>
                      </a:endParaRPr>
                    </a:p>
                  </a:txBody>
                  <a:tcPr marL="0" marR="0" marT="0" marB="0"/>
                </a:tc>
              </a:tr>
              <a:tr h="884382">
                <a:tc>
                  <a:txBody>
                    <a:bodyPr/>
                    <a:lstStyle/>
                    <a:p>
                      <a:pPr>
                        <a:spcAft>
                          <a:spcPts val="600"/>
                        </a:spcAft>
                      </a:pPr>
                      <a:r>
                        <a:rPr lang="en-GB" sz="1400">
                          <a:effectLst/>
                        </a:rPr>
                        <a:t>global trust issues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Users can deal with the global datasets with the same confidence as European sources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Discussions with US, China, etc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MOU with international agencies on common standards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International agreement so that users have evidence of authenticity for world-wide scientific data </a:t>
                      </a:r>
                      <a:endParaRPr lang="en-GB" sz="1400" dirty="0">
                        <a:solidFill>
                          <a:srgbClr val="000000"/>
                        </a:solidFill>
                        <a:effectLst/>
                        <a:latin typeface="Times New Roman"/>
                        <a:ea typeface="Times New Roman"/>
                        <a:cs typeface="Times New Roman"/>
                      </a:endParaRPr>
                    </a:p>
                  </a:txBody>
                  <a:tcPr marL="0" marR="0" marT="0" marB="0"/>
                </a:tc>
              </a:tr>
              <a:tr h="819142">
                <a:tc>
                  <a:txBody>
                    <a:bodyPr/>
                    <a:lstStyle/>
                    <a:p>
                      <a:pPr>
                        <a:spcAft>
                          <a:spcPts val="600"/>
                        </a:spcAft>
                      </a:pPr>
                      <a:r>
                        <a:rPr lang="en-GB" sz="1400">
                          <a:effectLst/>
                        </a:rPr>
                        <a:t>Complexity of the system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People can trust that the ever more complex tangle of systems are doing the right thing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Simplify interfaces and entanglement.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Move towards autonomic, self-configuring, self-healing, self-optimising and self-protecting systems, with appropriate monitoring.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Systems have survived many generations of changes in technologies and architectures. </a:t>
                      </a:r>
                      <a:endParaRPr lang="en-GB" sz="14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33048682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en-GB" dirty="0" smtClean="0"/>
              <a:t>Reality check</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5658394"/>
              </p:ext>
            </p:extLst>
          </p:nvPr>
        </p:nvGraphicFramePr>
        <p:xfrm>
          <a:off x="116505" y="953725"/>
          <a:ext cx="8910990" cy="5447576"/>
        </p:xfrm>
        <a:graphic>
          <a:graphicData uri="http://schemas.openxmlformats.org/drawingml/2006/table">
            <a:tbl>
              <a:tblPr firstRow="1" firstCol="1" bandRow="1">
                <a:tableStyleId>{5C22544A-7EE6-4342-B048-85BDC9FD1C3A}</a:tableStyleId>
              </a:tblPr>
              <a:tblGrid>
                <a:gridCol w="2430270"/>
                <a:gridCol w="6480720"/>
              </a:tblGrid>
              <a:tr h="220739">
                <a:tc>
                  <a:txBody>
                    <a:bodyPr/>
                    <a:lstStyle/>
                    <a:p>
                      <a:pPr algn="ctr">
                        <a:lnSpc>
                          <a:spcPct val="100000"/>
                        </a:lnSpc>
                        <a:spcAft>
                          <a:spcPts val="0"/>
                        </a:spcAft>
                      </a:pPr>
                      <a:r>
                        <a:rPr lang="en-GB" sz="1600" dirty="0">
                          <a:effectLst/>
                        </a:rPr>
                        <a:t>What could jeopardise the vision</a:t>
                      </a:r>
                      <a:endParaRPr lang="en-GB" sz="3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GB" sz="1600" dirty="0">
                          <a:effectLst/>
                        </a:rPr>
                        <a:t>Counter by:</a:t>
                      </a:r>
                      <a:endParaRPr lang="en-GB" sz="3200" dirty="0">
                        <a:effectLst/>
                        <a:latin typeface="Calibri"/>
                        <a:ea typeface="Calibri"/>
                        <a:cs typeface="Times New Roman"/>
                      </a:endParaRPr>
                    </a:p>
                  </a:txBody>
                  <a:tcPr marL="68580" marR="68580" marT="0" marB="0"/>
                </a:tc>
              </a:tr>
              <a:tr h="662216">
                <a:tc>
                  <a:txBody>
                    <a:bodyPr/>
                    <a:lstStyle/>
                    <a:p>
                      <a:pPr>
                        <a:lnSpc>
                          <a:spcPct val="100000"/>
                        </a:lnSpc>
                        <a:spcAft>
                          <a:spcPts val="0"/>
                        </a:spcAft>
                      </a:pPr>
                      <a:r>
                        <a:rPr lang="en-GB" sz="1400" dirty="0">
                          <a:effectLst/>
                        </a:rPr>
                        <a:t>Lack of long term investment in critical components such as persistent identification</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Identify new funding mechanisms</a:t>
                      </a:r>
                      <a:endParaRPr lang="en-GB" sz="3200" dirty="0">
                        <a:effectLst/>
                      </a:endParaRPr>
                    </a:p>
                    <a:p>
                      <a:pPr>
                        <a:lnSpc>
                          <a:spcPct val="100000"/>
                        </a:lnSpc>
                        <a:spcAft>
                          <a:spcPts val="0"/>
                        </a:spcAft>
                      </a:pPr>
                      <a:r>
                        <a:rPr lang="en-GB" sz="1600" dirty="0">
                          <a:effectLst/>
                        </a:rPr>
                        <a:t>Identify new sources of funding</a:t>
                      </a:r>
                      <a:endParaRPr lang="en-GB" sz="3200" dirty="0">
                        <a:effectLst/>
                      </a:endParaRPr>
                    </a:p>
                    <a:p>
                      <a:pPr>
                        <a:lnSpc>
                          <a:spcPct val="100000"/>
                        </a:lnSpc>
                        <a:spcAft>
                          <a:spcPts val="0"/>
                        </a:spcAft>
                      </a:pPr>
                      <a:r>
                        <a:rPr lang="en-GB" sz="1600" dirty="0">
                          <a:effectLst/>
                        </a:rPr>
                        <a:t>Identify risks and benefits associated with digitally encoded information</a:t>
                      </a:r>
                      <a:endParaRPr lang="en-GB" sz="3200" dirty="0">
                        <a:effectLst/>
                        <a:latin typeface="Calibri"/>
                        <a:ea typeface="Calibri"/>
                        <a:cs typeface="Times New Roman"/>
                      </a:endParaRPr>
                    </a:p>
                  </a:txBody>
                  <a:tcPr marL="68580" marR="68580" marT="0" marB="0"/>
                </a:tc>
              </a:tr>
              <a:tr h="220739">
                <a:tc>
                  <a:txBody>
                    <a:bodyPr/>
                    <a:lstStyle/>
                    <a:p>
                      <a:pPr>
                        <a:lnSpc>
                          <a:spcPct val="100000"/>
                        </a:lnSpc>
                        <a:spcAft>
                          <a:spcPts val="0"/>
                        </a:spcAft>
                      </a:pPr>
                      <a:r>
                        <a:rPr lang="en-GB" sz="1400" dirty="0">
                          <a:effectLst/>
                        </a:rPr>
                        <a:t>Lack of preparation</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Ensure the required research is done in advance</a:t>
                      </a:r>
                      <a:endParaRPr lang="en-GB" sz="3200" dirty="0">
                        <a:effectLst/>
                        <a:latin typeface="Calibri"/>
                        <a:ea typeface="Calibri"/>
                        <a:cs typeface="Times New Roman"/>
                      </a:endParaRPr>
                    </a:p>
                  </a:txBody>
                  <a:tcPr marL="68580" marR="68580" marT="0" marB="0"/>
                </a:tc>
              </a:tr>
              <a:tr h="662216">
                <a:tc>
                  <a:txBody>
                    <a:bodyPr/>
                    <a:lstStyle/>
                    <a:p>
                      <a:pPr>
                        <a:lnSpc>
                          <a:spcPct val="100000"/>
                        </a:lnSpc>
                        <a:spcAft>
                          <a:spcPts val="0"/>
                        </a:spcAft>
                      </a:pPr>
                      <a:r>
                        <a:rPr lang="en-GB" sz="1400" dirty="0">
                          <a:effectLst/>
                        </a:rPr>
                        <a:t>Lack of willingness to co-operate across disciplines/ funders/ nations</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Apply subsidiarity principle so we do not step on researchers’ toes</a:t>
                      </a:r>
                      <a:endParaRPr lang="en-GB" sz="3200" dirty="0">
                        <a:effectLst/>
                      </a:endParaRPr>
                    </a:p>
                    <a:p>
                      <a:pPr>
                        <a:lnSpc>
                          <a:spcPct val="100000"/>
                        </a:lnSpc>
                        <a:spcAft>
                          <a:spcPts val="0"/>
                        </a:spcAft>
                      </a:pPr>
                      <a:r>
                        <a:rPr lang="en-GB" sz="1600" dirty="0">
                          <a:effectLst/>
                        </a:rPr>
                        <a:t>Take advantage of growing need of integration: within and across disciplines</a:t>
                      </a:r>
                      <a:endParaRPr lang="en-GB" sz="3200" dirty="0">
                        <a:effectLst/>
                        <a:latin typeface="Calibri"/>
                        <a:ea typeface="Calibri"/>
                        <a:cs typeface="Times New Roman"/>
                      </a:endParaRPr>
                    </a:p>
                  </a:txBody>
                  <a:tcPr marL="68580" marR="68580" marT="0" marB="0"/>
                </a:tc>
              </a:tr>
              <a:tr h="220739">
                <a:tc>
                  <a:txBody>
                    <a:bodyPr/>
                    <a:lstStyle/>
                    <a:p>
                      <a:pPr>
                        <a:lnSpc>
                          <a:spcPct val="100000"/>
                        </a:lnSpc>
                        <a:spcAft>
                          <a:spcPts val="0"/>
                        </a:spcAft>
                      </a:pPr>
                      <a:r>
                        <a:rPr lang="en-GB" sz="1400" dirty="0">
                          <a:effectLst/>
                        </a:rPr>
                        <a:t>Lack of published data </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Provide ways for data producers to benefit from publishing their data</a:t>
                      </a:r>
                      <a:endParaRPr lang="en-GB" sz="3200" dirty="0">
                        <a:effectLst/>
                        <a:latin typeface="Calibri"/>
                        <a:ea typeface="Calibri"/>
                        <a:cs typeface="Times New Roman"/>
                      </a:endParaRPr>
                    </a:p>
                  </a:txBody>
                  <a:tcPr marL="68580" marR="68580" marT="0" marB="0"/>
                </a:tc>
              </a:tr>
              <a:tr h="662216">
                <a:tc>
                  <a:txBody>
                    <a:bodyPr/>
                    <a:lstStyle/>
                    <a:p>
                      <a:pPr>
                        <a:lnSpc>
                          <a:spcPct val="100000"/>
                        </a:lnSpc>
                        <a:spcAft>
                          <a:spcPts val="0"/>
                        </a:spcAft>
                      </a:pPr>
                      <a:r>
                        <a:rPr lang="en-GB" sz="1400" dirty="0">
                          <a:effectLst/>
                        </a:rPr>
                        <a:t>Lack of trust </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Need ways of managing reputations</a:t>
                      </a:r>
                      <a:endParaRPr lang="en-GB" sz="3200" dirty="0">
                        <a:effectLst/>
                      </a:endParaRPr>
                    </a:p>
                    <a:p>
                      <a:pPr>
                        <a:lnSpc>
                          <a:spcPct val="100000"/>
                        </a:lnSpc>
                        <a:spcAft>
                          <a:spcPts val="0"/>
                        </a:spcAft>
                      </a:pPr>
                      <a:r>
                        <a:rPr lang="en-GB" sz="1600" dirty="0">
                          <a:effectLst/>
                        </a:rPr>
                        <a:t>Need ways of auditing and certifying repositories</a:t>
                      </a:r>
                      <a:endParaRPr lang="en-GB" sz="3200" dirty="0">
                        <a:effectLst/>
                      </a:endParaRPr>
                    </a:p>
                    <a:p>
                      <a:pPr>
                        <a:lnSpc>
                          <a:spcPct val="100000"/>
                        </a:lnSpc>
                        <a:spcAft>
                          <a:spcPts val="0"/>
                        </a:spcAft>
                      </a:pPr>
                      <a:r>
                        <a:rPr lang="en-GB" sz="1600" dirty="0">
                          <a:effectLst/>
                        </a:rPr>
                        <a:t>Need quality, impact, and trust metrics for datasets</a:t>
                      </a:r>
                      <a:endParaRPr lang="en-GB" sz="3200" dirty="0">
                        <a:effectLst/>
                        <a:latin typeface="Calibri"/>
                        <a:ea typeface="Calibri"/>
                        <a:cs typeface="Times New Roman"/>
                      </a:endParaRPr>
                    </a:p>
                  </a:txBody>
                  <a:tcPr marL="68580" marR="68580" marT="0" marB="0"/>
                </a:tc>
              </a:tr>
              <a:tr h="441478">
                <a:tc>
                  <a:txBody>
                    <a:bodyPr/>
                    <a:lstStyle/>
                    <a:p>
                      <a:pPr>
                        <a:lnSpc>
                          <a:spcPct val="100000"/>
                        </a:lnSpc>
                        <a:spcAft>
                          <a:spcPts val="0"/>
                        </a:spcAft>
                      </a:pPr>
                      <a:r>
                        <a:rPr lang="en-GB" sz="1400" dirty="0">
                          <a:effectLst/>
                        </a:rPr>
                        <a:t>Not enough data experts </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Need to train data scientists and to make researchers aware of the importance of sharing their data</a:t>
                      </a:r>
                      <a:endParaRPr lang="en-GB" sz="3200" dirty="0">
                        <a:effectLst/>
                        <a:latin typeface="Calibri"/>
                        <a:ea typeface="Calibri"/>
                        <a:cs typeface="Times New Roman"/>
                      </a:endParaRPr>
                    </a:p>
                  </a:txBody>
                  <a:tcPr marL="68580" marR="68580" marT="0" marB="0"/>
                </a:tc>
              </a:tr>
              <a:tr h="662216">
                <a:tc>
                  <a:txBody>
                    <a:bodyPr/>
                    <a:lstStyle/>
                    <a:p>
                      <a:pPr>
                        <a:lnSpc>
                          <a:spcPct val="100000"/>
                        </a:lnSpc>
                        <a:spcAft>
                          <a:spcPts val="0"/>
                        </a:spcAft>
                      </a:pPr>
                      <a:r>
                        <a:rPr lang="en-GB" sz="1400" dirty="0">
                          <a:effectLst/>
                        </a:rPr>
                        <a:t>The infrastructure is not used </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Work closely with real users and build according to their requirements</a:t>
                      </a:r>
                      <a:endParaRPr lang="en-GB" sz="3200" dirty="0">
                        <a:effectLst/>
                      </a:endParaRPr>
                    </a:p>
                    <a:p>
                      <a:pPr>
                        <a:lnSpc>
                          <a:spcPct val="100000"/>
                        </a:lnSpc>
                        <a:spcAft>
                          <a:spcPts val="0"/>
                        </a:spcAft>
                      </a:pPr>
                      <a:r>
                        <a:rPr lang="en-GB" sz="1600" dirty="0">
                          <a:effectLst/>
                        </a:rPr>
                        <a:t>Make data use interesting – for example integrating into games</a:t>
                      </a:r>
                      <a:endParaRPr lang="en-GB" sz="3200" dirty="0">
                        <a:effectLst/>
                      </a:endParaRPr>
                    </a:p>
                    <a:p>
                      <a:pPr>
                        <a:lnSpc>
                          <a:spcPct val="100000"/>
                        </a:lnSpc>
                        <a:spcAft>
                          <a:spcPts val="0"/>
                        </a:spcAft>
                      </a:pPr>
                      <a:r>
                        <a:rPr lang="en-GB" sz="1600" dirty="0">
                          <a:effectLst/>
                        </a:rPr>
                        <a:t>Use “data recommender” systems i.e. “you may also be interested in...”</a:t>
                      </a:r>
                      <a:endParaRPr lang="en-GB" sz="3200" dirty="0">
                        <a:effectLst/>
                        <a:latin typeface="Calibri"/>
                        <a:ea typeface="Calibri"/>
                        <a:cs typeface="Times New Roman"/>
                      </a:endParaRPr>
                    </a:p>
                  </a:txBody>
                  <a:tcPr marL="68580" marR="68580" marT="0" marB="0"/>
                </a:tc>
              </a:tr>
              <a:tr h="441478">
                <a:tc>
                  <a:txBody>
                    <a:bodyPr/>
                    <a:lstStyle/>
                    <a:p>
                      <a:pPr>
                        <a:lnSpc>
                          <a:spcPct val="100000"/>
                        </a:lnSpc>
                        <a:spcAft>
                          <a:spcPts val="0"/>
                        </a:spcAft>
                      </a:pPr>
                      <a:r>
                        <a:rPr lang="en-GB" sz="1400" dirty="0">
                          <a:effectLst/>
                        </a:rPr>
                        <a:t>Too complex to work</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Do not aim for a single top down system</a:t>
                      </a:r>
                      <a:endParaRPr lang="en-GB" sz="3200" dirty="0">
                        <a:effectLst/>
                      </a:endParaRPr>
                    </a:p>
                    <a:p>
                      <a:pPr>
                        <a:lnSpc>
                          <a:spcPct val="100000"/>
                        </a:lnSpc>
                        <a:spcAft>
                          <a:spcPts val="0"/>
                        </a:spcAft>
                      </a:pPr>
                      <a:r>
                        <a:rPr lang="en-GB" sz="1600" dirty="0">
                          <a:effectLst/>
                        </a:rPr>
                        <a:t>Ensure effective governance and maintenance system (c.f. IETF)</a:t>
                      </a:r>
                      <a:endParaRPr lang="en-GB" sz="3200" dirty="0">
                        <a:effectLst/>
                        <a:latin typeface="Calibri"/>
                        <a:ea typeface="Calibri"/>
                        <a:cs typeface="Times New Roman"/>
                      </a:endParaRPr>
                    </a:p>
                  </a:txBody>
                  <a:tcPr marL="68580" marR="68580" marT="0" marB="0"/>
                </a:tc>
              </a:tr>
              <a:tr h="441478">
                <a:tc>
                  <a:txBody>
                    <a:bodyPr/>
                    <a:lstStyle/>
                    <a:p>
                      <a:pPr>
                        <a:lnSpc>
                          <a:spcPct val="100000"/>
                        </a:lnSpc>
                        <a:spcAft>
                          <a:spcPts val="0"/>
                        </a:spcAft>
                      </a:pPr>
                      <a:r>
                        <a:rPr lang="en-GB" sz="1400" dirty="0">
                          <a:effectLst/>
                        </a:rPr>
                        <a:t>Lack of coherent </a:t>
                      </a:r>
                      <a:r>
                        <a:rPr lang="en-GB" sz="1400" dirty="0" smtClean="0">
                          <a:effectLst/>
                        </a:rPr>
                        <a:t>data</a:t>
                      </a:r>
                      <a:r>
                        <a:rPr lang="en-GB" sz="1400" baseline="0" dirty="0" smtClean="0">
                          <a:effectLst/>
                        </a:rPr>
                        <a:t> </a:t>
                      </a:r>
                      <a:r>
                        <a:rPr lang="en-GB" sz="1400" dirty="0" smtClean="0">
                          <a:effectLst/>
                        </a:rPr>
                        <a:t>description </a:t>
                      </a:r>
                      <a:r>
                        <a:rPr lang="en-GB" sz="1400" dirty="0">
                          <a:effectLst/>
                        </a:rPr>
                        <a:t>allowing re-use </a:t>
                      </a:r>
                      <a:r>
                        <a:rPr lang="en-GB" sz="1400" dirty="0" smtClean="0">
                          <a:effectLst/>
                        </a:rPr>
                        <a:t>of</a:t>
                      </a:r>
                      <a:r>
                        <a:rPr lang="en-GB" sz="1400" baseline="0" dirty="0" smtClean="0">
                          <a:effectLst/>
                        </a:rPr>
                        <a:t> </a:t>
                      </a:r>
                      <a:r>
                        <a:rPr lang="en-GB" sz="1400" dirty="0" smtClean="0">
                          <a:effectLst/>
                        </a:rPr>
                        <a:t>data </a:t>
                      </a:r>
                      <a:endParaRPr lang="en-GB" sz="2800" dirty="0">
                        <a:effectLst/>
                        <a:latin typeface="Calibri"/>
                        <a:ea typeface="Calibri"/>
                        <a:cs typeface="Times New Roman"/>
                      </a:endParaRPr>
                    </a:p>
                  </a:txBody>
                  <a:tcPr marL="68580" marR="68580" marT="0" marB="0"/>
                </a:tc>
                <a:tc>
                  <a:txBody>
                    <a:bodyPr/>
                    <a:lstStyle/>
                    <a:p>
                      <a:pPr>
                        <a:lnSpc>
                          <a:spcPct val="100000"/>
                        </a:lnSpc>
                        <a:spcAft>
                          <a:spcPts val="0"/>
                        </a:spcAft>
                      </a:pPr>
                      <a:r>
                        <a:rPr lang="en-GB" sz="1600" dirty="0">
                          <a:effectLst/>
                        </a:rPr>
                        <a:t>Provide “forums” to define strategies at disciplinary and cross-disciplinary levels for metadata definition</a:t>
                      </a:r>
                      <a:endParaRPr lang="en-GB" sz="3200"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196625" y="6534345"/>
            <a:ext cx="5850650" cy="369332"/>
          </a:xfrm>
          <a:prstGeom prst="rect">
            <a:avLst/>
          </a:prstGeom>
          <a:noFill/>
        </p:spPr>
        <p:txBody>
          <a:bodyPr wrap="square" rtlCol="0">
            <a:spAutoFit/>
          </a:bodyPr>
          <a:lstStyle/>
          <a:p>
            <a:r>
              <a:rPr lang="en-GB" dirty="0" smtClean="0"/>
              <a:t>From </a:t>
            </a:r>
            <a:r>
              <a:rPr lang="en-GB" i="1" dirty="0" smtClean="0"/>
              <a:t>Riding the Wave</a:t>
            </a:r>
            <a:endParaRPr lang="en-GB" i="1" dirty="0"/>
          </a:p>
        </p:txBody>
      </p:sp>
    </p:spTree>
    <p:extLst>
      <p:ext uri="{BB962C8B-B14F-4D97-AF65-F5344CB8AC3E}">
        <p14:creationId xmlns:p14="http://schemas.microsoft.com/office/powerpoint/2010/main" val="25869327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en-GB" dirty="0" smtClean="0"/>
              <a:t>Standards </a:t>
            </a:r>
            <a:endParaRPr lang="en-GB" dirty="0"/>
          </a:p>
        </p:txBody>
      </p:sp>
      <p:sp>
        <p:nvSpPr>
          <p:cNvPr id="3" name="Content Placeholder 2"/>
          <p:cNvSpPr>
            <a:spLocks noGrp="1"/>
          </p:cNvSpPr>
          <p:nvPr>
            <p:ph idx="1"/>
          </p:nvPr>
        </p:nvSpPr>
        <p:spPr/>
        <p:txBody>
          <a:bodyPr/>
          <a:lstStyle/>
          <a:p>
            <a:r>
              <a:rPr lang="en-GB" dirty="0" smtClean="0"/>
              <a:t>OAIS</a:t>
            </a:r>
          </a:p>
          <a:p>
            <a:r>
              <a:rPr lang="en-GB" dirty="0" smtClean="0"/>
              <a:t>Audit and certification</a:t>
            </a:r>
          </a:p>
          <a:p>
            <a:r>
              <a:rPr lang="en-GB" dirty="0" smtClean="0"/>
              <a:t>INSPIRE</a:t>
            </a:r>
          </a:p>
          <a:p>
            <a:r>
              <a:rPr lang="en-GB" dirty="0" smtClean="0"/>
              <a:t>Domain specific – IVOA</a:t>
            </a:r>
          </a:p>
          <a:p>
            <a:r>
              <a:rPr lang="en-GB" dirty="0" smtClean="0"/>
              <a:t>Semantic web</a:t>
            </a:r>
          </a:p>
          <a:p>
            <a:r>
              <a:rPr lang="en-GB" dirty="0" smtClean="0"/>
              <a:t>ISO/W3C/OASIS</a:t>
            </a:r>
            <a:endParaRPr lang="en-GB" dirty="0"/>
          </a:p>
        </p:txBody>
      </p:sp>
    </p:spTree>
    <p:extLst>
      <p:ext uri="{BB962C8B-B14F-4D97-AF65-F5344CB8AC3E}">
        <p14:creationId xmlns:p14="http://schemas.microsoft.com/office/powerpoint/2010/main" val="324330341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en-GB" dirty="0" smtClean="0"/>
              <a:t>Route forward</a:t>
            </a:r>
            <a:endParaRPr lang="en-GB" dirty="0"/>
          </a:p>
        </p:txBody>
      </p:sp>
      <p:sp>
        <p:nvSpPr>
          <p:cNvPr id="3" name="Content Placeholder 2"/>
          <p:cNvSpPr>
            <a:spLocks noGrp="1"/>
          </p:cNvSpPr>
          <p:nvPr>
            <p:ph idx="1"/>
          </p:nvPr>
        </p:nvSpPr>
        <p:spPr>
          <a:xfrm>
            <a:off x="457200" y="1088740"/>
            <a:ext cx="8229600" cy="5625625"/>
          </a:xfrm>
        </p:spPr>
        <p:txBody>
          <a:bodyPr>
            <a:normAutofit fontScale="92500" lnSpcReduction="10000"/>
          </a:bodyPr>
          <a:lstStyle/>
          <a:p>
            <a:r>
              <a:rPr lang="en-GB" dirty="0" smtClean="0"/>
              <a:t>Short term</a:t>
            </a:r>
          </a:p>
          <a:p>
            <a:pPr lvl="1"/>
            <a:r>
              <a:rPr lang="en-GB" dirty="0" smtClean="0"/>
              <a:t>Put in place short –term funding</a:t>
            </a:r>
          </a:p>
          <a:p>
            <a:pPr lvl="1"/>
            <a:r>
              <a:rPr lang="en-GB" dirty="0" smtClean="0"/>
              <a:t>Agree on services and tools</a:t>
            </a:r>
          </a:p>
          <a:p>
            <a:pPr lvl="1"/>
            <a:r>
              <a:rPr lang="en-GB" dirty="0" smtClean="0"/>
              <a:t>Build up the economic case</a:t>
            </a:r>
          </a:p>
          <a:p>
            <a:pPr lvl="1"/>
            <a:r>
              <a:rPr lang="en-GB" dirty="0" smtClean="0"/>
              <a:t>Enlist specific communities</a:t>
            </a:r>
          </a:p>
          <a:p>
            <a:r>
              <a:rPr lang="en-GB" dirty="0" smtClean="0"/>
              <a:t>Medium term</a:t>
            </a:r>
          </a:p>
          <a:p>
            <a:pPr lvl="1"/>
            <a:r>
              <a:rPr lang="en-GB" dirty="0" smtClean="0"/>
              <a:t>Medium term support in place</a:t>
            </a:r>
          </a:p>
          <a:p>
            <a:pPr lvl="1"/>
            <a:r>
              <a:rPr lang="en-GB" dirty="0" smtClean="0"/>
              <a:t>Collect evidence </a:t>
            </a:r>
          </a:p>
          <a:p>
            <a:pPr lvl="1"/>
            <a:r>
              <a:rPr lang="en-GB" dirty="0" smtClean="0"/>
              <a:t>Extend communities</a:t>
            </a:r>
          </a:p>
          <a:p>
            <a:r>
              <a:rPr lang="en-GB" dirty="0" smtClean="0"/>
              <a:t>Long term</a:t>
            </a:r>
          </a:p>
          <a:p>
            <a:pPr lvl="1"/>
            <a:r>
              <a:rPr lang="en-GB" dirty="0" smtClean="0"/>
              <a:t>Secure funding, tools and infrastructure</a:t>
            </a:r>
          </a:p>
          <a:p>
            <a:pPr lvl="1"/>
            <a:r>
              <a:rPr lang="en-GB" dirty="0" smtClean="0"/>
              <a:t>Being outside is the exception</a:t>
            </a:r>
          </a:p>
        </p:txBody>
      </p:sp>
    </p:spTree>
    <p:extLst>
      <p:ext uri="{BB962C8B-B14F-4D97-AF65-F5344CB8AC3E}">
        <p14:creationId xmlns:p14="http://schemas.microsoft.com/office/powerpoint/2010/main" val="376069783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Where are we now – </a:t>
            </a:r>
            <a:br>
              <a:rPr lang="en-GB" dirty="0" smtClean="0"/>
            </a:br>
            <a:r>
              <a:rPr lang="en-GB" dirty="0" smtClean="0"/>
              <a:t>view from APA</a:t>
            </a:r>
            <a:endParaRPr lang="en-GB" dirty="0"/>
          </a:p>
        </p:txBody>
      </p:sp>
      <p:sp>
        <p:nvSpPr>
          <p:cNvPr id="3" name="Content Placeholder 2"/>
          <p:cNvSpPr>
            <a:spLocks noGrp="1"/>
          </p:cNvSpPr>
          <p:nvPr>
            <p:ph idx="1"/>
          </p:nvPr>
        </p:nvSpPr>
        <p:spPr>
          <a:xfrm>
            <a:off x="457200" y="1223755"/>
            <a:ext cx="8525290" cy="5634245"/>
          </a:xfrm>
        </p:spPr>
        <p:txBody>
          <a:bodyPr>
            <a:normAutofit fontScale="92500" lnSpcReduction="20000"/>
          </a:bodyPr>
          <a:lstStyle/>
          <a:p>
            <a:r>
              <a:rPr lang="en-GB" dirty="0" smtClean="0"/>
              <a:t>Finding out what is needed</a:t>
            </a:r>
          </a:p>
          <a:p>
            <a:pPr lvl="1"/>
            <a:r>
              <a:rPr lang="en-GB" dirty="0" smtClean="0"/>
              <a:t>PARSE.Insight (</a:t>
            </a:r>
            <a:r>
              <a:rPr lang="en-GB" dirty="0" smtClean="0">
                <a:hlinkClick r:id="rId2"/>
              </a:rPr>
              <a:t>www.parse-insight.eu</a:t>
            </a:r>
            <a:r>
              <a:rPr lang="en-GB" dirty="0" smtClean="0"/>
              <a:t>)</a:t>
            </a:r>
          </a:p>
          <a:p>
            <a:pPr lvl="1"/>
            <a:r>
              <a:rPr lang="en-GB" dirty="0" smtClean="0"/>
              <a:t>ODE (</a:t>
            </a:r>
            <a:r>
              <a:rPr lang="en-GB" dirty="0" smtClean="0">
                <a:hlinkClick r:id="rId3"/>
              </a:rPr>
              <a:t>www.ode-project.eu</a:t>
            </a:r>
            <a:r>
              <a:rPr lang="en-GB" dirty="0" smtClean="0"/>
              <a:t>)</a:t>
            </a:r>
          </a:p>
          <a:p>
            <a:r>
              <a:rPr lang="en-GB" dirty="0" smtClean="0"/>
              <a:t>Building common understanding and a “Virtual Centre of Excellence”</a:t>
            </a:r>
          </a:p>
          <a:p>
            <a:pPr lvl="1"/>
            <a:r>
              <a:rPr lang="en-GB" dirty="0" smtClean="0"/>
              <a:t>APARSEN (</a:t>
            </a:r>
            <a:r>
              <a:rPr lang="en-GB" dirty="0" smtClean="0">
                <a:hlinkClick r:id="rId4"/>
              </a:rPr>
              <a:t>www.aparsen.eu</a:t>
            </a:r>
            <a:r>
              <a:rPr lang="en-GB" dirty="0" smtClean="0"/>
              <a:t>)</a:t>
            </a:r>
          </a:p>
          <a:p>
            <a:r>
              <a:rPr lang="en-GB" dirty="0" smtClean="0"/>
              <a:t>Putting sustained infrastructure in place to help preservation</a:t>
            </a:r>
          </a:p>
          <a:p>
            <a:pPr lvl="1"/>
            <a:r>
              <a:rPr lang="en-GB" dirty="0" smtClean="0"/>
              <a:t>SCIDIP-ES (</a:t>
            </a:r>
            <a:r>
              <a:rPr lang="en-GB" dirty="0" smtClean="0">
                <a:hlinkClick r:id="rId5"/>
              </a:rPr>
              <a:t>www.scidip-es.eu</a:t>
            </a:r>
            <a:r>
              <a:rPr lang="en-GB" dirty="0" smtClean="0"/>
              <a:t>)</a:t>
            </a:r>
          </a:p>
          <a:p>
            <a:pPr lvl="1"/>
            <a:r>
              <a:rPr lang="en-GB" dirty="0" smtClean="0"/>
              <a:t>Audit and Certification (</a:t>
            </a:r>
            <a:r>
              <a:rPr lang="en-GB" dirty="0" smtClean="0">
                <a:hlinkClick r:id="rId6"/>
              </a:rPr>
              <a:t>www.iso16363.org</a:t>
            </a:r>
            <a:r>
              <a:rPr lang="en-GB" dirty="0"/>
              <a:t> </a:t>
            </a:r>
            <a:r>
              <a:rPr lang="en-GB" dirty="0" smtClean="0"/>
              <a:t>and </a:t>
            </a:r>
            <a:r>
              <a:rPr lang="en-GB" dirty="0" smtClean="0">
                <a:hlinkClick r:id="rId7"/>
              </a:rPr>
              <a:t>www.tdr.org</a:t>
            </a:r>
            <a:r>
              <a:rPr lang="en-GB" dirty="0" smtClean="0"/>
              <a:t>)  </a:t>
            </a:r>
            <a:endParaRPr lang="en-GB" dirty="0"/>
          </a:p>
          <a:p>
            <a:pPr marL="0" indent="0">
              <a:buNone/>
            </a:pPr>
            <a:r>
              <a:rPr lang="en-GB" dirty="0" smtClean="0"/>
              <a:t>Underpinned by APA  </a:t>
            </a:r>
            <a:r>
              <a:rPr lang="en-GB" dirty="0" smtClean="0">
                <a:hlinkClick r:id="rId8"/>
              </a:rPr>
              <a:t>www.alliancepermanentaccess.org</a:t>
            </a:r>
            <a:r>
              <a:rPr lang="en-GB" dirty="0" smtClean="0"/>
              <a:t>  </a:t>
            </a:r>
            <a:endParaRPr lang="en-GB" dirty="0"/>
          </a:p>
        </p:txBody>
      </p:sp>
    </p:spTree>
    <p:extLst>
      <p:ext uri="{BB962C8B-B14F-4D97-AF65-F5344CB8AC3E}">
        <p14:creationId xmlns:p14="http://schemas.microsoft.com/office/powerpoint/2010/main" val="10427744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486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2225" y="-179637"/>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2" name="Group 3"/>
          <p:cNvGrpSpPr>
            <a:grpSpLocks noChangeAspect="1"/>
          </p:cNvGrpSpPr>
          <p:nvPr/>
        </p:nvGrpSpPr>
        <p:grpSpPr bwMode="auto">
          <a:xfrm>
            <a:off x="2100263" y="2385763"/>
            <a:ext cx="608012" cy="195263"/>
            <a:chOff x="793" y="2840"/>
            <a:chExt cx="862" cy="635"/>
          </a:xfrm>
        </p:grpSpPr>
        <p:sp>
          <p:nvSpPr>
            <p:cNvPr id="15480" name="WordArt 4"/>
            <p:cNvSpPr>
              <a:spLocks noChangeAspect="1"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Storage</a:t>
              </a:r>
            </a:p>
            <a:p>
              <a:r>
                <a:rPr lang="en-GB" sz="1000" kern="10">
                  <a:effectLst>
                    <a:outerShdw dist="35921" dir="2700000" sy="50000" rotWithShape="0">
                      <a:srgbClr val="875B0D">
                        <a:alpha val="70000"/>
                      </a:srgbClr>
                    </a:outerShdw>
                  </a:effectLst>
                  <a:latin typeface="Arial"/>
                  <a:cs typeface="Arial"/>
                </a:rPr>
                <a:t>Compute Resource</a:t>
              </a:r>
            </a:p>
            <a:p>
              <a:r>
                <a:rPr lang="en-GB" sz="1000" kern="10">
                  <a:effectLst>
                    <a:outerShdw dist="35921" dir="2700000" sy="50000" rotWithShape="0">
                      <a:srgbClr val="875B0D">
                        <a:alpha val="70000"/>
                      </a:srgbClr>
                    </a:outerShdw>
                  </a:effectLst>
                  <a:latin typeface="Arial"/>
                  <a:cs typeface="Arial"/>
                </a:rPr>
                <a:t>Local Authentication</a:t>
              </a:r>
            </a:p>
            <a:p>
              <a:r>
                <a:rPr lang="en-GB" sz="1000" kern="10">
                  <a:effectLst>
                    <a:outerShdw dist="35921" dir="2700000" sy="50000" rotWithShape="0">
                      <a:srgbClr val="875B0D">
                        <a:alpha val="70000"/>
                      </a:srgbClr>
                    </a:outerShdw>
                  </a:effectLst>
                  <a:latin typeface="Arial"/>
                  <a:cs typeface="Arial"/>
                </a:rPr>
                <a:t>Local Authorisation</a:t>
              </a:r>
            </a:p>
          </p:txBody>
        </p:sp>
        <p:sp>
          <p:nvSpPr>
            <p:cNvPr id="15481" name="Line 5"/>
            <p:cNvSpPr>
              <a:spLocks noChangeAspect="1"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82" name="Line 6"/>
            <p:cNvSpPr>
              <a:spLocks noChangeAspect="1"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83" name="Line 7"/>
            <p:cNvSpPr>
              <a:spLocks noChangeAspect="1"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84" name="Line 8"/>
            <p:cNvSpPr>
              <a:spLocks noChangeAspect="1"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3" name="Group 9"/>
          <p:cNvGrpSpPr>
            <a:grpSpLocks/>
          </p:cNvGrpSpPr>
          <p:nvPr/>
        </p:nvGrpSpPr>
        <p:grpSpPr bwMode="auto">
          <a:xfrm>
            <a:off x="2012950" y="3177926"/>
            <a:ext cx="649288" cy="215900"/>
            <a:chOff x="2336" y="2251"/>
            <a:chExt cx="409" cy="136"/>
          </a:xfrm>
        </p:grpSpPr>
        <p:sp>
          <p:nvSpPr>
            <p:cNvPr id="15478" name="AutoShape 10"/>
            <p:cNvSpPr>
              <a:spLocks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79" name="AutoShape 11"/>
            <p:cNvSpPr>
              <a:spLocks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4" name="Group 12"/>
          <p:cNvGrpSpPr>
            <a:grpSpLocks noChangeAspect="1"/>
          </p:cNvGrpSpPr>
          <p:nvPr/>
        </p:nvGrpSpPr>
        <p:grpSpPr bwMode="auto">
          <a:xfrm>
            <a:off x="2228850" y="2601663"/>
            <a:ext cx="323850" cy="142875"/>
            <a:chOff x="2336" y="2251"/>
            <a:chExt cx="409" cy="136"/>
          </a:xfrm>
        </p:grpSpPr>
        <p:sp>
          <p:nvSpPr>
            <p:cNvPr id="15476" name="AutoShape 13"/>
            <p:cNvSpPr>
              <a:spLocks noChangeAspect="1"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77" name="AutoShape 14"/>
            <p:cNvSpPr>
              <a:spLocks noChangeAspect="1"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5" name="Group 15"/>
          <p:cNvGrpSpPr>
            <a:grpSpLocks/>
          </p:cNvGrpSpPr>
          <p:nvPr/>
        </p:nvGrpSpPr>
        <p:grpSpPr bwMode="auto">
          <a:xfrm>
            <a:off x="22225" y="5022601"/>
            <a:ext cx="4103688" cy="1655762"/>
            <a:chOff x="793" y="2840"/>
            <a:chExt cx="862" cy="635"/>
          </a:xfrm>
        </p:grpSpPr>
        <p:sp>
          <p:nvSpPr>
            <p:cNvPr id="15471" name="WordArt 16"/>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WAN</a:t>
              </a:r>
            </a:p>
            <a:p>
              <a:r>
                <a:rPr lang="en-GB" sz="1000" kern="10">
                  <a:effectLst>
                    <a:outerShdw dist="35921" dir="2700000" sy="50000" rotWithShape="0">
                      <a:srgbClr val="875B0D">
                        <a:alpha val="70000"/>
                      </a:srgbClr>
                    </a:outerShdw>
                  </a:effectLst>
                  <a:latin typeface="Arial"/>
                  <a:cs typeface="Arial"/>
                </a:rPr>
                <a:t>LAN</a:t>
              </a:r>
            </a:p>
            <a:p>
              <a:r>
                <a:rPr lang="en-GB" sz="1000" kern="10">
                  <a:effectLst>
                    <a:outerShdw dist="35921" dir="2700000" sy="50000" rotWithShape="0">
                      <a:srgbClr val="875B0D">
                        <a:alpha val="70000"/>
                      </a:srgbClr>
                    </a:outerShdw>
                  </a:effectLst>
                  <a:latin typeface="Arial"/>
                  <a:cs typeface="Arial"/>
                </a:rPr>
                <a:t>Router</a:t>
              </a:r>
            </a:p>
            <a:p>
              <a:r>
                <a:rPr lang="en-GB" sz="1000" kern="10">
                  <a:effectLst>
                    <a:outerShdw dist="35921" dir="2700000" sy="50000" rotWithShape="0">
                      <a:srgbClr val="875B0D">
                        <a:alpha val="70000"/>
                      </a:srgbClr>
                    </a:outerShdw>
                  </a:effectLst>
                  <a:latin typeface="Arial"/>
                  <a:cs typeface="Arial"/>
                </a:rPr>
                <a:t>Switch</a:t>
              </a:r>
            </a:p>
            <a:p>
              <a:r>
                <a:rPr lang="en-GB" sz="1000" kern="10">
                  <a:effectLst>
                    <a:outerShdw dist="35921" dir="2700000" sy="50000" rotWithShape="0">
                      <a:srgbClr val="875B0D">
                        <a:alpha val="70000"/>
                      </a:srgbClr>
                    </a:outerShdw>
                  </a:effectLst>
                  <a:latin typeface="Arial"/>
                  <a:cs typeface="Arial"/>
                </a:rPr>
                <a:t>Cable</a:t>
              </a:r>
            </a:p>
          </p:txBody>
        </p:sp>
        <p:sp>
          <p:nvSpPr>
            <p:cNvPr id="15472" name="Line 17"/>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73" name="Line 18"/>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74" name="Line 19"/>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75" name="Line 20"/>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6" name="Group 21"/>
          <p:cNvGrpSpPr>
            <a:grpSpLocks/>
          </p:cNvGrpSpPr>
          <p:nvPr/>
        </p:nvGrpSpPr>
        <p:grpSpPr bwMode="auto">
          <a:xfrm>
            <a:off x="1512888" y="4401888"/>
            <a:ext cx="1511300" cy="485775"/>
            <a:chOff x="793" y="2840"/>
            <a:chExt cx="862" cy="635"/>
          </a:xfrm>
        </p:grpSpPr>
        <p:sp>
          <p:nvSpPr>
            <p:cNvPr id="15466" name="WordArt 22"/>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Interconnects</a:t>
              </a:r>
            </a:p>
            <a:p>
              <a:r>
                <a:rPr lang="en-GB" sz="1000" kern="10">
                  <a:effectLst>
                    <a:outerShdw dist="35921" dir="2700000" sy="50000" rotWithShape="0">
                      <a:srgbClr val="875B0D">
                        <a:alpha val="70000"/>
                      </a:srgbClr>
                    </a:outerShdw>
                  </a:effectLst>
                  <a:latin typeface="Arial"/>
                  <a:cs typeface="Arial"/>
                </a:rPr>
                <a:t>Gateways</a:t>
              </a:r>
            </a:p>
            <a:p>
              <a:r>
                <a:rPr lang="en-GB" sz="1000" kern="10">
                  <a:effectLst>
                    <a:outerShdw dist="35921" dir="2700000" sy="50000" rotWithShape="0">
                      <a:srgbClr val="875B0D">
                        <a:alpha val="70000"/>
                      </a:srgbClr>
                    </a:outerShdw>
                  </a:effectLst>
                  <a:latin typeface="Arial"/>
                  <a:cs typeface="Arial"/>
                </a:rPr>
                <a:t>Management</a:t>
              </a:r>
            </a:p>
          </p:txBody>
        </p:sp>
        <p:sp>
          <p:nvSpPr>
            <p:cNvPr id="15467" name="Line 23"/>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8" name="Line 24"/>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9" name="Line 25"/>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70" name="Line 26"/>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7" name="Group 27"/>
          <p:cNvGrpSpPr>
            <a:grpSpLocks noChangeAspect="1"/>
          </p:cNvGrpSpPr>
          <p:nvPr/>
        </p:nvGrpSpPr>
        <p:grpSpPr bwMode="auto">
          <a:xfrm>
            <a:off x="2017713" y="4041526"/>
            <a:ext cx="608012" cy="195262"/>
            <a:chOff x="793" y="2840"/>
            <a:chExt cx="862" cy="635"/>
          </a:xfrm>
        </p:grpSpPr>
        <p:sp>
          <p:nvSpPr>
            <p:cNvPr id="15461" name="WordArt 28"/>
            <p:cNvSpPr>
              <a:spLocks noChangeAspect="1"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WAN</a:t>
              </a:r>
            </a:p>
            <a:p>
              <a:r>
                <a:rPr lang="en-GB" sz="1000" kern="10">
                  <a:effectLst>
                    <a:outerShdw dist="35921" dir="2700000" sy="50000" rotWithShape="0">
                      <a:srgbClr val="875B0D">
                        <a:alpha val="70000"/>
                      </a:srgbClr>
                    </a:outerShdw>
                  </a:effectLst>
                  <a:latin typeface="Arial"/>
                  <a:cs typeface="Arial"/>
                </a:rPr>
                <a:t>LAN</a:t>
              </a:r>
            </a:p>
            <a:p>
              <a:r>
                <a:rPr lang="en-GB" sz="1000" kern="10">
                  <a:effectLst>
                    <a:outerShdw dist="35921" dir="2700000" sy="50000" rotWithShape="0">
                      <a:srgbClr val="875B0D">
                        <a:alpha val="70000"/>
                      </a:srgbClr>
                    </a:outerShdw>
                  </a:effectLst>
                  <a:latin typeface="Arial"/>
                  <a:cs typeface="Arial"/>
                </a:rPr>
                <a:t>Router</a:t>
              </a:r>
            </a:p>
            <a:p>
              <a:r>
                <a:rPr lang="en-GB" sz="1000" kern="10">
                  <a:effectLst>
                    <a:outerShdw dist="35921" dir="2700000" sy="50000" rotWithShape="0">
                      <a:srgbClr val="875B0D">
                        <a:alpha val="70000"/>
                      </a:srgbClr>
                    </a:outerShdw>
                  </a:effectLst>
                  <a:latin typeface="Arial"/>
                  <a:cs typeface="Arial"/>
                </a:rPr>
                <a:t>Switch</a:t>
              </a:r>
            </a:p>
            <a:p>
              <a:r>
                <a:rPr lang="en-GB" sz="1000" kern="10">
                  <a:effectLst>
                    <a:outerShdw dist="35921" dir="2700000" sy="50000" rotWithShape="0">
                      <a:srgbClr val="875B0D">
                        <a:alpha val="70000"/>
                      </a:srgbClr>
                    </a:outerShdw>
                  </a:effectLst>
                  <a:latin typeface="Arial"/>
                  <a:cs typeface="Arial"/>
                </a:rPr>
                <a:t>Cable</a:t>
              </a:r>
            </a:p>
          </p:txBody>
        </p:sp>
        <p:sp>
          <p:nvSpPr>
            <p:cNvPr id="15462" name="Line 29"/>
            <p:cNvSpPr>
              <a:spLocks noChangeAspect="1"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3" name="Line 30"/>
            <p:cNvSpPr>
              <a:spLocks noChangeAspect="1"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4" name="Line 31"/>
            <p:cNvSpPr>
              <a:spLocks noChangeAspect="1"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65" name="Line 32"/>
            <p:cNvSpPr>
              <a:spLocks noChangeAspect="1"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8" name="Group 33"/>
          <p:cNvGrpSpPr>
            <a:grpSpLocks/>
          </p:cNvGrpSpPr>
          <p:nvPr/>
        </p:nvGrpSpPr>
        <p:grpSpPr bwMode="auto">
          <a:xfrm>
            <a:off x="1944688" y="4833688"/>
            <a:ext cx="649287" cy="215900"/>
            <a:chOff x="2336" y="2251"/>
            <a:chExt cx="409" cy="136"/>
          </a:xfrm>
        </p:grpSpPr>
        <p:sp>
          <p:nvSpPr>
            <p:cNvPr id="15459" name="AutoShape 34"/>
            <p:cNvSpPr>
              <a:spLocks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60" name="AutoShape 35"/>
            <p:cNvSpPr>
              <a:spLocks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9" name="Group 36"/>
          <p:cNvGrpSpPr>
            <a:grpSpLocks noChangeAspect="1"/>
          </p:cNvGrpSpPr>
          <p:nvPr/>
        </p:nvGrpSpPr>
        <p:grpSpPr bwMode="auto">
          <a:xfrm>
            <a:off x="2162175" y="4257426"/>
            <a:ext cx="323850" cy="142875"/>
            <a:chOff x="2336" y="2251"/>
            <a:chExt cx="409" cy="136"/>
          </a:xfrm>
        </p:grpSpPr>
        <p:sp>
          <p:nvSpPr>
            <p:cNvPr id="15457" name="AutoShape 37"/>
            <p:cNvSpPr>
              <a:spLocks noChangeAspect="1"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58" name="AutoShape 38"/>
            <p:cNvSpPr>
              <a:spLocks noChangeAspect="1"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10" name="Group 39"/>
          <p:cNvGrpSpPr>
            <a:grpSpLocks/>
          </p:cNvGrpSpPr>
          <p:nvPr/>
        </p:nvGrpSpPr>
        <p:grpSpPr bwMode="auto">
          <a:xfrm>
            <a:off x="1568450" y="730001"/>
            <a:ext cx="1511300" cy="485775"/>
            <a:chOff x="793" y="2840"/>
            <a:chExt cx="862" cy="635"/>
          </a:xfrm>
        </p:grpSpPr>
        <p:sp>
          <p:nvSpPr>
            <p:cNvPr id="15452" name="WordArt 40"/>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Translators</a:t>
              </a:r>
            </a:p>
            <a:p>
              <a:r>
                <a:rPr lang="en-GB" sz="1000" kern="10">
                  <a:effectLst>
                    <a:outerShdw dist="35921" dir="2700000" sy="50000" rotWithShape="0">
                      <a:srgbClr val="875B0D">
                        <a:alpha val="70000"/>
                      </a:srgbClr>
                    </a:outerShdw>
                  </a:effectLst>
                  <a:latin typeface="Arial"/>
                  <a:cs typeface="Arial"/>
                </a:rPr>
                <a:t>Thesauri</a:t>
              </a:r>
            </a:p>
            <a:p>
              <a:r>
                <a:rPr lang="en-GB" sz="1000" kern="10">
                  <a:effectLst>
                    <a:outerShdw dist="35921" dir="2700000" sy="50000" rotWithShape="0">
                      <a:srgbClr val="875B0D">
                        <a:alpha val="70000"/>
                      </a:srgbClr>
                    </a:outerShdw>
                  </a:effectLst>
                  <a:latin typeface="Arial"/>
                  <a:cs typeface="Arial"/>
                </a:rPr>
                <a:t>Cross-references</a:t>
              </a:r>
            </a:p>
          </p:txBody>
        </p:sp>
        <p:sp>
          <p:nvSpPr>
            <p:cNvPr id="15453" name="Line 41"/>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54" name="Line 42"/>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55" name="Line 43"/>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56" name="Line 44"/>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1" name="Group 45"/>
          <p:cNvGrpSpPr>
            <a:grpSpLocks noChangeAspect="1"/>
          </p:cNvGrpSpPr>
          <p:nvPr/>
        </p:nvGrpSpPr>
        <p:grpSpPr bwMode="auto">
          <a:xfrm>
            <a:off x="2081213" y="369638"/>
            <a:ext cx="608012" cy="195263"/>
            <a:chOff x="793" y="2840"/>
            <a:chExt cx="862" cy="635"/>
          </a:xfrm>
        </p:grpSpPr>
        <p:sp>
          <p:nvSpPr>
            <p:cNvPr id="15447" name="WordArt 46"/>
            <p:cNvSpPr>
              <a:spLocks noChangeAspect="1"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endParaRPr lang="en-GB" sz="1000" kern="10">
                <a:effectLst>
                  <a:outerShdw dist="35921" dir="2700000" sy="50000" rotWithShape="0">
                    <a:srgbClr val="875B0D">
                      <a:alpha val="70000"/>
                    </a:srgbClr>
                  </a:outerShdw>
                </a:effectLst>
                <a:latin typeface="Arial"/>
                <a:cs typeface="Arial"/>
              </a:endParaRPr>
            </a:p>
            <a:p>
              <a:r>
                <a:rPr lang="en-GB" sz="1000" kern="10">
                  <a:effectLst>
                    <a:outerShdw dist="35921" dir="2700000" sy="50000" rotWithShape="0">
                      <a:srgbClr val="875B0D">
                        <a:alpha val="70000"/>
                      </a:srgbClr>
                    </a:outerShdw>
                  </a:effectLst>
                  <a:latin typeface="Arial"/>
                  <a:cs typeface="Arial"/>
                </a:rPr>
                <a:t>Discipline repositories</a:t>
              </a:r>
            </a:p>
            <a:p>
              <a:endParaRPr lang="en-GB" sz="1000" kern="10">
                <a:effectLst>
                  <a:outerShdw dist="35921" dir="2700000" sy="50000" rotWithShape="0">
                    <a:srgbClr val="875B0D">
                      <a:alpha val="70000"/>
                    </a:srgbClr>
                  </a:outerShdw>
                </a:effectLst>
                <a:latin typeface="Arial"/>
                <a:cs typeface="Arial"/>
              </a:endParaRPr>
            </a:p>
          </p:txBody>
        </p:sp>
        <p:sp>
          <p:nvSpPr>
            <p:cNvPr id="15448" name="Line 47"/>
            <p:cNvSpPr>
              <a:spLocks noChangeAspect="1"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49" name="Line 48"/>
            <p:cNvSpPr>
              <a:spLocks noChangeAspect="1"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50" name="Line 49"/>
            <p:cNvSpPr>
              <a:spLocks noChangeAspect="1"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51" name="Line 50"/>
            <p:cNvSpPr>
              <a:spLocks noChangeAspect="1"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2" name="Group 51"/>
          <p:cNvGrpSpPr>
            <a:grpSpLocks/>
          </p:cNvGrpSpPr>
          <p:nvPr/>
        </p:nvGrpSpPr>
        <p:grpSpPr bwMode="auto">
          <a:xfrm>
            <a:off x="2001838" y="1161801"/>
            <a:ext cx="649287" cy="215900"/>
            <a:chOff x="2336" y="2251"/>
            <a:chExt cx="409" cy="136"/>
          </a:xfrm>
        </p:grpSpPr>
        <p:sp>
          <p:nvSpPr>
            <p:cNvPr id="15445" name="AutoShape 52"/>
            <p:cNvSpPr>
              <a:spLocks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46" name="AutoShape 53"/>
            <p:cNvSpPr>
              <a:spLocks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13" name="Group 54"/>
          <p:cNvGrpSpPr>
            <a:grpSpLocks noChangeAspect="1"/>
          </p:cNvGrpSpPr>
          <p:nvPr/>
        </p:nvGrpSpPr>
        <p:grpSpPr bwMode="auto">
          <a:xfrm>
            <a:off x="2217738" y="585538"/>
            <a:ext cx="323850" cy="142875"/>
            <a:chOff x="2336" y="2251"/>
            <a:chExt cx="409" cy="136"/>
          </a:xfrm>
        </p:grpSpPr>
        <p:sp>
          <p:nvSpPr>
            <p:cNvPr id="15443" name="AutoShape 55"/>
            <p:cNvSpPr>
              <a:spLocks noChangeAspect="1"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44" name="AutoShape 56"/>
            <p:cNvSpPr>
              <a:spLocks noChangeAspect="1"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sp>
        <p:nvSpPr>
          <p:cNvPr id="53305" name="Freeform 57"/>
          <p:cNvSpPr>
            <a:spLocks/>
          </p:cNvSpPr>
          <p:nvPr/>
        </p:nvSpPr>
        <p:spPr bwMode="auto">
          <a:xfrm>
            <a:off x="346075" y="3393826"/>
            <a:ext cx="3454400" cy="1698625"/>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CC00">
              <a:alpha val="85097"/>
            </a:srgbClr>
          </a:solidFill>
          <a:ln w="9525">
            <a:solidFill>
              <a:schemeClr val="tx1"/>
            </a:solidFill>
            <a:round/>
            <a:headEnd/>
            <a:tailEnd/>
          </a:ln>
        </p:spPr>
        <p:txBody>
          <a:bodyPr/>
          <a:lstStyle/>
          <a:p>
            <a:endParaRPr lang="en-GB"/>
          </a:p>
        </p:txBody>
      </p:sp>
      <p:sp>
        <p:nvSpPr>
          <p:cNvPr id="53306" name="Freeform 58"/>
          <p:cNvSpPr>
            <a:spLocks/>
          </p:cNvSpPr>
          <p:nvPr/>
        </p:nvSpPr>
        <p:spPr bwMode="auto">
          <a:xfrm>
            <a:off x="379413" y="4979738"/>
            <a:ext cx="3454400" cy="1698625"/>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chemeClr val="accent1">
              <a:alpha val="29019"/>
            </a:schemeClr>
          </a:solidFill>
          <a:ln w="9525">
            <a:solidFill>
              <a:schemeClr val="tx1"/>
            </a:solidFill>
            <a:round/>
            <a:headEnd/>
            <a:tailEnd/>
          </a:ln>
        </p:spPr>
        <p:txBody>
          <a:bodyPr/>
          <a:lstStyle/>
          <a:p>
            <a:endParaRPr lang="en-GB"/>
          </a:p>
        </p:txBody>
      </p:sp>
      <p:sp>
        <p:nvSpPr>
          <p:cNvPr id="53307" name="Freeform 59"/>
          <p:cNvSpPr>
            <a:spLocks noChangeAspect="1"/>
          </p:cNvSpPr>
          <p:nvPr/>
        </p:nvSpPr>
        <p:spPr bwMode="auto">
          <a:xfrm>
            <a:off x="1714500" y="4473326"/>
            <a:ext cx="1150938" cy="438150"/>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chemeClr val="accent1">
              <a:alpha val="29019"/>
            </a:schemeClr>
          </a:solidFill>
          <a:ln w="9525">
            <a:solidFill>
              <a:schemeClr val="tx1"/>
            </a:solidFill>
            <a:round/>
            <a:headEnd/>
            <a:tailEnd/>
          </a:ln>
        </p:spPr>
        <p:txBody>
          <a:bodyPr/>
          <a:lstStyle/>
          <a:p>
            <a:endParaRPr lang="en-GB"/>
          </a:p>
        </p:txBody>
      </p:sp>
      <p:grpSp>
        <p:nvGrpSpPr>
          <p:cNvPr id="14" name="Group 60"/>
          <p:cNvGrpSpPr>
            <a:grpSpLocks/>
          </p:cNvGrpSpPr>
          <p:nvPr/>
        </p:nvGrpSpPr>
        <p:grpSpPr bwMode="auto">
          <a:xfrm>
            <a:off x="68263" y="3393826"/>
            <a:ext cx="4103687" cy="1655762"/>
            <a:chOff x="793" y="2840"/>
            <a:chExt cx="862" cy="635"/>
          </a:xfrm>
        </p:grpSpPr>
        <p:sp>
          <p:nvSpPr>
            <p:cNvPr id="15438" name="WordArt 61"/>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latin typeface="Arial"/>
                  <a:cs typeface="Arial"/>
                </a:rPr>
                <a:t>Storage</a:t>
              </a:r>
            </a:p>
            <a:p>
              <a:r>
                <a:rPr lang="en-GB" sz="1000" kern="10">
                  <a:latin typeface="Arial"/>
                  <a:cs typeface="Arial"/>
                </a:rPr>
                <a:t>Compute Resource</a:t>
              </a:r>
            </a:p>
            <a:p>
              <a:r>
                <a:rPr lang="en-GB" sz="1000" kern="10">
                  <a:latin typeface="Arial"/>
                  <a:cs typeface="Arial"/>
                </a:rPr>
                <a:t>Local Authentication</a:t>
              </a:r>
            </a:p>
            <a:p>
              <a:r>
                <a:rPr lang="en-GB" sz="1000" kern="10">
                  <a:latin typeface="Arial"/>
                  <a:cs typeface="Arial"/>
                </a:rPr>
                <a:t>Local Authorisation</a:t>
              </a:r>
            </a:p>
          </p:txBody>
        </p:sp>
        <p:sp>
          <p:nvSpPr>
            <p:cNvPr id="15439" name="Line 62"/>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40" name="Line 63"/>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41" name="Line 64"/>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42" name="Line 65"/>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14" name="Freeform 66"/>
          <p:cNvSpPr>
            <a:spLocks noChangeAspect="1"/>
          </p:cNvSpPr>
          <p:nvPr/>
        </p:nvSpPr>
        <p:spPr bwMode="auto">
          <a:xfrm>
            <a:off x="1714500" y="2744538"/>
            <a:ext cx="1223963" cy="495300"/>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CC00">
              <a:alpha val="85097"/>
            </a:srgbClr>
          </a:solidFill>
          <a:ln w="9525">
            <a:solidFill>
              <a:schemeClr val="tx1"/>
            </a:solidFill>
            <a:round/>
            <a:headEnd/>
            <a:tailEnd/>
          </a:ln>
        </p:spPr>
        <p:txBody>
          <a:bodyPr/>
          <a:lstStyle/>
          <a:p>
            <a:endParaRPr lang="en-GB"/>
          </a:p>
        </p:txBody>
      </p:sp>
      <p:grpSp>
        <p:nvGrpSpPr>
          <p:cNvPr id="15" name="Group 67"/>
          <p:cNvGrpSpPr>
            <a:grpSpLocks/>
          </p:cNvGrpSpPr>
          <p:nvPr/>
        </p:nvGrpSpPr>
        <p:grpSpPr bwMode="auto">
          <a:xfrm>
            <a:off x="1579563" y="2746126"/>
            <a:ext cx="1511300" cy="485775"/>
            <a:chOff x="793" y="2840"/>
            <a:chExt cx="862" cy="635"/>
          </a:xfrm>
        </p:grpSpPr>
        <p:sp>
          <p:nvSpPr>
            <p:cNvPr id="15433" name="WordArt 68"/>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Resource Registries</a:t>
              </a:r>
            </a:p>
            <a:p>
              <a:r>
                <a:rPr lang="en-GB" sz="1000" kern="10">
                  <a:effectLst>
                    <a:outerShdw dist="35921" dir="2700000" sy="50000" rotWithShape="0">
                      <a:srgbClr val="875B0D">
                        <a:alpha val="70000"/>
                      </a:srgbClr>
                    </a:outerShdw>
                  </a:effectLst>
                  <a:latin typeface="Arial"/>
                  <a:cs typeface="Arial"/>
                </a:rPr>
                <a:t>Process ID</a:t>
              </a:r>
            </a:p>
            <a:p>
              <a:r>
                <a:rPr lang="en-GB" sz="1000" kern="10">
                  <a:effectLst>
                    <a:outerShdw dist="35921" dir="2700000" sy="50000" rotWithShape="0">
                      <a:srgbClr val="875B0D">
                        <a:alpha val="70000"/>
                      </a:srgbClr>
                    </a:outerShdw>
                  </a:effectLst>
                  <a:latin typeface="Arial"/>
                  <a:cs typeface="Arial"/>
                </a:rPr>
                <a:t>Scheduler</a:t>
              </a:r>
            </a:p>
            <a:p>
              <a:r>
                <a:rPr lang="en-GB" sz="1000" kern="10">
                  <a:effectLst>
                    <a:outerShdw dist="35921" dir="2700000" sy="50000" rotWithShape="0">
                      <a:srgbClr val="875B0D">
                        <a:alpha val="70000"/>
                      </a:srgbClr>
                    </a:outerShdw>
                  </a:effectLst>
                  <a:latin typeface="Arial"/>
                  <a:cs typeface="Arial"/>
                </a:rPr>
                <a:t>Shibboleth</a:t>
              </a:r>
            </a:p>
          </p:txBody>
        </p:sp>
        <p:sp>
          <p:nvSpPr>
            <p:cNvPr id="15434" name="Line 69"/>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5" name="Line 70"/>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6" name="Line 71"/>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7" name="Line 72"/>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21" name="Freeform 73"/>
          <p:cNvSpPr>
            <a:spLocks/>
          </p:cNvSpPr>
          <p:nvPr/>
        </p:nvSpPr>
        <p:spPr bwMode="auto">
          <a:xfrm>
            <a:off x="346075" y="1377701"/>
            <a:ext cx="3454400" cy="1698625"/>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0000">
              <a:alpha val="29019"/>
            </a:srgbClr>
          </a:solidFill>
          <a:ln w="9525">
            <a:solidFill>
              <a:schemeClr val="tx1"/>
            </a:solidFill>
            <a:round/>
            <a:headEnd/>
            <a:tailEnd/>
          </a:ln>
        </p:spPr>
        <p:txBody>
          <a:bodyPr/>
          <a:lstStyle/>
          <a:p>
            <a:endParaRPr lang="en-GB"/>
          </a:p>
        </p:txBody>
      </p:sp>
      <p:grpSp>
        <p:nvGrpSpPr>
          <p:cNvPr id="16" name="Group 74"/>
          <p:cNvGrpSpPr>
            <a:grpSpLocks/>
          </p:cNvGrpSpPr>
          <p:nvPr/>
        </p:nvGrpSpPr>
        <p:grpSpPr bwMode="auto">
          <a:xfrm>
            <a:off x="57150" y="1377701"/>
            <a:ext cx="4103688" cy="1655762"/>
            <a:chOff x="793" y="2840"/>
            <a:chExt cx="862" cy="635"/>
          </a:xfrm>
        </p:grpSpPr>
        <p:sp>
          <p:nvSpPr>
            <p:cNvPr id="28740" name="WordArt 75"/>
            <p:cNvSpPr>
              <a:spLocks noChangeArrowheads="1" noChangeShapeType="1" noTextEdit="1"/>
            </p:cNvSpPr>
            <p:nvPr/>
          </p:nvSpPr>
          <p:spPr bwMode="auto">
            <a:xfrm rot="-5196602">
              <a:off x="983" y="2814"/>
              <a:ext cx="547" cy="690"/>
            </a:xfrm>
            <a:prstGeom prst="rect">
              <a:avLst/>
            </a:prstGeom>
          </p:spPr>
          <p:txBody>
            <a:bodyPr wrap="none" fromWordArt="1">
              <a:prstTxWarp prst="textFadeRight">
                <a:avLst>
                  <a:gd name="adj" fmla="val 33333"/>
                </a:avLst>
              </a:prstTxWarp>
            </a:bodyPr>
            <a:lstStyle/>
            <a:p>
              <a:pPr>
                <a:defRPr/>
              </a:pPr>
              <a:r>
                <a:rPr lang="en-GB" sz="1000" kern="10" dirty="0">
                  <a:ln w="12700">
                    <a:noFill/>
                    <a:round/>
                    <a:headEnd/>
                    <a:tailEnd/>
                  </a:ln>
                  <a:solidFill>
                    <a:srgbClr val="0000FF"/>
                  </a:solidFill>
                  <a:latin typeface="Arial"/>
                  <a:cs typeface="Arial"/>
                </a:rPr>
                <a:t>Repositories</a:t>
              </a:r>
            </a:p>
            <a:p>
              <a:pPr>
                <a:defRPr/>
              </a:pPr>
              <a:r>
                <a:rPr lang="en-GB" sz="1000" kern="10" dirty="0">
                  <a:ln w="12700">
                    <a:noFill/>
                    <a:round/>
                    <a:headEnd/>
                    <a:tailEnd/>
                  </a:ln>
                  <a:solidFill>
                    <a:srgbClr val="0000FF"/>
                  </a:solidFill>
                  <a:latin typeface="Arial"/>
                  <a:cs typeface="Arial"/>
                </a:rPr>
                <a:t>Users</a:t>
              </a:r>
            </a:p>
            <a:p>
              <a:pPr>
                <a:defRPr/>
              </a:pPr>
              <a:r>
                <a:rPr lang="en-GB" sz="1000" kern="10" dirty="0">
                  <a:ln w="12700">
                    <a:noFill/>
                    <a:round/>
                    <a:headEnd/>
                    <a:tailEnd/>
                  </a:ln>
                  <a:solidFill>
                    <a:srgbClr val="0000FF"/>
                  </a:solidFill>
                  <a:latin typeface="Arial"/>
                  <a:cs typeface="Arial"/>
                </a:rPr>
                <a:t>Automated system</a:t>
              </a:r>
              <a:r>
                <a:rPr lang="en-GB" sz="1000" kern="10" dirty="0">
                  <a:ln w="12700">
                    <a:noFill/>
                    <a:round/>
                    <a:headEnd/>
                    <a:tailEnd/>
                  </a:ln>
                  <a:solidFill>
                    <a:srgbClr val="0000FF"/>
                  </a:solidFill>
                  <a:effectLst>
                    <a:outerShdw dist="35921" dir="2700000" sy="50000" rotWithShape="0">
                      <a:srgbClr val="875B0D">
                        <a:alpha val="70000"/>
                      </a:srgbClr>
                    </a:outerShdw>
                  </a:effectLst>
                  <a:latin typeface="Arial"/>
                  <a:cs typeface="Arial"/>
                </a:rPr>
                <a:t>s</a:t>
              </a:r>
            </a:p>
            <a:p>
              <a:pPr>
                <a:defRPr/>
              </a:pPr>
              <a:endParaRPr lang="en-GB" sz="1000" kern="10" dirty="0">
                <a:ln w="12700">
                  <a:noFill/>
                  <a:round/>
                  <a:headEnd/>
                  <a:tailEnd/>
                </a:ln>
                <a:solidFill>
                  <a:srgbClr val="0000FF"/>
                </a:solidFill>
                <a:effectLst>
                  <a:outerShdw dist="35921" dir="2700000" sy="50000" rotWithShape="0">
                    <a:srgbClr val="875B0D">
                      <a:alpha val="70000"/>
                    </a:srgbClr>
                  </a:outerShdw>
                </a:effectLst>
                <a:latin typeface="Arial"/>
                <a:cs typeface="Arial"/>
              </a:endParaRPr>
            </a:p>
          </p:txBody>
        </p:sp>
        <p:sp>
          <p:nvSpPr>
            <p:cNvPr id="15429" name="Line 76"/>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0" name="Line 77"/>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1" name="Line 78"/>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32" name="Line 79"/>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28" name="Freeform 80"/>
          <p:cNvSpPr>
            <a:spLocks/>
          </p:cNvSpPr>
          <p:nvPr/>
        </p:nvSpPr>
        <p:spPr bwMode="auto">
          <a:xfrm>
            <a:off x="1641475" y="801438"/>
            <a:ext cx="1295400" cy="431800"/>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0000">
              <a:alpha val="29019"/>
            </a:srgbClr>
          </a:solidFill>
          <a:ln w="9525">
            <a:solidFill>
              <a:schemeClr val="tx1"/>
            </a:solidFill>
            <a:round/>
            <a:headEnd/>
            <a:tailEnd/>
          </a:ln>
        </p:spPr>
        <p:txBody>
          <a:bodyPr/>
          <a:lstStyle/>
          <a:p>
            <a:endParaRPr lang="en-GB"/>
          </a:p>
        </p:txBody>
      </p:sp>
      <p:sp>
        <p:nvSpPr>
          <p:cNvPr id="53329" name="Freeform 81"/>
          <p:cNvSpPr>
            <a:spLocks/>
          </p:cNvSpPr>
          <p:nvPr/>
        </p:nvSpPr>
        <p:spPr bwMode="auto">
          <a:xfrm>
            <a:off x="5386388" y="1304676"/>
            <a:ext cx="3454400" cy="1698625"/>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0000">
              <a:alpha val="29019"/>
            </a:srgbClr>
          </a:solidFill>
          <a:ln w="9525">
            <a:solidFill>
              <a:schemeClr val="tx1"/>
            </a:solidFill>
            <a:round/>
            <a:headEnd/>
            <a:tailEnd/>
          </a:ln>
        </p:spPr>
        <p:txBody>
          <a:bodyPr/>
          <a:lstStyle/>
          <a:p>
            <a:endParaRPr lang="en-GB"/>
          </a:p>
        </p:txBody>
      </p:sp>
      <p:grpSp>
        <p:nvGrpSpPr>
          <p:cNvPr id="17" name="Group 82"/>
          <p:cNvGrpSpPr>
            <a:grpSpLocks/>
          </p:cNvGrpSpPr>
          <p:nvPr/>
        </p:nvGrpSpPr>
        <p:grpSpPr bwMode="auto">
          <a:xfrm>
            <a:off x="5097463" y="1304676"/>
            <a:ext cx="4103687" cy="1655762"/>
            <a:chOff x="793" y="2840"/>
            <a:chExt cx="862" cy="635"/>
          </a:xfrm>
        </p:grpSpPr>
        <p:sp>
          <p:nvSpPr>
            <p:cNvPr id="15423" name="WordArt 83"/>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solidFill>
                    <a:srgbClr val="0000FF"/>
                  </a:solidFill>
                  <a:latin typeface="Arial"/>
                  <a:cs typeface="Arial"/>
                </a:rPr>
                <a:t>Repositories</a:t>
              </a:r>
            </a:p>
            <a:p>
              <a:r>
                <a:rPr lang="en-GB" sz="1000" kern="10">
                  <a:solidFill>
                    <a:srgbClr val="0000FF"/>
                  </a:solidFill>
                  <a:latin typeface="Arial"/>
                  <a:cs typeface="Arial"/>
                </a:rPr>
                <a:t>Users</a:t>
              </a:r>
            </a:p>
            <a:p>
              <a:r>
                <a:rPr lang="en-GB" sz="1000" kern="10">
                  <a:solidFill>
                    <a:srgbClr val="0000FF"/>
                  </a:solidFill>
                  <a:latin typeface="Arial"/>
                  <a:cs typeface="Arial"/>
                </a:rPr>
                <a:t>Automated systems</a:t>
              </a:r>
            </a:p>
          </p:txBody>
        </p:sp>
        <p:sp>
          <p:nvSpPr>
            <p:cNvPr id="15424" name="Line 84"/>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5" name="Line 85"/>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6" name="Line 86"/>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7" name="Line 87"/>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8" name="Group 88"/>
          <p:cNvGrpSpPr>
            <a:grpSpLocks/>
          </p:cNvGrpSpPr>
          <p:nvPr/>
        </p:nvGrpSpPr>
        <p:grpSpPr bwMode="auto">
          <a:xfrm>
            <a:off x="2865438" y="726826"/>
            <a:ext cx="4105275" cy="1658937"/>
            <a:chOff x="1791" y="571"/>
            <a:chExt cx="2586" cy="1045"/>
          </a:xfrm>
        </p:grpSpPr>
        <p:sp>
          <p:nvSpPr>
            <p:cNvPr id="15418" name="WordArt 89"/>
            <p:cNvSpPr>
              <a:spLocks noChangeArrowheads="1" noChangeShapeType="1" noTextEdit="1"/>
            </p:cNvSpPr>
            <p:nvPr/>
          </p:nvSpPr>
          <p:spPr bwMode="auto">
            <a:xfrm rot="5603398">
              <a:off x="2536" y="58"/>
              <a:ext cx="898" cy="2069"/>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solidFill>
                    <a:srgbClr val="0000FF"/>
                  </a:solidFill>
                  <a:latin typeface="Arial"/>
                  <a:cs typeface="Arial"/>
                </a:rPr>
                <a:t>Persistent ID resolver</a:t>
              </a:r>
            </a:p>
            <a:p>
              <a:r>
                <a:rPr lang="en-GB" sz="1000" kern="10">
                  <a:solidFill>
                    <a:srgbClr val="0000FF"/>
                  </a:solidFill>
                  <a:latin typeface="Arial"/>
                  <a:cs typeface="Arial"/>
                </a:rPr>
                <a:t>RepInfo Registry</a:t>
              </a:r>
            </a:p>
            <a:p>
              <a:r>
                <a:rPr lang="en-GB" sz="1000" kern="10">
                  <a:solidFill>
                    <a:srgbClr val="0000FF"/>
                  </a:solidFill>
                  <a:latin typeface="Arial"/>
                  <a:cs typeface="Arial"/>
                </a:rPr>
                <a:t>Authenticity tools</a:t>
              </a:r>
            </a:p>
            <a:p>
              <a:r>
                <a:rPr lang="en-GB" sz="1000" kern="10">
                  <a:solidFill>
                    <a:srgbClr val="0000FF"/>
                  </a:solidFill>
                  <a:latin typeface="Arial"/>
                  <a:cs typeface="Arial"/>
                </a:rPr>
                <a:t>Processing Context</a:t>
              </a:r>
            </a:p>
            <a:p>
              <a:r>
                <a:rPr lang="en-GB" sz="1000" kern="10">
                  <a:solidFill>
                    <a:srgbClr val="0000FF"/>
                  </a:solidFill>
                  <a:latin typeface="Arial"/>
                  <a:cs typeface="Arial"/>
                </a:rPr>
                <a:t>Certification</a:t>
              </a:r>
            </a:p>
            <a:p>
              <a:r>
                <a:rPr lang="en-GB" sz="1000" kern="10">
                  <a:solidFill>
                    <a:srgbClr val="0000FF"/>
                  </a:solidFill>
                  <a:latin typeface="Arial"/>
                  <a:cs typeface="Arial"/>
                </a:rPr>
                <a:t>Orchestration/Brokering</a:t>
              </a:r>
            </a:p>
            <a:p>
              <a:r>
                <a:rPr lang="en-GB" sz="1000" kern="10">
                  <a:solidFill>
                    <a:srgbClr val="0000FF"/>
                  </a:solidFill>
                  <a:latin typeface="Arial"/>
                  <a:cs typeface="Arial"/>
                </a:rPr>
                <a:t>Knowledge Gap Manager</a:t>
              </a:r>
            </a:p>
          </p:txBody>
        </p:sp>
        <p:sp>
          <p:nvSpPr>
            <p:cNvPr id="15419" name="Line 90"/>
            <p:cNvSpPr>
              <a:spLocks noChangeShapeType="1"/>
            </p:cNvSpPr>
            <p:nvPr/>
          </p:nvSpPr>
          <p:spPr bwMode="auto">
            <a:xfrm rot="10800000">
              <a:off x="1791" y="572"/>
              <a:ext cx="25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0" name="Line 91"/>
            <p:cNvSpPr>
              <a:spLocks noChangeShapeType="1"/>
            </p:cNvSpPr>
            <p:nvPr/>
          </p:nvSpPr>
          <p:spPr bwMode="auto">
            <a:xfrm rot="10800000">
              <a:off x="2469" y="1616"/>
              <a:ext cx="9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1" name="Line 92"/>
            <p:cNvSpPr>
              <a:spLocks noChangeShapeType="1"/>
            </p:cNvSpPr>
            <p:nvPr/>
          </p:nvSpPr>
          <p:spPr bwMode="auto">
            <a:xfrm rot="10800000" flipH="1">
              <a:off x="3423" y="571"/>
              <a:ext cx="954" cy="10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22" name="Line 93"/>
            <p:cNvSpPr>
              <a:spLocks noChangeShapeType="1"/>
            </p:cNvSpPr>
            <p:nvPr/>
          </p:nvSpPr>
          <p:spPr bwMode="auto">
            <a:xfrm rot="10800000">
              <a:off x="1792" y="572"/>
              <a:ext cx="678" cy="10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19" name="Group 94"/>
          <p:cNvGrpSpPr>
            <a:grpSpLocks noChangeAspect="1"/>
          </p:cNvGrpSpPr>
          <p:nvPr/>
        </p:nvGrpSpPr>
        <p:grpSpPr bwMode="auto">
          <a:xfrm>
            <a:off x="7042150" y="296613"/>
            <a:ext cx="608013" cy="195263"/>
            <a:chOff x="793" y="2840"/>
            <a:chExt cx="862" cy="635"/>
          </a:xfrm>
        </p:grpSpPr>
        <p:sp>
          <p:nvSpPr>
            <p:cNvPr id="15413" name="WordArt 95"/>
            <p:cNvSpPr>
              <a:spLocks noChangeAspect="1"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endParaRPr lang="en-GB" sz="1000" kern="10">
                <a:effectLst>
                  <a:outerShdw dist="35921" dir="2700000" sy="50000" rotWithShape="0">
                    <a:srgbClr val="875B0D">
                      <a:alpha val="70000"/>
                    </a:srgbClr>
                  </a:outerShdw>
                </a:effectLst>
                <a:latin typeface="Arial"/>
                <a:cs typeface="Arial"/>
              </a:endParaRPr>
            </a:p>
            <a:p>
              <a:r>
                <a:rPr lang="en-GB" sz="1000" kern="10">
                  <a:effectLst>
                    <a:outerShdw dist="35921" dir="2700000" sy="50000" rotWithShape="0">
                      <a:srgbClr val="875B0D">
                        <a:alpha val="70000"/>
                      </a:srgbClr>
                    </a:outerShdw>
                  </a:effectLst>
                  <a:latin typeface="Arial"/>
                  <a:cs typeface="Arial"/>
                </a:rPr>
                <a:t>Discipline repositories</a:t>
              </a:r>
            </a:p>
            <a:p>
              <a:endParaRPr lang="en-GB" sz="1000" kern="10">
                <a:effectLst>
                  <a:outerShdw dist="35921" dir="2700000" sy="50000" rotWithShape="0">
                    <a:srgbClr val="875B0D">
                      <a:alpha val="70000"/>
                    </a:srgbClr>
                  </a:outerShdw>
                </a:effectLst>
                <a:latin typeface="Arial"/>
                <a:cs typeface="Arial"/>
              </a:endParaRPr>
            </a:p>
          </p:txBody>
        </p:sp>
        <p:sp>
          <p:nvSpPr>
            <p:cNvPr id="15414" name="Line 96"/>
            <p:cNvSpPr>
              <a:spLocks noChangeAspect="1"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15" name="Line 97"/>
            <p:cNvSpPr>
              <a:spLocks noChangeAspect="1"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16" name="Line 98"/>
            <p:cNvSpPr>
              <a:spLocks noChangeAspect="1"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17" name="Line 99"/>
            <p:cNvSpPr>
              <a:spLocks noChangeAspect="1"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grpSp>
        <p:nvGrpSpPr>
          <p:cNvPr id="20" name="Group 100"/>
          <p:cNvGrpSpPr>
            <a:grpSpLocks/>
          </p:cNvGrpSpPr>
          <p:nvPr/>
        </p:nvGrpSpPr>
        <p:grpSpPr bwMode="auto">
          <a:xfrm>
            <a:off x="7040563" y="1088776"/>
            <a:ext cx="649287" cy="215900"/>
            <a:chOff x="2336" y="2251"/>
            <a:chExt cx="409" cy="136"/>
          </a:xfrm>
        </p:grpSpPr>
        <p:sp>
          <p:nvSpPr>
            <p:cNvPr id="15411" name="AutoShape 101"/>
            <p:cNvSpPr>
              <a:spLocks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12" name="AutoShape 102"/>
            <p:cNvSpPr>
              <a:spLocks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21" name="Group 103"/>
          <p:cNvGrpSpPr>
            <a:grpSpLocks noChangeAspect="1"/>
          </p:cNvGrpSpPr>
          <p:nvPr/>
        </p:nvGrpSpPr>
        <p:grpSpPr bwMode="auto">
          <a:xfrm>
            <a:off x="7256463" y="512513"/>
            <a:ext cx="323850" cy="142875"/>
            <a:chOff x="2336" y="2251"/>
            <a:chExt cx="409" cy="136"/>
          </a:xfrm>
        </p:grpSpPr>
        <p:sp>
          <p:nvSpPr>
            <p:cNvPr id="15409" name="AutoShape 104"/>
            <p:cNvSpPr>
              <a:spLocks noChangeAspect="1" noChangeArrowheads="1"/>
            </p:cNvSpPr>
            <p:nvPr/>
          </p:nvSpPr>
          <p:spPr bwMode="auto">
            <a:xfrm rot="10800000">
              <a:off x="2402" y="2296"/>
              <a:ext cx="273" cy="9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0 w 21600"/>
                <a:gd name="T13" fmla="*/ 4510 h 21600"/>
                <a:gd name="T14" fmla="*/ 17090 w 21600"/>
                <a:gd name="T15" fmla="*/ 1709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GB"/>
            </a:p>
          </p:txBody>
        </p:sp>
        <p:sp>
          <p:nvSpPr>
            <p:cNvPr id="15410" name="AutoShape 105"/>
            <p:cNvSpPr>
              <a:spLocks noChangeAspect="1" noChangeArrowheads="1"/>
            </p:cNvSpPr>
            <p:nvPr/>
          </p:nvSpPr>
          <p:spPr bwMode="auto">
            <a:xfrm>
              <a:off x="2336" y="2251"/>
              <a:ext cx="409" cy="46"/>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p>
          </p:txBody>
        </p:sp>
      </p:grpSp>
      <p:grpSp>
        <p:nvGrpSpPr>
          <p:cNvPr id="22" name="Group 106"/>
          <p:cNvGrpSpPr>
            <a:grpSpLocks/>
          </p:cNvGrpSpPr>
          <p:nvPr/>
        </p:nvGrpSpPr>
        <p:grpSpPr bwMode="auto">
          <a:xfrm>
            <a:off x="6538913" y="656976"/>
            <a:ext cx="1511300" cy="485775"/>
            <a:chOff x="793" y="2840"/>
            <a:chExt cx="862" cy="635"/>
          </a:xfrm>
        </p:grpSpPr>
        <p:sp>
          <p:nvSpPr>
            <p:cNvPr id="15404" name="WordArt 107"/>
            <p:cNvSpPr>
              <a:spLocks noChangeArrowheads="1" noChangeShapeType="1" noTextEdit="1"/>
            </p:cNvSpPr>
            <p:nvPr/>
          </p:nvSpPr>
          <p:spPr bwMode="auto">
            <a:xfrm rot="-5196602">
              <a:off x="983" y="2814"/>
              <a:ext cx="547" cy="690"/>
            </a:xfrm>
            <a:prstGeom prst="rect">
              <a:avLst/>
            </a:prstGeom>
            <a:extLst>
              <a:ext uri="{91240B29-F687-4F45-9708-019B960494DF}">
                <a14:hiddenLine xmlns:a14="http://schemas.microsoft.com/office/drawing/2010/main" w="12700">
                  <a:solidFill>
                    <a:srgbClr val="000000"/>
                  </a:solidFill>
                  <a:round/>
                  <a:headEnd/>
                  <a:tailEnd/>
                </a14:hiddenLine>
              </a:ext>
            </a:extLst>
          </p:spPr>
          <p:txBody>
            <a:bodyPr wrap="none" fromWordArt="1">
              <a:prstTxWarp prst="textFadeRight">
                <a:avLst>
                  <a:gd name="adj" fmla="val 33333"/>
                </a:avLst>
              </a:prstTxWarp>
            </a:bodyPr>
            <a:lstStyle/>
            <a:p>
              <a:r>
                <a:rPr lang="en-GB" sz="1000" kern="10">
                  <a:effectLst>
                    <a:outerShdw dist="35921" dir="2700000" sy="50000" rotWithShape="0">
                      <a:srgbClr val="875B0D">
                        <a:alpha val="70000"/>
                      </a:srgbClr>
                    </a:outerShdw>
                  </a:effectLst>
                  <a:latin typeface="Arial"/>
                  <a:cs typeface="Arial"/>
                </a:rPr>
                <a:t>Translators</a:t>
              </a:r>
            </a:p>
            <a:p>
              <a:r>
                <a:rPr lang="en-GB" sz="1000" kern="10">
                  <a:effectLst>
                    <a:outerShdw dist="35921" dir="2700000" sy="50000" rotWithShape="0">
                      <a:srgbClr val="875B0D">
                        <a:alpha val="70000"/>
                      </a:srgbClr>
                    </a:outerShdw>
                  </a:effectLst>
                  <a:latin typeface="Arial"/>
                  <a:cs typeface="Arial"/>
                </a:rPr>
                <a:t>Thesauri</a:t>
              </a:r>
            </a:p>
            <a:p>
              <a:r>
                <a:rPr lang="en-GB" sz="1000" kern="10">
                  <a:effectLst>
                    <a:outerShdw dist="35921" dir="2700000" sy="50000" rotWithShape="0">
                      <a:srgbClr val="875B0D">
                        <a:alpha val="70000"/>
                      </a:srgbClr>
                    </a:outerShdw>
                  </a:effectLst>
                  <a:latin typeface="Arial"/>
                  <a:cs typeface="Arial"/>
                </a:rPr>
                <a:t>Cross-references</a:t>
              </a:r>
            </a:p>
          </p:txBody>
        </p:sp>
        <p:sp>
          <p:nvSpPr>
            <p:cNvPr id="15405" name="Line 108"/>
            <p:cNvSpPr>
              <a:spLocks noChangeShapeType="1"/>
            </p:cNvSpPr>
            <p:nvPr/>
          </p:nvSpPr>
          <p:spPr bwMode="auto">
            <a:xfrm>
              <a:off x="793" y="3475"/>
              <a:ext cx="8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6" name="Line 109"/>
            <p:cNvSpPr>
              <a:spLocks noChangeShapeType="1"/>
            </p:cNvSpPr>
            <p:nvPr/>
          </p:nvSpPr>
          <p:spPr bwMode="auto">
            <a:xfrm>
              <a:off x="1111" y="2840"/>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7" name="Line 110"/>
            <p:cNvSpPr>
              <a:spLocks noChangeShapeType="1"/>
            </p:cNvSpPr>
            <p:nvPr/>
          </p:nvSpPr>
          <p:spPr bwMode="auto">
            <a:xfrm flipH="1">
              <a:off x="793" y="2840"/>
              <a:ext cx="318"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8" name="Line 111"/>
            <p:cNvSpPr>
              <a:spLocks noChangeShapeType="1"/>
            </p:cNvSpPr>
            <p:nvPr/>
          </p:nvSpPr>
          <p:spPr bwMode="auto">
            <a:xfrm>
              <a:off x="1429" y="2840"/>
              <a:ext cx="226"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53360" name="Freeform 112"/>
          <p:cNvSpPr>
            <a:spLocks/>
          </p:cNvSpPr>
          <p:nvPr/>
        </p:nvSpPr>
        <p:spPr bwMode="auto">
          <a:xfrm>
            <a:off x="6611938" y="728413"/>
            <a:ext cx="1295400" cy="431800"/>
          </a:xfrm>
          <a:custGeom>
            <a:avLst/>
            <a:gdLst>
              <a:gd name="T0" fmla="*/ 2147483647 w 2176"/>
              <a:gd name="T1" fmla="*/ 2147483647 h 1070"/>
              <a:gd name="T2" fmla="*/ 2147483647 w 2176"/>
              <a:gd name="T3" fmla="*/ 2147483647 h 1070"/>
              <a:gd name="T4" fmla="*/ 2147483647 w 2176"/>
              <a:gd name="T5" fmla="*/ 2147483647 h 1070"/>
              <a:gd name="T6" fmla="*/ 2147483647 w 2176"/>
              <a:gd name="T7" fmla="*/ 2147483647 h 1070"/>
              <a:gd name="T8" fmla="*/ 2147483647 w 2176"/>
              <a:gd name="T9" fmla="*/ 2147483647 h 1070"/>
              <a:gd name="T10" fmla="*/ 2147483647 w 2176"/>
              <a:gd name="T11" fmla="*/ 2147483647 h 1070"/>
              <a:gd name="T12" fmla="*/ 2147483647 w 2176"/>
              <a:gd name="T13" fmla="*/ 2147483647 h 1070"/>
              <a:gd name="T14" fmla="*/ 2147483647 w 2176"/>
              <a:gd name="T15" fmla="*/ 2147483647 h 1070"/>
              <a:gd name="T16" fmla="*/ 2147483647 w 2176"/>
              <a:gd name="T17" fmla="*/ 2147483647 h 1070"/>
              <a:gd name="T18" fmla="*/ 2147483647 w 2176"/>
              <a:gd name="T19" fmla="*/ 2147483647 h 1070"/>
              <a:gd name="T20" fmla="*/ 2147483647 w 2176"/>
              <a:gd name="T21" fmla="*/ 2147483647 h 1070"/>
              <a:gd name="T22" fmla="*/ 2147483647 w 2176"/>
              <a:gd name="T23" fmla="*/ 2147483647 h 1070"/>
              <a:gd name="T24" fmla="*/ 2147483647 w 2176"/>
              <a:gd name="T25" fmla="*/ 2147483647 h 1070"/>
              <a:gd name="T26" fmla="*/ 2147483647 w 2176"/>
              <a:gd name="T27" fmla="*/ 2147483647 h 1070"/>
              <a:gd name="T28" fmla="*/ 2147483647 w 2176"/>
              <a:gd name="T29" fmla="*/ 2147483647 h 1070"/>
              <a:gd name="T30" fmla="*/ 2147483647 w 2176"/>
              <a:gd name="T31" fmla="*/ 2147483647 h 1070"/>
              <a:gd name="T32" fmla="*/ 2147483647 w 2176"/>
              <a:gd name="T33" fmla="*/ 2147483647 h 1070"/>
              <a:gd name="T34" fmla="*/ 2147483647 w 2176"/>
              <a:gd name="T35" fmla="*/ 2147483647 h 1070"/>
              <a:gd name="T36" fmla="*/ 2147483647 w 2176"/>
              <a:gd name="T37" fmla="*/ 2147483647 h 1070"/>
              <a:gd name="T38" fmla="*/ 2147483647 w 2176"/>
              <a:gd name="T39" fmla="*/ 2147483647 h 1070"/>
              <a:gd name="T40" fmla="*/ 2147483647 w 2176"/>
              <a:gd name="T41" fmla="*/ 2147483647 h 1070"/>
              <a:gd name="T42" fmla="*/ 2147483647 w 2176"/>
              <a:gd name="T43" fmla="*/ 2147483647 h 1070"/>
              <a:gd name="T44" fmla="*/ 2147483647 w 2176"/>
              <a:gd name="T45" fmla="*/ 2147483647 h 1070"/>
              <a:gd name="T46" fmla="*/ 2147483647 w 2176"/>
              <a:gd name="T47" fmla="*/ 2147483647 h 1070"/>
              <a:gd name="T48" fmla="*/ 2147483647 w 2176"/>
              <a:gd name="T49" fmla="*/ 2147483647 h 1070"/>
              <a:gd name="T50" fmla="*/ 2147483647 w 2176"/>
              <a:gd name="T51" fmla="*/ 2147483647 h 1070"/>
              <a:gd name="T52" fmla="*/ 2147483647 w 2176"/>
              <a:gd name="T53" fmla="*/ 2147483647 h 1070"/>
              <a:gd name="T54" fmla="*/ 2147483647 w 2176"/>
              <a:gd name="T55" fmla="*/ 2147483647 h 1070"/>
              <a:gd name="T56" fmla="*/ 2147483647 w 2176"/>
              <a:gd name="T57" fmla="*/ 2147483647 h 1070"/>
              <a:gd name="T58" fmla="*/ 2147483647 w 2176"/>
              <a:gd name="T59" fmla="*/ 2147483647 h 1070"/>
              <a:gd name="T60" fmla="*/ 2147483647 w 2176"/>
              <a:gd name="T61" fmla="*/ 2147483647 h 107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76"/>
              <a:gd name="T94" fmla="*/ 0 h 1070"/>
              <a:gd name="T95" fmla="*/ 2176 w 2176"/>
              <a:gd name="T96" fmla="*/ 1070 h 107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76" h="1070">
                <a:moveTo>
                  <a:pt x="793" y="38"/>
                </a:moveTo>
                <a:cubicBezTo>
                  <a:pt x="732" y="128"/>
                  <a:pt x="652" y="199"/>
                  <a:pt x="576" y="276"/>
                </a:cubicBezTo>
                <a:cubicBezTo>
                  <a:pt x="473" y="381"/>
                  <a:pt x="440" y="531"/>
                  <a:pt x="312" y="614"/>
                </a:cubicBezTo>
                <a:cubicBezTo>
                  <a:pt x="267" y="674"/>
                  <a:pt x="230" y="710"/>
                  <a:pt x="176" y="764"/>
                </a:cubicBezTo>
                <a:cubicBezTo>
                  <a:pt x="144" y="796"/>
                  <a:pt x="127" y="840"/>
                  <a:pt x="88" y="865"/>
                </a:cubicBezTo>
                <a:cubicBezTo>
                  <a:pt x="62" y="908"/>
                  <a:pt x="57" y="954"/>
                  <a:pt x="27" y="994"/>
                </a:cubicBezTo>
                <a:cubicBezTo>
                  <a:pt x="0" y="1070"/>
                  <a:pt x="15" y="1008"/>
                  <a:pt x="196" y="1021"/>
                </a:cubicBezTo>
                <a:cubicBezTo>
                  <a:pt x="203" y="1022"/>
                  <a:pt x="210" y="1028"/>
                  <a:pt x="217" y="1028"/>
                </a:cubicBezTo>
                <a:cubicBezTo>
                  <a:pt x="314" y="1032"/>
                  <a:pt x="411" y="1033"/>
                  <a:pt x="508" y="1035"/>
                </a:cubicBezTo>
                <a:cubicBezTo>
                  <a:pt x="1096" y="1023"/>
                  <a:pt x="948" y="1015"/>
                  <a:pt x="1789" y="1021"/>
                </a:cubicBezTo>
                <a:cubicBezTo>
                  <a:pt x="1850" y="1019"/>
                  <a:pt x="1911" y="1019"/>
                  <a:pt x="1972" y="1014"/>
                </a:cubicBezTo>
                <a:cubicBezTo>
                  <a:pt x="2015" y="1010"/>
                  <a:pt x="2058" y="989"/>
                  <a:pt x="2101" y="980"/>
                </a:cubicBezTo>
                <a:cubicBezTo>
                  <a:pt x="2133" y="959"/>
                  <a:pt x="2156" y="979"/>
                  <a:pt x="2168" y="940"/>
                </a:cubicBezTo>
                <a:cubicBezTo>
                  <a:pt x="2163" y="873"/>
                  <a:pt x="2176" y="856"/>
                  <a:pt x="2128" y="825"/>
                </a:cubicBezTo>
                <a:cubicBezTo>
                  <a:pt x="2123" y="818"/>
                  <a:pt x="2119" y="810"/>
                  <a:pt x="2114" y="804"/>
                </a:cubicBezTo>
                <a:cubicBezTo>
                  <a:pt x="2108" y="797"/>
                  <a:pt x="2099" y="792"/>
                  <a:pt x="2094" y="784"/>
                </a:cubicBezTo>
                <a:cubicBezTo>
                  <a:pt x="2078" y="761"/>
                  <a:pt x="2089" y="726"/>
                  <a:pt x="2074" y="703"/>
                </a:cubicBezTo>
                <a:cubicBezTo>
                  <a:pt x="2044" y="658"/>
                  <a:pt x="2036" y="604"/>
                  <a:pt x="2019" y="553"/>
                </a:cubicBezTo>
                <a:cubicBezTo>
                  <a:pt x="2014" y="499"/>
                  <a:pt x="2017" y="469"/>
                  <a:pt x="1972" y="438"/>
                </a:cubicBezTo>
                <a:cubicBezTo>
                  <a:pt x="1950" y="406"/>
                  <a:pt x="1941" y="368"/>
                  <a:pt x="1918" y="337"/>
                </a:cubicBezTo>
                <a:cubicBezTo>
                  <a:pt x="1905" y="318"/>
                  <a:pt x="1877" y="282"/>
                  <a:pt x="1877" y="282"/>
                </a:cubicBezTo>
                <a:cubicBezTo>
                  <a:pt x="1869" y="250"/>
                  <a:pt x="1857" y="220"/>
                  <a:pt x="1830" y="201"/>
                </a:cubicBezTo>
                <a:cubicBezTo>
                  <a:pt x="1785" y="138"/>
                  <a:pt x="1810" y="168"/>
                  <a:pt x="1755" y="113"/>
                </a:cubicBezTo>
                <a:cubicBezTo>
                  <a:pt x="1733" y="91"/>
                  <a:pt x="1693" y="83"/>
                  <a:pt x="1667" y="66"/>
                </a:cubicBezTo>
                <a:cubicBezTo>
                  <a:pt x="1623" y="0"/>
                  <a:pt x="1557" y="15"/>
                  <a:pt x="1477" y="11"/>
                </a:cubicBezTo>
                <a:cubicBezTo>
                  <a:pt x="1289" y="16"/>
                  <a:pt x="1228" y="21"/>
                  <a:pt x="1064" y="38"/>
                </a:cubicBezTo>
                <a:cubicBezTo>
                  <a:pt x="1038" y="47"/>
                  <a:pt x="1023" y="38"/>
                  <a:pt x="996" y="32"/>
                </a:cubicBezTo>
                <a:cubicBezTo>
                  <a:pt x="933" y="34"/>
                  <a:pt x="869" y="30"/>
                  <a:pt x="806" y="38"/>
                </a:cubicBezTo>
                <a:cubicBezTo>
                  <a:pt x="798" y="39"/>
                  <a:pt x="799" y="54"/>
                  <a:pt x="793" y="59"/>
                </a:cubicBezTo>
                <a:cubicBezTo>
                  <a:pt x="787" y="64"/>
                  <a:pt x="772" y="73"/>
                  <a:pt x="772" y="66"/>
                </a:cubicBezTo>
                <a:cubicBezTo>
                  <a:pt x="772" y="54"/>
                  <a:pt x="786" y="47"/>
                  <a:pt x="793" y="38"/>
                </a:cubicBezTo>
                <a:close/>
              </a:path>
            </a:pathLst>
          </a:custGeom>
          <a:solidFill>
            <a:srgbClr val="FF0000">
              <a:alpha val="29019"/>
            </a:srgbClr>
          </a:solidFill>
          <a:ln w="9525">
            <a:solidFill>
              <a:schemeClr val="tx1"/>
            </a:solidFill>
            <a:round/>
            <a:headEnd/>
            <a:tailEnd/>
          </a:ln>
        </p:spPr>
        <p:txBody>
          <a:bodyPr/>
          <a:lstStyle/>
          <a:p>
            <a:endParaRPr lang="en-GB"/>
          </a:p>
        </p:txBody>
      </p:sp>
      <p:sp>
        <p:nvSpPr>
          <p:cNvPr id="53361" name="AutoShape 113"/>
          <p:cNvSpPr>
            <a:spLocks noChangeArrowheads="1"/>
          </p:cNvSpPr>
          <p:nvPr/>
        </p:nvSpPr>
        <p:spPr bwMode="auto">
          <a:xfrm>
            <a:off x="3319463" y="5049588"/>
            <a:ext cx="790575" cy="1439863"/>
          </a:xfrm>
          <a:prstGeom prst="upArrow">
            <a:avLst>
              <a:gd name="adj1" fmla="val 50000"/>
              <a:gd name="adj2" fmla="val 45532"/>
            </a:avLst>
          </a:prstGeom>
          <a:solidFill>
            <a:srgbClr val="FFFF99"/>
          </a:solidFill>
          <a:ln w="9525">
            <a:solidFill>
              <a:schemeClr val="tx1"/>
            </a:solidFill>
            <a:miter lim="800000"/>
            <a:headEnd/>
            <a:tailEnd/>
          </a:ln>
        </p:spPr>
        <p:txBody>
          <a:bodyPr wrap="none" anchor="ctr"/>
          <a:lstStyle/>
          <a:p>
            <a:endParaRPr lang="en-US"/>
          </a:p>
        </p:txBody>
      </p:sp>
      <p:sp>
        <p:nvSpPr>
          <p:cNvPr id="53362" name="AutoShape 114"/>
          <p:cNvSpPr>
            <a:spLocks noChangeArrowheads="1"/>
          </p:cNvSpPr>
          <p:nvPr/>
        </p:nvSpPr>
        <p:spPr bwMode="auto">
          <a:xfrm>
            <a:off x="3319463" y="3177926"/>
            <a:ext cx="790575" cy="1439862"/>
          </a:xfrm>
          <a:prstGeom prst="upArrow">
            <a:avLst>
              <a:gd name="adj1" fmla="val 50000"/>
              <a:gd name="adj2" fmla="val 45532"/>
            </a:avLst>
          </a:prstGeom>
          <a:solidFill>
            <a:srgbClr val="FFFF99"/>
          </a:solidFill>
          <a:ln w="9525">
            <a:solidFill>
              <a:schemeClr val="tx1"/>
            </a:solidFill>
            <a:miter lim="800000"/>
            <a:headEnd/>
            <a:tailEnd/>
          </a:ln>
        </p:spPr>
        <p:txBody>
          <a:bodyPr wrap="none" anchor="ctr"/>
          <a:lstStyle/>
          <a:p>
            <a:endParaRPr lang="en-US"/>
          </a:p>
        </p:txBody>
      </p:sp>
      <p:sp>
        <p:nvSpPr>
          <p:cNvPr id="53363" name="AutoShape 115"/>
          <p:cNvSpPr>
            <a:spLocks noChangeArrowheads="1"/>
          </p:cNvSpPr>
          <p:nvPr/>
        </p:nvSpPr>
        <p:spPr bwMode="auto">
          <a:xfrm>
            <a:off x="3370263" y="1520576"/>
            <a:ext cx="360362" cy="6477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53364" name="AutoShape 116"/>
          <p:cNvSpPr>
            <a:spLocks noChangeArrowheads="1"/>
          </p:cNvSpPr>
          <p:nvPr/>
        </p:nvSpPr>
        <p:spPr bwMode="auto">
          <a:xfrm>
            <a:off x="5818188" y="1522163"/>
            <a:ext cx="360362" cy="647700"/>
          </a:xfrm>
          <a:prstGeom prst="right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p>
        </p:txBody>
      </p:sp>
      <p:sp>
        <p:nvSpPr>
          <p:cNvPr id="53365" name="AutoShape 117"/>
          <p:cNvSpPr>
            <a:spLocks noChangeArrowheads="1"/>
          </p:cNvSpPr>
          <p:nvPr/>
        </p:nvSpPr>
        <p:spPr bwMode="auto">
          <a:xfrm>
            <a:off x="4954588" y="2962026"/>
            <a:ext cx="3095625" cy="863600"/>
          </a:xfrm>
          <a:prstGeom prst="rightArrow">
            <a:avLst>
              <a:gd name="adj1" fmla="val 50000"/>
              <a:gd name="adj2" fmla="val 89614"/>
            </a:avLst>
          </a:prstGeom>
          <a:solidFill>
            <a:srgbClr val="00FF00"/>
          </a:solidFill>
          <a:ln w="9525">
            <a:solidFill>
              <a:schemeClr val="tx1"/>
            </a:solidFill>
            <a:miter lim="800000"/>
            <a:headEnd/>
            <a:tailEnd/>
          </a:ln>
        </p:spPr>
        <p:txBody>
          <a:bodyPr wrap="none" anchor="ctr"/>
          <a:lstStyle/>
          <a:p>
            <a:r>
              <a:rPr lang="en-GB"/>
              <a:t>FUTURE</a:t>
            </a:r>
          </a:p>
        </p:txBody>
      </p:sp>
      <p:sp>
        <p:nvSpPr>
          <p:cNvPr id="53366" name="Text Box 118"/>
          <p:cNvSpPr txBox="1">
            <a:spLocks noChangeArrowheads="1"/>
          </p:cNvSpPr>
          <p:nvPr/>
        </p:nvSpPr>
        <p:spPr bwMode="auto">
          <a:xfrm>
            <a:off x="4017963" y="3825626"/>
            <a:ext cx="51482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85738" indent="-1857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GB" sz="1400"/>
              <a:t>Users may be unable to understand or use the data e.g. the semantics, format, processes or algorithms involved</a:t>
            </a:r>
          </a:p>
          <a:p>
            <a:pPr eaLnBrk="1" hangingPunct="1">
              <a:buFontTx/>
              <a:buChar char="•"/>
            </a:pPr>
            <a:r>
              <a:rPr lang="en-GB" sz="1400"/>
              <a:t>Non-maintainability of essential hardware, software or support environment may make the information inaccessible</a:t>
            </a:r>
          </a:p>
          <a:p>
            <a:pPr eaLnBrk="1" hangingPunct="1">
              <a:buFontTx/>
              <a:buChar char="•"/>
            </a:pPr>
            <a:r>
              <a:rPr lang="en-GB" sz="1400"/>
              <a:t>The chain of evidence may be lost and there may be lack of certainty of provenance or authenticity</a:t>
            </a:r>
          </a:p>
          <a:p>
            <a:pPr eaLnBrk="1" hangingPunct="1">
              <a:buFontTx/>
              <a:buChar char="•"/>
            </a:pPr>
            <a:r>
              <a:rPr lang="en-GB" sz="1400"/>
              <a:t>Access and use restrictions may not be respected in the future</a:t>
            </a:r>
          </a:p>
          <a:p>
            <a:pPr eaLnBrk="1" hangingPunct="1">
              <a:buFontTx/>
              <a:buChar char="•"/>
            </a:pPr>
            <a:r>
              <a:rPr lang="en-GB" sz="1400"/>
              <a:t>Loss of ability to identify the location of data</a:t>
            </a:r>
          </a:p>
          <a:p>
            <a:pPr eaLnBrk="1" hangingPunct="1">
              <a:buFontTx/>
              <a:buChar char="•"/>
            </a:pPr>
            <a:r>
              <a:rPr lang="en-GB" sz="1400"/>
              <a:t>The current custodian of the data, whether an organisation or project, may cease to exist at some point in the future</a:t>
            </a:r>
          </a:p>
          <a:p>
            <a:pPr eaLnBrk="1" hangingPunct="1">
              <a:buFontTx/>
              <a:buChar char="•"/>
            </a:pPr>
            <a:r>
              <a:rPr lang="en-GB" sz="1400"/>
              <a:t>The ones we trust to look after the digital holdings may let us down</a:t>
            </a:r>
          </a:p>
        </p:txBody>
      </p:sp>
      <p:grpSp>
        <p:nvGrpSpPr>
          <p:cNvPr id="23" name="Group 119"/>
          <p:cNvGrpSpPr>
            <a:grpSpLocks/>
          </p:cNvGrpSpPr>
          <p:nvPr/>
        </p:nvGrpSpPr>
        <p:grpSpPr bwMode="auto">
          <a:xfrm>
            <a:off x="2879725" y="677613"/>
            <a:ext cx="4105275" cy="1658938"/>
            <a:chOff x="1791" y="571"/>
            <a:chExt cx="2586" cy="1045"/>
          </a:xfrm>
        </p:grpSpPr>
        <p:sp>
          <p:nvSpPr>
            <p:cNvPr id="28711" name="WordArt 120"/>
            <p:cNvSpPr>
              <a:spLocks noChangeArrowheads="1" noChangeShapeType="1" noTextEdit="1"/>
            </p:cNvSpPr>
            <p:nvPr/>
          </p:nvSpPr>
          <p:spPr bwMode="auto">
            <a:xfrm rot="5603398">
              <a:off x="2536" y="58"/>
              <a:ext cx="898" cy="2069"/>
            </a:xfrm>
            <a:prstGeom prst="rect">
              <a:avLst/>
            </a:prstGeom>
          </p:spPr>
          <p:txBody>
            <a:bodyPr wrap="none" fromWordArt="1">
              <a:prstTxWarp prst="textFadeRight">
                <a:avLst>
                  <a:gd name="adj" fmla="val 33333"/>
                </a:avLst>
              </a:prstTxWarp>
            </a:bodyPr>
            <a:lstStyle/>
            <a:p>
              <a:pPr>
                <a:defRPr/>
              </a:pPr>
              <a:r>
                <a:rPr lang="en-GB" sz="1000" kern="10" dirty="0">
                  <a:ln w="12700">
                    <a:noFill/>
                    <a:round/>
                    <a:headEnd/>
                    <a:tailEnd/>
                  </a:ln>
                  <a:solidFill>
                    <a:srgbClr val="0000FF"/>
                  </a:solidFill>
                  <a:latin typeface="Arial"/>
                  <a:cs typeface="Arial"/>
                </a:rPr>
                <a:t>Persistent ID resolver</a:t>
              </a:r>
            </a:p>
            <a:p>
              <a:pPr>
                <a:defRPr/>
              </a:pPr>
              <a:r>
                <a:rPr lang="en-GB" sz="1000" kern="10" dirty="0">
                  <a:ln w="12700">
                    <a:noFill/>
                    <a:round/>
                    <a:headEnd/>
                    <a:tailEnd/>
                  </a:ln>
                  <a:solidFill>
                    <a:srgbClr val="0000FF"/>
                  </a:solidFill>
                  <a:latin typeface="Arial"/>
                  <a:cs typeface="Arial"/>
                </a:rPr>
                <a:t>RepInfo Registry</a:t>
              </a:r>
            </a:p>
            <a:p>
              <a:pPr>
                <a:defRPr/>
              </a:pPr>
              <a:r>
                <a:rPr lang="en-GB" sz="1000" kern="10" dirty="0">
                  <a:ln w="12700">
                    <a:noFill/>
                    <a:round/>
                    <a:headEnd/>
                    <a:tailEnd/>
                  </a:ln>
                  <a:solidFill>
                    <a:srgbClr val="0000FF"/>
                  </a:solidFill>
                  <a:latin typeface="Arial"/>
                  <a:cs typeface="Arial"/>
                </a:rPr>
                <a:t>Authenticity tools</a:t>
              </a:r>
            </a:p>
            <a:p>
              <a:pPr>
                <a:defRPr/>
              </a:pPr>
              <a:r>
                <a:rPr lang="en-GB" sz="1000" kern="10" dirty="0">
                  <a:ln w="12700">
                    <a:noFill/>
                    <a:round/>
                    <a:headEnd/>
                    <a:tailEnd/>
                  </a:ln>
                  <a:solidFill>
                    <a:srgbClr val="0000FF"/>
                  </a:solidFill>
                  <a:latin typeface="Arial"/>
                  <a:cs typeface="Arial"/>
                </a:rPr>
                <a:t>Processing Context</a:t>
              </a:r>
            </a:p>
            <a:p>
              <a:pPr>
                <a:defRPr/>
              </a:pPr>
              <a:r>
                <a:rPr lang="en-GB" sz="1000" kern="10" dirty="0">
                  <a:ln w="12700">
                    <a:noFill/>
                    <a:round/>
                    <a:headEnd/>
                    <a:tailEnd/>
                  </a:ln>
                  <a:solidFill>
                    <a:srgbClr val="0000FF"/>
                  </a:solidFill>
                  <a:latin typeface="Arial"/>
                  <a:cs typeface="Arial"/>
                </a:rPr>
                <a:t>Certification</a:t>
              </a:r>
            </a:p>
            <a:p>
              <a:pPr>
                <a:defRPr/>
              </a:pPr>
              <a:r>
                <a:rPr lang="en-GB" sz="1000" kern="10" dirty="0">
                  <a:ln w="12700">
                    <a:noFill/>
                    <a:round/>
                    <a:headEnd/>
                    <a:tailEnd/>
                  </a:ln>
                  <a:solidFill>
                    <a:srgbClr val="0000FF"/>
                  </a:solidFill>
                  <a:latin typeface="Arial"/>
                  <a:cs typeface="Arial"/>
                </a:rPr>
                <a:t>Orchestration/Brokering</a:t>
              </a:r>
            </a:p>
            <a:p>
              <a:pPr>
                <a:defRPr/>
              </a:pPr>
              <a:r>
                <a:rPr lang="en-GB" sz="1000" kern="10" dirty="0">
                  <a:ln w="12700">
                    <a:noFill/>
                    <a:round/>
                    <a:headEnd/>
                    <a:tailEnd/>
                  </a:ln>
                  <a:solidFill>
                    <a:srgbClr val="0000FF"/>
                  </a:solidFill>
                  <a:latin typeface="Arial"/>
                  <a:cs typeface="Arial"/>
                </a:rPr>
                <a:t>Knowledge Gap Manage</a:t>
              </a:r>
              <a:r>
                <a:rPr lang="en-GB" sz="1000" kern="10" dirty="0">
                  <a:ln w="12700">
                    <a:noFill/>
                    <a:round/>
                    <a:headEnd/>
                    <a:tailEnd/>
                  </a:ln>
                  <a:solidFill>
                    <a:srgbClr val="0000FF"/>
                  </a:solidFill>
                  <a:effectLst>
                    <a:outerShdw dist="35921" dir="2700000" sy="50000" rotWithShape="0">
                      <a:srgbClr val="875B0D">
                        <a:alpha val="70000"/>
                      </a:srgbClr>
                    </a:outerShdw>
                  </a:effectLst>
                  <a:latin typeface="Arial"/>
                  <a:cs typeface="Arial"/>
                </a:rPr>
                <a:t>r</a:t>
              </a:r>
            </a:p>
          </p:txBody>
        </p:sp>
        <p:sp>
          <p:nvSpPr>
            <p:cNvPr id="15400" name="Line 121"/>
            <p:cNvSpPr>
              <a:spLocks noChangeShapeType="1"/>
            </p:cNvSpPr>
            <p:nvPr/>
          </p:nvSpPr>
          <p:spPr bwMode="auto">
            <a:xfrm rot="10800000">
              <a:off x="1791" y="572"/>
              <a:ext cx="258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1" name="Line 122"/>
            <p:cNvSpPr>
              <a:spLocks noChangeShapeType="1"/>
            </p:cNvSpPr>
            <p:nvPr/>
          </p:nvSpPr>
          <p:spPr bwMode="auto">
            <a:xfrm rot="10800000">
              <a:off x="2469" y="1616"/>
              <a:ext cx="95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2" name="Line 123"/>
            <p:cNvSpPr>
              <a:spLocks noChangeShapeType="1"/>
            </p:cNvSpPr>
            <p:nvPr/>
          </p:nvSpPr>
          <p:spPr bwMode="auto">
            <a:xfrm rot="10800000" flipH="1">
              <a:off x="3423" y="571"/>
              <a:ext cx="954" cy="10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403" name="Line 124"/>
            <p:cNvSpPr>
              <a:spLocks noChangeShapeType="1"/>
            </p:cNvSpPr>
            <p:nvPr/>
          </p:nvSpPr>
          <p:spPr bwMode="auto">
            <a:xfrm rot="10800000">
              <a:off x="1792" y="572"/>
              <a:ext cx="678" cy="104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24" name="Title 23"/>
          <p:cNvSpPr>
            <a:spLocks noGrp="1"/>
          </p:cNvSpPr>
          <p:nvPr>
            <p:ph type="title" idx="4294967295"/>
          </p:nvPr>
        </p:nvSpPr>
        <p:spPr>
          <a:xfrm>
            <a:off x="2651505" y="-100594"/>
            <a:ext cx="6507162" cy="568325"/>
          </a:xfrm>
        </p:spPr>
        <p:txBody>
          <a:bodyPr/>
          <a:lstStyle/>
          <a:p>
            <a:pPr algn="r"/>
            <a:r>
              <a:rPr lang="en-GB" dirty="0" smtClean="0"/>
              <a:t>Infrastructure</a:t>
            </a:r>
            <a:endParaRPr lang="en-GB" dirty="0"/>
          </a:p>
        </p:txBody>
      </p:sp>
    </p:spTree>
    <p:extLst>
      <p:ext uri="{BB962C8B-B14F-4D97-AF65-F5344CB8AC3E}">
        <p14:creationId xmlns:p14="http://schemas.microsoft.com/office/powerpoint/2010/main" val="29272456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3306"/>
                                        </p:tgtEl>
                                        <p:attrNameLst>
                                          <p:attrName>style.visibility</p:attrName>
                                        </p:attrNameLst>
                                      </p:cBhvr>
                                      <p:to>
                                        <p:strVal val="visible"/>
                                      </p:to>
                                    </p:set>
                                    <p:animEffect transition="in" filter="blinds(horizontal)">
                                      <p:cBhvr>
                                        <p:cTn id="10" dur="500"/>
                                        <p:tgtEl>
                                          <p:spTgt spid="533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0-#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53307"/>
                                        </p:tgtEl>
                                        <p:attrNameLst>
                                          <p:attrName>style.visibility</p:attrName>
                                        </p:attrNameLst>
                                      </p:cBhvr>
                                      <p:to>
                                        <p:strVal val="visible"/>
                                      </p:to>
                                    </p:set>
                                    <p:anim calcmode="lin" valueType="num">
                                      <p:cBhvr additive="base">
                                        <p:cTn id="32" dur="500" fill="hold"/>
                                        <p:tgtEl>
                                          <p:spTgt spid="53307"/>
                                        </p:tgtEl>
                                        <p:attrNameLst>
                                          <p:attrName>ppt_x</p:attrName>
                                        </p:attrNameLst>
                                      </p:cBhvr>
                                      <p:tavLst>
                                        <p:tav tm="0">
                                          <p:val>
                                            <p:strVal val="0-#ppt_w/2"/>
                                          </p:val>
                                        </p:tav>
                                        <p:tav tm="100000">
                                          <p:val>
                                            <p:strVal val="#ppt_x"/>
                                          </p:val>
                                        </p:tav>
                                      </p:tavLst>
                                    </p:anim>
                                    <p:anim calcmode="lin" valueType="num">
                                      <p:cBhvr additive="base">
                                        <p:cTn id="33" dur="500" fill="hold"/>
                                        <p:tgtEl>
                                          <p:spTgt spid="53307"/>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3361"/>
                                        </p:tgtEl>
                                        <p:attrNameLst>
                                          <p:attrName>style.visibility</p:attrName>
                                        </p:attrNameLst>
                                      </p:cBhvr>
                                      <p:to>
                                        <p:strVal val="visible"/>
                                      </p:to>
                                    </p:set>
                                    <p:animEffect transition="in" filter="blinds(horizontal)">
                                      <p:cBhvr>
                                        <p:cTn id="38" dur="500"/>
                                        <p:tgtEl>
                                          <p:spTgt spid="5336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3305"/>
                                        </p:tgtEl>
                                        <p:attrNameLst>
                                          <p:attrName>style.visibility</p:attrName>
                                        </p:attrNameLst>
                                      </p:cBhvr>
                                      <p:to>
                                        <p:strVal val="visible"/>
                                      </p:to>
                                    </p:set>
                                    <p:animEffect transition="in" filter="blinds(horizontal)">
                                      <p:cBhvr>
                                        <p:cTn id="46" dur="500"/>
                                        <p:tgtEl>
                                          <p:spTgt spid="5330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linds(horizontal)">
                                      <p:cBhvr>
                                        <p:cTn id="51" dur="500"/>
                                        <p:tgtEl>
                                          <p:spTgt spid="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box(in)">
                                      <p:cBhvr>
                                        <p:cTn id="56" dur="500"/>
                                        <p:tgtEl>
                                          <p:spTgt spid="3"/>
                                        </p:tgtEl>
                                      </p:cBhvr>
                                    </p:animEffect>
                                  </p:childTnLst>
                                </p:cTn>
                              </p:par>
                              <p:par>
                                <p:cTn id="57" presetID="4" presetClass="entr" presetSubtype="16"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ox(in)">
                                      <p:cBhvr>
                                        <p:cTn id="59" dur="500"/>
                                        <p:tgtEl>
                                          <p:spTgt spid="4"/>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53314"/>
                                        </p:tgtEl>
                                        <p:attrNameLst>
                                          <p:attrName>style.visibility</p:attrName>
                                        </p:attrNameLst>
                                      </p:cBhvr>
                                      <p:to>
                                        <p:strVal val="visible"/>
                                      </p:to>
                                    </p:set>
                                    <p:anim calcmode="lin" valueType="num">
                                      <p:cBhvr additive="base">
                                        <p:cTn id="68" dur="500" fill="hold"/>
                                        <p:tgtEl>
                                          <p:spTgt spid="53314"/>
                                        </p:tgtEl>
                                        <p:attrNameLst>
                                          <p:attrName>ppt_x</p:attrName>
                                        </p:attrNameLst>
                                      </p:cBhvr>
                                      <p:tavLst>
                                        <p:tav tm="0">
                                          <p:val>
                                            <p:strVal val="0-#ppt_w/2"/>
                                          </p:val>
                                        </p:tav>
                                        <p:tav tm="100000">
                                          <p:val>
                                            <p:strVal val="#ppt_x"/>
                                          </p:val>
                                        </p:tav>
                                      </p:tavLst>
                                    </p:anim>
                                    <p:anim calcmode="lin" valueType="num">
                                      <p:cBhvr additive="base">
                                        <p:cTn id="69" dur="500" fill="hold"/>
                                        <p:tgtEl>
                                          <p:spTgt spid="53314"/>
                                        </p:tgtEl>
                                        <p:attrNameLst>
                                          <p:attrName>ppt_y</p:attrName>
                                        </p:attrNameLst>
                                      </p:cBhvr>
                                      <p:tavLst>
                                        <p:tav tm="0">
                                          <p:val>
                                            <p:strVal val="#ppt_y"/>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 presetClass="entr" presetSubtype="16" fill="hold" grpId="0" nodeType="clickEffect">
                                  <p:stCondLst>
                                    <p:cond delay="0"/>
                                  </p:stCondLst>
                                  <p:childTnLst>
                                    <p:set>
                                      <p:cBhvr>
                                        <p:cTn id="73" dur="1" fill="hold">
                                          <p:stCondLst>
                                            <p:cond delay="0"/>
                                          </p:stCondLst>
                                        </p:cTn>
                                        <p:tgtEl>
                                          <p:spTgt spid="53362"/>
                                        </p:tgtEl>
                                        <p:attrNameLst>
                                          <p:attrName>style.visibility</p:attrName>
                                        </p:attrNameLst>
                                      </p:cBhvr>
                                      <p:to>
                                        <p:strVal val="visible"/>
                                      </p:to>
                                    </p:set>
                                    <p:animEffect transition="in" filter="box(in)">
                                      <p:cBhvr>
                                        <p:cTn id="74" dur="500"/>
                                        <p:tgtEl>
                                          <p:spTgt spid="5336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 presetClass="entr" presetSubtype="10" fill="hold"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blinds(horizontal)">
                                      <p:cBhvr>
                                        <p:cTn id="79" dur="500"/>
                                        <p:tgtEl>
                                          <p:spTgt spid="16"/>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53321"/>
                                        </p:tgtEl>
                                        <p:attrNameLst>
                                          <p:attrName>style.visibility</p:attrName>
                                        </p:attrNameLst>
                                      </p:cBhvr>
                                      <p:to>
                                        <p:strVal val="visible"/>
                                      </p:to>
                                    </p:set>
                                    <p:animEffect transition="in" filter="blinds(horizontal)">
                                      <p:cBhvr>
                                        <p:cTn id="82" dur="500"/>
                                        <p:tgtEl>
                                          <p:spTgt spid="5332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linds(horizontal)">
                                      <p:cBhvr>
                                        <p:cTn id="87" dur="500"/>
                                        <p:tgtEl>
                                          <p:spTgt spid="1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4" presetClass="entr" presetSubtype="16" fill="hold"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ox(in)">
                                      <p:cBhvr>
                                        <p:cTn id="92" dur="500"/>
                                        <p:tgtEl>
                                          <p:spTgt spid="12"/>
                                        </p:tgtEl>
                                      </p:cBhvr>
                                    </p:animEffect>
                                  </p:childTnLst>
                                </p:cTn>
                              </p:par>
                              <p:par>
                                <p:cTn id="93" presetID="4" presetClass="entr" presetSubtype="16"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box(in)">
                                      <p:cBhvr>
                                        <p:cTn id="95" dur="500"/>
                                        <p:tgtEl>
                                          <p:spTgt spid="1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8" fill="hold"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0-#ppt_w/2"/>
                                          </p:val>
                                        </p:tav>
                                        <p:tav tm="100000">
                                          <p:val>
                                            <p:strVal val="#ppt_x"/>
                                          </p:val>
                                        </p:tav>
                                      </p:tavLst>
                                    </p:anim>
                                    <p:anim calcmode="lin" valueType="num">
                                      <p:cBhvr additive="base">
                                        <p:cTn id="101" dur="500" fill="hold"/>
                                        <p:tgtEl>
                                          <p:spTgt spid="10"/>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53328"/>
                                        </p:tgtEl>
                                        <p:attrNameLst>
                                          <p:attrName>style.visibility</p:attrName>
                                        </p:attrNameLst>
                                      </p:cBhvr>
                                      <p:to>
                                        <p:strVal val="visible"/>
                                      </p:to>
                                    </p:set>
                                    <p:anim calcmode="lin" valueType="num">
                                      <p:cBhvr additive="base">
                                        <p:cTn id="104" dur="500" fill="hold"/>
                                        <p:tgtEl>
                                          <p:spTgt spid="53328"/>
                                        </p:tgtEl>
                                        <p:attrNameLst>
                                          <p:attrName>ppt_x</p:attrName>
                                        </p:attrNameLst>
                                      </p:cBhvr>
                                      <p:tavLst>
                                        <p:tav tm="0">
                                          <p:val>
                                            <p:strVal val="0-#ppt_w/2"/>
                                          </p:val>
                                        </p:tav>
                                        <p:tav tm="100000">
                                          <p:val>
                                            <p:strVal val="#ppt_x"/>
                                          </p:val>
                                        </p:tav>
                                      </p:tavLst>
                                    </p:anim>
                                    <p:anim calcmode="lin" valueType="num">
                                      <p:cBhvr additive="base">
                                        <p:cTn id="105" dur="500" fill="hold"/>
                                        <p:tgtEl>
                                          <p:spTgt spid="53328"/>
                                        </p:tgtEl>
                                        <p:attrNameLst>
                                          <p:attrName>ppt_y</p:attrName>
                                        </p:attrNameLst>
                                      </p:cBhvr>
                                      <p:tavLst>
                                        <p:tav tm="0">
                                          <p:val>
                                            <p:strVal val="#ppt_y"/>
                                          </p:val>
                                        </p:tav>
                                        <p:tav tm="100000">
                                          <p:val>
                                            <p:strVal val="#ppt_y"/>
                                          </p:val>
                                        </p:tav>
                                      </p:tavLst>
                                    </p:anim>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8" fill="hold" grpId="0" nodeType="clickEffect">
                                  <p:stCondLst>
                                    <p:cond delay="0"/>
                                  </p:stCondLst>
                                  <p:childTnLst>
                                    <p:set>
                                      <p:cBhvr>
                                        <p:cTn id="109" dur="1" fill="hold">
                                          <p:stCondLst>
                                            <p:cond delay="0"/>
                                          </p:stCondLst>
                                        </p:cTn>
                                        <p:tgtEl>
                                          <p:spTgt spid="53365"/>
                                        </p:tgtEl>
                                        <p:attrNameLst>
                                          <p:attrName>style.visibility</p:attrName>
                                        </p:attrNameLst>
                                      </p:cBhvr>
                                      <p:to>
                                        <p:strVal val="visible"/>
                                      </p:to>
                                    </p:set>
                                    <p:anim calcmode="lin" valueType="num">
                                      <p:cBhvr additive="base">
                                        <p:cTn id="110" dur="500" fill="hold"/>
                                        <p:tgtEl>
                                          <p:spTgt spid="53365"/>
                                        </p:tgtEl>
                                        <p:attrNameLst>
                                          <p:attrName>ppt_x</p:attrName>
                                        </p:attrNameLst>
                                      </p:cBhvr>
                                      <p:tavLst>
                                        <p:tav tm="0">
                                          <p:val>
                                            <p:strVal val="0-#ppt_w/2"/>
                                          </p:val>
                                        </p:tav>
                                        <p:tav tm="100000">
                                          <p:val>
                                            <p:strVal val="#ppt_x"/>
                                          </p:val>
                                        </p:tav>
                                      </p:tavLst>
                                    </p:anim>
                                    <p:anim calcmode="lin" valueType="num">
                                      <p:cBhvr additive="base">
                                        <p:cTn id="111" dur="500" fill="hold"/>
                                        <p:tgtEl>
                                          <p:spTgt spid="53365"/>
                                        </p:tgtEl>
                                        <p:attrNameLst>
                                          <p:attrName>ppt_y</p:attrName>
                                        </p:attrNameLst>
                                      </p:cBhvr>
                                      <p:tavLst>
                                        <p:tav tm="0">
                                          <p:val>
                                            <p:strVal val="#ppt_y"/>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nodeType="click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linds(horizontal)">
                                      <p:cBhvr>
                                        <p:cTn id="116" dur="500"/>
                                        <p:tgtEl>
                                          <p:spTgt spid="17"/>
                                        </p:tgtEl>
                                      </p:cBhvr>
                                    </p:animEffect>
                                  </p:childTnLst>
                                </p:cTn>
                              </p:par>
                              <p:par>
                                <p:cTn id="117" presetID="3" presetClass="entr" presetSubtype="10" fill="hold" grpId="0" nodeType="withEffect">
                                  <p:stCondLst>
                                    <p:cond delay="0"/>
                                  </p:stCondLst>
                                  <p:childTnLst>
                                    <p:set>
                                      <p:cBhvr>
                                        <p:cTn id="118" dur="1" fill="hold">
                                          <p:stCondLst>
                                            <p:cond delay="0"/>
                                          </p:stCondLst>
                                        </p:cTn>
                                        <p:tgtEl>
                                          <p:spTgt spid="53329"/>
                                        </p:tgtEl>
                                        <p:attrNameLst>
                                          <p:attrName>style.visibility</p:attrName>
                                        </p:attrNameLst>
                                      </p:cBhvr>
                                      <p:to>
                                        <p:strVal val="visible"/>
                                      </p:to>
                                    </p:set>
                                    <p:animEffect transition="in" filter="blinds(horizontal)">
                                      <p:cBhvr>
                                        <p:cTn id="119" dur="500"/>
                                        <p:tgtEl>
                                          <p:spTgt spid="53329"/>
                                        </p:tgtEl>
                                      </p:cBhvr>
                                    </p:animEffect>
                                  </p:childTnLst>
                                </p:cTn>
                              </p:par>
                              <p:par>
                                <p:cTn id="120" presetID="3" presetClass="entr" presetSubtype="10" fill="hold" nodeType="withEffect">
                                  <p:stCondLst>
                                    <p:cond delay="0"/>
                                  </p:stCondLst>
                                  <p:childTnLst>
                                    <p:set>
                                      <p:cBhvr>
                                        <p:cTn id="121" dur="1" fill="hold">
                                          <p:stCondLst>
                                            <p:cond delay="0"/>
                                          </p:stCondLst>
                                        </p:cTn>
                                        <p:tgtEl>
                                          <p:spTgt spid="19"/>
                                        </p:tgtEl>
                                        <p:attrNameLst>
                                          <p:attrName>style.visibility</p:attrName>
                                        </p:attrNameLst>
                                      </p:cBhvr>
                                      <p:to>
                                        <p:strVal val="visible"/>
                                      </p:to>
                                    </p:set>
                                    <p:animEffect transition="in" filter="blinds(horizontal)">
                                      <p:cBhvr>
                                        <p:cTn id="122" dur="500"/>
                                        <p:tgtEl>
                                          <p:spTgt spid="19"/>
                                        </p:tgtEl>
                                      </p:cBhvr>
                                    </p:animEffect>
                                  </p:childTnLst>
                                </p:cTn>
                              </p:par>
                              <p:par>
                                <p:cTn id="123" presetID="4" presetClass="entr" presetSubtype="16" fill="hold" nodeType="withEffect">
                                  <p:stCondLst>
                                    <p:cond delay="0"/>
                                  </p:stCondLst>
                                  <p:childTnLst>
                                    <p:set>
                                      <p:cBhvr>
                                        <p:cTn id="124" dur="1" fill="hold">
                                          <p:stCondLst>
                                            <p:cond delay="0"/>
                                          </p:stCondLst>
                                        </p:cTn>
                                        <p:tgtEl>
                                          <p:spTgt spid="20"/>
                                        </p:tgtEl>
                                        <p:attrNameLst>
                                          <p:attrName>style.visibility</p:attrName>
                                        </p:attrNameLst>
                                      </p:cBhvr>
                                      <p:to>
                                        <p:strVal val="visible"/>
                                      </p:to>
                                    </p:set>
                                    <p:animEffect transition="in" filter="box(in)">
                                      <p:cBhvr>
                                        <p:cTn id="125" dur="500"/>
                                        <p:tgtEl>
                                          <p:spTgt spid="20"/>
                                        </p:tgtEl>
                                      </p:cBhvr>
                                    </p:animEffect>
                                  </p:childTnLst>
                                </p:cTn>
                              </p:par>
                              <p:par>
                                <p:cTn id="126" presetID="4" presetClass="entr" presetSubtype="16" fill="hold" nodeType="with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box(in)">
                                      <p:cBhvr>
                                        <p:cTn id="128" dur="500"/>
                                        <p:tgtEl>
                                          <p:spTgt spid="21"/>
                                        </p:tgtEl>
                                      </p:cBhvr>
                                    </p:animEffect>
                                  </p:childTnLst>
                                </p:cTn>
                              </p:par>
                              <p:par>
                                <p:cTn id="129" presetID="2" presetClass="entr" presetSubtype="8" fill="hold" nodeType="withEffect">
                                  <p:stCondLst>
                                    <p:cond delay="0"/>
                                  </p:stCondLst>
                                  <p:childTnLst>
                                    <p:set>
                                      <p:cBhvr>
                                        <p:cTn id="130" dur="1" fill="hold">
                                          <p:stCondLst>
                                            <p:cond delay="0"/>
                                          </p:stCondLst>
                                        </p:cTn>
                                        <p:tgtEl>
                                          <p:spTgt spid="22"/>
                                        </p:tgtEl>
                                        <p:attrNameLst>
                                          <p:attrName>style.visibility</p:attrName>
                                        </p:attrNameLst>
                                      </p:cBhvr>
                                      <p:to>
                                        <p:strVal val="visible"/>
                                      </p:to>
                                    </p:set>
                                    <p:anim calcmode="lin" valueType="num">
                                      <p:cBhvr additive="base">
                                        <p:cTn id="131" dur="500" fill="hold"/>
                                        <p:tgtEl>
                                          <p:spTgt spid="22"/>
                                        </p:tgtEl>
                                        <p:attrNameLst>
                                          <p:attrName>ppt_x</p:attrName>
                                        </p:attrNameLst>
                                      </p:cBhvr>
                                      <p:tavLst>
                                        <p:tav tm="0">
                                          <p:val>
                                            <p:strVal val="0-#ppt_w/2"/>
                                          </p:val>
                                        </p:tav>
                                        <p:tav tm="100000">
                                          <p:val>
                                            <p:strVal val="#ppt_x"/>
                                          </p:val>
                                        </p:tav>
                                      </p:tavLst>
                                    </p:anim>
                                    <p:anim calcmode="lin" valueType="num">
                                      <p:cBhvr additive="base">
                                        <p:cTn id="132" dur="500" fill="hold"/>
                                        <p:tgtEl>
                                          <p:spTgt spid="22"/>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53360"/>
                                        </p:tgtEl>
                                        <p:attrNameLst>
                                          <p:attrName>style.visibility</p:attrName>
                                        </p:attrNameLst>
                                      </p:cBhvr>
                                      <p:to>
                                        <p:strVal val="visible"/>
                                      </p:to>
                                    </p:set>
                                    <p:anim calcmode="lin" valueType="num">
                                      <p:cBhvr additive="base">
                                        <p:cTn id="135" dur="500" fill="hold"/>
                                        <p:tgtEl>
                                          <p:spTgt spid="53360"/>
                                        </p:tgtEl>
                                        <p:attrNameLst>
                                          <p:attrName>ppt_x</p:attrName>
                                        </p:attrNameLst>
                                      </p:cBhvr>
                                      <p:tavLst>
                                        <p:tav tm="0">
                                          <p:val>
                                            <p:strVal val="0-#ppt_w/2"/>
                                          </p:val>
                                        </p:tav>
                                        <p:tav tm="100000">
                                          <p:val>
                                            <p:strVal val="#ppt_x"/>
                                          </p:val>
                                        </p:tav>
                                      </p:tavLst>
                                    </p:anim>
                                    <p:anim calcmode="lin" valueType="num">
                                      <p:cBhvr additive="base">
                                        <p:cTn id="136" dur="500" fill="hold"/>
                                        <p:tgtEl>
                                          <p:spTgt spid="53360"/>
                                        </p:tgtEl>
                                        <p:attrNameLst>
                                          <p:attrName>ppt_y</p:attrName>
                                        </p:attrNameLst>
                                      </p:cBhvr>
                                      <p:tavLst>
                                        <p:tav tm="0">
                                          <p:val>
                                            <p:strVal val="#ppt_y"/>
                                          </p:val>
                                        </p:tav>
                                        <p:tav tm="100000">
                                          <p:val>
                                            <p:strVal val="#ppt_y"/>
                                          </p:val>
                                        </p:tav>
                                      </p:tavLst>
                                    </p:anim>
                                  </p:childTnLst>
                                </p:cTn>
                              </p:par>
                            </p:childTnLst>
                          </p:cTn>
                        </p:par>
                      </p:childTnLst>
                    </p:cTn>
                  </p:par>
                  <p:par>
                    <p:cTn id="137" fill="hold" nodeType="clickPar">
                      <p:stCondLst>
                        <p:cond delay="indefinite"/>
                      </p:stCondLst>
                      <p:childTnLst>
                        <p:par>
                          <p:cTn id="138" fill="hold" nodeType="withGroup">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3364"/>
                                        </p:tgtEl>
                                        <p:attrNameLst>
                                          <p:attrName>style.visibility</p:attrName>
                                        </p:attrNameLst>
                                      </p:cBhvr>
                                      <p:to>
                                        <p:strVal val="visible"/>
                                      </p:to>
                                    </p:set>
                                    <p:animEffect transition="in" filter="blinds(horizontal)">
                                      <p:cBhvr>
                                        <p:cTn id="141" dur="500"/>
                                        <p:tgtEl>
                                          <p:spTgt spid="53364"/>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3363"/>
                                        </p:tgtEl>
                                        <p:attrNameLst>
                                          <p:attrName>style.visibility</p:attrName>
                                        </p:attrNameLst>
                                      </p:cBhvr>
                                      <p:to>
                                        <p:strVal val="visible"/>
                                      </p:to>
                                    </p:set>
                                    <p:animEffect transition="in" filter="blinds(horizontal)">
                                      <p:cBhvr>
                                        <p:cTn id="144" dur="500"/>
                                        <p:tgtEl>
                                          <p:spTgt spid="53363"/>
                                        </p:tgtEl>
                                      </p:cBhvr>
                                    </p:animEffec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childTnLst>
                                    <p:set>
                                      <p:cBhvr>
                                        <p:cTn id="148" dur="1" fill="hold">
                                          <p:stCondLst>
                                            <p:cond delay="0"/>
                                          </p:stCondLst>
                                        </p:cTn>
                                        <p:tgtEl>
                                          <p:spTgt spid="53366">
                                            <p:txEl>
                                              <p:pRg st="0" end="0"/>
                                            </p:txEl>
                                          </p:spTgt>
                                        </p:tgtEl>
                                        <p:attrNameLst>
                                          <p:attrName>style.visibility</p:attrName>
                                        </p:attrNameLst>
                                      </p:cBhvr>
                                      <p:to>
                                        <p:strVal val="visible"/>
                                      </p:to>
                                    </p:set>
                                    <p:animEffect transition="in" filter="wipe(down)">
                                      <p:cBhvr>
                                        <p:cTn id="149" dur="500"/>
                                        <p:tgtEl>
                                          <p:spTgt spid="53366">
                                            <p:txEl>
                                              <p:pRg st="0" end="0"/>
                                            </p:txEl>
                                          </p:spTgt>
                                        </p:tgtEl>
                                      </p:cBhvr>
                                    </p:animEffect>
                                  </p:childTnLst>
                                </p:cTn>
                              </p:par>
                              <p:par>
                                <p:cTn id="150" presetID="22" presetClass="entr" presetSubtype="4" fill="hold" nodeType="withEffect">
                                  <p:stCondLst>
                                    <p:cond delay="0"/>
                                  </p:stCondLst>
                                  <p:childTnLst>
                                    <p:set>
                                      <p:cBhvr>
                                        <p:cTn id="151" dur="1" fill="hold">
                                          <p:stCondLst>
                                            <p:cond delay="0"/>
                                          </p:stCondLst>
                                        </p:cTn>
                                        <p:tgtEl>
                                          <p:spTgt spid="53366">
                                            <p:txEl>
                                              <p:pRg st="1" end="1"/>
                                            </p:txEl>
                                          </p:spTgt>
                                        </p:tgtEl>
                                        <p:attrNameLst>
                                          <p:attrName>style.visibility</p:attrName>
                                        </p:attrNameLst>
                                      </p:cBhvr>
                                      <p:to>
                                        <p:strVal val="visible"/>
                                      </p:to>
                                    </p:set>
                                    <p:animEffect transition="in" filter="wipe(down)">
                                      <p:cBhvr>
                                        <p:cTn id="152" dur="500"/>
                                        <p:tgtEl>
                                          <p:spTgt spid="53366">
                                            <p:txEl>
                                              <p:pRg st="1" end="1"/>
                                            </p:txEl>
                                          </p:spTgt>
                                        </p:tgtEl>
                                      </p:cBhvr>
                                    </p:animEffect>
                                  </p:childTnLst>
                                </p:cTn>
                              </p:par>
                              <p:par>
                                <p:cTn id="153" presetID="22" presetClass="entr" presetSubtype="4" fill="hold" nodeType="withEffect">
                                  <p:stCondLst>
                                    <p:cond delay="0"/>
                                  </p:stCondLst>
                                  <p:childTnLst>
                                    <p:set>
                                      <p:cBhvr>
                                        <p:cTn id="154" dur="1" fill="hold">
                                          <p:stCondLst>
                                            <p:cond delay="0"/>
                                          </p:stCondLst>
                                        </p:cTn>
                                        <p:tgtEl>
                                          <p:spTgt spid="53366">
                                            <p:txEl>
                                              <p:pRg st="2" end="2"/>
                                            </p:txEl>
                                          </p:spTgt>
                                        </p:tgtEl>
                                        <p:attrNameLst>
                                          <p:attrName>style.visibility</p:attrName>
                                        </p:attrNameLst>
                                      </p:cBhvr>
                                      <p:to>
                                        <p:strVal val="visible"/>
                                      </p:to>
                                    </p:set>
                                    <p:animEffect transition="in" filter="wipe(down)">
                                      <p:cBhvr>
                                        <p:cTn id="155" dur="500"/>
                                        <p:tgtEl>
                                          <p:spTgt spid="53366">
                                            <p:txEl>
                                              <p:pRg st="2" end="2"/>
                                            </p:txEl>
                                          </p:spTgt>
                                        </p:tgtEl>
                                      </p:cBhvr>
                                    </p:animEffect>
                                  </p:childTnLst>
                                </p:cTn>
                              </p:par>
                              <p:par>
                                <p:cTn id="156" presetID="22" presetClass="entr" presetSubtype="4" fill="hold" nodeType="withEffect">
                                  <p:stCondLst>
                                    <p:cond delay="0"/>
                                  </p:stCondLst>
                                  <p:childTnLst>
                                    <p:set>
                                      <p:cBhvr>
                                        <p:cTn id="157" dur="1" fill="hold">
                                          <p:stCondLst>
                                            <p:cond delay="0"/>
                                          </p:stCondLst>
                                        </p:cTn>
                                        <p:tgtEl>
                                          <p:spTgt spid="53366">
                                            <p:txEl>
                                              <p:pRg st="3" end="3"/>
                                            </p:txEl>
                                          </p:spTgt>
                                        </p:tgtEl>
                                        <p:attrNameLst>
                                          <p:attrName>style.visibility</p:attrName>
                                        </p:attrNameLst>
                                      </p:cBhvr>
                                      <p:to>
                                        <p:strVal val="visible"/>
                                      </p:to>
                                    </p:set>
                                    <p:animEffect transition="in" filter="wipe(down)">
                                      <p:cBhvr>
                                        <p:cTn id="158" dur="500"/>
                                        <p:tgtEl>
                                          <p:spTgt spid="53366">
                                            <p:txEl>
                                              <p:pRg st="3" end="3"/>
                                            </p:txEl>
                                          </p:spTgt>
                                        </p:tgtEl>
                                      </p:cBhvr>
                                    </p:animEffect>
                                  </p:childTnLst>
                                </p:cTn>
                              </p:par>
                              <p:par>
                                <p:cTn id="159" presetID="22" presetClass="entr" presetSubtype="4" fill="hold" nodeType="withEffect">
                                  <p:stCondLst>
                                    <p:cond delay="0"/>
                                  </p:stCondLst>
                                  <p:childTnLst>
                                    <p:set>
                                      <p:cBhvr>
                                        <p:cTn id="160" dur="1" fill="hold">
                                          <p:stCondLst>
                                            <p:cond delay="0"/>
                                          </p:stCondLst>
                                        </p:cTn>
                                        <p:tgtEl>
                                          <p:spTgt spid="53366">
                                            <p:txEl>
                                              <p:pRg st="4" end="4"/>
                                            </p:txEl>
                                          </p:spTgt>
                                        </p:tgtEl>
                                        <p:attrNameLst>
                                          <p:attrName>style.visibility</p:attrName>
                                        </p:attrNameLst>
                                      </p:cBhvr>
                                      <p:to>
                                        <p:strVal val="visible"/>
                                      </p:to>
                                    </p:set>
                                    <p:animEffect transition="in" filter="wipe(down)">
                                      <p:cBhvr>
                                        <p:cTn id="161" dur="500"/>
                                        <p:tgtEl>
                                          <p:spTgt spid="53366">
                                            <p:txEl>
                                              <p:pRg st="4" end="4"/>
                                            </p:txEl>
                                          </p:spTgt>
                                        </p:tgtEl>
                                      </p:cBhvr>
                                    </p:animEffect>
                                  </p:childTnLst>
                                </p:cTn>
                              </p:par>
                              <p:par>
                                <p:cTn id="162" presetID="22" presetClass="entr" presetSubtype="4" fill="hold" nodeType="withEffect">
                                  <p:stCondLst>
                                    <p:cond delay="0"/>
                                  </p:stCondLst>
                                  <p:childTnLst>
                                    <p:set>
                                      <p:cBhvr>
                                        <p:cTn id="163" dur="1" fill="hold">
                                          <p:stCondLst>
                                            <p:cond delay="0"/>
                                          </p:stCondLst>
                                        </p:cTn>
                                        <p:tgtEl>
                                          <p:spTgt spid="53366">
                                            <p:txEl>
                                              <p:pRg st="5" end="5"/>
                                            </p:txEl>
                                          </p:spTgt>
                                        </p:tgtEl>
                                        <p:attrNameLst>
                                          <p:attrName>style.visibility</p:attrName>
                                        </p:attrNameLst>
                                      </p:cBhvr>
                                      <p:to>
                                        <p:strVal val="visible"/>
                                      </p:to>
                                    </p:set>
                                    <p:animEffect transition="in" filter="wipe(down)">
                                      <p:cBhvr>
                                        <p:cTn id="164" dur="500"/>
                                        <p:tgtEl>
                                          <p:spTgt spid="53366">
                                            <p:txEl>
                                              <p:pRg st="5" end="5"/>
                                            </p:txEl>
                                          </p:spTgt>
                                        </p:tgtEl>
                                      </p:cBhvr>
                                    </p:animEffect>
                                  </p:childTnLst>
                                </p:cTn>
                              </p:par>
                              <p:par>
                                <p:cTn id="165" presetID="22" presetClass="entr" presetSubtype="4" fill="hold" nodeType="withEffect">
                                  <p:stCondLst>
                                    <p:cond delay="0"/>
                                  </p:stCondLst>
                                  <p:childTnLst>
                                    <p:set>
                                      <p:cBhvr>
                                        <p:cTn id="166" dur="1" fill="hold">
                                          <p:stCondLst>
                                            <p:cond delay="0"/>
                                          </p:stCondLst>
                                        </p:cTn>
                                        <p:tgtEl>
                                          <p:spTgt spid="53366">
                                            <p:txEl>
                                              <p:pRg st="6" end="6"/>
                                            </p:txEl>
                                          </p:spTgt>
                                        </p:tgtEl>
                                        <p:attrNameLst>
                                          <p:attrName>style.visibility</p:attrName>
                                        </p:attrNameLst>
                                      </p:cBhvr>
                                      <p:to>
                                        <p:strVal val="visible"/>
                                      </p:to>
                                    </p:set>
                                    <p:animEffect transition="in" filter="wipe(down)">
                                      <p:cBhvr>
                                        <p:cTn id="167" dur="500"/>
                                        <p:tgtEl>
                                          <p:spTgt spid="53366">
                                            <p:txEl>
                                              <p:pRg st="6" end="6"/>
                                            </p:txEl>
                                          </p:spTgt>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1" fill="hold" nodeType="clickEffect">
                                  <p:stCondLst>
                                    <p:cond delay="0"/>
                                  </p:stCondLst>
                                  <p:childTnLst>
                                    <p:set>
                                      <p:cBhvr>
                                        <p:cTn id="171" dur="1" fill="hold">
                                          <p:stCondLst>
                                            <p:cond delay="0"/>
                                          </p:stCondLst>
                                        </p:cTn>
                                        <p:tgtEl>
                                          <p:spTgt spid="18"/>
                                        </p:tgtEl>
                                        <p:attrNameLst>
                                          <p:attrName>style.visibility</p:attrName>
                                        </p:attrNameLst>
                                      </p:cBhvr>
                                      <p:to>
                                        <p:strVal val="visible"/>
                                      </p:to>
                                    </p:set>
                                    <p:anim calcmode="lin" valueType="num">
                                      <p:cBhvr additive="base">
                                        <p:cTn id="172" dur="500" fill="hold"/>
                                        <p:tgtEl>
                                          <p:spTgt spid="18"/>
                                        </p:tgtEl>
                                        <p:attrNameLst>
                                          <p:attrName>ppt_x</p:attrName>
                                        </p:attrNameLst>
                                      </p:cBhvr>
                                      <p:tavLst>
                                        <p:tav tm="0">
                                          <p:val>
                                            <p:strVal val="#ppt_x"/>
                                          </p:val>
                                        </p:tav>
                                        <p:tav tm="100000">
                                          <p:val>
                                            <p:strVal val="#ppt_x"/>
                                          </p:val>
                                        </p:tav>
                                      </p:tavLst>
                                    </p:anim>
                                    <p:anim calcmode="lin" valueType="num">
                                      <p:cBhvr additive="base">
                                        <p:cTn id="17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74" fill="hold" nodeType="clickPar">
                      <p:stCondLst>
                        <p:cond delay="indefinite"/>
                      </p:stCondLst>
                      <p:childTnLst>
                        <p:par>
                          <p:cTn id="175" fill="hold" nodeType="withGroup">
                            <p:stCondLst>
                              <p:cond delay="0"/>
                            </p:stCondLst>
                            <p:childTnLst>
                              <p:par>
                                <p:cTn id="176" presetID="22" presetClass="entr" presetSubtype="4" fill="hold" nodeType="clickEffect">
                                  <p:stCondLst>
                                    <p:cond delay="0"/>
                                  </p:stCondLst>
                                  <p:childTnLst>
                                    <p:set>
                                      <p:cBhvr>
                                        <p:cTn id="177" dur="1" fill="hold">
                                          <p:stCondLst>
                                            <p:cond delay="0"/>
                                          </p:stCondLst>
                                        </p:cTn>
                                        <p:tgtEl>
                                          <p:spTgt spid="23"/>
                                        </p:tgtEl>
                                        <p:attrNameLst>
                                          <p:attrName>style.visibility</p:attrName>
                                        </p:attrNameLst>
                                      </p:cBhvr>
                                      <p:to>
                                        <p:strVal val="visible"/>
                                      </p:to>
                                    </p:set>
                                    <p:animEffect transition="in" filter="wipe(down)">
                                      <p:cBhvr>
                                        <p:cTn id="178" dur="500"/>
                                        <p:tgtEl>
                                          <p:spTgt spid="23"/>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6" presetClass="emph" presetSubtype="0" accel="50000" decel="50000" fill="hold" nodeType="clickEffect">
                                  <p:stCondLst>
                                    <p:cond delay="0"/>
                                  </p:stCondLst>
                                  <p:childTnLst>
                                    <p:animScale>
                                      <p:cBhvr>
                                        <p:cTn id="182" dur="2000" fill="hold"/>
                                        <p:tgtEl>
                                          <p:spTgt spid="23"/>
                                        </p:tgtEl>
                                      </p:cBhvr>
                                      <p:by x="40000" y="40000"/>
                                    </p:animScale>
                                  </p:childTnLst>
                                </p:cTn>
                              </p:par>
                              <p:par>
                                <p:cTn id="183" presetID="0" presetClass="path" presetSubtype="0" accel="50000" decel="50000" fill="hold" nodeType="withEffect">
                                  <p:stCondLst>
                                    <p:cond delay="0"/>
                                  </p:stCondLst>
                                  <p:childTnLst>
                                    <p:animMotion origin="layout" path="M 0.00225 -0.09693 C -0.17917 -0.10364 -0.36042 -0.11034 -0.43021 -0.10803 C -0.5 -0.10572 -0.42014 -0.08698 -0.41702 -0.08235 " pathEditMode="relative" rAng="0" ptsTypes="aaA">
                                      <p:cBhvr>
                                        <p:cTn id="184" dur="2000" fill="hold"/>
                                        <p:tgtEl>
                                          <p:spTgt spid="23"/>
                                        </p:tgtEl>
                                        <p:attrNameLst>
                                          <p:attrName>ppt_x</p:attrName>
                                          <p:attrName>ppt_y</p:attrName>
                                        </p:attrNameLst>
                                      </p:cBhvr>
                                      <p:rCtr x="-2512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05" grpId="0" animBg="1"/>
      <p:bldP spid="53306" grpId="0" animBg="1"/>
      <p:bldP spid="53307" grpId="0" animBg="1"/>
      <p:bldP spid="53314" grpId="0" animBg="1"/>
      <p:bldP spid="53321" grpId="0" animBg="1"/>
      <p:bldP spid="53328" grpId="0" animBg="1"/>
      <p:bldP spid="53329" grpId="0" animBg="1"/>
      <p:bldP spid="53360" grpId="0" animBg="1"/>
      <p:bldP spid="53361" grpId="0" animBg="1"/>
      <p:bldP spid="53362" grpId="0" animBg="1"/>
      <p:bldP spid="53363" grpId="0" animBg="1"/>
      <p:bldP spid="53364" grpId="0" animBg="1"/>
      <p:bldP spid="533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4462" t="11428" r="32769" b="2012"/>
          <a:stretch/>
        </p:blipFill>
        <p:spPr bwMode="auto">
          <a:xfrm>
            <a:off x="476545" y="6576"/>
            <a:ext cx="3960440" cy="574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272" t="11946" r="32864" b="2703"/>
          <a:stretch/>
        </p:blipFill>
        <p:spPr bwMode="auto">
          <a:xfrm>
            <a:off x="723410" y="233644"/>
            <a:ext cx="4006769" cy="571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146" t="11946" r="32246" b="2703"/>
          <a:stretch/>
        </p:blipFill>
        <p:spPr bwMode="auto">
          <a:xfrm>
            <a:off x="963631" y="429909"/>
            <a:ext cx="4097438" cy="571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127" t="11427" r="32265" b="2703"/>
          <a:stretch/>
        </p:blipFill>
        <p:spPr bwMode="auto">
          <a:xfrm>
            <a:off x="1241630" y="683695"/>
            <a:ext cx="4097439" cy="5752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4127" t="11185" r="32265" b="2945"/>
          <a:stretch/>
        </p:blipFill>
        <p:spPr bwMode="auto">
          <a:xfrm>
            <a:off x="1543795" y="854153"/>
            <a:ext cx="4097439" cy="575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34865" t="13847" r="33386" b="2423"/>
          <a:stretch/>
        </p:blipFill>
        <p:spPr bwMode="auto">
          <a:xfrm>
            <a:off x="1828333" y="1133745"/>
            <a:ext cx="3870776" cy="560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34865" t="11565" r="32567" b="2565"/>
          <a:stretch/>
        </p:blipFill>
        <p:spPr bwMode="auto">
          <a:xfrm>
            <a:off x="4731984" y="269598"/>
            <a:ext cx="3970603" cy="5752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63632" y="6281418"/>
            <a:ext cx="7740860" cy="461665"/>
          </a:xfrm>
          <a:prstGeom prst="rect">
            <a:avLst/>
          </a:prstGeom>
          <a:noFill/>
        </p:spPr>
        <p:txBody>
          <a:bodyPr wrap="square" rtlCol="0">
            <a:spAutoFit/>
          </a:bodyPr>
          <a:lstStyle/>
          <a:p>
            <a:r>
              <a:rPr lang="en-GB" sz="2400" b="1" dirty="0" smtClean="0">
                <a:solidFill>
                  <a:srgbClr val="FF0000"/>
                </a:solidFill>
              </a:rPr>
              <a:t>APA CONFERENCE 6-7 Nov , ESA/ESRIN (Rome)</a:t>
            </a:r>
            <a:endParaRPr lang="en-GB" sz="2400" b="1" dirty="0">
              <a:solidFill>
                <a:srgbClr val="FF0000"/>
              </a:solidFill>
            </a:endParaRPr>
          </a:p>
        </p:txBody>
      </p:sp>
    </p:spTree>
    <p:extLst>
      <p:ext uri="{BB962C8B-B14F-4D97-AF65-F5344CB8AC3E}">
        <p14:creationId xmlns:p14="http://schemas.microsoft.com/office/powerpoint/2010/main" val="24290963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wheel(1)">
                                      <p:cBhvr>
                                        <p:cTn id="17" dur="20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barn(inVertical)">
                                      <p:cBhvr>
                                        <p:cTn id="22" dur="500"/>
                                        <p:tgtEl>
                                          <p:spTgt spid="410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500" fill="hold"/>
                                        <p:tgtEl>
                                          <p:spTgt spid="4101"/>
                                        </p:tgtEl>
                                        <p:attrNameLst>
                                          <p:attrName>ppt_x</p:attrName>
                                        </p:attrNameLst>
                                      </p:cBhvr>
                                      <p:tavLst>
                                        <p:tav tm="0">
                                          <p:val>
                                            <p:strVal val="#ppt_x"/>
                                          </p:val>
                                        </p:tav>
                                        <p:tav tm="100000">
                                          <p:val>
                                            <p:strVal val="#ppt_x"/>
                                          </p:val>
                                        </p:tav>
                                      </p:tavLst>
                                    </p:anim>
                                    <p:anim calcmode="lin" valueType="num">
                                      <p:cBhvr additive="base">
                                        <p:cTn id="2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10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103"/>
                                        </p:tgtEl>
                                        <p:attrNameLst>
                                          <p:attrName>style.visibility</p:attrName>
                                        </p:attrNameLst>
                                      </p:cBhvr>
                                      <p:to>
                                        <p:strVal val="visible"/>
                                      </p:to>
                                    </p:set>
                                    <p:anim calcmode="lin" valueType="num">
                                      <p:cBhvr additive="base">
                                        <p:cTn id="37" dur="500" fill="hold"/>
                                        <p:tgtEl>
                                          <p:spTgt spid="4103"/>
                                        </p:tgtEl>
                                        <p:attrNameLst>
                                          <p:attrName>ppt_x</p:attrName>
                                        </p:attrNameLst>
                                      </p:cBhvr>
                                      <p:tavLst>
                                        <p:tav tm="0">
                                          <p:val>
                                            <p:strVal val="1+#ppt_w/2"/>
                                          </p:val>
                                        </p:tav>
                                        <p:tav tm="100000">
                                          <p:val>
                                            <p:strVal val="#ppt_x"/>
                                          </p:val>
                                        </p:tav>
                                      </p:tavLst>
                                    </p:anim>
                                    <p:anim calcmode="lin" valueType="num">
                                      <p:cBhvr additive="base">
                                        <p:cTn id="38"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END</a:t>
            </a:r>
            <a:endParaRPr lang="en-GB"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val="11673233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smtClean="0"/>
              <a:t>APA</a:t>
            </a:r>
            <a:endParaRPr lang="en-GB" dirty="0"/>
          </a:p>
        </p:txBody>
      </p:sp>
      <p:sp>
        <p:nvSpPr>
          <p:cNvPr id="3" name="Content Placeholder 2"/>
          <p:cNvSpPr>
            <a:spLocks noGrp="1"/>
          </p:cNvSpPr>
          <p:nvPr>
            <p:ph idx="1"/>
          </p:nvPr>
        </p:nvSpPr>
        <p:spPr>
          <a:xfrm>
            <a:off x="476545" y="1133745"/>
            <a:ext cx="8229600" cy="5400600"/>
          </a:xfrm>
        </p:spPr>
        <p:txBody>
          <a:bodyPr>
            <a:normAutofit lnSpcReduction="10000"/>
          </a:bodyPr>
          <a:lstStyle/>
          <a:p>
            <a:pPr marL="0" indent="0">
              <a:buFont typeface="+mj-lt"/>
              <a:buNone/>
            </a:pPr>
            <a:r>
              <a:rPr lang="en-GB" dirty="0" smtClean="0"/>
              <a:t>The Alliance for Permanent Access is the principal forum for developing policy and practice for continuing access to digital resources of lasting value.  By promoting long term access we seek to ensure the long term viability of scientific knowledge and provide a sustainable basis for the continuing exchange of ideas. We do this by articulating the needs and views of our members. Through collaborative action between our members we influence policy, encourage tools development and promote knowledge exchange across Europe</a:t>
            </a:r>
          </a:p>
        </p:txBody>
      </p:sp>
    </p:spTree>
    <p:extLst>
      <p:ext uri="{BB962C8B-B14F-4D97-AF65-F5344CB8AC3E}">
        <p14:creationId xmlns:p14="http://schemas.microsoft.com/office/powerpoint/2010/main" val="1235086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Values</a:t>
            </a:r>
            <a:endParaRPr lang="en-GB" dirty="0"/>
          </a:p>
        </p:txBody>
      </p:sp>
      <p:sp>
        <p:nvSpPr>
          <p:cNvPr id="3" name="Content Placeholder 2"/>
          <p:cNvSpPr>
            <a:spLocks noGrp="1"/>
          </p:cNvSpPr>
          <p:nvPr>
            <p:ph idx="1"/>
          </p:nvPr>
        </p:nvSpPr>
        <p:spPr>
          <a:xfrm>
            <a:off x="457199" y="1088740"/>
            <a:ext cx="8570295" cy="5769260"/>
          </a:xfrm>
        </p:spPr>
        <p:txBody>
          <a:bodyPr/>
          <a:lstStyle/>
          <a:p>
            <a:pPr marL="342900" indent="-342900"/>
            <a:r>
              <a:rPr lang="en-GB" sz="2400" dirty="0" smtClean="0"/>
              <a:t>acting independently to promote permanent access.</a:t>
            </a:r>
          </a:p>
          <a:p>
            <a:pPr marL="342900" indent="-342900"/>
            <a:r>
              <a:rPr lang="en-GB" sz="2400" dirty="0" smtClean="0"/>
              <a:t>embracing a consultative, innovative and open approach. </a:t>
            </a:r>
          </a:p>
          <a:p>
            <a:pPr marL="342900" indent="-342900"/>
            <a:r>
              <a:rPr lang="en-GB" sz="2400" dirty="0" smtClean="0"/>
              <a:t>promoting coherent and evidence-based policy making for permanent access</a:t>
            </a:r>
          </a:p>
          <a:p>
            <a:pPr marL="342900" indent="-342900"/>
            <a:r>
              <a:rPr lang="en-GB" sz="2400" dirty="0" smtClean="0"/>
              <a:t>sharing best practice and knowledge transfer with our members to support their priorities. </a:t>
            </a:r>
          </a:p>
          <a:p>
            <a:pPr marL="342900" indent="-342900"/>
            <a:r>
              <a:rPr lang="en-GB" sz="2400" dirty="0" smtClean="0"/>
              <a:t>engaging in a collaborative manner with all stakeholders to comprehend and respond to their needs. </a:t>
            </a:r>
          </a:p>
          <a:p>
            <a:pPr marL="342900" indent="-342900"/>
            <a:r>
              <a:rPr lang="en-GB" sz="2400" dirty="0" smtClean="0"/>
              <a:t>supporting developments of standards and generic approaches to digital preservation. </a:t>
            </a:r>
          </a:p>
          <a:p>
            <a:pPr marL="342900" indent="-342900"/>
            <a:r>
              <a:rPr lang="en-GB" sz="2400" dirty="0" smtClean="0"/>
              <a:t>maintaining vendor neutrality to protect the impartiality of our advice.</a:t>
            </a:r>
          </a:p>
          <a:p>
            <a:pPr marL="342900" indent="-342900"/>
            <a:r>
              <a:rPr lang="en-GB" sz="2400" dirty="0" smtClean="0"/>
              <a:t>acting with good governance, and transparent and accountable to our members</a:t>
            </a:r>
          </a:p>
        </p:txBody>
      </p:sp>
    </p:spTree>
    <p:extLst>
      <p:ext uri="{BB962C8B-B14F-4D97-AF65-F5344CB8AC3E}">
        <p14:creationId xmlns:p14="http://schemas.microsoft.com/office/powerpoint/2010/main" val="520645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a:xfrm>
            <a:off x="457200" y="998730"/>
            <a:ext cx="8686800" cy="5859270"/>
          </a:xfrm>
        </p:spPr>
        <p:txBody>
          <a:bodyPr>
            <a:normAutofit/>
          </a:bodyPr>
          <a:lstStyle/>
          <a:p>
            <a:r>
              <a:rPr lang="en-GB" sz="2400" dirty="0" smtClean="0"/>
              <a:t>to have permanent access regarded as part of Europe’s core scientific e-infrastructure.</a:t>
            </a:r>
          </a:p>
          <a:p>
            <a:r>
              <a:rPr lang="en-GB" sz="2400" dirty="0" smtClean="0"/>
              <a:t>to have permanent access encouraged and funded by those who commission research within Europe and by those who perform research within the APA.</a:t>
            </a:r>
          </a:p>
          <a:p>
            <a:r>
              <a:rPr lang="en-GB" sz="2400" dirty="0" smtClean="0"/>
              <a:t>to have standards and services developed and sanctioned by the Alliance utilized across Europe.  </a:t>
            </a:r>
          </a:p>
          <a:p>
            <a:r>
              <a:rPr lang="en-GB" sz="2400" dirty="0" smtClean="0"/>
              <a:t>to expand our membership to provide adequate representation, ‘political weight’ and adequate take-up.</a:t>
            </a:r>
          </a:p>
          <a:p>
            <a:r>
              <a:rPr lang="en-GB" sz="2400" dirty="0" smtClean="0"/>
              <a:t>to develop a sound, representative and sustainable Alliance.</a:t>
            </a:r>
          </a:p>
          <a:p>
            <a:r>
              <a:rPr lang="en-GB" sz="2400" dirty="0" smtClean="0"/>
              <a:t>to ensure that policies on data preservation and access are harmonized across all stakeholders</a:t>
            </a:r>
          </a:p>
          <a:p>
            <a:r>
              <a:rPr lang="en-GB" sz="2400" dirty="0" smtClean="0"/>
              <a:t>to ensure there is adequate training for data producers, re-users and those looking after the data</a:t>
            </a:r>
          </a:p>
        </p:txBody>
      </p:sp>
    </p:spTree>
    <p:extLst>
      <p:ext uri="{BB962C8B-B14F-4D97-AF65-F5344CB8AC3E}">
        <p14:creationId xmlns:p14="http://schemas.microsoft.com/office/powerpoint/2010/main" val="13318416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593685"/>
          </a:xfrm>
        </p:spPr>
        <p:txBody>
          <a:bodyPr/>
          <a:lstStyle/>
          <a:p>
            <a:r>
              <a:rPr lang="en-GB" sz="4000" dirty="0" smtClean="0"/>
              <a:t>Usability</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39480125"/>
              </p:ext>
            </p:extLst>
          </p:nvPr>
        </p:nvGraphicFramePr>
        <p:xfrm>
          <a:off x="71500" y="548680"/>
          <a:ext cx="9001000" cy="6134192"/>
        </p:xfrm>
        <a:graphic>
          <a:graphicData uri="http://schemas.openxmlformats.org/drawingml/2006/table">
            <a:tbl>
              <a:tblPr>
                <a:tableStyleId>{5C22544A-7EE6-4342-B048-85BDC9FD1C3A}</a:tableStyleId>
              </a:tblPr>
              <a:tblGrid>
                <a:gridCol w="1395155"/>
                <a:gridCol w="1755195"/>
                <a:gridCol w="1665185"/>
                <a:gridCol w="1935215"/>
                <a:gridCol w="2250250"/>
              </a:tblGrid>
              <a:tr h="254377">
                <a:tc>
                  <a:txBody>
                    <a:bodyPr/>
                    <a:lstStyle/>
                    <a:p>
                      <a:pPr algn="ctr">
                        <a:spcAft>
                          <a:spcPts val="600"/>
                        </a:spcAft>
                      </a:pPr>
                      <a:r>
                        <a:rPr lang="en-GB" sz="1600" b="1" dirty="0">
                          <a:effectLst/>
                        </a:rPr>
                        <a:t>Issue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a:effectLst/>
                        </a:rPr>
                        <a:t>Vision 2030 </a:t>
                      </a:r>
                      <a:endParaRPr lang="en-GB" sz="1600" b="1">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a:effectLst/>
                        </a:rPr>
                        <a:t>Short </a:t>
                      </a:r>
                      <a:endParaRPr lang="en-GB" sz="1600" b="1">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Medium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Long </a:t>
                      </a:r>
                      <a:endParaRPr lang="en-GB" sz="1600" b="1" dirty="0">
                        <a:solidFill>
                          <a:srgbClr val="000000"/>
                        </a:solidFill>
                        <a:effectLst/>
                        <a:latin typeface="Times New Roman"/>
                        <a:ea typeface="Times New Roman"/>
                        <a:cs typeface="Times New Roman"/>
                      </a:endParaRPr>
                    </a:p>
                  </a:txBody>
                  <a:tcPr marL="0" marR="0" marT="0" marB="0"/>
                </a:tc>
              </a:tr>
              <a:tr h="1674643">
                <a:tc>
                  <a:txBody>
                    <a:bodyPr/>
                    <a:lstStyle/>
                    <a:p>
                      <a:pPr>
                        <a:spcAft>
                          <a:spcPts val="600"/>
                        </a:spcAft>
                      </a:pPr>
                      <a:r>
                        <a:rPr lang="en-GB" sz="1400" dirty="0">
                          <a:effectLst/>
                        </a:rPr>
                        <a:t>information virtualisation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Data can be used by automated systems to provide answers to users questions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Agreement on standardised scientific objects within large domains (e.g. EO, Chemistry </a:t>
                      </a:r>
                      <a:r>
                        <a:rPr lang="en-GB" sz="1400" dirty="0" err="1">
                          <a:effectLst/>
                        </a:rPr>
                        <a:t>etc</a:t>
                      </a: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Agreement between domains on standardised scientific object types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Adequate descriptions of data become available (Rep. Info.) </a:t>
                      </a:r>
                    </a:p>
                    <a:p>
                      <a:pPr>
                        <a:spcAft>
                          <a:spcPts val="600"/>
                        </a:spcAft>
                      </a:pPr>
                      <a:r>
                        <a:rPr lang="en-GB" sz="1400" dirty="0">
                          <a:effectLst/>
                        </a:rPr>
                        <a:t>● Applications can pick up machine readable descriptions of data and use that to import and process the data </a:t>
                      </a:r>
                      <a:endParaRPr lang="en-GB" sz="1400" dirty="0">
                        <a:solidFill>
                          <a:srgbClr val="000000"/>
                        </a:solidFill>
                        <a:effectLst/>
                        <a:latin typeface="Times New Roman"/>
                        <a:ea typeface="Times New Roman"/>
                        <a:cs typeface="Times New Roman"/>
                      </a:endParaRPr>
                    </a:p>
                  </a:txBody>
                  <a:tcPr marL="0" marR="0" marT="0" marB="0"/>
                </a:tc>
              </a:tr>
              <a:tr h="678336">
                <a:tc>
                  <a:txBody>
                    <a:bodyPr/>
                    <a:lstStyle/>
                    <a:p>
                      <a:pPr>
                        <a:spcAft>
                          <a:spcPts val="600"/>
                        </a:spcAft>
                      </a:pPr>
                      <a:r>
                        <a:rPr lang="en-GB" sz="1400">
                          <a:effectLst/>
                        </a:rPr>
                        <a:t>semantic and structural-standardised objects (APIs)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Applications can transparently adapt to read and process data from any source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Agreement amongst developers of science applications of standard APIs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As above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As above </a:t>
                      </a:r>
                      <a:endParaRPr lang="en-GB" sz="1400">
                        <a:solidFill>
                          <a:srgbClr val="000000"/>
                        </a:solidFill>
                        <a:effectLst/>
                        <a:latin typeface="Times New Roman"/>
                        <a:ea typeface="Times New Roman"/>
                        <a:cs typeface="Times New Roman"/>
                      </a:endParaRPr>
                    </a:p>
                  </a:txBody>
                  <a:tcPr marL="0" marR="0" marT="0" marB="0"/>
                </a:tc>
              </a:tr>
              <a:tr h="1674643">
                <a:tc>
                  <a:txBody>
                    <a:bodyPr/>
                    <a:lstStyle/>
                    <a:p>
                      <a:pPr>
                        <a:spcAft>
                          <a:spcPts val="600"/>
                        </a:spcAft>
                      </a:pPr>
                      <a:r>
                        <a:rPr lang="en-GB" sz="1400">
                          <a:effectLst/>
                        </a:rPr>
                        <a:t>storage virtualisation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Physical storage is transparent to users, able to deal with massive amounts of data (and metadata) without loss.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Investigate and encourage Cloud storage systems, </a:t>
                      </a:r>
                      <a:r>
                        <a:rPr lang="en-GB" sz="1400" dirty="0" err="1">
                          <a:effectLst/>
                        </a:rPr>
                        <a:t>DuraCloud</a:t>
                      </a:r>
                      <a:r>
                        <a:rPr lang="en-GB" sz="1400" dirty="0">
                          <a:effectLst/>
                        </a:rPr>
                        <a:t> etc. Encourage research in storage virtualisation.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Work with commercial storage suppliers and suppliers of consumer electronics and computer operating systems </a:t>
                      </a:r>
                    </a:p>
                    <a:p>
                      <a:pPr>
                        <a:spcAft>
                          <a:spcPts val="600"/>
                        </a:spcAft>
                      </a:pPr>
                      <a:r>
                        <a:rPr lang="en-GB" sz="1400" dirty="0">
                          <a:effectLst/>
                        </a:rPr>
                        <a:t>● make storage systems more intelligent e.g. rule based policies</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Ensure fair market in storage systems </a:t>
                      </a:r>
                    </a:p>
                    <a:p>
                      <a:pPr>
                        <a:spcAft>
                          <a:spcPts val="600"/>
                        </a:spcAft>
                      </a:pPr>
                      <a:r>
                        <a:rPr lang="en-GB" sz="1400">
                          <a:effectLst/>
                        </a:rPr>
                        <a:t>● add automated content addressable indexing to storage systems</a:t>
                      </a:r>
                      <a:endParaRPr lang="en-GB" sz="1400">
                        <a:solidFill>
                          <a:srgbClr val="000000"/>
                        </a:solidFill>
                        <a:effectLst/>
                        <a:latin typeface="Times New Roman"/>
                        <a:ea typeface="Times New Roman"/>
                        <a:cs typeface="Times New Roman"/>
                      </a:endParaRPr>
                    </a:p>
                  </a:txBody>
                  <a:tcPr marL="0" marR="0" marT="0" marB="0"/>
                </a:tc>
              </a:tr>
              <a:tr h="890316">
                <a:tc>
                  <a:txBody>
                    <a:bodyPr/>
                    <a:lstStyle/>
                    <a:p>
                      <a:pPr>
                        <a:spcAft>
                          <a:spcPts val="600"/>
                        </a:spcAft>
                      </a:pPr>
                      <a:r>
                        <a:rPr lang="en-GB" sz="1400">
                          <a:effectLst/>
                        </a:rPr>
                        <a:t>management virtualisation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Policies to be applied to data is available for inspection and applied to data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Investigation of automated systems such as iRODS and commercial offerings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Increased level of support for automation in management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Intelligent management systems become available which can be trusted and can explain their actions to users </a:t>
                      </a:r>
                      <a:endParaRPr lang="en-GB" sz="1400" dirty="0">
                        <a:solidFill>
                          <a:srgbClr val="000000"/>
                        </a:solidFill>
                        <a:effectLst/>
                        <a:latin typeface="Times New Roman"/>
                        <a:ea typeface="Times New Roman"/>
                        <a:cs typeface="Times New Roman"/>
                      </a:endParaRPr>
                    </a:p>
                  </a:txBody>
                  <a:tcPr marL="0" marR="0" marT="0" marB="0"/>
                </a:tc>
              </a:tr>
              <a:tr h="678336">
                <a:tc>
                  <a:txBody>
                    <a:bodyPr/>
                    <a:lstStyle/>
                    <a:p>
                      <a:pPr>
                        <a:spcAft>
                          <a:spcPts val="600"/>
                        </a:spcAft>
                      </a:pPr>
                      <a:r>
                        <a:rPr lang="en-GB" sz="1400">
                          <a:effectLst/>
                        </a:rPr>
                        <a:t>Support for autonomous system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Autonomous systems can derive answers to questions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Use of virtualised information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Agreement on funding mechanisms for processing power needed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Standardisation of autonomous systems framework </a:t>
                      </a:r>
                      <a:endParaRPr lang="en-GB" sz="14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427019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740" y="0"/>
            <a:ext cx="6912259" cy="638690"/>
          </a:xfrm>
        </p:spPr>
        <p:txBody>
          <a:bodyPr/>
          <a:lstStyle/>
          <a:p>
            <a:r>
              <a:rPr lang="en-GB" sz="4000" dirty="0" smtClean="0"/>
              <a:t>Interoperability and Usability</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5746627"/>
              </p:ext>
            </p:extLst>
          </p:nvPr>
        </p:nvGraphicFramePr>
        <p:xfrm>
          <a:off x="71500" y="908720"/>
          <a:ext cx="9046005" cy="5619196"/>
        </p:xfrm>
        <a:graphic>
          <a:graphicData uri="http://schemas.openxmlformats.org/drawingml/2006/table">
            <a:tbl>
              <a:tblPr>
                <a:tableStyleId>{5C22544A-7EE6-4342-B048-85BDC9FD1C3A}</a:tableStyleId>
              </a:tblPr>
              <a:tblGrid>
                <a:gridCol w="1170130"/>
                <a:gridCol w="1395155"/>
                <a:gridCol w="2655295"/>
                <a:gridCol w="2385265"/>
                <a:gridCol w="1440160"/>
              </a:tblGrid>
              <a:tr h="250743">
                <a:tc>
                  <a:txBody>
                    <a:bodyPr/>
                    <a:lstStyle/>
                    <a:p>
                      <a:pPr>
                        <a:spcAft>
                          <a:spcPts val="600"/>
                        </a:spcAft>
                      </a:pPr>
                      <a:r>
                        <a:rPr lang="en-GB" sz="1600" b="1" dirty="0">
                          <a:effectLst/>
                        </a:rPr>
                        <a:t>Issue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600" b="1">
                          <a:effectLst/>
                        </a:rPr>
                        <a:t>Vision 2030 </a:t>
                      </a:r>
                      <a:endParaRPr lang="en-GB" sz="1600" b="1">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600" b="1">
                          <a:effectLst/>
                        </a:rPr>
                        <a:t>Short </a:t>
                      </a:r>
                      <a:endParaRPr lang="en-GB" sz="1600" b="1">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600" b="1">
                          <a:effectLst/>
                        </a:rPr>
                        <a:t>Medium </a:t>
                      </a:r>
                      <a:endParaRPr lang="en-GB" sz="1600" b="1">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600" b="1" dirty="0">
                          <a:effectLst/>
                        </a:rPr>
                        <a:t>Long </a:t>
                      </a:r>
                      <a:endParaRPr lang="en-GB" sz="1600" b="1" dirty="0">
                        <a:solidFill>
                          <a:srgbClr val="000000"/>
                        </a:solidFill>
                        <a:effectLst/>
                        <a:latin typeface="Times New Roman"/>
                        <a:ea typeface="Times New Roman"/>
                        <a:cs typeface="Times New Roman"/>
                      </a:endParaRPr>
                    </a:p>
                  </a:txBody>
                  <a:tcPr marL="0" marR="0" marT="0" marB="0"/>
                </a:tc>
              </a:tr>
              <a:tr h="668646">
                <a:tc>
                  <a:txBody>
                    <a:bodyPr/>
                    <a:lstStyle/>
                    <a:p>
                      <a:pPr>
                        <a:spcAft>
                          <a:spcPts val="600"/>
                        </a:spcAft>
                      </a:pPr>
                      <a:r>
                        <a:rPr lang="en-GB" sz="1200" dirty="0">
                          <a:effectLst/>
                        </a:rPr>
                        <a:t>discovery and navigation </a:t>
                      </a:r>
                    </a:p>
                    <a:p>
                      <a:pPr>
                        <a:spcAft>
                          <a:spcPts val="600"/>
                        </a:spcAft>
                      </a:pPr>
                      <a:r>
                        <a:rPr lang="en-GB" sz="1200" dirty="0">
                          <a:effectLst/>
                        </a:rPr>
                        <a:t>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Data from any data source can be discovered using intelligent reasoning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Aggregation of search capabilities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Intelligent cross-aggregation search capabilities developed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Questions are answered using data from anywhere that has relevant information </a:t>
                      </a:r>
                      <a:endParaRPr lang="en-GB" sz="1200" dirty="0">
                        <a:solidFill>
                          <a:srgbClr val="000000"/>
                        </a:solidFill>
                        <a:effectLst/>
                        <a:latin typeface="Times New Roman"/>
                        <a:ea typeface="Times New Roman"/>
                        <a:cs typeface="Times New Roman"/>
                      </a:endParaRPr>
                    </a:p>
                  </a:txBody>
                  <a:tcPr marL="0" marR="0" marT="0" marB="0"/>
                </a:tc>
              </a:tr>
              <a:tr h="668646">
                <a:tc>
                  <a:txBody>
                    <a:bodyPr/>
                    <a:lstStyle/>
                    <a:p>
                      <a:pPr>
                        <a:spcAft>
                          <a:spcPts val="600"/>
                        </a:spcAft>
                      </a:pPr>
                      <a:r>
                        <a:rPr lang="en-GB" sz="1200">
                          <a:effectLst/>
                        </a:rPr>
                        <a:t>automated processing support </a:t>
                      </a:r>
                    </a:p>
                    <a:p>
                      <a:pPr>
                        <a:spcAft>
                          <a:spcPts val="600"/>
                        </a:spcAft>
                      </a:pPr>
                      <a:r>
                        <a:rPr lang="en-GB" sz="1200">
                          <a:effectLst/>
                        </a:rPr>
                        <a:t>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Autonomic systems are available for providing answers to questions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Semantic query systems integrate with data systems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Complex interplay of query systems is manageable and self-organising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 Complex questions can be answered and explanations provided </a:t>
                      </a:r>
                      <a:endParaRPr lang="en-GB" sz="1200">
                        <a:solidFill>
                          <a:srgbClr val="000000"/>
                        </a:solidFill>
                        <a:effectLst/>
                        <a:latin typeface="Times New Roman"/>
                        <a:ea typeface="Times New Roman"/>
                        <a:cs typeface="Times New Roman"/>
                      </a:endParaRPr>
                    </a:p>
                  </a:txBody>
                  <a:tcPr marL="0" marR="0" marT="0" marB="0"/>
                </a:tc>
              </a:tr>
              <a:tr h="1137712">
                <a:tc>
                  <a:txBody>
                    <a:bodyPr/>
                    <a:lstStyle/>
                    <a:p>
                      <a:pPr>
                        <a:spcAft>
                          <a:spcPts val="600"/>
                        </a:spcAft>
                      </a:pPr>
                      <a:r>
                        <a:rPr lang="en-GB" sz="1200" dirty="0">
                          <a:effectLst/>
                        </a:rPr>
                        <a:t>Workflows and workspaces; data services; interoperability of workflows </a:t>
                      </a:r>
                    </a:p>
                  </a:txBody>
                  <a:tcPr marL="0" marR="0" marT="0" marB="0"/>
                </a:tc>
                <a:tc>
                  <a:txBody>
                    <a:bodyPr/>
                    <a:lstStyle/>
                    <a:p>
                      <a:pPr>
                        <a:spcAft>
                          <a:spcPts val="600"/>
                        </a:spcAft>
                      </a:pPr>
                      <a:r>
                        <a:rPr lang="en-GB" sz="1200" dirty="0">
                          <a:effectLst/>
                        </a:rPr>
                        <a:t>Workflows can be shared and built on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Agreement on workflow interfaces across Open Source and commercial systems </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Implementations of common workflow interfaces</a:t>
                      </a:r>
                    </a:p>
                    <a:p>
                      <a:pPr>
                        <a:spcAft>
                          <a:spcPts val="600"/>
                        </a:spcAft>
                      </a:pPr>
                      <a:r>
                        <a:rPr lang="en-GB" sz="1200" dirty="0">
                          <a:effectLst/>
                        </a:rPr>
                        <a:t>● demonstrations of interoperability</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Automatic creation of workflows for answering complex questions</a:t>
                      </a:r>
                      <a:endParaRPr lang="en-GB" sz="1200" dirty="0">
                        <a:solidFill>
                          <a:srgbClr val="000000"/>
                        </a:solidFill>
                        <a:effectLst/>
                        <a:latin typeface="Times New Roman"/>
                        <a:ea typeface="Times New Roman"/>
                        <a:cs typeface="Times New Roman"/>
                      </a:endParaRPr>
                    </a:p>
                  </a:txBody>
                  <a:tcPr marL="0" marR="0" marT="0" marB="0"/>
                </a:tc>
              </a:tr>
              <a:tr h="1254910">
                <a:tc>
                  <a:txBody>
                    <a:bodyPr/>
                    <a:lstStyle/>
                    <a:p>
                      <a:pPr>
                        <a:spcAft>
                          <a:spcPts val="600"/>
                        </a:spcAft>
                      </a:pPr>
                      <a:r>
                        <a:rPr lang="en-GB" sz="1200">
                          <a:effectLst/>
                        </a:rPr>
                        <a:t>synergies between different e-infrastructure domains </a:t>
                      </a:r>
                    </a:p>
                    <a:p>
                      <a:pPr>
                        <a:spcAft>
                          <a:spcPts val="600"/>
                        </a:spcAft>
                      </a:pPr>
                      <a:r>
                        <a:rPr lang="en-GB" sz="1200">
                          <a:effectLst/>
                        </a:rPr>
                        <a:t>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No artificial barriers exist between different domains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Set up “Science Davos” annual meeting </a:t>
                      </a:r>
                    </a:p>
                    <a:p>
                      <a:pPr>
                        <a:spcAft>
                          <a:spcPts val="600"/>
                        </a:spcAft>
                      </a:pPr>
                      <a:r>
                        <a:rPr lang="en-GB" sz="1200" dirty="0">
                          <a:effectLst/>
                        </a:rPr>
                        <a:t>● Identify common concerns and functionalities, while respecting “principle of subsidiarity”. Note the common functionality overlaps with many of the items in other parts of these tables</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Implementation of common infrastructure elements so that various domains  can interoperate.</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 Very broad set of domains are interoperable</a:t>
                      </a:r>
                      <a:endParaRPr lang="en-GB" sz="1200">
                        <a:solidFill>
                          <a:srgbClr val="000000"/>
                        </a:solidFill>
                        <a:effectLst/>
                        <a:latin typeface="Times New Roman"/>
                        <a:ea typeface="Times New Roman"/>
                        <a:cs typeface="Times New Roman"/>
                      </a:endParaRPr>
                    </a:p>
                  </a:txBody>
                  <a:tcPr marL="0" marR="0" marT="0" marB="0"/>
                </a:tc>
              </a:tr>
              <a:tr h="1253711">
                <a:tc>
                  <a:txBody>
                    <a:bodyPr/>
                    <a:lstStyle/>
                    <a:p>
                      <a:pPr>
                        <a:spcAft>
                          <a:spcPts val="600"/>
                        </a:spcAft>
                      </a:pPr>
                      <a:r>
                        <a:rPr lang="en-GB" sz="1200">
                          <a:effectLst/>
                        </a:rPr>
                        <a:t>global dimension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Data, services and workflows from around the world can be harnesses with ease </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a:effectLst/>
                        </a:rPr>
                        <a:t>● Hold discussions with various national bodies setting up infrastructures to exchange ideas of components and infrastructures</a:t>
                      </a:r>
                      <a:endParaRPr lang="en-GB" sz="12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Agreements reached in basic infrastructure components OR gateways between different infrastructures are implemented with a common set of concepts</a:t>
                      </a:r>
                      <a:endParaRPr lang="en-GB" sz="12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200" dirty="0">
                          <a:effectLst/>
                        </a:rPr>
                        <a:t>● </a:t>
                      </a:r>
                      <a:endParaRPr lang="en-GB" sz="12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4736822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593685"/>
          </a:xfrm>
        </p:spPr>
        <p:txBody>
          <a:bodyPr/>
          <a:lstStyle/>
          <a:p>
            <a:r>
              <a:rPr lang="en-GB" sz="4000" dirty="0" smtClean="0"/>
              <a:t>Sustainability</a:t>
            </a:r>
            <a:endParaRPr lang="en-GB"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7750121"/>
              </p:ext>
            </p:extLst>
          </p:nvPr>
        </p:nvGraphicFramePr>
        <p:xfrm>
          <a:off x="116505" y="593685"/>
          <a:ext cx="8910989" cy="5943600"/>
        </p:xfrm>
        <a:graphic>
          <a:graphicData uri="http://schemas.openxmlformats.org/drawingml/2006/table">
            <a:tbl>
              <a:tblPr>
                <a:tableStyleId>{5C22544A-7EE6-4342-B048-85BDC9FD1C3A}</a:tableStyleId>
              </a:tblPr>
              <a:tblGrid>
                <a:gridCol w="1395154"/>
                <a:gridCol w="2205245"/>
                <a:gridCol w="2115235"/>
                <a:gridCol w="1800200"/>
                <a:gridCol w="1395155"/>
              </a:tblGrid>
              <a:tr h="218633">
                <a:tc>
                  <a:txBody>
                    <a:bodyPr/>
                    <a:lstStyle/>
                    <a:p>
                      <a:pPr algn="ctr">
                        <a:spcAft>
                          <a:spcPts val="600"/>
                        </a:spcAft>
                      </a:pPr>
                      <a:r>
                        <a:rPr lang="en-GB" sz="1600" b="1" dirty="0">
                          <a:effectLst/>
                        </a:rPr>
                        <a:t>Issue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Vision 2030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a:effectLst/>
                        </a:rPr>
                        <a:t>Short </a:t>
                      </a:r>
                      <a:endParaRPr lang="en-GB" sz="1600" b="1">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a:effectLst/>
                        </a:rPr>
                        <a:t>Medium </a:t>
                      </a:r>
                      <a:endParaRPr lang="en-GB" sz="1600" b="1">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Long </a:t>
                      </a:r>
                      <a:endParaRPr lang="en-GB" sz="1600" b="1" dirty="0">
                        <a:solidFill>
                          <a:srgbClr val="000000"/>
                        </a:solidFill>
                        <a:effectLst/>
                        <a:latin typeface="Times New Roman"/>
                        <a:ea typeface="Times New Roman"/>
                        <a:cs typeface="Times New Roman"/>
                      </a:endParaRPr>
                    </a:p>
                  </a:txBody>
                  <a:tcPr marL="0" marR="0" marT="0" marB="0"/>
                </a:tc>
              </a:tr>
              <a:tr h="218633">
                <a:tc>
                  <a:txBody>
                    <a:bodyPr/>
                    <a:lstStyle/>
                    <a:p>
                      <a:pPr>
                        <a:spcAft>
                          <a:spcPts val="600"/>
                        </a:spcAft>
                      </a:pPr>
                      <a:r>
                        <a:rPr lang="en-GB" sz="1400" dirty="0">
                          <a:effectLst/>
                        </a:rPr>
                        <a:t>stakeholders and funders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c>
                  <a:txBody>
                    <a:bodyPr/>
                    <a:lstStyle/>
                    <a:p>
                      <a:pPr marL="93980">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c>
                  <a:txBody>
                    <a:bodyPr/>
                    <a:lstStyle/>
                    <a:p>
                      <a:pPr marL="93980">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c>
                  <a:txBody>
                    <a:bodyPr/>
                    <a:lstStyle/>
                    <a:p>
                      <a:pPr marL="93980">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r>
              <a:tr h="1074946">
                <a:tc>
                  <a:txBody>
                    <a:bodyPr/>
                    <a:lstStyle/>
                    <a:p>
                      <a:pPr>
                        <a:spcAft>
                          <a:spcPts val="600"/>
                        </a:spcAft>
                      </a:pPr>
                      <a:r>
                        <a:rPr lang="en-GB" sz="1400" dirty="0">
                          <a:effectLst/>
                        </a:rPr>
                        <a:t>business cases </a:t>
                      </a:r>
                    </a:p>
                    <a:p>
                      <a:pPr>
                        <a:spcAft>
                          <a:spcPts val="600"/>
                        </a:spcAft>
                      </a:pPr>
                      <a:r>
                        <a:rPr lang="en-GB" sz="1400" dirty="0">
                          <a:effectLst/>
                        </a:rPr>
                        <a:t>research assets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 viable method for sustaining vital digitally encoded information is available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Short term funding is made available to ensure that important data is not lost </a:t>
                      </a:r>
                    </a:p>
                    <a:p>
                      <a:pPr>
                        <a:spcAft>
                          <a:spcPts val="600"/>
                        </a:spcAft>
                      </a:pPr>
                      <a:r>
                        <a:rPr lang="en-GB" sz="1400">
                          <a:effectLst/>
                        </a:rPr>
                        <a:t>● Selection of critical datasets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Agreement on mixed funding model to spread funding streams </a:t>
                      </a:r>
                    </a:p>
                    <a:p>
                      <a:pPr>
                        <a:spcAft>
                          <a:spcPts val="600"/>
                        </a:spcAft>
                      </a:pPr>
                      <a:r>
                        <a:rPr lang="en-GB" sz="1400" dirty="0">
                          <a:effectLst/>
                        </a:rPr>
                        <a:t>● Hierarchy of repositories to allow dataset migration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Adequate plans in place for confidence in long term future of data` </a:t>
                      </a:r>
                      <a:endParaRPr lang="en-GB" sz="1400" dirty="0">
                        <a:solidFill>
                          <a:srgbClr val="000000"/>
                        </a:solidFill>
                        <a:effectLst/>
                        <a:latin typeface="Times New Roman"/>
                        <a:ea typeface="Times New Roman"/>
                        <a:cs typeface="Times New Roman"/>
                      </a:endParaRPr>
                    </a:p>
                  </a:txBody>
                  <a:tcPr marL="0" marR="0" marT="0" marB="0"/>
                </a:tc>
              </a:tr>
              <a:tr h="583021">
                <a:tc>
                  <a:txBody>
                    <a:bodyPr/>
                    <a:lstStyle/>
                    <a:p>
                      <a:pPr>
                        <a:spcAft>
                          <a:spcPts val="600"/>
                        </a:spcAft>
                      </a:pPr>
                      <a:r>
                        <a:rPr lang="en-GB" sz="1400">
                          <a:effectLst/>
                        </a:rPr>
                        <a:t>selection of what to preserve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Important scientific datasets are preserved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Selection criteria for important data are agreed across Europe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Registry of important data is maintained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80% of important datasets are being preserved </a:t>
                      </a:r>
                      <a:endParaRPr lang="en-GB" sz="1400">
                        <a:solidFill>
                          <a:srgbClr val="000000"/>
                        </a:solidFill>
                        <a:effectLst/>
                        <a:latin typeface="Times New Roman"/>
                        <a:ea typeface="Times New Roman"/>
                        <a:cs typeface="Times New Roman"/>
                      </a:endParaRPr>
                    </a:p>
                  </a:txBody>
                  <a:tcPr marL="0" marR="0" marT="0" marB="0"/>
                </a:tc>
              </a:tr>
              <a:tr h="1129604">
                <a:tc>
                  <a:txBody>
                    <a:bodyPr/>
                    <a:lstStyle/>
                    <a:p>
                      <a:pPr>
                        <a:spcAft>
                          <a:spcPts val="600"/>
                        </a:spcAft>
                      </a:pPr>
                      <a:r>
                        <a:rPr lang="en-GB" sz="1400">
                          <a:effectLst/>
                        </a:rPr>
                        <a:t>New EU funding schemes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EU has funding instruments to support very long term facilities where necessary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Design new instruments for long term funding of small capabilities (e.g. PI system) [perhaps investment of capital sum to fund facility from income generated]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Obtain agreement for set up of new instrument </a:t>
                      </a:r>
                    </a:p>
                    <a:p>
                      <a:pPr>
                        <a:spcAft>
                          <a:spcPts val="600"/>
                        </a:spcAft>
                      </a:pPr>
                      <a:r>
                        <a:rPr lang="en-GB" sz="1400">
                          <a:effectLst/>
                        </a:rPr>
                        <a:t>● New instrument ready for use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Long term facilities in place </a:t>
                      </a:r>
                      <a:endParaRPr lang="en-GB" sz="1400">
                        <a:solidFill>
                          <a:srgbClr val="000000"/>
                        </a:solidFill>
                        <a:effectLst/>
                        <a:latin typeface="Times New Roman"/>
                        <a:ea typeface="Times New Roman"/>
                        <a:cs typeface="Times New Roman"/>
                      </a:endParaRPr>
                    </a:p>
                  </a:txBody>
                  <a:tcPr marL="0" marR="0" marT="0" marB="0"/>
                </a:tc>
              </a:tr>
              <a:tr h="1621528">
                <a:tc>
                  <a:txBody>
                    <a:bodyPr/>
                    <a:lstStyle/>
                    <a:p>
                      <a:pPr>
                        <a:spcAft>
                          <a:spcPts val="600"/>
                        </a:spcAft>
                      </a:pPr>
                      <a:r>
                        <a:rPr lang="en-GB" sz="1400">
                          <a:effectLst/>
                        </a:rPr>
                        <a:t>Who pays vs Who decides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It is clear who pays for sustainability and what the potential value of the information may be. </a:t>
                      </a:r>
                    </a:p>
                    <a:p>
                      <a:pPr>
                        <a:spcAft>
                          <a:spcPts val="600"/>
                        </a:spcAft>
                      </a:pPr>
                      <a:r>
                        <a:rPr lang="en-GB" sz="1400">
                          <a:effectLst/>
                        </a:rPr>
                        <a:t>[Public pays either directly through taxes – national or EU contributions – or indirectly (advertising costs)]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Investigate options for funding with sufficient granularity e.g. multiple sources of funding for different data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Have agreements in place for a variety of datasets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80% of vital datasets have guaranteed funding streams </a:t>
                      </a:r>
                      <a:endParaRPr lang="en-GB" sz="14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2854598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0591339"/>
              </p:ext>
            </p:extLst>
          </p:nvPr>
        </p:nvGraphicFramePr>
        <p:xfrm>
          <a:off x="71500" y="908720"/>
          <a:ext cx="8955995" cy="5580619"/>
        </p:xfrm>
        <a:graphic>
          <a:graphicData uri="http://schemas.openxmlformats.org/drawingml/2006/table">
            <a:tbl>
              <a:tblPr>
                <a:tableStyleId>{5C22544A-7EE6-4342-B048-85BDC9FD1C3A}</a:tableStyleId>
              </a:tblPr>
              <a:tblGrid>
                <a:gridCol w="2031620"/>
                <a:gridCol w="1645920"/>
                <a:gridCol w="1645920"/>
                <a:gridCol w="1645920"/>
                <a:gridCol w="1986615"/>
              </a:tblGrid>
              <a:tr h="523183">
                <a:tc>
                  <a:txBody>
                    <a:bodyPr/>
                    <a:lstStyle/>
                    <a:p>
                      <a:pPr algn="ctr">
                        <a:spcAft>
                          <a:spcPts val="600"/>
                        </a:spcAft>
                      </a:pPr>
                      <a:r>
                        <a:rPr lang="en-GB" sz="1600" b="1" dirty="0">
                          <a:effectLst/>
                        </a:rPr>
                        <a:t>Issue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Vision 2030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Short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Medium </a:t>
                      </a:r>
                      <a:endParaRPr lang="en-GB" sz="16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1600" b="1" dirty="0">
                          <a:effectLst/>
                        </a:rPr>
                        <a:t>Long </a:t>
                      </a:r>
                      <a:endParaRPr lang="en-GB" sz="1600" b="1" dirty="0">
                        <a:solidFill>
                          <a:srgbClr val="000000"/>
                        </a:solidFill>
                        <a:effectLst/>
                        <a:latin typeface="Times New Roman"/>
                        <a:ea typeface="Times New Roman"/>
                        <a:cs typeface="Times New Roman"/>
                      </a:endParaRPr>
                    </a:p>
                  </a:txBody>
                  <a:tcPr marL="0" marR="0" marT="0" marB="0"/>
                </a:tc>
              </a:tr>
              <a:tr h="2267127">
                <a:tc>
                  <a:txBody>
                    <a:bodyPr/>
                    <a:lstStyle/>
                    <a:p>
                      <a:pPr>
                        <a:spcAft>
                          <a:spcPts val="600"/>
                        </a:spcAft>
                      </a:pPr>
                      <a:r>
                        <a:rPr lang="en-GB" sz="1400">
                          <a:effectLst/>
                        </a:rPr>
                        <a:t>Researchers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Researchers know how to access and appropriately use the widest possible set of scientific data (and assess the results)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Increasing multi-disciplinary work </a:t>
                      </a:r>
                    </a:p>
                    <a:p>
                      <a:pPr>
                        <a:spcAft>
                          <a:spcPts val="600"/>
                        </a:spcAft>
                      </a:pPr>
                      <a:r>
                        <a:rPr lang="en-GB" sz="1400" dirty="0">
                          <a:effectLst/>
                        </a:rPr>
                        <a:t>● Creation of curriculum elements for data scientists</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All university degrees contain data science elements</a:t>
                      </a:r>
                    </a:p>
                    <a:p>
                      <a:pPr>
                        <a:spcAft>
                          <a:spcPts val="600"/>
                        </a:spcAft>
                      </a:pPr>
                      <a:r>
                        <a:rPr lang="en-GB" sz="1400">
                          <a:effectLst/>
                        </a:rPr>
                        <a:t>● On-line training available to public</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a:t>
                      </a:r>
                      <a:endParaRPr lang="en-GB" sz="1400">
                        <a:solidFill>
                          <a:srgbClr val="000000"/>
                        </a:solidFill>
                        <a:effectLst/>
                        <a:latin typeface="Times New Roman"/>
                        <a:ea typeface="Times New Roman"/>
                        <a:cs typeface="Times New Roman"/>
                      </a:endParaRPr>
                    </a:p>
                  </a:txBody>
                  <a:tcPr marL="0" marR="0" marT="0" marB="0"/>
                </a:tc>
              </a:tr>
              <a:tr h="1831140">
                <a:tc>
                  <a:txBody>
                    <a:bodyPr/>
                    <a:lstStyle/>
                    <a:p>
                      <a:pPr>
                        <a:spcAft>
                          <a:spcPts val="600"/>
                        </a:spcAft>
                      </a:pPr>
                      <a:r>
                        <a:rPr lang="en-GB" sz="1400">
                          <a:effectLst/>
                        </a:rPr>
                        <a:t>schools/ undergraduate/ general public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General public able to make appropriate use of scientific data using autonomous tools and able to assess results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General awareness raising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Science data integrated into school curricula </a:t>
                      </a:r>
                      <a:endParaRPr lang="en-GB" sz="14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a:t>
                      </a:r>
                      <a:endParaRPr lang="en-GB" sz="1400" dirty="0">
                        <a:solidFill>
                          <a:srgbClr val="000000"/>
                        </a:solidFill>
                        <a:effectLst/>
                        <a:latin typeface="Times New Roman"/>
                        <a:ea typeface="Times New Roman"/>
                        <a:cs typeface="Times New Roman"/>
                      </a:endParaRPr>
                    </a:p>
                  </a:txBody>
                  <a:tcPr marL="0" marR="0" marT="0" marB="0"/>
                </a:tc>
              </a:tr>
              <a:tr h="959169">
                <a:tc>
                  <a:txBody>
                    <a:bodyPr/>
                    <a:lstStyle/>
                    <a:p>
                      <a:pPr>
                        <a:spcAft>
                          <a:spcPts val="600"/>
                        </a:spcAft>
                      </a:pPr>
                      <a:r>
                        <a:rPr lang="en-GB" sz="1400">
                          <a:effectLst/>
                        </a:rPr>
                        <a:t>Data curators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Large numbers of well trained data curators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Definition of data curator curriculum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a:effectLst/>
                        </a:rPr>
                        <a:t>● Set up graduate courses in Universities </a:t>
                      </a:r>
                      <a:endParaRPr lang="en-GB" sz="14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400" dirty="0">
                          <a:effectLst/>
                        </a:rPr>
                        <a:t>● Internationally recognised qualifications in data curation </a:t>
                      </a:r>
                      <a:endParaRPr lang="en-GB" sz="14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2796980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784" y="0"/>
            <a:ext cx="6507215" cy="593685"/>
          </a:xfrm>
        </p:spPr>
        <p:txBody>
          <a:bodyPr/>
          <a:lstStyle/>
          <a:p>
            <a:r>
              <a:rPr lang="en-GB" dirty="0" smtClean="0"/>
              <a:t>Publication and Access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1737655"/>
              </p:ext>
            </p:extLst>
          </p:nvPr>
        </p:nvGraphicFramePr>
        <p:xfrm>
          <a:off x="161509" y="863716"/>
          <a:ext cx="8820981" cy="5760639"/>
        </p:xfrm>
        <a:graphic>
          <a:graphicData uri="http://schemas.openxmlformats.org/drawingml/2006/table">
            <a:tbl>
              <a:tblPr>
                <a:tableStyleId>{5C22544A-7EE6-4342-B048-85BDC9FD1C3A}</a:tableStyleId>
              </a:tblPr>
              <a:tblGrid>
                <a:gridCol w="1703007"/>
                <a:gridCol w="1703007"/>
                <a:gridCol w="1703007"/>
                <a:gridCol w="1703007"/>
                <a:gridCol w="2008953"/>
              </a:tblGrid>
              <a:tr h="380614">
                <a:tc>
                  <a:txBody>
                    <a:bodyPr/>
                    <a:lstStyle/>
                    <a:p>
                      <a:pPr algn="ctr">
                        <a:spcAft>
                          <a:spcPts val="600"/>
                        </a:spcAft>
                      </a:pPr>
                      <a:r>
                        <a:rPr lang="en-GB" sz="2000" b="1" dirty="0">
                          <a:effectLst/>
                        </a:rPr>
                        <a:t>Issue </a:t>
                      </a:r>
                      <a:endParaRPr lang="en-GB" sz="20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2000" b="1" dirty="0">
                          <a:effectLst/>
                        </a:rPr>
                        <a:t>Vision 2030 </a:t>
                      </a:r>
                      <a:endParaRPr lang="en-GB" sz="20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2000" b="1" dirty="0">
                          <a:effectLst/>
                        </a:rPr>
                        <a:t>Short </a:t>
                      </a:r>
                      <a:endParaRPr lang="en-GB" sz="20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2000" b="1" dirty="0">
                          <a:effectLst/>
                        </a:rPr>
                        <a:t>Medium </a:t>
                      </a:r>
                      <a:endParaRPr lang="en-GB" sz="2000" b="1" dirty="0">
                        <a:solidFill>
                          <a:srgbClr val="000000"/>
                        </a:solidFill>
                        <a:effectLst/>
                        <a:latin typeface="Times New Roman"/>
                        <a:ea typeface="Times New Roman"/>
                        <a:cs typeface="Times New Roman"/>
                      </a:endParaRPr>
                    </a:p>
                  </a:txBody>
                  <a:tcPr marL="0" marR="0" marT="0" marB="0"/>
                </a:tc>
                <a:tc>
                  <a:txBody>
                    <a:bodyPr/>
                    <a:lstStyle/>
                    <a:p>
                      <a:pPr algn="ctr">
                        <a:spcAft>
                          <a:spcPts val="600"/>
                        </a:spcAft>
                      </a:pPr>
                      <a:r>
                        <a:rPr lang="en-GB" sz="2000" b="1" dirty="0">
                          <a:effectLst/>
                        </a:rPr>
                        <a:t>Long </a:t>
                      </a:r>
                      <a:endParaRPr lang="en-GB" sz="2000" b="1" dirty="0">
                        <a:solidFill>
                          <a:srgbClr val="000000"/>
                        </a:solidFill>
                        <a:effectLst/>
                        <a:latin typeface="Times New Roman"/>
                        <a:ea typeface="Times New Roman"/>
                        <a:cs typeface="Times New Roman"/>
                      </a:endParaRPr>
                    </a:p>
                  </a:txBody>
                  <a:tcPr marL="0" marR="0" marT="0" marB="0"/>
                </a:tc>
              </a:tr>
              <a:tr h="1744481">
                <a:tc>
                  <a:txBody>
                    <a:bodyPr/>
                    <a:lstStyle/>
                    <a:p>
                      <a:pPr>
                        <a:spcAft>
                          <a:spcPts val="600"/>
                        </a:spcAft>
                      </a:pPr>
                      <a:r>
                        <a:rPr lang="en-GB" sz="1800" dirty="0">
                          <a:effectLst/>
                        </a:rPr>
                        <a:t>Recognition of/Incentives for: deposit of data (as well as publications), including annotation and curation of data </a:t>
                      </a:r>
                      <a:endParaRPr lang="en-GB" sz="18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dirty="0">
                          <a:effectLst/>
                        </a:rPr>
                        <a:t>Data publication is recognised in the same way as publication of papers in career development</a:t>
                      </a:r>
                      <a:endParaRPr lang="en-GB" sz="18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dirty="0">
                          <a:effectLst/>
                        </a:rPr>
                        <a:t>● Create data publication citation index</a:t>
                      </a:r>
                    </a:p>
                    <a:p>
                      <a:pPr>
                        <a:spcAft>
                          <a:spcPts val="600"/>
                        </a:spcAft>
                      </a:pPr>
                      <a:r>
                        <a:rPr lang="en-GB" sz="1800" dirty="0">
                          <a:effectLst/>
                        </a:rPr>
                        <a:t>● Agree with multi-domain users on persistent identifier system requirements</a:t>
                      </a:r>
                      <a:endParaRPr lang="en-GB" sz="18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 Put in place long-term funding for persistent identifier</a:t>
                      </a:r>
                    </a:p>
                    <a:p>
                      <a:pPr>
                        <a:spcAft>
                          <a:spcPts val="600"/>
                        </a:spcAft>
                      </a:pPr>
                      <a:r>
                        <a:rPr lang="en-GB" sz="1800">
                          <a:effectLst/>
                        </a:rPr>
                        <a:t>● Data publication is taken into account in career progression</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 </a:t>
                      </a:r>
                      <a:endParaRPr lang="en-GB" sz="1800">
                        <a:solidFill>
                          <a:srgbClr val="000000"/>
                        </a:solidFill>
                        <a:effectLst/>
                        <a:latin typeface="Times New Roman"/>
                        <a:ea typeface="Times New Roman"/>
                        <a:cs typeface="Times New Roman"/>
                      </a:endParaRPr>
                    </a:p>
                  </a:txBody>
                  <a:tcPr marL="0" marR="0" marT="0" marB="0"/>
                </a:tc>
              </a:tr>
              <a:tr h="951535">
                <a:tc>
                  <a:txBody>
                    <a:bodyPr/>
                    <a:lstStyle/>
                    <a:p>
                      <a:pPr>
                        <a:spcAft>
                          <a:spcPts val="600"/>
                        </a:spcAft>
                      </a:pPr>
                      <a:r>
                        <a:rPr lang="en-GB" sz="1800">
                          <a:effectLst/>
                        </a:rPr>
                        <a:t>data access/IPR issues - legal barriers </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Access rights are preserved and respected as long as needed.</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dirty="0">
                          <a:effectLst/>
                        </a:rPr>
                        <a:t>● Agreement on access rights ontologies </a:t>
                      </a:r>
                      <a:endParaRPr lang="en-GB" sz="18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dirty="0">
                          <a:effectLst/>
                        </a:rPr>
                        <a:t>● Preservation and use of access rights associated with digital objects</a:t>
                      </a:r>
                      <a:endParaRPr lang="en-GB" sz="1800" dirty="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 Consistent use of access rights</a:t>
                      </a:r>
                      <a:endParaRPr lang="en-GB" sz="1800">
                        <a:solidFill>
                          <a:srgbClr val="000000"/>
                        </a:solidFill>
                        <a:effectLst/>
                        <a:latin typeface="Times New Roman"/>
                        <a:ea typeface="Times New Roman"/>
                        <a:cs typeface="Times New Roman"/>
                      </a:endParaRPr>
                    </a:p>
                  </a:txBody>
                  <a:tcPr marL="0" marR="0" marT="0" marB="0"/>
                </a:tc>
              </a:tr>
              <a:tr h="1463345">
                <a:tc>
                  <a:txBody>
                    <a:bodyPr/>
                    <a:lstStyle/>
                    <a:p>
                      <a:pPr>
                        <a:spcAft>
                          <a:spcPts val="600"/>
                        </a:spcAft>
                      </a:pPr>
                      <a:r>
                        <a:rPr lang="en-GB" sz="1800">
                          <a:effectLst/>
                        </a:rPr>
                        <a:t>global dimension; reciprocity in data access policies </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Data can be found and accessed from around the world</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 Number</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a:effectLst/>
                        </a:rPr>
                        <a:t>● Number</a:t>
                      </a:r>
                      <a:endParaRPr lang="en-GB" sz="1800">
                        <a:solidFill>
                          <a:srgbClr val="000000"/>
                        </a:solidFill>
                        <a:effectLst/>
                        <a:latin typeface="Times New Roman"/>
                        <a:ea typeface="Times New Roman"/>
                        <a:cs typeface="Times New Roman"/>
                      </a:endParaRPr>
                    </a:p>
                  </a:txBody>
                  <a:tcPr marL="0" marR="0" marT="0" marB="0"/>
                </a:tc>
                <a:tc>
                  <a:txBody>
                    <a:bodyPr/>
                    <a:lstStyle/>
                    <a:p>
                      <a:pPr>
                        <a:spcAft>
                          <a:spcPts val="600"/>
                        </a:spcAft>
                      </a:pPr>
                      <a:r>
                        <a:rPr lang="en-GB" sz="1800" dirty="0">
                          <a:effectLst/>
                        </a:rPr>
                        <a:t>● Number</a:t>
                      </a:r>
                      <a:endParaRPr lang="en-GB" sz="1800" dirty="0">
                        <a:solidFill>
                          <a:srgbClr val="000000"/>
                        </a:solidFill>
                        <a:effectLst/>
                        <a:latin typeface="Times New Roman"/>
                        <a:ea typeface="Times New Roman"/>
                        <a:cs typeface="Times New Roman"/>
                      </a:endParaRPr>
                    </a:p>
                  </a:txBody>
                  <a:tcPr marL="0" marR="0" marT="0" marB="0"/>
                </a:tc>
              </a:tr>
            </a:tbl>
          </a:graphicData>
        </a:graphic>
      </p:graphicFrame>
    </p:spTree>
    <p:extLst>
      <p:ext uri="{BB962C8B-B14F-4D97-AF65-F5344CB8AC3E}">
        <p14:creationId xmlns:p14="http://schemas.microsoft.com/office/powerpoint/2010/main" val="735487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36785" y="-81390"/>
            <a:ext cx="6507215" cy="1143000"/>
          </a:xfrm>
        </p:spPr>
        <p:txBody>
          <a:bodyPr/>
          <a:lstStyle/>
          <a:p>
            <a:pPr marL="0" lvl="0" indent="0" algn="r">
              <a:buFont typeface="+mj-lt"/>
              <a:buNone/>
            </a:pPr>
            <a:r>
              <a:rPr lang="en-GB" dirty="0" smtClean="0"/>
              <a:t>Strategy/Policies</a:t>
            </a:r>
            <a:endParaRPr lang="en-GB" dirty="0"/>
          </a:p>
        </p:txBody>
      </p:sp>
      <p:sp>
        <p:nvSpPr>
          <p:cNvPr id="3" name="Content Placeholder 2"/>
          <p:cNvSpPr>
            <a:spLocks noGrp="1"/>
          </p:cNvSpPr>
          <p:nvPr>
            <p:ph idx="1"/>
          </p:nvPr>
        </p:nvSpPr>
        <p:spPr>
          <a:xfrm>
            <a:off x="457199" y="1178750"/>
            <a:ext cx="8570295" cy="5445605"/>
          </a:xfrm>
        </p:spPr>
        <p:txBody>
          <a:bodyPr>
            <a:normAutofit/>
          </a:bodyPr>
          <a:lstStyle/>
          <a:p>
            <a:pPr marL="457200" indent="-457200">
              <a:buFont typeface="+mj-lt"/>
              <a:buAutoNum type="arabicPeriod"/>
            </a:pPr>
            <a:r>
              <a:rPr lang="en-GB" sz="2400" dirty="0" smtClean="0"/>
              <a:t>the promotion of digital preservation by any means, including policy actions and the establishment of an e-infrastructure covering scholarly publications, research datasets and software, in collaboration with publishers, researchers and users;</a:t>
            </a:r>
          </a:p>
          <a:p>
            <a:pPr marL="457200" indent="-457200">
              <a:buFont typeface="+mj-lt"/>
              <a:buAutoNum type="arabicPeriod"/>
            </a:pPr>
            <a:r>
              <a:rPr lang="en-GB" sz="2400" dirty="0" smtClean="0"/>
              <a:t>to have funding provision in place to achieve (1);</a:t>
            </a:r>
          </a:p>
          <a:p>
            <a:pPr marL="457200" indent="-457200">
              <a:buFont typeface="+mj-lt"/>
              <a:buAutoNum type="arabicPeriod"/>
            </a:pPr>
            <a:r>
              <a:rPr lang="en-GB" sz="2400" dirty="0" smtClean="0"/>
              <a:t>to work with partners to develop generic mechanisms for accreditation of services and training that provide permanent access;</a:t>
            </a:r>
          </a:p>
          <a:p>
            <a:pPr marL="457200" indent="-457200">
              <a:buFont typeface="+mj-lt"/>
              <a:buAutoNum type="arabicPeriod"/>
            </a:pPr>
            <a:r>
              <a:rPr lang="en-GB" sz="2400" dirty="0" smtClean="0"/>
              <a:t>to develop a ‘quality mark’, publish criteria so that services can achieve this mark, and after appropriate scrutiny award this mark to service providers;</a:t>
            </a:r>
          </a:p>
        </p:txBody>
      </p:sp>
    </p:spTree>
    <p:extLst>
      <p:ext uri="{BB962C8B-B14F-4D97-AF65-F5344CB8AC3E}">
        <p14:creationId xmlns:p14="http://schemas.microsoft.com/office/powerpoint/2010/main" val="40394710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1774825" y="2635250"/>
            <a:ext cx="7127875" cy="3517900"/>
          </a:xfrm>
          <a:prstGeom prst="rect">
            <a:avLst/>
          </a:prstGeom>
          <a:noFill/>
          <a:ln w="9525">
            <a:noFill/>
            <a:round/>
            <a:headEnd/>
            <a:tailEnd/>
          </a:ln>
        </p:spPr>
        <p:txBody>
          <a:bodyPr lIns="90000" tIns="46800" rIns="90000" bIns="46800"/>
          <a:lstStyle/>
          <a:p>
            <a:pPr marL="309563" indent="-309563" defTabSz="914400">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ea typeface="Arial Unicode MS" pitchFamily="34" charset="-128"/>
                <a:cs typeface="Arial Unicode MS" pitchFamily="34" charset="-128"/>
              </a:rPr>
              <a:t>	</a:t>
            </a:r>
            <a:r>
              <a:rPr lang="en-GB" sz="2400">
                <a:solidFill>
                  <a:schemeClr val="tx2"/>
                </a:solidFill>
                <a:latin typeface="Georgia" pitchFamily="18" charset="0"/>
                <a:ea typeface="Arial Unicode MS" pitchFamily="34" charset="-128"/>
                <a:cs typeface="Arial Unicode MS" pitchFamily="34" charset="-128"/>
              </a:rPr>
              <a:t>“A fundamental characteristic of our age is the raising tide of data – global, diverse, valuable and complex . In the realm of science, this is both an opportunity and a challenge.”</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chemeClr val="tx2"/>
                </a:solidFill>
                <a:latin typeface="Georgia" pitchFamily="18" charset="0"/>
                <a:ea typeface="Arial Unicode MS" pitchFamily="34" charset="-128"/>
                <a:cs typeface="Arial Unicode MS" pitchFamily="34" charset="-128"/>
              </a:rPr>
              <a:t>	</a:t>
            </a: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a:solidFill>
                  <a:schemeClr val="tx2"/>
                </a:solidFill>
                <a:latin typeface="Georgia" pitchFamily="18" charset="0"/>
                <a:ea typeface="Arial Unicode MS" pitchFamily="34" charset="-128"/>
                <a:cs typeface="Arial Unicode MS" pitchFamily="34" charset="-128"/>
              </a:rPr>
              <a:t>Report of the High-Level Group on Scientific Data, October 2010</a:t>
            </a:r>
            <a:endParaRPr lang="en-US" sz="1000" i="1">
              <a:solidFill>
                <a:schemeClr val="tx2"/>
              </a:solidFill>
              <a:latin typeface="Georgia" pitchFamily="18" charset="0"/>
              <a:ea typeface="Arial Unicode MS" pitchFamily="34" charset="-128"/>
              <a:cs typeface="Arial Unicode MS" pitchFamily="34" charset="-128"/>
            </a:endParaRPr>
          </a:p>
          <a:p>
            <a:pPr lvl="1" defTabSz="914400">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a:solidFill>
                  <a:schemeClr val="tx2"/>
                </a:solidFill>
                <a:latin typeface="Georgia" pitchFamily="18" charset="0"/>
                <a:ea typeface="Arial Unicode MS" pitchFamily="34" charset="-128"/>
                <a:cs typeface="Arial Unicode MS" pitchFamily="34" charset="-128"/>
              </a:rPr>
              <a:t>“Riding the Wave: how Europe can gain from the raising tide of scientific data”</a:t>
            </a:r>
            <a:endParaRPr lang="en-GB" sz="2400">
              <a:solidFill>
                <a:srgbClr val="990033"/>
              </a:solidFill>
              <a:latin typeface="Georgia" pitchFamily="18" charset="0"/>
              <a:ea typeface="Arial Unicode MS" pitchFamily="34" charset="-128"/>
              <a:cs typeface="Arial Unicode MS" pitchFamily="34" charset="-128"/>
            </a:endParaRPr>
          </a:p>
        </p:txBody>
      </p:sp>
      <p:sp>
        <p:nvSpPr>
          <p:cNvPr id="13314" name="Text Box 4"/>
          <p:cNvSpPr txBox="1">
            <a:spLocks noChangeArrowheads="1"/>
          </p:cNvSpPr>
          <p:nvPr/>
        </p:nvSpPr>
        <p:spPr bwMode="auto">
          <a:xfrm>
            <a:off x="787400" y="1481819"/>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chemeClr val="tx2"/>
                </a:solidFill>
                <a:latin typeface="Georgia" pitchFamily="18" charset="0"/>
                <a:ea typeface="Arial Unicode MS" pitchFamily="34" charset="-128"/>
                <a:cs typeface="Arial Unicode MS" pitchFamily="34" charset="-128"/>
              </a:rPr>
              <a:t>raising tide of data…</a:t>
            </a:r>
          </a:p>
        </p:txBody>
      </p:sp>
      <p:sp>
        <p:nvSpPr>
          <p:cNvPr id="4" name="Title 1"/>
          <p:cNvSpPr txBox="1">
            <a:spLocks/>
          </p:cNvSpPr>
          <p:nvPr/>
        </p:nvSpPr>
        <p:spPr>
          <a:xfrm>
            <a:off x="2636784" y="0"/>
            <a:ext cx="6507215" cy="1143000"/>
          </a:xfrm>
          <a:prstGeom prst="rect">
            <a:avLst/>
          </a:prstGeom>
        </p:spPr>
        <p:txBody>
          <a:bodyPr/>
          <a:lstStyle>
            <a:lvl1pPr algn="ctr" rtl="0" fontAlgn="base">
              <a:spcBef>
                <a:spcPct val="0"/>
              </a:spcBef>
              <a:spcAft>
                <a:spcPct val="0"/>
              </a:spcAft>
              <a:defRPr sz="4400" b="1" kern="1200">
                <a:solidFill>
                  <a:srgbClr val="FF000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GB" dirty="0" smtClean="0"/>
              <a:t>Requirements</a:t>
            </a:r>
            <a:endParaRPr lang="en-GB" dirty="0"/>
          </a:p>
        </p:txBody>
      </p:sp>
      <p:sp>
        <p:nvSpPr>
          <p:cNvPr id="2" name="TextBox 1"/>
          <p:cNvSpPr txBox="1"/>
          <p:nvPr/>
        </p:nvSpPr>
        <p:spPr>
          <a:xfrm>
            <a:off x="787400" y="5144307"/>
            <a:ext cx="6975775" cy="707886"/>
          </a:xfrm>
          <a:prstGeom prst="rect">
            <a:avLst/>
          </a:prstGeom>
          <a:noFill/>
        </p:spPr>
        <p:txBody>
          <a:bodyPr wrap="square" rtlCol="0">
            <a:spAutoFit/>
          </a:bodyPr>
          <a:lstStyle/>
          <a:p>
            <a:r>
              <a:rPr lang="en-GB" sz="4000" i="1" dirty="0" smtClean="0">
                <a:solidFill>
                  <a:srgbClr val="FF0000"/>
                </a:solidFill>
              </a:rPr>
              <a:t>Who pays?</a:t>
            </a:r>
            <a:endParaRPr lang="en-GB" sz="4000" i="1" dirty="0">
              <a:solidFill>
                <a:srgbClr val="FF0000"/>
              </a:solidFill>
            </a:endParaRPr>
          </a:p>
        </p:txBody>
      </p:sp>
      <p:sp>
        <p:nvSpPr>
          <p:cNvPr id="6" name="TextBox 5"/>
          <p:cNvSpPr txBox="1"/>
          <p:nvPr/>
        </p:nvSpPr>
        <p:spPr>
          <a:xfrm>
            <a:off x="3536885" y="6004593"/>
            <a:ext cx="5085565" cy="707886"/>
          </a:xfrm>
          <a:prstGeom prst="rect">
            <a:avLst/>
          </a:prstGeom>
          <a:noFill/>
        </p:spPr>
        <p:txBody>
          <a:bodyPr wrap="square" rtlCol="0">
            <a:spAutoFit/>
          </a:bodyPr>
          <a:lstStyle/>
          <a:p>
            <a:r>
              <a:rPr lang="en-GB" sz="4000" i="1" dirty="0" smtClean="0">
                <a:solidFill>
                  <a:srgbClr val="FF0000"/>
                </a:solidFill>
              </a:rPr>
              <a:t>Why?</a:t>
            </a:r>
            <a:endParaRPr lang="en-GB" sz="4000" i="1" dirty="0">
              <a:solidFill>
                <a:srgbClr val="FF0000"/>
              </a:solidFill>
            </a:endParaRPr>
          </a:p>
        </p:txBody>
      </p:sp>
    </p:spTree>
    <p:extLst>
      <p:ext uri="{BB962C8B-B14F-4D97-AF65-F5344CB8AC3E}">
        <p14:creationId xmlns:p14="http://schemas.microsoft.com/office/powerpoint/2010/main" val="147770814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Senario images_student.jpg"/>
          <p:cNvPicPr>
            <a:picLocks noChangeAspect="1"/>
          </p:cNvPicPr>
          <p:nvPr/>
        </p:nvPicPr>
        <p:blipFill>
          <a:blip r:embed="rId2">
            <a:lum bright="80000" contrast="-80000"/>
            <a:extLst>
              <a:ext uri="{28A0092B-C50C-407E-A947-70E740481C1C}">
                <a14:useLocalDpi xmlns:a14="http://schemas.microsoft.com/office/drawing/2010/main" val="0"/>
              </a:ext>
            </a:extLst>
          </a:blip>
          <a:srcRect l="-1538" r="-1538"/>
          <a:stretch>
            <a:fillRect/>
          </a:stretch>
        </p:blipFill>
        <p:spPr bwMode="auto">
          <a:xfrm>
            <a:off x="-180975" y="0"/>
            <a:ext cx="9577388" cy="6858000"/>
          </a:xfrm>
          <a:prstGeom prst="rect">
            <a:avLst/>
          </a:prstGeom>
          <a:noFill/>
          <a:ln>
            <a:noFill/>
          </a:ln>
          <a:effectLst>
            <a:outerShdw dist="76201" dir="2700000"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853281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117910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FF0000"/>
                </a:solidFill>
                <a:latin typeface="Calibri" pitchFamily="34" charset="0"/>
                <a:ea typeface="Arial Unicode MS" pitchFamily="34" charset="-128"/>
                <a:cs typeface="Calibri" pitchFamily="34" charset="0"/>
              </a:rPr>
              <a:t>R</a:t>
            </a:r>
            <a:r>
              <a:rPr lang="en-GB" sz="4400" b="1" dirty="0" smtClean="0">
                <a:solidFill>
                  <a:srgbClr val="FF0000"/>
                </a:solidFill>
                <a:latin typeface="Calibri" pitchFamily="34" charset="0"/>
                <a:ea typeface="Arial Unicode MS" pitchFamily="34" charset="-128"/>
                <a:cs typeface="Calibri" pitchFamily="34" charset="0"/>
              </a:rPr>
              <a:t>aising </a:t>
            </a:r>
            <a:r>
              <a:rPr lang="en-GB" sz="4400" b="1" dirty="0">
                <a:solidFill>
                  <a:srgbClr val="FF0000"/>
                </a:solidFill>
                <a:latin typeface="Calibri" pitchFamily="34" charset="0"/>
                <a:ea typeface="Arial Unicode MS" pitchFamily="34" charset="-128"/>
                <a:cs typeface="Calibri" pitchFamily="34" charset="0"/>
              </a:rPr>
              <a:t>tide of data…</a:t>
            </a:r>
          </a:p>
        </p:txBody>
      </p:sp>
      <p:pic>
        <p:nvPicPr>
          <p:cNvPr id="5" name="Picture Placeholder 4" descr="EU Report 2010_charts copy.jpg"/>
          <p:cNvPicPr>
            <a:picLocks noGrp="1" noChangeAspect="1"/>
          </p:cNvPicPr>
          <p:nvPr>
            <p:ph type="pic" idx="4294967295"/>
          </p:nvPr>
        </p:nvPicPr>
        <p:blipFill>
          <a:blip r:embed="rId3"/>
          <a:srcRect t="-15021" b="-15021"/>
          <a:stretch>
            <a:fillRect/>
          </a:stretch>
        </p:blipFill>
        <p:spPr>
          <a:xfrm>
            <a:off x="787400" y="1893888"/>
            <a:ext cx="7985125" cy="4346575"/>
          </a:xfrm>
          <a:effectLst>
            <a:outerShdw blurRad="50800" dist="76200" dir="2700000">
              <a:srgbClr val="000000">
                <a:alpha val="43000"/>
              </a:srgbClr>
            </a:outerShdw>
          </a:effectLst>
        </p:spPr>
      </p:pic>
    </p:spTree>
    <p:extLst>
      <p:ext uri="{BB962C8B-B14F-4D97-AF65-F5344CB8AC3E}">
        <p14:creationId xmlns:p14="http://schemas.microsoft.com/office/powerpoint/2010/main" val="32839376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a:r>
              <a:rPr lang="en-GB" dirty="0" smtClean="0"/>
              <a:t>Opportunities</a:t>
            </a:r>
            <a:endParaRPr lang="en-GB" dirty="0"/>
          </a:p>
        </p:txBody>
      </p:sp>
      <p:sp>
        <p:nvSpPr>
          <p:cNvPr id="3" name="Content Placeholder 2"/>
          <p:cNvSpPr>
            <a:spLocks noGrp="1"/>
          </p:cNvSpPr>
          <p:nvPr>
            <p:ph idx="1"/>
          </p:nvPr>
        </p:nvSpPr>
        <p:spPr/>
        <p:txBody>
          <a:bodyPr/>
          <a:lstStyle/>
          <a:p>
            <a:pPr lvl="1"/>
            <a:endParaRPr lang="en-GB"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67" t="11600" r="32120" b="4603"/>
          <a:stretch/>
        </p:blipFill>
        <p:spPr bwMode="auto">
          <a:xfrm>
            <a:off x="0" y="728700"/>
            <a:ext cx="4085865" cy="5613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82" t="11773" r="32959" b="1493"/>
          <a:stretch/>
        </p:blipFill>
        <p:spPr bwMode="auto">
          <a:xfrm>
            <a:off x="3496335" y="971082"/>
            <a:ext cx="4018344" cy="581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0" y="3234162"/>
            <a:ext cx="4635500" cy="363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5715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400" b="1" dirty="0">
                <a:solidFill>
                  <a:srgbClr val="FF0000"/>
                </a:solidFill>
                <a:latin typeface="Calibri" pitchFamily="34" charset="0"/>
                <a:ea typeface="Arial Unicode MS" pitchFamily="34" charset="-128"/>
                <a:cs typeface="Calibri" pitchFamily="34" charset="0"/>
              </a:rPr>
              <a:t>Digital Agenda for Europe</a:t>
            </a:r>
          </a:p>
          <a:p>
            <a:pPr algn="r" defTabSz="914400">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dirty="0">
                <a:solidFill>
                  <a:schemeClr val="tx2"/>
                </a:solidFill>
                <a:latin typeface="Georgia" pitchFamily="18" charset="0"/>
                <a:ea typeface="Arial Unicode MS" pitchFamily="34" charset="-128"/>
                <a:cs typeface="Arial Unicode MS" pitchFamily="34" charset="-128"/>
              </a:rPr>
              <a:t>the policy context</a:t>
            </a:r>
          </a:p>
        </p:txBody>
      </p:sp>
      <p:sp>
        <p:nvSpPr>
          <p:cNvPr id="19458" name="Rectangle 4"/>
          <p:cNvSpPr>
            <a:spLocks noChangeArrowheads="1"/>
          </p:cNvSpPr>
          <p:nvPr/>
        </p:nvSpPr>
        <p:spPr bwMode="auto">
          <a:xfrm>
            <a:off x="382588" y="2698750"/>
            <a:ext cx="5948362" cy="1373188"/>
          </a:xfrm>
          <a:prstGeom prst="rect">
            <a:avLst/>
          </a:prstGeom>
          <a:noFill/>
          <a:ln w="9525">
            <a:noFill/>
            <a:miter lim="800000"/>
            <a:headEnd/>
            <a:tailEnd/>
          </a:ln>
        </p:spPr>
        <p:txBody>
          <a:bodyPr anchor="ctr">
            <a:spAutoFit/>
          </a:bodyPr>
          <a:lstStyle/>
          <a:p>
            <a:pPr defTabSz="914400"/>
            <a:r>
              <a:rPr lang="en-GB" sz="2800">
                <a:solidFill>
                  <a:schemeClr val="tx2"/>
                </a:solidFill>
                <a:latin typeface="Georgia" pitchFamily="18" charset="0"/>
                <a:ea typeface="Arial Unicode MS" pitchFamily="34" charset="-128"/>
                <a:cs typeface="Arial Unicode MS" pitchFamily="34" charset="-128"/>
              </a:rPr>
              <a:t>DAE is one of the flagships of "Europe 2020: a strategy for smart, sustainable and inclusive growth" </a:t>
            </a:r>
          </a:p>
        </p:txBody>
      </p:sp>
      <p:pic>
        <p:nvPicPr>
          <p:cNvPr id="19459" name="Picture 8"/>
          <p:cNvPicPr>
            <a:picLocks noChangeAspect="1" noChangeArrowheads="1"/>
          </p:cNvPicPr>
          <p:nvPr/>
        </p:nvPicPr>
        <p:blipFill>
          <a:blip r:embed="rId3"/>
          <a:srcRect/>
          <a:stretch>
            <a:fillRect/>
          </a:stretch>
        </p:blipFill>
        <p:spPr bwMode="auto">
          <a:xfrm>
            <a:off x="6269038" y="2195513"/>
            <a:ext cx="2541587" cy="2438400"/>
          </a:xfrm>
          <a:prstGeom prst="rect">
            <a:avLst/>
          </a:prstGeom>
          <a:noFill/>
          <a:ln w="9525">
            <a:noFill/>
            <a:miter lim="800000"/>
            <a:headEnd/>
            <a:tailEnd/>
          </a:ln>
        </p:spPr>
      </p:pic>
    </p:spTree>
    <p:extLst>
      <p:ext uri="{BB962C8B-B14F-4D97-AF65-F5344CB8AC3E}">
        <p14:creationId xmlns:p14="http://schemas.microsoft.com/office/powerpoint/2010/main" val="305137004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3843</TotalTime>
  <Words>3377</Words>
  <Application>Microsoft Office PowerPoint</Application>
  <PresentationFormat>On-screen Show (4:3)</PresentationFormat>
  <Paragraphs>482</Paragraphs>
  <Slides>36</Slides>
  <Notes>9</Notes>
  <HiddenSlides>4</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1_Custom Design</vt:lpstr>
      <vt:lpstr>Custom Design</vt:lpstr>
      <vt:lpstr>Curating research in 2020</vt:lpstr>
      <vt:lpstr>Overview</vt:lpstr>
      <vt:lpstr>APA</vt:lpstr>
      <vt:lpstr>Strategy/Policies</vt:lpstr>
      <vt:lpstr>PowerPoint Presentation</vt:lpstr>
      <vt:lpstr>PowerPoint Presentation</vt:lpstr>
      <vt:lpstr>PowerPoint Presentation</vt:lpstr>
      <vt:lpstr>Opportunities</vt:lpstr>
      <vt:lpstr>PowerPoint Presentation</vt:lpstr>
      <vt:lpstr>PowerPoint Presentation</vt:lpstr>
      <vt:lpstr>PowerPoint Presentation</vt:lpstr>
      <vt:lpstr>PowerPoint Presentation</vt:lpstr>
      <vt:lpstr>Vision 2030</vt:lpstr>
      <vt:lpstr>Vision 2030</vt:lpstr>
      <vt:lpstr>Vision 2030</vt:lpstr>
      <vt:lpstr>Vision 2030</vt:lpstr>
      <vt:lpstr>Vision 2030</vt:lpstr>
      <vt:lpstr>Vision 2030</vt:lpstr>
      <vt:lpstr>Vision 2030</vt:lpstr>
      <vt:lpstr>Vision 2030</vt:lpstr>
      <vt:lpstr>Trust</vt:lpstr>
      <vt:lpstr>Reality check</vt:lpstr>
      <vt:lpstr>Standards </vt:lpstr>
      <vt:lpstr>Route forward</vt:lpstr>
      <vt:lpstr>Where are we now –  view from APA</vt:lpstr>
      <vt:lpstr>PowerPoint Presentation</vt:lpstr>
      <vt:lpstr>Infrastructure</vt:lpstr>
      <vt:lpstr>PowerPoint Presentation</vt:lpstr>
      <vt:lpstr>END</vt:lpstr>
      <vt:lpstr>Values</vt:lpstr>
      <vt:lpstr>Objectives</vt:lpstr>
      <vt:lpstr>Usability</vt:lpstr>
      <vt:lpstr>Interoperability and Usability</vt:lpstr>
      <vt:lpstr>Sustainability</vt:lpstr>
      <vt:lpstr>Education</vt:lpstr>
      <vt:lpstr>Publication and Access</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Giaretta08</dc:creator>
  <cp:lastModifiedBy>dlg</cp:lastModifiedBy>
  <cp:revision>101</cp:revision>
  <dcterms:created xsi:type="dcterms:W3CDTF">2010-11-19T18:33:56Z</dcterms:created>
  <dcterms:modified xsi:type="dcterms:W3CDTF">2012-09-09T21:12:50Z</dcterms:modified>
</cp:coreProperties>
</file>