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4" r:id="rId3"/>
    <p:sldId id="260" r:id="rId4"/>
    <p:sldId id="300" r:id="rId5"/>
    <p:sldId id="301" r:id="rId6"/>
    <p:sldId id="321" r:id="rId7"/>
    <p:sldId id="320" r:id="rId8"/>
    <p:sldId id="319" r:id="rId9"/>
    <p:sldId id="322" r:id="rId10"/>
    <p:sldId id="315" r:id="rId11"/>
    <p:sldId id="313" r:id="rId12"/>
    <p:sldId id="304" r:id="rId13"/>
    <p:sldId id="305" r:id="rId14"/>
    <p:sldId id="316" r:id="rId15"/>
    <p:sldId id="317" r:id="rId16"/>
    <p:sldId id="311" r:id="rId17"/>
    <p:sldId id="312" r:id="rId18"/>
    <p:sldId id="318" r:id="rId19"/>
    <p:sldId id="307" r:id="rId20"/>
    <p:sldId id="308" r:id="rId21"/>
    <p:sldId id="309" r:id="rId22"/>
    <p:sldId id="324" r:id="rId23"/>
    <p:sldId id="325" r:id="rId24"/>
    <p:sldId id="323" r:id="rId25"/>
    <p:sldId id="326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0"/>
    <a:srgbClr val="427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4" autoAdjust="0"/>
    <p:restoredTop sz="91369" autoAdjust="0"/>
  </p:normalViewPr>
  <p:slideViewPr>
    <p:cSldViewPr snapToObjects="1">
      <p:cViewPr varScale="1">
        <p:scale>
          <a:sx n="142" d="100"/>
          <a:sy n="142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8C3A-D083-4E5B-A60A-D7EFAA1B624C}" type="datetimeFigureOut">
              <a:rPr lang="nl-NL" smtClean="0"/>
              <a:pPr/>
              <a:t>11/11/14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850D-EA72-4F3F-930A-B7B076698A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4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DCE4-9E54-4E4E-A534-595F71E05B70}" type="datetimeFigureOut">
              <a:rPr lang="nl-NL" smtClean="0"/>
              <a:pPr/>
              <a:t>11/11/14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19B4-3A96-4A65-85BC-00AC2E095A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8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problems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motivate</a:t>
            </a:r>
            <a:r>
              <a:rPr lang="nl-NL" baseline="0" dirty="0" smtClean="0"/>
              <a:t> research leaders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enlist</a:t>
            </a:r>
            <a:r>
              <a:rPr lang="nl-NL" baseline="0" dirty="0" smtClean="0"/>
              <a:t> the help of CWTS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7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Four</a:t>
            </a:r>
            <a:r>
              <a:rPr lang="nl-NL" dirty="0" smtClean="0"/>
              <a:t> </a:t>
            </a:r>
            <a:r>
              <a:rPr lang="nl-NL" dirty="0" err="1" smtClean="0"/>
              <a:t>dimensions</a:t>
            </a:r>
            <a:r>
              <a:rPr lang="nl-NL" dirty="0" smtClean="0"/>
              <a:t> of the </a:t>
            </a:r>
            <a:r>
              <a:rPr lang="nl-NL" dirty="0" err="1" smtClean="0"/>
              <a:t>individual</a:t>
            </a:r>
            <a:r>
              <a:rPr lang="nl-NL" dirty="0" smtClean="0"/>
              <a:t> profile are </a:t>
            </a:r>
            <a:r>
              <a:rPr lang="nl-NL" dirty="0" err="1" smtClean="0"/>
              <a:t>central</a:t>
            </a:r>
            <a:r>
              <a:rPr lang="nl-NL" dirty="0" smtClean="0"/>
              <a:t>: </a:t>
            </a:r>
            <a:r>
              <a:rPr lang="nl-NL" dirty="0" err="1" smtClean="0"/>
              <a:t>raw</a:t>
            </a:r>
            <a:r>
              <a:rPr lang="nl-NL" dirty="0" smtClean="0"/>
              <a:t> impact, </a:t>
            </a:r>
            <a:r>
              <a:rPr lang="nl-NL" dirty="0" err="1" smtClean="0"/>
              <a:t>normalized</a:t>
            </a:r>
            <a:r>
              <a:rPr lang="nl-NL" dirty="0" smtClean="0"/>
              <a:t> impact, </a:t>
            </a:r>
            <a:r>
              <a:rPr lang="nl-NL" dirty="0" err="1" smtClean="0"/>
              <a:t>collaboration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the data on the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publications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3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E8850B-FE46-C848-AE8F-F3F8174153AA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cause</a:t>
            </a:r>
            <a:r>
              <a:rPr lang="nl-NL" dirty="0" smtClean="0"/>
              <a:t> of the public </a:t>
            </a:r>
            <a:r>
              <a:rPr lang="nl-NL" dirty="0" err="1" smtClean="0"/>
              <a:t>debate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anxiety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the management </a:t>
            </a:r>
            <a:r>
              <a:rPr lang="nl-NL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governance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science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75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CWTS </a:t>
            </a:r>
            <a:r>
              <a:rPr lang="nl-NL" dirty="0" err="1" smtClean="0"/>
              <a:t>rsponse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both</a:t>
            </a:r>
            <a:r>
              <a:rPr lang="nl-NL" dirty="0" smtClean="0"/>
              <a:t>: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innovative</a:t>
            </a:r>
            <a:r>
              <a:rPr lang="nl-NL" dirty="0" smtClean="0"/>
              <a:t> research </a:t>
            </a:r>
            <a:r>
              <a:rPr lang="nl-NL" dirty="0" err="1" smtClean="0"/>
              <a:t>programme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4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Important </a:t>
            </a:r>
            <a:r>
              <a:rPr lang="nl-NL" dirty="0" err="1" smtClean="0"/>
              <a:t>technical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achievement</a:t>
            </a:r>
            <a:r>
              <a:rPr lang="nl-NL" baseline="0" dirty="0" smtClean="0"/>
              <a:t>: a new standard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scientific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fields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areas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63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Advanced </a:t>
            </a:r>
            <a:r>
              <a:rPr lang="nl-NL" dirty="0" err="1" smtClean="0"/>
              <a:t>analytics</a:t>
            </a:r>
            <a:r>
              <a:rPr lang="nl-NL" dirty="0" smtClean="0"/>
              <a:t> in </a:t>
            </a:r>
            <a:r>
              <a:rPr lang="nl-NL" dirty="0" err="1" smtClean="0"/>
              <a:t>development</a:t>
            </a:r>
            <a:r>
              <a:rPr lang="nl-NL" dirty="0" smtClean="0"/>
              <a:t> at CWTS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11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CWTS </a:t>
            </a:r>
            <a:r>
              <a:rPr lang="nl-NL" dirty="0" err="1" smtClean="0"/>
              <a:t>develops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 of </a:t>
            </a:r>
            <a:r>
              <a:rPr lang="nl-NL" dirty="0" err="1" smtClean="0"/>
              <a:t>scientometric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STS</a:t>
            </a:r>
            <a:r>
              <a:rPr lang="nl-NL" baseline="0" dirty="0" smtClean="0"/>
              <a:t> expertise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centres</a:t>
            </a:r>
            <a:r>
              <a:rPr lang="nl-NL" baseline="0" dirty="0" smtClean="0"/>
              <a:t>. South </a:t>
            </a:r>
            <a:r>
              <a:rPr lang="nl-NL" baseline="0" dirty="0" err="1" smtClean="0"/>
              <a:t>Africa</a:t>
            </a:r>
            <a:r>
              <a:rPr lang="nl-NL" baseline="0" dirty="0" smtClean="0"/>
              <a:t> the most recent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44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librarians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information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specialists</a:t>
            </a:r>
            <a:r>
              <a:rPr lang="nl-NL" baseline="0" dirty="0" smtClean="0"/>
              <a:t> have found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way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scientometrics</a:t>
            </a:r>
            <a:r>
              <a:rPr lang="nl-NL" baseline="0" dirty="0" smtClean="0"/>
              <a:t> via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courses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44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ACUMEN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comparable</a:t>
            </a:r>
            <a:r>
              <a:rPr lang="nl-NL" dirty="0" smtClean="0"/>
              <a:t> </a:t>
            </a:r>
            <a:r>
              <a:rPr lang="nl-NL" dirty="0" err="1" smtClean="0"/>
              <a:t>initiatives</a:t>
            </a:r>
            <a:r>
              <a:rPr lang="nl-NL" dirty="0" smtClean="0"/>
              <a:t> </a:t>
            </a:r>
            <a:r>
              <a:rPr lang="nl-NL" dirty="0" err="1" smtClean="0"/>
              <a:t>require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infrastructure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identities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7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 err="1" smtClean="0"/>
              <a:t>example</a:t>
            </a:r>
            <a:r>
              <a:rPr lang="nl-NL" dirty="0" smtClean="0"/>
              <a:t> of a profile on </a:t>
            </a:r>
            <a:r>
              <a:rPr lang="nl-NL" dirty="0" err="1" smtClean="0"/>
              <a:t>demand</a:t>
            </a:r>
            <a:r>
              <a:rPr lang="nl-NL" dirty="0" smtClean="0"/>
              <a:t>. The interface is the </a:t>
            </a:r>
            <a:r>
              <a:rPr lang="nl-NL" dirty="0" err="1" smtClean="0"/>
              <a:t>same</a:t>
            </a:r>
            <a:r>
              <a:rPr lang="nl-NL" dirty="0" smtClean="0"/>
              <a:t> as the interface of the CWTS research monitor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87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7772400" cy="128016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2999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59632" y="4581892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1D555EE-E646-40A9-9E59-977C336E45C8}" type="datetimeFigureOut">
              <a:rPr lang="en-GB" smtClean="0"/>
              <a:t>11/11/14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2DA913-3231-47B6-AB1F-B921059E86D0}" type="slidenum">
              <a:rPr lang="en-GB" smtClean="0"/>
              <a:t>‹nr.›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14400" y="4437112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4437112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32656"/>
            <a:ext cx="6334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9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926224"/>
            <a:ext cx="3494160" cy="2718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612648"/>
            <a:ext cx="3494160" cy="31089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60"/>
            <a:ext cx="8229600" cy="10972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7672">
                <a:lumMod val="75000"/>
                <a:lumOff val="25000"/>
                <a:alpha val="50000"/>
              </a:srgbClr>
            </a:gs>
            <a:gs pos="100000">
              <a:srgbClr val="42767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959" y="6099048"/>
            <a:ext cx="721280" cy="3657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427672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55" r:id="rId10"/>
    <p:sldLayoutId id="2147483660" r:id="rId11"/>
    <p:sldLayoutId id="2147483656" r:id="rId12"/>
    <p:sldLayoutId id="2147483657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276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ludowaltman.nl/classification_syste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777240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atin typeface="Cambria" pitchFamily="18" charset="0"/>
              </a:rPr>
              <a:t>ACUMEN</a:t>
            </a:r>
            <a:br>
              <a:rPr lang="en-US" b="0" dirty="0" smtClean="0">
                <a:latin typeface="Cambria" pitchFamily="18" charset="0"/>
              </a:rPr>
            </a:br>
            <a:r>
              <a:rPr lang="en-US" b="0" dirty="0" smtClean="0">
                <a:latin typeface="Cambria" pitchFamily="18" charset="0"/>
              </a:rPr>
              <a:t>a </a:t>
            </a:r>
            <a:r>
              <a:rPr lang="en-US" b="0" dirty="0">
                <a:latin typeface="Cambria" pitchFamily="18" charset="0"/>
              </a:rPr>
              <a:t>multi-dimensional researcher </a:t>
            </a:r>
            <a:r>
              <a:rPr lang="en-US" b="0" dirty="0" smtClean="0">
                <a:latin typeface="Cambria" pitchFamily="18" charset="0"/>
              </a:rPr>
              <a:t>portfolio</a:t>
            </a:r>
            <a:br>
              <a:rPr lang="en-US" b="0" dirty="0" smtClean="0">
                <a:latin typeface="Cambria" pitchFamily="18" charset="0"/>
              </a:rPr>
            </a:br>
            <a:r>
              <a:rPr lang="en-US" b="0" dirty="0">
                <a:latin typeface="Cambria" pitchFamily="18" charset="0"/>
              </a:rPr>
              <a:t/>
            </a:r>
            <a:br>
              <a:rPr lang="en-US" b="0" dirty="0">
                <a:latin typeface="Cambria" pitchFamily="18" charset="0"/>
              </a:rPr>
            </a:br>
            <a:r>
              <a:rPr lang="en-US" b="0" dirty="0" smtClean="0">
                <a:latin typeface="Cambria" pitchFamily="18" charset="0"/>
              </a:rPr>
              <a:t>EVALUATION STANDARDS</a:t>
            </a:r>
            <a:br>
              <a:rPr lang="en-US" b="0" dirty="0" smtClean="0">
                <a:latin typeface="Cambria" pitchFamily="18" charset="0"/>
              </a:rPr>
            </a:br>
            <a:r>
              <a:rPr lang="en-US" b="0" dirty="0" smtClean="0">
                <a:latin typeface="Cambria" pitchFamily="18" charset="0"/>
              </a:rPr>
              <a:t>and their dilemmas</a:t>
            </a:r>
            <a:r>
              <a:rPr lang="en-US" b="0" dirty="0">
                <a:latin typeface="Cambria" pitchFamily="18" charset="0"/>
              </a:rPr>
              <a:t/>
            </a:r>
            <a:br>
              <a:rPr lang="en-US" b="0" dirty="0">
                <a:latin typeface="Cambria" pitchFamily="18" charset="0"/>
              </a:rPr>
            </a:br>
            <a:endParaRPr lang="nl-NL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		</a:t>
            </a:r>
          </a:p>
          <a:p>
            <a:endParaRPr lang="en-US" dirty="0" smtClean="0"/>
          </a:p>
          <a:p>
            <a:r>
              <a:rPr lang="en-US" dirty="0" err="1" smtClean="0"/>
              <a:t>euroCRIS</a:t>
            </a:r>
            <a:r>
              <a:rPr lang="en-US" dirty="0" smtClean="0"/>
              <a:t> Strategic Membership Meeting 11-12 November 2014, Amsterdam</a:t>
            </a:r>
            <a:endParaRPr lang="en-US" dirty="0"/>
          </a:p>
          <a:p>
            <a:r>
              <a:rPr lang="en-US" dirty="0" smtClean="0">
                <a:latin typeface="Cambria" pitchFamily="18" charset="0"/>
              </a:rPr>
              <a:t>Paul </a:t>
            </a:r>
            <a:r>
              <a:rPr lang="en-US" dirty="0" err="1" smtClean="0">
                <a:latin typeface="Cambria" pitchFamily="18" charset="0"/>
              </a:rPr>
              <a:t>Wouters</a:t>
            </a:r>
            <a:endParaRPr lang="nl-N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Researcher </a:t>
            </a:r>
            <a:r>
              <a:rPr lang="nl-NL" dirty="0" err="1" smtClean="0"/>
              <a:t>profiles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-8930" y="241101"/>
            <a:ext cx="9161859" cy="8929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228949" y="1799332"/>
            <a:ext cx="6974086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642915" algn="l"/>
              </a:tabLst>
            </a:pPr>
            <a:r>
              <a:rPr lang="en-US" sz="25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aim is to give researchers a voice in evaluation</a:t>
            </a:r>
            <a:r>
              <a:rPr lang="en-US" sz="21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 </a:t>
            </a:r>
          </a:p>
          <a:p>
            <a:pPr>
              <a:tabLst>
                <a:tab pos="642915" algn="l"/>
              </a:tabLst>
            </a:pPr>
            <a:endParaRPr lang="en-US" sz="2100">
              <a:solidFill>
                <a:srgbClr val="343434"/>
              </a:solidFill>
              <a:latin typeface="TheMix Regular" charset="0"/>
              <a:ea typeface="ＭＳ Ｐゴシック" charset="0"/>
              <a:sym typeface="TheMix Regular" charset="0"/>
            </a:endParaRPr>
          </a:p>
          <a:p>
            <a:pPr>
              <a:tabLst>
                <a:tab pos="642915" algn="l"/>
              </a:tabLst>
            </a:pPr>
            <a:endParaRPr lang="en-US" sz="800">
              <a:solidFill>
                <a:srgbClr val="343434"/>
              </a:solidFill>
              <a:latin typeface="TheMix Regular" charset="0"/>
              <a:ea typeface="ＭＳ Ｐゴシック" charset="0"/>
              <a:sym typeface="TheMix Regular" charset="0"/>
            </a:endParaRP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evidence based arguments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shift to dialog orientation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selection of indicators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narrative component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Good Evaluation Practices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envisioned as web service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64" y="464344"/>
            <a:ext cx="3196828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575349" y="405363"/>
            <a:ext cx="177929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900">
                <a:solidFill>
                  <a:srgbClr val="4D4D4D"/>
                </a:solidFill>
                <a:latin typeface="TheSans Bold" charset="0"/>
                <a:ea typeface="ＭＳ Ｐゴシック" charset="0"/>
                <a:sym typeface="TheSans Bold" charset="0"/>
              </a:rPr>
              <a:t>portfolio</a:t>
            </a:r>
          </a:p>
        </p:txBody>
      </p:sp>
      <p:grpSp>
        <p:nvGrpSpPr>
          <p:cNvPr id="20485" name="Group 10"/>
          <p:cNvGrpSpPr>
            <a:grpSpLocks/>
          </p:cNvGrpSpPr>
          <p:nvPr/>
        </p:nvGrpSpPr>
        <p:grpSpPr bwMode="auto">
          <a:xfrm rot="-5400000">
            <a:off x="4945931" y="2589610"/>
            <a:ext cx="3163342" cy="2723555"/>
            <a:chOff x="0" y="0"/>
            <a:chExt cx="2833" cy="2440"/>
          </a:xfrm>
        </p:grpSpPr>
        <p:grpSp>
          <p:nvGrpSpPr>
            <p:cNvPr id="20486" name="Group 8"/>
            <p:cNvGrpSpPr>
              <a:grpSpLocks/>
            </p:cNvGrpSpPr>
            <p:nvPr/>
          </p:nvGrpSpPr>
          <p:grpSpPr bwMode="auto">
            <a:xfrm>
              <a:off x="0" y="0"/>
              <a:ext cx="2833" cy="2440"/>
              <a:chOff x="0" y="0"/>
              <a:chExt cx="2833" cy="2440"/>
            </a:xfrm>
          </p:grpSpPr>
          <p:sp>
            <p:nvSpPr>
              <p:cNvPr id="20488" name="AutoShape 5"/>
              <p:cNvSpPr>
                <a:spLocks/>
              </p:cNvSpPr>
              <p:nvPr/>
            </p:nvSpPr>
            <p:spPr bwMode="auto">
              <a:xfrm rot="7199520">
                <a:off x="323" y="44"/>
                <a:ext cx="800" cy="1208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expertise</a:t>
                </a:r>
              </a:p>
            </p:txBody>
          </p:sp>
          <p:sp>
            <p:nvSpPr>
              <p:cNvPr id="20489" name="AutoShape 6"/>
              <p:cNvSpPr>
                <a:spLocks/>
              </p:cNvSpPr>
              <p:nvPr/>
            </p:nvSpPr>
            <p:spPr bwMode="auto">
              <a:xfrm rot="3597562">
                <a:off x="1714" y="47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output</a:t>
                </a:r>
              </a:p>
            </p:txBody>
          </p:sp>
          <p:sp>
            <p:nvSpPr>
              <p:cNvPr id="20490" name="AutoShape 7"/>
              <p:cNvSpPr>
                <a:spLocks/>
              </p:cNvSpPr>
              <p:nvPr/>
            </p:nvSpPr>
            <p:spPr bwMode="auto">
              <a:xfrm rot="10800000">
                <a:off x="1015" y="1240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influence</a:t>
                </a:r>
              </a:p>
            </p:txBody>
          </p:sp>
        </p:grpSp>
        <p:sp>
          <p:nvSpPr>
            <p:cNvPr id="20487" name="Oval 9"/>
            <p:cNvSpPr>
              <a:spLocks/>
            </p:cNvSpPr>
            <p:nvPr/>
          </p:nvSpPr>
          <p:spPr bwMode="auto">
            <a:xfrm rot="5400000">
              <a:off x="868" y="494"/>
              <a:ext cx="1096" cy="1096"/>
            </a:xfrm>
            <a:prstGeom prst="ellipse">
              <a:avLst/>
            </a:prstGeom>
            <a:solidFill>
              <a:srgbClr val="ADE188"/>
            </a:solidFill>
            <a:ln w="25400">
              <a:solidFill>
                <a:srgbClr val="96C41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343434"/>
                  </a:solidFill>
                  <a:latin typeface="Arial Narrow" charset="0"/>
                  <a:ea typeface="ＭＳ Ｐゴシック" charset="0"/>
                  <a:sym typeface="Arial Narrow" charset="0"/>
                </a:rPr>
                <a:t>narrative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1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498996" y="468313"/>
            <a:ext cx="6275067" cy="75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7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ACUMEN Portfolio</a:t>
            </a:r>
            <a:endParaRPr lang="en-US" dirty="0">
              <a:cs typeface="Helvetica Light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8727" y="1756569"/>
            <a:ext cx="4365426" cy="4140994"/>
            <a:chOff x="0" y="0"/>
            <a:chExt cx="11641592" cy="8282059"/>
          </a:xfrm>
        </p:grpSpPr>
        <p:sp>
          <p:nvSpPr>
            <p:cNvPr id="13316" name="AutoShape 4"/>
            <p:cNvSpPr>
              <a:spLocks/>
            </p:cNvSpPr>
            <p:nvPr/>
          </p:nvSpPr>
          <p:spPr bwMode="auto">
            <a:xfrm>
              <a:off x="0" y="0"/>
              <a:ext cx="11641592" cy="82820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DBECFF"/>
                </a:gs>
                <a:gs pos="100000">
                  <a:srgbClr val="7898E9"/>
                </a:gs>
              </a:gsLst>
              <a:lin ang="2700000"/>
            </a:gradFill>
            <a:ln>
              <a:noFill/>
            </a:ln>
            <a:effectLst>
              <a:outerShdw blurRad="508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300">
                <a:solidFill>
                  <a:srgbClr val="FFFFFF"/>
                </a:solidFill>
                <a:cs typeface="Helvetica Light" charset="0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523312" y="331402"/>
              <a:ext cx="10426072" cy="2784699"/>
              <a:chOff x="2398064" y="-446812"/>
              <a:chExt cx="10426072" cy="2784699"/>
            </a:xfrm>
          </p:grpSpPr>
          <p:sp>
            <p:nvSpPr>
              <p:cNvPr id="13318" name="AutoShape 6"/>
              <p:cNvSpPr>
                <a:spLocks/>
              </p:cNvSpPr>
              <p:nvPr/>
            </p:nvSpPr>
            <p:spPr bwMode="auto">
              <a:xfrm>
                <a:off x="2398647" y="-446424"/>
                <a:ext cx="10425519" cy="2784499"/>
              </a:xfrm>
              <a:prstGeom prst="roundRect">
                <a:avLst>
                  <a:gd name="adj" fmla="val 22866"/>
                </a:avLst>
              </a:prstGeom>
              <a:solidFill>
                <a:srgbClr val="D9D9D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" name="AutoShape 7"/>
              <p:cNvSpPr>
                <a:spLocks/>
              </p:cNvSpPr>
              <p:nvPr/>
            </p:nvSpPr>
            <p:spPr bwMode="auto">
              <a:xfrm>
                <a:off x="2771724" y="-333710"/>
                <a:ext cx="9961952" cy="23685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4950A8"/>
                    </a:solidFill>
                    <a:latin typeface="Calibri" charset="0"/>
                    <a:cs typeface="Calibri" charset="0"/>
                    <a:sym typeface="Calibri" charset="0"/>
                  </a:rPr>
                  <a:t>Career Narrative</a:t>
                </a:r>
                <a:r>
                  <a:rPr lang="en-US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300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  <a:t>Links expertise, output, and influence together in an evidence-based argument; included content is negotiated with evaluator and tailored to the particular evaluation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4" name="Group 8"/>
            <p:cNvGrpSpPr>
              <a:grpSpLocks/>
            </p:cNvGrpSpPr>
            <p:nvPr/>
          </p:nvGrpSpPr>
          <p:grpSpPr bwMode="auto">
            <a:xfrm>
              <a:off x="4113490" y="3356852"/>
              <a:ext cx="3316515" cy="4753216"/>
              <a:chOff x="0" y="0"/>
              <a:chExt cx="3316514" cy="4753215"/>
            </a:xfrm>
          </p:grpSpPr>
          <p:sp>
            <p:nvSpPr>
              <p:cNvPr id="13321" name="AutoShape 9"/>
              <p:cNvSpPr>
                <a:spLocks/>
              </p:cNvSpPr>
              <p:nvPr/>
            </p:nvSpPr>
            <p:spPr bwMode="auto">
              <a:xfrm>
                <a:off x="-117" y="739"/>
                <a:ext cx="3316417" cy="4565688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2" name="AutoShape 10"/>
              <p:cNvSpPr>
                <a:spLocks/>
              </p:cNvSpPr>
              <p:nvPr/>
            </p:nvSpPr>
            <p:spPr bwMode="auto">
              <a:xfrm>
                <a:off x="326921" y="124565"/>
                <a:ext cx="2782996" cy="46291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Output</a:t>
                </a:r>
              </a:p>
              <a:p>
                <a:pPr defTabSz="619411">
                  <a:defRPr/>
                </a:pPr>
                <a:endParaRPr lang="en-US" sz="5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publications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teaching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web/social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data sets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software/tools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infrastructure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grant proposals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5" name="Group 11"/>
            <p:cNvGrpSpPr>
              <a:grpSpLocks/>
            </p:cNvGrpSpPr>
            <p:nvPr/>
          </p:nvGrpSpPr>
          <p:grpSpPr bwMode="auto">
            <a:xfrm>
              <a:off x="533421" y="3357591"/>
              <a:ext cx="3316417" cy="4564103"/>
              <a:chOff x="646" y="739"/>
              <a:chExt cx="3316416" cy="4564102"/>
            </a:xfrm>
          </p:grpSpPr>
          <p:sp>
            <p:nvSpPr>
              <p:cNvPr id="3" name="AutoShape 12"/>
              <p:cNvSpPr>
                <a:spLocks/>
              </p:cNvSpPr>
              <p:nvPr/>
            </p:nvSpPr>
            <p:spPr bwMode="auto">
              <a:xfrm>
                <a:off x="646" y="739"/>
                <a:ext cx="3316416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4" name="AutoShape 13"/>
              <p:cNvSpPr>
                <a:spLocks/>
              </p:cNvSpPr>
              <p:nvPr/>
            </p:nvSpPr>
            <p:spPr bwMode="auto">
              <a:xfrm>
                <a:off x="38749" y="130914"/>
                <a:ext cx="3278312" cy="39719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Expertise</a:t>
                </a:r>
              </a:p>
              <a:p>
                <a:pPr defTabSz="619411">
                  <a:defRPr/>
                </a:pPr>
                <a:r>
                  <a:rPr lang="en-US" sz="5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 sz="5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scientific/scholarly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technological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communication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organizational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knowledge transfer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educational</a:t>
                </a:r>
                <a:endParaRPr lang="en-US" dirty="0">
                  <a:cs typeface="Helvetica Light" charset="0"/>
                </a:endParaRPr>
              </a:p>
            </p:txBody>
          </p:sp>
        </p:grp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7694913" y="3357591"/>
              <a:ext cx="3690039" cy="4564103"/>
              <a:chOff x="709" y="739"/>
              <a:chExt cx="3690038" cy="4564102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709" y="739"/>
                <a:ext cx="3316417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8" name="AutoShape 16"/>
              <p:cNvSpPr>
                <a:spLocks/>
              </p:cNvSpPr>
              <p:nvPr/>
            </p:nvSpPr>
            <p:spPr bwMode="auto">
              <a:xfrm>
                <a:off x="305518" y="122976"/>
                <a:ext cx="3385229" cy="39798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Influence</a:t>
                </a:r>
                <a:b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8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 sz="8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science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society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economy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teaching</a:t>
                </a:r>
                <a:endParaRPr lang="en-US" dirty="0">
                  <a:cs typeface="Helvetica Light" charset="0"/>
                </a:endParaRPr>
              </a:p>
            </p:txBody>
          </p:sp>
        </p:grpSp>
      </p:grpSp>
      <p:sp>
        <p:nvSpPr>
          <p:cNvPr id="13329" name="AutoShape 17"/>
          <p:cNvSpPr>
            <a:spLocks/>
          </p:cNvSpPr>
          <p:nvPr/>
        </p:nvSpPr>
        <p:spPr bwMode="auto">
          <a:xfrm>
            <a:off x="5324475" y="1756569"/>
            <a:ext cx="3530203" cy="4140994"/>
          </a:xfrm>
          <a:prstGeom prst="roundRect">
            <a:avLst>
              <a:gd name="adj" fmla="val 12477"/>
            </a:avLst>
          </a:prstGeom>
          <a:solidFill>
            <a:srgbClr val="BDC1C0"/>
          </a:solidFill>
          <a:ln>
            <a:noFill/>
          </a:ln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>
            <a:off x="5547122" y="1953419"/>
            <a:ext cx="3092053" cy="3895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202" tIns="19202" rIns="19202" bIns="19202"/>
          <a:lstStyle/>
          <a:p>
            <a:pPr marL="110014" indent="-110014" defTabSz="619411">
              <a:defRPr/>
            </a:pPr>
            <a:r>
              <a:rPr lang="en-US" sz="2200" dirty="0">
                <a:solidFill>
                  <a:srgbClr val="4950A8"/>
                </a:solidFill>
                <a:latin typeface="Calibri" charset="0"/>
                <a:cs typeface="Calibri" charset="0"/>
                <a:sym typeface="Calibri" charset="0"/>
              </a:rPr>
              <a:t>Evaluation Guidelines </a:t>
            </a:r>
            <a:r>
              <a:rPr lang="en-US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/>
            </a:r>
            <a:br>
              <a:rPr lang="en-US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</a:br>
            <a:endParaRPr lang="en-US" sz="800" dirty="0">
              <a:solidFill>
                <a:srgbClr val="595959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aimed at both researchers and evaluators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development of evidence based arguments (what counts as evidence?)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expanded list of research output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establishing provenance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taxonomy of indicators: bibliometric, webometric, altmetric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guidance on use of indicators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contextual considerations, such as: stage of career, discipline, and country of residence</a:t>
            </a:r>
            <a:endParaRPr lang="en-US" dirty="0">
              <a:cs typeface="Helvetica Light" charset="0"/>
            </a:endParaRPr>
          </a:p>
        </p:txBody>
      </p:sp>
      <p:sp>
        <p:nvSpPr>
          <p:cNvPr id="13334" name="AutoShape 22"/>
          <p:cNvSpPr>
            <a:spLocks/>
          </p:cNvSpPr>
          <p:nvPr/>
        </p:nvSpPr>
        <p:spPr bwMode="auto">
          <a:xfrm>
            <a:off x="4664274" y="3602832"/>
            <a:ext cx="650676" cy="447675"/>
          </a:xfrm>
          <a:prstGeom prst="leftRightArrow">
            <a:avLst>
              <a:gd name="adj1" fmla="val 32000"/>
              <a:gd name="adj2" fmla="val 75239"/>
            </a:avLst>
          </a:prstGeom>
          <a:solidFill>
            <a:srgbClr val="70BF41"/>
          </a:solidFill>
          <a:ln>
            <a:noFill/>
          </a:ln>
          <a:effectLst>
            <a:outerShdw blurRad="635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437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489472" y="509588"/>
            <a:ext cx="6293644" cy="67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200" b="1" dirty="0" smtClean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Portfolio </a:t>
            </a:r>
            <a:r>
              <a:rPr lang="en-US" sz="42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&amp; Guidelines</a:t>
            </a:r>
            <a:endParaRPr lang="en-US" dirty="0">
              <a:cs typeface="Helvetica Light" charset="0"/>
            </a:endParaRP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1272183" y="2630488"/>
            <a:ext cx="6728222" cy="232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Instrument for empowering researchers in the processes of evaluation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Taking in to consideration all academic disciplines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Suitable for other uses (e.g. career planning)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Able to integrate into different evaluation systems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915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cumen-interoperability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b="995"/>
          <a:stretch>
            <a:fillRect/>
          </a:stretch>
        </p:blipFill>
        <p:spPr>
          <a:xfrm>
            <a:off x="1" y="-27384"/>
            <a:ext cx="9144000" cy="602128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cumen-interoperabilit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b="995"/>
          <a:stretch>
            <a:fillRect/>
          </a:stretch>
        </p:blipFill>
        <p:spPr>
          <a:xfrm>
            <a:off x="0" y="-1"/>
            <a:ext cx="9144000" cy="602128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927736"/>
            <a:ext cx="5486400" cy="566738"/>
          </a:xfrm>
        </p:spPr>
        <p:txBody>
          <a:bodyPr/>
          <a:lstStyle/>
          <a:p>
            <a:r>
              <a:rPr lang="nl-NL" dirty="0" err="1" smtClean="0"/>
              <a:t>Profiles</a:t>
            </a:r>
            <a:r>
              <a:rPr lang="nl-NL" dirty="0" smtClean="0"/>
              <a:t> of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endParaRPr lang="nl-NL" dirty="0"/>
          </a:p>
        </p:txBody>
      </p:sp>
      <p:pic>
        <p:nvPicPr>
          <p:cNvPr id="6" name="Tijdelijke aanduiding voor afbeelding 5" descr="researcherprofile1.tif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6746"/>
          <a:stretch>
            <a:fillRect/>
          </a:stretch>
        </p:blipFill>
        <p:spPr>
          <a:xfrm>
            <a:off x="0" y="0"/>
            <a:ext cx="9143999" cy="599192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927736"/>
            <a:ext cx="5486400" cy="566738"/>
          </a:xfrm>
        </p:spPr>
        <p:txBody>
          <a:bodyPr/>
          <a:lstStyle/>
          <a:p>
            <a:r>
              <a:rPr lang="nl-NL" dirty="0" err="1" smtClean="0"/>
              <a:t>Profiles</a:t>
            </a:r>
            <a:r>
              <a:rPr lang="nl-NL" dirty="0" smtClean="0"/>
              <a:t> of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smtClean="0"/>
              <a:t>II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Tijdelijke aanduiding voor afbeelding 3" descr="researcherprofile8.tif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6746"/>
          <a:stretch>
            <a:fillRect/>
          </a:stretch>
        </p:blipFill>
        <p:spPr>
          <a:xfrm>
            <a:off x="0" y="-2741"/>
            <a:ext cx="9144000" cy="6048672"/>
          </a:xfrm>
        </p:spPr>
      </p:pic>
    </p:spTree>
    <p:extLst>
      <p:ext uri="{BB962C8B-B14F-4D97-AF65-F5344CB8AC3E}">
        <p14:creationId xmlns:p14="http://schemas.microsoft.com/office/powerpoint/2010/main" val="20997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standards</a:t>
            </a:r>
            <a:r>
              <a:rPr lang="nl-NL" dirty="0" smtClean="0"/>
              <a:t> in </a:t>
            </a:r>
            <a:r>
              <a:rPr lang="nl-NL" dirty="0" err="1" smtClean="0"/>
              <a:t>evaluation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Cambria" pitchFamily="18" charset="0"/>
                <a:ea typeface="ＭＳ Ｐゴシック" charset="0"/>
                <a:cs typeface="ＭＳ Ｐゴシック" charset="0"/>
              </a:rPr>
              <a:t>Evaluation Machines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Primary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function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: make stuff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auditable</a:t>
            </a:r>
            <a:endParaRPr lang="nl-NL" dirty="0">
              <a:solidFill>
                <a:srgbClr val="376092"/>
              </a:solidFill>
              <a:latin typeface="Cambria" pitchFamily="18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Mechanization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of control –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degradation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of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work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and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trust? (performance paradox)</a:t>
            </a: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Risks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evaluand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and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defensive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responses</a:t>
            </a: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What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are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their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costs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, direct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and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indirect?</a:t>
            </a: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Microquality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versus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macroquality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–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lock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-in</a:t>
            </a:r>
          </a:p>
          <a:p>
            <a:pPr eaLnBrk="1" hangingPunct="1"/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Goal displacement &amp;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strategic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behaviour</a:t>
            </a:r>
            <a:endParaRPr lang="nl-NL" dirty="0">
              <a:solidFill>
                <a:srgbClr val="376092"/>
              </a:solidFill>
              <a:latin typeface="Cambria" pitchFamily="18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nl-NL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 CWTS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>
                <a:latin typeface="Cambria" pitchFamily="18" charset="0"/>
                <a:ea typeface="ＭＳ Ｐゴシック" charset="0"/>
                <a:cs typeface="ＭＳ Ｐゴシック" charset="0"/>
              </a:rPr>
              <a:t>Constitutive</a:t>
            </a:r>
            <a:r>
              <a:rPr lang="nl-NL" dirty="0"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Cambria" pitchFamily="18" charset="0"/>
                <a:ea typeface="ＭＳ Ｐゴシック" charset="0"/>
                <a:cs typeface="ＭＳ Ｐゴシック" charset="0"/>
              </a:rPr>
              <a:t>effects</a:t>
            </a:r>
            <a:endParaRPr lang="nl-NL" dirty="0">
              <a:latin typeface="Cambria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703263" y="1258888"/>
            <a:ext cx="7570787" cy="4543425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Limitations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of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conventional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critiques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(eg ‘perverse or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unintended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effects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’)</a:t>
            </a: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Effects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2" eaLnBrk="1" hangingPunct="1"/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Interpretative</a:t>
            </a:r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 frames</a:t>
            </a:r>
          </a:p>
          <a:p>
            <a:pPr lvl="2" eaLnBrk="1" hangingPunct="1"/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Content &amp; </a:t>
            </a:r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priorities</a:t>
            </a:r>
            <a:endParaRPr lang="nl-NL" sz="2400" dirty="0">
              <a:solidFill>
                <a:srgbClr val="376092"/>
              </a:solidFill>
              <a:latin typeface="Cambria" pitchFamily="18" charset="0"/>
              <a:ea typeface="Geneva" charset="0"/>
              <a:cs typeface="ＭＳ Ｐゴシック" charset="0"/>
            </a:endParaRPr>
          </a:p>
          <a:p>
            <a:pPr lvl="2" eaLnBrk="1" hangingPunct="1"/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Social</a:t>
            </a:r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 </a:t>
            </a:r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identities</a:t>
            </a:r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 &amp; relations (</a:t>
            </a:r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labelling</a:t>
            </a:r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)</a:t>
            </a:r>
          </a:p>
          <a:p>
            <a:pPr lvl="2" eaLnBrk="1" hangingPunct="1"/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Spread over time </a:t>
            </a:r>
            <a:r>
              <a:rPr lang="nl-NL" sz="2400" dirty="0" err="1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and</a:t>
            </a:r>
            <a:r>
              <a:rPr lang="nl-NL" sz="2400" dirty="0">
                <a:solidFill>
                  <a:srgbClr val="376092"/>
                </a:solidFill>
                <a:latin typeface="Cambria" pitchFamily="18" charset="0"/>
                <a:ea typeface="Geneva" charset="0"/>
                <a:cs typeface="ＭＳ Ｐゴシック" charset="0"/>
              </a:rPr>
              <a:t> levels</a:t>
            </a: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Not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a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deterministic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process</a:t>
            </a:r>
            <a:endParaRPr lang="nl-NL" dirty="0">
              <a:solidFill>
                <a:srgbClr val="376092"/>
              </a:solidFill>
              <a:latin typeface="Cambria" pitchFamily="18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Democratic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role</a:t>
            </a:r>
            <a:r>
              <a:rPr lang="nl-NL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of </a:t>
            </a:r>
            <a:r>
              <a:rPr lang="nl-NL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evaluations</a:t>
            </a:r>
            <a:endParaRPr lang="nl-NL" dirty="0">
              <a:solidFill>
                <a:srgbClr val="376092"/>
              </a:solidFill>
              <a:latin typeface="Cambria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4"/>
            <a:ext cx="6697662" cy="8096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mbria" pitchFamily="18" charset="0"/>
                <a:ea typeface="ＭＳ Ｐゴシック" charset="0"/>
                <a:cs typeface="ＭＳ Ｐゴシック" charset="0"/>
              </a:rPr>
              <a:t>Effects of indicators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135937" cy="51673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Intended effect: </a:t>
            </a:r>
            <a:r>
              <a:rPr lang="en-US" dirty="0" err="1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behavioural</a:t>
            </a:r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 change</a:t>
            </a:r>
          </a:p>
          <a:p>
            <a:pPr eaLnBrk="1" hangingPunct="1"/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Unintended effects:</a:t>
            </a:r>
          </a:p>
          <a:p>
            <a:pPr lvl="1" eaLnBrk="1" hangingPunct="1"/>
            <a:r>
              <a:rPr lang="en-US" sz="2400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Goal displacement</a:t>
            </a:r>
          </a:p>
          <a:p>
            <a:pPr lvl="1" eaLnBrk="1" hangingPunct="1"/>
            <a:r>
              <a:rPr lang="en-US" sz="2400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Structural changes</a:t>
            </a:r>
          </a:p>
          <a:p>
            <a:pPr eaLnBrk="1" hangingPunct="1"/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The big unknown: effects on knowledge?</a:t>
            </a:r>
          </a:p>
          <a:p>
            <a:pPr eaLnBrk="1" hangingPunct="1"/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Institutional rearrangements</a:t>
            </a:r>
          </a:p>
          <a:p>
            <a:pPr eaLnBrk="1" hangingPunct="1"/>
            <a:r>
              <a:rPr lang="en-US" dirty="0">
                <a:solidFill>
                  <a:srgbClr val="376092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Does quality go up or down?</a:t>
            </a:r>
          </a:p>
        </p:txBody>
      </p:sp>
    </p:spTree>
    <p:extLst>
      <p:ext uri="{BB962C8B-B14F-4D97-AF65-F5344CB8AC3E}">
        <p14:creationId xmlns:p14="http://schemas.microsoft.com/office/powerpoint/2010/main" val="25409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STANDARDS: </a:t>
            </a:r>
            <a:r>
              <a:rPr lang="nl-NL" dirty="0" err="1" smtClean="0"/>
              <a:t>What</a:t>
            </a:r>
            <a:r>
              <a:rPr lang="nl-NL" dirty="0" smtClean="0"/>
              <a:t> are we </a:t>
            </a:r>
            <a:r>
              <a:rPr lang="nl-NL" dirty="0" err="1" smtClean="0"/>
              <a:t>talking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technical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infrastructure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information systems?</a:t>
            </a: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performance indicators:</a:t>
            </a: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construction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transparency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</a:t>
            </a: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comparability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use</a:t>
            </a:r>
            <a:r>
              <a:rPr lang="nl-NL" dirty="0">
                <a:solidFill>
                  <a:srgbClr val="004890"/>
                </a:solidFill>
                <a:latin typeface="Cambria"/>
                <a:cs typeface="Cambria"/>
              </a:rPr>
              <a:t>?</a:t>
            </a:r>
            <a:endParaRPr lang="nl-NL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evaluation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practices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answers</a:t>
            </a:r>
            <a:r>
              <a:rPr lang="nl-NL" dirty="0" smtClean="0"/>
              <a:t> are: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technical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infrastructure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information systems? – YES – CERIF/CASRAI/persistent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IDs</a:t>
            </a:r>
            <a:endParaRPr lang="nl-NL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performance indicators:</a:t>
            </a: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construction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transparency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 – YES IN MINIMAL MODE (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not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maximal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mode)</a:t>
            </a: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comparability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 – PARTIAL YES (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partially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impossible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)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their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use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 – NO (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except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GEP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see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below)</a:t>
            </a: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evaluation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practices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 – NO: context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goals must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come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first</a:t>
            </a: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However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: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principles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GOOD EVALUATION PRACTICES? – YES</a:t>
            </a:r>
          </a:p>
          <a:p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Reflexive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attitude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critically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important:</a:t>
            </a:r>
          </a:p>
          <a:p>
            <a:pPr lvl="1"/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the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social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dynamics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standardization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;</a:t>
            </a:r>
          </a:p>
          <a:p>
            <a:pPr lvl="1"/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who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sets the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standards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for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what</a:t>
            </a:r>
            <a:r>
              <a:rPr lang="nl-NL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purposes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?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Leiden Manifesto in the making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Quantitative evaluation should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support, </a:t>
            </a:r>
            <a:r>
              <a:rPr lang="en-US" i="1" dirty="0" smtClean="0">
                <a:solidFill>
                  <a:srgbClr val="004890"/>
                </a:solidFill>
                <a:latin typeface="Cambria"/>
                <a:cs typeface="Cambria"/>
              </a:rPr>
              <a:t>not replace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qualitative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, expert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assessment.</a:t>
            </a:r>
          </a:p>
          <a:p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Metric 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systems should measure performance in accordance with the research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mission.</a:t>
            </a: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Metric systems should also encourage excellence in the domestic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literature.</a:t>
            </a: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Data collection and analytical processes should be open, transparent and simple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.</a:t>
            </a: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Data and analysis should be open to verification by those evaluated.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endParaRPr lang="en-US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Data should be interpreted taking into account the variation in publication and citation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rates 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by field and over time.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endParaRPr lang="en-US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Data 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should be interpreted taking into account the difficulty of credit assignment in the case of multi-authored publications.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endParaRPr lang="en-US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The assessment of individual researchers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must 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be based on </a:t>
            </a:r>
            <a:r>
              <a:rPr lang="en-US" i="1" dirty="0">
                <a:solidFill>
                  <a:srgbClr val="004890"/>
                </a:solidFill>
                <a:latin typeface="Cambria"/>
                <a:cs typeface="Cambria"/>
              </a:rPr>
              <a:t>qualitative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judgment.</a:t>
            </a: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Avoid false precision. </a:t>
            </a:r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endParaRPr lang="en-US" dirty="0" smtClean="0">
              <a:solidFill>
                <a:srgbClr val="004890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004890"/>
                </a:solidFill>
                <a:latin typeface="Cambria"/>
                <a:cs typeface="Cambria"/>
              </a:rPr>
              <a:t>Constitutive effects of the assessment and the indicators should be taken into account</a:t>
            </a:r>
            <a:r>
              <a:rPr lang="en-US" dirty="0" smtClean="0">
                <a:solidFill>
                  <a:srgbClr val="004890"/>
                </a:solidFill>
                <a:latin typeface="Cambria"/>
                <a:cs typeface="Cambria"/>
              </a:rPr>
              <a:t>.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Will the information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infrastructure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contain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high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quality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data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indicators?</a:t>
            </a:r>
          </a:p>
          <a:p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Will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it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enable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support context-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and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mission-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sensitive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research assessments?</a:t>
            </a:r>
          </a:p>
          <a:p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Will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it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enable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application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of research information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for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primary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research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purposes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(eg in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VREs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)?</a:t>
            </a:r>
          </a:p>
          <a:p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Will the public sector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remain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master in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its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own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house or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will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they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hand over control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to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the private sector?</a:t>
            </a:r>
          </a:p>
          <a:p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Will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it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be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possible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to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truly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open up the research agenda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to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all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stakeholders – open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science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in a </a:t>
            </a:r>
            <a:r>
              <a:rPr lang="nl-NL" dirty="0" err="1" smtClean="0">
                <a:solidFill>
                  <a:srgbClr val="004890"/>
                </a:solidFill>
                <a:latin typeface="Cambria"/>
                <a:cs typeface="Cambria"/>
              </a:rPr>
              <a:t>democratic</a:t>
            </a:r>
            <a:r>
              <a:rPr lang="nl-NL" dirty="0" smtClean="0">
                <a:solidFill>
                  <a:srgbClr val="004890"/>
                </a:solidFill>
                <a:latin typeface="Cambria"/>
                <a:cs typeface="Cambria"/>
              </a:rPr>
              <a:t> society?</a:t>
            </a:r>
            <a:endParaRPr lang="nl-NL" dirty="0">
              <a:solidFill>
                <a:srgbClr val="004890"/>
              </a:solidFill>
              <a:latin typeface="Cambria"/>
              <a:cs typeface="Cambri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6819" y="5949280"/>
            <a:ext cx="5486400" cy="566738"/>
          </a:xfrm>
        </p:spPr>
        <p:txBody>
          <a:bodyPr/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pic>
        <p:nvPicPr>
          <p:cNvPr id="6" name="Tijdelijke aanduiding voor afbeelding 5" descr="digital-conver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r="3205"/>
          <a:stretch>
            <a:fillRect/>
          </a:stretch>
        </p:blipFill>
        <p:spPr>
          <a:xfrm>
            <a:off x="0" y="-27384"/>
            <a:ext cx="9144000" cy="602403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mbria" pitchFamily="18" charset="0"/>
              </a:rPr>
              <a:t>Research leaders </a:t>
            </a:r>
            <a:r>
              <a:rPr lang="nl-NL" dirty="0">
                <a:latin typeface="Cambria" pitchFamily="18" charset="0"/>
              </a:rPr>
              <a:t>face </a:t>
            </a:r>
            <a:r>
              <a:rPr lang="nl-NL" dirty="0" err="1">
                <a:latin typeface="Cambria" pitchFamily="18" charset="0"/>
              </a:rPr>
              <a:t>key</a:t>
            </a:r>
            <a:r>
              <a:rPr lang="nl-NL" dirty="0">
                <a:latin typeface="Cambria" pitchFamily="18" charset="0"/>
              </a:rPr>
              <a:t> </a:t>
            </a:r>
            <a:r>
              <a:rPr lang="nl-NL" dirty="0" err="1">
                <a:latin typeface="Cambria" pitchFamily="18" charset="0"/>
              </a:rPr>
              <a:t>questions</a:t>
            </a:r>
            <a:endParaRPr lang="nl-NL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How </a:t>
            </a:r>
            <a:r>
              <a:rPr lang="en-US" dirty="0">
                <a:latin typeface="Cambria" pitchFamily="18" charset="0"/>
              </a:rPr>
              <a:t>should we </a:t>
            </a:r>
            <a:r>
              <a:rPr lang="en-US" dirty="0" smtClean="0">
                <a:latin typeface="Cambria" pitchFamily="18" charset="0"/>
              </a:rPr>
              <a:t>monitor </a:t>
            </a:r>
            <a:r>
              <a:rPr lang="en-US" dirty="0">
                <a:latin typeface="Cambria" pitchFamily="18" charset="0"/>
              </a:rPr>
              <a:t>our </a:t>
            </a:r>
            <a:r>
              <a:rPr lang="en-US" dirty="0" smtClean="0">
                <a:latin typeface="Cambria" pitchFamily="18" charset="0"/>
              </a:rPr>
              <a:t>research?</a:t>
            </a:r>
          </a:p>
          <a:p>
            <a:r>
              <a:rPr lang="en-US" dirty="0" smtClean="0">
                <a:latin typeface="Cambria" pitchFamily="18" charset="0"/>
              </a:rPr>
              <a:t>How can we profile ourselves to attract the right students and staff?</a:t>
            </a:r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How should we divide funds?</a:t>
            </a:r>
          </a:p>
          <a:p>
            <a:r>
              <a:rPr lang="en-US" dirty="0" smtClean="0">
                <a:latin typeface="Cambria" pitchFamily="18" charset="0"/>
              </a:rPr>
              <a:t>What </a:t>
            </a:r>
            <a:r>
              <a:rPr lang="en-US" dirty="0">
                <a:latin typeface="Cambria" pitchFamily="18" charset="0"/>
              </a:rPr>
              <a:t>is our </a:t>
            </a:r>
            <a:r>
              <a:rPr lang="en-US" dirty="0" smtClean="0">
                <a:latin typeface="Cambria" pitchFamily="18" charset="0"/>
              </a:rPr>
              <a:t>scientific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and </a:t>
            </a:r>
            <a:r>
              <a:rPr lang="en-US" dirty="0" smtClean="0">
                <a:latin typeface="Cambria" pitchFamily="18" charset="0"/>
              </a:rPr>
              <a:t>societal </a:t>
            </a:r>
            <a:r>
              <a:rPr lang="en-US" dirty="0">
                <a:latin typeface="Cambria" pitchFamily="18" charset="0"/>
              </a:rPr>
              <a:t>impact?</a:t>
            </a:r>
          </a:p>
          <a:p>
            <a:r>
              <a:rPr lang="en-US" dirty="0" smtClean="0">
                <a:latin typeface="Cambria" pitchFamily="18" charset="0"/>
              </a:rPr>
              <a:t>What is </a:t>
            </a:r>
            <a:r>
              <a:rPr lang="en-US" dirty="0" smtClean="0">
                <a:latin typeface="Cambria" pitchFamily="18" charset="0"/>
              </a:rPr>
              <a:t>actually our </a:t>
            </a:r>
            <a:r>
              <a:rPr lang="en-US" dirty="0" smtClean="0">
                <a:latin typeface="Cambria" pitchFamily="18" charset="0"/>
              </a:rPr>
              <a:t>area of expertise?</a:t>
            </a:r>
          </a:p>
          <a:p>
            <a:r>
              <a:rPr lang="en-US" dirty="0" smtClean="0">
                <a:latin typeface="Cambria" pitchFamily="18" charset="0"/>
              </a:rPr>
              <a:t>How is our research trans-disciplinary connected?</a:t>
            </a:r>
            <a:endParaRPr lang="nl-NL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-8930" y="241101"/>
            <a:ext cx="9161859" cy="892969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995660" y="1723430"/>
            <a:ext cx="6555507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100" dirty="0">
                <a:solidFill>
                  <a:srgbClr val="343434"/>
                </a:solidFill>
                <a:latin typeface="Cambria" charset="0"/>
                <a:ea typeface="ＭＳ Ｐゴシック" charset="0"/>
                <a:sym typeface="Cambria" charset="0"/>
              </a:rPr>
              <a:t>discrepancy between evaluation criteria and the social and economic functions of science</a:t>
            </a: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endParaRPr lang="en-US" sz="2100" dirty="0">
              <a:solidFill>
                <a:srgbClr val="111111"/>
              </a:solidFill>
              <a:latin typeface="Cambria" charset="0"/>
              <a:ea typeface="ＭＳ Ｐゴシック" charset="0"/>
              <a:sym typeface="Cambria" charset="0"/>
            </a:endParaRP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100" dirty="0">
                <a:solidFill>
                  <a:srgbClr val="343434"/>
                </a:solidFill>
                <a:latin typeface="Cambria" charset="0"/>
                <a:ea typeface="ＭＳ Ｐゴシック" charset="0"/>
                <a:sym typeface="Cambria" charset="0"/>
              </a:rPr>
              <a:t>evaluation methods (esp. qualitative) have not adapted to increased scale of research</a:t>
            </a: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endParaRPr lang="en-US" sz="2100" dirty="0">
              <a:solidFill>
                <a:srgbClr val="343434"/>
              </a:solidFill>
              <a:latin typeface="Cambria" charset="0"/>
              <a:ea typeface="ＭＳ Ｐゴシック" charset="0"/>
              <a:sym typeface="Cambria" charset="0"/>
            </a:endParaRP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100" dirty="0">
                <a:solidFill>
                  <a:srgbClr val="343434"/>
                </a:solidFill>
                <a:latin typeface="Cambria" charset="0"/>
                <a:ea typeface="ＭＳ Ｐゴシック" charset="0"/>
                <a:sym typeface="Cambria" charset="0"/>
              </a:rPr>
              <a:t>available quantitative measures are often not applicable at the individual level</a:t>
            </a: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endParaRPr lang="en-US" sz="2100" dirty="0">
              <a:solidFill>
                <a:srgbClr val="111111"/>
              </a:solidFill>
              <a:latin typeface="Cambria" charset="0"/>
              <a:ea typeface="ＭＳ Ｐゴシック" charset="0"/>
              <a:sym typeface="Cambria" charset="0"/>
            </a:endParaRPr>
          </a:p>
          <a:p>
            <a:pPr marL="366104" indent="-366104">
              <a:spcBef>
                <a:spcPts val="562"/>
              </a:spcBef>
              <a:buClr>
                <a:srgbClr val="335FF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100" dirty="0">
                <a:solidFill>
                  <a:srgbClr val="343434"/>
                </a:solidFill>
                <a:latin typeface="Cambria" charset="0"/>
                <a:ea typeface="ＭＳ Ｐゴシック" charset="0"/>
                <a:sym typeface="Cambria" charset="0"/>
              </a:rPr>
              <a:t>lack of recognition for new types of work that researchers need to perform</a:t>
            </a:r>
            <a:r>
              <a:rPr lang="en-US" sz="2100" dirty="0">
                <a:solidFill>
                  <a:srgbClr val="111111"/>
                </a:solidFill>
                <a:latin typeface="Cambria" charset="0"/>
                <a:ea typeface="ＭＳ Ｐゴシック" charset="0"/>
                <a:sym typeface="Cambria" charset="0"/>
              </a:rPr>
              <a:t> 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385218" y="403846"/>
            <a:ext cx="37049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500" dirty="0">
                <a:solidFill>
                  <a:srgbClr val="4D4D4D"/>
                </a:solidFill>
                <a:latin typeface="Cambria" pitchFamily="18" charset="0"/>
                <a:ea typeface="ＭＳ Ｐゴシック" charset="0"/>
                <a:sym typeface="TheSans Bold" charset="0"/>
              </a:rPr>
              <a:t>Evaluation Gap</a:t>
            </a:r>
          </a:p>
        </p:txBody>
      </p:sp>
    </p:spTree>
    <p:extLst>
      <p:ext uri="{BB962C8B-B14F-4D97-AF65-F5344CB8AC3E}">
        <p14:creationId xmlns:p14="http://schemas.microsoft.com/office/powerpoint/2010/main" val="21571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Afbeelding 4" descr="2014-06-23_15-51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CWTS </a:t>
            </a:r>
            <a:r>
              <a:rPr lang="en-US" dirty="0" smtClean="0">
                <a:solidFill>
                  <a:srgbClr val="0070C0"/>
                </a:solidFill>
                <a:latin typeface="Cambria" pitchFamily="18" charset="0"/>
                <a:hlinkClick r:id="rId3"/>
              </a:rPr>
              <a:t>Publication classification system</a:t>
            </a:r>
            <a:endParaRPr lang="nl-NL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Proper and robust </a:t>
            </a:r>
            <a:r>
              <a:rPr lang="en-US" dirty="0">
                <a:latin typeface="Cambria" pitchFamily="18" charset="0"/>
              </a:rPr>
              <a:t>classification because of true citation relations of all WoS publications </a:t>
            </a:r>
            <a:r>
              <a:rPr lang="en-US" dirty="0" smtClean="0">
                <a:latin typeface="Cambria" pitchFamily="18" charset="0"/>
              </a:rPr>
              <a:t>2000-2013</a:t>
            </a:r>
          </a:p>
          <a:p>
            <a:r>
              <a:rPr lang="en-US" dirty="0" smtClean="0">
                <a:latin typeface="Cambria" pitchFamily="18" charset="0"/>
              </a:rPr>
              <a:t>No issues with multidisciplinary journals</a:t>
            </a:r>
          </a:p>
          <a:p>
            <a:r>
              <a:rPr lang="en-US" dirty="0" smtClean="0">
                <a:latin typeface="Cambria" pitchFamily="18" charset="0"/>
              </a:rPr>
              <a:t>No human involvement</a:t>
            </a:r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More refined granularity than other </a:t>
            </a:r>
            <a:r>
              <a:rPr lang="en-US" dirty="0" err="1" smtClean="0">
                <a:latin typeface="Cambria" pitchFamily="18" charset="0"/>
              </a:rPr>
              <a:t>bibliometric</a:t>
            </a:r>
            <a:r>
              <a:rPr lang="en-US" dirty="0" smtClean="0">
                <a:latin typeface="Cambria" pitchFamily="18" charset="0"/>
              </a:rPr>
              <a:t> classification systems:</a:t>
            </a:r>
            <a:endParaRPr lang="en-US" dirty="0">
              <a:latin typeface="Cambria" pitchFamily="18" charset="0"/>
            </a:endParaRPr>
          </a:p>
          <a:p>
            <a:pPr lvl="2"/>
            <a:r>
              <a:rPr lang="en-US" dirty="0" smtClean="0">
                <a:latin typeface="Cambria" pitchFamily="18" charset="0"/>
              </a:rPr>
              <a:t>24 disciplines/main </a:t>
            </a:r>
            <a:r>
              <a:rPr lang="en-US" dirty="0">
                <a:latin typeface="Cambria" pitchFamily="18" charset="0"/>
              </a:rPr>
              <a:t>fields</a:t>
            </a:r>
          </a:p>
          <a:p>
            <a:pPr lvl="2"/>
            <a:r>
              <a:rPr lang="en-US" dirty="0" smtClean="0">
                <a:latin typeface="Cambria" pitchFamily="18" charset="0"/>
              </a:rPr>
              <a:t>828 </a:t>
            </a:r>
            <a:r>
              <a:rPr lang="en-US" dirty="0">
                <a:latin typeface="Cambria" pitchFamily="18" charset="0"/>
              </a:rPr>
              <a:t>fields</a:t>
            </a:r>
          </a:p>
          <a:p>
            <a:pPr lvl="2"/>
            <a:r>
              <a:rPr lang="en-US" dirty="0" smtClean="0">
                <a:latin typeface="Cambria" pitchFamily="18" charset="0"/>
              </a:rPr>
              <a:t>~32,500 topics</a:t>
            </a:r>
            <a:endParaRPr lang="en-US" dirty="0">
              <a:latin typeface="Cambria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3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mbria" pitchFamily="18" charset="0"/>
              </a:rPr>
              <a:t>CWTS 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Advanced </a:t>
            </a:r>
            <a:r>
              <a:rPr lang="nl-NL" dirty="0" smtClean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Analytics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err="1">
                <a:latin typeface="Cambria" pitchFamily="18" charset="0"/>
              </a:rPr>
              <a:t>Tailor-made</a:t>
            </a:r>
            <a:r>
              <a:rPr lang="nl-NL" dirty="0">
                <a:latin typeface="Cambria" pitchFamily="18" charset="0"/>
              </a:rPr>
              <a:t> analysis </a:t>
            </a:r>
            <a:r>
              <a:rPr lang="nl-NL" dirty="0" err="1">
                <a:latin typeface="Cambria" pitchFamily="18" charset="0"/>
              </a:rPr>
              <a:t>based</a:t>
            </a:r>
            <a:r>
              <a:rPr lang="nl-NL" dirty="0">
                <a:latin typeface="Cambria" pitchFamily="18" charset="0"/>
              </a:rPr>
              <a:t> on </a:t>
            </a:r>
            <a:r>
              <a:rPr lang="nl-NL" dirty="0" err="1">
                <a:latin typeface="Cambria" pitchFamily="18" charset="0"/>
              </a:rPr>
              <a:t>network</a:t>
            </a:r>
            <a:r>
              <a:rPr lang="nl-NL" dirty="0">
                <a:latin typeface="Cambria" pitchFamily="18" charset="0"/>
              </a:rPr>
              <a:t> analysis, </a:t>
            </a:r>
            <a:r>
              <a:rPr lang="nl-NL" dirty="0" err="1">
                <a:latin typeface="Cambria" pitchFamily="18" charset="0"/>
              </a:rPr>
              <a:t>text</a:t>
            </a:r>
            <a:r>
              <a:rPr lang="nl-NL" dirty="0">
                <a:latin typeface="Cambria" pitchFamily="18" charset="0"/>
              </a:rPr>
              <a:t> </a:t>
            </a:r>
            <a:r>
              <a:rPr lang="nl-NL" dirty="0" err="1">
                <a:latin typeface="Cambria" pitchFamily="18" charset="0"/>
              </a:rPr>
              <a:t>mining</a:t>
            </a:r>
            <a:r>
              <a:rPr lang="nl-NL" dirty="0">
                <a:latin typeface="Cambria" pitchFamily="18" charset="0"/>
              </a:rPr>
              <a:t> </a:t>
            </a:r>
            <a:r>
              <a:rPr lang="nl-NL" dirty="0" err="1">
                <a:latin typeface="Cambria" pitchFamily="18" charset="0"/>
              </a:rPr>
              <a:t>and</a:t>
            </a:r>
            <a:r>
              <a:rPr lang="nl-NL" dirty="0">
                <a:latin typeface="Cambria" pitchFamily="18" charset="0"/>
              </a:rPr>
              <a:t> </a:t>
            </a:r>
            <a:r>
              <a:rPr lang="nl-NL" dirty="0" err="1">
                <a:latin typeface="Cambria" pitchFamily="18" charset="0"/>
              </a:rPr>
              <a:t>visualisation</a:t>
            </a:r>
            <a:r>
              <a:rPr lang="nl-NL" dirty="0">
                <a:latin typeface="Cambria" pitchFamily="18" charset="0"/>
              </a:rPr>
              <a:t> </a:t>
            </a:r>
            <a:r>
              <a:rPr lang="nl-NL" dirty="0" err="1">
                <a:latin typeface="Cambria" pitchFamily="18" charset="0"/>
              </a:rPr>
              <a:t>techniques</a:t>
            </a:r>
            <a:endParaRPr lang="nl-NL" dirty="0">
              <a:latin typeface="Cambria" pitchFamily="18" charset="0"/>
            </a:endParaRPr>
          </a:p>
          <a:p>
            <a:r>
              <a:rPr lang="nl-NL" dirty="0" smtClean="0">
                <a:latin typeface="Cambria" pitchFamily="18" charset="0"/>
              </a:rPr>
              <a:t>Research </a:t>
            </a:r>
            <a:r>
              <a:rPr lang="nl-NL" dirty="0" err="1" smtClean="0">
                <a:latin typeface="Cambria" pitchFamily="18" charset="0"/>
              </a:rPr>
              <a:t>strengths</a:t>
            </a:r>
            <a:r>
              <a:rPr lang="nl-NL" dirty="0" smtClean="0">
                <a:latin typeface="Cambria" pitchFamily="18" charset="0"/>
              </a:rPr>
              <a:t> analysis</a:t>
            </a:r>
          </a:p>
          <a:p>
            <a:r>
              <a:rPr lang="nl-NL" dirty="0" err="1" smtClean="0">
                <a:latin typeface="Cambria" pitchFamily="18" charset="0"/>
              </a:rPr>
              <a:t>Find</a:t>
            </a:r>
            <a:r>
              <a:rPr lang="nl-NL" dirty="0" smtClean="0">
                <a:latin typeface="Cambria" pitchFamily="18" charset="0"/>
              </a:rPr>
              <a:t> blind spots/hot spots</a:t>
            </a:r>
          </a:p>
          <a:p>
            <a:r>
              <a:rPr lang="nl-NL" dirty="0" err="1" smtClean="0">
                <a:latin typeface="Cambria" pitchFamily="18" charset="0"/>
              </a:rPr>
              <a:t>Identification</a:t>
            </a:r>
            <a:r>
              <a:rPr lang="nl-NL" dirty="0" smtClean="0">
                <a:latin typeface="Cambria" pitchFamily="18" charset="0"/>
              </a:rPr>
              <a:t> of partners/</a:t>
            </a:r>
            <a:r>
              <a:rPr lang="nl-NL" dirty="0" err="1" smtClean="0">
                <a:latin typeface="Cambria" pitchFamily="18" charset="0"/>
              </a:rPr>
              <a:t>potential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 err="1" smtClean="0">
                <a:latin typeface="Cambria" pitchFamily="18" charset="0"/>
              </a:rPr>
              <a:t>new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 err="1" smtClean="0">
                <a:latin typeface="Cambria" pitchFamily="18" charset="0"/>
              </a:rPr>
              <a:t>staff</a:t>
            </a:r>
            <a:endParaRPr lang="nl-NL" dirty="0" smtClean="0">
              <a:latin typeface="Cambria" pitchFamily="18" charset="0"/>
            </a:endParaRPr>
          </a:p>
          <a:p>
            <a:r>
              <a:rPr lang="nl-NL" dirty="0" err="1" smtClean="0">
                <a:latin typeface="Cambria" pitchFamily="18" charset="0"/>
              </a:rPr>
              <a:t>Enhanced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 err="1" smtClean="0">
                <a:latin typeface="Cambria" pitchFamily="18" charset="0"/>
              </a:rPr>
              <a:t>collaborative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 err="1" smtClean="0">
                <a:latin typeface="Cambria" pitchFamily="18" charset="0"/>
              </a:rPr>
              <a:t>network</a:t>
            </a:r>
            <a:r>
              <a:rPr lang="nl-NL" dirty="0" smtClean="0">
                <a:latin typeface="Cambria" pitchFamily="18" charset="0"/>
              </a:rPr>
              <a:t> analysis</a:t>
            </a:r>
          </a:p>
          <a:p>
            <a:endParaRPr lang="nl-NL" dirty="0">
              <a:latin typeface="Cambria" pitchFamily="18" charset="0"/>
            </a:endParaRPr>
          </a:p>
        </p:txBody>
      </p:sp>
      <p:pic>
        <p:nvPicPr>
          <p:cNvPr id="6" name="Tijdelijke aanduiding voor inhoud 5" descr="vosviewe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145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92896"/>
            <a:ext cx="7391400" cy="9769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i="1" noProof="1" smtClean="0">
                <a:solidFill>
                  <a:schemeClr val="accent1">
                    <a:lumMod val="50000"/>
                  </a:schemeClr>
                </a:solidFill>
              </a:rPr>
              <a:t>Research performance measurement/ metrics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4437112"/>
            <a:ext cx="7391400" cy="1231776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Johann Mouton </a:t>
            </a:r>
          </a:p>
          <a:p>
            <a:pPr marL="0" indent="0" algn="r" eaLnBrk="1" hangingPunct="1"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RDF Workshop</a:t>
            </a:r>
          </a:p>
          <a:p>
            <a:pPr marL="0" indent="0" algn="r" eaLnBrk="1" hangingPunct="1"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© 5 November 2014</a:t>
            </a:r>
            <a:endParaRPr lang="en-US" sz="1800" b="1" noProof="1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74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Training </a:t>
            </a:r>
            <a:r>
              <a:rPr lang="en-US" dirty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&amp;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CWTS </a:t>
            </a:r>
            <a:r>
              <a:rPr lang="en-US" dirty="0" smtClean="0">
                <a:latin typeface="Cambria" pitchFamily="18" charset="0"/>
              </a:rPr>
              <a:t>Courses </a:t>
            </a:r>
            <a:r>
              <a:rPr lang="en-US" dirty="0">
                <a:latin typeface="Cambria" pitchFamily="18" charset="0"/>
              </a:rPr>
              <a:t>'Measuring Science and Research Performance'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140968"/>
            <a:ext cx="675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994</Words>
  <Application>Microsoft Macintosh PowerPoint</Application>
  <PresentationFormat>Diavoorstelling (4:3)</PresentationFormat>
  <Paragraphs>199</Paragraphs>
  <Slides>26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 Theme</vt:lpstr>
      <vt:lpstr>ACUMEN a multi-dimensional researcher portfolio  EVALUATION STANDARDS and their dilemmas </vt:lpstr>
      <vt:lpstr>Profile CWTS</vt:lpstr>
      <vt:lpstr>Research leaders face key questions</vt:lpstr>
      <vt:lpstr>PowerPoint-presentatie</vt:lpstr>
      <vt:lpstr>PowerPoint-presentatie</vt:lpstr>
      <vt:lpstr>CWTS Publication classification system</vt:lpstr>
      <vt:lpstr>CWTS  Advanced Analytics</vt:lpstr>
      <vt:lpstr>Research performance measurement/ metrics</vt:lpstr>
      <vt:lpstr>Training &amp; Education</vt:lpstr>
      <vt:lpstr>Researcher profiles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Profiles of individual researchers</vt:lpstr>
      <vt:lpstr>Profiles of individual researchers II</vt:lpstr>
      <vt:lpstr>What role for standards in evaluation?</vt:lpstr>
      <vt:lpstr>Evaluation Machines</vt:lpstr>
      <vt:lpstr>Constitutive effects</vt:lpstr>
      <vt:lpstr>Effects of indicators</vt:lpstr>
      <vt:lpstr>STANDARDS: What are we talking about?</vt:lpstr>
      <vt:lpstr>And the answers are:</vt:lpstr>
      <vt:lpstr>The Leiden Manifesto in the making</vt:lpstr>
      <vt:lpstr>Key challenges</vt:lpstr>
      <vt:lpstr>Thank you for your attention</vt:lpstr>
    </vt:vector>
  </TitlesOfParts>
  <Company>Centre for Science and Technology Studies, Leiden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CWTS profile and services</dc:title>
  <dc:creator>Neijssel, M.</dc:creator>
  <cp:lastModifiedBy>Paul Wouters</cp:lastModifiedBy>
  <cp:revision>220</cp:revision>
  <dcterms:created xsi:type="dcterms:W3CDTF">2013-08-28T08:22:29Z</dcterms:created>
  <dcterms:modified xsi:type="dcterms:W3CDTF">2014-11-12T05:59:36Z</dcterms:modified>
</cp:coreProperties>
</file>