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3"/>
  </p:notesMasterIdLst>
  <p:handoutMasterIdLst>
    <p:handoutMasterId r:id="rId24"/>
  </p:handoutMasterIdLst>
  <p:sldIdLst>
    <p:sldId id="336" r:id="rId4"/>
    <p:sldId id="379" r:id="rId5"/>
    <p:sldId id="377" r:id="rId6"/>
    <p:sldId id="362" r:id="rId7"/>
    <p:sldId id="376" r:id="rId8"/>
    <p:sldId id="363" r:id="rId9"/>
    <p:sldId id="373" r:id="rId10"/>
    <p:sldId id="383" r:id="rId11"/>
    <p:sldId id="374" r:id="rId12"/>
    <p:sldId id="380" r:id="rId13"/>
    <p:sldId id="375" r:id="rId14"/>
    <p:sldId id="384" r:id="rId15"/>
    <p:sldId id="382" r:id="rId16"/>
    <p:sldId id="365" r:id="rId17"/>
    <p:sldId id="381" r:id="rId18"/>
    <p:sldId id="366" r:id="rId19"/>
    <p:sldId id="367" r:id="rId20"/>
    <p:sldId id="378" r:id="rId21"/>
    <p:sldId id="371" r:id="rId22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1A2"/>
    <a:srgbClr val="5599DD"/>
    <a:srgbClr val="F00F2C"/>
    <a:srgbClr val="A6D85F"/>
    <a:srgbClr val="615A20"/>
    <a:srgbClr val="FFB300"/>
    <a:srgbClr val="FE3E14"/>
    <a:srgbClr val="8A412B"/>
    <a:srgbClr val="C0C0C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9" autoAdjust="0"/>
    <p:restoredTop sz="92110" autoAdjust="0"/>
  </p:normalViewPr>
  <p:slideViewPr>
    <p:cSldViewPr>
      <p:cViewPr>
        <p:scale>
          <a:sx n="92" d="100"/>
          <a:sy n="92" d="100"/>
        </p:scale>
        <p:origin x="-624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8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28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B6A44-709C-44B3-89F6-2A613CA66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7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89864C-BF9B-4648-90F5-36166183E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59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9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8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8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 identifies if organisation</a:t>
            </a:r>
            <a:r>
              <a:rPr lang="en-GB" baseline="0" dirty="0" smtClean="0"/>
              <a:t> has </a:t>
            </a:r>
            <a:r>
              <a:rPr lang="en-GB" baseline="0" dirty="0" err="1" smtClean="0"/>
              <a:t>autodiscoverble</a:t>
            </a:r>
            <a:r>
              <a:rPr lang="en-GB" baseline="0" dirty="0" smtClean="0"/>
              <a:t> OPD</a:t>
            </a:r>
          </a:p>
          <a:p>
            <a:r>
              <a:rPr lang="en-GB" baseline="0" dirty="0" smtClean="0"/>
              <a:t>Option 2 Silver.  URL of OPD is known</a:t>
            </a:r>
          </a:p>
          <a:p>
            <a:r>
              <a:rPr lang="en-GB" baseline="0" dirty="0" smtClean="0"/>
              <a:t>Option 3 Tests/validates paring of OPD script </a:t>
            </a:r>
            <a:r>
              <a:rPr lang="en-GB" baseline="0" dirty="0" err="1" smtClean="0"/>
              <a:t>ttl</a:t>
            </a:r>
            <a:r>
              <a:rPr lang="en-GB" baseline="0" dirty="0" smtClean="0"/>
              <a:t> file.  Ideal if writing an OPD suing the “workshop”.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3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89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8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9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0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6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 – for more information</a:t>
            </a:r>
            <a:r>
              <a:rPr lang="en-GB" baseline="0" dirty="0" smtClean="0"/>
              <a:t> on strategic issues, policy and engagement in wider developments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CG – technical advice on developing OPD and wider LOD development aspects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RCUK</a:t>
            </a:r>
            <a:r>
              <a:rPr lang="en-GB" baseline="0" dirty="0" smtClean="0"/>
              <a:t> (EPSRC) drive to increase access and utilisation of research facilities/equipment. Requirement to take stock of current equipment.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7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5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Established sector</a:t>
            </a:r>
            <a:r>
              <a:rPr lang="en-GB" baseline="0" dirty="0" smtClean="0"/>
              <a:t> consensus on UNQUIP Data Publishing spec.  Now being embedded across sector (</a:t>
            </a:r>
            <a:r>
              <a:rPr lang="en-GB" baseline="0" dirty="0" err="1" smtClean="0"/>
              <a:t>inc</a:t>
            </a:r>
            <a:r>
              <a:rPr lang="en-GB" baseline="0" dirty="0" smtClean="0"/>
              <a:t> proprietary systems e.g. PURE)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Fundamentally systems is acknowledged in UUK “Diamond Review” including recommendation on future use now being adopted by RCUK.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8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 explanatory…. 43 and counting!!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7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9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7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OPD is essentially an </a:t>
            </a:r>
            <a:r>
              <a:rPr lang="en-GB" baseline="0" dirty="0" err="1" smtClean="0"/>
              <a:t>rdf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ttl</a:t>
            </a:r>
            <a:r>
              <a:rPr lang="en-GB" baseline="0" dirty="0" smtClean="0"/>
              <a:t> file.</a:t>
            </a:r>
          </a:p>
          <a:p>
            <a:endParaRPr lang="en-GB" baseline="0" dirty="0" smtClean="0"/>
          </a:p>
          <a:p>
            <a:r>
              <a:rPr lang="en-GB" dirty="0" smtClean="0"/>
              <a:t>So what does it include? 2 distinct</a:t>
            </a:r>
            <a:r>
              <a:rPr lang="en-GB" baseline="0" dirty="0" smtClean="0"/>
              <a:t> elements 1) </a:t>
            </a:r>
            <a:r>
              <a:rPr lang="en-GB" dirty="0" smtClean="0"/>
              <a:t>The Who</a:t>
            </a:r>
            <a:r>
              <a:rPr lang="en-GB" baseline="0" dirty="0" smtClean="0"/>
              <a:t> and</a:t>
            </a:r>
            <a:r>
              <a:rPr lang="en-GB" dirty="0" smtClean="0"/>
              <a:t> where, and “) What data.  Additionally for each dataset the owner and license.</a:t>
            </a:r>
          </a:p>
          <a:p>
            <a:endParaRPr lang="en-GB" dirty="0" smtClean="0"/>
          </a:p>
          <a:p>
            <a:r>
              <a:rPr lang="en-GB" dirty="0" smtClean="0"/>
              <a:t>Use of Unique institutional ID validates</a:t>
            </a:r>
            <a:r>
              <a:rPr lang="en-GB" baseline="0" dirty="0" smtClean="0"/>
              <a:t> and provides link in other datasets e.g. </a:t>
            </a:r>
            <a:r>
              <a:rPr lang="en-GB" baseline="0" dirty="0" err="1" smtClean="0"/>
              <a:t>GtR.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864C-BF9B-4648-90F5-36166183EB1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8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88310" y="3200400"/>
            <a:ext cx="9223375" cy="3657600"/>
          </a:xfrm>
          <a:prstGeom prst="rect">
            <a:avLst/>
          </a:prstGeom>
          <a:solidFill>
            <a:srgbClr val="5599DD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108170" y="-76200"/>
            <a:ext cx="9223375" cy="3276600"/>
          </a:xfrm>
          <a:prstGeom prst="rect">
            <a:avLst/>
          </a:prstGeom>
          <a:solidFill>
            <a:srgbClr val="5599DD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98896B-35BA-44AD-B3B2-8101904BA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500499" cy="4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350"/>
            <a:ext cx="3744441" cy="574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6C9A0-0F80-4D5E-B60D-3EB3ED47C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60240" cy="6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60350"/>
            <a:ext cx="2159000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329362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7D31-E274-457C-BCC4-0B643E28E5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192837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196975"/>
            <a:ext cx="417195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7195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1553-3302-4972-AB47-09352029C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9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6192837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196975"/>
            <a:ext cx="8496300" cy="461803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8F76-035A-49AB-9B51-ED1AF670F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1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23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95CD-35ED-4F94-B351-708414F991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84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F5905-1C5D-4FE1-A69B-AB255AD14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2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5F7F-9B3C-412F-B035-6ADCDCFD7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84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EEE4-4E8E-472A-8113-0D5C396D5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6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02BB-2717-40BA-9C9D-CCAAA1BE7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4354983" cy="574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300" cy="4618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" y="228165"/>
            <a:ext cx="1717508" cy="5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http://equipment.data.ac.uk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9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D445-4F70-4C44-BD0A-CDA686DE74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6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2ABE-F7B8-4A56-A111-21807122C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9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49E5-DFD4-46A3-9DED-9F33AB7C3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1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2BE0-A9DD-4E84-8BAD-90FAB4BAC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1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1AC3-B34E-4552-B22A-2D972ADA8C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0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76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89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23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54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511-2DD7-46BF-8CA1-9956F0A1B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28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0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7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3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16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17195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7195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A640-CD3E-4BB2-BD8E-9EC32F9BE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8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256FD-3A2D-49A1-ABDF-FB3D414BF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7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D917-EACE-4EB3-A0FD-46A56D43F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1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475C-24CF-4177-818E-FD927453FC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7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D765-772A-44ED-8077-8E29C575B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6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B84D7-C6E9-427A-A548-E94505B46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61928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4963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48400"/>
            <a:ext cx="23762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DB1F70AF-291C-44F6-A374-E2273CC5D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i="1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spcBef>
          <a:spcPct val="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spcBef>
          <a:spcPct val="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i="1">
          <a:solidFill>
            <a:srgbClr val="F00F2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i="1">
          <a:solidFill>
            <a:srgbClr val="F00F2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i="1">
          <a:solidFill>
            <a:srgbClr val="F00F2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i="1">
          <a:solidFill>
            <a:srgbClr val="F00F2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i="1">
          <a:solidFill>
            <a:srgbClr val="F00F2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80E1D801-915C-40FA-8030-E20C9B3AF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http://equipment.data.ac.uk</a:t>
            </a: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.J.Cox@soton.ac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quipment.data.ac.uk/newsletters/" TargetMode="External"/><Relationship Id="rId4" Type="http://schemas.openxmlformats.org/officeDocument/2006/relationships/hyperlink" Target="mailto:andy@data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quipment.data.ac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128792" cy="2088827"/>
          </a:xfrm>
        </p:spPr>
        <p:txBody>
          <a:bodyPr/>
          <a:lstStyle/>
          <a:p>
            <a:r>
              <a:rPr lang="en-GB" sz="4000" dirty="0" smtClean="0"/>
              <a:t>The “Organisation Profile Document” – Enabling data </a:t>
            </a:r>
            <a:r>
              <a:rPr lang="en-GB" sz="4000" dirty="0" err="1" smtClean="0"/>
              <a:t>autodiscovery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496300" cy="2088232"/>
          </a:xfrm>
        </p:spPr>
        <p:txBody>
          <a:bodyPr/>
          <a:lstStyle/>
          <a:p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Adrian Cox</a:t>
            </a:r>
          </a:p>
          <a:p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University of Southampton</a:t>
            </a:r>
          </a:p>
          <a:p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en-GB" sz="24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June 2016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:\Users\ac5c11\AppData\Local\Microsoft\Windows\Temporary Internet Files\Content.Outlook\V1M0YT8J\dat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223"/>
            <a:ext cx="1656184" cy="4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496300" cy="5112568"/>
          </a:xfrm>
        </p:spPr>
        <p:txBody>
          <a:bodyPr/>
          <a:lstStyle/>
          <a:p>
            <a:r>
              <a:rPr lang="en-GB" sz="1200" dirty="0"/>
              <a:t># OPD for the University of St Andrews # Written by Patrick McCann, Research Computing, The Library # Based on documentation at http://opd.data.ac.uk # January 2016 @prefix owl:  . @prefix </a:t>
            </a:r>
            <a:r>
              <a:rPr lang="en-GB" sz="1200" dirty="0" err="1"/>
              <a:t>foaf</a:t>
            </a:r>
            <a:r>
              <a:rPr lang="en-GB" sz="1200" dirty="0"/>
              <a:t>:  . @prefix </a:t>
            </a:r>
            <a:r>
              <a:rPr lang="en-GB" sz="1200" dirty="0" err="1"/>
              <a:t>oo</a:t>
            </a:r>
            <a:r>
              <a:rPr lang="en-GB" sz="1200" dirty="0"/>
              <a:t>:  . @prefix </a:t>
            </a:r>
            <a:r>
              <a:rPr lang="en-GB" sz="1200" dirty="0" err="1"/>
              <a:t>dcterms</a:t>
            </a:r>
            <a:r>
              <a:rPr lang="en-GB" sz="1200" dirty="0"/>
              <a:t>:  . @prefix geo:  . @prefix </a:t>
            </a:r>
            <a:r>
              <a:rPr lang="en-GB" sz="1200" dirty="0" err="1"/>
              <a:t>skos</a:t>
            </a:r>
            <a:r>
              <a:rPr lang="en-GB" sz="1200" dirty="0"/>
              <a:t>:  . @prefix org:  . @prefix </a:t>
            </a:r>
            <a:r>
              <a:rPr lang="en-GB" sz="1200" dirty="0" err="1"/>
              <a:t>xtypes</a:t>
            </a:r>
            <a:r>
              <a:rPr lang="en-GB" sz="1200" dirty="0"/>
              <a:t>:  . @prefix </a:t>
            </a:r>
            <a:r>
              <a:rPr lang="en-GB" sz="1200" dirty="0" err="1"/>
              <a:t>lyou</a:t>
            </a:r>
            <a:r>
              <a:rPr lang="en-GB" sz="1200" dirty="0"/>
              <a:t>:  . @prefix </a:t>
            </a:r>
            <a:r>
              <a:rPr lang="en-GB" sz="1200" dirty="0" err="1"/>
              <a:t>vcard</a:t>
            </a:r>
            <a:r>
              <a:rPr lang="en-GB" sz="1200" dirty="0"/>
              <a:t>:  . &lt;&gt; a </a:t>
            </a:r>
            <a:r>
              <a:rPr lang="en-GB" sz="1200" dirty="0" err="1"/>
              <a:t>oo:OrganizationProfileDocument</a:t>
            </a:r>
            <a:r>
              <a:rPr lang="en-GB" sz="1200" dirty="0"/>
              <a:t> ; </a:t>
            </a:r>
            <a:r>
              <a:rPr lang="en-GB" sz="1200" dirty="0" err="1"/>
              <a:t>dcterms:license</a:t>
            </a:r>
            <a:r>
              <a:rPr lang="en-GB" sz="1200" dirty="0"/>
              <a:t>  ; </a:t>
            </a:r>
            <a:r>
              <a:rPr lang="en-GB" sz="1200" dirty="0" err="1"/>
              <a:t>foaf:primaryTopic</a:t>
            </a:r>
            <a:r>
              <a:rPr lang="en-GB" sz="1200" dirty="0"/>
              <a:t>  .  a </a:t>
            </a:r>
            <a:r>
              <a:rPr lang="en-GB" sz="1200" dirty="0" err="1"/>
              <a:t>org:FormalOrganization</a:t>
            </a:r>
            <a:r>
              <a:rPr lang="en-GB" sz="1200" dirty="0"/>
              <a:t> ; </a:t>
            </a:r>
            <a:r>
              <a:rPr lang="en-GB" sz="1200" dirty="0" err="1"/>
              <a:t>skos:prefLabel</a:t>
            </a:r>
            <a:r>
              <a:rPr lang="en-GB" sz="1200" dirty="0"/>
              <a:t> "University of St Andrews" ; </a:t>
            </a:r>
            <a:r>
              <a:rPr lang="en-GB" sz="1200" dirty="0" err="1"/>
              <a:t>skos:hiddenLabel</a:t>
            </a:r>
            <a:r>
              <a:rPr lang="en-GB" sz="1200" dirty="0"/>
              <a:t> "St Andrews University" ; </a:t>
            </a:r>
            <a:r>
              <a:rPr lang="en-GB" sz="1200" dirty="0" err="1"/>
              <a:t>vcard:sortLabel</a:t>
            </a:r>
            <a:r>
              <a:rPr lang="en-GB" sz="1200" dirty="0"/>
              <a:t> "St Andrews, University of" ; </a:t>
            </a:r>
            <a:r>
              <a:rPr lang="en-GB" sz="1200" dirty="0" err="1"/>
              <a:t>foaf:phone</a:t>
            </a:r>
            <a:r>
              <a:rPr lang="en-GB" sz="1200" dirty="0"/>
              <a:t>  ; #TODO:1 Add an email address - recommended field, but no single address listed on contacts page </a:t>
            </a:r>
            <a:r>
              <a:rPr lang="en-GB" sz="1200" dirty="0" err="1"/>
              <a:t>foaf:logo</a:t>
            </a:r>
            <a:r>
              <a:rPr lang="en-GB" sz="1200" dirty="0"/>
              <a:t>  ; </a:t>
            </a:r>
            <a:r>
              <a:rPr lang="en-GB" sz="1200" dirty="0" err="1"/>
              <a:t>foaf:homepage</a:t>
            </a:r>
            <a:r>
              <a:rPr lang="en-GB" sz="1200" dirty="0"/>
              <a:t>  ; </a:t>
            </a:r>
            <a:r>
              <a:rPr lang="en-GB" sz="1200" dirty="0" err="1"/>
              <a:t>owl:sameAs</a:t>
            </a:r>
            <a:r>
              <a:rPr lang="en-GB" sz="1200" dirty="0"/>
              <a:t>  ; </a:t>
            </a:r>
            <a:r>
              <a:rPr lang="en-GB" sz="1200" dirty="0" err="1"/>
              <a:t>owl:sameAs</a:t>
            </a:r>
            <a:r>
              <a:rPr lang="en-GB" sz="1200" dirty="0"/>
              <a:t>  ; </a:t>
            </a:r>
            <a:r>
              <a:rPr lang="en-GB" sz="1200" dirty="0" err="1"/>
              <a:t>owl:sameAs</a:t>
            </a:r>
            <a:r>
              <a:rPr lang="en-GB" sz="1200" dirty="0"/>
              <a:t>  ; </a:t>
            </a:r>
            <a:r>
              <a:rPr lang="en-GB" sz="1200" dirty="0" err="1"/>
              <a:t>foaf:isPrimaryTopicOf</a:t>
            </a:r>
            <a:r>
              <a:rPr lang="en-GB" sz="1200" dirty="0"/>
              <a:t>  ; </a:t>
            </a:r>
            <a:r>
              <a:rPr lang="en-GB" sz="1200" dirty="0" err="1"/>
              <a:t>foaf:based_near</a:t>
            </a:r>
            <a:r>
              <a:rPr lang="en-GB" sz="1200" dirty="0"/>
              <a:t>  ; </a:t>
            </a:r>
            <a:r>
              <a:rPr lang="en-GB" sz="1200" dirty="0" err="1"/>
              <a:t>vcard:adr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foaf:account</a:t>
            </a:r>
            <a:r>
              <a:rPr lang="en-GB" sz="1200" dirty="0"/>
              <a:t>  ; </a:t>
            </a:r>
            <a:r>
              <a:rPr lang="en-GB" sz="1200" dirty="0" err="1"/>
              <a:t>lyou:business</a:t>
            </a:r>
            <a:r>
              <a:rPr lang="en-GB" sz="1200" dirty="0"/>
              <a:t>  ; </a:t>
            </a:r>
            <a:r>
              <a:rPr lang="en-GB" sz="1200" dirty="0" err="1"/>
              <a:t>lyou:depts</a:t>
            </a:r>
            <a:r>
              <a:rPr lang="en-GB" sz="1200" dirty="0"/>
              <a:t>  ; </a:t>
            </a:r>
            <a:r>
              <a:rPr lang="en-GB" sz="1200" dirty="0" err="1"/>
              <a:t>lyou:about</a:t>
            </a:r>
            <a:r>
              <a:rPr lang="en-GB" sz="1200" dirty="0"/>
              <a:t>  ; </a:t>
            </a:r>
            <a:r>
              <a:rPr lang="en-GB" sz="1200" dirty="0" err="1"/>
              <a:t>lyou:events</a:t>
            </a:r>
            <a:r>
              <a:rPr lang="en-GB" sz="1200" dirty="0"/>
              <a:t>  ; </a:t>
            </a:r>
            <a:r>
              <a:rPr lang="en-GB" sz="1200" dirty="0" err="1"/>
              <a:t>lyou:search</a:t>
            </a:r>
            <a:r>
              <a:rPr lang="en-GB" sz="1200" dirty="0"/>
              <a:t>  ; </a:t>
            </a:r>
            <a:r>
              <a:rPr lang="en-GB" sz="1200" dirty="0" err="1"/>
              <a:t>lyou:press</a:t>
            </a:r>
            <a:r>
              <a:rPr lang="en-GB" sz="1200" dirty="0"/>
              <a:t>  ; </a:t>
            </a:r>
            <a:r>
              <a:rPr lang="en-GB" sz="1200" dirty="0" err="1"/>
              <a:t>lyou:news</a:t>
            </a:r>
            <a:r>
              <a:rPr lang="en-GB" sz="1200" dirty="0"/>
              <a:t>  ; </a:t>
            </a:r>
            <a:r>
              <a:rPr lang="en-GB" sz="1200" dirty="0" err="1"/>
              <a:t>lyou:jobs</a:t>
            </a:r>
            <a:r>
              <a:rPr lang="en-GB" sz="1200" dirty="0"/>
              <a:t>  ; </a:t>
            </a:r>
            <a:r>
              <a:rPr lang="en-GB" sz="1200" dirty="0" err="1"/>
              <a:t>lyou:contact</a:t>
            </a:r>
            <a:r>
              <a:rPr lang="en-GB" sz="1200" dirty="0"/>
              <a:t>  ; </a:t>
            </a:r>
            <a:r>
              <a:rPr lang="en-GB" sz="1200" dirty="0" err="1"/>
              <a:t>lyou:about-leader</a:t>
            </a:r>
            <a:r>
              <a:rPr lang="en-GB" sz="1200" dirty="0"/>
              <a:t>  ; </a:t>
            </a:r>
            <a:r>
              <a:rPr lang="en-GB" sz="1200" dirty="0" err="1"/>
              <a:t>lyou:about-executive</a:t>
            </a:r>
            <a:r>
              <a:rPr lang="en-GB" sz="1200" dirty="0"/>
              <a:t>  ; </a:t>
            </a:r>
            <a:r>
              <a:rPr lang="en-GB" sz="1200" dirty="0" err="1"/>
              <a:t>lyou:legal-data-protection</a:t>
            </a:r>
            <a:r>
              <a:rPr lang="en-GB" sz="1200" dirty="0"/>
              <a:t>  ; </a:t>
            </a:r>
            <a:r>
              <a:rPr lang="en-GB" sz="1200" dirty="0" err="1"/>
              <a:t>lyou:legal-environment</a:t>
            </a:r>
            <a:r>
              <a:rPr lang="en-GB" sz="1200" dirty="0"/>
              <a:t>  ; </a:t>
            </a:r>
            <a:r>
              <a:rPr lang="en-GB" sz="1200" dirty="0" err="1"/>
              <a:t>lyou:legal-equality</a:t>
            </a:r>
            <a:r>
              <a:rPr lang="en-GB" sz="1200" dirty="0"/>
              <a:t>  ; </a:t>
            </a:r>
            <a:r>
              <a:rPr lang="en-GB" sz="1200" dirty="0" err="1"/>
              <a:t>lyou:legal-foi</a:t>
            </a:r>
            <a:r>
              <a:rPr lang="en-GB" sz="1200" dirty="0"/>
              <a:t>  ; </a:t>
            </a:r>
            <a:r>
              <a:rPr lang="en-GB" sz="1200" dirty="0" err="1"/>
              <a:t>lyou:legal-ict</a:t>
            </a:r>
            <a:r>
              <a:rPr lang="en-GB" sz="1200" dirty="0"/>
              <a:t>  ; </a:t>
            </a:r>
            <a:r>
              <a:rPr lang="en-GB" sz="1200" dirty="0" err="1"/>
              <a:t>lyou:legal-website</a:t>
            </a:r>
            <a:r>
              <a:rPr lang="en-GB" sz="1200" dirty="0"/>
              <a:t>  ; </a:t>
            </a:r>
            <a:r>
              <a:rPr lang="en-GB" sz="1200" dirty="0" err="1"/>
              <a:t>lyou:contact-staff</a:t>
            </a:r>
            <a:r>
              <a:rPr lang="en-GB" sz="1200" dirty="0"/>
              <a:t>  ; </a:t>
            </a:r>
            <a:r>
              <a:rPr lang="en-GB" sz="1200" dirty="0" err="1"/>
              <a:t>lyou:ict-support</a:t>
            </a:r>
            <a:r>
              <a:rPr lang="en-GB" sz="1200" dirty="0"/>
              <a:t>  ; </a:t>
            </a:r>
            <a:r>
              <a:rPr lang="en-GB" sz="1200" dirty="0" err="1"/>
              <a:t>lyou:research</a:t>
            </a:r>
            <a:r>
              <a:rPr lang="en-GB" sz="1200" dirty="0"/>
              <a:t>  ; </a:t>
            </a:r>
            <a:r>
              <a:rPr lang="en-GB" sz="1200" dirty="0" err="1"/>
              <a:t>lyou:legal-ethics</a:t>
            </a:r>
            <a:r>
              <a:rPr lang="en-GB" sz="1200" dirty="0"/>
              <a:t>  ; </a:t>
            </a:r>
            <a:r>
              <a:rPr lang="en-GB" sz="1200" dirty="0" err="1"/>
              <a:t>lyou:business-ktp</a:t>
            </a:r>
            <a:r>
              <a:rPr lang="en-GB" sz="1200" dirty="0"/>
              <a:t>  ; </a:t>
            </a:r>
            <a:r>
              <a:rPr lang="en-GB" sz="1200" dirty="0" err="1"/>
              <a:t>lyou:academic-depts</a:t>
            </a:r>
            <a:r>
              <a:rPr lang="en-GB" sz="1200" dirty="0"/>
              <a:t>  ; </a:t>
            </a:r>
            <a:r>
              <a:rPr lang="en-GB" sz="1200" dirty="0" err="1"/>
              <a:t>lyou:support-depts</a:t>
            </a:r>
            <a:r>
              <a:rPr lang="en-GB" sz="1200" dirty="0"/>
              <a:t>  ; </a:t>
            </a:r>
            <a:r>
              <a:rPr lang="en-GB" sz="1200" dirty="0" err="1"/>
              <a:t>lyou:conference-facilities</a:t>
            </a:r>
            <a:r>
              <a:rPr lang="en-GB" sz="1200" dirty="0"/>
              <a:t>  ; </a:t>
            </a:r>
            <a:r>
              <a:rPr lang="en-GB" sz="1200" dirty="0" err="1"/>
              <a:t>lyou:courses</a:t>
            </a:r>
            <a:r>
              <a:rPr lang="en-GB" sz="1200" dirty="0"/>
              <a:t>  ; </a:t>
            </a:r>
            <a:r>
              <a:rPr lang="en-GB" sz="1200" dirty="0" err="1"/>
              <a:t>lyou:undergraduate</a:t>
            </a:r>
            <a:r>
              <a:rPr lang="en-GB" sz="1200" dirty="0"/>
              <a:t>  ; </a:t>
            </a:r>
            <a:r>
              <a:rPr lang="en-GB" sz="1200" dirty="0" err="1"/>
              <a:t>lyou:undergraduate-courses</a:t>
            </a:r>
            <a:r>
              <a:rPr lang="en-GB" sz="1200" dirty="0"/>
              <a:t>  ; </a:t>
            </a:r>
            <a:r>
              <a:rPr lang="en-GB" sz="1200" dirty="0" err="1"/>
              <a:t>lyou:undergraduate-courses-entry-requirements</a:t>
            </a:r>
            <a:r>
              <a:rPr lang="en-GB" sz="1200" dirty="0"/>
              <a:t>  ; </a:t>
            </a:r>
            <a:r>
              <a:rPr lang="en-GB" sz="1200" dirty="0" err="1"/>
              <a:t>lyou:undergraduate-prospectus</a:t>
            </a:r>
            <a:r>
              <a:rPr lang="en-GB" sz="1200" dirty="0"/>
              <a:t>  ; </a:t>
            </a:r>
            <a:r>
              <a:rPr lang="en-GB" sz="1200" dirty="0" err="1"/>
              <a:t>lyou:postgraduate</a:t>
            </a:r>
            <a:r>
              <a:rPr lang="en-GB" sz="1200" dirty="0"/>
              <a:t>  ; </a:t>
            </a:r>
            <a:r>
              <a:rPr lang="en-GB" sz="1200" dirty="0" err="1"/>
              <a:t>lyou:postgraduate-taught</a:t>
            </a:r>
            <a:r>
              <a:rPr lang="en-GB" sz="1200" dirty="0"/>
              <a:t>  ; </a:t>
            </a:r>
            <a:r>
              <a:rPr lang="en-GB" sz="1200" dirty="0" err="1"/>
              <a:t>lyou:postgraduate-taught-courses</a:t>
            </a:r>
            <a:r>
              <a:rPr lang="en-GB" sz="1200" dirty="0"/>
              <a:t>  ; </a:t>
            </a:r>
            <a:r>
              <a:rPr lang="en-GB" sz="1200" dirty="0" err="1"/>
              <a:t>lyou:postgraduate-taught-courses-entry-requirements</a:t>
            </a:r>
            <a:r>
              <a:rPr lang="en-GB" sz="1200" dirty="0"/>
              <a:t>  ; </a:t>
            </a:r>
            <a:r>
              <a:rPr lang="en-GB" sz="1200" dirty="0" err="1"/>
              <a:t>lyou:postgraduate-taught-prospectus</a:t>
            </a:r>
            <a:r>
              <a:rPr lang="en-GB" sz="1200" dirty="0"/>
              <a:t>  ; </a:t>
            </a:r>
            <a:r>
              <a:rPr lang="en-GB" sz="1200" dirty="0" err="1"/>
              <a:t>lyou:postgraduate-research</a:t>
            </a:r>
            <a:r>
              <a:rPr lang="en-GB" sz="1200" dirty="0"/>
              <a:t>  ; </a:t>
            </a:r>
            <a:r>
              <a:rPr lang="en-GB" sz="1200" dirty="0" err="1"/>
              <a:t>lyou:postgraduate-research-courses</a:t>
            </a:r>
            <a:r>
              <a:rPr lang="en-GB" sz="1200" dirty="0"/>
              <a:t>  ; </a:t>
            </a:r>
            <a:r>
              <a:rPr lang="en-GB" sz="1200" dirty="0" err="1"/>
              <a:t>lyou:postgraduate-research-courses-entry-requirements</a:t>
            </a:r>
            <a:r>
              <a:rPr lang="en-GB" sz="1200" dirty="0"/>
              <a:t>  ; </a:t>
            </a:r>
            <a:r>
              <a:rPr lang="en-GB" sz="1200" dirty="0" err="1"/>
              <a:t>lyou:postgraduate-research-prospectus</a:t>
            </a:r>
            <a:r>
              <a:rPr lang="en-GB" sz="1200" dirty="0"/>
              <a:t>  ; </a:t>
            </a:r>
            <a:r>
              <a:rPr lang="en-GB" sz="1200" dirty="0" err="1"/>
              <a:t>lyou:opendays</a:t>
            </a:r>
            <a:r>
              <a:rPr lang="en-GB" sz="1200" dirty="0"/>
              <a:t>  ; </a:t>
            </a:r>
            <a:r>
              <a:rPr lang="en-GB" sz="1200" dirty="0" err="1"/>
              <a:t>lyou:events-graduation</a:t>
            </a:r>
            <a:r>
              <a:rPr lang="en-GB" sz="1200" dirty="0"/>
              <a:t>  ; </a:t>
            </a:r>
            <a:r>
              <a:rPr lang="en-GB" sz="1200" dirty="0" err="1"/>
              <a:t>lyou:about-parents</a:t>
            </a:r>
            <a:r>
              <a:rPr lang="en-GB" sz="1200" dirty="0"/>
              <a:t>  ; </a:t>
            </a:r>
            <a:r>
              <a:rPr lang="en-GB" sz="1200" dirty="0" err="1"/>
              <a:t>lyou:international-students</a:t>
            </a:r>
            <a:r>
              <a:rPr lang="en-GB" sz="1200" dirty="0"/>
              <a:t>  ; </a:t>
            </a:r>
            <a:r>
              <a:rPr lang="en-GB" sz="1200" dirty="0" err="1"/>
              <a:t>lyou:uk-ico-publication-scheme</a:t>
            </a:r>
            <a:r>
              <a:rPr lang="en-GB" sz="1200" dirty="0"/>
              <a:t>  ; </a:t>
            </a:r>
            <a:r>
              <a:rPr lang="en-GB" sz="1200" dirty="0" err="1"/>
              <a:t>lyou:research-funders-policies</a:t>
            </a:r>
            <a:r>
              <a:rPr lang="en-GB" sz="1200" dirty="0"/>
              <a:t>  ; </a:t>
            </a:r>
            <a:r>
              <a:rPr lang="en-GB" sz="1200" dirty="0" err="1"/>
              <a:t>lyou:research-data-management-planning</a:t>
            </a:r>
            <a:r>
              <a:rPr lang="en-GB" sz="1200" dirty="0"/>
              <a:t>  ; </a:t>
            </a:r>
            <a:r>
              <a:rPr lang="en-GB" sz="1200" dirty="0" err="1"/>
              <a:t>lyou:research-data-active-storage</a:t>
            </a:r>
            <a:r>
              <a:rPr lang="en-GB" sz="1200" dirty="0"/>
              <a:t>  ; </a:t>
            </a:r>
            <a:r>
              <a:rPr lang="en-GB" sz="1200" dirty="0" err="1"/>
              <a:t>lyou:research-data-catalogue</a:t>
            </a:r>
            <a:r>
              <a:rPr lang="en-GB" sz="1200" dirty="0"/>
              <a:t>  ; </a:t>
            </a:r>
            <a:r>
              <a:rPr lang="en-GB" sz="1200" dirty="0" err="1"/>
              <a:t>lyou:research-data-policy</a:t>
            </a:r>
            <a:r>
              <a:rPr lang="en-GB" sz="1200" dirty="0"/>
              <a:t>  ; </a:t>
            </a:r>
            <a:r>
              <a:rPr lang="en-GB" sz="1200" dirty="0" err="1"/>
              <a:t>lyou:research-data-access</a:t>
            </a:r>
            <a:r>
              <a:rPr lang="en-GB" sz="1200" dirty="0"/>
              <a:t>  ; </a:t>
            </a:r>
            <a:r>
              <a:rPr lang="en-GB" sz="1200" dirty="0" err="1"/>
              <a:t>lyou:research-data-secure-access</a:t>
            </a:r>
            <a:r>
              <a:rPr lang="en-GB" sz="1200" dirty="0"/>
              <a:t>  .  a  ; </a:t>
            </a:r>
            <a:r>
              <a:rPr lang="en-GB" sz="1200" dirty="0" err="1"/>
              <a:t>geo:lat</a:t>
            </a:r>
            <a:r>
              <a:rPr lang="en-GB" sz="1200" dirty="0"/>
              <a:t> 56.341205 ; </a:t>
            </a:r>
            <a:r>
              <a:rPr lang="en-GB" sz="1200" dirty="0" err="1"/>
              <a:t>geo:long</a:t>
            </a:r>
            <a:r>
              <a:rPr lang="en-GB" sz="1200" dirty="0"/>
              <a:t> -2.793016 .  a </a:t>
            </a:r>
            <a:r>
              <a:rPr lang="en-GB" sz="1200" dirty="0" err="1"/>
              <a:t>vcard:Address</a:t>
            </a:r>
            <a:r>
              <a:rPr lang="en-GB" sz="1200" dirty="0"/>
              <a:t> ; </a:t>
            </a:r>
            <a:r>
              <a:rPr lang="en-GB" sz="1200" dirty="0" err="1"/>
              <a:t>vcard:postal-code</a:t>
            </a:r>
            <a:r>
              <a:rPr lang="en-GB" sz="1200" dirty="0"/>
              <a:t> "KY16 9AJ" ; </a:t>
            </a:r>
            <a:r>
              <a:rPr lang="en-GB" sz="1200" dirty="0" err="1"/>
              <a:t>vcard:country-name</a:t>
            </a:r>
            <a:r>
              <a:rPr lang="en-GB" sz="1200" dirty="0"/>
              <a:t> "United Kingdom" ; </a:t>
            </a:r>
            <a:r>
              <a:rPr lang="en-GB" sz="1200" dirty="0" err="1"/>
              <a:t>vcard:street-address</a:t>
            </a:r>
            <a:r>
              <a:rPr lang="en-GB" sz="1200" dirty="0"/>
              <a:t> "College Gate, North Street" ; </a:t>
            </a:r>
            <a:r>
              <a:rPr lang="en-GB" sz="1200" dirty="0" err="1"/>
              <a:t>vcard:locality</a:t>
            </a:r>
            <a:r>
              <a:rPr lang="en-GB" sz="1200" dirty="0"/>
              <a:t> "St Andrews"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</a:t>
            </a:r>
            <a:r>
              <a:rPr lang="en-GB" sz="1200" dirty="0" err="1"/>
              <a:t>uniofsta</a:t>
            </a:r>
            <a:r>
              <a:rPr lang="en-GB" sz="1200" dirty="0"/>
              <a:t>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</a:t>
            </a:r>
            <a:r>
              <a:rPr lang="en-GB" sz="1200" dirty="0" err="1"/>
              <a:t>univofstandrews</a:t>
            </a:r>
            <a:r>
              <a:rPr lang="en-GB" sz="1200" dirty="0"/>
              <a:t>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</a:t>
            </a:r>
            <a:r>
              <a:rPr lang="en-GB" sz="1200" dirty="0" err="1"/>
              <a:t>uniofstandrews</a:t>
            </a:r>
            <a:r>
              <a:rPr lang="en-GB" sz="1200" dirty="0"/>
              <a:t>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"15683"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</a:t>
            </a:r>
            <a:r>
              <a:rPr lang="en-GB" sz="1200" dirty="0" err="1"/>
              <a:t>uniofstandrews</a:t>
            </a:r>
            <a:r>
              <a:rPr lang="en-GB" sz="1200" dirty="0"/>
              <a:t>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"user20577780"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</a:t>
            </a:r>
            <a:r>
              <a:rPr lang="en-GB" sz="1200" dirty="0" err="1"/>
              <a:t>foaf:OnlineAccount</a:t>
            </a:r>
            <a:r>
              <a:rPr lang="en-GB" sz="1200" dirty="0"/>
              <a:t> ; </a:t>
            </a:r>
            <a:r>
              <a:rPr lang="en-GB" sz="1200" dirty="0" err="1"/>
              <a:t>foaf:accountName</a:t>
            </a:r>
            <a:r>
              <a:rPr lang="en-GB" sz="1200" dirty="0"/>
              <a:t> "</a:t>
            </a:r>
            <a:r>
              <a:rPr lang="en-GB" sz="1200" dirty="0" err="1"/>
              <a:t>UofStAndrews</a:t>
            </a:r>
            <a:r>
              <a:rPr lang="en-GB" sz="1200" dirty="0"/>
              <a:t>" ; </a:t>
            </a:r>
            <a:r>
              <a:rPr lang="en-GB" sz="1200" dirty="0" err="1"/>
              <a:t>foaf:accountServiceHomepage</a:t>
            </a:r>
            <a:r>
              <a:rPr lang="en-GB" sz="1200" dirty="0"/>
              <a:t>  .  a  ; </a:t>
            </a:r>
            <a:r>
              <a:rPr lang="en-GB" sz="1200" dirty="0" err="1"/>
              <a:t>oo:organization</a:t>
            </a:r>
            <a:r>
              <a:rPr lang="en-GB" sz="1200" dirty="0"/>
              <a:t>  ; </a:t>
            </a:r>
            <a:r>
              <a:rPr lang="en-GB" sz="1200" dirty="0" err="1"/>
              <a:t>dcterms:subject</a:t>
            </a:r>
            <a:r>
              <a:rPr lang="en-GB" sz="1200" dirty="0"/>
              <a:t>  ; </a:t>
            </a:r>
            <a:r>
              <a:rPr lang="en-GB" sz="1200" dirty="0" err="1"/>
              <a:t>dcterms:license</a:t>
            </a:r>
            <a:r>
              <a:rPr lang="en-GB" sz="1200" dirty="0"/>
              <a:t>  .  </a:t>
            </a:r>
            <a:r>
              <a:rPr lang="en-GB" sz="1200" dirty="0" err="1"/>
              <a:t>oo:organization</a:t>
            </a:r>
            <a:r>
              <a:rPr lang="en-GB" sz="1200" dirty="0"/>
              <a:t>  ; </a:t>
            </a:r>
            <a:r>
              <a:rPr lang="en-GB" sz="1200" dirty="0" err="1"/>
              <a:t>oo:corrections</a:t>
            </a:r>
            <a:r>
              <a:rPr lang="en-GB" sz="1200" dirty="0"/>
              <a:t>  ; </a:t>
            </a:r>
            <a:r>
              <a:rPr lang="en-GB" sz="1200" dirty="0" err="1"/>
              <a:t>oo:contact</a:t>
            </a:r>
            <a:r>
              <a:rPr lang="en-GB" sz="1200" dirty="0"/>
              <a:t>  ; </a:t>
            </a:r>
            <a:r>
              <a:rPr lang="en-GB" sz="1200" dirty="0" err="1"/>
              <a:t>dcterms:subject</a:t>
            </a:r>
            <a:r>
              <a:rPr lang="en-GB" sz="1200" dirty="0"/>
              <a:t>  ; </a:t>
            </a:r>
            <a:r>
              <a:rPr lang="en-GB" sz="1200" dirty="0" err="1"/>
              <a:t>dcterms:conformsTo</a:t>
            </a:r>
            <a:r>
              <a:rPr lang="en-GB" sz="1200" dirty="0"/>
              <a:t>  ; </a:t>
            </a:r>
            <a:r>
              <a:rPr lang="en-GB" sz="1200" dirty="0" err="1"/>
              <a:t>dcterms:license</a:t>
            </a:r>
            <a:r>
              <a:rPr lang="en-GB" sz="1200" dirty="0"/>
              <a:t>  .  </a:t>
            </a:r>
            <a:r>
              <a:rPr lang="en-GB" sz="1200" dirty="0" err="1"/>
              <a:t>dcterms:conformsTo</a:t>
            </a:r>
            <a:r>
              <a:rPr lang="en-GB" sz="1200" dirty="0"/>
              <a:t>  ; </a:t>
            </a:r>
            <a:r>
              <a:rPr lang="en-GB" sz="1200" dirty="0" err="1"/>
              <a:t>dcterms:subject</a:t>
            </a:r>
            <a:r>
              <a:rPr lang="en-GB" sz="1200" dirty="0"/>
              <a:t>  ; </a:t>
            </a:r>
            <a:r>
              <a:rPr lang="en-GB" sz="1200" dirty="0" err="1"/>
              <a:t>oo:contact</a:t>
            </a:r>
            <a:r>
              <a:rPr lang="en-GB" sz="1200" dirty="0"/>
              <a:t>  ; </a:t>
            </a:r>
            <a:r>
              <a:rPr lang="en-GB" sz="1200" dirty="0" err="1"/>
              <a:t>oo:corrections</a:t>
            </a:r>
            <a:r>
              <a:rPr lang="en-GB" sz="1200" dirty="0"/>
              <a:t>  ; </a:t>
            </a:r>
            <a:r>
              <a:rPr lang="en-GB" sz="1200" dirty="0" err="1"/>
              <a:t>oo:organization</a:t>
            </a:r>
            <a:r>
              <a:rPr lang="en-GB" sz="1200" dirty="0"/>
              <a:t> 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ECBF1-95E2-4395-9638-2AA66092C50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ECBF1-95E2-4395-9638-2AA66092C50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97"/>
            <a:ext cx="5148064" cy="5999304"/>
          </a:xfr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292908" y="2603360"/>
            <a:ext cx="385109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1639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Readable Version!</a:t>
            </a:r>
            <a:endParaRPr lang="en-GB" sz="2000" b="1" dirty="0">
              <a:solidFill>
                <a:srgbClr val="163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354983" cy="502667"/>
          </a:xfrm>
        </p:spPr>
        <p:txBody>
          <a:bodyPr/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ypical search result…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496300" cy="386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smtClean="0"/>
              <a:t>http://equipment.data.ac.uk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4354983" cy="504056"/>
          </a:xfrm>
        </p:spPr>
        <p:txBody>
          <a:bodyPr/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http://opd.data.ac.uk/checker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300" cy="48245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25" y="1196752"/>
            <a:ext cx="4354983" cy="574675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Exploiting the OPD infrastructure....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704856" cy="4257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contribution to NCUB “Intelligent Brokerage Tool” –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konfer.online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Extending the OPD to cover Research Data Management (RDM)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Jisc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Research Data Spring project, working with the Digital Curation Centre (DCC) </a:t>
            </a:r>
          </a:p>
          <a:p>
            <a:pPr marL="0" indent="0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Research Data Discovery Service – Phase 2 Technical contributor role</a:t>
            </a: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consortia equipment search facilities</a:t>
            </a: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use in BIS/RCUK replacement grant system</a:t>
            </a:r>
          </a:p>
          <a:p>
            <a:pPr marL="0" indent="0"/>
            <a:r>
              <a:rPr lang="en-GB" dirty="0" smtClean="0"/>
              <a:t> </a:t>
            </a:r>
          </a:p>
          <a:p>
            <a:pPr marL="0" indent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72394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4354983" cy="574675"/>
          </a:xfrm>
        </p:spPr>
        <p:txBody>
          <a:bodyPr/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exploitation....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9" y="1340768"/>
            <a:ext cx="7795755" cy="49685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723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1800200" cy="1800200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the OPD can support “research outputs” discovery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z="1600" smtClean="0"/>
              <a:pPr>
                <a:defRPr/>
              </a:pPr>
              <a:t>16</a:t>
            </a:fld>
            <a:endParaRPr lang="en-GB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5902397" cy="52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60968"/>
            <a:ext cx="2895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354983" cy="720080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could this mean for the OPD?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300" cy="39699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infrastructure adoption through wider use of OPD</a:t>
            </a:r>
          </a:p>
          <a:p>
            <a:pPr marL="0" indent="0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provenance when displayed through wider data aggregations e.g. Research outputs</a:t>
            </a: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contribution to national information portals such as RCUK’s Gateway to Research and NCUB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onfer.online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adoption opportunities – creating opportunities for wider community data aggregations e.g. Research infrastructure.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354983" cy="430659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challenges?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300" cy="43300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recognised standard – W3C Working Group to be coordinated</a:t>
            </a: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Embedding across entire sector:</a:t>
            </a:r>
          </a:p>
          <a:p>
            <a:pPr marL="468313" lvl="1" indent="0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policy mandate – RCUK cross-council policy on publishing of OJEU value equipment and above, may accelerate wider adoption</a:t>
            </a:r>
          </a:p>
          <a:p>
            <a:pPr marL="468313" lvl="1" indent="0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wider data discovery encourages broader adoption and improves</a:t>
            </a:r>
          </a:p>
          <a:p>
            <a:pPr marL="468313" lvl="1" indent="0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by regional and national university consortia will improve curation and ownership</a:t>
            </a:r>
          </a:p>
          <a:p>
            <a:pPr marL="0" indent="0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future content – a role for CASRAI perhaps?</a:t>
            </a:r>
          </a:p>
          <a:p>
            <a:pPr marL="0" indent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management and governance of OPD – Who is responsible?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2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066951" cy="864096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discuss further?</a:t>
            </a:r>
            <a:b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 touch…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80276" cy="3753942"/>
          </a:xfrm>
        </p:spPr>
        <p:txBody>
          <a:bodyPr/>
          <a:lstStyle/>
          <a:p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Adrian Cox</a:t>
            </a: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Manager</a:t>
            </a: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A.J.Cox@soton.ac.uk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Tel. 02380 598586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 Gutteridge</a:t>
            </a: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Developer</a:t>
            </a: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cjg@ecs.soton.ac.uk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 02380 594833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up to the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equipment.data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 at: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http://equipment.data.ac.uk/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newsletters/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</a:t>
            </a:r>
            <a:r>
              <a:rPr lang="en-GB" dirty="0" err="1" smtClean="0"/>
              <a:t>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4354983" cy="574675"/>
          </a:xfrm>
        </p:spPr>
        <p:txBody>
          <a:bodyPr/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OPD evolve?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402014"/>
          </a:xfrm>
        </p:spPr>
        <p:txBody>
          <a:bodyPr/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of equipment databases as impact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Wakeham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Review, 2010, and launch of revised EPSRC Equipment Funding Guidelines</a:t>
            </a:r>
          </a:p>
          <a:p>
            <a:pPr marL="0" indent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consortia database adoption of linked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data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being developed through HE community website data.ac.uk</a:t>
            </a:r>
          </a:p>
          <a:p>
            <a:pPr marL="0" lvl="0" indent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EPSRC funded UNIQUIP Project “Defining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standards for the publication of research facilities and equipment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data”</a:t>
            </a:r>
          </a:p>
          <a:p>
            <a:pPr marL="0" indent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EPSRC enthusiasm to explore an approach for delivery of a national equipment portal offering lightweight and sustainable architecture – resulting 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equipment.data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10" y="1412776"/>
            <a:ext cx="4354983" cy="57467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GB" sz="2000" kern="1200" dirty="0">
                <a:solidFill>
                  <a:srgbClr val="2C67AA"/>
                </a:solidFill>
                <a:latin typeface="Arial"/>
                <a:cs typeface="+mn-cs"/>
              </a:rPr>
              <a:t>What is </a:t>
            </a:r>
            <a:r>
              <a:rPr lang="en-GB" sz="2000" kern="1200" dirty="0" err="1">
                <a:solidFill>
                  <a:srgbClr val="2C67AA"/>
                </a:solidFill>
                <a:latin typeface="Arial"/>
                <a:cs typeface="+mn-cs"/>
              </a:rPr>
              <a:t>equipment.data</a:t>
            </a:r>
            <a:r>
              <a:rPr lang="en-GB" sz="2000" kern="1200" dirty="0">
                <a:solidFill>
                  <a:srgbClr val="2C67AA"/>
                </a:solidFill>
                <a:latin typeface="Arial"/>
                <a:cs typeface="+mn-cs"/>
              </a:rPr>
              <a:t>?</a:t>
            </a:r>
            <a:br>
              <a:rPr lang="en-GB" sz="2000" kern="1200" dirty="0">
                <a:solidFill>
                  <a:srgbClr val="2C67AA"/>
                </a:solidFill>
                <a:latin typeface="Arial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7560840" cy="4113982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An 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EPSRC project funded to deliver a 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“national 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equipment portal” for the HE 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sector, 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  <a:hlinkClick r:id="rId3"/>
              </a:rPr>
              <a:t>http://equipment.data.ac.uk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(Joint EPSRC/</a:t>
            </a:r>
            <a:r>
              <a:rPr lang="en-GB" sz="2000" kern="1200" dirty="0" err="1">
                <a:solidFill>
                  <a:srgbClr val="000000"/>
                </a:solidFill>
                <a:latin typeface="Arial"/>
              </a:rPr>
              <a:t>Jisc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 funded from 1</a:t>
            </a:r>
            <a:r>
              <a:rPr lang="en-GB" sz="2000" kern="120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 April 2015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GB" sz="2000" kern="12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service provides an aggregation 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and search facility for </a:t>
            </a:r>
            <a:r>
              <a:rPr lang="en-GB" sz="2000" kern="1200" dirty="0">
                <a:solidFill>
                  <a:srgbClr val="000000"/>
                </a:solidFill>
                <a:latin typeface="Arial"/>
              </a:rPr>
              <a:t>all published UK HE equipment </a:t>
            </a: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datasets along with support for publishing and workflow queries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GB" sz="2000" kern="1200" dirty="0">
              <a:solidFill>
                <a:srgbClr val="000000"/>
              </a:solidFill>
              <a:latin typeface="Arial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0000"/>
                </a:solidFill>
                <a:latin typeface="Arial"/>
              </a:rPr>
              <a:t>Fundamental to success is the low entry requirement.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GB" sz="2000" kern="1200" dirty="0">
              <a:solidFill>
                <a:srgbClr val="000000"/>
              </a:solidFill>
              <a:latin typeface="Arial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GB" sz="1600" kern="1200" dirty="0" smtClean="0">
                <a:solidFill>
                  <a:srgbClr val="000000"/>
                </a:solidFill>
                <a:latin typeface="Arial"/>
              </a:rPr>
              <a:t>Note: From </a:t>
            </a:r>
            <a:r>
              <a:rPr lang="en-GB" sz="1600" kern="12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GB" sz="1600" kern="1200" baseline="30000" dirty="0" smtClean="0">
                <a:solidFill>
                  <a:srgbClr val="000000"/>
                </a:solidFill>
                <a:latin typeface="Arial"/>
              </a:rPr>
              <a:t>st</a:t>
            </a:r>
            <a:r>
              <a:rPr lang="en-GB" sz="1600" kern="1200" dirty="0" smtClean="0">
                <a:solidFill>
                  <a:srgbClr val="000000"/>
                </a:solidFill>
                <a:latin typeface="Arial"/>
              </a:rPr>
              <a:t> July 2016 service will be hosted and supported by </a:t>
            </a:r>
            <a:r>
              <a:rPr lang="en-GB" sz="1600" kern="1200" dirty="0" err="1" smtClean="0">
                <a:solidFill>
                  <a:srgbClr val="000000"/>
                </a:solidFill>
                <a:latin typeface="Arial"/>
              </a:rPr>
              <a:t>Jisc</a:t>
            </a:r>
            <a:endParaRPr lang="en-GB" sz="1600" kern="120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GB" sz="2000" kern="1200" dirty="0">
              <a:solidFill>
                <a:srgbClr val="000000"/>
              </a:solidFill>
              <a:latin typeface="Arial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GB" sz="2000" kern="1200" dirty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86591" y="62587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5" y="878085"/>
            <a:ext cx="28829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5904656" cy="462459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simple specification makes it easy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contribute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760562" cy="31318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8781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"/>
          <a:stretch/>
        </p:blipFill>
        <p:spPr>
          <a:xfrm>
            <a:off x="896846" y="1772816"/>
            <a:ext cx="7109968" cy="4680520"/>
          </a:xfrm>
        </p:spPr>
      </p:pic>
    </p:spTree>
    <p:extLst>
      <p:ext uri="{BB962C8B-B14F-4D97-AF65-F5344CB8AC3E}">
        <p14:creationId xmlns:p14="http://schemas.microsoft.com/office/powerpoint/2010/main" val="550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496300" cy="576064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OPD and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Autodiscovery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ECBF1-95E2-4395-9638-2AA66092C50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31073"/>
              </p:ext>
            </p:extLst>
          </p:nvPr>
        </p:nvGraphicFramePr>
        <p:xfrm>
          <a:off x="611559" y="1628800"/>
          <a:ext cx="7234698" cy="3578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896"/>
                <a:gridCol w="959321"/>
                <a:gridCol w="994048"/>
                <a:gridCol w="1024433"/>
              </a:tblGrid>
              <a:tr h="64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Bronze 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Silver 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Gold 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</a:tr>
              <a:tr h="608905"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Data is on the internet and in an acceptable format. 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</a:tr>
              <a:tr h="649757"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Description of dataset is provided by a remotely hosted OPD 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</a:tr>
              <a:tr h="649757"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OPD is discovered via </a:t>
                      </a:r>
                      <a:r>
                        <a:rPr lang="en-GB" sz="1200" dirty="0" err="1">
                          <a:effectLst/>
                        </a:rPr>
                        <a:t>autodiscovery</a:t>
                      </a:r>
                      <a:r>
                        <a:rPr lang="en-GB" sz="1200" dirty="0">
                          <a:effectLst/>
                        </a:rPr>
                        <a:t>. 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</a:tr>
              <a:tr h="1020408"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OPD/dataset has a recognised and supported open licence (e.g. CCO, ODCA or OGL) 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28575" marR="28575" marT="47625" marB="47625" anchor="ctr"/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28575" marR="28575" marT="47625" marB="47625" anchor="ctr"/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47593"/>
            <a:ext cx="2455749" cy="457200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695" y="1171557"/>
            <a:ext cx="880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To date 43 organisations publish 11,488 pieces of equipment and growing!!!</a:t>
            </a:r>
            <a:endParaRPr lang="en-GB" sz="160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4624"/>
          <a:stretch/>
        </p:blipFill>
        <p:spPr>
          <a:xfrm>
            <a:off x="624480" y="1628801"/>
            <a:ext cx="7741991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94" y="1124744"/>
            <a:ext cx="4354983" cy="576064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discover published data?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7166" r="-2223" b="-6935"/>
          <a:stretch/>
        </p:blipFill>
        <p:spPr>
          <a:xfrm>
            <a:off x="2627785" y="1762534"/>
            <a:ext cx="6495092" cy="4646281"/>
          </a:xfrm>
        </p:spPr>
      </p:pic>
      <p:sp>
        <p:nvSpPr>
          <p:cNvPr id="9" name="Rectangle 8"/>
          <p:cNvSpPr/>
          <p:nvPr/>
        </p:nvSpPr>
        <p:spPr>
          <a:xfrm>
            <a:off x="251520" y="1628800"/>
            <a:ext cx="25202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360000" algn="l">
              <a:buAutoNum type="romanLcParenR"/>
            </a:pPr>
            <a:r>
              <a:rPr lang="en-GB" sz="2000" kern="0" dirty="0" smtClean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OPD location discovered from “home </a:t>
            </a:r>
            <a:r>
              <a:rPr lang="en-GB" sz="2000" kern="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sz="2000" kern="0" dirty="0" smtClean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age header link</a:t>
            </a:r>
            <a:r>
              <a:rPr lang="en-GB" sz="2000" kern="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GB" kern="0" dirty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http://opd.data.ac.uk/docs/auto</a:t>
            </a:r>
            <a:endParaRPr lang="en-GB" kern="0" dirty="0" smtClean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360000" algn="l">
              <a:buAutoNum type="romanLcParenR"/>
            </a:pPr>
            <a:r>
              <a:rPr lang="en-GB" sz="2000" kern="0" dirty="0" smtClean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OPD provides “catalogue” of datasets</a:t>
            </a:r>
          </a:p>
          <a:p>
            <a:pPr marL="180000" indent="-360000" algn="l">
              <a:buAutoNum type="romanLcParenR"/>
            </a:pPr>
            <a:r>
              <a:rPr lang="en-GB" sz="2000" kern="0" dirty="0" smtClean="0">
                <a:solidFill>
                  <a:srgbClr val="1F49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Web crawler programme harvests data (to data profile)</a:t>
            </a:r>
          </a:p>
          <a:p>
            <a:pPr algn="l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3429000"/>
            <a:ext cx="11267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</a:rPr>
              <a:t>Published Open </a:t>
            </a:r>
            <a:r>
              <a:rPr lang="en-GB" sz="9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</a:rPr>
              <a:t>ata</a:t>
            </a:r>
            <a:endParaRPr lang="en-GB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354983" cy="432048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 header link……..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185990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="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openorg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href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="http://www.example.ac.uk/profile.ttl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"/&gt;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http://equipment.data.ac.uk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70AF-291C-44F6-A374-E2273CC5D13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272808" cy="577280"/>
          </a:xfrm>
        </p:spPr>
        <p:txBody>
          <a:bodyPr/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autodiscovery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What is an Organisation Profile Document (OPD)?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ECBF1-95E2-4395-9638-2AA66092C50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139952" y="1916136"/>
            <a:ext cx="514806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1639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Readable </a:t>
            </a:r>
            <a:r>
              <a:rPr lang="en-GB" sz="2000" b="1" dirty="0" smtClean="0">
                <a:solidFill>
                  <a:srgbClr val="1639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</a:t>
            </a:r>
            <a:endParaRPr lang="en-GB" sz="2000" b="1" dirty="0">
              <a:solidFill>
                <a:srgbClr val="163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136904" cy="3897958"/>
          </a:xfrm>
        </p:spPr>
        <p:txBody>
          <a:bodyPr/>
          <a:lstStyle/>
          <a:p>
            <a:r>
              <a:rPr lang="en-GB" sz="1000" dirty="0"/>
              <a:t># Aberystwyth University OPD</a:t>
            </a:r>
          </a:p>
          <a:p>
            <a:r>
              <a:rPr lang="en-GB" sz="1000" dirty="0"/>
              <a:t># John Roberts; Research, Business, and Innovation</a:t>
            </a:r>
          </a:p>
          <a:p>
            <a:r>
              <a:rPr lang="en-GB" sz="1000" dirty="0"/>
              <a:t># Updated April 2016</a:t>
            </a:r>
          </a:p>
          <a:p>
            <a:r>
              <a:rPr lang="en-GB" sz="1000" dirty="0" smtClean="0"/>
              <a:t>@</a:t>
            </a:r>
            <a:r>
              <a:rPr lang="en-GB" sz="1000" dirty="0"/>
              <a:t>prefix </a:t>
            </a:r>
            <a:r>
              <a:rPr lang="en-GB" sz="1000" dirty="0" err="1"/>
              <a:t>skos</a:t>
            </a:r>
            <a:r>
              <a:rPr lang="en-GB" sz="1000" dirty="0"/>
              <a:t>:		&lt;http://www.w3.org/2004/02/skos/core#&gt; .</a:t>
            </a:r>
          </a:p>
          <a:p>
            <a:r>
              <a:rPr lang="en-GB" sz="1000" dirty="0"/>
              <a:t>@prefix owl:		&lt;http://www.w3.org/2002/07/owl#&gt;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dcterms</a:t>
            </a:r>
            <a:r>
              <a:rPr lang="en-GB" sz="1000" dirty="0"/>
              <a:t>:	&lt;http://purl.org/dc/terms/&gt;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oo</a:t>
            </a:r>
            <a:r>
              <a:rPr lang="en-GB" sz="1000" dirty="0"/>
              <a:t>:		&lt;http://purl.org/openorg/&gt;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foaf</a:t>
            </a:r>
            <a:r>
              <a:rPr lang="en-GB" sz="1000" dirty="0"/>
              <a:t>:		&lt;http://xmlns.com/foaf/0.1/&gt;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vcard</a:t>
            </a:r>
            <a:r>
              <a:rPr lang="en-GB" sz="1000" dirty="0"/>
              <a:t>:		&lt;http://www.w3.org/2006/vcard/ns#&gt;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dcat</a:t>
            </a:r>
            <a:r>
              <a:rPr lang="en-GB" sz="1000" dirty="0"/>
              <a:t>:		&lt;http://www.w3.org/ns/dcat#&gt; .</a:t>
            </a:r>
          </a:p>
          <a:p>
            <a:r>
              <a:rPr lang="en-GB" sz="1000" dirty="0"/>
              <a:t>@prefix org:		&lt;http://www.w3.org/ns/org#&gt; .</a:t>
            </a:r>
          </a:p>
          <a:p>
            <a:r>
              <a:rPr lang="en-GB" sz="1000" dirty="0"/>
              <a:t>@prefix geo:		&lt;http://www.w3.org/2003/01/geo/wgs84_pos#&gt; .</a:t>
            </a:r>
          </a:p>
          <a:p>
            <a:r>
              <a:rPr lang="en-GB" sz="1000" dirty="0"/>
              <a:t>@prefix </a:t>
            </a:r>
            <a:r>
              <a:rPr lang="en-GB" sz="1000" dirty="0" err="1"/>
              <a:t>lyou</a:t>
            </a:r>
            <a:r>
              <a:rPr lang="en-GB" sz="1000" dirty="0"/>
              <a:t>:		&lt;http://purl.org/linkingyou/&gt; .</a:t>
            </a:r>
          </a:p>
          <a:p>
            <a:r>
              <a:rPr lang="en-GB" sz="1000" dirty="0" smtClean="0"/>
              <a:t>&lt;&gt; </a:t>
            </a:r>
            <a:endParaRPr lang="en-GB" sz="1000" dirty="0"/>
          </a:p>
          <a:p>
            <a:r>
              <a:rPr lang="en-GB" sz="1000" dirty="0"/>
              <a:t>	a </a:t>
            </a:r>
            <a:r>
              <a:rPr lang="en-GB" sz="1000" dirty="0" err="1"/>
              <a:t>oo:OrganizationProfileDocument</a:t>
            </a:r>
            <a:r>
              <a:rPr lang="en-GB" sz="1000" dirty="0"/>
              <a:t>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dcterms:license</a:t>
            </a:r>
            <a:r>
              <a:rPr lang="en-GB" sz="1000" dirty="0"/>
              <a:t> &lt;https://creativecommons.org/publicdomain/zero/1.0/&gt;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foaf:primaryTopic</a:t>
            </a:r>
            <a:r>
              <a:rPr lang="en-GB" sz="1000" dirty="0"/>
              <a:t> &lt;https://www.aber.ac.uk/#org&gt; .</a:t>
            </a:r>
          </a:p>
          <a:p>
            <a:r>
              <a:rPr lang="en-GB" sz="1000" dirty="0" smtClean="0"/>
              <a:t>&lt;</a:t>
            </a:r>
            <a:r>
              <a:rPr lang="en-GB" sz="1000" dirty="0"/>
              <a:t>https://www.aber.ac.uk/#org&gt; </a:t>
            </a:r>
          </a:p>
          <a:p>
            <a:r>
              <a:rPr lang="en-GB" sz="1000" dirty="0"/>
              <a:t>	a </a:t>
            </a:r>
            <a:r>
              <a:rPr lang="en-GB" sz="1000" dirty="0" err="1"/>
              <a:t>org:FormalOrganization</a:t>
            </a:r>
            <a:r>
              <a:rPr lang="en-GB" sz="1000" dirty="0"/>
              <a:t> ;    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skos:prefLabel</a:t>
            </a:r>
            <a:r>
              <a:rPr lang="en-GB" sz="1000" dirty="0"/>
              <a:t> "Aberystwyth University"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skos:hiddenLabel</a:t>
            </a:r>
            <a:r>
              <a:rPr lang="en-GB" sz="1000" dirty="0"/>
              <a:t> "AU"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vcard:sortLabel</a:t>
            </a:r>
            <a:r>
              <a:rPr lang="en-GB" sz="1000" dirty="0"/>
              <a:t> "Aberystwyth University"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foaf:phone</a:t>
            </a:r>
            <a:r>
              <a:rPr lang="en-GB" sz="1000" dirty="0"/>
              <a:t> &lt;</a:t>
            </a:r>
            <a:r>
              <a:rPr lang="en-GB" sz="1000" dirty="0" err="1"/>
              <a:t>tel</a:t>
            </a:r>
            <a:r>
              <a:rPr lang="en-GB" sz="1000" dirty="0"/>
              <a:t>:+441970623111&gt;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foaf:mbox</a:t>
            </a:r>
            <a:r>
              <a:rPr lang="en-GB" sz="1000" dirty="0"/>
              <a:t> &lt;mailto:research@aber.ac.uk&gt;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foaf:logo</a:t>
            </a:r>
            <a:r>
              <a:rPr lang="en-GB" sz="1000" dirty="0"/>
              <a:t> &lt;https://www.aber.ac.uk/css/images/aber-uni-logo.svg&gt;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foaf:homepage</a:t>
            </a:r>
            <a:r>
              <a:rPr lang="en-GB" sz="1000" dirty="0"/>
              <a:t> &lt;https://www.aber.ac.uk/&gt;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dcterms:location</a:t>
            </a:r>
            <a:r>
              <a:rPr lang="en-GB" sz="1000" dirty="0"/>
              <a:t> &lt;https://en.wikipedia.org/wiki/Aberystwyth&gt; ;</a:t>
            </a:r>
          </a:p>
          <a:p>
            <a:r>
              <a:rPr lang="en-GB" sz="1000" dirty="0"/>
              <a:t>	</a:t>
            </a:r>
            <a:r>
              <a:rPr lang="en-GB" sz="1000" b="1" dirty="0" err="1"/>
              <a:t>owl:sameAs</a:t>
            </a:r>
            <a:r>
              <a:rPr lang="en-GB" sz="1000" b="1" dirty="0"/>
              <a:t> &lt;http://id.learning-provider.data.ac.uk/ukprn/10007856&gt; ;</a:t>
            </a:r>
          </a:p>
          <a:p>
            <a:r>
              <a:rPr lang="en-GB" sz="1000" b="1" dirty="0"/>
              <a:t>	</a:t>
            </a:r>
            <a:r>
              <a:rPr lang="en-GB" sz="1000" b="1" dirty="0" err="1"/>
              <a:t>owl:sameAs</a:t>
            </a:r>
            <a:r>
              <a:rPr lang="en-GB" sz="1000" b="1" dirty="0"/>
              <a:t> &lt;http://gtr.rcuk.ac.uk/organisation/E4757A6E-7326-472B-9979-B47D77A65446</a:t>
            </a:r>
            <a:r>
              <a:rPr lang="en-GB" sz="1000" dirty="0"/>
              <a:t>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owl:sameAs</a:t>
            </a:r>
            <a:r>
              <a:rPr lang="en-GB" sz="1000" dirty="0"/>
              <a:t> &lt;http://dbpedia.org/page/Aberystwyth_University&gt;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foaf:isPrimaryTopicOf</a:t>
            </a:r>
            <a:r>
              <a:rPr lang="en-GB" sz="1000" dirty="0"/>
              <a:t> &lt;https://en.wikipedia.org/wiki/Aberystwyth_University&gt;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foaf:based_near</a:t>
            </a:r>
            <a:r>
              <a:rPr lang="en-GB" sz="1000" dirty="0"/>
              <a:t> &lt;https://www.aber.ac.uk/#based_near_point&gt; .</a:t>
            </a:r>
          </a:p>
          <a:p>
            <a:r>
              <a:rPr lang="en-GB" sz="1000" dirty="0"/>
              <a:t>	</a:t>
            </a:r>
          </a:p>
          <a:p>
            <a:r>
              <a:rPr lang="en-GB" sz="1000" dirty="0"/>
              <a:t>&lt;https://www.aber.ac.uk/#based_near_point&gt;</a:t>
            </a:r>
          </a:p>
          <a:p>
            <a:r>
              <a:rPr lang="en-GB" sz="1000" dirty="0"/>
              <a:t>	a &lt;</a:t>
            </a:r>
            <a:r>
              <a:rPr lang="en-GB" sz="1000" dirty="0" err="1"/>
              <a:t>geo:Point</a:t>
            </a:r>
            <a:r>
              <a:rPr lang="en-GB" sz="1000" dirty="0"/>
              <a:t>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geo:lat</a:t>
            </a:r>
            <a:r>
              <a:rPr lang="en-GB" sz="1000" dirty="0"/>
              <a:t> "52.417765"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geo:long</a:t>
            </a:r>
            <a:r>
              <a:rPr lang="en-GB" sz="1000" dirty="0"/>
              <a:t> "-4.065255" .</a:t>
            </a:r>
          </a:p>
          <a:p>
            <a:endParaRPr lang="en-GB" sz="1000" dirty="0"/>
          </a:p>
          <a:p>
            <a:r>
              <a:rPr lang="en-GB" sz="1000" dirty="0"/>
              <a:t>&lt;https://www.aber.ac.uk/en/research/equipment/equipmentData.xml&gt;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oo:organization</a:t>
            </a:r>
            <a:r>
              <a:rPr lang="en-GB" sz="1000" dirty="0"/>
              <a:t> &lt;https://www.aber.ac.uk/#org&gt;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oo:corrections</a:t>
            </a:r>
            <a:r>
              <a:rPr lang="en-GB" sz="1000" dirty="0"/>
              <a:t> &lt;mailto:jtr2@aber.ac.uk&gt; 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oo:contact</a:t>
            </a:r>
            <a:r>
              <a:rPr lang="en-GB" sz="1000" dirty="0"/>
              <a:t> &lt;mailto:research@aber.ac.uk&gt; ;</a:t>
            </a:r>
          </a:p>
        </p:txBody>
      </p:sp>
    </p:spTree>
    <p:extLst>
      <p:ext uri="{BB962C8B-B14F-4D97-AF65-F5344CB8AC3E}">
        <p14:creationId xmlns:p14="http://schemas.microsoft.com/office/powerpoint/2010/main" val="20619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2061A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rgbClr val="5599DD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18388</TotalTime>
  <Words>1294</Words>
  <Application>Microsoft Office PowerPoint</Application>
  <PresentationFormat>On-screen Show (4:3)</PresentationFormat>
  <Paragraphs>211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uos_ppt__template_v7</vt:lpstr>
      <vt:lpstr>UOS divider slide design</vt:lpstr>
      <vt:lpstr>UOS full bleed image</vt:lpstr>
      <vt:lpstr>The “Organisation Profile Document” – Enabling data autodiscovery  </vt:lpstr>
      <vt:lpstr>How did the OPD evolve?</vt:lpstr>
      <vt:lpstr>What is equipment.data? </vt:lpstr>
      <vt:lpstr>A simple specification makes it easy to contribute</vt:lpstr>
      <vt:lpstr>The OPD and Autodiscovery: </vt:lpstr>
      <vt:lpstr>PowerPoint Presentation</vt:lpstr>
      <vt:lpstr>How do we discover published data?</vt:lpstr>
      <vt:lpstr>Home page header link……..</vt:lpstr>
      <vt:lpstr>Enabling autodiscovery - What is an Organisation Profile Document (OPD)?</vt:lpstr>
      <vt:lpstr>PowerPoint Presentation</vt:lpstr>
      <vt:lpstr>PowerPoint Presentation</vt:lpstr>
      <vt:lpstr>Typical search result…</vt:lpstr>
      <vt:lpstr>http://opd.data.ac.uk/checker</vt:lpstr>
      <vt:lpstr>Exploiting the OPD infrastructure....</vt:lpstr>
      <vt:lpstr>Infrastructure exploitation....</vt:lpstr>
      <vt:lpstr>How the OPD can support “research outputs” discovery</vt:lpstr>
      <vt:lpstr>What could this mean for the OPD?</vt:lpstr>
      <vt:lpstr>What are the challenges?</vt:lpstr>
      <vt:lpstr>Want to discuss further? Get in touch…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Cox A.</cp:lastModifiedBy>
  <cp:revision>657</cp:revision>
  <cp:lastPrinted>2016-06-06T14:35:05Z</cp:lastPrinted>
  <dcterms:created xsi:type="dcterms:W3CDTF">2008-01-18T13:45:32Z</dcterms:created>
  <dcterms:modified xsi:type="dcterms:W3CDTF">2016-06-06T14:56:41Z</dcterms:modified>
</cp:coreProperties>
</file>