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1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67" r:id="rId3"/>
    <p:sldId id="362" r:id="rId4"/>
    <p:sldId id="386" r:id="rId5"/>
    <p:sldId id="388" r:id="rId6"/>
    <p:sldId id="389" r:id="rId7"/>
    <p:sldId id="393" r:id="rId8"/>
    <p:sldId id="392" r:id="rId9"/>
    <p:sldId id="373" r:id="rId10"/>
    <p:sldId id="379" r:id="rId11"/>
    <p:sldId id="394" r:id="rId12"/>
    <p:sldId id="390" r:id="rId13"/>
    <p:sldId id="380" r:id="rId14"/>
    <p:sldId id="382" r:id="rId15"/>
    <p:sldId id="403" r:id="rId16"/>
    <p:sldId id="396" r:id="rId17"/>
    <p:sldId id="404" r:id="rId18"/>
    <p:sldId id="405" r:id="rId19"/>
    <p:sldId id="397" r:id="rId20"/>
    <p:sldId id="406" r:id="rId21"/>
    <p:sldId id="407" r:id="rId22"/>
    <p:sldId id="408" r:id="rId23"/>
    <p:sldId id="395" r:id="rId24"/>
    <p:sldId id="385" r:id="rId25"/>
  </p:sldIdLst>
  <p:sldSz cx="9144000" cy="6858000" type="screen4x3"/>
  <p:notesSz cx="6805613" cy="9939338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ENG Helen" initials="C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4EAC"/>
    <a:srgbClr val="053C7B"/>
    <a:srgbClr val="631D1D"/>
    <a:srgbClr val="811A20"/>
    <a:srgbClr val="18233A"/>
    <a:srgbClr val="62616E"/>
    <a:srgbClr val="ACD6E6"/>
    <a:srgbClr val="239B71"/>
    <a:srgbClr val="0EA16F"/>
    <a:srgbClr val="318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2" autoAdjust="0"/>
    <p:restoredTop sz="85356" autoAdjust="0"/>
  </p:normalViewPr>
  <p:slideViewPr>
    <p:cSldViewPr>
      <p:cViewPr>
        <p:scale>
          <a:sx n="50" d="100"/>
          <a:sy n="50" d="100"/>
        </p:scale>
        <p:origin x="-1200" y="1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4D8A6-E91F-2349-9524-29B4C5A5DC24}" type="datetimeFigureOut">
              <a:rPr lang="nl-NL" smtClean="0"/>
              <a:t>8-6-2016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21A2C-3C7C-D545-A329-5793AF5DBC8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862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0F8EE6-58F5-4CF5-9682-2B7D6D7782B5}" type="slidenum">
              <a:rPr lang="en-US"/>
              <a:pPr/>
              <a:t>2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5700" cy="3725863"/>
          </a:xfrm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4800" y="4888618"/>
            <a:ext cx="4537606" cy="4553278"/>
          </a:xfrm>
        </p:spPr>
        <p:txBody>
          <a:bodyPr/>
          <a:lstStyle/>
          <a:p>
            <a:pPr marL="229194" indent="-229194">
              <a:buFontTx/>
              <a:buAutoNum type="arabicParenR"/>
            </a:pPr>
            <a:endParaRPr lang="nl-NL" dirty="0" smtClean="0"/>
          </a:p>
          <a:p>
            <a:pPr marL="229194" indent="-229194">
              <a:buFontTx/>
              <a:buAutoNum type="arabicParenR"/>
            </a:pPr>
            <a:endParaRPr lang="nl-NL" dirty="0" smtClean="0"/>
          </a:p>
          <a:p>
            <a:pPr marL="229194" indent="-229194">
              <a:buFontTx/>
              <a:buAutoNum type="arabicParenR"/>
            </a:pPr>
            <a:r>
              <a:rPr lang="nl-NL" dirty="0" smtClean="0"/>
              <a:t>Verscheidene </a:t>
            </a:r>
            <a:r>
              <a:rPr lang="nl-NL" dirty="0"/>
              <a:t>informatieobjecten</a:t>
            </a:r>
          </a:p>
          <a:p>
            <a:pPr marL="229194" indent="-229194">
              <a:buFontTx/>
              <a:buAutoNum type="arabicParenR"/>
            </a:pPr>
            <a:r>
              <a:rPr lang="nl-BE" dirty="0"/>
              <a:t>Informatie zit verspreid bij verschillende </a:t>
            </a:r>
            <a:r>
              <a:rPr lang="nl-BE" dirty="0" smtClean="0"/>
              <a:t>stakeholders (ongeveer 33 </a:t>
            </a:r>
            <a:r>
              <a:rPr lang="nl-BE" dirty="0"/>
              <a:t>(vaak in operationele processen</a:t>
            </a:r>
            <a:r>
              <a:rPr lang="nl-BE" dirty="0" smtClean="0"/>
              <a:t>))</a:t>
            </a:r>
            <a:endParaRPr lang="nl-BE" dirty="0"/>
          </a:p>
          <a:p>
            <a:pPr marL="229194" indent="-229194">
              <a:buFontTx/>
              <a:buAutoNum type="arabicParenR"/>
            </a:pPr>
            <a:r>
              <a:rPr lang="nl-BE" dirty="0"/>
              <a:t>Informatie wordt gezocht door verschillende stakeholders</a:t>
            </a:r>
          </a:p>
          <a:p>
            <a:pPr marL="229194" indent="-229194">
              <a:buFontTx/>
              <a:buAutoNum type="arabicParenR"/>
            </a:pPr>
            <a:r>
              <a:rPr lang="nl-BE" dirty="0"/>
              <a:t>Breng deze informatie op transparante manier samen in één virtuele </a:t>
            </a:r>
            <a:r>
              <a:rPr lang="nl-BE" dirty="0" err="1"/>
              <a:t>onderzoeksinformatieruimte</a:t>
            </a:r>
            <a:r>
              <a:rPr lang="nl-BE" dirty="0"/>
              <a:t> = FRIS</a:t>
            </a:r>
          </a:p>
          <a:p>
            <a:pPr marL="229194" indent="-229194">
              <a:buFontTx/>
              <a:buAutoNum type="arabicParenR"/>
            </a:pPr>
            <a:r>
              <a:rPr lang="nl-BE" dirty="0"/>
              <a:t>Er is een zeer sterke behoefte aan raadplegen van databanken, vinden van onderzoekers, projecten … (zie bevraging e-onderzoek, nov 2007)</a:t>
            </a:r>
            <a:endParaRPr 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0F8EE6-58F5-4CF5-9682-2B7D6D7782B5}" type="slidenum">
              <a:rPr lang="en-US"/>
              <a:pPr/>
              <a:t>3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5700" cy="3725863"/>
          </a:xfrm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4800" y="4888618"/>
            <a:ext cx="4537606" cy="4553278"/>
          </a:xfrm>
        </p:spPr>
        <p:txBody>
          <a:bodyPr/>
          <a:lstStyle/>
          <a:p>
            <a:pPr marL="229194" indent="-229194">
              <a:buFontTx/>
              <a:buAutoNum type="arabicParenR"/>
            </a:pPr>
            <a:endParaRPr lang="nl-NL" dirty="0" smtClean="0"/>
          </a:p>
          <a:p>
            <a:pPr marL="229194" indent="-229194">
              <a:buFontTx/>
              <a:buAutoNum type="arabicParenR"/>
            </a:pPr>
            <a:endParaRPr lang="nl-NL" dirty="0" smtClean="0"/>
          </a:p>
          <a:p>
            <a:pPr marL="229194" indent="-229194">
              <a:buFontTx/>
              <a:buAutoNum type="arabicParenR"/>
            </a:pPr>
            <a:r>
              <a:rPr lang="nl-NL" dirty="0" smtClean="0"/>
              <a:t>Verscheidene </a:t>
            </a:r>
            <a:r>
              <a:rPr lang="nl-NL" dirty="0"/>
              <a:t>informatieobjecten</a:t>
            </a:r>
          </a:p>
          <a:p>
            <a:pPr marL="229194" indent="-229194">
              <a:buFontTx/>
              <a:buAutoNum type="arabicParenR"/>
            </a:pPr>
            <a:r>
              <a:rPr lang="nl-BE" dirty="0"/>
              <a:t>Informatie zit verspreid bij verschillende stakeholders (vaak in operationele processen)</a:t>
            </a:r>
          </a:p>
          <a:p>
            <a:pPr marL="229194" indent="-229194">
              <a:buFontTx/>
              <a:buAutoNum type="arabicParenR"/>
            </a:pPr>
            <a:r>
              <a:rPr lang="nl-BE" dirty="0"/>
              <a:t>Informatie wordt gezocht door verschillende stakeholders</a:t>
            </a:r>
          </a:p>
          <a:p>
            <a:pPr marL="229194" indent="-229194">
              <a:buFontTx/>
              <a:buAutoNum type="arabicParenR"/>
            </a:pPr>
            <a:r>
              <a:rPr lang="nl-BE" dirty="0"/>
              <a:t>Breng deze informatie op transparante manier samen in één virtuele </a:t>
            </a:r>
            <a:r>
              <a:rPr lang="nl-BE" dirty="0" err="1"/>
              <a:t>onderzoeksinformatieruimte</a:t>
            </a:r>
            <a:r>
              <a:rPr lang="nl-BE" dirty="0"/>
              <a:t> = FRIS</a:t>
            </a:r>
          </a:p>
          <a:p>
            <a:pPr marL="229194" indent="-229194">
              <a:buFontTx/>
              <a:buAutoNum type="arabicParenR"/>
            </a:pPr>
            <a:r>
              <a:rPr lang="nl-BE" dirty="0"/>
              <a:t>Er is een zeer sterke behoefte aan raadplegen van databanken, vinden van onderzoekers, projecten … (zie bevraging e-onderzoek, nov 2007)</a:t>
            </a:r>
            <a:endParaRPr lang="nl-N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Introducing model driven formal semantic management at the business level</a:t>
            </a:r>
            <a:endParaRPr lang="en-US" sz="2000" dirty="0" smtClean="0">
              <a:sym typeface="Wingdings" panose="05000000000000000000" pitchFamily="2" charset="2"/>
            </a:endParaRP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2244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FRIS</a:t>
            </a:r>
            <a:r>
              <a:rPr lang="nl-BE" baseline="0" dirty="0" smtClean="0"/>
              <a:t> – Enterprise Information Architecture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2896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Metamodel </a:t>
            </a:r>
            <a:r>
              <a:rPr lang="nl-BE" dirty="0" err="1" smtClean="0"/>
              <a:t>driven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organisation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driven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models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with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fixed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pattern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with</a:t>
            </a:r>
            <a:r>
              <a:rPr lang="nl-BE" baseline="0" dirty="0" smtClean="0"/>
              <a:t> </a:t>
            </a:r>
            <a:r>
              <a:rPr lang="nl-BE" baseline="0" dirty="0" err="1" smtClean="0"/>
              <a:t>regards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relations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8316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Syntactic and semantic alignment is realized at the systems interfaces. 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6969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Providers are responsible for their semantic management and the mapping to the agreed FRIS semantics.</a:t>
            </a:r>
            <a:endParaRPr lang="nl-BE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360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/>
          <p:nvPr userDrawn="1"/>
        </p:nvSpPr>
        <p:spPr>
          <a:xfrm>
            <a:off x="8610600" y="2667000"/>
            <a:ext cx="5334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9"/>
          <p:cNvSpPr/>
          <p:nvPr userDrawn="1"/>
        </p:nvSpPr>
        <p:spPr>
          <a:xfrm>
            <a:off x="7924800" y="3200400"/>
            <a:ext cx="838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0"/>
          <p:cNvSpPr/>
          <p:nvPr userDrawn="1"/>
        </p:nvSpPr>
        <p:spPr>
          <a:xfrm>
            <a:off x="7086600" y="3657600"/>
            <a:ext cx="990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1"/>
          <p:cNvSpPr/>
          <p:nvPr userDrawn="1"/>
        </p:nvSpPr>
        <p:spPr>
          <a:xfrm>
            <a:off x="3200400" y="152400"/>
            <a:ext cx="990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2"/>
          <p:cNvSpPr/>
          <p:nvPr userDrawn="1"/>
        </p:nvSpPr>
        <p:spPr>
          <a:xfrm>
            <a:off x="2971800" y="457200"/>
            <a:ext cx="8382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996952"/>
            <a:ext cx="6984776" cy="63098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811A2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644978"/>
            <a:ext cx="6984776" cy="4320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18233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l-BE" dirty="0"/>
          </a:p>
        </p:txBody>
      </p:sp>
      <p:cxnSp>
        <p:nvCxnSpPr>
          <p:cNvPr id="20" name="Rechte verbindingslijn 19"/>
          <p:cNvCxnSpPr/>
          <p:nvPr userDrawn="1"/>
        </p:nvCxnSpPr>
        <p:spPr>
          <a:xfrm>
            <a:off x="467544" y="2492896"/>
            <a:ext cx="0" cy="1944216"/>
          </a:xfrm>
          <a:prstGeom prst="line">
            <a:avLst/>
          </a:prstGeom>
          <a:ln>
            <a:solidFill>
              <a:srgbClr val="811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Afbeelding 3" descr="streepje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4239909" cy="402349"/>
          </a:xfrm>
          <a:prstGeom prst="rect">
            <a:avLst/>
          </a:prstGeom>
        </p:spPr>
      </p:pic>
      <p:pic>
        <p:nvPicPr>
          <p:cNvPr id="5" name="Afbeelding 4" descr="LOGO_UHASSELT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237" y="5733256"/>
            <a:ext cx="1899606" cy="88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23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107504" y="692696"/>
            <a:ext cx="8928992" cy="0"/>
          </a:xfrm>
          <a:prstGeom prst="line">
            <a:avLst/>
          </a:prstGeom>
          <a:noFill/>
          <a:ln w="3175" cmpd="sng">
            <a:solidFill>
              <a:srgbClr val="811A2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90254" cy="549844"/>
          </a:xfrm>
          <a:ln>
            <a:noFill/>
          </a:ln>
        </p:spPr>
        <p:txBody>
          <a:bodyPr>
            <a:normAutofit/>
          </a:bodyPr>
          <a:lstStyle>
            <a:lvl1pPr algn="l">
              <a:defRPr sz="3000">
                <a:solidFill>
                  <a:srgbClr val="811A2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>
            <a:lvl1pPr>
              <a:buFont typeface="Wingdings" pitchFamily="2" charset="2"/>
              <a:buChar char="§"/>
              <a:defRPr sz="2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Wingdings" pitchFamily="2" charset="2"/>
              <a:buChar char="§"/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Wingdings" pitchFamily="2" charset="2"/>
              <a:buChar char="§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Wingdings" pitchFamily="2" charset="2"/>
              <a:buChar char="§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59652E-C199-334F-9320-471B095246A8}" type="datetime1">
              <a:rPr lang="nl-BE"/>
              <a:pPr/>
              <a:t>8/06/2016</a:t>
            </a:fld>
            <a:endParaRPr lang="nl-BE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7000" y="6357938"/>
            <a:ext cx="752475" cy="365125"/>
          </a:xfrm>
        </p:spPr>
        <p:txBody>
          <a:bodyPr/>
          <a:lstStyle>
            <a:lvl1pPr>
              <a:defRPr/>
            </a:lvl1pPr>
          </a:lstStyle>
          <a:p>
            <a:fld id="{BBB2625E-E22D-324D-B6D3-F6234E5E9FE9}" type="slidenum">
              <a:rPr lang="nl-BE"/>
              <a:pPr/>
              <a:t>‹#›</a:t>
            </a:fld>
            <a:endParaRPr lang="nl-BE"/>
          </a:p>
        </p:txBody>
      </p:sp>
      <p:sp>
        <p:nvSpPr>
          <p:cNvPr id="20" name="Line 8"/>
          <p:cNvSpPr>
            <a:spLocks noChangeShapeType="1"/>
          </p:cNvSpPr>
          <p:nvPr userDrawn="1"/>
        </p:nvSpPr>
        <p:spPr bwMode="auto">
          <a:xfrm>
            <a:off x="107504" y="6237312"/>
            <a:ext cx="7560840" cy="0"/>
          </a:xfrm>
          <a:prstGeom prst="line">
            <a:avLst/>
          </a:prstGeom>
          <a:noFill/>
          <a:ln w="3175" cmpd="sng">
            <a:solidFill>
              <a:srgbClr val="811A2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pic>
        <p:nvPicPr>
          <p:cNvPr id="11" name="Afbeelding 10" descr="streepje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" y="1"/>
            <a:ext cx="2672699" cy="116632"/>
          </a:xfrm>
          <a:prstGeom prst="rect">
            <a:avLst/>
          </a:prstGeom>
        </p:spPr>
      </p:pic>
      <p:pic>
        <p:nvPicPr>
          <p:cNvPr id="13" name="Afbeelding 12" descr="LOGO_UHASSELT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179623"/>
            <a:ext cx="1251534" cy="58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4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4704"/>
            <a:ext cx="4038600" cy="5361459"/>
          </a:xfr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Wingdings" pitchFamily="2" charset="2"/>
              <a:buChar char="§"/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Wingdings" pitchFamily="2" charset="2"/>
              <a:buChar char="§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Wingdings" pitchFamily="2" charset="2"/>
              <a:buChar char="§"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038600" cy="5361459"/>
          </a:xfrm>
        </p:spPr>
        <p:txBody>
          <a:bodyPr/>
          <a:lstStyle>
            <a:lvl1pPr>
              <a:buFont typeface="Wingdings" pitchFamily="2" charset="2"/>
              <a:buChar char="§"/>
              <a:defRPr lang="en-US" sz="24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Wingdings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Wingdings" pitchFamily="2" charset="2"/>
              <a:buChar char="§"/>
              <a:defRPr lang="en-US" sz="18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Wingdings" pitchFamily="2" charset="2"/>
              <a:buChar char="§"/>
              <a:defRPr lang="en-US" sz="16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Wingdings" pitchFamily="2" charset="2"/>
              <a:buChar char="§"/>
              <a:defRPr lang="nl-BE" sz="14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5DD459-C67D-7047-BA33-F4FEB3BFC21B}" type="datetime1">
              <a:rPr lang="nl-BE"/>
              <a:pPr/>
              <a:t>8/06/2016</a:t>
            </a:fld>
            <a:endParaRPr lang="nl-BE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7000" y="6357938"/>
            <a:ext cx="752475" cy="365125"/>
          </a:xfrm>
        </p:spPr>
        <p:txBody>
          <a:bodyPr/>
          <a:lstStyle>
            <a:lvl1pPr>
              <a:defRPr/>
            </a:lvl1pPr>
          </a:lstStyle>
          <a:p>
            <a:fld id="{2B938D02-EAF4-FD43-B7FD-62C0C1CBB0F5}" type="slidenum">
              <a:rPr lang="nl-BE"/>
              <a:pPr/>
              <a:t>‹#›</a:t>
            </a:fld>
            <a:endParaRPr lang="nl-BE"/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107504" y="692696"/>
            <a:ext cx="8928992" cy="0"/>
          </a:xfrm>
          <a:prstGeom prst="line">
            <a:avLst/>
          </a:prstGeom>
          <a:noFill/>
          <a:ln w="3175" cmpd="sng">
            <a:solidFill>
              <a:srgbClr val="811A2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90254" cy="549844"/>
          </a:xfrm>
          <a:ln>
            <a:noFill/>
          </a:ln>
        </p:spPr>
        <p:txBody>
          <a:bodyPr>
            <a:normAutofit/>
          </a:bodyPr>
          <a:lstStyle>
            <a:lvl1pPr algn="l">
              <a:defRPr sz="3000">
                <a:solidFill>
                  <a:srgbClr val="811A2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14" name="Line 8"/>
          <p:cNvSpPr>
            <a:spLocks noChangeShapeType="1"/>
          </p:cNvSpPr>
          <p:nvPr userDrawn="1"/>
        </p:nvSpPr>
        <p:spPr bwMode="auto">
          <a:xfrm>
            <a:off x="107504" y="6237312"/>
            <a:ext cx="7560840" cy="0"/>
          </a:xfrm>
          <a:prstGeom prst="line">
            <a:avLst/>
          </a:prstGeom>
          <a:noFill/>
          <a:ln w="3175" cmpd="sng">
            <a:solidFill>
              <a:srgbClr val="811A2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pic>
        <p:nvPicPr>
          <p:cNvPr id="15" name="Afbeelding 14" descr="streepje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" y="1"/>
            <a:ext cx="2672699" cy="116632"/>
          </a:xfrm>
          <a:prstGeom prst="rect">
            <a:avLst/>
          </a:prstGeom>
        </p:spPr>
      </p:pic>
      <p:pic>
        <p:nvPicPr>
          <p:cNvPr id="16" name="Afbeelding 15" descr="LOGO_UHASSELT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179623"/>
            <a:ext cx="1251534" cy="58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22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2A5EFE-4183-5649-8573-9EF119A6C78A}" type="datetime1">
              <a:rPr lang="nl-BE"/>
              <a:pPr/>
              <a:t>8/06/2016</a:t>
            </a:fld>
            <a:endParaRPr lang="nl-BE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7000" y="6357938"/>
            <a:ext cx="752475" cy="365125"/>
          </a:xfrm>
        </p:spPr>
        <p:txBody>
          <a:bodyPr/>
          <a:lstStyle>
            <a:lvl1pPr>
              <a:defRPr/>
            </a:lvl1pPr>
          </a:lstStyle>
          <a:p>
            <a:fld id="{2AFDC6E1-9C0E-EA4C-8B2C-632253832F8A}" type="slidenum">
              <a:rPr lang="nl-BE"/>
              <a:pPr/>
              <a:t>‹#›</a:t>
            </a:fld>
            <a:endParaRPr lang="nl-BE"/>
          </a:p>
        </p:txBody>
      </p:sp>
      <p:sp>
        <p:nvSpPr>
          <p:cNvPr id="10" name="Line 8"/>
          <p:cNvSpPr>
            <a:spLocks noChangeShapeType="1"/>
          </p:cNvSpPr>
          <p:nvPr userDrawn="1"/>
        </p:nvSpPr>
        <p:spPr bwMode="auto">
          <a:xfrm>
            <a:off x="107504" y="692696"/>
            <a:ext cx="8928992" cy="0"/>
          </a:xfrm>
          <a:prstGeom prst="line">
            <a:avLst/>
          </a:prstGeom>
          <a:noFill/>
          <a:ln w="3175" cmpd="sng">
            <a:solidFill>
              <a:srgbClr val="811A2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90254" cy="549844"/>
          </a:xfrm>
          <a:ln>
            <a:noFill/>
          </a:ln>
        </p:spPr>
        <p:txBody>
          <a:bodyPr>
            <a:normAutofit/>
          </a:bodyPr>
          <a:lstStyle>
            <a:lvl1pPr algn="l">
              <a:defRPr sz="3000">
                <a:solidFill>
                  <a:srgbClr val="811A2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107504" y="6237312"/>
            <a:ext cx="7560840" cy="0"/>
          </a:xfrm>
          <a:prstGeom prst="line">
            <a:avLst/>
          </a:prstGeom>
          <a:noFill/>
          <a:ln w="3175" cmpd="sng">
            <a:solidFill>
              <a:srgbClr val="811A2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pic>
        <p:nvPicPr>
          <p:cNvPr id="13" name="Afbeelding 12" descr="streepje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" y="1"/>
            <a:ext cx="2672699" cy="116632"/>
          </a:xfrm>
          <a:prstGeom prst="rect">
            <a:avLst/>
          </a:prstGeom>
        </p:spPr>
      </p:pic>
      <p:pic>
        <p:nvPicPr>
          <p:cNvPr id="14" name="Afbeelding 13" descr="LOGO_UHASSELT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179623"/>
            <a:ext cx="1251534" cy="58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56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C988CC6-97EB-4A45-9195-47EF7C52919D}" type="datetime1">
              <a:rPr lang="nl-BE"/>
              <a:pPr/>
              <a:t>8/06/2016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476D89C-E8B9-AE4E-B6DF-5DF853DAFA02}" type="slidenum">
              <a:rPr lang="nl-BE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87" Type="http://schemas.openxmlformats.org/officeDocument/2006/relationships/tags" Target="../tags/tag87.xml"/><Relationship Id="rId102" Type="http://schemas.openxmlformats.org/officeDocument/2006/relationships/tags" Target="../tags/tag102.xml"/><Relationship Id="rId110" Type="http://schemas.openxmlformats.org/officeDocument/2006/relationships/notesSlide" Target="../notesSlides/notesSlide1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11" Type="http://schemas.openxmlformats.org/officeDocument/2006/relationships/image" Target="../media/image4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slideLayout" Target="../slideLayouts/slideLayout2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21.xml"/><Relationship Id="rId18" Type="http://schemas.openxmlformats.org/officeDocument/2006/relationships/tags" Target="../tags/tag126.xml"/><Relationship Id="rId26" Type="http://schemas.openxmlformats.org/officeDocument/2006/relationships/tags" Target="../tags/tag134.xml"/><Relationship Id="rId39" Type="http://schemas.openxmlformats.org/officeDocument/2006/relationships/tags" Target="../tags/tag147.xml"/><Relationship Id="rId21" Type="http://schemas.openxmlformats.org/officeDocument/2006/relationships/tags" Target="../tags/tag129.xml"/><Relationship Id="rId34" Type="http://schemas.openxmlformats.org/officeDocument/2006/relationships/tags" Target="../tags/tag142.xml"/><Relationship Id="rId42" Type="http://schemas.openxmlformats.org/officeDocument/2006/relationships/tags" Target="../tags/tag150.xml"/><Relationship Id="rId47" Type="http://schemas.openxmlformats.org/officeDocument/2006/relationships/tags" Target="../tags/tag155.xml"/><Relationship Id="rId50" Type="http://schemas.openxmlformats.org/officeDocument/2006/relationships/tags" Target="../tags/tag158.xml"/><Relationship Id="rId55" Type="http://schemas.openxmlformats.org/officeDocument/2006/relationships/tags" Target="../tags/tag163.xml"/><Relationship Id="rId63" Type="http://schemas.openxmlformats.org/officeDocument/2006/relationships/tags" Target="../tags/tag171.xml"/><Relationship Id="rId68" Type="http://schemas.openxmlformats.org/officeDocument/2006/relationships/tags" Target="../tags/tag176.xml"/><Relationship Id="rId76" Type="http://schemas.openxmlformats.org/officeDocument/2006/relationships/tags" Target="../tags/tag184.xml"/><Relationship Id="rId84" Type="http://schemas.openxmlformats.org/officeDocument/2006/relationships/tags" Target="../tags/tag192.xml"/><Relationship Id="rId89" Type="http://schemas.openxmlformats.org/officeDocument/2006/relationships/notesSlide" Target="../notesSlides/notesSlide2.xml"/><Relationship Id="rId7" Type="http://schemas.openxmlformats.org/officeDocument/2006/relationships/tags" Target="../tags/tag115.xml"/><Relationship Id="rId71" Type="http://schemas.openxmlformats.org/officeDocument/2006/relationships/tags" Target="../tags/tag179.xml"/><Relationship Id="rId2" Type="http://schemas.openxmlformats.org/officeDocument/2006/relationships/tags" Target="../tags/tag110.xml"/><Relationship Id="rId16" Type="http://schemas.openxmlformats.org/officeDocument/2006/relationships/tags" Target="../tags/tag124.xml"/><Relationship Id="rId29" Type="http://schemas.openxmlformats.org/officeDocument/2006/relationships/tags" Target="../tags/tag137.xml"/><Relationship Id="rId11" Type="http://schemas.openxmlformats.org/officeDocument/2006/relationships/tags" Target="../tags/tag119.xml"/><Relationship Id="rId24" Type="http://schemas.openxmlformats.org/officeDocument/2006/relationships/tags" Target="../tags/tag132.xml"/><Relationship Id="rId32" Type="http://schemas.openxmlformats.org/officeDocument/2006/relationships/tags" Target="../tags/tag140.xml"/><Relationship Id="rId37" Type="http://schemas.openxmlformats.org/officeDocument/2006/relationships/tags" Target="../tags/tag145.xml"/><Relationship Id="rId40" Type="http://schemas.openxmlformats.org/officeDocument/2006/relationships/tags" Target="../tags/tag148.xml"/><Relationship Id="rId45" Type="http://schemas.openxmlformats.org/officeDocument/2006/relationships/tags" Target="../tags/tag153.xml"/><Relationship Id="rId53" Type="http://schemas.openxmlformats.org/officeDocument/2006/relationships/tags" Target="../tags/tag161.xml"/><Relationship Id="rId58" Type="http://schemas.openxmlformats.org/officeDocument/2006/relationships/tags" Target="../tags/tag166.xml"/><Relationship Id="rId66" Type="http://schemas.openxmlformats.org/officeDocument/2006/relationships/tags" Target="../tags/tag174.xml"/><Relationship Id="rId74" Type="http://schemas.openxmlformats.org/officeDocument/2006/relationships/tags" Target="../tags/tag182.xml"/><Relationship Id="rId79" Type="http://schemas.openxmlformats.org/officeDocument/2006/relationships/tags" Target="../tags/tag187.xml"/><Relationship Id="rId87" Type="http://schemas.openxmlformats.org/officeDocument/2006/relationships/tags" Target="../tags/tag195.xml"/><Relationship Id="rId5" Type="http://schemas.openxmlformats.org/officeDocument/2006/relationships/tags" Target="../tags/tag113.xml"/><Relationship Id="rId61" Type="http://schemas.openxmlformats.org/officeDocument/2006/relationships/tags" Target="../tags/tag169.xml"/><Relationship Id="rId82" Type="http://schemas.openxmlformats.org/officeDocument/2006/relationships/tags" Target="../tags/tag190.xml"/><Relationship Id="rId90" Type="http://schemas.openxmlformats.org/officeDocument/2006/relationships/image" Target="../media/image4.jpeg"/><Relationship Id="rId19" Type="http://schemas.openxmlformats.org/officeDocument/2006/relationships/tags" Target="../tags/tag127.xml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tags" Target="../tags/tag122.xml"/><Relationship Id="rId22" Type="http://schemas.openxmlformats.org/officeDocument/2006/relationships/tags" Target="../tags/tag130.xml"/><Relationship Id="rId27" Type="http://schemas.openxmlformats.org/officeDocument/2006/relationships/tags" Target="../tags/tag135.xml"/><Relationship Id="rId30" Type="http://schemas.openxmlformats.org/officeDocument/2006/relationships/tags" Target="../tags/tag138.xml"/><Relationship Id="rId35" Type="http://schemas.openxmlformats.org/officeDocument/2006/relationships/tags" Target="../tags/tag143.xml"/><Relationship Id="rId43" Type="http://schemas.openxmlformats.org/officeDocument/2006/relationships/tags" Target="../tags/tag151.xml"/><Relationship Id="rId48" Type="http://schemas.openxmlformats.org/officeDocument/2006/relationships/tags" Target="../tags/tag156.xml"/><Relationship Id="rId56" Type="http://schemas.openxmlformats.org/officeDocument/2006/relationships/tags" Target="../tags/tag164.xml"/><Relationship Id="rId64" Type="http://schemas.openxmlformats.org/officeDocument/2006/relationships/tags" Target="../tags/tag172.xml"/><Relationship Id="rId69" Type="http://schemas.openxmlformats.org/officeDocument/2006/relationships/tags" Target="../tags/tag177.xml"/><Relationship Id="rId77" Type="http://schemas.openxmlformats.org/officeDocument/2006/relationships/tags" Target="../tags/tag185.xml"/><Relationship Id="rId8" Type="http://schemas.openxmlformats.org/officeDocument/2006/relationships/tags" Target="../tags/tag116.xml"/><Relationship Id="rId51" Type="http://schemas.openxmlformats.org/officeDocument/2006/relationships/tags" Target="../tags/tag159.xml"/><Relationship Id="rId72" Type="http://schemas.openxmlformats.org/officeDocument/2006/relationships/tags" Target="../tags/tag180.xml"/><Relationship Id="rId80" Type="http://schemas.openxmlformats.org/officeDocument/2006/relationships/tags" Target="../tags/tag188.xml"/><Relationship Id="rId85" Type="http://schemas.openxmlformats.org/officeDocument/2006/relationships/tags" Target="../tags/tag193.xml"/><Relationship Id="rId3" Type="http://schemas.openxmlformats.org/officeDocument/2006/relationships/tags" Target="../tags/tag111.xml"/><Relationship Id="rId12" Type="http://schemas.openxmlformats.org/officeDocument/2006/relationships/tags" Target="../tags/tag120.xml"/><Relationship Id="rId17" Type="http://schemas.openxmlformats.org/officeDocument/2006/relationships/tags" Target="../tags/tag125.xml"/><Relationship Id="rId25" Type="http://schemas.openxmlformats.org/officeDocument/2006/relationships/tags" Target="../tags/tag133.xml"/><Relationship Id="rId33" Type="http://schemas.openxmlformats.org/officeDocument/2006/relationships/tags" Target="../tags/tag141.xml"/><Relationship Id="rId38" Type="http://schemas.openxmlformats.org/officeDocument/2006/relationships/tags" Target="../tags/tag146.xml"/><Relationship Id="rId46" Type="http://schemas.openxmlformats.org/officeDocument/2006/relationships/tags" Target="../tags/tag154.xml"/><Relationship Id="rId59" Type="http://schemas.openxmlformats.org/officeDocument/2006/relationships/tags" Target="../tags/tag167.xml"/><Relationship Id="rId67" Type="http://schemas.openxmlformats.org/officeDocument/2006/relationships/tags" Target="../tags/tag175.xml"/><Relationship Id="rId20" Type="http://schemas.openxmlformats.org/officeDocument/2006/relationships/tags" Target="../tags/tag128.xml"/><Relationship Id="rId41" Type="http://schemas.openxmlformats.org/officeDocument/2006/relationships/tags" Target="../tags/tag149.xml"/><Relationship Id="rId54" Type="http://schemas.openxmlformats.org/officeDocument/2006/relationships/tags" Target="../tags/tag162.xml"/><Relationship Id="rId62" Type="http://schemas.openxmlformats.org/officeDocument/2006/relationships/tags" Target="../tags/tag170.xml"/><Relationship Id="rId70" Type="http://schemas.openxmlformats.org/officeDocument/2006/relationships/tags" Target="../tags/tag178.xml"/><Relationship Id="rId75" Type="http://schemas.openxmlformats.org/officeDocument/2006/relationships/tags" Target="../tags/tag183.xml"/><Relationship Id="rId83" Type="http://schemas.openxmlformats.org/officeDocument/2006/relationships/tags" Target="../tags/tag191.xml"/><Relationship Id="rId88" Type="http://schemas.openxmlformats.org/officeDocument/2006/relationships/slideLayout" Target="../slideLayouts/slideLayout2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5" Type="http://schemas.openxmlformats.org/officeDocument/2006/relationships/tags" Target="../tags/tag123.xml"/><Relationship Id="rId23" Type="http://schemas.openxmlformats.org/officeDocument/2006/relationships/tags" Target="../tags/tag131.xml"/><Relationship Id="rId28" Type="http://schemas.openxmlformats.org/officeDocument/2006/relationships/tags" Target="../tags/tag136.xml"/><Relationship Id="rId36" Type="http://schemas.openxmlformats.org/officeDocument/2006/relationships/tags" Target="../tags/tag144.xml"/><Relationship Id="rId49" Type="http://schemas.openxmlformats.org/officeDocument/2006/relationships/tags" Target="../tags/tag157.xml"/><Relationship Id="rId57" Type="http://schemas.openxmlformats.org/officeDocument/2006/relationships/tags" Target="../tags/tag165.xml"/><Relationship Id="rId10" Type="http://schemas.openxmlformats.org/officeDocument/2006/relationships/tags" Target="../tags/tag118.xml"/><Relationship Id="rId31" Type="http://schemas.openxmlformats.org/officeDocument/2006/relationships/tags" Target="../tags/tag139.xml"/><Relationship Id="rId44" Type="http://schemas.openxmlformats.org/officeDocument/2006/relationships/tags" Target="../tags/tag152.xml"/><Relationship Id="rId52" Type="http://schemas.openxmlformats.org/officeDocument/2006/relationships/tags" Target="../tags/tag160.xml"/><Relationship Id="rId60" Type="http://schemas.openxmlformats.org/officeDocument/2006/relationships/tags" Target="../tags/tag168.xml"/><Relationship Id="rId65" Type="http://schemas.openxmlformats.org/officeDocument/2006/relationships/tags" Target="../tags/tag173.xml"/><Relationship Id="rId73" Type="http://schemas.openxmlformats.org/officeDocument/2006/relationships/tags" Target="../tags/tag181.xml"/><Relationship Id="rId78" Type="http://schemas.openxmlformats.org/officeDocument/2006/relationships/tags" Target="../tags/tag186.xml"/><Relationship Id="rId81" Type="http://schemas.openxmlformats.org/officeDocument/2006/relationships/tags" Target="../tags/tag189.xml"/><Relationship Id="rId86" Type="http://schemas.openxmlformats.org/officeDocument/2006/relationships/tags" Target="../tags/tag19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454528" y="2996952"/>
            <a:ext cx="8689472" cy="936104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 smtClean="0">
                <a:latin typeface="Verdana" charset="0"/>
                <a:ea typeface="ＭＳ Ｐゴシック" charset="0"/>
                <a:cs typeface="Verdana" charset="0"/>
              </a:rPr>
              <a:t>Data and classification governance, </a:t>
            </a:r>
            <a:br>
              <a:rPr lang="en-US" sz="2400" dirty="0" smtClean="0">
                <a:latin typeface="Verdana" charset="0"/>
                <a:ea typeface="ＭＳ Ｐゴシック" charset="0"/>
                <a:cs typeface="Verdana" charset="0"/>
              </a:rPr>
            </a:br>
            <a:r>
              <a:rPr lang="en-US" sz="2400" dirty="0">
                <a:latin typeface="Verdana" charset="0"/>
                <a:ea typeface="ＭＳ Ｐゴシック" charset="0"/>
                <a:cs typeface="Verdana" charset="0"/>
              </a:rPr>
              <a:t/>
            </a:r>
            <a:br>
              <a:rPr lang="en-US" sz="2400" dirty="0">
                <a:latin typeface="Verdana" charset="0"/>
                <a:ea typeface="ＭＳ Ｐゴシック" charset="0"/>
                <a:cs typeface="Verdana" charset="0"/>
              </a:rPr>
            </a:br>
            <a:r>
              <a:rPr lang="en-US" sz="2400" dirty="0" smtClean="0">
                <a:latin typeface="Verdana" charset="0"/>
                <a:ea typeface="ＭＳ Ｐゴシック" charset="0"/>
                <a:cs typeface="Verdana" charset="0"/>
              </a:rPr>
              <a:t>key to </a:t>
            </a:r>
            <a:r>
              <a:rPr lang="en-US" sz="2400" dirty="0" smtClean="0">
                <a:latin typeface="Verdana" charset="0"/>
                <a:ea typeface="ＭＳ Ｐゴシック" charset="0"/>
                <a:cs typeface="Verdana" charset="0"/>
              </a:rPr>
              <a:t>semantic </a:t>
            </a:r>
            <a:r>
              <a:rPr lang="en-US" sz="2400" dirty="0" smtClean="0">
                <a:latin typeface="Verdana" charset="0"/>
                <a:ea typeface="ＭＳ Ｐゴシック" charset="0"/>
                <a:cs typeface="Verdana" charset="0"/>
              </a:rPr>
              <a:t>interoperability of CRIS systems </a:t>
            </a:r>
            <a:br>
              <a:rPr lang="en-US" sz="2400" dirty="0" smtClean="0">
                <a:latin typeface="Verdana" charset="0"/>
                <a:ea typeface="ＭＳ Ｐゴシック" charset="0"/>
                <a:cs typeface="Verdana" charset="0"/>
              </a:rPr>
            </a:br>
            <a:r>
              <a:rPr lang="en-US" sz="2400" dirty="0">
                <a:latin typeface="Verdana" charset="0"/>
                <a:ea typeface="ＭＳ Ｐゴシック" charset="0"/>
                <a:cs typeface="Verdana" charset="0"/>
              </a:rPr>
              <a:t/>
            </a:r>
            <a:br>
              <a:rPr lang="en-US" sz="2400" dirty="0">
                <a:latin typeface="Verdana" charset="0"/>
                <a:ea typeface="ＭＳ Ｐゴシック" charset="0"/>
                <a:cs typeface="Verdana" charset="0"/>
              </a:rPr>
            </a:br>
            <a:r>
              <a:rPr lang="en-US" sz="2400" dirty="0" smtClean="0">
                <a:latin typeface="Verdana" charset="0"/>
                <a:ea typeface="ＭＳ Ｐゴシック" charset="0"/>
                <a:cs typeface="Verdana" charset="0"/>
              </a:rPr>
              <a:t>in inter-organizational contexts</a:t>
            </a:r>
            <a:endParaRPr lang="en-US" sz="2400" dirty="0">
              <a:latin typeface="Verdana" charset="0"/>
              <a:ea typeface="ＭＳ Ｐゴシック" charset="0"/>
              <a:cs typeface="Verdana" charset="0"/>
            </a:endParaRP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3419872" y="5877272"/>
            <a:ext cx="3096344" cy="64807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6400" b="1" dirty="0" smtClean="0">
                <a:latin typeface="Verdana" charset="0"/>
                <a:ea typeface="ＭＳ Ｐゴシック" charset="0"/>
                <a:cs typeface="Verdana" charset="0"/>
              </a:rPr>
              <a:t>Sadia Vancauwenbergh </a:t>
            </a:r>
          </a:p>
          <a:p>
            <a:pPr algn="ctr"/>
            <a:r>
              <a:rPr lang="en-US" sz="6400" b="1" dirty="0" smtClean="0">
                <a:latin typeface="Verdana" charset="0"/>
                <a:ea typeface="ＭＳ Ｐゴシック" charset="0"/>
                <a:cs typeface="Verdana" charset="0"/>
              </a:rPr>
              <a:t>2016-06-09</a:t>
            </a:r>
            <a:endParaRPr lang="en-US" sz="6400" b="1" dirty="0" smtClean="0">
              <a:latin typeface="Verdana" charset="0"/>
              <a:ea typeface="ＭＳ Ｐゴシック" charset="0"/>
              <a:cs typeface="Verdana" charset="0"/>
            </a:endParaRPr>
          </a:p>
          <a:p>
            <a:endParaRPr lang="en-US" b="1" dirty="0">
              <a:latin typeface="Verdana" charset="0"/>
              <a:ea typeface="ＭＳ Ｐゴシック" charset="0"/>
              <a:cs typeface="Verdana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53" y="5825118"/>
            <a:ext cx="2733571" cy="55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3100" dirty="0" smtClean="0"/>
              <a:t>2. </a:t>
            </a:r>
            <a:r>
              <a:rPr lang="nl-BE" sz="3100" dirty="0" err="1"/>
              <a:t>Involvement</a:t>
            </a:r>
            <a:r>
              <a:rPr lang="nl-BE" sz="3100" dirty="0"/>
              <a:t> / </a:t>
            </a:r>
            <a:r>
              <a:rPr lang="nl-BE" sz="3100" dirty="0" err="1"/>
              <a:t>creation</a:t>
            </a:r>
            <a:r>
              <a:rPr lang="nl-BE" sz="3100" dirty="0"/>
              <a:t> of a business </a:t>
            </a:r>
            <a:r>
              <a:rPr lang="nl-BE" sz="3100" dirty="0" err="1"/>
              <a:t>layer</a:t>
            </a:r>
            <a:r>
              <a:rPr lang="nl-BE" dirty="0"/>
              <a:t>	</a:t>
            </a:r>
            <a:endParaRPr lang="nl-B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5811837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332656"/>
            <a:ext cx="8820472" cy="5361459"/>
          </a:xfrm>
        </p:spPr>
        <p:txBody>
          <a:bodyPr/>
          <a:lstStyle/>
          <a:p>
            <a:pPr>
              <a:buFontTx/>
              <a:buChar char="-"/>
            </a:pPr>
            <a:endParaRPr lang="en-US" sz="2400" dirty="0" smtClean="0"/>
          </a:p>
          <a:p>
            <a:r>
              <a:rPr lang="en-US" sz="2200" dirty="0" smtClean="0"/>
              <a:t>Semantics (not) (yet) in place</a:t>
            </a:r>
            <a:endParaRPr lang="en-US" sz="2200" dirty="0"/>
          </a:p>
          <a:p>
            <a:pPr lvl="2">
              <a:buFontTx/>
              <a:buChar char="-"/>
            </a:pPr>
            <a:endParaRPr lang="en-US" sz="1800" dirty="0"/>
          </a:p>
          <a:p>
            <a:pPr>
              <a:buFontTx/>
              <a:buChar char="-"/>
            </a:pPr>
            <a:endParaRPr lang="en-US" sz="2000" dirty="0" smtClean="0"/>
          </a:p>
          <a:p>
            <a:pPr lvl="1">
              <a:buFontTx/>
              <a:buChar char="-"/>
            </a:pPr>
            <a:endParaRPr lang="en-US" sz="1600" dirty="0"/>
          </a:p>
          <a:p>
            <a:endParaRPr lang="nl-BE" sz="2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57166"/>
            <a:ext cx="2733571" cy="55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99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grpSp>
        <p:nvGrpSpPr>
          <p:cNvPr id="5" name="Groep 4"/>
          <p:cNvGrpSpPr/>
          <p:nvPr/>
        </p:nvGrpSpPr>
        <p:grpSpPr>
          <a:xfrm>
            <a:off x="148275" y="195532"/>
            <a:ext cx="8829229" cy="6662467"/>
            <a:chOff x="458787" y="208236"/>
            <a:chExt cx="8001645" cy="594015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08236"/>
              <a:ext cx="7992888" cy="5940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" y="5013176"/>
              <a:ext cx="1016869" cy="1123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420" y="203723"/>
            <a:ext cx="1876425" cy="276225"/>
          </a:xfrm>
        </p:spPr>
      </p:pic>
    </p:spTree>
    <p:extLst>
      <p:ext uri="{BB962C8B-B14F-4D97-AF65-F5344CB8AC3E}">
        <p14:creationId xmlns:p14="http://schemas.microsoft.com/office/powerpoint/2010/main" val="291913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 smtClean="0"/>
              <a:t>3. </a:t>
            </a:r>
            <a:r>
              <a:rPr lang="nl-BE" sz="2800" dirty="0" err="1" smtClean="0"/>
              <a:t>Inter-organizational</a:t>
            </a:r>
            <a:r>
              <a:rPr lang="nl-BE" sz="2800" dirty="0" smtClean="0"/>
              <a:t> </a:t>
            </a:r>
            <a:r>
              <a:rPr lang="nl-BE" sz="2800" dirty="0" err="1" smtClean="0"/>
              <a:t>semantic</a:t>
            </a:r>
            <a:r>
              <a:rPr lang="nl-BE" sz="2800" dirty="0" smtClean="0"/>
              <a:t> </a:t>
            </a:r>
            <a:r>
              <a:rPr lang="nl-BE" sz="2800" dirty="0" err="1" smtClean="0"/>
              <a:t>alignment</a:t>
            </a:r>
            <a:endParaRPr lang="nl-BE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204864"/>
            <a:ext cx="74866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507288" cy="5361459"/>
          </a:xfrm>
        </p:spPr>
        <p:txBody>
          <a:bodyPr/>
          <a:lstStyle/>
          <a:p>
            <a:pPr lvl="1"/>
            <a:r>
              <a:rPr lang="en-US" sz="2000" dirty="0"/>
              <a:t>Definition of required business concepts on the meta-level</a:t>
            </a:r>
          </a:p>
          <a:p>
            <a:pPr lvl="1"/>
            <a:r>
              <a:rPr lang="en-US" sz="2000" dirty="0"/>
              <a:t>Collaborative, machine-readable manner</a:t>
            </a:r>
          </a:p>
          <a:p>
            <a:pPr lvl="1"/>
            <a:r>
              <a:rPr lang="nl-BE" sz="2000" i="1" dirty="0" smtClean="0"/>
              <a:t>Full-</a:t>
            </a:r>
            <a:r>
              <a:rPr lang="nl-BE" sz="2000" i="1" dirty="0" err="1" smtClean="0"/>
              <a:t>cycle</a:t>
            </a:r>
            <a:r>
              <a:rPr lang="nl-BE" sz="2000" dirty="0" smtClean="0"/>
              <a:t> </a:t>
            </a:r>
            <a:r>
              <a:rPr lang="nl-BE" sz="2000" dirty="0"/>
              <a:t>business </a:t>
            </a:r>
            <a:r>
              <a:rPr lang="nl-BE" sz="2000" dirty="0" err="1"/>
              <a:t>semantics</a:t>
            </a:r>
            <a:r>
              <a:rPr lang="nl-BE" sz="2000" dirty="0"/>
              <a:t> </a:t>
            </a:r>
            <a:r>
              <a:rPr lang="nl-BE" sz="2000" dirty="0" smtClean="0"/>
              <a:t>management</a:t>
            </a:r>
            <a:endParaRPr lang="en-US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57166"/>
            <a:ext cx="2733571" cy="55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14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4023264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39144"/>
            <a:ext cx="520428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43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Classification</a:t>
            </a:r>
            <a:r>
              <a:rPr lang="nl-BE" dirty="0" smtClean="0"/>
              <a:t> </a:t>
            </a:r>
            <a:r>
              <a:rPr lang="nl-BE" dirty="0" err="1" smtClean="0"/>
              <a:t>governance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financial codes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Research funding</a:t>
            </a:r>
            <a:r>
              <a:rPr lang="en-GB" sz="2400" dirty="0"/>
              <a:t>:</a:t>
            </a:r>
          </a:p>
          <a:p>
            <a:pPr lvl="1"/>
            <a:r>
              <a:rPr lang="en-GB" sz="2000" dirty="0" smtClean="0"/>
              <a:t>given to persons</a:t>
            </a:r>
            <a:r>
              <a:rPr lang="en-GB" sz="2000" dirty="0"/>
              <a:t>, </a:t>
            </a:r>
            <a:r>
              <a:rPr lang="en-GB" sz="2000" dirty="0" smtClean="0"/>
              <a:t>projects</a:t>
            </a:r>
            <a:r>
              <a:rPr lang="en-GB" sz="2000" dirty="0"/>
              <a:t>, </a:t>
            </a:r>
            <a:r>
              <a:rPr lang="en-GB" sz="2000" dirty="0" smtClean="0"/>
              <a:t>consortia</a:t>
            </a:r>
            <a:r>
              <a:rPr lang="en-GB" sz="2000" dirty="0"/>
              <a:t>,…</a:t>
            </a:r>
          </a:p>
          <a:p>
            <a:pPr lvl="1"/>
            <a:r>
              <a:rPr lang="en-GB" sz="2000" dirty="0" smtClean="0"/>
              <a:t>obtained </a:t>
            </a:r>
            <a:r>
              <a:rPr lang="en-GB" sz="2000" dirty="0"/>
              <a:t>via many </a:t>
            </a:r>
            <a:r>
              <a:rPr lang="en-GB" sz="2000" dirty="0" smtClean="0"/>
              <a:t>funding sources</a:t>
            </a:r>
            <a:endParaRPr lang="en-GB" sz="2000" dirty="0"/>
          </a:p>
          <a:p>
            <a:pPr lvl="2"/>
            <a:r>
              <a:rPr lang="en-GB" dirty="0" smtClean="0"/>
              <a:t>organisations, programs, grants</a:t>
            </a:r>
            <a:endParaRPr lang="en-GB" dirty="0"/>
          </a:p>
          <a:p>
            <a:pPr lvl="1"/>
            <a:r>
              <a:rPr lang="en-GB" sz="2000" dirty="0" smtClean="0"/>
              <a:t>identified </a:t>
            </a:r>
            <a:r>
              <a:rPr lang="en-GB" sz="2000" dirty="0"/>
              <a:t>by </a:t>
            </a:r>
            <a:r>
              <a:rPr lang="en-GB" sz="2000" dirty="0"/>
              <a:t>f</a:t>
            </a:r>
            <a:r>
              <a:rPr lang="en-GB" sz="2000" dirty="0" smtClean="0"/>
              <a:t>inancial codes classification</a:t>
            </a:r>
          </a:p>
          <a:p>
            <a:pPr lvl="1"/>
            <a:endParaRPr lang="en-GB" sz="2000" dirty="0"/>
          </a:p>
          <a:p>
            <a:pPr lvl="1"/>
            <a:endParaRPr lang="en-GB" sz="2000" dirty="0" smtClean="0"/>
          </a:p>
          <a:p>
            <a:pPr lvl="1"/>
            <a:endParaRPr lang="en-GB" sz="2000" dirty="0"/>
          </a:p>
          <a:p>
            <a:pPr lvl="1"/>
            <a:endParaRPr lang="en-GB" sz="2000" dirty="0" smtClean="0"/>
          </a:p>
          <a:p>
            <a:pPr lvl="1"/>
            <a:endParaRPr lang="en-GB" sz="2000" dirty="0"/>
          </a:p>
          <a:p>
            <a:pPr lvl="1"/>
            <a:r>
              <a:rPr lang="en-GB" dirty="0" smtClean="0"/>
              <a:t>without classification governance</a:t>
            </a:r>
            <a:r>
              <a:rPr lang="en-GB" sz="2000" dirty="0" smtClean="0"/>
              <a:t>:</a:t>
            </a:r>
          </a:p>
          <a:p>
            <a:pPr lvl="2"/>
            <a:r>
              <a:rPr lang="en-GB" dirty="0"/>
              <a:t>semantic mismatches </a:t>
            </a:r>
            <a:endParaRPr lang="en-GB" dirty="0" smtClean="0"/>
          </a:p>
          <a:p>
            <a:pPr lvl="3"/>
            <a:r>
              <a:rPr lang="en-GB" sz="2000" dirty="0" smtClean="0"/>
              <a:t>terminology and meaning</a:t>
            </a:r>
            <a:endParaRPr lang="en-GB" sz="2000" dirty="0"/>
          </a:p>
          <a:p>
            <a:pPr lvl="3"/>
            <a:r>
              <a:rPr lang="en-GB" sz="2000" dirty="0" smtClean="0"/>
              <a:t>decentral maintenance of code lists</a:t>
            </a:r>
          </a:p>
          <a:p>
            <a:pPr lvl="1"/>
            <a:endParaRPr lang="en-GB" sz="20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1619672" y="2780928"/>
            <a:ext cx="1008112" cy="1296144"/>
            <a:chOff x="1727928" y="2996952"/>
            <a:chExt cx="1008112" cy="1296144"/>
          </a:xfrm>
        </p:grpSpPr>
        <p:sp>
          <p:nvSpPr>
            <p:cNvPr id="9" name="Flowchart: Magnetic Disk 8"/>
            <p:cNvSpPr/>
            <p:nvPr/>
          </p:nvSpPr>
          <p:spPr>
            <a:xfrm>
              <a:off x="1727928" y="2996952"/>
              <a:ext cx="1008112" cy="1296144"/>
            </a:xfrm>
            <a:prstGeom prst="flowChartMagneticDisk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B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BE"/>
            </a:p>
          </p:txBody>
        </p:sp>
        <p:sp>
          <p:nvSpPr>
            <p:cNvPr id="10" name="TextBox 7"/>
            <p:cNvSpPr txBox="1"/>
            <p:nvPr/>
          </p:nvSpPr>
          <p:spPr>
            <a:xfrm>
              <a:off x="1761979" y="3583469"/>
              <a:ext cx="8831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B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BE" altLang="nl-BE" sz="1400" i="1" dirty="0" smtClean="0">
                  <a:solidFill>
                    <a:srgbClr val="18233A"/>
                  </a:solidFill>
                </a:rPr>
                <a:t>Project </a:t>
              </a:r>
              <a:endParaRPr lang="nl-BE" altLang="nl-BE" sz="1400" i="1" dirty="0">
                <a:solidFill>
                  <a:srgbClr val="18233A"/>
                </a:solidFill>
              </a:endParaRPr>
            </a:p>
            <a:p>
              <a:r>
                <a:rPr lang="nl-BE" altLang="nl-BE" sz="1400" i="1" dirty="0" smtClean="0">
                  <a:solidFill>
                    <a:srgbClr val="18233A"/>
                  </a:solidFill>
                </a:rPr>
                <a:t>database</a:t>
              </a:r>
              <a:endParaRPr lang="nl-BE" altLang="nl-BE" sz="1400" i="1" dirty="0">
                <a:solidFill>
                  <a:srgbClr val="18233A"/>
                </a:solidFill>
              </a:endParaRPr>
            </a:p>
          </p:txBody>
        </p:sp>
      </p:grpSp>
      <p:cxnSp>
        <p:nvCxnSpPr>
          <p:cNvPr id="7" name="Straight Arrow Connector 6"/>
          <p:cNvCxnSpPr/>
          <p:nvPr/>
        </p:nvCxnSpPr>
        <p:spPr>
          <a:xfrm>
            <a:off x="3203848" y="3429000"/>
            <a:ext cx="1728192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0"/>
          <p:cNvSpPr txBox="1"/>
          <p:nvPr/>
        </p:nvSpPr>
        <p:spPr>
          <a:xfrm>
            <a:off x="5292080" y="3228945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altLang="nl-BE" sz="2000" dirty="0" smtClean="0">
                <a:solidFill>
                  <a:srgbClr val="18233A"/>
                </a:solidFill>
              </a:rPr>
              <a:t>FRIS-portal</a:t>
            </a:r>
            <a:endParaRPr lang="nl-BE" altLang="nl-BE" sz="2000" dirty="0">
              <a:solidFill>
                <a:srgbClr val="18233A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57166"/>
            <a:ext cx="2733571" cy="55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84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Extract </a:t>
            </a:r>
            <a:r>
              <a:rPr lang="nl-BE" dirty="0" err="1" smtClean="0"/>
              <a:t>Generation</a:t>
            </a:r>
            <a:r>
              <a:rPr lang="nl-BE" dirty="0" smtClean="0"/>
              <a:t> 1 financial code list</a:t>
            </a:r>
            <a:endParaRPr lang="nl-BE" dirty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921748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71600" y="2060848"/>
            <a:ext cx="79928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tangle 7"/>
          <p:cNvSpPr/>
          <p:nvPr/>
        </p:nvSpPr>
        <p:spPr>
          <a:xfrm>
            <a:off x="971600" y="4725144"/>
            <a:ext cx="79928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57166"/>
            <a:ext cx="2733571" cy="55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78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Implementation</a:t>
            </a:r>
            <a:r>
              <a:rPr lang="nl-BE" dirty="0" smtClean="0"/>
              <a:t> of </a:t>
            </a:r>
            <a:r>
              <a:rPr lang="nl-BE" dirty="0" err="1" smtClean="0"/>
              <a:t>classification</a:t>
            </a:r>
            <a:r>
              <a:rPr lang="nl-BE" dirty="0" smtClean="0"/>
              <a:t> </a:t>
            </a:r>
            <a:r>
              <a:rPr lang="nl-BE" dirty="0" err="1" smtClean="0"/>
              <a:t>governance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686800" cy="5361459"/>
          </a:xfrm>
        </p:spPr>
        <p:txBody>
          <a:bodyPr/>
          <a:lstStyle/>
          <a:p>
            <a:r>
              <a:rPr lang="nl-BE" sz="2400" dirty="0" err="1" smtClean="0"/>
              <a:t>Revisiting</a:t>
            </a:r>
            <a:r>
              <a:rPr lang="nl-BE" sz="2400" dirty="0" smtClean="0"/>
              <a:t> </a:t>
            </a:r>
            <a:r>
              <a:rPr lang="nl-BE" sz="2400" dirty="0" err="1" smtClean="0"/>
              <a:t>the</a:t>
            </a:r>
            <a:r>
              <a:rPr lang="nl-BE" sz="2400" dirty="0" smtClean="0"/>
              <a:t> financial information model &amp; code list</a:t>
            </a:r>
          </a:p>
          <a:p>
            <a:pPr lvl="1"/>
            <a:r>
              <a:rPr lang="nl-BE" sz="2000" dirty="0" smtClean="0"/>
              <a:t>No </a:t>
            </a:r>
            <a:r>
              <a:rPr lang="nl-BE" sz="2000" dirty="0" err="1" smtClean="0"/>
              <a:t>hierarchy</a:t>
            </a:r>
            <a:r>
              <a:rPr lang="nl-BE" sz="2000" dirty="0" smtClean="0"/>
              <a:t>, </a:t>
            </a:r>
            <a:r>
              <a:rPr lang="nl-BE" sz="2000" dirty="0" err="1" smtClean="0"/>
              <a:t>autonumbering</a:t>
            </a:r>
            <a:endParaRPr lang="nl-BE" sz="2000" dirty="0" smtClean="0"/>
          </a:p>
          <a:p>
            <a:pPr lvl="1"/>
            <a:r>
              <a:rPr lang="nl-BE" sz="2000" dirty="0" smtClean="0"/>
              <a:t>More </a:t>
            </a:r>
            <a:r>
              <a:rPr lang="nl-BE" sz="2000" dirty="0" err="1" smtClean="0"/>
              <a:t>granularity</a:t>
            </a:r>
            <a:r>
              <a:rPr lang="nl-BE" sz="2000" dirty="0" smtClean="0"/>
              <a:t>, in line </a:t>
            </a:r>
            <a:r>
              <a:rPr lang="nl-BE" sz="2000" dirty="0" err="1" smtClean="0"/>
              <a:t>with</a:t>
            </a:r>
            <a:r>
              <a:rPr lang="nl-BE" sz="2000" dirty="0" smtClean="0"/>
              <a:t> </a:t>
            </a:r>
            <a:r>
              <a:rPr lang="nl-BE" sz="2000" dirty="0" err="1" smtClean="0"/>
              <a:t>reporting</a:t>
            </a:r>
            <a:r>
              <a:rPr lang="nl-BE" sz="2000" dirty="0" smtClean="0"/>
              <a:t> </a:t>
            </a:r>
            <a:r>
              <a:rPr lang="nl-BE" sz="2000" dirty="0" err="1" smtClean="0"/>
              <a:t>obligations</a:t>
            </a:r>
            <a:endParaRPr lang="nl-BE" sz="2000" dirty="0" smtClean="0"/>
          </a:p>
          <a:p>
            <a:endParaRPr lang="nl-BE" dirty="0" smtClean="0"/>
          </a:p>
          <a:p>
            <a:r>
              <a:rPr lang="nl-BE" sz="2400" dirty="0" err="1" smtClean="0"/>
              <a:t>Governance</a:t>
            </a:r>
            <a:r>
              <a:rPr lang="nl-BE" sz="2400" dirty="0" smtClean="0"/>
              <a:t> tool</a:t>
            </a:r>
          </a:p>
          <a:p>
            <a:pPr lvl="1"/>
            <a:r>
              <a:rPr lang="nl-BE" sz="2000" dirty="0" err="1" smtClean="0"/>
              <a:t>Roles</a:t>
            </a:r>
            <a:r>
              <a:rPr lang="nl-BE" sz="2000" dirty="0" smtClean="0"/>
              <a:t> &amp; </a:t>
            </a:r>
            <a:r>
              <a:rPr lang="nl-BE" sz="2000" dirty="0" err="1" smtClean="0"/>
              <a:t>responsibilities</a:t>
            </a:r>
            <a:endParaRPr lang="nl-BE" sz="2000" dirty="0" smtClean="0"/>
          </a:p>
          <a:p>
            <a:pPr lvl="1"/>
            <a:r>
              <a:rPr lang="nl-BE" sz="2000" dirty="0" smtClean="0"/>
              <a:t>Central maintenance of code </a:t>
            </a:r>
            <a:r>
              <a:rPr lang="nl-BE" sz="2000" dirty="0" err="1" smtClean="0"/>
              <a:t>lists</a:t>
            </a:r>
            <a:r>
              <a:rPr lang="nl-BE" sz="2000" dirty="0" smtClean="0"/>
              <a:t> in DGC, incl. </a:t>
            </a:r>
            <a:r>
              <a:rPr lang="nl-BE" sz="2000" dirty="0" err="1" smtClean="0"/>
              <a:t>allowed</a:t>
            </a:r>
            <a:r>
              <a:rPr lang="nl-BE" sz="2000" dirty="0" smtClean="0"/>
              <a:t> </a:t>
            </a:r>
            <a:r>
              <a:rPr lang="nl-BE" sz="2000" dirty="0" err="1" smtClean="0"/>
              <a:t>value</a:t>
            </a:r>
            <a:endParaRPr lang="nl-BE" sz="2000" dirty="0" smtClean="0"/>
          </a:p>
          <a:p>
            <a:pPr lvl="1"/>
            <a:r>
              <a:rPr lang="nl-BE" sz="2000" dirty="0" err="1" smtClean="0"/>
              <a:t>Semantics</a:t>
            </a:r>
            <a:r>
              <a:rPr lang="nl-BE" sz="2000" dirty="0" smtClean="0"/>
              <a:t> </a:t>
            </a:r>
            <a:r>
              <a:rPr lang="nl-BE" sz="2000" dirty="0" err="1" smtClean="0"/>
              <a:t>and</a:t>
            </a:r>
            <a:r>
              <a:rPr lang="nl-BE" sz="2000" dirty="0" smtClean="0"/>
              <a:t> </a:t>
            </a:r>
            <a:r>
              <a:rPr lang="nl-BE" sz="2000" dirty="0" err="1" smtClean="0"/>
              <a:t>examples</a:t>
            </a:r>
            <a:r>
              <a:rPr lang="nl-BE" sz="2000" dirty="0" smtClean="0"/>
              <a:t> </a:t>
            </a:r>
          </a:p>
          <a:p>
            <a:pPr lvl="1"/>
            <a:r>
              <a:rPr lang="nl-BE" sz="2000" dirty="0" err="1" smtClean="0"/>
              <a:t>Workflows</a:t>
            </a:r>
            <a:r>
              <a:rPr lang="nl-BE" sz="2000" dirty="0" smtClean="0"/>
              <a:t> </a:t>
            </a:r>
            <a:r>
              <a:rPr lang="nl-BE" sz="2000" dirty="0" err="1" smtClean="0"/>
              <a:t>for</a:t>
            </a:r>
            <a:r>
              <a:rPr lang="nl-BE" sz="2000" dirty="0" smtClean="0"/>
              <a:t> </a:t>
            </a:r>
            <a:r>
              <a:rPr lang="nl-BE" sz="2000" dirty="0" err="1" smtClean="0"/>
              <a:t>creating</a:t>
            </a:r>
            <a:r>
              <a:rPr lang="nl-BE" sz="2000" dirty="0" smtClean="0"/>
              <a:t>/editing </a:t>
            </a:r>
            <a:r>
              <a:rPr lang="nl-BE" sz="2000" dirty="0" err="1" smtClean="0"/>
              <a:t>existing</a:t>
            </a:r>
            <a:r>
              <a:rPr lang="nl-BE" sz="2000" dirty="0" smtClean="0"/>
              <a:t> codes</a:t>
            </a:r>
          </a:p>
          <a:p>
            <a:pPr lvl="1"/>
            <a:r>
              <a:rPr lang="nl-BE" sz="2000" dirty="0" smtClean="0"/>
              <a:t>Full view on </a:t>
            </a:r>
            <a:r>
              <a:rPr lang="nl-BE" sz="2000" dirty="0" err="1" smtClean="0"/>
              <a:t>remarks</a:t>
            </a:r>
            <a:r>
              <a:rPr lang="nl-BE" sz="2000" dirty="0" smtClean="0"/>
              <a:t> &amp; </a:t>
            </a:r>
            <a:r>
              <a:rPr lang="nl-BE" sz="2000" dirty="0" err="1" smtClean="0"/>
              <a:t>comments</a:t>
            </a:r>
            <a:endParaRPr lang="nl-BE" sz="2000" dirty="0" smtClean="0"/>
          </a:p>
          <a:p>
            <a:pPr lvl="1"/>
            <a:r>
              <a:rPr lang="nl-BE" sz="2000" dirty="0" err="1" smtClean="0"/>
              <a:t>Concordance</a:t>
            </a:r>
            <a:r>
              <a:rPr lang="nl-BE" sz="2000" dirty="0" smtClean="0"/>
              <a:t> </a:t>
            </a:r>
            <a:r>
              <a:rPr lang="nl-BE" sz="2000" dirty="0" err="1" smtClean="0"/>
              <a:t>tables</a:t>
            </a:r>
            <a:endParaRPr lang="nl-BE" sz="2000" dirty="0" smtClean="0"/>
          </a:p>
          <a:p>
            <a:pPr lvl="1"/>
            <a:endParaRPr lang="nl-BE" sz="2000" dirty="0" smtClean="0"/>
          </a:p>
          <a:p>
            <a:r>
              <a:rPr lang="nl-BE" sz="2400" dirty="0" err="1" smtClean="0"/>
              <a:t>Automated</a:t>
            </a:r>
            <a:r>
              <a:rPr lang="nl-BE" sz="2400" dirty="0" smtClean="0"/>
              <a:t>, </a:t>
            </a:r>
            <a:r>
              <a:rPr lang="nl-BE" sz="2400" dirty="0" err="1" smtClean="0"/>
              <a:t>collaborative</a:t>
            </a:r>
            <a:r>
              <a:rPr lang="nl-BE" sz="2400" dirty="0" smtClean="0"/>
              <a:t> &amp; machine-</a:t>
            </a:r>
            <a:r>
              <a:rPr lang="nl-BE" sz="2400" dirty="0" err="1" smtClean="0"/>
              <a:t>readable</a:t>
            </a:r>
            <a:endParaRPr lang="nl-BE" sz="2400" dirty="0" smtClean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57166"/>
            <a:ext cx="2733571" cy="55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69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/>
            <a:r>
              <a:rPr lang="nl-BE" sz="2800" dirty="0"/>
              <a:t>Central maintenance of code </a:t>
            </a:r>
            <a:r>
              <a:rPr lang="nl-BE" sz="2800" dirty="0" err="1"/>
              <a:t>lists</a:t>
            </a:r>
            <a:r>
              <a:rPr lang="nl-BE" sz="2800" dirty="0"/>
              <a:t> in </a:t>
            </a:r>
            <a:r>
              <a:rPr lang="nl-BE" sz="2800" dirty="0" smtClean="0"/>
              <a:t>DGC, incl. </a:t>
            </a:r>
            <a:r>
              <a:rPr lang="nl-BE" sz="2800" dirty="0" err="1" smtClean="0"/>
              <a:t>allowed</a:t>
            </a:r>
            <a:r>
              <a:rPr lang="nl-BE" sz="2800" dirty="0" smtClean="0"/>
              <a:t> </a:t>
            </a:r>
            <a:r>
              <a:rPr lang="nl-BE" sz="2800" dirty="0" err="1" smtClean="0"/>
              <a:t>value</a:t>
            </a:r>
            <a:endParaRPr lang="nl-B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79688"/>
            <a:ext cx="8038069" cy="406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57166"/>
            <a:ext cx="2733571" cy="55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02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/>
            <a:r>
              <a:rPr lang="nl-BE" sz="2800" dirty="0" err="1" smtClean="0"/>
              <a:t>Semantics</a:t>
            </a:r>
            <a:r>
              <a:rPr lang="nl-BE" sz="2800" dirty="0" smtClean="0"/>
              <a:t> </a:t>
            </a:r>
            <a:r>
              <a:rPr lang="nl-BE" sz="2800" dirty="0" err="1" smtClean="0"/>
              <a:t>and</a:t>
            </a:r>
            <a:r>
              <a:rPr lang="nl-BE" sz="2800" dirty="0" smtClean="0"/>
              <a:t> </a:t>
            </a:r>
            <a:r>
              <a:rPr lang="nl-BE" sz="2800" dirty="0" err="1" smtClean="0"/>
              <a:t>examples</a:t>
            </a:r>
            <a:endParaRPr lang="nl-B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685942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57166"/>
            <a:ext cx="2733571" cy="55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28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07" y="0"/>
            <a:ext cx="8432193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68563"/>
            <a:ext cx="8235847" cy="260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57166"/>
            <a:ext cx="2733571" cy="55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64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77800" y="116632"/>
            <a:ext cx="8813098" cy="468312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Research Information</a:t>
            </a:r>
            <a:endParaRPr lang="en-GB" dirty="0">
              <a:solidFill>
                <a:srgbClr val="000066"/>
              </a:solidFill>
            </a:endParaRPr>
          </a:p>
        </p:txBody>
      </p:sp>
      <p:sp>
        <p:nvSpPr>
          <p:cNvPr id="228355" name="AutoShap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73238" y="1814513"/>
            <a:ext cx="5467671" cy="3737827"/>
          </a:xfrm>
          <a:prstGeom prst="roundRect">
            <a:avLst>
              <a:gd name="adj" fmla="val 16667"/>
            </a:avLst>
          </a:prstGeom>
          <a:noFill/>
          <a:ln w="76200">
            <a:noFill/>
            <a:prstDash val="dash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nl-BE"/>
          </a:p>
        </p:txBody>
      </p:sp>
      <p:sp>
        <p:nvSpPr>
          <p:cNvPr id="228423" name="AutoShape 7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63825" y="2354262"/>
            <a:ext cx="374610" cy="369389"/>
          </a:xfrm>
          <a:prstGeom prst="pentagon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8424" name="AutoShape 7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132138" y="2571750"/>
            <a:ext cx="425100" cy="369390"/>
          </a:xfrm>
          <a:prstGeom prst="pentagon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8425" name="AutoShape 7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95513" y="2571750"/>
            <a:ext cx="425100" cy="369390"/>
          </a:xfrm>
          <a:prstGeom prst="pentagon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8427" name="Text Box 7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871663" y="2138363"/>
            <a:ext cx="1939826" cy="28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GB" sz="1200">
                <a:solidFill>
                  <a:srgbClr val="000066"/>
                </a:solidFill>
                <a:latin typeface="Tahoma" pitchFamily="34" charset="0"/>
              </a:rPr>
              <a:t>Research organisation</a:t>
            </a:r>
          </a:p>
        </p:txBody>
      </p:sp>
      <p:sp>
        <p:nvSpPr>
          <p:cNvPr id="228428" name="AutoShape 7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19588" y="2390775"/>
            <a:ext cx="320861" cy="237581"/>
          </a:xfrm>
          <a:prstGeom prst="pentagon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8429" name="AutoShape 7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519613" y="2112963"/>
            <a:ext cx="311088" cy="235953"/>
          </a:xfrm>
          <a:prstGeom prst="pentagon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8430" name="Text Box 7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779838" y="1743075"/>
            <a:ext cx="1389313" cy="46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GB" sz="1200">
                <a:solidFill>
                  <a:srgbClr val="000066"/>
                </a:solidFill>
                <a:latin typeface="Tahoma" pitchFamily="34" charset="0"/>
              </a:rPr>
              <a:t>Investment </a:t>
            </a:r>
            <a:br>
              <a:rPr lang="en-GB" sz="1200">
                <a:solidFill>
                  <a:srgbClr val="000066"/>
                </a:solidFill>
                <a:latin typeface="Tahoma" pitchFamily="34" charset="0"/>
              </a:rPr>
            </a:br>
            <a:r>
              <a:rPr lang="en-GB" sz="1200">
                <a:solidFill>
                  <a:srgbClr val="000066"/>
                </a:solidFill>
                <a:latin typeface="Tahoma" pitchFamily="34" charset="0"/>
              </a:rPr>
              <a:t>opportunities</a:t>
            </a:r>
          </a:p>
        </p:txBody>
      </p:sp>
      <p:grpSp>
        <p:nvGrpSpPr>
          <p:cNvPr id="228437" name="Group 85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2159000" y="4665663"/>
            <a:ext cx="286658" cy="289653"/>
            <a:chOff x="2058" y="3010"/>
            <a:chExt cx="312" cy="312"/>
          </a:xfrm>
        </p:grpSpPr>
        <p:sp>
          <p:nvSpPr>
            <p:cNvPr id="228438" name="Oval 86"/>
            <p:cNvSpPr>
              <a:spLocks noChangeArrowheads="1"/>
            </p:cNvSpPr>
            <p:nvPr/>
          </p:nvSpPr>
          <p:spPr bwMode="auto">
            <a:xfrm>
              <a:off x="2058" y="3010"/>
              <a:ext cx="312" cy="31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28439" name="Oval 87"/>
            <p:cNvSpPr>
              <a:spLocks noChangeArrowheads="1"/>
            </p:cNvSpPr>
            <p:nvPr/>
          </p:nvSpPr>
          <p:spPr bwMode="auto">
            <a:xfrm>
              <a:off x="2171" y="3124"/>
              <a:ext cx="85" cy="85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</p:grpSp>
      <p:grpSp>
        <p:nvGrpSpPr>
          <p:cNvPr id="228440" name="Group 88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2184400" y="5076825"/>
            <a:ext cx="286658" cy="289653"/>
            <a:chOff x="2058" y="3010"/>
            <a:chExt cx="312" cy="312"/>
          </a:xfrm>
        </p:grpSpPr>
        <p:sp>
          <p:nvSpPr>
            <p:cNvPr id="228441" name="Oval 89"/>
            <p:cNvSpPr>
              <a:spLocks noChangeArrowheads="1"/>
            </p:cNvSpPr>
            <p:nvPr/>
          </p:nvSpPr>
          <p:spPr bwMode="auto">
            <a:xfrm>
              <a:off x="2058" y="3010"/>
              <a:ext cx="312" cy="31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28442" name="Oval 90"/>
            <p:cNvSpPr>
              <a:spLocks noChangeArrowheads="1"/>
            </p:cNvSpPr>
            <p:nvPr/>
          </p:nvSpPr>
          <p:spPr bwMode="auto">
            <a:xfrm>
              <a:off x="2171" y="3124"/>
              <a:ext cx="85" cy="85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</p:grpSp>
      <p:sp>
        <p:nvSpPr>
          <p:cNvPr id="228444" name="AutoShape 9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780088" y="4838699"/>
            <a:ext cx="164502" cy="157845"/>
          </a:xfrm>
          <a:prstGeom prst="can">
            <a:avLst>
              <a:gd name="adj" fmla="val 25000"/>
            </a:avLst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8445" name="AutoShape 9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11888" y="4684713"/>
            <a:ext cx="164502" cy="157844"/>
          </a:xfrm>
          <a:prstGeom prst="can">
            <a:avLst>
              <a:gd name="adj" fmla="val 25000"/>
            </a:avLst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8446" name="AutoShape 9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356349" y="4911724"/>
            <a:ext cx="164503" cy="157845"/>
          </a:xfrm>
          <a:prstGeom prst="can">
            <a:avLst>
              <a:gd name="adj" fmla="val 25000"/>
            </a:avLst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8447" name="AutoShape 9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67424" y="4875213"/>
            <a:ext cx="164503" cy="157844"/>
          </a:xfrm>
          <a:prstGeom prst="can">
            <a:avLst>
              <a:gd name="adj" fmla="val 25000"/>
            </a:avLst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8448" name="AutoShape 9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924549" y="5091113"/>
            <a:ext cx="164503" cy="157844"/>
          </a:xfrm>
          <a:prstGeom prst="can">
            <a:avLst>
              <a:gd name="adj" fmla="val 25000"/>
            </a:avLst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8450" name="Text Box 9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651500" y="2020888"/>
            <a:ext cx="1143374" cy="28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GB" sz="1200">
                <a:solidFill>
                  <a:srgbClr val="000066"/>
                </a:solidFill>
                <a:latin typeface="Tahoma" pitchFamily="34" charset="0"/>
              </a:rPr>
              <a:t>publications</a:t>
            </a:r>
          </a:p>
        </p:txBody>
      </p:sp>
      <p:sp>
        <p:nvSpPr>
          <p:cNvPr id="228451" name="AutoShape 9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976938" y="2444749"/>
            <a:ext cx="234538" cy="157845"/>
          </a:xfrm>
          <a:prstGeom prst="flowChartMultidocumen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8452" name="AutoShape 10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230937" y="2341563"/>
            <a:ext cx="232909" cy="157844"/>
          </a:xfrm>
          <a:prstGeom prst="flowChartMultidocumen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8453" name="AutoShape 10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180137" y="2598738"/>
            <a:ext cx="232909" cy="157844"/>
          </a:xfrm>
          <a:prstGeom prst="flowChartMultidocumen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8454" name="AutoShape 10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799138" y="2598738"/>
            <a:ext cx="234538" cy="157844"/>
          </a:xfrm>
          <a:prstGeom prst="flowChartMultidocumen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8456" name="AutoShape 10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722938" y="2341563"/>
            <a:ext cx="234538" cy="157844"/>
          </a:xfrm>
          <a:prstGeom prst="flowChartMultidocumen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8458" name="AutoShape 10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484937" y="2520949"/>
            <a:ext cx="232909" cy="157845"/>
          </a:xfrm>
          <a:prstGeom prst="flowChartMultidocumen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8465" name="AutoShape 11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607175" y="3751263"/>
            <a:ext cx="208478" cy="209917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8467" name="AutoShape 11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632575" y="3468688"/>
            <a:ext cx="208478" cy="209917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8468" name="Text Box 11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492499" y="4551363"/>
            <a:ext cx="1030991" cy="28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GB" sz="1200">
                <a:solidFill>
                  <a:srgbClr val="000066"/>
                </a:solidFill>
                <a:latin typeface="Tahoma" pitchFamily="34" charset="0"/>
              </a:rPr>
              <a:t>equipment</a:t>
            </a:r>
          </a:p>
        </p:txBody>
      </p:sp>
      <p:grpSp>
        <p:nvGrpSpPr>
          <p:cNvPr id="228469" name="Group 117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>
            <a:off x="4489450" y="4803774"/>
            <a:ext cx="1118943" cy="476789"/>
            <a:chOff x="2880" y="3691"/>
            <a:chExt cx="1219" cy="514"/>
          </a:xfrm>
        </p:grpSpPr>
        <p:sp>
          <p:nvSpPr>
            <p:cNvPr id="228470" name="AutoShape 118"/>
            <p:cNvSpPr>
              <a:spLocks noChangeArrowheads="1"/>
            </p:cNvSpPr>
            <p:nvPr/>
          </p:nvSpPr>
          <p:spPr bwMode="auto">
            <a:xfrm>
              <a:off x="2880" y="3691"/>
              <a:ext cx="340" cy="174"/>
            </a:xfrm>
            <a:prstGeom prst="plus">
              <a:avLst>
                <a:gd name="adj" fmla="val 25000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28471" name="AutoShape 119"/>
            <p:cNvSpPr>
              <a:spLocks noChangeArrowheads="1"/>
            </p:cNvSpPr>
            <p:nvPr/>
          </p:nvSpPr>
          <p:spPr bwMode="auto">
            <a:xfrm>
              <a:off x="3334" y="3974"/>
              <a:ext cx="340" cy="174"/>
            </a:xfrm>
            <a:prstGeom prst="plus">
              <a:avLst>
                <a:gd name="adj" fmla="val 25000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28472" name="AutoShape 120"/>
            <p:cNvSpPr>
              <a:spLocks noChangeArrowheads="1"/>
            </p:cNvSpPr>
            <p:nvPr/>
          </p:nvSpPr>
          <p:spPr bwMode="auto">
            <a:xfrm>
              <a:off x="2880" y="4031"/>
              <a:ext cx="340" cy="174"/>
            </a:xfrm>
            <a:prstGeom prst="plus">
              <a:avLst>
                <a:gd name="adj" fmla="val 25000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28473" name="AutoShape 121"/>
            <p:cNvSpPr>
              <a:spLocks noChangeArrowheads="1"/>
            </p:cNvSpPr>
            <p:nvPr/>
          </p:nvSpPr>
          <p:spPr bwMode="auto">
            <a:xfrm>
              <a:off x="3759" y="3946"/>
              <a:ext cx="340" cy="174"/>
            </a:xfrm>
            <a:prstGeom prst="plus">
              <a:avLst>
                <a:gd name="adj" fmla="val 25000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28474" name="AutoShape 122"/>
            <p:cNvSpPr>
              <a:spLocks noChangeArrowheads="1"/>
            </p:cNvSpPr>
            <p:nvPr/>
          </p:nvSpPr>
          <p:spPr bwMode="auto">
            <a:xfrm>
              <a:off x="3305" y="3719"/>
              <a:ext cx="340" cy="174"/>
            </a:xfrm>
            <a:prstGeom prst="plus">
              <a:avLst>
                <a:gd name="adj" fmla="val 25000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</p:grpSp>
      <p:sp>
        <p:nvSpPr>
          <p:cNvPr id="228475" name="AutoShape 123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572000" y="2427288"/>
            <a:ext cx="320862" cy="237581"/>
          </a:xfrm>
          <a:prstGeom prst="pentagon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8476" name="AutoShape 12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787900" y="2174875"/>
            <a:ext cx="320862" cy="237581"/>
          </a:xfrm>
          <a:prstGeom prst="pentagon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grpSp>
        <p:nvGrpSpPr>
          <p:cNvPr id="228516" name="Group 164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2627313" y="4551363"/>
            <a:ext cx="286658" cy="289653"/>
            <a:chOff x="2058" y="3010"/>
            <a:chExt cx="312" cy="312"/>
          </a:xfrm>
        </p:grpSpPr>
        <p:sp>
          <p:nvSpPr>
            <p:cNvPr id="228517" name="Oval 165"/>
            <p:cNvSpPr>
              <a:spLocks noChangeArrowheads="1"/>
            </p:cNvSpPr>
            <p:nvPr/>
          </p:nvSpPr>
          <p:spPr bwMode="auto">
            <a:xfrm>
              <a:off x="2058" y="3010"/>
              <a:ext cx="312" cy="31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28518" name="Oval 166"/>
            <p:cNvSpPr>
              <a:spLocks noChangeArrowheads="1"/>
            </p:cNvSpPr>
            <p:nvPr/>
          </p:nvSpPr>
          <p:spPr bwMode="auto">
            <a:xfrm>
              <a:off x="2171" y="3124"/>
              <a:ext cx="85" cy="85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</p:grpSp>
      <p:grpSp>
        <p:nvGrpSpPr>
          <p:cNvPr id="228519" name="Group 167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2519362" y="4911725"/>
            <a:ext cx="285029" cy="289653"/>
            <a:chOff x="2058" y="3010"/>
            <a:chExt cx="312" cy="312"/>
          </a:xfrm>
        </p:grpSpPr>
        <p:sp>
          <p:nvSpPr>
            <p:cNvPr id="228520" name="Oval 168"/>
            <p:cNvSpPr>
              <a:spLocks noChangeArrowheads="1"/>
            </p:cNvSpPr>
            <p:nvPr/>
          </p:nvSpPr>
          <p:spPr bwMode="auto">
            <a:xfrm>
              <a:off x="2058" y="3010"/>
              <a:ext cx="312" cy="31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28521" name="Oval 169"/>
            <p:cNvSpPr>
              <a:spLocks noChangeArrowheads="1"/>
            </p:cNvSpPr>
            <p:nvPr/>
          </p:nvSpPr>
          <p:spPr bwMode="auto">
            <a:xfrm>
              <a:off x="2171" y="3124"/>
              <a:ext cx="85" cy="85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</p:grpSp>
      <p:grpSp>
        <p:nvGrpSpPr>
          <p:cNvPr id="228522" name="Group 170"/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>
            <a:off x="2916238" y="4875213"/>
            <a:ext cx="286658" cy="289653"/>
            <a:chOff x="2058" y="3010"/>
            <a:chExt cx="312" cy="312"/>
          </a:xfrm>
        </p:grpSpPr>
        <p:sp>
          <p:nvSpPr>
            <p:cNvPr id="228523" name="Oval 171"/>
            <p:cNvSpPr>
              <a:spLocks noChangeArrowheads="1"/>
            </p:cNvSpPr>
            <p:nvPr/>
          </p:nvSpPr>
          <p:spPr bwMode="auto">
            <a:xfrm>
              <a:off x="2058" y="3010"/>
              <a:ext cx="312" cy="31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28524" name="Oval 172"/>
            <p:cNvSpPr>
              <a:spLocks noChangeArrowheads="1"/>
            </p:cNvSpPr>
            <p:nvPr/>
          </p:nvSpPr>
          <p:spPr bwMode="auto">
            <a:xfrm>
              <a:off x="2171" y="3124"/>
              <a:ext cx="85" cy="85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</p:grpSp>
      <p:sp>
        <p:nvSpPr>
          <p:cNvPr id="228525" name="AutoShape 173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995737" y="4911725"/>
            <a:ext cx="182419" cy="172490"/>
          </a:xfrm>
          <a:prstGeom prst="flowChartOr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8526" name="AutoShape 174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746499" y="5091113"/>
            <a:ext cx="182419" cy="172490"/>
          </a:xfrm>
          <a:prstGeom prst="flowChartOr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8527" name="AutoShape 175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563937" y="4911725"/>
            <a:ext cx="182419" cy="172490"/>
          </a:xfrm>
          <a:prstGeom prst="flowChartOr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8528" name="AutoShape 176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779837" y="4838700"/>
            <a:ext cx="182419" cy="172490"/>
          </a:xfrm>
          <a:prstGeom prst="flowChartOr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8540" name="Text Box 188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119813" y="3146424"/>
            <a:ext cx="876261" cy="28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GB" sz="1200">
                <a:solidFill>
                  <a:srgbClr val="000066"/>
                </a:solidFill>
                <a:latin typeface="Tahoma" pitchFamily="34" charset="0"/>
              </a:rPr>
              <a:t>products</a:t>
            </a:r>
          </a:p>
        </p:txBody>
      </p:sp>
      <p:sp>
        <p:nvSpPr>
          <p:cNvPr id="228541" name="Text Box 189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580063" y="4371974"/>
            <a:ext cx="1260643" cy="28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GB" sz="1200">
                <a:solidFill>
                  <a:srgbClr val="000066"/>
                </a:solidFill>
                <a:latin typeface="Tahoma" pitchFamily="34" charset="0"/>
              </a:rPr>
              <a:t>research data</a:t>
            </a:r>
          </a:p>
        </p:txBody>
      </p:sp>
      <p:grpSp>
        <p:nvGrpSpPr>
          <p:cNvPr id="30" name="Groep 29"/>
          <p:cNvGrpSpPr/>
          <p:nvPr/>
        </p:nvGrpSpPr>
        <p:grpSpPr>
          <a:xfrm>
            <a:off x="177800" y="1201738"/>
            <a:ext cx="8966200" cy="4891558"/>
            <a:chOff x="177800" y="1592263"/>
            <a:chExt cx="8739188" cy="4772025"/>
          </a:xfrm>
        </p:grpSpPr>
        <p:sp>
          <p:nvSpPr>
            <p:cNvPr id="228489" name="Line 137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1455738" y="4911725"/>
              <a:ext cx="3430587" cy="677863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grpSp>
          <p:nvGrpSpPr>
            <p:cNvPr id="29" name="Groep 28"/>
            <p:cNvGrpSpPr/>
            <p:nvPr/>
          </p:nvGrpSpPr>
          <p:grpSpPr>
            <a:xfrm>
              <a:off x="177800" y="1592263"/>
              <a:ext cx="8739188" cy="4772025"/>
              <a:chOff x="177800" y="1592263"/>
              <a:chExt cx="8739188" cy="4772025"/>
            </a:xfrm>
          </p:grpSpPr>
          <p:sp>
            <p:nvSpPr>
              <p:cNvPr id="228484" name="Line 132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H="1">
                <a:off x="4427538" y="2060575"/>
                <a:ext cx="73025" cy="5857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502" name="Line 150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 flipV="1">
                <a:off x="1436688" y="4449763"/>
                <a:ext cx="2489200" cy="4429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 type="triangle" w="lg" len="lg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grpSp>
            <p:nvGrpSpPr>
              <p:cNvPr id="27" name="Groep 26"/>
              <p:cNvGrpSpPr/>
              <p:nvPr/>
            </p:nvGrpSpPr>
            <p:grpSpPr>
              <a:xfrm>
                <a:off x="177800" y="1592263"/>
                <a:ext cx="8739188" cy="4772025"/>
                <a:chOff x="177800" y="1592263"/>
                <a:chExt cx="8739188" cy="4772025"/>
              </a:xfrm>
            </p:grpSpPr>
            <p:sp>
              <p:nvSpPr>
                <p:cNvPr id="228477" name="Text Box 125"/>
                <p:cNvSpPr txBox="1">
                  <a:spLocks noChangeArrowheads="1"/>
                </p:cNvSpPr>
                <p:nvPr>
                  <p:custDataLst>
                    <p:tags r:id="rId72"/>
                  </p:custDataLst>
                </p:nvPr>
              </p:nvSpPr>
              <p:spPr bwMode="auto">
                <a:xfrm>
                  <a:off x="179469" y="4745038"/>
                  <a:ext cx="1423988" cy="3365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GB" sz="1600" dirty="0">
                      <a:solidFill>
                        <a:srgbClr val="3366FF"/>
                      </a:solidFill>
                      <a:latin typeface="Tahoma" pitchFamily="34" charset="0"/>
                    </a:rPr>
                    <a:t>government</a:t>
                  </a:r>
                </a:p>
              </p:txBody>
            </p:sp>
            <p:sp>
              <p:nvSpPr>
                <p:cNvPr id="228478" name="Text Box 126"/>
                <p:cNvSpPr txBox="1">
                  <a:spLocks noChangeArrowheads="1"/>
                </p:cNvSpPr>
                <p:nvPr>
                  <p:custDataLst>
                    <p:tags r:id="rId73"/>
                  </p:custDataLst>
                </p:nvPr>
              </p:nvSpPr>
              <p:spPr bwMode="auto">
                <a:xfrm>
                  <a:off x="4062413" y="6027738"/>
                  <a:ext cx="1128712" cy="3365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nl-NL" sz="1600">
                      <a:solidFill>
                        <a:srgbClr val="3366FF"/>
                      </a:solidFill>
                      <a:latin typeface="Tahoma" pitchFamily="34" charset="0"/>
                    </a:rPr>
                    <a:t>financers</a:t>
                  </a:r>
                </a:p>
              </p:txBody>
            </p:sp>
            <p:sp>
              <p:nvSpPr>
                <p:cNvPr id="228479" name="Text Box 127"/>
                <p:cNvSpPr txBox="1">
                  <a:spLocks noChangeArrowheads="1"/>
                </p:cNvSpPr>
                <p:nvPr>
                  <p:custDataLst>
                    <p:tags r:id="rId74"/>
                  </p:custDataLst>
                </p:nvPr>
              </p:nvSpPr>
              <p:spPr bwMode="auto">
                <a:xfrm>
                  <a:off x="7224713" y="5883275"/>
                  <a:ext cx="1692275" cy="3365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en-GB" sz="1600">
                      <a:solidFill>
                        <a:srgbClr val="3366FF"/>
                      </a:solidFill>
                      <a:latin typeface="Tahoma" pitchFamily="34" charset="0"/>
                    </a:rPr>
                    <a:t>researchers</a:t>
                  </a:r>
                </a:p>
              </p:txBody>
            </p:sp>
            <p:sp>
              <p:nvSpPr>
                <p:cNvPr id="228480" name="Text Box 128"/>
                <p:cNvSpPr txBox="1">
                  <a:spLocks noChangeArrowheads="1"/>
                </p:cNvSpPr>
                <p:nvPr>
                  <p:custDataLst>
                    <p:tags r:id="rId75"/>
                  </p:custDataLst>
                </p:nvPr>
              </p:nvSpPr>
              <p:spPr bwMode="auto">
                <a:xfrm>
                  <a:off x="7019925" y="1881188"/>
                  <a:ext cx="898525" cy="3365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GB" sz="1600">
                      <a:solidFill>
                        <a:srgbClr val="3366FF"/>
                      </a:solidFill>
                      <a:latin typeface="Tahoma" pitchFamily="34" charset="0"/>
                    </a:rPr>
                    <a:t>editors</a:t>
                  </a:r>
                </a:p>
              </p:txBody>
            </p:sp>
            <p:sp>
              <p:nvSpPr>
                <p:cNvPr id="228481" name="Text Box 129"/>
                <p:cNvSpPr txBox="1">
                  <a:spLocks noChangeArrowheads="1"/>
                </p:cNvSpPr>
                <p:nvPr>
                  <p:custDataLst>
                    <p:tags r:id="rId76"/>
                  </p:custDataLst>
                </p:nvPr>
              </p:nvSpPr>
              <p:spPr bwMode="auto">
                <a:xfrm>
                  <a:off x="7272338" y="2913063"/>
                  <a:ext cx="1023937" cy="3365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GB" sz="1600">
                      <a:solidFill>
                        <a:srgbClr val="3366FF"/>
                      </a:solidFill>
                      <a:latin typeface="Tahoma" pitchFamily="34" charset="0"/>
                    </a:rPr>
                    <a:t>libraries</a:t>
                  </a:r>
                </a:p>
              </p:txBody>
            </p:sp>
            <p:sp>
              <p:nvSpPr>
                <p:cNvPr id="228482" name="Text Box 130"/>
                <p:cNvSpPr txBox="1">
                  <a:spLocks noChangeArrowheads="1"/>
                </p:cNvSpPr>
                <p:nvPr>
                  <p:custDataLst>
                    <p:tags r:id="rId77"/>
                  </p:custDataLst>
                </p:nvPr>
              </p:nvSpPr>
              <p:spPr bwMode="auto">
                <a:xfrm>
                  <a:off x="7308850" y="3681413"/>
                  <a:ext cx="1458913" cy="3365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GB" sz="1600">
                      <a:solidFill>
                        <a:srgbClr val="3366FF"/>
                      </a:solidFill>
                      <a:latin typeface="Tahoma" pitchFamily="34" charset="0"/>
                    </a:rPr>
                    <a:t>data centres</a:t>
                  </a:r>
                </a:p>
              </p:txBody>
            </p:sp>
            <p:sp>
              <p:nvSpPr>
                <p:cNvPr id="228529" name="Text Box 177"/>
                <p:cNvSpPr txBox="1">
                  <a:spLocks noChangeArrowheads="1"/>
                </p:cNvSpPr>
                <p:nvPr>
                  <p:custDataLst>
                    <p:tags r:id="rId78"/>
                  </p:custDataLst>
                </p:nvPr>
              </p:nvSpPr>
              <p:spPr bwMode="auto">
                <a:xfrm>
                  <a:off x="177800" y="1814513"/>
                  <a:ext cx="2292350" cy="3365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GB" sz="1600" dirty="0">
                      <a:solidFill>
                        <a:srgbClr val="3366FF"/>
                      </a:solidFill>
                      <a:latin typeface="Tahoma" pitchFamily="34" charset="0"/>
                    </a:rPr>
                    <a:t>research institutions</a:t>
                  </a:r>
                </a:p>
              </p:txBody>
            </p:sp>
            <p:sp>
              <p:nvSpPr>
                <p:cNvPr id="228530" name="Text Box 178"/>
                <p:cNvSpPr txBox="1">
                  <a:spLocks noChangeArrowheads="1"/>
                </p:cNvSpPr>
                <p:nvPr>
                  <p:custDataLst>
                    <p:tags r:id="rId79"/>
                  </p:custDataLst>
                </p:nvPr>
              </p:nvSpPr>
              <p:spPr bwMode="auto">
                <a:xfrm>
                  <a:off x="3959225" y="1592263"/>
                  <a:ext cx="1030288" cy="3365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GB" sz="1600" dirty="0">
                      <a:solidFill>
                        <a:srgbClr val="3366FF"/>
                      </a:solidFill>
                      <a:latin typeface="Tahoma" pitchFamily="34" charset="0"/>
                    </a:rPr>
                    <a:t>industry</a:t>
                  </a:r>
                </a:p>
              </p:txBody>
            </p:sp>
            <p:grpSp>
              <p:nvGrpSpPr>
                <p:cNvPr id="26" name="Groep 25"/>
                <p:cNvGrpSpPr/>
                <p:nvPr/>
              </p:nvGrpSpPr>
              <p:grpSpPr>
                <a:xfrm>
                  <a:off x="971550" y="1939925"/>
                  <a:ext cx="6330950" cy="4192648"/>
                  <a:chOff x="971550" y="1939925"/>
                  <a:chExt cx="6330950" cy="4192648"/>
                </a:xfrm>
              </p:grpSpPr>
              <p:sp>
                <p:nvSpPr>
                  <p:cNvPr id="228483" name="Line 131"/>
                  <p:cNvSpPr>
                    <a:spLocks noChangeShapeType="1"/>
                  </p:cNvSpPr>
                  <p:nvPr>
                    <p:custDataLst>
                      <p:tags r:id="rId80"/>
                    </p:custDataLst>
                  </p:nvPr>
                </p:nvSpPr>
                <p:spPr bwMode="auto">
                  <a:xfrm flipH="1">
                    <a:off x="6408738" y="3897313"/>
                    <a:ext cx="863600" cy="1214437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 type="triangle" w="lg" len="lg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nl-BE"/>
                  </a:p>
                </p:txBody>
              </p:sp>
              <p:sp>
                <p:nvSpPr>
                  <p:cNvPr id="228485" name="Line 133"/>
                  <p:cNvSpPr>
                    <a:spLocks noChangeShapeType="1"/>
                  </p:cNvSpPr>
                  <p:nvPr>
                    <p:custDataLst>
                      <p:tags r:id="rId81"/>
                    </p:custDataLst>
                  </p:nvPr>
                </p:nvSpPr>
                <p:spPr bwMode="auto">
                  <a:xfrm flipH="1">
                    <a:off x="2879725" y="2060575"/>
                    <a:ext cx="1620838" cy="2798763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nl-BE"/>
                  </a:p>
                </p:txBody>
              </p:sp>
              <p:sp>
                <p:nvSpPr>
                  <p:cNvPr id="228491" name="Line 139"/>
                  <p:cNvSpPr>
                    <a:spLocks noChangeShapeType="1"/>
                  </p:cNvSpPr>
                  <p:nvPr>
                    <p:custDataLst>
                      <p:tags r:id="rId82"/>
                    </p:custDataLst>
                  </p:nvPr>
                </p:nvSpPr>
                <p:spPr bwMode="auto">
                  <a:xfrm flipH="1">
                    <a:off x="6156325" y="2278063"/>
                    <a:ext cx="1017588" cy="466725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 type="triangle" w="lg" len="lg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nl-BE"/>
                  </a:p>
                </p:txBody>
              </p:sp>
              <p:sp>
                <p:nvSpPr>
                  <p:cNvPr id="228492" name="Line 140"/>
                  <p:cNvSpPr>
                    <a:spLocks noChangeShapeType="1"/>
                  </p:cNvSpPr>
                  <p:nvPr>
                    <p:custDataLst>
                      <p:tags r:id="rId83"/>
                    </p:custDataLst>
                  </p:nvPr>
                </p:nvSpPr>
                <p:spPr bwMode="auto">
                  <a:xfrm flipH="1" flipV="1">
                    <a:off x="6324600" y="2936875"/>
                    <a:ext cx="977900" cy="169863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 type="triangle" w="lg" len="lg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nl-BE"/>
                  </a:p>
                </p:txBody>
              </p:sp>
              <p:sp>
                <p:nvSpPr>
                  <p:cNvPr id="228493" name="Line 141"/>
                  <p:cNvSpPr>
                    <a:spLocks noChangeShapeType="1"/>
                  </p:cNvSpPr>
                  <p:nvPr>
                    <p:custDataLst>
                      <p:tags r:id="rId84"/>
                    </p:custDataLst>
                  </p:nvPr>
                </p:nvSpPr>
                <p:spPr bwMode="auto">
                  <a:xfrm flipH="1" flipV="1">
                    <a:off x="6084888" y="4365625"/>
                    <a:ext cx="1116012" cy="161925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nl-BE"/>
                  </a:p>
                </p:txBody>
              </p:sp>
              <p:sp>
                <p:nvSpPr>
                  <p:cNvPr id="228495" name="Line 143"/>
                  <p:cNvSpPr>
                    <a:spLocks noChangeShapeType="1"/>
                  </p:cNvSpPr>
                  <p:nvPr>
                    <p:custDataLst>
                      <p:tags r:id="rId85"/>
                    </p:custDataLst>
                  </p:nvPr>
                </p:nvSpPr>
                <p:spPr bwMode="auto">
                  <a:xfrm flipH="1" flipV="1">
                    <a:off x="6840538" y="4292600"/>
                    <a:ext cx="360362" cy="1692275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nl-BE"/>
                  </a:p>
                </p:txBody>
              </p:sp>
              <p:sp>
                <p:nvSpPr>
                  <p:cNvPr id="228497" name="Line 145"/>
                  <p:cNvSpPr>
                    <a:spLocks noChangeShapeType="1"/>
                  </p:cNvSpPr>
                  <p:nvPr>
                    <p:custDataLst>
                      <p:tags r:id="rId86"/>
                    </p:custDataLst>
                  </p:nvPr>
                </p:nvSpPr>
                <p:spPr bwMode="auto">
                  <a:xfrm flipH="1" flipV="1">
                    <a:off x="5040313" y="4437063"/>
                    <a:ext cx="2244725" cy="160655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 type="triangle" w="lg" len="lg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nl-BE"/>
                  </a:p>
                </p:txBody>
              </p:sp>
              <p:sp>
                <p:nvSpPr>
                  <p:cNvPr id="228498" name="Line 146"/>
                  <p:cNvSpPr>
                    <a:spLocks noChangeShapeType="1"/>
                  </p:cNvSpPr>
                  <p:nvPr>
                    <p:custDataLst>
                      <p:tags r:id="rId87"/>
                    </p:custDataLst>
                  </p:nvPr>
                </p:nvSpPr>
                <p:spPr bwMode="auto">
                  <a:xfrm flipH="1" flipV="1">
                    <a:off x="2771775" y="5084763"/>
                    <a:ext cx="4429125" cy="900112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nl-BE"/>
                  </a:p>
                </p:txBody>
              </p:sp>
              <p:sp>
                <p:nvSpPr>
                  <p:cNvPr id="228499" name="Line 147"/>
                  <p:cNvSpPr>
                    <a:spLocks noChangeShapeType="1"/>
                  </p:cNvSpPr>
                  <p:nvPr>
                    <p:custDataLst>
                      <p:tags r:id="rId88"/>
                    </p:custDataLst>
                  </p:nvPr>
                </p:nvSpPr>
                <p:spPr bwMode="auto">
                  <a:xfrm flipH="1" flipV="1">
                    <a:off x="3851275" y="5516563"/>
                    <a:ext cx="3349625" cy="468312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nl-BE"/>
                  </a:p>
                </p:txBody>
              </p:sp>
              <p:sp>
                <p:nvSpPr>
                  <p:cNvPr id="228500" name="Line 148"/>
                  <p:cNvSpPr>
                    <a:spLocks noChangeShapeType="1"/>
                  </p:cNvSpPr>
                  <p:nvPr>
                    <p:custDataLst>
                      <p:tags r:id="rId89"/>
                    </p:custDataLst>
                  </p:nvPr>
                </p:nvSpPr>
                <p:spPr bwMode="auto">
                  <a:xfrm flipH="1">
                    <a:off x="3851275" y="2062163"/>
                    <a:ext cx="641350" cy="2970212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nl-BE"/>
                  </a:p>
                </p:txBody>
              </p:sp>
              <p:sp>
                <p:nvSpPr>
                  <p:cNvPr id="228501" name="Line 149"/>
                  <p:cNvSpPr>
                    <a:spLocks noChangeShapeType="1"/>
                  </p:cNvSpPr>
                  <p:nvPr>
                    <p:custDataLst>
                      <p:tags r:id="rId90"/>
                    </p:custDataLst>
                  </p:nvPr>
                </p:nvSpPr>
                <p:spPr bwMode="auto">
                  <a:xfrm>
                    <a:off x="4481513" y="1939925"/>
                    <a:ext cx="528637" cy="307975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 type="triangle" w="lg" len="lg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nl-BE"/>
                  </a:p>
                </p:txBody>
              </p:sp>
              <p:sp>
                <p:nvSpPr>
                  <p:cNvPr id="228503" name="Line 151"/>
                  <p:cNvSpPr>
                    <a:spLocks noChangeShapeType="1"/>
                  </p:cNvSpPr>
                  <p:nvPr>
                    <p:custDataLst>
                      <p:tags r:id="rId91"/>
                    </p:custDataLst>
                  </p:nvPr>
                </p:nvSpPr>
                <p:spPr bwMode="auto">
                  <a:xfrm>
                    <a:off x="1465263" y="4892675"/>
                    <a:ext cx="1036637" cy="373063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nl-BE"/>
                  </a:p>
                </p:txBody>
              </p:sp>
              <p:sp>
                <p:nvSpPr>
                  <p:cNvPr id="228504" name="Line 152"/>
                  <p:cNvSpPr>
                    <a:spLocks noChangeShapeType="1"/>
                  </p:cNvSpPr>
                  <p:nvPr>
                    <p:custDataLst>
                      <p:tags r:id="rId92"/>
                    </p:custDataLst>
                  </p:nvPr>
                </p:nvSpPr>
                <p:spPr bwMode="auto">
                  <a:xfrm>
                    <a:off x="1436688" y="4892675"/>
                    <a:ext cx="2325687" cy="696913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nl-BE"/>
                  </a:p>
                </p:txBody>
              </p:sp>
              <p:sp>
                <p:nvSpPr>
                  <p:cNvPr id="228505" name="Line 153"/>
                  <p:cNvSpPr>
                    <a:spLocks noChangeShapeType="1"/>
                  </p:cNvSpPr>
                  <p:nvPr>
                    <p:custDataLst>
                      <p:tags r:id="rId93"/>
                    </p:custDataLst>
                  </p:nvPr>
                </p:nvSpPr>
                <p:spPr bwMode="auto">
                  <a:xfrm flipH="1" flipV="1">
                    <a:off x="6227763" y="5302250"/>
                    <a:ext cx="973137" cy="682625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nl-BE"/>
                  </a:p>
                </p:txBody>
              </p:sp>
              <p:sp>
                <p:nvSpPr>
                  <p:cNvPr id="228506" name="Line 154"/>
                  <p:cNvSpPr>
                    <a:spLocks noChangeShapeType="1"/>
                  </p:cNvSpPr>
                  <p:nvPr>
                    <p:custDataLst>
                      <p:tags r:id="rId94"/>
                    </p:custDataLst>
                  </p:nvPr>
                </p:nvSpPr>
                <p:spPr bwMode="auto">
                  <a:xfrm flipH="1" flipV="1">
                    <a:off x="6156325" y="2997200"/>
                    <a:ext cx="1044575" cy="2987675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nl-BE"/>
                  </a:p>
                </p:txBody>
              </p:sp>
              <p:grpSp>
                <p:nvGrpSpPr>
                  <p:cNvPr id="25" name="Groep 24"/>
                  <p:cNvGrpSpPr/>
                  <p:nvPr/>
                </p:nvGrpSpPr>
                <p:grpSpPr>
                  <a:xfrm>
                    <a:off x="971550" y="2241550"/>
                    <a:ext cx="4968875" cy="3214688"/>
                    <a:chOff x="971550" y="2241550"/>
                    <a:chExt cx="4968875" cy="3214688"/>
                  </a:xfrm>
                </p:grpSpPr>
                <p:sp>
                  <p:nvSpPr>
                    <p:cNvPr id="228486" name="Line 134"/>
                    <p:cNvSpPr>
                      <a:spLocks noChangeShapeType="1"/>
                    </p:cNvSpPr>
                    <p:nvPr>
                      <p:custDataLst>
                        <p:tags r:id="rId101"/>
                      </p:custDataLst>
                    </p:nvPr>
                  </p:nvSpPr>
                  <p:spPr bwMode="auto">
                    <a:xfrm>
                      <a:off x="1042988" y="2266950"/>
                      <a:ext cx="1684337" cy="9271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BE"/>
                    </a:p>
                  </p:txBody>
                </p:sp>
                <p:sp>
                  <p:nvSpPr>
                    <p:cNvPr id="228487" name="Line 135"/>
                    <p:cNvSpPr>
                      <a:spLocks noChangeShapeType="1"/>
                    </p:cNvSpPr>
                    <p:nvPr>
                      <p:custDataLst>
                        <p:tags r:id="rId102"/>
                      </p:custDataLst>
                    </p:nvPr>
                  </p:nvSpPr>
                  <p:spPr bwMode="auto">
                    <a:xfrm>
                      <a:off x="1042988" y="2278063"/>
                      <a:ext cx="2673350" cy="3087687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BE"/>
                    </a:p>
                  </p:txBody>
                </p:sp>
                <p:sp>
                  <p:nvSpPr>
                    <p:cNvPr id="228488" name="Line 136"/>
                    <p:cNvSpPr>
                      <a:spLocks noChangeShapeType="1"/>
                    </p:cNvSpPr>
                    <p:nvPr>
                      <p:custDataLst>
                        <p:tags r:id="rId103"/>
                      </p:custDataLst>
                    </p:nvPr>
                  </p:nvSpPr>
                  <p:spPr bwMode="auto">
                    <a:xfrm>
                      <a:off x="1042988" y="2278063"/>
                      <a:ext cx="3889375" cy="317817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BE"/>
                    </a:p>
                  </p:txBody>
                </p:sp>
                <p:sp>
                  <p:nvSpPr>
                    <p:cNvPr id="228490" name="Line 138"/>
                    <p:cNvSpPr>
                      <a:spLocks noChangeShapeType="1"/>
                    </p:cNvSpPr>
                    <p:nvPr>
                      <p:custDataLst>
                        <p:tags r:id="rId104"/>
                      </p:custDataLst>
                    </p:nvPr>
                  </p:nvSpPr>
                  <p:spPr bwMode="auto">
                    <a:xfrm>
                      <a:off x="971550" y="2241550"/>
                      <a:ext cx="4770438" cy="2989263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 type="triangle" w="lg" len="lg"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BE"/>
                    </a:p>
                  </p:txBody>
                </p:sp>
                <p:sp>
                  <p:nvSpPr>
                    <p:cNvPr id="228494" name="Line 142"/>
                    <p:cNvSpPr>
                      <a:spLocks noChangeShapeType="1"/>
                    </p:cNvSpPr>
                    <p:nvPr>
                      <p:custDataLst>
                        <p:tags r:id="rId105"/>
                      </p:custDataLst>
                    </p:nvPr>
                  </p:nvSpPr>
                  <p:spPr bwMode="auto">
                    <a:xfrm>
                      <a:off x="1042988" y="2278063"/>
                      <a:ext cx="4392612" cy="1512887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BE"/>
                    </a:p>
                  </p:txBody>
                </p:sp>
                <p:sp>
                  <p:nvSpPr>
                    <p:cNvPr id="228496" name="Line 144"/>
                    <p:cNvSpPr>
                      <a:spLocks noChangeShapeType="1"/>
                    </p:cNvSpPr>
                    <p:nvPr>
                      <p:custDataLst>
                        <p:tags r:id="rId106"/>
                      </p:custDataLst>
                    </p:nvPr>
                  </p:nvSpPr>
                  <p:spPr bwMode="auto">
                    <a:xfrm>
                      <a:off x="1042988" y="2278063"/>
                      <a:ext cx="1484312" cy="279082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BE"/>
                    </a:p>
                  </p:txBody>
                </p:sp>
                <p:sp>
                  <p:nvSpPr>
                    <p:cNvPr id="228507" name="Line 155"/>
                    <p:cNvSpPr>
                      <a:spLocks noChangeShapeType="1"/>
                    </p:cNvSpPr>
                    <p:nvPr>
                      <p:custDataLst>
                        <p:tags r:id="rId107"/>
                      </p:custDataLst>
                    </p:nvPr>
                  </p:nvSpPr>
                  <p:spPr bwMode="auto">
                    <a:xfrm>
                      <a:off x="1042988" y="2278063"/>
                      <a:ext cx="4897437" cy="649287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BE"/>
                    </a:p>
                  </p:txBody>
                </p:sp>
                <p:sp>
                  <p:nvSpPr>
                    <p:cNvPr id="228508" name="Line 156"/>
                    <p:cNvSpPr>
                      <a:spLocks noChangeShapeType="1"/>
                    </p:cNvSpPr>
                    <p:nvPr>
                      <p:custDataLst>
                        <p:tags r:id="rId108"/>
                      </p:custDataLst>
                    </p:nvPr>
                  </p:nvSpPr>
                  <p:spPr bwMode="auto">
                    <a:xfrm>
                      <a:off x="1042988" y="2278063"/>
                      <a:ext cx="3384550" cy="649287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BE"/>
                    </a:p>
                  </p:txBody>
                </p:sp>
              </p:grpSp>
              <p:sp>
                <p:nvSpPr>
                  <p:cNvPr id="228509" name="Line 157"/>
                  <p:cNvSpPr>
                    <a:spLocks noChangeShapeType="1"/>
                  </p:cNvSpPr>
                  <p:nvPr>
                    <p:custDataLst>
                      <p:tags r:id="rId95"/>
                    </p:custDataLst>
                  </p:nvPr>
                </p:nvSpPr>
                <p:spPr bwMode="auto">
                  <a:xfrm>
                    <a:off x="4500563" y="2060575"/>
                    <a:ext cx="1008062" cy="144145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nl-BE"/>
                  </a:p>
                </p:txBody>
              </p:sp>
              <p:sp>
                <p:nvSpPr>
                  <p:cNvPr id="228531" name="Line 179"/>
                  <p:cNvSpPr>
                    <a:spLocks noChangeShapeType="1"/>
                  </p:cNvSpPr>
                  <p:nvPr>
                    <p:custDataLst>
                      <p:tags r:id="rId96"/>
                    </p:custDataLst>
                  </p:nvPr>
                </p:nvSpPr>
                <p:spPr bwMode="auto">
                  <a:xfrm>
                    <a:off x="4500563" y="2062163"/>
                    <a:ext cx="1258887" cy="2735262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nl-BE"/>
                  </a:p>
                </p:txBody>
              </p:sp>
              <p:sp>
                <p:nvSpPr>
                  <p:cNvPr id="228532" name="Line 180"/>
                  <p:cNvSpPr>
                    <a:spLocks noChangeShapeType="1"/>
                  </p:cNvSpPr>
                  <p:nvPr>
                    <p:custDataLst>
                      <p:tags r:id="rId97"/>
                    </p:custDataLst>
                  </p:nvPr>
                </p:nvSpPr>
                <p:spPr bwMode="auto">
                  <a:xfrm>
                    <a:off x="4500563" y="2060575"/>
                    <a:ext cx="1763712" cy="1728788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nl-BE"/>
                  </a:p>
                </p:txBody>
              </p:sp>
              <p:sp>
                <p:nvSpPr>
                  <p:cNvPr id="228533" name="Line 181"/>
                  <p:cNvSpPr>
                    <a:spLocks noChangeShapeType="1"/>
                  </p:cNvSpPr>
                  <p:nvPr>
                    <p:custDataLst>
                      <p:tags r:id="rId98"/>
                    </p:custDataLst>
                  </p:nvPr>
                </p:nvSpPr>
                <p:spPr bwMode="auto">
                  <a:xfrm>
                    <a:off x="4500563" y="2062163"/>
                    <a:ext cx="1150937" cy="395287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nl-BE"/>
                  </a:p>
                </p:txBody>
              </p:sp>
              <p:sp>
                <p:nvSpPr>
                  <p:cNvPr id="228534" name="Line 182"/>
                  <p:cNvSpPr>
                    <a:spLocks noChangeShapeType="1"/>
                  </p:cNvSpPr>
                  <p:nvPr>
                    <p:custDataLst>
                      <p:tags r:id="rId99"/>
                    </p:custDataLst>
                  </p:nvPr>
                </p:nvSpPr>
                <p:spPr bwMode="auto">
                  <a:xfrm flipH="1">
                    <a:off x="2808288" y="2060575"/>
                    <a:ext cx="1692275" cy="2341563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nl-BE"/>
                  </a:p>
                </p:txBody>
              </p:sp>
              <p:sp>
                <p:nvSpPr>
                  <p:cNvPr id="228535" name="Line 183"/>
                  <p:cNvSpPr>
                    <a:spLocks noChangeShapeType="1"/>
                  </p:cNvSpPr>
                  <p:nvPr>
                    <p:custDataLst>
                      <p:tags r:id="rId100"/>
                    </p:custDataLst>
                  </p:nvPr>
                </p:nvSpPr>
                <p:spPr bwMode="auto">
                  <a:xfrm flipH="1">
                    <a:off x="3240088" y="2060575"/>
                    <a:ext cx="1260475" cy="792163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nl-BE"/>
                  </a:p>
                </p:txBody>
              </p:sp>
              <p:sp>
                <p:nvSpPr>
                  <p:cNvPr id="228536" name="Line 18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276600" y="5445125"/>
                    <a:ext cx="1439863" cy="53975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nl-BE"/>
                  </a:p>
                </p:txBody>
              </p:sp>
              <p:sp>
                <p:nvSpPr>
                  <p:cNvPr id="228537" name="Line 18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959225" y="5589588"/>
                    <a:ext cx="757238" cy="395287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nl-BE"/>
                  </a:p>
                </p:txBody>
              </p:sp>
              <p:sp>
                <p:nvSpPr>
                  <p:cNvPr id="228538" name="Line 1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16463" y="5516563"/>
                    <a:ext cx="360362" cy="468312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nl-BE"/>
                  </a:p>
                </p:txBody>
              </p:sp>
              <p:sp>
                <p:nvSpPr>
                  <p:cNvPr id="228539" name="Line 1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16463" y="4076700"/>
                    <a:ext cx="863600" cy="1908175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nl-BE"/>
                  </a:p>
                </p:txBody>
              </p:sp>
              <p:sp>
                <p:nvSpPr>
                  <p:cNvPr id="228543" name="Line 19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10901" y="4653807"/>
                    <a:ext cx="334929" cy="1478766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 type="triangle" w="lg" len="lg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nl-BE"/>
                  </a:p>
                </p:txBody>
              </p:sp>
            </p:grpSp>
          </p:grpSp>
        </p:grpSp>
      </p:grpSp>
      <p:grpSp>
        <p:nvGrpSpPr>
          <p:cNvPr id="3" name="Group 2"/>
          <p:cNvGrpSpPr/>
          <p:nvPr/>
        </p:nvGrpSpPr>
        <p:grpSpPr>
          <a:xfrm>
            <a:off x="1835150" y="2727324"/>
            <a:ext cx="4755696" cy="2083529"/>
            <a:chOff x="1835150" y="2727324"/>
            <a:chExt cx="4755696" cy="2083529"/>
          </a:xfrm>
        </p:grpSpPr>
        <p:grpSp>
          <p:nvGrpSpPr>
            <p:cNvPr id="228356" name="Group 4"/>
            <p:cNvGrpSpPr>
              <a:grpSpLocks/>
            </p:cNvGrpSpPr>
            <p:nvPr>
              <p:custDataLst>
                <p:tags r:id="rId40"/>
              </p:custDataLst>
            </p:nvPr>
          </p:nvGrpSpPr>
          <p:grpSpPr bwMode="auto">
            <a:xfrm>
              <a:off x="4440395" y="3651250"/>
              <a:ext cx="182419" cy="237581"/>
              <a:chOff x="1094" y="1763"/>
              <a:chExt cx="425" cy="737"/>
            </a:xfrm>
          </p:grpSpPr>
          <p:sp>
            <p:nvSpPr>
              <p:cNvPr id="228357" name="Oval 5"/>
              <p:cNvSpPr>
                <a:spLocks noChangeArrowheads="1"/>
              </p:cNvSpPr>
              <p:nvPr/>
            </p:nvSpPr>
            <p:spPr bwMode="auto">
              <a:xfrm>
                <a:off x="1207" y="1763"/>
                <a:ext cx="170" cy="17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28358" name="Line 6"/>
              <p:cNvSpPr>
                <a:spLocks noChangeShapeType="1"/>
              </p:cNvSpPr>
              <p:nvPr/>
            </p:nvSpPr>
            <p:spPr bwMode="auto">
              <a:xfrm>
                <a:off x="1292" y="1933"/>
                <a:ext cx="0" cy="3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359" name="Line 7"/>
              <p:cNvSpPr>
                <a:spLocks noChangeShapeType="1"/>
              </p:cNvSpPr>
              <p:nvPr/>
            </p:nvSpPr>
            <p:spPr bwMode="auto">
              <a:xfrm>
                <a:off x="1094" y="1990"/>
                <a:ext cx="4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360" name="Line 8"/>
              <p:cNvSpPr>
                <a:spLocks noChangeShapeType="1"/>
              </p:cNvSpPr>
              <p:nvPr/>
            </p:nvSpPr>
            <p:spPr bwMode="auto">
              <a:xfrm flipH="1">
                <a:off x="1151" y="2302"/>
                <a:ext cx="141" cy="1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361" name="Line 9"/>
              <p:cNvSpPr>
                <a:spLocks noChangeShapeType="1"/>
              </p:cNvSpPr>
              <p:nvPr/>
            </p:nvSpPr>
            <p:spPr bwMode="auto">
              <a:xfrm>
                <a:off x="1292" y="2302"/>
                <a:ext cx="142" cy="1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  <p:grpSp>
          <p:nvGrpSpPr>
            <p:cNvPr id="228362" name="Group 10"/>
            <p:cNvGrpSpPr>
              <a:grpSpLocks/>
            </p:cNvGrpSpPr>
            <p:nvPr>
              <p:custDataLst>
                <p:tags r:id="rId41"/>
              </p:custDataLst>
            </p:nvPr>
          </p:nvGrpSpPr>
          <p:grpSpPr bwMode="auto">
            <a:xfrm>
              <a:off x="4592637" y="3738563"/>
              <a:ext cx="180789" cy="237581"/>
              <a:chOff x="1094" y="1763"/>
              <a:chExt cx="425" cy="737"/>
            </a:xfrm>
          </p:grpSpPr>
          <p:sp>
            <p:nvSpPr>
              <p:cNvPr id="228363" name="Oval 11"/>
              <p:cNvSpPr>
                <a:spLocks noChangeArrowheads="1"/>
              </p:cNvSpPr>
              <p:nvPr/>
            </p:nvSpPr>
            <p:spPr bwMode="auto">
              <a:xfrm>
                <a:off x="1207" y="1763"/>
                <a:ext cx="170" cy="17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28364" name="Line 12"/>
              <p:cNvSpPr>
                <a:spLocks noChangeShapeType="1"/>
              </p:cNvSpPr>
              <p:nvPr/>
            </p:nvSpPr>
            <p:spPr bwMode="auto">
              <a:xfrm>
                <a:off x="1292" y="1933"/>
                <a:ext cx="0" cy="3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365" name="Line 13"/>
              <p:cNvSpPr>
                <a:spLocks noChangeShapeType="1"/>
              </p:cNvSpPr>
              <p:nvPr/>
            </p:nvSpPr>
            <p:spPr bwMode="auto">
              <a:xfrm>
                <a:off x="1094" y="1990"/>
                <a:ext cx="4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366" name="Line 14"/>
              <p:cNvSpPr>
                <a:spLocks noChangeShapeType="1"/>
              </p:cNvSpPr>
              <p:nvPr/>
            </p:nvSpPr>
            <p:spPr bwMode="auto">
              <a:xfrm flipH="1">
                <a:off x="1151" y="2302"/>
                <a:ext cx="141" cy="1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367" name="Line 15"/>
              <p:cNvSpPr>
                <a:spLocks noChangeShapeType="1"/>
              </p:cNvSpPr>
              <p:nvPr/>
            </p:nvSpPr>
            <p:spPr bwMode="auto">
              <a:xfrm>
                <a:off x="1292" y="2302"/>
                <a:ext cx="142" cy="1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  <p:grpSp>
          <p:nvGrpSpPr>
            <p:cNvPr id="228368" name="Group 16"/>
            <p:cNvGrpSpPr>
              <a:grpSpLocks/>
            </p:cNvGrpSpPr>
            <p:nvPr>
              <p:custDataLst>
                <p:tags r:id="rId42"/>
              </p:custDataLst>
            </p:nvPr>
          </p:nvGrpSpPr>
          <p:grpSpPr bwMode="auto">
            <a:xfrm>
              <a:off x="4692649" y="3841750"/>
              <a:ext cx="182419" cy="235954"/>
              <a:chOff x="1094" y="1763"/>
              <a:chExt cx="425" cy="737"/>
            </a:xfrm>
          </p:grpSpPr>
          <p:sp>
            <p:nvSpPr>
              <p:cNvPr id="228369" name="Oval 17"/>
              <p:cNvSpPr>
                <a:spLocks noChangeArrowheads="1"/>
              </p:cNvSpPr>
              <p:nvPr/>
            </p:nvSpPr>
            <p:spPr bwMode="auto">
              <a:xfrm>
                <a:off x="1207" y="1763"/>
                <a:ext cx="170" cy="17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28370" name="Line 18"/>
              <p:cNvSpPr>
                <a:spLocks noChangeShapeType="1"/>
              </p:cNvSpPr>
              <p:nvPr/>
            </p:nvSpPr>
            <p:spPr bwMode="auto">
              <a:xfrm>
                <a:off x="1292" y="1933"/>
                <a:ext cx="0" cy="3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371" name="Line 19"/>
              <p:cNvSpPr>
                <a:spLocks noChangeShapeType="1"/>
              </p:cNvSpPr>
              <p:nvPr/>
            </p:nvSpPr>
            <p:spPr bwMode="auto">
              <a:xfrm>
                <a:off x="1094" y="1990"/>
                <a:ext cx="4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372" name="Line 20"/>
              <p:cNvSpPr>
                <a:spLocks noChangeShapeType="1"/>
              </p:cNvSpPr>
              <p:nvPr/>
            </p:nvSpPr>
            <p:spPr bwMode="auto">
              <a:xfrm flipH="1">
                <a:off x="1151" y="2302"/>
                <a:ext cx="141" cy="1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373" name="Line 21"/>
              <p:cNvSpPr>
                <a:spLocks noChangeShapeType="1"/>
              </p:cNvSpPr>
              <p:nvPr/>
            </p:nvSpPr>
            <p:spPr bwMode="auto">
              <a:xfrm>
                <a:off x="1292" y="2302"/>
                <a:ext cx="142" cy="1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  <p:grpSp>
          <p:nvGrpSpPr>
            <p:cNvPr id="228374" name="Group 22"/>
            <p:cNvGrpSpPr>
              <a:grpSpLocks/>
            </p:cNvGrpSpPr>
            <p:nvPr>
              <p:custDataLst>
                <p:tags r:id="rId43"/>
              </p:custDataLst>
            </p:nvPr>
          </p:nvGrpSpPr>
          <p:grpSpPr bwMode="auto">
            <a:xfrm>
              <a:off x="4139711" y="3609023"/>
              <a:ext cx="180790" cy="237581"/>
              <a:chOff x="1094" y="1763"/>
              <a:chExt cx="425" cy="737"/>
            </a:xfrm>
          </p:grpSpPr>
          <p:sp>
            <p:nvSpPr>
              <p:cNvPr id="228375" name="Oval 23"/>
              <p:cNvSpPr>
                <a:spLocks noChangeArrowheads="1"/>
              </p:cNvSpPr>
              <p:nvPr/>
            </p:nvSpPr>
            <p:spPr bwMode="auto">
              <a:xfrm>
                <a:off x="1207" y="1763"/>
                <a:ext cx="170" cy="17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28376" name="Line 24"/>
              <p:cNvSpPr>
                <a:spLocks noChangeShapeType="1"/>
              </p:cNvSpPr>
              <p:nvPr/>
            </p:nvSpPr>
            <p:spPr bwMode="auto">
              <a:xfrm>
                <a:off x="1292" y="1933"/>
                <a:ext cx="0" cy="3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377" name="Line 25"/>
              <p:cNvSpPr>
                <a:spLocks noChangeShapeType="1"/>
              </p:cNvSpPr>
              <p:nvPr/>
            </p:nvSpPr>
            <p:spPr bwMode="auto">
              <a:xfrm>
                <a:off x="1094" y="1990"/>
                <a:ext cx="4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378" name="Line 26"/>
              <p:cNvSpPr>
                <a:spLocks noChangeShapeType="1"/>
              </p:cNvSpPr>
              <p:nvPr/>
            </p:nvSpPr>
            <p:spPr bwMode="auto">
              <a:xfrm flipH="1">
                <a:off x="1151" y="2302"/>
                <a:ext cx="141" cy="1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379" name="Line 27"/>
              <p:cNvSpPr>
                <a:spLocks noChangeShapeType="1"/>
              </p:cNvSpPr>
              <p:nvPr/>
            </p:nvSpPr>
            <p:spPr bwMode="auto">
              <a:xfrm>
                <a:off x="1292" y="2302"/>
                <a:ext cx="142" cy="1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  <p:grpSp>
          <p:nvGrpSpPr>
            <p:cNvPr id="228380" name="Group 28"/>
            <p:cNvGrpSpPr>
              <a:grpSpLocks/>
            </p:cNvGrpSpPr>
            <p:nvPr>
              <p:custDataLst>
                <p:tags r:id="rId44"/>
              </p:custDataLst>
            </p:nvPr>
          </p:nvGrpSpPr>
          <p:grpSpPr bwMode="auto">
            <a:xfrm>
              <a:off x="4387055" y="3421063"/>
              <a:ext cx="182419" cy="235954"/>
              <a:chOff x="1094" y="1763"/>
              <a:chExt cx="425" cy="737"/>
            </a:xfrm>
          </p:grpSpPr>
          <p:sp>
            <p:nvSpPr>
              <p:cNvPr id="228381" name="Oval 29"/>
              <p:cNvSpPr>
                <a:spLocks noChangeArrowheads="1"/>
              </p:cNvSpPr>
              <p:nvPr/>
            </p:nvSpPr>
            <p:spPr bwMode="auto">
              <a:xfrm>
                <a:off x="1207" y="1763"/>
                <a:ext cx="170" cy="17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28382" name="Line 30"/>
              <p:cNvSpPr>
                <a:spLocks noChangeShapeType="1"/>
              </p:cNvSpPr>
              <p:nvPr/>
            </p:nvSpPr>
            <p:spPr bwMode="auto">
              <a:xfrm>
                <a:off x="1292" y="1933"/>
                <a:ext cx="0" cy="3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383" name="Line 31"/>
              <p:cNvSpPr>
                <a:spLocks noChangeShapeType="1"/>
              </p:cNvSpPr>
              <p:nvPr/>
            </p:nvSpPr>
            <p:spPr bwMode="auto">
              <a:xfrm>
                <a:off x="1094" y="1990"/>
                <a:ext cx="4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384" name="Line 32"/>
              <p:cNvSpPr>
                <a:spLocks noChangeShapeType="1"/>
              </p:cNvSpPr>
              <p:nvPr/>
            </p:nvSpPr>
            <p:spPr bwMode="auto">
              <a:xfrm flipH="1">
                <a:off x="1151" y="2302"/>
                <a:ext cx="141" cy="1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385" name="Line 33"/>
              <p:cNvSpPr>
                <a:spLocks noChangeShapeType="1"/>
              </p:cNvSpPr>
              <p:nvPr/>
            </p:nvSpPr>
            <p:spPr bwMode="auto">
              <a:xfrm>
                <a:off x="1292" y="2302"/>
                <a:ext cx="142" cy="1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  <p:grpSp>
          <p:nvGrpSpPr>
            <p:cNvPr id="228386" name="Group 34"/>
            <p:cNvGrpSpPr>
              <a:grpSpLocks/>
            </p:cNvGrpSpPr>
            <p:nvPr>
              <p:custDataLst>
                <p:tags r:id="rId45"/>
              </p:custDataLst>
            </p:nvPr>
          </p:nvGrpSpPr>
          <p:grpSpPr bwMode="auto">
            <a:xfrm>
              <a:off x="4202145" y="3967162"/>
              <a:ext cx="182419" cy="237581"/>
              <a:chOff x="1094" y="1763"/>
              <a:chExt cx="425" cy="737"/>
            </a:xfrm>
          </p:grpSpPr>
          <p:sp>
            <p:nvSpPr>
              <p:cNvPr id="228387" name="Oval 35"/>
              <p:cNvSpPr>
                <a:spLocks noChangeArrowheads="1"/>
              </p:cNvSpPr>
              <p:nvPr/>
            </p:nvSpPr>
            <p:spPr bwMode="auto">
              <a:xfrm>
                <a:off x="1207" y="1763"/>
                <a:ext cx="170" cy="17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28388" name="Line 36"/>
              <p:cNvSpPr>
                <a:spLocks noChangeShapeType="1"/>
              </p:cNvSpPr>
              <p:nvPr/>
            </p:nvSpPr>
            <p:spPr bwMode="auto">
              <a:xfrm>
                <a:off x="1292" y="1933"/>
                <a:ext cx="0" cy="3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389" name="Line 37"/>
              <p:cNvSpPr>
                <a:spLocks noChangeShapeType="1"/>
              </p:cNvSpPr>
              <p:nvPr/>
            </p:nvSpPr>
            <p:spPr bwMode="auto">
              <a:xfrm>
                <a:off x="1094" y="1990"/>
                <a:ext cx="4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390" name="Line 38"/>
              <p:cNvSpPr>
                <a:spLocks noChangeShapeType="1"/>
              </p:cNvSpPr>
              <p:nvPr/>
            </p:nvSpPr>
            <p:spPr bwMode="auto">
              <a:xfrm flipH="1">
                <a:off x="1151" y="2302"/>
                <a:ext cx="141" cy="1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391" name="Line 39"/>
              <p:cNvSpPr>
                <a:spLocks noChangeShapeType="1"/>
              </p:cNvSpPr>
              <p:nvPr/>
            </p:nvSpPr>
            <p:spPr bwMode="auto">
              <a:xfrm>
                <a:off x="1292" y="2302"/>
                <a:ext cx="142" cy="1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  <p:grpSp>
          <p:nvGrpSpPr>
            <p:cNvPr id="228392" name="Group 40"/>
            <p:cNvGrpSpPr>
              <a:grpSpLocks/>
            </p:cNvGrpSpPr>
            <p:nvPr>
              <p:custDataLst>
                <p:tags r:id="rId46"/>
              </p:custDataLst>
            </p:nvPr>
          </p:nvGrpSpPr>
          <p:grpSpPr bwMode="auto">
            <a:xfrm>
              <a:off x="4442923" y="3915411"/>
              <a:ext cx="180789" cy="237581"/>
              <a:chOff x="1094" y="1763"/>
              <a:chExt cx="425" cy="737"/>
            </a:xfrm>
          </p:grpSpPr>
          <p:sp>
            <p:nvSpPr>
              <p:cNvPr id="228393" name="Oval 41"/>
              <p:cNvSpPr>
                <a:spLocks noChangeArrowheads="1"/>
              </p:cNvSpPr>
              <p:nvPr/>
            </p:nvSpPr>
            <p:spPr bwMode="auto">
              <a:xfrm>
                <a:off x="1207" y="1763"/>
                <a:ext cx="170" cy="17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28394" name="Line 42"/>
              <p:cNvSpPr>
                <a:spLocks noChangeShapeType="1"/>
              </p:cNvSpPr>
              <p:nvPr/>
            </p:nvSpPr>
            <p:spPr bwMode="auto">
              <a:xfrm>
                <a:off x="1292" y="1933"/>
                <a:ext cx="0" cy="3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395" name="Line 43"/>
              <p:cNvSpPr>
                <a:spLocks noChangeShapeType="1"/>
              </p:cNvSpPr>
              <p:nvPr/>
            </p:nvSpPr>
            <p:spPr bwMode="auto">
              <a:xfrm>
                <a:off x="1094" y="1990"/>
                <a:ext cx="4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396" name="Line 44"/>
              <p:cNvSpPr>
                <a:spLocks noChangeShapeType="1"/>
              </p:cNvSpPr>
              <p:nvPr/>
            </p:nvSpPr>
            <p:spPr bwMode="auto">
              <a:xfrm flipH="1">
                <a:off x="1151" y="2302"/>
                <a:ext cx="141" cy="1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397" name="Line 45"/>
              <p:cNvSpPr>
                <a:spLocks noChangeShapeType="1"/>
              </p:cNvSpPr>
              <p:nvPr/>
            </p:nvSpPr>
            <p:spPr bwMode="auto">
              <a:xfrm>
                <a:off x="1292" y="2302"/>
                <a:ext cx="142" cy="1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  <p:grpSp>
          <p:nvGrpSpPr>
            <p:cNvPr id="228398" name="Group 46"/>
            <p:cNvGrpSpPr>
              <a:grpSpLocks/>
            </p:cNvGrpSpPr>
            <p:nvPr>
              <p:custDataLst>
                <p:tags r:id="rId47"/>
              </p:custDataLst>
            </p:nvPr>
          </p:nvGrpSpPr>
          <p:grpSpPr bwMode="auto">
            <a:xfrm>
              <a:off x="3908425" y="3816350"/>
              <a:ext cx="180790" cy="235954"/>
              <a:chOff x="1094" y="1763"/>
              <a:chExt cx="425" cy="737"/>
            </a:xfrm>
          </p:grpSpPr>
          <p:sp>
            <p:nvSpPr>
              <p:cNvPr id="228399" name="Oval 47"/>
              <p:cNvSpPr>
                <a:spLocks noChangeArrowheads="1"/>
              </p:cNvSpPr>
              <p:nvPr/>
            </p:nvSpPr>
            <p:spPr bwMode="auto">
              <a:xfrm>
                <a:off x="1207" y="1763"/>
                <a:ext cx="170" cy="17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28400" name="Line 48"/>
              <p:cNvSpPr>
                <a:spLocks noChangeShapeType="1"/>
              </p:cNvSpPr>
              <p:nvPr/>
            </p:nvSpPr>
            <p:spPr bwMode="auto">
              <a:xfrm>
                <a:off x="1292" y="1933"/>
                <a:ext cx="0" cy="3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401" name="Line 49"/>
              <p:cNvSpPr>
                <a:spLocks noChangeShapeType="1"/>
              </p:cNvSpPr>
              <p:nvPr/>
            </p:nvSpPr>
            <p:spPr bwMode="auto">
              <a:xfrm>
                <a:off x="1094" y="1990"/>
                <a:ext cx="4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402" name="Line 50"/>
              <p:cNvSpPr>
                <a:spLocks noChangeShapeType="1"/>
              </p:cNvSpPr>
              <p:nvPr/>
            </p:nvSpPr>
            <p:spPr bwMode="auto">
              <a:xfrm flipH="1">
                <a:off x="1151" y="2302"/>
                <a:ext cx="141" cy="1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403" name="Line 51"/>
              <p:cNvSpPr>
                <a:spLocks noChangeShapeType="1"/>
              </p:cNvSpPr>
              <p:nvPr/>
            </p:nvSpPr>
            <p:spPr bwMode="auto">
              <a:xfrm>
                <a:off x="1292" y="2302"/>
                <a:ext cx="142" cy="1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  <p:grpSp>
          <p:nvGrpSpPr>
            <p:cNvPr id="228404" name="Group 52"/>
            <p:cNvGrpSpPr>
              <a:grpSpLocks/>
            </p:cNvGrpSpPr>
            <p:nvPr>
              <p:custDataLst>
                <p:tags r:id="rId48"/>
              </p:custDataLst>
            </p:nvPr>
          </p:nvGrpSpPr>
          <p:grpSpPr bwMode="auto">
            <a:xfrm>
              <a:off x="3885531" y="3435948"/>
              <a:ext cx="182419" cy="237581"/>
              <a:chOff x="1094" y="1763"/>
              <a:chExt cx="425" cy="737"/>
            </a:xfrm>
          </p:grpSpPr>
          <p:sp>
            <p:nvSpPr>
              <p:cNvPr id="228405" name="Oval 53"/>
              <p:cNvSpPr>
                <a:spLocks noChangeArrowheads="1"/>
              </p:cNvSpPr>
              <p:nvPr/>
            </p:nvSpPr>
            <p:spPr bwMode="auto">
              <a:xfrm>
                <a:off x="1207" y="1763"/>
                <a:ext cx="170" cy="17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28406" name="Line 54"/>
              <p:cNvSpPr>
                <a:spLocks noChangeShapeType="1"/>
              </p:cNvSpPr>
              <p:nvPr/>
            </p:nvSpPr>
            <p:spPr bwMode="auto">
              <a:xfrm>
                <a:off x="1292" y="1933"/>
                <a:ext cx="0" cy="3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407" name="Line 55"/>
              <p:cNvSpPr>
                <a:spLocks noChangeShapeType="1"/>
              </p:cNvSpPr>
              <p:nvPr/>
            </p:nvSpPr>
            <p:spPr bwMode="auto">
              <a:xfrm>
                <a:off x="1094" y="1990"/>
                <a:ext cx="4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408" name="Line 56"/>
              <p:cNvSpPr>
                <a:spLocks noChangeShapeType="1"/>
              </p:cNvSpPr>
              <p:nvPr/>
            </p:nvSpPr>
            <p:spPr bwMode="auto">
              <a:xfrm flipH="1">
                <a:off x="1151" y="2302"/>
                <a:ext cx="141" cy="1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409" name="Line 57"/>
              <p:cNvSpPr>
                <a:spLocks noChangeShapeType="1"/>
              </p:cNvSpPr>
              <p:nvPr/>
            </p:nvSpPr>
            <p:spPr bwMode="auto">
              <a:xfrm>
                <a:off x="1292" y="2302"/>
                <a:ext cx="142" cy="1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  <p:grpSp>
          <p:nvGrpSpPr>
            <p:cNvPr id="228410" name="Group 58"/>
            <p:cNvGrpSpPr>
              <a:grpSpLocks/>
            </p:cNvGrpSpPr>
            <p:nvPr>
              <p:custDataLst>
                <p:tags r:id="rId49"/>
              </p:custDataLst>
            </p:nvPr>
          </p:nvGrpSpPr>
          <p:grpSpPr bwMode="auto">
            <a:xfrm>
              <a:off x="4035425" y="3225800"/>
              <a:ext cx="180790" cy="237581"/>
              <a:chOff x="1094" y="1763"/>
              <a:chExt cx="425" cy="737"/>
            </a:xfrm>
          </p:grpSpPr>
          <p:sp>
            <p:nvSpPr>
              <p:cNvPr id="228411" name="Oval 59"/>
              <p:cNvSpPr>
                <a:spLocks noChangeArrowheads="1"/>
              </p:cNvSpPr>
              <p:nvPr/>
            </p:nvSpPr>
            <p:spPr bwMode="auto">
              <a:xfrm>
                <a:off x="1207" y="1763"/>
                <a:ext cx="170" cy="17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28412" name="Line 60"/>
              <p:cNvSpPr>
                <a:spLocks noChangeShapeType="1"/>
              </p:cNvSpPr>
              <p:nvPr/>
            </p:nvSpPr>
            <p:spPr bwMode="auto">
              <a:xfrm>
                <a:off x="1292" y="1933"/>
                <a:ext cx="0" cy="3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413" name="Line 61"/>
              <p:cNvSpPr>
                <a:spLocks noChangeShapeType="1"/>
              </p:cNvSpPr>
              <p:nvPr/>
            </p:nvSpPr>
            <p:spPr bwMode="auto">
              <a:xfrm>
                <a:off x="1094" y="1990"/>
                <a:ext cx="4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414" name="Line 62"/>
              <p:cNvSpPr>
                <a:spLocks noChangeShapeType="1"/>
              </p:cNvSpPr>
              <p:nvPr/>
            </p:nvSpPr>
            <p:spPr bwMode="auto">
              <a:xfrm flipH="1">
                <a:off x="1151" y="2302"/>
                <a:ext cx="141" cy="1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415" name="Line 63"/>
              <p:cNvSpPr>
                <a:spLocks noChangeShapeType="1"/>
              </p:cNvSpPr>
              <p:nvPr/>
            </p:nvSpPr>
            <p:spPr bwMode="auto">
              <a:xfrm>
                <a:off x="1292" y="2302"/>
                <a:ext cx="142" cy="1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  <p:grpSp>
          <p:nvGrpSpPr>
            <p:cNvPr id="228416" name="Group 64"/>
            <p:cNvGrpSpPr>
              <a:grpSpLocks/>
            </p:cNvGrpSpPr>
            <p:nvPr>
              <p:custDataLst>
                <p:tags r:id="rId50"/>
              </p:custDataLst>
            </p:nvPr>
          </p:nvGrpSpPr>
          <p:grpSpPr bwMode="auto">
            <a:xfrm>
              <a:off x="4244464" y="3382240"/>
              <a:ext cx="180790" cy="235953"/>
              <a:chOff x="1094" y="1763"/>
              <a:chExt cx="425" cy="737"/>
            </a:xfrm>
          </p:grpSpPr>
          <p:sp>
            <p:nvSpPr>
              <p:cNvPr id="228417" name="Oval 65"/>
              <p:cNvSpPr>
                <a:spLocks noChangeArrowheads="1"/>
              </p:cNvSpPr>
              <p:nvPr/>
            </p:nvSpPr>
            <p:spPr bwMode="auto">
              <a:xfrm>
                <a:off x="1207" y="1763"/>
                <a:ext cx="170" cy="17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28418" name="Line 66"/>
              <p:cNvSpPr>
                <a:spLocks noChangeShapeType="1"/>
              </p:cNvSpPr>
              <p:nvPr/>
            </p:nvSpPr>
            <p:spPr bwMode="auto">
              <a:xfrm>
                <a:off x="1292" y="1933"/>
                <a:ext cx="0" cy="3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419" name="Line 67"/>
              <p:cNvSpPr>
                <a:spLocks noChangeShapeType="1"/>
              </p:cNvSpPr>
              <p:nvPr/>
            </p:nvSpPr>
            <p:spPr bwMode="auto">
              <a:xfrm>
                <a:off x="1094" y="1990"/>
                <a:ext cx="4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420" name="Line 68"/>
              <p:cNvSpPr>
                <a:spLocks noChangeShapeType="1"/>
              </p:cNvSpPr>
              <p:nvPr/>
            </p:nvSpPr>
            <p:spPr bwMode="auto">
              <a:xfrm flipH="1">
                <a:off x="1151" y="2302"/>
                <a:ext cx="141" cy="1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421" name="Line 69"/>
              <p:cNvSpPr>
                <a:spLocks noChangeShapeType="1"/>
              </p:cNvSpPr>
              <p:nvPr/>
            </p:nvSpPr>
            <p:spPr bwMode="auto">
              <a:xfrm>
                <a:off x="1292" y="2302"/>
                <a:ext cx="142" cy="1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  <p:sp>
          <p:nvSpPr>
            <p:cNvPr id="228422" name="Text Box 70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997199" y="3370263"/>
              <a:ext cx="1107541" cy="281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GB" sz="1200">
                  <a:solidFill>
                    <a:srgbClr val="000066"/>
                  </a:solidFill>
                  <a:latin typeface="Tahoma" pitchFamily="34" charset="0"/>
                </a:rPr>
                <a:t>researchers</a:t>
              </a:r>
            </a:p>
          </p:txBody>
        </p:sp>
        <p:sp>
          <p:nvSpPr>
            <p:cNvPr id="228426" name="AutoShape 74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2592388" y="2805112"/>
              <a:ext cx="425100" cy="369389"/>
            </a:xfrm>
            <a:prstGeom prst="pentagon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grpSp>
          <p:nvGrpSpPr>
            <p:cNvPr id="228431" name="Group 79"/>
            <p:cNvGrpSpPr>
              <a:grpSpLocks/>
            </p:cNvGrpSpPr>
            <p:nvPr>
              <p:custDataLst>
                <p:tags r:id="rId53"/>
              </p:custDataLst>
            </p:nvPr>
          </p:nvGrpSpPr>
          <p:grpSpPr bwMode="auto">
            <a:xfrm>
              <a:off x="2303463" y="4335463"/>
              <a:ext cx="286658" cy="289653"/>
              <a:chOff x="2058" y="3010"/>
              <a:chExt cx="312" cy="312"/>
            </a:xfrm>
          </p:grpSpPr>
          <p:sp>
            <p:nvSpPr>
              <p:cNvPr id="228432" name="Oval 80"/>
              <p:cNvSpPr>
                <a:spLocks noChangeArrowheads="1"/>
              </p:cNvSpPr>
              <p:nvPr/>
            </p:nvSpPr>
            <p:spPr bwMode="auto">
              <a:xfrm>
                <a:off x="2058" y="3010"/>
                <a:ext cx="312" cy="31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28433" name="Oval 81"/>
              <p:cNvSpPr>
                <a:spLocks noChangeArrowheads="1"/>
              </p:cNvSpPr>
              <p:nvPr/>
            </p:nvSpPr>
            <p:spPr bwMode="auto">
              <a:xfrm>
                <a:off x="2171" y="3124"/>
                <a:ext cx="85" cy="85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</p:grpSp>
        <p:grpSp>
          <p:nvGrpSpPr>
            <p:cNvPr id="228434" name="Group 82"/>
            <p:cNvGrpSpPr>
              <a:grpSpLocks/>
            </p:cNvGrpSpPr>
            <p:nvPr>
              <p:custDataLst>
                <p:tags r:id="rId54"/>
              </p:custDataLst>
            </p:nvPr>
          </p:nvGrpSpPr>
          <p:grpSpPr bwMode="auto">
            <a:xfrm>
              <a:off x="2555875" y="4083050"/>
              <a:ext cx="285030" cy="289653"/>
              <a:chOff x="2058" y="3010"/>
              <a:chExt cx="312" cy="312"/>
            </a:xfrm>
          </p:grpSpPr>
          <p:sp>
            <p:nvSpPr>
              <p:cNvPr id="228435" name="Oval 83"/>
              <p:cNvSpPr>
                <a:spLocks noChangeArrowheads="1"/>
              </p:cNvSpPr>
              <p:nvPr/>
            </p:nvSpPr>
            <p:spPr bwMode="auto">
              <a:xfrm>
                <a:off x="2058" y="3010"/>
                <a:ext cx="312" cy="31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28436" name="Oval 84"/>
              <p:cNvSpPr>
                <a:spLocks noChangeArrowheads="1"/>
              </p:cNvSpPr>
              <p:nvPr/>
            </p:nvSpPr>
            <p:spPr bwMode="auto">
              <a:xfrm>
                <a:off x="2171" y="3124"/>
                <a:ext cx="85" cy="85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</p:grpSp>
        <p:sp>
          <p:nvSpPr>
            <p:cNvPr id="228443" name="Text Box 91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1835150" y="3830638"/>
              <a:ext cx="944668" cy="281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GB" sz="1200">
                  <a:solidFill>
                    <a:srgbClr val="000066"/>
                  </a:solidFill>
                  <a:latin typeface="Tahoma" pitchFamily="34" charset="0"/>
                </a:rPr>
                <a:t>projects</a:t>
              </a:r>
            </a:p>
          </p:txBody>
        </p:sp>
        <p:sp>
          <p:nvSpPr>
            <p:cNvPr id="228449" name="AutoShape 97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5924549" y="4622799"/>
              <a:ext cx="164503" cy="157845"/>
            </a:xfrm>
            <a:prstGeom prst="can">
              <a:avLst>
                <a:gd name="adj" fmla="val 25000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28455" name="AutoShape 103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6053138" y="2778124"/>
              <a:ext cx="234538" cy="157845"/>
            </a:xfrm>
            <a:prstGeom prst="flowChartMultidocumen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28457" name="AutoShape 105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6357937" y="2727324"/>
              <a:ext cx="232909" cy="157845"/>
            </a:xfrm>
            <a:prstGeom prst="flowChartMultidocumen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28459" name="AutoShape 10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5632450" y="3408363"/>
              <a:ext cx="206850" cy="131808"/>
            </a:xfrm>
            <a:prstGeom prst="roundRect">
              <a:avLst>
                <a:gd name="adj" fmla="val 16667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28460" name="AutoShape 108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5724525" y="3506788"/>
              <a:ext cx="208478" cy="131808"/>
            </a:xfrm>
            <a:prstGeom prst="roundRect">
              <a:avLst>
                <a:gd name="adj" fmla="val 16667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28461" name="AutoShape 109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5832475" y="3614738"/>
              <a:ext cx="206850" cy="131808"/>
            </a:xfrm>
            <a:prstGeom prst="roundRect">
              <a:avLst>
                <a:gd name="adj" fmla="val 16667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28462" name="AutoShape 110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5940425" y="3722688"/>
              <a:ext cx="208478" cy="131808"/>
            </a:xfrm>
            <a:prstGeom prst="roundRect">
              <a:avLst>
                <a:gd name="adj" fmla="val 16667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28463" name="Text Box 111"/>
            <p:cNvSpPr txBox="1"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5219700" y="3111499"/>
              <a:ext cx="781794" cy="281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en-GB" sz="1200">
                  <a:solidFill>
                    <a:srgbClr val="000066"/>
                  </a:solidFill>
                  <a:latin typeface="Tahoma" pitchFamily="34" charset="0"/>
                </a:rPr>
                <a:t>patents</a:t>
              </a:r>
            </a:p>
          </p:txBody>
        </p:sp>
        <p:sp>
          <p:nvSpPr>
            <p:cNvPr id="228464" name="AutoShape 112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6329363" y="3827463"/>
              <a:ext cx="208478" cy="209917"/>
            </a:xfrm>
            <a:prstGeom prst="cube">
              <a:avLst>
                <a:gd name="adj" fmla="val 25000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28466" name="AutoShape 114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6380162" y="3468688"/>
              <a:ext cx="206849" cy="209917"/>
            </a:xfrm>
            <a:prstGeom prst="cube">
              <a:avLst>
                <a:gd name="adj" fmla="val 25000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grpSp>
          <p:nvGrpSpPr>
            <p:cNvPr id="228510" name="Group 158"/>
            <p:cNvGrpSpPr>
              <a:grpSpLocks/>
            </p:cNvGrpSpPr>
            <p:nvPr>
              <p:custDataLst>
                <p:tags r:id="rId66"/>
              </p:custDataLst>
            </p:nvPr>
          </p:nvGrpSpPr>
          <p:grpSpPr bwMode="auto">
            <a:xfrm>
              <a:off x="2808288" y="4225925"/>
              <a:ext cx="286658" cy="289653"/>
              <a:chOff x="2058" y="3010"/>
              <a:chExt cx="312" cy="312"/>
            </a:xfrm>
          </p:grpSpPr>
          <p:sp>
            <p:nvSpPr>
              <p:cNvPr id="228511" name="Oval 159"/>
              <p:cNvSpPr>
                <a:spLocks noChangeArrowheads="1"/>
              </p:cNvSpPr>
              <p:nvPr/>
            </p:nvSpPr>
            <p:spPr bwMode="auto">
              <a:xfrm>
                <a:off x="2058" y="3010"/>
                <a:ext cx="312" cy="31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28512" name="Oval 160"/>
              <p:cNvSpPr>
                <a:spLocks noChangeArrowheads="1"/>
              </p:cNvSpPr>
              <p:nvPr/>
            </p:nvSpPr>
            <p:spPr bwMode="auto">
              <a:xfrm>
                <a:off x="2171" y="3124"/>
                <a:ext cx="85" cy="85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</p:grpSp>
        <p:grpSp>
          <p:nvGrpSpPr>
            <p:cNvPr id="228513" name="Group 161"/>
            <p:cNvGrpSpPr>
              <a:grpSpLocks/>
            </p:cNvGrpSpPr>
            <p:nvPr>
              <p:custDataLst>
                <p:tags r:id="rId67"/>
              </p:custDataLst>
            </p:nvPr>
          </p:nvGrpSpPr>
          <p:grpSpPr bwMode="auto">
            <a:xfrm>
              <a:off x="3059113" y="4521200"/>
              <a:ext cx="286658" cy="289653"/>
              <a:chOff x="2058" y="3010"/>
              <a:chExt cx="312" cy="312"/>
            </a:xfrm>
          </p:grpSpPr>
          <p:sp>
            <p:nvSpPr>
              <p:cNvPr id="228514" name="Oval 162"/>
              <p:cNvSpPr>
                <a:spLocks noChangeArrowheads="1"/>
              </p:cNvSpPr>
              <p:nvPr/>
            </p:nvSpPr>
            <p:spPr bwMode="auto">
              <a:xfrm>
                <a:off x="2058" y="3010"/>
                <a:ext cx="312" cy="31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28515" name="Oval 163"/>
              <p:cNvSpPr>
                <a:spLocks noChangeArrowheads="1"/>
              </p:cNvSpPr>
              <p:nvPr/>
            </p:nvSpPr>
            <p:spPr bwMode="auto">
              <a:xfrm>
                <a:off x="2171" y="3124"/>
                <a:ext cx="85" cy="85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</p:grpSp>
        <p:sp>
          <p:nvSpPr>
            <p:cNvPr id="228542" name="Text Box 190"/>
            <p:cNvSpPr txBox="1"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4716462" y="4529138"/>
              <a:ext cx="851829" cy="281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en-GB" sz="1200">
                  <a:solidFill>
                    <a:srgbClr val="000066"/>
                  </a:solidFill>
                  <a:latin typeface="Tahoma" pitchFamily="34" charset="0"/>
                </a:rPr>
                <a:t>facilities</a:t>
              </a:r>
            </a:p>
          </p:txBody>
        </p:sp>
        <p:cxnSp>
          <p:nvCxnSpPr>
            <p:cNvPr id="203" name="Rechte verbindingslijn met pijl 202"/>
            <p:cNvCxnSpPr/>
            <p:nvPr/>
          </p:nvCxnSpPr>
          <p:spPr>
            <a:xfrm flipV="1">
              <a:off x="5073097" y="3936513"/>
              <a:ext cx="1215039" cy="76733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ep 27"/>
            <p:cNvGrpSpPr/>
            <p:nvPr/>
          </p:nvGrpSpPr>
          <p:grpSpPr>
            <a:xfrm>
              <a:off x="3276601" y="2778126"/>
              <a:ext cx="2509884" cy="1923997"/>
              <a:chOff x="3276601" y="3168651"/>
              <a:chExt cx="2446337" cy="1884361"/>
            </a:xfrm>
          </p:grpSpPr>
          <p:cxnSp>
            <p:nvCxnSpPr>
              <p:cNvPr id="5" name="Rechte verbindingslijn met pijl 4"/>
              <p:cNvCxnSpPr/>
              <p:nvPr/>
            </p:nvCxnSpPr>
            <p:spPr>
              <a:xfrm flipV="1">
                <a:off x="4356100" y="3194051"/>
                <a:ext cx="209371" cy="422274"/>
              </a:xfrm>
              <a:prstGeom prst="straightConnector1">
                <a:avLst/>
              </a:prstGeom>
              <a:ln w="158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Rechte verbindingslijn met pijl 198"/>
              <p:cNvCxnSpPr/>
              <p:nvPr/>
            </p:nvCxnSpPr>
            <p:spPr>
              <a:xfrm flipH="1" flipV="1">
                <a:off x="3356770" y="3429000"/>
                <a:ext cx="494505" cy="280988"/>
              </a:xfrm>
              <a:prstGeom prst="straightConnector1">
                <a:avLst/>
              </a:prstGeom>
              <a:ln w="158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Rechte verbindingslijn met pijl 199"/>
              <p:cNvCxnSpPr/>
              <p:nvPr/>
            </p:nvCxnSpPr>
            <p:spPr>
              <a:xfrm flipV="1">
                <a:off x="4834890" y="3168651"/>
                <a:ext cx="888048" cy="690562"/>
              </a:xfrm>
              <a:prstGeom prst="straightConnector1">
                <a:avLst/>
              </a:prstGeom>
              <a:ln w="158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Rechte verbindingslijn met pijl 200"/>
              <p:cNvCxnSpPr/>
              <p:nvPr/>
            </p:nvCxnSpPr>
            <p:spPr>
              <a:xfrm flipV="1">
                <a:off x="5004594" y="4073208"/>
                <a:ext cx="638973" cy="170973"/>
              </a:xfrm>
              <a:prstGeom prst="straightConnector1">
                <a:avLst/>
              </a:prstGeom>
              <a:ln w="158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Rechte verbindingslijn met pijl 201"/>
              <p:cNvCxnSpPr/>
              <p:nvPr/>
            </p:nvCxnSpPr>
            <p:spPr>
              <a:xfrm flipV="1">
                <a:off x="4869688" y="3803651"/>
                <a:ext cx="305383" cy="349608"/>
              </a:xfrm>
              <a:prstGeom prst="straightConnector1">
                <a:avLst/>
              </a:prstGeom>
              <a:ln w="158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Rechte verbindingslijn met pijl 210"/>
              <p:cNvCxnSpPr/>
              <p:nvPr/>
            </p:nvCxnSpPr>
            <p:spPr>
              <a:xfrm>
                <a:off x="4884738" y="4535438"/>
                <a:ext cx="838200" cy="517574"/>
              </a:xfrm>
              <a:prstGeom prst="straightConnector1">
                <a:avLst/>
              </a:prstGeom>
              <a:ln w="158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Rechte verbindingslijn met pijl 215"/>
              <p:cNvCxnSpPr>
                <a:endCxn id="228542" idx="1"/>
              </p:cNvCxnSpPr>
              <p:nvPr/>
            </p:nvCxnSpPr>
            <p:spPr>
              <a:xfrm>
                <a:off x="4616271" y="4541899"/>
                <a:ext cx="63735" cy="479550"/>
              </a:xfrm>
              <a:prstGeom prst="straightConnector1">
                <a:avLst/>
              </a:prstGeom>
              <a:ln w="158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Rechte verbindingslijn met pijl 218"/>
              <p:cNvCxnSpPr/>
              <p:nvPr/>
            </p:nvCxnSpPr>
            <p:spPr>
              <a:xfrm flipH="1">
                <a:off x="4062413" y="4653808"/>
                <a:ext cx="63345" cy="391329"/>
              </a:xfrm>
              <a:prstGeom prst="straightConnector1">
                <a:avLst/>
              </a:prstGeom>
              <a:ln w="158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Rechte verbindingslijn met pijl 220"/>
              <p:cNvCxnSpPr/>
              <p:nvPr/>
            </p:nvCxnSpPr>
            <p:spPr>
              <a:xfrm flipH="1">
                <a:off x="3276601" y="4384418"/>
                <a:ext cx="558799" cy="314961"/>
              </a:xfrm>
              <a:prstGeom prst="straightConnector1">
                <a:avLst/>
              </a:prstGeom>
              <a:ln w="158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13" name="Picture 2"/>
          <p:cNvPicPr>
            <a:picLocks noChangeAspect="1" noChangeArrowheads="1"/>
          </p:cNvPicPr>
          <p:nvPr/>
        </p:nvPicPr>
        <p:blipFill>
          <a:blip r:embed="rId1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57166"/>
            <a:ext cx="2733571" cy="55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304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/>
            <a:r>
              <a:rPr lang="nl-BE" sz="2800" dirty="0"/>
              <a:t>Full view on </a:t>
            </a:r>
            <a:r>
              <a:rPr lang="nl-BE" sz="2800" dirty="0" err="1"/>
              <a:t>remarks</a:t>
            </a:r>
            <a:r>
              <a:rPr lang="nl-BE" sz="2800" dirty="0"/>
              <a:t> &amp; </a:t>
            </a:r>
            <a:r>
              <a:rPr lang="nl-BE" sz="2800" dirty="0" err="1" smtClean="0"/>
              <a:t>comments</a:t>
            </a:r>
            <a:endParaRPr lang="nl-B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41" y="1916832"/>
            <a:ext cx="881511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57166"/>
            <a:ext cx="2733571" cy="55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0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Implementation</a:t>
            </a:r>
            <a:r>
              <a:rPr lang="nl-BE" dirty="0" smtClean="0"/>
              <a:t> of </a:t>
            </a:r>
            <a:r>
              <a:rPr lang="nl-BE" dirty="0" err="1" smtClean="0"/>
              <a:t>classification</a:t>
            </a:r>
            <a:r>
              <a:rPr lang="nl-BE" dirty="0" smtClean="0"/>
              <a:t> </a:t>
            </a:r>
            <a:r>
              <a:rPr lang="nl-BE" dirty="0" err="1" smtClean="0"/>
              <a:t>governance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686800" cy="5361459"/>
          </a:xfrm>
        </p:spPr>
        <p:txBody>
          <a:bodyPr/>
          <a:lstStyle/>
          <a:p>
            <a:r>
              <a:rPr lang="nl-BE" sz="2400" dirty="0" err="1" smtClean="0"/>
              <a:t>Revisiting</a:t>
            </a:r>
            <a:r>
              <a:rPr lang="nl-BE" sz="2400" dirty="0" smtClean="0"/>
              <a:t> </a:t>
            </a:r>
            <a:r>
              <a:rPr lang="nl-BE" sz="2400" dirty="0" err="1" smtClean="0"/>
              <a:t>the</a:t>
            </a:r>
            <a:r>
              <a:rPr lang="nl-BE" sz="2400" dirty="0" smtClean="0"/>
              <a:t> financial information model &amp; code list</a:t>
            </a:r>
          </a:p>
          <a:p>
            <a:pPr lvl="1"/>
            <a:r>
              <a:rPr lang="nl-BE" sz="2000" dirty="0" smtClean="0"/>
              <a:t>No </a:t>
            </a:r>
            <a:r>
              <a:rPr lang="nl-BE" sz="2000" dirty="0" err="1" smtClean="0"/>
              <a:t>hierarchy</a:t>
            </a:r>
            <a:r>
              <a:rPr lang="nl-BE" sz="2000" dirty="0" smtClean="0"/>
              <a:t>, </a:t>
            </a:r>
            <a:r>
              <a:rPr lang="nl-BE" sz="2000" dirty="0" err="1" smtClean="0"/>
              <a:t>autonumbering</a:t>
            </a:r>
            <a:endParaRPr lang="nl-BE" sz="2000" dirty="0" smtClean="0"/>
          </a:p>
          <a:p>
            <a:pPr lvl="1"/>
            <a:r>
              <a:rPr lang="nl-BE" sz="2000" dirty="0" smtClean="0"/>
              <a:t>More </a:t>
            </a:r>
            <a:r>
              <a:rPr lang="nl-BE" sz="2000" dirty="0" err="1" smtClean="0"/>
              <a:t>granularity</a:t>
            </a:r>
            <a:r>
              <a:rPr lang="nl-BE" sz="2000" dirty="0" smtClean="0"/>
              <a:t>, in line </a:t>
            </a:r>
            <a:r>
              <a:rPr lang="nl-BE" sz="2000" dirty="0" err="1" smtClean="0"/>
              <a:t>with</a:t>
            </a:r>
            <a:r>
              <a:rPr lang="nl-BE" sz="2000" dirty="0" smtClean="0"/>
              <a:t> </a:t>
            </a:r>
            <a:r>
              <a:rPr lang="nl-BE" sz="2000" dirty="0" err="1" smtClean="0"/>
              <a:t>reporting</a:t>
            </a:r>
            <a:r>
              <a:rPr lang="nl-BE" sz="2000" dirty="0" smtClean="0"/>
              <a:t> </a:t>
            </a:r>
            <a:r>
              <a:rPr lang="nl-BE" sz="2000" dirty="0" err="1" smtClean="0"/>
              <a:t>obligations</a:t>
            </a:r>
            <a:endParaRPr lang="nl-BE" sz="2000" dirty="0" smtClean="0"/>
          </a:p>
          <a:p>
            <a:endParaRPr lang="nl-BE" dirty="0" smtClean="0"/>
          </a:p>
          <a:p>
            <a:r>
              <a:rPr lang="nl-BE" sz="2400" dirty="0" smtClean="0"/>
              <a:t>Data </a:t>
            </a:r>
            <a:r>
              <a:rPr lang="nl-BE" sz="2400" dirty="0" err="1" smtClean="0"/>
              <a:t>governance</a:t>
            </a:r>
            <a:r>
              <a:rPr lang="nl-BE" sz="2400" dirty="0" smtClean="0"/>
              <a:t> tool</a:t>
            </a:r>
          </a:p>
          <a:p>
            <a:pPr lvl="1"/>
            <a:r>
              <a:rPr lang="nl-BE" sz="2000" dirty="0" err="1" smtClean="0"/>
              <a:t>Roles</a:t>
            </a:r>
            <a:r>
              <a:rPr lang="nl-BE" sz="2000" dirty="0" smtClean="0"/>
              <a:t> &amp; </a:t>
            </a:r>
            <a:r>
              <a:rPr lang="nl-BE" sz="2000" dirty="0" err="1" smtClean="0"/>
              <a:t>responsibilities</a:t>
            </a:r>
            <a:endParaRPr lang="nl-BE" sz="2000" dirty="0" smtClean="0"/>
          </a:p>
          <a:p>
            <a:pPr lvl="1"/>
            <a:r>
              <a:rPr lang="nl-BE" sz="2000" dirty="0" smtClean="0"/>
              <a:t>Central maintenance of code </a:t>
            </a:r>
            <a:r>
              <a:rPr lang="nl-BE" sz="2000" dirty="0" err="1" smtClean="0"/>
              <a:t>lists</a:t>
            </a:r>
            <a:r>
              <a:rPr lang="nl-BE" sz="2000" dirty="0" smtClean="0"/>
              <a:t> in DGC</a:t>
            </a:r>
          </a:p>
          <a:p>
            <a:pPr lvl="1"/>
            <a:r>
              <a:rPr lang="nl-BE" sz="2000" dirty="0" err="1" smtClean="0"/>
              <a:t>Semantics</a:t>
            </a:r>
            <a:r>
              <a:rPr lang="nl-BE" sz="2000" dirty="0" smtClean="0"/>
              <a:t>, </a:t>
            </a:r>
            <a:r>
              <a:rPr lang="nl-BE" sz="2000" dirty="0" err="1" smtClean="0"/>
              <a:t>examples</a:t>
            </a:r>
            <a:r>
              <a:rPr lang="nl-BE" sz="2000" dirty="0" smtClean="0"/>
              <a:t> </a:t>
            </a:r>
            <a:r>
              <a:rPr lang="nl-BE" sz="2000" dirty="0" err="1" smtClean="0"/>
              <a:t>and</a:t>
            </a:r>
            <a:r>
              <a:rPr lang="nl-BE" sz="2000" dirty="0" smtClean="0"/>
              <a:t> </a:t>
            </a:r>
            <a:r>
              <a:rPr lang="nl-BE" sz="2000" dirty="0" err="1" smtClean="0"/>
              <a:t>allowed</a:t>
            </a:r>
            <a:r>
              <a:rPr lang="nl-BE" sz="2000" dirty="0" smtClean="0"/>
              <a:t> </a:t>
            </a:r>
            <a:r>
              <a:rPr lang="nl-BE" sz="2000" dirty="0" err="1" smtClean="0"/>
              <a:t>value</a:t>
            </a:r>
            <a:r>
              <a:rPr lang="nl-BE" sz="2000" dirty="0" smtClean="0"/>
              <a:t> </a:t>
            </a:r>
            <a:r>
              <a:rPr lang="nl-BE" sz="2000" dirty="0" err="1" smtClean="0"/>
              <a:t>lists</a:t>
            </a:r>
            <a:endParaRPr lang="nl-BE" sz="2000" dirty="0" smtClean="0"/>
          </a:p>
          <a:p>
            <a:pPr lvl="1"/>
            <a:r>
              <a:rPr lang="nl-BE" sz="2000" dirty="0" err="1" smtClean="0"/>
              <a:t>Workflows</a:t>
            </a:r>
            <a:r>
              <a:rPr lang="nl-BE" sz="2000" dirty="0" smtClean="0"/>
              <a:t> </a:t>
            </a:r>
            <a:r>
              <a:rPr lang="nl-BE" sz="2000" dirty="0" err="1" smtClean="0"/>
              <a:t>for</a:t>
            </a:r>
            <a:r>
              <a:rPr lang="nl-BE" sz="2000" dirty="0" smtClean="0"/>
              <a:t> </a:t>
            </a:r>
            <a:r>
              <a:rPr lang="nl-BE" sz="2000" dirty="0" err="1" smtClean="0"/>
              <a:t>creating</a:t>
            </a:r>
            <a:r>
              <a:rPr lang="nl-BE" sz="2000" dirty="0" smtClean="0"/>
              <a:t>/editing </a:t>
            </a:r>
            <a:r>
              <a:rPr lang="nl-BE" sz="2000" dirty="0" err="1" smtClean="0"/>
              <a:t>existing</a:t>
            </a:r>
            <a:r>
              <a:rPr lang="nl-BE" sz="2000" dirty="0" smtClean="0"/>
              <a:t> codes</a:t>
            </a:r>
          </a:p>
          <a:p>
            <a:pPr lvl="1"/>
            <a:r>
              <a:rPr lang="nl-BE" sz="2000" dirty="0" smtClean="0"/>
              <a:t>Full view on </a:t>
            </a:r>
            <a:r>
              <a:rPr lang="nl-BE" sz="2000" dirty="0" err="1" smtClean="0"/>
              <a:t>remarks</a:t>
            </a:r>
            <a:r>
              <a:rPr lang="nl-BE" sz="2000" dirty="0" smtClean="0"/>
              <a:t> &amp; </a:t>
            </a:r>
            <a:r>
              <a:rPr lang="nl-BE" sz="2000" dirty="0" err="1" smtClean="0"/>
              <a:t>comments</a:t>
            </a:r>
            <a:endParaRPr lang="nl-BE" sz="2000" dirty="0" smtClean="0"/>
          </a:p>
          <a:p>
            <a:pPr lvl="1"/>
            <a:r>
              <a:rPr lang="nl-BE" sz="2000" dirty="0" err="1" smtClean="0"/>
              <a:t>Concordance</a:t>
            </a:r>
            <a:r>
              <a:rPr lang="nl-BE" sz="2000" dirty="0" smtClean="0"/>
              <a:t> </a:t>
            </a:r>
            <a:r>
              <a:rPr lang="nl-BE" sz="2000" dirty="0" err="1" smtClean="0"/>
              <a:t>tables</a:t>
            </a:r>
            <a:endParaRPr lang="nl-BE" sz="2000" dirty="0" smtClean="0"/>
          </a:p>
          <a:p>
            <a:pPr lvl="1"/>
            <a:endParaRPr lang="nl-BE" sz="2000" dirty="0" smtClean="0"/>
          </a:p>
          <a:p>
            <a:r>
              <a:rPr lang="nl-BE" sz="2400" dirty="0" err="1" smtClean="0"/>
              <a:t>Automated</a:t>
            </a:r>
            <a:r>
              <a:rPr lang="nl-BE" sz="2400" dirty="0" smtClean="0"/>
              <a:t>, </a:t>
            </a:r>
            <a:r>
              <a:rPr lang="nl-BE" sz="2400" dirty="0" err="1" smtClean="0"/>
              <a:t>collaborative</a:t>
            </a:r>
            <a:r>
              <a:rPr lang="nl-BE" sz="2400" dirty="0" smtClean="0"/>
              <a:t> &amp; machine-</a:t>
            </a:r>
            <a:r>
              <a:rPr lang="nl-BE" sz="2400" dirty="0" err="1" smtClean="0"/>
              <a:t>readable</a:t>
            </a:r>
            <a:endParaRPr lang="nl-BE" sz="2400" dirty="0" smtClean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57166"/>
            <a:ext cx="2733571" cy="55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12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Conclusion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579296" cy="5361459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latin typeface="Verdana" charset="0"/>
              <a:ea typeface="ＭＳ Ｐゴシック" charset="0"/>
              <a:cs typeface="Verdana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Verdana" charset="0"/>
                <a:ea typeface="ＭＳ Ｐゴシック" charset="0"/>
                <a:cs typeface="Verdana" charset="0"/>
              </a:rPr>
              <a:t>Data </a:t>
            </a:r>
            <a:r>
              <a:rPr lang="en-US" dirty="0">
                <a:latin typeface="Verdana" charset="0"/>
                <a:ea typeface="ＭＳ Ｐゴシック" charset="0"/>
                <a:cs typeface="Verdana" charset="0"/>
              </a:rPr>
              <a:t>and classification governance, </a:t>
            </a:r>
            <a:br>
              <a:rPr lang="en-US" dirty="0">
                <a:latin typeface="Verdana" charset="0"/>
                <a:ea typeface="ＭＳ Ｐゴシック" charset="0"/>
                <a:cs typeface="Verdana" charset="0"/>
              </a:rPr>
            </a:br>
            <a:r>
              <a:rPr lang="en-US" dirty="0" smtClean="0">
                <a:latin typeface="Verdana" charset="0"/>
                <a:ea typeface="ＭＳ Ｐゴシック" charset="0"/>
                <a:cs typeface="Verdana" charset="0"/>
              </a:rPr>
              <a:t>key </a:t>
            </a:r>
            <a:r>
              <a:rPr lang="en-US" dirty="0">
                <a:latin typeface="Verdana" charset="0"/>
                <a:ea typeface="ＭＳ Ｐゴシック" charset="0"/>
                <a:cs typeface="Verdana" charset="0"/>
              </a:rPr>
              <a:t>to </a:t>
            </a:r>
            <a:r>
              <a:rPr lang="en-US" dirty="0" smtClean="0">
                <a:latin typeface="Verdana" charset="0"/>
                <a:ea typeface="ＭＳ Ｐゴシック" charset="0"/>
                <a:cs typeface="Verdana" charset="0"/>
              </a:rPr>
              <a:t>true semantic </a:t>
            </a:r>
            <a:r>
              <a:rPr lang="en-US" dirty="0">
                <a:latin typeface="Verdana" charset="0"/>
                <a:ea typeface="ＭＳ Ｐゴシック" charset="0"/>
                <a:cs typeface="Verdana" charset="0"/>
              </a:rPr>
              <a:t>interoperability of CRIS systems </a:t>
            </a:r>
            <a:r>
              <a:rPr lang="en-US" dirty="0" smtClean="0">
                <a:latin typeface="Verdana" charset="0"/>
                <a:ea typeface="ＭＳ Ｐゴシック" charset="0"/>
                <a:cs typeface="Verdana" charset="0"/>
              </a:rPr>
              <a:t>in </a:t>
            </a:r>
            <a:r>
              <a:rPr lang="en-US" dirty="0">
                <a:latin typeface="Verdana" charset="0"/>
                <a:ea typeface="ＭＳ Ｐゴシック" charset="0"/>
                <a:cs typeface="Verdana" charset="0"/>
              </a:rPr>
              <a:t>inter-organizational contexts</a:t>
            </a:r>
            <a:endParaRPr lang="nl-BE" dirty="0"/>
          </a:p>
        </p:txBody>
      </p:sp>
      <p:grpSp>
        <p:nvGrpSpPr>
          <p:cNvPr id="13" name="Group 12"/>
          <p:cNvGrpSpPr/>
          <p:nvPr/>
        </p:nvGrpSpPr>
        <p:grpSpPr>
          <a:xfrm>
            <a:off x="2555776" y="2780928"/>
            <a:ext cx="4392488" cy="3312368"/>
            <a:chOff x="2057607" y="2087349"/>
            <a:chExt cx="5106681" cy="3933939"/>
          </a:xfrm>
        </p:grpSpPr>
        <p:pic>
          <p:nvPicPr>
            <p:cNvPr id="4" name="Tijdelijke aanduiding voor inhoud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57607" y="2087349"/>
              <a:ext cx="5106681" cy="3933939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 flipH="1">
              <a:off x="5004048" y="4149080"/>
              <a:ext cx="288032" cy="288032"/>
            </a:xfrm>
            <a:prstGeom prst="line">
              <a:avLst/>
            </a:prstGeom>
            <a:ln w="38100">
              <a:solidFill>
                <a:srgbClr val="634E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3635896" y="4077072"/>
              <a:ext cx="360040" cy="288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4427984" y="4221088"/>
              <a:ext cx="0" cy="21602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57166"/>
            <a:ext cx="2733571" cy="55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74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Acknowledgements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000" dirty="0" err="1"/>
              <a:t>Flanders</a:t>
            </a:r>
            <a:r>
              <a:rPr lang="nl-BE" sz="2000" dirty="0"/>
              <a:t> </a:t>
            </a:r>
            <a:r>
              <a:rPr lang="nl-BE" sz="2000" dirty="0" err="1"/>
              <a:t>Government</a:t>
            </a:r>
            <a:r>
              <a:rPr lang="nl-BE" sz="2000" dirty="0"/>
              <a:t>, </a:t>
            </a:r>
            <a:r>
              <a:rPr lang="nl-BE" sz="2000" dirty="0" err="1"/>
              <a:t>Department</a:t>
            </a:r>
            <a:r>
              <a:rPr lang="nl-BE" sz="2000" dirty="0"/>
              <a:t> </a:t>
            </a:r>
            <a:r>
              <a:rPr lang="nl-BE" sz="2000" dirty="0" err="1"/>
              <a:t>Economy</a:t>
            </a:r>
            <a:r>
              <a:rPr lang="nl-BE" sz="2000" dirty="0"/>
              <a:t>, </a:t>
            </a:r>
            <a:r>
              <a:rPr lang="nl-BE" sz="2000" dirty="0" err="1"/>
              <a:t>Science</a:t>
            </a:r>
            <a:r>
              <a:rPr lang="nl-BE" sz="2000" dirty="0"/>
              <a:t> </a:t>
            </a:r>
            <a:r>
              <a:rPr lang="nl-BE" sz="2000" dirty="0" err="1"/>
              <a:t>and</a:t>
            </a:r>
            <a:r>
              <a:rPr lang="nl-BE" sz="2000" dirty="0"/>
              <a:t> </a:t>
            </a:r>
            <a:r>
              <a:rPr lang="nl-BE" sz="2000" dirty="0" err="1"/>
              <a:t>Innovation</a:t>
            </a:r>
            <a:r>
              <a:rPr lang="nl-BE" sz="2000" dirty="0"/>
              <a:t> (EWI</a:t>
            </a:r>
            <a:r>
              <a:rPr lang="nl-BE" sz="2000" dirty="0" smtClean="0"/>
              <a:t>)</a:t>
            </a:r>
          </a:p>
          <a:p>
            <a:endParaRPr lang="nl-BE" sz="2000" dirty="0"/>
          </a:p>
          <a:p>
            <a:r>
              <a:rPr lang="nl-BE" sz="2000" dirty="0" smtClean="0"/>
              <a:t>ECOOM project team</a:t>
            </a:r>
          </a:p>
          <a:p>
            <a:pPr lvl="1"/>
            <a:r>
              <a:rPr lang="nl-BE" sz="2000" dirty="0" smtClean="0"/>
              <a:t>Hanne Poelmans</a:t>
            </a:r>
          </a:p>
          <a:p>
            <a:pPr lvl="1"/>
            <a:r>
              <a:rPr lang="nl-BE" sz="2000" dirty="0" smtClean="0"/>
              <a:t>Helen </a:t>
            </a:r>
            <a:r>
              <a:rPr lang="nl-BE" sz="2000" dirty="0" err="1" smtClean="0"/>
              <a:t>Cheng</a:t>
            </a:r>
            <a:endParaRPr lang="nl-BE" sz="2000" dirty="0"/>
          </a:p>
          <a:p>
            <a:endParaRPr lang="nl-BE" sz="2000" dirty="0"/>
          </a:p>
        </p:txBody>
      </p:sp>
      <p:pic>
        <p:nvPicPr>
          <p:cNvPr id="9220" name="Picture 4" descr="http://1.nieuwsbladcdn.be/Assets/Images_Upload/2012/09/20/campus_UHasselt_2.jpg?maxheight=460&amp;maxwidth=629&amp;format=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823" y="2996093"/>
            <a:ext cx="5559177" cy="386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vtb.be/file?fle=1313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3436208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25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4" name="Picture 2" descr="C:\Users\lucp8313\AppData\Local\Microsoft\Windows\Temporary Internet Files\Content.IE5\ZELMZCJ3\question2-300x300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5136"/>
            <a:ext cx="3068480" cy="306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320" y="3987067"/>
            <a:ext cx="5990152" cy="21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57166"/>
            <a:ext cx="2733571" cy="55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8" name="Picture 8" descr="http://upload.wikimedia.org/wikipedia/commons/7/70/Belgium_RegProv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49717"/>
            <a:ext cx="38100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5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77800" y="116632"/>
            <a:ext cx="8813098" cy="468312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CRIS</a:t>
            </a:r>
            <a:endParaRPr lang="en-GB" dirty="0">
              <a:solidFill>
                <a:srgbClr val="000066"/>
              </a:solidFill>
            </a:endParaRPr>
          </a:p>
        </p:txBody>
      </p:sp>
      <p:grpSp>
        <p:nvGrpSpPr>
          <p:cNvPr id="4" name="Groep 3"/>
          <p:cNvGrpSpPr/>
          <p:nvPr/>
        </p:nvGrpSpPr>
        <p:grpSpPr>
          <a:xfrm>
            <a:off x="158694" y="1201738"/>
            <a:ext cx="8985306" cy="4891558"/>
            <a:chOff x="158694" y="1201738"/>
            <a:chExt cx="8985306" cy="4891558"/>
          </a:xfrm>
        </p:grpSpPr>
        <p:sp>
          <p:nvSpPr>
            <p:cNvPr id="228355" name="AutoShap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773238" y="1814513"/>
              <a:ext cx="5467671" cy="373782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99CCFF">
                    <a:alpha val="45000"/>
                  </a:srgbClr>
                </a:gs>
              </a:gsLst>
              <a:path path="shape">
                <a:fillToRect l="50000" t="50000" r="50000" b="50000"/>
              </a:path>
            </a:gradFill>
            <a:ln w="7620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28422" name="Text Box 70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97199" y="3370263"/>
              <a:ext cx="1107541" cy="281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GB" sz="1200">
                  <a:solidFill>
                    <a:srgbClr val="000066"/>
                  </a:solidFill>
                  <a:latin typeface="Tahoma" pitchFamily="34" charset="0"/>
                </a:rPr>
                <a:t>researchers</a:t>
              </a:r>
            </a:p>
          </p:txBody>
        </p:sp>
        <p:sp>
          <p:nvSpPr>
            <p:cNvPr id="228423" name="AutoShape 7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663825" y="2354262"/>
              <a:ext cx="374610" cy="369389"/>
            </a:xfrm>
            <a:prstGeom prst="pentagon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28424" name="AutoShape 7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132138" y="2571750"/>
              <a:ext cx="425100" cy="369390"/>
            </a:xfrm>
            <a:prstGeom prst="pentagon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28425" name="AutoShape 7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195513" y="2571750"/>
              <a:ext cx="425100" cy="369390"/>
            </a:xfrm>
            <a:prstGeom prst="pentagon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28426" name="AutoShape 7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592388" y="2805112"/>
              <a:ext cx="425100" cy="369389"/>
            </a:xfrm>
            <a:prstGeom prst="pentagon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28427" name="Text Box 75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871663" y="2138363"/>
              <a:ext cx="1939826" cy="281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GB" sz="1200">
                  <a:solidFill>
                    <a:srgbClr val="000066"/>
                  </a:solidFill>
                  <a:latin typeface="Tahoma" pitchFamily="34" charset="0"/>
                </a:rPr>
                <a:t>Research organisation</a:t>
              </a:r>
            </a:p>
          </p:txBody>
        </p:sp>
        <p:sp>
          <p:nvSpPr>
            <p:cNvPr id="228428" name="AutoShape 7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19588" y="2390775"/>
              <a:ext cx="320861" cy="237581"/>
            </a:xfrm>
            <a:prstGeom prst="pentagon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28429" name="AutoShape 7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519613" y="2112963"/>
              <a:ext cx="311088" cy="235953"/>
            </a:xfrm>
            <a:prstGeom prst="pentagon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28430" name="Text Box 78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779838" y="1743075"/>
              <a:ext cx="1389313" cy="4686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GB" sz="1200">
                  <a:solidFill>
                    <a:srgbClr val="000066"/>
                  </a:solidFill>
                  <a:latin typeface="Tahoma" pitchFamily="34" charset="0"/>
                </a:rPr>
                <a:t>Investment </a:t>
              </a:r>
              <a:br>
                <a:rPr lang="en-GB" sz="1200">
                  <a:solidFill>
                    <a:srgbClr val="000066"/>
                  </a:solidFill>
                  <a:latin typeface="Tahoma" pitchFamily="34" charset="0"/>
                </a:rPr>
              </a:br>
              <a:r>
                <a:rPr lang="en-GB" sz="1200">
                  <a:solidFill>
                    <a:srgbClr val="000066"/>
                  </a:solidFill>
                  <a:latin typeface="Tahoma" pitchFamily="34" charset="0"/>
                </a:rPr>
                <a:t>opportunities</a:t>
              </a:r>
            </a:p>
          </p:txBody>
        </p:sp>
        <p:sp>
          <p:nvSpPr>
            <p:cNvPr id="228443" name="Text Box 91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835150" y="3830638"/>
              <a:ext cx="944668" cy="281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GB" sz="1200">
                  <a:solidFill>
                    <a:srgbClr val="000066"/>
                  </a:solidFill>
                  <a:latin typeface="Tahoma" pitchFamily="34" charset="0"/>
                </a:rPr>
                <a:t>projects</a:t>
              </a:r>
            </a:p>
          </p:txBody>
        </p:sp>
        <p:sp>
          <p:nvSpPr>
            <p:cNvPr id="228444" name="AutoShape 9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780088" y="4838699"/>
              <a:ext cx="164502" cy="157845"/>
            </a:xfrm>
            <a:prstGeom prst="can">
              <a:avLst>
                <a:gd name="adj" fmla="val 25000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28445" name="AutoShape 9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211888" y="4684713"/>
              <a:ext cx="164502" cy="157844"/>
            </a:xfrm>
            <a:prstGeom prst="can">
              <a:avLst>
                <a:gd name="adj" fmla="val 25000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28446" name="AutoShape 9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356349" y="4911724"/>
              <a:ext cx="164503" cy="157845"/>
            </a:xfrm>
            <a:prstGeom prst="can">
              <a:avLst>
                <a:gd name="adj" fmla="val 25000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28447" name="AutoShape 9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067424" y="4875213"/>
              <a:ext cx="164503" cy="157844"/>
            </a:xfrm>
            <a:prstGeom prst="can">
              <a:avLst>
                <a:gd name="adj" fmla="val 25000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28448" name="AutoShape 96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924549" y="5091113"/>
              <a:ext cx="164503" cy="157844"/>
            </a:xfrm>
            <a:prstGeom prst="can">
              <a:avLst>
                <a:gd name="adj" fmla="val 25000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28449" name="AutoShape 97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924549" y="4622799"/>
              <a:ext cx="164503" cy="157845"/>
            </a:xfrm>
            <a:prstGeom prst="can">
              <a:avLst>
                <a:gd name="adj" fmla="val 25000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28450" name="Text Box 98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651500" y="2020888"/>
              <a:ext cx="1143374" cy="281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GB" sz="1200">
                  <a:solidFill>
                    <a:srgbClr val="000066"/>
                  </a:solidFill>
                  <a:latin typeface="Tahoma" pitchFamily="34" charset="0"/>
                </a:rPr>
                <a:t>publications</a:t>
              </a:r>
            </a:p>
          </p:txBody>
        </p:sp>
        <p:sp>
          <p:nvSpPr>
            <p:cNvPr id="228451" name="AutoShape 9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976938" y="2444749"/>
              <a:ext cx="234538" cy="157845"/>
            </a:xfrm>
            <a:prstGeom prst="flowChartMultidocumen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28452" name="AutoShape 100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230937" y="2341563"/>
              <a:ext cx="232909" cy="157844"/>
            </a:xfrm>
            <a:prstGeom prst="flowChartMultidocumen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28453" name="AutoShape 10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180137" y="2598738"/>
              <a:ext cx="232909" cy="157844"/>
            </a:xfrm>
            <a:prstGeom prst="flowChartMultidocumen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28454" name="AutoShape 10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799138" y="2598738"/>
              <a:ext cx="234538" cy="157844"/>
            </a:xfrm>
            <a:prstGeom prst="flowChartMultidocumen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28455" name="AutoShape 103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053138" y="2778124"/>
              <a:ext cx="234538" cy="157845"/>
            </a:xfrm>
            <a:prstGeom prst="flowChartMultidocumen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28456" name="AutoShape 104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722938" y="2341563"/>
              <a:ext cx="234538" cy="157844"/>
            </a:xfrm>
            <a:prstGeom prst="flowChartMultidocumen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28457" name="AutoShape 10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357937" y="2727324"/>
              <a:ext cx="232909" cy="157845"/>
            </a:xfrm>
            <a:prstGeom prst="flowChartMultidocumen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28458" name="AutoShape 106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484937" y="2520949"/>
              <a:ext cx="232909" cy="157845"/>
            </a:xfrm>
            <a:prstGeom prst="flowChartMultidocumen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28459" name="AutoShape 107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632450" y="3408363"/>
              <a:ext cx="206850" cy="131808"/>
            </a:xfrm>
            <a:prstGeom prst="roundRect">
              <a:avLst>
                <a:gd name="adj" fmla="val 16667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28460" name="AutoShape 108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5724525" y="3506788"/>
              <a:ext cx="208478" cy="131808"/>
            </a:xfrm>
            <a:prstGeom prst="roundRect">
              <a:avLst>
                <a:gd name="adj" fmla="val 16667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28461" name="AutoShape 109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5832475" y="3614738"/>
              <a:ext cx="206850" cy="131808"/>
            </a:xfrm>
            <a:prstGeom prst="roundRect">
              <a:avLst>
                <a:gd name="adj" fmla="val 16667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28462" name="AutoShape 110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5940425" y="3722688"/>
              <a:ext cx="208478" cy="131808"/>
            </a:xfrm>
            <a:prstGeom prst="roundRect">
              <a:avLst>
                <a:gd name="adj" fmla="val 16667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28463" name="Text Box 111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5219700" y="3111499"/>
              <a:ext cx="781794" cy="281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en-GB" sz="1200">
                  <a:solidFill>
                    <a:srgbClr val="000066"/>
                  </a:solidFill>
                  <a:latin typeface="Tahoma" pitchFamily="34" charset="0"/>
                </a:rPr>
                <a:t>patents</a:t>
              </a:r>
            </a:p>
          </p:txBody>
        </p:sp>
        <p:sp>
          <p:nvSpPr>
            <p:cNvPr id="228464" name="AutoShape 112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6329363" y="3827463"/>
              <a:ext cx="208478" cy="209917"/>
            </a:xfrm>
            <a:prstGeom prst="cube">
              <a:avLst>
                <a:gd name="adj" fmla="val 25000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28465" name="AutoShape 113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6607175" y="3751263"/>
              <a:ext cx="208478" cy="209917"/>
            </a:xfrm>
            <a:prstGeom prst="cube">
              <a:avLst>
                <a:gd name="adj" fmla="val 25000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28466" name="AutoShape 11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6380162" y="3468688"/>
              <a:ext cx="206849" cy="209917"/>
            </a:xfrm>
            <a:prstGeom prst="cube">
              <a:avLst>
                <a:gd name="adj" fmla="val 25000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28467" name="AutoShape 115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6632575" y="3468688"/>
              <a:ext cx="208478" cy="209917"/>
            </a:xfrm>
            <a:prstGeom prst="cube">
              <a:avLst>
                <a:gd name="adj" fmla="val 25000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28468" name="Text Box 116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492499" y="4551363"/>
              <a:ext cx="1030991" cy="281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en-GB" sz="1200">
                  <a:solidFill>
                    <a:srgbClr val="000066"/>
                  </a:solidFill>
                  <a:latin typeface="Tahoma" pitchFamily="34" charset="0"/>
                </a:rPr>
                <a:t>equipment</a:t>
              </a:r>
            </a:p>
          </p:txBody>
        </p:sp>
        <p:sp>
          <p:nvSpPr>
            <p:cNvPr id="228475" name="AutoShape 123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572000" y="2427288"/>
              <a:ext cx="320862" cy="237581"/>
            </a:xfrm>
            <a:prstGeom prst="pentagon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28476" name="AutoShape 124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787900" y="2174875"/>
              <a:ext cx="320862" cy="237581"/>
            </a:xfrm>
            <a:prstGeom prst="pentagon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28525" name="AutoShape 173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995737" y="4911725"/>
              <a:ext cx="182419" cy="172490"/>
            </a:xfrm>
            <a:prstGeom prst="flowChartOr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28526" name="AutoShape 174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746499" y="5091113"/>
              <a:ext cx="182419" cy="172490"/>
            </a:xfrm>
            <a:prstGeom prst="flowChartOr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28527" name="AutoShape 175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563937" y="4911725"/>
              <a:ext cx="182419" cy="172490"/>
            </a:xfrm>
            <a:prstGeom prst="flowChartOr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28528" name="AutoShape 176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779837" y="4838700"/>
              <a:ext cx="182419" cy="172490"/>
            </a:xfrm>
            <a:prstGeom prst="flowChartOr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28540" name="Text Box 188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6119813" y="3146424"/>
              <a:ext cx="876261" cy="281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en-GB" sz="1200">
                  <a:solidFill>
                    <a:srgbClr val="000066"/>
                  </a:solidFill>
                  <a:latin typeface="Tahoma" pitchFamily="34" charset="0"/>
                </a:rPr>
                <a:t>products</a:t>
              </a:r>
            </a:p>
          </p:txBody>
        </p:sp>
        <p:sp>
          <p:nvSpPr>
            <p:cNvPr id="228541" name="Text Box 189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5580063" y="4371974"/>
              <a:ext cx="1260643" cy="281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GB" sz="1200">
                  <a:solidFill>
                    <a:srgbClr val="000066"/>
                  </a:solidFill>
                  <a:latin typeface="Tahoma" pitchFamily="34" charset="0"/>
                </a:rPr>
                <a:t>research data</a:t>
              </a:r>
            </a:p>
          </p:txBody>
        </p:sp>
        <p:sp>
          <p:nvSpPr>
            <p:cNvPr id="228542" name="Text Box 190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716462" y="4529138"/>
              <a:ext cx="851829" cy="281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en-GB" sz="1200">
                  <a:solidFill>
                    <a:srgbClr val="000066"/>
                  </a:solidFill>
                  <a:latin typeface="Tahoma" pitchFamily="34" charset="0"/>
                </a:rPr>
                <a:t>facilities</a:t>
              </a:r>
            </a:p>
          </p:txBody>
        </p:sp>
        <p:grpSp>
          <p:nvGrpSpPr>
            <p:cNvPr id="3" name="Groep 2"/>
            <p:cNvGrpSpPr/>
            <p:nvPr/>
          </p:nvGrpSpPr>
          <p:grpSpPr>
            <a:xfrm>
              <a:off x="158694" y="1201738"/>
              <a:ext cx="8985306" cy="4891558"/>
              <a:chOff x="158694" y="1201738"/>
              <a:chExt cx="8985306" cy="4891558"/>
            </a:xfrm>
          </p:grpSpPr>
          <p:sp>
            <p:nvSpPr>
              <p:cNvPr id="228357" name="Oval 5"/>
              <p:cNvSpPr>
                <a:spLocks noChangeArrowheads="1"/>
              </p:cNvSpPr>
              <p:nvPr/>
            </p:nvSpPr>
            <p:spPr bwMode="auto">
              <a:xfrm>
                <a:off x="4488897" y="3651250"/>
                <a:ext cx="72968" cy="5480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28358" name="Line 6"/>
              <p:cNvSpPr>
                <a:spLocks noChangeShapeType="1"/>
              </p:cNvSpPr>
              <p:nvPr/>
            </p:nvSpPr>
            <p:spPr bwMode="auto">
              <a:xfrm>
                <a:off x="4525381" y="3706052"/>
                <a:ext cx="0" cy="1189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359" name="Line 7"/>
              <p:cNvSpPr>
                <a:spLocks noChangeShapeType="1"/>
              </p:cNvSpPr>
              <p:nvPr/>
            </p:nvSpPr>
            <p:spPr bwMode="auto">
              <a:xfrm>
                <a:off x="4440395" y="3724426"/>
                <a:ext cx="1824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360" name="Line 8"/>
              <p:cNvSpPr>
                <a:spLocks noChangeShapeType="1"/>
              </p:cNvSpPr>
              <p:nvPr/>
            </p:nvSpPr>
            <p:spPr bwMode="auto">
              <a:xfrm flipH="1">
                <a:off x="4464861" y="3825003"/>
                <a:ext cx="60520" cy="638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361" name="Line 9"/>
              <p:cNvSpPr>
                <a:spLocks noChangeShapeType="1"/>
              </p:cNvSpPr>
              <p:nvPr/>
            </p:nvSpPr>
            <p:spPr bwMode="auto">
              <a:xfrm>
                <a:off x="4525381" y="3825003"/>
                <a:ext cx="60949" cy="638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363" name="Oval 11"/>
              <p:cNvSpPr>
                <a:spLocks noChangeArrowheads="1"/>
              </p:cNvSpPr>
              <p:nvPr/>
            </p:nvSpPr>
            <p:spPr bwMode="auto">
              <a:xfrm>
                <a:off x="4640706" y="3738563"/>
                <a:ext cx="72316" cy="5480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28364" name="Line 12"/>
              <p:cNvSpPr>
                <a:spLocks noChangeShapeType="1"/>
              </p:cNvSpPr>
              <p:nvPr/>
            </p:nvSpPr>
            <p:spPr bwMode="auto">
              <a:xfrm>
                <a:off x="4676863" y="3793365"/>
                <a:ext cx="0" cy="1189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365" name="Line 13"/>
              <p:cNvSpPr>
                <a:spLocks noChangeShapeType="1"/>
              </p:cNvSpPr>
              <p:nvPr/>
            </p:nvSpPr>
            <p:spPr bwMode="auto">
              <a:xfrm>
                <a:off x="4592637" y="3811739"/>
                <a:ext cx="1807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366" name="Line 14"/>
              <p:cNvSpPr>
                <a:spLocks noChangeShapeType="1"/>
              </p:cNvSpPr>
              <p:nvPr/>
            </p:nvSpPr>
            <p:spPr bwMode="auto">
              <a:xfrm flipH="1">
                <a:off x="4616884" y="3912316"/>
                <a:ext cx="59979" cy="638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367" name="Line 15"/>
              <p:cNvSpPr>
                <a:spLocks noChangeShapeType="1"/>
              </p:cNvSpPr>
              <p:nvPr/>
            </p:nvSpPr>
            <p:spPr bwMode="auto">
              <a:xfrm>
                <a:off x="4676863" y="3912316"/>
                <a:ext cx="60405" cy="638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369" name="Oval 17"/>
              <p:cNvSpPr>
                <a:spLocks noChangeArrowheads="1"/>
              </p:cNvSpPr>
              <p:nvPr/>
            </p:nvSpPr>
            <p:spPr bwMode="auto">
              <a:xfrm>
                <a:off x="4741151" y="3841750"/>
                <a:ext cx="72968" cy="5442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28370" name="Line 18"/>
              <p:cNvSpPr>
                <a:spLocks noChangeShapeType="1"/>
              </p:cNvSpPr>
              <p:nvPr/>
            </p:nvSpPr>
            <p:spPr bwMode="auto">
              <a:xfrm>
                <a:off x="4777635" y="3896176"/>
                <a:ext cx="0" cy="1181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371" name="Line 19"/>
              <p:cNvSpPr>
                <a:spLocks noChangeShapeType="1"/>
              </p:cNvSpPr>
              <p:nvPr/>
            </p:nvSpPr>
            <p:spPr bwMode="auto">
              <a:xfrm>
                <a:off x="4692649" y="3914425"/>
                <a:ext cx="1824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372" name="Line 20"/>
              <p:cNvSpPr>
                <a:spLocks noChangeShapeType="1"/>
              </p:cNvSpPr>
              <p:nvPr/>
            </p:nvSpPr>
            <p:spPr bwMode="auto">
              <a:xfrm flipH="1">
                <a:off x="4717115" y="4014313"/>
                <a:ext cx="60520" cy="633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373" name="Line 21"/>
              <p:cNvSpPr>
                <a:spLocks noChangeShapeType="1"/>
              </p:cNvSpPr>
              <p:nvPr/>
            </p:nvSpPr>
            <p:spPr bwMode="auto">
              <a:xfrm>
                <a:off x="4777635" y="4014313"/>
                <a:ext cx="60949" cy="633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375" name="Oval 23"/>
              <p:cNvSpPr>
                <a:spLocks noChangeArrowheads="1"/>
              </p:cNvSpPr>
              <p:nvPr/>
            </p:nvSpPr>
            <p:spPr bwMode="auto">
              <a:xfrm>
                <a:off x="4187780" y="3609023"/>
                <a:ext cx="72316" cy="5480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28376" name="Line 24"/>
              <p:cNvSpPr>
                <a:spLocks noChangeShapeType="1"/>
              </p:cNvSpPr>
              <p:nvPr/>
            </p:nvSpPr>
            <p:spPr bwMode="auto">
              <a:xfrm>
                <a:off x="4223938" y="3663825"/>
                <a:ext cx="0" cy="1189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377" name="Line 25"/>
              <p:cNvSpPr>
                <a:spLocks noChangeShapeType="1"/>
              </p:cNvSpPr>
              <p:nvPr/>
            </p:nvSpPr>
            <p:spPr bwMode="auto">
              <a:xfrm>
                <a:off x="4139711" y="3682199"/>
                <a:ext cx="1807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378" name="Line 26"/>
              <p:cNvSpPr>
                <a:spLocks noChangeShapeType="1"/>
              </p:cNvSpPr>
              <p:nvPr/>
            </p:nvSpPr>
            <p:spPr bwMode="auto">
              <a:xfrm flipH="1">
                <a:off x="4163958" y="3782776"/>
                <a:ext cx="59980" cy="638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379" name="Line 27"/>
              <p:cNvSpPr>
                <a:spLocks noChangeShapeType="1"/>
              </p:cNvSpPr>
              <p:nvPr/>
            </p:nvSpPr>
            <p:spPr bwMode="auto">
              <a:xfrm>
                <a:off x="4223938" y="3782776"/>
                <a:ext cx="60405" cy="638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381" name="Oval 29"/>
              <p:cNvSpPr>
                <a:spLocks noChangeArrowheads="1"/>
              </p:cNvSpPr>
              <p:nvPr/>
            </p:nvSpPr>
            <p:spPr bwMode="auto">
              <a:xfrm>
                <a:off x="4435557" y="3421063"/>
                <a:ext cx="72968" cy="5442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28382" name="Line 30"/>
              <p:cNvSpPr>
                <a:spLocks noChangeShapeType="1"/>
              </p:cNvSpPr>
              <p:nvPr/>
            </p:nvSpPr>
            <p:spPr bwMode="auto">
              <a:xfrm>
                <a:off x="4472041" y="3475489"/>
                <a:ext cx="0" cy="1181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383" name="Line 31"/>
              <p:cNvSpPr>
                <a:spLocks noChangeShapeType="1"/>
              </p:cNvSpPr>
              <p:nvPr/>
            </p:nvSpPr>
            <p:spPr bwMode="auto">
              <a:xfrm>
                <a:off x="4387055" y="3493738"/>
                <a:ext cx="1824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384" name="Line 32"/>
              <p:cNvSpPr>
                <a:spLocks noChangeShapeType="1"/>
              </p:cNvSpPr>
              <p:nvPr/>
            </p:nvSpPr>
            <p:spPr bwMode="auto">
              <a:xfrm flipH="1">
                <a:off x="4411521" y="3593626"/>
                <a:ext cx="60520" cy="633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385" name="Line 33"/>
              <p:cNvSpPr>
                <a:spLocks noChangeShapeType="1"/>
              </p:cNvSpPr>
              <p:nvPr/>
            </p:nvSpPr>
            <p:spPr bwMode="auto">
              <a:xfrm>
                <a:off x="4472041" y="3593626"/>
                <a:ext cx="60949" cy="633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387" name="Oval 35"/>
              <p:cNvSpPr>
                <a:spLocks noChangeArrowheads="1"/>
              </p:cNvSpPr>
              <p:nvPr/>
            </p:nvSpPr>
            <p:spPr bwMode="auto">
              <a:xfrm>
                <a:off x="4250647" y="3967162"/>
                <a:ext cx="72968" cy="5480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28388" name="Line 36"/>
              <p:cNvSpPr>
                <a:spLocks noChangeShapeType="1"/>
              </p:cNvSpPr>
              <p:nvPr/>
            </p:nvSpPr>
            <p:spPr bwMode="auto">
              <a:xfrm>
                <a:off x="4287131" y="4021964"/>
                <a:ext cx="0" cy="1189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389" name="Line 37"/>
              <p:cNvSpPr>
                <a:spLocks noChangeShapeType="1"/>
              </p:cNvSpPr>
              <p:nvPr/>
            </p:nvSpPr>
            <p:spPr bwMode="auto">
              <a:xfrm>
                <a:off x="4202145" y="4040338"/>
                <a:ext cx="1824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390" name="Line 38"/>
              <p:cNvSpPr>
                <a:spLocks noChangeShapeType="1"/>
              </p:cNvSpPr>
              <p:nvPr/>
            </p:nvSpPr>
            <p:spPr bwMode="auto">
              <a:xfrm flipH="1">
                <a:off x="4226611" y="4140915"/>
                <a:ext cx="60520" cy="638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391" name="Line 39"/>
              <p:cNvSpPr>
                <a:spLocks noChangeShapeType="1"/>
              </p:cNvSpPr>
              <p:nvPr/>
            </p:nvSpPr>
            <p:spPr bwMode="auto">
              <a:xfrm>
                <a:off x="4287131" y="4140915"/>
                <a:ext cx="60949" cy="638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393" name="Oval 41"/>
              <p:cNvSpPr>
                <a:spLocks noChangeArrowheads="1"/>
              </p:cNvSpPr>
              <p:nvPr/>
            </p:nvSpPr>
            <p:spPr bwMode="auto">
              <a:xfrm>
                <a:off x="4490992" y="3915411"/>
                <a:ext cx="72316" cy="5480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28394" name="Line 42"/>
              <p:cNvSpPr>
                <a:spLocks noChangeShapeType="1"/>
              </p:cNvSpPr>
              <p:nvPr/>
            </p:nvSpPr>
            <p:spPr bwMode="auto">
              <a:xfrm>
                <a:off x="4527149" y="3970213"/>
                <a:ext cx="0" cy="1189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395" name="Line 43"/>
              <p:cNvSpPr>
                <a:spLocks noChangeShapeType="1"/>
              </p:cNvSpPr>
              <p:nvPr/>
            </p:nvSpPr>
            <p:spPr bwMode="auto">
              <a:xfrm>
                <a:off x="4442923" y="3988587"/>
                <a:ext cx="1807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396" name="Line 44"/>
              <p:cNvSpPr>
                <a:spLocks noChangeShapeType="1"/>
              </p:cNvSpPr>
              <p:nvPr/>
            </p:nvSpPr>
            <p:spPr bwMode="auto">
              <a:xfrm flipH="1">
                <a:off x="4467170" y="4089164"/>
                <a:ext cx="59979" cy="638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397" name="Line 45"/>
              <p:cNvSpPr>
                <a:spLocks noChangeShapeType="1"/>
              </p:cNvSpPr>
              <p:nvPr/>
            </p:nvSpPr>
            <p:spPr bwMode="auto">
              <a:xfrm>
                <a:off x="4527149" y="4089164"/>
                <a:ext cx="60405" cy="638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399" name="Oval 47"/>
              <p:cNvSpPr>
                <a:spLocks noChangeArrowheads="1"/>
              </p:cNvSpPr>
              <p:nvPr/>
            </p:nvSpPr>
            <p:spPr bwMode="auto">
              <a:xfrm>
                <a:off x="3956494" y="3816350"/>
                <a:ext cx="72316" cy="5442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28400" name="Line 48"/>
              <p:cNvSpPr>
                <a:spLocks noChangeShapeType="1"/>
              </p:cNvSpPr>
              <p:nvPr/>
            </p:nvSpPr>
            <p:spPr bwMode="auto">
              <a:xfrm>
                <a:off x="3992652" y="3870776"/>
                <a:ext cx="0" cy="1181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401" name="Line 49"/>
              <p:cNvSpPr>
                <a:spLocks noChangeShapeType="1"/>
              </p:cNvSpPr>
              <p:nvPr/>
            </p:nvSpPr>
            <p:spPr bwMode="auto">
              <a:xfrm>
                <a:off x="3908425" y="3889025"/>
                <a:ext cx="1807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402" name="Line 50"/>
              <p:cNvSpPr>
                <a:spLocks noChangeShapeType="1"/>
              </p:cNvSpPr>
              <p:nvPr/>
            </p:nvSpPr>
            <p:spPr bwMode="auto">
              <a:xfrm flipH="1">
                <a:off x="3932672" y="3988913"/>
                <a:ext cx="59980" cy="633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403" name="Line 51"/>
              <p:cNvSpPr>
                <a:spLocks noChangeShapeType="1"/>
              </p:cNvSpPr>
              <p:nvPr/>
            </p:nvSpPr>
            <p:spPr bwMode="auto">
              <a:xfrm>
                <a:off x="3992652" y="3988913"/>
                <a:ext cx="60405" cy="633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405" name="Oval 53"/>
              <p:cNvSpPr>
                <a:spLocks noChangeArrowheads="1"/>
              </p:cNvSpPr>
              <p:nvPr/>
            </p:nvSpPr>
            <p:spPr bwMode="auto">
              <a:xfrm>
                <a:off x="3934033" y="3435948"/>
                <a:ext cx="72968" cy="5480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28406" name="Line 54"/>
              <p:cNvSpPr>
                <a:spLocks noChangeShapeType="1"/>
              </p:cNvSpPr>
              <p:nvPr/>
            </p:nvSpPr>
            <p:spPr bwMode="auto">
              <a:xfrm>
                <a:off x="3970517" y="3490750"/>
                <a:ext cx="0" cy="1189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407" name="Line 55"/>
              <p:cNvSpPr>
                <a:spLocks noChangeShapeType="1"/>
              </p:cNvSpPr>
              <p:nvPr/>
            </p:nvSpPr>
            <p:spPr bwMode="auto">
              <a:xfrm>
                <a:off x="3885531" y="3509124"/>
                <a:ext cx="1824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408" name="Line 56"/>
              <p:cNvSpPr>
                <a:spLocks noChangeShapeType="1"/>
              </p:cNvSpPr>
              <p:nvPr/>
            </p:nvSpPr>
            <p:spPr bwMode="auto">
              <a:xfrm flipH="1">
                <a:off x="3909997" y="3609701"/>
                <a:ext cx="60520" cy="638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409" name="Line 57"/>
              <p:cNvSpPr>
                <a:spLocks noChangeShapeType="1"/>
              </p:cNvSpPr>
              <p:nvPr/>
            </p:nvSpPr>
            <p:spPr bwMode="auto">
              <a:xfrm>
                <a:off x="3970517" y="3609701"/>
                <a:ext cx="60949" cy="638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411" name="Oval 59"/>
              <p:cNvSpPr>
                <a:spLocks noChangeArrowheads="1"/>
              </p:cNvSpPr>
              <p:nvPr/>
            </p:nvSpPr>
            <p:spPr bwMode="auto">
              <a:xfrm>
                <a:off x="4083494" y="3225800"/>
                <a:ext cx="72316" cy="5480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28412" name="Line 60"/>
              <p:cNvSpPr>
                <a:spLocks noChangeShapeType="1"/>
              </p:cNvSpPr>
              <p:nvPr/>
            </p:nvSpPr>
            <p:spPr bwMode="auto">
              <a:xfrm>
                <a:off x="4119652" y="3280602"/>
                <a:ext cx="0" cy="1189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413" name="Line 61"/>
              <p:cNvSpPr>
                <a:spLocks noChangeShapeType="1"/>
              </p:cNvSpPr>
              <p:nvPr/>
            </p:nvSpPr>
            <p:spPr bwMode="auto">
              <a:xfrm>
                <a:off x="4035425" y="3298976"/>
                <a:ext cx="1807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414" name="Line 62"/>
              <p:cNvSpPr>
                <a:spLocks noChangeShapeType="1"/>
              </p:cNvSpPr>
              <p:nvPr/>
            </p:nvSpPr>
            <p:spPr bwMode="auto">
              <a:xfrm flipH="1">
                <a:off x="4059672" y="3399553"/>
                <a:ext cx="59980" cy="638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415" name="Line 63"/>
              <p:cNvSpPr>
                <a:spLocks noChangeShapeType="1"/>
              </p:cNvSpPr>
              <p:nvPr/>
            </p:nvSpPr>
            <p:spPr bwMode="auto">
              <a:xfrm>
                <a:off x="4119652" y="3399553"/>
                <a:ext cx="60405" cy="638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417" name="Oval 65"/>
              <p:cNvSpPr>
                <a:spLocks noChangeArrowheads="1"/>
              </p:cNvSpPr>
              <p:nvPr/>
            </p:nvSpPr>
            <p:spPr bwMode="auto">
              <a:xfrm>
                <a:off x="4292533" y="3382240"/>
                <a:ext cx="72316" cy="5442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28418" name="Line 66"/>
              <p:cNvSpPr>
                <a:spLocks noChangeShapeType="1"/>
              </p:cNvSpPr>
              <p:nvPr/>
            </p:nvSpPr>
            <p:spPr bwMode="auto">
              <a:xfrm>
                <a:off x="4328691" y="3436666"/>
                <a:ext cx="0" cy="1181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419" name="Line 67"/>
              <p:cNvSpPr>
                <a:spLocks noChangeShapeType="1"/>
              </p:cNvSpPr>
              <p:nvPr/>
            </p:nvSpPr>
            <p:spPr bwMode="auto">
              <a:xfrm>
                <a:off x="4244464" y="3454915"/>
                <a:ext cx="1807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420" name="Line 68"/>
              <p:cNvSpPr>
                <a:spLocks noChangeShapeType="1"/>
              </p:cNvSpPr>
              <p:nvPr/>
            </p:nvSpPr>
            <p:spPr bwMode="auto">
              <a:xfrm flipH="1">
                <a:off x="4268711" y="3554803"/>
                <a:ext cx="59980" cy="633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421" name="Line 69"/>
              <p:cNvSpPr>
                <a:spLocks noChangeShapeType="1"/>
              </p:cNvSpPr>
              <p:nvPr/>
            </p:nvSpPr>
            <p:spPr bwMode="auto">
              <a:xfrm>
                <a:off x="4328691" y="3554803"/>
                <a:ext cx="60405" cy="633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8432" name="Oval 80"/>
              <p:cNvSpPr>
                <a:spLocks noChangeArrowheads="1"/>
              </p:cNvSpPr>
              <p:nvPr/>
            </p:nvSpPr>
            <p:spPr bwMode="auto">
              <a:xfrm>
                <a:off x="2303463" y="4335463"/>
                <a:ext cx="286658" cy="289653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28433" name="Oval 81"/>
              <p:cNvSpPr>
                <a:spLocks noChangeArrowheads="1"/>
              </p:cNvSpPr>
              <p:nvPr/>
            </p:nvSpPr>
            <p:spPr bwMode="auto">
              <a:xfrm>
                <a:off x="2407285" y="4441298"/>
                <a:ext cx="78096" cy="7891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28435" name="Oval 83"/>
              <p:cNvSpPr>
                <a:spLocks noChangeArrowheads="1"/>
              </p:cNvSpPr>
              <p:nvPr/>
            </p:nvSpPr>
            <p:spPr bwMode="auto">
              <a:xfrm>
                <a:off x="2555875" y="4083050"/>
                <a:ext cx="285030" cy="289653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28436" name="Oval 84"/>
              <p:cNvSpPr>
                <a:spLocks noChangeArrowheads="1"/>
              </p:cNvSpPr>
              <p:nvPr/>
            </p:nvSpPr>
            <p:spPr bwMode="auto">
              <a:xfrm>
                <a:off x="2659107" y="4188885"/>
                <a:ext cx="77652" cy="7891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28438" name="Oval 86"/>
              <p:cNvSpPr>
                <a:spLocks noChangeArrowheads="1"/>
              </p:cNvSpPr>
              <p:nvPr/>
            </p:nvSpPr>
            <p:spPr bwMode="auto">
              <a:xfrm>
                <a:off x="2159000" y="4665663"/>
                <a:ext cx="286658" cy="289653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28439" name="Oval 87"/>
              <p:cNvSpPr>
                <a:spLocks noChangeArrowheads="1"/>
              </p:cNvSpPr>
              <p:nvPr/>
            </p:nvSpPr>
            <p:spPr bwMode="auto">
              <a:xfrm>
                <a:off x="2262822" y="4771498"/>
                <a:ext cx="78096" cy="7891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28441" name="Oval 89"/>
              <p:cNvSpPr>
                <a:spLocks noChangeArrowheads="1"/>
              </p:cNvSpPr>
              <p:nvPr/>
            </p:nvSpPr>
            <p:spPr bwMode="auto">
              <a:xfrm>
                <a:off x="2184400" y="5076825"/>
                <a:ext cx="286658" cy="289653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28442" name="Oval 90"/>
              <p:cNvSpPr>
                <a:spLocks noChangeArrowheads="1"/>
              </p:cNvSpPr>
              <p:nvPr/>
            </p:nvSpPr>
            <p:spPr bwMode="auto">
              <a:xfrm>
                <a:off x="2288222" y="5182660"/>
                <a:ext cx="78096" cy="7891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28470" name="AutoShape 118"/>
              <p:cNvSpPr>
                <a:spLocks noChangeArrowheads="1"/>
              </p:cNvSpPr>
              <p:nvPr/>
            </p:nvSpPr>
            <p:spPr bwMode="auto">
              <a:xfrm>
                <a:off x="4489450" y="4803774"/>
                <a:ext cx="312092" cy="161403"/>
              </a:xfrm>
              <a:prstGeom prst="plus">
                <a:avLst>
                  <a:gd name="adj" fmla="val 25000"/>
                </a:avLst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28471" name="AutoShape 119"/>
              <p:cNvSpPr>
                <a:spLocks noChangeArrowheads="1"/>
              </p:cNvSpPr>
              <p:nvPr/>
            </p:nvSpPr>
            <p:spPr bwMode="auto">
              <a:xfrm>
                <a:off x="4906185" y="5066286"/>
                <a:ext cx="312092" cy="161403"/>
              </a:xfrm>
              <a:prstGeom prst="plus">
                <a:avLst>
                  <a:gd name="adj" fmla="val 25000"/>
                </a:avLst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28472" name="AutoShape 120"/>
              <p:cNvSpPr>
                <a:spLocks noChangeArrowheads="1"/>
              </p:cNvSpPr>
              <p:nvPr/>
            </p:nvSpPr>
            <p:spPr bwMode="auto">
              <a:xfrm>
                <a:off x="4489450" y="5119160"/>
                <a:ext cx="312092" cy="161403"/>
              </a:xfrm>
              <a:prstGeom prst="plus">
                <a:avLst>
                  <a:gd name="adj" fmla="val 25000"/>
                </a:avLst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28473" name="AutoShape 121"/>
              <p:cNvSpPr>
                <a:spLocks noChangeArrowheads="1"/>
              </p:cNvSpPr>
              <p:nvPr/>
            </p:nvSpPr>
            <p:spPr bwMode="auto">
              <a:xfrm>
                <a:off x="5296301" y="5040313"/>
                <a:ext cx="312092" cy="161403"/>
              </a:xfrm>
              <a:prstGeom prst="plus">
                <a:avLst>
                  <a:gd name="adj" fmla="val 25000"/>
                </a:avLst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28474" name="AutoShape 122"/>
              <p:cNvSpPr>
                <a:spLocks noChangeArrowheads="1"/>
              </p:cNvSpPr>
              <p:nvPr/>
            </p:nvSpPr>
            <p:spPr bwMode="auto">
              <a:xfrm>
                <a:off x="4879565" y="4829747"/>
                <a:ext cx="312092" cy="161403"/>
              </a:xfrm>
              <a:prstGeom prst="plus">
                <a:avLst>
                  <a:gd name="adj" fmla="val 25000"/>
                </a:avLst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28511" name="Oval 159"/>
              <p:cNvSpPr>
                <a:spLocks noChangeArrowheads="1"/>
              </p:cNvSpPr>
              <p:nvPr/>
            </p:nvSpPr>
            <p:spPr bwMode="auto">
              <a:xfrm>
                <a:off x="2808288" y="4225925"/>
                <a:ext cx="286658" cy="289653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28512" name="Oval 160"/>
              <p:cNvSpPr>
                <a:spLocks noChangeArrowheads="1"/>
              </p:cNvSpPr>
              <p:nvPr/>
            </p:nvSpPr>
            <p:spPr bwMode="auto">
              <a:xfrm>
                <a:off x="2912110" y="4331760"/>
                <a:ext cx="78096" cy="7891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28514" name="Oval 162"/>
              <p:cNvSpPr>
                <a:spLocks noChangeArrowheads="1"/>
              </p:cNvSpPr>
              <p:nvPr/>
            </p:nvSpPr>
            <p:spPr bwMode="auto">
              <a:xfrm>
                <a:off x="3059113" y="4521200"/>
                <a:ext cx="286658" cy="289653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28515" name="Oval 163"/>
              <p:cNvSpPr>
                <a:spLocks noChangeArrowheads="1"/>
              </p:cNvSpPr>
              <p:nvPr/>
            </p:nvSpPr>
            <p:spPr bwMode="auto">
              <a:xfrm>
                <a:off x="3162935" y="4627035"/>
                <a:ext cx="78096" cy="7891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28517" name="Oval 165"/>
              <p:cNvSpPr>
                <a:spLocks noChangeArrowheads="1"/>
              </p:cNvSpPr>
              <p:nvPr/>
            </p:nvSpPr>
            <p:spPr bwMode="auto">
              <a:xfrm>
                <a:off x="2627313" y="4551363"/>
                <a:ext cx="286658" cy="289653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28518" name="Oval 166"/>
              <p:cNvSpPr>
                <a:spLocks noChangeArrowheads="1"/>
              </p:cNvSpPr>
              <p:nvPr/>
            </p:nvSpPr>
            <p:spPr bwMode="auto">
              <a:xfrm>
                <a:off x="2731135" y="4657198"/>
                <a:ext cx="78096" cy="7891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28520" name="Oval 168"/>
              <p:cNvSpPr>
                <a:spLocks noChangeArrowheads="1"/>
              </p:cNvSpPr>
              <p:nvPr/>
            </p:nvSpPr>
            <p:spPr bwMode="auto">
              <a:xfrm>
                <a:off x="2519362" y="4911725"/>
                <a:ext cx="285029" cy="289653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28521" name="Oval 169"/>
              <p:cNvSpPr>
                <a:spLocks noChangeArrowheads="1"/>
              </p:cNvSpPr>
              <p:nvPr/>
            </p:nvSpPr>
            <p:spPr bwMode="auto">
              <a:xfrm>
                <a:off x="2622594" y="5017560"/>
                <a:ext cx="77652" cy="7891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28523" name="Oval 171"/>
              <p:cNvSpPr>
                <a:spLocks noChangeArrowheads="1"/>
              </p:cNvSpPr>
              <p:nvPr/>
            </p:nvSpPr>
            <p:spPr bwMode="auto">
              <a:xfrm>
                <a:off x="2916238" y="4875213"/>
                <a:ext cx="286658" cy="289653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28524" name="Oval 172"/>
              <p:cNvSpPr>
                <a:spLocks noChangeArrowheads="1"/>
              </p:cNvSpPr>
              <p:nvPr/>
            </p:nvSpPr>
            <p:spPr bwMode="auto">
              <a:xfrm>
                <a:off x="3020060" y="4981048"/>
                <a:ext cx="78096" cy="7891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28489" name="Line 137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1488934" y="4604348"/>
                <a:ext cx="3519701" cy="694843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grpSp>
            <p:nvGrpSpPr>
              <p:cNvPr id="29" name="Groep 28"/>
              <p:cNvGrpSpPr/>
              <p:nvPr/>
            </p:nvGrpSpPr>
            <p:grpSpPr>
              <a:xfrm>
                <a:off x="158694" y="1201738"/>
                <a:ext cx="8985306" cy="4891558"/>
                <a:chOff x="159178" y="1592263"/>
                <a:chExt cx="8757810" cy="4772025"/>
              </a:xfrm>
            </p:grpSpPr>
            <p:sp>
              <p:nvSpPr>
                <p:cNvPr id="228484" name="Line 132"/>
                <p:cNvSpPr>
                  <a:spLocks noChangeShapeType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 flipH="1">
                  <a:off x="4427538" y="2060575"/>
                  <a:ext cx="73025" cy="58578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BE"/>
                </a:p>
              </p:txBody>
            </p:sp>
            <p:sp>
              <p:nvSpPr>
                <p:cNvPr id="228502" name="Line 150"/>
                <p:cNvSpPr>
                  <a:spLocks noChangeShapeType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 flipV="1">
                  <a:off x="1436688" y="4449763"/>
                  <a:ext cx="2489200" cy="44291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 type="triangle" w="lg" len="lg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BE"/>
                </a:p>
              </p:txBody>
            </p:sp>
            <p:grpSp>
              <p:nvGrpSpPr>
                <p:cNvPr id="27" name="Groep 26"/>
                <p:cNvGrpSpPr/>
                <p:nvPr/>
              </p:nvGrpSpPr>
              <p:grpSpPr>
                <a:xfrm>
                  <a:off x="159178" y="1592263"/>
                  <a:ext cx="8757810" cy="4772025"/>
                  <a:chOff x="159178" y="1592263"/>
                  <a:chExt cx="8757810" cy="4772025"/>
                </a:xfrm>
              </p:grpSpPr>
              <p:sp>
                <p:nvSpPr>
                  <p:cNvPr id="228477" name="Text Box 125"/>
                  <p:cNvSpPr txBox="1">
                    <a:spLocks noChangeArrowheads="1"/>
                  </p:cNvSpPr>
                  <p:nvPr>
                    <p:custDataLst>
                      <p:tags r:id="rId51"/>
                    </p:custDataLst>
                  </p:nvPr>
                </p:nvSpPr>
                <p:spPr bwMode="auto">
                  <a:xfrm>
                    <a:off x="159178" y="4745038"/>
                    <a:ext cx="1423988" cy="3365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en-GB" sz="1600" dirty="0">
                        <a:solidFill>
                          <a:srgbClr val="3366FF"/>
                        </a:solidFill>
                        <a:latin typeface="Tahoma" pitchFamily="34" charset="0"/>
                      </a:rPr>
                      <a:t>government</a:t>
                    </a:r>
                  </a:p>
                </p:txBody>
              </p:sp>
              <p:sp>
                <p:nvSpPr>
                  <p:cNvPr id="228478" name="Text Box 126"/>
                  <p:cNvSpPr txBox="1">
                    <a:spLocks noChangeArrowheads="1"/>
                  </p:cNvSpPr>
                  <p:nvPr>
                    <p:custDataLst>
                      <p:tags r:id="rId52"/>
                    </p:custDataLst>
                  </p:nvPr>
                </p:nvSpPr>
                <p:spPr bwMode="auto">
                  <a:xfrm>
                    <a:off x="4062413" y="6027738"/>
                    <a:ext cx="1128712" cy="3365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nl-NL" sz="1600">
                        <a:solidFill>
                          <a:srgbClr val="3366FF"/>
                        </a:solidFill>
                        <a:latin typeface="Tahoma" pitchFamily="34" charset="0"/>
                      </a:rPr>
                      <a:t>financers</a:t>
                    </a:r>
                  </a:p>
                </p:txBody>
              </p:sp>
              <p:sp>
                <p:nvSpPr>
                  <p:cNvPr id="228479" name="Text Box 127"/>
                  <p:cNvSpPr txBox="1">
                    <a:spLocks noChangeArrowheads="1"/>
                  </p:cNvSpPr>
                  <p:nvPr>
                    <p:custDataLst>
                      <p:tags r:id="rId53"/>
                    </p:custDataLst>
                  </p:nvPr>
                </p:nvSpPr>
                <p:spPr bwMode="auto">
                  <a:xfrm>
                    <a:off x="7224713" y="5883275"/>
                    <a:ext cx="1692275" cy="3365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/>
                    <a:r>
                      <a:rPr lang="en-GB" sz="1600">
                        <a:solidFill>
                          <a:srgbClr val="3366FF"/>
                        </a:solidFill>
                        <a:latin typeface="Tahoma" pitchFamily="34" charset="0"/>
                      </a:rPr>
                      <a:t>researchers</a:t>
                    </a:r>
                  </a:p>
                </p:txBody>
              </p:sp>
              <p:sp>
                <p:nvSpPr>
                  <p:cNvPr id="228480" name="Text Box 128"/>
                  <p:cNvSpPr txBox="1">
                    <a:spLocks noChangeArrowheads="1"/>
                  </p:cNvSpPr>
                  <p:nvPr>
                    <p:custDataLst>
                      <p:tags r:id="rId54"/>
                    </p:custDataLst>
                  </p:nvPr>
                </p:nvSpPr>
                <p:spPr bwMode="auto">
                  <a:xfrm>
                    <a:off x="7019925" y="1881188"/>
                    <a:ext cx="898525" cy="3365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en-GB" sz="1600">
                        <a:solidFill>
                          <a:srgbClr val="3366FF"/>
                        </a:solidFill>
                        <a:latin typeface="Tahoma" pitchFamily="34" charset="0"/>
                      </a:rPr>
                      <a:t>editors</a:t>
                    </a:r>
                  </a:p>
                </p:txBody>
              </p:sp>
              <p:sp>
                <p:nvSpPr>
                  <p:cNvPr id="228481" name="Text Box 129"/>
                  <p:cNvSpPr txBox="1">
                    <a:spLocks noChangeArrowheads="1"/>
                  </p:cNvSpPr>
                  <p:nvPr>
                    <p:custDataLst>
                      <p:tags r:id="rId55"/>
                    </p:custDataLst>
                  </p:nvPr>
                </p:nvSpPr>
                <p:spPr bwMode="auto">
                  <a:xfrm>
                    <a:off x="7272338" y="2913063"/>
                    <a:ext cx="1023937" cy="3365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en-GB" sz="1600">
                        <a:solidFill>
                          <a:srgbClr val="3366FF"/>
                        </a:solidFill>
                        <a:latin typeface="Tahoma" pitchFamily="34" charset="0"/>
                      </a:rPr>
                      <a:t>libraries</a:t>
                    </a:r>
                  </a:p>
                </p:txBody>
              </p:sp>
              <p:sp>
                <p:nvSpPr>
                  <p:cNvPr id="228482" name="Text Box 130"/>
                  <p:cNvSpPr txBox="1">
                    <a:spLocks noChangeArrowheads="1"/>
                  </p:cNvSpPr>
                  <p:nvPr>
                    <p:custDataLst>
                      <p:tags r:id="rId56"/>
                    </p:custDataLst>
                  </p:nvPr>
                </p:nvSpPr>
                <p:spPr bwMode="auto">
                  <a:xfrm>
                    <a:off x="7308850" y="3681413"/>
                    <a:ext cx="1458913" cy="3365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en-GB" sz="1600">
                        <a:solidFill>
                          <a:srgbClr val="3366FF"/>
                        </a:solidFill>
                        <a:latin typeface="Tahoma" pitchFamily="34" charset="0"/>
                      </a:rPr>
                      <a:t>data centres</a:t>
                    </a:r>
                  </a:p>
                </p:txBody>
              </p:sp>
              <p:sp>
                <p:nvSpPr>
                  <p:cNvPr id="228529" name="Text Box 177"/>
                  <p:cNvSpPr txBox="1">
                    <a:spLocks noChangeArrowheads="1"/>
                  </p:cNvSpPr>
                  <p:nvPr>
                    <p:custDataLst>
                      <p:tags r:id="rId57"/>
                    </p:custDataLst>
                  </p:nvPr>
                </p:nvSpPr>
                <p:spPr bwMode="auto">
                  <a:xfrm>
                    <a:off x="177800" y="1814513"/>
                    <a:ext cx="2292350" cy="3365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en-GB" sz="1600" dirty="0">
                        <a:solidFill>
                          <a:srgbClr val="3366FF"/>
                        </a:solidFill>
                        <a:latin typeface="Tahoma" pitchFamily="34" charset="0"/>
                      </a:rPr>
                      <a:t>research institutions</a:t>
                    </a:r>
                  </a:p>
                </p:txBody>
              </p:sp>
              <p:sp>
                <p:nvSpPr>
                  <p:cNvPr id="228530" name="Text Box 178"/>
                  <p:cNvSpPr txBox="1">
                    <a:spLocks noChangeArrowheads="1"/>
                  </p:cNvSpPr>
                  <p:nvPr>
                    <p:custDataLst>
                      <p:tags r:id="rId58"/>
                    </p:custDataLst>
                  </p:nvPr>
                </p:nvSpPr>
                <p:spPr bwMode="auto">
                  <a:xfrm>
                    <a:off x="3959225" y="1592263"/>
                    <a:ext cx="1030288" cy="3365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en-GB" sz="1600" dirty="0">
                        <a:solidFill>
                          <a:srgbClr val="3366FF"/>
                        </a:solidFill>
                        <a:latin typeface="Tahoma" pitchFamily="34" charset="0"/>
                      </a:rPr>
                      <a:t>industry</a:t>
                    </a:r>
                  </a:p>
                </p:txBody>
              </p:sp>
              <p:grpSp>
                <p:nvGrpSpPr>
                  <p:cNvPr id="26" name="Groep 25"/>
                  <p:cNvGrpSpPr/>
                  <p:nvPr/>
                </p:nvGrpSpPr>
                <p:grpSpPr>
                  <a:xfrm>
                    <a:off x="971550" y="1939925"/>
                    <a:ext cx="6330950" cy="4192648"/>
                    <a:chOff x="971550" y="1939925"/>
                    <a:chExt cx="6330950" cy="4192648"/>
                  </a:xfrm>
                </p:grpSpPr>
                <p:sp>
                  <p:nvSpPr>
                    <p:cNvPr id="228483" name="Line 131"/>
                    <p:cNvSpPr>
                      <a:spLocks noChangeShapeType="1"/>
                    </p:cNvSpPr>
                    <p:nvPr>
                      <p:custDataLst>
                        <p:tags r:id="rId59"/>
                      </p:custDataLst>
                    </p:nvPr>
                  </p:nvSpPr>
                  <p:spPr bwMode="auto">
                    <a:xfrm flipH="1">
                      <a:off x="6408738" y="3897313"/>
                      <a:ext cx="863600" cy="12144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 type="triangle" w="lg" len="lg"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BE"/>
                    </a:p>
                  </p:txBody>
                </p:sp>
                <p:sp>
                  <p:nvSpPr>
                    <p:cNvPr id="228485" name="Line 133"/>
                    <p:cNvSpPr>
                      <a:spLocks noChangeShapeType="1"/>
                    </p:cNvSpPr>
                    <p:nvPr>
                      <p:custDataLst>
                        <p:tags r:id="rId60"/>
                      </p:custDataLst>
                    </p:nvPr>
                  </p:nvSpPr>
                  <p:spPr bwMode="auto">
                    <a:xfrm flipH="1">
                      <a:off x="2879725" y="2060575"/>
                      <a:ext cx="1620838" cy="2798763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BE"/>
                    </a:p>
                  </p:txBody>
                </p:sp>
                <p:sp>
                  <p:nvSpPr>
                    <p:cNvPr id="228491" name="Line 139"/>
                    <p:cNvSpPr>
                      <a:spLocks noChangeShapeType="1"/>
                    </p:cNvSpPr>
                    <p:nvPr>
                      <p:custDataLst>
                        <p:tags r:id="rId61"/>
                      </p:custDataLst>
                    </p:nvPr>
                  </p:nvSpPr>
                  <p:spPr bwMode="auto">
                    <a:xfrm flipH="1">
                      <a:off x="6156325" y="2278063"/>
                      <a:ext cx="1017588" cy="46672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 type="triangle" w="lg" len="lg"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BE"/>
                    </a:p>
                  </p:txBody>
                </p:sp>
                <p:sp>
                  <p:nvSpPr>
                    <p:cNvPr id="228492" name="Line 140"/>
                    <p:cNvSpPr>
                      <a:spLocks noChangeShapeType="1"/>
                    </p:cNvSpPr>
                    <p:nvPr>
                      <p:custDataLst>
                        <p:tags r:id="rId62"/>
                      </p:custDataLst>
                    </p:nvPr>
                  </p:nvSpPr>
                  <p:spPr bwMode="auto">
                    <a:xfrm flipH="1" flipV="1">
                      <a:off x="6324600" y="2936875"/>
                      <a:ext cx="977900" cy="169863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 type="triangle" w="lg" len="lg"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BE"/>
                    </a:p>
                  </p:txBody>
                </p:sp>
                <p:sp>
                  <p:nvSpPr>
                    <p:cNvPr id="228493" name="Line 141"/>
                    <p:cNvSpPr>
                      <a:spLocks noChangeShapeType="1"/>
                    </p:cNvSpPr>
                    <p:nvPr>
                      <p:custDataLst>
                        <p:tags r:id="rId63"/>
                      </p:custDataLst>
                    </p:nvPr>
                  </p:nvSpPr>
                  <p:spPr bwMode="auto">
                    <a:xfrm flipH="1" flipV="1">
                      <a:off x="6084888" y="4365625"/>
                      <a:ext cx="1116012" cy="161925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BE"/>
                    </a:p>
                  </p:txBody>
                </p:sp>
                <p:sp>
                  <p:nvSpPr>
                    <p:cNvPr id="228495" name="Line 143"/>
                    <p:cNvSpPr>
                      <a:spLocks noChangeShapeType="1"/>
                    </p:cNvSpPr>
                    <p:nvPr>
                      <p:custDataLst>
                        <p:tags r:id="rId64"/>
                      </p:custDataLst>
                    </p:nvPr>
                  </p:nvSpPr>
                  <p:spPr bwMode="auto">
                    <a:xfrm flipH="1" flipV="1">
                      <a:off x="6840538" y="4292600"/>
                      <a:ext cx="360362" cy="169227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BE"/>
                    </a:p>
                  </p:txBody>
                </p:sp>
                <p:sp>
                  <p:nvSpPr>
                    <p:cNvPr id="228497" name="Line 145"/>
                    <p:cNvSpPr>
                      <a:spLocks noChangeShapeType="1"/>
                    </p:cNvSpPr>
                    <p:nvPr>
                      <p:custDataLst>
                        <p:tags r:id="rId65"/>
                      </p:custDataLst>
                    </p:nvPr>
                  </p:nvSpPr>
                  <p:spPr bwMode="auto">
                    <a:xfrm flipH="1" flipV="1">
                      <a:off x="5040313" y="4437063"/>
                      <a:ext cx="2244725" cy="160655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 type="triangle" w="lg" len="lg"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BE"/>
                    </a:p>
                  </p:txBody>
                </p:sp>
                <p:sp>
                  <p:nvSpPr>
                    <p:cNvPr id="228498" name="Line 146"/>
                    <p:cNvSpPr>
                      <a:spLocks noChangeShapeType="1"/>
                    </p:cNvSpPr>
                    <p:nvPr>
                      <p:custDataLst>
                        <p:tags r:id="rId66"/>
                      </p:custDataLst>
                    </p:nvPr>
                  </p:nvSpPr>
                  <p:spPr bwMode="auto">
                    <a:xfrm flipH="1" flipV="1">
                      <a:off x="2771775" y="5084763"/>
                      <a:ext cx="4429125" cy="90011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BE"/>
                    </a:p>
                  </p:txBody>
                </p:sp>
                <p:sp>
                  <p:nvSpPr>
                    <p:cNvPr id="228499" name="Line 147"/>
                    <p:cNvSpPr>
                      <a:spLocks noChangeShapeType="1"/>
                    </p:cNvSpPr>
                    <p:nvPr>
                      <p:custDataLst>
                        <p:tags r:id="rId67"/>
                      </p:custDataLst>
                    </p:nvPr>
                  </p:nvSpPr>
                  <p:spPr bwMode="auto">
                    <a:xfrm flipH="1" flipV="1">
                      <a:off x="3851275" y="5516563"/>
                      <a:ext cx="3349625" cy="46831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BE"/>
                    </a:p>
                  </p:txBody>
                </p:sp>
                <p:sp>
                  <p:nvSpPr>
                    <p:cNvPr id="228500" name="Line 148"/>
                    <p:cNvSpPr>
                      <a:spLocks noChangeShapeType="1"/>
                    </p:cNvSpPr>
                    <p:nvPr>
                      <p:custDataLst>
                        <p:tags r:id="rId68"/>
                      </p:custDataLst>
                    </p:nvPr>
                  </p:nvSpPr>
                  <p:spPr bwMode="auto">
                    <a:xfrm flipH="1">
                      <a:off x="3851275" y="2062163"/>
                      <a:ext cx="641350" cy="297021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BE"/>
                    </a:p>
                  </p:txBody>
                </p:sp>
                <p:sp>
                  <p:nvSpPr>
                    <p:cNvPr id="228501" name="Line 149"/>
                    <p:cNvSpPr>
                      <a:spLocks noChangeShapeType="1"/>
                    </p:cNvSpPr>
                    <p:nvPr>
                      <p:custDataLst>
                        <p:tags r:id="rId69"/>
                      </p:custDataLst>
                    </p:nvPr>
                  </p:nvSpPr>
                  <p:spPr bwMode="auto">
                    <a:xfrm>
                      <a:off x="4481513" y="1939925"/>
                      <a:ext cx="528637" cy="307975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 type="triangle" w="lg" len="lg"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BE"/>
                    </a:p>
                  </p:txBody>
                </p:sp>
                <p:sp>
                  <p:nvSpPr>
                    <p:cNvPr id="228503" name="Line 151"/>
                    <p:cNvSpPr>
                      <a:spLocks noChangeShapeType="1"/>
                    </p:cNvSpPr>
                    <p:nvPr>
                      <p:custDataLst>
                        <p:tags r:id="rId70"/>
                      </p:custDataLst>
                    </p:nvPr>
                  </p:nvSpPr>
                  <p:spPr bwMode="auto">
                    <a:xfrm>
                      <a:off x="1465263" y="4892675"/>
                      <a:ext cx="1036637" cy="373063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BE"/>
                    </a:p>
                  </p:txBody>
                </p:sp>
                <p:sp>
                  <p:nvSpPr>
                    <p:cNvPr id="228504" name="Line 152"/>
                    <p:cNvSpPr>
                      <a:spLocks noChangeShapeType="1"/>
                    </p:cNvSpPr>
                    <p:nvPr>
                      <p:custDataLst>
                        <p:tags r:id="rId71"/>
                      </p:custDataLst>
                    </p:nvPr>
                  </p:nvSpPr>
                  <p:spPr bwMode="auto">
                    <a:xfrm>
                      <a:off x="1436688" y="4892675"/>
                      <a:ext cx="2325687" cy="6969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BE"/>
                    </a:p>
                  </p:txBody>
                </p:sp>
                <p:sp>
                  <p:nvSpPr>
                    <p:cNvPr id="228505" name="Line 153"/>
                    <p:cNvSpPr>
                      <a:spLocks noChangeShapeType="1"/>
                    </p:cNvSpPr>
                    <p:nvPr>
                      <p:custDataLst>
                        <p:tags r:id="rId72"/>
                      </p:custDataLst>
                    </p:nvPr>
                  </p:nvSpPr>
                  <p:spPr bwMode="auto">
                    <a:xfrm flipH="1" flipV="1">
                      <a:off x="6227763" y="5302250"/>
                      <a:ext cx="973137" cy="68262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BE"/>
                    </a:p>
                  </p:txBody>
                </p:sp>
                <p:sp>
                  <p:nvSpPr>
                    <p:cNvPr id="228506" name="Line 154"/>
                    <p:cNvSpPr>
                      <a:spLocks noChangeShapeType="1"/>
                    </p:cNvSpPr>
                    <p:nvPr>
                      <p:custDataLst>
                        <p:tags r:id="rId73"/>
                      </p:custDataLst>
                    </p:nvPr>
                  </p:nvSpPr>
                  <p:spPr bwMode="auto">
                    <a:xfrm flipH="1" flipV="1">
                      <a:off x="6156325" y="2997200"/>
                      <a:ext cx="1044575" cy="298767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BE"/>
                    </a:p>
                  </p:txBody>
                </p:sp>
                <p:grpSp>
                  <p:nvGrpSpPr>
                    <p:cNvPr id="25" name="Groep 24"/>
                    <p:cNvGrpSpPr/>
                    <p:nvPr/>
                  </p:nvGrpSpPr>
                  <p:grpSpPr>
                    <a:xfrm>
                      <a:off x="971550" y="2241550"/>
                      <a:ext cx="4968875" cy="3214688"/>
                      <a:chOff x="971550" y="2241550"/>
                      <a:chExt cx="4968875" cy="3214688"/>
                    </a:xfrm>
                  </p:grpSpPr>
                  <p:sp>
                    <p:nvSpPr>
                      <p:cNvPr id="228486" name="Line 134"/>
                      <p:cNvSpPr>
                        <a:spLocks noChangeShapeType="1"/>
                      </p:cNvSpPr>
                      <p:nvPr>
                        <p:custDataLst>
                          <p:tags r:id="rId80"/>
                        </p:custDataLst>
                      </p:nvPr>
                    </p:nvSpPr>
                    <p:spPr bwMode="auto">
                      <a:xfrm>
                        <a:off x="1042988" y="2266950"/>
                        <a:ext cx="1684337" cy="9271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nl-BE"/>
                      </a:p>
                    </p:txBody>
                  </p:sp>
                  <p:sp>
                    <p:nvSpPr>
                      <p:cNvPr id="228487" name="Line 135"/>
                      <p:cNvSpPr>
                        <a:spLocks noChangeShapeType="1"/>
                      </p:cNvSpPr>
                      <p:nvPr>
                        <p:custDataLst>
                          <p:tags r:id="rId81"/>
                        </p:custDataLst>
                      </p:nvPr>
                    </p:nvSpPr>
                    <p:spPr bwMode="auto">
                      <a:xfrm>
                        <a:off x="1042988" y="2278063"/>
                        <a:ext cx="2673350" cy="308768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nl-BE"/>
                      </a:p>
                    </p:txBody>
                  </p:sp>
                  <p:sp>
                    <p:nvSpPr>
                      <p:cNvPr id="228488" name="Line 136"/>
                      <p:cNvSpPr>
                        <a:spLocks noChangeShapeType="1"/>
                      </p:cNvSpPr>
                      <p:nvPr>
                        <p:custDataLst>
                          <p:tags r:id="rId82"/>
                        </p:custDataLst>
                      </p:nvPr>
                    </p:nvSpPr>
                    <p:spPr bwMode="auto">
                      <a:xfrm>
                        <a:off x="1042988" y="2278063"/>
                        <a:ext cx="3889375" cy="317817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nl-BE"/>
                      </a:p>
                    </p:txBody>
                  </p:sp>
                  <p:sp>
                    <p:nvSpPr>
                      <p:cNvPr id="228490" name="Line 138"/>
                      <p:cNvSpPr>
                        <a:spLocks noChangeShapeType="1"/>
                      </p:cNvSpPr>
                      <p:nvPr>
                        <p:custDataLst>
                          <p:tags r:id="rId83"/>
                        </p:custDataLst>
                      </p:nvPr>
                    </p:nvSpPr>
                    <p:spPr bwMode="auto">
                      <a:xfrm>
                        <a:off x="971550" y="2241550"/>
                        <a:ext cx="4770438" cy="298926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 type="triangle" w="lg" len="lg"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nl-BE"/>
                      </a:p>
                    </p:txBody>
                  </p:sp>
                  <p:sp>
                    <p:nvSpPr>
                      <p:cNvPr id="228494" name="Line 142"/>
                      <p:cNvSpPr>
                        <a:spLocks noChangeShapeType="1"/>
                      </p:cNvSpPr>
                      <p:nvPr>
                        <p:custDataLst>
                          <p:tags r:id="rId84"/>
                        </p:custDataLst>
                      </p:nvPr>
                    </p:nvSpPr>
                    <p:spPr bwMode="auto">
                      <a:xfrm>
                        <a:off x="1042988" y="2278063"/>
                        <a:ext cx="4392612" cy="151288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nl-BE"/>
                      </a:p>
                    </p:txBody>
                  </p:sp>
                  <p:sp>
                    <p:nvSpPr>
                      <p:cNvPr id="228496" name="Line 144"/>
                      <p:cNvSpPr>
                        <a:spLocks noChangeShapeType="1"/>
                      </p:cNvSpPr>
                      <p:nvPr>
                        <p:custDataLst>
                          <p:tags r:id="rId85"/>
                        </p:custDataLst>
                      </p:nvPr>
                    </p:nvSpPr>
                    <p:spPr bwMode="auto">
                      <a:xfrm>
                        <a:off x="1042988" y="2278063"/>
                        <a:ext cx="1484312" cy="279082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nl-BE"/>
                      </a:p>
                    </p:txBody>
                  </p:sp>
                  <p:sp>
                    <p:nvSpPr>
                      <p:cNvPr id="228507" name="Line 155"/>
                      <p:cNvSpPr>
                        <a:spLocks noChangeShapeType="1"/>
                      </p:cNvSpPr>
                      <p:nvPr>
                        <p:custDataLst>
                          <p:tags r:id="rId86"/>
                        </p:custDataLst>
                      </p:nvPr>
                    </p:nvSpPr>
                    <p:spPr bwMode="auto">
                      <a:xfrm>
                        <a:off x="1042988" y="2278063"/>
                        <a:ext cx="4897437" cy="64928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nl-BE"/>
                      </a:p>
                    </p:txBody>
                  </p:sp>
                  <p:sp>
                    <p:nvSpPr>
                      <p:cNvPr id="228508" name="Line 156"/>
                      <p:cNvSpPr>
                        <a:spLocks noChangeShapeType="1"/>
                      </p:cNvSpPr>
                      <p:nvPr>
                        <p:custDataLst>
                          <p:tags r:id="rId87"/>
                        </p:custDataLst>
                      </p:nvPr>
                    </p:nvSpPr>
                    <p:spPr bwMode="auto">
                      <a:xfrm>
                        <a:off x="1042988" y="2278063"/>
                        <a:ext cx="3384550" cy="64928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nl-BE"/>
                      </a:p>
                    </p:txBody>
                  </p:sp>
                </p:grpSp>
                <p:sp>
                  <p:nvSpPr>
                    <p:cNvPr id="228509" name="Line 157"/>
                    <p:cNvSpPr>
                      <a:spLocks noChangeShapeType="1"/>
                    </p:cNvSpPr>
                    <p:nvPr>
                      <p:custDataLst>
                        <p:tags r:id="rId74"/>
                      </p:custDataLst>
                    </p:nvPr>
                  </p:nvSpPr>
                  <p:spPr bwMode="auto">
                    <a:xfrm>
                      <a:off x="4500563" y="2060575"/>
                      <a:ext cx="1008062" cy="144145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BE"/>
                    </a:p>
                  </p:txBody>
                </p:sp>
                <p:sp>
                  <p:nvSpPr>
                    <p:cNvPr id="228531" name="Line 179"/>
                    <p:cNvSpPr>
                      <a:spLocks noChangeShapeType="1"/>
                    </p:cNvSpPr>
                    <p:nvPr>
                      <p:custDataLst>
                        <p:tags r:id="rId75"/>
                      </p:custDataLst>
                    </p:nvPr>
                  </p:nvSpPr>
                  <p:spPr bwMode="auto">
                    <a:xfrm>
                      <a:off x="4500563" y="2062163"/>
                      <a:ext cx="1258887" cy="273526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BE"/>
                    </a:p>
                  </p:txBody>
                </p:sp>
                <p:sp>
                  <p:nvSpPr>
                    <p:cNvPr id="228532" name="Line 180"/>
                    <p:cNvSpPr>
                      <a:spLocks noChangeShapeType="1"/>
                    </p:cNvSpPr>
                    <p:nvPr>
                      <p:custDataLst>
                        <p:tags r:id="rId76"/>
                      </p:custDataLst>
                    </p:nvPr>
                  </p:nvSpPr>
                  <p:spPr bwMode="auto">
                    <a:xfrm>
                      <a:off x="4500563" y="2060575"/>
                      <a:ext cx="1763712" cy="17287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BE"/>
                    </a:p>
                  </p:txBody>
                </p:sp>
                <p:sp>
                  <p:nvSpPr>
                    <p:cNvPr id="228533" name="Line 181"/>
                    <p:cNvSpPr>
                      <a:spLocks noChangeShapeType="1"/>
                    </p:cNvSpPr>
                    <p:nvPr>
                      <p:custDataLst>
                        <p:tags r:id="rId77"/>
                      </p:custDataLst>
                    </p:nvPr>
                  </p:nvSpPr>
                  <p:spPr bwMode="auto">
                    <a:xfrm>
                      <a:off x="4500563" y="2062163"/>
                      <a:ext cx="1150937" cy="395287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BE"/>
                    </a:p>
                  </p:txBody>
                </p:sp>
                <p:sp>
                  <p:nvSpPr>
                    <p:cNvPr id="228534" name="Line 182"/>
                    <p:cNvSpPr>
                      <a:spLocks noChangeShapeType="1"/>
                    </p:cNvSpPr>
                    <p:nvPr>
                      <p:custDataLst>
                        <p:tags r:id="rId78"/>
                      </p:custDataLst>
                    </p:nvPr>
                  </p:nvSpPr>
                  <p:spPr bwMode="auto">
                    <a:xfrm flipH="1">
                      <a:off x="2808288" y="2060575"/>
                      <a:ext cx="1692275" cy="2341563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BE"/>
                    </a:p>
                  </p:txBody>
                </p:sp>
                <p:sp>
                  <p:nvSpPr>
                    <p:cNvPr id="228535" name="Line 183"/>
                    <p:cNvSpPr>
                      <a:spLocks noChangeShapeType="1"/>
                    </p:cNvSpPr>
                    <p:nvPr>
                      <p:custDataLst>
                        <p:tags r:id="rId79"/>
                      </p:custDataLst>
                    </p:nvPr>
                  </p:nvSpPr>
                  <p:spPr bwMode="auto">
                    <a:xfrm flipH="1">
                      <a:off x="3240088" y="2060575"/>
                      <a:ext cx="1260475" cy="792163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BE"/>
                    </a:p>
                  </p:txBody>
                </p:sp>
                <p:sp>
                  <p:nvSpPr>
                    <p:cNvPr id="228536" name="Line 18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276600" y="5445125"/>
                      <a:ext cx="1439863" cy="53975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nl-BE"/>
                    </a:p>
                  </p:txBody>
                </p:sp>
                <p:sp>
                  <p:nvSpPr>
                    <p:cNvPr id="228537" name="Line 18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959225" y="5589588"/>
                      <a:ext cx="757238" cy="395287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nl-BE"/>
                    </a:p>
                  </p:txBody>
                </p:sp>
                <p:sp>
                  <p:nvSpPr>
                    <p:cNvPr id="228538" name="Line 18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716463" y="5516563"/>
                      <a:ext cx="360362" cy="46831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nl-BE"/>
                    </a:p>
                  </p:txBody>
                </p:sp>
                <p:sp>
                  <p:nvSpPr>
                    <p:cNvPr id="228539" name="Line 18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716463" y="4076700"/>
                      <a:ext cx="863600" cy="190817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nl-BE"/>
                    </a:p>
                  </p:txBody>
                </p:sp>
                <p:sp>
                  <p:nvSpPr>
                    <p:cNvPr id="228543" name="Line 19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410901" y="4653807"/>
                      <a:ext cx="334929" cy="147876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 type="triangle" w="lg" len="lg"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nl-BE"/>
                    </a:p>
                  </p:txBody>
                </p:sp>
              </p:grpSp>
            </p:grpSp>
          </p:grpSp>
          <p:cxnSp>
            <p:nvCxnSpPr>
              <p:cNvPr id="203" name="Rechte verbindingslijn met pijl 202"/>
              <p:cNvCxnSpPr/>
              <p:nvPr/>
            </p:nvCxnSpPr>
            <p:spPr>
              <a:xfrm flipV="1">
                <a:off x="5073097" y="3936513"/>
                <a:ext cx="1215039" cy="76733"/>
              </a:xfrm>
              <a:prstGeom prst="straightConnector1">
                <a:avLst/>
              </a:prstGeom>
              <a:ln w="158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Groep 27"/>
              <p:cNvGrpSpPr/>
              <p:nvPr/>
            </p:nvGrpSpPr>
            <p:grpSpPr>
              <a:xfrm>
                <a:off x="3276601" y="2778126"/>
                <a:ext cx="2509884" cy="1931562"/>
                <a:chOff x="3276601" y="3168651"/>
                <a:chExt cx="2446337" cy="1891770"/>
              </a:xfrm>
            </p:grpSpPr>
            <p:cxnSp>
              <p:nvCxnSpPr>
                <p:cNvPr id="5" name="Rechte verbindingslijn met pijl 4"/>
                <p:cNvCxnSpPr/>
                <p:nvPr/>
              </p:nvCxnSpPr>
              <p:spPr>
                <a:xfrm flipV="1">
                  <a:off x="4356100" y="3194051"/>
                  <a:ext cx="209371" cy="422274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Rechte verbindingslijn met pijl 198"/>
                <p:cNvCxnSpPr/>
                <p:nvPr/>
              </p:nvCxnSpPr>
              <p:spPr>
                <a:xfrm flipH="1" flipV="1">
                  <a:off x="3356770" y="3429000"/>
                  <a:ext cx="494505" cy="280988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Rechte verbindingslijn met pijl 199"/>
                <p:cNvCxnSpPr/>
                <p:nvPr/>
              </p:nvCxnSpPr>
              <p:spPr>
                <a:xfrm flipV="1">
                  <a:off x="4834890" y="3168651"/>
                  <a:ext cx="888048" cy="690562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Rechte verbindingslijn met pijl 200"/>
                <p:cNvCxnSpPr/>
                <p:nvPr/>
              </p:nvCxnSpPr>
              <p:spPr>
                <a:xfrm flipV="1">
                  <a:off x="5004594" y="4073208"/>
                  <a:ext cx="638973" cy="17097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Rechte verbindingslijn met pijl 201"/>
                <p:cNvCxnSpPr/>
                <p:nvPr/>
              </p:nvCxnSpPr>
              <p:spPr>
                <a:xfrm flipV="1">
                  <a:off x="4869688" y="3803651"/>
                  <a:ext cx="305383" cy="349608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Rechte verbindingslijn met pijl 210"/>
                <p:cNvCxnSpPr/>
                <p:nvPr/>
              </p:nvCxnSpPr>
              <p:spPr>
                <a:xfrm>
                  <a:off x="4884738" y="4535438"/>
                  <a:ext cx="838200" cy="517574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Rechte verbindingslijn met pijl 215"/>
                <p:cNvCxnSpPr>
                  <a:endCxn id="228542" idx="1"/>
                </p:cNvCxnSpPr>
                <p:nvPr/>
              </p:nvCxnSpPr>
              <p:spPr>
                <a:xfrm>
                  <a:off x="4616271" y="4225925"/>
                  <a:ext cx="100191" cy="834496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Rechte verbindingslijn met pijl 218"/>
                <p:cNvCxnSpPr/>
                <p:nvPr/>
              </p:nvCxnSpPr>
              <p:spPr>
                <a:xfrm flipH="1">
                  <a:off x="4062413" y="4653808"/>
                  <a:ext cx="63345" cy="391329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Rechte verbindingslijn met pijl 220"/>
                <p:cNvCxnSpPr/>
                <p:nvPr/>
              </p:nvCxnSpPr>
              <p:spPr>
                <a:xfrm flipH="1">
                  <a:off x="3276601" y="4384418"/>
                  <a:ext cx="558799" cy="314961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190" name="Picture 2"/>
          <p:cNvPicPr>
            <a:picLocks noChangeAspect="1" noChangeArrowheads="1"/>
          </p:cNvPicPr>
          <p:nvPr/>
        </p:nvPicPr>
        <p:blipFill>
          <a:blip r:embed="rId9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57166"/>
            <a:ext cx="2733571" cy="55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553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CERIF 1.6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507288" cy="5361459"/>
          </a:xfrm>
        </p:spPr>
        <p:txBody>
          <a:bodyPr/>
          <a:lstStyle/>
          <a:p>
            <a:r>
              <a:rPr lang="nl-BE" dirty="0" err="1" smtClean="0"/>
              <a:t>Almost</a:t>
            </a:r>
            <a:r>
              <a:rPr lang="nl-BE" dirty="0" smtClean="0"/>
              <a:t> </a:t>
            </a:r>
            <a:r>
              <a:rPr lang="nl-BE" dirty="0" err="1" smtClean="0"/>
              <a:t>unlimited</a:t>
            </a:r>
            <a:r>
              <a:rPr lang="nl-BE" dirty="0" smtClean="0"/>
              <a:t> flexibility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modelling</a:t>
            </a:r>
            <a:r>
              <a:rPr lang="nl-BE" dirty="0" smtClean="0"/>
              <a:t> RI</a:t>
            </a:r>
          </a:p>
          <a:p>
            <a:pPr lvl="1"/>
            <a:r>
              <a:rPr lang="nl-BE" sz="2000" dirty="0" smtClean="0">
                <a:solidFill>
                  <a:srgbClr val="00B050"/>
                </a:solidFill>
              </a:rPr>
              <a:t>Base</a:t>
            </a:r>
            <a:r>
              <a:rPr lang="nl-BE" sz="2000" dirty="0" smtClean="0"/>
              <a:t>, </a:t>
            </a:r>
            <a:r>
              <a:rPr lang="nl-BE" sz="2000" dirty="0" err="1" smtClean="0">
                <a:solidFill>
                  <a:schemeClr val="accent6"/>
                </a:solidFill>
              </a:rPr>
              <a:t>result</a:t>
            </a:r>
            <a:r>
              <a:rPr lang="nl-BE" sz="2000" dirty="0" smtClean="0"/>
              <a:t>, </a:t>
            </a:r>
            <a:r>
              <a:rPr lang="nl-BE" sz="2000" dirty="0" err="1" smtClean="0">
                <a:solidFill>
                  <a:srgbClr val="634EAC"/>
                </a:solidFill>
              </a:rPr>
              <a:t>infrastructure</a:t>
            </a:r>
            <a:r>
              <a:rPr lang="nl-BE" sz="2000" dirty="0" smtClean="0"/>
              <a:t> </a:t>
            </a:r>
            <a:r>
              <a:rPr lang="nl-BE" sz="2000" dirty="0" err="1" smtClean="0"/>
              <a:t>and</a:t>
            </a:r>
            <a:r>
              <a:rPr lang="nl-BE" sz="2000" dirty="0" smtClean="0"/>
              <a:t> 2nd level </a:t>
            </a:r>
            <a:r>
              <a:rPr lang="nl-BE" sz="2000" dirty="0" err="1" smtClean="0"/>
              <a:t>entities</a:t>
            </a:r>
            <a:r>
              <a:rPr lang="nl-BE" sz="2000" dirty="0" smtClean="0"/>
              <a:t>: 293</a:t>
            </a:r>
          </a:p>
          <a:p>
            <a:pPr lvl="1"/>
            <a:r>
              <a:rPr lang="nl-BE" sz="2000" dirty="0" err="1" smtClean="0"/>
              <a:t>Attributes</a:t>
            </a:r>
            <a:r>
              <a:rPr lang="nl-BE" sz="2000" dirty="0" smtClean="0"/>
              <a:t> </a:t>
            </a:r>
            <a:r>
              <a:rPr lang="nl-BE" sz="2000" dirty="0" err="1" smtClean="0"/>
              <a:t>for</a:t>
            </a:r>
            <a:r>
              <a:rPr lang="nl-BE" sz="2000" dirty="0" smtClean="0"/>
              <a:t> metadata </a:t>
            </a:r>
            <a:r>
              <a:rPr lang="nl-BE" sz="2000" dirty="0" err="1" smtClean="0"/>
              <a:t>and</a:t>
            </a:r>
            <a:r>
              <a:rPr lang="nl-BE" sz="2000" dirty="0" smtClean="0"/>
              <a:t> </a:t>
            </a:r>
            <a:r>
              <a:rPr lang="nl-BE" sz="2000" dirty="0" err="1" smtClean="0"/>
              <a:t>multilinguality</a:t>
            </a:r>
            <a:r>
              <a:rPr lang="nl-BE" sz="2000" dirty="0" smtClean="0"/>
              <a:t>: 1814 </a:t>
            </a:r>
          </a:p>
          <a:p>
            <a:pPr lvl="1"/>
            <a:r>
              <a:rPr lang="nl-BE" sz="2000" dirty="0" smtClean="0"/>
              <a:t>Time-</a:t>
            </a:r>
            <a:r>
              <a:rPr lang="nl-BE" sz="2000" dirty="0" err="1" smtClean="0"/>
              <a:t>stamped</a:t>
            </a:r>
            <a:r>
              <a:rPr lang="nl-BE" sz="2000" dirty="0" smtClean="0"/>
              <a:t> / </a:t>
            </a:r>
            <a:r>
              <a:rPr lang="nl-BE" sz="2000" dirty="0" err="1" smtClean="0"/>
              <a:t>classification-referenced</a:t>
            </a:r>
            <a:r>
              <a:rPr lang="nl-BE" sz="2000" dirty="0" smtClean="0"/>
              <a:t> relations: 665</a:t>
            </a:r>
            <a:endParaRPr lang="nl-BE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796" y="2420888"/>
            <a:ext cx="592065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57166"/>
            <a:ext cx="2733571" cy="55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69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Caveats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686800" cy="5361459"/>
          </a:xfrm>
        </p:spPr>
        <p:txBody>
          <a:bodyPr/>
          <a:lstStyle/>
          <a:p>
            <a:r>
              <a:rPr lang="nl-BE" dirty="0" err="1" smtClean="0"/>
              <a:t>Semantic</a:t>
            </a:r>
            <a:r>
              <a:rPr lang="nl-BE" dirty="0" smtClean="0"/>
              <a:t> mismatches</a:t>
            </a:r>
          </a:p>
          <a:p>
            <a:pPr lvl="1"/>
            <a:r>
              <a:rPr lang="nl-BE" dirty="0" err="1" smtClean="0"/>
              <a:t>Terminology</a:t>
            </a:r>
            <a:r>
              <a:rPr lang="nl-BE" dirty="0" smtClean="0"/>
              <a:t>: </a:t>
            </a:r>
          </a:p>
          <a:p>
            <a:pPr marL="514350" lvl="1" indent="0">
              <a:buNone/>
            </a:pPr>
            <a:r>
              <a:rPr lang="nl-BE" sz="2000" dirty="0" smtClean="0"/>
              <a:t>   </a:t>
            </a:r>
            <a:r>
              <a:rPr lang="nl-BE" sz="2000" dirty="0" err="1" smtClean="0"/>
              <a:t>same</a:t>
            </a:r>
            <a:r>
              <a:rPr lang="nl-BE" sz="2000" dirty="0" smtClean="0"/>
              <a:t> </a:t>
            </a:r>
            <a:r>
              <a:rPr lang="nl-BE" sz="2000" dirty="0" err="1" smtClean="0"/>
              <a:t>concepts</a:t>
            </a:r>
            <a:r>
              <a:rPr lang="nl-BE" sz="2000" dirty="0" smtClean="0"/>
              <a:t>, differents </a:t>
            </a:r>
            <a:r>
              <a:rPr lang="nl-BE" sz="2000" dirty="0" err="1" smtClean="0"/>
              <a:t>meanings</a:t>
            </a:r>
            <a:r>
              <a:rPr lang="nl-BE" sz="2000" dirty="0" smtClean="0"/>
              <a:t> </a:t>
            </a:r>
            <a:r>
              <a:rPr lang="nl-BE" sz="2000" dirty="0" err="1" smtClean="0"/>
              <a:t>and</a:t>
            </a:r>
            <a:r>
              <a:rPr lang="nl-BE" sz="2000" dirty="0" smtClean="0"/>
              <a:t> </a:t>
            </a:r>
            <a:r>
              <a:rPr lang="nl-BE" sz="2000" dirty="0" err="1" smtClean="0"/>
              <a:t>vice</a:t>
            </a:r>
            <a:r>
              <a:rPr lang="nl-BE" sz="2000" dirty="0" smtClean="0"/>
              <a:t> versa</a:t>
            </a:r>
          </a:p>
          <a:p>
            <a:pPr marL="514350" lvl="1" indent="0">
              <a:buNone/>
            </a:pPr>
            <a:r>
              <a:rPr lang="nl-BE" sz="2000" dirty="0"/>
              <a:t> </a:t>
            </a:r>
            <a:r>
              <a:rPr lang="nl-BE" sz="2000" dirty="0" smtClean="0"/>
              <a:t>  </a:t>
            </a:r>
            <a:r>
              <a:rPr lang="nl-BE" sz="2000" dirty="0" smtClean="0">
                <a:sym typeface="Wingdings" panose="05000000000000000000" pitchFamily="2" charset="2"/>
              </a:rPr>
              <a:t> </a:t>
            </a:r>
            <a:r>
              <a:rPr lang="nl-BE" sz="2000" dirty="0" smtClean="0"/>
              <a:t>at </a:t>
            </a:r>
            <a:r>
              <a:rPr lang="nl-BE" sz="2000" dirty="0" err="1" smtClean="0"/>
              <a:t>the</a:t>
            </a:r>
            <a:r>
              <a:rPr lang="nl-BE" sz="2000" dirty="0" smtClean="0"/>
              <a:t> </a:t>
            </a:r>
            <a:r>
              <a:rPr lang="nl-BE" sz="2000" dirty="0" err="1"/>
              <a:t>inter</a:t>
            </a:r>
            <a:r>
              <a:rPr lang="nl-BE" sz="2000" dirty="0"/>
              <a:t>- </a:t>
            </a:r>
            <a:r>
              <a:rPr lang="nl-BE" sz="2000" dirty="0" err="1"/>
              <a:t>and</a:t>
            </a:r>
            <a:r>
              <a:rPr lang="nl-BE" sz="2000" dirty="0"/>
              <a:t> </a:t>
            </a:r>
            <a:r>
              <a:rPr lang="nl-BE" sz="2000" dirty="0" smtClean="0"/>
              <a:t>intra-</a:t>
            </a:r>
            <a:r>
              <a:rPr lang="nl-BE" sz="2000" dirty="0" err="1" smtClean="0"/>
              <a:t>organizational</a:t>
            </a:r>
            <a:r>
              <a:rPr lang="nl-BE" sz="2000" dirty="0" smtClean="0"/>
              <a:t> </a:t>
            </a:r>
            <a:r>
              <a:rPr lang="nl-BE" sz="2000" dirty="0"/>
              <a:t>level</a:t>
            </a:r>
          </a:p>
          <a:p>
            <a:pPr marL="514350" lvl="1" indent="0">
              <a:buNone/>
            </a:pPr>
            <a:endParaRPr lang="nl-BE" sz="2000" dirty="0"/>
          </a:p>
          <a:p>
            <a:pPr marL="514350" lvl="1" indent="0">
              <a:buNone/>
            </a:pPr>
            <a:endParaRPr lang="nl-BE" sz="2000" dirty="0" smtClean="0"/>
          </a:p>
          <a:p>
            <a:pPr marL="514350" lvl="1" indent="0">
              <a:buNone/>
            </a:pPr>
            <a:endParaRPr lang="nl-BE" sz="2000" dirty="0"/>
          </a:p>
          <a:p>
            <a:pPr marL="514350" lvl="1" indent="0">
              <a:buNone/>
            </a:pPr>
            <a:endParaRPr lang="nl-BE" sz="2000" dirty="0" smtClean="0"/>
          </a:p>
          <a:p>
            <a:pPr marL="514350" lvl="1" indent="0">
              <a:buNone/>
            </a:pPr>
            <a:endParaRPr lang="nl-BE" sz="2000" dirty="0"/>
          </a:p>
          <a:p>
            <a:pPr marL="514350" lvl="1" indent="0">
              <a:buNone/>
            </a:pPr>
            <a:endParaRPr lang="nl-BE" sz="2000" dirty="0" smtClean="0"/>
          </a:p>
          <a:p>
            <a:pPr marL="514350" lvl="1" indent="0">
              <a:buNone/>
            </a:pPr>
            <a:endParaRPr lang="nl-BE" sz="2000" dirty="0"/>
          </a:p>
          <a:p>
            <a:pPr marL="514350" lvl="1" indent="0">
              <a:buNone/>
            </a:pPr>
            <a:endParaRPr lang="nl-BE" sz="2000" dirty="0" smtClean="0"/>
          </a:p>
          <a:p>
            <a:pPr marL="514350" lvl="1" indent="0">
              <a:buNone/>
            </a:pPr>
            <a:endParaRPr lang="nl-BE" sz="2000" dirty="0"/>
          </a:p>
          <a:p>
            <a:pPr marL="514350" lvl="1" indent="0">
              <a:buNone/>
            </a:pPr>
            <a:endParaRPr lang="nl-BE" sz="2000" dirty="0" smtClean="0"/>
          </a:p>
          <a:p>
            <a:pPr marL="457200" lvl="1" indent="0">
              <a:buNone/>
            </a:pPr>
            <a:endParaRPr lang="nl-BE" dirty="0" smtClean="0"/>
          </a:p>
        </p:txBody>
      </p:sp>
      <p:grpSp>
        <p:nvGrpSpPr>
          <p:cNvPr id="19" name="Group 18"/>
          <p:cNvGrpSpPr/>
          <p:nvPr/>
        </p:nvGrpSpPr>
        <p:grpSpPr>
          <a:xfrm>
            <a:off x="2123728" y="2809280"/>
            <a:ext cx="5544616" cy="2995984"/>
            <a:chOff x="2123728" y="2953296"/>
            <a:chExt cx="5544616" cy="299598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2953296"/>
              <a:ext cx="5184516" cy="2752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123728" y="5445224"/>
              <a:ext cx="1728192" cy="50405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nl-BE" sz="1200" i="1" dirty="0" smtClean="0"/>
                <a:t>Sabbatical </a:t>
              </a:r>
              <a:r>
                <a:rPr lang="nl-BE" sz="1200" i="1" dirty="0" err="1" smtClean="0"/>
                <a:t>Leave</a:t>
              </a:r>
              <a:r>
                <a:rPr lang="nl-BE" sz="1200" i="1" dirty="0" smtClean="0"/>
                <a:t> Grant</a:t>
              </a:r>
              <a:endParaRPr lang="nl-BE" sz="1200" i="1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580112" y="4605728"/>
              <a:ext cx="2088232" cy="129614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nl-BE" sz="1200" i="1" dirty="0" smtClean="0"/>
                <a:t>FWO </a:t>
              </a:r>
              <a:r>
                <a:rPr lang="nl-BE" sz="1200" i="1" dirty="0" err="1" smtClean="0"/>
                <a:t>Undefined</a:t>
              </a:r>
              <a:endParaRPr lang="nl-BE" sz="1200" i="1" dirty="0" smtClean="0"/>
            </a:p>
            <a:p>
              <a:r>
                <a:rPr lang="nl-BE" sz="1200" i="1" dirty="0" smtClean="0"/>
                <a:t>OR</a:t>
              </a:r>
            </a:p>
            <a:p>
              <a:r>
                <a:rPr lang="nl-BE" sz="1200" i="1" dirty="0" smtClean="0"/>
                <a:t>FWO </a:t>
              </a:r>
              <a:r>
                <a:rPr lang="nl-BE" sz="1200" i="1" dirty="0" err="1" smtClean="0"/>
                <a:t>Scientific</a:t>
              </a:r>
              <a:r>
                <a:rPr lang="nl-BE" sz="1200" i="1" dirty="0" smtClean="0"/>
                <a:t> Research Network</a:t>
              </a:r>
            </a:p>
            <a:p>
              <a:r>
                <a:rPr lang="nl-BE" sz="1200" i="1" dirty="0" smtClean="0"/>
                <a:t>OR</a:t>
              </a:r>
            </a:p>
            <a:p>
              <a:r>
                <a:rPr lang="nl-BE" sz="1200" i="1" dirty="0" smtClean="0"/>
                <a:t>FWO </a:t>
              </a:r>
              <a:r>
                <a:rPr lang="nl-BE" sz="1200" i="1" dirty="0" err="1" smtClean="0"/>
                <a:t>Postdoctoral</a:t>
              </a:r>
              <a:r>
                <a:rPr lang="nl-BE" sz="1200" i="1" dirty="0" smtClean="0"/>
                <a:t> fellowship</a:t>
              </a:r>
            </a:p>
            <a:p>
              <a:r>
                <a:rPr lang="nl-BE" sz="1200" i="1" dirty="0" smtClean="0"/>
                <a:t>OR </a:t>
              </a:r>
            </a:p>
            <a:p>
              <a:r>
                <a:rPr lang="nl-BE" sz="1200" i="1" dirty="0"/>
                <a:t>/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987824" y="4933800"/>
              <a:ext cx="2592288" cy="0"/>
            </a:xfrm>
            <a:prstGeom prst="line">
              <a:avLst/>
            </a:prstGeom>
            <a:ln w="57150">
              <a:solidFill>
                <a:srgbClr val="053C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987824" y="4933799"/>
              <a:ext cx="2592288" cy="511425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2987824" y="4605728"/>
              <a:ext cx="2592288" cy="32807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987824" y="4933800"/>
              <a:ext cx="2592288" cy="96807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57166"/>
            <a:ext cx="2733571" cy="55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00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CRIS </a:t>
            </a:r>
            <a:r>
              <a:rPr lang="nl-BE" dirty="0" err="1" smtClean="0"/>
              <a:t>needs</a:t>
            </a:r>
            <a:r>
              <a:rPr lang="nl-BE" dirty="0" smtClean="0"/>
              <a:t> &amp; drivers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sz="2400" dirty="0" smtClean="0"/>
              <a:t>Correct, </a:t>
            </a:r>
            <a:r>
              <a:rPr lang="nl-BE" sz="2400" dirty="0" err="1" smtClean="0"/>
              <a:t>actual</a:t>
            </a:r>
            <a:r>
              <a:rPr lang="nl-BE" sz="2400" dirty="0" smtClean="0"/>
              <a:t>, complete research information</a:t>
            </a:r>
          </a:p>
          <a:p>
            <a:pPr lvl="1"/>
            <a:r>
              <a:rPr lang="nl-BE" sz="2000" b="1" dirty="0" smtClean="0"/>
              <a:t>Maximum </a:t>
            </a:r>
            <a:r>
              <a:rPr lang="nl-BE" sz="2000" b="1" dirty="0" err="1" smtClean="0"/>
              <a:t>reuse</a:t>
            </a:r>
            <a:r>
              <a:rPr lang="nl-BE" sz="2000" b="1" dirty="0" smtClean="0"/>
              <a:t> </a:t>
            </a:r>
            <a:r>
              <a:rPr lang="nl-BE" sz="2000" dirty="0" smtClean="0"/>
              <a:t>of research information</a:t>
            </a:r>
          </a:p>
          <a:p>
            <a:pPr lvl="1"/>
            <a:r>
              <a:rPr lang="nl-BE" sz="2000" dirty="0" err="1"/>
              <a:t>B</a:t>
            </a:r>
            <a:r>
              <a:rPr lang="nl-BE" sz="2000" dirty="0" err="1" smtClean="0"/>
              <a:t>y</a:t>
            </a:r>
            <a:r>
              <a:rPr lang="nl-BE" sz="2000" dirty="0" smtClean="0"/>
              <a:t> </a:t>
            </a:r>
            <a:r>
              <a:rPr lang="nl-BE" sz="2000" b="1" dirty="0" err="1" smtClean="0"/>
              <a:t>connecting</a:t>
            </a:r>
            <a:r>
              <a:rPr lang="nl-BE" sz="2000" b="1" dirty="0" smtClean="0"/>
              <a:t> data silo’s</a:t>
            </a:r>
          </a:p>
          <a:p>
            <a:pPr lvl="1"/>
            <a:r>
              <a:rPr lang="nl-BE" sz="2000" dirty="0" err="1" smtClean="0"/>
              <a:t>Reducing</a:t>
            </a:r>
            <a:r>
              <a:rPr lang="nl-BE" sz="2000" dirty="0" smtClean="0"/>
              <a:t> system </a:t>
            </a:r>
            <a:r>
              <a:rPr lang="nl-BE" sz="2000" dirty="0" err="1" smtClean="0"/>
              <a:t>costs</a:t>
            </a:r>
            <a:endParaRPr lang="nl-BE" sz="2000" dirty="0" smtClean="0"/>
          </a:p>
          <a:p>
            <a:endParaRPr lang="nl-BE" dirty="0" smtClean="0"/>
          </a:p>
          <a:p>
            <a:r>
              <a:rPr lang="nl-BE" sz="2400" dirty="0" smtClean="0"/>
              <a:t>CRIS services &amp; </a:t>
            </a:r>
            <a:r>
              <a:rPr lang="nl-BE" sz="2400" dirty="0" err="1" smtClean="0"/>
              <a:t>applications</a:t>
            </a:r>
            <a:endParaRPr lang="nl-BE" sz="2400" dirty="0" smtClean="0"/>
          </a:p>
          <a:p>
            <a:pPr lvl="1"/>
            <a:r>
              <a:rPr lang="nl-BE" sz="2000" dirty="0" err="1" smtClean="0"/>
              <a:t>Administrative</a:t>
            </a:r>
            <a:r>
              <a:rPr lang="nl-BE" sz="2000" dirty="0" smtClean="0"/>
              <a:t> </a:t>
            </a:r>
            <a:r>
              <a:rPr lang="nl-BE" sz="2000" dirty="0" err="1" smtClean="0"/>
              <a:t>reduction</a:t>
            </a:r>
            <a:r>
              <a:rPr lang="nl-BE" sz="2000" dirty="0" smtClean="0"/>
              <a:t> or research </a:t>
            </a:r>
            <a:r>
              <a:rPr lang="nl-BE" sz="2000" dirty="0" err="1" smtClean="0"/>
              <a:t>reporting</a:t>
            </a:r>
            <a:endParaRPr lang="nl-BE" sz="2000" dirty="0" smtClean="0"/>
          </a:p>
          <a:p>
            <a:pPr lvl="1"/>
            <a:r>
              <a:rPr lang="nl-BE" sz="2000" dirty="0" err="1" smtClean="0"/>
              <a:t>Increased</a:t>
            </a:r>
            <a:r>
              <a:rPr lang="nl-BE" sz="2000" dirty="0" smtClean="0"/>
              <a:t> </a:t>
            </a:r>
            <a:r>
              <a:rPr lang="nl-BE" sz="2000" dirty="0" err="1" smtClean="0"/>
              <a:t>strategic</a:t>
            </a:r>
            <a:r>
              <a:rPr lang="nl-BE" sz="2000" dirty="0" smtClean="0"/>
              <a:t> intelligence</a:t>
            </a:r>
          </a:p>
          <a:p>
            <a:pPr lvl="1"/>
            <a:r>
              <a:rPr lang="nl-BE" sz="2000" dirty="0" err="1" smtClean="0"/>
              <a:t>Efficient</a:t>
            </a:r>
            <a:r>
              <a:rPr lang="nl-BE" sz="2000" dirty="0" smtClean="0"/>
              <a:t> &amp; </a:t>
            </a:r>
            <a:r>
              <a:rPr lang="nl-BE" sz="2000" dirty="0" err="1" smtClean="0"/>
              <a:t>effective</a:t>
            </a:r>
            <a:r>
              <a:rPr lang="nl-BE" sz="2000" dirty="0" smtClean="0"/>
              <a:t> policy monitoring</a:t>
            </a:r>
          </a:p>
          <a:p>
            <a:pPr lvl="1"/>
            <a:r>
              <a:rPr lang="nl-BE" sz="2000" dirty="0" smtClean="0"/>
              <a:t>More information services</a:t>
            </a:r>
          </a:p>
          <a:p>
            <a:pPr lvl="1"/>
            <a:endParaRPr lang="nl-BE" sz="2000" dirty="0"/>
          </a:p>
          <a:p>
            <a:pPr marL="0" indent="0">
              <a:buNone/>
            </a:pPr>
            <a:r>
              <a:rPr lang="nl-BE" dirty="0" smtClean="0"/>
              <a:t>TRUE </a:t>
            </a:r>
            <a:r>
              <a:rPr lang="nl-BE" dirty="0" err="1" smtClean="0"/>
              <a:t>Semantic</a:t>
            </a:r>
            <a:r>
              <a:rPr lang="nl-BE" dirty="0" smtClean="0"/>
              <a:t> </a:t>
            </a:r>
            <a:r>
              <a:rPr lang="nl-BE" dirty="0" err="1" smtClean="0"/>
              <a:t>interoperability</a:t>
            </a:r>
            <a:r>
              <a:rPr lang="nl-BE" dirty="0" smtClean="0"/>
              <a:t> is a MUST</a:t>
            </a:r>
          </a:p>
          <a:p>
            <a:pPr lvl="1"/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57166"/>
            <a:ext cx="2733571" cy="55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62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Semantic</a:t>
            </a:r>
            <a:r>
              <a:rPr lang="nl-BE" dirty="0" smtClean="0"/>
              <a:t> </a:t>
            </a:r>
            <a:r>
              <a:rPr lang="nl-BE" dirty="0" err="1" smtClean="0"/>
              <a:t>interoperable</a:t>
            </a:r>
            <a:r>
              <a:rPr lang="nl-BE" dirty="0" smtClean="0"/>
              <a:t> CRIS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579296" cy="5361459"/>
          </a:xfrm>
        </p:spPr>
        <p:txBody>
          <a:bodyPr/>
          <a:lstStyle/>
          <a:p>
            <a:pPr marL="0" indent="0">
              <a:buNone/>
            </a:pPr>
            <a:endParaRPr lang="nl-BE" sz="1600" dirty="0" smtClean="0"/>
          </a:p>
          <a:p>
            <a:pPr marL="0" indent="0">
              <a:buNone/>
            </a:pPr>
            <a:r>
              <a:rPr lang="nl-BE" dirty="0" err="1" smtClean="0"/>
              <a:t>Flanders</a:t>
            </a:r>
            <a:r>
              <a:rPr lang="nl-BE" dirty="0" smtClean="0"/>
              <a:t> Research Information Space (FRIS)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grpSp>
        <p:nvGrpSpPr>
          <p:cNvPr id="13" name="Group 12"/>
          <p:cNvGrpSpPr/>
          <p:nvPr/>
        </p:nvGrpSpPr>
        <p:grpSpPr>
          <a:xfrm>
            <a:off x="2057607" y="1943333"/>
            <a:ext cx="5106681" cy="3933939"/>
            <a:chOff x="2057607" y="2087349"/>
            <a:chExt cx="5106681" cy="3933939"/>
          </a:xfrm>
        </p:grpSpPr>
        <p:pic>
          <p:nvPicPr>
            <p:cNvPr id="4" name="Tijdelijke aanduiding voor inhoud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57607" y="2087349"/>
              <a:ext cx="5106681" cy="3933939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 flipH="1">
              <a:off x="5004048" y="4149080"/>
              <a:ext cx="288032" cy="288032"/>
            </a:xfrm>
            <a:prstGeom prst="line">
              <a:avLst/>
            </a:prstGeom>
            <a:ln w="38100">
              <a:solidFill>
                <a:srgbClr val="634E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3635896" y="4077072"/>
              <a:ext cx="360040" cy="288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4427984" y="4221088"/>
              <a:ext cx="0" cy="21602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57166"/>
            <a:ext cx="2733571" cy="55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23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/>
              <a:t>1</a:t>
            </a:r>
            <a:r>
              <a:rPr lang="nl-BE" sz="2800" dirty="0" smtClean="0"/>
              <a:t>. Installation of a </a:t>
            </a:r>
            <a:r>
              <a:rPr lang="nl-BE" sz="2800" dirty="0" err="1" smtClean="0"/>
              <a:t>governance</a:t>
            </a:r>
            <a:r>
              <a:rPr lang="nl-BE" sz="2800" dirty="0" smtClean="0"/>
              <a:t> </a:t>
            </a:r>
            <a:r>
              <a:rPr lang="nl-BE" sz="2800" dirty="0" err="1" smtClean="0"/>
              <a:t>structure</a:t>
            </a:r>
            <a:endParaRPr lang="nl-BE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00125"/>
            <a:ext cx="600075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57166"/>
            <a:ext cx="2733571" cy="55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50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/>
          <p:nvPr/>
        </p:nvGrpSpPr>
        <p:grpSpPr>
          <a:xfrm>
            <a:off x="751095" y="1268760"/>
            <a:ext cx="7853353" cy="4877610"/>
            <a:chOff x="177800" y="1052513"/>
            <a:chExt cx="8755063" cy="4772025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474663" y="1176338"/>
              <a:ext cx="2325687" cy="4648200"/>
            </a:xfrm>
            <a:prstGeom prst="rect">
              <a:avLst/>
            </a:prstGeom>
            <a:solidFill>
              <a:srgbClr val="CCFFCC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nl-NL"/>
            </a:p>
          </p:txBody>
        </p:sp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2800350" y="1176338"/>
              <a:ext cx="1057275" cy="4648200"/>
            </a:xfrm>
            <a:prstGeom prst="rect">
              <a:avLst/>
            </a:prstGeom>
            <a:gradFill rotWithShape="0">
              <a:gsLst>
                <a:gs pos="0">
                  <a:srgbClr val="CCFFCC"/>
                </a:gs>
                <a:gs pos="100000">
                  <a:srgbClr val="FFFFCC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nl-NL"/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5549900" y="1176338"/>
              <a:ext cx="1268413" cy="4648200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CC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nl-NL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6711950" y="1176338"/>
              <a:ext cx="2220913" cy="4648200"/>
            </a:xfrm>
            <a:prstGeom prst="rect">
              <a:avLst/>
            </a:prstGeom>
            <a:solidFill>
              <a:srgbClr val="CC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nl-NL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752850" y="1176338"/>
              <a:ext cx="1797050" cy="4648200"/>
            </a:xfrm>
            <a:prstGeom prst="rect">
              <a:avLst/>
            </a:prstGeom>
            <a:solidFill>
              <a:srgbClr val="FFFFCC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nl-NL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474663" y="1155700"/>
              <a:ext cx="8453437" cy="46688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474663" y="2643188"/>
              <a:ext cx="8453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474663" y="4232275"/>
              <a:ext cx="8453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V="1">
              <a:off x="2916238" y="1176338"/>
              <a:ext cx="0" cy="464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nl-NL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V="1">
              <a:off x="5148263" y="1176338"/>
              <a:ext cx="0" cy="464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nl-NL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 rot="16200000">
              <a:off x="-168275" y="1811338"/>
              <a:ext cx="981075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GB" sz="1900" i="1">
                  <a:solidFill>
                    <a:srgbClr val="000000"/>
                  </a:solidFill>
                  <a:latin typeface="Arial" charset="0"/>
                </a:rPr>
                <a:t>Business</a:t>
              </a:r>
              <a:endParaRPr lang="en-GB" sz="3000">
                <a:latin typeface="Arial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 rot="16200000">
              <a:off x="-269875" y="3351213"/>
              <a:ext cx="1184275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GB" sz="1900" i="1" dirty="0">
                  <a:solidFill>
                    <a:srgbClr val="000000"/>
                  </a:solidFill>
                  <a:latin typeface="Arial" charset="0"/>
                </a:rPr>
                <a:t>Application</a:t>
              </a:r>
              <a:endParaRPr lang="en-GB" sz="3000" dirty="0">
                <a:latin typeface="Arial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 rot="16200000">
              <a:off x="-304006" y="4885531"/>
              <a:ext cx="1252538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GB" sz="1900" i="1">
                  <a:solidFill>
                    <a:srgbClr val="000000"/>
                  </a:solidFill>
                  <a:latin typeface="Arial" charset="0"/>
                </a:rPr>
                <a:t>Technology</a:t>
              </a:r>
              <a:endParaRPr lang="en-GB" sz="3000">
                <a:latin typeface="Arial" charset="0"/>
              </a:endParaRPr>
            </a:p>
          </p:txBody>
        </p:sp>
        <p:pic>
          <p:nvPicPr>
            <p:cNvPr id="18" name="Picture 16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116013" y="1052513"/>
              <a:ext cx="7561262" cy="1536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17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116013" y="2420938"/>
              <a:ext cx="6048375" cy="17827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18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116013" y="3941553"/>
              <a:ext cx="7783512" cy="16716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21" name="Ovaal 20"/>
            <p:cNvSpPr/>
            <p:nvPr/>
          </p:nvSpPr>
          <p:spPr bwMode="auto">
            <a:xfrm>
              <a:off x="474663" y="1052513"/>
              <a:ext cx="2441575" cy="1728415"/>
            </a:xfrm>
            <a:prstGeom prst="ellips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BE" sz="32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332656"/>
            <a:ext cx="8820472" cy="5361459"/>
          </a:xfrm>
        </p:spPr>
        <p:txBody>
          <a:bodyPr/>
          <a:lstStyle/>
          <a:p>
            <a:pPr>
              <a:buFontTx/>
              <a:buChar char="-"/>
            </a:pPr>
            <a:endParaRPr lang="en-US" sz="2400" dirty="0" smtClean="0"/>
          </a:p>
          <a:p>
            <a:r>
              <a:rPr lang="en-US" sz="2200" dirty="0" smtClean="0"/>
              <a:t>Recording </a:t>
            </a:r>
            <a:r>
              <a:rPr lang="en-US" sz="2200" dirty="0"/>
              <a:t>of business </a:t>
            </a:r>
            <a:r>
              <a:rPr lang="en-US" sz="2200" dirty="0" smtClean="0"/>
              <a:t>concepts and meanings</a:t>
            </a:r>
            <a:endParaRPr lang="en-US" sz="2200" dirty="0"/>
          </a:p>
          <a:p>
            <a:pPr lvl="2">
              <a:buFontTx/>
              <a:buChar char="-"/>
            </a:pPr>
            <a:endParaRPr lang="en-US" sz="1800" dirty="0"/>
          </a:p>
          <a:p>
            <a:pPr>
              <a:buFontTx/>
              <a:buChar char="-"/>
            </a:pPr>
            <a:endParaRPr lang="en-US" sz="2000" dirty="0" smtClean="0"/>
          </a:p>
          <a:p>
            <a:pPr lvl="1">
              <a:buFontTx/>
              <a:buChar char="-"/>
            </a:pPr>
            <a:endParaRPr lang="en-US" sz="1600" dirty="0"/>
          </a:p>
          <a:p>
            <a:endParaRPr lang="nl-BE" sz="20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3100" dirty="0" smtClean="0"/>
              <a:t>2. </a:t>
            </a:r>
            <a:r>
              <a:rPr lang="nl-BE" sz="3100" dirty="0" err="1" smtClean="0"/>
              <a:t>Involvement</a:t>
            </a:r>
            <a:r>
              <a:rPr lang="nl-BE" sz="3100" dirty="0" smtClean="0"/>
              <a:t> / </a:t>
            </a:r>
            <a:r>
              <a:rPr lang="nl-BE" sz="3100" dirty="0" err="1" smtClean="0"/>
              <a:t>creation</a:t>
            </a:r>
            <a:r>
              <a:rPr lang="nl-BE" sz="3100" dirty="0" smtClean="0"/>
              <a:t> of a business </a:t>
            </a:r>
            <a:r>
              <a:rPr lang="nl-BE" sz="3100" dirty="0" err="1" smtClean="0"/>
              <a:t>layer</a:t>
            </a:r>
            <a:r>
              <a:rPr lang="nl-BE" dirty="0" smtClean="0"/>
              <a:t>	</a:t>
            </a:r>
            <a:endParaRPr lang="nl-BE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57166"/>
            <a:ext cx="2733571" cy="55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26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07.2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4"/>
  <p:tag name="ITEMBREEDTE" val="131,625"/>
  <p:tag name="ITEMTOP" val="182,125"/>
  <p:tag name="ITEMLINKS" val="30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65,125"/>
  <p:tag name="ITEMBREEDTE" val="99,25"/>
  <p:tag name="ITEMTOP" val="165,125"/>
  <p:tag name="ITEMLINKS" val="255,12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73"/>
  <p:tag name="ITEMBREEDTE" val="132,625"/>
  <p:tag name="ITEMTOP" val="184,125"/>
  <p:tag name="ITEMLINKS" val="82,12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43,125"/>
  <p:tag name="ITEMBREEDTE" val="210,5"/>
  <p:tag name="ITEMTOP" val="184,125"/>
  <p:tag name="ITEMLINKS" val="82,12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50,25"/>
  <p:tag name="ITEMBREEDTE" val="306,25"/>
  <p:tag name="ITEMTOP" val="184,125"/>
  <p:tag name="ITEMLINKS" val="82,12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32,5"/>
  <p:tag name="ITEMBREEDTE" val="370"/>
  <p:tag name="ITEMTOP" val="185"/>
  <p:tag name="ITEMLINKS" val="82,12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19,125"/>
  <p:tag name="ITEMBREEDTE" val="345,875"/>
  <p:tag name="ITEMTOP" val="185"/>
  <p:tag name="ITEMLINKS" val="82,12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19,75"/>
  <p:tag name="ITEMBREEDTE" val="116,875"/>
  <p:tag name="ITEMTOP" val="185"/>
  <p:tag name="ITEMLINKS" val="82,12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51,125"/>
  <p:tag name="ITEMBREEDTE" val="385,625"/>
  <p:tag name="ITEMTOP" val="185"/>
  <p:tag name="ITEMLINKS" val="82,12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51,125"/>
  <p:tag name="ITEMBREEDTE" val="266,5"/>
  <p:tag name="ITEMTOP" val="185"/>
  <p:tag name="ITEMLINKS" val="82,12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07.2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2,25"/>
  <p:tag name="ITEMBREEDTE" val="22"/>
  <p:tag name="ITEMTOP" val="403,75"/>
  <p:tag name="ITEMLINKS" val="17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78"/>
  <p:tag name="ITEMBREEDTE" val="570"/>
  <p:tag name="ITEMTOP" val="42"/>
  <p:tag name="ITEMLINKS" val="9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87,125"/>
  <p:tag name="ITEMBREEDTE" val="405,5"/>
  <p:tag name="ITEMTOP" val="179,25"/>
  <p:tag name="ITEMLINKS" val="138,87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4"/>
  <p:tag name="ITEMBREEDTE" val="96,875"/>
  <p:tag name="ITEMTOP" val="299,75"/>
  <p:tag name="ITEMLINKS" val="23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8,375"/>
  <p:tag name="ITEMBREEDTE" val="28,75"/>
  <p:tag name="ITEMTOP" val="221,75"/>
  <p:tag name="ITEMLINKS" val="209,7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8,375"/>
  <p:tag name="ITEMBREEDTE" val="32,625"/>
  <p:tag name="ITEMTOP" val="238,875"/>
  <p:tag name="ITEMLINKS" val="246,62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8,375"/>
  <p:tag name="ITEMBREEDTE" val="32,625"/>
  <p:tag name="ITEMTOP" val="238,875"/>
  <p:tag name="ITEMLINKS" val="172,87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8,375"/>
  <p:tag name="ITEMBREEDTE" val="32,625"/>
  <p:tag name="ITEMTOP" val="257,25"/>
  <p:tag name="ITEMLINKS" val="204,12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1,625"/>
  <p:tag name="ITEMBREEDTE" val="138,5"/>
  <p:tag name="ITEMTOP" val="204,75"/>
  <p:tag name="ITEMLINKS" val="147,37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8,25"/>
  <p:tag name="ITEMBREEDTE" val="24,625"/>
  <p:tag name="ITEMTOP" val="224,625"/>
  <p:tag name="ITEMLINKS" val="340,12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8,125"/>
  <p:tag name="ITEMBREEDTE" val="23,875"/>
  <p:tag name="ITEMTOP" val="202,75"/>
  <p:tag name="ITEMLINKS" val="355,87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2,25"/>
  <p:tag name="ITEMBREEDTE" val="22"/>
  <p:tag name="ITEMTOP" val="436,125"/>
  <p:tag name="ITEMLINKS" val="17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4"/>
  <p:tag name="ITEMBREEDTE" val="131,625"/>
  <p:tag name="ITEMTOP" val="182,125"/>
  <p:tag name="ITEMLINKS" val="30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4"/>
  <p:tag name="ITEMBREEDTE" val="72,5"/>
  <p:tag name="ITEMTOP" val="336,75"/>
  <p:tag name="ITEMLINKS" val="144,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2,125"/>
  <p:tag name="ITEMBREEDTE" val="12,625"/>
  <p:tag name="ITEMTOP" val="423,125"/>
  <p:tag name="ITEMLINKS" val="450,7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2,125"/>
  <p:tag name="ITEMBREEDTE" val="12,625"/>
  <p:tag name="ITEMTOP" val="408,875"/>
  <p:tag name="ITEMLINKS" val="476,2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2,125"/>
  <p:tag name="ITEMBREEDTE" val="12,625"/>
  <p:tag name="ITEMTOP" val="434,125"/>
  <p:tag name="ITEMLINKS" val="489,37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2,125"/>
  <p:tag name="ITEMBREEDTE" val="12,625"/>
  <p:tag name="ITEMTOP" val="425,875"/>
  <p:tag name="ITEMLINKS" val="470,62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2,125"/>
  <p:tag name="ITEMBREEDTE" val="12,625"/>
  <p:tag name="ITEMTOP" val="442,875"/>
  <p:tag name="ITEMLINKS" val="453,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2,125"/>
  <p:tag name="ITEMBREEDTE" val="12,625"/>
  <p:tag name="ITEMTOP" val="406,125"/>
  <p:tag name="ITEMLINKS" val="453,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4"/>
  <p:tag name="ITEMBREEDTE" val="79,625"/>
  <p:tag name="ITEMTOP" val="193,5"/>
  <p:tag name="ITEMLINKS" val="44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2,125"/>
  <p:tag name="ITEMBREEDTE" val="18"/>
  <p:tag name="ITEMTOP" val="228,875"/>
  <p:tag name="ITEMLINKS" val="470,62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2,125"/>
  <p:tag name="ITEMBREEDTE" val="12,625"/>
  <p:tag name="ITEMTOP" val="423,125"/>
  <p:tag name="ITEMLINKS" val="450,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2,125"/>
  <p:tag name="ITEMBREEDTE" val="17,875"/>
  <p:tag name="ITEMTOP" val="220,75"/>
  <p:tag name="ITEMLINKS" val="490,62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2,125"/>
  <p:tag name="ITEMBREEDTE" val="17,875"/>
  <p:tag name="ITEMTOP" val="241"/>
  <p:tag name="ITEMLINKS" val="486,62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2,125"/>
  <p:tag name="ITEMBREEDTE" val="18"/>
  <p:tag name="ITEMTOP" val="241"/>
  <p:tag name="ITEMLINKS" val="456,62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2,125"/>
  <p:tag name="ITEMBREEDTE" val="18"/>
  <p:tag name="ITEMTOP" val="255,125"/>
  <p:tag name="ITEMLINKS" val="476,62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2,125"/>
  <p:tag name="ITEMBREEDTE" val="18"/>
  <p:tag name="ITEMTOP" val="220,75"/>
  <p:tag name="ITEMLINKS" val="450,62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2,125"/>
  <p:tag name="ITEMBREEDTE" val="17,875"/>
  <p:tag name="ITEMTOP" val="251,125"/>
  <p:tag name="ITEMLINKS" val="500,62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2,125"/>
  <p:tag name="ITEMBREEDTE" val="17,875"/>
  <p:tag name="ITEMTOP" val="234,875"/>
  <p:tag name="ITEMLINKS" val="510,62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0,125"/>
  <p:tag name="ITEMBREEDTE" val="15,875"/>
  <p:tag name="ITEMTOP" val="304,75"/>
  <p:tag name="ITEMLINKS" val="443,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0,125"/>
  <p:tag name="ITEMBREEDTE" val="16"/>
  <p:tag name="ITEMTOP" val="312,5"/>
  <p:tag name="ITEMLINKS" val="450,7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0,125"/>
  <p:tag name="ITEMBREEDTE" val="15,875"/>
  <p:tag name="ITEMTOP" val="321"/>
  <p:tag name="ITEMLINKS" val="459,2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2,125"/>
  <p:tag name="ITEMBREEDTE" val="12,625"/>
  <p:tag name="ITEMTOP" val="408,875"/>
  <p:tag name="ITEMLINKS" val="476,2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0,125"/>
  <p:tag name="ITEMBREEDTE" val="16"/>
  <p:tag name="ITEMTOP" val="329,5"/>
  <p:tag name="ITEMLINKS" val="467,7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4"/>
  <p:tag name="ITEMBREEDTE" val="69,125"/>
  <p:tag name="ITEMTOP" val="280"/>
  <p:tag name="ITEMLINKS" val="419,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6,125"/>
  <p:tag name="ITEMBREEDTE" val="16"/>
  <p:tag name="ITEMTOP" val="337,75"/>
  <p:tag name="ITEMLINKS" val="498,37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6,125"/>
  <p:tag name="ITEMBREEDTE" val="16"/>
  <p:tag name="ITEMTOP" val="331,75"/>
  <p:tag name="ITEMLINKS" val="520,2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6,125"/>
  <p:tag name="ITEMBREEDTE" val="15,875"/>
  <p:tag name="ITEMTOP" val="309,5"/>
  <p:tag name="ITEMLINKS" val="502,37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6,125"/>
  <p:tag name="ITEMBREEDTE" val="16"/>
  <p:tag name="ITEMTOP" val="309,5"/>
  <p:tag name="ITEMLINKS" val="522,2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4"/>
  <p:tag name="ITEMBREEDTE" val="82,25"/>
  <p:tag name="ITEMTOP" val="402,5"/>
  <p:tag name="ITEMLINKS" val="279,62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8,25"/>
  <p:tag name="ITEMBREEDTE" val="24,625"/>
  <p:tag name="ITEMTOP" val="227,5"/>
  <p:tag name="ITEMLINKS" val="36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8,25"/>
  <p:tag name="ITEMBREEDTE" val="24,625"/>
  <p:tag name="ITEMTOP" val="207,625"/>
  <p:tag name="ITEMLINKS" val="37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3,25"/>
  <p:tag name="ITEMBREEDTE" val="14"/>
  <p:tag name="ITEMTOP" val="437,25"/>
  <p:tag name="ITEMLINKS" val="317,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2,125"/>
  <p:tag name="ITEMBREEDTE" val="12,625"/>
  <p:tag name="ITEMTOP" val="434,125"/>
  <p:tag name="ITEMLINKS" val="489,37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3,25"/>
  <p:tag name="ITEMBREEDTE" val="14"/>
  <p:tag name="ITEMTOP" val="450,625"/>
  <p:tag name="ITEMLINKS" val="298,7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3,25"/>
  <p:tag name="ITEMBREEDTE" val="14"/>
  <p:tag name="ITEMTOP" val="438,5"/>
  <p:tag name="ITEMLINKS" val="28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3,25"/>
  <p:tag name="ITEMBREEDTE" val="14"/>
  <p:tag name="ITEMTOP" val="424,25"/>
  <p:tag name="ITEMLINKS" val="298,2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4"/>
  <p:tag name="ITEMBREEDTE" val="77,125"/>
  <p:tag name="ITEMTOP" val="282"/>
  <p:tag name="ITEMLINKS" val="487,62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4"/>
  <p:tag name="ITEMBREEDTE" val="113,375"/>
  <p:tag name="ITEMTOP" val="383,375"/>
  <p:tag name="ITEMLINKS" val="433,7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4"/>
  <p:tag name="ITEMBREEDTE" val="77,625"/>
  <p:tag name="ITEMTOP" val="403,25"/>
  <p:tag name="ITEMLINKS" val="371,37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56,75"/>
  <p:tag name="ITEMBREEDTE" val="251,5"/>
  <p:tag name="ITEMTOP" val="445"/>
  <p:tag name="ITEMLINKS" val="133,2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48,875"/>
  <p:tag name="ITEMBREEDTE" val="7,125"/>
  <p:tag name="ITEMTOP" val="165,125"/>
  <p:tag name="ITEMLINKS" val="35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45,375"/>
  <p:tag name="ITEMBREEDTE" val="177,125"/>
  <p:tag name="ITEMTOP" val="356,375"/>
  <p:tag name="ITEMLINKS" val="133,2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6,5"/>
  <p:tag name="ITEMBREEDTE" val="84,875"/>
  <p:tag name="ITEMTOP" val="482,625"/>
  <p:tag name="ITEMLINKS" val="45,3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2,125"/>
  <p:tag name="ITEMBREEDTE" val="12,625"/>
  <p:tag name="ITEMTOP" val="425,875"/>
  <p:tag name="ITEMLINKS" val="470,62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6,5"/>
  <p:tag name="ITEMBREEDTE" val="237"/>
  <p:tag name="ITEMTOP" val="477"/>
  <p:tag name="ITEMLINKS" val="240,87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6,5"/>
  <p:tag name="ITEMBREEDTE" val="133,25"/>
  <p:tag name="ITEMTOP" val="470,25"/>
  <p:tag name="ITEMLINKS" val="572,62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6,5"/>
  <p:tag name="ITEMBREEDTE" val="113,625"/>
  <p:tag name="ITEMTOP" val="153,75"/>
  <p:tag name="ITEMLINKS" val="552,7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6,5"/>
  <p:tag name="ITEMBREEDTE" val="115,875"/>
  <p:tag name="ITEMTOP" val="235"/>
  <p:tag name="ITEMLINKS" val="572,62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6,5"/>
  <p:tag name="ITEMBREEDTE" val="108,75"/>
  <p:tag name="ITEMTOP" val="295,5"/>
  <p:tag name="ITEMLINKS" val="575,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6,5"/>
  <p:tag name="ITEMBREEDTE" val="201,125"/>
  <p:tag name="ITEMTOP" val="153,75"/>
  <p:tag name="ITEMLINKS" val="28,2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6,5"/>
  <p:tag name="ITEMBREEDTE" val="86,25"/>
  <p:tag name="ITEMTOP" val="142,375"/>
  <p:tag name="ITEMLINKS" val="314,62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95,625"/>
  <p:tag name="ITEMBREEDTE" val="68"/>
  <p:tag name="ITEMTOP" val="312,5"/>
  <p:tag name="ITEMLINKS" val="504,62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23,125"/>
  <p:tag name="ITEMBREEDTE" val="129"/>
  <p:tag name="ITEMTOP" val="165,125"/>
  <p:tag name="ITEMLINKS" val="225,37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36,75"/>
  <p:tag name="ITEMBREEDTE" val="80,125"/>
  <p:tag name="ITEMTOP" val="185"/>
  <p:tag name="ITEMLINKS" val="48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2,125"/>
  <p:tag name="ITEMBREEDTE" val="12,625"/>
  <p:tag name="ITEMTOP" val="442,875"/>
  <p:tag name="ITEMLINKS" val="453,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4,125"/>
  <p:tag name="ITEMBREEDTE" val="68"/>
  <p:tag name="ITEMTOP" val="233,25"/>
  <p:tag name="ITEMLINKS" val="501,7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41,75"/>
  <p:tag name="ITEMBREEDTE" val="96,375"/>
  <p:tag name="ITEMTOP" val="348,625"/>
  <p:tag name="ITEMLINKS" val="479,12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62,375"/>
  <p:tag name="ITEMBREEDTE" val="56"/>
  <p:tag name="ITEMTOP" val="328"/>
  <p:tag name="ITEMLINKS" val="519,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41,75"/>
  <p:tag name="ITEMBREEDTE" val="226,875"/>
  <p:tag name="ITEMTOP" val="349,375"/>
  <p:tag name="ITEMLINKS" val="348,62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84,375"/>
  <p:tag name="ITEMBREEDTE" val="357,25"/>
  <p:tag name="ITEMTOP" val="406"/>
  <p:tag name="ITEMLINKS" val="218,2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48,875"/>
  <p:tag name="ITEMBREEDTE" val="272,25"/>
  <p:tag name="ITEMTOP" val="441,5"/>
  <p:tag name="ITEMLINKS" val="303,2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33,875"/>
  <p:tag name="ITEMBREEDTE" val="50,5"/>
  <p:tag name="ITEMTOP" val="168"/>
  <p:tag name="ITEMLINKS" val="303,87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33,875"/>
  <p:tag name="ITEMBREEDTE" val="41,625"/>
  <p:tag name="ITEMTOP" val="168"/>
  <p:tag name="ITEMLINKS" val="354,37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81,5"/>
  <p:tag name="ITEMBREEDTE" val="63,75"/>
  <p:tag name="ITEMTOP" val="420,25"/>
  <p:tag name="ITEMLINKS" val="133,2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56,75"/>
  <p:tag name="ITEMBREEDTE" val="163"/>
  <p:tag name="ITEMTOP" val="444,75"/>
  <p:tag name="ITEMLINKS" val="133,2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4"/>
  <p:tag name="ITEMBREEDTE" val="79,625"/>
  <p:tag name="ITEMTOP" val="193,5"/>
  <p:tag name="ITEMLINKS" val="445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68"/>
  <p:tag name="ITEMBREEDTE" val="85,125"/>
  <p:tag name="ITEMTOP" val="422,375"/>
  <p:tag name="ITEMLINKS" val="490,37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49,5"/>
  <p:tag name="ITEMBREEDTE" val="90,75"/>
  <p:tag name="ITEMTOP" val="241,625"/>
  <p:tag name="ITEMLINKS" val="484,7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13,375"/>
  <p:tag name="ITEMBREEDTE" val="76,625"/>
  <p:tag name="ITEMTOP" val="168"/>
  <p:tag name="ITEMLINKS" val="357,12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15,375"/>
  <p:tag name="ITEMBREEDTE" val="99,125"/>
  <p:tag name="ITEMTOP" val="168"/>
  <p:tag name="ITEMLINKS" val="354,37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38,875"/>
  <p:tag name="ITEMBREEDTE" val="138,875"/>
  <p:tag name="ITEMTOP" val="165,125"/>
  <p:tag name="ITEMLINKS" val="354,37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31,125"/>
  <p:tag name="ITEMBREEDTE" val="90,625"/>
  <p:tag name="ITEMTOP" val="168"/>
  <p:tag name="ITEMLINKS" val="354,37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90"/>
  <p:tag name="ITEMBREEDTE" val="136"/>
  <p:tag name="ITEMTOP" val="162,25"/>
  <p:tag name="ITEMLINKS" val="221,12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65,125"/>
  <p:tag name="ITEMBREEDTE" val="99,25"/>
  <p:tag name="ITEMTOP" val="165,125"/>
  <p:tag name="ITEMLINKS" val="255,12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73"/>
  <p:tag name="ITEMBREEDTE" val="132,625"/>
  <p:tag name="ITEMTOP" val="184,125"/>
  <p:tag name="ITEMLINKS" val="82,12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43,125"/>
  <p:tag name="ITEMBREEDTE" val="210,5"/>
  <p:tag name="ITEMTOP" val="184,125"/>
  <p:tag name="ITEMLINKS" val="82,12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2,125"/>
  <p:tag name="ITEMBREEDTE" val="18"/>
  <p:tag name="ITEMTOP" val="228,875"/>
  <p:tag name="ITEMLINKS" val="470,62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50,25"/>
  <p:tag name="ITEMBREEDTE" val="306,25"/>
  <p:tag name="ITEMTOP" val="184,125"/>
  <p:tag name="ITEMLINKS" val="82,12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32,5"/>
  <p:tag name="ITEMBREEDTE" val="370"/>
  <p:tag name="ITEMTOP" val="185"/>
  <p:tag name="ITEMLINKS" val="82,12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19,125"/>
  <p:tag name="ITEMBREEDTE" val="345,875"/>
  <p:tag name="ITEMTOP" val="185"/>
  <p:tag name="ITEMLINKS" val="82,12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19,75"/>
  <p:tag name="ITEMBREEDTE" val="116,875"/>
  <p:tag name="ITEMTOP" val="185"/>
  <p:tag name="ITEMLINKS" val="82,12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51,125"/>
  <p:tag name="ITEMBREEDTE" val="385,625"/>
  <p:tag name="ITEMTOP" val="185"/>
  <p:tag name="ITEMLINKS" val="82,12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51,125"/>
  <p:tag name="ITEMBREEDTE" val="266,5"/>
  <p:tag name="ITEMTOP" val="185"/>
  <p:tag name="ITEMLINKS" val="82,1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78"/>
  <p:tag name="ITEMBREEDTE" val="570"/>
  <p:tag name="ITEMTOP" val="42"/>
  <p:tag name="ITEMLINKS" val="9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2,125"/>
  <p:tag name="ITEMBREEDTE" val="17,875"/>
  <p:tag name="ITEMTOP" val="220,75"/>
  <p:tag name="ITEMLINKS" val="490,62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2,125"/>
  <p:tag name="ITEMBREEDTE" val="17,875"/>
  <p:tag name="ITEMTOP" val="241"/>
  <p:tag name="ITEMLINKS" val="486,62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2,125"/>
  <p:tag name="ITEMBREEDTE" val="18"/>
  <p:tag name="ITEMTOP" val="241"/>
  <p:tag name="ITEMLINKS" val="456,62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2,125"/>
  <p:tag name="ITEMBREEDTE" val="18"/>
  <p:tag name="ITEMTOP" val="220,75"/>
  <p:tag name="ITEMLINKS" val="450,62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2,125"/>
  <p:tag name="ITEMBREEDTE" val="17,875"/>
  <p:tag name="ITEMTOP" val="234,875"/>
  <p:tag name="ITEMLINKS" val="510,62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6,125"/>
  <p:tag name="ITEMBREEDTE" val="16"/>
  <p:tag name="ITEMTOP" val="331,75"/>
  <p:tag name="ITEMLINKS" val="520,2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6,125"/>
  <p:tag name="ITEMBREEDTE" val="16"/>
  <p:tag name="ITEMTOP" val="309,5"/>
  <p:tag name="ITEMLINKS" val="522,2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4"/>
  <p:tag name="ITEMBREEDTE" val="82,25"/>
  <p:tag name="ITEMTOP" val="402,5"/>
  <p:tag name="ITEMLINKS" val="279,62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36,625"/>
  <p:tag name="ITEMBREEDTE" val="85,875"/>
  <p:tag name="ITEMTOP" val="428,75"/>
  <p:tag name="ITEMLINKS" val="362,87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8,25"/>
  <p:tag name="ITEMBREEDTE" val="24,625"/>
  <p:tag name="ITEMTOP" val="227,5"/>
  <p:tag name="ITEMLINKS" val="3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87,125"/>
  <p:tag name="ITEMBREEDTE" val="405,5"/>
  <p:tag name="ITEMTOP" val="179,25"/>
  <p:tag name="ITEMLINKS" val="138,8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8,25"/>
  <p:tag name="ITEMBREEDTE" val="24,625"/>
  <p:tag name="ITEMTOP" val="207,625"/>
  <p:tag name="ITEMLINKS" val="37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2,25"/>
  <p:tag name="ITEMBREEDTE" val="22"/>
  <p:tag name="ITEMTOP" val="369,625"/>
  <p:tag name="ITEMLINKS" val="223,87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2,25"/>
  <p:tag name="ITEMBREEDTE" val="21,875"/>
  <p:tag name="ITEMTOP" val="423,125"/>
  <p:tag name="ITEMLINKS" val="198,37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2,25"/>
  <p:tag name="ITEMBREEDTE" val="22"/>
  <p:tag name="ITEMTOP" val="420,25"/>
  <p:tag name="ITEMLINKS" val="229,62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3,25"/>
  <p:tag name="ITEMBREEDTE" val="14"/>
  <p:tag name="ITEMTOP" val="437,25"/>
  <p:tag name="ITEMLINKS" val="317,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3,25"/>
  <p:tag name="ITEMBREEDTE" val="14"/>
  <p:tag name="ITEMTOP" val="450,625"/>
  <p:tag name="ITEMLINKS" val="298,7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3,25"/>
  <p:tag name="ITEMBREEDTE" val="14"/>
  <p:tag name="ITEMTOP" val="438,5"/>
  <p:tag name="ITEMLINKS" val="28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3,25"/>
  <p:tag name="ITEMBREEDTE" val="14"/>
  <p:tag name="ITEMTOP" val="424,25"/>
  <p:tag name="ITEMLINKS" val="298,2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4"/>
  <p:tag name="ITEMBREEDTE" val="77,125"/>
  <p:tag name="ITEMTOP" val="282"/>
  <p:tag name="ITEMLINKS" val="487,62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4"/>
  <p:tag name="ITEMBREEDTE" val="113,375"/>
  <p:tag name="ITEMTOP" val="383,375"/>
  <p:tag name="ITEMLINKS" val="433,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8,375"/>
  <p:tag name="ITEMBREEDTE" val="28,75"/>
  <p:tag name="ITEMTOP" val="221,75"/>
  <p:tag name="ITEMLINKS" val="209,7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8,25"/>
  <p:tag name="ITEMBREEDTE" val="14"/>
  <p:tag name="ITEMTOP" val="322,75"/>
  <p:tag name="ITEMLINKS" val="353,62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8,25"/>
  <p:tag name="ITEMBREEDTE" val="13,875"/>
  <p:tag name="ITEMTOP" val="330,75"/>
  <p:tag name="ITEMLINKS" val="361,62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8,125"/>
  <p:tag name="ITEMBREEDTE" val="14"/>
  <p:tag name="ITEMTOP" val="338,875"/>
  <p:tag name="ITEMLINKS" val="369,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8,25"/>
  <p:tag name="ITEMBREEDTE" val="13,875"/>
  <p:tag name="ITEMTOP" val="357,125"/>
  <p:tag name="ITEMLINKS" val="333,7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8,125"/>
  <p:tag name="ITEMBREEDTE" val="14"/>
  <p:tag name="ITEMTOP" val="365,25"/>
  <p:tag name="ITEMLINKS" val="341,62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8,25"/>
  <p:tag name="ITEMBREEDTE" val="14"/>
  <p:tag name="ITEMTOP" val="373,25"/>
  <p:tag name="ITEMLINKS" val="349,62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8,25"/>
  <p:tag name="ITEMBREEDTE" val="13,875"/>
  <p:tag name="ITEMTOP" val="381,25"/>
  <p:tag name="ITEMLINKS" val="357,62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8,125"/>
  <p:tag name="ITEMBREEDTE" val="13,875"/>
  <p:tag name="ITEMTOP" val="336,875"/>
  <p:tag name="ITEMLINKS" val="307,7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8,25"/>
  <p:tag name="ITEMBREEDTE" val="14"/>
  <p:tag name="ITEMTOP" val="282,375"/>
  <p:tag name="ITEMLINKS" val="309,7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8,25"/>
  <p:tag name="ITEMBREEDTE" val="13,875"/>
  <p:tag name="ITEMTOP" val="290,375"/>
  <p:tag name="ITEMLINKS" val="317,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8,375"/>
  <p:tag name="ITEMBREEDTE" val="32,625"/>
  <p:tag name="ITEMTOP" val="238,875"/>
  <p:tag name="ITEMLINKS" val="246,62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8,125"/>
  <p:tag name="ITEMBREEDTE" val="13,875"/>
  <p:tag name="ITEMTOP" val="298,5"/>
  <p:tag name="ITEMLINKS" val="325,7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4"/>
  <p:tag name="ITEMBREEDTE" val="96,875"/>
  <p:tag name="ITEMTOP" val="299,75"/>
  <p:tag name="ITEMLINKS" val="23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8,375"/>
  <p:tag name="ITEMBREEDTE" val="32,625"/>
  <p:tag name="ITEMTOP" val="257,25"/>
  <p:tag name="ITEMLINKS" val="204,12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2,25"/>
  <p:tag name="ITEMBREEDTE" val="22"/>
  <p:tag name="ITEMTOP" val="377,75"/>
  <p:tag name="ITEMLINKS" val="181,37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2,25"/>
  <p:tag name="ITEMBREEDTE" val="21,875"/>
  <p:tag name="ITEMTOP" val="357,875"/>
  <p:tag name="ITEMLINKS" val="201,2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4"/>
  <p:tag name="ITEMBREEDTE" val="72,5"/>
  <p:tag name="ITEMTOP" val="336,75"/>
  <p:tag name="ITEMLINKS" val="144,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2,125"/>
  <p:tag name="ITEMBREEDTE" val="12,625"/>
  <p:tag name="ITEMTOP" val="406,125"/>
  <p:tag name="ITEMLINKS" val="453,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2,125"/>
  <p:tag name="ITEMBREEDTE" val="18"/>
  <p:tag name="ITEMTOP" val="255,125"/>
  <p:tag name="ITEMLINKS" val="476,62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2,125"/>
  <p:tag name="ITEMBREEDTE" val="17,875"/>
  <p:tag name="ITEMTOP" val="251,125"/>
  <p:tag name="ITEMLINKS" val="500,62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0,125"/>
  <p:tag name="ITEMBREEDTE" val="15,875"/>
  <p:tag name="ITEMTOP" val="304,75"/>
  <p:tag name="ITEMLINKS" val="443,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8,375"/>
  <p:tag name="ITEMBREEDTE" val="32,625"/>
  <p:tag name="ITEMTOP" val="238,875"/>
  <p:tag name="ITEMLINKS" val="172,87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0,125"/>
  <p:tag name="ITEMBREEDTE" val="16"/>
  <p:tag name="ITEMTOP" val="312,5"/>
  <p:tag name="ITEMLINKS" val="450,7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0,125"/>
  <p:tag name="ITEMBREEDTE" val="15,875"/>
  <p:tag name="ITEMTOP" val="321"/>
  <p:tag name="ITEMLINKS" val="459,2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0,125"/>
  <p:tag name="ITEMBREEDTE" val="16"/>
  <p:tag name="ITEMTOP" val="329,5"/>
  <p:tag name="ITEMLINKS" val="467,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4"/>
  <p:tag name="ITEMBREEDTE" val="69,125"/>
  <p:tag name="ITEMTOP" val="280"/>
  <p:tag name="ITEMLINKS" val="419,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6,125"/>
  <p:tag name="ITEMBREEDTE" val="16"/>
  <p:tag name="ITEMTOP" val="337,75"/>
  <p:tag name="ITEMLINKS" val="498,37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6,125"/>
  <p:tag name="ITEMBREEDTE" val="15,875"/>
  <p:tag name="ITEMTOP" val="309,5"/>
  <p:tag name="ITEMLINKS" val="502,37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2,25"/>
  <p:tag name="ITEMBREEDTE" val="22"/>
  <p:tag name="ITEMTOP" val="394,75"/>
  <p:tag name="ITEMLINKS" val="209,7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2,25"/>
  <p:tag name="ITEMBREEDTE" val="22"/>
  <p:tag name="ITEMTOP" val="392,375"/>
  <p:tag name="ITEMLINKS" val="240,87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4"/>
  <p:tag name="ITEMBREEDTE" val="77,625"/>
  <p:tag name="ITEMTOP" val="403,25"/>
  <p:tag name="ITEMLINKS" val="371,37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56,75"/>
  <p:tag name="ITEMBREEDTE" val="251,5"/>
  <p:tag name="ITEMTOP" val="445"/>
  <p:tag name="ITEMLINKS" val="133,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1,625"/>
  <p:tag name="ITEMBREEDTE" val="138,5"/>
  <p:tag name="ITEMTOP" val="204,75"/>
  <p:tag name="ITEMLINKS" val="147,37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48,875"/>
  <p:tag name="ITEMBREEDTE" val="7,125"/>
  <p:tag name="ITEMTOP" val="165,125"/>
  <p:tag name="ITEMLINKS" val="35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45,375"/>
  <p:tag name="ITEMBREEDTE" val="177,125"/>
  <p:tag name="ITEMTOP" val="356,375"/>
  <p:tag name="ITEMLINKS" val="133,2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6,5"/>
  <p:tag name="ITEMBREEDTE" val="84,875"/>
  <p:tag name="ITEMTOP" val="482,625"/>
  <p:tag name="ITEMLINKS" val="45,37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6,5"/>
  <p:tag name="ITEMBREEDTE" val="237"/>
  <p:tag name="ITEMTOP" val="477"/>
  <p:tag name="ITEMLINKS" val="240,87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6,5"/>
  <p:tag name="ITEMBREEDTE" val="133,25"/>
  <p:tag name="ITEMTOP" val="470,25"/>
  <p:tag name="ITEMLINKS" val="572,62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6,5"/>
  <p:tag name="ITEMBREEDTE" val="113,625"/>
  <p:tag name="ITEMTOP" val="153,75"/>
  <p:tag name="ITEMLINKS" val="552,7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6,5"/>
  <p:tag name="ITEMBREEDTE" val="115,875"/>
  <p:tag name="ITEMTOP" val="235"/>
  <p:tag name="ITEMLINKS" val="572,62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6,5"/>
  <p:tag name="ITEMBREEDTE" val="108,75"/>
  <p:tag name="ITEMTOP" val="295,5"/>
  <p:tag name="ITEMLINKS" val="575,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6,5"/>
  <p:tag name="ITEMBREEDTE" val="201,125"/>
  <p:tag name="ITEMTOP" val="153,75"/>
  <p:tag name="ITEMLINKS" val="28,2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6,5"/>
  <p:tag name="ITEMBREEDTE" val="86,25"/>
  <p:tag name="ITEMTOP" val="142,375"/>
  <p:tag name="ITEMLINKS" val="314,6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8,25"/>
  <p:tag name="ITEMBREEDTE" val="24,625"/>
  <p:tag name="ITEMTOP" val="224,625"/>
  <p:tag name="ITEMLINKS" val="340,12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95,625"/>
  <p:tag name="ITEMBREEDTE" val="68"/>
  <p:tag name="ITEMTOP" val="312,5"/>
  <p:tag name="ITEMLINKS" val="504,62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23,125"/>
  <p:tag name="ITEMBREEDTE" val="129"/>
  <p:tag name="ITEMTOP" val="165,125"/>
  <p:tag name="ITEMLINKS" val="225,37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36,75"/>
  <p:tag name="ITEMBREEDTE" val="80,125"/>
  <p:tag name="ITEMTOP" val="185"/>
  <p:tag name="ITEMLINKS" val="48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4,125"/>
  <p:tag name="ITEMBREEDTE" val="68"/>
  <p:tag name="ITEMTOP" val="233,25"/>
  <p:tag name="ITEMLINKS" val="501,7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41,75"/>
  <p:tag name="ITEMBREEDTE" val="96,375"/>
  <p:tag name="ITEMTOP" val="348,625"/>
  <p:tag name="ITEMLINKS" val="479,12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62,375"/>
  <p:tag name="ITEMBREEDTE" val="56"/>
  <p:tag name="ITEMTOP" val="328"/>
  <p:tag name="ITEMLINKS" val="519,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41,75"/>
  <p:tag name="ITEMBREEDTE" val="226,875"/>
  <p:tag name="ITEMTOP" val="349,375"/>
  <p:tag name="ITEMLINKS" val="348,62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84,375"/>
  <p:tag name="ITEMBREEDTE" val="357,25"/>
  <p:tag name="ITEMTOP" val="406"/>
  <p:tag name="ITEMLINKS" val="218,2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48,875"/>
  <p:tag name="ITEMBREEDTE" val="272,25"/>
  <p:tag name="ITEMTOP" val="441,5"/>
  <p:tag name="ITEMLINKS" val="303,2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33,875"/>
  <p:tag name="ITEMBREEDTE" val="50,5"/>
  <p:tag name="ITEMTOP" val="168"/>
  <p:tag name="ITEMLINKS" val="303,8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8,125"/>
  <p:tag name="ITEMBREEDTE" val="23,875"/>
  <p:tag name="ITEMTOP" val="202,75"/>
  <p:tag name="ITEMLINKS" val="355,87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33,875"/>
  <p:tag name="ITEMBREEDTE" val="41,625"/>
  <p:tag name="ITEMTOP" val="168"/>
  <p:tag name="ITEMLINKS" val="354,37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81,5"/>
  <p:tag name="ITEMBREEDTE" val="63,75"/>
  <p:tag name="ITEMTOP" val="420,25"/>
  <p:tag name="ITEMLINKS" val="133,2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56,75"/>
  <p:tag name="ITEMBREEDTE" val="163"/>
  <p:tag name="ITEMTOP" val="444,75"/>
  <p:tag name="ITEMLINKS" val="133,2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68"/>
  <p:tag name="ITEMBREEDTE" val="85,125"/>
  <p:tag name="ITEMTOP" val="422,375"/>
  <p:tag name="ITEMLINKS" val="490,37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49,5"/>
  <p:tag name="ITEMBREEDTE" val="90,75"/>
  <p:tag name="ITEMTOP" val="241,625"/>
  <p:tag name="ITEMLINKS" val="484,7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13,375"/>
  <p:tag name="ITEMBREEDTE" val="76,625"/>
  <p:tag name="ITEMTOP" val="168"/>
  <p:tag name="ITEMLINKS" val="357,12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215,375"/>
  <p:tag name="ITEMBREEDTE" val="99,125"/>
  <p:tag name="ITEMTOP" val="168"/>
  <p:tag name="ITEMLINKS" val="354,37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38,875"/>
  <p:tag name="ITEMBREEDTE" val="138,875"/>
  <p:tag name="ITEMTOP" val="165,125"/>
  <p:tag name="ITEMLINKS" val="354,37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31,125"/>
  <p:tag name="ITEMBREEDTE" val="90,625"/>
  <p:tag name="ITEMTOP" val="168"/>
  <p:tag name="ITEMLINKS" val="354,37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HOOGTE" val="190"/>
  <p:tag name="ITEMBREEDTE" val="136"/>
  <p:tag name="ITEMTOP" val="162,25"/>
  <p:tag name="ITEMLINKS" val="221,12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9739</TotalTime>
  <Words>655</Words>
  <Application>Microsoft Office PowerPoint</Application>
  <PresentationFormat>On-screen Show (4:3)</PresentationFormat>
  <Paragraphs>206</Paragraphs>
  <Slides>24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Data and classification governance,   key to semantic interoperability of CRIS systems   in inter-organizational contexts</vt:lpstr>
      <vt:lpstr>Research Information</vt:lpstr>
      <vt:lpstr>CRIS</vt:lpstr>
      <vt:lpstr>CERIF 1.6</vt:lpstr>
      <vt:lpstr>Caveats</vt:lpstr>
      <vt:lpstr>CRIS needs &amp; drivers</vt:lpstr>
      <vt:lpstr>Semantic interoperable CRIS</vt:lpstr>
      <vt:lpstr>1. Installation of a governance structure</vt:lpstr>
      <vt:lpstr>2. Involvement / creation of a business layer </vt:lpstr>
      <vt:lpstr>2. Involvement / creation of a business layer </vt:lpstr>
      <vt:lpstr>PowerPoint Presentation</vt:lpstr>
      <vt:lpstr>3. Inter-organizational semantic alignment</vt:lpstr>
      <vt:lpstr>PowerPoint Presentation</vt:lpstr>
      <vt:lpstr>Classification governance for financial codes</vt:lpstr>
      <vt:lpstr>Extract Generation 1 financial code list</vt:lpstr>
      <vt:lpstr>Implementation of classification governance</vt:lpstr>
      <vt:lpstr>Central maintenance of code lists in DGC, incl. allowed value</vt:lpstr>
      <vt:lpstr>Semantics and examples</vt:lpstr>
      <vt:lpstr>PowerPoint Presentation</vt:lpstr>
      <vt:lpstr>Full view on remarks &amp; comments</vt:lpstr>
      <vt:lpstr>Implementation of classification governance</vt:lpstr>
      <vt:lpstr>Conclusion</vt:lpstr>
      <vt:lpstr>Acknowledgements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lambr</dc:creator>
  <cp:lastModifiedBy>VANCAUWENBERGH Sadia</cp:lastModifiedBy>
  <cp:revision>439</cp:revision>
  <cp:lastPrinted>2014-09-11T12:34:43Z</cp:lastPrinted>
  <dcterms:created xsi:type="dcterms:W3CDTF">2009-12-01T15:52:26Z</dcterms:created>
  <dcterms:modified xsi:type="dcterms:W3CDTF">2016-06-08T14:36:25Z</dcterms:modified>
</cp:coreProperties>
</file>