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2" r:id="rId3"/>
  </p:sldMasterIdLst>
  <p:notesMasterIdLst>
    <p:notesMasterId r:id="rId22"/>
  </p:notesMasterIdLst>
  <p:handoutMasterIdLst>
    <p:handoutMasterId r:id="rId23"/>
  </p:handoutMasterIdLst>
  <p:sldIdLst>
    <p:sldId id="611" r:id="rId4"/>
    <p:sldId id="741" r:id="rId5"/>
    <p:sldId id="715" r:id="rId6"/>
    <p:sldId id="717" r:id="rId7"/>
    <p:sldId id="737" r:id="rId8"/>
    <p:sldId id="740" r:id="rId9"/>
    <p:sldId id="748" r:id="rId10"/>
    <p:sldId id="728" r:id="rId11"/>
    <p:sldId id="730" r:id="rId12"/>
    <p:sldId id="731" r:id="rId13"/>
    <p:sldId id="750" r:id="rId14"/>
    <p:sldId id="753" r:id="rId15"/>
    <p:sldId id="755" r:id="rId16"/>
    <p:sldId id="735" r:id="rId17"/>
    <p:sldId id="746" r:id="rId18"/>
    <p:sldId id="744" r:id="rId19"/>
    <p:sldId id="641" r:id="rId20"/>
    <p:sldId id="729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van der Togt" initials="PvdT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330"/>
    <a:srgbClr val="1D7137"/>
    <a:srgbClr val="5A6EB4"/>
    <a:srgbClr val="269649"/>
    <a:srgbClr val="50AAE6"/>
    <a:srgbClr val="A01E28"/>
    <a:srgbClr val="FF99FF"/>
    <a:srgbClr val="A00078"/>
    <a:srgbClr val="A08232"/>
    <a:srgbClr val="DCA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 horzBarState="maximized">
    <p:restoredLeft sz="15701" autoAdjust="0"/>
    <p:restoredTop sz="91212" autoAdjust="0"/>
  </p:normalViewPr>
  <p:slideViewPr>
    <p:cSldViewPr showGuides="1">
      <p:cViewPr>
        <p:scale>
          <a:sx n="80" d="100"/>
          <a:sy n="80" d="100"/>
        </p:scale>
        <p:origin x="-8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-2256" y="6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07T12:23:47.340" idx="1">
    <p:pos x="10" y="10"/>
    <p:text>I add a red dod and the logo of Wageningen UR</p:text>
  </p:cm>
  <p:cm authorId="0" dt="2016-06-07T12:24:43.323" idx="2">
    <p:pos x="18" y="186"/>
    <p:text>I corrected the name of our institute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07T12:31:45.811" idx="3">
    <p:pos x="5604" y="294"/>
    <p:text>Changed the title</p:text>
  </p:cm>
  <p:cm authorId="0" dt="2016-06-07T12:32:27.056" idx="4">
    <p:pos x="4910" y="3475"/>
    <p:text>Add data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07T12:40:11.043" idx="5">
    <p:pos x="1878" y="1650"/>
    <p:text>I've added the actual numbers as well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3C1CF-1DD4-44D4-9E83-F2670F274D7A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05F2B91-5F67-417F-8BD3-AECE44BAAE4C}">
      <dgm:prSet phldrT="[Text]"/>
      <dgm:spPr/>
      <dgm:t>
        <a:bodyPr/>
        <a:lstStyle/>
        <a:p>
          <a:r>
            <a:rPr lang="de-DE" b="1" smtClean="0"/>
            <a:t>measure</a:t>
          </a:r>
          <a:r>
            <a:rPr lang="de-DE" smtClean="0"/>
            <a:t> Quality Criteria</a:t>
          </a:r>
          <a:endParaRPr lang="en-US"/>
        </a:p>
      </dgm:t>
    </dgm:pt>
    <dgm:pt modelId="{A3ADF2D0-D34C-400E-87C1-796269BF48B2}" type="parTrans" cxnId="{0E78B086-7B78-413C-8610-196BCAEEBA11}">
      <dgm:prSet/>
      <dgm:spPr/>
      <dgm:t>
        <a:bodyPr/>
        <a:lstStyle/>
        <a:p>
          <a:endParaRPr lang="en-US"/>
        </a:p>
      </dgm:t>
    </dgm:pt>
    <dgm:pt modelId="{E7585D54-50B4-4E7F-81A3-F6D3D6B753E5}" type="sibTrans" cxnId="{0E78B086-7B78-413C-8610-196BCAEEBA11}">
      <dgm:prSet/>
      <dgm:spPr/>
      <dgm:t>
        <a:bodyPr/>
        <a:lstStyle/>
        <a:p>
          <a:endParaRPr lang="en-US"/>
        </a:p>
      </dgm:t>
    </dgm:pt>
    <dgm:pt modelId="{C3701540-FF34-47F2-B9B7-DEA4DB92016C}">
      <dgm:prSet phldrT="[Text]"/>
      <dgm:spPr/>
      <dgm:t>
        <a:bodyPr/>
        <a:lstStyle/>
        <a:p>
          <a:r>
            <a:rPr lang="de-DE" b="1" smtClean="0"/>
            <a:t>interprete</a:t>
          </a:r>
          <a:r>
            <a:rPr lang="de-DE" smtClean="0"/>
            <a:t> Facts &amp; Figures</a:t>
          </a:r>
          <a:endParaRPr lang="en-US"/>
        </a:p>
      </dgm:t>
    </dgm:pt>
    <dgm:pt modelId="{DD23B846-5098-4E79-AF1F-2702312AFAE0}" type="parTrans" cxnId="{AE859B0A-DD51-4FCE-A94D-51FEBEC2981C}">
      <dgm:prSet/>
      <dgm:spPr/>
      <dgm:t>
        <a:bodyPr/>
        <a:lstStyle/>
        <a:p>
          <a:endParaRPr lang="en-US"/>
        </a:p>
      </dgm:t>
    </dgm:pt>
    <dgm:pt modelId="{CFCA08EA-DEE2-4D7B-B6AB-1A42D128B7D8}" type="sibTrans" cxnId="{AE859B0A-DD51-4FCE-A94D-51FEBEC2981C}">
      <dgm:prSet/>
      <dgm:spPr/>
      <dgm:t>
        <a:bodyPr/>
        <a:lstStyle/>
        <a:p>
          <a:endParaRPr lang="en-US"/>
        </a:p>
      </dgm:t>
    </dgm:pt>
    <dgm:pt modelId="{62412A28-9B91-441B-843E-B4DA2DCCD53B}">
      <dgm:prSet phldrT="[Text]"/>
      <dgm:spPr/>
      <dgm:t>
        <a:bodyPr/>
        <a:lstStyle/>
        <a:p>
          <a:r>
            <a:rPr lang="de-DE" smtClean="0"/>
            <a:t>make </a:t>
          </a:r>
          <a:r>
            <a:rPr lang="de-DE" b="1" smtClean="0"/>
            <a:t>Management</a:t>
          </a:r>
          <a:r>
            <a:rPr lang="de-DE" smtClean="0"/>
            <a:t> Decisions</a:t>
          </a:r>
          <a:endParaRPr lang="en-US"/>
        </a:p>
      </dgm:t>
    </dgm:pt>
    <dgm:pt modelId="{58CA7D79-C58A-4BCD-9245-DD46124884D2}" type="parTrans" cxnId="{64E7CDC3-0354-48AA-8496-93BDC9FC1EF8}">
      <dgm:prSet/>
      <dgm:spPr/>
      <dgm:t>
        <a:bodyPr/>
        <a:lstStyle/>
        <a:p>
          <a:endParaRPr lang="en-US"/>
        </a:p>
      </dgm:t>
    </dgm:pt>
    <dgm:pt modelId="{C4663126-1FA7-4BB8-995F-E157839C0B26}" type="sibTrans" cxnId="{64E7CDC3-0354-48AA-8496-93BDC9FC1EF8}">
      <dgm:prSet/>
      <dgm:spPr/>
      <dgm:t>
        <a:bodyPr/>
        <a:lstStyle/>
        <a:p>
          <a:endParaRPr lang="en-US"/>
        </a:p>
      </dgm:t>
    </dgm:pt>
    <dgm:pt modelId="{96B5BC87-641A-43C7-8810-4E1C8AC78143}">
      <dgm:prSet phldrT="[Text]"/>
      <dgm:spPr/>
      <dgm:t>
        <a:bodyPr/>
        <a:lstStyle/>
        <a:p>
          <a:r>
            <a:rPr lang="de-DE" b="1" smtClean="0"/>
            <a:t>define</a:t>
          </a:r>
          <a:r>
            <a:rPr lang="de-DE" smtClean="0"/>
            <a:t>  Quality Criteria</a:t>
          </a:r>
          <a:endParaRPr lang="en-US"/>
        </a:p>
      </dgm:t>
    </dgm:pt>
    <dgm:pt modelId="{353550FE-26D7-487E-A82D-F4FD2B5C11F0}" type="parTrans" cxnId="{BC5DD6CD-66DE-419A-8966-FE213E526264}">
      <dgm:prSet/>
      <dgm:spPr/>
      <dgm:t>
        <a:bodyPr/>
        <a:lstStyle/>
        <a:p>
          <a:endParaRPr lang="en-US"/>
        </a:p>
      </dgm:t>
    </dgm:pt>
    <dgm:pt modelId="{EDA086DA-705D-4F14-859F-10CD1111B88D}" type="sibTrans" cxnId="{BC5DD6CD-66DE-419A-8966-FE213E526264}">
      <dgm:prSet/>
      <dgm:spPr/>
      <dgm:t>
        <a:bodyPr/>
        <a:lstStyle/>
        <a:p>
          <a:endParaRPr lang="en-US"/>
        </a:p>
      </dgm:t>
    </dgm:pt>
    <dgm:pt modelId="{2283F8CA-E216-42C7-9F90-8118C721EB45}" type="pres">
      <dgm:prSet presAssocID="{BE73C1CF-1DD4-44D4-9E83-F2670F274D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3E092-3E1E-4B59-AD6A-CFBFDAD4C1DD}" type="pres">
      <dgm:prSet presAssocID="{405F2B91-5F67-417F-8BD3-AECE44BAAE4C}" presName="dummy" presStyleCnt="0"/>
      <dgm:spPr/>
      <dgm:t>
        <a:bodyPr/>
        <a:lstStyle/>
        <a:p>
          <a:endParaRPr lang="en-US"/>
        </a:p>
      </dgm:t>
    </dgm:pt>
    <dgm:pt modelId="{68A2F7A9-AABD-430A-BF9E-C1F6F0981A71}" type="pres">
      <dgm:prSet presAssocID="{405F2B91-5F67-417F-8BD3-AECE44BAAE4C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7A5C0-1417-41C7-8D30-1CBDC10EE5A6}" type="pres">
      <dgm:prSet presAssocID="{E7585D54-50B4-4E7F-81A3-F6D3D6B753E5}" presName="sibTrans" presStyleLbl="node1" presStyleIdx="0" presStyleCnt="4"/>
      <dgm:spPr/>
      <dgm:t>
        <a:bodyPr/>
        <a:lstStyle/>
        <a:p>
          <a:endParaRPr lang="en-US"/>
        </a:p>
      </dgm:t>
    </dgm:pt>
    <dgm:pt modelId="{B5950A9F-6B7E-4F20-A89F-5839988C5B56}" type="pres">
      <dgm:prSet presAssocID="{C3701540-FF34-47F2-B9B7-DEA4DB92016C}" presName="dummy" presStyleCnt="0"/>
      <dgm:spPr/>
      <dgm:t>
        <a:bodyPr/>
        <a:lstStyle/>
        <a:p>
          <a:endParaRPr lang="en-US"/>
        </a:p>
      </dgm:t>
    </dgm:pt>
    <dgm:pt modelId="{1BA748F7-813F-4196-8F26-5AC4186E5708}" type="pres">
      <dgm:prSet presAssocID="{C3701540-FF34-47F2-B9B7-DEA4DB92016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8F4E0-BA1C-4172-85B5-ED8BC7F903FB}" type="pres">
      <dgm:prSet presAssocID="{CFCA08EA-DEE2-4D7B-B6AB-1A42D128B7D8}" presName="sibTrans" presStyleLbl="node1" presStyleIdx="1" presStyleCnt="4"/>
      <dgm:spPr/>
      <dgm:t>
        <a:bodyPr/>
        <a:lstStyle/>
        <a:p>
          <a:endParaRPr lang="en-US"/>
        </a:p>
      </dgm:t>
    </dgm:pt>
    <dgm:pt modelId="{63CE32D0-C98D-4778-9039-1DFA17BC4D38}" type="pres">
      <dgm:prSet presAssocID="{62412A28-9B91-441B-843E-B4DA2DCCD53B}" presName="dummy" presStyleCnt="0"/>
      <dgm:spPr/>
      <dgm:t>
        <a:bodyPr/>
        <a:lstStyle/>
        <a:p>
          <a:endParaRPr lang="en-US"/>
        </a:p>
      </dgm:t>
    </dgm:pt>
    <dgm:pt modelId="{34432F61-6669-4992-990A-AB64778D9D4E}" type="pres">
      <dgm:prSet presAssocID="{62412A28-9B91-441B-843E-B4DA2DCCD53B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1362E-7F7D-42E6-BF79-8415F12EC37B}" type="pres">
      <dgm:prSet presAssocID="{C4663126-1FA7-4BB8-995F-E157839C0B26}" presName="sibTrans" presStyleLbl="node1" presStyleIdx="2" presStyleCnt="4"/>
      <dgm:spPr/>
      <dgm:t>
        <a:bodyPr/>
        <a:lstStyle/>
        <a:p>
          <a:endParaRPr lang="en-US"/>
        </a:p>
      </dgm:t>
    </dgm:pt>
    <dgm:pt modelId="{357F91DC-41AB-4441-9DDC-8B30AC900AF6}" type="pres">
      <dgm:prSet presAssocID="{96B5BC87-641A-43C7-8810-4E1C8AC78143}" presName="dummy" presStyleCnt="0"/>
      <dgm:spPr/>
      <dgm:t>
        <a:bodyPr/>
        <a:lstStyle/>
        <a:p>
          <a:endParaRPr lang="en-US"/>
        </a:p>
      </dgm:t>
    </dgm:pt>
    <dgm:pt modelId="{EF9FD801-F682-4710-82B0-EF56D38158E4}" type="pres">
      <dgm:prSet presAssocID="{96B5BC87-641A-43C7-8810-4E1C8AC7814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E84A5-DC76-4BCC-A8E8-CF56E11964D4}" type="pres">
      <dgm:prSet presAssocID="{EDA086DA-705D-4F14-859F-10CD1111B88D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AE859B0A-DD51-4FCE-A94D-51FEBEC2981C}" srcId="{BE73C1CF-1DD4-44D4-9E83-F2670F274D7A}" destId="{C3701540-FF34-47F2-B9B7-DEA4DB92016C}" srcOrd="1" destOrd="0" parTransId="{DD23B846-5098-4E79-AF1F-2702312AFAE0}" sibTransId="{CFCA08EA-DEE2-4D7B-B6AB-1A42D128B7D8}"/>
    <dgm:cxn modelId="{E00EE73A-5EAB-49EA-B85D-A156C07A46F9}" type="presOf" srcId="{EDA086DA-705D-4F14-859F-10CD1111B88D}" destId="{CD7E84A5-DC76-4BCC-A8E8-CF56E11964D4}" srcOrd="0" destOrd="0" presId="urn:microsoft.com/office/officeart/2005/8/layout/cycle1"/>
    <dgm:cxn modelId="{4C5BD2F7-BC2A-4A21-96D9-20C063EDC9A6}" type="presOf" srcId="{96B5BC87-641A-43C7-8810-4E1C8AC78143}" destId="{EF9FD801-F682-4710-82B0-EF56D38158E4}" srcOrd="0" destOrd="0" presId="urn:microsoft.com/office/officeart/2005/8/layout/cycle1"/>
    <dgm:cxn modelId="{D2E9EF7A-C293-4C2F-AF0B-9A8582979DF0}" type="presOf" srcId="{405F2B91-5F67-417F-8BD3-AECE44BAAE4C}" destId="{68A2F7A9-AABD-430A-BF9E-C1F6F0981A71}" srcOrd="0" destOrd="0" presId="urn:microsoft.com/office/officeart/2005/8/layout/cycle1"/>
    <dgm:cxn modelId="{973105B4-1583-441C-BF14-9BD4FBE43FAA}" type="presOf" srcId="{62412A28-9B91-441B-843E-B4DA2DCCD53B}" destId="{34432F61-6669-4992-990A-AB64778D9D4E}" srcOrd="0" destOrd="0" presId="urn:microsoft.com/office/officeart/2005/8/layout/cycle1"/>
    <dgm:cxn modelId="{BC5DD6CD-66DE-419A-8966-FE213E526264}" srcId="{BE73C1CF-1DD4-44D4-9E83-F2670F274D7A}" destId="{96B5BC87-641A-43C7-8810-4E1C8AC78143}" srcOrd="3" destOrd="0" parTransId="{353550FE-26D7-487E-A82D-F4FD2B5C11F0}" sibTransId="{EDA086DA-705D-4F14-859F-10CD1111B88D}"/>
    <dgm:cxn modelId="{0E78B086-7B78-413C-8610-196BCAEEBA11}" srcId="{BE73C1CF-1DD4-44D4-9E83-F2670F274D7A}" destId="{405F2B91-5F67-417F-8BD3-AECE44BAAE4C}" srcOrd="0" destOrd="0" parTransId="{A3ADF2D0-D34C-400E-87C1-796269BF48B2}" sibTransId="{E7585D54-50B4-4E7F-81A3-F6D3D6B753E5}"/>
    <dgm:cxn modelId="{C1871376-8C83-4297-BF51-43E4E95580A0}" type="presOf" srcId="{CFCA08EA-DEE2-4D7B-B6AB-1A42D128B7D8}" destId="{D2A8F4E0-BA1C-4172-85B5-ED8BC7F903FB}" srcOrd="0" destOrd="0" presId="urn:microsoft.com/office/officeart/2005/8/layout/cycle1"/>
    <dgm:cxn modelId="{43E9A2D7-DB52-4485-BD27-F2BDD8529D76}" type="presOf" srcId="{BE73C1CF-1DD4-44D4-9E83-F2670F274D7A}" destId="{2283F8CA-E216-42C7-9F90-8118C721EB45}" srcOrd="0" destOrd="0" presId="urn:microsoft.com/office/officeart/2005/8/layout/cycle1"/>
    <dgm:cxn modelId="{D344EB42-A9FC-4AFD-B9C0-774B32F463D8}" type="presOf" srcId="{C4663126-1FA7-4BB8-995F-E157839C0B26}" destId="{8E11362E-7F7D-42E6-BF79-8415F12EC37B}" srcOrd="0" destOrd="0" presId="urn:microsoft.com/office/officeart/2005/8/layout/cycle1"/>
    <dgm:cxn modelId="{D4827DAB-65C6-4B19-B091-350D064D9D4F}" type="presOf" srcId="{E7585D54-50B4-4E7F-81A3-F6D3D6B753E5}" destId="{2C87A5C0-1417-41C7-8D30-1CBDC10EE5A6}" srcOrd="0" destOrd="0" presId="urn:microsoft.com/office/officeart/2005/8/layout/cycle1"/>
    <dgm:cxn modelId="{D7CD8B8B-1961-4BBB-9719-7DBD3530D3A5}" type="presOf" srcId="{C3701540-FF34-47F2-B9B7-DEA4DB92016C}" destId="{1BA748F7-813F-4196-8F26-5AC4186E5708}" srcOrd="0" destOrd="0" presId="urn:microsoft.com/office/officeart/2005/8/layout/cycle1"/>
    <dgm:cxn modelId="{64E7CDC3-0354-48AA-8496-93BDC9FC1EF8}" srcId="{BE73C1CF-1DD4-44D4-9E83-F2670F274D7A}" destId="{62412A28-9B91-441B-843E-B4DA2DCCD53B}" srcOrd="2" destOrd="0" parTransId="{58CA7D79-C58A-4BCD-9245-DD46124884D2}" sibTransId="{C4663126-1FA7-4BB8-995F-E157839C0B26}"/>
    <dgm:cxn modelId="{E8B593E3-02A8-44A0-9496-787611172C47}" type="presParOf" srcId="{2283F8CA-E216-42C7-9F90-8118C721EB45}" destId="{FB43E092-3E1E-4B59-AD6A-CFBFDAD4C1DD}" srcOrd="0" destOrd="0" presId="urn:microsoft.com/office/officeart/2005/8/layout/cycle1"/>
    <dgm:cxn modelId="{4DEDA22D-7608-4558-9438-0225D7028D07}" type="presParOf" srcId="{2283F8CA-E216-42C7-9F90-8118C721EB45}" destId="{68A2F7A9-AABD-430A-BF9E-C1F6F0981A71}" srcOrd="1" destOrd="0" presId="urn:microsoft.com/office/officeart/2005/8/layout/cycle1"/>
    <dgm:cxn modelId="{4132AB64-C3E1-4678-9018-6B903155F632}" type="presParOf" srcId="{2283F8CA-E216-42C7-9F90-8118C721EB45}" destId="{2C87A5C0-1417-41C7-8D30-1CBDC10EE5A6}" srcOrd="2" destOrd="0" presId="urn:microsoft.com/office/officeart/2005/8/layout/cycle1"/>
    <dgm:cxn modelId="{DDFC3F49-227A-4FE4-BAE4-3E646EF15337}" type="presParOf" srcId="{2283F8CA-E216-42C7-9F90-8118C721EB45}" destId="{B5950A9F-6B7E-4F20-A89F-5839988C5B56}" srcOrd="3" destOrd="0" presId="urn:microsoft.com/office/officeart/2005/8/layout/cycle1"/>
    <dgm:cxn modelId="{23AA0181-3BCE-475D-B261-5F72692FFBC9}" type="presParOf" srcId="{2283F8CA-E216-42C7-9F90-8118C721EB45}" destId="{1BA748F7-813F-4196-8F26-5AC4186E5708}" srcOrd="4" destOrd="0" presId="urn:microsoft.com/office/officeart/2005/8/layout/cycle1"/>
    <dgm:cxn modelId="{D253BDB5-D073-43C2-8085-3DA4A45A5D9A}" type="presParOf" srcId="{2283F8CA-E216-42C7-9F90-8118C721EB45}" destId="{D2A8F4E0-BA1C-4172-85B5-ED8BC7F903FB}" srcOrd="5" destOrd="0" presId="urn:microsoft.com/office/officeart/2005/8/layout/cycle1"/>
    <dgm:cxn modelId="{A06CA13E-AF6A-49EF-B46B-CAD2A2FE1987}" type="presParOf" srcId="{2283F8CA-E216-42C7-9F90-8118C721EB45}" destId="{63CE32D0-C98D-4778-9039-1DFA17BC4D38}" srcOrd="6" destOrd="0" presId="urn:microsoft.com/office/officeart/2005/8/layout/cycle1"/>
    <dgm:cxn modelId="{5DA13046-B8BD-437C-95CE-BAA57BD180EB}" type="presParOf" srcId="{2283F8CA-E216-42C7-9F90-8118C721EB45}" destId="{34432F61-6669-4992-990A-AB64778D9D4E}" srcOrd="7" destOrd="0" presId="urn:microsoft.com/office/officeart/2005/8/layout/cycle1"/>
    <dgm:cxn modelId="{BE92B6E3-6E90-4E6E-930C-1E6F3B2FD8D9}" type="presParOf" srcId="{2283F8CA-E216-42C7-9F90-8118C721EB45}" destId="{8E11362E-7F7D-42E6-BF79-8415F12EC37B}" srcOrd="8" destOrd="0" presId="urn:microsoft.com/office/officeart/2005/8/layout/cycle1"/>
    <dgm:cxn modelId="{321C61F9-0681-46BB-932A-ADA396265AAC}" type="presParOf" srcId="{2283F8CA-E216-42C7-9F90-8118C721EB45}" destId="{357F91DC-41AB-4441-9DDC-8B30AC900AF6}" srcOrd="9" destOrd="0" presId="urn:microsoft.com/office/officeart/2005/8/layout/cycle1"/>
    <dgm:cxn modelId="{3584292D-CB31-4A70-9EB6-B181474776FA}" type="presParOf" srcId="{2283F8CA-E216-42C7-9F90-8118C721EB45}" destId="{EF9FD801-F682-4710-82B0-EF56D38158E4}" srcOrd="10" destOrd="0" presId="urn:microsoft.com/office/officeart/2005/8/layout/cycle1"/>
    <dgm:cxn modelId="{0F09ED57-66B3-4134-8E2F-91F1F9D5AABF}" type="presParOf" srcId="{2283F8CA-E216-42C7-9F90-8118C721EB45}" destId="{CD7E84A5-DC76-4BCC-A8E8-CF56E11964D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2F7A9-AABD-430A-BF9E-C1F6F0981A71}">
      <dsp:nvSpPr>
        <dsp:cNvPr id="0" name=""/>
        <dsp:cNvSpPr/>
      </dsp:nvSpPr>
      <dsp:spPr>
        <a:xfrm>
          <a:off x="3926276" y="104519"/>
          <a:ext cx="1657836" cy="165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smtClean="0"/>
            <a:t>measure</a:t>
          </a:r>
          <a:r>
            <a:rPr lang="de-DE" sz="2000" kern="1200" smtClean="0"/>
            <a:t> Quality Criteria</a:t>
          </a:r>
          <a:endParaRPr lang="en-US" sz="2000" kern="1200"/>
        </a:p>
      </dsp:txBody>
      <dsp:txXfrm>
        <a:off x="3926276" y="104519"/>
        <a:ext cx="1657836" cy="1657836"/>
      </dsp:txXfrm>
    </dsp:sp>
    <dsp:sp modelId="{2C87A5C0-1417-41C7-8D30-1CBDC10EE5A6}">
      <dsp:nvSpPr>
        <dsp:cNvPr id="0" name=""/>
        <dsp:cNvSpPr/>
      </dsp:nvSpPr>
      <dsp:spPr>
        <a:xfrm>
          <a:off x="1008606" y="494"/>
          <a:ext cx="4679530" cy="4679530"/>
        </a:xfrm>
        <a:prstGeom prst="circularArrow">
          <a:avLst>
            <a:gd name="adj1" fmla="val 6908"/>
            <a:gd name="adj2" fmla="val 465851"/>
            <a:gd name="adj3" fmla="val 547315"/>
            <a:gd name="adj4" fmla="val 20586834"/>
            <a:gd name="adj5" fmla="val 806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748F7-813F-4196-8F26-5AC4186E5708}">
      <dsp:nvSpPr>
        <dsp:cNvPr id="0" name=""/>
        <dsp:cNvSpPr/>
      </dsp:nvSpPr>
      <dsp:spPr>
        <a:xfrm>
          <a:off x="3926276" y="2918164"/>
          <a:ext cx="1657836" cy="165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smtClean="0"/>
            <a:t>interprete</a:t>
          </a:r>
          <a:r>
            <a:rPr lang="de-DE" sz="2000" kern="1200" smtClean="0"/>
            <a:t> Facts &amp; Figures</a:t>
          </a:r>
          <a:endParaRPr lang="en-US" sz="2000" kern="1200"/>
        </a:p>
      </dsp:txBody>
      <dsp:txXfrm>
        <a:off x="3926276" y="2918164"/>
        <a:ext cx="1657836" cy="1657836"/>
      </dsp:txXfrm>
    </dsp:sp>
    <dsp:sp modelId="{D2A8F4E0-BA1C-4172-85B5-ED8BC7F903FB}">
      <dsp:nvSpPr>
        <dsp:cNvPr id="0" name=""/>
        <dsp:cNvSpPr/>
      </dsp:nvSpPr>
      <dsp:spPr>
        <a:xfrm>
          <a:off x="1008606" y="494"/>
          <a:ext cx="4679530" cy="4679530"/>
        </a:xfrm>
        <a:prstGeom prst="circularArrow">
          <a:avLst>
            <a:gd name="adj1" fmla="val 6908"/>
            <a:gd name="adj2" fmla="val 465851"/>
            <a:gd name="adj3" fmla="val 5947315"/>
            <a:gd name="adj4" fmla="val 4386834"/>
            <a:gd name="adj5" fmla="val 8060"/>
          </a:avLst>
        </a:prstGeom>
        <a:solidFill>
          <a:schemeClr val="accent1">
            <a:shade val="80000"/>
            <a:hueOff val="-125876"/>
            <a:satOff val="-25380"/>
            <a:lumOff val="132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32F61-6669-4992-990A-AB64778D9D4E}">
      <dsp:nvSpPr>
        <dsp:cNvPr id="0" name=""/>
        <dsp:cNvSpPr/>
      </dsp:nvSpPr>
      <dsp:spPr>
        <a:xfrm>
          <a:off x="1112631" y="2918164"/>
          <a:ext cx="1657836" cy="165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make </a:t>
          </a:r>
          <a:r>
            <a:rPr lang="de-DE" sz="2000" b="1" kern="1200" smtClean="0"/>
            <a:t>Management</a:t>
          </a:r>
          <a:r>
            <a:rPr lang="de-DE" sz="2000" kern="1200" smtClean="0"/>
            <a:t> Decisions</a:t>
          </a:r>
          <a:endParaRPr lang="en-US" sz="2000" kern="1200"/>
        </a:p>
      </dsp:txBody>
      <dsp:txXfrm>
        <a:off x="1112631" y="2918164"/>
        <a:ext cx="1657836" cy="1657836"/>
      </dsp:txXfrm>
    </dsp:sp>
    <dsp:sp modelId="{8E11362E-7F7D-42E6-BF79-8415F12EC37B}">
      <dsp:nvSpPr>
        <dsp:cNvPr id="0" name=""/>
        <dsp:cNvSpPr/>
      </dsp:nvSpPr>
      <dsp:spPr>
        <a:xfrm>
          <a:off x="1008606" y="494"/>
          <a:ext cx="4679530" cy="4679530"/>
        </a:xfrm>
        <a:prstGeom prst="circularArrow">
          <a:avLst>
            <a:gd name="adj1" fmla="val 6908"/>
            <a:gd name="adj2" fmla="val 465851"/>
            <a:gd name="adj3" fmla="val 11347315"/>
            <a:gd name="adj4" fmla="val 9786834"/>
            <a:gd name="adj5" fmla="val 8060"/>
          </a:avLst>
        </a:prstGeom>
        <a:solidFill>
          <a:schemeClr val="accent1">
            <a:shade val="80000"/>
            <a:hueOff val="-251751"/>
            <a:satOff val="-50760"/>
            <a:lumOff val="265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FD801-F682-4710-82B0-EF56D38158E4}">
      <dsp:nvSpPr>
        <dsp:cNvPr id="0" name=""/>
        <dsp:cNvSpPr/>
      </dsp:nvSpPr>
      <dsp:spPr>
        <a:xfrm>
          <a:off x="1112631" y="104519"/>
          <a:ext cx="1657836" cy="165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smtClean="0"/>
            <a:t>define</a:t>
          </a:r>
          <a:r>
            <a:rPr lang="de-DE" sz="2000" kern="1200" smtClean="0"/>
            <a:t>  Quality Criteria</a:t>
          </a:r>
          <a:endParaRPr lang="en-US" sz="2000" kern="1200"/>
        </a:p>
      </dsp:txBody>
      <dsp:txXfrm>
        <a:off x="1112631" y="104519"/>
        <a:ext cx="1657836" cy="1657836"/>
      </dsp:txXfrm>
    </dsp:sp>
    <dsp:sp modelId="{CD7E84A5-DC76-4BCC-A8E8-CF56E11964D4}">
      <dsp:nvSpPr>
        <dsp:cNvPr id="0" name=""/>
        <dsp:cNvSpPr/>
      </dsp:nvSpPr>
      <dsp:spPr>
        <a:xfrm>
          <a:off x="1008606" y="494"/>
          <a:ext cx="4679530" cy="4679530"/>
        </a:xfrm>
        <a:prstGeom prst="circularArrow">
          <a:avLst>
            <a:gd name="adj1" fmla="val 6908"/>
            <a:gd name="adj2" fmla="val 465851"/>
            <a:gd name="adj3" fmla="val 16747315"/>
            <a:gd name="adj4" fmla="val 15186834"/>
            <a:gd name="adj5" fmla="val 8060"/>
          </a:avLst>
        </a:prstGeom>
        <a:solidFill>
          <a:schemeClr val="accent1">
            <a:shade val="80000"/>
            <a:hueOff val="-377627"/>
            <a:satOff val="-76140"/>
            <a:lumOff val="39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81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 smtClean="0"/>
              <a:t>CRIS 2016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27DC3E-3A27-4D23-9336-3EAB36224A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04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newageningen@wur.n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de-DE" sz="1600" b="1" smtClean="0">
                <a:solidFill>
                  <a:srgbClr val="FF0000"/>
                </a:solidFill>
              </a:rPr>
              <a:t>PHILIPP</a:t>
            </a:r>
            <a:endParaRPr lang="en-US" sz="1600" b="1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smtClean="0"/>
              <a:t>Wageningen </a:t>
            </a:r>
            <a:r>
              <a:rPr lang="en-US" sz="1600"/>
              <a:t>University and Research Center (WUR) is </a:t>
            </a:r>
            <a:r>
              <a:rPr lang="en-US" sz="1600" b="1"/>
              <a:t>one of the most prestigious research institutions in the world in life </a:t>
            </a:r>
            <a:r>
              <a:rPr lang="en-US" sz="1600" b="1" smtClean="0"/>
              <a:t>sciences</a:t>
            </a:r>
            <a:r>
              <a:rPr lang="en-US" sz="1600" smtClean="0"/>
              <a:t>. </a:t>
            </a:r>
            <a:endParaRPr lang="en-US" sz="160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/>
              <a:t>One of the </a:t>
            </a:r>
            <a:r>
              <a:rPr lang="en-US" sz="1600" b="1"/>
              <a:t>`drivers` of this success story</a:t>
            </a:r>
            <a:r>
              <a:rPr lang="en-US" sz="1600"/>
              <a:t> is a comprehensive </a:t>
            </a:r>
            <a:r>
              <a:rPr lang="en-US" sz="1600" b="1" smtClean="0"/>
              <a:t>Quality </a:t>
            </a:r>
            <a:r>
              <a:rPr lang="en-US" sz="1600" b="1"/>
              <a:t>M</a:t>
            </a:r>
            <a:r>
              <a:rPr lang="en-US" sz="1600" b="1" smtClean="0"/>
              <a:t>anagement </a:t>
            </a:r>
            <a:r>
              <a:rPr lang="en-US" sz="1600" b="1"/>
              <a:t>exercise based on Research information from an integrated CRI system</a:t>
            </a:r>
            <a:r>
              <a:rPr lang="en-US" sz="1600"/>
              <a:t>, that managed to influence researchers publishing behaviour towards more quality, impact and visibility.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/>
              <a:t>So first </a:t>
            </a:r>
            <a:r>
              <a:rPr lang="en-US" sz="1600" b="1"/>
              <a:t>WUR`s highly efficient research quality management exercise is introduced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/>
              <a:t>Furthermore the </a:t>
            </a:r>
            <a:r>
              <a:rPr lang="en-US" sz="1600" b="1"/>
              <a:t>paper portrays the </a:t>
            </a:r>
            <a:r>
              <a:rPr lang="en-US" sz="1600" b="1" smtClean="0"/>
              <a:t>charming strategy </a:t>
            </a:r>
            <a:r>
              <a:rPr lang="en-US" sz="1600" b="1"/>
              <a:t>WUR applied to ensure </a:t>
            </a:r>
            <a:r>
              <a:rPr lang="en-US" sz="1600" b="1" smtClean="0"/>
              <a:t>Acceptance </a:t>
            </a:r>
            <a:r>
              <a:rPr lang="en-US" sz="1600" b="1"/>
              <a:t>and </a:t>
            </a:r>
            <a:r>
              <a:rPr lang="en-US" sz="1600" b="1" smtClean="0"/>
              <a:t>Use </a:t>
            </a:r>
            <a:r>
              <a:rPr lang="en-US" sz="1600" b="1"/>
              <a:t>of the system</a:t>
            </a:r>
            <a:r>
              <a:rPr lang="en-US" sz="1600"/>
              <a:t> in favour of data quality and -</a:t>
            </a:r>
            <a:r>
              <a:rPr lang="en-US" sz="1600" smtClean="0"/>
              <a:t>quantity</a:t>
            </a:r>
            <a:endParaRPr lang="de-DE" sz="16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PETER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In this figure you see that the </a:t>
            </a:r>
            <a:r>
              <a:rPr lang="en-GB" sz="1400" dirty="0" smtClean="0"/>
              <a:t>average </a:t>
            </a:r>
            <a:r>
              <a:rPr lang="en-GB" sz="1400" dirty="0" smtClean="0"/>
              <a:t>impact of the Wageningen UR refereed articles is rising.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The Relative Impact is going up from 1.8 in 2005 to 2.4 times world average in 2013.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The % of Top10% papers is </a:t>
            </a:r>
            <a:r>
              <a:rPr lang="en-GB" sz="1400" dirty="0"/>
              <a:t>g</a:t>
            </a:r>
            <a:r>
              <a:rPr lang="en-GB" sz="1400" dirty="0" smtClean="0"/>
              <a:t>oing up from 18% in 2005 to more than 24% in 2013.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We can conclude that Wageningen UR managed to publish more Refereed Articles and at the same time the impact per paper is rising.  </a:t>
            </a:r>
            <a:endParaRPr lang="en-US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983560" cy="4405064"/>
          </a:xfrm>
        </p:spPr>
        <p:txBody>
          <a:bodyPr/>
          <a:lstStyle/>
          <a:p>
            <a:r>
              <a:rPr lang="en-GB" b="1" smtClean="0">
                <a:solidFill>
                  <a:srgbClr val="FF0000"/>
                </a:solidFill>
              </a:rPr>
              <a:t>PHILIPP</a:t>
            </a:r>
          </a:p>
          <a:p>
            <a:endParaRPr lang="de-DE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mtClean="0"/>
              <a:t>That </a:t>
            </a:r>
            <a:r>
              <a:rPr lang="de-DE" b="1" smtClean="0"/>
              <a:t>all Researchers of an institution actually use a CRI system </a:t>
            </a:r>
            <a:r>
              <a:rPr lang="de-DE" smtClean="0"/>
              <a:t>and maintain their profile </a:t>
            </a:r>
            <a:r>
              <a:rPr lang="de-DE" b="1" smtClean="0"/>
              <a:t>adding data manually constantly </a:t>
            </a:r>
            <a:r>
              <a:rPr lang="de-DE" smtClean="0"/>
              <a:t>is an absolutely Data-Critical Issue.</a:t>
            </a:r>
            <a:endParaRPr lang="en-US"/>
          </a:p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983560" cy="4405064"/>
          </a:xfrm>
        </p:spPr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</a:rPr>
              <a:t>PHILIPP</a:t>
            </a:r>
            <a:endParaRPr lang="en-GB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Contemporary commercial CRI systems include a </a:t>
            </a:r>
            <a:r>
              <a:rPr lang="en-GB" sz="1600" b="1"/>
              <a:t>number of mechanisms ensuring to `populate themselves` with data to a certain extent</a:t>
            </a:r>
            <a:r>
              <a:rPr lang="en-GB" sz="1600"/>
              <a:t> without the researchers contributing.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Primarily </a:t>
            </a:r>
            <a:r>
              <a:rPr lang="en-GB" sz="1600" b="1"/>
              <a:t>publications can be regularly harvested </a:t>
            </a:r>
            <a:r>
              <a:rPr lang="en-GB" sz="1600"/>
              <a:t>from online sources and mapped to internal authors automatically. </a:t>
            </a:r>
            <a:endParaRPr lang="en-US" sz="16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mtClean="0"/>
          </a:p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983560" cy="4405064"/>
          </a:xfrm>
        </p:spPr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</a:rPr>
              <a:t>PHILIPP</a:t>
            </a:r>
            <a:endParaRPr lang="en-GB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smtClean="0"/>
              <a:t>But still the amount of data in a CRIS to a huge extent </a:t>
            </a:r>
            <a:r>
              <a:rPr lang="en-GB" sz="1600" b="1" smtClean="0"/>
              <a:t>relies on the user`s willingness to add data manually</a:t>
            </a:r>
            <a:r>
              <a:rPr lang="en-GB" sz="1600" smtClean="0"/>
              <a:t>, primarily when it comes to content types like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smtClean="0"/>
              <a:t>patents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smtClean="0"/>
              <a:t>spin-offs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smtClean="0"/>
              <a:t>prices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smtClean="0"/>
              <a:t>several forms of external academic engagement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smtClean="0"/>
              <a:t>promotion of young scientists.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smtClean="0"/>
              <a:t>There are 2 keys to this: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b="1" smtClean="0"/>
              <a:t>User Acceptance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b="1" smtClean="0"/>
              <a:t>User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smtClean="0"/>
              <a:t>Because time is limited, </a:t>
            </a:r>
            <a:r>
              <a:rPr lang="en-GB" sz="1600" b="1" smtClean="0"/>
              <a:t>we`ll omitt Acceptance and talk about Users Education only</a:t>
            </a:r>
            <a:r>
              <a:rPr lang="en-GB" sz="1600" smtClean="0"/>
              <a:t>.</a:t>
            </a:r>
            <a:endParaRPr lang="de-DE" sz="1600" smtClean="0"/>
          </a:p>
          <a:p>
            <a:endParaRPr lang="en-US" smtClean="0"/>
          </a:p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6055568" cy="4114800"/>
          </a:xfrm>
        </p:spPr>
        <p:txBody>
          <a:bodyPr/>
          <a:lstStyle/>
          <a:p>
            <a:r>
              <a:rPr lang="en-GB" sz="1400" b="1" smtClean="0">
                <a:solidFill>
                  <a:srgbClr val="FF0000"/>
                </a:solidFill>
              </a:rPr>
              <a:t>PHILIPP</a:t>
            </a:r>
          </a:p>
          <a:p>
            <a:endParaRPr lang="en-GB" sz="14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smtClean="0"/>
              <a:t>Many </a:t>
            </a:r>
            <a:r>
              <a:rPr lang="en-GB" sz="1400"/>
              <a:t>institutions in order to educate users of a CRIS run </a:t>
            </a:r>
            <a:r>
              <a:rPr lang="en-GB" sz="1400" b="1"/>
              <a:t>centralised strategies</a:t>
            </a:r>
            <a:r>
              <a:rPr lang="en-GB" sz="1400"/>
              <a:t>, which means that </a:t>
            </a:r>
            <a:r>
              <a:rPr lang="en-GB" sz="1400" b="1"/>
              <a:t>one or more persons from central administration `tour` the organisation </a:t>
            </a:r>
            <a:r>
              <a:rPr lang="en-GB" sz="1400"/>
              <a:t>to spread the news and encourage staff to make a proper use of the </a:t>
            </a:r>
            <a:r>
              <a:rPr lang="en-GB" sz="1400" smtClean="0"/>
              <a:t>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smtClean="0"/>
              <a:t>WUR </a:t>
            </a:r>
            <a:r>
              <a:rPr lang="en-GB" sz="1400" b="1"/>
              <a:t>relied on a </a:t>
            </a:r>
            <a:r>
              <a:rPr lang="en-GB" sz="1400" b="1" smtClean="0"/>
              <a:t>decentralised </a:t>
            </a:r>
            <a:r>
              <a:rPr lang="en-GB" sz="1400" b="1"/>
              <a:t>strategy</a:t>
            </a:r>
            <a:r>
              <a:rPr lang="en-GB" sz="1400"/>
              <a:t> </a:t>
            </a:r>
            <a:r>
              <a:rPr lang="en-GB" sz="1400" smtClean="0"/>
              <a:t>based on by </a:t>
            </a:r>
            <a:r>
              <a:rPr lang="en-GB" sz="1400"/>
              <a:t>a </a:t>
            </a:r>
            <a:r>
              <a:rPr lang="en-GB" sz="1400" b="1"/>
              <a:t>network of `super-users</a:t>
            </a:r>
            <a:r>
              <a:rPr lang="en-GB" sz="1400"/>
              <a:t>`. </a:t>
            </a: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/>
              <a:t>This approach profits from the fact, that </a:t>
            </a:r>
            <a:r>
              <a:rPr lang="en-GB" sz="1400" b="1" smtClean="0"/>
              <a:t>Science </a:t>
            </a:r>
            <a:r>
              <a:rPr lang="en-GB" sz="1400" b="1"/>
              <a:t>M</a:t>
            </a:r>
            <a:r>
              <a:rPr lang="en-GB" sz="1400" b="1" smtClean="0"/>
              <a:t>anagers </a:t>
            </a:r>
            <a:r>
              <a:rPr lang="en-GB" sz="1400" b="1"/>
              <a:t>with regional responsibility </a:t>
            </a:r>
            <a:r>
              <a:rPr lang="en-GB" sz="1400" smtClean="0"/>
              <a:t>(like Deans or Institutes Heads) have </a:t>
            </a:r>
            <a:r>
              <a:rPr lang="en-GB" sz="1400" b="1"/>
              <a:t>the same </a:t>
            </a:r>
            <a:r>
              <a:rPr lang="en-GB" sz="1400" b="1" smtClean="0"/>
              <a:t>interest in Research Intelligence than </a:t>
            </a:r>
            <a:r>
              <a:rPr lang="en-GB" sz="1400" b="1"/>
              <a:t>central </a:t>
            </a:r>
            <a:r>
              <a:rPr lang="en-GB" sz="1400" b="1" smtClean="0"/>
              <a:t>Administration</a:t>
            </a:r>
            <a:r>
              <a:rPr lang="en-GB" sz="1400" smtClean="0"/>
              <a:t>.</a:t>
            </a:r>
            <a:r>
              <a:rPr lang="en-GB" sz="1400"/>
              <a:t> </a:t>
            </a:r>
            <a:endParaRPr lang="en-GB" sz="14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smtClean="0"/>
              <a:t>So there`s </a:t>
            </a:r>
            <a:r>
              <a:rPr lang="en-GB" sz="1400" b="1" smtClean="0"/>
              <a:t>one </a:t>
            </a:r>
            <a:r>
              <a:rPr lang="en-GB" sz="1400" b="1"/>
              <a:t>or more persons in all </a:t>
            </a:r>
            <a:r>
              <a:rPr lang="en-GB" sz="1400" b="1" smtClean="0"/>
              <a:t>organisational </a:t>
            </a:r>
            <a:r>
              <a:rPr lang="en-GB" sz="1400" b="1"/>
              <a:t>units</a:t>
            </a:r>
            <a:r>
              <a:rPr lang="en-GB" sz="1400"/>
              <a:t>, who are </a:t>
            </a:r>
            <a:r>
              <a:rPr lang="en-GB" sz="1400" b="1"/>
              <a:t>in charge of collecting and assembling data for reports </a:t>
            </a:r>
            <a:r>
              <a:rPr lang="en-GB" sz="1400"/>
              <a:t>anyway and did that long before central administration ramped-up a CRIS. </a:t>
            </a:r>
            <a:endParaRPr lang="en-GB" sz="14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smtClean="0"/>
              <a:t>Job </a:t>
            </a:r>
            <a:r>
              <a:rPr lang="en-GB" sz="1400"/>
              <a:t>titles may differ (</a:t>
            </a:r>
            <a:r>
              <a:rPr lang="en-GB" sz="1400" smtClean="0"/>
              <a:t>lecturer</a:t>
            </a:r>
            <a:r>
              <a:rPr lang="en-GB" sz="1400"/>
              <a:t>, PhD, assistant to the institute's head, </a:t>
            </a:r>
            <a:r>
              <a:rPr lang="en-GB" sz="1400" smtClean="0"/>
              <a:t>secretary) </a:t>
            </a:r>
            <a:r>
              <a:rPr lang="en-GB" sz="1400"/>
              <a:t>but their </a:t>
            </a:r>
            <a:r>
              <a:rPr lang="en-GB" sz="1400" b="1"/>
              <a:t>role always is something that could described as Research Information Manager (RIM)</a:t>
            </a:r>
            <a:r>
              <a:rPr lang="en-GB" sz="1400"/>
              <a:t>. </a:t>
            </a:r>
            <a:endParaRPr lang="en-US" sz="1400"/>
          </a:p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PETER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The Wageningen UR </a:t>
            </a:r>
            <a:r>
              <a:rPr lang="en-GB" sz="1600" dirty="0"/>
              <a:t>network of trained publication registry employees was established already during the 1990’s. In most cases it was secretaries in charge of registering the output of their group. </a:t>
            </a:r>
            <a:endParaRPr lang="en-GB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With </a:t>
            </a:r>
            <a:r>
              <a:rPr lang="en-GB" sz="1600" dirty="0"/>
              <a:t>the implementation of Metis in 2002 a 4-hour-education was mandatory for new Metis users; during these courses users learned about the different publication types, how to handle full texts and how to register this information. </a:t>
            </a:r>
            <a:endParaRPr lang="en-GB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With </a:t>
            </a:r>
            <a:r>
              <a:rPr lang="en-GB" sz="1600" dirty="0"/>
              <a:t>the introduction of Pure, that replaced Metis in late 2015, all the Metis users had to visit 2,5-hour-educations to get familiar with the most important differences between Metis and Pure. 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618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PETER</a:t>
            </a:r>
            <a:endParaRPr lang="de-D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All </a:t>
            </a:r>
            <a:r>
              <a:rPr lang="de-DE" sz="1400" dirty="0" err="1" smtClean="0"/>
              <a:t>attendees</a:t>
            </a:r>
            <a:r>
              <a:rPr lang="de-DE" sz="1400" dirty="0" smtClean="0"/>
              <a:t>, 97%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former</a:t>
            </a:r>
            <a:r>
              <a:rPr lang="de-DE" sz="1400" dirty="0" smtClean="0"/>
              <a:t> Metis </a:t>
            </a:r>
            <a:r>
              <a:rPr lang="de-DE" sz="1400" dirty="0" err="1" smtClean="0"/>
              <a:t>users</a:t>
            </a:r>
            <a:r>
              <a:rPr lang="de-DE" sz="1400" dirty="0" smtClean="0"/>
              <a:t>,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followed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Metis-</a:t>
            </a:r>
            <a:r>
              <a:rPr lang="de-DE" sz="1400" dirty="0" err="1" smtClean="0"/>
              <a:t>to</a:t>
            </a:r>
            <a:r>
              <a:rPr lang="de-DE" sz="1400" dirty="0" smtClean="0"/>
              <a:t>-Pure </a:t>
            </a:r>
            <a:r>
              <a:rPr lang="de-DE" sz="1400" dirty="0" err="1" smtClean="0"/>
              <a:t>training</a:t>
            </a:r>
            <a:r>
              <a:rPr lang="de-DE" sz="1400" dirty="0" smtClean="0"/>
              <a:t> </a:t>
            </a:r>
            <a:r>
              <a:rPr lang="de-DE" sz="1400" dirty="0" err="1" smtClean="0"/>
              <a:t>received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‘I am a </a:t>
            </a:r>
            <a:r>
              <a:rPr lang="de-DE" sz="1400" dirty="0" err="1" smtClean="0"/>
              <a:t>certified</a:t>
            </a:r>
            <a:r>
              <a:rPr lang="de-DE" sz="1400" dirty="0" smtClean="0"/>
              <a:t> Pure </a:t>
            </a:r>
            <a:r>
              <a:rPr lang="de-DE" sz="1400" dirty="0" err="1" smtClean="0"/>
              <a:t>user</a:t>
            </a:r>
            <a:r>
              <a:rPr lang="de-DE" sz="1400" dirty="0" smtClean="0"/>
              <a:t>‘ </a:t>
            </a:r>
            <a:r>
              <a:rPr lang="de-DE" sz="1400" dirty="0" err="1" smtClean="0"/>
              <a:t>mug</a:t>
            </a:r>
            <a:r>
              <a:rPr lang="de-DE" sz="14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This </a:t>
            </a:r>
            <a:r>
              <a:rPr lang="en-US" sz="1400" dirty="0"/>
              <a:t>was a way to show our </a:t>
            </a:r>
            <a:r>
              <a:rPr lang="en-US" sz="1400" dirty="0" smtClean="0"/>
              <a:t>gratitude, but also to </a:t>
            </a:r>
            <a:r>
              <a:rPr lang="en-US" sz="1400" dirty="0"/>
              <a:t>but also a way to raise </a:t>
            </a:r>
            <a:r>
              <a:rPr lang="en-US" sz="1400" dirty="0" smtClean="0"/>
              <a:t>the Pure awareness </a:t>
            </a:r>
            <a:r>
              <a:rPr lang="en-US" sz="1400" dirty="0"/>
              <a:t>within the </a:t>
            </a:r>
            <a:r>
              <a:rPr lang="en-US" sz="1400" dirty="0" smtClean="0"/>
              <a:t>research groups.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smtClean="0"/>
              <a:t>Thanks for your kind attention!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smtClean="0"/>
              <a:t>Find </a:t>
            </a:r>
            <a:r>
              <a:rPr lang="de-DE" sz="1600" b="1" smtClean="0"/>
              <a:t>more details in the Proceedings Paper </a:t>
            </a:r>
            <a:r>
              <a:rPr lang="de-DE" sz="1600" smtClean="0"/>
              <a:t>available on the EuroCRIS repository.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332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</a:rPr>
              <a:t>Peter</a:t>
            </a:r>
            <a:endParaRPr lang="de-DE" dirty="0" smtClean="0">
              <a:latin typeface="Arial" pitchFamily="34" charset="0"/>
            </a:endParaRPr>
          </a:p>
          <a:p>
            <a:endParaRPr lang="de-DE" dirty="0" smtClean="0">
              <a:latin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itchFamily="34" charset="0"/>
              </a:rPr>
              <a:t>Wageningen University &amp; Research </a:t>
            </a:r>
            <a:r>
              <a:rPr lang="de-DE" sz="1400" dirty="0" err="1" smtClean="0">
                <a:latin typeface="Arial" pitchFamily="34" charset="0"/>
              </a:rPr>
              <a:t>Centre</a:t>
            </a:r>
            <a:r>
              <a:rPr lang="de-DE" sz="1400" dirty="0" smtClean="0">
                <a:latin typeface="Arial" pitchFamily="34" charset="0"/>
              </a:rPr>
              <a:t>, </a:t>
            </a:r>
            <a:r>
              <a:rPr lang="de-DE" sz="1400" dirty="0" err="1" smtClean="0">
                <a:latin typeface="Arial" pitchFamily="34" charset="0"/>
              </a:rPr>
              <a:t>located</a:t>
            </a:r>
            <a:r>
              <a:rPr lang="de-DE" sz="1400" dirty="0" smtClean="0">
                <a:latin typeface="Arial" pitchFamily="34" charset="0"/>
              </a:rPr>
              <a:t> in </a:t>
            </a:r>
            <a:r>
              <a:rPr lang="de-DE" sz="1400" dirty="0" err="1" smtClean="0">
                <a:latin typeface="Arial" pitchFamily="34" charset="0"/>
              </a:rPr>
              <a:t>the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centre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of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the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Netherlands</a:t>
            </a:r>
            <a:r>
              <a:rPr lang="de-DE" sz="1400" dirty="0" smtClean="0">
                <a:latin typeface="Arial" pitchFamily="34" charset="0"/>
              </a:rPr>
              <a:t>, </a:t>
            </a:r>
            <a:r>
              <a:rPr lang="de-DE" sz="1400" dirty="0" err="1" smtClean="0">
                <a:latin typeface="Arial" pitchFamily="34" charset="0"/>
              </a:rPr>
              <a:t>consists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of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two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parts</a:t>
            </a:r>
            <a:r>
              <a:rPr lang="de-DE" sz="1400" dirty="0" smtClean="0">
                <a:latin typeface="Arial" pitchFamily="34" charset="0"/>
              </a:rPr>
              <a:t>: </a:t>
            </a:r>
            <a:r>
              <a:rPr lang="de-DE" sz="1400" dirty="0" smtClean="0">
                <a:latin typeface="Arial" pitchFamily="34" charset="0"/>
              </a:rPr>
              <a:t>Wageningen </a:t>
            </a:r>
            <a:r>
              <a:rPr lang="de-DE" sz="1400" dirty="0" smtClean="0">
                <a:latin typeface="Arial" pitchFamily="34" charset="0"/>
              </a:rPr>
              <a:t>University, </a:t>
            </a:r>
            <a:r>
              <a:rPr lang="de-DE" sz="1400" dirty="0" err="1" smtClean="0">
                <a:latin typeface="Arial" pitchFamily="34" charset="0"/>
              </a:rPr>
              <a:t>founded</a:t>
            </a:r>
            <a:r>
              <a:rPr lang="de-DE" sz="1400" dirty="0" smtClean="0">
                <a:latin typeface="Arial" pitchFamily="34" charset="0"/>
              </a:rPr>
              <a:t> in 1917 </a:t>
            </a:r>
            <a:r>
              <a:rPr lang="de-DE" sz="1400" dirty="0" err="1" smtClean="0">
                <a:latin typeface="Arial" pitchFamily="34" charset="0"/>
              </a:rPr>
              <a:t>and</a:t>
            </a:r>
            <a:r>
              <a:rPr lang="de-DE" sz="1400" dirty="0" smtClean="0">
                <a:latin typeface="Arial" pitchFamily="34" charset="0"/>
              </a:rPr>
              <a:t> a </a:t>
            </a:r>
            <a:r>
              <a:rPr lang="de-DE" sz="1400" dirty="0" err="1" smtClean="0">
                <a:latin typeface="Arial" pitchFamily="34" charset="0"/>
              </a:rPr>
              <a:t>collection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of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former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state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institutes</a:t>
            </a:r>
            <a:r>
              <a:rPr lang="de-DE" sz="1400" dirty="0" smtClean="0">
                <a:latin typeface="Arial" pitchFamily="34" charset="0"/>
              </a:rPr>
              <a:t>. </a:t>
            </a:r>
            <a:r>
              <a:rPr lang="de-DE" sz="1400" dirty="0" err="1" smtClean="0">
                <a:latin typeface="Arial" pitchFamily="34" charset="0"/>
              </a:rPr>
              <a:t>Both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university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and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institutes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where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originally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funded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by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the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Ministry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of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Agriculture</a:t>
            </a:r>
            <a:r>
              <a:rPr lang="de-DE" sz="1400" dirty="0" smtClean="0">
                <a:latin typeface="Arial" pitchFamily="34" charset="0"/>
              </a:rPr>
              <a:t>, </a:t>
            </a:r>
            <a:r>
              <a:rPr lang="de-DE" sz="1400" dirty="0" err="1" smtClean="0">
                <a:latin typeface="Arial" pitchFamily="34" charset="0"/>
              </a:rPr>
              <a:t>nowadays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by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the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Ministry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of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E</a:t>
            </a:r>
            <a:r>
              <a:rPr lang="de-DE" sz="1400" dirty="0" err="1" smtClean="0">
                <a:latin typeface="Arial" pitchFamily="34" charset="0"/>
              </a:rPr>
              <a:t>conomic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Affairs</a:t>
            </a:r>
            <a:r>
              <a:rPr lang="de-DE" sz="1400" dirty="0" smtClean="0">
                <a:latin typeface="Arial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itchFamily="34" charset="0"/>
              </a:rPr>
              <a:t>The University </a:t>
            </a:r>
            <a:r>
              <a:rPr lang="de-DE" sz="1400" dirty="0" err="1" smtClean="0">
                <a:latin typeface="Arial" pitchFamily="34" charset="0"/>
              </a:rPr>
              <a:t>is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growing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rapidly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from</a:t>
            </a:r>
            <a:r>
              <a:rPr lang="de-DE" sz="1400" dirty="0" smtClean="0">
                <a:latin typeface="Arial" pitchFamily="34" charset="0"/>
              </a:rPr>
              <a:t> 5200 in 2007 </a:t>
            </a:r>
            <a:r>
              <a:rPr lang="de-DE" sz="1400" dirty="0" err="1" smtClean="0">
                <a:latin typeface="Arial" pitchFamily="34" charset="0"/>
              </a:rPr>
              <a:t>to</a:t>
            </a:r>
            <a:r>
              <a:rPr lang="de-DE" sz="1400" dirty="0" smtClean="0">
                <a:latin typeface="Arial" pitchFamily="34" charset="0"/>
              </a:rPr>
              <a:t> 10.000 </a:t>
            </a:r>
            <a:r>
              <a:rPr lang="de-DE" sz="1400" dirty="0" err="1" smtClean="0">
                <a:latin typeface="Arial" pitchFamily="34" charset="0"/>
              </a:rPr>
              <a:t>BSc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and</a:t>
            </a:r>
            <a:r>
              <a:rPr lang="de-DE" sz="1400" dirty="0" smtClean="0">
                <a:latin typeface="Arial" pitchFamily="34" charset="0"/>
              </a:rPr>
              <a:t> MSc-</a:t>
            </a:r>
            <a:r>
              <a:rPr lang="de-DE" sz="1400" dirty="0" err="1" smtClean="0">
                <a:latin typeface="Arial" pitchFamily="34" charset="0"/>
              </a:rPr>
              <a:t>students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nowadays</a:t>
            </a:r>
            <a:r>
              <a:rPr lang="de-DE" sz="1400" dirty="0" smtClean="0">
                <a:latin typeface="Arial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itchFamily="34" charset="0"/>
              </a:rPr>
              <a:t>40% </a:t>
            </a:r>
            <a:r>
              <a:rPr lang="de-DE" sz="1400" dirty="0" err="1" smtClean="0">
                <a:latin typeface="Arial" pitchFamily="34" charset="0"/>
              </a:rPr>
              <a:t>of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the</a:t>
            </a:r>
            <a:r>
              <a:rPr lang="de-DE" sz="1400" dirty="0" smtClean="0">
                <a:latin typeface="Arial" pitchFamily="34" charset="0"/>
              </a:rPr>
              <a:t> MSc–</a:t>
            </a:r>
            <a:r>
              <a:rPr lang="de-DE" sz="1400" dirty="0" err="1" smtClean="0">
                <a:latin typeface="Arial" pitchFamily="34" charset="0"/>
              </a:rPr>
              <a:t>students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are</a:t>
            </a:r>
            <a:r>
              <a:rPr lang="de-DE" sz="1400" dirty="0" smtClean="0">
                <a:latin typeface="Arial" pitchFamily="34" charset="0"/>
              </a:rPr>
              <a:t> international </a:t>
            </a:r>
            <a:r>
              <a:rPr lang="de-DE" sz="1400" dirty="0" err="1" smtClean="0">
                <a:latin typeface="Arial" pitchFamily="34" charset="0"/>
              </a:rPr>
              <a:t>students</a:t>
            </a:r>
            <a:endParaRPr lang="de-DE" sz="1400" dirty="0" smtClean="0">
              <a:latin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</a:rPr>
              <a:t>Peter</a:t>
            </a:r>
            <a:r>
              <a:rPr lang="de-DE" sz="1400" b="1" dirty="0" smtClean="0">
                <a:latin typeface="Arial" pitchFamily="34" charset="0"/>
              </a:rPr>
              <a:t> </a:t>
            </a:r>
          </a:p>
          <a:p>
            <a:r>
              <a:rPr lang="de-DE" sz="1400" dirty="0">
                <a:latin typeface="Arial" pitchFamily="34" charset="0"/>
              </a:rPr>
              <a:t>Wageningen University &amp;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dirty="0">
                <a:latin typeface="Arial" pitchFamily="34" charset="0"/>
              </a:rPr>
              <a:t>Research </a:t>
            </a:r>
            <a:r>
              <a:rPr lang="de-DE" sz="1400" dirty="0" err="1">
                <a:latin typeface="Arial" pitchFamily="34" charset="0"/>
              </a:rPr>
              <a:t>Centre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is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performing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very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well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dirty="0">
                <a:latin typeface="Arial" pitchFamily="34" charset="0"/>
              </a:rPr>
              <a:t>on </a:t>
            </a:r>
            <a:r>
              <a:rPr lang="de-DE" sz="1400" b="1" dirty="0" err="1">
                <a:latin typeface="Arial" pitchFamily="34" charset="0"/>
              </a:rPr>
              <a:t>both</a:t>
            </a:r>
            <a:r>
              <a:rPr lang="de-DE" sz="1400" b="1" dirty="0">
                <a:latin typeface="Arial" pitchFamily="34" charset="0"/>
              </a:rPr>
              <a:t> national </a:t>
            </a:r>
            <a:r>
              <a:rPr lang="de-DE" sz="1400" b="1" dirty="0" err="1">
                <a:latin typeface="Arial" pitchFamily="34" charset="0"/>
              </a:rPr>
              <a:t>and</a:t>
            </a:r>
            <a:r>
              <a:rPr lang="de-DE" sz="1400" b="1" dirty="0">
                <a:latin typeface="Arial" pitchFamily="34" charset="0"/>
              </a:rPr>
              <a:t> international </a:t>
            </a:r>
            <a:r>
              <a:rPr lang="de-DE" sz="1400" b="1" dirty="0" err="1">
                <a:latin typeface="Arial" pitchFamily="34" charset="0"/>
              </a:rPr>
              <a:t>rankings</a:t>
            </a:r>
            <a:r>
              <a:rPr lang="de-DE" sz="1400" dirty="0">
                <a:latin typeface="Arial" pitchFamily="34" charset="0"/>
              </a:rPr>
              <a:t>.</a:t>
            </a:r>
          </a:p>
          <a:p>
            <a:r>
              <a:rPr lang="de-DE" sz="1400" dirty="0" err="1">
                <a:latin typeface="Arial" pitchFamily="34" charset="0"/>
              </a:rPr>
              <a:t>For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the</a:t>
            </a:r>
            <a:r>
              <a:rPr lang="de-DE" sz="1400" dirty="0" smtClean="0">
                <a:latin typeface="Arial" pitchFamily="34" charset="0"/>
              </a:rPr>
              <a:t> </a:t>
            </a:r>
            <a:r>
              <a:rPr lang="de-DE" sz="1400" b="1" dirty="0">
                <a:latin typeface="Arial" pitchFamily="34" charset="0"/>
              </a:rPr>
              <a:t>11th time in a </a:t>
            </a:r>
            <a:r>
              <a:rPr lang="de-DE" sz="1400" b="1" dirty="0" err="1">
                <a:latin typeface="Arial" pitchFamily="34" charset="0"/>
              </a:rPr>
              <a:t>row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dirty="0">
                <a:latin typeface="Arial" pitchFamily="34" charset="0"/>
              </a:rPr>
              <a:t>Wageningen  University </a:t>
            </a:r>
            <a:r>
              <a:rPr lang="de-DE" sz="1400" dirty="0" err="1">
                <a:latin typeface="Arial" pitchFamily="34" charset="0"/>
              </a:rPr>
              <a:t>is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ranked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as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the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best</a:t>
            </a:r>
            <a:r>
              <a:rPr lang="de-DE" sz="1400" b="1" dirty="0">
                <a:latin typeface="Arial" pitchFamily="34" charset="0"/>
              </a:rPr>
              <a:t> University </a:t>
            </a:r>
            <a:r>
              <a:rPr lang="de-DE" sz="1400" b="1" dirty="0" err="1">
                <a:latin typeface="Arial" pitchFamily="34" charset="0"/>
              </a:rPr>
              <a:t>of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the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Netherlands</a:t>
            </a:r>
            <a:r>
              <a:rPr lang="de-DE" sz="1400" dirty="0">
                <a:latin typeface="Arial" pitchFamily="34" charset="0"/>
              </a:rPr>
              <a:t>. This </a:t>
            </a:r>
            <a:r>
              <a:rPr lang="de-DE" sz="1400" dirty="0" err="1">
                <a:latin typeface="Arial" pitchFamily="34" charset="0"/>
              </a:rPr>
              <a:t>ranking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is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mainly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focussed</a:t>
            </a:r>
            <a:r>
              <a:rPr lang="de-DE" sz="1400" dirty="0">
                <a:latin typeface="Arial" pitchFamily="34" charset="0"/>
              </a:rPr>
              <a:t> on </a:t>
            </a:r>
            <a:r>
              <a:rPr lang="de-DE" sz="1400" dirty="0" err="1">
                <a:latin typeface="Arial" pitchFamily="34" charset="0"/>
              </a:rPr>
              <a:t>the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quality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of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b="1" dirty="0">
                <a:latin typeface="Arial" pitchFamily="34" charset="0"/>
              </a:rPr>
              <a:t>Education </a:t>
            </a:r>
            <a:r>
              <a:rPr lang="de-DE" sz="1400" b="1" dirty="0" err="1">
                <a:latin typeface="Arial" pitchFamily="34" charset="0"/>
              </a:rPr>
              <a:t>and</a:t>
            </a:r>
            <a:r>
              <a:rPr lang="de-DE" sz="1400" b="1" dirty="0">
                <a:latin typeface="Arial" pitchFamily="34" charset="0"/>
              </a:rPr>
              <a:t> Student Facilities</a:t>
            </a:r>
            <a:r>
              <a:rPr lang="de-DE" sz="1400" dirty="0">
                <a:latin typeface="Arial" pitchFamily="34" charset="0"/>
              </a:rPr>
              <a:t>.</a:t>
            </a:r>
          </a:p>
          <a:p>
            <a:r>
              <a:rPr lang="de-DE" sz="1400" dirty="0">
                <a:latin typeface="Arial" pitchFamily="34" charset="0"/>
              </a:rPr>
              <a:t>On international </a:t>
            </a:r>
            <a:r>
              <a:rPr lang="de-DE" sz="1400" dirty="0" err="1">
                <a:latin typeface="Arial" pitchFamily="34" charset="0"/>
              </a:rPr>
              <a:t>rankings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the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reputation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of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Wagening</a:t>
            </a:r>
            <a:r>
              <a:rPr lang="de-DE" sz="1400" dirty="0">
                <a:latin typeface="Arial" pitchFamily="34" charset="0"/>
              </a:rPr>
              <a:t> UR </a:t>
            </a:r>
            <a:r>
              <a:rPr lang="de-DE" sz="1400" dirty="0" err="1">
                <a:latin typeface="Arial" pitchFamily="34" charset="0"/>
              </a:rPr>
              <a:t>is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recognized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as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well</a:t>
            </a:r>
            <a:r>
              <a:rPr lang="de-DE" sz="1400" dirty="0">
                <a:latin typeface="Arial" pitchFamily="34" charset="0"/>
              </a:rPr>
              <a:t>, </a:t>
            </a:r>
            <a:r>
              <a:rPr lang="de-DE" sz="1400" dirty="0" err="1">
                <a:latin typeface="Arial" pitchFamily="34" charset="0"/>
              </a:rPr>
              <a:t>with</a:t>
            </a:r>
            <a:r>
              <a:rPr lang="de-DE" sz="1400" dirty="0">
                <a:latin typeface="Arial" pitchFamily="34" charset="0"/>
              </a:rPr>
              <a:t> a </a:t>
            </a:r>
            <a:r>
              <a:rPr lang="de-DE" sz="1400" b="1" dirty="0" err="1">
                <a:latin typeface="Arial" pitchFamily="34" charset="0"/>
              </a:rPr>
              <a:t>number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one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position</a:t>
            </a:r>
            <a:r>
              <a:rPr lang="de-DE" sz="1400" dirty="0">
                <a:latin typeface="Arial" pitchFamily="34" charset="0"/>
              </a:rPr>
              <a:t> in </a:t>
            </a:r>
            <a:r>
              <a:rPr lang="de-DE" sz="1400" dirty="0" err="1">
                <a:latin typeface="Arial" pitchFamily="34" charset="0"/>
              </a:rPr>
              <a:t>the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b="1" dirty="0">
                <a:latin typeface="Arial" pitchFamily="34" charset="0"/>
              </a:rPr>
              <a:t>QS-</a:t>
            </a:r>
            <a:r>
              <a:rPr lang="de-DE" sz="1400" b="1" dirty="0" err="1">
                <a:latin typeface="Arial" pitchFamily="34" charset="0"/>
              </a:rPr>
              <a:t>TopUniversities</a:t>
            </a:r>
            <a:r>
              <a:rPr lang="de-DE" sz="1400" b="1" dirty="0">
                <a:latin typeface="Arial" pitchFamily="34" charset="0"/>
              </a:rPr>
              <a:t>-ranking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for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Agriculture</a:t>
            </a:r>
            <a:r>
              <a:rPr lang="de-DE" sz="1400" b="1" dirty="0">
                <a:latin typeface="Arial" pitchFamily="34" charset="0"/>
              </a:rPr>
              <a:t> &amp; </a:t>
            </a:r>
            <a:r>
              <a:rPr lang="de-DE" sz="1400" b="1" dirty="0" err="1">
                <a:latin typeface="Arial" pitchFamily="34" charset="0"/>
              </a:rPr>
              <a:t>Forestry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and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the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number</a:t>
            </a:r>
            <a:r>
              <a:rPr lang="de-DE" sz="1400" dirty="0">
                <a:latin typeface="Arial" pitchFamily="34" charset="0"/>
              </a:rPr>
              <a:t> 16 </a:t>
            </a:r>
            <a:r>
              <a:rPr lang="de-DE" sz="1400" dirty="0" err="1">
                <a:latin typeface="Arial" pitchFamily="34" charset="0"/>
              </a:rPr>
              <a:t>position</a:t>
            </a:r>
            <a:r>
              <a:rPr lang="de-DE" sz="1400" dirty="0">
                <a:latin typeface="Arial" pitchFamily="34" charset="0"/>
              </a:rPr>
              <a:t> in </a:t>
            </a:r>
            <a:r>
              <a:rPr lang="de-DE" sz="1400" dirty="0" err="1">
                <a:latin typeface="Arial" pitchFamily="34" charset="0"/>
              </a:rPr>
              <a:t>the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b="1" dirty="0">
                <a:latin typeface="Arial" pitchFamily="34" charset="0"/>
              </a:rPr>
              <a:t>Times Higher Education Ranking </a:t>
            </a:r>
            <a:r>
              <a:rPr lang="de-DE" sz="1400" dirty="0" err="1">
                <a:latin typeface="Arial" pitchFamily="34" charset="0"/>
              </a:rPr>
              <a:t>for</a:t>
            </a:r>
            <a:r>
              <a:rPr lang="de-DE" sz="1400" dirty="0">
                <a:latin typeface="Arial" pitchFamily="34" charset="0"/>
              </a:rPr>
              <a:t> Life </a:t>
            </a:r>
            <a:r>
              <a:rPr lang="de-DE" sz="1400" dirty="0" err="1">
                <a:latin typeface="Arial" pitchFamily="34" charset="0"/>
              </a:rPr>
              <a:t>Sciences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and</a:t>
            </a:r>
            <a:r>
              <a:rPr lang="de-DE" sz="1400" dirty="0">
                <a:latin typeface="Arial" pitchFamily="34" charset="0"/>
              </a:rPr>
              <a:t> an </a:t>
            </a:r>
            <a:r>
              <a:rPr lang="de-DE" sz="1400" dirty="0" err="1">
                <a:latin typeface="Arial" pitchFamily="34" charset="0"/>
              </a:rPr>
              <a:t>overall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position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of</a:t>
            </a:r>
            <a:r>
              <a:rPr lang="de-DE" sz="1400" dirty="0">
                <a:latin typeface="Arial" pitchFamily="34" charset="0"/>
              </a:rPr>
              <a:t> 47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</a:rPr>
              <a:t>PHILIPP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The Quality </a:t>
            </a:r>
            <a:r>
              <a:rPr lang="en-GB" sz="1400" dirty="0"/>
              <a:t>M</a:t>
            </a:r>
            <a:r>
              <a:rPr lang="en-GB" sz="1400" dirty="0" smtClean="0"/>
              <a:t>anagement </a:t>
            </a:r>
            <a:r>
              <a:rPr lang="en-GB" sz="1400" dirty="0"/>
              <a:t>exercise for </a:t>
            </a:r>
            <a:r>
              <a:rPr lang="en-GB" sz="1400" dirty="0" smtClean="0"/>
              <a:t>research is </a:t>
            </a:r>
            <a:r>
              <a:rPr lang="en-GB" sz="1400" b="1" dirty="0" smtClean="0"/>
              <a:t>inspired </a:t>
            </a:r>
            <a:r>
              <a:rPr lang="en-GB" sz="1400" b="1" dirty="0"/>
              <a:t>by advanced </a:t>
            </a:r>
            <a:r>
              <a:rPr lang="en-GB" sz="1400" b="1" dirty="0" smtClean="0"/>
              <a:t>concepts</a:t>
            </a:r>
            <a:r>
              <a:rPr lang="en-GB" sz="1400" b="1" dirty="0"/>
              <a:t>, that unfold </a:t>
            </a:r>
            <a:r>
              <a:rPr lang="en-GB" sz="1400" b="1" dirty="0" smtClean="0"/>
              <a:t>in 4 </a:t>
            </a:r>
            <a:r>
              <a:rPr lang="en-GB" sz="1400" b="1" dirty="0"/>
              <a:t>phases</a:t>
            </a:r>
            <a:r>
              <a:rPr lang="en-GB" sz="1400" dirty="0"/>
              <a:t> </a:t>
            </a:r>
            <a:r>
              <a:rPr lang="en-GB" sz="1400" dirty="0" smtClean="0"/>
              <a:t>roughly</a:t>
            </a:r>
            <a:r>
              <a:rPr lang="en-GB" sz="1400" dirty="0"/>
              <a:t>:</a:t>
            </a:r>
            <a:endParaRPr lang="en-GB" sz="1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sz="1400" b="1" dirty="0" smtClean="0"/>
              <a:t>agree </a:t>
            </a:r>
            <a:r>
              <a:rPr lang="en-GB" sz="1400" b="1" dirty="0"/>
              <a:t>on Quality </a:t>
            </a:r>
            <a:r>
              <a:rPr lang="en-GB" sz="1400" b="1" dirty="0" smtClean="0"/>
              <a:t>Criteria</a:t>
            </a:r>
            <a:r>
              <a:rPr lang="en-GB" sz="1400" dirty="0" smtClean="0"/>
              <a:t>, that are </a:t>
            </a:r>
            <a:r>
              <a:rPr lang="en-GB" sz="1400" i="1" dirty="0" smtClean="0"/>
              <a:t>SMART</a:t>
            </a:r>
            <a:r>
              <a:rPr lang="en-GB" sz="1400" dirty="0" smtClean="0"/>
              <a:t> and in line with the institutions overall development strategy.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b="1" dirty="0" smtClean="0"/>
              <a:t>measure Quality </a:t>
            </a:r>
            <a:r>
              <a:rPr lang="en-GB" sz="1400" dirty="0"/>
              <a:t>based on the agreed criteria; </a:t>
            </a:r>
            <a:r>
              <a:rPr lang="en-GB" sz="1400" dirty="0" smtClean="0"/>
              <a:t>preconditions are (1) </a:t>
            </a:r>
            <a:r>
              <a:rPr lang="en-GB" sz="1400" b="1" dirty="0" smtClean="0"/>
              <a:t>Business Processes </a:t>
            </a:r>
            <a:r>
              <a:rPr lang="en-GB" sz="1400" dirty="0" smtClean="0"/>
              <a:t>ensuring that relevant data`s delivered and (2) an </a:t>
            </a:r>
            <a:r>
              <a:rPr lang="en-GB" sz="1400" b="1" dirty="0"/>
              <a:t>integrated IT </a:t>
            </a:r>
            <a:r>
              <a:rPr lang="en-GB" sz="1400" b="1" dirty="0" smtClean="0"/>
              <a:t>infrastructure</a:t>
            </a:r>
            <a:r>
              <a:rPr lang="en-GB" sz="1400" dirty="0" smtClean="0"/>
              <a:t> supporting those processes.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b="1" dirty="0" err="1" smtClean="0"/>
              <a:t>interprete</a:t>
            </a:r>
            <a:r>
              <a:rPr lang="en-GB" sz="1400" b="1" dirty="0" smtClean="0"/>
              <a:t> results </a:t>
            </a:r>
            <a:r>
              <a:rPr lang="en-GB" sz="1400" dirty="0" smtClean="0"/>
              <a:t>by </a:t>
            </a:r>
            <a:r>
              <a:rPr lang="en-GB" sz="1400" dirty="0"/>
              <a:t>putting them into relation to reference </a:t>
            </a:r>
            <a:r>
              <a:rPr lang="en-GB" sz="1400" dirty="0" smtClean="0"/>
              <a:t>figures, like targets</a:t>
            </a:r>
            <a:r>
              <a:rPr lang="en-GB" sz="1400" dirty="0"/>
              <a:t>, benchmarks, resources </a:t>
            </a:r>
            <a:r>
              <a:rPr lang="en-GB" sz="1400" dirty="0" smtClean="0"/>
              <a:t>invested.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b="1" dirty="0" smtClean="0"/>
              <a:t>make </a:t>
            </a:r>
            <a:r>
              <a:rPr lang="en-GB" sz="1400" b="1" dirty="0"/>
              <a:t>educated </a:t>
            </a:r>
            <a:r>
              <a:rPr lang="en-GB" sz="1400" b="1" dirty="0" smtClean="0"/>
              <a:t>Management decisions </a:t>
            </a:r>
            <a:r>
              <a:rPr lang="en-GB" sz="1400" dirty="0" err="1" smtClean="0"/>
              <a:t>f.e</a:t>
            </a:r>
            <a:r>
              <a:rPr lang="en-GB" sz="1400" dirty="0" smtClean="0"/>
              <a:t>. by strengthening strengths and weakening weaknesses.</a:t>
            </a:r>
          </a:p>
          <a:p>
            <a:pPr>
              <a:spcBef>
                <a:spcPts val="1200"/>
              </a:spcBef>
            </a:pPr>
            <a:r>
              <a:rPr lang="en-GB" sz="1400" dirty="0" smtClean="0"/>
              <a:t>This </a:t>
            </a:r>
            <a:r>
              <a:rPr lang="en-GB" sz="1400" dirty="0"/>
              <a:t>way the cycle runs in itself forcing the institution into an </a:t>
            </a:r>
            <a:r>
              <a:rPr lang="en-GB" sz="1400" b="1" dirty="0"/>
              <a:t>ongoing agile process of </a:t>
            </a:r>
            <a:r>
              <a:rPr lang="en-GB" sz="1400" b="1" dirty="0" smtClean="0"/>
              <a:t>measuring, adjusting &amp; improving</a:t>
            </a:r>
            <a:r>
              <a:rPr lang="en-GB" sz="1400" dirty="0" smtClean="0"/>
              <a:t>. 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6055568" cy="4114800"/>
          </a:xfrm>
        </p:spPr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</a:rPr>
              <a:t>PETER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smtClean="0"/>
              <a:t>The </a:t>
            </a:r>
            <a:r>
              <a:rPr lang="en-GB" sz="1600" b="1"/>
              <a:t>strategic goals of WUR are redefined every 4 years</a:t>
            </a:r>
            <a:r>
              <a:rPr lang="en-GB" sz="1600"/>
              <a:t>. </a:t>
            </a:r>
            <a:endParaRPr lang="en-GB" sz="16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The process is initiated by </a:t>
            </a:r>
            <a:r>
              <a:rPr lang="en-GB" sz="1600" smtClean="0"/>
              <a:t>Top Management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A</a:t>
            </a:r>
            <a:r>
              <a:rPr lang="en-GB" sz="1600" smtClean="0"/>
              <a:t> so called `</a:t>
            </a:r>
            <a:r>
              <a:rPr lang="en-GB" sz="1600" b="1" smtClean="0"/>
              <a:t>Writing Team</a:t>
            </a:r>
            <a:r>
              <a:rPr lang="en-GB" sz="1600" smtClean="0"/>
              <a:t>` assembles and </a:t>
            </a:r>
            <a:r>
              <a:rPr lang="en-GB" sz="1600"/>
              <a:t>consolidates input from various sources like </a:t>
            </a:r>
            <a:endParaRPr lang="en-GB" sz="160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smtClean="0"/>
              <a:t>strategy </a:t>
            </a:r>
            <a:r>
              <a:rPr lang="en-GB" sz="1600"/>
              <a:t>working groups, </a:t>
            </a:r>
            <a:endParaRPr lang="en-GB" sz="160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smtClean="0"/>
              <a:t>strategy </a:t>
            </a:r>
            <a:r>
              <a:rPr lang="en-GB" sz="1600"/>
              <a:t>meetings with employees, </a:t>
            </a:r>
            <a:endParaRPr lang="en-GB" sz="160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smtClean="0"/>
              <a:t>discussions </a:t>
            </a:r>
            <a:r>
              <a:rPr lang="en-GB" sz="1600"/>
              <a:t>with stakeholders </a:t>
            </a:r>
            <a:endParaRPr lang="en-GB" sz="160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600" smtClean="0"/>
              <a:t>what </a:t>
            </a:r>
            <a:r>
              <a:rPr lang="en-GB" sz="1600"/>
              <a:t>was sent </a:t>
            </a:r>
            <a:r>
              <a:rPr lang="en-GB" sz="1600" smtClean="0">
                <a:hlinkClick r:id="rId3"/>
              </a:rPr>
              <a:t>onewageningen@wur.nl</a:t>
            </a:r>
            <a:r>
              <a:rPr lang="en-GB" sz="160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smtClean="0"/>
              <a:t>See on this slide the </a:t>
            </a:r>
            <a:r>
              <a:rPr lang="en-GB" sz="1600" b="1" smtClean="0"/>
              <a:t>Synopsis of the actual Strategic Plan</a:t>
            </a:r>
            <a:r>
              <a:rPr lang="en-GB" sz="1600" smtClean="0"/>
              <a:t>: an interactive PDF published and accessible for everybody on the institutions homepage.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</a:rPr>
              <a:t>PETER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smtClean="0"/>
              <a:t>See on this slide a </a:t>
            </a:r>
            <a:r>
              <a:rPr lang="en-GB" sz="1600" b="1" smtClean="0"/>
              <a:t>Zoom on the KPI`s for research</a:t>
            </a:r>
            <a:r>
              <a:rPr lang="en-GB" sz="160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smtClean="0"/>
              <a:t>One of the goals pursued is </a:t>
            </a:r>
            <a:r>
              <a:rPr lang="en-GB" sz="1600" dirty="0"/>
              <a:t>to </a:t>
            </a:r>
            <a:r>
              <a:rPr lang="en-GB" sz="1600" b="1" dirty="0"/>
              <a:t>increase international visibility of WUR</a:t>
            </a:r>
            <a:r>
              <a:rPr lang="en-GB" sz="1600" dirty="0"/>
              <a:t> by winning or defending high ranks in international rankings relevant for the field of life science</a:t>
            </a:r>
            <a:r>
              <a:rPr lang="en-GB" sz="16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[</a:t>
            </a:r>
            <a:r>
              <a:rPr lang="en-GB" sz="1600" dirty="0" smtClean="0">
                <a:solidFill>
                  <a:srgbClr val="FF0000"/>
                </a:solidFill>
              </a:rPr>
              <a:t>Peter</a:t>
            </a:r>
            <a:r>
              <a:rPr lang="en-GB" sz="1600" dirty="0" smtClean="0"/>
              <a:t>]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achieve</a:t>
            </a:r>
            <a:r>
              <a:rPr lang="nl-NL" sz="1600" dirty="0" smtClean="0"/>
              <a:t> these goals, </a:t>
            </a:r>
            <a:r>
              <a:rPr lang="nl-NL" sz="1600" dirty="0" err="1" smtClean="0"/>
              <a:t>measures</a:t>
            </a:r>
            <a:r>
              <a:rPr lang="nl-NL" sz="1600" dirty="0" smtClean="0"/>
              <a:t> have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be</a:t>
            </a:r>
            <a:r>
              <a:rPr lang="nl-NL" sz="1600" dirty="0" smtClean="0"/>
              <a:t> </a:t>
            </a:r>
            <a:r>
              <a:rPr lang="nl-NL" sz="1600" dirty="0" err="1" smtClean="0"/>
              <a:t>defined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implemented</a:t>
            </a:r>
            <a:r>
              <a:rPr lang="nl-NL" sz="1600" dirty="0" smtClean="0"/>
              <a:t>. </a:t>
            </a:r>
            <a:endParaRPr lang="en-US" sz="1600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1" smtClean="0">
                <a:solidFill>
                  <a:srgbClr val="FF0000"/>
                </a:solidFill>
              </a:rPr>
              <a:t>PETER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smtClean="0"/>
              <a:t>In </a:t>
            </a:r>
            <a:r>
              <a:rPr lang="en-GB" sz="1400"/>
              <a:t>2009 Wageningen </a:t>
            </a:r>
            <a:r>
              <a:rPr lang="en-GB" sz="1400" smtClean="0"/>
              <a:t>established </a:t>
            </a:r>
            <a:r>
              <a:rPr lang="en-GB" sz="1400" b="1" smtClean="0"/>
              <a:t>a </a:t>
            </a:r>
            <a:r>
              <a:rPr lang="en-GB" sz="1400" b="1"/>
              <a:t>tenure track for newly appointed staff members</a:t>
            </a:r>
            <a:r>
              <a:rPr lang="en-GB" sz="1400"/>
              <a:t>. </a:t>
            </a:r>
            <a:endParaRPr lang="en-GB" sz="14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smtClean="0"/>
              <a:t>One </a:t>
            </a:r>
            <a:r>
              <a:rPr lang="en-GB" sz="1400"/>
              <a:t>of the </a:t>
            </a:r>
            <a:r>
              <a:rPr lang="en-GB" sz="1400" smtClean="0"/>
              <a:t>assessment criteria </a:t>
            </a:r>
            <a:r>
              <a:rPr lang="en-GB" sz="1400"/>
              <a:t>was </a:t>
            </a:r>
            <a:r>
              <a:rPr lang="en-GB" sz="1400" smtClean="0"/>
              <a:t>Quality and Impact of research output</a:t>
            </a:r>
            <a:r>
              <a:rPr lang="en-GB" sz="1400"/>
              <a:t> </a:t>
            </a:r>
            <a:r>
              <a:rPr lang="en-GB" sz="1400" smtClean="0"/>
              <a:t>(we`ll talk about how that was measured in a minute).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/>
              <a:t>Not to leave people alone with this task and to support researchers to publish in high quality journals, </a:t>
            </a:r>
            <a:r>
              <a:rPr lang="en-GB" sz="1400" b="1"/>
              <a:t>courses and seminars</a:t>
            </a:r>
            <a:r>
              <a:rPr lang="en-GB" sz="1400"/>
              <a:t> are organised for researchers and PhD-students. On request, library staff advises individual research groups on how to improve their publication strategy</a:t>
            </a:r>
            <a:r>
              <a:rPr lang="en-GB" sz="140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/>
              <a:t>Because tenure track was only mandatory for new staff members, there was </a:t>
            </a:r>
            <a:r>
              <a:rPr lang="en-GB" sz="1400" b="1"/>
              <a:t>not a lot of resistance</a:t>
            </a:r>
            <a:r>
              <a:rPr lang="en-GB" sz="1400"/>
              <a:t>; on the contrary because of improved career opportunities a large number of the </a:t>
            </a:r>
            <a:r>
              <a:rPr lang="en-GB" sz="1400" b="1"/>
              <a:t>existing staff even volunteered for the tenure track</a:t>
            </a:r>
            <a:r>
              <a:rPr lang="en-GB" sz="1600"/>
              <a:t>. </a:t>
            </a:r>
            <a:endParaRPr lang="en-US" sz="1600"/>
          </a:p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3779912"/>
            <a:ext cx="5486400" cy="411480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PETER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350" dirty="0" smtClean="0"/>
              <a:t>As </a:t>
            </a:r>
            <a:r>
              <a:rPr lang="nl-NL" sz="1350" dirty="0" err="1" smtClean="0"/>
              <a:t>many</a:t>
            </a:r>
            <a:r>
              <a:rPr lang="nl-NL" sz="1350" dirty="0" smtClean="0"/>
              <a:t> </a:t>
            </a:r>
            <a:r>
              <a:rPr lang="nl-NL" sz="1350" dirty="0" err="1" smtClean="0"/>
              <a:t>universities</a:t>
            </a:r>
            <a:r>
              <a:rPr lang="nl-NL" sz="1350" dirty="0" smtClean="0"/>
              <a:t>, Wageningen UR </a:t>
            </a:r>
            <a:r>
              <a:rPr lang="nl-NL" sz="1350" dirty="0" err="1" smtClean="0"/>
              <a:t>started</a:t>
            </a:r>
            <a:r>
              <a:rPr lang="nl-NL" sz="1350" dirty="0" smtClean="0"/>
              <a:t> </a:t>
            </a:r>
            <a:r>
              <a:rPr lang="nl-NL" sz="1350" dirty="0" err="1" smtClean="0"/>
              <a:t>to</a:t>
            </a:r>
            <a:r>
              <a:rPr lang="nl-NL" sz="1350" dirty="0" smtClean="0"/>
              <a:t> </a:t>
            </a:r>
            <a:r>
              <a:rPr lang="nl-NL" sz="1350" dirty="0" err="1" smtClean="0"/>
              <a:t>evaluate</a:t>
            </a:r>
            <a:r>
              <a:rPr lang="nl-NL" sz="1350" dirty="0" smtClean="0"/>
              <a:t> </a:t>
            </a:r>
            <a:r>
              <a:rPr lang="nl-NL" sz="1350" dirty="0" err="1" smtClean="0"/>
              <a:t>groups</a:t>
            </a:r>
            <a:r>
              <a:rPr lang="nl-NL" sz="1350" dirty="0" smtClean="0"/>
              <a:t> </a:t>
            </a:r>
            <a:r>
              <a:rPr lang="nl-NL" sz="1350" dirty="0" err="1" smtClean="0"/>
              <a:t>by</a:t>
            </a:r>
            <a:r>
              <a:rPr lang="nl-NL" sz="1350" dirty="0" smtClean="0"/>
              <a:t>  </a:t>
            </a:r>
            <a:r>
              <a:rPr lang="nl-NL" sz="1350" dirty="0" err="1" smtClean="0"/>
              <a:t>counting</a:t>
            </a:r>
            <a:r>
              <a:rPr lang="nl-NL" sz="1350" dirty="0" smtClean="0"/>
              <a:t> </a:t>
            </a:r>
            <a:r>
              <a:rPr lang="nl-NL" sz="1350" dirty="0" err="1" smtClean="0"/>
              <a:t>the</a:t>
            </a:r>
            <a:r>
              <a:rPr lang="nl-NL" sz="1350" dirty="0" smtClean="0"/>
              <a:t> </a:t>
            </a:r>
            <a:r>
              <a:rPr lang="nl-NL" sz="1350" dirty="0" err="1" smtClean="0"/>
              <a:t>number</a:t>
            </a:r>
            <a:r>
              <a:rPr lang="nl-NL" sz="1350" dirty="0" smtClean="0"/>
              <a:t> of </a:t>
            </a:r>
            <a:r>
              <a:rPr lang="nl-NL" sz="1350" dirty="0" err="1" smtClean="0"/>
              <a:t>refereed</a:t>
            </a:r>
            <a:r>
              <a:rPr lang="nl-NL" sz="1350" dirty="0" smtClean="0"/>
              <a:t> </a:t>
            </a:r>
            <a:r>
              <a:rPr lang="nl-NL" sz="1350" dirty="0" err="1" smtClean="0"/>
              <a:t>articles</a:t>
            </a:r>
            <a:r>
              <a:rPr lang="nl-NL" sz="1350" dirty="0" smtClean="0"/>
              <a:t>. </a:t>
            </a:r>
            <a:r>
              <a:rPr lang="nl-NL" sz="1350" dirty="0" err="1" smtClean="0"/>
              <a:t>Around</a:t>
            </a:r>
            <a:r>
              <a:rPr lang="nl-NL" sz="1350" dirty="0" smtClean="0"/>
              <a:t> 2005 </a:t>
            </a:r>
            <a:r>
              <a:rPr lang="nl-NL" sz="1350" dirty="0" err="1" smtClean="0"/>
              <a:t>the</a:t>
            </a:r>
            <a:r>
              <a:rPr lang="nl-NL" sz="1350" dirty="0" smtClean="0"/>
              <a:t> first </a:t>
            </a:r>
            <a:r>
              <a:rPr lang="nl-NL" sz="1350" dirty="0" err="1" smtClean="0"/>
              <a:t>Bibliometric</a:t>
            </a:r>
            <a:r>
              <a:rPr lang="nl-NL" sz="1350" dirty="0" smtClean="0"/>
              <a:t> </a:t>
            </a:r>
            <a:r>
              <a:rPr lang="nl-NL" sz="1350" dirty="0" err="1" smtClean="0"/>
              <a:t>reports</a:t>
            </a:r>
            <a:r>
              <a:rPr lang="nl-NL" sz="1350" dirty="0" smtClean="0"/>
              <a:t> </a:t>
            </a:r>
            <a:r>
              <a:rPr lang="nl-NL" sz="1350" dirty="0" err="1" smtClean="0"/>
              <a:t>where</a:t>
            </a:r>
            <a:r>
              <a:rPr lang="nl-NL" sz="1350" dirty="0" smtClean="0"/>
              <a:t> made </a:t>
            </a:r>
            <a:r>
              <a:rPr lang="nl-NL" sz="1350" dirty="0" err="1" smtClean="0"/>
              <a:t>manually</a:t>
            </a:r>
            <a:r>
              <a:rPr lang="nl-NL" sz="1350" dirty="0" smtClean="0"/>
              <a:t> </a:t>
            </a:r>
            <a:r>
              <a:rPr lang="nl-NL" sz="1350" dirty="0" err="1" smtClean="0"/>
              <a:t>by</a:t>
            </a:r>
            <a:r>
              <a:rPr lang="nl-NL" sz="1350" dirty="0" smtClean="0"/>
              <a:t> </a:t>
            </a:r>
            <a:r>
              <a:rPr lang="nl-NL" sz="1350" dirty="0" err="1" smtClean="0"/>
              <a:t>using</a:t>
            </a:r>
            <a:r>
              <a:rPr lang="nl-NL" sz="1350" dirty="0" smtClean="0"/>
              <a:t> </a:t>
            </a:r>
            <a:r>
              <a:rPr lang="nl-NL" sz="1350" dirty="0" err="1" smtClean="0"/>
              <a:t>the</a:t>
            </a:r>
            <a:r>
              <a:rPr lang="nl-NL" sz="1350" dirty="0" smtClean="0"/>
              <a:t> </a:t>
            </a:r>
            <a:r>
              <a:rPr lang="nl-NL" sz="1350" dirty="0" err="1" smtClean="0"/>
              <a:t>Essential</a:t>
            </a:r>
            <a:r>
              <a:rPr lang="nl-NL" sz="1350" dirty="0" smtClean="0"/>
              <a:t> </a:t>
            </a:r>
            <a:r>
              <a:rPr lang="nl-NL" sz="1350" dirty="0" err="1" smtClean="0"/>
              <a:t>Science</a:t>
            </a:r>
            <a:r>
              <a:rPr lang="nl-NL" sz="1350" dirty="0" smtClean="0"/>
              <a:t> Indicators. </a:t>
            </a:r>
            <a:r>
              <a:rPr lang="nl-NL" sz="1350" dirty="0" err="1" smtClean="0"/>
              <a:t>After</a:t>
            </a:r>
            <a:r>
              <a:rPr lang="nl-NL" sz="1350" dirty="0" smtClean="0"/>
              <a:t> </a:t>
            </a:r>
            <a:r>
              <a:rPr lang="nl-NL" sz="1350" dirty="0" err="1" smtClean="0"/>
              <a:t>doing</a:t>
            </a:r>
            <a:r>
              <a:rPr lang="nl-NL" sz="1350" dirty="0" smtClean="0"/>
              <a:t> a pilot </a:t>
            </a:r>
            <a:r>
              <a:rPr lang="nl-NL" sz="1350" dirty="0" smtClean="0"/>
              <a:t>in MS </a:t>
            </a:r>
            <a:r>
              <a:rPr lang="nl-NL" sz="1350" dirty="0" smtClean="0"/>
              <a:t>Access, </a:t>
            </a:r>
            <a:r>
              <a:rPr lang="nl-NL" sz="1350" dirty="0" smtClean="0"/>
              <a:t>Wageningen </a:t>
            </a:r>
            <a:r>
              <a:rPr lang="nl-NL" sz="1350" dirty="0" err="1" smtClean="0"/>
              <a:t>decided</a:t>
            </a:r>
            <a:r>
              <a:rPr lang="nl-NL" sz="1350" dirty="0" smtClean="0"/>
              <a:t> </a:t>
            </a:r>
            <a:r>
              <a:rPr lang="nl-NL" sz="1350" dirty="0" err="1" smtClean="0"/>
              <a:t>to</a:t>
            </a:r>
            <a:r>
              <a:rPr lang="nl-NL" sz="1350" dirty="0" smtClean="0"/>
              <a:t> </a:t>
            </a:r>
            <a:r>
              <a:rPr lang="nl-NL" sz="1350" dirty="0" err="1" smtClean="0"/>
              <a:t>implement</a:t>
            </a:r>
            <a:r>
              <a:rPr lang="nl-NL" sz="1350" dirty="0" smtClean="0"/>
              <a:t> </a:t>
            </a:r>
            <a:r>
              <a:rPr lang="nl-NL" sz="1350" dirty="0" err="1" smtClean="0"/>
              <a:t>this</a:t>
            </a:r>
            <a:r>
              <a:rPr lang="nl-NL" sz="1350" dirty="0" smtClean="0"/>
              <a:t> analysis in </a:t>
            </a:r>
            <a:r>
              <a:rPr lang="nl-NL" sz="1350" dirty="0" err="1" smtClean="0"/>
              <a:t>the</a:t>
            </a:r>
            <a:r>
              <a:rPr lang="nl-NL" sz="1350" dirty="0" smtClean="0"/>
              <a:t> </a:t>
            </a:r>
            <a:r>
              <a:rPr lang="nl-NL" sz="1350" dirty="0" err="1" smtClean="0"/>
              <a:t>repository</a:t>
            </a:r>
            <a:r>
              <a:rPr lang="nl-NL" sz="1350" dirty="0" smtClean="0"/>
              <a:t>. </a:t>
            </a:r>
            <a:r>
              <a:rPr lang="nl-NL" sz="1350" dirty="0" err="1" smtClean="0"/>
              <a:t>Interpreting</a:t>
            </a:r>
            <a:r>
              <a:rPr lang="nl-NL" sz="1350" dirty="0" smtClean="0"/>
              <a:t> </a:t>
            </a:r>
            <a:r>
              <a:rPr lang="nl-NL" sz="1350" dirty="0" err="1" smtClean="0"/>
              <a:t>the</a:t>
            </a:r>
            <a:r>
              <a:rPr lang="nl-NL" sz="1350" dirty="0" smtClean="0"/>
              <a:t> </a:t>
            </a:r>
            <a:r>
              <a:rPr lang="nl-NL" sz="1350" dirty="0" err="1" smtClean="0"/>
              <a:t>results</a:t>
            </a:r>
            <a:r>
              <a:rPr lang="nl-NL" sz="1350" dirty="0" smtClean="0"/>
              <a:t> of </a:t>
            </a:r>
            <a:r>
              <a:rPr lang="nl-NL" sz="1350" dirty="0" err="1" smtClean="0"/>
              <a:t>this</a:t>
            </a:r>
            <a:r>
              <a:rPr lang="nl-NL" sz="1350" dirty="0" smtClean="0"/>
              <a:t> analysis </a:t>
            </a:r>
            <a:r>
              <a:rPr lang="nl-NL" sz="1350" dirty="0" err="1" smtClean="0"/>
              <a:t>learned</a:t>
            </a:r>
            <a:r>
              <a:rPr lang="nl-NL" sz="1350" dirty="0" smtClean="0"/>
              <a:t> </a:t>
            </a:r>
            <a:r>
              <a:rPr lang="nl-NL" sz="1350" dirty="0" err="1" smtClean="0"/>
              <a:t>us</a:t>
            </a:r>
            <a:r>
              <a:rPr lang="nl-NL" sz="1350" dirty="0" smtClean="0"/>
              <a:t> </a:t>
            </a:r>
            <a:r>
              <a:rPr lang="nl-NL" sz="1350" dirty="0" err="1" smtClean="0"/>
              <a:t>that</a:t>
            </a:r>
            <a:r>
              <a:rPr lang="nl-NL" sz="1350" dirty="0" smtClean="0"/>
              <a:t> </a:t>
            </a:r>
            <a:r>
              <a:rPr lang="nl-NL" sz="1350" dirty="0" err="1" smtClean="0"/>
              <a:t>publishing</a:t>
            </a:r>
            <a:r>
              <a:rPr lang="nl-NL" sz="1350" dirty="0" smtClean="0"/>
              <a:t> in high impact </a:t>
            </a:r>
            <a:r>
              <a:rPr lang="nl-NL" sz="1350" dirty="0" err="1" smtClean="0"/>
              <a:t>journals</a:t>
            </a:r>
            <a:r>
              <a:rPr lang="nl-NL" sz="1350" dirty="0" smtClean="0"/>
              <a:t> was </a:t>
            </a:r>
            <a:r>
              <a:rPr lang="nl-NL" sz="1350" dirty="0" err="1" smtClean="0"/>
              <a:t>correlating</a:t>
            </a:r>
            <a:r>
              <a:rPr lang="nl-NL" sz="1350" dirty="0" smtClean="0"/>
              <a:t> </a:t>
            </a:r>
            <a:r>
              <a:rPr lang="nl-NL" sz="1350" dirty="0" err="1" smtClean="0"/>
              <a:t>strongly</a:t>
            </a:r>
            <a:r>
              <a:rPr lang="nl-NL" sz="1350" dirty="0" smtClean="0"/>
              <a:t> </a:t>
            </a:r>
            <a:r>
              <a:rPr lang="nl-NL" sz="1350" dirty="0" err="1" smtClean="0"/>
              <a:t>with</a:t>
            </a:r>
            <a:r>
              <a:rPr lang="nl-NL" sz="1350" dirty="0" smtClean="0"/>
              <a:t> </a:t>
            </a:r>
            <a:r>
              <a:rPr lang="nl-NL" sz="1350" dirty="0" err="1" smtClean="0"/>
              <a:t>improvement</a:t>
            </a:r>
            <a:r>
              <a:rPr lang="nl-NL" sz="1350" dirty="0" smtClean="0"/>
              <a:t> of </a:t>
            </a:r>
            <a:r>
              <a:rPr lang="nl-NL" sz="1350" dirty="0" err="1" smtClean="0"/>
              <a:t>the</a:t>
            </a:r>
            <a:r>
              <a:rPr lang="nl-NL" sz="1350" dirty="0" smtClean="0"/>
              <a:t> </a:t>
            </a:r>
            <a:r>
              <a:rPr lang="nl-NL" sz="1350" dirty="0" err="1" smtClean="0"/>
              <a:t>scientific</a:t>
            </a:r>
            <a:r>
              <a:rPr lang="nl-NL" sz="1350" dirty="0" smtClean="0"/>
              <a:t> impact.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350" dirty="0" smtClean="0"/>
              <a:t>In </a:t>
            </a:r>
            <a:r>
              <a:rPr lang="nl-NL" sz="1350" dirty="0" err="1" smtClean="0"/>
              <a:t>this</a:t>
            </a:r>
            <a:r>
              <a:rPr lang="nl-NL" sz="1350" dirty="0" smtClean="0"/>
              <a:t> </a:t>
            </a:r>
            <a:r>
              <a:rPr lang="nl-NL" sz="1350" dirty="0" err="1" smtClean="0"/>
              <a:t>figure</a:t>
            </a:r>
            <a:r>
              <a:rPr lang="nl-NL" sz="1350" dirty="0" smtClean="0"/>
              <a:t> </a:t>
            </a:r>
            <a:r>
              <a:rPr lang="nl-NL" sz="1350" dirty="0" err="1" smtClean="0"/>
              <a:t>you</a:t>
            </a:r>
            <a:r>
              <a:rPr lang="nl-NL" sz="1350" dirty="0" smtClean="0"/>
              <a:t> </a:t>
            </a:r>
            <a:r>
              <a:rPr lang="nl-NL" sz="1350" dirty="0" err="1" smtClean="0"/>
              <a:t>see</a:t>
            </a:r>
            <a:r>
              <a:rPr lang="nl-NL" sz="1350" dirty="0" smtClean="0"/>
              <a:t> </a:t>
            </a:r>
            <a:r>
              <a:rPr lang="nl-NL" sz="1350" dirty="0" err="1" smtClean="0"/>
              <a:t>the</a:t>
            </a:r>
            <a:r>
              <a:rPr lang="nl-NL" sz="1350" dirty="0" smtClean="0"/>
              <a:t> </a:t>
            </a:r>
            <a:r>
              <a:rPr lang="nl-NL" sz="1350" dirty="0" err="1" smtClean="0"/>
              <a:t>avarage</a:t>
            </a:r>
            <a:r>
              <a:rPr lang="nl-NL" sz="1350" dirty="0" smtClean="0"/>
              <a:t> impact of Wageningen UR output over </a:t>
            </a:r>
            <a:r>
              <a:rPr lang="nl-NL" sz="1350" dirty="0" err="1" smtClean="0"/>
              <a:t>the</a:t>
            </a:r>
            <a:r>
              <a:rPr lang="nl-NL" sz="1350" dirty="0" smtClean="0"/>
              <a:t> periode 2005 </a:t>
            </a:r>
            <a:r>
              <a:rPr lang="nl-NL" sz="1350" dirty="0" err="1" smtClean="0"/>
              <a:t>to</a:t>
            </a:r>
            <a:r>
              <a:rPr lang="nl-NL" sz="1350" dirty="0" smtClean="0"/>
              <a:t> 2013 </a:t>
            </a:r>
            <a:r>
              <a:rPr lang="nl-NL" sz="1350" dirty="0" err="1" smtClean="0"/>
              <a:t>for</a:t>
            </a:r>
            <a:r>
              <a:rPr lang="nl-NL" sz="1350" dirty="0" smtClean="0"/>
              <a:t> </a:t>
            </a:r>
            <a:r>
              <a:rPr lang="nl-NL" sz="1350" dirty="0" err="1" smtClean="0"/>
              <a:t>refereed</a:t>
            </a:r>
            <a:r>
              <a:rPr lang="nl-NL" sz="1350" dirty="0" smtClean="0"/>
              <a:t> </a:t>
            </a:r>
            <a:r>
              <a:rPr lang="nl-NL" sz="1350" dirty="0" err="1" smtClean="0"/>
              <a:t>articles</a:t>
            </a:r>
            <a:r>
              <a:rPr lang="nl-NL" sz="1350" dirty="0" smtClean="0"/>
              <a:t> </a:t>
            </a:r>
            <a:r>
              <a:rPr lang="nl-NL" sz="1350" dirty="0" err="1" smtClean="0"/>
              <a:t>published</a:t>
            </a:r>
            <a:r>
              <a:rPr lang="nl-NL" sz="1350" dirty="0" smtClean="0"/>
              <a:t> in </a:t>
            </a:r>
            <a:r>
              <a:rPr lang="nl-NL" sz="1350" dirty="0" err="1" smtClean="0"/>
              <a:t>journals</a:t>
            </a:r>
            <a:r>
              <a:rPr lang="nl-NL" sz="1350" dirty="0" smtClean="0"/>
              <a:t> </a:t>
            </a:r>
            <a:r>
              <a:rPr lang="nl-NL" sz="1350" dirty="0" err="1" smtClean="0"/>
              <a:t>ranked</a:t>
            </a:r>
            <a:r>
              <a:rPr lang="nl-NL" sz="1350" dirty="0" smtClean="0"/>
              <a:t> on impact factor in different </a:t>
            </a:r>
            <a:r>
              <a:rPr lang="nl-NL" sz="1350" dirty="0" err="1" smtClean="0"/>
              <a:t>catagories</a:t>
            </a:r>
            <a:r>
              <a:rPr lang="nl-NL" sz="1350" dirty="0"/>
              <a:t> (n=20.452</a:t>
            </a:r>
            <a:r>
              <a:rPr lang="nl-NL" sz="1350" dirty="0" smtClean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350" dirty="0" err="1" smtClean="0"/>
              <a:t>Quartile</a:t>
            </a:r>
            <a:r>
              <a:rPr lang="nl-NL" sz="1350" dirty="0" smtClean="0"/>
              <a:t> </a:t>
            </a:r>
            <a:r>
              <a:rPr lang="nl-NL" sz="1350" dirty="0" smtClean="0"/>
              <a:t>1 </a:t>
            </a:r>
            <a:r>
              <a:rPr lang="nl-NL" sz="1350" dirty="0" err="1" smtClean="0"/>
              <a:t>journals</a:t>
            </a:r>
            <a:r>
              <a:rPr lang="nl-NL" sz="1350" dirty="0" smtClean="0"/>
              <a:t> are top 25% </a:t>
            </a:r>
            <a:r>
              <a:rPr lang="nl-NL" sz="1350" dirty="0" err="1" smtClean="0"/>
              <a:t>highest</a:t>
            </a:r>
            <a:r>
              <a:rPr lang="nl-NL" sz="1350" dirty="0" smtClean="0"/>
              <a:t> </a:t>
            </a:r>
            <a:r>
              <a:rPr lang="nl-NL" sz="1350" dirty="0" err="1" smtClean="0"/>
              <a:t>Journals</a:t>
            </a:r>
            <a:r>
              <a:rPr lang="nl-NL" sz="1350" dirty="0" smtClean="0"/>
              <a:t>. </a:t>
            </a:r>
            <a:r>
              <a:rPr lang="nl-NL" sz="1350" dirty="0" err="1" smtClean="0"/>
              <a:t>Quartile</a:t>
            </a:r>
            <a:r>
              <a:rPr lang="nl-NL" sz="1350" dirty="0" smtClean="0"/>
              <a:t> 4 </a:t>
            </a:r>
            <a:r>
              <a:rPr lang="nl-NL" sz="1350" dirty="0" err="1" smtClean="0"/>
              <a:t>the</a:t>
            </a:r>
            <a:r>
              <a:rPr lang="nl-NL" sz="1350" dirty="0" smtClean="0"/>
              <a:t> </a:t>
            </a:r>
            <a:r>
              <a:rPr lang="nl-NL" sz="1350" dirty="0" err="1" smtClean="0"/>
              <a:t>lowest</a:t>
            </a:r>
            <a:r>
              <a:rPr lang="nl-NL" sz="1350" dirty="0" smtClean="0"/>
              <a:t> 25% </a:t>
            </a:r>
            <a:r>
              <a:rPr lang="nl-NL" sz="1350" dirty="0" err="1" smtClean="0"/>
              <a:t>journals</a:t>
            </a:r>
            <a:r>
              <a:rPr lang="nl-NL" sz="135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350" dirty="0" smtClean="0"/>
              <a:t>Top10%-papers are </a:t>
            </a:r>
            <a:r>
              <a:rPr lang="nl-NL" sz="1350" dirty="0" err="1" smtClean="0"/>
              <a:t>belonging</a:t>
            </a:r>
            <a:r>
              <a:rPr lang="nl-NL" sz="1350" dirty="0" smtClean="0"/>
              <a:t> tot </a:t>
            </a:r>
            <a:r>
              <a:rPr lang="nl-NL" sz="1350" dirty="0" err="1" smtClean="0"/>
              <a:t>the</a:t>
            </a:r>
            <a:r>
              <a:rPr lang="nl-NL" sz="1350" dirty="0" smtClean="0"/>
              <a:t> 10% most </a:t>
            </a:r>
            <a:r>
              <a:rPr lang="nl-NL" sz="1350" dirty="0" err="1" smtClean="0"/>
              <a:t>cited</a:t>
            </a:r>
            <a:r>
              <a:rPr lang="nl-NL" sz="1350" dirty="0" smtClean="0"/>
              <a:t> papers in </a:t>
            </a:r>
            <a:r>
              <a:rPr lang="nl-NL" sz="1350" dirty="0" err="1" smtClean="0"/>
              <a:t>their</a:t>
            </a:r>
            <a:r>
              <a:rPr lang="nl-NL" sz="1350" dirty="0" smtClean="0"/>
              <a:t> 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350" dirty="0" err="1" smtClean="0"/>
              <a:t>Relative</a:t>
            </a:r>
            <a:r>
              <a:rPr lang="nl-NL" sz="1350" dirty="0" smtClean="0"/>
              <a:t> impact: Field </a:t>
            </a:r>
            <a:r>
              <a:rPr lang="nl-NL" sz="1350" dirty="0" err="1" smtClean="0"/>
              <a:t>and</a:t>
            </a:r>
            <a:r>
              <a:rPr lang="nl-NL" sz="1350" dirty="0" smtClean="0"/>
              <a:t> </a:t>
            </a:r>
            <a:r>
              <a:rPr lang="nl-NL" sz="1350" dirty="0" err="1" smtClean="0"/>
              <a:t>age</a:t>
            </a:r>
            <a:r>
              <a:rPr lang="nl-NL" sz="1350" dirty="0" smtClean="0"/>
              <a:t> </a:t>
            </a:r>
            <a:r>
              <a:rPr lang="nl-NL" sz="1350" dirty="0" err="1" smtClean="0"/>
              <a:t>weighted</a:t>
            </a:r>
            <a:r>
              <a:rPr lang="nl-NL" sz="1350" dirty="0" smtClean="0"/>
              <a:t> Impact.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350" dirty="0" smtClean="0"/>
              <a:t>An </a:t>
            </a:r>
            <a:r>
              <a:rPr lang="nl-NL" sz="1350" dirty="0" err="1" smtClean="0"/>
              <a:t>world</a:t>
            </a:r>
            <a:r>
              <a:rPr lang="nl-NL" sz="1350" dirty="0" smtClean="0"/>
              <a:t> </a:t>
            </a:r>
            <a:r>
              <a:rPr lang="nl-NL" sz="1350" dirty="0" err="1" smtClean="0"/>
              <a:t>average</a:t>
            </a:r>
            <a:r>
              <a:rPr lang="nl-NL" sz="1350" dirty="0" smtClean="0"/>
              <a:t> </a:t>
            </a:r>
            <a:r>
              <a:rPr lang="nl-NL" sz="1350" dirty="0" err="1" smtClean="0"/>
              <a:t>institute</a:t>
            </a:r>
            <a:r>
              <a:rPr lang="nl-NL" sz="1350" dirty="0" smtClean="0"/>
              <a:t> </a:t>
            </a:r>
            <a:r>
              <a:rPr lang="nl-NL" sz="1350" dirty="0" err="1" smtClean="0"/>
              <a:t>could</a:t>
            </a:r>
            <a:r>
              <a:rPr lang="nl-NL" sz="1350" dirty="0" smtClean="0"/>
              <a:t> </a:t>
            </a:r>
            <a:r>
              <a:rPr lang="nl-NL" sz="1350" dirty="0" err="1" smtClean="0"/>
              <a:t>expect</a:t>
            </a:r>
            <a:r>
              <a:rPr lang="nl-NL" sz="1350" dirty="0" smtClean="0"/>
              <a:t> 10% Top10% papers </a:t>
            </a:r>
            <a:r>
              <a:rPr lang="nl-NL" sz="1350" dirty="0" err="1" smtClean="0"/>
              <a:t>and</a:t>
            </a:r>
            <a:r>
              <a:rPr lang="nl-NL" sz="1350" dirty="0" smtClean="0"/>
              <a:t> a </a:t>
            </a:r>
            <a:r>
              <a:rPr lang="nl-NL" sz="1350" dirty="0" err="1" smtClean="0"/>
              <a:t>Relative</a:t>
            </a:r>
            <a:r>
              <a:rPr lang="nl-NL" sz="1350" dirty="0" smtClean="0"/>
              <a:t> Impact of 1.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350" dirty="0" smtClean="0"/>
              <a:t>We </a:t>
            </a:r>
            <a:r>
              <a:rPr lang="nl-NL" sz="1350" dirty="0" err="1" smtClean="0"/>
              <a:t>see</a:t>
            </a:r>
            <a:r>
              <a:rPr lang="nl-NL" sz="1350" dirty="0" smtClean="0"/>
              <a:t> </a:t>
            </a:r>
            <a:r>
              <a:rPr lang="nl-NL" sz="1350" dirty="0" err="1" smtClean="0"/>
              <a:t>that</a:t>
            </a:r>
            <a:r>
              <a:rPr lang="nl-NL" sz="1350" dirty="0" smtClean="0"/>
              <a:t> </a:t>
            </a:r>
            <a:r>
              <a:rPr lang="nl-NL" sz="1350" dirty="0" err="1" smtClean="0"/>
              <a:t>with</a:t>
            </a:r>
            <a:r>
              <a:rPr lang="nl-NL" sz="1350" dirty="0" smtClean="0"/>
              <a:t> </a:t>
            </a:r>
            <a:r>
              <a:rPr lang="nl-NL" sz="1350" dirty="0" err="1" smtClean="0"/>
              <a:t>publishing</a:t>
            </a:r>
            <a:r>
              <a:rPr lang="nl-NL" sz="1350" dirty="0" smtClean="0"/>
              <a:t> in </a:t>
            </a:r>
            <a:r>
              <a:rPr lang="nl-NL" sz="1350" dirty="0" err="1" smtClean="0"/>
              <a:t>journals</a:t>
            </a:r>
            <a:r>
              <a:rPr lang="nl-NL" sz="1350" dirty="0" smtClean="0"/>
              <a:t>  of a </a:t>
            </a:r>
            <a:r>
              <a:rPr lang="nl-NL" sz="1350" dirty="0" err="1" smtClean="0"/>
              <a:t>higher</a:t>
            </a:r>
            <a:r>
              <a:rPr lang="nl-NL" sz="1350" dirty="0" smtClean="0"/>
              <a:t> </a:t>
            </a:r>
            <a:r>
              <a:rPr lang="nl-NL" sz="1350" dirty="0" err="1" smtClean="0"/>
              <a:t>quartile</a:t>
            </a:r>
            <a:r>
              <a:rPr lang="nl-NL" sz="1350" dirty="0" smtClean="0"/>
              <a:t>, doubles </a:t>
            </a:r>
            <a:r>
              <a:rPr lang="nl-NL" sz="1350" dirty="0" err="1" smtClean="0"/>
              <a:t>the</a:t>
            </a:r>
            <a:r>
              <a:rPr lang="nl-NL" sz="1350" dirty="0" smtClean="0"/>
              <a:t> top 10% papers. The </a:t>
            </a:r>
            <a:r>
              <a:rPr lang="nl-NL" sz="1350" dirty="0" err="1" smtClean="0"/>
              <a:t>Relative</a:t>
            </a:r>
            <a:r>
              <a:rPr lang="nl-NL" sz="1350" dirty="0" smtClean="0"/>
              <a:t> </a:t>
            </a:r>
            <a:r>
              <a:rPr lang="nl-NL" sz="1350" dirty="0" smtClean="0"/>
              <a:t>Impact shows </a:t>
            </a:r>
            <a:r>
              <a:rPr lang="nl-NL" sz="1350" dirty="0" err="1" smtClean="0"/>
              <a:t>the</a:t>
            </a:r>
            <a:r>
              <a:rPr lang="nl-NL" sz="1350" dirty="0" smtClean="0"/>
              <a:t> </a:t>
            </a:r>
            <a:r>
              <a:rPr lang="nl-NL" sz="1350" dirty="0" err="1" smtClean="0"/>
              <a:t>same</a:t>
            </a:r>
            <a:r>
              <a:rPr lang="nl-NL" sz="1350" dirty="0" smtClean="0"/>
              <a:t> trend.</a:t>
            </a:r>
            <a:endParaRPr lang="en-US" sz="1350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PETER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err="1" smtClean="0"/>
              <a:t>Because</a:t>
            </a:r>
            <a:r>
              <a:rPr lang="nl-NL" sz="1400" dirty="0" smtClean="0"/>
              <a:t> </a:t>
            </a:r>
            <a:r>
              <a:rPr lang="nl-NL" sz="1400" dirty="0" err="1" smtClean="0"/>
              <a:t>Quartile</a:t>
            </a:r>
            <a:r>
              <a:rPr lang="nl-NL" sz="1400" dirty="0" smtClean="0"/>
              <a:t> 1 papers </a:t>
            </a:r>
            <a:r>
              <a:rPr lang="nl-NL" sz="1400" dirty="0" err="1" smtClean="0"/>
              <a:t>perform</a:t>
            </a:r>
            <a:r>
              <a:rPr lang="nl-NL" sz="1400" dirty="0" smtClean="0"/>
              <a:t> </a:t>
            </a:r>
            <a:r>
              <a:rPr lang="nl-NL" sz="1400" dirty="0" err="1" smtClean="0"/>
              <a:t>so</a:t>
            </a:r>
            <a:r>
              <a:rPr lang="nl-NL" sz="1400" dirty="0" smtClean="0"/>
              <a:t> </a:t>
            </a:r>
            <a:r>
              <a:rPr lang="nl-NL" sz="1400" dirty="0" err="1" smtClean="0"/>
              <a:t>much</a:t>
            </a:r>
            <a:r>
              <a:rPr lang="nl-NL" sz="1400" dirty="0" smtClean="0"/>
              <a:t> </a:t>
            </a:r>
            <a:r>
              <a:rPr lang="nl-NL" sz="1400" dirty="0" err="1" smtClean="0"/>
              <a:t>better</a:t>
            </a:r>
            <a:r>
              <a:rPr lang="nl-NL" sz="1400" dirty="0" smtClean="0"/>
              <a:t>, </a:t>
            </a:r>
            <a:r>
              <a:rPr lang="nl-NL" sz="1400" dirty="0" smtClean="0"/>
              <a:t>Wageningen </a:t>
            </a:r>
            <a:r>
              <a:rPr lang="nl-NL" sz="1400" dirty="0" smtClean="0"/>
              <a:t>UR </a:t>
            </a:r>
            <a:r>
              <a:rPr lang="nl-NL" sz="1400" dirty="0" err="1" smtClean="0"/>
              <a:t>decided</a:t>
            </a:r>
            <a:r>
              <a:rPr lang="nl-NL" sz="1400" dirty="0" smtClean="0"/>
              <a:t> </a:t>
            </a:r>
            <a:r>
              <a:rPr lang="nl-NL" sz="1400" dirty="0" err="1" smtClean="0"/>
              <a:t>that</a:t>
            </a:r>
            <a:r>
              <a:rPr lang="nl-NL" sz="1400" dirty="0" smtClean="0"/>
              <a:t> </a:t>
            </a:r>
            <a:r>
              <a:rPr lang="nl-NL" sz="1400" dirty="0" err="1" smtClean="0"/>
              <a:t>Scientific</a:t>
            </a:r>
            <a:r>
              <a:rPr lang="nl-NL" sz="1400" dirty="0" smtClean="0"/>
              <a:t> </a:t>
            </a:r>
            <a:r>
              <a:rPr lang="nl-NL" sz="1400" dirty="0" err="1" smtClean="0"/>
              <a:t>Staff</a:t>
            </a:r>
            <a:r>
              <a:rPr lang="nl-NL" sz="1400" dirty="0" smtClean="0"/>
              <a:t> </a:t>
            </a:r>
            <a:r>
              <a:rPr lang="nl-NL" sz="1400" dirty="0" err="1" smtClean="0"/>
              <a:t>joining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tenure</a:t>
            </a:r>
            <a:r>
              <a:rPr lang="nl-NL" sz="1400" dirty="0" smtClean="0"/>
              <a:t> track had </a:t>
            </a:r>
            <a:r>
              <a:rPr lang="nl-NL" sz="1400" dirty="0" err="1" smtClean="0"/>
              <a:t>to</a:t>
            </a:r>
            <a:r>
              <a:rPr lang="nl-NL" sz="1400" dirty="0" smtClean="0"/>
              <a:t> </a:t>
            </a:r>
            <a:r>
              <a:rPr lang="nl-NL" sz="1400" dirty="0" err="1" smtClean="0"/>
              <a:t>publish</a:t>
            </a:r>
            <a:r>
              <a:rPr lang="nl-NL" sz="1400" dirty="0" smtClean="0"/>
              <a:t> </a:t>
            </a:r>
            <a:r>
              <a:rPr lang="nl-NL" sz="1400" dirty="0" err="1" smtClean="0"/>
              <a:t>Refereed</a:t>
            </a:r>
            <a:r>
              <a:rPr lang="nl-NL" sz="1400" dirty="0" smtClean="0"/>
              <a:t> </a:t>
            </a:r>
            <a:r>
              <a:rPr lang="nl-NL" sz="1400" dirty="0" err="1" smtClean="0"/>
              <a:t>articles</a:t>
            </a:r>
            <a:r>
              <a:rPr lang="nl-NL" sz="1400" dirty="0" smtClean="0"/>
              <a:t> in </a:t>
            </a:r>
            <a:r>
              <a:rPr lang="nl-NL" sz="1400" dirty="0" err="1" smtClean="0"/>
              <a:t>Quartile</a:t>
            </a:r>
            <a:r>
              <a:rPr lang="nl-NL" sz="1400" dirty="0" smtClean="0"/>
              <a:t> 1 </a:t>
            </a:r>
            <a:r>
              <a:rPr lang="nl-NL" sz="1400" dirty="0" err="1" smtClean="0"/>
              <a:t>journals</a:t>
            </a:r>
            <a:r>
              <a:rPr lang="nl-NL" sz="1400" dirty="0" smtClean="0"/>
              <a:t>.  </a:t>
            </a:r>
            <a:r>
              <a:rPr lang="nl-NL" sz="1400" dirty="0" err="1" smtClean="0"/>
              <a:t>This</a:t>
            </a:r>
            <a:r>
              <a:rPr lang="nl-NL" sz="1400" dirty="0" smtClean="0"/>
              <a:t> </a:t>
            </a:r>
            <a:r>
              <a:rPr lang="nl-NL" sz="1400" dirty="0" err="1" smtClean="0"/>
              <a:t>resulted</a:t>
            </a:r>
            <a:r>
              <a:rPr lang="nl-NL" sz="1400" dirty="0" smtClean="0"/>
              <a:t> in a </a:t>
            </a:r>
            <a:r>
              <a:rPr lang="nl-NL" sz="1400" dirty="0" err="1" smtClean="0"/>
              <a:t>rise</a:t>
            </a:r>
            <a:r>
              <a:rPr lang="nl-NL" sz="1400" dirty="0" smtClean="0"/>
              <a:t> of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number</a:t>
            </a:r>
            <a:r>
              <a:rPr lang="nl-NL" sz="1400" dirty="0" smtClean="0"/>
              <a:t> of </a:t>
            </a:r>
            <a:r>
              <a:rPr lang="nl-NL" sz="1400" dirty="0" err="1" smtClean="0"/>
              <a:t>Refereed</a:t>
            </a:r>
            <a:r>
              <a:rPr lang="nl-NL" sz="1400" dirty="0" smtClean="0"/>
              <a:t> </a:t>
            </a:r>
            <a:r>
              <a:rPr lang="nl-NL" sz="1400" dirty="0" err="1" smtClean="0"/>
              <a:t>articles</a:t>
            </a:r>
            <a:r>
              <a:rPr lang="nl-NL" sz="1400" dirty="0" smtClean="0"/>
              <a:t> </a:t>
            </a:r>
            <a:r>
              <a:rPr lang="nl-NL" sz="1400" dirty="0" err="1" smtClean="0"/>
              <a:t>from</a:t>
            </a:r>
            <a:r>
              <a:rPr lang="nl-NL" sz="1400" dirty="0" smtClean="0"/>
              <a:t> </a:t>
            </a:r>
            <a:r>
              <a:rPr lang="nl-NL" sz="1400" dirty="0" smtClean="0"/>
              <a:t>1986 </a:t>
            </a:r>
            <a:r>
              <a:rPr lang="nl-NL" sz="1400" dirty="0" smtClean="0"/>
              <a:t>in 2004 </a:t>
            </a:r>
            <a:r>
              <a:rPr lang="nl-NL" sz="1400" dirty="0" err="1" smtClean="0"/>
              <a:t>to</a:t>
            </a:r>
            <a:r>
              <a:rPr lang="nl-NL" sz="1400" dirty="0" smtClean="0"/>
              <a:t> </a:t>
            </a:r>
            <a:r>
              <a:rPr lang="nl-NL" sz="1400" dirty="0" smtClean="0"/>
              <a:t>3615 </a:t>
            </a:r>
            <a:r>
              <a:rPr lang="nl-NL" sz="1400" dirty="0" smtClean="0"/>
              <a:t>in 2015. In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same</a:t>
            </a:r>
            <a:r>
              <a:rPr lang="nl-NL" sz="1400" dirty="0" smtClean="0"/>
              <a:t> time we </a:t>
            </a:r>
            <a:r>
              <a:rPr lang="nl-NL" sz="1400" dirty="0" err="1" smtClean="0"/>
              <a:t>see</a:t>
            </a:r>
            <a:r>
              <a:rPr lang="nl-NL" sz="1400" dirty="0" smtClean="0"/>
              <a:t> a </a:t>
            </a:r>
            <a:r>
              <a:rPr lang="nl-NL" sz="1400" dirty="0" err="1" smtClean="0"/>
              <a:t>decrease</a:t>
            </a:r>
            <a:r>
              <a:rPr lang="nl-NL" sz="1400" dirty="0" smtClean="0"/>
              <a:t> in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number</a:t>
            </a:r>
            <a:r>
              <a:rPr lang="nl-NL" sz="1400" dirty="0" smtClean="0"/>
              <a:t> of </a:t>
            </a:r>
            <a:r>
              <a:rPr lang="nl-NL" sz="1400" dirty="0" err="1" smtClean="0"/>
              <a:t>book</a:t>
            </a:r>
            <a:r>
              <a:rPr lang="nl-NL" sz="1400" dirty="0" smtClean="0"/>
              <a:t> </a:t>
            </a:r>
            <a:r>
              <a:rPr lang="nl-NL" sz="1400" dirty="0" err="1" smtClean="0"/>
              <a:t>chapters</a:t>
            </a:r>
            <a:r>
              <a:rPr lang="nl-NL" sz="1400" dirty="0" smtClean="0"/>
              <a:t> </a:t>
            </a:r>
            <a:r>
              <a:rPr lang="nl-NL" sz="1400" dirty="0" err="1" smtClean="0"/>
              <a:t>and</a:t>
            </a:r>
            <a:r>
              <a:rPr lang="nl-NL" sz="1400" dirty="0" smtClean="0"/>
              <a:t> conference </a:t>
            </a:r>
            <a:r>
              <a:rPr lang="nl-NL" sz="1400" dirty="0" err="1" smtClean="0"/>
              <a:t>proceedings</a:t>
            </a:r>
            <a:r>
              <a:rPr lang="nl-NL" sz="14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In </a:t>
            </a:r>
            <a:r>
              <a:rPr lang="nl-NL" sz="1400" dirty="0" err="1" smtClean="0"/>
              <a:t>this</a:t>
            </a:r>
            <a:r>
              <a:rPr lang="nl-NL" sz="1400" dirty="0" smtClean="0"/>
              <a:t> </a:t>
            </a:r>
            <a:r>
              <a:rPr lang="nl-NL" sz="1400" dirty="0" err="1" smtClean="0"/>
              <a:t>figure</a:t>
            </a:r>
            <a:r>
              <a:rPr lang="nl-NL" sz="1400" dirty="0" smtClean="0"/>
              <a:t> </a:t>
            </a:r>
            <a:r>
              <a:rPr lang="nl-NL" sz="1400" dirty="0" err="1" smtClean="0"/>
              <a:t>you</a:t>
            </a:r>
            <a:r>
              <a:rPr lang="nl-NL" sz="1400" dirty="0" smtClean="0"/>
              <a:t> </a:t>
            </a:r>
            <a:r>
              <a:rPr lang="nl-NL" sz="1400" dirty="0" err="1" smtClean="0"/>
              <a:t>see</a:t>
            </a:r>
            <a:r>
              <a:rPr lang="nl-NL" sz="1400" dirty="0" smtClean="0"/>
              <a:t> </a:t>
            </a:r>
            <a:r>
              <a:rPr lang="nl-NL" sz="1400" dirty="0" err="1" smtClean="0"/>
              <a:t>that</a:t>
            </a:r>
            <a:r>
              <a:rPr lang="nl-NL" sz="1400" dirty="0" smtClean="0"/>
              <a:t> in 2003 57% of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total</a:t>
            </a:r>
            <a:r>
              <a:rPr lang="nl-NL" sz="1400" dirty="0" smtClean="0"/>
              <a:t> </a:t>
            </a:r>
            <a:r>
              <a:rPr lang="nl-NL" sz="1400" dirty="0" err="1" smtClean="0"/>
              <a:t>scientific</a:t>
            </a:r>
            <a:r>
              <a:rPr lang="nl-NL" sz="1400" dirty="0" smtClean="0"/>
              <a:t> output are </a:t>
            </a:r>
            <a:r>
              <a:rPr lang="nl-NL" sz="1400" dirty="0" err="1" smtClean="0"/>
              <a:t>Refereed</a:t>
            </a:r>
            <a:r>
              <a:rPr lang="nl-NL" sz="1400" dirty="0" smtClean="0"/>
              <a:t> </a:t>
            </a:r>
            <a:r>
              <a:rPr lang="nl-NL" sz="1400" dirty="0" err="1" smtClean="0"/>
              <a:t>articles</a:t>
            </a:r>
            <a:r>
              <a:rPr lang="nl-NL" sz="1400" dirty="0"/>
              <a:t>,</a:t>
            </a:r>
            <a:r>
              <a:rPr lang="nl-NL" sz="1400" dirty="0" smtClean="0"/>
              <a:t> </a:t>
            </a:r>
            <a:r>
              <a:rPr lang="nl-NL" sz="1400" dirty="0"/>
              <a:t>i</a:t>
            </a:r>
            <a:r>
              <a:rPr lang="nl-NL" sz="1400" dirty="0" smtClean="0"/>
              <a:t>n 2015 </a:t>
            </a:r>
            <a:r>
              <a:rPr lang="nl-NL" sz="1400" dirty="0" err="1" smtClean="0"/>
              <a:t>this</a:t>
            </a:r>
            <a:r>
              <a:rPr lang="nl-NL" sz="1400" dirty="0" smtClean="0"/>
              <a:t> is </a:t>
            </a:r>
            <a:r>
              <a:rPr lang="nl-NL" sz="1400" dirty="0" err="1" smtClean="0"/>
              <a:t>almost</a:t>
            </a:r>
            <a:r>
              <a:rPr lang="nl-NL" sz="1400" dirty="0" smtClean="0"/>
              <a:t> 80%. </a:t>
            </a:r>
            <a:endParaRPr lang="nl-N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In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same</a:t>
            </a:r>
            <a:r>
              <a:rPr lang="nl-NL" sz="1400" dirty="0" smtClean="0"/>
              <a:t> time </a:t>
            </a:r>
            <a:r>
              <a:rPr lang="nl-NL" sz="1400" dirty="0" err="1" smtClean="0"/>
              <a:t>the</a:t>
            </a:r>
            <a:r>
              <a:rPr lang="nl-NL" sz="1400" dirty="0" smtClean="0"/>
              <a:t> % of Q1 </a:t>
            </a:r>
            <a:r>
              <a:rPr lang="nl-NL" sz="1400" dirty="0" err="1" smtClean="0"/>
              <a:t>articles</a:t>
            </a:r>
            <a:r>
              <a:rPr lang="nl-NL" sz="1400" dirty="0" smtClean="0"/>
              <a:t> </a:t>
            </a:r>
            <a:r>
              <a:rPr lang="nl-NL" sz="1400" dirty="0" err="1" smtClean="0"/>
              <a:t>rises</a:t>
            </a:r>
            <a:r>
              <a:rPr lang="nl-NL" sz="1400" dirty="0" smtClean="0"/>
              <a:t> </a:t>
            </a:r>
            <a:r>
              <a:rPr lang="nl-NL" sz="1400" dirty="0" err="1" smtClean="0"/>
              <a:t>from</a:t>
            </a:r>
            <a:r>
              <a:rPr lang="nl-NL" sz="1400" dirty="0" smtClean="0"/>
              <a:t> 45 </a:t>
            </a:r>
            <a:r>
              <a:rPr lang="nl-NL" sz="1400" dirty="0" err="1" smtClean="0"/>
              <a:t>to</a:t>
            </a:r>
            <a:r>
              <a:rPr lang="nl-NL" sz="1400" dirty="0" smtClean="0"/>
              <a:t> 63%.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err="1" smtClean="0"/>
              <a:t>This</a:t>
            </a:r>
            <a:r>
              <a:rPr lang="nl-NL" sz="1400" dirty="0" smtClean="0"/>
              <a:t> </a:t>
            </a:r>
            <a:r>
              <a:rPr lang="nl-NL" sz="1400" dirty="0" err="1" smtClean="0"/>
              <a:t>results</a:t>
            </a:r>
            <a:r>
              <a:rPr lang="nl-NL" sz="1400" dirty="0" smtClean="0"/>
              <a:t> in a </a:t>
            </a:r>
            <a:r>
              <a:rPr lang="nl-NL" sz="1400" dirty="0" err="1" smtClean="0"/>
              <a:t>rise</a:t>
            </a:r>
            <a:r>
              <a:rPr lang="nl-NL" sz="1400" dirty="0" smtClean="0"/>
              <a:t> of 68 procent of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total</a:t>
            </a:r>
            <a:r>
              <a:rPr lang="nl-NL" sz="1400" dirty="0" smtClean="0"/>
              <a:t> </a:t>
            </a:r>
            <a:r>
              <a:rPr lang="nl-NL" sz="1400" dirty="0" err="1" smtClean="0"/>
              <a:t>number</a:t>
            </a:r>
            <a:r>
              <a:rPr lang="nl-NL" sz="1400" dirty="0" smtClean="0"/>
              <a:t> of Q1 </a:t>
            </a:r>
            <a:r>
              <a:rPr lang="nl-NL" sz="1400" dirty="0" err="1" smtClean="0"/>
              <a:t>articles</a:t>
            </a:r>
            <a:r>
              <a:rPr lang="nl-NL" sz="1400" dirty="0" smtClean="0"/>
              <a:t> </a:t>
            </a:r>
            <a:r>
              <a:rPr lang="nl-NL" sz="1400" dirty="0" err="1" smtClean="0"/>
              <a:t>from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moment </a:t>
            </a:r>
            <a:r>
              <a:rPr lang="nl-NL" sz="1400" dirty="0" err="1" smtClean="0"/>
              <a:t>Wagening</a:t>
            </a:r>
            <a:r>
              <a:rPr lang="nl-NL" sz="1400" dirty="0" smtClean="0"/>
              <a:t> UR </a:t>
            </a:r>
            <a:r>
              <a:rPr lang="nl-NL" sz="1400" dirty="0" err="1" smtClean="0"/>
              <a:t>started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 err="1" smtClean="0"/>
              <a:t>Tenure</a:t>
            </a:r>
            <a:r>
              <a:rPr lang="nl-NL" sz="1400" dirty="0" smtClean="0"/>
              <a:t> Track, 2009 </a:t>
            </a:r>
            <a:r>
              <a:rPr lang="nl-NL" sz="1400" dirty="0" err="1" smtClean="0"/>
              <a:t>to</a:t>
            </a:r>
            <a:r>
              <a:rPr lang="nl-NL" sz="1400" dirty="0" smtClean="0"/>
              <a:t> 2015 </a:t>
            </a:r>
            <a:endParaRPr lang="en-US" sz="1400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7DC3E-3A27-4D23-9336-3EAB36224A0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9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1988840"/>
            <a:ext cx="8943975" cy="441007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4"/>
          <p:cNvGrpSpPr/>
          <p:nvPr userDrawn="1"/>
        </p:nvGrpSpPr>
        <p:grpSpPr>
          <a:xfrm>
            <a:off x="71438" y="2143116"/>
            <a:ext cx="9358346" cy="4643446"/>
            <a:chOff x="0" y="2214554"/>
            <a:chExt cx="9358346" cy="4643446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2214554"/>
              <a:ext cx="9358346" cy="4643446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1428728" y="4354305"/>
              <a:ext cx="628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0000"/>
                  </a:solidFill>
                </a:rPr>
                <a:t>Fügen Sie auf der Masterfolie ein frei wählbares Bild ein (z.B. passend zum Vortrag)</a:t>
              </a:r>
            </a:p>
          </p:txBody>
        </p:sp>
      </p:grpSp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KIT – Universität des Landes Baden-Württemberg und</a:t>
            </a:r>
          </a:p>
          <a:p>
            <a:r>
              <a:rPr lang="de-DE" sz="800">
                <a:solidFill>
                  <a:srgbClr val="000000"/>
                </a:solidFill>
              </a:rPr>
              <a:t>nationales Forschungszentrum in der Helmholtz-Gemeinschaft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79915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Dr. Philipp Fondermann	</a:t>
            </a:r>
            <a:r>
              <a:rPr lang="de-DE" i="1" dirty="0" smtClean="0">
                <a:solidFill>
                  <a:srgbClr val="000000"/>
                </a:solidFill>
              </a:rPr>
              <a:t>Forschungsinformationssystem am KIT – Potential und Probleme</a:t>
            </a:r>
            <a:endParaRPr lang="de-DE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72772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Dr. Philipp Fondermann	</a:t>
            </a:r>
            <a:r>
              <a:rPr lang="de-DE" i="1" dirty="0" smtClean="0">
                <a:solidFill>
                  <a:srgbClr val="000000"/>
                </a:solidFill>
              </a:rPr>
              <a:t>Forschungsinformationssystem am KIT – Potential und Probleme</a:t>
            </a:r>
            <a:endParaRPr lang="de-DE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601347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Dr. Philipp Fondermann	</a:t>
            </a:r>
            <a:r>
              <a:rPr lang="de-DE" i="1" dirty="0" smtClean="0">
                <a:solidFill>
                  <a:srgbClr val="000000"/>
                </a:solidFill>
              </a:rPr>
              <a:t>Forschungsinformationssystem am KIT – Potential und Probleme</a:t>
            </a:r>
            <a:endParaRPr lang="de-DE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4"/>
          <p:cNvGrpSpPr/>
          <p:nvPr userDrawn="1"/>
        </p:nvGrpSpPr>
        <p:grpSpPr>
          <a:xfrm>
            <a:off x="71438" y="2143116"/>
            <a:ext cx="9358346" cy="4643446"/>
            <a:chOff x="0" y="2214554"/>
            <a:chExt cx="9358346" cy="4643446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2214554"/>
              <a:ext cx="9358346" cy="4643446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1428728" y="4354305"/>
              <a:ext cx="628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0000"/>
                  </a:solidFill>
                </a:rPr>
                <a:t>Fügen Sie auf der Masterfolie ein frei wählbares Bild ein (z.B. passend zum Vortrag)</a:t>
              </a:r>
            </a:p>
          </p:txBody>
        </p:sp>
      </p:grpSp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KIT – Universität des Landes Baden-Württemberg und</a:t>
            </a:r>
          </a:p>
          <a:p>
            <a:r>
              <a:rPr lang="de-DE" sz="800">
                <a:solidFill>
                  <a:srgbClr val="000000"/>
                </a:solidFill>
              </a:rPr>
              <a:t>nationales Forschungszentrum in der Helmholtz-Gemeinschaft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79915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Dr. Philipp Fondermann	</a:t>
            </a:r>
            <a:r>
              <a:rPr lang="de-DE" i="1" dirty="0" smtClean="0">
                <a:solidFill>
                  <a:srgbClr val="000000"/>
                </a:solidFill>
              </a:rPr>
              <a:t>Forschungsinformationssystem am KIT – Potential und Probleme</a:t>
            </a:r>
            <a:endParaRPr lang="de-DE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72772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Dr. Philipp Fondermann	</a:t>
            </a:r>
            <a:r>
              <a:rPr lang="de-DE" i="1" dirty="0" smtClean="0">
                <a:solidFill>
                  <a:srgbClr val="000000"/>
                </a:solidFill>
              </a:rPr>
              <a:t>Forschungsinformationssystem am KIT – Potential und Probleme</a:t>
            </a:r>
            <a:endParaRPr lang="de-DE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601347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Dr. Philipp Fondermann	</a:t>
            </a:r>
            <a:r>
              <a:rPr lang="de-DE" i="1" dirty="0" smtClean="0">
                <a:solidFill>
                  <a:srgbClr val="000000"/>
                </a:solidFill>
              </a:rPr>
              <a:t>Forschungsinformationssystem am KIT – Potential und Probleme</a:t>
            </a:r>
            <a:endParaRPr lang="de-DE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72772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Philipp Fondermann	</a:t>
            </a:r>
            <a:r>
              <a:rPr lang="de-DE" i="1" dirty="0" smtClean="0"/>
              <a:t>Forschungsinformationssystem am KIT – Potential und Probleme</a:t>
            </a:r>
            <a:endParaRPr lang="de-DE" i="1" dirty="0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601347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Dr. Philipp Fondermann	</a:t>
            </a:r>
            <a:r>
              <a:rPr lang="de-DE" i="1" dirty="0" smtClean="0"/>
              <a:t>Forschungsinformationssystem am KIT – Potential und Probleme</a:t>
            </a:r>
            <a:endParaRPr lang="de-DE" i="1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5084778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900" b="1"/>
              <a:pPr>
                <a:spcBef>
                  <a:spcPct val="50000"/>
                </a:spcBef>
                <a:defRPr/>
              </a:pPr>
              <a:t>‹#›</a:t>
            </a:fld>
            <a:endParaRPr lang="de-DE" sz="900" b="1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de-DE" sz="900" smtClean="0"/>
              <a:t>09.06.2016</a:t>
            </a:r>
            <a:endParaRPr lang="de-DE" sz="900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357290" y="6403046"/>
            <a:ext cx="7679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smtClean="0"/>
              <a:t>                                               Philipp Fondermann, Peter van der Togt</a:t>
            </a:r>
            <a:r>
              <a:rPr lang="de-DE" sz="900" baseline="0" smtClean="0"/>
              <a:t>        </a:t>
            </a:r>
            <a:r>
              <a:rPr lang="de-DE" sz="900" i="1" baseline="0" smtClean="0"/>
              <a:t>How Wageningen managed to influence Researchers Publishing Practice</a:t>
            </a:r>
            <a:endParaRPr lang="de-DE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pull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900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900" b="1">
              <a:solidFill>
                <a:srgbClr val="000000"/>
              </a:solidFill>
            </a:endParaRPr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fld id="{0151BDDF-1788-4FF4-B751-48849375B9E4}" type="datetime1">
              <a:rPr lang="de-DE" sz="900">
                <a:solidFill>
                  <a:srgbClr val="000000"/>
                </a:solidFill>
              </a:rPr>
              <a:pPr/>
              <a:t>07.06.2016</a:t>
            </a:fld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1793878" y="6403046"/>
            <a:ext cx="70644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 dirty="0" smtClean="0">
                <a:solidFill>
                  <a:srgbClr val="000000"/>
                </a:solidFill>
              </a:rPr>
              <a:t>	                                                                  KIM-FIS - Aufbau eines Integrierten Forschungsinformationssystems am KIT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pull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900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900" b="1">
              <a:solidFill>
                <a:srgbClr val="000000"/>
              </a:solidFill>
            </a:endParaRPr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fld id="{0151BDDF-1788-4FF4-B751-48849375B9E4}" type="datetime1">
              <a:rPr lang="de-DE" sz="900">
                <a:solidFill>
                  <a:srgbClr val="000000"/>
                </a:solidFill>
              </a:rPr>
              <a:pPr/>
              <a:t>07.06.2016</a:t>
            </a:fld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1793878" y="6403046"/>
            <a:ext cx="70644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 dirty="0" smtClean="0">
                <a:solidFill>
                  <a:srgbClr val="000000"/>
                </a:solidFill>
              </a:rPr>
              <a:t>	                                                                  KIM-FIS - Aufbau eines Integrierten Forschungsinformationssystems am KIT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pull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5.jp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23.jpg"/><Relationship Id="rId5" Type="http://schemas.openxmlformats.org/officeDocument/2006/relationships/image" Target="../media/image30.jpg"/><Relationship Id="rId15" Type="http://schemas.openxmlformats.org/officeDocument/2006/relationships/image" Target="../media/image27.jpe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19" y="649259"/>
            <a:ext cx="8640962" cy="12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Philipp Fondermann  </a:t>
            </a:r>
            <a:r>
              <a:rPr lang="en-US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Elsevier</a:t>
            </a:r>
          </a:p>
          <a:p>
            <a:pPr algn="r">
              <a:spcAft>
                <a:spcPts val="0"/>
              </a:spcAft>
            </a:pPr>
            <a:r>
              <a:rPr lang="de-DE" sz="1400" dirty="0" smtClean="0">
                <a:latin typeface="Calibri" pitchFamily="34" charset="0"/>
                <a:cs typeface="Calibri" pitchFamily="34" charset="0"/>
              </a:rPr>
              <a:t>Peter van der Togt  </a:t>
            </a:r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Wageningen University </a:t>
            </a:r>
            <a:r>
              <a:rPr lang="de-DE" sz="140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&amp;</a:t>
            </a:r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Research </a:t>
            </a:r>
            <a:r>
              <a:rPr lang="de-DE" sz="14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Centre</a:t>
            </a:r>
            <a:endParaRPr lang="en-US" sz="2000" b="1" i="1" dirty="0" smtClean="0">
              <a:solidFill>
                <a:schemeClr val="accent4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2000" b="1" dirty="0" smtClean="0">
                <a:latin typeface="Calibri" panose="020F0502020204030204" pitchFamily="34" charset="0"/>
              </a:rPr>
              <a:t>How </a:t>
            </a:r>
            <a:r>
              <a:rPr lang="en-US" sz="2000" b="1" dirty="0">
                <a:latin typeface="Calibri" panose="020F0502020204030204" pitchFamily="34" charset="0"/>
              </a:rPr>
              <a:t>Wageningen University and Research Center managed to </a:t>
            </a:r>
            <a:r>
              <a:rPr lang="en-US" sz="2000" b="1" dirty="0" smtClean="0">
                <a:latin typeface="Calibri" panose="020F0502020204030204" pitchFamily="34" charset="0"/>
              </a:rPr>
              <a:t>influence </a:t>
            </a:r>
            <a:r>
              <a:rPr lang="en-US" sz="2000" b="1" dirty="0">
                <a:latin typeface="Calibri" panose="020F0502020204030204" pitchFamily="34" charset="0"/>
              </a:rPr>
              <a:t>Researchers Publishing </a:t>
            </a:r>
            <a:r>
              <a:rPr lang="en-US" sz="2000" b="1" dirty="0" smtClean="0">
                <a:latin typeface="Calibri" panose="020F0502020204030204" pitchFamily="34" charset="0"/>
              </a:rPr>
              <a:t>Practice towards </a:t>
            </a:r>
            <a:r>
              <a:rPr lang="en-US" sz="2000" b="1" dirty="0">
                <a:latin typeface="Calibri" panose="020F0502020204030204" pitchFamily="34" charset="0"/>
              </a:rPr>
              <a:t>more Quality, Impact and Visibility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WageningenU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1526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75856" y="350100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8753475" cy="561975"/>
          </a:xfrm>
        </p:spPr>
        <p:txBody>
          <a:bodyPr/>
          <a:lstStyle/>
          <a:p>
            <a:r>
              <a:rPr lang="de-DE" sz="2800" smtClean="0">
                <a:latin typeface="Calibri" pitchFamily="34" charset="0"/>
              </a:rPr>
              <a:t>Development RI &amp; Top 10% in time for refereed Articles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1607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181871" cy="561975"/>
          </a:xfrm>
        </p:spPr>
        <p:txBody>
          <a:bodyPr/>
          <a:lstStyle/>
          <a:p>
            <a:r>
              <a:rPr lang="de-DE" sz="2800" smtClean="0">
                <a:latin typeface="Calibri" pitchFamily="34" charset="0"/>
              </a:rPr>
              <a:t>System Use is a Data-Quality-critical Issue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7618"/>
            <a:ext cx="8928992" cy="53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181871" cy="561975"/>
          </a:xfrm>
        </p:spPr>
        <p:txBody>
          <a:bodyPr/>
          <a:lstStyle/>
          <a:p>
            <a:r>
              <a:rPr lang="de-DE" sz="2800" smtClean="0">
                <a:latin typeface="Calibri" pitchFamily="34" charset="0"/>
              </a:rPr>
              <a:t>System Use is a Data-Quality-critical Issue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3707904" y="3003687"/>
            <a:ext cx="936104" cy="1224136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1252" y="359788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smtClean="0">
                <a:solidFill>
                  <a:schemeClr val="bg1"/>
                </a:solidFill>
                <a:latin typeface="Calibri" panose="020F0502020204030204" pitchFamily="34" charset="0"/>
              </a:rPr>
              <a:t>CRIS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395536" y="3003687"/>
            <a:ext cx="3168352" cy="1224136"/>
          </a:xfrm>
          <a:prstGeom prst="rightArrowCallout">
            <a:avLst>
              <a:gd name="adj1" fmla="val 15562"/>
              <a:gd name="adj2" fmla="val 15662"/>
              <a:gd name="adj3" fmla="val 28112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smtClean="0">
                <a:latin typeface="Calibri" panose="020F0502020204030204" pitchFamily="34" charset="0"/>
              </a:rPr>
              <a:t>            Publications</a:t>
            </a:r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137736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>
                <a:latin typeface="Calibri" panose="020F0502020204030204" pitchFamily="34" charset="0"/>
                <a:sym typeface="Wingdings 2"/>
              </a:rPr>
              <a:t></a:t>
            </a:r>
            <a:endParaRPr lang="en-US" sz="4400" b="1">
              <a:latin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18" y="5157192"/>
            <a:ext cx="1135900" cy="1097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66" y="4532445"/>
            <a:ext cx="1143000" cy="990600"/>
          </a:xfrm>
          <a:prstGeom prst="rect">
            <a:avLst/>
          </a:prstGeom>
        </p:spPr>
      </p:pic>
      <p:sp>
        <p:nvSpPr>
          <p:cNvPr id="30" name="Up Arrow 29"/>
          <p:cNvSpPr/>
          <p:nvPr/>
        </p:nvSpPr>
        <p:spPr>
          <a:xfrm>
            <a:off x="3977266" y="4477016"/>
            <a:ext cx="360040" cy="635148"/>
          </a:xfrm>
          <a:prstGeom prst="upArrow">
            <a:avLst>
              <a:gd name="adj1" fmla="val 50000"/>
              <a:gd name="adj2" fmla="val 67667"/>
            </a:avLst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22051"/>
            <a:ext cx="828675" cy="833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29" y="3113883"/>
            <a:ext cx="339291" cy="339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29" y="3784410"/>
            <a:ext cx="344971" cy="3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181871" cy="561975"/>
          </a:xfrm>
        </p:spPr>
        <p:txBody>
          <a:bodyPr/>
          <a:lstStyle/>
          <a:p>
            <a:r>
              <a:rPr lang="de-DE" sz="2800" smtClean="0">
                <a:latin typeface="Calibri" pitchFamily="34" charset="0"/>
              </a:rPr>
              <a:t>System Use is a Data-Quality-critical Issue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3707904" y="3003687"/>
            <a:ext cx="936104" cy="1224136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1252" y="359788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smtClean="0">
                <a:solidFill>
                  <a:schemeClr val="bg1"/>
                </a:solidFill>
                <a:latin typeface="Calibri" panose="020F0502020204030204" pitchFamily="34" charset="0"/>
              </a:rPr>
              <a:t>CRIS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395536" y="3003687"/>
            <a:ext cx="3168352" cy="1224136"/>
          </a:xfrm>
          <a:prstGeom prst="rightArrowCallout">
            <a:avLst>
              <a:gd name="adj1" fmla="val 15562"/>
              <a:gd name="adj2" fmla="val 15662"/>
              <a:gd name="adj3" fmla="val 28112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smtClean="0">
                <a:latin typeface="Calibri" panose="020F0502020204030204" pitchFamily="34" charset="0"/>
              </a:rPr>
              <a:t>            Publications</a:t>
            </a:r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137736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>
                <a:latin typeface="Calibri" panose="020F0502020204030204" pitchFamily="34" charset="0"/>
                <a:sym typeface="Wingdings 2"/>
              </a:rPr>
              <a:t></a:t>
            </a:r>
            <a:endParaRPr lang="en-US" sz="4400" b="1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0637" y="2722690"/>
            <a:ext cx="3630822" cy="1754326"/>
          </a:xfrm>
          <a:prstGeom prst="leftArrowCallout">
            <a:avLst>
              <a:gd name="adj1" fmla="val 10115"/>
              <a:gd name="adj2" fmla="val 10496"/>
              <a:gd name="adj3" fmla="val 213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>
                <a:latin typeface="Calibri" panose="020F0502020204030204" pitchFamily="34" charset="0"/>
              </a:rPr>
              <a:t> </a:t>
            </a:r>
            <a:r>
              <a:rPr lang="de-DE" b="1" smtClean="0">
                <a:latin typeface="Calibri" panose="020F0502020204030204" pitchFamily="34" charset="0"/>
              </a:rPr>
              <a:t>        Activities</a:t>
            </a:r>
            <a:endParaRPr lang="de-DE" b="1">
              <a:latin typeface="Calibri" panose="020F0502020204030204" pitchFamily="34" charset="0"/>
            </a:endParaRPr>
          </a:p>
          <a:p>
            <a:r>
              <a:rPr lang="de-DE" b="1" smtClean="0">
                <a:latin typeface="Calibri" panose="020F0502020204030204" pitchFamily="34" charset="0"/>
              </a:rPr>
              <a:t>         Prices</a:t>
            </a:r>
            <a:endParaRPr lang="de-DE" b="1">
              <a:latin typeface="Calibri" panose="020F0502020204030204" pitchFamily="34" charset="0"/>
            </a:endParaRPr>
          </a:p>
          <a:p>
            <a:r>
              <a:rPr lang="de-DE" b="1" smtClean="0">
                <a:latin typeface="Calibri" panose="020F0502020204030204" pitchFamily="34" charset="0"/>
              </a:rPr>
              <a:t>         Innovation</a:t>
            </a:r>
            <a:endParaRPr lang="de-DE" b="1">
              <a:latin typeface="Calibri" panose="020F0502020204030204" pitchFamily="34" charset="0"/>
            </a:endParaRPr>
          </a:p>
          <a:p>
            <a:r>
              <a:rPr lang="de-DE" b="1" smtClean="0">
                <a:latin typeface="Calibri" panose="020F0502020204030204" pitchFamily="34" charset="0"/>
              </a:rPr>
              <a:t>         Press </a:t>
            </a:r>
            <a:r>
              <a:rPr lang="de-DE" b="1">
                <a:latin typeface="Calibri" panose="020F0502020204030204" pitchFamily="34" charset="0"/>
              </a:rPr>
              <a:t>Clippings</a:t>
            </a:r>
          </a:p>
          <a:p>
            <a:r>
              <a:rPr lang="de-DE" b="1" smtClean="0">
                <a:latin typeface="Calibri" panose="020F0502020204030204" pitchFamily="34" charset="0"/>
              </a:rPr>
              <a:t>         Curriculum </a:t>
            </a:r>
            <a:r>
              <a:rPr lang="de-DE" b="1">
                <a:latin typeface="Calibri" panose="020F0502020204030204" pitchFamily="34" charset="0"/>
              </a:rPr>
              <a:t>Vitae</a:t>
            </a:r>
          </a:p>
          <a:p>
            <a:r>
              <a:rPr lang="de-DE" b="1" smtClean="0">
                <a:latin typeface="Calibri" panose="020F0502020204030204" pitchFamily="34" charset="0"/>
              </a:rPr>
              <a:t>         Datasets</a:t>
            </a:r>
            <a:endParaRPr lang="de-DE" b="1"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55" y="3599853"/>
            <a:ext cx="268087" cy="261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87" y="2777094"/>
            <a:ext cx="267967" cy="260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55" y="4104565"/>
            <a:ext cx="305488" cy="288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41" y="3838814"/>
            <a:ext cx="283195" cy="2831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1" y="3336186"/>
            <a:ext cx="187657" cy="233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1" y="3037102"/>
            <a:ext cx="169397" cy="2032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2" y="2934394"/>
            <a:ext cx="604168" cy="4818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90" y="1485036"/>
            <a:ext cx="1210431" cy="11962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18" y="5157192"/>
            <a:ext cx="1135900" cy="1097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66" y="4532445"/>
            <a:ext cx="1143000" cy="990600"/>
          </a:xfrm>
          <a:prstGeom prst="rect">
            <a:avLst/>
          </a:prstGeom>
        </p:spPr>
      </p:pic>
      <p:sp>
        <p:nvSpPr>
          <p:cNvPr id="30" name="Up Arrow 29"/>
          <p:cNvSpPr/>
          <p:nvPr/>
        </p:nvSpPr>
        <p:spPr>
          <a:xfrm>
            <a:off x="3977266" y="4477016"/>
            <a:ext cx="360040" cy="635148"/>
          </a:xfrm>
          <a:prstGeom prst="upArrow">
            <a:avLst>
              <a:gd name="adj1" fmla="val 50000"/>
              <a:gd name="adj2" fmla="val 67667"/>
            </a:avLst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22051"/>
            <a:ext cx="828675" cy="833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29" y="3113883"/>
            <a:ext cx="339291" cy="339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29" y="3784410"/>
            <a:ext cx="344971" cy="3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8742131" cy="561975"/>
          </a:xfrm>
        </p:spPr>
        <p:txBody>
          <a:bodyPr/>
          <a:lstStyle/>
          <a:p>
            <a:r>
              <a:rPr lang="de-DE" sz="2800" smtClean="0">
                <a:latin typeface="Calibri" pitchFamily="34" charset="0"/>
              </a:rPr>
              <a:t>Education &amp; Assistance ensured by `Super-Users`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895815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61" y="333375"/>
            <a:ext cx="8575427" cy="561975"/>
          </a:xfrm>
        </p:spPr>
        <p:txBody>
          <a:bodyPr/>
          <a:lstStyle/>
          <a:p>
            <a:pPr algn="r"/>
            <a:r>
              <a:rPr lang="nl-NL" sz="2800" smtClean="0">
                <a:latin typeface="Calibri" panose="020F0502020204030204" pitchFamily="34" charset="0"/>
              </a:rPr>
              <a:t>Train-the-Trainer Education for `Super-Users`</a:t>
            </a:r>
            <a:endParaRPr lang="nl-NL" sz="2800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960996" cy="5328592"/>
          </a:xfrm>
        </p:spPr>
      </p:pic>
    </p:spTree>
    <p:extLst>
      <p:ext uri="{BB962C8B-B14F-4D97-AF65-F5344CB8AC3E}">
        <p14:creationId xmlns:p14="http://schemas.microsoft.com/office/powerpoint/2010/main" val="33871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812" y="457200"/>
            <a:ext cx="8670675" cy="17049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smtClean="0">
                <a:latin typeface="Calibri" pitchFamily="34" charset="0"/>
              </a:rPr>
              <a:t>The much sought-after Super User Designer-Mug</a:t>
            </a:r>
            <a:br>
              <a:rPr lang="de-DE" sz="2800" smtClean="0">
                <a:latin typeface="Calibri" pitchFamily="34" charset="0"/>
              </a:rPr>
            </a:br>
            <a:r>
              <a:rPr lang="de-DE" sz="2800" smtClean="0">
                <a:latin typeface="Calibri" pitchFamily="34" charset="0"/>
              </a:rPr>
              <a:t/>
            </a:r>
            <a:br>
              <a:rPr lang="de-DE" sz="2800" smtClean="0">
                <a:latin typeface="Calibri" pitchFamily="34" charset="0"/>
              </a:rPr>
            </a:br>
            <a:r>
              <a:rPr lang="de-DE" sz="2800" smtClean="0">
                <a:latin typeface="Calibri" pitchFamily="34" charset="0"/>
              </a:rPr>
              <a:t>						  </a:t>
            </a:r>
            <a:r>
              <a:rPr lang="de-DE" sz="2800" b="0" smtClean="0">
                <a:latin typeface="Calibri" pitchFamily="34" charset="0"/>
              </a:rPr>
              <a:t>strictly limited</a:t>
            </a:r>
            <a:br>
              <a:rPr lang="de-DE" sz="2800" b="0" smtClean="0">
                <a:latin typeface="Calibri" pitchFamily="34" charset="0"/>
              </a:rPr>
            </a:br>
            <a:r>
              <a:rPr lang="de-DE" sz="2800" b="0" smtClean="0">
                <a:latin typeface="Calibri" pitchFamily="34" charset="0"/>
              </a:rPr>
              <a:t>						  to </a:t>
            </a:r>
            <a:r>
              <a:rPr lang="de-DE" sz="2800" smtClean="0">
                <a:latin typeface="Calibri" pitchFamily="34" charset="0"/>
              </a:rPr>
              <a:t>250 pieces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2050" name="Picture 2" descr="M:\werk\Library\congres\eurocris2016\afbeeldingen\Pure Mug gemutee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5111"/>
            <a:ext cx="567893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23528" y="749704"/>
            <a:ext cx="8568952" cy="10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de-DE" sz="2000" b="1" dirty="0" err="1" smtClean="0">
                <a:solidFill>
                  <a:schemeClr val="tx2"/>
                </a:solidFill>
                <a:latin typeface="Calibri" pitchFamily="34" charset="0"/>
              </a:rPr>
              <a:t>Thank</a:t>
            </a:r>
            <a:r>
              <a:rPr lang="de-DE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Calibri" pitchFamily="34" charset="0"/>
              </a:rPr>
              <a:t>You</a:t>
            </a:r>
            <a:r>
              <a:rPr lang="de-DE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Calibri" pitchFamily="34" charset="0"/>
              </a:rPr>
              <a:t>very</a:t>
            </a:r>
            <a:r>
              <a:rPr lang="de-DE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Calibri" pitchFamily="34" charset="0"/>
              </a:rPr>
              <a:t>much</a:t>
            </a:r>
            <a:r>
              <a:rPr lang="de-DE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Calibri" pitchFamily="34" charset="0"/>
              </a:rPr>
              <a:t>for</a:t>
            </a:r>
            <a:r>
              <a:rPr lang="de-DE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  <a:latin typeface="Calibri" pitchFamily="34" charset="0"/>
              </a:rPr>
              <a:t>Your</a:t>
            </a:r>
            <a:r>
              <a:rPr lang="de-DE" sz="2000" b="1" dirty="0" smtClean="0">
                <a:solidFill>
                  <a:schemeClr val="tx2"/>
                </a:solidFill>
                <a:latin typeface="Calibri" pitchFamily="34" charset="0"/>
              </a:rPr>
              <a:t> Attention!</a:t>
            </a:r>
          </a:p>
          <a:p>
            <a:pPr algn="r">
              <a:spcAft>
                <a:spcPts val="0"/>
              </a:spcAft>
            </a:pPr>
            <a:r>
              <a:rPr lang="de-DE" sz="140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</a:rPr>
              <a:t>p.fondermann@elsevier.com</a:t>
            </a:r>
          </a:p>
          <a:p>
            <a:pPr algn="r">
              <a:spcAft>
                <a:spcPts val="0"/>
              </a:spcAft>
            </a:pPr>
            <a:r>
              <a:rPr lang="de-DE" sz="140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</a:rPr>
              <a:t>peter.vandertogt@wur.nl</a:t>
            </a:r>
            <a:endParaRPr lang="de-DE" sz="1400">
              <a:solidFill>
                <a:schemeClr val="accent4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181871" cy="561975"/>
          </a:xfrm>
        </p:spPr>
        <p:txBody>
          <a:bodyPr/>
          <a:lstStyle/>
          <a:p>
            <a:r>
              <a:rPr lang="de-DE" sz="2800" smtClean="0">
                <a:latin typeface="Calibri" pitchFamily="34" charset="0"/>
              </a:rPr>
              <a:t>Scores gained in Tenure Track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1532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607" y="404664"/>
            <a:ext cx="8423865" cy="423844"/>
          </a:xfrm>
        </p:spPr>
        <p:txBody>
          <a:bodyPr/>
          <a:lstStyle/>
          <a:p>
            <a:pPr algn="r"/>
            <a:r>
              <a:rPr lang="de-DE" smtClean="0">
                <a:latin typeface="Calibri" pitchFamily="34" charset="0"/>
              </a:rPr>
              <a:t>Wageningen University and Research Center - </a:t>
            </a:r>
            <a:r>
              <a:rPr lang="de-DE" dirty="0" smtClean="0">
                <a:latin typeface="Calibri" pitchFamily="34" charset="0"/>
              </a:rPr>
              <a:t>Facts &amp; </a:t>
            </a:r>
            <a:r>
              <a:rPr lang="de-DE" dirty="0" err="1" smtClean="0">
                <a:latin typeface="Calibri" pitchFamily="34" charset="0"/>
              </a:rPr>
              <a:t>Figures</a:t>
            </a:r>
            <a:endParaRPr lang="de-DE" dirty="0" smtClean="0">
              <a:latin typeface="Calibri" pitchFamily="34" charset="0"/>
            </a:endParaRPr>
          </a:p>
        </p:txBody>
      </p:sp>
      <p:pic>
        <p:nvPicPr>
          <p:cNvPr id="5123" name="Picture 3" descr="bild_folge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4581525"/>
            <a:ext cx="21383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bild_folge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581525"/>
            <a:ext cx="1031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1798638"/>
            <a:ext cx="2727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7200" b="1" dirty="0" smtClean="0">
                <a:solidFill>
                  <a:srgbClr val="2DA330"/>
                </a:solidFill>
              </a:rPr>
              <a:t>6.500</a:t>
            </a:r>
            <a:endParaRPr lang="de-DE" sz="7200" b="1" dirty="0">
              <a:solidFill>
                <a:srgbClr val="2DA33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66875" y="17589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 smtClean="0"/>
              <a:t>employees</a:t>
            </a:r>
            <a:endParaRPr lang="de-DE" b="1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166938" y="2601913"/>
            <a:ext cx="23034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7200" b="1" dirty="0" smtClean="0">
                <a:solidFill>
                  <a:schemeClr val="accent2">
                    <a:lumMod val="75000"/>
                  </a:schemeClr>
                </a:solidFill>
              </a:rPr>
              <a:t>159</a:t>
            </a:r>
            <a:endParaRPr lang="de-DE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767013" y="35004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 smtClean="0"/>
              <a:t>professors</a:t>
            </a:r>
            <a:endParaRPr lang="de-DE" b="1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65513" y="1600200"/>
            <a:ext cx="4202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600" b="1" dirty="0" smtClean="0">
                <a:solidFill>
                  <a:schemeClr val="accent5">
                    <a:lumMod val="75000"/>
                  </a:schemeClr>
                </a:solidFill>
              </a:rPr>
              <a:t>10.000</a:t>
            </a:r>
            <a:endParaRPr lang="de-DE" sz="9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989013" y="1479332"/>
            <a:ext cx="1655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 smtClean="0"/>
              <a:t>BSc&amp;MSc</a:t>
            </a:r>
            <a:r>
              <a:rPr lang="de-DE" b="1" dirty="0" smtClean="0"/>
              <a:t> </a:t>
            </a:r>
            <a:r>
              <a:rPr lang="de-DE" b="1" dirty="0" err="1" smtClean="0"/>
              <a:t>students</a:t>
            </a:r>
            <a:endParaRPr lang="de-DE" b="1" dirty="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708525" y="2403475"/>
            <a:ext cx="36004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3000" b="1" dirty="0" smtClean="0">
                <a:solidFill>
                  <a:srgbClr val="1D7137"/>
                </a:solidFill>
              </a:rPr>
              <a:t>630</a:t>
            </a:r>
            <a:endParaRPr lang="de-DE" sz="13000" b="1" dirty="0">
              <a:solidFill>
                <a:srgbClr val="1D7137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181600" y="4057650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 smtClean="0"/>
              <a:t>million</a:t>
            </a:r>
            <a:r>
              <a:rPr lang="de-DE" b="1" dirty="0" smtClean="0"/>
              <a:t> </a:t>
            </a:r>
            <a:r>
              <a:rPr lang="de-DE" b="1" dirty="0" err="1" smtClean="0"/>
              <a:t>euro</a:t>
            </a:r>
            <a:r>
              <a:rPr lang="de-DE" b="1" dirty="0" smtClean="0"/>
              <a:t> </a:t>
            </a:r>
            <a:r>
              <a:rPr lang="de-DE" b="1" dirty="0" err="1" smtClean="0"/>
              <a:t>annual</a:t>
            </a:r>
            <a:r>
              <a:rPr lang="de-DE" b="1" dirty="0" smtClean="0"/>
              <a:t> </a:t>
            </a:r>
            <a:r>
              <a:rPr lang="de-DE" b="1" dirty="0" err="1" smtClean="0"/>
              <a:t>budget</a:t>
            </a:r>
            <a:endParaRPr lang="de-DE" b="1" dirty="0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0" y="2862263"/>
            <a:ext cx="9144000" cy="0"/>
          </a:xfrm>
          <a:prstGeom prst="line">
            <a:avLst/>
          </a:prstGeom>
          <a:noFill/>
          <a:ln w="38100">
            <a:solidFill>
              <a:srgbClr val="D7D7D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205288" y="4581525"/>
            <a:ext cx="23034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7200" b="1" dirty="0" smtClean="0">
                <a:solidFill>
                  <a:schemeClr val="accent6"/>
                </a:solidFill>
              </a:rPr>
              <a:t>1925</a:t>
            </a:r>
            <a:endParaRPr lang="de-DE" sz="7200" b="1" dirty="0">
              <a:solidFill>
                <a:schemeClr val="accent6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805363" y="5480050"/>
            <a:ext cx="2286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/>
              <a:t>Academic </a:t>
            </a:r>
            <a:r>
              <a:rPr lang="de-DE" b="1" dirty="0" err="1" smtClean="0"/>
              <a:t>staff</a:t>
            </a:r>
            <a:endParaRPr lang="de-DE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3204289"/>
            <a:ext cx="18966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000" b="1" dirty="0" smtClean="0">
                <a:solidFill>
                  <a:schemeClr val="accent6"/>
                </a:solidFill>
              </a:rPr>
              <a:t>1880</a:t>
            </a:r>
            <a:endParaRPr lang="de-DE" sz="6000" b="1" dirty="0">
              <a:solidFill>
                <a:schemeClr val="accent6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66788" y="4019550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 smtClean="0"/>
              <a:t>PhD-students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0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291" y="301843"/>
            <a:ext cx="8457577" cy="561975"/>
          </a:xfrm>
        </p:spPr>
        <p:txBody>
          <a:bodyPr/>
          <a:lstStyle/>
          <a:p>
            <a:r>
              <a:rPr lang="de-DE" sz="2800" smtClean="0">
                <a:latin typeface="Calibri" pitchFamily="34" charset="0"/>
              </a:rPr>
              <a:t>Wageningen`s rise in rankings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184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2564904"/>
            <a:ext cx="8820472" cy="16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8429947" cy="561975"/>
          </a:xfrm>
        </p:spPr>
        <p:txBody>
          <a:bodyPr/>
          <a:lstStyle/>
          <a:p>
            <a:r>
              <a:rPr lang="de-DE" sz="2800" smtClean="0">
                <a:latin typeface="Calibri" pitchFamily="34" charset="0"/>
              </a:rPr>
              <a:t>Quality Management enrolling in a 4-phase Cycle</a:t>
            </a:r>
            <a:endParaRPr lang="de-DE" sz="2800" dirty="0">
              <a:latin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3527500"/>
              </p:ext>
            </p:extLst>
          </p:nvPr>
        </p:nvGraphicFramePr>
        <p:xfrm>
          <a:off x="827584" y="1340768"/>
          <a:ext cx="66967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43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8429947" cy="561975"/>
          </a:xfrm>
        </p:spPr>
        <p:txBody>
          <a:bodyPr/>
          <a:lstStyle/>
          <a:p>
            <a:pPr algn="r"/>
            <a:r>
              <a:rPr lang="de-DE" sz="2800" smtClean="0">
                <a:latin typeface="Calibri" pitchFamily="34" charset="0"/>
              </a:rPr>
              <a:t>Refereed Articles in JRC ranked Journals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52138" cy="62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8429947" cy="561975"/>
          </a:xfrm>
        </p:spPr>
        <p:txBody>
          <a:bodyPr/>
          <a:lstStyle/>
          <a:p>
            <a:r>
              <a:rPr lang="de-DE" sz="2800" smtClean="0">
                <a:latin typeface="Calibri" pitchFamily="34" charset="0"/>
              </a:rPr>
              <a:t>KPI`s for Research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1" y="1988840"/>
            <a:ext cx="886337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199" y="333375"/>
            <a:ext cx="8712274" cy="561975"/>
          </a:xfrm>
        </p:spPr>
        <p:txBody>
          <a:bodyPr/>
          <a:lstStyle/>
          <a:p>
            <a:pPr algn="r"/>
            <a:r>
              <a:rPr lang="de-DE" sz="800" b="0" smtClean="0">
                <a:latin typeface="Calibri" pitchFamily="34" charset="0"/>
              </a:rPr>
              <a:t>picture taken from: http</a:t>
            </a:r>
            <a:r>
              <a:rPr lang="de-DE" sz="800" b="0">
                <a:latin typeface="Calibri" pitchFamily="34" charset="0"/>
              </a:rPr>
              <a:t>://</a:t>
            </a:r>
            <a:r>
              <a:rPr lang="de-DE" sz="800" b="0" smtClean="0">
                <a:latin typeface="Calibri" pitchFamily="34" charset="0"/>
              </a:rPr>
              <a:t>universitypost.dk/article/tenure-track-stairway-professor-heaven                                                                                                                                     </a:t>
            </a:r>
            <a:r>
              <a:rPr lang="de-DE" sz="2800" smtClean="0">
                <a:latin typeface="Calibri" pitchFamily="34" charset="0"/>
              </a:rPr>
              <a:t>Tenure </a:t>
            </a:r>
            <a:r>
              <a:rPr lang="de-DE" sz="2800">
                <a:latin typeface="Calibri" pitchFamily="34" charset="0"/>
              </a:rPr>
              <a:t>Track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8" y="980728"/>
            <a:ext cx="892829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8429947" cy="561975"/>
          </a:xfrm>
        </p:spPr>
        <p:txBody>
          <a:bodyPr/>
          <a:lstStyle/>
          <a:p>
            <a:pPr algn="r"/>
            <a:r>
              <a:rPr lang="de-DE" sz="2800" dirty="0">
                <a:latin typeface="Calibri" pitchFamily="34" charset="0"/>
              </a:rPr>
              <a:t>Relation </a:t>
            </a:r>
            <a:r>
              <a:rPr lang="de-DE" sz="2800" dirty="0" err="1">
                <a:latin typeface="Calibri" pitchFamily="34" charset="0"/>
              </a:rPr>
              <a:t>between</a:t>
            </a:r>
            <a:r>
              <a:rPr lang="de-DE" sz="2800" dirty="0">
                <a:latin typeface="Calibri" pitchFamily="34" charset="0"/>
              </a:rPr>
              <a:t> JCR-ranking </a:t>
            </a:r>
            <a:r>
              <a:rPr lang="de-DE" sz="2800" dirty="0" err="1">
                <a:latin typeface="Calibri" pitchFamily="34" charset="0"/>
              </a:rPr>
              <a:t>and</a:t>
            </a:r>
            <a:r>
              <a:rPr lang="de-DE" sz="2800" dirty="0">
                <a:latin typeface="Calibri" pitchFamily="34" charset="0"/>
              </a:rPr>
              <a:t> Impact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900237"/>
            <a:ext cx="8058150" cy="305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517232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2005-2013: Q1(n=12901); Q2 (n=4640); Q3(n=1951); Q4(n=960)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1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8429947" cy="561975"/>
          </a:xfrm>
        </p:spPr>
        <p:txBody>
          <a:bodyPr/>
          <a:lstStyle/>
          <a:p>
            <a:pPr algn="r"/>
            <a:r>
              <a:rPr lang="de-DE" sz="2800" smtClean="0">
                <a:latin typeface="Calibri" pitchFamily="34" charset="0"/>
              </a:rPr>
              <a:t>Percentage of refereed Articles of total Output</a:t>
            </a:r>
            <a:endParaRPr lang="de-DE" sz="2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7" y="1340768"/>
            <a:ext cx="8399205" cy="475252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11585"/>
              </p:ext>
            </p:extLst>
          </p:nvPr>
        </p:nvGraphicFramePr>
        <p:xfrm>
          <a:off x="1403648" y="1772816"/>
          <a:ext cx="1800200" cy="1127760"/>
        </p:xfrm>
        <a:graphic>
          <a:graphicData uri="http://schemas.openxmlformats.org/drawingml/2006/table">
            <a:tbl>
              <a:tblPr/>
              <a:tblGrid>
                <a:gridCol w="792088"/>
                <a:gridCol w="1008112"/>
              </a:tblGrid>
              <a:tr h="2362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Ref.Art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_master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IT_master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1792</Words>
  <Application>Microsoft Office PowerPoint</Application>
  <PresentationFormat>On-screen Show (4:3)</PresentationFormat>
  <Paragraphs>171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KIT_master_de</vt:lpstr>
      <vt:lpstr>1_KIT_master_de</vt:lpstr>
      <vt:lpstr>2_KIT_master_de</vt:lpstr>
      <vt:lpstr>PowerPoint Presentation</vt:lpstr>
      <vt:lpstr>Wageningen University and Research Center - Facts &amp; Figures</vt:lpstr>
      <vt:lpstr>Wageningen`s rise in rankings</vt:lpstr>
      <vt:lpstr>Quality Management enrolling in a 4-phase Cycle</vt:lpstr>
      <vt:lpstr>Refereed Articles in JRC ranked Journals</vt:lpstr>
      <vt:lpstr>KPI`s for Research</vt:lpstr>
      <vt:lpstr>picture taken from: http://universitypost.dk/article/tenure-track-stairway-professor-heaven                                                                                                                                     Tenure Track</vt:lpstr>
      <vt:lpstr>Relation between JCR-ranking and Impact</vt:lpstr>
      <vt:lpstr>Percentage of refereed Articles of total Output</vt:lpstr>
      <vt:lpstr>Development RI &amp; Top 10% in time for refereed Articles</vt:lpstr>
      <vt:lpstr>System Use is a Data-Quality-critical Issue</vt:lpstr>
      <vt:lpstr>System Use is a Data-Quality-critical Issue</vt:lpstr>
      <vt:lpstr>System Use is a Data-Quality-critical Issue</vt:lpstr>
      <vt:lpstr>Education &amp; Assistance ensured by `Super-Users`</vt:lpstr>
      <vt:lpstr>Train-the-Trainer Education for `Super-Users`</vt:lpstr>
      <vt:lpstr>The much sought-after Super User Designer-Mug          strictly limited         to 250 pieces</vt:lpstr>
      <vt:lpstr>PowerPoint Presentation</vt:lpstr>
      <vt:lpstr>Scores gained in Tenure Track</vt:lpstr>
    </vt:vector>
  </TitlesOfParts>
  <Company>FZK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Schäufele, Karin</dc:creator>
  <cp:lastModifiedBy>Peter van der Togt</cp:lastModifiedBy>
  <cp:revision>218</cp:revision>
  <cp:lastPrinted>2012-10-09T13:50:01Z</cp:lastPrinted>
  <dcterms:created xsi:type="dcterms:W3CDTF">2009-12-11T12:15:34Z</dcterms:created>
  <dcterms:modified xsi:type="dcterms:W3CDTF">2016-06-07T10:47:17Z</dcterms:modified>
</cp:coreProperties>
</file>