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648" r:id="rId1"/>
  </p:sldMasterIdLst>
  <p:notesMasterIdLst>
    <p:notesMasterId r:id="rId30"/>
  </p:notesMasterIdLst>
  <p:handoutMasterIdLst>
    <p:handoutMasterId r:id="rId31"/>
  </p:handoutMasterIdLst>
  <p:sldIdLst>
    <p:sldId id="518" r:id="rId2"/>
    <p:sldId id="545" r:id="rId3"/>
    <p:sldId id="547" r:id="rId4"/>
    <p:sldId id="530" r:id="rId5"/>
    <p:sldId id="531" r:id="rId6"/>
    <p:sldId id="533" r:id="rId7"/>
    <p:sldId id="483" r:id="rId8"/>
    <p:sldId id="508" r:id="rId9"/>
    <p:sldId id="473" r:id="rId10"/>
    <p:sldId id="522" r:id="rId11"/>
    <p:sldId id="501" r:id="rId12"/>
    <p:sldId id="500" r:id="rId13"/>
    <p:sldId id="521" r:id="rId14"/>
    <p:sldId id="515" r:id="rId15"/>
    <p:sldId id="534" r:id="rId16"/>
    <p:sldId id="542" r:id="rId17"/>
    <p:sldId id="543" r:id="rId18"/>
    <p:sldId id="541" r:id="rId19"/>
    <p:sldId id="528" r:id="rId20"/>
    <p:sldId id="544" r:id="rId21"/>
    <p:sldId id="548" r:id="rId22"/>
    <p:sldId id="523" r:id="rId23"/>
    <p:sldId id="525" r:id="rId24"/>
    <p:sldId id="526" r:id="rId25"/>
    <p:sldId id="536" r:id="rId26"/>
    <p:sldId id="539" r:id="rId27"/>
    <p:sldId id="527" r:id="rId28"/>
    <p:sldId id="484" r:id="rId29"/>
  </p:sldIdLst>
  <p:sldSz cx="9144000" cy="6858000" type="screen4x3"/>
  <p:notesSz cx="7099300" cy="10234613"/>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593"/>
    <a:srgbClr val="ECCB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3" autoAdjust="0"/>
    <p:restoredTop sz="65486" autoAdjust="0"/>
  </p:normalViewPr>
  <p:slideViewPr>
    <p:cSldViewPr>
      <p:cViewPr varScale="1">
        <p:scale>
          <a:sx n="75" d="100"/>
          <a:sy n="75" d="100"/>
        </p:scale>
        <p:origin x="-289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Documents%20and%20Settings\Pavel\&#1056;&#1072;&#1073;&#1086;&#1095;&#1080;&#1081;%20&#1089;&#1090;&#1086;&#1083;\1.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mrcs\Downloads\&#1089;&#1087;&#1088;&#1072;&#1074;&#1082;&#1072;%20&#1087;&#1091;&#1073;&#1083;&#1080;&#1082;&#1072;&#1094;&#1080;&#1080;%20&#1059;&#1088;&#1060;&#1059;%20&#1089;&#1086;&#1074;&#1084;&#1077;&#1089;&#1090;&#1085;&#1086;%20&#1089;%20&#1059;&#1088;&#1054;%20&#1056;&#1040;&#1053;%20WoS_&#1080;&#1102;&#1085;&#1100;%202016.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FEBA28"/>
            </a:solidFill>
            <a:ln>
              <a:noFill/>
            </a:ln>
          </c:spPr>
          <c:invertIfNegative val="0"/>
          <c:dLbls>
            <c:dLbl>
              <c:idx val="0"/>
              <c:layout/>
              <c:tx>
                <c:rich>
                  <a:bodyPr/>
                  <a:lstStyle/>
                  <a:p>
                    <a:r>
                      <a:rPr lang="en-US" smtClean="0"/>
                      <a:t>40 %</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45 %</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16 %</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68 %</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92 %</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Лист1!$B$6:$B$10</c:f>
              <c:strCache>
                <c:ptCount val="5"/>
                <c:pt idx="0">
                  <c:v> </c:v>
                </c:pt>
                <c:pt idx="1">
                  <c:v> </c:v>
                </c:pt>
                <c:pt idx="2">
                  <c:v> </c:v>
                </c:pt>
                <c:pt idx="3">
                  <c:v> </c:v>
                </c:pt>
                <c:pt idx="4">
                  <c:v> </c:v>
                </c:pt>
              </c:strCache>
            </c:strRef>
          </c:cat>
          <c:val>
            <c:numRef>
              <c:f>Лист1!$C$6:$C$10</c:f>
              <c:numCache>
                <c:formatCode>0%</c:formatCode>
                <c:ptCount val="5"/>
                <c:pt idx="0">
                  <c:v>0.4</c:v>
                </c:pt>
                <c:pt idx="1">
                  <c:v>0.45</c:v>
                </c:pt>
                <c:pt idx="2">
                  <c:v>0.16000000000000036</c:v>
                </c:pt>
                <c:pt idx="3">
                  <c:v>0.68000000000000194</c:v>
                </c:pt>
                <c:pt idx="4">
                  <c:v>0.92</c:v>
                </c:pt>
              </c:numCache>
            </c:numRef>
          </c:val>
        </c:ser>
        <c:ser>
          <c:idx val="1"/>
          <c:order val="1"/>
          <c:invertIfNegative val="0"/>
          <c:cat>
            <c:strRef>
              <c:f>Лист1!$B$6:$B$10</c:f>
              <c:strCache>
                <c:ptCount val="5"/>
                <c:pt idx="0">
                  <c:v> </c:v>
                </c:pt>
                <c:pt idx="1">
                  <c:v> </c:v>
                </c:pt>
                <c:pt idx="2">
                  <c:v> </c:v>
                </c:pt>
                <c:pt idx="3">
                  <c:v> </c:v>
                </c:pt>
                <c:pt idx="4">
                  <c:v> </c:v>
                </c:pt>
              </c:strCache>
            </c:strRef>
          </c:cat>
          <c:val>
            <c:numRef>
              <c:f>Лист1!$D$6:$D$10</c:f>
              <c:numCache>
                <c:formatCode>General</c:formatCode>
                <c:ptCount val="5"/>
              </c:numCache>
            </c:numRef>
          </c:val>
        </c:ser>
        <c:dLbls>
          <c:showLegendKey val="0"/>
          <c:showVal val="0"/>
          <c:showCatName val="0"/>
          <c:showSerName val="0"/>
          <c:showPercent val="0"/>
          <c:showBubbleSize val="0"/>
        </c:dLbls>
        <c:gapWidth val="85"/>
        <c:overlap val="100"/>
        <c:axId val="112492928"/>
        <c:axId val="112494464"/>
      </c:barChart>
      <c:catAx>
        <c:axId val="112492928"/>
        <c:scaling>
          <c:orientation val="maxMin"/>
        </c:scaling>
        <c:delete val="0"/>
        <c:axPos val="l"/>
        <c:numFmt formatCode="General" sourceLinked="0"/>
        <c:majorTickMark val="none"/>
        <c:minorTickMark val="none"/>
        <c:tickLblPos val="nextTo"/>
        <c:crossAx val="112494464"/>
        <c:crosses val="autoZero"/>
        <c:auto val="1"/>
        <c:lblAlgn val="ctr"/>
        <c:lblOffset val="100"/>
        <c:noMultiLvlLbl val="0"/>
      </c:catAx>
      <c:valAx>
        <c:axId val="112494464"/>
        <c:scaling>
          <c:orientation val="minMax"/>
        </c:scaling>
        <c:delete val="1"/>
        <c:axPos val="t"/>
        <c:numFmt formatCode="0%" sourceLinked="1"/>
        <c:majorTickMark val="out"/>
        <c:minorTickMark val="none"/>
        <c:tickLblPos val="none"/>
        <c:crossAx val="112492928"/>
        <c:crosses val="autoZero"/>
        <c:crossBetween val="between"/>
      </c:valAx>
    </c:plotArea>
    <c:plotVisOnly val="1"/>
    <c:dispBlanksAs val="gap"/>
    <c:showDLblsOverMax val="0"/>
  </c:chart>
  <c:txPr>
    <a:bodyPr/>
    <a:lstStyle/>
    <a:p>
      <a:pPr>
        <a:defRPr sz="1600">
          <a:latin typeface="Tahoma" pitchFamily="34" charset="0"/>
          <a:cs typeface="Tahoma" pitchFamily="34"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'[справка публикации УрФУ совместно с УрО РАН WoS_июнь 2016.xlsx]публикации'!$B$3</c:f>
              <c:strCache>
                <c:ptCount val="1"/>
                <c:pt idx="0">
                  <c:v>Documents UrFU in WoS</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'[справка публикации УрФУ совместно с УрО РАН WoS_июнь 2016.xlsx]публикации'!$A$4:$A$12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'[справка публикации УрФУ совместно с УрО РАН WoS_июнь 2016.xlsx]публикации'!$B$4:$B$12</c:f>
              <c:numCache>
                <c:formatCode>General</c:formatCode>
                <c:ptCount val="9"/>
                <c:pt idx="0">
                  <c:v>304</c:v>
                </c:pt>
                <c:pt idx="1">
                  <c:v>288</c:v>
                </c:pt>
                <c:pt idx="2">
                  <c:v>343</c:v>
                </c:pt>
                <c:pt idx="3">
                  <c:v>360</c:v>
                </c:pt>
                <c:pt idx="4">
                  <c:v>471</c:v>
                </c:pt>
                <c:pt idx="5">
                  <c:v>638</c:v>
                </c:pt>
                <c:pt idx="6">
                  <c:v>859</c:v>
                </c:pt>
                <c:pt idx="7">
                  <c:v>1110</c:v>
                </c:pt>
                <c:pt idx="8">
                  <c:v>349</c:v>
                </c:pt>
              </c:numCache>
            </c:numRef>
          </c:val>
          <c:extLst xmlns:c16r2="http://schemas.microsoft.com/office/drawing/2015/06/chart">
            <c:ext xmlns:c16="http://schemas.microsoft.com/office/drawing/2014/chart" uri="{C3380CC4-5D6E-409C-BE32-E72D297353CC}">
              <c16:uniqueId val="{00000000-2E80-4300-B1CB-B781675C3D5B}"/>
            </c:ext>
          </c:extLst>
        </c:ser>
        <c:ser>
          <c:idx val="5"/>
          <c:order val="2"/>
          <c:tx>
            <c:strRef>
              <c:f>'[справка публикации УрФУ совместно с УрО РАН WoS_июнь 2016.xlsx]публикации'!$G$3</c:f>
              <c:strCache>
                <c:ptCount val="1"/>
                <c:pt idx="0">
                  <c:v>Documents UrFU in Scopus</c:v>
                </c:pt>
              </c:strCache>
            </c:strRef>
          </c:tx>
          <c:spPr>
            <a:solidFill>
              <a:schemeClr val="tx2">
                <a:lumMod val="40000"/>
                <a:lumOff val="60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'[справка публикации УрФУ совместно с УрО РАН WoS_июнь 2016.xlsx]публикации'!$A$4:$A$12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'[справка публикации УрФУ совместно с УрО РАН WoS_июнь 2016.xlsx]публикации'!$G$4:$G$12</c:f>
              <c:numCache>
                <c:formatCode>General</c:formatCode>
                <c:ptCount val="9"/>
                <c:pt idx="0">
                  <c:v>375</c:v>
                </c:pt>
                <c:pt idx="1">
                  <c:v>358</c:v>
                </c:pt>
                <c:pt idx="2">
                  <c:v>446</c:v>
                </c:pt>
                <c:pt idx="3">
                  <c:v>470</c:v>
                </c:pt>
                <c:pt idx="4">
                  <c:v>714</c:v>
                </c:pt>
                <c:pt idx="5">
                  <c:v>999</c:v>
                </c:pt>
                <c:pt idx="6">
                  <c:v>1239</c:v>
                </c:pt>
                <c:pt idx="7">
                  <c:v>1471</c:v>
                </c:pt>
                <c:pt idx="8">
                  <c:v>460</c:v>
                </c:pt>
              </c:numCache>
            </c:numRef>
          </c:val>
          <c:extLst xmlns:c16r2="http://schemas.microsoft.com/office/drawing/2015/06/chart">
            <c:ext xmlns:c16="http://schemas.microsoft.com/office/drawing/2014/chart" uri="{C3380CC4-5D6E-409C-BE32-E72D297353CC}">
              <c16:uniqueId val="{00000001-2E80-4300-B1CB-B781675C3D5B}"/>
            </c:ext>
          </c:extLst>
        </c:ser>
        <c:dLbls>
          <c:showLegendKey val="0"/>
          <c:showVal val="0"/>
          <c:showCatName val="0"/>
          <c:showSerName val="0"/>
          <c:showPercent val="0"/>
          <c:showBubbleSize val="0"/>
        </c:dLbls>
        <c:gapWidth val="150"/>
        <c:axId val="153881216"/>
        <c:axId val="157972736"/>
      </c:barChart>
      <c:lineChart>
        <c:grouping val="standard"/>
        <c:varyColors val="0"/>
        <c:ser>
          <c:idx val="3"/>
          <c:order val="1"/>
          <c:tx>
            <c:strRef>
              <c:f>'[справка публикации УрФУ совместно с УрО РАН WoS_июнь 2016.xlsx]публикации'!$E$3</c:f>
              <c:strCache>
                <c:ptCount val="1"/>
                <c:pt idx="0">
                  <c:v>Percentage of documents UrFU with UB RAS in WoS</c:v>
                </c:pt>
              </c:strCache>
            </c:strRef>
          </c:tx>
          <c:spPr>
            <a:ln w="38100">
              <a:solidFill>
                <a:schemeClr val="tx1"/>
              </a:solidFill>
            </a:ln>
          </c:spPr>
          <c:marker>
            <c:symbol val="circle"/>
            <c:size val="12"/>
            <c:spPr>
              <a:solidFill>
                <a:schemeClr val="tx1"/>
              </a:solidFill>
              <a:ln w="19050">
                <a:solidFill>
                  <a:schemeClr val="tx1"/>
                </a:solidFill>
              </a:ln>
            </c:spPr>
          </c:marker>
          <c:cat>
            <c:numRef>
              <c:f>'[справка публикации УрФУ совместно с УрО РАН WoS_июнь 2016.xlsx]публикации'!$A$4:$A$11</c:f>
              <c:numCache>
                <c:formatCode>General</c:formatCode>
                <c:ptCount val="8"/>
                <c:pt idx="0">
                  <c:v>2008</c:v>
                </c:pt>
                <c:pt idx="1">
                  <c:v>2009</c:v>
                </c:pt>
                <c:pt idx="2">
                  <c:v>2010</c:v>
                </c:pt>
                <c:pt idx="3">
                  <c:v>2011</c:v>
                </c:pt>
                <c:pt idx="4">
                  <c:v>2012</c:v>
                </c:pt>
                <c:pt idx="5">
                  <c:v>2013</c:v>
                </c:pt>
                <c:pt idx="6">
                  <c:v>2014</c:v>
                </c:pt>
                <c:pt idx="7">
                  <c:v>2015</c:v>
                </c:pt>
              </c:numCache>
            </c:numRef>
          </c:cat>
          <c:val>
            <c:numRef>
              <c:f>'[справка публикации УрФУ совместно с УрО РАН WoS_июнь 2016.xlsx]публикации'!$E$4:$E$12</c:f>
              <c:numCache>
                <c:formatCode>0%</c:formatCode>
                <c:ptCount val="9"/>
                <c:pt idx="0">
                  <c:v>0.29934210526315791</c:v>
                </c:pt>
                <c:pt idx="1">
                  <c:v>0.35069444444444442</c:v>
                </c:pt>
                <c:pt idx="2">
                  <c:v>0.30612244897959184</c:v>
                </c:pt>
                <c:pt idx="3">
                  <c:v>0.3527777777777778</c:v>
                </c:pt>
                <c:pt idx="4">
                  <c:v>0.33</c:v>
                </c:pt>
                <c:pt idx="5">
                  <c:v>0.35266457680250785</c:v>
                </c:pt>
                <c:pt idx="6">
                  <c:v>0.42374854481955765</c:v>
                </c:pt>
                <c:pt idx="7">
                  <c:v>0.43063063063063062</c:v>
                </c:pt>
                <c:pt idx="8">
                  <c:v>0.4355300859598854</c:v>
                </c:pt>
              </c:numCache>
            </c:numRef>
          </c:val>
          <c:smooth val="0"/>
          <c:extLst xmlns:c16r2="http://schemas.microsoft.com/office/drawing/2015/06/chart">
            <c:ext xmlns:c16="http://schemas.microsoft.com/office/drawing/2014/chart" uri="{C3380CC4-5D6E-409C-BE32-E72D297353CC}">
              <c16:uniqueId val="{00000002-2E80-4300-B1CB-B781675C3D5B}"/>
            </c:ext>
          </c:extLst>
        </c:ser>
        <c:ser>
          <c:idx val="9"/>
          <c:order val="3"/>
          <c:tx>
            <c:strRef>
              <c:f>'[справка публикации УрФУ совместно с УрО РАН WoS_июнь 2016.xlsx]публикации'!$K$3</c:f>
              <c:strCache>
                <c:ptCount val="1"/>
                <c:pt idx="0">
                  <c:v>Percentage of documents UrFU with UB RAS in Scopus</c:v>
                </c:pt>
              </c:strCache>
            </c:strRef>
          </c:tx>
          <c:spPr>
            <a:ln w="38100">
              <a:solidFill>
                <a:schemeClr val="tx1"/>
              </a:solidFill>
            </a:ln>
          </c:spPr>
          <c:marker>
            <c:symbol val="x"/>
            <c:size val="12"/>
            <c:spPr>
              <a:solidFill>
                <a:schemeClr val="tx1"/>
              </a:solidFill>
              <a:ln w="19050">
                <a:solidFill>
                  <a:schemeClr val="tx1"/>
                </a:solidFill>
              </a:ln>
            </c:spPr>
          </c:marker>
          <c:cat>
            <c:numRef>
              <c:f>'[справка публикации УрФУ совместно с УрО РАН WoS_июнь 2016.xlsx]публикации'!$A$4:$A$11</c:f>
              <c:numCache>
                <c:formatCode>General</c:formatCode>
                <c:ptCount val="8"/>
                <c:pt idx="0">
                  <c:v>2008</c:v>
                </c:pt>
                <c:pt idx="1">
                  <c:v>2009</c:v>
                </c:pt>
                <c:pt idx="2">
                  <c:v>2010</c:v>
                </c:pt>
                <c:pt idx="3">
                  <c:v>2011</c:v>
                </c:pt>
                <c:pt idx="4">
                  <c:v>2012</c:v>
                </c:pt>
                <c:pt idx="5">
                  <c:v>2013</c:v>
                </c:pt>
                <c:pt idx="6">
                  <c:v>2014</c:v>
                </c:pt>
                <c:pt idx="7">
                  <c:v>2015</c:v>
                </c:pt>
              </c:numCache>
            </c:numRef>
          </c:cat>
          <c:val>
            <c:numRef>
              <c:f>'[справка публикации УрФУ совместно с УрО РАН WoS_июнь 2016.xlsx]публикации'!$K$4:$K$12</c:f>
              <c:numCache>
                <c:formatCode>0%</c:formatCode>
                <c:ptCount val="9"/>
                <c:pt idx="0">
                  <c:v>0.13866666666666666</c:v>
                </c:pt>
                <c:pt idx="1">
                  <c:v>0.13407821229050279</c:v>
                </c:pt>
                <c:pt idx="2">
                  <c:v>0.15695067264573992</c:v>
                </c:pt>
                <c:pt idx="3">
                  <c:v>0.18936170212765957</c:v>
                </c:pt>
                <c:pt idx="4">
                  <c:v>0.19887955182072828</c:v>
                </c:pt>
                <c:pt idx="5">
                  <c:v>0.16716716716716717</c:v>
                </c:pt>
                <c:pt idx="6">
                  <c:v>0.19209039548022599</c:v>
                </c:pt>
                <c:pt idx="7">
                  <c:v>0.22161794697484705</c:v>
                </c:pt>
                <c:pt idx="8">
                  <c:v>0.15434782608695652</c:v>
                </c:pt>
              </c:numCache>
            </c:numRef>
          </c:val>
          <c:smooth val="0"/>
          <c:extLst xmlns:c16r2="http://schemas.microsoft.com/office/drawing/2015/06/chart">
            <c:ext xmlns:c16="http://schemas.microsoft.com/office/drawing/2014/chart" uri="{C3380CC4-5D6E-409C-BE32-E72D297353CC}">
              <c16:uniqueId val="{00000003-2E80-4300-B1CB-B781675C3D5B}"/>
            </c:ext>
          </c:extLst>
        </c:ser>
        <c:dLbls>
          <c:showLegendKey val="0"/>
          <c:showVal val="0"/>
          <c:showCatName val="0"/>
          <c:showSerName val="0"/>
          <c:showPercent val="0"/>
          <c:showBubbleSize val="0"/>
        </c:dLbls>
        <c:marker val="1"/>
        <c:smooth val="0"/>
        <c:axId val="159514624"/>
        <c:axId val="157982080"/>
      </c:lineChart>
      <c:catAx>
        <c:axId val="153881216"/>
        <c:scaling>
          <c:orientation val="minMax"/>
        </c:scaling>
        <c:delete val="0"/>
        <c:axPos val="b"/>
        <c:numFmt formatCode="General" sourceLinked="1"/>
        <c:majorTickMark val="out"/>
        <c:minorTickMark val="none"/>
        <c:tickLblPos val="nextTo"/>
        <c:crossAx val="157972736"/>
        <c:crosses val="autoZero"/>
        <c:auto val="1"/>
        <c:lblAlgn val="ctr"/>
        <c:lblOffset val="100"/>
        <c:noMultiLvlLbl val="0"/>
      </c:catAx>
      <c:valAx>
        <c:axId val="157972736"/>
        <c:scaling>
          <c:orientation val="minMax"/>
        </c:scaling>
        <c:delete val="0"/>
        <c:axPos val="l"/>
        <c:majorGridlines/>
        <c:numFmt formatCode="General" sourceLinked="1"/>
        <c:majorTickMark val="out"/>
        <c:minorTickMark val="none"/>
        <c:tickLblPos val="nextTo"/>
        <c:crossAx val="153881216"/>
        <c:crosses val="autoZero"/>
        <c:crossBetween val="between"/>
      </c:valAx>
      <c:valAx>
        <c:axId val="157982080"/>
        <c:scaling>
          <c:orientation val="minMax"/>
          <c:max val="1"/>
        </c:scaling>
        <c:delete val="0"/>
        <c:axPos val="r"/>
        <c:numFmt formatCode="0%" sourceLinked="1"/>
        <c:majorTickMark val="out"/>
        <c:minorTickMark val="none"/>
        <c:tickLblPos val="nextTo"/>
        <c:crossAx val="159514624"/>
        <c:crosses val="max"/>
        <c:crossBetween val="between"/>
      </c:valAx>
      <c:catAx>
        <c:axId val="159514624"/>
        <c:scaling>
          <c:orientation val="minMax"/>
        </c:scaling>
        <c:delete val="1"/>
        <c:axPos val="b"/>
        <c:numFmt formatCode="General" sourceLinked="1"/>
        <c:majorTickMark val="out"/>
        <c:minorTickMark val="none"/>
        <c:tickLblPos val="nextTo"/>
        <c:crossAx val="157982080"/>
        <c:crosses val="autoZero"/>
        <c:auto val="1"/>
        <c:lblAlgn val="ctr"/>
        <c:lblOffset val="100"/>
        <c:noMultiLvlLbl val="0"/>
      </c:catAx>
    </c:plotArea>
    <c:legend>
      <c:legendPos val="b"/>
      <c:layout/>
      <c:overlay val="0"/>
    </c:legend>
    <c:plotVisOnly val="1"/>
    <c:dispBlanksAs val="gap"/>
    <c:showDLblsOverMax val="0"/>
  </c:chart>
  <c:txPr>
    <a:bodyPr/>
    <a:lstStyle/>
    <a:p>
      <a:pPr>
        <a:defRPr sz="1000"/>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66274525531505E-2"/>
          <c:y val="3.7194370804151992E-2"/>
          <c:w val="0.92495027874862723"/>
          <c:h val="0.77980189662221866"/>
        </c:manualLayout>
      </c:layout>
      <c:barChart>
        <c:barDir val="col"/>
        <c:grouping val="clustered"/>
        <c:varyColors val="0"/>
        <c:ser>
          <c:idx val="2"/>
          <c:order val="0"/>
          <c:tx>
            <c:strRef>
              <c:f>'15 слайд'!$D$2</c:f>
              <c:strCache>
                <c:ptCount val="1"/>
                <c:pt idx="0">
                  <c:v>Процент участия НПР в 2013 г.</c:v>
                </c:pt>
              </c:strCache>
            </c:strRef>
          </c:tx>
          <c:invertIfNegative val="0"/>
          <c:cat>
            <c:strRef>
              <c:f>'15 слайд'!$A$3:$A$17</c:f>
              <c:strCache>
                <c:ptCount val="15"/>
                <c:pt idx="0">
                  <c:v>ХТИ</c:v>
                </c:pt>
                <c:pt idx="1">
                  <c:v>ИЕН</c:v>
                </c:pt>
                <c:pt idx="2">
                  <c:v>ИММт</c:v>
                </c:pt>
                <c:pt idx="3">
                  <c:v>ИМКН</c:v>
                </c:pt>
                <c:pt idx="4">
                  <c:v>УралЭНИН</c:v>
                </c:pt>
                <c:pt idx="5">
                  <c:v>ФТИ</c:v>
                </c:pt>
                <c:pt idx="6">
                  <c:v>ИРИТ-РТФ</c:v>
                </c:pt>
                <c:pt idx="7">
                  <c:v>ММИ</c:v>
                </c:pt>
                <c:pt idx="8">
                  <c:v>ВШЭМ</c:v>
                </c:pt>
                <c:pt idx="9">
                  <c:v>ИНФО</c:v>
                </c:pt>
                <c:pt idx="10">
                  <c:v>ИГУП</c:v>
                </c:pt>
                <c:pt idx="11">
                  <c:v>СТИ</c:v>
                </c:pt>
                <c:pt idx="12">
                  <c:v>ИСПН</c:v>
                </c:pt>
                <c:pt idx="13">
                  <c:v>ИГНИ</c:v>
                </c:pt>
                <c:pt idx="14">
                  <c:v>ИФКСиМП</c:v>
                </c:pt>
              </c:strCache>
            </c:strRef>
          </c:cat>
          <c:val>
            <c:numRef>
              <c:f>'15 слайд'!$D$3:$D$17</c:f>
              <c:numCache>
                <c:formatCode>General</c:formatCode>
                <c:ptCount val="15"/>
                <c:pt idx="0">
                  <c:v>51.06</c:v>
                </c:pt>
                <c:pt idx="1">
                  <c:v>49.56</c:v>
                </c:pt>
                <c:pt idx="2">
                  <c:v>33.33</c:v>
                </c:pt>
                <c:pt idx="3">
                  <c:v>30.92</c:v>
                </c:pt>
                <c:pt idx="4">
                  <c:v>16.03</c:v>
                </c:pt>
                <c:pt idx="5">
                  <c:v>35.19</c:v>
                </c:pt>
                <c:pt idx="6">
                  <c:v>12.8</c:v>
                </c:pt>
                <c:pt idx="7">
                  <c:v>9.6999999999999993</c:v>
                </c:pt>
                <c:pt idx="8">
                  <c:v>4.2699999999999996</c:v>
                </c:pt>
                <c:pt idx="9">
                  <c:v>6.02</c:v>
                </c:pt>
                <c:pt idx="10">
                  <c:v>5.56</c:v>
                </c:pt>
                <c:pt idx="11">
                  <c:v>3.18</c:v>
                </c:pt>
                <c:pt idx="12">
                  <c:v>2.5299999999999998</c:v>
                </c:pt>
                <c:pt idx="13">
                  <c:v>1.92</c:v>
                </c:pt>
                <c:pt idx="14">
                  <c:v>0.32</c:v>
                </c:pt>
              </c:numCache>
            </c:numRef>
          </c:val>
        </c:ser>
        <c:ser>
          <c:idx val="3"/>
          <c:order val="1"/>
          <c:tx>
            <c:strRef>
              <c:f>'15 слайд'!$E$2</c:f>
              <c:strCache>
                <c:ptCount val="1"/>
                <c:pt idx="0">
                  <c:v>Процент участия НПР в 2014 г.</c:v>
                </c:pt>
              </c:strCache>
            </c:strRef>
          </c:tx>
          <c:invertIfNegative val="0"/>
          <c:cat>
            <c:strRef>
              <c:f>'15 слайд'!$A$3:$A$17</c:f>
              <c:strCache>
                <c:ptCount val="15"/>
                <c:pt idx="0">
                  <c:v>ХТИ</c:v>
                </c:pt>
                <c:pt idx="1">
                  <c:v>ИЕН</c:v>
                </c:pt>
                <c:pt idx="2">
                  <c:v>ИММт</c:v>
                </c:pt>
                <c:pt idx="3">
                  <c:v>ИМКН</c:v>
                </c:pt>
                <c:pt idx="4">
                  <c:v>УралЭНИН</c:v>
                </c:pt>
                <c:pt idx="5">
                  <c:v>ФТИ</c:v>
                </c:pt>
                <c:pt idx="6">
                  <c:v>ИРИТ-РТФ</c:v>
                </c:pt>
                <c:pt idx="7">
                  <c:v>ММИ</c:v>
                </c:pt>
                <c:pt idx="8">
                  <c:v>ВШЭМ</c:v>
                </c:pt>
                <c:pt idx="9">
                  <c:v>ИНФО</c:v>
                </c:pt>
                <c:pt idx="10">
                  <c:v>ИГУП</c:v>
                </c:pt>
                <c:pt idx="11">
                  <c:v>СТИ</c:v>
                </c:pt>
                <c:pt idx="12">
                  <c:v>ИСПН</c:v>
                </c:pt>
                <c:pt idx="13">
                  <c:v>ИГНИ</c:v>
                </c:pt>
                <c:pt idx="14">
                  <c:v>ИФКСиМП</c:v>
                </c:pt>
              </c:strCache>
            </c:strRef>
          </c:cat>
          <c:val>
            <c:numRef>
              <c:f>'15 слайд'!$E$3:$E$17</c:f>
              <c:numCache>
                <c:formatCode>0.00</c:formatCode>
                <c:ptCount val="15"/>
                <c:pt idx="0">
                  <c:v>60.96</c:v>
                </c:pt>
                <c:pt idx="1">
                  <c:v>56.59</c:v>
                </c:pt>
                <c:pt idx="2">
                  <c:v>45.04</c:v>
                </c:pt>
                <c:pt idx="3">
                  <c:v>38.65</c:v>
                </c:pt>
                <c:pt idx="4">
                  <c:v>37.92</c:v>
                </c:pt>
                <c:pt idx="5">
                  <c:v>36.72</c:v>
                </c:pt>
                <c:pt idx="6">
                  <c:v>23.95</c:v>
                </c:pt>
                <c:pt idx="7">
                  <c:v>15.29</c:v>
                </c:pt>
                <c:pt idx="8">
                  <c:v>12.6</c:v>
                </c:pt>
                <c:pt idx="9">
                  <c:v>10.98</c:v>
                </c:pt>
                <c:pt idx="10">
                  <c:v>6.47</c:v>
                </c:pt>
                <c:pt idx="11">
                  <c:v>4.05</c:v>
                </c:pt>
                <c:pt idx="12">
                  <c:v>3.48</c:v>
                </c:pt>
                <c:pt idx="13">
                  <c:v>3.24</c:v>
                </c:pt>
                <c:pt idx="14">
                  <c:v>0.46</c:v>
                </c:pt>
              </c:numCache>
            </c:numRef>
          </c:val>
        </c:ser>
        <c:ser>
          <c:idx val="0"/>
          <c:order val="2"/>
          <c:tx>
            <c:strRef>
              <c:f>'15 слайд'!$F$2</c:f>
              <c:strCache>
                <c:ptCount val="1"/>
                <c:pt idx="0">
                  <c:v>Процент участия НПР в 2015 г.</c:v>
                </c:pt>
              </c:strCache>
            </c:strRef>
          </c:tx>
          <c:invertIfNegative val="0"/>
          <c:cat>
            <c:strRef>
              <c:f>'15 слайд'!$A$3:$A$17</c:f>
              <c:strCache>
                <c:ptCount val="15"/>
                <c:pt idx="0">
                  <c:v>ХТИ</c:v>
                </c:pt>
                <c:pt idx="1">
                  <c:v>ИЕН</c:v>
                </c:pt>
                <c:pt idx="2">
                  <c:v>ИММт</c:v>
                </c:pt>
                <c:pt idx="3">
                  <c:v>ИМКН</c:v>
                </c:pt>
                <c:pt idx="4">
                  <c:v>УралЭНИН</c:v>
                </c:pt>
                <c:pt idx="5">
                  <c:v>ФТИ</c:v>
                </c:pt>
                <c:pt idx="6">
                  <c:v>ИРИТ-РТФ</c:v>
                </c:pt>
                <c:pt idx="7">
                  <c:v>ММИ</c:v>
                </c:pt>
                <c:pt idx="8">
                  <c:v>ВШЭМ</c:v>
                </c:pt>
                <c:pt idx="9">
                  <c:v>ИНФО</c:v>
                </c:pt>
                <c:pt idx="10">
                  <c:v>ИГУП</c:v>
                </c:pt>
                <c:pt idx="11">
                  <c:v>СТИ</c:v>
                </c:pt>
                <c:pt idx="12">
                  <c:v>ИСПН</c:v>
                </c:pt>
                <c:pt idx="13">
                  <c:v>ИГНИ</c:v>
                </c:pt>
                <c:pt idx="14">
                  <c:v>ИФКСиМП</c:v>
                </c:pt>
              </c:strCache>
            </c:strRef>
          </c:cat>
          <c:val>
            <c:numRef>
              <c:f>'15 слайд'!$F$3:$F$17</c:f>
              <c:numCache>
                <c:formatCode>General</c:formatCode>
                <c:ptCount val="15"/>
                <c:pt idx="0">
                  <c:v>64.64</c:v>
                </c:pt>
                <c:pt idx="1">
                  <c:v>57.88</c:v>
                </c:pt>
                <c:pt idx="2">
                  <c:v>48.78</c:v>
                </c:pt>
                <c:pt idx="3">
                  <c:v>39.090000000000003</c:v>
                </c:pt>
                <c:pt idx="4">
                  <c:v>39.590000000000003</c:v>
                </c:pt>
                <c:pt idx="5">
                  <c:v>35.229999999999997</c:v>
                </c:pt>
                <c:pt idx="6">
                  <c:v>34.24</c:v>
                </c:pt>
                <c:pt idx="7">
                  <c:v>16.07</c:v>
                </c:pt>
                <c:pt idx="8">
                  <c:v>22.79</c:v>
                </c:pt>
                <c:pt idx="9">
                  <c:v>15.03</c:v>
                </c:pt>
                <c:pt idx="10">
                  <c:v>16.55</c:v>
                </c:pt>
                <c:pt idx="11">
                  <c:v>5.52</c:v>
                </c:pt>
                <c:pt idx="12">
                  <c:v>7.29</c:v>
                </c:pt>
                <c:pt idx="13">
                  <c:v>8.2200000000000006</c:v>
                </c:pt>
                <c:pt idx="14">
                  <c:v>4.25</c:v>
                </c:pt>
              </c:numCache>
            </c:numRef>
          </c:val>
        </c:ser>
        <c:dLbls>
          <c:showLegendKey val="0"/>
          <c:showVal val="0"/>
          <c:showCatName val="0"/>
          <c:showSerName val="0"/>
          <c:showPercent val="0"/>
          <c:showBubbleSize val="0"/>
        </c:dLbls>
        <c:gapWidth val="150"/>
        <c:axId val="187167104"/>
        <c:axId val="195056384"/>
      </c:barChart>
      <c:catAx>
        <c:axId val="187167104"/>
        <c:scaling>
          <c:orientation val="minMax"/>
        </c:scaling>
        <c:delete val="0"/>
        <c:axPos val="b"/>
        <c:numFmt formatCode="General" sourceLinked="0"/>
        <c:majorTickMark val="out"/>
        <c:minorTickMark val="none"/>
        <c:tickLblPos val="nextTo"/>
        <c:txPr>
          <a:bodyPr/>
          <a:lstStyle/>
          <a:p>
            <a:pPr>
              <a:defRPr sz="1200" b="1"/>
            </a:pPr>
            <a:endParaRPr lang="ru-RU"/>
          </a:p>
        </c:txPr>
        <c:crossAx val="195056384"/>
        <c:crosses val="autoZero"/>
        <c:auto val="1"/>
        <c:lblAlgn val="ctr"/>
        <c:lblOffset val="100"/>
        <c:noMultiLvlLbl val="0"/>
      </c:catAx>
      <c:valAx>
        <c:axId val="195056384"/>
        <c:scaling>
          <c:orientation val="minMax"/>
        </c:scaling>
        <c:delete val="0"/>
        <c:axPos val="l"/>
        <c:majorGridlines/>
        <c:numFmt formatCode="General" sourceLinked="1"/>
        <c:majorTickMark val="out"/>
        <c:minorTickMark val="none"/>
        <c:tickLblPos val="nextTo"/>
        <c:txPr>
          <a:bodyPr/>
          <a:lstStyle/>
          <a:p>
            <a:pPr>
              <a:defRPr sz="1400" b="1"/>
            </a:pPr>
            <a:endParaRPr lang="ru-RU"/>
          </a:p>
        </c:txPr>
        <c:crossAx val="187167104"/>
        <c:crosses val="autoZero"/>
        <c:crossBetween val="between"/>
      </c:valAx>
    </c:plotArea>
    <c:legend>
      <c:legendPos val="r"/>
      <c:layout>
        <c:manualLayout>
          <c:xMode val="edge"/>
          <c:yMode val="edge"/>
          <c:x val="0.71139739027175486"/>
          <c:y val="3.0794515118831346E-2"/>
          <c:w val="0.17343223248418663"/>
          <c:h val="0.33308780621842865"/>
        </c:manualLayout>
      </c:layout>
      <c:overlay val="0"/>
      <c:txPr>
        <a:bodyPr/>
        <a:lstStyle/>
        <a:p>
          <a:pPr>
            <a:defRPr sz="1400" b="1"/>
          </a:pPr>
          <a:endParaRPr lang="ru-RU"/>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0.05433</cdr:x>
      <cdr:y>0.6405</cdr:y>
    </cdr:from>
    <cdr:to>
      <cdr:x>0.98361</cdr:x>
      <cdr:y>0.6407</cdr:y>
    </cdr:to>
    <cdr:cxnSp macro="">
      <cdr:nvCxnSpPr>
        <cdr:cNvPr id="3" name="Прямая соединительная линия 2"/>
        <cdr:cNvCxnSpPr/>
      </cdr:nvCxnSpPr>
      <cdr:spPr>
        <a:xfrm xmlns:a="http://schemas.openxmlformats.org/drawingml/2006/main" flipV="1">
          <a:off x="477288" y="3335636"/>
          <a:ext cx="8163672" cy="1029"/>
        </a:xfrm>
        <a:prstGeom xmlns:a="http://schemas.openxmlformats.org/drawingml/2006/main" prst="line">
          <a:avLst/>
        </a:prstGeom>
        <a:ln xmlns:a="http://schemas.openxmlformats.org/drawingml/2006/main" w="38100" cmpd="dbl">
          <a:solidFill>
            <a:schemeClr val="accent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0.05738</cdr:x>
      <cdr:y>0.55263</cdr:y>
    </cdr:from>
    <cdr:to>
      <cdr:x>0.98326</cdr:x>
      <cdr:y>0.55616</cdr:y>
    </cdr:to>
    <cdr:cxnSp macro="">
      <cdr:nvCxnSpPr>
        <cdr:cNvPr id="5" name="Прямая соединительная линия 4"/>
        <cdr:cNvCxnSpPr/>
      </cdr:nvCxnSpPr>
      <cdr:spPr>
        <a:xfrm xmlns:a="http://schemas.openxmlformats.org/drawingml/2006/main">
          <a:off x="504056" y="3024336"/>
          <a:ext cx="8133833" cy="19318"/>
        </a:xfrm>
        <a:prstGeom xmlns:a="http://schemas.openxmlformats.org/drawingml/2006/main" prst="line">
          <a:avLst/>
        </a:prstGeom>
        <a:ln xmlns:a="http://schemas.openxmlformats.org/drawingml/2006/main" w="38100" cmpd="dbl">
          <a:solidFill>
            <a:schemeClr val="accent4">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0.05738</cdr:x>
      <cdr:y>0.52632</cdr:y>
    </cdr:from>
    <cdr:to>
      <cdr:x>0.98326</cdr:x>
      <cdr:y>0.53287</cdr:y>
    </cdr:to>
    <cdr:cxnSp macro="">
      <cdr:nvCxnSpPr>
        <cdr:cNvPr id="7" name="Прямая соединительная линия 6"/>
        <cdr:cNvCxnSpPr/>
      </cdr:nvCxnSpPr>
      <cdr:spPr>
        <a:xfrm xmlns:a="http://schemas.openxmlformats.org/drawingml/2006/main" flipV="1">
          <a:off x="504056" y="2880320"/>
          <a:ext cx="8133833" cy="35845"/>
        </a:xfrm>
        <a:prstGeom xmlns:a="http://schemas.openxmlformats.org/drawingml/2006/main" prst="line">
          <a:avLst/>
        </a:prstGeom>
        <a:ln xmlns:a="http://schemas.openxmlformats.org/drawingml/2006/main" w="38100" cmpd="dbl"/>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0.64856</cdr:x>
      <cdr:y>0.62563</cdr:y>
    </cdr:from>
    <cdr:to>
      <cdr:x>0.70628</cdr:x>
      <cdr:y>0.6809</cdr:y>
    </cdr:to>
    <cdr:sp macro="" textlink="">
      <cdr:nvSpPr>
        <cdr:cNvPr id="8" name="TextBox 7"/>
        <cdr:cNvSpPr txBox="1"/>
      </cdr:nvSpPr>
      <cdr:spPr>
        <a:xfrm xmlns:a="http://schemas.openxmlformats.org/drawingml/2006/main">
          <a:off x="3638551" y="2371725"/>
          <a:ext cx="323850" cy="2095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0.88525</cdr:x>
      <cdr:y>0.5852</cdr:y>
    </cdr:from>
    <cdr:to>
      <cdr:x>0.97184</cdr:x>
      <cdr:y>0.64299</cdr:y>
    </cdr:to>
    <cdr:sp macro="" textlink="">
      <cdr:nvSpPr>
        <cdr:cNvPr id="9" name="TextBox 8"/>
        <cdr:cNvSpPr txBox="1"/>
      </cdr:nvSpPr>
      <cdr:spPr>
        <a:xfrm xmlns:a="http://schemas.openxmlformats.org/drawingml/2006/main">
          <a:off x="7776864" y="3047604"/>
          <a:ext cx="760691" cy="3009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600" b="1" dirty="0">
              <a:solidFill>
                <a:schemeClr val="accent3"/>
              </a:solidFill>
            </a:rPr>
            <a:t>17,4%</a:t>
          </a:r>
        </a:p>
      </cdr:txBody>
    </cdr:sp>
  </cdr:relSizeAnchor>
  <cdr:relSizeAnchor xmlns:cdr="http://schemas.openxmlformats.org/drawingml/2006/chartDrawing">
    <cdr:from>
      <cdr:x>0.89344</cdr:x>
      <cdr:y>0.53947</cdr:y>
    </cdr:from>
    <cdr:to>
      <cdr:x>0.97493</cdr:x>
      <cdr:y>0.60229</cdr:y>
    </cdr:to>
    <cdr:sp macro="" textlink="">
      <cdr:nvSpPr>
        <cdr:cNvPr id="10" name="TextBox 9"/>
        <cdr:cNvSpPr txBox="1"/>
      </cdr:nvSpPr>
      <cdr:spPr>
        <a:xfrm xmlns:a="http://schemas.openxmlformats.org/drawingml/2006/main">
          <a:off x="7848872" y="2952328"/>
          <a:ext cx="715888" cy="3437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600" b="1" dirty="0">
              <a:solidFill>
                <a:schemeClr val="accent4">
                  <a:lumMod val="75000"/>
                </a:schemeClr>
              </a:solidFill>
            </a:rPr>
            <a:t>23,7%</a:t>
          </a:r>
        </a:p>
      </cdr:txBody>
    </cdr:sp>
  </cdr:relSizeAnchor>
  <cdr:relSizeAnchor xmlns:cdr="http://schemas.openxmlformats.org/drawingml/2006/chartDrawing">
    <cdr:from>
      <cdr:x>0.88525</cdr:x>
      <cdr:y>0.46053</cdr:y>
    </cdr:from>
    <cdr:to>
      <cdr:x>0.96675</cdr:x>
      <cdr:y>0.51832</cdr:y>
    </cdr:to>
    <cdr:sp macro="" textlink="">
      <cdr:nvSpPr>
        <cdr:cNvPr id="11" name="TextBox 10"/>
        <cdr:cNvSpPr txBox="1"/>
      </cdr:nvSpPr>
      <cdr:spPr>
        <a:xfrm xmlns:a="http://schemas.openxmlformats.org/drawingml/2006/main">
          <a:off x="7776864" y="2520280"/>
          <a:ext cx="715976" cy="3162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600" b="1" dirty="0" smtClean="0">
              <a:solidFill>
                <a:schemeClr val="accent1"/>
              </a:solidFill>
            </a:rPr>
            <a:t>24,7</a:t>
          </a:r>
          <a:r>
            <a:rPr lang="ru-RU" sz="1600" b="1" dirty="0">
              <a:solidFill>
                <a:schemeClr val="accent1"/>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3076363" cy="511730"/>
          </a:xfrm>
          <a:prstGeom prst="rect">
            <a:avLst/>
          </a:prstGeom>
        </p:spPr>
        <p:txBody>
          <a:bodyPr vert="horz" lIns="94759" tIns="47380" rIns="94759" bIns="47380" rtlCol="0"/>
          <a:lstStyle>
            <a:lvl1pPr algn="l">
              <a:defRPr sz="1200"/>
            </a:lvl1pPr>
          </a:lstStyle>
          <a:p>
            <a:endParaRPr lang="ru-RU"/>
          </a:p>
        </p:txBody>
      </p:sp>
      <p:sp>
        <p:nvSpPr>
          <p:cNvPr id="3" name="Дата 2"/>
          <p:cNvSpPr>
            <a:spLocks noGrp="1"/>
          </p:cNvSpPr>
          <p:nvPr>
            <p:ph type="dt" sz="quarter" idx="1"/>
          </p:nvPr>
        </p:nvSpPr>
        <p:spPr>
          <a:xfrm>
            <a:off x="4021296" y="1"/>
            <a:ext cx="3076363" cy="511730"/>
          </a:xfrm>
          <a:prstGeom prst="rect">
            <a:avLst/>
          </a:prstGeom>
        </p:spPr>
        <p:txBody>
          <a:bodyPr vert="horz" lIns="94759" tIns="47380" rIns="94759" bIns="47380" rtlCol="0"/>
          <a:lstStyle>
            <a:lvl1pPr algn="r">
              <a:defRPr sz="1200"/>
            </a:lvl1pPr>
          </a:lstStyle>
          <a:p>
            <a:fld id="{0D400896-F551-4D2C-AA79-FB65A2CD493C}" type="datetimeFigureOut">
              <a:rPr lang="ru-RU" smtClean="0"/>
              <a:pPr/>
              <a:t>11.06.2016</a:t>
            </a:fld>
            <a:endParaRPr lang="ru-RU"/>
          </a:p>
        </p:txBody>
      </p:sp>
      <p:sp>
        <p:nvSpPr>
          <p:cNvPr id="4" name="Нижний колонтитул 3"/>
          <p:cNvSpPr>
            <a:spLocks noGrp="1"/>
          </p:cNvSpPr>
          <p:nvPr>
            <p:ph type="ftr" sz="quarter" idx="2"/>
          </p:nvPr>
        </p:nvSpPr>
        <p:spPr>
          <a:xfrm>
            <a:off x="2" y="9721107"/>
            <a:ext cx="3076363" cy="511730"/>
          </a:xfrm>
          <a:prstGeom prst="rect">
            <a:avLst/>
          </a:prstGeom>
        </p:spPr>
        <p:txBody>
          <a:bodyPr vert="horz" lIns="94759" tIns="47380" rIns="94759" bIns="47380" rtlCol="0" anchor="b"/>
          <a:lstStyle>
            <a:lvl1pPr algn="l">
              <a:defRPr sz="1200"/>
            </a:lvl1pPr>
          </a:lstStyle>
          <a:p>
            <a:endParaRPr lang="ru-RU"/>
          </a:p>
        </p:txBody>
      </p:sp>
      <p:sp>
        <p:nvSpPr>
          <p:cNvPr id="5" name="Номер слайда 4"/>
          <p:cNvSpPr>
            <a:spLocks noGrp="1"/>
          </p:cNvSpPr>
          <p:nvPr>
            <p:ph type="sldNum" sz="quarter" idx="3"/>
          </p:nvPr>
        </p:nvSpPr>
        <p:spPr>
          <a:xfrm>
            <a:off x="4021296" y="9721107"/>
            <a:ext cx="3076363" cy="511730"/>
          </a:xfrm>
          <a:prstGeom prst="rect">
            <a:avLst/>
          </a:prstGeom>
        </p:spPr>
        <p:txBody>
          <a:bodyPr vert="horz" lIns="94759" tIns="47380" rIns="94759" bIns="47380" rtlCol="0" anchor="b"/>
          <a:lstStyle>
            <a:lvl1pPr algn="r">
              <a:defRPr sz="1200"/>
            </a:lvl1pPr>
          </a:lstStyle>
          <a:p>
            <a:fld id="{19A09DF9-EB3F-472B-B9B8-7F596228EFD0}" type="slidenum">
              <a:rPr lang="ru-RU" smtClean="0"/>
              <a:pPr/>
              <a:t>‹#›</a:t>
            </a:fld>
            <a:endParaRPr lang="ru-RU"/>
          </a:p>
        </p:txBody>
      </p:sp>
    </p:spTree>
    <p:extLst>
      <p:ext uri="{BB962C8B-B14F-4D97-AF65-F5344CB8AC3E}">
        <p14:creationId xmlns:p14="http://schemas.microsoft.com/office/powerpoint/2010/main" val="790622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3076363" cy="511730"/>
          </a:xfrm>
          <a:prstGeom prst="rect">
            <a:avLst/>
          </a:prstGeom>
        </p:spPr>
        <p:txBody>
          <a:bodyPr vert="horz" lIns="94759" tIns="47380" rIns="94759" bIns="47380" rtlCol="0"/>
          <a:lstStyle>
            <a:lvl1pPr algn="l" fontAlgn="auto">
              <a:spcBef>
                <a:spcPts val="0"/>
              </a:spcBef>
              <a:spcAft>
                <a:spcPts val="0"/>
              </a:spcAft>
              <a:defRPr sz="1200" smtClean="0">
                <a:latin typeface="+mn-lt"/>
                <a:cs typeface="+mn-cs"/>
              </a:defRPr>
            </a:lvl1pPr>
          </a:lstStyle>
          <a:p>
            <a:pPr>
              <a:defRPr/>
            </a:pPr>
            <a:endParaRPr lang="ru-RU"/>
          </a:p>
        </p:txBody>
      </p:sp>
      <p:sp>
        <p:nvSpPr>
          <p:cNvPr id="3" name="Дата 2"/>
          <p:cNvSpPr>
            <a:spLocks noGrp="1"/>
          </p:cNvSpPr>
          <p:nvPr>
            <p:ph type="dt" idx="1"/>
          </p:nvPr>
        </p:nvSpPr>
        <p:spPr>
          <a:xfrm>
            <a:off x="4021296" y="1"/>
            <a:ext cx="3076363" cy="511730"/>
          </a:xfrm>
          <a:prstGeom prst="rect">
            <a:avLst/>
          </a:prstGeom>
        </p:spPr>
        <p:txBody>
          <a:bodyPr vert="horz" lIns="94759" tIns="47380" rIns="94759" bIns="47380" rtlCol="0"/>
          <a:lstStyle>
            <a:lvl1pPr algn="r" fontAlgn="auto">
              <a:spcBef>
                <a:spcPts val="0"/>
              </a:spcBef>
              <a:spcAft>
                <a:spcPts val="0"/>
              </a:spcAft>
              <a:defRPr sz="1200" smtClean="0">
                <a:latin typeface="+mn-lt"/>
                <a:cs typeface="+mn-cs"/>
              </a:defRPr>
            </a:lvl1pPr>
          </a:lstStyle>
          <a:p>
            <a:pPr>
              <a:defRPr/>
            </a:pPr>
            <a:fld id="{8181BFB2-A6C1-437A-AF39-2CEB557D2881}" type="datetimeFigureOut">
              <a:rPr lang="ru-RU"/>
              <a:pPr>
                <a:defRPr/>
              </a:pPr>
              <a:t>11.06.2016</a:t>
            </a:fld>
            <a:endParaRPr lang="ru-RU"/>
          </a:p>
        </p:txBody>
      </p:sp>
      <p:sp>
        <p:nvSpPr>
          <p:cNvPr id="4" name="Образ слайда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pPr lvl="0"/>
            <a:endParaRPr lang="ru-RU" noProof="0" smtClean="0"/>
          </a:p>
        </p:txBody>
      </p:sp>
      <p:sp>
        <p:nvSpPr>
          <p:cNvPr id="5" name="Заметки 4"/>
          <p:cNvSpPr>
            <a:spLocks noGrp="1"/>
          </p:cNvSpPr>
          <p:nvPr>
            <p:ph type="body" sz="quarter" idx="3"/>
          </p:nvPr>
        </p:nvSpPr>
        <p:spPr>
          <a:xfrm>
            <a:off x="709931" y="4861442"/>
            <a:ext cx="5679440" cy="4605576"/>
          </a:xfrm>
          <a:prstGeom prst="rect">
            <a:avLst/>
          </a:prstGeom>
        </p:spPr>
        <p:txBody>
          <a:bodyPr vert="horz" lIns="94759" tIns="47380" rIns="94759" bIns="4738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2" y="9721107"/>
            <a:ext cx="3076363" cy="511730"/>
          </a:xfrm>
          <a:prstGeom prst="rect">
            <a:avLst/>
          </a:prstGeom>
        </p:spPr>
        <p:txBody>
          <a:bodyPr vert="horz" lIns="94759" tIns="47380" rIns="94759" bIns="47380" rtlCol="0" anchor="b"/>
          <a:lstStyle>
            <a:lvl1pPr algn="l" fontAlgn="auto">
              <a:spcBef>
                <a:spcPts val="0"/>
              </a:spcBef>
              <a:spcAft>
                <a:spcPts val="0"/>
              </a:spcAft>
              <a:defRPr sz="1200" smtClean="0">
                <a:latin typeface="+mn-lt"/>
                <a:cs typeface="+mn-cs"/>
              </a:defRPr>
            </a:lvl1pPr>
          </a:lstStyle>
          <a:p>
            <a:pPr>
              <a:defRPr/>
            </a:pPr>
            <a:endParaRPr lang="ru-RU"/>
          </a:p>
        </p:txBody>
      </p:sp>
      <p:sp>
        <p:nvSpPr>
          <p:cNvPr id="7" name="Номер слайда 6"/>
          <p:cNvSpPr>
            <a:spLocks noGrp="1"/>
          </p:cNvSpPr>
          <p:nvPr>
            <p:ph type="sldNum" sz="quarter" idx="5"/>
          </p:nvPr>
        </p:nvSpPr>
        <p:spPr>
          <a:xfrm>
            <a:off x="4021296" y="9721107"/>
            <a:ext cx="3076363" cy="511730"/>
          </a:xfrm>
          <a:prstGeom prst="rect">
            <a:avLst/>
          </a:prstGeom>
        </p:spPr>
        <p:txBody>
          <a:bodyPr vert="horz" lIns="94759" tIns="47380" rIns="94759" bIns="47380" rtlCol="0" anchor="b"/>
          <a:lstStyle>
            <a:lvl1pPr algn="r" fontAlgn="auto">
              <a:spcBef>
                <a:spcPts val="0"/>
              </a:spcBef>
              <a:spcAft>
                <a:spcPts val="0"/>
              </a:spcAft>
              <a:defRPr sz="1200" smtClean="0">
                <a:latin typeface="+mn-lt"/>
                <a:cs typeface="+mn-cs"/>
              </a:defRPr>
            </a:lvl1pPr>
          </a:lstStyle>
          <a:p>
            <a:pPr>
              <a:defRPr/>
            </a:pPr>
            <a:fld id="{925373A5-5F24-42B6-8EE8-A56E9ADBCDFE}" type="slidenum">
              <a:rPr lang="ru-RU"/>
              <a:pPr>
                <a:defRPr/>
              </a:pPr>
              <a:t>‹#›</a:t>
            </a:fld>
            <a:endParaRPr lang="ru-RU"/>
          </a:p>
        </p:txBody>
      </p:sp>
    </p:spTree>
    <p:extLst>
      <p:ext uri="{BB962C8B-B14F-4D97-AF65-F5344CB8AC3E}">
        <p14:creationId xmlns:p14="http://schemas.microsoft.com/office/powerpoint/2010/main" val="17631930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1</a:t>
            </a:fld>
            <a:endParaRPr lang="ru-RU"/>
          </a:p>
        </p:txBody>
      </p:sp>
    </p:spTree>
    <p:extLst>
      <p:ext uri="{BB962C8B-B14F-4D97-AF65-F5344CB8AC3E}">
        <p14:creationId xmlns:p14="http://schemas.microsoft.com/office/powerpoint/2010/main" val="30701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dirty="0"/>
              <a:t>This slide # shows the comparison made by Thomson Reuters # for our university # during the research # on the creation of the roadmap # of strategic development. ## You can see # that the very distinctive research field # for </a:t>
            </a:r>
            <a:r>
              <a:rPr lang="en-US" dirty="0" err="1"/>
              <a:t>UrFU</a:t>
            </a:r>
            <a:r>
              <a:rPr lang="en-US" dirty="0"/>
              <a:t> # is the material science, # which is not surprising # for an industrial region. ## It is also shown # that this field # is cited less # that the average for Russia.</a:t>
            </a:r>
            <a:endParaRPr lang="en-US" b="0" dirty="0" smtClean="0">
              <a:effectLst/>
            </a:endParaRPr>
          </a:p>
          <a:p>
            <a:r>
              <a:rPr lang="en-US" b="0" dirty="0" smtClean="0">
                <a:effectLst/>
              </a:rPr>
              <a:t/>
            </a:r>
            <a:br>
              <a:rPr lang="en-US" b="0" dirty="0" smtClean="0">
                <a:effectLst/>
              </a:rPr>
            </a:br>
            <a:r>
              <a:rPr lang="en-US" dirty="0"/>
              <a:t>This means # that it is not only important for our scientists # to increase the number of publications, # but also # to work on the quality of presentation # of achieved scientific results.</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10</a:t>
            </a:fld>
            <a:endParaRPr lang="ru-RU"/>
          </a:p>
        </p:txBody>
      </p:sp>
    </p:spTree>
    <p:extLst>
      <p:ext uri="{BB962C8B-B14F-4D97-AF65-F5344CB8AC3E}">
        <p14:creationId xmlns:p14="http://schemas.microsoft.com/office/powerpoint/2010/main" val="3639113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For the task of tracking # and analysis # of scientific results # CRIS Pure # was acquired and implemented. </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11</a:t>
            </a:fld>
            <a:endParaRPr lang="ru-RU"/>
          </a:p>
        </p:txBody>
      </p:sp>
    </p:spTree>
    <p:extLst>
      <p:ext uri="{BB962C8B-B14F-4D97-AF65-F5344CB8AC3E}">
        <p14:creationId xmlns:p14="http://schemas.microsoft.com/office/powerpoint/2010/main" val="344556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CRIS Pure # collects and presents # all scientific results # from </a:t>
            </a:r>
            <a:r>
              <a:rPr lang="en-US" dirty="0" err="1"/>
              <a:t>WoS</a:t>
            </a:r>
            <a:r>
              <a:rPr lang="en-US" dirty="0"/>
              <a:t> и Scopus citation indexes, # as well as from a national index # - the Russian science citation index.</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12</a:t>
            </a:fld>
            <a:endParaRPr lang="ru-RU"/>
          </a:p>
        </p:txBody>
      </p:sp>
    </p:spTree>
    <p:extLst>
      <p:ext uri="{BB962C8B-B14F-4D97-AF65-F5344CB8AC3E}">
        <p14:creationId xmlns:p14="http://schemas.microsoft.com/office/powerpoint/2010/main" val="3012994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dirty="0"/>
              <a:t>Another important question # regarding the increase of the number of publications # rises # from authors’ personal productivity. ## Do authors write less # than they can? # The answer # is No.</a:t>
            </a:r>
            <a:endParaRPr lang="en-US" b="0" dirty="0" smtClean="0">
              <a:effectLst/>
            </a:endParaRPr>
          </a:p>
          <a:p>
            <a:pPr rtl="0"/>
            <a:r>
              <a:rPr lang="en-US" b="0" dirty="0" smtClean="0">
                <a:effectLst/>
              </a:rPr>
              <a:t/>
            </a:r>
            <a:br>
              <a:rPr lang="en-US" b="0" dirty="0" smtClean="0">
                <a:effectLst/>
              </a:rPr>
            </a:br>
            <a:r>
              <a:rPr lang="en-US" dirty="0"/>
              <a:t>Using Scopus data # we built a comparison # of “productivity of unique authors” # and “share of active authors” # for the </a:t>
            </a:r>
            <a:r>
              <a:rPr lang="en-US" dirty="0" err="1"/>
              <a:t>UrFU</a:t>
            </a:r>
            <a:r>
              <a:rPr lang="en-US" dirty="0"/>
              <a:t> and a number of benchmark universities # chosen from </a:t>
            </a:r>
            <a:r>
              <a:rPr lang="en-US" dirty="0" err="1"/>
              <a:t>UrFU</a:t>
            </a:r>
            <a:r>
              <a:rPr lang="en-US" dirty="0"/>
              <a:t> direct “competitors” # in Russia.</a:t>
            </a:r>
            <a:endParaRPr lang="en-US" b="0" dirty="0" smtClean="0">
              <a:effectLst/>
            </a:endParaRPr>
          </a:p>
          <a:p>
            <a:pPr rtl="0"/>
            <a:r>
              <a:rPr lang="en-US" b="0" dirty="0" smtClean="0">
                <a:effectLst/>
              </a:rPr>
              <a:t/>
            </a:r>
            <a:br>
              <a:rPr lang="en-US" b="0" dirty="0" smtClean="0">
                <a:effectLst/>
              </a:rPr>
            </a:br>
            <a:r>
              <a:rPr lang="en-US" dirty="0"/>
              <a:t>Here # the productivity of an author is defined # as the number of articles # per one unique author # affiliated with a university, # and the share of active authors # is the number of unique authors # divided by the number of academic and research staff # for this university.</a:t>
            </a:r>
            <a:endParaRPr lang="en-US" b="0" dirty="0" smtClean="0">
              <a:effectLst/>
            </a:endParaRPr>
          </a:p>
          <a:p>
            <a:pPr rtl="0"/>
            <a:r>
              <a:rPr lang="en-US" b="0" dirty="0" smtClean="0">
                <a:effectLst/>
              </a:rPr>
              <a:t/>
            </a:r>
            <a:br>
              <a:rPr lang="en-US" b="0" dirty="0" smtClean="0">
                <a:effectLst/>
              </a:rPr>
            </a:br>
            <a:r>
              <a:rPr lang="en-US" dirty="0"/>
              <a:t>Comparison # showed that productivity numbers for </a:t>
            </a:r>
            <a:r>
              <a:rPr lang="en-US" dirty="0" err="1"/>
              <a:t>UrFU</a:t>
            </a:r>
            <a:r>
              <a:rPr lang="en-US" dirty="0"/>
              <a:t> # are in line # with benchmark universities, # but numbers for the share of active authors parameter # are much lower.</a:t>
            </a:r>
            <a:endParaRPr lang="en-US" b="0" dirty="0" smtClean="0">
              <a:effectLst/>
            </a:endParaRPr>
          </a:p>
          <a:p>
            <a:r>
              <a:rPr lang="en-US" b="0" dirty="0" smtClean="0">
                <a:effectLst/>
              </a:rPr>
              <a:t/>
            </a:r>
            <a:br>
              <a:rPr lang="en-US" b="0" dirty="0" smtClean="0">
                <a:effectLst/>
              </a:rPr>
            </a:br>
            <a:r>
              <a:rPr lang="en-US" dirty="0"/>
              <a:t>Therefore, # the additional growth in publications # can only be achieved # through a motivation of academics and researchers # affiliated with the university # to publish their results # in more relevant journals # and involvement of PhD and masters students # in the process of publishing their scientific results. ## In fact, # the discrepancy between </a:t>
            </a:r>
            <a:r>
              <a:rPr lang="en-US" dirty="0" err="1"/>
              <a:t>UrFU</a:t>
            </a:r>
            <a:r>
              <a:rPr lang="en-US" dirty="0"/>
              <a:t> and benchmark universities # comes mostly # from the difference in the involvement of postgraduate students # in scientific publications (to the right).</a:t>
            </a:r>
            <a:endParaRPr lang="ru-RU" dirty="0"/>
          </a:p>
        </p:txBody>
      </p:sp>
      <p:sp>
        <p:nvSpPr>
          <p:cNvPr id="4" name="Номер слайда 3"/>
          <p:cNvSpPr>
            <a:spLocks noGrp="1"/>
          </p:cNvSpPr>
          <p:nvPr>
            <p:ph type="sldNum" sz="quarter" idx="10"/>
          </p:nvPr>
        </p:nvSpPr>
        <p:spPr/>
        <p:txBody>
          <a:bodyPr/>
          <a:lstStyle/>
          <a:p>
            <a:fld id="{36413EA8-F7E2-41D0-8633-A76A074752B5}" type="slidenum">
              <a:rPr lang="ru-RU" smtClean="0"/>
              <a:t>13</a:t>
            </a:fld>
            <a:endParaRPr lang="ru-RU"/>
          </a:p>
        </p:txBody>
      </p:sp>
    </p:spTree>
    <p:extLst>
      <p:ext uri="{BB962C8B-B14F-4D97-AF65-F5344CB8AC3E}">
        <p14:creationId xmlns:p14="http://schemas.microsoft.com/office/powerpoint/2010/main" val="21721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dirty="0"/>
              <a:t>The increase in the number of publications # is possible only through the increase # of active authors # affiliated with the university. # Horizontal lines # indicate the share of active authors # indexed in </a:t>
            </a:r>
            <a:r>
              <a:rPr lang="en-US" dirty="0" err="1"/>
              <a:t>WoS</a:t>
            </a:r>
            <a:r>
              <a:rPr lang="en-US" dirty="0"/>
              <a:t> </a:t>
            </a:r>
            <a:r>
              <a:rPr lang="en-US" dirty="0" err="1"/>
              <a:t>CoreColl</a:t>
            </a:r>
            <a:r>
              <a:rPr lang="en-US" dirty="0"/>
              <a:t> and Scopus # in the academic and research staff # of different </a:t>
            </a:r>
            <a:r>
              <a:rPr lang="en-US" dirty="0" err="1"/>
              <a:t>UrFU</a:t>
            </a:r>
            <a:r>
              <a:rPr lang="en-US" dirty="0"/>
              <a:t> departments. </a:t>
            </a:r>
            <a:endParaRPr lang="en-US" b="0" dirty="0" smtClean="0">
              <a:effectLst/>
            </a:endParaRPr>
          </a:p>
          <a:p>
            <a:pPr rtl="0"/>
            <a:r>
              <a:rPr lang="en-US" b="0" dirty="0" smtClean="0">
                <a:effectLst/>
              </a:rPr>
              <a:t/>
            </a:r>
            <a:br>
              <a:rPr lang="en-US" b="0" dirty="0" smtClean="0">
                <a:effectLst/>
              </a:rPr>
            </a:br>
            <a:r>
              <a:rPr lang="en-US" dirty="0"/>
              <a:t>7% overall increase in the share # is a result of the internal reward program # implemented in 2011 # and still active now.</a:t>
            </a:r>
            <a:endParaRPr lang="en-US" b="0" dirty="0" smtClean="0">
              <a:effectLst/>
            </a:endParaRPr>
          </a:p>
          <a:p>
            <a:pPr rtl="0"/>
            <a:r>
              <a:rPr lang="en-US" b="0" dirty="0" smtClean="0">
                <a:effectLst/>
              </a:rPr>
              <a:t/>
            </a:r>
            <a:br>
              <a:rPr lang="en-US" b="0" dirty="0" smtClean="0">
                <a:effectLst/>
              </a:rPr>
            </a:br>
            <a:r>
              <a:rPr lang="en-US" dirty="0"/>
              <a:t>The program states # that every author # should be awarded a bonus # for each paper indexed. ## The bonus is substantial # as compared with a regular salary, # estimated at around 260% # of average monthly FTE (full time equivalent) # academic staff salary.</a:t>
            </a:r>
            <a:endParaRPr lang="en-US" b="0" dirty="0" smtClean="0">
              <a:effectLst/>
            </a:endParaRPr>
          </a:p>
          <a:p>
            <a:pPr rtl="0"/>
            <a:r>
              <a:rPr lang="en-US" b="0" dirty="0" smtClean="0">
                <a:effectLst/>
              </a:rPr>
              <a:t/>
            </a:r>
            <a:br>
              <a:rPr lang="en-US" b="0" dirty="0" smtClean="0">
                <a:effectLst/>
              </a:rPr>
            </a:br>
            <a:r>
              <a:rPr lang="en-US" dirty="0"/>
              <a:t>The diagram shows, # however, # that only two departments # achieved the more than 50% publication involvement # after the award program implementation.</a:t>
            </a:r>
            <a:endParaRPr lang="en-US" b="0" dirty="0" smtClean="0">
              <a:effectLst/>
            </a:endParaRPr>
          </a:p>
          <a:p>
            <a:pPr rtl="0"/>
            <a:r>
              <a:rPr lang="en-US" dirty="0"/>
              <a:t>It is also interesting # that the program gave uneven effect # for different departments and academic institutions # of the university: # the biggest increase # was in departments # which were already quite active.</a:t>
            </a:r>
            <a:endParaRPr lang="en-US" b="0" dirty="0" smtClean="0">
              <a:effectLst/>
            </a:endParaRPr>
          </a:p>
          <a:p>
            <a:pPr rtl="0"/>
            <a:r>
              <a:rPr lang="en-US" dirty="0"/>
              <a:t>It is also important # that the rate # in which involvement did increase # apparently began to decline.</a:t>
            </a:r>
            <a:endParaRPr lang="en-US" b="0" dirty="0" smtClean="0">
              <a:effectLst/>
            </a:endParaRPr>
          </a:p>
          <a:p>
            <a:pPr rtl="0"/>
            <a:r>
              <a:rPr lang="en-US" b="0" dirty="0" smtClean="0">
                <a:effectLst/>
              </a:rPr>
              <a:t/>
            </a:r>
            <a:br>
              <a:rPr lang="en-US" b="0" dirty="0" smtClean="0">
                <a:effectLst/>
              </a:rPr>
            </a:br>
            <a:r>
              <a:rPr lang="en-US" dirty="0"/>
              <a:t>Also # we should aim # not just for the increase # of the number of employees # who write, # it is also important # to increase # the number of authors # whose writing is of interest # for the research community. </a:t>
            </a:r>
            <a:endParaRPr lang="en-US" b="0" dirty="0" smtClean="0">
              <a:effectLst/>
            </a:endParaRPr>
          </a:p>
          <a:p>
            <a:r>
              <a:rPr lang="en-US" dirty="0" smtClean="0"/>
              <a:t/>
            </a:r>
            <a:br>
              <a:rPr lang="en-US" dirty="0" smtClean="0"/>
            </a:br>
            <a:endParaRPr lang="en-US" b="0" dirty="0" smtClean="0">
              <a:effectLst/>
            </a:endParaRPr>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14</a:t>
            </a:fld>
            <a:endParaRPr lang="ru-RU"/>
          </a:p>
        </p:txBody>
      </p:sp>
    </p:spTree>
    <p:extLst>
      <p:ext uri="{BB962C8B-B14F-4D97-AF65-F5344CB8AC3E}">
        <p14:creationId xmlns:p14="http://schemas.microsoft.com/office/powerpoint/2010/main" val="180403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dirty="0"/>
              <a:t>So, # maybe the main reason # of the absence of growth in publications # is the absence of actual valuable scientific results? ## No. ## According to the data # of Russian Science Citation Index # (web address is on the slide), # which is a Russian free-access scientific research database, # for the year 2015 # one quarter of </a:t>
            </a:r>
            <a:r>
              <a:rPr lang="en-US" dirty="0" err="1"/>
              <a:t>UrFU</a:t>
            </a:r>
            <a:r>
              <a:rPr lang="en-US" dirty="0"/>
              <a:t> publications in RSCI # were also indexed in Scopus # and other three quarters # were published on the national level.</a:t>
            </a:r>
            <a:endParaRPr lang="en-US" b="0" dirty="0" smtClean="0">
              <a:effectLst/>
            </a:endParaRPr>
          </a:p>
          <a:p>
            <a:r>
              <a:rPr lang="en-US" dirty="0"/>
              <a:t>Majority of employees # publish their works # in journals indexed by RSCI.</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15</a:t>
            </a:fld>
            <a:endParaRPr lang="ru-RU"/>
          </a:p>
        </p:txBody>
      </p:sp>
    </p:spTree>
    <p:extLst>
      <p:ext uri="{BB962C8B-B14F-4D97-AF65-F5344CB8AC3E}">
        <p14:creationId xmlns:p14="http://schemas.microsoft.com/office/powerpoint/2010/main" val="2818277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dirty="0"/>
              <a:t>Currently # </a:t>
            </a:r>
            <a:r>
              <a:rPr lang="en-US" dirty="0" err="1"/>
              <a:t>UrFU</a:t>
            </a:r>
            <a:r>
              <a:rPr lang="en-US" dirty="0"/>
              <a:t> is at the 11th place in RSCI by the number of publications # in the last 5 years. </a:t>
            </a:r>
            <a:endParaRPr lang="en-US" b="0" dirty="0" smtClean="0">
              <a:effectLst/>
            </a:endParaRPr>
          </a:p>
          <a:p>
            <a:r>
              <a:rPr lang="en-US" dirty="0"/>
              <a:t>Through the internal analysis of the problem # and series of discussions with scientists # it was discovered # that they are mainly oriented # on the achieving of applicable scientific results # and are most comfortable with publishing them # in national journals in Russian. ## Currently # only a couple of hundreds of </a:t>
            </a:r>
            <a:r>
              <a:rPr lang="en-US" dirty="0" err="1"/>
              <a:t>russian</a:t>
            </a:r>
            <a:r>
              <a:rPr lang="en-US" dirty="0"/>
              <a:t> journals # are indexed in </a:t>
            </a:r>
            <a:r>
              <a:rPr lang="en-US" dirty="0" err="1"/>
              <a:t>WoS</a:t>
            </a:r>
            <a:r>
              <a:rPr lang="en-US" dirty="0"/>
              <a:t> and Scopus, # while RSCI # covers thousands of journals. ## Most of those remaining journals # offer low acceptance requirements # and thus do not provide any incentive for researchers # to develop and improve # a set of particular skills # required for the efficient work and results presentation # in the modern R&amp;D.</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16</a:t>
            </a:fld>
            <a:endParaRPr lang="ru-RU"/>
          </a:p>
        </p:txBody>
      </p:sp>
    </p:spTree>
    <p:extLst>
      <p:ext uri="{BB962C8B-B14F-4D97-AF65-F5344CB8AC3E}">
        <p14:creationId xmlns:p14="http://schemas.microsoft.com/office/powerpoint/2010/main" val="4092248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list of these skills # is presented on this slide. # The source of this list # is a research on the academic mobility # at the EU level. ## The research comes to the conclusion # that the academic mobility # is the key factor # for the development of these skills. ## Given that, # we hope to be able to help our researchers # to acquire these skills on-site. ## But in order to do so, # we have to establish # which particular skills # our researchers lack.</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17</a:t>
            </a:fld>
            <a:endParaRPr lang="ru-RU"/>
          </a:p>
        </p:txBody>
      </p:sp>
    </p:spTree>
    <p:extLst>
      <p:ext uri="{BB962C8B-B14F-4D97-AF65-F5344CB8AC3E}">
        <p14:creationId xmlns:p14="http://schemas.microsoft.com/office/powerpoint/2010/main" val="1142563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dirty="0"/>
              <a:t>To assess # which skills are required # and have to be trained # we analyzed the scientific process # as a part of an enterprise architecture # - the university. # We built a model # using the </a:t>
            </a:r>
            <a:r>
              <a:rPr lang="en-US" dirty="0" err="1"/>
              <a:t>Archimate</a:t>
            </a:r>
            <a:r>
              <a:rPr lang="en-US" dirty="0"/>
              <a:t> modelling language.#  </a:t>
            </a:r>
            <a:r>
              <a:rPr lang="en-US" dirty="0" err="1"/>
              <a:t>Archimate</a:t>
            </a:r>
            <a:r>
              <a:rPr lang="en-US" dirty="0"/>
              <a:t> is a standard # proposed by The Open Group # to generalize the system approach # to the </a:t>
            </a:r>
            <a:r>
              <a:rPr lang="en-US" dirty="0" err="1"/>
              <a:t>organisational</a:t>
            </a:r>
            <a:r>
              <a:rPr lang="en-US" dirty="0"/>
              <a:t> modelling. </a:t>
            </a:r>
            <a:endParaRPr lang="en-US" b="0" dirty="0" smtClean="0">
              <a:effectLst/>
            </a:endParaRPr>
          </a:p>
          <a:p>
            <a:r>
              <a:rPr lang="en-US" b="0" dirty="0" smtClean="0">
                <a:effectLst/>
              </a:rPr>
              <a:t/>
            </a:r>
            <a:br>
              <a:rPr lang="en-US" b="0" dirty="0" smtClean="0">
                <a:effectLst/>
              </a:rPr>
            </a:br>
            <a:r>
              <a:rPr lang="en-US" dirty="0"/>
              <a:t>Results of the modelling # were discussed during a meeting # of the Russian Chapter # of the International Council on Systems Engineering # on the February 17,  this year. # Recordings of the meeting # and the presentation # are available in Russian. ## I hope # that after a verification of the model # it will be published in English # with open access. </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18</a:t>
            </a:fld>
            <a:endParaRPr lang="ru-RU"/>
          </a:p>
        </p:txBody>
      </p:sp>
    </p:spTree>
    <p:extLst>
      <p:ext uri="{BB962C8B-B14F-4D97-AF65-F5344CB8AC3E}">
        <p14:creationId xmlns:p14="http://schemas.microsoft.com/office/powerpoint/2010/main" val="1281464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dirty="0"/>
              <a:t>We created a </a:t>
            </a:r>
            <a:r>
              <a:rPr lang="en-US" dirty="0" err="1"/>
              <a:t>detalization</a:t>
            </a:r>
            <a:r>
              <a:rPr lang="en-US" dirty="0"/>
              <a:t> of skills # presented earlier today # up to the level of business functions. # Business function is both # a theoretical construct of “how to make something” # and instruments needed # to achieve the result.</a:t>
            </a:r>
            <a:endParaRPr lang="en-US" b="0" dirty="0" smtClean="0">
              <a:effectLst/>
            </a:endParaRPr>
          </a:p>
          <a:p>
            <a:r>
              <a:rPr lang="en-US" b="0" dirty="0" smtClean="0">
                <a:effectLst/>
              </a:rPr>
              <a:t/>
            </a:r>
            <a:br>
              <a:rPr lang="en-US" b="0" dirty="0" smtClean="0">
                <a:effectLst/>
              </a:rPr>
            </a:br>
            <a:r>
              <a:rPr lang="en-US" dirty="0"/>
              <a:t>For all business functions # we created a method # to detect their activities. # For example, # for the business function of scientific reading # we can use # the personal statistics of paper downloads # through the university’s </a:t>
            </a:r>
            <a:r>
              <a:rPr lang="en-US" dirty="0" err="1"/>
              <a:t>EZProxy</a:t>
            </a:r>
            <a:r>
              <a:rPr lang="en-US" dirty="0"/>
              <a:t>. # We structured our view # on how scientific processes connect # with educational and innovational activities # and established # how exactly # the management of scientific processes works # at the strategic level.</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19</a:t>
            </a:fld>
            <a:endParaRPr lang="ru-RU"/>
          </a:p>
        </p:txBody>
      </p:sp>
    </p:spTree>
    <p:extLst>
      <p:ext uri="{BB962C8B-B14F-4D97-AF65-F5344CB8AC3E}">
        <p14:creationId xmlns:p14="http://schemas.microsoft.com/office/powerpoint/2010/main" val="102856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dirty="0"/>
              <a:t>Current research information systems </a:t>
            </a:r>
            <a:r>
              <a:rPr lang="en-US" b="1" dirty="0"/>
              <a:t>#</a:t>
            </a:r>
            <a:r>
              <a:rPr lang="en-US" dirty="0"/>
              <a:t> function efficiently # only if there is already a scientific output # of good quality. ## In a scenario of active development # of the University # it is crucial # to be able to get the data on the progress # of academic and research staff # within strict time windows # and without using too much resources # for monitoring process itself. ## So, # additional instruments # are required, # which would be able # to detect potential problems # and limitations # before # the traditional methods # of scientific activity monitoring # are able to do so. </a:t>
            </a:r>
            <a:endParaRPr lang="en-US" b="0" dirty="0" smtClean="0">
              <a:effectLst/>
            </a:endParaRPr>
          </a:p>
          <a:p>
            <a:pPr rtl="0"/>
            <a:r>
              <a:rPr lang="en-US" b="0" dirty="0" smtClean="0">
                <a:effectLst/>
              </a:rPr>
              <a:t/>
            </a:r>
            <a:br>
              <a:rPr lang="en-US" b="0" dirty="0" smtClean="0">
                <a:effectLst/>
              </a:rPr>
            </a:br>
            <a:r>
              <a:rPr lang="en-US" dirty="0"/>
              <a:t>In some projects # months # and even years # are expected to pass # before the moment # when traditional results, # such as papers, # can be registered # by CRIS. ## Being able # to assess progress # sooner than that # would enable us # to monitor # and adjust # resources allocation. ## As our resources # are limited, # the difference # could be vital. ##</a:t>
            </a:r>
            <a:endParaRPr lang="en-US" b="0" dirty="0" smtClean="0">
              <a:effectLst/>
            </a:endParaRPr>
          </a:p>
          <a:p>
            <a:pPr rtl="0"/>
            <a:r>
              <a:rPr lang="en-US" b="0" dirty="0" smtClean="0">
                <a:effectLst/>
              </a:rPr>
              <a:t/>
            </a:r>
            <a:br>
              <a:rPr lang="en-US" b="0" dirty="0" smtClean="0">
                <a:effectLst/>
              </a:rPr>
            </a:br>
            <a:r>
              <a:rPr lang="en-US" dirty="0"/>
              <a:t>Of course, # a risk-free development strategy # is hardly possible. ## Rather than that, # we would like # to have a tool # that would allow us # to conduct experiments # and measure outcomes # in “real time”. ## It is important, # however, # to make sure # that the information collection # would not interfere # with the research process # and would not irritate academics # and researchers #  too much. ## It is also important # to be sure # that the local optimization # of scientific processes # does actually get the University closer # to achieving # its global goals. ##</a:t>
            </a:r>
            <a:endParaRPr lang="en-US" b="0" dirty="0" smtClean="0">
              <a:effectLst/>
            </a:endParaRPr>
          </a:p>
          <a:p>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2</a:t>
            </a:fld>
            <a:endParaRPr lang="ru-RU"/>
          </a:p>
        </p:txBody>
      </p:sp>
    </p:spTree>
    <p:extLst>
      <p:ext uri="{BB962C8B-B14F-4D97-AF65-F5344CB8AC3E}">
        <p14:creationId xmlns:p14="http://schemas.microsoft.com/office/powerpoint/2010/main" val="1497608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dirty="0"/>
              <a:t>Using the model # we are able to propose a tool # to assess the level of business functions # employed by university staff. # We can propose projects # to develop the lacking business functions # and plan the resource allocation # to fund these projects.</a:t>
            </a:r>
            <a:endParaRPr lang="en-US" b="0" dirty="0" smtClean="0">
              <a:effectLst/>
            </a:endParaRPr>
          </a:p>
          <a:p>
            <a:pPr rtl="0"/>
            <a:r>
              <a:rPr lang="en-US" dirty="0"/>
              <a:t>With the model # we can tell # which data about the exercise of business functions # by our employees # is relevant # but is absent in CRIS.</a:t>
            </a:r>
            <a:endParaRPr lang="en-US" b="0" dirty="0" smtClean="0">
              <a:effectLst/>
            </a:endParaRPr>
          </a:p>
          <a:p>
            <a:r>
              <a:rPr lang="en-US" dirty="0"/>
              <a:t>We are able # to account for limitations in methods of data collection, # given # that we should be able to compare # the collected information # to the information stored in CRIS.</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20</a:t>
            </a:fld>
            <a:endParaRPr lang="ru-RU"/>
          </a:p>
        </p:txBody>
      </p:sp>
    </p:spTree>
    <p:extLst>
      <p:ext uri="{BB962C8B-B14F-4D97-AF65-F5344CB8AC3E}">
        <p14:creationId xmlns:p14="http://schemas.microsoft.com/office/powerpoint/2010/main" val="4171480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dirty="0"/>
              <a:t>Introduction # of new business functions # is the basis of change in </a:t>
            </a:r>
            <a:r>
              <a:rPr lang="en-US" dirty="0" err="1"/>
              <a:t>organisations</a:t>
            </a:r>
            <a:r>
              <a:rPr lang="en-US" dirty="0"/>
              <a:t>, # and so in our University. ## A change in a large </a:t>
            </a:r>
            <a:r>
              <a:rPr lang="en-US" dirty="0" err="1"/>
              <a:t>organisation</a:t>
            </a:r>
            <a:r>
              <a:rPr lang="en-US" dirty="0"/>
              <a:t> # can’t be ensued # just from a policy change, # as people </a:t>
            </a:r>
            <a:r>
              <a:rPr lang="en-US" dirty="0" err="1"/>
              <a:t>behaviour</a:t>
            </a:r>
            <a:r>
              <a:rPr lang="en-US" dirty="0"/>
              <a:t> # often reflects a policy # in an unexpected way.</a:t>
            </a:r>
            <a:endParaRPr lang="en-US" b="0" dirty="0" smtClean="0">
              <a:effectLst/>
            </a:endParaRPr>
          </a:p>
          <a:p>
            <a:pPr rtl="0"/>
            <a:r>
              <a:rPr lang="en-US" b="0" dirty="0" smtClean="0">
                <a:effectLst/>
              </a:rPr>
              <a:t/>
            </a:r>
            <a:br>
              <a:rPr lang="en-US" b="0" dirty="0" smtClean="0">
                <a:effectLst/>
              </a:rPr>
            </a:br>
            <a:r>
              <a:rPr lang="en-US" dirty="0"/>
              <a:t>Experiments # offer a more reliable way # to introduce a change. ## To conduct an experiment # and propose the next one, # however, # one must be able # to measure the results. ## This approach # strongly resembles # the process of implementing a new products # in start-ups, # as well as sociology studies. ## A particular tool # used for measuring the results in those areas # is the Cohort analysis.</a:t>
            </a:r>
            <a:endParaRPr lang="en-US" b="0" dirty="0" smtClean="0">
              <a:effectLst/>
            </a:endParaRPr>
          </a:p>
          <a:p>
            <a:r>
              <a:rPr lang="en-US" b="0" dirty="0" smtClean="0">
                <a:effectLst/>
              </a:rPr>
              <a:t/>
            </a:r>
            <a:br>
              <a:rPr lang="en-US" b="0" dirty="0" smtClean="0">
                <a:effectLst/>
              </a:rPr>
            </a:br>
            <a:r>
              <a:rPr lang="en-US" dirty="0"/>
              <a:t>The underlying assumption # for the Cohort analysis # is that subjects, # in this case authors, # which belong to one cohort # will have the same background conditions. ## If noticeable differences # occur in the behavior # that different cohorts exhibit # then we could attribute # those differences # to the difference in conditions # we introduced in our experiment.</a:t>
            </a:r>
            <a:r>
              <a:rPr lang="en-US" dirty="0" smtClean="0"/>
              <a:t/>
            </a:r>
            <a:br>
              <a:rPr lang="en-US" dirty="0" smtClean="0"/>
            </a:b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21</a:t>
            </a:fld>
            <a:endParaRPr lang="ru-RU"/>
          </a:p>
        </p:txBody>
      </p:sp>
    </p:spTree>
    <p:extLst>
      <p:ext uri="{BB962C8B-B14F-4D97-AF65-F5344CB8AC3E}">
        <p14:creationId xmlns:p14="http://schemas.microsoft.com/office/powerpoint/2010/main" val="3409825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dirty="0"/>
              <a:t>An illustration of the Cohort analysis # you can see on this slide. # Cohorts # are formed by authors # grouped by the year # when the first paper # affiliated with the University # was published. # We make an assumption here # that this year # represents the conditions # influencing the start of researchers career # within the University, # including any facilitating factors # introduced by us, # if any.</a:t>
            </a:r>
            <a:endParaRPr lang="en-US" b="0" dirty="0" smtClean="0">
              <a:effectLst/>
            </a:endParaRPr>
          </a:p>
          <a:p>
            <a:r>
              <a:rPr lang="en-US" b="0" dirty="0" smtClean="0">
                <a:effectLst/>
              </a:rPr>
              <a:t/>
            </a:r>
            <a:br>
              <a:rPr lang="en-US" b="0" dirty="0" smtClean="0">
                <a:effectLst/>
              </a:rPr>
            </a:br>
            <a:r>
              <a:rPr lang="en-US" dirty="0"/>
              <a:t>We want to answer # two important questions here. ## The first question is # if authors continue to publish # after their first result. ## The second one is # - how per-author output volume # changes over time.</a:t>
            </a:r>
            <a:r>
              <a:rPr lang="en-US" dirty="0" smtClean="0"/>
              <a:t/>
            </a:r>
            <a:br>
              <a:rPr lang="en-US" dirty="0" smtClean="0"/>
            </a:b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22</a:t>
            </a:fld>
            <a:endParaRPr lang="ru-RU"/>
          </a:p>
        </p:txBody>
      </p:sp>
    </p:spTree>
    <p:extLst>
      <p:ext uri="{BB962C8B-B14F-4D97-AF65-F5344CB8AC3E}">
        <p14:creationId xmlns:p14="http://schemas.microsoft.com/office/powerpoint/2010/main" val="2798455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dirty="0"/>
              <a:t>This chart # represents author dynamics. </a:t>
            </a:r>
            <a:endParaRPr lang="en-US" b="0" dirty="0" smtClean="0">
              <a:effectLst/>
            </a:endParaRPr>
          </a:p>
          <a:p>
            <a:pPr rtl="0"/>
            <a:r>
              <a:rPr lang="en-US" b="0" dirty="0" smtClean="0">
                <a:effectLst/>
              </a:rPr>
              <a:t/>
            </a:r>
            <a:br>
              <a:rPr lang="en-US" b="0" dirty="0" smtClean="0">
                <a:effectLst/>
              </a:rPr>
            </a:br>
            <a:r>
              <a:rPr lang="en-US" dirty="0"/>
              <a:t>As you can see, # cohorts shrink # right after they appear, # which means that authors # either take more than one year # to publish the second paper, # or leave the University. # The reason for the latter # could be that PhD students # leave the University # after their graduation # more often than not. # You could also note # that there’s a tendency, # though weak, # for this diminishing effect # to lower in size.</a:t>
            </a:r>
            <a:endParaRPr lang="en-US" b="0" dirty="0" smtClean="0">
              <a:effectLst/>
            </a:endParaRPr>
          </a:p>
          <a:p>
            <a:pPr rtl="0"/>
            <a:r>
              <a:rPr lang="en-US" b="0" dirty="0" smtClean="0">
                <a:effectLst/>
              </a:rPr>
              <a:t/>
            </a:r>
            <a:br>
              <a:rPr lang="en-US" b="0" dirty="0" smtClean="0">
                <a:effectLst/>
              </a:rPr>
            </a:br>
            <a:r>
              <a:rPr lang="en-US" dirty="0"/>
              <a:t>We can also see here # that the initial cohort size # grows over the years, # which of course # is important for us # to be assured of.</a:t>
            </a:r>
            <a:endParaRPr lang="en-US" b="0" dirty="0" smtClean="0">
              <a:effectLst/>
            </a:endParaRPr>
          </a:p>
          <a:p>
            <a:r>
              <a:rPr lang="en-US" dirty="0"/>
              <a:t>An advantage of this method # is that it could be easily applied # at a department-level, # or at  research area level, # thus allowing us # to assess the effect of experiments # conducted on a smaller scale.</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23</a:t>
            </a:fld>
            <a:endParaRPr lang="ru-RU"/>
          </a:p>
        </p:txBody>
      </p:sp>
    </p:spTree>
    <p:extLst>
      <p:ext uri="{BB962C8B-B14F-4D97-AF65-F5344CB8AC3E}">
        <p14:creationId xmlns:p14="http://schemas.microsoft.com/office/powerpoint/2010/main" val="1743932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As publications # are often done in collaboration, # the author numbers increase # can happen # without the effect on publications number, # or at least # with an effect of a smaller size. ## Here # you can see an example # where cohorts are formed # by the minimum and maximum # of the first-publication-years # for authors. ## This view # shows us # that the growth in publications numbers # is in line # with the growth in author numbers. ## Such a view # is also interesting # if we want to estimate # the involvement of new authors # in existing research groups.</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24</a:t>
            </a:fld>
            <a:endParaRPr lang="ru-RU"/>
          </a:p>
        </p:txBody>
      </p:sp>
    </p:spTree>
    <p:extLst>
      <p:ext uri="{BB962C8B-B14F-4D97-AF65-F5344CB8AC3E}">
        <p14:creationId xmlns:p14="http://schemas.microsoft.com/office/powerpoint/2010/main" val="2336904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dirty="0"/>
              <a:t>Here # you can see the cohorts # where authors from 2010 and earlier # participate. ## We can see # that the growth here # occurred mostly in collaboration # with younger authors, # or authors # who didn’t previously publish # with </a:t>
            </a:r>
            <a:r>
              <a:rPr lang="en-US" dirty="0" err="1"/>
              <a:t>UrFU</a:t>
            </a:r>
            <a:r>
              <a:rPr lang="en-US" dirty="0"/>
              <a:t> affiliation. ## One can speculate # that an increase in output # is hardly possible # without recruiting new people.</a:t>
            </a:r>
            <a:endParaRPr lang="en-US" b="0" dirty="0" smtClean="0">
              <a:effectLst/>
            </a:endParaRPr>
          </a:p>
          <a:p>
            <a:pPr rtl="0"/>
            <a:r>
              <a:rPr lang="en-US" b="0" dirty="0" smtClean="0">
                <a:effectLst/>
              </a:rPr>
              <a:t/>
            </a:r>
            <a:br>
              <a:rPr lang="en-US" b="0" dirty="0" smtClean="0">
                <a:effectLst/>
              </a:rPr>
            </a:br>
            <a:r>
              <a:rPr lang="en-US" dirty="0"/>
              <a:t>This chart also shows # that the distribution between papers, # conference proceedings # and book series # is maintained over the years, # so the increase can not be attributed # to a shift # to relatively easier ways # to present the result.</a:t>
            </a:r>
            <a:endParaRPr lang="en-US" b="0" dirty="0" smtClean="0">
              <a:effectLst/>
            </a:endParaRPr>
          </a:p>
          <a:p>
            <a:r>
              <a:rPr lang="en-US" dirty="0" smtClean="0"/>
              <a:t/>
            </a:r>
            <a:br>
              <a:rPr lang="en-US" dirty="0" smtClean="0"/>
            </a:b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25</a:t>
            </a:fld>
            <a:endParaRPr lang="ru-RU"/>
          </a:p>
        </p:txBody>
      </p:sp>
    </p:spTree>
    <p:extLst>
      <p:ext uri="{BB962C8B-B14F-4D97-AF65-F5344CB8AC3E}">
        <p14:creationId xmlns:p14="http://schemas.microsoft.com/office/powerpoint/2010/main" val="3365994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 similar picture # is seen for cohorts # of the most seasoned authors # active from the beginning of 2012.</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26</a:t>
            </a:fld>
            <a:endParaRPr lang="ru-RU"/>
          </a:p>
        </p:txBody>
      </p:sp>
    </p:spTree>
    <p:extLst>
      <p:ext uri="{BB962C8B-B14F-4D97-AF65-F5344CB8AC3E}">
        <p14:creationId xmlns:p14="http://schemas.microsoft.com/office/powerpoint/2010/main" val="3290014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resume is on the last slide </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27</a:t>
            </a:fld>
            <a:endParaRPr lang="ru-RU"/>
          </a:p>
        </p:txBody>
      </p:sp>
    </p:spTree>
    <p:extLst>
      <p:ext uri="{BB962C8B-B14F-4D97-AF65-F5344CB8AC3E}">
        <p14:creationId xmlns:p14="http://schemas.microsoft.com/office/powerpoint/2010/main" val="7021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81EE537-9A53-4154-B855-C514EFFE8DAF}" type="slidenum">
              <a:rPr lang="ru-RU" smtClean="0"/>
              <a:pPr>
                <a:defRPr/>
              </a:pPr>
              <a:t>28</a:t>
            </a:fld>
            <a:endParaRPr lang="ru-RU"/>
          </a:p>
        </p:txBody>
      </p:sp>
    </p:spTree>
    <p:extLst>
      <p:ext uri="{BB962C8B-B14F-4D97-AF65-F5344CB8AC3E}">
        <p14:creationId xmlns:p14="http://schemas.microsoft.com/office/powerpoint/2010/main" val="292407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In this presentation # I would like to talk # about the context # in which the problem of changes monitoring # had emerged # and describe the solutions # we came up with in </a:t>
            </a:r>
            <a:r>
              <a:rPr lang="en-US" dirty="0" err="1"/>
              <a:t>UrFU</a:t>
            </a:r>
            <a:r>
              <a:rPr lang="en-US" dirty="0"/>
              <a:t>.</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3</a:t>
            </a:fld>
            <a:endParaRPr lang="ru-RU"/>
          </a:p>
        </p:txBody>
      </p:sp>
    </p:spTree>
    <p:extLst>
      <p:ext uri="{BB962C8B-B14F-4D97-AF65-F5344CB8AC3E}">
        <p14:creationId xmlns:p14="http://schemas.microsoft.com/office/powerpoint/2010/main" val="223785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dirty="0"/>
              <a:t>Ural Federal University # is located in Ekaterinburg #  - in the center of the Urals Region #, in the middle of Russia, # at the border between Europe and Asia. ##  The University, # as it is now, # is a result of the merge # of two large regional universities # in 2011 (two thousand eleven). ## Interestingly enough, # both these universities # originated from the same original Ural University, # created back in 1920. (nineteen twenty) ## Currently # </a:t>
            </a:r>
            <a:r>
              <a:rPr lang="en-US" dirty="0" err="1"/>
              <a:t>UrFU</a:t>
            </a:r>
            <a:r>
              <a:rPr lang="en-US" dirty="0"/>
              <a:t> is one of the 9 Federal Universities # elected as key centers # for the regional development # of science # and education # in Russia. ##</a:t>
            </a:r>
            <a:r>
              <a:rPr lang="en-US" dirty="0" smtClean="0"/>
              <a:t/>
            </a:r>
            <a:br>
              <a:rPr lang="en-US" dirty="0" smtClean="0"/>
            </a:b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4</a:t>
            </a:fld>
            <a:endParaRPr lang="ru-RU"/>
          </a:p>
        </p:txBody>
      </p:sp>
    </p:spTree>
    <p:extLst>
      <p:ext uri="{BB962C8B-B14F-4D97-AF65-F5344CB8AC3E}">
        <p14:creationId xmlns:p14="http://schemas.microsoft.com/office/powerpoint/2010/main" val="1946547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dirty="0"/>
              <a:t>Ural Federal University # participates # in several government </a:t>
            </a:r>
            <a:r>
              <a:rPr lang="en-US" dirty="0" err="1"/>
              <a:t>programmes</a:t>
            </a:r>
            <a:r>
              <a:rPr lang="en-US" dirty="0"/>
              <a:t> # aimed at the development # of national higher education. ## One of them # is the Russian Academic Excellence project, # also known # as The 5-100 Project. ## The program’s goal # is to get at least 5 # Russian universities # to the top 100 # in the overall # or subject # World University Rankings. ##</a:t>
            </a:r>
            <a:endParaRPr lang="en-US" b="0" dirty="0" smtClean="0">
              <a:effectLst/>
            </a:endParaRPr>
          </a:p>
          <a:p>
            <a:r>
              <a:rPr lang="en-US" dirty="0"/>
              <a:t>The goal # of the Project 5-100 # is to maximize # the competitive position # of the group of leading Russian universities # in the global research # and education # market. ## Results # achieved by a university # during the 5-100 project # will affect # its further government financing. ##</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5</a:t>
            </a:fld>
            <a:endParaRPr lang="ru-RU"/>
          </a:p>
        </p:txBody>
      </p:sp>
    </p:spTree>
    <p:extLst>
      <p:ext uri="{BB962C8B-B14F-4D97-AF65-F5344CB8AC3E}">
        <p14:creationId xmlns:p14="http://schemas.microsoft.com/office/powerpoint/2010/main" val="102272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en-US" dirty="0"/>
              <a:t>The presence # of 20 different research centers # of Ural Branch # of Russian Academy of Sciences # in Ekaterinburg #  is one of the most important factors # for the </a:t>
            </a:r>
            <a:r>
              <a:rPr lang="en-US" dirty="0" err="1"/>
              <a:t>UrFU</a:t>
            </a:r>
            <a:r>
              <a:rPr lang="en-US" dirty="0"/>
              <a:t> development.</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6</a:t>
            </a:fld>
            <a:endParaRPr lang="ru-RU"/>
          </a:p>
        </p:txBody>
      </p:sp>
    </p:spTree>
    <p:extLst>
      <p:ext uri="{BB962C8B-B14F-4D97-AF65-F5344CB8AC3E}">
        <p14:creationId xmlns:p14="http://schemas.microsoft.com/office/powerpoint/2010/main" val="109105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71450" y="49213"/>
            <a:ext cx="6759575" cy="5068887"/>
          </a:xfrm>
          <a:prstGeom prst="rect">
            <a:avLst/>
          </a:prstGeom>
        </p:spPr>
      </p:sp>
      <p:sp>
        <p:nvSpPr>
          <p:cNvPr id="3" name="Заметки 2"/>
          <p:cNvSpPr>
            <a:spLocks noGrp="1"/>
          </p:cNvSpPr>
          <p:nvPr>
            <p:ph type="body" idx="1"/>
          </p:nvPr>
        </p:nvSpPr>
        <p:spPr>
          <a:xfrm>
            <a:off x="240713" y="5115673"/>
            <a:ext cx="6617875" cy="4351348"/>
          </a:xfrm>
        </p:spPr>
        <p:txBody>
          <a:bodyPr/>
          <a:lstStyle/>
          <a:p>
            <a:pPr rtl="0"/>
            <a:r>
              <a:rPr lang="en-US" dirty="0"/>
              <a:t>The Ural Region # also is an important industrial cluster of Russia # well integrated # in the Global Economy. ## For example, # the VSMPO-AVISMA corporation # provides about 50% # of titanium alloys # for Boeing, # EADS (Airbus) # and Embraer aerospace corporations.</a:t>
            </a:r>
            <a:endParaRPr lang="en-US" b="0" dirty="0" smtClean="0">
              <a:effectLst/>
            </a:endParaRPr>
          </a:p>
          <a:p>
            <a:pPr rtl="0"/>
            <a:r>
              <a:rPr lang="en-US" dirty="0"/>
              <a:t>Research </a:t>
            </a:r>
            <a:r>
              <a:rPr lang="en-US" dirty="0" err="1"/>
              <a:t>centres</a:t>
            </a:r>
            <a:r>
              <a:rPr lang="en-US" dirty="0"/>
              <a:t> # for the Ural Branch of Russian Academy of Sciences # and regional industrial </a:t>
            </a:r>
            <a:r>
              <a:rPr lang="en-US" dirty="0" err="1"/>
              <a:t>organisations</a:t>
            </a:r>
            <a:r>
              <a:rPr lang="en-US" dirty="0"/>
              <a:t> # are the main employers # of </a:t>
            </a:r>
            <a:r>
              <a:rPr lang="en-US" dirty="0" err="1"/>
              <a:t>UrFU</a:t>
            </a:r>
            <a:r>
              <a:rPr lang="en-US" dirty="0"/>
              <a:t> graduates.</a:t>
            </a:r>
            <a:endParaRPr lang="en-US" b="0" dirty="0" smtClean="0">
              <a:effectLst/>
            </a:endParaRPr>
          </a:p>
          <a:p>
            <a:r>
              <a:rPr lang="en-US" dirty="0"/>
              <a:t>Re-industrialization and the industrial development # are the main goals of the region # since it aims to keep and advance # its competitiveness # on the international level. ## Thus # the mission of the </a:t>
            </a:r>
            <a:r>
              <a:rPr lang="en-US" dirty="0" err="1"/>
              <a:t>UrFU</a:t>
            </a:r>
            <a:r>
              <a:rPr lang="en-US" dirty="0"/>
              <a:t> # is to provide the means # for the Re-industrialization # and make it possible.</a:t>
            </a:r>
            <a:endParaRPr lang="ru-RU" sz="1500" dirty="0">
              <a:latin typeface="Tahoma" pitchFamily="34" charset="0"/>
              <a:ea typeface="Tahoma" pitchFamily="34" charset="0"/>
              <a:cs typeface="Tahoma" pitchFamily="34" charset="0"/>
            </a:endParaRPr>
          </a:p>
        </p:txBody>
      </p:sp>
      <p:sp>
        <p:nvSpPr>
          <p:cNvPr id="4" name="Номер слайда 3"/>
          <p:cNvSpPr>
            <a:spLocks noGrp="1"/>
          </p:cNvSpPr>
          <p:nvPr>
            <p:ph type="sldNum" sz="quarter" idx="10"/>
          </p:nvPr>
        </p:nvSpPr>
        <p:spPr/>
        <p:txBody>
          <a:bodyPr/>
          <a:lstStyle/>
          <a:p>
            <a:fld id="{62F12A4F-1D1C-45AB-B833-6347B6FEE8F9}" type="slidenum">
              <a:rPr lang="ru-RU" smtClean="0"/>
              <a:pPr/>
              <a:t>7</a:t>
            </a:fld>
            <a:endParaRPr lang="ru-RU"/>
          </a:p>
        </p:txBody>
      </p:sp>
    </p:spTree>
    <p:extLst>
      <p:ext uri="{BB962C8B-B14F-4D97-AF65-F5344CB8AC3E}">
        <p14:creationId xmlns:p14="http://schemas.microsoft.com/office/powerpoint/2010/main" val="202146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lstStyle/>
          <a:p>
            <a:pPr rtl="0"/>
            <a:r>
              <a:rPr lang="en-US" dirty="0"/>
              <a:t>The history of our university # and rich resources of our region # allow us to hope # that our dream # of creating a world-class university # in the heart of Eurasia # will eventually come true.</a:t>
            </a:r>
            <a:endParaRPr lang="ru-RU" dirty="0" smtClean="0">
              <a:solidFill>
                <a:srgbClr val="FF0000"/>
              </a:solidFill>
              <a:latin typeface="+mn-lt"/>
            </a:endParaRPr>
          </a:p>
        </p:txBody>
      </p:sp>
      <p:sp>
        <p:nvSpPr>
          <p:cNvPr id="18435" name="Номер слайда 3"/>
          <p:cNvSpPr>
            <a:spLocks noGrp="1"/>
          </p:cNvSpPr>
          <p:nvPr>
            <p:ph type="sldNum" sz="quarter" idx="5"/>
          </p:nvPr>
        </p:nvSpPr>
        <p:spPr>
          <a:noFill/>
        </p:spPr>
        <p:txBody>
          <a:bodyPr/>
          <a:lstStyle/>
          <a:p>
            <a:fld id="{1DF7B9F6-68B1-4A57-BC7E-421FDA86E6C9}" type="slidenum">
              <a:rPr lang="ru-RU" smtClean="0"/>
              <a:pPr/>
              <a:t>8</a:t>
            </a:fld>
            <a:endParaRPr lang="ru-RU" smtClean="0"/>
          </a:p>
        </p:txBody>
      </p:sp>
    </p:spTree>
    <p:extLst>
      <p:ext uri="{BB962C8B-B14F-4D97-AF65-F5344CB8AC3E}">
        <p14:creationId xmlns:p14="http://schemas.microsoft.com/office/powerpoint/2010/main" val="13995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Since 2012 # our researchers # consistently increase the number of publications # indexed in </a:t>
            </a:r>
            <a:r>
              <a:rPr lang="en-US" dirty="0" err="1"/>
              <a:t>WoS</a:t>
            </a:r>
            <a:r>
              <a:rPr lang="en-US" dirty="0"/>
              <a:t> and Scopus, # but these results # come mostly from the field of applied sciences, # which affects the overall impact value # of university publications.</a:t>
            </a:r>
            <a:endParaRPr lang="ru-RU" dirty="0"/>
          </a:p>
        </p:txBody>
      </p:sp>
      <p:sp>
        <p:nvSpPr>
          <p:cNvPr id="4" name="Номер слайда 3"/>
          <p:cNvSpPr>
            <a:spLocks noGrp="1"/>
          </p:cNvSpPr>
          <p:nvPr>
            <p:ph type="sldNum" sz="quarter" idx="10"/>
          </p:nvPr>
        </p:nvSpPr>
        <p:spPr/>
        <p:txBody>
          <a:bodyPr/>
          <a:lstStyle/>
          <a:p>
            <a:pPr>
              <a:defRPr/>
            </a:pPr>
            <a:fld id="{925373A5-5F24-42B6-8EE8-A56E9ADBCDFE}" type="slidenum">
              <a:rPr lang="ru-RU" smtClean="0"/>
              <a:pPr>
                <a:defRPr/>
              </a:pPr>
              <a:t>9</a:t>
            </a:fld>
            <a:endParaRPr lang="ru-RU"/>
          </a:p>
        </p:txBody>
      </p:sp>
    </p:spTree>
    <p:extLst>
      <p:ext uri="{BB962C8B-B14F-4D97-AF65-F5344CB8AC3E}">
        <p14:creationId xmlns:p14="http://schemas.microsoft.com/office/powerpoint/2010/main" val="78732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0F73577-5466-4A75-9521-8AB86633DCED}" type="datetime1">
              <a:rPr lang="ru-RU" smtClean="0"/>
              <a:pPr>
                <a:defRPr/>
              </a:pPr>
              <a:t>11.06.2016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FEFB6C5-6002-43BD-92CC-0BF96D62D736}" type="slidenum">
              <a:rPr lang="ru-RU"/>
              <a:pPr>
                <a:defRPr/>
              </a:pPr>
              <a:t>‹#›</a:t>
            </a:fld>
            <a:endParaRPr lang="ru-RU"/>
          </a:p>
        </p:txBody>
      </p:sp>
    </p:spTree>
    <p:extLst>
      <p:ext uri="{BB962C8B-B14F-4D97-AF65-F5344CB8AC3E}">
        <p14:creationId xmlns:p14="http://schemas.microsoft.com/office/powerpoint/2010/main" val="194325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7A1F9BE-6A33-499D-AC9E-6F233753926B}" type="datetime1">
              <a:rPr lang="ru-RU" smtClean="0"/>
              <a:pPr>
                <a:defRPr/>
              </a:pPr>
              <a:t>11.06.2016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D067BF-F6FB-4297-B20E-AF7EA5C34466}" type="slidenum">
              <a:rPr lang="ru-RU"/>
              <a:pPr>
                <a:defRPr/>
              </a:pPr>
              <a:t>‹#›</a:t>
            </a:fld>
            <a:endParaRPr lang="ru-RU"/>
          </a:p>
        </p:txBody>
      </p:sp>
    </p:spTree>
    <p:extLst>
      <p:ext uri="{BB962C8B-B14F-4D97-AF65-F5344CB8AC3E}">
        <p14:creationId xmlns:p14="http://schemas.microsoft.com/office/powerpoint/2010/main" val="31419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1D3FCC0-AFE2-40F6-A0E8-AB307555B841}" type="datetime1">
              <a:rPr lang="ru-RU" smtClean="0"/>
              <a:pPr>
                <a:defRPr/>
              </a:pPr>
              <a:t>11.06.2016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CE0AF8B-D11B-45D4-BFAE-39E94FBCF611}" type="slidenum">
              <a:rPr lang="ru-RU"/>
              <a:pPr>
                <a:defRPr/>
              </a:pPr>
              <a:t>‹#›</a:t>
            </a:fld>
            <a:endParaRPr lang="ru-RU"/>
          </a:p>
        </p:txBody>
      </p:sp>
    </p:spTree>
    <p:extLst>
      <p:ext uri="{BB962C8B-B14F-4D97-AF65-F5344CB8AC3E}">
        <p14:creationId xmlns:p14="http://schemas.microsoft.com/office/powerpoint/2010/main" val="78881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5960521-E6A3-48B7-9E22-8E164F72A830}" type="datetime1">
              <a:rPr lang="ru-RU" smtClean="0"/>
              <a:pPr>
                <a:defRPr/>
              </a:pPr>
              <a:t>11.06.2016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7006571" y="6506812"/>
            <a:ext cx="2133600" cy="365125"/>
          </a:xfrm>
        </p:spPr>
        <p:txBody>
          <a:bodyPr/>
          <a:lstStyle>
            <a:lvl1pPr>
              <a:defRPr/>
            </a:lvl1pPr>
          </a:lstStyle>
          <a:p>
            <a:pPr>
              <a:defRPr/>
            </a:pPr>
            <a:fld id="{D5816A37-D9A4-49A3-BECC-8ACC4768CFA6}" type="slidenum">
              <a:rPr lang="ru-RU"/>
              <a:pPr>
                <a:defRPr/>
              </a:pPr>
              <a:t>‹#›</a:t>
            </a:fld>
            <a:endParaRPr lang="ru-RU"/>
          </a:p>
        </p:txBody>
      </p:sp>
    </p:spTree>
    <p:extLst>
      <p:ext uri="{BB962C8B-B14F-4D97-AF65-F5344CB8AC3E}">
        <p14:creationId xmlns:p14="http://schemas.microsoft.com/office/powerpoint/2010/main" val="198578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653B921-B1E6-4F0D-B2B5-F8722CE0A97D}" type="datetime1">
              <a:rPr lang="ru-RU" smtClean="0"/>
              <a:pPr>
                <a:defRPr/>
              </a:pPr>
              <a:t>11.06.2016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AF2D50F-557B-4B3E-9420-2EAF339D6C70}" type="slidenum">
              <a:rPr lang="ru-RU"/>
              <a:pPr>
                <a:defRPr/>
              </a:pPr>
              <a:t>‹#›</a:t>
            </a:fld>
            <a:endParaRPr lang="ru-RU"/>
          </a:p>
        </p:txBody>
      </p:sp>
    </p:spTree>
    <p:extLst>
      <p:ext uri="{BB962C8B-B14F-4D97-AF65-F5344CB8AC3E}">
        <p14:creationId xmlns:p14="http://schemas.microsoft.com/office/powerpoint/2010/main" val="105225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A26B374-2AAD-424F-97E7-A04A43005670}" type="datetime1">
              <a:rPr lang="ru-RU" smtClean="0"/>
              <a:pPr>
                <a:defRPr/>
              </a:pPr>
              <a:t>11.06.2016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819082C-628A-4D25-AFC9-DD2F21EAC65E}" type="slidenum">
              <a:rPr lang="ru-RU"/>
              <a:pPr>
                <a:defRPr/>
              </a:pPr>
              <a:t>‹#›</a:t>
            </a:fld>
            <a:endParaRPr lang="ru-RU"/>
          </a:p>
        </p:txBody>
      </p:sp>
    </p:spTree>
    <p:extLst>
      <p:ext uri="{BB962C8B-B14F-4D97-AF65-F5344CB8AC3E}">
        <p14:creationId xmlns:p14="http://schemas.microsoft.com/office/powerpoint/2010/main" val="198588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F0788FE-7D99-4E1A-A45C-778112CC2305}" type="datetime1">
              <a:rPr lang="ru-RU" smtClean="0"/>
              <a:pPr>
                <a:defRPr/>
              </a:pPr>
              <a:t>11.06.2016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7284D68-9756-410A-B059-290391174EFB}" type="slidenum">
              <a:rPr lang="ru-RU"/>
              <a:pPr>
                <a:defRPr/>
              </a:pPr>
              <a:t>‹#›</a:t>
            </a:fld>
            <a:endParaRPr lang="ru-RU"/>
          </a:p>
        </p:txBody>
      </p:sp>
    </p:spTree>
    <p:extLst>
      <p:ext uri="{BB962C8B-B14F-4D97-AF65-F5344CB8AC3E}">
        <p14:creationId xmlns:p14="http://schemas.microsoft.com/office/powerpoint/2010/main" val="2619584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89CCBC8-F33D-4D42-9A54-872CC66BC22D}" type="datetime1">
              <a:rPr lang="ru-RU" smtClean="0"/>
              <a:pPr>
                <a:defRPr/>
              </a:pPr>
              <a:t>11.06.2016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E2773AF-9940-4F60-A791-F3DA6A432CAC}" type="slidenum">
              <a:rPr lang="ru-RU"/>
              <a:pPr>
                <a:defRPr/>
              </a:pPr>
              <a:t>‹#›</a:t>
            </a:fld>
            <a:endParaRPr lang="ru-RU"/>
          </a:p>
        </p:txBody>
      </p:sp>
    </p:spTree>
    <p:extLst>
      <p:ext uri="{BB962C8B-B14F-4D97-AF65-F5344CB8AC3E}">
        <p14:creationId xmlns:p14="http://schemas.microsoft.com/office/powerpoint/2010/main" val="216811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7E5DE28-2B1A-45F0-9BF0-7A878388364F}" type="datetime1">
              <a:rPr lang="ru-RU" smtClean="0"/>
              <a:pPr>
                <a:defRPr/>
              </a:pPr>
              <a:t>11.06.2016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5A6C6CA-D1AA-4163-8EAB-F3CE23E5403D}" type="slidenum">
              <a:rPr lang="ru-RU"/>
              <a:pPr>
                <a:defRPr/>
              </a:pPr>
              <a:t>‹#›</a:t>
            </a:fld>
            <a:endParaRPr lang="ru-RU"/>
          </a:p>
        </p:txBody>
      </p:sp>
    </p:spTree>
    <p:extLst>
      <p:ext uri="{BB962C8B-B14F-4D97-AF65-F5344CB8AC3E}">
        <p14:creationId xmlns:p14="http://schemas.microsoft.com/office/powerpoint/2010/main" val="142668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D340BCE-F553-44FD-B4C0-7C98F0677AE5}" type="datetime1">
              <a:rPr lang="ru-RU" smtClean="0"/>
              <a:pPr>
                <a:defRPr/>
              </a:pPr>
              <a:t>11.06.2016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2540779-9B11-4A2E-981E-3526DD3CBDA5}" type="slidenum">
              <a:rPr lang="ru-RU"/>
              <a:pPr>
                <a:defRPr/>
              </a:pPr>
              <a:t>‹#›</a:t>
            </a:fld>
            <a:endParaRPr lang="ru-RU"/>
          </a:p>
        </p:txBody>
      </p:sp>
    </p:spTree>
    <p:extLst>
      <p:ext uri="{BB962C8B-B14F-4D97-AF65-F5344CB8AC3E}">
        <p14:creationId xmlns:p14="http://schemas.microsoft.com/office/powerpoint/2010/main" val="405238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EB2A1D9-958E-4028-86B0-67521152D89D}" type="datetime1">
              <a:rPr lang="ru-RU" smtClean="0"/>
              <a:pPr>
                <a:defRPr/>
              </a:pPr>
              <a:t>11.06.2016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767B876-FAA7-4838-BB78-41AAE3145039}" type="slidenum">
              <a:rPr lang="ru-RU"/>
              <a:pPr>
                <a:defRPr/>
              </a:pPr>
              <a:t>‹#›</a:t>
            </a:fld>
            <a:endParaRPr lang="ru-RU"/>
          </a:p>
        </p:txBody>
      </p:sp>
    </p:spTree>
    <p:extLst>
      <p:ext uri="{BB962C8B-B14F-4D97-AF65-F5344CB8AC3E}">
        <p14:creationId xmlns:p14="http://schemas.microsoft.com/office/powerpoint/2010/main" val="21679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 y="260648"/>
            <a:ext cx="9144001"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Заголовок 1"/>
          <p:cNvSpPr>
            <a:spLocks noGrp="1"/>
          </p:cNvSpPr>
          <p:nvPr>
            <p:ph type="title"/>
          </p:nvPr>
        </p:nvSpPr>
        <p:spPr bwMode="auto">
          <a:xfrm>
            <a:off x="1691680" y="260648"/>
            <a:ext cx="74523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dirty="0"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B9B5D5B-4967-46C0-A0D1-B8C8AA84B109}" type="datetime1">
              <a:rPr lang="ru-RU" smtClean="0"/>
              <a:pPr>
                <a:defRPr/>
              </a:pPr>
              <a:t>11.06.2016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C1CCDAC-B281-4583-98CE-86BCD6FD6C5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2000" b="1" kern="1200">
          <a:solidFill>
            <a:srgbClr val="C00000"/>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mailto:m.a.akoev@urfu.r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library.r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pengroup.org/subjectareas/enterprise/archimat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incose-ru.livejournal.com/54648.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incose-ru.livejournal.com/54648.html" TargetMode="External"/><Relationship Id="rId4" Type="http://schemas.openxmlformats.org/officeDocument/2006/relationships/hyperlink" Target="http://www.opengroup.org/subjectareas/enterprise/archimat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extBox 1"/>
          <p:cNvSpPr txBox="1">
            <a:spLocks noChangeArrowheads="1"/>
          </p:cNvSpPr>
          <p:nvPr/>
        </p:nvSpPr>
        <p:spPr bwMode="auto">
          <a:xfrm>
            <a:off x="90364" y="2564903"/>
            <a:ext cx="9036496"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spcAft>
                <a:spcPts val="1200"/>
              </a:spcAft>
            </a:pPr>
            <a:r>
              <a:rPr lang="en-US" sz="3600" b="1" dirty="0">
                <a:solidFill>
                  <a:srgbClr val="C00000"/>
                </a:solidFill>
              </a:rPr>
              <a:t>Limitations of CRIS in assessing the progress of increasing research output in </a:t>
            </a:r>
            <a:r>
              <a:rPr lang="en-US" sz="3600" b="1" dirty="0" err="1">
                <a:solidFill>
                  <a:srgbClr val="C00000"/>
                </a:solidFill>
              </a:rPr>
              <a:t>UrFU</a:t>
            </a:r>
            <a:endParaRPr lang="ru-RU" sz="3600" b="1" dirty="0">
              <a:solidFill>
                <a:srgbClr val="C00000"/>
              </a:solidFill>
            </a:endParaRPr>
          </a:p>
        </p:txBody>
      </p:sp>
      <p:sp>
        <p:nvSpPr>
          <p:cNvPr id="2" name="TextBox 1"/>
          <p:cNvSpPr txBox="1"/>
          <p:nvPr/>
        </p:nvSpPr>
        <p:spPr>
          <a:xfrm>
            <a:off x="0" y="6219738"/>
            <a:ext cx="9144000" cy="667875"/>
          </a:xfrm>
          <a:prstGeom prst="rect">
            <a:avLst/>
          </a:prstGeom>
          <a:noFill/>
        </p:spPr>
        <p:txBody>
          <a:bodyPr wrap="square" rtlCol="0">
            <a:spAutoFit/>
          </a:bodyPr>
          <a:lstStyle/>
          <a:p>
            <a:pPr>
              <a:lnSpc>
                <a:spcPct val="90000"/>
              </a:lnSpc>
              <a:spcAft>
                <a:spcPts val="600"/>
              </a:spcAft>
            </a:pPr>
            <a:r>
              <a:rPr lang="en-US" dirty="0"/>
              <a:t>13th International Conference on Current Research Information Systems, CRIS2016, </a:t>
            </a:r>
            <a:endParaRPr lang="en-US" dirty="0" smtClean="0"/>
          </a:p>
          <a:p>
            <a:pPr>
              <a:lnSpc>
                <a:spcPct val="90000"/>
              </a:lnSpc>
              <a:spcAft>
                <a:spcPts val="600"/>
              </a:spcAft>
            </a:pPr>
            <a:r>
              <a:rPr lang="en-US" dirty="0" smtClean="0"/>
              <a:t>9-11 </a:t>
            </a:r>
            <a:r>
              <a:rPr lang="en-US" dirty="0"/>
              <a:t>June 2016, Scotland, UK</a:t>
            </a:r>
            <a:endParaRPr lang="ru-RU" dirty="0"/>
          </a:p>
        </p:txBody>
      </p:sp>
      <p:sp>
        <p:nvSpPr>
          <p:cNvPr id="3" name="Прямоугольник 2"/>
          <p:cNvSpPr/>
          <p:nvPr/>
        </p:nvSpPr>
        <p:spPr>
          <a:xfrm>
            <a:off x="3054719" y="5157192"/>
            <a:ext cx="5954262" cy="646331"/>
          </a:xfrm>
          <a:prstGeom prst="rect">
            <a:avLst/>
          </a:prstGeom>
        </p:spPr>
        <p:txBody>
          <a:bodyPr wrap="square">
            <a:spAutoFit/>
          </a:bodyPr>
          <a:lstStyle/>
          <a:p>
            <a:pPr algn="r"/>
            <a:r>
              <a:rPr lang="en-US" b="1" dirty="0" smtClean="0">
                <a:latin typeface="Verdana" pitchFamily="34" charset="0"/>
                <a:ea typeface="Verdana" panose="020B0604030504040204" pitchFamily="34" charset="0"/>
                <a:cs typeface="Verdana" panose="020B0604030504040204" pitchFamily="34" charset="0"/>
              </a:rPr>
              <a:t>Mark </a:t>
            </a:r>
            <a:r>
              <a:rPr lang="en-US" b="1" dirty="0" err="1" smtClean="0">
                <a:latin typeface="Verdana" pitchFamily="34" charset="0"/>
                <a:ea typeface="Verdana" panose="020B0604030504040204" pitchFamily="34" charset="0"/>
                <a:cs typeface="Verdana" panose="020B0604030504040204" pitchFamily="34" charset="0"/>
              </a:rPr>
              <a:t>Akoev</a:t>
            </a:r>
            <a:endParaRPr lang="en-US" b="1" dirty="0" smtClean="0">
              <a:latin typeface="Verdana" pitchFamily="34" charset="0"/>
              <a:ea typeface="Verdana" panose="020B0604030504040204" pitchFamily="34" charset="0"/>
              <a:cs typeface="Verdana" panose="020B0604030504040204" pitchFamily="34" charset="0"/>
            </a:endParaRPr>
          </a:p>
          <a:p>
            <a:pPr algn="r"/>
            <a:r>
              <a:rPr lang="en-US" dirty="0" smtClean="0">
                <a:latin typeface="Verdana" panose="020B0604030504040204" pitchFamily="34" charset="0"/>
                <a:ea typeface="Verdana" panose="020B0604030504040204" pitchFamily="34" charset="0"/>
                <a:cs typeface="Verdana" panose="020B0604030504040204" pitchFamily="34" charset="0"/>
                <a:hlinkClick r:id="rId4"/>
              </a:rPr>
              <a:t>m.a.akoev@urfu.ru</a:t>
            </a:r>
            <a:endParaRPr lang="ru-RU" dirty="0" smtClean="0">
              <a:latin typeface="Verdana" pitchFamily="34" charset="0"/>
              <a:ea typeface="Verdana" panose="020B0604030504040204" pitchFamily="34" charset="0"/>
              <a:cs typeface="Verdana" panose="020B0604030504040204" pitchFamily="34" charset="0"/>
            </a:endParaRPr>
          </a:p>
        </p:txBody>
      </p:sp>
      <p:pic>
        <p:nvPicPr>
          <p:cNvPr id="6" name="Picture 2"/>
          <p:cNvPicPr>
            <a:picLocks noChangeAspect="1" noChangeArrowheads="1"/>
          </p:cNvPicPr>
          <p:nvPr/>
        </p:nvPicPr>
        <p:blipFill>
          <a:blip r:embed="rId5"/>
          <a:srcRect/>
          <a:stretch>
            <a:fillRect/>
          </a:stretch>
        </p:blipFill>
        <p:spPr bwMode="auto">
          <a:xfrm>
            <a:off x="5004048" y="999925"/>
            <a:ext cx="2952328" cy="955166"/>
          </a:xfrm>
          <a:prstGeom prst="rect">
            <a:avLst/>
          </a:prstGeom>
          <a:noFill/>
          <a:ln w="9525">
            <a:noFill/>
            <a:miter lim="800000"/>
            <a:headEnd/>
            <a:tailEnd/>
          </a:ln>
        </p:spPr>
      </p:pic>
      <p:sp>
        <p:nvSpPr>
          <p:cNvPr id="4" name="Прямоугольник 3"/>
          <p:cNvSpPr/>
          <p:nvPr/>
        </p:nvSpPr>
        <p:spPr>
          <a:xfrm>
            <a:off x="539551" y="3789040"/>
            <a:ext cx="8469429" cy="646331"/>
          </a:xfrm>
          <a:prstGeom prst="rect">
            <a:avLst/>
          </a:prstGeom>
        </p:spPr>
        <p:txBody>
          <a:bodyPr wrap="square">
            <a:spAutoFit/>
          </a:bodyPr>
          <a:lstStyle/>
          <a:p>
            <a:r>
              <a:rPr lang="en-GB" dirty="0" smtClean="0"/>
              <a:t>Mark </a:t>
            </a:r>
            <a:r>
              <a:rPr lang="en-GB" dirty="0" err="1" smtClean="0"/>
              <a:t>Akoev</a:t>
            </a:r>
            <a:r>
              <a:rPr lang="en-GB" dirty="0" smtClean="0"/>
              <a:t>, </a:t>
            </a:r>
            <a:r>
              <a:rPr lang="en-GB" dirty="0"/>
              <a:t>Olga </a:t>
            </a:r>
            <a:r>
              <a:rPr lang="en-GB" dirty="0" err="1"/>
              <a:t>Leyba</a:t>
            </a:r>
            <a:r>
              <a:rPr lang="en-GB" dirty="0" smtClean="0"/>
              <a:t> </a:t>
            </a:r>
            <a:r>
              <a:rPr lang="en-US" i="1" dirty="0" err="1"/>
              <a:t>Scimetrics</a:t>
            </a:r>
            <a:r>
              <a:rPr lang="en-US" i="1" dirty="0"/>
              <a:t> Lab of Ural Federal </a:t>
            </a:r>
            <a:r>
              <a:rPr lang="en-US" i="1" dirty="0" smtClean="0"/>
              <a:t>University</a:t>
            </a:r>
          </a:p>
          <a:p>
            <a:r>
              <a:rPr lang="en-GB" dirty="0" smtClean="0"/>
              <a:t>Lev </a:t>
            </a:r>
            <a:r>
              <a:rPr lang="en-GB" dirty="0" err="1" smtClean="0"/>
              <a:t>Golitsyn</a:t>
            </a:r>
            <a:r>
              <a:rPr lang="en-GB" dirty="0" smtClean="0"/>
              <a:t> </a:t>
            </a:r>
            <a:r>
              <a:rPr lang="en-GB" i="1" dirty="0" err="1" smtClean="0"/>
              <a:t>Integrirovannye</a:t>
            </a:r>
            <a:r>
              <a:rPr lang="en-GB" i="1" dirty="0" smtClean="0"/>
              <a:t> </a:t>
            </a:r>
            <a:r>
              <a:rPr lang="en-GB" i="1" dirty="0" err="1"/>
              <a:t>Sistemy</a:t>
            </a:r>
            <a:r>
              <a:rPr lang="en-GB" i="1" dirty="0"/>
              <a:t> </a:t>
            </a:r>
            <a:r>
              <a:rPr lang="en-GB" i="1" dirty="0" smtClean="0"/>
              <a:t>LLC</a:t>
            </a:r>
            <a:endParaRPr lang="ru-RU" dirty="0"/>
          </a:p>
        </p:txBody>
      </p:sp>
    </p:spTree>
    <p:extLst>
      <p:ext uri="{BB962C8B-B14F-4D97-AF65-F5344CB8AC3E}">
        <p14:creationId xmlns:p14="http://schemas.microsoft.com/office/powerpoint/2010/main" val="930025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497" y="908720"/>
            <a:ext cx="6840760" cy="587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3" name="Rectangle 1"/>
          <p:cNvSpPr>
            <a:spLocks noChangeArrowheads="1"/>
          </p:cNvSpPr>
          <p:nvPr/>
        </p:nvSpPr>
        <p:spPr bwMode="auto">
          <a:xfrm>
            <a:off x="1691680" y="104124"/>
            <a:ext cx="68407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2000" b="1" dirty="0">
                <a:solidFill>
                  <a:srgbClr val="C00000"/>
                </a:solidFill>
                <a:latin typeface="Verdana" panose="020B0604030504040204" pitchFamily="34" charset="0"/>
                <a:ea typeface="Verdana" panose="020B0604030504040204" pitchFamily="34" charset="0"/>
                <a:cs typeface="Verdana" panose="020B0604030504040204" pitchFamily="34" charset="0"/>
              </a:rPr>
              <a:t>SWOT analysis of </a:t>
            </a:r>
            <a:r>
              <a:rPr lang="en-US" sz="2000" b="1" dirty="0" err="1">
                <a:solidFill>
                  <a:srgbClr val="C00000"/>
                </a:solidFill>
                <a:latin typeface="Verdana" panose="020B0604030504040204" pitchFamily="34" charset="0"/>
                <a:ea typeface="Verdana" panose="020B0604030504040204" pitchFamily="34" charset="0"/>
                <a:cs typeface="Verdana" panose="020B0604030504040204" pitchFamily="34" charset="0"/>
              </a:rPr>
              <a:t>UrFU</a:t>
            </a:r>
            <a:r>
              <a:rPr lang="en-US" sz="2000" b="1" dirty="0">
                <a:solidFill>
                  <a:srgbClr val="C00000"/>
                </a:solidFill>
                <a:latin typeface="Verdana" panose="020B0604030504040204" pitchFamily="34" charset="0"/>
                <a:ea typeface="Verdana" panose="020B0604030504040204" pitchFamily="34" charset="0"/>
                <a:cs typeface="Verdana" panose="020B0604030504040204" pitchFamily="34" charset="0"/>
              </a:rPr>
              <a:t> and the selected UB RAS institutes, 2003-2012</a:t>
            </a:r>
          </a:p>
        </p:txBody>
      </p:sp>
      <p:graphicFrame>
        <p:nvGraphicFramePr>
          <p:cNvPr id="4" name="Таблица 3"/>
          <p:cNvGraphicFramePr>
            <a:graphicFrameLocks noGrp="1"/>
          </p:cNvGraphicFramePr>
          <p:nvPr/>
        </p:nvGraphicFramePr>
        <p:xfrm>
          <a:off x="3779912" y="7749480"/>
          <a:ext cx="5631180" cy="3329940"/>
        </p:xfrm>
        <a:graphic>
          <a:graphicData uri="http://schemas.openxmlformats.org/drawingml/2006/table">
            <a:tbl>
              <a:tblPr/>
              <a:tblGrid>
                <a:gridCol w="1407795"/>
                <a:gridCol w="1407795"/>
                <a:gridCol w="1407795"/>
                <a:gridCol w="1407795"/>
              </a:tblGrid>
              <a:tr h="57150">
                <a:tc>
                  <a:txBody>
                    <a:bodyPr/>
                    <a:lstStyle/>
                    <a:p>
                      <a:pPr>
                        <a:lnSpc>
                          <a:spcPct val="115000"/>
                        </a:lnSpc>
                        <a:spcAft>
                          <a:spcPts val="0"/>
                        </a:spcAft>
                      </a:pPr>
                      <a:r>
                        <a:rPr lang="en-US" sz="1000" b="1" dirty="0">
                          <a:solidFill>
                            <a:srgbClr val="000000"/>
                          </a:solidFill>
                          <a:latin typeface="Verdana" panose="020B0604030504040204" pitchFamily="34" charset="0"/>
                          <a:ea typeface="Verdana" panose="020B0604030504040204" pitchFamily="34" charset="0"/>
                          <a:cs typeface="Verdana" panose="020B0604030504040204" pitchFamily="34" charset="0"/>
                        </a:rPr>
                        <a:t>Research field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b="1" dirty="0" err="1">
                          <a:solidFill>
                            <a:srgbClr val="000000"/>
                          </a:solidFill>
                          <a:latin typeface="Verdana" panose="020B0604030504040204" pitchFamily="34" charset="0"/>
                          <a:ea typeface="Verdana" panose="020B0604030504040204" pitchFamily="34" charset="0"/>
                          <a:cs typeface="Verdana" panose="020B0604030504040204" pitchFamily="34" charset="0"/>
                        </a:rPr>
                        <a:t>Abbreviation</a:t>
                      </a:r>
                      <a:r>
                        <a:rPr lang="ru-RU" sz="10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b="1" dirty="0" err="1">
                          <a:solidFill>
                            <a:srgbClr val="000000"/>
                          </a:solidFill>
                          <a:latin typeface="Verdana" panose="020B0604030504040204" pitchFamily="34" charset="0"/>
                          <a:ea typeface="Verdana" panose="020B0604030504040204" pitchFamily="34" charset="0"/>
                          <a:cs typeface="Verdana" panose="020B0604030504040204" pitchFamily="34" charset="0"/>
                        </a:rPr>
                        <a:t>Research</a:t>
                      </a:r>
                      <a:r>
                        <a:rPr lang="ru-RU" sz="10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ru-RU" sz="1000" b="1" dirty="0" err="1">
                          <a:solidFill>
                            <a:srgbClr val="000000"/>
                          </a:solidFill>
                          <a:latin typeface="Verdana" panose="020B0604030504040204" pitchFamily="34" charset="0"/>
                          <a:ea typeface="Verdana" panose="020B0604030504040204" pitchFamily="34" charset="0"/>
                          <a:cs typeface="Verdana" panose="020B0604030504040204" pitchFamily="34" charset="0"/>
                        </a:rPr>
                        <a:t>field</a:t>
                      </a:r>
                      <a:r>
                        <a:rPr lang="ru-RU" sz="10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b="1" dirty="0" err="1">
                          <a:solidFill>
                            <a:srgbClr val="000000"/>
                          </a:solidFill>
                          <a:latin typeface="Verdana" panose="020B0604030504040204" pitchFamily="34" charset="0"/>
                          <a:ea typeface="Verdana" panose="020B0604030504040204" pitchFamily="34" charset="0"/>
                          <a:cs typeface="Verdana" panose="020B0604030504040204" pitchFamily="34" charset="0"/>
                        </a:rPr>
                        <a:t>Abbreviation</a:t>
                      </a:r>
                      <a:r>
                        <a:rPr lang="ru-RU" sz="10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r>
              <a:tr h="57150">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Clinical Medicine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MED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Geosciences</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GEO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r>
              <a:tr h="57150">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Psychiatry/Psychology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PSY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Chemistry</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CHEM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r>
              <a:tr h="57150">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Neuroscience</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&amp; </a:t>
                      </a: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Behavior</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NEU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Physics</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PHYS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r>
              <a:tr h="57150">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Immunology</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IMM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Space</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Science</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SP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r>
              <a:tr h="57150">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Pharmacology</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&amp; </a:t>
                      </a: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Toxicology</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PHM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Materials</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Science</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MAT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r>
              <a:tr h="57150">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Molecular</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Biology</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&amp; </a:t>
                      </a: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Genetics</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MBG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Mathematics</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MATH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r>
              <a:tr h="57150">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Biology</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&amp; </a:t>
                      </a: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Biochemistry</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BIO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Computer</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Science</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COMP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r>
              <a:tr h="57150">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Microbiology</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MB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Engineering</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ENG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r>
              <a:tr h="57150">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Plant</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&amp; </a:t>
                      </a: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Animal</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Science</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P&amp;A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Economics</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&amp; </a:t>
                      </a: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Business</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ECON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r>
              <a:tr h="57150">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Agricultural</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Sciences</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AG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Social</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Sciences</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SOC </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r>
              <a:tr h="57150">
                <a:tc gridSpan="2">
                  <a:txBody>
                    <a:bodyPr/>
                    <a:lstStyle/>
                    <a:p>
                      <a:pPr>
                        <a:lnSpc>
                          <a:spcPct val="115000"/>
                        </a:lnSpc>
                        <a:spcAft>
                          <a:spcPts val="0"/>
                        </a:spcAft>
                      </a:pP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Environment</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ru-RU"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Ecology</a:t>
                      </a:r>
                      <a:r>
                        <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rPr>
                        <a:t>          ENV</a:t>
                      </a:r>
                      <a:endParaRPr lang="ru-RU" sz="1100" dirty="0">
                        <a:latin typeface="Verdana" panose="020B0604030504040204" pitchFamily="34" charset="0"/>
                        <a:ea typeface="Verdana" panose="020B0604030504040204" pitchFamily="34" charset="0"/>
                        <a:cs typeface="Times New Roman"/>
                      </a:endParaRPr>
                    </a:p>
                  </a:txBody>
                  <a:tcPr marL="68580" marR="68580" marT="0" marB="0">
                    <a:lnL>
                      <a:noFill/>
                    </a:lnL>
                    <a:lnR>
                      <a:noFill/>
                    </a:lnR>
                    <a:lnT>
                      <a:noFill/>
                    </a:lnT>
                    <a:lnB>
                      <a:noFill/>
                    </a:lnB>
                  </a:tcPr>
                </a:tc>
                <a:tc hMerge="1">
                  <a:txBody>
                    <a:bodyPr/>
                    <a:lstStyle/>
                    <a:p>
                      <a:endParaRPr lang="ru-RU"/>
                    </a:p>
                  </a:txBody>
                  <a:tcPr/>
                </a:tc>
                <a:tc gridSpan="2">
                  <a:txBody>
                    <a:bodyPr/>
                    <a:lstStyle/>
                    <a:p>
                      <a:pPr>
                        <a:lnSpc>
                          <a:spcPct val="115000"/>
                        </a:lnSpc>
                        <a:spcAft>
                          <a:spcPts val="0"/>
                        </a:spcAft>
                      </a:pPr>
                      <a:endParaRPr lang="ru-RU" sz="1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a:noFill/>
                    </a:lnL>
                    <a:lnR>
                      <a:noFill/>
                    </a:lnR>
                    <a:lnT>
                      <a:noFill/>
                    </a:lnT>
                    <a:lnB>
                      <a:noFill/>
                    </a:lnB>
                  </a:tcPr>
                </a:tc>
                <a:tc hMerge="1">
                  <a:txBody>
                    <a:bodyPr/>
                    <a:lstStyle/>
                    <a:p>
                      <a:endParaRPr lang="ru-RU"/>
                    </a:p>
                  </a:txBody>
                  <a:tcPr/>
                </a:tc>
              </a:tr>
            </a:tbl>
          </a:graphicData>
        </a:graphic>
      </p:graphicFrame>
      <p:sp>
        <p:nvSpPr>
          <p:cNvPr id="6" name="Прямоугольник 5"/>
          <p:cNvSpPr/>
          <p:nvPr/>
        </p:nvSpPr>
        <p:spPr>
          <a:xfrm rot="16200000">
            <a:off x="-2748033" y="3660751"/>
            <a:ext cx="5963610" cy="430887"/>
          </a:xfrm>
          <a:prstGeom prst="rect">
            <a:avLst/>
          </a:prstGeom>
        </p:spPr>
        <p:txBody>
          <a:bodyPr wrap="square">
            <a:spAutoFit/>
          </a:bodyPr>
          <a:lstStyle/>
          <a:p>
            <a:r>
              <a:rPr kumimoji="0" lang="en-US" sz="11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Times New Roman" pitchFamily="18" charset="0"/>
              </a:rPr>
              <a:t>Source</a:t>
            </a:r>
            <a:r>
              <a:rPr kumimoji="0" lang="ru-RU" sz="11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Times New Roman" pitchFamily="18" charset="0"/>
              </a:rPr>
              <a:t>: </a:t>
            </a:r>
            <a:r>
              <a:rPr lang="en-US" sz="1100" dirty="0" smtClean="0">
                <a:latin typeface="Verdana" panose="020B0604030504040204" pitchFamily="34" charset="0"/>
                <a:ea typeface="Verdana" panose="020B0604030504040204" pitchFamily="34" charset="0"/>
                <a:cs typeface="Times New Roman" pitchFamily="18" charset="0"/>
              </a:rPr>
              <a:t>Research project: development of strategic business plan</a:t>
            </a:r>
          </a:p>
          <a:p>
            <a:r>
              <a:rPr lang="en-US" sz="1100" dirty="0" smtClean="0">
                <a:latin typeface="Verdana" panose="020B0604030504040204" pitchFamily="34" charset="0"/>
                <a:ea typeface="Verdana" panose="020B0604030504040204" pitchFamily="34" charset="0"/>
                <a:cs typeface="Times New Roman" pitchFamily="18" charset="0"/>
              </a:rPr>
              <a:t>Phase 1: As is assessment of institution performance.</a:t>
            </a:r>
            <a:r>
              <a:rPr kumimoji="0" lang="ru-RU" sz="1100" b="0" i="0" u="none" strike="noStrike" cap="none" normalizeH="0" dirty="0" smtClean="0">
                <a:ln>
                  <a:noFill/>
                </a:ln>
                <a:solidFill>
                  <a:schemeClr val="tx1"/>
                </a:solidFill>
                <a:effectLst/>
                <a:latin typeface="Verdana" panose="020B0604030504040204" pitchFamily="34" charset="0"/>
                <a:ea typeface="Verdana" panose="020B0604030504040204" pitchFamily="34" charset="0"/>
                <a:cs typeface="Times New Roman" pitchFamily="18" charset="0"/>
              </a:rPr>
              <a:t> </a:t>
            </a:r>
            <a:r>
              <a:rPr kumimoji="0" lang="en-US" sz="1100" b="0" i="0" u="none" strike="noStrike" cap="none" normalizeH="0" dirty="0" smtClean="0">
                <a:ln>
                  <a:noFill/>
                </a:ln>
                <a:solidFill>
                  <a:schemeClr val="tx1"/>
                </a:solidFill>
                <a:effectLst/>
                <a:latin typeface="Verdana" panose="020B0604030504040204" pitchFamily="34" charset="0"/>
                <a:ea typeface="Verdana" panose="020B0604030504040204" pitchFamily="34" charset="0"/>
                <a:cs typeface="Times New Roman" pitchFamily="18" charset="0"/>
              </a:rPr>
              <a:t>Thomson Reuters</a:t>
            </a:r>
            <a:endParaRPr lang="ru-RU" sz="1100" dirty="0">
              <a:latin typeface="Verdana" panose="020B0604030504040204" pitchFamily="34" charset="0"/>
            </a:endParaRPr>
          </a:p>
        </p:txBody>
      </p:sp>
      <p:sp>
        <p:nvSpPr>
          <p:cNvPr id="7" name="Прямоугольник 6"/>
          <p:cNvSpPr/>
          <p:nvPr/>
        </p:nvSpPr>
        <p:spPr>
          <a:xfrm>
            <a:off x="2952328" y="5013176"/>
            <a:ext cx="6191672" cy="577081"/>
          </a:xfrm>
          <a:prstGeom prst="rect">
            <a:avLst/>
          </a:prstGeom>
          <a:solidFill>
            <a:schemeClr val="bg1">
              <a:lumMod val="85000"/>
            </a:schemeClr>
          </a:solidFill>
        </p:spPr>
        <p:txBody>
          <a:bodyPr>
            <a:spAutoFit/>
          </a:bodyPr>
          <a:lstStyle/>
          <a:p>
            <a:pPr>
              <a:spcAft>
                <a:spcPts val="300"/>
              </a:spcAft>
            </a:pPr>
            <a:r>
              <a:rPr lang="en-US" sz="1050" dirty="0">
                <a:latin typeface="Verdana" panose="020B0604030504040204" pitchFamily="34" charset="0"/>
                <a:ea typeface="Verdana" panose="020B0604030504040204" pitchFamily="34" charset="0"/>
                <a:cs typeface="Times New Roman" pitchFamily="18" charset="0"/>
              </a:rPr>
              <a:t>These analyses disaggregate the research output of </a:t>
            </a:r>
            <a:r>
              <a:rPr lang="en-US" sz="1050" dirty="0" err="1">
                <a:latin typeface="Verdana" panose="020B0604030504040204" pitchFamily="34" charset="0"/>
                <a:ea typeface="Verdana" panose="020B0604030504040204" pitchFamily="34" charset="0"/>
                <a:cs typeface="Times New Roman" pitchFamily="18" charset="0"/>
              </a:rPr>
              <a:t>UrFU</a:t>
            </a:r>
            <a:r>
              <a:rPr lang="en-US" sz="1050" dirty="0">
                <a:latin typeface="Verdana" panose="020B0604030504040204" pitchFamily="34" charset="0"/>
                <a:ea typeface="Verdana" panose="020B0604030504040204" pitchFamily="34" charset="0"/>
                <a:cs typeface="Times New Roman" pitchFamily="18" charset="0"/>
              </a:rPr>
              <a:t> and the selected UB RAS Institutes at the level of the 22 Essential Science Indicators (ESI) fields. Those fields in which they have no output are not shown.</a:t>
            </a:r>
            <a:endParaRPr lang="ru-RU" sz="1050" dirty="0">
              <a:latin typeface="Verdana" panose="020B0604030504040204" pitchFamily="34" charset="0"/>
              <a:ea typeface="Verdana" panose="020B0604030504040204" pitchFamily="34" charset="0"/>
              <a:cs typeface="Times New Roman" pitchFamily="18" charset="0"/>
            </a:endParaRPr>
          </a:p>
        </p:txBody>
      </p:sp>
      <p:sp>
        <p:nvSpPr>
          <p:cNvPr id="2" name="Овал 1"/>
          <p:cNvSpPr/>
          <p:nvPr/>
        </p:nvSpPr>
        <p:spPr>
          <a:xfrm>
            <a:off x="6300192" y="3717032"/>
            <a:ext cx="1224136" cy="936104"/>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anose="020B0604030504040204" pitchFamily="34" charset="0"/>
            </a:endParaRPr>
          </a:p>
        </p:txBody>
      </p:sp>
    </p:spTree>
    <p:extLst>
      <p:ext uri="{BB962C8B-B14F-4D97-AF65-F5344CB8AC3E}">
        <p14:creationId xmlns:p14="http://schemas.microsoft.com/office/powerpoint/2010/main" val="853454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5816A37-D9A4-49A3-BECC-8ACC4768CFA6}" type="slidenum">
              <a:rPr lang="ru-RU" smtClean="0"/>
              <a:pPr>
                <a:defRPr/>
              </a:pPr>
              <a:t>11</a:t>
            </a:fld>
            <a:endParaRPr lang="ru-RU"/>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31" t="15532" r="5649" b="826"/>
          <a:stretch/>
        </p:blipFill>
        <p:spPr bwMode="auto">
          <a:xfrm>
            <a:off x="0" y="908719"/>
            <a:ext cx="9143999" cy="5658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763688" y="261610"/>
            <a:ext cx="6564501" cy="461665"/>
          </a:xfrm>
          <a:prstGeom prst="rect">
            <a:avLst/>
          </a:prstGeom>
        </p:spPr>
        <p:txBody>
          <a:bodyPr wrap="square">
            <a:spAutoFit/>
          </a:bodyPr>
          <a:lstStyle/>
          <a:p>
            <a:pPr algn="ctr"/>
            <a:r>
              <a:rPr lang="en-US" sz="2400" b="1" dirty="0">
                <a:solidFill>
                  <a:srgbClr val="C00000"/>
                </a:solidFill>
              </a:rPr>
              <a:t>Acquisition of CRIS Pure, </a:t>
            </a:r>
            <a:r>
              <a:rPr lang="en-US" sz="2400" b="1" dirty="0" err="1">
                <a:solidFill>
                  <a:srgbClr val="C00000"/>
                </a:solidFill>
              </a:rPr>
              <a:t>april</a:t>
            </a:r>
            <a:r>
              <a:rPr lang="en-US" sz="2400" b="1" dirty="0">
                <a:solidFill>
                  <a:srgbClr val="C00000"/>
                </a:solidFill>
              </a:rPr>
              <a:t> 2014</a:t>
            </a:r>
            <a:endParaRPr lang="ru-RU" sz="2400" b="1" dirty="0">
              <a:solidFill>
                <a:srgbClr val="C00000"/>
              </a:solidFill>
            </a:endParaRPr>
          </a:p>
        </p:txBody>
      </p:sp>
    </p:spTree>
    <p:extLst>
      <p:ext uri="{BB962C8B-B14F-4D97-AF65-F5344CB8AC3E}">
        <p14:creationId xmlns:p14="http://schemas.microsoft.com/office/powerpoint/2010/main" val="3353636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424936" cy="583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pPr>
              <a:defRPr/>
            </a:pPr>
            <a:fld id="{DBC386E3-B95D-48A9-B75C-21BEE903F9AE}" type="slidenum">
              <a:rPr lang="ru-RU" smtClean="0"/>
              <a:pPr>
                <a:defRPr/>
              </a:pPr>
              <a:t>12</a:t>
            </a:fld>
            <a:endParaRPr lang="ru-RU"/>
          </a:p>
        </p:txBody>
      </p:sp>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16" y="0"/>
            <a:ext cx="8877300"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627"/>
            <a:ext cx="8905875" cy="681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979712" y="260648"/>
            <a:ext cx="4932040" cy="576064"/>
          </a:xfrm>
        </p:spPr>
        <p:txBody>
          <a:bodyPr/>
          <a:lstStyle/>
          <a:p>
            <a:r>
              <a:rPr lang="en-US" sz="2400" dirty="0"/>
              <a:t>Launch, </a:t>
            </a:r>
            <a:r>
              <a:rPr lang="en-US" sz="2400" dirty="0" err="1"/>
              <a:t>december</a:t>
            </a:r>
            <a:r>
              <a:rPr lang="en-US" sz="2400" dirty="0"/>
              <a:t> 2015</a:t>
            </a:r>
          </a:p>
        </p:txBody>
      </p:sp>
      <p:sp>
        <p:nvSpPr>
          <p:cNvPr id="8" name="Заголовок 1"/>
          <p:cNvSpPr txBox="1">
            <a:spLocks/>
          </p:cNvSpPr>
          <p:nvPr/>
        </p:nvSpPr>
        <p:spPr bwMode="auto">
          <a:xfrm>
            <a:off x="179512" y="5777880"/>
            <a:ext cx="493204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2000" b="1" kern="1200">
                <a:solidFill>
                  <a:srgbClr val="C00000"/>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dirty="0" smtClean="0"/>
              <a:t>Portal http://science.urfu.ru/</a:t>
            </a:r>
            <a:endParaRPr lang="ru-RU" sz="2400" dirty="0"/>
          </a:p>
        </p:txBody>
      </p:sp>
    </p:spTree>
    <p:extLst>
      <p:ext uri="{BB962C8B-B14F-4D97-AF65-F5344CB8AC3E}">
        <p14:creationId xmlns:p14="http://schemas.microsoft.com/office/powerpoint/2010/main" val="340558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home\mrcs\Dropbox\5_1_7_SciVal_InCites\sci_prod_lab\projects\CRIS2016\pic\Sheet 3.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 y="908719"/>
            <a:ext cx="8028384" cy="5937857"/>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763688" y="188640"/>
            <a:ext cx="6408712" cy="517450"/>
          </a:xfrm>
        </p:spPr>
        <p:txBody>
          <a:bodyPr>
            <a:noAutofit/>
          </a:bodyPr>
          <a:lstStyle/>
          <a:p>
            <a:r>
              <a:rPr lang="en-US" dirty="0"/>
              <a:t>Comparison chart of author publication activity</a:t>
            </a:r>
            <a:endParaRPr lang="ru-RU" dirty="0"/>
          </a:p>
        </p:txBody>
      </p:sp>
      <p:sp>
        <p:nvSpPr>
          <p:cNvPr id="6" name="Прямоугольник 5"/>
          <p:cNvSpPr/>
          <p:nvPr/>
        </p:nvSpPr>
        <p:spPr>
          <a:xfrm>
            <a:off x="3203848" y="6431147"/>
            <a:ext cx="5958408" cy="415498"/>
          </a:xfrm>
          <a:prstGeom prst="rect">
            <a:avLst/>
          </a:prstGeom>
        </p:spPr>
        <p:txBody>
          <a:bodyPr wrap="square">
            <a:spAutoFit/>
          </a:bodyPr>
          <a:lstStyle/>
          <a:p>
            <a:r>
              <a:rPr lang="en-US" sz="1050" dirty="0"/>
              <a:t>Source: </a:t>
            </a:r>
            <a:r>
              <a:rPr lang="en-US" sz="1050" dirty="0" err="1"/>
              <a:t>SciVal</a:t>
            </a:r>
            <a:r>
              <a:rPr lang="en-US" sz="1050" dirty="0"/>
              <a:t> 2012-2014. Information about academic and research staff from The Report Russian Ministry of Education and Science 2013 and </a:t>
            </a:r>
            <a:r>
              <a:rPr lang="en-US" sz="1050" dirty="0" err="1"/>
              <a:t>InCites</a:t>
            </a:r>
            <a:r>
              <a:rPr lang="en-US" sz="1050" dirty="0"/>
              <a:t> 2012</a:t>
            </a:r>
            <a:endParaRPr lang="ru-RU" sz="1050" dirty="0"/>
          </a:p>
        </p:txBody>
      </p:sp>
    </p:spTree>
    <p:extLst>
      <p:ext uri="{BB962C8B-B14F-4D97-AF65-F5344CB8AC3E}">
        <p14:creationId xmlns:p14="http://schemas.microsoft.com/office/powerpoint/2010/main" val="3492229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9355"/>
            <a:ext cx="7617807" cy="817357"/>
          </a:xfrm>
        </p:spPr>
        <p:txBody>
          <a:bodyPr>
            <a:noAutofit/>
          </a:bodyPr>
          <a:lstStyle/>
          <a:p>
            <a:pPr algn="ctr">
              <a:lnSpc>
                <a:spcPct val="90000"/>
              </a:lnSpc>
              <a:defRPr/>
            </a:pPr>
            <a:r>
              <a:rPr lang="en-US" sz="1800" dirty="0"/>
              <a:t>Dynamics of changes in the share of active authors in academic and research staff per department of the university,  who wrote papers indexed in </a:t>
            </a:r>
            <a:r>
              <a:rPr lang="en-US" sz="1800" dirty="0" err="1"/>
              <a:t>WoS</a:t>
            </a:r>
            <a:r>
              <a:rPr lang="en-US" sz="1800" dirty="0"/>
              <a:t> Core Collection and Scopus</a:t>
            </a:r>
            <a:endParaRPr lang="ru-RU" sz="1800" dirty="0">
              <a:solidFill>
                <a:srgbClr val="C00000"/>
              </a:solidFill>
            </a:endParaRPr>
          </a:p>
        </p:txBody>
      </p:sp>
      <p:sp>
        <p:nvSpPr>
          <p:cNvPr id="4" name="Номер слайда 3"/>
          <p:cNvSpPr>
            <a:spLocks noGrp="1"/>
          </p:cNvSpPr>
          <p:nvPr>
            <p:ph type="sldNum" sz="quarter" idx="12"/>
          </p:nvPr>
        </p:nvSpPr>
        <p:spPr/>
        <p:txBody>
          <a:bodyPr>
            <a:normAutofit/>
          </a:bodyPr>
          <a:lstStyle/>
          <a:p>
            <a:pPr>
              <a:defRPr/>
            </a:pPr>
            <a:fld id="{0E01751A-2E1D-4BB3-A6A7-CD06F6CCC993}" type="slidenum">
              <a:rPr lang="ru-RU" smtClean="0"/>
              <a:pPr>
                <a:defRPr/>
              </a:pPr>
              <a:t>14</a:t>
            </a:fld>
            <a:endParaRPr lang="ru-RU" dirty="0"/>
          </a:p>
        </p:txBody>
      </p:sp>
      <p:graphicFrame>
        <p:nvGraphicFramePr>
          <p:cNvPr id="9" name="Диаграмма 8"/>
          <p:cNvGraphicFramePr>
            <a:graphicFrameLocks/>
          </p:cNvGraphicFramePr>
          <p:nvPr>
            <p:extLst>
              <p:ext uri="{D42A27DB-BD31-4B8C-83A1-F6EECF244321}">
                <p14:modId xmlns:p14="http://schemas.microsoft.com/office/powerpoint/2010/main" val="3145484029"/>
              </p:ext>
            </p:extLst>
          </p:nvPr>
        </p:nvGraphicFramePr>
        <p:xfrm>
          <a:off x="251520" y="1268760"/>
          <a:ext cx="8784976" cy="5472607"/>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6660232" y="1556792"/>
            <a:ext cx="1478931" cy="369332"/>
          </a:xfrm>
          <a:prstGeom prst="rect">
            <a:avLst/>
          </a:prstGeom>
          <a:solidFill>
            <a:schemeClr val="bg1"/>
          </a:solidFill>
        </p:spPr>
        <p:txBody>
          <a:bodyPr wrap="none">
            <a:spAutoFit/>
          </a:bodyPr>
          <a:lstStyle/>
          <a:p>
            <a:r>
              <a:rPr lang="en-US" b="1" dirty="0"/>
              <a:t>Share in 2013</a:t>
            </a:r>
            <a:endParaRPr lang="ru-RU" b="1" dirty="0"/>
          </a:p>
        </p:txBody>
      </p:sp>
      <p:sp>
        <p:nvSpPr>
          <p:cNvPr id="6" name="Прямоугольник 5"/>
          <p:cNvSpPr/>
          <p:nvPr/>
        </p:nvSpPr>
        <p:spPr>
          <a:xfrm>
            <a:off x="6660232" y="2195572"/>
            <a:ext cx="1478931" cy="369332"/>
          </a:xfrm>
          <a:prstGeom prst="rect">
            <a:avLst/>
          </a:prstGeom>
          <a:solidFill>
            <a:schemeClr val="bg1"/>
          </a:solidFill>
        </p:spPr>
        <p:txBody>
          <a:bodyPr wrap="none">
            <a:spAutoFit/>
          </a:bodyPr>
          <a:lstStyle/>
          <a:p>
            <a:r>
              <a:rPr lang="en-US" b="1" dirty="0"/>
              <a:t>Share in </a:t>
            </a:r>
            <a:r>
              <a:rPr lang="en-US" b="1" dirty="0" smtClean="0"/>
              <a:t>2014</a:t>
            </a:r>
            <a:endParaRPr lang="ru-RU" b="1" dirty="0"/>
          </a:p>
        </p:txBody>
      </p:sp>
      <p:sp>
        <p:nvSpPr>
          <p:cNvPr id="7" name="Прямоугольник 6"/>
          <p:cNvSpPr/>
          <p:nvPr/>
        </p:nvSpPr>
        <p:spPr>
          <a:xfrm>
            <a:off x="6660231" y="2771636"/>
            <a:ext cx="1478931" cy="369332"/>
          </a:xfrm>
          <a:prstGeom prst="rect">
            <a:avLst/>
          </a:prstGeom>
          <a:solidFill>
            <a:schemeClr val="bg1"/>
          </a:solidFill>
        </p:spPr>
        <p:txBody>
          <a:bodyPr wrap="none">
            <a:spAutoFit/>
          </a:bodyPr>
          <a:lstStyle/>
          <a:p>
            <a:r>
              <a:rPr lang="en-US" b="1" dirty="0"/>
              <a:t>Share in </a:t>
            </a:r>
            <a:r>
              <a:rPr lang="en-US" b="1" dirty="0" smtClean="0"/>
              <a:t>2015</a:t>
            </a:r>
            <a:endParaRPr lang="ru-RU" b="1" dirty="0"/>
          </a:p>
        </p:txBody>
      </p:sp>
    </p:spTree>
    <p:extLst>
      <p:ext uri="{BB962C8B-B14F-4D97-AF65-F5344CB8AC3E}">
        <p14:creationId xmlns:p14="http://schemas.microsoft.com/office/powerpoint/2010/main" val="1710323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a:t>So, maybe the main reason of the absence of growth in publications is the absence of actual valuable scientific results?</a:t>
            </a:r>
            <a:endParaRPr lang="ru-RU" dirty="0"/>
          </a:p>
        </p:txBody>
      </p:sp>
      <p:sp>
        <p:nvSpPr>
          <p:cNvPr id="4" name="Объект 3"/>
          <p:cNvSpPr>
            <a:spLocks noGrp="1"/>
          </p:cNvSpPr>
          <p:nvPr>
            <p:ph idx="1"/>
          </p:nvPr>
        </p:nvSpPr>
        <p:spPr/>
        <p:txBody>
          <a:bodyPr/>
          <a:lstStyle/>
          <a:p>
            <a:pPr marL="0" indent="0">
              <a:buNone/>
            </a:pPr>
            <a:r>
              <a:rPr lang="en-US" dirty="0" smtClean="0">
                <a:solidFill>
                  <a:srgbClr val="C00000"/>
                </a:solidFill>
              </a:rPr>
              <a:t>No.</a:t>
            </a:r>
          </a:p>
          <a:p>
            <a:pPr marL="0" indent="0">
              <a:buNone/>
            </a:pPr>
            <a:endParaRPr lang="en-US" dirty="0">
              <a:solidFill>
                <a:srgbClr val="C00000"/>
              </a:solidFill>
            </a:endParaRPr>
          </a:p>
          <a:p>
            <a:pPr marL="0" indent="0">
              <a:buNone/>
            </a:pPr>
            <a:r>
              <a:rPr lang="en-US" dirty="0"/>
              <a:t>According to Russian Science Citation Index (RSCI)</a:t>
            </a:r>
          </a:p>
          <a:p>
            <a:pPr marL="0" indent="0">
              <a:buNone/>
            </a:pPr>
            <a:r>
              <a:rPr lang="en-US" dirty="0">
                <a:hlinkClick r:id="rId3"/>
              </a:rPr>
              <a:t>http</a:t>
            </a:r>
            <a:r>
              <a:rPr lang="en-US" dirty="0" smtClean="0">
                <a:hlinkClick r:id="rId3"/>
              </a:rPr>
              <a:t>://elibrary.ru</a:t>
            </a:r>
            <a:endParaRPr lang="en-US" dirty="0" smtClean="0"/>
          </a:p>
          <a:p>
            <a:pPr marL="0" indent="0">
              <a:buNone/>
            </a:pPr>
            <a:r>
              <a:rPr lang="en-US" dirty="0" smtClean="0"/>
              <a:t>Interface </a:t>
            </a:r>
            <a:r>
              <a:rPr lang="en-US" dirty="0"/>
              <a:t>and papers are mostly in Russian. The access to the system is </a:t>
            </a:r>
            <a:r>
              <a:rPr lang="en-US" dirty="0" smtClean="0"/>
              <a:t>free.</a:t>
            </a:r>
            <a:endParaRPr lang="en-US" dirty="0"/>
          </a:p>
          <a:p>
            <a:endParaRPr lang="en-US" dirty="0"/>
          </a:p>
          <a:p>
            <a:pPr marL="0" indent="0">
              <a:buNone/>
            </a:pPr>
            <a:r>
              <a:rPr lang="en-US" dirty="0"/>
              <a:t>In 2015 in RSCI were 5873 </a:t>
            </a:r>
            <a:r>
              <a:rPr lang="en-US" dirty="0" err="1"/>
              <a:t>UrFU</a:t>
            </a:r>
            <a:r>
              <a:rPr lang="en-US" dirty="0"/>
              <a:t> publications while  </a:t>
            </a:r>
          </a:p>
          <a:p>
            <a:pPr marL="0" indent="0">
              <a:buNone/>
            </a:pPr>
            <a:r>
              <a:rPr lang="en-US" dirty="0"/>
              <a:t>only 1471 (25%) were </a:t>
            </a:r>
            <a:r>
              <a:rPr lang="en-US" dirty="0" smtClean="0"/>
              <a:t>in </a:t>
            </a:r>
            <a:r>
              <a:rPr lang="en-US" dirty="0"/>
              <a:t>Scopus</a:t>
            </a:r>
            <a:endParaRPr lang="ru-RU" dirty="0"/>
          </a:p>
        </p:txBody>
      </p:sp>
      <p:sp>
        <p:nvSpPr>
          <p:cNvPr id="2" name="Номер слайда 1"/>
          <p:cNvSpPr>
            <a:spLocks noGrp="1"/>
          </p:cNvSpPr>
          <p:nvPr>
            <p:ph type="sldNum" sz="quarter" idx="12"/>
          </p:nvPr>
        </p:nvSpPr>
        <p:spPr/>
        <p:txBody>
          <a:bodyPr/>
          <a:lstStyle/>
          <a:p>
            <a:pPr>
              <a:defRPr/>
            </a:pPr>
            <a:fld id="{45A6C6CA-D1AA-4163-8EAB-F3CE23E5403D}" type="slidenum">
              <a:rPr lang="ru-RU" smtClean="0"/>
              <a:pPr>
                <a:defRPr/>
              </a:pPr>
              <a:t>15</a:t>
            </a:fld>
            <a:endParaRPr lang="ru-RU"/>
          </a:p>
        </p:txBody>
      </p:sp>
    </p:spTree>
    <p:extLst>
      <p:ext uri="{BB962C8B-B14F-4D97-AF65-F5344CB8AC3E}">
        <p14:creationId xmlns:p14="http://schemas.microsoft.com/office/powerpoint/2010/main" val="1227754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5816A37-D9A4-49A3-BECC-8ACC4768CFA6}" type="slidenum">
              <a:rPr lang="ru-RU" smtClean="0"/>
              <a:pPr>
                <a:defRPr/>
              </a:pPr>
              <a:t>16</a:t>
            </a:fld>
            <a:endParaRPr lang="ru-RU"/>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2564"/>
            <a:ext cx="8311264"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4"/>
          <p:cNvSpPr>
            <a:spLocks noGrp="1"/>
          </p:cNvSpPr>
          <p:nvPr>
            <p:ph type="title"/>
          </p:nvPr>
        </p:nvSpPr>
        <p:spPr>
          <a:xfrm>
            <a:off x="5580112" y="6407277"/>
            <a:ext cx="3312368" cy="432048"/>
          </a:xfrm>
        </p:spPr>
        <p:txBody>
          <a:bodyPr/>
          <a:lstStyle/>
          <a:p>
            <a:r>
              <a:rPr lang="en-GB" sz="1400" dirty="0"/>
              <a:t>http://elibrary.ru/org_profile.asp?id=290</a:t>
            </a:r>
            <a:endParaRPr lang="ru-RU" sz="1400" dirty="0"/>
          </a:p>
        </p:txBody>
      </p:sp>
      <p:sp>
        <p:nvSpPr>
          <p:cNvPr id="2" name="Прямоугольник 1"/>
          <p:cNvSpPr/>
          <p:nvPr/>
        </p:nvSpPr>
        <p:spPr>
          <a:xfrm>
            <a:off x="1737204" y="332656"/>
            <a:ext cx="7380312" cy="400110"/>
          </a:xfrm>
          <a:prstGeom prst="rect">
            <a:avLst/>
          </a:prstGeom>
        </p:spPr>
        <p:txBody>
          <a:bodyPr wrap="square">
            <a:spAutoFit/>
          </a:bodyPr>
          <a:lstStyle/>
          <a:p>
            <a:r>
              <a:rPr lang="en-US" sz="2000" b="1" dirty="0" err="1">
                <a:solidFill>
                  <a:srgbClr val="C00000"/>
                </a:solidFill>
                <a:latin typeface="+mj-lt"/>
                <a:ea typeface="+mj-ea"/>
                <a:cs typeface="+mj-cs"/>
              </a:rPr>
              <a:t>UrFU</a:t>
            </a:r>
            <a:r>
              <a:rPr lang="en-US" sz="2000" b="1" dirty="0">
                <a:solidFill>
                  <a:srgbClr val="C00000"/>
                </a:solidFill>
                <a:latin typeface="+mj-lt"/>
                <a:ea typeface="+mj-ea"/>
                <a:cs typeface="+mj-cs"/>
              </a:rPr>
              <a:t> is 11th in RSCI by the number of publication in the last 5 years</a:t>
            </a:r>
            <a:endParaRPr lang="ru-RU" sz="2000" b="1" dirty="0">
              <a:solidFill>
                <a:srgbClr val="C00000"/>
              </a:solidFill>
              <a:latin typeface="+mj-lt"/>
              <a:ea typeface="+mj-ea"/>
              <a:cs typeface="+mj-cs"/>
            </a:endParaRPr>
          </a:p>
        </p:txBody>
      </p:sp>
    </p:spTree>
    <p:extLst>
      <p:ext uri="{BB962C8B-B14F-4D97-AF65-F5344CB8AC3E}">
        <p14:creationId xmlns:p14="http://schemas.microsoft.com/office/powerpoint/2010/main" val="329430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Transferable Skills Training for Researchers</a:t>
            </a:r>
            <a:endParaRPr lang="ru-RU" dirty="0"/>
          </a:p>
        </p:txBody>
      </p:sp>
      <p:sp>
        <p:nvSpPr>
          <p:cNvPr id="4" name="Номер слайда 3"/>
          <p:cNvSpPr>
            <a:spLocks noGrp="1"/>
          </p:cNvSpPr>
          <p:nvPr>
            <p:ph type="sldNum" sz="quarter" idx="12"/>
          </p:nvPr>
        </p:nvSpPr>
        <p:spPr/>
        <p:txBody>
          <a:bodyPr/>
          <a:lstStyle/>
          <a:p>
            <a:pPr>
              <a:defRPr/>
            </a:pPr>
            <a:fld id="{D5816A37-D9A4-49A3-BECC-8ACC4768CFA6}" type="slidenum">
              <a:rPr lang="ru-RU" smtClean="0"/>
              <a:pPr>
                <a:defRPr/>
              </a:pPr>
              <a:t>17</a:t>
            </a:fld>
            <a:endParaRPr lang="ru-RU"/>
          </a:p>
        </p:txBody>
      </p:sp>
      <p:sp>
        <p:nvSpPr>
          <p:cNvPr id="5" name="Прямоугольник 4"/>
          <p:cNvSpPr/>
          <p:nvPr/>
        </p:nvSpPr>
        <p:spPr>
          <a:xfrm rot="16200000">
            <a:off x="-2400809" y="3371205"/>
            <a:ext cx="5858172" cy="1077218"/>
          </a:xfrm>
          <a:prstGeom prst="rect">
            <a:avLst/>
          </a:prstGeom>
        </p:spPr>
        <p:txBody>
          <a:bodyPr wrap="square">
            <a:spAutoFit/>
          </a:bodyPr>
          <a:lstStyle/>
          <a:p>
            <a:r>
              <a:rPr lang="en-US" sz="1600" dirty="0"/>
              <a:t>Source: ESF (2009), grouped into categories by author.</a:t>
            </a:r>
          </a:p>
          <a:p>
            <a:r>
              <a:rPr lang="en-US" sz="1600" dirty="0" smtClean="0"/>
              <a:t>Transferable </a:t>
            </a:r>
            <a:r>
              <a:rPr lang="en-US" sz="1600" dirty="0"/>
              <a:t>Skills Training for Researchers / OECD</a:t>
            </a:r>
            <a:r>
              <a:rPr lang="en-US" sz="1600" dirty="0" smtClean="0"/>
              <a:t>. Paris</a:t>
            </a:r>
            <a:r>
              <a:rPr lang="en-US" sz="1600" dirty="0"/>
              <a:t>: </a:t>
            </a:r>
            <a:endParaRPr lang="en-US" sz="1600" dirty="0" smtClean="0"/>
          </a:p>
          <a:p>
            <a:r>
              <a:rPr lang="en-US" sz="1600" dirty="0" err="1" smtClean="0"/>
              <a:t>Organisation</a:t>
            </a:r>
            <a:r>
              <a:rPr lang="en-US" sz="1600" dirty="0" smtClean="0"/>
              <a:t> </a:t>
            </a:r>
            <a:r>
              <a:rPr lang="en-US" sz="1600" dirty="0"/>
              <a:t>for Economic Co-operation </a:t>
            </a:r>
            <a:r>
              <a:rPr lang="en-US" sz="1600" dirty="0" smtClean="0"/>
              <a:t>and Development</a:t>
            </a:r>
            <a:r>
              <a:rPr lang="en-US" sz="1600" dirty="0"/>
              <a:t>, </a:t>
            </a:r>
            <a:endParaRPr lang="en-US" sz="1600" dirty="0" smtClean="0"/>
          </a:p>
          <a:p>
            <a:r>
              <a:rPr lang="en-US" sz="1600" dirty="0" smtClean="0"/>
              <a:t>2012</a:t>
            </a:r>
            <a:r>
              <a:rPr lang="en-US" sz="1600" dirty="0"/>
              <a:t>. 151 p.</a:t>
            </a:r>
            <a:endParaRPr lang="ru-RU" sz="1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80728"/>
            <a:ext cx="7508950" cy="581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841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91680" y="188640"/>
            <a:ext cx="7452320" cy="648072"/>
          </a:xfrm>
        </p:spPr>
        <p:txBody>
          <a:bodyPr/>
          <a:lstStyle/>
          <a:p>
            <a:r>
              <a:rPr lang="en-US" dirty="0"/>
              <a:t>Which skills should be trained and what should be done on the </a:t>
            </a:r>
            <a:r>
              <a:rPr lang="en-US" dirty="0" smtClean="0"/>
              <a:t>organizational </a:t>
            </a:r>
            <a:r>
              <a:rPr lang="en-US" dirty="0"/>
              <a:t>level to be able to train them?</a:t>
            </a:r>
            <a:endParaRPr lang="ru-RU" dirty="0"/>
          </a:p>
        </p:txBody>
      </p:sp>
      <p:sp>
        <p:nvSpPr>
          <p:cNvPr id="4" name="Объект 3"/>
          <p:cNvSpPr>
            <a:spLocks noGrp="1"/>
          </p:cNvSpPr>
          <p:nvPr>
            <p:ph idx="1"/>
          </p:nvPr>
        </p:nvSpPr>
        <p:spPr>
          <a:xfrm>
            <a:off x="457200" y="1600200"/>
            <a:ext cx="8579296" cy="4525963"/>
          </a:xfrm>
        </p:spPr>
        <p:txBody>
          <a:bodyPr/>
          <a:lstStyle/>
          <a:p>
            <a:r>
              <a:rPr lang="en-US" dirty="0"/>
              <a:t>To model the skills and their connections with </a:t>
            </a:r>
            <a:r>
              <a:rPr lang="en-US" dirty="0" err="1"/>
              <a:t>organisational</a:t>
            </a:r>
            <a:r>
              <a:rPr lang="en-US" dirty="0"/>
              <a:t> changes we used the </a:t>
            </a:r>
            <a:r>
              <a:rPr lang="en-US" dirty="0" err="1"/>
              <a:t>Archimate</a:t>
            </a:r>
            <a:r>
              <a:rPr lang="en-US" dirty="0"/>
              <a:t> </a:t>
            </a:r>
            <a:r>
              <a:rPr lang="en-US" dirty="0" smtClean="0"/>
              <a:t>language</a:t>
            </a:r>
            <a:br>
              <a:rPr lang="en-US" dirty="0" smtClean="0"/>
            </a:br>
            <a:r>
              <a:rPr lang="en-US" dirty="0" smtClean="0"/>
              <a:t>The </a:t>
            </a:r>
            <a:r>
              <a:rPr lang="en-US" dirty="0"/>
              <a:t>Open Group </a:t>
            </a:r>
            <a:r>
              <a:rPr lang="en-US" dirty="0" smtClean="0"/>
              <a:t>Standard</a:t>
            </a:r>
            <a:br>
              <a:rPr lang="en-US" dirty="0" smtClean="0"/>
            </a:br>
            <a:r>
              <a:rPr lang="en-US" dirty="0" smtClean="0">
                <a:hlinkClick r:id="rId3"/>
              </a:rPr>
              <a:t>http</a:t>
            </a:r>
            <a:r>
              <a:rPr lang="en-US" dirty="0">
                <a:hlinkClick r:id="rId3"/>
              </a:rPr>
              <a:t>://</a:t>
            </a:r>
            <a:r>
              <a:rPr lang="en-US" dirty="0" smtClean="0">
                <a:hlinkClick r:id="rId3"/>
              </a:rPr>
              <a:t>www.opengroup.org/subjectareas/enterprise/archimate</a:t>
            </a:r>
            <a:endParaRPr lang="en-US" dirty="0" smtClean="0"/>
          </a:p>
          <a:p>
            <a:endParaRPr lang="en-US" dirty="0"/>
          </a:p>
          <a:p>
            <a:r>
              <a:rPr lang="en-US" dirty="0"/>
              <a:t>Results were discussed during a regular meeting of INCOSE RUS February 17 2016 (available in </a:t>
            </a:r>
            <a:r>
              <a:rPr lang="en-US" dirty="0" smtClean="0"/>
              <a:t>Russian)</a:t>
            </a:r>
            <a:br>
              <a:rPr lang="en-US" dirty="0" smtClean="0"/>
            </a:br>
            <a:r>
              <a:rPr lang="en-US" dirty="0" smtClean="0">
                <a:hlinkClick r:id="rId4"/>
              </a:rPr>
              <a:t>http</a:t>
            </a:r>
            <a:r>
              <a:rPr lang="en-US" dirty="0">
                <a:hlinkClick r:id="rId4"/>
              </a:rPr>
              <a:t>://</a:t>
            </a:r>
            <a:r>
              <a:rPr lang="en-US" dirty="0" smtClean="0">
                <a:hlinkClick r:id="rId4"/>
              </a:rPr>
              <a:t>incose-ru.livejournal.com/54648.html</a:t>
            </a:r>
            <a:endParaRPr lang="en-US" dirty="0" smtClean="0"/>
          </a:p>
          <a:p>
            <a:endParaRPr lang="en-US" dirty="0"/>
          </a:p>
        </p:txBody>
      </p:sp>
      <p:sp>
        <p:nvSpPr>
          <p:cNvPr id="2" name="Номер слайда 1"/>
          <p:cNvSpPr>
            <a:spLocks noGrp="1"/>
          </p:cNvSpPr>
          <p:nvPr>
            <p:ph type="sldNum" sz="quarter" idx="12"/>
          </p:nvPr>
        </p:nvSpPr>
        <p:spPr/>
        <p:txBody>
          <a:bodyPr/>
          <a:lstStyle/>
          <a:p>
            <a:pPr>
              <a:defRPr/>
            </a:pPr>
            <a:fld id="{45A6C6CA-D1AA-4163-8EAB-F3CE23E5403D}" type="slidenum">
              <a:rPr lang="ru-RU" smtClean="0"/>
              <a:pPr>
                <a:defRPr/>
              </a:pPr>
              <a:t>18</a:t>
            </a:fld>
            <a:endParaRPr lang="ru-RU"/>
          </a:p>
        </p:txBody>
      </p:sp>
    </p:spTree>
    <p:extLst>
      <p:ext uri="{BB962C8B-B14F-4D97-AF65-F5344CB8AC3E}">
        <p14:creationId xmlns:p14="http://schemas.microsoft.com/office/powerpoint/2010/main" val="679223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9" y="1988840"/>
            <a:ext cx="9144000" cy="352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07504" y="1575435"/>
            <a:ext cx="2458616" cy="634082"/>
          </a:xfrm>
        </p:spPr>
        <p:txBody>
          <a:bodyPr>
            <a:normAutofit/>
          </a:bodyPr>
          <a:lstStyle/>
          <a:p>
            <a:r>
              <a:rPr lang="en-US" dirty="0"/>
              <a:t>Strategizing</a:t>
            </a:r>
            <a:endParaRPr lang="ru-RU" sz="1600" dirty="0"/>
          </a:p>
        </p:txBody>
      </p:sp>
      <p:sp>
        <p:nvSpPr>
          <p:cNvPr id="4" name="Номер слайда 3"/>
          <p:cNvSpPr>
            <a:spLocks noGrp="1"/>
          </p:cNvSpPr>
          <p:nvPr>
            <p:ph type="sldNum" sz="quarter" idx="12"/>
          </p:nvPr>
        </p:nvSpPr>
        <p:spPr/>
        <p:txBody>
          <a:bodyPr/>
          <a:lstStyle/>
          <a:p>
            <a:fld id="{E9BD24BD-11E3-45B1-A6AF-236A4F93DEC0}" type="slidenum">
              <a:rPr lang="ru-RU" smtClean="0"/>
              <a:pPr/>
              <a:t>19</a:t>
            </a:fld>
            <a:endParaRPr lang="ru-RU" dirty="0"/>
          </a:p>
        </p:txBody>
      </p:sp>
      <p:sp>
        <p:nvSpPr>
          <p:cNvPr id="5" name="Заголовок 1"/>
          <p:cNvSpPr txBox="1">
            <a:spLocks/>
          </p:cNvSpPr>
          <p:nvPr/>
        </p:nvSpPr>
        <p:spPr>
          <a:xfrm>
            <a:off x="2989805" y="1528296"/>
            <a:ext cx="2458616"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rgbClr val="C00000"/>
                </a:solidFill>
                <a:latin typeface="Verdana" panose="020B0604030504040204" pitchFamily="34" charset="0"/>
                <a:ea typeface="Verdana" panose="020B0604030504040204" pitchFamily="34" charset="0"/>
                <a:cs typeface="Verdana" panose="020B0604030504040204" pitchFamily="34" charset="0"/>
              </a:defRPr>
            </a:lvl1pPr>
          </a:lstStyle>
          <a:p>
            <a:r>
              <a:rPr lang="en-US" sz="1600" dirty="0"/>
              <a:t>Education</a:t>
            </a:r>
            <a:endParaRPr lang="ru-RU" sz="1600" dirty="0"/>
          </a:p>
        </p:txBody>
      </p:sp>
      <p:sp>
        <p:nvSpPr>
          <p:cNvPr id="6" name="Заголовок 1"/>
          <p:cNvSpPr txBox="1">
            <a:spLocks/>
          </p:cNvSpPr>
          <p:nvPr/>
        </p:nvSpPr>
        <p:spPr>
          <a:xfrm>
            <a:off x="6320868" y="1671799"/>
            <a:ext cx="2458616"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rgbClr val="C00000"/>
                </a:solidFill>
                <a:latin typeface="Verdana" panose="020B0604030504040204" pitchFamily="34" charset="0"/>
                <a:ea typeface="Verdana" panose="020B0604030504040204" pitchFamily="34" charset="0"/>
                <a:cs typeface="Verdana" panose="020B0604030504040204" pitchFamily="34" charset="0"/>
              </a:defRPr>
            </a:lvl1pPr>
          </a:lstStyle>
          <a:p>
            <a:r>
              <a:rPr lang="en-US" sz="1600" dirty="0"/>
              <a:t>Innovations</a:t>
            </a:r>
            <a:endParaRPr lang="ru-RU" sz="1600" dirty="0"/>
          </a:p>
        </p:txBody>
      </p:sp>
      <p:sp>
        <p:nvSpPr>
          <p:cNvPr id="7" name="Заголовок 1"/>
          <p:cNvSpPr txBox="1">
            <a:spLocks/>
          </p:cNvSpPr>
          <p:nvPr/>
        </p:nvSpPr>
        <p:spPr>
          <a:xfrm>
            <a:off x="1847881" y="3356992"/>
            <a:ext cx="2396973"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rgbClr val="C00000"/>
                </a:solidFill>
                <a:latin typeface="Verdana" panose="020B0604030504040204" pitchFamily="34" charset="0"/>
                <a:ea typeface="Verdana" panose="020B0604030504040204" pitchFamily="34" charset="0"/>
                <a:cs typeface="Verdana" panose="020B0604030504040204" pitchFamily="34" charset="0"/>
              </a:defRPr>
            </a:lvl1pPr>
          </a:lstStyle>
          <a:p>
            <a:r>
              <a:rPr lang="en-US" sz="1600" dirty="0"/>
              <a:t>Scientific process</a:t>
            </a:r>
            <a:endParaRPr lang="ru-RU" sz="1600" dirty="0"/>
          </a:p>
        </p:txBody>
      </p:sp>
      <p:sp>
        <p:nvSpPr>
          <p:cNvPr id="8" name="Заголовок 1"/>
          <p:cNvSpPr txBox="1">
            <a:spLocks/>
          </p:cNvSpPr>
          <p:nvPr/>
        </p:nvSpPr>
        <p:spPr>
          <a:xfrm>
            <a:off x="1757948" y="188640"/>
            <a:ext cx="6984776"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rgbClr val="C00000"/>
                </a:solidFill>
                <a:latin typeface="Verdana" panose="020B0604030504040204" pitchFamily="34" charset="0"/>
                <a:ea typeface="Verdana" panose="020B0604030504040204" pitchFamily="34" charset="0"/>
                <a:cs typeface="Verdana" panose="020B0604030504040204" pitchFamily="34" charset="0"/>
              </a:defRPr>
            </a:lvl1pPr>
          </a:lstStyle>
          <a:p>
            <a:r>
              <a:rPr lang="en-US" sz="2400" dirty="0"/>
              <a:t>Architecture of the Academic and Engineering Work at the University</a:t>
            </a:r>
            <a:endParaRPr lang="ru-RU" sz="2400" dirty="0"/>
          </a:p>
        </p:txBody>
      </p:sp>
      <p:sp>
        <p:nvSpPr>
          <p:cNvPr id="3" name="Прямоугольник 2"/>
          <p:cNvSpPr/>
          <p:nvPr/>
        </p:nvSpPr>
        <p:spPr>
          <a:xfrm>
            <a:off x="107504" y="6211669"/>
            <a:ext cx="8496944" cy="646331"/>
          </a:xfrm>
          <a:prstGeom prst="rect">
            <a:avLst/>
          </a:prstGeom>
        </p:spPr>
        <p:txBody>
          <a:bodyPr wrap="square">
            <a:spAutoFit/>
          </a:bodyPr>
          <a:lstStyle/>
          <a:p>
            <a:r>
              <a:rPr lang="en-US" dirty="0"/>
              <a:t>About </a:t>
            </a:r>
            <a:r>
              <a:rPr lang="en-US" dirty="0" err="1"/>
              <a:t>Archimate</a:t>
            </a:r>
            <a:r>
              <a:rPr lang="en-US" dirty="0"/>
              <a:t>: </a:t>
            </a:r>
            <a:r>
              <a:rPr lang="en-US" dirty="0">
                <a:hlinkClick r:id="rId4"/>
              </a:rPr>
              <a:t>http://</a:t>
            </a:r>
            <a:r>
              <a:rPr lang="en-US" dirty="0" smtClean="0">
                <a:hlinkClick r:id="rId4"/>
              </a:rPr>
              <a:t>www.opengroup.org/subjectareas/enterprise/archimate</a:t>
            </a:r>
            <a:r>
              <a:rPr lang="en-US" dirty="0" smtClean="0"/>
              <a:t> </a:t>
            </a:r>
            <a:endParaRPr lang="en-US" dirty="0"/>
          </a:p>
          <a:p>
            <a:r>
              <a:rPr lang="en-US" dirty="0"/>
              <a:t>About the model: </a:t>
            </a:r>
            <a:r>
              <a:rPr lang="en-US" dirty="0">
                <a:hlinkClick r:id="rId5"/>
              </a:rPr>
              <a:t>http://</a:t>
            </a:r>
            <a:r>
              <a:rPr lang="en-US" dirty="0" smtClean="0">
                <a:hlinkClick r:id="rId5"/>
              </a:rPr>
              <a:t>incose-ru.livejournal.com/54648.html</a:t>
            </a:r>
            <a:r>
              <a:rPr lang="en-US" dirty="0" smtClean="0"/>
              <a:t>  </a:t>
            </a:r>
            <a:r>
              <a:rPr lang="en-US" dirty="0"/>
              <a:t>(only in Russian, sorry) </a:t>
            </a:r>
            <a:endParaRPr lang="ru-RU" dirty="0"/>
          </a:p>
        </p:txBody>
      </p:sp>
    </p:spTree>
    <p:extLst>
      <p:ext uri="{BB962C8B-B14F-4D97-AF65-F5344CB8AC3E}">
        <p14:creationId xmlns:p14="http://schemas.microsoft.com/office/powerpoint/2010/main" val="4142869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11560" y="1844824"/>
            <a:ext cx="7772400" cy="3456384"/>
          </a:xfrm>
        </p:spPr>
        <p:txBody>
          <a:bodyPr/>
          <a:lstStyle/>
          <a:p>
            <a:r>
              <a:rPr lang="en-US" sz="2800" dirty="0"/>
              <a:t>Challenge: To support the process of the University's evolution we need an instrument which would allow us to notice the emerging scientific practices on the earliest stages of the development (before the first publications), and also give us the ability to track the overall development of scientific groups in the University.</a:t>
            </a:r>
            <a:endParaRPr lang="ru-RU" sz="2800" dirty="0"/>
          </a:p>
        </p:txBody>
      </p:sp>
      <p:sp>
        <p:nvSpPr>
          <p:cNvPr id="2" name="Номер слайда 1"/>
          <p:cNvSpPr>
            <a:spLocks noGrp="1"/>
          </p:cNvSpPr>
          <p:nvPr>
            <p:ph type="sldNum" sz="quarter" idx="12"/>
          </p:nvPr>
        </p:nvSpPr>
        <p:spPr/>
        <p:txBody>
          <a:bodyPr/>
          <a:lstStyle/>
          <a:p>
            <a:pPr>
              <a:defRPr/>
            </a:pPr>
            <a:fld id="{45A6C6CA-D1AA-4163-8EAB-F3CE23E5403D}" type="slidenum">
              <a:rPr lang="ru-RU" smtClean="0"/>
              <a:pPr>
                <a:defRPr/>
              </a:pPr>
              <a:t>2</a:t>
            </a:fld>
            <a:endParaRPr lang="ru-RU"/>
          </a:p>
        </p:txBody>
      </p:sp>
    </p:spTree>
    <p:extLst>
      <p:ext uri="{BB962C8B-B14F-4D97-AF65-F5344CB8AC3E}">
        <p14:creationId xmlns:p14="http://schemas.microsoft.com/office/powerpoint/2010/main" val="1044021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Why do we need a model for the scientific process of a university?</a:t>
            </a:r>
          </a:p>
        </p:txBody>
      </p:sp>
      <p:sp>
        <p:nvSpPr>
          <p:cNvPr id="3" name="Объект 2"/>
          <p:cNvSpPr>
            <a:spLocks noGrp="1"/>
          </p:cNvSpPr>
          <p:nvPr>
            <p:ph idx="1"/>
          </p:nvPr>
        </p:nvSpPr>
        <p:spPr/>
        <p:txBody>
          <a:bodyPr/>
          <a:lstStyle/>
          <a:p>
            <a:r>
              <a:rPr lang="en-US" sz="2800" dirty="0"/>
              <a:t>The ability to confirm the presence of the skills required to conduct the whole research cycle for university employees</a:t>
            </a:r>
          </a:p>
          <a:p>
            <a:r>
              <a:rPr lang="en-US" sz="2800" dirty="0"/>
              <a:t>Model of maturity of a scientific group</a:t>
            </a:r>
          </a:p>
          <a:p>
            <a:r>
              <a:rPr lang="en-US" sz="2800" dirty="0"/>
              <a:t>Ability to determine which information about a business function implementation cannot be found in CRIS.</a:t>
            </a:r>
          </a:p>
          <a:p>
            <a:r>
              <a:rPr lang="en-US" sz="2800" dirty="0"/>
              <a:t>Ability to design the process of information collection about business functions acknowledging the limitations of CRIS.</a:t>
            </a:r>
            <a:endParaRPr lang="ru-RU" sz="2800" dirty="0"/>
          </a:p>
        </p:txBody>
      </p:sp>
      <p:sp>
        <p:nvSpPr>
          <p:cNvPr id="4" name="Номер слайда 3"/>
          <p:cNvSpPr>
            <a:spLocks noGrp="1"/>
          </p:cNvSpPr>
          <p:nvPr>
            <p:ph type="sldNum" sz="quarter" idx="12"/>
          </p:nvPr>
        </p:nvSpPr>
        <p:spPr/>
        <p:txBody>
          <a:bodyPr/>
          <a:lstStyle/>
          <a:p>
            <a:pPr>
              <a:defRPr/>
            </a:pPr>
            <a:fld id="{D5816A37-D9A4-49A3-BECC-8ACC4768CFA6}" type="slidenum">
              <a:rPr lang="ru-RU" smtClean="0"/>
              <a:pPr>
                <a:defRPr/>
              </a:pPr>
              <a:t>20</a:t>
            </a:fld>
            <a:endParaRPr lang="ru-RU"/>
          </a:p>
        </p:txBody>
      </p:sp>
    </p:spTree>
    <p:extLst>
      <p:ext uri="{BB962C8B-B14F-4D97-AF65-F5344CB8AC3E}">
        <p14:creationId xmlns:p14="http://schemas.microsoft.com/office/powerpoint/2010/main" val="3370959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Motivation for the usage of Cohort Analysis</a:t>
            </a:r>
          </a:p>
        </p:txBody>
      </p:sp>
      <p:sp>
        <p:nvSpPr>
          <p:cNvPr id="3" name="Объект 2"/>
          <p:cNvSpPr>
            <a:spLocks noGrp="1"/>
          </p:cNvSpPr>
          <p:nvPr>
            <p:ph idx="1"/>
          </p:nvPr>
        </p:nvSpPr>
        <p:spPr>
          <a:xfrm>
            <a:off x="457200" y="1124744"/>
            <a:ext cx="8229600" cy="5544616"/>
          </a:xfrm>
        </p:spPr>
        <p:txBody>
          <a:bodyPr/>
          <a:lstStyle/>
          <a:p>
            <a:r>
              <a:rPr lang="en-US" sz="2800" dirty="0"/>
              <a:t>Allows us to build indicators for measuring the progress of whole </a:t>
            </a:r>
            <a:r>
              <a:rPr lang="en-US" sz="2800" dirty="0" smtClean="0"/>
              <a:t>organization, </a:t>
            </a:r>
            <a:r>
              <a:rPr lang="en-US" sz="2800" dirty="0"/>
              <a:t>and not only some processes within it</a:t>
            </a:r>
          </a:p>
          <a:p>
            <a:r>
              <a:rPr lang="en-US" sz="2800" dirty="0"/>
              <a:t>Is used to detect the differences in </a:t>
            </a:r>
            <a:r>
              <a:rPr lang="en-US" sz="2800" dirty="0" smtClean="0"/>
              <a:t>behavior </a:t>
            </a:r>
            <a:r>
              <a:rPr lang="en-US" sz="2800" dirty="0"/>
              <a:t>of employees by grouping them by the cohort. For example, grouping them by the year of the first publication. </a:t>
            </a:r>
          </a:p>
          <a:p>
            <a:r>
              <a:rPr lang="en-US" sz="2800" dirty="0"/>
              <a:t>Allows us to track the results for both the information which can and cannot be displayed in CRIS.</a:t>
            </a:r>
          </a:p>
          <a:p>
            <a:r>
              <a:rPr lang="en-US" sz="2800" dirty="0"/>
              <a:t>Allows to compare the results with other benchmark universities.</a:t>
            </a:r>
          </a:p>
        </p:txBody>
      </p:sp>
      <p:sp>
        <p:nvSpPr>
          <p:cNvPr id="4" name="Номер слайда 3"/>
          <p:cNvSpPr>
            <a:spLocks noGrp="1"/>
          </p:cNvSpPr>
          <p:nvPr>
            <p:ph type="sldNum" sz="quarter" idx="12"/>
          </p:nvPr>
        </p:nvSpPr>
        <p:spPr/>
        <p:txBody>
          <a:bodyPr/>
          <a:lstStyle/>
          <a:p>
            <a:pPr>
              <a:defRPr/>
            </a:pPr>
            <a:fld id="{D5816A37-D9A4-49A3-BECC-8ACC4768CFA6}" type="slidenum">
              <a:rPr lang="ru-RU" smtClean="0"/>
              <a:pPr>
                <a:defRPr/>
              </a:pPr>
              <a:t>21</a:t>
            </a:fld>
            <a:endParaRPr lang="ru-RU"/>
          </a:p>
        </p:txBody>
      </p:sp>
    </p:spTree>
    <p:extLst>
      <p:ext uri="{BB962C8B-B14F-4D97-AF65-F5344CB8AC3E}">
        <p14:creationId xmlns:p14="http://schemas.microsoft.com/office/powerpoint/2010/main" val="3178693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16632"/>
            <a:ext cx="5112568" cy="576064"/>
          </a:xfrm>
        </p:spPr>
        <p:txBody>
          <a:bodyPr/>
          <a:lstStyle/>
          <a:p>
            <a:r>
              <a:rPr lang="en-GB" sz="2400" dirty="0"/>
              <a:t>Cohort structure and dynamics</a:t>
            </a:r>
            <a:endParaRPr lang="ru-RU" sz="2400" dirty="0"/>
          </a:p>
        </p:txBody>
      </p:sp>
      <p:sp>
        <p:nvSpPr>
          <p:cNvPr id="4" name="Номер слайда 3"/>
          <p:cNvSpPr>
            <a:spLocks noGrp="1"/>
          </p:cNvSpPr>
          <p:nvPr>
            <p:ph type="sldNum" sz="quarter" idx="12"/>
          </p:nvPr>
        </p:nvSpPr>
        <p:spPr/>
        <p:txBody>
          <a:bodyPr/>
          <a:lstStyle/>
          <a:p>
            <a:pPr>
              <a:defRPr/>
            </a:pPr>
            <a:fld id="{D5816A37-D9A4-49A3-BECC-8ACC4768CFA6}" type="slidenum">
              <a:rPr lang="ru-RU" smtClean="0"/>
              <a:pPr>
                <a:defRPr/>
              </a:pPr>
              <a:t>22</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1516391195"/>
              </p:ext>
            </p:extLst>
          </p:nvPr>
        </p:nvGraphicFramePr>
        <p:xfrm>
          <a:off x="0" y="908721"/>
          <a:ext cx="9143999" cy="5616624"/>
        </p:xfrm>
        <a:graphic>
          <a:graphicData uri="http://schemas.openxmlformats.org/drawingml/2006/table">
            <a:tbl>
              <a:tblPr firstRow="1" firstCol="1" bandRow="1">
                <a:tableStyleId>{21E4AEA4-8DFA-4A89-87EB-49C32662AFE0}</a:tableStyleId>
              </a:tblPr>
              <a:tblGrid>
                <a:gridCol w="1748771"/>
                <a:gridCol w="2465076"/>
                <a:gridCol w="2465076"/>
                <a:gridCol w="2465076"/>
              </a:tblGrid>
              <a:tr h="590700">
                <a:tc>
                  <a:txBody>
                    <a:bodyPr/>
                    <a:lstStyle/>
                    <a:p>
                      <a:pPr algn="ctr">
                        <a:lnSpc>
                          <a:spcPct val="100000"/>
                        </a:lnSpc>
                        <a:spcAft>
                          <a:spcPts val="400"/>
                        </a:spcAft>
                      </a:pPr>
                      <a:r>
                        <a:rPr lang="en-US" sz="1400" dirty="0">
                          <a:effectLst/>
                        </a:rPr>
                        <a:t>Year</a:t>
                      </a:r>
                      <a:endParaRPr lang="ru-RU" sz="1400" dirty="0">
                        <a:effectLst/>
                        <a:latin typeface="Times New Roman"/>
                        <a:ea typeface="SimSun"/>
                      </a:endParaRPr>
                    </a:p>
                  </a:txBody>
                  <a:tcPr marL="68580" marR="68580" marT="0" marB="0" anchor="ctr"/>
                </a:tc>
                <a:tc>
                  <a:txBody>
                    <a:bodyPr/>
                    <a:lstStyle/>
                    <a:p>
                      <a:pPr algn="ctr">
                        <a:lnSpc>
                          <a:spcPct val="100000"/>
                        </a:lnSpc>
                        <a:spcAft>
                          <a:spcPts val="400"/>
                        </a:spcAft>
                      </a:pPr>
                      <a:r>
                        <a:rPr lang="en-US" sz="1400" dirty="0">
                          <a:effectLst/>
                        </a:rPr>
                        <a:t>2010</a:t>
                      </a:r>
                      <a:endParaRPr lang="ru-RU" sz="1400" dirty="0">
                        <a:effectLst/>
                        <a:latin typeface="Times New Roman"/>
                        <a:ea typeface="SimSun"/>
                      </a:endParaRPr>
                    </a:p>
                  </a:txBody>
                  <a:tcPr marL="68580" marR="68580" marT="0" marB="0" anchor="ctr"/>
                </a:tc>
                <a:tc>
                  <a:txBody>
                    <a:bodyPr/>
                    <a:lstStyle/>
                    <a:p>
                      <a:pPr algn="ctr">
                        <a:lnSpc>
                          <a:spcPct val="100000"/>
                        </a:lnSpc>
                        <a:spcAft>
                          <a:spcPts val="400"/>
                        </a:spcAft>
                      </a:pPr>
                      <a:r>
                        <a:rPr lang="en-US" sz="1400" dirty="0">
                          <a:effectLst/>
                        </a:rPr>
                        <a:t>2011</a:t>
                      </a:r>
                      <a:endParaRPr lang="ru-RU" sz="1400" dirty="0">
                        <a:effectLst/>
                        <a:latin typeface="Times New Roman"/>
                        <a:ea typeface="SimSun"/>
                      </a:endParaRPr>
                    </a:p>
                  </a:txBody>
                  <a:tcPr marL="68580" marR="68580" marT="0" marB="0" anchor="ctr"/>
                </a:tc>
                <a:tc>
                  <a:txBody>
                    <a:bodyPr/>
                    <a:lstStyle/>
                    <a:p>
                      <a:pPr algn="ctr">
                        <a:lnSpc>
                          <a:spcPct val="100000"/>
                        </a:lnSpc>
                        <a:spcAft>
                          <a:spcPts val="400"/>
                        </a:spcAft>
                      </a:pPr>
                      <a:r>
                        <a:rPr lang="en-US" sz="1400" dirty="0">
                          <a:effectLst/>
                        </a:rPr>
                        <a:t>2012</a:t>
                      </a:r>
                      <a:endParaRPr lang="ru-RU" sz="1400" dirty="0">
                        <a:effectLst/>
                        <a:latin typeface="Times New Roman"/>
                        <a:ea typeface="SimSun"/>
                      </a:endParaRPr>
                    </a:p>
                  </a:txBody>
                  <a:tcPr marL="68580" marR="68580" marT="0" marB="0" anchor="ctr"/>
                </a:tc>
              </a:tr>
              <a:tr h="1778280">
                <a:tc>
                  <a:txBody>
                    <a:bodyPr/>
                    <a:lstStyle/>
                    <a:p>
                      <a:pPr algn="l">
                        <a:lnSpc>
                          <a:spcPct val="100000"/>
                        </a:lnSpc>
                        <a:spcAft>
                          <a:spcPts val="400"/>
                        </a:spcAft>
                      </a:pPr>
                      <a:r>
                        <a:rPr lang="en-US" sz="1400">
                          <a:effectLst/>
                        </a:rPr>
                        <a:t>Authors of cohort 2012</a:t>
                      </a:r>
                      <a:endParaRPr lang="ru-RU" sz="1400">
                        <a:effectLst/>
                        <a:latin typeface="Times New Roman"/>
                        <a:ea typeface="SimSun"/>
                      </a:endParaRPr>
                    </a:p>
                  </a:txBody>
                  <a:tcPr marL="68580" marR="68580" marT="0" marB="0" anchor="ctr"/>
                </a:tc>
                <a:tc>
                  <a:txBody>
                    <a:bodyPr/>
                    <a:lstStyle/>
                    <a:p>
                      <a:pPr algn="l">
                        <a:lnSpc>
                          <a:spcPct val="100000"/>
                        </a:lnSpc>
                        <a:spcAft>
                          <a:spcPts val="400"/>
                        </a:spcAft>
                      </a:pPr>
                      <a:r>
                        <a:rPr lang="en-US" sz="1400" dirty="0">
                          <a:effectLst/>
                        </a:rPr>
                        <a:t> </a:t>
                      </a:r>
                      <a:endParaRPr lang="ru-RU" sz="1400" dirty="0">
                        <a:effectLst/>
                        <a:latin typeface="Times New Roman"/>
                        <a:ea typeface="SimSun"/>
                      </a:endParaRPr>
                    </a:p>
                  </a:txBody>
                  <a:tcPr marL="68580" marR="68580" marT="0" marB="0" anchor="ctr"/>
                </a:tc>
                <a:tc>
                  <a:txBody>
                    <a:bodyPr/>
                    <a:lstStyle/>
                    <a:p>
                      <a:pPr algn="l">
                        <a:lnSpc>
                          <a:spcPct val="100000"/>
                        </a:lnSpc>
                        <a:spcAft>
                          <a:spcPts val="400"/>
                        </a:spcAft>
                      </a:pPr>
                      <a:r>
                        <a:rPr lang="en-US" sz="1400" dirty="0">
                          <a:effectLst/>
                        </a:rPr>
                        <a:t> </a:t>
                      </a:r>
                      <a:endParaRPr lang="ru-RU" sz="1400" dirty="0">
                        <a:effectLst/>
                        <a:latin typeface="Times New Roman"/>
                        <a:ea typeface="SimSun"/>
                      </a:endParaRPr>
                    </a:p>
                  </a:txBody>
                  <a:tcPr marL="68580" marR="68580" marT="0" marB="0" anchor="ctr"/>
                </a:tc>
                <a:tc>
                  <a:txBody>
                    <a:bodyPr/>
                    <a:lstStyle/>
                    <a:p>
                      <a:pPr algn="l">
                        <a:lnSpc>
                          <a:spcPct val="100000"/>
                        </a:lnSpc>
                        <a:spcAft>
                          <a:spcPts val="400"/>
                        </a:spcAft>
                      </a:pPr>
                      <a:r>
                        <a:rPr lang="en-US" sz="1400">
                          <a:effectLst/>
                        </a:rPr>
                        <a:t>New authors who published in 2012:</a:t>
                      </a:r>
                      <a:endParaRPr lang="ru-RU" sz="1400">
                        <a:effectLst/>
                      </a:endParaRPr>
                    </a:p>
                    <a:p>
                      <a:pPr marL="342900" lvl="0" indent="-342900" algn="l">
                        <a:lnSpc>
                          <a:spcPct val="100000"/>
                        </a:lnSpc>
                        <a:spcAft>
                          <a:spcPts val="400"/>
                        </a:spcAft>
                        <a:buFont typeface="Symbol"/>
                        <a:buChar char=""/>
                      </a:pPr>
                      <a:r>
                        <a:rPr lang="en-US" sz="1400">
                          <a:effectLst/>
                        </a:rPr>
                        <a:t>15 (PhD students 2012)</a:t>
                      </a:r>
                      <a:endParaRPr lang="ru-RU" sz="1400">
                        <a:effectLst/>
                      </a:endParaRPr>
                    </a:p>
                    <a:p>
                      <a:pPr marL="342900" lvl="0" indent="-342900" algn="l">
                        <a:lnSpc>
                          <a:spcPct val="100000"/>
                        </a:lnSpc>
                        <a:spcAft>
                          <a:spcPts val="400"/>
                        </a:spcAft>
                        <a:buFont typeface="Symbol"/>
                        <a:buChar char=""/>
                      </a:pPr>
                      <a:r>
                        <a:rPr lang="en-US" sz="1400">
                          <a:effectLst/>
                        </a:rPr>
                        <a:t>20 (New Researchers, may be with history)</a:t>
                      </a:r>
                      <a:endParaRPr lang="ru-RU" sz="1400">
                        <a:effectLst/>
                        <a:latin typeface="Times New Roman"/>
                        <a:ea typeface="SimSun"/>
                      </a:endParaRPr>
                    </a:p>
                  </a:txBody>
                  <a:tcPr marL="68580" marR="68580" marT="0" marB="0" anchor="ctr"/>
                </a:tc>
              </a:tr>
              <a:tr h="1778280">
                <a:tc>
                  <a:txBody>
                    <a:bodyPr/>
                    <a:lstStyle/>
                    <a:p>
                      <a:pPr algn="l">
                        <a:lnSpc>
                          <a:spcPct val="100000"/>
                        </a:lnSpc>
                        <a:spcAft>
                          <a:spcPts val="400"/>
                        </a:spcAft>
                      </a:pPr>
                      <a:r>
                        <a:rPr lang="en-US" sz="1400">
                          <a:effectLst/>
                        </a:rPr>
                        <a:t>Authors of cohort 2011</a:t>
                      </a:r>
                      <a:endParaRPr lang="ru-RU" sz="1400">
                        <a:effectLst/>
                        <a:latin typeface="Times New Roman"/>
                        <a:ea typeface="SimSun"/>
                      </a:endParaRPr>
                    </a:p>
                  </a:txBody>
                  <a:tcPr marL="68580" marR="68580" marT="0" marB="0" anchor="ctr"/>
                </a:tc>
                <a:tc>
                  <a:txBody>
                    <a:bodyPr/>
                    <a:lstStyle/>
                    <a:p>
                      <a:pPr algn="l">
                        <a:lnSpc>
                          <a:spcPct val="100000"/>
                        </a:lnSpc>
                        <a:spcAft>
                          <a:spcPts val="400"/>
                        </a:spcAft>
                      </a:pPr>
                      <a:r>
                        <a:rPr lang="en-US" sz="1400">
                          <a:effectLst/>
                        </a:rPr>
                        <a:t> </a:t>
                      </a:r>
                      <a:endParaRPr lang="ru-RU" sz="1400">
                        <a:effectLst/>
                        <a:latin typeface="Times New Roman"/>
                        <a:ea typeface="SimSun"/>
                      </a:endParaRPr>
                    </a:p>
                  </a:txBody>
                  <a:tcPr marL="68580" marR="68580" marT="0" marB="0" anchor="ctr"/>
                </a:tc>
                <a:tc>
                  <a:txBody>
                    <a:bodyPr/>
                    <a:lstStyle/>
                    <a:p>
                      <a:pPr algn="l">
                        <a:lnSpc>
                          <a:spcPct val="100000"/>
                        </a:lnSpc>
                        <a:spcAft>
                          <a:spcPts val="400"/>
                        </a:spcAft>
                      </a:pPr>
                      <a:r>
                        <a:rPr lang="en-US" sz="1400" dirty="0">
                          <a:effectLst/>
                        </a:rPr>
                        <a:t>New authors who published in 2011:</a:t>
                      </a:r>
                      <a:endParaRPr lang="ru-RU" sz="1400" dirty="0">
                        <a:effectLst/>
                      </a:endParaRPr>
                    </a:p>
                    <a:p>
                      <a:pPr marL="342900" lvl="0" indent="-342900" algn="l">
                        <a:lnSpc>
                          <a:spcPct val="100000"/>
                        </a:lnSpc>
                        <a:spcAft>
                          <a:spcPts val="400"/>
                        </a:spcAft>
                        <a:buFont typeface="Symbol"/>
                        <a:buChar char=""/>
                      </a:pPr>
                      <a:r>
                        <a:rPr lang="en-US" sz="1400" dirty="0">
                          <a:effectLst/>
                        </a:rPr>
                        <a:t>10 (PhD students 2011)</a:t>
                      </a:r>
                      <a:endParaRPr lang="ru-RU" sz="1400" dirty="0">
                        <a:effectLst/>
                      </a:endParaRPr>
                    </a:p>
                    <a:p>
                      <a:pPr marL="342900" lvl="0" indent="-342900" algn="l">
                        <a:lnSpc>
                          <a:spcPct val="100000"/>
                        </a:lnSpc>
                        <a:spcAft>
                          <a:spcPts val="400"/>
                        </a:spcAft>
                        <a:buFont typeface="Symbol"/>
                        <a:buChar char=""/>
                      </a:pPr>
                      <a:r>
                        <a:rPr lang="en-US" sz="1400" dirty="0">
                          <a:effectLst/>
                        </a:rPr>
                        <a:t>8 (New Researchers, may be with history)</a:t>
                      </a:r>
                      <a:endParaRPr lang="ru-RU" sz="1400" dirty="0">
                        <a:effectLst/>
                        <a:latin typeface="Times New Roman"/>
                        <a:ea typeface="SimSun"/>
                      </a:endParaRPr>
                    </a:p>
                  </a:txBody>
                  <a:tcPr marL="68580" marR="68580" marT="0" marB="0" anchor="ctr"/>
                </a:tc>
                <a:tc>
                  <a:txBody>
                    <a:bodyPr/>
                    <a:lstStyle/>
                    <a:p>
                      <a:pPr algn="l">
                        <a:lnSpc>
                          <a:spcPct val="100000"/>
                        </a:lnSpc>
                        <a:spcAft>
                          <a:spcPts val="400"/>
                        </a:spcAft>
                      </a:pPr>
                      <a:r>
                        <a:rPr lang="en-US" sz="1400" dirty="0">
                          <a:effectLst/>
                        </a:rPr>
                        <a:t>Authors who published in 2011:</a:t>
                      </a:r>
                      <a:endParaRPr lang="ru-RU" sz="1400" dirty="0">
                        <a:effectLst/>
                      </a:endParaRPr>
                    </a:p>
                    <a:p>
                      <a:pPr marL="342900" lvl="0" indent="-342900" algn="l">
                        <a:lnSpc>
                          <a:spcPct val="100000"/>
                        </a:lnSpc>
                        <a:spcAft>
                          <a:spcPts val="400"/>
                        </a:spcAft>
                        <a:buFont typeface="Symbol"/>
                        <a:buChar char=""/>
                      </a:pPr>
                      <a:r>
                        <a:rPr lang="en-US" sz="1400" dirty="0">
                          <a:effectLst/>
                        </a:rPr>
                        <a:t>4 (PhD students 2011)</a:t>
                      </a:r>
                      <a:endParaRPr lang="ru-RU" sz="1400" dirty="0">
                        <a:effectLst/>
                      </a:endParaRPr>
                    </a:p>
                    <a:p>
                      <a:pPr marL="342900" lvl="0" indent="-342900" algn="l">
                        <a:lnSpc>
                          <a:spcPct val="100000"/>
                        </a:lnSpc>
                        <a:spcAft>
                          <a:spcPts val="400"/>
                        </a:spcAft>
                        <a:buFont typeface="Symbol"/>
                        <a:buChar char=""/>
                      </a:pPr>
                      <a:r>
                        <a:rPr lang="en-US" sz="1400" dirty="0">
                          <a:effectLst/>
                        </a:rPr>
                        <a:t>7 (New Researchers, may be with history)</a:t>
                      </a:r>
                      <a:endParaRPr lang="ru-RU" sz="1400" dirty="0">
                        <a:effectLst/>
                        <a:latin typeface="Times New Roman"/>
                        <a:ea typeface="SimSun"/>
                      </a:endParaRPr>
                    </a:p>
                  </a:txBody>
                  <a:tcPr marL="68580" marR="68580" marT="0" marB="0" anchor="ctr"/>
                </a:tc>
              </a:tr>
              <a:tr h="1469364">
                <a:tc>
                  <a:txBody>
                    <a:bodyPr/>
                    <a:lstStyle/>
                    <a:p>
                      <a:pPr algn="l">
                        <a:lnSpc>
                          <a:spcPct val="100000"/>
                        </a:lnSpc>
                        <a:spcAft>
                          <a:spcPts val="400"/>
                        </a:spcAft>
                      </a:pPr>
                      <a:r>
                        <a:rPr lang="en-US" sz="1400">
                          <a:effectLst/>
                        </a:rPr>
                        <a:t>Authors of cohort 2010</a:t>
                      </a:r>
                      <a:endParaRPr lang="ru-RU" sz="1400">
                        <a:effectLst/>
                        <a:latin typeface="Times New Roman"/>
                        <a:ea typeface="SimSun"/>
                      </a:endParaRPr>
                    </a:p>
                  </a:txBody>
                  <a:tcPr marL="68580" marR="68580" marT="0" marB="0" anchor="ctr"/>
                </a:tc>
                <a:tc>
                  <a:txBody>
                    <a:bodyPr/>
                    <a:lstStyle/>
                    <a:p>
                      <a:pPr marL="457200" algn="l">
                        <a:lnSpc>
                          <a:spcPct val="100000"/>
                        </a:lnSpc>
                        <a:spcAft>
                          <a:spcPts val="400"/>
                        </a:spcAft>
                      </a:pPr>
                      <a:r>
                        <a:rPr lang="en-US" sz="1400">
                          <a:effectLst/>
                        </a:rPr>
                        <a:t> </a:t>
                      </a:r>
                      <a:br>
                        <a:rPr lang="en-US" sz="1400">
                          <a:effectLst/>
                        </a:rPr>
                      </a:br>
                      <a:r>
                        <a:rPr lang="en-US" sz="1400">
                          <a:effectLst/>
                        </a:rPr>
                        <a:t> </a:t>
                      </a:r>
                      <a:endParaRPr lang="ru-RU" sz="1400">
                        <a:effectLst/>
                      </a:endParaRPr>
                    </a:p>
                    <a:p>
                      <a:pPr marL="342900" lvl="0" indent="-342900" algn="l">
                        <a:lnSpc>
                          <a:spcPct val="100000"/>
                        </a:lnSpc>
                        <a:spcAft>
                          <a:spcPts val="400"/>
                        </a:spcAft>
                        <a:buFont typeface="Symbol"/>
                        <a:buChar char=""/>
                      </a:pPr>
                      <a:r>
                        <a:rPr lang="en-US" sz="1400">
                          <a:effectLst/>
                        </a:rPr>
                        <a:t>10 (PhD students 2010)</a:t>
                      </a:r>
                      <a:endParaRPr lang="ru-RU" sz="1400">
                        <a:effectLst/>
                      </a:endParaRPr>
                    </a:p>
                    <a:p>
                      <a:pPr marL="342900" lvl="0" indent="-342900" algn="l">
                        <a:lnSpc>
                          <a:spcPct val="100000"/>
                        </a:lnSpc>
                        <a:spcAft>
                          <a:spcPts val="400"/>
                        </a:spcAft>
                        <a:buFont typeface="Symbol"/>
                        <a:buChar char=""/>
                      </a:pPr>
                      <a:r>
                        <a:rPr lang="en-US" sz="1400">
                          <a:effectLst/>
                        </a:rPr>
                        <a:t>10 (Researchers)</a:t>
                      </a:r>
                      <a:endParaRPr lang="ru-RU" sz="1400">
                        <a:effectLst/>
                        <a:latin typeface="Times New Roman"/>
                        <a:ea typeface="SimSun"/>
                      </a:endParaRPr>
                    </a:p>
                  </a:txBody>
                  <a:tcPr marL="68580" marR="68580" marT="0" marB="0" anchor="ctr"/>
                </a:tc>
                <a:tc>
                  <a:txBody>
                    <a:bodyPr/>
                    <a:lstStyle/>
                    <a:p>
                      <a:pPr algn="l">
                        <a:lnSpc>
                          <a:spcPct val="100000"/>
                        </a:lnSpc>
                        <a:spcAft>
                          <a:spcPts val="400"/>
                        </a:spcAft>
                      </a:pPr>
                      <a:r>
                        <a:rPr lang="en-US" sz="1400">
                          <a:effectLst/>
                        </a:rPr>
                        <a:t>Authors who published in 2010:</a:t>
                      </a:r>
                      <a:endParaRPr lang="ru-RU" sz="1400">
                        <a:effectLst/>
                      </a:endParaRPr>
                    </a:p>
                    <a:p>
                      <a:pPr marL="342900" lvl="0" indent="-342900" algn="l">
                        <a:lnSpc>
                          <a:spcPct val="100000"/>
                        </a:lnSpc>
                        <a:spcAft>
                          <a:spcPts val="400"/>
                        </a:spcAft>
                        <a:buFont typeface="Symbol"/>
                        <a:buChar char=""/>
                      </a:pPr>
                      <a:r>
                        <a:rPr lang="en-US" sz="1400">
                          <a:effectLst/>
                        </a:rPr>
                        <a:t>5 (Researchers, ex PhD students)</a:t>
                      </a:r>
                      <a:endParaRPr lang="ru-RU" sz="1400">
                        <a:effectLst/>
                      </a:endParaRPr>
                    </a:p>
                    <a:p>
                      <a:pPr marL="342900" lvl="0" indent="-342900" algn="l">
                        <a:lnSpc>
                          <a:spcPct val="100000"/>
                        </a:lnSpc>
                        <a:spcAft>
                          <a:spcPts val="400"/>
                        </a:spcAft>
                        <a:buFont typeface="Symbol"/>
                        <a:buChar char=""/>
                      </a:pPr>
                      <a:r>
                        <a:rPr lang="en-US" sz="1400">
                          <a:effectLst/>
                        </a:rPr>
                        <a:t>7 (Researchers)</a:t>
                      </a:r>
                      <a:endParaRPr lang="ru-RU" sz="1400">
                        <a:effectLst/>
                        <a:latin typeface="Times New Roman"/>
                        <a:ea typeface="SimSun"/>
                      </a:endParaRPr>
                    </a:p>
                  </a:txBody>
                  <a:tcPr marL="68580" marR="68580" marT="0" marB="0" anchor="ctr"/>
                </a:tc>
                <a:tc>
                  <a:txBody>
                    <a:bodyPr/>
                    <a:lstStyle/>
                    <a:p>
                      <a:pPr algn="l">
                        <a:lnSpc>
                          <a:spcPct val="100000"/>
                        </a:lnSpc>
                        <a:spcAft>
                          <a:spcPts val="400"/>
                        </a:spcAft>
                      </a:pPr>
                      <a:r>
                        <a:rPr lang="en-US" sz="1400" dirty="0">
                          <a:effectLst/>
                        </a:rPr>
                        <a:t>Authors who published in 2010:</a:t>
                      </a:r>
                      <a:endParaRPr lang="ru-RU" sz="1400" dirty="0">
                        <a:effectLst/>
                      </a:endParaRPr>
                    </a:p>
                    <a:p>
                      <a:pPr marL="342900" lvl="0" indent="-342900" algn="l">
                        <a:lnSpc>
                          <a:spcPct val="100000"/>
                        </a:lnSpc>
                        <a:spcAft>
                          <a:spcPts val="400"/>
                        </a:spcAft>
                        <a:buFont typeface="Symbol"/>
                        <a:buChar char=""/>
                      </a:pPr>
                      <a:r>
                        <a:rPr lang="en-US" sz="1400" dirty="0">
                          <a:effectLst/>
                        </a:rPr>
                        <a:t>4 (Researchers, ex PhD students)</a:t>
                      </a:r>
                      <a:endParaRPr lang="ru-RU" sz="1400" dirty="0">
                        <a:effectLst/>
                      </a:endParaRPr>
                    </a:p>
                    <a:p>
                      <a:pPr marL="342900" lvl="0" indent="-342900" algn="l">
                        <a:lnSpc>
                          <a:spcPct val="100000"/>
                        </a:lnSpc>
                        <a:spcAft>
                          <a:spcPts val="400"/>
                        </a:spcAft>
                        <a:buFont typeface="Symbol"/>
                        <a:buChar char=""/>
                      </a:pPr>
                      <a:r>
                        <a:rPr lang="en-US" sz="1400" dirty="0">
                          <a:effectLst/>
                        </a:rPr>
                        <a:t>9 (Researchers)</a:t>
                      </a:r>
                      <a:endParaRPr lang="ru-RU" sz="1400" dirty="0">
                        <a:effectLst/>
                        <a:latin typeface="Times New Roman"/>
                        <a:ea typeface="SimSun"/>
                      </a:endParaRPr>
                    </a:p>
                  </a:txBody>
                  <a:tcPr marL="68580" marR="68580" marT="0" marB="0" anchor="ctr"/>
                </a:tc>
              </a:tr>
            </a:tbl>
          </a:graphicData>
        </a:graphic>
      </p:graphicFrame>
    </p:spTree>
    <p:extLst>
      <p:ext uri="{BB962C8B-B14F-4D97-AF65-F5344CB8AC3E}">
        <p14:creationId xmlns:p14="http://schemas.microsoft.com/office/powerpoint/2010/main" val="3608795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1797" y="188640"/>
            <a:ext cx="7452320" cy="576064"/>
          </a:xfrm>
        </p:spPr>
        <p:txBody>
          <a:bodyPr/>
          <a:lstStyle/>
          <a:p>
            <a:r>
              <a:rPr lang="en-US" sz="2400" dirty="0"/>
              <a:t>Cohort analysis of </a:t>
            </a:r>
            <a:r>
              <a:rPr lang="en-US" sz="2400" dirty="0" err="1"/>
              <a:t>UrFU</a:t>
            </a:r>
            <a:r>
              <a:rPr lang="en-US" sz="2400" dirty="0"/>
              <a:t> authors for years </a:t>
            </a:r>
            <a:r>
              <a:rPr lang="en-US" sz="2400" dirty="0" smtClean="0"/>
              <a:t>2010-201</a:t>
            </a:r>
            <a:r>
              <a:rPr lang="ru-RU" sz="2400" dirty="0" smtClean="0"/>
              <a:t>5</a:t>
            </a:r>
            <a:endParaRPr lang="ru-RU" sz="2400" dirty="0"/>
          </a:p>
        </p:txBody>
      </p:sp>
      <p:sp>
        <p:nvSpPr>
          <p:cNvPr id="4" name="Номер слайда 3"/>
          <p:cNvSpPr>
            <a:spLocks noGrp="1"/>
          </p:cNvSpPr>
          <p:nvPr>
            <p:ph type="sldNum" sz="quarter" idx="12"/>
          </p:nvPr>
        </p:nvSpPr>
        <p:spPr/>
        <p:txBody>
          <a:bodyPr/>
          <a:lstStyle/>
          <a:p>
            <a:pPr>
              <a:defRPr/>
            </a:pPr>
            <a:fld id="{D5816A37-D9A4-49A3-BECC-8ACC4768CFA6}" type="slidenum">
              <a:rPr lang="ru-RU" smtClean="0"/>
              <a:pPr>
                <a:defRPr/>
              </a:pPr>
              <a:t>23</a:t>
            </a:fld>
            <a:endParaRPr lang="ru-RU"/>
          </a:p>
        </p:txBody>
      </p:sp>
      <p:pic>
        <p:nvPicPr>
          <p:cNvPr id="5" name="Рисунок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27544"/>
            <a:ext cx="9144000" cy="5669808"/>
          </a:xfrm>
          <a:prstGeom prst="rect">
            <a:avLst/>
          </a:prstGeom>
          <a:noFill/>
          <a:ln>
            <a:noFill/>
          </a:ln>
        </p:spPr>
      </p:pic>
    </p:spTree>
    <p:extLst>
      <p:ext uri="{BB962C8B-B14F-4D97-AF65-F5344CB8AC3E}">
        <p14:creationId xmlns:p14="http://schemas.microsoft.com/office/powerpoint/2010/main" val="3125926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16632"/>
            <a:ext cx="7452320" cy="576064"/>
          </a:xfrm>
        </p:spPr>
        <p:txBody>
          <a:bodyPr/>
          <a:lstStyle/>
          <a:p>
            <a:r>
              <a:rPr lang="en-US" sz="2400" dirty="0"/>
              <a:t>Cohort Analysis of publications dynamics</a:t>
            </a:r>
            <a:endParaRPr lang="ru-RU" sz="2400" dirty="0"/>
          </a:p>
        </p:txBody>
      </p:sp>
      <p:sp>
        <p:nvSpPr>
          <p:cNvPr id="4" name="Номер слайда 3"/>
          <p:cNvSpPr>
            <a:spLocks noGrp="1"/>
          </p:cNvSpPr>
          <p:nvPr>
            <p:ph type="sldNum" sz="quarter" idx="12"/>
          </p:nvPr>
        </p:nvSpPr>
        <p:spPr/>
        <p:txBody>
          <a:bodyPr/>
          <a:lstStyle/>
          <a:p>
            <a:pPr>
              <a:defRPr/>
            </a:pPr>
            <a:fld id="{D5816A37-D9A4-49A3-BECC-8ACC4768CFA6}" type="slidenum">
              <a:rPr lang="ru-RU" smtClean="0"/>
              <a:pPr>
                <a:defRPr/>
              </a:pPr>
              <a:t>24</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3263616429"/>
              </p:ext>
            </p:extLst>
          </p:nvPr>
        </p:nvGraphicFramePr>
        <p:xfrm>
          <a:off x="-16009" y="908720"/>
          <a:ext cx="9160008" cy="5688633"/>
        </p:xfrm>
        <a:graphic>
          <a:graphicData uri="http://schemas.openxmlformats.org/drawingml/2006/table">
            <a:tbl>
              <a:tblPr firstRow="1" firstCol="1" bandRow="1">
                <a:tableStyleId>{21E4AEA4-8DFA-4A89-87EB-49C32662AFE0}</a:tableStyleId>
              </a:tblPr>
              <a:tblGrid>
                <a:gridCol w="3123933"/>
                <a:gridCol w="2012025"/>
                <a:gridCol w="2012025"/>
                <a:gridCol w="2012025"/>
              </a:tblGrid>
              <a:tr h="1446273">
                <a:tc>
                  <a:txBody>
                    <a:bodyPr/>
                    <a:lstStyle/>
                    <a:p>
                      <a:pPr algn="ctr">
                        <a:lnSpc>
                          <a:spcPct val="100000"/>
                        </a:lnSpc>
                        <a:spcAft>
                          <a:spcPts val="400"/>
                        </a:spcAft>
                      </a:pPr>
                      <a:r>
                        <a:rPr lang="en-US" sz="2000" dirty="0">
                          <a:effectLst/>
                        </a:rPr>
                        <a:t>Publications of authors from cohort</a:t>
                      </a:r>
                      <a:endParaRPr lang="ru-RU" sz="2000" dirty="0">
                        <a:effectLst/>
                        <a:latin typeface="Times New Roman"/>
                        <a:ea typeface="SimSun"/>
                      </a:endParaRPr>
                    </a:p>
                  </a:txBody>
                  <a:tcPr marL="68580" marR="68580" marT="0" marB="0" anchor="ctr"/>
                </a:tc>
                <a:tc>
                  <a:txBody>
                    <a:bodyPr/>
                    <a:lstStyle/>
                    <a:p>
                      <a:pPr algn="ctr">
                        <a:lnSpc>
                          <a:spcPct val="100000"/>
                        </a:lnSpc>
                        <a:spcAft>
                          <a:spcPts val="400"/>
                        </a:spcAft>
                      </a:pPr>
                      <a:r>
                        <a:rPr lang="en-US" sz="2000" dirty="0">
                          <a:effectLst/>
                        </a:rPr>
                        <a:t>2010</a:t>
                      </a:r>
                      <a:endParaRPr lang="ru-RU" sz="2000" dirty="0">
                        <a:effectLst/>
                        <a:latin typeface="Times New Roman"/>
                        <a:ea typeface="SimSun"/>
                      </a:endParaRPr>
                    </a:p>
                  </a:txBody>
                  <a:tcPr marL="68580" marR="68580" marT="0" marB="0" anchor="ctr"/>
                </a:tc>
                <a:tc>
                  <a:txBody>
                    <a:bodyPr/>
                    <a:lstStyle/>
                    <a:p>
                      <a:pPr algn="ctr">
                        <a:lnSpc>
                          <a:spcPct val="100000"/>
                        </a:lnSpc>
                        <a:spcAft>
                          <a:spcPts val="400"/>
                        </a:spcAft>
                      </a:pPr>
                      <a:r>
                        <a:rPr lang="en-US" sz="2000" dirty="0">
                          <a:effectLst/>
                        </a:rPr>
                        <a:t>2011</a:t>
                      </a:r>
                      <a:endParaRPr lang="ru-RU" sz="2000" dirty="0">
                        <a:effectLst/>
                        <a:latin typeface="Times New Roman"/>
                        <a:ea typeface="SimSun"/>
                      </a:endParaRPr>
                    </a:p>
                  </a:txBody>
                  <a:tcPr marL="68580" marR="68580" marT="0" marB="0" anchor="ctr"/>
                </a:tc>
                <a:tc>
                  <a:txBody>
                    <a:bodyPr/>
                    <a:lstStyle/>
                    <a:p>
                      <a:pPr algn="ctr">
                        <a:lnSpc>
                          <a:spcPct val="100000"/>
                        </a:lnSpc>
                        <a:spcAft>
                          <a:spcPts val="400"/>
                        </a:spcAft>
                      </a:pPr>
                      <a:r>
                        <a:rPr lang="en-US" sz="2000" dirty="0">
                          <a:effectLst/>
                        </a:rPr>
                        <a:t>2012</a:t>
                      </a:r>
                      <a:endParaRPr lang="ru-RU" sz="2000" dirty="0">
                        <a:effectLst/>
                        <a:latin typeface="Times New Roman"/>
                        <a:ea typeface="SimSun"/>
                      </a:endParaRPr>
                    </a:p>
                  </a:txBody>
                  <a:tcPr marL="68580" marR="68580" marT="0" marB="0" anchor="ctr"/>
                </a:tc>
              </a:tr>
              <a:tr h="707060">
                <a:tc>
                  <a:txBody>
                    <a:bodyPr/>
                    <a:lstStyle/>
                    <a:p>
                      <a:pPr algn="ctr">
                        <a:lnSpc>
                          <a:spcPct val="100000"/>
                        </a:lnSpc>
                        <a:spcAft>
                          <a:spcPts val="400"/>
                        </a:spcAft>
                      </a:pPr>
                      <a:r>
                        <a:rPr lang="en-US" sz="2000" dirty="0">
                          <a:effectLst/>
                        </a:rPr>
                        <a:t>2012-2012</a:t>
                      </a:r>
                      <a:endParaRPr lang="ru-RU" sz="2000" dirty="0">
                        <a:effectLst/>
                        <a:latin typeface="Times New Roman"/>
                        <a:ea typeface="SimSun"/>
                      </a:endParaRPr>
                    </a:p>
                  </a:txBody>
                  <a:tcPr marL="68580" marR="68580" marT="0" marB="0" anchor="ctr"/>
                </a:tc>
                <a:tc>
                  <a:txBody>
                    <a:bodyPr/>
                    <a:lstStyle/>
                    <a:p>
                      <a:pPr algn="ctr">
                        <a:lnSpc>
                          <a:spcPct val="100000"/>
                        </a:lnSpc>
                        <a:spcAft>
                          <a:spcPts val="400"/>
                        </a:spcAft>
                      </a:pPr>
                      <a:r>
                        <a:rPr lang="en-US" sz="2000" dirty="0">
                          <a:effectLst/>
                        </a:rPr>
                        <a:t> </a:t>
                      </a:r>
                      <a:endParaRPr lang="ru-RU" sz="2000" dirty="0">
                        <a:effectLst/>
                        <a:latin typeface="Times New Roman"/>
                        <a:ea typeface="SimSun"/>
                      </a:endParaRPr>
                    </a:p>
                  </a:txBody>
                  <a:tcPr marL="68580" marR="68580" marT="0" marB="0" anchor="ctr"/>
                </a:tc>
                <a:tc>
                  <a:txBody>
                    <a:bodyPr/>
                    <a:lstStyle/>
                    <a:p>
                      <a:pPr algn="ctr">
                        <a:lnSpc>
                          <a:spcPct val="100000"/>
                        </a:lnSpc>
                        <a:spcAft>
                          <a:spcPts val="400"/>
                        </a:spcAft>
                      </a:pPr>
                      <a:r>
                        <a:rPr lang="en-US" sz="2000" dirty="0">
                          <a:effectLst/>
                        </a:rPr>
                        <a:t> </a:t>
                      </a:r>
                      <a:endParaRPr lang="ru-RU" sz="2000" dirty="0">
                        <a:effectLst/>
                        <a:latin typeface="Times New Roman"/>
                        <a:ea typeface="SimSun"/>
                      </a:endParaRPr>
                    </a:p>
                  </a:txBody>
                  <a:tcPr marL="68580" marR="68580" marT="0" marB="0" anchor="ctr"/>
                </a:tc>
                <a:tc>
                  <a:txBody>
                    <a:bodyPr/>
                    <a:lstStyle/>
                    <a:p>
                      <a:pPr algn="ctr">
                        <a:lnSpc>
                          <a:spcPct val="100000"/>
                        </a:lnSpc>
                        <a:spcAft>
                          <a:spcPts val="400"/>
                        </a:spcAft>
                      </a:pPr>
                      <a:r>
                        <a:rPr lang="en-US" sz="2000">
                          <a:effectLst/>
                        </a:rPr>
                        <a:t>20</a:t>
                      </a:r>
                      <a:endParaRPr lang="ru-RU" sz="2000">
                        <a:effectLst/>
                        <a:latin typeface="Times New Roman"/>
                        <a:ea typeface="SimSun"/>
                      </a:endParaRPr>
                    </a:p>
                  </a:txBody>
                  <a:tcPr marL="68580" marR="68580" marT="0" marB="0" anchor="ctr"/>
                </a:tc>
              </a:tr>
              <a:tr h="707060">
                <a:tc>
                  <a:txBody>
                    <a:bodyPr/>
                    <a:lstStyle/>
                    <a:p>
                      <a:pPr algn="ctr">
                        <a:lnSpc>
                          <a:spcPct val="100000"/>
                        </a:lnSpc>
                        <a:spcAft>
                          <a:spcPts val="400"/>
                        </a:spcAft>
                      </a:pPr>
                      <a:r>
                        <a:rPr lang="en-US" sz="2000" dirty="0">
                          <a:effectLst/>
                        </a:rPr>
                        <a:t>2011-2012</a:t>
                      </a:r>
                      <a:endParaRPr lang="ru-RU" sz="2000" dirty="0">
                        <a:effectLst/>
                        <a:latin typeface="Times New Roman"/>
                        <a:ea typeface="SimSun"/>
                      </a:endParaRPr>
                    </a:p>
                  </a:txBody>
                  <a:tcPr marL="68580" marR="68580" marT="0" marB="0" anchor="ctr"/>
                </a:tc>
                <a:tc>
                  <a:txBody>
                    <a:bodyPr/>
                    <a:lstStyle/>
                    <a:p>
                      <a:pPr algn="ctr">
                        <a:lnSpc>
                          <a:spcPct val="100000"/>
                        </a:lnSpc>
                        <a:spcAft>
                          <a:spcPts val="400"/>
                        </a:spcAft>
                      </a:pPr>
                      <a:r>
                        <a:rPr lang="en-US" sz="2000">
                          <a:effectLst/>
                        </a:rPr>
                        <a:t> </a:t>
                      </a:r>
                      <a:endParaRPr lang="ru-RU" sz="2000">
                        <a:effectLst/>
                        <a:latin typeface="Times New Roman"/>
                        <a:ea typeface="SimSun"/>
                      </a:endParaRPr>
                    </a:p>
                  </a:txBody>
                  <a:tcPr marL="68580" marR="68580" marT="0" marB="0" anchor="ctr"/>
                </a:tc>
                <a:tc>
                  <a:txBody>
                    <a:bodyPr/>
                    <a:lstStyle/>
                    <a:p>
                      <a:pPr algn="ctr">
                        <a:lnSpc>
                          <a:spcPct val="100000"/>
                        </a:lnSpc>
                        <a:spcAft>
                          <a:spcPts val="400"/>
                        </a:spcAft>
                      </a:pPr>
                      <a:r>
                        <a:rPr lang="en-US" sz="2000" dirty="0">
                          <a:effectLst/>
                        </a:rPr>
                        <a:t> </a:t>
                      </a:r>
                      <a:endParaRPr lang="ru-RU" sz="2000" dirty="0">
                        <a:effectLst/>
                        <a:latin typeface="Times New Roman"/>
                        <a:ea typeface="SimSun"/>
                      </a:endParaRPr>
                    </a:p>
                  </a:txBody>
                  <a:tcPr marL="68580" marR="68580" marT="0" marB="0" anchor="ctr"/>
                </a:tc>
                <a:tc>
                  <a:txBody>
                    <a:bodyPr/>
                    <a:lstStyle/>
                    <a:p>
                      <a:pPr algn="ctr">
                        <a:lnSpc>
                          <a:spcPct val="100000"/>
                        </a:lnSpc>
                        <a:spcAft>
                          <a:spcPts val="400"/>
                        </a:spcAft>
                      </a:pPr>
                      <a:r>
                        <a:rPr lang="en-US" sz="2000">
                          <a:effectLst/>
                        </a:rPr>
                        <a:t>5</a:t>
                      </a:r>
                      <a:endParaRPr lang="ru-RU" sz="2000">
                        <a:effectLst/>
                        <a:latin typeface="Times New Roman"/>
                        <a:ea typeface="SimSun"/>
                      </a:endParaRPr>
                    </a:p>
                  </a:txBody>
                  <a:tcPr marL="68580" marR="68580" marT="0" marB="0" anchor="ctr"/>
                </a:tc>
              </a:tr>
              <a:tr h="707060">
                <a:tc>
                  <a:txBody>
                    <a:bodyPr/>
                    <a:lstStyle/>
                    <a:p>
                      <a:pPr algn="ctr">
                        <a:lnSpc>
                          <a:spcPct val="100000"/>
                        </a:lnSpc>
                        <a:spcAft>
                          <a:spcPts val="400"/>
                        </a:spcAft>
                      </a:pPr>
                      <a:r>
                        <a:rPr lang="en-US" sz="2000" dirty="0">
                          <a:effectLst/>
                        </a:rPr>
                        <a:t>2011-2011</a:t>
                      </a:r>
                      <a:endParaRPr lang="ru-RU" sz="2000" dirty="0">
                        <a:effectLst/>
                        <a:latin typeface="Times New Roman"/>
                        <a:ea typeface="SimSun"/>
                      </a:endParaRPr>
                    </a:p>
                  </a:txBody>
                  <a:tcPr marL="68580" marR="68580" marT="0" marB="0" anchor="ctr"/>
                </a:tc>
                <a:tc>
                  <a:txBody>
                    <a:bodyPr/>
                    <a:lstStyle/>
                    <a:p>
                      <a:pPr algn="ctr">
                        <a:lnSpc>
                          <a:spcPct val="100000"/>
                        </a:lnSpc>
                        <a:spcAft>
                          <a:spcPts val="400"/>
                        </a:spcAft>
                      </a:pPr>
                      <a:r>
                        <a:rPr lang="en-US" sz="2000">
                          <a:effectLst/>
                        </a:rPr>
                        <a:t> </a:t>
                      </a:r>
                      <a:endParaRPr lang="ru-RU" sz="2000">
                        <a:effectLst/>
                        <a:latin typeface="Times New Roman"/>
                        <a:ea typeface="SimSun"/>
                      </a:endParaRPr>
                    </a:p>
                  </a:txBody>
                  <a:tcPr marL="68580" marR="68580" marT="0" marB="0" anchor="ctr"/>
                </a:tc>
                <a:tc>
                  <a:txBody>
                    <a:bodyPr/>
                    <a:lstStyle/>
                    <a:p>
                      <a:pPr algn="ctr">
                        <a:lnSpc>
                          <a:spcPct val="100000"/>
                        </a:lnSpc>
                        <a:spcAft>
                          <a:spcPts val="400"/>
                        </a:spcAft>
                      </a:pPr>
                      <a:r>
                        <a:rPr lang="en-US" sz="2000" dirty="0">
                          <a:effectLst/>
                        </a:rPr>
                        <a:t>8</a:t>
                      </a:r>
                      <a:endParaRPr lang="ru-RU" sz="2000" dirty="0">
                        <a:effectLst/>
                        <a:latin typeface="Times New Roman"/>
                        <a:ea typeface="SimSun"/>
                      </a:endParaRPr>
                    </a:p>
                  </a:txBody>
                  <a:tcPr marL="68580" marR="68580" marT="0" marB="0" anchor="ctr"/>
                </a:tc>
                <a:tc>
                  <a:txBody>
                    <a:bodyPr/>
                    <a:lstStyle/>
                    <a:p>
                      <a:pPr algn="ctr">
                        <a:lnSpc>
                          <a:spcPct val="100000"/>
                        </a:lnSpc>
                        <a:spcAft>
                          <a:spcPts val="400"/>
                        </a:spcAft>
                      </a:pPr>
                      <a:r>
                        <a:rPr lang="en-US" sz="2000">
                          <a:effectLst/>
                        </a:rPr>
                        <a:t>14</a:t>
                      </a:r>
                      <a:endParaRPr lang="ru-RU" sz="2000">
                        <a:effectLst/>
                        <a:latin typeface="Times New Roman"/>
                        <a:ea typeface="SimSun"/>
                      </a:endParaRPr>
                    </a:p>
                  </a:txBody>
                  <a:tcPr marL="68580" marR="68580" marT="0" marB="0" anchor="ctr"/>
                </a:tc>
              </a:tr>
              <a:tr h="707060">
                <a:tc>
                  <a:txBody>
                    <a:bodyPr/>
                    <a:lstStyle/>
                    <a:p>
                      <a:pPr algn="ctr">
                        <a:lnSpc>
                          <a:spcPct val="100000"/>
                        </a:lnSpc>
                        <a:spcAft>
                          <a:spcPts val="400"/>
                        </a:spcAft>
                      </a:pPr>
                      <a:r>
                        <a:rPr lang="en-US" sz="2000" dirty="0">
                          <a:effectLst/>
                        </a:rPr>
                        <a:t>2010-2012</a:t>
                      </a:r>
                      <a:endParaRPr lang="ru-RU" sz="2000" dirty="0">
                        <a:effectLst/>
                        <a:latin typeface="Times New Roman"/>
                        <a:ea typeface="SimSun"/>
                      </a:endParaRPr>
                    </a:p>
                  </a:txBody>
                  <a:tcPr marL="68580" marR="68580" marT="0" marB="0" anchor="ctr"/>
                </a:tc>
                <a:tc>
                  <a:txBody>
                    <a:bodyPr/>
                    <a:lstStyle/>
                    <a:p>
                      <a:pPr algn="ctr">
                        <a:lnSpc>
                          <a:spcPct val="100000"/>
                        </a:lnSpc>
                        <a:spcAft>
                          <a:spcPts val="400"/>
                        </a:spcAft>
                      </a:pPr>
                      <a:r>
                        <a:rPr lang="en-US" sz="2000">
                          <a:effectLst/>
                        </a:rPr>
                        <a:t> </a:t>
                      </a:r>
                      <a:endParaRPr lang="ru-RU" sz="2000">
                        <a:effectLst/>
                        <a:latin typeface="Times New Roman"/>
                        <a:ea typeface="SimSun"/>
                      </a:endParaRPr>
                    </a:p>
                  </a:txBody>
                  <a:tcPr marL="68580" marR="68580" marT="0" marB="0" anchor="ctr"/>
                </a:tc>
                <a:tc>
                  <a:txBody>
                    <a:bodyPr/>
                    <a:lstStyle/>
                    <a:p>
                      <a:pPr algn="ctr">
                        <a:lnSpc>
                          <a:spcPct val="100000"/>
                        </a:lnSpc>
                        <a:spcAft>
                          <a:spcPts val="400"/>
                        </a:spcAft>
                      </a:pPr>
                      <a:r>
                        <a:rPr lang="en-US" sz="2000" dirty="0">
                          <a:effectLst/>
                        </a:rPr>
                        <a:t> </a:t>
                      </a:r>
                      <a:endParaRPr lang="ru-RU" sz="2000" dirty="0">
                        <a:effectLst/>
                        <a:latin typeface="Times New Roman"/>
                        <a:ea typeface="SimSun"/>
                      </a:endParaRPr>
                    </a:p>
                  </a:txBody>
                  <a:tcPr marL="68580" marR="68580" marT="0" marB="0" anchor="ctr"/>
                </a:tc>
                <a:tc>
                  <a:txBody>
                    <a:bodyPr/>
                    <a:lstStyle/>
                    <a:p>
                      <a:pPr algn="ctr">
                        <a:lnSpc>
                          <a:spcPct val="100000"/>
                        </a:lnSpc>
                        <a:spcAft>
                          <a:spcPts val="400"/>
                        </a:spcAft>
                      </a:pPr>
                      <a:r>
                        <a:rPr lang="en-US" sz="2000" dirty="0">
                          <a:effectLst/>
                        </a:rPr>
                        <a:t>10</a:t>
                      </a:r>
                      <a:endParaRPr lang="ru-RU" sz="2000" dirty="0">
                        <a:effectLst/>
                        <a:latin typeface="Times New Roman"/>
                        <a:ea typeface="SimSun"/>
                      </a:endParaRPr>
                    </a:p>
                  </a:txBody>
                  <a:tcPr marL="68580" marR="68580" marT="0" marB="0" anchor="ctr"/>
                </a:tc>
              </a:tr>
              <a:tr h="707060">
                <a:tc>
                  <a:txBody>
                    <a:bodyPr/>
                    <a:lstStyle/>
                    <a:p>
                      <a:pPr algn="ctr">
                        <a:lnSpc>
                          <a:spcPct val="100000"/>
                        </a:lnSpc>
                        <a:spcAft>
                          <a:spcPts val="400"/>
                        </a:spcAft>
                      </a:pPr>
                      <a:r>
                        <a:rPr lang="en-US" sz="2000" dirty="0">
                          <a:effectLst/>
                        </a:rPr>
                        <a:t>2010-2011</a:t>
                      </a:r>
                      <a:endParaRPr lang="ru-RU" sz="2000" dirty="0">
                        <a:effectLst/>
                        <a:latin typeface="Times New Roman"/>
                        <a:ea typeface="SimSun"/>
                      </a:endParaRPr>
                    </a:p>
                  </a:txBody>
                  <a:tcPr marL="68580" marR="68580" marT="0" marB="0" anchor="ctr"/>
                </a:tc>
                <a:tc>
                  <a:txBody>
                    <a:bodyPr/>
                    <a:lstStyle/>
                    <a:p>
                      <a:pPr algn="ctr">
                        <a:lnSpc>
                          <a:spcPct val="100000"/>
                        </a:lnSpc>
                        <a:spcAft>
                          <a:spcPts val="400"/>
                        </a:spcAft>
                      </a:pPr>
                      <a:r>
                        <a:rPr lang="en-US" sz="2000">
                          <a:effectLst/>
                        </a:rPr>
                        <a:t> </a:t>
                      </a:r>
                      <a:endParaRPr lang="ru-RU" sz="2000">
                        <a:effectLst/>
                        <a:latin typeface="Times New Roman"/>
                        <a:ea typeface="SimSun"/>
                      </a:endParaRPr>
                    </a:p>
                  </a:txBody>
                  <a:tcPr marL="68580" marR="68580" marT="0" marB="0" anchor="ctr"/>
                </a:tc>
                <a:tc>
                  <a:txBody>
                    <a:bodyPr/>
                    <a:lstStyle/>
                    <a:p>
                      <a:pPr algn="ctr">
                        <a:lnSpc>
                          <a:spcPct val="100000"/>
                        </a:lnSpc>
                        <a:spcAft>
                          <a:spcPts val="400"/>
                        </a:spcAft>
                      </a:pPr>
                      <a:r>
                        <a:rPr lang="en-US" sz="2000">
                          <a:effectLst/>
                        </a:rPr>
                        <a:t>6</a:t>
                      </a:r>
                      <a:endParaRPr lang="ru-RU" sz="2000">
                        <a:effectLst/>
                        <a:latin typeface="Times New Roman"/>
                        <a:ea typeface="SimSun"/>
                      </a:endParaRPr>
                    </a:p>
                  </a:txBody>
                  <a:tcPr marL="68580" marR="68580" marT="0" marB="0" anchor="ctr"/>
                </a:tc>
                <a:tc>
                  <a:txBody>
                    <a:bodyPr/>
                    <a:lstStyle/>
                    <a:p>
                      <a:pPr algn="ctr">
                        <a:lnSpc>
                          <a:spcPct val="100000"/>
                        </a:lnSpc>
                        <a:spcAft>
                          <a:spcPts val="400"/>
                        </a:spcAft>
                      </a:pPr>
                      <a:r>
                        <a:rPr lang="en-US" sz="2000" dirty="0">
                          <a:effectLst/>
                        </a:rPr>
                        <a:t>4</a:t>
                      </a:r>
                      <a:endParaRPr lang="ru-RU" sz="2000" dirty="0">
                        <a:effectLst/>
                        <a:latin typeface="Times New Roman"/>
                        <a:ea typeface="SimSun"/>
                      </a:endParaRPr>
                    </a:p>
                  </a:txBody>
                  <a:tcPr marL="68580" marR="68580" marT="0" marB="0" anchor="ctr"/>
                </a:tc>
              </a:tr>
              <a:tr h="707060">
                <a:tc>
                  <a:txBody>
                    <a:bodyPr/>
                    <a:lstStyle/>
                    <a:p>
                      <a:pPr algn="ctr">
                        <a:lnSpc>
                          <a:spcPct val="100000"/>
                        </a:lnSpc>
                        <a:spcAft>
                          <a:spcPts val="400"/>
                        </a:spcAft>
                      </a:pPr>
                      <a:r>
                        <a:rPr lang="en-US" sz="2000" dirty="0">
                          <a:effectLst/>
                        </a:rPr>
                        <a:t>2010-2010</a:t>
                      </a:r>
                      <a:endParaRPr lang="ru-RU" sz="2000" dirty="0">
                        <a:effectLst/>
                        <a:latin typeface="Times New Roman"/>
                        <a:ea typeface="SimSun"/>
                      </a:endParaRPr>
                    </a:p>
                  </a:txBody>
                  <a:tcPr marL="68580" marR="68580" marT="0" marB="0" anchor="ctr"/>
                </a:tc>
                <a:tc>
                  <a:txBody>
                    <a:bodyPr/>
                    <a:lstStyle/>
                    <a:p>
                      <a:pPr algn="ctr">
                        <a:lnSpc>
                          <a:spcPct val="100000"/>
                        </a:lnSpc>
                        <a:spcAft>
                          <a:spcPts val="400"/>
                        </a:spcAft>
                      </a:pPr>
                      <a:r>
                        <a:rPr lang="en-US" sz="2000">
                          <a:effectLst/>
                        </a:rPr>
                        <a:t>10</a:t>
                      </a:r>
                      <a:endParaRPr lang="ru-RU" sz="2000">
                        <a:effectLst/>
                        <a:latin typeface="Times New Roman"/>
                        <a:ea typeface="SimSun"/>
                      </a:endParaRPr>
                    </a:p>
                  </a:txBody>
                  <a:tcPr marL="68580" marR="68580" marT="0" marB="0" anchor="ctr"/>
                </a:tc>
                <a:tc>
                  <a:txBody>
                    <a:bodyPr/>
                    <a:lstStyle/>
                    <a:p>
                      <a:pPr algn="ctr">
                        <a:lnSpc>
                          <a:spcPct val="100000"/>
                        </a:lnSpc>
                        <a:spcAft>
                          <a:spcPts val="400"/>
                        </a:spcAft>
                      </a:pPr>
                      <a:r>
                        <a:rPr lang="en-US" sz="2000">
                          <a:effectLst/>
                        </a:rPr>
                        <a:t>9</a:t>
                      </a:r>
                      <a:endParaRPr lang="ru-RU" sz="2000">
                        <a:effectLst/>
                        <a:latin typeface="Times New Roman"/>
                        <a:ea typeface="SimSun"/>
                      </a:endParaRPr>
                    </a:p>
                  </a:txBody>
                  <a:tcPr marL="68580" marR="68580" marT="0" marB="0" anchor="ctr"/>
                </a:tc>
                <a:tc>
                  <a:txBody>
                    <a:bodyPr/>
                    <a:lstStyle/>
                    <a:p>
                      <a:pPr algn="ctr">
                        <a:lnSpc>
                          <a:spcPct val="100000"/>
                        </a:lnSpc>
                        <a:spcAft>
                          <a:spcPts val="400"/>
                        </a:spcAft>
                      </a:pPr>
                      <a:r>
                        <a:rPr lang="en-US" sz="2000" dirty="0">
                          <a:effectLst/>
                        </a:rPr>
                        <a:t>12</a:t>
                      </a:r>
                      <a:endParaRPr lang="ru-RU" sz="2000" dirty="0">
                        <a:effectLst/>
                        <a:latin typeface="Times New Roman"/>
                        <a:ea typeface="SimSun"/>
                      </a:endParaRPr>
                    </a:p>
                  </a:txBody>
                  <a:tcPr marL="68580" marR="68580" marT="0" marB="0" anchor="ctr"/>
                </a:tc>
              </a:tr>
            </a:tbl>
          </a:graphicData>
        </a:graphic>
      </p:graphicFrame>
    </p:spTree>
    <p:extLst>
      <p:ext uri="{BB962C8B-B14F-4D97-AF65-F5344CB8AC3E}">
        <p14:creationId xmlns:p14="http://schemas.microsoft.com/office/powerpoint/2010/main" val="2674984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45A6C6CA-D1AA-4163-8EAB-F3CE23E5403D}" type="slidenum">
              <a:rPr lang="ru-RU" smtClean="0"/>
              <a:pPr>
                <a:defRPr/>
              </a:pPr>
              <a:t>25</a:t>
            </a:fld>
            <a:endParaRPr lang="ru-RU"/>
          </a:p>
        </p:txBody>
      </p:sp>
      <p:sp>
        <p:nvSpPr>
          <p:cNvPr id="4" name="Прямоугольник 3"/>
          <p:cNvSpPr/>
          <p:nvPr/>
        </p:nvSpPr>
        <p:spPr>
          <a:xfrm>
            <a:off x="1691680" y="116632"/>
            <a:ext cx="7344816" cy="707886"/>
          </a:xfrm>
          <a:prstGeom prst="rect">
            <a:avLst/>
          </a:prstGeom>
        </p:spPr>
        <p:txBody>
          <a:bodyPr wrap="square">
            <a:spAutoFit/>
          </a:bodyPr>
          <a:lstStyle/>
          <a:p>
            <a:r>
              <a:rPr lang="en-US" sz="2000" b="1" dirty="0">
                <a:solidFill>
                  <a:srgbClr val="C00000"/>
                </a:solidFill>
                <a:latin typeface="Verdana" panose="020B0604030504040204" pitchFamily="34" charset="0"/>
              </a:rPr>
              <a:t>Cohort analysis by publication types. Authors of 2010, co-authors of 2010-2014. </a:t>
            </a:r>
            <a:r>
              <a:rPr lang="en-US" sz="2000" b="1" dirty="0" err="1">
                <a:solidFill>
                  <a:srgbClr val="C00000"/>
                </a:solidFill>
                <a:latin typeface="Verdana" panose="020B0604030504040204" pitchFamily="34" charset="0"/>
              </a:rPr>
              <a:t>UrFU</a:t>
            </a:r>
            <a:endParaRPr lang="en-US" sz="2000" b="1" dirty="0">
              <a:solidFill>
                <a:srgbClr val="C00000"/>
              </a:solidFill>
              <a:latin typeface="Verdana" panose="020B060403050404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8" y="1067843"/>
            <a:ext cx="9171538" cy="5288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30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45A6C6CA-D1AA-4163-8EAB-F3CE23E5403D}" type="slidenum">
              <a:rPr lang="ru-RU" smtClean="0"/>
              <a:pPr>
                <a:defRPr/>
              </a:pPr>
              <a:t>26</a:t>
            </a:fld>
            <a:endParaRPr lang="ru-RU"/>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1284"/>
            <a:ext cx="9145667" cy="526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691680" y="116632"/>
            <a:ext cx="7272808" cy="707886"/>
          </a:xfrm>
          <a:prstGeom prst="rect">
            <a:avLst/>
          </a:prstGeom>
        </p:spPr>
        <p:txBody>
          <a:bodyPr wrap="square">
            <a:spAutoFit/>
          </a:bodyPr>
          <a:lstStyle/>
          <a:p>
            <a:r>
              <a:rPr lang="en-US" sz="2000" b="1" dirty="0">
                <a:solidFill>
                  <a:srgbClr val="C00000"/>
                </a:solidFill>
                <a:latin typeface="Verdana" panose="020B0604030504040204" pitchFamily="34" charset="0"/>
              </a:rPr>
              <a:t>Cohort analysis by publication types. Authors of 2012, co-authors of 2012-2014. </a:t>
            </a:r>
            <a:r>
              <a:rPr lang="en-US" sz="2000" b="1" dirty="0" err="1">
                <a:solidFill>
                  <a:srgbClr val="C00000"/>
                </a:solidFill>
                <a:latin typeface="Verdana" panose="020B0604030504040204" pitchFamily="34" charset="0"/>
              </a:rPr>
              <a:t>UrFU</a:t>
            </a:r>
            <a:r>
              <a:rPr lang="en-US" sz="2000" b="1" dirty="0">
                <a:solidFill>
                  <a:srgbClr val="C00000"/>
                </a:solidFill>
                <a:latin typeface="Verdana" panose="020B0604030504040204" pitchFamily="34" charset="0"/>
              </a:rPr>
              <a:t> </a:t>
            </a:r>
          </a:p>
        </p:txBody>
      </p:sp>
    </p:spTree>
    <p:extLst>
      <p:ext uri="{BB962C8B-B14F-4D97-AF65-F5344CB8AC3E}">
        <p14:creationId xmlns:p14="http://schemas.microsoft.com/office/powerpoint/2010/main" val="2113405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a:t>Conclusion</a:t>
            </a:r>
            <a:endParaRPr lang="ru-RU" dirty="0"/>
          </a:p>
        </p:txBody>
      </p:sp>
      <p:sp>
        <p:nvSpPr>
          <p:cNvPr id="3" name="Объект 2"/>
          <p:cNvSpPr>
            <a:spLocks noGrp="1"/>
          </p:cNvSpPr>
          <p:nvPr>
            <p:ph idx="1"/>
          </p:nvPr>
        </p:nvSpPr>
        <p:spPr>
          <a:xfrm>
            <a:off x="251520" y="1124744"/>
            <a:ext cx="8640960" cy="5256584"/>
          </a:xfrm>
        </p:spPr>
        <p:txBody>
          <a:bodyPr/>
          <a:lstStyle/>
          <a:p>
            <a:r>
              <a:rPr lang="en-US" sz="2800" dirty="0"/>
              <a:t>CRIS allows for assessment of research performance of those of the academic staff who are already working at a level of publishing papers in indexed journals.</a:t>
            </a:r>
          </a:p>
          <a:p>
            <a:r>
              <a:rPr lang="en-US" sz="2800" dirty="0"/>
              <a:t>A model of research group maturity was proposed to aid facilitation and monitoring of the development of new research groups. Extending the CRIS capabilities to those of RIMS is needed in order to study the validity of the model and to employ it for action planning.</a:t>
            </a:r>
          </a:p>
          <a:p>
            <a:r>
              <a:rPr lang="en-US" sz="2800" dirty="0"/>
              <a:t>A cohort analysis method based on CRIS Pure data is proposed to validate the long-lasting effect of actions taken to increase the university’s research output</a:t>
            </a:r>
            <a:r>
              <a:rPr lang="en-US" sz="2800" dirty="0" smtClean="0"/>
              <a:t>.</a:t>
            </a:r>
            <a:endParaRPr lang="ru-RU" sz="2800" dirty="0"/>
          </a:p>
        </p:txBody>
      </p:sp>
      <p:sp>
        <p:nvSpPr>
          <p:cNvPr id="4" name="Номер слайда 3"/>
          <p:cNvSpPr>
            <a:spLocks noGrp="1"/>
          </p:cNvSpPr>
          <p:nvPr>
            <p:ph type="sldNum" sz="quarter" idx="12"/>
          </p:nvPr>
        </p:nvSpPr>
        <p:spPr/>
        <p:txBody>
          <a:bodyPr/>
          <a:lstStyle/>
          <a:p>
            <a:pPr>
              <a:defRPr/>
            </a:pPr>
            <a:fld id="{D5816A37-D9A4-49A3-BECC-8ACC4768CFA6}" type="slidenum">
              <a:rPr lang="ru-RU" smtClean="0"/>
              <a:pPr>
                <a:defRPr/>
              </a:pPr>
              <a:t>27</a:t>
            </a:fld>
            <a:endParaRPr lang="ru-RU"/>
          </a:p>
        </p:txBody>
      </p:sp>
    </p:spTree>
    <p:extLst>
      <p:ext uri="{BB962C8B-B14F-4D97-AF65-F5344CB8AC3E}">
        <p14:creationId xmlns:p14="http://schemas.microsoft.com/office/powerpoint/2010/main" val="400391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1"/>
          <p:cNvSpPr>
            <a:spLocks noGrp="1"/>
          </p:cNvSpPr>
          <p:nvPr>
            <p:ph type="sldNum" sz="quarter" idx="12"/>
          </p:nvPr>
        </p:nvSpPr>
        <p:spPr>
          <a:xfrm>
            <a:off x="7010400" y="6492877"/>
            <a:ext cx="2133600" cy="365125"/>
          </a:xfrm>
        </p:spPr>
        <p:txBody>
          <a:bodyPr/>
          <a:lstStyle/>
          <a:p>
            <a:pPr>
              <a:defRPr/>
            </a:pPr>
            <a:fld id="{5C994114-E27A-473C-8870-5267CFD7B06D}" type="slidenum">
              <a:rPr lang="ru-RU" smtClean="0">
                <a:solidFill>
                  <a:prstClr val="black">
                    <a:tint val="75000"/>
                  </a:prstClr>
                </a:solidFill>
              </a:rPr>
              <a:pPr>
                <a:defRPr/>
              </a:pPr>
              <a:t>28</a:t>
            </a:fld>
            <a:endParaRPr lang="ru-RU" dirty="0">
              <a:solidFill>
                <a:prstClr val="black">
                  <a:tint val="75000"/>
                </a:prstClr>
              </a:solidFill>
            </a:endParaRPr>
          </a:p>
        </p:txBody>
      </p:sp>
      <p:sp>
        <p:nvSpPr>
          <p:cNvPr id="4" name="TextBox 3"/>
          <p:cNvSpPr txBox="1"/>
          <p:nvPr/>
        </p:nvSpPr>
        <p:spPr>
          <a:xfrm>
            <a:off x="611560" y="2420888"/>
            <a:ext cx="8064896" cy="1015663"/>
          </a:xfrm>
          <a:prstGeom prst="rect">
            <a:avLst/>
          </a:prstGeom>
          <a:noFill/>
        </p:spPr>
        <p:txBody>
          <a:bodyPr wrap="square" rtlCol="0">
            <a:spAutoFit/>
          </a:bodyPr>
          <a:lstStyle/>
          <a:p>
            <a:pPr algn="ctr"/>
            <a:r>
              <a:rPr lang="en-GB" sz="6000" b="1" dirty="0">
                <a:solidFill>
                  <a:srgbClr val="C00000"/>
                </a:solidFill>
              </a:rPr>
              <a:t>Thank you for attention</a:t>
            </a:r>
          </a:p>
        </p:txBody>
      </p:sp>
      <p:sp>
        <p:nvSpPr>
          <p:cNvPr id="2" name="Прямоугольник 1"/>
          <p:cNvSpPr/>
          <p:nvPr/>
        </p:nvSpPr>
        <p:spPr>
          <a:xfrm>
            <a:off x="611560" y="5157192"/>
            <a:ext cx="8244408" cy="646331"/>
          </a:xfrm>
          <a:prstGeom prst="rect">
            <a:avLst/>
          </a:prstGeom>
        </p:spPr>
        <p:txBody>
          <a:bodyPr wrap="square">
            <a:spAutoFit/>
          </a:bodyPr>
          <a:lstStyle/>
          <a:p>
            <a:pPr algn="ctr"/>
            <a:r>
              <a:rPr lang="en-US" dirty="0" smtClean="0"/>
              <a:t>The </a:t>
            </a:r>
            <a:r>
              <a:rPr lang="en-US" dirty="0"/>
              <a:t>work is supported by Ministry of Education and Science of the Russian Federation, research project No. 14.579.21.0117 (id RFMEFI57915X0117).</a:t>
            </a:r>
            <a:endParaRPr lang="ru-RU" dirty="0"/>
          </a:p>
        </p:txBody>
      </p:sp>
      <p:sp>
        <p:nvSpPr>
          <p:cNvPr id="5" name="Прямоугольник 8"/>
          <p:cNvSpPr>
            <a:spLocks noChangeArrowheads="1"/>
          </p:cNvSpPr>
          <p:nvPr/>
        </p:nvSpPr>
        <p:spPr bwMode="auto">
          <a:xfrm>
            <a:off x="3049364" y="4077072"/>
            <a:ext cx="3189288" cy="707886"/>
          </a:xfrm>
          <a:prstGeom prst="rect">
            <a:avLst/>
          </a:prstGeom>
          <a:noFill/>
          <a:ln w="9525">
            <a:noFill/>
            <a:miter lim="800000"/>
            <a:headEnd/>
            <a:tailEnd/>
          </a:ln>
        </p:spPr>
        <p:txBody>
          <a:bodyPr>
            <a:spAutoFit/>
          </a:bodyPr>
          <a:lstStyle/>
          <a:p>
            <a:pPr algn="ctr"/>
            <a:r>
              <a:rPr lang="en-US" sz="2000" b="1" dirty="0" smtClean="0">
                <a:solidFill>
                  <a:srgbClr val="C00000"/>
                </a:solidFill>
                <a:latin typeface="+mj-lt"/>
              </a:rPr>
              <a:t>Mark </a:t>
            </a:r>
            <a:r>
              <a:rPr lang="en-US" sz="2000" b="1" dirty="0" err="1" smtClean="0">
                <a:solidFill>
                  <a:srgbClr val="C00000"/>
                </a:solidFill>
                <a:latin typeface="+mj-lt"/>
              </a:rPr>
              <a:t>Akoev</a:t>
            </a:r>
            <a:endParaRPr lang="en-US" sz="2000" b="1" dirty="0">
              <a:solidFill>
                <a:srgbClr val="C00000"/>
              </a:solidFill>
              <a:latin typeface="+mj-lt"/>
            </a:endParaRPr>
          </a:p>
          <a:p>
            <a:pPr algn="ctr"/>
            <a:r>
              <a:rPr lang="en-US" sz="2000" b="1" dirty="0" smtClean="0">
                <a:solidFill>
                  <a:srgbClr val="C00000"/>
                </a:solidFill>
                <a:latin typeface="+mj-lt"/>
              </a:rPr>
              <a:t>m.a.akoev@urfu.ru </a:t>
            </a:r>
            <a:endParaRPr lang="en-US" sz="2000" b="1" dirty="0">
              <a:solidFill>
                <a:srgbClr val="C00000"/>
              </a:solidFill>
              <a:latin typeface="+mj-lt"/>
            </a:endParaRPr>
          </a:p>
        </p:txBody>
      </p:sp>
    </p:spTree>
    <p:extLst>
      <p:ext uri="{BB962C8B-B14F-4D97-AF65-F5344CB8AC3E}">
        <p14:creationId xmlns:p14="http://schemas.microsoft.com/office/powerpoint/2010/main" val="3458551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188640"/>
            <a:ext cx="2592288" cy="576064"/>
          </a:xfrm>
        </p:spPr>
        <p:txBody>
          <a:bodyPr/>
          <a:lstStyle/>
          <a:p>
            <a:r>
              <a:rPr lang="en-US" dirty="0" smtClean="0"/>
              <a:t>Plan</a:t>
            </a:r>
            <a:endParaRPr lang="ru-RU" dirty="0"/>
          </a:p>
        </p:txBody>
      </p:sp>
      <p:sp>
        <p:nvSpPr>
          <p:cNvPr id="3" name="Объект 2"/>
          <p:cNvSpPr>
            <a:spLocks noGrp="1"/>
          </p:cNvSpPr>
          <p:nvPr>
            <p:ph idx="1"/>
          </p:nvPr>
        </p:nvSpPr>
        <p:spPr>
          <a:xfrm>
            <a:off x="323528" y="1268760"/>
            <a:ext cx="8229600" cy="3600400"/>
          </a:xfrm>
        </p:spPr>
        <p:txBody>
          <a:bodyPr/>
          <a:lstStyle/>
          <a:p>
            <a:r>
              <a:rPr lang="en-US" dirty="0"/>
              <a:t>Why Ural Federal University needs to change </a:t>
            </a:r>
          </a:p>
          <a:p>
            <a:r>
              <a:rPr lang="en-US" dirty="0"/>
              <a:t>The problem of </a:t>
            </a:r>
            <a:r>
              <a:rPr lang="en-US" dirty="0" err="1"/>
              <a:t>grossindicators</a:t>
            </a:r>
            <a:endParaRPr lang="en-US" dirty="0"/>
          </a:p>
          <a:p>
            <a:r>
              <a:rPr lang="en-US" dirty="0"/>
              <a:t>CRIS – managing the individual research productivity</a:t>
            </a:r>
          </a:p>
          <a:p>
            <a:r>
              <a:rPr lang="en-US" dirty="0"/>
              <a:t>Monitoring of the Skills Training for Researchers development in </a:t>
            </a:r>
            <a:r>
              <a:rPr lang="en-US" dirty="0" err="1"/>
              <a:t>UrFU</a:t>
            </a:r>
            <a:r>
              <a:rPr lang="en-US" dirty="0"/>
              <a:t> and the general architecture of the research process in the University</a:t>
            </a:r>
          </a:p>
          <a:p>
            <a:r>
              <a:rPr lang="en-US" dirty="0"/>
              <a:t>The instrument for monitoring of changes on the university </a:t>
            </a:r>
            <a:r>
              <a:rPr lang="en-US" dirty="0" smtClean="0"/>
              <a:t>scale</a:t>
            </a:r>
            <a:endParaRPr lang="ru-RU" dirty="0" smtClean="0"/>
          </a:p>
          <a:p>
            <a:endParaRPr lang="ru-RU" dirty="0" smtClean="0"/>
          </a:p>
          <a:p>
            <a:endParaRPr lang="ru-RU" dirty="0"/>
          </a:p>
        </p:txBody>
      </p:sp>
      <p:sp>
        <p:nvSpPr>
          <p:cNvPr id="4" name="Номер слайда 3"/>
          <p:cNvSpPr>
            <a:spLocks noGrp="1"/>
          </p:cNvSpPr>
          <p:nvPr>
            <p:ph type="sldNum" sz="quarter" idx="12"/>
          </p:nvPr>
        </p:nvSpPr>
        <p:spPr/>
        <p:txBody>
          <a:bodyPr/>
          <a:lstStyle/>
          <a:p>
            <a:pPr>
              <a:defRPr/>
            </a:pPr>
            <a:fld id="{D5816A37-D9A4-49A3-BECC-8ACC4768CFA6}" type="slidenum">
              <a:rPr lang="ru-RU" smtClean="0"/>
              <a:pPr>
                <a:defRPr/>
              </a:pPr>
              <a:t>3</a:t>
            </a:fld>
            <a:endParaRPr lang="ru-RU"/>
          </a:p>
        </p:txBody>
      </p:sp>
    </p:spTree>
    <p:extLst>
      <p:ext uri="{BB962C8B-B14F-4D97-AF65-F5344CB8AC3E}">
        <p14:creationId xmlns:p14="http://schemas.microsoft.com/office/powerpoint/2010/main" val="934750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Овал 37"/>
          <p:cNvSpPr/>
          <p:nvPr/>
        </p:nvSpPr>
        <p:spPr>
          <a:xfrm>
            <a:off x="3908920" y="2002636"/>
            <a:ext cx="181687" cy="187319"/>
          </a:xfrm>
          <a:prstGeom prst="ellipse">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TextBox 2"/>
          <p:cNvSpPr txBox="1"/>
          <p:nvPr/>
        </p:nvSpPr>
        <p:spPr>
          <a:xfrm>
            <a:off x="3245352" y="1337203"/>
            <a:ext cx="5789410" cy="5262979"/>
          </a:xfrm>
          <a:prstGeom prst="rect">
            <a:avLst/>
          </a:prstGeom>
          <a:noFill/>
        </p:spPr>
        <p:txBody>
          <a:bodyPr wrap="square" rtlCol="0">
            <a:spAutoFit/>
          </a:bodyPr>
          <a:lstStyle/>
          <a:p>
            <a:pPr algn="ctr"/>
            <a:r>
              <a:rPr lang="en-US" sz="2400" b="1" dirty="0"/>
              <a:t>Ural University </a:t>
            </a:r>
            <a:r>
              <a:rPr lang="en-US" sz="2400" dirty="0"/>
              <a:t>was founded in 1920.</a:t>
            </a:r>
          </a:p>
          <a:p>
            <a:pPr algn="ctr"/>
            <a:r>
              <a:rPr lang="en-US" sz="2400" dirty="0"/>
              <a:t>Later it was divided into several separate institutions including </a:t>
            </a:r>
          </a:p>
          <a:p>
            <a:pPr algn="ctr"/>
            <a:r>
              <a:rPr lang="en-US" sz="2400" b="1" dirty="0"/>
              <a:t>Ural State University (USU) </a:t>
            </a:r>
            <a:r>
              <a:rPr lang="en-US" sz="2400" dirty="0"/>
              <a:t>and </a:t>
            </a:r>
          </a:p>
          <a:p>
            <a:pPr algn="ctr"/>
            <a:r>
              <a:rPr lang="en-US" sz="2400" b="1" dirty="0"/>
              <a:t>Ural State Technical University (USTU-UPI)</a:t>
            </a:r>
          </a:p>
          <a:p>
            <a:pPr algn="ctr"/>
            <a:endParaRPr lang="en-US" sz="2400" dirty="0"/>
          </a:p>
          <a:p>
            <a:pPr algn="ctr"/>
            <a:r>
              <a:rPr lang="en-US" sz="2400" dirty="0"/>
              <a:t>In 2011, these two institutions </a:t>
            </a:r>
          </a:p>
          <a:p>
            <a:pPr algn="ctr"/>
            <a:r>
              <a:rPr lang="en-US" sz="2400" dirty="0"/>
              <a:t>were merged again and become </a:t>
            </a:r>
          </a:p>
          <a:p>
            <a:pPr algn="ctr"/>
            <a:r>
              <a:rPr lang="en-US" sz="2400" b="1" dirty="0"/>
              <a:t>The Ural Federal University (</a:t>
            </a:r>
            <a:r>
              <a:rPr lang="en-US" sz="2400" b="1" dirty="0" err="1"/>
              <a:t>UrFU</a:t>
            </a:r>
            <a:r>
              <a:rPr lang="en-US" sz="2400" b="1" dirty="0"/>
              <a:t>)</a:t>
            </a:r>
          </a:p>
          <a:p>
            <a:pPr algn="ctr"/>
            <a:endParaRPr lang="en-US" sz="2400" dirty="0"/>
          </a:p>
          <a:p>
            <a:pPr algn="ctr"/>
            <a:r>
              <a:rPr lang="en-US" sz="2400" dirty="0" err="1"/>
              <a:t>UrFU</a:t>
            </a:r>
            <a:r>
              <a:rPr lang="en-US" sz="2400" dirty="0"/>
              <a:t> bears the name of </a:t>
            </a:r>
            <a:r>
              <a:rPr lang="en-US" sz="2400" b="1" dirty="0"/>
              <a:t>Boris Yeltsin                                         </a:t>
            </a:r>
          </a:p>
          <a:p>
            <a:pPr algn="ctr"/>
            <a:r>
              <a:rPr lang="en-US" sz="2400" b="1" dirty="0"/>
              <a:t>the first President of Russia </a:t>
            </a:r>
            <a:r>
              <a:rPr lang="en-US" sz="2400" dirty="0"/>
              <a:t>who graduated from the university </a:t>
            </a:r>
          </a:p>
          <a:p>
            <a:pPr algn="ctr"/>
            <a:r>
              <a:rPr lang="en-US" sz="2400" dirty="0"/>
              <a:t>in 1955</a:t>
            </a:r>
          </a:p>
        </p:txBody>
      </p:sp>
      <p:sp>
        <p:nvSpPr>
          <p:cNvPr id="5" name="TextBox 4"/>
          <p:cNvSpPr txBox="1"/>
          <p:nvPr/>
        </p:nvSpPr>
        <p:spPr>
          <a:xfrm>
            <a:off x="2280655" y="188640"/>
            <a:ext cx="4923896" cy="400110"/>
          </a:xfrm>
          <a:prstGeom prst="rect">
            <a:avLst/>
          </a:prstGeom>
          <a:noFill/>
        </p:spPr>
        <p:txBody>
          <a:bodyPr wrap="square" rtlCol="0">
            <a:spAutoFit/>
          </a:bodyPr>
          <a:lstStyle/>
          <a:p>
            <a:pPr algn="ctr"/>
            <a:r>
              <a:rPr lang="en-US" sz="2000" b="1" dirty="0">
                <a:solidFill>
                  <a:srgbClr val="C00000"/>
                </a:solidFill>
                <a:latin typeface="+mj-lt"/>
                <a:ea typeface="+mj-ea"/>
                <a:cs typeface="+mj-cs"/>
              </a:rPr>
              <a:t>HISTORY</a:t>
            </a:r>
            <a:endParaRPr lang="ru-RU" sz="2000" b="1" dirty="0">
              <a:solidFill>
                <a:srgbClr val="C00000"/>
              </a:solidFill>
              <a:latin typeface="+mj-lt"/>
              <a:ea typeface="+mj-ea"/>
              <a:cs typeface="+mj-cs"/>
            </a:endParaRPr>
          </a:p>
        </p:txBody>
      </p:sp>
      <p:pic>
        <p:nvPicPr>
          <p:cNvPr id="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473" y="3305283"/>
            <a:ext cx="3055041" cy="16175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Изображение 9" descr="фото.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474" y="1228919"/>
            <a:ext cx="3106878" cy="1714997"/>
          </a:xfrm>
          <a:prstGeom prst="rect">
            <a:avLst/>
          </a:prstGeom>
          <a:ln>
            <a:noFill/>
          </a:ln>
          <a:effectLst>
            <a:softEdge rad="112500"/>
          </a:effectLst>
        </p:spPr>
      </p:pic>
    </p:spTree>
    <p:extLst>
      <p:ext uri="{BB962C8B-B14F-4D97-AF65-F5344CB8AC3E}">
        <p14:creationId xmlns:p14="http://schemas.microsoft.com/office/powerpoint/2010/main" val="1833953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Овал 37"/>
          <p:cNvSpPr/>
          <p:nvPr/>
        </p:nvSpPr>
        <p:spPr>
          <a:xfrm>
            <a:off x="3908920" y="2002636"/>
            <a:ext cx="181687" cy="187319"/>
          </a:xfrm>
          <a:prstGeom prst="ellipse">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 name="TextBox 4"/>
          <p:cNvSpPr txBox="1"/>
          <p:nvPr/>
        </p:nvSpPr>
        <p:spPr>
          <a:xfrm>
            <a:off x="2051720" y="210589"/>
            <a:ext cx="4596607" cy="523220"/>
          </a:xfrm>
          <a:prstGeom prst="rect">
            <a:avLst/>
          </a:prstGeom>
          <a:noFill/>
        </p:spPr>
        <p:txBody>
          <a:bodyPr wrap="square" rtlCol="0">
            <a:spAutoFit/>
          </a:bodyPr>
          <a:lstStyle/>
          <a:p>
            <a:pPr algn="ctr"/>
            <a:r>
              <a:rPr lang="en-US" sz="2800" b="1" dirty="0">
                <a:solidFill>
                  <a:srgbClr val="C00000"/>
                </a:solidFill>
                <a:latin typeface="+mj-lt"/>
                <a:ea typeface="+mj-ea"/>
                <a:cs typeface="+mj-cs"/>
              </a:rPr>
              <a:t>FACTS AND FIGURES </a:t>
            </a:r>
            <a:endParaRPr lang="ru-RU" sz="2800" b="1" dirty="0">
              <a:solidFill>
                <a:srgbClr val="C00000"/>
              </a:solidFill>
              <a:latin typeface="+mj-lt"/>
              <a:ea typeface="+mj-ea"/>
              <a:cs typeface="+mj-cs"/>
            </a:endParaRPr>
          </a:p>
        </p:txBody>
      </p:sp>
      <p:sp>
        <p:nvSpPr>
          <p:cNvPr id="11" name="Содержимое 2"/>
          <p:cNvSpPr txBox="1">
            <a:spLocks/>
          </p:cNvSpPr>
          <p:nvPr/>
        </p:nvSpPr>
        <p:spPr>
          <a:xfrm>
            <a:off x="291547" y="1052736"/>
            <a:ext cx="8515817" cy="532859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just">
              <a:spcBef>
                <a:spcPts val="0"/>
              </a:spcBef>
              <a:buFont typeface="Arial" panose="020B0604020202020204" pitchFamily="34" charset="0"/>
              <a:buChar char="•"/>
            </a:pPr>
            <a:r>
              <a:rPr lang="en-US" sz="2400" dirty="0" err="1">
                <a:solidFill>
                  <a:schemeClr val="tx1"/>
                </a:solidFill>
              </a:rPr>
              <a:t>UrFU</a:t>
            </a:r>
            <a:r>
              <a:rPr lang="en-US" sz="2400" dirty="0">
                <a:solidFill>
                  <a:schemeClr val="tx1"/>
                </a:solidFill>
              </a:rPr>
              <a:t> is recognized as one of the leading Russian Federal University (among 9 other Federal Universities)</a:t>
            </a:r>
          </a:p>
          <a:p>
            <a:pPr marL="342900" indent="-342900" algn="just">
              <a:spcBef>
                <a:spcPts val="0"/>
              </a:spcBef>
              <a:buFont typeface="Arial" panose="020B0604020202020204" pitchFamily="34" charset="0"/>
              <a:buChar char="•"/>
            </a:pPr>
            <a:r>
              <a:rPr lang="en-US" sz="2400" dirty="0">
                <a:solidFill>
                  <a:schemeClr val="tx1"/>
                </a:solidFill>
              </a:rPr>
              <a:t>95-year history, more than 300 000 graduates</a:t>
            </a:r>
          </a:p>
          <a:p>
            <a:pPr marL="342900" indent="-342900" algn="just">
              <a:spcBef>
                <a:spcPts val="0"/>
              </a:spcBef>
              <a:buFont typeface="Arial" panose="020B0604020202020204" pitchFamily="34" charset="0"/>
              <a:buChar char="•"/>
            </a:pPr>
            <a:r>
              <a:rPr lang="en-US" sz="2400" dirty="0">
                <a:solidFill>
                  <a:schemeClr val="tx1"/>
                </a:solidFill>
              </a:rPr>
              <a:t>About 2600 faculties</a:t>
            </a:r>
          </a:p>
          <a:p>
            <a:pPr marL="342900" indent="-342900" algn="just">
              <a:spcBef>
                <a:spcPts val="0"/>
              </a:spcBef>
              <a:buFont typeface="Arial" panose="020B0604020202020204" pitchFamily="34" charset="0"/>
              <a:buChar char="•"/>
            </a:pPr>
            <a:r>
              <a:rPr lang="en-US" sz="2400" dirty="0">
                <a:solidFill>
                  <a:schemeClr val="tx1"/>
                </a:solidFill>
              </a:rPr>
              <a:t>More than 40 000 students in 18 </a:t>
            </a:r>
            <a:r>
              <a:rPr lang="en-US" sz="2400" dirty="0" err="1">
                <a:solidFill>
                  <a:schemeClr val="tx1"/>
                </a:solidFill>
              </a:rPr>
              <a:t>UrFU</a:t>
            </a:r>
            <a:r>
              <a:rPr lang="en-US" sz="2400" dirty="0">
                <a:solidFill>
                  <a:schemeClr val="tx1"/>
                </a:solidFill>
              </a:rPr>
              <a:t> Institutes, including 25 000 full-time students</a:t>
            </a:r>
          </a:p>
          <a:p>
            <a:pPr marL="342900" indent="-342900" algn="just">
              <a:spcBef>
                <a:spcPts val="0"/>
              </a:spcBef>
              <a:buFont typeface="Arial" panose="020B0604020202020204" pitchFamily="34" charset="0"/>
              <a:buChar char="•"/>
            </a:pPr>
            <a:r>
              <a:rPr lang="en-US" sz="2400" dirty="0">
                <a:solidFill>
                  <a:schemeClr val="tx1"/>
                </a:solidFill>
              </a:rPr>
              <a:t>About 800 PhD students</a:t>
            </a:r>
          </a:p>
          <a:p>
            <a:pPr marL="342900" indent="-342900" algn="just">
              <a:spcBef>
                <a:spcPts val="0"/>
              </a:spcBef>
              <a:buFont typeface="Arial" panose="020B0604020202020204" pitchFamily="34" charset="0"/>
              <a:buChar char="•"/>
            </a:pPr>
            <a:endParaRPr lang="en-US" sz="2400" dirty="0">
              <a:solidFill>
                <a:schemeClr val="tx1"/>
              </a:solidFill>
            </a:endParaRPr>
          </a:p>
          <a:p>
            <a:pPr marL="342900" indent="-342900" algn="just">
              <a:spcBef>
                <a:spcPts val="0"/>
              </a:spcBef>
              <a:buFont typeface="Arial" panose="020B0604020202020204" pitchFamily="34" charset="0"/>
              <a:buChar char="•"/>
            </a:pPr>
            <a:r>
              <a:rPr lang="en-US" sz="2400" dirty="0" err="1">
                <a:solidFill>
                  <a:schemeClr val="tx1"/>
                </a:solidFill>
              </a:rPr>
              <a:t>UrFU</a:t>
            </a:r>
            <a:r>
              <a:rPr lang="en-US" sz="2400" dirty="0">
                <a:solidFill>
                  <a:schemeClr val="tx1"/>
                </a:solidFill>
              </a:rPr>
              <a:t> takes part in two federal programs:</a:t>
            </a:r>
          </a:p>
          <a:p>
            <a:pPr marL="342900" indent="-342900" algn="just">
              <a:spcBef>
                <a:spcPts val="0"/>
              </a:spcBef>
              <a:buFont typeface="Arial" panose="020B0604020202020204" pitchFamily="34" charset="0"/>
              <a:buChar char="•"/>
            </a:pPr>
            <a:r>
              <a:rPr lang="en-US" sz="2400" dirty="0">
                <a:solidFill>
                  <a:schemeClr val="tx1"/>
                </a:solidFill>
              </a:rPr>
              <a:t>5 – year program of development of Federal Universities </a:t>
            </a:r>
            <a:r>
              <a:rPr lang="en-US" sz="2400" dirty="0" smtClean="0">
                <a:solidFill>
                  <a:schemeClr val="tx1"/>
                </a:solidFill>
              </a:rPr>
              <a:t/>
            </a:r>
            <a:br>
              <a:rPr lang="en-US" sz="2400" dirty="0" smtClean="0">
                <a:solidFill>
                  <a:schemeClr val="tx1"/>
                </a:solidFill>
              </a:rPr>
            </a:br>
            <a:r>
              <a:rPr lang="en-US" sz="2400" dirty="0" smtClean="0">
                <a:solidFill>
                  <a:schemeClr val="tx1"/>
                </a:solidFill>
              </a:rPr>
              <a:t>(2010-2014</a:t>
            </a:r>
            <a:r>
              <a:rPr lang="en-US" sz="2400" dirty="0">
                <a:solidFill>
                  <a:schemeClr val="tx1"/>
                </a:solidFill>
              </a:rPr>
              <a:t>, 9 Federal Universities), 20 </a:t>
            </a:r>
            <a:r>
              <a:rPr lang="en-US" sz="2400" dirty="0" err="1">
                <a:solidFill>
                  <a:schemeClr val="tx1"/>
                </a:solidFill>
              </a:rPr>
              <a:t>mln</a:t>
            </a:r>
            <a:r>
              <a:rPr lang="en-US" sz="2400" dirty="0">
                <a:solidFill>
                  <a:schemeClr val="tx1"/>
                </a:solidFill>
              </a:rPr>
              <a:t> Euro per year</a:t>
            </a:r>
          </a:p>
          <a:p>
            <a:pPr marL="342900" indent="-342900" algn="just">
              <a:spcBef>
                <a:spcPts val="0"/>
              </a:spcBef>
              <a:buFont typeface="Arial" panose="020B0604020202020204" pitchFamily="34" charset="0"/>
              <a:buChar char="•"/>
            </a:pPr>
            <a:r>
              <a:rPr lang="en-US" sz="2400" dirty="0">
                <a:solidFill>
                  <a:schemeClr val="tx1"/>
                </a:solidFill>
              </a:rPr>
              <a:t>The Program of Enhancement of Competitiveness of Russian Universities – Project 5-100 (2013 – 2020, 14 Universities), 10 - 15 </a:t>
            </a:r>
            <a:r>
              <a:rPr lang="en-US" sz="2400" dirty="0" err="1">
                <a:solidFill>
                  <a:schemeClr val="tx1"/>
                </a:solidFill>
              </a:rPr>
              <a:t>mln</a:t>
            </a:r>
            <a:r>
              <a:rPr lang="en-US" sz="2400" dirty="0">
                <a:solidFill>
                  <a:schemeClr val="tx1"/>
                </a:solidFill>
              </a:rPr>
              <a:t> Euro per year</a:t>
            </a:r>
          </a:p>
          <a:p>
            <a:pPr marL="342900" indent="-342900" algn="just">
              <a:spcBef>
                <a:spcPts val="0"/>
              </a:spcBef>
              <a:buFont typeface="Arial" panose="020B0604020202020204" pitchFamily="34" charset="0"/>
              <a:buChar char="•"/>
            </a:pPr>
            <a:endParaRPr lang="en-US" sz="2400" b="1" dirty="0" err="1">
              <a:solidFill>
                <a:schemeClr val="tx1"/>
              </a:solidFill>
            </a:endParaRPr>
          </a:p>
        </p:txBody>
      </p:sp>
    </p:spTree>
    <p:extLst>
      <p:ext uri="{BB962C8B-B14F-4D97-AF65-F5344CB8AC3E}">
        <p14:creationId xmlns:p14="http://schemas.microsoft.com/office/powerpoint/2010/main" val="3873500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Овал 37"/>
          <p:cNvSpPr/>
          <p:nvPr/>
        </p:nvSpPr>
        <p:spPr>
          <a:xfrm>
            <a:off x="3908920" y="2002636"/>
            <a:ext cx="181687" cy="187319"/>
          </a:xfrm>
          <a:prstGeom prst="ellipse">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 name="TextBox 4"/>
          <p:cNvSpPr txBox="1"/>
          <p:nvPr/>
        </p:nvSpPr>
        <p:spPr>
          <a:xfrm>
            <a:off x="1979712" y="188640"/>
            <a:ext cx="6796744" cy="523220"/>
          </a:xfrm>
          <a:prstGeom prst="rect">
            <a:avLst/>
          </a:prstGeom>
          <a:noFill/>
        </p:spPr>
        <p:txBody>
          <a:bodyPr wrap="square" rtlCol="0">
            <a:spAutoFit/>
          </a:bodyPr>
          <a:lstStyle/>
          <a:p>
            <a:pPr algn="ctr"/>
            <a:r>
              <a:rPr lang="en-US" sz="2800" b="1" dirty="0">
                <a:solidFill>
                  <a:srgbClr val="C00000"/>
                </a:solidFill>
                <a:latin typeface="+mj-lt"/>
                <a:ea typeface="+mj-ea"/>
                <a:cs typeface="+mj-cs"/>
              </a:rPr>
              <a:t>Ural Branch of Russian Academy of Sciences</a:t>
            </a:r>
            <a:endParaRPr lang="ru-RU" sz="2800" b="1" dirty="0">
              <a:solidFill>
                <a:srgbClr val="C00000"/>
              </a:solidFill>
              <a:latin typeface="+mj-lt"/>
              <a:ea typeface="+mj-ea"/>
              <a:cs typeface="+mj-cs"/>
            </a:endParaRPr>
          </a:p>
        </p:txBody>
      </p:sp>
      <p:sp>
        <p:nvSpPr>
          <p:cNvPr id="11" name="Содержимое 2"/>
          <p:cNvSpPr txBox="1">
            <a:spLocks/>
          </p:cNvSpPr>
          <p:nvPr/>
        </p:nvSpPr>
        <p:spPr>
          <a:xfrm>
            <a:off x="276257" y="1519216"/>
            <a:ext cx="8655708" cy="452596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702900" indent="-342900" algn="just">
              <a:spcBef>
                <a:spcPts val="0"/>
              </a:spcBef>
              <a:buFont typeface="Arial" panose="020B0604020202020204" pitchFamily="34" charset="0"/>
              <a:buChar char="•"/>
            </a:pPr>
            <a:r>
              <a:rPr lang="en-US" sz="2300" dirty="0">
                <a:solidFill>
                  <a:schemeClr val="tx1"/>
                </a:solidFill>
              </a:rPr>
              <a:t>There are 20 research institutes of Ural Branch of RAS located in Ekaterinburg which are collaborating with Ural Federal University both in the field of higher education and joint research and development activities.</a:t>
            </a:r>
          </a:p>
          <a:p>
            <a:pPr marL="702900" indent="-342900" algn="just">
              <a:spcBef>
                <a:spcPts val="0"/>
              </a:spcBef>
              <a:buFont typeface="Arial" panose="020B0604020202020204" pitchFamily="34" charset="0"/>
              <a:buChar char="•"/>
            </a:pPr>
            <a:r>
              <a:rPr lang="en-US" sz="2300" dirty="0">
                <a:solidFill>
                  <a:schemeClr val="tx1"/>
                </a:solidFill>
              </a:rPr>
              <a:t>The Ural Division was established in 1932, with </a:t>
            </a:r>
            <a:r>
              <a:rPr lang="en-US" sz="2300" dirty="0" err="1">
                <a:solidFill>
                  <a:schemeClr val="tx1"/>
                </a:solidFill>
              </a:rPr>
              <a:t>Aleksandr</a:t>
            </a:r>
            <a:r>
              <a:rPr lang="en-US" sz="2300" dirty="0">
                <a:solidFill>
                  <a:schemeClr val="tx1"/>
                </a:solidFill>
              </a:rPr>
              <a:t> </a:t>
            </a:r>
            <a:r>
              <a:rPr lang="en-US" sz="2300" dirty="0" err="1">
                <a:solidFill>
                  <a:schemeClr val="tx1"/>
                </a:solidFill>
              </a:rPr>
              <a:t>Fersman</a:t>
            </a:r>
            <a:r>
              <a:rPr lang="en-US" sz="2300" dirty="0">
                <a:solidFill>
                  <a:schemeClr val="tx1"/>
                </a:solidFill>
              </a:rPr>
              <a:t> as its founding chairman. Currently research centers are open in Ekaterinburg, Perm, Chelyabinsk, Izhevsk, Orenburg, Ufa and Syktyvkar. As of 2007, the Division employed 3,600 scientists, 590 full professors, 31 full members, and 58 corresponding members of the Academy.</a:t>
            </a:r>
          </a:p>
        </p:txBody>
      </p:sp>
    </p:spTree>
    <p:extLst>
      <p:ext uri="{BB962C8B-B14F-4D97-AF65-F5344CB8AC3E}">
        <p14:creationId xmlns:p14="http://schemas.microsoft.com/office/powerpoint/2010/main" val="3312749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Users\Paveladm\Downloads\sl_3.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811" t="5808" r="21339" b="32716"/>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619672" y="1124746"/>
            <a:ext cx="2900849" cy="1384995"/>
          </a:xfrm>
          <a:prstGeom prst="rect">
            <a:avLst/>
          </a:prstGeom>
        </p:spPr>
        <p:txBody>
          <a:bodyPr wrap="square">
            <a:spAutoFit/>
          </a:bodyPr>
          <a:lstStyle/>
          <a:p>
            <a:pPr>
              <a:spcAft>
                <a:spcPts val="0"/>
              </a:spcAft>
            </a:pPr>
            <a:r>
              <a:rPr lang="en-US" sz="3600" b="1" dirty="0" smtClean="0">
                <a:solidFill>
                  <a:srgbClr val="C00000"/>
                </a:solidFill>
                <a:latin typeface="Tahoma" pitchFamily="34" charset="0"/>
                <a:ea typeface="Tahoma" pitchFamily="34" charset="0"/>
                <a:cs typeface="Tahoma" pitchFamily="34" charset="0"/>
              </a:rPr>
              <a:t>31</a:t>
            </a:r>
            <a:r>
              <a:rPr lang="en-US" sz="3600" b="1" dirty="0">
                <a:solidFill>
                  <a:srgbClr val="C00000"/>
                </a:solidFill>
                <a:latin typeface="Tahoma" pitchFamily="34" charset="0"/>
                <a:ea typeface="Tahoma" pitchFamily="34" charset="0"/>
                <a:cs typeface="Tahoma" pitchFamily="34" charset="0"/>
              </a:rPr>
              <a:t>%</a:t>
            </a:r>
            <a:r>
              <a:rPr lang="en-US" sz="2400" b="1" dirty="0" smtClean="0">
                <a:solidFill>
                  <a:srgbClr val="C00000"/>
                </a:solidFill>
                <a:latin typeface="Tahoma" pitchFamily="34" charset="0"/>
                <a:ea typeface="Tahoma" pitchFamily="34" charset="0"/>
                <a:cs typeface="Tahoma" pitchFamily="34" charset="0"/>
              </a:rPr>
              <a:t> </a:t>
            </a:r>
          </a:p>
          <a:p>
            <a:pPr>
              <a:spcAft>
                <a:spcPts val="0"/>
              </a:spcAft>
            </a:pPr>
            <a:r>
              <a:rPr lang="en-GB" sz="1600" b="1" dirty="0">
                <a:latin typeface="Tahoma" pitchFamily="34" charset="0"/>
                <a:ea typeface="Tahoma" pitchFamily="34" charset="0"/>
                <a:cs typeface="Tahoma" pitchFamily="34" charset="0"/>
              </a:rPr>
              <a:t>of Russian</a:t>
            </a:r>
          </a:p>
          <a:p>
            <a:pPr>
              <a:spcAft>
                <a:spcPts val="0"/>
              </a:spcAft>
            </a:pPr>
            <a:r>
              <a:rPr lang="en-GB" sz="1600" b="1" dirty="0">
                <a:latin typeface="Tahoma" pitchFamily="34" charset="0"/>
                <a:ea typeface="Tahoma" pitchFamily="34" charset="0"/>
                <a:cs typeface="Tahoma" pitchFamily="34" charset="0"/>
              </a:rPr>
              <a:t>industrial</a:t>
            </a:r>
          </a:p>
          <a:p>
            <a:pPr>
              <a:spcAft>
                <a:spcPts val="0"/>
              </a:spcAft>
            </a:pPr>
            <a:r>
              <a:rPr lang="en-GB" sz="1600" b="1" dirty="0">
                <a:latin typeface="Tahoma" pitchFamily="34" charset="0"/>
                <a:ea typeface="Tahoma" pitchFamily="34" charset="0"/>
                <a:cs typeface="Tahoma" pitchFamily="34" charset="0"/>
              </a:rPr>
              <a:t>production</a:t>
            </a:r>
            <a:endParaRPr lang="ru-RU" sz="1600" b="1" dirty="0">
              <a:latin typeface="Tahoma" pitchFamily="34" charset="0"/>
              <a:ea typeface="Tahoma" pitchFamily="34" charset="0"/>
              <a:cs typeface="Tahoma" pitchFamily="34" charset="0"/>
            </a:endParaRPr>
          </a:p>
        </p:txBody>
      </p:sp>
      <p:sp>
        <p:nvSpPr>
          <p:cNvPr id="42" name="TextBox 41"/>
          <p:cNvSpPr txBox="1"/>
          <p:nvPr/>
        </p:nvSpPr>
        <p:spPr>
          <a:xfrm>
            <a:off x="1607138" y="260648"/>
            <a:ext cx="7218872" cy="46166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eaLnBrk="0" hangingPunct="0">
              <a:defRPr sz="2400" b="1">
                <a:latin typeface="+mj-lt"/>
                <a:ea typeface="+mj-ea"/>
                <a:cs typeface="+mj-cs"/>
              </a:defRPr>
            </a:lvl1pPr>
            <a:lvl2pPr eaLnBrk="0" hangingPunct="0">
              <a:defRPr sz="2000" b="1"/>
            </a:lvl2pPr>
            <a:lvl3pPr eaLnBrk="0" hangingPunct="0">
              <a:defRPr sz="2000" b="1"/>
            </a:lvl3pPr>
            <a:lvl4pPr eaLnBrk="0" hangingPunct="0">
              <a:defRPr sz="2000" b="1"/>
            </a:lvl4pPr>
            <a:lvl5pPr eaLnBrk="0" hangingPunct="0">
              <a:defRPr sz="2000" b="1"/>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lgn="ctr"/>
            <a:r>
              <a:rPr lang="en-US" sz="3600" spc="600" dirty="0" smtClean="0">
                <a:solidFill>
                  <a:srgbClr val="C00000"/>
                </a:solidFill>
              </a:rPr>
              <a:t>Re-industrialization</a:t>
            </a:r>
            <a:endParaRPr lang="en-US" sz="3600" spc="600" dirty="0">
              <a:solidFill>
                <a:srgbClr val="C00000"/>
              </a:solidFill>
            </a:endParaRPr>
          </a:p>
        </p:txBody>
      </p:sp>
      <p:sp>
        <p:nvSpPr>
          <p:cNvPr id="40" name="Прямоугольник 39"/>
          <p:cNvSpPr/>
          <p:nvPr/>
        </p:nvSpPr>
        <p:spPr>
          <a:xfrm>
            <a:off x="5724129" y="2276874"/>
            <a:ext cx="2088232" cy="1200329"/>
          </a:xfrm>
          <a:prstGeom prst="rect">
            <a:avLst/>
          </a:prstGeom>
        </p:spPr>
        <p:txBody>
          <a:bodyPr wrap="square">
            <a:spAutoFit/>
          </a:bodyPr>
          <a:lstStyle/>
          <a:p>
            <a:pPr>
              <a:spcAft>
                <a:spcPts val="0"/>
              </a:spcAft>
            </a:pPr>
            <a:r>
              <a:rPr lang="ru-RU" sz="3600" b="1" dirty="0" smtClean="0">
                <a:solidFill>
                  <a:srgbClr val="C00000"/>
                </a:solidFill>
                <a:latin typeface="Tahoma" pitchFamily="34" charset="0"/>
                <a:ea typeface="Tahoma" pitchFamily="34" charset="0"/>
                <a:cs typeface="Tahoma" pitchFamily="34" charset="0"/>
              </a:rPr>
              <a:t>22,5</a:t>
            </a:r>
            <a:r>
              <a:rPr lang="en-US" sz="2400" b="1" dirty="0" smtClean="0">
                <a:solidFill>
                  <a:srgbClr val="C00000"/>
                </a:solidFill>
                <a:latin typeface="Tahoma" pitchFamily="34" charset="0"/>
                <a:ea typeface="Tahoma" pitchFamily="34" charset="0"/>
                <a:cs typeface="Tahoma" pitchFamily="34" charset="0"/>
              </a:rPr>
              <a:t> </a:t>
            </a:r>
            <a:r>
              <a:rPr lang="ru-RU" sz="2400" b="1" dirty="0" smtClean="0">
                <a:latin typeface="Tahoma" pitchFamily="34" charset="0"/>
                <a:ea typeface="Tahoma" pitchFamily="34" charset="0"/>
                <a:cs typeface="Tahoma" pitchFamily="34" charset="0"/>
              </a:rPr>
              <a:t/>
            </a:r>
            <a:br>
              <a:rPr lang="ru-RU" sz="2400" b="1" dirty="0" smtClean="0">
                <a:latin typeface="Tahoma" pitchFamily="34" charset="0"/>
                <a:ea typeface="Tahoma" pitchFamily="34" charset="0"/>
                <a:cs typeface="Tahoma" pitchFamily="34" charset="0"/>
              </a:rPr>
            </a:br>
            <a:r>
              <a:rPr lang="en-GB" sz="1600" b="1" dirty="0" err="1">
                <a:latin typeface="Tahoma" pitchFamily="34" charset="0"/>
                <a:ea typeface="Tahoma" pitchFamily="34" charset="0"/>
                <a:cs typeface="Tahoma" pitchFamily="34" charset="0"/>
              </a:rPr>
              <a:t>mln</a:t>
            </a:r>
            <a:r>
              <a:rPr lang="en-GB" sz="1600" b="1" dirty="0">
                <a:latin typeface="Tahoma" pitchFamily="34" charset="0"/>
                <a:ea typeface="Tahoma" pitchFamily="34" charset="0"/>
                <a:cs typeface="Tahoma" pitchFamily="34" charset="0"/>
              </a:rPr>
              <a:t> people</a:t>
            </a:r>
            <a:endParaRPr lang="ru-RU" sz="1600" b="1" dirty="0">
              <a:latin typeface="Tahoma" pitchFamily="34" charset="0"/>
              <a:ea typeface="Tahoma" pitchFamily="34" charset="0"/>
              <a:cs typeface="Tahoma" pitchFamily="34" charset="0"/>
            </a:endParaRPr>
          </a:p>
          <a:p>
            <a:pPr>
              <a:spcAft>
                <a:spcPts val="0"/>
              </a:spcAft>
            </a:pPr>
            <a:endParaRPr lang="en-US" b="1" dirty="0" smtClean="0">
              <a:latin typeface="Tahoma" pitchFamily="34" charset="0"/>
              <a:ea typeface="Tahoma" pitchFamily="34" charset="0"/>
              <a:cs typeface="Tahoma" pitchFamily="34" charset="0"/>
            </a:endParaRPr>
          </a:p>
        </p:txBody>
      </p:sp>
      <p:sp>
        <p:nvSpPr>
          <p:cNvPr id="2" name="Прямоугольная выноска 1"/>
          <p:cNvSpPr/>
          <p:nvPr/>
        </p:nvSpPr>
        <p:spPr>
          <a:xfrm>
            <a:off x="4725218" y="3375578"/>
            <a:ext cx="4311278" cy="3160801"/>
          </a:xfrm>
          <a:prstGeom prst="wedgeRectCallout">
            <a:avLst>
              <a:gd name="adj1" fmla="val -58450"/>
              <a:gd name="adj2" fmla="val -69778"/>
            </a:avLst>
          </a:prstGeom>
          <a:ln w="38100">
            <a:solidFill>
              <a:srgbClr val="D99593"/>
            </a:solidFill>
          </a:ln>
          <a:effectLst>
            <a:softEdge rad="12700"/>
          </a:effectLst>
        </p:spPr>
        <p:style>
          <a:lnRef idx="2">
            <a:schemeClr val="accent6"/>
          </a:lnRef>
          <a:fillRef idx="1">
            <a:schemeClr val="lt1"/>
          </a:fillRef>
          <a:effectRef idx="0">
            <a:schemeClr val="accent6"/>
          </a:effectRef>
          <a:fontRef idx="minor">
            <a:schemeClr val="dk1"/>
          </a:fontRef>
        </p:style>
        <p:txBody>
          <a:bodyPr rtlCol="0" anchor="ctr"/>
          <a:lstStyle/>
          <a:p>
            <a:pPr>
              <a:lnSpc>
                <a:spcPct val="95000"/>
              </a:lnSpc>
            </a:pPr>
            <a:r>
              <a:rPr lang="en-US" sz="1900" b="1" dirty="0">
                <a:latin typeface="Tahoma" pitchFamily="34" charset="0"/>
                <a:ea typeface="Tahoma" pitchFamily="34" charset="0"/>
                <a:cs typeface="Tahoma" pitchFamily="34" charset="0"/>
              </a:rPr>
              <a:t>The Mission of Ural Federal University</a:t>
            </a:r>
          </a:p>
          <a:p>
            <a:pPr>
              <a:lnSpc>
                <a:spcPct val="95000"/>
              </a:lnSpc>
            </a:pPr>
            <a:r>
              <a:rPr lang="en-US" sz="1900" dirty="0" smtClean="0">
                <a:latin typeface="Tahoma" pitchFamily="34" charset="0"/>
                <a:ea typeface="Tahoma" pitchFamily="34" charset="0"/>
                <a:cs typeface="Tahoma" pitchFamily="34" charset="0"/>
              </a:rPr>
              <a:t>is </a:t>
            </a:r>
            <a:r>
              <a:rPr lang="en-US" sz="1900" dirty="0">
                <a:latin typeface="Tahoma" pitchFamily="34" charset="0"/>
                <a:ea typeface="Tahoma" pitchFamily="34" charset="0"/>
                <a:cs typeface="Tahoma" pitchFamily="34" charset="0"/>
              </a:rPr>
              <a:t>to ensure re-industrialization </a:t>
            </a:r>
            <a:br>
              <a:rPr lang="en-US" sz="1900" dirty="0">
                <a:latin typeface="Tahoma" pitchFamily="34" charset="0"/>
                <a:ea typeface="Tahoma" pitchFamily="34" charset="0"/>
                <a:cs typeface="Tahoma" pitchFamily="34" charset="0"/>
              </a:rPr>
            </a:br>
            <a:r>
              <a:rPr lang="en-US" sz="1900" dirty="0">
                <a:latin typeface="Tahoma" pitchFamily="34" charset="0"/>
                <a:ea typeface="Tahoma" pitchFamily="34" charset="0"/>
                <a:cs typeface="Tahoma" pitchFamily="34" charset="0"/>
              </a:rPr>
              <a:t>and to enhance competitiveness, </a:t>
            </a:r>
            <a:br>
              <a:rPr lang="en-US" sz="1900" dirty="0">
                <a:latin typeface="Tahoma" pitchFamily="34" charset="0"/>
                <a:ea typeface="Tahoma" pitchFamily="34" charset="0"/>
                <a:cs typeface="Tahoma" pitchFamily="34" charset="0"/>
              </a:rPr>
            </a:br>
            <a:r>
              <a:rPr lang="en-US" sz="1900" dirty="0">
                <a:latin typeface="Tahoma" pitchFamily="34" charset="0"/>
                <a:ea typeface="Tahoma" pitchFamily="34" charset="0"/>
                <a:cs typeface="Tahoma" pitchFamily="34" charset="0"/>
              </a:rPr>
              <a:t>to build human, scientific and technical capacity, to upgrade traditional sectors </a:t>
            </a:r>
            <a:br>
              <a:rPr lang="en-US" sz="1900" dirty="0">
                <a:latin typeface="Tahoma" pitchFamily="34" charset="0"/>
                <a:ea typeface="Tahoma" pitchFamily="34" charset="0"/>
                <a:cs typeface="Tahoma" pitchFamily="34" charset="0"/>
              </a:rPr>
            </a:br>
            <a:r>
              <a:rPr lang="en-US" sz="1900" dirty="0">
                <a:latin typeface="Tahoma" pitchFamily="34" charset="0"/>
                <a:ea typeface="Tahoma" pitchFamily="34" charset="0"/>
                <a:cs typeface="Tahoma" pitchFamily="34" charset="0"/>
              </a:rPr>
              <a:t>of Russian economy and to develop </a:t>
            </a:r>
            <a:br>
              <a:rPr lang="en-US" sz="1900" dirty="0">
                <a:latin typeface="Tahoma" pitchFamily="34" charset="0"/>
                <a:ea typeface="Tahoma" pitchFamily="34" charset="0"/>
                <a:cs typeface="Tahoma" pitchFamily="34" charset="0"/>
              </a:rPr>
            </a:br>
            <a:r>
              <a:rPr lang="en-US" sz="1900" dirty="0">
                <a:latin typeface="Tahoma" pitchFamily="34" charset="0"/>
                <a:ea typeface="Tahoma" pitchFamily="34" charset="0"/>
                <a:cs typeface="Tahoma" pitchFamily="34" charset="0"/>
              </a:rPr>
              <a:t>post-industrial ones in a balanced manner, in particular within the Urals</a:t>
            </a:r>
          </a:p>
          <a:p>
            <a:pPr>
              <a:lnSpc>
                <a:spcPct val="95000"/>
              </a:lnSpc>
            </a:pPr>
            <a:endParaRPr lang="ru-RU" sz="1900" dirty="0">
              <a:latin typeface="Tahoma" pitchFamily="34" charset="0"/>
              <a:ea typeface="Tahoma" pitchFamily="34" charset="0"/>
              <a:cs typeface="Tahoma" pitchFamily="34" charset="0"/>
            </a:endParaRPr>
          </a:p>
        </p:txBody>
      </p:sp>
      <p:sp>
        <p:nvSpPr>
          <p:cNvPr id="19" name="Номер слайда 3"/>
          <p:cNvSpPr>
            <a:spLocks noGrp="1"/>
          </p:cNvSpPr>
          <p:nvPr>
            <p:ph type="sldNum" sz="quarter" idx="12"/>
          </p:nvPr>
        </p:nvSpPr>
        <p:spPr>
          <a:xfrm>
            <a:off x="7010400" y="6488315"/>
            <a:ext cx="2133600" cy="365125"/>
          </a:xfrm>
        </p:spPr>
        <p:txBody>
          <a:bodyPr>
            <a:normAutofit/>
          </a:bodyPr>
          <a:lstStyle/>
          <a:p>
            <a:pPr>
              <a:defRPr/>
            </a:pPr>
            <a:fld id="{714A41C6-7848-4BD5-8DDE-D7BA2D68747A}" type="slidenum">
              <a:rPr lang="ru-RU">
                <a:latin typeface="Tahoma" pitchFamily="34" charset="0"/>
                <a:ea typeface="Tahoma" pitchFamily="34" charset="0"/>
                <a:cs typeface="Tahoma" pitchFamily="34" charset="0"/>
              </a:rPr>
              <a:pPr>
                <a:defRPr/>
              </a:pPr>
              <a:t>7</a:t>
            </a:fld>
            <a:endParaRPr lang="ru-RU" dirty="0">
              <a:latin typeface="Tahoma" pitchFamily="34" charset="0"/>
              <a:ea typeface="Tahoma" pitchFamily="34" charset="0"/>
              <a:cs typeface="Tahoma" pitchFamily="34" charset="0"/>
            </a:endParaRPr>
          </a:p>
        </p:txBody>
      </p:sp>
      <p:sp>
        <p:nvSpPr>
          <p:cNvPr id="20" name="Прямоугольник 19"/>
          <p:cNvSpPr/>
          <p:nvPr/>
        </p:nvSpPr>
        <p:spPr>
          <a:xfrm>
            <a:off x="1187624" y="2578261"/>
            <a:ext cx="3597611" cy="1384995"/>
          </a:xfrm>
          <a:prstGeom prst="rect">
            <a:avLst/>
          </a:prstGeom>
        </p:spPr>
        <p:txBody>
          <a:bodyPr wrap="square">
            <a:spAutoFit/>
          </a:bodyPr>
          <a:lstStyle/>
          <a:p>
            <a:pPr>
              <a:spcAft>
                <a:spcPts val="0"/>
              </a:spcAft>
            </a:pPr>
            <a:r>
              <a:rPr lang="ru-RU" sz="3600" b="1" dirty="0" smtClean="0">
                <a:solidFill>
                  <a:srgbClr val="FEBA28"/>
                </a:solidFill>
                <a:latin typeface="Tahoma" pitchFamily="34" charset="0"/>
                <a:ea typeface="Tahoma" pitchFamily="34" charset="0"/>
                <a:cs typeface="Tahoma" pitchFamily="34" charset="0"/>
              </a:rPr>
              <a:t>      </a:t>
            </a:r>
            <a:r>
              <a:rPr lang="en-US" sz="3600" b="1" dirty="0" smtClean="0">
                <a:solidFill>
                  <a:srgbClr val="C00000"/>
                </a:solidFill>
                <a:latin typeface="Tahoma" pitchFamily="34" charset="0"/>
                <a:ea typeface="Tahoma" pitchFamily="34" charset="0"/>
                <a:cs typeface="Tahoma" pitchFamily="34" charset="0"/>
              </a:rPr>
              <a:t>40 </a:t>
            </a:r>
            <a:r>
              <a:rPr lang="en-GB" sz="2000" b="1" dirty="0" err="1" smtClean="0">
                <a:solidFill>
                  <a:srgbClr val="C00000"/>
                </a:solidFill>
                <a:latin typeface="Tahoma" pitchFamily="34" charset="0"/>
                <a:ea typeface="Tahoma" pitchFamily="34" charset="0"/>
                <a:cs typeface="Tahoma" pitchFamily="34" charset="0"/>
              </a:rPr>
              <a:t>bn</a:t>
            </a:r>
            <a:r>
              <a:rPr lang="en-GB" sz="2000" b="1" dirty="0" smtClean="0">
                <a:solidFill>
                  <a:srgbClr val="C00000"/>
                </a:solidFill>
                <a:latin typeface="Tahoma" pitchFamily="34" charset="0"/>
                <a:ea typeface="Tahoma" pitchFamily="34" charset="0"/>
                <a:cs typeface="Tahoma" pitchFamily="34" charset="0"/>
              </a:rPr>
              <a:t> </a:t>
            </a:r>
            <a:r>
              <a:rPr lang="en-US" sz="2000" b="1" dirty="0" smtClean="0">
                <a:solidFill>
                  <a:srgbClr val="C00000"/>
                </a:solidFill>
                <a:latin typeface="Tahoma" pitchFamily="34" charset="0"/>
                <a:ea typeface="Tahoma" pitchFamily="34" charset="0"/>
                <a:cs typeface="Tahoma" pitchFamily="34" charset="0"/>
              </a:rPr>
              <a:t>$</a:t>
            </a:r>
            <a:endParaRPr lang="en-US" sz="2000" b="1" dirty="0">
              <a:solidFill>
                <a:srgbClr val="C00000"/>
              </a:solidFill>
              <a:latin typeface="Tahoma" pitchFamily="34" charset="0"/>
              <a:ea typeface="Tahoma" pitchFamily="34" charset="0"/>
              <a:cs typeface="Tahoma" pitchFamily="34" charset="0"/>
            </a:endParaRPr>
          </a:p>
          <a:p>
            <a:pPr>
              <a:spcAft>
                <a:spcPts val="0"/>
              </a:spcAft>
            </a:pPr>
            <a:r>
              <a:rPr lang="en-GB" sz="1600" b="1" dirty="0">
                <a:latin typeface="Tahoma" pitchFamily="34" charset="0"/>
                <a:ea typeface="Tahoma" pitchFamily="34" charset="0"/>
                <a:cs typeface="Tahoma" pitchFamily="34" charset="0"/>
              </a:rPr>
              <a:t>industrial</a:t>
            </a:r>
          </a:p>
          <a:p>
            <a:pPr>
              <a:spcAft>
                <a:spcPts val="0"/>
              </a:spcAft>
            </a:pPr>
            <a:r>
              <a:rPr lang="en-GB" sz="1600" b="1" dirty="0">
                <a:latin typeface="Tahoma" pitchFamily="34" charset="0"/>
                <a:ea typeface="Tahoma" pitchFamily="34" charset="0"/>
                <a:cs typeface="Tahoma" pitchFamily="34" charset="0"/>
              </a:rPr>
              <a:t>value-added</a:t>
            </a:r>
          </a:p>
          <a:p>
            <a:pPr>
              <a:spcAft>
                <a:spcPts val="0"/>
              </a:spcAft>
            </a:pPr>
            <a:r>
              <a:rPr lang="en-GB" sz="1600" b="1" dirty="0">
                <a:latin typeface="Tahoma" pitchFamily="34" charset="0"/>
                <a:ea typeface="Tahoma" pitchFamily="34" charset="0"/>
                <a:cs typeface="Tahoma" pitchFamily="34" charset="0"/>
              </a:rPr>
              <a:t>product</a:t>
            </a:r>
            <a:endParaRPr lang="ru-RU" sz="1600" b="1" dirty="0">
              <a:latin typeface="Tahoma" pitchFamily="34" charset="0"/>
              <a:ea typeface="Tahoma" pitchFamily="34" charset="0"/>
              <a:cs typeface="Tahoma" pitchFamily="34" charset="0"/>
            </a:endParaRPr>
          </a:p>
        </p:txBody>
      </p:sp>
      <p:sp>
        <p:nvSpPr>
          <p:cNvPr id="23" name="Прямоугольник 22"/>
          <p:cNvSpPr/>
          <p:nvPr/>
        </p:nvSpPr>
        <p:spPr>
          <a:xfrm>
            <a:off x="5940153" y="1124744"/>
            <a:ext cx="3096344" cy="892552"/>
          </a:xfrm>
          <a:prstGeom prst="rect">
            <a:avLst/>
          </a:prstGeom>
        </p:spPr>
        <p:txBody>
          <a:bodyPr wrap="square">
            <a:spAutoFit/>
          </a:bodyPr>
          <a:lstStyle/>
          <a:p>
            <a:r>
              <a:rPr lang="en-US" sz="3600" b="1" dirty="0" smtClean="0">
                <a:solidFill>
                  <a:srgbClr val="C00000"/>
                </a:solidFill>
                <a:latin typeface="Tahoma" pitchFamily="34" charset="0"/>
                <a:ea typeface="Tahoma" pitchFamily="34" charset="0"/>
                <a:cs typeface="Tahoma" pitchFamily="34" charset="0"/>
              </a:rPr>
              <a:t>290 </a:t>
            </a:r>
            <a:r>
              <a:rPr lang="en-GB" sz="2000" b="1" dirty="0" err="1" smtClean="0">
                <a:solidFill>
                  <a:srgbClr val="C00000"/>
                </a:solidFill>
                <a:latin typeface="Tahoma" pitchFamily="34" charset="0"/>
                <a:ea typeface="Tahoma" pitchFamily="34" charset="0"/>
                <a:cs typeface="Tahoma" pitchFamily="34" charset="0"/>
              </a:rPr>
              <a:t>bn</a:t>
            </a:r>
            <a:r>
              <a:rPr lang="en-GB" sz="2000" b="1" dirty="0" smtClean="0">
                <a:solidFill>
                  <a:srgbClr val="C00000"/>
                </a:solidFill>
                <a:latin typeface="Tahoma" pitchFamily="34" charset="0"/>
                <a:ea typeface="Tahoma" pitchFamily="34" charset="0"/>
                <a:cs typeface="Tahoma" pitchFamily="34" charset="0"/>
              </a:rPr>
              <a:t> </a:t>
            </a:r>
            <a:r>
              <a:rPr lang="en-US" sz="2000" b="1" dirty="0" smtClean="0">
                <a:solidFill>
                  <a:srgbClr val="C00000"/>
                </a:solidFill>
                <a:latin typeface="Tahoma" pitchFamily="34" charset="0"/>
                <a:ea typeface="Tahoma" pitchFamily="34" charset="0"/>
                <a:cs typeface="Tahoma" pitchFamily="34" charset="0"/>
              </a:rPr>
              <a:t>$ </a:t>
            </a:r>
            <a:r>
              <a:rPr lang="ru-RU" sz="3600" b="1" dirty="0" smtClean="0">
                <a:solidFill>
                  <a:srgbClr val="C00000"/>
                </a:solidFill>
                <a:latin typeface="Tahoma" pitchFamily="34" charset="0"/>
                <a:ea typeface="Tahoma" pitchFamily="34" charset="0"/>
                <a:cs typeface="Tahoma" pitchFamily="34" charset="0"/>
              </a:rPr>
              <a:t/>
            </a:r>
            <a:br>
              <a:rPr lang="ru-RU" sz="3600" b="1" dirty="0" smtClean="0">
                <a:solidFill>
                  <a:srgbClr val="C00000"/>
                </a:solidFill>
                <a:latin typeface="Tahoma" pitchFamily="34" charset="0"/>
                <a:ea typeface="Tahoma" pitchFamily="34" charset="0"/>
                <a:cs typeface="Tahoma" pitchFamily="34" charset="0"/>
              </a:rPr>
            </a:br>
            <a:r>
              <a:rPr lang="en-GB" sz="1600" b="1" dirty="0">
                <a:latin typeface="Tahoma" pitchFamily="34" charset="0"/>
                <a:ea typeface="Tahoma" pitchFamily="34" charset="0"/>
                <a:cs typeface="Tahoma" pitchFamily="34" charset="0"/>
              </a:rPr>
              <a:t>gross </a:t>
            </a:r>
            <a:r>
              <a:rPr lang="en-GB" sz="1600" b="1" dirty="0" smtClean="0">
                <a:latin typeface="Tahoma" pitchFamily="34" charset="0"/>
                <a:ea typeface="Tahoma" pitchFamily="34" charset="0"/>
                <a:cs typeface="Tahoma" pitchFamily="34" charset="0"/>
              </a:rPr>
              <a:t>regional product</a:t>
            </a:r>
            <a:endParaRPr lang="en-US" b="1" dirty="0" smtClean="0">
              <a:latin typeface="Tahoma" pitchFamily="34" charset="0"/>
              <a:ea typeface="Tahoma" pitchFamily="34" charset="0"/>
              <a:cs typeface="Tahoma" pitchFamily="34" charset="0"/>
            </a:endParaRPr>
          </a:p>
        </p:txBody>
      </p:sp>
      <p:grpSp>
        <p:nvGrpSpPr>
          <p:cNvPr id="11" name="Группа 10"/>
          <p:cNvGrpSpPr/>
          <p:nvPr/>
        </p:nvGrpSpPr>
        <p:grpSpPr>
          <a:xfrm>
            <a:off x="113220" y="4103937"/>
            <a:ext cx="4651075" cy="2749503"/>
            <a:chOff x="113219" y="4103935"/>
            <a:chExt cx="4765541" cy="2704953"/>
          </a:xfrm>
        </p:grpSpPr>
        <p:grpSp>
          <p:nvGrpSpPr>
            <p:cNvPr id="8" name="Группа 7"/>
            <p:cNvGrpSpPr/>
            <p:nvPr/>
          </p:nvGrpSpPr>
          <p:grpSpPr>
            <a:xfrm>
              <a:off x="113219" y="4103935"/>
              <a:ext cx="4765541" cy="2447235"/>
              <a:chOff x="-4527033" y="2492896"/>
              <a:chExt cx="4765541" cy="2447235"/>
            </a:xfrm>
          </p:grpSpPr>
          <p:graphicFrame>
            <p:nvGraphicFramePr>
              <p:cNvPr id="25" name="Диаграмма 24"/>
              <p:cNvGraphicFramePr/>
              <p:nvPr>
                <p:extLst>
                  <p:ext uri="{D42A27DB-BD31-4B8C-83A1-F6EECF244321}">
                    <p14:modId xmlns:p14="http://schemas.microsoft.com/office/powerpoint/2010/main" val="1843399345"/>
                  </p:ext>
                </p:extLst>
              </p:nvPr>
            </p:nvGraphicFramePr>
            <p:xfrm>
              <a:off x="-3034857" y="2842606"/>
              <a:ext cx="3273365" cy="2097525"/>
            </p:xfrm>
            <a:graphic>
              <a:graphicData uri="http://schemas.openxmlformats.org/drawingml/2006/chart">
                <c:chart xmlns:c="http://schemas.openxmlformats.org/drawingml/2006/chart" xmlns:r="http://schemas.openxmlformats.org/officeDocument/2006/relationships" r:id="rId4"/>
              </a:graphicData>
            </a:graphic>
          </p:graphicFrame>
          <p:sp>
            <p:nvSpPr>
              <p:cNvPr id="31" name="Прямоугольник 30"/>
              <p:cNvSpPr/>
              <p:nvPr/>
            </p:nvSpPr>
            <p:spPr>
              <a:xfrm>
                <a:off x="-4527032" y="2538041"/>
                <a:ext cx="4611999" cy="302790"/>
              </a:xfrm>
              <a:prstGeom prst="rect">
                <a:avLst/>
              </a:prstGeom>
            </p:spPr>
            <p:txBody>
              <a:bodyPr wrap="square">
                <a:spAutoFit/>
              </a:bodyPr>
              <a:lstStyle/>
              <a:p>
                <a:pPr algn="ctr">
                  <a:spcAft>
                    <a:spcPts val="0"/>
                  </a:spcAft>
                </a:pPr>
                <a:r>
                  <a:rPr lang="en-US" sz="1400" b="1" dirty="0">
                    <a:latin typeface="Tahoma" pitchFamily="34" charset="0"/>
                    <a:ea typeface="Tahoma" pitchFamily="34" charset="0"/>
                    <a:cs typeface="Tahoma" pitchFamily="34" charset="0"/>
                  </a:rPr>
                  <a:t>Share of the region in the production of Russia</a:t>
                </a:r>
                <a:endParaRPr lang="ru-RU" sz="1400" b="1" dirty="0">
                  <a:latin typeface="Tahoma" pitchFamily="34" charset="0"/>
                  <a:ea typeface="Tahoma" pitchFamily="34" charset="0"/>
                  <a:cs typeface="Tahoma" pitchFamily="34" charset="0"/>
                </a:endParaRPr>
              </a:p>
            </p:txBody>
          </p:sp>
          <p:sp>
            <p:nvSpPr>
              <p:cNvPr id="32" name="Скругленный прямоугольник 31"/>
              <p:cNvSpPr/>
              <p:nvPr/>
            </p:nvSpPr>
            <p:spPr>
              <a:xfrm>
                <a:off x="-4527033" y="2492896"/>
                <a:ext cx="4611999" cy="2349401"/>
              </a:xfrm>
              <a:prstGeom prst="roundRect">
                <a:avLst/>
              </a:prstGeom>
              <a:noFill/>
              <a:ln w="222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860565" y="3083460"/>
                <a:ext cx="1138549" cy="218008"/>
              </a:xfrm>
              <a:prstGeom prst="rect">
                <a:avLst/>
              </a:prstGeom>
            </p:spPr>
            <p:txBody>
              <a:bodyPr wrap="none">
                <a:spAutoFit/>
              </a:bodyPr>
              <a:lstStyle/>
              <a:p>
                <a:pPr algn="r" fontAlgn="b">
                  <a:lnSpc>
                    <a:spcPct val="70000"/>
                  </a:lnSpc>
                </a:pPr>
                <a:r>
                  <a:rPr lang="en-GB" sz="1200" dirty="0">
                    <a:solidFill>
                      <a:srgbClr val="000000"/>
                    </a:solidFill>
                    <a:latin typeface="Tahoma" pitchFamily="34" charset="0"/>
                    <a:cs typeface="Tahoma" pitchFamily="34" charset="0"/>
                  </a:rPr>
                  <a:t>Finished steel</a:t>
                </a:r>
                <a:endParaRPr lang="ru-RU" sz="1200" dirty="0">
                  <a:solidFill>
                    <a:srgbClr val="000000"/>
                  </a:solidFill>
                  <a:latin typeface="Tahoma" pitchFamily="34" charset="0"/>
                  <a:cs typeface="Tahoma" pitchFamily="34" charset="0"/>
                </a:endParaRPr>
              </a:p>
            </p:txBody>
          </p:sp>
          <p:sp>
            <p:nvSpPr>
              <p:cNvPr id="4" name="Прямоугольник 3"/>
              <p:cNvSpPr/>
              <p:nvPr/>
            </p:nvSpPr>
            <p:spPr>
              <a:xfrm>
                <a:off x="-3925663" y="3362647"/>
                <a:ext cx="1237555" cy="272511"/>
              </a:xfrm>
              <a:prstGeom prst="rect">
                <a:avLst/>
              </a:prstGeom>
            </p:spPr>
            <p:txBody>
              <a:bodyPr wrap="none">
                <a:spAutoFit/>
              </a:bodyPr>
              <a:lstStyle/>
              <a:p>
                <a:pPr algn="r" fontAlgn="b"/>
                <a:r>
                  <a:rPr lang="en-GB" sz="1200" dirty="0">
                    <a:solidFill>
                      <a:srgbClr val="000000"/>
                    </a:solidFill>
                    <a:latin typeface="Tahoma" pitchFamily="34" charset="0"/>
                    <a:cs typeface="Tahoma" pitchFamily="34" charset="0"/>
                  </a:rPr>
                  <a:t>Refined copper</a:t>
                </a:r>
                <a:endParaRPr lang="ru-RU" sz="1200" dirty="0">
                  <a:solidFill>
                    <a:srgbClr val="000000"/>
                  </a:solidFill>
                  <a:latin typeface="Tahoma" pitchFamily="34" charset="0"/>
                  <a:cs typeface="Tahoma" pitchFamily="34" charset="0"/>
                </a:endParaRPr>
              </a:p>
            </p:txBody>
          </p:sp>
          <p:sp>
            <p:nvSpPr>
              <p:cNvPr id="5" name="Прямоугольник 4"/>
              <p:cNvSpPr/>
              <p:nvPr/>
            </p:nvSpPr>
            <p:spPr>
              <a:xfrm>
                <a:off x="-3871703" y="3645024"/>
                <a:ext cx="1195772" cy="454185"/>
              </a:xfrm>
              <a:prstGeom prst="rect">
                <a:avLst/>
              </a:prstGeom>
            </p:spPr>
            <p:txBody>
              <a:bodyPr wrap="none">
                <a:spAutoFit/>
              </a:bodyPr>
              <a:lstStyle/>
              <a:p>
                <a:pPr algn="r" fontAlgn="b"/>
                <a:r>
                  <a:rPr lang="en-GB" sz="1200" dirty="0">
                    <a:solidFill>
                      <a:srgbClr val="000000"/>
                    </a:solidFill>
                    <a:latin typeface="Tahoma" pitchFamily="34" charset="0"/>
                    <a:cs typeface="Tahoma" pitchFamily="34" charset="0"/>
                  </a:rPr>
                  <a:t>Mechanical</a:t>
                </a:r>
              </a:p>
              <a:p>
                <a:pPr algn="r" fontAlgn="b"/>
                <a:r>
                  <a:rPr lang="en-GB" sz="1200" dirty="0">
                    <a:solidFill>
                      <a:srgbClr val="000000"/>
                    </a:solidFill>
                    <a:latin typeface="Tahoma" pitchFamily="34" charset="0"/>
                    <a:cs typeface="Tahoma" pitchFamily="34" charset="0"/>
                  </a:rPr>
                  <a:t>manufacturing</a:t>
                </a:r>
                <a:endParaRPr lang="ru-RU" sz="1200" dirty="0">
                  <a:solidFill>
                    <a:srgbClr val="000000"/>
                  </a:solidFill>
                  <a:latin typeface="Tahoma" pitchFamily="34" charset="0"/>
                  <a:cs typeface="Tahoma" pitchFamily="34" charset="0"/>
                </a:endParaRPr>
              </a:p>
            </p:txBody>
          </p:sp>
          <p:sp>
            <p:nvSpPr>
              <p:cNvPr id="6" name="Прямоугольник 5"/>
              <p:cNvSpPr/>
              <p:nvPr/>
            </p:nvSpPr>
            <p:spPr>
              <a:xfrm>
                <a:off x="-3503794" y="4103935"/>
                <a:ext cx="808548" cy="272511"/>
              </a:xfrm>
              <a:prstGeom prst="rect">
                <a:avLst/>
              </a:prstGeom>
            </p:spPr>
            <p:txBody>
              <a:bodyPr wrap="none">
                <a:spAutoFit/>
              </a:bodyPr>
              <a:lstStyle/>
              <a:p>
                <a:pPr algn="r" fontAlgn="b"/>
                <a:r>
                  <a:rPr lang="en-GB" sz="1200" dirty="0">
                    <a:solidFill>
                      <a:srgbClr val="000000"/>
                    </a:solidFill>
                    <a:latin typeface="Tahoma" pitchFamily="34" charset="0"/>
                    <a:cs typeface="Tahoma" pitchFamily="34" charset="0"/>
                  </a:rPr>
                  <a:t>Crude oil</a:t>
                </a:r>
                <a:endParaRPr lang="ru-RU" sz="1200" dirty="0">
                  <a:solidFill>
                    <a:srgbClr val="000000"/>
                  </a:solidFill>
                  <a:latin typeface="Tahoma" pitchFamily="34" charset="0"/>
                  <a:cs typeface="Tahoma" pitchFamily="34" charset="0"/>
                </a:endParaRPr>
              </a:p>
            </p:txBody>
          </p:sp>
          <p:sp>
            <p:nvSpPr>
              <p:cNvPr id="7" name="Прямоугольник 6"/>
              <p:cNvSpPr/>
              <p:nvPr/>
            </p:nvSpPr>
            <p:spPr>
              <a:xfrm>
                <a:off x="-3956685" y="4463975"/>
                <a:ext cx="979822" cy="272511"/>
              </a:xfrm>
              <a:prstGeom prst="rect">
                <a:avLst/>
              </a:prstGeom>
            </p:spPr>
            <p:txBody>
              <a:bodyPr wrap="none">
                <a:spAutoFit/>
              </a:bodyPr>
              <a:lstStyle/>
              <a:p>
                <a:pPr fontAlgn="b"/>
                <a:r>
                  <a:rPr lang="en-GB" sz="1200" dirty="0">
                    <a:solidFill>
                      <a:srgbClr val="000000"/>
                    </a:solidFill>
                    <a:latin typeface="Tahoma" pitchFamily="34" charset="0"/>
                    <a:cs typeface="Tahoma" pitchFamily="34" charset="0"/>
                  </a:rPr>
                  <a:t>Natural gas</a:t>
                </a:r>
                <a:endParaRPr lang="en-US" sz="1200" dirty="0">
                  <a:solidFill>
                    <a:srgbClr val="000000"/>
                  </a:solidFill>
                  <a:latin typeface="Tahoma" pitchFamily="34" charset="0"/>
                  <a:cs typeface="Tahoma" pitchFamily="34" charset="0"/>
                </a:endParaRPr>
              </a:p>
            </p:txBody>
          </p:sp>
        </p:grpSp>
        <p:sp>
          <p:nvSpPr>
            <p:cNvPr id="9" name="Прямоугольник 8"/>
            <p:cNvSpPr/>
            <p:nvPr/>
          </p:nvSpPr>
          <p:spPr>
            <a:xfrm>
              <a:off x="251520" y="6536377"/>
              <a:ext cx="2561506" cy="272511"/>
            </a:xfrm>
            <a:prstGeom prst="rect">
              <a:avLst/>
            </a:prstGeom>
          </p:spPr>
          <p:txBody>
            <a:bodyPr wrap="none">
              <a:spAutoFit/>
            </a:bodyPr>
            <a:lstStyle/>
            <a:p>
              <a:r>
                <a:rPr lang="en-GB" sz="1200" dirty="0">
                  <a:latin typeface="Tahoma" pitchFamily="34" charset="0"/>
                  <a:ea typeface="Tahoma" pitchFamily="34" charset="0"/>
                  <a:cs typeface="Tahoma" pitchFamily="34" charset="0"/>
                </a:rPr>
                <a:t>Source: Russian Statistical Service</a:t>
              </a:r>
              <a:endParaRPr lang="ru-RU" sz="1200" dirty="0"/>
            </a:p>
          </p:txBody>
        </p:sp>
      </p:grpSp>
    </p:spTree>
    <p:extLst>
      <p:ext uri="{BB962C8B-B14F-4D97-AF65-F5344CB8AC3E}">
        <p14:creationId xmlns:p14="http://schemas.microsoft.com/office/powerpoint/2010/main" val="33637524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15875" y="874713"/>
            <a:ext cx="9159875" cy="598328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7410" name="Picture 2" descr="I:\TMP\Черепанова\new\evraziya_tochki_new_2.png"/>
          <p:cNvPicPr>
            <a:picLocks noChangeAspect="1" noChangeArrowheads="1"/>
          </p:cNvPicPr>
          <p:nvPr/>
        </p:nvPicPr>
        <p:blipFill>
          <a:blip r:embed="rId3"/>
          <a:srcRect l="7809" t="13657" r="26796" b="32700"/>
          <a:stretch>
            <a:fillRect/>
          </a:stretch>
        </p:blipFill>
        <p:spPr bwMode="auto">
          <a:xfrm>
            <a:off x="0" y="874713"/>
            <a:ext cx="9144000" cy="5983287"/>
          </a:xfrm>
          <a:prstGeom prst="rect">
            <a:avLst/>
          </a:prstGeom>
          <a:noFill/>
          <a:ln w="9525">
            <a:noFill/>
            <a:miter lim="800000"/>
            <a:headEnd/>
            <a:tailEnd/>
          </a:ln>
        </p:spPr>
      </p:pic>
      <p:sp>
        <p:nvSpPr>
          <p:cNvPr id="17411" name="Подзаголовок 2"/>
          <p:cNvSpPr txBox="1">
            <a:spLocks/>
          </p:cNvSpPr>
          <p:nvPr/>
        </p:nvSpPr>
        <p:spPr bwMode="auto">
          <a:xfrm>
            <a:off x="357937" y="836712"/>
            <a:ext cx="7665739" cy="1052513"/>
          </a:xfrm>
          <a:prstGeom prst="rect">
            <a:avLst/>
          </a:prstGeom>
          <a:noFill/>
          <a:ln w="9525">
            <a:noFill/>
            <a:miter lim="800000"/>
            <a:headEnd/>
            <a:tailEnd/>
          </a:ln>
        </p:spPr>
        <p:txBody>
          <a:bodyPr/>
          <a:lstStyle/>
          <a:p>
            <a:pPr>
              <a:spcBef>
                <a:spcPct val="20000"/>
              </a:spcBef>
              <a:buFont typeface="Arial" charset="0"/>
              <a:buNone/>
            </a:pPr>
            <a:r>
              <a:rPr lang="en-US" sz="2900" dirty="0">
                <a:cs typeface="Tahoma" pitchFamily="34" charset="0"/>
              </a:rPr>
              <a:t>Our Dream is to establish </a:t>
            </a:r>
            <a:br>
              <a:rPr lang="en-US" sz="2900" dirty="0">
                <a:cs typeface="Tahoma" pitchFamily="34" charset="0"/>
              </a:rPr>
            </a:br>
            <a:r>
              <a:rPr lang="en-US" sz="2900" b="1" dirty="0">
                <a:cs typeface="Tahoma" pitchFamily="34" charset="0"/>
              </a:rPr>
              <a:t>a World-Class University in the heart of Eurasia</a:t>
            </a:r>
          </a:p>
        </p:txBody>
      </p:sp>
      <p:sp>
        <p:nvSpPr>
          <p:cNvPr id="6" name="Прямоугольник 5"/>
          <p:cNvSpPr/>
          <p:nvPr/>
        </p:nvSpPr>
        <p:spPr>
          <a:xfrm>
            <a:off x="4675538" y="2165350"/>
            <a:ext cx="2605881" cy="400050"/>
          </a:xfrm>
          <a:prstGeom prst="rect">
            <a:avLst/>
          </a:prstGeom>
        </p:spPr>
        <p:txBody>
          <a:bodyPr wrap="square">
            <a:spAutoFit/>
          </a:bodyPr>
          <a:lstStyle/>
          <a:p>
            <a:pPr>
              <a:defRPr/>
            </a:pPr>
            <a:r>
              <a:rPr lang="en-GB" sz="2000" b="1" dirty="0">
                <a:latin typeface="+mn-lt"/>
                <a:cs typeface="Arial" pitchFamily="34" charset="0"/>
              </a:rPr>
              <a:t>Ural Federal University</a:t>
            </a:r>
          </a:p>
        </p:txBody>
      </p:sp>
      <p:sp>
        <p:nvSpPr>
          <p:cNvPr id="17413" name="TextBox 5"/>
          <p:cNvSpPr txBox="1">
            <a:spLocks noChangeArrowheads="1"/>
          </p:cNvSpPr>
          <p:nvPr/>
        </p:nvSpPr>
        <p:spPr bwMode="auto">
          <a:xfrm>
            <a:off x="4190807" y="3068960"/>
            <a:ext cx="4864486" cy="811954"/>
          </a:xfrm>
          <a:prstGeom prst="rect">
            <a:avLst/>
          </a:prstGeom>
          <a:noFill/>
          <a:ln w="9525">
            <a:noFill/>
            <a:miter lim="800000"/>
            <a:headEnd/>
            <a:tailEnd/>
          </a:ln>
        </p:spPr>
        <p:txBody>
          <a:bodyPr wrap="square">
            <a:spAutoFit/>
          </a:bodyPr>
          <a:lstStyle/>
          <a:p>
            <a:pPr>
              <a:lnSpc>
                <a:spcPct val="87000"/>
              </a:lnSpc>
              <a:spcAft>
                <a:spcPts val="300"/>
              </a:spcAft>
            </a:pPr>
            <a:r>
              <a:rPr lang="en-US" sz="1600" b="1" dirty="0">
                <a:latin typeface="Tahoma" pitchFamily="34" charset="0"/>
                <a:ea typeface="Tahoma" pitchFamily="34" charset="0"/>
                <a:cs typeface="Tahoma" pitchFamily="34" charset="0"/>
              </a:rPr>
              <a:t>Today:</a:t>
            </a:r>
          </a:p>
          <a:p>
            <a:pPr marL="285750" indent="-285750">
              <a:lnSpc>
                <a:spcPct val="87000"/>
              </a:lnSpc>
              <a:spcAft>
                <a:spcPts val="300"/>
              </a:spcAft>
              <a:buFont typeface="Arial" panose="020B0604020202020204" pitchFamily="34" charset="0"/>
              <a:buChar char="•"/>
            </a:pPr>
            <a:r>
              <a:rPr lang="en-US" sz="1600" dirty="0">
                <a:latin typeface="Tahoma" pitchFamily="34" charset="0"/>
                <a:ea typeface="Tahoma" pitchFamily="34" charset="0"/>
                <a:cs typeface="Tahoma" pitchFamily="34" charset="0"/>
              </a:rPr>
              <a:t>Top 601-650 </a:t>
            </a:r>
            <a:r>
              <a:rPr lang="en-US" sz="1600" dirty="0" smtClean="0">
                <a:latin typeface="Tahoma" pitchFamily="34" charset="0"/>
                <a:ea typeface="Tahoma" pitchFamily="34" charset="0"/>
                <a:cs typeface="Tahoma" pitchFamily="34" charset="0"/>
              </a:rPr>
              <a:t>in </a:t>
            </a:r>
            <a:r>
              <a:rPr lang="en-US" sz="1600" dirty="0">
                <a:latin typeface="Tahoma" pitchFamily="34" charset="0"/>
                <a:ea typeface="Tahoma" pitchFamily="34" charset="0"/>
                <a:cs typeface="Tahoma" pitchFamily="34" charset="0"/>
              </a:rPr>
              <a:t>QS World University </a:t>
            </a:r>
            <a:r>
              <a:rPr lang="en-US" sz="1600" dirty="0" smtClean="0">
                <a:latin typeface="Tahoma" pitchFamily="34" charset="0"/>
                <a:ea typeface="Tahoma" pitchFamily="34" charset="0"/>
                <a:cs typeface="Tahoma" pitchFamily="34" charset="0"/>
              </a:rPr>
              <a:t>Ranking</a:t>
            </a:r>
          </a:p>
          <a:p>
            <a:pPr marL="285750" indent="-285750">
              <a:lnSpc>
                <a:spcPct val="87000"/>
              </a:lnSpc>
              <a:spcAft>
                <a:spcPts val="300"/>
              </a:spcAft>
              <a:buFont typeface="Arial" panose="020B0604020202020204" pitchFamily="34" charset="0"/>
              <a:buChar char="•"/>
            </a:pPr>
            <a:r>
              <a:rPr lang="en-US" sz="1600" dirty="0">
                <a:latin typeface="Tahoma" pitchFamily="34" charset="0"/>
                <a:ea typeface="Tahoma" pitchFamily="34" charset="0"/>
                <a:cs typeface="Tahoma" pitchFamily="34" charset="0"/>
              </a:rPr>
              <a:t>Top </a:t>
            </a:r>
            <a:r>
              <a:rPr lang="en-US" sz="1600" dirty="0" smtClean="0">
                <a:latin typeface="Tahoma" pitchFamily="34" charset="0"/>
                <a:ea typeface="Tahoma" pitchFamily="34" charset="0"/>
                <a:cs typeface="Tahoma" pitchFamily="34" charset="0"/>
              </a:rPr>
              <a:t>601-800 </a:t>
            </a:r>
            <a:r>
              <a:rPr lang="en-US" sz="1600" dirty="0">
                <a:latin typeface="Tahoma" pitchFamily="34" charset="0"/>
                <a:ea typeface="Tahoma" pitchFamily="34" charset="0"/>
                <a:cs typeface="Tahoma" pitchFamily="34" charset="0"/>
              </a:rPr>
              <a:t>in THE World University </a:t>
            </a:r>
            <a:r>
              <a:rPr lang="en-US" sz="1600" dirty="0" smtClean="0">
                <a:latin typeface="Tahoma" pitchFamily="34" charset="0"/>
                <a:ea typeface="Tahoma" pitchFamily="34" charset="0"/>
                <a:cs typeface="Tahoma" pitchFamily="34" charset="0"/>
              </a:rPr>
              <a:t>Ranking</a:t>
            </a:r>
            <a:endParaRPr lang="en-US" sz="1600" dirty="0">
              <a:latin typeface="Tahoma" pitchFamily="34" charset="0"/>
              <a:ea typeface="Tahoma" pitchFamily="34" charset="0"/>
              <a:cs typeface="Tahoma" pitchFamily="34" charset="0"/>
            </a:endParaRPr>
          </a:p>
        </p:txBody>
      </p:sp>
      <p:sp>
        <p:nvSpPr>
          <p:cNvPr id="17414" name="Прямоугольник 10"/>
          <p:cNvSpPr>
            <a:spLocks noChangeArrowheads="1"/>
          </p:cNvSpPr>
          <p:nvPr/>
        </p:nvSpPr>
        <p:spPr bwMode="auto">
          <a:xfrm>
            <a:off x="4621496" y="6440479"/>
            <a:ext cx="4029273" cy="246063"/>
          </a:xfrm>
          <a:prstGeom prst="rect">
            <a:avLst/>
          </a:prstGeom>
          <a:noFill/>
          <a:ln w="9525">
            <a:noFill/>
            <a:miter lim="800000"/>
            <a:headEnd/>
            <a:tailEnd/>
          </a:ln>
        </p:spPr>
        <p:txBody>
          <a:bodyPr wrap="square">
            <a:spAutoFit/>
          </a:bodyPr>
          <a:lstStyle/>
          <a:p>
            <a:r>
              <a:rPr lang="en-US" sz="1000" dirty="0" smtClean="0">
                <a:cs typeface="Tahoma" pitchFamily="34" charset="0"/>
              </a:rPr>
              <a:t>Source: </a:t>
            </a:r>
            <a:r>
              <a:rPr lang="en-US" sz="1000" dirty="0">
                <a:cs typeface="Tahoma" pitchFamily="34" charset="0"/>
              </a:rPr>
              <a:t>Times Higher Education World University Rankings 2015-16</a:t>
            </a:r>
          </a:p>
        </p:txBody>
      </p:sp>
      <p:pic>
        <p:nvPicPr>
          <p:cNvPr id="17415" name="Picture 3"/>
          <p:cNvPicPr>
            <a:picLocks noChangeAspect="1" noChangeArrowheads="1"/>
          </p:cNvPicPr>
          <p:nvPr/>
        </p:nvPicPr>
        <p:blipFill>
          <a:blip r:embed="rId4"/>
          <a:srcRect r="-9621" b="86613"/>
          <a:stretch>
            <a:fillRect/>
          </a:stretch>
        </p:blipFill>
        <p:spPr bwMode="auto">
          <a:xfrm>
            <a:off x="6200775" y="342900"/>
            <a:ext cx="422275" cy="455613"/>
          </a:xfrm>
          <a:prstGeom prst="rect">
            <a:avLst/>
          </a:prstGeom>
          <a:noFill/>
          <a:ln w="9525">
            <a:noFill/>
            <a:miter lim="800000"/>
            <a:headEnd/>
            <a:tailEnd/>
          </a:ln>
        </p:spPr>
      </p:pic>
      <p:grpSp>
        <p:nvGrpSpPr>
          <p:cNvPr id="17417" name="Группа 15"/>
          <p:cNvGrpSpPr>
            <a:grpSpLocks/>
          </p:cNvGrpSpPr>
          <p:nvPr/>
        </p:nvGrpSpPr>
        <p:grpSpPr bwMode="auto">
          <a:xfrm>
            <a:off x="565150" y="6188076"/>
            <a:ext cx="4103688" cy="456690"/>
            <a:chOff x="323527" y="6243882"/>
            <a:chExt cx="4104456" cy="455746"/>
          </a:xfrm>
        </p:grpSpPr>
        <p:sp>
          <p:nvSpPr>
            <p:cNvPr id="17421" name="TextBox 20"/>
            <p:cNvSpPr txBox="1">
              <a:spLocks noChangeArrowheads="1"/>
            </p:cNvSpPr>
            <p:nvPr/>
          </p:nvSpPr>
          <p:spPr bwMode="auto">
            <a:xfrm>
              <a:off x="323527" y="6243882"/>
              <a:ext cx="4104456" cy="245712"/>
            </a:xfrm>
            <a:prstGeom prst="rect">
              <a:avLst/>
            </a:prstGeom>
            <a:noFill/>
            <a:ln w="9525">
              <a:noFill/>
              <a:miter lim="800000"/>
              <a:headEnd/>
              <a:tailEnd/>
            </a:ln>
          </p:spPr>
          <p:txBody>
            <a:bodyPr>
              <a:spAutoFit/>
            </a:bodyPr>
            <a:lstStyle/>
            <a:p>
              <a:r>
                <a:rPr lang="en-US" sz="1000" dirty="0">
                  <a:cs typeface="Tahoma" pitchFamily="34" charset="0"/>
                </a:rPr>
                <a:t>The </a:t>
              </a:r>
              <a:r>
                <a:rPr lang="en-US" sz="1000" dirty="0" err="1" smtClean="0">
                  <a:cs typeface="Tahoma" pitchFamily="34" charset="0"/>
                </a:rPr>
                <a:t>redpoints</a:t>
              </a:r>
              <a:r>
                <a:rPr lang="en-US" sz="1000" dirty="0" smtClean="0">
                  <a:cs typeface="Tahoma" pitchFamily="34" charset="0"/>
                </a:rPr>
                <a:t> </a:t>
              </a:r>
              <a:r>
                <a:rPr lang="en-US" sz="1000" dirty="0">
                  <a:cs typeface="Tahoma" pitchFamily="34" charset="0"/>
                </a:rPr>
                <a:t>represent institutions of the top 200 of THE ranking	</a:t>
              </a:r>
              <a:endParaRPr lang="ru-RU" sz="1000" dirty="0">
                <a:cs typeface="Tahoma" pitchFamily="34" charset="0"/>
              </a:endParaRPr>
            </a:p>
          </p:txBody>
        </p:sp>
        <p:sp>
          <p:nvSpPr>
            <p:cNvPr id="17422" name="TextBox 21"/>
            <p:cNvSpPr txBox="1">
              <a:spLocks noChangeArrowheads="1"/>
            </p:cNvSpPr>
            <p:nvPr/>
          </p:nvSpPr>
          <p:spPr bwMode="auto">
            <a:xfrm>
              <a:off x="323528" y="6453916"/>
              <a:ext cx="4032448" cy="245712"/>
            </a:xfrm>
            <a:prstGeom prst="rect">
              <a:avLst/>
            </a:prstGeom>
            <a:noFill/>
            <a:ln w="9525">
              <a:noFill/>
              <a:miter lim="800000"/>
              <a:headEnd/>
              <a:tailEnd/>
            </a:ln>
          </p:spPr>
          <p:txBody>
            <a:bodyPr>
              <a:spAutoFit/>
            </a:bodyPr>
            <a:lstStyle/>
            <a:p>
              <a:r>
                <a:rPr lang="en-US" sz="1000" dirty="0">
                  <a:cs typeface="Tahoma" pitchFamily="34" charset="0"/>
                </a:rPr>
                <a:t>The purple points represent institutions of the top 200-400 of THE </a:t>
              </a:r>
              <a:r>
                <a:rPr lang="en-US" sz="1000" dirty="0" smtClean="0">
                  <a:cs typeface="Tahoma" pitchFamily="34" charset="0"/>
                </a:rPr>
                <a:t>ranking</a:t>
              </a:r>
              <a:endParaRPr lang="en-US" sz="1000" dirty="0">
                <a:cs typeface="Tahoma" pitchFamily="34" charset="0"/>
              </a:endParaRPr>
            </a:p>
          </p:txBody>
        </p:sp>
      </p:grpSp>
      <p:pic>
        <p:nvPicPr>
          <p:cNvPr id="17418" name="Рисунок 2"/>
          <p:cNvPicPr>
            <a:picLocks noChangeAspect="1"/>
          </p:cNvPicPr>
          <p:nvPr/>
        </p:nvPicPr>
        <p:blipFill>
          <a:blip r:embed="rId5"/>
          <a:srcRect l="2591" t="57007"/>
          <a:stretch>
            <a:fillRect/>
          </a:stretch>
        </p:blipFill>
        <p:spPr bwMode="auto">
          <a:xfrm>
            <a:off x="395288" y="6453188"/>
            <a:ext cx="266700" cy="193675"/>
          </a:xfrm>
          <a:prstGeom prst="rect">
            <a:avLst/>
          </a:prstGeom>
          <a:noFill/>
          <a:ln w="9525">
            <a:noFill/>
            <a:miter lim="800000"/>
            <a:headEnd/>
            <a:tailEnd/>
          </a:ln>
        </p:spPr>
      </p:pic>
      <p:sp>
        <p:nvSpPr>
          <p:cNvPr id="4" name="Овал 3"/>
          <p:cNvSpPr/>
          <p:nvPr/>
        </p:nvSpPr>
        <p:spPr>
          <a:xfrm>
            <a:off x="473075" y="6248400"/>
            <a:ext cx="107950" cy="107950"/>
          </a:xfrm>
          <a:prstGeom prst="ellipse">
            <a:avLst/>
          </a:prstGeom>
          <a:solidFill>
            <a:srgbClr val="F26153"/>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ru-RU"/>
          </a:p>
        </p:txBody>
      </p:sp>
      <p:sp>
        <p:nvSpPr>
          <p:cNvPr id="17420" name="Номер слайда 1"/>
          <p:cNvSpPr txBox="1">
            <a:spLocks/>
          </p:cNvSpPr>
          <p:nvPr/>
        </p:nvSpPr>
        <p:spPr bwMode="auto">
          <a:xfrm>
            <a:off x="8675688" y="0"/>
            <a:ext cx="468312" cy="365125"/>
          </a:xfrm>
          <a:prstGeom prst="rect">
            <a:avLst/>
          </a:prstGeom>
          <a:noFill/>
          <a:ln w="9525">
            <a:noFill/>
            <a:miter lim="800000"/>
            <a:headEnd/>
            <a:tailEnd/>
          </a:ln>
        </p:spPr>
        <p:txBody>
          <a:bodyPr anchor="ctr"/>
          <a:lstStyle/>
          <a:p>
            <a:pPr algn="r"/>
            <a:fld id="{78977372-1A75-4C32-A463-6D54F05A5AB2}" type="slidenum">
              <a:rPr lang="ru-RU" sz="1200">
                <a:solidFill>
                  <a:srgbClr val="898989"/>
                </a:solidFill>
                <a:latin typeface="Trebuchet MS" pitchFamily="34" charset="0"/>
              </a:rPr>
              <a:pPr algn="r"/>
              <a:t>8</a:t>
            </a:fld>
            <a:endParaRPr lang="ru-RU" sz="1200">
              <a:solidFill>
                <a:srgbClr val="898989"/>
              </a:solidFill>
              <a:latin typeface="Trebuchet MS" pitchFamily="34" charset="0"/>
            </a:endParaRPr>
          </a:p>
        </p:txBody>
      </p:sp>
    </p:spTree>
    <p:extLst>
      <p:ext uri="{BB962C8B-B14F-4D97-AF65-F5344CB8AC3E}">
        <p14:creationId xmlns:p14="http://schemas.microsoft.com/office/powerpoint/2010/main" val="544490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Диаграмма 13"/>
          <p:cNvGraphicFramePr>
            <a:graphicFrameLocks/>
          </p:cNvGraphicFramePr>
          <p:nvPr>
            <p:extLst>
              <p:ext uri="{D42A27DB-BD31-4B8C-83A1-F6EECF244321}">
                <p14:modId xmlns:p14="http://schemas.microsoft.com/office/powerpoint/2010/main" val="1712677995"/>
              </p:ext>
            </p:extLst>
          </p:nvPr>
        </p:nvGraphicFramePr>
        <p:xfrm>
          <a:off x="1" y="908721"/>
          <a:ext cx="9144000"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2" name="Номер слайда 1"/>
          <p:cNvSpPr>
            <a:spLocks noGrp="1"/>
          </p:cNvSpPr>
          <p:nvPr>
            <p:ph type="sldNum" sz="quarter" idx="12"/>
          </p:nvPr>
        </p:nvSpPr>
        <p:spPr/>
        <p:txBody>
          <a:bodyPr/>
          <a:lstStyle/>
          <a:p>
            <a:pPr>
              <a:defRPr/>
            </a:pPr>
            <a:fld id="{45A6C6CA-D1AA-4163-8EAB-F3CE23E5403D}" type="slidenum">
              <a:rPr lang="ru-RU" smtClean="0"/>
              <a:pPr>
                <a:defRPr/>
              </a:pPr>
              <a:t>9</a:t>
            </a:fld>
            <a:endParaRPr lang="ru-RU"/>
          </a:p>
        </p:txBody>
      </p:sp>
      <p:sp>
        <p:nvSpPr>
          <p:cNvPr id="3" name="Прямоугольник 2"/>
          <p:cNvSpPr/>
          <p:nvPr/>
        </p:nvSpPr>
        <p:spPr>
          <a:xfrm>
            <a:off x="1526492" y="332656"/>
            <a:ext cx="7596336" cy="461665"/>
          </a:xfrm>
          <a:prstGeom prst="rect">
            <a:avLst/>
          </a:prstGeom>
        </p:spPr>
        <p:txBody>
          <a:bodyPr wrap="square">
            <a:spAutoFit/>
          </a:bodyPr>
          <a:lstStyle/>
          <a:p>
            <a:pPr algn="ctr"/>
            <a:r>
              <a:rPr lang="en-GB" sz="2400" b="1" dirty="0">
                <a:solidFill>
                  <a:srgbClr val="C00000"/>
                </a:solidFill>
                <a:latin typeface="+mn-lt"/>
              </a:rPr>
              <a:t>Research output </a:t>
            </a:r>
            <a:r>
              <a:rPr lang="en-GB" sz="2400" b="1" dirty="0" err="1">
                <a:solidFill>
                  <a:srgbClr val="C00000"/>
                </a:solidFill>
                <a:latin typeface="+mn-lt"/>
              </a:rPr>
              <a:t>UrFU</a:t>
            </a:r>
            <a:endParaRPr lang="en-GB" sz="2400" b="1" dirty="0">
              <a:solidFill>
                <a:srgbClr val="C00000"/>
              </a:solidFill>
              <a:latin typeface="+mn-lt"/>
            </a:endParaRPr>
          </a:p>
        </p:txBody>
      </p:sp>
      <p:sp>
        <p:nvSpPr>
          <p:cNvPr id="8" name="TextBox 7"/>
          <p:cNvSpPr txBox="1"/>
          <p:nvPr/>
        </p:nvSpPr>
        <p:spPr>
          <a:xfrm>
            <a:off x="-16322" y="6596390"/>
            <a:ext cx="8208912" cy="261610"/>
          </a:xfrm>
          <a:prstGeom prst="rect">
            <a:avLst/>
          </a:prstGeom>
          <a:noFill/>
        </p:spPr>
        <p:txBody>
          <a:bodyPr wrap="square" rtlCol="0">
            <a:spAutoFit/>
          </a:bodyPr>
          <a:lstStyle/>
          <a:p>
            <a:r>
              <a:rPr lang="en-US" sz="1100" i="1" dirty="0" smtClean="0">
                <a:latin typeface="Verdana" panose="020B0604030504040204" pitchFamily="34" charset="0"/>
              </a:rPr>
              <a:t>Source</a:t>
            </a:r>
            <a:r>
              <a:rPr lang="ru-RU" sz="1100" i="1" dirty="0" smtClean="0">
                <a:latin typeface="Verdana" panose="020B0604030504040204" pitchFamily="34" charset="0"/>
              </a:rPr>
              <a:t>: </a:t>
            </a:r>
            <a:r>
              <a:rPr lang="en-US" sz="1100" i="1" dirty="0" smtClean="0">
                <a:latin typeface="Verdana" panose="020B0604030504040204" pitchFamily="34" charset="0"/>
              </a:rPr>
              <a:t>Web of Science (Thomson Reuters), SCOPUS (Elsevier)</a:t>
            </a:r>
            <a:endParaRPr lang="ru-RU" sz="1100" i="1" dirty="0">
              <a:latin typeface="Verdana" panose="020B0604030504040204" pitchFamily="34" charset="0"/>
            </a:endParaRPr>
          </a:p>
        </p:txBody>
      </p:sp>
      <p:sp>
        <p:nvSpPr>
          <p:cNvPr id="15" name="TextBox 14"/>
          <p:cNvSpPr txBox="1"/>
          <p:nvPr/>
        </p:nvSpPr>
        <p:spPr>
          <a:xfrm>
            <a:off x="526068" y="3068960"/>
            <a:ext cx="3562066" cy="738664"/>
          </a:xfrm>
          <a:prstGeom prst="rect">
            <a:avLst/>
          </a:prstGeom>
          <a:noFill/>
        </p:spPr>
        <p:txBody>
          <a:bodyPr wrap="square" rtlCol="0">
            <a:spAutoFit/>
          </a:bodyPr>
          <a:lstStyle/>
          <a:p>
            <a:r>
              <a:rPr lang="en-US" sz="1400" dirty="0" smtClean="0">
                <a:latin typeface="Verdana" panose="020B0604030504040204" pitchFamily="34" charset="0"/>
              </a:rPr>
              <a:t>Growth in </a:t>
            </a:r>
            <a:r>
              <a:rPr lang="ru-RU" sz="1400" dirty="0" smtClean="0">
                <a:latin typeface="Verdana" panose="020B0604030504040204" pitchFamily="34" charset="0"/>
              </a:rPr>
              <a:t>2012 (</a:t>
            </a:r>
            <a:r>
              <a:rPr lang="en-US" sz="1400" dirty="0" smtClean="0">
                <a:latin typeface="Verdana" panose="020B0604030504040204" pitchFamily="34" charset="0"/>
              </a:rPr>
              <a:t>to</a:t>
            </a:r>
            <a:r>
              <a:rPr lang="ru-RU" sz="1400" dirty="0" smtClean="0">
                <a:latin typeface="Verdana" panose="020B0604030504040204" pitchFamily="34" charset="0"/>
              </a:rPr>
              <a:t> 2011)</a:t>
            </a:r>
          </a:p>
          <a:p>
            <a:r>
              <a:rPr lang="en-US" sz="1400" dirty="0" smtClean="0">
                <a:latin typeface="Verdana" panose="020B0604030504040204" pitchFamily="34" charset="0"/>
              </a:rPr>
              <a:t>SCOPUS +50%</a:t>
            </a:r>
          </a:p>
          <a:p>
            <a:r>
              <a:rPr lang="en-US" sz="1400" dirty="0" err="1" smtClean="0">
                <a:solidFill>
                  <a:srgbClr val="C00000"/>
                </a:solidFill>
                <a:latin typeface="Verdana" panose="020B0604030504040204" pitchFamily="34" charset="0"/>
              </a:rPr>
              <a:t>WoS</a:t>
            </a:r>
            <a:r>
              <a:rPr lang="en-US" sz="1400" dirty="0" smtClean="0">
                <a:solidFill>
                  <a:srgbClr val="C00000"/>
                </a:solidFill>
                <a:latin typeface="Verdana" panose="020B0604030504040204" pitchFamily="34" charset="0"/>
              </a:rPr>
              <a:t> +</a:t>
            </a:r>
            <a:r>
              <a:rPr lang="ru-RU" sz="1400" dirty="0" smtClean="0">
                <a:solidFill>
                  <a:srgbClr val="C00000"/>
                </a:solidFill>
                <a:latin typeface="Verdana" panose="020B0604030504040204" pitchFamily="34" charset="0"/>
              </a:rPr>
              <a:t>30</a:t>
            </a:r>
            <a:r>
              <a:rPr lang="en-US" sz="1400" dirty="0" smtClean="0">
                <a:solidFill>
                  <a:srgbClr val="C00000"/>
                </a:solidFill>
                <a:latin typeface="Verdana" panose="020B0604030504040204" pitchFamily="34" charset="0"/>
              </a:rPr>
              <a:t>%</a:t>
            </a:r>
            <a:endParaRPr lang="en-US" sz="1400" dirty="0">
              <a:solidFill>
                <a:srgbClr val="C00000"/>
              </a:solidFill>
              <a:latin typeface="Verdana" panose="020B0604030504040204" pitchFamily="34" charset="0"/>
            </a:endParaRPr>
          </a:p>
        </p:txBody>
      </p:sp>
      <p:sp>
        <p:nvSpPr>
          <p:cNvPr id="16" name="TextBox 15"/>
          <p:cNvSpPr txBox="1"/>
          <p:nvPr/>
        </p:nvSpPr>
        <p:spPr>
          <a:xfrm>
            <a:off x="1619672" y="2330296"/>
            <a:ext cx="3562066" cy="738664"/>
          </a:xfrm>
          <a:prstGeom prst="rect">
            <a:avLst/>
          </a:prstGeom>
          <a:noFill/>
        </p:spPr>
        <p:txBody>
          <a:bodyPr wrap="square" rtlCol="0">
            <a:spAutoFit/>
          </a:bodyPr>
          <a:lstStyle/>
          <a:p>
            <a:r>
              <a:rPr lang="en-US" sz="1400" dirty="0" smtClean="0">
                <a:latin typeface="Verdana" panose="020B0604030504040204" pitchFamily="34" charset="0"/>
              </a:rPr>
              <a:t>Growth in </a:t>
            </a:r>
            <a:r>
              <a:rPr lang="ru-RU" sz="1400" dirty="0" smtClean="0">
                <a:latin typeface="Verdana" panose="020B0604030504040204" pitchFamily="34" charset="0"/>
              </a:rPr>
              <a:t>201</a:t>
            </a:r>
            <a:r>
              <a:rPr lang="en-US" sz="1400" dirty="0" smtClean="0">
                <a:latin typeface="Verdana" panose="020B0604030504040204" pitchFamily="34" charset="0"/>
              </a:rPr>
              <a:t>3</a:t>
            </a:r>
            <a:r>
              <a:rPr lang="ru-RU" sz="1400" dirty="0" smtClean="0">
                <a:latin typeface="Verdana" panose="020B0604030504040204" pitchFamily="34" charset="0"/>
              </a:rPr>
              <a:t> (</a:t>
            </a:r>
            <a:r>
              <a:rPr lang="en-US" sz="1400" dirty="0" smtClean="0">
                <a:latin typeface="Verdana" panose="020B0604030504040204" pitchFamily="34" charset="0"/>
              </a:rPr>
              <a:t>to</a:t>
            </a:r>
            <a:r>
              <a:rPr lang="ru-RU" sz="1400" dirty="0" smtClean="0">
                <a:latin typeface="Verdana" panose="020B0604030504040204" pitchFamily="34" charset="0"/>
              </a:rPr>
              <a:t> 201</a:t>
            </a:r>
            <a:r>
              <a:rPr lang="en-US" sz="1400" dirty="0" smtClean="0">
                <a:latin typeface="Verdana" panose="020B0604030504040204" pitchFamily="34" charset="0"/>
              </a:rPr>
              <a:t>2</a:t>
            </a:r>
            <a:r>
              <a:rPr lang="ru-RU" sz="1400" dirty="0" smtClean="0">
                <a:latin typeface="Verdana" panose="020B0604030504040204" pitchFamily="34" charset="0"/>
              </a:rPr>
              <a:t>)</a:t>
            </a:r>
          </a:p>
          <a:p>
            <a:r>
              <a:rPr lang="en-US" sz="1400" dirty="0" smtClean="0">
                <a:latin typeface="Verdana" panose="020B0604030504040204" pitchFamily="34" charset="0"/>
              </a:rPr>
              <a:t>SCOPUS +41%</a:t>
            </a:r>
          </a:p>
          <a:p>
            <a:r>
              <a:rPr lang="en-US" sz="1400" dirty="0" err="1" smtClean="0">
                <a:solidFill>
                  <a:srgbClr val="C00000"/>
                </a:solidFill>
                <a:latin typeface="Verdana" panose="020B0604030504040204" pitchFamily="34" charset="0"/>
              </a:rPr>
              <a:t>WoS</a:t>
            </a:r>
            <a:r>
              <a:rPr lang="en-US" sz="1400" dirty="0" smtClean="0">
                <a:solidFill>
                  <a:srgbClr val="C00000"/>
                </a:solidFill>
                <a:latin typeface="Verdana" panose="020B0604030504040204" pitchFamily="34" charset="0"/>
              </a:rPr>
              <a:t> +</a:t>
            </a:r>
            <a:r>
              <a:rPr lang="ru-RU" sz="1400" dirty="0" smtClean="0">
                <a:solidFill>
                  <a:srgbClr val="C00000"/>
                </a:solidFill>
                <a:latin typeface="Verdana" panose="020B0604030504040204" pitchFamily="34" charset="0"/>
              </a:rPr>
              <a:t>3</a:t>
            </a:r>
            <a:r>
              <a:rPr lang="en-US" sz="1400" dirty="0" smtClean="0">
                <a:solidFill>
                  <a:srgbClr val="C00000"/>
                </a:solidFill>
                <a:latin typeface="Verdana" panose="020B0604030504040204" pitchFamily="34" charset="0"/>
              </a:rPr>
              <a:t>5%</a:t>
            </a:r>
            <a:endParaRPr lang="en-US" sz="1400" dirty="0">
              <a:solidFill>
                <a:srgbClr val="C00000"/>
              </a:solidFill>
              <a:latin typeface="Verdana" panose="020B0604030504040204" pitchFamily="34" charset="0"/>
            </a:endParaRPr>
          </a:p>
        </p:txBody>
      </p:sp>
      <p:sp>
        <p:nvSpPr>
          <p:cNvPr id="17" name="TextBox 16"/>
          <p:cNvSpPr txBox="1"/>
          <p:nvPr/>
        </p:nvSpPr>
        <p:spPr>
          <a:xfrm>
            <a:off x="3766371" y="1700808"/>
            <a:ext cx="3562066" cy="738664"/>
          </a:xfrm>
          <a:prstGeom prst="rect">
            <a:avLst/>
          </a:prstGeom>
          <a:noFill/>
        </p:spPr>
        <p:txBody>
          <a:bodyPr wrap="square" rtlCol="0">
            <a:spAutoFit/>
          </a:bodyPr>
          <a:lstStyle/>
          <a:p>
            <a:r>
              <a:rPr lang="en-US" sz="1400" dirty="0" smtClean="0">
                <a:latin typeface="Verdana" panose="020B0604030504040204" pitchFamily="34" charset="0"/>
              </a:rPr>
              <a:t>Growth in </a:t>
            </a:r>
            <a:r>
              <a:rPr lang="ru-RU" sz="1400" dirty="0" smtClean="0">
                <a:latin typeface="Verdana" panose="020B0604030504040204" pitchFamily="34" charset="0"/>
              </a:rPr>
              <a:t>201</a:t>
            </a:r>
            <a:r>
              <a:rPr lang="en-US" sz="1400" dirty="0" smtClean="0">
                <a:latin typeface="Verdana" panose="020B0604030504040204" pitchFamily="34" charset="0"/>
              </a:rPr>
              <a:t>4</a:t>
            </a:r>
            <a:r>
              <a:rPr lang="ru-RU" sz="1400" dirty="0" smtClean="0">
                <a:latin typeface="Verdana" panose="020B0604030504040204" pitchFamily="34" charset="0"/>
              </a:rPr>
              <a:t> (</a:t>
            </a:r>
            <a:r>
              <a:rPr lang="en-US" sz="1400" dirty="0" smtClean="0">
                <a:latin typeface="Verdana" panose="020B0604030504040204" pitchFamily="34" charset="0"/>
              </a:rPr>
              <a:t>to</a:t>
            </a:r>
            <a:r>
              <a:rPr lang="ru-RU" sz="1400" dirty="0" smtClean="0">
                <a:latin typeface="Verdana" panose="020B0604030504040204" pitchFamily="34" charset="0"/>
              </a:rPr>
              <a:t> 201</a:t>
            </a:r>
            <a:r>
              <a:rPr lang="en-US" sz="1400" dirty="0" smtClean="0">
                <a:latin typeface="Verdana" panose="020B0604030504040204" pitchFamily="34" charset="0"/>
              </a:rPr>
              <a:t>3</a:t>
            </a:r>
            <a:r>
              <a:rPr lang="ru-RU" sz="1400" dirty="0" smtClean="0">
                <a:latin typeface="Verdana" panose="020B0604030504040204" pitchFamily="34" charset="0"/>
              </a:rPr>
              <a:t>)</a:t>
            </a:r>
          </a:p>
          <a:p>
            <a:r>
              <a:rPr lang="en-US" sz="1400" dirty="0" smtClean="0">
                <a:latin typeface="Verdana" panose="020B0604030504040204" pitchFamily="34" charset="0"/>
              </a:rPr>
              <a:t>SCOPUS +24%</a:t>
            </a:r>
          </a:p>
          <a:p>
            <a:r>
              <a:rPr lang="en-US" sz="1400" dirty="0" err="1" smtClean="0">
                <a:solidFill>
                  <a:srgbClr val="C00000"/>
                </a:solidFill>
                <a:latin typeface="Verdana" panose="020B0604030504040204" pitchFamily="34" charset="0"/>
              </a:rPr>
              <a:t>WoS</a:t>
            </a:r>
            <a:r>
              <a:rPr lang="en-US" sz="1400" dirty="0" smtClean="0">
                <a:solidFill>
                  <a:srgbClr val="C00000"/>
                </a:solidFill>
                <a:latin typeface="Verdana" panose="020B0604030504040204" pitchFamily="34" charset="0"/>
              </a:rPr>
              <a:t> +</a:t>
            </a:r>
            <a:r>
              <a:rPr lang="ru-RU" sz="1400" dirty="0" smtClean="0">
                <a:solidFill>
                  <a:srgbClr val="C00000"/>
                </a:solidFill>
                <a:latin typeface="Verdana" panose="020B0604030504040204" pitchFamily="34" charset="0"/>
              </a:rPr>
              <a:t>3</a:t>
            </a:r>
            <a:r>
              <a:rPr lang="en-US" sz="1400" dirty="0" smtClean="0">
                <a:solidFill>
                  <a:srgbClr val="C00000"/>
                </a:solidFill>
                <a:latin typeface="Verdana" panose="020B0604030504040204" pitchFamily="34" charset="0"/>
              </a:rPr>
              <a:t>4%</a:t>
            </a:r>
            <a:endParaRPr lang="en-US" sz="1400" dirty="0">
              <a:solidFill>
                <a:srgbClr val="C00000"/>
              </a:solidFill>
              <a:latin typeface="Verdana" panose="020B0604030504040204" pitchFamily="34" charset="0"/>
            </a:endParaRPr>
          </a:p>
        </p:txBody>
      </p:sp>
      <p:sp>
        <p:nvSpPr>
          <p:cNvPr id="18" name="TextBox 17"/>
          <p:cNvSpPr txBox="1"/>
          <p:nvPr/>
        </p:nvSpPr>
        <p:spPr>
          <a:xfrm>
            <a:off x="6043941" y="962144"/>
            <a:ext cx="2592288" cy="738664"/>
          </a:xfrm>
          <a:prstGeom prst="rect">
            <a:avLst/>
          </a:prstGeom>
          <a:noFill/>
        </p:spPr>
        <p:txBody>
          <a:bodyPr wrap="square" rtlCol="0">
            <a:spAutoFit/>
          </a:bodyPr>
          <a:lstStyle/>
          <a:p>
            <a:r>
              <a:rPr lang="en-US" sz="1400" dirty="0" smtClean="0">
                <a:latin typeface="Verdana" panose="020B0604030504040204" pitchFamily="34" charset="0"/>
              </a:rPr>
              <a:t>Growth in </a:t>
            </a:r>
            <a:r>
              <a:rPr lang="ru-RU" sz="1400" dirty="0" smtClean="0">
                <a:latin typeface="Verdana" panose="020B0604030504040204" pitchFamily="34" charset="0"/>
              </a:rPr>
              <a:t>201</a:t>
            </a:r>
            <a:r>
              <a:rPr lang="en-US" sz="1400" dirty="0" smtClean="0">
                <a:latin typeface="Verdana" panose="020B0604030504040204" pitchFamily="34" charset="0"/>
              </a:rPr>
              <a:t>5</a:t>
            </a:r>
            <a:r>
              <a:rPr lang="ru-RU" sz="1400" dirty="0" smtClean="0">
                <a:latin typeface="Verdana" panose="020B0604030504040204" pitchFamily="34" charset="0"/>
              </a:rPr>
              <a:t> (</a:t>
            </a:r>
            <a:r>
              <a:rPr lang="en-US" sz="1400" dirty="0" smtClean="0">
                <a:latin typeface="Verdana" panose="020B0604030504040204" pitchFamily="34" charset="0"/>
              </a:rPr>
              <a:t>to</a:t>
            </a:r>
            <a:r>
              <a:rPr lang="ru-RU" sz="1400" dirty="0" smtClean="0">
                <a:latin typeface="Verdana" panose="020B0604030504040204" pitchFamily="34" charset="0"/>
              </a:rPr>
              <a:t> 201</a:t>
            </a:r>
            <a:r>
              <a:rPr lang="en-US" sz="1400" dirty="0" smtClean="0">
                <a:latin typeface="Verdana" panose="020B0604030504040204" pitchFamily="34" charset="0"/>
              </a:rPr>
              <a:t>4</a:t>
            </a:r>
            <a:r>
              <a:rPr lang="ru-RU" sz="1400" dirty="0" smtClean="0">
                <a:latin typeface="Verdana" panose="020B0604030504040204" pitchFamily="34" charset="0"/>
              </a:rPr>
              <a:t>)</a:t>
            </a:r>
          </a:p>
          <a:p>
            <a:r>
              <a:rPr lang="en-US" sz="1400" dirty="0" smtClean="0">
                <a:latin typeface="Verdana" panose="020B0604030504040204" pitchFamily="34" charset="0"/>
              </a:rPr>
              <a:t>SCOPUS +17%</a:t>
            </a:r>
          </a:p>
          <a:p>
            <a:r>
              <a:rPr lang="en-US" sz="1400" dirty="0" err="1" smtClean="0">
                <a:solidFill>
                  <a:srgbClr val="C00000"/>
                </a:solidFill>
                <a:latin typeface="Verdana" panose="020B0604030504040204" pitchFamily="34" charset="0"/>
              </a:rPr>
              <a:t>WoS</a:t>
            </a:r>
            <a:r>
              <a:rPr lang="en-US" sz="1400" dirty="0" smtClean="0">
                <a:solidFill>
                  <a:srgbClr val="C00000"/>
                </a:solidFill>
                <a:latin typeface="Verdana" panose="020B0604030504040204" pitchFamily="34" charset="0"/>
              </a:rPr>
              <a:t> +28%</a:t>
            </a:r>
            <a:endParaRPr lang="en-US" sz="1400" dirty="0">
              <a:solidFill>
                <a:srgbClr val="C00000"/>
              </a:solidFill>
              <a:latin typeface="Verdana" panose="020B0604030504040204" pitchFamily="34" charset="0"/>
            </a:endParaRPr>
          </a:p>
        </p:txBody>
      </p:sp>
    </p:spTree>
    <p:extLst>
      <p:ext uri="{BB962C8B-B14F-4D97-AF65-F5344CB8AC3E}">
        <p14:creationId xmlns:p14="http://schemas.microsoft.com/office/powerpoint/2010/main" val="3309659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9967</TotalTime>
  <Words>3225</Words>
  <Application>Microsoft Office PowerPoint</Application>
  <PresentationFormat>Экран (4:3)</PresentationFormat>
  <Paragraphs>362</Paragraphs>
  <Slides>28</Slides>
  <Notes>28</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Презентация PowerPoint</vt:lpstr>
      <vt:lpstr>Challenge: To support the process of the University's evolution we need an instrument which would allow us to notice the emerging scientific practices on the earliest stages of the development (before the first publications), and also give us the ability to track the overall development of scientific groups in the University.</vt:lpstr>
      <vt:lpstr>Plan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Launch, december 2015</vt:lpstr>
      <vt:lpstr>Comparison chart of author publication activity</vt:lpstr>
      <vt:lpstr>Dynamics of changes in the share of active authors in academic and research staff per department of the university,  who wrote papers indexed in WoS Core Collection and Scopus</vt:lpstr>
      <vt:lpstr>So, maybe the main reason of the absence of growth in publications is the absence of actual valuable scientific results?</vt:lpstr>
      <vt:lpstr>http://elibrary.ru/org_profile.asp?id=290</vt:lpstr>
      <vt:lpstr>Transferable Skills Training for Researchers</vt:lpstr>
      <vt:lpstr>Which skills should be trained and what should be done on the organizational level to be able to train them?</vt:lpstr>
      <vt:lpstr>Strategizing</vt:lpstr>
      <vt:lpstr>Why do we need a model for the scientific process of a university?</vt:lpstr>
      <vt:lpstr>Motivation for the usage of Cohort Analysis</vt:lpstr>
      <vt:lpstr>Cohort structure and dynamics</vt:lpstr>
      <vt:lpstr>Cohort analysis of UrFU authors for years 2010-2015</vt:lpstr>
      <vt:lpstr>Cohort Analysis of publications dynamics</vt:lpstr>
      <vt:lpstr>Презентация PowerPoint</vt:lpstr>
      <vt:lpstr>Презентация PowerPoint</vt:lpstr>
      <vt:lpstr>Conclusion</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mrcs</dc:creator>
  <cp:lastModifiedBy>mrcs</cp:lastModifiedBy>
  <cp:revision>516</cp:revision>
  <cp:lastPrinted>2016-06-10T23:04:52Z</cp:lastPrinted>
  <dcterms:created xsi:type="dcterms:W3CDTF">2011-09-19T03:23:37Z</dcterms:created>
  <dcterms:modified xsi:type="dcterms:W3CDTF">2016-06-10T23:05:20Z</dcterms:modified>
</cp:coreProperties>
</file>