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68" r:id="rId6"/>
    <p:sldId id="373" r:id="rId7"/>
    <p:sldId id="381" r:id="rId8"/>
    <p:sldId id="365" r:id="rId9"/>
    <p:sldId id="398" r:id="rId10"/>
    <p:sldId id="364" r:id="rId11"/>
    <p:sldId id="400" r:id="rId12"/>
    <p:sldId id="389" r:id="rId13"/>
    <p:sldId id="390" r:id="rId14"/>
    <p:sldId id="397" r:id="rId15"/>
    <p:sldId id="266" r:id="rId16"/>
    <p:sldId id="283" r:id="rId17"/>
    <p:sldId id="342" r:id="rId18"/>
    <p:sldId id="354" r:id="rId19"/>
    <p:sldId id="363" r:id="rId20"/>
  </p:sldIdLst>
  <p:sldSz cx="9144000" cy="6858000" type="screen4x3"/>
  <p:notesSz cx="6740525" cy="9867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62367" autoAdjust="0"/>
  </p:normalViewPr>
  <p:slideViewPr>
    <p:cSldViewPr snapToGrid="0" snapToObjects="1">
      <p:cViewPr varScale="1">
        <p:scale>
          <a:sx n="68" d="100"/>
          <a:sy n="68" d="100"/>
        </p:scale>
        <p:origin x="-27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94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071" y="0"/>
            <a:ext cx="2920894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877E2-8782-479E-88EF-46CD15D61AD7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920894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071" y="9372792"/>
            <a:ext cx="2920894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AB57-B0E6-4F2E-9C41-F46BAEAB8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827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94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071" y="0"/>
            <a:ext cx="2920894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6B0AE-E433-41F1-9B45-8072A176B1F0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53" y="4687253"/>
            <a:ext cx="539242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20894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071" y="9372792"/>
            <a:ext cx="2920894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1AF37-7E7D-4672-9771-B6C401E3F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2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AF37-7E7D-4672-9771-B6C401E3F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61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FF9933"/>
              </a:buClr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AF37-7E7D-4672-9771-B6C401E3FA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19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GB" sz="10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AF37-7E7D-4672-9771-B6C401E3FAF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81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AF37-7E7D-4672-9771-B6C401E3FA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0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AF37-7E7D-4672-9771-B6C401E3FA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55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D7E47-6F7E-412E-94D7-7CCBD252573B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073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AF37-7E7D-4672-9771-B6C401E3FAF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94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AF37-7E7D-4672-9771-B6C401E3FAF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0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000" dirty="0" smtClean="0"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815" indent="-285698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2792" indent="-228558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9909" indent="-228558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026" indent="-228558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142" indent="-228558" defTabSz="45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259" indent="-228558" defTabSz="45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8376" indent="-228558" defTabSz="45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5493" indent="-228558" defTabSz="45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432D0828-DE56-4F62-A43B-4DAFADA23CB3}" type="slidenum">
              <a:rPr lang="en-GB" altLang="fr-FR" smtClean="0"/>
              <a:pPr/>
              <a:t>2</a:t>
            </a:fld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402012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AF37-7E7D-4672-9771-B6C401E3F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249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AF37-7E7D-4672-9771-B6C401E3F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7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AF37-7E7D-4672-9771-B6C401E3FA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1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AF37-7E7D-4672-9771-B6C401E3F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6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AF37-7E7D-4672-9771-B6C401E3F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1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AF37-7E7D-4672-9771-B6C401E3FA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40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1D366-1AC9-41C6-A555-F9189920BB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49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3FC-635C-4E53-9BD3-E4B792BF5C3C}" type="datetime1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9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B78F-1281-4E79-87D8-DFC15E28004A}" type="datetime1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892B-8825-477B-8900-9C1A8A49843A}" type="datetime1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5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1F88-B0B7-4A74-8128-C613C7892786}" type="datetime1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2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456E-0F10-46B4-B096-0996BF11596E}" type="datetime1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3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8680-755D-41F4-951E-542FF37D29E7}" type="datetime1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D5D6-BAF9-4860-80F2-2BD77FD2099A}" type="datetime1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3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2C2F-C6CA-418F-A9FF-DA1B1BB4D48C}" type="datetime1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9A6B-918F-486B-9C2A-6D856715F4B0}" type="datetime1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DD7E-B15C-472A-BD15-BD51D44125F3}" type="datetime1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0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DEBC-E1C2-43C4-8617-786A96D93546}" type="datetime1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3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E65A-9B6B-4574-AD5A-294B7831196A}" type="datetime1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877D7-6EE5-9B4F-8BA7-CB84973FA3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ayou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2"/>
            <a:ext cx="9157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0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 2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" y="1"/>
            <a:ext cx="9159255" cy="686944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5056" y="1219200"/>
            <a:ext cx="6314973" cy="360352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00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National planning </a:t>
            </a:r>
            <a:endParaRPr lang="en-GB" sz="4800" dirty="0" smtClean="0">
              <a:solidFill>
                <a:schemeClr val="bg1"/>
              </a:solidFill>
            </a:endParaRPr>
          </a:p>
          <a:p>
            <a:r>
              <a:rPr lang="en-GB" sz="4800" dirty="0" smtClean="0">
                <a:solidFill>
                  <a:schemeClr val="bg1"/>
                </a:solidFill>
              </a:rPr>
              <a:t>for </a:t>
            </a:r>
          </a:p>
          <a:p>
            <a:r>
              <a:rPr lang="en-GB" sz="4800" dirty="0" smtClean="0">
                <a:solidFill>
                  <a:schemeClr val="bg1"/>
                </a:solidFill>
              </a:rPr>
              <a:t>Open </a:t>
            </a:r>
            <a:r>
              <a:rPr lang="en-GB" sz="4800" dirty="0">
                <a:solidFill>
                  <a:schemeClr val="bg1"/>
                </a:solidFill>
              </a:rPr>
              <a:t>Research</a:t>
            </a:r>
          </a:p>
          <a:p>
            <a:endParaRPr lang="en-GB" sz="36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GB" b="0" dirty="0" err="1">
                <a:solidFill>
                  <a:schemeClr val="bg1"/>
                </a:solidFill>
                <a:cs typeface="Calibri"/>
              </a:rPr>
              <a:t>euroCRIS</a:t>
            </a:r>
            <a:r>
              <a:rPr lang="en-GB" b="0" dirty="0">
                <a:solidFill>
                  <a:schemeClr val="bg1"/>
                </a:solidFill>
                <a:cs typeface="Calibri"/>
              </a:rPr>
              <a:t> </a:t>
            </a:r>
            <a:r>
              <a:rPr lang="en-GB" b="0" dirty="0" smtClean="0">
                <a:solidFill>
                  <a:schemeClr val="bg1"/>
                </a:solidFill>
                <a:cs typeface="Calibri"/>
              </a:rPr>
              <a:t>2017, 30 May 2017</a:t>
            </a:r>
            <a:endParaRPr lang="en-GB" b="0" dirty="0">
              <a:solidFill>
                <a:schemeClr val="bg1"/>
              </a:solidFill>
              <a:cs typeface="Calibri"/>
            </a:endParaRPr>
          </a:p>
          <a:p>
            <a:r>
              <a:rPr lang="en-GB" b="0" dirty="0" smtClean="0">
                <a:solidFill>
                  <a:schemeClr val="bg1"/>
                </a:solidFill>
                <a:latin typeface="Calibri"/>
                <a:cs typeface="Calibri"/>
              </a:rPr>
              <a:t>Dr Patricia Clarke, Health Research Board Ireland</a:t>
            </a:r>
          </a:p>
        </p:txBody>
      </p:sp>
    </p:spTree>
    <p:extLst>
      <p:ext uri="{BB962C8B-B14F-4D97-AF65-F5344CB8AC3E}">
        <p14:creationId xmlns:p14="http://schemas.microsoft.com/office/powerpoint/2010/main" val="3217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8402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400" b="1" dirty="0"/>
              <a:t>2017 Focus: Open </a:t>
            </a:r>
            <a:r>
              <a:rPr lang="en-GB" sz="3400" b="1" dirty="0" smtClean="0"/>
              <a:t>Access </a:t>
            </a:r>
            <a:r>
              <a:rPr lang="en-GB" sz="3400" b="1" dirty="0"/>
              <a:t>(</a:t>
            </a:r>
            <a:r>
              <a:rPr lang="en-GB" sz="3400" b="1" dirty="0" smtClean="0"/>
              <a:t>data)</a:t>
            </a:r>
            <a:endParaRPr lang="en-GB" sz="3400" dirty="0">
              <a:solidFill>
                <a:srgbClr val="2D2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26" y="1342103"/>
            <a:ext cx="4278766" cy="4439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i="1" dirty="0" smtClean="0">
                <a:solidFill>
                  <a:srgbClr val="FF0000"/>
                </a:solidFill>
              </a:rPr>
              <a:t>Competitiveness Council</a:t>
            </a:r>
            <a:r>
              <a:rPr lang="en-GB" sz="2400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GB" sz="2000" i="0" dirty="0" smtClean="0">
                <a:solidFill>
                  <a:srgbClr val="2D2D8A"/>
                </a:solidFill>
              </a:rPr>
              <a:t>1.Make research data produced by H2020 open by default</a:t>
            </a:r>
          </a:p>
          <a:p>
            <a:pPr marL="0" indent="0">
              <a:buNone/>
            </a:pPr>
            <a:endParaRPr lang="en-GB" sz="2000" i="0" dirty="0" smtClean="0">
              <a:solidFill>
                <a:srgbClr val="2D2D8A"/>
              </a:solidFill>
            </a:endParaRPr>
          </a:p>
          <a:p>
            <a:r>
              <a:rPr lang="en-GB" sz="2000" i="0" dirty="0" smtClean="0">
                <a:solidFill>
                  <a:srgbClr val="2D2D8A"/>
                </a:solidFill>
              </a:rPr>
              <a:t>2.Encourage MS to Promote data stewardship and implement data management plans </a:t>
            </a:r>
          </a:p>
          <a:p>
            <a:pPr marL="0" indent="0">
              <a:buNone/>
            </a:pPr>
            <a:endParaRPr lang="en-GB" sz="2000" i="0" dirty="0" smtClean="0">
              <a:solidFill>
                <a:srgbClr val="2D2D8A"/>
              </a:solidFill>
            </a:endParaRPr>
          </a:p>
          <a:p>
            <a:r>
              <a:rPr lang="en-GB" sz="2000" i="0" dirty="0" smtClean="0">
                <a:solidFill>
                  <a:srgbClr val="2D2D8A"/>
                </a:solidFill>
              </a:rPr>
              <a:t>3.Encourage MS and Commission to follow FAIR principles in research programmes and funding mechanisms</a:t>
            </a:r>
          </a:p>
          <a:p>
            <a:endParaRPr lang="en-GB" sz="2400" dirty="0">
              <a:solidFill>
                <a:srgbClr val="2D2D8A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0271" y="1342103"/>
            <a:ext cx="4763729" cy="4439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i="1" dirty="0" smtClean="0">
                <a:solidFill>
                  <a:srgbClr val="FF0000"/>
                </a:solidFill>
              </a:rPr>
              <a:t>Follow-Up by Stakeholders, EC and MS:</a:t>
            </a:r>
          </a:p>
          <a:p>
            <a:r>
              <a:rPr lang="en-GB" sz="2000" i="0" dirty="0" smtClean="0">
                <a:solidFill>
                  <a:srgbClr val="2D2D8A"/>
                </a:solidFill>
              </a:rPr>
              <a:t>1. As of 2017, Open </a:t>
            </a:r>
            <a:r>
              <a:rPr lang="en-GB" sz="2000" i="0" dirty="0">
                <a:solidFill>
                  <a:srgbClr val="2D2D8A"/>
                </a:solidFill>
              </a:rPr>
              <a:t>Data </a:t>
            </a:r>
            <a:r>
              <a:rPr lang="en-GB" sz="2000" i="0" dirty="0" smtClean="0">
                <a:solidFill>
                  <a:srgbClr val="2D2D8A"/>
                </a:solidFill>
              </a:rPr>
              <a:t>is the default option under H2020. Data Management Plans will be mandatory</a:t>
            </a:r>
            <a:endParaRPr lang="en-GB" sz="2000" i="0" dirty="0">
              <a:solidFill>
                <a:srgbClr val="2D2D8A"/>
              </a:solidFill>
            </a:endParaRPr>
          </a:p>
          <a:p>
            <a:r>
              <a:rPr lang="en-GB" sz="2000" i="0" dirty="0" smtClean="0">
                <a:solidFill>
                  <a:srgbClr val="2D2D8A"/>
                </a:solidFill>
              </a:rPr>
              <a:t>2. Evaluation of MS advances on Open Data will be necessary</a:t>
            </a:r>
          </a:p>
          <a:p>
            <a:pPr marL="0" indent="0">
              <a:buNone/>
            </a:pPr>
            <a:endParaRPr lang="en-GB" sz="2000" i="0" dirty="0" smtClean="0">
              <a:solidFill>
                <a:srgbClr val="2D2D8A"/>
              </a:solidFill>
            </a:endParaRPr>
          </a:p>
          <a:p>
            <a:pPr marL="0" indent="0">
              <a:buNone/>
            </a:pPr>
            <a:endParaRPr lang="en-GB" sz="2000" i="0" dirty="0" smtClean="0">
              <a:solidFill>
                <a:srgbClr val="2D2D8A"/>
              </a:solidFill>
            </a:endParaRPr>
          </a:p>
          <a:p>
            <a:r>
              <a:rPr lang="en-GB" sz="2000" i="0" dirty="0" smtClean="0">
                <a:solidFill>
                  <a:srgbClr val="2D2D8A"/>
                </a:solidFill>
              </a:rPr>
              <a:t>3. </a:t>
            </a:r>
            <a:r>
              <a:rPr lang="en-GB" sz="2000" i="0" dirty="0">
                <a:solidFill>
                  <a:srgbClr val="2D2D8A"/>
                </a:solidFill>
              </a:rPr>
              <a:t>Evaluation of MS advances on Open Data will be </a:t>
            </a:r>
            <a:r>
              <a:rPr lang="en-GB" sz="2000" i="0" dirty="0" smtClean="0">
                <a:solidFill>
                  <a:srgbClr val="2D2D8A"/>
                </a:solidFill>
              </a:rPr>
              <a:t>necessary; Expert Group on FAIR data will advise DG RTD in course of 2017</a:t>
            </a:r>
            <a:endParaRPr lang="en-GB" sz="2000" i="0" dirty="0">
              <a:solidFill>
                <a:srgbClr val="2D2D8A"/>
              </a:solidFill>
            </a:endParaRPr>
          </a:p>
          <a:p>
            <a:endParaRPr lang="en-GB" sz="2400" i="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Image result for golden crown png"/>
          <p:cNvSpPr>
            <a:spLocks noChangeAspect="1" noChangeArrowheads="1"/>
          </p:cNvSpPr>
          <p:nvPr/>
        </p:nvSpPr>
        <p:spPr bwMode="auto">
          <a:xfrm>
            <a:off x="155575" y="-808038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09490"/>
            <a:ext cx="912986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kern="0" dirty="0" smtClean="0">
                <a:latin typeface="Century Gothic" panose="020B0502020202020204" pitchFamily="34" charset="0"/>
                <a:ea typeface="Verdana" pitchFamily="1"/>
                <a:cs typeface="Verdana" pitchFamily="34"/>
              </a:rPr>
              <a:t>2017 Focus: European </a:t>
            </a:r>
            <a:r>
              <a:rPr lang="en-GB" sz="3200" b="1" kern="0" dirty="0">
                <a:latin typeface="Century Gothic" panose="020B0502020202020204" pitchFamily="34" charset="0"/>
                <a:ea typeface="Verdana" pitchFamily="1"/>
                <a:cs typeface="Verdana" pitchFamily="34"/>
              </a:rPr>
              <a:t>Open Science Cloud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grpSp>
        <p:nvGrpSpPr>
          <p:cNvPr id="7193" name="Group 7192"/>
          <p:cNvGrpSpPr/>
          <p:nvPr/>
        </p:nvGrpSpPr>
        <p:grpSpPr>
          <a:xfrm>
            <a:off x="1455145" y="1126274"/>
            <a:ext cx="7663542" cy="4785606"/>
            <a:chOff x="1716441" y="1898701"/>
            <a:chExt cx="7663542" cy="4785606"/>
          </a:xfrm>
        </p:grpSpPr>
        <p:sp>
          <p:nvSpPr>
            <p:cNvPr id="24" name="Rectangle 23"/>
            <p:cNvSpPr/>
            <p:nvPr/>
          </p:nvSpPr>
          <p:spPr>
            <a:xfrm>
              <a:off x="5715689" y="4729978"/>
              <a:ext cx="1467009" cy="830997"/>
            </a:xfrm>
            <a:prstGeom prst="rect">
              <a:avLst/>
            </a:prstGeom>
            <a:solidFill>
              <a:srgbClr val="2D5EC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FFFFFF"/>
                  </a:solidFill>
                  <a:latin typeface="Calibri Light" panose="020F0302020204030204" pitchFamily="34" charset="0"/>
                </a:rPr>
                <a:t>DECISION </a:t>
              </a:r>
              <a:endParaRPr lang="en-GB" sz="1600" b="1" dirty="0" smtClean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srgbClr val="FFFFFF"/>
                  </a:solidFill>
                  <a:latin typeface="Calibri Light" panose="020F0302020204030204" pitchFamily="34" charset="0"/>
                </a:rPr>
                <a:t>STRUCTURE &amp; FLOWS</a:t>
              </a:r>
              <a:endParaRPr lang="en-GB" sz="1600" b="1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31" name="Elbow Connector 30"/>
            <p:cNvCxnSpPr>
              <a:stCxn id="6" idx="2"/>
              <a:endCxn id="26" idx="0"/>
            </p:cNvCxnSpPr>
            <p:nvPr/>
          </p:nvCxnSpPr>
          <p:spPr bwMode="auto">
            <a:xfrm rot="5400000">
              <a:off x="4687866" y="4724119"/>
              <a:ext cx="1021973" cy="443528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192" name="Group 7191"/>
            <p:cNvGrpSpPr/>
            <p:nvPr/>
          </p:nvGrpSpPr>
          <p:grpSpPr>
            <a:xfrm>
              <a:off x="1716441" y="1898701"/>
              <a:ext cx="7663542" cy="4785606"/>
              <a:chOff x="1716441" y="1898701"/>
              <a:chExt cx="7663542" cy="478560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716441" y="2529792"/>
                <a:ext cx="5046149" cy="2114760"/>
                <a:chOff x="1676400" y="2456937"/>
                <a:chExt cx="5046149" cy="211476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4038600" y="2723742"/>
                  <a:ext cx="2683949" cy="1638300"/>
                  <a:chOff x="2895600" y="3048000"/>
                  <a:chExt cx="2683949" cy="1638300"/>
                </a:xfrm>
              </p:grpSpPr>
              <p:sp>
                <p:nvSpPr>
                  <p:cNvPr id="6" name="Rounded Rectangle 5"/>
                  <p:cNvSpPr/>
                  <p:nvPr/>
                </p:nvSpPr>
                <p:spPr bwMode="auto">
                  <a:xfrm>
                    <a:off x="2895600" y="3048000"/>
                    <a:ext cx="2683949" cy="163830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31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600" smtClean="0">
                      <a:solidFill>
                        <a:srgbClr val="0F5494"/>
                      </a:solidFill>
                      <a:latin typeface="Calibri Light" panose="020F0302020204030204" pitchFamily="34" charset="0"/>
                    </a:endParaRPr>
                  </a:p>
                </p:txBody>
              </p:sp>
              <p:pic>
                <p:nvPicPr>
                  <p:cNvPr id="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55158" y="3165135"/>
                    <a:ext cx="2564829" cy="14925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10" name="Picture 6" descr="Image result for governance 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2456937"/>
                  <a:ext cx="3316641" cy="2114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5934905" y="1898701"/>
                <a:ext cx="2143124" cy="830997"/>
              </a:xfrm>
              <a:prstGeom prst="rect">
                <a:avLst/>
              </a:prstGeom>
              <a:solidFill>
                <a:srgbClr val="2D5EC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RECOMMENDATIONS INCLUDED </a:t>
                </a:r>
                <a:r>
                  <a:rPr lang="en-GB" sz="1600" b="1" dirty="0" smtClean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IN THE GOVERNANCE MODEL </a:t>
                </a:r>
                <a:endParaRPr lang="en-GB" sz="1600" b="1" dirty="0">
                  <a:solidFill>
                    <a:srgbClr val="FFFFFF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51299" y="2787453"/>
                <a:ext cx="1827951" cy="584775"/>
              </a:xfrm>
              <a:prstGeom prst="rect">
                <a:avLst/>
              </a:prstGeom>
              <a:solidFill>
                <a:srgbClr val="2D5EC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 smtClean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OBJECTIVES OF GOVERNANCE</a:t>
                </a:r>
                <a:endParaRPr lang="en-GB" sz="1600" b="1" dirty="0">
                  <a:solidFill>
                    <a:srgbClr val="FFFFFF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182698" y="3728650"/>
                <a:ext cx="1783379" cy="338554"/>
              </a:xfrm>
              <a:prstGeom prst="rect">
                <a:avLst/>
              </a:prstGeom>
              <a:solidFill>
                <a:srgbClr val="2D5EC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ACTORS &amp; ROLES: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86894">
                <a:off x="7691942" y="4351761"/>
                <a:ext cx="1688041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 smtClean="0">
                    <a:solidFill>
                      <a:srgbClr val="0F5494"/>
                    </a:solidFill>
                    <a:latin typeface="Calibri Light" panose="020F0302020204030204" pitchFamily="34" charset="0"/>
                  </a:rPr>
                  <a:t>EOSC FUNDERS</a:t>
                </a:r>
                <a:endParaRPr lang="en-GB" sz="1600" b="1" dirty="0">
                  <a:solidFill>
                    <a:srgbClr val="0F5494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405467">
                <a:off x="7579265" y="4922174"/>
                <a:ext cx="1339980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 smtClean="0">
                    <a:solidFill>
                      <a:srgbClr val="0F5494"/>
                    </a:solidFill>
                    <a:latin typeface="Calibri Light" panose="020F0302020204030204" pitchFamily="34" charset="0"/>
                  </a:rPr>
                  <a:t>ASSOCIATES</a:t>
                </a:r>
                <a:endParaRPr lang="en-GB" sz="1600" b="1" dirty="0">
                  <a:solidFill>
                    <a:srgbClr val="0F5494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21217210">
                <a:off x="8066309" y="5228174"/>
                <a:ext cx="806143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 smtClean="0">
                    <a:solidFill>
                      <a:srgbClr val="0F5494"/>
                    </a:solidFill>
                    <a:latin typeface="Calibri Light" panose="020F0302020204030204" pitchFamily="34" charset="0"/>
                  </a:rPr>
                  <a:t>USERS</a:t>
                </a:r>
                <a:endParaRPr lang="en-GB" sz="1600" b="1" dirty="0">
                  <a:solidFill>
                    <a:srgbClr val="0F5494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21234232">
                <a:off x="7268031" y="5853310"/>
                <a:ext cx="1880317" cy="8309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0F5494"/>
                    </a:solidFill>
                    <a:latin typeface="Calibri Light" panose="020F0302020204030204" pitchFamily="34" charset="0"/>
                  </a:rPr>
                  <a:t>LOGISTICS &amp; OPERATIONS (</a:t>
                </a:r>
                <a:r>
                  <a:rPr lang="en-US" sz="1400" b="1" dirty="0" smtClean="0">
                    <a:solidFill>
                      <a:srgbClr val="0F5494"/>
                    </a:solidFill>
                    <a:latin typeface="Calibri Light" panose="020F0302020204030204" pitchFamily="34" charset="0"/>
                  </a:rPr>
                  <a:t>PROCUREMENT</a:t>
                </a:r>
                <a:r>
                  <a:rPr lang="en-US" sz="1600" b="1" dirty="0" smtClean="0">
                    <a:solidFill>
                      <a:srgbClr val="0F5494"/>
                    </a:solidFill>
                    <a:latin typeface="Calibri Light" panose="020F0302020204030204" pitchFamily="34" charset="0"/>
                  </a:rPr>
                  <a:t>)</a:t>
                </a:r>
                <a:endParaRPr lang="en-GB" sz="1600" b="1" dirty="0">
                  <a:solidFill>
                    <a:srgbClr val="0F5494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138888" y="5456870"/>
                <a:ext cx="1676400" cy="584775"/>
              </a:xfrm>
              <a:prstGeom prst="rect">
                <a:avLst/>
              </a:prstGeom>
              <a:solidFill>
                <a:srgbClr val="2D5EC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 smtClean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RULES OF PARTICIPATION</a:t>
                </a:r>
                <a:endParaRPr lang="en-GB" sz="1600" b="1" dirty="0">
                  <a:solidFill>
                    <a:srgbClr val="FFFFFF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02241" y="5164383"/>
                <a:ext cx="1676400" cy="1077218"/>
              </a:xfrm>
              <a:prstGeom prst="rect">
                <a:avLst/>
              </a:prstGeom>
              <a:solidFill>
                <a:srgbClr val="2D5EC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 smtClean="0">
                    <a:solidFill>
                      <a:srgbClr val="FFFFFF"/>
                    </a:solidFill>
                    <a:latin typeface="Calibri Light" panose="020F0302020204030204" pitchFamily="34" charset="0"/>
                  </a:rPr>
                  <a:t>SECURITY ASPECTS &amp; BUSINESS CONTINUITY</a:t>
                </a:r>
                <a:endParaRPr lang="en-GB" sz="1600" b="1" dirty="0">
                  <a:solidFill>
                    <a:srgbClr val="FFFFFF"/>
                  </a:solidFill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25" name="Elbow Connector 24"/>
              <p:cNvCxnSpPr>
                <a:stCxn id="6" idx="2"/>
                <a:endCxn id="28" idx="0"/>
              </p:cNvCxnSpPr>
              <p:nvPr/>
            </p:nvCxnSpPr>
            <p:spPr bwMode="auto">
              <a:xfrm rot="5400000">
                <a:off x="3965786" y="3709553"/>
                <a:ext cx="729486" cy="2180175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Elbow Connector 33"/>
              <p:cNvCxnSpPr>
                <a:stCxn id="6" idx="3"/>
                <a:endCxn id="16" idx="0"/>
              </p:cNvCxnSpPr>
              <p:nvPr/>
            </p:nvCxnSpPr>
            <p:spPr bwMode="auto">
              <a:xfrm>
                <a:off x="6762590" y="3615747"/>
                <a:ext cx="1311798" cy="112903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Elbow Connector 37"/>
              <p:cNvCxnSpPr>
                <a:stCxn id="6" idx="2"/>
                <a:endCxn id="24" idx="0"/>
              </p:cNvCxnSpPr>
              <p:nvPr/>
            </p:nvCxnSpPr>
            <p:spPr bwMode="auto">
              <a:xfrm rot="16200000" flipH="1">
                <a:off x="5787365" y="4068148"/>
                <a:ext cx="295081" cy="1028578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Elbow Connector 40"/>
              <p:cNvCxnSpPr>
                <a:stCxn id="6" idx="0"/>
                <a:endCxn id="11" idx="0"/>
              </p:cNvCxnSpPr>
              <p:nvPr/>
            </p:nvCxnSpPr>
            <p:spPr bwMode="auto">
              <a:xfrm rot="5400000" flipH="1" flipV="1">
                <a:off x="5764593" y="1554724"/>
                <a:ext cx="897896" cy="1585851"/>
              </a:xfrm>
              <a:prstGeom prst="bentConnector3">
                <a:avLst>
                  <a:gd name="adj1" fmla="val 125460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Elbow Connector 44"/>
              <p:cNvCxnSpPr>
                <a:stCxn id="6" idx="3"/>
                <a:endCxn id="15" idx="1"/>
              </p:cNvCxnSpPr>
              <p:nvPr/>
            </p:nvCxnSpPr>
            <p:spPr bwMode="auto">
              <a:xfrm flipV="1">
                <a:off x="6762590" y="3079841"/>
                <a:ext cx="288709" cy="535906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Rectangle 21"/>
              <p:cNvSpPr/>
              <p:nvPr/>
            </p:nvSpPr>
            <p:spPr>
              <a:xfrm>
                <a:off x="7286770" y="5549204"/>
                <a:ext cx="1598576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 smtClean="0">
                    <a:solidFill>
                      <a:srgbClr val="0F5494"/>
                    </a:solidFill>
                    <a:latin typeface="Calibri Light" panose="020F0302020204030204" pitchFamily="34" charset="0"/>
                  </a:rPr>
                  <a:t>SECRETARIAT</a:t>
                </a:r>
                <a:endParaRPr lang="en-GB" sz="1600" b="1" dirty="0">
                  <a:solidFill>
                    <a:srgbClr val="0F5494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590908" y="4614446"/>
                <a:ext cx="1339980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 smtClean="0">
                    <a:solidFill>
                      <a:srgbClr val="0F5494"/>
                    </a:solidFill>
                    <a:latin typeface="Calibri Light" panose="020F0302020204030204" pitchFamily="34" charset="0"/>
                  </a:rPr>
                  <a:t>GOVERNORS</a:t>
                </a:r>
                <a:endParaRPr lang="en-GB" sz="1600" b="1" dirty="0">
                  <a:solidFill>
                    <a:srgbClr val="0F5494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323588">
                <a:off x="7290347" y="4041380"/>
                <a:ext cx="1667300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b="1" dirty="0" smtClean="0">
                    <a:solidFill>
                      <a:srgbClr val="0F5494"/>
                    </a:solidFill>
                    <a:latin typeface="Calibri Light" panose="020F0302020204030204" pitchFamily="34" charset="0"/>
                  </a:rPr>
                  <a:t>EOSC MEMBERS</a:t>
                </a:r>
                <a:endParaRPr lang="en-GB" sz="1600" b="1" dirty="0">
                  <a:solidFill>
                    <a:srgbClr val="0F5494"/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86055" y="5046041"/>
            <a:ext cx="1676400" cy="584775"/>
          </a:xfrm>
          <a:prstGeom prst="rect">
            <a:avLst/>
          </a:prstGeom>
          <a:solidFill>
            <a:srgbClr val="2D5EC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INTERNATIONAL AGREEMENTS</a:t>
            </a:r>
            <a:endParaRPr lang="en-GB" sz="1600" b="1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6" name="Elbow Connector 35"/>
          <p:cNvCxnSpPr>
            <a:stCxn id="6" idx="2"/>
            <a:endCxn id="35" idx="0"/>
          </p:cNvCxnSpPr>
          <p:nvPr/>
        </p:nvCxnSpPr>
        <p:spPr bwMode="auto">
          <a:xfrm rot="5400000">
            <a:off x="2400003" y="2286723"/>
            <a:ext cx="1383571" cy="413506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tangle 47"/>
          <p:cNvSpPr/>
          <p:nvPr/>
        </p:nvSpPr>
        <p:spPr>
          <a:xfrm>
            <a:off x="4770492" y="5499640"/>
            <a:ext cx="2058504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600" b="1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Funding Models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Business Models</a:t>
            </a:r>
            <a:endParaRPr lang="en-GB" sz="1600" b="1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7188" name="Down Arrow 7187"/>
          <p:cNvSpPr/>
          <p:nvPr/>
        </p:nvSpPr>
        <p:spPr bwMode="auto">
          <a:xfrm>
            <a:off x="5952245" y="4809784"/>
            <a:ext cx="408805" cy="679310"/>
          </a:xfrm>
          <a:prstGeom prst="downArrow">
            <a:avLst/>
          </a:prstGeom>
          <a:noFill/>
          <a:ln w="9525" cap="flat" cmpd="sng" algn="ctr">
            <a:solidFill>
              <a:srgbClr val="E57E0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63" name="Down Arrow 62"/>
          <p:cNvSpPr/>
          <p:nvPr/>
        </p:nvSpPr>
        <p:spPr bwMode="auto">
          <a:xfrm rot="10800000">
            <a:off x="5543440" y="4722486"/>
            <a:ext cx="408805" cy="674964"/>
          </a:xfrm>
          <a:prstGeom prst="downArrow">
            <a:avLst/>
          </a:prstGeom>
          <a:noFill/>
          <a:ln w="9525" cap="flat" cmpd="sng" algn="ctr">
            <a:solidFill>
              <a:srgbClr val="E57E0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36615" y="990447"/>
            <a:ext cx="2480945" cy="584775"/>
          </a:xfrm>
          <a:prstGeom prst="rect">
            <a:avLst/>
          </a:prstGeom>
          <a:solidFill>
            <a:srgbClr val="2D5EC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Innovative Funding &amp; Business </a:t>
            </a:r>
            <a:r>
              <a:rPr lang="en-GB" sz="1600" b="1" dirty="0">
                <a:solidFill>
                  <a:srgbClr val="FFFFFF"/>
                </a:solidFill>
                <a:latin typeface="Calibri Light" panose="020F0302020204030204" pitchFamily="34" charset="0"/>
              </a:rPr>
              <a:t>Models</a:t>
            </a:r>
          </a:p>
        </p:txBody>
      </p:sp>
      <p:cxnSp>
        <p:nvCxnSpPr>
          <p:cNvPr id="65" name="Elbow Connector 64"/>
          <p:cNvCxnSpPr>
            <a:stCxn id="64" idx="3"/>
            <a:endCxn id="6" idx="0"/>
          </p:cNvCxnSpPr>
          <p:nvPr/>
        </p:nvCxnSpPr>
        <p:spPr bwMode="auto">
          <a:xfrm>
            <a:off x="2917560" y="1282835"/>
            <a:ext cx="2241760" cy="741335"/>
          </a:xfrm>
          <a:prstGeom prst="bentConnector2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21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0" y="1195465"/>
            <a:ext cx="7862799" cy="4525963"/>
          </a:xfrm>
          <a:prstGeom prst="rect">
            <a:avLst/>
          </a:prstGeom>
          <a:noFill/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 dirty="0" smtClean="0"/>
              <a:t>The Irish Health Research Landscape</a:t>
            </a:r>
            <a:endParaRPr lang="en-IE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485" y="0"/>
            <a:ext cx="1390515" cy="13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24" y="1155646"/>
            <a:ext cx="33893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77" y="1216713"/>
            <a:ext cx="2871020" cy="101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28387" cy="9263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400" b="1" dirty="0" smtClean="0"/>
              <a:t>National Agenda</a:t>
            </a:r>
            <a:endParaRPr lang="en-GB" sz="3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8924" y="3341578"/>
            <a:ext cx="8686800" cy="276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2400" b="1" dirty="0" smtClean="0"/>
              <a:t>Why?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IE" sz="2400" dirty="0" smtClean="0"/>
              <a:t>develop </a:t>
            </a:r>
            <a:r>
              <a:rPr lang="en-IE" sz="2400" dirty="0"/>
              <a:t>common awareness of requirements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IE" sz="2400" dirty="0"/>
              <a:t>make best use of capacity that exists within the Irish system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IE" sz="2400" dirty="0"/>
              <a:t>avoid duplication of efforts and inconsistences between the research performing and research funding organisations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IE" sz="2400" dirty="0"/>
              <a:t>ensure timely and efficient implementation of the agenda in Ireland. </a:t>
            </a:r>
          </a:p>
          <a:p>
            <a:pPr algn="l"/>
            <a:endParaRPr lang="en-GB" sz="3400" b="1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98924" y="2047690"/>
            <a:ext cx="8945076" cy="974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2400" b="1" i="1" dirty="0" smtClean="0"/>
              <a:t>Priority 4.7 identifies the need to  “support national and European Open Science policies and principles”. </a:t>
            </a:r>
            <a:endParaRPr lang="en-GB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8542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24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IE" sz="3400" b="1" dirty="0" smtClean="0">
                <a:solidFill>
                  <a:schemeClr val="tx1"/>
                </a:solidFill>
              </a:rPr>
              <a:t>Building on National Open Access approach</a:t>
            </a:r>
            <a:endParaRPr lang="en-IE" sz="3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8142" y="2263877"/>
            <a:ext cx="2669458" cy="385670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2800" b="1" dirty="0" smtClean="0"/>
              <a:t>National Steering Committee for Open Access Policy</a:t>
            </a:r>
            <a:r>
              <a:rPr lang="en-IE" sz="2800" dirty="0" smtClean="0"/>
              <a:t>	</a:t>
            </a:r>
            <a:endParaRPr lang="en-IE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57601" y="1419372"/>
            <a:ext cx="5486400" cy="3856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National Open Research Forum</a:t>
            </a:r>
          </a:p>
          <a:p>
            <a:pPr lvl="1"/>
            <a:r>
              <a:rPr lang="en-GB" sz="2800" b="1" i="1" dirty="0"/>
              <a:t>F</a:t>
            </a:r>
            <a:r>
              <a:rPr lang="en-GB" sz="2800" b="1" i="1" dirty="0" smtClean="0"/>
              <a:t>ormal secretariat</a:t>
            </a:r>
          </a:p>
          <a:p>
            <a:pPr lvl="1"/>
            <a:r>
              <a:rPr lang="en-GB" sz="2800" b="1" i="1" dirty="0" smtClean="0"/>
              <a:t>Expanded  </a:t>
            </a:r>
            <a:r>
              <a:rPr lang="en-GB" sz="2800" b="1" i="1" dirty="0"/>
              <a:t>membership</a:t>
            </a:r>
          </a:p>
          <a:p>
            <a:pPr lvl="1"/>
            <a:r>
              <a:rPr lang="en-GB" sz="2800" b="1" i="1" dirty="0" smtClean="0"/>
              <a:t>Larger agenda</a:t>
            </a:r>
          </a:p>
          <a:p>
            <a:pPr lvl="1"/>
            <a:r>
              <a:rPr lang="en-GB" sz="2800" b="1" i="1" dirty="0" smtClean="0"/>
              <a:t>Link to national policy agenda</a:t>
            </a:r>
            <a:endParaRPr lang="en-GB" sz="2800" b="1" i="1" dirty="0"/>
          </a:p>
          <a:p>
            <a:endParaRPr lang="en-GB" b="1" i="1" dirty="0"/>
          </a:p>
        </p:txBody>
      </p:sp>
      <p:sp>
        <p:nvSpPr>
          <p:cNvPr id="8" name="Curved Up Arrow 7"/>
          <p:cNvSpPr/>
          <p:nvPr/>
        </p:nvSpPr>
        <p:spPr>
          <a:xfrm rot="2115780">
            <a:off x="-485762" y="2542097"/>
            <a:ext cx="4770959" cy="2773845"/>
          </a:xfrm>
          <a:prstGeom prst="curvedUpArrow">
            <a:avLst>
              <a:gd name="adj1" fmla="val 25000"/>
              <a:gd name="adj2" fmla="val 35852"/>
              <a:gd name="adj3" fmla="val 191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4" y="171398"/>
            <a:ext cx="8170606" cy="11854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400" b="1" dirty="0" smtClean="0"/>
              <a:t>National Open </a:t>
            </a:r>
            <a:r>
              <a:rPr lang="en-GB" sz="3400" b="1" dirty="0"/>
              <a:t>R</a:t>
            </a:r>
            <a:r>
              <a:rPr lang="en-GB" sz="3400" b="1" dirty="0" smtClean="0"/>
              <a:t>esearch Forum</a:t>
            </a:r>
            <a:br>
              <a:rPr lang="en-GB" sz="3400" b="1" dirty="0" smtClean="0"/>
            </a:br>
            <a:r>
              <a:rPr lang="en-GB" sz="3400" b="1" dirty="0" smtClean="0"/>
              <a:t>Operation and delivery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1578078"/>
            <a:ext cx="8686800" cy="4041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+mj-lt"/>
              </a:rPr>
              <a:t>Membership and Tasks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>
                <a:latin typeface="+mj-lt"/>
              </a:rPr>
              <a:t>Develop </a:t>
            </a:r>
            <a:r>
              <a:rPr lang="en-GB" sz="2400" dirty="0">
                <a:latin typeface="+mj-lt"/>
              </a:rPr>
              <a:t>a draft Vision for the Open Science agenda for </a:t>
            </a:r>
            <a:r>
              <a:rPr lang="en-GB" sz="2400" dirty="0" smtClean="0">
                <a:latin typeface="+mj-lt"/>
              </a:rPr>
              <a:t>Ireland</a:t>
            </a:r>
            <a:endParaRPr lang="en-GB" sz="2400" dirty="0">
              <a:latin typeface="+mj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latin typeface="+mj-lt"/>
              </a:rPr>
              <a:t>Revise the National Open Access </a:t>
            </a:r>
            <a:r>
              <a:rPr lang="en-GB" sz="2400" dirty="0" smtClean="0">
                <a:latin typeface="+mj-lt"/>
              </a:rPr>
              <a:t>principles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>
                <a:latin typeface="+mj-lt"/>
              </a:rPr>
              <a:t>Develop National Principles </a:t>
            </a:r>
            <a:r>
              <a:rPr lang="en-GB" sz="2400" dirty="0">
                <a:latin typeface="+mj-lt"/>
              </a:rPr>
              <a:t>for </a:t>
            </a:r>
            <a:r>
              <a:rPr lang="en-GB" sz="2400" dirty="0" smtClean="0">
                <a:latin typeface="+mj-lt"/>
              </a:rPr>
              <a:t>Open Research Data </a:t>
            </a:r>
            <a:r>
              <a:rPr lang="en-GB" sz="2400" dirty="0">
                <a:latin typeface="+mj-lt"/>
              </a:rPr>
              <a:t>in </a:t>
            </a:r>
            <a:r>
              <a:rPr lang="en-GB" sz="2400" dirty="0" smtClean="0">
                <a:latin typeface="+mj-lt"/>
              </a:rPr>
              <a:t>Ireland</a:t>
            </a:r>
            <a:endParaRPr lang="en-GB" sz="2400" dirty="0">
              <a:latin typeface="+mj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latin typeface="+mj-lt"/>
              </a:rPr>
              <a:t>Assess the current capacities and capabilities in Ireland to deliver on Open Science from the: </a:t>
            </a:r>
            <a:endParaRPr lang="en-GB" sz="2400" dirty="0" smtClean="0">
              <a:latin typeface="+mj-lt"/>
            </a:endParaRPr>
          </a:p>
          <a:p>
            <a:pPr marL="1314450" lvl="2" indent="-514350">
              <a:buAutoNum type="romanLcParenR"/>
            </a:pPr>
            <a:r>
              <a:rPr lang="en-GB" dirty="0" smtClean="0">
                <a:latin typeface="+mj-lt"/>
              </a:rPr>
              <a:t>human resources perspective</a:t>
            </a:r>
          </a:p>
          <a:p>
            <a:pPr marL="1314450" lvl="2" indent="-514350">
              <a:buAutoNum type="romanLcParenR"/>
            </a:pPr>
            <a:r>
              <a:rPr lang="en-GB" dirty="0" smtClean="0">
                <a:latin typeface="+mj-lt"/>
              </a:rPr>
              <a:t>current infrastructure and future infrastructure needs. </a:t>
            </a:r>
          </a:p>
          <a:p>
            <a:pPr marL="0" indent="0">
              <a:buNone/>
            </a:pPr>
            <a:r>
              <a:rPr lang="en-GB" sz="2400" dirty="0" smtClean="0">
                <a:latin typeface="+mj-lt"/>
              </a:rPr>
              <a:t>5. 	Identify demonstrators and examples of good practice</a:t>
            </a:r>
            <a:endParaRPr lang="en-GB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34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Thank </a:t>
            </a:r>
            <a:r>
              <a:rPr lang="en-GB" sz="4000" b="1" dirty="0" smtClean="0"/>
              <a:t>you</a:t>
            </a:r>
          </a:p>
          <a:p>
            <a:pPr marL="0" indent="0" algn="ctr">
              <a:buNone/>
            </a:pPr>
            <a:r>
              <a:rPr lang="en-GB" sz="4000" b="1" dirty="0" smtClean="0"/>
              <a:t>Further information: </a:t>
            </a:r>
          </a:p>
          <a:p>
            <a:pPr marL="0" indent="0" algn="ctr">
              <a:buNone/>
            </a:pPr>
            <a:r>
              <a:rPr lang="en-GB" sz="4000" b="1" dirty="0" smtClean="0"/>
              <a:t>pclarke@hrb.ie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0"/>
          <p:cNvSpPr txBox="1">
            <a:spLocks noChangeArrowheads="1"/>
          </p:cNvSpPr>
          <p:nvPr/>
        </p:nvSpPr>
        <p:spPr bwMode="auto">
          <a:xfrm>
            <a:off x="457201" y="313254"/>
            <a:ext cx="8534399" cy="1138773"/>
          </a:xfrm>
          <a:prstGeom prst="rect">
            <a:avLst/>
          </a:prstGeom>
          <a:solidFill>
            <a:schemeClr val="accent1">
              <a:lumMod val="40000"/>
              <a:lumOff val="60000"/>
              <a:alpha val="23922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Open Science </a:t>
            </a:r>
          </a:p>
          <a:p>
            <a:pPr algn="ctr"/>
            <a:r>
              <a:rPr lang="en-GB" altLang="fr-F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n-GB" alt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changing research process</a:t>
            </a:r>
            <a:endParaRPr lang="en-GB" altLang="fr-F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H:\MyDocs\Patricia HRB\0040 Participation in EU Programmes\EU Policy Platform 2016\Open Science DS_6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1" y="1808772"/>
            <a:ext cx="6934198" cy="41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10"/>
          <p:cNvSpPr txBox="1">
            <a:spLocks noChangeArrowheads="1"/>
          </p:cNvSpPr>
          <p:nvPr/>
        </p:nvSpPr>
        <p:spPr bwMode="auto">
          <a:xfrm>
            <a:off x="182879" y="1808772"/>
            <a:ext cx="4663441" cy="3108543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Collaborative 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ways of diffusing and sharing knowledge using new digital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Focus on sharing knowledge as early as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Great opportunities</a:t>
            </a:r>
          </a:p>
          <a:p>
            <a:endParaRPr lang="en-GB" alt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67624" y="3029946"/>
            <a:ext cx="1737376" cy="707886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services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 standards</a:t>
            </a:r>
          </a:p>
        </p:txBody>
      </p:sp>
      <p:sp>
        <p:nvSpPr>
          <p:cNvPr id="3" name="Ellipse 2"/>
          <p:cNvSpPr/>
          <p:nvPr/>
        </p:nvSpPr>
        <p:spPr>
          <a:xfrm>
            <a:off x="3325813" y="2059052"/>
            <a:ext cx="2600325" cy="25987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9699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700277"/>
            <a:ext cx="3313113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ZoneTexte 9"/>
          <p:cNvSpPr txBox="1">
            <a:spLocks noChangeArrowheads="1"/>
          </p:cNvSpPr>
          <p:nvPr/>
        </p:nvSpPr>
        <p:spPr bwMode="auto">
          <a:xfrm rot="-4800000">
            <a:off x="2849562" y="3057590"/>
            <a:ext cx="7858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900">
                <a:latin typeface="Verdana" pitchFamily="34" charset="0"/>
              </a:rPr>
              <a:t>Open data</a:t>
            </a:r>
          </a:p>
        </p:txBody>
      </p:sp>
      <p:sp>
        <p:nvSpPr>
          <p:cNvPr id="29702" name="ZoneTexte 10"/>
          <p:cNvSpPr txBox="1">
            <a:spLocks noChangeArrowheads="1"/>
          </p:cNvSpPr>
          <p:nvPr/>
        </p:nvSpPr>
        <p:spPr bwMode="auto">
          <a:xfrm rot="-900000">
            <a:off x="3908425" y="1866965"/>
            <a:ext cx="646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800" dirty="0">
                <a:latin typeface="Verdana" pitchFamily="34" charset="0"/>
              </a:rPr>
              <a:t>Data-</a:t>
            </a:r>
            <a:br>
              <a:rPr lang="fr-FR" altLang="fr-FR" sz="800" dirty="0">
                <a:latin typeface="Verdana" pitchFamily="34" charset="0"/>
              </a:rPr>
            </a:br>
            <a:r>
              <a:rPr lang="fr-FR" altLang="fr-FR" sz="800" dirty="0">
                <a:latin typeface="Verdana" pitchFamily="34" charset="0"/>
              </a:rPr>
              <a:t>intensive</a:t>
            </a:r>
          </a:p>
        </p:txBody>
      </p:sp>
      <p:sp>
        <p:nvSpPr>
          <p:cNvPr id="29703" name="ZoneTexte 11"/>
          <p:cNvSpPr txBox="1">
            <a:spLocks noChangeArrowheads="1"/>
          </p:cNvSpPr>
          <p:nvPr/>
        </p:nvSpPr>
        <p:spPr bwMode="auto">
          <a:xfrm rot="-2844921">
            <a:off x="3072606" y="2291621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800">
                <a:latin typeface="Verdana" pitchFamily="34" charset="0"/>
              </a:rPr>
              <a:t>Open tabbooks/</a:t>
            </a:r>
            <a:br>
              <a:rPr lang="fr-FR" altLang="fr-FR" sz="800">
                <a:latin typeface="Verdana" pitchFamily="34" charset="0"/>
              </a:rPr>
            </a:br>
            <a:r>
              <a:rPr lang="fr-FR" altLang="fr-FR" sz="800">
                <a:latin typeface="Verdana" pitchFamily="34" charset="0"/>
              </a:rPr>
              <a:t>workflow</a:t>
            </a:r>
          </a:p>
        </p:txBody>
      </p:sp>
      <p:sp>
        <p:nvSpPr>
          <p:cNvPr id="29704" name="ZoneTexte 12"/>
          <p:cNvSpPr txBox="1">
            <a:spLocks noChangeArrowheads="1"/>
          </p:cNvSpPr>
          <p:nvPr/>
        </p:nvSpPr>
        <p:spPr bwMode="auto">
          <a:xfrm rot="3900000">
            <a:off x="2929732" y="3777521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900">
                <a:latin typeface="Verdana" pitchFamily="34" charset="0"/>
              </a:rPr>
              <a:t>Open </a:t>
            </a:r>
            <a:br>
              <a:rPr lang="fr-FR" altLang="fr-FR" sz="900">
                <a:latin typeface="Verdana" pitchFamily="34" charset="0"/>
              </a:rPr>
            </a:br>
            <a:r>
              <a:rPr lang="fr-FR" altLang="fr-FR" sz="900">
                <a:latin typeface="Verdana" pitchFamily="34" charset="0"/>
              </a:rPr>
              <a:t>annotation</a:t>
            </a:r>
          </a:p>
        </p:txBody>
      </p:sp>
      <p:sp>
        <p:nvSpPr>
          <p:cNvPr id="29705" name="ZoneTexte 13"/>
          <p:cNvSpPr txBox="1">
            <a:spLocks noChangeArrowheads="1"/>
          </p:cNvSpPr>
          <p:nvPr/>
        </p:nvSpPr>
        <p:spPr bwMode="auto">
          <a:xfrm rot="1800000">
            <a:off x="3532188" y="4337115"/>
            <a:ext cx="62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900">
                <a:latin typeface="Verdana" pitchFamily="34" charset="0"/>
              </a:rPr>
              <a:t>Science</a:t>
            </a:r>
            <a:br>
              <a:rPr lang="fr-FR" altLang="fr-FR" sz="900">
                <a:latin typeface="Verdana" pitchFamily="34" charset="0"/>
              </a:rPr>
            </a:br>
            <a:r>
              <a:rPr lang="fr-FR" altLang="fr-FR" sz="900">
                <a:latin typeface="Verdana" pitchFamily="34" charset="0"/>
              </a:rPr>
              <a:t>blog</a:t>
            </a:r>
          </a:p>
        </p:txBody>
      </p:sp>
      <p:sp>
        <p:nvSpPr>
          <p:cNvPr id="29706" name="ZoneTexte 14"/>
          <p:cNvSpPr txBox="1">
            <a:spLocks noChangeArrowheads="1"/>
          </p:cNvSpPr>
          <p:nvPr/>
        </p:nvSpPr>
        <p:spPr bwMode="auto">
          <a:xfrm>
            <a:off x="4121150" y="4570477"/>
            <a:ext cx="99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900">
                <a:latin typeface="Verdana" pitchFamily="34" charset="0"/>
              </a:rPr>
              <a:t>Collaborative </a:t>
            </a:r>
            <a:br>
              <a:rPr lang="fr-FR" altLang="fr-FR" sz="900">
                <a:latin typeface="Verdana" pitchFamily="34" charset="0"/>
              </a:rPr>
            </a:br>
            <a:r>
              <a:rPr lang="fr-FR" altLang="fr-FR" sz="900">
                <a:latin typeface="Verdana" pitchFamily="34" charset="0"/>
              </a:rPr>
              <a:t>bibliographies</a:t>
            </a:r>
          </a:p>
        </p:txBody>
      </p:sp>
      <p:sp>
        <p:nvSpPr>
          <p:cNvPr id="29707" name="ZoneTexte 15"/>
          <p:cNvSpPr txBox="1">
            <a:spLocks noChangeArrowheads="1"/>
          </p:cNvSpPr>
          <p:nvPr/>
        </p:nvSpPr>
        <p:spPr bwMode="auto">
          <a:xfrm rot="-1980000">
            <a:off x="5006975" y="4292665"/>
            <a:ext cx="749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altLang="fr-FR" sz="800">
                <a:latin typeface="Verdana" pitchFamily="34" charset="0"/>
              </a:rPr>
              <a:t>Alternative</a:t>
            </a:r>
            <a:br>
              <a:rPr lang="fr-FR" altLang="fr-FR" sz="800">
                <a:latin typeface="Verdana" pitchFamily="34" charset="0"/>
              </a:rPr>
            </a:br>
            <a:r>
              <a:rPr lang="fr-FR" altLang="fr-FR" sz="800">
                <a:latin typeface="Verdana" pitchFamily="34" charset="0"/>
              </a:rPr>
              <a:t>reputation</a:t>
            </a:r>
            <a:br>
              <a:rPr lang="fr-FR" altLang="fr-FR" sz="800">
                <a:latin typeface="Verdana" pitchFamily="34" charset="0"/>
              </a:rPr>
            </a:br>
            <a:r>
              <a:rPr lang="fr-FR" altLang="fr-FR" sz="800">
                <a:latin typeface="Verdana" pitchFamily="34" charset="0"/>
              </a:rPr>
              <a:t>systems</a:t>
            </a:r>
          </a:p>
        </p:txBody>
      </p:sp>
      <p:sp>
        <p:nvSpPr>
          <p:cNvPr id="29708" name="ZoneTexte 16"/>
          <p:cNvSpPr txBox="1">
            <a:spLocks noChangeArrowheads="1"/>
          </p:cNvSpPr>
          <p:nvPr/>
        </p:nvSpPr>
        <p:spPr bwMode="auto">
          <a:xfrm rot="-3900000">
            <a:off x="5581651" y="3748152"/>
            <a:ext cx="56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900">
                <a:latin typeface="Verdana" pitchFamily="34" charset="0"/>
              </a:rPr>
              <a:t>Open </a:t>
            </a:r>
            <a:br>
              <a:rPr lang="fr-FR" altLang="fr-FR" sz="900">
                <a:latin typeface="Verdana" pitchFamily="34" charset="0"/>
              </a:rPr>
            </a:br>
            <a:r>
              <a:rPr lang="fr-FR" altLang="fr-FR" sz="900">
                <a:latin typeface="Verdana" pitchFamily="34" charset="0"/>
              </a:rPr>
              <a:t>access</a:t>
            </a:r>
          </a:p>
        </p:txBody>
      </p:sp>
      <p:sp>
        <p:nvSpPr>
          <p:cNvPr id="29709" name="ZoneTexte 17"/>
          <p:cNvSpPr txBox="1">
            <a:spLocks noChangeArrowheads="1"/>
          </p:cNvSpPr>
          <p:nvPr/>
        </p:nvSpPr>
        <p:spPr bwMode="auto">
          <a:xfrm rot="-5880000">
            <a:off x="5612607" y="3039333"/>
            <a:ext cx="6969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900">
                <a:latin typeface="Verdana" pitchFamily="34" charset="0"/>
              </a:rPr>
              <a:t>Pre-print</a:t>
            </a:r>
          </a:p>
        </p:txBody>
      </p:sp>
      <p:sp>
        <p:nvSpPr>
          <p:cNvPr id="29710" name="ZoneTexte 18"/>
          <p:cNvSpPr txBox="1">
            <a:spLocks noChangeArrowheads="1"/>
          </p:cNvSpPr>
          <p:nvPr/>
        </p:nvSpPr>
        <p:spPr bwMode="auto">
          <a:xfrm rot="2940000">
            <a:off x="5241132" y="2336071"/>
            <a:ext cx="800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900">
                <a:latin typeface="Verdana" pitchFamily="34" charset="0"/>
              </a:rPr>
              <a:t>Open code</a:t>
            </a:r>
          </a:p>
        </p:txBody>
      </p:sp>
      <p:sp>
        <p:nvSpPr>
          <p:cNvPr id="29711" name="ZoneTexte 19"/>
          <p:cNvSpPr txBox="1">
            <a:spLocks noChangeArrowheads="1"/>
          </p:cNvSpPr>
          <p:nvPr/>
        </p:nvSpPr>
        <p:spPr bwMode="auto">
          <a:xfrm rot="1196819">
            <a:off x="4713288" y="1854265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900" dirty="0">
                <a:latin typeface="Verdana" pitchFamily="34" charset="0"/>
              </a:rPr>
              <a:t>Citizen </a:t>
            </a:r>
            <a:br>
              <a:rPr lang="fr-FR" altLang="fr-FR" sz="900" dirty="0">
                <a:latin typeface="Verdana" pitchFamily="34" charset="0"/>
              </a:rPr>
            </a:br>
            <a:r>
              <a:rPr lang="fr-FR" altLang="fr-FR" sz="900" dirty="0">
                <a:latin typeface="Verdana" pitchFamily="34" charset="0"/>
              </a:rPr>
              <a:t>science</a:t>
            </a:r>
          </a:p>
        </p:txBody>
      </p:sp>
      <p:sp>
        <p:nvSpPr>
          <p:cNvPr id="29712" name="ZoneTexte 20"/>
          <p:cNvSpPr txBox="1">
            <a:spLocks noChangeArrowheads="1"/>
          </p:cNvSpPr>
          <p:nvPr/>
        </p:nvSpPr>
        <p:spPr bwMode="auto">
          <a:xfrm rot="-4320000">
            <a:off x="3382169" y="2959959"/>
            <a:ext cx="1062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800" b="1" dirty="0">
                <a:latin typeface="Verdana" pitchFamily="34" charset="0"/>
              </a:rPr>
              <a:t>Data-</a:t>
            </a:r>
            <a:r>
              <a:rPr lang="fr-FR" altLang="fr-FR" sz="800" b="1" dirty="0" err="1">
                <a:latin typeface="Verdana" pitchFamily="34" charset="0"/>
              </a:rPr>
              <a:t>gathering</a:t>
            </a:r>
            <a:endParaRPr lang="fr-FR" altLang="fr-FR" sz="800" b="1" dirty="0">
              <a:latin typeface="Verdana" pitchFamily="34" charset="0"/>
            </a:endParaRPr>
          </a:p>
        </p:txBody>
      </p:sp>
      <p:sp>
        <p:nvSpPr>
          <p:cNvPr id="29713" name="ZoneTexte 21"/>
          <p:cNvSpPr txBox="1">
            <a:spLocks noChangeArrowheads="1"/>
          </p:cNvSpPr>
          <p:nvPr/>
        </p:nvSpPr>
        <p:spPr bwMode="auto">
          <a:xfrm>
            <a:off x="4262438" y="2494027"/>
            <a:ext cx="6715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800" b="1">
                <a:latin typeface="Verdana" pitchFamily="34" charset="0"/>
              </a:rPr>
              <a:t>Analysis</a:t>
            </a:r>
          </a:p>
        </p:txBody>
      </p:sp>
      <p:sp>
        <p:nvSpPr>
          <p:cNvPr id="29714" name="ZoneTexte 22"/>
          <p:cNvSpPr txBox="1">
            <a:spLocks noChangeArrowheads="1"/>
          </p:cNvSpPr>
          <p:nvPr/>
        </p:nvSpPr>
        <p:spPr bwMode="auto">
          <a:xfrm rot="4273432">
            <a:off x="4862512" y="2971865"/>
            <a:ext cx="828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800" b="1">
                <a:latin typeface="Verdana" pitchFamily="34" charset="0"/>
              </a:rPr>
              <a:t>Publication</a:t>
            </a:r>
          </a:p>
        </p:txBody>
      </p:sp>
      <p:sp>
        <p:nvSpPr>
          <p:cNvPr id="29715" name="ZoneTexte 23"/>
          <p:cNvSpPr txBox="1">
            <a:spLocks noChangeArrowheads="1"/>
          </p:cNvSpPr>
          <p:nvPr/>
        </p:nvSpPr>
        <p:spPr bwMode="auto">
          <a:xfrm rot="2160000">
            <a:off x="3578225" y="3802127"/>
            <a:ext cx="12160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800" b="1">
                <a:latin typeface="Verdana" pitchFamily="34" charset="0"/>
              </a:rPr>
              <a:t>Conceptualisation</a:t>
            </a:r>
          </a:p>
        </p:txBody>
      </p:sp>
      <p:sp>
        <p:nvSpPr>
          <p:cNvPr id="29716" name="ZoneTexte 24"/>
          <p:cNvSpPr txBox="1">
            <a:spLocks noChangeArrowheads="1"/>
          </p:cNvSpPr>
          <p:nvPr/>
        </p:nvSpPr>
        <p:spPr bwMode="auto">
          <a:xfrm rot="-2160000">
            <a:off x="4781550" y="3816415"/>
            <a:ext cx="608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800" b="1">
                <a:latin typeface="Verdana" pitchFamily="34" charset="0"/>
              </a:rPr>
              <a:t>Review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37152"/>
            <a:ext cx="497681" cy="497681"/>
          </a:xfrm>
          <a:prstGeom prst="rect">
            <a:avLst/>
          </a:prstGeom>
        </p:spPr>
      </p:pic>
      <p:pic>
        <p:nvPicPr>
          <p:cNvPr id="28" name="Picture 9" descr="version of Open Access logo (taken from: http://blog.cleoconference.org/wp-content/uploads/2013/12/OpenAccess.jpg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75152"/>
            <a:ext cx="541343" cy="5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154" y="3737832"/>
            <a:ext cx="785446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arxi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25" y="2794027"/>
            <a:ext cx="673800" cy="64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87018"/>
            <a:ext cx="1060479" cy="3497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95" y="2122552"/>
            <a:ext cx="1260305" cy="243930"/>
          </a:xfrm>
          <a:prstGeom prst="rect">
            <a:avLst/>
          </a:prstGeom>
        </p:spPr>
      </p:pic>
      <p:pic>
        <p:nvPicPr>
          <p:cNvPr id="35" name="Picture 15" descr="http://wiki.datadryad.org/wg/dryad/images/9/91/Dryad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80409"/>
            <a:ext cx="628447" cy="4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http://www.openannotation.org/spec/beta/gfx/oac-logo-word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3913272"/>
            <a:ext cx="531812" cy="5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75" y="4713352"/>
            <a:ext cx="1025525" cy="15081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62" y="5132452"/>
            <a:ext cx="1120738" cy="4191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75" y="4978465"/>
            <a:ext cx="1140465" cy="22701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82" y="5081652"/>
            <a:ext cx="469900" cy="469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01" y="2114639"/>
            <a:ext cx="1100199" cy="404259"/>
          </a:xfrm>
          <a:prstGeom prst="rect">
            <a:avLst/>
          </a:prstGeom>
          <a:noFill/>
        </p:spPr>
      </p:pic>
      <p:pic>
        <p:nvPicPr>
          <p:cNvPr id="44" name="Picture 2" descr="http://blogs-images.forbes.com/techonomy/files/2011/11/Screen-Shot-2011-11-12-at-5.07.17-PM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74" y="1438712"/>
            <a:ext cx="698226" cy="5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10"/>
          <p:cNvSpPr txBox="1">
            <a:spLocks noChangeArrowheads="1"/>
          </p:cNvSpPr>
          <p:nvPr/>
        </p:nvSpPr>
        <p:spPr bwMode="auto">
          <a:xfrm>
            <a:off x="368710" y="417443"/>
            <a:ext cx="8391831" cy="615553"/>
          </a:xfrm>
          <a:prstGeom prst="rect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fr-F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Open </a:t>
            </a:r>
            <a:r>
              <a:rPr lang="en-US" alt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– </a:t>
            </a:r>
            <a:r>
              <a:rPr lang="en-US" altLang="fr-F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It's real</a:t>
            </a:r>
            <a:r>
              <a:rPr lang="en-US" alt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endParaRPr lang="en-US" altLang="fr-F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65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309"/>
            <a:ext cx="7178040" cy="7689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3400" b="1" dirty="0" smtClean="0"/>
              <a:t>Developing the Open Science Agenda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2294"/>
            <a:ext cx="9143999" cy="482986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GB" sz="2000" b="1" i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Extensive stakeholder consultation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i="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Public consultation (July-Sept 2014), Validation workshops (Oct-Dec 2014) and 	Final report </a:t>
            </a:r>
            <a:r>
              <a:rPr lang="en-GB" sz="2000" i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GB" sz="2000" i="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Feb </a:t>
            </a:r>
            <a:r>
              <a:rPr lang="en-GB" sz="2000" i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r>
              <a:rPr lang="en-GB" sz="2000" i="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en-GB" sz="1800" i="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GB" sz="2000" b="1" i="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Strong support by </a:t>
            </a:r>
            <a:r>
              <a:rPr lang="en-GB" sz="2000" b="1" i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Member States </a:t>
            </a:r>
            <a:r>
              <a:rPr lang="en-GB" sz="2000" b="1" i="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GB" sz="2000" b="1" i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Competitiveness Council</a:t>
            </a:r>
            <a:endParaRPr lang="en-GB" sz="2000" b="1" i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i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Policy debate &amp; Council </a:t>
            </a:r>
            <a:r>
              <a:rPr lang="en-GB" sz="2000" i="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Conclusions </a:t>
            </a:r>
            <a:r>
              <a:rPr lang="en-GB" sz="2000" i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'data-driven economy' May </a:t>
            </a:r>
            <a:r>
              <a:rPr lang="en-GB" sz="2000" i="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endParaRPr lang="en-GB" sz="2000" i="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i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Presidency conference Open Science &amp; </a:t>
            </a:r>
            <a:r>
              <a:rPr lang="en-US" sz="2000" i="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Council </a:t>
            </a:r>
            <a:r>
              <a:rPr lang="en-US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000" i="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onclusions </a:t>
            </a:r>
            <a:r>
              <a:rPr lang="en-US" sz="2000" i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'open science</a:t>
            </a:r>
            <a:r>
              <a:rPr lang="en-US" sz="2000" i="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' </a:t>
            </a:r>
            <a:r>
              <a:rPr lang="en-US" sz="2000" i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May </a:t>
            </a:r>
            <a:r>
              <a:rPr lang="en-US" sz="2000" i="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None/>
              <a:defRPr/>
            </a:pPr>
            <a:endParaRPr lang="en-US" sz="2000" i="0" dirty="0" smtClean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GB" sz="2000" b="1" i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European Open Science Agenda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i="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Broad consensus on five policy action lines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i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High Level Expert Groups on 8 Action Lines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i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Open Science Policy Platform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i="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Embedded </a:t>
            </a:r>
            <a:r>
              <a:rPr lang="en-GB" sz="2000" i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GB" sz="2000" i="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2000" i="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Digital Single Market </a:t>
            </a:r>
            <a:r>
              <a:rPr lang="en-GB" sz="2000" i="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strategy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1400"/>
            <a:ext cx="2133600" cy="1220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380" y="417830"/>
            <a:ext cx="6679769" cy="8689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400" b="1" dirty="0"/>
              <a:t>8 Top Level Policy Ambitions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347788"/>
            <a:ext cx="87344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0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6</a:t>
            </a:fld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541486"/>
            <a:ext cx="8229600" cy="427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00380" y="320040"/>
            <a:ext cx="6679769" cy="884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 dirty="0" smtClean="0"/>
              <a:t>8 Top </a:t>
            </a:r>
            <a:r>
              <a:rPr lang="en-GB" sz="3400" b="1" dirty="0"/>
              <a:t>L</a:t>
            </a:r>
            <a:r>
              <a:rPr lang="en-GB" sz="3400" b="1" dirty="0" smtClean="0"/>
              <a:t>evel </a:t>
            </a:r>
            <a:r>
              <a:rPr lang="en-GB" sz="3400" b="1" dirty="0"/>
              <a:t>P</a:t>
            </a:r>
            <a:r>
              <a:rPr lang="en-GB" sz="3400" b="1" dirty="0" smtClean="0"/>
              <a:t>olicy </a:t>
            </a:r>
            <a:r>
              <a:rPr lang="en-GB" sz="3400" b="1" dirty="0"/>
              <a:t>A</a:t>
            </a:r>
            <a:r>
              <a:rPr lang="en-GB" sz="3400" b="1" dirty="0" smtClean="0"/>
              <a:t>mbitions </a:t>
            </a:r>
            <a:endParaRPr lang="en-GB" sz="3400" b="1" dirty="0"/>
          </a:p>
        </p:txBody>
      </p:sp>
    </p:spTree>
    <p:extLst>
      <p:ext uri="{BB962C8B-B14F-4D97-AF65-F5344CB8AC3E}">
        <p14:creationId xmlns:p14="http://schemas.microsoft.com/office/powerpoint/2010/main" val="32989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9" y="320040"/>
            <a:ext cx="8524568" cy="8229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400" b="1" dirty="0" smtClean="0"/>
              <a:t>EU Open Science Policy Platform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7760"/>
            <a:ext cx="90373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EC Advisory Body - high level stakeholders representatives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Policy formulation</a:t>
            </a:r>
            <a:r>
              <a:rPr lang="en-GB" sz="2400" dirty="0" smtClean="0"/>
              <a:t>: help identify issue to be addressed and provide recommendation on policy actions required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Policy implementation</a:t>
            </a:r>
            <a:r>
              <a:rPr lang="en-GB" sz="2400" dirty="0" smtClean="0"/>
              <a:t>: review best practices, draw policy guidelines and foster uptake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7D7-6EE5-9B4F-8BA7-CB84973FA32E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954779"/>
            <a:ext cx="9144000" cy="29032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3265803"/>
            <a:ext cx="73533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4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274638"/>
            <a:ext cx="6964680" cy="8662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BE" sz="3400" b="1" dirty="0"/>
              <a:t>Open Science Policy Platform</a:t>
            </a:r>
            <a:endParaRPr lang="en-GB" sz="3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9856" y="1202321"/>
            <a:ext cx="849694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endParaRPr lang="en-GB" b="1" smtClean="0">
              <a:latin typeface="EC Square Sans Pro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endParaRPr lang="en-GB" b="1" dirty="0" smtClean="0">
              <a:latin typeface="EC Square Sans Pro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32916" y="1666613"/>
            <a:ext cx="381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61516" y="1742813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8578" y="1284868"/>
            <a:ext cx="2303633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entury Gothic" panose="020B0502020202020204" pitchFamily="34" charset="0"/>
              </a:rPr>
              <a:t>European Commission</a:t>
            </a:r>
          </a:p>
        </p:txBody>
      </p:sp>
      <p:sp>
        <p:nvSpPr>
          <p:cNvPr id="9" name="Up-Down Arrow 8"/>
          <p:cNvSpPr/>
          <p:nvPr/>
        </p:nvSpPr>
        <p:spPr bwMode="auto">
          <a:xfrm>
            <a:off x="733300" y="2364989"/>
            <a:ext cx="484632" cy="616803"/>
          </a:xfrm>
          <a:prstGeom prst="up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812" y="3157077"/>
            <a:ext cx="2060625" cy="1461939"/>
          </a:xfrm>
          <a:prstGeom prst="rect">
            <a:avLst/>
          </a:prstGeom>
          <a:solidFill>
            <a:srgbClr val="BDDE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latin typeface="Century Gothic" panose="020B0502020202020204" pitchFamily="34" charset="0"/>
              </a:rPr>
              <a:t>DSM &amp; framework conditions for data: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Copyright - TDM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Data 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Free Flow of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812" y="1284869"/>
            <a:ext cx="2060625" cy="2108269"/>
          </a:xfrm>
          <a:prstGeom prst="rect">
            <a:avLst/>
          </a:prstGeom>
          <a:solidFill>
            <a:srgbClr val="BDDE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latin typeface="Century Gothic" panose="020B0502020202020204" pitchFamily="34" charset="0"/>
              </a:rPr>
              <a:t>ERA &amp; framework conditions for actors: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European Charter for researchers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Code of conduct for </a:t>
            </a:r>
            <a:r>
              <a:rPr lang="en-GB" sz="1400" dirty="0">
                <a:latin typeface="Calibri Light" panose="020F0302020204030204" pitchFamily="34" charset="0"/>
              </a:rPr>
              <a:t>Research </a:t>
            </a:r>
            <a:r>
              <a:rPr lang="en-GB" sz="1400" dirty="0" smtClean="0">
                <a:latin typeface="Calibri Light" panose="020F0302020204030204" pitchFamily="34" charset="0"/>
              </a:rPr>
              <a:t>Integrity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</a:rPr>
              <a:t>Charter for Access to Research </a:t>
            </a:r>
            <a:r>
              <a:rPr lang="en-GB" sz="1400" dirty="0" smtClean="0">
                <a:latin typeface="Calibri Light" panose="020F0302020204030204" pitchFamily="34" charset="0"/>
              </a:rPr>
              <a:t>Infra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…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8567">
            <a:off x="2768377" y="2705881"/>
            <a:ext cx="256794" cy="120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18578" y="2417833"/>
            <a:ext cx="230363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latin typeface="Century Gothic" panose="020B0502020202020204" pitchFamily="34" charset="0"/>
              </a:rPr>
              <a:t>Open Science </a:t>
            </a:r>
          </a:p>
          <a:p>
            <a:pPr algn="ctr"/>
            <a:r>
              <a:rPr lang="en-GB" sz="1600" b="1" dirty="0" smtClean="0">
                <a:latin typeface="Century Gothic" panose="020B0502020202020204" pitchFamily="34" charset="0"/>
              </a:rPr>
              <a:t>Policy Platform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6161" y="3548064"/>
            <a:ext cx="3024335" cy="1031051"/>
          </a:xfrm>
          <a:prstGeom prst="rect">
            <a:avLst/>
          </a:prstGeom>
          <a:solidFill>
            <a:srgbClr val="BDDE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Wide input from stakeholders: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ad-hoc </a:t>
            </a:r>
            <a:r>
              <a:rPr lang="en-GB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meetings and workshops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e-platform with wider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reports </a:t>
            </a:r>
            <a:r>
              <a:rPr lang="en-GB" sz="1400" i="1" dirty="0">
                <a:solidFill>
                  <a:schemeClr val="tx1"/>
                </a:solidFill>
                <a:latin typeface="Calibri Light" panose="020F0302020204030204" pitchFamily="34" charset="0"/>
              </a:rPr>
              <a:t>and </a:t>
            </a:r>
            <a:r>
              <a:rPr lang="en-GB" sz="14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independent experts </a:t>
            </a:r>
            <a:endParaRPr lang="en-GB" sz="14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58228" y="4320218"/>
            <a:ext cx="3024335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400" i="1" dirty="0" smtClean="0">
              <a:latin typeface="Calibri Light" panose="020F0302020204030204" pitchFamily="34" charset="0"/>
            </a:endParaRPr>
          </a:p>
          <a:p>
            <a:pPr marL="628650" lvl="1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400" i="1" dirty="0" smtClean="0">
                <a:latin typeface="Calibri Light" panose="020F0302020204030204" pitchFamily="34" charset="0"/>
              </a:rPr>
              <a:t>EG on open science cloud</a:t>
            </a:r>
          </a:p>
          <a:p>
            <a:pPr marL="628650" lvl="1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400" i="1" dirty="0" smtClean="0">
                <a:latin typeface="Calibri Light" panose="020F0302020204030204" pitchFamily="34" charset="0"/>
              </a:rPr>
              <a:t>EG on altmetrics</a:t>
            </a:r>
          </a:p>
          <a:p>
            <a:pPr marL="628650" lvl="1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400" i="1" dirty="0" smtClean="0">
                <a:latin typeface="Calibri Light" panose="020F0302020204030204" pitchFamily="34" charset="0"/>
              </a:rPr>
              <a:t>EG on alt. business models for OA publishing</a:t>
            </a:r>
          </a:p>
          <a:p>
            <a:pPr marL="628650" lvl="1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4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EG on FAIR open data</a:t>
            </a:r>
            <a:r>
              <a:rPr lang="en-GB" sz="1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endParaRPr lang="en-GB" sz="1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Curved Left Arrow 15"/>
          <p:cNvSpPr/>
          <p:nvPr/>
        </p:nvSpPr>
        <p:spPr bwMode="auto">
          <a:xfrm rot="16846049">
            <a:off x="2715334" y="1577664"/>
            <a:ext cx="294379" cy="1136648"/>
          </a:xfrm>
          <a:prstGeom prst="curvedLeftArrow">
            <a:avLst>
              <a:gd name="adj1" fmla="val 62457"/>
              <a:gd name="adj2" fmla="val 117342"/>
              <a:gd name="adj3" fmla="val 25000"/>
            </a:avLst>
          </a:prstGeom>
          <a:solidFill>
            <a:srgbClr val="BDDE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>
            <a:off x="4158736" y="2948027"/>
            <a:ext cx="423316" cy="600038"/>
          </a:xfrm>
          <a:prstGeom prst="upArrow">
            <a:avLst>
              <a:gd name="adj1" fmla="val 50000"/>
              <a:gd name="adj2" fmla="val 60710"/>
            </a:avLst>
          </a:prstGeom>
          <a:noFill/>
          <a:ln w="9525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9316" y="3190613"/>
            <a:ext cx="990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opinions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2616" y="2691770"/>
            <a:ext cx="83326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context</a:t>
            </a:r>
          </a:p>
        </p:txBody>
      </p:sp>
      <p:sp>
        <p:nvSpPr>
          <p:cNvPr id="20" name="Right Brace 19"/>
          <p:cNvSpPr/>
          <p:nvPr/>
        </p:nvSpPr>
        <p:spPr bwMode="auto">
          <a:xfrm>
            <a:off x="5810868" y="1140853"/>
            <a:ext cx="258084" cy="1885136"/>
          </a:xfrm>
          <a:prstGeom prst="rightBrace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4158736" y="1817795"/>
            <a:ext cx="423316" cy="600038"/>
          </a:xfrm>
          <a:prstGeom prst="upArrow">
            <a:avLst>
              <a:gd name="adj1" fmla="val 50000"/>
              <a:gd name="adj2" fmla="val 6071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75094" y="2047613"/>
            <a:ext cx="990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advice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70908" y="1297961"/>
            <a:ext cx="2736304" cy="25699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latin typeface="Century Gothic" panose="020B0502020202020204" pitchFamily="34" charset="0"/>
              </a:rPr>
              <a:t>European Open Science Agenda</a:t>
            </a:r>
            <a:r>
              <a:rPr lang="en-GB" sz="1400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OA publishing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 Light" panose="020F0302020204030204" pitchFamily="34" charset="0"/>
              </a:rPr>
              <a:t>FAIR open data</a:t>
            </a:r>
            <a:endParaRPr lang="en-GB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Open Science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Alternate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Rewards &amp; careers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Education &amp;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Citizen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 Light" panose="020F0302020204030204" pitchFamily="34" charset="0"/>
              </a:rPr>
              <a:t>Research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297815"/>
            <a:ext cx="8609458" cy="9366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400" b="1" dirty="0" smtClean="0"/>
              <a:t>2017 Focus: Open Access (publications)</a:t>
            </a:r>
            <a:endParaRPr lang="en-GB" sz="3400" dirty="0" smtClean="0">
              <a:solidFill>
                <a:srgbClr val="2D2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02080"/>
            <a:ext cx="8991600" cy="4358640"/>
          </a:xfrm>
        </p:spPr>
        <p:txBody>
          <a:bodyPr lIns="0" rIns="18000">
            <a:normAutofit/>
          </a:bodyPr>
          <a:lstStyle/>
          <a:p>
            <a:pPr marL="457200" lvl="1" indent="0">
              <a:buClr>
                <a:srgbClr val="FF9933"/>
              </a:buClr>
              <a:buNone/>
            </a:pPr>
            <a:r>
              <a:rPr lang="en-GB" b="1" dirty="0" smtClean="0">
                <a:latin typeface="+mj-lt"/>
                <a:ea typeface="MS PGothic" pitchFamily="34" charset="-128"/>
              </a:rPr>
              <a:t>From </a:t>
            </a:r>
            <a:r>
              <a:rPr lang="en-GB" b="1" dirty="0">
                <a:latin typeface="+mj-lt"/>
                <a:ea typeface="MS PGothic" pitchFamily="34" charset="-128"/>
              </a:rPr>
              <a:t>FP7 to H2020: OA to publications</a:t>
            </a:r>
            <a:br>
              <a:rPr lang="en-GB" b="1" dirty="0">
                <a:latin typeface="+mj-lt"/>
                <a:ea typeface="MS PGothic" pitchFamily="34" charset="-128"/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from pilot to underlying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principle</a:t>
            </a:r>
          </a:p>
          <a:p>
            <a:pPr lvl="1">
              <a:buClr>
                <a:srgbClr val="FF9933"/>
              </a:buClr>
            </a:pPr>
            <a:r>
              <a:rPr lang="en-GB" dirty="0" smtClean="0">
                <a:latin typeface="+mj-lt"/>
                <a:ea typeface="MS PGothic" pitchFamily="34" charset="-128"/>
              </a:rPr>
              <a:t>Obligation </a:t>
            </a:r>
            <a:r>
              <a:rPr lang="en-GB" dirty="0">
                <a:latin typeface="+mj-lt"/>
                <a:ea typeface="MS PGothic" pitchFamily="34" charset="-128"/>
              </a:rPr>
              <a:t>to provide OA, either through the Green or Gold way in all areas (deposition mandatory either way</a:t>
            </a:r>
            <a:r>
              <a:rPr lang="en-GB" dirty="0" smtClean="0">
                <a:latin typeface="+mj-lt"/>
                <a:ea typeface="MS PGothic" pitchFamily="34" charset="-128"/>
              </a:rPr>
              <a:t>)</a:t>
            </a:r>
          </a:p>
          <a:p>
            <a:pPr lvl="1">
              <a:buClr>
                <a:srgbClr val="FF9933"/>
              </a:buClr>
            </a:pPr>
            <a:r>
              <a:rPr lang="en-GB" dirty="0" smtClean="0">
                <a:latin typeface="+mj-lt"/>
                <a:ea typeface="MS PGothic" pitchFamily="34" charset="-128"/>
              </a:rPr>
              <a:t>Allowed </a:t>
            </a:r>
            <a:r>
              <a:rPr lang="en-GB" dirty="0">
                <a:latin typeface="+mj-lt"/>
                <a:ea typeface="MS PGothic" pitchFamily="34" charset="-128"/>
              </a:rPr>
              <a:t>embargoes: 6/12m </a:t>
            </a:r>
            <a:endParaRPr lang="en-GB" dirty="0" smtClean="0">
              <a:latin typeface="+mj-lt"/>
              <a:ea typeface="MS PGothic" pitchFamily="34" charset="-128"/>
            </a:endParaRPr>
          </a:p>
          <a:p>
            <a:pPr lvl="1">
              <a:buClr>
                <a:srgbClr val="FF9933"/>
              </a:buClr>
            </a:pPr>
            <a:r>
              <a:rPr lang="en-GB" dirty="0" smtClean="0">
                <a:latin typeface="+mj-lt"/>
                <a:ea typeface="MS PGothic" pitchFamily="34" charset="-128"/>
              </a:rPr>
              <a:t>Gold </a:t>
            </a:r>
            <a:r>
              <a:rPr lang="en-GB" dirty="0">
                <a:latin typeface="+mj-lt"/>
                <a:ea typeface="MS PGothic" pitchFamily="34" charset="-128"/>
              </a:rPr>
              <a:t>open access costs eligible for reimbursement as part of the project budget while the project runs &amp; post-grant support being piloted through </a:t>
            </a:r>
            <a:r>
              <a:rPr lang="en-GB" dirty="0" smtClean="0">
                <a:latin typeface="+mj-lt"/>
                <a:ea typeface="MS PGothic" pitchFamily="34" charset="-128"/>
              </a:rPr>
              <a:t>OpenAIRE</a:t>
            </a:r>
          </a:p>
          <a:p>
            <a:pPr lvl="1">
              <a:buClr>
                <a:srgbClr val="FF9933"/>
              </a:buClr>
            </a:pPr>
            <a:r>
              <a:rPr lang="en-GB" dirty="0" smtClean="0">
                <a:latin typeface="+mj-lt"/>
                <a:ea typeface="MS PGothic" pitchFamily="34" charset="-128"/>
              </a:rPr>
              <a:t>Authors </a:t>
            </a:r>
            <a:r>
              <a:rPr lang="en-GB" dirty="0">
                <a:latin typeface="+mj-lt"/>
                <a:ea typeface="MS PGothic" pitchFamily="34" charset="-128"/>
              </a:rPr>
              <a:t>encouraged to retain copyright and grant licences instead </a:t>
            </a:r>
          </a:p>
        </p:txBody>
      </p:sp>
    </p:spTree>
    <p:extLst>
      <p:ext uri="{BB962C8B-B14F-4D97-AF65-F5344CB8AC3E}">
        <p14:creationId xmlns:p14="http://schemas.microsoft.com/office/powerpoint/2010/main" val="3107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A58754AACDB4D84869E47D0FCBE42" ma:contentTypeVersion="0" ma:contentTypeDescription="Create a new document." ma:contentTypeScope="" ma:versionID="59bd3d8bd9d0a4b58795da0af123d8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1F65CF-0E92-421B-98FF-8F7A47B495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51E246-A71B-4052-B4A8-DCFC526C26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1F0AF1-1EC4-421E-B680-4F3EAB2B5321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639</Words>
  <Application>Microsoft Office PowerPoint</Application>
  <PresentationFormat>On-screen Show (4:3)</PresentationFormat>
  <Paragraphs>172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Developing the Open Science Agenda</vt:lpstr>
      <vt:lpstr>8 Top Level Policy Ambitions </vt:lpstr>
      <vt:lpstr>PowerPoint Presentation</vt:lpstr>
      <vt:lpstr>EU Open Science Policy Platform</vt:lpstr>
      <vt:lpstr>Open Science Policy Platform</vt:lpstr>
      <vt:lpstr>2017 Focus: Open Access (publications)</vt:lpstr>
      <vt:lpstr>2017 Focus: Open Access (data)</vt:lpstr>
      <vt:lpstr>PowerPoint Presentation</vt:lpstr>
      <vt:lpstr>PowerPoint Presentation</vt:lpstr>
      <vt:lpstr>National Agenda</vt:lpstr>
      <vt:lpstr>Building on National Open Access approach</vt:lpstr>
      <vt:lpstr>National Open Research Forum Operation and delivery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Two</dc:creator>
  <cp:lastModifiedBy>Patricia Clarke</cp:lastModifiedBy>
  <cp:revision>111</cp:revision>
  <cp:lastPrinted>2017-05-30T07:01:13Z</cp:lastPrinted>
  <dcterms:created xsi:type="dcterms:W3CDTF">2016-01-07T14:30:16Z</dcterms:created>
  <dcterms:modified xsi:type="dcterms:W3CDTF">2017-05-30T07:04:10Z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0x010100B21A58754AACDB4D84869E47D0FCBE42</vt:lpwstr>
  </property>
</Properties>
</file>