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256" r:id="rId2"/>
    <p:sldId id="285" r:id="rId3"/>
    <p:sldId id="284" r:id="rId4"/>
    <p:sldId id="290" r:id="rId5"/>
    <p:sldId id="298" r:id="rId6"/>
    <p:sldId id="288" r:id="rId7"/>
    <p:sldId id="272" r:id="rId8"/>
    <p:sldId id="275" r:id="rId9"/>
    <p:sldId id="296" r:id="rId10"/>
    <p:sldId id="295" r:id="rId11"/>
    <p:sldId id="270" r:id="rId12"/>
    <p:sldId id="311" r:id="rId13"/>
    <p:sldId id="302" r:id="rId14"/>
    <p:sldId id="301" r:id="rId15"/>
    <p:sldId id="291" r:id="rId16"/>
    <p:sldId id="258" r:id="rId17"/>
    <p:sldId id="305" r:id="rId18"/>
    <p:sldId id="267" r:id="rId19"/>
    <p:sldId id="307" r:id="rId20"/>
    <p:sldId id="300" r:id="rId21"/>
    <p:sldId id="308" r:id="rId22"/>
    <p:sldId id="303" r:id="rId23"/>
    <p:sldId id="304" r:id="rId24"/>
    <p:sldId id="309" r:id="rId25"/>
    <p:sldId id="310" r:id="rId26"/>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65" autoAdjust="0"/>
    <p:restoredTop sz="94660"/>
  </p:normalViewPr>
  <p:slideViewPr>
    <p:cSldViewPr snapToGrid="0">
      <p:cViewPr varScale="1">
        <p:scale>
          <a:sx n="115" d="100"/>
          <a:sy n="115" d="100"/>
        </p:scale>
        <p:origin x="402" y="126"/>
      </p:cViewPr>
      <p:guideLst/>
    </p:cSldViewPr>
  </p:slideViewPr>
  <p:notesTextViewPr>
    <p:cViewPr>
      <p:scale>
        <a:sx n="3" d="2"/>
        <a:sy n="3" d="2"/>
      </p:scale>
      <p:origin x="0" y="0"/>
    </p:cViewPr>
  </p:notesTextViewPr>
  <p:sorterViewPr>
    <p:cViewPr>
      <p:scale>
        <a:sx n="100" d="100"/>
        <a:sy n="100" d="100"/>
      </p:scale>
      <p:origin x="0" y="-192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_rels/data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image" Target="../media/image32.jpg"/><Relationship Id="rId4" Type="http://schemas.openxmlformats.org/officeDocument/2006/relationships/image" Target="../media/image35.jpg"/></Relationships>
</file>

<file path=ppt/diagrams/_rels/drawing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image" Target="../media/image32.jpg"/><Relationship Id="rId4" Type="http://schemas.openxmlformats.org/officeDocument/2006/relationships/image" Target="../media/image35.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0341A9-2277-473E-AF7D-939A16B9E0D7}" type="doc">
      <dgm:prSet loTypeId="urn:microsoft.com/office/officeart/2005/8/layout/orgChart1" loCatId="hierarchy" qsTypeId="urn:microsoft.com/office/officeart/2005/8/quickstyle/simple1" qsCatId="simple" csTypeId="urn:microsoft.com/office/officeart/2005/8/colors/accent1_2" csCatId="accent1"/>
      <dgm:spPr/>
      <dgm:t>
        <a:bodyPr/>
        <a:lstStyle/>
        <a:p>
          <a:endParaRPr lang="en-US"/>
        </a:p>
      </dgm:t>
    </dgm:pt>
    <dgm:pt modelId="{84AAB8AE-6D85-48C2-B493-BAA6493623BC}">
      <dgm:prSet/>
      <dgm:spPr/>
      <dgm:t>
        <a:bodyPr/>
        <a:lstStyle/>
        <a:p>
          <a:pPr rtl="0"/>
          <a:r>
            <a:rPr lang="en-IE" smtClean="0"/>
            <a:t>No additional resources</a:t>
          </a:r>
          <a:endParaRPr lang="en-IE"/>
        </a:p>
      </dgm:t>
    </dgm:pt>
    <dgm:pt modelId="{5FC3B51B-8243-4BE4-B290-3B59EE250633}" type="parTrans" cxnId="{B7C6DED6-A925-45B3-AC8D-4BCE4EBE49AD}">
      <dgm:prSet/>
      <dgm:spPr/>
      <dgm:t>
        <a:bodyPr/>
        <a:lstStyle/>
        <a:p>
          <a:endParaRPr lang="en-US"/>
        </a:p>
      </dgm:t>
    </dgm:pt>
    <dgm:pt modelId="{741F9890-3200-4A42-916C-A24C423898EB}" type="sibTrans" cxnId="{B7C6DED6-A925-45B3-AC8D-4BCE4EBE49AD}">
      <dgm:prSet/>
      <dgm:spPr/>
      <dgm:t>
        <a:bodyPr/>
        <a:lstStyle/>
        <a:p>
          <a:endParaRPr lang="en-US"/>
        </a:p>
      </dgm:t>
    </dgm:pt>
    <dgm:pt modelId="{90B2F402-6488-44E9-B154-76D25802A007}">
      <dgm:prSet/>
      <dgm:spPr/>
      <dgm:t>
        <a:bodyPr/>
        <a:lstStyle/>
        <a:p>
          <a:pPr rtl="0"/>
          <a:r>
            <a:rPr lang="en-IE" smtClean="0"/>
            <a:t>No additional staffing</a:t>
          </a:r>
          <a:endParaRPr lang="en-IE"/>
        </a:p>
      </dgm:t>
    </dgm:pt>
    <dgm:pt modelId="{763A421D-2D24-49A7-B98D-3E80E11D3B2B}" type="parTrans" cxnId="{BE87157A-FD9E-451F-831C-4E2017E65B3D}">
      <dgm:prSet/>
      <dgm:spPr/>
      <dgm:t>
        <a:bodyPr/>
        <a:lstStyle/>
        <a:p>
          <a:endParaRPr lang="en-US"/>
        </a:p>
      </dgm:t>
    </dgm:pt>
    <dgm:pt modelId="{16AE5263-38B9-4A2F-B40E-D0EBF5A32E67}" type="sibTrans" cxnId="{BE87157A-FD9E-451F-831C-4E2017E65B3D}">
      <dgm:prSet/>
      <dgm:spPr/>
      <dgm:t>
        <a:bodyPr/>
        <a:lstStyle/>
        <a:p>
          <a:endParaRPr lang="en-US"/>
        </a:p>
      </dgm:t>
    </dgm:pt>
    <dgm:pt modelId="{DB301DA3-D5D5-4885-8D39-88905F9F2CE5}" type="pres">
      <dgm:prSet presAssocID="{8D0341A9-2277-473E-AF7D-939A16B9E0D7}" presName="hierChild1" presStyleCnt="0">
        <dgm:presLayoutVars>
          <dgm:orgChart val="1"/>
          <dgm:chPref val="1"/>
          <dgm:dir/>
          <dgm:animOne val="branch"/>
          <dgm:animLvl val="lvl"/>
          <dgm:resizeHandles/>
        </dgm:presLayoutVars>
      </dgm:prSet>
      <dgm:spPr/>
    </dgm:pt>
    <dgm:pt modelId="{84FEF6C3-3935-4EF8-BB89-22B91059F213}" type="pres">
      <dgm:prSet presAssocID="{84AAB8AE-6D85-48C2-B493-BAA6493623BC}" presName="hierRoot1" presStyleCnt="0">
        <dgm:presLayoutVars>
          <dgm:hierBranch val="init"/>
        </dgm:presLayoutVars>
      </dgm:prSet>
      <dgm:spPr/>
    </dgm:pt>
    <dgm:pt modelId="{E0C88169-2DA2-419E-B751-53FC0D291621}" type="pres">
      <dgm:prSet presAssocID="{84AAB8AE-6D85-48C2-B493-BAA6493623BC}" presName="rootComposite1" presStyleCnt="0"/>
      <dgm:spPr/>
    </dgm:pt>
    <dgm:pt modelId="{2685021B-0ADA-4E54-B972-0CF9D40D6046}" type="pres">
      <dgm:prSet presAssocID="{84AAB8AE-6D85-48C2-B493-BAA6493623BC}" presName="rootText1" presStyleLbl="node0" presStyleIdx="0" presStyleCnt="2">
        <dgm:presLayoutVars>
          <dgm:chPref val="3"/>
        </dgm:presLayoutVars>
      </dgm:prSet>
      <dgm:spPr/>
    </dgm:pt>
    <dgm:pt modelId="{7948CBC4-1675-445B-97DF-8D780716A1B0}" type="pres">
      <dgm:prSet presAssocID="{84AAB8AE-6D85-48C2-B493-BAA6493623BC}" presName="rootConnector1" presStyleLbl="node1" presStyleIdx="0" presStyleCnt="0"/>
      <dgm:spPr/>
    </dgm:pt>
    <dgm:pt modelId="{3244872E-682A-4174-A74A-859C121AF923}" type="pres">
      <dgm:prSet presAssocID="{84AAB8AE-6D85-48C2-B493-BAA6493623BC}" presName="hierChild2" presStyleCnt="0"/>
      <dgm:spPr/>
    </dgm:pt>
    <dgm:pt modelId="{BD82884F-0386-4F46-8510-E66F2F97134E}" type="pres">
      <dgm:prSet presAssocID="{84AAB8AE-6D85-48C2-B493-BAA6493623BC}" presName="hierChild3" presStyleCnt="0"/>
      <dgm:spPr/>
    </dgm:pt>
    <dgm:pt modelId="{D2A874C1-6C92-4598-A3FA-D289EC1D6D16}" type="pres">
      <dgm:prSet presAssocID="{90B2F402-6488-44E9-B154-76D25802A007}" presName="hierRoot1" presStyleCnt="0">
        <dgm:presLayoutVars>
          <dgm:hierBranch val="init"/>
        </dgm:presLayoutVars>
      </dgm:prSet>
      <dgm:spPr/>
    </dgm:pt>
    <dgm:pt modelId="{93785ED5-9E05-4FD3-8C31-641AA1C57247}" type="pres">
      <dgm:prSet presAssocID="{90B2F402-6488-44E9-B154-76D25802A007}" presName="rootComposite1" presStyleCnt="0"/>
      <dgm:spPr/>
    </dgm:pt>
    <dgm:pt modelId="{89B1534E-89E5-473F-B728-427A130AB2B8}" type="pres">
      <dgm:prSet presAssocID="{90B2F402-6488-44E9-B154-76D25802A007}" presName="rootText1" presStyleLbl="node0" presStyleIdx="1" presStyleCnt="2">
        <dgm:presLayoutVars>
          <dgm:chPref val="3"/>
        </dgm:presLayoutVars>
      </dgm:prSet>
      <dgm:spPr/>
    </dgm:pt>
    <dgm:pt modelId="{E5ACF5E4-3EC1-4162-89E4-0D182577D26C}" type="pres">
      <dgm:prSet presAssocID="{90B2F402-6488-44E9-B154-76D25802A007}" presName="rootConnector1" presStyleLbl="node1" presStyleIdx="0" presStyleCnt="0"/>
      <dgm:spPr/>
    </dgm:pt>
    <dgm:pt modelId="{D959D107-A754-4E49-B0B7-3E54BEF716F2}" type="pres">
      <dgm:prSet presAssocID="{90B2F402-6488-44E9-B154-76D25802A007}" presName="hierChild2" presStyleCnt="0"/>
      <dgm:spPr/>
    </dgm:pt>
    <dgm:pt modelId="{4540F885-986D-4C2C-84F8-C57A15593F61}" type="pres">
      <dgm:prSet presAssocID="{90B2F402-6488-44E9-B154-76D25802A007}" presName="hierChild3" presStyleCnt="0"/>
      <dgm:spPr/>
    </dgm:pt>
  </dgm:ptLst>
  <dgm:cxnLst>
    <dgm:cxn modelId="{B7C6DED6-A925-45B3-AC8D-4BCE4EBE49AD}" srcId="{8D0341A9-2277-473E-AF7D-939A16B9E0D7}" destId="{84AAB8AE-6D85-48C2-B493-BAA6493623BC}" srcOrd="0" destOrd="0" parTransId="{5FC3B51B-8243-4BE4-B290-3B59EE250633}" sibTransId="{741F9890-3200-4A42-916C-A24C423898EB}"/>
    <dgm:cxn modelId="{BE87157A-FD9E-451F-831C-4E2017E65B3D}" srcId="{8D0341A9-2277-473E-AF7D-939A16B9E0D7}" destId="{90B2F402-6488-44E9-B154-76D25802A007}" srcOrd="1" destOrd="0" parTransId="{763A421D-2D24-49A7-B98D-3E80E11D3B2B}" sibTransId="{16AE5263-38B9-4A2F-B40E-D0EBF5A32E67}"/>
    <dgm:cxn modelId="{66F254F9-0974-4F4B-B567-E472AE947411}" type="presOf" srcId="{8D0341A9-2277-473E-AF7D-939A16B9E0D7}" destId="{DB301DA3-D5D5-4885-8D39-88905F9F2CE5}" srcOrd="0" destOrd="0" presId="urn:microsoft.com/office/officeart/2005/8/layout/orgChart1"/>
    <dgm:cxn modelId="{BD9BE3F4-922B-43A8-815E-35BD464568B5}" type="presOf" srcId="{84AAB8AE-6D85-48C2-B493-BAA6493623BC}" destId="{7948CBC4-1675-445B-97DF-8D780716A1B0}" srcOrd="1" destOrd="0" presId="urn:microsoft.com/office/officeart/2005/8/layout/orgChart1"/>
    <dgm:cxn modelId="{40188F59-C2C2-454E-9AE7-B5B6D1F70717}" type="presOf" srcId="{90B2F402-6488-44E9-B154-76D25802A007}" destId="{89B1534E-89E5-473F-B728-427A130AB2B8}" srcOrd="0" destOrd="0" presId="urn:microsoft.com/office/officeart/2005/8/layout/orgChart1"/>
    <dgm:cxn modelId="{998032BF-54B4-4F42-96DE-36413D68EDA4}" type="presOf" srcId="{90B2F402-6488-44E9-B154-76D25802A007}" destId="{E5ACF5E4-3EC1-4162-89E4-0D182577D26C}" srcOrd="1" destOrd="0" presId="urn:microsoft.com/office/officeart/2005/8/layout/orgChart1"/>
    <dgm:cxn modelId="{744EFE0D-BC74-49A6-BDF5-AA7BC85812F2}" type="presOf" srcId="{84AAB8AE-6D85-48C2-B493-BAA6493623BC}" destId="{2685021B-0ADA-4E54-B972-0CF9D40D6046}" srcOrd="0" destOrd="0" presId="urn:microsoft.com/office/officeart/2005/8/layout/orgChart1"/>
    <dgm:cxn modelId="{0AA34231-6C28-4355-BE50-3A06BF4C4D2F}" type="presParOf" srcId="{DB301DA3-D5D5-4885-8D39-88905F9F2CE5}" destId="{84FEF6C3-3935-4EF8-BB89-22B91059F213}" srcOrd="0" destOrd="0" presId="urn:microsoft.com/office/officeart/2005/8/layout/orgChart1"/>
    <dgm:cxn modelId="{C462C39E-7CFB-4A72-AAD0-49327989B757}" type="presParOf" srcId="{84FEF6C3-3935-4EF8-BB89-22B91059F213}" destId="{E0C88169-2DA2-419E-B751-53FC0D291621}" srcOrd="0" destOrd="0" presId="urn:microsoft.com/office/officeart/2005/8/layout/orgChart1"/>
    <dgm:cxn modelId="{6B3103EB-E9A5-4F65-86A0-C2CB99831266}" type="presParOf" srcId="{E0C88169-2DA2-419E-B751-53FC0D291621}" destId="{2685021B-0ADA-4E54-B972-0CF9D40D6046}" srcOrd="0" destOrd="0" presId="urn:microsoft.com/office/officeart/2005/8/layout/orgChart1"/>
    <dgm:cxn modelId="{88C64989-41EC-437D-9A81-523101A970C1}" type="presParOf" srcId="{E0C88169-2DA2-419E-B751-53FC0D291621}" destId="{7948CBC4-1675-445B-97DF-8D780716A1B0}" srcOrd="1" destOrd="0" presId="urn:microsoft.com/office/officeart/2005/8/layout/orgChart1"/>
    <dgm:cxn modelId="{BBDCB437-A0D8-401A-B06B-5E8B988CD923}" type="presParOf" srcId="{84FEF6C3-3935-4EF8-BB89-22B91059F213}" destId="{3244872E-682A-4174-A74A-859C121AF923}" srcOrd="1" destOrd="0" presId="urn:microsoft.com/office/officeart/2005/8/layout/orgChart1"/>
    <dgm:cxn modelId="{E2C0E944-1E85-43CF-8E4B-D90EBA7C4EA6}" type="presParOf" srcId="{84FEF6C3-3935-4EF8-BB89-22B91059F213}" destId="{BD82884F-0386-4F46-8510-E66F2F97134E}" srcOrd="2" destOrd="0" presId="urn:microsoft.com/office/officeart/2005/8/layout/orgChart1"/>
    <dgm:cxn modelId="{D49C9132-3A54-4FC6-820B-D9D81E5EB3EE}" type="presParOf" srcId="{DB301DA3-D5D5-4885-8D39-88905F9F2CE5}" destId="{D2A874C1-6C92-4598-A3FA-D289EC1D6D16}" srcOrd="1" destOrd="0" presId="urn:microsoft.com/office/officeart/2005/8/layout/orgChart1"/>
    <dgm:cxn modelId="{550D653A-8DB2-4AAC-A6B6-2995E6CBEFAA}" type="presParOf" srcId="{D2A874C1-6C92-4598-A3FA-D289EC1D6D16}" destId="{93785ED5-9E05-4FD3-8C31-641AA1C57247}" srcOrd="0" destOrd="0" presId="urn:microsoft.com/office/officeart/2005/8/layout/orgChart1"/>
    <dgm:cxn modelId="{E6BA73E1-11E9-4A7D-8750-92A1000891F7}" type="presParOf" srcId="{93785ED5-9E05-4FD3-8C31-641AA1C57247}" destId="{89B1534E-89E5-473F-B728-427A130AB2B8}" srcOrd="0" destOrd="0" presId="urn:microsoft.com/office/officeart/2005/8/layout/orgChart1"/>
    <dgm:cxn modelId="{9BD8C2C0-62E8-4E05-A354-C7369FBFDC4B}" type="presParOf" srcId="{93785ED5-9E05-4FD3-8C31-641AA1C57247}" destId="{E5ACF5E4-3EC1-4162-89E4-0D182577D26C}" srcOrd="1" destOrd="0" presId="urn:microsoft.com/office/officeart/2005/8/layout/orgChart1"/>
    <dgm:cxn modelId="{432A1CA2-1F2B-4A53-A919-8187D83D8A16}" type="presParOf" srcId="{D2A874C1-6C92-4598-A3FA-D289EC1D6D16}" destId="{D959D107-A754-4E49-B0B7-3E54BEF716F2}" srcOrd="1" destOrd="0" presId="urn:microsoft.com/office/officeart/2005/8/layout/orgChart1"/>
    <dgm:cxn modelId="{8A407F4C-6BA9-4AF8-AE5C-E258BAE6C3D3}" type="presParOf" srcId="{D2A874C1-6C92-4598-A3FA-D289EC1D6D16}" destId="{4540F885-986D-4C2C-84F8-C57A15593F61}"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2E7B6CD-1C75-4102-9F8D-3C84A0D4F413}" type="doc">
      <dgm:prSet loTypeId="urn:microsoft.com/office/officeart/2005/8/layout/hList7" loCatId="list" qsTypeId="urn:microsoft.com/office/officeart/2005/8/quickstyle/simple1" qsCatId="simple" csTypeId="urn:microsoft.com/office/officeart/2005/8/colors/accent1_2" csCatId="accent1" phldr="1"/>
      <dgm:spPr/>
      <dgm:t>
        <a:bodyPr/>
        <a:lstStyle/>
        <a:p>
          <a:endParaRPr lang="en-US"/>
        </a:p>
      </dgm:t>
    </dgm:pt>
    <dgm:pt modelId="{AA698197-CCF8-4C36-88A8-24E7F273A7C9}">
      <dgm:prSet custT="1"/>
      <dgm:spPr/>
      <dgm:t>
        <a:bodyPr/>
        <a:lstStyle/>
        <a:p>
          <a:pPr rtl="0"/>
          <a:r>
            <a:rPr lang="en-IE" sz="4000" dirty="0" smtClean="0"/>
            <a:t>Bit harder</a:t>
          </a:r>
          <a:endParaRPr lang="en-GB" sz="4000" dirty="0"/>
        </a:p>
      </dgm:t>
    </dgm:pt>
    <dgm:pt modelId="{8AC3D3E8-A39D-4BA3-A852-C7C54EFDE57F}" type="parTrans" cxnId="{49F8C677-D8B9-48CF-934F-969DC0A9F441}">
      <dgm:prSet/>
      <dgm:spPr/>
      <dgm:t>
        <a:bodyPr/>
        <a:lstStyle/>
        <a:p>
          <a:endParaRPr lang="en-US"/>
        </a:p>
      </dgm:t>
    </dgm:pt>
    <dgm:pt modelId="{D47F194B-E7CF-42B3-AA4F-D0F6E1F94B06}" type="sibTrans" cxnId="{49F8C677-D8B9-48CF-934F-969DC0A9F441}">
      <dgm:prSet/>
      <dgm:spPr/>
      <dgm:t>
        <a:bodyPr/>
        <a:lstStyle/>
        <a:p>
          <a:endParaRPr lang="en-US"/>
        </a:p>
      </dgm:t>
    </dgm:pt>
    <dgm:pt modelId="{7782F2E8-5FB7-4784-822E-C64CEB355A56}">
      <dgm:prSet custT="1"/>
      <dgm:spPr/>
      <dgm:t>
        <a:bodyPr/>
        <a:lstStyle/>
        <a:p>
          <a:pPr rtl="0"/>
          <a:r>
            <a:rPr lang="en-IE" sz="4000" dirty="0" smtClean="0"/>
            <a:t>Easy</a:t>
          </a:r>
          <a:endParaRPr lang="en-GB" sz="4000" dirty="0"/>
        </a:p>
      </dgm:t>
    </dgm:pt>
    <dgm:pt modelId="{C663AC27-39AD-41C9-8FF3-09234C3ABF33}" type="parTrans" cxnId="{70D03205-866E-42F5-B862-2B4392483C45}">
      <dgm:prSet/>
      <dgm:spPr/>
      <dgm:t>
        <a:bodyPr/>
        <a:lstStyle/>
        <a:p>
          <a:endParaRPr lang="en-US"/>
        </a:p>
      </dgm:t>
    </dgm:pt>
    <dgm:pt modelId="{27C2C87F-871B-451B-85AB-169B89C72DBB}" type="sibTrans" cxnId="{70D03205-866E-42F5-B862-2B4392483C45}">
      <dgm:prSet/>
      <dgm:spPr/>
      <dgm:t>
        <a:bodyPr/>
        <a:lstStyle/>
        <a:p>
          <a:endParaRPr lang="en-US"/>
        </a:p>
      </dgm:t>
    </dgm:pt>
    <dgm:pt modelId="{89F1FA50-BA78-478E-B7CD-E10D9FFE482D}">
      <dgm:prSet custT="1"/>
      <dgm:spPr/>
      <dgm:t>
        <a:bodyPr/>
        <a:lstStyle/>
        <a:p>
          <a:pPr rtl="0"/>
          <a:r>
            <a:rPr lang="en-IE" sz="4000" dirty="0" smtClean="0"/>
            <a:t>Really hard</a:t>
          </a:r>
          <a:endParaRPr lang="en-GB" sz="4000" dirty="0"/>
        </a:p>
      </dgm:t>
    </dgm:pt>
    <dgm:pt modelId="{D42A1D0C-1CC9-48A9-A232-106257FEDAC6}" type="parTrans" cxnId="{711AA961-F457-4A41-BF6E-2BA5B0496C73}">
      <dgm:prSet/>
      <dgm:spPr/>
      <dgm:t>
        <a:bodyPr/>
        <a:lstStyle/>
        <a:p>
          <a:endParaRPr lang="en-US"/>
        </a:p>
      </dgm:t>
    </dgm:pt>
    <dgm:pt modelId="{7FFBA5A9-3E3E-444D-AC04-DC8BDBF9A725}" type="sibTrans" cxnId="{711AA961-F457-4A41-BF6E-2BA5B0496C73}">
      <dgm:prSet/>
      <dgm:spPr/>
      <dgm:t>
        <a:bodyPr/>
        <a:lstStyle/>
        <a:p>
          <a:endParaRPr lang="en-US"/>
        </a:p>
      </dgm:t>
    </dgm:pt>
    <dgm:pt modelId="{E1E4FBFE-6395-43B4-9681-9DB99127018F}">
      <dgm:prSet custT="1"/>
      <dgm:spPr/>
      <dgm:t>
        <a:bodyPr/>
        <a:lstStyle/>
        <a:p>
          <a:pPr algn="r" rtl="0"/>
          <a:r>
            <a:rPr lang="en-IE" sz="2800" dirty="0" smtClean="0"/>
            <a:t>Really, really </a:t>
          </a:r>
        </a:p>
        <a:p>
          <a:pPr algn="ctr" rtl="0"/>
          <a:r>
            <a:rPr lang="en-IE" sz="2800" dirty="0" smtClean="0"/>
            <a:t>hard </a:t>
          </a:r>
          <a:endParaRPr lang="en-GB" sz="2800" dirty="0"/>
        </a:p>
      </dgm:t>
    </dgm:pt>
    <dgm:pt modelId="{6BFA71A0-8343-4C84-B4F4-EE49BCFFDF72}" type="parTrans" cxnId="{B2568801-35AB-4494-9F76-4292EC5931EA}">
      <dgm:prSet/>
      <dgm:spPr/>
      <dgm:t>
        <a:bodyPr/>
        <a:lstStyle/>
        <a:p>
          <a:endParaRPr lang="en-US"/>
        </a:p>
      </dgm:t>
    </dgm:pt>
    <dgm:pt modelId="{9D610BA2-871F-4E29-A744-B053065E37CB}" type="sibTrans" cxnId="{B2568801-35AB-4494-9F76-4292EC5931EA}">
      <dgm:prSet/>
      <dgm:spPr/>
      <dgm:t>
        <a:bodyPr/>
        <a:lstStyle/>
        <a:p>
          <a:endParaRPr lang="en-US"/>
        </a:p>
      </dgm:t>
    </dgm:pt>
    <dgm:pt modelId="{97273E86-EEEC-49FA-A32D-6BBC60A99822}" type="pres">
      <dgm:prSet presAssocID="{E2E7B6CD-1C75-4102-9F8D-3C84A0D4F413}" presName="Name0" presStyleCnt="0">
        <dgm:presLayoutVars>
          <dgm:dir/>
          <dgm:resizeHandles val="exact"/>
        </dgm:presLayoutVars>
      </dgm:prSet>
      <dgm:spPr/>
      <dgm:t>
        <a:bodyPr/>
        <a:lstStyle/>
        <a:p>
          <a:endParaRPr lang="en-US"/>
        </a:p>
      </dgm:t>
    </dgm:pt>
    <dgm:pt modelId="{2645B2AC-374D-4561-88F1-20AB99981C13}" type="pres">
      <dgm:prSet presAssocID="{E2E7B6CD-1C75-4102-9F8D-3C84A0D4F413}" presName="fgShape" presStyleLbl="fgShp" presStyleIdx="0" presStyleCnt="1" custLinFactNeighborY="31395"/>
      <dgm:spPr/>
    </dgm:pt>
    <dgm:pt modelId="{1A62ABE5-840A-4E05-A441-88BAD809A75F}" type="pres">
      <dgm:prSet presAssocID="{E2E7B6CD-1C75-4102-9F8D-3C84A0D4F413}" presName="linComp" presStyleCnt="0"/>
      <dgm:spPr/>
    </dgm:pt>
    <dgm:pt modelId="{4C55EC54-6CF3-4F48-8812-F5EBCCCDCA7B}" type="pres">
      <dgm:prSet presAssocID="{7782F2E8-5FB7-4784-822E-C64CEB355A56}" presName="compNode" presStyleCnt="0"/>
      <dgm:spPr/>
    </dgm:pt>
    <dgm:pt modelId="{76927BE8-C99F-4383-B187-F6FAE28F3A32}" type="pres">
      <dgm:prSet presAssocID="{7782F2E8-5FB7-4784-822E-C64CEB355A56}" presName="bkgdShape" presStyleLbl="node1" presStyleIdx="0" presStyleCnt="4"/>
      <dgm:spPr/>
      <dgm:t>
        <a:bodyPr/>
        <a:lstStyle/>
        <a:p>
          <a:endParaRPr lang="en-US"/>
        </a:p>
      </dgm:t>
    </dgm:pt>
    <dgm:pt modelId="{621907DA-29C3-43EC-8C62-B03C95CDDA17}" type="pres">
      <dgm:prSet presAssocID="{7782F2E8-5FB7-4784-822E-C64CEB355A56}" presName="nodeTx" presStyleLbl="node1" presStyleIdx="0" presStyleCnt="4">
        <dgm:presLayoutVars>
          <dgm:bulletEnabled val="1"/>
        </dgm:presLayoutVars>
      </dgm:prSet>
      <dgm:spPr/>
      <dgm:t>
        <a:bodyPr/>
        <a:lstStyle/>
        <a:p>
          <a:endParaRPr lang="en-US"/>
        </a:p>
      </dgm:t>
    </dgm:pt>
    <dgm:pt modelId="{EC89A4C4-6A9D-4AD3-9D18-D5E886B4B8AD}" type="pres">
      <dgm:prSet presAssocID="{7782F2E8-5FB7-4784-822E-C64CEB355A56}" presName="invisiNode" presStyleLbl="node1" presStyleIdx="0" presStyleCnt="4"/>
      <dgm:spPr/>
    </dgm:pt>
    <dgm:pt modelId="{869845D7-2FAF-48F5-A1DF-E5DD48993E39}" type="pres">
      <dgm:prSet presAssocID="{7782F2E8-5FB7-4784-822E-C64CEB355A56}" presName="imagNode"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t="-22000" b="-22000"/>
          </a:stretch>
        </a:blipFill>
      </dgm:spPr>
      <dgm:t>
        <a:bodyPr/>
        <a:lstStyle/>
        <a:p>
          <a:endParaRPr lang="en-US"/>
        </a:p>
      </dgm:t>
    </dgm:pt>
    <dgm:pt modelId="{0DD2DB9F-E6C8-45F0-86B3-534A55BD7341}" type="pres">
      <dgm:prSet presAssocID="{27C2C87F-871B-451B-85AB-169B89C72DBB}" presName="sibTrans" presStyleLbl="sibTrans2D1" presStyleIdx="0" presStyleCnt="0"/>
      <dgm:spPr/>
      <dgm:t>
        <a:bodyPr/>
        <a:lstStyle/>
        <a:p>
          <a:endParaRPr lang="en-US"/>
        </a:p>
      </dgm:t>
    </dgm:pt>
    <dgm:pt modelId="{AF96FF3E-8504-4D1C-8852-F2633491D296}" type="pres">
      <dgm:prSet presAssocID="{AA698197-CCF8-4C36-88A8-24E7F273A7C9}" presName="compNode" presStyleCnt="0"/>
      <dgm:spPr/>
    </dgm:pt>
    <dgm:pt modelId="{D3DBB86E-5AEA-4136-B224-D387F90C3B90}" type="pres">
      <dgm:prSet presAssocID="{AA698197-CCF8-4C36-88A8-24E7F273A7C9}" presName="bkgdShape" presStyleLbl="node1" presStyleIdx="1" presStyleCnt="4"/>
      <dgm:spPr/>
      <dgm:t>
        <a:bodyPr/>
        <a:lstStyle/>
        <a:p>
          <a:endParaRPr lang="en-US"/>
        </a:p>
      </dgm:t>
    </dgm:pt>
    <dgm:pt modelId="{C65FA18D-C7D0-4848-ADB8-3FCCCE50112E}" type="pres">
      <dgm:prSet presAssocID="{AA698197-CCF8-4C36-88A8-24E7F273A7C9}" presName="nodeTx" presStyleLbl="node1" presStyleIdx="1" presStyleCnt="4">
        <dgm:presLayoutVars>
          <dgm:bulletEnabled val="1"/>
        </dgm:presLayoutVars>
      </dgm:prSet>
      <dgm:spPr/>
      <dgm:t>
        <a:bodyPr/>
        <a:lstStyle/>
        <a:p>
          <a:endParaRPr lang="en-US"/>
        </a:p>
      </dgm:t>
    </dgm:pt>
    <dgm:pt modelId="{7212568E-4044-497F-AB12-108DD9BF8C53}" type="pres">
      <dgm:prSet presAssocID="{AA698197-CCF8-4C36-88A8-24E7F273A7C9}" presName="invisiNode" presStyleLbl="node1" presStyleIdx="1" presStyleCnt="4"/>
      <dgm:spPr/>
    </dgm:pt>
    <dgm:pt modelId="{D7EF9831-0567-4BB5-8E11-CE1CF273170F}" type="pres">
      <dgm:prSet presAssocID="{AA698197-CCF8-4C36-88A8-24E7F273A7C9}" presName="imagNode" presStyleLbl="fgImgPlac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t="-22000" b="-22000"/>
          </a:stretch>
        </a:blipFill>
      </dgm:spPr>
    </dgm:pt>
    <dgm:pt modelId="{60B1FE72-1361-4594-91B4-BD8327F1BFA8}" type="pres">
      <dgm:prSet presAssocID="{D47F194B-E7CF-42B3-AA4F-D0F6E1F94B06}" presName="sibTrans" presStyleLbl="sibTrans2D1" presStyleIdx="0" presStyleCnt="0"/>
      <dgm:spPr/>
      <dgm:t>
        <a:bodyPr/>
        <a:lstStyle/>
        <a:p>
          <a:endParaRPr lang="en-US"/>
        </a:p>
      </dgm:t>
    </dgm:pt>
    <dgm:pt modelId="{5EEB9AFC-3FC7-4EA5-BAC5-3C986BCBECE7}" type="pres">
      <dgm:prSet presAssocID="{89F1FA50-BA78-478E-B7CD-E10D9FFE482D}" presName="compNode" presStyleCnt="0"/>
      <dgm:spPr/>
    </dgm:pt>
    <dgm:pt modelId="{81629EAC-8AAE-4878-B4E4-EFB1DD675794}" type="pres">
      <dgm:prSet presAssocID="{89F1FA50-BA78-478E-B7CD-E10D9FFE482D}" presName="bkgdShape" presStyleLbl="node1" presStyleIdx="2" presStyleCnt="4"/>
      <dgm:spPr/>
      <dgm:t>
        <a:bodyPr/>
        <a:lstStyle/>
        <a:p>
          <a:endParaRPr lang="en-US"/>
        </a:p>
      </dgm:t>
    </dgm:pt>
    <dgm:pt modelId="{C8E51A5D-1485-444B-856A-0984A3BD6235}" type="pres">
      <dgm:prSet presAssocID="{89F1FA50-BA78-478E-B7CD-E10D9FFE482D}" presName="nodeTx" presStyleLbl="node1" presStyleIdx="2" presStyleCnt="4">
        <dgm:presLayoutVars>
          <dgm:bulletEnabled val="1"/>
        </dgm:presLayoutVars>
      </dgm:prSet>
      <dgm:spPr/>
      <dgm:t>
        <a:bodyPr/>
        <a:lstStyle/>
        <a:p>
          <a:endParaRPr lang="en-US"/>
        </a:p>
      </dgm:t>
    </dgm:pt>
    <dgm:pt modelId="{F29915DB-ADC8-430B-81E7-C46BED527EF0}" type="pres">
      <dgm:prSet presAssocID="{89F1FA50-BA78-478E-B7CD-E10D9FFE482D}" presName="invisiNode" presStyleLbl="node1" presStyleIdx="2" presStyleCnt="4"/>
      <dgm:spPr/>
    </dgm:pt>
    <dgm:pt modelId="{F57F73A4-F76A-4741-8C23-2B04877821EA}" type="pres">
      <dgm:prSet presAssocID="{89F1FA50-BA78-478E-B7CD-E10D9FFE482D}" presName="imagNode" presStyleLbl="fgImgPlac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t="-22000" b="-22000"/>
          </a:stretch>
        </a:blipFill>
      </dgm:spPr>
      <dgm:t>
        <a:bodyPr/>
        <a:lstStyle/>
        <a:p>
          <a:endParaRPr lang="en-US"/>
        </a:p>
      </dgm:t>
    </dgm:pt>
    <dgm:pt modelId="{C7D6F3DD-2A9B-4B37-ADA8-118C820D9132}" type="pres">
      <dgm:prSet presAssocID="{7FFBA5A9-3E3E-444D-AC04-DC8BDBF9A725}" presName="sibTrans" presStyleLbl="sibTrans2D1" presStyleIdx="0" presStyleCnt="0"/>
      <dgm:spPr/>
      <dgm:t>
        <a:bodyPr/>
        <a:lstStyle/>
        <a:p>
          <a:endParaRPr lang="en-US"/>
        </a:p>
      </dgm:t>
    </dgm:pt>
    <dgm:pt modelId="{282C71BF-C550-4674-895E-269A1F0C9DF8}" type="pres">
      <dgm:prSet presAssocID="{E1E4FBFE-6395-43B4-9681-9DB99127018F}" presName="compNode" presStyleCnt="0"/>
      <dgm:spPr/>
    </dgm:pt>
    <dgm:pt modelId="{A997226D-DA8C-4B5D-A76D-91CACD2E3019}" type="pres">
      <dgm:prSet presAssocID="{E1E4FBFE-6395-43B4-9681-9DB99127018F}" presName="bkgdShape" presStyleLbl="node1" presStyleIdx="3" presStyleCnt="4" custLinFactNeighborX="-2142"/>
      <dgm:spPr/>
      <dgm:t>
        <a:bodyPr/>
        <a:lstStyle/>
        <a:p>
          <a:endParaRPr lang="en-US"/>
        </a:p>
      </dgm:t>
    </dgm:pt>
    <dgm:pt modelId="{7C518D23-8746-45CF-8C14-164C6D59E8E7}" type="pres">
      <dgm:prSet presAssocID="{E1E4FBFE-6395-43B4-9681-9DB99127018F}" presName="nodeTx" presStyleLbl="node1" presStyleIdx="3" presStyleCnt="4">
        <dgm:presLayoutVars>
          <dgm:bulletEnabled val="1"/>
        </dgm:presLayoutVars>
      </dgm:prSet>
      <dgm:spPr/>
      <dgm:t>
        <a:bodyPr/>
        <a:lstStyle/>
        <a:p>
          <a:endParaRPr lang="en-US"/>
        </a:p>
      </dgm:t>
    </dgm:pt>
    <dgm:pt modelId="{305AE0F6-6F18-4A0D-B482-19EABEA70F7D}" type="pres">
      <dgm:prSet presAssocID="{E1E4FBFE-6395-43B4-9681-9DB99127018F}" presName="invisiNode" presStyleLbl="node1" presStyleIdx="3" presStyleCnt="4"/>
      <dgm:spPr/>
    </dgm:pt>
    <dgm:pt modelId="{CDC12401-E8CF-4852-BADF-2FF6F683CD7F}" type="pres">
      <dgm:prSet presAssocID="{E1E4FBFE-6395-43B4-9681-9DB99127018F}" presName="imagNode" presStyleLbl="fgImgPlac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t="-22000" b="-22000"/>
          </a:stretch>
        </a:blipFill>
      </dgm:spPr>
    </dgm:pt>
  </dgm:ptLst>
  <dgm:cxnLst>
    <dgm:cxn modelId="{49F8C677-D8B9-48CF-934F-969DC0A9F441}" srcId="{E2E7B6CD-1C75-4102-9F8D-3C84A0D4F413}" destId="{AA698197-CCF8-4C36-88A8-24E7F273A7C9}" srcOrd="1" destOrd="0" parTransId="{8AC3D3E8-A39D-4BA3-A852-C7C54EFDE57F}" sibTransId="{D47F194B-E7CF-42B3-AA4F-D0F6E1F94B06}"/>
    <dgm:cxn modelId="{A4D6BDC0-06F1-40EA-AE74-6D20B7286BE6}" type="presOf" srcId="{AA698197-CCF8-4C36-88A8-24E7F273A7C9}" destId="{C65FA18D-C7D0-4848-ADB8-3FCCCE50112E}" srcOrd="1" destOrd="0" presId="urn:microsoft.com/office/officeart/2005/8/layout/hList7"/>
    <dgm:cxn modelId="{618535B9-A78A-4BC6-BE2C-C2338534424F}" type="presOf" srcId="{7782F2E8-5FB7-4784-822E-C64CEB355A56}" destId="{621907DA-29C3-43EC-8C62-B03C95CDDA17}" srcOrd="1" destOrd="0" presId="urn:microsoft.com/office/officeart/2005/8/layout/hList7"/>
    <dgm:cxn modelId="{0D5054D9-B6D4-4EA3-A1B3-F7F0408D78CC}" type="presOf" srcId="{89F1FA50-BA78-478E-B7CD-E10D9FFE482D}" destId="{81629EAC-8AAE-4878-B4E4-EFB1DD675794}" srcOrd="0" destOrd="0" presId="urn:microsoft.com/office/officeart/2005/8/layout/hList7"/>
    <dgm:cxn modelId="{117C9677-FDB6-4D1B-937B-52EAF3ED5154}" type="presOf" srcId="{27C2C87F-871B-451B-85AB-169B89C72DBB}" destId="{0DD2DB9F-E6C8-45F0-86B3-534A55BD7341}" srcOrd="0" destOrd="0" presId="urn:microsoft.com/office/officeart/2005/8/layout/hList7"/>
    <dgm:cxn modelId="{64441718-3713-495F-A395-B3FF05425EF9}" type="presOf" srcId="{7FFBA5A9-3E3E-444D-AC04-DC8BDBF9A725}" destId="{C7D6F3DD-2A9B-4B37-ADA8-118C820D9132}" srcOrd="0" destOrd="0" presId="urn:microsoft.com/office/officeart/2005/8/layout/hList7"/>
    <dgm:cxn modelId="{FAAB302F-84FB-48FC-924E-51C4944E742D}" type="presOf" srcId="{E2E7B6CD-1C75-4102-9F8D-3C84A0D4F413}" destId="{97273E86-EEEC-49FA-A32D-6BBC60A99822}" srcOrd="0" destOrd="0" presId="urn:microsoft.com/office/officeart/2005/8/layout/hList7"/>
    <dgm:cxn modelId="{70D03205-866E-42F5-B862-2B4392483C45}" srcId="{E2E7B6CD-1C75-4102-9F8D-3C84A0D4F413}" destId="{7782F2E8-5FB7-4784-822E-C64CEB355A56}" srcOrd="0" destOrd="0" parTransId="{C663AC27-39AD-41C9-8FF3-09234C3ABF33}" sibTransId="{27C2C87F-871B-451B-85AB-169B89C72DBB}"/>
    <dgm:cxn modelId="{74C28CEC-EFE0-4278-B6AA-2EF53DAF73EE}" type="presOf" srcId="{D47F194B-E7CF-42B3-AA4F-D0F6E1F94B06}" destId="{60B1FE72-1361-4594-91B4-BD8327F1BFA8}" srcOrd="0" destOrd="0" presId="urn:microsoft.com/office/officeart/2005/8/layout/hList7"/>
    <dgm:cxn modelId="{ED39F8FC-9794-4E28-8C0A-B0B4C80B9E12}" type="presOf" srcId="{89F1FA50-BA78-478E-B7CD-E10D9FFE482D}" destId="{C8E51A5D-1485-444B-856A-0984A3BD6235}" srcOrd="1" destOrd="0" presId="urn:microsoft.com/office/officeart/2005/8/layout/hList7"/>
    <dgm:cxn modelId="{B2568801-35AB-4494-9F76-4292EC5931EA}" srcId="{E2E7B6CD-1C75-4102-9F8D-3C84A0D4F413}" destId="{E1E4FBFE-6395-43B4-9681-9DB99127018F}" srcOrd="3" destOrd="0" parTransId="{6BFA71A0-8343-4C84-B4F4-EE49BCFFDF72}" sibTransId="{9D610BA2-871F-4E29-A744-B053065E37CB}"/>
    <dgm:cxn modelId="{989DB247-1D85-4003-80F7-EE29483715AF}" type="presOf" srcId="{AA698197-CCF8-4C36-88A8-24E7F273A7C9}" destId="{D3DBB86E-5AEA-4136-B224-D387F90C3B90}" srcOrd="0" destOrd="0" presId="urn:microsoft.com/office/officeart/2005/8/layout/hList7"/>
    <dgm:cxn modelId="{711AA961-F457-4A41-BF6E-2BA5B0496C73}" srcId="{E2E7B6CD-1C75-4102-9F8D-3C84A0D4F413}" destId="{89F1FA50-BA78-478E-B7CD-E10D9FFE482D}" srcOrd="2" destOrd="0" parTransId="{D42A1D0C-1CC9-48A9-A232-106257FEDAC6}" sibTransId="{7FFBA5A9-3E3E-444D-AC04-DC8BDBF9A725}"/>
    <dgm:cxn modelId="{E033B182-5442-4A10-80DB-DD2993440D49}" type="presOf" srcId="{7782F2E8-5FB7-4784-822E-C64CEB355A56}" destId="{76927BE8-C99F-4383-B187-F6FAE28F3A32}" srcOrd="0" destOrd="0" presId="urn:microsoft.com/office/officeart/2005/8/layout/hList7"/>
    <dgm:cxn modelId="{D7C92FBE-5898-4476-82C6-42FF9772CD37}" type="presOf" srcId="{E1E4FBFE-6395-43B4-9681-9DB99127018F}" destId="{7C518D23-8746-45CF-8C14-164C6D59E8E7}" srcOrd="1" destOrd="0" presId="urn:microsoft.com/office/officeart/2005/8/layout/hList7"/>
    <dgm:cxn modelId="{92DF88F5-84EA-4C03-9BBE-A7603F34CBD4}" type="presOf" srcId="{E1E4FBFE-6395-43B4-9681-9DB99127018F}" destId="{A997226D-DA8C-4B5D-A76D-91CACD2E3019}" srcOrd="0" destOrd="0" presId="urn:microsoft.com/office/officeart/2005/8/layout/hList7"/>
    <dgm:cxn modelId="{C8EDCD09-0AE3-41BB-BAB0-B096BBA953BB}" type="presParOf" srcId="{97273E86-EEEC-49FA-A32D-6BBC60A99822}" destId="{2645B2AC-374D-4561-88F1-20AB99981C13}" srcOrd="0" destOrd="0" presId="urn:microsoft.com/office/officeart/2005/8/layout/hList7"/>
    <dgm:cxn modelId="{D3921757-D72E-427C-A5DB-A7B08AAEA89E}" type="presParOf" srcId="{97273E86-EEEC-49FA-A32D-6BBC60A99822}" destId="{1A62ABE5-840A-4E05-A441-88BAD809A75F}" srcOrd="1" destOrd="0" presId="urn:microsoft.com/office/officeart/2005/8/layout/hList7"/>
    <dgm:cxn modelId="{97B7FE49-BC6E-4AF8-AC0A-A47D04434DF1}" type="presParOf" srcId="{1A62ABE5-840A-4E05-A441-88BAD809A75F}" destId="{4C55EC54-6CF3-4F48-8812-F5EBCCCDCA7B}" srcOrd="0" destOrd="0" presId="urn:microsoft.com/office/officeart/2005/8/layout/hList7"/>
    <dgm:cxn modelId="{ECA1BE3B-78D7-4AFA-B6AF-DFB41F73125B}" type="presParOf" srcId="{4C55EC54-6CF3-4F48-8812-F5EBCCCDCA7B}" destId="{76927BE8-C99F-4383-B187-F6FAE28F3A32}" srcOrd="0" destOrd="0" presId="urn:microsoft.com/office/officeart/2005/8/layout/hList7"/>
    <dgm:cxn modelId="{88FE7103-05E6-4C12-A4BE-79FBD55E418D}" type="presParOf" srcId="{4C55EC54-6CF3-4F48-8812-F5EBCCCDCA7B}" destId="{621907DA-29C3-43EC-8C62-B03C95CDDA17}" srcOrd="1" destOrd="0" presId="urn:microsoft.com/office/officeart/2005/8/layout/hList7"/>
    <dgm:cxn modelId="{395CEB19-AF66-41F7-ACB6-5A2E93BB8A25}" type="presParOf" srcId="{4C55EC54-6CF3-4F48-8812-F5EBCCCDCA7B}" destId="{EC89A4C4-6A9D-4AD3-9D18-D5E886B4B8AD}" srcOrd="2" destOrd="0" presId="urn:microsoft.com/office/officeart/2005/8/layout/hList7"/>
    <dgm:cxn modelId="{DBCD7735-A835-41D1-8C02-F0A0F6BC52E7}" type="presParOf" srcId="{4C55EC54-6CF3-4F48-8812-F5EBCCCDCA7B}" destId="{869845D7-2FAF-48F5-A1DF-E5DD48993E39}" srcOrd="3" destOrd="0" presId="urn:microsoft.com/office/officeart/2005/8/layout/hList7"/>
    <dgm:cxn modelId="{998A2F4A-74C7-4D55-BA57-F0C4559B87E8}" type="presParOf" srcId="{1A62ABE5-840A-4E05-A441-88BAD809A75F}" destId="{0DD2DB9F-E6C8-45F0-86B3-534A55BD7341}" srcOrd="1" destOrd="0" presId="urn:microsoft.com/office/officeart/2005/8/layout/hList7"/>
    <dgm:cxn modelId="{C6EF2E0E-4E70-40A0-B79D-986C72CAF153}" type="presParOf" srcId="{1A62ABE5-840A-4E05-A441-88BAD809A75F}" destId="{AF96FF3E-8504-4D1C-8852-F2633491D296}" srcOrd="2" destOrd="0" presId="urn:microsoft.com/office/officeart/2005/8/layout/hList7"/>
    <dgm:cxn modelId="{98169347-FE3C-44FD-92F5-1978C19AFFDA}" type="presParOf" srcId="{AF96FF3E-8504-4D1C-8852-F2633491D296}" destId="{D3DBB86E-5AEA-4136-B224-D387F90C3B90}" srcOrd="0" destOrd="0" presId="urn:microsoft.com/office/officeart/2005/8/layout/hList7"/>
    <dgm:cxn modelId="{770FAF91-C31C-4272-8AD1-8214053440C4}" type="presParOf" srcId="{AF96FF3E-8504-4D1C-8852-F2633491D296}" destId="{C65FA18D-C7D0-4848-ADB8-3FCCCE50112E}" srcOrd="1" destOrd="0" presId="urn:microsoft.com/office/officeart/2005/8/layout/hList7"/>
    <dgm:cxn modelId="{279937BB-C9B3-4117-AC1A-F3AA7DC01CF6}" type="presParOf" srcId="{AF96FF3E-8504-4D1C-8852-F2633491D296}" destId="{7212568E-4044-497F-AB12-108DD9BF8C53}" srcOrd="2" destOrd="0" presId="urn:microsoft.com/office/officeart/2005/8/layout/hList7"/>
    <dgm:cxn modelId="{8799701E-0D0B-4231-926F-E0C665C61738}" type="presParOf" srcId="{AF96FF3E-8504-4D1C-8852-F2633491D296}" destId="{D7EF9831-0567-4BB5-8E11-CE1CF273170F}" srcOrd="3" destOrd="0" presId="urn:microsoft.com/office/officeart/2005/8/layout/hList7"/>
    <dgm:cxn modelId="{D7FC3642-7DA6-4980-AD09-244EBD5F6C4A}" type="presParOf" srcId="{1A62ABE5-840A-4E05-A441-88BAD809A75F}" destId="{60B1FE72-1361-4594-91B4-BD8327F1BFA8}" srcOrd="3" destOrd="0" presId="urn:microsoft.com/office/officeart/2005/8/layout/hList7"/>
    <dgm:cxn modelId="{4E468613-4F5B-47A5-BCD0-E75417F707C0}" type="presParOf" srcId="{1A62ABE5-840A-4E05-A441-88BAD809A75F}" destId="{5EEB9AFC-3FC7-4EA5-BAC5-3C986BCBECE7}" srcOrd="4" destOrd="0" presId="urn:microsoft.com/office/officeart/2005/8/layout/hList7"/>
    <dgm:cxn modelId="{F2B5691F-C318-438C-9FA6-7BFDDC0F52A2}" type="presParOf" srcId="{5EEB9AFC-3FC7-4EA5-BAC5-3C986BCBECE7}" destId="{81629EAC-8AAE-4878-B4E4-EFB1DD675794}" srcOrd="0" destOrd="0" presId="urn:microsoft.com/office/officeart/2005/8/layout/hList7"/>
    <dgm:cxn modelId="{DA9F4C1B-C4FB-4B86-B311-2D4C72E6E6D3}" type="presParOf" srcId="{5EEB9AFC-3FC7-4EA5-BAC5-3C986BCBECE7}" destId="{C8E51A5D-1485-444B-856A-0984A3BD6235}" srcOrd="1" destOrd="0" presId="urn:microsoft.com/office/officeart/2005/8/layout/hList7"/>
    <dgm:cxn modelId="{8B3D5742-C572-4D14-B532-B8BA610B50C9}" type="presParOf" srcId="{5EEB9AFC-3FC7-4EA5-BAC5-3C986BCBECE7}" destId="{F29915DB-ADC8-430B-81E7-C46BED527EF0}" srcOrd="2" destOrd="0" presId="urn:microsoft.com/office/officeart/2005/8/layout/hList7"/>
    <dgm:cxn modelId="{C95B52E4-5D93-44F2-BECA-80426E21E988}" type="presParOf" srcId="{5EEB9AFC-3FC7-4EA5-BAC5-3C986BCBECE7}" destId="{F57F73A4-F76A-4741-8C23-2B04877821EA}" srcOrd="3" destOrd="0" presId="urn:microsoft.com/office/officeart/2005/8/layout/hList7"/>
    <dgm:cxn modelId="{C52B1D22-4F66-4FA7-88E0-B8E5DD09C110}" type="presParOf" srcId="{1A62ABE5-840A-4E05-A441-88BAD809A75F}" destId="{C7D6F3DD-2A9B-4B37-ADA8-118C820D9132}" srcOrd="5" destOrd="0" presId="urn:microsoft.com/office/officeart/2005/8/layout/hList7"/>
    <dgm:cxn modelId="{884F10F4-7793-4995-B4C9-396CE6BE485F}" type="presParOf" srcId="{1A62ABE5-840A-4E05-A441-88BAD809A75F}" destId="{282C71BF-C550-4674-895E-269A1F0C9DF8}" srcOrd="6" destOrd="0" presId="urn:microsoft.com/office/officeart/2005/8/layout/hList7"/>
    <dgm:cxn modelId="{647AF320-2499-4842-9EE7-80FDE4E846D3}" type="presParOf" srcId="{282C71BF-C550-4674-895E-269A1F0C9DF8}" destId="{A997226D-DA8C-4B5D-A76D-91CACD2E3019}" srcOrd="0" destOrd="0" presId="urn:microsoft.com/office/officeart/2005/8/layout/hList7"/>
    <dgm:cxn modelId="{2D44FAFB-7FD9-4210-8C8B-5AFB82A2DE7A}" type="presParOf" srcId="{282C71BF-C550-4674-895E-269A1F0C9DF8}" destId="{7C518D23-8746-45CF-8C14-164C6D59E8E7}" srcOrd="1" destOrd="0" presId="urn:microsoft.com/office/officeart/2005/8/layout/hList7"/>
    <dgm:cxn modelId="{CA881634-F20F-4EEB-AD42-211AD2EB4BF4}" type="presParOf" srcId="{282C71BF-C550-4674-895E-269A1F0C9DF8}" destId="{305AE0F6-6F18-4A0D-B482-19EABEA70F7D}" srcOrd="2" destOrd="0" presId="urn:microsoft.com/office/officeart/2005/8/layout/hList7"/>
    <dgm:cxn modelId="{580B5EE7-B7E9-4813-BABD-369D8616BBF1}" type="presParOf" srcId="{282C71BF-C550-4674-895E-269A1F0C9DF8}" destId="{CDC12401-E8CF-4852-BADF-2FF6F683CD7F}"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85021B-0ADA-4E54-B972-0CF9D40D6046}">
      <dsp:nvSpPr>
        <dsp:cNvPr id="0" name=""/>
        <dsp:cNvSpPr/>
      </dsp:nvSpPr>
      <dsp:spPr>
        <a:xfrm>
          <a:off x="351191" y="149"/>
          <a:ext cx="1292065" cy="64603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r>
            <a:rPr lang="en-IE" sz="1800" kern="1200" smtClean="0"/>
            <a:t>No additional resources</a:t>
          </a:r>
          <a:endParaRPr lang="en-IE" sz="1800" kern="1200"/>
        </a:p>
      </dsp:txBody>
      <dsp:txXfrm>
        <a:off x="351191" y="149"/>
        <a:ext cx="1292065" cy="646032"/>
      </dsp:txXfrm>
    </dsp:sp>
    <dsp:sp modelId="{89B1534E-89E5-473F-B728-427A130AB2B8}">
      <dsp:nvSpPr>
        <dsp:cNvPr id="0" name=""/>
        <dsp:cNvSpPr/>
      </dsp:nvSpPr>
      <dsp:spPr>
        <a:xfrm>
          <a:off x="1914590" y="149"/>
          <a:ext cx="1292065" cy="64603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r>
            <a:rPr lang="en-IE" sz="1800" kern="1200" smtClean="0"/>
            <a:t>No additional staffing</a:t>
          </a:r>
          <a:endParaRPr lang="en-IE" sz="1800" kern="1200"/>
        </a:p>
      </dsp:txBody>
      <dsp:txXfrm>
        <a:off x="1914590" y="149"/>
        <a:ext cx="1292065" cy="6460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927BE8-C99F-4383-B187-F6FAE28F3A32}">
      <dsp:nvSpPr>
        <dsp:cNvPr id="0" name=""/>
        <dsp:cNvSpPr/>
      </dsp:nvSpPr>
      <dsp:spPr>
        <a:xfrm>
          <a:off x="2221" y="0"/>
          <a:ext cx="2328103" cy="39901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284480" rIns="284480" bIns="284480" numCol="1" spcCol="1270" anchor="ctr" anchorCtr="0">
          <a:noAutofit/>
        </a:bodyPr>
        <a:lstStyle/>
        <a:p>
          <a:pPr lvl="0" algn="ctr" defTabSz="1778000" rtl="0">
            <a:lnSpc>
              <a:spcPct val="90000"/>
            </a:lnSpc>
            <a:spcBef>
              <a:spcPct val="0"/>
            </a:spcBef>
            <a:spcAft>
              <a:spcPct val="35000"/>
            </a:spcAft>
          </a:pPr>
          <a:r>
            <a:rPr lang="en-IE" sz="4000" kern="1200" dirty="0" smtClean="0"/>
            <a:t>Easy</a:t>
          </a:r>
          <a:endParaRPr lang="en-GB" sz="4000" kern="1200" dirty="0"/>
        </a:p>
      </dsp:txBody>
      <dsp:txXfrm>
        <a:off x="2221" y="1596043"/>
        <a:ext cx="2328103" cy="1596043"/>
      </dsp:txXfrm>
    </dsp:sp>
    <dsp:sp modelId="{869845D7-2FAF-48F5-A1DF-E5DD48993E39}">
      <dsp:nvSpPr>
        <dsp:cNvPr id="0" name=""/>
        <dsp:cNvSpPr/>
      </dsp:nvSpPr>
      <dsp:spPr>
        <a:xfrm>
          <a:off x="501919" y="239406"/>
          <a:ext cx="1328705" cy="1328705"/>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22000" b="-2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3DBB86E-5AEA-4136-B224-D387F90C3B90}">
      <dsp:nvSpPr>
        <dsp:cNvPr id="0" name=""/>
        <dsp:cNvSpPr/>
      </dsp:nvSpPr>
      <dsp:spPr>
        <a:xfrm>
          <a:off x="2400167" y="0"/>
          <a:ext cx="2328103" cy="39901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284480" rIns="284480" bIns="284480" numCol="1" spcCol="1270" anchor="ctr" anchorCtr="0">
          <a:noAutofit/>
        </a:bodyPr>
        <a:lstStyle/>
        <a:p>
          <a:pPr lvl="0" algn="ctr" defTabSz="1778000" rtl="0">
            <a:lnSpc>
              <a:spcPct val="90000"/>
            </a:lnSpc>
            <a:spcBef>
              <a:spcPct val="0"/>
            </a:spcBef>
            <a:spcAft>
              <a:spcPct val="35000"/>
            </a:spcAft>
          </a:pPr>
          <a:r>
            <a:rPr lang="en-IE" sz="4000" kern="1200" dirty="0" smtClean="0"/>
            <a:t>Bit harder</a:t>
          </a:r>
          <a:endParaRPr lang="en-GB" sz="4000" kern="1200" dirty="0"/>
        </a:p>
      </dsp:txBody>
      <dsp:txXfrm>
        <a:off x="2400167" y="1596043"/>
        <a:ext cx="2328103" cy="1596043"/>
      </dsp:txXfrm>
    </dsp:sp>
    <dsp:sp modelId="{D7EF9831-0567-4BB5-8E11-CE1CF273170F}">
      <dsp:nvSpPr>
        <dsp:cNvPr id="0" name=""/>
        <dsp:cNvSpPr/>
      </dsp:nvSpPr>
      <dsp:spPr>
        <a:xfrm>
          <a:off x="2899866" y="239406"/>
          <a:ext cx="1328705" cy="1328705"/>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22000" b="-2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1629EAC-8AAE-4878-B4E4-EFB1DD675794}">
      <dsp:nvSpPr>
        <dsp:cNvPr id="0" name=""/>
        <dsp:cNvSpPr/>
      </dsp:nvSpPr>
      <dsp:spPr>
        <a:xfrm>
          <a:off x="4798114" y="0"/>
          <a:ext cx="2328103" cy="39901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284480" rIns="284480" bIns="284480" numCol="1" spcCol="1270" anchor="ctr" anchorCtr="0">
          <a:noAutofit/>
        </a:bodyPr>
        <a:lstStyle/>
        <a:p>
          <a:pPr lvl="0" algn="ctr" defTabSz="1778000" rtl="0">
            <a:lnSpc>
              <a:spcPct val="90000"/>
            </a:lnSpc>
            <a:spcBef>
              <a:spcPct val="0"/>
            </a:spcBef>
            <a:spcAft>
              <a:spcPct val="35000"/>
            </a:spcAft>
          </a:pPr>
          <a:r>
            <a:rPr lang="en-IE" sz="4000" kern="1200" dirty="0" smtClean="0"/>
            <a:t>Really hard</a:t>
          </a:r>
          <a:endParaRPr lang="en-GB" sz="4000" kern="1200" dirty="0"/>
        </a:p>
      </dsp:txBody>
      <dsp:txXfrm>
        <a:off x="4798114" y="1596043"/>
        <a:ext cx="2328103" cy="1596043"/>
      </dsp:txXfrm>
    </dsp:sp>
    <dsp:sp modelId="{F57F73A4-F76A-4741-8C23-2B04877821EA}">
      <dsp:nvSpPr>
        <dsp:cNvPr id="0" name=""/>
        <dsp:cNvSpPr/>
      </dsp:nvSpPr>
      <dsp:spPr>
        <a:xfrm>
          <a:off x="5297813" y="239406"/>
          <a:ext cx="1328705" cy="1328705"/>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22000" b="-2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997226D-DA8C-4B5D-A76D-91CACD2E3019}">
      <dsp:nvSpPr>
        <dsp:cNvPr id="0" name=""/>
        <dsp:cNvSpPr/>
      </dsp:nvSpPr>
      <dsp:spPr>
        <a:xfrm>
          <a:off x="7146193" y="0"/>
          <a:ext cx="2328103" cy="39901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r" defTabSz="1244600" rtl="0">
            <a:lnSpc>
              <a:spcPct val="90000"/>
            </a:lnSpc>
            <a:spcBef>
              <a:spcPct val="0"/>
            </a:spcBef>
            <a:spcAft>
              <a:spcPct val="35000"/>
            </a:spcAft>
          </a:pPr>
          <a:r>
            <a:rPr lang="en-IE" sz="2800" kern="1200" dirty="0" smtClean="0"/>
            <a:t>Really, really </a:t>
          </a:r>
        </a:p>
        <a:p>
          <a:pPr lvl="0" algn="ctr" defTabSz="1244600" rtl="0">
            <a:lnSpc>
              <a:spcPct val="90000"/>
            </a:lnSpc>
            <a:spcBef>
              <a:spcPct val="0"/>
            </a:spcBef>
            <a:spcAft>
              <a:spcPct val="35000"/>
            </a:spcAft>
          </a:pPr>
          <a:r>
            <a:rPr lang="en-IE" sz="2800" kern="1200" dirty="0" smtClean="0"/>
            <a:t>hard </a:t>
          </a:r>
          <a:endParaRPr lang="en-GB" sz="2800" kern="1200" dirty="0"/>
        </a:p>
      </dsp:txBody>
      <dsp:txXfrm>
        <a:off x="7146193" y="1596043"/>
        <a:ext cx="2328103" cy="1596043"/>
      </dsp:txXfrm>
    </dsp:sp>
    <dsp:sp modelId="{CDC12401-E8CF-4852-BADF-2FF6F683CD7F}">
      <dsp:nvSpPr>
        <dsp:cNvPr id="0" name=""/>
        <dsp:cNvSpPr/>
      </dsp:nvSpPr>
      <dsp:spPr>
        <a:xfrm>
          <a:off x="7695760" y="239406"/>
          <a:ext cx="1328705" cy="1328705"/>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22000" b="-2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645B2AC-374D-4561-88F1-20AB99981C13}">
      <dsp:nvSpPr>
        <dsp:cNvPr id="0" name=""/>
        <dsp:cNvSpPr/>
      </dsp:nvSpPr>
      <dsp:spPr>
        <a:xfrm>
          <a:off x="381055" y="3379990"/>
          <a:ext cx="8764275" cy="598516"/>
        </a:xfrm>
        <a:prstGeom prst="leftRight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IE" dirty="0"/>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0B9D9C2C-0F8F-4C1F-88DE-8920A7C32BB3}" type="datetimeFigureOut">
              <a:rPr lang="en-IE" smtClean="0"/>
              <a:t>29/05/2017</a:t>
            </a:fld>
            <a:endParaRPr lang="en-IE" dirty="0"/>
          </a:p>
        </p:txBody>
      </p:sp>
      <p:sp>
        <p:nvSpPr>
          <p:cNvPr id="4" name="Footer Placeholder 3"/>
          <p:cNvSpPr>
            <a:spLocks noGrp="1"/>
          </p:cNvSpPr>
          <p:nvPr>
            <p:ph type="ftr" sz="quarter" idx="2"/>
          </p:nvPr>
        </p:nvSpPr>
        <p:spPr>
          <a:xfrm>
            <a:off x="0" y="9428585"/>
            <a:ext cx="2945659" cy="498055"/>
          </a:xfrm>
          <a:prstGeom prst="rect">
            <a:avLst/>
          </a:prstGeom>
        </p:spPr>
        <p:txBody>
          <a:bodyPr vert="horz" lIns="91440" tIns="45720" rIns="91440" bIns="45720" rtlCol="0" anchor="b"/>
          <a:lstStyle>
            <a:lvl1pPr algn="l">
              <a:defRPr sz="1200"/>
            </a:lvl1pPr>
          </a:lstStyle>
          <a:p>
            <a:endParaRPr lang="en-IE" dirty="0"/>
          </a:p>
        </p:txBody>
      </p:sp>
      <p:sp>
        <p:nvSpPr>
          <p:cNvPr id="5" name="Slide Number Placeholder 4"/>
          <p:cNvSpPr>
            <a:spLocks noGrp="1"/>
          </p:cNvSpPr>
          <p:nvPr>
            <p:ph type="sldNum" sz="quarter" idx="3"/>
          </p:nvPr>
        </p:nvSpPr>
        <p:spPr>
          <a:xfrm>
            <a:off x="3850443" y="9428585"/>
            <a:ext cx="2945659" cy="498055"/>
          </a:xfrm>
          <a:prstGeom prst="rect">
            <a:avLst/>
          </a:prstGeom>
        </p:spPr>
        <p:txBody>
          <a:bodyPr vert="horz" lIns="91440" tIns="45720" rIns="91440" bIns="45720" rtlCol="0" anchor="b"/>
          <a:lstStyle>
            <a:lvl1pPr algn="r">
              <a:defRPr sz="1200"/>
            </a:lvl1pPr>
          </a:lstStyle>
          <a:p>
            <a:fld id="{3FF4D6D6-028E-4756-B96B-EABE57424BEC}" type="slidenum">
              <a:rPr lang="en-IE" smtClean="0"/>
              <a:t>‹#›</a:t>
            </a:fld>
            <a:endParaRPr lang="en-IE" dirty="0"/>
          </a:p>
        </p:txBody>
      </p:sp>
    </p:spTree>
    <p:extLst>
      <p:ext uri="{BB962C8B-B14F-4D97-AF65-F5344CB8AC3E}">
        <p14:creationId xmlns:p14="http://schemas.microsoft.com/office/powerpoint/2010/main" val="15903101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958" cy="496888"/>
          </a:xfrm>
          <a:prstGeom prst="rect">
            <a:avLst/>
          </a:prstGeom>
        </p:spPr>
        <p:txBody>
          <a:bodyPr vert="horz" lIns="91440" tIns="45720" rIns="91440" bIns="45720" rtlCol="0"/>
          <a:lstStyle>
            <a:lvl1pPr algn="l">
              <a:defRPr sz="1200"/>
            </a:lvl1pPr>
          </a:lstStyle>
          <a:p>
            <a:endParaRPr lang="en-IE" dirty="0"/>
          </a:p>
        </p:txBody>
      </p:sp>
      <p:sp>
        <p:nvSpPr>
          <p:cNvPr id="3" name="Date Placeholder 2"/>
          <p:cNvSpPr>
            <a:spLocks noGrp="1"/>
          </p:cNvSpPr>
          <p:nvPr>
            <p:ph type="dt" idx="1"/>
          </p:nvPr>
        </p:nvSpPr>
        <p:spPr>
          <a:xfrm>
            <a:off x="3851098" y="0"/>
            <a:ext cx="2944958" cy="496888"/>
          </a:xfrm>
          <a:prstGeom prst="rect">
            <a:avLst/>
          </a:prstGeom>
        </p:spPr>
        <p:txBody>
          <a:bodyPr vert="horz" lIns="91440" tIns="45720" rIns="91440" bIns="45720" rtlCol="0"/>
          <a:lstStyle>
            <a:lvl1pPr algn="r">
              <a:defRPr sz="1200"/>
            </a:lvl1pPr>
          </a:lstStyle>
          <a:p>
            <a:fld id="{C3DEB48D-2CD2-4A57-879B-8DB6904C56F6}" type="datetimeFigureOut">
              <a:rPr lang="en-IE" smtClean="0"/>
              <a:t>29/05/2017</a:t>
            </a:fld>
            <a:endParaRPr lang="en-IE" dirty="0"/>
          </a:p>
        </p:txBody>
      </p:sp>
      <p:sp>
        <p:nvSpPr>
          <p:cNvPr id="4" name="Slide Image Placeholder 3"/>
          <p:cNvSpPr>
            <a:spLocks noGrp="1" noRot="1" noChangeAspect="1"/>
          </p:cNvSpPr>
          <p:nvPr>
            <p:ph type="sldImg" idx="2"/>
          </p:nvPr>
        </p:nvSpPr>
        <p:spPr>
          <a:xfrm>
            <a:off x="420688" y="1241425"/>
            <a:ext cx="5956300" cy="3349625"/>
          </a:xfrm>
          <a:prstGeom prst="rect">
            <a:avLst/>
          </a:prstGeom>
          <a:noFill/>
          <a:ln w="12700">
            <a:solidFill>
              <a:prstClr val="black"/>
            </a:solidFill>
          </a:ln>
        </p:spPr>
        <p:txBody>
          <a:bodyPr vert="horz" lIns="91440" tIns="45720" rIns="91440" bIns="45720" rtlCol="0" anchor="ctr"/>
          <a:lstStyle/>
          <a:p>
            <a:endParaRPr lang="en-IE" dirty="0"/>
          </a:p>
        </p:txBody>
      </p:sp>
      <p:sp>
        <p:nvSpPr>
          <p:cNvPr id="5" name="Notes Placeholder 4"/>
          <p:cNvSpPr>
            <a:spLocks noGrp="1"/>
          </p:cNvSpPr>
          <p:nvPr>
            <p:ph type="body" sz="quarter" idx="3"/>
          </p:nvPr>
        </p:nvSpPr>
        <p:spPr>
          <a:xfrm>
            <a:off x="679606" y="4776789"/>
            <a:ext cx="5438464" cy="3908425"/>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Footer Placeholder 5"/>
          <p:cNvSpPr>
            <a:spLocks noGrp="1"/>
          </p:cNvSpPr>
          <p:nvPr>
            <p:ph type="ftr" sz="quarter" idx="4"/>
          </p:nvPr>
        </p:nvSpPr>
        <p:spPr>
          <a:xfrm>
            <a:off x="0" y="9429750"/>
            <a:ext cx="2944958" cy="496888"/>
          </a:xfrm>
          <a:prstGeom prst="rect">
            <a:avLst/>
          </a:prstGeom>
        </p:spPr>
        <p:txBody>
          <a:bodyPr vert="horz" lIns="91440" tIns="45720" rIns="91440" bIns="45720" rtlCol="0" anchor="b"/>
          <a:lstStyle>
            <a:lvl1pPr algn="l">
              <a:defRPr sz="1200"/>
            </a:lvl1pPr>
          </a:lstStyle>
          <a:p>
            <a:endParaRPr lang="en-IE" dirty="0"/>
          </a:p>
        </p:txBody>
      </p:sp>
      <p:sp>
        <p:nvSpPr>
          <p:cNvPr id="7" name="Slide Number Placeholder 6"/>
          <p:cNvSpPr>
            <a:spLocks noGrp="1"/>
          </p:cNvSpPr>
          <p:nvPr>
            <p:ph type="sldNum" sz="quarter" idx="5"/>
          </p:nvPr>
        </p:nvSpPr>
        <p:spPr>
          <a:xfrm>
            <a:off x="3851098" y="9429750"/>
            <a:ext cx="2944958" cy="496888"/>
          </a:xfrm>
          <a:prstGeom prst="rect">
            <a:avLst/>
          </a:prstGeom>
        </p:spPr>
        <p:txBody>
          <a:bodyPr vert="horz" lIns="91440" tIns="45720" rIns="91440" bIns="45720" rtlCol="0" anchor="b"/>
          <a:lstStyle>
            <a:lvl1pPr algn="r">
              <a:defRPr sz="1200"/>
            </a:lvl1pPr>
          </a:lstStyle>
          <a:p>
            <a:fld id="{41FA5D72-7C74-4F77-A621-60BA94E206F8}" type="slidenum">
              <a:rPr lang="en-IE" smtClean="0"/>
              <a:t>‹#›</a:t>
            </a:fld>
            <a:endParaRPr lang="en-IE" dirty="0"/>
          </a:p>
        </p:txBody>
      </p:sp>
    </p:spTree>
    <p:extLst>
      <p:ext uri="{BB962C8B-B14F-4D97-AF65-F5344CB8AC3E}">
        <p14:creationId xmlns:p14="http://schemas.microsoft.com/office/powerpoint/2010/main" val="32543047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This solution has gotten a lot of traction over the last 5 years– </a:t>
            </a:r>
          </a:p>
          <a:p>
            <a:pPr marL="171450" indent="-171450">
              <a:buFontTx/>
              <a:buChar char="•"/>
            </a:pPr>
            <a:r>
              <a:rPr lang="en-US" dirty="0" smtClean="0"/>
              <a:t>there are lots of initiatives, lots of different ideas about exactly how it should work, lots of players in this space– both new and established.</a:t>
            </a:r>
            <a:endParaRPr lang="en-US" dirty="0"/>
          </a:p>
        </p:txBody>
      </p:sp>
      <p:sp>
        <p:nvSpPr>
          <p:cNvPr id="4" name="Slide Number Placeholder 3"/>
          <p:cNvSpPr>
            <a:spLocks noGrp="1"/>
          </p:cNvSpPr>
          <p:nvPr>
            <p:ph type="sldNum" sz="quarter" idx="10"/>
          </p:nvPr>
        </p:nvSpPr>
        <p:spPr/>
        <p:txBody>
          <a:bodyPr/>
          <a:lstStyle/>
          <a:p>
            <a:fld id="{AB4144E6-343F-6445-840F-0C50DD3DC9A4}" type="slidenum">
              <a:rPr lang="en-US" smtClean="0"/>
              <a:t>5</a:t>
            </a:fld>
            <a:endParaRPr lang="en-US" dirty="0"/>
          </a:p>
        </p:txBody>
      </p:sp>
    </p:spTree>
    <p:extLst>
      <p:ext uri="{BB962C8B-B14F-4D97-AF65-F5344CB8AC3E}">
        <p14:creationId xmlns:p14="http://schemas.microsoft.com/office/powerpoint/2010/main" val="23649572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Data publication can mean any of a few different things- at least two- sometimes to the same researcher.</a:t>
            </a:r>
          </a:p>
          <a:p>
            <a:endParaRPr lang="en-US" dirty="0"/>
          </a:p>
        </p:txBody>
      </p:sp>
      <p:sp>
        <p:nvSpPr>
          <p:cNvPr id="4" name="Slide Number Placeholder 3"/>
          <p:cNvSpPr>
            <a:spLocks noGrp="1"/>
          </p:cNvSpPr>
          <p:nvPr>
            <p:ph type="sldNum" sz="quarter" idx="10"/>
          </p:nvPr>
        </p:nvSpPr>
        <p:spPr/>
        <p:txBody>
          <a:bodyPr/>
          <a:lstStyle/>
          <a:p>
            <a:fld id="{AB4144E6-343F-6445-840F-0C50DD3DC9A4}" type="slidenum">
              <a:rPr lang="en-US" smtClean="0"/>
              <a:t>9</a:t>
            </a:fld>
            <a:endParaRPr lang="en-US" dirty="0"/>
          </a:p>
        </p:txBody>
      </p:sp>
    </p:spTree>
    <p:extLst>
      <p:ext uri="{BB962C8B-B14F-4D97-AF65-F5344CB8AC3E}">
        <p14:creationId xmlns:p14="http://schemas.microsoft.com/office/powerpoint/2010/main" val="32157712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here's what they said:</a:t>
            </a:r>
          </a:p>
          <a:p>
            <a:r>
              <a:rPr lang="en-US" dirty="0" smtClean="0"/>
              <a:t>* </a:t>
            </a:r>
          </a:p>
          <a:p>
            <a:r>
              <a:rPr lang="en-US" dirty="0" smtClean="0"/>
              <a:t>* firstly, not an overwhelming majority on any item– nothing much higher than 2/3</a:t>
            </a:r>
          </a:p>
          <a:p>
            <a:r>
              <a:rPr lang="en-US" dirty="0" smtClean="0"/>
              <a:t>* most popular is the not-**exclusively**-scholarly sense that it's just available</a:t>
            </a:r>
          </a:p>
          <a:p>
            <a:r>
              <a:rPr lang="en-US" dirty="0" smtClean="0"/>
              <a:t>* peer review, which is fundamental to some models of data publication and certainly to scholarly publication is expected by less than 1/3.</a:t>
            </a:r>
          </a:p>
          <a:p>
            <a:endParaRPr lang="en-US" dirty="0" smtClean="0"/>
          </a:p>
          <a:p>
            <a:r>
              <a:rPr lang="en-US" dirty="0" smtClean="0"/>
              <a:t>* this is a jumble of parts; are respondents flailing around or are they assembling them together into coherent ideas or definitions of data publication?</a:t>
            </a:r>
          </a:p>
          <a:p>
            <a:endParaRPr lang="en-US" dirty="0"/>
          </a:p>
        </p:txBody>
      </p:sp>
      <p:sp>
        <p:nvSpPr>
          <p:cNvPr id="4" name="Slide Number Placeholder 3"/>
          <p:cNvSpPr>
            <a:spLocks noGrp="1"/>
          </p:cNvSpPr>
          <p:nvPr>
            <p:ph type="sldNum" sz="quarter" idx="10"/>
          </p:nvPr>
        </p:nvSpPr>
        <p:spPr/>
        <p:txBody>
          <a:bodyPr/>
          <a:lstStyle/>
          <a:p>
            <a:fld id="{AB4144E6-343F-6445-840F-0C50DD3DC9A4}" type="slidenum">
              <a:rPr lang="en-US" smtClean="0"/>
              <a:t>10</a:t>
            </a:fld>
            <a:endParaRPr lang="en-US" dirty="0"/>
          </a:p>
        </p:txBody>
      </p:sp>
    </p:spTree>
    <p:extLst>
      <p:ext uri="{BB962C8B-B14F-4D97-AF65-F5344CB8AC3E}">
        <p14:creationId xmlns:p14="http://schemas.microsoft.com/office/powerpoint/2010/main" val="39624193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 final thought on the subject of plans</a:t>
            </a:r>
            <a:r>
              <a:rPr lang="en-GB" baseline="0" dirty="0" smtClean="0"/>
              <a:t> and planning.</a:t>
            </a:r>
            <a:endParaRPr lang="en-GB" dirty="0" smtClean="0"/>
          </a:p>
          <a:p>
            <a:endParaRPr lang="en-GB" dirty="0" smtClean="0"/>
          </a:p>
          <a:p>
            <a:r>
              <a:rPr lang="en-GB" dirty="0" smtClean="0"/>
              <a:t>A research project isn’t – or shouldn’t be – a battle, but President Eisenhower’s words nevertheless have some relevance</a:t>
            </a:r>
            <a:r>
              <a:rPr lang="en-GB" baseline="0" dirty="0" smtClean="0"/>
              <a:t> in this context</a:t>
            </a:r>
            <a:r>
              <a:rPr lang="en-GB" dirty="0" smtClean="0"/>
              <a:t>. It is almost</a:t>
            </a:r>
            <a:r>
              <a:rPr lang="en-GB" baseline="0" dirty="0" smtClean="0"/>
              <a:t> inevitable that unexpected events will arise – it’s very rare that everything goes exactly as anticipated. But although this means you may often have to adapt your plan on the fly, this makes having created a plan in the first place </a:t>
            </a:r>
            <a:r>
              <a:rPr lang="en-GB" i="1" baseline="0" dirty="0" smtClean="0"/>
              <a:t>more</a:t>
            </a:r>
            <a:r>
              <a:rPr lang="en-GB" baseline="0" dirty="0" smtClean="0"/>
              <a:t> essential, not less. If you’ve thought through all the relevant issues, you’re less likely to be taken by surprise – and you’ll be better placed to respond when the unexpected does crop up.</a:t>
            </a:r>
            <a:endParaRPr lang="en-GB" dirty="0" smtClean="0"/>
          </a:p>
          <a:p>
            <a:endParaRPr lang="en-GB" dirty="0" smtClean="0"/>
          </a:p>
          <a:p>
            <a:r>
              <a:rPr lang="en-GB" dirty="0" smtClean="0"/>
              <a:t>Public domain image, from http://commons.wikimedia.org/wiki/File:Dwight_D._Eisenhower,_official_Presidential_portrait.jpg</a:t>
            </a:r>
            <a:endParaRPr lang="en-GB" dirty="0"/>
          </a:p>
        </p:txBody>
      </p:sp>
      <p:sp>
        <p:nvSpPr>
          <p:cNvPr id="4" name="Slide Number Placeholder 3"/>
          <p:cNvSpPr>
            <a:spLocks noGrp="1"/>
          </p:cNvSpPr>
          <p:nvPr>
            <p:ph type="sldNum" sz="quarter" idx="10"/>
          </p:nvPr>
        </p:nvSpPr>
        <p:spPr/>
        <p:txBody>
          <a:bodyPr/>
          <a:lstStyle/>
          <a:p>
            <a:pPr>
              <a:defRPr/>
            </a:pPr>
            <a:fld id="{EBFB042D-BAC8-4BD9-A0F2-9A4FE08F68E2}" type="slidenum">
              <a:rPr lang="en-US" smtClean="0"/>
              <a:pPr>
                <a:defRPr/>
              </a:pPr>
              <a:t>20</a:t>
            </a:fld>
            <a:endParaRPr lang="en-US" dirty="0"/>
          </a:p>
        </p:txBody>
      </p:sp>
    </p:spTree>
    <p:extLst>
      <p:ext uri="{BB962C8B-B14F-4D97-AF65-F5344CB8AC3E}">
        <p14:creationId xmlns:p14="http://schemas.microsoft.com/office/powerpoint/2010/main" val="42520736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IE"/>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E"/>
          </a:p>
        </p:txBody>
      </p:sp>
      <p:sp>
        <p:nvSpPr>
          <p:cNvPr id="4" name="Date Placeholder 3"/>
          <p:cNvSpPr>
            <a:spLocks noGrp="1"/>
          </p:cNvSpPr>
          <p:nvPr>
            <p:ph type="dt" sz="half" idx="10"/>
          </p:nvPr>
        </p:nvSpPr>
        <p:spPr/>
        <p:txBody>
          <a:bodyPr/>
          <a:lstStyle/>
          <a:p>
            <a:fld id="{66C6AB67-BCED-4BED-9759-219F508ADFD6}" type="datetimeFigureOut">
              <a:rPr lang="en-IE" smtClean="0"/>
              <a:t>29/05/2017</a:t>
            </a:fld>
            <a:endParaRPr lang="en-IE" dirty="0"/>
          </a:p>
        </p:txBody>
      </p:sp>
      <p:sp>
        <p:nvSpPr>
          <p:cNvPr id="5" name="Footer Placeholder 4"/>
          <p:cNvSpPr>
            <a:spLocks noGrp="1"/>
          </p:cNvSpPr>
          <p:nvPr>
            <p:ph type="ftr" sz="quarter" idx="11"/>
          </p:nvPr>
        </p:nvSpPr>
        <p:spPr/>
        <p:txBody>
          <a:bodyPr/>
          <a:lstStyle/>
          <a:p>
            <a:endParaRPr lang="en-IE" dirty="0"/>
          </a:p>
        </p:txBody>
      </p:sp>
      <p:sp>
        <p:nvSpPr>
          <p:cNvPr id="6" name="Slide Number Placeholder 5"/>
          <p:cNvSpPr>
            <a:spLocks noGrp="1"/>
          </p:cNvSpPr>
          <p:nvPr>
            <p:ph type="sldNum" sz="quarter" idx="12"/>
          </p:nvPr>
        </p:nvSpPr>
        <p:spPr/>
        <p:txBody>
          <a:bodyPr/>
          <a:lstStyle/>
          <a:p>
            <a:fld id="{E73A188F-D1B8-412B-B1DB-5897A0B0C19B}" type="slidenum">
              <a:rPr lang="en-IE" smtClean="0"/>
              <a:t>‹#›</a:t>
            </a:fld>
            <a:endParaRPr lang="en-IE" dirty="0"/>
          </a:p>
        </p:txBody>
      </p:sp>
    </p:spTree>
    <p:extLst>
      <p:ext uri="{BB962C8B-B14F-4D97-AF65-F5344CB8AC3E}">
        <p14:creationId xmlns:p14="http://schemas.microsoft.com/office/powerpoint/2010/main" val="32500399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66C6AB67-BCED-4BED-9759-219F508ADFD6}" type="datetimeFigureOut">
              <a:rPr lang="en-IE" smtClean="0"/>
              <a:t>29/05/2017</a:t>
            </a:fld>
            <a:endParaRPr lang="en-IE" dirty="0"/>
          </a:p>
        </p:txBody>
      </p:sp>
      <p:sp>
        <p:nvSpPr>
          <p:cNvPr id="5" name="Footer Placeholder 4"/>
          <p:cNvSpPr>
            <a:spLocks noGrp="1"/>
          </p:cNvSpPr>
          <p:nvPr>
            <p:ph type="ftr" sz="quarter" idx="11"/>
          </p:nvPr>
        </p:nvSpPr>
        <p:spPr/>
        <p:txBody>
          <a:bodyPr/>
          <a:lstStyle/>
          <a:p>
            <a:endParaRPr lang="en-IE" dirty="0"/>
          </a:p>
        </p:txBody>
      </p:sp>
      <p:sp>
        <p:nvSpPr>
          <p:cNvPr id="6" name="Slide Number Placeholder 5"/>
          <p:cNvSpPr>
            <a:spLocks noGrp="1"/>
          </p:cNvSpPr>
          <p:nvPr>
            <p:ph type="sldNum" sz="quarter" idx="12"/>
          </p:nvPr>
        </p:nvSpPr>
        <p:spPr/>
        <p:txBody>
          <a:bodyPr/>
          <a:lstStyle/>
          <a:p>
            <a:fld id="{E73A188F-D1B8-412B-B1DB-5897A0B0C19B}" type="slidenum">
              <a:rPr lang="en-IE" smtClean="0"/>
              <a:t>‹#›</a:t>
            </a:fld>
            <a:endParaRPr lang="en-IE" dirty="0"/>
          </a:p>
        </p:txBody>
      </p:sp>
    </p:spTree>
    <p:extLst>
      <p:ext uri="{BB962C8B-B14F-4D97-AF65-F5344CB8AC3E}">
        <p14:creationId xmlns:p14="http://schemas.microsoft.com/office/powerpoint/2010/main" val="30416786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66C6AB67-BCED-4BED-9759-219F508ADFD6}" type="datetimeFigureOut">
              <a:rPr lang="en-IE" smtClean="0"/>
              <a:t>29/05/2017</a:t>
            </a:fld>
            <a:endParaRPr lang="en-IE" dirty="0"/>
          </a:p>
        </p:txBody>
      </p:sp>
      <p:sp>
        <p:nvSpPr>
          <p:cNvPr id="5" name="Footer Placeholder 4"/>
          <p:cNvSpPr>
            <a:spLocks noGrp="1"/>
          </p:cNvSpPr>
          <p:nvPr>
            <p:ph type="ftr" sz="quarter" idx="11"/>
          </p:nvPr>
        </p:nvSpPr>
        <p:spPr/>
        <p:txBody>
          <a:bodyPr/>
          <a:lstStyle/>
          <a:p>
            <a:endParaRPr lang="en-IE" dirty="0"/>
          </a:p>
        </p:txBody>
      </p:sp>
      <p:sp>
        <p:nvSpPr>
          <p:cNvPr id="6" name="Slide Number Placeholder 5"/>
          <p:cNvSpPr>
            <a:spLocks noGrp="1"/>
          </p:cNvSpPr>
          <p:nvPr>
            <p:ph type="sldNum" sz="quarter" idx="12"/>
          </p:nvPr>
        </p:nvSpPr>
        <p:spPr/>
        <p:txBody>
          <a:bodyPr/>
          <a:lstStyle/>
          <a:p>
            <a:fld id="{E73A188F-D1B8-412B-B1DB-5897A0B0C19B}" type="slidenum">
              <a:rPr lang="en-IE" smtClean="0"/>
              <a:t>‹#›</a:t>
            </a:fld>
            <a:endParaRPr lang="en-IE" dirty="0"/>
          </a:p>
        </p:txBody>
      </p:sp>
    </p:spTree>
    <p:extLst>
      <p:ext uri="{BB962C8B-B14F-4D97-AF65-F5344CB8AC3E}">
        <p14:creationId xmlns:p14="http://schemas.microsoft.com/office/powerpoint/2010/main" val="28094870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66C6AB67-BCED-4BED-9759-219F508ADFD6}" type="datetimeFigureOut">
              <a:rPr lang="en-IE" smtClean="0"/>
              <a:t>29/05/2017</a:t>
            </a:fld>
            <a:endParaRPr lang="en-IE" dirty="0"/>
          </a:p>
        </p:txBody>
      </p:sp>
      <p:sp>
        <p:nvSpPr>
          <p:cNvPr id="5" name="Footer Placeholder 4"/>
          <p:cNvSpPr>
            <a:spLocks noGrp="1"/>
          </p:cNvSpPr>
          <p:nvPr>
            <p:ph type="ftr" sz="quarter" idx="11"/>
          </p:nvPr>
        </p:nvSpPr>
        <p:spPr/>
        <p:txBody>
          <a:bodyPr/>
          <a:lstStyle/>
          <a:p>
            <a:endParaRPr lang="en-IE" dirty="0"/>
          </a:p>
        </p:txBody>
      </p:sp>
      <p:sp>
        <p:nvSpPr>
          <p:cNvPr id="6" name="Slide Number Placeholder 5"/>
          <p:cNvSpPr>
            <a:spLocks noGrp="1"/>
          </p:cNvSpPr>
          <p:nvPr>
            <p:ph type="sldNum" sz="quarter" idx="12"/>
          </p:nvPr>
        </p:nvSpPr>
        <p:spPr/>
        <p:txBody>
          <a:bodyPr/>
          <a:lstStyle/>
          <a:p>
            <a:fld id="{E73A188F-D1B8-412B-B1DB-5897A0B0C19B}" type="slidenum">
              <a:rPr lang="en-IE" smtClean="0"/>
              <a:t>‹#›</a:t>
            </a:fld>
            <a:endParaRPr lang="en-IE" dirty="0"/>
          </a:p>
        </p:txBody>
      </p:sp>
    </p:spTree>
    <p:extLst>
      <p:ext uri="{BB962C8B-B14F-4D97-AF65-F5344CB8AC3E}">
        <p14:creationId xmlns:p14="http://schemas.microsoft.com/office/powerpoint/2010/main" val="3206272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IE"/>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6C6AB67-BCED-4BED-9759-219F508ADFD6}" type="datetimeFigureOut">
              <a:rPr lang="en-IE" smtClean="0"/>
              <a:t>29/05/2017</a:t>
            </a:fld>
            <a:endParaRPr lang="en-IE" dirty="0"/>
          </a:p>
        </p:txBody>
      </p:sp>
      <p:sp>
        <p:nvSpPr>
          <p:cNvPr id="5" name="Footer Placeholder 4"/>
          <p:cNvSpPr>
            <a:spLocks noGrp="1"/>
          </p:cNvSpPr>
          <p:nvPr>
            <p:ph type="ftr" sz="quarter" idx="11"/>
          </p:nvPr>
        </p:nvSpPr>
        <p:spPr/>
        <p:txBody>
          <a:bodyPr/>
          <a:lstStyle/>
          <a:p>
            <a:endParaRPr lang="en-IE" dirty="0"/>
          </a:p>
        </p:txBody>
      </p:sp>
      <p:sp>
        <p:nvSpPr>
          <p:cNvPr id="6" name="Slide Number Placeholder 5"/>
          <p:cNvSpPr>
            <a:spLocks noGrp="1"/>
          </p:cNvSpPr>
          <p:nvPr>
            <p:ph type="sldNum" sz="quarter" idx="12"/>
          </p:nvPr>
        </p:nvSpPr>
        <p:spPr/>
        <p:txBody>
          <a:bodyPr/>
          <a:lstStyle/>
          <a:p>
            <a:fld id="{E73A188F-D1B8-412B-B1DB-5897A0B0C19B}" type="slidenum">
              <a:rPr lang="en-IE" smtClean="0"/>
              <a:t>‹#›</a:t>
            </a:fld>
            <a:endParaRPr lang="en-IE" dirty="0"/>
          </a:p>
        </p:txBody>
      </p:sp>
    </p:spTree>
    <p:extLst>
      <p:ext uri="{BB962C8B-B14F-4D97-AF65-F5344CB8AC3E}">
        <p14:creationId xmlns:p14="http://schemas.microsoft.com/office/powerpoint/2010/main" val="29928297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p:txBody>
          <a:bodyPr/>
          <a:lstStyle/>
          <a:p>
            <a:fld id="{66C6AB67-BCED-4BED-9759-219F508ADFD6}" type="datetimeFigureOut">
              <a:rPr lang="en-IE" smtClean="0"/>
              <a:t>29/05/2017</a:t>
            </a:fld>
            <a:endParaRPr lang="en-IE" dirty="0"/>
          </a:p>
        </p:txBody>
      </p:sp>
      <p:sp>
        <p:nvSpPr>
          <p:cNvPr id="6" name="Footer Placeholder 5"/>
          <p:cNvSpPr>
            <a:spLocks noGrp="1"/>
          </p:cNvSpPr>
          <p:nvPr>
            <p:ph type="ftr" sz="quarter" idx="11"/>
          </p:nvPr>
        </p:nvSpPr>
        <p:spPr/>
        <p:txBody>
          <a:bodyPr/>
          <a:lstStyle/>
          <a:p>
            <a:endParaRPr lang="en-IE" dirty="0"/>
          </a:p>
        </p:txBody>
      </p:sp>
      <p:sp>
        <p:nvSpPr>
          <p:cNvPr id="7" name="Slide Number Placeholder 6"/>
          <p:cNvSpPr>
            <a:spLocks noGrp="1"/>
          </p:cNvSpPr>
          <p:nvPr>
            <p:ph type="sldNum" sz="quarter" idx="12"/>
          </p:nvPr>
        </p:nvSpPr>
        <p:spPr/>
        <p:txBody>
          <a:bodyPr/>
          <a:lstStyle/>
          <a:p>
            <a:fld id="{E73A188F-D1B8-412B-B1DB-5897A0B0C19B}" type="slidenum">
              <a:rPr lang="en-IE" smtClean="0"/>
              <a:t>‹#›</a:t>
            </a:fld>
            <a:endParaRPr lang="en-IE" dirty="0"/>
          </a:p>
        </p:txBody>
      </p:sp>
    </p:spTree>
    <p:extLst>
      <p:ext uri="{BB962C8B-B14F-4D97-AF65-F5344CB8AC3E}">
        <p14:creationId xmlns:p14="http://schemas.microsoft.com/office/powerpoint/2010/main" val="5166587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IE"/>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6"/>
          <p:cNvSpPr>
            <a:spLocks noGrp="1"/>
          </p:cNvSpPr>
          <p:nvPr>
            <p:ph type="dt" sz="half" idx="10"/>
          </p:nvPr>
        </p:nvSpPr>
        <p:spPr/>
        <p:txBody>
          <a:bodyPr/>
          <a:lstStyle/>
          <a:p>
            <a:fld id="{66C6AB67-BCED-4BED-9759-219F508ADFD6}" type="datetimeFigureOut">
              <a:rPr lang="en-IE" smtClean="0"/>
              <a:t>29/05/2017</a:t>
            </a:fld>
            <a:endParaRPr lang="en-IE" dirty="0"/>
          </a:p>
        </p:txBody>
      </p:sp>
      <p:sp>
        <p:nvSpPr>
          <p:cNvPr id="8" name="Footer Placeholder 7"/>
          <p:cNvSpPr>
            <a:spLocks noGrp="1"/>
          </p:cNvSpPr>
          <p:nvPr>
            <p:ph type="ftr" sz="quarter" idx="11"/>
          </p:nvPr>
        </p:nvSpPr>
        <p:spPr/>
        <p:txBody>
          <a:bodyPr/>
          <a:lstStyle/>
          <a:p>
            <a:endParaRPr lang="en-IE" dirty="0"/>
          </a:p>
        </p:txBody>
      </p:sp>
      <p:sp>
        <p:nvSpPr>
          <p:cNvPr id="9" name="Slide Number Placeholder 8"/>
          <p:cNvSpPr>
            <a:spLocks noGrp="1"/>
          </p:cNvSpPr>
          <p:nvPr>
            <p:ph type="sldNum" sz="quarter" idx="12"/>
          </p:nvPr>
        </p:nvSpPr>
        <p:spPr/>
        <p:txBody>
          <a:bodyPr/>
          <a:lstStyle/>
          <a:p>
            <a:fld id="{E73A188F-D1B8-412B-B1DB-5897A0B0C19B}" type="slidenum">
              <a:rPr lang="en-IE" smtClean="0"/>
              <a:t>‹#›</a:t>
            </a:fld>
            <a:endParaRPr lang="en-IE" dirty="0"/>
          </a:p>
        </p:txBody>
      </p:sp>
    </p:spTree>
    <p:extLst>
      <p:ext uri="{BB962C8B-B14F-4D97-AF65-F5344CB8AC3E}">
        <p14:creationId xmlns:p14="http://schemas.microsoft.com/office/powerpoint/2010/main" val="3482265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Date Placeholder 2"/>
          <p:cNvSpPr>
            <a:spLocks noGrp="1"/>
          </p:cNvSpPr>
          <p:nvPr>
            <p:ph type="dt" sz="half" idx="10"/>
          </p:nvPr>
        </p:nvSpPr>
        <p:spPr/>
        <p:txBody>
          <a:bodyPr/>
          <a:lstStyle/>
          <a:p>
            <a:fld id="{66C6AB67-BCED-4BED-9759-219F508ADFD6}" type="datetimeFigureOut">
              <a:rPr lang="en-IE" smtClean="0"/>
              <a:t>29/05/2017</a:t>
            </a:fld>
            <a:endParaRPr lang="en-IE" dirty="0"/>
          </a:p>
        </p:txBody>
      </p:sp>
      <p:sp>
        <p:nvSpPr>
          <p:cNvPr id="4" name="Footer Placeholder 3"/>
          <p:cNvSpPr>
            <a:spLocks noGrp="1"/>
          </p:cNvSpPr>
          <p:nvPr>
            <p:ph type="ftr" sz="quarter" idx="11"/>
          </p:nvPr>
        </p:nvSpPr>
        <p:spPr/>
        <p:txBody>
          <a:bodyPr/>
          <a:lstStyle/>
          <a:p>
            <a:endParaRPr lang="en-IE" dirty="0"/>
          </a:p>
        </p:txBody>
      </p:sp>
      <p:sp>
        <p:nvSpPr>
          <p:cNvPr id="5" name="Slide Number Placeholder 4"/>
          <p:cNvSpPr>
            <a:spLocks noGrp="1"/>
          </p:cNvSpPr>
          <p:nvPr>
            <p:ph type="sldNum" sz="quarter" idx="12"/>
          </p:nvPr>
        </p:nvSpPr>
        <p:spPr/>
        <p:txBody>
          <a:bodyPr/>
          <a:lstStyle/>
          <a:p>
            <a:fld id="{E73A188F-D1B8-412B-B1DB-5897A0B0C19B}" type="slidenum">
              <a:rPr lang="en-IE" smtClean="0"/>
              <a:t>‹#›</a:t>
            </a:fld>
            <a:endParaRPr lang="en-IE" dirty="0"/>
          </a:p>
        </p:txBody>
      </p:sp>
    </p:spTree>
    <p:extLst>
      <p:ext uri="{BB962C8B-B14F-4D97-AF65-F5344CB8AC3E}">
        <p14:creationId xmlns:p14="http://schemas.microsoft.com/office/powerpoint/2010/main" val="10318109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C6AB67-BCED-4BED-9759-219F508ADFD6}" type="datetimeFigureOut">
              <a:rPr lang="en-IE" smtClean="0"/>
              <a:t>29/05/2017</a:t>
            </a:fld>
            <a:endParaRPr lang="en-IE" dirty="0"/>
          </a:p>
        </p:txBody>
      </p:sp>
      <p:sp>
        <p:nvSpPr>
          <p:cNvPr id="3" name="Footer Placeholder 2"/>
          <p:cNvSpPr>
            <a:spLocks noGrp="1"/>
          </p:cNvSpPr>
          <p:nvPr>
            <p:ph type="ftr" sz="quarter" idx="11"/>
          </p:nvPr>
        </p:nvSpPr>
        <p:spPr/>
        <p:txBody>
          <a:bodyPr/>
          <a:lstStyle/>
          <a:p>
            <a:endParaRPr lang="en-IE" dirty="0"/>
          </a:p>
        </p:txBody>
      </p:sp>
      <p:sp>
        <p:nvSpPr>
          <p:cNvPr id="4" name="Slide Number Placeholder 3"/>
          <p:cNvSpPr>
            <a:spLocks noGrp="1"/>
          </p:cNvSpPr>
          <p:nvPr>
            <p:ph type="sldNum" sz="quarter" idx="12"/>
          </p:nvPr>
        </p:nvSpPr>
        <p:spPr/>
        <p:txBody>
          <a:bodyPr/>
          <a:lstStyle/>
          <a:p>
            <a:fld id="{E73A188F-D1B8-412B-B1DB-5897A0B0C19B}" type="slidenum">
              <a:rPr lang="en-IE" smtClean="0"/>
              <a:t>‹#›</a:t>
            </a:fld>
            <a:endParaRPr lang="en-IE" dirty="0"/>
          </a:p>
        </p:txBody>
      </p:sp>
    </p:spTree>
    <p:extLst>
      <p:ext uri="{BB962C8B-B14F-4D97-AF65-F5344CB8AC3E}">
        <p14:creationId xmlns:p14="http://schemas.microsoft.com/office/powerpoint/2010/main" val="2853842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E"/>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6C6AB67-BCED-4BED-9759-219F508ADFD6}" type="datetimeFigureOut">
              <a:rPr lang="en-IE" smtClean="0"/>
              <a:t>29/05/2017</a:t>
            </a:fld>
            <a:endParaRPr lang="en-IE" dirty="0"/>
          </a:p>
        </p:txBody>
      </p:sp>
      <p:sp>
        <p:nvSpPr>
          <p:cNvPr id="6" name="Footer Placeholder 5"/>
          <p:cNvSpPr>
            <a:spLocks noGrp="1"/>
          </p:cNvSpPr>
          <p:nvPr>
            <p:ph type="ftr" sz="quarter" idx="11"/>
          </p:nvPr>
        </p:nvSpPr>
        <p:spPr/>
        <p:txBody>
          <a:bodyPr/>
          <a:lstStyle/>
          <a:p>
            <a:endParaRPr lang="en-IE" dirty="0"/>
          </a:p>
        </p:txBody>
      </p:sp>
      <p:sp>
        <p:nvSpPr>
          <p:cNvPr id="7" name="Slide Number Placeholder 6"/>
          <p:cNvSpPr>
            <a:spLocks noGrp="1"/>
          </p:cNvSpPr>
          <p:nvPr>
            <p:ph type="sldNum" sz="quarter" idx="12"/>
          </p:nvPr>
        </p:nvSpPr>
        <p:spPr/>
        <p:txBody>
          <a:bodyPr/>
          <a:lstStyle/>
          <a:p>
            <a:fld id="{E73A188F-D1B8-412B-B1DB-5897A0B0C19B}" type="slidenum">
              <a:rPr lang="en-IE" smtClean="0"/>
              <a:t>‹#›</a:t>
            </a:fld>
            <a:endParaRPr lang="en-IE" dirty="0"/>
          </a:p>
        </p:txBody>
      </p:sp>
    </p:spTree>
    <p:extLst>
      <p:ext uri="{BB962C8B-B14F-4D97-AF65-F5344CB8AC3E}">
        <p14:creationId xmlns:p14="http://schemas.microsoft.com/office/powerpoint/2010/main" val="21416538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E"/>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6C6AB67-BCED-4BED-9759-219F508ADFD6}" type="datetimeFigureOut">
              <a:rPr lang="en-IE" smtClean="0"/>
              <a:t>29/05/2017</a:t>
            </a:fld>
            <a:endParaRPr lang="en-IE" dirty="0"/>
          </a:p>
        </p:txBody>
      </p:sp>
      <p:sp>
        <p:nvSpPr>
          <p:cNvPr id="6" name="Footer Placeholder 5"/>
          <p:cNvSpPr>
            <a:spLocks noGrp="1"/>
          </p:cNvSpPr>
          <p:nvPr>
            <p:ph type="ftr" sz="quarter" idx="11"/>
          </p:nvPr>
        </p:nvSpPr>
        <p:spPr/>
        <p:txBody>
          <a:bodyPr/>
          <a:lstStyle/>
          <a:p>
            <a:endParaRPr lang="en-IE" dirty="0"/>
          </a:p>
        </p:txBody>
      </p:sp>
      <p:sp>
        <p:nvSpPr>
          <p:cNvPr id="7" name="Slide Number Placeholder 6"/>
          <p:cNvSpPr>
            <a:spLocks noGrp="1"/>
          </p:cNvSpPr>
          <p:nvPr>
            <p:ph type="sldNum" sz="quarter" idx="12"/>
          </p:nvPr>
        </p:nvSpPr>
        <p:spPr/>
        <p:txBody>
          <a:bodyPr/>
          <a:lstStyle/>
          <a:p>
            <a:fld id="{E73A188F-D1B8-412B-B1DB-5897A0B0C19B}" type="slidenum">
              <a:rPr lang="en-IE" smtClean="0"/>
              <a:t>‹#›</a:t>
            </a:fld>
            <a:endParaRPr lang="en-IE" dirty="0"/>
          </a:p>
        </p:txBody>
      </p:sp>
    </p:spTree>
    <p:extLst>
      <p:ext uri="{BB962C8B-B14F-4D97-AF65-F5344CB8AC3E}">
        <p14:creationId xmlns:p14="http://schemas.microsoft.com/office/powerpoint/2010/main" val="19874005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IE"/>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C6AB67-BCED-4BED-9759-219F508ADFD6}" type="datetimeFigureOut">
              <a:rPr lang="en-IE" smtClean="0"/>
              <a:t>29/05/2017</a:t>
            </a:fld>
            <a:endParaRPr lang="en-IE"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3A188F-D1B8-412B-B1DB-5897A0B0C19B}" type="slidenum">
              <a:rPr lang="en-IE" smtClean="0"/>
              <a:t>‹#›</a:t>
            </a:fld>
            <a:endParaRPr lang="en-IE" dirty="0"/>
          </a:p>
        </p:txBody>
      </p:sp>
    </p:spTree>
    <p:extLst>
      <p:ext uri="{BB962C8B-B14F-4D97-AF65-F5344CB8AC3E}">
        <p14:creationId xmlns:p14="http://schemas.microsoft.com/office/powerpoint/2010/main" val="14845509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Layout" Target="../slideLayouts/slideLayout1.xml"/><Relationship Id="rId1" Type="http://schemas.openxmlformats.org/officeDocument/2006/relationships/video" Target="https://www.youtube.com/embed/N2zK3sAtr-4"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0.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0.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jpeg"/><Relationship Id="rId18" Type="http://schemas.openxmlformats.org/officeDocument/2006/relationships/image" Target="../media/image18.jpeg"/><Relationship Id="rId3" Type="http://schemas.openxmlformats.org/officeDocument/2006/relationships/image" Target="../media/image3.jpeg"/><Relationship Id="rId21" Type="http://schemas.openxmlformats.org/officeDocument/2006/relationships/image" Target="../media/image21.jpeg"/><Relationship Id="rId7" Type="http://schemas.openxmlformats.org/officeDocument/2006/relationships/image" Target="../media/image7.emf"/><Relationship Id="rId12" Type="http://schemas.openxmlformats.org/officeDocument/2006/relationships/image" Target="../media/image12.png"/><Relationship Id="rId17" Type="http://schemas.openxmlformats.org/officeDocument/2006/relationships/image" Target="../media/image17.png"/><Relationship Id="rId25" Type="http://schemas.openxmlformats.org/officeDocument/2006/relationships/image" Target="../media/image25.png"/><Relationship Id="rId2" Type="http://schemas.openxmlformats.org/officeDocument/2006/relationships/notesSlide" Target="../notesSlides/notesSlide1.xml"/><Relationship Id="rId16" Type="http://schemas.openxmlformats.org/officeDocument/2006/relationships/image" Target="../media/image16.png"/><Relationship Id="rId20" Type="http://schemas.openxmlformats.org/officeDocument/2006/relationships/image" Target="../media/image20.jpg"/><Relationship Id="rId1" Type="http://schemas.openxmlformats.org/officeDocument/2006/relationships/slideLayout" Target="../slideLayouts/slideLayout7.xml"/><Relationship Id="rId6" Type="http://schemas.openxmlformats.org/officeDocument/2006/relationships/image" Target="../media/image6.jpg"/><Relationship Id="rId11" Type="http://schemas.openxmlformats.org/officeDocument/2006/relationships/image" Target="../media/image11.png"/><Relationship Id="rId24" Type="http://schemas.openxmlformats.org/officeDocument/2006/relationships/image" Target="../media/image24.png"/><Relationship Id="rId5" Type="http://schemas.openxmlformats.org/officeDocument/2006/relationships/image" Target="../media/image5.gif"/><Relationship Id="rId15" Type="http://schemas.openxmlformats.org/officeDocument/2006/relationships/image" Target="../media/image15.png"/><Relationship Id="rId23" Type="http://schemas.openxmlformats.org/officeDocument/2006/relationships/image" Target="../media/image23.tiff"/><Relationship Id="rId10" Type="http://schemas.openxmlformats.org/officeDocument/2006/relationships/image" Target="../media/image10.png"/><Relationship Id="rId19" Type="http://schemas.openxmlformats.org/officeDocument/2006/relationships/image" Target="../media/image19.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gif"/><Relationship Id="rId22" Type="http://schemas.openxmlformats.org/officeDocument/2006/relationships/image" Target="../media/image22.png"/></Relationships>
</file>

<file path=ppt/slides/_rels/slide6.xml.rels><?xml version="1.0" encoding="UTF-8" standalone="yes"?>
<Relationships xmlns="http://schemas.openxmlformats.org/package/2006/relationships"><Relationship Id="rId2" Type="http://schemas.openxmlformats.org/officeDocument/2006/relationships/hyperlink" Target="https://dx.doi.org/10.6084/m9.figshare.4055448"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E" dirty="0" smtClean="0">
                <a:latin typeface="Century" panose="02040604050505020304" pitchFamily="18" charset="0"/>
              </a:rPr>
              <a:t>Data Pilot</a:t>
            </a:r>
            <a:br>
              <a:rPr lang="en-IE" dirty="0" smtClean="0">
                <a:latin typeface="Century" panose="02040604050505020304" pitchFamily="18" charset="0"/>
              </a:rPr>
            </a:br>
            <a:r>
              <a:rPr lang="en-IE" dirty="0" smtClean="0">
                <a:latin typeface="Century" panose="02040604050505020304" pitchFamily="18" charset="0"/>
              </a:rPr>
              <a:t>DIT</a:t>
            </a:r>
            <a:endParaRPr lang="en-IE" dirty="0">
              <a:latin typeface="Century" panose="02040604050505020304" pitchFamily="18" charset="0"/>
            </a:endParaRPr>
          </a:p>
        </p:txBody>
      </p:sp>
      <p:sp>
        <p:nvSpPr>
          <p:cNvPr id="3" name="Subtitle 2"/>
          <p:cNvSpPr>
            <a:spLocks noGrp="1"/>
          </p:cNvSpPr>
          <p:nvPr>
            <p:ph type="subTitle" idx="1"/>
          </p:nvPr>
        </p:nvSpPr>
        <p:spPr/>
        <p:txBody>
          <a:bodyPr>
            <a:normAutofit/>
          </a:bodyPr>
          <a:lstStyle/>
          <a:p>
            <a:r>
              <a:rPr lang="en-IE" sz="3600" dirty="0" smtClean="0">
                <a:latin typeface="Century" panose="02040604050505020304" pitchFamily="18" charset="0"/>
              </a:rPr>
              <a:t>Yvonne Desmond</a:t>
            </a:r>
          </a:p>
          <a:p>
            <a:r>
              <a:rPr lang="en-IE" sz="3600" dirty="0" smtClean="0">
                <a:latin typeface="Century" panose="02040604050505020304" pitchFamily="18" charset="0"/>
              </a:rPr>
              <a:t>yvonne.desmond@dit.ie</a:t>
            </a:r>
            <a:endParaRPr lang="en-IE" sz="3600" dirty="0">
              <a:latin typeface="Century" panose="02040604050505020304" pitchFamily="18" charset="0"/>
            </a:endParaRPr>
          </a:p>
        </p:txBody>
      </p:sp>
      <p:sp>
        <p:nvSpPr>
          <p:cNvPr id="4" name="Rectangle 3"/>
          <p:cNvSpPr/>
          <p:nvPr/>
        </p:nvSpPr>
        <p:spPr>
          <a:xfrm>
            <a:off x="1268507" y="5907865"/>
            <a:ext cx="9654988" cy="461665"/>
          </a:xfrm>
          <a:prstGeom prst="rect">
            <a:avLst/>
          </a:prstGeom>
        </p:spPr>
        <p:txBody>
          <a:bodyPr wrap="square">
            <a:spAutoFit/>
          </a:bodyPr>
          <a:lstStyle/>
          <a:p>
            <a:r>
              <a:rPr lang="en-GB" sz="2400" b="1" dirty="0" err="1">
                <a:solidFill>
                  <a:srgbClr val="993399"/>
                </a:solidFill>
                <a:latin typeface="arial" panose="020B0604020202020204" pitchFamily="34" charset="0"/>
              </a:rPr>
              <a:t>euroCRIS</a:t>
            </a:r>
            <a:r>
              <a:rPr lang="en-GB" sz="2400" b="1" dirty="0">
                <a:solidFill>
                  <a:srgbClr val="993399"/>
                </a:solidFill>
                <a:latin typeface="arial" panose="020B0604020202020204" pitchFamily="34" charset="0"/>
              </a:rPr>
              <a:t> Spring Membership Meeting, May 29-31, Dublin, Ireland</a:t>
            </a:r>
            <a:endParaRPr lang="en-GB" sz="24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2815" y="265580"/>
            <a:ext cx="935692" cy="935692"/>
          </a:xfrm>
          <a:prstGeom prst="rect">
            <a:avLst/>
          </a:prstGeom>
        </p:spPr>
      </p:pic>
      <p:sp>
        <p:nvSpPr>
          <p:cNvPr id="6" name="TextBox 5"/>
          <p:cNvSpPr txBox="1"/>
          <p:nvPr/>
        </p:nvSpPr>
        <p:spPr>
          <a:xfrm>
            <a:off x="1344706" y="533371"/>
            <a:ext cx="2675965" cy="400110"/>
          </a:xfrm>
          <a:prstGeom prst="rect">
            <a:avLst/>
          </a:prstGeom>
          <a:noFill/>
        </p:spPr>
        <p:txBody>
          <a:bodyPr wrap="square" rtlCol="0">
            <a:spAutoFit/>
          </a:bodyPr>
          <a:lstStyle/>
          <a:p>
            <a:r>
              <a:rPr lang="en-GB" sz="2000" dirty="0" smtClean="0">
                <a:latin typeface="Centaur" panose="02030504050205020304" pitchFamily="18" charset="0"/>
              </a:rPr>
              <a:t>DIT Library Services</a:t>
            </a:r>
            <a:endParaRPr lang="en-GB" sz="2000" dirty="0">
              <a:latin typeface="Centaur" panose="02030504050205020304" pitchFamily="18" charset="0"/>
            </a:endParaRPr>
          </a:p>
        </p:txBody>
      </p:sp>
    </p:spTree>
    <p:extLst>
      <p:ext uri="{BB962C8B-B14F-4D97-AF65-F5344CB8AC3E}">
        <p14:creationId xmlns:p14="http://schemas.microsoft.com/office/powerpoint/2010/main" val="19408855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1143000"/>
          </a:xfrm>
        </p:spPr>
        <p:txBody>
          <a:bodyPr anchor="t">
            <a:normAutofit/>
          </a:bodyPr>
          <a:lstStyle/>
          <a:p>
            <a:pPr algn="l"/>
            <a:r>
              <a:rPr lang="en-US" sz="2800" dirty="0">
                <a:latin typeface="Century" panose="02040604050505020304" pitchFamily="18" charset="0"/>
                <a:cs typeface="Helvetica"/>
              </a:rPr>
              <a:t>How would you expect a </a:t>
            </a:r>
            <a:r>
              <a:rPr lang="en-US" sz="2800" b="1" i="1" dirty="0">
                <a:latin typeface="Century" panose="02040604050505020304" pitchFamily="18" charset="0"/>
                <a:cs typeface="Helvetica"/>
              </a:rPr>
              <a:t>published</a:t>
            </a:r>
            <a:r>
              <a:rPr lang="en-US" sz="2800" dirty="0">
                <a:latin typeface="Century" panose="02040604050505020304" pitchFamily="18" charset="0"/>
                <a:cs typeface="Helvetica"/>
              </a:rPr>
              <a:t> dataset to differ from a </a:t>
            </a:r>
            <a:r>
              <a:rPr lang="en-US" sz="2800" b="1" i="1" dirty="0">
                <a:latin typeface="Century" panose="02040604050505020304" pitchFamily="18" charset="0"/>
                <a:cs typeface="Helvetica"/>
              </a:rPr>
              <a:t>shared</a:t>
            </a:r>
            <a:r>
              <a:rPr lang="en-US" sz="2800" dirty="0">
                <a:latin typeface="Century" panose="02040604050505020304" pitchFamily="18" charset="0"/>
                <a:cs typeface="Helvetica"/>
              </a:rPr>
              <a:t> one?</a:t>
            </a:r>
          </a:p>
        </p:txBody>
      </p:sp>
      <p:pic>
        <p:nvPicPr>
          <p:cNvPr id="4" name="Picture 3" descr="PublishDefinition.png"/>
          <p:cNvPicPr>
            <a:picLocks noChangeAspect="1"/>
          </p:cNvPicPr>
          <p:nvPr/>
        </p:nvPicPr>
        <p:blipFill rotWithShape="1">
          <a:blip r:embed="rId3" cstate="print">
            <a:extLst>
              <a:ext uri="{28A0092B-C50C-407E-A947-70E740481C1C}">
                <a14:useLocalDpi xmlns:a14="http://schemas.microsoft.com/office/drawing/2010/main" val="0"/>
              </a:ext>
            </a:extLst>
          </a:blip>
          <a:srcRect b="8017"/>
          <a:stretch/>
        </p:blipFill>
        <p:spPr>
          <a:xfrm>
            <a:off x="1662545" y="1396855"/>
            <a:ext cx="7498080" cy="3851063"/>
          </a:xfrm>
          <a:prstGeom prst="rect">
            <a:avLst/>
          </a:prstGeom>
        </p:spPr>
      </p:pic>
      <p:sp>
        <p:nvSpPr>
          <p:cNvPr id="5" name="TextBox 4"/>
          <p:cNvSpPr txBox="1"/>
          <p:nvPr/>
        </p:nvSpPr>
        <p:spPr>
          <a:xfrm>
            <a:off x="1454727" y="6006353"/>
            <a:ext cx="9617826" cy="369332"/>
          </a:xfrm>
          <a:prstGeom prst="rect">
            <a:avLst/>
          </a:prstGeom>
          <a:noFill/>
        </p:spPr>
        <p:txBody>
          <a:bodyPr wrap="square" rtlCol="0">
            <a:spAutoFit/>
          </a:bodyPr>
          <a:lstStyle/>
          <a:p>
            <a:r>
              <a:rPr lang="en-IE" dirty="0" smtClean="0"/>
              <a:t>Survey of 249 Researchers University of California (2015): link between data and the publication</a:t>
            </a:r>
            <a:endParaRPr lang="en-IE" dirty="0"/>
          </a:p>
        </p:txBody>
      </p:sp>
      <p:sp>
        <p:nvSpPr>
          <p:cNvPr id="6" name="Rectangle 5"/>
          <p:cNvSpPr/>
          <p:nvPr/>
        </p:nvSpPr>
        <p:spPr>
          <a:xfrm>
            <a:off x="7207135" y="3150522"/>
            <a:ext cx="4372493" cy="646331"/>
          </a:xfrm>
          <a:prstGeom prst="rect">
            <a:avLst/>
          </a:prstGeom>
        </p:spPr>
        <p:txBody>
          <a:bodyPr wrap="square">
            <a:spAutoFit/>
          </a:bodyPr>
          <a:lstStyle/>
          <a:p>
            <a:r>
              <a:rPr lang="en-US" b="1" i="1" dirty="0">
                <a:latin typeface="Helvetica" panose="020B0604020202020204" pitchFamily="34" charset="0"/>
                <a:cs typeface="Helvetica" panose="020B0604020202020204" pitchFamily="34" charset="0"/>
              </a:rPr>
              <a:t>Researchers do </a:t>
            </a:r>
            <a:r>
              <a:rPr lang="en-US" b="1" i="1" dirty="0">
                <a:solidFill>
                  <a:srgbClr val="305299"/>
                </a:solidFill>
                <a:latin typeface="Helvetica" panose="020B0604020202020204" pitchFamily="34" charset="0"/>
                <a:cs typeface="Helvetica" panose="020B0604020202020204" pitchFamily="34" charset="0"/>
              </a:rPr>
              <a:t>not</a:t>
            </a:r>
            <a:r>
              <a:rPr lang="en-US" b="1" i="1" dirty="0">
                <a:latin typeface="Helvetica" panose="020B0604020202020204" pitchFamily="34" charset="0"/>
                <a:cs typeface="Helvetica" panose="020B0604020202020204" pitchFamily="34" charset="0"/>
              </a:rPr>
              <a:t> immediately understand or value data publication.</a:t>
            </a:r>
          </a:p>
        </p:txBody>
      </p:sp>
    </p:spTree>
    <p:extLst>
      <p:ext uri="{BB962C8B-B14F-4D97-AF65-F5344CB8AC3E}">
        <p14:creationId xmlns:p14="http://schemas.microsoft.com/office/powerpoint/2010/main" val="1089800761"/>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latin typeface="Century" panose="02040604050505020304" pitchFamily="18" charset="0"/>
              </a:rPr>
              <a:t>What’s in it for the DIT researcher?</a:t>
            </a:r>
            <a:endParaRPr lang="en-IE" dirty="0">
              <a:latin typeface="Century" panose="02040604050505020304" pitchFamily="18" charset="0"/>
            </a:endParaRPr>
          </a:p>
        </p:txBody>
      </p:sp>
      <p:sp>
        <p:nvSpPr>
          <p:cNvPr id="3" name="Content Placeholder 2"/>
          <p:cNvSpPr>
            <a:spLocks noGrp="1"/>
          </p:cNvSpPr>
          <p:nvPr>
            <p:ph idx="1"/>
          </p:nvPr>
        </p:nvSpPr>
        <p:spPr/>
        <p:txBody>
          <a:bodyPr>
            <a:normAutofit lnSpcReduction="10000"/>
          </a:bodyPr>
          <a:lstStyle/>
          <a:p>
            <a:r>
              <a:rPr lang="en-IE" dirty="0" smtClean="0">
                <a:latin typeface="Helvetica" panose="020B0604020202020204" pitchFamily="34" charset="0"/>
                <a:cs typeface="Helvetica" panose="020B0604020202020204" pitchFamily="34" charset="0"/>
              </a:rPr>
              <a:t>Research output (first rate-not second rate resource)</a:t>
            </a:r>
          </a:p>
          <a:p>
            <a:r>
              <a:rPr lang="en-IE" dirty="0" smtClean="0">
                <a:latin typeface="Helvetica" panose="020B0604020202020204" pitchFamily="34" charset="0"/>
                <a:cs typeface="Helvetica" panose="020B0604020202020204" pitchFamily="34" charset="0"/>
              </a:rPr>
              <a:t>Big data can be linked to Arrow</a:t>
            </a:r>
          </a:p>
          <a:p>
            <a:r>
              <a:rPr lang="en-IE" dirty="0" smtClean="0">
                <a:latin typeface="Helvetica" panose="020B0604020202020204" pitchFamily="34" charset="0"/>
                <a:cs typeface="Helvetica" panose="020B0604020202020204" pitchFamily="34" charset="0"/>
              </a:rPr>
              <a:t>Cited and downloaded</a:t>
            </a:r>
          </a:p>
          <a:p>
            <a:r>
              <a:rPr lang="en-IE" dirty="0" smtClean="0">
                <a:latin typeface="Helvetica" panose="020B0604020202020204" pitchFamily="34" charset="0"/>
                <a:cs typeface="Helvetica" panose="020B0604020202020204" pitchFamily="34" charset="0"/>
              </a:rPr>
              <a:t>Ready made citation on Arrow</a:t>
            </a:r>
          </a:p>
          <a:p>
            <a:r>
              <a:rPr lang="en-IE" dirty="0" smtClean="0">
                <a:latin typeface="Helvetica" panose="020B0604020202020204" pitchFamily="34" charset="0"/>
                <a:cs typeface="Helvetica" panose="020B0604020202020204" pitchFamily="34" charset="0"/>
              </a:rPr>
              <a:t>Link data and publications together</a:t>
            </a:r>
          </a:p>
          <a:p>
            <a:r>
              <a:rPr lang="en-IE" dirty="0" smtClean="0">
                <a:latin typeface="Helvetica" panose="020B0604020202020204" pitchFamily="34" charset="0"/>
                <a:cs typeface="Helvetica" panose="020B0604020202020204" pitchFamily="34" charset="0"/>
              </a:rPr>
              <a:t>Evidence for conclusions</a:t>
            </a:r>
          </a:p>
          <a:p>
            <a:r>
              <a:rPr lang="en-IE" dirty="0" smtClean="0">
                <a:latin typeface="Helvetica" panose="020B0604020202020204" pitchFamily="34" charset="0"/>
                <a:cs typeface="Helvetica" panose="020B0604020202020204" pitchFamily="34" charset="0"/>
              </a:rPr>
              <a:t>Feeds into research integrity</a:t>
            </a:r>
          </a:p>
          <a:p>
            <a:r>
              <a:rPr lang="en-IE" dirty="0">
                <a:latin typeface="Helvetica" panose="020B0604020202020204" pitchFamily="34" charset="0"/>
                <a:cs typeface="Helvetica" panose="020B0604020202020204" pitchFamily="34" charset="0"/>
              </a:rPr>
              <a:t>Data papers -  describes datasets, rational, methodology without offering any analysis or conclusion…growing trend</a:t>
            </a:r>
          </a:p>
          <a:p>
            <a:endParaRPr lang="en-IE" dirty="0" smtClean="0">
              <a:latin typeface="Century" panose="02040604050505020304" pitchFamily="18" charset="0"/>
            </a:endParaRPr>
          </a:p>
        </p:txBody>
      </p:sp>
    </p:spTree>
    <p:extLst>
      <p:ext uri="{BB962C8B-B14F-4D97-AF65-F5344CB8AC3E}">
        <p14:creationId xmlns:p14="http://schemas.microsoft.com/office/powerpoint/2010/main" val="10198260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endParaRPr lang="en-GB" dirty="0"/>
          </a:p>
        </p:txBody>
      </p:sp>
      <p:sp>
        <p:nvSpPr>
          <p:cNvPr id="3" name="Subtitle 2"/>
          <p:cNvSpPr>
            <a:spLocks noGrp="1"/>
          </p:cNvSpPr>
          <p:nvPr>
            <p:ph type="subTitle" idx="1"/>
          </p:nvPr>
        </p:nvSpPr>
        <p:spPr/>
        <p:txBody>
          <a:bodyPr/>
          <a:lstStyle/>
          <a:p>
            <a:endParaRPr lang="en-GB"/>
          </a:p>
        </p:txBody>
      </p:sp>
      <p:pic>
        <p:nvPicPr>
          <p:cNvPr id="5" name="N2zK3sAtr-4"/>
          <p:cNvPicPr>
            <a:picLocks noRot="1" noChangeAspect="1"/>
          </p:cNvPicPr>
          <p:nvPr>
            <a:videoFile r:link="rId1"/>
          </p:nvPr>
        </p:nvPicPr>
        <p:blipFill>
          <a:blip r:embed="rId3"/>
          <a:stretch>
            <a:fillRect/>
          </a:stretch>
        </p:blipFill>
        <p:spPr>
          <a:xfrm>
            <a:off x="384503" y="130628"/>
            <a:ext cx="11460480" cy="6200598"/>
          </a:xfrm>
          <a:prstGeom prst="rect">
            <a:avLst/>
          </a:prstGeom>
        </p:spPr>
      </p:pic>
      <p:sp>
        <p:nvSpPr>
          <p:cNvPr id="6" name="TextBox 5"/>
          <p:cNvSpPr txBox="1"/>
          <p:nvPr/>
        </p:nvSpPr>
        <p:spPr>
          <a:xfrm>
            <a:off x="5162223" y="335321"/>
            <a:ext cx="2687782" cy="369332"/>
          </a:xfrm>
          <a:prstGeom prst="rect">
            <a:avLst/>
          </a:prstGeom>
          <a:noFill/>
        </p:spPr>
        <p:txBody>
          <a:bodyPr wrap="square" rtlCol="0">
            <a:spAutoFit/>
          </a:bodyPr>
          <a:lstStyle/>
          <a:p>
            <a:r>
              <a:rPr lang="en-IE" dirty="0" smtClean="0">
                <a:solidFill>
                  <a:schemeClr val="bg1"/>
                </a:solidFill>
              </a:rPr>
              <a:t>DSRH data video</a:t>
            </a:r>
            <a:endParaRPr lang="en-IE" dirty="0">
              <a:solidFill>
                <a:schemeClr val="bg1"/>
              </a:solidFill>
            </a:endParaRPr>
          </a:p>
        </p:txBody>
      </p:sp>
    </p:spTree>
    <p:extLst>
      <p:ext uri="{BB962C8B-B14F-4D97-AF65-F5344CB8AC3E}">
        <p14:creationId xmlns:p14="http://schemas.microsoft.com/office/powerpoint/2010/main" val="13782216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latin typeface="Century" panose="02040604050505020304" pitchFamily="18" charset="0"/>
              </a:rPr>
              <a:t>What needs to be done?</a:t>
            </a:r>
            <a:endParaRPr lang="en-IE" dirty="0">
              <a:latin typeface="Century" panose="02040604050505020304" pitchFamily="18" charset="0"/>
            </a:endParaRPr>
          </a:p>
        </p:txBody>
      </p:sp>
      <p:sp>
        <p:nvSpPr>
          <p:cNvPr id="3" name="Content Placeholder 2"/>
          <p:cNvSpPr>
            <a:spLocks noGrp="1"/>
          </p:cNvSpPr>
          <p:nvPr>
            <p:ph idx="1"/>
          </p:nvPr>
        </p:nvSpPr>
        <p:spPr/>
        <p:txBody>
          <a:bodyPr/>
          <a:lstStyle/>
          <a:p>
            <a:r>
              <a:rPr lang="en-IE" i="1" dirty="0" smtClean="0">
                <a:latin typeface="Helvetica" panose="020B0604020202020204" pitchFamily="34" charset="0"/>
                <a:cs typeface="Helvetica" panose="020B0604020202020204" pitchFamily="34" charset="0"/>
              </a:rPr>
              <a:t>Researchers need to improve, enhance and professionalise their data management skills to deal with the challenge of producing the highest quality shareable and reusable research outputs in a responsible and efficient way</a:t>
            </a:r>
            <a:r>
              <a:rPr lang="en-IE" dirty="0" smtClean="0">
                <a:latin typeface="Helvetica" panose="020B0604020202020204" pitchFamily="34" charset="0"/>
                <a:cs typeface="Helvetica" panose="020B0604020202020204" pitchFamily="34" charset="0"/>
              </a:rPr>
              <a:t>.</a:t>
            </a:r>
          </a:p>
          <a:p>
            <a:endParaRPr lang="en-IE" dirty="0">
              <a:latin typeface="Helvetica" panose="020B0604020202020204" pitchFamily="34" charset="0"/>
              <a:cs typeface="Helvetica" panose="020B0604020202020204" pitchFamily="34" charset="0"/>
            </a:endParaRPr>
          </a:p>
          <a:p>
            <a:r>
              <a:rPr lang="en-IE" dirty="0" smtClean="0">
                <a:latin typeface="Helvetica" panose="020B0604020202020204" pitchFamily="34" charset="0"/>
                <a:cs typeface="Helvetica" panose="020B0604020202020204" pitchFamily="34" charset="0"/>
              </a:rPr>
              <a:t>Need to change a mind-set….cultural shift</a:t>
            </a:r>
            <a:endParaRPr lang="en-IE" dirty="0">
              <a:latin typeface="Helvetica" panose="020B0604020202020204" pitchFamily="34" charset="0"/>
              <a:cs typeface="Helvetica" panose="020B0604020202020204" pitchFamily="34" charset="0"/>
            </a:endParaRPr>
          </a:p>
        </p:txBody>
      </p:sp>
      <p:pic>
        <p:nvPicPr>
          <p:cNvPr id="5122" name="Picture 2" descr="Image result for do bet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7066" y="4945928"/>
            <a:ext cx="8953500" cy="1504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83248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latin typeface="Century" panose="02040604050505020304" pitchFamily="18" charset="0"/>
              </a:rPr>
              <a:t>Too hard to do with pre-existing data?</a:t>
            </a:r>
            <a:endParaRPr lang="en-IE" dirty="0">
              <a:latin typeface="Century" panose="02040604050505020304" pitchFamily="18" charset="0"/>
            </a:endParaRPr>
          </a:p>
        </p:txBody>
      </p:sp>
      <p:sp>
        <p:nvSpPr>
          <p:cNvPr id="3" name="Content Placeholder 2"/>
          <p:cNvSpPr>
            <a:spLocks noGrp="1"/>
          </p:cNvSpPr>
          <p:nvPr>
            <p:ph idx="1"/>
          </p:nvPr>
        </p:nvSpPr>
        <p:spPr>
          <a:xfrm>
            <a:off x="838200" y="1825625"/>
            <a:ext cx="10744200" cy="4512422"/>
          </a:xfrm>
        </p:spPr>
        <p:txBody>
          <a:bodyPr/>
          <a:lstStyle/>
          <a:p>
            <a:r>
              <a:rPr lang="en-IE" dirty="0" smtClean="0">
                <a:latin typeface="Helvetica" panose="020B0604020202020204" pitchFamily="34" charset="0"/>
                <a:cs typeface="Helvetica" panose="020B0604020202020204" pitchFamily="34" charset="0"/>
              </a:rPr>
              <a:t>Lack of funding</a:t>
            </a:r>
          </a:p>
          <a:p>
            <a:r>
              <a:rPr lang="en-IE" dirty="0" smtClean="0">
                <a:latin typeface="Helvetica" panose="020B0604020202020204" pitchFamily="34" charset="0"/>
                <a:cs typeface="Helvetica" panose="020B0604020202020204" pitchFamily="34" charset="0"/>
              </a:rPr>
              <a:t>Time/Resources</a:t>
            </a:r>
          </a:p>
          <a:p>
            <a:r>
              <a:rPr lang="en-IE" dirty="0" smtClean="0">
                <a:latin typeface="Helvetica" panose="020B0604020202020204" pitchFamily="34" charset="0"/>
                <a:cs typeface="Helvetica" panose="020B0604020202020204" pitchFamily="34" charset="0"/>
              </a:rPr>
              <a:t>Need for data documentation</a:t>
            </a:r>
          </a:p>
          <a:p>
            <a:r>
              <a:rPr lang="en-IE" dirty="0" smtClean="0">
                <a:latin typeface="Helvetica" panose="020B0604020202020204" pitchFamily="34" charset="0"/>
                <a:cs typeface="Helvetica" panose="020B0604020202020204" pitchFamily="34" charset="0"/>
              </a:rPr>
              <a:t>Coding has to be prepared</a:t>
            </a:r>
          </a:p>
          <a:p>
            <a:r>
              <a:rPr lang="en-IE" dirty="0" smtClean="0">
                <a:latin typeface="Helvetica" panose="020B0604020202020204" pitchFamily="34" charset="0"/>
                <a:cs typeface="Helvetica" panose="020B0604020202020204" pitchFamily="34" charset="0"/>
              </a:rPr>
              <a:t>Intellectual property</a:t>
            </a:r>
          </a:p>
          <a:p>
            <a:r>
              <a:rPr lang="en-IE" dirty="0" smtClean="0">
                <a:latin typeface="Helvetica" panose="020B0604020202020204" pitchFamily="34" charset="0"/>
                <a:cs typeface="Helvetica" panose="020B0604020202020204" pitchFamily="34" charset="0"/>
              </a:rPr>
              <a:t>Sensitive data</a:t>
            </a:r>
          </a:p>
          <a:p>
            <a:r>
              <a:rPr lang="en-IE" dirty="0" smtClean="0">
                <a:latin typeface="Helvetica" panose="020B0604020202020204" pitchFamily="34" charset="0"/>
                <a:cs typeface="Helvetica" panose="020B0604020202020204" pitchFamily="34" charset="0"/>
              </a:rPr>
              <a:t>Many perspectives/different disciplines</a:t>
            </a:r>
          </a:p>
          <a:p>
            <a:pPr marL="0" indent="0">
              <a:buNone/>
            </a:pPr>
            <a:r>
              <a:rPr lang="en-IE" dirty="0" smtClean="0">
                <a:latin typeface="Helvetica" panose="020B0604020202020204" pitchFamily="34" charset="0"/>
                <a:cs typeface="Helvetica" panose="020B0604020202020204" pitchFamily="34" charset="0"/>
              </a:rPr>
              <a:t>Funding, incentives, training, infrastructure may help to deal with this</a:t>
            </a:r>
            <a:endParaRPr lang="en-IE"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505842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8" name="Picture 10" descr="StayKid_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1562" y="321425"/>
            <a:ext cx="10434918" cy="609600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Diagram 3"/>
          <p:cNvGraphicFramePr/>
          <p:nvPr/>
        </p:nvGraphicFramePr>
        <p:xfrm>
          <a:off x="7148945" y="4389120"/>
          <a:ext cx="3557848" cy="6463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511652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673742" y="857943"/>
            <a:ext cx="7337570" cy="5400000"/>
          </a:xfrm>
          <a:prstGeom prst="rect">
            <a:avLst/>
          </a:prstGeom>
        </p:spPr>
      </p:pic>
    </p:spTree>
    <p:extLst>
      <p:ext uri="{BB962C8B-B14F-4D97-AF65-F5344CB8AC3E}">
        <p14:creationId xmlns:p14="http://schemas.microsoft.com/office/powerpoint/2010/main" val="24718864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7752" y="302372"/>
            <a:ext cx="10515600" cy="1325563"/>
          </a:xfrm>
        </p:spPr>
        <p:txBody>
          <a:bodyPr/>
          <a:lstStyle/>
          <a:p>
            <a:r>
              <a:rPr lang="en-IE" dirty="0" smtClean="0">
                <a:latin typeface="Century" panose="02040604050505020304" pitchFamily="18" charset="0"/>
              </a:rPr>
              <a:t>The Art of the Possible for DIT</a:t>
            </a:r>
            <a:endParaRPr lang="en-IE" dirty="0">
              <a:latin typeface="Century" panose="02040604050505020304" pitchFamily="18" charset="0"/>
            </a:endParaRP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619571951"/>
              </p:ext>
            </p:extLst>
          </p:nvPr>
        </p:nvGraphicFramePr>
        <p:xfrm>
          <a:off x="1332807" y="1953492"/>
          <a:ext cx="9526386" cy="39901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783970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latin typeface="Century" panose="02040604050505020304" pitchFamily="18" charset="0"/>
              </a:rPr>
              <a:t>Which Definition of Data do we use?</a:t>
            </a:r>
            <a:endParaRPr lang="en-IE" dirty="0">
              <a:latin typeface="Century" panose="02040604050505020304" pitchFamily="18" charset="0"/>
            </a:endParaRPr>
          </a:p>
        </p:txBody>
      </p:sp>
      <p:sp>
        <p:nvSpPr>
          <p:cNvPr id="3" name="Content Placeholder 2"/>
          <p:cNvSpPr>
            <a:spLocks noGrp="1"/>
          </p:cNvSpPr>
          <p:nvPr>
            <p:ph idx="1"/>
          </p:nvPr>
        </p:nvSpPr>
        <p:spPr>
          <a:xfrm>
            <a:off x="838200" y="1690687"/>
            <a:ext cx="10515600" cy="5035789"/>
          </a:xfrm>
        </p:spPr>
        <p:txBody>
          <a:bodyPr>
            <a:normAutofit fontScale="92500" lnSpcReduction="20000"/>
          </a:bodyPr>
          <a:lstStyle/>
          <a:p>
            <a:r>
              <a:rPr lang="en-IE" dirty="0" smtClean="0">
                <a:latin typeface="Century" panose="02040604050505020304" pitchFamily="18" charset="0"/>
              </a:rPr>
              <a:t>“units of information observed, collected or created during the course of research. Not limited to scientific data but includes social sciences statistical data used or produced in the course of academic research whether it takes the form of text, numbers, images, audio, video models, analytic code or forms as yet unknown. </a:t>
            </a:r>
          </a:p>
          <a:p>
            <a:pPr lvl="1"/>
            <a:r>
              <a:rPr lang="en-IE" i="1" dirty="0" smtClean="0">
                <a:latin typeface="Century" panose="02040604050505020304" pitchFamily="18" charset="0"/>
              </a:rPr>
              <a:t>Digital Commons </a:t>
            </a:r>
          </a:p>
          <a:p>
            <a:pPr marL="0" indent="0">
              <a:buNone/>
            </a:pPr>
            <a:r>
              <a:rPr lang="en-IE" dirty="0" smtClean="0">
                <a:solidFill>
                  <a:srgbClr val="FF0000"/>
                </a:solidFill>
                <a:latin typeface="Century" panose="02040604050505020304" pitchFamily="18" charset="0"/>
              </a:rPr>
              <a:t>                                 </a:t>
            </a:r>
            <a:r>
              <a:rPr lang="en-IE" i="1" dirty="0" smtClean="0">
                <a:solidFill>
                  <a:srgbClr val="FF0000"/>
                </a:solidFill>
                <a:latin typeface="Century" panose="02040604050505020304" pitchFamily="18" charset="0"/>
              </a:rPr>
              <a:t>Or</a:t>
            </a:r>
          </a:p>
          <a:p>
            <a:r>
              <a:rPr lang="en-IE" dirty="0" smtClean="0">
                <a:solidFill>
                  <a:schemeClr val="accent1"/>
                </a:solidFill>
                <a:latin typeface="Century" panose="02040604050505020304" pitchFamily="18" charset="0"/>
              </a:rPr>
              <a:t>“that which is collected, observed or created in digital form for the purposes of analysing to produce original research results” </a:t>
            </a:r>
          </a:p>
          <a:p>
            <a:pPr lvl="1"/>
            <a:r>
              <a:rPr lang="en-IE" i="1" dirty="0" smtClean="0">
                <a:solidFill>
                  <a:schemeClr val="accent1"/>
                </a:solidFill>
                <a:latin typeface="Century" panose="02040604050505020304" pitchFamily="18" charset="0"/>
              </a:rPr>
              <a:t>Dublin Institute of Technology</a:t>
            </a:r>
          </a:p>
          <a:p>
            <a:pPr marL="0" indent="0">
              <a:buNone/>
            </a:pPr>
            <a:r>
              <a:rPr lang="en-IE" i="1" dirty="0" smtClean="0">
                <a:solidFill>
                  <a:srgbClr val="FF0000"/>
                </a:solidFill>
                <a:latin typeface="Century" panose="02040604050505020304" pitchFamily="18" charset="0"/>
              </a:rPr>
              <a:t>                                 Or</a:t>
            </a:r>
          </a:p>
          <a:p>
            <a:r>
              <a:rPr lang="en-IE" dirty="0" smtClean="0">
                <a:latin typeface="Century" panose="02040604050505020304" pitchFamily="18" charset="0"/>
              </a:rPr>
              <a:t>“the recorded factual material commonly accepted in the scientific community as necessary to validate research results” </a:t>
            </a:r>
          </a:p>
          <a:p>
            <a:pPr lvl="1"/>
            <a:r>
              <a:rPr lang="en-IE" i="1" dirty="0" smtClean="0">
                <a:latin typeface="Century" panose="02040604050505020304" pitchFamily="18" charset="0"/>
              </a:rPr>
              <a:t>Oxford University</a:t>
            </a:r>
            <a:endParaRPr lang="en-IE" i="1" dirty="0">
              <a:latin typeface="Century" panose="02040604050505020304" pitchFamily="18" charset="0"/>
            </a:endParaRPr>
          </a:p>
        </p:txBody>
      </p:sp>
    </p:spTree>
    <p:extLst>
      <p:ext uri="{BB962C8B-B14F-4D97-AF65-F5344CB8AC3E}">
        <p14:creationId xmlns:p14="http://schemas.microsoft.com/office/powerpoint/2010/main" val="5608881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latin typeface="Century" panose="02040604050505020304" pitchFamily="18" charset="0"/>
              </a:rPr>
              <a:t>DIT Strategy</a:t>
            </a:r>
            <a:endParaRPr lang="en-IE" dirty="0">
              <a:latin typeface="Century" panose="02040604050505020304" pitchFamily="18" charset="0"/>
            </a:endParaRPr>
          </a:p>
        </p:txBody>
      </p:sp>
      <p:sp>
        <p:nvSpPr>
          <p:cNvPr id="3" name="Content Placeholder 2"/>
          <p:cNvSpPr>
            <a:spLocks noGrp="1"/>
          </p:cNvSpPr>
          <p:nvPr>
            <p:ph idx="1"/>
          </p:nvPr>
        </p:nvSpPr>
        <p:spPr>
          <a:xfrm>
            <a:off x="753533" y="1690688"/>
            <a:ext cx="11322261" cy="4910222"/>
          </a:xfrm>
        </p:spPr>
        <p:txBody>
          <a:bodyPr>
            <a:normAutofit/>
          </a:bodyPr>
          <a:lstStyle/>
          <a:p>
            <a:r>
              <a:rPr lang="en-IE" dirty="0" smtClean="0">
                <a:latin typeface="Helvetica" panose="020B0604020202020204" pitchFamily="34" charset="0"/>
                <a:cs typeface="Helvetica" panose="020B0604020202020204" pitchFamily="34" charset="0"/>
              </a:rPr>
              <a:t>Active participation in National Developments</a:t>
            </a:r>
          </a:p>
          <a:p>
            <a:r>
              <a:rPr lang="en-IE" dirty="0" smtClean="0">
                <a:latin typeface="Helvetica" panose="020B0604020202020204" pitchFamily="34" charset="0"/>
                <a:cs typeface="Helvetica" panose="020B0604020202020204" pitchFamily="34" charset="0"/>
              </a:rPr>
              <a:t>Data Audit of Research Institutes/Group</a:t>
            </a:r>
          </a:p>
          <a:p>
            <a:r>
              <a:rPr lang="en-IE" dirty="0" smtClean="0">
                <a:latin typeface="Helvetica" panose="020B0604020202020204" pitchFamily="34" charset="0"/>
                <a:cs typeface="Helvetica" panose="020B0604020202020204" pitchFamily="34" charset="0"/>
              </a:rPr>
              <a:t>Start the conversation with researchers</a:t>
            </a:r>
          </a:p>
          <a:p>
            <a:r>
              <a:rPr lang="en-IE" dirty="0" smtClean="0">
                <a:latin typeface="Helvetica" panose="020B0604020202020204" pitchFamily="34" charset="0"/>
                <a:cs typeface="Helvetica" panose="020B0604020202020204" pitchFamily="34" charset="0"/>
              </a:rPr>
              <a:t>Training/ guidance/ tutorials</a:t>
            </a:r>
          </a:p>
          <a:p>
            <a:r>
              <a:rPr lang="en-IE" dirty="0" smtClean="0">
                <a:latin typeface="Helvetica" panose="020B0604020202020204" pitchFamily="34" charset="0"/>
                <a:cs typeface="Helvetica" panose="020B0604020202020204" pitchFamily="34" charset="0"/>
              </a:rPr>
              <a:t>No “unfunded institutional mandate”</a:t>
            </a:r>
          </a:p>
          <a:p>
            <a:r>
              <a:rPr lang="en-IE" dirty="0" smtClean="0">
                <a:latin typeface="Helvetica" panose="020B0604020202020204" pitchFamily="34" charset="0"/>
                <a:cs typeface="Helvetica" panose="020B0604020202020204" pitchFamily="34" charset="0"/>
              </a:rPr>
              <a:t>Evolve to institutional strategy</a:t>
            </a:r>
          </a:p>
          <a:p>
            <a:r>
              <a:rPr lang="en-IE" dirty="0" smtClean="0">
                <a:latin typeface="Helvetica" panose="020B0604020202020204" pitchFamily="34" charset="0"/>
                <a:cs typeface="Helvetica" panose="020B0604020202020204" pitchFamily="34" charset="0"/>
              </a:rPr>
              <a:t>Provide incentives</a:t>
            </a:r>
          </a:p>
          <a:p>
            <a:r>
              <a:rPr lang="en-IE" dirty="0" smtClean="0">
                <a:latin typeface="Helvetica" panose="020B0604020202020204" pitchFamily="34" charset="0"/>
                <a:cs typeface="Helvetica" panose="020B0604020202020204" pitchFamily="34" charset="0"/>
              </a:rPr>
              <a:t>Include for promotions</a:t>
            </a:r>
          </a:p>
          <a:p>
            <a:r>
              <a:rPr lang="en-IE" dirty="0" smtClean="0">
                <a:latin typeface="Helvetica" panose="020B0604020202020204" pitchFamily="34" charset="0"/>
                <a:cs typeface="Helvetica" panose="020B0604020202020204" pitchFamily="34" charset="0"/>
              </a:rPr>
              <a:t>Achieve change from bottom up</a:t>
            </a:r>
          </a:p>
        </p:txBody>
      </p:sp>
      <p:pic>
        <p:nvPicPr>
          <p:cNvPr id="1026" name="Picture 2" descr="Image result for baby steps"/>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01" t="1411" r="2403" b="1328"/>
          <a:stretch/>
        </p:blipFill>
        <p:spPr bwMode="auto">
          <a:xfrm rot="1489824">
            <a:off x="7643207" y="1852149"/>
            <a:ext cx="3732208" cy="41572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6694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407" y="2513921"/>
            <a:ext cx="2778733" cy="2004290"/>
          </a:xfrm>
        </p:spPr>
        <p:txBody>
          <a:bodyPr>
            <a:normAutofit/>
          </a:bodyPr>
          <a:lstStyle/>
          <a:p>
            <a:r>
              <a:rPr lang="en-IE" dirty="0" smtClean="0">
                <a:latin typeface="Century" panose="02040604050505020304" pitchFamily="18" charset="0"/>
              </a:rPr>
              <a:t>The Data Lifecycle</a:t>
            </a:r>
            <a:endParaRPr lang="en-IE" dirty="0">
              <a:latin typeface="Century" panose="02040604050505020304" pitchFamily="18"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01788" y="269628"/>
            <a:ext cx="7673245" cy="6492875"/>
          </a:xfrm>
          <a:prstGeom prst="rect">
            <a:avLst/>
          </a:prstGeom>
        </p:spPr>
      </p:pic>
    </p:spTree>
    <p:extLst>
      <p:ext uri="{BB962C8B-B14F-4D97-AF65-F5344CB8AC3E}">
        <p14:creationId xmlns:p14="http://schemas.microsoft.com/office/powerpoint/2010/main" val="32106810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1"/>
          </p:nvPr>
        </p:nvSpPr>
        <p:spPr>
          <a:xfrm>
            <a:off x="2209800" y="1806470"/>
            <a:ext cx="3810000" cy="4114800"/>
          </a:xfrm>
        </p:spPr>
        <p:txBody>
          <a:bodyPr/>
          <a:lstStyle/>
          <a:p>
            <a:pPr marL="0" indent="0">
              <a:buNone/>
            </a:pPr>
            <a:r>
              <a:rPr lang="en-GB" sz="3200" dirty="0">
                <a:latin typeface="Helvetica" panose="020B0604020202020204" pitchFamily="34" charset="0"/>
                <a:cs typeface="Helvetica" panose="020B0604020202020204" pitchFamily="34" charset="0"/>
              </a:rPr>
              <a:t>‘In preparing for battle, I have always found that plans are useless but planning is indispensable.’</a:t>
            </a:r>
          </a:p>
          <a:p>
            <a:pPr marL="0" indent="0" algn="r">
              <a:spcBef>
                <a:spcPts val="1200"/>
              </a:spcBef>
              <a:buNone/>
            </a:pPr>
            <a:r>
              <a:rPr lang="en-GB" sz="2400" dirty="0"/>
              <a:t>Dwight D. Eisenhower</a:t>
            </a:r>
          </a:p>
        </p:txBody>
      </p:sp>
      <p:pic>
        <p:nvPicPr>
          <p:cNvPr id="1026" name="Picture 2" descr="File:Dwight D. Eisenhower, official Presidential portrai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7687" y="1218123"/>
            <a:ext cx="3220283" cy="411976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98269" y="756458"/>
            <a:ext cx="1837113" cy="461665"/>
          </a:xfrm>
          <a:prstGeom prst="rect">
            <a:avLst/>
          </a:prstGeom>
          <a:noFill/>
        </p:spPr>
        <p:txBody>
          <a:bodyPr wrap="square" rtlCol="0">
            <a:spAutoFit/>
          </a:bodyPr>
          <a:lstStyle/>
          <a:p>
            <a:r>
              <a:rPr lang="en-IE" sz="2400" dirty="0" smtClean="0"/>
              <a:t>Step 1</a:t>
            </a:r>
            <a:endParaRPr lang="en-IE" sz="2400" dirty="0"/>
          </a:p>
        </p:txBody>
      </p:sp>
    </p:spTree>
    <p:extLst>
      <p:ext uri="{BB962C8B-B14F-4D97-AF65-F5344CB8AC3E}">
        <p14:creationId xmlns:p14="http://schemas.microsoft.com/office/powerpoint/2010/main" val="9519448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latin typeface="Century" panose="02040604050505020304" pitchFamily="18" charset="0"/>
              </a:rPr>
              <a:t>Promote Data Documentation</a:t>
            </a:r>
            <a:endParaRPr lang="en-IE" dirty="0">
              <a:latin typeface="Century" panose="02040604050505020304" pitchFamily="18" charset="0"/>
            </a:endParaRPr>
          </a:p>
        </p:txBody>
      </p:sp>
      <p:sp>
        <p:nvSpPr>
          <p:cNvPr id="3" name="Content Placeholder 2"/>
          <p:cNvSpPr>
            <a:spLocks noGrp="1"/>
          </p:cNvSpPr>
          <p:nvPr>
            <p:ph idx="1"/>
          </p:nvPr>
        </p:nvSpPr>
        <p:spPr/>
        <p:txBody>
          <a:bodyPr/>
          <a:lstStyle/>
          <a:p>
            <a:r>
              <a:rPr lang="en-IE" dirty="0" smtClean="0">
                <a:latin typeface="Helvetica" panose="020B0604020202020204" pitchFamily="34" charset="0"/>
                <a:cs typeface="Helvetica" panose="020B0604020202020204" pitchFamily="34" charset="0"/>
              </a:rPr>
              <a:t>Research design</a:t>
            </a:r>
          </a:p>
          <a:p>
            <a:r>
              <a:rPr lang="en-IE" dirty="0" smtClean="0">
                <a:latin typeface="Helvetica" panose="020B0604020202020204" pitchFamily="34" charset="0"/>
                <a:cs typeface="Helvetica" panose="020B0604020202020204" pitchFamily="34" charset="0"/>
              </a:rPr>
              <a:t>Why and how data collected</a:t>
            </a:r>
          </a:p>
          <a:p>
            <a:r>
              <a:rPr lang="en-IE" dirty="0" smtClean="0">
                <a:latin typeface="Helvetica" panose="020B0604020202020204" pitchFamily="34" charset="0"/>
                <a:cs typeface="Helvetica" panose="020B0604020202020204" pitchFamily="34" charset="0"/>
              </a:rPr>
              <a:t>Details content and structure</a:t>
            </a:r>
          </a:p>
          <a:p>
            <a:r>
              <a:rPr lang="en-IE" dirty="0" smtClean="0">
                <a:latin typeface="Helvetica" panose="020B0604020202020204" pitchFamily="34" charset="0"/>
                <a:cs typeface="Helvetica" panose="020B0604020202020204" pitchFamily="34" charset="0"/>
              </a:rPr>
              <a:t>Coding and changes</a:t>
            </a:r>
          </a:p>
          <a:p>
            <a:r>
              <a:rPr lang="en-IE" dirty="0" smtClean="0">
                <a:latin typeface="Helvetica" panose="020B0604020202020204" pitchFamily="34" charset="0"/>
                <a:cs typeface="Helvetica" panose="020B0604020202020204" pitchFamily="34" charset="0"/>
              </a:rPr>
              <a:t>Explains labels acronyms</a:t>
            </a:r>
          </a:p>
          <a:p>
            <a:r>
              <a:rPr lang="en-IE" dirty="0" smtClean="0">
                <a:latin typeface="Helvetica" panose="020B0604020202020204" pitchFamily="34" charset="0"/>
                <a:cs typeface="Helvetica" panose="020B0604020202020204" pitchFamily="34" charset="0"/>
              </a:rPr>
              <a:t>Uses popular formats/standards</a:t>
            </a:r>
          </a:p>
          <a:p>
            <a:r>
              <a:rPr lang="en-IE" dirty="0" smtClean="0">
                <a:latin typeface="Helvetica" panose="020B0604020202020204" pitchFamily="34" charset="0"/>
                <a:cs typeface="Helvetica" panose="020B0604020202020204" pitchFamily="34" charset="0"/>
              </a:rPr>
              <a:t>Rights/licenses/ownership</a:t>
            </a:r>
          </a:p>
          <a:p>
            <a:r>
              <a:rPr lang="en-IE" dirty="0" smtClean="0">
                <a:latin typeface="Helvetica" panose="020B0604020202020204" pitchFamily="34" charset="0"/>
                <a:cs typeface="Helvetica" panose="020B0604020202020204" pitchFamily="34" charset="0"/>
              </a:rPr>
              <a:t>Technical information </a:t>
            </a:r>
          </a:p>
          <a:p>
            <a:endParaRPr lang="en-IE" dirty="0" smtClean="0"/>
          </a:p>
          <a:p>
            <a:pPr marL="0" indent="0">
              <a:buNone/>
            </a:pPr>
            <a:endParaRPr lang="en-IE" dirty="0"/>
          </a:p>
        </p:txBody>
      </p:sp>
    </p:spTree>
    <p:extLst>
      <p:ext uri="{BB962C8B-B14F-4D97-AF65-F5344CB8AC3E}">
        <p14:creationId xmlns:p14="http://schemas.microsoft.com/office/powerpoint/2010/main" val="33986563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latin typeface="Century" panose="02040604050505020304" pitchFamily="18" charset="0"/>
              </a:rPr>
              <a:t>Data Management Plans</a:t>
            </a:r>
            <a:endParaRPr lang="en-IE" dirty="0">
              <a:latin typeface="Century" panose="02040604050505020304" pitchFamily="18" charset="0"/>
            </a:endParaRPr>
          </a:p>
        </p:txBody>
      </p:sp>
      <p:sp>
        <p:nvSpPr>
          <p:cNvPr id="3" name="Content Placeholder 2"/>
          <p:cNvSpPr>
            <a:spLocks noGrp="1"/>
          </p:cNvSpPr>
          <p:nvPr>
            <p:ph idx="1"/>
          </p:nvPr>
        </p:nvSpPr>
        <p:spPr>
          <a:xfrm>
            <a:off x="1612668" y="1825625"/>
            <a:ext cx="9741131" cy="4351338"/>
          </a:xfrm>
        </p:spPr>
        <p:txBody>
          <a:bodyPr>
            <a:normAutofit lnSpcReduction="10000"/>
          </a:bodyPr>
          <a:lstStyle/>
          <a:p>
            <a:r>
              <a:rPr lang="en-IE" dirty="0" smtClean="0">
                <a:latin typeface="Helvetica" panose="020B0604020202020204" pitchFamily="34" charset="0"/>
                <a:cs typeface="Helvetica" panose="020B0604020202020204" pitchFamily="34" charset="0"/>
              </a:rPr>
              <a:t>DCC session so can assess good plans</a:t>
            </a:r>
          </a:p>
          <a:p>
            <a:r>
              <a:rPr lang="en-IE" dirty="0" smtClean="0">
                <a:latin typeface="Helvetica" panose="020B0604020202020204" pitchFamily="34" charset="0"/>
                <a:cs typeface="Helvetica" panose="020B0604020202020204" pitchFamily="34" charset="0"/>
              </a:rPr>
              <a:t>Designate champions</a:t>
            </a:r>
          </a:p>
          <a:p>
            <a:r>
              <a:rPr lang="en-IE" dirty="0" smtClean="0">
                <a:latin typeface="Helvetica" panose="020B0604020202020204" pitchFamily="34" charset="0"/>
                <a:cs typeface="Helvetica" panose="020B0604020202020204" pitchFamily="34" charset="0"/>
              </a:rPr>
              <a:t>Use the DMP (online tool)</a:t>
            </a:r>
          </a:p>
          <a:p>
            <a:r>
              <a:rPr lang="en-IE" dirty="0" smtClean="0">
                <a:latin typeface="Helvetica" panose="020B0604020202020204" pitchFamily="34" charset="0"/>
                <a:cs typeface="Helvetica" panose="020B0604020202020204" pitchFamily="34" charset="0"/>
              </a:rPr>
              <a:t>Customise templates for own use</a:t>
            </a:r>
          </a:p>
          <a:p>
            <a:r>
              <a:rPr lang="en-IE" dirty="0" smtClean="0">
                <a:latin typeface="Helvetica" panose="020B0604020202020204" pitchFamily="34" charset="0"/>
                <a:cs typeface="Helvetica" panose="020B0604020202020204" pitchFamily="34" charset="0"/>
              </a:rPr>
              <a:t>Liaise with Ethics Committee/Postgraduate Office</a:t>
            </a:r>
          </a:p>
          <a:p>
            <a:r>
              <a:rPr lang="en-IE" dirty="0" smtClean="0">
                <a:latin typeface="Helvetica" panose="020B0604020202020204" pitchFamily="34" charset="0"/>
                <a:cs typeface="Helvetica" panose="020B0604020202020204" pitchFamily="34" charset="0"/>
              </a:rPr>
              <a:t>Embed in Research Process in DIT</a:t>
            </a:r>
          </a:p>
          <a:p>
            <a:r>
              <a:rPr lang="en-IE" dirty="0" smtClean="0">
                <a:latin typeface="Helvetica" panose="020B0604020202020204" pitchFamily="34" charset="0"/>
                <a:cs typeface="Helvetica" panose="020B0604020202020204" pitchFamily="34" charset="0"/>
              </a:rPr>
              <a:t>Link to Research Integrity</a:t>
            </a:r>
          </a:p>
          <a:p>
            <a:r>
              <a:rPr lang="en-IE" dirty="0" smtClean="0">
                <a:latin typeface="Helvetica" panose="020B0604020202020204" pitchFamily="34" charset="0"/>
                <a:cs typeface="Helvetica" panose="020B0604020202020204" pitchFamily="34" charset="0"/>
              </a:rPr>
              <a:t>Mandatory for internal funding</a:t>
            </a:r>
          </a:p>
          <a:p>
            <a:r>
              <a:rPr lang="en-IE" dirty="0" smtClean="0">
                <a:latin typeface="Helvetica" panose="020B0604020202020204" pitchFamily="34" charset="0"/>
                <a:cs typeface="Helvetica" panose="020B0604020202020204" pitchFamily="34" charset="0"/>
              </a:rPr>
              <a:t>Train guide and support</a:t>
            </a:r>
            <a:endParaRPr lang="en-IE"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42176264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5069" y="1025218"/>
            <a:ext cx="9998825" cy="701473"/>
          </a:xfrm>
        </p:spPr>
        <p:txBody>
          <a:bodyPr/>
          <a:lstStyle/>
          <a:p>
            <a:r>
              <a:rPr lang="en-IE" dirty="0" smtClean="0">
                <a:latin typeface="Century" panose="02040604050505020304" pitchFamily="18" charset="0"/>
              </a:rPr>
              <a:t>Arrow Portal</a:t>
            </a:r>
            <a:endParaRPr lang="en-IE" dirty="0">
              <a:latin typeface="Century" panose="02040604050505020304" pitchFamily="18" charset="0"/>
            </a:endParaRPr>
          </a:p>
        </p:txBody>
      </p:sp>
      <p:sp>
        <p:nvSpPr>
          <p:cNvPr id="3" name="Content Placeholder 2"/>
          <p:cNvSpPr>
            <a:spLocks noGrp="1"/>
          </p:cNvSpPr>
          <p:nvPr>
            <p:ph idx="1"/>
          </p:nvPr>
        </p:nvSpPr>
        <p:spPr/>
        <p:txBody>
          <a:bodyPr/>
          <a:lstStyle/>
          <a:p>
            <a:r>
              <a:rPr lang="en-IE" dirty="0">
                <a:latin typeface="Helvetica" panose="020B0604020202020204" pitchFamily="34" charset="0"/>
                <a:cs typeface="Helvetica" panose="020B0604020202020204" pitchFamily="34" charset="0"/>
              </a:rPr>
              <a:t>What’s the structure?</a:t>
            </a:r>
          </a:p>
          <a:p>
            <a:pPr lvl="1"/>
            <a:r>
              <a:rPr lang="en-IE" dirty="0">
                <a:latin typeface="Helvetica" panose="020B0604020202020204" pitchFamily="34" charset="0"/>
                <a:cs typeface="Helvetica" panose="020B0604020202020204" pitchFamily="34" charset="0"/>
              </a:rPr>
              <a:t>Research Group</a:t>
            </a:r>
          </a:p>
          <a:p>
            <a:pPr lvl="1"/>
            <a:r>
              <a:rPr lang="en-IE" dirty="0">
                <a:latin typeface="Helvetica" panose="020B0604020202020204" pitchFamily="34" charset="0"/>
                <a:cs typeface="Helvetica" panose="020B0604020202020204" pitchFamily="34" charset="0"/>
              </a:rPr>
              <a:t>Subject Discipline</a:t>
            </a:r>
          </a:p>
          <a:p>
            <a:pPr lvl="1"/>
            <a:r>
              <a:rPr lang="en-IE" dirty="0">
                <a:latin typeface="Helvetica" panose="020B0604020202020204" pitchFamily="34" charset="0"/>
                <a:cs typeface="Helvetica" panose="020B0604020202020204" pitchFamily="34" charset="0"/>
              </a:rPr>
              <a:t>Themes</a:t>
            </a:r>
          </a:p>
          <a:p>
            <a:r>
              <a:rPr lang="en-IE" dirty="0">
                <a:latin typeface="Helvetica" panose="020B0604020202020204" pitchFamily="34" charset="0"/>
                <a:cs typeface="Helvetica" panose="020B0604020202020204" pitchFamily="34" charset="0"/>
              </a:rPr>
              <a:t>Link data and </a:t>
            </a:r>
            <a:r>
              <a:rPr lang="en-IE" dirty="0" smtClean="0">
                <a:latin typeface="Helvetica" panose="020B0604020202020204" pitchFamily="34" charset="0"/>
                <a:cs typeface="Helvetica" panose="020B0604020202020204" pitchFamily="34" charset="0"/>
              </a:rPr>
              <a:t>publications</a:t>
            </a:r>
            <a:endParaRPr lang="en-IE" dirty="0">
              <a:latin typeface="Helvetica" panose="020B0604020202020204" pitchFamily="34" charset="0"/>
              <a:cs typeface="Helvetica" panose="020B0604020202020204" pitchFamily="34" charset="0"/>
            </a:endParaRPr>
          </a:p>
          <a:p>
            <a:r>
              <a:rPr lang="en-IE" dirty="0">
                <a:latin typeface="Helvetica" panose="020B0604020202020204" pitchFamily="34" charset="0"/>
                <a:cs typeface="Helvetica" panose="020B0604020202020204" pitchFamily="34" charset="0"/>
              </a:rPr>
              <a:t>Creative Commons </a:t>
            </a:r>
            <a:r>
              <a:rPr lang="en-IE" dirty="0" smtClean="0">
                <a:latin typeface="Helvetica" panose="020B0604020202020204" pitchFamily="34" charset="0"/>
                <a:cs typeface="Helvetica" panose="020B0604020202020204" pitchFamily="34" charset="0"/>
              </a:rPr>
              <a:t>License ( Data </a:t>
            </a:r>
            <a:r>
              <a:rPr lang="en-IE" dirty="0">
                <a:latin typeface="Helvetica" panose="020B0604020202020204" pitchFamily="34" charset="0"/>
                <a:cs typeface="Helvetica" panose="020B0604020202020204" pitchFamily="34" charset="0"/>
              </a:rPr>
              <a:t>that does not have an explicit open license is not </a:t>
            </a:r>
            <a:r>
              <a:rPr lang="en-IE" dirty="0" smtClean="0">
                <a:latin typeface="Helvetica" panose="020B0604020202020204" pitchFamily="34" charset="0"/>
                <a:cs typeface="Helvetica" panose="020B0604020202020204" pitchFamily="34" charset="0"/>
              </a:rPr>
              <a:t>open)</a:t>
            </a:r>
            <a:endParaRPr lang="en-IE" dirty="0">
              <a:latin typeface="Helvetica" panose="020B0604020202020204" pitchFamily="34" charset="0"/>
              <a:cs typeface="Helvetica" panose="020B0604020202020204" pitchFamily="34" charset="0"/>
            </a:endParaRPr>
          </a:p>
          <a:p>
            <a:r>
              <a:rPr lang="en-IE" dirty="0">
                <a:latin typeface="Helvetica" panose="020B0604020202020204" pitchFamily="34" charset="0"/>
                <a:cs typeface="Helvetica" panose="020B0604020202020204" pitchFamily="34" charset="0"/>
              </a:rPr>
              <a:t>Mix of OA and Managed Access Data, Metadata only?</a:t>
            </a:r>
          </a:p>
          <a:p>
            <a:r>
              <a:rPr lang="en-IE" dirty="0">
                <a:latin typeface="Helvetica" panose="020B0604020202020204" pitchFamily="34" charset="0"/>
                <a:cs typeface="Helvetica" panose="020B0604020202020204" pitchFamily="34" charset="0"/>
              </a:rPr>
              <a:t>Quality control?</a:t>
            </a:r>
          </a:p>
          <a:p>
            <a:endParaRPr lang="en-IE" dirty="0"/>
          </a:p>
        </p:txBody>
      </p:sp>
      <p:sp>
        <p:nvSpPr>
          <p:cNvPr id="4" name="TextBox 3"/>
          <p:cNvSpPr txBox="1"/>
          <p:nvPr/>
        </p:nvSpPr>
        <p:spPr>
          <a:xfrm>
            <a:off x="315069" y="563553"/>
            <a:ext cx="1770610" cy="461665"/>
          </a:xfrm>
          <a:prstGeom prst="rect">
            <a:avLst/>
          </a:prstGeom>
          <a:noFill/>
        </p:spPr>
        <p:txBody>
          <a:bodyPr wrap="square" rtlCol="0">
            <a:spAutoFit/>
          </a:bodyPr>
          <a:lstStyle/>
          <a:p>
            <a:r>
              <a:rPr lang="en-IE" sz="2400" dirty="0" smtClean="0"/>
              <a:t>Step 2:</a:t>
            </a:r>
            <a:endParaRPr lang="en-IE" sz="2400" dirty="0"/>
          </a:p>
        </p:txBody>
      </p:sp>
      <p:pic>
        <p:nvPicPr>
          <p:cNvPr id="5" name="Picture 4"/>
          <p:cNvPicPr>
            <a:picLocks noChangeAspect="1"/>
          </p:cNvPicPr>
          <p:nvPr/>
        </p:nvPicPr>
        <p:blipFill rotWithShape="1">
          <a:blip r:embed="rId2"/>
          <a:srcRect l="60951" t="12604" r="11397" b="3584"/>
          <a:stretch/>
        </p:blipFill>
        <p:spPr bwMode="auto">
          <a:xfrm>
            <a:off x="6751782" y="417752"/>
            <a:ext cx="4658311" cy="318443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945666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latin typeface="Century" panose="02040604050505020304" pitchFamily="18" charset="0"/>
              </a:rPr>
              <a:t>Roadmap</a:t>
            </a:r>
            <a:endParaRPr lang="en-IE" dirty="0">
              <a:latin typeface="Century" panose="02040604050505020304" pitchFamily="18" charset="0"/>
            </a:endParaRPr>
          </a:p>
        </p:txBody>
      </p:sp>
      <p:sp>
        <p:nvSpPr>
          <p:cNvPr id="3" name="Content Placeholder 2"/>
          <p:cNvSpPr>
            <a:spLocks noGrp="1"/>
          </p:cNvSpPr>
          <p:nvPr>
            <p:ph idx="1"/>
          </p:nvPr>
        </p:nvSpPr>
        <p:spPr/>
        <p:txBody>
          <a:bodyPr/>
          <a:lstStyle/>
          <a:p>
            <a:r>
              <a:rPr lang="en-IE" dirty="0" smtClean="0"/>
              <a:t>Make data findable and accessible</a:t>
            </a:r>
          </a:p>
          <a:p>
            <a:pPr lvl="1"/>
            <a:r>
              <a:rPr lang="en-IE" dirty="0" smtClean="0"/>
              <a:t>Start with data documentation</a:t>
            </a:r>
          </a:p>
          <a:p>
            <a:pPr lvl="1"/>
            <a:r>
              <a:rPr lang="en-IE" dirty="0" smtClean="0"/>
              <a:t>Data management plans for projects/postgrads</a:t>
            </a:r>
          </a:p>
          <a:p>
            <a:pPr lvl="1"/>
            <a:r>
              <a:rPr lang="en-IE" dirty="0" smtClean="0"/>
              <a:t>Promote benefits of </a:t>
            </a:r>
            <a:r>
              <a:rPr lang="en-IE" u="sng" dirty="0" smtClean="0"/>
              <a:t>publishing </a:t>
            </a:r>
            <a:r>
              <a:rPr lang="en-IE" dirty="0" smtClean="0"/>
              <a:t>open access data</a:t>
            </a:r>
          </a:p>
          <a:p>
            <a:pPr lvl="1"/>
            <a:r>
              <a:rPr lang="en-IE" dirty="0" smtClean="0"/>
              <a:t>Promotional and instructional campaign</a:t>
            </a:r>
          </a:p>
          <a:p>
            <a:pPr lvl="1"/>
            <a:r>
              <a:rPr lang="en-IE" dirty="0" smtClean="0"/>
              <a:t>Sessions with students, researchers and anyone who will listen!</a:t>
            </a:r>
          </a:p>
          <a:p>
            <a:pPr lvl="1"/>
            <a:r>
              <a:rPr lang="en-IE" dirty="0" smtClean="0"/>
              <a:t>Encourage national solutions for infrastructure</a:t>
            </a:r>
          </a:p>
          <a:p>
            <a:pPr lvl="1"/>
            <a:r>
              <a:rPr lang="en-IE" dirty="0" smtClean="0"/>
              <a:t>Encourage national solutions for interoperability</a:t>
            </a:r>
          </a:p>
          <a:p>
            <a:pPr marL="457200" lvl="1" indent="0">
              <a:buNone/>
            </a:pPr>
            <a:endParaRPr lang="en-IE" dirty="0"/>
          </a:p>
          <a:p>
            <a:pPr marL="457200" lvl="1" indent="0">
              <a:buNone/>
            </a:pPr>
            <a:r>
              <a:rPr lang="en-IE" dirty="0" smtClean="0"/>
              <a:t>Similar approach to what was done for Open Access Publications, may be a harder sell!</a:t>
            </a:r>
          </a:p>
          <a:p>
            <a:pPr marL="457200" lvl="1" indent="0">
              <a:buNone/>
            </a:pPr>
            <a:endParaRPr lang="en-IE" dirty="0"/>
          </a:p>
          <a:p>
            <a:pPr marL="457200" lvl="1" indent="0">
              <a:buNone/>
            </a:pPr>
            <a:endParaRPr lang="en-IE" dirty="0" smtClean="0"/>
          </a:p>
          <a:p>
            <a:endParaRPr lang="en-IE" b="1" u="sng"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03459" y="365125"/>
            <a:ext cx="4536141" cy="226807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397533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Image result for thank yo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8593" y="1170709"/>
            <a:ext cx="4068000" cy="406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682836" y="5532582"/>
            <a:ext cx="3029528" cy="646331"/>
          </a:xfrm>
          <a:prstGeom prst="rect">
            <a:avLst/>
          </a:prstGeom>
          <a:noFill/>
        </p:spPr>
        <p:txBody>
          <a:bodyPr wrap="square" rtlCol="0">
            <a:spAutoFit/>
          </a:bodyPr>
          <a:lstStyle/>
          <a:p>
            <a:r>
              <a:rPr lang="en-IE" dirty="0" smtClean="0"/>
              <a:t>Yvonne Desmond</a:t>
            </a:r>
          </a:p>
          <a:p>
            <a:r>
              <a:rPr lang="en-IE" dirty="0" smtClean="0"/>
              <a:t>Yvonne.desmond@dit.ie</a:t>
            </a:r>
            <a:endParaRPr lang="en-IE" dirty="0"/>
          </a:p>
        </p:txBody>
      </p:sp>
    </p:spTree>
    <p:extLst>
      <p:ext uri="{BB962C8B-B14F-4D97-AF65-F5344CB8AC3E}">
        <p14:creationId xmlns:p14="http://schemas.microsoft.com/office/powerpoint/2010/main" val="36062438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5854" y="528917"/>
            <a:ext cx="10059842" cy="6001643"/>
          </a:xfrm>
          <a:prstGeom prst="rect">
            <a:avLst/>
          </a:prstGeom>
        </p:spPr>
        <p:txBody>
          <a:bodyPr wrap="square">
            <a:spAutoFit/>
          </a:bodyPr>
          <a:lstStyle/>
          <a:p>
            <a:r>
              <a:rPr lang="en-GB" sz="4800" b="1" dirty="0">
                <a:latin typeface="Helvetica" panose="020B0604020202020204" pitchFamily="34" charset="0"/>
                <a:cs typeface="Helvetica" panose="020B0604020202020204" pitchFamily="34" charset="0"/>
              </a:rPr>
              <a:t>Research Data Management</a:t>
            </a:r>
            <a:r>
              <a:rPr lang="en-GB" sz="4800" dirty="0">
                <a:latin typeface="Helvetica" panose="020B0604020202020204" pitchFamily="34" charset="0"/>
                <a:cs typeface="Helvetica" panose="020B0604020202020204" pitchFamily="34" charset="0"/>
              </a:rPr>
              <a:t> </a:t>
            </a:r>
            <a:r>
              <a:rPr lang="en-GB" sz="4800" i="1" dirty="0">
                <a:latin typeface="Helvetica" panose="020B0604020202020204" pitchFamily="34" charset="0"/>
                <a:cs typeface="Helvetica" panose="020B0604020202020204" pitchFamily="34" charset="0"/>
              </a:rPr>
              <a:t>is the planning, organisation and preservation of the </a:t>
            </a:r>
            <a:r>
              <a:rPr lang="en-GB" sz="4800" b="1" dirty="0">
                <a:latin typeface="Helvetica" panose="020B0604020202020204" pitchFamily="34" charset="0"/>
                <a:cs typeface="Helvetica" panose="020B0604020202020204" pitchFamily="34" charset="0"/>
              </a:rPr>
              <a:t>evidence</a:t>
            </a:r>
            <a:r>
              <a:rPr lang="en-GB" sz="4800" i="1" dirty="0">
                <a:latin typeface="Helvetica" panose="020B0604020202020204" pitchFamily="34" charset="0"/>
                <a:cs typeface="Helvetica" panose="020B0604020202020204" pitchFamily="34" charset="0"/>
              </a:rPr>
              <a:t> that underpins all research </a:t>
            </a:r>
            <a:r>
              <a:rPr lang="en-GB" sz="4800" b="1" dirty="0">
                <a:latin typeface="Helvetica" panose="020B0604020202020204" pitchFamily="34" charset="0"/>
                <a:cs typeface="Helvetica" panose="020B0604020202020204" pitchFamily="34" charset="0"/>
              </a:rPr>
              <a:t>conclusions</a:t>
            </a:r>
            <a:r>
              <a:rPr lang="en-GB" sz="4800" i="1" dirty="0">
                <a:latin typeface="Helvetica" panose="020B0604020202020204" pitchFamily="34" charset="0"/>
                <a:cs typeface="Helvetica" panose="020B0604020202020204" pitchFamily="34" charset="0"/>
              </a:rPr>
              <a:t>. Good data management ensures data is safely </a:t>
            </a:r>
            <a:r>
              <a:rPr lang="en-GB" sz="4800" b="1" dirty="0">
                <a:latin typeface="Helvetica" panose="020B0604020202020204" pitchFamily="34" charset="0"/>
                <a:cs typeface="Helvetica" panose="020B0604020202020204" pitchFamily="34" charset="0"/>
              </a:rPr>
              <a:t>stored</a:t>
            </a:r>
            <a:r>
              <a:rPr lang="en-GB" sz="4800" i="1" dirty="0">
                <a:latin typeface="Helvetica" panose="020B0604020202020204" pitchFamily="34" charset="0"/>
                <a:cs typeface="Helvetica" panose="020B0604020202020204" pitchFamily="34" charset="0"/>
              </a:rPr>
              <a:t>, </a:t>
            </a:r>
            <a:r>
              <a:rPr lang="en-GB" sz="4800" b="1" dirty="0">
                <a:latin typeface="Helvetica" panose="020B0604020202020204" pitchFamily="34" charset="0"/>
                <a:cs typeface="Helvetica" panose="020B0604020202020204" pitchFamily="34" charset="0"/>
              </a:rPr>
              <a:t>findable</a:t>
            </a:r>
            <a:r>
              <a:rPr lang="en-GB" sz="4800" i="1" dirty="0">
                <a:latin typeface="Helvetica" panose="020B0604020202020204" pitchFamily="34" charset="0"/>
                <a:cs typeface="Helvetica" panose="020B0604020202020204" pitchFamily="34" charset="0"/>
              </a:rPr>
              <a:t> and can be used to </a:t>
            </a:r>
            <a:r>
              <a:rPr lang="en-GB" sz="4800" b="1" dirty="0">
                <a:latin typeface="Helvetica" panose="020B0604020202020204" pitchFamily="34" charset="0"/>
                <a:cs typeface="Helvetica" panose="020B0604020202020204" pitchFamily="34" charset="0"/>
              </a:rPr>
              <a:t>reproduce</a:t>
            </a:r>
            <a:r>
              <a:rPr lang="en-GB" sz="4800" i="1" dirty="0">
                <a:latin typeface="Helvetica" panose="020B0604020202020204" pitchFamily="34" charset="0"/>
                <a:cs typeface="Helvetica" panose="020B0604020202020204" pitchFamily="34" charset="0"/>
              </a:rPr>
              <a:t> </a:t>
            </a:r>
            <a:r>
              <a:rPr lang="en-GB" sz="4800" i="1" dirty="0" smtClean="0">
                <a:latin typeface="Helvetica" panose="020B0604020202020204" pitchFamily="34" charset="0"/>
                <a:cs typeface="Helvetica" panose="020B0604020202020204" pitchFamily="34" charset="0"/>
              </a:rPr>
              <a:t>findings</a:t>
            </a:r>
            <a:r>
              <a:rPr lang="en-GB" i="1" dirty="0" smtClean="0">
                <a:latin typeface="Helvetica" panose="020B0604020202020204" pitchFamily="34" charset="0"/>
                <a:cs typeface="Helvetica" panose="020B0604020202020204" pitchFamily="34" charset="0"/>
              </a:rPr>
              <a:t>.</a:t>
            </a:r>
            <a:endParaRPr lang="en-GB" i="1"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3964481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6166" y="457217"/>
            <a:ext cx="10515600" cy="1264169"/>
          </a:xfrm>
        </p:spPr>
        <p:txBody>
          <a:bodyPr/>
          <a:lstStyle/>
          <a:p>
            <a:r>
              <a:rPr lang="en-IE" dirty="0" smtClean="0">
                <a:latin typeface="Century" panose="02040604050505020304" pitchFamily="18" charset="0"/>
              </a:rPr>
              <a:t>Drivers</a:t>
            </a:r>
            <a:endParaRPr lang="en-IE" dirty="0">
              <a:latin typeface="Century" panose="02040604050505020304" pitchFamily="18" charset="0"/>
            </a:endParaRPr>
          </a:p>
        </p:txBody>
      </p:sp>
      <p:sp>
        <p:nvSpPr>
          <p:cNvPr id="3" name="Content Placeholder 2"/>
          <p:cNvSpPr>
            <a:spLocks noGrp="1"/>
          </p:cNvSpPr>
          <p:nvPr>
            <p:ph idx="1"/>
          </p:nvPr>
        </p:nvSpPr>
        <p:spPr>
          <a:xfrm>
            <a:off x="1546166" y="1825625"/>
            <a:ext cx="10147070" cy="4806084"/>
          </a:xfrm>
        </p:spPr>
        <p:txBody>
          <a:bodyPr>
            <a:normAutofit/>
          </a:bodyPr>
          <a:lstStyle/>
          <a:p>
            <a:pPr marL="0" indent="0">
              <a:spcBef>
                <a:spcPts val="0"/>
              </a:spcBef>
              <a:spcAft>
                <a:spcPts val="0"/>
              </a:spcAft>
              <a:buNone/>
            </a:pPr>
            <a:r>
              <a:rPr lang="en-GB" sz="3200" dirty="0" smtClean="0">
                <a:solidFill>
                  <a:srgbClr val="FF0000"/>
                </a:solidFill>
                <a:latin typeface="Helvetica" panose="020B0604020202020204" pitchFamily="34" charset="0"/>
                <a:cs typeface="Helvetica" panose="020B0604020202020204" pitchFamily="34" charset="0"/>
              </a:rPr>
              <a:t>Good </a:t>
            </a:r>
            <a:r>
              <a:rPr lang="en-GB" sz="3200" dirty="0">
                <a:solidFill>
                  <a:srgbClr val="FF0000"/>
                </a:solidFill>
                <a:latin typeface="Helvetica" panose="020B0604020202020204" pitchFamily="34" charset="0"/>
                <a:cs typeface="Helvetica" panose="020B0604020202020204" pitchFamily="34" charset="0"/>
              </a:rPr>
              <a:t>Professional </a:t>
            </a:r>
            <a:r>
              <a:rPr lang="en-GB" sz="3200" dirty="0" smtClean="0">
                <a:solidFill>
                  <a:srgbClr val="FF0000"/>
                </a:solidFill>
                <a:latin typeface="Helvetica" panose="020B0604020202020204" pitchFamily="34" charset="0"/>
                <a:cs typeface="Helvetica" panose="020B0604020202020204" pitchFamily="34" charset="0"/>
              </a:rPr>
              <a:t>Practice/Research Integrity</a:t>
            </a:r>
          </a:p>
          <a:p>
            <a:pPr marL="0" indent="0">
              <a:spcBef>
                <a:spcPts val="0"/>
              </a:spcBef>
              <a:spcAft>
                <a:spcPts val="0"/>
              </a:spcAft>
              <a:buNone/>
            </a:pPr>
            <a:endParaRPr lang="en-GB" sz="3200" dirty="0">
              <a:solidFill>
                <a:srgbClr val="FF0000"/>
              </a:solidFill>
              <a:latin typeface="Helvetica" panose="020B0604020202020204" pitchFamily="34" charset="0"/>
              <a:cs typeface="Helvetica" panose="020B0604020202020204" pitchFamily="34" charset="0"/>
            </a:endParaRPr>
          </a:p>
          <a:p>
            <a:pPr>
              <a:spcBef>
                <a:spcPts val="0"/>
              </a:spcBef>
            </a:pPr>
            <a:r>
              <a:rPr lang="en-GB" dirty="0" smtClean="0">
                <a:solidFill>
                  <a:srgbClr val="040404"/>
                </a:solidFill>
                <a:latin typeface="Helvetica" panose="020B0604020202020204" pitchFamily="34" charset="0"/>
                <a:cs typeface="Helvetica" panose="020B0604020202020204" pitchFamily="34" charset="0"/>
              </a:rPr>
              <a:t>Funder </a:t>
            </a:r>
            <a:r>
              <a:rPr lang="en-GB" dirty="0">
                <a:solidFill>
                  <a:srgbClr val="040404"/>
                </a:solidFill>
                <a:latin typeface="Helvetica" panose="020B0604020202020204" pitchFamily="34" charset="0"/>
                <a:cs typeface="Helvetica" panose="020B0604020202020204" pitchFamily="34" charset="0"/>
              </a:rPr>
              <a:t>mandates and </a:t>
            </a:r>
            <a:r>
              <a:rPr lang="en-GB" dirty="0" smtClean="0">
                <a:solidFill>
                  <a:srgbClr val="040404"/>
                </a:solidFill>
                <a:latin typeface="Helvetica" panose="020B0604020202020204" pitchFamily="34" charset="0"/>
                <a:cs typeface="Helvetica" panose="020B0604020202020204" pitchFamily="34" charset="0"/>
              </a:rPr>
              <a:t>requirements </a:t>
            </a:r>
          </a:p>
          <a:p>
            <a:pPr>
              <a:spcBef>
                <a:spcPts val="0"/>
              </a:spcBef>
            </a:pPr>
            <a:r>
              <a:rPr lang="en-GB" dirty="0" smtClean="0">
                <a:solidFill>
                  <a:srgbClr val="040404"/>
                </a:solidFill>
                <a:latin typeface="Helvetica" panose="020B0604020202020204" pitchFamily="34" charset="0"/>
                <a:cs typeface="Helvetica" panose="020B0604020202020204" pitchFamily="34" charset="0"/>
              </a:rPr>
              <a:t>Supports </a:t>
            </a:r>
            <a:r>
              <a:rPr lang="en-GB" dirty="0">
                <a:solidFill>
                  <a:srgbClr val="040404"/>
                </a:solidFill>
                <a:latin typeface="Helvetica" panose="020B0604020202020204" pitchFamily="34" charset="0"/>
                <a:cs typeface="Helvetica" panose="020B0604020202020204" pitchFamily="34" charset="0"/>
              </a:rPr>
              <a:t>collaboration through data sharing and re-use</a:t>
            </a:r>
          </a:p>
          <a:p>
            <a:pPr>
              <a:spcBef>
                <a:spcPts val="0"/>
              </a:spcBef>
            </a:pPr>
            <a:r>
              <a:rPr lang="en-GB" dirty="0">
                <a:solidFill>
                  <a:srgbClr val="040404"/>
                </a:solidFill>
                <a:latin typeface="Helvetica" panose="020B0604020202020204" pitchFamily="34" charset="0"/>
                <a:cs typeface="Helvetica" panose="020B0604020202020204" pitchFamily="34" charset="0"/>
              </a:rPr>
              <a:t>Reduces redundancy in research</a:t>
            </a:r>
          </a:p>
          <a:p>
            <a:pPr>
              <a:spcBef>
                <a:spcPts val="0"/>
              </a:spcBef>
            </a:pPr>
            <a:r>
              <a:rPr lang="en-GB" dirty="0" smtClean="0">
                <a:solidFill>
                  <a:srgbClr val="040404"/>
                </a:solidFill>
                <a:latin typeface="Helvetica" panose="020B0604020202020204" pitchFamily="34" charset="0"/>
                <a:cs typeface="Helvetica" panose="020B0604020202020204" pitchFamily="34" charset="0"/>
              </a:rPr>
              <a:t>Reduces </a:t>
            </a:r>
            <a:r>
              <a:rPr lang="en-GB" dirty="0">
                <a:solidFill>
                  <a:srgbClr val="040404"/>
                </a:solidFill>
                <a:latin typeface="Helvetica" panose="020B0604020202020204" pitchFamily="34" charset="0"/>
                <a:cs typeface="Helvetica" panose="020B0604020202020204" pitchFamily="34" charset="0"/>
              </a:rPr>
              <a:t>the risk of data loss</a:t>
            </a:r>
          </a:p>
          <a:p>
            <a:pPr>
              <a:spcBef>
                <a:spcPts val="0"/>
              </a:spcBef>
            </a:pPr>
            <a:r>
              <a:rPr lang="en-GB" dirty="0">
                <a:solidFill>
                  <a:srgbClr val="040404"/>
                </a:solidFill>
                <a:latin typeface="Helvetica" panose="020B0604020202020204" pitchFamily="34" charset="0"/>
                <a:cs typeface="Helvetica" panose="020B0604020202020204" pitchFamily="34" charset="0"/>
              </a:rPr>
              <a:t>Increased </a:t>
            </a:r>
            <a:r>
              <a:rPr lang="en-GB" dirty="0" smtClean="0">
                <a:solidFill>
                  <a:srgbClr val="040404"/>
                </a:solidFill>
                <a:latin typeface="Helvetica" panose="020B0604020202020204" pitchFamily="34" charset="0"/>
                <a:cs typeface="Helvetica" panose="020B0604020202020204" pitchFamily="34" charset="0"/>
              </a:rPr>
              <a:t>efficiency in research process</a:t>
            </a:r>
            <a:endParaRPr lang="en-GB" dirty="0">
              <a:solidFill>
                <a:srgbClr val="040404"/>
              </a:solidFill>
              <a:latin typeface="Helvetica" panose="020B0604020202020204" pitchFamily="34" charset="0"/>
              <a:cs typeface="Helvetica" panose="020B0604020202020204" pitchFamily="34" charset="0"/>
            </a:endParaRPr>
          </a:p>
          <a:p>
            <a:pPr>
              <a:spcBef>
                <a:spcPts val="0"/>
              </a:spcBef>
            </a:pPr>
            <a:r>
              <a:rPr lang="en-GB" dirty="0">
                <a:solidFill>
                  <a:srgbClr val="040404"/>
                </a:solidFill>
                <a:latin typeface="Helvetica" panose="020B0604020202020204" pitchFamily="34" charset="0"/>
                <a:cs typeface="Helvetica" panose="020B0604020202020204" pitchFamily="34" charset="0"/>
              </a:rPr>
              <a:t>Validated and replicable research</a:t>
            </a:r>
          </a:p>
          <a:p>
            <a:pPr>
              <a:spcBef>
                <a:spcPts val="0"/>
              </a:spcBef>
            </a:pPr>
            <a:r>
              <a:rPr lang="en-GB" dirty="0">
                <a:solidFill>
                  <a:srgbClr val="040404"/>
                </a:solidFill>
                <a:latin typeface="Helvetica" panose="020B0604020202020204" pitchFamily="34" charset="0"/>
                <a:cs typeface="Helvetica" panose="020B0604020202020204" pitchFamily="34" charset="0"/>
              </a:rPr>
              <a:t>Increased sharing and re-use (increased possibilities for collaboration)</a:t>
            </a:r>
          </a:p>
          <a:p>
            <a:pPr>
              <a:spcBef>
                <a:spcPts val="0"/>
              </a:spcBef>
            </a:pPr>
            <a:r>
              <a:rPr lang="en-GB" dirty="0">
                <a:solidFill>
                  <a:srgbClr val="040404"/>
                </a:solidFill>
                <a:latin typeface="Helvetica" panose="020B0604020202020204" pitchFamily="34" charset="0"/>
                <a:cs typeface="Helvetica" panose="020B0604020202020204" pitchFamily="34" charset="0"/>
              </a:rPr>
              <a:t>Increased </a:t>
            </a:r>
            <a:r>
              <a:rPr lang="en-GB" dirty="0" smtClean="0">
                <a:solidFill>
                  <a:srgbClr val="040404"/>
                </a:solidFill>
                <a:latin typeface="Helvetica" panose="020B0604020202020204" pitchFamily="34" charset="0"/>
                <a:cs typeface="Helvetica" panose="020B0604020202020204" pitchFamily="34" charset="0"/>
              </a:rPr>
              <a:t>citations/impacts</a:t>
            </a:r>
            <a:endParaRPr lang="en-GB" dirty="0">
              <a:solidFill>
                <a:srgbClr val="040404"/>
              </a:solidFill>
              <a:latin typeface="Helvetica" panose="020B0604020202020204" pitchFamily="34" charset="0"/>
              <a:cs typeface="Helvetica" panose="020B0604020202020204" pitchFamily="34" charset="0"/>
            </a:endParaRPr>
          </a:p>
          <a:p>
            <a:pPr marL="2286000" lvl="5" indent="0">
              <a:buNone/>
            </a:pPr>
            <a:endParaRPr lang="en-IE" dirty="0"/>
          </a:p>
        </p:txBody>
      </p:sp>
    </p:spTree>
    <p:extLst>
      <p:ext uri="{BB962C8B-B14F-4D97-AF65-F5344CB8AC3E}">
        <p14:creationId xmlns:p14="http://schemas.microsoft.com/office/powerpoint/2010/main" val="23404456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33"/>
          <p:cNvGrpSpPr/>
          <p:nvPr/>
        </p:nvGrpSpPr>
        <p:grpSpPr>
          <a:xfrm>
            <a:off x="880444" y="1604396"/>
            <a:ext cx="9384567" cy="4641272"/>
            <a:chOff x="-640936" y="1544615"/>
            <a:chExt cx="9206577" cy="4641272"/>
          </a:xfrm>
        </p:grpSpPr>
        <p:pic>
          <p:nvPicPr>
            <p:cNvPr id="31" name="Picture 30" descr="GigaScienc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81507" y="1544615"/>
              <a:ext cx="1684134" cy="629262"/>
            </a:xfrm>
            <a:prstGeom prst="rect">
              <a:avLst/>
            </a:prstGeom>
          </p:spPr>
        </p:pic>
        <p:pic>
          <p:nvPicPr>
            <p:cNvPr id="27" name="Picture 26" descr="BDJ_cover.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42993" y="3072910"/>
              <a:ext cx="1365844" cy="1242007"/>
            </a:xfrm>
            <a:prstGeom prst="rect">
              <a:avLst/>
            </a:prstGeom>
          </p:spPr>
        </p:pic>
        <p:pic>
          <p:nvPicPr>
            <p:cNvPr id="28" name="Picture 27" descr="GeoscienceDataJournalcover.gi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57281" y="4431534"/>
              <a:ext cx="835757" cy="1084002"/>
            </a:xfrm>
            <a:prstGeom prst="rect">
              <a:avLst/>
            </a:prstGeom>
          </p:spPr>
        </p:pic>
        <p:pic>
          <p:nvPicPr>
            <p:cNvPr id="29" name="Picture 28" descr="graphic_essd_cover_homepage.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75159" y="3292161"/>
              <a:ext cx="781858" cy="1022756"/>
            </a:xfrm>
            <a:prstGeom prst="rect">
              <a:avLst/>
            </a:prstGeom>
          </p:spPr>
        </p:pic>
        <p:pic>
          <p:nvPicPr>
            <p:cNvPr id="30" name="Picture 29" descr="NSD.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0936" y="5716816"/>
              <a:ext cx="3719983" cy="287180"/>
            </a:xfrm>
            <a:prstGeom prst="rect">
              <a:avLst/>
            </a:prstGeom>
          </p:spPr>
        </p:pic>
        <p:pic>
          <p:nvPicPr>
            <p:cNvPr id="32" name="Picture 31" descr="UPmetajournals.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347984" y="5748770"/>
              <a:ext cx="1788209" cy="437117"/>
            </a:xfrm>
            <a:prstGeom prst="rect">
              <a:avLst/>
            </a:prstGeom>
          </p:spPr>
        </p:pic>
      </p:grpSp>
      <p:grpSp>
        <p:nvGrpSpPr>
          <p:cNvPr id="33" name="Group 32"/>
          <p:cNvGrpSpPr/>
          <p:nvPr/>
        </p:nvGrpSpPr>
        <p:grpSpPr>
          <a:xfrm>
            <a:off x="4496325" y="1609014"/>
            <a:ext cx="5384961" cy="4640553"/>
            <a:chOff x="2942386" y="1588370"/>
            <a:chExt cx="5384961" cy="4640553"/>
          </a:xfrm>
        </p:grpSpPr>
        <p:grpSp>
          <p:nvGrpSpPr>
            <p:cNvPr id="26" name="Group 25"/>
            <p:cNvGrpSpPr/>
            <p:nvPr/>
          </p:nvGrpSpPr>
          <p:grpSpPr>
            <a:xfrm>
              <a:off x="2942386" y="1588370"/>
              <a:ext cx="4105385" cy="4640553"/>
              <a:chOff x="2942386" y="1588370"/>
              <a:chExt cx="4105385" cy="4640553"/>
            </a:xfrm>
          </p:grpSpPr>
          <p:pic>
            <p:nvPicPr>
              <p:cNvPr id="20" name="Picture 19" descr="WormBase_logo.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732873" y="3734184"/>
                <a:ext cx="1081375" cy="1081375"/>
              </a:xfrm>
              <a:prstGeom prst="rect">
                <a:avLst/>
              </a:prstGeom>
            </p:spPr>
          </p:pic>
          <p:pic>
            <p:nvPicPr>
              <p:cNvPr id="16" name="Picture 15" descr="899px-NSIDC-logo.svg.pn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488864" y="5222710"/>
                <a:ext cx="1177847" cy="1006213"/>
              </a:xfrm>
              <a:prstGeom prst="rect">
                <a:avLst/>
              </a:prstGeom>
            </p:spPr>
          </p:pic>
          <p:pic>
            <p:nvPicPr>
              <p:cNvPr id="17" name="Picture 16" descr="ae-logo-64.png"/>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132422" y="2968341"/>
                <a:ext cx="645621" cy="645621"/>
              </a:xfrm>
              <a:prstGeom prst="rect">
                <a:avLst/>
              </a:prstGeom>
            </p:spPr>
          </p:pic>
          <p:pic>
            <p:nvPicPr>
              <p:cNvPr id="18" name="Picture 17" descr="logo.p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735962" y="2285040"/>
                <a:ext cx="2311809" cy="409170"/>
              </a:xfrm>
              <a:prstGeom prst="rect">
                <a:avLst/>
              </a:prstGeom>
            </p:spPr>
          </p:pic>
          <p:pic>
            <p:nvPicPr>
              <p:cNvPr id="19" name="Picture 18" descr="PDB-logo.jpg"/>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732873" y="1626979"/>
                <a:ext cx="1801368" cy="478536"/>
              </a:xfrm>
              <a:prstGeom prst="rect">
                <a:avLst/>
              </a:prstGeom>
            </p:spPr>
          </p:pic>
          <p:pic>
            <p:nvPicPr>
              <p:cNvPr id="21" name="Picture 20" descr="geo_main.gif"/>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575748" y="2425680"/>
                <a:ext cx="1037496" cy="476112"/>
              </a:xfrm>
              <a:prstGeom prst="rect">
                <a:avLst/>
              </a:prstGeom>
            </p:spPr>
          </p:pic>
          <p:pic>
            <p:nvPicPr>
              <p:cNvPr id="22" name="Picture 21" descr="Pangaea_logo_hg.png"/>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982351" y="5288258"/>
                <a:ext cx="1253714" cy="875117"/>
              </a:xfrm>
              <a:prstGeom prst="rect">
                <a:avLst/>
              </a:prstGeom>
            </p:spPr>
          </p:pic>
          <p:pic>
            <p:nvPicPr>
              <p:cNvPr id="23" name="Picture 22" descr="tdar-logo.png"/>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2942386" y="1588370"/>
                <a:ext cx="1184758" cy="622536"/>
              </a:xfrm>
              <a:prstGeom prst="rect">
                <a:avLst/>
              </a:prstGeom>
            </p:spPr>
          </p:pic>
          <p:pic>
            <p:nvPicPr>
              <p:cNvPr id="24" name="Picture 23" descr="open-context-gen-logo-med.png"/>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5666711" y="4653936"/>
                <a:ext cx="1266241" cy="481172"/>
              </a:xfrm>
              <a:prstGeom prst="rect">
                <a:avLst/>
              </a:prstGeom>
            </p:spPr>
          </p:pic>
        </p:grpSp>
        <p:pic>
          <p:nvPicPr>
            <p:cNvPr id="25" name="Picture 24" descr="daac_logo.jpg"/>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7572528" y="2399772"/>
              <a:ext cx="754819" cy="831933"/>
            </a:xfrm>
            <a:prstGeom prst="rect">
              <a:avLst/>
            </a:prstGeom>
          </p:spPr>
        </p:pic>
      </p:grpSp>
      <p:grpSp>
        <p:nvGrpSpPr>
          <p:cNvPr id="9" name="Group 8"/>
          <p:cNvGrpSpPr/>
          <p:nvPr/>
        </p:nvGrpSpPr>
        <p:grpSpPr>
          <a:xfrm>
            <a:off x="1154049" y="1506215"/>
            <a:ext cx="3001196" cy="4136209"/>
            <a:chOff x="-92486" y="1514264"/>
            <a:chExt cx="3001196" cy="4136209"/>
          </a:xfrm>
        </p:grpSpPr>
        <p:pic>
          <p:nvPicPr>
            <p:cNvPr id="3" name="Picture 2" descr="Merritt.png"/>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245805" y="1514264"/>
              <a:ext cx="2662905" cy="591251"/>
            </a:xfrm>
            <a:prstGeom prst="rect">
              <a:avLst/>
            </a:prstGeom>
          </p:spPr>
        </p:pic>
        <p:sp>
          <p:nvSpPr>
            <p:cNvPr id="4" name="TextBox 3"/>
            <p:cNvSpPr txBox="1"/>
            <p:nvPr/>
          </p:nvSpPr>
          <p:spPr>
            <a:xfrm>
              <a:off x="1216435" y="2933123"/>
              <a:ext cx="1548581" cy="769441"/>
            </a:xfrm>
            <a:prstGeom prst="rect">
              <a:avLst/>
            </a:prstGeom>
            <a:noFill/>
          </p:spPr>
          <p:txBody>
            <a:bodyPr wrap="square" rtlCol="0">
              <a:spAutoFit/>
            </a:bodyPr>
            <a:lstStyle/>
            <a:p>
              <a:r>
                <a:rPr lang="en-US" sz="4400" spc="300" dirty="0">
                  <a:solidFill>
                    <a:srgbClr val="846131"/>
                  </a:solidFill>
                  <a:latin typeface="Impact"/>
                  <a:cs typeface="Impact"/>
                </a:rPr>
                <a:t>PURR</a:t>
              </a:r>
            </a:p>
          </p:txBody>
        </p:sp>
        <p:pic>
          <p:nvPicPr>
            <p:cNvPr id="5" name="Picture 4" descr="imgres.jpg"/>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229507" y="2250534"/>
              <a:ext cx="724549" cy="724549"/>
            </a:xfrm>
            <a:prstGeom prst="rect">
              <a:avLst/>
            </a:prstGeom>
          </p:spPr>
        </p:pic>
        <p:pic>
          <p:nvPicPr>
            <p:cNvPr id="6" name="Picture 5" descr="ands-logo.jpg"/>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92486" y="4424452"/>
              <a:ext cx="2548637" cy="1226021"/>
            </a:xfrm>
            <a:prstGeom prst="rect">
              <a:avLst/>
            </a:prstGeom>
          </p:spPr>
        </p:pic>
        <p:pic>
          <p:nvPicPr>
            <p:cNvPr id="7" name="Picture 6" descr="DANS_logo.png"/>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362297" y="3746072"/>
              <a:ext cx="2169505" cy="538994"/>
            </a:xfrm>
            <a:prstGeom prst="rect">
              <a:avLst/>
            </a:prstGeom>
          </p:spPr>
        </p:pic>
      </p:grpSp>
      <p:sp>
        <p:nvSpPr>
          <p:cNvPr id="8" name="Title 1"/>
          <p:cNvSpPr txBox="1">
            <a:spLocks/>
          </p:cNvSpPr>
          <p:nvPr/>
        </p:nvSpPr>
        <p:spPr>
          <a:xfrm>
            <a:off x="1981200" y="274638"/>
            <a:ext cx="8229600" cy="1143000"/>
          </a:xfrm>
          <a:prstGeom prst="rect">
            <a:avLst/>
          </a:prstGeom>
        </p:spPr>
        <p:txBody>
          <a:bodyPr anchor="t">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dirty="0">
                <a:latin typeface="Century" panose="02040604050505020304" pitchFamily="18" charset="0"/>
                <a:cs typeface="Helvetica"/>
              </a:rPr>
              <a:t>Many different players implementing in different ways…</a:t>
            </a:r>
          </a:p>
        </p:txBody>
      </p:sp>
      <p:grpSp>
        <p:nvGrpSpPr>
          <p:cNvPr id="14" name="Group 13"/>
          <p:cNvGrpSpPr/>
          <p:nvPr/>
        </p:nvGrpSpPr>
        <p:grpSpPr>
          <a:xfrm>
            <a:off x="2635158" y="2259649"/>
            <a:ext cx="3863482" cy="3040408"/>
            <a:chOff x="1111158" y="2259648"/>
            <a:chExt cx="3863482" cy="3040408"/>
          </a:xfrm>
        </p:grpSpPr>
        <p:pic>
          <p:nvPicPr>
            <p:cNvPr id="11" name="Picture 10" descr="DryadLogo.tif"/>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556654" y="2975630"/>
              <a:ext cx="2102465" cy="1175329"/>
            </a:xfrm>
            <a:prstGeom prst="rect">
              <a:avLst/>
            </a:prstGeom>
          </p:spPr>
        </p:pic>
        <p:pic>
          <p:nvPicPr>
            <p:cNvPr id="12" name="Picture 11" descr="zenodo-black-2500.png"/>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2417040" y="4277016"/>
              <a:ext cx="2557600" cy="1023040"/>
            </a:xfrm>
            <a:prstGeom prst="rect">
              <a:avLst/>
            </a:prstGeom>
          </p:spPr>
        </p:pic>
        <p:pic>
          <p:nvPicPr>
            <p:cNvPr id="13" name="Picture 12" descr="fig.share_FullColour.png"/>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1111158" y="2259648"/>
              <a:ext cx="2102465" cy="637326"/>
            </a:xfrm>
            <a:prstGeom prst="rect">
              <a:avLst/>
            </a:prstGeom>
          </p:spPr>
        </p:pic>
      </p:grpSp>
    </p:spTree>
    <p:extLst>
      <p:ext uri="{BB962C8B-B14F-4D97-AF65-F5344CB8AC3E}">
        <p14:creationId xmlns:p14="http://schemas.microsoft.com/office/powerpoint/2010/main" val="2942705995"/>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latin typeface="Century" panose="02040604050505020304" pitchFamily="18" charset="0"/>
              </a:rPr>
              <a:t>Researchers’ Attitudes</a:t>
            </a:r>
            <a:endParaRPr lang="en-IE" dirty="0">
              <a:latin typeface="Century" panose="02040604050505020304" pitchFamily="18" charset="0"/>
            </a:endParaRPr>
          </a:p>
        </p:txBody>
      </p:sp>
      <p:sp>
        <p:nvSpPr>
          <p:cNvPr id="3" name="Content Placeholder 2"/>
          <p:cNvSpPr>
            <a:spLocks noGrp="1"/>
          </p:cNvSpPr>
          <p:nvPr>
            <p:ph idx="1"/>
          </p:nvPr>
        </p:nvSpPr>
        <p:spPr>
          <a:xfrm>
            <a:off x="838200" y="1610472"/>
            <a:ext cx="10515600" cy="4844116"/>
          </a:xfrm>
        </p:spPr>
        <p:txBody>
          <a:bodyPr>
            <a:normAutofit/>
          </a:bodyPr>
          <a:lstStyle/>
          <a:p>
            <a:pPr marL="0" indent="0">
              <a:buNone/>
            </a:pPr>
            <a:r>
              <a:rPr lang="en-IE" dirty="0" err="1" smtClean="0">
                <a:latin typeface="Helvetica" panose="020B0604020202020204" pitchFamily="34" charset="0"/>
                <a:cs typeface="Helvetica" panose="020B0604020202020204" pitchFamily="34" charset="0"/>
              </a:rPr>
              <a:t>Wellcome</a:t>
            </a:r>
            <a:r>
              <a:rPr lang="en-IE" dirty="0" smtClean="0">
                <a:latin typeface="Helvetica" panose="020B0604020202020204" pitchFamily="34" charset="0"/>
                <a:cs typeface="Helvetica" panose="020B0604020202020204" pitchFamily="34" charset="0"/>
              </a:rPr>
              <a:t> Survey</a:t>
            </a:r>
          </a:p>
          <a:p>
            <a:pPr marL="0" indent="0">
              <a:buNone/>
            </a:pPr>
            <a:endParaRPr lang="en-IE" dirty="0" smtClean="0">
              <a:latin typeface="Helvetica" panose="020B0604020202020204" pitchFamily="34" charset="0"/>
              <a:cs typeface="Helvetica" panose="020B0604020202020204" pitchFamily="34" charset="0"/>
            </a:endParaRPr>
          </a:p>
          <a:p>
            <a:pPr lvl="1"/>
            <a:r>
              <a:rPr lang="en-IE" dirty="0" smtClean="0">
                <a:latin typeface="Helvetica" panose="020B0604020202020204" pitchFamily="34" charset="0"/>
                <a:cs typeface="Helvetica" panose="020B0604020202020204" pitchFamily="34" charset="0"/>
              </a:rPr>
              <a:t>95% of respondents generated data...52% made it available in 5 years</a:t>
            </a:r>
          </a:p>
          <a:p>
            <a:pPr lvl="1"/>
            <a:r>
              <a:rPr lang="en-IE" dirty="0" smtClean="0">
                <a:latin typeface="Helvetica" panose="020B0604020202020204" pitchFamily="34" charset="0"/>
                <a:cs typeface="Helvetica" panose="020B0604020202020204" pitchFamily="34" charset="0"/>
              </a:rPr>
              <a:t>Full dataset, subset, linked to paper</a:t>
            </a:r>
          </a:p>
          <a:p>
            <a:pPr lvl="1"/>
            <a:r>
              <a:rPr lang="en-IE" dirty="0" smtClean="0">
                <a:latin typeface="Helvetica" panose="020B0604020202020204" pitchFamily="34" charset="0"/>
                <a:cs typeface="Helvetica" panose="020B0604020202020204" pitchFamily="34" charset="0"/>
              </a:rPr>
              <a:t>Proved quality, </a:t>
            </a:r>
          </a:p>
          <a:p>
            <a:pPr lvl="1"/>
            <a:r>
              <a:rPr lang="en-IE" dirty="0" smtClean="0">
                <a:latin typeface="Helvetica" panose="020B0604020202020204" pitchFamily="34" charset="0"/>
                <a:cs typeface="Helvetica" panose="020B0604020202020204" pitchFamily="34" charset="0"/>
              </a:rPr>
              <a:t>Visibility</a:t>
            </a:r>
          </a:p>
          <a:p>
            <a:pPr lvl="1"/>
            <a:r>
              <a:rPr lang="en-IE" dirty="0">
                <a:latin typeface="Helvetica" panose="020B0604020202020204" pitchFamily="34" charset="0"/>
                <a:cs typeface="Helvetica" panose="020B0604020202020204" pitchFamily="34" charset="0"/>
              </a:rPr>
              <a:t>V</a:t>
            </a:r>
            <a:r>
              <a:rPr lang="en-IE" dirty="0" smtClean="0">
                <a:latin typeface="Helvetica" panose="020B0604020202020204" pitchFamily="34" charset="0"/>
                <a:cs typeface="Helvetica" panose="020B0604020202020204" pitchFamily="34" charset="0"/>
              </a:rPr>
              <a:t>alidity</a:t>
            </a:r>
          </a:p>
          <a:p>
            <a:pPr lvl="1"/>
            <a:r>
              <a:rPr lang="en-IE" dirty="0" smtClean="0">
                <a:latin typeface="Helvetica" panose="020B0604020202020204" pitchFamily="34" charset="0"/>
                <a:cs typeface="Helvetica" panose="020B0604020202020204" pitchFamily="34" charset="0"/>
              </a:rPr>
              <a:t>Collaboration across platforms</a:t>
            </a:r>
          </a:p>
          <a:p>
            <a:endParaRPr lang="en-IE" dirty="0" smtClean="0">
              <a:latin typeface="Helvetica" panose="020B0604020202020204" pitchFamily="34" charset="0"/>
              <a:cs typeface="Helvetica" panose="020B0604020202020204" pitchFamily="34" charset="0"/>
            </a:endParaRPr>
          </a:p>
          <a:p>
            <a:pPr marL="0" indent="0">
              <a:buNone/>
            </a:pPr>
            <a:r>
              <a:rPr lang="en-GB" sz="2000" dirty="0">
                <a:latin typeface="Helvetica" panose="020B0604020202020204" pitchFamily="34" charset="0"/>
                <a:cs typeface="Helvetica" panose="020B0604020202020204" pitchFamily="34" charset="0"/>
              </a:rPr>
              <a:t>Van den </a:t>
            </a:r>
            <a:r>
              <a:rPr lang="en-GB" sz="2000" dirty="0" err="1">
                <a:latin typeface="Helvetica" panose="020B0604020202020204" pitchFamily="34" charset="0"/>
                <a:cs typeface="Helvetica" panose="020B0604020202020204" pitchFamily="34" charset="0"/>
              </a:rPr>
              <a:t>Eynden</a:t>
            </a:r>
            <a:r>
              <a:rPr lang="en-GB" sz="2000" dirty="0">
                <a:latin typeface="Helvetica" panose="020B0604020202020204" pitchFamily="34" charset="0"/>
                <a:cs typeface="Helvetica" panose="020B0604020202020204" pitchFamily="34" charset="0"/>
              </a:rPr>
              <a:t>, </a:t>
            </a:r>
            <a:r>
              <a:rPr lang="en-GB" sz="2000" dirty="0" err="1">
                <a:latin typeface="Helvetica" panose="020B0604020202020204" pitchFamily="34" charset="0"/>
                <a:cs typeface="Helvetica" panose="020B0604020202020204" pitchFamily="34" charset="0"/>
              </a:rPr>
              <a:t>Veerle</a:t>
            </a:r>
            <a:r>
              <a:rPr lang="en-GB" sz="2000" dirty="0">
                <a:latin typeface="Helvetica" panose="020B0604020202020204" pitchFamily="34" charset="0"/>
                <a:cs typeface="Helvetica" panose="020B0604020202020204" pitchFamily="34" charset="0"/>
              </a:rPr>
              <a:t> et al. (2016) Towards Open Research: Practices, experiences, barriers and Opportunities. </a:t>
            </a:r>
            <a:r>
              <a:rPr lang="en-GB" sz="2000" dirty="0" err="1">
                <a:latin typeface="Helvetica" panose="020B0604020202020204" pitchFamily="34" charset="0"/>
                <a:cs typeface="Helvetica" panose="020B0604020202020204" pitchFamily="34" charset="0"/>
              </a:rPr>
              <a:t>Wellcome</a:t>
            </a:r>
            <a:r>
              <a:rPr lang="en-GB" sz="2000" dirty="0">
                <a:latin typeface="Helvetica" panose="020B0604020202020204" pitchFamily="34" charset="0"/>
                <a:cs typeface="Helvetica" panose="020B0604020202020204" pitchFamily="34" charset="0"/>
              </a:rPr>
              <a:t> Trust. </a:t>
            </a:r>
            <a:r>
              <a:rPr lang="en-GB" sz="2000" u="sng" dirty="0">
                <a:latin typeface="Helvetica" panose="020B0604020202020204" pitchFamily="34" charset="0"/>
                <a:cs typeface="Helvetica" panose="020B0604020202020204" pitchFamily="34" charset="0"/>
                <a:hlinkClick r:id="rId2"/>
              </a:rPr>
              <a:t>https://dx.doi.org/10.6084/m9.figshare.4055448</a:t>
            </a:r>
            <a:endParaRPr lang="en-GB" sz="2000" dirty="0">
              <a:latin typeface="Helvetica" panose="020B0604020202020204" pitchFamily="34" charset="0"/>
              <a:cs typeface="Helvetica" panose="020B0604020202020204" pitchFamily="34" charset="0"/>
            </a:endParaRPr>
          </a:p>
          <a:p>
            <a:endParaRPr lang="en-IE" sz="20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39187945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5672" y="365125"/>
            <a:ext cx="9608127" cy="1325563"/>
          </a:xfrm>
        </p:spPr>
        <p:txBody>
          <a:bodyPr/>
          <a:lstStyle/>
          <a:p>
            <a:r>
              <a:rPr lang="en-IE" dirty="0" smtClean="0">
                <a:latin typeface="Century" panose="02040604050505020304" pitchFamily="18" charset="0"/>
              </a:rPr>
              <a:t>Discoverability</a:t>
            </a:r>
            <a:endParaRPr lang="en-IE" dirty="0">
              <a:latin typeface="Century" panose="02040604050505020304" pitchFamily="18" charset="0"/>
            </a:endParaRPr>
          </a:p>
        </p:txBody>
      </p:sp>
      <p:sp>
        <p:nvSpPr>
          <p:cNvPr id="3" name="Content Placeholder 2"/>
          <p:cNvSpPr>
            <a:spLocks noGrp="1"/>
          </p:cNvSpPr>
          <p:nvPr>
            <p:ph idx="1"/>
          </p:nvPr>
        </p:nvSpPr>
        <p:spPr>
          <a:xfrm>
            <a:off x="1571104" y="1825625"/>
            <a:ext cx="9782695" cy="4351338"/>
          </a:xfrm>
        </p:spPr>
        <p:txBody>
          <a:bodyPr/>
          <a:lstStyle/>
          <a:p>
            <a:r>
              <a:rPr lang="en-IE" dirty="0" smtClean="0">
                <a:latin typeface="Helvetica" panose="020B0604020202020204" pitchFamily="34" charset="0"/>
                <a:cs typeface="Helvetica" panose="020B0604020202020204" pitchFamily="34" charset="0"/>
              </a:rPr>
              <a:t>Clear evidence to back conclusions</a:t>
            </a:r>
          </a:p>
          <a:p>
            <a:r>
              <a:rPr lang="en-IE" dirty="0" smtClean="0">
                <a:latin typeface="Helvetica" panose="020B0604020202020204" pitchFamily="34" charset="0"/>
                <a:cs typeface="Helvetica" panose="020B0604020202020204" pitchFamily="34" charset="0"/>
              </a:rPr>
              <a:t>Can be cited/can be downloaded</a:t>
            </a:r>
          </a:p>
          <a:p>
            <a:r>
              <a:rPr lang="en-IE" dirty="0" smtClean="0">
                <a:latin typeface="Helvetica" panose="020B0604020202020204" pitchFamily="34" charset="0"/>
                <a:cs typeface="Helvetica" panose="020B0604020202020204" pitchFamily="34" charset="0"/>
              </a:rPr>
              <a:t>Can be replicated/reproduced</a:t>
            </a:r>
          </a:p>
          <a:p>
            <a:pPr lvl="1"/>
            <a:r>
              <a:rPr lang="en-IE" dirty="0" smtClean="0">
                <a:latin typeface="Helvetica" panose="020B0604020202020204" pitchFamily="34" charset="0"/>
                <a:cs typeface="Helvetica" panose="020B0604020202020204" pitchFamily="34" charset="0"/>
              </a:rPr>
              <a:t>Data </a:t>
            </a:r>
            <a:r>
              <a:rPr lang="en-IE" dirty="0">
                <a:latin typeface="Helvetica" panose="020B0604020202020204" pitchFamily="34" charset="0"/>
                <a:cs typeface="Helvetica" panose="020B0604020202020204" pitchFamily="34" charset="0"/>
              </a:rPr>
              <a:t>needs to be </a:t>
            </a:r>
            <a:r>
              <a:rPr lang="en-IE" dirty="0">
                <a:solidFill>
                  <a:schemeClr val="accent1">
                    <a:lumMod val="75000"/>
                  </a:schemeClr>
                </a:solidFill>
                <a:latin typeface="Helvetica" panose="020B0604020202020204" pitchFamily="34" charset="0"/>
                <a:cs typeface="Helvetica" panose="020B0604020202020204" pitchFamily="34" charset="0"/>
              </a:rPr>
              <a:t>reproducible</a:t>
            </a:r>
            <a:r>
              <a:rPr lang="en-IE" dirty="0">
                <a:latin typeface="Helvetica" panose="020B0604020202020204" pitchFamily="34" charset="0"/>
                <a:cs typeface="Helvetica" panose="020B0604020202020204" pitchFamily="34" charset="0"/>
              </a:rPr>
              <a:t>…is about achieving a similar result under different conditions</a:t>
            </a:r>
          </a:p>
          <a:p>
            <a:pPr lvl="1"/>
            <a:r>
              <a:rPr lang="en-IE" dirty="0">
                <a:latin typeface="Helvetica" panose="020B0604020202020204" pitchFamily="34" charset="0"/>
                <a:cs typeface="Helvetica" panose="020B0604020202020204" pitchFamily="34" charset="0"/>
              </a:rPr>
              <a:t>Data need to be </a:t>
            </a:r>
            <a:r>
              <a:rPr lang="en-IE" dirty="0">
                <a:solidFill>
                  <a:schemeClr val="accent1">
                    <a:lumMod val="75000"/>
                  </a:schemeClr>
                </a:solidFill>
                <a:latin typeface="Helvetica" panose="020B0604020202020204" pitchFamily="34" charset="0"/>
                <a:cs typeface="Helvetica" panose="020B0604020202020204" pitchFamily="34" charset="0"/>
              </a:rPr>
              <a:t>repeatable</a:t>
            </a:r>
            <a:r>
              <a:rPr lang="en-IE" dirty="0">
                <a:latin typeface="Helvetica" panose="020B0604020202020204" pitchFamily="34" charset="0"/>
                <a:cs typeface="Helvetica" panose="020B0604020202020204" pitchFamily="34" charset="0"/>
              </a:rPr>
              <a:t>… is about sameness…same results in same conditions</a:t>
            </a:r>
          </a:p>
          <a:p>
            <a:r>
              <a:rPr lang="en-IE" dirty="0" smtClean="0">
                <a:latin typeface="Helvetica" panose="020B0604020202020204" pitchFamily="34" charset="0"/>
                <a:cs typeface="Helvetica" panose="020B0604020202020204" pitchFamily="34" charset="0"/>
              </a:rPr>
              <a:t>Tracked by Altmetrics</a:t>
            </a:r>
            <a:endParaRPr lang="en-IE"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235521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6314162" cy="1325563"/>
          </a:xfrm>
        </p:spPr>
        <p:txBody>
          <a:bodyPr/>
          <a:lstStyle/>
          <a:p>
            <a:r>
              <a:rPr lang="en-IE" dirty="0" smtClean="0">
                <a:latin typeface="Century" panose="02040604050505020304" pitchFamily="18" charset="0"/>
              </a:rPr>
              <a:t>Approve but don’t do it! </a:t>
            </a:r>
            <a:endParaRPr lang="en-IE" dirty="0">
              <a:latin typeface="Century" panose="02040604050505020304" pitchFamily="18" charset="0"/>
            </a:endParaRPr>
          </a:p>
        </p:txBody>
      </p:sp>
      <p:sp>
        <p:nvSpPr>
          <p:cNvPr id="3" name="Content Placeholder 2"/>
          <p:cNvSpPr>
            <a:spLocks noGrp="1"/>
          </p:cNvSpPr>
          <p:nvPr>
            <p:ph idx="1"/>
          </p:nvPr>
        </p:nvSpPr>
        <p:spPr>
          <a:xfrm>
            <a:off x="838200" y="2324599"/>
            <a:ext cx="10515600" cy="3852363"/>
          </a:xfrm>
        </p:spPr>
        <p:txBody>
          <a:bodyPr/>
          <a:lstStyle/>
          <a:p>
            <a:r>
              <a:rPr lang="en-IE" dirty="0" smtClean="0">
                <a:latin typeface="Helvetica" panose="020B0604020202020204" pitchFamily="34" charset="0"/>
                <a:cs typeface="Helvetica" panose="020B0604020202020204" pitchFamily="34" charset="0"/>
              </a:rPr>
              <a:t>Want publications out of the data</a:t>
            </a:r>
          </a:p>
          <a:p>
            <a:r>
              <a:rPr lang="en-IE" dirty="0" smtClean="0">
                <a:latin typeface="Helvetica" panose="020B0604020202020204" pitchFamily="34" charset="0"/>
                <a:cs typeface="Helvetica" panose="020B0604020202020204" pitchFamily="34" charset="0"/>
              </a:rPr>
              <a:t>Concerns over human data</a:t>
            </a:r>
          </a:p>
          <a:p>
            <a:r>
              <a:rPr lang="en-IE" dirty="0" smtClean="0">
                <a:latin typeface="Helvetica" panose="020B0604020202020204" pitchFamily="34" charset="0"/>
                <a:cs typeface="Helvetica" panose="020B0604020202020204" pitchFamily="34" charset="0"/>
              </a:rPr>
              <a:t>Do not trust others to use the data appropriately</a:t>
            </a:r>
          </a:p>
          <a:p>
            <a:r>
              <a:rPr lang="en-IE" dirty="0" smtClean="0">
                <a:latin typeface="Helvetica" panose="020B0604020202020204" pitchFamily="34" charset="0"/>
                <a:cs typeface="Helvetica" panose="020B0604020202020204" pitchFamily="34" charset="0"/>
              </a:rPr>
              <a:t>Fear of data vultures</a:t>
            </a:r>
          </a:p>
          <a:p>
            <a:r>
              <a:rPr lang="en-IE" dirty="0" smtClean="0">
                <a:latin typeface="Helvetica" panose="020B0604020202020204" pitchFamily="34" charset="0"/>
                <a:cs typeface="Helvetica" panose="020B0604020202020204" pitchFamily="34" charset="0"/>
              </a:rPr>
              <a:t>Lack of time/funding</a:t>
            </a:r>
          </a:p>
          <a:p>
            <a:r>
              <a:rPr lang="en-IE" dirty="0" smtClean="0">
                <a:latin typeface="Helvetica" panose="020B0604020202020204" pitchFamily="34" charset="0"/>
                <a:cs typeface="Helvetica" panose="020B0604020202020204" pitchFamily="34" charset="0"/>
              </a:rPr>
              <a:t>Data secondary to publications</a:t>
            </a:r>
          </a:p>
          <a:p>
            <a:pPr marL="0" indent="0">
              <a:buNone/>
            </a:pPr>
            <a:endParaRPr lang="en-IE" dirty="0" smtClean="0"/>
          </a:p>
        </p:txBody>
      </p:sp>
      <p:sp>
        <p:nvSpPr>
          <p:cNvPr id="5" name="AutoShape 4" descr="Image result for good idea"/>
          <p:cNvSpPr>
            <a:spLocks noChangeAspect="1" noChangeArrowheads="1"/>
          </p:cNvSpPr>
          <p:nvPr/>
        </p:nvSpPr>
        <p:spPr bwMode="auto">
          <a:xfrm>
            <a:off x="155575" y="-144463"/>
            <a:ext cx="165592"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dirty="0"/>
          </a:p>
        </p:txBody>
      </p:sp>
      <p:pic>
        <p:nvPicPr>
          <p:cNvPr id="7" name="Picture 6"/>
          <p:cNvPicPr>
            <a:picLocks noChangeAspect="1"/>
          </p:cNvPicPr>
          <p:nvPr/>
        </p:nvPicPr>
        <p:blipFill rotWithShape="1">
          <a:blip r:embed="rId2"/>
          <a:srcRect l="-1159" t="-592" r="1159" b="7926"/>
          <a:stretch/>
        </p:blipFill>
        <p:spPr>
          <a:xfrm>
            <a:off x="8604643" y="1121583"/>
            <a:ext cx="2162175" cy="1959475"/>
          </a:xfrm>
          <a:prstGeom prst="rect">
            <a:avLst/>
          </a:prstGeom>
        </p:spPr>
      </p:pic>
    </p:spTree>
    <p:extLst>
      <p:ext uri="{BB962C8B-B14F-4D97-AF65-F5344CB8AC3E}">
        <p14:creationId xmlns:p14="http://schemas.microsoft.com/office/powerpoint/2010/main" val="5562239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79418" y="1280664"/>
            <a:ext cx="7506393" cy="1462536"/>
          </a:xfrm>
        </p:spPr>
        <p:txBody>
          <a:bodyPr>
            <a:noAutofit/>
          </a:bodyPr>
          <a:lstStyle/>
          <a:p>
            <a:pPr marL="0" indent="0">
              <a:buNone/>
            </a:pPr>
            <a:r>
              <a:rPr lang="en-US" sz="4000" b="1" i="1" dirty="0">
                <a:latin typeface="Century" panose="02040604050505020304" pitchFamily="18" charset="0"/>
                <a:cs typeface="Arial Narrow"/>
              </a:rPr>
              <a:t>“Data publication” has multiple meanings for researchers…</a:t>
            </a:r>
          </a:p>
        </p:txBody>
      </p:sp>
      <p:sp>
        <p:nvSpPr>
          <p:cNvPr id="5" name="TextBox 4"/>
          <p:cNvSpPr txBox="1"/>
          <p:nvPr/>
        </p:nvSpPr>
        <p:spPr>
          <a:xfrm>
            <a:off x="3350029" y="4003076"/>
            <a:ext cx="6099459" cy="461665"/>
          </a:xfrm>
          <a:prstGeom prst="rect">
            <a:avLst/>
          </a:prstGeom>
          <a:noFill/>
        </p:spPr>
        <p:txBody>
          <a:bodyPr wrap="square" rtlCol="0">
            <a:spAutoFit/>
          </a:bodyPr>
          <a:lstStyle/>
          <a:p>
            <a:r>
              <a:rPr lang="en-US" sz="2400" b="1" i="1" dirty="0">
                <a:solidFill>
                  <a:schemeClr val="tx1">
                    <a:lumMod val="65000"/>
                    <a:lumOff val="35000"/>
                  </a:schemeClr>
                </a:solidFill>
                <a:latin typeface="Helvetica"/>
                <a:cs typeface="Helvetica"/>
              </a:rPr>
              <a:t>Associated with a traditional paper</a:t>
            </a:r>
          </a:p>
        </p:txBody>
      </p:sp>
      <p:sp>
        <p:nvSpPr>
          <p:cNvPr id="6" name="TextBox 5"/>
          <p:cNvSpPr txBox="1"/>
          <p:nvPr/>
        </p:nvSpPr>
        <p:spPr>
          <a:xfrm>
            <a:off x="2685012" y="3430088"/>
            <a:ext cx="5762524" cy="461665"/>
          </a:xfrm>
          <a:prstGeom prst="rect">
            <a:avLst/>
          </a:prstGeom>
          <a:noFill/>
        </p:spPr>
        <p:txBody>
          <a:bodyPr wrap="square" rtlCol="0">
            <a:spAutoFit/>
          </a:bodyPr>
          <a:lstStyle/>
          <a:p>
            <a:r>
              <a:rPr lang="en-US" sz="2400" b="1" i="1" dirty="0">
                <a:solidFill>
                  <a:schemeClr val="tx1">
                    <a:lumMod val="65000"/>
                    <a:lumOff val="35000"/>
                  </a:schemeClr>
                </a:solidFill>
                <a:latin typeface="Helvetica"/>
                <a:cs typeface="Helvetica"/>
              </a:rPr>
              <a:t>Available in a repository</a:t>
            </a:r>
          </a:p>
        </p:txBody>
      </p:sp>
      <p:sp>
        <p:nvSpPr>
          <p:cNvPr id="7" name="TextBox 6"/>
          <p:cNvSpPr txBox="1"/>
          <p:nvPr/>
        </p:nvSpPr>
        <p:spPr>
          <a:xfrm>
            <a:off x="3952628" y="4526188"/>
            <a:ext cx="4968271" cy="461665"/>
          </a:xfrm>
          <a:prstGeom prst="rect">
            <a:avLst/>
          </a:prstGeom>
          <a:noFill/>
        </p:spPr>
        <p:txBody>
          <a:bodyPr wrap="square" rtlCol="0">
            <a:spAutoFit/>
          </a:bodyPr>
          <a:lstStyle/>
          <a:p>
            <a:r>
              <a:rPr lang="en-US" sz="2400" b="1" i="1" dirty="0">
                <a:solidFill>
                  <a:schemeClr val="tx1">
                    <a:lumMod val="65000"/>
                    <a:lumOff val="35000"/>
                  </a:schemeClr>
                </a:solidFill>
                <a:latin typeface="Helvetica"/>
                <a:cs typeface="Helvetica"/>
              </a:rPr>
              <a:t>Associated with a data paper</a:t>
            </a:r>
          </a:p>
        </p:txBody>
      </p:sp>
    </p:spTree>
    <p:extLst>
      <p:ext uri="{BB962C8B-B14F-4D97-AF65-F5344CB8AC3E}">
        <p14:creationId xmlns:p14="http://schemas.microsoft.com/office/powerpoint/2010/main" val="996735508"/>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2466</TotalTime>
  <Words>1162</Words>
  <Application>Microsoft Office PowerPoint</Application>
  <PresentationFormat>Widescreen</PresentationFormat>
  <Paragraphs>167</Paragraphs>
  <Slides>25</Slides>
  <Notes>4</Notes>
  <HiddenSlides>0</HiddenSlides>
  <MMClips>1</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25</vt:i4>
      </vt:variant>
    </vt:vector>
  </HeadingPairs>
  <TitlesOfParts>
    <vt:vector size="35" baseType="lpstr">
      <vt:lpstr>Arial</vt:lpstr>
      <vt:lpstr>Arial</vt:lpstr>
      <vt:lpstr>Arial Narrow</vt:lpstr>
      <vt:lpstr>Calibri</vt:lpstr>
      <vt:lpstr>Calibri Light</vt:lpstr>
      <vt:lpstr>Centaur</vt:lpstr>
      <vt:lpstr>Century</vt:lpstr>
      <vt:lpstr>Helvetica</vt:lpstr>
      <vt:lpstr>Impact</vt:lpstr>
      <vt:lpstr>Office Theme</vt:lpstr>
      <vt:lpstr>Data Pilot DIT</vt:lpstr>
      <vt:lpstr>The Data Lifecycle</vt:lpstr>
      <vt:lpstr>PowerPoint Presentation</vt:lpstr>
      <vt:lpstr>Drivers</vt:lpstr>
      <vt:lpstr>PowerPoint Presentation</vt:lpstr>
      <vt:lpstr>Researchers’ Attitudes</vt:lpstr>
      <vt:lpstr>Discoverability</vt:lpstr>
      <vt:lpstr>Approve but don’t do it! </vt:lpstr>
      <vt:lpstr>PowerPoint Presentation</vt:lpstr>
      <vt:lpstr>How would you expect a published dataset to differ from a shared one?</vt:lpstr>
      <vt:lpstr>What’s in it for the DIT researcher?</vt:lpstr>
      <vt:lpstr>PowerPoint Presentation</vt:lpstr>
      <vt:lpstr>What needs to be done?</vt:lpstr>
      <vt:lpstr>Too hard to do with pre-existing data?</vt:lpstr>
      <vt:lpstr>PowerPoint Presentation</vt:lpstr>
      <vt:lpstr>PowerPoint Presentation</vt:lpstr>
      <vt:lpstr>The Art of the Possible for DIT</vt:lpstr>
      <vt:lpstr>Which Definition of Data do we use?</vt:lpstr>
      <vt:lpstr>DIT Strategy</vt:lpstr>
      <vt:lpstr>PowerPoint Presentation</vt:lpstr>
      <vt:lpstr>Promote Data Documentation</vt:lpstr>
      <vt:lpstr>Data Management Plans</vt:lpstr>
      <vt:lpstr>Arrow Portal</vt:lpstr>
      <vt:lpstr>Roadmap</vt:lpstr>
      <vt:lpstr>PowerPoint Presentation</vt:lpstr>
    </vt:vector>
  </TitlesOfParts>
  <Company>Dublin Institute of Technology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Pilot DIT</dc:title>
  <dc:creator>Yvonne Desmond</dc:creator>
  <cp:lastModifiedBy>Yvonne Desmond</cp:lastModifiedBy>
  <cp:revision>76</cp:revision>
  <cp:lastPrinted>2017-05-24T13:29:59Z</cp:lastPrinted>
  <dcterms:created xsi:type="dcterms:W3CDTF">2017-02-13T17:05:55Z</dcterms:created>
  <dcterms:modified xsi:type="dcterms:W3CDTF">2017-05-29T07:53:43Z</dcterms:modified>
</cp:coreProperties>
</file>