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687" r:id="rId4"/>
    <p:sldMasterId id="2147483700" r:id="rId5"/>
  </p:sldMasterIdLst>
  <p:notesMasterIdLst>
    <p:notesMasterId r:id="rId54"/>
  </p:notesMasterIdLst>
  <p:sldIdLst>
    <p:sldId id="269" r:id="rId6"/>
    <p:sldId id="261" r:id="rId7"/>
    <p:sldId id="270" r:id="rId8"/>
    <p:sldId id="278" r:id="rId9"/>
    <p:sldId id="273" r:id="rId10"/>
    <p:sldId id="272" r:id="rId11"/>
    <p:sldId id="271" r:id="rId12"/>
    <p:sldId id="334" r:id="rId13"/>
    <p:sldId id="335" r:id="rId14"/>
    <p:sldId id="339" r:id="rId15"/>
    <p:sldId id="340" r:id="rId16"/>
    <p:sldId id="341" r:id="rId17"/>
    <p:sldId id="342" r:id="rId18"/>
    <p:sldId id="336" r:id="rId19"/>
    <p:sldId id="256" r:id="rId20"/>
    <p:sldId id="268" r:id="rId21"/>
    <p:sldId id="302" r:id="rId22"/>
    <p:sldId id="303" r:id="rId23"/>
    <p:sldId id="265" r:id="rId24"/>
    <p:sldId id="304" r:id="rId25"/>
    <p:sldId id="355" r:id="rId26"/>
    <p:sldId id="285" r:id="rId27"/>
    <p:sldId id="286" r:id="rId28"/>
    <p:sldId id="296" r:id="rId29"/>
    <p:sldId id="287" r:id="rId30"/>
    <p:sldId id="288" r:id="rId31"/>
    <p:sldId id="289" r:id="rId32"/>
    <p:sldId id="290" r:id="rId33"/>
    <p:sldId id="291" r:id="rId34"/>
    <p:sldId id="292" r:id="rId35"/>
    <p:sldId id="293" r:id="rId36"/>
    <p:sldId id="294" r:id="rId37"/>
    <p:sldId id="279" r:id="rId38"/>
    <p:sldId id="280" r:id="rId39"/>
    <p:sldId id="281" r:id="rId40"/>
    <p:sldId id="282" r:id="rId41"/>
    <p:sldId id="283" r:id="rId42"/>
    <p:sldId id="284" r:id="rId43"/>
    <p:sldId id="332" r:id="rId44"/>
    <p:sldId id="257" r:id="rId45"/>
    <p:sldId id="259" r:id="rId46"/>
    <p:sldId id="331" r:id="rId47"/>
    <p:sldId id="358" r:id="rId48"/>
    <p:sldId id="356" r:id="rId49"/>
    <p:sldId id="266" r:id="rId50"/>
    <p:sldId id="267" r:id="rId51"/>
    <p:sldId id="330" r:id="rId52"/>
    <p:sldId id="33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03" d="100"/>
          <a:sy n="103" d="100"/>
        </p:scale>
        <p:origin x="-1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501E6-E8D3-1045-9C88-48B2FA6BA7AC}" type="datetimeFigureOut">
              <a:rPr lang="en-US" smtClean="0"/>
              <a:t>29/05/17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5B45D7-68B0-7F49-B360-798D5743E342}" type="slidenum">
              <a:rPr lang="en-US" smtClean="0"/>
              <a:t>‹#›</a:t>
            </a:fld>
            <a:endParaRPr lang="en-US"/>
          </a:p>
        </p:txBody>
      </p:sp>
    </p:spTree>
    <p:extLst>
      <p:ext uri="{BB962C8B-B14F-4D97-AF65-F5344CB8AC3E}">
        <p14:creationId xmlns:p14="http://schemas.microsoft.com/office/powerpoint/2010/main" val="7523208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noTextEdit="1"/>
          </p:cNvSpPr>
          <p:nvPr>
            <p:ph type="sldImg"/>
          </p:nvPr>
        </p:nvSpPr>
        <p:spPr>
          <a:ln/>
        </p:spPr>
      </p:sp>
      <p:sp>
        <p:nvSpPr>
          <p:cNvPr id="455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AB9D28-335B-6A4A-9AD1-50BD4EAD12B6}" type="slidenum">
              <a:rPr lang="en-US" smtClean="0"/>
              <a:t>19</a:t>
            </a:fld>
            <a:endParaRPr lang="en-US"/>
          </a:p>
        </p:txBody>
      </p:sp>
    </p:spTree>
    <p:extLst>
      <p:ext uri="{BB962C8B-B14F-4D97-AF65-F5344CB8AC3E}">
        <p14:creationId xmlns:p14="http://schemas.microsoft.com/office/powerpoint/2010/main" val="154421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HEA intends supporting work towards linking open access research resources (in RIAN) and open access  teaching and learning resources (through the NDLR). This is an exciting concept which has the potential to reinforce the impact and use of Irish Open Access content and support our researchers, lecturers and students at all levels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Media archives &amp; repositories</a:t>
            </a:r>
          </a:p>
          <a:p>
            <a:r>
              <a:rPr lang="en-US" dirty="0" smtClean="0"/>
              <a:t>National Research Platform</a:t>
            </a:r>
          </a:p>
          <a:p>
            <a:r>
              <a:rPr lang="en-US" dirty="0" smtClean="0"/>
              <a:t>Subject Repositories</a:t>
            </a:r>
          </a:p>
          <a:p>
            <a:r>
              <a:rPr lang="en-US" dirty="0" smtClean="0"/>
              <a:t>Digital Archives &amp; </a:t>
            </a:r>
            <a:r>
              <a:rPr lang="en-US" dirty="0" err="1" smtClean="0"/>
              <a:t>digitisation</a:t>
            </a:r>
            <a:r>
              <a:rPr lang="en-US" dirty="0" smtClean="0"/>
              <a:t> project sites</a:t>
            </a:r>
          </a:p>
          <a:p>
            <a:r>
              <a:rPr lang="en-US" dirty="0" smtClean="0"/>
              <a:t>Library and cultural institution-based resources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2D3CD0F-8C5C-4334-8DCF-32AC52A1E5B2}" type="slidenum">
              <a:rPr lang="en-IE" smtClean="0">
                <a:solidFill>
                  <a:prstClr val="black"/>
                </a:solidFill>
                <a:latin typeface="Calibri"/>
              </a:rPr>
              <a:pPr/>
              <a:t>21</a:t>
            </a:fld>
            <a:endParaRPr lang="en-IE">
              <a:solidFill>
                <a:prstClr val="black"/>
              </a:solidFill>
              <a:latin typeface="Calibri"/>
            </a:endParaRPr>
          </a:p>
        </p:txBody>
      </p:sp>
    </p:spTree>
    <p:extLst>
      <p:ext uri="{BB962C8B-B14F-4D97-AF65-F5344CB8AC3E}">
        <p14:creationId xmlns:p14="http://schemas.microsoft.com/office/powerpoint/2010/main" val="169975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7EF591-463F-5047-AA2E-21A48F0D9680}" type="slidenum">
              <a:rPr lang="en-GB" sz="1200">
                <a:solidFill>
                  <a:prstClr val="black"/>
                </a:solidFill>
                <a:latin typeface="Times New Roman" charset="0"/>
              </a:rPr>
              <a:pPr eaLnBrk="1" hangingPunct="1"/>
              <a:t>22</a:t>
            </a:fld>
            <a:endParaRPr lang="en-GB" sz="1200">
              <a:solidFill>
                <a:prstClr val="black"/>
              </a:solidFill>
              <a:latin typeface="Times New Roman"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B6F367DD-E20B-6644-8749-EF049B960DA4}" type="slidenum">
              <a:rPr lang="en-GB" smtClean="0">
                <a:solidFill>
                  <a:prstClr val="black"/>
                </a:solidFill>
                <a:latin typeface="Calibri"/>
              </a:rPr>
              <a:pPr>
                <a:defRPr/>
              </a:pPr>
              <a:t>24</a:t>
            </a:fld>
            <a:endParaRPr lang="en-GB">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7CC3A0-D23D-1B4C-88AC-822785195FCB}" type="slidenum">
              <a:rPr lang="en-GB" sz="1200">
                <a:solidFill>
                  <a:prstClr val="black"/>
                </a:solidFill>
                <a:latin typeface="Times New Roman" charset="0"/>
              </a:rPr>
              <a:pPr eaLnBrk="1" hangingPunct="1"/>
              <a:t>25</a:t>
            </a:fld>
            <a:endParaRPr lang="en-GB" sz="1200">
              <a:solidFill>
                <a:prstClr val="black"/>
              </a:solidFill>
              <a:latin typeface="Times New Roman"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DA7934-84BC-7145-88E4-8B2F49B33AE4}" type="slidenum">
              <a:rPr lang="en-GB" sz="1200">
                <a:solidFill>
                  <a:prstClr val="black"/>
                </a:solidFill>
                <a:latin typeface="Times New Roman" charset="0"/>
              </a:rPr>
              <a:pPr eaLnBrk="1" hangingPunct="1"/>
              <a:t>26</a:t>
            </a:fld>
            <a:endParaRPr lang="en-GB" sz="1200">
              <a:solidFill>
                <a:prstClr val="black"/>
              </a:solidFill>
              <a:latin typeface="Times New Roman"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7EF591-463F-5047-AA2E-21A48F0D9680}" type="slidenum">
              <a:rPr lang="en-GB" sz="1200">
                <a:solidFill>
                  <a:prstClr val="black"/>
                </a:solidFill>
                <a:latin typeface="Times New Roman" charset="0"/>
              </a:rPr>
              <a:pPr eaLnBrk="1" hangingPunct="1"/>
              <a:t>28</a:t>
            </a:fld>
            <a:endParaRPr lang="en-GB" sz="1200">
              <a:solidFill>
                <a:prstClr val="black"/>
              </a:solidFill>
              <a:latin typeface="Times New Roman"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480C07-7E98-1949-A9E2-38D7EE514DEC}" type="slidenum">
              <a:rPr lang="en-GB" sz="1200">
                <a:solidFill>
                  <a:prstClr val="black"/>
                </a:solidFill>
                <a:latin typeface="Times New Roman" charset="0"/>
              </a:rPr>
              <a:pPr eaLnBrk="1" hangingPunct="1"/>
              <a:t>29</a:t>
            </a:fld>
            <a:endParaRPr lang="en-GB" sz="1200">
              <a:solidFill>
                <a:prstClr val="black"/>
              </a:solidFill>
              <a:latin typeface="Times New Roman"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D5DB1E-E666-544D-81F7-515CA9B6F569}" type="slidenum">
              <a:rPr lang="en-GB" sz="1200">
                <a:solidFill>
                  <a:prstClr val="black"/>
                </a:solidFill>
                <a:latin typeface="Times New Roman" charset="0"/>
              </a:rPr>
              <a:pPr eaLnBrk="1" hangingPunct="1"/>
              <a:t>31</a:t>
            </a:fld>
            <a:endParaRPr lang="en-GB" sz="1200">
              <a:solidFill>
                <a:prstClr val="black"/>
              </a:solidFill>
              <a:latin typeface="Times New Roman"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0316447-F4A2-2F4C-A384-390D224CCC5A}" type="slidenum">
              <a:rPr lang="en-GB" sz="1200">
                <a:solidFill>
                  <a:prstClr val="black"/>
                </a:solidFill>
                <a:latin typeface="Times New Roman" charset="0"/>
              </a:rPr>
              <a:pPr algn="r" eaLnBrk="1" hangingPunct="1"/>
              <a:t>32</a:t>
            </a:fld>
            <a:endParaRPr lang="en-GB" sz="1200">
              <a:solidFill>
                <a:prstClr val="black"/>
              </a:solidFill>
              <a:latin typeface="Times New Roman"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ChangeArrowheads="1" noTextEdit="1"/>
          </p:cNvSpPr>
          <p:nvPr>
            <p:ph type="sldImg"/>
          </p:nvPr>
        </p:nvSpPr>
        <p:spPr>
          <a:ln/>
        </p:spPr>
      </p:sp>
      <p:sp>
        <p:nvSpPr>
          <p:cNvPr id="52326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79EBB97-F622-4685-853A-7BCB49103BAF}" type="slidenum">
              <a:rPr lang="en-IE" smtClean="0"/>
              <a:t>43</a:t>
            </a:fld>
            <a:endParaRPr lang="en-IE"/>
          </a:p>
        </p:txBody>
      </p:sp>
    </p:spTree>
    <p:extLst>
      <p:ext uri="{BB962C8B-B14F-4D97-AF65-F5344CB8AC3E}">
        <p14:creationId xmlns:p14="http://schemas.microsoft.com/office/powerpoint/2010/main" val="392323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B45D7-68B0-7F49-B360-798D5743E342}" type="slidenum">
              <a:rPr lang="en-US" smtClean="0"/>
              <a:t>48</a:t>
            </a:fld>
            <a:endParaRPr lang="en-US"/>
          </a:p>
        </p:txBody>
      </p:sp>
    </p:spTree>
    <p:extLst>
      <p:ext uri="{BB962C8B-B14F-4D97-AF65-F5344CB8AC3E}">
        <p14:creationId xmlns:p14="http://schemas.microsoft.com/office/powerpoint/2010/main" val="52779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noTextEdit="1"/>
          </p:cNvSpPr>
          <p:nvPr>
            <p:ph type="sldImg"/>
          </p:nvPr>
        </p:nvSpPr>
        <p:spPr>
          <a:ln/>
        </p:spPr>
      </p:sp>
      <p:sp>
        <p:nvSpPr>
          <p:cNvPr id="521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1C00B7-1E89-584C-8C0D-98CDC7850624}" type="slidenum">
              <a:rPr lang="en-GB" sz="1200">
                <a:solidFill>
                  <a:prstClr val="black"/>
                </a:solidFill>
                <a:latin typeface="Times New Roman" charset="0"/>
              </a:rPr>
              <a:pPr eaLnBrk="1" hangingPunct="1"/>
              <a:t>7</a:t>
            </a:fld>
            <a:endParaRPr lang="en-GB" sz="1200">
              <a:solidFill>
                <a:prstClr val="black"/>
              </a:solidFill>
              <a:latin typeface="Times New Roman" charset="0"/>
            </a:endParaRPr>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143000" y="685800"/>
            <a:ext cx="4572000" cy="3429000"/>
          </a:xfrm>
          <a:ln/>
        </p:spPr>
      </p:sp>
      <p:sp>
        <p:nvSpPr>
          <p:cNvPr id="47107" name="Notes Placeholder 2"/>
          <p:cNvSpPr>
            <a:spLocks noGrp="1"/>
          </p:cNvSpPr>
          <p:nvPr>
            <p:ph type="body" idx="1"/>
          </p:nvPr>
        </p:nvSpPr>
        <p:spPr>
          <a:noFill/>
          <a:ln/>
        </p:spPr>
        <p:txBody>
          <a:bodyPr/>
          <a:lstStyle/>
          <a:p>
            <a:r>
              <a:rPr lang="en-IE" smtClean="0">
                <a:ea typeface="ＭＳ Ｐゴシック" pitchFamily="34" charset="-128"/>
              </a:rPr>
              <a:t>Ghjelgsbdh,</a:t>
            </a:r>
            <a:endParaRPr lang="en-US" smtClean="0">
              <a:ea typeface="ＭＳ Ｐゴシック" pitchFamily="34" charset="-128"/>
            </a:endParaRPr>
          </a:p>
        </p:txBody>
      </p:sp>
      <p:sp>
        <p:nvSpPr>
          <p:cNvPr id="47108" name="Slide Number Placeholder 3"/>
          <p:cNvSpPr>
            <a:spLocks noGrp="1"/>
          </p:cNvSpPr>
          <p:nvPr>
            <p:ph type="sldNum" sz="quarter" idx="5"/>
          </p:nvPr>
        </p:nvSpPr>
        <p:spPr>
          <a:noFill/>
        </p:spPr>
        <p:txBody>
          <a:bodyPr/>
          <a:lstStyle/>
          <a:p>
            <a:fld id="{0647B9D7-0B64-4B7E-A02F-15CA4BCEB0E5}" type="slidenum">
              <a:rPr lang="en-US" smtClean="0">
                <a:ea typeface="ＭＳ Ｐゴシック" pitchFamily="34" charset="-128"/>
              </a:rPr>
              <a:pPr/>
              <a:t>8</a:t>
            </a:fld>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F086196-F5DA-4A1A-BED1-7FC1E6CA6CC8}" type="slidenum">
              <a:rPr lang="en-US" smtClean="0">
                <a:ea typeface="ＭＳ Ｐゴシック" pitchFamily="34" charset="-128"/>
              </a:rPr>
              <a:pPr/>
              <a:t>9</a:t>
            </a:fld>
            <a:endParaRPr lang="en-US" smtClean="0">
              <a:ea typeface="ＭＳ Ｐゴシック" pitchFamily="34" charset="-128"/>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a:ln/>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36A4CD3-5F90-470B-A29D-E20157586600}" type="slidenum">
              <a:rPr lang="en-US" smtClean="0">
                <a:ea typeface="ＭＳ Ｐゴシック" pitchFamily="34" charset="-128"/>
              </a:rPr>
              <a:pPr/>
              <a:t>10</a:t>
            </a:fld>
            <a:endParaRPr lang="en-US" smtClean="0">
              <a:ea typeface="ＭＳ Ｐゴシック" pitchFamily="34" charset="-128"/>
            </a:endParaRPr>
          </a:p>
        </p:txBody>
      </p:sp>
      <p:sp>
        <p:nvSpPr>
          <p:cNvPr id="48131" name="Rectangle 2"/>
          <p:cNvSpPr>
            <a:spLocks noGrp="1" noRot="1" noChangeAspect="1" noChangeArrowheads="1" noTextEdit="1"/>
          </p:cNvSpPr>
          <p:nvPr>
            <p:ph type="sldImg"/>
          </p:nvPr>
        </p:nvSpPr>
        <p:spPr>
          <a:xfrm>
            <a:off x="1143000" y="685800"/>
            <a:ext cx="4572000" cy="3429000"/>
          </a:xfrm>
          <a:ln/>
        </p:spPr>
      </p:sp>
      <p:sp>
        <p:nvSpPr>
          <p:cNvPr id="48132" name="Rectangle 3"/>
          <p:cNvSpPr>
            <a:spLocks noGrp="1" noChangeArrowheads="1"/>
          </p:cNvSpPr>
          <p:nvPr>
            <p:ph type="body" idx="1"/>
          </p:nvPr>
        </p:nvSpPr>
        <p:spPr>
          <a:noFill/>
          <a:ln/>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675CAEF-90D6-4047-8283-403BD97D8AB7}" type="slidenum">
              <a:rPr lang="en-US" smtClean="0">
                <a:ea typeface="ＭＳ Ｐゴシック" pitchFamily="34" charset="-128"/>
              </a:rPr>
              <a:pPr/>
              <a:t>13</a:t>
            </a:fld>
            <a:endParaRPr lang="en-US" smtClean="0">
              <a:ea typeface="ＭＳ Ｐゴシック" pitchFamily="34" charset="-128"/>
            </a:endParaRPr>
          </a:p>
        </p:txBody>
      </p:sp>
      <p:sp>
        <p:nvSpPr>
          <p:cNvPr id="49155" name="Rectangle 2"/>
          <p:cNvSpPr>
            <a:spLocks noGrp="1" noRot="1" noChangeAspect="1" noChangeArrowheads="1" noTextEdit="1"/>
          </p:cNvSpPr>
          <p:nvPr>
            <p:ph type="sldImg"/>
          </p:nvPr>
        </p:nvSpPr>
        <p:spPr>
          <a:xfrm>
            <a:off x="1143000" y="685800"/>
            <a:ext cx="4572000" cy="3429000"/>
          </a:xfrm>
          <a:ln/>
        </p:spPr>
      </p:sp>
      <p:sp>
        <p:nvSpPr>
          <p:cNvPr id="49156" name="Rectangle 3"/>
          <p:cNvSpPr>
            <a:spLocks noGrp="1" noChangeArrowheads="1"/>
          </p:cNvSpPr>
          <p:nvPr>
            <p:ph type="body" idx="1"/>
          </p:nvPr>
        </p:nvSpPr>
        <p:spPr>
          <a:noFill/>
          <a:ln/>
        </p:spPr>
        <p:txBody>
          <a:bodyPr/>
          <a:lstStyle/>
          <a:p>
            <a:pPr eaLnBrk="1" hangingPunct="1"/>
            <a:endParaRPr lang="en-GB"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6B25C16-F272-430E-8F85-CB30C2417904}" type="slidenum">
              <a:rPr lang="en-US" smtClean="0">
                <a:ea typeface="ＭＳ Ｐゴシック" pitchFamily="34" charset="-128"/>
              </a:rPr>
              <a:pPr/>
              <a:t>14</a:t>
            </a:fld>
            <a:endParaRPr lang="en-US" smtClean="0">
              <a:ea typeface="ＭＳ Ｐゴシック" pitchFamily="34" charset="-128"/>
            </a:endParaRPr>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ln/>
        </p:spPr>
        <p:txBody>
          <a:bodyPr/>
          <a:lstStyle/>
          <a:p>
            <a:pPr eaLnBrk="1" hangingPunct="1"/>
            <a:endParaRPr lang="en-GB"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ED0FE4-BBBC-E540-AA5B-9627F20AB870}" type="datetimeFigureOut">
              <a:rPr lang="en-US" smtClean="0"/>
              <a:t>29/05/17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217352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D0FE4-BBBC-E540-AA5B-9627F20AB870}" type="datetimeFigureOut">
              <a:rPr lang="en-US" smtClean="0"/>
              <a:t>29/05/17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142467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D0FE4-BBBC-E540-AA5B-9627F20AB870}" type="datetimeFigureOut">
              <a:rPr lang="en-US" smtClean="0"/>
              <a:t>29/05/17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157569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E"/>
          </a:p>
        </p:txBody>
      </p:sp>
      <p:sp>
        <p:nvSpPr>
          <p:cNvPr id="4" name="Rectangle 6"/>
          <p:cNvSpPr>
            <a:spLocks noGrp="1" noChangeArrowheads="1"/>
          </p:cNvSpPr>
          <p:nvPr>
            <p:ph type="sldNum" sz="quarter" idx="10"/>
          </p:nvPr>
        </p:nvSpPr>
        <p:spPr>
          <a:ln/>
        </p:spPr>
        <p:txBody>
          <a:bodyPr/>
          <a:lstStyle>
            <a:lvl1pPr>
              <a:defRPr/>
            </a:lvl1pPr>
          </a:lstStyle>
          <a:p>
            <a:fld id="{A1B7E595-2486-394D-840C-353761604766}" type="slidenum">
              <a:rPr lang="en-GB"/>
              <a:pPr/>
              <a:t>‹#›</a:t>
            </a:fld>
            <a:endParaRPr lang="en-GB"/>
          </a:p>
        </p:txBody>
      </p:sp>
    </p:spTree>
    <p:extLst>
      <p:ext uri="{BB962C8B-B14F-4D97-AF65-F5344CB8AC3E}">
        <p14:creationId xmlns:p14="http://schemas.microsoft.com/office/powerpoint/2010/main" val="746705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6"/>
          <p:cNvSpPr>
            <a:spLocks noGrp="1" noChangeArrowheads="1"/>
          </p:cNvSpPr>
          <p:nvPr>
            <p:ph type="sldNum" sz="quarter" idx="10"/>
          </p:nvPr>
        </p:nvSpPr>
        <p:spPr>
          <a:ln/>
        </p:spPr>
        <p:txBody>
          <a:bodyPr/>
          <a:lstStyle>
            <a:lvl1pPr>
              <a:defRPr/>
            </a:lvl1pPr>
          </a:lstStyle>
          <a:p>
            <a:fld id="{888BAD6A-342A-C544-B19C-F34BE910327B}" type="slidenum">
              <a:rPr lang="en-GB"/>
              <a:pPr/>
              <a:t>‹#›</a:t>
            </a:fld>
            <a:endParaRPr lang="en-GB"/>
          </a:p>
        </p:txBody>
      </p:sp>
    </p:spTree>
    <p:extLst>
      <p:ext uri="{BB962C8B-B14F-4D97-AF65-F5344CB8AC3E}">
        <p14:creationId xmlns:p14="http://schemas.microsoft.com/office/powerpoint/2010/main" val="238009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57C4C878-B2C3-E14A-88CB-DB9E01759B1D}" type="slidenum">
              <a:rPr lang="en-GB"/>
              <a:pPr/>
              <a:t>‹#›</a:t>
            </a:fld>
            <a:endParaRPr lang="en-GB"/>
          </a:p>
        </p:txBody>
      </p:sp>
    </p:spTree>
    <p:extLst>
      <p:ext uri="{BB962C8B-B14F-4D97-AF65-F5344CB8AC3E}">
        <p14:creationId xmlns:p14="http://schemas.microsoft.com/office/powerpoint/2010/main" val="392959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85800" y="18288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8288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Rectangle 6"/>
          <p:cNvSpPr>
            <a:spLocks noGrp="1" noChangeArrowheads="1"/>
          </p:cNvSpPr>
          <p:nvPr>
            <p:ph type="sldNum" sz="quarter" idx="10"/>
          </p:nvPr>
        </p:nvSpPr>
        <p:spPr>
          <a:ln/>
        </p:spPr>
        <p:txBody>
          <a:bodyPr/>
          <a:lstStyle>
            <a:lvl1pPr>
              <a:defRPr/>
            </a:lvl1pPr>
          </a:lstStyle>
          <a:p>
            <a:fld id="{B71F4CD9-9CC3-E44B-8D8D-4FAE268FDCF1}" type="slidenum">
              <a:rPr lang="en-GB"/>
              <a:pPr/>
              <a:t>‹#›</a:t>
            </a:fld>
            <a:endParaRPr lang="en-GB"/>
          </a:p>
        </p:txBody>
      </p:sp>
    </p:spTree>
    <p:extLst>
      <p:ext uri="{BB962C8B-B14F-4D97-AF65-F5344CB8AC3E}">
        <p14:creationId xmlns:p14="http://schemas.microsoft.com/office/powerpoint/2010/main" val="627548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Rectangle 6"/>
          <p:cNvSpPr>
            <a:spLocks noGrp="1" noChangeArrowheads="1"/>
          </p:cNvSpPr>
          <p:nvPr>
            <p:ph type="sldNum" sz="quarter" idx="10"/>
          </p:nvPr>
        </p:nvSpPr>
        <p:spPr>
          <a:ln/>
        </p:spPr>
        <p:txBody>
          <a:bodyPr/>
          <a:lstStyle>
            <a:lvl1pPr>
              <a:defRPr/>
            </a:lvl1pPr>
          </a:lstStyle>
          <a:p>
            <a:fld id="{083ADBAD-6277-5842-9E8C-BCD2458FA98D}" type="slidenum">
              <a:rPr lang="en-GB"/>
              <a:pPr/>
              <a:t>‹#›</a:t>
            </a:fld>
            <a:endParaRPr lang="en-GB"/>
          </a:p>
        </p:txBody>
      </p:sp>
    </p:spTree>
    <p:extLst>
      <p:ext uri="{BB962C8B-B14F-4D97-AF65-F5344CB8AC3E}">
        <p14:creationId xmlns:p14="http://schemas.microsoft.com/office/powerpoint/2010/main" val="3168150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Rectangle 6"/>
          <p:cNvSpPr>
            <a:spLocks noGrp="1" noChangeArrowheads="1"/>
          </p:cNvSpPr>
          <p:nvPr>
            <p:ph type="sldNum" sz="quarter" idx="10"/>
          </p:nvPr>
        </p:nvSpPr>
        <p:spPr>
          <a:ln/>
        </p:spPr>
        <p:txBody>
          <a:bodyPr/>
          <a:lstStyle>
            <a:lvl1pPr>
              <a:defRPr/>
            </a:lvl1pPr>
          </a:lstStyle>
          <a:p>
            <a:fld id="{4D45ACBC-F8AA-454F-BF52-B81F76D0F40C}" type="slidenum">
              <a:rPr lang="en-GB"/>
              <a:pPr/>
              <a:t>‹#›</a:t>
            </a:fld>
            <a:endParaRPr lang="en-GB"/>
          </a:p>
        </p:txBody>
      </p:sp>
    </p:spTree>
    <p:extLst>
      <p:ext uri="{BB962C8B-B14F-4D97-AF65-F5344CB8AC3E}">
        <p14:creationId xmlns:p14="http://schemas.microsoft.com/office/powerpoint/2010/main" val="318235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E8C4704C-CF96-6E4E-B06A-7FE537053B8A}" type="slidenum">
              <a:rPr lang="en-GB"/>
              <a:pPr/>
              <a:t>‹#›</a:t>
            </a:fld>
            <a:endParaRPr lang="en-GB"/>
          </a:p>
        </p:txBody>
      </p:sp>
    </p:spTree>
    <p:extLst>
      <p:ext uri="{BB962C8B-B14F-4D97-AF65-F5344CB8AC3E}">
        <p14:creationId xmlns:p14="http://schemas.microsoft.com/office/powerpoint/2010/main" val="2462421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AEF052EA-36E3-F24D-BCB8-1520B89C6255}" type="slidenum">
              <a:rPr lang="en-GB"/>
              <a:pPr/>
              <a:t>‹#›</a:t>
            </a:fld>
            <a:endParaRPr lang="en-GB"/>
          </a:p>
        </p:txBody>
      </p:sp>
    </p:spTree>
    <p:extLst>
      <p:ext uri="{BB962C8B-B14F-4D97-AF65-F5344CB8AC3E}">
        <p14:creationId xmlns:p14="http://schemas.microsoft.com/office/powerpoint/2010/main" val="164482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D0FE4-BBBC-E540-AA5B-9627F20AB870}" type="datetimeFigureOut">
              <a:rPr lang="en-US" smtClean="0"/>
              <a:t>29/05/17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103713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208F38D-246F-4D4D-AF43-529418592C06}" type="slidenum">
              <a:rPr lang="en-GB"/>
              <a:pPr/>
              <a:t>‹#›</a:t>
            </a:fld>
            <a:endParaRPr lang="en-GB"/>
          </a:p>
        </p:txBody>
      </p:sp>
    </p:spTree>
    <p:extLst>
      <p:ext uri="{BB962C8B-B14F-4D97-AF65-F5344CB8AC3E}">
        <p14:creationId xmlns:p14="http://schemas.microsoft.com/office/powerpoint/2010/main" val="368308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6"/>
          <p:cNvSpPr>
            <a:spLocks noGrp="1" noChangeArrowheads="1"/>
          </p:cNvSpPr>
          <p:nvPr>
            <p:ph type="sldNum" sz="quarter" idx="10"/>
          </p:nvPr>
        </p:nvSpPr>
        <p:spPr>
          <a:ln/>
        </p:spPr>
        <p:txBody>
          <a:bodyPr/>
          <a:lstStyle>
            <a:lvl1pPr>
              <a:defRPr/>
            </a:lvl1pPr>
          </a:lstStyle>
          <a:p>
            <a:fld id="{B7DB5518-7B3B-D442-BF01-E7263A6F6BF0}" type="slidenum">
              <a:rPr lang="en-GB"/>
              <a:pPr/>
              <a:t>‹#›</a:t>
            </a:fld>
            <a:endParaRPr lang="en-GB"/>
          </a:p>
        </p:txBody>
      </p:sp>
    </p:spTree>
    <p:extLst>
      <p:ext uri="{BB962C8B-B14F-4D97-AF65-F5344CB8AC3E}">
        <p14:creationId xmlns:p14="http://schemas.microsoft.com/office/powerpoint/2010/main" val="2532286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0600"/>
            <a:ext cx="1943100" cy="5257800"/>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685800" y="9906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Rectangle 6"/>
          <p:cNvSpPr>
            <a:spLocks noGrp="1" noChangeArrowheads="1"/>
          </p:cNvSpPr>
          <p:nvPr>
            <p:ph type="sldNum" sz="quarter" idx="10"/>
          </p:nvPr>
        </p:nvSpPr>
        <p:spPr>
          <a:ln/>
        </p:spPr>
        <p:txBody>
          <a:bodyPr/>
          <a:lstStyle>
            <a:lvl1pPr>
              <a:defRPr/>
            </a:lvl1pPr>
          </a:lstStyle>
          <a:p>
            <a:fld id="{DA31E1AB-93D1-D24C-864B-3C0B99523146}" type="slidenum">
              <a:rPr lang="en-GB"/>
              <a:pPr/>
              <a:t>‹#›</a:t>
            </a:fld>
            <a:endParaRPr lang="en-GB"/>
          </a:p>
        </p:txBody>
      </p:sp>
    </p:spTree>
    <p:extLst>
      <p:ext uri="{BB962C8B-B14F-4D97-AF65-F5344CB8AC3E}">
        <p14:creationId xmlns:p14="http://schemas.microsoft.com/office/powerpoint/2010/main" val="1392280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Rectangle 6"/>
          <p:cNvSpPr>
            <a:spLocks noGrp="1" noChangeArrowheads="1"/>
          </p:cNvSpPr>
          <p:nvPr>
            <p:ph type="sldNum" sz="quarter" idx="10"/>
          </p:nvPr>
        </p:nvSpPr>
        <p:spPr>
          <a:ln/>
        </p:spPr>
        <p:txBody>
          <a:bodyPr/>
          <a:lstStyle>
            <a:lvl1pPr>
              <a:defRPr/>
            </a:lvl1pPr>
          </a:lstStyle>
          <a:p>
            <a:fld id="{0187A0E5-E86A-DE47-924F-9A03A05D66D4}" type="slidenum">
              <a:rPr lang="en-GB"/>
              <a:pPr/>
              <a:t>‹#›</a:t>
            </a:fld>
            <a:endParaRPr lang="en-GB"/>
          </a:p>
        </p:txBody>
      </p:sp>
    </p:spTree>
    <p:extLst>
      <p:ext uri="{BB962C8B-B14F-4D97-AF65-F5344CB8AC3E}">
        <p14:creationId xmlns:p14="http://schemas.microsoft.com/office/powerpoint/2010/main" val="190815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990600"/>
            <a:ext cx="6400800" cy="609600"/>
          </a:xfrm>
        </p:spPr>
        <p:txBody>
          <a:bodyPr/>
          <a:lstStyle/>
          <a:p>
            <a:r>
              <a:rPr lang="ga-IE" smtClean="0"/>
              <a:t>Click to edit Master title style</a:t>
            </a:r>
            <a:endParaRPr lang="en-US"/>
          </a:p>
        </p:txBody>
      </p:sp>
      <p:sp>
        <p:nvSpPr>
          <p:cNvPr id="3" name="Content Placeholder 2"/>
          <p:cNvSpPr>
            <a:spLocks noGrp="1"/>
          </p:cNvSpPr>
          <p:nvPr>
            <p:ph sz="quarter" idx="1"/>
          </p:nvPr>
        </p:nvSpPr>
        <p:spPr>
          <a:xfrm>
            <a:off x="685800" y="1828800"/>
            <a:ext cx="3810000" cy="21336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quarter" idx="2"/>
          </p:nvPr>
        </p:nvSpPr>
        <p:spPr>
          <a:xfrm>
            <a:off x="4648200" y="1828800"/>
            <a:ext cx="3810000" cy="21336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Content Placeholder 4"/>
          <p:cNvSpPr>
            <a:spLocks noGrp="1"/>
          </p:cNvSpPr>
          <p:nvPr>
            <p:ph sz="quarter" idx="3"/>
          </p:nvPr>
        </p:nvSpPr>
        <p:spPr>
          <a:xfrm>
            <a:off x="685800" y="4114800"/>
            <a:ext cx="3810000" cy="21336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Content Placeholder 5"/>
          <p:cNvSpPr>
            <a:spLocks noGrp="1"/>
          </p:cNvSpPr>
          <p:nvPr>
            <p:ph sz="quarter" idx="4"/>
          </p:nvPr>
        </p:nvSpPr>
        <p:spPr>
          <a:xfrm>
            <a:off x="4648200" y="4114800"/>
            <a:ext cx="3810000" cy="2133600"/>
          </a:xfr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Slide Number Placeholder 6"/>
          <p:cNvSpPr>
            <a:spLocks noGrp="1"/>
          </p:cNvSpPr>
          <p:nvPr>
            <p:ph type="sldNum" sz="quarter" idx="10"/>
          </p:nvPr>
        </p:nvSpPr>
        <p:spPr>
          <a:xfrm>
            <a:off x="6553200" y="6248400"/>
            <a:ext cx="1905000" cy="457200"/>
          </a:xfrm>
        </p:spPr>
        <p:txBody>
          <a:bodyPr/>
          <a:lstStyle>
            <a:lvl1pPr>
              <a:defRPr/>
            </a:lvl1pPr>
          </a:lstStyle>
          <a:p>
            <a:fld id="{E061583F-0BB9-A94B-A01D-CD6FB55C48B3}" type="slidenum">
              <a:rPr lang="en-GB"/>
              <a:pPr/>
              <a:t>‹#›</a:t>
            </a:fld>
            <a:endParaRPr lang="en-GB"/>
          </a:p>
        </p:txBody>
      </p:sp>
    </p:spTree>
    <p:extLst>
      <p:ext uri="{BB962C8B-B14F-4D97-AF65-F5344CB8AC3E}">
        <p14:creationId xmlns:p14="http://schemas.microsoft.com/office/powerpoint/2010/main" val="264030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998627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1670163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3817587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I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1400881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I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21614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ED0FE4-BBBC-E540-AA5B-9627F20AB870}" type="datetimeFigureOut">
              <a:rPr lang="en-US" smtClean="0"/>
              <a:t>29/05/17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1193830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IE">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2351894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IE">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061463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I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1217473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I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177367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2595597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5A6D60B3-8E19-4D1E-9582-49F25F269741}" type="datetimeFigureOut">
              <a:rPr lang="en-IE" smtClean="0">
                <a:solidFill>
                  <a:prstClr val="black">
                    <a:tint val="75000"/>
                  </a:prstClr>
                </a:solidFill>
                <a:latin typeface="Calibri"/>
              </a:rPr>
              <a:pPr/>
              <a:t>30/05/17</a:t>
            </a:fld>
            <a:endParaRPr lang="en-I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I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6B4206C-3BB4-4723-B2DC-607AEF35DB51}" type="slidenum">
              <a:rPr lang="en-IE" smtClean="0">
                <a:solidFill>
                  <a:prstClr val="black">
                    <a:tint val="75000"/>
                  </a:prstClr>
                </a:solidFill>
                <a:latin typeface="Calibri"/>
              </a:rPr>
              <a:pPr/>
              <a:t>‹#›</a:t>
            </a:fld>
            <a:endParaRPr lang="en-IE">
              <a:solidFill>
                <a:prstClr val="black">
                  <a:tint val="75000"/>
                </a:prstClr>
              </a:solidFill>
              <a:latin typeface="Calibri"/>
            </a:endParaRPr>
          </a:p>
        </p:txBody>
      </p:sp>
    </p:spTree>
    <p:extLst>
      <p:ext uri="{BB962C8B-B14F-4D97-AF65-F5344CB8AC3E}">
        <p14:creationId xmlns:p14="http://schemas.microsoft.com/office/powerpoint/2010/main" val="4105613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8264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3942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6967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70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ED0FE4-BBBC-E540-AA5B-9627F20AB870}" type="datetimeFigureOut">
              <a:rPr lang="en-US" smtClean="0"/>
              <a:t>29/05/17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2036724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1233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0693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2630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550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3313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2293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861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356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72596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8" name="Footer Placeholder 7"/>
          <p:cNvSpPr>
            <a:spLocks noGrp="1"/>
          </p:cNvSpPr>
          <p:nvPr>
            <p:ph type="ftr" sz="quarter" idx="11"/>
          </p:nvPr>
        </p:nvSpPr>
        <p:spPr/>
        <p:txBody>
          <a:bodyPr/>
          <a:lstStyle/>
          <a:p>
            <a:endParaRPr lang="en-IE">
              <a:solidFill>
                <a:srgbClr val="E3DED1">
                  <a:shade val="50000"/>
                </a:srgbClr>
              </a:solidFill>
              <a:latin typeface="Verdana"/>
            </a:endParaRPr>
          </a:p>
        </p:txBody>
      </p:sp>
      <p:sp>
        <p:nvSpPr>
          <p:cNvPr id="11" name="Slide Number Placeholder 10"/>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363636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ED0FE4-BBBC-E540-AA5B-9627F20AB870}" type="datetimeFigureOut">
              <a:rPr lang="en-US" smtClean="0"/>
              <a:t>29/05/17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226930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5" name="Footer Placeholder 4"/>
          <p:cNvSpPr>
            <a:spLocks noGrp="1"/>
          </p:cNvSpPr>
          <p:nvPr>
            <p:ph type="ftr" sz="quarter" idx="11"/>
          </p:nvPr>
        </p:nvSpPr>
        <p:spPr/>
        <p:txBody>
          <a:bodyPr/>
          <a:lstStyle/>
          <a:p>
            <a:endParaRPr lang="en-IE">
              <a:solidFill>
                <a:srgbClr val="E3DED1">
                  <a:shade val="50000"/>
                </a:srgbClr>
              </a:solidFill>
              <a:latin typeface="Verdana"/>
            </a:endParaRPr>
          </a:p>
        </p:txBody>
      </p:sp>
      <p:sp>
        <p:nvSpPr>
          <p:cNvPr id="6" name="Slide Number Placeholder 5"/>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4016994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5" name="Footer Placeholder 4"/>
          <p:cNvSpPr>
            <a:spLocks noGrp="1"/>
          </p:cNvSpPr>
          <p:nvPr>
            <p:ph type="ftr" sz="quarter" idx="11"/>
          </p:nvPr>
        </p:nvSpPr>
        <p:spPr/>
        <p:txBody>
          <a:bodyPr/>
          <a:lstStyle/>
          <a:p>
            <a:endParaRPr lang="en-IE">
              <a:solidFill>
                <a:srgbClr val="E3DED1">
                  <a:shade val="50000"/>
                </a:srgbClr>
              </a:solidFill>
              <a:latin typeface="Verdana"/>
            </a:endParaRPr>
          </a:p>
        </p:txBody>
      </p:sp>
      <p:sp>
        <p:nvSpPr>
          <p:cNvPr id="6" name="Slide Number Placeholder 5"/>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1165244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6" name="Footer Placeholder 5"/>
          <p:cNvSpPr>
            <a:spLocks noGrp="1"/>
          </p:cNvSpPr>
          <p:nvPr>
            <p:ph type="ftr" sz="quarter" idx="11"/>
          </p:nvPr>
        </p:nvSpPr>
        <p:spPr/>
        <p:txBody>
          <a:bodyPr/>
          <a:lstStyle/>
          <a:p>
            <a:endParaRPr lang="en-IE">
              <a:solidFill>
                <a:srgbClr val="E3DED1">
                  <a:shade val="50000"/>
                </a:srgbClr>
              </a:solidFill>
              <a:latin typeface="Verdana"/>
            </a:endParaRPr>
          </a:p>
        </p:txBody>
      </p:sp>
      <p:sp>
        <p:nvSpPr>
          <p:cNvPr id="7" name="Slide Number Placeholder 6"/>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1336934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8" name="Footer Placeholder 7"/>
          <p:cNvSpPr>
            <a:spLocks noGrp="1"/>
          </p:cNvSpPr>
          <p:nvPr>
            <p:ph type="ftr" sz="quarter" idx="11"/>
          </p:nvPr>
        </p:nvSpPr>
        <p:spPr/>
        <p:txBody>
          <a:bodyPr/>
          <a:lstStyle/>
          <a:p>
            <a:endParaRPr lang="en-IE">
              <a:solidFill>
                <a:srgbClr val="E3DED1">
                  <a:shade val="50000"/>
                </a:srgbClr>
              </a:solidFill>
              <a:latin typeface="Verdana"/>
            </a:endParaRPr>
          </a:p>
        </p:txBody>
      </p:sp>
      <p:sp>
        <p:nvSpPr>
          <p:cNvPr id="9" name="Slide Number Placeholder 8"/>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4093149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4" name="Footer Placeholder 3"/>
          <p:cNvSpPr>
            <a:spLocks noGrp="1"/>
          </p:cNvSpPr>
          <p:nvPr>
            <p:ph type="ftr" sz="quarter" idx="11"/>
          </p:nvPr>
        </p:nvSpPr>
        <p:spPr/>
        <p:txBody>
          <a:bodyPr/>
          <a:lstStyle/>
          <a:p>
            <a:endParaRPr lang="en-IE">
              <a:solidFill>
                <a:srgbClr val="E3DED1">
                  <a:shade val="50000"/>
                </a:srgbClr>
              </a:solidFill>
              <a:latin typeface="Verdana"/>
            </a:endParaRPr>
          </a:p>
        </p:txBody>
      </p:sp>
      <p:sp>
        <p:nvSpPr>
          <p:cNvPr id="5" name="Slide Number Placeholder 4"/>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1902576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2" name="Date Placeholder 1"/>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3" name="Footer Placeholder 2"/>
          <p:cNvSpPr>
            <a:spLocks noGrp="1"/>
          </p:cNvSpPr>
          <p:nvPr>
            <p:ph type="ftr" sz="quarter" idx="11"/>
          </p:nvPr>
        </p:nvSpPr>
        <p:spPr/>
        <p:txBody>
          <a:bodyPr/>
          <a:lstStyle/>
          <a:p>
            <a:endParaRPr lang="en-IE">
              <a:solidFill>
                <a:srgbClr val="E3DED1">
                  <a:shade val="50000"/>
                </a:srgbClr>
              </a:solidFill>
              <a:latin typeface="Verdana"/>
            </a:endParaRPr>
          </a:p>
        </p:txBody>
      </p:sp>
      <p:sp>
        <p:nvSpPr>
          <p:cNvPr id="4" name="Slide Number Placeholder 3"/>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64830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6" name="Footer Placeholder 5"/>
          <p:cNvSpPr>
            <a:spLocks noGrp="1"/>
          </p:cNvSpPr>
          <p:nvPr>
            <p:ph type="ftr" sz="quarter" idx="11"/>
          </p:nvPr>
        </p:nvSpPr>
        <p:spPr/>
        <p:txBody>
          <a:bodyPr/>
          <a:lstStyle/>
          <a:p>
            <a:endParaRPr lang="en-IE">
              <a:solidFill>
                <a:srgbClr val="E3DED1">
                  <a:shade val="50000"/>
                </a:srgbClr>
              </a:solidFill>
              <a:latin typeface="Verdana"/>
            </a:endParaRPr>
          </a:p>
        </p:txBody>
      </p:sp>
      <p:sp>
        <p:nvSpPr>
          <p:cNvPr id="7" name="Slide Number Placeholder 6"/>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3930882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6" name="Footer Placeholder 5"/>
          <p:cNvSpPr>
            <a:spLocks noGrp="1"/>
          </p:cNvSpPr>
          <p:nvPr>
            <p:ph type="ftr" sz="quarter" idx="11"/>
          </p:nvPr>
        </p:nvSpPr>
        <p:spPr/>
        <p:txBody>
          <a:bodyPr/>
          <a:lstStyle/>
          <a:p>
            <a:endParaRPr lang="en-IE">
              <a:solidFill>
                <a:srgbClr val="E3DED1">
                  <a:shade val="50000"/>
                </a:srgbClr>
              </a:solidFill>
              <a:latin typeface="Verdana"/>
            </a:endParaRPr>
          </a:p>
        </p:txBody>
      </p:sp>
      <p:sp>
        <p:nvSpPr>
          <p:cNvPr id="7" name="Slide Number Placeholder 6"/>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en-US" smtClean="0"/>
              <a:t>Click icon to add picture</a:t>
            </a:r>
            <a:endParaRPr kumimoji="0" lang="en-US"/>
          </a:p>
        </p:txBody>
      </p:sp>
    </p:spTree>
    <p:extLst>
      <p:ext uri="{BB962C8B-B14F-4D97-AF65-F5344CB8AC3E}">
        <p14:creationId xmlns:p14="http://schemas.microsoft.com/office/powerpoint/2010/main" val="966033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5" name="Footer Placeholder 4"/>
          <p:cNvSpPr>
            <a:spLocks noGrp="1"/>
          </p:cNvSpPr>
          <p:nvPr>
            <p:ph type="ftr" sz="quarter" idx="11"/>
          </p:nvPr>
        </p:nvSpPr>
        <p:spPr/>
        <p:txBody>
          <a:bodyPr/>
          <a:lstStyle/>
          <a:p>
            <a:endParaRPr lang="en-IE">
              <a:solidFill>
                <a:srgbClr val="E3DED1">
                  <a:shade val="50000"/>
                </a:srgbClr>
              </a:solidFill>
              <a:latin typeface="Verdana"/>
            </a:endParaRPr>
          </a:p>
        </p:txBody>
      </p:sp>
      <p:sp>
        <p:nvSpPr>
          <p:cNvPr id="6" name="Slide Number Placeholder 5"/>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3898329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C43A64-F4CA-479D-9FE6-A65842CE38E0}" type="datetimeFigureOut">
              <a:rPr lang="en-IE" smtClean="0">
                <a:solidFill>
                  <a:srgbClr val="E3DED1">
                    <a:shade val="50000"/>
                  </a:srgbClr>
                </a:solidFill>
                <a:latin typeface="Verdana"/>
              </a:rPr>
              <a:pPr/>
              <a:t>30/05/17</a:t>
            </a:fld>
            <a:endParaRPr lang="en-IE">
              <a:solidFill>
                <a:srgbClr val="E3DED1">
                  <a:shade val="50000"/>
                </a:srgbClr>
              </a:solidFill>
              <a:latin typeface="Verdana"/>
            </a:endParaRPr>
          </a:p>
        </p:txBody>
      </p:sp>
      <p:sp>
        <p:nvSpPr>
          <p:cNvPr id="5" name="Footer Placeholder 4"/>
          <p:cNvSpPr>
            <a:spLocks noGrp="1"/>
          </p:cNvSpPr>
          <p:nvPr>
            <p:ph type="ftr" sz="quarter" idx="11"/>
          </p:nvPr>
        </p:nvSpPr>
        <p:spPr/>
        <p:txBody>
          <a:bodyPr/>
          <a:lstStyle/>
          <a:p>
            <a:endParaRPr lang="en-IE">
              <a:solidFill>
                <a:srgbClr val="E3DED1">
                  <a:shade val="50000"/>
                </a:srgbClr>
              </a:solidFill>
              <a:latin typeface="Verdana"/>
            </a:endParaRPr>
          </a:p>
        </p:txBody>
      </p:sp>
      <p:sp>
        <p:nvSpPr>
          <p:cNvPr id="6" name="Slide Number Placeholder 5"/>
          <p:cNvSpPr>
            <a:spLocks noGrp="1"/>
          </p:cNvSpPr>
          <p:nvPr>
            <p:ph type="sldNum" sz="quarter" idx="12"/>
          </p:nvPr>
        </p:nvSpPr>
        <p:spPr/>
        <p:txBody>
          <a:bodyPr/>
          <a:lstStyle/>
          <a:p>
            <a:fld id="{532A1C23-6BEC-4370-B038-92B62C76C8A1}" type="slidenum">
              <a:rPr lang="en-IE" smtClean="0">
                <a:solidFill>
                  <a:srgbClr val="E3DED1">
                    <a:shade val="50000"/>
                  </a:srgbClr>
                </a:solidFill>
                <a:latin typeface="Verdana"/>
              </a:rPr>
              <a:pPr/>
              <a:t>‹#›</a:t>
            </a:fld>
            <a:endParaRPr lang="en-IE">
              <a:solidFill>
                <a:srgbClr val="E3DED1">
                  <a:shade val="50000"/>
                </a:srgbClr>
              </a:solidFill>
              <a:latin typeface="Verdana"/>
            </a:endParaRPr>
          </a:p>
        </p:txBody>
      </p:sp>
    </p:spTree>
    <p:extLst>
      <p:ext uri="{BB962C8B-B14F-4D97-AF65-F5344CB8AC3E}">
        <p14:creationId xmlns:p14="http://schemas.microsoft.com/office/powerpoint/2010/main" val="273125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ED0FE4-BBBC-E540-AA5B-9627F20AB870}" type="datetimeFigureOut">
              <a:rPr lang="en-US" smtClean="0"/>
              <a:t>29/05/17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109501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D0FE4-BBBC-E540-AA5B-9627F20AB870}" type="datetimeFigureOut">
              <a:rPr lang="en-US" smtClean="0"/>
              <a:t>29/05/17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153662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D0FE4-BBBC-E540-AA5B-9627F20AB870}" type="datetimeFigureOut">
              <a:rPr lang="en-US" smtClean="0"/>
              <a:t>29/05/17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77374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D0FE4-BBBC-E540-AA5B-9627F20AB870}" type="datetimeFigureOut">
              <a:rPr lang="en-US" smtClean="0"/>
              <a:t>29/05/17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808C17-5814-2C44-B92B-9BA9CAD17776}" type="slidenum">
              <a:rPr lang="en-US" smtClean="0"/>
              <a:t>‹#›</a:t>
            </a:fld>
            <a:endParaRPr lang="en-US"/>
          </a:p>
        </p:txBody>
      </p:sp>
    </p:spTree>
    <p:extLst>
      <p:ext uri="{BB962C8B-B14F-4D97-AF65-F5344CB8AC3E}">
        <p14:creationId xmlns:p14="http://schemas.microsoft.com/office/powerpoint/2010/main" val="29355053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D0FE4-BBBC-E540-AA5B-9627F20AB870}" type="datetimeFigureOut">
              <a:rPr lang="en-US" smtClean="0"/>
              <a:t>29/05/17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08C17-5814-2C44-B92B-9BA9CAD17776}" type="slidenum">
              <a:rPr lang="en-US" smtClean="0"/>
              <a:t>‹#›</a:t>
            </a:fld>
            <a:endParaRPr lang="en-US"/>
          </a:p>
        </p:txBody>
      </p:sp>
    </p:spTree>
    <p:extLst>
      <p:ext uri="{BB962C8B-B14F-4D97-AF65-F5344CB8AC3E}">
        <p14:creationId xmlns:p14="http://schemas.microsoft.com/office/powerpoint/2010/main" val="3337926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guy3"/>
          <p:cNvPicPr>
            <a:picLocks noChangeAspect="1" noChangeArrowheads="1"/>
          </p:cNvPicPr>
          <p:nvPr userDrawn="1"/>
        </p:nvPicPr>
        <p:blipFill>
          <a:blip r:embed="rId15">
            <a:lum bright="60000" contrast="-70000"/>
            <a:extLst>
              <a:ext uri="{28A0092B-C50C-407E-A947-70E740481C1C}">
                <a14:useLocalDpi xmlns:a14="http://schemas.microsoft.com/office/drawing/2010/main" val="0"/>
              </a:ext>
            </a:extLst>
          </a:blip>
          <a:srcRect/>
          <a:stretch>
            <a:fillRect/>
          </a:stretch>
        </p:blipFill>
        <p:spPr bwMode="auto">
          <a:xfrm>
            <a:off x="2124075" y="955675"/>
            <a:ext cx="64008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4400" y="990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IE"/>
              <a:t>Title</a:t>
            </a:r>
            <a:endParaRPr lang="en-GB"/>
          </a:p>
        </p:txBody>
      </p:sp>
      <p:sp>
        <p:nvSpPr>
          <p:cNvPr id="1028" name="Rectangle 3"/>
          <p:cNvSpPr>
            <a:spLocks noGrp="1" noChangeArrowheads="1"/>
          </p:cNvSpPr>
          <p:nvPr>
            <p:ph type="body" idx="1"/>
          </p:nvPr>
        </p:nvSpPr>
        <p:spPr bwMode="auto">
          <a:xfrm>
            <a:off x="685800" y="18288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1"/>
            <a:r>
              <a:rPr lang="en-GB"/>
              <a:t>Second level</a:t>
            </a:r>
          </a:p>
          <a:p>
            <a:pPr lvl="2"/>
            <a:r>
              <a:rPr lang="en-GB"/>
              <a:t>Third level</a:t>
            </a:r>
          </a:p>
          <a:p>
            <a:pPr lvl="3"/>
            <a:r>
              <a:rPr lang="en-GB"/>
              <a:t>Fourth level</a:t>
            </a:r>
          </a:p>
          <a:p>
            <a:pPr lvl="4"/>
            <a:r>
              <a:rPr lang="en-GB"/>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FF6600"/>
                </a:solidFill>
              </a:defRPr>
            </a:lvl1pPr>
          </a:lstStyle>
          <a:p>
            <a:pPr defTabSz="914400" fontAlgn="base">
              <a:spcBef>
                <a:spcPct val="0"/>
              </a:spcBef>
              <a:spcAft>
                <a:spcPct val="0"/>
              </a:spcAft>
            </a:pPr>
            <a:fld id="{A673DA2C-1DDB-F140-B094-ECF1F360F314}" type="slidenum">
              <a:rPr lang="en-GB" smtClean="0">
                <a:latin typeface="Arial" charset="0"/>
                <a:ea typeface="ＭＳ Ｐゴシック" charset="0"/>
              </a:rPr>
              <a:pPr defTabSz="914400" fontAlgn="base">
                <a:spcBef>
                  <a:spcPct val="0"/>
                </a:spcBef>
                <a:spcAft>
                  <a:spcPct val="0"/>
                </a:spcAft>
              </a:pPr>
              <a:t>‹#›</a:t>
            </a:fld>
            <a:endParaRPr lang="en-GB" smtClean="0">
              <a:latin typeface="Arial" charset="0"/>
              <a:ea typeface="ＭＳ Ｐゴシック" charset="0"/>
            </a:endParaRPr>
          </a:p>
        </p:txBody>
      </p:sp>
      <p:sp>
        <p:nvSpPr>
          <p:cNvPr id="1044" name="Text Box 20"/>
          <p:cNvSpPr txBox="1">
            <a:spLocks noChangeArrowheads="1"/>
          </p:cNvSpPr>
          <p:nvPr userDrawn="1"/>
        </p:nvSpPr>
        <p:spPr bwMode="auto">
          <a:xfrm>
            <a:off x="7527925" y="0"/>
            <a:ext cx="1397000" cy="3048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400" smtClean="0">
                <a:solidFill>
                  <a:srgbClr val="003399"/>
                </a:solidFill>
                <a:latin typeface="Verdana" charset="0"/>
              </a:rPr>
              <a:t>January 2009</a:t>
            </a:r>
            <a:endParaRPr lang="en-US" sz="1400" smtClean="0">
              <a:solidFill>
                <a:srgbClr val="003399"/>
              </a:solidFill>
              <a:latin typeface="Verdana" charset="0"/>
            </a:endParaRPr>
          </a:p>
        </p:txBody>
      </p:sp>
    </p:spTree>
    <p:extLst>
      <p:ext uri="{BB962C8B-B14F-4D97-AF65-F5344CB8AC3E}">
        <p14:creationId xmlns:p14="http://schemas.microsoft.com/office/powerpoint/2010/main" val="96947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rgbClr val="009999"/>
          </a:solidFill>
          <a:latin typeface="+mj-lt"/>
          <a:ea typeface="ＭＳ Ｐゴシック" charset="0"/>
          <a:cs typeface="+mj-cs"/>
        </a:defRPr>
      </a:lvl1pPr>
      <a:lvl2pPr algn="ctr" rtl="0" eaLnBrk="0" fontAlgn="base" hangingPunct="0">
        <a:spcBef>
          <a:spcPct val="0"/>
        </a:spcBef>
        <a:spcAft>
          <a:spcPct val="0"/>
        </a:spcAft>
        <a:defRPr sz="3600" b="1">
          <a:solidFill>
            <a:srgbClr val="009999"/>
          </a:solidFill>
          <a:latin typeface="Arial" charset="0"/>
          <a:ea typeface="ＭＳ Ｐゴシック" charset="0"/>
        </a:defRPr>
      </a:lvl2pPr>
      <a:lvl3pPr algn="ctr" rtl="0" eaLnBrk="0" fontAlgn="base" hangingPunct="0">
        <a:spcBef>
          <a:spcPct val="0"/>
        </a:spcBef>
        <a:spcAft>
          <a:spcPct val="0"/>
        </a:spcAft>
        <a:defRPr sz="3600" b="1">
          <a:solidFill>
            <a:srgbClr val="009999"/>
          </a:solidFill>
          <a:latin typeface="Arial" charset="0"/>
          <a:ea typeface="ＭＳ Ｐゴシック" charset="0"/>
        </a:defRPr>
      </a:lvl3pPr>
      <a:lvl4pPr algn="ctr" rtl="0" eaLnBrk="0" fontAlgn="base" hangingPunct="0">
        <a:spcBef>
          <a:spcPct val="0"/>
        </a:spcBef>
        <a:spcAft>
          <a:spcPct val="0"/>
        </a:spcAft>
        <a:defRPr sz="3600" b="1">
          <a:solidFill>
            <a:srgbClr val="009999"/>
          </a:solidFill>
          <a:latin typeface="Arial" charset="0"/>
          <a:ea typeface="ＭＳ Ｐゴシック" charset="0"/>
        </a:defRPr>
      </a:lvl4pPr>
      <a:lvl5pPr algn="ctr" rtl="0" eaLnBrk="0" fontAlgn="base" hangingPunct="0">
        <a:spcBef>
          <a:spcPct val="0"/>
        </a:spcBef>
        <a:spcAft>
          <a:spcPct val="0"/>
        </a:spcAft>
        <a:defRPr sz="3600" b="1">
          <a:solidFill>
            <a:srgbClr val="009999"/>
          </a:solidFill>
          <a:latin typeface="Arial" charset="0"/>
          <a:ea typeface="ＭＳ Ｐゴシック" charset="0"/>
        </a:defRPr>
      </a:lvl5pPr>
      <a:lvl6pPr marL="457200" algn="ctr" rtl="0" fontAlgn="base">
        <a:spcBef>
          <a:spcPct val="0"/>
        </a:spcBef>
        <a:spcAft>
          <a:spcPct val="0"/>
        </a:spcAft>
        <a:defRPr sz="3600" b="1">
          <a:solidFill>
            <a:srgbClr val="DC0000"/>
          </a:solidFill>
          <a:latin typeface="Arial" charset="0"/>
        </a:defRPr>
      </a:lvl6pPr>
      <a:lvl7pPr marL="914400" algn="ctr" rtl="0" fontAlgn="base">
        <a:spcBef>
          <a:spcPct val="0"/>
        </a:spcBef>
        <a:spcAft>
          <a:spcPct val="0"/>
        </a:spcAft>
        <a:defRPr sz="3600" b="1">
          <a:solidFill>
            <a:srgbClr val="DC0000"/>
          </a:solidFill>
          <a:latin typeface="Arial" charset="0"/>
        </a:defRPr>
      </a:lvl7pPr>
      <a:lvl8pPr marL="1371600" algn="ctr" rtl="0" fontAlgn="base">
        <a:spcBef>
          <a:spcPct val="0"/>
        </a:spcBef>
        <a:spcAft>
          <a:spcPct val="0"/>
        </a:spcAft>
        <a:defRPr sz="3600" b="1">
          <a:solidFill>
            <a:srgbClr val="DC0000"/>
          </a:solidFill>
          <a:latin typeface="Arial" charset="0"/>
        </a:defRPr>
      </a:lvl8pPr>
      <a:lvl9pPr marL="1828800" algn="ctr" rtl="0" fontAlgn="base">
        <a:spcBef>
          <a:spcPct val="0"/>
        </a:spcBef>
        <a:spcAft>
          <a:spcPct val="0"/>
        </a:spcAft>
        <a:defRPr sz="3600" b="1">
          <a:solidFill>
            <a:srgbClr val="DC0000"/>
          </a:solidFill>
          <a:latin typeface="Arial" charset="0"/>
        </a:defRPr>
      </a:lvl9pPr>
    </p:titleStyle>
    <p:bodyStyle>
      <a:lvl1pPr marL="342900" indent="-342900" algn="l" rtl="0" eaLnBrk="0" fontAlgn="base" hangingPunct="0">
        <a:spcBef>
          <a:spcPct val="20000"/>
        </a:spcBef>
        <a:spcAft>
          <a:spcPct val="0"/>
        </a:spcAft>
        <a:buClr>
          <a:srgbClr val="33CC33"/>
        </a:buClr>
        <a:buSzPct val="125000"/>
        <a:buChar char="•"/>
        <a:defRPr sz="2800" b="1">
          <a:solidFill>
            <a:srgbClr val="000066"/>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400" b="1">
          <a:solidFill>
            <a:srgbClr val="0066CC"/>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Ø"/>
        <a:defRPr sz="2000" b="1">
          <a:solidFill>
            <a:srgbClr val="0099CC"/>
          </a:solidFill>
          <a:latin typeface="+mn-lt"/>
          <a:ea typeface="ＭＳ Ｐゴシック" charset="0"/>
        </a:defRPr>
      </a:lvl3pPr>
      <a:lvl4pPr marL="1600200" indent="-228600" algn="l" rtl="0" eaLnBrk="0" fontAlgn="base" hangingPunct="0">
        <a:spcBef>
          <a:spcPct val="20000"/>
        </a:spcBef>
        <a:spcAft>
          <a:spcPct val="0"/>
        </a:spcAft>
        <a:buChar char="–"/>
        <a:defRPr b="1">
          <a:solidFill>
            <a:schemeClr val="accent1"/>
          </a:solidFill>
          <a:latin typeface="+mn-lt"/>
          <a:ea typeface="ＭＳ Ｐゴシック" charset="0"/>
        </a:defRPr>
      </a:lvl4pPr>
      <a:lvl5pPr marL="2057400" indent="-228600" algn="l" rtl="0" eaLnBrk="0" fontAlgn="base" hangingPunct="0">
        <a:spcBef>
          <a:spcPct val="20000"/>
        </a:spcBef>
        <a:spcAft>
          <a:spcPct val="0"/>
        </a:spcAft>
        <a:buChar char="»"/>
        <a:defRPr sz="1600" b="1">
          <a:solidFill>
            <a:schemeClr val="bg2"/>
          </a:solidFill>
          <a:latin typeface="+mn-lt"/>
          <a:ea typeface="ＭＳ Ｐゴシック" charset="0"/>
        </a:defRPr>
      </a:lvl5pPr>
      <a:lvl6pPr marL="2514600" indent="-228600" algn="l" rtl="0" fontAlgn="base">
        <a:spcBef>
          <a:spcPct val="20000"/>
        </a:spcBef>
        <a:spcAft>
          <a:spcPct val="0"/>
        </a:spcAft>
        <a:buChar char="»"/>
        <a:defRPr sz="1600" b="1">
          <a:solidFill>
            <a:schemeClr val="bg2"/>
          </a:solidFill>
          <a:latin typeface="+mn-lt"/>
        </a:defRPr>
      </a:lvl6pPr>
      <a:lvl7pPr marL="2971800" indent="-228600" algn="l" rtl="0" fontAlgn="base">
        <a:spcBef>
          <a:spcPct val="20000"/>
        </a:spcBef>
        <a:spcAft>
          <a:spcPct val="0"/>
        </a:spcAft>
        <a:buChar char="»"/>
        <a:defRPr sz="1600" b="1">
          <a:solidFill>
            <a:schemeClr val="bg2"/>
          </a:solidFill>
          <a:latin typeface="+mn-lt"/>
        </a:defRPr>
      </a:lvl7pPr>
      <a:lvl8pPr marL="3429000" indent="-228600" algn="l" rtl="0" fontAlgn="base">
        <a:spcBef>
          <a:spcPct val="20000"/>
        </a:spcBef>
        <a:spcAft>
          <a:spcPct val="0"/>
        </a:spcAft>
        <a:buChar char="»"/>
        <a:defRPr sz="1600" b="1">
          <a:solidFill>
            <a:schemeClr val="bg2"/>
          </a:solidFill>
          <a:latin typeface="+mn-lt"/>
        </a:defRPr>
      </a:lvl8pPr>
      <a:lvl9pPr marL="3886200" indent="-228600" algn="l" rtl="0" fontAlgn="base">
        <a:spcBef>
          <a:spcPct val="20000"/>
        </a:spcBef>
        <a:spcAft>
          <a:spcPct val="0"/>
        </a:spcAft>
        <a:buChar char="»"/>
        <a:defRPr sz="16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A6D60B3-8E19-4D1E-9582-49F25F269741}" type="datetimeFigureOut">
              <a:rPr lang="en-IE" smtClean="0">
                <a:solidFill>
                  <a:prstClr val="black">
                    <a:tint val="75000"/>
                  </a:prstClr>
                </a:solidFill>
                <a:latin typeface="Calibri"/>
              </a:rPr>
              <a:pPr defTabSz="914400"/>
              <a:t>30/05/17</a:t>
            </a:fld>
            <a:endParaRPr lang="en-I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6B4206C-3BB4-4723-B2DC-607AEF35DB51}" type="slidenum">
              <a:rPr lang="en-IE" smtClean="0">
                <a:solidFill>
                  <a:prstClr val="black">
                    <a:tint val="75000"/>
                  </a:prstClr>
                </a:solidFill>
                <a:latin typeface="Calibri"/>
              </a:rPr>
              <a:pPr defTabSz="914400"/>
              <a:t>‹#›</a:t>
            </a:fld>
            <a:endParaRPr lang="en-IE">
              <a:solidFill>
                <a:prstClr val="black">
                  <a:tint val="75000"/>
                </a:prstClr>
              </a:solidFill>
              <a:latin typeface="Calibri"/>
            </a:endParaRPr>
          </a:p>
        </p:txBody>
      </p:sp>
    </p:spTree>
    <p:extLst>
      <p:ext uri="{BB962C8B-B14F-4D97-AF65-F5344CB8AC3E}">
        <p14:creationId xmlns:p14="http://schemas.microsoft.com/office/powerpoint/2010/main" val="7912864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FA92F-FCC6-764C-BF00-6BB550D44ECA}" type="datetimeFigureOut">
              <a:rPr lang="en-US" smtClean="0">
                <a:solidFill>
                  <a:prstClr val="black">
                    <a:tint val="75000"/>
                  </a:prstClr>
                </a:solidFill>
                <a:latin typeface="Calibri"/>
              </a:rPr>
              <a:pPr/>
              <a:t>30/05/17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14A0C-5F2C-5644-96CF-BF29A86985D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79029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Verdana"/>
            </a:endParaRPr>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defTabSz="914400"/>
            <a:fld id="{02C43A64-F4CA-479D-9FE6-A65842CE38E0}" type="datetimeFigureOut">
              <a:rPr lang="en-IE" smtClean="0">
                <a:solidFill>
                  <a:srgbClr val="E3DED1">
                    <a:shade val="50000"/>
                  </a:srgbClr>
                </a:solidFill>
                <a:latin typeface="Verdana"/>
              </a:rPr>
              <a:pPr defTabSz="914400"/>
              <a:t>30/05/17</a:t>
            </a:fld>
            <a:endParaRPr lang="en-IE">
              <a:solidFill>
                <a:srgbClr val="E3DED1">
                  <a:shade val="50000"/>
                </a:srgbClr>
              </a:solidFill>
              <a:latin typeface="Verdana"/>
            </a:endParaRPr>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pPr defTabSz="914400"/>
            <a:endParaRPr lang="en-IE">
              <a:solidFill>
                <a:srgbClr val="E3DED1">
                  <a:shade val="50000"/>
                </a:srgbClr>
              </a:solidFill>
              <a:latin typeface="Verdana"/>
            </a:endParaRPr>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pPr defTabSz="914400"/>
            <a:fld id="{532A1C23-6BEC-4370-B038-92B62C76C8A1}" type="slidenum">
              <a:rPr lang="en-IE" smtClean="0">
                <a:solidFill>
                  <a:srgbClr val="E3DED1">
                    <a:shade val="50000"/>
                  </a:srgbClr>
                </a:solidFill>
                <a:latin typeface="Verdana"/>
              </a:rPr>
              <a:pPr defTabSz="914400"/>
              <a:t>‹#›</a:t>
            </a:fld>
            <a:endParaRPr lang="en-IE">
              <a:solidFill>
                <a:srgbClr val="E3DED1">
                  <a:shade val="50000"/>
                </a:srgbClr>
              </a:solidFill>
              <a:latin typeface="Verdana"/>
            </a:endParaRPr>
          </a:p>
        </p:txBody>
      </p:sp>
    </p:spTree>
    <p:extLst>
      <p:ext uri="{BB962C8B-B14F-4D97-AF65-F5344CB8AC3E}">
        <p14:creationId xmlns:p14="http://schemas.microsoft.com/office/powerpoint/2010/main" val="277912048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gif"/><Relationship Id="rId6" Type="http://schemas.openxmlformats.org/officeDocument/2006/relationships/image" Target="../media/image33.png"/><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9.png"/><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5.png"/><Relationship Id="rId1" Type="http://schemas.openxmlformats.org/officeDocument/2006/relationships/tags" Target="../tags/tag4.xml"/><Relationship Id="rId2"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s://www.youtube.com/watch?v=H5ceUEPZZKE"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7.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712877" y="0"/>
            <a:ext cx="3187700" cy="1079500"/>
          </a:xfrm>
          <a:prstGeom prst="rect">
            <a:avLst/>
          </a:prstGeom>
        </p:spPr>
      </p:pic>
      <p:pic>
        <p:nvPicPr>
          <p:cNvPr id="5" name="Picture 4"/>
          <p:cNvPicPr>
            <a:picLocks noChangeAspect="1"/>
          </p:cNvPicPr>
          <p:nvPr/>
        </p:nvPicPr>
        <p:blipFill>
          <a:blip r:embed="rId3"/>
          <a:stretch>
            <a:fillRect/>
          </a:stretch>
        </p:blipFill>
        <p:spPr>
          <a:xfrm>
            <a:off x="0" y="990600"/>
            <a:ext cx="9144000" cy="4864943"/>
          </a:xfrm>
          <a:prstGeom prst="rect">
            <a:avLst/>
          </a:prstGeom>
        </p:spPr>
      </p:pic>
      <p:sp>
        <p:nvSpPr>
          <p:cNvPr id="6" name="TextBox 5"/>
          <p:cNvSpPr txBox="1"/>
          <p:nvPr/>
        </p:nvSpPr>
        <p:spPr>
          <a:xfrm>
            <a:off x="127000" y="5842337"/>
            <a:ext cx="8520281" cy="1015663"/>
          </a:xfrm>
          <a:prstGeom prst="rect">
            <a:avLst/>
          </a:prstGeom>
          <a:noFill/>
        </p:spPr>
        <p:txBody>
          <a:bodyPr wrap="none" rtlCol="0">
            <a:spAutoFit/>
          </a:bodyPr>
          <a:lstStyle/>
          <a:p>
            <a:r>
              <a:rPr lang="en-US" sz="2400" b="1" dirty="0" smtClean="0"/>
              <a:t>Fifteen years of research information in Ireland</a:t>
            </a:r>
          </a:p>
          <a:p>
            <a:r>
              <a:rPr lang="en-US" dirty="0" smtClean="0"/>
              <a:t>Niamh Brennan, Trinity College Dublin with slides from </a:t>
            </a:r>
            <a:r>
              <a:rPr lang="en-US" dirty="0" err="1" smtClean="0"/>
              <a:t>Dr</a:t>
            </a:r>
            <a:r>
              <a:rPr lang="en-US" dirty="0" smtClean="0"/>
              <a:t> Celia Gallagher, late of the IUA</a:t>
            </a:r>
          </a:p>
          <a:p>
            <a:r>
              <a:rPr lang="en-US" dirty="0" err="1" smtClean="0"/>
              <a:t>niamh.brennan@tcd.ie</a:t>
            </a:r>
            <a:endParaRPr lang="en-US" dirty="0"/>
          </a:p>
        </p:txBody>
      </p:sp>
    </p:spTree>
    <p:extLst>
      <p:ext uri="{BB962C8B-B14F-4D97-AF65-F5344CB8AC3E}">
        <p14:creationId xmlns:p14="http://schemas.microsoft.com/office/powerpoint/2010/main" val="38800515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5"/>
          <p:cNvSpPr>
            <a:spLocks noGrp="1"/>
          </p:cNvSpPr>
          <p:nvPr>
            <p:ph type="sldNum" sz="quarter" idx="4294967295"/>
          </p:nvPr>
        </p:nvSpPr>
        <p:spPr>
          <a:xfrm>
            <a:off x="6553200" y="6356350"/>
            <a:ext cx="2133600" cy="365125"/>
          </a:xfrm>
          <a:prstGeom prst="rect">
            <a:avLst/>
          </a:prstGeom>
          <a:noFill/>
        </p:spPr>
        <p:txBody>
          <a:bodyPr/>
          <a:lstStyle/>
          <a:p>
            <a:fld id="{2C61FD7D-E245-48CA-BF3B-E8087A601CC1}" type="slidenum">
              <a:rPr lang="en-US" smtClean="0">
                <a:ea typeface="ＭＳ Ｐゴシック" pitchFamily="34" charset="-128"/>
              </a:rPr>
              <a:pPr/>
              <a:t>10</a:t>
            </a:fld>
            <a:endParaRPr lang="en-US" smtClean="0">
              <a:ea typeface="ＭＳ Ｐゴシック" pitchFamily="34" charset="-128"/>
            </a:endParaRPr>
          </a:p>
        </p:txBody>
      </p:sp>
      <p:sp>
        <p:nvSpPr>
          <p:cNvPr id="20485" name="Rectangle 3"/>
          <p:cNvSpPr>
            <a:spLocks noGrp="1" noChangeArrowheads="1"/>
          </p:cNvSpPr>
          <p:nvPr>
            <p:ph type="body" idx="1"/>
          </p:nvPr>
        </p:nvSpPr>
        <p:spPr bwMode="auto">
          <a:xfrm>
            <a:off x="571500" y="1714500"/>
            <a:ext cx="7772400" cy="4786313"/>
          </a:xfrm>
          <a:noFill/>
          <a:ln>
            <a:miter lim="800000"/>
            <a:headEnd/>
            <a:tailEnd/>
          </a:ln>
        </p:spPr>
        <p:txBody>
          <a:bodyPr vert="horz" wrap="square" lIns="91440" tIns="45720" rIns="91440" bIns="45720" numCol="1" anchor="t" anchorCtr="0" compatLnSpc="1">
            <a:prstTxWarp prst="textNoShape">
              <a:avLst/>
            </a:prstTxWarp>
          </a:bodyPr>
          <a:lstStyle/>
          <a:p>
            <a:pPr>
              <a:lnSpc>
                <a:spcPct val="80000"/>
              </a:lnSpc>
            </a:pPr>
            <a:r>
              <a:rPr lang="en-IE" sz="2200" dirty="0" smtClean="0"/>
              <a:t>Highlight the extent and quality of Ireland’s research effort, and serve to attract the best researchers to Ireland</a:t>
            </a:r>
          </a:p>
          <a:p>
            <a:pPr>
              <a:lnSpc>
                <a:spcPct val="80000"/>
              </a:lnSpc>
            </a:pPr>
            <a:endParaRPr lang="en-US" sz="1600" dirty="0" smtClean="0"/>
          </a:p>
          <a:p>
            <a:pPr>
              <a:lnSpc>
                <a:spcPct val="80000"/>
              </a:lnSpc>
            </a:pPr>
            <a:r>
              <a:rPr lang="en-IE" sz="2200" dirty="0" smtClean="0"/>
              <a:t>Promote the research expertise, capabilities and innovation of the higher education and public research sector in Ireland</a:t>
            </a:r>
          </a:p>
          <a:p>
            <a:pPr>
              <a:lnSpc>
                <a:spcPct val="80000"/>
              </a:lnSpc>
              <a:buFontTx/>
              <a:buNone/>
            </a:pPr>
            <a:endParaRPr lang="en-US" sz="1600" dirty="0" smtClean="0"/>
          </a:p>
          <a:p>
            <a:pPr>
              <a:lnSpc>
                <a:spcPct val="80000"/>
              </a:lnSpc>
            </a:pPr>
            <a:r>
              <a:rPr lang="en-IE" sz="2200" dirty="0" smtClean="0"/>
              <a:t>Provide a platform to increase collaboration between industry and academia and in particular to allow development agency staff to facilitate such collaboration in </a:t>
            </a:r>
            <a:r>
              <a:rPr lang="en-GB" sz="2200" dirty="0" smtClean="0"/>
              <a:t>key strategic areas</a:t>
            </a:r>
          </a:p>
          <a:p>
            <a:pPr>
              <a:lnSpc>
                <a:spcPct val="80000"/>
              </a:lnSpc>
              <a:buFontTx/>
              <a:buNone/>
            </a:pPr>
            <a:endParaRPr lang="en-GB" sz="1600" dirty="0" smtClean="0"/>
          </a:p>
          <a:p>
            <a:pPr>
              <a:lnSpc>
                <a:spcPct val="80000"/>
              </a:lnSpc>
            </a:pPr>
            <a:r>
              <a:rPr lang="en-GB" sz="2200" dirty="0" smtClean="0"/>
              <a:t>Promote networking to make it easier for academics to set up interdisciplinary, inter-institutional and international research</a:t>
            </a:r>
          </a:p>
          <a:p>
            <a:pPr>
              <a:lnSpc>
                <a:spcPct val="80000"/>
              </a:lnSpc>
            </a:pPr>
            <a:endParaRPr lang="en-US" sz="2200" dirty="0" smtClean="0"/>
          </a:p>
          <a:p>
            <a:pPr eaLnBrk="1" hangingPunct="1">
              <a:lnSpc>
                <a:spcPct val="80000"/>
              </a:lnSpc>
            </a:pPr>
            <a:endParaRPr lang="en-GB" sz="1200" dirty="0" smtClean="0"/>
          </a:p>
        </p:txBody>
      </p:sp>
      <p:sp>
        <p:nvSpPr>
          <p:cNvPr id="20486" name="Text Box 4"/>
          <p:cNvSpPr txBox="1">
            <a:spLocks noChangeArrowheads="1"/>
          </p:cNvSpPr>
          <p:nvPr/>
        </p:nvSpPr>
        <p:spPr bwMode="auto">
          <a:xfrm>
            <a:off x="285750" y="285750"/>
            <a:ext cx="7023100" cy="946150"/>
          </a:xfrm>
          <a:prstGeom prst="rect">
            <a:avLst/>
          </a:prstGeom>
          <a:noFill/>
          <a:ln w="9525">
            <a:noFill/>
            <a:miter lim="800000"/>
            <a:headEnd/>
            <a:tailEnd/>
          </a:ln>
        </p:spPr>
        <p:txBody>
          <a:bodyPr>
            <a:spAutoFit/>
          </a:bodyPr>
          <a:lstStyle/>
          <a:p>
            <a:pPr>
              <a:spcBef>
                <a:spcPct val="50000"/>
              </a:spcBef>
            </a:pPr>
            <a:r>
              <a:rPr lang="en-GB" sz="2800" b="1">
                <a:solidFill>
                  <a:srgbClr val="1C6445"/>
                </a:solidFill>
              </a:rPr>
              <a:t>Objectives of a National Research Platform</a:t>
            </a:r>
            <a:r>
              <a:rPr lang="en-US" sz="2800" b="1">
                <a:solidFill>
                  <a:schemeClr val="bg1"/>
                </a:solidFill>
              </a:rPr>
              <a:t> </a:t>
            </a:r>
            <a:r>
              <a:rPr lang="en-US" sz="2800" b="1">
                <a:solidFill>
                  <a:srgbClr val="1C6445"/>
                </a:solidFill>
              </a:rPr>
              <a:t>– </a:t>
            </a:r>
            <a:r>
              <a:rPr lang="en-US" b="1">
                <a:solidFill>
                  <a:srgbClr val="1C6445"/>
                </a:solidFill>
              </a:rPr>
              <a:t>Senior User Working Groups</a:t>
            </a:r>
            <a:endParaRPr lang="en-GB" b="1">
              <a:solidFill>
                <a:srgbClr val="1C6445"/>
              </a:solidFill>
            </a:endParaRPr>
          </a:p>
        </p:txBody>
      </p:sp>
    </p:spTree>
    <p:extLst>
      <p:ext uri="{BB962C8B-B14F-4D97-AF65-F5344CB8AC3E}">
        <p14:creationId xmlns:p14="http://schemas.microsoft.com/office/powerpoint/2010/main" val="38594039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bwMode="auto">
          <a:xfrm>
            <a:off x="500063" y="1643063"/>
            <a:ext cx="8229600" cy="4525962"/>
          </a:xfrm>
          <a:noFill/>
          <a:ln>
            <a:miter lim="800000"/>
            <a:headEnd/>
            <a:tailEnd/>
          </a:ln>
        </p:spPr>
        <p:txBody>
          <a:bodyPr vert="horz" wrap="square" lIns="91440" tIns="45720" rIns="91440" bIns="45720" numCol="1" anchor="t" anchorCtr="0" compatLnSpc="1">
            <a:prstTxWarp prst="textNoShape">
              <a:avLst/>
            </a:prstTxWarp>
          </a:bodyPr>
          <a:lstStyle/>
          <a:p>
            <a:r>
              <a:rPr lang="en-GB" sz="2200" smtClean="0"/>
              <a:t>Explore and develop collaborative or contract opportunities that are of interest to industry and that may draw industry investment (direct or indirect) </a:t>
            </a:r>
            <a:endParaRPr lang="en-US" sz="2200" smtClean="0"/>
          </a:p>
          <a:p>
            <a:endParaRPr lang="en-IE" sz="1600" smtClean="0"/>
          </a:p>
          <a:p>
            <a:r>
              <a:rPr lang="en-IE" sz="2200" smtClean="0"/>
              <a:t>Provide Assessment/Benchmarking of research output to stakeholders</a:t>
            </a:r>
            <a:endParaRPr lang="en-US" sz="2200" smtClean="0"/>
          </a:p>
          <a:p>
            <a:endParaRPr lang="en-IE" sz="1600" smtClean="0"/>
          </a:p>
          <a:p>
            <a:r>
              <a:rPr lang="en-IE" sz="2200" smtClean="0"/>
              <a:t>Provide a platform for industry users to address specific research and innovation needs</a:t>
            </a:r>
            <a:endParaRPr lang="en-US" sz="2200" smtClean="0"/>
          </a:p>
          <a:p>
            <a:endParaRPr lang="en-IE" sz="1600" smtClean="0"/>
          </a:p>
          <a:p>
            <a:r>
              <a:rPr lang="en-IE" sz="2200" smtClean="0"/>
              <a:t>Promote the technology offers from the higher education and public research system and enhance the take up of licensing opportunities</a:t>
            </a:r>
          </a:p>
          <a:p>
            <a:endParaRPr lang="en-US" sz="2000" smtClean="0"/>
          </a:p>
        </p:txBody>
      </p:sp>
      <p:sp>
        <p:nvSpPr>
          <p:cNvPr id="21509" name="Slide Number Placeholder 5"/>
          <p:cNvSpPr>
            <a:spLocks noGrp="1"/>
          </p:cNvSpPr>
          <p:nvPr>
            <p:ph type="sldNum" sz="quarter" idx="4294967295"/>
          </p:nvPr>
        </p:nvSpPr>
        <p:spPr>
          <a:xfrm>
            <a:off x="6553200" y="6356350"/>
            <a:ext cx="2133600" cy="365125"/>
          </a:xfrm>
          <a:prstGeom prst="rect">
            <a:avLst/>
          </a:prstGeom>
          <a:noFill/>
        </p:spPr>
        <p:txBody>
          <a:bodyPr/>
          <a:lstStyle/>
          <a:p>
            <a:fld id="{966D9865-E4A2-480A-A287-78D0E30F9537}" type="slidenum">
              <a:rPr lang="en-US" smtClean="0">
                <a:ea typeface="ＭＳ Ｐゴシック" pitchFamily="34" charset="-128"/>
              </a:rPr>
              <a:pPr/>
              <a:t>11</a:t>
            </a:fld>
            <a:endParaRPr lang="en-US" smtClean="0">
              <a:ea typeface="ＭＳ Ｐゴシック" pitchFamily="34" charset="-128"/>
            </a:endParaRPr>
          </a:p>
        </p:txBody>
      </p:sp>
    </p:spTree>
    <p:extLst>
      <p:ext uri="{BB962C8B-B14F-4D97-AF65-F5344CB8AC3E}">
        <p14:creationId xmlns:p14="http://schemas.microsoft.com/office/powerpoint/2010/main" val="8720122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bwMode="auto">
          <a:xfrm>
            <a:off x="457200" y="1857375"/>
            <a:ext cx="8229600" cy="4268788"/>
          </a:xfrm>
          <a:noFill/>
          <a:ln>
            <a:miter lim="800000"/>
            <a:headEnd/>
            <a:tailEnd/>
          </a:ln>
        </p:spPr>
        <p:txBody>
          <a:bodyPr vert="horz" wrap="square" lIns="91440" tIns="45720" rIns="91440" bIns="45720" numCol="1" anchor="t" anchorCtr="0" compatLnSpc="1">
            <a:prstTxWarp prst="textNoShape">
              <a:avLst/>
            </a:prstTxWarp>
          </a:bodyPr>
          <a:lstStyle/>
          <a:p>
            <a:r>
              <a:rPr lang="en-IE" sz="2200" smtClean="0"/>
              <a:t>Attract post graduate students to double the number of PhD students</a:t>
            </a:r>
          </a:p>
          <a:p>
            <a:endParaRPr lang="en-IE" sz="1600" smtClean="0"/>
          </a:p>
          <a:p>
            <a:r>
              <a:rPr lang="en-IE" sz="2200" smtClean="0"/>
              <a:t>Increase the base of information on the national research effort available to IDA Ireland executives in their marketing of Ireland for high tech foreign direct investment</a:t>
            </a:r>
          </a:p>
          <a:p>
            <a:pPr>
              <a:buFontTx/>
              <a:buNone/>
            </a:pPr>
            <a:endParaRPr lang="en-IE" sz="1600" smtClean="0"/>
          </a:p>
          <a:p>
            <a:r>
              <a:rPr lang="en-IE" sz="2200" smtClean="0"/>
              <a:t>Generate bi-lateral agreement between the research entity and the companies that generate research activities, develop technologies or design products</a:t>
            </a:r>
            <a:endParaRPr lang="en-US" sz="2200" smtClean="0"/>
          </a:p>
          <a:p>
            <a:endParaRPr lang="en-US" sz="2200" smtClean="0"/>
          </a:p>
        </p:txBody>
      </p:sp>
      <p:sp>
        <p:nvSpPr>
          <p:cNvPr id="22533" name="Slide Number Placeholder 5"/>
          <p:cNvSpPr>
            <a:spLocks noGrp="1"/>
          </p:cNvSpPr>
          <p:nvPr>
            <p:ph type="sldNum" sz="quarter" idx="4294967295"/>
          </p:nvPr>
        </p:nvSpPr>
        <p:spPr>
          <a:xfrm>
            <a:off x="6553200" y="6356350"/>
            <a:ext cx="2133600" cy="365125"/>
          </a:xfrm>
          <a:prstGeom prst="rect">
            <a:avLst/>
          </a:prstGeom>
          <a:noFill/>
        </p:spPr>
        <p:txBody>
          <a:bodyPr/>
          <a:lstStyle/>
          <a:p>
            <a:fld id="{1E1F4486-A5CE-44D9-9ADE-BBDEEF6DFF5D}" type="slidenum">
              <a:rPr lang="en-US" smtClean="0">
                <a:ea typeface="ＭＳ Ｐゴシック" pitchFamily="34" charset="-128"/>
              </a:rPr>
              <a:pPr/>
              <a:t>12</a:t>
            </a:fld>
            <a:endParaRPr lang="en-US" smtClean="0">
              <a:ea typeface="ＭＳ Ｐゴシック" pitchFamily="34" charset="-128"/>
            </a:endParaRPr>
          </a:p>
        </p:txBody>
      </p:sp>
    </p:spTree>
    <p:extLst>
      <p:ext uri="{BB962C8B-B14F-4D97-AF65-F5344CB8AC3E}">
        <p14:creationId xmlns:p14="http://schemas.microsoft.com/office/powerpoint/2010/main" val="26365233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Grp="1" noChangeArrowheads="1"/>
          </p:cNvSpPr>
          <p:nvPr>
            <p:ph type="body" idx="1"/>
          </p:nvPr>
        </p:nvSpPr>
        <p:spPr bwMode="auto">
          <a:xfrm>
            <a:off x="500063" y="1428750"/>
            <a:ext cx="8115300" cy="4786313"/>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endParaRPr lang="en-IE" sz="2000" dirty="0" smtClean="0"/>
          </a:p>
          <a:p>
            <a:pPr>
              <a:lnSpc>
                <a:spcPct val="90000"/>
              </a:lnSpc>
            </a:pPr>
            <a:endParaRPr lang="en-IE" sz="2000" dirty="0" smtClean="0"/>
          </a:p>
          <a:p>
            <a:pPr>
              <a:lnSpc>
                <a:spcPct val="90000"/>
              </a:lnSpc>
            </a:pPr>
            <a:endParaRPr lang="en-IE" sz="2000" dirty="0" smtClean="0"/>
          </a:p>
          <a:p>
            <a:pPr>
              <a:lnSpc>
                <a:spcPct val="90000"/>
              </a:lnSpc>
            </a:pPr>
            <a:endParaRPr lang="en-IE" sz="2000" dirty="0" smtClean="0"/>
          </a:p>
          <a:p>
            <a:pPr>
              <a:lnSpc>
                <a:spcPct val="90000"/>
              </a:lnSpc>
            </a:pPr>
            <a:endParaRPr lang="en-IE" sz="2000" dirty="0" smtClean="0"/>
          </a:p>
          <a:p>
            <a:pPr>
              <a:lnSpc>
                <a:spcPct val="90000"/>
              </a:lnSpc>
            </a:pPr>
            <a:endParaRPr lang="en-IE" sz="2000" dirty="0" smtClean="0"/>
          </a:p>
          <a:p>
            <a:pPr>
              <a:lnSpc>
                <a:spcPct val="90000"/>
              </a:lnSpc>
            </a:pPr>
            <a:endParaRPr lang="en-IE" sz="2000" dirty="0" smtClean="0"/>
          </a:p>
          <a:p>
            <a:pPr>
              <a:lnSpc>
                <a:spcPct val="90000"/>
              </a:lnSpc>
            </a:pPr>
            <a:endParaRPr lang="en-IE" sz="2200" dirty="0" smtClean="0"/>
          </a:p>
          <a:p>
            <a:pPr>
              <a:lnSpc>
                <a:spcPct val="90000"/>
              </a:lnSpc>
            </a:pPr>
            <a:r>
              <a:rPr lang="en-IE" sz="2200" dirty="0" smtClean="0"/>
              <a:t>Additional Publication information – </a:t>
            </a:r>
          </a:p>
          <a:p>
            <a:pPr>
              <a:lnSpc>
                <a:spcPct val="90000"/>
              </a:lnSpc>
              <a:buFontTx/>
              <a:buNone/>
            </a:pPr>
            <a:r>
              <a:rPr lang="en-IE" sz="2200" dirty="0" smtClean="0"/>
              <a:t>	citation information, links to full text such as for TCD</a:t>
            </a:r>
          </a:p>
          <a:p>
            <a:pPr>
              <a:lnSpc>
                <a:spcPct val="90000"/>
              </a:lnSpc>
            </a:pPr>
            <a:endParaRPr lang="en-IE" sz="1600" dirty="0" smtClean="0"/>
          </a:p>
          <a:p>
            <a:pPr>
              <a:lnSpc>
                <a:spcPct val="90000"/>
              </a:lnSpc>
            </a:pPr>
            <a:r>
              <a:rPr lang="en-IE" sz="2200" dirty="0" smtClean="0"/>
              <a:t>More detailed project information - </a:t>
            </a:r>
            <a:r>
              <a:rPr lang="en-US" sz="2200" dirty="0" smtClean="0"/>
              <a:t>previous and existing Industry and academic collaborators, project outputs, PI, international significance of research</a:t>
            </a:r>
            <a:r>
              <a:rPr lang="en-US" sz="2000" dirty="0" smtClean="0"/>
              <a:t> </a:t>
            </a:r>
            <a:r>
              <a:rPr lang="en-GB" sz="2000" dirty="0" smtClean="0"/>
              <a:t> </a:t>
            </a:r>
            <a:endParaRPr lang="en-IE" sz="2000" dirty="0" smtClean="0"/>
          </a:p>
          <a:p>
            <a:pPr marL="0" indent="0">
              <a:lnSpc>
                <a:spcPct val="90000"/>
              </a:lnSpc>
              <a:buNone/>
            </a:pPr>
            <a:endParaRPr lang="en-US" sz="2000" dirty="0" smtClean="0"/>
          </a:p>
        </p:txBody>
      </p:sp>
      <p:sp>
        <p:nvSpPr>
          <p:cNvPr id="23558" name="Text Box 4"/>
          <p:cNvSpPr txBox="1">
            <a:spLocks noChangeArrowheads="1"/>
          </p:cNvSpPr>
          <p:nvPr/>
        </p:nvSpPr>
        <p:spPr bwMode="auto">
          <a:xfrm>
            <a:off x="179388" y="260350"/>
            <a:ext cx="7235825" cy="946150"/>
          </a:xfrm>
          <a:prstGeom prst="rect">
            <a:avLst/>
          </a:prstGeom>
          <a:noFill/>
          <a:ln w="9525">
            <a:noFill/>
            <a:miter lim="800000"/>
            <a:headEnd/>
            <a:tailEnd/>
          </a:ln>
        </p:spPr>
        <p:txBody>
          <a:bodyPr>
            <a:spAutoFit/>
          </a:bodyPr>
          <a:lstStyle/>
          <a:p>
            <a:pPr>
              <a:spcBef>
                <a:spcPct val="50000"/>
              </a:spcBef>
            </a:pPr>
            <a:r>
              <a:rPr lang="en-GB" sz="2800" b="1">
                <a:solidFill>
                  <a:srgbClr val="1C6445"/>
                </a:solidFill>
              </a:rPr>
              <a:t>What do people want to see                            on the Platform? </a:t>
            </a:r>
            <a:endParaRPr lang="en-US" sz="2800" b="1">
              <a:solidFill>
                <a:schemeClr val="bg1"/>
              </a:solidFill>
            </a:endParaRPr>
          </a:p>
        </p:txBody>
      </p:sp>
      <p:sp>
        <p:nvSpPr>
          <p:cNvPr id="7" name="AutoShape 15"/>
          <p:cNvSpPr>
            <a:spLocks noChangeArrowheads="1"/>
          </p:cNvSpPr>
          <p:nvPr/>
        </p:nvSpPr>
        <p:spPr bwMode="auto">
          <a:xfrm>
            <a:off x="928688" y="2428875"/>
            <a:ext cx="4000500" cy="1000125"/>
          </a:xfrm>
          <a:prstGeom prst="flowChartMagneticDisk">
            <a:avLst/>
          </a:prstGeom>
          <a:solidFill>
            <a:srgbClr val="D8FFCC"/>
          </a:solidFill>
          <a:ln w="9525">
            <a:solidFill>
              <a:schemeClr val="tx1"/>
            </a:solidFill>
            <a:round/>
            <a:headEnd/>
            <a:tailEnd/>
          </a:ln>
        </p:spPr>
        <p:txBody>
          <a:bodyPr wrap="none" anchor="ctr"/>
          <a:lstStyle/>
          <a:p>
            <a:pPr algn="ctr"/>
            <a:r>
              <a:rPr lang="en-IE" sz="1800" b="1"/>
              <a:t>expertiseireland.com data</a:t>
            </a:r>
            <a:endParaRPr lang="en-US" sz="1800" b="1"/>
          </a:p>
        </p:txBody>
      </p:sp>
      <p:pic>
        <p:nvPicPr>
          <p:cNvPr id="8" name="Picture 2" descr="C:\Documents and Settings\cgallagher\Local Settings\Temporary Internet Files\Content.IE5\GHQ381A7\MCj02807960000[1].wmf"/>
          <p:cNvPicPr>
            <a:picLocks noChangeAspect="1" noChangeArrowheads="1"/>
          </p:cNvPicPr>
          <p:nvPr/>
        </p:nvPicPr>
        <p:blipFill>
          <a:blip r:embed="rId3"/>
          <a:srcRect/>
          <a:stretch>
            <a:fillRect/>
          </a:stretch>
        </p:blipFill>
        <p:spPr bwMode="auto">
          <a:xfrm>
            <a:off x="2500313" y="1357313"/>
            <a:ext cx="1062037" cy="1417637"/>
          </a:xfrm>
          <a:prstGeom prst="rect">
            <a:avLst/>
          </a:prstGeom>
          <a:noFill/>
          <a:ln w="9525">
            <a:noFill/>
            <a:miter lim="800000"/>
            <a:headEnd/>
            <a:tailEnd/>
          </a:ln>
        </p:spPr>
      </p:pic>
      <p:sp>
        <p:nvSpPr>
          <p:cNvPr id="9" name="TextBox 8"/>
          <p:cNvSpPr txBox="1">
            <a:spLocks noChangeArrowheads="1"/>
          </p:cNvSpPr>
          <p:nvPr/>
        </p:nvSpPr>
        <p:spPr bwMode="auto">
          <a:xfrm>
            <a:off x="5072063" y="1214438"/>
            <a:ext cx="2857500" cy="2800350"/>
          </a:xfrm>
          <a:prstGeom prst="rect">
            <a:avLst/>
          </a:prstGeom>
          <a:noFill/>
          <a:ln w="9525">
            <a:noFill/>
            <a:miter lim="800000"/>
            <a:headEnd/>
            <a:tailEnd/>
          </a:ln>
        </p:spPr>
        <p:txBody>
          <a:bodyPr>
            <a:spAutoFit/>
          </a:bodyPr>
          <a:lstStyle/>
          <a:p>
            <a:pPr>
              <a:defRPr/>
            </a:pPr>
            <a:r>
              <a:rPr lang="en-IE" sz="2200" b="1" dirty="0">
                <a:latin typeface="+mn-lt"/>
              </a:rPr>
              <a:t>Health research </a:t>
            </a:r>
            <a:r>
              <a:rPr lang="en-IE" sz="2200" dirty="0">
                <a:latin typeface="+mn-lt"/>
              </a:rPr>
              <a:t>– </a:t>
            </a:r>
          </a:p>
          <a:p>
            <a:pPr>
              <a:defRPr/>
            </a:pPr>
            <a:r>
              <a:rPr lang="en-IE" sz="2200" dirty="0">
                <a:latin typeface="+mn-lt"/>
              </a:rPr>
              <a:t>Clinicians</a:t>
            </a:r>
          </a:p>
          <a:p>
            <a:pPr>
              <a:defRPr/>
            </a:pPr>
            <a:r>
              <a:rPr lang="en-IE" sz="2200" dirty="0">
                <a:latin typeface="+mn-lt"/>
              </a:rPr>
              <a:t>Clinical Researchers</a:t>
            </a:r>
          </a:p>
          <a:p>
            <a:pPr>
              <a:defRPr/>
            </a:pPr>
            <a:endParaRPr lang="en-IE" sz="2200" dirty="0">
              <a:latin typeface="+mn-lt"/>
            </a:endParaRPr>
          </a:p>
          <a:p>
            <a:pPr>
              <a:defRPr/>
            </a:pPr>
            <a:r>
              <a:rPr lang="en-IE" sz="2200" dirty="0">
                <a:latin typeface="+mn-lt"/>
              </a:rPr>
              <a:t>Marine</a:t>
            </a:r>
          </a:p>
          <a:p>
            <a:pPr>
              <a:defRPr/>
            </a:pPr>
            <a:endParaRPr lang="en-IE" sz="2200" dirty="0">
              <a:latin typeface="+mn-lt"/>
            </a:endParaRPr>
          </a:p>
          <a:p>
            <a:pPr>
              <a:defRPr/>
            </a:pPr>
            <a:r>
              <a:rPr lang="en-IE" sz="2200" dirty="0">
                <a:latin typeface="+mn-lt"/>
              </a:rPr>
              <a:t>Agriculture</a:t>
            </a:r>
          </a:p>
          <a:p>
            <a:pPr>
              <a:defRPr/>
            </a:pPr>
            <a:endParaRPr lang="en-IE" sz="2200" dirty="0"/>
          </a:p>
        </p:txBody>
      </p:sp>
      <p:sp>
        <p:nvSpPr>
          <p:cNvPr id="10" name="TextBox 9"/>
          <p:cNvSpPr txBox="1"/>
          <p:nvPr/>
        </p:nvSpPr>
        <p:spPr>
          <a:xfrm>
            <a:off x="7358063" y="2357438"/>
            <a:ext cx="1571625" cy="1816100"/>
          </a:xfrm>
          <a:prstGeom prst="rect">
            <a:avLst/>
          </a:prstGeom>
          <a:noFill/>
        </p:spPr>
        <p:txBody>
          <a:bodyPr>
            <a:spAutoFit/>
          </a:bodyPr>
          <a:lstStyle/>
          <a:p>
            <a:pPr>
              <a:defRPr/>
            </a:pPr>
            <a:r>
              <a:rPr lang="en-IE" sz="2200" dirty="0">
                <a:latin typeface="+mn-lt"/>
              </a:rPr>
              <a:t>Other publicly funded research</a:t>
            </a:r>
            <a:endParaRPr lang="en-US" sz="2200" dirty="0">
              <a:latin typeface="+mn-lt"/>
            </a:endParaRPr>
          </a:p>
          <a:p>
            <a:pPr>
              <a:defRPr/>
            </a:pPr>
            <a:endParaRPr lang="en-US" dirty="0"/>
          </a:p>
        </p:txBody>
      </p:sp>
    </p:spTree>
    <p:extLst>
      <p:ext uri="{BB962C8B-B14F-4D97-AF65-F5344CB8AC3E}">
        <p14:creationId xmlns:p14="http://schemas.microsoft.com/office/powerpoint/2010/main" val="4048292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5"/>
          <p:cNvSpPr>
            <a:spLocks noGrp="1"/>
          </p:cNvSpPr>
          <p:nvPr>
            <p:ph type="sldNum" sz="quarter" idx="4294967295"/>
          </p:nvPr>
        </p:nvSpPr>
        <p:spPr>
          <a:xfrm>
            <a:off x="6553200" y="6356350"/>
            <a:ext cx="2133600" cy="365125"/>
          </a:xfrm>
          <a:prstGeom prst="rect">
            <a:avLst/>
          </a:prstGeom>
          <a:noFill/>
        </p:spPr>
        <p:txBody>
          <a:bodyPr/>
          <a:lstStyle/>
          <a:p>
            <a:fld id="{5223E45E-F084-4CE7-B3AC-3EE3451A0190}" type="slidenum">
              <a:rPr lang="en-US" smtClean="0">
                <a:ea typeface="ＭＳ Ｐゴシック" pitchFamily="34" charset="-128"/>
              </a:rPr>
              <a:pPr/>
              <a:t>14</a:t>
            </a:fld>
            <a:endParaRPr lang="en-US" smtClean="0">
              <a:ea typeface="ＭＳ Ｐゴシック" pitchFamily="34" charset="-128"/>
            </a:endParaRPr>
          </a:p>
        </p:txBody>
      </p:sp>
      <p:sp>
        <p:nvSpPr>
          <p:cNvPr id="16389" name="Rectangle 3"/>
          <p:cNvSpPr>
            <a:spLocks noGrp="1" noChangeArrowheads="1"/>
          </p:cNvSpPr>
          <p:nvPr>
            <p:ph type="body" idx="1"/>
          </p:nvPr>
        </p:nvSpPr>
        <p:spPr bwMode="auto">
          <a:xfrm>
            <a:off x="714375" y="1643063"/>
            <a:ext cx="7570788" cy="3921125"/>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endParaRPr lang="en-IE" sz="2000" smtClean="0"/>
          </a:p>
          <a:p>
            <a:pPr eaLnBrk="1" hangingPunct="1">
              <a:buFontTx/>
              <a:buNone/>
            </a:pPr>
            <a:endParaRPr lang="en-IE" sz="2000" smtClean="0"/>
          </a:p>
          <a:p>
            <a:pPr eaLnBrk="1" hangingPunct="1">
              <a:buFontTx/>
              <a:buNone/>
            </a:pPr>
            <a:endParaRPr lang="en-IE" sz="2000" smtClean="0"/>
          </a:p>
          <a:p>
            <a:pPr eaLnBrk="1" hangingPunct="1"/>
            <a:r>
              <a:rPr lang="en-IE" sz="2400" smtClean="0"/>
              <a:t>Bring focus and order to the current situation and to create single web based locus through which the national research effort can be accessed and quantified in a structured and intelligible manner. </a:t>
            </a:r>
            <a:endParaRPr lang="en-US" sz="2400" smtClean="0"/>
          </a:p>
          <a:p>
            <a:pPr eaLnBrk="1" hangingPunct="1"/>
            <a:endParaRPr lang="en-US" sz="2400" smtClean="0"/>
          </a:p>
        </p:txBody>
      </p:sp>
      <p:sp>
        <p:nvSpPr>
          <p:cNvPr id="16390" name="Text Box 4"/>
          <p:cNvSpPr txBox="1">
            <a:spLocks noChangeArrowheads="1"/>
          </p:cNvSpPr>
          <p:nvPr/>
        </p:nvSpPr>
        <p:spPr bwMode="auto">
          <a:xfrm>
            <a:off x="323850" y="476250"/>
            <a:ext cx="5715000" cy="519113"/>
          </a:xfrm>
          <a:prstGeom prst="rect">
            <a:avLst/>
          </a:prstGeom>
          <a:noFill/>
          <a:ln w="9525">
            <a:noFill/>
            <a:miter lim="800000"/>
            <a:headEnd/>
            <a:tailEnd/>
          </a:ln>
        </p:spPr>
        <p:txBody>
          <a:bodyPr>
            <a:spAutoFit/>
          </a:bodyPr>
          <a:lstStyle/>
          <a:p>
            <a:pPr>
              <a:spcBef>
                <a:spcPct val="50000"/>
              </a:spcBef>
            </a:pPr>
            <a:r>
              <a:rPr lang="en-GB" sz="2800" b="1">
                <a:solidFill>
                  <a:srgbClr val="1C6445"/>
                </a:solidFill>
              </a:rPr>
              <a:t>Project Opportunity	</a:t>
            </a:r>
            <a:endParaRPr lang="en-US" sz="2800" b="1">
              <a:solidFill>
                <a:schemeClr val="bg1"/>
              </a:solidFill>
            </a:endParaRPr>
          </a:p>
        </p:txBody>
      </p:sp>
    </p:spTree>
    <p:extLst>
      <p:ext uri="{BB962C8B-B14F-4D97-AF65-F5344CB8AC3E}">
        <p14:creationId xmlns:p14="http://schemas.microsoft.com/office/powerpoint/2010/main" val="35609743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0"/>
            <a:ext cx="6471114" cy="5346700"/>
          </a:xfrm>
          <a:prstGeom prst="rect">
            <a:avLst/>
          </a:prstGeom>
        </p:spPr>
      </p:pic>
      <p:pic>
        <p:nvPicPr>
          <p:cNvPr id="10" name="Picture 9"/>
          <p:cNvPicPr>
            <a:picLocks noChangeAspect="1"/>
          </p:cNvPicPr>
          <p:nvPr/>
        </p:nvPicPr>
        <p:blipFill>
          <a:blip r:embed="rId3"/>
          <a:stretch>
            <a:fillRect/>
          </a:stretch>
        </p:blipFill>
        <p:spPr>
          <a:xfrm>
            <a:off x="1155699" y="5346700"/>
            <a:ext cx="4199670" cy="1511300"/>
          </a:xfrm>
          <a:prstGeom prst="rect">
            <a:avLst/>
          </a:prstGeom>
        </p:spPr>
      </p:pic>
      <p:pic>
        <p:nvPicPr>
          <p:cNvPr id="11" name="Picture 10"/>
          <p:cNvPicPr>
            <a:picLocks noChangeAspect="1"/>
          </p:cNvPicPr>
          <p:nvPr/>
        </p:nvPicPr>
        <p:blipFill>
          <a:blip r:embed="rId4"/>
          <a:stretch>
            <a:fillRect/>
          </a:stretch>
        </p:blipFill>
        <p:spPr>
          <a:xfrm>
            <a:off x="6705600" y="114300"/>
            <a:ext cx="2438400" cy="5194852"/>
          </a:xfrm>
          <a:prstGeom prst="rect">
            <a:avLst/>
          </a:prstGeom>
        </p:spPr>
      </p:pic>
    </p:spTree>
    <p:extLst>
      <p:ext uri="{BB962C8B-B14F-4D97-AF65-F5344CB8AC3E}">
        <p14:creationId xmlns:p14="http://schemas.microsoft.com/office/powerpoint/2010/main" val="25507172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51000"/>
            <a:ext cx="9144000" cy="3536156"/>
          </a:xfrm>
          <a:prstGeom prst="rect">
            <a:avLst/>
          </a:prstGeom>
        </p:spPr>
      </p:pic>
    </p:spTree>
    <p:extLst>
      <p:ext uri="{BB962C8B-B14F-4D97-AF65-F5344CB8AC3E}">
        <p14:creationId xmlns:p14="http://schemas.microsoft.com/office/powerpoint/2010/main" val="5774430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54100"/>
            <a:ext cx="9144000" cy="4742234"/>
          </a:xfrm>
          <a:prstGeom prst="rect">
            <a:avLst/>
          </a:prstGeom>
        </p:spPr>
      </p:pic>
    </p:spTree>
    <p:extLst>
      <p:ext uri="{BB962C8B-B14F-4D97-AF65-F5344CB8AC3E}">
        <p14:creationId xmlns:p14="http://schemas.microsoft.com/office/powerpoint/2010/main" val="23056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3100" y="0"/>
            <a:ext cx="7782128" cy="6858000"/>
          </a:xfrm>
          <a:prstGeom prst="rect">
            <a:avLst/>
          </a:prstGeom>
        </p:spPr>
      </p:pic>
    </p:spTree>
    <p:extLst>
      <p:ext uri="{BB962C8B-B14F-4D97-AF65-F5344CB8AC3E}">
        <p14:creationId xmlns:p14="http://schemas.microsoft.com/office/powerpoint/2010/main" val="555266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9780" y="1072435"/>
            <a:ext cx="3354582" cy="3993032"/>
          </a:xfrm>
          <a:prstGeom prst="rect">
            <a:avLst/>
          </a:prstGeom>
        </p:spPr>
      </p:pic>
      <p:sp>
        <p:nvSpPr>
          <p:cNvPr id="7" name="TextBox 6"/>
          <p:cNvSpPr txBox="1"/>
          <p:nvPr/>
        </p:nvSpPr>
        <p:spPr>
          <a:xfrm>
            <a:off x="5292724" y="2947777"/>
            <a:ext cx="460114"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DCU</a:t>
            </a:r>
          </a:p>
        </p:txBody>
      </p:sp>
      <p:sp>
        <p:nvSpPr>
          <p:cNvPr id="8" name="TextBox 7"/>
          <p:cNvSpPr txBox="1"/>
          <p:nvPr/>
        </p:nvSpPr>
        <p:spPr>
          <a:xfrm>
            <a:off x="5129684" y="3238676"/>
            <a:ext cx="393088"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DIT</a:t>
            </a:r>
          </a:p>
        </p:txBody>
      </p:sp>
      <p:sp>
        <p:nvSpPr>
          <p:cNvPr id="9" name="TextBox 8"/>
          <p:cNvSpPr txBox="1"/>
          <p:nvPr/>
        </p:nvSpPr>
        <p:spPr>
          <a:xfrm>
            <a:off x="5834606" y="2996953"/>
            <a:ext cx="459738"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RCSI</a:t>
            </a:r>
          </a:p>
        </p:txBody>
      </p:sp>
      <p:sp>
        <p:nvSpPr>
          <p:cNvPr id="10" name="TextBox 9"/>
          <p:cNvSpPr txBox="1"/>
          <p:nvPr/>
        </p:nvSpPr>
        <p:spPr>
          <a:xfrm>
            <a:off x="5374474" y="3478389"/>
            <a:ext cx="460114"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UCD</a:t>
            </a:r>
          </a:p>
        </p:txBody>
      </p:sp>
      <p:sp>
        <p:nvSpPr>
          <p:cNvPr id="11" name="TextBox 10"/>
          <p:cNvSpPr txBox="1"/>
          <p:nvPr/>
        </p:nvSpPr>
        <p:spPr>
          <a:xfrm>
            <a:off x="4999431" y="4167856"/>
            <a:ext cx="435317"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WIT</a:t>
            </a:r>
          </a:p>
        </p:txBody>
      </p:sp>
      <p:sp>
        <p:nvSpPr>
          <p:cNvPr id="12" name="TextBox 11"/>
          <p:cNvSpPr txBox="1"/>
          <p:nvPr/>
        </p:nvSpPr>
        <p:spPr>
          <a:xfrm>
            <a:off x="5534662" y="2521040"/>
            <a:ext cx="473038"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DKIT</a:t>
            </a:r>
          </a:p>
        </p:txBody>
      </p:sp>
      <p:sp>
        <p:nvSpPr>
          <p:cNvPr id="13" name="TextBox 12"/>
          <p:cNvSpPr txBox="1"/>
          <p:nvPr/>
        </p:nvSpPr>
        <p:spPr>
          <a:xfrm>
            <a:off x="3891343" y="4590034"/>
            <a:ext cx="447490"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UCC</a:t>
            </a:r>
          </a:p>
        </p:txBody>
      </p:sp>
      <p:sp>
        <p:nvSpPr>
          <p:cNvPr id="14" name="TextBox 13"/>
          <p:cNvSpPr txBox="1"/>
          <p:nvPr/>
        </p:nvSpPr>
        <p:spPr>
          <a:xfrm>
            <a:off x="4704854" y="3568561"/>
            <a:ext cx="587853"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NUI M</a:t>
            </a:r>
          </a:p>
        </p:txBody>
      </p:sp>
      <p:sp>
        <p:nvSpPr>
          <p:cNvPr id="15" name="TextBox 14"/>
          <p:cNvSpPr txBox="1"/>
          <p:nvPr/>
        </p:nvSpPr>
        <p:spPr>
          <a:xfrm>
            <a:off x="3177804" y="4154917"/>
            <a:ext cx="351360"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UL</a:t>
            </a:r>
          </a:p>
        </p:txBody>
      </p:sp>
      <p:sp>
        <p:nvSpPr>
          <p:cNvPr id="16" name="TextBox 15"/>
          <p:cNvSpPr txBox="1"/>
          <p:nvPr/>
        </p:nvSpPr>
        <p:spPr>
          <a:xfrm>
            <a:off x="3505893" y="4293416"/>
            <a:ext cx="354992"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MI</a:t>
            </a:r>
          </a:p>
        </p:txBody>
      </p:sp>
      <p:sp>
        <p:nvSpPr>
          <p:cNvPr id="17" name="TextBox 16"/>
          <p:cNvSpPr txBox="1"/>
          <p:nvPr/>
        </p:nvSpPr>
        <p:spPr>
          <a:xfrm>
            <a:off x="4888563" y="2961677"/>
            <a:ext cx="433739"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DBS</a:t>
            </a:r>
          </a:p>
        </p:txBody>
      </p:sp>
      <p:sp>
        <p:nvSpPr>
          <p:cNvPr id="18" name="TextBox 17"/>
          <p:cNvSpPr txBox="1"/>
          <p:nvPr/>
        </p:nvSpPr>
        <p:spPr>
          <a:xfrm>
            <a:off x="4036059" y="3100176"/>
            <a:ext cx="553363"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NUI G</a:t>
            </a:r>
          </a:p>
        </p:txBody>
      </p:sp>
      <p:sp>
        <p:nvSpPr>
          <p:cNvPr id="19" name="TextBox 18"/>
          <p:cNvSpPr txBox="1"/>
          <p:nvPr/>
        </p:nvSpPr>
        <p:spPr>
          <a:xfrm>
            <a:off x="3282812" y="3349006"/>
            <a:ext cx="709882"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Marine I</a:t>
            </a:r>
          </a:p>
        </p:txBody>
      </p:sp>
      <p:sp>
        <p:nvSpPr>
          <p:cNvPr id="20" name="TextBox 19"/>
          <p:cNvSpPr txBox="1"/>
          <p:nvPr/>
        </p:nvSpPr>
        <p:spPr>
          <a:xfrm>
            <a:off x="4413752" y="2486783"/>
            <a:ext cx="426376"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HSE</a:t>
            </a:r>
          </a:p>
        </p:txBody>
      </p:sp>
      <p:sp>
        <p:nvSpPr>
          <p:cNvPr id="21" name="TextBox 20"/>
          <p:cNvSpPr txBox="1"/>
          <p:nvPr/>
        </p:nvSpPr>
        <p:spPr>
          <a:xfrm>
            <a:off x="4257309" y="3890857"/>
            <a:ext cx="684785" cy="276991"/>
          </a:xfrm>
          <a:prstGeom prst="rect">
            <a:avLst/>
          </a:prstGeom>
          <a:solidFill>
            <a:schemeClr val="tx2"/>
          </a:solidFill>
        </p:spPr>
        <p:txBody>
          <a:bodyPr wrap="none" lIns="91431" tIns="45716" rIns="91431" bIns="45716" rtlCol="0">
            <a:spAutoFit/>
          </a:bodyPr>
          <a:lstStyle/>
          <a:p>
            <a:r>
              <a:rPr lang="en-US" sz="1200" dirty="0" err="1">
                <a:solidFill>
                  <a:schemeClr val="bg1"/>
                </a:solidFill>
              </a:rPr>
              <a:t>Teagasc</a:t>
            </a:r>
            <a:endParaRPr lang="en-US" sz="1200" dirty="0">
              <a:solidFill>
                <a:schemeClr val="bg1"/>
              </a:solidFill>
            </a:endParaRPr>
          </a:p>
        </p:txBody>
      </p:sp>
      <p:sp>
        <p:nvSpPr>
          <p:cNvPr id="22" name="TextBox 21"/>
          <p:cNvSpPr txBox="1"/>
          <p:nvPr/>
        </p:nvSpPr>
        <p:spPr>
          <a:xfrm>
            <a:off x="3431256" y="1748160"/>
            <a:ext cx="1209643" cy="646323"/>
          </a:xfrm>
          <a:prstGeom prst="rect">
            <a:avLst/>
          </a:prstGeom>
          <a:solidFill>
            <a:schemeClr val="bg1">
              <a:lumMod val="50000"/>
            </a:schemeClr>
          </a:solidFill>
        </p:spPr>
        <p:txBody>
          <a:bodyPr wrap="none" lIns="91431" tIns="45716" rIns="91431" bIns="45716" rtlCol="0">
            <a:spAutoFit/>
          </a:bodyPr>
          <a:lstStyle/>
          <a:p>
            <a:r>
              <a:rPr lang="en-US" sz="1200" dirty="0">
                <a:solidFill>
                  <a:schemeClr val="bg1"/>
                </a:solidFill>
              </a:rPr>
              <a:t>Connaught /</a:t>
            </a:r>
          </a:p>
          <a:p>
            <a:r>
              <a:rPr lang="en-US" sz="1200" dirty="0">
                <a:solidFill>
                  <a:schemeClr val="bg1"/>
                </a:solidFill>
              </a:rPr>
              <a:t>Ulster Alliance</a:t>
            </a:r>
          </a:p>
          <a:p>
            <a:r>
              <a:rPr lang="en-US" sz="1200" dirty="0">
                <a:solidFill>
                  <a:schemeClr val="bg1"/>
                </a:solidFill>
              </a:rPr>
              <a:t>(ITS, LKIT, GMIT)</a:t>
            </a:r>
          </a:p>
        </p:txBody>
      </p:sp>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45" y="875258"/>
            <a:ext cx="1739200" cy="1597329"/>
          </a:xfrm>
          <a:prstGeom prst="rect">
            <a:avLst/>
          </a:prstGeom>
          <a:ln>
            <a:solidFill>
              <a:srgbClr val="1F497D"/>
            </a:solidFill>
          </a:ln>
        </p:spPr>
      </p:pic>
      <p:grpSp>
        <p:nvGrpSpPr>
          <p:cNvPr id="33" name="Group 32"/>
          <p:cNvGrpSpPr/>
          <p:nvPr/>
        </p:nvGrpSpPr>
        <p:grpSpPr>
          <a:xfrm>
            <a:off x="7356214" y="634288"/>
            <a:ext cx="1904284" cy="4526814"/>
            <a:chOff x="7196903" y="634288"/>
            <a:chExt cx="1904284" cy="4526814"/>
          </a:xfrm>
        </p:grpSpPr>
        <p:pic>
          <p:nvPicPr>
            <p:cNvPr id="24" name="Picture 2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76836" y="634288"/>
              <a:ext cx="1140808" cy="876294"/>
            </a:xfrm>
            <a:prstGeom prst="rect">
              <a:avLst/>
            </a:prstGeom>
            <a:ln>
              <a:solidFill>
                <a:srgbClr val="1F497D"/>
              </a:solidFill>
            </a:ln>
          </p:spPr>
        </p:pic>
        <p:pic>
          <p:nvPicPr>
            <p:cNvPr id="25" name="Picture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6836" y="1644520"/>
              <a:ext cx="1171144" cy="876519"/>
            </a:xfrm>
            <a:prstGeom prst="rect">
              <a:avLst/>
            </a:prstGeom>
            <a:ln>
              <a:solidFill>
                <a:srgbClr val="1F497D"/>
              </a:solidFill>
            </a:ln>
          </p:spPr>
        </p:pic>
        <p:pic>
          <p:nvPicPr>
            <p:cNvPr id="26" name="Picture 2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76836" y="2592383"/>
              <a:ext cx="1001369" cy="976177"/>
            </a:xfrm>
            <a:prstGeom prst="rect">
              <a:avLst/>
            </a:prstGeom>
            <a:ln>
              <a:solidFill>
                <a:srgbClr val="1F497D"/>
              </a:solidFill>
            </a:ln>
          </p:spPr>
        </p:pic>
        <p:pic>
          <p:nvPicPr>
            <p:cNvPr id="27" name="Picture 2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96903" y="3664781"/>
              <a:ext cx="1904284" cy="452149"/>
            </a:xfrm>
            <a:prstGeom prst="rect">
              <a:avLst/>
            </a:prstGeom>
            <a:ln>
              <a:solidFill>
                <a:srgbClr val="1F497D"/>
              </a:solidFill>
            </a:ln>
          </p:spPr>
        </p:pic>
        <p:pic>
          <p:nvPicPr>
            <p:cNvPr id="28" name="Picture 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347442" y="4226871"/>
              <a:ext cx="1298641" cy="464503"/>
            </a:xfrm>
            <a:prstGeom prst="rect">
              <a:avLst/>
            </a:prstGeom>
            <a:ln>
              <a:solidFill>
                <a:srgbClr val="1F497D"/>
              </a:solidFill>
            </a:ln>
          </p:spPr>
        </p:pic>
        <p:pic>
          <p:nvPicPr>
            <p:cNvPr id="29" name="Picture 2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76837" y="4770227"/>
              <a:ext cx="1171143" cy="390875"/>
            </a:xfrm>
            <a:prstGeom prst="rect">
              <a:avLst/>
            </a:prstGeom>
            <a:ln>
              <a:solidFill>
                <a:srgbClr val="1F497D"/>
              </a:solidFill>
            </a:ln>
          </p:spPr>
        </p:pic>
      </p:grpSp>
      <p:sp>
        <p:nvSpPr>
          <p:cNvPr id="30" name="TextBox 29"/>
          <p:cNvSpPr txBox="1"/>
          <p:nvPr/>
        </p:nvSpPr>
        <p:spPr>
          <a:xfrm>
            <a:off x="518" y="620"/>
            <a:ext cx="9143482" cy="523212"/>
          </a:xfrm>
          <a:prstGeom prst="rect">
            <a:avLst/>
          </a:prstGeom>
          <a:solidFill>
            <a:schemeClr val="tx2">
              <a:lumMod val="50000"/>
            </a:schemeClr>
          </a:solidFill>
        </p:spPr>
        <p:txBody>
          <a:bodyPr wrap="square" lIns="91431" tIns="45716" rIns="91431" bIns="45716" rtlCol="0">
            <a:spAutoFit/>
          </a:bodyPr>
          <a:lstStyle/>
          <a:p>
            <a:pPr algn="ctr"/>
            <a:r>
              <a:rPr lang="en-US" sz="2800" dirty="0">
                <a:solidFill>
                  <a:schemeClr val="bg1">
                    <a:lumMod val="95000"/>
                  </a:schemeClr>
                </a:solidFill>
              </a:rPr>
              <a:t>Ireland’s Open Access Repository Network</a:t>
            </a:r>
          </a:p>
        </p:txBody>
      </p:sp>
      <p:pic>
        <p:nvPicPr>
          <p:cNvPr id="31" name="Picture 3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2814018">
            <a:off x="2063151" y="2614163"/>
            <a:ext cx="1184475" cy="1221225"/>
          </a:xfrm>
          <a:prstGeom prst="rect">
            <a:avLst/>
          </a:prstGeom>
        </p:spPr>
      </p:pic>
      <p:pic>
        <p:nvPicPr>
          <p:cNvPr id="32" name="Picture 3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1395183">
            <a:off x="6107501" y="1833857"/>
            <a:ext cx="1210445" cy="1221225"/>
          </a:xfrm>
          <a:prstGeom prst="rect">
            <a:avLst/>
          </a:prstGeom>
        </p:spPr>
      </p:pic>
      <p:sp>
        <p:nvSpPr>
          <p:cNvPr id="35" name="TextBox 34"/>
          <p:cNvSpPr txBox="1"/>
          <p:nvPr/>
        </p:nvSpPr>
        <p:spPr>
          <a:xfrm>
            <a:off x="35496" y="3626004"/>
            <a:ext cx="2160240" cy="1631208"/>
          </a:xfrm>
          <a:prstGeom prst="rect">
            <a:avLst/>
          </a:prstGeom>
          <a:solidFill>
            <a:srgbClr val="10253F"/>
          </a:solidFill>
        </p:spPr>
        <p:txBody>
          <a:bodyPr wrap="square" lIns="91431" tIns="45716" rIns="91431" bIns="45716" rtlCol="0">
            <a:spAutoFit/>
          </a:bodyPr>
          <a:lstStyle/>
          <a:p>
            <a:pPr marL="285723" indent="-285723">
              <a:buFont typeface="Arial"/>
              <a:buChar char="•"/>
            </a:pPr>
            <a:r>
              <a:rPr lang="en-US" sz="2000" dirty="0">
                <a:solidFill>
                  <a:srgbClr val="F2F2F2"/>
                </a:solidFill>
              </a:rPr>
              <a:t>Greater discoverability</a:t>
            </a:r>
          </a:p>
          <a:p>
            <a:pPr marL="285723" indent="-285723">
              <a:buFont typeface="Arial"/>
              <a:buChar char="•"/>
            </a:pPr>
            <a:r>
              <a:rPr lang="en-US" sz="2000" dirty="0">
                <a:solidFill>
                  <a:srgbClr val="F2F2F2"/>
                </a:solidFill>
              </a:rPr>
              <a:t>Higher impact</a:t>
            </a:r>
          </a:p>
          <a:p>
            <a:pPr marL="285723" indent="-285723">
              <a:buFont typeface="Arial"/>
              <a:buChar char="•"/>
            </a:pPr>
            <a:r>
              <a:rPr lang="en-US" sz="2000" dirty="0">
                <a:solidFill>
                  <a:srgbClr val="F2F2F2"/>
                </a:solidFill>
              </a:rPr>
              <a:t>All research outputs</a:t>
            </a:r>
          </a:p>
        </p:txBody>
      </p:sp>
      <p:sp>
        <p:nvSpPr>
          <p:cNvPr id="36" name="TextBox 35"/>
          <p:cNvSpPr txBox="1"/>
          <p:nvPr/>
        </p:nvSpPr>
        <p:spPr>
          <a:xfrm>
            <a:off x="1320958" y="2521040"/>
            <a:ext cx="967827" cy="307768"/>
          </a:xfrm>
          <a:prstGeom prst="rect">
            <a:avLst/>
          </a:prstGeom>
          <a:solidFill>
            <a:schemeClr val="accent2">
              <a:lumMod val="75000"/>
            </a:schemeClr>
          </a:solidFill>
        </p:spPr>
        <p:txBody>
          <a:bodyPr wrap="none" lIns="91431" tIns="45716" rIns="91431" bIns="45716" rtlCol="0">
            <a:spAutoFit/>
          </a:bodyPr>
          <a:lstStyle/>
          <a:p>
            <a:r>
              <a:rPr lang="en-US" sz="1400" i="1" dirty="0">
                <a:solidFill>
                  <a:srgbClr val="F2F2F2"/>
                </a:solidFill>
              </a:rPr>
              <a:t>Harvested</a:t>
            </a:r>
          </a:p>
        </p:txBody>
      </p:sp>
      <p:sp>
        <p:nvSpPr>
          <p:cNvPr id="37" name="TextBox 36"/>
          <p:cNvSpPr txBox="1"/>
          <p:nvPr/>
        </p:nvSpPr>
        <p:spPr>
          <a:xfrm>
            <a:off x="6542004" y="2736736"/>
            <a:ext cx="967827" cy="307768"/>
          </a:xfrm>
          <a:prstGeom prst="rect">
            <a:avLst/>
          </a:prstGeom>
          <a:solidFill>
            <a:schemeClr val="accent2">
              <a:lumMod val="75000"/>
            </a:schemeClr>
          </a:solidFill>
        </p:spPr>
        <p:txBody>
          <a:bodyPr wrap="none" lIns="91431" tIns="45716" rIns="91431" bIns="45716" rtlCol="0">
            <a:spAutoFit/>
          </a:bodyPr>
          <a:lstStyle/>
          <a:p>
            <a:r>
              <a:rPr lang="en-US" sz="1400" i="1" dirty="0">
                <a:solidFill>
                  <a:srgbClr val="F2F2F2"/>
                </a:solidFill>
              </a:rPr>
              <a:t>Harvested</a:t>
            </a:r>
          </a:p>
        </p:txBody>
      </p:sp>
      <p:pic>
        <p:nvPicPr>
          <p:cNvPr id="38" name="Picture 3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20294766" flipH="1">
            <a:off x="6051881" y="4021571"/>
            <a:ext cx="1184475" cy="1221225"/>
          </a:xfrm>
          <a:prstGeom prst="rect">
            <a:avLst/>
          </a:prstGeom>
          <a:solidFill>
            <a:schemeClr val="bg1">
              <a:alpha val="0"/>
            </a:schemeClr>
          </a:solidFill>
        </p:spPr>
      </p:pic>
      <p:sp>
        <p:nvSpPr>
          <p:cNvPr id="3" name="Content Placeholder 2"/>
          <p:cNvSpPr>
            <a:spLocks noGrp="1"/>
          </p:cNvSpPr>
          <p:nvPr>
            <p:ph idx="4294967295"/>
          </p:nvPr>
        </p:nvSpPr>
        <p:spPr>
          <a:xfrm>
            <a:off x="518" y="5196154"/>
            <a:ext cx="9324010" cy="1833248"/>
          </a:xfrm>
          <a:prstGeom prst="rect">
            <a:avLst/>
          </a:prstGeom>
          <a:solidFill>
            <a:srgbClr val="DCE6F2"/>
          </a:solidFill>
          <a:ln>
            <a:solidFill>
              <a:srgbClr val="1F497D"/>
            </a:solidFill>
          </a:ln>
        </p:spPr>
        <p:txBody>
          <a:bodyPr lIns="91431" tIns="45716" rIns="91431" bIns="45716">
            <a:normAutofit/>
          </a:bodyPr>
          <a:lstStyle/>
          <a:p>
            <a:r>
              <a:rPr lang="en-US" sz="2400" dirty="0">
                <a:latin typeface="Calibri"/>
                <a:cs typeface="Calibri"/>
              </a:rPr>
              <a:t>Ireland’s OA Repository network: 18+ institutions</a:t>
            </a:r>
          </a:p>
          <a:p>
            <a:r>
              <a:rPr lang="en-US" sz="2400" dirty="0">
                <a:latin typeface="Calibri"/>
                <a:cs typeface="Calibri"/>
              </a:rPr>
              <a:t>All universities, many other research institutes</a:t>
            </a:r>
          </a:p>
          <a:p>
            <a:r>
              <a:rPr lang="en-US" sz="2400" dirty="0">
                <a:latin typeface="Calibri"/>
                <a:cs typeface="Calibri"/>
              </a:rPr>
              <a:t>National Open Access Portal: RIAN (</a:t>
            </a:r>
            <a:r>
              <a:rPr lang="en-US" sz="2400" u="sng" dirty="0">
                <a:solidFill>
                  <a:srgbClr val="000090"/>
                </a:solidFill>
                <a:latin typeface="Calibri"/>
                <a:cs typeface="Calibri"/>
              </a:rPr>
              <a:t>http://rian.ie </a:t>
            </a:r>
            <a:r>
              <a:rPr lang="en-US" sz="2400" dirty="0">
                <a:latin typeface="Calibri"/>
                <a:cs typeface="Calibri"/>
              </a:rPr>
              <a:t>) – RIAN: Higher Education Authority- funded</a:t>
            </a:r>
          </a:p>
        </p:txBody>
      </p:sp>
      <p:sp>
        <p:nvSpPr>
          <p:cNvPr id="39" name="TextBox 38"/>
          <p:cNvSpPr txBox="1"/>
          <p:nvPr/>
        </p:nvSpPr>
        <p:spPr>
          <a:xfrm>
            <a:off x="5129684" y="4789537"/>
            <a:ext cx="894102" cy="307768"/>
          </a:xfrm>
          <a:prstGeom prst="rect">
            <a:avLst/>
          </a:prstGeom>
          <a:solidFill>
            <a:schemeClr val="accent2">
              <a:lumMod val="75000"/>
            </a:schemeClr>
          </a:solidFill>
        </p:spPr>
        <p:txBody>
          <a:bodyPr wrap="none" lIns="91431" tIns="45716" rIns="91431" bIns="45716" rtlCol="0">
            <a:spAutoFit/>
          </a:bodyPr>
          <a:lstStyle/>
          <a:p>
            <a:r>
              <a:rPr lang="en-US" sz="1400" i="1" dirty="0">
                <a:solidFill>
                  <a:srgbClr val="F2F2F2"/>
                </a:solidFill>
              </a:rPr>
              <a:t>Searched</a:t>
            </a:r>
          </a:p>
        </p:txBody>
      </p:sp>
      <p:sp>
        <p:nvSpPr>
          <p:cNvPr id="6" name="TextBox 5"/>
          <p:cNvSpPr txBox="1"/>
          <p:nvPr/>
        </p:nvSpPr>
        <p:spPr>
          <a:xfrm>
            <a:off x="5522791" y="3224776"/>
            <a:ext cx="436369" cy="276991"/>
          </a:xfrm>
          <a:prstGeom prst="rect">
            <a:avLst/>
          </a:prstGeom>
          <a:solidFill>
            <a:schemeClr val="tx2"/>
          </a:solidFill>
        </p:spPr>
        <p:txBody>
          <a:bodyPr wrap="none" lIns="91431" tIns="45716" rIns="91431" bIns="45716" rtlCol="0">
            <a:spAutoFit/>
          </a:bodyPr>
          <a:lstStyle/>
          <a:p>
            <a:r>
              <a:rPr lang="en-US" sz="1200" dirty="0">
                <a:solidFill>
                  <a:schemeClr val="bg1"/>
                </a:solidFill>
              </a:rPr>
              <a:t>TCD</a:t>
            </a:r>
          </a:p>
        </p:txBody>
      </p:sp>
    </p:spTree>
    <p:extLst>
      <p:ext uri="{BB962C8B-B14F-4D97-AF65-F5344CB8AC3E}">
        <p14:creationId xmlns:p14="http://schemas.microsoft.com/office/powerpoint/2010/main" val="866308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12800"/>
            <a:ext cx="9144000" cy="5230571"/>
          </a:xfrm>
          <a:prstGeom prst="rect">
            <a:avLst/>
          </a:prstGeom>
        </p:spPr>
      </p:pic>
    </p:spTree>
    <p:extLst>
      <p:ext uri="{BB962C8B-B14F-4D97-AF65-F5344CB8AC3E}">
        <p14:creationId xmlns:p14="http://schemas.microsoft.com/office/powerpoint/2010/main" val="22933068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0300" y="571500"/>
            <a:ext cx="6870700" cy="6324600"/>
          </a:xfrm>
          <a:prstGeom prst="rect">
            <a:avLst/>
          </a:prstGeom>
        </p:spPr>
      </p:pic>
      <p:pic>
        <p:nvPicPr>
          <p:cNvPr id="5" name="Picture 4"/>
          <p:cNvPicPr>
            <a:picLocks noChangeAspect="1"/>
          </p:cNvPicPr>
          <p:nvPr/>
        </p:nvPicPr>
        <p:blipFill>
          <a:blip r:embed="rId3"/>
          <a:stretch>
            <a:fillRect/>
          </a:stretch>
        </p:blipFill>
        <p:spPr>
          <a:xfrm>
            <a:off x="1258781" y="-1113"/>
            <a:ext cx="6515100" cy="609600"/>
          </a:xfrm>
          <a:prstGeom prst="rect">
            <a:avLst/>
          </a:prstGeom>
        </p:spPr>
      </p:pic>
    </p:spTree>
    <p:extLst>
      <p:ext uri="{BB962C8B-B14F-4D97-AF65-F5344CB8AC3E}">
        <p14:creationId xmlns:p14="http://schemas.microsoft.com/office/powerpoint/2010/main" val="238129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9768"/>
            <a:ext cx="8183880" cy="1051560"/>
          </a:xfrm>
        </p:spPr>
        <p:txBody>
          <a:bodyPr>
            <a:normAutofit/>
          </a:bodyPr>
          <a:lstStyle/>
          <a:p>
            <a:r>
              <a:rPr lang="en-US" sz="2400" dirty="0" smtClean="0"/>
              <a:t>Ireland’s HEA supporting research &amp; teaching</a:t>
            </a:r>
            <a:endParaRPr lang="en-US" sz="2400" dirty="0"/>
          </a:p>
        </p:txBody>
      </p:sp>
      <p:sp>
        <p:nvSpPr>
          <p:cNvPr id="5" name="TextBox 4"/>
          <p:cNvSpPr txBox="1"/>
          <p:nvPr/>
        </p:nvSpPr>
        <p:spPr>
          <a:xfrm>
            <a:off x="609600" y="838200"/>
            <a:ext cx="5029200" cy="923330"/>
          </a:xfrm>
          <a:prstGeom prst="rect">
            <a:avLst/>
          </a:prstGeom>
          <a:noFill/>
        </p:spPr>
        <p:txBody>
          <a:bodyPr wrap="square" rtlCol="0">
            <a:spAutoFit/>
          </a:bodyPr>
          <a:lstStyle/>
          <a:p>
            <a:pPr defTabSz="914400"/>
            <a:endParaRPr lang="en-US" dirty="0" smtClean="0">
              <a:solidFill>
                <a:prstClr val="black"/>
              </a:solidFill>
              <a:latin typeface="Verdana"/>
            </a:endParaRPr>
          </a:p>
          <a:p>
            <a:pPr defTabSz="914400"/>
            <a:endParaRPr lang="en-US" dirty="0" smtClean="0">
              <a:solidFill>
                <a:prstClr val="black"/>
              </a:solidFill>
              <a:latin typeface="Verdana"/>
            </a:endParaRPr>
          </a:p>
          <a:p>
            <a:pPr defTabSz="914400"/>
            <a:endParaRPr lang="en-US" dirty="0">
              <a:solidFill>
                <a:prstClr val="black"/>
              </a:solidFill>
              <a:latin typeface="Verdana"/>
            </a:endParaRPr>
          </a:p>
        </p:txBody>
      </p:sp>
      <p:pic>
        <p:nvPicPr>
          <p:cNvPr id="3" name="Picture 2" descr="Screen Shot 2011-10-27 at 03.02.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238" y="836712"/>
            <a:ext cx="1527810" cy="1476195"/>
          </a:xfrm>
          <a:prstGeom prst="rect">
            <a:avLst/>
          </a:prstGeom>
          <a:effectLst>
            <a:outerShdw blurRad="50800" dist="38100" dir="5400000" algn="t" rotWithShape="0">
              <a:prstClr val="black">
                <a:alpha val="40000"/>
              </a:prstClr>
            </a:outerShdw>
          </a:effectLst>
          <a:scene3d>
            <a:camera prst="perspectiveFront"/>
            <a:lightRig rig="threePt" dir="t"/>
          </a:scene3d>
        </p:spPr>
      </p:pic>
      <p:pic>
        <p:nvPicPr>
          <p:cNvPr id="6" name="Picture 5" descr="Screen Shot 2011-10-27 at 03.03.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088" y="4005064"/>
            <a:ext cx="2286000" cy="736600"/>
          </a:xfrm>
          <a:prstGeom prst="rect">
            <a:avLst/>
          </a:prstGeom>
          <a:effectLst>
            <a:outerShdw blurRad="50800" dist="38100" dir="5400000" algn="t" rotWithShape="0">
              <a:prstClr val="black">
                <a:alpha val="40000"/>
              </a:prstClr>
            </a:outerShdw>
          </a:effectLst>
        </p:spPr>
      </p:pic>
      <p:sp>
        <p:nvSpPr>
          <p:cNvPr id="8" name="Oval 7"/>
          <p:cNvSpPr/>
          <p:nvPr/>
        </p:nvSpPr>
        <p:spPr>
          <a:xfrm>
            <a:off x="467544" y="4149080"/>
            <a:ext cx="2232248" cy="13681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smtClean="0">
                <a:solidFill>
                  <a:prstClr val="white"/>
                </a:solidFill>
                <a:latin typeface="Verdana"/>
              </a:rPr>
              <a:t>Proposed National Research Platform</a:t>
            </a:r>
            <a:endParaRPr lang="en-US" dirty="0">
              <a:solidFill>
                <a:prstClr val="white"/>
              </a:solidFill>
              <a:latin typeface="Verdana"/>
            </a:endParaRPr>
          </a:p>
        </p:txBody>
      </p:sp>
      <p:sp>
        <p:nvSpPr>
          <p:cNvPr id="9" name="Oval 8"/>
          <p:cNvSpPr/>
          <p:nvPr/>
        </p:nvSpPr>
        <p:spPr>
          <a:xfrm>
            <a:off x="755576" y="692696"/>
            <a:ext cx="2304256" cy="151216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US" dirty="0" smtClean="0">
                <a:solidFill>
                  <a:prstClr val="white"/>
                </a:solidFill>
                <a:latin typeface="Verdana"/>
              </a:rPr>
              <a:t>Media &amp; a/v archives </a:t>
            </a:r>
            <a:endParaRPr lang="en-US" dirty="0">
              <a:solidFill>
                <a:prstClr val="white"/>
              </a:solidFill>
              <a:latin typeface="Verdana"/>
            </a:endParaRPr>
          </a:p>
        </p:txBody>
      </p:sp>
      <p:sp>
        <p:nvSpPr>
          <p:cNvPr id="10" name="Oval 9"/>
          <p:cNvSpPr/>
          <p:nvPr/>
        </p:nvSpPr>
        <p:spPr>
          <a:xfrm>
            <a:off x="5652120" y="4149080"/>
            <a:ext cx="2664296" cy="14401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dirty="0" smtClean="0">
                <a:solidFill>
                  <a:prstClr val="white"/>
                </a:solidFill>
                <a:latin typeface="Verdana"/>
              </a:rPr>
              <a:t> National Academy for Teaching &amp; Learning</a:t>
            </a:r>
            <a:endParaRPr lang="en-US" dirty="0">
              <a:solidFill>
                <a:prstClr val="white"/>
              </a:solidFill>
              <a:latin typeface="Verdana"/>
            </a:endParaRPr>
          </a:p>
        </p:txBody>
      </p:sp>
      <p:sp>
        <p:nvSpPr>
          <p:cNvPr id="11" name="Oval 10"/>
          <p:cNvSpPr/>
          <p:nvPr/>
        </p:nvSpPr>
        <p:spPr>
          <a:xfrm>
            <a:off x="6444208" y="2276872"/>
            <a:ext cx="2160240" cy="151216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914400"/>
            <a:r>
              <a:rPr lang="en-US" dirty="0" smtClean="0">
                <a:solidFill>
                  <a:prstClr val="white"/>
                </a:solidFill>
                <a:latin typeface="Verdana"/>
              </a:rPr>
              <a:t>Library-based digital resources</a:t>
            </a:r>
            <a:endParaRPr lang="en-US" dirty="0">
              <a:solidFill>
                <a:prstClr val="white"/>
              </a:solidFill>
              <a:latin typeface="Verdana"/>
            </a:endParaRPr>
          </a:p>
        </p:txBody>
      </p:sp>
      <p:sp>
        <p:nvSpPr>
          <p:cNvPr id="12" name="Oval 11"/>
          <p:cNvSpPr/>
          <p:nvPr/>
        </p:nvSpPr>
        <p:spPr>
          <a:xfrm>
            <a:off x="5220072" y="548680"/>
            <a:ext cx="2520280" cy="1584176"/>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n-US" dirty="0" smtClean="0">
                <a:solidFill>
                  <a:prstClr val="white"/>
                </a:solidFill>
                <a:latin typeface="Verdana"/>
              </a:rPr>
              <a:t>Business Intelligence, </a:t>
            </a:r>
            <a:r>
              <a:rPr lang="en-US" dirty="0" err="1" smtClean="0">
                <a:solidFill>
                  <a:prstClr val="white"/>
                </a:solidFill>
                <a:latin typeface="Verdana"/>
              </a:rPr>
              <a:t>Bibliometrics</a:t>
            </a:r>
            <a:endParaRPr lang="en-US" dirty="0">
              <a:solidFill>
                <a:prstClr val="white"/>
              </a:solidFill>
              <a:latin typeface="Verdana"/>
            </a:endParaRPr>
          </a:p>
        </p:txBody>
      </p:sp>
      <p:sp>
        <p:nvSpPr>
          <p:cNvPr id="13" name="Oval 12"/>
          <p:cNvSpPr/>
          <p:nvPr/>
        </p:nvSpPr>
        <p:spPr>
          <a:xfrm>
            <a:off x="539552" y="2420888"/>
            <a:ext cx="2232248"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r>
              <a:rPr lang="en-US" dirty="0" smtClean="0">
                <a:solidFill>
                  <a:prstClr val="black"/>
                </a:solidFill>
                <a:latin typeface="Verdana"/>
              </a:rPr>
              <a:t>Institutional</a:t>
            </a:r>
          </a:p>
          <a:p>
            <a:pPr algn="ctr" defTabSz="914400"/>
            <a:r>
              <a:rPr lang="en-US" dirty="0" smtClean="0">
                <a:solidFill>
                  <a:prstClr val="black"/>
                </a:solidFill>
                <a:latin typeface="Verdana"/>
              </a:rPr>
              <a:t>repositories</a:t>
            </a:r>
            <a:endParaRPr lang="en-US" dirty="0">
              <a:solidFill>
                <a:prstClr val="black"/>
              </a:solidFill>
              <a:latin typeface="Verdana"/>
            </a:endParaRPr>
          </a:p>
        </p:txBody>
      </p:sp>
      <p:pic>
        <p:nvPicPr>
          <p:cNvPr id="7" name="Picture 6" descr="blue bri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792" y="5013176"/>
            <a:ext cx="3009900" cy="546100"/>
          </a:xfrm>
          <a:prstGeom prst="rect">
            <a:avLst/>
          </a:prstGeom>
        </p:spPr>
      </p:pic>
      <p:pic>
        <p:nvPicPr>
          <p:cNvPr id="14" name="Picture 13" descr="ndlr-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900" y="2636913"/>
            <a:ext cx="3543300" cy="714375"/>
          </a:xfrm>
          <a:prstGeom prst="rect">
            <a:avLst/>
          </a:prstGeom>
        </p:spPr>
      </p:pic>
    </p:spTree>
    <p:extLst>
      <p:ext uri="{BB962C8B-B14F-4D97-AF65-F5344CB8AC3E}">
        <p14:creationId xmlns:p14="http://schemas.microsoft.com/office/powerpoint/2010/main" val="23087428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ChangeArrowheads="1"/>
          </p:cNvSpPr>
          <p:nvPr/>
        </p:nvSpPr>
        <p:spPr bwMode="auto">
          <a:xfrm>
            <a:off x="1939925" y="1382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defTabSz="914400"/>
            <a:endParaRPr lang="en-IE">
              <a:solidFill>
                <a:prstClr val="black"/>
              </a:solidFill>
              <a:latin typeface="Calibri"/>
            </a:endParaRPr>
          </a:p>
        </p:txBody>
      </p:sp>
      <p:sp>
        <p:nvSpPr>
          <p:cNvPr id="57346" name="Rectangle 4"/>
          <p:cNvSpPr>
            <a:spLocks noChangeArrowheads="1"/>
          </p:cNvSpPr>
          <p:nvPr/>
        </p:nvSpPr>
        <p:spPr bwMode="auto">
          <a:xfrm>
            <a:off x="1042988" y="0"/>
            <a:ext cx="6985000" cy="1917700"/>
          </a:xfrm>
          <a:prstGeom prst="rect">
            <a:avLst/>
          </a:prstGeom>
          <a:solidFill>
            <a:schemeClr val="accent5">
              <a:lumMod val="20000"/>
              <a:lumOff val="80000"/>
            </a:schemeClr>
          </a:solidFill>
          <a:ln>
            <a:noFill/>
          </a:ln>
          <a:extLst/>
        </p:spPr>
        <p:txBody>
          <a:bodyPr anchor="ctr"/>
          <a:lstStyle/>
          <a:p>
            <a:pPr defTabSz="914400"/>
            <a:r>
              <a:rPr lang="en-IE" sz="2000" b="1" dirty="0">
                <a:solidFill>
                  <a:srgbClr val="4F81BD"/>
                </a:solidFill>
                <a:latin typeface="Calibri"/>
              </a:rPr>
              <a:t>CURRENT RESEARCH INFORMATION SYSTEM</a:t>
            </a:r>
            <a:br>
              <a:rPr lang="en-IE" sz="2000" b="1" dirty="0">
                <a:solidFill>
                  <a:srgbClr val="4F81BD"/>
                </a:solidFill>
                <a:latin typeface="Calibri"/>
              </a:rPr>
            </a:br>
            <a:r>
              <a:rPr lang="en-IE" sz="2000" b="1" dirty="0">
                <a:solidFill>
                  <a:srgbClr val="4F81BD"/>
                </a:solidFill>
                <a:latin typeface="Calibri"/>
              </a:rPr>
              <a:t>- CV-driven</a:t>
            </a:r>
            <a:br>
              <a:rPr lang="en-IE" sz="2000" b="1" dirty="0">
                <a:solidFill>
                  <a:srgbClr val="4F81BD"/>
                </a:solidFill>
                <a:latin typeface="Calibri"/>
              </a:rPr>
            </a:br>
            <a:r>
              <a:rPr lang="en-IE" sz="2000" b="1" dirty="0">
                <a:solidFill>
                  <a:srgbClr val="4F81BD"/>
                </a:solidFill>
                <a:latin typeface="Calibri"/>
              </a:rPr>
              <a:t>- Fully integrated with complementary systems</a:t>
            </a:r>
            <a:br>
              <a:rPr lang="en-IE" sz="2000" b="1" dirty="0">
                <a:solidFill>
                  <a:srgbClr val="4F81BD"/>
                </a:solidFill>
                <a:latin typeface="Calibri"/>
              </a:rPr>
            </a:br>
            <a:r>
              <a:rPr lang="en-IE" sz="2000" b="1" dirty="0">
                <a:solidFill>
                  <a:srgbClr val="4F81BD"/>
                </a:solidFill>
                <a:latin typeface="Calibri"/>
              </a:rPr>
              <a:t>- initial  population from Human Resources records</a:t>
            </a:r>
            <a:br>
              <a:rPr lang="en-IE" sz="2000" b="1" dirty="0">
                <a:solidFill>
                  <a:srgbClr val="4F81BD"/>
                </a:solidFill>
                <a:latin typeface="Calibri"/>
              </a:rPr>
            </a:br>
            <a:r>
              <a:rPr lang="en-IE" sz="2000" b="1" dirty="0">
                <a:solidFill>
                  <a:srgbClr val="4F81BD"/>
                </a:solidFill>
                <a:latin typeface="Calibri"/>
              </a:rPr>
              <a:t>- updated &amp; enhanced ‘live’ by researcher</a:t>
            </a:r>
            <a:r>
              <a:rPr lang="en-IE" sz="2000" b="1" dirty="0" smtClean="0">
                <a:solidFill>
                  <a:srgbClr val="4F81BD"/>
                </a:solidFill>
                <a:latin typeface="Calibri"/>
              </a:rPr>
              <a:t>, ORCID-’enabled’;</a:t>
            </a:r>
            <a:r>
              <a:rPr lang="en-IE" sz="2000" b="1" dirty="0">
                <a:solidFill>
                  <a:srgbClr val="4F81BD"/>
                </a:solidFill>
                <a:latin typeface="Calibri"/>
              </a:rPr>
              <a:t/>
            </a:r>
            <a:br>
              <a:rPr lang="en-IE" sz="2000" b="1" dirty="0">
                <a:solidFill>
                  <a:srgbClr val="4F81BD"/>
                </a:solidFill>
                <a:latin typeface="Calibri"/>
              </a:rPr>
            </a:br>
            <a:r>
              <a:rPr lang="en-IE" sz="2000" b="1" dirty="0">
                <a:solidFill>
                  <a:srgbClr val="4F81BD"/>
                </a:solidFill>
                <a:latin typeface="Calibri"/>
              </a:rPr>
              <a:t>- mediated input on-demand (Library-based service)</a:t>
            </a:r>
            <a:endParaRPr lang="en-US" sz="2000" b="1" dirty="0">
              <a:solidFill>
                <a:srgbClr val="4F81BD"/>
              </a:solidFill>
              <a:latin typeface="Calibri"/>
            </a:endParaRPr>
          </a:p>
        </p:txBody>
      </p:sp>
      <p:pic>
        <p:nvPicPr>
          <p:cNvPr id="57347"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1989138"/>
            <a:ext cx="9131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946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33400"/>
            <a:ext cx="9144000" cy="5774388"/>
          </a:xfrm>
          <a:prstGeom prst="rect">
            <a:avLst/>
          </a:prstGeom>
        </p:spPr>
      </p:pic>
      <p:sp>
        <p:nvSpPr>
          <p:cNvPr id="4" name="TextBox 5"/>
          <p:cNvSpPr txBox="1">
            <a:spLocks noChangeArrowheads="1"/>
          </p:cNvSpPr>
          <p:nvPr/>
        </p:nvSpPr>
        <p:spPr bwMode="auto">
          <a:xfrm rot="485601">
            <a:off x="2495598" y="411905"/>
            <a:ext cx="6696744" cy="1200329"/>
          </a:xfrm>
          <a:prstGeom prst="rect">
            <a:avLst/>
          </a:prstGeom>
          <a:solidFill>
            <a:schemeClr val="accent6">
              <a:lumMod val="75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b="1" dirty="0" smtClean="0">
                <a:solidFill>
                  <a:prstClr val="white"/>
                </a:solidFill>
              </a:rPr>
              <a:t>Research </a:t>
            </a:r>
            <a:r>
              <a:rPr lang="en-US" b="1" dirty="0">
                <a:solidFill>
                  <a:prstClr val="white"/>
                </a:solidFill>
              </a:rPr>
              <a:t>o</a:t>
            </a:r>
            <a:r>
              <a:rPr lang="en-US" b="1" dirty="0" smtClean="0">
                <a:solidFill>
                  <a:prstClr val="white"/>
                </a:solidFill>
              </a:rPr>
              <a:t>utput </a:t>
            </a:r>
            <a:r>
              <a:rPr lang="en-US" b="1" dirty="0">
                <a:solidFill>
                  <a:prstClr val="white"/>
                </a:solidFill>
              </a:rPr>
              <a:t>t</a:t>
            </a:r>
            <a:r>
              <a:rPr lang="en-US" b="1" dirty="0" smtClean="0">
                <a:solidFill>
                  <a:prstClr val="white"/>
                </a:solidFill>
              </a:rPr>
              <a:t>ypes </a:t>
            </a:r>
            <a:r>
              <a:rPr lang="en-US" b="1" dirty="0">
                <a:solidFill>
                  <a:prstClr val="white"/>
                </a:solidFill>
              </a:rPr>
              <a:t>i</a:t>
            </a:r>
            <a:r>
              <a:rPr lang="en-US" b="1" dirty="0" smtClean="0">
                <a:solidFill>
                  <a:prstClr val="white"/>
                </a:solidFill>
              </a:rPr>
              <a:t>ncluded </a:t>
            </a:r>
            <a:r>
              <a:rPr lang="en-US" b="1" dirty="0">
                <a:solidFill>
                  <a:prstClr val="white"/>
                </a:solidFill>
              </a:rPr>
              <a:t>in </a:t>
            </a:r>
            <a:r>
              <a:rPr lang="en-US" b="1" dirty="0" smtClean="0">
                <a:solidFill>
                  <a:prstClr val="white"/>
                </a:solidFill>
              </a:rPr>
              <a:t>the TCD CRIS &amp;</a:t>
            </a:r>
            <a:r>
              <a:rPr lang="en-US" b="1" dirty="0">
                <a:solidFill>
                  <a:prstClr val="white"/>
                </a:solidFill>
              </a:rPr>
              <a:t> </a:t>
            </a:r>
            <a:r>
              <a:rPr lang="en-US" b="1" dirty="0" smtClean="0">
                <a:solidFill>
                  <a:prstClr val="white"/>
                </a:solidFill>
              </a:rPr>
              <a:t>institutional repository (for reporting and metrics purposes).</a:t>
            </a:r>
            <a:endParaRPr lang="en-US" b="1" dirty="0">
              <a:solidFill>
                <a:prstClr val="white"/>
              </a:solidFill>
            </a:endParaRPr>
          </a:p>
        </p:txBody>
      </p:sp>
    </p:spTree>
    <p:extLst>
      <p:ext uri="{BB962C8B-B14F-4D97-AF65-F5344CB8AC3E}">
        <p14:creationId xmlns:p14="http://schemas.microsoft.com/office/powerpoint/2010/main" val="2819541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Box 5"/>
          <p:cNvSpPr txBox="1">
            <a:spLocks noChangeArrowheads="1"/>
          </p:cNvSpPr>
          <p:nvPr/>
        </p:nvSpPr>
        <p:spPr bwMode="auto">
          <a:xfrm>
            <a:off x="5940425" y="1557338"/>
            <a:ext cx="32035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prstClr val="black"/>
                </a:solidFill>
              </a:rPr>
              <a:t>New Research </a:t>
            </a:r>
          </a:p>
          <a:p>
            <a:pPr eaLnBrk="1" hangingPunct="1"/>
            <a:r>
              <a:rPr lang="en-US">
                <a:solidFill>
                  <a:prstClr val="black"/>
                </a:solidFill>
              </a:rPr>
              <a:t>Output Types </a:t>
            </a:r>
          </a:p>
          <a:p>
            <a:pPr eaLnBrk="1" hangingPunct="1"/>
            <a:r>
              <a:rPr lang="en-US">
                <a:solidFill>
                  <a:prstClr val="black"/>
                </a:solidFill>
              </a:rPr>
              <a:t>Included in the</a:t>
            </a:r>
          </a:p>
          <a:p>
            <a:pPr eaLnBrk="1" hangingPunct="1"/>
            <a:r>
              <a:rPr lang="en-US">
                <a:solidFill>
                  <a:prstClr val="black"/>
                </a:solidFill>
              </a:rPr>
              <a:t>CRIS (Research Support System) &amp;</a:t>
            </a:r>
          </a:p>
          <a:p>
            <a:pPr eaLnBrk="1" hangingPunct="1"/>
            <a:r>
              <a:rPr lang="en-US">
                <a:solidFill>
                  <a:prstClr val="black"/>
                </a:solidFill>
              </a:rPr>
              <a:t>Incorporated into TARA</a:t>
            </a:r>
          </a:p>
        </p:txBody>
      </p:sp>
      <p:pic>
        <p:nvPicPr>
          <p:cNvPr id="97282" name="Picture 6"/>
          <p:cNvPicPr>
            <a:picLocks noChangeAspect="1"/>
          </p:cNvPicPr>
          <p:nvPr/>
        </p:nvPicPr>
        <p:blipFill>
          <a:blip r:embed="rId3">
            <a:extLst>
              <a:ext uri="{28A0092B-C50C-407E-A947-70E740481C1C}">
                <a14:useLocalDpi xmlns:a14="http://schemas.microsoft.com/office/drawing/2010/main" val="0"/>
              </a:ext>
            </a:extLst>
          </a:blip>
          <a:srcRect l="35973" t="3287" r="35001" b="25117"/>
          <a:stretch>
            <a:fillRect/>
          </a:stretch>
        </p:blipFill>
        <p:spPr bwMode="auto">
          <a:xfrm>
            <a:off x="0" y="0"/>
            <a:ext cx="4859338" cy="70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2957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92150"/>
            <a:ext cx="9144000" cy="39624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2671763" y="2971800"/>
            <a:ext cx="4572000" cy="6572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a:solidFill>
                <a:prstClr val="white"/>
              </a:solidFill>
              <a:latin typeface="Calibri"/>
            </a:endParaRPr>
          </a:p>
        </p:txBody>
      </p:sp>
    </p:spTree>
    <p:extLst>
      <p:ext uri="{BB962C8B-B14F-4D97-AF65-F5344CB8AC3E}">
        <p14:creationId xmlns:p14="http://schemas.microsoft.com/office/powerpoint/2010/main" val="36070392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Content Placeholder 2"/>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73037" y="363538"/>
            <a:ext cx="9153525" cy="5970588"/>
          </a:xfrm>
        </p:spPr>
      </p:pic>
      <p:sp>
        <p:nvSpPr>
          <p:cNvPr id="71682" name="Text Box 4"/>
          <p:cNvSpPr txBox="1">
            <a:spLocks noChangeArrowheads="1"/>
          </p:cNvSpPr>
          <p:nvPr/>
        </p:nvSpPr>
        <p:spPr bwMode="auto">
          <a:xfrm>
            <a:off x="3106738" y="-33338"/>
            <a:ext cx="3697287" cy="39687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IE" sz="2000" b="1">
                <a:solidFill>
                  <a:prstClr val="white"/>
                </a:solidFill>
              </a:rPr>
              <a:t>Repository with Added Value</a:t>
            </a:r>
            <a:endParaRPr lang="en-US" sz="2000" b="1">
              <a:solidFill>
                <a:prstClr val="white"/>
              </a:solidFill>
            </a:endParaRPr>
          </a:p>
        </p:txBody>
      </p:sp>
      <p:sp>
        <p:nvSpPr>
          <p:cNvPr id="71683" name="Oval 5"/>
          <p:cNvSpPr>
            <a:spLocks noChangeArrowheads="1"/>
          </p:cNvSpPr>
          <p:nvPr/>
        </p:nvSpPr>
        <p:spPr bwMode="auto">
          <a:xfrm>
            <a:off x="3922713" y="4926806"/>
            <a:ext cx="2881312" cy="433387"/>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IE">
              <a:solidFill>
                <a:prstClr val="black"/>
              </a:solidFill>
              <a:latin typeface="Calibri"/>
            </a:endParaRPr>
          </a:p>
        </p:txBody>
      </p:sp>
      <p:sp>
        <p:nvSpPr>
          <p:cNvPr id="71684" name="Text Box 7"/>
          <p:cNvSpPr txBox="1">
            <a:spLocks noChangeArrowheads="1"/>
          </p:cNvSpPr>
          <p:nvPr/>
        </p:nvSpPr>
        <p:spPr bwMode="auto">
          <a:xfrm>
            <a:off x="4356100" y="5732463"/>
            <a:ext cx="3317875" cy="42545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IE" sz="2000">
                <a:solidFill>
                  <a:prstClr val="black"/>
                </a:solidFill>
              </a:rPr>
              <a:t>Link to Researcher’s Profile</a:t>
            </a:r>
            <a:endParaRPr lang="en-US" sz="2000">
              <a:solidFill>
                <a:prstClr val="black"/>
              </a:solidFill>
            </a:endParaRPr>
          </a:p>
        </p:txBody>
      </p:sp>
      <p:cxnSp>
        <p:nvCxnSpPr>
          <p:cNvPr id="5" name="Straight Arrow Connector 4"/>
          <p:cNvCxnSpPr>
            <a:stCxn id="71684" idx="0"/>
          </p:cNvCxnSpPr>
          <p:nvPr/>
        </p:nvCxnSpPr>
        <p:spPr>
          <a:xfrm flipH="1" flipV="1">
            <a:off x="5906294" y="5360193"/>
            <a:ext cx="108744" cy="3722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1767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1275" y="1560513"/>
            <a:ext cx="9102725" cy="5297487"/>
          </a:xfrm>
        </p:spPr>
      </p:pic>
      <p:grpSp>
        <p:nvGrpSpPr>
          <p:cNvPr id="9" name="Group 8"/>
          <p:cNvGrpSpPr>
            <a:grpSpLocks/>
          </p:cNvGrpSpPr>
          <p:nvPr/>
        </p:nvGrpSpPr>
        <p:grpSpPr bwMode="auto">
          <a:xfrm>
            <a:off x="0" y="0"/>
            <a:ext cx="7700963" cy="6249988"/>
            <a:chOff x="0" y="0"/>
            <a:chExt cx="7700211" cy="6250329"/>
          </a:xfrm>
        </p:grpSpPr>
        <p:pic>
          <p:nvPicPr>
            <p:cNvPr id="7885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227178" cy="4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3235009" y="4167415"/>
              <a:ext cx="4465202" cy="2082914"/>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786313" y="142876"/>
            <a:ext cx="3857625" cy="1200329"/>
          </a:xfrm>
          <a:prstGeom prst="rect">
            <a:avLst/>
          </a:prstGeom>
          <a:solidFill>
            <a:schemeClr val="accent5">
              <a:lumMod val="20000"/>
              <a:lumOff val="80000"/>
            </a:schemeClr>
          </a:solidFill>
        </p:spPr>
        <p:txBody>
          <a:bodyPr wrap="square" rtlCol="0">
            <a:spAutoFit/>
          </a:bodyPr>
          <a:lstStyle/>
          <a:p>
            <a:pPr defTabSz="914400"/>
            <a:r>
              <a:rPr lang="en-IE" sz="2400" b="1" dirty="0" smtClean="0">
                <a:solidFill>
                  <a:srgbClr val="4F81BD"/>
                </a:solidFill>
                <a:latin typeface="Calibri"/>
              </a:rPr>
              <a:t>Automatic compliance with funders’ open access mandates</a:t>
            </a:r>
            <a:endParaRPr lang="en-IE" sz="2400" b="1" dirty="0">
              <a:solidFill>
                <a:srgbClr val="4F81BD"/>
              </a:solidFill>
              <a:latin typeface="Calibri"/>
            </a:endParaRPr>
          </a:p>
        </p:txBody>
      </p:sp>
    </p:spTree>
    <p:extLst>
      <p:ext uri="{BB962C8B-B14F-4D97-AF65-F5344CB8AC3E}">
        <p14:creationId xmlns:p14="http://schemas.microsoft.com/office/powerpoint/2010/main" val="3942849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ChangeArrowheads="1"/>
          </p:cNvSpPr>
          <p:nvPr/>
        </p:nvSpPr>
        <p:spPr bwMode="auto">
          <a:xfrm>
            <a:off x="1939925" y="1382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IE">
              <a:solidFill>
                <a:prstClr val="black"/>
              </a:solidFill>
              <a:latin typeface="Calibri"/>
            </a:endParaRPr>
          </a:p>
        </p:txBody>
      </p:sp>
      <p:sp>
        <p:nvSpPr>
          <p:cNvPr id="57346" name="Rectangle 4"/>
          <p:cNvSpPr>
            <a:spLocks noChangeArrowheads="1"/>
          </p:cNvSpPr>
          <p:nvPr/>
        </p:nvSpPr>
        <p:spPr bwMode="auto">
          <a:xfrm>
            <a:off x="1042988" y="0"/>
            <a:ext cx="6985000" cy="19177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IE" sz="2000" b="1">
                <a:solidFill>
                  <a:prstClr val="white"/>
                </a:solidFill>
                <a:latin typeface="Calibri"/>
              </a:rPr>
              <a:t>CURRENT RESEARCH INFORMATION SYSTEM</a:t>
            </a:r>
            <a:br>
              <a:rPr lang="en-IE" sz="2000" b="1">
                <a:solidFill>
                  <a:prstClr val="white"/>
                </a:solidFill>
                <a:latin typeface="Calibri"/>
              </a:rPr>
            </a:br>
            <a:r>
              <a:rPr lang="en-IE" sz="2000" b="1">
                <a:solidFill>
                  <a:prstClr val="white"/>
                </a:solidFill>
                <a:latin typeface="Calibri"/>
              </a:rPr>
              <a:t>- CV-driven</a:t>
            </a:r>
            <a:br>
              <a:rPr lang="en-IE" sz="2000" b="1">
                <a:solidFill>
                  <a:prstClr val="white"/>
                </a:solidFill>
                <a:latin typeface="Calibri"/>
              </a:rPr>
            </a:br>
            <a:r>
              <a:rPr lang="en-IE" sz="2000" b="1">
                <a:solidFill>
                  <a:prstClr val="white"/>
                </a:solidFill>
                <a:latin typeface="Calibri"/>
              </a:rPr>
              <a:t>- Fully integrated with complementary systems</a:t>
            </a:r>
            <a:br>
              <a:rPr lang="en-IE" sz="2000" b="1">
                <a:solidFill>
                  <a:prstClr val="white"/>
                </a:solidFill>
                <a:latin typeface="Calibri"/>
              </a:rPr>
            </a:br>
            <a:r>
              <a:rPr lang="en-IE" sz="2000" b="1">
                <a:solidFill>
                  <a:prstClr val="white"/>
                </a:solidFill>
                <a:latin typeface="Calibri"/>
              </a:rPr>
              <a:t>- initial  population from Human Resources records</a:t>
            </a:r>
            <a:br>
              <a:rPr lang="en-IE" sz="2000" b="1">
                <a:solidFill>
                  <a:prstClr val="white"/>
                </a:solidFill>
                <a:latin typeface="Calibri"/>
              </a:rPr>
            </a:br>
            <a:r>
              <a:rPr lang="en-IE" sz="2000" b="1">
                <a:solidFill>
                  <a:prstClr val="white"/>
                </a:solidFill>
                <a:latin typeface="Calibri"/>
              </a:rPr>
              <a:t>- updated &amp; enhanced ‘live’ by researcher,</a:t>
            </a:r>
            <a:br>
              <a:rPr lang="en-IE" sz="2000" b="1">
                <a:solidFill>
                  <a:prstClr val="white"/>
                </a:solidFill>
                <a:latin typeface="Calibri"/>
              </a:rPr>
            </a:br>
            <a:r>
              <a:rPr lang="en-IE" sz="2000" b="1">
                <a:solidFill>
                  <a:prstClr val="white"/>
                </a:solidFill>
                <a:latin typeface="Calibri"/>
              </a:rPr>
              <a:t>- mediated input on-demand (Library-based service)</a:t>
            </a:r>
            <a:endParaRPr lang="en-US" sz="2000" b="1">
              <a:solidFill>
                <a:prstClr val="white"/>
              </a:solidFill>
              <a:latin typeface="Calibri"/>
            </a:endParaRPr>
          </a:p>
        </p:txBody>
      </p:sp>
      <p:pic>
        <p:nvPicPr>
          <p:cNvPr id="57347" name="Picture 1"/>
          <p:cNvPicPr>
            <a:picLocks noChangeAspect="1"/>
          </p:cNvPicPr>
          <p:nvPr/>
        </p:nvPicPr>
        <p:blipFill>
          <a:blip r:embed="rId3">
            <a:extLst>
              <a:ext uri="{28A0092B-C50C-407E-A947-70E740481C1C}">
                <a14:useLocalDpi xmlns:a14="http://schemas.microsoft.com/office/drawing/2010/main" val="0"/>
              </a:ext>
            </a:extLst>
          </a:blip>
          <a:srcRect t="9019"/>
          <a:stretch>
            <a:fillRect/>
          </a:stretch>
        </p:blipFill>
        <p:spPr bwMode="auto">
          <a:xfrm>
            <a:off x="12700" y="1989138"/>
            <a:ext cx="9131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9417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val="0"/>
              </a:ext>
            </a:extLst>
          </a:blip>
          <a:srcRect l="2084" t="9326" r="2638"/>
          <a:stretch>
            <a:fillRect/>
          </a:stretch>
        </p:blipFill>
        <p:spPr bwMode="auto">
          <a:xfrm>
            <a:off x="65088" y="1557338"/>
            <a:ext cx="907891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3"/>
          <p:cNvSpPr>
            <a:spLocks noChangeArrowheads="1"/>
          </p:cNvSpPr>
          <p:nvPr/>
        </p:nvSpPr>
        <p:spPr bwMode="auto">
          <a:xfrm>
            <a:off x="1187450" y="115888"/>
            <a:ext cx="7200900" cy="16573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IE" sz="2000" b="1">
                <a:solidFill>
                  <a:prstClr val="white"/>
                </a:solidFill>
                <a:latin typeface="Calibri"/>
              </a:rPr>
              <a:t>Bibliographic records:</a:t>
            </a:r>
            <a:br>
              <a:rPr lang="en-IE" sz="2000" b="1">
                <a:solidFill>
                  <a:prstClr val="white"/>
                </a:solidFill>
                <a:latin typeface="Calibri"/>
              </a:rPr>
            </a:br>
            <a:r>
              <a:rPr lang="en-IE" sz="2000" b="1">
                <a:solidFill>
                  <a:prstClr val="white"/>
                </a:solidFill>
                <a:latin typeface="Calibri"/>
              </a:rPr>
              <a:t>- Started with our institutional Citation Report from ISI</a:t>
            </a:r>
            <a:br>
              <a:rPr lang="en-IE" sz="2000" b="1">
                <a:solidFill>
                  <a:prstClr val="white"/>
                </a:solidFill>
                <a:latin typeface="Calibri"/>
              </a:rPr>
            </a:br>
            <a:r>
              <a:rPr lang="en-IE" sz="2000" b="1">
                <a:solidFill>
                  <a:prstClr val="white"/>
                </a:solidFill>
                <a:latin typeface="Calibri"/>
              </a:rPr>
              <a:t>- Now: APIs available from Web of Science, PubMed, Others</a:t>
            </a:r>
            <a:br>
              <a:rPr lang="en-IE" sz="2000" b="1">
                <a:solidFill>
                  <a:prstClr val="white"/>
                </a:solidFill>
                <a:latin typeface="Calibri"/>
              </a:rPr>
            </a:br>
            <a:r>
              <a:rPr lang="en-IE" sz="2000" b="1">
                <a:solidFill>
                  <a:prstClr val="white"/>
                </a:solidFill>
                <a:latin typeface="Calibri"/>
              </a:rPr>
              <a:t>- Specifically requested by researchers	</a:t>
            </a:r>
            <a:endParaRPr lang="en-US" sz="2000" b="1">
              <a:solidFill>
                <a:prstClr val="white"/>
              </a:solidFill>
              <a:latin typeface="Calibri"/>
            </a:endParaRPr>
          </a:p>
        </p:txBody>
      </p:sp>
    </p:spTree>
    <p:extLst>
      <p:ext uri="{BB962C8B-B14F-4D97-AF65-F5344CB8AC3E}">
        <p14:creationId xmlns:p14="http://schemas.microsoft.com/office/powerpoint/2010/main" val="9755732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9144000" cy="5613419"/>
          </a:xfrm>
          <a:prstGeom prst="rect">
            <a:avLst/>
          </a:prstGeom>
        </p:spPr>
      </p:pic>
    </p:spTree>
    <p:extLst>
      <p:ext uri="{BB962C8B-B14F-4D97-AF65-F5344CB8AC3E}">
        <p14:creationId xmlns:p14="http://schemas.microsoft.com/office/powerpoint/2010/main" val="13549614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endParaRPr lang="en-US">
              <a:latin typeface="Arial" charset="0"/>
            </a:endParaRPr>
          </a:p>
        </p:txBody>
      </p:sp>
      <p:pic>
        <p:nvPicPr>
          <p:cNvPr id="6144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2440" b="5261"/>
          <a:stretch>
            <a:fillRect/>
          </a:stretch>
        </p:blipFill>
        <p:spPr>
          <a:xfrm>
            <a:off x="0" y="-20638"/>
            <a:ext cx="9153525" cy="4457701"/>
          </a:xfrm>
          <a:ln>
            <a:solidFill>
              <a:srgbClr val="808080"/>
            </a:solidFill>
            <a:miter lim="800000"/>
            <a:headEnd/>
            <a:tailEnd/>
          </a:ln>
        </p:spPr>
      </p:pic>
    </p:spTree>
    <p:extLst>
      <p:ext uri="{BB962C8B-B14F-4D97-AF65-F5344CB8AC3E}">
        <p14:creationId xmlns:p14="http://schemas.microsoft.com/office/powerpoint/2010/main" val="29649134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3">
            <a:extLst>
              <a:ext uri="{28A0092B-C50C-407E-A947-70E740481C1C}">
                <a14:useLocalDpi xmlns:a14="http://schemas.microsoft.com/office/drawing/2010/main" val="0"/>
              </a:ext>
            </a:extLst>
          </a:blip>
          <a:srcRect t="7535" r="10139" b="4907"/>
          <a:stretch>
            <a:fillRect/>
          </a:stretch>
        </p:blipFill>
        <p:spPr bwMode="auto">
          <a:xfrm>
            <a:off x="4763" y="1196975"/>
            <a:ext cx="82169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4"/>
          <p:cNvSpPr txBox="1">
            <a:spLocks noChangeArrowheads="1"/>
          </p:cNvSpPr>
          <p:nvPr/>
        </p:nvSpPr>
        <p:spPr bwMode="auto">
          <a:xfrm>
            <a:off x="2124075" y="223838"/>
            <a:ext cx="4265613" cy="396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000" b="1">
                <a:solidFill>
                  <a:prstClr val="white"/>
                </a:solidFill>
              </a:rPr>
              <a:t>Personal URL/Research Webpage</a:t>
            </a:r>
            <a:endParaRPr lang="en-US" sz="2000" b="1">
              <a:solidFill>
                <a:prstClr val="white"/>
              </a:solidFill>
            </a:endParaRPr>
          </a:p>
        </p:txBody>
      </p:sp>
      <p:sp>
        <p:nvSpPr>
          <p:cNvPr id="62467" name="Oval 3"/>
          <p:cNvSpPr>
            <a:spLocks noChangeArrowheads="1"/>
          </p:cNvSpPr>
          <p:nvPr/>
        </p:nvSpPr>
        <p:spPr bwMode="auto">
          <a:xfrm>
            <a:off x="-107950" y="836613"/>
            <a:ext cx="4032250" cy="8636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3300"/>
              </a:solidFill>
              <a:latin typeface="Calibri"/>
            </a:endParaRPr>
          </a:p>
        </p:txBody>
      </p:sp>
    </p:spTree>
    <p:extLst>
      <p:ext uri="{BB962C8B-B14F-4D97-AF65-F5344CB8AC3E}">
        <p14:creationId xmlns:p14="http://schemas.microsoft.com/office/powerpoint/2010/main" val="16299400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3"/>
          <p:cNvSpPr txBox="1">
            <a:spLocks noChangeArrowheads="1"/>
          </p:cNvSpPr>
          <p:nvPr/>
        </p:nvSpPr>
        <p:spPr bwMode="auto">
          <a:xfrm>
            <a:off x="2181225" y="44450"/>
            <a:ext cx="4191000" cy="396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IE" sz="2000" b="1">
                <a:solidFill>
                  <a:prstClr val="white"/>
                </a:solidFill>
              </a:rPr>
              <a:t>Live feed on to School webpages</a:t>
            </a:r>
            <a:endParaRPr lang="en-US" sz="2000" b="1">
              <a:solidFill>
                <a:prstClr val="white"/>
              </a:solidFill>
            </a:endParaRPr>
          </a:p>
        </p:txBody>
      </p:sp>
      <p:pic>
        <p:nvPicPr>
          <p:cNvPr id="64514" name="Picture 1"/>
          <p:cNvPicPr>
            <a:picLocks noChangeAspect="1"/>
          </p:cNvPicPr>
          <p:nvPr/>
        </p:nvPicPr>
        <p:blipFill>
          <a:blip r:embed="rId4">
            <a:extLst>
              <a:ext uri="{28A0092B-C50C-407E-A947-70E740481C1C}">
                <a14:useLocalDpi xmlns:a14="http://schemas.microsoft.com/office/drawing/2010/main" val="0"/>
              </a:ext>
            </a:extLst>
          </a:blip>
          <a:srcRect t="5399"/>
          <a:stretch>
            <a:fillRect/>
          </a:stretch>
        </p:blipFill>
        <p:spPr bwMode="auto">
          <a:xfrm>
            <a:off x="0" y="476250"/>
            <a:ext cx="9144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016618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 y="0"/>
            <a:ext cx="9047874" cy="6858000"/>
          </a:xfrm>
          <a:prstGeom prst="rect">
            <a:avLst/>
          </a:prstGeom>
        </p:spPr>
      </p:pic>
    </p:spTree>
    <p:extLst>
      <p:ext uri="{BB962C8B-B14F-4D97-AF65-F5344CB8AC3E}">
        <p14:creationId xmlns:p14="http://schemas.microsoft.com/office/powerpoint/2010/main" val="1131133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88900" y="0"/>
            <a:ext cx="8954772" cy="6858000"/>
          </a:xfrm>
          <a:prstGeom prst="rect">
            <a:avLst/>
          </a:prstGeom>
        </p:spPr>
      </p:pic>
    </p:spTree>
    <p:extLst>
      <p:ext uri="{BB962C8B-B14F-4D97-AF65-F5344CB8AC3E}">
        <p14:creationId xmlns:p14="http://schemas.microsoft.com/office/powerpoint/2010/main" val="149914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 y="0"/>
            <a:ext cx="9009529" cy="6858000"/>
          </a:xfrm>
          <a:prstGeom prst="rect">
            <a:avLst/>
          </a:prstGeom>
        </p:spPr>
      </p:pic>
    </p:spTree>
    <p:extLst>
      <p:ext uri="{BB962C8B-B14F-4D97-AF65-F5344CB8AC3E}">
        <p14:creationId xmlns:p14="http://schemas.microsoft.com/office/powerpoint/2010/main" val="1096168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193800"/>
            <a:ext cx="9144000" cy="4461358"/>
          </a:xfrm>
          <a:prstGeom prst="rect">
            <a:avLst/>
          </a:prstGeom>
        </p:spPr>
      </p:pic>
    </p:spTree>
    <p:extLst>
      <p:ext uri="{BB962C8B-B14F-4D97-AF65-F5344CB8AC3E}">
        <p14:creationId xmlns:p14="http://schemas.microsoft.com/office/powerpoint/2010/main" val="1346411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41400"/>
            <a:ext cx="9144000" cy="4769936"/>
          </a:xfrm>
          <a:prstGeom prst="rect">
            <a:avLst/>
          </a:prstGeom>
        </p:spPr>
      </p:pic>
    </p:spTree>
    <p:extLst>
      <p:ext uri="{BB962C8B-B14F-4D97-AF65-F5344CB8AC3E}">
        <p14:creationId xmlns:p14="http://schemas.microsoft.com/office/powerpoint/2010/main" val="37394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65200"/>
            <a:ext cx="9144000" cy="4914254"/>
          </a:xfrm>
          <a:prstGeom prst="rect">
            <a:avLst/>
          </a:prstGeom>
        </p:spPr>
      </p:pic>
    </p:spTree>
    <p:extLst>
      <p:ext uri="{BB962C8B-B14F-4D97-AF65-F5344CB8AC3E}">
        <p14:creationId xmlns:p14="http://schemas.microsoft.com/office/powerpoint/2010/main" val="4073999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90082"/>
            <a:ext cx="9144000" cy="5933617"/>
          </a:xfrm>
          <a:prstGeom prst="rect">
            <a:avLst/>
          </a:prstGeom>
        </p:spPr>
      </p:pic>
      <p:sp>
        <p:nvSpPr>
          <p:cNvPr id="5" name="TextBox 4"/>
          <p:cNvSpPr txBox="1"/>
          <p:nvPr/>
        </p:nvSpPr>
        <p:spPr>
          <a:xfrm>
            <a:off x="3366003" y="234251"/>
            <a:ext cx="2833378" cy="369332"/>
          </a:xfrm>
          <a:prstGeom prst="rect">
            <a:avLst/>
          </a:prstGeom>
          <a:noFill/>
        </p:spPr>
        <p:txBody>
          <a:bodyPr wrap="none" rtlCol="0">
            <a:spAutoFit/>
          </a:bodyPr>
          <a:lstStyle/>
          <a:p>
            <a:r>
              <a:rPr lang="en-US" b="1" dirty="0" smtClean="0"/>
              <a:t>Knowledge Transfer Ireland</a:t>
            </a:r>
            <a:endParaRPr lang="en-US" b="1" dirty="0"/>
          </a:p>
        </p:txBody>
      </p:sp>
    </p:spTree>
    <p:extLst>
      <p:ext uri="{BB962C8B-B14F-4D97-AF65-F5344CB8AC3E}">
        <p14:creationId xmlns:p14="http://schemas.microsoft.com/office/powerpoint/2010/main" val="323621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914400" y="1752600"/>
            <a:ext cx="701040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GB" sz="2800" b="1">
                <a:solidFill>
                  <a:srgbClr val="00339B"/>
                </a:solidFill>
                <a:latin typeface="Arial,Bold" charset="0"/>
              </a:rPr>
              <a:t>A research database will be part of an integrated management system to help monitor our progress in research and scholarship and to help manage their support.</a:t>
            </a:r>
            <a:r>
              <a:rPr lang="ja-JP" altLang="en-GB" sz="2800" b="1">
                <a:solidFill>
                  <a:srgbClr val="00339B"/>
                </a:solidFill>
                <a:latin typeface="Arial"/>
              </a:rPr>
              <a:t>”</a:t>
            </a:r>
            <a:endParaRPr lang="en-IE" sz="2800" b="1">
              <a:solidFill>
                <a:srgbClr val="00339B"/>
              </a:solidFill>
              <a:latin typeface="Arial,Bold" charset="0"/>
            </a:endParaRPr>
          </a:p>
          <a:p>
            <a:pPr>
              <a:lnSpc>
                <a:spcPct val="90000"/>
              </a:lnSpc>
              <a:spcBef>
                <a:spcPct val="50000"/>
              </a:spcBef>
            </a:pPr>
            <a:r>
              <a:rPr lang="en-GB" sz="2800" i="1">
                <a:solidFill>
                  <a:srgbClr val="00339B"/>
                </a:solidFill>
                <a:latin typeface="TimesNewRoman,Italic" charset="0"/>
              </a:rPr>
              <a:t>-TCD Strategic Plan, Chapter 5: Strategy to Realise our Vision of Trinity, Action 18, p26</a:t>
            </a:r>
          </a:p>
        </p:txBody>
      </p:sp>
    </p:spTree>
    <p:custDataLst>
      <p:tags r:id="rId1"/>
    </p:custDataLst>
    <p:extLst>
      <p:ext uri="{BB962C8B-B14F-4D97-AF65-F5344CB8AC3E}">
        <p14:creationId xmlns:p14="http://schemas.microsoft.com/office/powerpoint/2010/main" val="25140270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629" y="366486"/>
            <a:ext cx="8229600" cy="4525963"/>
          </a:xfrm>
        </p:spPr>
        <p:txBody>
          <a:bodyPr>
            <a:normAutofit fontScale="85000" lnSpcReduction="10000"/>
          </a:bodyPr>
          <a:lstStyle/>
          <a:p>
            <a:r>
              <a:rPr lang="en-US" dirty="0" smtClean="0"/>
              <a:t>Early days</a:t>
            </a:r>
          </a:p>
          <a:p>
            <a:r>
              <a:rPr lang="en-US" dirty="0" smtClean="0"/>
              <a:t>Milestones</a:t>
            </a:r>
          </a:p>
          <a:p>
            <a:r>
              <a:rPr lang="en-US" dirty="0" smtClean="0"/>
              <a:t>Fragmentation </a:t>
            </a:r>
            <a:r>
              <a:rPr lang="en-US" dirty="0" smtClean="0">
                <a:sym typeface="Wingdings"/>
              </a:rPr>
              <a:t> National Research Platform on ice;</a:t>
            </a:r>
            <a:endParaRPr lang="en-US" dirty="0" smtClean="0"/>
          </a:p>
          <a:p>
            <a:r>
              <a:rPr lang="en-US" dirty="0" smtClean="0"/>
              <a:t>Policies lag </a:t>
            </a:r>
            <a:r>
              <a:rPr lang="en-US" dirty="0" smtClean="0">
                <a:sym typeface="Wingdings"/>
              </a:rPr>
              <a:t> the roadmap</a:t>
            </a:r>
            <a:endParaRPr lang="en-US" dirty="0" smtClean="0"/>
          </a:p>
          <a:p>
            <a:r>
              <a:rPr lang="en-US" dirty="0" smtClean="0"/>
              <a:t>New horizon: </a:t>
            </a:r>
          </a:p>
          <a:p>
            <a:pPr lvl="1"/>
            <a:r>
              <a:rPr lang="en-US" dirty="0" smtClean="0"/>
              <a:t>Compliance and monitoring </a:t>
            </a:r>
          </a:p>
          <a:p>
            <a:pPr lvl="1"/>
            <a:r>
              <a:rPr lang="en-US" dirty="0" smtClean="0"/>
              <a:t>Impact agenda</a:t>
            </a:r>
          </a:p>
          <a:p>
            <a:pPr lvl="1"/>
            <a:r>
              <a:rPr lang="en-US" dirty="0" smtClean="0"/>
              <a:t>Arts and Humanities fight back</a:t>
            </a:r>
          </a:p>
          <a:p>
            <a:pPr lvl="1"/>
            <a:endParaRPr lang="en-US" dirty="0"/>
          </a:p>
          <a:p>
            <a:r>
              <a:rPr lang="en-US" dirty="0" smtClean="0"/>
              <a:t>Innovation 2020</a:t>
            </a:r>
          </a:p>
          <a:p>
            <a:pPr marL="0" indent="0">
              <a:buNone/>
            </a:pPr>
            <a:endParaRPr lang="en-US" dirty="0"/>
          </a:p>
        </p:txBody>
      </p:sp>
    </p:spTree>
    <p:extLst>
      <p:ext uri="{BB962C8B-B14F-4D97-AF65-F5344CB8AC3E}">
        <p14:creationId xmlns:p14="http://schemas.microsoft.com/office/powerpoint/2010/main" val="4223005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9222"/>
            <a:ext cx="8229600" cy="4525963"/>
          </a:xfrm>
        </p:spPr>
        <p:txBody>
          <a:bodyPr/>
          <a:lstStyle/>
          <a:p>
            <a:r>
              <a:rPr lang="en-US" dirty="0" smtClean="0"/>
              <a:t>A National CRIS </a:t>
            </a:r>
            <a:r>
              <a:rPr lang="mr-IN" dirty="0" smtClean="0"/>
              <a:t>–</a:t>
            </a:r>
            <a:r>
              <a:rPr lang="en-US" dirty="0" smtClean="0"/>
              <a:t> </a:t>
            </a:r>
            <a:r>
              <a:rPr lang="en-US" dirty="0" smtClean="0"/>
              <a:t>voting with our feet</a:t>
            </a:r>
            <a:r>
              <a:rPr lang="en-US" dirty="0" smtClean="0"/>
              <a:t>?</a:t>
            </a:r>
            <a:endParaRPr lang="en-US" dirty="0" smtClean="0"/>
          </a:p>
          <a:p>
            <a:r>
              <a:rPr lang="en-US" dirty="0" smtClean="0"/>
              <a:t>How about a backend only?</a:t>
            </a:r>
            <a:endParaRPr lang="en-US" dirty="0" smtClean="0"/>
          </a:p>
          <a:p>
            <a:r>
              <a:rPr lang="en-US" dirty="0" smtClean="0"/>
              <a:t>Front end </a:t>
            </a:r>
            <a:r>
              <a:rPr lang="mr-IN" dirty="0" smtClean="0"/>
              <a:t>–</a:t>
            </a:r>
            <a:r>
              <a:rPr lang="en-US" dirty="0" smtClean="0"/>
              <a:t> nice to have but not essential.</a:t>
            </a:r>
            <a:endParaRPr lang="en-US" dirty="0"/>
          </a:p>
        </p:txBody>
      </p:sp>
    </p:spTree>
    <p:extLst>
      <p:ext uri="{BB962C8B-B14F-4D97-AF65-F5344CB8AC3E}">
        <p14:creationId xmlns:p14="http://schemas.microsoft.com/office/powerpoint/2010/main" val="3166094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27806" y="188640"/>
            <a:ext cx="9116194" cy="390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2151" y="4094630"/>
            <a:ext cx="8640960" cy="2677656"/>
          </a:xfrm>
          <a:prstGeom prst="rect">
            <a:avLst/>
          </a:prstGeom>
          <a:noFill/>
        </p:spPr>
        <p:txBody>
          <a:bodyPr wrap="square" rtlCol="0">
            <a:spAutoFit/>
          </a:bodyPr>
          <a:lstStyle/>
          <a:p>
            <a:r>
              <a:rPr lang="en-IE" sz="4000" b="1" dirty="0">
                <a:solidFill>
                  <a:prstClr val="white"/>
                </a:solidFill>
                <a:latin typeface="Calibri"/>
              </a:rPr>
              <a:t>2017</a:t>
            </a:r>
            <a:r>
              <a:rPr lang="en-IE" sz="2800" dirty="0">
                <a:solidFill>
                  <a:prstClr val="white"/>
                </a:solidFill>
                <a:latin typeface="Calibri"/>
              </a:rPr>
              <a:t>: </a:t>
            </a:r>
            <a:r>
              <a:rPr lang="en-IE" sz="2800" dirty="0" smtClean="0">
                <a:solidFill>
                  <a:prstClr val="white"/>
                </a:solidFill>
                <a:latin typeface="Calibri"/>
              </a:rPr>
              <a:t>‘…</a:t>
            </a:r>
            <a:r>
              <a:rPr lang="en-IE" sz="2800" b="1" dirty="0" smtClean="0">
                <a:solidFill>
                  <a:prstClr val="white"/>
                </a:solidFill>
                <a:latin typeface="Calibri"/>
              </a:rPr>
              <a:t>opening </a:t>
            </a:r>
            <a:r>
              <a:rPr lang="en-IE" sz="2800" b="1" dirty="0">
                <a:solidFill>
                  <a:prstClr val="white"/>
                </a:solidFill>
                <a:latin typeface="Calibri"/>
              </a:rPr>
              <a:t>up by default all scientific data</a:t>
            </a:r>
            <a:r>
              <a:rPr lang="en-IE" sz="2800" dirty="0">
                <a:solidFill>
                  <a:prstClr val="white"/>
                </a:solidFill>
                <a:latin typeface="Calibri"/>
              </a:rPr>
              <a:t> produced by future projects under the €77 billion Horizon 2020 research and innovation programme, to ensure that the scientific community can re-use the enormous amount of data they generate</a:t>
            </a:r>
            <a:r>
              <a:rPr lang="en-IE" sz="2800" dirty="0" smtClean="0">
                <a:solidFill>
                  <a:prstClr val="white"/>
                </a:solidFill>
                <a:latin typeface="Calibri"/>
              </a:rPr>
              <a:t>.’</a:t>
            </a:r>
          </a:p>
          <a:p>
            <a:r>
              <a:rPr lang="en-IE" sz="1200" dirty="0" smtClean="0">
                <a:solidFill>
                  <a:prstClr val="white"/>
                </a:solidFill>
                <a:latin typeface="Calibri"/>
              </a:rPr>
              <a:t>- http</a:t>
            </a:r>
            <a:r>
              <a:rPr lang="en-IE" sz="1200" dirty="0">
                <a:solidFill>
                  <a:prstClr val="white"/>
                </a:solidFill>
                <a:latin typeface="Calibri"/>
              </a:rPr>
              <a:t>://</a:t>
            </a:r>
            <a:r>
              <a:rPr lang="en-IE" sz="1200" dirty="0" smtClean="0">
                <a:solidFill>
                  <a:prstClr val="white"/>
                </a:solidFill>
                <a:latin typeface="Calibri"/>
              </a:rPr>
              <a:t>europa.eu/rapid/press-release_IP-16-1408_en.htm </a:t>
            </a:r>
            <a:endParaRPr lang="en-IE" sz="1200" dirty="0">
              <a:solidFill>
                <a:prstClr val="white"/>
              </a:solidFill>
              <a:latin typeface="Calibri"/>
            </a:endParaRPr>
          </a:p>
        </p:txBody>
      </p:sp>
      <p:sp>
        <p:nvSpPr>
          <p:cNvPr id="5" name="TextBox 4"/>
          <p:cNvSpPr txBox="1"/>
          <p:nvPr/>
        </p:nvSpPr>
        <p:spPr>
          <a:xfrm>
            <a:off x="4139952" y="0"/>
            <a:ext cx="5129161" cy="307777"/>
          </a:xfrm>
          <a:prstGeom prst="rect">
            <a:avLst/>
          </a:prstGeom>
          <a:noFill/>
        </p:spPr>
        <p:txBody>
          <a:bodyPr wrap="none" rtlCol="0">
            <a:spAutoFit/>
          </a:bodyPr>
          <a:lstStyle/>
          <a:p>
            <a:r>
              <a:rPr lang="en-IE" sz="1400" i="1" dirty="0">
                <a:solidFill>
                  <a:srgbClr val="EEECE1">
                    <a:lumMod val="90000"/>
                  </a:srgbClr>
                </a:solidFill>
                <a:latin typeface="Calibri"/>
              </a:rPr>
              <a:t>Carlos Moedas, Commissioner </a:t>
            </a:r>
            <a:r>
              <a:rPr lang="en-IE" sz="1400" i="1" dirty="0" smtClean="0">
                <a:solidFill>
                  <a:srgbClr val="EEECE1">
                    <a:lumMod val="90000"/>
                  </a:srgbClr>
                </a:solidFill>
                <a:latin typeface="Calibri"/>
              </a:rPr>
              <a:t>for Research, </a:t>
            </a:r>
            <a:r>
              <a:rPr lang="en-IE" sz="1400" i="1" dirty="0">
                <a:solidFill>
                  <a:srgbClr val="EEECE1">
                    <a:lumMod val="90000"/>
                  </a:srgbClr>
                </a:solidFill>
                <a:latin typeface="Calibri"/>
              </a:rPr>
              <a:t>Science and Innovation</a:t>
            </a:r>
            <a:r>
              <a:rPr lang="en-IE" sz="1400" i="1" dirty="0" smtClean="0">
                <a:solidFill>
                  <a:srgbClr val="EEECE1">
                    <a:lumMod val="90000"/>
                  </a:srgbClr>
                </a:solidFill>
                <a:latin typeface="Calibri"/>
              </a:rPr>
              <a:t> </a:t>
            </a:r>
            <a:endParaRPr lang="en-IE" sz="1400" i="1" dirty="0">
              <a:solidFill>
                <a:srgbClr val="EEECE1">
                  <a:lumMod val="90000"/>
                </a:srgbClr>
              </a:solidFill>
              <a:latin typeface="Calibri"/>
            </a:endParaRPr>
          </a:p>
        </p:txBody>
      </p:sp>
    </p:spTree>
    <p:extLst>
      <p:ext uri="{BB962C8B-B14F-4D97-AF65-F5344CB8AC3E}">
        <p14:creationId xmlns:p14="http://schemas.microsoft.com/office/powerpoint/2010/main" val="32267383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360040"/>
          </a:xfrm>
        </p:spPr>
        <p:txBody>
          <a:bodyPr>
            <a:noAutofit/>
          </a:bodyPr>
          <a:lstStyle/>
          <a:p>
            <a:r>
              <a:rPr lang="en-IE" sz="3200" dirty="0" smtClean="0"/>
              <a:t>Researchers’ comments</a:t>
            </a:r>
            <a:endParaRPr lang="en-IE" sz="3200" dirty="0"/>
          </a:p>
        </p:txBody>
      </p:sp>
      <p:sp>
        <p:nvSpPr>
          <p:cNvPr id="3" name="Content Placeholder 2"/>
          <p:cNvSpPr>
            <a:spLocks noGrp="1"/>
          </p:cNvSpPr>
          <p:nvPr>
            <p:ph idx="1"/>
          </p:nvPr>
        </p:nvSpPr>
        <p:spPr>
          <a:xfrm>
            <a:off x="0" y="620688"/>
            <a:ext cx="9144000" cy="5832648"/>
          </a:xfrm>
        </p:spPr>
        <p:txBody>
          <a:bodyPr>
            <a:normAutofit fontScale="85000" lnSpcReduction="20000"/>
          </a:bodyPr>
          <a:lstStyle/>
          <a:p>
            <a:pPr marL="0" indent="0">
              <a:buNone/>
            </a:pPr>
            <a:r>
              <a:rPr lang="en-IE" dirty="0"/>
              <a:t>‘How much time will this take?’</a:t>
            </a:r>
          </a:p>
          <a:p>
            <a:pPr marL="0" indent="0">
              <a:buNone/>
            </a:pPr>
            <a:r>
              <a:rPr lang="en-IE" dirty="0"/>
              <a:t>‘I need someone to summarise this – especially for interdisciplinary work’</a:t>
            </a:r>
          </a:p>
          <a:p>
            <a:pPr marL="0" indent="0">
              <a:buNone/>
            </a:pPr>
            <a:r>
              <a:rPr lang="en-IE" dirty="0"/>
              <a:t>‘How do I get to what I need to have without spending too much time?’</a:t>
            </a:r>
          </a:p>
          <a:p>
            <a:pPr marL="0" lvl="0" indent="0">
              <a:buNone/>
            </a:pPr>
            <a:r>
              <a:rPr lang="en-IE" dirty="0" smtClean="0"/>
              <a:t>‘There </a:t>
            </a:r>
            <a:r>
              <a:rPr lang="en-IE" dirty="0"/>
              <a:t>are too many resources – </a:t>
            </a:r>
            <a:r>
              <a:rPr lang="en-IE" dirty="0" smtClean="0"/>
              <a:t>I need guidance’</a:t>
            </a:r>
          </a:p>
          <a:p>
            <a:pPr marL="0" lvl="0" indent="0">
              <a:buNone/>
            </a:pPr>
            <a:r>
              <a:rPr lang="en-IE" dirty="0" smtClean="0"/>
              <a:t>‘I need boilerplate text with language describing the standards plus guidance and direction to the templates.’</a:t>
            </a:r>
          </a:p>
          <a:p>
            <a:pPr marL="0" indent="0">
              <a:buNone/>
            </a:pPr>
            <a:r>
              <a:rPr lang="en-IE" dirty="0"/>
              <a:t>‘The biggest problem is the metadata piece. I don’t have time to figure out what the DMP needs</a:t>
            </a:r>
            <a:r>
              <a:rPr lang="en-IE" dirty="0" smtClean="0"/>
              <a:t>.’</a:t>
            </a:r>
          </a:p>
          <a:p>
            <a:pPr marL="0" lvl="0" indent="0">
              <a:buNone/>
            </a:pPr>
            <a:r>
              <a:rPr lang="en-IE" dirty="0" smtClean="0"/>
              <a:t>‘</a:t>
            </a:r>
            <a:r>
              <a:rPr lang="en-IE" dirty="0"/>
              <a:t>Am I supposed to upload to only one </a:t>
            </a:r>
            <a:r>
              <a:rPr lang="en-IE" dirty="0" smtClean="0"/>
              <a:t>repository?’</a:t>
            </a:r>
            <a:endParaRPr lang="en-IE" dirty="0"/>
          </a:p>
          <a:p>
            <a:pPr marL="0" lvl="0" indent="0">
              <a:buNone/>
            </a:pPr>
            <a:r>
              <a:rPr lang="en-IE" dirty="0" smtClean="0"/>
              <a:t>‘Everything </a:t>
            </a:r>
            <a:r>
              <a:rPr lang="en-IE" dirty="0"/>
              <a:t>in the data management plan parallels the research ethics procedures; </a:t>
            </a:r>
            <a:r>
              <a:rPr lang="en-IE" dirty="0" smtClean="0"/>
              <a:t>this </a:t>
            </a:r>
            <a:r>
              <a:rPr lang="en-IE" dirty="0"/>
              <a:t>needs to be aligned at the institutional </a:t>
            </a:r>
            <a:r>
              <a:rPr lang="en-IE" dirty="0" smtClean="0"/>
              <a:t>level.’</a:t>
            </a:r>
          </a:p>
          <a:p>
            <a:pPr marL="0" indent="0">
              <a:buNone/>
            </a:pPr>
            <a:r>
              <a:rPr lang="en-IE" dirty="0" smtClean="0"/>
              <a:t>‘Need </a:t>
            </a:r>
            <a:r>
              <a:rPr lang="en-IE" dirty="0"/>
              <a:t>to reduce </a:t>
            </a:r>
            <a:r>
              <a:rPr lang="en-IE" dirty="0" smtClean="0"/>
              <a:t>duplication’</a:t>
            </a:r>
            <a:endParaRPr lang="en-IE" dirty="0"/>
          </a:p>
          <a:p>
            <a:pPr marL="0" lvl="0" indent="0">
              <a:buNone/>
            </a:pPr>
            <a:endParaRPr lang="en-IE" dirty="0"/>
          </a:p>
        </p:txBody>
      </p:sp>
      <p:sp>
        <p:nvSpPr>
          <p:cNvPr id="4" name="TextBox 3"/>
          <p:cNvSpPr txBox="1"/>
          <p:nvPr/>
        </p:nvSpPr>
        <p:spPr>
          <a:xfrm>
            <a:off x="1115616" y="6474667"/>
            <a:ext cx="5824030" cy="369332"/>
          </a:xfrm>
          <a:prstGeom prst="rect">
            <a:avLst/>
          </a:prstGeom>
          <a:solidFill>
            <a:schemeClr val="accent1">
              <a:lumMod val="75000"/>
            </a:schemeClr>
          </a:solidFill>
        </p:spPr>
        <p:txBody>
          <a:bodyPr wrap="none" rtlCol="0">
            <a:spAutoFit/>
          </a:bodyPr>
          <a:lstStyle/>
          <a:p>
            <a:r>
              <a:rPr lang="en-IE" dirty="0" smtClean="0">
                <a:solidFill>
                  <a:schemeClr val="bg1"/>
                </a:solidFill>
              </a:rPr>
              <a:t>Concerns about the additional effort mirror Austrian report</a:t>
            </a:r>
            <a:endParaRPr lang="en-IE" dirty="0">
              <a:solidFill>
                <a:schemeClr val="bg1"/>
              </a:solidFill>
            </a:endParaRPr>
          </a:p>
        </p:txBody>
      </p:sp>
    </p:spTree>
    <p:extLst>
      <p:ext uri="{BB962C8B-B14F-4D97-AF65-F5344CB8AC3E}">
        <p14:creationId xmlns:p14="http://schemas.microsoft.com/office/powerpoint/2010/main" val="15488038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575800" cy="6467044"/>
          </a:xfrm>
          <a:prstGeom prst="rect">
            <a:avLst/>
          </a:prstGeom>
        </p:spPr>
      </p:pic>
      <p:pic>
        <p:nvPicPr>
          <p:cNvPr id="4" name="Picture 3"/>
          <p:cNvPicPr>
            <a:picLocks noChangeAspect="1"/>
          </p:cNvPicPr>
          <p:nvPr/>
        </p:nvPicPr>
        <p:blipFill>
          <a:blip r:embed="rId3"/>
          <a:stretch>
            <a:fillRect/>
          </a:stretch>
        </p:blipFill>
        <p:spPr>
          <a:xfrm>
            <a:off x="328539" y="-200852"/>
            <a:ext cx="9247261" cy="7058852"/>
          </a:xfrm>
          <a:prstGeom prst="rect">
            <a:avLst/>
          </a:prstGeom>
        </p:spPr>
      </p:pic>
    </p:spTree>
    <p:extLst>
      <p:ext uri="{BB962C8B-B14F-4D97-AF65-F5344CB8AC3E}">
        <p14:creationId xmlns:p14="http://schemas.microsoft.com/office/powerpoint/2010/main" val="419895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00" y="0"/>
            <a:ext cx="8500056" cy="6858000"/>
          </a:xfrm>
          <a:prstGeom prst="rect">
            <a:avLst/>
          </a:prstGeom>
        </p:spPr>
      </p:pic>
    </p:spTree>
    <p:extLst>
      <p:ext uri="{BB962C8B-B14F-4D97-AF65-F5344CB8AC3E}">
        <p14:creationId xmlns:p14="http://schemas.microsoft.com/office/powerpoint/2010/main" val="24399408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1397000"/>
            <a:ext cx="7607300" cy="4064000"/>
          </a:xfrm>
          <a:prstGeom prst="rect">
            <a:avLst/>
          </a:prstGeom>
        </p:spPr>
      </p:pic>
    </p:spTree>
    <p:extLst>
      <p:ext uri="{BB962C8B-B14F-4D97-AF65-F5344CB8AC3E}">
        <p14:creationId xmlns:p14="http://schemas.microsoft.com/office/powerpoint/2010/main" val="34217211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641600"/>
            <a:ext cx="9144000" cy="3454400"/>
          </a:xfrm>
          <a:prstGeom prst="rect">
            <a:avLst/>
          </a:prstGeom>
        </p:spPr>
      </p:pic>
      <p:pic>
        <p:nvPicPr>
          <p:cNvPr id="5" name="Picture 4"/>
          <p:cNvPicPr>
            <a:picLocks noChangeAspect="1"/>
          </p:cNvPicPr>
          <p:nvPr/>
        </p:nvPicPr>
        <p:blipFill>
          <a:blip r:embed="rId3"/>
          <a:stretch>
            <a:fillRect/>
          </a:stretch>
        </p:blipFill>
        <p:spPr>
          <a:xfrm>
            <a:off x="2737166" y="0"/>
            <a:ext cx="3225800" cy="2641600"/>
          </a:xfrm>
          <a:prstGeom prst="rect">
            <a:avLst/>
          </a:prstGeom>
        </p:spPr>
      </p:pic>
    </p:spTree>
    <p:extLst>
      <p:ext uri="{BB962C8B-B14F-4D97-AF65-F5344CB8AC3E}">
        <p14:creationId xmlns:p14="http://schemas.microsoft.com/office/powerpoint/2010/main" val="1468008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0500"/>
            <a:ext cx="9144000" cy="6464128"/>
          </a:xfrm>
          <a:prstGeom prst="rect">
            <a:avLst/>
          </a:prstGeom>
        </p:spPr>
      </p:pic>
      <p:sp>
        <p:nvSpPr>
          <p:cNvPr id="5" name="Rectangle 4"/>
          <p:cNvSpPr/>
          <p:nvPr/>
        </p:nvSpPr>
        <p:spPr>
          <a:xfrm>
            <a:off x="3953204" y="0"/>
            <a:ext cx="5190796" cy="646331"/>
          </a:xfrm>
          <a:prstGeom prst="rect">
            <a:avLst/>
          </a:prstGeom>
        </p:spPr>
        <p:txBody>
          <a:bodyPr wrap="square">
            <a:spAutoFit/>
          </a:bodyPr>
          <a:lstStyle/>
          <a:p>
            <a:r>
              <a:rPr lang="en-US" dirty="0" smtClean="0">
                <a:hlinkClick r:id="rId4"/>
              </a:rPr>
              <a:t>https://www.youtube.com/watch?v=H5ceUEPZZKE</a:t>
            </a:r>
            <a:endParaRPr lang="en-US" dirty="0" smtClean="0"/>
          </a:p>
          <a:p>
            <a:endParaRPr lang="en-US" dirty="0"/>
          </a:p>
        </p:txBody>
      </p:sp>
    </p:spTree>
    <p:extLst>
      <p:ext uri="{BB962C8B-B14F-4D97-AF65-F5344CB8AC3E}">
        <p14:creationId xmlns:p14="http://schemas.microsoft.com/office/powerpoint/2010/main" val="1296394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8850" cy="688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22243" name="Text Box 3"/>
          <p:cNvSpPr txBox="1">
            <a:spLocks noChangeArrowheads="1"/>
          </p:cNvSpPr>
          <p:nvPr/>
        </p:nvSpPr>
        <p:spPr bwMode="auto">
          <a:xfrm>
            <a:off x="4859338" y="1557338"/>
            <a:ext cx="406717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65113" indent="-265113" eaLnBrk="0" hangingPunct="0">
              <a:defRPr sz="2400">
                <a:solidFill>
                  <a:schemeClr val="tx1"/>
                </a:solidFill>
                <a:latin typeface="Arial" charset="0"/>
                <a:ea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o"/>
            </a:pPr>
            <a:r>
              <a:rPr lang="en-IE" sz="1800">
                <a:latin typeface="Tahoma" charset="0"/>
                <a:cs typeface="ＭＳ Ｐゴシック" charset="0"/>
              </a:rPr>
              <a:t>Strategic decision to develop world-class research system in Ireland</a:t>
            </a:r>
          </a:p>
          <a:p>
            <a:pPr>
              <a:buFontTx/>
              <a:buChar char="o"/>
            </a:pPr>
            <a:r>
              <a:rPr lang="en-IE" sz="1800">
                <a:latin typeface="Tahoma" charset="0"/>
                <a:cs typeface="ＭＳ Ｐゴシック" charset="0"/>
              </a:rPr>
              <a:t>Increase research capacity, quality and output</a:t>
            </a:r>
          </a:p>
          <a:p>
            <a:pPr>
              <a:buFontTx/>
              <a:buChar char="o"/>
            </a:pPr>
            <a:r>
              <a:rPr lang="en-IE" sz="1800">
                <a:latin typeface="Tahoma" charset="0"/>
                <a:cs typeface="ＭＳ Ｐゴシック" charset="0"/>
              </a:rPr>
              <a:t>Develop 4</a:t>
            </a:r>
            <a:r>
              <a:rPr lang="en-IE" sz="1800" baseline="30000">
                <a:latin typeface="Tahoma" charset="0"/>
                <a:cs typeface="ＭＳ Ｐゴシック" charset="0"/>
              </a:rPr>
              <a:t>th</a:t>
            </a:r>
            <a:r>
              <a:rPr lang="en-IE" sz="1800">
                <a:latin typeface="Tahoma" charset="0"/>
                <a:cs typeface="ＭＳ Ｐゴシック" charset="0"/>
              </a:rPr>
              <a:t> Level Ireland</a:t>
            </a:r>
          </a:p>
          <a:p>
            <a:pPr>
              <a:buFontTx/>
              <a:buChar char="o"/>
            </a:pPr>
            <a:r>
              <a:rPr lang="en-IE" sz="1800">
                <a:latin typeface="Tahoma" charset="0"/>
                <a:cs typeface="ＭＳ Ｐゴシック" charset="0"/>
              </a:rPr>
              <a:t>Double PhD output, structure training, develop careers, encourage mobility</a:t>
            </a:r>
          </a:p>
          <a:p>
            <a:pPr>
              <a:buFontTx/>
              <a:buChar char="o"/>
            </a:pPr>
            <a:r>
              <a:rPr lang="en-IE" sz="1800">
                <a:latin typeface="Tahoma" charset="0"/>
                <a:cs typeface="ＭＳ Ｐゴシック" charset="0"/>
              </a:rPr>
              <a:t>Estimated additional cost of €1.88 billion to 2013</a:t>
            </a:r>
          </a:p>
          <a:p>
            <a:pPr>
              <a:buFontTx/>
              <a:buChar char="o"/>
            </a:pPr>
            <a:r>
              <a:rPr lang="en-IE" sz="1800">
                <a:latin typeface="Tahoma" charset="0"/>
                <a:cs typeface="ＭＳ Ｐゴシック" charset="0"/>
              </a:rPr>
              <a:t>Spending predicted of €2.7 billion to 2008 to implement strategy</a:t>
            </a:r>
          </a:p>
          <a:p>
            <a:pPr>
              <a:buFontTx/>
              <a:buChar char="o"/>
            </a:pPr>
            <a:r>
              <a:rPr lang="en-IE" sz="1800">
                <a:latin typeface="Tahoma" charset="0"/>
                <a:cs typeface="ＭＳ Ｐゴシック" charset="0"/>
              </a:rPr>
              <a:t>P</a:t>
            </a:r>
            <a:r>
              <a:rPr lang="en-US" sz="1800">
                <a:latin typeface="Tahoma" charset="0"/>
                <a:cs typeface="ＭＳ Ｐゴシック" charset="0"/>
              </a:rPr>
              <a:t>rovision for:</a:t>
            </a:r>
          </a:p>
          <a:p>
            <a:pPr lvl="2"/>
            <a:r>
              <a:rPr lang="en-IE" sz="1800">
                <a:latin typeface="Tahoma" charset="0"/>
                <a:cs typeface="ＭＳ Ｐゴシック" charset="0"/>
              </a:rPr>
              <a:t> 	350 PI’s</a:t>
            </a:r>
          </a:p>
          <a:p>
            <a:pPr lvl="2"/>
            <a:r>
              <a:rPr lang="en-IE" sz="1800">
                <a:latin typeface="Tahoma" charset="0"/>
                <a:cs typeface="ＭＳ Ｐゴシック" charset="0"/>
              </a:rPr>
              <a:t> 	1050 Postdocs</a:t>
            </a:r>
          </a:p>
          <a:p>
            <a:pPr lvl="2"/>
            <a:r>
              <a:rPr lang="en-IE" sz="1800">
                <a:latin typeface="Tahoma" charset="0"/>
                <a:cs typeface="ＭＳ Ｐゴシック" charset="0"/>
              </a:rPr>
              <a:t> 	3500 PhD Students</a:t>
            </a:r>
            <a:endParaRPr lang="en-GB" sz="1800">
              <a:latin typeface="Tahoma" charset="0"/>
              <a:cs typeface="ＭＳ Ｐゴシック" charset="0"/>
            </a:endParaRPr>
          </a:p>
        </p:txBody>
      </p:sp>
    </p:spTree>
    <p:custDataLst>
      <p:tags r:id="rId1"/>
    </p:custDataLst>
    <p:extLst>
      <p:ext uri="{BB962C8B-B14F-4D97-AF65-F5344CB8AC3E}">
        <p14:creationId xmlns:p14="http://schemas.microsoft.com/office/powerpoint/2010/main" val="26792581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r>
              <a:rPr lang="en-IE" sz="3200" dirty="0">
                <a:latin typeface="Arial" charset="0"/>
              </a:rPr>
              <a:t>Investment in Irish </a:t>
            </a:r>
            <a:r>
              <a:rPr lang="en-IE" sz="3200" dirty="0" smtClean="0">
                <a:latin typeface="Arial" charset="0"/>
              </a:rPr>
              <a:t>Research from 2002-:</a:t>
            </a:r>
            <a:endParaRPr lang="en-GB" sz="3200" dirty="0">
              <a:latin typeface="Arial" charset="0"/>
            </a:endParaRPr>
          </a:p>
        </p:txBody>
      </p:sp>
      <p:sp>
        <p:nvSpPr>
          <p:cNvPr id="520195" name="Rectangle 3"/>
          <p:cNvSpPr>
            <a:spLocks noGrp="1" noChangeArrowheads="1"/>
          </p:cNvSpPr>
          <p:nvPr>
            <p:ph type="body" idx="1"/>
          </p:nvPr>
        </p:nvSpPr>
        <p:spPr/>
        <p:txBody>
          <a:bodyPr/>
          <a:lstStyle/>
          <a:p>
            <a:r>
              <a:rPr lang="en-IE" dirty="0">
                <a:latin typeface="Arial" charset="0"/>
              </a:rPr>
              <a:t>Over </a:t>
            </a:r>
            <a:r>
              <a:rPr lang="en-IE" dirty="0" smtClean="0">
                <a:latin typeface="Arial" charset="0"/>
              </a:rPr>
              <a:t>previous 10 </a:t>
            </a:r>
            <a:r>
              <a:rPr lang="en-IE" dirty="0">
                <a:latin typeface="Arial" charset="0"/>
              </a:rPr>
              <a:t>years expenditure on Higher Education R&amp;D </a:t>
            </a:r>
            <a:r>
              <a:rPr lang="en-IE" dirty="0" smtClean="0">
                <a:latin typeface="Arial" charset="0"/>
              </a:rPr>
              <a:t>quadrupled</a:t>
            </a:r>
            <a:endParaRPr lang="en-IE" dirty="0">
              <a:latin typeface="Arial" charset="0"/>
            </a:endParaRPr>
          </a:p>
          <a:p>
            <a:r>
              <a:rPr lang="en-IE" dirty="0" smtClean="0">
                <a:latin typeface="Arial" charset="0"/>
              </a:rPr>
              <a:t>It had passed the OECD </a:t>
            </a:r>
            <a:r>
              <a:rPr lang="en-IE" dirty="0">
                <a:latin typeface="Arial" charset="0"/>
              </a:rPr>
              <a:t>&amp; EU-25 average HERD intensity ratio</a:t>
            </a:r>
          </a:p>
          <a:p>
            <a:r>
              <a:rPr lang="en-IE" dirty="0">
                <a:latin typeface="Arial" charset="0"/>
              </a:rPr>
              <a:t>between 2004 and 2006  the number of Researchers in Higher </a:t>
            </a:r>
            <a:r>
              <a:rPr lang="en-IE" dirty="0" smtClean="0">
                <a:latin typeface="Arial" charset="0"/>
              </a:rPr>
              <a:t>Education in Ireland </a:t>
            </a:r>
            <a:r>
              <a:rPr lang="en-IE" dirty="0">
                <a:latin typeface="Arial" charset="0"/>
              </a:rPr>
              <a:t>increased by 13%</a:t>
            </a:r>
          </a:p>
          <a:p>
            <a:endParaRPr lang="en-GB" dirty="0">
              <a:latin typeface="Arial" charset="0"/>
            </a:endParaRPr>
          </a:p>
        </p:txBody>
      </p:sp>
    </p:spTree>
    <p:custDataLst>
      <p:tags r:id="rId1"/>
    </p:custDataLst>
    <p:extLst>
      <p:ext uri="{BB962C8B-B14F-4D97-AF65-F5344CB8AC3E}">
        <p14:creationId xmlns:p14="http://schemas.microsoft.com/office/powerpoint/2010/main" val="32744266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atin typeface="Arial" charset="0"/>
            </a:endParaRPr>
          </a:p>
        </p:txBody>
      </p:sp>
      <p:sp>
        <p:nvSpPr>
          <p:cNvPr id="16387" name="Text Box 3"/>
          <p:cNvSpPr txBox="1">
            <a:spLocks noChangeArrowheads="1"/>
          </p:cNvSpPr>
          <p:nvPr/>
        </p:nvSpPr>
        <p:spPr bwMode="auto">
          <a:xfrm>
            <a:off x="2319338" y="3429000"/>
            <a:ext cx="6069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smtClean="0">
              <a:solidFill>
                <a:srgbClr val="000000"/>
              </a:solidFill>
            </a:endParaRPr>
          </a:p>
        </p:txBody>
      </p:sp>
      <p:grpSp>
        <p:nvGrpSpPr>
          <p:cNvPr id="16388" name="Group 4"/>
          <p:cNvGrpSpPr>
            <a:grpSpLocks/>
          </p:cNvGrpSpPr>
          <p:nvPr/>
        </p:nvGrpSpPr>
        <p:grpSpPr bwMode="auto">
          <a:xfrm>
            <a:off x="0" y="-387350"/>
            <a:ext cx="9396413" cy="5040313"/>
            <a:chOff x="0" y="-244"/>
            <a:chExt cx="5919" cy="3175"/>
          </a:xfrm>
        </p:grpSpPr>
        <p:grpSp>
          <p:nvGrpSpPr>
            <p:cNvPr id="16392" name="Group 5"/>
            <p:cNvGrpSpPr>
              <a:grpSpLocks/>
            </p:cNvGrpSpPr>
            <p:nvPr/>
          </p:nvGrpSpPr>
          <p:grpSpPr bwMode="auto">
            <a:xfrm>
              <a:off x="0" y="-244"/>
              <a:ext cx="5919" cy="3175"/>
              <a:chOff x="0" y="-72"/>
              <a:chExt cx="5760" cy="2912"/>
            </a:xfrm>
          </p:grpSpPr>
          <p:pic>
            <p:nvPicPr>
              <p:cNvPr id="16394" name="Picture 6"/>
              <p:cNvPicPr>
                <a:picLocks noChangeAspect="1" noChangeArrowheads="1"/>
              </p:cNvPicPr>
              <p:nvPr/>
            </p:nvPicPr>
            <p:blipFill>
              <a:blip r:embed="rId3">
                <a:extLst>
                  <a:ext uri="{28A0092B-C50C-407E-A947-70E740481C1C}">
                    <a14:useLocalDpi xmlns:a14="http://schemas.microsoft.com/office/drawing/2010/main" val="0"/>
                  </a:ext>
                </a:extLst>
              </a:blip>
              <a:srcRect r="40201" b="45876"/>
              <a:stretch>
                <a:fillRect/>
              </a:stretch>
            </p:blipFill>
            <p:spPr bwMode="auto">
              <a:xfrm>
                <a:off x="0" y="-72"/>
                <a:ext cx="5760" cy="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7"/>
              <p:cNvPicPr>
                <a:picLocks noChangeAspect="1" noChangeArrowheads="1"/>
              </p:cNvPicPr>
              <p:nvPr/>
            </p:nvPicPr>
            <p:blipFill>
              <a:blip r:embed="rId3">
                <a:extLst>
                  <a:ext uri="{28A0092B-C50C-407E-A947-70E740481C1C}">
                    <a14:useLocalDpi xmlns:a14="http://schemas.microsoft.com/office/drawing/2010/main" val="0"/>
                  </a:ext>
                </a:extLst>
              </a:blip>
              <a:srcRect r="40201" b="75513"/>
              <a:stretch>
                <a:fillRect/>
              </a:stretch>
            </p:blipFill>
            <p:spPr bwMode="auto">
              <a:xfrm>
                <a:off x="0" y="210"/>
                <a:ext cx="5760"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3" name="Line 8"/>
            <p:cNvSpPr>
              <a:spLocks noChangeShapeType="1"/>
            </p:cNvSpPr>
            <p:nvPr/>
          </p:nvSpPr>
          <p:spPr bwMode="auto">
            <a:xfrm>
              <a:off x="1587" y="2341"/>
              <a:ext cx="4332" cy="0"/>
            </a:xfrm>
            <a:prstGeom prst="line">
              <a:avLst/>
            </a:prstGeom>
            <a:noFill/>
            <a:ln w="203200">
              <a:solidFill>
                <a:srgbClr val="CCFFCC"/>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Arial" charset="0"/>
                <a:ea typeface="ＭＳ Ｐゴシック" charset="0"/>
              </a:endParaRPr>
            </a:p>
          </p:txBody>
        </p:sp>
      </p:grpSp>
      <p:sp>
        <p:nvSpPr>
          <p:cNvPr id="16389" name="Text Box 9"/>
          <p:cNvSpPr txBox="1">
            <a:spLocks noChangeArrowheads="1"/>
          </p:cNvSpPr>
          <p:nvPr/>
        </p:nvSpPr>
        <p:spPr bwMode="auto">
          <a:xfrm>
            <a:off x="2484438" y="3573463"/>
            <a:ext cx="352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400" smtClean="0">
                <a:solidFill>
                  <a:srgbClr val="333333"/>
                </a:solidFill>
              </a:rPr>
              <a:t>IEEE Signal Processing Magazine</a:t>
            </a:r>
            <a:endParaRPr lang="en-US" sz="1400" smtClean="0">
              <a:solidFill>
                <a:srgbClr val="333333"/>
              </a:solidFill>
            </a:endParaRPr>
          </a:p>
        </p:txBody>
      </p:sp>
      <p:pic>
        <p:nvPicPr>
          <p:cNvPr id="1478666" name="Picture 10"/>
          <p:cNvPicPr>
            <a:picLocks noChangeAspect="1" noChangeArrowheads="1"/>
          </p:cNvPicPr>
          <p:nvPr/>
        </p:nvPicPr>
        <p:blipFill>
          <a:blip r:embed="rId4"/>
          <a:srcRect t="14325"/>
          <a:stretch>
            <a:fillRect/>
          </a:stretch>
        </p:blipFill>
        <p:spPr bwMode="auto">
          <a:xfrm>
            <a:off x="671513" y="1341438"/>
            <a:ext cx="7802562" cy="5013325"/>
          </a:xfrm>
          <a:prstGeom prst="rect">
            <a:avLst/>
          </a:prstGeom>
          <a:noFill/>
          <a:ln w="9525">
            <a:solidFill>
              <a:srgbClr val="003399"/>
            </a:solidFill>
            <a:miter lim="800000"/>
            <a:headEnd/>
            <a:tailEnd/>
          </a:ln>
          <a:effectLst>
            <a:outerShdw dist="107763" dir="2700000" algn="ctr" rotWithShape="0">
              <a:schemeClr val="bg2">
                <a:alpha val="50000"/>
              </a:schemeClr>
            </a:outerShdw>
          </a:effectLst>
        </p:spPr>
      </p:pic>
      <p:pic>
        <p:nvPicPr>
          <p:cNvPr id="1478667" name="Picture 11"/>
          <p:cNvPicPr>
            <a:picLocks noChangeAspect="1" noChangeArrowheads="1"/>
          </p:cNvPicPr>
          <p:nvPr/>
        </p:nvPicPr>
        <p:blipFill>
          <a:blip r:embed="rId5">
            <a:extLst>
              <a:ext uri="{28A0092B-C50C-407E-A947-70E740481C1C}">
                <a14:useLocalDpi xmlns:a14="http://schemas.microsoft.com/office/drawing/2010/main" val="0"/>
              </a:ext>
            </a:extLst>
          </a:blip>
          <a:srcRect l="13835" t="7379" r="9563" b="4015"/>
          <a:stretch>
            <a:fillRect/>
          </a:stretch>
        </p:blipFill>
        <p:spPr bwMode="auto">
          <a:xfrm>
            <a:off x="971550" y="0"/>
            <a:ext cx="792162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418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8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8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468313" y="127000"/>
            <a:ext cx="5389562" cy="493713"/>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l"/>
            <a:r>
              <a:rPr lang="en-IE" sz="2800" b="1" smtClean="0">
                <a:solidFill>
                  <a:srgbClr val="1C6445"/>
                </a:solidFill>
              </a:rPr>
              <a:t>Users, Stakeholders </a:t>
            </a:r>
            <a:endParaRPr lang="en-US" sz="2800" smtClean="0"/>
          </a:p>
        </p:txBody>
      </p:sp>
      <p:sp>
        <p:nvSpPr>
          <p:cNvPr id="7" name="AutoShape 15"/>
          <p:cNvSpPr>
            <a:spLocks noChangeArrowheads="1"/>
          </p:cNvSpPr>
          <p:nvPr/>
        </p:nvSpPr>
        <p:spPr bwMode="auto">
          <a:xfrm>
            <a:off x="2411413" y="5524500"/>
            <a:ext cx="4000500" cy="1000125"/>
          </a:xfrm>
          <a:prstGeom prst="flowChartMagneticDisk">
            <a:avLst/>
          </a:prstGeom>
          <a:solidFill>
            <a:srgbClr val="D8FFCC"/>
          </a:solidFill>
          <a:ln w="9525">
            <a:solidFill>
              <a:schemeClr val="tx1"/>
            </a:solidFill>
            <a:round/>
            <a:headEnd/>
            <a:tailEnd/>
          </a:ln>
        </p:spPr>
        <p:txBody>
          <a:bodyPr wrap="none" anchor="ctr"/>
          <a:lstStyle/>
          <a:p>
            <a:pPr algn="ctr"/>
            <a:r>
              <a:rPr lang="en-IE" sz="1800" b="1"/>
              <a:t>expertiseireland.com data</a:t>
            </a:r>
            <a:endParaRPr lang="en-US" sz="1800" b="1"/>
          </a:p>
        </p:txBody>
      </p:sp>
      <p:sp>
        <p:nvSpPr>
          <p:cNvPr id="8" name="AutoShape 15"/>
          <p:cNvSpPr>
            <a:spLocks noGrp="1" noChangeArrowheads="1"/>
          </p:cNvSpPr>
          <p:nvPr>
            <p:ph idx="1"/>
          </p:nvPr>
        </p:nvSpPr>
        <p:spPr bwMode="auto">
          <a:xfrm>
            <a:off x="2411413" y="4894263"/>
            <a:ext cx="4000500" cy="982662"/>
          </a:xfrm>
          <a:prstGeom prst="flowChartMagneticDisk">
            <a:avLst/>
          </a:prstGeom>
          <a:solidFill>
            <a:srgbClr val="D8FFCC"/>
          </a:solidFill>
          <a:ln>
            <a:solidFill>
              <a:schemeClr val="tx1"/>
            </a:solidFill>
            <a:round/>
            <a:headEnd/>
            <a:tailEnd/>
          </a:ln>
        </p:spPr>
        <p:txBody>
          <a:bodyPr vert="horz" wrap="none" lIns="91440" tIns="45720" rIns="91440" bIns="45720" numCol="1" anchor="ctr" anchorCtr="0" compatLnSpc="1">
            <a:prstTxWarp prst="textNoShape">
              <a:avLst/>
            </a:prstTxWarp>
          </a:bodyPr>
          <a:lstStyle/>
          <a:p>
            <a:pPr algn="ctr">
              <a:buFontTx/>
              <a:buNone/>
            </a:pPr>
            <a:r>
              <a:rPr lang="en-IE" sz="1800" b="1" smtClean="0"/>
              <a:t>Institutional Repositories</a:t>
            </a:r>
            <a:endParaRPr lang="en-US" sz="1800" b="1" smtClean="0"/>
          </a:p>
        </p:txBody>
      </p:sp>
      <p:sp>
        <p:nvSpPr>
          <p:cNvPr id="9" name="AutoShape 15"/>
          <p:cNvSpPr>
            <a:spLocks noChangeArrowheads="1"/>
          </p:cNvSpPr>
          <p:nvPr/>
        </p:nvSpPr>
        <p:spPr bwMode="auto">
          <a:xfrm>
            <a:off x="2411413" y="4300538"/>
            <a:ext cx="4000500" cy="928687"/>
          </a:xfrm>
          <a:prstGeom prst="flowChartMagneticDisk">
            <a:avLst/>
          </a:prstGeom>
          <a:solidFill>
            <a:srgbClr val="D8FFCC"/>
          </a:solidFill>
          <a:ln w="9525">
            <a:solidFill>
              <a:schemeClr val="tx1"/>
            </a:solidFill>
            <a:round/>
            <a:headEnd/>
            <a:tailEnd/>
          </a:ln>
        </p:spPr>
        <p:txBody>
          <a:bodyPr wrap="none" anchor="ctr"/>
          <a:lstStyle/>
          <a:p>
            <a:pPr algn="ctr"/>
            <a:r>
              <a:rPr lang="en-IE" sz="1800" b="1"/>
              <a:t>National Research Data Project</a:t>
            </a:r>
            <a:endParaRPr lang="en-US" sz="1800" b="1"/>
          </a:p>
        </p:txBody>
      </p:sp>
      <p:sp>
        <p:nvSpPr>
          <p:cNvPr id="10" name="AutoShape 15"/>
          <p:cNvSpPr>
            <a:spLocks noChangeArrowheads="1"/>
          </p:cNvSpPr>
          <p:nvPr/>
        </p:nvSpPr>
        <p:spPr bwMode="auto">
          <a:xfrm>
            <a:off x="2411413" y="3724275"/>
            <a:ext cx="4000500" cy="928688"/>
          </a:xfrm>
          <a:prstGeom prst="flowChartMagneticDisk">
            <a:avLst/>
          </a:prstGeom>
          <a:solidFill>
            <a:srgbClr val="D8FFCC"/>
          </a:solidFill>
          <a:ln w="9525">
            <a:solidFill>
              <a:schemeClr val="tx1"/>
            </a:solidFill>
            <a:round/>
            <a:headEnd/>
            <a:tailEnd/>
          </a:ln>
        </p:spPr>
        <p:txBody>
          <a:bodyPr wrap="none" anchor="ctr"/>
          <a:lstStyle/>
          <a:p>
            <a:pPr algn="ctr"/>
            <a:r>
              <a:rPr lang="en-IE" sz="1800" b="1"/>
              <a:t>4</a:t>
            </a:r>
            <a:r>
              <a:rPr lang="en-IE" sz="1800" b="1" baseline="30000"/>
              <a:t>th</a:t>
            </a:r>
            <a:r>
              <a:rPr lang="en-IE" sz="1800" b="1"/>
              <a:t> Level Ireland</a:t>
            </a:r>
            <a:endParaRPr lang="en-US" sz="1800" b="1"/>
          </a:p>
        </p:txBody>
      </p:sp>
      <p:sp>
        <p:nvSpPr>
          <p:cNvPr id="11" name="AutoShape 4"/>
          <p:cNvSpPr>
            <a:spLocks noChangeArrowheads="1"/>
          </p:cNvSpPr>
          <p:nvPr/>
        </p:nvSpPr>
        <p:spPr bwMode="auto">
          <a:xfrm>
            <a:off x="2411413" y="3071813"/>
            <a:ext cx="4000500" cy="1004887"/>
          </a:xfrm>
          <a:prstGeom prst="flowChartMagneticDisk">
            <a:avLst/>
          </a:prstGeom>
          <a:solidFill>
            <a:srgbClr val="D8FFCC"/>
          </a:solidFill>
          <a:ln w="9525">
            <a:solidFill>
              <a:schemeClr val="tx1"/>
            </a:solidFill>
            <a:round/>
            <a:headEnd/>
            <a:tailEnd/>
          </a:ln>
        </p:spPr>
        <p:txBody>
          <a:bodyPr wrap="none" anchor="ctr"/>
          <a:lstStyle/>
          <a:p>
            <a:pPr algn="ctr"/>
            <a:r>
              <a:rPr lang="en-IE" sz="1800" b="1"/>
              <a:t>Researcher Mobility Portal</a:t>
            </a:r>
            <a:endParaRPr lang="en-US" sz="1800" b="1"/>
          </a:p>
        </p:txBody>
      </p:sp>
      <p:sp>
        <p:nvSpPr>
          <p:cNvPr id="20504" name="Cloud"/>
          <p:cNvSpPr>
            <a:spLocks noChangeAspect="1" noEditPoints="1" noChangeArrowheads="1"/>
          </p:cNvSpPr>
          <p:nvPr/>
        </p:nvSpPr>
        <p:spPr bwMode="auto">
          <a:xfrm>
            <a:off x="428625" y="1773238"/>
            <a:ext cx="2163763" cy="14239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r>
              <a:rPr lang="en-IE" sz="2000" b="1" dirty="0"/>
              <a:t>Higher Education Sector</a:t>
            </a:r>
            <a:endParaRPr lang="en-GB" sz="2000" b="1" dirty="0"/>
          </a:p>
        </p:txBody>
      </p:sp>
      <p:sp>
        <p:nvSpPr>
          <p:cNvPr id="20505" name="Cloud"/>
          <p:cNvSpPr>
            <a:spLocks noChangeAspect="1" noEditPoints="1" noChangeArrowheads="1"/>
          </p:cNvSpPr>
          <p:nvPr/>
        </p:nvSpPr>
        <p:spPr bwMode="auto">
          <a:xfrm>
            <a:off x="3419475" y="1268413"/>
            <a:ext cx="2665413" cy="12461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r>
              <a:rPr lang="en-IE" sz="2000" b="1"/>
              <a:t>Government</a:t>
            </a:r>
            <a:endParaRPr lang="en-GB" sz="2000" b="1"/>
          </a:p>
        </p:txBody>
      </p:sp>
      <p:sp>
        <p:nvSpPr>
          <p:cNvPr id="20506" name="Cloud"/>
          <p:cNvSpPr>
            <a:spLocks noChangeAspect="1" noEditPoints="1" noChangeArrowheads="1"/>
          </p:cNvSpPr>
          <p:nvPr/>
        </p:nvSpPr>
        <p:spPr bwMode="auto">
          <a:xfrm>
            <a:off x="0" y="4076700"/>
            <a:ext cx="1857375" cy="11874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r>
              <a:rPr lang="en-IE" sz="2000" b="1" dirty="0"/>
              <a:t>Industry</a:t>
            </a:r>
            <a:endParaRPr lang="en-GB" sz="2000" b="1" dirty="0"/>
          </a:p>
        </p:txBody>
      </p:sp>
      <p:sp>
        <p:nvSpPr>
          <p:cNvPr id="20507" name="Cloud"/>
          <p:cNvSpPr>
            <a:spLocks noChangeAspect="1" noEditPoints="1" noChangeArrowheads="1"/>
          </p:cNvSpPr>
          <p:nvPr/>
        </p:nvSpPr>
        <p:spPr bwMode="auto">
          <a:xfrm>
            <a:off x="6948488" y="1989138"/>
            <a:ext cx="1908175" cy="12795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r>
              <a:rPr lang="en-IE" sz="2000" b="1"/>
              <a:t>General Public</a:t>
            </a:r>
            <a:endParaRPr lang="en-GB" sz="2000" b="1"/>
          </a:p>
        </p:txBody>
      </p:sp>
      <p:sp>
        <p:nvSpPr>
          <p:cNvPr id="20508" name="Cloud"/>
          <p:cNvSpPr>
            <a:spLocks noChangeAspect="1" noEditPoints="1" noChangeArrowheads="1"/>
          </p:cNvSpPr>
          <p:nvPr/>
        </p:nvSpPr>
        <p:spPr bwMode="auto">
          <a:xfrm>
            <a:off x="6877050" y="4005263"/>
            <a:ext cx="1692275" cy="11334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a:defRPr/>
            </a:pPr>
            <a:r>
              <a:rPr lang="en-IE" sz="2000" b="1"/>
              <a:t>Media</a:t>
            </a:r>
            <a:endParaRPr lang="en-GB" sz="2000" b="1"/>
          </a:p>
        </p:txBody>
      </p:sp>
      <p:sp>
        <p:nvSpPr>
          <p:cNvPr id="20510" name="Text Box 30"/>
          <p:cNvSpPr txBox="1">
            <a:spLocks noChangeArrowheads="1"/>
          </p:cNvSpPr>
          <p:nvPr/>
        </p:nvSpPr>
        <p:spPr bwMode="auto">
          <a:xfrm>
            <a:off x="2555875" y="2636838"/>
            <a:ext cx="3960813" cy="427037"/>
          </a:xfrm>
          <a:prstGeom prst="rect">
            <a:avLst/>
          </a:prstGeom>
          <a:noFill/>
          <a:ln w="9525">
            <a:noFill/>
            <a:miter lim="800000"/>
            <a:headEnd/>
            <a:tailEnd/>
          </a:ln>
        </p:spPr>
        <p:txBody>
          <a:bodyPr>
            <a:spAutoFit/>
          </a:bodyPr>
          <a:lstStyle/>
          <a:p>
            <a:pPr>
              <a:spcBef>
                <a:spcPct val="50000"/>
              </a:spcBef>
            </a:pPr>
            <a:r>
              <a:rPr lang="en-IE" sz="2200" b="1"/>
              <a:t>National Research Platform</a:t>
            </a:r>
            <a:endParaRPr lang="en-GB" sz="2200" b="1"/>
          </a:p>
        </p:txBody>
      </p:sp>
      <p:sp>
        <p:nvSpPr>
          <p:cNvPr id="17" name="TextBox 16"/>
          <p:cNvSpPr txBox="1"/>
          <p:nvPr/>
        </p:nvSpPr>
        <p:spPr>
          <a:xfrm>
            <a:off x="571500" y="642938"/>
            <a:ext cx="3638550" cy="523875"/>
          </a:xfrm>
          <a:prstGeom prst="rect">
            <a:avLst/>
          </a:prstGeom>
          <a:noFill/>
        </p:spPr>
        <p:txBody>
          <a:bodyPr wrap="none">
            <a:spAutoFit/>
          </a:bodyPr>
          <a:lstStyle/>
          <a:p>
            <a:pPr>
              <a:defRPr/>
            </a:pPr>
            <a:r>
              <a:rPr lang="en-IE" sz="2800" b="1" dirty="0">
                <a:solidFill>
                  <a:srgbClr val="1C6445"/>
                </a:solidFill>
                <a:latin typeface="+mj-lt"/>
              </a:rPr>
              <a:t>and Building Blocks</a:t>
            </a:r>
            <a:endParaRPr lang="en-US" sz="2800" dirty="0">
              <a:latin typeface="+mj-lt"/>
            </a:endParaRPr>
          </a:p>
        </p:txBody>
      </p:sp>
    </p:spTree>
    <p:extLst>
      <p:ext uri="{BB962C8B-B14F-4D97-AF65-F5344CB8AC3E}">
        <p14:creationId xmlns:p14="http://schemas.microsoft.com/office/powerpoint/2010/main" val="2432626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06"/>
                                        </p:tgtEl>
                                        <p:attrNameLst>
                                          <p:attrName>style.visibility</p:attrName>
                                        </p:attrNameLst>
                                      </p:cBhvr>
                                      <p:to>
                                        <p:strVal val="visible"/>
                                      </p:to>
                                    </p:set>
                                    <p:anim calcmode="lin" valueType="num">
                                      <p:cBhvr additive="base">
                                        <p:cTn id="7" dur="500" fill="hold"/>
                                        <p:tgtEl>
                                          <p:spTgt spid="20506"/>
                                        </p:tgtEl>
                                        <p:attrNameLst>
                                          <p:attrName>ppt_x</p:attrName>
                                        </p:attrNameLst>
                                      </p:cBhvr>
                                      <p:tavLst>
                                        <p:tav tm="0">
                                          <p:val>
                                            <p:strVal val="0-#ppt_w/2"/>
                                          </p:val>
                                        </p:tav>
                                        <p:tav tm="100000">
                                          <p:val>
                                            <p:strVal val="#ppt_x"/>
                                          </p:val>
                                        </p:tav>
                                      </p:tavLst>
                                    </p:anim>
                                    <p:anim calcmode="lin" valueType="num">
                                      <p:cBhvr additive="base">
                                        <p:cTn id="8" dur="500" fill="hold"/>
                                        <p:tgtEl>
                                          <p:spTgt spid="205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
          <p:cNvSpPr>
            <a:spLocks noGrp="1" noChangeArrowheads="1"/>
          </p:cNvSpPr>
          <p:nvPr>
            <p:ph type="body" idx="1"/>
          </p:nvPr>
        </p:nvSpPr>
        <p:spPr bwMode="auto">
          <a:xfrm>
            <a:off x="684213" y="1628775"/>
            <a:ext cx="7772400" cy="44529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2200" smtClean="0"/>
              <a:t>expertiseireland.com – admired by other countries, including Australia - Limited focus</a:t>
            </a:r>
          </a:p>
          <a:p>
            <a:pPr eaLnBrk="1" hangingPunct="1">
              <a:buFontTx/>
              <a:buNone/>
            </a:pPr>
            <a:endParaRPr lang="en-GB" sz="2200" smtClean="0"/>
          </a:p>
          <a:p>
            <a:pPr eaLnBrk="1" hangingPunct="1"/>
            <a:r>
              <a:rPr lang="en-GB" sz="2200" smtClean="0"/>
              <a:t>Many disparate systems of information</a:t>
            </a:r>
          </a:p>
          <a:p>
            <a:pPr eaLnBrk="1" hangingPunct="1"/>
            <a:endParaRPr lang="en-GB" sz="2200" smtClean="0"/>
          </a:p>
          <a:p>
            <a:pPr eaLnBrk="1" hangingPunct="1"/>
            <a:r>
              <a:rPr lang="en-GB" sz="2200" smtClean="0"/>
              <a:t>Many related sectoral projects</a:t>
            </a:r>
          </a:p>
          <a:p>
            <a:pPr eaLnBrk="1" hangingPunct="1"/>
            <a:endParaRPr lang="en-GB" sz="2200" smtClean="0"/>
          </a:p>
          <a:p>
            <a:pPr eaLnBrk="1" hangingPunct="1"/>
            <a:r>
              <a:rPr lang="en-GB" sz="2200" smtClean="0"/>
              <a:t>Web presence of Irish Research is very fragmented</a:t>
            </a:r>
          </a:p>
          <a:p>
            <a:pPr eaLnBrk="1" hangingPunct="1"/>
            <a:endParaRPr lang="en-GB" sz="2200" smtClean="0"/>
          </a:p>
          <a:p>
            <a:pPr eaLnBrk="1" hangingPunct="1"/>
            <a:r>
              <a:rPr lang="en-GB" sz="2200" smtClean="0"/>
              <a:t>This limits our international visibility</a:t>
            </a:r>
          </a:p>
          <a:p>
            <a:pPr eaLnBrk="1" hangingPunct="1"/>
            <a:endParaRPr lang="en-GB" sz="2200" smtClean="0"/>
          </a:p>
        </p:txBody>
      </p:sp>
      <p:sp>
        <p:nvSpPr>
          <p:cNvPr id="15366" name="Text Box 4"/>
          <p:cNvSpPr txBox="1">
            <a:spLocks noChangeArrowheads="1"/>
          </p:cNvSpPr>
          <p:nvPr/>
        </p:nvSpPr>
        <p:spPr bwMode="auto">
          <a:xfrm>
            <a:off x="323850" y="476250"/>
            <a:ext cx="5715000" cy="519113"/>
          </a:xfrm>
          <a:prstGeom prst="rect">
            <a:avLst/>
          </a:prstGeom>
          <a:noFill/>
          <a:ln w="9525">
            <a:noFill/>
            <a:miter lim="800000"/>
            <a:headEnd/>
            <a:tailEnd/>
          </a:ln>
        </p:spPr>
        <p:txBody>
          <a:bodyPr>
            <a:spAutoFit/>
          </a:bodyPr>
          <a:lstStyle/>
          <a:p>
            <a:pPr>
              <a:spcBef>
                <a:spcPct val="50000"/>
              </a:spcBef>
            </a:pPr>
            <a:r>
              <a:rPr lang="en-GB" sz="2800" b="1">
                <a:solidFill>
                  <a:srgbClr val="1C6445"/>
                </a:solidFill>
              </a:rPr>
              <a:t>Background</a:t>
            </a:r>
            <a:endParaRPr lang="en-US" sz="2800" b="1">
              <a:solidFill>
                <a:schemeClr val="bg1"/>
              </a:solidFill>
            </a:endParaRPr>
          </a:p>
        </p:txBody>
      </p:sp>
    </p:spTree>
    <p:extLst>
      <p:ext uri="{BB962C8B-B14F-4D97-AF65-F5344CB8AC3E}">
        <p14:creationId xmlns:p14="http://schemas.microsoft.com/office/powerpoint/2010/main" val="209766216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f6874ef8-3c3b-442a-8b14-5def884bb4ef"/>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b3e9039-8eb4-4eb1-926d-d3743e36d3eb"/>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67db58e1-9a78-4f8c-8cf6-5fe86ea30a1c"/>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416a587c-9406-4c31-931c-80518d38d4f7"/>
</p:tagLst>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1317</TotalTime>
  <Words>1115</Words>
  <Application>Microsoft Macintosh PowerPoint</Application>
  <PresentationFormat>On-screen Show (4:3)</PresentationFormat>
  <Paragraphs>200</Paragraphs>
  <Slides>48</Slides>
  <Notes>21</Notes>
  <HiddenSlides>0</HiddenSlides>
  <MMClips>0</MMClip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Office Theme</vt:lpstr>
      <vt:lpstr>Default Design</vt:lpstr>
      <vt:lpstr>1_Office Theme</vt:lpstr>
      <vt:lpstr>2_Office Theme</vt:lpstr>
      <vt:lpstr>Aspect</vt:lpstr>
      <vt:lpstr>PowerPoint Presentation</vt:lpstr>
      <vt:lpstr>PowerPoint Presentation</vt:lpstr>
      <vt:lpstr>PowerPoint Presentation</vt:lpstr>
      <vt:lpstr>PowerPoint Presentation</vt:lpstr>
      <vt:lpstr>PowerPoint Presentation</vt:lpstr>
      <vt:lpstr>Investment in Irish Research from 2002-:</vt:lpstr>
      <vt:lpstr>PowerPoint Presentation</vt:lpstr>
      <vt:lpstr>Users, Stakeholders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Ireland’s HEA supporting research &amp;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Researchers’ comments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Trinity College</dc:creator>
  <cp:lastModifiedBy>Niamh Brennan</cp:lastModifiedBy>
  <cp:revision>38</cp:revision>
  <dcterms:created xsi:type="dcterms:W3CDTF">2017-05-28T18:00:51Z</dcterms:created>
  <dcterms:modified xsi:type="dcterms:W3CDTF">2017-05-30T09:18:59Z</dcterms:modified>
</cp:coreProperties>
</file>