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9" r:id="rId2"/>
    <p:sldId id="298" r:id="rId3"/>
    <p:sldId id="316" r:id="rId4"/>
    <p:sldId id="315" r:id="rId5"/>
    <p:sldId id="322" r:id="rId6"/>
    <p:sldId id="325" r:id="rId7"/>
    <p:sldId id="321" r:id="rId8"/>
    <p:sldId id="300" r:id="rId9"/>
    <p:sldId id="302" r:id="rId10"/>
    <p:sldId id="303" r:id="rId11"/>
    <p:sldId id="305" r:id="rId12"/>
    <p:sldId id="323" r:id="rId13"/>
    <p:sldId id="306" r:id="rId14"/>
    <p:sldId id="317" r:id="rId15"/>
    <p:sldId id="318" r:id="rId16"/>
    <p:sldId id="320" r:id="rId17"/>
    <p:sldId id="313" r:id="rId18"/>
    <p:sldId id="308" r:id="rId19"/>
    <p:sldId id="326" r:id="rId20"/>
    <p:sldId id="324" r:id="rId21"/>
    <p:sldId id="319" r:id="rId22"/>
    <p:sldId id="275" r:id="rId23"/>
  </p:sldIdLst>
  <p:sldSz cx="9144000" cy="6858000" type="screen4x3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E"/>
    <a:srgbClr val="A7A9AC"/>
    <a:srgbClr val="00513A"/>
    <a:srgbClr val="D5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9" autoAdjust="0"/>
    <p:restoredTop sz="94667" autoAdjust="0"/>
  </p:normalViewPr>
  <p:slideViewPr>
    <p:cSldViewPr snapToObjects="1">
      <p:cViewPr>
        <p:scale>
          <a:sx n="100" d="100"/>
          <a:sy n="100" d="100"/>
        </p:scale>
        <p:origin x="-1854" y="-348"/>
      </p:cViewPr>
      <p:guideLst>
        <p:guide orient="horz" pos="1026"/>
        <p:guide orient="horz" pos="3838"/>
        <p:guide pos="138"/>
        <p:guide pos="56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02" d="100"/>
          <a:sy n="102" d="100"/>
        </p:scale>
        <p:origin x="-3450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7E022-0B97-41B2-8FD9-01426354BEB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C920F67-62E7-45D6-942F-3F20203FA9D8}">
      <dgm:prSet phldrT="[Text]" custT="1"/>
      <dgm:spPr/>
      <dgm:t>
        <a:bodyPr/>
        <a:lstStyle/>
        <a:p>
          <a:r>
            <a:rPr lang="de-DE" sz="2000" dirty="0" smtClean="0"/>
            <a:t>Project</a:t>
          </a:r>
          <a:endParaRPr lang="en-GB" sz="2000" dirty="0"/>
        </a:p>
      </dgm:t>
    </dgm:pt>
    <dgm:pt modelId="{05A6C949-6B89-4F3D-9484-4BA20C4E2878}" type="parTrans" cxnId="{1DACBF4B-2E61-4D47-8E24-B70B9C69EEE0}">
      <dgm:prSet/>
      <dgm:spPr/>
      <dgm:t>
        <a:bodyPr/>
        <a:lstStyle/>
        <a:p>
          <a:endParaRPr lang="de-DE"/>
        </a:p>
      </dgm:t>
    </dgm:pt>
    <dgm:pt modelId="{1DA1C3BB-7F05-438E-B37A-C48E9D0701D7}" type="sibTrans" cxnId="{1DACBF4B-2E61-4D47-8E24-B70B9C69EEE0}">
      <dgm:prSet/>
      <dgm:spPr/>
      <dgm:t>
        <a:bodyPr/>
        <a:lstStyle/>
        <a:p>
          <a:endParaRPr lang="de-DE"/>
        </a:p>
      </dgm:t>
    </dgm:pt>
    <dgm:pt modelId="{1A35C172-3E18-44C1-9781-2C2D488F5409}">
      <dgm:prSet phldrT="[Text]" custT="1"/>
      <dgm:spPr/>
      <dgm:t>
        <a:bodyPr/>
        <a:lstStyle/>
        <a:p>
          <a:r>
            <a:rPr lang="de-DE" sz="2000" dirty="0" smtClean="0"/>
            <a:t>People</a:t>
          </a:r>
          <a:endParaRPr lang="en-GB" sz="2000" dirty="0"/>
        </a:p>
      </dgm:t>
    </dgm:pt>
    <dgm:pt modelId="{F4843D41-8F4F-4643-A0A4-406ACE922D25}" type="parTrans" cxnId="{69278368-5C13-4BFC-98BE-B99774ED44C0}">
      <dgm:prSet/>
      <dgm:spPr/>
      <dgm:t>
        <a:bodyPr/>
        <a:lstStyle/>
        <a:p>
          <a:endParaRPr lang="de-DE"/>
        </a:p>
      </dgm:t>
    </dgm:pt>
    <dgm:pt modelId="{94D9C258-D0D0-4CFF-9765-94588539535D}" type="sibTrans" cxnId="{69278368-5C13-4BFC-98BE-B99774ED44C0}">
      <dgm:prSet/>
      <dgm:spPr/>
      <dgm:t>
        <a:bodyPr/>
        <a:lstStyle/>
        <a:p>
          <a:endParaRPr lang="de-DE"/>
        </a:p>
      </dgm:t>
    </dgm:pt>
    <dgm:pt modelId="{849740FD-1820-4477-BF45-F8A0C97846D0}">
      <dgm:prSet phldrT="[Text]" custT="1"/>
      <dgm:spPr/>
      <dgm:t>
        <a:bodyPr/>
        <a:lstStyle/>
        <a:p>
          <a:r>
            <a:rPr lang="de-DE" sz="2000" dirty="0" smtClean="0"/>
            <a:t>Institution</a:t>
          </a:r>
          <a:endParaRPr lang="en-GB" sz="2000" dirty="0"/>
        </a:p>
      </dgm:t>
    </dgm:pt>
    <dgm:pt modelId="{99776D65-9C30-4E16-9563-C8E338E4C32B}" type="parTrans" cxnId="{4E2F83F0-1EF0-48D5-AD50-0250B7354795}">
      <dgm:prSet/>
      <dgm:spPr/>
      <dgm:t>
        <a:bodyPr/>
        <a:lstStyle/>
        <a:p>
          <a:endParaRPr lang="de-DE"/>
        </a:p>
      </dgm:t>
    </dgm:pt>
    <dgm:pt modelId="{2C427F79-BB6F-4084-A56C-EE173301DCE0}" type="sibTrans" cxnId="{4E2F83F0-1EF0-48D5-AD50-0250B7354795}">
      <dgm:prSet/>
      <dgm:spPr/>
      <dgm:t>
        <a:bodyPr/>
        <a:lstStyle/>
        <a:p>
          <a:endParaRPr lang="de-DE"/>
        </a:p>
      </dgm:t>
    </dgm:pt>
    <dgm:pt modelId="{D6278010-1E91-474C-B081-CBCAC163E8B3}">
      <dgm:prSet phldrT="[Text]" custT="1"/>
      <dgm:spPr>
        <a:solidFill>
          <a:srgbClr val="00519E">
            <a:alpha val="49804"/>
          </a:srgbClr>
        </a:solidFill>
      </dgm:spPr>
      <dgm:t>
        <a:bodyPr/>
        <a:lstStyle/>
        <a:p>
          <a:r>
            <a:rPr lang="de-DE" sz="2000" dirty="0" smtClean="0"/>
            <a:t>Publi-cation</a:t>
          </a:r>
          <a:endParaRPr lang="en-GB" sz="2000" dirty="0"/>
        </a:p>
      </dgm:t>
    </dgm:pt>
    <dgm:pt modelId="{3CAB7BD0-C65B-4B2A-A153-9D6EDBBD72A7}" type="parTrans" cxnId="{B111CC87-4C13-44A1-B159-D15C9BDC8D0B}">
      <dgm:prSet/>
      <dgm:spPr/>
      <dgm:t>
        <a:bodyPr/>
        <a:lstStyle/>
        <a:p>
          <a:endParaRPr lang="de-DE"/>
        </a:p>
      </dgm:t>
    </dgm:pt>
    <dgm:pt modelId="{BB67B14C-6C21-4474-AAA6-7A1DC0127FA0}" type="sibTrans" cxnId="{B111CC87-4C13-44A1-B159-D15C9BDC8D0B}">
      <dgm:prSet/>
      <dgm:spPr/>
      <dgm:t>
        <a:bodyPr/>
        <a:lstStyle/>
        <a:p>
          <a:endParaRPr lang="de-DE"/>
        </a:p>
      </dgm:t>
    </dgm:pt>
    <dgm:pt modelId="{6D78D4D9-A5A4-4DFC-A3E1-E53D2BF642EB}" type="pres">
      <dgm:prSet presAssocID="{3127E022-0B97-41B2-8FD9-01426354BEB3}" presName="compositeShape" presStyleCnt="0">
        <dgm:presLayoutVars>
          <dgm:chMax val="7"/>
          <dgm:dir/>
          <dgm:resizeHandles val="exact"/>
        </dgm:presLayoutVars>
      </dgm:prSet>
      <dgm:spPr/>
    </dgm:pt>
    <dgm:pt modelId="{30BFE1E2-F49A-43F4-AD45-6607A47D2141}" type="pres">
      <dgm:prSet presAssocID="{BC920F67-62E7-45D6-942F-3F20203FA9D8}" presName="circ1" presStyleLbl="vennNode1" presStyleIdx="0" presStyleCnt="4" custLinFactNeighborX="44903" custLinFactNeighborY="-1923"/>
      <dgm:spPr/>
      <dgm:t>
        <a:bodyPr/>
        <a:lstStyle/>
        <a:p>
          <a:endParaRPr lang="de-DE"/>
        </a:p>
      </dgm:t>
    </dgm:pt>
    <dgm:pt modelId="{5FDE40D4-42AB-487B-B183-2193F82B9332}" type="pres">
      <dgm:prSet presAssocID="{BC920F67-62E7-45D6-942F-3F20203FA9D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2B41E9-13EE-4578-BB52-7C0631395F01}" type="pres">
      <dgm:prSet presAssocID="{1A35C172-3E18-44C1-9781-2C2D488F5409}" presName="circ2" presStyleLbl="vennNode1" presStyleIdx="1" presStyleCnt="4" custLinFactNeighborX="42523" custLinFactNeighborY="-16089"/>
      <dgm:spPr/>
      <dgm:t>
        <a:bodyPr/>
        <a:lstStyle/>
        <a:p>
          <a:endParaRPr lang="de-DE"/>
        </a:p>
      </dgm:t>
    </dgm:pt>
    <dgm:pt modelId="{BF0C19EF-52B6-4FD9-96A4-AB054F8507E6}" type="pres">
      <dgm:prSet presAssocID="{1A35C172-3E18-44C1-9781-2C2D488F54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74F6D0-4F7A-46AF-BBFD-7D6AC43D6AC6}" type="pres">
      <dgm:prSet presAssocID="{849740FD-1820-4477-BF45-F8A0C97846D0}" presName="circ3" presStyleLbl="vennNode1" presStyleIdx="2" presStyleCnt="4" custLinFactNeighborX="53500" custLinFactNeighborY="-20503"/>
      <dgm:spPr/>
      <dgm:t>
        <a:bodyPr/>
        <a:lstStyle/>
        <a:p>
          <a:endParaRPr lang="de-DE"/>
        </a:p>
      </dgm:t>
    </dgm:pt>
    <dgm:pt modelId="{E5D5A1D9-4320-4209-8F61-71DB9C2CC93F}" type="pres">
      <dgm:prSet presAssocID="{849740FD-1820-4477-BF45-F8A0C97846D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4343EA9-28F4-46EB-BDE3-7B6AE584A6D0}" type="pres">
      <dgm:prSet presAssocID="{D6278010-1E91-474C-B081-CBCAC163E8B3}" presName="circ4" presStyleLbl="vennNode1" presStyleIdx="3" presStyleCnt="4" custLinFactNeighborX="53321" custLinFactNeighborY="-9963"/>
      <dgm:spPr/>
      <dgm:t>
        <a:bodyPr/>
        <a:lstStyle/>
        <a:p>
          <a:endParaRPr lang="de-DE"/>
        </a:p>
      </dgm:t>
    </dgm:pt>
    <dgm:pt modelId="{41B69449-CAC6-4CBE-9142-02F6D3232464}" type="pres">
      <dgm:prSet presAssocID="{D6278010-1E91-474C-B081-CBCAC163E8B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617E671-3700-4DF8-B3FD-EC595D3D2C77}" type="presOf" srcId="{3127E022-0B97-41B2-8FD9-01426354BEB3}" destId="{6D78D4D9-A5A4-4DFC-A3E1-E53D2BF642EB}" srcOrd="0" destOrd="0" presId="urn:microsoft.com/office/officeart/2005/8/layout/venn1"/>
    <dgm:cxn modelId="{537A9483-F508-4EBD-84F2-83C5189D0365}" type="presOf" srcId="{1A35C172-3E18-44C1-9781-2C2D488F5409}" destId="{BF0C19EF-52B6-4FD9-96A4-AB054F8507E6}" srcOrd="1" destOrd="0" presId="urn:microsoft.com/office/officeart/2005/8/layout/venn1"/>
    <dgm:cxn modelId="{31C0D76C-C025-4086-8DAC-F63B5EEF6353}" type="presOf" srcId="{849740FD-1820-4477-BF45-F8A0C97846D0}" destId="{E5D5A1D9-4320-4209-8F61-71DB9C2CC93F}" srcOrd="1" destOrd="0" presId="urn:microsoft.com/office/officeart/2005/8/layout/venn1"/>
    <dgm:cxn modelId="{5598B031-7161-48DC-B8E1-02A059D9E193}" type="presOf" srcId="{D6278010-1E91-474C-B081-CBCAC163E8B3}" destId="{F4343EA9-28F4-46EB-BDE3-7B6AE584A6D0}" srcOrd="0" destOrd="0" presId="urn:microsoft.com/office/officeart/2005/8/layout/venn1"/>
    <dgm:cxn modelId="{B111CC87-4C13-44A1-B159-D15C9BDC8D0B}" srcId="{3127E022-0B97-41B2-8FD9-01426354BEB3}" destId="{D6278010-1E91-474C-B081-CBCAC163E8B3}" srcOrd="3" destOrd="0" parTransId="{3CAB7BD0-C65B-4B2A-A153-9D6EDBBD72A7}" sibTransId="{BB67B14C-6C21-4474-AAA6-7A1DC0127FA0}"/>
    <dgm:cxn modelId="{4E2F83F0-1EF0-48D5-AD50-0250B7354795}" srcId="{3127E022-0B97-41B2-8FD9-01426354BEB3}" destId="{849740FD-1820-4477-BF45-F8A0C97846D0}" srcOrd="2" destOrd="0" parTransId="{99776D65-9C30-4E16-9563-C8E338E4C32B}" sibTransId="{2C427F79-BB6F-4084-A56C-EE173301DCE0}"/>
    <dgm:cxn modelId="{88AE3B34-8698-46E9-BD66-632DA8D6E781}" type="presOf" srcId="{849740FD-1820-4477-BF45-F8A0C97846D0}" destId="{5174F6D0-4F7A-46AF-BBFD-7D6AC43D6AC6}" srcOrd="0" destOrd="0" presId="urn:microsoft.com/office/officeart/2005/8/layout/venn1"/>
    <dgm:cxn modelId="{69278368-5C13-4BFC-98BE-B99774ED44C0}" srcId="{3127E022-0B97-41B2-8FD9-01426354BEB3}" destId="{1A35C172-3E18-44C1-9781-2C2D488F5409}" srcOrd="1" destOrd="0" parTransId="{F4843D41-8F4F-4643-A0A4-406ACE922D25}" sibTransId="{94D9C258-D0D0-4CFF-9765-94588539535D}"/>
    <dgm:cxn modelId="{947266B1-41F2-4D84-8048-23E801C4BB43}" type="presOf" srcId="{D6278010-1E91-474C-B081-CBCAC163E8B3}" destId="{41B69449-CAC6-4CBE-9142-02F6D3232464}" srcOrd="1" destOrd="0" presId="urn:microsoft.com/office/officeart/2005/8/layout/venn1"/>
    <dgm:cxn modelId="{1DACBF4B-2E61-4D47-8E24-B70B9C69EEE0}" srcId="{3127E022-0B97-41B2-8FD9-01426354BEB3}" destId="{BC920F67-62E7-45D6-942F-3F20203FA9D8}" srcOrd="0" destOrd="0" parTransId="{05A6C949-6B89-4F3D-9484-4BA20C4E2878}" sibTransId="{1DA1C3BB-7F05-438E-B37A-C48E9D0701D7}"/>
    <dgm:cxn modelId="{435E34F3-184B-4E67-8EDA-DF5556B63D91}" type="presOf" srcId="{BC920F67-62E7-45D6-942F-3F20203FA9D8}" destId="{5FDE40D4-42AB-487B-B183-2193F82B9332}" srcOrd="1" destOrd="0" presId="urn:microsoft.com/office/officeart/2005/8/layout/venn1"/>
    <dgm:cxn modelId="{C38E592B-BF11-4B98-8AA9-5825AA7DE90A}" type="presOf" srcId="{BC920F67-62E7-45D6-942F-3F20203FA9D8}" destId="{30BFE1E2-F49A-43F4-AD45-6607A47D2141}" srcOrd="0" destOrd="0" presId="urn:microsoft.com/office/officeart/2005/8/layout/venn1"/>
    <dgm:cxn modelId="{63370A4B-6BC2-47D7-B42D-D08F40F264A3}" type="presOf" srcId="{1A35C172-3E18-44C1-9781-2C2D488F5409}" destId="{802B41E9-13EE-4578-BB52-7C0631395F01}" srcOrd="0" destOrd="0" presId="urn:microsoft.com/office/officeart/2005/8/layout/venn1"/>
    <dgm:cxn modelId="{4A10FFD2-FFC9-4FA4-8198-4FD75EB871DA}" type="presParOf" srcId="{6D78D4D9-A5A4-4DFC-A3E1-E53D2BF642EB}" destId="{30BFE1E2-F49A-43F4-AD45-6607A47D2141}" srcOrd="0" destOrd="0" presId="urn:microsoft.com/office/officeart/2005/8/layout/venn1"/>
    <dgm:cxn modelId="{BD094881-7001-4813-A500-B310837C0A5F}" type="presParOf" srcId="{6D78D4D9-A5A4-4DFC-A3E1-E53D2BF642EB}" destId="{5FDE40D4-42AB-487B-B183-2193F82B9332}" srcOrd="1" destOrd="0" presId="urn:microsoft.com/office/officeart/2005/8/layout/venn1"/>
    <dgm:cxn modelId="{054D196A-A801-4A7D-B2D9-36FB9A2792A0}" type="presParOf" srcId="{6D78D4D9-A5A4-4DFC-A3E1-E53D2BF642EB}" destId="{802B41E9-13EE-4578-BB52-7C0631395F01}" srcOrd="2" destOrd="0" presId="urn:microsoft.com/office/officeart/2005/8/layout/venn1"/>
    <dgm:cxn modelId="{E6897FEE-7695-4206-AB0D-BD56FB14BC87}" type="presParOf" srcId="{6D78D4D9-A5A4-4DFC-A3E1-E53D2BF642EB}" destId="{BF0C19EF-52B6-4FD9-96A4-AB054F8507E6}" srcOrd="3" destOrd="0" presId="urn:microsoft.com/office/officeart/2005/8/layout/venn1"/>
    <dgm:cxn modelId="{4E30AF75-CD9E-493A-B062-F2D5F8471624}" type="presParOf" srcId="{6D78D4D9-A5A4-4DFC-A3E1-E53D2BF642EB}" destId="{5174F6D0-4F7A-46AF-BBFD-7D6AC43D6AC6}" srcOrd="4" destOrd="0" presId="urn:microsoft.com/office/officeart/2005/8/layout/venn1"/>
    <dgm:cxn modelId="{6D9F33F5-4F35-4F32-82F1-AE2905754932}" type="presParOf" srcId="{6D78D4D9-A5A4-4DFC-A3E1-E53D2BF642EB}" destId="{E5D5A1D9-4320-4209-8F61-71DB9C2CC93F}" srcOrd="5" destOrd="0" presId="urn:microsoft.com/office/officeart/2005/8/layout/venn1"/>
    <dgm:cxn modelId="{B36D4F74-E88F-4F28-8FBB-32A698D3F5C5}" type="presParOf" srcId="{6D78D4D9-A5A4-4DFC-A3E1-E53D2BF642EB}" destId="{F4343EA9-28F4-46EB-BDE3-7B6AE584A6D0}" srcOrd="6" destOrd="0" presId="urn:microsoft.com/office/officeart/2005/8/layout/venn1"/>
    <dgm:cxn modelId="{1F0E2FF6-1687-45E6-B0F2-17F39D649379}" type="presParOf" srcId="{6D78D4D9-A5A4-4DFC-A3E1-E53D2BF642EB}" destId="{41B69449-CAC6-4CBE-9142-02F6D323246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FE1E2-F49A-43F4-AD45-6607A47D2141}">
      <dsp:nvSpPr>
        <dsp:cNvPr id="0" name=""/>
        <dsp:cNvSpPr/>
      </dsp:nvSpPr>
      <dsp:spPr>
        <a:xfrm>
          <a:off x="4236268" y="1"/>
          <a:ext cx="2351024" cy="23510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Project</a:t>
          </a:r>
          <a:endParaRPr lang="en-GB" sz="2000" kern="1200" dirty="0"/>
        </a:p>
      </dsp:txBody>
      <dsp:txXfrm>
        <a:off x="4507540" y="316485"/>
        <a:ext cx="1808480" cy="745998"/>
      </dsp:txXfrm>
    </dsp:sp>
    <dsp:sp modelId="{802B41E9-13EE-4578-BB52-7C0631395F01}">
      <dsp:nvSpPr>
        <dsp:cNvPr id="0" name=""/>
        <dsp:cNvSpPr/>
      </dsp:nvSpPr>
      <dsp:spPr>
        <a:xfrm>
          <a:off x="5220189" y="706831"/>
          <a:ext cx="2351024" cy="23510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People</a:t>
          </a:r>
          <a:endParaRPr lang="en-GB" sz="2000" kern="1200" dirty="0"/>
        </a:p>
      </dsp:txBody>
      <dsp:txXfrm>
        <a:off x="6486125" y="978103"/>
        <a:ext cx="904240" cy="1808480"/>
      </dsp:txXfrm>
    </dsp:sp>
    <dsp:sp modelId="{5174F6D0-4F7A-46AF-BBFD-7D6AC43D6AC6}">
      <dsp:nvSpPr>
        <dsp:cNvPr id="0" name=""/>
        <dsp:cNvSpPr/>
      </dsp:nvSpPr>
      <dsp:spPr>
        <a:xfrm>
          <a:off x="4438385" y="1642933"/>
          <a:ext cx="2351024" cy="23510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Institution</a:t>
          </a:r>
          <a:endParaRPr lang="en-GB" sz="2000" kern="1200" dirty="0"/>
        </a:p>
      </dsp:txBody>
      <dsp:txXfrm>
        <a:off x="4709657" y="2931475"/>
        <a:ext cx="1808480" cy="745998"/>
      </dsp:txXfrm>
    </dsp:sp>
    <dsp:sp modelId="{F4343EA9-28F4-46EB-BDE3-7B6AE584A6D0}">
      <dsp:nvSpPr>
        <dsp:cNvPr id="0" name=""/>
        <dsp:cNvSpPr/>
      </dsp:nvSpPr>
      <dsp:spPr>
        <a:xfrm>
          <a:off x="3394301" y="850855"/>
          <a:ext cx="2351024" cy="2351024"/>
        </a:xfrm>
        <a:prstGeom prst="ellipse">
          <a:avLst/>
        </a:prstGeom>
        <a:solidFill>
          <a:srgbClr val="00519E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Publi-cation</a:t>
          </a:r>
          <a:endParaRPr lang="en-GB" sz="2000" kern="1200" dirty="0"/>
        </a:p>
      </dsp:txBody>
      <dsp:txXfrm>
        <a:off x="3575149" y="1122127"/>
        <a:ext cx="904240" cy="180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7E1335-EAF6-8541-BA6A-0248883F1792}" type="slidenum">
              <a:rPr lang="de-DE" sz="900">
                <a:latin typeface="Arial"/>
                <a:cs typeface="Arial"/>
              </a:rPr>
              <a:pPr>
                <a:defRPr/>
              </a:pPr>
              <a:t>‹Nr.›</a:t>
            </a:fld>
            <a:endParaRPr lang="en-GB"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666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541498-9847-0E44-AE8E-158D3D6AF3C7}" type="datetime1">
              <a:rPr lang="de-DE" smtClean="0"/>
              <a:pPr>
                <a:defRPr/>
              </a:pPr>
              <a:t>10.05.2013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033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15900" y="2779713"/>
            <a:ext cx="8712200" cy="3311525"/>
          </a:xfrm>
          <a:prstGeom prst="rect">
            <a:avLst/>
          </a:prstGeom>
          <a:solidFill>
            <a:srgbClr val="8F98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648000" y="3322800"/>
            <a:ext cx="7740000" cy="5220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647700" y="3962400"/>
            <a:ext cx="7740650" cy="18288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6" name="Bild 9" descr="DFG-Balken_A01.gi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339975"/>
            <a:ext cx="87122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ildplatzhalter 13"/>
          <p:cNvSpPr txBox="1">
            <a:spLocks/>
          </p:cNvSpPr>
          <p:nvPr userDrawn="1"/>
        </p:nvSpPr>
        <p:spPr bwMode="auto">
          <a:xfrm>
            <a:off x="215900" y="215900"/>
            <a:ext cx="8712200" cy="1973263"/>
          </a:xfrm>
          <a:prstGeom prst="rect">
            <a:avLst/>
          </a:prstGeom>
          <a:solidFill>
            <a:srgbClr val="6DA5D5"/>
          </a:solidFill>
          <a:ln w="9525">
            <a:noFill/>
            <a:miter lim="800000"/>
            <a:headEnd/>
            <a:tailEnd/>
          </a:ln>
        </p:spPr>
        <p:txBody>
          <a:bodyPr lIns="432000" tIns="0" rIns="720000" bIns="0">
            <a:prstTxWarp prst="textNoShape">
              <a:avLst/>
            </a:prstTxWarp>
          </a:bodyPr>
          <a:lstStyle/>
          <a:p>
            <a:pPr marL="323850" indent="-323850" eaLnBrk="0" hangingPunct="0">
              <a:lnSpc>
                <a:spcPct val="120000"/>
              </a:lnSpc>
              <a:spcAft>
                <a:spcPts val="1000"/>
              </a:spcAft>
              <a:buClr>
                <a:schemeClr val="tx2"/>
              </a:buClr>
              <a:buSzPct val="85000"/>
            </a:pPr>
            <a:endParaRPr lang="de-DE" sz="1100">
              <a:solidFill>
                <a:schemeClr val="tx2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6000" y="216000"/>
            <a:ext cx="8712000" cy="1972800"/>
          </a:xfrm>
          <a:prstGeom prst="rect">
            <a:avLst/>
          </a:prstGeom>
        </p:spPr>
        <p:txBody>
          <a:bodyPr vert="horz" wrap="none" lIns="180000" tIns="180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 smtClean="0"/>
              <a:t>Bild durch Klicken hinzufügen</a:t>
            </a:r>
            <a:endParaRPr lang="de-DE"/>
          </a:p>
        </p:txBody>
      </p:sp>
      <p:pic>
        <p:nvPicPr>
          <p:cNvPr id="10" name="Grafik 9" descr="dfg_logo_blau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4000" y="6300000"/>
            <a:ext cx="819512" cy="28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6000" y="1569600"/>
            <a:ext cx="8712000" cy="4521600"/>
          </a:xfrm>
          <a:prstGeom prst="rect">
            <a:avLst/>
          </a:prstGeom>
        </p:spPr>
        <p:txBody>
          <a:bodyPr vert="horz" wrap="none" lIns="180000" tIns="180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 smtClean="0"/>
              <a:t>Bild durch Klicken hinzufügen</a:t>
            </a:r>
            <a:endParaRPr lang="de-DE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Standardization of classification / Fischer;Güdler;Hahnen</a:t>
            </a:r>
            <a:endParaRPr lang="de-DE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Bonn, 13.05.2013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Untertitel durch Klicken hinzufügen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3"/>
          <p:cNvSpPr txBox="1">
            <a:spLocks/>
          </p:cNvSpPr>
          <p:nvPr userDrawn="1"/>
        </p:nvSpPr>
        <p:spPr bwMode="auto">
          <a:xfrm>
            <a:off x="215900" y="215900"/>
            <a:ext cx="8712200" cy="1973263"/>
          </a:xfrm>
          <a:prstGeom prst="rect">
            <a:avLst/>
          </a:prstGeom>
          <a:solidFill>
            <a:srgbClr val="6DA5D5"/>
          </a:solidFill>
          <a:ln w="9525">
            <a:noFill/>
            <a:miter lim="800000"/>
            <a:headEnd/>
            <a:tailEnd/>
          </a:ln>
        </p:spPr>
        <p:txBody>
          <a:bodyPr lIns="432000" tIns="0" rIns="720000" bIns="0">
            <a:prstTxWarp prst="textNoShape">
              <a:avLst/>
            </a:prstTxWarp>
          </a:bodyPr>
          <a:lstStyle/>
          <a:p>
            <a:pPr marL="323850" indent="-323850" eaLnBrk="0" hangingPunct="0">
              <a:lnSpc>
                <a:spcPct val="120000"/>
              </a:lnSpc>
              <a:spcAft>
                <a:spcPts val="1000"/>
              </a:spcAft>
              <a:buClr>
                <a:schemeClr val="tx2"/>
              </a:buClr>
              <a:buSzPct val="85000"/>
            </a:pPr>
            <a:endParaRPr lang="de-DE" sz="1100">
              <a:solidFill>
                <a:schemeClr val="tx2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10" name="Bild 9" descr="DFG-Balken_A01.gi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339975"/>
            <a:ext cx="87122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6000" y="216000"/>
            <a:ext cx="8712000" cy="1972800"/>
          </a:xfrm>
          <a:prstGeom prst="rect">
            <a:avLst/>
          </a:prstGeom>
        </p:spPr>
        <p:txBody>
          <a:bodyPr vert="horz" wrap="none" lIns="180000" tIns="180000" rIns="180000" bIns="180000"/>
          <a:lstStyle>
            <a:lvl1pPr>
              <a:buFontTx/>
              <a:buNone/>
              <a:defRPr sz="11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Bild durch Klicken hinzufügen</a:t>
            </a:r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Standardization of classification / Fischer;Güdler;Hahnen</a:t>
            </a:r>
            <a:endParaRPr lang="de-DE"/>
          </a:p>
        </p:txBody>
      </p:sp>
      <p:sp>
        <p:nvSpPr>
          <p:cNvPr id="17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Bonn, 13.05.2013</a:t>
            </a:r>
            <a:endParaRPr lang="de-DE"/>
          </a:p>
        </p:txBody>
      </p:sp>
      <p:sp>
        <p:nvSpPr>
          <p:cNvPr id="18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9" name="Grafik 8" descr="dfg_logo_blau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4000" y="6300000"/>
            <a:ext cx="819512" cy="28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numm. Text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647700" y="1569600"/>
            <a:ext cx="6067440" cy="4521600"/>
          </a:xfrm>
          <a:noFill/>
        </p:spPr>
        <p:txBody>
          <a:bodyPr rIns="0"/>
          <a:lstStyle>
            <a:lvl1pPr marL="360900" indent="-3429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912000" y="1641600"/>
            <a:ext cx="2012400" cy="2012400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 dirty="0" smtClean="0"/>
              <a:t>Bild durch Klicken hinzufügen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Standardization of classification / Fischer;Güdler;Hahnen</a:t>
            </a:r>
            <a:endParaRPr lang="de-DE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Bonn, 13.05.2013</a:t>
            </a:r>
            <a:endParaRPr lang="de-DE"/>
          </a:p>
        </p:txBody>
      </p:sp>
      <p:sp>
        <p:nvSpPr>
          <p:cNvPr id="13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Untertitel durch Klicken hinzufügen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647700" y="1569600"/>
            <a:ext cx="6067440" cy="4521600"/>
          </a:xfrm>
        </p:spPr>
        <p:txBody>
          <a:bodyPr r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912000" y="1642178"/>
            <a:ext cx="2012400" cy="2012400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 smtClean="0"/>
              <a:t>Bild durch Klicken hinzufügen</a:t>
            </a:r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Standardization of classification / Fischer;Güdler;Hahnen</a:t>
            </a:r>
            <a:endParaRPr lang="de-DE"/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Bonn, 13.05.2013</a:t>
            </a:r>
            <a:endParaRPr lang="de-DE"/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Untertitel durch Klicken hinzufügen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647700" y="1569600"/>
            <a:ext cx="6067440" cy="4521600"/>
          </a:xfrm>
        </p:spPr>
        <p:txBody>
          <a:bodyPr r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912000" y="1642178"/>
            <a:ext cx="2012400" cy="2012400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 smtClean="0"/>
              <a:t>Bild durch Klicken hinzufügen</a:t>
            </a:r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Standardization of classification / Fischer;Güdler;Hahnen</a:t>
            </a:r>
            <a:endParaRPr lang="de-DE"/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Bonn, 13.05.2013</a:t>
            </a:r>
            <a:endParaRPr lang="de-DE"/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Untertitel durch Klicken hinzufügen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8"/>
          </p:nvPr>
        </p:nvSpPr>
        <p:spPr>
          <a:xfrm>
            <a:off x="647700" y="1570038"/>
            <a:ext cx="8280399" cy="4521200"/>
          </a:xfrm>
        </p:spPr>
        <p:txBody>
          <a:bodyPr rIns="0"/>
          <a:lstStyle>
            <a:lvl2pPr>
              <a:spcBef>
                <a:spcPts val="8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47700" y="417600"/>
            <a:ext cx="7920000" cy="27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Standardization of classification / Fischer;Güdler;Hahnen</a:t>
            </a:r>
            <a:endParaRPr lang="de-DE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Bonn, 13.05.2013</a:t>
            </a:r>
            <a:endParaRPr lang="de-DE"/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Untertitel durch Klicken hinzufügen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47700" y="1570038"/>
            <a:ext cx="8280399" cy="4521200"/>
          </a:xfrm>
        </p:spPr>
        <p:txBody>
          <a:bodyPr rIns="0"/>
          <a:lstStyle>
            <a:lvl1pPr marL="0" indent="0">
              <a:buNone/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47700" y="417600"/>
            <a:ext cx="7920000" cy="27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Standardization of classification / Fischer;Güdler;Hahnen</a:t>
            </a:r>
            <a:endParaRPr lang="de-DE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Bonn, 13.05.2013</a:t>
            </a:r>
            <a:endParaRPr lang="de-DE"/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Untertitel durch Klicken hinzufügen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gleichgroße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Standardization of classification / Fischer;Güdler;Hahnen</a:t>
            </a:r>
            <a:endParaRPr lang="de-DE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Bonn, 13.05.2013</a:t>
            </a:r>
            <a:endParaRPr lang="de-DE"/>
          </a:p>
        </p:txBody>
      </p:sp>
      <p:sp>
        <p:nvSpPr>
          <p:cNvPr id="13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Untertitel durch Klicken hinzufügen</a:t>
            </a:r>
          </a:p>
        </p:txBody>
      </p:sp>
      <p:sp>
        <p:nvSpPr>
          <p:cNvPr id="14" name="Inhaltsplatzhalter 7"/>
          <p:cNvSpPr>
            <a:spLocks noGrp="1"/>
          </p:cNvSpPr>
          <p:nvPr>
            <p:ph sz="quarter" idx="15"/>
          </p:nvPr>
        </p:nvSpPr>
        <p:spPr>
          <a:xfrm>
            <a:off x="611560" y="1569600"/>
            <a:ext cx="4103316" cy="4521600"/>
          </a:xfrm>
        </p:spPr>
        <p:txBody>
          <a:bodyPr r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6" name="Inhaltsplatzhalter 7"/>
          <p:cNvSpPr>
            <a:spLocks noGrp="1"/>
          </p:cNvSpPr>
          <p:nvPr>
            <p:ph sz="quarter" idx="16"/>
          </p:nvPr>
        </p:nvSpPr>
        <p:spPr>
          <a:xfrm>
            <a:off x="4826442" y="1569600"/>
            <a:ext cx="4101557" cy="4521600"/>
          </a:xfrm>
        </p:spPr>
        <p:txBody>
          <a:bodyPr lIns="0" r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Haupt- sowie Neben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611560" y="1569600"/>
            <a:ext cx="4638380" cy="4521600"/>
          </a:xfrm>
        </p:spPr>
        <p:txBody>
          <a:bodyPr r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7"/>
          <p:cNvSpPr>
            <a:spLocks noGrp="1"/>
          </p:cNvSpPr>
          <p:nvPr>
            <p:ph sz="quarter" idx="16"/>
          </p:nvPr>
        </p:nvSpPr>
        <p:spPr>
          <a:xfrm>
            <a:off x="5286380" y="1569600"/>
            <a:ext cx="3641620" cy="4521600"/>
          </a:xfrm>
        </p:spPr>
        <p:txBody>
          <a:bodyPr lIns="0" r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Standardization of classification / Fischer;Güdler;Hahnen</a:t>
            </a:r>
            <a:endParaRPr lang="de-DE"/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Bonn, 13.05.2013</a:t>
            </a:r>
            <a:endParaRPr lang="de-DE"/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Untertitel durch Klicken hinzufügen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Standardization of classification / Fischer;Güdler;Hahnen</a:t>
            </a:r>
            <a:endParaRPr lang="de-DE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Bonn, 13.05.2013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Untertitel durch Klicken hinzufügen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47700" y="1570038"/>
            <a:ext cx="82804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72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</a:t>
            </a:r>
            <a:r>
              <a:rPr lang="de-DE" dirty="0"/>
              <a:t>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Standardization of classification / Fischer;Güdler;Hahnen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Bonn, 13.05.2013</a:t>
            </a:r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15900" y="215900"/>
            <a:ext cx="8712200" cy="1008063"/>
          </a:xfrm>
          <a:prstGeom prst="rect">
            <a:avLst/>
          </a:prstGeom>
          <a:solidFill>
            <a:srgbClr val="6DA5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cs typeface="Arial"/>
            </a:endParaRPr>
          </a:p>
        </p:txBody>
      </p:sp>
      <p:pic>
        <p:nvPicPr>
          <p:cNvPr id="1031" name="Bild 9" descr="DFG-Balken_A01.gif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5900" y="1325563"/>
            <a:ext cx="87122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6" name="Titelplatzhalter 15"/>
          <p:cNvSpPr>
            <a:spLocks noGrp="1"/>
          </p:cNvSpPr>
          <p:nvPr>
            <p:ph type="title"/>
          </p:nvPr>
        </p:nvSpPr>
        <p:spPr>
          <a:xfrm>
            <a:off x="647700" y="417600"/>
            <a:ext cx="7920000" cy="27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Textplatzhalter 18"/>
          <p:cNvSpPr txBox="1">
            <a:spLocks/>
          </p:cNvSpPr>
          <p:nvPr/>
        </p:nvSpPr>
        <p:spPr>
          <a:xfrm>
            <a:off x="647700" y="801546"/>
            <a:ext cx="7920000" cy="270000"/>
          </a:xfrm>
          <a:prstGeom prst="rect">
            <a:avLst/>
          </a:prstGeom>
        </p:spPr>
        <p:txBody>
          <a:bodyPr wrap="none" lIns="0" r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-65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 pitchFamily="-65" charset="-128"/>
              <a:cs typeface="Arial"/>
            </a:endParaRPr>
          </a:p>
        </p:txBody>
      </p:sp>
      <p:pic>
        <p:nvPicPr>
          <p:cNvPr id="13" name="Grafik 12" descr="dfg_logo_blau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84000" y="6300000"/>
            <a:ext cx="819512" cy="28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/>
          <a:ea typeface="ＭＳ Ｐゴシック" pitchFamily="-65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252000" indent="-234000" algn="l" defTabSz="457200" rtl="0" eaLnBrk="1" fontAlgn="base" hangingPunct="1">
        <a:lnSpc>
          <a:spcPct val="120000"/>
        </a:lnSpc>
        <a:spcBef>
          <a:spcPts val="1200"/>
        </a:spcBef>
        <a:spcAft>
          <a:spcPts val="0"/>
        </a:spcAft>
        <a:buClr>
          <a:srgbClr val="0069AF"/>
        </a:buClr>
        <a:buSzPct val="90000"/>
        <a:buFont typeface="Arial" pitchFamily="-65" charset="0"/>
        <a:buChar char="►"/>
        <a:defRPr sz="18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marL="432000" indent="-180000" algn="l" defTabSz="457200" rtl="0" eaLnBrk="1" fontAlgn="base" hangingPunct="1">
        <a:lnSpc>
          <a:spcPct val="120000"/>
        </a:lnSpc>
        <a:spcBef>
          <a:spcPts val="800"/>
        </a:spcBef>
        <a:spcAft>
          <a:spcPts val="0"/>
        </a:spcAft>
        <a:buClr>
          <a:srgbClr val="3F85C1"/>
        </a:buClr>
        <a:buSzPct val="100000"/>
        <a:buFont typeface="Arial" pitchFamily="-65" charset="0"/>
        <a:buChar char="●"/>
        <a:defRPr sz="16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612000" indent="-180000" algn="l" defTabSz="457200" rtl="0" eaLnBrk="1" fontAlgn="base" hangingPunct="1">
        <a:lnSpc>
          <a:spcPct val="120000"/>
        </a:lnSpc>
        <a:spcBef>
          <a:spcPts val="400"/>
        </a:spcBef>
        <a:spcAft>
          <a:spcPts val="0"/>
        </a:spcAft>
        <a:buClr>
          <a:srgbClr val="6DA5D5"/>
        </a:buClr>
        <a:buSzPct val="100000"/>
        <a:buFont typeface="Arial" pitchFamily="-65" charset="0"/>
        <a:buChar char="●"/>
        <a:defRPr sz="1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774000" indent="-162000" algn="l" defTabSz="457200" rtl="0" eaLnBrk="1" fontAlgn="base" hangingPunct="1">
        <a:lnSpc>
          <a:spcPct val="120000"/>
        </a:lnSpc>
        <a:spcBef>
          <a:spcPts val="200"/>
        </a:spcBef>
        <a:spcAft>
          <a:spcPts val="0"/>
        </a:spcAft>
        <a:buClr>
          <a:srgbClr val="96C7E8"/>
        </a:buClr>
        <a:buSzPct val="100000"/>
        <a:buFont typeface="Arial" pitchFamily="-65" charset="0"/>
        <a:buChar char="●"/>
        <a:defRPr sz="12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900000" indent="-144000" algn="l" defTabSz="4572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rgbClr val="96C7E8"/>
        </a:buClr>
        <a:buSzPct val="100000"/>
        <a:buFont typeface="Arial" pitchFamily="-65" charset="0"/>
        <a:buChar char="●"/>
        <a:defRPr sz="1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Standardisation of Classification </a:t>
            </a:r>
            <a:br>
              <a:rPr lang="en-GB" dirty="0" smtClean="0"/>
            </a:br>
            <a:r>
              <a:rPr lang="en-GB" dirty="0" smtClean="0"/>
              <a:t>Schemes for Evaluative and Monitoring </a:t>
            </a:r>
            <a:br>
              <a:rPr lang="en-GB" dirty="0" smtClean="0"/>
            </a:br>
            <a:r>
              <a:rPr lang="en-GB" dirty="0" smtClean="0"/>
              <a:t>Purposes – Services of the DFG</a:t>
            </a:r>
            <a:endParaRPr lang="en-GB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/>
          </p:nvPr>
        </p:nvSpPr>
        <p:spPr>
          <a:xfrm>
            <a:off x="647700" y="4869160"/>
            <a:ext cx="7740650" cy="922040"/>
          </a:xfrm>
        </p:spPr>
        <p:txBody>
          <a:bodyPr/>
          <a:lstStyle/>
          <a:p>
            <a:r>
              <a:rPr lang="en-GB" dirty="0" smtClean="0"/>
              <a:t>Christian Fischer, Jürgen Güdler, Holger Hahnen</a:t>
            </a:r>
          </a:p>
          <a:p>
            <a:r>
              <a:rPr lang="en-GB" dirty="0" smtClean="0"/>
              <a:t>Bonn, 13 May 2013</a:t>
            </a:r>
            <a:endParaRPr lang="en-GB" dirty="0"/>
          </a:p>
        </p:txBody>
      </p:sp>
      <p:pic>
        <p:nvPicPr>
          <p:cNvPr id="5" name="Bildplatzhalter 4" descr="Startgrafik_100_14.jpg"/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14" r="14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classification systems vs. standardisation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 smtClean="0"/>
              <a:t>Other commonly used subject classification systems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r>
              <a:rPr lang="en-GB" dirty="0" smtClean="0"/>
              <a:t>DFG Instrumentation Category Key (scientific instrumentation, equipment, systems and devices)</a:t>
            </a:r>
          </a:p>
          <a:p>
            <a:pPr lvl="1"/>
            <a:r>
              <a:rPr lang="en-GB" dirty="0" smtClean="0"/>
              <a:t>Subject classification system of the Federal Statistical Office of Germany (DESTATIS)</a:t>
            </a:r>
          </a:p>
          <a:p>
            <a:pPr lvl="1"/>
            <a:r>
              <a:rPr lang="en-GB" dirty="0" smtClean="0"/>
              <a:t>Health Research Classification System (HRCS)</a:t>
            </a:r>
          </a:p>
          <a:p>
            <a:pPr lvl="1"/>
            <a:r>
              <a:rPr lang="en-GB" dirty="0" smtClean="0"/>
              <a:t>Federal government's planning system for R&amp;D project funding</a:t>
            </a:r>
          </a:p>
          <a:p>
            <a:pPr lvl="1"/>
            <a:r>
              <a:rPr lang="en-GB" dirty="0" smtClean="0"/>
              <a:t>ISCED fields of education and training</a:t>
            </a:r>
          </a:p>
          <a:p>
            <a:pPr lvl="1"/>
            <a:r>
              <a:rPr lang="en-GB" dirty="0" smtClean="0"/>
              <a:t>OECD field of science and technology</a:t>
            </a:r>
          </a:p>
          <a:p>
            <a:pPr lvl="1"/>
            <a:r>
              <a:rPr lang="en-GB" dirty="0" smtClean="0"/>
              <a:t>and many more…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1916908"/>
            <a:ext cx="2808312" cy="49884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237637"/>
            <a:ext cx="619125" cy="67627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83" y="2528024"/>
            <a:ext cx="1285875" cy="1047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72" y="3913912"/>
            <a:ext cx="1804886" cy="66419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72" y="5570889"/>
            <a:ext cx="1632857" cy="707143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4" t="16562" r="11483" b="24463"/>
          <a:stretch/>
        </p:blipFill>
        <p:spPr>
          <a:xfrm>
            <a:off x="7164288" y="4829016"/>
            <a:ext cx="1659468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4" t="16562" r="11483" b="24463"/>
          <a:stretch/>
        </p:blipFill>
        <p:spPr>
          <a:xfrm>
            <a:off x="7812360" y="5733296"/>
            <a:ext cx="1022609" cy="360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classification systems vs. standardisation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 smtClean="0"/>
              <a:t>Aggregation for comparability of disciplines</a:t>
            </a:r>
            <a:endParaRPr lang="en-GB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502844" y="3861048"/>
            <a:ext cx="2983098" cy="583200"/>
          </a:xfrm>
          <a:prstGeom prst="rect">
            <a:avLst/>
          </a:prstGeom>
          <a:solidFill>
            <a:srgbClr val="00519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de-DE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Education sciences</a:t>
            </a:r>
            <a:endParaRPr lang="en-GB" dirty="0"/>
          </a:p>
        </p:txBody>
      </p:sp>
      <p:sp>
        <p:nvSpPr>
          <p:cNvPr id="9" name="Inhaltsplatzhalter 1"/>
          <p:cNvSpPr txBox="1">
            <a:spLocks/>
          </p:cNvSpPr>
          <p:nvPr/>
        </p:nvSpPr>
        <p:spPr bwMode="auto">
          <a:xfrm>
            <a:off x="485353" y="2700209"/>
            <a:ext cx="3000589" cy="584775"/>
          </a:xfrm>
          <a:prstGeom prst="rect">
            <a:avLst/>
          </a:prstGeom>
          <a:solidFill>
            <a:srgbClr val="00519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de-DE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Social and </a:t>
            </a:r>
            <a:br>
              <a:rPr lang="en-GB" dirty="0" smtClean="0"/>
            </a:br>
            <a:r>
              <a:rPr lang="en-GB" dirty="0" smtClean="0"/>
              <a:t>behavioural sciences 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 bwMode="auto">
          <a:xfrm>
            <a:off x="5821421" y="2700209"/>
            <a:ext cx="2984400" cy="583200"/>
          </a:xfrm>
          <a:prstGeom prst="rect">
            <a:avLst/>
          </a:prstGeom>
          <a:solidFill>
            <a:srgbClr val="A7A9A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>
            <a:defPPr>
              <a:defRPr lang="de-DE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Linguistics and cultural studies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4" y="5805304"/>
            <a:ext cx="1024390" cy="36000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85354" y="1556792"/>
            <a:ext cx="3000588" cy="584775"/>
          </a:xfrm>
          <a:prstGeom prst="rect">
            <a:avLst/>
          </a:prstGeom>
          <a:solidFill>
            <a:srgbClr val="00519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Humanities</a:t>
            </a:r>
            <a:r>
              <a:rPr lang="en-GB" dirty="0" smtClean="0"/>
              <a:t> </a:t>
            </a:r>
            <a:r>
              <a:rPr lang="en-GB" sz="1600" dirty="0">
                <a:solidFill>
                  <a:schemeClr val="bg1"/>
                </a:solidFill>
              </a:rPr>
              <a:t>and</a:t>
            </a:r>
            <a:r>
              <a:rPr lang="en-GB" dirty="0" smtClean="0"/>
              <a:t>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social</a:t>
            </a:r>
            <a:r>
              <a:rPr lang="en-GB" dirty="0" smtClean="0"/>
              <a:t> </a:t>
            </a:r>
            <a:r>
              <a:rPr lang="en-GB" sz="1600" dirty="0">
                <a:solidFill>
                  <a:schemeClr val="bg1"/>
                </a:solidFill>
              </a:rPr>
              <a:t>sciences</a:t>
            </a:r>
          </a:p>
        </p:txBody>
      </p:sp>
      <p:sp>
        <p:nvSpPr>
          <p:cNvPr id="25" name="Inhaltsplatzhalter 1"/>
          <p:cNvSpPr txBox="1">
            <a:spLocks/>
          </p:cNvSpPr>
          <p:nvPr/>
        </p:nvSpPr>
        <p:spPr bwMode="auto">
          <a:xfrm>
            <a:off x="502844" y="5013176"/>
            <a:ext cx="2983098" cy="584775"/>
          </a:xfrm>
          <a:prstGeom prst="rect">
            <a:avLst/>
          </a:prstGeom>
          <a:solidFill>
            <a:srgbClr val="00519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de-DE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General education and </a:t>
            </a:r>
            <a:br>
              <a:rPr lang="en-GB" dirty="0" smtClean="0"/>
            </a:br>
            <a:r>
              <a:rPr lang="en-GB" dirty="0" smtClean="0"/>
              <a:t>history of education</a:t>
            </a:r>
            <a:endParaRPr lang="en-GB" dirty="0"/>
          </a:p>
        </p:txBody>
      </p:sp>
      <p:sp>
        <p:nvSpPr>
          <p:cNvPr id="26" name="Inhaltsplatzhalter 1"/>
          <p:cNvSpPr txBox="1">
            <a:spLocks/>
          </p:cNvSpPr>
          <p:nvPr/>
        </p:nvSpPr>
        <p:spPr bwMode="auto">
          <a:xfrm>
            <a:off x="5876269" y="5014751"/>
            <a:ext cx="2984400" cy="583200"/>
          </a:xfrm>
          <a:prstGeom prst="rect">
            <a:avLst/>
          </a:prstGeom>
          <a:solidFill>
            <a:srgbClr val="A7A9A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>
            <a:defPPr>
              <a:defRPr lang="de-DE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General education</a:t>
            </a:r>
          </a:p>
        </p:txBody>
      </p:sp>
      <p:sp>
        <p:nvSpPr>
          <p:cNvPr id="28" name="Inhaltsplatzhalter 1"/>
          <p:cNvSpPr txBox="1">
            <a:spLocks/>
          </p:cNvSpPr>
          <p:nvPr/>
        </p:nvSpPr>
        <p:spPr bwMode="auto">
          <a:xfrm>
            <a:off x="5867297" y="3861048"/>
            <a:ext cx="2984400" cy="583200"/>
          </a:xfrm>
          <a:prstGeom prst="rect">
            <a:avLst/>
          </a:prstGeom>
          <a:solidFill>
            <a:srgbClr val="A7A9A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>
            <a:defPPr>
              <a:defRPr lang="de-DE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Education sciences</a:t>
            </a:r>
          </a:p>
        </p:txBody>
      </p:sp>
      <p:sp>
        <p:nvSpPr>
          <p:cNvPr id="29" name="Inhaltsplatzhalter 1"/>
          <p:cNvSpPr txBox="1">
            <a:spLocks/>
          </p:cNvSpPr>
          <p:nvPr/>
        </p:nvSpPr>
        <p:spPr bwMode="auto">
          <a:xfrm>
            <a:off x="5821421" y="1558367"/>
            <a:ext cx="2984400" cy="583200"/>
          </a:xfrm>
          <a:prstGeom prst="rect">
            <a:avLst/>
          </a:prstGeom>
          <a:solidFill>
            <a:srgbClr val="A7A9A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>
            <a:defPPr>
              <a:defRPr lang="de-DE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Humanities and </a:t>
            </a:r>
          </a:p>
          <a:p>
            <a:r>
              <a:rPr lang="en-GB" dirty="0" smtClean="0"/>
              <a:t>social sciences</a:t>
            </a:r>
            <a:endParaRPr lang="en-GB" dirty="0"/>
          </a:p>
        </p:txBody>
      </p:sp>
      <p:sp>
        <p:nvSpPr>
          <p:cNvPr id="12" name="Pfeil nach rechts 11"/>
          <p:cNvSpPr/>
          <p:nvPr/>
        </p:nvSpPr>
        <p:spPr>
          <a:xfrm rot="16200000">
            <a:off x="1754191" y="4498260"/>
            <a:ext cx="462912" cy="484632"/>
          </a:xfrm>
          <a:prstGeom prst="rightArrow">
            <a:avLst>
              <a:gd name="adj1" fmla="val 40566"/>
              <a:gd name="adj2" fmla="val 6116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rechts 29"/>
          <p:cNvSpPr/>
          <p:nvPr/>
        </p:nvSpPr>
        <p:spPr>
          <a:xfrm rot="16200000">
            <a:off x="1754191" y="3346132"/>
            <a:ext cx="462912" cy="484632"/>
          </a:xfrm>
          <a:prstGeom prst="rightArrow">
            <a:avLst>
              <a:gd name="adj1" fmla="val 40566"/>
              <a:gd name="adj2" fmla="val 6116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rechts 30"/>
          <p:cNvSpPr/>
          <p:nvPr/>
        </p:nvSpPr>
        <p:spPr>
          <a:xfrm rot="16200000">
            <a:off x="1754191" y="2194005"/>
            <a:ext cx="462912" cy="484632"/>
          </a:xfrm>
          <a:prstGeom prst="rightArrow">
            <a:avLst>
              <a:gd name="adj1" fmla="val 40566"/>
              <a:gd name="adj2" fmla="val 6116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31"/>
          <p:cNvSpPr/>
          <p:nvPr/>
        </p:nvSpPr>
        <p:spPr>
          <a:xfrm rot="16200000">
            <a:off x="7082165" y="2194005"/>
            <a:ext cx="462912" cy="484632"/>
          </a:xfrm>
          <a:prstGeom prst="rightArrow">
            <a:avLst>
              <a:gd name="adj1" fmla="val 40566"/>
              <a:gd name="adj2" fmla="val 6116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rechts 32"/>
          <p:cNvSpPr/>
          <p:nvPr/>
        </p:nvSpPr>
        <p:spPr>
          <a:xfrm rot="16200000">
            <a:off x="7082165" y="3346132"/>
            <a:ext cx="462912" cy="484632"/>
          </a:xfrm>
          <a:prstGeom prst="rightArrow">
            <a:avLst>
              <a:gd name="adj1" fmla="val 40566"/>
              <a:gd name="adj2" fmla="val 6116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rechts 33"/>
          <p:cNvSpPr/>
          <p:nvPr/>
        </p:nvSpPr>
        <p:spPr>
          <a:xfrm rot="16200000">
            <a:off x="7082165" y="4498260"/>
            <a:ext cx="462912" cy="484632"/>
          </a:xfrm>
          <a:prstGeom prst="rightArrow">
            <a:avLst>
              <a:gd name="adj1" fmla="val 40566"/>
              <a:gd name="adj2" fmla="val 6116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4436365" y="392181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</a:t>
            </a:r>
            <a:endParaRPr lang="en-GB" sz="2400" dirty="0" smtClean="0"/>
          </a:p>
        </p:txBody>
      </p:sp>
      <p:sp>
        <p:nvSpPr>
          <p:cNvPr id="35" name="Textfeld 34"/>
          <p:cNvSpPr txBox="1"/>
          <p:nvPr/>
        </p:nvSpPr>
        <p:spPr>
          <a:xfrm>
            <a:off x="4436365" y="276176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≠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436365" y="507473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≈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436365" y="161913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</a:t>
            </a:r>
            <a:endParaRPr lang="en-GB" sz="2400" dirty="0" smtClean="0"/>
          </a:p>
        </p:txBody>
      </p:sp>
      <p:sp>
        <p:nvSpPr>
          <p:cNvPr id="38" name="Textfeld 37"/>
          <p:cNvSpPr txBox="1"/>
          <p:nvPr/>
        </p:nvSpPr>
        <p:spPr>
          <a:xfrm>
            <a:off x="2267743" y="563163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209 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2267743" y="335699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14 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2267743" y="221792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4 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2267743" y="450911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48 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5876269" y="563582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642 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5876269" y="3361182"/>
            <a:ext cx="589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11 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5876269" y="222211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4 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5876269" y="451331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80 </a:t>
            </a:r>
          </a:p>
        </p:txBody>
      </p:sp>
    </p:spTree>
    <p:extLst>
      <p:ext uri="{BB962C8B-B14F-4D97-AF65-F5344CB8AC3E}">
        <p14:creationId xmlns:p14="http://schemas.microsoft.com/office/powerpoint/2010/main" val="86449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DFG in profile</a:t>
            </a:r>
          </a:p>
          <a:p>
            <a:r>
              <a:rPr lang="en-GB" dirty="0">
                <a:solidFill>
                  <a:schemeClr val="accent6"/>
                </a:solidFill>
              </a:rPr>
              <a:t>Needs assessment for standardisation</a:t>
            </a:r>
          </a:p>
          <a:p>
            <a:r>
              <a:rPr lang="en-GB" dirty="0">
                <a:solidFill>
                  <a:schemeClr val="accent6"/>
                </a:solidFill>
              </a:rPr>
              <a:t>Specific classification systems vs. standardisation</a:t>
            </a:r>
          </a:p>
          <a:p>
            <a:r>
              <a:rPr lang="en-GB" b="1" dirty="0">
                <a:solidFill>
                  <a:schemeClr val="tx2"/>
                </a:solidFill>
              </a:rPr>
              <a:t>An approach to standardisation and a service of the DFG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pic>
        <p:nvPicPr>
          <p:cNvPr id="8" name="Picture 8" descr="L:\Daten\1 Corporate Design Projekt (CDP)\Entwurf intern\Folien\Illustration_Standard_n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000" y="1633538"/>
            <a:ext cx="2012400" cy="201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9220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approach to standardisation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 smtClean="0"/>
              <a:t>The object of classification</a:t>
            </a:r>
            <a:endParaRPr lang="en-GB" dirty="0"/>
          </a:p>
        </p:txBody>
      </p:sp>
      <p:sp>
        <p:nvSpPr>
          <p:cNvPr id="7" name="Inhaltsplatzhalter 3"/>
          <p:cNvSpPr txBox="1">
            <a:spLocks/>
          </p:cNvSpPr>
          <p:nvPr/>
        </p:nvSpPr>
        <p:spPr>
          <a:xfrm>
            <a:off x="611560" y="1569600"/>
            <a:ext cx="4638380" cy="4521600"/>
          </a:xfrm>
          <a:prstGeom prst="rect">
            <a:avLst/>
          </a:prstGeom>
        </p:spPr>
        <p:txBody>
          <a:bodyPr/>
          <a:lstStyle>
            <a:lvl1pPr marL="252000" indent="-234000" algn="l" defTabSz="457200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-65" charset="0"/>
              <a:buChar char="►"/>
              <a:defRPr sz="18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marL="432000" indent="-180000" algn="l" defTabSz="457200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85C1"/>
              </a:buClr>
              <a:buSzPct val="100000"/>
              <a:buFont typeface="Arial" pitchFamily="-65" charset="0"/>
              <a:buChar char="●"/>
              <a:defRPr sz="16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612000" indent="-180000" algn="l" defTabSz="457200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6DA5D5"/>
              </a:buClr>
              <a:buSzPct val="100000"/>
              <a:buFont typeface="Arial" pitchFamily="-65" charset="0"/>
              <a:buChar char="●"/>
              <a:defRPr sz="14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774000" indent="-162000" algn="l" defTabSz="45720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900000" indent="-144000" algn="l" defTabSz="4572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de-DE" dirty="0" smtClean="0"/>
          </a:p>
          <a:p>
            <a:endParaRPr lang="de-DE" dirty="0"/>
          </a:p>
        </p:txBody>
      </p:sp>
      <p:graphicFrame>
        <p:nvGraphicFramePr>
          <p:cNvPr id="8" name="Bild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818169"/>
              </p:ext>
            </p:extLst>
          </p:nvPr>
        </p:nvGraphicFramePr>
        <p:xfrm>
          <a:off x="684336" y="1570038"/>
          <a:ext cx="87122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17032"/>
            <a:ext cx="1228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633656" cy="101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1477"/>
            <a:ext cx="1050275" cy="104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07"/>
          <a:stretch/>
        </p:blipFill>
        <p:spPr bwMode="auto">
          <a:xfrm>
            <a:off x="3995936" y="4149080"/>
            <a:ext cx="1100137" cy="66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48000" y="1544171"/>
            <a:ext cx="3347936" cy="457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Arial" pitchFamily="34" charset="0"/>
              <a:buChar char="►"/>
              <a:defRPr/>
            </a:pPr>
            <a:r>
              <a:rPr lang="en-GB" dirty="0" smtClean="0">
                <a:latin typeface="Arial"/>
              </a:rPr>
              <a:t>Ways of classifying an object:</a:t>
            </a:r>
          </a:p>
          <a:p>
            <a:pPr marL="648000" lvl="2" indent="-360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+mj-lt"/>
              <a:buAutoNum type="arabicPeriod"/>
              <a:defRPr/>
            </a:pPr>
            <a:r>
              <a:rPr lang="en-GB" dirty="0" smtClean="0">
                <a:latin typeface="Arial"/>
              </a:rPr>
              <a:t>Research area of project</a:t>
            </a:r>
            <a:endParaRPr lang="en-GB" dirty="0">
              <a:latin typeface="Arial"/>
              <a:cs typeface="Arial"/>
            </a:endParaRPr>
          </a:p>
          <a:p>
            <a:pPr marL="648000" lvl="2" indent="-360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+mj-lt"/>
              <a:buAutoNum type="arabicPeriod"/>
              <a:defRPr/>
            </a:pPr>
            <a:r>
              <a:rPr lang="en-GB" dirty="0" smtClean="0">
                <a:latin typeface="Arial"/>
              </a:rPr>
              <a:t>Research area of people</a:t>
            </a:r>
          </a:p>
          <a:p>
            <a:pPr marL="648000" lvl="2" indent="-360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+mj-lt"/>
              <a:buAutoNum type="arabicPeriod"/>
              <a:defRPr/>
            </a:pPr>
            <a:r>
              <a:rPr lang="en-GB" dirty="0">
                <a:latin typeface="Arial"/>
              </a:rPr>
              <a:t>Research area of institution</a:t>
            </a:r>
          </a:p>
          <a:p>
            <a:pPr marL="648000" lvl="2" indent="-360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+mj-lt"/>
              <a:buAutoNum type="arabicPeriod"/>
              <a:defRPr/>
            </a:pPr>
            <a:r>
              <a:rPr lang="en-GB" dirty="0" smtClean="0">
                <a:latin typeface="Arial"/>
              </a:rPr>
              <a:t>Research area of publications</a:t>
            </a:r>
          </a:p>
        </p:txBody>
      </p:sp>
      <p:sp>
        <p:nvSpPr>
          <p:cNvPr id="9" name="Ellipse 8"/>
          <p:cNvSpPr/>
          <p:nvPr/>
        </p:nvSpPr>
        <p:spPr>
          <a:xfrm>
            <a:off x="5184068" y="4276749"/>
            <a:ext cx="2232248" cy="1009303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613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approach to standardisation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647700" y="1569600"/>
            <a:ext cx="6357600" cy="4691500"/>
          </a:xfrm>
        </p:spPr>
        <p:txBody>
          <a:bodyPr/>
          <a:lstStyle/>
          <a:p>
            <a:pPr marL="18000" indent="0" algn="ctr">
              <a:buNone/>
            </a:pPr>
            <a:r>
              <a:rPr lang="en-GB" b="1" dirty="0">
                <a:solidFill>
                  <a:schemeClr val="tx2"/>
                </a:solidFill>
              </a:rPr>
              <a:t>The institution</a:t>
            </a:r>
          </a:p>
          <a:p>
            <a:r>
              <a:rPr lang="en-GB" dirty="0" smtClean="0"/>
              <a:t>Relevant infrastructural unit (with own address) at which research takes place</a:t>
            </a:r>
          </a:p>
          <a:p>
            <a:pPr marL="18000" indent="0" algn="ctr">
              <a:buNone/>
            </a:pPr>
            <a:r>
              <a:rPr lang="en-GB" b="1" dirty="0">
                <a:solidFill>
                  <a:schemeClr val="tx2"/>
                </a:solidFill>
              </a:rPr>
              <a:t>DFG institution database</a:t>
            </a:r>
          </a:p>
          <a:p>
            <a:r>
              <a:rPr lang="en-GB" dirty="0" smtClean="0"/>
              <a:t>More than 21 000 entries for German institutions</a:t>
            </a:r>
          </a:p>
          <a:p>
            <a:pPr lvl="1">
              <a:spcBef>
                <a:spcPts val="600"/>
              </a:spcBef>
            </a:pPr>
            <a:r>
              <a:rPr lang="en-GB" sz="1400" dirty="0"/>
              <a:t>Full address of institution</a:t>
            </a:r>
          </a:p>
          <a:p>
            <a:pPr lvl="1">
              <a:spcBef>
                <a:spcPts val="600"/>
              </a:spcBef>
            </a:pPr>
            <a:r>
              <a:rPr lang="en-GB" sz="1400" dirty="0"/>
              <a:t>Subject classification of institution (using Federal Statistical Office classification)</a:t>
            </a:r>
          </a:p>
          <a:p>
            <a:pPr lvl="1">
              <a:spcBef>
                <a:spcPts val="600"/>
              </a:spcBef>
            </a:pPr>
            <a:r>
              <a:rPr lang="en-GB" sz="1400" dirty="0"/>
              <a:t>Link to institution's website</a:t>
            </a:r>
          </a:p>
          <a:p>
            <a:pPr lvl="1">
              <a:spcBef>
                <a:spcPts val="600"/>
              </a:spcBef>
            </a:pPr>
            <a:r>
              <a:rPr lang="en-GB" sz="1400" dirty="0"/>
              <a:t>Link to GEPRIS (DFG projects at the institution)</a:t>
            </a:r>
          </a:p>
          <a:p>
            <a:pPr lvl="1">
              <a:spcBef>
                <a:spcPts val="600"/>
              </a:spcBef>
            </a:pPr>
            <a:r>
              <a:rPr lang="en-GB" sz="1400" dirty="0"/>
              <a:t>Link to HRK Higher Education Compass (information on PhDs for the subjects of a faculty / department)</a:t>
            </a:r>
          </a:p>
          <a:p>
            <a:pPr lvl="1">
              <a:spcBef>
                <a:spcPts val="600"/>
              </a:spcBef>
            </a:pPr>
            <a:r>
              <a:rPr lang="en-GB" sz="1400" dirty="0" smtClean="0"/>
              <a:t>Overview of subordinate institutions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2">
              <a:spcBef>
                <a:spcPts val="1200"/>
              </a:spcBef>
              <a:buClr>
                <a:srgbClr val="0069AF"/>
              </a:buClr>
              <a:buSzPct val="90000"/>
            </a:pPr>
            <a:r>
              <a:rPr lang="en-GB" dirty="0" smtClean="0"/>
              <a:t>The institution as a classification object</a:t>
            </a:r>
            <a:endParaRPr lang="en-GB" dirty="0"/>
          </a:p>
        </p:txBody>
      </p:sp>
      <p:pic>
        <p:nvPicPr>
          <p:cNvPr id="9" name="Picture 8" descr="C:\Program Files\Microsoft Office\MEDIA\CAGCAT10\j0205462.wmf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r="2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84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approach to standardisation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2">
              <a:spcBef>
                <a:spcPts val="1200"/>
              </a:spcBef>
              <a:buClr>
                <a:srgbClr val="0069AF"/>
              </a:buClr>
              <a:buSzPct val="90000"/>
            </a:pPr>
            <a:r>
              <a:rPr lang="en-GB" dirty="0" smtClean="0"/>
              <a:t>Research Explorer: open access to the institution database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6" t="-1329" r="3279" b="33705"/>
          <a:stretch/>
        </p:blipFill>
        <p:spPr bwMode="auto">
          <a:xfrm>
            <a:off x="107504" y="1412776"/>
            <a:ext cx="5425581" cy="394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e 8"/>
          <p:cNvSpPr/>
          <p:nvPr/>
        </p:nvSpPr>
        <p:spPr>
          <a:xfrm>
            <a:off x="107504" y="3021931"/>
            <a:ext cx="1584176" cy="504652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56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6" t="-1329" r="3279" b="33705"/>
          <a:stretch/>
        </p:blipFill>
        <p:spPr bwMode="auto">
          <a:xfrm>
            <a:off x="107504" y="1412776"/>
            <a:ext cx="5425581" cy="394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approach to standardisation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2">
              <a:spcBef>
                <a:spcPts val="1200"/>
              </a:spcBef>
              <a:buClr>
                <a:srgbClr val="0069AF"/>
              </a:buClr>
              <a:buSzPct val="90000"/>
            </a:pPr>
            <a:r>
              <a:rPr lang="en-GB" dirty="0" smtClean="0"/>
              <a:t>Research Explorer: open access to the institution database</a:t>
            </a:r>
          </a:p>
        </p:txBody>
      </p:sp>
      <p:sp>
        <p:nvSpPr>
          <p:cNvPr id="4" name="Rechteck 3"/>
          <p:cNvSpPr/>
          <p:nvPr/>
        </p:nvSpPr>
        <p:spPr>
          <a:xfrm>
            <a:off x="107504" y="1485900"/>
            <a:ext cx="5188397" cy="440930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323528" y="4869160"/>
            <a:ext cx="3888432" cy="5760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57335" r="55519"/>
          <a:stretch/>
        </p:blipFill>
        <p:spPr bwMode="auto">
          <a:xfrm>
            <a:off x="4788024" y="1556792"/>
            <a:ext cx="4192075" cy="4548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Gerade Verbindung 9"/>
          <p:cNvCxnSpPr/>
          <p:nvPr/>
        </p:nvCxnSpPr>
        <p:spPr>
          <a:xfrm flipH="1">
            <a:off x="4211960" y="1556792"/>
            <a:ext cx="576064" cy="331236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211960" y="5445224"/>
            <a:ext cx="576064" cy="65986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4499992" y="1375073"/>
            <a:ext cx="4186708" cy="693787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150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approach to standardisation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2">
              <a:spcBef>
                <a:spcPts val="1200"/>
              </a:spcBef>
              <a:buClr>
                <a:srgbClr val="0069AF"/>
              </a:buClr>
              <a:buSzPct val="90000"/>
            </a:pPr>
            <a:r>
              <a:rPr lang="en-GB" dirty="0" smtClean="0"/>
              <a:t>Process for creating a new, institution-based standard</a:t>
            </a:r>
            <a:endParaRPr lang="en-GB" dirty="0"/>
          </a:p>
        </p:txBody>
      </p:sp>
      <p:sp>
        <p:nvSpPr>
          <p:cNvPr id="30" name="Rechteck 29"/>
          <p:cNvSpPr/>
          <p:nvPr/>
        </p:nvSpPr>
        <p:spPr>
          <a:xfrm>
            <a:off x="251520" y="1772816"/>
            <a:ext cx="4464496" cy="4176464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31" name="Rechteck 30"/>
          <p:cNvSpPr/>
          <p:nvPr/>
        </p:nvSpPr>
        <p:spPr>
          <a:xfrm>
            <a:off x="4932040" y="1772816"/>
            <a:ext cx="3960440" cy="4176464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503684" y="3140968"/>
            <a:ext cx="1908076" cy="260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450" lvl="1" indent="-1714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1200" dirty="0" smtClean="0">
                <a:latin typeface="Arial"/>
              </a:rPr>
              <a:t>Address</a:t>
            </a:r>
          </a:p>
          <a:p>
            <a:pPr marL="171450" lvl="1" indent="-1714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1200" dirty="0" smtClean="0">
                <a:latin typeface="Arial"/>
              </a:rPr>
              <a:t>Website</a:t>
            </a:r>
          </a:p>
          <a:p>
            <a:pPr marL="171450" lvl="1" indent="-1714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1200" dirty="0" smtClean="0">
                <a:latin typeface="Arial"/>
              </a:rPr>
              <a:t>Persons at institution (DFG projects)</a:t>
            </a:r>
          </a:p>
          <a:p>
            <a:pPr marL="171450" lvl="1" indent="-1714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1200" dirty="0" smtClean="0">
                <a:latin typeface="Arial"/>
              </a:rPr>
              <a:t>DFG-classified projects at institution</a:t>
            </a:r>
          </a:p>
          <a:p>
            <a:pPr marL="171450" lvl="1" indent="-1714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1200" dirty="0" smtClean="0">
                <a:latin typeface="Arial"/>
              </a:rPr>
              <a:t>DESTATIS classification</a:t>
            </a:r>
          </a:p>
          <a:p>
            <a:pPr marL="171450" lvl="1" indent="-1714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1200" dirty="0" smtClean="0">
                <a:latin typeface="Arial"/>
              </a:rPr>
              <a:t>…</a:t>
            </a:r>
            <a:endParaRPr lang="en-GB" sz="1200" dirty="0">
              <a:latin typeface="Arial"/>
              <a:cs typeface="Arial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2310687" y="2348880"/>
            <a:ext cx="1512168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University X</a:t>
            </a:r>
            <a:endParaRPr lang="en-GB" sz="1200" dirty="0"/>
          </a:p>
        </p:txBody>
      </p:sp>
      <p:sp>
        <p:nvSpPr>
          <p:cNvPr id="35" name="Rechteck 34"/>
          <p:cNvSpPr/>
          <p:nvPr/>
        </p:nvSpPr>
        <p:spPr>
          <a:xfrm>
            <a:off x="2771800" y="2872348"/>
            <a:ext cx="1512168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Faculty 1</a:t>
            </a:r>
            <a:endParaRPr lang="en-GB" sz="1200" dirty="0"/>
          </a:p>
        </p:txBody>
      </p:sp>
      <p:sp>
        <p:nvSpPr>
          <p:cNvPr id="37" name="Rechteck 36"/>
          <p:cNvSpPr/>
          <p:nvPr/>
        </p:nvSpPr>
        <p:spPr>
          <a:xfrm>
            <a:off x="2808973" y="3470359"/>
            <a:ext cx="1512168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Institution A</a:t>
            </a:r>
            <a:endParaRPr lang="en-GB" sz="1200" dirty="0"/>
          </a:p>
        </p:txBody>
      </p:sp>
      <p:sp>
        <p:nvSpPr>
          <p:cNvPr id="38" name="Rechteck 37"/>
          <p:cNvSpPr/>
          <p:nvPr/>
        </p:nvSpPr>
        <p:spPr>
          <a:xfrm>
            <a:off x="2808973" y="4011436"/>
            <a:ext cx="1512168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Institution B</a:t>
            </a:r>
            <a:endParaRPr lang="en-GB" sz="1200" dirty="0"/>
          </a:p>
        </p:txBody>
      </p:sp>
      <p:sp>
        <p:nvSpPr>
          <p:cNvPr id="39" name="Rechteck 38"/>
          <p:cNvSpPr/>
          <p:nvPr/>
        </p:nvSpPr>
        <p:spPr>
          <a:xfrm>
            <a:off x="5904148" y="2348880"/>
            <a:ext cx="1512168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University X</a:t>
            </a:r>
            <a:endParaRPr lang="en-GB" sz="1200" dirty="0"/>
          </a:p>
        </p:txBody>
      </p:sp>
      <p:sp>
        <p:nvSpPr>
          <p:cNvPr id="40" name="Rechteck 39"/>
          <p:cNvSpPr/>
          <p:nvPr/>
        </p:nvSpPr>
        <p:spPr>
          <a:xfrm>
            <a:off x="5544864" y="2872348"/>
            <a:ext cx="1512168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Faculty 1</a:t>
            </a:r>
            <a:endParaRPr lang="en-GB" sz="1200" dirty="0"/>
          </a:p>
        </p:txBody>
      </p:sp>
      <p:sp>
        <p:nvSpPr>
          <p:cNvPr id="41" name="Rechteck 40"/>
          <p:cNvSpPr/>
          <p:nvPr/>
        </p:nvSpPr>
        <p:spPr>
          <a:xfrm>
            <a:off x="5360202" y="3470359"/>
            <a:ext cx="1512168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Institution A</a:t>
            </a:r>
            <a:endParaRPr lang="en-GB" sz="1200" dirty="0"/>
          </a:p>
        </p:txBody>
      </p:sp>
      <p:sp>
        <p:nvSpPr>
          <p:cNvPr id="42" name="Rechteck 41"/>
          <p:cNvSpPr/>
          <p:nvPr/>
        </p:nvSpPr>
        <p:spPr>
          <a:xfrm>
            <a:off x="5360201" y="4001532"/>
            <a:ext cx="1512169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Institution B</a:t>
            </a:r>
            <a:endParaRPr lang="en-GB" sz="1200" dirty="0"/>
          </a:p>
        </p:txBody>
      </p:sp>
      <p:cxnSp>
        <p:nvCxnSpPr>
          <p:cNvPr id="43" name="Gerade Verbindung mit Pfeil 42"/>
          <p:cNvCxnSpPr/>
          <p:nvPr/>
        </p:nvCxnSpPr>
        <p:spPr>
          <a:xfrm flipH="1">
            <a:off x="2591780" y="4196592"/>
            <a:ext cx="47499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Geschweifte Klammer rechts 43"/>
          <p:cNvSpPr/>
          <p:nvPr/>
        </p:nvSpPr>
        <p:spPr>
          <a:xfrm>
            <a:off x="2339752" y="3108176"/>
            <a:ext cx="252028" cy="2176832"/>
          </a:xfrm>
          <a:prstGeom prst="rightBrace">
            <a:avLst/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7344308" y="3102210"/>
            <a:ext cx="1656184" cy="189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450" lvl="1" indent="-1714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1200" dirty="0" smtClean="0">
                <a:latin typeface="Arial"/>
              </a:rPr>
              <a:t>Staff statistics</a:t>
            </a:r>
          </a:p>
          <a:p>
            <a:pPr marL="171450" lvl="1" indent="-1714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1200" dirty="0" smtClean="0">
                <a:latin typeface="Arial"/>
              </a:rPr>
              <a:t>Financial statistics</a:t>
            </a:r>
          </a:p>
          <a:p>
            <a:pPr marL="171450" lvl="1" indent="-1714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1200" dirty="0" smtClean="0">
                <a:latin typeface="Arial"/>
              </a:rPr>
              <a:t>Publication statistics</a:t>
            </a:r>
          </a:p>
          <a:p>
            <a:pPr marL="171450" lvl="1" indent="-1714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1200" dirty="0" smtClean="0">
                <a:latin typeface="Arial"/>
              </a:rPr>
              <a:t>Academic discipline</a:t>
            </a:r>
          </a:p>
          <a:p>
            <a:pPr marL="171450" lvl="1" indent="-1714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1200" dirty="0" smtClean="0">
                <a:latin typeface="Arial"/>
              </a:rPr>
              <a:t>…</a:t>
            </a:r>
          </a:p>
          <a:p>
            <a:pPr marL="171450" lvl="1" indent="-1714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Arial" pitchFamily="34" charset="0"/>
              <a:buChar char="•"/>
              <a:defRPr/>
            </a:pPr>
            <a:endParaRPr lang="en-GB" sz="1200" dirty="0">
              <a:latin typeface="Arial"/>
              <a:cs typeface="Arial"/>
            </a:endParaRPr>
          </a:p>
        </p:txBody>
      </p:sp>
      <p:cxnSp>
        <p:nvCxnSpPr>
          <p:cNvPr id="46" name="Gerade Verbindung mit Pfeil 45"/>
          <p:cNvCxnSpPr/>
          <p:nvPr/>
        </p:nvCxnSpPr>
        <p:spPr>
          <a:xfrm flipV="1">
            <a:off x="6779629" y="4181552"/>
            <a:ext cx="324037" cy="990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Geschweifte Klammer rechts 46"/>
          <p:cNvSpPr/>
          <p:nvPr/>
        </p:nvSpPr>
        <p:spPr>
          <a:xfrm rot="10800000">
            <a:off x="7092280" y="3078264"/>
            <a:ext cx="252028" cy="2176832"/>
          </a:xfrm>
          <a:prstGeom prst="rightBrace">
            <a:avLst/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899592" y="18448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in DFG institution database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220072" y="1847121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held by university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4463945" y="3650379"/>
            <a:ext cx="803516" cy="0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4463945" y="4166680"/>
            <a:ext cx="803516" cy="0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3222181" y="4523876"/>
            <a:ext cx="1394164" cy="360040"/>
          </a:xfrm>
          <a:prstGeom prst="rect">
            <a:avLst/>
          </a:prstGeom>
          <a:solidFill>
            <a:schemeClr val="accent2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…</a:t>
            </a:r>
            <a:endParaRPr lang="en-GB" sz="1200" b="1" dirty="0"/>
          </a:p>
        </p:txBody>
      </p:sp>
      <p:sp>
        <p:nvSpPr>
          <p:cNvPr id="53" name="Rechteck 52"/>
          <p:cNvSpPr/>
          <p:nvPr/>
        </p:nvSpPr>
        <p:spPr>
          <a:xfrm>
            <a:off x="3222181" y="4950754"/>
            <a:ext cx="1394164" cy="360040"/>
          </a:xfrm>
          <a:prstGeom prst="rect">
            <a:avLst/>
          </a:prstGeom>
          <a:solidFill>
            <a:schemeClr val="accent2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…</a:t>
            </a:r>
            <a:endParaRPr lang="en-GB" sz="1200" b="1" dirty="0"/>
          </a:p>
        </p:txBody>
      </p:sp>
      <p:sp>
        <p:nvSpPr>
          <p:cNvPr id="54" name="Rechteck 53"/>
          <p:cNvSpPr/>
          <p:nvPr/>
        </p:nvSpPr>
        <p:spPr>
          <a:xfrm>
            <a:off x="5148064" y="4492705"/>
            <a:ext cx="1394164" cy="360040"/>
          </a:xfrm>
          <a:prstGeom prst="rect">
            <a:avLst/>
          </a:prstGeom>
          <a:solidFill>
            <a:schemeClr val="accent2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…</a:t>
            </a:r>
            <a:endParaRPr lang="en-GB" sz="1200" b="1" dirty="0"/>
          </a:p>
        </p:txBody>
      </p:sp>
      <p:sp>
        <p:nvSpPr>
          <p:cNvPr id="55" name="Rechteck 54"/>
          <p:cNvSpPr/>
          <p:nvPr/>
        </p:nvSpPr>
        <p:spPr>
          <a:xfrm>
            <a:off x="5148064" y="4919583"/>
            <a:ext cx="1394164" cy="360040"/>
          </a:xfrm>
          <a:prstGeom prst="rect">
            <a:avLst/>
          </a:prstGeom>
          <a:solidFill>
            <a:schemeClr val="accent2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…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591594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approach to standardisation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2">
              <a:spcBef>
                <a:spcPts val="1200"/>
              </a:spcBef>
              <a:buClr>
                <a:srgbClr val="0069AF"/>
              </a:buClr>
              <a:buSzPct val="90000"/>
            </a:pPr>
            <a:r>
              <a:rPr lang="en-GB" dirty="0" smtClean="0"/>
              <a:t>First application of this principle in medicine</a:t>
            </a:r>
            <a:endParaRPr lang="en-GB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97" y="1628800"/>
            <a:ext cx="2930407" cy="4176464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48000" y="1544171"/>
            <a:ext cx="5004120" cy="457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Arial" pitchFamily="34" charset="0"/>
              <a:buChar char="►"/>
              <a:defRPr/>
            </a:pPr>
            <a:r>
              <a:rPr lang="en-GB" dirty="0"/>
              <a:t>First application </a:t>
            </a:r>
            <a:r>
              <a:rPr lang="en-GB" dirty="0" smtClean="0"/>
              <a:t>of this principle in the</a:t>
            </a:r>
            <a:r>
              <a:rPr lang="en-GB" dirty="0">
                <a:latin typeface="Arial"/>
              </a:rPr>
              <a:t/>
            </a:r>
            <a:br>
              <a:rPr lang="en-GB" dirty="0">
                <a:latin typeface="Arial"/>
              </a:rPr>
            </a:br>
            <a:r>
              <a:rPr lang="en-GB" dirty="0" smtClean="0">
                <a:latin typeface="Arial"/>
              </a:rPr>
              <a:t>DFG-</a:t>
            </a:r>
            <a:r>
              <a:rPr lang="en-GB" dirty="0" err="1" smtClean="0">
                <a:latin typeface="Arial"/>
              </a:rPr>
              <a:t>Förderatlas</a:t>
            </a:r>
            <a:r>
              <a:rPr lang="en-GB" dirty="0" smtClean="0">
                <a:latin typeface="Arial"/>
              </a:rPr>
              <a:t> 2012 </a:t>
            </a:r>
          </a:p>
          <a:p>
            <a:pPr marL="285750" lvl="1" indent="-2857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Arial" pitchFamily="34" charset="0"/>
              <a:buChar char="►"/>
              <a:defRPr/>
            </a:pPr>
            <a:r>
              <a:rPr lang="en-GB" dirty="0" smtClean="0">
                <a:latin typeface="Arial"/>
              </a:rPr>
              <a:t>Main chapter for </a:t>
            </a:r>
            <a:r>
              <a:rPr lang="de-DE" dirty="0" err="1" smtClean="0"/>
              <a:t>university</a:t>
            </a:r>
            <a:r>
              <a:rPr lang="de-DE" dirty="0" smtClean="0"/>
              <a:t> </a:t>
            </a:r>
            <a:r>
              <a:rPr lang="de-DE" dirty="0" err="1"/>
              <a:t>medical</a:t>
            </a:r>
            <a:r>
              <a:rPr lang="de-DE" dirty="0"/>
              <a:t> </a:t>
            </a:r>
            <a:r>
              <a:rPr lang="de-DE" dirty="0" err="1" smtClean="0"/>
              <a:t>institutions</a:t>
            </a:r>
            <a:endParaRPr lang="de-DE" dirty="0" smtClean="0"/>
          </a:p>
          <a:p>
            <a:pPr marL="285750" lvl="1" indent="-2857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Arial" pitchFamily="34" charset="0"/>
              <a:buChar char="►"/>
              <a:defRPr/>
            </a:pPr>
            <a:r>
              <a:rPr lang="en-US" dirty="0" smtClean="0"/>
              <a:t>Comparison of funding </a:t>
            </a:r>
            <a:r>
              <a:rPr lang="en-US" dirty="0"/>
              <a:t>volumes in relation to personnel levels</a:t>
            </a:r>
            <a:r>
              <a:rPr lang="de-DE" dirty="0" smtClean="0"/>
              <a:t> </a:t>
            </a:r>
          </a:p>
          <a:p>
            <a:pPr marL="252000" indent="-2340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-65" charset="0"/>
              <a:buChar char="►"/>
            </a:pPr>
            <a:r>
              <a:rPr lang="de-DE" dirty="0" smtClean="0"/>
              <a:t>Data </a:t>
            </a:r>
            <a:r>
              <a:rPr lang="de-DE" dirty="0" err="1"/>
              <a:t>s</a:t>
            </a:r>
            <a:r>
              <a:rPr lang="de-DE" dirty="0" err="1" smtClean="0"/>
              <a:t>ources</a:t>
            </a:r>
            <a:r>
              <a:rPr lang="de-DE" dirty="0" smtClean="0"/>
              <a:t>:</a:t>
            </a:r>
            <a:r>
              <a:rPr lang="en-GB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en-GB" dirty="0">
              <a:solidFill>
                <a:prstClr val="black"/>
              </a:solidFill>
              <a:latin typeface="Arial"/>
              <a:cs typeface="Arial"/>
            </a:endParaRPr>
          </a:p>
          <a:p>
            <a:pPr marL="432000" lvl="1" indent="-18000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85C1"/>
              </a:buClr>
              <a:buSzPct val="100000"/>
              <a:buFont typeface="Arial" pitchFamily="-65" charset="0"/>
              <a:buChar char="●"/>
            </a:pPr>
            <a:r>
              <a:rPr lang="en-GB" sz="1600" dirty="0" smtClean="0">
                <a:solidFill>
                  <a:prstClr val="black"/>
                </a:solidFill>
                <a:latin typeface="Arial"/>
                <a:cs typeface="Arial"/>
              </a:rPr>
              <a:t>research </a:t>
            </a:r>
            <a:r>
              <a:rPr lang="en-GB" sz="1600" dirty="0">
                <a:solidFill>
                  <a:prstClr val="black"/>
                </a:solidFill>
                <a:latin typeface="Arial"/>
                <a:cs typeface="Arial"/>
              </a:rPr>
              <a:t>funding volumes </a:t>
            </a:r>
            <a:r>
              <a:rPr lang="en-GB" sz="1600" dirty="0" smtClean="0">
                <a:solidFill>
                  <a:prstClr val="black"/>
                </a:solidFill>
                <a:latin typeface="Arial"/>
                <a:cs typeface="Arial"/>
              </a:rPr>
              <a:t>(DFG)</a:t>
            </a:r>
            <a:endParaRPr lang="en-GB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32000" lvl="1" indent="-18000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85C1"/>
              </a:buClr>
              <a:buSzPct val="100000"/>
              <a:buFont typeface="Arial" pitchFamily="-65" charset="0"/>
              <a:buChar char="●"/>
            </a:pPr>
            <a:r>
              <a:rPr lang="de-DE" sz="1600" dirty="0" err="1" smtClean="0">
                <a:solidFill>
                  <a:prstClr val="black"/>
                </a:solidFill>
                <a:latin typeface="Arial"/>
                <a:cs typeface="Arial"/>
              </a:rPr>
              <a:t>staff</a:t>
            </a:r>
            <a:r>
              <a:rPr lang="de-DE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Arial"/>
                <a:cs typeface="Arial"/>
              </a:rPr>
              <a:t>statistics</a:t>
            </a:r>
            <a:r>
              <a:rPr lang="de-DE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DE" sz="16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de-DE" sz="1600" dirty="0" smtClean="0">
                <a:solidFill>
                  <a:prstClr val="black"/>
                </a:solidFill>
                <a:latin typeface="Arial"/>
                <a:cs typeface="Arial"/>
              </a:rPr>
              <a:t>Medizinischen </a:t>
            </a:r>
            <a:r>
              <a:rPr lang="de-DE" sz="1600" dirty="0" err="1" smtClean="0">
                <a:solidFill>
                  <a:prstClr val="black"/>
                </a:solidFill>
                <a:latin typeface="Arial"/>
                <a:cs typeface="Arial"/>
              </a:rPr>
              <a:t>Fakultätentag</a:t>
            </a:r>
            <a:r>
              <a:rPr lang="de-DE" sz="1600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lang="de-DE" dirty="0"/>
          </a:p>
          <a:p>
            <a:pPr marL="285750" lvl="1" indent="-2857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34" charset="0"/>
              <a:buChar char="►"/>
              <a:defRPr/>
            </a:pPr>
            <a:r>
              <a:rPr lang="de-DE" dirty="0" smtClean="0">
                <a:solidFill>
                  <a:prstClr val="black"/>
                </a:solidFill>
              </a:rPr>
              <a:t>Englisch Edition:</a:t>
            </a:r>
            <a:br>
              <a:rPr lang="de-DE" dirty="0" smtClean="0">
                <a:solidFill>
                  <a:prstClr val="black"/>
                </a:solidFill>
              </a:rPr>
            </a:br>
            <a:r>
              <a:rPr lang="de-DE" dirty="0" smtClean="0">
                <a:solidFill>
                  <a:prstClr val="black"/>
                </a:solidFill>
              </a:rPr>
              <a:t>www.dfg.de/fundingatlas</a:t>
            </a:r>
            <a:endParaRPr lang="de-DE" dirty="0">
              <a:solidFill>
                <a:prstClr val="black"/>
              </a:solidFill>
            </a:endParaRPr>
          </a:p>
          <a:p>
            <a:pPr marL="432000" lvl="1" indent="-18000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85C1"/>
              </a:buClr>
              <a:buSzPct val="100000"/>
              <a:buFont typeface="Arial" pitchFamily="-65" charset="0"/>
              <a:buChar char="●"/>
            </a:pPr>
            <a:endParaRPr lang="en-GB" dirty="0" smtClean="0">
              <a:latin typeface="Arial"/>
            </a:endParaRPr>
          </a:p>
          <a:p>
            <a:pPr marL="285750" lvl="1" indent="-28575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Arial" pitchFamily="34" charset="0"/>
              <a:buChar char="►"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23134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approach to standardisation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2">
              <a:spcBef>
                <a:spcPts val="1200"/>
              </a:spcBef>
              <a:buClr>
                <a:srgbClr val="0069AF"/>
              </a:buClr>
              <a:buSzPct val="90000"/>
            </a:pPr>
            <a:r>
              <a:rPr lang="en-GB" dirty="0" smtClean="0"/>
              <a:t>First application of this principle in medicine - results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628800"/>
            <a:ext cx="6408713" cy="34412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56792"/>
            <a:ext cx="2423160" cy="23957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68" y="4509120"/>
            <a:ext cx="2926225" cy="16162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07504" y="5949280"/>
            <a:ext cx="3520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Source: www.dfg.de/fundingatlas</a:t>
            </a:r>
          </a:p>
        </p:txBody>
      </p:sp>
    </p:spTree>
    <p:extLst>
      <p:ext uri="{BB962C8B-B14F-4D97-AF65-F5344CB8AC3E}">
        <p14:creationId xmlns:p14="http://schemas.microsoft.com/office/powerpoint/2010/main" val="2873799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GB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pic>
        <p:nvPicPr>
          <p:cNvPr id="10" name="Picture 8" descr="L:\Daten\1 Corporate Design Projekt (CDP)\Entwurf intern\Folien\Illustration_Standard_n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000" y="1633538"/>
            <a:ext cx="2012400" cy="2012400"/>
          </a:xfrm>
          <a:prstGeom prst="rect">
            <a:avLst/>
          </a:prstGeom>
          <a:noFill/>
        </p:spPr>
      </p:pic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The DFG's</a:t>
            </a:r>
            <a:r>
              <a:rPr lang="en-GB" dirty="0" smtClean="0"/>
              <a:t> </a:t>
            </a:r>
            <a:r>
              <a:rPr lang="en-GB" dirty="0">
                <a:solidFill>
                  <a:schemeClr val="accent6"/>
                </a:solidFill>
              </a:rPr>
              <a:t>mission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6"/>
                </a:solidFill>
              </a:rPr>
              <a:t>statement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Needs assessment for standardisation</a:t>
            </a:r>
          </a:p>
          <a:p>
            <a:r>
              <a:rPr lang="en-GB" dirty="0">
                <a:solidFill>
                  <a:schemeClr val="accent6"/>
                </a:solidFill>
              </a:rPr>
              <a:t>Specific classification systems vs. standardisation</a:t>
            </a:r>
          </a:p>
          <a:p>
            <a:r>
              <a:rPr lang="en-GB" dirty="0">
                <a:solidFill>
                  <a:schemeClr val="accent6"/>
                </a:solidFill>
              </a:rPr>
              <a:t>An approach to standardisation and a service of the DFG</a:t>
            </a:r>
          </a:p>
          <a:p>
            <a:pPr marL="18000" indent="0">
              <a:buNone/>
            </a:pP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 smtClean="0"/>
              <a:t>Aim:  Data standards for sharing data (evaluation, monitoring, etc.)</a:t>
            </a:r>
          </a:p>
          <a:p>
            <a:r>
              <a:rPr lang="en-GB" dirty="0" smtClean="0"/>
              <a:t>Common unit: The institution</a:t>
            </a:r>
          </a:p>
          <a:p>
            <a:r>
              <a:rPr lang="en-GB" dirty="0" smtClean="0"/>
              <a:t>Prerequisite: Definition of the unit 'institution'</a:t>
            </a:r>
          </a:p>
          <a:p>
            <a:r>
              <a:rPr lang="en-GB" dirty="0" smtClean="0"/>
              <a:t>Agreement needed on: </a:t>
            </a:r>
          </a:p>
          <a:p>
            <a:pPr lvl="1"/>
            <a:r>
              <a:rPr lang="en-GB" dirty="0" smtClean="0"/>
              <a:t>different hierarchies of institutions</a:t>
            </a:r>
          </a:p>
          <a:p>
            <a:pPr lvl="1"/>
            <a:r>
              <a:rPr lang="en-GB" dirty="0" smtClean="0"/>
              <a:t>number of institutions</a:t>
            </a:r>
          </a:p>
          <a:p>
            <a:pPr lvl="1"/>
            <a:r>
              <a:rPr lang="en-GB" dirty="0" smtClean="0"/>
              <a:t>institution codes</a:t>
            </a:r>
          </a:p>
          <a:p>
            <a:r>
              <a:rPr lang="en-GB" dirty="0" smtClean="0"/>
              <a:t>Current pilot project: University of Münster</a:t>
            </a:r>
          </a:p>
          <a:p>
            <a:endParaRPr lang="en-GB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approach to standardisation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2">
              <a:spcBef>
                <a:spcPts val="1200"/>
              </a:spcBef>
              <a:buClr>
                <a:srgbClr val="0069AF"/>
              </a:buClr>
              <a:buSzPct val="90000"/>
            </a:pPr>
            <a:r>
              <a:rPr lang="en-GB" dirty="0" smtClean="0"/>
              <a:t>Pilot project with the University of Münster</a:t>
            </a:r>
          </a:p>
          <a:p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25" y="4797152"/>
            <a:ext cx="26479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05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 smtClean="0"/>
              <a:t>The institution-based approach is one approach to the standardisation of subject classification</a:t>
            </a:r>
          </a:p>
          <a:p>
            <a:r>
              <a:rPr lang="en-GB" dirty="0" smtClean="0"/>
              <a:t>Successful implementation of this approach by the DFG for one subject area: medicine</a:t>
            </a:r>
          </a:p>
          <a:p>
            <a:r>
              <a:rPr lang="en-GB" dirty="0" smtClean="0"/>
              <a:t>Pilot project for implementation at a major university: Münster</a:t>
            </a:r>
          </a:p>
          <a:p>
            <a:r>
              <a:rPr lang="en-GB" dirty="0" smtClean="0"/>
              <a:t>If pilot project is successful, approach may be expanded to member universities and other universities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525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Startgrafik_100_14.jpg"/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14" r="14"/>
          <a:stretch>
            <a:fillRect/>
          </a:stretch>
        </p:blipFill>
        <p:spPr/>
      </p:pic>
      <p:sp>
        <p:nvSpPr>
          <p:cNvPr id="5" name="Rechteck 4"/>
          <p:cNvSpPr/>
          <p:nvPr/>
        </p:nvSpPr>
        <p:spPr>
          <a:xfrm>
            <a:off x="5337175" y="3429000"/>
            <a:ext cx="2819400" cy="2133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724400" y="4114800"/>
            <a:ext cx="1600200" cy="1447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9"/>
          <p:cNvSpPr txBox="1">
            <a:spLocks/>
          </p:cNvSpPr>
          <p:nvPr/>
        </p:nvSpPr>
        <p:spPr bwMode="auto">
          <a:xfrm>
            <a:off x="647700" y="3124200"/>
            <a:ext cx="7962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>
            <a:lvl1pPr marL="0" indent="0">
              <a:buFont typeface="Arial"/>
              <a:buNone/>
              <a:defRPr sz="1600" baseline="0"/>
            </a:lvl1pPr>
          </a:lstStyle>
          <a:p>
            <a:r>
              <a:rPr lang="en-GB" sz="3200" b="1" dirty="0" smtClean="0">
                <a:solidFill>
                  <a:srgbClr val="646567"/>
                </a:solidFill>
              </a:rPr>
              <a:t>Thank you for your attention</a:t>
            </a:r>
            <a:endParaRPr lang="en-GB" sz="3200" b="1" dirty="0">
              <a:solidFill>
                <a:srgbClr val="646567"/>
              </a:solidFill>
              <a:ea typeface="Times New Roman" pitchFamily="-65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76575" y="3962400"/>
            <a:ext cx="8046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 anchorCtr="0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48"/>
              </a:spcAft>
              <a:buClr>
                <a:srgbClr val="0069AF"/>
              </a:buClr>
              <a:buSzPct val="90000"/>
            </a:pPr>
            <a:r>
              <a:rPr lang="en-GB" sz="1800" b="1" dirty="0">
                <a:solidFill>
                  <a:schemeClr val="accent4"/>
                </a:solidFill>
                <a:latin typeface="Arial" pitchFamily="-65" charset="0"/>
              </a:rPr>
              <a:t>Further information</a:t>
            </a:r>
          </a:p>
          <a:p>
            <a:pPr marL="252000" indent="-234000">
              <a:lnSpc>
                <a:spcPct val="120000"/>
              </a:lnSpc>
              <a:spcBef>
                <a:spcPts val="0"/>
              </a:spcBef>
              <a:buClr>
                <a:srgbClr val="0069AF"/>
              </a:buClr>
              <a:buSzPct val="70000"/>
              <a:buFont typeface="Arial" pitchFamily="34" charset="0"/>
              <a:buChar char="►"/>
            </a:pPr>
            <a:r>
              <a:rPr lang="en-GB" sz="1600" dirty="0" smtClean="0">
                <a:latin typeface="Arial" pitchFamily="-65" charset="0"/>
              </a:rPr>
              <a:t>about the DFG: </a:t>
            </a:r>
            <a:r>
              <a:rPr lang="en-GB" sz="1600" b="1" dirty="0" smtClean="0"/>
              <a:t>www.dfg.de/en</a:t>
            </a:r>
            <a:endParaRPr lang="en-GB" sz="1600" b="1" dirty="0" smtClean="0">
              <a:latin typeface="Arial" pitchFamily="-65" charset="0"/>
            </a:endParaRPr>
          </a:p>
          <a:p>
            <a:pPr marL="252000" indent="-234000">
              <a:lnSpc>
                <a:spcPct val="120000"/>
              </a:lnSpc>
              <a:spcBef>
                <a:spcPts val="0"/>
              </a:spcBef>
              <a:buClr>
                <a:srgbClr val="0069AF"/>
              </a:buClr>
              <a:buSzPct val="70000"/>
              <a:buFont typeface="Arial" pitchFamily="34" charset="0"/>
              <a:buChar char="►"/>
            </a:pPr>
            <a:r>
              <a:rPr lang="en-GB" sz="1600" dirty="0"/>
              <a:t>about Funding Atlas: http://www.dfg.de/</a:t>
            </a:r>
            <a:r>
              <a:rPr lang="en-GB" sz="1600" b="1" dirty="0"/>
              <a:t>fundingatlas</a:t>
            </a:r>
            <a:endParaRPr lang="en-GB" sz="1600" b="1" dirty="0" smtClean="0"/>
          </a:p>
          <a:p>
            <a:pPr marL="252000" indent="-234000">
              <a:lnSpc>
                <a:spcPct val="120000"/>
              </a:lnSpc>
              <a:spcBef>
                <a:spcPts val="0"/>
              </a:spcBef>
              <a:buClr>
                <a:srgbClr val="0069AF"/>
              </a:buClr>
              <a:buSzPct val="70000"/>
              <a:buFont typeface="Arial" pitchFamily="34" charset="0"/>
              <a:buChar char="►"/>
            </a:pPr>
            <a:r>
              <a:rPr lang="en-GB" sz="1600" dirty="0" smtClean="0"/>
              <a:t>about </a:t>
            </a:r>
            <a:r>
              <a:rPr lang="en-GB" sz="1600" dirty="0" smtClean="0">
                <a:latin typeface="Arial" pitchFamily="-65" charset="0"/>
              </a:rPr>
              <a:t>all funded projects: </a:t>
            </a:r>
            <a:r>
              <a:rPr lang="en-GB" sz="1600" dirty="0" smtClean="0"/>
              <a:t>www.dfg.de/en/</a:t>
            </a:r>
            <a:r>
              <a:rPr lang="en-GB" sz="1600" b="1" dirty="0" smtClean="0"/>
              <a:t>gepris</a:t>
            </a:r>
          </a:p>
          <a:p>
            <a:pPr marL="252000" indent="-234000">
              <a:lnSpc>
                <a:spcPct val="120000"/>
              </a:lnSpc>
              <a:spcBef>
                <a:spcPts val="0"/>
              </a:spcBef>
              <a:buClr>
                <a:srgbClr val="0069AF"/>
              </a:buClr>
              <a:buSzPct val="70000"/>
              <a:buFont typeface="Arial" pitchFamily="34" charset="0"/>
              <a:buChar char="►"/>
            </a:pPr>
            <a:r>
              <a:rPr lang="en-GB" sz="1600" dirty="0" smtClean="0">
                <a:latin typeface="Arial" pitchFamily="-65" charset="0"/>
              </a:rPr>
              <a:t>about German research institutions: </a:t>
            </a:r>
            <a:r>
              <a:rPr lang="en-GB" sz="1600" dirty="0" smtClean="0"/>
              <a:t>www.dfg.de/en/</a:t>
            </a:r>
            <a:r>
              <a:rPr lang="en-GB" sz="1600" b="1" dirty="0" smtClean="0"/>
              <a:t>rex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22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The DFG's</a:t>
            </a:r>
            <a:r>
              <a:rPr lang="en-GB" dirty="0" smtClean="0"/>
              <a:t> </a:t>
            </a:r>
            <a:r>
              <a:rPr lang="en-GB" b="1" dirty="0">
                <a:solidFill>
                  <a:schemeClr val="tx2"/>
                </a:solidFill>
              </a:rPr>
              <a:t>mission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chemeClr val="tx2"/>
                </a:solidFill>
              </a:rPr>
              <a:t>statement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Needs assessment for standardisation</a:t>
            </a:r>
          </a:p>
          <a:p>
            <a:r>
              <a:rPr lang="en-GB" dirty="0">
                <a:solidFill>
                  <a:schemeClr val="accent6"/>
                </a:solidFill>
              </a:rPr>
              <a:t>Specific classification systems vs. standardisation</a:t>
            </a:r>
          </a:p>
          <a:p>
            <a:r>
              <a:rPr lang="en-GB" dirty="0">
                <a:solidFill>
                  <a:schemeClr val="accent6"/>
                </a:solidFill>
              </a:rPr>
              <a:t>An approach to standardisation and a service of the DFG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pic>
        <p:nvPicPr>
          <p:cNvPr id="8" name="Picture 8" descr="L:\Daten\1 Corporate Design Projekt (CDP)\Entwurf intern\Folien\Illustration_Standard_n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000" y="1633538"/>
            <a:ext cx="2012400" cy="201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19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</a:rPr>
              <a:t>The DFG's</a:t>
            </a:r>
            <a:r>
              <a:rPr lang="en-GB" dirty="0" smtClean="0"/>
              <a:t> </a:t>
            </a:r>
            <a:r>
              <a:rPr lang="en-GB" dirty="0">
                <a:latin typeface="Arial" charset="0"/>
              </a:rPr>
              <a:t>mission statement</a:t>
            </a:r>
            <a:r>
              <a:t/>
            </a:r>
            <a:br/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611560" y="1569600"/>
            <a:ext cx="4638380" cy="4521600"/>
          </a:xfrm>
          <a:prstGeom prst="rect">
            <a:avLst/>
          </a:prstGeom>
        </p:spPr>
        <p:txBody>
          <a:bodyPr/>
          <a:lstStyle>
            <a:lvl1pPr marL="252000" indent="-234000" algn="l" defTabSz="457200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-65" charset="0"/>
              <a:buChar char="►"/>
              <a:defRPr sz="18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marL="432000" indent="-180000" algn="l" defTabSz="457200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85C1"/>
              </a:buClr>
              <a:buSzPct val="100000"/>
              <a:buFont typeface="Arial" pitchFamily="-65" charset="0"/>
              <a:buChar char="●"/>
              <a:defRPr sz="16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612000" indent="-180000" algn="l" defTabSz="457200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6DA5D5"/>
              </a:buClr>
              <a:buSzPct val="100000"/>
              <a:buFont typeface="Arial" pitchFamily="-65" charset="0"/>
              <a:buChar char="●"/>
              <a:defRPr sz="14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774000" indent="-162000" algn="l" defTabSz="45720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900000" indent="-144000" algn="l" defTabSz="4572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>
              <a:spcBef>
                <a:spcPct val="50000"/>
              </a:spcBef>
              <a:buClr>
                <a:srgbClr val="00519E"/>
              </a:buClr>
              <a:buFont typeface="Arial" pitchFamily="-65" charset="0"/>
              <a:buNone/>
            </a:pPr>
            <a:r>
              <a:rPr lang="en-GB" b="1" dirty="0" smtClean="0">
                <a:solidFill>
                  <a:srgbClr val="0070C0"/>
                </a:solidFill>
                <a:latin typeface="Arial" charset="0"/>
              </a:rPr>
              <a:t>The DFG</a:t>
            </a:r>
          </a:p>
          <a:p>
            <a:pPr marL="292100" indent="-292100">
              <a:spcBef>
                <a:spcPct val="50000"/>
              </a:spcBef>
              <a:buClr>
                <a:srgbClr val="00519E"/>
              </a:buClr>
              <a:buFont typeface="Arial" charset="0"/>
              <a:buChar char="►"/>
            </a:pPr>
            <a:r>
              <a:rPr lang="en-GB" dirty="0" smtClean="0">
                <a:latin typeface="Arial" charset="0"/>
              </a:rPr>
              <a:t>Member-driven</a:t>
            </a:r>
            <a:r>
              <a:rPr lang="en-GB" dirty="0" smtClean="0"/>
              <a:t> </a:t>
            </a:r>
            <a:r>
              <a:rPr lang="en-GB" dirty="0" smtClean="0">
                <a:latin typeface="Arial" charset="0"/>
              </a:rPr>
              <a:t>organisation (universities, non-university</a:t>
            </a:r>
            <a:r>
              <a:rPr lang="en-GB" dirty="0" smtClean="0"/>
              <a:t> </a:t>
            </a:r>
            <a:r>
              <a:rPr lang="en-GB" dirty="0" smtClean="0">
                <a:latin typeface="Arial" charset="0"/>
              </a:rPr>
              <a:t>research institutions, scientific organisations)</a:t>
            </a:r>
          </a:p>
          <a:p>
            <a:pPr marL="292100" indent="-292100">
              <a:spcBef>
                <a:spcPct val="50000"/>
              </a:spcBef>
              <a:buClr>
                <a:srgbClr val="00519E"/>
              </a:buClr>
              <a:buFont typeface="Arial" charset="0"/>
              <a:buChar char="►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serves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 branches of science</a:t>
            </a:r>
            <a:r>
              <a:rPr dirty="0"/>
              <a:t/>
            </a:r>
            <a:br>
              <a:rPr dirty="0"/>
            </a:b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and the humanities</a:t>
            </a:r>
            <a:r>
              <a:rPr lang="en-GB" dirty="0" smtClean="0"/>
              <a:t> </a:t>
            </a:r>
            <a:endParaRPr lang="en-GB" sz="1000" dirty="0" smtClean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  <a:p>
            <a:pPr marL="292100" indent="-292100">
              <a:spcBef>
                <a:spcPct val="50000"/>
              </a:spcBef>
              <a:buClr>
                <a:srgbClr val="00519E"/>
              </a:buClr>
              <a:buFont typeface="Arial" charset="0"/>
              <a:buChar char="►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fosters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scientific excellence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through competition </a:t>
            </a:r>
            <a:endParaRPr lang="en-GB" sz="100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292100" indent="-292100">
              <a:spcBef>
                <a:spcPct val="50000"/>
              </a:spcBef>
              <a:buClr>
                <a:srgbClr val="00519E"/>
              </a:buClr>
              <a:buFont typeface="Arial" charset="0"/>
              <a:buChar char="►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supports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international cooperation</a:t>
            </a:r>
            <a:r>
              <a:rPr dirty="0"/>
              <a:t/>
            </a:r>
            <a:br>
              <a:rPr dirty="0"/>
            </a:b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in research</a:t>
            </a:r>
            <a:r>
              <a:rPr lang="en-GB" dirty="0" smtClean="0"/>
              <a:t> </a:t>
            </a:r>
            <a:endParaRPr lang="en-GB" sz="100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292100" indent="-292100">
              <a:spcBef>
                <a:spcPct val="50000"/>
              </a:spcBef>
              <a:buClr>
                <a:srgbClr val="00519E"/>
              </a:buClr>
              <a:buFont typeface="Arial" charset="0"/>
              <a:buChar char="►"/>
            </a:pP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advises political and social decision-makers</a:t>
            </a: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47513"/>
              </p:ext>
            </p:extLst>
          </p:nvPr>
        </p:nvGraphicFramePr>
        <p:xfrm>
          <a:off x="5319718" y="1714500"/>
          <a:ext cx="3300437" cy="548640"/>
        </p:xfrm>
        <a:graphic>
          <a:graphicData uri="http://schemas.openxmlformats.org/drawingml/2006/table">
            <a:tbl>
              <a:tblPr/>
              <a:tblGrid>
                <a:gridCol w="3300437"/>
              </a:tblGrid>
              <a:tr h="30480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0070C0"/>
                          </a:solidFill>
                          <a:latin typeface="Arial" charset="0"/>
                        </a:rPr>
                        <a:t>Funding in </a:t>
                      </a:r>
                      <a:r>
                        <a:rPr lang="en-GB" sz="1800" b="1" kern="1200" dirty="0" smtClean="0">
                          <a:solidFill>
                            <a:srgbClr val="0070C0"/>
                          </a:solidFill>
                          <a:latin typeface="Arial" charset="0"/>
                        </a:rPr>
                        <a:t>2012,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en-GB" sz="1800" b="1" kern="1200" dirty="0" smtClean="0">
                          <a:solidFill>
                            <a:srgbClr val="0070C0"/>
                          </a:solidFill>
                          <a:latin typeface="Arial" charset="0"/>
                        </a:rPr>
                        <a:t>by scientific discipline </a:t>
                      </a:r>
                      <a:r>
                        <a:rPr dirty="0"/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59" y="2304849"/>
            <a:ext cx="4026682" cy="305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324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The DFG's</a:t>
            </a:r>
            <a:r>
              <a:rPr lang="en-GB" dirty="0" smtClean="0"/>
              <a:t> </a:t>
            </a:r>
            <a:r>
              <a:rPr lang="en-GB" dirty="0">
                <a:solidFill>
                  <a:schemeClr val="accent6"/>
                </a:solidFill>
              </a:rPr>
              <a:t>mission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6"/>
                </a:solidFill>
              </a:rPr>
              <a:t>statement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Needs assessment for standardisation</a:t>
            </a:r>
          </a:p>
          <a:p>
            <a:r>
              <a:rPr lang="en-GB" dirty="0">
                <a:solidFill>
                  <a:schemeClr val="accent6"/>
                </a:solidFill>
              </a:rPr>
              <a:t>Specific classification systems vs. standardisation</a:t>
            </a:r>
          </a:p>
          <a:p>
            <a:r>
              <a:rPr lang="en-GB" dirty="0">
                <a:solidFill>
                  <a:schemeClr val="accent6"/>
                </a:solidFill>
              </a:rPr>
              <a:t>An approach to standardisation and a service of the DFG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pic>
        <p:nvPicPr>
          <p:cNvPr id="8" name="Picture 8" descr="L:\Daten\1 Corporate Design Projekt (CDP)\Entwurf intern\Folien\Illustration_Standard_n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000" y="1633538"/>
            <a:ext cx="2012400" cy="201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9220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Needs assessment for standardisation</a:t>
            </a:r>
            <a:r>
              <a:t/>
            </a:r>
            <a:br/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 smtClean="0"/>
              <a:t>In focus: the German Research Foundation (DFG)</a:t>
            </a:r>
          </a:p>
          <a:p>
            <a:endParaRPr lang="en-GB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smtClean="0"/>
              <a:t>Need for standardisation in</a:t>
            </a:r>
          </a:p>
          <a:p>
            <a:pPr lvl="1"/>
            <a:r>
              <a:rPr lang="en-GB" dirty="0" smtClean="0"/>
              <a:t>scientific disciplines</a:t>
            </a:r>
          </a:p>
          <a:p>
            <a:pPr lvl="1"/>
            <a:r>
              <a:rPr lang="en-GB" dirty="0" smtClean="0"/>
              <a:t>institutions (universities, research institutions etc.)</a:t>
            </a:r>
            <a:endParaRPr lang="en-GB" dirty="0"/>
          </a:p>
          <a:p>
            <a:pPr lvl="1"/>
            <a:r>
              <a:rPr lang="en-GB" dirty="0" smtClean="0"/>
              <a:t>research instrumentation</a:t>
            </a:r>
          </a:p>
          <a:p>
            <a:pPr lvl="1"/>
            <a:r>
              <a:rPr lang="en-GB" dirty="0" smtClean="0"/>
              <a:t>countries and regions</a:t>
            </a:r>
            <a:endParaRPr lang="en-GB" dirty="0"/>
          </a:p>
          <a:p>
            <a:pPr lvl="1"/>
            <a:r>
              <a:rPr lang="en-GB" dirty="0" smtClean="0"/>
              <a:t>and much more…</a:t>
            </a:r>
          </a:p>
          <a:p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 smtClean="0"/>
              <a:t>Internal and external demand for standardised data for</a:t>
            </a:r>
          </a:p>
          <a:p>
            <a:pPr lvl="1"/>
            <a:r>
              <a:rPr lang="en-GB" dirty="0" smtClean="0"/>
              <a:t>internal management</a:t>
            </a:r>
          </a:p>
          <a:p>
            <a:pPr lvl="1"/>
            <a:r>
              <a:rPr lang="en-GB" dirty="0" smtClean="0"/>
              <a:t>research information systems</a:t>
            </a:r>
            <a:endParaRPr lang="en-GB" dirty="0"/>
          </a:p>
          <a:p>
            <a:pPr lvl="1"/>
            <a:r>
              <a:rPr lang="en-GB" dirty="0" smtClean="0"/>
              <a:t>raising the profile of universities and research institutions</a:t>
            </a:r>
          </a:p>
          <a:p>
            <a:pPr lvl="1"/>
            <a:r>
              <a:rPr lang="en-GB" dirty="0" smtClean="0"/>
              <a:t>evaluation and monitoring </a:t>
            </a:r>
          </a:p>
          <a:p>
            <a:pPr lvl="1"/>
            <a:r>
              <a:rPr lang="en-GB" dirty="0" smtClean="0"/>
              <a:t>and much more…</a:t>
            </a:r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838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DFG in profile</a:t>
            </a:r>
          </a:p>
          <a:p>
            <a:r>
              <a:rPr lang="en-GB" dirty="0">
                <a:solidFill>
                  <a:schemeClr val="accent6"/>
                </a:solidFill>
              </a:rPr>
              <a:t>Needs assessment for standardisation</a:t>
            </a:r>
          </a:p>
          <a:p>
            <a:r>
              <a:rPr lang="en-GB" b="1" dirty="0">
                <a:solidFill>
                  <a:schemeClr val="tx2"/>
                </a:solidFill>
              </a:rPr>
              <a:t>Specific classification systems vs. standardisation</a:t>
            </a:r>
          </a:p>
          <a:p>
            <a:r>
              <a:rPr lang="en-GB" dirty="0">
                <a:solidFill>
                  <a:schemeClr val="accent6"/>
                </a:solidFill>
              </a:rPr>
              <a:t>An approach to standardisation and a service of the DFG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pic>
        <p:nvPicPr>
          <p:cNvPr id="8" name="Picture 8" descr="L:\Daten\1 Corporate Design Projekt (CDP)\Entwurf intern\Folien\Illustration_Standard_n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000" y="1633538"/>
            <a:ext cx="2012400" cy="201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145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classification systems vs. standardisation</a:t>
            </a:r>
            <a:endParaRPr lang="en-GB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5"/>
          </p:nvPr>
        </p:nvSpPr>
        <p:spPr>
          <a:xfrm>
            <a:off x="611560" y="1569600"/>
            <a:ext cx="2866528" cy="1602612"/>
          </a:xfrm>
        </p:spPr>
        <p:txBody>
          <a:bodyPr/>
          <a:lstStyle/>
          <a:p>
            <a:r>
              <a:rPr lang="en-GB" dirty="0" smtClean="0"/>
              <a:t>Classification by </a:t>
            </a:r>
          </a:p>
          <a:p>
            <a:pPr lvl="1"/>
            <a:r>
              <a:rPr lang="en-GB" dirty="0" smtClean="0"/>
              <a:t>Review Board (48)</a:t>
            </a:r>
          </a:p>
          <a:p>
            <a:pPr lvl="1"/>
            <a:r>
              <a:rPr lang="en-GB" dirty="0" smtClean="0"/>
              <a:t>Research Area (14)</a:t>
            </a:r>
          </a:p>
          <a:p>
            <a:pPr lvl="1"/>
            <a:r>
              <a:rPr lang="en-GB" dirty="0" smtClean="0"/>
              <a:t>Scientific Discipline (4)</a:t>
            </a:r>
          </a:p>
          <a:p>
            <a:endParaRPr lang="en-GB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 smtClean="0"/>
              <a:t>The situation at the DFG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88" y="1844774"/>
            <a:ext cx="5486400" cy="3086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88" y="2180818"/>
            <a:ext cx="5486400" cy="312039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478088" y="3303372"/>
            <a:ext cx="1597968" cy="288032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3707904" y="1494585"/>
            <a:ext cx="5038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Arial"/>
              </a:rPr>
              <a:t>Example of the DFG's</a:t>
            </a:r>
            <a:r>
              <a:rPr lang="en-GB" dirty="0" smtClean="0"/>
              <a:t> </a:t>
            </a:r>
            <a:r>
              <a:rPr lang="en-GB" sz="1600" dirty="0">
                <a:latin typeface="Arial"/>
              </a:rPr>
              <a:t>subject</a:t>
            </a:r>
            <a:r>
              <a:rPr lang="en-GB" dirty="0" smtClean="0"/>
              <a:t> </a:t>
            </a:r>
            <a:r>
              <a:rPr lang="en-GB" sz="1600" dirty="0">
                <a:latin typeface="Arial"/>
              </a:rPr>
              <a:t>classification</a:t>
            </a:r>
            <a:r>
              <a:rPr lang="en-GB" dirty="0" smtClean="0"/>
              <a:t> </a:t>
            </a:r>
            <a:r>
              <a:rPr lang="en-GB" sz="1600" dirty="0">
                <a:latin typeface="Arial"/>
              </a:rPr>
              <a:t>system</a:t>
            </a:r>
            <a:r>
              <a:rPr lang="en-GB" dirty="0" smtClean="0"/>
              <a:t> </a:t>
            </a:r>
          </a:p>
        </p:txBody>
      </p:sp>
      <p:sp>
        <p:nvSpPr>
          <p:cNvPr id="15" name="Inhaltsplatzhalter 11"/>
          <p:cNvSpPr>
            <a:spLocks noGrp="1"/>
          </p:cNvSpPr>
          <p:nvPr>
            <p:ph sz="quarter" idx="15"/>
          </p:nvPr>
        </p:nvSpPr>
        <p:spPr>
          <a:xfrm>
            <a:off x="612000" y="3491790"/>
            <a:ext cx="2866528" cy="2097450"/>
          </a:xfrm>
        </p:spPr>
        <p:txBody>
          <a:bodyPr/>
          <a:lstStyle/>
          <a:p>
            <a:r>
              <a:rPr lang="en-GB" dirty="0" smtClean="0"/>
              <a:t>Review Boards</a:t>
            </a:r>
          </a:p>
          <a:p>
            <a:pPr lvl="1"/>
            <a:r>
              <a:rPr lang="en-GB" dirty="0" smtClean="0"/>
              <a:t>Defined by 209 subjects</a:t>
            </a:r>
          </a:p>
          <a:p>
            <a:pPr lvl="1"/>
            <a:r>
              <a:rPr lang="en-GB" dirty="0" smtClean="0"/>
              <a:t>Regular changes every 4 years due to review board elections</a:t>
            </a:r>
          </a:p>
          <a:p>
            <a:pPr marL="252000" lvl="1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12744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classification systems vs. standardisation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Standardisation of classification / Fischer;Güdler;Hahnen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Bonn, 13 May 2013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 smtClean="0"/>
              <a:t>The situation at the DFG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88" y="1804886"/>
            <a:ext cx="5486400" cy="3086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600" y="2139688"/>
            <a:ext cx="5486400" cy="1865376"/>
          </a:xfrm>
          <a:prstGeom prst="rect">
            <a:avLst/>
          </a:prstGeom>
        </p:spPr>
      </p:pic>
      <p:sp>
        <p:nvSpPr>
          <p:cNvPr id="13" name="Inhaltsplatzhalter 11"/>
          <p:cNvSpPr>
            <a:spLocks noGrp="1"/>
          </p:cNvSpPr>
          <p:nvPr>
            <p:ph sz="quarter" idx="15"/>
          </p:nvPr>
        </p:nvSpPr>
        <p:spPr>
          <a:xfrm>
            <a:off x="611560" y="1569600"/>
            <a:ext cx="2866528" cy="1602612"/>
          </a:xfrm>
        </p:spPr>
        <p:txBody>
          <a:bodyPr/>
          <a:lstStyle/>
          <a:p>
            <a:r>
              <a:rPr lang="en-GB" dirty="0" smtClean="0"/>
              <a:t>Classification by </a:t>
            </a:r>
          </a:p>
          <a:p>
            <a:pPr lvl="1"/>
            <a:r>
              <a:rPr lang="en-GB" dirty="0" smtClean="0"/>
              <a:t>Review Board (48)</a:t>
            </a:r>
          </a:p>
          <a:p>
            <a:pPr lvl="1"/>
            <a:r>
              <a:rPr lang="en-GB" dirty="0" smtClean="0"/>
              <a:t>Research Area (14)</a:t>
            </a:r>
          </a:p>
          <a:p>
            <a:pPr lvl="1"/>
            <a:r>
              <a:rPr lang="en-GB" dirty="0" smtClean="0"/>
              <a:t>Scientific Discipline (4)</a:t>
            </a:r>
          </a:p>
          <a:p>
            <a:endParaRPr lang="en-GB" dirty="0" smtClean="0"/>
          </a:p>
        </p:txBody>
      </p:sp>
      <p:sp>
        <p:nvSpPr>
          <p:cNvPr id="14" name="Inhaltsplatzhalter 11"/>
          <p:cNvSpPr>
            <a:spLocks noGrp="1"/>
          </p:cNvSpPr>
          <p:nvPr>
            <p:ph sz="quarter" idx="15"/>
          </p:nvPr>
        </p:nvSpPr>
        <p:spPr>
          <a:xfrm>
            <a:off x="611560" y="4634700"/>
            <a:ext cx="8352000" cy="666508"/>
          </a:xfrm>
        </p:spPr>
        <p:txBody>
          <a:bodyPr/>
          <a:lstStyle/>
          <a:p>
            <a:r>
              <a:rPr lang="en-GB" dirty="0" smtClean="0"/>
              <a:t>In essence, the DFG's subject classification system is an organisationally based classification for the organisation of research proposals. </a:t>
            </a:r>
          </a:p>
        </p:txBody>
      </p:sp>
      <p:sp>
        <p:nvSpPr>
          <p:cNvPr id="16" name="Rechteck 15"/>
          <p:cNvSpPr/>
          <p:nvPr/>
        </p:nvSpPr>
        <p:spPr>
          <a:xfrm>
            <a:off x="3707904" y="1494585"/>
            <a:ext cx="5038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Arial"/>
              </a:rPr>
              <a:t>Example of the DFG's</a:t>
            </a:r>
            <a:r>
              <a:rPr lang="en-GB" dirty="0" smtClean="0"/>
              <a:t> </a:t>
            </a:r>
            <a:r>
              <a:rPr lang="en-GB" sz="1600" dirty="0">
                <a:latin typeface="Arial"/>
              </a:rPr>
              <a:t>subject</a:t>
            </a:r>
            <a:r>
              <a:rPr lang="en-GB" dirty="0" smtClean="0"/>
              <a:t> </a:t>
            </a:r>
            <a:r>
              <a:rPr lang="en-GB" sz="1600" dirty="0">
                <a:latin typeface="Arial"/>
              </a:rPr>
              <a:t>classification</a:t>
            </a:r>
            <a:r>
              <a:rPr lang="en-GB" dirty="0" smtClean="0"/>
              <a:t> </a:t>
            </a:r>
            <a:r>
              <a:rPr lang="en-GB" sz="1600" dirty="0">
                <a:latin typeface="Arial"/>
              </a:rPr>
              <a:t>system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4430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FG Vorlage 2007">
  <a:themeElements>
    <a:clrScheme name="DFG-Blau">
      <a:dk1>
        <a:sysClr val="windowText" lastClr="000000"/>
      </a:dk1>
      <a:lt1>
        <a:sysClr val="window" lastClr="FFFFFF"/>
      </a:lt1>
      <a:dk2>
        <a:srgbClr val="00519E"/>
      </a:dk2>
      <a:lt2>
        <a:srgbClr val="EEECE1"/>
      </a:lt2>
      <a:accent1>
        <a:srgbClr val="00519E"/>
      </a:accent1>
      <a:accent2>
        <a:srgbClr val="6DA5D5"/>
      </a:accent2>
      <a:accent3>
        <a:srgbClr val="3F85C1"/>
      </a:accent3>
      <a:accent4>
        <a:srgbClr val="0069AF"/>
      </a:accent4>
      <a:accent5>
        <a:srgbClr val="B5123E"/>
      </a:accent5>
      <a:accent6>
        <a:srgbClr val="646567"/>
      </a:accent6>
      <a:hlink>
        <a:srgbClr val="0070C0"/>
      </a:hlink>
      <a:folHlink>
        <a:srgbClr val="800080"/>
      </a:folHlink>
    </a:clrScheme>
    <a:fontScheme name="DF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DFG Vorlage 2007</Template>
  <TotalTime>0</TotalTime>
  <Words>1017</Words>
  <Application>Microsoft Office PowerPoint</Application>
  <PresentationFormat>Bildschirmpräsentation (4:3)</PresentationFormat>
  <Paragraphs>251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DFG Vorlage 2007</vt:lpstr>
      <vt:lpstr>Standardisation of Classification  Schemes for Evaluative and Monitoring  Purposes – Services of the DFG</vt:lpstr>
      <vt:lpstr>Description</vt:lpstr>
      <vt:lpstr>Description</vt:lpstr>
      <vt:lpstr>The DFG's mission statement </vt:lpstr>
      <vt:lpstr>Description</vt:lpstr>
      <vt:lpstr>Needs assessment for standardisation </vt:lpstr>
      <vt:lpstr>Description</vt:lpstr>
      <vt:lpstr>Specific classification systems vs. standardisation</vt:lpstr>
      <vt:lpstr>Specific classification systems vs. standardisation</vt:lpstr>
      <vt:lpstr>Specific classification systems vs. standardisation</vt:lpstr>
      <vt:lpstr>Specific classification systems vs. standardisation</vt:lpstr>
      <vt:lpstr>Description</vt:lpstr>
      <vt:lpstr>An approach to standardisation</vt:lpstr>
      <vt:lpstr>An approach to standardisation</vt:lpstr>
      <vt:lpstr>An approach to standardisation</vt:lpstr>
      <vt:lpstr>An approach to standardisation</vt:lpstr>
      <vt:lpstr>An approach to standardisation</vt:lpstr>
      <vt:lpstr>An approach to standardisation</vt:lpstr>
      <vt:lpstr>An approach to standardisation</vt:lpstr>
      <vt:lpstr>An approach to standardisation</vt:lpstr>
      <vt:lpstr>Outlook</vt:lpstr>
      <vt:lpstr>PowerPoint-Präsentation</vt:lpstr>
    </vt:vector>
  </TitlesOfParts>
  <Company>DFG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Standardization of classification  schemes for evaluative and monitoring  purposes – services of the DFG</dc:title>
  <dc:creator>fischer</dc:creator>
  <dc:description>www.dfg.de</dc:description>
  <cp:lastModifiedBy>fischer</cp:lastModifiedBy>
  <cp:revision>64</cp:revision>
  <cp:lastPrinted>2013-04-30T13:18:34Z</cp:lastPrinted>
  <dcterms:created xsi:type="dcterms:W3CDTF">2013-04-25T13:31:33Z</dcterms:created>
  <dcterms:modified xsi:type="dcterms:W3CDTF">2013-05-10T13:39:53Z</dcterms:modified>
</cp:coreProperties>
</file>