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Default Extension="wdp" ContentType="image/vnd.ms-photo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82" r:id="rId5"/>
    <p:sldId id="258" r:id="rId6"/>
    <p:sldId id="259" r:id="rId7"/>
    <p:sldId id="274" r:id="rId8"/>
    <p:sldId id="275" r:id="rId9"/>
    <p:sldId id="276" r:id="rId10"/>
    <p:sldId id="279" r:id="rId11"/>
    <p:sldId id="261" r:id="rId12"/>
    <p:sldId id="262" r:id="rId13"/>
    <p:sldId id="263" r:id="rId14"/>
    <p:sldId id="264" r:id="rId15"/>
    <p:sldId id="265" r:id="rId16"/>
    <p:sldId id="269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80" r:id="rId25"/>
    <p:sldId id="260" r:id="rId26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BDDD89"/>
    <a:srgbClr val="FF3300"/>
    <a:srgbClr val="009900"/>
    <a:srgbClr val="FF6600"/>
    <a:srgbClr val="669900"/>
    <a:srgbClr val="006600"/>
    <a:srgbClr val="CC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756" autoAdjust="0"/>
    <p:restoredTop sz="94652" autoAdjust="0"/>
  </p:normalViewPr>
  <p:slideViewPr>
    <p:cSldViewPr>
      <p:cViewPr varScale="1">
        <p:scale>
          <a:sx n="93" d="100"/>
          <a:sy n="93" d="100"/>
        </p:scale>
        <p:origin x="-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83E1CB-E6F9-44FB-8776-FEBDD6A46AF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385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701EE-1DE9-4EC6-A4B7-2D59DD5B6AAE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0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3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25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327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005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33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97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61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1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2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44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515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71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34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23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3E1CB-E6F9-44FB-8776-FEBDD6A46AF7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97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microsoft.com/office/2007/relationships/hdphoto" Target="../media/hdphoto1.wd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C920-C7A1-40D1-BCEE-125A524D791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48AF-7D7E-419A-B461-4282F790C79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77C1-85CE-47E3-A667-961438E6BB8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CC30-73B5-4BD4-9773-70643E95B6A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614C-630F-47B8-BF3A-B7A7C8E08724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FACC-EC2C-40A0-AC42-F918EAA88E72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5CD4-7D96-42E0-8F2B-73E72FB5C23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3CFC-74DC-4744-8A18-B872A9080CB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5714-CBF6-4A8D-9974-54BA6AF879B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9C57-2F1F-472B-BCF6-13DE0D5D1DF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5F11-E20C-4A2F-BF38-718FB26FCA9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844506-D23B-4436-A039-9F60EC01687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7" name="8 Imagen" descr="Logotipo Consejería CEICE_traz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04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 userDrawn="1"/>
        </p:nvGraphicFramePr>
        <p:xfrm>
          <a:off x="107950" y="6237288"/>
          <a:ext cx="4896544" cy="482828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408687">
                <a:tc>
                  <a:txBody>
                    <a:bodyPr/>
                    <a:lstStyle/>
                    <a:p>
                      <a:pPr indent="4500880" algn="l">
                        <a:lnSpc>
                          <a:spcPct val="83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solidFill>
                            <a:srgbClr val="008000"/>
                          </a:solidFill>
                          <a:latin typeface="Eras Bk BT"/>
                          <a:ea typeface="Times New Roman"/>
                        </a:rPr>
                        <a:t> CONSEJERÍA </a:t>
                      </a:r>
                      <a:r>
                        <a:rPr lang="es-ES_tradnl" sz="1000" b="1" dirty="0">
                          <a:solidFill>
                            <a:srgbClr val="008000"/>
                          </a:solidFill>
                          <a:latin typeface="Eras Bk BT"/>
                          <a:ea typeface="Times New Roman"/>
                        </a:rPr>
                        <a:t>DE ECONOMÍA, INNOVACIÓN, CIENCIA Y </a:t>
                      </a:r>
                      <a:r>
                        <a:rPr lang="es-ES_tradnl" sz="1000" b="1" dirty="0" smtClean="0">
                          <a:solidFill>
                            <a:srgbClr val="008000"/>
                          </a:solidFill>
                          <a:latin typeface="Eras Bk BT"/>
                          <a:ea typeface="Times New Roman"/>
                        </a:rPr>
                        <a:t>EMPLEO</a:t>
                      </a:r>
                      <a:endParaRPr lang="es-ES" sz="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00880" algn="l">
                        <a:lnSpc>
                          <a:spcPct val="83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 smtClean="0">
                          <a:solidFill>
                            <a:srgbClr val="008000"/>
                          </a:solidFill>
                          <a:latin typeface="Eras Md BT"/>
                          <a:ea typeface="Times New Roman"/>
                        </a:rPr>
                        <a:t> Dirección General de Investigación, Tecnología y Empresa</a:t>
                      </a:r>
                      <a:endParaRPr lang="es-ES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39750" y="692150"/>
            <a:ext cx="215900" cy="55451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Imagen 11" descr="logo-sin-sombra-ok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43800" y="6096000"/>
            <a:ext cx="1143000" cy="456253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7543800" y="6611779"/>
            <a:ext cx="1132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 smtClean="0"/>
              <a:t>sisob.lcc.uma.es</a:t>
            </a:r>
            <a:endParaRPr lang="es-ES_tradnl" sz="10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3200" y="6050845"/>
            <a:ext cx="838200" cy="807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barros@lcc.uma.es" TargetMode="External"/><Relationship Id="rId3" Type="http://schemas.openxmlformats.org/officeDocument/2006/relationships/hyperlink" Target="mailto:miguel.aguirr.cice@juntadeandalucia.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382000" cy="44196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SICA2: a Regional Integrated CRIS for </a:t>
            </a:r>
            <a:r>
              <a:rPr lang="en-US" sz="3200" b="1" dirty="0" err="1" smtClean="0"/>
              <a:t>Andalusian</a:t>
            </a:r>
            <a:r>
              <a:rPr lang="en-US" sz="3200" b="1" dirty="0" smtClean="0"/>
              <a:t> Universities and Research Institutes</a:t>
            </a:r>
            <a:r>
              <a:rPr lang="es-ES_tradnl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s-ES_tradnl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s-ES_tradnl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Beatriz Barros</a:t>
            </a:r>
            <a:r>
              <a:rPr lang="es-ES_tradnl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&amp; Miguel-Ángel </a:t>
            </a:r>
            <a:r>
              <a:rPr lang="es-ES_tradnl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Aguirre</a:t>
            </a:r>
            <a:br>
              <a:rPr lang="es-ES_tradnl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s-ES_tradnl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s-ES_tradnl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s-ES_tradnl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Secretaría General de Universidades, Investigación y Tecnología</a:t>
            </a:r>
            <a:br>
              <a:rPr lang="es-ES_tradnl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s-ES_tradnl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Junta de Andalucía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0" y="5715000"/>
            <a:ext cx="3598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_tradn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Madrid, </a:t>
            </a:r>
            <a:r>
              <a:rPr lang="es-ES_tradn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s-ES_tradnl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November</a:t>
            </a:r>
            <a:r>
              <a:rPr lang="es-ES_tradn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5th </a:t>
            </a:r>
            <a:r>
              <a:rPr lang="es-ES_tradnl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2012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51720" y="5301208"/>
            <a:ext cx="548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EUROCRIS: Autumn membership meeting</a:t>
            </a: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41317"/>
              </p:ext>
            </p:extLst>
          </p:nvPr>
        </p:nvGraphicFramePr>
        <p:xfrm>
          <a:off x="2987824" y="476672"/>
          <a:ext cx="3037467" cy="1196752"/>
        </p:xfrm>
        <a:graphic>
          <a:graphicData uri="http://schemas.openxmlformats.org/presentationml/2006/ole">
            <p:oleObj spid="_x0000_s1031" name="Documento" r:id="rId4" imgW="4190846" imgH="1650939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834056" cy="5562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5867400"/>
            <a:ext cx="503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009900"/>
                </a:solidFill>
              </a:rPr>
              <a:t>Available</a:t>
            </a:r>
            <a:r>
              <a:rPr lang="es-ES_tradnl" dirty="0" smtClean="0">
                <a:solidFill>
                  <a:srgbClr val="009900"/>
                </a:solidFill>
              </a:rPr>
              <a:t> at http://</a:t>
            </a:r>
            <a:r>
              <a:rPr lang="es-ES_tradnl" dirty="0" err="1" smtClean="0">
                <a:solidFill>
                  <a:srgbClr val="009900"/>
                </a:solidFill>
              </a:rPr>
              <a:t>sisob.lcc.uma.es</a:t>
            </a:r>
            <a:r>
              <a:rPr lang="es-ES_tradnl" dirty="0" smtClean="0">
                <a:solidFill>
                  <a:srgbClr val="009900"/>
                </a:solidFill>
              </a:rPr>
              <a:t>/</a:t>
            </a:r>
            <a:r>
              <a:rPr lang="es-ES_tradnl" dirty="0" err="1" smtClean="0">
                <a:solidFill>
                  <a:srgbClr val="009900"/>
                </a:solidFill>
              </a:rPr>
              <a:t>deliverables</a:t>
            </a:r>
            <a:endParaRPr lang="es-ES_tradnl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34352"/>
            <a:ext cx="8923921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2195736" y="2708920"/>
            <a:ext cx="27363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4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149" t="15403" r="16716" b="3642"/>
          <a:stretch/>
        </p:blipFill>
        <p:spPr bwMode="auto">
          <a:xfrm>
            <a:off x="251520" y="103144"/>
            <a:ext cx="8712968" cy="647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467544" y="3789040"/>
            <a:ext cx="5472608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 redondeado"/>
          <p:cNvSpPr/>
          <p:nvPr/>
        </p:nvSpPr>
        <p:spPr>
          <a:xfrm>
            <a:off x="5940152" y="2276872"/>
            <a:ext cx="3024336" cy="4392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5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223" t="13791" r="16717" b="3404"/>
          <a:stretch/>
        </p:blipFill>
        <p:spPr bwMode="auto">
          <a:xfrm>
            <a:off x="179512" y="0"/>
            <a:ext cx="8745213" cy="66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467544" y="5013176"/>
            <a:ext cx="5472608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 redondeado"/>
          <p:cNvSpPr/>
          <p:nvPr/>
        </p:nvSpPr>
        <p:spPr>
          <a:xfrm>
            <a:off x="5940152" y="2276872"/>
            <a:ext cx="3024336" cy="4392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001" t="13970" r="16604" b="3574"/>
          <a:stretch/>
        </p:blipFill>
        <p:spPr bwMode="auto">
          <a:xfrm>
            <a:off x="395536" y="281376"/>
            <a:ext cx="8338782" cy="628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2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4921" y="351000"/>
            <a:ext cx="9109080" cy="6159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043608" y="4869160"/>
            <a:ext cx="212109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Interchange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9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Network: </a:t>
            </a:r>
            <a:r>
              <a:rPr lang="en-US" dirty="0" err="1" smtClean="0"/>
              <a:t>Conect</a:t>
            </a:r>
            <a:r>
              <a:rPr lang="en-US" dirty="0" smtClean="0"/>
              <a:t>-An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>
              <a:buNone/>
            </a:pPr>
            <a:r>
              <a:rPr lang="es-ES" dirty="0" smtClean="0">
                <a:latin typeface="" pitchFamily="16"/>
              </a:rPr>
              <a:t>Social </a:t>
            </a:r>
            <a:r>
              <a:rPr lang="es-ES" dirty="0" err="1" smtClean="0">
                <a:latin typeface="" pitchFamily="16"/>
              </a:rPr>
              <a:t>networks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based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on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the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scientific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activity</a:t>
            </a:r>
            <a:endParaRPr lang="es-ES" dirty="0">
              <a:latin typeface="" pitchFamily="16"/>
            </a:endParaRPr>
          </a:p>
          <a:p>
            <a:pPr lvl="0">
              <a:buNone/>
            </a:pPr>
            <a:r>
              <a:rPr lang="es-ES" dirty="0" smtClean="0">
                <a:latin typeface="" pitchFamily="16"/>
              </a:rPr>
              <a:t>Networks </a:t>
            </a:r>
            <a:r>
              <a:rPr lang="es-ES" dirty="0" err="1" smtClean="0">
                <a:latin typeface="" pitchFamily="16"/>
              </a:rPr>
              <a:t>based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on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the</a:t>
            </a:r>
            <a:r>
              <a:rPr lang="es-ES" dirty="0" smtClean="0">
                <a:latin typeface="" pitchFamily="16"/>
              </a:rPr>
              <a:t> </a:t>
            </a:r>
            <a:r>
              <a:rPr lang="es-ES" dirty="0" err="1" smtClean="0">
                <a:latin typeface="" pitchFamily="16"/>
              </a:rPr>
              <a:t>knowedge</a:t>
            </a:r>
            <a:endParaRPr lang="es-ES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Thematic</a:t>
            </a:r>
            <a:endParaRPr lang="es-ES" sz="2000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Colaborative</a:t>
            </a:r>
            <a:endParaRPr lang="es-ES" sz="2000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Citation</a:t>
            </a:r>
            <a:endParaRPr lang="es-ES" sz="2000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Followers</a:t>
            </a:r>
            <a:endParaRPr lang="es-ES" sz="2000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Followed</a:t>
            </a:r>
            <a:endParaRPr lang="es-ES" sz="2000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Entities</a:t>
            </a:r>
            <a:endParaRPr lang="es-ES" sz="2000" dirty="0">
              <a:latin typeface="" pitchFamily="16"/>
            </a:endParaRPr>
          </a:p>
          <a:p>
            <a:pPr marL="0" lvl="1" indent="0">
              <a:buFont typeface="Arial" pitchFamily="34"/>
              <a:buChar char="•"/>
            </a:pPr>
            <a:r>
              <a:rPr lang="es-ES" sz="2000" dirty="0" err="1" smtClean="0">
                <a:latin typeface="" pitchFamily="16"/>
              </a:rPr>
              <a:t>Knowledge</a:t>
            </a:r>
            <a:r>
              <a:rPr lang="es-ES" sz="2000" dirty="0" smtClean="0">
                <a:latin typeface="" pitchFamily="16"/>
              </a:rPr>
              <a:t> </a:t>
            </a:r>
            <a:r>
              <a:rPr lang="es-ES" sz="2000" dirty="0" err="1" smtClean="0">
                <a:latin typeface="" pitchFamily="16"/>
              </a:rPr>
              <a:t>areas</a:t>
            </a:r>
            <a:endParaRPr lang="es-ES" sz="2000" dirty="0">
              <a:latin typeface="" pitchFamily="16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3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888" t="16657" r="16604" b="4000"/>
          <a:stretch/>
        </p:blipFill>
        <p:spPr bwMode="auto">
          <a:xfrm>
            <a:off x="179512" y="548680"/>
            <a:ext cx="8352430" cy="60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5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711" t="17779" r="27485" b="7825"/>
          <a:stretch/>
        </p:blipFill>
        <p:spPr bwMode="auto">
          <a:xfrm>
            <a:off x="1907704" y="332656"/>
            <a:ext cx="4872251" cy="588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7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Reposit</a:t>
            </a:r>
            <a:r>
              <a:rPr lang="en-US" sz="3600" dirty="0" smtClean="0"/>
              <a:t>-AN: Open Access </a:t>
            </a:r>
            <a:r>
              <a:rPr lang="en-US" sz="3600" dirty="0"/>
              <a:t>R</a:t>
            </a:r>
            <a:r>
              <a:rPr lang="en-US" sz="3600" dirty="0" smtClean="0"/>
              <a:t>epository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>
              <a:buNone/>
            </a:pPr>
            <a:r>
              <a:rPr lang="es-ES" dirty="0" smtClean="0">
                <a:latin typeface="" pitchFamily="16"/>
              </a:rPr>
              <a:t>OBJECTIVES</a:t>
            </a:r>
            <a:r>
              <a:rPr lang="es-ES" dirty="0">
                <a:latin typeface="" pitchFamily="16"/>
              </a:rPr>
              <a:t>:</a:t>
            </a:r>
          </a:p>
          <a:p>
            <a:pPr lvl="0">
              <a:buNone/>
            </a:pPr>
            <a:r>
              <a:rPr lang="es-ES" sz="2800" dirty="0" err="1" smtClean="0">
                <a:latin typeface="" pitchFamily="16"/>
              </a:rPr>
              <a:t>Colect</a:t>
            </a:r>
            <a:r>
              <a:rPr lang="es-ES" sz="2800" dirty="0" smtClean="0">
                <a:latin typeface="" pitchFamily="16"/>
              </a:rPr>
              <a:t> and </a:t>
            </a:r>
            <a:r>
              <a:rPr lang="es-ES" sz="2800" dirty="0" err="1" smtClean="0">
                <a:latin typeface="" pitchFamily="16"/>
              </a:rPr>
              <a:t>disseminate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the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scientific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production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to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the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society</a:t>
            </a:r>
            <a:r>
              <a:rPr lang="es-ES" sz="2800" dirty="0" smtClean="0">
                <a:latin typeface="" pitchFamily="16"/>
              </a:rPr>
              <a:t>.</a:t>
            </a:r>
            <a:endParaRPr lang="es-ES" sz="2800" dirty="0">
              <a:latin typeface="" pitchFamily="16"/>
            </a:endParaRPr>
          </a:p>
          <a:p>
            <a:pPr lvl="0">
              <a:buNone/>
            </a:pPr>
            <a:r>
              <a:rPr lang="es-ES" sz="2800" dirty="0" err="1" smtClean="0">
                <a:latin typeface="" pitchFamily="16"/>
              </a:rPr>
              <a:t>Increase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the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visibility</a:t>
            </a:r>
            <a:r>
              <a:rPr lang="es-ES" sz="2800" dirty="0" smtClean="0">
                <a:latin typeface="" pitchFamily="16"/>
              </a:rPr>
              <a:t> and </a:t>
            </a:r>
            <a:r>
              <a:rPr lang="es-ES" sz="2800" dirty="0" err="1" smtClean="0">
                <a:latin typeface="" pitchFamily="16"/>
              </a:rPr>
              <a:t>the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impact</a:t>
            </a:r>
            <a:r>
              <a:rPr lang="es-ES" sz="2800" dirty="0" smtClean="0">
                <a:latin typeface="" pitchFamily="16"/>
              </a:rPr>
              <a:t> of </a:t>
            </a:r>
            <a:r>
              <a:rPr lang="es-ES" sz="2800" dirty="0" err="1" smtClean="0">
                <a:latin typeface="" pitchFamily="16"/>
              </a:rPr>
              <a:t>the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Andalusian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Scientific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production</a:t>
            </a:r>
            <a:r>
              <a:rPr lang="es-ES" sz="2800" dirty="0" smtClean="0">
                <a:latin typeface="" pitchFamily="16"/>
              </a:rPr>
              <a:t>, at </a:t>
            </a:r>
            <a:r>
              <a:rPr lang="es-ES" sz="2800" dirty="0" err="1" smtClean="0">
                <a:latin typeface="" pitchFamily="16"/>
              </a:rPr>
              <a:t>national</a:t>
            </a:r>
            <a:r>
              <a:rPr lang="es-ES" sz="2800" dirty="0" smtClean="0">
                <a:latin typeface="" pitchFamily="16"/>
              </a:rPr>
              <a:t> and </a:t>
            </a:r>
            <a:r>
              <a:rPr lang="es-ES" sz="2800" dirty="0" err="1" smtClean="0">
                <a:latin typeface="" pitchFamily="16"/>
              </a:rPr>
              <a:t>international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level</a:t>
            </a:r>
            <a:r>
              <a:rPr lang="es-ES" sz="2800" dirty="0" smtClean="0">
                <a:latin typeface="" pitchFamily="16"/>
              </a:rPr>
              <a:t>.</a:t>
            </a:r>
            <a:endParaRPr lang="es-ES" sz="2800" dirty="0">
              <a:latin typeface="" pitchFamily="16"/>
            </a:endParaRPr>
          </a:p>
          <a:p>
            <a:pPr lvl="0">
              <a:buNone/>
            </a:pPr>
            <a:r>
              <a:rPr lang="es-ES" sz="2800" dirty="0" err="1" smtClean="0">
                <a:latin typeface="" pitchFamily="16"/>
              </a:rPr>
              <a:t>Searching</a:t>
            </a:r>
            <a:r>
              <a:rPr lang="es-ES" sz="2800" dirty="0" smtClean="0">
                <a:latin typeface="" pitchFamily="16"/>
              </a:rPr>
              <a:t> portal </a:t>
            </a:r>
            <a:r>
              <a:rPr lang="es-ES" sz="2800" dirty="0" err="1" smtClean="0">
                <a:latin typeface="" pitchFamily="16"/>
              </a:rPr>
              <a:t>for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the</a:t>
            </a:r>
            <a:r>
              <a:rPr lang="es-ES" sz="2800" dirty="0" smtClean="0">
                <a:latin typeface="" pitchFamily="16"/>
              </a:rPr>
              <a:t> actual </a:t>
            </a:r>
            <a:r>
              <a:rPr lang="es-ES" sz="2800" dirty="0" err="1" smtClean="0">
                <a:latin typeface="" pitchFamily="16"/>
              </a:rPr>
              <a:t>scientific</a:t>
            </a:r>
            <a:r>
              <a:rPr lang="es-ES" sz="2800" dirty="0" smtClean="0">
                <a:latin typeface="" pitchFamily="16"/>
              </a:rPr>
              <a:t> </a:t>
            </a:r>
            <a:r>
              <a:rPr lang="es-ES" sz="2800" dirty="0" err="1" smtClean="0">
                <a:latin typeface="" pitchFamily="16"/>
              </a:rPr>
              <a:t>documents</a:t>
            </a:r>
            <a:r>
              <a:rPr lang="es-ES" sz="2800" dirty="0" smtClean="0">
                <a:latin typeface="" pitchFamily="16"/>
              </a:rPr>
              <a:t>.</a:t>
            </a:r>
          </a:p>
          <a:p>
            <a:pPr lvl="0">
              <a:buNone/>
            </a:pPr>
            <a:r>
              <a:rPr lang="es-ES_tradnl" sz="2800" dirty="0" err="1" smtClean="0">
                <a:latin typeface="" pitchFamily="16"/>
              </a:rPr>
              <a:t>Andalusia</a:t>
            </a:r>
            <a:r>
              <a:rPr lang="es-ES_tradnl" sz="2800" dirty="0" smtClean="0">
                <a:latin typeface="" pitchFamily="16"/>
              </a:rPr>
              <a:t> </a:t>
            </a:r>
            <a:r>
              <a:rPr lang="es-ES_tradnl" sz="2800" dirty="0" err="1" smtClean="0">
                <a:latin typeface="" pitchFamily="16"/>
              </a:rPr>
              <a:t>region</a:t>
            </a:r>
            <a:r>
              <a:rPr lang="es-ES_tradnl" sz="2800" dirty="0" smtClean="0">
                <a:latin typeface="" pitchFamily="16"/>
              </a:rPr>
              <a:t> </a:t>
            </a:r>
            <a:r>
              <a:rPr lang="es-ES_tradnl" sz="2800" dirty="0" err="1" smtClean="0">
                <a:latin typeface="" pitchFamily="16"/>
              </a:rPr>
              <a:t>is</a:t>
            </a:r>
            <a:r>
              <a:rPr lang="es-ES_tradnl" sz="2800" dirty="0" smtClean="0">
                <a:latin typeface="" pitchFamily="16"/>
              </a:rPr>
              <a:t> a </a:t>
            </a:r>
            <a:r>
              <a:rPr lang="es-ES_tradnl" sz="2800" dirty="0" err="1" smtClean="0">
                <a:latin typeface="" pitchFamily="16"/>
              </a:rPr>
              <a:t>member</a:t>
            </a:r>
            <a:r>
              <a:rPr lang="es-ES_tradnl" sz="2800" dirty="0" smtClean="0">
                <a:latin typeface="" pitchFamily="16"/>
              </a:rPr>
              <a:t> </a:t>
            </a:r>
            <a:r>
              <a:rPr lang="es-ES_tradnl" sz="2800" dirty="0" err="1" smtClean="0">
                <a:latin typeface="" pitchFamily="16"/>
              </a:rPr>
              <a:t>of</a:t>
            </a:r>
            <a:r>
              <a:rPr lang="es-ES_tradnl" sz="2800" dirty="0" smtClean="0">
                <a:latin typeface="" pitchFamily="16"/>
              </a:rPr>
              <a:t> </a:t>
            </a:r>
            <a:r>
              <a:rPr lang="es-ES_tradnl" sz="2800" dirty="0" err="1" smtClean="0">
                <a:latin typeface="" pitchFamily="16"/>
              </a:rPr>
              <a:t>the</a:t>
            </a:r>
            <a:r>
              <a:rPr lang="es-ES_tradnl" sz="2800" dirty="0" smtClean="0">
                <a:latin typeface="" pitchFamily="16"/>
              </a:rPr>
              <a:t> COAR</a:t>
            </a:r>
            <a:endParaRPr lang="es-ES" sz="2800" dirty="0">
              <a:latin typeface="" pitchFamily="16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219200"/>
            <a:ext cx="7787208" cy="4525963"/>
          </a:xfrm>
        </p:spPr>
        <p:txBody>
          <a:bodyPr/>
          <a:lstStyle/>
          <a:p>
            <a:r>
              <a:rPr lang="en-US" dirty="0" smtClean="0"/>
              <a:t>SICA in a nutshell</a:t>
            </a:r>
          </a:p>
          <a:p>
            <a:r>
              <a:rPr lang="en-US" dirty="0" smtClean="0"/>
              <a:t>SICA2 a Current Research Information System</a:t>
            </a:r>
          </a:p>
          <a:p>
            <a:r>
              <a:rPr lang="en-US" dirty="0" smtClean="0"/>
              <a:t>Normalized Curriculum Vitae</a:t>
            </a:r>
          </a:p>
          <a:p>
            <a:r>
              <a:rPr lang="en-US" dirty="0" smtClean="0"/>
              <a:t>New features:</a:t>
            </a:r>
          </a:p>
          <a:p>
            <a:pPr lvl="1"/>
            <a:r>
              <a:rPr lang="en-US" dirty="0" smtClean="0"/>
              <a:t>Open Access Repository</a:t>
            </a:r>
          </a:p>
          <a:p>
            <a:pPr lvl="1"/>
            <a:r>
              <a:rPr lang="en-US" dirty="0" smtClean="0"/>
              <a:t>Knowledge based Social Network</a:t>
            </a:r>
          </a:p>
          <a:p>
            <a:r>
              <a:rPr lang="en-US" dirty="0" smtClean="0"/>
              <a:t>The experience of 1 </a:t>
            </a:r>
            <a:r>
              <a:rPr lang="en-US" dirty="0" smtClean="0"/>
              <a:t>year with the new version, 11 with the </a:t>
            </a:r>
            <a:r>
              <a:rPr lang="en-US" dirty="0" smtClean="0"/>
              <a:t>previous one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1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664" t="16120" r="16717" b="3284"/>
          <a:stretch/>
        </p:blipFill>
        <p:spPr bwMode="auto">
          <a:xfrm>
            <a:off x="539552" y="332656"/>
            <a:ext cx="8366077" cy="614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112" t="14686" r="17052" b="4179"/>
          <a:stretch/>
        </p:blipFill>
        <p:spPr bwMode="auto">
          <a:xfrm>
            <a:off x="683568" y="188640"/>
            <a:ext cx="8270543" cy="61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9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000" t="16657" r="20747" b="7761"/>
          <a:stretch/>
        </p:blipFill>
        <p:spPr bwMode="auto">
          <a:xfrm>
            <a:off x="1043608" y="404663"/>
            <a:ext cx="7833815" cy="575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3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140969"/>
            <a:ext cx="2448272" cy="864096"/>
          </a:xfrm>
        </p:spPr>
        <p:txBody>
          <a:bodyPr/>
          <a:lstStyle/>
          <a:p>
            <a:r>
              <a:rPr lang="es-ES_tradnl" dirty="0" smtClean="0"/>
              <a:t>Institución</a:t>
            </a:r>
            <a:endParaRPr lang="es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2987824" y="332656"/>
            <a:ext cx="6010688" cy="5864721"/>
            <a:chOff x="2051720" y="332656"/>
            <a:chExt cx="6010688" cy="5864721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496" t="11841" r="22167"/>
            <a:stretch>
              <a:fillRect/>
            </a:stretch>
          </p:blipFill>
          <p:spPr bwMode="auto">
            <a:xfrm>
              <a:off x="2051720" y="332656"/>
              <a:ext cx="6010688" cy="586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8 Grupo"/>
            <p:cNvGrpSpPr/>
            <p:nvPr/>
          </p:nvGrpSpPr>
          <p:grpSpPr>
            <a:xfrm>
              <a:off x="5508104" y="836712"/>
              <a:ext cx="1296144" cy="3096344"/>
              <a:chOff x="5508104" y="836712"/>
              <a:chExt cx="1296144" cy="309634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5508104" y="836712"/>
                <a:ext cx="1296144" cy="14401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5652120" y="3573016"/>
                <a:ext cx="216024" cy="14401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5652120" y="3789040"/>
                <a:ext cx="216024" cy="14401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1" name="10 Rectángulo"/>
          <p:cNvSpPr/>
          <p:nvPr/>
        </p:nvSpPr>
        <p:spPr>
          <a:xfrm>
            <a:off x="3491880" y="5661248"/>
            <a:ext cx="216024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228184" y="5661248"/>
            <a:ext cx="216024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732240" y="5661248"/>
            <a:ext cx="216024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4400" y="1371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 smtClean="0">
                <a:solidFill>
                  <a:srgbClr val="008000"/>
                </a:solidFill>
                <a:latin typeface="Arno Pro Light Italic Display"/>
              </a:rPr>
              <a:t>Thanks</a:t>
            </a:r>
            <a:r>
              <a:rPr lang="es-ES_tradnl" sz="3600" dirty="0" smtClean="0">
                <a:solidFill>
                  <a:srgbClr val="008000"/>
                </a:solidFill>
                <a:latin typeface="Arno Pro Light Italic Display"/>
              </a:rPr>
              <a:t> </a:t>
            </a:r>
            <a:r>
              <a:rPr lang="es-ES_tradnl" sz="3600" dirty="0" err="1" smtClean="0">
                <a:solidFill>
                  <a:srgbClr val="008000"/>
                </a:solidFill>
                <a:latin typeface="Arno Pro Light Italic Display"/>
              </a:rPr>
              <a:t>for</a:t>
            </a:r>
            <a:r>
              <a:rPr lang="es-ES_tradnl" sz="3600" dirty="0" smtClean="0">
                <a:solidFill>
                  <a:srgbClr val="008000"/>
                </a:solidFill>
                <a:latin typeface="Arno Pro Light Italic Display"/>
              </a:rPr>
              <a:t> </a:t>
            </a:r>
            <a:r>
              <a:rPr lang="es-ES_tradnl" sz="3600" dirty="0" err="1" smtClean="0">
                <a:solidFill>
                  <a:srgbClr val="008000"/>
                </a:solidFill>
                <a:latin typeface="Arno Pro Light Italic Display"/>
              </a:rPr>
              <a:t>your</a:t>
            </a:r>
            <a:r>
              <a:rPr lang="es-ES_tradnl" sz="3600" dirty="0" smtClean="0">
                <a:solidFill>
                  <a:srgbClr val="008000"/>
                </a:solidFill>
                <a:latin typeface="Arno Pro Light Italic Display"/>
              </a:rPr>
              <a:t> </a:t>
            </a:r>
            <a:r>
              <a:rPr lang="es-ES_tradnl" sz="3600" dirty="0" err="1" smtClean="0">
                <a:solidFill>
                  <a:srgbClr val="008000"/>
                </a:solidFill>
                <a:latin typeface="Arno Pro Light Italic Display"/>
              </a:rPr>
              <a:t>attention</a:t>
            </a:r>
            <a:endParaRPr lang="es-ES_tradnl" sz="3600" dirty="0" smtClean="0">
              <a:solidFill>
                <a:srgbClr val="008000"/>
              </a:solidFill>
              <a:latin typeface="Arno Pro Light Italic Display"/>
            </a:endParaRPr>
          </a:p>
          <a:p>
            <a:r>
              <a:rPr lang="es-ES_tradnl" sz="2000" dirty="0" err="1" smtClean="0">
                <a:solidFill>
                  <a:srgbClr val="008000"/>
                </a:solidFill>
              </a:rPr>
              <a:t>Questions</a:t>
            </a:r>
            <a:r>
              <a:rPr lang="es-ES_tradnl" sz="2000" dirty="0" smtClean="0">
                <a:solidFill>
                  <a:srgbClr val="008000"/>
                </a:solidFill>
              </a:rPr>
              <a:t>? </a:t>
            </a:r>
            <a:r>
              <a:rPr lang="es-ES_tradnl" sz="2000" dirty="0" err="1" smtClean="0">
                <a:solidFill>
                  <a:srgbClr val="008000"/>
                </a:solidFill>
              </a:rPr>
              <a:t>Comments</a:t>
            </a:r>
            <a:r>
              <a:rPr lang="es-ES_tradnl" sz="2000" dirty="0" smtClean="0">
                <a:solidFill>
                  <a:srgbClr val="008000"/>
                </a:solidFill>
              </a:rPr>
              <a:t>?</a:t>
            </a:r>
            <a:endParaRPr lang="es-ES_tradnl" sz="2000" dirty="0">
              <a:solidFill>
                <a:srgbClr val="008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52600" y="4724400"/>
            <a:ext cx="720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/>
              <a:t>Beatriz Barros   </a:t>
            </a:r>
            <a:r>
              <a:rPr lang="es-ES_tradnl" dirty="0" smtClean="0">
                <a:hlinkClick r:id="rId2"/>
              </a:rPr>
              <a:t>bbarros@lcc.uma.es</a:t>
            </a:r>
            <a:endParaRPr lang="es-ES_tradnl" dirty="0" smtClean="0"/>
          </a:p>
          <a:p>
            <a:pPr algn="r"/>
            <a:r>
              <a:rPr lang="es-ES_tradnl" dirty="0" smtClean="0"/>
              <a:t>Miguel </a:t>
            </a:r>
            <a:r>
              <a:rPr lang="es-ES_tradnl" dirty="0" err="1" smtClean="0"/>
              <a:t>Angel</a:t>
            </a:r>
            <a:r>
              <a:rPr lang="es-ES_tradnl" dirty="0" smtClean="0"/>
              <a:t> Aguirre </a:t>
            </a:r>
            <a:r>
              <a:rPr lang="es-ES_tradnl" dirty="0" smtClean="0">
                <a:hlinkClick r:id="rId3"/>
              </a:rPr>
              <a:t>miguel.aguirre.ext@juntadeandalucia.es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6781800" y="3048000"/>
            <a:ext cx="1890887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_tradnl" dirty="0" smtClean="0"/>
              <a:t>s</a:t>
            </a:r>
            <a:r>
              <a:rPr lang="es-ES_tradnl" dirty="0" smtClean="0"/>
              <a:t>ica2.</a:t>
            </a:r>
            <a:r>
              <a:rPr lang="es-ES_tradnl" dirty="0" err="1" smtClean="0"/>
              <a:t>cica.es</a:t>
            </a:r>
            <a:endParaRPr lang="es-ES_tradnl" dirty="0" smtClean="0"/>
          </a:p>
          <a:p>
            <a:r>
              <a:rPr lang="es-ES_tradnl" dirty="0" err="1" smtClean="0"/>
              <a:t>sisob.lcc.uma.es</a:t>
            </a:r>
            <a:endParaRPr lang="es-ES_trad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8080" rIns="0" bIns="0" anchor="t" anchorCtr="0" compatLnSpc="0">
            <a:spAutoFit/>
          </a:bodyPr>
          <a:lstStyle/>
          <a:p>
            <a:pPr lvl="0" rtl="0" hangingPunct="0">
              <a:buNone/>
              <a:tabLst/>
            </a:pPr>
            <a:endParaRPr lang="es-ES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1"/>
            <a:ext cx="9144000" cy="6858000"/>
            <a:chOff x="-1055519" y="0"/>
            <a:chExt cx="12533039" cy="6893279"/>
          </a:xfrm>
        </p:grpSpPr>
        <p:pic>
          <p:nvPicPr>
            <p:cNvPr id="7" name="Marcador de contenido 3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-1055519" y="0"/>
              <a:ext cx="12533039" cy="6892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-1055519" y="0"/>
              <a:ext cx="12533039" cy="68932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28080" rIns="0" bIns="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es-ES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7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Summary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4279900" cy="2463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Summary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4279900" cy="2463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352800"/>
            <a:ext cx="4457700" cy="241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SICA in a nutshell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en-US" sz="2800" dirty="0" smtClean="0"/>
              <a:t>SICA is a centralized CRIS in the Spanish region of Andalusia</a:t>
            </a:r>
          </a:p>
          <a:p>
            <a:r>
              <a:rPr lang="en-US" sz="2800" dirty="0" smtClean="0"/>
              <a:t>Since 2001 SICA gives CV services to a huge researchers community</a:t>
            </a:r>
          </a:p>
          <a:p>
            <a:r>
              <a:rPr lang="en-US" sz="2800" dirty="0" smtClean="0"/>
              <a:t>It also answers to the demands of:</a:t>
            </a:r>
          </a:p>
          <a:p>
            <a:pPr lvl="1"/>
            <a:r>
              <a:rPr lang="en-US" sz="2400" dirty="0" smtClean="0"/>
              <a:t>Policy managers</a:t>
            </a:r>
          </a:p>
          <a:p>
            <a:pPr lvl="1"/>
            <a:r>
              <a:rPr lang="en-US" sz="2400" dirty="0" smtClean="0"/>
              <a:t>Institution supervisors</a:t>
            </a:r>
          </a:p>
          <a:p>
            <a:pPr lvl="1"/>
            <a:r>
              <a:rPr lang="en-US" sz="2400" dirty="0" smtClean="0"/>
              <a:t>Productive Sector Agents</a:t>
            </a:r>
          </a:p>
          <a:p>
            <a:pPr lvl="1"/>
            <a:r>
              <a:rPr lang="en-US" sz="2400" dirty="0" smtClean="0"/>
              <a:t>Society at large</a:t>
            </a:r>
          </a:p>
          <a:p>
            <a:pPr lvl="1"/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652120" y="4077072"/>
            <a:ext cx="3197766" cy="246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SICA2 a Current Research Information </a:t>
            </a:r>
            <a:r>
              <a:rPr lang="en-US" sz="2800" dirty="0" smtClean="0"/>
              <a:t>System</a:t>
            </a:r>
            <a:endParaRPr lang="en-US" sz="3600" dirty="0"/>
          </a:p>
        </p:txBody>
      </p:sp>
      <p:pic>
        <p:nvPicPr>
          <p:cNvPr id="5" name="Imagen 4" descr="ARQUITECTURA-SICA2-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43000"/>
            <a:ext cx="55379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VNOnt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94" y="0"/>
            <a:ext cx="6724625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CVN API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9" y="1295400"/>
            <a:ext cx="8791991" cy="499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CVN API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772400" cy="422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</TotalTime>
  <Words>296</Words>
  <Application>Microsoft Macintosh PowerPoint</Application>
  <PresentationFormat>Presentación en pantalla (4:3)</PresentationFormat>
  <Paragraphs>67</Paragraphs>
  <Slides>25</Slides>
  <Notes>18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Diseño predeterminado</vt:lpstr>
      <vt:lpstr>???</vt:lpstr>
      <vt:lpstr>SICA2: a Regional Integrated CRIS for Andalusian Universities and Research Institutes Beatriz Barros &amp; Miguel-Ángel Aguirre  Secretaría General de Universidades, Investigación y Tecnología Junta de Andalucía</vt:lpstr>
      <vt:lpstr>Summary</vt:lpstr>
      <vt:lpstr>Summary</vt:lpstr>
      <vt:lpstr>Summary</vt:lpstr>
      <vt:lpstr>SICA in a nutshell</vt:lpstr>
      <vt:lpstr>SICA2 a Current Research Information System</vt:lpstr>
      <vt:lpstr>Diapositiva 7</vt:lpstr>
      <vt:lpstr>CVN API </vt:lpstr>
      <vt:lpstr>CVN API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Social Network: Conect-An</vt:lpstr>
      <vt:lpstr>Diapositiva 17</vt:lpstr>
      <vt:lpstr>Diapositiva 18</vt:lpstr>
      <vt:lpstr>Reposit-AN: Open Access Repository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B B</cp:lastModifiedBy>
  <cp:revision>394</cp:revision>
  <dcterms:created xsi:type="dcterms:W3CDTF">2012-11-04T21:34:20Z</dcterms:created>
  <dcterms:modified xsi:type="dcterms:W3CDTF">2012-11-05T10:20:49Z</dcterms:modified>
</cp:coreProperties>
</file>