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9" r:id="rId2"/>
    <p:sldId id="304" r:id="rId3"/>
    <p:sldId id="305" r:id="rId4"/>
    <p:sldId id="308" r:id="rId5"/>
    <p:sldId id="309" r:id="rId6"/>
    <p:sldId id="328" r:id="rId7"/>
    <p:sldId id="325" r:id="rId8"/>
    <p:sldId id="329" r:id="rId9"/>
    <p:sldId id="307" r:id="rId10"/>
    <p:sldId id="312" r:id="rId11"/>
    <p:sldId id="314" r:id="rId12"/>
    <p:sldId id="311" r:id="rId13"/>
    <p:sldId id="319" r:id="rId14"/>
    <p:sldId id="317" r:id="rId15"/>
  </p:sldIdLst>
  <p:sldSz cx="9144000" cy="6858000" type="screen4x3"/>
  <p:notesSz cx="6858000" cy="91440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CFE0FF"/>
    <a:srgbClr val="1A3772"/>
    <a:srgbClr val="BFD2F5"/>
    <a:srgbClr val="B5CFFF"/>
    <a:srgbClr val="FFFDEE"/>
    <a:srgbClr val="FFF4C8"/>
    <a:srgbClr val="FFFB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697" autoAdjust="0"/>
  </p:normalViewPr>
  <p:slideViewPr>
    <p:cSldViewPr snapToGrid="0">
      <p:cViewPr>
        <p:scale>
          <a:sx n="70" d="100"/>
          <a:sy n="70" d="100"/>
        </p:scale>
        <p:origin x="-1723" y="-240"/>
      </p:cViewPr>
      <p:guideLst>
        <p:guide orient="horz" pos="2160"/>
        <p:guide pos="2880"/>
        <p:guide pos="494"/>
        <p:guide pos="5639"/>
        <p:guide pos="3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AE9B50C-C720-4375-925E-6392444E13B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4029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939B5C75-A675-4843-A9D6-D1E529A2A0A1}" type="slidenum">
              <a:rPr lang="de-DE" sz="1200">
                <a:latin typeface="Times New Roman" pitchFamily="18" charset="0"/>
              </a:rPr>
              <a:pPr eaLnBrk="1" hangingPunct="1"/>
              <a:t>1</a:t>
            </a:fld>
            <a:endParaRPr lang="de-DE" sz="1200"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68F7DA27-D712-48C1-8DC7-276C87D517B6}" type="slidenum">
              <a:rPr lang="de-DE" sz="1200">
                <a:latin typeface="Times New Roman" pitchFamily="18" charset="0"/>
              </a:rPr>
              <a:pPr eaLnBrk="1" hangingPunct="1"/>
              <a:t>2</a:t>
            </a:fld>
            <a:endParaRPr lang="de-DE" sz="1200"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07CF0A29-D0A5-4789-8457-FBB1F6AABAA6}" type="slidenum">
              <a:rPr lang="de-DE" sz="1200">
                <a:latin typeface="Times New Roman" pitchFamily="18" charset="0"/>
              </a:rPr>
              <a:pPr algn="r" eaLnBrk="1" hangingPunct="1"/>
              <a:t>3</a:t>
            </a:fld>
            <a:endParaRPr lang="de-DE" sz="1200">
              <a:latin typeface="Times New Roman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smtClean="0">
                <a:ea typeface="ＭＳ Ｐゴシック" pitchFamily="34" charset="-128"/>
              </a:rPr>
              <a:t>Drs. 1656-11 vom 11.11.2011: Bewertung und Steuerung von Forschungsleistungen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E9B50C-C720-4375-925E-6392444E13BD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752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400" dirty="0" smtClean="0">
                <a:ea typeface="ＭＳ Ｐゴシック" pitchFamily="34" charset="-128"/>
              </a:rPr>
              <a:t>FIS haben z.T. Open Access Module</a:t>
            </a:r>
          </a:p>
          <a:p>
            <a:pPr lvl="1"/>
            <a:r>
              <a:rPr lang="de-DE" sz="2000" dirty="0" smtClean="0">
                <a:ea typeface="ＭＳ Ｐゴシック" pitchFamily="34" charset="-128"/>
              </a:rPr>
              <a:t>Publikationsmetadaten und Volltexte</a:t>
            </a:r>
          </a:p>
          <a:p>
            <a:r>
              <a:rPr lang="de-DE" sz="2400" dirty="0" smtClean="0">
                <a:ea typeface="ＭＳ Ｐゴシック" pitchFamily="34" charset="-128"/>
              </a:rPr>
              <a:t>Repositorien werden mit kontextuellen Forschungsinformationen angereichert</a:t>
            </a:r>
          </a:p>
          <a:p>
            <a:pPr lvl="1"/>
            <a:r>
              <a:rPr lang="de-DE" sz="2000" dirty="0" err="1" smtClean="0">
                <a:ea typeface="ＭＳ Ｐゴシック" pitchFamily="34" charset="-128"/>
              </a:rPr>
              <a:t>OpenAIRE</a:t>
            </a:r>
            <a:r>
              <a:rPr lang="de-DE" sz="2000" dirty="0" smtClean="0">
                <a:ea typeface="ＭＳ Ｐゴシック" pitchFamily="34" charset="-128"/>
              </a:rPr>
              <a:t> plus</a:t>
            </a:r>
          </a:p>
          <a:p>
            <a:r>
              <a:rPr lang="de-DE" sz="2400" dirty="0" smtClean="0">
                <a:ea typeface="ＭＳ Ｐゴシック" pitchFamily="34" charset="-128"/>
              </a:rPr>
              <a:t>Vernetzung beider Ansätze</a:t>
            </a:r>
          </a:p>
          <a:p>
            <a:pPr lvl="1"/>
            <a:r>
              <a:rPr lang="de-DE" sz="2000" dirty="0" smtClean="0">
                <a:ea typeface="ＭＳ Ｐゴシック" pitchFamily="34" charset="-128"/>
              </a:rPr>
              <a:t>Aufbau von serviceorientierten Strukturen</a:t>
            </a:r>
          </a:p>
          <a:p>
            <a:pPr lvl="1"/>
            <a:r>
              <a:rPr lang="de-DE" sz="2000" dirty="0" smtClean="0">
                <a:ea typeface="ＭＳ Ｐゴシック" pitchFamily="34" charset="-128"/>
              </a:rPr>
              <a:t>Datenpflegeprozesse - Vermeidung von Doppeleingaben</a:t>
            </a:r>
          </a:p>
          <a:p>
            <a:pPr lvl="1"/>
            <a:r>
              <a:rPr lang="de-DE" sz="2000" dirty="0" smtClean="0">
                <a:ea typeface="ＭＳ Ｐゴシック" pitchFamily="34" charset="-128"/>
              </a:rPr>
              <a:t>Lernen zum Thema Mindestanforderungen: DINI-Zertifikat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E9B50C-C720-4375-925E-6392444E13BD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5734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mtClean="0">
                <a:ea typeface="ＭＳ Ｐゴシック" pitchFamily="34" charset="-128"/>
              </a:rPr>
              <a:t>„Öffentliches Arbeitstreffen</a:t>
            </a:r>
            <a:r>
              <a:rPr lang="ja-JP" altLang="de-DE" smtClean="0">
                <a:ea typeface="ＭＳ Ｐゴシック" pitchFamily="34" charset="-128"/>
              </a:rPr>
              <a:t>“</a:t>
            </a:r>
            <a:r>
              <a:rPr lang="de-DE" altLang="ja-JP" smtClean="0">
                <a:ea typeface="ＭＳ Ｐゴシック" pitchFamily="34" charset="-128"/>
              </a:rPr>
              <a:t>, Akteure kennenlernen</a:t>
            </a:r>
          </a:p>
          <a:p>
            <a:r>
              <a:rPr lang="de-DE" smtClean="0">
                <a:ea typeface="ＭＳ Ｐゴシック" pitchFamily="34" charset="-128"/>
              </a:rPr>
              <a:t>Experten identifizieren</a:t>
            </a:r>
          </a:p>
          <a:p>
            <a:endParaRPr lang="de-DE" smtClean="0">
              <a:ea typeface="ＭＳ Ｐゴシック" pitchFamily="34" charset="-128"/>
            </a:endParaRPr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0615C674-CDF5-4CB1-86ED-8502ECF8C943}" type="slidenum">
              <a:rPr lang="de-DE" sz="1200">
                <a:latin typeface="Times New Roman" pitchFamily="18" charset="0"/>
              </a:rPr>
              <a:pPr eaLnBrk="1" hangingPunct="1"/>
              <a:t>13</a:t>
            </a:fld>
            <a:endParaRPr lang="de-DE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153F9984-0D32-4E40-A597-FAC4C6622A60}" type="slidenum">
              <a:rPr lang="de-DE" sz="1200">
                <a:latin typeface="Times New Roman" pitchFamily="18" charset="0"/>
              </a:rPr>
              <a:pPr algn="r" eaLnBrk="1" hangingPunct="1"/>
              <a:t>14</a:t>
            </a:fld>
            <a:endParaRPr lang="de-DE" sz="1200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6" descr="dini_kurve_klei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30413" cy="633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58950" y="463550"/>
            <a:ext cx="6572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GB" smtClean="0">
              <a:solidFill>
                <a:srgbClr val="FFCC66"/>
              </a:solidFill>
              <a:ea typeface="+mn-ea"/>
            </a:endParaRPr>
          </a:p>
        </p:txBody>
      </p:sp>
      <p:sp>
        <p:nvSpPr>
          <p:cNvPr id="6" name="Line 8"/>
          <p:cNvSpPr>
            <a:spLocks noChangeShapeType="1"/>
          </p:cNvSpPr>
          <p:nvPr userDrawn="1"/>
        </p:nvSpPr>
        <p:spPr bwMode="auto">
          <a:xfrm>
            <a:off x="1236663" y="6299200"/>
            <a:ext cx="7732712" cy="0"/>
          </a:xfrm>
          <a:prstGeom prst="line">
            <a:avLst/>
          </a:prstGeom>
          <a:noFill/>
          <a:ln w="12700">
            <a:solidFill>
              <a:srgbClr val="12056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de-DE"/>
          </a:p>
        </p:txBody>
      </p:sp>
      <p:pic>
        <p:nvPicPr>
          <p:cNvPr id="7" name="Picture 75" descr="Power_Point_RGB_Schrift_wei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967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7"/>
          <p:cNvGrpSpPr>
            <a:grpSpLocks/>
          </p:cNvGrpSpPr>
          <p:nvPr userDrawn="1"/>
        </p:nvGrpSpPr>
        <p:grpSpPr bwMode="auto">
          <a:xfrm>
            <a:off x="1254125" y="149225"/>
            <a:ext cx="7694613" cy="393700"/>
            <a:chOff x="790" y="94"/>
            <a:chExt cx="4847" cy="248"/>
          </a:xfrm>
        </p:grpSpPr>
        <p:sp>
          <p:nvSpPr>
            <p:cNvPr id="9" name="Rectangle 78"/>
            <p:cNvSpPr>
              <a:spLocks noChangeArrowheads="1"/>
            </p:cNvSpPr>
            <p:nvPr/>
          </p:nvSpPr>
          <p:spPr bwMode="auto">
            <a:xfrm>
              <a:off x="790" y="94"/>
              <a:ext cx="4847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r>
                <a:rPr lang="de-DE" sz="1800" b="1">
                  <a:solidFill>
                    <a:srgbClr val="120561"/>
                  </a:solidFill>
                </a:rPr>
                <a:t>DEUTSCHE INITIATIVE FÜR NETZWERKINFORMATION E.V.</a:t>
              </a:r>
            </a:p>
          </p:txBody>
        </p:sp>
        <p:sp>
          <p:nvSpPr>
            <p:cNvPr id="10" name="Line 79"/>
            <p:cNvSpPr>
              <a:spLocks noChangeShapeType="1"/>
            </p:cNvSpPr>
            <p:nvPr userDrawn="1"/>
          </p:nvSpPr>
          <p:spPr bwMode="auto">
            <a:xfrm>
              <a:off x="928" y="342"/>
              <a:ext cx="4689" cy="0"/>
            </a:xfrm>
            <a:prstGeom prst="line">
              <a:avLst/>
            </a:prstGeom>
            <a:noFill/>
            <a:ln w="12700">
              <a:solidFill>
                <a:srgbClr val="12056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sp>
        <p:nvSpPr>
          <p:cNvPr id="135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384129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euroCRIS Membership Meeting, November 5th-6th 2012, Madrid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279448" y="6413818"/>
            <a:ext cx="622300" cy="27463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A70A3-3CB4-47E5-AC71-1F9DC538284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9770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euroCRIS Membership Meeting, November 5th-6th 2012, Madrid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80388" y="6421438"/>
            <a:ext cx="622300" cy="27463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26147-6A25-46A1-B956-C4F5A173618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5079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35075" y="2282825"/>
            <a:ext cx="3787775" cy="3813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75250" y="2282825"/>
            <a:ext cx="3787775" cy="3813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euroCRIS Membership Meeting, November 5th-6th 2012, Madrid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309928" y="6482398"/>
            <a:ext cx="622300" cy="27463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920C8-BDF0-46D9-A8E5-82BEF03CBA8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0147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euroCRIS Membership Meeting, November 5th-6th 2012, Madrid</a:t>
            </a: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248968" y="6444298"/>
            <a:ext cx="622300" cy="27463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46BC0-C65F-42F5-ACF0-E5E27C7C5F2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801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euroCRIS Membership Meeting, November 5th-6th 2012, Madrid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271828" y="6436678"/>
            <a:ext cx="622300" cy="27463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B2B3C-88CE-40BE-93C7-E882AAD4A51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3064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euroCRIS Membership Meeting, November 5th-6th 2012, Madrid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264208" y="6429058"/>
            <a:ext cx="622300" cy="27463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BF4F4-A124-41C0-994A-10E9E78F346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9553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5" descr="dini_kurve_klein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30413" cy="633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25550" y="6410325"/>
            <a:ext cx="77263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smtClean="0">
                <a:solidFill>
                  <a:srgbClr val="12056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euroCRIS Membership Meeting, November 5th-6th 2012, Madrid</a:t>
            </a: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51688" y="6421438"/>
            <a:ext cx="6223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1" smtClean="0">
                <a:solidFill>
                  <a:srgbClr val="12056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8268134-C693-47AF-95FD-5002AC8B8B9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5075" y="2282825"/>
            <a:ext cx="7727950" cy="381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" name="Rectangle 54"/>
          <p:cNvSpPr>
            <a:spLocks noGrp="1" noChangeArrowheads="1"/>
          </p:cNvSpPr>
          <p:nvPr>
            <p:ph type="title"/>
          </p:nvPr>
        </p:nvSpPr>
        <p:spPr bwMode="auto">
          <a:xfrm>
            <a:off x="1236663" y="779463"/>
            <a:ext cx="7713662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31" name="Text Box 52"/>
          <p:cNvSpPr txBox="1">
            <a:spLocks noChangeArrowheads="1"/>
          </p:cNvSpPr>
          <p:nvPr/>
        </p:nvSpPr>
        <p:spPr bwMode="auto">
          <a:xfrm>
            <a:off x="1758950" y="463550"/>
            <a:ext cx="6572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GB" smtClean="0">
              <a:solidFill>
                <a:srgbClr val="FFCC66"/>
              </a:solidFill>
              <a:ea typeface="+mn-ea"/>
            </a:endParaRPr>
          </a:p>
        </p:txBody>
      </p:sp>
      <p:sp>
        <p:nvSpPr>
          <p:cNvPr id="1032" name="Line 57"/>
          <p:cNvSpPr>
            <a:spLocks noChangeShapeType="1"/>
          </p:cNvSpPr>
          <p:nvPr userDrawn="1"/>
        </p:nvSpPr>
        <p:spPr bwMode="auto">
          <a:xfrm>
            <a:off x="1236663" y="6299200"/>
            <a:ext cx="7732712" cy="0"/>
          </a:xfrm>
          <a:prstGeom prst="line">
            <a:avLst/>
          </a:prstGeom>
          <a:noFill/>
          <a:ln w="12700">
            <a:solidFill>
              <a:srgbClr val="12056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1033" name="Text Box 71"/>
          <p:cNvSpPr txBox="1">
            <a:spLocks noChangeArrowheads="1"/>
          </p:cNvSpPr>
          <p:nvPr userDrawn="1"/>
        </p:nvSpPr>
        <p:spPr bwMode="auto">
          <a:xfrm>
            <a:off x="0" y="6188075"/>
            <a:ext cx="123348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DE" sz="1000" b="1" smtClean="0">
                <a:solidFill>
                  <a:srgbClr val="1A3772"/>
                </a:solidFill>
                <a:ea typeface="+mn-ea"/>
              </a:rPr>
              <a:t>Berichte aus den DINI-Arbeitsgruppen</a:t>
            </a:r>
          </a:p>
        </p:txBody>
      </p:sp>
      <p:pic>
        <p:nvPicPr>
          <p:cNvPr id="1034" name="Picture 74" descr="Power_Point_RGB_Schrift_wei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967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5" name="Group 76"/>
          <p:cNvGrpSpPr>
            <a:grpSpLocks/>
          </p:cNvGrpSpPr>
          <p:nvPr userDrawn="1"/>
        </p:nvGrpSpPr>
        <p:grpSpPr bwMode="auto">
          <a:xfrm>
            <a:off x="1254125" y="149225"/>
            <a:ext cx="7694613" cy="393700"/>
            <a:chOff x="790" y="94"/>
            <a:chExt cx="4847" cy="248"/>
          </a:xfrm>
        </p:grpSpPr>
        <p:sp>
          <p:nvSpPr>
            <p:cNvPr id="1036" name="Rectangle 77"/>
            <p:cNvSpPr>
              <a:spLocks noChangeArrowheads="1"/>
            </p:cNvSpPr>
            <p:nvPr/>
          </p:nvSpPr>
          <p:spPr bwMode="auto">
            <a:xfrm>
              <a:off x="790" y="94"/>
              <a:ext cx="4847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r>
                <a:rPr lang="de-DE" sz="1800" b="1">
                  <a:solidFill>
                    <a:srgbClr val="120561"/>
                  </a:solidFill>
                </a:rPr>
                <a:t>DEUTSCHE INITIATIVE FÜR NETZWERKINFORMATION E.V.</a:t>
              </a:r>
            </a:p>
          </p:txBody>
        </p:sp>
        <p:sp>
          <p:nvSpPr>
            <p:cNvPr id="1037" name="Line 78"/>
            <p:cNvSpPr>
              <a:spLocks noChangeShapeType="1"/>
            </p:cNvSpPr>
            <p:nvPr userDrawn="1"/>
          </p:nvSpPr>
          <p:spPr bwMode="auto">
            <a:xfrm>
              <a:off x="928" y="342"/>
              <a:ext cx="4689" cy="0"/>
            </a:xfrm>
            <a:prstGeom prst="line">
              <a:avLst/>
            </a:prstGeom>
            <a:noFill/>
            <a:ln w="12700">
              <a:solidFill>
                <a:srgbClr val="12056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893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893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893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893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893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FF893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FF893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FF893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FF893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rschungsreferenten.de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regine.tobias@kit.edu" TargetMode="External"/><Relationship Id="rId7" Type="http://schemas.openxmlformats.org/officeDocument/2006/relationships/hyperlink" Target="mailto:fis@dini.d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dini.de/ag/fis/" TargetMode="External"/><Relationship Id="rId5" Type="http://schemas.openxmlformats.org/officeDocument/2006/relationships/hyperlink" Target="mailto:barbara.ebert@uni.leuphana.de" TargetMode="External"/><Relationship Id="rId4" Type="http://schemas.openxmlformats.org/officeDocument/2006/relationships/hyperlink" Target="mailto:frank.klapper@uni-bielefeld.d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ni.de/ag/e-pub/" TargetMode="External"/><Relationship Id="rId7" Type="http://schemas.openxmlformats.org/officeDocument/2006/relationships/hyperlink" Target="http://www.dini.de/ag/vikta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ini.de/ag/e-learning/" TargetMode="External"/><Relationship Id="rId5" Type="http://schemas.openxmlformats.org/officeDocument/2006/relationships/hyperlink" Target="http://www.dini.de/ag/vforum/" TargetMode="External"/><Relationship Id="rId4" Type="http://schemas.openxmlformats.org/officeDocument/2006/relationships/hyperlink" Target="http://www.dini.de/ag/standards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14FAA718-5E6D-4F41-9614-C48D716C7840}" type="slidenum">
              <a:rPr lang="de-DE" sz="1200">
                <a:solidFill>
                  <a:srgbClr val="120561"/>
                </a:solidFill>
              </a:rPr>
              <a:pPr eaLnBrk="1" hangingPunct="1"/>
              <a:t>1</a:t>
            </a:fld>
            <a:endParaRPr lang="de-DE" sz="1200">
              <a:solidFill>
                <a:srgbClr val="120561"/>
              </a:solidFill>
            </a:endParaRP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458" y="1264920"/>
            <a:ext cx="8385175" cy="3322320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dirty="0" smtClean="0">
                <a:ea typeface="ＭＳ Ｐゴシック" pitchFamily="34" charset="-128"/>
              </a:rPr>
              <a:t>CRIS community in Germany:</a:t>
            </a:r>
            <a:r>
              <a:rPr lang="de-DE" sz="3600" dirty="0">
                <a:ea typeface="ＭＳ Ｐゴシック" pitchFamily="34" charset="-128"/>
              </a:rPr>
              <a:t/>
            </a:r>
            <a:br>
              <a:rPr lang="de-DE" sz="3600" dirty="0">
                <a:ea typeface="ＭＳ Ｐゴシック" pitchFamily="34" charset="-128"/>
              </a:rPr>
            </a:br>
            <a:r>
              <a:rPr lang="de-DE" sz="2400" dirty="0" err="1">
                <a:solidFill>
                  <a:srgbClr val="7F7F7F"/>
                </a:solidFill>
                <a:ea typeface="ＭＳ Ｐゴシック" pitchFamily="34" charset="-128"/>
              </a:rPr>
              <a:t>E</a:t>
            </a:r>
            <a:r>
              <a:rPr lang="de-DE" sz="2400" dirty="0" err="1">
                <a:solidFill>
                  <a:srgbClr val="7F7F7F"/>
                </a:solidFill>
                <a:ea typeface="ＭＳ Ｐゴシック" pitchFamily="34" charset="-128"/>
              </a:rPr>
              <a:t>stablishing</a:t>
            </a:r>
            <a:r>
              <a:rPr lang="de-DE" sz="2400" dirty="0">
                <a:solidFill>
                  <a:srgbClr val="7F7F7F"/>
                </a:solidFill>
                <a:ea typeface="ＭＳ Ｐゴシック" pitchFamily="34" charset="-128"/>
              </a:rPr>
              <a:t> </a:t>
            </a:r>
            <a:r>
              <a:rPr lang="de-DE" sz="2400" dirty="0" err="1">
                <a:solidFill>
                  <a:srgbClr val="7F7F7F"/>
                </a:solidFill>
                <a:ea typeface="ＭＳ Ｐゴシック" pitchFamily="34" charset="-128"/>
              </a:rPr>
              <a:t>the</a:t>
            </a:r>
            <a:r>
              <a:rPr lang="de-DE" sz="2400" dirty="0">
                <a:solidFill>
                  <a:srgbClr val="7F7F7F"/>
                </a:solidFill>
                <a:ea typeface="ＭＳ Ｐゴシック" pitchFamily="34" charset="-128"/>
              </a:rPr>
              <a:t> DINI </a:t>
            </a:r>
            <a:r>
              <a:rPr lang="de-DE" sz="2400" dirty="0" err="1">
                <a:solidFill>
                  <a:srgbClr val="7F7F7F"/>
                </a:solidFill>
                <a:ea typeface="ＭＳ Ｐゴシック" pitchFamily="34" charset="-128"/>
              </a:rPr>
              <a:t>working</a:t>
            </a:r>
            <a:r>
              <a:rPr lang="de-DE" sz="2400" dirty="0">
                <a:solidFill>
                  <a:srgbClr val="7F7F7F"/>
                </a:solidFill>
                <a:ea typeface="ＭＳ Ｐゴシック" pitchFamily="34" charset="-128"/>
              </a:rPr>
              <a:t> </a:t>
            </a:r>
            <a:r>
              <a:rPr lang="de-DE" sz="2400" dirty="0" err="1">
                <a:solidFill>
                  <a:srgbClr val="7F7F7F"/>
                </a:solidFill>
                <a:ea typeface="ＭＳ Ｐゴシック" pitchFamily="34" charset="-128"/>
              </a:rPr>
              <a:t>group</a:t>
            </a:r>
            <a:r>
              <a:rPr lang="de-DE" sz="2400" dirty="0">
                <a:solidFill>
                  <a:srgbClr val="7F7F7F"/>
                </a:solidFill>
                <a:ea typeface="ＭＳ Ｐゴシック" pitchFamily="34" charset="-128"/>
              </a:rPr>
              <a:t/>
            </a:r>
            <a:br>
              <a:rPr lang="de-DE" sz="2400" dirty="0">
                <a:solidFill>
                  <a:srgbClr val="7F7F7F"/>
                </a:solidFill>
                <a:ea typeface="ＭＳ Ｐゴシック" pitchFamily="34" charset="-128"/>
              </a:rPr>
            </a:br>
            <a:r>
              <a:rPr lang="de-DE" sz="2400" dirty="0">
                <a:solidFill>
                  <a:srgbClr val="7F7F7F"/>
                </a:solidFill>
                <a:ea typeface="ＭＳ Ｐゴシック" pitchFamily="34" charset="-128"/>
              </a:rPr>
              <a:t>„Research Information Systems</a:t>
            </a:r>
            <a:r>
              <a:rPr lang="ja-JP" altLang="de-DE" sz="2400" dirty="0">
                <a:solidFill>
                  <a:srgbClr val="7F7F7F"/>
                </a:solidFill>
                <a:ea typeface="ＭＳ Ｐゴシック" pitchFamily="34" charset="-128"/>
              </a:rPr>
              <a:t>“</a:t>
            </a:r>
            <a:r>
              <a:rPr lang="de-DE" altLang="ja-JP" sz="2400" dirty="0">
                <a:solidFill>
                  <a:srgbClr val="7F7F7F"/>
                </a:solidFill>
                <a:ea typeface="ＭＳ Ｐゴシック" pitchFamily="34" charset="-128"/>
              </a:rPr>
              <a:t> </a:t>
            </a:r>
            <a:br>
              <a:rPr lang="de-DE" altLang="ja-JP" sz="2400" dirty="0">
                <a:solidFill>
                  <a:srgbClr val="7F7F7F"/>
                </a:solidFill>
                <a:ea typeface="ＭＳ Ｐゴシック" pitchFamily="34" charset="-128"/>
              </a:rPr>
            </a:br>
            <a:r>
              <a:rPr lang="de-DE" altLang="ja-JP" sz="2400" dirty="0">
                <a:solidFill>
                  <a:srgbClr val="7F7F7F"/>
                </a:solidFill>
                <a:ea typeface="ＭＳ Ｐゴシック" pitchFamily="34" charset="-128"/>
              </a:rPr>
              <a:t>(AG FIS) </a:t>
            </a:r>
            <a:br>
              <a:rPr lang="de-DE" altLang="ja-JP" sz="2400" dirty="0">
                <a:solidFill>
                  <a:srgbClr val="7F7F7F"/>
                </a:solidFill>
                <a:ea typeface="ＭＳ Ｐゴシック" pitchFamily="34" charset="-128"/>
              </a:rPr>
            </a:br>
            <a:r>
              <a:rPr lang="de-DE" altLang="ja-JP" sz="2000" dirty="0" smtClean="0">
                <a:solidFill>
                  <a:srgbClr val="7F7F7F"/>
                </a:solidFill>
                <a:ea typeface="ＭＳ Ｐゴシック" pitchFamily="34" charset="-128"/>
              </a:rPr>
              <a:t>a </a:t>
            </a:r>
            <a:r>
              <a:rPr lang="de-DE" altLang="ja-JP" sz="2000" dirty="0" err="1" smtClean="0">
                <a:solidFill>
                  <a:srgbClr val="7F7F7F"/>
                </a:solidFill>
                <a:ea typeface="ＭＳ Ｐゴシック" pitchFamily="34" charset="-128"/>
              </a:rPr>
              <a:t>cooperation</a:t>
            </a:r>
            <a:r>
              <a:rPr lang="de-DE" altLang="ja-JP" sz="2000" dirty="0" smtClean="0">
                <a:solidFill>
                  <a:srgbClr val="7F7F7F"/>
                </a:solidFill>
                <a:ea typeface="ＭＳ Ｐゴシック" pitchFamily="34" charset="-128"/>
              </a:rPr>
              <a:t> </a:t>
            </a:r>
            <a:r>
              <a:rPr lang="de-DE" altLang="ja-JP" sz="2000" dirty="0" err="1" smtClean="0">
                <a:solidFill>
                  <a:srgbClr val="7F7F7F"/>
                </a:solidFill>
                <a:ea typeface="ＭＳ Ｐゴシック" pitchFamily="34" charset="-128"/>
              </a:rPr>
              <a:t>with</a:t>
            </a:r>
            <a:r>
              <a:rPr lang="de-DE" altLang="ja-JP" sz="2000" dirty="0" smtClean="0">
                <a:solidFill>
                  <a:srgbClr val="7F7F7F"/>
                </a:solidFill>
                <a:ea typeface="ＭＳ Ｐゴシック" pitchFamily="34" charset="-128"/>
              </a:rPr>
              <a:t> euroCRIS</a:t>
            </a:r>
            <a:endParaRPr lang="de-DE" sz="3600" b="1" dirty="0" smtClean="0">
              <a:solidFill>
                <a:srgbClr val="7F7F7F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34" charset="-128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1200" smtClean="0">
                <a:solidFill>
                  <a:srgbClr val="120561"/>
                </a:solidFill>
              </a:rPr>
              <a:t>euroCRIS Membership Meeting, November 5th-6th 2012, Madrid</a:t>
            </a:r>
            <a:endParaRPr lang="de-DE" sz="1200" smtClean="0">
              <a:solidFill>
                <a:srgbClr val="12056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73113" y="4527233"/>
            <a:ext cx="8370887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FontTx/>
              <a:buNone/>
              <a:defRPr/>
            </a:pPr>
            <a:r>
              <a:rPr lang="de-DE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Dr. Barbara Ebert, Leuphana University </a:t>
            </a:r>
            <a:r>
              <a:rPr lang="de-DE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Luneburg</a:t>
            </a:r>
            <a:r>
              <a:rPr lang="de-DE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de-DE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de-DE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Regine Tobias, KIT Karlsruhe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ea typeface="ＭＳ Ｐゴシック" pitchFamily="34" charset="-128"/>
              </a:rPr>
              <a:t>Aims</a:t>
            </a:r>
            <a:r>
              <a:rPr lang="de-DE" dirty="0" smtClean="0">
                <a:ea typeface="ＭＳ Ｐゴシック" pitchFamily="34" charset="-128"/>
              </a:rPr>
              <a:t> </a:t>
            </a:r>
            <a:r>
              <a:rPr lang="de-DE" dirty="0" err="1" smtClean="0">
                <a:ea typeface="ＭＳ Ｐゴシック" pitchFamily="34" charset="-128"/>
              </a:rPr>
              <a:t>of</a:t>
            </a:r>
            <a:r>
              <a:rPr lang="de-DE" dirty="0" smtClean="0">
                <a:ea typeface="ＭＳ Ｐゴシック" pitchFamily="34" charset="-128"/>
              </a:rPr>
              <a:t> AG </a:t>
            </a:r>
            <a:r>
              <a:rPr lang="de-DE" dirty="0" smtClean="0">
                <a:ea typeface="ＭＳ Ｐゴシック" pitchFamily="34" charset="-128"/>
              </a:rPr>
              <a:t>FIS</a:t>
            </a:r>
          </a:p>
        </p:txBody>
      </p:sp>
      <p:sp>
        <p:nvSpPr>
          <p:cNvPr id="13315" name="Inhaltsplatzhalter 2"/>
          <p:cNvSpPr>
            <a:spLocks noGrp="1"/>
          </p:cNvSpPr>
          <p:nvPr>
            <p:ph idx="1"/>
          </p:nvPr>
        </p:nvSpPr>
        <p:spPr>
          <a:xfrm>
            <a:off x="1235075" y="2062163"/>
            <a:ext cx="7727950" cy="4033837"/>
          </a:xfrm>
        </p:spPr>
        <p:txBody>
          <a:bodyPr/>
          <a:lstStyle/>
          <a:p>
            <a:r>
              <a:rPr lang="de-DE" sz="2400" dirty="0" err="1" smtClean="0">
                <a:ea typeface="ＭＳ Ｐゴシック" pitchFamily="34" charset="-128"/>
              </a:rPr>
              <a:t>Recommendations</a:t>
            </a:r>
            <a:r>
              <a:rPr lang="de-DE" sz="2400" dirty="0" smtClean="0">
                <a:ea typeface="ＭＳ Ｐゴシック" pitchFamily="34" charset="-128"/>
              </a:rPr>
              <a:t> </a:t>
            </a:r>
            <a:r>
              <a:rPr lang="de-DE" sz="2400" dirty="0" err="1" smtClean="0">
                <a:ea typeface="ＭＳ Ｐゴシック" pitchFamily="34" charset="-128"/>
              </a:rPr>
              <a:t>and</a:t>
            </a:r>
            <a:r>
              <a:rPr lang="de-DE" sz="2400" dirty="0" smtClean="0">
                <a:ea typeface="ＭＳ Ｐゴシック" pitchFamily="34" charset="-128"/>
              </a:rPr>
              <a:t> Best Practice </a:t>
            </a:r>
            <a:r>
              <a:rPr lang="de-DE" sz="2400" dirty="0" err="1" smtClean="0">
                <a:ea typeface="ＭＳ Ｐゴシック" pitchFamily="34" charset="-128"/>
              </a:rPr>
              <a:t>for</a:t>
            </a:r>
            <a:r>
              <a:rPr lang="de-DE" sz="2400" dirty="0" smtClean="0">
                <a:ea typeface="ＭＳ Ｐゴシック" pitchFamily="34" charset="-128"/>
              </a:rPr>
              <a:t> </a:t>
            </a:r>
            <a:r>
              <a:rPr lang="de-DE" sz="2400" dirty="0" err="1" smtClean="0">
                <a:ea typeface="ＭＳ Ｐゴシック" pitchFamily="34" charset="-128"/>
              </a:rPr>
              <a:t>research</a:t>
            </a:r>
            <a:r>
              <a:rPr lang="de-DE" sz="2400" dirty="0" smtClean="0">
                <a:ea typeface="ＭＳ Ｐゴシック" pitchFamily="34" charset="-128"/>
              </a:rPr>
              <a:t> </a:t>
            </a:r>
            <a:r>
              <a:rPr lang="de-DE" sz="2400" dirty="0" err="1" smtClean="0">
                <a:ea typeface="ＭＳ Ｐゴシック" pitchFamily="34" charset="-128"/>
              </a:rPr>
              <a:t>information</a:t>
            </a:r>
            <a:r>
              <a:rPr lang="de-DE" sz="2400" dirty="0" smtClean="0">
                <a:ea typeface="ＭＳ Ｐゴシック" pitchFamily="34" charset="-128"/>
              </a:rPr>
              <a:t> </a:t>
            </a:r>
            <a:r>
              <a:rPr lang="de-DE" sz="2400" dirty="0" err="1" smtClean="0">
                <a:ea typeface="ＭＳ Ｐゴシック" pitchFamily="34" charset="-128"/>
              </a:rPr>
              <a:t>management</a:t>
            </a:r>
            <a:r>
              <a:rPr lang="de-DE" sz="2400" dirty="0" smtClean="0">
                <a:ea typeface="ＭＳ Ｐゴシック" pitchFamily="34" charset="-128"/>
              </a:rPr>
              <a:t> – CRIS </a:t>
            </a:r>
            <a:r>
              <a:rPr lang="de-DE" sz="2400" dirty="0" err="1" smtClean="0">
                <a:ea typeface="ＭＳ Ｐゴシック" pitchFamily="34" charset="-128"/>
              </a:rPr>
              <a:t>systems</a:t>
            </a:r>
            <a:endParaRPr lang="de-DE" sz="2400" dirty="0" smtClean="0">
              <a:ea typeface="ＭＳ Ｐゴシック" pitchFamily="34" charset="-128"/>
            </a:endParaRPr>
          </a:p>
          <a:p>
            <a:pPr lvl="1"/>
            <a:r>
              <a:rPr lang="de-DE" sz="2000" dirty="0" err="1" smtClean="0">
                <a:ea typeface="ＭＳ Ｐゴシック" pitchFamily="34" charset="-128"/>
              </a:rPr>
              <a:t>For</a:t>
            </a:r>
            <a:r>
              <a:rPr lang="de-DE" sz="2000" dirty="0" smtClean="0">
                <a:ea typeface="ＭＳ Ｐゴシック" pitchFamily="34" charset="-128"/>
              </a:rPr>
              <a:t> </a:t>
            </a:r>
            <a:r>
              <a:rPr lang="de-DE" sz="2000" dirty="0" err="1" smtClean="0">
                <a:ea typeface="ＭＳ Ｐゴシック" pitchFamily="34" charset="-128"/>
              </a:rPr>
              <a:t>universities</a:t>
            </a:r>
            <a:r>
              <a:rPr lang="de-DE" sz="2000" dirty="0" smtClean="0">
                <a:ea typeface="ＭＳ Ｐゴシック" pitchFamily="34" charset="-128"/>
              </a:rPr>
              <a:t> </a:t>
            </a:r>
            <a:r>
              <a:rPr lang="de-DE" sz="2000" dirty="0" err="1" smtClean="0">
                <a:ea typeface="ＭＳ Ｐゴシック" pitchFamily="34" charset="-128"/>
              </a:rPr>
              <a:t>and</a:t>
            </a:r>
            <a:r>
              <a:rPr lang="de-DE" sz="2000" dirty="0" smtClean="0">
                <a:ea typeface="ＭＳ Ｐゴシック" pitchFamily="34" charset="-128"/>
              </a:rPr>
              <a:t> </a:t>
            </a:r>
            <a:r>
              <a:rPr lang="de-DE" sz="2000" dirty="0" err="1" smtClean="0">
                <a:ea typeface="ＭＳ Ｐゴシック" pitchFamily="34" charset="-128"/>
              </a:rPr>
              <a:t>research</a:t>
            </a:r>
            <a:r>
              <a:rPr lang="de-DE" sz="2000" dirty="0" smtClean="0">
                <a:ea typeface="ＭＳ Ｐゴシック" pitchFamily="34" charset="-128"/>
              </a:rPr>
              <a:t> </a:t>
            </a:r>
            <a:r>
              <a:rPr lang="de-DE" sz="2000" dirty="0" err="1" smtClean="0">
                <a:ea typeface="ＭＳ Ｐゴシック" pitchFamily="34" charset="-128"/>
              </a:rPr>
              <a:t>institutions</a:t>
            </a:r>
            <a:r>
              <a:rPr lang="de-DE" sz="2000" dirty="0" smtClean="0">
                <a:ea typeface="ＭＳ Ｐゴシック" pitchFamily="34" charset="-128"/>
              </a:rPr>
              <a:t/>
            </a:r>
            <a:br>
              <a:rPr lang="de-DE" sz="2000" dirty="0" smtClean="0">
                <a:ea typeface="ＭＳ Ｐゴシック" pitchFamily="34" charset="-128"/>
              </a:rPr>
            </a:br>
            <a:endParaRPr lang="de-DE" sz="2000" dirty="0" smtClean="0">
              <a:ea typeface="ＭＳ Ｐゴシック" pitchFamily="34" charset="-128"/>
            </a:endParaRPr>
          </a:p>
          <a:p>
            <a:r>
              <a:rPr lang="de-DE" sz="2400" dirty="0" err="1" smtClean="0">
                <a:ea typeface="ＭＳ Ｐゴシック" pitchFamily="34" charset="-128"/>
              </a:rPr>
              <a:t>Contribute</a:t>
            </a:r>
            <a:r>
              <a:rPr lang="de-DE" sz="2400" dirty="0" smtClean="0">
                <a:ea typeface="ＭＳ Ｐゴシック" pitchFamily="34" charset="-128"/>
              </a:rPr>
              <a:t> </a:t>
            </a:r>
            <a:r>
              <a:rPr lang="de-DE" sz="2400" dirty="0" err="1" smtClean="0">
                <a:ea typeface="ＭＳ Ｐゴシック" pitchFamily="34" charset="-128"/>
              </a:rPr>
              <a:t>to</a:t>
            </a:r>
            <a:r>
              <a:rPr lang="de-DE" sz="2400" dirty="0" smtClean="0">
                <a:ea typeface="ＭＳ Ｐゴシック" pitchFamily="34" charset="-128"/>
              </a:rPr>
              <a:t> </a:t>
            </a:r>
            <a:r>
              <a:rPr lang="de-DE" sz="2400" dirty="0" err="1" smtClean="0">
                <a:ea typeface="ＭＳ Ｐゴシック" pitchFamily="34" charset="-128"/>
              </a:rPr>
              <a:t>standardize</a:t>
            </a:r>
            <a:r>
              <a:rPr lang="de-DE" sz="2400" dirty="0" smtClean="0">
                <a:ea typeface="ＭＳ Ｐゴシック" pitchFamily="34" charset="-128"/>
              </a:rPr>
              <a:t> </a:t>
            </a:r>
            <a:r>
              <a:rPr lang="de-DE" sz="2400" dirty="0" err="1" smtClean="0">
                <a:ea typeface="ＭＳ Ｐゴシック" pitchFamily="34" charset="-128"/>
              </a:rPr>
              <a:t>data</a:t>
            </a:r>
            <a:r>
              <a:rPr lang="de-DE" sz="2400" dirty="0" smtClean="0">
                <a:ea typeface="ＭＳ Ｐゴシック" pitchFamily="34" charset="-128"/>
              </a:rPr>
              <a:t> </a:t>
            </a:r>
            <a:r>
              <a:rPr lang="de-DE" sz="2400" dirty="0" err="1" smtClean="0">
                <a:ea typeface="ＭＳ Ｐゴシック" pitchFamily="34" charset="-128"/>
              </a:rPr>
              <a:t>curaiton</a:t>
            </a:r>
            <a:r>
              <a:rPr lang="de-DE" sz="2400" dirty="0" smtClean="0">
                <a:ea typeface="ＭＳ Ｐゴシック" pitchFamily="34" charset="-128"/>
              </a:rPr>
              <a:t> </a:t>
            </a:r>
            <a:r>
              <a:rPr lang="de-DE" sz="2400" dirty="0" err="1" smtClean="0">
                <a:ea typeface="ＭＳ Ｐゴシック" pitchFamily="34" charset="-128"/>
              </a:rPr>
              <a:t>and</a:t>
            </a:r>
            <a:r>
              <a:rPr lang="de-DE" sz="2400" dirty="0" smtClean="0">
                <a:ea typeface="ＭＳ Ｐゴシック" pitchFamily="34" charset="-128"/>
              </a:rPr>
              <a:t> </a:t>
            </a:r>
            <a:r>
              <a:rPr lang="de-DE" sz="2400" dirty="0" err="1" smtClean="0">
                <a:ea typeface="ＭＳ Ｐゴシック" pitchFamily="34" charset="-128"/>
              </a:rPr>
              <a:t>harmonisation</a:t>
            </a:r>
            <a:r>
              <a:rPr lang="de-DE" sz="2400" dirty="0" smtClean="0">
                <a:ea typeface="ＭＳ Ｐゴシック" pitchFamily="34" charset="-128"/>
              </a:rPr>
              <a:t> </a:t>
            </a:r>
            <a:r>
              <a:rPr lang="de-DE" sz="2400" dirty="0" err="1" smtClean="0">
                <a:ea typeface="ＭＳ Ｐゴシック" pitchFamily="34" charset="-128"/>
              </a:rPr>
              <a:t>of</a:t>
            </a:r>
            <a:r>
              <a:rPr lang="de-DE" sz="2400" dirty="0" smtClean="0">
                <a:ea typeface="ＭＳ Ｐゴシック" pitchFamily="34" charset="-128"/>
              </a:rPr>
              <a:t> </a:t>
            </a:r>
            <a:r>
              <a:rPr lang="de-DE" sz="2400" dirty="0" err="1" smtClean="0">
                <a:ea typeface="ＭＳ Ｐゴシック" pitchFamily="34" charset="-128"/>
              </a:rPr>
              <a:t>reporting</a:t>
            </a:r>
            <a:r>
              <a:rPr lang="de-DE" sz="2400" dirty="0" smtClean="0">
                <a:ea typeface="ＭＳ Ｐゴシック" pitchFamily="34" charset="-128"/>
              </a:rPr>
              <a:t> </a:t>
            </a:r>
            <a:r>
              <a:rPr lang="de-DE" sz="2400" dirty="0" err="1" smtClean="0">
                <a:ea typeface="ＭＳ Ｐゴシック" pitchFamily="34" charset="-128"/>
              </a:rPr>
              <a:t>systems</a:t>
            </a:r>
            <a:endParaRPr lang="de-DE" sz="2400" dirty="0" smtClean="0">
              <a:ea typeface="ＭＳ Ｐゴシック" pitchFamily="34" charset="-128"/>
            </a:endParaRPr>
          </a:p>
          <a:p>
            <a:pPr lvl="1"/>
            <a:r>
              <a:rPr lang="de-DE" sz="2000" dirty="0" err="1" smtClean="0">
                <a:ea typeface="ＭＳ Ｐゴシック" pitchFamily="34" charset="-128"/>
              </a:rPr>
              <a:t>Participate</a:t>
            </a:r>
            <a:r>
              <a:rPr lang="de-DE" sz="2000" dirty="0" smtClean="0">
                <a:ea typeface="ＭＳ Ｐゴシック" pitchFamily="34" charset="-128"/>
              </a:rPr>
              <a:t> in national </a:t>
            </a:r>
            <a:r>
              <a:rPr lang="de-DE" sz="2000" dirty="0" err="1" smtClean="0">
                <a:ea typeface="ＭＳ Ｐゴシック" pitchFamily="34" charset="-128"/>
              </a:rPr>
              <a:t>and</a:t>
            </a:r>
            <a:r>
              <a:rPr lang="de-DE" sz="2000" dirty="0" smtClean="0">
                <a:ea typeface="ＭＳ Ｐゴシック" pitchFamily="34" charset="-128"/>
              </a:rPr>
              <a:t> </a:t>
            </a:r>
            <a:r>
              <a:rPr lang="de-DE" sz="2000" dirty="0" err="1" smtClean="0">
                <a:ea typeface="ＭＳ Ｐゴシック" pitchFamily="34" charset="-128"/>
              </a:rPr>
              <a:t>Eurpopean</a:t>
            </a:r>
            <a:r>
              <a:rPr lang="de-DE" sz="2000" dirty="0" smtClean="0">
                <a:ea typeface="ＭＳ Ｐゴシック" pitchFamily="34" charset="-128"/>
              </a:rPr>
              <a:t> </a:t>
            </a:r>
            <a:r>
              <a:rPr lang="de-DE" sz="2000" dirty="0" err="1" smtClean="0">
                <a:ea typeface="ＭＳ Ｐゴシック" pitchFamily="34" charset="-128"/>
              </a:rPr>
              <a:t>discourse</a:t>
            </a:r>
            <a:endParaRPr lang="de-DE" sz="2000" dirty="0" smtClean="0">
              <a:ea typeface="ＭＳ Ｐゴシック" pitchFamily="34" charset="-128"/>
            </a:endParaRPr>
          </a:p>
          <a:p>
            <a:endParaRPr lang="de-DE" sz="2400" dirty="0" smtClean="0">
              <a:ea typeface="ＭＳ Ｐゴシック" pitchFamily="34" charset="-128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1200" smtClean="0">
                <a:solidFill>
                  <a:srgbClr val="120561"/>
                </a:solidFill>
              </a:rPr>
              <a:t>euroCRIS Membership Meeting, November 5th-6th 2012, Madrid</a:t>
            </a:r>
            <a:endParaRPr lang="de-DE" sz="1200" smtClean="0">
              <a:solidFill>
                <a:srgbClr val="120561"/>
              </a:solidFill>
            </a:endParaRPr>
          </a:p>
        </p:txBody>
      </p:sp>
      <p:sp>
        <p:nvSpPr>
          <p:cNvPr id="1331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A830DDA-F78D-4CBE-BE33-E99735344059}" type="slidenum">
              <a:rPr lang="de-DE" sz="1200">
                <a:solidFill>
                  <a:srgbClr val="120561"/>
                </a:solidFill>
              </a:rPr>
              <a:pPr eaLnBrk="1" hangingPunct="1"/>
              <a:t>10</a:t>
            </a:fld>
            <a:endParaRPr lang="de-DE" sz="1200">
              <a:solidFill>
                <a:srgbClr val="12056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err="1" smtClean="0">
                <a:ea typeface="ＭＳ Ｐゴシック" pitchFamily="34" charset="-128"/>
              </a:rPr>
              <a:t>Organization</a:t>
            </a:r>
            <a:r>
              <a:rPr lang="de-DE" sz="2800" dirty="0" smtClean="0">
                <a:ea typeface="ＭＳ Ｐゴシック" pitchFamily="34" charset="-128"/>
              </a:rPr>
              <a:t> </a:t>
            </a:r>
            <a:r>
              <a:rPr lang="de-DE" sz="2800" dirty="0" err="1" smtClean="0">
                <a:ea typeface="ＭＳ Ｐゴシック" pitchFamily="34" charset="-128"/>
              </a:rPr>
              <a:t>of</a:t>
            </a:r>
            <a:r>
              <a:rPr lang="de-DE" sz="2800" dirty="0" smtClean="0">
                <a:ea typeface="ＭＳ Ｐゴシック" pitchFamily="34" charset="-128"/>
              </a:rPr>
              <a:t> </a:t>
            </a:r>
            <a:r>
              <a:rPr lang="de-DE" sz="2800" dirty="0" err="1" smtClean="0">
                <a:ea typeface="ＭＳ Ｐゴシック" pitchFamily="34" charset="-128"/>
              </a:rPr>
              <a:t>work</a:t>
            </a:r>
            <a:r>
              <a:rPr lang="de-DE" sz="2800" dirty="0" smtClean="0">
                <a:ea typeface="ＭＳ Ｐゴシック" pitchFamily="34" charset="-128"/>
              </a:rPr>
              <a:t> </a:t>
            </a:r>
            <a:br>
              <a:rPr lang="de-DE" sz="2800" dirty="0" smtClean="0">
                <a:ea typeface="ＭＳ Ｐゴシック" pitchFamily="34" charset="-128"/>
              </a:rPr>
            </a:br>
            <a:endParaRPr lang="de-DE" sz="2800" dirty="0" smtClean="0">
              <a:ea typeface="ＭＳ Ｐゴシック" pitchFamily="34" charset="-128"/>
            </a:endParaRPr>
          </a:p>
        </p:txBody>
      </p:sp>
      <p:sp>
        <p:nvSpPr>
          <p:cNvPr id="17411" name="Inhaltsplatzhalter 2"/>
          <p:cNvSpPr>
            <a:spLocks noGrp="1"/>
          </p:cNvSpPr>
          <p:nvPr>
            <p:ph idx="1"/>
          </p:nvPr>
        </p:nvSpPr>
        <p:spPr>
          <a:xfrm>
            <a:off x="1235075" y="1804988"/>
            <a:ext cx="7727950" cy="38131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DE" sz="2000" dirty="0" smtClean="0">
                <a:ea typeface="ＭＳ Ｐゴシック" pitchFamily="34" charset="-128"/>
              </a:rPr>
              <a:t>Public </a:t>
            </a:r>
            <a:r>
              <a:rPr lang="de-DE" sz="2000" dirty="0" err="1" smtClean="0">
                <a:ea typeface="ＭＳ Ｐゴシック" pitchFamily="34" charset="-128"/>
              </a:rPr>
              <a:t>working</a:t>
            </a:r>
            <a:r>
              <a:rPr lang="de-DE" sz="2000" dirty="0" smtClean="0">
                <a:ea typeface="ＭＳ Ｐゴシック" pitchFamily="34" charset="-128"/>
              </a:rPr>
              <a:t> </a:t>
            </a:r>
            <a:r>
              <a:rPr lang="de-DE" sz="2000" dirty="0" err="1" smtClean="0">
                <a:ea typeface="ＭＳ Ｐゴシック" pitchFamily="34" charset="-128"/>
              </a:rPr>
              <a:t>group</a:t>
            </a:r>
            <a:r>
              <a:rPr lang="de-DE" sz="2000" dirty="0" smtClean="0">
                <a:ea typeface="ＭＳ Ｐゴシック" pitchFamily="34" charset="-128"/>
              </a:rPr>
              <a:t> </a:t>
            </a:r>
            <a:r>
              <a:rPr lang="de-DE" sz="2000" dirty="0" err="1" smtClean="0">
                <a:ea typeface="ＭＳ Ｐゴシック" pitchFamily="34" charset="-128"/>
              </a:rPr>
              <a:t>meetings</a:t>
            </a:r>
            <a:r>
              <a:rPr lang="de-DE" sz="2000" dirty="0" smtClean="0">
                <a:ea typeface="ＭＳ Ｐゴシック" pitchFamily="34" charset="-128"/>
              </a:rPr>
              <a:t> </a:t>
            </a:r>
            <a:r>
              <a:rPr lang="de-DE" sz="2000" dirty="0" err="1" smtClean="0">
                <a:ea typeface="ＭＳ Ｐゴシック" pitchFamily="34" charset="-128"/>
              </a:rPr>
              <a:t>starting</a:t>
            </a:r>
            <a:r>
              <a:rPr lang="de-DE" sz="2000" dirty="0" smtClean="0">
                <a:ea typeface="ＭＳ Ｐゴシック" pitchFamily="34" charset="-128"/>
              </a:rPr>
              <a:t> </a:t>
            </a:r>
            <a:r>
              <a:rPr lang="de-DE" sz="2000" dirty="0" err="1" smtClean="0">
                <a:ea typeface="ＭＳ Ｐゴシック" pitchFamily="34" charset="-128"/>
              </a:rPr>
              <a:t>January</a:t>
            </a:r>
            <a:r>
              <a:rPr lang="de-DE" sz="2000" dirty="0" smtClean="0">
                <a:ea typeface="ＭＳ Ｐゴシック" pitchFamily="34" charset="-128"/>
              </a:rPr>
              <a:t> 2013: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1800" dirty="0" smtClean="0">
                <a:ea typeface="ＭＳ Ｐゴシック" pitchFamily="34" charset="-128"/>
              </a:rPr>
              <a:t>Standards </a:t>
            </a:r>
            <a:r>
              <a:rPr lang="de-DE" sz="1800" dirty="0" err="1" smtClean="0">
                <a:ea typeface="ＭＳ Ｐゴシック" pitchFamily="34" charset="-128"/>
              </a:rPr>
              <a:t>and</a:t>
            </a:r>
            <a:r>
              <a:rPr lang="de-DE" sz="1800" dirty="0" smtClean="0">
                <a:ea typeface="ＭＳ Ｐゴシック" pitchFamily="34" charset="-128"/>
              </a:rPr>
              <a:t> </a:t>
            </a:r>
            <a:r>
              <a:rPr lang="de-DE" sz="1800" dirty="0" err="1" smtClean="0">
                <a:ea typeface="ＭＳ Ｐゴシック" pitchFamily="34" charset="-128"/>
              </a:rPr>
              <a:t>exchange</a:t>
            </a:r>
            <a:r>
              <a:rPr lang="de-DE" sz="1800" dirty="0" smtClean="0">
                <a:ea typeface="ＭＳ Ｐゴシック" pitchFamily="34" charset="-128"/>
              </a:rPr>
              <a:t> </a:t>
            </a:r>
            <a:r>
              <a:rPr lang="de-DE" sz="1800" dirty="0" err="1" smtClean="0">
                <a:ea typeface="ＭＳ Ｐゴシック" pitchFamily="34" charset="-128"/>
              </a:rPr>
              <a:t>formats</a:t>
            </a:r>
            <a:endParaRPr lang="de-DE" sz="1800" dirty="0" smtClean="0"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de-DE" sz="1800" dirty="0" smtClean="0">
                <a:ea typeface="ＭＳ Ｐゴシック" pitchFamily="34" charset="-128"/>
              </a:rPr>
              <a:t>Linking </a:t>
            </a:r>
            <a:r>
              <a:rPr lang="de-DE" sz="1800" dirty="0" err="1" smtClean="0">
                <a:ea typeface="ＭＳ Ｐゴシック" pitchFamily="34" charset="-128"/>
              </a:rPr>
              <a:t>data</a:t>
            </a:r>
            <a:r>
              <a:rPr lang="de-DE" sz="1800" dirty="0" smtClean="0">
                <a:ea typeface="ＭＳ Ｐゴシック" pitchFamily="34" charset="-128"/>
              </a:rPr>
              <a:t> </a:t>
            </a:r>
            <a:r>
              <a:rPr lang="de-DE" sz="1800" dirty="0" err="1" smtClean="0">
                <a:ea typeface="ＭＳ Ｐゴシック" pitchFamily="34" charset="-128"/>
              </a:rPr>
              <a:t>curation</a:t>
            </a:r>
            <a:r>
              <a:rPr lang="de-DE" sz="1800" dirty="0" smtClean="0">
                <a:ea typeface="ＭＳ Ｐゴシック" pitchFamily="34" charset="-128"/>
              </a:rPr>
              <a:t> </a:t>
            </a:r>
            <a:r>
              <a:rPr lang="de-DE" sz="1800" dirty="0" err="1" smtClean="0">
                <a:ea typeface="ＭＳ Ｐゴシック" pitchFamily="34" charset="-128"/>
              </a:rPr>
              <a:t>processes</a:t>
            </a:r>
            <a:r>
              <a:rPr lang="de-DE" sz="1800" dirty="0" smtClean="0">
                <a:ea typeface="ＭＳ Ｐゴシック" pitchFamily="34" charset="-128"/>
              </a:rPr>
              <a:t> (</a:t>
            </a:r>
            <a:r>
              <a:rPr lang="de-DE" sz="1800" dirty="0" err="1" smtClean="0">
                <a:ea typeface="ＭＳ Ｐゴシック" pitchFamily="34" charset="-128"/>
              </a:rPr>
              <a:t>persons</a:t>
            </a:r>
            <a:r>
              <a:rPr lang="de-DE" sz="1800" dirty="0" smtClean="0">
                <a:ea typeface="ＭＳ Ｐゴシック" pitchFamily="34" charset="-128"/>
              </a:rPr>
              <a:t>, </a:t>
            </a:r>
            <a:r>
              <a:rPr lang="de-DE" sz="1800" dirty="0" err="1" smtClean="0">
                <a:ea typeface="ＭＳ Ｐゴシック" pitchFamily="34" charset="-128"/>
              </a:rPr>
              <a:t>projects</a:t>
            </a:r>
            <a:r>
              <a:rPr lang="de-DE" sz="1800" dirty="0" smtClean="0">
                <a:ea typeface="ＭＳ Ｐゴシック" pitchFamily="34" charset="-128"/>
              </a:rPr>
              <a:t>, </a:t>
            </a:r>
            <a:r>
              <a:rPr lang="de-DE" sz="1800" dirty="0" err="1" smtClean="0">
                <a:ea typeface="ＭＳ Ｐゴシック" pitchFamily="34" charset="-128"/>
              </a:rPr>
              <a:t>publications</a:t>
            </a:r>
            <a:r>
              <a:rPr lang="de-DE" sz="1800" dirty="0" smtClean="0">
                <a:ea typeface="ＭＳ Ｐゴシック" pitchFamily="34" charset="-128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1800" dirty="0" smtClean="0">
                <a:ea typeface="ＭＳ Ｐゴシック" pitchFamily="34" charset="-128"/>
              </a:rPr>
              <a:t>Compliance </a:t>
            </a:r>
            <a:r>
              <a:rPr lang="de-DE" sz="1800" dirty="0" err="1" smtClean="0">
                <a:ea typeface="ＭＳ Ｐゴシック" pitchFamily="34" charset="-128"/>
              </a:rPr>
              <a:t>with</a:t>
            </a:r>
            <a:r>
              <a:rPr lang="de-DE" sz="1800" dirty="0" smtClean="0">
                <a:ea typeface="ＭＳ Ｐゴシック" pitchFamily="34" charset="-128"/>
              </a:rPr>
              <a:t> </a:t>
            </a:r>
            <a:r>
              <a:rPr lang="de-DE" sz="1800" dirty="0" err="1" smtClean="0">
                <a:ea typeface="ＭＳ Ｐゴシック" pitchFamily="34" charset="-128"/>
              </a:rPr>
              <a:t>data</a:t>
            </a:r>
            <a:r>
              <a:rPr lang="de-DE" sz="1800" dirty="0" smtClean="0">
                <a:ea typeface="ＭＳ Ｐゴシック" pitchFamily="34" charset="-128"/>
              </a:rPr>
              <a:t> </a:t>
            </a:r>
            <a:r>
              <a:rPr lang="de-DE" sz="1800" dirty="0" err="1" smtClean="0">
                <a:ea typeface="ＭＳ Ｐゴシック" pitchFamily="34" charset="-128"/>
              </a:rPr>
              <a:t>safety</a:t>
            </a:r>
            <a:r>
              <a:rPr lang="de-DE" sz="1800" dirty="0" smtClean="0">
                <a:ea typeface="ＭＳ Ｐゴシック" pitchFamily="34" charset="-128"/>
              </a:rPr>
              <a:t> </a:t>
            </a:r>
            <a:r>
              <a:rPr lang="de-DE" sz="1800" dirty="0" err="1" smtClean="0">
                <a:ea typeface="ＭＳ Ｐゴシック" pitchFamily="34" charset="-128"/>
              </a:rPr>
              <a:t>requirements</a:t>
            </a:r>
            <a:r>
              <a:rPr lang="de-DE" sz="1800" dirty="0" smtClean="0">
                <a:ea typeface="ＭＳ Ｐゴシック" pitchFamily="34" charset="-128"/>
              </a:rPr>
              <a:t> in RIM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1800" dirty="0" smtClean="0">
                <a:ea typeface="ＭＳ Ｐゴシック" pitchFamily="34" charset="-128"/>
              </a:rPr>
              <a:t>CRIS </a:t>
            </a:r>
            <a:r>
              <a:rPr lang="de-DE" sz="1800" dirty="0" err="1" smtClean="0">
                <a:ea typeface="ＭＳ Ｐゴシック" pitchFamily="34" charset="-128"/>
              </a:rPr>
              <a:t>advocacy</a:t>
            </a:r>
            <a:r>
              <a:rPr lang="de-DE" sz="1800" dirty="0" smtClean="0">
                <a:ea typeface="ＭＳ Ｐゴシック" pitchFamily="34" charset="-128"/>
              </a:rPr>
              <a:t> </a:t>
            </a:r>
            <a:r>
              <a:rPr lang="de-DE" sz="1800" dirty="0" err="1" smtClean="0">
                <a:ea typeface="ＭＳ Ｐゴシック" pitchFamily="34" charset="-128"/>
              </a:rPr>
              <a:t>and</a:t>
            </a:r>
            <a:r>
              <a:rPr lang="de-DE" sz="1800" dirty="0" smtClean="0">
                <a:ea typeface="ＭＳ Ｐゴシック" pitchFamily="34" charset="-128"/>
              </a:rPr>
              <a:t> implementation</a:t>
            </a:r>
          </a:p>
          <a:p>
            <a:pPr lvl="1" eaLnBrk="1" hangingPunct="1">
              <a:lnSpc>
                <a:spcPct val="90000"/>
              </a:lnSpc>
            </a:pPr>
            <a:endParaRPr lang="de-DE" sz="1800" dirty="0" smtClean="0"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</a:pPr>
            <a:endParaRPr lang="de-DE" sz="1800" dirty="0" smtClean="0">
              <a:ea typeface="ＭＳ Ｐゴシック" pitchFamily="34" charset="-128"/>
            </a:endParaRPr>
          </a:p>
          <a:p>
            <a:pPr marL="0" indent="0">
              <a:buFontTx/>
              <a:buNone/>
            </a:pPr>
            <a:r>
              <a:rPr lang="de-DE" sz="2000" dirty="0" err="1" smtClean="0">
                <a:ea typeface="ＭＳ Ｐゴシック" pitchFamily="34" charset="-128"/>
              </a:rPr>
              <a:t>Analysation</a:t>
            </a:r>
            <a:r>
              <a:rPr lang="de-DE" sz="2000" dirty="0" smtClean="0">
                <a:ea typeface="ＭＳ Ｐゴシック" pitchFamily="34" charset="-128"/>
              </a:rPr>
              <a:t> </a:t>
            </a:r>
            <a:r>
              <a:rPr lang="de-DE" sz="2000" dirty="0" err="1" smtClean="0">
                <a:ea typeface="ＭＳ Ｐゴシック" pitchFamily="34" charset="-128"/>
              </a:rPr>
              <a:t>of</a:t>
            </a:r>
            <a:r>
              <a:rPr lang="de-DE" sz="2000" dirty="0" smtClean="0">
                <a:ea typeface="ＭＳ Ｐゴシック" pitchFamily="34" charset="-128"/>
              </a:rPr>
              <a:t> </a:t>
            </a:r>
            <a:r>
              <a:rPr lang="de-DE" sz="2000" dirty="0" err="1" smtClean="0">
                <a:ea typeface="ＭＳ Ｐゴシック" pitchFamily="34" charset="-128"/>
              </a:rPr>
              <a:t>results</a:t>
            </a:r>
            <a:r>
              <a:rPr lang="de-DE" sz="2000" dirty="0" smtClean="0">
                <a:ea typeface="ＭＳ Ｐゴシック" pitchFamily="34" charset="-128"/>
              </a:rPr>
              <a:t> </a:t>
            </a:r>
            <a:r>
              <a:rPr lang="de-DE" sz="2000" dirty="0" err="1" smtClean="0">
                <a:ea typeface="ＭＳ Ｐゴシック" pitchFamily="34" charset="-128"/>
              </a:rPr>
              <a:t>and</a:t>
            </a:r>
            <a:r>
              <a:rPr lang="de-DE" sz="2000" dirty="0" smtClean="0">
                <a:ea typeface="ＭＳ Ｐゴシック" pitchFamily="34" charset="-128"/>
              </a:rPr>
              <a:t> </a:t>
            </a:r>
            <a:r>
              <a:rPr lang="de-DE" sz="2000" dirty="0" err="1" smtClean="0">
                <a:ea typeface="ＭＳ Ｐゴシック" pitchFamily="34" charset="-128"/>
              </a:rPr>
              <a:t>recommendation</a:t>
            </a:r>
            <a:r>
              <a:rPr lang="de-DE" sz="2000" dirty="0" smtClean="0">
                <a:ea typeface="ＭＳ Ｐゴシック" pitchFamily="34" charset="-128"/>
              </a:rPr>
              <a:t> </a:t>
            </a:r>
            <a:r>
              <a:rPr lang="de-DE" sz="2000" dirty="0" err="1" smtClean="0">
                <a:ea typeface="ＭＳ Ｐゴシック" pitchFamily="34" charset="-128"/>
              </a:rPr>
              <a:t>dev</a:t>
            </a:r>
            <a:r>
              <a:rPr lang="de-DE" sz="2000" dirty="0" smtClean="0">
                <a:ea typeface="ＭＳ Ｐゴシック" pitchFamily="34" charset="-128"/>
              </a:rPr>
              <a:t> in AG-FIS </a:t>
            </a:r>
          </a:p>
          <a:p>
            <a:pPr marL="0" indent="0">
              <a:buFontTx/>
              <a:buNone/>
            </a:pPr>
            <a:endParaRPr lang="de-DE" sz="2400" dirty="0" smtClean="0">
              <a:ea typeface="ＭＳ Ｐゴシック" pitchFamily="34" charset="-128"/>
            </a:endParaRPr>
          </a:p>
          <a:p>
            <a:pPr marL="0" indent="0">
              <a:buFontTx/>
              <a:buNone/>
            </a:pPr>
            <a:r>
              <a:rPr lang="de-DE" sz="2000" dirty="0" err="1" smtClean="0">
                <a:ea typeface="ＭＳ Ｐゴシック" pitchFamily="34" charset="-128"/>
              </a:rPr>
              <a:t>Discussion</a:t>
            </a:r>
            <a:r>
              <a:rPr lang="de-DE" sz="2000" dirty="0" smtClean="0">
                <a:ea typeface="ＭＳ Ｐゴシック" pitchFamily="34" charset="-128"/>
              </a:rPr>
              <a:t> und </a:t>
            </a:r>
            <a:r>
              <a:rPr lang="de-DE" sz="2000" dirty="0" err="1" smtClean="0">
                <a:ea typeface="ＭＳ Ｐゴシック" pitchFamily="34" charset="-128"/>
              </a:rPr>
              <a:t>ratification</a:t>
            </a:r>
            <a:r>
              <a:rPr lang="de-DE" sz="2000" dirty="0" smtClean="0">
                <a:ea typeface="ＭＳ Ｐゴシック" pitchFamily="34" charset="-128"/>
              </a:rPr>
              <a:t> </a:t>
            </a:r>
            <a:r>
              <a:rPr lang="de-DE" sz="2000" dirty="0" err="1" smtClean="0">
                <a:ea typeface="ＭＳ Ｐゴシック" pitchFamily="34" charset="-128"/>
              </a:rPr>
              <a:t>by</a:t>
            </a:r>
            <a:r>
              <a:rPr lang="de-DE" sz="2000" dirty="0" smtClean="0">
                <a:ea typeface="ＭＳ Ｐゴシック" pitchFamily="34" charset="-128"/>
              </a:rPr>
              <a:t> DINI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1200" smtClean="0">
                <a:solidFill>
                  <a:srgbClr val="120561"/>
                </a:solidFill>
              </a:rPr>
              <a:t>euroCRIS Membership Meeting, November 5th-6th 2012, Madrid</a:t>
            </a:r>
            <a:endParaRPr lang="de-DE" sz="1200" smtClean="0">
              <a:solidFill>
                <a:srgbClr val="120561"/>
              </a:solidFill>
            </a:endParaRPr>
          </a:p>
        </p:txBody>
      </p:sp>
      <p:sp>
        <p:nvSpPr>
          <p:cNvPr id="17413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00F0E333-AE09-47B7-9F16-EDF9F527F717}" type="slidenum">
              <a:rPr lang="de-DE" sz="1200">
                <a:solidFill>
                  <a:srgbClr val="120561"/>
                </a:solidFill>
              </a:rPr>
              <a:pPr eaLnBrk="1" hangingPunct="1"/>
              <a:t>11</a:t>
            </a:fld>
            <a:endParaRPr lang="de-DE" sz="1200">
              <a:solidFill>
                <a:srgbClr val="120561"/>
              </a:solidFill>
            </a:endParaRPr>
          </a:p>
        </p:txBody>
      </p:sp>
      <p:sp>
        <p:nvSpPr>
          <p:cNvPr id="6" name="Pfeil nach unten 5"/>
          <p:cNvSpPr>
            <a:spLocks noChangeArrowheads="1"/>
          </p:cNvSpPr>
          <p:nvPr/>
        </p:nvSpPr>
        <p:spPr bwMode="auto">
          <a:xfrm>
            <a:off x="3768725" y="3509963"/>
            <a:ext cx="782638" cy="385762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E1E1FF"/>
              </a:gs>
              <a:gs pos="64999">
                <a:srgbClr val="B6B6FF"/>
              </a:gs>
              <a:gs pos="100000">
                <a:srgbClr val="9595FF"/>
              </a:gs>
            </a:gsLst>
            <a:lin ang="5400000" scaled="1"/>
          </a:gradFill>
          <a:ln w="9525">
            <a:solidFill>
              <a:srgbClr val="2E2ECB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de-DE">
              <a:latin typeface="+mn-lt"/>
              <a:ea typeface="+mn-ea"/>
            </a:endParaRPr>
          </a:p>
        </p:txBody>
      </p:sp>
      <p:sp>
        <p:nvSpPr>
          <p:cNvPr id="7" name="Pfeil nach unten 6"/>
          <p:cNvSpPr>
            <a:spLocks noChangeArrowheads="1"/>
          </p:cNvSpPr>
          <p:nvPr/>
        </p:nvSpPr>
        <p:spPr bwMode="auto">
          <a:xfrm>
            <a:off x="3768725" y="4451985"/>
            <a:ext cx="782638" cy="38735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E1E1FF"/>
              </a:gs>
              <a:gs pos="64999">
                <a:srgbClr val="B6B6FF"/>
              </a:gs>
              <a:gs pos="100000">
                <a:srgbClr val="9595FF"/>
              </a:gs>
            </a:gsLst>
            <a:lin ang="5400000" scaled="1"/>
          </a:gradFill>
          <a:ln w="9525">
            <a:solidFill>
              <a:srgbClr val="2E2ECB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de-DE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ea typeface="ＭＳ Ｐゴシック" pitchFamily="34" charset="-128"/>
              </a:rPr>
              <a:t>Establish</a:t>
            </a:r>
            <a:r>
              <a:rPr lang="de-DE" dirty="0" smtClean="0">
                <a:ea typeface="ＭＳ Ｐゴシック" pitchFamily="34" charset="-128"/>
              </a:rPr>
              <a:t> </a:t>
            </a:r>
            <a:r>
              <a:rPr lang="de-DE" dirty="0" err="1" smtClean="0">
                <a:ea typeface="ＭＳ Ｐゴシック" pitchFamily="34" charset="-128"/>
              </a:rPr>
              <a:t>partnerships</a:t>
            </a:r>
            <a:endParaRPr lang="de-DE" dirty="0" smtClean="0">
              <a:ea typeface="ＭＳ Ｐゴシック" pitchFamily="34" charset="-128"/>
            </a:endParaRPr>
          </a:p>
        </p:txBody>
      </p:sp>
      <p:sp>
        <p:nvSpPr>
          <p:cNvPr id="14339" name="Inhaltsplatzhalter 5"/>
          <p:cNvSpPr>
            <a:spLocks noGrp="1"/>
          </p:cNvSpPr>
          <p:nvPr>
            <p:ph idx="1"/>
          </p:nvPr>
        </p:nvSpPr>
        <p:spPr>
          <a:xfrm>
            <a:off x="1235075" y="1939925"/>
            <a:ext cx="7727950" cy="4156075"/>
          </a:xfrm>
        </p:spPr>
        <p:txBody>
          <a:bodyPr/>
          <a:lstStyle/>
          <a:p>
            <a:r>
              <a:rPr lang="de-DE" sz="2400" dirty="0" smtClean="0">
                <a:ea typeface="ＭＳ Ｐゴシック" pitchFamily="34" charset="-128"/>
              </a:rPr>
              <a:t>DINI E-publishing </a:t>
            </a:r>
            <a:r>
              <a:rPr lang="de-DE" sz="2400" dirty="0" err="1" smtClean="0">
                <a:ea typeface="ＭＳ Ｐゴシック" pitchFamily="34" charset="-128"/>
              </a:rPr>
              <a:t>working</a:t>
            </a:r>
            <a:r>
              <a:rPr lang="de-DE" sz="2400" dirty="0" smtClean="0">
                <a:ea typeface="ＭＳ Ｐゴシック" pitchFamily="34" charset="-128"/>
              </a:rPr>
              <a:t> </a:t>
            </a:r>
            <a:r>
              <a:rPr lang="de-DE" sz="2400" dirty="0" err="1" smtClean="0">
                <a:ea typeface="ＭＳ Ｐゴシック" pitchFamily="34" charset="-128"/>
              </a:rPr>
              <a:t>group</a:t>
            </a:r>
            <a:r>
              <a:rPr lang="de-DE" sz="2400" dirty="0" smtClean="0">
                <a:ea typeface="ＭＳ Ｐゴシック" pitchFamily="34" charset="-128"/>
              </a:rPr>
              <a:t/>
            </a:r>
            <a:br>
              <a:rPr lang="de-DE" sz="2400" dirty="0" smtClean="0">
                <a:ea typeface="ＭＳ Ｐゴシック" pitchFamily="34" charset="-128"/>
              </a:rPr>
            </a:br>
            <a:r>
              <a:rPr lang="de-DE" sz="1800" dirty="0" err="1" smtClean="0">
                <a:ea typeface="ＭＳ Ｐゴシック" pitchFamily="34" charset="-128"/>
              </a:rPr>
              <a:t>and</a:t>
            </a:r>
            <a:r>
              <a:rPr lang="de-DE" sz="1800" dirty="0" smtClean="0">
                <a:ea typeface="ＭＳ Ｐゴシック" pitchFamily="34" charset="-128"/>
              </a:rPr>
              <a:t> </a:t>
            </a:r>
            <a:r>
              <a:rPr lang="de-DE" sz="1800" dirty="0" err="1" smtClean="0">
                <a:ea typeface="ＭＳ Ｐゴシック" pitchFamily="34" charset="-128"/>
              </a:rPr>
              <a:t>other</a:t>
            </a:r>
            <a:r>
              <a:rPr lang="de-DE" sz="1800" dirty="0" smtClean="0">
                <a:ea typeface="ＭＳ Ｐゴシック" pitchFamily="34" charset="-128"/>
              </a:rPr>
              <a:t> </a:t>
            </a:r>
            <a:r>
              <a:rPr lang="de-DE" sz="1800" dirty="0" err="1" smtClean="0">
                <a:ea typeface="ＭＳ Ｐゴシック" pitchFamily="34" charset="-128"/>
              </a:rPr>
              <a:t>working</a:t>
            </a:r>
            <a:r>
              <a:rPr lang="de-DE" sz="1800" dirty="0" smtClean="0">
                <a:ea typeface="ＭＳ Ｐゴシック" pitchFamily="34" charset="-128"/>
              </a:rPr>
              <a:t> </a:t>
            </a:r>
            <a:r>
              <a:rPr lang="de-DE" sz="1800" dirty="0" err="1" smtClean="0">
                <a:ea typeface="ＭＳ Ｐゴシック" pitchFamily="34" charset="-128"/>
              </a:rPr>
              <a:t>groups</a:t>
            </a:r>
            <a:endParaRPr lang="de-DE" sz="2400" dirty="0" smtClean="0">
              <a:ea typeface="ＭＳ Ｐゴシック" pitchFamily="34" charset="-128"/>
            </a:endParaRPr>
          </a:p>
          <a:p>
            <a:r>
              <a:rPr lang="de-DE" sz="2400" dirty="0" smtClean="0">
                <a:ea typeface="ＭＳ Ｐゴシック" pitchFamily="34" charset="-128"/>
              </a:rPr>
              <a:t>euroCRIS Task Groups</a:t>
            </a:r>
          </a:p>
          <a:p>
            <a:r>
              <a:rPr lang="de-DE" sz="2400" dirty="0" smtClean="0">
                <a:ea typeface="ＭＳ Ｐゴシック" pitchFamily="34" charset="-128"/>
              </a:rPr>
              <a:t>Regular </a:t>
            </a:r>
            <a:r>
              <a:rPr lang="de-DE" sz="2400" dirty="0" err="1" smtClean="0">
                <a:ea typeface="ＭＳ Ｐゴシック" pitchFamily="34" charset="-128"/>
              </a:rPr>
              <a:t>information</a:t>
            </a:r>
            <a:r>
              <a:rPr lang="de-DE" sz="2400" dirty="0" smtClean="0">
                <a:ea typeface="ＭＳ Ｐゴシック" pitchFamily="34" charset="-128"/>
              </a:rPr>
              <a:t> </a:t>
            </a:r>
            <a:r>
              <a:rPr lang="de-DE" sz="2400" dirty="0" err="1" smtClean="0">
                <a:ea typeface="ＭＳ Ｐゴシック" pitchFamily="34" charset="-128"/>
              </a:rPr>
              <a:t>exchange</a:t>
            </a:r>
            <a:r>
              <a:rPr lang="de-DE" sz="2400" dirty="0" smtClean="0">
                <a:ea typeface="ＭＳ Ｐゴシック" pitchFamily="34" charset="-128"/>
              </a:rPr>
              <a:t> </a:t>
            </a:r>
            <a:r>
              <a:rPr lang="de-DE" sz="2400" dirty="0" err="1" smtClean="0">
                <a:ea typeface="ＭＳ Ｐゴシック" pitchFamily="34" charset="-128"/>
              </a:rPr>
              <a:t>with</a:t>
            </a:r>
            <a:r>
              <a:rPr lang="de-DE" sz="2400" dirty="0" smtClean="0">
                <a:ea typeface="ＭＳ Ｐゴシック" pitchFamily="34" charset="-128"/>
              </a:rPr>
              <a:t> </a:t>
            </a:r>
            <a:r>
              <a:rPr lang="de-DE" sz="2400" dirty="0" err="1" smtClean="0">
                <a:ea typeface="ＭＳ Ｐゴシック" pitchFamily="34" charset="-128"/>
              </a:rPr>
              <a:t>actors</a:t>
            </a:r>
            <a:r>
              <a:rPr lang="de-DE" sz="2400" dirty="0" smtClean="0">
                <a:ea typeface="ＭＳ Ｐゴシック" pitchFamily="34" charset="-128"/>
              </a:rPr>
              <a:t> in </a:t>
            </a:r>
            <a:r>
              <a:rPr lang="de-DE" sz="2400" dirty="0" err="1" smtClean="0">
                <a:ea typeface="ＭＳ Ｐゴシック" pitchFamily="34" charset="-128"/>
              </a:rPr>
              <a:t>the</a:t>
            </a:r>
            <a:r>
              <a:rPr lang="de-DE" sz="2400" dirty="0" smtClean="0">
                <a:ea typeface="ＭＳ Ｐゴシック" pitchFamily="34" charset="-128"/>
              </a:rPr>
              <a:t> </a:t>
            </a:r>
            <a:r>
              <a:rPr lang="de-DE" sz="2400" dirty="0" err="1" smtClean="0">
                <a:ea typeface="ＭＳ Ｐゴシック" pitchFamily="34" charset="-128"/>
              </a:rPr>
              <a:t>field</a:t>
            </a:r>
            <a:r>
              <a:rPr lang="de-DE" sz="2400" dirty="0" smtClean="0">
                <a:ea typeface="ＭＳ Ｐゴシック" pitchFamily="34" charset="-128"/>
              </a:rPr>
              <a:t>. </a:t>
            </a:r>
            <a:r>
              <a:rPr lang="de-DE" sz="2400" dirty="0" err="1" smtClean="0">
                <a:ea typeface="ＭＳ Ｐゴシック" pitchFamily="34" charset="-128"/>
              </a:rPr>
              <a:t>Established</a:t>
            </a:r>
            <a:r>
              <a:rPr lang="de-DE" sz="2400" dirty="0">
                <a:ea typeface="ＭＳ Ｐゴシック" pitchFamily="34" charset="-128"/>
              </a:rPr>
              <a:t> </a:t>
            </a:r>
            <a:r>
              <a:rPr lang="de-DE" sz="2400" dirty="0" err="1" smtClean="0">
                <a:ea typeface="ＭＳ Ｐゴシック" pitchFamily="34" charset="-128"/>
              </a:rPr>
              <a:t>contacts</a:t>
            </a:r>
            <a:r>
              <a:rPr lang="de-DE" sz="2400" dirty="0" smtClean="0">
                <a:ea typeface="ＭＳ Ｐゴシック" pitchFamily="34" charset="-128"/>
              </a:rPr>
              <a:t>:</a:t>
            </a:r>
          </a:p>
          <a:p>
            <a:pPr lvl="1"/>
            <a:r>
              <a:rPr lang="de-DE" sz="2000" dirty="0" smtClean="0">
                <a:ea typeface="ＭＳ Ｐゴシック" pitchFamily="34" charset="-128"/>
              </a:rPr>
              <a:t>Network </a:t>
            </a:r>
            <a:r>
              <a:rPr lang="de-DE" sz="2000" dirty="0" err="1" smtClean="0">
                <a:ea typeface="ＭＳ Ｐゴシック" pitchFamily="34" charset="-128"/>
              </a:rPr>
              <a:t>of</a:t>
            </a:r>
            <a:r>
              <a:rPr lang="de-DE" sz="2000" dirty="0" smtClean="0">
                <a:ea typeface="ＭＳ Ｐゴシック" pitchFamily="34" charset="-128"/>
              </a:rPr>
              <a:t> Research </a:t>
            </a:r>
            <a:r>
              <a:rPr lang="de-DE" sz="2000" dirty="0" err="1" smtClean="0">
                <a:ea typeface="ＭＳ Ｐゴシック" pitchFamily="34" charset="-128"/>
              </a:rPr>
              <a:t>Officers</a:t>
            </a:r>
            <a:r>
              <a:rPr lang="de-DE" sz="2000" dirty="0" smtClean="0">
                <a:ea typeface="ＭＳ Ｐゴシック" pitchFamily="34" charset="-128"/>
              </a:rPr>
              <a:t> </a:t>
            </a:r>
            <a:br>
              <a:rPr lang="de-DE" sz="2000" dirty="0" smtClean="0">
                <a:ea typeface="ＭＳ Ｐゴシック" pitchFamily="34" charset="-128"/>
              </a:rPr>
            </a:br>
            <a:r>
              <a:rPr lang="de-DE" sz="2000" dirty="0" smtClean="0">
                <a:ea typeface="ＭＳ Ｐゴシック" pitchFamily="34" charset="-128"/>
                <a:hlinkClick r:id="rId3"/>
              </a:rPr>
              <a:t>www.forschungsreferenten.de</a:t>
            </a:r>
            <a:endParaRPr lang="de-DE" sz="2000" dirty="0" smtClean="0">
              <a:ea typeface="ＭＳ Ｐゴシック" pitchFamily="34" charset="-128"/>
            </a:endParaRPr>
          </a:p>
          <a:p>
            <a:pPr lvl="1"/>
            <a:r>
              <a:rPr lang="de-DE" sz="2000" dirty="0" smtClean="0">
                <a:ea typeface="ＭＳ Ｐゴシック" pitchFamily="34" charset="-128"/>
              </a:rPr>
              <a:t>Research Council - Wissenschaftsrat</a:t>
            </a:r>
            <a:br>
              <a:rPr lang="de-DE" sz="2000" dirty="0" smtClean="0">
                <a:ea typeface="ＭＳ Ｐゴシック" pitchFamily="34" charset="-128"/>
              </a:rPr>
            </a:br>
            <a:r>
              <a:rPr lang="de-DE" sz="2000" i="1" dirty="0" smtClean="0">
                <a:ea typeface="ＭＳ Ｐゴシック" pitchFamily="34" charset="-128"/>
              </a:rPr>
              <a:t>Research Rating, Key Performance </a:t>
            </a:r>
            <a:r>
              <a:rPr lang="de-DE" sz="2000" i="1" dirty="0" err="1" smtClean="0">
                <a:ea typeface="ＭＳ Ｐゴシック" pitchFamily="34" charset="-128"/>
              </a:rPr>
              <a:t>Indicators</a:t>
            </a:r>
            <a:endParaRPr lang="de-DE" sz="2000" i="1" dirty="0" smtClean="0">
              <a:ea typeface="ＭＳ Ｐゴシック" pitchFamily="34" charset="-128"/>
            </a:endParaRPr>
          </a:p>
          <a:p>
            <a:pPr lvl="1"/>
            <a:r>
              <a:rPr lang="de-DE" sz="2000" dirty="0" err="1" smtClean="0">
                <a:ea typeface="ＭＳ Ｐゴシック" pitchFamily="34" charset="-128"/>
              </a:rPr>
              <a:t>OpenAIRE</a:t>
            </a:r>
            <a:r>
              <a:rPr lang="de-DE" sz="2000" dirty="0" smtClean="0">
                <a:ea typeface="ＭＳ Ｐゴシック" pitchFamily="34" charset="-128"/>
              </a:rPr>
              <a:t> (plus)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1200" smtClean="0">
                <a:solidFill>
                  <a:srgbClr val="120561"/>
                </a:solidFill>
              </a:rPr>
              <a:t>euroCRIS Membership Meeting, November 5th-6th 2012, Madrid</a:t>
            </a:r>
            <a:endParaRPr lang="de-DE" sz="1200" smtClean="0">
              <a:solidFill>
                <a:srgbClr val="120561"/>
              </a:solidFill>
            </a:endParaRPr>
          </a:p>
        </p:txBody>
      </p:sp>
      <p:sp>
        <p:nvSpPr>
          <p:cNvPr id="14341" name="Foliennummernplatzhalt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FB615798-252C-42FD-9857-801649EDE8FF}" type="slidenum">
              <a:rPr lang="de-DE" sz="1200">
                <a:solidFill>
                  <a:srgbClr val="120561"/>
                </a:solidFill>
              </a:rPr>
              <a:pPr eaLnBrk="1" hangingPunct="1"/>
              <a:t>12</a:t>
            </a:fld>
            <a:endParaRPr lang="de-DE" sz="1200">
              <a:solidFill>
                <a:srgbClr val="12056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nhaltsplatzhalter 5" descr="pentagon1neu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8" r="3998"/>
          <a:stretch>
            <a:fillRect/>
          </a:stretch>
        </p:blipFill>
        <p:spPr>
          <a:xfrm>
            <a:off x="1280160" y="2739314"/>
            <a:ext cx="6545580" cy="3435425"/>
          </a:xfrm>
        </p:spPr>
      </p:pic>
      <p:sp>
        <p:nvSpPr>
          <p:cNvPr id="1945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ea typeface="ＭＳ Ｐゴシック" pitchFamily="34" charset="-128"/>
              </a:rPr>
              <a:t>First Workshop AG -FIS</a:t>
            </a:r>
          </a:p>
        </p:txBody>
      </p:sp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37220" cy="639762"/>
          </a:xfrm>
        </p:spPr>
        <p:txBody>
          <a:bodyPr/>
          <a:lstStyle/>
          <a:p>
            <a:pPr algn="ctr"/>
            <a:r>
              <a:rPr lang="de-DE" sz="2000" dirty="0" smtClean="0">
                <a:ea typeface="ＭＳ Ｐゴシック" pitchFamily="34" charset="-128"/>
              </a:rPr>
              <a:t>DINI Workshop on </a:t>
            </a:r>
            <a:r>
              <a:rPr lang="de-DE" sz="2000" dirty="0" err="1" smtClean="0">
                <a:ea typeface="ＭＳ Ｐゴシック" pitchFamily="34" charset="-128"/>
              </a:rPr>
              <a:t>standards</a:t>
            </a:r>
            <a:r>
              <a:rPr lang="de-DE" sz="2000" dirty="0" smtClean="0">
                <a:ea typeface="ＭＳ Ｐゴシック" pitchFamily="34" charset="-128"/>
              </a:rPr>
              <a:t> </a:t>
            </a:r>
            <a:r>
              <a:rPr lang="de-DE" sz="2000" dirty="0" err="1" smtClean="0">
                <a:ea typeface="ＭＳ Ｐゴシック" pitchFamily="34" charset="-128"/>
              </a:rPr>
              <a:t>and</a:t>
            </a:r>
            <a:r>
              <a:rPr lang="de-DE" sz="2000" dirty="0" smtClean="0">
                <a:ea typeface="ＭＳ Ｐゴシック" pitchFamily="34" charset="-128"/>
              </a:rPr>
              <a:t> </a:t>
            </a:r>
            <a:r>
              <a:rPr lang="de-DE" sz="2000" dirty="0" err="1" smtClean="0">
                <a:ea typeface="ＭＳ Ｐゴシック" pitchFamily="34" charset="-128"/>
              </a:rPr>
              <a:t>exchange</a:t>
            </a:r>
            <a:r>
              <a:rPr lang="de-DE" sz="2000" dirty="0" smtClean="0">
                <a:ea typeface="ＭＳ Ｐゴシック" pitchFamily="34" charset="-128"/>
              </a:rPr>
              <a:t> </a:t>
            </a:r>
            <a:r>
              <a:rPr lang="de-DE" sz="2000" dirty="0" err="1" smtClean="0">
                <a:ea typeface="ＭＳ Ｐゴシック" pitchFamily="34" charset="-128"/>
              </a:rPr>
              <a:t>formats</a:t>
            </a:r>
            <a:r>
              <a:rPr lang="de-DE" sz="2000" dirty="0" smtClean="0">
                <a:ea typeface="ＭＳ Ｐゴシック" pitchFamily="34" charset="-128"/>
              </a:rPr>
              <a:t> </a:t>
            </a:r>
            <a:br>
              <a:rPr lang="de-DE" sz="2000" dirty="0" smtClean="0">
                <a:ea typeface="ＭＳ Ｐゴシック" pitchFamily="34" charset="-128"/>
              </a:rPr>
            </a:br>
            <a:r>
              <a:rPr lang="de-DE" sz="2000" dirty="0" err="1" smtClean="0">
                <a:ea typeface="ＭＳ Ｐゴシック" pitchFamily="34" charset="-128"/>
              </a:rPr>
              <a:t>for</a:t>
            </a:r>
            <a:r>
              <a:rPr lang="de-DE" sz="2000" dirty="0" smtClean="0">
                <a:ea typeface="ＭＳ Ｐゴシック" pitchFamily="34" charset="-128"/>
              </a:rPr>
              <a:t> </a:t>
            </a:r>
            <a:r>
              <a:rPr lang="de-DE" sz="2000" dirty="0" err="1" smtClean="0">
                <a:ea typeface="ＭＳ Ｐゴシック" pitchFamily="34" charset="-128"/>
              </a:rPr>
              <a:t>research</a:t>
            </a:r>
            <a:r>
              <a:rPr lang="de-DE" sz="2000" dirty="0" smtClean="0">
                <a:ea typeface="ＭＳ Ｐゴシック" pitchFamily="34" charset="-128"/>
              </a:rPr>
              <a:t> </a:t>
            </a:r>
            <a:r>
              <a:rPr lang="de-DE" sz="2000" dirty="0" err="1" smtClean="0">
                <a:ea typeface="ＭＳ Ｐゴシック" pitchFamily="34" charset="-128"/>
              </a:rPr>
              <a:t>information</a:t>
            </a:r>
            <a:endParaRPr lang="de-DE" sz="2000" dirty="0" smtClean="0">
              <a:ea typeface="ＭＳ Ｐゴシック" pitchFamily="34" charset="-128"/>
            </a:endParaRPr>
          </a:p>
          <a:p>
            <a:pPr algn="ctr"/>
            <a:r>
              <a:rPr lang="de-DE" sz="1600" dirty="0" err="1" smtClean="0">
                <a:ea typeface="ＭＳ Ｐゴシック" pitchFamily="34" charset="-128"/>
              </a:rPr>
              <a:t>January</a:t>
            </a:r>
            <a:r>
              <a:rPr lang="de-DE" sz="1600" dirty="0" smtClean="0">
                <a:ea typeface="ＭＳ Ｐゴシック" pitchFamily="34" charset="-128"/>
              </a:rPr>
              <a:t> </a:t>
            </a:r>
            <a:r>
              <a:rPr lang="de-DE" sz="1600" dirty="0">
                <a:ea typeface="ＭＳ Ｐゴシック" pitchFamily="34" charset="-128"/>
              </a:rPr>
              <a:t>21st-22nd, 2013 </a:t>
            </a:r>
            <a:r>
              <a:rPr lang="de-DE" sz="1600" dirty="0" err="1">
                <a:ea typeface="ＭＳ Ｐゴシック" pitchFamily="34" charset="-128"/>
              </a:rPr>
              <a:t>at</a:t>
            </a:r>
            <a:r>
              <a:rPr lang="de-DE" sz="1600" dirty="0">
                <a:ea typeface="ＭＳ Ｐゴシック" pitchFamily="34" charset="-128"/>
              </a:rPr>
              <a:t> </a:t>
            </a:r>
            <a:r>
              <a:rPr lang="de-DE" sz="1600" dirty="0" err="1">
                <a:ea typeface="ＭＳ Ｐゴシック" pitchFamily="34" charset="-128"/>
              </a:rPr>
              <a:t>the</a:t>
            </a:r>
            <a:r>
              <a:rPr lang="de-DE" sz="1600" dirty="0">
                <a:ea typeface="ＭＳ Ｐゴシック" pitchFamily="34" charset="-128"/>
              </a:rPr>
              <a:t> University </a:t>
            </a:r>
            <a:r>
              <a:rPr lang="de-DE" sz="1600" dirty="0" err="1">
                <a:ea typeface="ＭＳ Ｐゴシック" pitchFamily="34" charset="-128"/>
              </a:rPr>
              <a:t>of</a:t>
            </a:r>
            <a:r>
              <a:rPr lang="de-DE" sz="1600" dirty="0">
                <a:ea typeface="ＭＳ Ｐゴシック" pitchFamily="34" charset="-128"/>
              </a:rPr>
              <a:t> </a:t>
            </a:r>
            <a:r>
              <a:rPr lang="de-DE" sz="1600" dirty="0" smtClean="0">
                <a:ea typeface="ＭＳ Ｐゴシック" pitchFamily="34" charset="-128"/>
              </a:rPr>
              <a:t>Bielefeld</a:t>
            </a:r>
            <a:endParaRPr lang="de-DE" sz="1600" dirty="0"/>
          </a:p>
        </p:txBody>
      </p:sp>
      <p:sp>
        <p:nvSpPr>
          <p:cNvPr id="19459" name="Inhaltsplatzhalter 2"/>
          <p:cNvSpPr>
            <a:spLocks noGrp="1"/>
          </p:cNvSpPr>
          <p:nvPr>
            <p:ph sz="half" idx="2"/>
          </p:nvPr>
        </p:nvSpPr>
        <p:spPr>
          <a:xfrm>
            <a:off x="1211580" y="2372995"/>
            <a:ext cx="7399020" cy="812165"/>
          </a:xfrm>
        </p:spPr>
        <p:txBody>
          <a:bodyPr/>
          <a:lstStyle/>
          <a:p>
            <a:pPr marL="457200" lvl="1" indent="0">
              <a:buNone/>
            </a:pPr>
            <a:r>
              <a:rPr lang="de-DE" sz="1800" dirty="0" smtClean="0">
                <a:ea typeface="ＭＳ Ｐゴシック" pitchFamily="34" charset="-128"/>
              </a:rPr>
              <a:t>CERIF, LOD, </a:t>
            </a:r>
            <a:r>
              <a:rPr lang="de-DE" sz="1800" dirty="0" err="1">
                <a:ea typeface="ＭＳ Ｐゴシック" pitchFamily="34" charset="-128"/>
              </a:rPr>
              <a:t>c</a:t>
            </a:r>
            <a:r>
              <a:rPr lang="de-DE" sz="1800" dirty="0" err="1" smtClean="0">
                <a:ea typeface="ＭＳ Ｐゴシック" pitchFamily="34" charset="-128"/>
              </a:rPr>
              <a:t>ase</a:t>
            </a:r>
            <a:r>
              <a:rPr lang="de-DE" sz="1800" dirty="0" smtClean="0">
                <a:ea typeface="ＭＳ Ｐゴシック" pitchFamily="34" charset="-128"/>
              </a:rPr>
              <a:t> studies </a:t>
            </a:r>
            <a:r>
              <a:rPr lang="de-DE" sz="1800" dirty="0" err="1" smtClean="0">
                <a:ea typeface="ＭＳ Ｐゴシック" pitchFamily="34" charset="-128"/>
              </a:rPr>
              <a:t>of</a:t>
            </a:r>
            <a:r>
              <a:rPr lang="de-DE" sz="1800" dirty="0" smtClean="0">
                <a:ea typeface="ＭＳ Ｐゴシック" pitchFamily="34" charset="-128"/>
              </a:rPr>
              <a:t> </a:t>
            </a:r>
            <a:r>
              <a:rPr lang="de-DE" sz="1800" dirty="0" err="1" smtClean="0">
                <a:ea typeface="ＭＳ Ｐゴシック" pitchFamily="34" charset="-128"/>
              </a:rPr>
              <a:t>data</a:t>
            </a:r>
            <a:r>
              <a:rPr lang="de-DE" sz="1800" dirty="0" smtClean="0">
                <a:ea typeface="ＭＳ Ｐゴシック" pitchFamily="34" charset="-128"/>
              </a:rPr>
              <a:t> </a:t>
            </a:r>
            <a:r>
              <a:rPr lang="de-DE" sz="1800" dirty="0" err="1" smtClean="0">
                <a:ea typeface="ＭＳ Ｐゴシック" pitchFamily="34" charset="-128"/>
              </a:rPr>
              <a:t>exchange</a:t>
            </a:r>
            <a:r>
              <a:rPr lang="de-DE" sz="1800" dirty="0" smtClean="0">
                <a:ea typeface="ＭＳ Ｐゴシック" pitchFamily="34" charset="-128"/>
              </a:rPr>
              <a:t> </a:t>
            </a:r>
            <a:r>
              <a:rPr lang="de-DE" sz="1800" dirty="0" err="1" smtClean="0">
                <a:ea typeface="ＭＳ Ｐゴシック" pitchFamily="34" charset="-128"/>
              </a:rPr>
              <a:t>projects</a:t>
            </a:r>
            <a:endParaRPr lang="de-DE" sz="1800" dirty="0" smtClean="0">
              <a:ea typeface="ＭＳ Ｐゴシック" pitchFamily="34" charset="-128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1200" smtClean="0">
                <a:solidFill>
                  <a:srgbClr val="120561"/>
                </a:solidFill>
              </a:rPr>
              <a:t>euroCRIS Membership Meeting, November 5th-6th 2012, Madrid</a:t>
            </a:r>
            <a:endParaRPr lang="de-DE" sz="1200" smtClean="0">
              <a:solidFill>
                <a:srgbClr val="120561"/>
              </a:solidFill>
            </a:endParaRPr>
          </a:p>
        </p:txBody>
      </p:sp>
      <p:sp>
        <p:nvSpPr>
          <p:cNvPr id="1946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04261E03-D557-4ADF-BDCD-F57AF8111F17}" type="slidenum">
              <a:rPr lang="de-DE" sz="1200">
                <a:solidFill>
                  <a:srgbClr val="120561"/>
                </a:solidFill>
              </a:rPr>
              <a:pPr eaLnBrk="1" hangingPunct="1"/>
              <a:t>13</a:t>
            </a:fld>
            <a:endParaRPr lang="de-DE" sz="1200">
              <a:solidFill>
                <a:srgbClr val="12056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liennummernplatzhalter 4"/>
          <p:cNvSpPr txBox="1">
            <a:spLocks noGrp="1"/>
          </p:cNvSpPr>
          <p:nvPr/>
        </p:nvSpPr>
        <p:spPr bwMode="auto">
          <a:xfrm>
            <a:off x="7151688" y="6421438"/>
            <a:ext cx="6223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94933CE7-CF03-4513-8C84-AF957045FA5F}" type="slidenum">
              <a:rPr lang="de-DE" sz="1200" b="1">
                <a:solidFill>
                  <a:srgbClr val="120561"/>
                </a:solidFill>
              </a:rPr>
              <a:pPr algn="r" eaLnBrk="1" hangingPunct="1"/>
              <a:t>14</a:t>
            </a:fld>
            <a:endParaRPr lang="de-DE" sz="1200" b="1">
              <a:solidFill>
                <a:srgbClr val="120561"/>
              </a:solidFill>
            </a:endParaRPr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36663" y="779463"/>
            <a:ext cx="7713662" cy="542925"/>
          </a:xfrm>
        </p:spPr>
        <p:txBody>
          <a:bodyPr/>
          <a:lstStyle/>
          <a:p>
            <a:pPr eaLnBrk="1" hangingPunct="1">
              <a:defRPr/>
            </a:pPr>
            <a:r>
              <a:rPr lang="de-DE" sz="28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</a:rPr>
              <a:t>DINI AG -FIS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23950" y="1336675"/>
            <a:ext cx="7829550" cy="47593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de-DE" sz="1800" dirty="0" smtClean="0">
              <a:ea typeface="ＭＳ Ｐゴシック" pitchFamily="34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de-DE" sz="2400" b="1" dirty="0" err="1" smtClean="0">
                <a:ea typeface="ＭＳ Ｐゴシック" pitchFamily="34" charset="-128"/>
              </a:rPr>
              <a:t>Contact</a:t>
            </a:r>
            <a:r>
              <a:rPr lang="de-DE" sz="2400" b="1" dirty="0" smtClean="0">
                <a:ea typeface="ＭＳ Ｐゴシック" pitchFamily="34" charset="-128"/>
              </a:rPr>
              <a:t>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de-DE" sz="2400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fr-FR" sz="2000" dirty="0" err="1" smtClean="0">
                <a:ea typeface="ＭＳ Ｐゴシック" pitchFamily="34" charset="-128"/>
              </a:rPr>
              <a:t>Regine</a:t>
            </a:r>
            <a:r>
              <a:rPr lang="fr-FR" sz="2000" dirty="0" smtClean="0">
                <a:ea typeface="ＭＳ Ｐゴシック" pitchFamily="34" charset="-128"/>
              </a:rPr>
              <a:t> Tobias, KIT Library, Karlsruhe,</a:t>
            </a:r>
            <a:br>
              <a:rPr lang="fr-FR" sz="2000" dirty="0" smtClean="0">
                <a:ea typeface="ＭＳ Ｐゴシック" pitchFamily="34" charset="-128"/>
              </a:rPr>
            </a:br>
            <a:r>
              <a:rPr lang="fr-FR" sz="2000" u="sng" dirty="0" smtClean="0">
                <a:ea typeface="ＭＳ Ｐゴシック" pitchFamily="34" charset="-128"/>
                <a:hlinkClick r:id="rId3"/>
              </a:rPr>
              <a:t>regine.tobias@kit.edu</a:t>
            </a:r>
            <a:r>
              <a:rPr lang="fr-FR" sz="2000" u="sng" dirty="0" smtClean="0">
                <a:ea typeface="ＭＳ Ｐゴシック" pitchFamily="34" charset="-128"/>
              </a:rPr>
              <a:t> 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fr-FR" sz="2000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de-DE" sz="2000" dirty="0" smtClean="0">
                <a:ea typeface="ＭＳ Ｐゴシック" pitchFamily="34" charset="-128"/>
              </a:rPr>
              <a:t>Barbara Ebert, Leuphana University </a:t>
            </a:r>
            <a:r>
              <a:rPr lang="de-DE" sz="2000" dirty="0" err="1" smtClean="0">
                <a:ea typeface="ＭＳ Ｐゴシック" pitchFamily="34" charset="-128"/>
              </a:rPr>
              <a:t>Luneburg</a:t>
            </a:r>
            <a:r>
              <a:rPr lang="de-DE" sz="2000" dirty="0" smtClean="0">
                <a:ea typeface="ＭＳ Ｐゴシック" pitchFamily="34" charset="-128"/>
              </a:rPr>
              <a:t>,</a:t>
            </a:r>
            <a:endParaRPr lang="de-DE" sz="2000" dirty="0" smtClean="0">
              <a:ea typeface="ＭＳ Ｐゴシック" pitchFamily="34" charset="-128"/>
              <a:hlinkClick r:id="rId4" tooltip="mailto:frank.klapper@uni-bielefeld.de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de-DE" sz="2000" u="sng" dirty="0" smtClean="0">
                <a:ea typeface="ＭＳ Ｐゴシック" pitchFamily="34" charset="-128"/>
                <a:hlinkClick r:id="rId5"/>
              </a:rPr>
              <a:t>barbara.ebert@uni.leuphana.de</a:t>
            </a:r>
            <a:r>
              <a:rPr lang="de-DE" sz="2000" u="sng" dirty="0" smtClean="0">
                <a:ea typeface="ＭＳ Ｐゴシック" pitchFamily="34" charset="-128"/>
              </a:rPr>
              <a:t> </a:t>
            </a:r>
            <a:r>
              <a:rPr lang="de-DE" sz="2000" dirty="0" smtClean="0">
                <a:ea typeface="ＭＳ Ｐゴシック" pitchFamily="34" charset="-128"/>
              </a:rPr>
              <a:t> </a:t>
            </a:r>
            <a:br>
              <a:rPr lang="de-DE" sz="2000" dirty="0" smtClean="0">
                <a:ea typeface="ＭＳ Ｐゴシック" pitchFamily="34" charset="-128"/>
              </a:rPr>
            </a:br>
            <a:endParaRPr lang="de-DE" sz="2000" dirty="0" smtClean="0">
              <a:ea typeface="ＭＳ Ｐゴシック" pitchFamily="34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de-DE" sz="2000" dirty="0" smtClean="0">
              <a:ea typeface="ＭＳ Ｐゴシック" pitchFamily="34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de-DE" sz="2000" dirty="0" smtClean="0">
                <a:ea typeface="ＭＳ Ｐゴシック" pitchFamily="34" charset="-128"/>
              </a:rPr>
              <a:t>Web: </a:t>
            </a:r>
            <a:r>
              <a:rPr lang="de-DE" sz="2000" u="sng" dirty="0" smtClean="0">
                <a:ea typeface="ＭＳ Ｐゴシック" pitchFamily="34" charset="-128"/>
                <a:hlinkClick r:id="rId6"/>
              </a:rPr>
              <a:t>http://www.dini.de/ag/fis/</a:t>
            </a:r>
            <a:r>
              <a:rPr lang="de-DE" sz="2000" u="sng" dirty="0" smtClean="0">
                <a:ea typeface="ＭＳ Ｐゴシック" pitchFamily="34" charset="-128"/>
              </a:rPr>
              <a:t> </a:t>
            </a:r>
            <a:r>
              <a:rPr lang="de-DE" sz="2000" dirty="0" smtClean="0">
                <a:ea typeface="ＭＳ Ｐゴシック" pitchFamily="34" charset="-128"/>
              </a:rPr>
              <a:t/>
            </a:r>
            <a:br>
              <a:rPr lang="de-DE" sz="2000" dirty="0" smtClean="0">
                <a:ea typeface="ＭＳ Ｐゴシック" pitchFamily="34" charset="-128"/>
              </a:rPr>
            </a:br>
            <a:endParaRPr lang="de-DE" sz="2000" dirty="0" smtClean="0">
              <a:ea typeface="ＭＳ Ｐゴシック" pitchFamily="34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de-DE" sz="2000" dirty="0" smtClean="0">
              <a:ea typeface="ＭＳ Ｐゴシック" pitchFamily="34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de-DE" sz="2000" dirty="0" smtClean="0">
                <a:ea typeface="ＭＳ Ｐゴシック" pitchFamily="34" charset="-128"/>
              </a:rPr>
              <a:t>Public </a:t>
            </a:r>
            <a:r>
              <a:rPr lang="de-DE" sz="2000" dirty="0" err="1" smtClean="0">
                <a:ea typeface="ＭＳ Ｐゴシック" pitchFamily="34" charset="-128"/>
              </a:rPr>
              <a:t>mailing</a:t>
            </a:r>
            <a:r>
              <a:rPr lang="de-DE" sz="2000" dirty="0" smtClean="0">
                <a:ea typeface="ＭＳ Ｐゴシック" pitchFamily="34" charset="-128"/>
              </a:rPr>
              <a:t> </a:t>
            </a:r>
            <a:r>
              <a:rPr lang="de-DE" sz="2000" dirty="0" err="1" smtClean="0">
                <a:ea typeface="ＭＳ Ｐゴシック" pitchFamily="34" charset="-128"/>
              </a:rPr>
              <a:t>list</a:t>
            </a:r>
            <a:r>
              <a:rPr lang="de-DE" sz="2000" dirty="0" smtClean="0">
                <a:ea typeface="ＭＳ Ｐゴシック" pitchFamily="34" charset="-128"/>
              </a:rPr>
              <a:t> (German):</a:t>
            </a:r>
            <a:r>
              <a:rPr lang="de-DE" sz="1800" dirty="0" smtClean="0">
                <a:ea typeface="ＭＳ Ｐゴシック" pitchFamily="34" charset="-128"/>
              </a:rPr>
              <a:t> </a:t>
            </a:r>
            <a:r>
              <a:rPr lang="de-DE" sz="2000" dirty="0" smtClean="0">
                <a:ea typeface="ＭＳ Ｐゴシック" pitchFamily="34" charset="-128"/>
                <a:hlinkClick r:id="rId7"/>
              </a:rPr>
              <a:t>fis@dini.de</a:t>
            </a:r>
            <a:r>
              <a:rPr lang="de-DE" sz="2000" dirty="0" smtClean="0">
                <a:ea typeface="ＭＳ Ｐゴシック" pitchFamily="34" charset="-128"/>
              </a:rPr>
              <a:t> </a:t>
            </a:r>
            <a:r>
              <a:rPr lang="de-DE" sz="2000" u="sng" dirty="0" smtClean="0">
                <a:ea typeface="ＭＳ Ｐゴシック" pitchFamily="34" charset="-128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de-DE" sz="2000" dirty="0" smtClean="0">
              <a:ea typeface="ＭＳ Ｐゴシック" pitchFamily="34" charset="-128"/>
            </a:endParaRPr>
          </a:p>
          <a:p>
            <a:pPr marL="0" indent="0" eaLnBrk="1" hangingPunct="1">
              <a:lnSpc>
                <a:spcPct val="80000"/>
              </a:lnSpc>
            </a:pPr>
            <a:endParaRPr lang="de-DE" sz="1800" dirty="0" smtClean="0">
              <a:ea typeface="ＭＳ Ｐゴシック" pitchFamily="34" charset="-128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1200" smtClean="0">
                <a:solidFill>
                  <a:srgbClr val="120561"/>
                </a:solidFill>
              </a:rPr>
              <a:t>euroCRIS Membership Meeting, November 5th-6th 2012, Madrid</a:t>
            </a:r>
            <a:endParaRPr lang="de-DE" sz="1200" smtClean="0">
              <a:solidFill>
                <a:srgbClr val="120561"/>
              </a:solidFill>
            </a:endParaRPr>
          </a:p>
        </p:txBody>
      </p:sp>
      <p:sp>
        <p:nvSpPr>
          <p:cNvPr id="21510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BA7C09B8-7F69-41EA-99AE-776531D9874C}" type="slidenum">
              <a:rPr lang="de-DE" sz="1200">
                <a:solidFill>
                  <a:srgbClr val="120561"/>
                </a:solidFill>
              </a:rPr>
              <a:pPr eaLnBrk="1" hangingPunct="1"/>
              <a:t>14</a:t>
            </a:fld>
            <a:endParaRPr lang="de-DE" sz="1200">
              <a:solidFill>
                <a:srgbClr val="12056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503149A-58B3-4265-B66F-9E78F67E9121}" type="slidenum">
              <a:rPr lang="de-DE" sz="1200">
                <a:solidFill>
                  <a:srgbClr val="120561"/>
                </a:solidFill>
              </a:rPr>
              <a:pPr eaLnBrk="1" hangingPunct="1"/>
              <a:t>2</a:t>
            </a:fld>
            <a:endParaRPr lang="de-DE" sz="1200">
              <a:solidFill>
                <a:srgbClr val="12056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5075" y="1446213"/>
            <a:ext cx="7727950" cy="46497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de-DE" sz="1600" dirty="0" smtClean="0">
              <a:ea typeface="ＭＳ Ｐゴシック" pitchFamily="34" charset="-128"/>
            </a:endParaRPr>
          </a:p>
          <a:p>
            <a:pPr marL="0" indent="0" eaLnBrk="1" hangingPunct="1"/>
            <a:r>
              <a:rPr lang="de-DE" sz="2000" dirty="0" smtClean="0">
                <a:ea typeface="ＭＳ Ｐゴシック" pitchFamily="34" charset="-128"/>
              </a:rPr>
              <a:t> Rationale</a:t>
            </a:r>
          </a:p>
          <a:p>
            <a:pPr marL="0" indent="0" eaLnBrk="1" hangingPunct="1"/>
            <a:r>
              <a:rPr lang="de-DE" sz="2000" dirty="0" smtClean="0">
                <a:ea typeface="ＭＳ Ｐゴシック" pitchFamily="34" charset="-128"/>
              </a:rPr>
              <a:t> CRIS Community </a:t>
            </a:r>
            <a:r>
              <a:rPr lang="de-DE" sz="2000" dirty="0" err="1" smtClean="0">
                <a:ea typeface="ＭＳ Ｐゴシック" pitchFamily="34" charset="-128"/>
              </a:rPr>
              <a:t>building</a:t>
            </a:r>
            <a:r>
              <a:rPr lang="de-DE" sz="2000" dirty="0" smtClean="0">
                <a:ea typeface="ＭＳ Ｐゴシック" pitchFamily="34" charset="-128"/>
              </a:rPr>
              <a:t> in Germany – 2011/2012</a:t>
            </a:r>
          </a:p>
          <a:p>
            <a:pPr marL="0" indent="0" eaLnBrk="1" hangingPunct="1"/>
            <a:r>
              <a:rPr lang="de-DE" sz="2000" dirty="0" smtClean="0">
                <a:ea typeface="ＭＳ Ｐゴシック" pitchFamily="34" charset="-128"/>
              </a:rPr>
              <a:t> Research Information Management in Germany</a:t>
            </a:r>
          </a:p>
          <a:p>
            <a:pPr marL="0" indent="0" eaLnBrk="1" hangingPunct="1"/>
            <a:r>
              <a:rPr lang="de-DE" sz="2000" dirty="0" smtClean="0">
                <a:ea typeface="ＭＳ Ｐゴシック" pitchFamily="34" charset="-128"/>
              </a:rPr>
              <a:t> </a:t>
            </a:r>
            <a:r>
              <a:rPr lang="de-DE" sz="2000" dirty="0" err="1" smtClean="0">
                <a:ea typeface="ＭＳ Ｐゴシック" pitchFamily="34" charset="-128"/>
              </a:rPr>
              <a:t>About</a:t>
            </a:r>
            <a:r>
              <a:rPr lang="de-DE" sz="2000" dirty="0" smtClean="0">
                <a:ea typeface="ＭＳ Ｐゴシック" pitchFamily="34" charset="-128"/>
              </a:rPr>
              <a:t> DINI </a:t>
            </a:r>
          </a:p>
          <a:p>
            <a:pPr marL="0" indent="0" eaLnBrk="1" hangingPunct="1"/>
            <a:r>
              <a:rPr lang="de-DE" sz="2000" dirty="0" smtClean="0">
                <a:ea typeface="ＭＳ Ｐゴシック" pitchFamily="34" charset="-128"/>
              </a:rPr>
              <a:t> </a:t>
            </a:r>
            <a:r>
              <a:rPr lang="de-DE" sz="2000" dirty="0" err="1" smtClean="0">
                <a:ea typeface="ＭＳ Ｐゴシック" pitchFamily="34" charset="-128"/>
              </a:rPr>
              <a:t>Establishing</a:t>
            </a:r>
            <a:r>
              <a:rPr lang="de-DE" sz="2000" dirty="0" smtClean="0">
                <a:ea typeface="ＭＳ Ｐゴシック" pitchFamily="34" charset="-128"/>
              </a:rPr>
              <a:t> </a:t>
            </a:r>
            <a:r>
              <a:rPr lang="de-DE" sz="2000" dirty="0" err="1" smtClean="0">
                <a:ea typeface="ＭＳ Ｐゴシック" pitchFamily="34" charset="-128"/>
              </a:rPr>
              <a:t>the</a:t>
            </a:r>
            <a:r>
              <a:rPr lang="de-DE" sz="2000" dirty="0" smtClean="0">
                <a:ea typeface="ＭＳ Ｐゴシック" pitchFamily="34" charset="-128"/>
              </a:rPr>
              <a:t> </a:t>
            </a:r>
            <a:r>
              <a:rPr lang="de-DE" sz="2000" dirty="0" err="1" smtClean="0">
                <a:ea typeface="ＭＳ Ｐゴシック" pitchFamily="34" charset="-128"/>
              </a:rPr>
              <a:t>working</a:t>
            </a:r>
            <a:r>
              <a:rPr lang="de-DE" sz="2000" dirty="0" smtClean="0">
                <a:ea typeface="ＭＳ Ｐゴシック" pitchFamily="34" charset="-128"/>
              </a:rPr>
              <a:t> </a:t>
            </a:r>
            <a:r>
              <a:rPr lang="de-DE" sz="2000" dirty="0" err="1" smtClean="0">
                <a:ea typeface="ＭＳ Ｐゴシック" pitchFamily="34" charset="-128"/>
              </a:rPr>
              <a:t>group</a:t>
            </a:r>
            <a:r>
              <a:rPr lang="de-DE" sz="2000" dirty="0" smtClean="0">
                <a:ea typeface="ＭＳ Ｐゴシック" pitchFamily="34" charset="-128"/>
              </a:rPr>
              <a:t> „Research Information Systems“</a:t>
            </a:r>
          </a:p>
          <a:p>
            <a:pPr marL="0" indent="0" eaLnBrk="1" hangingPunct="1"/>
            <a:r>
              <a:rPr lang="de-DE" sz="2000" dirty="0" smtClean="0">
                <a:ea typeface="ＭＳ Ｐゴシック" pitchFamily="34" charset="-128"/>
              </a:rPr>
              <a:t> </a:t>
            </a:r>
            <a:r>
              <a:rPr lang="de-DE" sz="2000" dirty="0" err="1" smtClean="0">
                <a:ea typeface="ＭＳ Ｐゴシック" pitchFamily="34" charset="-128"/>
              </a:rPr>
              <a:t>Upcoming</a:t>
            </a:r>
            <a:r>
              <a:rPr lang="de-DE" sz="2000" dirty="0" smtClean="0">
                <a:ea typeface="ＭＳ Ｐゴシック" pitchFamily="34" charset="-128"/>
              </a:rPr>
              <a:t> </a:t>
            </a:r>
            <a:r>
              <a:rPr lang="de-DE" sz="2000" dirty="0" err="1" smtClean="0">
                <a:ea typeface="ＭＳ Ｐゴシック" pitchFamily="34" charset="-128"/>
              </a:rPr>
              <a:t>activities</a:t>
            </a:r>
            <a:endParaRPr lang="de-DE" sz="2000" dirty="0" smtClean="0">
              <a:ea typeface="ＭＳ Ｐゴシック" pitchFamily="34" charset="-128"/>
            </a:endParaRPr>
          </a:p>
          <a:p>
            <a:pPr marL="0" indent="0" eaLnBrk="1" hangingPunct="1"/>
            <a:endParaRPr lang="de-DE" sz="2000" dirty="0" smtClean="0">
              <a:ea typeface="ＭＳ Ｐゴシック" pitchFamily="34" charset="-128"/>
            </a:endParaRPr>
          </a:p>
          <a:p>
            <a:pPr marL="0" indent="0" eaLnBrk="1" hangingPunct="1"/>
            <a:endParaRPr lang="de-DE" sz="2000" dirty="0" smtClean="0">
              <a:ea typeface="ＭＳ Ｐゴシック" pitchFamily="34" charset="-128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1200" smtClean="0">
                <a:solidFill>
                  <a:srgbClr val="120561"/>
                </a:solidFill>
              </a:rPr>
              <a:t>euroCRIS Membership Meeting, November 5th-6th 2012, Madrid</a:t>
            </a:r>
            <a:endParaRPr lang="de-DE" sz="1200" smtClean="0">
              <a:solidFill>
                <a:srgbClr val="120561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36663" y="779463"/>
            <a:ext cx="7713662" cy="542925"/>
          </a:xfrm>
        </p:spPr>
        <p:txBody>
          <a:bodyPr/>
          <a:lstStyle/>
          <a:p>
            <a:pPr eaLnBrk="1" hangingPunct="1">
              <a:defRPr/>
            </a:pPr>
            <a:r>
              <a:rPr lang="de-DE" sz="28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</a:rPr>
              <a:t>Gliederung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36575" y="-95250"/>
            <a:ext cx="10498138" cy="7029450"/>
          </a:xfrm>
          <a:prstGeom prst="rect">
            <a:avLst/>
          </a:prstGeom>
          <a:solidFill>
            <a:schemeClr val="bg1">
              <a:lumMod val="85000"/>
              <a:alpha val="53000"/>
            </a:schemeClr>
          </a:solidFill>
          <a:ln>
            <a:noFill/>
          </a:ln>
        </p:spPr>
      </p:pic>
      <p:sp>
        <p:nvSpPr>
          <p:cNvPr id="7171" name="Foliennummernplatzhalter 4"/>
          <p:cNvSpPr txBox="1">
            <a:spLocks noGrp="1"/>
          </p:cNvSpPr>
          <p:nvPr/>
        </p:nvSpPr>
        <p:spPr bwMode="auto">
          <a:xfrm>
            <a:off x="7151688" y="6421438"/>
            <a:ext cx="6223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3F68BE1D-5B86-40B0-97A5-1144F0EBF1B7}" type="slidenum">
              <a:rPr lang="de-DE" sz="1200" b="1">
                <a:solidFill>
                  <a:srgbClr val="120561"/>
                </a:solidFill>
              </a:rPr>
              <a:pPr algn="r" eaLnBrk="1" hangingPunct="1"/>
              <a:t>3</a:t>
            </a:fld>
            <a:endParaRPr lang="de-DE" sz="1200" b="1">
              <a:solidFill>
                <a:srgbClr val="120561"/>
              </a:solidFill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1200" smtClean="0">
                <a:solidFill>
                  <a:srgbClr val="120561"/>
                </a:solidFill>
              </a:rPr>
              <a:t>euroCRIS Membership Meeting, November 5th-6th 2012, Madrid</a:t>
            </a:r>
            <a:endParaRPr lang="de-DE" sz="1200" smtClean="0">
              <a:solidFill>
                <a:srgbClr val="120561"/>
              </a:solidFill>
            </a:endParaRPr>
          </a:p>
        </p:txBody>
      </p:sp>
      <p:sp>
        <p:nvSpPr>
          <p:cNvPr id="7173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C5E6B54B-3D4F-49C7-8661-5A25699C094B}" type="slidenum">
              <a:rPr lang="de-DE" sz="1200">
                <a:solidFill>
                  <a:srgbClr val="120561"/>
                </a:solidFill>
              </a:rPr>
              <a:pPr eaLnBrk="1" hangingPunct="1"/>
              <a:t>3</a:t>
            </a:fld>
            <a:endParaRPr lang="de-DE" sz="1200">
              <a:solidFill>
                <a:srgbClr val="12056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65113" y="2057400"/>
            <a:ext cx="8552341" cy="10341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>
              <a:lnSpc>
                <a:spcPct val="90000"/>
              </a:lnSpc>
              <a:defRPr/>
            </a:pPr>
            <a:r>
              <a:rPr lang="de-DE" sz="2000" dirty="0" err="1" smtClean="0"/>
              <a:t>Increasing</a:t>
            </a:r>
            <a:r>
              <a:rPr lang="de-DE" sz="2000" dirty="0" smtClean="0"/>
              <a:t> </a:t>
            </a:r>
            <a:r>
              <a:rPr lang="de-DE" sz="2000" dirty="0" err="1" smtClean="0"/>
              <a:t>demand</a:t>
            </a:r>
            <a:r>
              <a:rPr lang="de-DE" sz="2000" dirty="0" smtClean="0"/>
              <a:t>/ implementations </a:t>
            </a:r>
            <a:r>
              <a:rPr lang="de-DE" sz="2000" dirty="0" err="1" smtClean="0"/>
              <a:t>of</a:t>
            </a:r>
            <a:r>
              <a:rPr lang="de-DE" sz="2000" dirty="0" smtClean="0"/>
              <a:t> CRIS</a:t>
            </a:r>
          </a:p>
          <a:p>
            <a:pPr lvl="1" algn="l" eaLnBrk="1" hangingPunct="1">
              <a:lnSpc>
                <a:spcPct val="90000"/>
              </a:lnSpc>
              <a:defRPr/>
            </a:pPr>
            <a:r>
              <a:rPr lang="de-DE" sz="1600" dirty="0" smtClean="0">
                <a:sym typeface="Wingdings" pitchFamily="2" charset="2"/>
              </a:rPr>
              <a:t> </a:t>
            </a:r>
            <a:r>
              <a:rPr lang="de-DE" sz="1600" dirty="0" err="1" smtClean="0"/>
              <a:t>Experiences</a:t>
            </a:r>
            <a:r>
              <a:rPr lang="de-DE" sz="1600" dirty="0" smtClean="0"/>
              <a:t> </a:t>
            </a:r>
            <a:r>
              <a:rPr lang="de-DE" sz="1600" dirty="0" err="1" smtClean="0"/>
              <a:t>and</a:t>
            </a:r>
            <a:r>
              <a:rPr lang="de-DE" sz="1600" dirty="0" smtClean="0"/>
              <a:t> Best Practice </a:t>
            </a:r>
          </a:p>
          <a:p>
            <a:pPr lvl="1" algn="l" eaLnBrk="1" hangingPunct="1">
              <a:lnSpc>
                <a:spcPct val="90000"/>
              </a:lnSpc>
              <a:defRPr/>
            </a:pPr>
            <a:r>
              <a:rPr lang="de-DE" sz="1600" dirty="0" smtClean="0">
                <a:sym typeface="Wingdings" pitchFamily="2" charset="2"/>
              </a:rPr>
              <a:t> </a:t>
            </a:r>
            <a:r>
              <a:rPr lang="de-DE" sz="1600" dirty="0" err="1" smtClean="0">
                <a:sym typeface="Wingdings" pitchFamily="2" charset="2"/>
              </a:rPr>
              <a:t>Variations</a:t>
            </a:r>
            <a:r>
              <a:rPr lang="de-DE" sz="1600" dirty="0" smtClean="0">
                <a:sym typeface="Wingdings" pitchFamily="2" charset="2"/>
              </a:rPr>
              <a:t> </a:t>
            </a:r>
            <a:r>
              <a:rPr lang="de-DE" sz="1600" dirty="0" err="1" smtClean="0">
                <a:sym typeface="Wingdings" pitchFamily="2" charset="2"/>
              </a:rPr>
              <a:t>of</a:t>
            </a:r>
            <a:r>
              <a:rPr lang="de-DE" sz="1600" dirty="0" smtClean="0">
                <a:sym typeface="Wingdings" pitchFamily="2" charset="2"/>
              </a:rPr>
              <a:t> IT </a:t>
            </a:r>
            <a:r>
              <a:rPr lang="de-DE" sz="1600" dirty="0" err="1" smtClean="0">
                <a:sym typeface="Wingdings" pitchFamily="2" charset="2"/>
              </a:rPr>
              <a:t>solutions</a:t>
            </a:r>
            <a:r>
              <a:rPr lang="de-DE" sz="1600" dirty="0" smtClean="0"/>
              <a:t> </a:t>
            </a:r>
          </a:p>
          <a:p>
            <a:pPr lvl="1" algn="l" eaLnBrk="1" hangingPunct="1">
              <a:lnSpc>
                <a:spcPct val="90000"/>
              </a:lnSpc>
              <a:defRPr/>
            </a:pPr>
            <a:r>
              <a:rPr lang="de-DE" sz="1600" dirty="0" smtClean="0">
                <a:sym typeface="Wingdings" pitchFamily="2" charset="2"/>
              </a:rPr>
              <a:t> European initiatives </a:t>
            </a:r>
            <a:r>
              <a:rPr lang="de-DE" sz="1600" dirty="0" err="1" smtClean="0">
                <a:sym typeface="Wingdings" pitchFamily="2" charset="2"/>
              </a:rPr>
              <a:t>to</a:t>
            </a:r>
            <a:r>
              <a:rPr lang="de-DE" sz="1600" dirty="0" smtClean="0">
                <a:sym typeface="Wingdings" pitchFamily="2" charset="2"/>
              </a:rPr>
              <a:t> </a:t>
            </a:r>
            <a:r>
              <a:rPr lang="de-DE" sz="1600" dirty="0" err="1" smtClean="0">
                <a:sym typeface="Wingdings" pitchFamily="2" charset="2"/>
              </a:rPr>
              <a:t>standardise</a:t>
            </a:r>
            <a:r>
              <a:rPr lang="de-DE" sz="1600" dirty="0" smtClean="0">
                <a:sym typeface="Wingdings" pitchFamily="2" charset="2"/>
              </a:rPr>
              <a:t> </a:t>
            </a:r>
            <a:r>
              <a:rPr lang="de-DE" sz="1600" dirty="0" err="1" smtClean="0">
                <a:sym typeface="Wingdings" pitchFamily="2" charset="2"/>
              </a:rPr>
              <a:t>and</a:t>
            </a:r>
            <a:r>
              <a:rPr lang="de-DE" sz="1600" dirty="0" smtClean="0">
                <a:sym typeface="Wingdings" pitchFamily="2" charset="2"/>
              </a:rPr>
              <a:t> /</a:t>
            </a:r>
            <a:r>
              <a:rPr lang="de-DE" sz="1600" dirty="0" err="1" smtClean="0">
                <a:sym typeface="Wingdings" pitchFamily="2" charset="2"/>
              </a:rPr>
              <a:t>or</a:t>
            </a:r>
            <a:r>
              <a:rPr lang="de-DE" sz="1600" dirty="0" smtClean="0">
                <a:sym typeface="Wingdings" pitchFamily="2" charset="2"/>
              </a:rPr>
              <a:t> </a:t>
            </a:r>
            <a:r>
              <a:rPr lang="de-DE" sz="1600" dirty="0" err="1" smtClean="0">
                <a:sym typeface="Wingdings" pitchFamily="2" charset="2"/>
              </a:rPr>
              <a:t>exchange</a:t>
            </a:r>
            <a:r>
              <a:rPr lang="de-DE" sz="1600" dirty="0" smtClean="0">
                <a:sym typeface="Wingdings" pitchFamily="2" charset="2"/>
              </a:rPr>
              <a:t> </a:t>
            </a:r>
            <a:r>
              <a:rPr lang="de-DE" sz="1600" dirty="0" err="1" smtClean="0">
                <a:sym typeface="Wingdings" pitchFamily="2" charset="2"/>
              </a:rPr>
              <a:t>data</a:t>
            </a:r>
            <a:r>
              <a:rPr lang="de-DE" sz="1600" dirty="0" smtClean="0">
                <a:sym typeface="Wingdings" pitchFamily="2" charset="2"/>
              </a:rPr>
              <a:t> (euroCRIS, </a:t>
            </a:r>
            <a:r>
              <a:rPr lang="de-DE" sz="1600" dirty="0" err="1" smtClean="0">
                <a:sym typeface="Wingdings" pitchFamily="2" charset="2"/>
              </a:rPr>
              <a:t>OpenAIRE</a:t>
            </a:r>
            <a:r>
              <a:rPr lang="de-DE" sz="1600" dirty="0" smtClean="0">
                <a:sym typeface="Wingdings" pitchFamily="2" charset="2"/>
              </a:rPr>
              <a:t>...)</a:t>
            </a:r>
            <a:endParaRPr lang="de-DE" sz="1600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303213" y="4130675"/>
            <a:ext cx="8816324" cy="1034129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noFill/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defRPr/>
            </a:pPr>
            <a:r>
              <a:rPr lang="de-DE" sz="2000" dirty="0" smtClean="0">
                <a:ea typeface="+mn-ea"/>
              </a:rPr>
              <a:t>German Research Council: </a:t>
            </a:r>
            <a:r>
              <a:rPr lang="de-DE" sz="2000" dirty="0" err="1" smtClean="0">
                <a:ea typeface="+mn-ea"/>
              </a:rPr>
              <a:t>Recommendations</a:t>
            </a:r>
            <a:r>
              <a:rPr lang="de-DE" sz="2000" dirty="0" smtClean="0">
                <a:ea typeface="+mn-ea"/>
              </a:rPr>
              <a:t> </a:t>
            </a:r>
            <a:r>
              <a:rPr lang="de-DE" sz="2000" dirty="0" err="1" smtClean="0">
                <a:ea typeface="+mn-ea"/>
              </a:rPr>
              <a:t>for</a:t>
            </a:r>
            <a:r>
              <a:rPr lang="de-DE" sz="2000" dirty="0" smtClean="0">
                <a:ea typeface="+mn-ea"/>
              </a:rPr>
              <a:t> </a:t>
            </a:r>
            <a:r>
              <a:rPr lang="de-DE" sz="2000" dirty="0" err="1" smtClean="0">
                <a:ea typeface="+mn-ea"/>
              </a:rPr>
              <a:t>documentation</a:t>
            </a:r>
            <a:r>
              <a:rPr lang="de-DE" sz="2000" dirty="0" smtClean="0">
                <a:ea typeface="+mn-ea"/>
              </a:rPr>
              <a:t> </a:t>
            </a:r>
            <a:r>
              <a:rPr lang="de-DE" sz="1400" dirty="0">
                <a:ea typeface="+mn-ea"/>
              </a:rPr>
              <a:t>(</a:t>
            </a:r>
            <a:r>
              <a:rPr lang="de-DE" sz="1400" dirty="0" err="1">
                <a:ea typeface="+mn-ea"/>
              </a:rPr>
              <a:t>Drs</a:t>
            </a:r>
            <a:r>
              <a:rPr lang="de-DE" sz="1400" dirty="0">
                <a:ea typeface="+mn-ea"/>
              </a:rPr>
              <a:t>. 1656-11)</a:t>
            </a:r>
          </a:p>
          <a:p>
            <a:pPr lvl="1" algn="l">
              <a:lnSpc>
                <a:spcPct val="90000"/>
              </a:lnSpc>
              <a:defRPr/>
            </a:pPr>
            <a:r>
              <a:rPr lang="de-DE" sz="1600" dirty="0">
                <a:ea typeface="+mn-ea"/>
                <a:sym typeface="Wingdings" pitchFamily="2" charset="2"/>
              </a:rPr>
              <a:t> </a:t>
            </a:r>
            <a:r>
              <a:rPr lang="de-DE" sz="1600" dirty="0" smtClean="0">
                <a:ea typeface="+mn-ea"/>
              </a:rPr>
              <a:t>Standards </a:t>
            </a:r>
            <a:r>
              <a:rPr lang="de-DE" sz="1600" dirty="0" err="1" smtClean="0">
                <a:ea typeface="+mn-ea"/>
              </a:rPr>
              <a:t>of</a:t>
            </a:r>
            <a:r>
              <a:rPr lang="de-DE" sz="1600" dirty="0" smtClean="0">
                <a:ea typeface="+mn-ea"/>
              </a:rPr>
              <a:t> </a:t>
            </a:r>
            <a:r>
              <a:rPr lang="de-DE" sz="1600" dirty="0" err="1" smtClean="0">
                <a:ea typeface="+mn-ea"/>
              </a:rPr>
              <a:t>data</a:t>
            </a:r>
            <a:r>
              <a:rPr lang="de-DE" sz="1600" dirty="0" smtClean="0">
                <a:ea typeface="+mn-ea"/>
              </a:rPr>
              <a:t> </a:t>
            </a:r>
            <a:r>
              <a:rPr lang="de-DE" sz="1600" dirty="0" err="1" smtClean="0">
                <a:ea typeface="+mn-ea"/>
              </a:rPr>
              <a:t>curation</a:t>
            </a:r>
            <a:r>
              <a:rPr lang="de-DE" sz="1600" dirty="0" smtClean="0">
                <a:ea typeface="+mn-ea"/>
              </a:rPr>
              <a:t> </a:t>
            </a:r>
            <a:endParaRPr lang="de-DE" sz="1600" dirty="0">
              <a:ea typeface="+mn-ea"/>
            </a:endParaRPr>
          </a:p>
          <a:p>
            <a:pPr marL="742950" lvl="1" indent="-285750" algn="l">
              <a:lnSpc>
                <a:spcPct val="90000"/>
              </a:lnSpc>
              <a:buFont typeface="Wingdings" pitchFamily="2" charset="2"/>
              <a:buChar char="à"/>
              <a:defRPr/>
            </a:pPr>
            <a:r>
              <a:rPr lang="de-DE" sz="1600" dirty="0" err="1" smtClean="0">
                <a:ea typeface="+mn-ea"/>
              </a:rPr>
              <a:t>Harmonissation</a:t>
            </a:r>
            <a:r>
              <a:rPr lang="de-DE" sz="1600" dirty="0" smtClean="0">
                <a:ea typeface="+mn-ea"/>
              </a:rPr>
              <a:t> </a:t>
            </a:r>
            <a:r>
              <a:rPr lang="de-DE" sz="1600" dirty="0" err="1" smtClean="0">
                <a:ea typeface="+mn-ea"/>
              </a:rPr>
              <a:t>of</a:t>
            </a:r>
            <a:r>
              <a:rPr lang="de-DE" sz="1600" dirty="0" smtClean="0">
                <a:ea typeface="+mn-ea"/>
              </a:rPr>
              <a:t> </a:t>
            </a:r>
            <a:r>
              <a:rPr lang="de-DE" sz="1600" dirty="0" err="1" smtClean="0">
                <a:ea typeface="+mn-ea"/>
              </a:rPr>
              <a:t>reporting</a:t>
            </a:r>
            <a:r>
              <a:rPr lang="de-DE" sz="1600" dirty="0" smtClean="0">
                <a:ea typeface="+mn-ea"/>
              </a:rPr>
              <a:t> </a:t>
            </a:r>
            <a:r>
              <a:rPr lang="de-DE" sz="1600" dirty="0" err="1" smtClean="0">
                <a:ea typeface="+mn-ea"/>
              </a:rPr>
              <a:t>systems</a:t>
            </a:r>
            <a:endParaRPr lang="de-DE" sz="1600" dirty="0">
              <a:ea typeface="+mn-ea"/>
            </a:endParaRPr>
          </a:p>
          <a:p>
            <a:pPr marL="742950" lvl="1" indent="-285750" algn="l">
              <a:lnSpc>
                <a:spcPct val="90000"/>
              </a:lnSpc>
              <a:buFont typeface="Wingdings" pitchFamily="2" charset="2"/>
              <a:buChar char="à"/>
              <a:defRPr/>
            </a:pPr>
            <a:r>
              <a:rPr lang="de-DE" sz="1600" dirty="0" smtClean="0">
                <a:ea typeface="+mn-ea"/>
              </a:rPr>
              <a:t>Service-</a:t>
            </a:r>
            <a:r>
              <a:rPr lang="de-DE" sz="1600" dirty="0" err="1" smtClean="0">
                <a:ea typeface="+mn-ea"/>
              </a:rPr>
              <a:t>oriented</a:t>
            </a:r>
            <a:r>
              <a:rPr lang="de-DE" sz="1600" dirty="0" smtClean="0">
                <a:ea typeface="+mn-ea"/>
              </a:rPr>
              <a:t> </a:t>
            </a:r>
            <a:r>
              <a:rPr lang="de-DE" sz="1600" dirty="0" err="1">
                <a:ea typeface="+mn-ea"/>
              </a:rPr>
              <a:t>a</a:t>
            </a:r>
            <a:r>
              <a:rPr lang="de-DE" sz="1600" dirty="0" err="1" smtClean="0">
                <a:ea typeface="+mn-ea"/>
              </a:rPr>
              <a:t>nd</a:t>
            </a:r>
            <a:r>
              <a:rPr lang="de-DE" sz="1600" dirty="0" smtClean="0">
                <a:ea typeface="+mn-ea"/>
              </a:rPr>
              <a:t> </a:t>
            </a:r>
            <a:r>
              <a:rPr lang="de-DE" sz="1600" dirty="0" err="1" smtClean="0">
                <a:ea typeface="+mn-ea"/>
              </a:rPr>
              <a:t>adequate</a:t>
            </a:r>
            <a:r>
              <a:rPr lang="de-DE" sz="1600" dirty="0" smtClean="0">
                <a:ea typeface="+mn-ea"/>
              </a:rPr>
              <a:t> </a:t>
            </a:r>
            <a:r>
              <a:rPr lang="de-DE" sz="1600" dirty="0" err="1" smtClean="0">
                <a:ea typeface="+mn-ea"/>
              </a:rPr>
              <a:t>research</a:t>
            </a:r>
            <a:r>
              <a:rPr lang="de-DE" sz="1600" dirty="0" smtClean="0">
                <a:ea typeface="+mn-ea"/>
              </a:rPr>
              <a:t> </a:t>
            </a:r>
            <a:r>
              <a:rPr lang="de-DE" sz="1600" dirty="0" err="1" smtClean="0">
                <a:ea typeface="+mn-ea"/>
              </a:rPr>
              <a:t>administration</a:t>
            </a:r>
            <a:endParaRPr lang="de-DE" sz="1600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sz="2800" dirty="0" smtClean="0">
                <a:ea typeface="+mj-ea"/>
              </a:rPr>
              <a:t>Initial </a:t>
            </a:r>
            <a:r>
              <a:rPr lang="de-DE" sz="2800" dirty="0" err="1" smtClean="0">
                <a:ea typeface="+mj-ea"/>
              </a:rPr>
              <a:t>spark</a:t>
            </a:r>
            <a:r>
              <a:rPr lang="de-DE" sz="2800" dirty="0" smtClean="0">
                <a:ea typeface="+mj-ea"/>
              </a:rPr>
              <a:t>: DINI </a:t>
            </a:r>
            <a:r>
              <a:rPr lang="de-DE" sz="2800" dirty="0" smtClean="0">
                <a:ea typeface="+mj-ea"/>
              </a:rPr>
              <a:t>- </a:t>
            </a:r>
            <a:r>
              <a:rPr lang="de-DE" sz="2800" dirty="0" err="1" smtClean="0">
                <a:ea typeface="+mj-ea"/>
              </a:rPr>
              <a:t>iFQ</a:t>
            </a:r>
            <a:r>
              <a:rPr lang="de-DE" sz="2800" dirty="0" smtClean="0">
                <a:ea typeface="+mj-ea"/>
              </a:rPr>
              <a:t> Workshop </a:t>
            </a:r>
            <a:br>
              <a:rPr lang="de-DE" sz="2800" dirty="0" smtClean="0">
                <a:ea typeface="+mj-ea"/>
              </a:rPr>
            </a:br>
            <a:r>
              <a:rPr lang="de-DE" sz="2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+mj-ea"/>
              </a:rPr>
              <a:t>“Research Information Management in Germany</a:t>
            </a:r>
            <a:r>
              <a:rPr lang="de-DE" sz="2000" dirty="0">
                <a:solidFill>
                  <a:schemeClr val="tx1">
                    <a:lumMod val="50000"/>
                    <a:lumOff val="50000"/>
                  </a:schemeClr>
                </a:solidFill>
                <a:ea typeface="+mj-ea"/>
              </a:rPr>
              <a:t>“</a:t>
            </a:r>
            <a:br>
              <a:rPr lang="de-DE" sz="2000" dirty="0">
                <a:solidFill>
                  <a:schemeClr val="tx1">
                    <a:lumMod val="50000"/>
                    <a:lumOff val="50000"/>
                  </a:schemeClr>
                </a:solidFill>
                <a:ea typeface="+mj-ea"/>
              </a:rPr>
            </a:br>
            <a:r>
              <a:rPr lang="de-DE" sz="2000" dirty="0">
                <a:solidFill>
                  <a:schemeClr val="tx1">
                    <a:lumMod val="50000"/>
                    <a:lumOff val="50000"/>
                  </a:schemeClr>
                </a:solidFill>
                <a:ea typeface="+mj-ea"/>
              </a:rPr>
              <a:t>Karlsruhe, Nov 2011</a:t>
            </a:r>
            <a:endParaRPr lang="de-DE" sz="2800" dirty="0">
              <a:solidFill>
                <a:schemeClr val="tx1">
                  <a:lumMod val="50000"/>
                  <a:lumOff val="50000"/>
                </a:schemeClr>
              </a:solidFill>
              <a:ea typeface="+mj-ea"/>
            </a:endParaRPr>
          </a:p>
        </p:txBody>
      </p:sp>
      <p:sp>
        <p:nvSpPr>
          <p:cNvPr id="8" name="Freihandform 7"/>
          <p:cNvSpPr/>
          <p:nvPr/>
        </p:nvSpPr>
        <p:spPr>
          <a:xfrm>
            <a:off x="1235075" y="2351088"/>
            <a:ext cx="3863975" cy="1933576"/>
          </a:xfrm>
          <a:custGeom>
            <a:avLst/>
            <a:gdLst>
              <a:gd name="connsiteX0" fmla="*/ 0 w 1933575"/>
              <a:gd name="connsiteY0" fmla="*/ 0 h 3863975"/>
              <a:gd name="connsiteX1" fmla="*/ 1611306 w 1933575"/>
              <a:gd name="connsiteY1" fmla="*/ 0 h 3863975"/>
              <a:gd name="connsiteX2" fmla="*/ 1933575 w 1933575"/>
              <a:gd name="connsiteY2" fmla="*/ 322269 h 3863975"/>
              <a:gd name="connsiteX3" fmla="*/ 1933575 w 1933575"/>
              <a:gd name="connsiteY3" fmla="*/ 3863975 h 3863975"/>
              <a:gd name="connsiteX4" fmla="*/ 0 w 1933575"/>
              <a:gd name="connsiteY4" fmla="*/ 3863975 h 3863975"/>
              <a:gd name="connsiteX5" fmla="*/ 0 w 1933575"/>
              <a:gd name="connsiteY5" fmla="*/ 0 h 386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3575" h="3863975">
                <a:moveTo>
                  <a:pt x="0" y="3863974"/>
                </a:moveTo>
                <a:lnTo>
                  <a:pt x="0" y="644009"/>
                </a:lnTo>
                <a:cubicBezTo>
                  <a:pt x="0" y="288334"/>
                  <a:pt x="72202" y="1"/>
                  <a:pt x="161267" y="1"/>
                </a:cubicBezTo>
                <a:lnTo>
                  <a:pt x="1933575" y="1"/>
                </a:lnTo>
                <a:lnTo>
                  <a:pt x="1933575" y="3863974"/>
                </a:lnTo>
                <a:lnTo>
                  <a:pt x="0" y="3863974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shade val="5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20903" tIns="120905" rIns="120905" bIns="604298" spcCol="1270" anchor="ctr"/>
          <a:lstStyle/>
          <a:p>
            <a:pPr defTabSz="755650">
              <a:lnSpc>
                <a:spcPct val="90000"/>
              </a:lnSpc>
              <a:spcAft>
                <a:spcPct val="35000"/>
              </a:spcAft>
              <a:defRPr/>
            </a:pPr>
            <a:r>
              <a:rPr lang="de-DE" sz="1700" dirty="0" err="1"/>
              <a:t>Policies</a:t>
            </a:r>
            <a:r>
              <a:rPr lang="de-DE" sz="1700" dirty="0"/>
              <a:t> </a:t>
            </a:r>
            <a:r>
              <a:rPr lang="de-DE" sz="1700" dirty="0" err="1"/>
              <a:t>and</a:t>
            </a:r>
            <a:r>
              <a:rPr lang="de-DE" sz="1700" dirty="0"/>
              <a:t> </a:t>
            </a:r>
            <a:r>
              <a:rPr lang="de-DE" sz="1700" dirty="0" err="1"/>
              <a:t>strategies</a:t>
            </a:r>
            <a:r>
              <a:rPr lang="de-DE" sz="1700" dirty="0"/>
              <a:t>,</a:t>
            </a:r>
            <a:br>
              <a:rPr lang="de-DE" sz="1700" dirty="0"/>
            </a:br>
            <a:r>
              <a:rPr lang="de-DE" sz="1700" dirty="0" err="1"/>
              <a:t>case</a:t>
            </a:r>
            <a:r>
              <a:rPr lang="de-DE" sz="1700" dirty="0"/>
              <a:t> studies</a:t>
            </a:r>
            <a:endParaRPr lang="de-DE" sz="1700" dirty="0"/>
          </a:p>
        </p:txBody>
      </p:sp>
      <p:sp>
        <p:nvSpPr>
          <p:cNvPr id="9" name="Freihandform 8"/>
          <p:cNvSpPr/>
          <p:nvPr/>
        </p:nvSpPr>
        <p:spPr>
          <a:xfrm>
            <a:off x="5099050" y="2351088"/>
            <a:ext cx="3863975" cy="1933575"/>
          </a:xfrm>
          <a:custGeom>
            <a:avLst/>
            <a:gdLst>
              <a:gd name="connsiteX0" fmla="*/ 0 w 3863975"/>
              <a:gd name="connsiteY0" fmla="*/ 0 h 1933575"/>
              <a:gd name="connsiteX1" fmla="*/ 3541706 w 3863975"/>
              <a:gd name="connsiteY1" fmla="*/ 0 h 1933575"/>
              <a:gd name="connsiteX2" fmla="*/ 3863975 w 3863975"/>
              <a:gd name="connsiteY2" fmla="*/ 322269 h 1933575"/>
              <a:gd name="connsiteX3" fmla="*/ 3863975 w 3863975"/>
              <a:gd name="connsiteY3" fmla="*/ 1933575 h 1933575"/>
              <a:gd name="connsiteX4" fmla="*/ 0 w 3863975"/>
              <a:gd name="connsiteY4" fmla="*/ 1933575 h 1933575"/>
              <a:gd name="connsiteX5" fmla="*/ 0 w 3863975"/>
              <a:gd name="connsiteY5" fmla="*/ 0 h 1933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63975" h="1933575">
                <a:moveTo>
                  <a:pt x="0" y="0"/>
                </a:moveTo>
                <a:lnTo>
                  <a:pt x="3541706" y="0"/>
                </a:lnTo>
                <a:cubicBezTo>
                  <a:pt x="3719690" y="0"/>
                  <a:pt x="3863975" y="144285"/>
                  <a:pt x="3863975" y="322269"/>
                </a:cubicBezTo>
                <a:lnTo>
                  <a:pt x="3863975" y="1933575"/>
                </a:lnTo>
                <a:lnTo>
                  <a:pt x="0" y="1933575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shade val="50000"/>
              <a:hueOff val="0"/>
              <a:satOff val="-8207"/>
              <a:lumOff val="24304"/>
              <a:alphaOff val="0"/>
            </a:schemeClr>
          </a:fillRef>
          <a:effectRef idx="1">
            <a:schemeClr val="accent2">
              <a:shade val="50000"/>
              <a:hueOff val="0"/>
              <a:satOff val="-8207"/>
              <a:lumOff val="24304"/>
              <a:alphaOff val="0"/>
            </a:schemeClr>
          </a:effectRef>
          <a:fontRef idx="minor">
            <a:schemeClr val="dk1"/>
          </a:fontRef>
        </p:style>
        <p:txBody>
          <a:bodyPr lIns="120904" tIns="120904" rIns="120904" bIns="604298" spcCol="1270" anchor="ctr"/>
          <a:lstStyle/>
          <a:p>
            <a:pPr defTabSz="755650">
              <a:lnSpc>
                <a:spcPct val="90000"/>
              </a:lnSpc>
              <a:spcAft>
                <a:spcPct val="35000"/>
              </a:spcAft>
              <a:defRPr/>
            </a:pPr>
            <a:r>
              <a:rPr lang="de-DE" sz="1700" dirty="0"/>
              <a:t>Europe: </a:t>
            </a:r>
            <a:r>
              <a:rPr lang="de-DE" sz="1700" dirty="0" err="1"/>
              <a:t>Current</a:t>
            </a:r>
            <a:r>
              <a:rPr lang="de-DE" sz="1700" dirty="0"/>
              <a:t> Research</a:t>
            </a:r>
            <a:br>
              <a:rPr lang="de-DE" sz="1700" dirty="0"/>
            </a:br>
            <a:r>
              <a:rPr lang="de-DE" sz="1700" dirty="0"/>
              <a:t>Information Systems,</a:t>
            </a:r>
            <a:br>
              <a:rPr lang="de-DE" sz="1700" dirty="0"/>
            </a:br>
            <a:r>
              <a:rPr lang="de-DE" sz="1700" dirty="0" smtClean="0"/>
              <a:t>euroCRIS</a:t>
            </a:r>
            <a:endParaRPr lang="de-DE" sz="1700" dirty="0"/>
          </a:p>
        </p:txBody>
      </p:sp>
      <p:sp>
        <p:nvSpPr>
          <p:cNvPr id="10" name="Freihandform 9"/>
          <p:cNvSpPr/>
          <p:nvPr/>
        </p:nvSpPr>
        <p:spPr>
          <a:xfrm>
            <a:off x="1235075" y="4284662"/>
            <a:ext cx="3863975" cy="1933576"/>
          </a:xfrm>
          <a:custGeom>
            <a:avLst/>
            <a:gdLst>
              <a:gd name="connsiteX0" fmla="*/ 0 w 3863975"/>
              <a:gd name="connsiteY0" fmla="*/ 0 h 1933575"/>
              <a:gd name="connsiteX1" fmla="*/ 3541706 w 3863975"/>
              <a:gd name="connsiteY1" fmla="*/ 0 h 1933575"/>
              <a:gd name="connsiteX2" fmla="*/ 3863975 w 3863975"/>
              <a:gd name="connsiteY2" fmla="*/ 322269 h 1933575"/>
              <a:gd name="connsiteX3" fmla="*/ 3863975 w 3863975"/>
              <a:gd name="connsiteY3" fmla="*/ 1933575 h 1933575"/>
              <a:gd name="connsiteX4" fmla="*/ 0 w 3863975"/>
              <a:gd name="connsiteY4" fmla="*/ 1933575 h 1933575"/>
              <a:gd name="connsiteX5" fmla="*/ 0 w 3863975"/>
              <a:gd name="connsiteY5" fmla="*/ 0 h 1933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63975" h="1933575">
                <a:moveTo>
                  <a:pt x="3863975" y="1933574"/>
                </a:moveTo>
                <a:lnTo>
                  <a:pt x="322269" y="1933574"/>
                </a:lnTo>
                <a:cubicBezTo>
                  <a:pt x="144285" y="1933574"/>
                  <a:pt x="0" y="1789289"/>
                  <a:pt x="0" y="1611305"/>
                </a:cubicBezTo>
                <a:lnTo>
                  <a:pt x="0" y="1"/>
                </a:lnTo>
                <a:lnTo>
                  <a:pt x="3863975" y="1"/>
                </a:lnTo>
                <a:lnTo>
                  <a:pt x="3863975" y="1933574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shade val="50000"/>
              <a:hueOff val="0"/>
              <a:satOff val="-16414"/>
              <a:lumOff val="48608"/>
              <a:alphaOff val="0"/>
            </a:schemeClr>
          </a:fillRef>
          <a:effectRef idx="1">
            <a:schemeClr val="accent2">
              <a:shade val="50000"/>
              <a:hueOff val="0"/>
              <a:satOff val="-16414"/>
              <a:lumOff val="48608"/>
              <a:alphaOff val="0"/>
            </a:schemeClr>
          </a:effectRef>
          <a:fontRef idx="minor">
            <a:schemeClr val="dk1"/>
          </a:fontRef>
        </p:style>
        <p:txBody>
          <a:bodyPr lIns="120903" tIns="604298" rIns="120904" bIns="120905" spcCol="1270" anchor="ctr"/>
          <a:lstStyle/>
          <a:p>
            <a:pPr defTabSz="755650">
              <a:lnSpc>
                <a:spcPct val="90000"/>
              </a:lnSpc>
              <a:spcAft>
                <a:spcPct val="35000"/>
              </a:spcAft>
              <a:defRPr/>
            </a:pPr>
            <a:r>
              <a:rPr lang="de-DE" sz="1700" dirty="0" smtClean="0"/>
              <a:t>Survey </a:t>
            </a:r>
            <a:r>
              <a:rPr lang="de-DE" sz="1700" dirty="0" err="1" smtClean="0"/>
              <a:t>of</a:t>
            </a:r>
            <a:r>
              <a:rPr lang="de-DE" sz="1700" dirty="0" smtClean="0"/>
              <a:t> </a:t>
            </a:r>
            <a:r>
              <a:rPr lang="de-DE" sz="1700" dirty="0" err="1" smtClean="0"/>
              <a:t>research</a:t>
            </a:r>
            <a:r>
              <a:rPr lang="de-DE" sz="1700" dirty="0" smtClean="0"/>
              <a:t> </a:t>
            </a:r>
            <a:r>
              <a:rPr lang="de-DE" sz="1700" dirty="0" err="1" smtClean="0"/>
              <a:t>information</a:t>
            </a:r>
            <a:r>
              <a:rPr lang="de-DE" sz="1700" dirty="0"/>
              <a:t/>
            </a:r>
            <a:br>
              <a:rPr lang="de-DE" sz="1700" dirty="0"/>
            </a:br>
            <a:r>
              <a:rPr lang="de-DE" sz="1700" dirty="0" err="1" smtClean="0"/>
              <a:t>management</a:t>
            </a:r>
            <a:r>
              <a:rPr lang="de-DE" sz="1700" dirty="0" smtClean="0"/>
              <a:t> in Germany</a:t>
            </a:r>
            <a:endParaRPr lang="de-DE" sz="1700" dirty="0"/>
          </a:p>
        </p:txBody>
      </p:sp>
      <p:sp>
        <p:nvSpPr>
          <p:cNvPr id="11" name="Freihandform 10"/>
          <p:cNvSpPr/>
          <p:nvPr/>
        </p:nvSpPr>
        <p:spPr>
          <a:xfrm>
            <a:off x="5099050" y="4284662"/>
            <a:ext cx="3863975" cy="1933575"/>
          </a:xfrm>
          <a:custGeom>
            <a:avLst/>
            <a:gdLst>
              <a:gd name="connsiteX0" fmla="*/ 0 w 1933575"/>
              <a:gd name="connsiteY0" fmla="*/ 0 h 3863975"/>
              <a:gd name="connsiteX1" fmla="*/ 1611306 w 1933575"/>
              <a:gd name="connsiteY1" fmla="*/ 0 h 3863975"/>
              <a:gd name="connsiteX2" fmla="*/ 1933575 w 1933575"/>
              <a:gd name="connsiteY2" fmla="*/ 322269 h 3863975"/>
              <a:gd name="connsiteX3" fmla="*/ 1933575 w 1933575"/>
              <a:gd name="connsiteY3" fmla="*/ 3863975 h 3863975"/>
              <a:gd name="connsiteX4" fmla="*/ 0 w 1933575"/>
              <a:gd name="connsiteY4" fmla="*/ 3863975 h 3863975"/>
              <a:gd name="connsiteX5" fmla="*/ 0 w 1933575"/>
              <a:gd name="connsiteY5" fmla="*/ 0 h 386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3575" h="3863975">
                <a:moveTo>
                  <a:pt x="1933575" y="1"/>
                </a:moveTo>
                <a:lnTo>
                  <a:pt x="1933575" y="3219966"/>
                </a:lnTo>
                <a:cubicBezTo>
                  <a:pt x="1933575" y="3575641"/>
                  <a:pt x="1861373" y="3863974"/>
                  <a:pt x="1772308" y="3863974"/>
                </a:cubicBezTo>
                <a:lnTo>
                  <a:pt x="0" y="3863974"/>
                </a:lnTo>
                <a:lnTo>
                  <a:pt x="0" y="1"/>
                </a:lnTo>
                <a:lnTo>
                  <a:pt x="1933575" y="1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shade val="50000"/>
              <a:hueOff val="0"/>
              <a:satOff val="-8207"/>
              <a:lumOff val="24304"/>
              <a:alphaOff val="0"/>
            </a:schemeClr>
          </a:fillRef>
          <a:effectRef idx="1">
            <a:schemeClr val="accent2">
              <a:shade val="50000"/>
              <a:hueOff val="0"/>
              <a:satOff val="-8207"/>
              <a:lumOff val="24304"/>
              <a:alphaOff val="0"/>
            </a:schemeClr>
          </a:effectRef>
          <a:fontRef idx="minor">
            <a:schemeClr val="dk1"/>
          </a:fontRef>
        </p:style>
        <p:txBody>
          <a:bodyPr lIns="120903" tIns="604297" rIns="120905" bIns="120905" spcCol="1270" anchor="ctr"/>
          <a:lstStyle/>
          <a:p>
            <a:pPr defTabSz="755650">
              <a:lnSpc>
                <a:spcPct val="90000"/>
              </a:lnSpc>
              <a:spcAft>
                <a:spcPct val="35000"/>
              </a:spcAft>
              <a:defRPr/>
            </a:pPr>
            <a:r>
              <a:rPr lang="de-DE" sz="1700" dirty="0" err="1" smtClean="0"/>
              <a:t>Actors</a:t>
            </a:r>
            <a:r>
              <a:rPr lang="de-DE" sz="1700" dirty="0" smtClean="0"/>
              <a:t>´ </a:t>
            </a:r>
            <a:r>
              <a:rPr lang="de-DE" sz="1700" dirty="0" err="1" smtClean="0"/>
              <a:t>viewpoints</a:t>
            </a:r>
            <a:r>
              <a:rPr lang="de-DE" sz="1700" dirty="0" smtClean="0"/>
              <a:t>: </a:t>
            </a:r>
            <a:r>
              <a:rPr lang="de-DE" sz="1700" dirty="0" err="1" smtClean="0"/>
              <a:t>Ministry</a:t>
            </a:r>
            <a:r>
              <a:rPr lang="de-DE" sz="1700" dirty="0" smtClean="0"/>
              <a:t>,</a:t>
            </a:r>
            <a:br>
              <a:rPr lang="de-DE" sz="1700" dirty="0" smtClean="0"/>
            </a:br>
            <a:r>
              <a:rPr lang="de-DE" sz="1700" dirty="0" err="1" smtClean="0"/>
              <a:t>Universities</a:t>
            </a:r>
            <a:r>
              <a:rPr lang="de-DE" sz="1700" dirty="0" smtClean="0"/>
              <a:t>, Research Council,</a:t>
            </a:r>
            <a:br>
              <a:rPr lang="de-DE" sz="1700" dirty="0" smtClean="0"/>
            </a:br>
            <a:r>
              <a:rPr lang="de-DE" sz="1700" dirty="0" err="1" smtClean="0"/>
              <a:t>Funders</a:t>
            </a:r>
            <a:endParaRPr lang="de-DE" sz="1700" dirty="0"/>
          </a:p>
        </p:txBody>
      </p:sp>
      <p:sp>
        <p:nvSpPr>
          <p:cNvPr id="12" name="Freihandform 11"/>
          <p:cNvSpPr/>
          <p:nvPr/>
        </p:nvSpPr>
        <p:spPr>
          <a:xfrm>
            <a:off x="3654429" y="3644901"/>
            <a:ext cx="2889240" cy="1279523"/>
          </a:xfrm>
          <a:custGeom>
            <a:avLst/>
            <a:gdLst>
              <a:gd name="connsiteX0" fmla="*/ 0 w 2889240"/>
              <a:gd name="connsiteY0" fmla="*/ 213258 h 1279523"/>
              <a:gd name="connsiteX1" fmla="*/ 213258 w 2889240"/>
              <a:gd name="connsiteY1" fmla="*/ 0 h 1279523"/>
              <a:gd name="connsiteX2" fmla="*/ 2675982 w 2889240"/>
              <a:gd name="connsiteY2" fmla="*/ 0 h 1279523"/>
              <a:gd name="connsiteX3" fmla="*/ 2889240 w 2889240"/>
              <a:gd name="connsiteY3" fmla="*/ 213258 h 1279523"/>
              <a:gd name="connsiteX4" fmla="*/ 2889240 w 2889240"/>
              <a:gd name="connsiteY4" fmla="*/ 1066265 h 1279523"/>
              <a:gd name="connsiteX5" fmla="*/ 2675982 w 2889240"/>
              <a:gd name="connsiteY5" fmla="*/ 1279523 h 1279523"/>
              <a:gd name="connsiteX6" fmla="*/ 213258 w 2889240"/>
              <a:gd name="connsiteY6" fmla="*/ 1279523 h 1279523"/>
              <a:gd name="connsiteX7" fmla="*/ 0 w 2889240"/>
              <a:gd name="connsiteY7" fmla="*/ 1066265 h 1279523"/>
              <a:gd name="connsiteX8" fmla="*/ 0 w 2889240"/>
              <a:gd name="connsiteY8" fmla="*/ 213258 h 1279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240" h="1279523">
                <a:moveTo>
                  <a:pt x="0" y="213258"/>
                </a:moveTo>
                <a:cubicBezTo>
                  <a:pt x="0" y="95479"/>
                  <a:pt x="95479" y="0"/>
                  <a:pt x="213258" y="0"/>
                </a:cubicBezTo>
                <a:lnTo>
                  <a:pt x="2675982" y="0"/>
                </a:lnTo>
                <a:cubicBezTo>
                  <a:pt x="2793761" y="0"/>
                  <a:pt x="2889240" y="95479"/>
                  <a:pt x="2889240" y="213258"/>
                </a:cubicBezTo>
                <a:lnTo>
                  <a:pt x="2889240" y="1066265"/>
                </a:lnTo>
                <a:cubicBezTo>
                  <a:pt x="2889240" y="1184044"/>
                  <a:pt x="2793761" y="1279523"/>
                  <a:pt x="2675982" y="1279523"/>
                </a:cubicBezTo>
                <a:lnTo>
                  <a:pt x="213258" y="1279523"/>
                </a:lnTo>
                <a:cubicBezTo>
                  <a:pt x="95479" y="1279523"/>
                  <a:pt x="0" y="1184044"/>
                  <a:pt x="0" y="1066265"/>
                </a:cubicBezTo>
                <a:lnTo>
                  <a:pt x="0" y="213258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55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55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7231" tIns="127231" rIns="127231" bIns="127231" anchor="ctr"/>
          <a:lstStyle>
            <a:lvl1pPr defTabSz="75565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75565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75565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75565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75565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7556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7556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7556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7556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de-DE" sz="1700" smtClean="0">
                <a:solidFill>
                  <a:srgbClr val="000000"/>
                </a:solidFill>
              </a:rPr>
              <a:t>Institut für Forschungsinformation und Qualitätssicherung (iFQ), KIT-Bibliothek, DINI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263650" y="6391275"/>
            <a:ext cx="7726363" cy="342900"/>
          </a:xfrm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solidFill>
                  <a:srgbClr val="120561"/>
                </a:solidFill>
              </a:rPr>
              <a:t>euroCRIS Membership Meeting, November 5th-6th 2012, Madrid</a:t>
            </a:r>
            <a:endParaRPr lang="de-DE" sz="1200" dirty="0" smtClean="0">
              <a:solidFill>
                <a:srgbClr val="120561"/>
              </a:solidFill>
            </a:endParaRPr>
          </a:p>
        </p:txBody>
      </p:sp>
      <p:sp>
        <p:nvSpPr>
          <p:cNvPr id="923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99645EED-6386-471F-A40E-0601D44B305D}" type="slidenum">
              <a:rPr lang="de-DE" sz="1200">
                <a:solidFill>
                  <a:srgbClr val="120561"/>
                </a:solidFill>
              </a:rPr>
              <a:pPr eaLnBrk="1" hangingPunct="1"/>
              <a:t>4</a:t>
            </a:fld>
            <a:endParaRPr lang="de-DE" sz="1200">
              <a:solidFill>
                <a:srgbClr val="12056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err="1" smtClean="0">
                <a:ea typeface="ＭＳ Ｐゴシック" pitchFamily="34" charset="-128"/>
              </a:rPr>
              <a:t>Result</a:t>
            </a:r>
            <a:r>
              <a:rPr lang="de-DE" dirty="0" smtClean="0">
                <a:ea typeface="ＭＳ Ｐゴシック" pitchFamily="34" charset="-128"/>
              </a:rPr>
              <a:t> </a:t>
            </a:r>
            <a:r>
              <a:rPr lang="de-DE" dirty="0" err="1" smtClean="0">
                <a:ea typeface="ＭＳ Ｐゴシック" pitchFamily="34" charset="-128"/>
              </a:rPr>
              <a:t>of</a:t>
            </a:r>
            <a:r>
              <a:rPr lang="de-DE" dirty="0" smtClean="0">
                <a:ea typeface="ＭＳ Ｐゴシック" pitchFamily="34" charset="-128"/>
              </a:rPr>
              <a:t> </a:t>
            </a:r>
            <a:r>
              <a:rPr lang="de-DE" dirty="0" err="1" smtClean="0">
                <a:ea typeface="ＭＳ Ｐゴシック" pitchFamily="34" charset="-128"/>
              </a:rPr>
              <a:t>workshop</a:t>
            </a:r>
            <a:endParaRPr lang="de-DE" dirty="0" smtClean="0">
              <a:ea typeface="ＭＳ Ｐゴシック" pitchFamily="34" charset="-128"/>
            </a:endParaRPr>
          </a:p>
        </p:txBody>
      </p:sp>
      <p:sp>
        <p:nvSpPr>
          <p:cNvPr id="10243" name="Inhaltsplatzhalter 2"/>
          <p:cNvSpPr>
            <a:spLocks noGrp="1"/>
          </p:cNvSpPr>
          <p:nvPr>
            <p:ph idx="1"/>
          </p:nvPr>
        </p:nvSpPr>
        <p:spPr>
          <a:xfrm>
            <a:off x="1235075" y="1927225"/>
            <a:ext cx="4362450" cy="3813175"/>
          </a:xfrm>
        </p:spPr>
        <p:txBody>
          <a:bodyPr/>
          <a:lstStyle/>
          <a:p>
            <a:r>
              <a:rPr lang="de-DE" sz="2400" dirty="0" err="1" smtClean="0">
                <a:ea typeface="ＭＳ Ｐゴシック" pitchFamily="34" charset="-128"/>
              </a:rPr>
              <a:t>Encore</a:t>
            </a:r>
            <a:r>
              <a:rPr lang="de-DE" sz="2400" dirty="0" smtClean="0">
                <a:ea typeface="ＭＳ Ｐゴシック" pitchFamily="34" charset="-128"/>
              </a:rPr>
              <a:t>! </a:t>
            </a:r>
            <a:r>
              <a:rPr lang="de-DE" sz="2400" dirty="0" smtClean="0">
                <a:ea typeface="ＭＳ Ｐゴシック" pitchFamily="34" charset="-128"/>
              </a:rPr>
              <a:t>=&gt; Forum </a:t>
            </a:r>
            <a:r>
              <a:rPr lang="de-DE" sz="2400" dirty="0" err="1" smtClean="0">
                <a:ea typeface="ＭＳ Ｐゴシック" pitchFamily="34" charset="-128"/>
              </a:rPr>
              <a:t>for</a:t>
            </a:r>
            <a:r>
              <a:rPr lang="de-DE" sz="2400" dirty="0" smtClean="0">
                <a:ea typeface="ＭＳ Ｐゴシック" pitchFamily="34" charset="-128"/>
              </a:rPr>
              <a:t> German community</a:t>
            </a:r>
          </a:p>
          <a:p>
            <a:r>
              <a:rPr lang="de-DE" sz="2400" dirty="0" err="1" smtClean="0">
                <a:ea typeface="ＭＳ Ｐゴシック" pitchFamily="34" charset="-128"/>
              </a:rPr>
              <a:t>Include</a:t>
            </a:r>
            <a:r>
              <a:rPr lang="de-DE" sz="2400" dirty="0" smtClean="0">
                <a:ea typeface="ＭＳ Ｐゴシック" pitchFamily="34" charset="-128"/>
              </a:rPr>
              <a:t> European </a:t>
            </a:r>
            <a:r>
              <a:rPr lang="de-DE" sz="2400" dirty="0" err="1" smtClean="0">
                <a:ea typeface="ＭＳ Ｐゴシック" pitchFamily="34" charset="-128"/>
              </a:rPr>
              <a:t>perspective</a:t>
            </a:r>
            <a:r>
              <a:rPr lang="de-DE" sz="2400" dirty="0" smtClean="0">
                <a:ea typeface="ＭＳ Ｐゴシック" pitchFamily="34" charset="-128"/>
              </a:rPr>
              <a:t> </a:t>
            </a:r>
            <a:r>
              <a:rPr lang="de-DE" sz="2400" dirty="0" err="1" smtClean="0">
                <a:ea typeface="ＭＳ Ｐゴシック" pitchFamily="34" charset="-128"/>
              </a:rPr>
              <a:t>from</a:t>
            </a:r>
            <a:r>
              <a:rPr lang="de-DE" sz="2400" dirty="0" smtClean="0">
                <a:ea typeface="ＭＳ Ｐゴシック" pitchFamily="34" charset="-128"/>
              </a:rPr>
              <a:t> </a:t>
            </a:r>
            <a:r>
              <a:rPr lang="de-DE" sz="2400" dirty="0" err="1" smtClean="0">
                <a:ea typeface="ＭＳ Ｐゴシック" pitchFamily="34" charset="-128"/>
              </a:rPr>
              <a:t>the</a:t>
            </a:r>
            <a:r>
              <a:rPr lang="de-DE" sz="2400" dirty="0" smtClean="0">
                <a:ea typeface="ＭＳ Ｐゴシック" pitchFamily="34" charset="-128"/>
              </a:rPr>
              <a:t> </a:t>
            </a:r>
            <a:r>
              <a:rPr lang="de-DE" sz="2400" dirty="0" err="1" smtClean="0">
                <a:ea typeface="ＭＳ Ｐゴシック" pitchFamily="34" charset="-128"/>
              </a:rPr>
              <a:t>start</a:t>
            </a:r>
            <a:endParaRPr lang="de-DE" sz="2400" dirty="0" smtClean="0">
              <a:ea typeface="ＭＳ Ｐゴシック" pitchFamily="34" charset="-128"/>
            </a:endParaRPr>
          </a:p>
          <a:p>
            <a:r>
              <a:rPr lang="de-DE" sz="2400" dirty="0" smtClean="0">
                <a:ea typeface="ＭＳ Ｐゴシック" pitchFamily="34" charset="-128"/>
              </a:rPr>
              <a:t>Promote </a:t>
            </a:r>
            <a:r>
              <a:rPr lang="de-DE" sz="2400" dirty="0" err="1" smtClean="0">
                <a:ea typeface="ＭＳ Ｐゴシック" pitchFamily="34" charset="-128"/>
              </a:rPr>
              <a:t>standardization</a:t>
            </a:r>
            <a:r>
              <a:rPr lang="de-DE" sz="2400" dirty="0" smtClean="0">
                <a:ea typeface="ＭＳ Ｐゴシック" pitchFamily="34" charset="-128"/>
              </a:rPr>
              <a:t> </a:t>
            </a:r>
            <a:br>
              <a:rPr lang="de-DE" sz="2400" dirty="0" smtClean="0">
                <a:ea typeface="ＭＳ Ｐゴシック" pitchFamily="34" charset="-128"/>
              </a:rPr>
            </a:br>
            <a:r>
              <a:rPr lang="de-DE" sz="2400" dirty="0" smtClean="0">
                <a:ea typeface="ＭＳ Ｐゴシック" pitchFamily="34" charset="-128"/>
              </a:rPr>
              <a:t>in Germany</a:t>
            </a:r>
          </a:p>
          <a:p>
            <a:r>
              <a:rPr lang="de-DE" sz="2400" dirty="0" smtClean="0">
                <a:ea typeface="ＭＳ Ｐゴシック" pitchFamily="34" charset="-128"/>
              </a:rPr>
              <a:t>Kick-off </a:t>
            </a:r>
            <a:r>
              <a:rPr lang="de-DE" sz="2400" dirty="0" err="1" smtClean="0">
                <a:ea typeface="ＭＳ Ｐゴシック" pitchFamily="34" charset="-128"/>
              </a:rPr>
              <a:t>for</a:t>
            </a:r>
            <a:r>
              <a:rPr lang="de-DE" sz="2400" dirty="0" smtClean="0">
                <a:ea typeface="ＭＳ Ｐゴシック" pitchFamily="34" charset="-128"/>
              </a:rPr>
              <a:t> </a:t>
            </a:r>
            <a:r>
              <a:rPr lang="de-DE" sz="2400" dirty="0" err="1" smtClean="0">
                <a:ea typeface="ＭＳ Ｐゴシック" pitchFamily="34" charset="-128"/>
              </a:rPr>
              <a:t>further</a:t>
            </a:r>
            <a:r>
              <a:rPr lang="de-DE" sz="2400" dirty="0" smtClean="0">
                <a:ea typeface="ＭＳ Ｐゴシック" pitchFamily="34" charset="-128"/>
              </a:rPr>
              <a:t> </a:t>
            </a:r>
            <a:r>
              <a:rPr lang="de-DE" sz="2400" dirty="0" err="1" smtClean="0">
                <a:ea typeface="ＭＳ Ｐゴシック" pitchFamily="34" charset="-128"/>
              </a:rPr>
              <a:t>workshops</a:t>
            </a:r>
            <a:r>
              <a:rPr lang="de-DE" sz="2400" dirty="0" smtClean="0">
                <a:ea typeface="ＭＳ Ｐゴシック" pitchFamily="34" charset="-128"/>
              </a:rPr>
              <a:t>/</a:t>
            </a:r>
            <a:r>
              <a:rPr lang="de-DE" sz="2400" dirty="0" err="1" smtClean="0">
                <a:ea typeface="ＭＳ Ｐゴシック" pitchFamily="34" charset="-128"/>
              </a:rPr>
              <a:t>events</a:t>
            </a:r>
            <a:endParaRPr lang="de-DE" sz="2400" dirty="0" smtClean="0">
              <a:ea typeface="ＭＳ Ｐゴシック" pitchFamily="34" charset="-128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1200" smtClean="0">
                <a:solidFill>
                  <a:srgbClr val="120561"/>
                </a:solidFill>
              </a:rPr>
              <a:t>euroCRIS Membership Meeting, November 5th-6th 2012, Madrid</a:t>
            </a:r>
            <a:endParaRPr lang="de-DE" sz="1200" smtClean="0">
              <a:solidFill>
                <a:srgbClr val="120561"/>
              </a:solidFill>
            </a:endParaRPr>
          </a:p>
        </p:txBody>
      </p:sp>
      <p:sp>
        <p:nvSpPr>
          <p:cNvPr id="1024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94F0B8E7-523A-4E71-B256-29640CBE3B10}" type="slidenum">
              <a:rPr lang="de-DE" sz="1200">
                <a:solidFill>
                  <a:srgbClr val="120561"/>
                </a:solidFill>
              </a:rPr>
              <a:pPr eaLnBrk="1" hangingPunct="1"/>
              <a:t>5</a:t>
            </a:fld>
            <a:endParaRPr lang="de-DE" sz="1200">
              <a:solidFill>
                <a:srgbClr val="120561"/>
              </a:solidFill>
            </a:endParaRPr>
          </a:p>
        </p:txBody>
      </p:sp>
      <p:pic>
        <p:nvPicPr>
          <p:cNvPr id="10246" name="Grafi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813" y="1117600"/>
            <a:ext cx="2379662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Textfeld 9"/>
          <p:cNvSpPr txBox="1">
            <a:spLocks noChangeArrowheads="1"/>
          </p:cNvSpPr>
          <p:nvPr/>
        </p:nvSpPr>
        <p:spPr bwMode="auto">
          <a:xfrm>
            <a:off x="5313363" y="4545013"/>
            <a:ext cx="3632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de-DE" sz="1400"/>
              <a:t>Sven Bittner, Stefan Hornbostel, Frank Scholze (Hrsg.): Forschungsinformation in Deutschland: Anforderungen, Stand und Nutzen existierender Forschungs-informationssysteme. Workshop Forschungsinformationssysteme 2011, </a:t>
            </a:r>
          </a:p>
          <a:p>
            <a:pPr eaLnBrk="1" hangingPunct="1"/>
            <a:r>
              <a:rPr lang="de-DE" sz="1400"/>
              <a:t>iFQ-Working Paper No. 10, Mai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euroCRIS Membership Meeting, November 5th-6th 2012, Madrid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03A70A3-3CB4-47E5-AC71-1F9DC5382849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236663" y="779463"/>
            <a:ext cx="7713662" cy="729297"/>
          </a:xfrm>
        </p:spPr>
        <p:txBody>
          <a:bodyPr/>
          <a:lstStyle/>
          <a:p>
            <a:r>
              <a:rPr lang="de-DE" sz="2400" dirty="0" smtClean="0"/>
              <a:t>Who </a:t>
            </a:r>
            <a:r>
              <a:rPr lang="de-DE" sz="2400" dirty="0" err="1" smtClean="0"/>
              <a:t>can</a:t>
            </a:r>
            <a:r>
              <a:rPr lang="de-DE" sz="2400" dirty="0" smtClean="0"/>
              <a:t> </a:t>
            </a:r>
            <a:r>
              <a:rPr lang="de-DE" sz="2400" dirty="0" err="1" smtClean="0"/>
              <a:t>organize</a:t>
            </a:r>
            <a:r>
              <a:rPr lang="de-DE" sz="2400" dirty="0" smtClean="0"/>
              <a:t> </a:t>
            </a:r>
            <a:r>
              <a:rPr lang="de-DE" sz="2400" dirty="0" err="1" smtClean="0"/>
              <a:t>exchange</a:t>
            </a:r>
            <a:r>
              <a:rPr lang="de-DE" sz="2400" dirty="0" smtClean="0"/>
              <a:t> &amp; </a:t>
            </a:r>
            <a:r>
              <a:rPr lang="de-DE" sz="2400" dirty="0" err="1" smtClean="0"/>
              <a:t>standardization</a:t>
            </a:r>
            <a:r>
              <a:rPr lang="de-DE" sz="2400" dirty="0" smtClean="0"/>
              <a:t>?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Selected </a:t>
            </a:r>
            <a:r>
              <a:rPr lang="de-DE" sz="2400" dirty="0" err="1" smtClean="0"/>
              <a:t>actors</a:t>
            </a:r>
            <a:r>
              <a:rPr lang="de-DE" sz="2400" dirty="0" smtClean="0"/>
              <a:t> in </a:t>
            </a:r>
            <a:r>
              <a:rPr lang="de-DE" sz="2400" dirty="0" err="1" smtClean="0"/>
              <a:t>the</a:t>
            </a:r>
            <a:r>
              <a:rPr lang="de-DE" sz="2400" dirty="0" smtClean="0"/>
              <a:t> Federal </a:t>
            </a:r>
            <a:r>
              <a:rPr lang="de-DE" sz="2400" dirty="0" err="1" smtClean="0"/>
              <a:t>Republic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Germany </a:t>
            </a:r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527810" y="2021295"/>
            <a:ext cx="268986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de-DE"/>
            </a:defPPr>
            <a:lvl1pPr>
              <a:defRPr sz="1400">
                <a:solidFill>
                  <a:schemeClr val="dk1"/>
                </a:solidFill>
                <a:latin typeface="+mn-lt"/>
                <a:ea typeface="+mn-ea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</a:defRPr>
            </a:lvl9pPr>
          </a:lstStyle>
          <a:p>
            <a:r>
              <a:rPr lang="de-DE" dirty="0"/>
              <a:t>BMBF – Federal </a:t>
            </a:r>
            <a:r>
              <a:rPr lang="de-DE" dirty="0" err="1"/>
              <a:t>Ministry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Education &amp; Research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387340" y="2021295"/>
            <a:ext cx="268986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400" dirty="0" err="1" smtClean="0"/>
              <a:t>Rectors</a:t>
            </a:r>
            <a:r>
              <a:rPr lang="de-DE" sz="1400" dirty="0" smtClean="0"/>
              <a:t> Conference</a:t>
            </a:r>
            <a:br>
              <a:rPr lang="de-DE" sz="1400" dirty="0" smtClean="0"/>
            </a:br>
            <a:r>
              <a:rPr lang="de-DE" sz="1400" dirty="0" smtClean="0"/>
              <a:t>Hochschulrektorenkonferenz</a:t>
            </a:r>
            <a:endParaRPr lang="de-DE" sz="1400" dirty="0"/>
          </a:p>
        </p:txBody>
      </p:sp>
      <p:sp>
        <p:nvSpPr>
          <p:cNvPr id="9" name="Textfeld 8"/>
          <p:cNvSpPr txBox="1"/>
          <p:nvPr/>
        </p:nvSpPr>
        <p:spPr>
          <a:xfrm>
            <a:off x="6065520" y="2847052"/>
            <a:ext cx="2689860" cy="7386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400" dirty="0" smtClean="0"/>
              <a:t>University Administrators´ Working Group</a:t>
            </a:r>
            <a:br>
              <a:rPr lang="de-DE" sz="1400" dirty="0" smtClean="0"/>
            </a:br>
            <a:r>
              <a:rPr lang="de-DE" sz="1400" dirty="0" smtClean="0"/>
              <a:t>(Kanzlerarbeitskreis)</a:t>
            </a:r>
            <a:endParaRPr lang="de-DE" sz="1400" dirty="0"/>
          </a:p>
        </p:txBody>
      </p:sp>
      <p:sp>
        <p:nvSpPr>
          <p:cNvPr id="10" name="Textfeld 9"/>
          <p:cNvSpPr txBox="1"/>
          <p:nvPr/>
        </p:nvSpPr>
        <p:spPr>
          <a:xfrm>
            <a:off x="5958840" y="3897719"/>
            <a:ext cx="268986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400" dirty="0" smtClean="0"/>
              <a:t>Alliance</a:t>
            </a:r>
            <a:br>
              <a:rPr lang="de-DE" sz="1400" dirty="0" smtClean="0"/>
            </a:br>
            <a:r>
              <a:rPr lang="de-DE" sz="1400" dirty="0" smtClean="0"/>
              <a:t>MPG, </a:t>
            </a:r>
            <a:r>
              <a:rPr lang="de-DE" sz="1400" dirty="0" err="1" smtClean="0"/>
              <a:t>FhG</a:t>
            </a:r>
            <a:r>
              <a:rPr lang="de-DE" sz="1400" dirty="0" smtClean="0"/>
              <a:t>, Leibniz, Helmholtz</a:t>
            </a:r>
            <a:endParaRPr lang="de-DE" sz="1400" dirty="0"/>
          </a:p>
        </p:txBody>
      </p:sp>
      <p:sp>
        <p:nvSpPr>
          <p:cNvPr id="11" name="Textfeld 10"/>
          <p:cNvSpPr txBox="1"/>
          <p:nvPr/>
        </p:nvSpPr>
        <p:spPr>
          <a:xfrm>
            <a:off x="1005840" y="3062496"/>
            <a:ext cx="268986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de-DE"/>
            </a:defPPr>
            <a:lvl1pPr>
              <a:defRPr sz="1400">
                <a:solidFill>
                  <a:schemeClr val="dk1"/>
                </a:solidFill>
                <a:latin typeface="+mn-lt"/>
                <a:ea typeface="+mn-ea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</a:defRPr>
            </a:lvl9pPr>
          </a:lstStyle>
          <a:p>
            <a:r>
              <a:rPr lang="de-DE" dirty="0" smtClean="0"/>
              <a:t>Research Council </a:t>
            </a:r>
            <a:br>
              <a:rPr lang="de-DE" dirty="0" smtClean="0"/>
            </a:br>
            <a:r>
              <a:rPr lang="de-DE" dirty="0" smtClean="0"/>
              <a:t>(Wissenschaftsrat)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1280160" y="4060865"/>
            <a:ext cx="268986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de-DE"/>
            </a:defPPr>
            <a:lvl1pPr>
              <a:defRPr sz="1400">
                <a:solidFill>
                  <a:schemeClr val="dk1"/>
                </a:solidFill>
                <a:latin typeface="+mn-lt"/>
                <a:ea typeface="+mn-ea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</a:defRPr>
            </a:lvl9pPr>
          </a:lstStyle>
          <a:p>
            <a:r>
              <a:rPr lang="de-DE" dirty="0" smtClean="0"/>
              <a:t>DFG Deutsche Forschungs-gemeinschaft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4217670" y="4805479"/>
            <a:ext cx="268986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de-DE"/>
            </a:defPPr>
            <a:lvl1pPr>
              <a:defRPr sz="1400">
                <a:solidFill>
                  <a:schemeClr val="dk1"/>
                </a:solidFill>
                <a:latin typeface="+mn-lt"/>
                <a:ea typeface="+mn-ea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</a:defRPr>
            </a:lvl9pPr>
          </a:lstStyle>
          <a:p>
            <a:r>
              <a:rPr lang="de-DE" dirty="0" smtClean="0"/>
              <a:t>DINI - German Initiative </a:t>
            </a:r>
            <a:r>
              <a:rPr lang="de-DE" dirty="0" err="1" smtClean="0"/>
              <a:t>for</a:t>
            </a:r>
            <a:r>
              <a:rPr lang="de-DE" dirty="0" smtClean="0"/>
              <a:t> Network Information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9136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 smtClean="0"/>
              <a:t>DINI – German Initiative </a:t>
            </a:r>
            <a:r>
              <a:rPr lang="de-DE" sz="2400" dirty="0" err="1" smtClean="0"/>
              <a:t>for</a:t>
            </a:r>
            <a:r>
              <a:rPr lang="de-DE" sz="2400" dirty="0" smtClean="0"/>
              <a:t> Network Information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35075" y="1912621"/>
            <a:ext cx="7727950" cy="418338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/>
              <a:t>Founding </a:t>
            </a:r>
            <a:r>
              <a:rPr lang="en-US" sz="1800" b="1" dirty="0" err="1" smtClean="0"/>
              <a:t>organisations</a:t>
            </a:r>
            <a:endParaRPr lang="en-US" sz="1800" b="1" dirty="0" smtClean="0"/>
          </a:p>
          <a:p>
            <a:r>
              <a:rPr lang="en-US" sz="1800" dirty="0" smtClean="0"/>
              <a:t>AMH - Consortium of German University Media Centers</a:t>
            </a:r>
          </a:p>
          <a:p>
            <a:r>
              <a:rPr lang="en-US" sz="1800" dirty="0" err="1" smtClean="0"/>
              <a:t>dbv</a:t>
            </a:r>
            <a:r>
              <a:rPr lang="en-US" sz="1800" dirty="0" smtClean="0"/>
              <a:t> - German Library Association,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Section </a:t>
            </a:r>
            <a:r>
              <a:rPr lang="en-US" sz="1800" dirty="0" smtClean="0"/>
              <a:t>4: Academic Universal Libraries</a:t>
            </a:r>
          </a:p>
          <a:p>
            <a:r>
              <a:rPr lang="en-US" sz="1800" dirty="0" smtClean="0"/>
              <a:t>ZKI e. V. - Association of German University Computing Centers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b="1" dirty="0" smtClean="0"/>
              <a:t>Mission</a:t>
            </a:r>
            <a:endParaRPr lang="en-US" sz="1800" b="1" dirty="0" smtClean="0"/>
          </a:p>
          <a:p>
            <a:pPr marL="0" indent="0">
              <a:buNone/>
            </a:pPr>
            <a:r>
              <a:rPr lang="en-US" sz="1800" dirty="0" smtClean="0"/>
              <a:t>To advance the improvement of the information and communication services and the necessary development of the information infrastructures at universities as well as on regional and national levels. </a:t>
            </a:r>
          </a:p>
          <a:p>
            <a:pPr lvl="1"/>
            <a:r>
              <a:rPr lang="en-US" sz="1600" dirty="0" smtClean="0"/>
              <a:t>Agreements for the distribution of tasks among infrastructure facilities </a:t>
            </a:r>
          </a:p>
          <a:p>
            <a:pPr lvl="1"/>
            <a:r>
              <a:rPr lang="en-US" sz="1600" dirty="0" smtClean="0"/>
              <a:t>Joint development of standards and recommendations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euroCRIS Membership Meeting, November 5th-6th 2012, Madrid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03A70A3-3CB4-47E5-AC71-1F9DC5382849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8585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36663" y="779463"/>
            <a:ext cx="7713662" cy="813117"/>
          </a:xfrm>
        </p:spPr>
        <p:txBody>
          <a:bodyPr/>
          <a:lstStyle/>
          <a:p>
            <a:r>
              <a:rPr lang="de-DE" sz="2400" dirty="0" smtClean="0"/>
              <a:t>Selected DINI </a:t>
            </a:r>
            <a:r>
              <a:rPr lang="de-DE" sz="2400" dirty="0" err="1" smtClean="0"/>
              <a:t>activities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35075" y="1584960"/>
            <a:ext cx="7727950" cy="4511041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/>
              <a:t>DINI working groups</a:t>
            </a:r>
          </a:p>
          <a:p>
            <a:pPr lvl="0"/>
            <a:r>
              <a:rPr lang="de-DE" sz="1800" u="sng" dirty="0" smtClean="0">
                <a:hlinkClick r:id="rId3" tooltip="Elektronisches Publizieren (E-Pub)"/>
              </a:rPr>
              <a:t>E-Publishing</a:t>
            </a:r>
            <a:r>
              <a:rPr lang="de-DE" sz="1800" dirty="0" smtClean="0"/>
              <a:t> </a:t>
            </a:r>
            <a:r>
              <a:rPr lang="de-DE" sz="1800" dirty="0"/>
              <a:t>(E-Pub</a:t>
            </a:r>
            <a:r>
              <a:rPr lang="de-DE" sz="1800" dirty="0" smtClean="0"/>
              <a:t>)</a:t>
            </a:r>
          </a:p>
          <a:p>
            <a:pPr lvl="1"/>
            <a:r>
              <a:rPr lang="de-DE" sz="1400" dirty="0" err="1" smtClean="0"/>
              <a:t>Promoting</a:t>
            </a:r>
            <a:r>
              <a:rPr lang="de-DE" sz="1400" dirty="0" smtClean="0"/>
              <a:t> Open Access </a:t>
            </a:r>
            <a:r>
              <a:rPr lang="de-DE" sz="1400" dirty="0" err="1" smtClean="0"/>
              <a:t>structures</a:t>
            </a:r>
            <a:endParaRPr lang="de-DE" sz="1400" dirty="0" smtClean="0"/>
          </a:p>
          <a:p>
            <a:pPr lvl="1"/>
            <a:r>
              <a:rPr lang="de-DE" sz="1400" dirty="0" smtClean="0"/>
              <a:t>DINI </a:t>
            </a:r>
            <a:r>
              <a:rPr lang="de-DE" sz="1400" dirty="0" err="1" smtClean="0"/>
              <a:t>certificate</a:t>
            </a:r>
            <a:r>
              <a:rPr lang="de-DE" sz="1400" dirty="0" smtClean="0"/>
              <a:t> </a:t>
            </a:r>
            <a:r>
              <a:rPr lang="de-DE" sz="1400" dirty="0" err="1" smtClean="0"/>
              <a:t>for</a:t>
            </a:r>
            <a:r>
              <a:rPr lang="de-DE" sz="1400" dirty="0" smtClean="0"/>
              <a:t> OA </a:t>
            </a:r>
            <a:r>
              <a:rPr lang="de-DE" sz="1400" dirty="0" err="1" smtClean="0"/>
              <a:t>repositories</a:t>
            </a:r>
            <a:r>
              <a:rPr lang="de-DE" sz="1400" dirty="0" smtClean="0"/>
              <a:t> (German, English, </a:t>
            </a:r>
            <a:r>
              <a:rPr lang="de-DE" sz="1400" dirty="0" err="1" smtClean="0"/>
              <a:t>Spanish</a:t>
            </a:r>
            <a:r>
              <a:rPr lang="de-DE" sz="1400" dirty="0" smtClean="0"/>
              <a:t>)</a:t>
            </a:r>
            <a:endParaRPr lang="de-DE" sz="1400" dirty="0"/>
          </a:p>
          <a:p>
            <a:pPr lvl="0"/>
            <a:r>
              <a:rPr lang="de-DE" sz="1800" u="sng" dirty="0" smtClean="0">
                <a:hlinkClick r:id="rId4" tooltip="Kompetenzzentrum Interoperable Metadaten (KIM)"/>
              </a:rPr>
              <a:t>Kompetenzzentrum </a:t>
            </a:r>
            <a:r>
              <a:rPr lang="de-DE" sz="1800" u="sng" dirty="0">
                <a:hlinkClick r:id="rId4" tooltip="Kompetenzzentrum Interoperable Metadaten (KIM)"/>
              </a:rPr>
              <a:t>Interoperable Metadaten</a:t>
            </a:r>
            <a:r>
              <a:rPr lang="de-DE" sz="1800" dirty="0"/>
              <a:t> (KIM</a:t>
            </a:r>
            <a:r>
              <a:rPr lang="de-DE" sz="1800" dirty="0" smtClean="0"/>
              <a:t>)</a:t>
            </a:r>
            <a:endParaRPr lang="de-DE" sz="1800" dirty="0"/>
          </a:p>
          <a:p>
            <a:pPr lvl="0"/>
            <a:r>
              <a:rPr lang="de-DE" sz="1800" u="sng" dirty="0" smtClean="0">
                <a:hlinkClick r:id="rId5" tooltip="Virtuelle Forschungsumgebungen"/>
              </a:rPr>
              <a:t>Virtual Research Environments</a:t>
            </a:r>
            <a:r>
              <a:rPr lang="de-DE" sz="1800" dirty="0" smtClean="0"/>
              <a:t> </a:t>
            </a:r>
            <a:r>
              <a:rPr lang="de-DE" sz="1800" dirty="0"/>
              <a:t>(</a:t>
            </a:r>
            <a:r>
              <a:rPr lang="de-DE" sz="1800" dirty="0" err="1"/>
              <a:t>vForum</a:t>
            </a:r>
            <a:r>
              <a:rPr lang="de-DE" sz="1800" dirty="0"/>
              <a:t>)</a:t>
            </a:r>
          </a:p>
          <a:p>
            <a:pPr lvl="0"/>
            <a:r>
              <a:rPr lang="de-DE" sz="1800" u="sng" dirty="0"/>
              <a:t>E-Framework</a:t>
            </a:r>
          </a:p>
          <a:p>
            <a:pPr lvl="0"/>
            <a:r>
              <a:rPr lang="de-DE" sz="1800" u="sng" dirty="0" smtClean="0">
                <a:hlinkClick r:id="rId6" tooltip="E-Learning"/>
              </a:rPr>
              <a:t>E-Learning</a:t>
            </a:r>
            <a:endParaRPr lang="de-DE" sz="1800" dirty="0" smtClean="0"/>
          </a:p>
          <a:p>
            <a:pPr lvl="0"/>
            <a:r>
              <a:rPr lang="de-DE" sz="1800" u="sng" dirty="0" smtClean="0">
                <a:hlinkClick r:id="rId7" tooltip="Videokonferenztechnologien und ihre Anwendungsszenarien (VIKTAS)"/>
              </a:rPr>
              <a:t>Videokonferenztechnologien </a:t>
            </a:r>
            <a:r>
              <a:rPr lang="de-DE" sz="1800" u="sng" dirty="0">
                <a:hlinkClick r:id="rId7" tooltip="Videokonferenztechnologien und ihre Anwendungsszenarien (VIKTAS)"/>
              </a:rPr>
              <a:t>und ihre Anwendungsszenarien</a:t>
            </a:r>
            <a:r>
              <a:rPr lang="de-DE" sz="1800" dirty="0"/>
              <a:t> (VIKTAS)</a:t>
            </a:r>
            <a:endParaRPr lang="en-US" sz="1800" b="1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euroCRIS Membership Meeting, November 5th-6th 2012, Madrid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03A70A3-3CB4-47E5-AC71-1F9DC5382849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2754086" y="5203371"/>
            <a:ext cx="3668486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000" dirty="0" smtClean="0"/>
              <a:t>Research Information </a:t>
            </a:r>
            <a:r>
              <a:rPr lang="de-DE" sz="2000" dirty="0" err="1" smtClean="0"/>
              <a:t>Managemet</a:t>
            </a:r>
            <a:r>
              <a:rPr lang="de-DE" sz="2000" dirty="0" smtClean="0"/>
              <a:t> </a:t>
            </a:r>
            <a:r>
              <a:rPr lang="de-DE" sz="2000" dirty="0" err="1" smtClean="0"/>
              <a:t>fits</a:t>
            </a:r>
            <a:r>
              <a:rPr lang="de-DE" sz="2000" dirty="0" smtClean="0"/>
              <a:t> </a:t>
            </a:r>
            <a:r>
              <a:rPr lang="de-DE" sz="2000" dirty="0" err="1" smtClean="0"/>
              <a:t>right</a:t>
            </a:r>
            <a:r>
              <a:rPr lang="de-DE" sz="2000" dirty="0" smtClean="0"/>
              <a:t> in</a:t>
            </a:r>
            <a:endParaRPr lang="de-DE" sz="2000" dirty="0"/>
          </a:p>
        </p:txBody>
      </p:sp>
      <p:sp>
        <p:nvSpPr>
          <p:cNvPr id="7" name="Pfeil nach unten 6"/>
          <p:cNvSpPr/>
          <p:nvPr/>
        </p:nvSpPr>
        <p:spPr bwMode="auto">
          <a:xfrm>
            <a:off x="4158343" y="4582886"/>
            <a:ext cx="859972" cy="500743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303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ea typeface="ＭＳ Ｐゴシック" pitchFamily="34" charset="-128"/>
              </a:rPr>
              <a:t>Establishing</a:t>
            </a:r>
            <a:r>
              <a:rPr lang="de-DE" dirty="0" smtClean="0">
                <a:ea typeface="ＭＳ Ｐゴシック" pitchFamily="34" charset="-128"/>
              </a:rPr>
              <a:t> DINI AG FIS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1200" smtClean="0">
                <a:solidFill>
                  <a:srgbClr val="120561"/>
                </a:solidFill>
              </a:rPr>
              <a:t>euroCRIS Membership Meeting, November 5th-6th 2012, Madrid</a:t>
            </a:r>
            <a:endParaRPr lang="de-DE" sz="1200" smtClean="0">
              <a:solidFill>
                <a:srgbClr val="120561"/>
              </a:solidFill>
            </a:endParaRPr>
          </a:p>
        </p:txBody>
      </p:sp>
      <p:sp>
        <p:nvSpPr>
          <p:cNvPr id="11268" name="Foliennummernplatzhalt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EA637348-00BF-4F38-9E64-79AE5D668BE9}" type="slidenum">
              <a:rPr lang="de-DE" sz="1200">
                <a:solidFill>
                  <a:srgbClr val="120561"/>
                </a:solidFill>
              </a:rPr>
              <a:pPr eaLnBrk="1" hangingPunct="1"/>
              <a:t>9</a:t>
            </a:fld>
            <a:endParaRPr lang="de-DE" sz="1200">
              <a:solidFill>
                <a:srgbClr val="120561"/>
              </a:solidFill>
            </a:endParaRPr>
          </a:p>
        </p:txBody>
      </p:sp>
      <p:grpSp>
        <p:nvGrpSpPr>
          <p:cNvPr id="8192" name="Gruppieren 8191"/>
          <p:cNvGrpSpPr>
            <a:grpSpLocks/>
          </p:cNvGrpSpPr>
          <p:nvPr/>
        </p:nvGrpSpPr>
        <p:grpSpPr bwMode="auto">
          <a:xfrm>
            <a:off x="1012825" y="2897188"/>
            <a:ext cx="2403475" cy="2794000"/>
            <a:chOff x="1012805" y="2896861"/>
            <a:chExt cx="2402851" cy="2793680"/>
          </a:xfrm>
        </p:grpSpPr>
        <p:sp>
          <p:nvSpPr>
            <p:cNvPr id="24" name="L-Form 23"/>
            <p:cNvSpPr/>
            <p:nvPr/>
          </p:nvSpPr>
          <p:spPr>
            <a:xfrm rot="5400000">
              <a:off x="1491208" y="3074020"/>
              <a:ext cx="1441285" cy="2398090"/>
            </a:xfrm>
            <a:prstGeom prst="corner">
              <a:avLst>
                <a:gd name="adj1" fmla="val 16120"/>
                <a:gd name="adj2" fmla="val 16110"/>
              </a:avLst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Freihandform 24"/>
            <p:cNvSpPr/>
            <p:nvPr/>
          </p:nvSpPr>
          <p:spPr>
            <a:xfrm>
              <a:off x="1250868" y="3807982"/>
              <a:ext cx="2164788" cy="1882559"/>
            </a:xfrm>
            <a:custGeom>
              <a:avLst/>
              <a:gdLst>
                <a:gd name="connsiteX0" fmla="*/ 0 w 2164968"/>
                <a:gd name="connsiteY0" fmla="*/ 0 h 1883242"/>
                <a:gd name="connsiteX1" fmla="*/ 2164968 w 2164968"/>
                <a:gd name="connsiteY1" fmla="*/ 0 h 1883242"/>
                <a:gd name="connsiteX2" fmla="*/ 2164968 w 2164968"/>
                <a:gd name="connsiteY2" fmla="*/ 1883242 h 1883242"/>
                <a:gd name="connsiteX3" fmla="*/ 0 w 2164968"/>
                <a:gd name="connsiteY3" fmla="*/ 1883242 h 1883242"/>
                <a:gd name="connsiteX4" fmla="*/ 0 w 2164968"/>
                <a:gd name="connsiteY4" fmla="*/ 0 h 1883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4968" h="1883242">
                  <a:moveTo>
                    <a:pt x="0" y="0"/>
                  </a:moveTo>
                  <a:lnTo>
                    <a:pt x="2164968" y="0"/>
                  </a:lnTo>
                  <a:lnTo>
                    <a:pt x="2164968" y="1883242"/>
                  </a:lnTo>
                  <a:lnTo>
                    <a:pt x="0" y="188324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53340" tIns="53340" rIns="53340" bIns="53340"/>
            <a:lstStyle/>
            <a:p>
              <a:pPr algn="l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400" b="1" dirty="0" smtClean="0">
                  <a:solidFill>
                    <a:srgbClr val="000000"/>
                  </a:solidFill>
                  <a:ea typeface="ＭＳ Ｐゴシック" pitchFamily="34" charset="-128"/>
                </a:rPr>
                <a:t>DINI: Impulses </a:t>
              </a:r>
              <a:r>
                <a:rPr lang="de-DE" sz="1400" b="1" dirty="0" err="1" smtClean="0">
                  <a:solidFill>
                    <a:srgbClr val="000000"/>
                  </a:solidFill>
                  <a:ea typeface="ＭＳ Ｐゴシック" pitchFamily="34" charset="-128"/>
                </a:rPr>
                <a:t>from</a:t>
              </a:r>
              <a:r>
                <a:rPr lang="de-DE" sz="1400" b="1" dirty="0" smtClean="0">
                  <a:solidFill>
                    <a:srgbClr val="000000"/>
                  </a:solidFill>
                  <a:ea typeface="ＭＳ Ｐゴシック" pitchFamily="34" charset="-128"/>
                </a:rPr>
                <a:t> Karlsruhe </a:t>
              </a:r>
              <a:r>
                <a:rPr lang="de-DE" sz="1400" b="1" dirty="0" err="1" smtClean="0">
                  <a:solidFill>
                    <a:srgbClr val="000000"/>
                  </a:solidFill>
                  <a:ea typeface="ＭＳ Ｐゴシック" pitchFamily="34" charset="-128"/>
                </a:rPr>
                <a:t>workshop</a:t>
              </a:r>
              <a:endParaRPr lang="de-DE" sz="1200" dirty="0">
                <a:solidFill>
                  <a:srgbClr val="000000"/>
                </a:solidFill>
                <a:ea typeface="ＭＳ Ｐゴシック" pitchFamily="34" charset="-128"/>
              </a:endParaRPr>
            </a:p>
            <a:p>
              <a:pPr algn="l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400" dirty="0" err="1" smtClean="0">
                  <a:solidFill>
                    <a:srgbClr val="000000"/>
                  </a:solidFill>
                  <a:ea typeface="ＭＳ Ｐゴシック" pitchFamily="34" charset="-128"/>
                </a:rPr>
                <a:t>Organize</a:t>
              </a:r>
              <a:r>
                <a:rPr lang="de-DE" sz="1400" dirty="0" smtClean="0">
                  <a:solidFill>
                    <a:srgbClr val="000000"/>
                  </a:solidFill>
                  <a:ea typeface="ＭＳ Ｐゴシック" pitchFamily="34" charset="-128"/>
                </a:rPr>
                <a:t> community</a:t>
              </a:r>
              <a:r>
                <a:rPr lang="de-DE" sz="1400" dirty="0">
                  <a:solidFill>
                    <a:srgbClr val="000000"/>
                  </a:solidFill>
                  <a:ea typeface="ＭＳ Ｐゴシック" pitchFamily="34" charset="-128"/>
                </a:rPr>
                <a:t/>
              </a:r>
              <a:br>
                <a:rPr lang="de-DE" sz="1400" dirty="0">
                  <a:solidFill>
                    <a:srgbClr val="000000"/>
                  </a:solidFill>
                  <a:ea typeface="ＭＳ Ｐゴシック" pitchFamily="34" charset="-128"/>
                </a:rPr>
              </a:br>
              <a:r>
                <a:rPr lang="de-DE" sz="1400" dirty="0">
                  <a:solidFill>
                    <a:srgbClr val="000000"/>
                  </a:solidFill>
                  <a:ea typeface="ＭＳ Ｐゴシック" pitchFamily="34" charset="-128"/>
                </a:rPr>
                <a:t>=&gt; DINI </a:t>
              </a:r>
              <a:r>
                <a:rPr lang="de-DE" sz="1400" dirty="0" err="1" smtClean="0">
                  <a:solidFill>
                    <a:srgbClr val="000000"/>
                  </a:solidFill>
                  <a:ea typeface="ＭＳ Ｐゴシック" pitchFamily="34" charset="-128"/>
                </a:rPr>
                <a:t>is</a:t>
              </a:r>
              <a:r>
                <a:rPr lang="de-DE" sz="1400" dirty="0" smtClean="0">
                  <a:solidFill>
                    <a:srgbClr val="000000"/>
                  </a:solidFill>
                  <a:ea typeface="ＭＳ Ｐゴシック" pitchFamily="34" charset="-128"/>
                </a:rPr>
                <a:t> </a:t>
              </a:r>
              <a:r>
                <a:rPr lang="de-DE" sz="1400" dirty="0" err="1" smtClean="0">
                  <a:solidFill>
                    <a:srgbClr val="000000"/>
                  </a:solidFill>
                  <a:ea typeface="ＭＳ Ｐゴシック" pitchFamily="34" charset="-128"/>
                </a:rPr>
                <a:t>competent</a:t>
              </a:r>
              <a:endParaRPr lang="de-DE" sz="1400" dirty="0">
                <a:solidFill>
                  <a:srgbClr val="000000"/>
                </a:solidFill>
                <a:ea typeface="ＭＳ Ｐゴシック" pitchFamily="34" charset="-128"/>
              </a:endParaRPr>
            </a:p>
            <a:p>
              <a:pPr algn="l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400" dirty="0" smtClean="0">
                  <a:solidFill>
                    <a:srgbClr val="000000"/>
                  </a:solidFill>
                  <a:ea typeface="ＭＳ Ｐゴシック" pitchFamily="34" charset="-128"/>
                </a:rPr>
                <a:t>European </a:t>
              </a:r>
              <a:r>
                <a:rPr lang="de-DE" sz="1400" dirty="0" err="1" smtClean="0">
                  <a:solidFill>
                    <a:srgbClr val="000000"/>
                  </a:solidFill>
                  <a:ea typeface="ＭＳ Ｐゴシック" pitchFamily="34" charset="-128"/>
                </a:rPr>
                <a:t>perspective</a:t>
              </a:r>
              <a:r>
                <a:rPr lang="de-DE" sz="1400" dirty="0">
                  <a:solidFill>
                    <a:srgbClr val="000000"/>
                  </a:solidFill>
                  <a:ea typeface="ＭＳ Ｐゴシック" pitchFamily="34" charset="-128"/>
                </a:rPr>
                <a:t/>
              </a:r>
              <a:br>
                <a:rPr lang="de-DE" sz="1400" dirty="0">
                  <a:solidFill>
                    <a:srgbClr val="000000"/>
                  </a:solidFill>
                  <a:ea typeface="ＭＳ Ｐゴシック" pitchFamily="34" charset="-128"/>
                </a:rPr>
              </a:br>
              <a:r>
                <a:rPr lang="de-DE" sz="1400" dirty="0">
                  <a:solidFill>
                    <a:srgbClr val="000000"/>
                  </a:solidFill>
                  <a:ea typeface="ＭＳ Ｐゴシック" pitchFamily="34" charset="-128"/>
                </a:rPr>
                <a:t>=&gt; </a:t>
              </a:r>
              <a:r>
                <a:rPr lang="de-DE" sz="1400" dirty="0" err="1" smtClean="0">
                  <a:solidFill>
                    <a:srgbClr val="000000"/>
                  </a:solidFill>
                  <a:ea typeface="ＭＳ Ｐゴシック" pitchFamily="34" charset="-128"/>
                </a:rPr>
                <a:t>Cooperation</a:t>
              </a:r>
              <a:r>
                <a:rPr lang="de-DE" sz="1400" dirty="0" smtClean="0">
                  <a:solidFill>
                    <a:srgbClr val="000000"/>
                  </a:solidFill>
                  <a:ea typeface="ＭＳ Ｐゴシック" pitchFamily="34" charset="-128"/>
                </a:rPr>
                <a:t> </a:t>
              </a:r>
              <a:r>
                <a:rPr lang="de-DE" sz="1400" dirty="0" err="1" smtClean="0">
                  <a:solidFill>
                    <a:srgbClr val="000000"/>
                  </a:solidFill>
                  <a:ea typeface="ＭＳ Ｐゴシック" pitchFamily="34" charset="-128"/>
                </a:rPr>
                <a:t>with</a:t>
              </a:r>
              <a:r>
                <a:rPr lang="de-DE" sz="1400" dirty="0" smtClean="0">
                  <a:solidFill>
                    <a:srgbClr val="000000"/>
                  </a:solidFill>
                  <a:ea typeface="ＭＳ Ｐゴシック" pitchFamily="34" charset="-128"/>
                </a:rPr>
                <a:t> euroCRIS</a:t>
              </a:r>
              <a:endParaRPr lang="de-DE" sz="1600" dirty="0">
                <a:solidFill>
                  <a:srgbClr val="000000"/>
                </a:solidFill>
                <a:ea typeface="ＭＳ Ｐゴシック" pitchFamily="34" charset="-128"/>
              </a:endParaRPr>
            </a:p>
            <a:p>
              <a:pPr marL="57150" lvl="1" algn="l" defTabSz="622300">
                <a:lnSpc>
                  <a:spcPct val="90000"/>
                </a:lnSpc>
                <a:spcAft>
                  <a:spcPct val="15000"/>
                </a:spcAft>
                <a:buFontTx/>
                <a:buChar char="•"/>
                <a:defRPr/>
              </a:pPr>
              <a:endParaRPr lang="de-DE" sz="1400" dirty="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26" name="Gleichschenkliges Dreieck 25"/>
            <p:cNvSpPr/>
            <p:nvPr/>
          </p:nvSpPr>
          <p:spPr>
            <a:xfrm>
              <a:off x="3007775" y="2896861"/>
              <a:ext cx="407881" cy="407940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8193" name="Gruppieren 8192"/>
          <p:cNvGrpSpPr>
            <a:grpSpLocks/>
          </p:cNvGrpSpPr>
          <p:nvPr/>
        </p:nvGrpSpPr>
        <p:grpSpPr bwMode="auto">
          <a:xfrm>
            <a:off x="3662362" y="1951038"/>
            <a:ext cx="2403476" cy="3863022"/>
            <a:chOff x="3663149" y="1950290"/>
            <a:chExt cx="2402852" cy="3864717"/>
          </a:xfrm>
        </p:grpSpPr>
        <p:sp>
          <p:nvSpPr>
            <p:cNvPr id="27" name="L-Form 26"/>
            <p:cNvSpPr/>
            <p:nvPr/>
          </p:nvSpPr>
          <p:spPr>
            <a:xfrm rot="5400000">
              <a:off x="4141153" y="2126623"/>
              <a:ext cx="1442082" cy="2398089"/>
            </a:xfrm>
            <a:prstGeom prst="corner">
              <a:avLst>
                <a:gd name="adj1" fmla="val 16120"/>
                <a:gd name="adj2" fmla="val 16110"/>
              </a:avLst>
            </a:prstGeom>
            <a:effectLst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8" name="Freihandform 27"/>
            <p:cNvSpPr/>
            <p:nvPr/>
          </p:nvSpPr>
          <p:spPr>
            <a:xfrm>
              <a:off x="3901213" y="2907972"/>
              <a:ext cx="2164788" cy="2907035"/>
            </a:xfrm>
            <a:custGeom>
              <a:avLst/>
              <a:gdLst>
                <a:gd name="connsiteX0" fmla="*/ 0 w 2164968"/>
                <a:gd name="connsiteY0" fmla="*/ 0 h 2479203"/>
                <a:gd name="connsiteX1" fmla="*/ 2164968 w 2164968"/>
                <a:gd name="connsiteY1" fmla="*/ 0 h 2479203"/>
                <a:gd name="connsiteX2" fmla="*/ 2164968 w 2164968"/>
                <a:gd name="connsiteY2" fmla="*/ 2479203 h 2479203"/>
                <a:gd name="connsiteX3" fmla="*/ 0 w 2164968"/>
                <a:gd name="connsiteY3" fmla="*/ 2479203 h 2479203"/>
                <a:gd name="connsiteX4" fmla="*/ 0 w 2164968"/>
                <a:gd name="connsiteY4" fmla="*/ 0 h 2479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4968" h="2479203">
                  <a:moveTo>
                    <a:pt x="0" y="0"/>
                  </a:moveTo>
                  <a:lnTo>
                    <a:pt x="2164968" y="0"/>
                  </a:lnTo>
                  <a:lnTo>
                    <a:pt x="2164968" y="2479203"/>
                  </a:lnTo>
                  <a:lnTo>
                    <a:pt x="0" y="247920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53340" tIns="53340" rIns="53340" bIns="53340"/>
            <a:lstStyle/>
            <a:p>
              <a:pPr algn="l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400" b="1" dirty="0" err="1" smtClean="0">
                  <a:solidFill>
                    <a:srgbClr val="000000"/>
                  </a:solidFill>
                  <a:ea typeface="ＭＳ Ｐゴシック" pitchFamily="34" charset="-128"/>
                </a:rPr>
                <a:t>Founding</a:t>
              </a:r>
              <a:r>
                <a:rPr lang="de-DE" sz="1400" b="1" dirty="0" smtClean="0">
                  <a:solidFill>
                    <a:srgbClr val="000000"/>
                  </a:solidFill>
                  <a:ea typeface="ＭＳ Ｐゴシック" pitchFamily="34" charset="-128"/>
                </a:rPr>
                <a:t> AG-FIS</a:t>
              </a:r>
              <a:endParaRPr lang="de-DE" sz="1400" b="1" dirty="0">
                <a:solidFill>
                  <a:srgbClr val="000000"/>
                </a:solidFill>
                <a:ea typeface="ＭＳ Ｐゴシック" pitchFamily="34" charset="-128"/>
              </a:endParaRPr>
            </a:p>
            <a:p>
              <a:pPr algn="l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400" dirty="0" smtClean="0">
                  <a:solidFill>
                    <a:srgbClr val="000000"/>
                  </a:solidFill>
                  <a:ea typeface="ＭＳ Ｐゴシック" pitchFamily="34" charset="-128"/>
                </a:rPr>
                <a:t>May </a:t>
              </a:r>
              <a:r>
                <a:rPr lang="de-DE" sz="1400" dirty="0">
                  <a:solidFill>
                    <a:srgbClr val="000000"/>
                  </a:solidFill>
                  <a:ea typeface="ＭＳ Ｐゴシック" pitchFamily="34" charset="-128"/>
                </a:rPr>
                <a:t>2012 in Göttingen</a:t>
              </a:r>
            </a:p>
            <a:p>
              <a:pPr algn="l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400" dirty="0" smtClean="0">
                  <a:solidFill>
                    <a:srgbClr val="000000"/>
                  </a:solidFill>
                  <a:ea typeface="ＭＳ Ｐゴシック" pitchFamily="34" charset="-128"/>
                </a:rPr>
                <a:t>Definition </a:t>
              </a:r>
              <a:r>
                <a:rPr lang="de-DE" sz="1400" dirty="0" err="1" smtClean="0">
                  <a:solidFill>
                    <a:srgbClr val="000000"/>
                  </a:solidFill>
                  <a:ea typeface="ＭＳ Ｐゴシック" pitchFamily="34" charset="-128"/>
                </a:rPr>
                <a:t>of</a:t>
              </a:r>
              <a:r>
                <a:rPr lang="de-DE" sz="1400" dirty="0" smtClean="0">
                  <a:solidFill>
                    <a:srgbClr val="000000"/>
                  </a:solidFill>
                  <a:ea typeface="ＭＳ Ｐゴシック" pitchFamily="34" charset="-128"/>
                </a:rPr>
                <a:t> </a:t>
              </a:r>
              <a:r>
                <a:rPr lang="de-DE" sz="1400" dirty="0" err="1" smtClean="0">
                  <a:solidFill>
                    <a:srgbClr val="000000"/>
                  </a:solidFill>
                  <a:ea typeface="ＭＳ Ｐゴシック" pitchFamily="34" charset="-128"/>
                </a:rPr>
                <a:t>profile</a:t>
              </a:r>
              <a:r>
                <a:rPr lang="de-DE" sz="1400" dirty="0" smtClean="0">
                  <a:solidFill>
                    <a:srgbClr val="000000"/>
                  </a:solidFill>
                  <a:ea typeface="ＭＳ Ｐゴシック" pitchFamily="34" charset="-128"/>
                </a:rPr>
                <a:t> </a:t>
              </a:r>
              <a:r>
                <a:rPr lang="de-DE" sz="1400" dirty="0">
                  <a:solidFill>
                    <a:srgbClr val="000000"/>
                  </a:solidFill>
                  <a:ea typeface="ＭＳ Ｐゴシック" pitchFamily="34" charset="-128"/>
                </a:rPr>
                <a:t>und </a:t>
              </a:r>
              <a:r>
                <a:rPr lang="de-DE" sz="1400" dirty="0" err="1" smtClean="0">
                  <a:solidFill>
                    <a:srgbClr val="000000"/>
                  </a:solidFill>
                  <a:ea typeface="ＭＳ Ｐゴシック" pitchFamily="34" charset="-128"/>
                </a:rPr>
                <a:t>agenda</a:t>
              </a:r>
              <a:endParaRPr lang="de-DE" sz="1400" dirty="0">
                <a:solidFill>
                  <a:srgbClr val="000000"/>
                </a:solidFill>
                <a:ea typeface="ＭＳ Ｐゴシック" pitchFamily="34" charset="-128"/>
              </a:endParaRPr>
            </a:p>
            <a:p>
              <a:pPr algn="l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400" dirty="0" err="1">
                  <a:solidFill>
                    <a:srgbClr val="000000"/>
                  </a:solidFill>
                  <a:ea typeface="ＭＳ Ｐゴシック" pitchFamily="34" charset="-128"/>
                </a:rPr>
                <a:t>Teilnehmer_innen</a:t>
              </a:r>
              <a:r>
                <a:rPr lang="de-DE" sz="1400" dirty="0">
                  <a:solidFill>
                    <a:srgbClr val="000000"/>
                  </a:solidFill>
                  <a:ea typeface="ＭＳ Ｐゴシック" pitchFamily="34" charset="-128"/>
                </a:rPr>
                <a:t>:</a:t>
              </a:r>
            </a:p>
            <a:p>
              <a:pPr marL="114300" lvl="1" indent="-114300" algn="l" defTabSz="622300">
                <a:lnSpc>
                  <a:spcPct val="90000"/>
                </a:lnSpc>
                <a:spcAft>
                  <a:spcPct val="15000"/>
                </a:spcAft>
                <a:buFontTx/>
                <a:buChar char="•"/>
                <a:defRPr/>
              </a:pPr>
              <a:r>
                <a:rPr lang="de-DE" sz="1400" dirty="0">
                  <a:solidFill>
                    <a:srgbClr val="000000"/>
                  </a:solidFill>
                  <a:ea typeface="ＭＳ Ｐゴシック" pitchFamily="34" charset="-128"/>
                </a:rPr>
                <a:t> S. Bittner, </a:t>
              </a:r>
              <a:r>
                <a:rPr lang="de-DE" sz="1400" dirty="0" err="1">
                  <a:solidFill>
                    <a:srgbClr val="000000"/>
                  </a:solidFill>
                  <a:ea typeface="ＭＳ Ｐゴシック" pitchFamily="34" charset="-128"/>
                </a:rPr>
                <a:t>iFQ</a:t>
              </a:r>
              <a:endParaRPr lang="de-DE" sz="1400" dirty="0">
                <a:solidFill>
                  <a:srgbClr val="000000"/>
                </a:solidFill>
                <a:ea typeface="ＭＳ Ｐゴシック" pitchFamily="34" charset="-128"/>
              </a:endParaRPr>
            </a:p>
            <a:p>
              <a:pPr marL="114300" lvl="1" indent="-114300" algn="l" defTabSz="622300">
                <a:lnSpc>
                  <a:spcPct val="90000"/>
                </a:lnSpc>
                <a:spcAft>
                  <a:spcPct val="15000"/>
                </a:spcAft>
                <a:buFontTx/>
                <a:buChar char="•"/>
                <a:defRPr/>
              </a:pPr>
              <a:r>
                <a:rPr lang="de-DE" sz="1400" dirty="0">
                  <a:solidFill>
                    <a:srgbClr val="000000"/>
                  </a:solidFill>
                  <a:ea typeface="ＭＳ Ｐゴシック" pitchFamily="34" charset="-128"/>
                </a:rPr>
                <a:t> B. Ebert, euroCRIS</a:t>
              </a:r>
            </a:p>
            <a:p>
              <a:pPr marL="114300" lvl="1" indent="-114300" algn="l" defTabSz="622300">
                <a:lnSpc>
                  <a:spcPct val="90000"/>
                </a:lnSpc>
                <a:spcAft>
                  <a:spcPct val="15000"/>
                </a:spcAft>
                <a:buFontTx/>
                <a:buChar char="•"/>
                <a:defRPr/>
              </a:pPr>
              <a:r>
                <a:rPr lang="de-DE" sz="1400" dirty="0">
                  <a:solidFill>
                    <a:srgbClr val="000000"/>
                  </a:solidFill>
                  <a:ea typeface="ＭＳ Ｐゴシック" pitchFamily="34" charset="-128"/>
                </a:rPr>
                <a:t> S. Herwig, Uni Münster</a:t>
              </a:r>
            </a:p>
            <a:p>
              <a:pPr marL="114300" lvl="1" indent="-114300" algn="l" defTabSz="622300">
                <a:lnSpc>
                  <a:spcPct val="90000"/>
                </a:lnSpc>
                <a:spcAft>
                  <a:spcPct val="15000"/>
                </a:spcAft>
                <a:buFontTx/>
                <a:buChar char="•"/>
                <a:defRPr/>
              </a:pPr>
              <a:r>
                <a:rPr lang="de-DE" sz="1400" dirty="0">
                  <a:solidFill>
                    <a:srgbClr val="000000"/>
                  </a:solidFill>
                  <a:ea typeface="ＭＳ Ｐゴシック" pitchFamily="34" charset="-128"/>
                </a:rPr>
                <a:t> N. Jahn, Uni Bielefeld</a:t>
              </a:r>
            </a:p>
            <a:p>
              <a:pPr marL="114300" lvl="1" indent="-114300" algn="l" defTabSz="622300">
                <a:lnSpc>
                  <a:spcPct val="90000"/>
                </a:lnSpc>
                <a:spcAft>
                  <a:spcPct val="15000"/>
                </a:spcAft>
                <a:buFontTx/>
                <a:buChar char="•"/>
                <a:defRPr/>
              </a:pPr>
              <a:r>
                <a:rPr lang="de-DE" sz="1400" dirty="0">
                  <a:solidFill>
                    <a:srgbClr val="000000"/>
                  </a:solidFill>
                  <a:ea typeface="ＭＳ Ｐゴシック" pitchFamily="34" charset="-128"/>
                </a:rPr>
                <a:t> M. Mühlhölzer, SUB Göttingen</a:t>
              </a:r>
            </a:p>
            <a:p>
              <a:pPr marL="114300" lvl="1" indent="-114300" algn="l" defTabSz="622300">
                <a:lnSpc>
                  <a:spcPct val="90000"/>
                </a:lnSpc>
                <a:spcAft>
                  <a:spcPct val="15000"/>
                </a:spcAft>
                <a:buFontTx/>
                <a:buChar char="•"/>
                <a:defRPr/>
              </a:pPr>
              <a:r>
                <a:rPr lang="de-DE" sz="1400" dirty="0">
                  <a:solidFill>
                    <a:srgbClr val="000000"/>
                  </a:solidFill>
                  <a:ea typeface="ＭＳ Ｐゴシック" pitchFamily="34" charset="-128"/>
                </a:rPr>
                <a:t> </a:t>
              </a:r>
              <a:r>
                <a:rPr lang="de-DE" sz="1400" dirty="0" err="1">
                  <a:solidFill>
                    <a:srgbClr val="000000"/>
                  </a:solidFill>
                  <a:ea typeface="ＭＳ Ｐゴシック" pitchFamily="34" charset="-128"/>
                </a:rPr>
                <a:t>R.Tobias</a:t>
              </a:r>
              <a:r>
                <a:rPr lang="de-DE" sz="1400" dirty="0">
                  <a:solidFill>
                    <a:srgbClr val="000000"/>
                  </a:solidFill>
                  <a:ea typeface="ＭＳ Ｐゴシック" pitchFamily="34" charset="-128"/>
                </a:rPr>
                <a:t>, KIT-Bibliothek</a:t>
              </a:r>
            </a:p>
          </p:txBody>
        </p:sp>
        <p:sp>
          <p:nvSpPr>
            <p:cNvPr id="29" name="Gleichschenkliges Dreieck 28"/>
            <p:cNvSpPr/>
            <p:nvPr/>
          </p:nvSpPr>
          <p:spPr>
            <a:xfrm>
              <a:off x="5658119" y="1950290"/>
              <a:ext cx="407882" cy="408166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8195" name="Gruppieren 8194"/>
          <p:cNvGrpSpPr>
            <a:grpSpLocks/>
          </p:cNvGrpSpPr>
          <p:nvPr/>
        </p:nvGrpSpPr>
        <p:grpSpPr bwMode="auto">
          <a:xfrm>
            <a:off x="6313488" y="1949450"/>
            <a:ext cx="2403475" cy="2135188"/>
            <a:chOff x="6313495" y="1949454"/>
            <a:chExt cx="2402851" cy="2135773"/>
          </a:xfrm>
        </p:grpSpPr>
        <p:sp>
          <p:nvSpPr>
            <p:cNvPr id="30" name="L-Form 29"/>
            <p:cNvSpPr/>
            <p:nvPr/>
          </p:nvSpPr>
          <p:spPr>
            <a:xfrm rot="5400000">
              <a:off x="6791617" y="1471332"/>
              <a:ext cx="1441845" cy="2398089"/>
            </a:xfrm>
            <a:prstGeom prst="corner">
              <a:avLst>
                <a:gd name="adj1" fmla="val 16120"/>
                <a:gd name="adj2" fmla="val 16110"/>
              </a:avLst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Freihandform 30"/>
            <p:cNvSpPr/>
            <p:nvPr/>
          </p:nvSpPr>
          <p:spPr>
            <a:xfrm>
              <a:off x="6551558" y="2187644"/>
              <a:ext cx="2164788" cy="1897583"/>
            </a:xfrm>
            <a:custGeom>
              <a:avLst/>
              <a:gdLst>
                <a:gd name="connsiteX0" fmla="*/ 0 w 2164968"/>
                <a:gd name="connsiteY0" fmla="*/ 0 h 1897722"/>
                <a:gd name="connsiteX1" fmla="*/ 2164968 w 2164968"/>
                <a:gd name="connsiteY1" fmla="*/ 0 h 1897722"/>
                <a:gd name="connsiteX2" fmla="*/ 2164968 w 2164968"/>
                <a:gd name="connsiteY2" fmla="*/ 1897722 h 1897722"/>
                <a:gd name="connsiteX3" fmla="*/ 0 w 2164968"/>
                <a:gd name="connsiteY3" fmla="*/ 1897722 h 1897722"/>
                <a:gd name="connsiteX4" fmla="*/ 0 w 2164968"/>
                <a:gd name="connsiteY4" fmla="*/ 0 h 1897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4968" h="1897722">
                  <a:moveTo>
                    <a:pt x="0" y="0"/>
                  </a:moveTo>
                  <a:lnTo>
                    <a:pt x="2164968" y="0"/>
                  </a:lnTo>
                  <a:lnTo>
                    <a:pt x="2164968" y="1897722"/>
                  </a:lnTo>
                  <a:lnTo>
                    <a:pt x="0" y="189772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53340" tIns="53340" rIns="53340" bIns="53340"/>
            <a:lstStyle/>
            <a:p>
              <a:pPr algn="l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400" b="1" dirty="0" err="1" smtClean="0">
                  <a:solidFill>
                    <a:srgbClr val="000000"/>
                  </a:solidFill>
                  <a:ea typeface="ＭＳ Ｐゴシック" pitchFamily="34" charset="-128"/>
                </a:rPr>
                <a:t>Going</a:t>
              </a:r>
              <a:r>
                <a:rPr lang="de-DE" sz="1400" b="1" dirty="0" smtClean="0">
                  <a:solidFill>
                    <a:srgbClr val="000000"/>
                  </a:solidFill>
                  <a:ea typeface="ＭＳ Ｐゴシック" pitchFamily="34" charset="-128"/>
                </a:rPr>
                <a:t> public </a:t>
              </a:r>
              <a:r>
                <a:rPr lang="de-DE" sz="1400" b="1" dirty="0" err="1" smtClean="0">
                  <a:solidFill>
                    <a:srgbClr val="000000"/>
                  </a:solidFill>
                  <a:ea typeface="ＭＳ Ｐゴシック" pitchFamily="34" charset="-128"/>
                </a:rPr>
                <a:t>at</a:t>
              </a:r>
              <a:r>
                <a:rPr lang="de-DE" sz="1400" b="1" dirty="0" smtClean="0">
                  <a:solidFill>
                    <a:srgbClr val="000000"/>
                  </a:solidFill>
                  <a:ea typeface="ＭＳ Ｐゴシック" pitchFamily="34" charset="-128"/>
                </a:rPr>
                <a:t> DINI</a:t>
              </a:r>
              <a:endParaRPr lang="de-DE" sz="1400" b="1" dirty="0">
                <a:solidFill>
                  <a:srgbClr val="000000"/>
                </a:solidFill>
                <a:ea typeface="ＭＳ Ｐゴシック" pitchFamily="34" charset="-128"/>
              </a:endParaRPr>
            </a:p>
            <a:p>
              <a:pPr algn="l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400" dirty="0" smtClean="0">
                  <a:solidFill>
                    <a:srgbClr val="000000"/>
                  </a:solidFill>
                  <a:ea typeface="ＭＳ Ｐゴシック" pitchFamily="34" charset="-128"/>
                </a:rPr>
                <a:t>Sept </a:t>
              </a:r>
              <a:r>
                <a:rPr lang="de-DE" sz="1400" dirty="0">
                  <a:solidFill>
                    <a:srgbClr val="000000"/>
                  </a:solidFill>
                  <a:ea typeface="ＭＳ Ｐゴシック" pitchFamily="34" charset="-128"/>
                </a:rPr>
                <a:t>2012</a:t>
              </a:r>
            </a:p>
            <a:p>
              <a:pPr marL="0" lvl="1" algn="l" defTabSz="577850">
                <a:buFontTx/>
                <a:buChar char="•"/>
                <a:defRPr/>
              </a:pPr>
              <a:r>
                <a:rPr lang="de-DE" sz="1400" dirty="0">
                  <a:solidFill>
                    <a:srgbClr val="000000"/>
                  </a:solidFill>
                  <a:ea typeface="ＭＳ Ｐゴシック" pitchFamily="34" charset="-128"/>
                </a:rPr>
                <a:t> </a:t>
              </a:r>
              <a:r>
                <a:rPr lang="de-DE" sz="1400" dirty="0" smtClean="0">
                  <a:solidFill>
                    <a:srgbClr val="000000"/>
                  </a:solidFill>
                  <a:ea typeface="ＭＳ Ｐゴシック" pitchFamily="34" charset="-128"/>
                </a:rPr>
                <a:t>Formal </a:t>
              </a:r>
              <a:r>
                <a:rPr lang="de-DE" sz="1400" dirty="0" err="1" smtClean="0">
                  <a:solidFill>
                    <a:srgbClr val="000000"/>
                  </a:solidFill>
                  <a:ea typeface="ＭＳ Ｐゴシック" pitchFamily="34" charset="-128"/>
                </a:rPr>
                <a:t>consent</a:t>
              </a:r>
              <a:r>
                <a:rPr lang="de-DE" sz="1400" dirty="0" smtClean="0">
                  <a:solidFill>
                    <a:srgbClr val="000000"/>
                  </a:solidFill>
                  <a:ea typeface="ＭＳ Ｐゴシック" pitchFamily="34" charset="-128"/>
                </a:rPr>
                <a:t> </a:t>
              </a:r>
              <a:r>
                <a:rPr lang="de-DE" sz="1400" dirty="0" err="1" smtClean="0">
                  <a:solidFill>
                    <a:srgbClr val="000000"/>
                  </a:solidFill>
                  <a:ea typeface="ＭＳ Ｐゴシック" pitchFamily="34" charset="-128"/>
                </a:rPr>
                <a:t>of</a:t>
              </a:r>
              <a:r>
                <a:rPr lang="de-DE" sz="1400" dirty="0" smtClean="0">
                  <a:solidFill>
                    <a:srgbClr val="000000"/>
                  </a:solidFill>
                  <a:ea typeface="ＭＳ Ｐゴシック" pitchFamily="34" charset="-128"/>
                </a:rPr>
                <a:t> Board</a:t>
              </a:r>
              <a:endParaRPr lang="de-DE" sz="1400" dirty="0">
                <a:solidFill>
                  <a:srgbClr val="000000"/>
                </a:solidFill>
                <a:ea typeface="ＭＳ Ｐゴシック" pitchFamily="34" charset="-128"/>
              </a:endParaRPr>
            </a:p>
            <a:p>
              <a:pPr marL="92075" lvl="1" indent="-92075" algn="l" defTabSz="577850">
                <a:buFontTx/>
                <a:buChar char="•"/>
                <a:defRPr/>
              </a:pPr>
              <a:r>
                <a:rPr lang="de-DE" sz="1400" dirty="0" smtClean="0">
                  <a:solidFill>
                    <a:srgbClr val="000000"/>
                  </a:solidFill>
                  <a:ea typeface="ＭＳ Ｐゴシック" pitchFamily="34" charset="-128"/>
                </a:rPr>
                <a:t>Launch </a:t>
              </a:r>
              <a:r>
                <a:rPr lang="de-DE" sz="1400" dirty="0" err="1" smtClean="0">
                  <a:solidFill>
                    <a:srgbClr val="000000"/>
                  </a:solidFill>
                  <a:ea typeface="ＭＳ Ｐゴシック" pitchFamily="34" charset="-128"/>
                </a:rPr>
                <a:t>website</a:t>
              </a:r>
              <a:r>
                <a:rPr lang="de-DE" sz="1400" dirty="0" smtClean="0">
                  <a:solidFill>
                    <a:srgbClr val="000000"/>
                  </a:solidFill>
                  <a:ea typeface="ＭＳ Ｐゴシック" pitchFamily="34" charset="-128"/>
                </a:rPr>
                <a:t>, </a:t>
              </a:r>
              <a:br>
                <a:rPr lang="de-DE" sz="1400" dirty="0" smtClean="0">
                  <a:solidFill>
                    <a:srgbClr val="000000"/>
                  </a:solidFill>
                  <a:ea typeface="ＭＳ Ｐゴシック" pitchFamily="34" charset="-128"/>
                </a:rPr>
              </a:br>
              <a:r>
                <a:rPr lang="de-DE" sz="1400" dirty="0" smtClean="0">
                  <a:solidFill>
                    <a:srgbClr val="000000"/>
                  </a:solidFill>
                  <a:ea typeface="ＭＳ Ｐゴシック" pitchFamily="34" charset="-128"/>
                </a:rPr>
                <a:t>public </a:t>
              </a:r>
              <a:r>
                <a:rPr lang="de-DE" sz="1400" dirty="0" err="1" smtClean="0">
                  <a:solidFill>
                    <a:srgbClr val="000000"/>
                  </a:solidFill>
                  <a:ea typeface="ＭＳ Ｐゴシック" pitchFamily="34" charset="-128"/>
                </a:rPr>
                <a:t>mailing</a:t>
              </a:r>
              <a:r>
                <a:rPr lang="de-DE" sz="1400" dirty="0" smtClean="0">
                  <a:solidFill>
                    <a:srgbClr val="000000"/>
                  </a:solidFill>
                  <a:ea typeface="ＭＳ Ｐゴシック" pitchFamily="34" charset="-128"/>
                </a:rPr>
                <a:t> </a:t>
              </a:r>
              <a:r>
                <a:rPr lang="de-DE" sz="1400" dirty="0" err="1" smtClean="0">
                  <a:solidFill>
                    <a:srgbClr val="000000"/>
                  </a:solidFill>
                  <a:ea typeface="ＭＳ Ｐゴシック" pitchFamily="34" charset="-128"/>
                </a:rPr>
                <a:t>list</a:t>
              </a:r>
              <a:r>
                <a:rPr lang="de-DE" sz="1400" dirty="0" smtClean="0">
                  <a:solidFill>
                    <a:srgbClr val="000000"/>
                  </a:solidFill>
                  <a:ea typeface="ＭＳ Ｐゴシック" pitchFamily="34" charset="-128"/>
                </a:rPr>
                <a:t>.</a:t>
              </a:r>
              <a:endParaRPr lang="de-DE" sz="1400" dirty="0">
                <a:solidFill>
                  <a:srgbClr val="000000"/>
                </a:solidFill>
                <a:ea typeface="ＭＳ Ｐゴシック" pitchFamily="34" charset="-128"/>
              </a:endParaRPr>
            </a:p>
            <a:p>
              <a:pPr marL="0" lvl="1" algn="l" defTabSz="577850">
                <a:lnSpc>
                  <a:spcPct val="90000"/>
                </a:lnSpc>
                <a:spcAft>
                  <a:spcPct val="15000"/>
                </a:spcAft>
                <a:buFontTx/>
                <a:buChar char="•"/>
                <a:defRPr/>
              </a:pPr>
              <a:r>
                <a:rPr lang="de-DE" sz="1400" dirty="0">
                  <a:solidFill>
                    <a:srgbClr val="000000"/>
                  </a:solidFill>
                  <a:ea typeface="ＭＳ Ｐゴシック" pitchFamily="34" charset="-128"/>
                </a:rPr>
                <a:t> </a:t>
              </a:r>
              <a:r>
                <a:rPr lang="de-DE" sz="1400" dirty="0" err="1" smtClean="0">
                  <a:solidFill>
                    <a:srgbClr val="000000"/>
                  </a:solidFill>
                  <a:ea typeface="ＭＳ Ｐゴシック" pitchFamily="34" charset="-128"/>
                </a:rPr>
                <a:t>Presentation</a:t>
              </a:r>
              <a:r>
                <a:rPr lang="de-DE" sz="1400" dirty="0" smtClean="0">
                  <a:solidFill>
                    <a:srgbClr val="000000"/>
                  </a:solidFill>
                  <a:ea typeface="ＭＳ Ｐゴシック" pitchFamily="34" charset="-128"/>
                </a:rPr>
                <a:t> </a:t>
              </a:r>
              <a:r>
                <a:rPr lang="de-DE" sz="1400" dirty="0" err="1" smtClean="0">
                  <a:solidFill>
                    <a:srgbClr val="000000"/>
                  </a:solidFill>
                  <a:ea typeface="ＭＳ Ｐゴシック" pitchFamily="34" charset="-128"/>
                </a:rPr>
                <a:t>at</a:t>
              </a:r>
              <a:r>
                <a:rPr lang="de-DE" sz="1400" dirty="0" smtClean="0">
                  <a:solidFill>
                    <a:srgbClr val="000000"/>
                  </a:solidFill>
                  <a:ea typeface="ＭＳ Ｐゴシック" pitchFamily="34" charset="-128"/>
                </a:rPr>
                <a:t> Annual </a:t>
              </a:r>
              <a:r>
                <a:rPr lang="de-DE" sz="1400" dirty="0">
                  <a:solidFill>
                    <a:srgbClr val="000000"/>
                  </a:solidFill>
                  <a:ea typeface="ＭＳ Ｐゴシック" pitchFamily="34" charset="-128"/>
                </a:rPr>
                <a:t>Member Meeting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ntwurfsvorlage_DINI_l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180879"/>
      </a:hlink>
      <a:folHlink>
        <a:srgbClr val="B2B2B2"/>
      </a:folHlink>
    </a:clrScheme>
    <a:fontScheme name="Entwurfsvorlage_DINI_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ntwurfsvorlage_DINI_l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wurfsvorlage_DINI_l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wurfsvorlage_DINI_l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wurfsvorlage_DINI_l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wurfsvorlage_DINI_l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wurfsvorlage_DINI_l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wurfsvorlage_DINI_l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C:\Dokumente und Einstellungen\lepschy\Anwendungsdaten\Microsoft\Vorlagen\Entwurfsvorlage_DINI_ly.pot</Template>
  <TotalTime>0</TotalTime>
  <Words>696</Words>
  <Application>Microsoft Office PowerPoint</Application>
  <PresentationFormat>Bildschirmpräsentation (4:3)</PresentationFormat>
  <Paragraphs>166</Paragraphs>
  <Slides>14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Entwurfsvorlage_DINI_ly</vt:lpstr>
      <vt:lpstr>CRIS community in Germany: Establishing the DINI working group „Research Information Systems“  (AG FIS)  a cooperation with euroCRIS</vt:lpstr>
      <vt:lpstr>Gliederung</vt:lpstr>
      <vt:lpstr>PowerPoint-Präsentation</vt:lpstr>
      <vt:lpstr>Initial spark: DINI - iFQ Workshop  “Research Information Management in Germany“ Karlsruhe, Nov 2011</vt:lpstr>
      <vt:lpstr>Result of workshop</vt:lpstr>
      <vt:lpstr>Who can organize exchange &amp; standardization? Selected actors in the Federal Republic of Germany </vt:lpstr>
      <vt:lpstr>DINI – German Initiative for Network Information</vt:lpstr>
      <vt:lpstr>Selected DINI activities</vt:lpstr>
      <vt:lpstr>Establishing DINI AG FIS</vt:lpstr>
      <vt:lpstr>Aims of AG FIS</vt:lpstr>
      <vt:lpstr>Organization of work  </vt:lpstr>
      <vt:lpstr>Establish partnerships</vt:lpstr>
      <vt:lpstr>First Workshop AG -FIS</vt:lpstr>
      <vt:lpstr>DINI AG -FIS</vt:lpstr>
    </vt:vector>
  </TitlesOfParts>
  <Company>SUB Göttingen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lepschy</dc:creator>
  <cp:lastModifiedBy> B. Ebert</cp:lastModifiedBy>
  <cp:revision>128</cp:revision>
  <dcterms:created xsi:type="dcterms:W3CDTF">2004-08-20T07:26:58Z</dcterms:created>
  <dcterms:modified xsi:type="dcterms:W3CDTF">2012-11-05T13:41:37Z</dcterms:modified>
</cp:coreProperties>
</file>