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notesMasterIdLst>
    <p:notesMasterId r:id="rId16"/>
  </p:notesMasterIdLst>
  <p:sldIdLst>
    <p:sldId id="256" r:id="rId2"/>
    <p:sldId id="403" r:id="rId3"/>
    <p:sldId id="388" r:id="rId4"/>
    <p:sldId id="405" r:id="rId5"/>
    <p:sldId id="409" r:id="rId6"/>
    <p:sldId id="408" r:id="rId7"/>
    <p:sldId id="387" r:id="rId8"/>
    <p:sldId id="410" r:id="rId9"/>
    <p:sldId id="411" r:id="rId10"/>
    <p:sldId id="373" r:id="rId11"/>
    <p:sldId id="415" r:id="rId12"/>
    <p:sldId id="414" r:id="rId13"/>
    <p:sldId id="413" r:id="rId14"/>
    <p:sldId id="37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modifyVerifier cryptProviderType="rsaFull" cryptAlgorithmClass="hash" cryptAlgorithmType="typeAny" cryptAlgorithmSid="4" spinCount="100000" saltData="b6npdV2RkYtDKbPa7A7i+A==" hashData="GbHF+XvHI2HbCQgSM2jJ9KDvNo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81090" autoAdjust="0"/>
  </p:normalViewPr>
  <p:slideViewPr>
    <p:cSldViewPr>
      <p:cViewPr>
        <p:scale>
          <a:sx n="60" d="100"/>
          <a:sy n="60" d="100"/>
        </p:scale>
        <p:origin x="-772" y="96"/>
      </p:cViewPr>
      <p:guideLst>
        <p:guide orient="horz" pos="2160"/>
        <p:guide pos="2880"/>
      </p:guideLst>
    </p:cSldViewPr>
  </p:slideViewPr>
  <p:outlineViewPr>
    <p:cViewPr>
      <p:scale>
        <a:sx n="33" d="100"/>
        <a:sy n="33" d="100"/>
      </p:scale>
      <p:origin x="0" y="52506"/>
    </p:cViewPr>
  </p:outlineViewPr>
  <p:notesTextViewPr>
    <p:cViewPr>
      <p:scale>
        <a:sx n="100" d="100"/>
        <a:sy n="100" d="100"/>
      </p:scale>
      <p:origin x="0" y="0"/>
    </p:cViewPr>
  </p:notesTextViewPr>
  <p:sorterViewPr>
    <p:cViewPr>
      <p:scale>
        <a:sx n="100" d="100"/>
        <a:sy n="100" d="100"/>
      </p:scale>
      <p:origin x="0" y="8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Omid's%20Documents\IRANDOC\Samane\Melli\euroCRIS\CRIS2012\science%20growt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Percent to the world </c:v>
          </c:tx>
          <c:invertIfNegative val="0"/>
          <c:cat>
            <c:strRef>
              <c:f>Sheet1!$T$5:$T$11</c:f>
              <c:strCache>
                <c:ptCount val="7"/>
                <c:pt idx="0">
                  <c:v>2005</c:v>
                </c:pt>
                <c:pt idx="1">
                  <c:v>2006</c:v>
                </c:pt>
                <c:pt idx="2">
                  <c:v>2007</c:v>
                </c:pt>
                <c:pt idx="3">
                  <c:v>2008</c:v>
                </c:pt>
                <c:pt idx="4">
                  <c:v>2009</c:v>
                </c:pt>
                <c:pt idx="5">
                  <c:v>2010</c:v>
                </c:pt>
                <c:pt idx="6">
                  <c:v>2011</c:v>
                </c:pt>
              </c:strCache>
            </c:strRef>
          </c:cat>
          <c:val>
            <c:numRef>
              <c:f>Sheet1!$U$5:$U$11</c:f>
              <c:numCache>
                <c:formatCode>General</c:formatCode>
                <c:ptCount val="7"/>
                <c:pt idx="0">
                  <c:v>3.0000000000000044E-3</c:v>
                </c:pt>
                <c:pt idx="1">
                  <c:v>4.000000000000007E-3</c:v>
                </c:pt>
                <c:pt idx="2">
                  <c:v>5.000000000000007E-3</c:v>
                </c:pt>
                <c:pt idx="3">
                  <c:v>7.0000000000000097E-3</c:v>
                </c:pt>
                <c:pt idx="4">
                  <c:v>8.0000000000000158E-3</c:v>
                </c:pt>
                <c:pt idx="5">
                  <c:v>1.0000000000000014E-2</c:v>
                </c:pt>
                <c:pt idx="6">
                  <c:v>1.2000000000000007E-2</c:v>
                </c:pt>
              </c:numCache>
            </c:numRef>
          </c:val>
        </c:ser>
        <c:dLbls>
          <c:showLegendKey val="0"/>
          <c:showVal val="0"/>
          <c:showCatName val="0"/>
          <c:showSerName val="0"/>
          <c:showPercent val="0"/>
          <c:showBubbleSize val="0"/>
        </c:dLbls>
        <c:gapWidth val="150"/>
        <c:shape val="box"/>
        <c:axId val="58174464"/>
        <c:axId val="112889216"/>
        <c:axId val="0"/>
      </c:bar3DChart>
      <c:catAx>
        <c:axId val="58174464"/>
        <c:scaling>
          <c:orientation val="minMax"/>
        </c:scaling>
        <c:delete val="0"/>
        <c:axPos val="b"/>
        <c:majorTickMark val="out"/>
        <c:minorTickMark val="none"/>
        <c:tickLblPos val="nextTo"/>
        <c:crossAx val="112889216"/>
        <c:crosses val="autoZero"/>
        <c:auto val="1"/>
        <c:lblAlgn val="ctr"/>
        <c:lblOffset val="100"/>
        <c:noMultiLvlLbl val="0"/>
      </c:catAx>
      <c:valAx>
        <c:axId val="112889216"/>
        <c:scaling>
          <c:orientation val="minMax"/>
        </c:scaling>
        <c:delete val="0"/>
        <c:axPos val="l"/>
        <c:majorGridlines/>
        <c:numFmt formatCode="0.00%" sourceLinked="0"/>
        <c:majorTickMark val="out"/>
        <c:minorTickMark val="none"/>
        <c:tickLblPos val="nextTo"/>
        <c:crossAx val="58174464"/>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4B18FD-D22C-4D59-ADBE-229BDBA91B18}" type="datetimeFigureOut">
              <a:rPr lang="en-US"/>
              <a:pPr>
                <a:defRPr/>
              </a:pPr>
              <a:t>5/14/2014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927DC8-D959-4A13-8C30-95019C78DDE3}" type="slidenum">
              <a:rPr lang="en-US"/>
              <a:pPr>
                <a:defRPr/>
              </a:pPr>
              <a:t>‹#›</a:t>
            </a:fld>
            <a:endParaRPr lang="en-US"/>
          </a:p>
        </p:txBody>
      </p:sp>
    </p:spTree>
    <p:extLst>
      <p:ext uri="{BB962C8B-B14F-4D97-AF65-F5344CB8AC3E}">
        <p14:creationId xmlns:p14="http://schemas.microsoft.com/office/powerpoint/2010/main" val="751819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6C12B-5693-43ED-BC41-080AA65D9759}"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Islamic Republic of Iran, as Iran 1404, the Vision Document or 20-Year Document dictates the country will be the first in the region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has resulted in a national research movement and hence, the number of scientific documents has been extremely rising in the recent years.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number of scientific production has grown substantially in the recent years in Iran. At the end of 2009, the number of Iranian scientific papers was 17,000 out of 1,670,000 global scientific papers. In 2010, 1 percent of global scientific productions was from Iran, while this rate has been increased to 1.2% before the end of 2011. [ISC] Iranian scientists have recorded a total of 88,827 scientific papers during 1990 to 2010; while this record has been only 1387 papers during 1990-2000. [ISC]</a:t>
            </a:r>
          </a:p>
        </p:txBody>
      </p:sp>
      <p:sp>
        <p:nvSpPr>
          <p:cNvPr id="4" name="Slide Number Placeholder 3"/>
          <p:cNvSpPr>
            <a:spLocks noGrp="1"/>
          </p:cNvSpPr>
          <p:nvPr>
            <p:ph type="sldNum" sz="quarter" idx="10"/>
          </p:nvPr>
        </p:nvSpPr>
        <p:spPr/>
        <p:txBody>
          <a:bodyPr/>
          <a:lstStyle/>
          <a:p>
            <a:pPr>
              <a:defRPr/>
            </a:pPr>
            <a:fld id="{CE927DC8-D959-4A13-8C30-95019C78DDE3}" type="slidenum">
              <a:rPr lang="en-US" smtClean="0"/>
              <a:pPr>
                <a:defRPr/>
              </a:pPr>
              <a:t>3</a:t>
            </a:fld>
            <a:endParaRPr lang="en-US"/>
          </a:p>
        </p:txBody>
      </p:sp>
    </p:spTree>
    <p:extLst>
      <p:ext uri="{BB962C8B-B14F-4D97-AF65-F5344CB8AC3E}">
        <p14:creationId xmlns:p14="http://schemas.microsoft.com/office/powerpoint/2010/main" val="426278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1347216"/>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3810000"/>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r>
              <a:rPr lang="en-US" smtClean="0"/>
              <a:t>May 14, 2014</a:t>
            </a:r>
            <a:endParaRPr lang="en-US"/>
          </a:p>
        </p:txBody>
      </p:sp>
      <p:sp>
        <p:nvSpPr>
          <p:cNvPr id="7" name="Footer Placeholder 19"/>
          <p:cNvSpPr>
            <a:spLocks noGrp="1"/>
          </p:cNvSpPr>
          <p:nvPr>
            <p:ph type="ftr" sz="quarter" idx="11"/>
          </p:nvPr>
        </p:nvSpPr>
        <p:spPr/>
        <p:txBody>
          <a:bodyPr/>
          <a:lstStyle>
            <a:lvl1pPr>
              <a:defRPr/>
            </a:lvl1pPr>
            <a:extLst/>
          </a:lstStyle>
          <a:p>
            <a:pPr>
              <a:defRPr/>
            </a:pPr>
            <a:r>
              <a:rPr lang="en-CA" smtClean="0"/>
              <a:t>ETDs in CRIS</a:t>
            </a: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904C2372-A499-46C3-9CDA-27F8B523711C}" type="slidenum">
              <a:rPr lang="en-US"/>
              <a:pPr>
                <a:defRPr/>
              </a:pPr>
              <a:t>‹#›</a:t>
            </a:fld>
            <a:endParaRPr lang="en-US"/>
          </a:p>
        </p:txBody>
      </p:sp>
    </p:spTree>
    <p:extLst>
      <p:ext uri="{BB962C8B-B14F-4D97-AF65-F5344CB8AC3E}">
        <p14:creationId xmlns:p14="http://schemas.microsoft.com/office/powerpoint/2010/main" val="1164181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May 14, 2014</a:t>
            </a:r>
            <a:endParaRPr lang="en-US"/>
          </a:p>
        </p:txBody>
      </p:sp>
      <p:sp>
        <p:nvSpPr>
          <p:cNvPr id="5" name="Footer Placeholder 9"/>
          <p:cNvSpPr>
            <a:spLocks noGrp="1"/>
          </p:cNvSpPr>
          <p:nvPr>
            <p:ph type="ftr" sz="quarter" idx="11"/>
          </p:nvPr>
        </p:nvSpPr>
        <p:spPr/>
        <p:txBody>
          <a:bodyPr/>
          <a:lstStyle>
            <a:lvl1pPr>
              <a:defRPr/>
            </a:lvl1pPr>
          </a:lstStyle>
          <a:p>
            <a:pPr>
              <a:defRPr/>
            </a:pPr>
            <a:r>
              <a:rPr lang="en-CA" smtClean="0"/>
              <a:t>ETDs in CRIS</a:t>
            </a:r>
            <a:endParaRPr lang="en-US"/>
          </a:p>
        </p:txBody>
      </p:sp>
      <p:sp>
        <p:nvSpPr>
          <p:cNvPr id="6" name="Slide Number Placeholder 21"/>
          <p:cNvSpPr>
            <a:spLocks noGrp="1"/>
          </p:cNvSpPr>
          <p:nvPr>
            <p:ph type="sldNum" sz="quarter" idx="12"/>
          </p:nvPr>
        </p:nvSpPr>
        <p:spPr/>
        <p:txBody>
          <a:bodyPr/>
          <a:lstStyle>
            <a:lvl1pPr>
              <a:defRPr/>
            </a:lvl1pPr>
          </a:lstStyle>
          <a:p>
            <a:pPr>
              <a:defRPr/>
            </a:pPr>
            <a:fld id="{8700DF81-90C7-4740-AA53-8D2936F8AF89}" type="slidenum">
              <a:rPr lang="en-US"/>
              <a:pPr>
                <a:defRPr/>
              </a:pPr>
              <a:t>‹#›</a:t>
            </a:fld>
            <a:endParaRPr lang="en-US"/>
          </a:p>
        </p:txBody>
      </p:sp>
    </p:spTree>
    <p:extLst>
      <p:ext uri="{BB962C8B-B14F-4D97-AF65-F5344CB8AC3E}">
        <p14:creationId xmlns:p14="http://schemas.microsoft.com/office/powerpoint/2010/main" val="2937163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May 14, 2014</a:t>
            </a:r>
            <a:endParaRPr lang="en-US"/>
          </a:p>
        </p:txBody>
      </p:sp>
      <p:sp>
        <p:nvSpPr>
          <p:cNvPr id="5" name="Footer Placeholder 9"/>
          <p:cNvSpPr>
            <a:spLocks noGrp="1"/>
          </p:cNvSpPr>
          <p:nvPr>
            <p:ph type="ftr" sz="quarter" idx="11"/>
          </p:nvPr>
        </p:nvSpPr>
        <p:spPr/>
        <p:txBody>
          <a:bodyPr/>
          <a:lstStyle>
            <a:lvl1pPr>
              <a:defRPr/>
            </a:lvl1pPr>
          </a:lstStyle>
          <a:p>
            <a:pPr>
              <a:defRPr/>
            </a:pPr>
            <a:r>
              <a:rPr lang="en-CA" smtClean="0"/>
              <a:t>ETDs in CRIS</a:t>
            </a:r>
            <a:endParaRPr lang="en-US"/>
          </a:p>
        </p:txBody>
      </p:sp>
      <p:sp>
        <p:nvSpPr>
          <p:cNvPr id="6" name="Slide Number Placeholder 21"/>
          <p:cNvSpPr>
            <a:spLocks noGrp="1"/>
          </p:cNvSpPr>
          <p:nvPr>
            <p:ph type="sldNum" sz="quarter" idx="12"/>
          </p:nvPr>
        </p:nvSpPr>
        <p:spPr/>
        <p:txBody>
          <a:bodyPr/>
          <a:lstStyle>
            <a:lvl1pPr>
              <a:defRPr/>
            </a:lvl1pPr>
          </a:lstStyle>
          <a:p>
            <a:pPr>
              <a:defRPr/>
            </a:pPr>
            <a:fld id="{708A2B4D-536E-4C05-9180-C5D0716E6B9F}" type="slidenum">
              <a:rPr lang="en-US"/>
              <a:pPr>
                <a:defRPr/>
              </a:pPr>
              <a:t>‹#›</a:t>
            </a:fld>
            <a:endParaRPr lang="en-US"/>
          </a:p>
        </p:txBody>
      </p:sp>
    </p:spTree>
    <p:extLst>
      <p:ext uri="{BB962C8B-B14F-4D97-AF65-F5344CB8AC3E}">
        <p14:creationId xmlns:p14="http://schemas.microsoft.com/office/powerpoint/2010/main" val="242551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r>
              <a:rPr lang="en-US" smtClean="0"/>
              <a:t>May 14, 2014</a:t>
            </a:r>
            <a:endParaRPr lang="en-US"/>
          </a:p>
        </p:txBody>
      </p:sp>
      <p:sp>
        <p:nvSpPr>
          <p:cNvPr id="5" name="Footer Placeholder 9"/>
          <p:cNvSpPr>
            <a:spLocks noGrp="1"/>
          </p:cNvSpPr>
          <p:nvPr>
            <p:ph type="ftr" sz="quarter" idx="11"/>
          </p:nvPr>
        </p:nvSpPr>
        <p:spPr/>
        <p:txBody>
          <a:bodyPr/>
          <a:lstStyle>
            <a:lvl1pPr>
              <a:defRPr/>
            </a:lvl1pPr>
          </a:lstStyle>
          <a:p>
            <a:pPr>
              <a:defRPr/>
            </a:pPr>
            <a:r>
              <a:rPr lang="en-CA" smtClean="0"/>
              <a:t>ETDs in CRIS</a:t>
            </a:r>
            <a:endParaRPr lang="en-US"/>
          </a:p>
        </p:txBody>
      </p:sp>
      <p:sp>
        <p:nvSpPr>
          <p:cNvPr id="6" name="Slide Number Placeholder 21"/>
          <p:cNvSpPr>
            <a:spLocks noGrp="1"/>
          </p:cNvSpPr>
          <p:nvPr>
            <p:ph type="sldNum" sz="quarter" idx="12"/>
          </p:nvPr>
        </p:nvSpPr>
        <p:spPr/>
        <p:txBody>
          <a:bodyPr/>
          <a:lstStyle>
            <a:lvl1pPr>
              <a:defRPr/>
            </a:lvl1pPr>
          </a:lstStyle>
          <a:p>
            <a:pPr>
              <a:defRPr/>
            </a:pPr>
            <a:fld id="{4F72CB27-34E5-4A43-8CB1-F66A3E14F1E9}" type="slidenum">
              <a:rPr lang="en-US"/>
              <a:pPr>
                <a:defRPr/>
              </a:pPr>
              <a:t>‹#›</a:t>
            </a:fld>
            <a:endParaRPr lang="en-US"/>
          </a:p>
        </p:txBody>
      </p:sp>
    </p:spTree>
    <p:extLst>
      <p:ext uri="{BB962C8B-B14F-4D97-AF65-F5344CB8AC3E}">
        <p14:creationId xmlns:p14="http://schemas.microsoft.com/office/powerpoint/2010/main" val="1690252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r>
              <a:rPr lang="en-US" smtClean="0"/>
              <a:t>May 14, 2014</a:t>
            </a:r>
            <a:endParaRPr lang="en-US"/>
          </a:p>
        </p:txBody>
      </p:sp>
      <p:sp>
        <p:nvSpPr>
          <p:cNvPr id="9" name="Footer Placeholder 4"/>
          <p:cNvSpPr>
            <a:spLocks noGrp="1"/>
          </p:cNvSpPr>
          <p:nvPr>
            <p:ph type="ftr" sz="quarter" idx="11"/>
          </p:nvPr>
        </p:nvSpPr>
        <p:spPr/>
        <p:txBody>
          <a:bodyPr/>
          <a:lstStyle>
            <a:lvl1pPr>
              <a:defRPr/>
            </a:lvl1pPr>
            <a:extLst/>
          </a:lstStyle>
          <a:p>
            <a:pPr>
              <a:defRPr/>
            </a:pPr>
            <a:r>
              <a:rPr lang="en-CA" smtClean="0"/>
              <a:t>ETDs in CRIS</a:t>
            </a: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940CB8D1-3F76-4ECE-A1F2-32E78DB25227}" type="slidenum">
              <a:rPr lang="en-US"/>
              <a:pPr>
                <a:defRPr/>
              </a:pPr>
              <a:t>‹#›</a:t>
            </a:fld>
            <a:endParaRPr lang="en-US"/>
          </a:p>
        </p:txBody>
      </p:sp>
    </p:spTree>
    <p:extLst>
      <p:ext uri="{BB962C8B-B14F-4D97-AF65-F5344CB8AC3E}">
        <p14:creationId xmlns:p14="http://schemas.microsoft.com/office/powerpoint/2010/main" val="225131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r>
              <a:rPr lang="en-US" smtClean="0"/>
              <a:t>May 14, 2014</a:t>
            </a:r>
            <a:endParaRPr lang="en-US"/>
          </a:p>
        </p:txBody>
      </p:sp>
      <p:sp>
        <p:nvSpPr>
          <p:cNvPr id="6" name="Footer Placeholder 9"/>
          <p:cNvSpPr>
            <a:spLocks noGrp="1"/>
          </p:cNvSpPr>
          <p:nvPr>
            <p:ph type="ftr" sz="quarter" idx="11"/>
          </p:nvPr>
        </p:nvSpPr>
        <p:spPr/>
        <p:txBody>
          <a:bodyPr/>
          <a:lstStyle>
            <a:lvl1pPr>
              <a:defRPr/>
            </a:lvl1pPr>
          </a:lstStyle>
          <a:p>
            <a:pPr>
              <a:defRPr/>
            </a:pPr>
            <a:r>
              <a:rPr lang="en-CA" smtClean="0"/>
              <a:t>ETDs in CRIS</a:t>
            </a:r>
            <a:endParaRPr lang="en-US"/>
          </a:p>
        </p:txBody>
      </p:sp>
      <p:sp>
        <p:nvSpPr>
          <p:cNvPr id="7" name="Slide Number Placeholder 21"/>
          <p:cNvSpPr>
            <a:spLocks noGrp="1"/>
          </p:cNvSpPr>
          <p:nvPr>
            <p:ph type="sldNum" sz="quarter" idx="12"/>
          </p:nvPr>
        </p:nvSpPr>
        <p:spPr/>
        <p:txBody>
          <a:bodyPr/>
          <a:lstStyle>
            <a:lvl1pPr>
              <a:defRPr/>
            </a:lvl1pPr>
          </a:lstStyle>
          <a:p>
            <a:pPr>
              <a:defRPr/>
            </a:pPr>
            <a:fld id="{F007D760-BA43-44C6-8080-5E341E201657}" type="slidenum">
              <a:rPr lang="en-US"/>
              <a:pPr>
                <a:defRPr/>
              </a:pPr>
              <a:t>‹#›</a:t>
            </a:fld>
            <a:endParaRPr lang="en-US"/>
          </a:p>
        </p:txBody>
      </p:sp>
    </p:spTree>
    <p:extLst>
      <p:ext uri="{BB962C8B-B14F-4D97-AF65-F5344CB8AC3E}">
        <p14:creationId xmlns:p14="http://schemas.microsoft.com/office/powerpoint/2010/main" val="84398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smtClean="0"/>
              <a:t>May 14, 2014</a:t>
            </a:r>
            <a:endParaRPr lang="en-US"/>
          </a:p>
        </p:txBody>
      </p:sp>
      <p:sp>
        <p:nvSpPr>
          <p:cNvPr id="8" name="Footer Placeholder 7"/>
          <p:cNvSpPr>
            <a:spLocks noGrp="1"/>
          </p:cNvSpPr>
          <p:nvPr>
            <p:ph type="ftr" sz="quarter" idx="11"/>
          </p:nvPr>
        </p:nvSpPr>
        <p:spPr/>
        <p:txBody>
          <a:bodyPr/>
          <a:lstStyle>
            <a:lvl1pPr>
              <a:defRPr/>
            </a:lvl1pPr>
            <a:extLst/>
          </a:lstStyle>
          <a:p>
            <a:pPr>
              <a:defRPr/>
            </a:pPr>
            <a:r>
              <a:rPr lang="en-CA" smtClean="0"/>
              <a:t>ETDs in CRIS</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C402BC-29AB-434C-8909-92B6EE9DA827}" type="slidenum">
              <a:rPr lang="en-US"/>
              <a:pPr>
                <a:defRPr/>
              </a:pPr>
              <a:t>‹#›</a:t>
            </a:fld>
            <a:endParaRPr lang="en-US"/>
          </a:p>
        </p:txBody>
      </p:sp>
    </p:spTree>
    <p:extLst>
      <p:ext uri="{BB962C8B-B14F-4D97-AF65-F5344CB8AC3E}">
        <p14:creationId xmlns:p14="http://schemas.microsoft.com/office/powerpoint/2010/main" val="286078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r>
              <a:rPr lang="en-US" smtClean="0"/>
              <a:t>May 14, 2014</a:t>
            </a:r>
            <a:endParaRPr lang="en-US"/>
          </a:p>
        </p:txBody>
      </p:sp>
      <p:sp>
        <p:nvSpPr>
          <p:cNvPr id="4" name="Footer Placeholder 9"/>
          <p:cNvSpPr>
            <a:spLocks noGrp="1"/>
          </p:cNvSpPr>
          <p:nvPr>
            <p:ph type="ftr" sz="quarter" idx="11"/>
          </p:nvPr>
        </p:nvSpPr>
        <p:spPr/>
        <p:txBody>
          <a:bodyPr/>
          <a:lstStyle>
            <a:lvl1pPr>
              <a:defRPr/>
            </a:lvl1pPr>
          </a:lstStyle>
          <a:p>
            <a:pPr>
              <a:defRPr/>
            </a:pPr>
            <a:r>
              <a:rPr lang="en-CA" smtClean="0"/>
              <a:t>ETDs in CRIS</a:t>
            </a:r>
            <a:endParaRPr lang="en-US"/>
          </a:p>
        </p:txBody>
      </p:sp>
      <p:sp>
        <p:nvSpPr>
          <p:cNvPr id="5" name="Slide Number Placeholder 21"/>
          <p:cNvSpPr>
            <a:spLocks noGrp="1"/>
          </p:cNvSpPr>
          <p:nvPr>
            <p:ph type="sldNum" sz="quarter" idx="12"/>
          </p:nvPr>
        </p:nvSpPr>
        <p:spPr/>
        <p:txBody>
          <a:bodyPr/>
          <a:lstStyle>
            <a:lvl1pPr>
              <a:defRPr/>
            </a:lvl1pPr>
          </a:lstStyle>
          <a:p>
            <a:pPr>
              <a:defRPr/>
            </a:pPr>
            <a:fld id="{0F7D8E06-94A2-46FE-8CFB-389A3535EFBC}" type="slidenum">
              <a:rPr lang="en-US"/>
              <a:pPr>
                <a:defRPr/>
              </a:pPr>
              <a:t>‹#›</a:t>
            </a:fld>
            <a:endParaRPr lang="en-US"/>
          </a:p>
        </p:txBody>
      </p:sp>
    </p:spTree>
    <p:extLst>
      <p:ext uri="{BB962C8B-B14F-4D97-AF65-F5344CB8AC3E}">
        <p14:creationId xmlns:p14="http://schemas.microsoft.com/office/powerpoint/2010/main" val="162420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r>
              <a:rPr lang="en-US" smtClean="0"/>
              <a:t>May 14, 2014</a:t>
            </a:r>
            <a:endParaRPr lang="en-US"/>
          </a:p>
        </p:txBody>
      </p:sp>
      <p:sp>
        <p:nvSpPr>
          <p:cNvPr id="5" name="Footer Placeholder 2"/>
          <p:cNvSpPr>
            <a:spLocks noGrp="1"/>
          </p:cNvSpPr>
          <p:nvPr>
            <p:ph type="ftr" sz="quarter" idx="11"/>
          </p:nvPr>
        </p:nvSpPr>
        <p:spPr/>
        <p:txBody>
          <a:bodyPr/>
          <a:lstStyle>
            <a:lvl1pPr>
              <a:defRPr/>
            </a:lvl1pPr>
            <a:extLst/>
          </a:lstStyle>
          <a:p>
            <a:pPr>
              <a:defRPr/>
            </a:pPr>
            <a:r>
              <a:rPr lang="en-CA" smtClean="0"/>
              <a:t>ETDs in CRIS</a:t>
            </a: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CF1AA670-6D21-461C-8224-1F155CDF8F3E}" type="slidenum">
              <a:rPr lang="en-US"/>
              <a:pPr>
                <a:defRPr/>
              </a:pPr>
              <a:t>‹#›</a:t>
            </a:fld>
            <a:endParaRPr lang="en-US"/>
          </a:p>
        </p:txBody>
      </p:sp>
    </p:spTree>
    <p:extLst>
      <p:ext uri="{BB962C8B-B14F-4D97-AF65-F5344CB8AC3E}">
        <p14:creationId xmlns:p14="http://schemas.microsoft.com/office/powerpoint/2010/main" val="34086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smtClean="0"/>
              <a:t>May 14, 2014</a:t>
            </a:r>
            <a:endParaRPr lang="en-US"/>
          </a:p>
        </p:txBody>
      </p:sp>
      <p:sp>
        <p:nvSpPr>
          <p:cNvPr id="6" name="Footer Placeholder 5"/>
          <p:cNvSpPr>
            <a:spLocks noGrp="1"/>
          </p:cNvSpPr>
          <p:nvPr>
            <p:ph type="ftr" sz="quarter" idx="11"/>
          </p:nvPr>
        </p:nvSpPr>
        <p:spPr/>
        <p:txBody>
          <a:bodyPr/>
          <a:lstStyle>
            <a:lvl1pPr>
              <a:defRPr/>
            </a:lvl1pPr>
            <a:extLst/>
          </a:lstStyle>
          <a:p>
            <a:pPr>
              <a:defRPr/>
            </a:pPr>
            <a:r>
              <a:rPr lang="en-CA" smtClean="0"/>
              <a:t>ETDs in CRIS</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A319712-25BE-40F9-AECF-EB2F1A97DEFA}" type="slidenum">
              <a:rPr lang="en-US"/>
              <a:pPr>
                <a:defRPr/>
              </a:pPr>
              <a:t>‹#›</a:t>
            </a:fld>
            <a:endParaRPr lang="en-US"/>
          </a:p>
        </p:txBody>
      </p:sp>
    </p:spTree>
    <p:extLst>
      <p:ext uri="{BB962C8B-B14F-4D97-AF65-F5344CB8AC3E}">
        <p14:creationId xmlns:p14="http://schemas.microsoft.com/office/powerpoint/2010/main" val="140023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r>
              <a:rPr lang="en-US" smtClean="0"/>
              <a:t>May 14, 2014</a:t>
            </a:r>
            <a:endParaRPr lang="en-US"/>
          </a:p>
        </p:txBody>
      </p:sp>
      <p:sp>
        <p:nvSpPr>
          <p:cNvPr id="9" name="Footer Placeholder 5"/>
          <p:cNvSpPr>
            <a:spLocks noGrp="1"/>
          </p:cNvSpPr>
          <p:nvPr>
            <p:ph type="ftr" sz="quarter" idx="11"/>
          </p:nvPr>
        </p:nvSpPr>
        <p:spPr/>
        <p:txBody>
          <a:bodyPr/>
          <a:lstStyle>
            <a:lvl1pPr>
              <a:defRPr/>
            </a:lvl1pPr>
            <a:extLst/>
          </a:lstStyle>
          <a:p>
            <a:pPr>
              <a:defRPr/>
            </a:pPr>
            <a:r>
              <a:rPr lang="en-CA" smtClean="0"/>
              <a:t>ETDs in CRIS</a:t>
            </a: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A3F78D69-98A6-4311-9A00-6C031FBC8B2B}" type="slidenum">
              <a:rPr lang="en-US"/>
              <a:pPr>
                <a:defRPr/>
              </a:pPr>
              <a:t>‹#›</a:t>
            </a:fld>
            <a:endParaRPr lang="en-US"/>
          </a:p>
        </p:txBody>
      </p:sp>
    </p:spTree>
    <p:extLst>
      <p:ext uri="{BB962C8B-B14F-4D97-AF65-F5344CB8AC3E}">
        <p14:creationId xmlns:p14="http://schemas.microsoft.com/office/powerpoint/2010/main" val="40911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9"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152400" y="6305550"/>
            <a:ext cx="2133600" cy="476250"/>
          </a:xfrm>
          <a:prstGeom prst="rect">
            <a:avLst/>
          </a:prstGeom>
        </p:spPr>
        <p:txBody>
          <a:bodyPr anchor="b"/>
          <a:lstStyle>
            <a:lvl1pPr algn="l" rtl="0" eaLnBrk="1" latinLnBrk="0" hangingPunct="1">
              <a:defRPr kumimoji="0" sz="1200">
                <a:solidFill>
                  <a:schemeClr val="bg2">
                    <a:shade val="50000"/>
                    <a:satMod val="200000"/>
                  </a:schemeClr>
                </a:solidFill>
              </a:defRPr>
            </a:lvl1pPr>
            <a:extLst/>
          </a:lstStyle>
          <a:p>
            <a:pPr>
              <a:defRPr/>
            </a:pPr>
            <a:r>
              <a:rPr lang="en-US" smtClean="0"/>
              <a:t>May 14, 2014</a:t>
            </a:r>
            <a:endParaRPr lang="en-US"/>
          </a:p>
        </p:txBody>
      </p:sp>
      <p:sp>
        <p:nvSpPr>
          <p:cNvPr id="10" name="Footer Placeholder 9"/>
          <p:cNvSpPr>
            <a:spLocks noGrp="1"/>
          </p:cNvSpPr>
          <p:nvPr>
            <p:ph type="ftr" sz="quarter" idx="3"/>
          </p:nvPr>
        </p:nvSpPr>
        <p:spPr>
          <a:xfrm>
            <a:off x="2362200" y="6305550"/>
            <a:ext cx="54864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r>
              <a:rPr lang="en-CA" smtClean="0"/>
              <a:t>ETDs in CRIS</a:t>
            </a: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FD1C79D1-22F7-4A47-9577-8F4A8D280C7F}"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08" r:id="rId1"/>
    <p:sldLayoutId id="2147484003" r:id="rId2"/>
    <p:sldLayoutId id="2147484009" r:id="rId3"/>
    <p:sldLayoutId id="2147484004" r:id="rId4"/>
    <p:sldLayoutId id="2147484010" r:id="rId5"/>
    <p:sldLayoutId id="2147484005" r:id="rId6"/>
    <p:sldLayoutId id="2147484011" r:id="rId7"/>
    <p:sldLayoutId id="2147484012" r:id="rId8"/>
    <p:sldLayoutId id="2147484013" r:id="rId9"/>
    <p:sldLayoutId id="2147484006" r:id="rId10"/>
    <p:sldLayoutId id="2147484007"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hf hdr="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omid@fatemi.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347216"/>
            <a:ext cx="7406640" cy="2081784"/>
          </a:xfrm>
          <a:scene3d>
            <a:camera prst="orthographicFront">
              <a:rot lat="0" lon="0" rev="0"/>
            </a:camera>
            <a:lightRig rig="glow" dir="t">
              <a:rot lat="0" lon="0" rev="14100000"/>
            </a:lightRig>
          </a:scene3d>
          <a:sp3d prstMaterial="softEdge">
            <a:bevelT w="127000" prst="artDeco"/>
          </a:sp3d>
        </p:spPr>
        <p:txBody>
          <a:bodyPr anchor="ctr">
            <a:noAutofit/>
          </a:bodyPr>
          <a:lstStyle/>
          <a:p>
            <a:pPr algn="ctr" eaLnBrk="1" fontAlgn="auto" hangingPunct="1">
              <a:spcAft>
                <a:spcPts val="0"/>
              </a:spcAft>
              <a:defRPr/>
            </a:pPr>
            <a:r>
              <a:rPr lang="en-CA" sz="4400" dirty="0">
                <a:solidFill>
                  <a:schemeClr val="tx2">
                    <a:satMod val="130000"/>
                  </a:schemeClr>
                </a:solidFill>
              </a:rPr>
              <a:t>Electronic Theses and Dissertations in Current Research Information Systems</a:t>
            </a:r>
            <a:endParaRPr lang="en-US" sz="4400" dirty="0">
              <a:solidFill>
                <a:schemeClr val="tx2">
                  <a:satMod val="130000"/>
                </a:schemeClr>
              </a:solidFill>
            </a:endParaRPr>
          </a:p>
        </p:txBody>
      </p:sp>
      <p:sp>
        <p:nvSpPr>
          <p:cNvPr id="5123" name="Subtitle 5"/>
          <p:cNvSpPr>
            <a:spLocks noGrp="1"/>
          </p:cNvSpPr>
          <p:nvPr>
            <p:ph type="subTitle" idx="1"/>
          </p:nvPr>
        </p:nvSpPr>
        <p:spPr>
          <a:xfrm>
            <a:off x="1431925" y="3810000"/>
            <a:ext cx="7407275" cy="1752600"/>
          </a:xfrm>
        </p:spPr>
        <p:txBody>
          <a:bodyPr>
            <a:normAutofit/>
          </a:bodyPr>
          <a:lstStyle/>
          <a:p>
            <a:pPr eaLnBrk="1" fontAlgn="auto" hangingPunct="1">
              <a:spcAft>
                <a:spcPts val="0"/>
              </a:spcAft>
              <a:defRPr/>
            </a:pPr>
            <a:r>
              <a:rPr lang="en-US" sz="2000" dirty="0"/>
              <a:t>Joachim </a:t>
            </a:r>
            <a:r>
              <a:rPr lang="en-US" sz="2000" dirty="0" err="1"/>
              <a:t>Schöpfel</a:t>
            </a:r>
            <a:r>
              <a:rPr lang="en-US" sz="2000" dirty="0"/>
              <a:t>, University of Lille 3, France</a:t>
            </a:r>
          </a:p>
          <a:p>
            <a:pPr eaLnBrk="1" fontAlgn="auto" hangingPunct="1">
              <a:spcAft>
                <a:spcPts val="0"/>
              </a:spcAft>
              <a:defRPr/>
            </a:pPr>
            <a:r>
              <a:rPr lang="en-US" sz="2000" dirty="0"/>
              <a:t>Danica </a:t>
            </a:r>
            <a:r>
              <a:rPr lang="en-US" sz="2000" dirty="0" err="1"/>
              <a:t>Zendulkova</a:t>
            </a:r>
            <a:r>
              <a:rPr lang="en-US" sz="2000" dirty="0"/>
              <a:t>, Slovak Centre of Scientific and Technical Information, Slovakia</a:t>
            </a:r>
          </a:p>
          <a:p>
            <a:pPr eaLnBrk="1" fontAlgn="auto" hangingPunct="1">
              <a:spcAft>
                <a:spcPts val="0"/>
              </a:spcAft>
              <a:defRPr/>
            </a:pPr>
            <a:r>
              <a:rPr lang="en-US" sz="2000" dirty="0" err="1"/>
              <a:t>Omid</a:t>
            </a:r>
            <a:r>
              <a:rPr lang="en-US" sz="2000" dirty="0"/>
              <a:t> Fatemi, University of Tehran and Iranian Institute for Information Science &amp; Technology, Iran</a:t>
            </a:r>
          </a:p>
        </p:txBody>
      </p:sp>
      <p:sp>
        <p:nvSpPr>
          <p:cNvPr id="4" name="Date Placeholder 3"/>
          <p:cNvSpPr>
            <a:spLocks noGrp="1"/>
          </p:cNvSpPr>
          <p:nvPr>
            <p:ph type="dt" sz="quarter" idx="10"/>
          </p:nvPr>
        </p:nvSpPr>
        <p:spPr/>
        <p:txBody>
          <a:bodyPr/>
          <a:lstStyle/>
          <a:p>
            <a:pPr>
              <a:defRPr/>
            </a:pPr>
            <a:r>
              <a:rPr lang="en-US" smtClean="0"/>
              <a:t>May 14, 2014</a:t>
            </a:r>
            <a:endParaRPr lang="en-US"/>
          </a:p>
        </p:txBody>
      </p:sp>
      <p:sp>
        <p:nvSpPr>
          <p:cNvPr id="5" name="Slide Number Placeholder 4"/>
          <p:cNvSpPr>
            <a:spLocks noGrp="1"/>
          </p:cNvSpPr>
          <p:nvPr>
            <p:ph type="sldNum" sz="quarter" idx="12"/>
          </p:nvPr>
        </p:nvSpPr>
        <p:spPr/>
        <p:txBody>
          <a:bodyPr/>
          <a:lstStyle/>
          <a:p>
            <a:pPr>
              <a:defRPr/>
            </a:pPr>
            <a:fld id="{8206777C-C046-4AE2-AAE2-2969FA659C61}" type="slidenum">
              <a:rPr lang="en-US"/>
              <a:pPr>
                <a:defRPr/>
              </a:pPr>
              <a:t>1</a:t>
            </a:fld>
            <a:endParaRPr lang="en-US"/>
          </a:p>
        </p:txBody>
      </p:sp>
      <p:sp>
        <p:nvSpPr>
          <p:cNvPr id="6" name="Footer Placeholder 5"/>
          <p:cNvSpPr>
            <a:spLocks noGrp="1"/>
          </p:cNvSpPr>
          <p:nvPr>
            <p:ph type="ftr" sz="quarter" idx="11"/>
          </p:nvPr>
        </p:nvSpPr>
        <p:spPr/>
        <p:txBody>
          <a:bodyPr/>
          <a:lstStyle/>
          <a:p>
            <a:pPr>
              <a:defRPr/>
            </a:pPr>
            <a:r>
              <a:rPr lang="en-CA" smtClean="0"/>
              <a:t>ETDs in CRIS</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Message Hub</a:t>
            </a:r>
            <a:endParaRPr lang="en-US" dirty="0">
              <a:solidFill>
                <a:schemeClr val="tx2">
                  <a:satMod val="130000"/>
                </a:schemeClr>
              </a:solidFill>
            </a:endParaRPr>
          </a:p>
        </p:txBody>
      </p:sp>
      <p:sp>
        <p:nvSpPr>
          <p:cNvPr id="4" name="Cloud 3"/>
          <p:cNvSpPr/>
          <p:nvPr/>
        </p:nvSpPr>
        <p:spPr bwMode="auto">
          <a:xfrm>
            <a:off x="3733800" y="2447925"/>
            <a:ext cx="1981200" cy="1214438"/>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b="1" dirty="0">
                <a:latin typeface="Arial" charset="0"/>
                <a:cs typeface="+mn-cs"/>
              </a:rPr>
              <a:t>Message Hub</a:t>
            </a:r>
          </a:p>
        </p:txBody>
      </p:sp>
      <p:sp>
        <p:nvSpPr>
          <p:cNvPr id="5" name="AutoShape 28"/>
          <p:cNvSpPr>
            <a:spLocks noChangeArrowheads="1"/>
          </p:cNvSpPr>
          <p:nvPr/>
        </p:nvSpPr>
        <p:spPr bwMode="auto">
          <a:xfrm>
            <a:off x="1804988" y="2133600"/>
            <a:ext cx="1557337" cy="1157288"/>
          </a:xfrm>
          <a:prstGeom prst="can">
            <a:avLst>
              <a:gd name="adj" fmla="val 25000"/>
            </a:avLst>
          </a:prstGeom>
          <a:solidFill>
            <a:srgbClr val="3366FF"/>
          </a:solidFill>
          <a:ln w="9525">
            <a:solidFill>
              <a:srgbClr val="000000"/>
            </a:solidFill>
            <a:round/>
            <a:headEnd/>
            <a:tailEnd/>
          </a:ln>
        </p:spPr>
        <p:txBody>
          <a:bodyPr/>
          <a:lstStyle/>
          <a:p>
            <a:pPr algn="ctr">
              <a:defRPr/>
            </a:pPr>
            <a:r>
              <a:rPr lang="en-US" b="1" dirty="0">
                <a:solidFill>
                  <a:srgbClr val="FFFFFF"/>
                </a:solidFill>
                <a:latin typeface="Times New Roman" pitchFamily="18" charset="0"/>
                <a:cs typeface="+mn-cs"/>
              </a:rPr>
              <a:t>National CRIS - SEMAT</a:t>
            </a:r>
            <a:endParaRPr lang="en-US" b="1" dirty="0">
              <a:latin typeface="Constantia" pitchFamily="18" charset="0"/>
              <a:cs typeface="+mn-cs"/>
            </a:endParaRPr>
          </a:p>
        </p:txBody>
      </p:sp>
      <p:sp>
        <p:nvSpPr>
          <p:cNvPr id="6" name="AutoShape 29"/>
          <p:cNvSpPr>
            <a:spLocks noChangeArrowheads="1"/>
          </p:cNvSpPr>
          <p:nvPr/>
        </p:nvSpPr>
        <p:spPr bwMode="auto">
          <a:xfrm>
            <a:off x="4038600" y="4162424"/>
            <a:ext cx="1447800" cy="2238376"/>
          </a:xfrm>
          <a:prstGeom prst="can">
            <a:avLst>
              <a:gd name="adj" fmla="val 33333"/>
            </a:avLst>
          </a:prstGeom>
          <a:solidFill>
            <a:srgbClr val="00FF00"/>
          </a:solidFill>
          <a:ln w="9525">
            <a:solidFill>
              <a:srgbClr val="000000"/>
            </a:solidFill>
            <a:round/>
            <a:headEnd/>
            <a:tailEnd/>
          </a:ln>
        </p:spPr>
        <p:txBody>
          <a:bodyPr/>
          <a:lstStyle/>
          <a:p>
            <a:pPr algn="ctr">
              <a:defRPr/>
            </a:pPr>
            <a:r>
              <a:rPr lang="en-CA" b="1" dirty="0" smtClean="0">
                <a:latin typeface="Times New Roman" pitchFamily="18" charset="0"/>
                <a:cs typeface="+mn-cs"/>
              </a:rPr>
              <a:t>University Library</a:t>
            </a:r>
            <a:endParaRPr lang="en-CA" b="1" dirty="0">
              <a:latin typeface="Times New Roman" pitchFamily="18" charset="0"/>
              <a:cs typeface="+mn-cs"/>
            </a:endParaRPr>
          </a:p>
          <a:p>
            <a:pPr algn="ctr">
              <a:defRPr/>
            </a:pPr>
            <a:endParaRPr lang="en-US" b="1" dirty="0">
              <a:latin typeface="Constantia" pitchFamily="18" charset="0"/>
              <a:cs typeface="+mn-cs"/>
            </a:endParaRPr>
          </a:p>
        </p:txBody>
      </p:sp>
      <p:sp>
        <p:nvSpPr>
          <p:cNvPr id="7" name="AutoShape 30"/>
          <p:cNvSpPr>
            <a:spLocks noChangeArrowheads="1"/>
          </p:cNvSpPr>
          <p:nvPr/>
        </p:nvSpPr>
        <p:spPr bwMode="auto">
          <a:xfrm>
            <a:off x="6019800" y="2233613"/>
            <a:ext cx="1524000" cy="1028700"/>
          </a:xfrm>
          <a:prstGeom prst="can">
            <a:avLst>
              <a:gd name="adj" fmla="val 25000"/>
            </a:avLst>
          </a:prstGeom>
          <a:solidFill>
            <a:srgbClr val="339966"/>
          </a:solidFill>
          <a:ln w="9525">
            <a:solidFill>
              <a:srgbClr val="000000"/>
            </a:solidFill>
            <a:round/>
            <a:headEnd/>
            <a:tailEnd/>
          </a:ln>
        </p:spPr>
        <p:txBody>
          <a:bodyPr/>
          <a:lstStyle/>
          <a:p>
            <a:pPr algn="ctr">
              <a:defRPr/>
            </a:pPr>
            <a:r>
              <a:rPr lang="en-US" b="1" dirty="0" smtClean="0">
                <a:latin typeface="Times New Roman" pitchFamily="18" charset="0"/>
                <a:cs typeface="+mn-cs"/>
              </a:rPr>
              <a:t>GANJ</a:t>
            </a:r>
            <a:endParaRPr lang="en-US" b="1" dirty="0">
              <a:latin typeface="Constantia" pitchFamily="18" charset="0"/>
              <a:cs typeface="+mn-cs"/>
            </a:endParaRPr>
          </a:p>
        </p:txBody>
      </p:sp>
      <p:sp>
        <p:nvSpPr>
          <p:cNvPr id="8" name="Line 31"/>
          <p:cNvSpPr>
            <a:spLocks noChangeShapeType="1"/>
          </p:cNvSpPr>
          <p:nvPr/>
        </p:nvSpPr>
        <p:spPr bwMode="auto">
          <a:xfrm flipH="1">
            <a:off x="3305175" y="2667000"/>
            <a:ext cx="2790825" cy="138113"/>
          </a:xfrm>
          <a:prstGeom prst="line">
            <a:avLst/>
          </a:prstGeom>
          <a:noFill/>
          <a:ln w="22225">
            <a:solidFill>
              <a:srgbClr val="000000"/>
            </a:solidFill>
            <a:prstDash val="dash"/>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32"/>
          <p:cNvSpPr>
            <a:spLocks noChangeShapeType="1"/>
          </p:cNvSpPr>
          <p:nvPr/>
        </p:nvSpPr>
        <p:spPr bwMode="auto">
          <a:xfrm flipV="1">
            <a:off x="5448300" y="3200400"/>
            <a:ext cx="952500" cy="1162050"/>
          </a:xfrm>
          <a:prstGeom prst="line">
            <a:avLst/>
          </a:prstGeom>
          <a:noFill/>
          <a:ln w="22225">
            <a:solidFill>
              <a:schemeClr val="tx1"/>
            </a:solidFill>
            <a:prstDash val="dash"/>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39"/>
          <p:cNvSpPr>
            <a:spLocks noChangeShapeType="1"/>
          </p:cNvSpPr>
          <p:nvPr/>
        </p:nvSpPr>
        <p:spPr bwMode="auto">
          <a:xfrm>
            <a:off x="3124200" y="3276600"/>
            <a:ext cx="1038225" cy="1100138"/>
          </a:xfrm>
          <a:prstGeom prst="line">
            <a:avLst/>
          </a:prstGeom>
          <a:noFill/>
          <a:ln w="22225">
            <a:solidFill>
              <a:schemeClr val="tx1"/>
            </a:solidFill>
            <a:prstDash val="dash"/>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7" name="Straight Arrow Connector 16"/>
          <p:cNvCxnSpPr>
            <a:stCxn id="4" idx="2"/>
          </p:cNvCxnSpPr>
          <p:nvPr/>
        </p:nvCxnSpPr>
        <p:spPr>
          <a:xfrm rot="10800000">
            <a:off x="3305175" y="2733675"/>
            <a:ext cx="434975" cy="3222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a:endCxn id="6" idx="1"/>
          </p:cNvCxnSpPr>
          <p:nvPr/>
        </p:nvCxnSpPr>
        <p:spPr>
          <a:xfrm>
            <a:off x="4724400" y="3661070"/>
            <a:ext cx="38100" cy="5013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0"/>
          </p:cNvCxnSpPr>
          <p:nvPr/>
        </p:nvCxnSpPr>
        <p:spPr>
          <a:xfrm flipV="1">
            <a:off x="5713413" y="2733675"/>
            <a:ext cx="377825" cy="3222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AutoShape 30"/>
          <p:cNvSpPr>
            <a:spLocks noChangeArrowheads="1"/>
          </p:cNvSpPr>
          <p:nvPr/>
        </p:nvSpPr>
        <p:spPr bwMode="auto">
          <a:xfrm>
            <a:off x="7162800" y="3733800"/>
            <a:ext cx="1524000" cy="1524000"/>
          </a:xfrm>
          <a:prstGeom prst="can">
            <a:avLst>
              <a:gd name="adj" fmla="val 25000"/>
            </a:avLst>
          </a:prstGeom>
          <a:solidFill>
            <a:srgbClr val="FFC000"/>
          </a:solidFill>
          <a:ln w="9525">
            <a:solidFill>
              <a:srgbClr val="000000"/>
            </a:solidFill>
            <a:round/>
            <a:headEnd/>
            <a:tailEnd/>
          </a:ln>
        </p:spPr>
        <p:txBody>
          <a:bodyPr/>
          <a:lstStyle/>
          <a:p>
            <a:pPr algn="ctr">
              <a:defRPr/>
            </a:pPr>
            <a:r>
              <a:rPr lang="en-US" sz="1600" b="1" dirty="0">
                <a:latin typeface="Constantia" pitchFamily="18" charset="0"/>
                <a:cs typeface="+mn-cs"/>
              </a:rPr>
              <a:t>National Repository for Dissertations</a:t>
            </a:r>
          </a:p>
        </p:txBody>
      </p:sp>
      <p:sp>
        <p:nvSpPr>
          <p:cNvPr id="21" name="AutoShape 30"/>
          <p:cNvSpPr>
            <a:spLocks noChangeArrowheads="1"/>
          </p:cNvSpPr>
          <p:nvPr/>
        </p:nvSpPr>
        <p:spPr bwMode="auto">
          <a:xfrm>
            <a:off x="5924550" y="4419600"/>
            <a:ext cx="1238250" cy="1295400"/>
          </a:xfrm>
          <a:prstGeom prst="can">
            <a:avLst>
              <a:gd name="adj" fmla="val 25000"/>
            </a:avLst>
          </a:prstGeom>
          <a:solidFill>
            <a:srgbClr val="FFC000"/>
          </a:solidFill>
          <a:ln w="9525">
            <a:solidFill>
              <a:srgbClr val="000000"/>
            </a:solidFill>
            <a:round/>
            <a:headEnd/>
            <a:tailEnd/>
          </a:ln>
        </p:spPr>
        <p:txBody>
          <a:bodyPr/>
          <a:lstStyle/>
          <a:p>
            <a:pPr algn="ctr">
              <a:defRPr/>
            </a:pPr>
            <a:r>
              <a:rPr lang="en-US" sz="1600" b="1" dirty="0" smtClean="0">
                <a:latin typeface="Constantia" pitchFamily="18" charset="0"/>
                <a:cs typeface="+mn-cs"/>
              </a:rPr>
              <a:t>National Repository for Patents</a:t>
            </a:r>
            <a:endParaRPr lang="en-US" sz="1600" b="1" dirty="0">
              <a:latin typeface="Constantia" pitchFamily="18" charset="0"/>
              <a:cs typeface="+mn-cs"/>
            </a:endParaRPr>
          </a:p>
        </p:txBody>
      </p:sp>
      <p:sp>
        <p:nvSpPr>
          <p:cNvPr id="22" name="AutoShape 30"/>
          <p:cNvSpPr>
            <a:spLocks noChangeArrowheads="1"/>
          </p:cNvSpPr>
          <p:nvPr/>
        </p:nvSpPr>
        <p:spPr bwMode="auto">
          <a:xfrm>
            <a:off x="804863" y="3876675"/>
            <a:ext cx="1143000" cy="1028700"/>
          </a:xfrm>
          <a:prstGeom prst="can">
            <a:avLst>
              <a:gd name="adj" fmla="val 25000"/>
            </a:avLst>
          </a:prstGeom>
          <a:solidFill>
            <a:srgbClr val="FFC000"/>
          </a:solidFill>
          <a:ln w="9525">
            <a:solidFill>
              <a:srgbClr val="000000"/>
            </a:solidFill>
            <a:round/>
            <a:headEnd/>
            <a:tailEnd/>
          </a:ln>
        </p:spPr>
        <p:txBody>
          <a:bodyPr/>
          <a:lstStyle/>
          <a:p>
            <a:pPr algn="ctr">
              <a:defRPr/>
            </a:pPr>
            <a:r>
              <a:rPr lang="en-US" sz="1600" b="1" dirty="0">
                <a:latin typeface="Constantia" pitchFamily="18" charset="0"/>
                <a:cs typeface="+mn-cs"/>
              </a:rPr>
              <a:t>Other systems: HR, EMS</a:t>
            </a:r>
          </a:p>
        </p:txBody>
      </p:sp>
      <p:cxnSp>
        <p:nvCxnSpPr>
          <p:cNvPr id="23" name="Straight Arrow Connector 22"/>
          <p:cNvCxnSpPr>
            <a:stCxn id="4" idx="0"/>
            <a:endCxn id="21" idx="1"/>
          </p:cNvCxnSpPr>
          <p:nvPr/>
        </p:nvCxnSpPr>
        <p:spPr>
          <a:xfrm>
            <a:off x="5713349" y="3055144"/>
            <a:ext cx="830326" cy="13644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0"/>
            <a:endCxn id="20" idx="2"/>
          </p:cNvCxnSpPr>
          <p:nvPr/>
        </p:nvCxnSpPr>
        <p:spPr>
          <a:xfrm>
            <a:off x="5713413" y="3055938"/>
            <a:ext cx="1449387" cy="14398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22" idx="4"/>
          </p:cNvCxnSpPr>
          <p:nvPr/>
        </p:nvCxnSpPr>
        <p:spPr>
          <a:xfrm rot="10800000" flipV="1">
            <a:off x="1947863" y="3054350"/>
            <a:ext cx="1792287" cy="13366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2" name="Date Placeholder 51"/>
          <p:cNvSpPr>
            <a:spLocks noGrp="1"/>
          </p:cNvSpPr>
          <p:nvPr>
            <p:ph type="dt" sz="quarter" idx="10"/>
          </p:nvPr>
        </p:nvSpPr>
        <p:spPr/>
        <p:txBody>
          <a:bodyPr/>
          <a:lstStyle/>
          <a:p>
            <a:pPr>
              <a:defRPr/>
            </a:pPr>
            <a:r>
              <a:rPr lang="en-US" smtClean="0"/>
              <a:t>May 14, 2014</a:t>
            </a:r>
            <a:endParaRPr lang="en-US"/>
          </a:p>
        </p:txBody>
      </p:sp>
      <p:sp>
        <p:nvSpPr>
          <p:cNvPr id="53" name="Slide Number Placeholder 52"/>
          <p:cNvSpPr>
            <a:spLocks noGrp="1"/>
          </p:cNvSpPr>
          <p:nvPr>
            <p:ph type="sldNum" sz="quarter" idx="12"/>
          </p:nvPr>
        </p:nvSpPr>
        <p:spPr/>
        <p:txBody>
          <a:bodyPr/>
          <a:lstStyle/>
          <a:p>
            <a:pPr>
              <a:defRPr/>
            </a:pPr>
            <a:fld id="{EAB595A0-5FA4-4505-8E5B-F538FEE0932F}" type="slidenum">
              <a:rPr lang="en-US"/>
              <a:pPr>
                <a:defRPr/>
              </a:pPr>
              <a:t>10</a:t>
            </a:fld>
            <a:endParaRPr lang="en-US"/>
          </a:p>
        </p:txBody>
      </p:sp>
      <p:sp>
        <p:nvSpPr>
          <p:cNvPr id="54" name="Footer Placeholder 53"/>
          <p:cNvSpPr>
            <a:spLocks noGrp="1"/>
          </p:cNvSpPr>
          <p:nvPr>
            <p:ph type="ftr" sz="quarter" idx="11"/>
          </p:nvPr>
        </p:nvSpPr>
        <p:spPr/>
        <p:txBody>
          <a:bodyPr/>
          <a:lstStyle/>
          <a:p>
            <a:pPr>
              <a:defRPr/>
            </a:pPr>
            <a:r>
              <a:rPr lang="en-CA" smtClean="0"/>
              <a:t>ETDs in CRIS</a:t>
            </a:r>
            <a:endParaRPr lang="en-US"/>
          </a:p>
        </p:txBody>
      </p:sp>
      <p:sp>
        <p:nvSpPr>
          <p:cNvPr id="12" name="TextBox 11"/>
          <p:cNvSpPr txBox="1"/>
          <p:nvPr/>
        </p:nvSpPr>
        <p:spPr>
          <a:xfrm rot="16200000">
            <a:off x="3978301" y="4588924"/>
            <a:ext cx="1120820" cy="369332"/>
          </a:xfrm>
          <a:prstGeom prst="rect">
            <a:avLst/>
          </a:prstGeom>
          <a:solidFill>
            <a:schemeClr val="accent1"/>
          </a:solidFill>
        </p:spPr>
        <p:txBody>
          <a:bodyPr wrap="none" rtlCol="0">
            <a:spAutoFit/>
          </a:bodyPr>
          <a:lstStyle/>
          <a:p>
            <a:r>
              <a:rPr lang="en-CA" dirty="0" smtClean="0"/>
              <a:t>Message</a:t>
            </a:r>
            <a:endParaRPr lang="en-CA" dirty="0"/>
          </a:p>
        </p:txBody>
      </p:sp>
      <p:sp>
        <p:nvSpPr>
          <p:cNvPr id="27" name="TextBox 26"/>
          <p:cNvSpPr txBox="1"/>
          <p:nvPr/>
        </p:nvSpPr>
        <p:spPr>
          <a:xfrm rot="19683795">
            <a:off x="4717351" y="3028443"/>
            <a:ext cx="1120820" cy="369332"/>
          </a:xfrm>
          <a:prstGeom prst="rect">
            <a:avLst/>
          </a:prstGeom>
          <a:solidFill>
            <a:schemeClr val="accent1"/>
          </a:solidFill>
        </p:spPr>
        <p:txBody>
          <a:bodyPr wrap="none" rtlCol="0">
            <a:spAutoFit/>
          </a:bodyPr>
          <a:lstStyle/>
          <a:p>
            <a:r>
              <a:rPr lang="en-CA" dirty="0" smtClean="0"/>
              <a:t>Message</a:t>
            </a:r>
            <a:endParaRPr lang="en-CA" dirty="0"/>
          </a:p>
        </p:txBody>
      </p:sp>
      <p:sp>
        <p:nvSpPr>
          <p:cNvPr id="28" name="TextBox 27"/>
          <p:cNvSpPr txBox="1"/>
          <p:nvPr/>
        </p:nvSpPr>
        <p:spPr>
          <a:xfrm rot="2644178">
            <a:off x="3674524" y="3042744"/>
            <a:ext cx="1120820" cy="369332"/>
          </a:xfrm>
          <a:prstGeom prst="rect">
            <a:avLst/>
          </a:prstGeom>
          <a:solidFill>
            <a:schemeClr val="accent1"/>
          </a:solidFill>
        </p:spPr>
        <p:txBody>
          <a:bodyPr wrap="none" rtlCol="0">
            <a:spAutoFit/>
          </a:bodyPr>
          <a:lstStyle/>
          <a:p>
            <a:r>
              <a:rPr lang="en-CA" dirty="0" smtClean="0"/>
              <a:t>Message</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4" presetClass="path" presetSubtype="0" accel="50000" decel="50000" fill="hold" grpId="1" nodeType="clickEffect">
                                  <p:stCondLst>
                                    <p:cond delay="0"/>
                                  </p:stCondLst>
                                  <p:childTnLst>
                                    <p:animMotion origin="layout" path="M -4.16667E-6 -4.81481E-6 L 0.00365 -0.19606 " pathEditMode="relative" rAng="0" ptsTypes="AA">
                                      <p:cBhvr>
                                        <p:cTn id="88" dur="2000" fill="hold"/>
                                        <p:tgtEl>
                                          <p:spTgt spid="12"/>
                                        </p:tgtEl>
                                        <p:attrNameLst>
                                          <p:attrName>ppt_x</p:attrName>
                                          <p:attrName>ppt_y</p:attrName>
                                        </p:attrNameLst>
                                      </p:cBhvr>
                                      <p:rCtr x="174" y="-9815"/>
                                    </p:animMotion>
                                  </p:childTnLst>
                                </p:cTn>
                              </p:par>
                            </p:childTnLst>
                          </p:cTn>
                        </p:par>
                      </p:childTnLst>
                    </p:cTn>
                  </p:par>
                  <p:par>
                    <p:cTn id="89" fill="hold">
                      <p:stCondLst>
                        <p:cond delay="indefinite"/>
                      </p:stCondLst>
                      <p:childTnLst>
                        <p:par>
                          <p:cTn id="90" fill="hold">
                            <p:stCondLst>
                              <p:cond delay="0"/>
                            </p:stCondLst>
                            <p:childTnLst>
                              <p:par>
                                <p:cTn id="91" presetID="42" presetClass="exit" presetSubtype="0" fill="hold" grpId="2" nodeType="clickEffect">
                                  <p:stCondLst>
                                    <p:cond delay="0"/>
                                  </p:stCondLst>
                                  <p:childTnLst>
                                    <p:animEffect transition="out" filter="fade">
                                      <p:cBhvr>
                                        <p:cTn id="92" dur="1000"/>
                                        <p:tgtEl>
                                          <p:spTgt spid="12"/>
                                        </p:tgtEl>
                                      </p:cBhvr>
                                    </p:animEffect>
                                    <p:anim calcmode="lin" valueType="num">
                                      <p:cBhvr>
                                        <p:cTn id="93" dur="1000"/>
                                        <p:tgtEl>
                                          <p:spTgt spid="12"/>
                                        </p:tgtEl>
                                        <p:attrNameLst>
                                          <p:attrName>ppt_x</p:attrName>
                                        </p:attrNameLst>
                                      </p:cBhvr>
                                      <p:tavLst>
                                        <p:tav tm="0">
                                          <p:val>
                                            <p:strVal val="ppt_x"/>
                                          </p:val>
                                        </p:tav>
                                        <p:tav tm="100000">
                                          <p:val>
                                            <p:strVal val="ppt_x"/>
                                          </p:val>
                                        </p:tav>
                                      </p:tavLst>
                                    </p:anim>
                                    <p:anim calcmode="lin" valueType="num">
                                      <p:cBhvr>
                                        <p:cTn id="94" dur="1000"/>
                                        <p:tgtEl>
                                          <p:spTgt spid="12"/>
                                        </p:tgtEl>
                                        <p:attrNameLst>
                                          <p:attrName>ppt_y</p:attrName>
                                        </p:attrNameLst>
                                      </p:cBhvr>
                                      <p:tavLst>
                                        <p:tav tm="0">
                                          <p:val>
                                            <p:strVal val="ppt_y"/>
                                          </p:val>
                                        </p:tav>
                                        <p:tav tm="100000">
                                          <p:val>
                                            <p:strVal val="ppt_y+.1"/>
                                          </p:val>
                                        </p:tav>
                                      </p:tavLst>
                                    </p:anim>
                                    <p:set>
                                      <p:cBhvr>
                                        <p:cTn id="95" dur="1" fill="hold">
                                          <p:stCondLst>
                                            <p:cond delay="999"/>
                                          </p:stCondLst>
                                        </p:cTn>
                                        <p:tgtEl>
                                          <p:spTgt spid="12"/>
                                        </p:tgtEl>
                                        <p:attrNameLst>
                                          <p:attrName>style.visibility</p:attrName>
                                        </p:attrNameLst>
                                      </p:cBhvr>
                                      <p:to>
                                        <p:strVal val="hidden"/>
                                      </p:to>
                                    </p:set>
                                  </p:childTnLst>
                                </p:cTn>
                              </p:par>
                              <p:par>
                                <p:cTn id="96" presetID="2" presetClass="entr" presetSubtype="4" fill="hold" grpId="1"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ppt_x"/>
                                          </p:val>
                                        </p:tav>
                                        <p:tav tm="100000">
                                          <p:val>
                                            <p:strVal val="#ppt_x"/>
                                          </p:val>
                                        </p:tav>
                                      </p:tavLst>
                                    </p:anim>
                                    <p:anim calcmode="lin" valueType="num">
                                      <p:cBhvr additive="base">
                                        <p:cTn id="99" dur="500" fill="hold"/>
                                        <p:tgtEl>
                                          <p:spTgt spid="27"/>
                                        </p:tgtEl>
                                        <p:attrNameLst>
                                          <p:attrName>ppt_y</p:attrName>
                                        </p:attrNameLst>
                                      </p:cBhvr>
                                      <p:tavLst>
                                        <p:tav tm="0">
                                          <p:val>
                                            <p:strVal val="1+#ppt_h/2"/>
                                          </p:val>
                                        </p:tav>
                                        <p:tav tm="100000">
                                          <p:val>
                                            <p:strVal val="#ppt_y"/>
                                          </p:val>
                                        </p:tav>
                                      </p:tavLst>
                                    </p:anim>
                                  </p:childTnLst>
                                </p:cTn>
                              </p:par>
                              <p:par>
                                <p:cTn id="100" presetID="2" presetClass="entr" presetSubtype="4" fill="hold" grpId="1"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500" fill="hold"/>
                                        <p:tgtEl>
                                          <p:spTgt spid="28"/>
                                        </p:tgtEl>
                                        <p:attrNameLst>
                                          <p:attrName>ppt_x</p:attrName>
                                        </p:attrNameLst>
                                      </p:cBhvr>
                                      <p:tavLst>
                                        <p:tav tm="0">
                                          <p:val>
                                            <p:strVal val="#ppt_x"/>
                                          </p:val>
                                        </p:tav>
                                        <p:tav tm="100000">
                                          <p:val>
                                            <p:strVal val="#ppt_x"/>
                                          </p:val>
                                        </p:tav>
                                      </p:tavLst>
                                    </p:anim>
                                    <p:anim calcmode="lin" valueType="num">
                                      <p:cBhvr additive="base">
                                        <p:cTn id="10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9" presetClass="path" presetSubtype="0" accel="50000" decel="50000" fill="hold" grpId="0" nodeType="clickEffect">
                                  <p:stCondLst>
                                    <p:cond delay="0"/>
                                  </p:stCondLst>
                                  <p:childTnLst>
                                    <p:animMotion origin="layout" path="M 0.0368 0.0294 L -0.11806 -0.05231 " pathEditMode="relative" rAng="0" ptsTypes="AA">
                                      <p:cBhvr>
                                        <p:cTn id="107" dur="2000" fill="hold"/>
                                        <p:tgtEl>
                                          <p:spTgt spid="28"/>
                                        </p:tgtEl>
                                        <p:attrNameLst>
                                          <p:attrName>ppt_x</p:attrName>
                                          <p:attrName>ppt_y</p:attrName>
                                        </p:attrNameLst>
                                      </p:cBhvr>
                                      <p:rCtr x="-7743" y="-4097"/>
                                    </p:animMotion>
                                  </p:childTnLst>
                                </p:cTn>
                              </p:par>
                              <p:par>
                                <p:cTn id="108" presetID="56" presetClass="path" presetSubtype="0" accel="50000" decel="50000" fill="hold" grpId="0" nodeType="withEffect">
                                  <p:stCondLst>
                                    <p:cond delay="0"/>
                                  </p:stCondLst>
                                  <p:childTnLst>
                                    <p:animMotion origin="layout" path="M 3.05556E-6 1.48148E-6 L 0.15607 -0.07963 " pathEditMode="relative" rAng="0" ptsTypes="AA">
                                      <p:cBhvr>
                                        <p:cTn id="109" dur="2000" fill="hold"/>
                                        <p:tgtEl>
                                          <p:spTgt spid="27"/>
                                        </p:tgtEl>
                                        <p:attrNameLst>
                                          <p:attrName>ppt_x</p:attrName>
                                          <p:attrName>ppt_y</p:attrName>
                                        </p:attrNameLst>
                                      </p:cBhvr>
                                      <p:rCtr x="7795"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3" grpId="0" animBg="1"/>
      <p:bldP spid="20" grpId="0" animBg="1"/>
      <p:bldP spid="21" grpId="0" animBg="1"/>
      <p:bldP spid="22" grpId="0" animBg="1"/>
      <p:bldP spid="12" grpId="0" animBg="1"/>
      <p:bldP spid="12" grpId="1" animBg="1"/>
      <p:bldP spid="12" grpId="2" animBg="1"/>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200400" y="785813"/>
            <a:ext cx="5857875" cy="5715000"/>
          </a:xfrm>
          <a:prstGeom prst="roundRect">
            <a:avLst>
              <a:gd name="adj" fmla="val 2983"/>
            </a:avLst>
          </a:prstGeom>
          <a:solidFill>
            <a:schemeClr val="accent5">
              <a:alpha val="75000"/>
            </a:schemeClr>
          </a:solidFill>
          <a:ln w="28575"/>
        </p:spPr>
        <p:style>
          <a:lnRef idx="3">
            <a:schemeClr val="lt1"/>
          </a:lnRef>
          <a:fillRef idx="1">
            <a:schemeClr val="accent5"/>
          </a:fillRef>
          <a:effectRef idx="1">
            <a:schemeClr val="accent5"/>
          </a:effectRef>
          <a:fontRef idx="minor">
            <a:schemeClr val="lt1"/>
          </a:fontRef>
        </p:style>
        <p:txBody>
          <a:bodyPr rtlCol="1" anchor="ctr"/>
          <a:lstStyle/>
          <a:p>
            <a:pPr algn="ctr">
              <a:defRPr/>
            </a:pPr>
            <a:endParaRPr lang="fa-IR" dirty="0"/>
          </a:p>
        </p:txBody>
      </p:sp>
      <p:sp>
        <p:nvSpPr>
          <p:cNvPr id="9" name="Left-Right Arrow 8"/>
          <p:cNvSpPr/>
          <p:nvPr/>
        </p:nvSpPr>
        <p:spPr>
          <a:xfrm>
            <a:off x="3328988" y="1371600"/>
            <a:ext cx="5643562" cy="3086100"/>
          </a:xfrm>
          <a:prstGeom prst="leftRightArrow">
            <a:avLst>
              <a:gd name="adj1" fmla="val 81858"/>
              <a:gd name="adj2" fmla="val 14159"/>
            </a:avLst>
          </a:prstGeom>
          <a:solidFill>
            <a:schemeClr val="accent1">
              <a:lumMod val="60000"/>
              <a:lumOff val="40000"/>
            </a:schemeClr>
          </a:solidFill>
          <a:ln w="19050"/>
        </p:spPr>
        <p:style>
          <a:lnRef idx="3">
            <a:schemeClr val="lt1"/>
          </a:lnRef>
          <a:fillRef idx="1">
            <a:schemeClr val="accent4"/>
          </a:fillRef>
          <a:effectRef idx="1">
            <a:schemeClr val="accent4"/>
          </a:effectRef>
          <a:fontRef idx="minor">
            <a:schemeClr val="lt1"/>
          </a:fontRef>
        </p:style>
        <p:txBody>
          <a:bodyPr rtlCol="1" anchor="ctr"/>
          <a:lstStyle/>
          <a:p>
            <a:pPr algn="ctr">
              <a:defRPr/>
            </a:pPr>
            <a:endParaRPr lang="fa-IR"/>
          </a:p>
        </p:txBody>
      </p:sp>
      <p:pic>
        <p:nvPicPr>
          <p:cNvPr id="21508" name="Picture 12" descr="116964-matte-blue-and-white-square-icon-business-gear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514350"/>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3" descr="116964-matte-blue-and-white-square-icon-business-gear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514350"/>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4" descr="116964-matte-blue-and-white-square-icon-business-gear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514350"/>
            <a:ext cx="12287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5186366" y="1799992"/>
            <a:ext cx="714380" cy="2286016"/>
          </a:xfrm>
          <a:prstGeom prst="roundRect">
            <a:avLst>
              <a:gd name="adj" fmla="val 6000"/>
            </a:avLst>
          </a:prstGeom>
          <a:blipFill dpi="0" rotWithShape="1">
            <a:blip r:embed="rId3" cstate="print"/>
            <a:srcRect/>
            <a:tile tx="0" ty="0" sx="100000" sy="100000" flip="none" algn="tl"/>
          </a:blipFill>
          <a:ln w="6350">
            <a:solidFill>
              <a:schemeClr val="tx1"/>
            </a:solidFill>
          </a:ln>
          <a:effectLst>
            <a:outerShdw blurRad="50800" dist="38100" dir="2700000" algn="tl" rotWithShape="0">
              <a:prstClr val="black">
                <a:alpha val="40000"/>
              </a:prstClr>
            </a:outerShdw>
          </a:effectLst>
          <a:scene3d>
            <a:camera prst="perspectiveLef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defRPr/>
            </a:pPr>
            <a:r>
              <a:rPr lang="en-US" sz="2000" b="1" dirty="0">
                <a:solidFill>
                  <a:schemeClr val="bg1"/>
                </a:solidFill>
                <a:effectLst>
                  <a:glow rad="139700">
                    <a:schemeClr val="tx1">
                      <a:alpha val="40000"/>
                    </a:schemeClr>
                  </a:glow>
                </a:effectLst>
              </a:rPr>
              <a:t>Security </a:t>
            </a:r>
            <a:r>
              <a:rPr lang="en-GB" sz="2000" b="1" dirty="0">
                <a:solidFill>
                  <a:schemeClr val="bg1"/>
                </a:solidFill>
                <a:effectLst>
                  <a:glow rad="139700">
                    <a:schemeClr val="tx1">
                      <a:alpha val="40000"/>
                    </a:schemeClr>
                  </a:glow>
                </a:effectLst>
              </a:rPr>
              <a:t>Control</a:t>
            </a:r>
            <a:endParaRPr lang="fa-IR" sz="2000" dirty="0">
              <a:solidFill>
                <a:schemeClr val="bg1"/>
              </a:solidFill>
              <a:effectLst>
                <a:glow rad="139700">
                  <a:schemeClr val="tx1">
                    <a:alpha val="40000"/>
                  </a:schemeClr>
                </a:glow>
              </a:effectLst>
            </a:endParaRPr>
          </a:p>
        </p:txBody>
      </p:sp>
      <p:sp>
        <p:nvSpPr>
          <p:cNvPr id="17" name="Rounded Rectangle 16"/>
          <p:cNvSpPr/>
          <p:nvPr/>
        </p:nvSpPr>
        <p:spPr>
          <a:xfrm>
            <a:off x="3957634" y="1786144"/>
            <a:ext cx="800104" cy="2286016"/>
          </a:xfrm>
          <a:prstGeom prst="roundRect">
            <a:avLst>
              <a:gd name="adj" fmla="val 6000"/>
            </a:avLst>
          </a:prstGeom>
          <a:blipFill dpi="0" rotWithShape="1">
            <a:blip r:embed="rId4" cstate="print"/>
            <a:srcRect/>
            <a:tile tx="0" ty="0" sx="100000" sy="100000" flip="none" algn="tl"/>
          </a:blipFill>
          <a:ln w="6350">
            <a:solidFill>
              <a:schemeClr val="tx1"/>
            </a:solidFill>
          </a:ln>
          <a:effectLst>
            <a:outerShdw blurRad="50800" dist="38100" dir="2700000" algn="tl"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defRPr/>
            </a:pPr>
            <a:r>
              <a:rPr lang="en-US" sz="2000" b="1" dirty="0">
                <a:solidFill>
                  <a:schemeClr val="bg1"/>
                </a:solidFill>
                <a:effectLst>
                  <a:glow rad="228600">
                    <a:schemeClr val="tx1">
                      <a:alpha val="40000"/>
                    </a:schemeClr>
                  </a:glow>
                </a:effectLst>
              </a:rPr>
              <a:t>Garbage Filtering</a:t>
            </a:r>
            <a:endParaRPr lang="fa-IR" sz="2000" b="1" dirty="0">
              <a:solidFill>
                <a:schemeClr val="bg1"/>
              </a:solidFill>
              <a:effectLst>
                <a:glow rad="228600">
                  <a:schemeClr val="tx1">
                    <a:alpha val="40000"/>
                  </a:schemeClr>
                </a:glow>
              </a:effectLst>
            </a:endParaRPr>
          </a:p>
        </p:txBody>
      </p:sp>
      <p:sp>
        <p:nvSpPr>
          <p:cNvPr id="18" name="Rounded Rectangle 17"/>
          <p:cNvSpPr/>
          <p:nvPr/>
        </p:nvSpPr>
        <p:spPr>
          <a:xfrm>
            <a:off x="6343660" y="1800212"/>
            <a:ext cx="771532" cy="2286016"/>
          </a:xfrm>
          <a:prstGeom prst="roundRect">
            <a:avLst>
              <a:gd name="adj" fmla="val 6000"/>
            </a:avLst>
          </a:prstGeom>
          <a:blipFill dpi="0" rotWithShape="1">
            <a:blip r:embed="rId5" cstate="print"/>
            <a:srcRect/>
            <a:tile tx="0" ty="0" sx="100000" sy="100000" flip="none" algn="tl"/>
          </a:blipFill>
          <a:ln w="6350">
            <a:solidFill>
              <a:schemeClr val="tx1"/>
            </a:solidFill>
          </a:ln>
          <a:effectLst>
            <a:outerShdw blurRad="50800" dist="38100" dir="2700000" algn="tl"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defRPr/>
            </a:pPr>
            <a:r>
              <a:rPr lang="en-US" sz="2800" b="1" dirty="0">
                <a:solidFill>
                  <a:schemeClr val="bg1"/>
                </a:solidFill>
                <a:effectLst>
                  <a:glow rad="228600">
                    <a:schemeClr val="tx1">
                      <a:alpha val="40000"/>
                    </a:schemeClr>
                  </a:glow>
                </a:effectLst>
              </a:rPr>
              <a:t>validation</a:t>
            </a:r>
            <a:endParaRPr lang="fa-IR" sz="2800" b="1" dirty="0">
              <a:solidFill>
                <a:schemeClr val="bg1"/>
              </a:solidFill>
              <a:effectLst>
                <a:glow rad="228600">
                  <a:schemeClr val="tx1">
                    <a:alpha val="40000"/>
                  </a:schemeClr>
                </a:glow>
              </a:effectLst>
            </a:endParaRPr>
          </a:p>
        </p:txBody>
      </p:sp>
      <p:sp>
        <p:nvSpPr>
          <p:cNvPr id="19" name="Rounded Rectangle 18"/>
          <p:cNvSpPr/>
          <p:nvPr/>
        </p:nvSpPr>
        <p:spPr>
          <a:xfrm>
            <a:off x="7600972" y="1800212"/>
            <a:ext cx="657228" cy="2286016"/>
          </a:xfrm>
          <a:prstGeom prst="roundRect">
            <a:avLst>
              <a:gd name="adj" fmla="val 6000"/>
            </a:avLst>
          </a:prstGeom>
          <a:blipFill dpi="0" rotWithShape="1">
            <a:blip r:embed="rId4" cstate="print"/>
            <a:srcRect/>
            <a:tile tx="0" ty="0" sx="100000" sy="100000" flip="none" algn="tl"/>
          </a:blipFill>
          <a:ln w="6350">
            <a:solidFill>
              <a:schemeClr val="tx1"/>
            </a:solidFill>
          </a:ln>
          <a:effectLst>
            <a:outerShdw blurRad="50800" dist="38100" dir="2700000" algn="tl" rotWithShape="0">
              <a:prstClr val="black">
                <a:alpha val="4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defRPr/>
            </a:pPr>
            <a:r>
              <a:rPr lang="en-US" sz="2000" b="1" dirty="0">
                <a:solidFill>
                  <a:schemeClr val="bg1"/>
                </a:solidFill>
                <a:effectLst>
                  <a:glow rad="228600">
                    <a:schemeClr val="tx1">
                      <a:alpha val="40000"/>
                    </a:schemeClr>
                  </a:glow>
                </a:effectLst>
              </a:rPr>
              <a:t>Business </a:t>
            </a:r>
            <a:r>
              <a:rPr lang="en-GB" sz="2000" b="1" dirty="0">
                <a:solidFill>
                  <a:schemeClr val="bg1"/>
                </a:solidFill>
                <a:effectLst>
                  <a:glow rad="228600">
                    <a:schemeClr val="tx1">
                      <a:alpha val="40000"/>
                    </a:schemeClr>
                  </a:glow>
                </a:effectLst>
              </a:rPr>
              <a:t>Rule</a:t>
            </a:r>
            <a:endParaRPr lang="fa-IR" sz="2000" b="1" dirty="0">
              <a:solidFill>
                <a:schemeClr val="bg1"/>
              </a:solidFill>
              <a:effectLst>
                <a:glow rad="228600">
                  <a:schemeClr val="tx1">
                    <a:alpha val="40000"/>
                  </a:schemeClr>
                </a:glow>
              </a:effectLst>
            </a:endParaRPr>
          </a:p>
          <a:p>
            <a:pPr algn="ctr">
              <a:defRPr/>
            </a:pPr>
            <a:r>
              <a:rPr lang="en-GB" sz="2000" b="1" dirty="0">
                <a:solidFill>
                  <a:schemeClr val="bg1"/>
                </a:solidFill>
                <a:effectLst>
                  <a:glow rad="228600">
                    <a:schemeClr val="tx1">
                      <a:alpha val="40000"/>
                    </a:schemeClr>
                  </a:glow>
                </a:effectLst>
              </a:rPr>
              <a:t>Control</a:t>
            </a:r>
            <a:endParaRPr lang="fa-IR" sz="2000" b="1" dirty="0">
              <a:solidFill>
                <a:schemeClr val="bg1"/>
              </a:solidFill>
              <a:effectLst>
                <a:glow rad="228600">
                  <a:schemeClr val="tx1">
                    <a:alpha val="40000"/>
                  </a:schemeClr>
                </a:glow>
              </a:effectLst>
            </a:endParaRPr>
          </a:p>
        </p:txBody>
      </p:sp>
      <p:pic>
        <p:nvPicPr>
          <p:cNvPr id="21515" name="Picture 19" descr="813304274200234446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43350" y="5286375"/>
            <a:ext cx="8143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urved Connector 24"/>
          <p:cNvCxnSpPr>
            <a:stCxn id="17" idx="2"/>
          </p:cNvCxnSpPr>
          <p:nvPr/>
        </p:nvCxnSpPr>
        <p:spPr>
          <a:xfrm rot="5400000">
            <a:off x="3746500" y="4675188"/>
            <a:ext cx="1214437" cy="7938"/>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0" name="Curved Connector 29"/>
          <p:cNvCxnSpPr>
            <a:stCxn id="18" idx="2"/>
          </p:cNvCxnSpPr>
          <p:nvPr/>
        </p:nvCxnSpPr>
        <p:spPr>
          <a:xfrm rot="5400000">
            <a:off x="5885656" y="4428332"/>
            <a:ext cx="1185863" cy="501650"/>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5" name="Curved Connector 34"/>
          <p:cNvCxnSpPr>
            <a:stCxn id="19" idx="2"/>
          </p:cNvCxnSpPr>
          <p:nvPr/>
        </p:nvCxnSpPr>
        <p:spPr>
          <a:xfrm rot="5400000">
            <a:off x="6485731" y="3828257"/>
            <a:ext cx="1185863" cy="1701800"/>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41" name="Curved Right Arrow 40"/>
          <p:cNvSpPr/>
          <p:nvPr/>
        </p:nvSpPr>
        <p:spPr>
          <a:xfrm flipV="1">
            <a:off x="5099050" y="1268413"/>
            <a:ext cx="285750" cy="571500"/>
          </a:xfrm>
          <a:prstGeom prst="curvedRightArrow">
            <a:avLst/>
          </a:prstGeom>
          <a:solidFill>
            <a:srgbClr val="FF0000"/>
          </a:solidFill>
          <a:ln w="12700"/>
        </p:spPr>
        <p:style>
          <a:lnRef idx="3">
            <a:schemeClr val="lt1"/>
          </a:lnRef>
          <a:fillRef idx="1">
            <a:schemeClr val="accent3"/>
          </a:fillRef>
          <a:effectRef idx="1">
            <a:schemeClr val="accent3"/>
          </a:effectRef>
          <a:fontRef idx="minor">
            <a:schemeClr val="lt1"/>
          </a:fontRef>
        </p:style>
        <p:txBody>
          <a:bodyPr rtlCol="1" anchor="ctr"/>
          <a:lstStyle/>
          <a:p>
            <a:pPr algn="ctr">
              <a:defRPr/>
            </a:pPr>
            <a:endParaRPr lang="fa-IR">
              <a:solidFill>
                <a:schemeClr val="tx1"/>
              </a:solidFill>
            </a:endParaRPr>
          </a:p>
        </p:txBody>
      </p:sp>
      <p:sp>
        <p:nvSpPr>
          <p:cNvPr id="42" name="Curved Right Arrow 41"/>
          <p:cNvSpPr/>
          <p:nvPr/>
        </p:nvSpPr>
        <p:spPr>
          <a:xfrm flipH="1">
            <a:off x="5751513" y="1285875"/>
            <a:ext cx="276225" cy="571500"/>
          </a:xfrm>
          <a:prstGeom prst="curvedRightArrow">
            <a:avLst/>
          </a:prstGeom>
          <a:solidFill>
            <a:srgbClr val="FF0000"/>
          </a:solidFill>
          <a:ln w="12700"/>
        </p:spPr>
        <p:style>
          <a:lnRef idx="3">
            <a:schemeClr val="lt1"/>
          </a:lnRef>
          <a:fillRef idx="1">
            <a:schemeClr val="accent3"/>
          </a:fillRef>
          <a:effectRef idx="1">
            <a:schemeClr val="accent3"/>
          </a:effectRef>
          <a:fontRef idx="minor">
            <a:schemeClr val="lt1"/>
          </a:fontRef>
        </p:style>
        <p:txBody>
          <a:bodyPr rtlCol="1" anchor="ctr"/>
          <a:lstStyle/>
          <a:p>
            <a:pPr algn="ctr">
              <a:defRPr/>
            </a:pPr>
            <a:endParaRPr lang="fa-IR">
              <a:solidFill>
                <a:schemeClr val="tx1"/>
              </a:solidFill>
            </a:endParaRPr>
          </a:p>
        </p:txBody>
      </p:sp>
      <p:sp>
        <p:nvSpPr>
          <p:cNvPr id="43" name="Curved Right Arrow 42"/>
          <p:cNvSpPr/>
          <p:nvPr/>
        </p:nvSpPr>
        <p:spPr>
          <a:xfrm flipV="1">
            <a:off x="6256338" y="1268413"/>
            <a:ext cx="285750" cy="571500"/>
          </a:xfrm>
          <a:prstGeom prst="curvedRightArrow">
            <a:avLst/>
          </a:prstGeom>
          <a:solidFill>
            <a:srgbClr val="FF0000"/>
          </a:solidFill>
          <a:ln w="12700"/>
        </p:spPr>
        <p:style>
          <a:lnRef idx="3">
            <a:schemeClr val="lt1"/>
          </a:lnRef>
          <a:fillRef idx="1">
            <a:schemeClr val="accent3"/>
          </a:fillRef>
          <a:effectRef idx="1">
            <a:schemeClr val="accent3"/>
          </a:effectRef>
          <a:fontRef idx="minor">
            <a:schemeClr val="lt1"/>
          </a:fontRef>
        </p:style>
        <p:txBody>
          <a:bodyPr rtlCol="1" anchor="ctr"/>
          <a:lstStyle/>
          <a:p>
            <a:pPr algn="ctr">
              <a:defRPr/>
            </a:pPr>
            <a:endParaRPr lang="fa-IR">
              <a:solidFill>
                <a:schemeClr val="tx1"/>
              </a:solidFill>
            </a:endParaRPr>
          </a:p>
        </p:txBody>
      </p:sp>
      <p:sp>
        <p:nvSpPr>
          <p:cNvPr id="44" name="Curved Right Arrow 43"/>
          <p:cNvSpPr/>
          <p:nvPr/>
        </p:nvSpPr>
        <p:spPr>
          <a:xfrm flipH="1">
            <a:off x="6908800" y="1285875"/>
            <a:ext cx="276225" cy="571500"/>
          </a:xfrm>
          <a:prstGeom prst="curvedRightArrow">
            <a:avLst/>
          </a:prstGeom>
          <a:solidFill>
            <a:srgbClr val="FF0000"/>
          </a:solidFill>
          <a:ln w="12700"/>
        </p:spPr>
        <p:style>
          <a:lnRef idx="3">
            <a:schemeClr val="lt1"/>
          </a:lnRef>
          <a:fillRef idx="1">
            <a:schemeClr val="accent3"/>
          </a:fillRef>
          <a:effectRef idx="1">
            <a:schemeClr val="accent3"/>
          </a:effectRef>
          <a:fontRef idx="minor">
            <a:schemeClr val="lt1"/>
          </a:fontRef>
        </p:style>
        <p:txBody>
          <a:bodyPr rtlCol="1" anchor="ctr"/>
          <a:lstStyle/>
          <a:p>
            <a:pPr algn="ctr">
              <a:defRPr/>
            </a:pPr>
            <a:endParaRPr lang="fa-IR">
              <a:solidFill>
                <a:schemeClr val="tx1"/>
              </a:solidFill>
            </a:endParaRPr>
          </a:p>
        </p:txBody>
      </p:sp>
      <p:sp>
        <p:nvSpPr>
          <p:cNvPr id="45" name="Curved Right Arrow 44"/>
          <p:cNvSpPr/>
          <p:nvPr/>
        </p:nvSpPr>
        <p:spPr>
          <a:xfrm flipV="1">
            <a:off x="7415213" y="1268413"/>
            <a:ext cx="285750" cy="571500"/>
          </a:xfrm>
          <a:prstGeom prst="curvedRightArrow">
            <a:avLst/>
          </a:prstGeom>
          <a:solidFill>
            <a:srgbClr val="FF0000"/>
          </a:solidFill>
          <a:ln w="12700"/>
        </p:spPr>
        <p:style>
          <a:lnRef idx="3">
            <a:schemeClr val="lt1"/>
          </a:lnRef>
          <a:fillRef idx="1">
            <a:schemeClr val="accent3"/>
          </a:fillRef>
          <a:effectRef idx="1">
            <a:schemeClr val="accent3"/>
          </a:effectRef>
          <a:fontRef idx="minor">
            <a:schemeClr val="lt1"/>
          </a:fontRef>
        </p:style>
        <p:txBody>
          <a:bodyPr rtlCol="1" anchor="ctr"/>
          <a:lstStyle/>
          <a:p>
            <a:pPr algn="ctr">
              <a:defRPr/>
            </a:pPr>
            <a:endParaRPr lang="fa-IR">
              <a:solidFill>
                <a:schemeClr val="tx1"/>
              </a:solidFill>
            </a:endParaRPr>
          </a:p>
        </p:txBody>
      </p:sp>
      <p:sp>
        <p:nvSpPr>
          <p:cNvPr id="46" name="Curved Right Arrow 45"/>
          <p:cNvSpPr/>
          <p:nvPr/>
        </p:nvSpPr>
        <p:spPr>
          <a:xfrm flipH="1">
            <a:off x="8067675" y="1285875"/>
            <a:ext cx="276225" cy="571500"/>
          </a:xfrm>
          <a:prstGeom prst="curvedRightArrow">
            <a:avLst/>
          </a:prstGeom>
          <a:solidFill>
            <a:srgbClr val="FF0000"/>
          </a:solidFill>
          <a:ln w="12700"/>
        </p:spPr>
        <p:style>
          <a:lnRef idx="3">
            <a:schemeClr val="lt1"/>
          </a:lnRef>
          <a:fillRef idx="1">
            <a:schemeClr val="accent3"/>
          </a:fillRef>
          <a:effectRef idx="1">
            <a:schemeClr val="accent3"/>
          </a:effectRef>
          <a:fontRef idx="minor">
            <a:schemeClr val="lt1"/>
          </a:fontRef>
        </p:style>
        <p:txBody>
          <a:bodyPr rtlCol="1" anchor="ctr"/>
          <a:lstStyle/>
          <a:p>
            <a:pPr algn="ctr">
              <a:defRPr/>
            </a:pPr>
            <a:endParaRPr lang="fa-IR">
              <a:solidFill>
                <a:schemeClr val="tx1"/>
              </a:solidFill>
            </a:endParaRPr>
          </a:p>
        </p:txBody>
      </p:sp>
      <p:cxnSp>
        <p:nvCxnSpPr>
          <p:cNvPr id="47" name="Curved Connector 46"/>
          <p:cNvCxnSpPr>
            <a:stCxn id="19" idx="3"/>
          </p:cNvCxnSpPr>
          <p:nvPr/>
        </p:nvCxnSpPr>
        <p:spPr>
          <a:xfrm>
            <a:off x="8258175" y="2943225"/>
            <a:ext cx="100013" cy="2789238"/>
          </a:xfrm>
          <a:prstGeom prst="curvedConnector3">
            <a:avLst>
              <a:gd name="adj1" fmla="val 328568"/>
            </a:avLst>
          </a:prstGeom>
          <a:ln>
            <a:tailEnd type="arrow"/>
          </a:ln>
        </p:spPr>
        <p:style>
          <a:lnRef idx="2">
            <a:schemeClr val="dk1"/>
          </a:lnRef>
          <a:fillRef idx="0">
            <a:schemeClr val="dk1"/>
          </a:fillRef>
          <a:effectRef idx="1">
            <a:schemeClr val="dk1"/>
          </a:effectRef>
          <a:fontRef idx="minor">
            <a:schemeClr val="tx1"/>
          </a:fontRef>
        </p:style>
      </p:cxnSp>
      <p:cxnSp>
        <p:nvCxnSpPr>
          <p:cNvPr id="58" name="Curved Connector 57"/>
          <p:cNvCxnSpPr>
            <a:stCxn id="61" idx="3"/>
            <a:endCxn id="8" idx="1"/>
          </p:cNvCxnSpPr>
          <p:nvPr/>
        </p:nvCxnSpPr>
        <p:spPr>
          <a:xfrm>
            <a:off x="766763" y="3643313"/>
            <a:ext cx="2433637" cy="1587"/>
          </a:xfrm>
          <a:prstGeom prst="curvedConnector3">
            <a:avLst>
              <a:gd name="adj1" fmla="val 50000"/>
            </a:avLst>
          </a:prstGeom>
          <a:ln w="57150">
            <a:prstDash val="sysDot"/>
            <a:tailEnd type="arrow"/>
          </a:ln>
        </p:spPr>
        <p:style>
          <a:lnRef idx="2">
            <a:schemeClr val="dk1"/>
          </a:lnRef>
          <a:fillRef idx="0">
            <a:schemeClr val="dk1"/>
          </a:fillRef>
          <a:effectRef idx="1">
            <a:schemeClr val="dk1"/>
          </a:effectRef>
          <a:fontRef idx="minor">
            <a:schemeClr val="tx1"/>
          </a:fontRef>
        </p:style>
      </p:cxnSp>
      <p:sp>
        <p:nvSpPr>
          <p:cNvPr id="61" name="Rounded Rectangle 60"/>
          <p:cNvSpPr/>
          <p:nvPr/>
        </p:nvSpPr>
        <p:spPr>
          <a:xfrm>
            <a:off x="142875" y="785813"/>
            <a:ext cx="623888" cy="5715000"/>
          </a:xfrm>
          <a:prstGeom prst="roundRect">
            <a:avLst>
              <a:gd name="adj" fmla="val 2983"/>
            </a:avLst>
          </a:prstGeom>
          <a:solidFill>
            <a:schemeClr val="accent5">
              <a:alpha val="75000"/>
            </a:schemeClr>
          </a:solidFill>
          <a:ln w="28575"/>
        </p:spPr>
        <p:style>
          <a:lnRef idx="3">
            <a:schemeClr val="lt1"/>
          </a:lnRef>
          <a:fillRef idx="1">
            <a:schemeClr val="accent5"/>
          </a:fillRef>
          <a:effectRef idx="1">
            <a:schemeClr val="accent5"/>
          </a:effectRef>
          <a:fontRef idx="minor">
            <a:schemeClr val="lt1"/>
          </a:fontRef>
        </p:style>
        <p:txBody>
          <a:bodyPr rtlCol="1" anchor="ctr"/>
          <a:lstStyle/>
          <a:p>
            <a:pPr algn="ctr">
              <a:defRPr/>
            </a:pPr>
            <a:endParaRPr lang="fa-IR" dirty="0"/>
          </a:p>
        </p:txBody>
      </p:sp>
      <p:cxnSp>
        <p:nvCxnSpPr>
          <p:cNvPr id="68" name="Straight Connector 67"/>
          <p:cNvCxnSpPr>
            <a:stCxn id="61" idx="1"/>
            <a:endCxn id="61" idx="3"/>
          </p:cNvCxnSpPr>
          <p:nvPr/>
        </p:nvCxnSpPr>
        <p:spPr>
          <a:xfrm rot="10800000" flipH="1">
            <a:off x="142875" y="3643313"/>
            <a:ext cx="623888" cy="1587"/>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0" y="285728"/>
            <a:ext cx="1923925" cy="523220"/>
          </a:xfrm>
          <a:prstGeom prst="rect">
            <a:avLst/>
          </a:prstGeom>
          <a:noFill/>
        </p:spPr>
        <p:txBody>
          <a:bodyPr wrap="none" rtlCol="1">
            <a:spAutoFit/>
          </a:bodyPr>
          <a:lstStyle/>
          <a:p>
            <a:pPr>
              <a:defRPr/>
            </a:pPr>
            <a:r>
              <a:rPr lang="en-US" sz="2800" b="1" dirty="0" smtClean="0">
                <a:effectLst>
                  <a:glow rad="101600">
                    <a:schemeClr val="tx1">
                      <a:alpha val="60000"/>
                    </a:schemeClr>
                  </a:glow>
                </a:effectLst>
                <a:latin typeface="Arial" charset="0"/>
                <a:cs typeface="B Nazanin" pitchFamily="2" charset="-78"/>
              </a:rPr>
              <a:t>University</a:t>
            </a:r>
            <a:endParaRPr lang="fa-IR" sz="2800" b="1" dirty="0">
              <a:effectLst>
                <a:glow rad="101600">
                  <a:schemeClr val="tx1">
                    <a:alpha val="60000"/>
                  </a:schemeClr>
                </a:glow>
              </a:effectLst>
              <a:latin typeface="Arial" charset="0"/>
              <a:cs typeface="B Nazanin" pitchFamily="2" charset="-78"/>
            </a:endParaRPr>
          </a:p>
        </p:txBody>
      </p:sp>
      <p:sp>
        <p:nvSpPr>
          <p:cNvPr id="71" name="TextBox 70"/>
          <p:cNvSpPr txBox="1"/>
          <p:nvPr/>
        </p:nvSpPr>
        <p:spPr>
          <a:xfrm>
            <a:off x="3357554" y="262574"/>
            <a:ext cx="1414746" cy="523220"/>
          </a:xfrm>
          <a:prstGeom prst="rect">
            <a:avLst/>
          </a:prstGeom>
          <a:noFill/>
        </p:spPr>
        <p:txBody>
          <a:bodyPr wrap="none" rtlCol="1">
            <a:spAutoFit/>
          </a:bodyPr>
          <a:lstStyle/>
          <a:p>
            <a:pPr>
              <a:defRPr/>
            </a:pPr>
            <a:r>
              <a:rPr lang="en-US" sz="2800" b="1" dirty="0">
                <a:effectLst>
                  <a:glow rad="139700">
                    <a:schemeClr val="tx1">
                      <a:alpha val="40000"/>
                    </a:schemeClr>
                  </a:glow>
                </a:effectLst>
                <a:latin typeface="Arial" charset="0"/>
                <a:cs typeface="B Nazanin" pitchFamily="2" charset="-78"/>
              </a:rPr>
              <a:t>SEMAT</a:t>
            </a:r>
            <a:endParaRPr lang="fa-IR" sz="2800" b="1" dirty="0">
              <a:effectLst>
                <a:glow rad="139700">
                  <a:schemeClr val="tx1">
                    <a:alpha val="40000"/>
                  </a:schemeClr>
                </a:glow>
              </a:effectLst>
              <a:latin typeface="Arial" charset="0"/>
              <a:cs typeface="B Nazanin" pitchFamily="2" charset="-78"/>
            </a:endParaRPr>
          </a:p>
        </p:txBody>
      </p:sp>
      <p:sp>
        <p:nvSpPr>
          <p:cNvPr id="21531" name="TextBox 82"/>
          <p:cNvSpPr txBox="1">
            <a:spLocks noChangeArrowheads="1"/>
          </p:cNvSpPr>
          <p:nvPr/>
        </p:nvSpPr>
        <p:spPr bwMode="auto">
          <a:xfrm>
            <a:off x="3328988" y="6072188"/>
            <a:ext cx="2159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Garbage</a:t>
            </a:r>
            <a:r>
              <a:rPr lang="en-GB" b="1"/>
              <a:t> Message</a:t>
            </a:r>
            <a:endParaRPr lang="fa-IR"/>
          </a:p>
        </p:txBody>
      </p:sp>
      <p:cxnSp>
        <p:nvCxnSpPr>
          <p:cNvPr id="90" name="Curved Connector 89"/>
          <p:cNvCxnSpPr>
            <a:stCxn id="17" idx="3"/>
            <a:endCxn id="16" idx="1"/>
          </p:cNvCxnSpPr>
          <p:nvPr/>
        </p:nvCxnSpPr>
        <p:spPr>
          <a:xfrm>
            <a:off x="4757738" y="2928938"/>
            <a:ext cx="428625" cy="14287"/>
          </a:xfrm>
          <a:prstGeom prst="curvedConnector3">
            <a:avLst>
              <a:gd name="adj1" fmla="val 50000"/>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93" name="Curved Connector 92"/>
          <p:cNvCxnSpPr>
            <a:stCxn id="16" idx="3"/>
            <a:endCxn id="18" idx="1"/>
          </p:cNvCxnSpPr>
          <p:nvPr/>
        </p:nvCxnSpPr>
        <p:spPr>
          <a:xfrm>
            <a:off x="5900738" y="2943225"/>
            <a:ext cx="442912" cy="0"/>
          </a:xfrm>
          <a:prstGeom prst="curvedConnector3">
            <a:avLst>
              <a:gd name="adj1" fmla="val 50000"/>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96" name="Curved Connector 95"/>
          <p:cNvCxnSpPr>
            <a:stCxn id="18" idx="3"/>
            <a:endCxn id="19" idx="1"/>
          </p:cNvCxnSpPr>
          <p:nvPr/>
        </p:nvCxnSpPr>
        <p:spPr>
          <a:xfrm>
            <a:off x="7115175" y="2943225"/>
            <a:ext cx="485775" cy="1588"/>
          </a:xfrm>
          <a:prstGeom prst="curvedConnector3">
            <a:avLst>
              <a:gd name="adj1" fmla="val 50000"/>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21535" name="TextBox 99"/>
          <p:cNvSpPr txBox="1">
            <a:spLocks noChangeArrowheads="1"/>
          </p:cNvSpPr>
          <p:nvPr/>
        </p:nvSpPr>
        <p:spPr bwMode="auto">
          <a:xfrm rot="-3113326">
            <a:off x="6186488" y="4357688"/>
            <a:ext cx="63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a:t>Invalid</a:t>
            </a:r>
            <a:endParaRPr lang="fa-IR" sz="1100"/>
          </a:p>
        </p:txBody>
      </p:sp>
      <p:sp>
        <p:nvSpPr>
          <p:cNvPr id="21536" name="TextBox 100"/>
          <p:cNvSpPr txBox="1">
            <a:spLocks noChangeArrowheads="1"/>
          </p:cNvSpPr>
          <p:nvPr/>
        </p:nvSpPr>
        <p:spPr bwMode="auto">
          <a:xfrm rot="-1083026">
            <a:off x="6904038" y="4311650"/>
            <a:ext cx="9477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a:t>No Satisfied</a:t>
            </a:r>
            <a:endParaRPr lang="fa-IR" sz="1100"/>
          </a:p>
        </p:txBody>
      </p:sp>
      <p:sp>
        <p:nvSpPr>
          <p:cNvPr id="21537" name="TextBox 101"/>
          <p:cNvSpPr txBox="1">
            <a:spLocks noChangeArrowheads="1"/>
          </p:cNvSpPr>
          <p:nvPr/>
        </p:nvSpPr>
        <p:spPr bwMode="auto">
          <a:xfrm rot="-1113118">
            <a:off x="8216900" y="4700588"/>
            <a:ext cx="3984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a:t>OK</a:t>
            </a:r>
            <a:endParaRPr lang="fa-IR" sz="1100"/>
          </a:p>
        </p:txBody>
      </p:sp>
      <p:pic>
        <p:nvPicPr>
          <p:cNvPr id="113" name="Picture 112" descr="a.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688" y="2000250"/>
            <a:ext cx="3651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15" descr="12521807726inm14.png"/>
          <p:cNvPicPr>
            <a:picLocks noChangeAspect="1"/>
          </p:cNvPicPr>
          <p:nvPr/>
        </p:nvPicPr>
        <p:blipFill>
          <a:blip r:embed="rId8"/>
          <a:stretch>
            <a:fillRect/>
          </a:stretch>
        </p:blipFill>
        <p:spPr>
          <a:xfrm>
            <a:off x="0" y="1643063"/>
            <a:ext cx="1357313" cy="1357312"/>
          </a:xfrm>
          <a:prstGeom prst="rect">
            <a:avLst/>
          </a:prstGeom>
          <a:effectLst>
            <a:outerShdw blurRad="50800" dist="38100" dir="2700000" algn="tl" rotWithShape="0">
              <a:prstClr val="black">
                <a:alpha val="40000"/>
              </a:prstClr>
            </a:outerShdw>
          </a:effectLst>
        </p:spPr>
      </p:pic>
      <p:pic>
        <p:nvPicPr>
          <p:cNvPr id="21540" name="Picture 118" descr="open-xml-converter-icon-512x512.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7438" y="2392363"/>
            <a:ext cx="8572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a.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688" y="4781550"/>
            <a:ext cx="3651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1" descr="Icon-Computer01-Whit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875" y="4357688"/>
            <a:ext cx="15001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122" descr="open-xml-converter-icon-512x512.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7438" y="3821113"/>
            <a:ext cx="8572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24" descr="aaaa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00375" y="2874963"/>
            <a:ext cx="4286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26" descr="aaaaa.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71775" y="3857625"/>
            <a:ext cx="457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129" descr="databas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00725" y="5272088"/>
            <a:ext cx="854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130" descr="databas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04113" y="5305425"/>
            <a:ext cx="854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8" name="TextBox 136"/>
          <p:cNvSpPr txBox="1">
            <a:spLocks noChangeArrowheads="1"/>
          </p:cNvSpPr>
          <p:nvPr/>
        </p:nvSpPr>
        <p:spPr bwMode="auto">
          <a:xfrm>
            <a:off x="6972300" y="6162675"/>
            <a:ext cx="1928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cs typeface="B Nazanin" pitchFamily="2" charset="-78"/>
              </a:rPr>
              <a:t>SEMAT DB</a:t>
            </a:r>
            <a:endParaRPr lang="fa-IR" sz="1600" b="1">
              <a:cs typeface="B Nazanin" pitchFamily="2" charset="-78"/>
            </a:endParaRPr>
          </a:p>
        </p:txBody>
      </p:sp>
      <p:sp>
        <p:nvSpPr>
          <p:cNvPr id="21549" name="TextBox 140"/>
          <p:cNvSpPr txBox="1">
            <a:spLocks noChangeArrowheads="1"/>
          </p:cNvSpPr>
          <p:nvPr/>
        </p:nvSpPr>
        <p:spPr bwMode="auto">
          <a:xfrm>
            <a:off x="5543550" y="6019800"/>
            <a:ext cx="128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a:cs typeface="B Nazanin" pitchFamily="2" charset="-78"/>
              </a:rPr>
              <a:t>Incomplete messages</a:t>
            </a:r>
            <a:endParaRPr lang="fa-IR" sz="1600" b="1">
              <a:cs typeface="B Nazanin" pitchFamily="2" charset="-78"/>
            </a:endParaRPr>
          </a:p>
        </p:txBody>
      </p:sp>
      <p:sp>
        <p:nvSpPr>
          <p:cNvPr id="21550" name="TextBox 141"/>
          <p:cNvSpPr txBox="1">
            <a:spLocks noChangeArrowheads="1"/>
          </p:cNvSpPr>
          <p:nvPr/>
        </p:nvSpPr>
        <p:spPr bwMode="auto">
          <a:xfrm>
            <a:off x="0" y="1214438"/>
            <a:ext cx="203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dirty="0">
                <a:solidFill>
                  <a:schemeClr val="bg1"/>
                </a:solidFill>
              </a:rPr>
              <a:t>Message Gateway</a:t>
            </a:r>
            <a:endParaRPr lang="fa-IR" dirty="0">
              <a:solidFill>
                <a:schemeClr val="bg1"/>
              </a:solidFill>
            </a:endParaRPr>
          </a:p>
        </p:txBody>
      </p:sp>
      <p:sp>
        <p:nvSpPr>
          <p:cNvPr id="143" name="TextBox 142"/>
          <p:cNvSpPr txBox="1"/>
          <p:nvPr/>
        </p:nvSpPr>
        <p:spPr>
          <a:xfrm>
            <a:off x="3857625" y="1438275"/>
            <a:ext cx="1116013" cy="276225"/>
          </a:xfrm>
          <a:prstGeom prst="rect">
            <a:avLst/>
          </a:prstGeom>
          <a:solidFill>
            <a:schemeClr val="accent1">
              <a:lumMod val="60000"/>
              <a:lumOff val="40000"/>
            </a:schemeClr>
          </a:solidFill>
        </p:spPr>
        <p:txBody>
          <a:bodyPr wrap="none" rtlCol="1">
            <a:spAutoFit/>
          </a:bodyPr>
          <a:lstStyle/>
          <a:p>
            <a:pPr>
              <a:defRPr/>
            </a:pPr>
            <a:r>
              <a:rPr lang="en-GB" sz="1200" dirty="0">
                <a:latin typeface="Arial" charset="0"/>
                <a:cs typeface="Arial" charset="0"/>
              </a:rPr>
              <a:t>Message Hub</a:t>
            </a:r>
            <a:endParaRPr lang="fa-IR" sz="1200" dirty="0">
              <a:latin typeface="Arial" charset="0"/>
              <a:cs typeface="Arial" charset="0"/>
            </a:endParaRPr>
          </a:p>
        </p:txBody>
      </p:sp>
      <p:pic>
        <p:nvPicPr>
          <p:cNvPr id="21552" name="Picture 144" descr="use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14313" y="5214938"/>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3" name="TextBox 145"/>
          <p:cNvSpPr txBox="1">
            <a:spLocks noChangeArrowheads="1"/>
          </p:cNvSpPr>
          <p:nvPr/>
        </p:nvSpPr>
        <p:spPr bwMode="auto">
          <a:xfrm>
            <a:off x="52388" y="4752975"/>
            <a:ext cx="1014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a:cs typeface="B Nazanin" pitchFamily="2" charset="-78"/>
              </a:rPr>
              <a:t>Portal GUI</a:t>
            </a:r>
            <a:endParaRPr lang="fa-IR" sz="1200" b="1">
              <a:cs typeface="B Nazanin" pitchFamily="2" charset="-78"/>
            </a:endParaRPr>
          </a:p>
        </p:txBody>
      </p:sp>
      <p:sp>
        <p:nvSpPr>
          <p:cNvPr id="21554" name="TextBox 146"/>
          <p:cNvSpPr txBox="1">
            <a:spLocks noChangeArrowheads="1"/>
          </p:cNvSpPr>
          <p:nvPr/>
        </p:nvSpPr>
        <p:spPr bwMode="auto">
          <a:xfrm>
            <a:off x="71438" y="5786438"/>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b="1" dirty="0" smtClean="0">
                <a:solidFill>
                  <a:schemeClr val="bg1"/>
                </a:solidFill>
                <a:cs typeface="B Nazanin" pitchFamily="2" charset="-78"/>
              </a:rPr>
              <a:t>User</a:t>
            </a:r>
            <a:endParaRPr lang="fa-IR" sz="1600" b="1" dirty="0">
              <a:solidFill>
                <a:schemeClr val="bg1"/>
              </a:solidFill>
              <a:cs typeface="B Nazanin" pitchFamily="2" charset="-78"/>
            </a:endParaRPr>
          </a:p>
        </p:txBody>
      </p:sp>
      <p:sp>
        <p:nvSpPr>
          <p:cNvPr id="21555" name="TextBox 59"/>
          <p:cNvSpPr txBox="1">
            <a:spLocks noChangeArrowheads="1"/>
          </p:cNvSpPr>
          <p:nvPr/>
        </p:nvSpPr>
        <p:spPr bwMode="auto">
          <a:xfrm>
            <a:off x="1714500" y="2928938"/>
            <a:ext cx="801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Adaptor </a:t>
            </a:r>
            <a:endParaRPr lang="fa-IR" sz="1200"/>
          </a:p>
        </p:txBody>
      </p:sp>
      <p:sp>
        <p:nvSpPr>
          <p:cNvPr id="21556" name="TextBox 61"/>
          <p:cNvSpPr txBox="1">
            <a:spLocks noChangeArrowheads="1"/>
          </p:cNvSpPr>
          <p:nvPr/>
        </p:nvSpPr>
        <p:spPr bwMode="auto">
          <a:xfrm>
            <a:off x="1714500" y="4357688"/>
            <a:ext cx="801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a:t>Adaptor </a:t>
            </a:r>
            <a:endParaRPr lang="fa-IR" sz="1200"/>
          </a:p>
        </p:txBody>
      </p:sp>
      <p:sp>
        <p:nvSpPr>
          <p:cNvPr id="62" name="Slide Number Placeholder 61"/>
          <p:cNvSpPr>
            <a:spLocks noGrp="1"/>
          </p:cNvSpPr>
          <p:nvPr>
            <p:ph type="sldNum" sz="quarter" idx="12"/>
          </p:nvPr>
        </p:nvSpPr>
        <p:spPr/>
        <p:txBody>
          <a:bodyPr/>
          <a:lstStyle/>
          <a:p>
            <a:pPr>
              <a:defRPr/>
            </a:pPr>
            <a:fld id="{29F69926-A9D9-4CD8-A6C6-3A7B78CD20A8}" type="slidenum">
              <a:rPr lang="ar-SA"/>
              <a:pPr>
                <a:defRPr/>
              </a:pPr>
              <a:t>11</a:t>
            </a:fld>
            <a:endParaRPr lang="en-US"/>
          </a:p>
        </p:txBody>
      </p:sp>
      <p:sp>
        <p:nvSpPr>
          <p:cNvPr id="63" name="Footer Placeholder 62"/>
          <p:cNvSpPr>
            <a:spLocks noGrp="1"/>
          </p:cNvSpPr>
          <p:nvPr>
            <p:ph type="ftr" sz="quarter" idx="11"/>
          </p:nvPr>
        </p:nvSpPr>
        <p:spPr/>
        <p:txBody>
          <a:bodyPr/>
          <a:lstStyle/>
          <a:p>
            <a:pPr>
              <a:defRPr/>
            </a:pPr>
            <a:r>
              <a:rPr lang="en-CA" smtClean="0"/>
              <a:t>ETDs in CRIS</a:t>
            </a:r>
            <a:endParaRPr lang="en-US" dirty="0"/>
          </a:p>
        </p:txBody>
      </p:sp>
      <p:sp>
        <p:nvSpPr>
          <p:cNvPr id="74815" name="Date Placeholder 63"/>
          <p:cNvSpPr>
            <a:spLocks noGrp="1"/>
          </p:cNvSpPr>
          <p:nvPr>
            <p:ph type="dt" sz="quarter" idx="10"/>
          </p:nvPr>
        </p:nvSpPr>
        <p:spPr bwMode="auto">
          <a:ln>
            <a:miter lim="800000"/>
            <a:headEnd/>
            <a:tailEnd/>
          </a:ln>
        </p:spPr>
        <p:txBody>
          <a:bodyPr/>
          <a:lstStyle/>
          <a:p>
            <a:pPr>
              <a:defRPr/>
            </a:pPr>
            <a:r>
              <a:rPr lang="en-US" smtClean="0"/>
              <a:t>May 14, 2014</a:t>
            </a:r>
            <a:endParaRPr lang="en-US"/>
          </a:p>
        </p:txBody>
      </p:sp>
    </p:spTree>
    <p:extLst>
      <p:ext uri="{BB962C8B-B14F-4D97-AF65-F5344CB8AC3E}">
        <p14:creationId xmlns:p14="http://schemas.microsoft.com/office/powerpoint/2010/main" val="3323260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3000"/>
                                        <p:tgtEl>
                                          <p:spTgt spid="113"/>
                                        </p:tgtEl>
                                      </p:cBhvr>
                                    </p:animEffect>
                                  </p:childTnLst>
                                </p:cTn>
                              </p:par>
                              <p:par>
                                <p:cTn id="8" presetID="44" presetClass="path" presetSubtype="0" repeatCount="indefinite" accel="50000" decel="50000" fill="hold" nodeType="withEffect">
                                  <p:stCondLst>
                                    <p:cond delay="0"/>
                                  </p:stCondLst>
                                  <p:childTnLst>
                                    <p:animMotion origin="layout" path="M -0.01025 0.03307 L 0.0651 -0.00601 C 0.08281 -0.01873 0.10329 -0.01989 0.1217 -0.01203 C 0.14218 -0.00046 0.15503 0.02012 0.16111 0.04209 L 0.19444 0.14547 " pathEditMode="relative" rAng="1328474" ptsTypes="FffFF">
                                      <p:cBhvr>
                                        <p:cTn id="9" dur="3000" fill="hold"/>
                                        <p:tgtEl>
                                          <p:spTgt spid="113"/>
                                        </p:tgtEl>
                                        <p:attrNameLst>
                                          <p:attrName>ppt_x</p:attrName>
                                          <p:attrName>ppt_y</p:attrName>
                                        </p:attrNameLst>
                                      </p:cBhvr>
                                      <p:rCtr x="11800" y="600"/>
                                    </p:animMotion>
                                  </p:childTnLst>
                                </p:cTn>
                              </p:par>
                              <p:par>
                                <p:cTn id="10" presetID="10" presetClass="entr" presetSubtype="0" repeatCount="indefinite" fill="hold"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3000"/>
                                        <p:tgtEl>
                                          <p:spTgt spid="121"/>
                                        </p:tgtEl>
                                      </p:cBhvr>
                                    </p:animEffect>
                                  </p:childTnLst>
                                </p:cTn>
                              </p:par>
                              <p:par>
                                <p:cTn id="13" presetID="44" presetClass="path" presetSubtype="0" repeatCount="indefinite" accel="50000" decel="50000" fill="hold" nodeType="withEffect">
                                  <p:stCondLst>
                                    <p:cond delay="0"/>
                                  </p:stCondLst>
                                  <p:childTnLst>
                                    <p:animMotion origin="layout" path="M -4.16667E-6 -4.6346E-6 L 0.06667 0.0007 C 0.08212 0.0037 0.10053 -0.00208 0.11806 -0.01295 C 0.13716 -0.02867 0.1507 -0.04625 0.15521 -0.06244 L 0.19254 -0.14246 " pathEditMode="relative" rAng="-1734172" ptsTypes="FffFF">
                                      <p:cBhvr>
                                        <p:cTn id="14" dur="3000" fill="hold"/>
                                        <p:tgtEl>
                                          <p:spTgt spid="121"/>
                                        </p:tgtEl>
                                        <p:attrNameLst>
                                          <p:attrName>ppt_x</p:attrName>
                                          <p:attrName>ppt_y</p:attrName>
                                        </p:attrNameLst>
                                      </p:cBhvr>
                                      <p:rCtr x="10800" y="-4300"/>
                                    </p:animMotion>
                                  </p:childTnLst>
                                </p:cTn>
                              </p:par>
                              <p:par>
                                <p:cTn id="15" presetID="10" presetClass="entr" presetSubtype="0" repeatCount="indefinite" fill="hold" nodeType="withEffect">
                                  <p:stCondLst>
                                    <p:cond delay="200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0"/>
                                        <p:tgtEl>
                                          <p:spTgt spid="125"/>
                                        </p:tgtEl>
                                      </p:cBhvr>
                                    </p:animEffect>
                                  </p:childTnLst>
                                </p:cTn>
                              </p:par>
                              <p:par>
                                <p:cTn id="18" presetID="0" presetClass="path" presetSubtype="0" repeatCount="indefinite" accel="50000" decel="50000" fill="hold" nodeType="withEffect">
                                  <p:stCondLst>
                                    <p:cond delay="2000"/>
                                  </p:stCondLst>
                                  <p:childTnLst>
                                    <p:animMotion origin="layout" path="M 2.77778E-6 5.46716E-6 C 0.00799 -0.03214 0.01615 -0.06405 0.07379 -0.0777 C 0.13143 -0.09134 0.26667 -0.09319 0.34618 -0.08186 C 0.4257 -0.07053 0.51788 -0.07839 0.5507 -0.01017 C 0.58351 0.05806 0.54896 0.2699 0.54306 0.32794 " pathEditMode="relative" ptsTypes="aaaaA">
                                      <p:cBhvr>
                                        <p:cTn id="19" dur="5000" fill="hold"/>
                                        <p:tgtEl>
                                          <p:spTgt spid="125"/>
                                        </p:tgtEl>
                                        <p:attrNameLst>
                                          <p:attrName>ppt_x</p:attrName>
                                          <p:attrName>ppt_y</p:attrName>
                                        </p:attrNameLst>
                                      </p:cBhvr>
                                    </p:animMotion>
                                  </p:childTnLst>
                                </p:cTn>
                              </p:par>
                              <p:par>
                                <p:cTn id="20" presetID="10" presetClass="entr" presetSubtype="0" repeatCount="indefinite" fill="hold" nodeType="withEffect">
                                  <p:stCondLst>
                                    <p:cond delay="300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0"/>
                                        <p:tgtEl>
                                          <p:spTgt spid="127"/>
                                        </p:tgtEl>
                                      </p:cBhvr>
                                    </p:animEffect>
                                  </p:childTnLst>
                                </p:cTn>
                              </p:par>
                              <p:par>
                                <p:cTn id="23" presetID="0" presetClass="path" presetSubtype="0" repeatCount="indefinite" accel="50000" decel="50000" fill="hold" nodeType="withEffect">
                                  <p:stCondLst>
                                    <p:cond delay="3000"/>
                                  </p:stCondLst>
                                  <p:childTnLst>
                                    <p:animMotion origin="layout" path="M 5.83333E-6 4.77336E-6 C 0.0172 -0.07817 0.03438 -0.15611 0.09237 -0.19265 C 0.15036 -0.22919 0.27779 -0.21554 0.34775 -0.21924 C 0.41772 -0.22294 0.4731 -0.23243 0.51234 -0.21531 C 0.55157 -0.1982 0.57466 -0.19057 0.58317 -0.11679 C 0.59168 -0.04302 0.56737 0.16628 0.5632 0.22733 " pathEditMode="relative" ptsTypes="aaaaaA">
                                      <p:cBhvr>
                                        <p:cTn id="24" dur="5000" fill="hold"/>
                                        <p:tgtEl>
                                          <p:spTgt spid="127"/>
                                        </p:tgtEl>
                                        <p:attrNameLst>
                                          <p:attrName>ppt_x</p:attrName>
                                          <p:attrName>ppt_y</p:attrName>
                                        </p:attrNameLst>
                                      </p:cBhvr>
                                    </p:animMotion>
                                  </p:childTnLst>
                                </p:cTn>
                              </p:par>
                              <p:par>
                                <p:cTn id="25" presetID="26" presetClass="emph" presetSubtype="0" repeatCount="indefinite" fill="hold" nodeType="withEffect">
                                  <p:stCondLst>
                                    <p:cond delay="1000"/>
                                  </p:stCondLst>
                                  <p:childTnLst>
                                    <p:animEffect transition="out" filter="fade">
                                      <p:cBhvr>
                                        <p:cTn id="26" dur="2000" tmFilter="0, 0; .2, .5; .8, .5; 1, 0"/>
                                        <p:tgtEl>
                                          <p:spTgt spid="122"/>
                                        </p:tgtEl>
                                      </p:cBhvr>
                                    </p:animEffect>
                                    <p:animScale>
                                      <p:cBhvr>
                                        <p:cTn id="27" dur="1000" autoRev="1" fill="hold"/>
                                        <p:tgtEl>
                                          <p:spTgt spid="1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Facts and Figures</a:t>
            </a:r>
            <a:endParaRPr lang="en-CA" dirty="0"/>
          </a:p>
        </p:txBody>
      </p:sp>
      <p:sp>
        <p:nvSpPr>
          <p:cNvPr id="3" name="Content Placeholder 2"/>
          <p:cNvSpPr>
            <a:spLocks noGrp="1"/>
          </p:cNvSpPr>
          <p:nvPr>
            <p:ph idx="1"/>
          </p:nvPr>
        </p:nvSpPr>
        <p:spPr/>
        <p:txBody>
          <a:bodyPr/>
          <a:lstStyle/>
          <a:p>
            <a:r>
              <a:rPr lang="en-CA" dirty="0" smtClean="0"/>
              <a:t>In 2013, 404 ETD registered daily</a:t>
            </a:r>
          </a:p>
          <a:p>
            <a:r>
              <a:rPr lang="en-CA" dirty="0" smtClean="0"/>
              <a:t>In total (2013): </a:t>
            </a:r>
          </a:p>
          <a:p>
            <a:pPr lvl="1"/>
            <a:r>
              <a:rPr lang="en-CA" dirty="0" smtClean="0"/>
              <a:t>47251 ETD</a:t>
            </a:r>
          </a:p>
          <a:p>
            <a:pPr lvl="2"/>
            <a:r>
              <a:rPr lang="en-CA" dirty="0" smtClean="0"/>
              <a:t>34851 MSc</a:t>
            </a:r>
          </a:p>
          <a:p>
            <a:pPr lvl="2"/>
            <a:r>
              <a:rPr lang="en-CA" dirty="0" smtClean="0"/>
              <a:t>2806 Ph.D.</a:t>
            </a:r>
          </a:p>
          <a:p>
            <a:pPr lvl="1"/>
            <a:r>
              <a:rPr lang="en-CA" dirty="0" smtClean="0"/>
              <a:t>44662 proposal</a:t>
            </a:r>
          </a:p>
          <a:p>
            <a:r>
              <a:rPr lang="en-CA" dirty="0" smtClean="0"/>
              <a:t>From 2008 registration started:</a:t>
            </a:r>
          </a:p>
          <a:p>
            <a:pPr lvl="1"/>
            <a:r>
              <a:rPr lang="en-CA" dirty="0" smtClean="0"/>
              <a:t>151367 ETD</a:t>
            </a:r>
          </a:p>
        </p:txBody>
      </p:sp>
      <p:sp>
        <p:nvSpPr>
          <p:cNvPr id="4" name="Date Placeholder 3"/>
          <p:cNvSpPr>
            <a:spLocks noGrp="1"/>
          </p:cNvSpPr>
          <p:nvPr>
            <p:ph type="dt" sz="half" idx="10"/>
          </p:nvPr>
        </p:nvSpPr>
        <p:spPr/>
        <p:txBody>
          <a:bodyPr/>
          <a:lstStyle/>
          <a:p>
            <a:r>
              <a:rPr lang="en-US" smtClean="0"/>
              <a:t>May 14, 2014</a:t>
            </a:r>
            <a:endParaRPr lang="en-US"/>
          </a:p>
        </p:txBody>
      </p:sp>
      <p:sp>
        <p:nvSpPr>
          <p:cNvPr id="5" name="Footer Placeholder 4"/>
          <p:cNvSpPr>
            <a:spLocks noGrp="1"/>
          </p:cNvSpPr>
          <p:nvPr>
            <p:ph type="ftr" sz="quarter" idx="11"/>
          </p:nvPr>
        </p:nvSpPr>
        <p:spPr/>
        <p:txBody>
          <a:bodyPr/>
          <a:lstStyle/>
          <a:p>
            <a:r>
              <a:rPr lang="en-CA" smtClean="0"/>
              <a:t>ETDs in CRIS</a:t>
            </a:r>
            <a:endParaRPr lang="en-US"/>
          </a:p>
        </p:txBody>
      </p:sp>
      <p:sp>
        <p:nvSpPr>
          <p:cNvPr id="6" name="Slide Number Placeholder 5"/>
          <p:cNvSpPr>
            <a:spLocks noGrp="1"/>
          </p:cNvSpPr>
          <p:nvPr>
            <p:ph type="sldNum" sz="quarter" idx="12"/>
          </p:nvPr>
        </p:nvSpPr>
        <p:spPr/>
        <p:txBody>
          <a:bodyPr/>
          <a:lstStyle/>
          <a:p>
            <a:fld id="{4F72CB27-34E5-4A43-8CB1-F66A3E14F1E9}" type="slidenum">
              <a:rPr lang="en-US" smtClean="0"/>
              <a:pPr/>
              <a:t>12</a:t>
            </a:fld>
            <a:endParaRPr lang="en-US"/>
          </a:p>
        </p:txBody>
      </p:sp>
    </p:spTree>
    <p:extLst>
      <p:ext uri="{BB962C8B-B14F-4D97-AF65-F5344CB8AC3E}">
        <p14:creationId xmlns:p14="http://schemas.microsoft.com/office/powerpoint/2010/main" val="880707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925"/>
            <a:ext cx="9575800" cy="602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119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31925" y="1347788"/>
            <a:ext cx="7407275" cy="1471612"/>
          </a:xfrm>
        </p:spPr>
        <p:txBody>
          <a:bodyPr/>
          <a:lstStyle/>
          <a:p>
            <a:pPr eaLnBrk="1" fontAlgn="auto" hangingPunct="1">
              <a:spcAft>
                <a:spcPts val="0"/>
              </a:spcAft>
              <a:defRPr/>
            </a:pPr>
            <a:r>
              <a:rPr lang="en-US" dirty="0" smtClean="0">
                <a:solidFill>
                  <a:schemeClr val="tx2">
                    <a:satMod val="130000"/>
                  </a:schemeClr>
                </a:solidFill>
              </a:rPr>
              <a:t>Thank you for your attention</a:t>
            </a:r>
            <a:endParaRPr lang="en-US" dirty="0">
              <a:solidFill>
                <a:schemeClr val="tx2">
                  <a:satMod val="130000"/>
                </a:schemeClr>
              </a:solidFill>
            </a:endParaRPr>
          </a:p>
        </p:txBody>
      </p:sp>
      <p:sp>
        <p:nvSpPr>
          <p:cNvPr id="8" name="Subtitle 7"/>
          <p:cNvSpPr>
            <a:spLocks noGrp="1"/>
          </p:cNvSpPr>
          <p:nvPr>
            <p:ph type="subTitle" idx="1"/>
          </p:nvPr>
        </p:nvSpPr>
        <p:spPr>
          <a:xfrm>
            <a:off x="1431925" y="3810000"/>
            <a:ext cx="7407275" cy="1752600"/>
          </a:xfrm>
        </p:spPr>
        <p:txBody>
          <a:bodyPr>
            <a:normAutofit/>
          </a:bodyPr>
          <a:lstStyle/>
          <a:p>
            <a:pPr eaLnBrk="1" fontAlgn="auto" hangingPunct="1">
              <a:spcAft>
                <a:spcPts val="0"/>
              </a:spcAft>
              <a:buFont typeface="Wingdings 2"/>
              <a:buNone/>
              <a:defRPr/>
            </a:pPr>
            <a:r>
              <a:rPr lang="en-US" dirty="0" smtClean="0"/>
              <a:t>Comments, Suggestions, Questions?</a:t>
            </a:r>
          </a:p>
          <a:p>
            <a:pPr eaLnBrk="1" fontAlgn="auto" hangingPunct="1">
              <a:spcAft>
                <a:spcPts val="0"/>
              </a:spcAft>
              <a:defRPr/>
            </a:pPr>
            <a:r>
              <a:rPr lang="en-US" dirty="0" smtClean="0">
                <a:hlinkClick r:id="rId2"/>
              </a:rPr>
              <a:t>omid@fatemi.net</a:t>
            </a:r>
            <a:endParaRPr lang="en-US" dirty="0"/>
          </a:p>
        </p:txBody>
      </p:sp>
      <p:sp>
        <p:nvSpPr>
          <p:cNvPr id="4" name="Date Placeholder 3"/>
          <p:cNvSpPr>
            <a:spLocks noGrp="1"/>
          </p:cNvSpPr>
          <p:nvPr>
            <p:ph type="dt" sz="quarter"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26D638FC-0F45-4718-A915-BB0C899C6391}" type="slidenum">
              <a:rPr lang="en-US"/>
              <a:pPr>
                <a:defRPr/>
              </a:pPr>
              <a:t>14</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Review of CRIS2010 and CRIS2012</a:t>
            </a:r>
            <a:endParaRPr lang="en-CA" dirty="0"/>
          </a:p>
        </p:txBody>
      </p:sp>
      <p:sp>
        <p:nvSpPr>
          <p:cNvPr id="3" name="Content Placeholder 2"/>
          <p:cNvSpPr>
            <a:spLocks noGrp="1"/>
          </p:cNvSpPr>
          <p:nvPr>
            <p:ph idx="1"/>
          </p:nvPr>
        </p:nvSpPr>
        <p:spPr/>
        <p:txBody>
          <a:bodyPr/>
          <a:lstStyle/>
          <a:p>
            <a:r>
              <a:rPr lang="en-CA" dirty="0" smtClean="0"/>
              <a:t>CRIS 2010:</a:t>
            </a:r>
          </a:p>
          <a:p>
            <a:pPr lvl="1"/>
            <a:r>
              <a:rPr lang="en-CA" dirty="0"/>
              <a:t>SEMAT, </a:t>
            </a:r>
            <a:r>
              <a:rPr lang="en-CA" dirty="0" smtClean="0"/>
              <a:t>National </a:t>
            </a:r>
            <a:r>
              <a:rPr lang="en-CA" dirty="0"/>
              <a:t>Current Research Information System for </a:t>
            </a:r>
            <a:r>
              <a:rPr lang="en-CA" dirty="0" smtClean="0"/>
              <a:t>Iran</a:t>
            </a:r>
          </a:p>
          <a:p>
            <a:r>
              <a:rPr lang="en-CA" dirty="0" smtClean="0"/>
              <a:t>CRIS 2012:</a:t>
            </a:r>
          </a:p>
          <a:p>
            <a:pPr lvl="1"/>
            <a:r>
              <a:rPr lang="en-CA" dirty="0"/>
              <a:t>CSTIS, </a:t>
            </a:r>
            <a:r>
              <a:rPr lang="en-CA" dirty="0" smtClean="0"/>
              <a:t>Policy </a:t>
            </a:r>
            <a:r>
              <a:rPr lang="en-CA" dirty="0"/>
              <a:t>Making Body for National Research Information System in </a:t>
            </a:r>
            <a:r>
              <a:rPr lang="en-CA" dirty="0" smtClean="0"/>
              <a:t>IRAN</a:t>
            </a:r>
          </a:p>
          <a:p>
            <a:r>
              <a:rPr lang="en-CA" dirty="0" smtClean="0"/>
              <a:t>CRIS 2014:</a:t>
            </a:r>
          </a:p>
          <a:p>
            <a:pPr lvl="1"/>
            <a:r>
              <a:rPr lang="en-CA" dirty="0" smtClean="0"/>
              <a:t>NOSARS</a:t>
            </a:r>
            <a:r>
              <a:rPr lang="en-CA" dirty="0" smtClean="0"/>
              <a:t>, yesterday.</a:t>
            </a:r>
            <a:endParaRPr lang="en-CA" dirty="0" smtClean="0"/>
          </a:p>
          <a:p>
            <a:pPr lvl="1"/>
            <a:r>
              <a:rPr lang="en-CA" dirty="0" smtClean="0"/>
              <a:t>GANJ, National repository of ETDs today.</a:t>
            </a:r>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2</a:t>
            </a:fld>
            <a:endParaRPr lang="en-US"/>
          </a:p>
        </p:txBody>
      </p:sp>
    </p:spTree>
    <p:extLst>
      <p:ext uri="{BB962C8B-B14F-4D97-AF65-F5344CB8AC3E}">
        <p14:creationId xmlns:p14="http://schemas.microsoft.com/office/powerpoint/2010/main" val="144813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Iran Scientific Articles</a:t>
            </a:r>
            <a:endParaRPr lang="en-US" dirty="0"/>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3</a:t>
            </a:fld>
            <a:endParaRPr lang="en-US"/>
          </a:p>
        </p:txBody>
      </p:sp>
      <p:graphicFrame>
        <p:nvGraphicFramePr>
          <p:cNvPr id="8" name="Chart 7"/>
          <p:cNvGraphicFramePr>
            <a:graphicFrameLocks/>
          </p:cNvGraphicFramePr>
          <p:nvPr>
            <p:extLst>
              <p:ext uri="{D42A27DB-BD31-4B8C-83A1-F6EECF244321}">
                <p14:modId xmlns:p14="http://schemas.microsoft.com/office/powerpoint/2010/main" val="1396167731"/>
              </p:ext>
            </p:extLst>
          </p:nvPr>
        </p:nvGraphicFramePr>
        <p:xfrm>
          <a:off x="1600200" y="1752600"/>
          <a:ext cx="7010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9209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GANJ concept</a:t>
            </a:r>
            <a:endParaRPr lang="en-CA" dirty="0"/>
          </a:p>
        </p:txBody>
      </p:sp>
      <p:sp>
        <p:nvSpPr>
          <p:cNvPr id="3" name="Content Placeholder 2"/>
          <p:cNvSpPr>
            <a:spLocks noGrp="1"/>
          </p:cNvSpPr>
          <p:nvPr>
            <p:ph idx="1"/>
          </p:nvPr>
        </p:nvSpPr>
        <p:spPr/>
        <p:txBody>
          <a:bodyPr/>
          <a:lstStyle/>
          <a:p>
            <a:r>
              <a:rPr lang="en-CA" dirty="0" smtClean="0"/>
              <a:t>We had SEMAT:</a:t>
            </a:r>
          </a:p>
          <a:p>
            <a:pPr lvl="1"/>
            <a:r>
              <a:rPr lang="en-CA" dirty="0" smtClean="0"/>
              <a:t>Every research entity</a:t>
            </a:r>
          </a:p>
          <a:p>
            <a:pPr lvl="1"/>
            <a:r>
              <a:rPr lang="en-CA" dirty="0" smtClean="0"/>
              <a:t>But – meta-data level</a:t>
            </a:r>
          </a:p>
          <a:p>
            <a:r>
              <a:rPr lang="en-CA" dirty="0" smtClean="0"/>
              <a:t>Full text is required</a:t>
            </a:r>
          </a:p>
          <a:p>
            <a:pPr lvl="1"/>
            <a:r>
              <a:rPr lang="en-CA" dirty="0" smtClean="0"/>
              <a:t>Search, </a:t>
            </a:r>
            <a:endParaRPr lang="en-CA" dirty="0" smtClean="0"/>
          </a:p>
          <a:p>
            <a:pPr lvl="1"/>
            <a:r>
              <a:rPr lang="en-CA" dirty="0" smtClean="0"/>
              <a:t>plagiarism</a:t>
            </a:r>
            <a:r>
              <a:rPr lang="en-CA" dirty="0" smtClean="0"/>
              <a:t>, </a:t>
            </a:r>
            <a:r>
              <a:rPr lang="en-CA" dirty="0" smtClean="0"/>
              <a:t>…</a:t>
            </a:r>
          </a:p>
          <a:p>
            <a:r>
              <a:rPr lang="en-CA" dirty="0" smtClean="0"/>
              <a:t>Repository of individual research object category (entity)</a:t>
            </a:r>
          </a:p>
          <a:p>
            <a:r>
              <a:rPr lang="en-CA" dirty="0" smtClean="0"/>
              <a:t>Registration </a:t>
            </a:r>
            <a:r>
              <a:rPr lang="en-CA" dirty="0" smtClean="0"/>
              <a:t>mechanism</a:t>
            </a:r>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4</a:t>
            </a:fld>
            <a:endParaRPr lang="en-US"/>
          </a:p>
        </p:txBody>
      </p:sp>
      <p:sp>
        <p:nvSpPr>
          <p:cNvPr id="7" name="Title 1"/>
          <p:cNvSpPr txBox="1">
            <a:spLocks/>
          </p:cNvSpPr>
          <p:nvPr/>
        </p:nvSpPr>
        <p:spPr>
          <a:xfrm rot="19893180">
            <a:off x="1344079" y="2019381"/>
            <a:ext cx="7406640" cy="2081784"/>
          </a:xfrm>
          <a:prstGeom prst="rect">
            <a:avLst/>
          </a:prstGeom>
          <a:solidFill>
            <a:schemeClr val="accent1">
              <a:alpha val="80000"/>
            </a:schemeClr>
          </a:solidFill>
          <a:scene3d>
            <a:camera prst="orthographicFront">
              <a:rot lat="0" lon="0" rev="0"/>
            </a:camera>
            <a:lightRig rig="glow" dir="t">
              <a:rot lat="0" lon="0" rev="14100000"/>
            </a:lightRig>
          </a:scene3d>
          <a:sp3d prstMaterial="softEdge">
            <a:bevelT w="127000" prst="artDeco"/>
          </a:sp3d>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eaLnBrk="1" fontAlgn="auto" hangingPunct="1">
              <a:spcAft>
                <a:spcPts val="0"/>
              </a:spcAft>
              <a:defRPr/>
            </a:pPr>
            <a:r>
              <a:rPr lang="en-CA" sz="4400" dirty="0" smtClean="0">
                <a:solidFill>
                  <a:schemeClr val="tx2">
                    <a:satMod val="130000"/>
                  </a:schemeClr>
                </a:solidFill>
              </a:rPr>
              <a:t>National </a:t>
            </a:r>
            <a:r>
              <a:rPr lang="en-CA" sz="4400" dirty="0" smtClean="0">
                <a:solidFill>
                  <a:schemeClr val="tx2">
                    <a:satMod val="130000"/>
                  </a:schemeClr>
                </a:solidFill>
              </a:rPr>
              <a:t>ETD Repository </a:t>
            </a:r>
            <a:r>
              <a:rPr lang="en-CA" sz="4400" dirty="0" smtClean="0">
                <a:solidFill>
                  <a:schemeClr val="tx2">
                    <a:satMod val="130000"/>
                  </a:schemeClr>
                </a:solidFill>
              </a:rPr>
              <a:t>(NOSARS)</a:t>
            </a:r>
            <a:endParaRPr lang="en-US" sz="4400" dirty="0">
              <a:solidFill>
                <a:schemeClr val="tx2">
                  <a:satMod val="130000"/>
                </a:schemeClr>
              </a:solidFill>
            </a:endParaRPr>
          </a:p>
        </p:txBody>
      </p:sp>
    </p:spTree>
    <p:extLst>
      <p:ext uri="{BB962C8B-B14F-4D97-AF65-F5344CB8AC3E}">
        <p14:creationId xmlns:p14="http://schemas.microsoft.com/office/powerpoint/2010/main" val="22185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Concerns</a:t>
            </a:r>
            <a:endParaRPr lang="en-CA" dirty="0"/>
          </a:p>
        </p:txBody>
      </p:sp>
      <p:sp>
        <p:nvSpPr>
          <p:cNvPr id="3" name="Content Placeholder 2"/>
          <p:cNvSpPr>
            <a:spLocks noGrp="1"/>
          </p:cNvSpPr>
          <p:nvPr>
            <p:ph idx="1"/>
          </p:nvPr>
        </p:nvSpPr>
        <p:spPr/>
        <p:txBody>
          <a:bodyPr/>
          <a:lstStyle/>
          <a:p>
            <a:r>
              <a:rPr lang="en-CA" dirty="0" smtClean="0"/>
              <a:t>How to collect all full-texts?</a:t>
            </a:r>
          </a:p>
          <a:p>
            <a:r>
              <a:rPr lang="en-CA" dirty="0" smtClean="0"/>
              <a:t>How to have current information?</a:t>
            </a:r>
          </a:p>
          <a:p>
            <a:r>
              <a:rPr lang="en-CA" dirty="0" smtClean="0"/>
              <a:t>How to have valid data?</a:t>
            </a:r>
          </a:p>
          <a:p>
            <a:r>
              <a:rPr lang="en-CA" dirty="0" smtClean="0"/>
              <a:t>How to help universities to setup submission system?</a:t>
            </a:r>
          </a:p>
          <a:p>
            <a:r>
              <a:rPr lang="en-CA" dirty="0" smtClean="0"/>
              <a:t>What about security concerns of university?</a:t>
            </a:r>
          </a:p>
          <a:p>
            <a:r>
              <a:rPr lang="en-CA" dirty="0" smtClean="0"/>
              <a:t>What about copyright issues?</a:t>
            </a:r>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5</a:t>
            </a:fld>
            <a:endParaRPr lang="en-US"/>
          </a:p>
        </p:txBody>
      </p:sp>
    </p:spTree>
    <p:extLst>
      <p:ext uri="{BB962C8B-B14F-4D97-AF65-F5344CB8AC3E}">
        <p14:creationId xmlns:p14="http://schemas.microsoft.com/office/powerpoint/2010/main" val="1367080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 of </a:t>
            </a:r>
            <a:r>
              <a:rPr lang="en-CA" dirty="0" smtClean="0"/>
              <a:t>GANJ</a:t>
            </a:r>
            <a:endParaRPr lang="en-CA" dirty="0"/>
          </a:p>
        </p:txBody>
      </p:sp>
      <p:sp>
        <p:nvSpPr>
          <p:cNvPr id="3" name="Content Placeholder 2"/>
          <p:cNvSpPr>
            <a:spLocks noGrp="1"/>
          </p:cNvSpPr>
          <p:nvPr>
            <p:ph idx="1"/>
          </p:nvPr>
        </p:nvSpPr>
        <p:spPr>
          <a:xfrm>
            <a:off x="1435100" y="1371600"/>
            <a:ext cx="7499350" cy="4876800"/>
          </a:xfrm>
        </p:spPr>
        <p:txBody>
          <a:bodyPr>
            <a:normAutofit fontScale="85000" lnSpcReduction="20000"/>
          </a:bodyPr>
          <a:lstStyle/>
          <a:p>
            <a:r>
              <a:rPr lang="en-CA" dirty="0">
                <a:hlinkClick r:id="rId2" action="ppaction://hlinksldjump"/>
              </a:rPr>
              <a:t>CSTIS </a:t>
            </a:r>
            <a:r>
              <a:rPr lang="en-CA" dirty="0"/>
              <a:t>(“Commission of Science and Technology Information System</a:t>
            </a:r>
            <a:r>
              <a:rPr lang="en-CA" dirty="0" smtClean="0"/>
              <a:t>”) role</a:t>
            </a:r>
          </a:p>
          <a:p>
            <a:r>
              <a:rPr lang="en-CA" dirty="0" smtClean="0"/>
              <a:t>Assigning of national individual full text repositories to </a:t>
            </a:r>
            <a:r>
              <a:rPr lang="en-CA" dirty="0"/>
              <a:t>Iranian </a:t>
            </a:r>
            <a:r>
              <a:rPr lang="en-CA" dirty="0" smtClean="0"/>
              <a:t>institutes (institutional mapping</a:t>
            </a:r>
            <a:r>
              <a:rPr lang="en-CA" dirty="0" smtClean="0"/>
              <a:t>)</a:t>
            </a:r>
          </a:p>
          <a:p>
            <a:r>
              <a:rPr lang="en-CA" dirty="0" smtClean="0"/>
              <a:t>Both print and Electronic versions of ETD should be submitted to SEMAT and GANJ.</a:t>
            </a:r>
          </a:p>
          <a:p>
            <a:pPr marL="365125" lvl="1" indent="-282575">
              <a:spcBef>
                <a:spcPts val="600"/>
              </a:spcBef>
              <a:buSzPct val="80000"/>
              <a:buFont typeface="Wingdings 2" pitchFamily="18" charset="2"/>
              <a:buChar char=""/>
            </a:pPr>
            <a:r>
              <a:rPr lang="en-US" dirty="0"/>
              <a:t>Indexing </a:t>
            </a:r>
            <a:r>
              <a:rPr lang="en-US" dirty="0" smtClean="0"/>
              <a:t>should be done using </a:t>
            </a:r>
            <a:r>
              <a:rPr lang="en-US" dirty="0"/>
              <a:t>controlled vocabulary and </a:t>
            </a:r>
            <a:r>
              <a:rPr lang="en-US" dirty="0" smtClean="0"/>
              <a:t>thesaurus.</a:t>
            </a:r>
          </a:p>
          <a:p>
            <a:pPr marL="365125" lvl="1" indent="-282575">
              <a:spcBef>
                <a:spcPts val="600"/>
              </a:spcBef>
              <a:buSzPct val="80000"/>
              <a:buFont typeface="Wingdings 2" pitchFamily="18" charset="2"/>
              <a:buChar char=""/>
            </a:pPr>
            <a:r>
              <a:rPr lang="en-CA" dirty="0"/>
              <a:t>Presenting bibliographic information and abstract free of charge.</a:t>
            </a:r>
          </a:p>
          <a:p>
            <a:pPr marL="365125" lvl="1" indent="-282575">
              <a:spcBef>
                <a:spcPts val="600"/>
              </a:spcBef>
              <a:buSzPct val="80000"/>
              <a:buFont typeface="Wingdings 2" pitchFamily="18" charset="2"/>
              <a:buChar char=""/>
            </a:pPr>
            <a:r>
              <a:rPr lang="en-CA" dirty="0"/>
              <a:t>Providing downloadable full text for members including:</a:t>
            </a:r>
          </a:p>
          <a:p>
            <a:pPr marL="611187" lvl="2" indent="-282575">
              <a:spcBef>
                <a:spcPts val="600"/>
              </a:spcBef>
              <a:buSzPct val="80000"/>
              <a:buFont typeface="Wingdings 2" pitchFamily="18" charset="2"/>
              <a:buChar char=""/>
            </a:pPr>
            <a:r>
              <a:rPr lang="en-CA" dirty="0"/>
              <a:t>universities, research institute, and individuals </a:t>
            </a:r>
          </a:p>
          <a:p>
            <a:pPr marL="365125" lvl="1" indent="-282575">
              <a:spcBef>
                <a:spcPts val="600"/>
              </a:spcBef>
              <a:buSzPct val="80000"/>
              <a:buFont typeface="Wingdings 2" pitchFamily="18" charset="2"/>
              <a:buChar char=""/>
            </a:pPr>
            <a:endParaRPr lang="en-US" dirty="0" smtClean="0"/>
          </a:p>
          <a:p>
            <a:endParaRPr lang="en-CA" dirty="0" smtClean="0"/>
          </a:p>
          <a:p>
            <a:endParaRPr lang="en-CA" dirty="0" smtClean="0"/>
          </a:p>
          <a:p>
            <a:endParaRPr lang="en-CA" dirty="0" smtClean="0"/>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6</a:t>
            </a:fld>
            <a:endParaRPr lang="en-US"/>
          </a:p>
        </p:txBody>
      </p:sp>
    </p:spTree>
    <p:extLst>
      <p:ext uri="{BB962C8B-B14F-4D97-AF65-F5344CB8AC3E}">
        <p14:creationId xmlns:p14="http://schemas.microsoft.com/office/powerpoint/2010/main" val="310379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effectLst/>
              </a:rPr>
              <a:t>Commission of Science and Technology Information System</a:t>
            </a:r>
            <a:endParaRPr lang="en-US" dirty="0"/>
          </a:p>
        </p:txBody>
      </p:sp>
      <p:sp>
        <p:nvSpPr>
          <p:cNvPr id="9" name="Content Placeholder 8"/>
          <p:cNvSpPr>
            <a:spLocks noGrp="1"/>
          </p:cNvSpPr>
          <p:nvPr>
            <p:ph idx="1"/>
          </p:nvPr>
        </p:nvSpPr>
        <p:spPr/>
        <p:txBody>
          <a:bodyPr/>
          <a:lstStyle/>
          <a:p>
            <a:r>
              <a:rPr lang="en-US" dirty="0" smtClean="0"/>
              <a:t>Only S&amp;T Information</a:t>
            </a:r>
          </a:p>
          <a:p>
            <a:r>
              <a:rPr lang="en-US" dirty="0" smtClean="0"/>
              <a:t>Information Policy Making</a:t>
            </a:r>
          </a:p>
          <a:p>
            <a:r>
              <a:rPr lang="en-US" dirty="0" smtClean="0"/>
              <a:t>Developing Guidelines and standards</a:t>
            </a:r>
          </a:p>
          <a:p>
            <a:r>
              <a:rPr lang="en-US" dirty="0" smtClean="0"/>
              <a:t>Establishing S&amp;T Information Registry</a:t>
            </a:r>
          </a:p>
          <a:p>
            <a:r>
              <a:rPr lang="en-US" dirty="0" smtClean="0"/>
              <a:t>Institutional Mapping:</a:t>
            </a:r>
          </a:p>
          <a:p>
            <a:pPr lvl="1"/>
            <a:r>
              <a:rPr lang="en-US" dirty="0" smtClean="0"/>
              <a:t>Determine </a:t>
            </a:r>
            <a:r>
              <a:rPr lang="en-US" dirty="0"/>
              <a:t>the job description for subsidiaries, units, committees and work groups</a:t>
            </a:r>
          </a:p>
        </p:txBody>
      </p:sp>
      <p:sp>
        <p:nvSpPr>
          <p:cNvPr id="5" name="Date Placeholder 4"/>
          <p:cNvSpPr>
            <a:spLocks noGrp="1"/>
          </p:cNvSpPr>
          <p:nvPr>
            <p:ph type="dt" sz="half" idx="10"/>
          </p:nvPr>
        </p:nvSpPr>
        <p:spPr/>
        <p:txBody>
          <a:bodyPr/>
          <a:lstStyle/>
          <a:p>
            <a:pPr>
              <a:defRPr/>
            </a:pPr>
            <a:r>
              <a:rPr lang="en-US" smtClean="0"/>
              <a:t>May 14, 2014</a:t>
            </a:r>
            <a:endParaRPr lang="en-US"/>
          </a:p>
        </p:txBody>
      </p:sp>
      <p:sp>
        <p:nvSpPr>
          <p:cNvPr id="6" name="Footer Placeholder 5"/>
          <p:cNvSpPr>
            <a:spLocks noGrp="1"/>
          </p:cNvSpPr>
          <p:nvPr>
            <p:ph type="ftr" sz="quarter" idx="11"/>
          </p:nvPr>
        </p:nvSpPr>
        <p:spPr/>
        <p:txBody>
          <a:bodyPr/>
          <a:lstStyle/>
          <a:p>
            <a:pPr>
              <a:defRPr/>
            </a:pPr>
            <a:r>
              <a:rPr lang="en-CA" smtClean="0"/>
              <a:t>ETDs in CRIS</a:t>
            </a:r>
            <a:endParaRPr lang="en-US"/>
          </a:p>
        </p:txBody>
      </p:sp>
      <p:sp>
        <p:nvSpPr>
          <p:cNvPr id="7" name="Slide Number Placeholder 6"/>
          <p:cNvSpPr>
            <a:spLocks noGrp="1"/>
          </p:cNvSpPr>
          <p:nvPr>
            <p:ph type="sldNum" sz="quarter" idx="12"/>
          </p:nvPr>
        </p:nvSpPr>
        <p:spPr/>
        <p:txBody>
          <a:bodyPr/>
          <a:lstStyle/>
          <a:p>
            <a:pPr>
              <a:defRPr/>
            </a:pPr>
            <a:fld id="{F007D760-BA43-44C6-8080-5E341E201657}" type="slidenum">
              <a:rPr lang="en-US" smtClean="0"/>
              <a:pPr>
                <a:defRPr/>
              </a:pPr>
              <a:t>7</a:t>
            </a:fld>
            <a:endParaRPr lang="en-US"/>
          </a:p>
        </p:txBody>
      </p:sp>
      <p:sp>
        <p:nvSpPr>
          <p:cNvPr id="10" name="Rectangle 9"/>
          <p:cNvSpPr/>
          <p:nvPr/>
        </p:nvSpPr>
        <p:spPr>
          <a:xfrm rot="20065476">
            <a:off x="-256617" y="1111388"/>
            <a:ext cx="3959738"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none" lIns="91440" tIns="45720" rIns="91440" bIns="45720">
            <a:spAutoFit/>
          </a:bodyPr>
          <a:lstStyle/>
          <a:p>
            <a:pPr algn="ctr"/>
            <a:r>
              <a:rPr lang="en-US" sz="2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From CRIS2012 slides</a:t>
            </a:r>
            <a:endParaRPr lang="en-US" sz="2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Left Arrow 1">
            <a:hlinkClick r:id="" action="ppaction://hlinkshowjump?jump=lastslideviewed"/>
          </p:cNvPr>
          <p:cNvSpPr/>
          <p:nvPr/>
        </p:nvSpPr>
        <p:spPr>
          <a:xfrm>
            <a:off x="6248400" y="5486400"/>
            <a:ext cx="1600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Design</a:t>
            </a:r>
            <a:endParaRPr lang="en-CA" dirty="0"/>
          </a:p>
        </p:txBody>
      </p:sp>
    </p:spTree>
    <p:extLst>
      <p:ext uri="{BB962C8B-B14F-4D97-AF65-F5344CB8AC3E}">
        <p14:creationId xmlns:p14="http://schemas.microsoft.com/office/powerpoint/2010/main" val="260010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Registration </a:t>
            </a:r>
            <a:r>
              <a:rPr lang="en-CA" dirty="0" smtClean="0"/>
              <a:t>Mechanism</a:t>
            </a:r>
            <a:endParaRPr lang="en-CA" dirty="0"/>
          </a:p>
        </p:txBody>
      </p:sp>
      <p:sp>
        <p:nvSpPr>
          <p:cNvPr id="3" name="Content Placeholder 2"/>
          <p:cNvSpPr>
            <a:spLocks noGrp="1"/>
          </p:cNvSpPr>
          <p:nvPr>
            <p:ph idx="1"/>
          </p:nvPr>
        </p:nvSpPr>
        <p:spPr/>
        <p:txBody>
          <a:bodyPr/>
          <a:lstStyle/>
          <a:p>
            <a:r>
              <a:rPr lang="en-CA" dirty="0" smtClean="0"/>
              <a:t>The </a:t>
            </a:r>
            <a:r>
              <a:rPr lang="en-CA" dirty="0"/>
              <a:t>data is registered and managed during the work flow of every individual object</a:t>
            </a:r>
            <a:r>
              <a:rPr lang="en-CA" dirty="0" smtClean="0"/>
              <a:t>.</a:t>
            </a:r>
          </a:p>
          <a:p>
            <a:r>
              <a:rPr lang="en-CA" dirty="0" smtClean="0"/>
              <a:t>The result:</a:t>
            </a:r>
          </a:p>
          <a:p>
            <a:pPr lvl="1"/>
            <a:r>
              <a:rPr lang="en-CA" dirty="0" smtClean="0"/>
              <a:t>Completeness</a:t>
            </a:r>
          </a:p>
          <a:p>
            <a:pPr lvl="1"/>
            <a:r>
              <a:rPr lang="en-CA" dirty="0" smtClean="0"/>
              <a:t>Validity</a:t>
            </a:r>
          </a:p>
          <a:p>
            <a:pPr lvl="1"/>
            <a:r>
              <a:rPr lang="en-CA" dirty="0" smtClean="0"/>
              <a:t>Being current </a:t>
            </a:r>
            <a:r>
              <a:rPr lang="en-CA" dirty="0" smtClean="0"/>
              <a:t>and </a:t>
            </a:r>
            <a:r>
              <a:rPr lang="en-CA" dirty="0" smtClean="0"/>
              <a:t>recent</a:t>
            </a:r>
          </a:p>
          <a:p>
            <a:pPr lvl="1"/>
            <a:r>
              <a:rPr lang="en-CA" dirty="0" smtClean="0"/>
              <a:t>No extra effort</a:t>
            </a:r>
          </a:p>
          <a:p>
            <a:endParaRPr lang="en-CA" dirty="0"/>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8</a:t>
            </a:fld>
            <a:endParaRPr lang="en-US"/>
          </a:p>
        </p:txBody>
      </p:sp>
      <p:sp>
        <p:nvSpPr>
          <p:cNvPr id="8" name="Rounded Rectangle 7"/>
          <p:cNvSpPr/>
          <p:nvPr/>
        </p:nvSpPr>
        <p:spPr>
          <a:xfrm>
            <a:off x="4343656" y="984640"/>
            <a:ext cx="4500562" cy="5286375"/>
          </a:xfrm>
          <a:prstGeom prst="roundRect">
            <a:avLst>
              <a:gd name="adj" fmla="val 7637"/>
            </a:avLst>
          </a:prstGeom>
          <a:solidFill>
            <a:schemeClr val="bg2">
              <a:alpha val="38000"/>
            </a:schemeClr>
          </a:solidFill>
          <a:ln w="19050">
            <a:solidFill>
              <a:schemeClr val="tx1"/>
            </a:solidFill>
          </a:ln>
        </p:spPr>
        <p:style>
          <a:lnRef idx="3">
            <a:schemeClr val="lt1"/>
          </a:lnRef>
          <a:fillRef idx="1">
            <a:schemeClr val="accent1"/>
          </a:fillRef>
          <a:effectRef idx="1">
            <a:schemeClr val="accent1"/>
          </a:effectRef>
          <a:fontRef idx="minor">
            <a:schemeClr val="lt1"/>
          </a:fontRef>
        </p:style>
        <p:txBody>
          <a:bodyPr rtlCol="1" anchor="ctr"/>
          <a:lstStyle/>
          <a:p>
            <a:pPr algn="ctr">
              <a:defRPr/>
            </a:pPr>
            <a:endParaRPr lang="fa-IR" sz="3600" dirty="0"/>
          </a:p>
        </p:txBody>
      </p:sp>
      <p:sp>
        <p:nvSpPr>
          <p:cNvPr id="9" name="Right Arrow 8"/>
          <p:cNvSpPr/>
          <p:nvPr/>
        </p:nvSpPr>
        <p:spPr>
          <a:xfrm>
            <a:off x="4648200" y="1384300"/>
            <a:ext cx="1042988" cy="642938"/>
          </a:xfrm>
          <a:prstGeom prst="rightArrow">
            <a:avLst>
              <a:gd name="adj1" fmla="val 66000"/>
              <a:gd name="adj2" fmla="val 35778"/>
            </a:avLst>
          </a:prstGeom>
          <a:solidFill>
            <a:schemeClr val="tx2">
              <a:lumMod val="50000"/>
            </a:schemeClr>
          </a:solidFill>
          <a:ln w="9525"/>
        </p:spPr>
        <p:style>
          <a:lnRef idx="3">
            <a:schemeClr val="lt1"/>
          </a:lnRef>
          <a:fillRef idx="1">
            <a:schemeClr val="accent5"/>
          </a:fillRef>
          <a:effectRef idx="1">
            <a:schemeClr val="accent5"/>
          </a:effectRef>
          <a:fontRef idx="minor">
            <a:schemeClr val="lt1"/>
          </a:fontRef>
        </p:style>
        <p:txBody>
          <a:bodyPr rtlCol="1" anchor="ctr"/>
          <a:lstStyle/>
          <a:p>
            <a:pPr algn="ctr">
              <a:defRPr/>
            </a:pPr>
            <a:r>
              <a:rPr lang="en-US" sz="1400" dirty="0" smtClean="0"/>
              <a:t>Proposal submission</a:t>
            </a:r>
            <a:endParaRPr lang="fa-IR" sz="1400" dirty="0"/>
          </a:p>
        </p:txBody>
      </p:sp>
      <p:sp>
        <p:nvSpPr>
          <p:cNvPr id="10" name="Rounded Rectangle 9"/>
          <p:cNvSpPr/>
          <p:nvPr/>
        </p:nvSpPr>
        <p:spPr>
          <a:xfrm>
            <a:off x="7999413" y="1285875"/>
            <a:ext cx="1144587" cy="544513"/>
          </a:xfrm>
          <a:prstGeom prst="roundRect">
            <a:avLst/>
          </a:prstGeom>
          <a:solidFill>
            <a:schemeClr val="tx2">
              <a:lumMod val="75000"/>
            </a:schemeClr>
          </a:solidFill>
          <a:ln w="12700">
            <a:solidFill>
              <a:srgbClr val="C00000"/>
            </a:solidFill>
          </a:ln>
        </p:spPr>
        <p:style>
          <a:lnRef idx="3">
            <a:schemeClr val="lt1"/>
          </a:lnRef>
          <a:fillRef idx="1">
            <a:schemeClr val="dk1"/>
          </a:fillRef>
          <a:effectRef idx="1">
            <a:schemeClr val="dk1"/>
          </a:effectRef>
          <a:fontRef idx="minor">
            <a:schemeClr val="lt1"/>
          </a:fontRef>
        </p:style>
        <p:txBody>
          <a:bodyPr rtlCol="1" anchor="ctr"/>
          <a:lstStyle/>
          <a:p>
            <a:pPr algn="ctr" rtl="1">
              <a:defRPr/>
            </a:pPr>
            <a:r>
              <a:rPr lang="en-US" sz="2000" dirty="0" smtClean="0">
                <a:solidFill>
                  <a:schemeClr val="bg1"/>
                </a:solidFill>
              </a:rPr>
              <a:t>Final proposal</a:t>
            </a:r>
            <a:endParaRPr lang="fa-IR" sz="2000" dirty="0">
              <a:solidFill>
                <a:schemeClr val="bg1"/>
              </a:solidFill>
            </a:endParaRPr>
          </a:p>
        </p:txBody>
      </p:sp>
      <p:sp>
        <p:nvSpPr>
          <p:cNvPr id="11" name="Rounded Rectangle 10"/>
          <p:cNvSpPr/>
          <p:nvPr/>
        </p:nvSpPr>
        <p:spPr>
          <a:xfrm>
            <a:off x="4670425" y="3357563"/>
            <a:ext cx="1485900" cy="428625"/>
          </a:xfrm>
          <a:prstGeom prst="roundRect">
            <a:avLst/>
          </a:prstGeom>
          <a:solidFill>
            <a:schemeClr val="tx2">
              <a:lumMod val="75000"/>
            </a:schemeClr>
          </a:solidFill>
          <a:ln w="12700">
            <a:solidFill>
              <a:srgbClr val="C00000"/>
            </a:solidFill>
          </a:ln>
        </p:spPr>
        <p:style>
          <a:lnRef idx="3">
            <a:schemeClr val="lt1"/>
          </a:lnRef>
          <a:fillRef idx="1">
            <a:schemeClr val="dk1"/>
          </a:fillRef>
          <a:effectRef idx="1">
            <a:schemeClr val="dk1"/>
          </a:effectRef>
          <a:fontRef idx="minor">
            <a:schemeClr val="lt1"/>
          </a:fontRef>
        </p:style>
        <p:txBody>
          <a:bodyPr rtlCol="1" anchor="ctr"/>
          <a:lstStyle/>
          <a:p>
            <a:pPr algn="ctr">
              <a:defRPr/>
            </a:pPr>
            <a:r>
              <a:rPr lang="en-US" sz="1400" dirty="0" err="1" smtClean="0">
                <a:solidFill>
                  <a:schemeClr val="bg1"/>
                </a:solidFill>
              </a:rPr>
              <a:t>Derense</a:t>
            </a:r>
            <a:r>
              <a:rPr lang="en-US" sz="1400" dirty="0" smtClean="0">
                <a:solidFill>
                  <a:schemeClr val="bg1"/>
                </a:solidFill>
              </a:rPr>
              <a:t> session</a:t>
            </a:r>
            <a:endParaRPr lang="fa-IR" sz="1200" dirty="0">
              <a:solidFill>
                <a:schemeClr val="bg1"/>
              </a:solidFill>
            </a:endParaRPr>
          </a:p>
        </p:txBody>
      </p:sp>
      <p:sp>
        <p:nvSpPr>
          <p:cNvPr id="12" name="Rounded Rectangle 11"/>
          <p:cNvSpPr/>
          <p:nvPr/>
        </p:nvSpPr>
        <p:spPr>
          <a:xfrm>
            <a:off x="4683125" y="4429125"/>
            <a:ext cx="1462088" cy="428625"/>
          </a:xfrm>
          <a:prstGeom prst="roundRect">
            <a:avLst/>
          </a:prstGeom>
          <a:solidFill>
            <a:schemeClr val="tx2">
              <a:lumMod val="75000"/>
            </a:schemeClr>
          </a:solidFill>
          <a:ln w="12700">
            <a:solidFill>
              <a:srgbClr val="C00000"/>
            </a:solidFill>
          </a:ln>
        </p:spPr>
        <p:style>
          <a:lnRef idx="3">
            <a:schemeClr val="lt1"/>
          </a:lnRef>
          <a:fillRef idx="1">
            <a:schemeClr val="dk1"/>
          </a:fillRef>
          <a:effectRef idx="1">
            <a:schemeClr val="dk1"/>
          </a:effectRef>
          <a:fontRef idx="minor">
            <a:schemeClr val="lt1"/>
          </a:fontRef>
        </p:style>
        <p:txBody>
          <a:bodyPr rtlCol="1" anchor="ctr"/>
          <a:lstStyle/>
          <a:p>
            <a:pPr algn="ctr">
              <a:defRPr/>
            </a:pPr>
            <a:r>
              <a:rPr lang="en-US" sz="1400" dirty="0">
                <a:solidFill>
                  <a:schemeClr val="bg1"/>
                </a:solidFill>
              </a:rPr>
              <a:t>Grading / Accepting</a:t>
            </a:r>
            <a:endParaRPr lang="fa-IR" sz="1200" dirty="0">
              <a:solidFill>
                <a:schemeClr val="bg1"/>
              </a:solidFill>
            </a:endParaRPr>
          </a:p>
        </p:txBody>
      </p:sp>
      <p:sp>
        <p:nvSpPr>
          <p:cNvPr id="13" name="Rounded Rectangle 12"/>
          <p:cNvSpPr/>
          <p:nvPr/>
        </p:nvSpPr>
        <p:spPr>
          <a:xfrm>
            <a:off x="8010525" y="5357813"/>
            <a:ext cx="1133475" cy="857250"/>
          </a:xfrm>
          <a:prstGeom prst="roundRect">
            <a:avLst/>
          </a:prstGeom>
          <a:solidFill>
            <a:schemeClr val="tx2">
              <a:lumMod val="75000"/>
            </a:schemeClr>
          </a:solidFill>
          <a:ln w="12700">
            <a:solidFill>
              <a:srgbClr val="C00000"/>
            </a:solidFill>
          </a:ln>
        </p:spPr>
        <p:style>
          <a:lnRef idx="3">
            <a:schemeClr val="lt1"/>
          </a:lnRef>
          <a:fillRef idx="1">
            <a:schemeClr val="dk1"/>
          </a:fillRef>
          <a:effectRef idx="1">
            <a:schemeClr val="dk1"/>
          </a:effectRef>
          <a:fontRef idx="minor">
            <a:schemeClr val="lt1"/>
          </a:fontRef>
        </p:style>
        <p:txBody>
          <a:bodyPr rtlCol="1" anchor="ctr"/>
          <a:lstStyle/>
          <a:p>
            <a:pPr algn="ctr">
              <a:defRPr/>
            </a:pPr>
            <a:r>
              <a:rPr lang="en-US" dirty="0" smtClean="0">
                <a:solidFill>
                  <a:schemeClr val="bg1"/>
                </a:solidFill>
              </a:rPr>
              <a:t>Proposal Approval</a:t>
            </a:r>
            <a:endParaRPr lang="fa-IR" dirty="0">
              <a:solidFill>
                <a:schemeClr val="bg1"/>
              </a:solidFill>
            </a:endParaRPr>
          </a:p>
        </p:txBody>
      </p:sp>
      <p:sp>
        <p:nvSpPr>
          <p:cNvPr id="14" name="Right Arrow 13"/>
          <p:cNvSpPr/>
          <p:nvPr/>
        </p:nvSpPr>
        <p:spPr>
          <a:xfrm flipH="1">
            <a:off x="6581775" y="1357313"/>
            <a:ext cx="1030288" cy="642937"/>
          </a:xfrm>
          <a:prstGeom prst="rightArrow">
            <a:avLst>
              <a:gd name="adj1" fmla="val 66000"/>
              <a:gd name="adj2" fmla="val 35778"/>
            </a:avLst>
          </a:prstGeom>
          <a:solidFill>
            <a:schemeClr val="tx2">
              <a:lumMod val="50000"/>
            </a:schemeClr>
          </a:solidFill>
          <a:ln w="9525"/>
        </p:spPr>
        <p:style>
          <a:lnRef idx="3">
            <a:schemeClr val="lt1"/>
          </a:lnRef>
          <a:fillRef idx="1">
            <a:schemeClr val="accent5"/>
          </a:fillRef>
          <a:effectRef idx="1">
            <a:schemeClr val="accent5"/>
          </a:effectRef>
          <a:fontRef idx="minor">
            <a:schemeClr val="lt1"/>
          </a:fontRef>
        </p:style>
        <p:txBody>
          <a:bodyPr rtlCol="1" anchor="ctr"/>
          <a:lstStyle/>
          <a:p>
            <a:pPr algn="ctr">
              <a:defRPr/>
            </a:pPr>
            <a:r>
              <a:rPr lang="en-US" sz="1400" dirty="0" smtClean="0"/>
              <a:t>session</a:t>
            </a:r>
            <a:endParaRPr lang="fa-IR" sz="1400" dirty="0"/>
          </a:p>
        </p:txBody>
      </p:sp>
      <p:sp>
        <p:nvSpPr>
          <p:cNvPr id="15" name="Right Arrow 14"/>
          <p:cNvSpPr/>
          <p:nvPr/>
        </p:nvSpPr>
        <p:spPr>
          <a:xfrm flipH="1">
            <a:off x="6969125" y="4311650"/>
            <a:ext cx="1184275" cy="642938"/>
          </a:xfrm>
          <a:prstGeom prst="rightArrow">
            <a:avLst>
              <a:gd name="adj1" fmla="val 66000"/>
              <a:gd name="adj2" fmla="val 35778"/>
            </a:avLst>
          </a:prstGeom>
          <a:solidFill>
            <a:schemeClr val="tx2">
              <a:lumMod val="50000"/>
            </a:schemeClr>
          </a:solidFill>
          <a:ln w="9525"/>
        </p:spPr>
        <p:style>
          <a:lnRef idx="3">
            <a:schemeClr val="lt1"/>
          </a:lnRef>
          <a:fillRef idx="1">
            <a:schemeClr val="accent5"/>
          </a:fillRef>
          <a:effectRef idx="1">
            <a:schemeClr val="accent5"/>
          </a:effectRef>
          <a:fontRef idx="minor">
            <a:schemeClr val="lt1"/>
          </a:fontRef>
        </p:style>
        <p:txBody>
          <a:bodyPr rtlCol="1" anchor="ctr"/>
          <a:lstStyle/>
          <a:p>
            <a:pPr algn="ctr">
              <a:defRPr/>
            </a:pPr>
            <a:r>
              <a:rPr lang="en-US" sz="1400" dirty="0"/>
              <a:t>Certificate</a:t>
            </a:r>
            <a:endParaRPr lang="fa-IR" sz="1400" dirty="0"/>
          </a:p>
        </p:txBody>
      </p:sp>
      <p:cxnSp>
        <p:nvCxnSpPr>
          <p:cNvPr id="16" name="Shape 15"/>
          <p:cNvCxnSpPr>
            <a:stCxn id="9" idx="3"/>
            <a:endCxn id="14" idx="3"/>
          </p:cNvCxnSpPr>
          <p:nvPr/>
        </p:nvCxnSpPr>
        <p:spPr>
          <a:xfrm flipV="1">
            <a:off x="5691188" y="1678782"/>
            <a:ext cx="890587" cy="2698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hape 17"/>
          <p:cNvCxnSpPr>
            <a:stCxn id="10" idx="2"/>
            <a:endCxn id="13" idx="0"/>
          </p:cNvCxnSpPr>
          <p:nvPr/>
        </p:nvCxnSpPr>
        <p:spPr>
          <a:xfrm rot="16200000" flipH="1">
            <a:off x="6810773" y="3591322"/>
            <a:ext cx="3527425" cy="55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hape 17"/>
          <p:cNvCxnSpPr>
            <a:stCxn id="11" idx="2"/>
            <a:endCxn id="12" idx="0"/>
          </p:cNvCxnSpPr>
          <p:nvPr/>
        </p:nvCxnSpPr>
        <p:spPr>
          <a:xfrm rot="16200000" flipH="1">
            <a:off x="5092700" y="4106863"/>
            <a:ext cx="642937"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468813" y="2143125"/>
            <a:ext cx="448468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flipH="1">
            <a:off x="4468813" y="5143500"/>
            <a:ext cx="45005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318"/>
          <p:cNvSpPr txBox="1">
            <a:spLocks noChangeArrowheads="1"/>
          </p:cNvSpPr>
          <p:nvPr/>
        </p:nvSpPr>
        <p:spPr bwMode="auto">
          <a:xfrm rot="-1800000">
            <a:off x="4440238" y="1176338"/>
            <a:ext cx="849312" cy="307975"/>
          </a:xfrm>
          <a:prstGeom prst="rect">
            <a:avLst/>
          </a:prstGeom>
          <a:noFill/>
          <a:ln w="9525">
            <a:noFill/>
            <a:miter lim="800000"/>
            <a:headEnd/>
            <a:tailEnd/>
          </a:ln>
        </p:spPr>
        <p:txBody>
          <a:bodyPr>
            <a:spAutoFit/>
          </a:bodyPr>
          <a:lstStyle/>
          <a:p>
            <a:pPr>
              <a:defRPr/>
            </a:pPr>
            <a:r>
              <a:rPr lang="en-US" sz="1400" b="1" dirty="0">
                <a:latin typeface="Arial" charset="0"/>
                <a:cs typeface="+mn-cs"/>
              </a:rPr>
              <a:t>Student</a:t>
            </a:r>
            <a:endParaRPr lang="fa-IR" sz="1400" b="1" dirty="0">
              <a:latin typeface="Arial" charset="0"/>
              <a:cs typeface="+mn-cs"/>
            </a:endParaRPr>
          </a:p>
        </p:txBody>
      </p:sp>
      <p:sp>
        <p:nvSpPr>
          <p:cNvPr id="23" name="TextBox 320"/>
          <p:cNvSpPr txBox="1">
            <a:spLocks noChangeArrowheads="1"/>
          </p:cNvSpPr>
          <p:nvPr/>
        </p:nvSpPr>
        <p:spPr bwMode="auto">
          <a:xfrm rot="-1800000">
            <a:off x="4387850" y="5319713"/>
            <a:ext cx="1295400" cy="523875"/>
          </a:xfrm>
          <a:prstGeom prst="rect">
            <a:avLst/>
          </a:prstGeom>
          <a:noFill/>
          <a:ln w="9525">
            <a:noFill/>
            <a:miter lim="800000"/>
            <a:headEnd/>
            <a:tailEnd/>
          </a:ln>
        </p:spPr>
        <p:txBody>
          <a:bodyPr>
            <a:spAutoFit/>
          </a:bodyPr>
          <a:lstStyle/>
          <a:p>
            <a:pPr algn="ctr">
              <a:defRPr/>
            </a:pPr>
            <a:r>
              <a:rPr lang="en-US" sz="1400" b="1" dirty="0">
                <a:latin typeface="Arial" charset="0"/>
                <a:cs typeface="+mn-cs"/>
              </a:rPr>
              <a:t>University Rep.</a:t>
            </a:r>
            <a:endParaRPr lang="fa-IR" sz="1400" b="1" dirty="0">
              <a:latin typeface="Arial" charset="0"/>
              <a:cs typeface="+mn-cs"/>
            </a:endParaRPr>
          </a:p>
        </p:txBody>
      </p:sp>
      <p:sp>
        <p:nvSpPr>
          <p:cNvPr id="24" name="TextBox 322"/>
          <p:cNvSpPr txBox="1">
            <a:spLocks noChangeArrowheads="1"/>
          </p:cNvSpPr>
          <p:nvPr/>
        </p:nvSpPr>
        <p:spPr bwMode="auto">
          <a:xfrm>
            <a:off x="5969000" y="2143125"/>
            <a:ext cx="1071563" cy="430213"/>
          </a:xfrm>
          <a:prstGeom prst="rect">
            <a:avLst/>
          </a:prstGeom>
          <a:noFill/>
          <a:ln w="9525">
            <a:noFill/>
            <a:miter lim="800000"/>
            <a:headEnd/>
            <a:tailEnd/>
          </a:ln>
        </p:spPr>
        <p:txBody>
          <a:bodyPr>
            <a:spAutoFit/>
          </a:bodyPr>
          <a:lstStyle/>
          <a:p>
            <a:pPr algn="ctr">
              <a:defRPr/>
            </a:pPr>
            <a:r>
              <a:rPr lang="en-US" sz="1100" dirty="0">
                <a:latin typeface="Arial" charset="0"/>
                <a:cs typeface="+mn-cs"/>
              </a:rPr>
              <a:t>Major modifications</a:t>
            </a:r>
            <a:endParaRPr lang="fa-IR" sz="1100" dirty="0">
              <a:latin typeface="Arial" charset="0"/>
              <a:cs typeface="+mn-cs"/>
            </a:endParaRPr>
          </a:p>
        </p:txBody>
      </p:sp>
      <p:cxnSp>
        <p:nvCxnSpPr>
          <p:cNvPr id="25" name="Shape 17"/>
          <p:cNvCxnSpPr>
            <a:stCxn id="12" idx="3"/>
            <a:endCxn id="15" idx="3"/>
          </p:cNvCxnSpPr>
          <p:nvPr/>
        </p:nvCxnSpPr>
        <p:spPr>
          <a:xfrm flipV="1">
            <a:off x="6145213" y="4633913"/>
            <a:ext cx="823912" cy="952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ight Arrow 25"/>
          <p:cNvSpPr/>
          <p:nvPr/>
        </p:nvSpPr>
        <p:spPr>
          <a:xfrm flipH="1">
            <a:off x="5715000" y="5429250"/>
            <a:ext cx="1260475" cy="642938"/>
          </a:xfrm>
          <a:prstGeom prst="rightArrow">
            <a:avLst>
              <a:gd name="adj1" fmla="val 66000"/>
              <a:gd name="adj2" fmla="val 35778"/>
            </a:avLst>
          </a:prstGeom>
          <a:solidFill>
            <a:schemeClr val="tx2">
              <a:lumMod val="50000"/>
            </a:schemeClr>
          </a:solidFill>
          <a:ln w="9525"/>
        </p:spPr>
        <p:style>
          <a:lnRef idx="3">
            <a:schemeClr val="lt1"/>
          </a:lnRef>
          <a:fillRef idx="1">
            <a:schemeClr val="accent5"/>
          </a:fillRef>
          <a:effectRef idx="1">
            <a:schemeClr val="accent5"/>
          </a:effectRef>
          <a:fontRef idx="minor">
            <a:schemeClr val="lt1"/>
          </a:fontRef>
        </p:style>
        <p:txBody>
          <a:bodyPr rtlCol="1" anchor="ctr"/>
          <a:lstStyle/>
          <a:p>
            <a:pPr algn="ctr">
              <a:defRPr/>
            </a:pPr>
            <a:r>
              <a:rPr lang="en-US" sz="1600" dirty="0" smtClean="0"/>
              <a:t>Getting started</a:t>
            </a:r>
            <a:endParaRPr lang="fa-IR" sz="1600" dirty="0"/>
          </a:p>
        </p:txBody>
      </p:sp>
      <p:cxnSp>
        <p:nvCxnSpPr>
          <p:cNvPr id="27" name="Shape 17"/>
          <p:cNvCxnSpPr>
            <a:stCxn id="13" idx="1"/>
            <a:endCxn id="26" idx="1"/>
          </p:cNvCxnSpPr>
          <p:nvPr/>
        </p:nvCxnSpPr>
        <p:spPr>
          <a:xfrm rot="10800000">
            <a:off x="6975475" y="5750720"/>
            <a:ext cx="1035050" cy="3571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hape 17"/>
          <p:cNvCxnSpPr>
            <a:stCxn id="11" idx="3"/>
            <a:endCxn id="29" idx="3"/>
          </p:cNvCxnSpPr>
          <p:nvPr/>
        </p:nvCxnSpPr>
        <p:spPr>
          <a:xfrm flipV="1">
            <a:off x="6156325" y="3101975"/>
            <a:ext cx="711200" cy="4699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6825994" y="2857500"/>
            <a:ext cx="285750" cy="28575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1">
            <a:schemeClr val="accent2"/>
          </a:lnRef>
          <a:fillRef idx="3">
            <a:schemeClr val="accent2"/>
          </a:fillRef>
          <a:effectRef idx="2">
            <a:schemeClr val="accent2"/>
          </a:effectRef>
          <a:fontRef idx="minor">
            <a:schemeClr val="lt1"/>
          </a:fontRef>
        </p:style>
        <p:txBody>
          <a:bodyPr rtlCol="1" anchor="ctr"/>
          <a:lstStyle/>
          <a:p>
            <a:pPr algn="ctr">
              <a:defRPr/>
            </a:pPr>
            <a:endParaRPr lang="fa-IR" sz="2000"/>
          </a:p>
        </p:txBody>
      </p:sp>
      <p:cxnSp>
        <p:nvCxnSpPr>
          <p:cNvPr id="30" name="Shape 17"/>
          <p:cNvCxnSpPr>
            <a:stCxn id="29" idx="6"/>
            <a:endCxn id="10" idx="1"/>
          </p:cNvCxnSpPr>
          <p:nvPr/>
        </p:nvCxnSpPr>
        <p:spPr>
          <a:xfrm flipV="1">
            <a:off x="7111744" y="1558132"/>
            <a:ext cx="887669" cy="144224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413"/>
          <p:cNvSpPr txBox="1">
            <a:spLocks noChangeArrowheads="1"/>
          </p:cNvSpPr>
          <p:nvPr/>
        </p:nvSpPr>
        <p:spPr bwMode="auto">
          <a:xfrm>
            <a:off x="6969125" y="2428875"/>
            <a:ext cx="1071563" cy="430887"/>
          </a:xfrm>
          <a:prstGeom prst="rect">
            <a:avLst/>
          </a:prstGeom>
          <a:noFill/>
          <a:ln w="9525">
            <a:noFill/>
            <a:miter lim="800000"/>
            <a:headEnd/>
            <a:tailEnd/>
          </a:ln>
        </p:spPr>
        <p:txBody>
          <a:bodyPr>
            <a:spAutoFit/>
          </a:bodyPr>
          <a:lstStyle/>
          <a:p>
            <a:pPr algn="ctr" rtl="1">
              <a:defRPr/>
            </a:pPr>
            <a:r>
              <a:rPr lang="en-US" sz="1100" dirty="0" smtClean="0">
                <a:latin typeface="Arial" charset="0"/>
                <a:cs typeface="+mn-cs"/>
              </a:rPr>
              <a:t>Defense request</a:t>
            </a:r>
            <a:endParaRPr lang="fa-IR" sz="1100" dirty="0">
              <a:latin typeface="Arial" charset="0"/>
              <a:cs typeface="+mn-cs"/>
            </a:endParaRPr>
          </a:p>
        </p:txBody>
      </p:sp>
      <p:sp>
        <p:nvSpPr>
          <p:cNvPr id="33" name="TextBox 415"/>
          <p:cNvSpPr txBox="1">
            <a:spLocks noChangeArrowheads="1"/>
          </p:cNvSpPr>
          <p:nvPr/>
        </p:nvSpPr>
        <p:spPr bwMode="auto">
          <a:xfrm>
            <a:off x="7040563" y="4070350"/>
            <a:ext cx="1071562" cy="260350"/>
          </a:xfrm>
          <a:prstGeom prst="rect">
            <a:avLst/>
          </a:prstGeom>
          <a:noFill/>
          <a:ln w="9525">
            <a:noFill/>
            <a:miter lim="800000"/>
            <a:headEnd/>
            <a:tailEnd/>
          </a:ln>
        </p:spPr>
        <p:txBody>
          <a:bodyPr>
            <a:spAutoFit/>
          </a:bodyPr>
          <a:lstStyle/>
          <a:p>
            <a:pPr algn="ctr">
              <a:defRPr/>
            </a:pPr>
            <a:r>
              <a:rPr lang="en-US" sz="1100" dirty="0">
                <a:latin typeface="Arial" charset="0"/>
                <a:cs typeface="+mn-cs"/>
              </a:rPr>
              <a:t>To Student</a:t>
            </a:r>
            <a:endParaRPr lang="fa-IR" sz="1100" dirty="0">
              <a:latin typeface="Arial" charset="0"/>
              <a:cs typeface="+mn-cs"/>
            </a:endParaRPr>
          </a:p>
        </p:txBody>
      </p:sp>
      <p:sp>
        <p:nvSpPr>
          <p:cNvPr id="34" name="TextBox 416"/>
          <p:cNvSpPr txBox="1">
            <a:spLocks noChangeArrowheads="1"/>
          </p:cNvSpPr>
          <p:nvPr/>
        </p:nvSpPr>
        <p:spPr bwMode="auto">
          <a:xfrm>
            <a:off x="5897563" y="5999163"/>
            <a:ext cx="1071562" cy="261937"/>
          </a:xfrm>
          <a:prstGeom prst="rect">
            <a:avLst/>
          </a:prstGeom>
          <a:noFill/>
          <a:ln w="9525">
            <a:noFill/>
            <a:miter lim="800000"/>
            <a:headEnd/>
            <a:tailEnd/>
          </a:ln>
        </p:spPr>
        <p:txBody>
          <a:bodyPr>
            <a:spAutoFit/>
          </a:bodyPr>
          <a:lstStyle/>
          <a:p>
            <a:pPr algn="ctr">
              <a:defRPr/>
            </a:pPr>
            <a:r>
              <a:rPr lang="en-US" sz="1100" dirty="0">
                <a:latin typeface="Arial" charset="0"/>
                <a:cs typeface="+mn-cs"/>
              </a:rPr>
              <a:t>To Student</a:t>
            </a:r>
            <a:endParaRPr lang="fa-IR" sz="1100" dirty="0">
              <a:latin typeface="Arial" charset="0"/>
              <a:cs typeface="+mn-cs"/>
            </a:endParaRPr>
          </a:p>
        </p:txBody>
      </p:sp>
      <p:pic>
        <p:nvPicPr>
          <p:cNvPr id="35" name="Picture 34" descr="targe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228" y="5500688"/>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0" descr="red_fla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6313" y="5386388"/>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targe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013" y="4406900"/>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1" descr="red_fla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4278313"/>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82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500" fill="hold"/>
                                        <p:tgtEl>
                                          <p:spTgt spid="27"/>
                                        </p:tgtEl>
                                        <p:attrNameLst>
                                          <p:attrName>ppt_x</p:attrName>
                                        </p:attrNameLst>
                                      </p:cBhvr>
                                      <p:tavLst>
                                        <p:tav tm="0">
                                          <p:val>
                                            <p:strVal val="#ppt_x"/>
                                          </p:val>
                                        </p:tav>
                                        <p:tav tm="100000">
                                          <p:val>
                                            <p:strVal val="#ppt_x"/>
                                          </p:val>
                                        </p:tav>
                                      </p:tavLst>
                                    </p:anim>
                                    <p:anim calcmode="lin" valueType="num">
                                      <p:cBhvr additive="base">
                                        <p:cTn id="100" dur="500" fill="hold"/>
                                        <p:tgtEl>
                                          <p:spTgt spid="2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fill="hold"/>
                                        <p:tgtEl>
                                          <p:spTgt spid="26"/>
                                        </p:tgtEl>
                                        <p:attrNameLst>
                                          <p:attrName>ppt_x</p:attrName>
                                        </p:attrNameLst>
                                      </p:cBhvr>
                                      <p:tavLst>
                                        <p:tav tm="0">
                                          <p:val>
                                            <p:strVal val="#ppt_x"/>
                                          </p:val>
                                        </p:tav>
                                        <p:tav tm="100000">
                                          <p:val>
                                            <p:strVal val="#ppt_x"/>
                                          </p:val>
                                        </p:tav>
                                      </p:tavLst>
                                    </p:anim>
                                    <p:anim calcmode="lin" valueType="num">
                                      <p:cBhvr additive="base">
                                        <p:cTn id="108" dur="500" fill="hold"/>
                                        <p:tgtEl>
                                          <p:spTgt spid="2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ppt_x"/>
                                          </p:val>
                                        </p:tav>
                                        <p:tav tm="100000">
                                          <p:val>
                                            <p:strVal val="#ppt_x"/>
                                          </p:val>
                                        </p:tav>
                                      </p:tavLst>
                                    </p:anim>
                                    <p:anim calcmode="lin" valueType="num">
                                      <p:cBhvr additive="base">
                                        <p:cTn id="124" dur="500" fill="hold"/>
                                        <p:tgtEl>
                                          <p:spTgt spid="21"/>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ppt_x"/>
                                          </p:val>
                                        </p:tav>
                                        <p:tav tm="100000">
                                          <p:val>
                                            <p:strVal val="#ppt_x"/>
                                          </p:val>
                                        </p:tav>
                                      </p:tavLst>
                                    </p:anim>
                                    <p:anim calcmode="lin" valueType="num">
                                      <p:cBhvr additive="base">
                                        <p:cTn id="1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
                                            <p:txEl>
                                              <p:pRg st="1" end="1"/>
                                            </p:txEl>
                                          </p:spTgt>
                                        </p:tgtEl>
                                        <p:attrNameLst>
                                          <p:attrName>style.visibility</p:attrName>
                                        </p:attrNameLst>
                                      </p:cBhvr>
                                      <p:to>
                                        <p:strVal val="visible"/>
                                      </p:to>
                                    </p:set>
                                    <p:anim calcmode="lin" valueType="num">
                                      <p:cBhvr additive="base">
                                        <p:cTn id="1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
                                            <p:txEl>
                                              <p:pRg st="2" end="2"/>
                                            </p:txEl>
                                          </p:spTgt>
                                        </p:tgtEl>
                                        <p:attrNameLst>
                                          <p:attrName>style.visibility</p:attrName>
                                        </p:attrNameLst>
                                      </p:cBhvr>
                                      <p:to>
                                        <p:strVal val="visible"/>
                                      </p:to>
                                    </p:set>
                                    <p:anim calcmode="lin" valueType="num">
                                      <p:cBhvr additive="base">
                                        <p:cTn id="1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
                                            <p:txEl>
                                              <p:pRg st="3" end="3"/>
                                            </p:txEl>
                                          </p:spTgt>
                                        </p:tgtEl>
                                        <p:attrNameLst>
                                          <p:attrName>style.visibility</p:attrName>
                                        </p:attrNameLst>
                                      </p:cBhvr>
                                      <p:to>
                                        <p:strVal val="visible"/>
                                      </p:to>
                                    </p:set>
                                    <p:anim calcmode="lin" valueType="num">
                                      <p:cBhvr additive="base">
                                        <p:cTn id="1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
                                            <p:txEl>
                                              <p:pRg st="4" end="4"/>
                                            </p:txEl>
                                          </p:spTgt>
                                        </p:tgtEl>
                                        <p:attrNameLst>
                                          <p:attrName>style.visibility</p:attrName>
                                        </p:attrNameLst>
                                      </p:cBhvr>
                                      <p:to>
                                        <p:strVal val="visible"/>
                                      </p:to>
                                    </p:set>
                                    <p:anim calcmode="lin" valueType="num">
                                      <p:cBhvr additive="base">
                                        <p:cTn id="1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
                                            <p:txEl>
                                              <p:pRg st="5" end="5"/>
                                            </p:txEl>
                                          </p:spTgt>
                                        </p:tgtEl>
                                        <p:attrNameLst>
                                          <p:attrName>style.visibility</p:attrName>
                                        </p:attrNameLst>
                                      </p:cBhvr>
                                      <p:to>
                                        <p:strVal val="visible"/>
                                      </p:to>
                                    </p:set>
                                    <p:anim calcmode="lin" valueType="num">
                                      <p:cBhvr additive="base">
                                        <p:cTn id="15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 grpId="0" animBg="1"/>
      <p:bldP spid="9" grpId="0" animBg="1"/>
      <p:bldP spid="10" grpId="0" animBg="1"/>
      <p:bldP spid="11" grpId="0" animBg="1"/>
      <p:bldP spid="12" grpId="0" animBg="1"/>
      <p:bldP spid="13" grpId="0" animBg="1"/>
      <p:bldP spid="14" grpId="0" animBg="1"/>
      <p:bldP spid="15" grpId="0" animBg="1"/>
      <p:bldP spid="22" grpId="0"/>
      <p:bldP spid="23" grpId="0"/>
      <p:bldP spid="24" grpId="0"/>
      <p:bldP spid="26" grpId="0" animBg="1"/>
      <p:bldP spid="29" grpId="0" animBg="1"/>
      <p:bldP spid="31"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SEMAT and </a:t>
            </a:r>
            <a:r>
              <a:rPr lang="en-CA" dirty="0" smtClean="0"/>
              <a:t>GANJ</a:t>
            </a:r>
            <a:endParaRPr lang="en-CA" dirty="0"/>
          </a:p>
        </p:txBody>
      </p:sp>
      <p:sp>
        <p:nvSpPr>
          <p:cNvPr id="4" name="Date Placeholder 3"/>
          <p:cNvSpPr>
            <a:spLocks noGrp="1"/>
          </p:cNvSpPr>
          <p:nvPr>
            <p:ph type="dt" sz="half" idx="10"/>
          </p:nvPr>
        </p:nvSpPr>
        <p:spPr/>
        <p:txBody>
          <a:bodyPr/>
          <a:lstStyle/>
          <a:p>
            <a:pPr>
              <a:defRPr/>
            </a:pPr>
            <a:r>
              <a:rPr lang="en-US" smtClean="0"/>
              <a:t>May 14, 2014</a:t>
            </a:r>
            <a:endParaRPr lang="en-US"/>
          </a:p>
        </p:txBody>
      </p:sp>
      <p:sp>
        <p:nvSpPr>
          <p:cNvPr id="5" name="Footer Placeholder 4"/>
          <p:cNvSpPr>
            <a:spLocks noGrp="1"/>
          </p:cNvSpPr>
          <p:nvPr>
            <p:ph type="ftr" sz="quarter" idx="11"/>
          </p:nvPr>
        </p:nvSpPr>
        <p:spPr/>
        <p:txBody>
          <a:bodyPr/>
          <a:lstStyle/>
          <a:p>
            <a:pPr>
              <a:defRPr/>
            </a:pPr>
            <a:r>
              <a:rPr lang="en-CA" smtClean="0"/>
              <a:t>ETDs in CRIS</a:t>
            </a:r>
            <a:endParaRPr lang="en-US"/>
          </a:p>
        </p:txBody>
      </p:sp>
      <p:sp>
        <p:nvSpPr>
          <p:cNvPr id="6" name="Slide Number Placeholder 5"/>
          <p:cNvSpPr>
            <a:spLocks noGrp="1"/>
          </p:cNvSpPr>
          <p:nvPr>
            <p:ph type="sldNum" sz="quarter" idx="12"/>
          </p:nvPr>
        </p:nvSpPr>
        <p:spPr/>
        <p:txBody>
          <a:bodyPr/>
          <a:lstStyle/>
          <a:p>
            <a:pPr>
              <a:defRPr/>
            </a:pPr>
            <a:fld id="{4F72CB27-34E5-4A43-8CB1-F66A3E14F1E9}" type="slidenum">
              <a:rPr lang="en-US" smtClean="0"/>
              <a:pPr>
                <a:defRPr/>
              </a:pPr>
              <a:t>9</a:t>
            </a:fld>
            <a:endParaRPr lang="en-US"/>
          </a:p>
        </p:txBody>
      </p:sp>
      <p:sp>
        <p:nvSpPr>
          <p:cNvPr id="7" name="Flowchart: Document 6"/>
          <p:cNvSpPr/>
          <p:nvPr/>
        </p:nvSpPr>
        <p:spPr bwMode="auto">
          <a:xfrm>
            <a:off x="1440607" y="1429545"/>
            <a:ext cx="1543050" cy="790575"/>
          </a:xfrm>
          <a:prstGeom prst="flowChartDocumen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CA" sz="2000" dirty="0" smtClean="0">
                <a:cs typeface="+mn-cs"/>
              </a:rPr>
              <a:t>Institute’s Library</a:t>
            </a:r>
            <a:endParaRPr lang="en-US" sz="2000" dirty="0">
              <a:cs typeface="+mn-cs"/>
            </a:endParaRPr>
          </a:p>
        </p:txBody>
      </p:sp>
      <p:sp>
        <p:nvSpPr>
          <p:cNvPr id="8" name="Oval 7"/>
          <p:cNvSpPr/>
          <p:nvPr/>
        </p:nvSpPr>
        <p:spPr bwMode="auto">
          <a:xfrm>
            <a:off x="1332657" y="3967957"/>
            <a:ext cx="1897063" cy="115887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CA" sz="2000" dirty="0" smtClean="0">
                <a:cs typeface="+mn-cs"/>
              </a:rPr>
              <a:t>Non – research system</a:t>
            </a:r>
            <a:endParaRPr lang="en-US" sz="2000" dirty="0">
              <a:cs typeface="+mn-cs"/>
            </a:endParaRPr>
          </a:p>
        </p:txBody>
      </p:sp>
      <p:sp>
        <p:nvSpPr>
          <p:cNvPr id="9" name="Flowchart: Multidocument 8"/>
          <p:cNvSpPr/>
          <p:nvPr/>
        </p:nvSpPr>
        <p:spPr bwMode="auto">
          <a:xfrm>
            <a:off x="1072307" y="2766220"/>
            <a:ext cx="2033588" cy="982662"/>
          </a:xfrm>
          <a:prstGeom prst="flowChartMultidocument">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US" dirty="0" smtClean="0">
                <a:cs typeface="+mn-cs"/>
              </a:rPr>
              <a:t>Institutional </a:t>
            </a:r>
            <a:r>
              <a:rPr lang="en-US" dirty="0">
                <a:cs typeface="+mn-cs"/>
              </a:rPr>
              <a:t>Repository</a:t>
            </a:r>
          </a:p>
        </p:txBody>
      </p:sp>
      <p:sp>
        <p:nvSpPr>
          <p:cNvPr id="10" name="Flowchart: Magnetic Disk 9"/>
          <p:cNvSpPr/>
          <p:nvPr/>
        </p:nvSpPr>
        <p:spPr bwMode="auto">
          <a:xfrm>
            <a:off x="3542457" y="1415257"/>
            <a:ext cx="1679575" cy="982663"/>
          </a:xfrm>
          <a:prstGeom prst="flowChartMagneticDisk">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CA" sz="2000" dirty="0" smtClean="0">
                <a:cs typeface="+mn-cs"/>
              </a:rPr>
              <a:t>Institute ‘s CRIS</a:t>
            </a:r>
            <a:endParaRPr lang="en-US" sz="2000" dirty="0">
              <a:cs typeface="+mn-cs"/>
            </a:endParaRPr>
          </a:p>
        </p:txBody>
      </p:sp>
      <p:cxnSp>
        <p:nvCxnSpPr>
          <p:cNvPr id="11" name="Straight Arrow Connector 10"/>
          <p:cNvCxnSpPr>
            <a:cxnSpLocks noChangeShapeType="1"/>
            <a:stCxn id="7" idx="2"/>
            <a:endCxn id="9" idx="0"/>
          </p:cNvCxnSpPr>
          <p:nvPr/>
        </p:nvCxnSpPr>
        <p:spPr bwMode="auto">
          <a:xfrm rot="16200000" flipH="1">
            <a:off x="1921620" y="2458244"/>
            <a:ext cx="598488" cy="17463"/>
          </a:xfrm>
          <a:prstGeom prst="straightConnector1">
            <a:avLst/>
          </a:prstGeom>
          <a:noFill/>
          <a:ln w="9525" algn="ctr">
            <a:solidFill>
              <a:schemeClr val="tx1"/>
            </a:solidFill>
            <a:round/>
            <a:headEnd type="arrow" w="med" len="med"/>
            <a:tailEnd type="arrow" w="med" len="med"/>
          </a:ln>
        </p:spPr>
      </p:cxnSp>
      <p:cxnSp>
        <p:nvCxnSpPr>
          <p:cNvPr id="12" name="Straight Arrow Connector 11"/>
          <p:cNvCxnSpPr>
            <a:cxnSpLocks noChangeShapeType="1"/>
            <a:stCxn id="7" idx="3"/>
            <a:endCxn id="10" idx="2"/>
          </p:cNvCxnSpPr>
          <p:nvPr/>
        </p:nvCxnSpPr>
        <p:spPr bwMode="auto">
          <a:xfrm>
            <a:off x="2983657" y="1824832"/>
            <a:ext cx="558800" cy="82550"/>
          </a:xfrm>
          <a:prstGeom prst="straightConnector1">
            <a:avLst/>
          </a:prstGeom>
          <a:noFill/>
          <a:ln w="9525" algn="ctr">
            <a:solidFill>
              <a:schemeClr val="tx1"/>
            </a:solidFill>
            <a:round/>
            <a:headEnd type="arrow" w="med" len="med"/>
            <a:tailEnd type="arrow" w="med" len="med"/>
          </a:ln>
        </p:spPr>
      </p:cxnSp>
      <p:cxnSp>
        <p:nvCxnSpPr>
          <p:cNvPr id="13" name="Elbow Connector 12"/>
          <p:cNvCxnSpPr>
            <a:cxnSpLocks noChangeShapeType="1"/>
            <a:stCxn id="9" idx="3"/>
            <a:endCxn id="10" idx="4"/>
          </p:cNvCxnSpPr>
          <p:nvPr/>
        </p:nvCxnSpPr>
        <p:spPr bwMode="auto">
          <a:xfrm flipV="1">
            <a:off x="3105895" y="1907382"/>
            <a:ext cx="2116137" cy="1350963"/>
          </a:xfrm>
          <a:prstGeom prst="bentConnector3">
            <a:avLst>
              <a:gd name="adj1" fmla="val 110806"/>
            </a:avLst>
          </a:prstGeom>
          <a:noFill/>
          <a:ln w="9525" algn="ctr">
            <a:solidFill>
              <a:schemeClr val="tx1"/>
            </a:solidFill>
            <a:round/>
            <a:headEnd type="arrow" w="med" len="med"/>
            <a:tailEnd type="arrow" w="med" len="med"/>
          </a:ln>
        </p:spPr>
      </p:cxnSp>
      <p:cxnSp>
        <p:nvCxnSpPr>
          <p:cNvPr id="14" name="Shape 16"/>
          <p:cNvCxnSpPr>
            <a:cxnSpLocks noChangeShapeType="1"/>
            <a:stCxn id="10" idx="3"/>
            <a:endCxn id="8" idx="6"/>
          </p:cNvCxnSpPr>
          <p:nvPr/>
        </p:nvCxnSpPr>
        <p:spPr bwMode="auto">
          <a:xfrm rot="5400000">
            <a:off x="2731245" y="2896395"/>
            <a:ext cx="2149475" cy="1152525"/>
          </a:xfrm>
          <a:prstGeom prst="bentConnector2">
            <a:avLst/>
          </a:prstGeom>
          <a:noFill/>
          <a:ln w="9525" algn="ctr">
            <a:solidFill>
              <a:schemeClr val="tx1"/>
            </a:solidFill>
            <a:round/>
            <a:headEnd type="arrow" w="med" len="med"/>
            <a:tailEnd type="arrow" w="med" len="med"/>
          </a:ln>
        </p:spPr>
      </p:cxnSp>
      <p:sp>
        <p:nvSpPr>
          <p:cNvPr id="15" name="AutoShape 30"/>
          <p:cNvSpPr>
            <a:spLocks noChangeArrowheads="1"/>
          </p:cNvSpPr>
          <p:nvPr/>
        </p:nvSpPr>
        <p:spPr bwMode="auto">
          <a:xfrm>
            <a:off x="5797030" y="3986765"/>
            <a:ext cx="1873274" cy="1173163"/>
          </a:xfrm>
          <a:prstGeom prst="can">
            <a:avLst>
              <a:gd name="adj" fmla="val 25000"/>
            </a:avLst>
          </a:prstGeom>
          <a:solidFill>
            <a:srgbClr val="FFC000"/>
          </a:solidFill>
          <a:ln w="9525">
            <a:solidFill>
              <a:srgbClr val="000000"/>
            </a:solidFill>
            <a:round/>
            <a:headEnd/>
            <a:tailEnd/>
          </a:ln>
        </p:spPr>
        <p:txBody>
          <a:bodyPr/>
          <a:lstStyle/>
          <a:p>
            <a:pPr algn="ctr">
              <a:defRPr/>
            </a:pPr>
            <a:r>
              <a:rPr lang="en-US" sz="1600" b="1" dirty="0">
                <a:latin typeface="Constantia" pitchFamily="18" charset="0"/>
              </a:rPr>
              <a:t>National Repository of Journal </a:t>
            </a:r>
            <a:r>
              <a:rPr lang="en-US" sz="1600" b="1" dirty="0" smtClean="0">
                <a:latin typeface="Constantia" pitchFamily="18" charset="0"/>
              </a:rPr>
              <a:t>Articles</a:t>
            </a:r>
            <a:endParaRPr lang="en-US" sz="1600" b="1" dirty="0">
              <a:latin typeface="Constantia" pitchFamily="18" charset="0"/>
            </a:endParaRPr>
          </a:p>
        </p:txBody>
      </p:sp>
      <p:sp>
        <p:nvSpPr>
          <p:cNvPr id="16" name="AutoShape 30"/>
          <p:cNvSpPr>
            <a:spLocks noChangeArrowheads="1"/>
          </p:cNvSpPr>
          <p:nvPr/>
        </p:nvSpPr>
        <p:spPr bwMode="auto">
          <a:xfrm>
            <a:off x="4069903" y="5015657"/>
            <a:ext cx="2088233" cy="1512168"/>
          </a:xfrm>
          <a:prstGeom prst="can">
            <a:avLst>
              <a:gd name="adj" fmla="val 25000"/>
            </a:avLst>
          </a:prstGeom>
          <a:solidFill>
            <a:srgbClr val="FFC000"/>
          </a:solidFill>
          <a:ln w="9525">
            <a:solidFill>
              <a:srgbClr val="000000"/>
            </a:solidFill>
            <a:round/>
            <a:headEnd/>
            <a:tailEnd/>
          </a:ln>
        </p:spPr>
        <p:txBody>
          <a:bodyPr/>
          <a:lstStyle/>
          <a:p>
            <a:pPr algn="ctr">
              <a:defRPr/>
            </a:pPr>
            <a:r>
              <a:rPr lang="en-CA" sz="1600" b="1" dirty="0">
                <a:latin typeface="Constantia" pitchFamily="18" charset="0"/>
              </a:rPr>
              <a:t>National Repository of </a:t>
            </a:r>
            <a:r>
              <a:rPr lang="en-CA" sz="1600" b="1" dirty="0" smtClean="0">
                <a:latin typeface="Constantia" pitchFamily="18" charset="0"/>
              </a:rPr>
              <a:t>Dissertations</a:t>
            </a:r>
          </a:p>
          <a:p>
            <a:pPr algn="ctr">
              <a:defRPr/>
            </a:pPr>
            <a:r>
              <a:rPr lang="en-CA" sz="1600" b="1" dirty="0" smtClean="0">
                <a:latin typeface="Constantia" pitchFamily="18" charset="0"/>
              </a:rPr>
              <a:t>(GANJ)</a:t>
            </a:r>
            <a:endParaRPr lang="en-US" sz="1600" b="1" dirty="0">
              <a:latin typeface="Constantia" pitchFamily="18" charset="0"/>
            </a:endParaRPr>
          </a:p>
        </p:txBody>
      </p:sp>
      <p:sp>
        <p:nvSpPr>
          <p:cNvPr id="17" name="Vertical Scroll 16"/>
          <p:cNvSpPr/>
          <p:nvPr/>
        </p:nvSpPr>
        <p:spPr bwMode="auto">
          <a:xfrm>
            <a:off x="6350843" y="1219200"/>
            <a:ext cx="1774825" cy="1897062"/>
          </a:xfrm>
          <a:prstGeom prst="verticalScroll">
            <a:avLst/>
          </a:prstGeom>
          <a:solidFill>
            <a:srgbClr val="FF0000"/>
          </a:solidFill>
          <a:ln w="9525" cap="flat" cmpd="sng" algn="ctr">
            <a:solidFill>
              <a:schemeClr val="tx1"/>
            </a:solidFill>
            <a:prstDash val="solid"/>
            <a:round/>
            <a:headEnd type="none" w="med" len="med"/>
            <a:tailEnd type="none" w="med" len="med"/>
          </a:ln>
          <a:effectLst/>
        </p:spPr>
        <p:txBody>
          <a:bodyPr anchor="ctr"/>
          <a:lstStyle/>
          <a:p>
            <a:pPr algn="ctr">
              <a:defRPr/>
            </a:pPr>
            <a:r>
              <a:rPr lang="en-CA" sz="2000" dirty="0" smtClean="0">
                <a:cs typeface="+mn-cs"/>
              </a:rPr>
              <a:t>SEMAT (National CRIS)</a:t>
            </a:r>
            <a:endParaRPr lang="en-US" sz="2000" dirty="0">
              <a:cs typeface="+mn-cs"/>
            </a:endParaRPr>
          </a:p>
        </p:txBody>
      </p:sp>
      <p:sp>
        <p:nvSpPr>
          <p:cNvPr id="18" name="AutoShape 30"/>
          <p:cNvSpPr>
            <a:spLocks noChangeArrowheads="1"/>
          </p:cNvSpPr>
          <p:nvPr/>
        </p:nvSpPr>
        <p:spPr bwMode="auto">
          <a:xfrm>
            <a:off x="6798742" y="5126832"/>
            <a:ext cx="1735658" cy="1174750"/>
          </a:xfrm>
          <a:prstGeom prst="can">
            <a:avLst>
              <a:gd name="adj" fmla="val 25000"/>
            </a:avLst>
          </a:prstGeom>
          <a:solidFill>
            <a:srgbClr val="FFC000"/>
          </a:solidFill>
          <a:ln w="9525">
            <a:solidFill>
              <a:srgbClr val="000000"/>
            </a:solidFill>
            <a:prstDash val="dashDot"/>
            <a:round/>
            <a:headEnd/>
            <a:tailEnd/>
          </a:ln>
        </p:spPr>
        <p:txBody>
          <a:bodyPr/>
          <a:lstStyle/>
          <a:p>
            <a:pPr algn="ctr" rtl="1">
              <a:defRPr/>
            </a:pPr>
            <a:r>
              <a:rPr lang="en-CA" sz="1600" b="1" dirty="0" smtClean="0">
                <a:latin typeface="Constantia" pitchFamily="18" charset="0"/>
                <a:cs typeface="+mn-cs"/>
              </a:rPr>
              <a:t>National Repositor</a:t>
            </a:r>
            <a:r>
              <a:rPr lang="en-CA" sz="1600" b="1" dirty="0" smtClean="0">
                <a:latin typeface="Constantia" pitchFamily="18" charset="0"/>
              </a:rPr>
              <a:t>y of Patents</a:t>
            </a:r>
            <a:endParaRPr lang="en-US" sz="1600" b="1" dirty="0">
              <a:latin typeface="Constantia" pitchFamily="18" charset="0"/>
              <a:cs typeface="+mn-cs"/>
            </a:endParaRPr>
          </a:p>
        </p:txBody>
      </p:sp>
    </p:spTree>
    <p:extLst>
      <p:ext uri="{BB962C8B-B14F-4D97-AF65-F5344CB8AC3E}">
        <p14:creationId xmlns:p14="http://schemas.microsoft.com/office/powerpoint/2010/main" val="5815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6" grpId="0" animBg="1"/>
      <p:bldP spid="17"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6020</TotalTime>
  <Words>746</Words>
  <Application>Microsoft Office PowerPoint</Application>
  <PresentationFormat>On-screen Show (4:3)</PresentationFormat>
  <Paragraphs>169</Paragraphs>
  <Slides>14</Slides>
  <Notes>2</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Electronic Theses and Dissertations in Current Research Information Systems</vt:lpstr>
      <vt:lpstr>Review of CRIS2010 and CRIS2012</vt:lpstr>
      <vt:lpstr>Iran Scientific Articles</vt:lpstr>
      <vt:lpstr>GANJ concept</vt:lpstr>
      <vt:lpstr>Concerns</vt:lpstr>
      <vt:lpstr>Design of GANJ</vt:lpstr>
      <vt:lpstr>Commission of Science and Technology Information System</vt:lpstr>
      <vt:lpstr>Registration Mechanism</vt:lpstr>
      <vt:lpstr>SEMAT and GANJ</vt:lpstr>
      <vt:lpstr>Message Hub</vt:lpstr>
      <vt:lpstr>PowerPoint Presentation</vt:lpstr>
      <vt:lpstr>Facts and Figures</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سامانه ملي علم و فناوري کشور» فاز اول</dc:title>
  <dc:creator>S. Omid Fatemi</dc:creator>
  <cp:lastModifiedBy>Omid Fatemi</cp:lastModifiedBy>
  <cp:revision>175</cp:revision>
  <dcterms:created xsi:type="dcterms:W3CDTF">2006-08-16T00:00:00Z</dcterms:created>
  <dcterms:modified xsi:type="dcterms:W3CDTF">2014-05-14T08:06:00Z</dcterms:modified>
</cp:coreProperties>
</file>