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9" r:id="rId5"/>
    <p:sldId id="281" r:id="rId6"/>
    <p:sldId id="287" r:id="rId7"/>
    <p:sldId id="261" r:id="rId8"/>
    <p:sldId id="274" r:id="rId9"/>
    <p:sldId id="275" r:id="rId10"/>
    <p:sldId id="278" r:id="rId11"/>
    <p:sldId id="297" r:id="rId12"/>
    <p:sldId id="276" r:id="rId13"/>
    <p:sldId id="277" r:id="rId14"/>
    <p:sldId id="288" r:id="rId15"/>
    <p:sldId id="262" r:id="rId16"/>
    <p:sldId id="295" r:id="rId17"/>
    <p:sldId id="260" r:id="rId18"/>
    <p:sldId id="296" r:id="rId19"/>
    <p:sldId id="294" r:id="rId20"/>
    <p:sldId id="270" r:id="rId21"/>
    <p:sldId id="273" r:id="rId22"/>
    <p:sldId id="271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9" autoAdjust="0"/>
    <p:restoredTop sz="94717" autoAdjust="0"/>
  </p:normalViewPr>
  <p:slideViewPr>
    <p:cSldViewPr>
      <p:cViewPr>
        <p:scale>
          <a:sx n="100" d="100"/>
          <a:sy n="100" d="100"/>
        </p:scale>
        <p:origin x="-132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 hasCustomPrompt="1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Autofit/>
          </a:bodyPr>
          <a:lstStyle>
            <a:lvl1pPr algn="r">
              <a:defRPr sz="28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Cooperative digital asset management in the scientific field: strategies, policies, interoperability and persistent identifiers</a:t>
            </a:r>
            <a:endParaRPr kumimoji="0" lang="en-US" dirty="0"/>
          </a:p>
        </p:txBody>
      </p:sp>
      <p:sp>
        <p:nvSpPr>
          <p:cNvPr id="20" name="Sottotitolo 19"/>
          <p:cNvSpPr>
            <a:spLocks noGrp="1"/>
          </p:cNvSpPr>
          <p:nvPr>
            <p:ph type="subTitle" idx="1" hasCustomPrompt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Maurizio Lancia, Roberto Puccinelli, Massimiliano Saccone, Marco </a:t>
            </a:r>
            <a:r>
              <a:rPr kumimoji="0" lang="it-IT" dirty="0" err="1" smtClean="0"/>
              <a:t>Spasiano</a:t>
            </a:r>
            <a:r>
              <a:rPr kumimoji="0" lang="it-IT" dirty="0" smtClean="0"/>
              <a:t>, Luciana Trufelli</a:t>
            </a:r>
            <a:endParaRPr kumimoji="0"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419872" y="6165304"/>
            <a:ext cx="2664296" cy="365125"/>
          </a:xfrm>
        </p:spPr>
        <p:txBody>
          <a:bodyPr/>
          <a:lstStyle>
            <a:extLst/>
          </a:lstStyle>
          <a:p>
            <a:r>
              <a:rPr lang="it-IT" dirty="0" smtClean="0"/>
              <a:t>IRCDL 2011 – Pisa 20-21/01/2011</a:t>
            </a:r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82626-5B9E-4E61-8DAD-AF7C77B82629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40005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068C7-E733-4889-95BD-3A65559E51E5}" type="datetimeFigureOut">
              <a:rPr lang="it-IT" smtClean="0"/>
              <a:pPr/>
              <a:t>26/05/2011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82626-5B9E-4E61-8DAD-AF7C77B826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068C7-E733-4889-95BD-3A65559E51E5}" type="datetimeFigureOut">
              <a:rPr lang="it-IT" smtClean="0"/>
              <a:pPr/>
              <a:t>26/05/2011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82626-5B9E-4E61-8DAD-AF7C77B826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068C7-E733-4889-95BD-3A65559E51E5}" type="datetimeFigureOut">
              <a:rPr lang="it-IT" smtClean="0"/>
              <a:pPr/>
              <a:t>26/05/2011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82626-5B9E-4E61-8DAD-AF7C77B82629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949280"/>
            <a:ext cx="40005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068C7-E733-4889-95BD-3A65559E51E5}" type="datetimeFigureOut">
              <a:rPr lang="it-IT" smtClean="0"/>
              <a:pPr/>
              <a:t>26/05/2011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82626-5B9E-4E61-8DAD-AF7C77B826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068C7-E733-4889-95BD-3A65559E51E5}" type="datetimeFigureOut">
              <a:rPr lang="it-IT" smtClean="0"/>
              <a:pPr/>
              <a:t>26/05/2011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82626-5B9E-4E61-8DAD-AF7C77B826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068C7-E733-4889-95BD-3A65559E51E5}" type="datetimeFigureOut">
              <a:rPr lang="it-IT" smtClean="0"/>
              <a:pPr/>
              <a:t>26/05/2011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82626-5B9E-4E61-8DAD-AF7C77B826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068C7-E733-4889-95BD-3A65559E51E5}" type="datetimeFigureOut">
              <a:rPr lang="it-IT" smtClean="0"/>
              <a:pPr/>
              <a:t>26/05/2011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82626-5B9E-4E61-8DAD-AF7C77B826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068C7-E733-4889-95BD-3A65559E51E5}" type="datetimeFigureOut">
              <a:rPr lang="it-IT" smtClean="0"/>
              <a:pPr/>
              <a:t>26/05/2011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82626-5B9E-4E61-8DAD-AF7C77B826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068C7-E733-4889-95BD-3A65559E51E5}" type="datetimeFigureOut">
              <a:rPr lang="it-IT" smtClean="0"/>
              <a:pPr/>
              <a:t>26/05/2011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82626-5B9E-4E61-8DAD-AF7C77B8262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068C7-E733-4889-95BD-3A65559E51E5}" type="datetimeFigureOut">
              <a:rPr lang="it-IT" smtClean="0"/>
              <a:pPr/>
              <a:t>26/05/2011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82626-5B9E-4E61-8DAD-AF7C77B8262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dirty="0" smtClean="0"/>
              <a:t>Terzo livello</a:t>
            </a:r>
          </a:p>
          <a:p>
            <a:pPr lvl="3" eaLnBrk="1" latinLnBrk="0" hangingPunct="1"/>
            <a:r>
              <a:rPr kumimoji="0" lang="it-IT" dirty="0" smtClean="0"/>
              <a:t>Quarto livello</a:t>
            </a:r>
          </a:p>
          <a:p>
            <a:pPr lvl="4" eaLnBrk="1" latinLnBrk="0" hangingPunct="1"/>
            <a:r>
              <a:rPr kumimoji="0" lang="it-IT" dirty="0" smtClean="0"/>
              <a:t>Quinto livello</a:t>
            </a:r>
            <a:endParaRPr kumimoji="0" lang="en-US" dirty="0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AD068C7-E733-4889-95BD-3A65559E51E5}" type="datetimeFigureOut">
              <a:rPr lang="it-IT" smtClean="0"/>
              <a:pPr/>
              <a:t>26/05/2011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C082626-5B9E-4E61-8DAD-AF7C77B8262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jpe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CNRIS</a:t>
            </a:r>
            <a:br>
              <a:rPr lang="en-US" sz="3200" b="1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t-IT" sz="2400" dirty="0">
              <a:solidFill>
                <a:schemeClr val="tx1"/>
              </a:solidFill>
            </a:endParaRP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539552" y="3789040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CNRIS 2.0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Challenges for a new generation of Research Information Systems</a:t>
            </a:r>
            <a:endParaRPr lang="en-US" sz="3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763528"/>
          </a:xfrm>
        </p:spPr>
        <p:txBody>
          <a:bodyPr/>
          <a:lstStyle/>
          <a:p>
            <a:r>
              <a:rPr lang="it-IT" dirty="0" smtClean="0"/>
              <a:t>Data </a:t>
            </a:r>
            <a:r>
              <a:rPr lang="it-IT" dirty="0" err="1" smtClean="0"/>
              <a:t>Warehouse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663" y="3284984"/>
            <a:ext cx="3643313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154" y="1124744"/>
            <a:ext cx="4033838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1556792"/>
            <a:ext cx="4357688" cy="386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factory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software factory has been established within CNR Central Administration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Development activities mainly based on open standards and open source platforms</a:t>
            </a:r>
          </a:p>
          <a:p>
            <a:endParaRPr lang="en-US" dirty="0" smtClean="0"/>
          </a:p>
          <a:p>
            <a:r>
              <a:rPr lang="en-US" dirty="0" smtClean="0"/>
              <a:t>Complete open-source-based infrastructure for software lifecycle management.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51560"/>
          </a:xfrm>
        </p:spPr>
        <p:txBody>
          <a:bodyPr/>
          <a:lstStyle/>
          <a:p>
            <a:r>
              <a:rPr lang="it-IT" dirty="0" smtClean="0"/>
              <a:t>SCCM</a:t>
            </a:r>
            <a:endParaRPr lang="it-IT" dirty="0"/>
          </a:p>
        </p:txBody>
      </p:sp>
      <p:pic>
        <p:nvPicPr>
          <p:cNvPr id="4" name="Picture 6" descr="PortaleQuali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557338"/>
            <a:ext cx="4127500" cy="290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ubvers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1557338"/>
            <a:ext cx="4032250" cy="302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StatSV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50" y="4005263"/>
            <a:ext cx="3240088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Bugzilla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8" y="3357563"/>
            <a:ext cx="3887787" cy="323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691520"/>
          </a:xfrm>
        </p:spPr>
        <p:txBody>
          <a:bodyPr/>
          <a:lstStyle/>
          <a:p>
            <a:r>
              <a:rPr lang="en-US" dirty="0" smtClean="0"/>
              <a:t>OS products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 r="4857" b="1732"/>
          <a:stretch>
            <a:fillRect/>
          </a:stretch>
        </p:blipFill>
        <p:spPr bwMode="auto">
          <a:xfrm>
            <a:off x="3275856" y="1268760"/>
            <a:ext cx="13684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Postgr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229200"/>
            <a:ext cx="17287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ALFRESC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1628775"/>
            <a:ext cx="1704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eG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2276872"/>
            <a:ext cx="18192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Bugzill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2420888"/>
            <a:ext cx="18002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jasperreport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3356992"/>
            <a:ext cx="2090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15"/>
          <p:cNvGrpSpPr>
            <a:grpSpLocks noChangeAspect="1"/>
          </p:cNvGrpSpPr>
          <p:nvPr/>
        </p:nvGrpSpPr>
        <p:grpSpPr bwMode="auto">
          <a:xfrm>
            <a:off x="4211960" y="5157192"/>
            <a:ext cx="2592388" cy="679450"/>
            <a:chOff x="2789" y="3566"/>
            <a:chExt cx="2087" cy="578"/>
          </a:xfrm>
        </p:grpSpPr>
        <p:pic>
          <p:nvPicPr>
            <p:cNvPr id="11" name="Picture 13" descr="tomcat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789" y="3566"/>
              <a:ext cx="817" cy="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 Box 14"/>
            <p:cNvSpPr txBox="1">
              <a:spLocks noChangeAspect="1"/>
            </p:cNvSpPr>
            <p:nvPr/>
          </p:nvSpPr>
          <p:spPr bwMode="auto">
            <a:xfrm>
              <a:off x="3606" y="3566"/>
              <a:ext cx="1270" cy="54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1800" b="1" dirty="0" smtClean="0"/>
                <a:t>Apache </a:t>
              </a:r>
              <a:endParaRPr lang="it-IT" sz="1800" b="1" dirty="0"/>
            </a:p>
            <a:p>
              <a:pPr algn="ctr"/>
              <a:r>
                <a:rPr lang="it-IT" sz="1800" b="1" dirty="0" err="1"/>
                <a:t>Tomcat</a:t>
              </a:r>
              <a:endParaRPr lang="it-IT" sz="1800" dirty="0"/>
            </a:p>
          </p:txBody>
        </p:sp>
      </p:grpSp>
      <p:pic>
        <p:nvPicPr>
          <p:cNvPr id="13" name="Picture 16" descr="eclips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99592" y="4365104"/>
            <a:ext cx="1628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7" descr="strut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5576" y="5229200"/>
            <a:ext cx="194468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8" descr="mediawiki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987824" y="4941168"/>
            <a:ext cx="1008062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9" descr="mailman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76256" y="4221088"/>
            <a:ext cx="17049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0" descr="statsv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27984" y="4365104"/>
            <a:ext cx="1662113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1" descr="lifera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987824" y="2924944"/>
            <a:ext cx="1512888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2" descr="ZK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843808" y="3933056"/>
            <a:ext cx="85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23"/>
          <p:cNvSpPr txBox="1">
            <a:spLocks/>
          </p:cNvSpPr>
          <p:nvPr/>
        </p:nvSpPr>
        <p:spPr bwMode="auto">
          <a:xfrm>
            <a:off x="4884738" y="1233488"/>
            <a:ext cx="4151312" cy="2554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buFontTx/>
              <a:buChar char="•"/>
              <a:tabLst>
                <a:tab pos="176213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Full coverage of all application domains and all phases of </a:t>
            </a:r>
            <a:r>
              <a:rPr lang="en-US" sz="2000" dirty="0" err="1" smtClean="0">
                <a:solidFill>
                  <a:schemeClr val="tx1"/>
                </a:solidFill>
              </a:rPr>
              <a:t>sw</a:t>
            </a:r>
            <a:r>
              <a:rPr lang="en-US" sz="2000" dirty="0" smtClean="0">
                <a:solidFill>
                  <a:schemeClr val="tx1"/>
                </a:solidFill>
              </a:rPr>
              <a:t> lifecycle</a:t>
            </a:r>
          </a:p>
          <a:p>
            <a:pPr marL="176213" indent="-176213">
              <a:buFontTx/>
              <a:buChar char="•"/>
              <a:tabLst>
                <a:tab pos="176213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Significant cost savings</a:t>
            </a:r>
          </a:p>
          <a:p>
            <a:pPr marL="176213" indent="-176213">
              <a:buFontTx/>
              <a:buChar char="•"/>
              <a:tabLst>
                <a:tab pos="176213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Ad hoc migration projects aimed at </a:t>
            </a:r>
            <a:r>
              <a:rPr lang="en-US" sz="2000" dirty="0" err="1" smtClean="0">
                <a:solidFill>
                  <a:schemeClr val="tx1"/>
                </a:solidFill>
              </a:rPr>
              <a:t>decommisioning</a:t>
            </a:r>
            <a:r>
              <a:rPr lang="en-US" sz="2000" dirty="0" smtClean="0">
                <a:solidFill>
                  <a:schemeClr val="tx1"/>
                </a:solidFill>
              </a:rPr>
              <a:t> legacy/proprietary applications 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22" name="Immagine 21" descr="pentaho_logo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39552" y="3717032"/>
            <a:ext cx="230505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183880" cy="1051560"/>
          </a:xfrm>
        </p:spPr>
        <p:txBody>
          <a:bodyPr/>
          <a:lstStyle/>
          <a:p>
            <a:pPr algn="ctr"/>
            <a:r>
              <a:rPr lang="it-IT" dirty="0" err="1" smtClean="0"/>
              <a:t>Ongoing</a:t>
            </a:r>
            <a:r>
              <a:rPr lang="it-IT" dirty="0" smtClean="0"/>
              <a:t> </a:t>
            </a:r>
            <a:r>
              <a:rPr lang="it-IT" dirty="0" err="1" smtClean="0"/>
              <a:t>initiatives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83880" cy="1051560"/>
          </a:xfrm>
        </p:spPr>
        <p:txBody>
          <a:bodyPr/>
          <a:lstStyle/>
          <a:p>
            <a:r>
              <a:rPr lang="en-US" dirty="0" smtClean="0"/>
              <a:t>Criticalities of OA archives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187952"/>
          </a:xfrm>
        </p:spPr>
        <p:txBody>
          <a:bodyPr>
            <a:noAutofit/>
          </a:bodyPr>
          <a:lstStyle/>
          <a:p>
            <a:pPr lvl="0"/>
            <a:r>
              <a:rPr lang="en-US" sz="1600" b="1" dirty="0" smtClean="0"/>
              <a:t>interoperability at the policy, organizational and technological level (both at the internal – e.g. </a:t>
            </a:r>
            <a:r>
              <a:rPr lang="it-IT" sz="1600" b="1" dirty="0" smtClean="0"/>
              <a:t>CRIS - </a:t>
            </a:r>
            <a:r>
              <a:rPr lang="en-US" sz="1600" b="1" dirty="0" smtClean="0"/>
              <a:t>and external level – e.g. national CRIS, etc.) </a:t>
            </a:r>
          </a:p>
          <a:p>
            <a:pPr lvl="0"/>
            <a:endParaRPr lang="it-IT" sz="1600" b="1" dirty="0" smtClean="0"/>
          </a:p>
          <a:p>
            <a:pPr lvl="0"/>
            <a:r>
              <a:rPr lang="en-US" sz="1600" b="1" dirty="0" smtClean="0"/>
              <a:t>extensive coverage of the institutional scientific production</a:t>
            </a:r>
          </a:p>
          <a:p>
            <a:pPr lvl="0"/>
            <a:endParaRPr lang="it-IT" sz="1600" b="1" dirty="0" smtClean="0"/>
          </a:p>
          <a:p>
            <a:pPr lvl="0"/>
            <a:r>
              <a:rPr lang="en-US" sz="1600" b="1" dirty="0" smtClean="0"/>
              <a:t>quality control as regards the scientific contents of the deposited items</a:t>
            </a:r>
          </a:p>
          <a:p>
            <a:pPr lvl="0"/>
            <a:endParaRPr lang="it-IT" sz="1600" b="1" dirty="0" smtClean="0"/>
          </a:p>
          <a:p>
            <a:pPr lvl="0"/>
            <a:r>
              <a:rPr lang="en-US" sz="1600" b="1" dirty="0" smtClean="0"/>
              <a:t>unique and persistent identification of works and authors</a:t>
            </a:r>
          </a:p>
          <a:p>
            <a:pPr lvl="0"/>
            <a:endParaRPr lang="it-IT" sz="1600" b="1" dirty="0" smtClean="0"/>
          </a:p>
          <a:p>
            <a:pPr lvl="0"/>
            <a:r>
              <a:rPr lang="en-US" sz="1600" b="1" dirty="0" smtClean="0"/>
              <a:t>quality control and certification of the descriptive metadata (bibliographic and authority control)</a:t>
            </a:r>
          </a:p>
          <a:p>
            <a:pPr lvl="0"/>
            <a:endParaRPr lang="it-IT" sz="1600" b="1" dirty="0" smtClean="0"/>
          </a:p>
          <a:p>
            <a:pPr lvl="0"/>
            <a:r>
              <a:rPr lang="en-US" sz="1600" b="1" dirty="0" smtClean="0"/>
              <a:t>version history tracking</a:t>
            </a:r>
            <a:endParaRPr lang="it-IT" sz="1600" b="1" dirty="0" smtClean="0"/>
          </a:p>
          <a:p>
            <a:pPr lvl="0"/>
            <a:endParaRPr lang="it-IT" sz="1600" dirty="0" smtClean="0"/>
          </a:p>
          <a:p>
            <a:pPr lvl="0"/>
            <a:endParaRPr lang="it-IT" sz="1600" dirty="0" smtClean="0"/>
          </a:p>
          <a:p>
            <a:pPr lvl="0">
              <a:buNone/>
            </a:pPr>
            <a:endParaRPr lang="it-IT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772816"/>
            <a:ext cx="8399904" cy="418795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Foster cooperation and develop open technologies, which will favor the creation of a diffuse Information System network in the R&amp;D field. This will allow the production of certified, verifiable and reusable data for all the stakeholders in the international R&amp;D scenario</a:t>
            </a:r>
            <a:endParaRPr lang="en-US" dirty="0" smtClean="0"/>
          </a:p>
          <a:p>
            <a:pPr>
              <a:buNone/>
            </a:pPr>
            <a:endParaRPr lang="en-US" sz="900" dirty="0" smtClean="0"/>
          </a:p>
          <a:p>
            <a:r>
              <a:rPr lang="en-US" sz="2400" b="1" dirty="0" smtClean="0"/>
              <a:t>Share our experience and knowledge  (</a:t>
            </a:r>
            <a:r>
              <a:rPr lang="en-US" sz="2400" b="1" i="1" dirty="0" smtClean="0"/>
              <a:t>Information and Knowledge Sharing</a:t>
            </a:r>
            <a:r>
              <a:rPr lang="en-US" sz="2400" b="1" dirty="0" smtClean="0"/>
              <a:t>) with all the R&amp;D players.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CNR’s </a:t>
            </a:r>
            <a:r>
              <a:rPr lang="it-IT" dirty="0" err="1" smtClean="0"/>
              <a:t>environment</a:t>
            </a:r>
            <a:r>
              <a:rPr lang="it-IT" dirty="0" smtClean="0"/>
              <a:t>: OA </a:t>
            </a:r>
            <a:r>
              <a:rPr lang="it-IT" dirty="0" err="1" smtClean="0"/>
              <a:t>initiatives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smtClean="0"/>
              <a:t>Cooperation between the CNR’s libraries and the CNR’s organizational units providing ICT services have triggered some OA initiatives.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Outcomes: </a:t>
            </a:r>
          </a:p>
          <a:p>
            <a:pPr lvl="1"/>
            <a:r>
              <a:rPr lang="en-US" sz="1800" b="1" dirty="0" smtClean="0"/>
              <a:t>some specialized Open Archives of research products</a:t>
            </a:r>
          </a:p>
          <a:p>
            <a:pPr lvl="1"/>
            <a:r>
              <a:rPr lang="en-US" sz="1800" b="1" dirty="0" smtClean="0"/>
              <a:t>Participation to national and international funded projects</a:t>
            </a:r>
          </a:p>
          <a:p>
            <a:pPr lvl="1"/>
            <a:endParaRPr lang="en-US" sz="1800" b="1" dirty="0" smtClean="0"/>
          </a:p>
          <a:p>
            <a:pPr lvl="1"/>
            <a:endParaRPr lang="en-US" sz="1800" b="1" dirty="0" smtClean="0"/>
          </a:p>
          <a:p>
            <a:r>
              <a:rPr lang="en-US" sz="2000" b="1" dirty="0" smtClean="0"/>
              <a:t>CNR is carrying out activities for the implementation of an integrated system connecting all CNR’s OA research product archives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CNR’s </a:t>
            </a:r>
            <a:r>
              <a:rPr lang="en-US" smtClean="0"/>
              <a:t>Research Product Open </a:t>
            </a:r>
            <a:r>
              <a:rPr lang="en-US" dirty="0" smtClean="0"/>
              <a:t>Archive Working Group 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CNR is going to establish a working group gathering experts in the fields of libraries, open archives, institutional repositories, CRISs and ICT</a:t>
            </a:r>
          </a:p>
          <a:p>
            <a:endParaRPr lang="en-US" dirty="0" smtClean="0"/>
          </a:p>
          <a:p>
            <a:r>
              <a:rPr lang="en-US" dirty="0" smtClean="0"/>
              <a:t>The goal is to define organization, policies and technical solutions for a CNR open archive of research products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Interoperability: Authors information</a:t>
            </a:r>
            <a:endParaRPr lang="en-US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>
            <a:normAutofit/>
          </a:bodyPr>
          <a:lstStyle/>
          <a:p>
            <a:r>
              <a:rPr lang="en-US" b="1" dirty="0" smtClean="0"/>
              <a:t>CNR is cooperating with other Italian institutions in order to establish authority control systems.</a:t>
            </a:r>
          </a:p>
          <a:p>
            <a:endParaRPr lang="en-US" b="1" dirty="0" smtClean="0"/>
          </a:p>
          <a:p>
            <a:r>
              <a:rPr lang="en-US" b="1" dirty="0" smtClean="0"/>
              <a:t>The goal is to produce certified data which can be used by institutions working in the field of R&amp;D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/>
          <a:lstStyle/>
          <a:p>
            <a:r>
              <a:rPr lang="en-US" dirty="0" smtClean="0"/>
              <a:t>Context</a:t>
            </a:r>
          </a:p>
          <a:p>
            <a:r>
              <a:rPr lang="en-US" dirty="0" smtClean="0"/>
              <a:t>CNR Information Systems</a:t>
            </a:r>
          </a:p>
          <a:p>
            <a:r>
              <a:rPr lang="en-US" dirty="0" smtClean="0"/>
              <a:t>Ongoing activities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JDIAM 1/2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JDIAM, Open Archive software featuring:</a:t>
            </a:r>
          </a:p>
          <a:p>
            <a:pPr lvl="1"/>
            <a:r>
              <a:rPr lang="en-US" b="1" dirty="0" smtClean="0"/>
              <a:t>Customizable workflows</a:t>
            </a:r>
          </a:p>
          <a:p>
            <a:pPr lvl="1"/>
            <a:r>
              <a:rPr lang="en-US" b="1" dirty="0" smtClean="0"/>
              <a:t>Customizable metadata sets</a:t>
            </a:r>
          </a:p>
          <a:p>
            <a:pPr lvl="1"/>
            <a:r>
              <a:rPr lang="en-US" b="1" dirty="0" smtClean="0"/>
              <a:t>Authority file management</a:t>
            </a:r>
          </a:p>
          <a:p>
            <a:pPr lvl="1"/>
            <a:r>
              <a:rPr lang="en-US" b="1" dirty="0" smtClean="0"/>
              <a:t>Document versioning</a:t>
            </a:r>
          </a:p>
          <a:p>
            <a:pPr lvl="1"/>
            <a:r>
              <a:rPr lang="en-US" b="1" dirty="0" smtClean="0"/>
              <a:t>Document classification</a:t>
            </a:r>
          </a:p>
          <a:p>
            <a:pPr lvl="1"/>
            <a:r>
              <a:rPr lang="en-US" b="1" dirty="0" smtClean="0"/>
              <a:t>Information retrieval</a:t>
            </a:r>
          </a:p>
          <a:p>
            <a:pPr lvl="1"/>
            <a:r>
              <a:rPr lang="en-US" b="1" dirty="0" smtClean="0"/>
              <a:t>User profiling</a:t>
            </a:r>
          </a:p>
          <a:p>
            <a:pPr lvl="1"/>
            <a:r>
              <a:rPr lang="en-US" b="1" dirty="0" smtClean="0"/>
              <a:t>Support to a hierarchical organization of digital libraries</a:t>
            </a:r>
          </a:p>
          <a:p>
            <a:pPr lvl="1"/>
            <a:r>
              <a:rPr lang="en-US" b="1" dirty="0" smtClean="0"/>
              <a:t>Support to OAI-PMH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JDIAM 2/2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JEE technology platform</a:t>
            </a:r>
          </a:p>
          <a:p>
            <a:r>
              <a:rPr lang="en-US" b="1" dirty="0" smtClean="0"/>
              <a:t>Currently using an Alfresco document repository but …</a:t>
            </a:r>
          </a:p>
          <a:p>
            <a:r>
              <a:rPr lang="en-US" b="1" dirty="0" smtClean="0"/>
              <a:t>Supporting any CMIS compliant enterprise content management system (e.g. </a:t>
            </a:r>
            <a:r>
              <a:rPr lang="en-US" b="1" dirty="0" err="1" smtClean="0"/>
              <a:t>Nuxeo</a:t>
            </a:r>
            <a:r>
              <a:rPr lang="en-US" b="1" dirty="0" smtClean="0"/>
              <a:t>)</a:t>
            </a:r>
          </a:p>
          <a:p>
            <a:r>
              <a:rPr lang="en-US" b="1" dirty="0" err="1" smtClean="0"/>
              <a:t>zKoss</a:t>
            </a:r>
            <a:r>
              <a:rPr lang="en-US" b="1" dirty="0" smtClean="0"/>
              <a:t> based user interface</a:t>
            </a:r>
          </a:p>
          <a:p>
            <a:r>
              <a:rPr lang="en-US" b="1" dirty="0" smtClean="0"/>
              <a:t>Support for PID assignment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Importance of the cooperative approach within a distributed environment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The results of our work may represent a starting point for future cooperative developments and are made available to the scientific community in order to ensure the maximum consensus about the choices to be made.</a:t>
            </a:r>
            <a:endParaRPr lang="it-IT" sz="2000" b="1" dirty="0" smtClean="0"/>
          </a:p>
          <a:p>
            <a:endParaRPr lang="it-IT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context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Information Systems organization</a:t>
            </a:r>
          </a:p>
          <a:p>
            <a:r>
              <a:rPr lang="en-US" sz="2400" b="1" dirty="0" smtClean="0"/>
              <a:t>CRIS interoperability:</a:t>
            </a:r>
          </a:p>
          <a:p>
            <a:pPr lvl="1"/>
            <a:r>
              <a:rPr lang="en-US" sz="2000" b="1" dirty="0" smtClean="0"/>
              <a:t>Institutional Repository</a:t>
            </a:r>
          </a:p>
          <a:p>
            <a:pPr lvl="1"/>
            <a:r>
              <a:rPr lang="en-US" sz="2000" b="1" dirty="0" smtClean="0"/>
              <a:t>Enterprise Resource Planning</a:t>
            </a:r>
          </a:p>
          <a:p>
            <a:r>
              <a:rPr lang="en-US" sz="2400" b="1" dirty="0" smtClean="0"/>
              <a:t>Technology challenges: wider accessibility, need for certification and linkage with other knowledge bases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data bases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product archives</a:t>
            </a:r>
          </a:p>
          <a:p>
            <a:r>
              <a:rPr lang="en-US" dirty="0" smtClean="0"/>
              <a:t>Research Management System (planning, monitoring, accounting)</a:t>
            </a:r>
          </a:p>
          <a:p>
            <a:r>
              <a:rPr lang="en-US" dirty="0" smtClean="0"/>
              <a:t>Financial Accounting System</a:t>
            </a:r>
          </a:p>
          <a:p>
            <a:r>
              <a:rPr lang="en-US" dirty="0" smtClean="0"/>
              <a:t>Human Resource Management System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7635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Interoperability and data reusability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18795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Commonly agreed policies</a:t>
            </a:r>
          </a:p>
          <a:p>
            <a:endParaRPr lang="en-US" dirty="0" smtClean="0"/>
          </a:p>
          <a:p>
            <a:r>
              <a:rPr lang="en-US" dirty="0" smtClean="0"/>
              <a:t>Organization, workflows, procedures</a:t>
            </a:r>
          </a:p>
          <a:p>
            <a:endParaRPr lang="en-US" dirty="0" smtClean="0"/>
          </a:p>
          <a:p>
            <a:r>
              <a:rPr lang="en-US" dirty="0" smtClean="0"/>
              <a:t>Adoption of standard metadata formats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Adoption (or definition) of authority files (e.g. for authors’ or organizations’ names)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Adoption (or definition) of persistent identifiers (e.g. for digital resources or authors)</a:t>
            </a:r>
          </a:p>
          <a:p>
            <a:endParaRPr lang="en-US" dirty="0" smtClean="0"/>
          </a:p>
          <a:p>
            <a:r>
              <a:rPr lang="en-US" dirty="0" smtClean="0"/>
              <a:t>Implementation of standard interfaces and protocols</a:t>
            </a:r>
          </a:p>
          <a:p>
            <a:endParaRPr lang="en-US" dirty="0" smtClean="0"/>
          </a:p>
          <a:p>
            <a:r>
              <a:rPr lang="en-US" dirty="0" smtClean="0"/>
              <a:t>Data quality control and certification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183880" cy="6915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CNR Central Administration Information Systems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6195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Global architecture</a:t>
            </a:r>
            <a:endParaRPr lang="en-US" sz="2400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5" name="Group 61"/>
          <p:cNvGrpSpPr>
            <a:grpSpLocks noChangeAspect="1"/>
          </p:cNvGrpSpPr>
          <p:nvPr/>
        </p:nvGrpSpPr>
        <p:grpSpPr bwMode="auto">
          <a:xfrm>
            <a:off x="971600" y="980728"/>
            <a:ext cx="7256092" cy="4878858"/>
            <a:chOff x="1142" y="1425"/>
            <a:chExt cx="9638" cy="7016"/>
          </a:xfrm>
        </p:grpSpPr>
        <p:sp>
          <p:nvSpPr>
            <p:cNvPr id="6" name="AutoShape 121"/>
            <p:cNvSpPr>
              <a:spLocks noChangeAspect="1" noChangeArrowheads="1" noTextEdit="1"/>
            </p:cNvSpPr>
            <p:nvPr/>
          </p:nvSpPr>
          <p:spPr bwMode="auto">
            <a:xfrm>
              <a:off x="1142" y="1425"/>
              <a:ext cx="9638" cy="7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" name="AutoShape 120"/>
            <p:cNvSpPr>
              <a:spLocks noChangeArrowheads="1"/>
            </p:cNvSpPr>
            <p:nvPr/>
          </p:nvSpPr>
          <p:spPr bwMode="auto">
            <a:xfrm>
              <a:off x="2838" y="1425"/>
              <a:ext cx="7556" cy="1541"/>
            </a:xfrm>
            <a:prstGeom prst="roundRect">
              <a:avLst>
                <a:gd name="adj" fmla="val 9162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AutoShape 119"/>
            <p:cNvSpPr>
              <a:spLocks noChangeArrowheads="1"/>
            </p:cNvSpPr>
            <p:nvPr/>
          </p:nvSpPr>
          <p:spPr bwMode="auto">
            <a:xfrm>
              <a:off x="2838" y="3043"/>
              <a:ext cx="7556" cy="2544"/>
            </a:xfrm>
            <a:prstGeom prst="roundRect">
              <a:avLst>
                <a:gd name="adj" fmla="val 6481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AutoShape 118"/>
            <p:cNvSpPr>
              <a:spLocks noChangeArrowheads="1"/>
            </p:cNvSpPr>
            <p:nvPr/>
          </p:nvSpPr>
          <p:spPr bwMode="auto">
            <a:xfrm>
              <a:off x="2838" y="5742"/>
              <a:ext cx="7556" cy="2699"/>
            </a:xfrm>
            <a:prstGeom prst="roundRect">
              <a:avLst>
                <a:gd name="adj" fmla="val 6546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AutoShape 117"/>
            <p:cNvSpPr>
              <a:spLocks noChangeArrowheads="1"/>
            </p:cNvSpPr>
            <p:nvPr/>
          </p:nvSpPr>
          <p:spPr bwMode="auto">
            <a:xfrm>
              <a:off x="1142" y="1425"/>
              <a:ext cx="1620" cy="7016"/>
            </a:xfrm>
            <a:prstGeom prst="roundRect">
              <a:avLst>
                <a:gd name="adj" fmla="val 9162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37"/>
            <p:cNvSpPr>
              <a:spLocks noChangeArrowheads="1"/>
            </p:cNvSpPr>
            <p:nvPr/>
          </p:nvSpPr>
          <p:spPr bwMode="auto">
            <a:xfrm>
              <a:off x="3076" y="3660"/>
              <a:ext cx="1226" cy="1851"/>
            </a:xfrm>
            <a:prstGeom prst="rect">
              <a:avLst/>
            </a:prstGeom>
            <a:gradFill rotWithShape="1">
              <a:gsLst>
                <a:gs pos="0">
                  <a:srgbClr val="BCBCBC"/>
                </a:gs>
                <a:gs pos="35001">
                  <a:srgbClr val="D0D0D0"/>
                </a:gs>
                <a:gs pos="100000">
                  <a:srgbClr val="EDEDED"/>
                </a:gs>
              </a:gsLst>
              <a:lin ang="162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pPr algn="ctr" eaLnBrk="0" hangingPunct="0"/>
              <a:r>
                <a:rPr lang="en-US" sz="700" b="1">
                  <a:latin typeface="Arial" pitchFamily="34" charset="0"/>
                  <a:cs typeface="Times New Roman" pitchFamily="18" charset="0"/>
                </a:rPr>
                <a:t>Enterprise Resource Planning</a:t>
              </a:r>
              <a:endParaRPr lang="en-US"/>
            </a:p>
          </p:txBody>
        </p:sp>
        <p:grpSp>
          <p:nvGrpSpPr>
            <p:cNvPr id="12" name="Group 112"/>
            <p:cNvGrpSpPr>
              <a:grpSpLocks/>
            </p:cNvGrpSpPr>
            <p:nvPr/>
          </p:nvGrpSpPr>
          <p:grpSpPr bwMode="auto">
            <a:xfrm>
              <a:off x="3235" y="4298"/>
              <a:ext cx="967" cy="1118"/>
              <a:chOff x="3321" y="4298"/>
              <a:chExt cx="735" cy="1118"/>
            </a:xfrm>
          </p:grpSpPr>
          <p:sp>
            <p:nvSpPr>
              <p:cNvPr id="63" name="Rectangle 38"/>
              <p:cNvSpPr>
                <a:spLocks noChangeArrowheads="1"/>
              </p:cNvSpPr>
              <p:nvPr/>
            </p:nvSpPr>
            <p:spPr bwMode="auto">
              <a:xfrm>
                <a:off x="3321" y="5128"/>
                <a:ext cx="735" cy="288"/>
              </a:xfrm>
              <a:prstGeom prst="rect">
                <a:avLst/>
              </a:prstGeom>
              <a:gradFill rotWithShape="1">
                <a:gsLst>
                  <a:gs pos="0">
                    <a:srgbClr val="BCBCBC"/>
                  </a:gs>
                  <a:gs pos="35001">
                    <a:srgbClr val="D0D0D0"/>
                  </a:gs>
                  <a:gs pos="100000">
                    <a:srgbClr val="EDEDED"/>
                  </a:gs>
                </a:gsLst>
                <a:lin ang="162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62179" tIns="31090" rIns="62179" bIns="31090"/>
              <a:lstStyle/>
              <a:p>
                <a:pPr algn="ctr" eaLnBrk="0" hangingPunct="0"/>
                <a:r>
                  <a:rPr lang="en-US" sz="700" dirty="0" smtClean="0">
                    <a:latin typeface="Arial" pitchFamily="34" charset="0"/>
                    <a:cs typeface="Times New Roman" pitchFamily="18" charset="0"/>
                  </a:rPr>
                  <a:t>HR</a:t>
                </a:r>
                <a:endParaRPr lang="en-US" dirty="0"/>
              </a:p>
            </p:txBody>
          </p:sp>
          <p:sp>
            <p:nvSpPr>
              <p:cNvPr id="64" name="Rectangle 39"/>
              <p:cNvSpPr>
                <a:spLocks noChangeArrowheads="1"/>
              </p:cNvSpPr>
              <p:nvPr/>
            </p:nvSpPr>
            <p:spPr bwMode="auto">
              <a:xfrm>
                <a:off x="3321" y="4712"/>
                <a:ext cx="735" cy="287"/>
              </a:xfrm>
              <a:prstGeom prst="rect">
                <a:avLst/>
              </a:prstGeom>
              <a:gradFill rotWithShape="1">
                <a:gsLst>
                  <a:gs pos="0">
                    <a:srgbClr val="BCBCBC"/>
                  </a:gs>
                  <a:gs pos="35001">
                    <a:srgbClr val="D0D0D0"/>
                  </a:gs>
                  <a:gs pos="100000">
                    <a:srgbClr val="EDEDED"/>
                  </a:gs>
                </a:gsLst>
                <a:lin ang="162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62179" tIns="31090" rIns="62179" bIns="31090"/>
              <a:lstStyle/>
              <a:p>
                <a:pPr algn="ctr" eaLnBrk="0" hangingPunct="0"/>
                <a:r>
                  <a:rPr lang="en-US" sz="700" dirty="0" smtClean="0">
                    <a:latin typeface="Arial" pitchFamily="34" charset="0"/>
                    <a:cs typeface="Times New Roman" pitchFamily="18" charset="0"/>
                  </a:rPr>
                  <a:t>Research</a:t>
                </a:r>
                <a:endParaRPr lang="en-US" dirty="0"/>
              </a:p>
            </p:txBody>
          </p:sp>
          <p:sp>
            <p:nvSpPr>
              <p:cNvPr id="65" name="Rectangle 40"/>
              <p:cNvSpPr>
                <a:spLocks noChangeArrowheads="1"/>
              </p:cNvSpPr>
              <p:nvPr/>
            </p:nvSpPr>
            <p:spPr bwMode="auto">
              <a:xfrm>
                <a:off x="3321" y="4298"/>
                <a:ext cx="735" cy="286"/>
              </a:xfrm>
              <a:prstGeom prst="rect">
                <a:avLst/>
              </a:prstGeom>
              <a:gradFill rotWithShape="1">
                <a:gsLst>
                  <a:gs pos="0">
                    <a:srgbClr val="BCBCBC"/>
                  </a:gs>
                  <a:gs pos="35001">
                    <a:srgbClr val="D0D0D0"/>
                  </a:gs>
                  <a:gs pos="100000">
                    <a:srgbClr val="EDEDED"/>
                  </a:gs>
                </a:gsLst>
                <a:lin ang="162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62179" tIns="31090" rIns="62179" bIns="31090"/>
              <a:lstStyle/>
              <a:p>
                <a:pPr algn="ctr" eaLnBrk="0" hangingPunct="0"/>
                <a:r>
                  <a:rPr lang="en-US" sz="700" dirty="0" smtClean="0">
                    <a:latin typeface="Arial" pitchFamily="34" charset="0"/>
                    <a:cs typeface="Times New Roman" pitchFamily="18" charset="0"/>
                  </a:rPr>
                  <a:t>Accounting</a:t>
                </a:r>
                <a:endParaRPr lang="en-US" dirty="0"/>
              </a:p>
            </p:txBody>
          </p:sp>
        </p:grpSp>
        <p:sp>
          <p:nvSpPr>
            <p:cNvPr id="13" name="Rectangle 51"/>
            <p:cNvSpPr>
              <a:spLocks noChangeArrowheads="1"/>
            </p:cNvSpPr>
            <p:nvPr/>
          </p:nvSpPr>
          <p:spPr bwMode="auto">
            <a:xfrm>
              <a:off x="4929" y="3660"/>
              <a:ext cx="1224" cy="1851"/>
            </a:xfrm>
            <a:prstGeom prst="rect">
              <a:avLst/>
            </a:prstGeom>
            <a:gradFill rotWithShape="1">
              <a:gsLst>
                <a:gs pos="0">
                  <a:srgbClr val="B5B5FF"/>
                </a:gs>
                <a:gs pos="35001">
                  <a:srgbClr val="CACAFF"/>
                </a:gs>
                <a:gs pos="100000">
                  <a:srgbClr val="E8E8FF"/>
                </a:gs>
              </a:gsLst>
              <a:lin ang="16200000" scaled="1"/>
            </a:gradFill>
            <a:ln w="9525">
              <a:solidFill>
                <a:srgbClr val="A4A4FB"/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pPr algn="ctr" eaLnBrk="0" hangingPunct="0"/>
              <a:r>
                <a:rPr lang="en-US" sz="700" b="1">
                  <a:latin typeface="Arial" pitchFamily="34" charset="0"/>
                  <a:cs typeface="Times New Roman" pitchFamily="18" charset="0"/>
                </a:rPr>
                <a:t>Business Intelligence</a:t>
              </a:r>
              <a:endParaRPr lang="en-US"/>
            </a:p>
          </p:txBody>
        </p:sp>
        <p:grpSp>
          <p:nvGrpSpPr>
            <p:cNvPr id="14" name="Rectangle 58"/>
            <p:cNvGrpSpPr>
              <a:grpSpLocks/>
            </p:cNvGrpSpPr>
            <p:nvPr/>
          </p:nvGrpSpPr>
          <p:grpSpPr bwMode="auto">
            <a:xfrm>
              <a:off x="5093" y="4467"/>
              <a:ext cx="893" cy="580"/>
              <a:chOff x="2938272" y="3285744"/>
              <a:chExt cx="835152" cy="566928"/>
            </a:xfrm>
          </p:grpSpPr>
          <p:pic>
            <p:nvPicPr>
              <p:cNvPr id="61" name="Rectangle 58"/>
              <p:cNvPicPr>
                <a:picLocks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38272" y="3285744"/>
                <a:ext cx="835152" cy="5669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2" name="Text Box 109"/>
              <p:cNvSpPr txBox="1">
                <a:spLocks noChangeArrowheads="1"/>
              </p:cNvSpPr>
              <p:nvPr/>
            </p:nvSpPr>
            <p:spPr bwMode="auto">
              <a:xfrm>
                <a:off x="2993885" y="3314699"/>
                <a:ext cx="727356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2179" tIns="31090" rIns="62179" bIns="31090"/>
              <a:lstStyle/>
              <a:p>
                <a:pPr algn="ctr" eaLnBrk="0" hangingPunct="0"/>
                <a:r>
                  <a:rPr lang="en-US" sz="800" dirty="0" smtClean="0">
                    <a:latin typeface="Arial" pitchFamily="34" charset="0"/>
                    <a:cs typeface="Times New Roman" pitchFamily="18" charset="0"/>
                  </a:rPr>
                  <a:t>DWH CNR</a:t>
                </a:r>
                <a:endParaRPr lang="en-US" dirty="0"/>
              </a:p>
            </p:txBody>
          </p:sp>
        </p:grpSp>
        <p:sp>
          <p:nvSpPr>
            <p:cNvPr id="15" name="Rectangle 47"/>
            <p:cNvSpPr>
              <a:spLocks noChangeArrowheads="1"/>
            </p:cNvSpPr>
            <p:nvPr/>
          </p:nvSpPr>
          <p:spPr bwMode="auto">
            <a:xfrm>
              <a:off x="6702" y="3660"/>
              <a:ext cx="1224" cy="1851"/>
            </a:xfrm>
            <a:prstGeom prst="rect">
              <a:avLst/>
            </a:prstGeom>
            <a:gradFill rotWithShape="1">
              <a:gsLst>
                <a:gs pos="0">
                  <a:srgbClr val="78FCFF"/>
                </a:gs>
                <a:gs pos="35001">
                  <a:srgbClr val="A1FBFF"/>
                </a:gs>
                <a:gs pos="100000">
                  <a:srgbClr val="D7FDFF"/>
                </a:gs>
              </a:gsLst>
              <a:lin ang="16200000" scaled="1"/>
            </a:gradFill>
            <a:ln w="9525">
              <a:solidFill>
                <a:srgbClr val="00CBFF"/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pPr algn="ctr" eaLnBrk="0" hangingPunct="0"/>
              <a:r>
                <a:rPr lang="en-US" sz="700" b="1" dirty="0" smtClean="0">
                  <a:latin typeface="Arial" pitchFamily="34" charset="0"/>
                  <a:cs typeface="Times New Roman" pitchFamily="18" charset="0"/>
                </a:rPr>
                <a:t>Services for the personnel</a:t>
              </a:r>
              <a:endParaRPr lang="en-US" dirty="0"/>
            </a:p>
          </p:txBody>
        </p:sp>
        <p:sp>
          <p:nvSpPr>
            <p:cNvPr id="16" name="Rectangle 61"/>
            <p:cNvSpPr>
              <a:spLocks noChangeArrowheads="1"/>
            </p:cNvSpPr>
            <p:nvPr/>
          </p:nvSpPr>
          <p:spPr bwMode="auto">
            <a:xfrm>
              <a:off x="6956" y="4625"/>
              <a:ext cx="717" cy="276"/>
            </a:xfrm>
            <a:prstGeom prst="rect">
              <a:avLst/>
            </a:prstGeom>
            <a:gradFill rotWithShape="1">
              <a:gsLst>
                <a:gs pos="0">
                  <a:srgbClr val="78FCFF"/>
                </a:gs>
                <a:gs pos="35001">
                  <a:srgbClr val="A1FBFF"/>
                </a:gs>
                <a:gs pos="100000">
                  <a:srgbClr val="D7FDFF"/>
                </a:gs>
              </a:gsLst>
              <a:lin ang="16200000" scaled="1"/>
            </a:gradFill>
            <a:ln w="9525">
              <a:solidFill>
                <a:srgbClr val="00CBFF"/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pPr algn="ctr" eaLnBrk="0" hangingPunct="0"/>
              <a:r>
                <a:rPr lang="en-US" sz="800" dirty="0">
                  <a:latin typeface="Arial" pitchFamily="34" charset="0"/>
                  <a:cs typeface="Times New Roman" pitchFamily="18" charset="0"/>
                </a:rPr>
                <a:t>SIPER</a:t>
              </a:r>
              <a:endParaRPr lang="en-US" dirty="0"/>
            </a:p>
          </p:txBody>
        </p:sp>
        <p:sp>
          <p:nvSpPr>
            <p:cNvPr id="17" name="Rectangle 53"/>
            <p:cNvSpPr>
              <a:spLocks noChangeArrowheads="1"/>
            </p:cNvSpPr>
            <p:nvPr/>
          </p:nvSpPr>
          <p:spPr bwMode="auto">
            <a:xfrm>
              <a:off x="1219" y="2534"/>
              <a:ext cx="1440" cy="672"/>
            </a:xfrm>
            <a:prstGeom prst="rect">
              <a:avLst/>
            </a:prstGeom>
            <a:gradFill rotWithShape="1">
              <a:gsLst>
                <a:gs pos="0">
                  <a:srgbClr val="537E25"/>
                </a:gs>
                <a:gs pos="50000">
                  <a:srgbClr val="7AB73A"/>
                </a:gs>
                <a:gs pos="100000">
                  <a:srgbClr val="92DA46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pPr algn="ctr" eaLnBrk="0" hangingPunct="0"/>
              <a:r>
                <a:rPr lang="en-US" sz="600" dirty="0" smtClean="0"/>
                <a:t>Authentication</a:t>
              </a:r>
              <a:endParaRPr lang="en-US" sz="600" dirty="0"/>
            </a:p>
            <a:p>
              <a:pPr algn="ctr" eaLnBrk="0" hangingPunct="0"/>
              <a:r>
                <a:rPr lang="en-US" sz="800" dirty="0">
                  <a:cs typeface="Times New Roman" pitchFamily="18" charset="0"/>
                </a:rPr>
                <a:t>(LDAP)</a:t>
              </a:r>
              <a:endParaRPr lang="en-US" dirty="0"/>
            </a:p>
          </p:txBody>
        </p:sp>
        <p:sp>
          <p:nvSpPr>
            <p:cNvPr id="18" name="Rectangle 54"/>
            <p:cNvSpPr>
              <a:spLocks noChangeArrowheads="1"/>
            </p:cNvSpPr>
            <p:nvPr/>
          </p:nvSpPr>
          <p:spPr bwMode="auto">
            <a:xfrm>
              <a:off x="1218" y="3494"/>
              <a:ext cx="1467" cy="504"/>
            </a:xfrm>
            <a:prstGeom prst="rect">
              <a:avLst/>
            </a:prstGeom>
            <a:gradFill rotWithShape="1">
              <a:gsLst>
                <a:gs pos="0">
                  <a:srgbClr val="537E25"/>
                </a:gs>
                <a:gs pos="50000">
                  <a:srgbClr val="7AB73A"/>
                </a:gs>
                <a:gs pos="100000">
                  <a:srgbClr val="92DA4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pPr algn="ctr" eaLnBrk="0" hangingPunct="0"/>
              <a:r>
                <a:rPr lang="en-US" sz="800" dirty="0" smtClean="0">
                  <a:cs typeface="Times New Roman" pitchFamily="18" charset="0"/>
                </a:rPr>
                <a:t>Authorization</a:t>
              </a:r>
              <a:endParaRPr lang="en-US" dirty="0"/>
            </a:p>
          </p:txBody>
        </p:sp>
        <p:sp>
          <p:nvSpPr>
            <p:cNvPr id="19" name="Rectangle 55"/>
            <p:cNvSpPr>
              <a:spLocks noChangeArrowheads="1"/>
            </p:cNvSpPr>
            <p:nvPr/>
          </p:nvSpPr>
          <p:spPr bwMode="auto">
            <a:xfrm>
              <a:off x="1218" y="5078"/>
              <a:ext cx="1467" cy="509"/>
            </a:xfrm>
            <a:prstGeom prst="rect">
              <a:avLst/>
            </a:prstGeom>
            <a:gradFill rotWithShape="1">
              <a:gsLst>
                <a:gs pos="0">
                  <a:srgbClr val="537E25"/>
                </a:gs>
                <a:gs pos="50000">
                  <a:srgbClr val="7AB73A"/>
                </a:gs>
                <a:gs pos="100000">
                  <a:srgbClr val="92DA4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pPr algn="ctr" eaLnBrk="0" hangingPunct="0"/>
              <a:r>
                <a:rPr lang="en-US" sz="800">
                  <a:cs typeface="Times New Roman" pitchFamily="18" charset="0"/>
                </a:rPr>
                <a:t>SSO</a:t>
              </a:r>
              <a:endParaRPr lang="en-US"/>
            </a:p>
          </p:txBody>
        </p:sp>
        <p:sp>
          <p:nvSpPr>
            <p:cNvPr id="20" name="Rectangle 56"/>
            <p:cNvSpPr>
              <a:spLocks noChangeArrowheads="1"/>
            </p:cNvSpPr>
            <p:nvPr/>
          </p:nvSpPr>
          <p:spPr bwMode="auto">
            <a:xfrm>
              <a:off x="1218" y="5875"/>
              <a:ext cx="1467" cy="505"/>
            </a:xfrm>
            <a:prstGeom prst="rect">
              <a:avLst/>
            </a:prstGeom>
            <a:gradFill rotWithShape="1">
              <a:gsLst>
                <a:gs pos="0">
                  <a:srgbClr val="537E25"/>
                </a:gs>
                <a:gs pos="50000">
                  <a:srgbClr val="7AB73A"/>
                </a:gs>
                <a:gs pos="100000">
                  <a:srgbClr val="92DA4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pPr algn="ctr" eaLnBrk="0" hangingPunct="0"/>
              <a:r>
                <a:rPr lang="en-US" sz="800" dirty="0" smtClean="0">
                  <a:cs typeface="Times New Roman" pitchFamily="18" charset="0"/>
                </a:rPr>
                <a:t>Digital signature</a:t>
              </a:r>
              <a:endParaRPr lang="en-US" sz="800" dirty="0"/>
            </a:p>
          </p:txBody>
        </p:sp>
        <p:sp>
          <p:nvSpPr>
            <p:cNvPr id="21" name="Rectangle 62"/>
            <p:cNvSpPr>
              <a:spLocks noChangeArrowheads="1"/>
            </p:cNvSpPr>
            <p:nvPr/>
          </p:nvSpPr>
          <p:spPr bwMode="auto">
            <a:xfrm>
              <a:off x="1218" y="6668"/>
              <a:ext cx="1467" cy="505"/>
            </a:xfrm>
            <a:prstGeom prst="rect">
              <a:avLst/>
            </a:prstGeom>
            <a:gradFill rotWithShape="1">
              <a:gsLst>
                <a:gs pos="0">
                  <a:srgbClr val="537E25"/>
                </a:gs>
                <a:gs pos="50000">
                  <a:srgbClr val="7AB73A"/>
                </a:gs>
                <a:gs pos="100000">
                  <a:srgbClr val="92DA4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pPr algn="ctr" eaLnBrk="0" hangingPunct="0"/>
              <a:r>
                <a:rPr lang="en-US" sz="800" dirty="0" smtClean="0">
                  <a:cs typeface="Times New Roman" pitchFamily="18" charset="0"/>
                </a:rPr>
                <a:t>Certified mail</a:t>
              </a:r>
              <a:endParaRPr lang="en-US" dirty="0"/>
            </a:p>
          </p:txBody>
        </p:sp>
        <p:sp>
          <p:nvSpPr>
            <p:cNvPr id="22" name="Rectangle 63"/>
            <p:cNvSpPr>
              <a:spLocks noChangeArrowheads="1"/>
            </p:cNvSpPr>
            <p:nvPr/>
          </p:nvSpPr>
          <p:spPr bwMode="auto">
            <a:xfrm>
              <a:off x="1218" y="7461"/>
              <a:ext cx="1467" cy="693"/>
            </a:xfrm>
            <a:prstGeom prst="rect">
              <a:avLst/>
            </a:prstGeom>
            <a:gradFill rotWithShape="1">
              <a:gsLst>
                <a:gs pos="0">
                  <a:srgbClr val="537E25"/>
                </a:gs>
                <a:gs pos="50000">
                  <a:srgbClr val="7AB73A"/>
                </a:gs>
                <a:gs pos="100000">
                  <a:srgbClr val="92DA4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pPr algn="ctr" eaLnBrk="0" hangingPunct="0"/>
              <a:r>
                <a:rPr lang="en-US" sz="800" dirty="0" smtClean="0">
                  <a:cs typeface="Times New Roman" pitchFamily="18" charset="0"/>
                </a:rPr>
                <a:t>Persistent Identifier register</a:t>
              </a:r>
              <a:r>
                <a:rPr lang="en-US" sz="800" dirty="0" smtClean="0"/>
                <a:t> </a:t>
              </a:r>
              <a:endParaRPr lang="en-US" sz="800" dirty="0" smtClean="0">
                <a:cs typeface="Times New Roman" pitchFamily="18" charset="0"/>
              </a:endParaRPr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2941" y="1966"/>
              <a:ext cx="2517" cy="899"/>
            </a:xfrm>
            <a:prstGeom prst="rect">
              <a:avLst/>
            </a:prstGeom>
            <a:gradFill rotWithShape="1">
              <a:gsLst>
                <a:gs pos="0">
                  <a:srgbClr val="656565"/>
                </a:gs>
                <a:gs pos="100000">
                  <a:srgbClr val="4D4D4D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1200" tIns="31824" rIns="61200" bIns="31824" anchor="ctr"/>
            <a:lstStyle/>
            <a:p>
              <a:pPr algn="ctr" eaLnBrk="0" hangingPunct="0">
                <a:defRPr/>
              </a:pPr>
              <a:r>
                <a:rPr lang="en-US" sz="9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ea typeface="Times New Roman" pitchFamily="18" charset="0"/>
                  <a:cs typeface="Arial" charset="0"/>
                  <a:sym typeface="Gill Sans" charset="0"/>
                </a:rPr>
                <a:t>Application access portal</a:t>
              </a:r>
              <a:endParaRPr lang="en-US" dirty="0">
                <a:latin typeface="Gill Sans" charset="0"/>
                <a:cs typeface="Arial" charset="0"/>
                <a:sym typeface="Gill Sans" charset="0"/>
              </a:endParaRPr>
            </a:p>
          </p:txBody>
        </p:sp>
        <p:grpSp>
          <p:nvGrpSpPr>
            <p:cNvPr id="24" name="Rectangle 41"/>
            <p:cNvGrpSpPr>
              <a:grpSpLocks/>
            </p:cNvGrpSpPr>
            <p:nvPr/>
          </p:nvGrpSpPr>
          <p:grpSpPr bwMode="auto">
            <a:xfrm>
              <a:off x="2891" y="6162"/>
              <a:ext cx="2774" cy="2213"/>
              <a:chOff x="1633728" y="4559808"/>
              <a:chExt cx="2590800" cy="2066544"/>
            </a:xfrm>
          </p:grpSpPr>
          <p:pic>
            <p:nvPicPr>
              <p:cNvPr id="59" name="Rectangle 41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633728" y="4559808"/>
                <a:ext cx="2590800" cy="2066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0" name="Text Box 97"/>
              <p:cNvSpPr txBox="1">
                <a:spLocks noChangeArrowheads="1"/>
              </p:cNvSpPr>
              <p:nvPr/>
            </p:nvSpPr>
            <p:spPr bwMode="auto">
              <a:xfrm>
                <a:off x="1643063" y="4572000"/>
                <a:ext cx="2571750" cy="2043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2179" tIns="31090" rIns="62179" bIns="31090"/>
              <a:lstStyle/>
              <a:p>
                <a:pPr algn="ctr" eaLnBrk="0" hangingPunct="0"/>
                <a:r>
                  <a:rPr lang="en-US" sz="900" b="1" dirty="0" smtClean="0">
                    <a:solidFill>
                      <a:srgbClr val="FFFFFF"/>
                    </a:solidFill>
                    <a:latin typeface="Arial" pitchFamily="34" charset="0"/>
                    <a:cs typeface="Times New Roman" pitchFamily="18" charset="0"/>
                  </a:rPr>
                  <a:t>Administrative data bases</a:t>
                </a:r>
                <a:endParaRPr lang="en-US" sz="600" dirty="0"/>
              </a:p>
              <a:p>
                <a:pPr eaLnBrk="0" hangingPunct="0"/>
                <a:endParaRPr lang="en-US" dirty="0"/>
              </a:p>
            </p:txBody>
          </p:sp>
        </p:grpSp>
        <p:grpSp>
          <p:nvGrpSpPr>
            <p:cNvPr id="25" name="AutoShape 43"/>
            <p:cNvGrpSpPr>
              <a:grpSpLocks/>
            </p:cNvGrpSpPr>
            <p:nvPr/>
          </p:nvGrpSpPr>
          <p:grpSpPr bwMode="auto">
            <a:xfrm>
              <a:off x="2990" y="7005"/>
              <a:ext cx="849" cy="561"/>
              <a:chOff x="1725168" y="5346192"/>
              <a:chExt cx="737616" cy="524256"/>
            </a:xfrm>
          </p:grpSpPr>
          <p:pic>
            <p:nvPicPr>
              <p:cNvPr id="57" name="AutoShape 43"/>
              <p:cNvPicPr>
                <a:picLocks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725168" y="5346192"/>
                <a:ext cx="737616" cy="524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8" name="Text Box 94"/>
              <p:cNvSpPr txBox="1">
                <a:spLocks noChangeArrowheads="1"/>
              </p:cNvSpPr>
              <p:nvPr/>
            </p:nvSpPr>
            <p:spPr bwMode="auto">
              <a:xfrm>
                <a:off x="1740375" y="5482828"/>
                <a:ext cx="708963" cy="312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2179" tIns="31090" rIns="62179" bIns="31090"/>
              <a:lstStyle/>
              <a:p>
                <a:pPr algn="ctr" eaLnBrk="0" hangingPunct="0"/>
                <a:r>
                  <a:rPr lang="en-US" sz="600" dirty="0" smtClean="0">
                    <a:solidFill>
                      <a:srgbClr val="FFFFFF"/>
                    </a:solidFill>
                    <a:cs typeface="Times New Roman" pitchFamily="18" charset="0"/>
                  </a:rPr>
                  <a:t>Accounting</a:t>
                </a:r>
                <a:endParaRPr lang="en-US" dirty="0"/>
              </a:p>
            </p:txBody>
          </p:sp>
        </p:grpSp>
        <p:pic>
          <p:nvPicPr>
            <p:cNvPr id="26" name="AutoShape 44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64" y="7005"/>
              <a:ext cx="824" cy="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Text Box 91"/>
            <p:cNvSpPr txBox="1">
              <a:spLocks noChangeArrowheads="1"/>
            </p:cNvSpPr>
            <p:nvPr/>
          </p:nvSpPr>
          <p:spPr bwMode="auto">
            <a:xfrm>
              <a:off x="3874" y="7151"/>
              <a:ext cx="814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pPr algn="ctr" eaLnBrk="0" hangingPunct="0"/>
              <a:r>
                <a:rPr lang="en-US" sz="600" dirty="0" smtClean="0">
                  <a:solidFill>
                    <a:srgbClr val="FFFFFF"/>
                  </a:solidFill>
                  <a:cs typeface="Times New Roman" pitchFamily="18" charset="0"/>
                </a:rPr>
                <a:t>HR</a:t>
              </a:r>
              <a:endParaRPr lang="en-US" dirty="0"/>
            </a:p>
          </p:txBody>
        </p:sp>
        <p:grpSp>
          <p:nvGrpSpPr>
            <p:cNvPr id="28" name="AutoShape 43"/>
            <p:cNvGrpSpPr>
              <a:grpSpLocks/>
            </p:cNvGrpSpPr>
            <p:nvPr/>
          </p:nvGrpSpPr>
          <p:grpSpPr bwMode="auto">
            <a:xfrm>
              <a:off x="4732" y="7005"/>
              <a:ext cx="804" cy="561"/>
              <a:chOff x="3352800" y="5346192"/>
              <a:chExt cx="731520" cy="524256"/>
            </a:xfrm>
          </p:grpSpPr>
          <p:pic>
            <p:nvPicPr>
              <p:cNvPr id="55" name="AutoShape 43"/>
              <p:cNvPicPr>
                <a:picLocks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352800" y="5346192"/>
                <a:ext cx="731520" cy="524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6" name="Text Box 89"/>
              <p:cNvSpPr txBox="1">
                <a:spLocks noChangeArrowheads="1"/>
              </p:cNvSpPr>
              <p:nvPr/>
            </p:nvSpPr>
            <p:spPr bwMode="auto">
              <a:xfrm>
                <a:off x="3362199" y="5482828"/>
                <a:ext cx="708963" cy="312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2179" tIns="31090" rIns="62179" bIns="31090"/>
              <a:lstStyle/>
              <a:p>
                <a:pPr algn="ctr" eaLnBrk="0" hangingPunct="0"/>
                <a:r>
                  <a:rPr lang="en-US" sz="600" dirty="0" smtClean="0">
                    <a:solidFill>
                      <a:srgbClr val="FFFFFF"/>
                    </a:solidFill>
                    <a:cs typeface="Times New Roman" pitchFamily="18" charset="0"/>
                  </a:rPr>
                  <a:t>Research</a:t>
                </a:r>
                <a:endParaRPr lang="en-US" dirty="0"/>
              </a:p>
            </p:txBody>
          </p:sp>
        </p:grpSp>
        <p:grpSp>
          <p:nvGrpSpPr>
            <p:cNvPr id="29" name="Rectangle 41"/>
            <p:cNvGrpSpPr>
              <a:grpSpLocks/>
            </p:cNvGrpSpPr>
            <p:nvPr/>
          </p:nvGrpSpPr>
          <p:grpSpPr bwMode="auto">
            <a:xfrm>
              <a:off x="5822" y="6162"/>
              <a:ext cx="1867" cy="2201"/>
              <a:chOff x="4200144" y="4559808"/>
              <a:chExt cx="1743456" cy="2066544"/>
            </a:xfrm>
          </p:grpSpPr>
          <p:pic>
            <p:nvPicPr>
              <p:cNvPr id="53" name="Rectangle 41"/>
              <p:cNvPicPr>
                <a:picLocks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200144" y="4559808"/>
                <a:ext cx="1743456" cy="2066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4" name="Text Box 86"/>
              <p:cNvSpPr txBox="1">
                <a:spLocks noChangeArrowheads="1"/>
              </p:cNvSpPr>
              <p:nvPr/>
            </p:nvSpPr>
            <p:spPr bwMode="auto">
              <a:xfrm>
                <a:off x="4214813" y="4572000"/>
                <a:ext cx="1714500" cy="2043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2179" tIns="31090" rIns="62179" bIns="31090"/>
              <a:lstStyle/>
              <a:p>
                <a:pPr algn="ctr" eaLnBrk="0" hangingPunct="0"/>
                <a:r>
                  <a:rPr lang="en-US" sz="900" b="1" dirty="0" smtClean="0">
                    <a:solidFill>
                      <a:srgbClr val="FFFFFF"/>
                    </a:solidFill>
                    <a:latin typeface="Arial" pitchFamily="34" charset="0"/>
                    <a:cs typeface="Times New Roman" pitchFamily="18" charset="0"/>
                  </a:rPr>
                  <a:t>Administrative document management system</a:t>
                </a:r>
                <a:endParaRPr lang="en-US" sz="600" dirty="0"/>
              </a:p>
              <a:p>
                <a:pPr eaLnBrk="0" hangingPunct="0"/>
                <a:endParaRPr lang="en-US" dirty="0"/>
              </a:p>
            </p:txBody>
          </p:sp>
        </p:grpSp>
        <p:grpSp>
          <p:nvGrpSpPr>
            <p:cNvPr id="30" name="AutoShape 44"/>
            <p:cNvGrpSpPr>
              <a:grpSpLocks/>
            </p:cNvGrpSpPr>
            <p:nvPr/>
          </p:nvGrpSpPr>
          <p:grpSpPr bwMode="auto">
            <a:xfrm>
              <a:off x="6777" y="7005"/>
              <a:ext cx="771" cy="561"/>
              <a:chOff x="5126736" y="5346192"/>
              <a:chExt cx="719328" cy="524256"/>
            </a:xfrm>
          </p:grpSpPr>
          <p:pic>
            <p:nvPicPr>
              <p:cNvPr id="51" name="AutoShape 44"/>
              <p:cNvPicPr>
                <a:picLocks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126736" y="5346192"/>
                <a:ext cx="719328" cy="524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2" name="Text Box 83"/>
              <p:cNvSpPr txBox="1">
                <a:spLocks noChangeArrowheads="1"/>
              </p:cNvSpPr>
              <p:nvPr/>
            </p:nvSpPr>
            <p:spPr bwMode="auto">
              <a:xfrm>
                <a:off x="5138008" y="5482828"/>
                <a:ext cx="695800" cy="312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2179" tIns="31090" rIns="62179" bIns="31090"/>
              <a:lstStyle/>
              <a:p>
                <a:pPr algn="ctr" eaLnBrk="0" hangingPunct="0"/>
                <a:r>
                  <a:rPr lang="en-US" sz="600" dirty="0" smtClean="0">
                    <a:solidFill>
                      <a:srgbClr val="FFFFFF"/>
                    </a:solidFill>
                    <a:cs typeface="Times New Roman" pitchFamily="18" charset="0"/>
                  </a:rPr>
                  <a:t>Protocol</a:t>
                </a:r>
                <a:endParaRPr lang="en-US" dirty="0"/>
              </a:p>
            </p:txBody>
          </p:sp>
        </p:grpSp>
        <p:pic>
          <p:nvPicPr>
            <p:cNvPr id="31" name="AutoShape 43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50" y="7005"/>
              <a:ext cx="772" cy="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Text Box 80"/>
            <p:cNvSpPr txBox="1">
              <a:spLocks noChangeArrowheads="1"/>
            </p:cNvSpPr>
            <p:nvPr/>
          </p:nvSpPr>
          <p:spPr bwMode="auto">
            <a:xfrm>
              <a:off x="5901" y="7151"/>
              <a:ext cx="902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pPr algn="ctr" eaLnBrk="0" hangingPunct="0"/>
              <a:r>
                <a:rPr lang="en-US" sz="600" dirty="0" smtClean="0">
                  <a:solidFill>
                    <a:srgbClr val="FFFFFF"/>
                  </a:solidFill>
                  <a:cs typeface="Times New Roman" pitchFamily="18" charset="0"/>
                </a:rPr>
                <a:t>Documents</a:t>
              </a:r>
              <a:endParaRPr lang="en-US" dirty="0"/>
            </a:p>
          </p:txBody>
        </p:sp>
        <p:sp>
          <p:nvSpPr>
            <p:cNvPr id="33" name="AutoShape 61"/>
            <p:cNvSpPr>
              <a:spLocks noChangeArrowheads="1"/>
            </p:cNvSpPr>
            <p:nvPr/>
          </p:nvSpPr>
          <p:spPr bwMode="auto">
            <a:xfrm flipH="1">
              <a:off x="9758" y="7151"/>
              <a:ext cx="865" cy="394"/>
            </a:xfrm>
            <a:prstGeom prst="homePlate">
              <a:avLst>
                <a:gd name="adj" fmla="val 80357"/>
              </a:avLst>
            </a:prstGeom>
            <a:gradFill rotWithShape="1">
              <a:gsLst>
                <a:gs pos="0">
                  <a:srgbClr val="00FFFF"/>
                </a:gs>
                <a:gs pos="100000">
                  <a:srgbClr val="007676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00FFFF"/>
              </a:extrusionClr>
            </a:sp3d>
          </p:spPr>
          <p:txBody>
            <a:bodyPr lIns="62179" tIns="31090" rIns="110160" bIns="31090" anchor="ctr">
              <a:flatTx/>
            </a:bodyPr>
            <a:lstStyle/>
            <a:p>
              <a:pPr algn="ctr" eaLnBrk="0" hangingPunct="0"/>
              <a:r>
                <a:rPr lang="en-GB" sz="600" dirty="0" smtClean="0">
                  <a:latin typeface="Arial" pitchFamily="34" charset="0"/>
                  <a:cs typeface="Times New Roman" pitchFamily="18" charset="0"/>
                </a:rPr>
                <a:t>Technical reports</a:t>
              </a:r>
              <a:endParaRPr lang="en-GB" dirty="0"/>
            </a:p>
          </p:txBody>
        </p:sp>
        <p:sp>
          <p:nvSpPr>
            <p:cNvPr id="34" name="AutoShape 62"/>
            <p:cNvSpPr>
              <a:spLocks noChangeArrowheads="1"/>
            </p:cNvSpPr>
            <p:nvPr/>
          </p:nvSpPr>
          <p:spPr bwMode="auto">
            <a:xfrm flipH="1">
              <a:off x="9758" y="6696"/>
              <a:ext cx="865" cy="309"/>
            </a:xfrm>
            <a:prstGeom prst="homePlate">
              <a:avLst>
                <a:gd name="adj" fmla="val 102461"/>
              </a:avLst>
            </a:prstGeom>
            <a:gradFill rotWithShape="1">
              <a:gsLst>
                <a:gs pos="0">
                  <a:srgbClr val="00FFFF"/>
                </a:gs>
                <a:gs pos="100000">
                  <a:srgbClr val="007676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00FFFF"/>
              </a:extrusionClr>
            </a:sp3d>
          </p:spPr>
          <p:txBody>
            <a:bodyPr lIns="62179" tIns="31090" rIns="110160" bIns="31090" anchor="ctr">
              <a:flatTx/>
            </a:bodyPr>
            <a:lstStyle/>
            <a:p>
              <a:pPr algn="ctr" eaLnBrk="0" hangingPunct="0"/>
              <a:r>
                <a:rPr lang="en-GB" sz="700" dirty="0" smtClean="0">
                  <a:latin typeface="Arial" pitchFamily="34" charset="0"/>
                  <a:cs typeface="Times New Roman" pitchFamily="18" charset="0"/>
                </a:rPr>
                <a:t>Articles</a:t>
              </a:r>
              <a:endParaRPr lang="en-GB" dirty="0"/>
            </a:p>
          </p:txBody>
        </p:sp>
        <p:sp>
          <p:nvSpPr>
            <p:cNvPr id="35" name="Rectangle 10"/>
            <p:cNvSpPr>
              <a:spLocks noChangeArrowheads="1"/>
            </p:cNvSpPr>
            <p:nvPr/>
          </p:nvSpPr>
          <p:spPr bwMode="auto">
            <a:xfrm>
              <a:off x="5662" y="1966"/>
              <a:ext cx="2217" cy="923"/>
            </a:xfrm>
            <a:prstGeom prst="rect">
              <a:avLst/>
            </a:prstGeom>
            <a:gradFill rotWithShape="1">
              <a:gsLst>
                <a:gs pos="0">
                  <a:srgbClr val="656565"/>
                </a:gs>
                <a:gs pos="100000">
                  <a:srgbClr val="4D4D4D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1200" tIns="31824" rIns="61200" bIns="31824" anchor="ctr"/>
            <a:lstStyle/>
            <a:p>
              <a:pPr algn="ctr" eaLnBrk="0" hangingPunct="0">
                <a:defRPr/>
              </a:pPr>
              <a:r>
                <a:rPr lang="en-US" sz="9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ea typeface="Times New Roman" pitchFamily="18" charset="0"/>
                  <a:cs typeface="Arial" charset="0"/>
                  <a:sym typeface="Gill Sans" charset="0"/>
                </a:rPr>
                <a:t>Institutional web site</a:t>
              </a:r>
              <a:endParaRPr lang="en-US" dirty="0">
                <a:latin typeface="Gill Sans" charset="0"/>
                <a:cs typeface="Arial" charset="0"/>
                <a:sym typeface="Gill Sans" charset="0"/>
              </a:endParaRPr>
            </a:p>
          </p:txBody>
        </p:sp>
        <p:sp>
          <p:nvSpPr>
            <p:cNvPr id="36" name="Rectangle 47"/>
            <p:cNvSpPr>
              <a:spLocks noChangeArrowheads="1"/>
            </p:cNvSpPr>
            <p:nvPr/>
          </p:nvSpPr>
          <p:spPr bwMode="auto">
            <a:xfrm>
              <a:off x="8466" y="3660"/>
              <a:ext cx="1225" cy="1851"/>
            </a:xfrm>
            <a:prstGeom prst="rect">
              <a:avLst/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54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pPr algn="ctr" eaLnBrk="0" hangingPunct="0"/>
              <a:r>
                <a:rPr lang="en-US" sz="700" b="1">
                  <a:solidFill>
                    <a:srgbClr val="FFFFFF"/>
                  </a:solidFill>
                  <a:cs typeface="Times New Roman" pitchFamily="18" charset="0"/>
                </a:rPr>
                <a:t>…</a:t>
              </a:r>
              <a:endParaRPr lang="en-US"/>
            </a:p>
          </p:txBody>
        </p:sp>
        <p:sp>
          <p:nvSpPr>
            <p:cNvPr id="37" name="Rectangle 61"/>
            <p:cNvSpPr>
              <a:spLocks noChangeArrowheads="1"/>
            </p:cNvSpPr>
            <p:nvPr/>
          </p:nvSpPr>
          <p:spPr bwMode="auto">
            <a:xfrm>
              <a:off x="8720" y="4584"/>
              <a:ext cx="717" cy="340"/>
            </a:xfrm>
            <a:prstGeom prst="rect">
              <a:avLst/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54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pPr algn="ctr" eaLnBrk="0" hangingPunct="0"/>
              <a:r>
                <a:rPr lang="en-US" sz="800">
                  <a:solidFill>
                    <a:srgbClr val="FFFFFF"/>
                  </a:solidFill>
                  <a:cs typeface="Times New Roman" pitchFamily="18" charset="0"/>
                </a:rPr>
                <a:t>…</a:t>
              </a:r>
              <a:endParaRPr lang="en-US"/>
            </a:p>
          </p:txBody>
        </p:sp>
        <p:sp>
          <p:nvSpPr>
            <p:cNvPr id="38" name="Text Box 74"/>
            <p:cNvSpPr txBox="1">
              <a:spLocks noChangeArrowheads="1"/>
            </p:cNvSpPr>
            <p:nvPr/>
          </p:nvSpPr>
          <p:spPr bwMode="auto">
            <a:xfrm>
              <a:off x="3994" y="1501"/>
              <a:ext cx="5166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2179" tIns="31090" rIns="62179" bIns="31090">
              <a:spAutoFit/>
            </a:bodyPr>
            <a:lstStyle/>
            <a:p>
              <a:pPr algn="ctr" eaLnBrk="0" hangingPunct="0"/>
              <a:r>
                <a:rPr lang="en-US" sz="1200" dirty="0" smtClean="0">
                  <a:latin typeface="Arial" pitchFamily="34" charset="0"/>
                  <a:cs typeface="Times New Roman" pitchFamily="18" charset="0"/>
                </a:rPr>
                <a:t>Access layer</a:t>
              </a:r>
              <a:endParaRPr lang="en-US" dirty="0"/>
            </a:p>
          </p:txBody>
        </p:sp>
        <p:sp>
          <p:nvSpPr>
            <p:cNvPr id="39" name="Text Box 73"/>
            <p:cNvSpPr txBox="1">
              <a:spLocks noChangeArrowheads="1"/>
            </p:cNvSpPr>
            <p:nvPr/>
          </p:nvSpPr>
          <p:spPr bwMode="auto">
            <a:xfrm>
              <a:off x="3994" y="3121"/>
              <a:ext cx="5166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2179" tIns="31090" rIns="62179" bIns="31090">
              <a:spAutoFit/>
            </a:bodyPr>
            <a:lstStyle/>
            <a:p>
              <a:pPr algn="ctr" eaLnBrk="0" hangingPunct="0"/>
              <a:r>
                <a:rPr lang="en-US" sz="1200" dirty="0" smtClean="0">
                  <a:latin typeface="Arial" pitchFamily="34" charset="0"/>
                  <a:cs typeface="Times New Roman" pitchFamily="18" charset="0"/>
                </a:rPr>
                <a:t>Application system layer</a:t>
              </a:r>
              <a:endParaRPr lang="en-US" dirty="0"/>
            </a:p>
          </p:txBody>
        </p:sp>
        <p:sp>
          <p:nvSpPr>
            <p:cNvPr id="40" name="Text Box 72"/>
            <p:cNvSpPr txBox="1">
              <a:spLocks noChangeArrowheads="1"/>
            </p:cNvSpPr>
            <p:nvPr/>
          </p:nvSpPr>
          <p:spPr bwMode="auto">
            <a:xfrm>
              <a:off x="3918" y="5736"/>
              <a:ext cx="5166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2179" tIns="31090" rIns="62179" bIns="31090">
              <a:spAutoFit/>
            </a:bodyPr>
            <a:lstStyle/>
            <a:p>
              <a:pPr algn="ctr" eaLnBrk="0" hangingPunct="0"/>
              <a:r>
                <a:rPr lang="en-US" sz="1200" dirty="0" smtClean="0">
                  <a:latin typeface="Arial" pitchFamily="34" charset="0"/>
                  <a:cs typeface="Times New Roman" pitchFamily="18" charset="0"/>
                </a:rPr>
                <a:t>Enterprise Information Systems</a:t>
              </a:r>
              <a:endParaRPr lang="en-US" dirty="0"/>
            </a:p>
          </p:txBody>
        </p:sp>
        <p:sp>
          <p:nvSpPr>
            <p:cNvPr id="41" name="Text Box 71"/>
            <p:cNvSpPr txBox="1">
              <a:spLocks noChangeArrowheads="1"/>
            </p:cNvSpPr>
            <p:nvPr/>
          </p:nvSpPr>
          <p:spPr bwMode="auto">
            <a:xfrm>
              <a:off x="1142" y="1712"/>
              <a:ext cx="1542" cy="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2179" tIns="31090" rIns="62179" bIns="31090">
              <a:spAutoFit/>
            </a:bodyPr>
            <a:lstStyle/>
            <a:p>
              <a:pPr algn="ctr" eaLnBrk="0" hangingPunct="0"/>
              <a:r>
                <a:rPr lang="en-US" sz="900" b="1" dirty="0" smtClean="0">
                  <a:latin typeface="Arial" pitchFamily="34" charset="0"/>
                  <a:cs typeface="Times New Roman" pitchFamily="18" charset="0"/>
                </a:rPr>
                <a:t>Infrastructural services</a:t>
              </a:r>
              <a:endParaRPr lang="en-US" dirty="0"/>
            </a:p>
          </p:txBody>
        </p:sp>
        <p:sp>
          <p:nvSpPr>
            <p:cNvPr id="42" name="Rectangle 10"/>
            <p:cNvSpPr>
              <a:spLocks noChangeArrowheads="1"/>
            </p:cNvSpPr>
            <p:nvPr/>
          </p:nvSpPr>
          <p:spPr bwMode="auto">
            <a:xfrm>
              <a:off x="8163" y="1966"/>
              <a:ext cx="1979" cy="923"/>
            </a:xfrm>
            <a:prstGeom prst="rect">
              <a:avLst/>
            </a:prstGeom>
            <a:gradFill rotWithShape="1">
              <a:gsLst>
                <a:gs pos="0">
                  <a:srgbClr val="656565"/>
                </a:gs>
                <a:gs pos="100000">
                  <a:srgbClr val="4D4D4D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1200" tIns="31824" rIns="61200" bIns="31824" anchor="ctr"/>
            <a:lstStyle/>
            <a:p>
              <a:pPr algn="ctr" eaLnBrk="0" hangingPunct="0">
                <a:defRPr/>
              </a:pPr>
              <a:r>
                <a:rPr lang="en-US" sz="9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ea typeface="Times New Roman" pitchFamily="18" charset="0"/>
                  <a:cs typeface="Arial" charset="0"/>
                  <a:sym typeface="Gill Sans" charset="0"/>
                </a:rPr>
                <a:t>Informational web sites</a:t>
              </a:r>
              <a:endParaRPr lang="en-US" dirty="0">
                <a:latin typeface="Gill Sans" charset="0"/>
                <a:cs typeface="Arial" charset="0"/>
                <a:sym typeface="Gill Sans" charset="0"/>
              </a:endParaRPr>
            </a:p>
          </p:txBody>
        </p:sp>
        <p:sp>
          <p:nvSpPr>
            <p:cNvPr id="43" name="AutoShape 63"/>
            <p:cNvSpPr>
              <a:spLocks noChangeArrowheads="1"/>
            </p:cNvSpPr>
            <p:nvPr/>
          </p:nvSpPr>
          <p:spPr bwMode="auto">
            <a:xfrm flipH="1">
              <a:off x="9871" y="7747"/>
              <a:ext cx="752" cy="312"/>
            </a:xfrm>
            <a:prstGeom prst="homePlate">
              <a:avLst>
                <a:gd name="adj" fmla="val 88220"/>
              </a:avLst>
            </a:prstGeom>
            <a:gradFill rotWithShape="1">
              <a:gsLst>
                <a:gs pos="0">
                  <a:srgbClr val="00FFFF"/>
                </a:gs>
                <a:gs pos="100000">
                  <a:srgbClr val="007676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00FFFF"/>
              </a:extrusionClr>
            </a:sp3d>
          </p:spPr>
          <p:txBody>
            <a:bodyPr lIns="62179" tIns="31090" rIns="110160" bIns="31090" anchor="ctr">
              <a:flatTx/>
            </a:bodyPr>
            <a:lstStyle/>
            <a:p>
              <a:pPr algn="ctr" eaLnBrk="0" hangingPunct="0"/>
              <a:r>
                <a:rPr lang="en-GB" sz="800" b="1">
                  <a:latin typeface="Arial" pitchFamily="34" charset="0"/>
                  <a:cs typeface="Times New Roman" pitchFamily="18" charset="0"/>
                </a:rPr>
                <a:t>....</a:t>
              </a:r>
              <a:endParaRPr lang="en-GB"/>
            </a:p>
          </p:txBody>
        </p:sp>
        <p:sp>
          <p:nvSpPr>
            <p:cNvPr id="44" name="Rectangle 54"/>
            <p:cNvSpPr>
              <a:spLocks noChangeArrowheads="1"/>
            </p:cNvSpPr>
            <p:nvPr/>
          </p:nvSpPr>
          <p:spPr bwMode="auto">
            <a:xfrm>
              <a:off x="1217" y="4286"/>
              <a:ext cx="1467" cy="617"/>
            </a:xfrm>
            <a:prstGeom prst="rect">
              <a:avLst/>
            </a:prstGeom>
            <a:gradFill rotWithShape="1">
              <a:gsLst>
                <a:gs pos="0">
                  <a:srgbClr val="537E25"/>
                </a:gs>
                <a:gs pos="50000">
                  <a:srgbClr val="7AB73A"/>
                </a:gs>
                <a:gs pos="100000">
                  <a:srgbClr val="92DA4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pPr algn="ctr" eaLnBrk="0" hangingPunct="0"/>
              <a:r>
                <a:rPr lang="en-US" sz="800" dirty="0" smtClean="0">
                  <a:cs typeface="Times New Roman" pitchFamily="18" charset="0"/>
                </a:rPr>
                <a:t>Workflow </a:t>
              </a:r>
              <a:r>
                <a:rPr lang="en-US" sz="800" dirty="0" err="1" smtClean="0">
                  <a:cs typeface="Times New Roman" pitchFamily="18" charset="0"/>
                </a:rPr>
                <a:t>managemen</a:t>
              </a:r>
              <a:endParaRPr lang="en-US" dirty="0"/>
            </a:p>
          </p:txBody>
        </p:sp>
        <p:grpSp>
          <p:nvGrpSpPr>
            <p:cNvPr id="45" name="Rectangle 41"/>
            <p:cNvGrpSpPr>
              <a:grpSpLocks/>
            </p:cNvGrpSpPr>
            <p:nvPr/>
          </p:nvGrpSpPr>
          <p:grpSpPr bwMode="auto">
            <a:xfrm>
              <a:off x="7897" y="6149"/>
              <a:ext cx="1867" cy="2201"/>
              <a:chOff x="4200144" y="4559808"/>
              <a:chExt cx="1743456" cy="2066544"/>
            </a:xfrm>
          </p:grpSpPr>
          <p:pic>
            <p:nvPicPr>
              <p:cNvPr id="49" name="Rectangle 41"/>
              <p:cNvPicPr>
                <a:picLocks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200144" y="4559808"/>
                <a:ext cx="1743456" cy="2066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0" name="Text Box 66"/>
              <p:cNvSpPr txBox="1">
                <a:spLocks noChangeArrowheads="1"/>
              </p:cNvSpPr>
              <p:nvPr/>
            </p:nvSpPr>
            <p:spPr bwMode="auto">
              <a:xfrm>
                <a:off x="4214813" y="4572000"/>
                <a:ext cx="1714500" cy="2043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2179" tIns="31090" rIns="62179" bIns="31090"/>
              <a:lstStyle/>
              <a:p>
                <a:pPr algn="ctr" eaLnBrk="0" hangingPunct="0"/>
                <a:r>
                  <a:rPr lang="en-US" sz="900" b="1" dirty="0" smtClean="0">
                    <a:solidFill>
                      <a:srgbClr val="FFFFFF"/>
                    </a:solidFill>
                    <a:latin typeface="Arial" pitchFamily="34" charset="0"/>
                    <a:cs typeface="Times New Roman" pitchFamily="18" charset="0"/>
                  </a:rPr>
                  <a:t>OA Research product archive </a:t>
                </a:r>
                <a:endParaRPr lang="en-US" sz="600" dirty="0" smtClean="0"/>
              </a:p>
              <a:p>
                <a:pPr algn="ctr" eaLnBrk="0" hangingPunct="0"/>
                <a:endParaRPr lang="en-US" sz="900" b="1" dirty="0" smtClean="0">
                  <a:solidFill>
                    <a:srgbClr val="FFFFFF"/>
                  </a:solidFill>
                  <a:latin typeface="Arial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6" name="AutoShape 44"/>
            <p:cNvGrpSpPr>
              <a:grpSpLocks/>
            </p:cNvGrpSpPr>
            <p:nvPr/>
          </p:nvGrpSpPr>
          <p:grpSpPr bwMode="auto">
            <a:xfrm>
              <a:off x="8162" y="6825"/>
              <a:ext cx="1260" cy="1080"/>
              <a:chOff x="5126736" y="5346192"/>
              <a:chExt cx="719328" cy="524256"/>
            </a:xfrm>
          </p:grpSpPr>
          <p:pic>
            <p:nvPicPr>
              <p:cNvPr id="47" name="AutoShape 44"/>
              <p:cNvPicPr>
                <a:picLocks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126736" y="5346192"/>
                <a:ext cx="719328" cy="524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8" name="Text Box 63"/>
              <p:cNvSpPr txBox="1">
                <a:spLocks noChangeArrowheads="1"/>
              </p:cNvSpPr>
              <p:nvPr/>
            </p:nvSpPr>
            <p:spPr bwMode="auto">
              <a:xfrm>
                <a:off x="5138008" y="5482828"/>
                <a:ext cx="695800" cy="3125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2179" tIns="31090" rIns="62179" bIns="31090"/>
              <a:lstStyle/>
              <a:p>
                <a:pPr eaLnBrk="0" hangingPunct="0"/>
                <a:endParaRPr lang="it-IT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ERP components 1/2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500"/>
              </a:spcBef>
              <a:buFont typeface="Wingdings" pitchFamily="2" charset="2"/>
              <a:buChar char="§"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SIGLA (Financial Accounting)</a:t>
            </a:r>
          </a:p>
          <a:p>
            <a:pPr lvl="1" eaLnBrk="1" hangingPunct="1">
              <a:spcBef>
                <a:spcPts val="400"/>
              </a:spcBef>
              <a:buFont typeface="Wingdings" pitchFamily="2" charset="2"/>
              <a:buChar char="§"/>
              <a:defRPr/>
            </a:pPr>
            <a:r>
              <a:rPr lang="en-US" sz="1800" dirty="0" smtClean="0"/>
              <a:t>Accounting</a:t>
            </a:r>
          </a:p>
          <a:p>
            <a:pPr lvl="1" eaLnBrk="1" hangingPunct="1">
              <a:spcBef>
                <a:spcPts val="400"/>
              </a:spcBef>
              <a:buFont typeface="Wingdings" pitchFamily="2" charset="2"/>
              <a:buChar char="§"/>
              <a:defRPr/>
            </a:pPr>
            <a:r>
              <a:rPr lang="en-US" sz="1800" dirty="0" smtClean="0"/>
              <a:t>Financial Resource Planning</a:t>
            </a:r>
          </a:p>
          <a:p>
            <a:pPr lvl="1" eaLnBrk="1" hangingPunct="1">
              <a:spcBef>
                <a:spcPts val="400"/>
              </a:spcBef>
              <a:buFont typeface="Wingdings" pitchFamily="2" charset="2"/>
              <a:buChar char="§"/>
              <a:defRPr/>
            </a:pPr>
            <a:r>
              <a:rPr lang="en-US" sz="1800" dirty="0" smtClean="0"/>
              <a:t>Job position management</a:t>
            </a:r>
          </a:p>
          <a:p>
            <a:pPr lvl="1" eaLnBrk="1" hangingPunct="1">
              <a:spcBef>
                <a:spcPts val="400"/>
              </a:spcBef>
              <a:buFont typeface="Wingdings" pitchFamily="2" charset="2"/>
              <a:buChar char="§"/>
              <a:defRPr/>
            </a:pPr>
            <a:r>
              <a:rPr lang="en-US" sz="1800" dirty="0" smtClean="0"/>
              <a:t>Contract management</a:t>
            </a:r>
          </a:p>
          <a:p>
            <a:pPr eaLnBrk="1" hangingPunct="1">
              <a:spcBef>
                <a:spcPts val="500"/>
              </a:spcBef>
              <a:buFont typeface="Wingdings" pitchFamily="2" charset="2"/>
              <a:buChar char="§"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NSIP (Human Resource Management System)</a:t>
            </a:r>
          </a:p>
          <a:p>
            <a:pPr lvl="1" eaLnBrk="1" hangingPunct="1">
              <a:spcBef>
                <a:spcPts val="400"/>
              </a:spcBef>
              <a:buFont typeface="Wingdings" pitchFamily="2" charset="2"/>
              <a:buChar char="§"/>
              <a:defRPr/>
            </a:pPr>
            <a:r>
              <a:rPr lang="en-US" sz="1800" dirty="0" smtClean="0"/>
              <a:t>Salaries</a:t>
            </a:r>
          </a:p>
          <a:p>
            <a:pPr lvl="1" eaLnBrk="1" hangingPunct="1">
              <a:spcBef>
                <a:spcPts val="400"/>
              </a:spcBef>
              <a:buFont typeface="Wingdings" pitchFamily="2" charset="2"/>
              <a:buChar char="§"/>
              <a:defRPr/>
            </a:pPr>
            <a:r>
              <a:rPr lang="en-US" sz="1800" dirty="0" smtClean="0"/>
              <a:t>Careers</a:t>
            </a:r>
          </a:p>
          <a:p>
            <a:pPr lvl="1" eaLnBrk="1" hangingPunct="1">
              <a:spcBef>
                <a:spcPts val="400"/>
              </a:spcBef>
              <a:buFont typeface="Wingdings" pitchFamily="2" charset="2"/>
              <a:buChar char="§"/>
              <a:defRPr/>
            </a:pPr>
            <a:r>
              <a:rPr lang="en-US" sz="1800" dirty="0" smtClean="0"/>
              <a:t>Online services for personnel (payrolls, income certifications, benefits, etc.)</a:t>
            </a:r>
          </a:p>
          <a:p>
            <a:pPr lvl="1" eaLnBrk="1" hangingPunct="1">
              <a:spcBef>
                <a:spcPts val="400"/>
              </a:spcBef>
              <a:buFont typeface="Wingdings" pitchFamily="2" charset="2"/>
              <a:buChar char="§"/>
              <a:defRPr/>
            </a:pPr>
            <a:r>
              <a:rPr lang="en-US" sz="1800" dirty="0" smtClean="0"/>
              <a:t>Absences (holidays, illnesses,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ERP components 2/2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4800" indent="-30480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"/>
              <a:defRPr/>
            </a:pPr>
            <a:r>
              <a:rPr lang="en-US" sz="2400" b="1" dirty="0" smtClean="0"/>
              <a:t>Research Management Systems</a:t>
            </a:r>
            <a:endParaRPr lang="en-US" dirty="0"/>
          </a:p>
          <a:p>
            <a:pPr marL="740664" lvl="1" eaLnBrk="1" fontAlgn="auto" hangingPunct="1">
              <a:spcBef>
                <a:spcPts val="300"/>
              </a:spcBef>
              <a:spcAft>
                <a:spcPts val="0"/>
              </a:spcAft>
              <a:buFont typeface="Wingdings"/>
              <a:buChar char=""/>
              <a:defRPr/>
            </a:pPr>
            <a:r>
              <a:rPr lang="en-US" sz="2000" dirty="0" smtClean="0"/>
              <a:t>Information about Institutes and Departments</a:t>
            </a:r>
            <a:endParaRPr lang="en-US" dirty="0"/>
          </a:p>
          <a:p>
            <a:pPr marL="740664" lvl="1" eaLnBrk="1" fontAlgn="auto" hangingPunct="1">
              <a:spcBef>
                <a:spcPts val="300"/>
              </a:spcBef>
              <a:spcAft>
                <a:spcPts val="0"/>
              </a:spcAft>
              <a:buFont typeface="Wingdings"/>
              <a:buChar char=""/>
              <a:defRPr/>
            </a:pPr>
            <a:r>
              <a:rPr lang="en-US" sz="2000" dirty="0" smtClean="0"/>
              <a:t>Project Management  </a:t>
            </a:r>
            <a:endParaRPr lang="en-US" dirty="0"/>
          </a:p>
          <a:p>
            <a:pPr marL="740664" lvl="1" eaLnBrk="1" fontAlgn="auto" hangingPunct="1">
              <a:spcBef>
                <a:spcPts val="300"/>
              </a:spcBef>
              <a:spcAft>
                <a:spcPts val="0"/>
              </a:spcAft>
              <a:buFont typeface="Wingdings"/>
              <a:buChar char=""/>
              <a:defRPr/>
            </a:pPr>
            <a:r>
              <a:rPr lang="en-US" sz="2000" dirty="0" smtClean="0"/>
              <a:t>Scientific “Accounting”</a:t>
            </a:r>
            <a:endParaRPr lang="en-US" dirty="0"/>
          </a:p>
          <a:p>
            <a:pPr marL="740664" lvl="1" eaLnBrk="1" fontAlgn="auto" hangingPunct="1">
              <a:spcBef>
                <a:spcPts val="300"/>
              </a:spcBef>
              <a:spcAft>
                <a:spcPts val="0"/>
              </a:spcAft>
              <a:buFont typeface="Wingdings"/>
              <a:buChar char=""/>
              <a:defRPr/>
            </a:pPr>
            <a:r>
              <a:rPr lang="en-US" sz="2000" dirty="0" smtClean="0"/>
              <a:t>Patents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629</TotalTime>
  <Words>749</Words>
  <Application>Microsoft Office PowerPoint</Application>
  <PresentationFormat>Presentazione su schermo (4:3)</PresentationFormat>
  <Paragraphs>159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Astro</vt:lpstr>
      <vt:lpstr>CNRIS  </vt:lpstr>
      <vt:lpstr>Summary</vt:lpstr>
      <vt:lpstr>General context</vt:lpstr>
      <vt:lpstr>Source data bases</vt:lpstr>
      <vt:lpstr>Interoperability and data reusability</vt:lpstr>
      <vt:lpstr>CNR Central Administration Information Systems</vt:lpstr>
      <vt:lpstr>Global architecture</vt:lpstr>
      <vt:lpstr>ERP components 1/2</vt:lpstr>
      <vt:lpstr>ERP components 2/2</vt:lpstr>
      <vt:lpstr>Data Warehouse</vt:lpstr>
      <vt:lpstr>Software factory</vt:lpstr>
      <vt:lpstr>SCCM</vt:lpstr>
      <vt:lpstr>OS products</vt:lpstr>
      <vt:lpstr>Ongoing initiatives</vt:lpstr>
      <vt:lpstr>Criticalities of OA archives</vt:lpstr>
      <vt:lpstr>Strategy</vt:lpstr>
      <vt:lpstr>CNR’s environment: OA initiatives</vt:lpstr>
      <vt:lpstr>CNR’s Research Product Open Archive Working Group </vt:lpstr>
      <vt:lpstr>Interoperability: Authors information</vt:lpstr>
      <vt:lpstr>JDIAM 1/2</vt:lpstr>
      <vt:lpstr>JDIAM 2/2</vt:lpstr>
      <vt:lpstr>Conclusions and 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 digital asset management in the scientific field: strategies, policies, interoperability and persistent identifiers</dc:title>
  <dc:creator>Roberto Puccinelli</dc:creator>
  <cp:lastModifiedBy>John Doe</cp:lastModifiedBy>
  <cp:revision>115</cp:revision>
  <dcterms:created xsi:type="dcterms:W3CDTF">2011-01-19T14:36:08Z</dcterms:created>
  <dcterms:modified xsi:type="dcterms:W3CDTF">2011-05-26T12:04:22Z</dcterms:modified>
</cp:coreProperties>
</file>