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8" r:id="rId5"/>
    <p:sldId id="259" r:id="rId6"/>
    <p:sldId id="260" r:id="rId7"/>
    <p:sldId id="273" r:id="rId8"/>
    <p:sldId id="261" r:id="rId9"/>
    <p:sldId id="271" r:id="rId10"/>
    <p:sldId id="262" r:id="rId11"/>
    <p:sldId id="269" r:id="rId12"/>
    <p:sldId id="263" r:id="rId13"/>
    <p:sldId id="264" r:id="rId14"/>
    <p:sldId id="266" r:id="rId15"/>
    <p:sldId id="267" r:id="rId16"/>
    <p:sldId id="270" r:id="rId17"/>
    <p:sldId id="268" r:id="rId1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19CDB4-E557-4C2A-8987-A176AE862894}" type="doc">
      <dgm:prSet loTypeId="urn:microsoft.com/office/officeart/2005/8/layout/gear1" loCatId="relationship" qsTypeId="urn:microsoft.com/office/officeart/2005/8/quickstyle/simple1" qsCatId="simple" csTypeId="urn:microsoft.com/office/officeart/2005/8/colors/colorful4" csCatId="colorful" phldr="1"/>
      <dgm:spPr/>
    </dgm:pt>
    <dgm:pt modelId="{AB9560DF-35FB-4592-A65A-82673CD68052}">
      <dgm:prSet phldrT="[Text]"/>
      <dgm:spPr/>
      <dgm:t>
        <a:bodyPr/>
        <a:lstStyle/>
        <a:p>
          <a:r>
            <a:rPr lang="en-GB" dirty="0"/>
            <a:t>RESEARCH</a:t>
          </a:r>
        </a:p>
      </dgm:t>
    </dgm:pt>
    <dgm:pt modelId="{B7EFBF37-4F1E-40D5-9B40-3C650808200A}" type="parTrans" cxnId="{7327C9EA-340C-4122-B325-FDBE4B510472}">
      <dgm:prSet/>
      <dgm:spPr/>
      <dgm:t>
        <a:bodyPr/>
        <a:lstStyle/>
        <a:p>
          <a:endParaRPr lang="en-GB"/>
        </a:p>
      </dgm:t>
    </dgm:pt>
    <dgm:pt modelId="{858DB85F-F91E-468A-AEFD-E669112E2256}" type="sibTrans" cxnId="{7327C9EA-340C-4122-B325-FDBE4B510472}">
      <dgm:prSet/>
      <dgm:spPr/>
      <dgm:t>
        <a:bodyPr/>
        <a:lstStyle/>
        <a:p>
          <a:endParaRPr lang="en-GB"/>
        </a:p>
      </dgm:t>
    </dgm:pt>
    <dgm:pt modelId="{39A73F7F-CAD2-4EA9-8856-371144AEAF0C}">
      <dgm:prSet phldrT="[Text]"/>
      <dgm:spPr/>
      <dgm:t>
        <a:bodyPr/>
        <a:lstStyle/>
        <a:p>
          <a:r>
            <a:rPr lang="en-GB" dirty="0">
              <a:latin typeface="Verdana" pitchFamily="34" charset="0"/>
            </a:rPr>
            <a:t>BURA</a:t>
          </a:r>
        </a:p>
      </dgm:t>
    </dgm:pt>
    <dgm:pt modelId="{28B2D7C2-8E44-4C81-B662-CC5EBE2AE4D1}" type="parTrans" cxnId="{FFB316D0-4B29-43A4-9C5B-26BFC9260CFF}">
      <dgm:prSet/>
      <dgm:spPr/>
      <dgm:t>
        <a:bodyPr/>
        <a:lstStyle/>
        <a:p>
          <a:endParaRPr lang="en-GB"/>
        </a:p>
      </dgm:t>
    </dgm:pt>
    <dgm:pt modelId="{E92A1EBE-3804-469E-B3D3-7427A1F72E1C}" type="sibTrans" cxnId="{FFB316D0-4B29-43A4-9C5B-26BFC9260CFF}">
      <dgm:prSet/>
      <dgm:spPr/>
      <dgm:t>
        <a:bodyPr/>
        <a:lstStyle/>
        <a:p>
          <a:endParaRPr lang="en-GB"/>
        </a:p>
      </dgm:t>
    </dgm:pt>
    <dgm:pt modelId="{B6121A19-A279-49A3-A484-3A0723B4C9F6}">
      <dgm:prSet phldrT="[Text]"/>
      <dgm:spPr/>
      <dgm:t>
        <a:bodyPr/>
        <a:lstStyle/>
        <a:p>
          <a:r>
            <a:rPr lang="en-GB" dirty="0">
              <a:latin typeface="Verdana" pitchFamily="34" charset="0"/>
            </a:rPr>
            <a:t>BRAD</a:t>
          </a:r>
        </a:p>
      </dgm:t>
    </dgm:pt>
    <dgm:pt modelId="{44BD38AC-76AC-41BD-821E-EA3A4D20320D}" type="parTrans" cxnId="{C1C18C63-F3D2-4128-A810-1637EAB6EAD7}">
      <dgm:prSet/>
      <dgm:spPr/>
      <dgm:t>
        <a:bodyPr/>
        <a:lstStyle/>
        <a:p>
          <a:endParaRPr lang="en-GB"/>
        </a:p>
      </dgm:t>
    </dgm:pt>
    <dgm:pt modelId="{CEE5DAB7-5C5B-4DBE-AAFF-14F32C4CE48D}" type="sibTrans" cxnId="{C1C18C63-F3D2-4128-A810-1637EAB6EAD7}">
      <dgm:prSet/>
      <dgm:spPr/>
      <dgm:t>
        <a:bodyPr/>
        <a:lstStyle/>
        <a:p>
          <a:endParaRPr lang="en-GB"/>
        </a:p>
      </dgm:t>
    </dgm:pt>
    <dgm:pt modelId="{BB8CF227-5B3A-4831-A8D9-470533A2F816}" type="pres">
      <dgm:prSet presAssocID="{1219CDB4-E557-4C2A-8987-A176AE86289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C7EFF8F-DC8D-4105-B02D-3AD7D585319F}" type="pres">
      <dgm:prSet presAssocID="{AB9560DF-35FB-4592-A65A-82673CD6805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723E7E-3C2F-4C22-8138-9A24EBA70C0C}" type="pres">
      <dgm:prSet presAssocID="{AB9560DF-35FB-4592-A65A-82673CD68052}" presName="gear1srcNode" presStyleLbl="node1" presStyleIdx="0" presStyleCnt="3"/>
      <dgm:spPr/>
      <dgm:t>
        <a:bodyPr/>
        <a:lstStyle/>
        <a:p>
          <a:endParaRPr lang="en-GB"/>
        </a:p>
      </dgm:t>
    </dgm:pt>
    <dgm:pt modelId="{21B03AD9-FFE2-4BA7-8372-A7026CDE9CF0}" type="pres">
      <dgm:prSet presAssocID="{AB9560DF-35FB-4592-A65A-82673CD68052}" presName="gear1dstNode" presStyleLbl="node1" presStyleIdx="0" presStyleCnt="3"/>
      <dgm:spPr/>
      <dgm:t>
        <a:bodyPr/>
        <a:lstStyle/>
        <a:p>
          <a:endParaRPr lang="en-GB"/>
        </a:p>
      </dgm:t>
    </dgm:pt>
    <dgm:pt modelId="{B9CEA4EF-F540-4565-9BF8-5F4569D89096}" type="pres">
      <dgm:prSet presAssocID="{39A73F7F-CAD2-4EA9-8856-371144AEAF0C}" presName="gear2" presStyleLbl="node1" presStyleIdx="1" presStyleCnt="3" custLinFactNeighborX="188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E7EE3C-CBB5-49A2-A54B-720553055BCF}" type="pres">
      <dgm:prSet presAssocID="{39A73F7F-CAD2-4EA9-8856-371144AEAF0C}" presName="gear2srcNode" presStyleLbl="node1" presStyleIdx="1" presStyleCnt="3"/>
      <dgm:spPr/>
      <dgm:t>
        <a:bodyPr/>
        <a:lstStyle/>
        <a:p>
          <a:endParaRPr lang="en-GB"/>
        </a:p>
      </dgm:t>
    </dgm:pt>
    <dgm:pt modelId="{6420FE06-C128-48D8-9D4C-6BA2A0BF6E37}" type="pres">
      <dgm:prSet presAssocID="{39A73F7F-CAD2-4EA9-8856-371144AEAF0C}" presName="gear2dstNode" presStyleLbl="node1" presStyleIdx="1" presStyleCnt="3"/>
      <dgm:spPr/>
      <dgm:t>
        <a:bodyPr/>
        <a:lstStyle/>
        <a:p>
          <a:endParaRPr lang="en-GB"/>
        </a:p>
      </dgm:t>
    </dgm:pt>
    <dgm:pt modelId="{9CB674A1-41B8-48D5-805B-702992BC0215}" type="pres">
      <dgm:prSet presAssocID="{B6121A19-A279-49A3-A484-3A0723B4C9F6}" presName="gear3" presStyleLbl="node1" presStyleIdx="2" presStyleCnt="3"/>
      <dgm:spPr/>
      <dgm:t>
        <a:bodyPr/>
        <a:lstStyle/>
        <a:p>
          <a:endParaRPr lang="en-GB"/>
        </a:p>
      </dgm:t>
    </dgm:pt>
    <dgm:pt modelId="{2B14415C-6FA0-41F4-8E43-2F30A1D32C65}" type="pres">
      <dgm:prSet presAssocID="{B6121A19-A279-49A3-A484-3A0723B4C9F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CA2A22-76EB-4439-86A4-BC80849FE004}" type="pres">
      <dgm:prSet presAssocID="{B6121A19-A279-49A3-A484-3A0723B4C9F6}" presName="gear3srcNode" presStyleLbl="node1" presStyleIdx="2" presStyleCnt="3"/>
      <dgm:spPr/>
      <dgm:t>
        <a:bodyPr/>
        <a:lstStyle/>
        <a:p>
          <a:endParaRPr lang="en-GB"/>
        </a:p>
      </dgm:t>
    </dgm:pt>
    <dgm:pt modelId="{5706F93D-D45A-4125-9A58-8D2E8A513AA1}" type="pres">
      <dgm:prSet presAssocID="{B6121A19-A279-49A3-A484-3A0723B4C9F6}" presName="gear3dstNode" presStyleLbl="node1" presStyleIdx="2" presStyleCnt="3"/>
      <dgm:spPr/>
      <dgm:t>
        <a:bodyPr/>
        <a:lstStyle/>
        <a:p>
          <a:endParaRPr lang="en-GB"/>
        </a:p>
      </dgm:t>
    </dgm:pt>
    <dgm:pt modelId="{3BA9FDBF-9B83-4C41-9A16-AE91106412F6}" type="pres">
      <dgm:prSet presAssocID="{858DB85F-F91E-468A-AEFD-E669112E2256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C126F529-59D6-4153-8C5F-E0BDAA836EF0}" type="pres">
      <dgm:prSet presAssocID="{E92A1EBE-3804-469E-B3D3-7427A1F72E1C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0A8754F2-2D47-46E8-959F-0790B4697A52}" type="pres">
      <dgm:prSet presAssocID="{CEE5DAB7-5C5B-4DBE-AAFF-14F32C4CE48D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FAB3BEE3-5243-4B8A-976B-0FD5F279994D}" type="presOf" srcId="{AB9560DF-35FB-4592-A65A-82673CD68052}" destId="{BC7EFF8F-DC8D-4105-B02D-3AD7D585319F}" srcOrd="0" destOrd="0" presId="urn:microsoft.com/office/officeart/2005/8/layout/gear1"/>
    <dgm:cxn modelId="{7C532130-8E61-4F63-92EF-BD7250947EB9}" type="presOf" srcId="{E92A1EBE-3804-469E-B3D3-7427A1F72E1C}" destId="{C126F529-59D6-4153-8C5F-E0BDAA836EF0}" srcOrd="0" destOrd="0" presId="urn:microsoft.com/office/officeart/2005/8/layout/gear1"/>
    <dgm:cxn modelId="{C07F5C4F-B716-4A44-B321-84A4A743C8B0}" type="presOf" srcId="{39A73F7F-CAD2-4EA9-8856-371144AEAF0C}" destId="{B9CEA4EF-F540-4565-9BF8-5F4569D89096}" srcOrd="0" destOrd="0" presId="urn:microsoft.com/office/officeart/2005/8/layout/gear1"/>
    <dgm:cxn modelId="{D3376A21-3952-4D3C-A830-5F121A5244C4}" type="presOf" srcId="{CEE5DAB7-5C5B-4DBE-AAFF-14F32C4CE48D}" destId="{0A8754F2-2D47-46E8-959F-0790B4697A52}" srcOrd="0" destOrd="0" presId="urn:microsoft.com/office/officeart/2005/8/layout/gear1"/>
    <dgm:cxn modelId="{7E43EF5E-CF39-4BFF-811E-3ED29C206E25}" type="presOf" srcId="{B6121A19-A279-49A3-A484-3A0723B4C9F6}" destId="{9CB674A1-41B8-48D5-805B-702992BC0215}" srcOrd="0" destOrd="0" presId="urn:microsoft.com/office/officeart/2005/8/layout/gear1"/>
    <dgm:cxn modelId="{0BB74B0A-B004-4B1A-9933-BDBB8E6BFF03}" type="presOf" srcId="{B6121A19-A279-49A3-A484-3A0723B4C9F6}" destId="{2B14415C-6FA0-41F4-8E43-2F30A1D32C65}" srcOrd="1" destOrd="0" presId="urn:microsoft.com/office/officeart/2005/8/layout/gear1"/>
    <dgm:cxn modelId="{9E16746A-9098-4E15-956A-C3DC09AB02B3}" type="presOf" srcId="{B6121A19-A279-49A3-A484-3A0723B4C9F6}" destId="{5706F93D-D45A-4125-9A58-8D2E8A513AA1}" srcOrd="3" destOrd="0" presId="urn:microsoft.com/office/officeart/2005/8/layout/gear1"/>
    <dgm:cxn modelId="{7ACE38E2-ED7A-4219-BDF2-29A80C6CEB6A}" type="presOf" srcId="{858DB85F-F91E-468A-AEFD-E669112E2256}" destId="{3BA9FDBF-9B83-4C41-9A16-AE91106412F6}" srcOrd="0" destOrd="0" presId="urn:microsoft.com/office/officeart/2005/8/layout/gear1"/>
    <dgm:cxn modelId="{DC8736F7-9511-4687-AD24-04D4901731AA}" type="presOf" srcId="{AB9560DF-35FB-4592-A65A-82673CD68052}" destId="{37723E7E-3C2F-4C22-8138-9A24EBA70C0C}" srcOrd="1" destOrd="0" presId="urn:microsoft.com/office/officeart/2005/8/layout/gear1"/>
    <dgm:cxn modelId="{6964D28C-E700-499D-AD0F-66CC80A034DE}" type="presOf" srcId="{AB9560DF-35FB-4592-A65A-82673CD68052}" destId="{21B03AD9-FFE2-4BA7-8372-A7026CDE9CF0}" srcOrd="2" destOrd="0" presId="urn:microsoft.com/office/officeart/2005/8/layout/gear1"/>
    <dgm:cxn modelId="{FFB316D0-4B29-43A4-9C5B-26BFC9260CFF}" srcId="{1219CDB4-E557-4C2A-8987-A176AE862894}" destId="{39A73F7F-CAD2-4EA9-8856-371144AEAF0C}" srcOrd="1" destOrd="0" parTransId="{28B2D7C2-8E44-4C81-B662-CC5EBE2AE4D1}" sibTransId="{E92A1EBE-3804-469E-B3D3-7427A1F72E1C}"/>
    <dgm:cxn modelId="{30C14892-6A93-48D3-878C-D3DC0A89BD4B}" type="presOf" srcId="{B6121A19-A279-49A3-A484-3A0723B4C9F6}" destId="{04CA2A22-76EB-4439-86A4-BC80849FE004}" srcOrd="2" destOrd="0" presId="urn:microsoft.com/office/officeart/2005/8/layout/gear1"/>
    <dgm:cxn modelId="{C1C18C63-F3D2-4128-A810-1637EAB6EAD7}" srcId="{1219CDB4-E557-4C2A-8987-A176AE862894}" destId="{B6121A19-A279-49A3-A484-3A0723B4C9F6}" srcOrd="2" destOrd="0" parTransId="{44BD38AC-76AC-41BD-821E-EA3A4D20320D}" sibTransId="{CEE5DAB7-5C5B-4DBE-AAFF-14F32C4CE48D}"/>
    <dgm:cxn modelId="{F936A4C6-E81C-4483-BA0E-6B24D14F56EE}" type="presOf" srcId="{39A73F7F-CAD2-4EA9-8856-371144AEAF0C}" destId="{6420FE06-C128-48D8-9D4C-6BA2A0BF6E37}" srcOrd="2" destOrd="0" presId="urn:microsoft.com/office/officeart/2005/8/layout/gear1"/>
    <dgm:cxn modelId="{10D909A5-8A1F-48E2-8F00-3CA62E30D890}" type="presOf" srcId="{1219CDB4-E557-4C2A-8987-A176AE862894}" destId="{BB8CF227-5B3A-4831-A8D9-470533A2F816}" srcOrd="0" destOrd="0" presId="urn:microsoft.com/office/officeart/2005/8/layout/gear1"/>
    <dgm:cxn modelId="{7327C9EA-340C-4122-B325-FDBE4B510472}" srcId="{1219CDB4-E557-4C2A-8987-A176AE862894}" destId="{AB9560DF-35FB-4592-A65A-82673CD68052}" srcOrd="0" destOrd="0" parTransId="{B7EFBF37-4F1E-40D5-9B40-3C650808200A}" sibTransId="{858DB85F-F91E-468A-AEFD-E669112E2256}"/>
    <dgm:cxn modelId="{4902876C-F3B9-411F-A207-EA586AA2B587}" type="presOf" srcId="{39A73F7F-CAD2-4EA9-8856-371144AEAF0C}" destId="{F1E7EE3C-CBB5-49A2-A54B-720553055BCF}" srcOrd="1" destOrd="0" presId="urn:microsoft.com/office/officeart/2005/8/layout/gear1"/>
    <dgm:cxn modelId="{DC835123-8C3D-412F-A74A-894440D65946}" type="presParOf" srcId="{BB8CF227-5B3A-4831-A8D9-470533A2F816}" destId="{BC7EFF8F-DC8D-4105-B02D-3AD7D585319F}" srcOrd="0" destOrd="0" presId="urn:microsoft.com/office/officeart/2005/8/layout/gear1"/>
    <dgm:cxn modelId="{F1829347-0D45-4981-BCC6-10573D577FFC}" type="presParOf" srcId="{BB8CF227-5B3A-4831-A8D9-470533A2F816}" destId="{37723E7E-3C2F-4C22-8138-9A24EBA70C0C}" srcOrd="1" destOrd="0" presId="urn:microsoft.com/office/officeart/2005/8/layout/gear1"/>
    <dgm:cxn modelId="{CE10FE9D-8D28-4AA2-BBE5-4554C0038299}" type="presParOf" srcId="{BB8CF227-5B3A-4831-A8D9-470533A2F816}" destId="{21B03AD9-FFE2-4BA7-8372-A7026CDE9CF0}" srcOrd="2" destOrd="0" presId="urn:microsoft.com/office/officeart/2005/8/layout/gear1"/>
    <dgm:cxn modelId="{43A6DCB7-0563-4BF3-AB9B-AF8B5B45F7D9}" type="presParOf" srcId="{BB8CF227-5B3A-4831-A8D9-470533A2F816}" destId="{B9CEA4EF-F540-4565-9BF8-5F4569D89096}" srcOrd="3" destOrd="0" presId="urn:microsoft.com/office/officeart/2005/8/layout/gear1"/>
    <dgm:cxn modelId="{7C4853A1-0208-4CFF-936F-9F2E4E359E07}" type="presParOf" srcId="{BB8CF227-5B3A-4831-A8D9-470533A2F816}" destId="{F1E7EE3C-CBB5-49A2-A54B-720553055BCF}" srcOrd="4" destOrd="0" presId="urn:microsoft.com/office/officeart/2005/8/layout/gear1"/>
    <dgm:cxn modelId="{396B3722-37B5-4979-B785-286E0EADF501}" type="presParOf" srcId="{BB8CF227-5B3A-4831-A8D9-470533A2F816}" destId="{6420FE06-C128-48D8-9D4C-6BA2A0BF6E37}" srcOrd="5" destOrd="0" presId="urn:microsoft.com/office/officeart/2005/8/layout/gear1"/>
    <dgm:cxn modelId="{6881D26C-425B-4960-BF99-2EED323A7F6E}" type="presParOf" srcId="{BB8CF227-5B3A-4831-A8D9-470533A2F816}" destId="{9CB674A1-41B8-48D5-805B-702992BC0215}" srcOrd="6" destOrd="0" presId="urn:microsoft.com/office/officeart/2005/8/layout/gear1"/>
    <dgm:cxn modelId="{1BB56CF1-8D92-44D4-A52C-475610175C9B}" type="presParOf" srcId="{BB8CF227-5B3A-4831-A8D9-470533A2F816}" destId="{2B14415C-6FA0-41F4-8E43-2F30A1D32C65}" srcOrd="7" destOrd="0" presId="urn:microsoft.com/office/officeart/2005/8/layout/gear1"/>
    <dgm:cxn modelId="{8A583C5B-8573-4B03-AFEF-D26597C11F43}" type="presParOf" srcId="{BB8CF227-5B3A-4831-A8D9-470533A2F816}" destId="{04CA2A22-76EB-4439-86A4-BC80849FE004}" srcOrd="8" destOrd="0" presId="urn:microsoft.com/office/officeart/2005/8/layout/gear1"/>
    <dgm:cxn modelId="{B1D0926D-B9F2-4507-8DE9-618ACB5F6737}" type="presParOf" srcId="{BB8CF227-5B3A-4831-A8D9-470533A2F816}" destId="{5706F93D-D45A-4125-9A58-8D2E8A513AA1}" srcOrd="9" destOrd="0" presId="urn:microsoft.com/office/officeart/2005/8/layout/gear1"/>
    <dgm:cxn modelId="{D4854C21-3764-49C5-A7C0-C02E2A33E2C1}" type="presParOf" srcId="{BB8CF227-5B3A-4831-A8D9-470533A2F816}" destId="{3BA9FDBF-9B83-4C41-9A16-AE91106412F6}" srcOrd="10" destOrd="0" presId="urn:microsoft.com/office/officeart/2005/8/layout/gear1"/>
    <dgm:cxn modelId="{E0A57F4E-580B-4A82-85EB-2EF476D73A84}" type="presParOf" srcId="{BB8CF227-5B3A-4831-A8D9-470533A2F816}" destId="{C126F529-59D6-4153-8C5F-E0BDAA836EF0}" srcOrd="11" destOrd="0" presId="urn:microsoft.com/office/officeart/2005/8/layout/gear1"/>
    <dgm:cxn modelId="{73DFD469-9B20-44AF-A795-ECACE88BDF93}" type="presParOf" srcId="{BB8CF227-5B3A-4831-A8D9-470533A2F816}" destId="{0A8754F2-2D47-46E8-959F-0790B4697A5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7EFF8F-DC8D-4105-B02D-3AD7D585319F}">
      <dsp:nvSpPr>
        <dsp:cNvPr id="0" name=""/>
        <dsp:cNvSpPr/>
      </dsp:nvSpPr>
      <dsp:spPr>
        <a:xfrm>
          <a:off x="1098528" y="761400"/>
          <a:ext cx="930600" cy="93060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/>
            <a:t>RESEARCH</a:t>
          </a:r>
        </a:p>
      </dsp:txBody>
      <dsp:txXfrm>
        <a:off x="1098528" y="761400"/>
        <a:ext cx="930600" cy="930600"/>
      </dsp:txXfrm>
    </dsp:sp>
    <dsp:sp modelId="{B9CEA4EF-F540-4565-9BF8-5F4569D89096}">
      <dsp:nvSpPr>
        <dsp:cNvPr id="0" name=""/>
        <dsp:cNvSpPr/>
      </dsp:nvSpPr>
      <dsp:spPr>
        <a:xfrm>
          <a:off x="569812" y="541440"/>
          <a:ext cx="676800" cy="676800"/>
        </a:xfrm>
        <a:prstGeom prst="gear6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latin typeface="Verdana" pitchFamily="34" charset="0"/>
            </a:rPr>
            <a:t>BURA</a:t>
          </a:r>
        </a:p>
      </dsp:txBody>
      <dsp:txXfrm>
        <a:off x="569812" y="541440"/>
        <a:ext cx="676800" cy="676800"/>
      </dsp:txXfrm>
    </dsp:sp>
    <dsp:sp modelId="{9CB674A1-41B8-48D5-805B-702992BC0215}">
      <dsp:nvSpPr>
        <dsp:cNvPr id="0" name=""/>
        <dsp:cNvSpPr/>
      </dsp:nvSpPr>
      <dsp:spPr>
        <a:xfrm rot="20700000">
          <a:off x="936165" y="74517"/>
          <a:ext cx="663125" cy="663125"/>
        </a:xfrm>
        <a:prstGeom prst="gear6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>
              <a:latin typeface="Verdana" pitchFamily="34" charset="0"/>
            </a:rPr>
            <a:t>BRAD</a:t>
          </a:r>
        </a:p>
      </dsp:txBody>
      <dsp:txXfrm>
        <a:off x="1081608" y="219960"/>
        <a:ext cx="372240" cy="372240"/>
      </dsp:txXfrm>
    </dsp:sp>
    <dsp:sp modelId="{3BA9FDBF-9B83-4C41-9A16-AE91106412F6}">
      <dsp:nvSpPr>
        <dsp:cNvPr id="0" name=""/>
        <dsp:cNvSpPr/>
      </dsp:nvSpPr>
      <dsp:spPr>
        <a:xfrm>
          <a:off x="1002515" y="634268"/>
          <a:ext cx="1191168" cy="1191168"/>
        </a:xfrm>
        <a:prstGeom prst="circularArrow">
          <a:avLst>
            <a:gd name="adj1" fmla="val 4687"/>
            <a:gd name="adj2" fmla="val 299029"/>
            <a:gd name="adj3" fmla="val 2393511"/>
            <a:gd name="adj4" fmla="val 16156758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6F529-59D6-4153-8C5F-E0BDAA836EF0}">
      <dsp:nvSpPr>
        <dsp:cNvPr id="0" name=""/>
        <dsp:cNvSpPr/>
      </dsp:nvSpPr>
      <dsp:spPr>
        <a:xfrm>
          <a:off x="437228" y="402428"/>
          <a:ext cx="865458" cy="86545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8754F2-2D47-46E8-959F-0790B4697A52}">
      <dsp:nvSpPr>
        <dsp:cNvPr id="0" name=""/>
        <dsp:cNvSpPr/>
      </dsp:nvSpPr>
      <dsp:spPr>
        <a:xfrm>
          <a:off x="782777" y="-59993"/>
          <a:ext cx="933138" cy="9331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976470-5EE6-4311-BEDC-FC100DB16FD5}" type="datetime1">
              <a:rPr lang="en-GB"/>
              <a:pPr/>
              <a:t>26/05/2011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31870C-3A22-41B2-9457-9726EE49196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BE58054-EAF5-4C3C-A5B4-D47156E744E7}" type="datetime1">
              <a:rPr lang="en-GB"/>
              <a:pPr/>
              <a:t>26/05/2011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092E9F8-B47D-45CC-86C7-8454B425A10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E9F8-B47D-45CC-86C7-8454B425A10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BC254A3-AEA0-4297-8BA5-DBA1366DDC33}" type="slidenum">
              <a:rPr lang="en-GB"/>
              <a:pPr/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/>
        </p:nvGraphicFramePr>
        <p:xfrm>
          <a:off x="1524000" y="3337560"/>
          <a:ext cx="6096000" cy="182880"/>
        </p:xfrm>
        <a:graphic>
          <a:graphicData uri="http://schemas.openxmlformats.org/drawingml/2006/table">
            <a:tbl>
              <a:tblPr/>
              <a:tblGrid>
                <a:gridCol w="1321613"/>
                <a:gridCol w="837590"/>
                <a:gridCol w="987552"/>
                <a:gridCol w="1534973"/>
                <a:gridCol w="141427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3524250" algn="l"/>
                        </a:tabLst>
                      </a:pP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3524250" algn="l"/>
                        </a:tabLst>
                      </a:pP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3524250" algn="l"/>
                        </a:tabLst>
                      </a:pP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3524250" algn="l"/>
                        </a:tabLst>
                      </a:pP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  <a:tab pos="2865755" algn="ctr"/>
                          <a:tab pos="3524250" algn="l"/>
                        </a:tabLst>
                      </a:pP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6636" name="Picture 1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87833" y="6318000"/>
            <a:ext cx="531837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A51BAA5-E9E9-4D88-9FF1-E704D7E12B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F79C11D-3738-4336-834C-52193F62EB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47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6594" y="6356350"/>
            <a:ext cx="910206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FDE7381-F28C-4BB7-9E32-80448EE9F03E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7" name="Picture 1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687833" y="6318000"/>
            <a:ext cx="531837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6FC3BF-6E07-43F1-8D7F-ABD8B6277A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C6B48A-03C3-4518-8C63-631F794E4A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AA6A95-F244-4207-A76A-C3C1C46BC3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59AB09-1FEE-433B-B5F7-63CF35AD37E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F98ABB-95D1-4B8C-A48B-30593E9110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E34333-C505-42AB-8D96-28F6B0F75E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C81113-4B23-4F06-8657-5976BF821B3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1031" name="Picture 7" descr="Brunel_University_London_Logo_RGB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620000" y="5464175"/>
            <a:ext cx="10668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00075" y="274638"/>
            <a:ext cx="79438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tbucket.org/richardjones/bru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Rosa.scoble@brunel.ac.uk" TargetMode="External"/><Relationship Id="rId5" Type="http://schemas.openxmlformats.org/officeDocument/2006/relationships/hyperlink" Target="mailto:Lorna.mitchell@brunel.ac.uk" TargetMode="External"/><Relationship Id="rId4" Type="http://schemas.openxmlformats.org/officeDocument/2006/relationships/hyperlink" Target="http://bruceatbrunel.wordpres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BRUCE Project</a:t>
            </a:r>
            <a:br>
              <a:rPr lang="en-US" dirty="0" smtClean="0"/>
            </a:br>
            <a:r>
              <a:rPr lang="en-US" sz="2800" dirty="0" smtClean="0"/>
              <a:t>(Brunel Research Under a CERIF Environment)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Rosa Scoble &amp; Lorna Mitchell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Brunel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Project Outputs</a:t>
            </a:r>
          </a:p>
          <a:p>
            <a:r>
              <a:rPr lang="en-GB" dirty="0" smtClean="0"/>
              <a:t>Prototype tool</a:t>
            </a:r>
          </a:p>
          <a:p>
            <a:pPr lvl="1"/>
            <a:r>
              <a:rPr lang="en-GB" dirty="0" smtClean="0"/>
              <a:t>Based on Apache </a:t>
            </a:r>
            <a:r>
              <a:rPr lang="en-GB" dirty="0" err="1" smtClean="0"/>
              <a:t>Solr</a:t>
            </a:r>
            <a:r>
              <a:rPr lang="en-GB" dirty="0" smtClean="0"/>
              <a:t> and Project Blacklight</a:t>
            </a:r>
          </a:p>
          <a:p>
            <a:pPr lvl="1"/>
            <a:r>
              <a:rPr lang="en-GB" dirty="0" smtClean="0"/>
              <a:t>Open Source Software</a:t>
            </a:r>
          </a:p>
          <a:p>
            <a:r>
              <a:rPr lang="en-GB" dirty="0" smtClean="0"/>
              <a:t>BRUCE and CERIF</a:t>
            </a:r>
          </a:p>
          <a:p>
            <a:pPr lvl="1"/>
            <a:r>
              <a:rPr lang="en-GB" dirty="0" smtClean="0"/>
              <a:t>Mapping CERIF to the HESA data</a:t>
            </a:r>
          </a:p>
          <a:p>
            <a:pPr lvl="1"/>
            <a:r>
              <a:rPr lang="en-GB" dirty="0" smtClean="0"/>
              <a:t>Gap analysis</a:t>
            </a:r>
          </a:p>
          <a:p>
            <a:r>
              <a:rPr lang="en-GB" dirty="0" smtClean="0"/>
              <a:t>Sample Reports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BRUCE Reports</a:t>
            </a:r>
          </a:p>
          <a:p>
            <a:r>
              <a:rPr lang="en-GB" dirty="0" smtClean="0"/>
              <a:t>Bring together research information from different source:</a:t>
            </a:r>
          </a:p>
          <a:p>
            <a:pPr lvl="1"/>
            <a:r>
              <a:rPr lang="en-GB" dirty="0" smtClean="0"/>
              <a:t>Contract information</a:t>
            </a:r>
          </a:p>
          <a:p>
            <a:pPr lvl="1"/>
            <a:r>
              <a:rPr lang="en-GB" dirty="0" smtClean="0"/>
              <a:t>Academic areas</a:t>
            </a:r>
          </a:p>
          <a:p>
            <a:pPr lvl="1"/>
            <a:r>
              <a:rPr lang="en-GB" dirty="0" smtClean="0"/>
              <a:t>PhD students supervised</a:t>
            </a:r>
          </a:p>
          <a:p>
            <a:pPr lvl="1"/>
            <a:r>
              <a:rPr lang="en-GB" dirty="0" smtClean="0"/>
              <a:t>Publications</a:t>
            </a:r>
          </a:p>
          <a:p>
            <a:pPr lvl="1"/>
            <a:r>
              <a:rPr lang="en-GB" dirty="0" smtClean="0"/>
              <a:t>Funding, etc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98ABB-95D1-4B8C-A48B-30593E9110A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502" y="417005"/>
            <a:ext cx="882777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Progress to Date:</a:t>
            </a:r>
          </a:p>
          <a:p>
            <a:r>
              <a:rPr lang="en-GB" dirty="0" smtClean="0"/>
              <a:t>Created some data to play with</a:t>
            </a:r>
          </a:p>
          <a:p>
            <a:r>
              <a:rPr lang="en-GB" dirty="0" err="1" smtClean="0"/>
              <a:t>CerifEYE</a:t>
            </a:r>
            <a:endParaRPr lang="en-GB" dirty="0" smtClean="0"/>
          </a:p>
          <a:p>
            <a:pPr lvl="2"/>
            <a:r>
              <a:rPr lang="en-GB" dirty="0" smtClean="0"/>
              <a:t>Thin python front end to browse the </a:t>
            </a:r>
            <a:r>
              <a:rPr lang="en-GB" dirty="0" err="1" smtClean="0"/>
              <a:t>MySQL</a:t>
            </a:r>
            <a:r>
              <a:rPr lang="en-GB" dirty="0" smtClean="0"/>
              <a:t> database and check the indexing in </a:t>
            </a:r>
            <a:r>
              <a:rPr lang="en-GB" dirty="0" err="1" smtClean="0"/>
              <a:t>Solr</a:t>
            </a:r>
            <a:endParaRPr lang="en-GB" dirty="0" smtClean="0"/>
          </a:p>
          <a:p>
            <a:r>
              <a:rPr lang="en-GB" dirty="0" smtClean="0"/>
              <a:t>Generated a first dataset based on the sample report</a:t>
            </a:r>
          </a:p>
          <a:p>
            <a:r>
              <a:rPr lang="en-GB" dirty="0" smtClean="0">
                <a:hlinkClick r:id="rId2"/>
              </a:rPr>
              <a:t>https://bitbucket.org/richardjones/bruce</a:t>
            </a:r>
            <a:r>
              <a:rPr lang="en-GB" dirty="0" smtClean="0"/>
              <a:t>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Documents and Settings\lbsrllm.ACADEMIC.000\Local Settings\Temporary Internet Files\Content.IE5\P4I5WXWT\MP900315598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647699" y="2558637"/>
            <a:ext cx="2784817" cy="2609088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32517" y="1600200"/>
            <a:ext cx="5254283" cy="4525963"/>
          </a:xfrm>
        </p:spPr>
        <p:txBody>
          <a:bodyPr/>
          <a:lstStyle/>
          <a:p>
            <a:r>
              <a:rPr lang="en-GB" dirty="0" smtClean="0"/>
              <a:t>Contacts:</a:t>
            </a:r>
          </a:p>
          <a:p>
            <a:pPr lvl="1"/>
            <a:r>
              <a:rPr lang="en-GB" dirty="0" smtClean="0"/>
              <a:t>BRUCE Project Blog</a:t>
            </a:r>
          </a:p>
          <a:p>
            <a:pPr lvl="2"/>
            <a:r>
              <a:rPr lang="en-GB" dirty="0" smtClean="0">
                <a:hlinkClick r:id="rId4"/>
              </a:rPr>
              <a:t>http://bruceatbrunel.wordpress.com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Email:</a:t>
            </a:r>
          </a:p>
          <a:p>
            <a:pPr lvl="2"/>
            <a:r>
              <a:rPr lang="en-GB" dirty="0" smtClean="0">
                <a:hlinkClick r:id="rId5"/>
              </a:rPr>
              <a:t>Lorna.mitchell@brunel.ac.uk</a:t>
            </a:r>
            <a:endParaRPr lang="en-GB" dirty="0" smtClean="0"/>
          </a:p>
          <a:p>
            <a:pPr lvl="2"/>
            <a:r>
              <a:rPr lang="en-GB" dirty="0" smtClean="0">
                <a:hlinkClick r:id="rId6"/>
              </a:rPr>
              <a:t>Rosa.scoble@brunel.ac.uk</a:t>
            </a:r>
            <a:endParaRPr lang="en-GB" dirty="0" smtClean="0"/>
          </a:p>
          <a:p>
            <a:pPr lvl="2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Brunel</a:t>
            </a:r>
          </a:p>
          <a:p>
            <a:r>
              <a:rPr lang="en-GB" dirty="0" smtClean="0"/>
              <a:t>BRUCE in context</a:t>
            </a:r>
          </a:p>
          <a:p>
            <a:r>
              <a:rPr lang="en-GB" dirty="0" smtClean="0"/>
              <a:t>Introduction to the BRUCE Project</a:t>
            </a:r>
          </a:p>
          <a:p>
            <a:pPr lvl="1"/>
            <a:r>
              <a:rPr lang="en-GB" dirty="0" smtClean="0"/>
              <a:t>Overview</a:t>
            </a:r>
          </a:p>
          <a:p>
            <a:pPr lvl="1"/>
            <a:r>
              <a:rPr lang="en-GB" dirty="0" smtClean="0"/>
              <a:t>CERIF</a:t>
            </a:r>
          </a:p>
          <a:p>
            <a:pPr lvl="1"/>
            <a:r>
              <a:rPr lang="en-GB" dirty="0" smtClean="0"/>
              <a:t>Project Outputs</a:t>
            </a:r>
          </a:p>
          <a:p>
            <a:r>
              <a:rPr lang="en-GB" dirty="0" smtClean="0"/>
              <a:t>Any Questions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3158" y="2005013"/>
            <a:ext cx="17145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Brunel University</a:t>
            </a:r>
          </a:p>
          <a:p>
            <a:pPr lvl="1"/>
            <a:r>
              <a:rPr lang="en-GB" dirty="0" smtClean="0"/>
              <a:t>World class university based in Uxbridge, West London</a:t>
            </a:r>
          </a:p>
          <a:p>
            <a:pPr lvl="1"/>
            <a:r>
              <a:rPr lang="en-GB" dirty="0" smtClean="0"/>
              <a:t>Small research-intensive institution with a broad disciplinary base, building on a very strong historical base in engineering</a:t>
            </a:r>
          </a:p>
          <a:p>
            <a:pPr lvl="1"/>
            <a:r>
              <a:rPr lang="en-GB" dirty="0" smtClean="0"/>
              <a:t>15,000 </a:t>
            </a:r>
            <a:r>
              <a:rPr lang="en-GB" dirty="0" smtClean="0"/>
              <a:t>students including more than 950 PhD </a:t>
            </a:r>
            <a:r>
              <a:rPr lang="en-GB" dirty="0" smtClean="0"/>
              <a:t>students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BRAD and BURA</a:t>
            </a:r>
          </a:p>
          <a:p>
            <a:pPr lvl="1"/>
            <a:r>
              <a:rPr lang="en-GB" dirty="0" smtClean="0"/>
              <a:t>BRAD</a:t>
            </a:r>
          </a:p>
          <a:p>
            <a:pPr lvl="2"/>
            <a:r>
              <a:rPr lang="en-GB" dirty="0" smtClean="0"/>
              <a:t>Symplectic Elements</a:t>
            </a:r>
          </a:p>
          <a:p>
            <a:pPr lvl="2"/>
            <a:r>
              <a:rPr lang="en-GB" dirty="0" smtClean="0"/>
              <a:t>Comprehensive record of publications</a:t>
            </a:r>
          </a:p>
          <a:p>
            <a:pPr lvl="3"/>
            <a:r>
              <a:rPr lang="en-GB" dirty="0" smtClean="0"/>
              <a:t>Research profiles on Brunel </a:t>
            </a:r>
            <a:r>
              <a:rPr lang="en-GB" dirty="0" smtClean="0"/>
              <a:t>website</a:t>
            </a:r>
            <a:endParaRPr lang="en-GB" dirty="0" smtClean="0"/>
          </a:p>
          <a:p>
            <a:pPr lvl="3"/>
            <a:endParaRPr lang="en-GB" dirty="0" smtClean="0"/>
          </a:p>
          <a:p>
            <a:pPr lvl="1"/>
            <a:r>
              <a:rPr lang="en-GB" dirty="0" smtClean="0"/>
              <a:t>BURA (http://bura.brunel.ac.uk/)</a:t>
            </a:r>
          </a:p>
          <a:p>
            <a:pPr lvl="2"/>
            <a:r>
              <a:rPr lang="en-GB" dirty="0" smtClean="0"/>
              <a:t>Launched in 2006;  4,372 full-text items</a:t>
            </a:r>
          </a:p>
          <a:p>
            <a:pPr lvl="2"/>
            <a:r>
              <a:rPr lang="en-GB" dirty="0" smtClean="0"/>
              <a:t>Linked to BRAD via Repository Tools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7" name="Diagram 6"/>
          <p:cNvGraphicFramePr>
            <a:graphicFrameLocks noChangeAspect="1"/>
          </p:cNvGraphicFramePr>
          <p:nvPr/>
        </p:nvGraphicFramePr>
        <p:xfrm>
          <a:off x="6320543" y="1600200"/>
          <a:ext cx="2366257" cy="169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3"/>
            <a:ext cx="8229600" cy="49183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The UK Context</a:t>
            </a:r>
          </a:p>
          <a:p>
            <a:endParaRPr lang="en-GB" sz="1400" dirty="0" smtClean="0"/>
          </a:p>
          <a:p>
            <a:r>
              <a:rPr lang="en-GB" dirty="0" smtClean="0"/>
              <a:t>Autonomous universities contracted by the funding council (HEFCE)</a:t>
            </a:r>
          </a:p>
          <a:p>
            <a:endParaRPr lang="en-GB" sz="1600" dirty="0" smtClean="0"/>
          </a:p>
          <a:p>
            <a:r>
              <a:rPr lang="en-GB" dirty="0" smtClean="0"/>
              <a:t>Data for the sector collected by the Higher Education Statistic Agency (HESA) in a standard format (Students, Staff, Finance, etc.)</a:t>
            </a:r>
          </a:p>
          <a:p>
            <a:endParaRPr lang="en-GB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3"/>
            <a:ext cx="8229600" cy="49183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The UK Context</a:t>
            </a:r>
          </a:p>
          <a:p>
            <a:endParaRPr lang="en-GB" sz="1400" dirty="0" smtClean="0"/>
          </a:p>
          <a:p>
            <a:r>
              <a:rPr lang="en-GB" dirty="0" smtClean="0"/>
              <a:t>Dual support systems for funding research</a:t>
            </a:r>
          </a:p>
          <a:p>
            <a:pPr lvl="1"/>
            <a:r>
              <a:rPr lang="en-GB" dirty="0" smtClean="0"/>
              <a:t>Research Councils fund competitive projects</a:t>
            </a:r>
          </a:p>
          <a:p>
            <a:pPr lvl="1"/>
            <a:r>
              <a:rPr lang="en-GB" dirty="0" smtClean="0"/>
              <a:t>Block grant (HEFCE) based on submission of research every 6 yrs </a:t>
            </a:r>
          </a:p>
          <a:p>
            <a:pPr lvl="2"/>
            <a:r>
              <a:rPr lang="en-GB" dirty="0" smtClean="0"/>
              <a:t>Research Excellence Framework (REF)</a:t>
            </a:r>
          </a:p>
          <a:p>
            <a:pPr lvl="2"/>
            <a:r>
              <a:rPr lang="en-GB" dirty="0" smtClean="0"/>
              <a:t>assessed by peer review</a:t>
            </a:r>
          </a:p>
          <a:p>
            <a:pPr lvl="2"/>
            <a:r>
              <a:rPr lang="en-GB" dirty="0" smtClean="0"/>
              <a:t>outcomes presented as profiles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BRUCE Project</a:t>
            </a:r>
          </a:p>
          <a:p>
            <a:endParaRPr lang="en-GB" dirty="0" smtClean="0"/>
          </a:p>
          <a:p>
            <a:r>
              <a:rPr lang="en-GB" dirty="0" smtClean="0"/>
              <a:t>Aims to develop a prototype tool, based on CERIF, to facilitate the analysis and reporting of research information from existing data sources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BRUCE Project</a:t>
            </a:r>
          </a:p>
          <a:p>
            <a:r>
              <a:rPr lang="en-GB" dirty="0" smtClean="0"/>
              <a:t>6 month project, funded by JISC</a:t>
            </a:r>
          </a:p>
          <a:p>
            <a:r>
              <a:rPr lang="en-GB" dirty="0" smtClean="0"/>
              <a:t>Project partners:</a:t>
            </a:r>
          </a:p>
          <a:p>
            <a:pPr lvl="2"/>
            <a:r>
              <a:rPr lang="en-GB" dirty="0" smtClean="0"/>
              <a:t>St George’s University of London</a:t>
            </a:r>
          </a:p>
          <a:p>
            <a:pPr lvl="2"/>
            <a:r>
              <a:rPr lang="en-GB" dirty="0" smtClean="0"/>
              <a:t>Cottage Labs</a:t>
            </a:r>
          </a:p>
          <a:p>
            <a:pPr lvl="2"/>
            <a:r>
              <a:rPr lang="en-GB" dirty="0" err="1" smtClean="0"/>
              <a:t>Symplectic</a:t>
            </a:r>
            <a:r>
              <a:rPr lang="en-GB" dirty="0" smtClean="0"/>
              <a:t> Ltd</a:t>
            </a:r>
          </a:p>
          <a:p>
            <a:r>
              <a:rPr lang="en-GB" dirty="0" smtClean="0"/>
              <a:t>Steering group includes HESA</a:t>
            </a:r>
          </a:p>
          <a:p>
            <a:r>
              <a:rPr lang="en-GB" dirty="0" smtClean="0"/>
              <a:t>Advisory group of UK HEIs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E7381-F28C-4BB7-9E32-80448EE9F03E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2763" y="1557338"/>
            <a:ext cx="3038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runel-Template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04E742BA83D4B9DA3F5017F465D21" ma:contentTypeVersion="0" ma:contentTypeDescription="Create a new document." ma:contentTypeScope="" ma:versionID="f0f78c0f8ebb5ca48d57d939da467bf8">
  <xsd:schema xmlns:xsd="http://www.w3.org/2001/XMLSchema" xmlns:p="http://schemas.microsoft.com/office/2006/metadata/properties" targetNamespace="http://schemas.microsoft.com/office/2006/metadata/properties" ma:root="true" ma:fieldsID="21827d0fd383d6ce1b07a83ebec081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Item 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3C48B26-48F3-402E-856E-C9F8726347B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8DAC93C-DB91-4423-9CA6-41C14191F9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A0D79-F8E1-4ADE-8771-BC0A215426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362</Words>
  <Application>Microsoft Office PowerPoint</Application>
  <PresentationFormat>On-screen Show (4:3)</PresentationFormat>
  <Paragraphs>104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Brunel-Template-white</vt:lpstr>
      <vt:lpstr>The BRUCE Project (Brunel Research Under a CERIF Environment)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Brunel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lbsrllm</dc:creator>
  <cp:lastModifiedBy>lbsrllm</cp:lastModifiedBy>
  <cp:revision>16</cp:revision>
  <dcterms:created xsi:type="dcterms:W3CDTF">2011-05-16T11:37:31Z</dcterms:created>
  <dcterms:modified xsi:type="dcterms:W3CDTF">2011-05-26T11:55:01Z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0x010100FF704E742BA83D4B9DA3F5017F465D21</vt:lpwstr>
  </property>
</Properties>
</file>