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5" r:id="rId3"/>
    <p:sldId id="261" r:id="rId4"/>
    <p:sldId id="284" r:id="rId5"/>
    <p:sldId id="293" r:id="rId6"/>
    <p:sldId id="265" r:id="rId7"/>
    <p:sldId id="289" r:id="rId8"/>
    <p:sldId id="286" r:id="rId9"/>
    <p:sldId id="287" r:id="rId10"/>
    <p:sldId id="295" r:id="rId11"/>
    <p:sldId id="294" r:id="rId12"/>
    <p:sldId id="257" r:id="rId13"/>
    <p:sldId id="280" r:id="rId14"/>
    <p:sldId id="260" r:id="rId15"/>
    <p:sldId id="269" r:id="rId16"/>
    <p:sldId id="300" r:id="rId17"/>
    <p:sldId id="266" r:id="rId18"/>
    <p:sldId id="268" r:id="rId19"/>
    <p:sldId id="267" r:id="rId20"/>
    <p:sldId id="283" r:id="rId21"/>
    <p:sldId id="262" r:id="rId22"/>
    <p:sldId id="290" r:id="rId23"/>
    <p:sldId id="291" r:id="rId24"/>
    <p:sldId id="297" r:id="rId25"/>
    <p:sldId id="298" r:id="rId26"/>
    <p:sldId id="296" r:id="rId27"/>
    <p:sldId id="259" r:id="rId28"/>
    <p:sldId id="277" r:id="rId29"/>
    <p:sldId id="278" r:id="rId30"/>
    <p:sldId id="271" r:id="rId31"/>
    <p:sldId id="274" r:id="rId32"/>
    <p:sldId id="273" r:id="rId33"/>
    <p:sldId id="299" r:id="rId34"/>
    <p:sldId id="272" r:id="rId35"/>
    <p:sldId id="292" r:id="rId3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1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853-F1E5-423A-B1EE-59A9E07A0E0D}" type="datetimeFigureOut">
              <a:rPr lang="de-DE" smtClean="0"/>
              <a:pPr/>
              <a:t>08.09.2013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EDDB-84B3-4D2C-8954-200E18C324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853-F1E5-423A-B1EE-59A9E07A0E0D}" type="datetimeFigureOut">
              <a:rPr lang="de-DE" smtClean="0"/>
              <a:pPr/>
              <a:t>08.09.2013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EDDB-84B3-4D2C-8954-200E18C324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853-F1E5-423A-B1EE-59A9E07A0E0D}" type="datetimeFigureOut">
              <a:rPr lang="de-DE" smtClean="0"/>
              <a:pPr/>
              <a:t>08.09.2013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EDDB-84B3-4D2C-8954-200E18C324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853-F1E5-423A-B1EE-59A9E07A0E0D}" type="datetimeFigureOut">
              <a:rPr lang="de-DE" smtClean="0"/>
              <a:pPr/>
              <a:t>08.09.2013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EDDB-84B3-4D2C-8954-200E18C324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853-F1E5-423A-B1EE-59A9E07A0E0D}" type="datetimeFigureOut">
              <a:rPr lang="de-DE" smtClean="0"/>
              <a:pPr/>
              <a:t>08.09.2013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EDDB-84B3-4D2C-8954-200E18C324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853-F1E5-423A-B1EE-59A9E07A0E0D}" type="datetimeFigureOut">
              <a:rPr lang="de-DE" smtClean="0"/>
              <a:pPr/>
              <a:t>08.09.2013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EDDB-84B3-4D2C-8954-200E18C324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853-F1E5-423A-B1EE-59A9E07A0E0D}" type="datetimeFigureOut">
              <a:rPr lang="de-DE" smtClean="0"/>
              <a:pPr/>
              <a:t>08.09.2013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EDDB-84B3-4D2C-8954-200E18C324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853-F1E5-423A-B1EE-59A9E07A0E0D}" type="datetimeFigureOut">
              <a:rPr lang="de-DE" smtClean="0"/>
              <a:pPr/>
              <a:t>08.09.2013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EDDB-84B3-4D2C-8954-200E18C324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853-F1E5-423A-B1EE-59A9E07A0E0D}" type="datetimeFigureOut">
              <a:rPr lang="de-DE" smtClean="0"/>
              <a:pPr/>
              <a:t>08.09.2013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EDDB-84B3-4D2C-8954-200E18C3249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5" name="Picture 22" descr="Nur_Globus_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5607050"/>
            <a:ext cx="1079500" cy="1052513"/>
          </a:xfrm>
          <a:prstGeom prst="rect">
            <a:avLst/>
          </a:prstGeom>
          <a:noFill/>
        </p:spPr>
      </p:pic>
      <p:pic>
        <p:nvPicPr>
          <p:cNvPr id="6" name="Picture 23" descr="Nur_Globus_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6084888"/>
            <a:ext cx="792162" cy="7731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853-F1E5-423A-B1EE-59A9E07A0E0D}" type="datetimeFigureOut">
              <a:rPr lang="de-DE" smtClean="0"/>
              <a:pPr/>
              <a:t>08.09.2013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EDDB-84B3-4D2C-8954-200E18C324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853-F1E5-423A-B1EE-59A9E07A0E0D}" type="datetimeFigureOut">
              <a:rPr lang="de-DE" smtClean="0"/>
              <a:pPr/>
              <a:t>08.09.2013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EDDB-84B3-4D2C-8954-200E18C3249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13853-F1E5-423A-B1EE-59A9E07A0E0D}" type="datetimeFigureOut">
              <a:rPr lang="de-DE" smtClean="0"/>
              <a:pPr/>
              <a:t>08.09.2013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AEDDB-84B3-4D2C-8954-200E18C3249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24" descr="COAR_Logo_final_PNG_800px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925" y="115888"/>
            <a:ext cx="1403350" cy="608012"/>
          </a:xfrm>
          <a:prstGeom prst="rect">
            <a:avLst/>
          </a:prstGeom>
          <a:noFill/>
        </p:spPr>
      </p:pic>
      <p:sp>
        <p:nvSpPr>
          <p:cNvPr id="8" name="Rechteck 7"/>
          <p:cNvSpPr/>
          <p:nvPr userDrawn="1"/>
        </p:nvSpPr>
        <p:spPr>
          <a:xfrm>
            <a:off x="2286000" y="1305342"/>
            <a:ext cx="559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22" descr="Nur_Globus_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92275" y="5607050"/>
            <a:ext cx="1079500" cy="1052513"/>
          </a:xfrm>
          <a:prstGeom prst="rect">
            <a:avLst/>
          </a:prstGeom>
          <a:noFill/>
        </p:spPr>
      </p:pic>
      <p:pic>
        <p:nvPicPr>
          <p:cNvPr id="10" name="Picture 23" descr="Nur_Globus_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188" y="6084888"/>
            <a:ext cx="792162" cy="7731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23925"/>
            <a:ext cx="8229600" cy="49294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4400" b="1" dirty="0" smtClean="0"/>
              <a:t>11th </a:t>
            </a:r>
            <a:r>
              <a:rPr lang="de-DE" sz="4400" b="1" dirty="0" err="1" smtClean="0"/>
              <a:t>euroCRIS</a:t>
            </a:r>
            <a:r>
              <a:rPr lang="de-DE" sz="4400" b="1" dirty="0" smtClean="0"/>
              <a:t> Strategic Seminar</a:t>
            </a:r>
          </a:p>
          <a:p>
            <a:pPr algn="ctr">
              <a:buNone/>
            </a:pPr>
            <a:r>
              <a:rPr lang="de-DE" sz="3600" dirty="0" err="1" smtClean="0"/>
              <a:t>Brussel</a:t>
            </a:r>
            <a:r>
              <a:rPr lang="de-DE" sz="3600" dirty="0" smtClean="0"/>
              <a:t>, Sep 9 – 10 2013</a:t>
            </a:r>
          </a:p>
          <a:p>
            <a:pPr algn="ctr">
              <a:buNone/>
            </a:pPr>
            <a:endParaRPr lang="de-DE" sz="1200" dirty="0" smtClean="0"/>
          </a:p>
          <a:p>
            <a:pPr algn="ctr">
              <a:buNone/>
            </a:pPr>
            <a:r>
              <a:rPr lang="de-DE" sz="3600" b="1" dirty="0" smtClean="0"/>
              <a:t>Discovery </a:t>
            </a:r>
            <a:r>
              <a:rPr lang="de-DE" sz="3600" b="1" dirty="0" err="1" smtClean="0"/>
              <a:t>Metadata</a:t>
            </a:r>
            <a:endParaRPr lang="de-DE" sz="3600" b="1" dirty="0" smtClean="0"/>
          </a:p>
          <a:p>
            <a:pPr algn="ctr">
              <a:buNone/>
            </a:pPr>
            <a:r>
              <a:rPr lang="de-DE" sz="3600" dirty="0" smtClean="0"/>
              <a:t>Friedrich </a:t>
            </a:r>
            <a:r>
              <a:rPr lang="de-DE" sz="3600" dirty="0" err="1" smtClean="0"/>
              <a:t>Summann</a:t>
            </a:r>
            <a:endParaRPr lang="de-DE" sz="3600" dirty="0" smtClean="0"/>
          </a:p>
          <a:p>
            <a:pPr algn="ctr">
              <a:buNone/>
            </a:pPr>
            <a:r>
              <a:rPr lang="de-DE" sz="3600" dirty="0" smtClean="0"/>
              <a:t>COAR / Bielefeld University Library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292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OAI-PMH : </a:t>
            </a:r>
            <a:r>
              <a:rPr lang="de-DE" sz="3600" dirty="0" err="1" smtClean="0"/>
              <a:t>Metadata</a:t>
            </a:r>
            <a:r>
              <a:rPr lang="de-DE" sz="3600" dirty="0" smtClean="0"/>
              <a:t> </a:t>
            </a:r>
            <a:r>
              <a:rPr lang="de-DE" sz="3600" dirty="0" err="1" smtClean="0"/>
              <a:t>Requirements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de-DE" dirty="0" err="1" smtClean="0"/>
              <a:t>Fulltext</a:t>
            </a:r>
            <a:r>
              <a:rPr lang="de-DE" dirty="0" smtClean="0"/>
              <a:t> link</a:t>
            </a:r>
          </a:p>
          <a:p>
            <a:r>
              <a:rPr lang="de-DE" dirty="0" smtClean="0"/>
              <a:t>Content </a:t>
            </a:r>
            <a:r>
              <a:rPr lang="de-DE" dirty="0" err="1" smtClean="0"/>
              <a:t>Recommendations</a:t>
            </a:r>
            <a:endParaRPr lang="de-DE" dirty="0" smtClean="0"/>
          </a:p>
          <a:p>
            <a:pPr lvl="1"/>
            <a:r>
              <a:rPr lang="de-DE" dirty="0" err="1" smtClean="0"/>
              <a:t>identifier</a:t>
            </a:r>
            <a:endParaRPr lang="de-DE" dirty="0" smtClean="0"/>
          </a:p>
          <a:p>
            <a:pPr lvl="1"/>
            <a:r>
              <a:rPr lang="de-DE" dirty="0" err="1" smtClean="0"/>
              <a:t>creator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contributor</a:t>
            </a:r>
            <a:endParaRPr lang="de-DE" dirty="0" smtClean="0"/>
          </a:p>
          <a:p>
            <a:pPr lvl="1"/>
            <a:r>
              <a:rPr lang="de-DE" dirty="0" err="1" smtClean="0"/>
              <a:t>source</a:t>
            </a:r>
            <a:r>
              <a:rPr lang="de-DE" dirty="0" smtClean="0"/>
              <a:t> (</a:t>
            </a:r>
            <a:r>
              <a:rPr lang="de-DE" dirty="0" err="1" smtClean="0"/>
              <a:t>citation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Standardized</a:t>
            </a:r>
            <a:r>
              <a:rPr lang="de-DE" dirty="0" smtClean="0"/>
              <a:t> Contents </a:t>
            </a:r>
          </a:p>
          <a:p>
            <a:pPr lvl="1"/>
            <a:r>
              <a:rPr lang="de-DE" dirty="0" smtClean="0"/>
              <a:t>type</a:t>
            </a:r>
          </a:p>
          <a:p>
            <a:pPr lvl="1"/>
            <a:r>
              <a:rPr lang="de-DE" dirty="0" err="1" smtClean="0"/>
              <a:t>language</a:t>
            </a:r>
            <a:endParaRPr lang="de-DE" dirty="0" smtClean="0"/>
          </a:p>
          <a:p>
            <a:pPr lvl="1"/>
            <a:r>
              <a:rPr lang="de-DE" dirty="0" err="1" smtClean="0"/>
              <a:t>date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27784" y="116632"/>
            <a:ext cx="4556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/>
              <a:t>Repository </a:t>
            </a:r>
            <a:r>
              <a:rPr lang="de-DE" sz="4000" dirty="0" err="1" smtClean="0"/>
              <a:t>Metadata</a:t>
            </a:r>
            <a:endParaRPr lang="de-DE" sz="4000" dirty="0"/>
          </a:p>
        </p:txBody>
      </p:sp>
      <p:sp>
        <p:nvSpPr>
          <p:cNvPr id="3" name="Textfeld 2"/>
          <p:cNvSpPr txBox="1"/>
          <p:nvPr/>
        </p:nvSpPr>
        <p:spPr>
          <a:xfrm>
            <a:off x="2627784" y="1484784"/>
            <a:ext cx="3611694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 Repository Type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Technical </a:t>
            </a:r>
            <a:r>
              <a:rPr lang="de-DE" sz="2800" dirty="0" err="1" smtClean="0"/>
              <a:t>Platform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Country 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</a:t>
            </a:r>
            <a:r>
              <a:rPr lang="de-DE" sz="2800" dirty="0" err="1" smtClean="0"/>
              <a:t>Classification</a:t>
            </a:r>
            <a:r>
              <a:rPr lang="de-DE" sz="2800" dirty="0" smtClean="0"/>
              <a:t> </a:t>
            </a:r>
            <a:r>
              <a:rPr lang="de-DE" sz="2800" dirty="0" err="1" smtClean="0"/>
              <a:t>used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</a:t>
            </a:r>
            <a:r>
              <a:rPr lang="de-DE" sz="2800" dirty="0" err="1" smtClean="0"/>
              <a:t>Geocodes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Start </a:t>
            </a:r>
            <a:r>
              <a:rPr lang="de-DE" sz="2800" dirty="0" err="1" smtClean="0"/>
              <a:t>page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</a:t>
            </a:r>
            <a:r>
              <a:rPr lang="de-DE" sz="2800" dirty="0" err="1" smtClean="0"/>
              <a:t>Institutional</a:t>
            </a:r>
            <a:r>
              <a:rPr lang="de-DE" sz="2800" dirty="0" smtClean="0"/>
              <a:t> </a:t>
            </a:r>
            <a:r>
              <a:rPr lang="de-DE" sz="2800" dirty="0" err="1" smtClean="0"/>
              <a:t>affiliation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endParaRPr lang="de-DE" sz="2800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96380" y="116632"/>
            <a:ext cx="62200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The IR – past, </a:t>
            </a:r>
            <a:r>
              <a:rPr lang="en-US" sz="4000" b="1" dirty="0" smtClean="0"/>
              <a:t>present</a:t>
            </a:r>
            <a:r>
              <a:rPr lang="en-US" sz="4000" dirty="0" smtClean="0"/>
              <a:t>, future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843808" y="263691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39552" y="1484784"/>
            <a:ext cx="826559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 More </a:t>
            </a:r>
            <a:r>
              <a:rPr lang="de-DE" sz="2800" dirty="0" err="1" smtClean="0"/>
              <a:t>than</a:t>
            </a:r>
            <a:r>
              <a:rPr lang="de-DE" sz="2800" dirty="0" smtClean="0"/>
              <a:t> 3000 </a:t>
            </a:r>
            <a:r>
              <a:rPr lang="de-DE" sz="2800" dirty="0" err="1" smtClean="0"/>
              <a:t>repositories</a:t>
            </a:r>
            <a:r>
              <a:rPr lang="de-DE" sz="2800" dirty="0" smtClean="0"/>
              <a:t>, </a:t>
            </a:r>
            <a:r>
              <a:rPr lang="de-DE" sz="2800" dirty="0" err="1" smtClean="0"/>
              <a:t>around</a:t>
            </a:r>
            <a:r>
              <a:rPr lang="de-DE" sz="2800" dirty="0" smtClean="0"/>
              <a:t> 70 Mill. Objects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World-</a:t>
            </a:r>
            <a:r>
              <a:rPr lang="de-DE" sz="2800" dirty="0" err="1" smtClean="0"/>
              <a:t>wide</a:t>
            </a:r>
            <a:r>
              <a:rPr lang="de-DE" sz="2800" dirty="0" smtClean="0"/>
              <a:t> </a:t>
            </a:r>
            <a:r>
              <a:rPr lang="de-DE" sz="2800" dirty="0" err="1" smtClean="0"/>
              <a:t>coverage</a:t>
            </a:r>
            <a:r>
              <a:rPr lang="de-DE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But</a:t>
            </a:r>
            <a:r>
              <a:rPr lang="de-DE" sz="2800" dirty="0" smtClean="0"/>
              <a:t>: </a:t>
            </a:r>
            <a:r>
              <a:rPr lang="de-DE" sz="2800" dirty="0" err="1" smtClean="0"/>
              <a:t>Institutional</a:t>
            </a:r>
            <a:r>
              <a:rPr lang="de-DE" sz="2800" dirty="0" smtClean="0"/>
              <a:t> </a:t>
            </a:r>
            <a:r>
              <a:rPr lang="de-DE" sz="2800" dirty="0" err="1" smtClean="0"/>
              <a:t>Repositories</a:t>
            </a:r>
            <a:r>
              <a:rPr lang="de-DE" sz="2800" dirty="0" smtClean="0"/>
              <a:t> 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at</a:t>
            </a:r>
            <a:r>
              <a:rPr lang="de-DE" sz="2800" dirty="0" smtClean="0"/>
              <a:t>  a </a:t>
            </a:r>
            <a:r>
              <a:rPr lang="de-DE" sz="2800" dirty="0" err="1" smtClean="0"/>
              <a:t>turning-point</a:t>
            </a:r>
            <a:r>
              <a:rPr lang="de-DE" sz="2800" dirty="0" smtClean="0"/>
              <a:t>:</a:t>
            </a:r>
          </a:p>
          <a:p>
            <a:pPr>
              <a:buFont typeface="Arial" pitchFamily="34" charset="0"/>
              <a:buChar char="•"/>
            </a:pP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More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more</a:t>
            </a:r>
            <a:r>
              <a:rPr lang="de-DE" sz="2800" dirty="0" smtClean="0"/>
              <a:t> </a:t>
            </a:r>
            <a:r>
              <a:rPr lang="de-DE" sz="2800" dirty="0" err="1" smtClean="0"/>
              <a:t>overlapping</a:t>
            </a:r>
            <a:r>
              <a:rPr lang="de-DE" sz="2800" dirty="0" smtClean="0"/>
              <a:t> </a:t>
            </a:r>
            <a:r>
              <a:rPr lang="de-DE" sz="2800" dirty="0" err="1" smtClean="0"/>
              <a:t>systems</a:t>
            </a:r>
            <a:r>
              <a:rPr lang="de-DE" sz="2800" dirty="0" smtClean="0"/>
              <a:t>  </a:t>
            </a:r>
          </a:p>
          <a:p>
            <a:pPr lvl="1">
              <a:buFont typeface="Arial" pitchFamily="34" charset="0"/>
              <a:buChar char="•"/>
            </a:pPr>
            <a:r>
              <a:rPr lang="de-DE" sz="2800" dirty="0" smtClean="0"/>
              <a:t> </a:t>
            </a:r>
            <a:r>
              <a:rPr lang="de-DE" sz="2800" dirty="0" err="1" smtClean="0"/>
              <a:t>local</a:t>
            </a:r>
            <a:r>
              <a:rPr lang="de-DE" sz="2800" dirty="0" smtClean="0"/>
              <a:t>(CRIS, Publishing </a:t>
            </a:r>
            <a:r>
              <a:rPr lang="de-DE" sz="2800" dirty="0" err="1" smtClean="0"/>
              <a:t>Platform</a:t>
            </a:r>
            <a:r>
              <a:rPr lang="de-DE" sz="2800" dirty="0" smtClean="0"/>
              <a:t>, </a:t>
            </a:r>
            <a:r>
              <a:rPr lang="de-DE" sz="2800" dirty="0" err="1" smtClean="0"/>
              <a:t>etc</a:t>
            </a:r>
            <a:r>
              <a:rPr lang="de-DE" sz="28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de-DE" sz="2800" dirty="0" smtClean="0"/>
              <a:t> </a:t>
            </a:r>
            <a:r>
              <a:rPr lang="de-DE" sz="2800" dirty="0" err="1" smtClean="0"/>
              <a:t>external</a:t>
            </a:r>
            <a:r>
              <a:rPr lang="de-DE" sz="2800" dirty="0" smtClean="0"/>
              <a:t> (</a:t>
            </a:r>
            <a:r>
              <a:rPr lang="de-DE" sz="2800" dirty="0" err="1" smtClean="0"/>
              <a:t>Subject</a:t>
            </a:r>
            <a:r>
              <a:rPr lang="de-DE" sz="2800" dirty="0" smtClean="0"/>
              <a:t> </a:t>
            </a:r>
            <a:r>
              <a:rPr lang="de-DE" sz="2800" dirty="0" err="1" smtClean="0"/>
              <a:t>Repositories</a:t>
            </a:r>
            <a:r>
              <a:rPr lang="de-DE" sz="2800" dirty="0" smtClean="0"/>
              <a:t>, </a:t>
            </a:r>
            <a:r>
              <a:rPr lang="de-DE" sz="2800" dirty="0" err="1" smtClean="0"/>
              <a:t>ResearchGate</a:t>
            </a:r>
            <a:r>
              <a:rPr lang="de-DE" sz="2800" dirty="0" smtClean="0"/>
              <a:t> etc.)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</a:t>
            </a:r>
            <a:r>
              <a:rPr lang="de-DE" sz="2800" dirty="0" err="1" smtClean="0"/>
              <a:t>Scholarly</a:t>
            </a:r>
            <a:r>
              <a:rPr lang="de-DE" sz="2800" dirty="0" smtClean="0"/>
              <a:t> </a:t>
            </a:r>
            <a:r>
              <a:rPr lang="de-DE" sz="2800" dirty="0" err="1" smtClean="0"/>
              <a:t>communication</a:t>
            </a:r>
            <a:r>
              <a:rPr lang="de-DE" sz="2800" dirty="0" smtClean="0"/>
              <a:t> </a:t>
            </a:r>
            <a:r>
              <a:rPr lang="de-DE" sz="2800" dirty="0" err="1" smtClean="0"/>
              <a:t>process</a:t>
            </a:r>
            <a:r>
              <a:rPr lang="de-DE" sz="2800" dirty="0" smtClean="0"/>
              <a:t> </a:t>
            </a:r>
            <a:r>
              <a:rPr lang="de-DE" sz="2800" dirty="0" err="1" smtClean="0"/>
              <a:t>changes</a:t>
            </a:r>
            <a:r>
              <a:rPr lang="de-DE" sz="2800" dirty="0" smtClean="0"/>
              <a:t> </a:t>
            </a:r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091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COAR </a:t>
            </a:r>
            <a:r>
              <a:rPr lang="de-DE" dirty="0" err="1" smtClean="0"/>
              <a:t>Interoperability</a:t>
            </a:r>
            <a:r>
              <a:rPr lang="de-DE" dirty="0" smtClean="0"/>
              <a:t> Project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de-DE" dirty="0" smtClean="0"/>
              <a:t>Phase 1: </a:t>
            </a:r>
            <a:r>
              <a:rPr lang="en-US" dirty="0" smtClean="0"/>
              <a:t>The Case for Interoperability for Open Access Repositories</a:t>
            </a:r>
            <a:endParaRPr lang="de-DE" dirty="0" smtClean="0"/>
          </a:p>
          <a:p>
            <a:r>
              <a:rPr lang="de-DE" dirty="0" smtClean="0"/>
              <a:t>Phase 2: Open </a:t>
            </a:r>
            <a:r>
              <a:rPr lang="de-DE" dirty="0" err="1" smtClean="0"/>
              <a:t>Discussion</a:t>
            </a:r>
            <a:endParaRPr lang="de-DE" dirty="0" smtClean="0"/>
          </a:p>
          <a:p>
            <a:r>
              <a:rPr lang="de-DE" dirty="0" smtClean="0"/>
              <a:t>Phase 3: </a:t>
            </a:r>
            <a:r>
              <a:rPr lang="en-US" dirty="0" smtClean="0"/>
              <a:t>The Current State of Open Access Repository Interoperability (2012)</a:t>
            </a:r>
          </a:p>
          <a:p>
            <a:r>
              <a:rPr lang="en-US" dirty="0" smtClean="0"/>
              <a:t>Phase 4: </a:t>
            </a:r>
            <a:r>
              <a:rPr lang="en-US" b="1" dirty="0" smtClean="0"/>
              <a:t>COAR Roadmap for Future Directions for Repositories Interoperability</a:t>
            </a:r>
            <a:endParaRPr lang="de-DE" dirty="0"/>
          </a:p>
        </p:txBody>
      </p:sp>
      <p:pic>
        <p:nvPicPr>
          <p:cNvPr id="4" name="Picture 24" descr="COAR_Logo_final_PNG_80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15888"/>
            <a:ext cx="1403350" cy="608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331640" y="1268760"/>
            <a:ext cx="51934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The </a:t>
            </a:r>
            <a:r>
              <a:rPr lang="de-DE" sz="3600" dirty="0" err="1" smtClean="0"/>
              <a:t>repository</a:t>
            </a:r>
            <a:r>
              <a:rPr lang="de-DE" sz="3600" dirty="0" smtClean="0"/>
              <a:t> </a:t>
            </a:r>
            <a:r>
              <a:rPr lang="de-DE" sz="3600" dirty="0" err="1" smtClean="0"/>
              <a:t>landscape</a:t>
            </a:r>
            <a:r>
              <a:rPr lang="de-DE" sz="3600" dirty="0" smtClean="0"/>
              <a:t> </a:t>
            </a:r>
          </a:p>
          <a:p>
            <a:r>
              <a:rPr lang="de-DE" sz="3600" dirty="0" smtClean="0"/>
              <a:t>        (</a:t>
            </a:r>
            <a:r>
              <a:rPr lang="de-DE" sz="3600" dirty="0" err="1" smtClean="0"/>
              <a:t>internal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external</a:t>
            </a:r>
            <a:r>
              <a:rPr lang="de-DE" sz="3600" dirty="0" smtClean="0"/>
              <a:t>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295843" cy="373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2267744" y="26064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 smtClean="0"/>
              <a:t>Local</a:t>
            </a:r>
            <a:r>
              <a:rPr lang="de-DE" sz="3600" dirty="0" smtClean="0"/>
              <a:t> Repository </a:t>
            </a:r>
            <a:r>
              <a:rPr lang="de-DE" sz="3600" dirty="0" err="1" smtClean="0"/>
              <a:t>Landscape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0912" y="-17140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err="1" smtClean="0"/>
              <a:t>Draft</a:t>
            </a:r>
            <a:r>
              <a:rPr lang="de-DE" sz="3600" dirty="0" smtClean="0"/>
              <a:t> </a:t>
            </a:r>
            <a:r>
              <a:rPr lang="de-DE" sz="3600" dirty="0" err="1" smtClean="0"/>
              <a:t>Interoperability</a:t>
            </a:r>
            <a:r>
              <a:rPr lang="de-DE" sz="3600" dirty="0" smtClean="0"/>
              <a:t> </a:t>
            </a:r>
            <a:r>
              <a:rPr lang="de-DE" sz="3600" dirty="0" err="1" smtClean="0"/>
              <a:t>Roadmap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683568" y="1052736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 </a:t>
            </a:r>
            <a:r>
              <a:rPr lang="de-DE" sz="2800" dirty="0" err="1" smtClean="0"/>
              <a:t>Current</a:t>
            </a:r>
            <a:r>
              <a:rPr lang="de-DE" sz="2800" dirty="0" smtClean="0"/>
              <a:t> </a:t>
            </a:r>
            <a:r>
              <a:rPr lang="de-DE" sz="2800" dirty="0" smtClean="0"/>
              <a:t>Situation </a:t>
            </a:r>
            <a:r>
              <a:rPr lang="de-DE" sz="2800" dirty="0" err="1" smtClean="0"/>
              <a:t>and</a:t>
            </a:r>
            <a:r>
              <a:rPr lang="de-DE" sz="2800" dirty="0" smtClean="0"/>
              <a:t> Strategic </a:t>
            </a:r>
            <a:r>
              <a:rPr lang="de-DE" sz="2800" dirty="0" err="1" smtClean="0"/>
              <a:t>Challenges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Vision</a:t>
            </a:r>
            <a:r>
              <a:rPr lang="de-DE" sz="2800" dirty="0" smtClean="0"/>
              <a:t>, Goal, </a:t>
            </a:r>
            <a:r>
              <a:rPr lang="de-DE" sz="2800" dirty="0" err="1" smtClean="0"/>
              <a:t>Objectives</a:t>
            </a:r>
            <a:r>
              <a:rPr lang="de-DE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Users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Stakeholders</a:t>
            </a:r>
            <a:r>
              <a:rPr lang="de-DE" sz="2800" dirty="0" smtClean="0"/>
              <a:t> Needs</a:t>
            </a:r>
          </a:p>
          <a:p>
            <a:pPr lvl="1">
              <a:buFont typeface="Arial" pitchFamily="34" charset="0"/>
              <a:buChar char="•"/>
            </a:pPr>
            <a:r>
              <a:rPr lang="de-DE" sz="2800" dirty="0" smtClean="0"/>
              <a:t> </a:t>
            </a:r>
            <a:r>
              <a:rPr lang="de-DE" sz="2800" dirty="0" err="1" smtClean="0"/>
              <a:t>Scientists</a:t>
            </a:r>
            <a:r>
              <a:rPr lang="de-DE" sz="2800" dirty="0" smtClean="0"/>
              <a:t> </a:t>
            </a:r>
            <a:r>
              <a:rPr lang="de-DE" sz="2800" dirty="0" smtClean="0"/>
              <a:t>(</a:t>
            </a:r>
            <a:r>
              <a:rPr lang="de-DE" sz="2800" dirty="0" err="1" smtClean="0"/>
              <a:t>author</a:t>
            </a:r>
            <a:r>
              <a:rPr lang="de-DE" sz="2800" dirty="0" smtClean="0"/>
              <a:t>, </a:t>
            </a:r>
            <a:r>
              <a:rPr lang="de-DE" sz="2800" dirty="0" err="1" smtClean="0"/>
              <a:t>reader</a:t>
            </a:r>
            <a:r>
              <a:rPr lang="de-DE" sz="28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de-DE" sz="2800" dirty="0" smtClean="0"/>
              <a:t> Institution</a:t>
            </a:r>
            <a:endParaRPr lang="de-DE" sz="2800" dirty="0" smtClean="0"/>
          </a:p>
          <a:p>
            <a:pPr lvl="1">
              <a:buFont typeface="Arial" pitchFamily="34" charset="0"/>
              <a:buChar char="•"/>
            </a:pPr>
            <a:r>
              <a:rPr lang="de-DE" sz="2800" dirty="0" smtClean="0"/>
              <a:t> </a:t>
            </a:r>
            <a:r>
              <a:rPr lang="de-DE" sz="2800" dirty="0" err="1" smtClean="0"/>
              <a:t>Funder</a:t>
            </a:r>
            <a:r>
              <a:rPr lang="de-DE" sz="2800" dirty="0" smtClean="0"/>
              <a:t> </a:t>
            </a:r>
            <a:r>
              <a:rPr lang="de-DE" sz="2800" dirty="0" err="1" smtClean="0"/>
              <a:t>organizations</a:t>
            </a:r>
            <a:endParaRPr lang="de-DE" sz="2800" dirty="0" smtClean="0"/>
          </a:p>
          <a:p>
            <a:pPr lvl="1">
              <a:buFont typeface="Arial" pitchFamily="34" charset="0"/>
              <a:buChar char="•"/>
            </a:pPr>
            <a:r>
              <a:rPr lang="de-DE" sz="2800" dirty="0" smtClean="0"/>
              <a:t> Publishers</a:t>
            </a:r>
            <a:r>
              <a:rPr lang="de-DE" sz="2800" dirty="0" smtClean="0"/>
              <a:t>, </a:t>
            </a:r>
            <a:r>
              <a:rPr lang="de-DE" sz="2800" dirty="0" err="1" smtClean="0"/>
              <a:t>information</a:t>
            </a:r>
            <a:r>
              <a:rPr lang="de-DE" sz="2800" dirty="0" smtClean="0"/>
              <a:t> </a:t>
            </a:r>
            <a:r>
              <a:rPr lang="de-DE" sz="2800" dirty="0" err="1" smtClean="0"/>
              <a:t>companies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The </a:t>
            </a:r>
            <a:r>
              <a:rPr lang="de-DE" sz="2800" dirty="0" smtClean="0"/>
              <a:t>Repository </a:t>
            </a:r>
            <a:r>
              <a:rPr lang="de-DE" sz="2800" dirty="0" err="1" smtClean="0"/>
              <a:t>Landscape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</a:t>
            </a:r>
            <a:r>
              <a:rPr lang="de-DE" sz="2800" dirty="0" err="1" smtClean="0"/>
              <a:t>Interoperability</a:t>
            </a:r>
            <a:r>
              <a:rPr lang="de-DE" sz="2800" dirty="0" smtClean="0"/>
              <a:t> </a:t>
            </a:r>
            <a:r>
              <a:rPr lang="de-DE" sz="2800" dirty="0" err="1" smtClean="0"/>
              <a:t>Issues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The </a:t>
            </a:r>
            <a:r>
              <a:rPr lang="de-DE" sz="2800" dirty="0" smtClean="0"/>
              <a:t>Road </a:t>
            </a:r>
            <a:r>
              <a:rPr lang="de-DE" sz="2800" dirty="0" err="1" smtClean="0"/>
              <a:t>Map</a:t>
            </a:r>
            <a:r>
              <a:rPr lang="de-DE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475656" y="1700808"/>
            <a:ext cx="680583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A special case:</a:t>
            </a:r>
          </a:p>
          <a:p>
            <a:r>
              <a:rPr lang="en-US" sz="3600" dirty="0" smtClean="0"/>
              <a:t> </a:t>
            </a:r>
          </a:p>
          <a:p>
            <a:r>
              <a:rPr lang="en-US" sz="3600" dirty="0" smtClean="0"/>
              <a:t>Interoperability </a:t>
            </a:r>
            <a:r>
              <a:rPr lang="en-US" sz="3600" dirty="0" smtClean="0"/>
              <a:t>CRIS  systems - IRs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c9ab5e7f36c05d51c8ab459db3a67152c37b40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7920880" cy="580526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339752" y="188640"/>
            <a:ext cx="4170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The CRIS – IR </a:t>
            </a:r>
            <a:r>
              <a:rPr lang="de-DE" sz="3600" dirty="0" err="1" smtClean="0"/>
              <a:t>relation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a733e397730568f0f5d8ec3bca2324f8bb0a69c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5842"/>
            <a:ext cx="8353425" cy="595215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555776" y="260648"/>
            <a:ext cx="4394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smtClean="0"/>
              <a:t>The  IR -  CRIS  </a:t>
            </a:r>
            <a:r>
              <a:rPr lang="de-DE" sz="3600" dirty="0" err="1" smtClean="0"/>
              <a:t>relation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8904" y="-171400"/>
            <a:ext cx="8229600" cy="1143000"/>
          </a:xfrm>
        </p:spPr>
        <p:txBody>
          <a:bodyPr/>
          <a:lstStyle/>
          <a:p>
            <a:r>
              <a:rPr lang="de-DE" dirty="0" smtClean="0"/>
              <a:t>Discovery </a:t>
            </a:r>
            <a:r>
              <a:rPr lang="de-DE" dirty="0" err="1" smtClean="0"/>
              <a:t>Metadata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err="1" smtClean="0"/>
              <a:t>Overview</a:t>
            </a:r>
            <a:endParaRPr lang="de-DE" dirty="0" smtClean="0"/>
          </a:p>
          <a:p>
            <a:r>
              <a:rPr lang="de-DE" dirty="0" err="1" smtClean="0"/>
              <a:t>Introduction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Institutional</a:t>
            </a:r>
            <a:r>
              <a:rPr lang="de-DE" dirty="0" smtClean="0"/>
              <a:t> </a:t>
            </a:r>
            <a:r>
              <a:rPr lang="de-DE" dirty="0" err="1" smtClean="0"/>
              <a:t>Repositories</a:t>
            </a:r>
            <a:r>
              <a:rPr lang="de-DE" dirty="0" smtClean="0"/>
              <a:t> – </a:t>
            </a:r>
            <a:r>
              <a:rPr lang="de-DE" dirty="0" err="1" smtClean="0"/>
              <a:t>Metadata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endParaRPr lang="de-DE" dirty="0" smtClean="0"/>
          </a:p>
          <a:p>
            <a:r>
              <a:rPr lang="de-DE" dirty="0" err="1" smtClean="0"/>
              <a:t>Institutional</a:t>
            </a:r>
            <a:r>
              <a:rPr lang="de-DE" dirty="0" smtClean="0"/>
              <a:t> </a:t>
            </a:r>
            <a:r>
              <a:rPr lang="de-DE" dirty="0" err="1" smtClean="0"/>
              <a:t>Repositories</a:t>
            </a:r>
            <a:r>
              <a:rPr lang="de-DE" dirty="0" smtClean="0"/>
              <a:t> –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challenges</a:t>
            </a:r>
            <a:endParaRPr lang="de-DE" dirty="0" smtClean="0"/>
          </a:p>
          <a:p>
            <a:r>
              <a:rPr lang="de-DE" dirty="0" err="1" smtClean="0"/>
              <a:t>Examples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125760"/>
            <a:ext cx="8229600" cy="1143000"/>
          </a:xfrm>
        </p:spPr>
        <p:txBody>
          <a:bodyPr>
            <a:noAutofit/>
          </a:bodyPr>
          <a:lstStyle/>
          <a:p>
            <a:r>
              <a:rPr lang="de-DE" sz="3600" dirty="0" err="1" smtClean="0"/>
              <a:t>Interoperability</a:t>
            </a:r>
            <a:r>
              <a:rPr lang="de-DE" sz="3600" dirty="0" smtClean="0"/>
              <a:t> </a:t>
            </a:r>
            <a:r>
              <a:rPr lang="de-DE" sz="3600" dirty="0" err="1" smtClean="0"/>
              <a:t>issues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use</a:t>
            </a:r>
            <a:r>
              <a:rPr lang="de-DE" sz="3600" dirty="0" smtClean="0"/>
              <a:t> </a:t>
            </a:r>
            <a:r>
              <a:rPr lang="de-DE" sz="3600" dirty="0" err="1" smtClean="0"/>
              <a:t>cases</a:t>
            </a:r>
            <a:r>
              <a:rPr lang="de-DE" sz="3600" dirty="0" smtClean="0"/>
              <a:t/>
            </a:r>
            <a:br>
              <a:rPr lang="de-DE" sz="3600" dirty="0" smtClean="0"/>
            </a:b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r>
              <a:rPr lang="de-DE" dirty="0" err="1" smtClean="0"/>
              <a:t>Visibility</a:t>
            </a:r>
            <a:r>
              <a:rPr lang="de-DE" dirty="0" smtClean="0"/>
              <a:t> </a:t>
            </a:r>
            <a:r>
              <a:rPr lang="de-DE" sz="2800" dirty="0" smtClean="0"/>
              <a:t>(</a:t>
            </a:r>
            <a:r>
              <a:rPr lang="de-DE" sz="2800" dirty="0" err="1" smtClean="0"/>
              <a:t>google</a:t>
            </a:r>
            <a:r>
              <a:rPr lang="de-DE" sz="2800" dirty="0" smtClean="0"/>
              <a:t> </a:t>
            </a:r>
            <a:r>
              <a:rPr lang="de-DE" sz="2800" dirty="0" err="1" smtClean="0"/>
              <a:t>metrics</a:t>
            </a:r>
            <a:r>
              <a:rPr lang="de-DE" sz="2800" dirty="0" smtClean="0"/>
              <a:t>, </a:t>
            </a:r>
            <a:r>
              <a:rPr lang="de-DE" sz="2800" dirty="0" err="1" smtClean="0"/>
              <a:t>webometrics</a:t>
            </a:r>
            <a:r>
              <a:rPr lang="de-DE" sz="2800" dirty="0" smtClean="0"/>
              <a:t>, </a:t>
            </a:r>
            <a:r>
              <a:rPr lang="de-DE" sz="2800" dirty="0" err="1" smtClean="0"/>
              <a:t>statistics</a:t>
            </a:r>
            <a:r>
              <a:rPr lang="de-DE" sz="2800" dirty="0" smtClean="0"/>
              <a:t>)</a:t>
            </a:r>
          </a:p>
          <a:p>
            <a:r>
              <a:rPr lang="de-DE" dirty="0" smtClean="0"/>
              <a:t>Data </a:t>
            </a:r>
            <a:r>
              <a:rPr lang="de-DE" dirty="0" err="1" smtClean="0"/>
              <a:t>issues</a:t>
            </a:r>
            <a:r>
              <a:rPr lang="de-DE" dirty="0" smtClean="0"/>
              <a:t> </a:t>
            </a:r>
            <a:r>
              <a:rPr lang="de-DE" sz="2800" dirty="0" smtClean="0"/>
              <a:t>(Formats, </a:t>
            </a:r>
            <a:r>
              <a:rPr lang="de-DE" sz="2800" dirty="0" err="1" smtClean="0"/>
              <a:t>quality</a:t>
            </a:r>
            <a:r>
              <a:rPr lang="de-DE" sz="2800" dirty="0" smtClean="0"/>
              <a:t>, </a:t>
            </a:r>
            <a:r>
              <a:rPr lang="de-DE" sz="2800" dirty="0" err="1" smtClean="0"/>
              <a:t>enhanced</a:t>
            </a:r>
            <a:r>
              <a:rPr lang="de-DE" sz="2800" dirty="0" smtClean="0"/>
              <a:t> </a:t>
            </a:r>
            <a:r>
              <a:rPr lang="de-DE" sz="2800" dirty="0" err="1" smtClean="0"/>
              <a:t>publications</a:t>
            </a:r>
            <a:r>
              <a:rPr lang="de-DE" sz="2800" dirty="0" smtClean="0"/>
              <a:t>, </a:t>
            </a:r>
            <a:r>
              <a:rPr lang="de-DE" sz="2800" dirty="0" err="1" smtClean="0"/>
              <a:t>linked</a:t>
            </a:r>
            <a:r>
              <a:rPr lang="de-DE" sz="2800" dirty="0" smtClean="0"/>
              <a:t> </a:t>
            </a:r>
            <a:r>
              <a:rPr lang="de-DE" sz="2800" dirty="0" err="1" smtClean="0"/>
              <a:t>data</a:t>
            </a:r>
            <a:r>
              <a:rPr lang="de-DE" sz="2800" dirty="0" smtClean="0"/>
              <a:t>, </a:t>
            </a:r>
            <a:r>
              <a:rPr lang="de-DE" sz="2800" dirty="0" err="1" smtClean="0"/>
              <a:t>research</a:t>
            </a:r>
            <a:r>
              <a:rPr lang="de-DE" sz="2800" dirty="0" smtClean="0"/>
              <a:t> </a:t>
            </a:r>
            <a:r>
              <a:rPr lang="de-DE" sz="2800" dirty="0" err="1" smtClean="0"/>
              <a:t>data</a:t>
            </a:r>
            <a:r>
              <a:rPr lang="de-DE" sz="2800" dirty="0" smtClean="0"/>
              <a:t>)</a:t>
            </a:r>
          </a:p>
          <a:p>
            <a:r>
              <a:rPr lang="de-DE" dirty="0" err="1" smtClean="0"/>
              <a:t>Sustainability</a:t>
            </a:r>
            <a:r>
              <a:rPr lang="de-DE" dirty="0" smtClean="0"/>
              <a:t> </a:t>
            </a:r>
            <a:r>
              <a:rPr lang="de-DE" sz="2800" dirty="0" smtClean="0"/>
              <a:t>(</a:t>
            </a:r>
            <a:r>
              <a:rPr lang="de-DE" sz="2800" dirty="0" err="1" smtClean="0"/>
              <a:t>services</a:t>
            </a:r>
            <a:r>
              <a:rPr lang="de-DE" sz="2800" dirty="0" smtClean="0"/>
              <a:t>, </a:t>
            </a:r>
            <a:r>
              <a:rPr lang="de-DE" sz="2800" dirty="0" err="1" smtClean="0"/>
              <a:t>documents</a:t>
            </a:r>
            <a:r>
              <a:rPr lang="de-DE" sz="2800" dirty="0" smtClean="0"/>
              <a:t>)</a:t>
            </a:r>
          </a:p>
          <a:p>
            <a:r>
              <a:rPr lang="de-DE" dirty="0" smtClean="0"/>
              <a:t>Add-on </a:t>
            </a:r>
            <a:r>
              <a:rPr lang="de-DE" dirty="0" err="1" smtClean="0"/>
              <a:t>services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 </a:t>
            </a:r>
            <a:r>
              <a:rPr lang="de-DE" sz="2800" dirty="0" smtClean="0"/>
              <a:t>(</a:t>
            </a:r>
            <a:r>
              <a:rPr lang="de-DE" sz="2800" dirty="0" err="1" smtClean="0"/>
              <a:t>embedding</a:t>
            </a:r>
            <a:r>
              <a:rPr lang="de-DE" sz="2800" dirty="0" smtClean="0"/>
              <a:t>, </a:t>
            </a:r>
            <a:r>
              <a:rPr lang="de-DE" sz="2800" dirty="0" err="1" smtClean="0"/>
              <a:t>publication</a:t>
            </a:r>
            <a:r>
              <a:rPr lang="de-DE" sz="2800" dirty="0" smtClean="0"/>
              <a:t> </a:t>
            </a:r>
            <a:r>
              <a:rPr lang="de-DE" sz="2800" dirty="0" err="1" smtClean="0"/>
              <a:t>lists</a:t>
            </a:r>
            <a:r>
              <a:rPr lang="de-DE" sz="2800" dirty="0" smtClean="0"/>
              <a:t>, </a:t>
            </a:r>
            <a:r>
              <a:rPr lang="de-DE" sz="2800" dirty="0" err="1" smtClean="0"/>
              <a:t>export</a:t>
            </a:r>
            <a:r>
              <a:rPr lang="de-DE" sz="2800" dirty="0" smtClean="0"/>
              <a:t>, </a:t>
            </a:r>
            <a:r>
              <a:rPr lang="de-DE" sz="2800" dirty="0" err="1" smtClean="0"/>
              <a:t>bibliometrics</a:t>
            </a:r>
            <a:r>
              <a:rPr lang="de-DE" sz="2800" dirty="0" smtClean="0"/>
              <a:t>)</a:t>
            </a:r>
          </a:p>
          <a:p>
            <a:r>
              <a:rPr lang="de-DE" dirty="0" smtClean="0"/>
              <a:t>Technical </a:t>
            </a:r>
            <a:r>
              <a:rPr lang="de-DE" dirty="0" err="1" smtClean="0"/>
              <a:t>basics</a:t>
            </a:r>
            <a:r>
              <a:rPr lang="de-DE" dirty="0" smtClean="0"/>
              <a:t> </a:t>
            </a:r>
            <a:r>
              <a:rPr lang="de-DE" sz="2800" dirty="0" smtClean="0"/>
              <a:t>(</a:t>
            </a:r>
            <a:r>
              <a:rPr lang="de-DE" sz="2800" dirty="0" err="1" smtClean="0"/>
              <a:t>architecture</a:t>
            </a:r>
            <a:r>
              <a:rPr lang="de-DE" sz="2800" dirty="0" smtClean="0"/>
              <a:t>, </a:t>
            </a:r>
            <a:r>
              <a:rPr lang="de-DE" sz="2800" dirty="0" err="1" smtClean="0"/>
              <a:t>protocols</a:t>
            </a:r>
            <a:r>
              <a:rPr lang="de-DE" sz="2800" dirty="0" smtClean="0"/>
              <a:t>)</a:t>
            </a:r>
          </a:p>
          <a:p>
            <a:endParaRPr lang="de-DE" sz="2800" dirty="0"/>
          </a:p>
        </p:txBody>
      </p:sp>
      <p:pic>
        <p:nvPicPr>
          <p:cNvPr id="4" name="Picture 24" descr="COAR_Logo_final_PNG_80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15888"/>
            <a:ext cx="1403350" cy="608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15616" y="1268760"/>
            <a:ext cx="804887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600" dirty="0" smtClean="0"/>
              <a:t> Extended </a:t>
            </a:r>
            <a:r>
              <a:rPr lang="de-DE" sz="3600" dirty="0" err="1" smtClean="0"/>
              <a:t>Metadata</a:t>
            </a:r>
            <a:r>
              <a:rPr lang="de-DE" sz="3600" dirty="0" smtClean="0"/>
              <a:t> Formats</a:t>
            </a:r>
          </a:p>
          <a:p>
            <a:pPr>
              <a:buFont typeface="Arial" pitchFamily="34" charset="0"/>
              <a:buChar char="•"/>
            </a:pPr>
            <a:r>
              <a:rPr lang="de-DE" sz="3600" dirty="0" smtClean="0"/>
              <a:t> Data </a:t>
            </a:r>
            <a:r>
              <a:rPr lang="de-DE" sz="3600" dirty="0" err="1" smtClean="0"/>
              <a:t>Curation</a:t>
            </a:r>
            <a:r>
              <a:rPr lang="de-DE" sz="3600" dirty="0" smtClean="0"/>
              <a:t> (</a:t>
            </a:r>
            <a:r>
              <a:rPr lang="de-DE" sz="3600" dirty="0" err="1" smtClean="0"/>
              <a:t>manually</a:t>
            </a:r>
            <a:r>
              <a:rPr lang="de-DE" sz="3600" dirty="0" smtClean="0"/>
              <a:t>/</a:t>
            </a:r>
            <a:r>
              <a:rPr lang="de-DE" sz="3600" dirty="0" err="1" smtClean="0"/>
              <a:t>automatically</a:t>
            </a:r>
            <a:r>
              <a:rPr lang="de-DE" sz="36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de-DE" sz="3600" dirty="0" smtClean="0"/>
              <a:t> </a:t>
            </a:r>
            <a:r>
              <a:rPr lang="de-DE" sz="3600" dirty="0" err="1" smtClean="0"/>
              <a:t>Metadata</a:t>
            </a:r>
            <a:r>
              <a:rPr lang="de-DE" sz="3600" dirty="0" smtClean="0"/>
              <a:t> </a:t>
            </a:r>
            <a:r>
              <a:rPr lang="de-DE" sz="3600" dirty="0" err="1" smtClean="0"/>
              <a:t>Enhancement</a:t>
            </a:r>
            <a:endParaRPr lang="de-DE" sz="3600" dirty="0" smtClean="0"/>
          </a:p>
          <a:p>
            <a:pPr lvl="1">
              <a:buFont typeface="Arial" pitchFamily="34" charset="0"/>
              <a:buChar char="•"/>
            </a:pPr>
            <a:r>
              <a:rPr lang="de-DE" sz="3600" dirty="0" smtClean="0"/>
              <a:t> </a:t>
            </a:r>
            <a:r>
              <a:rPr lang="de-DE" sz="3600" dirty="0" err="1" smtClean="0"/>
              <a:t>Linked</a:t>
            </a:r>
            <a:r>
              <a:rPr lang="de-DE" sz="3600" dirty="0" smtClean="0"/>
              <a:t> Open Data</a:t>
            </a:r>
          </a:p>
          <a:p>
            <a:pPr lvl="1">
              <a:buFont typeface="Arial" pitchFamily="34" charset="0"/>
              <a:buChar char="•"/>
            </a:pPr>
            <a:r>
              <a:rPr lang="de-DE" sz="3600" dirty="0" smtClean="0"/>
              <a:t> Enhanced Publications</a:t>
            </a:r>
          </a:p>
          <a:p>
            <a:pPr lvl="1">
              <a:buFont typeface="Arial" pitchFamily="34" charset="0"/>
              <a:buChar char="•"/>
            </a:pPr>
            <a:r>
              <a:rPr lang="de-DE" sz="3600" dirty="0" smtClean="0"/>
              <a:t> Automatic </a:t>
            </a:r>
            <a:r>
              <a:rPr lang="de-DE" sz="3600" dirty="0" err="1" smtClean="0"/>
              <a:t>Classification</a:t>
            </a:r>
            <a:endParaRPr lang="de-DE" sz="3600" dirty="0" smtClean="0"/>
          </a:p>
          <a:p>
            <a:pPr lvl="1">
              <a:buFont typeface="Arial" pitchFamily="34" charset="0"/>
              <a:buChar char="•"/>
            </a:pPr>
            <a:r>
              <a:rPr lang="de-DE" sz="3600" dirty="0" smtClean="0"/>
              <a:t> Research Data</a:t>
            </a:r>
          </a:p>
          <a:p>
            <a:endParaRPr lang="de-DE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2771800" y="188640"/>
            <a:ext cx="3239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 smtClean="0"/>
              <a:t>Metadata</a:t>
            </a:r>
            <a:r>
              <a:rPr lang="de-DE" sz="3600" dirty="0" smtClean="0"/>
              <a:t> </a:t>
            </a:r>
            <a:r>
              <a:rPr lang="de-DE" sz="3600" dirty="0" err="1" smtClean="0"/>
              <a:t>Issues</a:t>
            </a:r>
            <a:endParaRPr lang="de-DE" sz="3600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eps_nums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084568" cy="609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eps_recforma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7960943" cy="600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83568" y="1052736"/>
            <a:ext cx="7920880" cy="4536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dirty="0" err="1" smtClean="0"/>
              <a:t>Based</a:t>
            </a:r>
            <a:r>
              <a:rPr lang="de-DE" sz="4000" dirty="0" smtClean="0"/>
              <a:t> on </a:t>
            </a:r>
            <a:r>
              <a:rPr lang="de-DE" sz="4000" dirty="0" err="1" smtClean="0"/>
              <a:t>proprietary</a:t>
            </a:r>
            <a:r>
              <a:rPr lang="de-DE" sz="4000" dirty="0" smtClean="0"/>
              <a:t> APIs</a:t>
            </a:r>
          </a:p>
          <a:p>
            <a:pPr>
              <a:buFont typeface="Arial" pitchFamily="34" charset="0"/>
              <a:buChar char="•"/>
            </a:pPr>
            <a:r>
              <a:rPr lang="de-DE" sz="4000" dirty="0" smtClean="0"/>
              <a:t> </a:t>
            </a:r>
            <a:r>
              <a:rPr lang="de-DE" sz="4000" dirty="0" err="1" smtClean="0"/>
              <a:t>Local</a:t>
            </a:r>
            <a:r>
              <a:rPr lang="de-DE" sz="4000" dirty="0" smtClean="0"/>
              <a:t> </a:t>
            </a:r>
            <a:r>
              <a:rPr lang="de-DE" sz="4000" dirty="0" err="1" smtClean="0"/>
              <a:t>unit</a:t>
            </a:r>
            <a:r>
              <a:rPr lang="de-DE" sz="4000" dirty="0" smtClean="0"/>
              <a:t>/</a:t>
            </a:r>
            <a:r>
              <a:rPr lang="de-DE" sz="4000" dirty="0" err="1" smtClean="0"/>
              <a:t>person</a:t>
            </a:r>
            <a:r>
              <a:rPr lang="de-DE" sz="4000" dirty="0" smtClean="0"/>
              <a:t> </a:t>
            </a:r>
            <a:r>
              <a:rPr lang="de-DE" sz="4000" dirty="0" err="1" smtClean="0"/>
              <a:t>data</a:t>
            </a:r>
            <a:endParaRPr lang="de-DE" sz="4000" dirty="0" smtClean="0"/>
          </a:p>
          <a:p>
            <a:pPr>
              <a:buFont typeface="Arial" pitchFamily="34" charset="0"/>
              <a:buChar char="•"/>
            </a:pPr>
            <a:r>
              <a:rPr lang="de-DE" sz="4000" dirty="0" smtClean="0"/>
              <a:t> ISI, </a:t>
            </a:r>
            <a:r>
              <a:rPr lang="de-DE" sz="4000" dirty="0" err="1" smtClean="0"/>
              <a:t>ArXIV</a:t>
            </a:r>
            <a:r>
              <a:rPr lang="de-DE" sz="4000" dirty="0" smtClean="0"/>
              <a:t>, INSPIRE, </a:t>
            </a:r>
            <a:r>
              <a:rPr lang="de-DE" sz="4000" dirty="0" err="1" smtClean="0"/>
              <a:t>PubMed</a:t>
            </a:r>
            <a:r>
              <a:rPr lang="de-DE" sz="4000" dirty="0" smtClean="0"/>
              <a:t>  </a:t>
            </a:r>
            <a:r>
              <a:rPr lang="de-DE" sz="4000" dirty="0" err="1" smtClean="0"/>
              <a:t>import</a:t>
            </a:r>
            <a:endParaRPr lang="de-DE" sz="4000" dirty="0" smtClean="0"/>
          </a:p>
          <a:p>
            <a:pPr>
              <a:buFont typeface="Arial" pitchFamily="34" charset="0"/>
              <a:buChar char="•"/>
            </a:pPr>
            <a:r>
              <a:rPr lang="de-DE" sz="4000" dirty="0" smtClean="0"/>
              <a:t> UK PMC Research Data </a:t>
            </a:r>
            <a:r>
              <a:rPr lang="de-DE" sz="4000" dirty="0" err="1" smtClean="0"/>
              <a:t>import</a:t>
            </a:r>
            <a:endParaRPr lang="de-DE" sz="4000" dirty="0" smtClean="0"/>
          </a:p>
          <a:p>
            <a:pPr>
              <a:buFont typeface="Arial" pitchFamily="34" charset="0"/>
              <a:buChar char="•"/>
            </a:pPr>
            <a:r>
              <a:rPr lang="de-DE" sz="4000" dirty="0" smtClean="0"/>
              <a:t> </a:t>
            </a:r>
            <a:r>
              <a:rPr lang="de-DE" sz="4000" dirty="0" err="1" smtClean="0"/>
              <a:t>Metadatenfetch</a:t>
            </a:r>
            <a:r>
              <a:rPr lang="de-DE" sz="4000" dirty="0" smtClean="0"/>
              <a:t>  ISI, </a:t>
            </a:r>
            <a:r>
              <a:rPr lang="de-DE" sz="4000" dirty="0" err="1" smtClean="0"/>
              <a:t>ArXiv</a:t>
            </a:r>
            <a:r>
              <a:rPr lang="de-DE" sz="4000" dirty="0" smtClean="0"/>
              <a:t>, </a:t>
            </a:r>
            <a:r>
              <a:rPr lang="de-DE" sz="4000" dirty="0" smtClean="0"/>
              <a:t>INSPIRE, </a:t>
            </a:r>
            <a:r>
              <a:rPr lang="de-DE" sz="4000" dirty="0" smtClean="0"/>
              <a:t>   </a:t>
            </a:r>
            <a:r>
              <a:rPr lang="de-DE" sz="4000" dirty="0" err="1" smtClean="0"/>
              <a:t>PubMed</a:t>
            </a:r>
            <a:endParaRPr lang="de-DE" sz="4000" dirty="0" smtClean="0"/>
          </a:p>
          <a:p>
            <a:pPr>
              <a:buFont typeface="Arial" pitchFamily="34" charset="0"/>
              <a:buChar char="•"/>
            </a:pPr>
            <a:r>
              <a:rPr lang="de-DE" sz="4000" dirty="0" smtClean="0"/>
              <a:t> ISI </a:t>
            </a:r>
            <a:r>
              <a:rPr lang="de-DE" sz="4000" dirty="0" err="1" smtClean="0"/>
              <a:t>citation</a:t>
            </a:r>
            <a:r>
              <a:rPr lang="de-DE" sz="4000" dirty="0" smtClean="0"/>
              <a:t> </a:t>
            </a:r>
            <a:r>
              <a:rPr lang="de-DE" sz="4000" dirty="0" err="1" smtClean="0"/>
              <a:t>information</a:t>
            </a:r>
            <a:endParaRPr lang="de-DE" sz="40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3196974" y="116632"/>
            <a:ext cx="3319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 smtClean="0"/>
              <a:t>Metadata</a:t>
            </a:r>
            <a:r>
              <a:rPr lang="de-DE" sz="3600" dirty="0" smtClean="0"/>
              <a:t> </a:t>
            </a:r>
            <a:r>
              <a:rPr lang="de-DE" sz="3600" dirty="0" err="1" smtClean="0"/>
              <a:t>Ingest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23728" y="188640"/>
            <a:ext cx="4723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 smtClean="0"/>
              <a:t>Metadata</a:t>
            </a:r>
            <a:r>
              <a:rPr lang="de-DE" sz="3600" dirty="0" smtClean="0"/>
              <a:t> </a:t>
            </a:r>
            <a:r>
              <a:rPr lang="de-DE" sz="3600" dirty="0" err="1" smtClean="0"/>
              <a:t>Requirements</a:t>
            </a:r>
            <a:endParaRPr lang="de-DE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1619672" y="1484784"/>
            <a:ext cx="664130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600" dirty="0" smtClean="0"/>
              <a:t> Quality (</a:t>
            </a:r>
            <a:r>
              <a:rPr lang="de-DE" sz="3600" dirty="0" err="1" smtClean="0"/>
              <a:t>following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guidelines</a:t>
            </a:r>
            <a:r>
              <a:rPr lang="de-DE" sz="36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de-DE" sz="3600" dirty="0" smtClean="0"/>
              <a:t> </a:t>
            </a:r>
            <a:r>
              <a:rPr lang="de-DE" sz="3600" dirty="0" err="1" smtClean="0"/>
              <a:t>Richness</a:t>
            </a:r>
            <a:endParaRPr lang="de-DE" sz="3600" dirty="0" smtClean="0"/>
          </a:p>
          <a:p>
            <a:pPr>
              <a:buFont typeface="Arial" pitchFamily="34" charset="0"/>
              <a:buChar char="•"/>
            </a:pPr>
            <a:r>
              <a:rPr lang="de-DE" sz="3600" dirty="0" smtClean="0"/>
              <a:t> </a:t>
            </a:r>
            <a:r>
              <a:rPr lang="de-DE" sz="3600" dirty="0" err="1" smtClean="0"/>
              <a:t>Stability</a:t>
            </a:r>
            <a:endParaRPr lang="de-DE" sz="3600" dirty="0" smtClean="0"/>
          </a:p>
          <a:p>
            <a:pPr>
              <a:buFont typeface="Arial" pitchFamily="34" charset="0"/>
              <a:buChar char="•"/>
            </a:pPr>
            <a:r>
              <a:rPr lang="de-DE" sz="3600" dirty="0" smtClean="0"/>
              <a:t> </a:t>
            </a:r>
            <a:r>
              <a:rPr lang="de-DE" sz="3600" dirty="0" smtClean="0"/>
              <a:t>Updated </a:t>
            </a:r>
          </a:p>
          <a:p>
            <a:pPr>
              <a:buFont typeface="Arial" pitchFamily="34" charset="0"/>
              <a:buChar char="•"/>
            </a:pPr>
            <a:r>
              <a:rPr lang="de-DE" sz="3600" dirty="0" smtClean="0"/>
              <a:t> Relations </a:t>
            </a:r>
            <a:r>
              <a:rPr lang="de-DE" sz="3600" dirty="0" err="1" smtClean="0"/>
              <a:t>information</a:t>
            </a:r>
            <a:endParaRPr lang="de-DE" sz="3600" dirty="0" smtClean="0"/>
          </a:p>
          <a:p>
            <a:pPr>
              <a:buFont typeface="Arial" pitchFamily="34" charset="0"/>
              <a:buChar char="•"/>
            </a:pPr>
            <a:endParaRPr lang="de-DE" sz="3600" dirty="0" smtClean="0"/>
          </a:p>
          <a:p>
            <a:pPr>
              <a:buFont typeface="Arial" pitchFamily="34" charset="0"/>
              <a:buChar char="•"/>
            </a:pPr>
            <a:r>
              <a:rPr lang="de-DE" sz="3600" dirty="0" smtClean="0"/>
              <a:t> APIs (bi-</a:t>
            </a:r>
            <a:r>
              <a:rPr lang="de-DE" sz="3600" dirty="0" err="1" smtClean="0"/>
              <a:t>directional</a:t>
            </a:r>
            <a:r>
              <a:rPr lang="de-DE" sz="3600" dirty="0" smtClean="0"/>
              <a:t>)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1196752"/>
            <a:ext cx="797705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600" dirty="0" smtClean="0"/>
              <a:t> </a:t>
            </a:r>
            <a:r>
              <a:rPr lang="de-DE" sz="3600" dirty="0" err="1" smtClean="0"/>
              <a:t>No</a:t>
            </a:r>
            <a:r>
              <a:rPr lang="de-DE" sz="3600" dirty="0" smtClean="0"/>
              <a:t> </a:t>
            </a:r>
            <a:r>
              <a:rPr lang="de-DE" sz="3600" dirty="0" smtClean="0"/>
              <a:t>CRIS </a:t>
            </a:r>
            <a:r>
              <a:rPr lang="de-DE" sz="3600" dirty="0" err="1" smtClean="0"/>
              <a:t>system</a:t>
            </a:r>
            <a:r>
              <a:rPr lang="de-DE" sz="3600" dirty="0" smtClean="0"/>
              <a:t> </a:t>
            </a:r>
            <a:r>
              <a:rPr lang="de-DE" sz="3600" dirty="0" err="1" smtClean="0"/>
              <a:t>available</a:t>
            </a:r>
            <a:endParaRPr lang="de-DE" sz="3600" dirty="0" smtClean="0"/>
          </a:p>
          <a:p>
            <a:pPr>
              <a:buFont typeface="Arial" pitchFamily="34" charset="0"/>
              <a:buChar char="•"/>
            </a:pPr>
            <a:r>
              <a:rPr lang="de-DE" sz="3600" dirty="0" smtClean="0"/>
              <a:t> </a:t>
            </a:r>
            <a:r>
              <a:rPr lang="de-DE" sz="3600" dirty="0" err="1" smtClean="0"/>
              <a:t>No</a:t>
            </a:r>
            <a:r>
              <a:rPr lang="de-DE" sz="3600" dirty="0" smtClean="0"/>
              <a:t> </a:t>
            </a:r>
            <a:r>
              <a:rPr lang="de-DE" sz="3600" dirty="0" err="1" smtClean="0"/>
              <a:t>repository</a:t>
            </a:r>
            <a:r>
              <a:rPr lang="de-DE" sz="3600" dirty="0" smtClean="0"/>
              <a:t> </a:t>
            </a:r>
            <a:r>
              <a:rPr lang="de-DE" sz="3600" dirty="0" err="1" smtClean="0"/>
              <a:t>platform</a:t>
            </a:r>
            <a:r>
              <a:rPr lang="de-DE" sz="3600" dirty="0" smtClean="0"/>
              <a:t> </a:t>
            </a:r>
            <a:r>
              <a:rPr lang="de-DE" sz="3600" dirty="0" err="1" smtClean="0"/>
              <a:t>anymore</a:t>
            </a:r>
            <a:endParaRPr lang="de-DE" sz="3600" dirty="0" smtClean="0"/>
          </a:p>
          <a:p>
            <a:r>
              <a:rPr lang="de-DE" sz="3600" dirty="0" smtClean="0"/>
              <a:t> </a:t>
            </a:r>
            <a:r>
              <a:rPr lang="de-DE" sz="3600" dirty="0" smtClean="0"/>
              <a:t>    but a </a:t>
            </a:r>
            <a:r>
              <a:rPr lang="de-DE" sz="3600" dirty="0" err="1" smtClean="0"/>
              <a:t>publication</a:t>
            </a:r>
            <a:r>
              <a:rPr lang="de-DE" sz="3600" dirty="0" smtClean="0"/>
              <a:t> </a:t>
            </a:r>
            <a:r>
              <a:rPr lang="de-DE" sz="3600" dirty="0" err="1" smtClean="0"/>
              <a:t>management</a:t>
            </a:r>
            <a:r>
              <a:rPr lang="de-DE" sz="3600" dirty="0" smtClean="0"/>
              <a:t> </a:t>
            </a:r>
            <a:r>
              <a:rPr lang="de-DE" sz="3600" dirty="0" err="1" smtClean="0"/>
              <a:t>system</a:t>
            </a:r>
            <a:endParaRPr lang="de-DE" sz="3600" dirty="0" smtClean="0"/>
          </a:p>
          <a:p>
            <a:r>
              <a:rPr lang="de-DE" sz="2800" dirty="0" smtClean="0"/>
              <a:t> </a:t>
            </a:r>
            <a:r>
              <a:rPr lang="de-DE" sz="2800" dirty="0" smtClean="0"/>
              <a:t>    (open </a:t>
            </a:r>
            <a:r>
              <a:rPr lang="de-DE" sz="2800" dirty="0" err="1" smtClean="0"/>
              <a:t>source</a:t>
            </a:r>
            <a:r>
              <a:rPr lang="de-DE" sz="2800" dirty="0" smtClean="0"/>
              <a:t> </a:t>
            </a:r>
            <a:r>
              <a:rPr lang="de-DE" sz="2800" dirty="0" err="1" smtClean="0"/>
              <a:t>cooperation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UL Lund, UL Gent)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3600" dirty="0" smtClean="0"/>
              <a:t> </a:t>
            </a:r>
            <a:r>
              <a:rPr lang="de-DE" sz="3600" dirty="0" err="1" smtClean="0"/>
              <a:t>Extending</a:t>
            </a:r>
            <a:r>
              <a:rPr lang="de-DE" sz="3600" dirty="0" smtClean="0"/>
              <a:t> </a:t>
            </a:r>
            <a:r>
              <a:rPr lang="de-DE" sz="3600" dirty="0" err="1" smtClean="0"/>
              <a:t>this</a:t>
            </a:r>
            <a:r>
              <a:rPr lang="de-DE" sz="3600" dirty="0" smtClean="0"/>
              <a:t> </a:t>
            </a:r>
            <a:r>
              <a:rPr lang="de-DE" sz="3600" dirty="0" err="1" smtClean="0"/>
              <a:t>system</a:t>
            </a:r>
            <a:endParaRPr lang="de-DE" sz="3600" dirty="0" smtClean="0"/>
          </a:p>
          <a:p>
            <a:pPr lvl="1">
              <a:buFont typeface="Arial" pitchFamily="34" charset="0"/>
              <a:buChar char="•"/>
            </a:pPr>
            <a:r>
              <a:rPr lang="de-DE" sz="3600" dirty="0" smtClean="0"/>
              <a:t> Research Data</a:t>
            </a:r>
            <a:endParaRPr lang="de-DE" sz="3600" dirty="0" smtClean="0"/>
          </a:p>
          <a:p>
            <a:pPr lvl="1">
              <a:buFont typeface="Arial" pitchFamily="34" charset="0"/>
              <a:buChar char="•"/>
            </a:pPr>
            <a:r>
              <a:rPr lang="de-DE" sz="3600" dirty="0" smtClean="0"/>
              <a:t> Project </a:t>
            </a:r>
            <a:r>
              <a:rPr lang="de-DE" sz="3600" dirty="0" smtClean="0"/>
              <a:t>Information</a:t>
            </a:r>
          </a:p>
          <a:p>
            <a:pPr lvl="1">
              <a:buFont typeface="Arial" pitchFamily="34" charset="0"/>
              <a:buChar char="•"/>
            </a:pPr>
            <a:r>
              <a:rPr lang="de-DE" sz="3600" dirty="0" smtClean="0"/>
              <a:t> Awards </a:t>
            </a:r>
            <a:r>
              <a:rPr lang="de-DE" sz="3600" dirty="0" smtClean="0"/>
              <a:t>Information</a:t>
            </a:r>
            <a:endParaRPr lang="de-DE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2331757" y="116632"/>
            <a:ext cx="5480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 smtClean="0"/>
              <a:t>Example</a:t>
            </a:r>
            <a:r>
              <a:rPr lang="de-DE" sz="3600" dirty="0" smtClean="0"/>
              <a:t>: </a:t>
            </a:r>
            <a:r>
              <a:rPr lang="de-DE" sz="3600" dirty="0" err="1" smtClean="0"/>
              <a:t>our</a:t>
            </a:r>
            <a:r>
              <a:rPr lang="de-DE" sz="3600" dirty="0" smtClean="0"/>
              <a:t> </a:t>
            </a:r>
            <a:r>
              <a:rPr lang="de-DE" sz="3600" dirty="0" err="1" smtClean="0"/>
              <a:t>local</a:t>
            </a:r>
            <a:r>
              <a:rPr lang="de-DE" sz="3600" dirty="0" smtClean="0"/>
              <a:t> </a:t>
            </a:r>
            <a:r>
              <a:rPr lang="de-DE" sz="3600" dirty="0" err="1" smtClean="0"/>
              <a:t>approach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03648" y="1562016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 smtClean="0"/>
              <a:t>Institutional</a:t>
            </a:r>
            <a:r>
              <a:rPr lang="de-DE" sz="4000" dirty="0" smtClean="0"/>
              <a:t> Repository</a:t>
            </a:r>
          </a:p>
          <a:p>
            <a:pPr>
              <a:buFontTx/>
              <a:buChar char="-"/>
            </a:pPr>
            <a:r>
              <a:rPr lang="de-DE" sz="4000" dirty="0" smtClean="0"/>
              <a:t> </a:t>
            </a:r>
            <a:r>
              <a:rPr lang="de-DE" sz="4000" dirty="0" err="1" smtClean="0"/>
              <a:t>some</a:t>
            </a:r>
            <a:r>
              <a:rPr lang="de-DE" sz="4000" dirty="0" smtClean="0"/>
              <a:t> </a:t>
            </a:r>
            <a:r>
              <a:rPr lang="de-DE" sz="4000" dirty="0" err="1" smtClean="0"/>
              <a:t>examples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future</a:t>
            </a:r>
            <a:endParaRPr lang="de-DE" sz="4000" dirty="0" smtClean="0"/>
          </a:p>
          <a:p>
            <a:r>
              <a:rPr lang="de-DE" sz="4000" dirty="0" smtClean="0"/>
              <a:t> </a:t>
            </a:r>
            <a:r>
              <a:rPr lang="de-DE" sz="4000" dirty="0" smtClean="0"/>
              <a:t>      </a:t>
            </a:r>
            <a:r>
              <a:rPr lang="de-DE" sz="4000" dirty="0" smtClean="0"/>
              <a:t> </a:t>
            </a:r>
            <a:r>
              <a:rPr lang="de-DE" sz="4000" dirty="0" err="1" smtClean="0"/>
              <a:t>developments</a:t>
            </a:r>
            <a:r>
              <a:rPr lang="de-DE" sz="4000" dirty="0" smtClean="0"/>
              <a:t>  </a:t>
            </a:r>
            <a:endParaRPr lang="de-DE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691" y="764705"/>
            <a:ext cx="8772309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66511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de-DE" dirty="0" smtClean="0"/>
              <a:t>COAR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0872" y="1052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err="1" smtClean="0"/>
              <a:t>Confederation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Open Access </a:t>
            </a:r>
            <a:r>
              <a:rPr lang="de-DE" dirty="0" err="1" smtClean="0"/>
              <a:t>Repositories</a:t>
            </a:r>
            <a:endParaRPr lang="de-DE" dirty="0" smtClean="0"/>
          </a:p>
          <a:p>
            <a:endParaRPr lang="de-DE" sz="1200" dirty="0" smtClean="0"/>
          </a:p>
          <a:p>
            <a:r>
              <a:rPr lang="de-DE" dirty="0" err="1" smtClean="0"/>
              <a:t>Enhances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visibility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outputs</a:t>
            </a:r>
            <a:endParaRPr lang="de-DE" dirty="0" smtClean="0"/>
          </a:p>
          <a:p>
            <a:r>
              <a:rPr lang="de-DE" dirty="0" err="1" smtClean="0"/>
              <a:t>Paves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road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interoperability</a:t>
            </a:r>
            <a:endParaRPr lang="de-DE" dirty="0" smtClean="0"/>
          </a:p>
          <a:p>
            <a:r>
              <a:rPr lang="de-DE" dirty="0" err="1" smtClean="0"/>
              <a:t>Fosters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r>
              <a:rPr lang="de-DE" dirty="0" smtClean="0"/>
              <a:t> </a:t>
            </a:r>
            <a:r>
              <a:rPr lang="de-DE" dirty="0" err="1" smtClean="0"/>
              <a:t>exchange</a:t>
            </a:r>
            <a:r>
              <a:rPr lang="de-DE" dirty="0" smtClean="0"/>
              <a:t> on </a:t>
            </a:r>
            <a:r>
              <a:rPr lang="de-DE" dirty="0" err="1" smtClean="0"/>
              <a:t>repository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endParaRPr lang="de-DE" dirty="0" smtClean="0"/>
          </a:p>
          <a:p>
            <a:r>
              <a:rPr lang="de-DE" dirty="0" err="1" smtClean="0"/>
              <a:t>Strengthens</a:t>
            </a:r>
            <a:r>
              <a:rPr lang="de-DE" dirty="0" smtClean="0"/>
              <a:t> international open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implementation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2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070" y="404664"/>
            <a:ext cx="8708418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2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8604448" cy="602128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2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86063"/>
            <a:ext cx="8820472" cy="588329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64857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1907704" y="116632"/>
            <a:ext cx="6896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 smtClean="0"/>
              <a:t>Embed</a:t>
            </a:r>
            <a:r>
              <a:rPr lang="de-DE" sz="3600" dirty="0" smtClean="0"/>
              <a:t> Generator (</a:t>
            </a:r>
            <a:r>
              <a:rPr lang="de-DE" sz="3600" dirty="0" err="1" smtClean="0"/>
              <a:t>Publication</a:t>
            </a:r>
            <a:r>
              <a:rPr lang="de-DE" sz="3600" dirty="0" smtClean="0"/>
              <a:t> Lists)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2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9367"/>
            <a:ext cx="8708418" cy="56886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8601224" cy="532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31640" y="1988840"/>
            <a:ext cx="6344044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err="1" smtClean="0">
                <a:solidFill>
                  <a:srgbClr val="002060"/>
                </a:solidFill>
              </a:rPr>
              <a:t>Thank</a:t>
            </a:r>
            <a:r>
              <a:rPr lang="de-DE" sz="4000" dirty="0" smtClean="0">
                <a:solidFill>
                  <a:srgbClr val="002060"/>
                </a:solidFill>
              </a:rPr>
              <a:t> </a:t>
            </a:r>
            <a:r>
              <a:rPr lang="de-DE" sz="4000" dirty="0" err="1" smtClean="0">
                <a:solidFill>
                  <a:srgbClr val="002060"/>
                </a:solidFill>
              </a:rPr>
              <a:t>you</a:t>
            </a:r>
            <a:r>
              <a:rPr lang="de-DE" sz="4000" dirty="0" smtClean="0">
                <a:solidFill>
                  <a:srgbClr val="002060"/>
                </a:solidFill>
              </a:rPr>
              <a:t>!</a:t>
            </a:r>
          </a:p>
          <a:p>
            <a:endParaRPr lang="de-DE" sz="4000" dirty="0" smtClean="0">
              <a:solidFill>
                <a:srgbClr val="002060"/>
              </a:solidFill>
            </a:endParaRPr>
          </a:p>
          <a:p>
            <a:r>
              <a:rPr lang="de-DE" sz="4000" dirty="0" smtClean="0">
                <a:solidFill>
                  <a:srgbClr val="002060"/>
                </a:solidFill>
              </a:rPr>
              <a:t>Friedrich </a:t>
            </a:r>
            <a:r>
              <a:rPr lang="de-DE" sz="4000" dirty="0" err="1" smtClean="0">
                <a:solidFill>
                  <a:srgbClr val="002060"/>
                </a:solidFill>
              </a:rPr>
              <a:t>Summann</a:t>
            </a:r>
            <a:endParaRPr lang="de-DE" sz="4000" dirty="0" smtClean="0">
              <a:solidFill>
                <a:srgbClr val="002060"/>
              </a:solidFill>
            </a:endParaRPr>
          </a:p>
          <a:p>
            <a:r>
              <a:rPr lang="de-DE" sz="3200" dirty="0" smtClean="0">
                <a:solidFill>
                  <a:srgbClr val="002060"/>
                </a:solidFill>
              </a:rPr>
              <a:t>friedrich.summann@uni-bielefeld.de</a:t>
            </a:r>
            <a:endParaRPr lang="de-DE" sz="3200" dirty="0">
              <a:solidFill>
                <a:srgbClr val="002060"/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251520" y="980728"/>
            <a:ext cx="84969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>
            <a:off x="323528" y="544522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Metadata</a:t>
            </a:r>
            <a:r>
              <a:rPr lang="de-DE" dirty="0" smtClean="0"/>
              <a:t> Background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6896" y="1495325"/>
            <a:ext cx="8229600" cy="4525963"/>
          </a:xfrm>
        </p:spPr>
        <p:txBody>
          <a:bodyPr>
            <a:normAutofit/>
          </a:bodyPr>
          <a:lstStyle/>
          <a:p>
            <a:r>
              <a:rPr lang="de-DE" dirty="0" smtClean="0"/>
              <a:t>DRIVER </a:t>
            </a:r>
            <a:r>
              <a:rPr lang="de-DE" dirty="0" err="1" smtClean="0"/>
              <a:t>Guidelines</a:t>
            </a:r>
            <a:r>
              <a:rPr lang="de-DE" dirty="0" smtClean="0"/>
              <a:t> </a:t>
            </a:r>
            <a:r>
              <a:rPr lang="de-DE" dirty="0" smtClean="0"/>
              <a:t>2008 </a:t>
            </a:r>
            <a:endParaRPr lang="de-DE" dirty="0" smtClean="0"/>
          </a:p>
          <a:p>
            <a:r>
              <a:rPr lang="de-DE" dirty="0" err="1" smtClean="0"/>
              <a:t>OpenAire</a:t>
            </a:r>
            <a:r>
              <a:rPr lang="de-DE" dirty="0" smtClean="0"/>
              <a:t> </a:t>
            </a:r>
            <a:r>
              <a:rPr lang="de-DE" dirty="0" err="1" smtClean="0"/>
              <a:t>Guidelines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DINI </a:t>
            </a:r>
            <a:r>
              <a:rPr lang="de-DE" dirty="0" err="1" smtClean="0"/>
              <a:t>Certificate</a:t>
            </a:r>
            <a:r>
              <a:rPr lang="de-DE" dirty="0" smtClean="0"/>
              <a:t> 2010 (2013)</a:t>
            </a:r>
          </a:p>
          <a:p>
            <a:r>
              <a:rPr lang="de-DE" dirty="0" smtClean="0"/>
              <a:t>OAI-PMH </a:t>
            </a:r>
            <a:r>
              <a:rPr lang="de-DE" dirty="0" err="1" smtClean="0"/>
              <a:t>Harvesting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BASE / DRIVER / </a:t>
            </a:r>
            <a:r>
              <a:rPr lang="de-DE" dirty="0" err="1" smtClean="0"/>
              <a:t>OpenAire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4" name="Grafik 3" descr="RGB_Schrift_weiss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3068960"/>
            <a:ext cx="788395" cy="775145"/>
          </a:xfrm>
          <a:prstGeom prst="rect">
            <a:avLst/>
          </a:prstGeom>
        </p:spPr>
      </p:pic>
      <p:pic>
        <p:nvPicPr>
          <p:cNvPr id="5" name="Grafik 4" descr="dri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412776"/>
            <a:ext cx="2262333" cy="648072"/>
          </a:xfrm>
          <a:prstGeom prst="rect">
            <a:avLst/>
          </a:prstGeom>
        </p:spPr>
      </p:pic>
      <p:pic>
        <p:nvPicPr>
          <p:cNvPr id="6" name="Grafik 5" descr="openair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2060848"/>
            <a:ext cx="888587" cy="576065"/>
          </a:xfrm>
          <a:prstGeom prst="rect">
            <a:avLst/>
          </a:prstGeom>
        </p:spPr>
      </p:pic>
      <p:pic>
        <p:nvPicPr>
          <p:cNvPr id="7" name="Grafik 6" descr="ba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365104"/>
            <a:ext cx="2448909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267744" y="44624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/>
              <a:t>Discovery  Experience</a:t>
            </a:r>
            <a:endParaRPr lang="de-DE" sz="4400" dirty="0"/>
          </a:p>
        </p:txBody>
      </p:sp>
      <p:sp>
        <p:nvSpPr>
          <p:cNvPr id="3" name="Textfeld 2"/>
          <p:cNvSpPr txBox="1"/>
          <p:nvPr/>
        </p:nvSpPr>
        <p:spPr>
          <a:xfrm>
            <a:off x="1115616" y="980728"/>
            <a:ext cx="766834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 smtClean="0"/>
              <a:t>Harvesting</a:t>
            </a:r>
            <a:r>
              <a:rPr lang="de-DE" sz="2800" dirty="0" smtClean="0"/>
              <a:t>  (OAI-PMH</a:t>
            </a:r>
            <a:r>
              <a:rPr lang="de-DE" sz="2800" dirty="0" smtClean="0"/>
              <a:t>) (BASE, DRIVER,  </a:t>
            </a:r>
            <a:r>
              <a:rPr lang="de-DE" sz="2800" dirty="0" err="1" smtClean="0"/>
              <a:t>OpenAire</a:t>
            </a:r>
            <a:r>
              <a:rPr lang="de-DE" sz="2800" dirty="0" smtClean="0"/>
              <a:t>)</a:t>
            </a:r>
            <a:endParaRPr lang="de-DE" sz="2800" dirty="0" smtClean="0"/>
          </a:p>
          <a:p>
            <a:endParaRPr lang="de-DE" sz="14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3300 </a:t>
            </a:r>
            <a:r>
              <a:rPr lang="de-DE" sz="2800" dirty="0" err="1" smtClean="0"/>
              <a:t>Repositories</a:t>
            </a:r>
            <a:r>
              <a:rPr lang="de-DE" sz="2800" dirty="0" smtClean="0"/>
              <a:t>  (2700 </a:t>
            </a:r>
            <a:r>
              <a:rPr lang="de-DE" sz="2800" dirty="0" err="1" smtClean="0"/>
              <a:t>active</a:t>
            </a:r>
            <a:r>
              <a:rPr lang="de-DE" sz="28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70 Mill. </a:t>
            </a:r>
            <a:r>
              <a:rPr lang="de-DE" sz="2800" dirty="0" err="1" smtClean="0"/>
              <a:t>Metadata</a:t>
            </a:r>
            <a:r>
              <a:rPr lang="de-DE" sz="2800" dirty="0" smtClean="0"/>
              <a:t> Records (50 Mill. </a:t>
            </a:r>
            <a:r>
              <a:rPr lang="de-DE" sz="2800" dirty="0" err="1" smtClean="0"/>
              <a:t>active</a:t>
            </a:r>
            <a:r>
              <a:rPr lang="de-DE" sz="2800" dirty="0" smtClean="0"/>
              <a:t>)</a:t>
            </a:r>
          </a:p>
          <a:p>
            <a:endParaRPr lang="de-DE" sz="1200" b="1" dirty="0" smtClean="0"/>
          </a:p>
          <a:p>
            <a:r>
              <a:rPr lang="de-DE" sz="2800" b="1" dirty="0" err="1" smtClean="0"/>
              <a:t>Ingesting</a:t>
            </a:r>
            <a:r>
              <a:rPr lang="de-DE" sz="2800" b="1" dirty="0" smtClean="0"/>
              <a:t> </a:t>
            </a:r>
            <a:r>
              <a:rPr lang="de-DE" sz="2800" dirty="0" smtClean="0"/>
              <a:t>(</a:t>
            </a:r>
            <a:r>
              <a:rPr lang="de-DE" sz="2800" dirty="0" err="1" smtClean="0"/>
              <a:t>proprietary</a:t>
            </a:r>
            <a:r>
              <a:rPr lang="de-DE" sz="2800" dirty="0" smtClean="0"/>
              <a:t> APIs</a:t>
            </a:r>
            <a:r>
              <a:rPr lang="de-DE" sz="2800" dirty="0" smtClean="0"/>
              <a:t>) (</a:t>
            </a:r>
            <a:r>
              <a:rPr lang="de-DE" sz="2800" dirty="0" err="1" smtClean="0"/>
              <a:t>local</a:t>
            </a:r>
            <a:r>
              <a:rPr lang="de-DE" sz="2800" dirty="0" smtClean="0"/>
              <a:t> PUB </a:t>
            </a:r>
            <a:r>
              <a:rPr lang="de-DE" sz="2800" dirty="0" err="1" smtClean="0"/>
              <a:t>system</a:t>
            </a:r>
            <a:r>
              <a:rPr lang="de-DE" sz="2800" dirty="0" smtClean="0"/>
              <a:t>)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</a:t>
            </a:r>
            <a:r>
              <a:rPr lang="de-DE" sz="2800" dirty="0" err="1" smtClean="0"/>
              <a:t>Local</a:t>
            </a:r>
            <a:r>
              <a:rPr lang="de-DE" sz="2800" dirty="0" smtClean="0"/>
              <a:t> </a:t>
            </a:r>
            <a:r>
              <a:rPr lang="de-DE" sz="2800" dirty="0" err="1" smtClean="0"/>
              <a:t>unit</a:t>
            </a:r>
            <a:r>
              <a:rPr lang="de-DE" sz="2800" dirty="0" smtClean="0"/>
              <a:t>/</a:t>
            </a:r>
            <a:r>
              <a:rPr lang="de-DE" sz="2800" dirty="0" err="1" smtClean="0"/>
              <a:t>person</a:t>
            </a:r>
            <a:r>
              <a:rPr lang="de-DE" sz="2800" dirty="0" smtClean="0"/>
              <a:t> </a:t>
            </a:r>
            <a:r>
              <a:rPr lang="de-DE" sz="2800" dirty="0" err="1" smtClean="0"/>
              <a:t>data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ISI, </a:t>
            </a:r>
            <a:r>
              <a:rPr lang="de-DE" sz="2800" dirty="0" err="1" smtClean="0"/>
              <a:t>ArXIV</a:t>
            </a:r>
            <a:r>
              <a:rPr lang="de-DE" sz="2800" dirty="0" smtClean="0"/>
              <a:t>, INSPIRE, </a:t>
            </a:r>
            <a:r>
              <a:rPr lang="de-DE" sz="2800" dirty="0" err="1" smtClean="0"/>
              <a:t>PubMed</a:t>
            </a:r>
            <a:r>
              <a:rPr lang="de-DE" sz="2800" dirty="0" smtClean="0"/>
              <a:t>  </a:t>
            </a:r>
            <a:r>
              <a:rPr lang="de-DE" sz="2800" dirty="0" err="1" smtClean="0"/>
              <a:t>import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UK PMC </a:t>
            </a:r>
            <a:r>
              <a:rPr lang="de-DE" sz="2800" dirty="0" smtClean="0"/>
              <a:t>Research Data </a:t>
            </a:r>
            <a:r>
              <a:rPr lang="de-DE" sz="2800" dirty="0" err="1" smtClean="0"/>
              <a:t>import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800" dirty="0" err="1" smtClean="0"/>
              <a:t>Metadatenfetch</a:t>
            </a:r>
            <a:r>
              <a:rPr lang="de-DE" sz="2800" dirty="0" smtClean="0"/>
              <a:t>  ISI, </a:t>
            </a:r>
            <a:r>
              <a:rPr lang="de-DE" sz="2800" dirty="0" err="1" smtClean="0"/>
              <a:t>ArXIV</a:t>
            </a:r>
            <a:r>
              <a:rPr lang="de-DE" sz="2800" dirty="0" smtClean="0"/>
              <a:t>, INSPIRE, </a:t>
            </a:r>
            <a:r>
              <a:rPr lang="de-DE" sz="2800" dirty="0" err="1" smtClean="0"/>
              <a:t>PubMed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ISI </a:t>
            </a:r>
            <a:r>
              <a:rPr lang="de-DE" sz="2800" dirty="0" err="1" smtClean="0"/>
              <a:t>citation</a:t>
            </a:r>
            <a:r>
              <a:rPr lang="de-DE" sz="2800" dirty="0" smtClean="0"/>
              <a:t> </a:t>
            </a:r>
            <a:r>
              <a:rPr lang="de-DE" sz="2800" dirty="0" err="1" smtClean="0"/>
              <a:t>information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952364" y="44624"/>
            <a:ext cx="62200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The IR </a:t>
            </a:r>
            <a:r>
              <a:rPr lang="en-US" sz="4000" b="1" dirty="0" smtClean="0"/>
              <a:t>– past</a:t>
            </a:r>
            <a:r>
              <a:rPr lang="en-US" sz="4000" dirty="0" smtClean="0"/>
              <a:t>, present, future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15616" y="1124744"/>
            <a:ext cx="7077002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/>
              <a:t> </a:t>
            </a:r>
            <a:r>
              <a:rPr lang="de-DE" sz="3200" dirty="0" err="1" smtClean="0"/>
              <a:t>Started</a:t>
            </a:r>
            <a:r>
              <a:rPr lang="de-DE" sz="3200" dirty="0" smtClean="0"/>
              <a:t> </a:t>
            </a:r>
            <a:r>
              <a:rPr lang="de-DE" sz="3200" dirty="0" err="1" smtClean="0"/>
              <a:t>late</a:t>
            </a:r>
            <a:r>
              <a:rPr lang="de-DE" sz="3200" dirty="0" smtClean="0"/>
              <a:t> </a:t>
            </a:r>
            <a:r>
              <a:rPr lang="de-DE" sz="3200" dirty="0" err="1" smtClean="0"/>
              <a:t>ninetees</a:t>
            </a:r>
            <a:endParaRPr lang="de-DE" sz="3200" dirty="0" smtClean="0"/>
          </a:p>
          <a:p>
            <a:pPr>
              <a:buFont typeface="Arial" pitchFamily="34" charset="0"/>
              <a:buChar char="•"/>
            </a:pPr>
            <a:r>
              <a:rPr lang="de-DE" sz="3200" dirty="0" smtClean="0"/>
              <a:t> Contents </a:t>
            </a:r>
            <a:r>
              <a:rPr lang="de-DE" sz="3200" dirty="0" err="1" smtClean="0"/>
              <a:t>starting</a:t>
            </a:r>
            <a:r>
              <a:rPr lang="de-DE" sz="3200" dirty="0" smtClean="0"/>
              <a:t> </a:t>
            </a:r>
            <a:r>
              <a:rPr lang="de-DE" sz="3200" dirty="0" err="1" smtClean="0"/>
              <a:t>with</a:t>
            </a:r>
            <a:r>
              <a:rPr lang="de-DE" sz="3200" dirty="0" smtClean="0"/>
              <a:t> </a:t>
            </a:r>
            <a:r>
              <a:rPr lang="de-DE" sz="3200" dirty="0" err="1" smtClean="0"/>
              <a:t>thesis</a:t>
            </a:r>
            <a:endParaRPr lang="de-DE" sz="3200" dirty="0" smtClean="0"/>
          </a:p>
          <a:p>
            <a:pPr>
              <a:buFont typeface="Arial" pitchFamily="34" charset="0"/>
              <a:buChar char="•"/>
            </a:pPr>
            <a:r>
              <a:rPr lang="de-DE" sz="3200" dirty="0" smtClean="0"/>
              <a:t> OAI-PMH </a:t>
            </a:r>
            <a:r>
              <a:rPr lang="de-DE" sz="3200" dirty="0" err="1" smtClean="0"/>
              <a:t>definition</a:t>
            </a:r>
            <a:r>
              <a:rPr lang="de-DE" sz="3200" dirty="0" smtClean="0"/>
              <a:t> 2001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/>
              <a:t> Open Access </a:t>
            </a:r>
            <a:r>
              <a:rPr lang="de-DE" sz="3200" dirty="0" err="1" smtClean="0"/>
              <a:t>movement</a:t>
            </a:r>
            <a:endParaRPr lang="de-DE" sz="3200" dirty="0" smtClean="0"/>
          </a:p>
          <a:p>
            <a:pPr>
              <a:buFont typeface="Arial" pitchFamily="34" charset="0"/>
              <a:buChar char="•"/>
            </a:pPr>
            <a:r>
              <a:rPr lang="de-DE" sz="3200" dirty="0" smtClean="0"/>
              <a:t> </a:t>
            </a:r>
            <a:r>
              <a:rPr lang="de-DE" sz="3200" dirty="0" err="1" smtClean="0"/>
              <a:t>Establishing</a:t>
            </a:r>
            <a:r>
              <a:rPr lang="de-DE" sz="3200" dirty="0" smtClean="0"/>
              <a:t> a global </a:t>
            </a:r>
            <a:r>
              <a:rPr lang="de-DE" sz="3200" dirty="0" err="1" smtClean="0"/>
              <a:t>repository</a:t>
            </a:r>
            <a:r>
              <a:rPr lang="de-DE" sz="3200" dirty="0" smtClean="0"/>
              <a:t> </a:t>
            </a:r>
            <a:r>
              <a:rPr lang="de-DE" sz="3200" dirty="0" err="1" smtClean="0"/>
              <a:t>network</a:t>
            </a:r>
            <a:endParaRPr lang="de-DE" sz="3200" dirty="0" smtClean="0"/>
          </a:p>
          <a:p>
            <a:pPr>
              <a:buFont typeface="Arial" pitchFamily="34" charset="0"/>
              <a:buChar char="•"/>
            </a:pPr>
            <a:r>
              <a:rPr lang="de-DE" sz="3200" dirty="0" smtClean="0"/>
              <a:t> </a:t>
            </a:r>
            <a:r>
              <a:rPr lang="de-DE" sz="3200" dirty="0" err="1" smtClean="0"/>
              <a:t>Extending</a:t>
            </a:r>
            <a:r>
              <a:rPr lang="de-DE" sz="32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de-DE" sz="3200" dirty="0" smtClean="0"/>
              <a:t>Size</a:t>
            </a:r>
          </a:p>
          <a:p>
            <a:pPr lvl="1">
              <a:buFont typeface="Arial" pitchFamily="34" charset="0"/>
              <a:buChar char="•"/>
            </a:pPr>
            <a:r>
              <a:rPr lang="de-DE" sz="3200" dirty="0" smtClean="0"/>
              <a:t>Quality</a:t>
            </a:r>
          </a:p>
          <a:p>
            <a:pPr lvl="1">
              <a:buFont typeface="Arial" pitchFamily="34" charset="0"/>
              <a:buChar char="•"/>
            </a:pPr>
            <a:r>
              <a:rPr lang="de-DE" sz="3200" dirty="0" smtClean="0"/>
              <a:t>Services</a:t>
            </a:r>
          </a:p>
          <a:p>
            <a:pPr>
              <a:buFont typeface="Arial" pitchFamily="34" charset="0"/>
              <a:buChar char="•"/>
            </a:pPr>
            <a:endParaRPr lang="de-DE" sz="3200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de-DE" dirty="0" smtClean="0"/>
              <a:t>DRIVER </a:t>
            </a:r>
            <a:r>
              <a:rPr lang="de-DE" dirty="0" err="1" smtClean="0"/>
              <a:t>Guidelines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755576" y="1412776"/>
            <a:ext cx="7632848" cy="3672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provides orientation</a:t>
            </a:r>
          </a:p>
          <a:p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for managers of new repositories to define their      local data-management policies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for managers of existing repositories to take steps  towards improved service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for developers of repository platforms to add supportive functionalities in future versions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043608" y="1844824"/>
            <a:ext cx="74888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/>
              <a:t>Focus on: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/>
              <a:t> </a:t>
            </a:r>
            <a:r>
              <a:rPr lang="de-DE" sz="3200" dirty="0" err="1" smtClean="0"/>
              <a:t>Textual</a:t>
            </a:r>
            <a:r>
              <a:rPr lang="de-DE" sz="3200" dirty="0" smtClean="0"/>
              <a:t> </a:t>
            </a:r>
            <a:r>
              <a:rPr lang="de-DE" sz="3200" dirty="0" smtClean="0"/>
              <a:t>Resources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/>
              <a:t> </a:t>
            </a:r>
            <a:r>
              <a:rPr lang="de-DE" sz="3200" dirty="0" err="1" smtClean="0"/>
              <a:t>Using</a:t>
            </a:r>
            <a:r>
              <a:rPr lang="de-DE" sz="3200" dirty="0" smtClean="0"/>
              <a:t> </a:t>
            </a:r>
            <a:r>
              <a:rPr lang="de-DE" sz="3200" dirty="0" err="1" smtClean="0"/>
              <a:t>oai_dc</a:t>
            </a:r>
            <a:r>
              <a:rPr lang="de-DE" sz="3200" dirty="0" smtClean="0"/>
              <a:t> </a:t>
            </a:r>
            <a:r>
              <a:rPr lang="de-DE" sz="3200" dirty="0" err="1" smtClean="0"/>
              <a:t>as</a:t>
            </a:r>
            <a:r>
              <a:rPr lang="de-DE" sz="3200" dirty="0" smtClean="0"/>
              <a:t> </a:t>
            </a:r>
            <a:r>
              <a:rPr lang="de-DE" sz="3200" dirty="0" err="1" smtClean="0"/>
              <a:t>metadata</a:t>
            </a:r>
            <a:r>
              <a:rPr lang="de-DE" sz="3200" dirty="0" smtClean="0"/>
              <a:t> </a:t>
            </a:r>
            <a:r>
              <a:rPr lang="de-DE" sz="3200" dirty="0" err="1" smtClean="0"/>
              <a:t>format</a:t>
            </a:r>
            <a:endParaRPr lang="de-DE" sz="3200" dirty="0" smtClean="0"/>
          </a:p>
          <a:p>
            <a:endParaRPr lang="de-DE" sz="3200" dirty="0" smtClean="0"/>
          </a:p>
          <a:p>
            <a:r>
              <a:rPr lang="de-DE" sz="3200" dirty="0" smtClean="0"/>
              <a:t>OAI-PMH:	Protocol </a:t>
            </a:r>
            <a:r>
              <a:rPr lang="de-DE" sz="3200" dirty="0" err="1" smtClean="0"/>
              <a:t>Requirements</a:t>
            </a:r>
            <a:endParaRPr lang="de-DE" sz="3200" dirty="0" smtClean="0"/>
          </a:p>
          <a:p>
            <a:r>
              <a:rPr lang="de-DE" sz="3200" dirty="0" smtClean="0"/>
              <a:t>OAI-PMH:	Additional </a:t>
            </a:r>
            <a:r>
              <a:rPr lang="de-DE" sz="3200" dirty="0" err="1" smtClean="0"/>
              <a:t>Requirements</a:t>
            </a:r>
            <a:endParaRPr lang="de-DE" sz="3200" dirty="0" smtClean="0"/>
          </a:p>
          <a:p>
            <a:r>
              <a:rPr lang="de-DE" sz="3200" dirty="0" smtClean="0"/>
              <a:t>DRIVER DC: 	</a:t>
            </a:r>
            <a:r>
              <a:rPr lang="de-DE" sz="3200" dirty="0" err="1" smtClean="0"/>
              <a:t>Metadata</a:t>
            </a:r>
            <a:r>
              <a:rPr lang="de-DE" sz="3200" dirty="0" smtClean="0"/>
              <a:t> </a:t>
            </a:r>
            <a:r>
              <a:rPr lang="de-DE" sz="3200" dirty="0" err="1" smtClean="0"/>
              <a:t>Requirements</a:t>
            </a:r>
            <a:endParaRPr lang="de-DE" sz="32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de-DE" dirty="0" smtClean="0"/>
              <a:t>DRIVER </a:t>
            </a:r>
            <a:r>
              <a:rPr lang="de-DE" dirty="0" err="1" smtClean="0"/>
              <a:t>Guidelines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66936" y="-16227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OAI-PMH : Protocol </a:t>
            </a:r>
            <a:r>
              <a:rPr lang="de-DE" sz="3600" dirty="0" err="1" smtClean="0"/>
              <a:t>Requirements</a:t>
            </a:r>
            <a:endParaRPr lang="de-DE" sz="3600" dirty="0" smtClean="0"/>
          </a:p>
        </p:txBody>
      </p:sp>
      <p:sp>
        <p:nvSpPr>
          <p:cNvPr id="4" name="Rechteck 3"/>
          <p:cNvSpPr/>
          <p:nvPr/>
        </p:nvSpPr>
        <p:spPr>
          <a:xfrm>
            <a:off x="791072" y="1052736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800" dirty="0" err="1" smtClean="0"/>
              <a:t>Stability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Protocol </a:t>
            </a:r>
            <a:r>
              <a:rPr lang="de-DE" sz="2800" dirty="0" err="1" smtClean="0"/>
              <a:t>compliance</a:t>
            </a:r>
            <a:r>
              <a:rPr lang="de-DE" sz="2800" dirty="0" smtClean="0"/>
              <a:t> (OAI-PMH 2.0)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XML </a:t>
            </a:r>
            <a:r>
              <a:rPr lang="de-DE" sz="2800" dirty="0" err="1" smtClean="0"/>
              <a:t>validity</a:t>
            </a: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Support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Incremental</a:t>
            </a:r>
            <a:r>
              <a:rPr lang="de-DE" sz="2800" dirty="0" smtClean="0"/>
              <a:t> </a:t>
            </a:r>
            <a:r>
              <a:rPr lang="de-DE" sz="2800" dirty="0" err="1" smtClean="0"/>
              <a:t>Harvesting</a:t>
            </a:r>
            <a:endParaRPr lang="de-DE" sz="2800" dirty="0" smtClean="0"/>
          </a:p>
          <a:p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</a:t>
            </a:r>
            <a:r>
              <a:rPr lang="de-DE" sz="2800" dirty="0" err="1" smtClean="0"/>
              <a:t>Deleting</a:t>
            </a:r>
            <a:r>
              <a:rPr lang="de-DE" sz="2800" dirty="0" smtClean="0"/>
              <a:t> </a:t>
            </a:r>
            <a:r>
              <a:rPr lang="de-DE" sz="2800" dirty="0" err="1" smtClean="0"/>
              <a:t>strategy</a:t>
            </a:r>
            <a:r>
              <a:rPr lang="de-DE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(persistent, transient)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Set </a:t>
            </a:r>
            <a:r>
              <a:rPr lang="de-DE" sz="2800" dirty="0" err="1" smtClean="0"/>
              <a:t>for</a:t>
            </a:r>
            <a:r>
              <a:rPr lang="de-DE" sz="2800" dirty="0" smtClean="0"/>
              <a:t> OA </a:t>
            </a:r>
            <a:r>
              <a:rPr lang="de-DE" sz="2800" dirty="0" err="1" smtClean="0"/>
              <a:t>documents</a:t>
            </a:r>
            <a:r>
              <a:rPr lang="de-DE" sz="2800" dirty="0" smtClean="0"/>
              <a:t>  </a:t>
            </a:r>
            <a:r>
              <a:rPr lang="de-DE" sz="2800" dirty="0" smtClean="0"/>
              <a:t>(</a:t>
            </a:r>
            <a:r>
              <a:rPr lang="de-DE" sz="2800" dirty="0" err="1" smtClean="0"/>
              <a:t>driver</a:t>
            </a:r>
            <a:r>
              <a:rPr lang="de-DE" sz="28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Batch </a:t>
            </a:r>
            <a:r>
              <a:rPr lang="de-DE" sz="2800" dirty="0" err="1" smtClean="0"/>
              <a:t>size</a:t>
            </a:r>
            <a:r>
              <a:rPr lang="de-DE" sz="2800" dirty="0" smtClean="0"/>
              <a:t>  </a:t>
            </a:r>
            <a:r>
              <a:rPr lang="de-DE" sz="2800" dirty="0" smtClean="0"/>
              <a:t>(100 - 500 </a:t>
            </a:r>
            <a:r>
              <a:rPr lang="de-DE" sz="2800" dirty="0" err="1" smtClean="0"/>
              <a:t>records</a:t>
            </a:r>
            <a:r>
              <a:rPr lang="de-DE" sz="2800" dirty="0" smtClean="0"/>
              <a:t> per </a:t>
            </a:r>
            <a:r>
              <a:rPr lang="de-DE" sz="2800" dirty="0" err="1" smtClean="0"/>
              <a:t>response</a:t>
            </a:r>
            <a:r>
              <a:rPr lang="de-DE" sz="28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</a:t>
            </a:r>
            <a:r>
              <a:rPr lang="de-DE" sz="2800" dirty="0" err="1" smtClean="0"/>
              <a:t>Resumption</a:t>
            </a:r>
            <a:r>
              <a:rPr lang="de-DE" sz="2800" dirty="0" smtClean="0"/>
              <a:t> Token </a:t>
            </a:r>
            <a:r>
              <a:rPr lang="de-DE" sz="2800" dirty="0" err="1" smtClean="0"/>
              <a:t>life</a:t>
            </a:r>
            <a:r>
              <a:rPr lang="de-DE" sz="2800" dirty="0" smtClean="0"/>
              <a:t> </a:t>
            </a:r>
            <a:r>
              <a:rPr lang="de-DE" sz="2800" dirty="0" smtClean="0"/>
              <a:t>span  </a:t>
            </a:r>
            <a:r>
              <a:rPr lang="de-DE" sz="2800" dirty="0" smtClean="0"/>
              <a:t>(</a:t>
            </a:r>
            <a:r>
              <a:rPr lang="de-DE" sz="2800" dirty="0" err="1" smtClean="0"/>
              <a:t>at</a:t>
            </a:r>
            <a:r>
              <a:rPr lang="de-DE" sz="2800" dirty="0" smtClean="0"/>
              <a:t> least 24 </a:t>
            </a:r>
            <a:r>
              <a:rPr lang="de-DE" sz="2800" dirty="0" err="1" smtClean="0"/>
              <a:t>hours</a:t>
            </a:r>
            <a:r>
              <a:rPr lang="de-DE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749</Words>
  <Application>Microsoft Office PowerPoint</Application>
  <PresentationFormat>Bildschirmpräsentation (4:3)</PresentationFormat>
  <Paragraphs>174</Paragraphs>
  <Slides>35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6" baseType="lpstr">
      <vt:lpstr>Larissa-Design</vt:lpstr>
      <vt:lpstr>Folie 1</vt:lpstr>
      <vt:lpstr>Discovery Metadata</vt:lpstr>
      <vt:lpstr>COAR</vt:lpstr>
      <vt:lpstr>Metadata Background </vt:lpstr>
      <vt:lpstr>Folie 5</vt:lpstr>
      <vt:lpstr>Folie 6</vt:lpstr>
      <vt:lpstr>DRIVER Guidelines</vt:lpstr>
      <vt:lpstr>DRIVER Guidelines</vt:lpstr>
      <vt:lpstr>OAI-PMH : Protocol Requirements</vt:lpstr>
      <vt:lpstr>OAI-PMH : Metadata Requirements</vt:lpstr>
      <vt:lpstr>Folie 11</vt:lpstr>
      <vt:lpstr>Folie 12</vt:lpstr>
      <vt:lpstr>COAR Interoperability Project </vt:lpstr>
      <vt:lpstr>Folie 14</vt:lpstr>
      <vt:lpstr>Folie 15</vt:lpstr>
      <vt:lpstr>Draft Interoperability Roadmap</vt:lpstr>
      <vt:lpstr>Folie 17</vt:lpstr>
      <vt:lpstr>Folie 18</vt:lpstr>
      <vt:lpstr>Folie 19</vt:lpstr>
      <vt:lpstr>Interoperability issues and use cases 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Summann</dc:creator>
  <cp:lastModifiedBy>Summann</cp:lastModifiedBy>
  <cp:revision>67</cp:revision>
  <dcterms:created xsi:type="dcterms:W3CDTF">2013-09-05T12:20:46Z</dcterms:created>
  <dcterms:modified xsi:type="dcterms:W3CDTF">2013-09-09T12:13:06Z</dcterms:modified>
</cp:coreProperties>
</file>