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603" r:id="rId1"/>
  </p:sldMasterIdLst>
  <p:sldIdLst>
    <p:sldId id="256" r:id="rId2"/>
    <p:sldId id="258" r:id="rId3"/>
    <p:sldId id="261" r:id="rId4"/>
    <p:sldId id="259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0" r:id="rId13"/>
    <p:sldId id="271" r:id="rId14"/>
    <p:sldId id="269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3" d="100"/>
          <a:sy n="163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08.09.13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05.09.13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05.09.13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05.09.13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05.09.13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05.09.13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08.09.13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05.09.13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05.09.13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05.09.13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05.09.13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05.09.13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05.09.13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05.09.13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04" r:id="rId1"/>
    <p:sldLayoutId id="2147484605" r:id="rId2"/>
    <p:sldLayoutId id="2147484606" r:id="rId3"/>
    <p:sldLayoutId id="2147484607" r:id="rId4"/>
    <p:sldLayoutId id="2147484608" r:id="rId5"/>
    <p:sldLayoutId id="2147484609" r:id="rId6"/>
    <p:sldLayoutId id="2147484610" r:id="rId7"/>
    <p:sldLayoutId id="2147484611" r:id="rId8"/>
    <p:sldLayoutId id="2147484612" r:id="rId9"/>
    <p:sldLayoutId id="2147484613" r:id="rId10"/>
    <p:sldLayoutId id="2147484614" r:id="rId11"/>
    <p:sldLayoutId id="2147484615" r:id="rId12"/>
    <p:sldLayoutId id="2147484616" r:id="rId13"/>
    <p:sldLayoutId id="2147484617" r:id="rId14"/>
    <p:sldLayoutId id="2147484618" r:id="rId15"/>
    <p:sldLayoutId id="2147484619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Contextual Metadata</a:t>
            </a:r>
            <a:endParaRPr lang="en-US" sz="48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830943" y="3786411"/>
            <a:ext cx="5703191" cy="144912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Jan Dvorak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CERIF Task Group </a:t>
            </a:r>
            <a:r>
              <a:rPr lang="en-US" dirty="0" smtClean="0"/>
              <a:t>Leader @ </a:t>
            </a:r>
            <a:r>
              <a:rPr lang="en-US" dirty="0" err="1"/>
              <a:t>euroCRIS</a:t>
            </a:r>
            <a:endParaRPr lang="en-US" dirty="0"/>
          </a:p>
          <a:p>
            <a:pPr marL="457200" indent="-457200" algn="l">
              <a:buFont typeface="Arial"/>
              <a:buChar char="•"/>
            </a:pPr>
            <a:r>
              <a:rPr lang="en-US" sz="1800" dirty="0" smtClean="0"/>
              <a:t>Researcher @ </a:t>
            </a:r>
            <a:r>
              <a:rPr lang="en-US" sz="1800" dirty="0"/>
              <a:t>Charles University in Prague, CZ</a:t>
            </a:r>
          </a:p>
          <a:p>
            <a:pPr marL="457200" indent="-457200" algn="l">
              <a:buFont typeface="Arial"/>
              <a:buChar char="•"/>
            </a:pPr>
            <a:r>
              <a:rPr lang="en-US" sz="1800" dirty="0" smtClean="0"/>
              <a:t>Consultant @ </a:t>
            </a:r>
            <a:r>
              <a:rPr lang="en-US" sz="1800" dirty="0" err="1"/>
              <a:t>InfoScience</a:t>
            </a:r>
            <a:r>
              <a:rPr lang="en-US" sz="1800" dirty="0"/>
              <a:t> </a:t>
            </a:r>
            <a:r>
              <a:rPr lang="en-US" sz="1800" dirty="0" err="1"/>
              <a:t>Praha</a:t>
            </a:r>
            <a:r>
              <a:rPr lang="en-US" sz="1800" dirty="0"/>
              <a:t>, CZ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286" y="6533772"/>
            <a:ext cx="508816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rebuchet MS"/>
                <a:cs typeface="Trebuchet MS"/>
              </a:rPr>
              <a:t>The 2013 </a:t>
            </a:r>
            <a:r>
              <a:rPr lang="en-US" sz="1100" dirty="0" err="1" smtClean="0">
                <a:latin typeface="Trebuchet MS"/>
                <a:cs typeface="Trebuchet MS"/>
              </a:rPr>
              <a:t>euroCRIS</a:t>
            </a:r>
            <a:r>
              <a:rPr lang="en-US" sz="1100" dirty="0" smtClean="0">
                <a:latin typeface="Trebuchet MS"/>
                <a:cs typeface="Trebuchet MS"/>
              </a:rPr>
              <a:t> Seminar    ::     September 9-10, 2013 in Brussels, Belgium</a:t>
            </a:r>
            <a:endParaRPr lang="en-US" sz="1100" dirty="0">
              <a:latin typeface="Trebuchet MS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889820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CERIF: a concise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19048"/>
            <a:ext cx="7662864" cy="331821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CERIF91 – flat file</a:t>
            </a:r>
          </a:p>
          <a:p>
            <a:r>
              <a:rPr lang="en-US" dirty="0" smtClean="0"/>
              <a:t>CERIF 2000 – database structured</a:t>
            </a:r>
          </a:p>
          <a:p>
            <a:r>
              <a:rPr lang="en-US" dirty="0" smtClean="0"/>
              <a:t>CERIF 2006 – semantics moved into Semantic Layer</a:t>
            </a:r>
          </a:p>
          <a:p>
            <a:pPr lvl="1"/>
            <a:r>
              <a:rPr lang="en-US" dirty="0" smtClean="0"/>
              <a:t>XML exchange format</a:t>
            </a:r>
          </a:p>
          <a:p>
            <a:r>
              <a:rPr lang="en-US" dirty="0" smtClean="0"/>
              <a:t>CERIF 1.5 (2012) – federated identifiers</a:t>
            </a:r>
          </a:p>
          <a:p>
            <a:pPr lvl="1"/>
            <a:r>
              <a:rPr lang="en-US" dirty="0" smtClean="0"/>
              <a:t>XML exchange format polished</a:t>
            </a:r>
          </a:p>
          <a:p>
            <a:r>
              <a:rPr lang="en-US" dirty="0" smtClean="0"/>
              <a:t>CERIF 1.6 (2013) – datasets supported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23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CERIF: Complete Coverage</a:t>
            </a:r>
            <a:endParaRPr lang="en-US" dirty="0"/>
          </a:p>
        </p:txBody>
      </p:sp>
      <p:grpSp>
        <p:nvGrpSpPr>
          <p:cNvPr id="4" name="Gruppierung 4"/>
          <p:cNvGrpSpPr/>
          <p:nvPr/>
        </p:nvGrpSpPr>
        <p:grpSpPr>
          <a:xfrm>
            <a:off x="803775" y="1786128"/>
            <a:ext cx="7688682" cy="5147833"/>
            <a:chOff x="-114166" y="0"/>
            <a:chExt cx="9404441" cy="6858000"/>
          </a:xfrm>
        </p:grpSpPr>
        <p:cxnSp>
          <p:nvCxnSpPr>
            <p:cNvPr id="5" name="Gewinkelte Verbindung 5"/>
            <p:cNvCxnSpPr>
              <a:stCxn id="61" idx="3"/>
              <a:endCxn id="71" idx="0"/>
            </p:cNvCxnSpPr>
            <p:nvPr/>
          </p:nvCxnSpPr>
          <p:spPr>
            <a:xfrm>
              <a:off x="5009685" y="1762424"/>
              <a:ext cx="1684622" cy="2323477"/>
            </a:xfrm>
            <a:prstGeom prst="bentConnector2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Gewinkelte Verbindung 6"/>
            <p:cNvCxnSpPr>
              <a:stCxn id="61" idx="2"/>
              <a:endCxn id="73" idx="0"/>
            </p:cNvCxnSpPr>
            <p:nvPr/>
          </p:nvCxnSpPr>
          <p:spPr>
            <a:xfrm rot="16200000" flipH="1">
              <a:off x="3931612" y="2402845"/>
              <a:ext cx="1029822" cy="257086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winkelte Verbindung 7"/>
            <p:cNvCxnSpPr>
              <a:endCxn id="75" idx="3"/>
            </p:cNvCxnSpPr>
            <p:nvPr/>
          </p:nvCxnSpPr>
          <p:spPr>
            <a:xfrm rot="5400000">
              <a:off x="2238022" y="2945350"/>
              <a:ext cx="2571180" cy="218028"/>
            </a:xfrm>
            <a:prstGeom prst="bentConnector2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Gewinkelte Verbindung 8"/>
            <p:cNvCxnSpPr>
              <a:stCxn id="49" idx="3"/>
              <a:endCxn id="71" idx="2"/>
            </p:cNvCxnSpPr>
            <p:nvPr/>
          </p:nvCxnSpPr>
          <p:spPr>
            <a:xfrm flipH="1" flipV="1">
              <a:off x="6694308" y="4594008"/>
              <a:ext cx="80688" cy="652751"/>
            </a:xfrm>
            <a:prstGeom prst="bentConnector4">
              <a:avLst>
                <a:gd name="adj1" fmla="val -357847"/>
                <a:gd name="adj2" fmla="val 6946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winkelte Verbindung 9"/>
            <p:cNvCxnSpPr>
              <a:stCxn id="61" idx="3"/>
              <a:endCxn id="49" idx="0"/>
            </p:cNvCxnSpPr>
            <p:nvPr/>
          </p:nvCxnSpPr>
          <p:spPr>
            <a:xfrm>
              <a:off x="5009685" y="1762425"/>
              <a:ext cx="990870" cy="3230281"/>
            </a:xfrm>
            <a:prstGeom prst="bentConnector2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winkelte Verbindung 10"/>
            <p:cNvCxnSpPr>
              <a:endCxn id="51" idx="0"/>
            </p:cNvCxnSpPr>
            <p:nvPr/>
          </p:nvCxnSpPr>
          <p:spPr>
            <a:xfrm rot="5400000">
              <a:off x="2591135" y="3266879"/>
              <a:ext cx="2977246" cy="476443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winkelte Verbindung 11"/>
            <p:cNvCxnSpPr>
              <a:stCxn id="73" idx="2"/>
              <a:endCxn id="51" idx="0"/>
            </p:cNvCxnSpPr>
            <p:nvPr/>
          </p:nvCxnSpPr>
          <p:spPr>
            <a:xfrm rot="5400000">
              <a:off x="3488642" y="3907299"/>
              <a:ext cx="1439318" cy="73353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winkelte Verbindung 12"/>
            <p:cNvCxnSpPr>
              <a:stCxn id="73" idx="2"/>
            </p:cNvCxnSpPr>
            <p:nvPr/>
          </p:nvCxnSpPr>
          <p:spPr>
            <a:xfrm rot="16200000" flipH="1">
              <a:off x="4454140" y="3675330"/>
              <a:ext cx="1482862" cy="1241011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winkelte Verbindung 13"/>
            <p:cNvCxnSpPr>
              <a:stCxn id="104" idx="2"/>
              <a:endCxn id="61" idx="0"/>
            </p:cNvCxnSpPr>
            <p:nvPr/>
          </p:nvCxnSpPr>
          <p:spPr>
            <a:xfrm rot="16200000" flipH="1">
              <a:off x="3509940" y="700330"/>
              <a:ext cx="619435" cy="996646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winkelte Verbindung 14"/>
            <p:cNvCxnSpPr>
              <a:stCxn id="61" idx="3"/>
              <a:endCxn id="106" idx="2"/>
            </p:cNvCxnSpPr>
            <p:nvPr/>
          </p:nvCxnSpPr>
          <p:spPr>
            <a:xfrm flipV="1">
              <a:off x="5009685" y="914754"/>
              <a:ext cx="292050" cy="847670"/>
            </a:xfrm>
            <a:prstGeom prst="bentConnector2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winkelte Verbindung 15"/>
            <p:cNvCxnSpPr>
              <a:stCxn id="106" idx="3"/>
              <a:endCxn id="102" idx="1"/>
            </p:cNvCxnSpPr>
            <p:nvPr/>
          </p:nvCxnSpPr>
          <p:spPr>
            <a:xfrm>
              <a:off x="5993440" y="660701"/>
              <a:ext cx="526758" cy="428527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winkelte Verbindung 16"/>
            <p:cNvCxnSpPr>
              <a:endCxn id="100" idx="1"/>
            </p:cNvCxnSpPr>
            <p:nvPr/>
          </p:nvCxnSpPr>
          <p:spPr>
            <a:xfrm rot="16200000" flipH="1">
              <a:off x="7003100" y="1379423"/>
              <a:ext cx="507254" cy="434970"/>
            </a:xfrm>
            <a:prstGeom prst="bentConnector2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winkelte Verbindung 17"/>
            <p:cNvCxnSpPr>
              <a:stCxn id="106" idx="2"/>
              <a:endCxn id="100" idx="1"/>
            </p:cNvCxnSpPr>
            <p:nvPr/>
          </p:nvCxnSpPr>
          <p:spPr>
            <a:xfrm rot="16200000" flipH="1">
              <a:off x="5920083" y="296405"/>
              <a:ext cx="935781" cy="2172477"/>
            </a:xfrm>
            <a:prstGeom prst="bentConnector2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winkelte Verbindung 18"/>
            <p:cNvCxnSpPr>
              <a:endCxn id="104" idx="3"/>
            </p:cNvCxnSpPr>
            <p:nvPr/>
          </p:nvCxnSpPr>
          <p:spPr>
            <a:xfrm rot="10800000">
              <a:off x="4013040" y="634883"/>
              <a:ext cx="596991" cy="200292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winkelte Verbindung 19"/>
            <p:cNvCxnSpPr/>
            <p:nvPr/>
          </p:nvCxnSpPr>
          <p:spPr>
            <a:xfrm rot="5400000">
              <a:off x="1348866" y="2471460"/>
              <a:ext cx="3228879" cy="1270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winkelte Verbindung 20"/>
            <p:cNvCxnSpPr>
              <a:stCxn id="104" idx="3"/>
              <a:endCxn id="85" idx="1"/>
            </p:cNvCxnSpPr>
            <p:nvPr/>
          </p:nvCxnSpPr>
          <p:spPr>
            <a:xfrm>
              <a:off x="4013039" y="634883"/>
              <a:ext cx="1096264" cy="5669389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winkelte Verbindung 21"/>
            <p:cNvCxnSpPr>
              <a:stCxn id="89" idx="3"/>
              <a:endCxn id="75" idx="1"/>
            </p:cNvCxnSpPr>
            <p:nvPr/>
          </p:nvCxnSpPr>
          <p:spPr>
            <a:xfrm>
              <a:off x="1474834" y="1987707"/>
              <a:ext cx="556354" cy="2352248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winkelte Verbindung 22"/>
            <p:cNvCxnSpPr>
              <a:stCxn id="88" idx="2"/>
              <a:endCxn id="75" idx="0"/>
            </p:cNvCxnSpPr>
            <p:nvPr/>
          </p:nvCxnSpPr>
          <p:spPr>
            <a:xfrm rot="16200000" flipH="1">
              <a:off x="1246898" y="2609905"/>
              <a:ext cx="957215" cy="1994776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winkelte Verbindung 23"/>
            <p:cNvCxnSpPr>
              <a:stCxn id="88" idx="2"/>
              <a:endCxn id="71" idx="0"/>
            </p:cNvCxnSpPr>
            <p:nvPr/>
          </p:nvCxnSpPr>
          <p:spPr>
            <a:xfrm rot="16200000" flipH="1">
              <a:off x="3232605" y="624198"/>
              <a:ext cx="957215" cy="596619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winkelte Verbindung 24"/>
            <p:cNvCxnSpPr>
              <a:stCxn id="86" idx="0"/>
              <a:endCxn id="49" idx="2"/>
            </p:cNvCxnSpPr>
            <p:nvPr/>
          </p:nvCxnSpPr>
          <p:spPr>
            <a:xfrm rot="16200000" flipV="1">
              <a:off x="6594726" y="4906640"/>
              <a:ext cx="277805" cy="1466147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winkelte Verbindung 25"/>
            <p:cNvCxnSpPr>
              <a:stCxn id="71" idx="2"/>
              <a:endCxn id="86" idx="0"/>
            </p:cNvCxnSpPr>
            <p:nvPr/>
          </p:nvCxnSpPr>
          <p:spPr>
            <a:xfrm rot="16200000" flipH="1">
              <a:off x="6488198" y="4800115"/>
              <a:ext cx="1184611" cy="772393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winkelte Verbindung 26"/>
            <p:cNvCxnSpPr>
              <a:stCxn id="98" idx="3"/>
              <a:endCxn id="61" idx="1"/>
            </p:cNvCxnSpPr>
            <p:nvPr/>
          </p:nvCxnSpPr>
          <p:spPr>
            <a:xfrm flipV="1">
              <a:off x="1763974" y="1762424"/>
              <a:ext cx="1862301" cy="3528894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winkelte Verbindung 27"/>
            <p:cNvCxnSpPr>
              <a:stCxn id="71" idx="2"/>
              <a:endCxn id="96" idx="0"/>
            </p:cNvCxnSpPr>
            <p:nvPr/>
          </p:nvCxnSpPr>
          <p:spPr>
            <a:xfrm rot="5400000">
              <a:off x="3808245" y="2987933"/>
              <a:ext cx="1279988" cy="4492136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winkelte Verbindung 28"/>
            <p:cNvCxnSpPr>
              <a:stCxn id="84" idx="0"/>
              <a:endCxn id="49" idx="2"/>
            </p:cNvCxnSpPr>
            <p:nvPr/>
          </p:nvCxnSpPr>
          <p:spPr>
            <a:xfrm rot="5400000" flipH="1" flipV="1">
              <a:off x="4739606" y="4789271"/>
              <a:ext cx="549406" cy="197249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winkelte Verbindung 29"/>
            <p:cNvCxnSpPr>
              <a:stCxn id="61" idx="2"/>
              <a:endCxn id="84" idx="0"/>
            </p:cNvCxnSpPr>
            <p:nvPr/>
          </p:nvCxnSpPr>
          <p:spPr>
            <a:xfrm rot="5400000">
              <a:off x="2156151" y="3888390"/>
              <a:ext cx="4033742" cy="289917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winkelte Verbindung 30"/>
            <p:cNvCxnSpPr>
              <a:stCxn id="98" idx="0"/>
              <a:endCxn id="87" idx="2"/>
            </p:cNvCxnSpPr>
            <p:nvPr/>
          </p:nvCxnSpPr>
          <p:spPr>
            <a:xfrm rot="16200000" flipV="1">
              <a:off x="557888" y="4522884"/>
              <a:ext cx="684611" cy="344152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winkelte Verbindung 31"/>
            <p:cNvCxnSpPr>
              <a:stCxn id="85" idx="0"/>
              <a:endCxn id="49" idx="2"/>
            </p:cNvCxnSpPr>
            <p:nvPr/>
          </p:nvCxnSpPr>
          <p:spPr>
            <a:xfrm rot="5400000" flipH="1" flipV="1">
              <a:off x="5626079" y="5675743"/>
              <a:ext cx="549406" cy="199545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winkelte Verbindung 32"/>
            <p:cNvCxnSpPr>
              <a:stCxn id="106" idx="2"/>
              <a:endCxn id="86" idx="0"/>
            </p:cNvCxnSpPr>
            <p:nvPr/>
          </p:nvCxnSpPr>
          <p:spPr>
            <a:xfrm rot="16200000" flipH="1">
              <a:off x="3952285" y="2264203"/>
              <a:ext cx="4863864" cy="2164965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winkelte Verbindung 33"/>
            <p:cNvCxnSpPr>
              <a:stCxn id="77" idx="3"/>
            </p:cNvCxnSpPr>
            <p:nvPr/>
          </p:nvCxnSpPr>
          <p:spPr>
            <a:xfrm>
              <a:off x="2108908" y="1121981"/>
              <a:ext cx="427458" cy="2963920"/>
            </a:xfrm>
            <a:prstGeom prst="bentConnector2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winkelte Verbindung 34"/>
            <p:cNvCxnSpPr>
              <a:stCxn id="100" idx="1"/>
            </p:cNvCxnSpPr>
            <p:nvPr/>
          </p:nvCxnSpPr>
          <p:spPr>
            <a:xfrm rot="10800000" flipV="1">
              <a:off x="7199486" y="1850535"/>
              <a:ext cx="274727" cy="2235366"/>
            </a:xfrm>
            <a:prstGeom prst="bentConnector2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winkelte Verbindung 35"/>
            <p:cNvCxnSpPr>
              <a:stCxn id="91" idx="2"/>
              <a:endCxn id="94" idx="0"/>
            </p:cNvCxnSpPr>
            <p:nvPr/>
          </p:nvCxnSpPr>
          <p:spPr>
            <a:xfrm rot="16200000" flipH="1">
              <a:off x="7914234" y="4355031"/>
              <a:ext cx="747364" cy="2964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winkelte Verbindung 36"/>
            <p:cNvCxnSpPr>
              <a:stCxn id="86" idx="3"/>
              <a:endCxn id="91" idx="3"/>
            </p:cNvCxnSpPr>
            <p:nvPr/>
          </p:nvCxnSpPr>
          <p:spPr>
            <a:xfrm flipV="1">
              <a:off x="8158405" y="3724221"/>
              <a:ext cx="904971" cy="2308451"/>
            </a:xfrm>
            <a:prstGeom prst="bentConnector3">
              <a:avLst>
                <a:gd name="adj1" fmla="val 130897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7" name="Gruppierung 37"/>
            <p:cNvGrpSpPr/>
            <p:nvPr/>
          </p:nvGrpSpPr>
          <p:grpSpPr>
            <a:xfrm>
              <a:off x="70557" y="204606"/>
              <a:ext cx="9219717" cy="6353719"/>
              <a:chOff x="70557" y="204606"/>
              <a:chExt cx="9219717" cy="6353719"/>
            </a:xfrm>
          </p:grpSpPr>
          <p:cxnSp>
            <p:nvCxnSpPr>
              <p:cNvPr id="76" name="Gewinkelte Verbindung 76"/>
              <p:cNvCxnSpPr>
                <a:stCxn id="91" idx="0"/>
                <a:endCxn id="100" idx="2"/>
              </p:cNvCxnSpPr>
              <p:nvPr/>
            </p:nvCxnSpPr>
            <p:spPr>
              <a:xfrm rot="16200000" flipV="1">
                <a:off x="7545666" y="2724840"/>
                <a:ext cx="1361021" cy="120516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7" name="Rechteck 77"/>
              <p:cNvSpPr/>
              <p:nvPr/>
            </p:nvSpPr>
            <p:spPr>
              <a:xfrm>
                <a:off x="793788" y="863369"/>
                <a:ext cx="1315120" cy="51722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err="1" smtClean="0">
                    <a:solidFill>
                      <a:schemeClr val="tx1"/>
                    </a:solidFill>
                    <a:latin typeface="Arial Narrow"/>
                    <a:cs typeface="Arial Narrow"/>
                  </a:rPr>
                  <a:t>cfExpertise</a:t>
                </a:r>
                <a:endParaRPr lang="de-DE" sz="1400" dirty="0" smtClean="0">
                  <a:solidFill>
                    <a:schemeClr val="tx1"/>
                  </a:solidFill>
                  <a:latin typeface="Arial Narrow"/>
                  <a:cs typeface="Arial Narrow"/>
                </a:endParaRPr>
              </a:p>
              <a:p>
                <a:pPr algn="ctr"/>
                <a:r>
                  <a:rPr lang="de-DE" sz="1400" dirty="0" err="1" smtClean="0">
                    <a:solidFill>
                      <a:schemeClr val="tx1"/>
                    </a:solidFill>
                    <a:latin typeface="Arial Narrow"/>
                    <a:cs typeface="Arial Narrow"/>
                  </a:rPr>
                  <a:t>AndSkills</a:t>
                </a:r>
                <a:endParaRPr lang="de-DE" sz="1400" dirty="0">
                  <a:solidFill>
                    <a:schemeClr val="tx1"/>
                  </a:solidFill>
                  <a:latin typeface="Arial Narrow"/>
                  <a:cs typeface="Arial Narrow"/>
                </a:endParaRPr>
              </a:p>
            </p:txBody>
          </p:sp>
          <p:grpSp>
            <p:nvGrpSpPr>
              <p:cNvPr id="78" name="Gruppierung 78"/>
              <p:cNvGrpSpPr/>
              <p:nvPr/>
            </p:nvGrpSpPr>
            <p:grpSpPr>
              <a:xfrm>
                <a:off x="4423503" y="230424"/>
                <a:ext cx="1569937" cy="684330"/>
                <a:chOff x="7353001" y="160046"/>
                <a:chExt cx="1569937" cy="684330"/>
              </a:xfrm>
            </p:grpSpPr>
            <p:sp>
              <p:nvSpPr>
                <p:cNvPr id="105" name="Oval 104"/>
                <p:cNvSpPr/>
                <p:nvPr/>
              </p:nvSpPr>
              <p:spPr>
                <a:xfrm>
                  <a:off x="7353001" y="160046"/>
                  <a:ext cx="450774" cy="386725"/>
                </a:xfrm>
                <a:prstGeom prst="ellips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106" name="Rechteck 106"/>
                <p:cNvSpPr/>
                <p:nvPr/>
              </p:nvSpPr>
              <p:spPr>
                <a:xfrm>
                  <a:off x="7539528" y="336270"/>
                  <a:ext cx="1383410" cy="508106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400" dirty="0" err="1" smtClean="0">
                      <a:solidFill>
                        <a:schemeClr val="bg1"/>
                      </a:solidFill>
                      <a:latin typeface="Arial Narrow"/>
                      <a:cs typeface="Arial Narrow"/>
                    </a:rPr>
                    <a:t>cfEquipment</a:t>
                  </a:r>
                  <a:endParaRPr lang="de-DE" sz="1400" dirty="0">
                    <a:solidFill>
                      <a:schemeClr val="bg1"/>
                    </a:solidFill>
                    <a:latin typeface="Arial Narrow"/>
                    <a:cs typeface="Arial Narrow"/>
                  </a:endParaRPr>
                </a:p>
              </p:txBody>
            </p:sp>
          </p:grpSp>
          <p:grpSp>
            <p:nvGrpSpPr>
              <p:cNvPr id="79" name="Gruppierung 79"/>
              <p:cNvGrpSpPr/>
              <p:nvPr/>
            </p:nvGrpSpPr>
            <p:grpSpPr>
              <a:xfrm>
                <a:off x="2443102" y="204606"/>
                <a:ext cx="1569937" cy="684330"/>
                <a:chOff x="7353001" y="160046"/>
                <a:chExt cx="1569937" cy="684330"/>
              </a:xfrm>
            </p:grpSpPr>
            <p:sp>
              <p:nvSpPr>
                <p:cNvPr id="103" name="Oval 102"/>
                <p:cNvSpPr/>
                <p:nvPr/>
              </p:nvSpPr>
              <p:spPr>
                <a:xfrm>
                  <a:off x="7353001" y="160046"/>
                  <a:ext cx="450774" cy="386725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104" name="Rechteck 104"/>
                <p:cNvSpPr/>
                <p:nvPr/>
              </p:nvSpPr>
              <p:spPr>
                <a:xfrm>
                  <a:off x="7539528" y="336270"/>
                  <a:ext cx="1383410" cy="508106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400" dirty="0" err="1" smtClean="0">
                      <a:solidFill>
                        <a:schemeClr val="tx1"/>
                      </a:solidFill>
                      <a:latin typeface="Arial Narrow"/>
                      <a:cs typeface="Arial Narrow"/>
                    </a:rPr>
                    <a:t>cfFunding</a:t>
                  </a:r>
                  <a:endParaRPr lang="de-DE" sz="1400" dirty="0">
                    <a:solidFill>
                      <a:schemeClr val="tx1"/>
                    </a:solidFill>
                    <a:latin typeface="Arial Narrow"/>
                    <a:cs typeface="Arial Narrow"/>
                  </a:endParaRPr>
                </a:p>
              </p:txBody>
            </p:sp>
          </p:grpSp>
          <p:grpSp>
            <p:nvGrpSpPr>
              <p:cNvPr id="80" name="Gruppierung 80"/>
              <p:cNvGrpSpPr/>
              <p:nvPr/>
            </p:nvGrpSpPr>
            <p:grpSpPr>
              <a:xfrm>
                <a:off x="6333671" y="658951"/>
                <a:ext cx="1569937" cy="684330"/>
                <a:chOff x="7353001" y="160046"/>
                <a:chExt cx="1569937" cy="684330"/>
              </a:xfrm>
            </p:grpSpPr>
            <p:sp>
              <p:nvSpPr>
                <p:cNvPr id="101" name="Oval 100"/>
                <p:cNvSpPr/>
                <p:nvPr/>
              </p:nvSpPr>
              <p:spPr>
                <a:xfrm>
                  <a:off x="7353001" y="160046"/>
                  <a:ext cx="450774" cy="386725"/>
                </a:xfrm>
                <a:prstGeom prst="ellips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102" name="Rechteck 102"/>
                <p:cNvSpPr/>
                <p:nvPr/>
              </p:nvSpPr>
              <p:spPr>
                <a:xfrm>
                  <a:off x="7539528" y="336270"/>
                  <a:ext cx="1383410" cy="508106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400" dirty="0" err="1" smtClean="0">
                      <a:solidFill>
                        <a:schemeClr val="bg1"/>
                      </a:solidFill>
                      <a:latin typeface="Arial Narrow"/>
                      <a:cs typeface="Arial Narrow"/>
                    </a:rPr>
                    <a:t>cfFacility</a:t>
                  </a:r>
                  <a:endParaRPr lang="de-DE" sz="1400" dirty="0">
                    <a:solidFill>
                      <a:schemeClr val="bg1"/>
                    </a:solidFill>
                    <a:latin typeface="Arial Narrow"/>
                    <a:cs typeface="Arial Narrow"/>
                  </a:endParaRPr>
                </a:p>
              </p:txBody>
            </p:sp>
          </p:grpSp>
          <p:grpSp>
            <p:nvGrpSpPr>
              <p:cNvPr id="81" name="Gruppierung 81"/>
              <p:cNvGrpSpPr/>
              <p:nvPr/>
            </p:nvGrpSpPr>
            <p:grpSpPr>
              <a:xfrm>
                <a:off x="7287685" y="1420258"/>
                <a:ext cx="1569937" cy="684330"/>
                <a:chOff x="7353001" y="160046"/>
                <a:chExt cx="1569937" cy="684330"/>
              </a:xfrm>
            </p:grpSpPr>
            <p:sp>
              <p:nvSpPr>
                <p:cNvPr id="99" name="Oval 98"/>
                <p:cNvSpPr/>
                <p:nvPr/>
              </p:nvSpPr>
              <p:spPr>
                <a:xfrm>
                  <a:off x="7353001" y="160046"/>
                  <a:ext cx="450774" cy="386725"/>
                </a:xfrm>
                <a:prstGeom prst="ellipse">
                  <a:avLst/>
                </a:prstGeom>
                <a:solidFill>
                  <a:schemeClr val="accent4">
                    <a:lumMod val="40000"/>
                    <a:lumOff val="6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100" name="Rechteck 100"/>
                <p:cNvSpPr/>
                <p:nvPr/>
              </p:nvSpPr>
              <p:spPr>
                <a:xfrm>
                  <a:off x="7539528" y="336270"/>
                  <a:ext cx="1383410" cy="508106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400" dirty="0" err="1" smtClean="0">
                      <a:solidFill>
                        <a:schemeClr val="bg1"/>
                      </a:solidFill>
                      <a:latin typeface="Arial Narrow"/>
                      <a:cs typeface="Arial Narrow"/>
                    </a:rPr>
                    <a:t>cfService</a:t>
                  </a:r>
                  <a:endParaRPr lang="de-DE" sz="1400" dirty="0">
                    <a:solidFill>
                      <a:schemeClr val="bg1"/>
                    </a:solidFill>
                    <a:latin typeface="Arial Narrow"/>
                    <a:cs typeface="Arial Narrow"/>
                  </a:endParaRPr>
                </a:p>
              </p:txBody>
            </p:sp>
          </p:grpSp>
          <p:grpSp>
            <p:nvGrpSpPr>
              <p:cNvPr id="82" name="Gruppierung 82"/>
              <p:cNvGrpSpPr/>
              <p:nvPr/>
            </p:nvGrpSpPr>
            <p:grpSpPr>
              <a:xfrm>
                <a:off x="194037" y="4861041"/>
                <a:ext cx="1569937" cy="684330"/>
                <a:chOff x="7353001" y="160046"/>
                <a:chExt cx="1569937" cy="684330"/>
              </a:xfrm>
            </p:grpSpPr>
            <p:sp>
              <p:nvSpPr>
                <p:cNvPr id="97" name="Oval 96"/>
                <p:cNvSpPr/>
                <p:nvPr/>
              </p:nvSpPr>
              <p:spPr>
                <a:xfrm>
                  <a:off x="7353001" y="160046"/>
                  <a:ext cx="450774" cy="386725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98" name="Rechteck 98"/>
                <p:cNvSpPr/>
                <p:nvPr/>
              </p:nvSpPr>
              <p:spPr>
                <a:xfrm>
                  <a:off x="7539528" y="336270"/>
                  <a:ext cx="1383410" cy="508106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400" dirty="0" err="1" smtClean="0">
                      <a:solidFill>
                        <a:schemeClr val="tx1"/>
                      </a:solidFill>
                      <a:latin typeface="Arial Narrow"/>
                      <a:cs typeface="Arial Narrow"/>
                    </a:rPr>
                    <a:t>cfCitation</a:t>
                  </a:r>
                  <a:endParaRPr lang="de-DE" sz="1400" dirty="0">
                    <a:solidFill>
                      <a:schemeClr val="tx1"/>
                    </a:solidFill>
                    <a:latin typeface="Arial Narrow"/>
                    <a:cs typeface="Arial Narrow"/>
                  </a:endParaRPr>
                </a:p>
              </p:txBody>
            </p:sp>
          </p:grpSp>
          <p:grpSp>
            <p:nvGrpSpPr>
              <p:cNvPr id="83" name="Gruppierung 83"/>
              <p:cNvGrpSpPr/>
              <p:nvPr/>
            </p:nvGrpSpPr>
            <p:grpSpPr>
              <a:xfrm>
                <a:off x="1323939" y="5697771"/>
                <a:ext cx="1569937" cy="684330"/>
                <a:chOff x="7353001" y="160046"/>
                <a:chExt cx="1569937" cy="684330"/>
              </a:xfrm>
            </p:grpSpPr>
            <p:sp>
              <p:nvSpPr>
                <p:cNvPr id="95" name="Oval 94"/>
                <p:cNvSpPr/>
                <p:nvPr/>
              </p:nvSpPr>
              <p:spPr>
                <a:xfrm>
                  <a:off x="7353001" y="160046"/>
                  <a:ext cx="450774" cy="386725"/>
                </a:xfrm>
                <a:prstGeom prst="ellipse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96" name="Rechteck 96"/>
                <p:cNvSpPr/>
                <p:nvPr/>
              </p:nvSpPr>
              <p:spPr>
                <a:xfrm>
                  <a:off x="7539528" y="336270"/>
                  <a:ext cx="1383410" cy="508106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400" dirty="0" err="1" smtClean="0">
                      <a:solidFill>
                        <a:schemeClr val="tx1"/>
                      </a:solidFill>
                      <a:latin typeface="Arial Narrow"/>
                      <a:cs typeface="Arial Narrow"/>
                    </a:rPr>
                    <a:t>cfEvent</a:t>
                  </a:r>
                  <a:endParaRPr lang="de-DE" sz="1400" dirty="0">
                    <a:solidFill>
                      <a:schemeClr val="tx1"/>
                    </a:solidFill>
                    <a:latin typeface="Arial Narrow"/>
                    <a:cs typeface="Arial Narrow"/>
                  </a:endParaRPr>
                </a:p>
              </p:txBody>
            </p:sp>
          </p:grpSp>
          <p:sp>
            <p:nvSpPr>
              <p:cNvPr id="84" name="Rechteck 84"/>
              <p:cNvSpPr/>
              <p:nvPr/>
            </p:nvSpPr>
            <p:spPr>
              <a:xfrm>
                <a:off x="3336358" y="6050219"/>
                <a:ext cx="1383410" cy="508106"/>
              </a:xfrm>
              <a:prstGeom prst="rect">
                <a:avLst/>
              </a:prstGeom>
              <a:solidFill>
                <a:srgbClr val="FFDE1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err="1" smtClean="0">
                    <a:solidFill>
                      <a:schemeClr val="tx1"/>
                    </a:solidFill>
                    <a:latin typeface="Arial Narrow"/>
                    <a:cs typeface="Arial Narrow"/>
                  </a:rPr>
                  <a:t>cfLanguage</a:t>
                </a:r>
                <a:endParaRPr lang="de-DE" sz="1400" dirty="0">
                  <a:solidFill>
                    <a:schemeClr val="tx1"/>
                  </a:solidFill>
                  <a:latin typeface="Arial Narrow"/>
                  <a:cs typeface="Arial Narrow"/>
                </a:endParaRPr>
              </a:p>
            </p:txBody>
          </p:sp>
          <p:sp>
            <p:nvSpPr>
              <p:cNvPr id="85" name="Rechteck 85"/>
              <p:cNvSpPr/>
              <p:nvPr/>
            </p:nvSpPr>
            <p:spPr>
              <a:xfrm>
                <a:off x="5109303" y="6050219"/>
                <a:ext cx="1383410" cy="50810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err="1" smtClean="0">
                    <a:solidFill>
                      <a:schemeClr val="tx1"/>
                    </a:solidFill>
                    <a:latin typeface="Arial Narrow"/>
                    <a:cs typeface="Arial Narrow"/>
                  </a:rPr>
                  <a:t>cfCurrency</a:t>
                </a:r>
                <a:endParaRPr lang="de-DE" sz="1400" dirty="0">
                  <a:solidFill>
                    <a:schemeClr val="tx1"/>
                  </a:solidFill>
                  <a:latin typeface="Arial Narrow"/>
                  <a:cs typeface="Arial Narrow"/>
                </a:endParaRPr>
              </a:p>
            </p:txBody>
          </p:sp>
          <p:sp>
            <p:nvSpPr>
              <p:cNvPr id="86" name="Rechteck 86"/>
              <p:cNvSpPr/>
              <p:nvPr/>
            </p:nvSpPr>
            <p:spPr>
              <a:xfrm>
                <a:off x="6774995" y="5778618"/>
                <a:ext cx="1383410" cy="508106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err="1" smtClean="0">
                    <a:solidFill>
                      <a:schemeClr val="tx1"/>
                    </a:solidFill>
                    <a:latin typeface="Arial Narrow"/>
                    <a:cs typeface="Arial Narrow"/>
                  </a:rPr>
                  <a:t>cfCountry</a:t>
                </a:r>
                <a:endParaRPr lang="de-DE" sz="1400" dirty="0">
                  <a:solidFill>
                    <a:schemeClr val="tx1"/>
                  </a:solidFill>
                  <a:latin typeface="Arial Narrow"/>
                  <a:cs typeface="Arial Narrow"/>
                </a:endParaRPr>
              </a:p>
            </p:txBody>
          </p:sp>
          <p:sp>
            <p:nvSpPr>
              <p:cNvPr id="87" name="Rechteck 87"/>
              <p:cNvSpPr/>
              <p:nvPr/>
            </p:nvSpPr>
            <p:spPr>
              <a:xfrm>
                <a:off x="70557" y="3835431"/>
                <a:ext cx="1315120" cy="51722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err="1" smtClean="0">
                    <a:solidFill>
                      <a:schemeClr val="tx1"/>
                    </a:solidFill>
                    <a:latin typeface="Arial Narrow"/>
                    <a:cs typeface="Arial Narrow"/>
                  </a:rPr>
                  <a:t>cfCurriculum</a:t>
                </a:r>
                <a:r>
                  <a:rPr lang="de-DE" sz="1400" dirty="0" smtClean="0">
                    <a:solidFill>
                      <a:schemeClr val="tx1"/>
                    </a:solidFill>
                    <a:latin typeface="Arial Narrow"/>
                    <a:cs typeface="Arial Narrow"/>
                  </a:rPr>
                  <a:t/>
                </a:r>
                <a:br>
                  <a:rPr lang="de-DE" sz="1400" dirty="0" smtClean="0">
                    <a:solidFill>
                      <a:schemeClr val="tx1"/>
                    </a:solidFill>
                    <a:latin typeface="Arial Narrow"/>
                    <a:cs typeface="Arial Narrow"/>
                  </a:rPr>
                </a:br>
                <a:r>
                  <a:rPr lang="de-DE" sz="1400" dirty="0" smtClean="0">
                    <a:solidFill>
                      <a:schemeClr val="tx1"/>
                    </a:solidFill>
                    <a:latin typeface="Arial Narrow"/>
                    <a:cs typeface="Arial Narrow"/>
                  </a:rPr>
                  <a:t>Vitae</a:t>
                </a:r>
                <a:endParaRPr lang="de-DE" sz="1400" dirty="0">
                  <a:solidFill>
                    <a:schemeClr val="tx1"/>
                  </a:solidFill>
                  <a:latin typeface="Arial Narrow"/>
                  <a:cs typeface="Arial Narrow"/>
                </a:endParaRPr>
              </a:p>
            </p:txBody>
          </p:sp>
          <p:sp>
            <p:nvSpPr>
              <p:cNvPr id="88" name="Rechteck 88"/>
              <p:cNvSpPr/>
              <p:nvPr/>
            </p:nvSpPr>
            <p:spPr>
              <a:xfrm>
                <a:off x="70557" y="2611463"/>
                <a:ext cx="1315120" cy="51722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err="1" smtClean="0">
                    <a:solidFill>
                      <a:schemeClr val="tx1"/>
                    </a:solidFill>
                    <a:latin typeface="Arial Narrow"/>
                    <a:cs typeface="Arial Narrow"/>
                  </a:rPr>
                  <a:t>cfPrize</a:t>
                </a:r>
                <a:endParaRPr lang="de-DE" sz="1400" dirty="0">
                  <a:solidFill>
                    <a:schemeClr val="tx1"/>
                  </a:solidFill>
                  <a:latin typeface="Arial Narrow"/>
                  <a:cs typeface="Arial Narrow"/>
                </a:endParaRPr>
              </a:p>
            </p:txBody>
          </p:sp>
          <p:sp>
            <p:nvSpPr>
              <p:cNvPr id="89" name="Rechteck 89"/>
              <p:cNvSpPr/>
              <p:nvPr/>
            </p:nvSpPr>
            <p:spPr>
              <a:xfrm>
                <a:off x="70557" y="1729095"/>
                <a:ext cx="1404277" cy="51722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err="1" smtClean="0">
                    <a:solidFill>
                      <a:schemeClr val="tx1"/>
                    </a:solidFill>
                    <a:latin typeface="Arial Narrow"/>
                    <a:cs typeface="Arial Narrow"/>
                  </a:rPr>
                  <a:t>cfQualification</a:t>
                </a:r>
                <a:endParaRPr lang="de-DE" sz="1400" dirty="0" smtClean="0">
                  <a:solidFill>
                    <a:schemeClr val="tx1"/>
                  </a:solidFill>
                  <a:latin typeface="Arial Narrow"/>
                  <a:cs typeface="Arial Narrow"/>
                </a:endParaRPr>
              </a:p>
            </p:txBody>
          </p:sp>
          <p:grpSp>
            <p:nvGrpSpPr>
              <p:cNvPr id="90" name="Gruppierung 90"/>
              <p:cNvGrpSpPr/>
              <p:nvPr/>
            </p:nvGrpSpPr>
            <p:grpSpPr>
              <a:xfrm>
                <a:off x="7411165" y="4553972"/>
                <a:ext cx="1569937" cy="684330"/>
                <a:chOff x="7353001" y="160046"/>
                <a:chExt cx="1569937" cy="684330"/>
              </a:xfrm>
            </p:grpSpPr>
            <p:sp>
              <p:nvSpPr>
                <p:cNvPr id="93" name="Oval 92"/>
                <p:cNvSpPr/>
                <p:nvPr/>
              </p:nvSpPr>
              <p:spPr>
                <a:xfrm>
                  <a:off x="7353001" y="160046"/>
                  <a:ext cx="450774" cy="386725"/>
                </a:xfrm>
                <a:prstGeom prst="ellipse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94" name="Rechteck 94"/>
                <p:cNvSpPr/>
                <p:nvPr/>
              </p:nvSpPr>
              <p:spPr>
                <a:xfrm>
                  <a:off x="7539528" y="336270"/>
                  <a:ext cx="1383410" cy="508106"/>
                </a:xfrm>
                <a:prstGeom prst="rect">
                  <a:avLst/>
                </a:prstGeom>
                <a:solidFill>
                  <a:schemeClr val="accent5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400" dirty="0" err="1" smtClean="0">
                      <a:solidFill>
                        <a:schemeClr val="tx1"/>
                      </a:solidFill>
                      <a:latin typeface="Arial Narrow"/>
                      <a:cs typeface="Arial Narrow"/>
                    </a:rPr>
                    <a:t>cfGeographic</a:t>
                  </a:r>
                  <a:r>
                    <a:rPr lang="de-DE" sz="1400" dirty="0" smtClean="0">
                      <a:solidFill>
                        <a:schemeClr val="tx1"/>
                      </a:solidFill>
                      <a:latin typeface="Arial Narrow"/>
                      <a:cs typeface="Arial Narrow"/>
                    </a:rPr>
                    <a:t/>
                  </a:r>
                  <a:br>
                    <a:rPr lang="de-DE" sz="1400" dirty="0" smtClean="0">
                      <a:solidFill>
                        <a:schemeClr val="tx1"/>
                      </a:solidFill>
                      <a:latin typeface="Arial Narrow"/>
                      <a:cs typeface="Arial Narrow"/>
                    </a:rPr>
                  </a:br>
                  <a:r>
                    <a:rPr lang="de-DE" sz="1400" dirty="0" err="1" smtClean="0">
                      <a:solidFill>
                        <a:schemeClr val="tx1"/>
                      </a:solidFill>
                      <a:latin typeface="Arial Narrow"/>
                      <a:cs typeface="Arial Narrow"/>
                    </a:rPr>
                    <a:t>BoundingBox</a:t>
                  </a:r>
                  <a:endParaRPr lang="de-DE" sz="1400" dirty="0">
                    <a:solidFill>
                      <a:schemeClr val="tx1"/>
                    </a:solidFill>
                    <a:latin typeface="Arial Narrow"/>
                    <a:cs typeface="Arial Narrow"/>
                  </a:endParaRPr>
                </a:p>
              </p:txBody>
            </p:sp>
          </p:grpSp>
          <p:sp>
            <p:nvSpPr>
              <p:cNvPr id="91" name="Rechteck 91"/>
              <p:cNvSpPr/>
              <p:nvPr/>
            </p:nvSpPr>
            <p:spPr>
              <a:xfrm>
                <a:off x="7509492" y="3465609"/>
                <a:ext cx="1553885" cy="51722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err="1" smtClean="0">
                    <a:solidFill>
                      <a:schemeClr val="tx1"/>
                    </a:solidFill>
                    <a:latin typeface="Arial Narrow"/>
                    <a:cs typeface="Arial Narrow"/>
                  </a:rPr>
                  <a:t>cfPostalAddress</a:t>
                </a:r>
                <a:endParaRPr lang="de-DE" sz="1400" dirty="0" smtClean="0">
                  <a:solidFill>
                    <a:schemeClr val="tx1"/>
                  </a:solidFill>
                  <a:latin typeface="Arial Narrow"/>
                  <a:cs typeface="Arial Narrow"/>
                </a:endParaRPr>
              </a:p>
            </p:txBody>
          </p:sp>
          <p:sp>
            <p:nvSpPr>
              <p:cNvPr id="92" name="Rechteck 92"/>
              <p:cNvSpPr/>
              <p:nvPr/>
            </p:nvSpPr>
            <p:spPr>
              <a:xfrm>
                <a:off x="7393525" y="2503701"/>
                <a:ext cx="1896749" cy="517223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sz="1400" dirty="0" err="1" smtClean="0">
                    <a:solidFill>
                      <a:schemeClr val="tx1"/>
                    </a:solidFill>
                    <a:latin typeface="Arial Narrow"/>
                    <a:cs typeface="Arial Narrow"/>
                  </a:rPr>
                  <a:t>cfElectronicAddress</a:t>
                </a:r>
                <a:endParaRPr lang="de-DE" sz="1400" dirty="0" smtClean="0">
                  <a:solidFill>
                    <a:schemeClr val="tx1"/>
                  </a:solidFill>
                  <a:latin typeface="Arial Narrow"/>
                  <a:cs typeface="Arial Narrow"/>
                </a:endParaRPr>
              </a:p>
            </p:txBody>
          </p:sp>
        </p:grpSp>
        <p:grpSp>
          <p:nvGrpSpPr>
            <p:cNvPr id="38" name="Gruppierung 38"/>
            <p:cNvGrpSpPr/>
            <p:nvPr/>
          </p:nvGrpSpPr>
          <p:grpSpPr>
            <a:xfrm>
              <a:off x="1844661" y="2870075"/>
              <a:ext cx="5541351" cy="1723932"/>
              <a:chOff x="1684594" y="3392000"/>
              <a:chExt cx="5541351" cy="1723932"/>
            </a:xfrm>
          </p:grpSpPr>
          <p:grpSp>
            <p:nvGrpSpPr>
              <p:cNvPr id="64" name="Gruppierung 64"/>
              <p:cNvGrpSpPr/>
              <p:nvPr/>
            </p:nvGrpSpPr>
            <p:grpSpPr>
              <a:xfrm>
                <a:off x="1684594" y="4431602"/>
                <a:ext cx="1569937" cy="684330"/>
                <a:chOff x="3228072" y="2152221"/>
                <a:chExt cx="1781614" cy="831584"/>
              </a:xfrm>
            </p:grpSpPr>
            <p:sp>
              <p:nvSpPr>
                <p:cNvPr id="74" name="Oval 73"/>
                <p:cNvSpPr/>
                <p:nvPr/>
              </p:nvSpPr>
              <p:spPr>
                <a:xfrm>
                  <a:off x="3228072" y="2152221"/>
                  <a:ext cx="511553" cy="469941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75" name="Rechteck 75"/>
                <p:cNvSpPr/>
                <p:nvPr/>
              </p:nvSpPr>
              <p:spPr>
                <a:xfrm>
                  <a:off x="3439749" y="2366365"/>
                  <a:ext cx="1569937" cy="617440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400" dirty="0" err="1" smtClean="0">
                      <a:solidFill>
                        <a:schemeClr val="tx1"/>
                      </a:solidFill>
                      <a:latin typeface="Arial Narrow"/>
                      <a:cs typeface="Arial Narrow"/>
                    </a:rPr>
                    <a:t>cfPerson</a:t>
                  </a:r>
                  <a:endParaRPr lang="de-DE" sz="1400" dirty="0">
                    <a:solidFill>
                      <a:schemeClr val="tx1"/>
                    </a:solidFill>
                    <a:latin typeface="Arial Narrow"/>
                    <a:cs typeface="Arial Narrow"/>
                  </a:endParaRPr>
                </a:p>
              </p:txBody>
            </p:sp>
          </p:grpSp>
          <p:grpSp>
            <p:nvGrpSpPr>
              <p:cNvPr id="65" name="Gruppierung 65"/>
              <p:cNvGrpSpPr/>
              <p:nvPr/>
            </p:nvGrpSpPr>
            <p:grpSpPr>
              <a:xfrm>
                <a:off x="3536766" y="3392000"/>
                <a:ext cx="1569937" cy="684330"/>
                <a:chOff x="3308144" y="2152221"/>
                <a:chExt cx="1781615" cy="831584"/>
              </a:xfrm>
            </p:grpSpPr>
            <p:sp>
              <p:nvSpPr>
                <p:cNvPr id="72" name="Oval 71"/>
                <p:cNvSpPr/>
                <p:nvPr/>
              </p:nvSpPr>
              <p:spPr>
                <a:xfrm>
                  <a:off x="3308144" y="2152221"/>
                  <a:ext cx="511553" cy="469940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73" name="Rechteck 73"/>
                <p:cNvSpPr/>
                <p:nvPr/>
              </p:nvSpPr>
              <p:spPr>
                <a:xfrm>
                  <a:off x="3519822" y="2366365"/>
                  <a:ext cx="1569937" cy="617440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400" dirty="0" err="1" smtClean="0">
                      <a:solidFill>
                        <a:srgbClr val="000000"/>
                      </a:solidFill>
                      <a:latin typeface="Arial Narrow"/>
                      <a:cs typeface="Arial Narrow"/>
                    </a:rPr>
                    <a:t>cfProject</a:t>
                  </a:r>
                  <a:endParaRPr lang="de-DE" sz="1400" dirty="0">
                    <a:solidFill>
                      <a:srgbClr val="000000"/>
                    </a:solidFill>
                    <a:latin typeface="Arial Narrow"/>
                    <a:cs typeface="Arial Narrow"/>
                  </a:endParaRPr>
                </a:p>
              </p:txBody>
            </p:sp>
          </p:grpSp>
          <p:grpSp>
            <p:nvGrpSpPr>
              <p:cNvPr id="66" name="Gruppierung 66"/>
              <p:cNvGrpSpPr/>
              <p:nvPr/>
            </p:nvGrpSpPr>
            <p:grpSpPr>
              <a:xfrm>
                <a:off x="5656008" y="4431602"/>
                <a:ext cx="1569937" cy="684330"/>
                <a:chOff x="3228072" y="2152221"/>
                <a:chExt cx="1781614" cy="831584"/>
              </a:xfrm>
            </p:grpSpPr>
            <p:sp>
              <p:nvSpPr>
                <p:cNvPr id="70" name="Oval 69"/>
                <p:cNvSpPr/>
                <p:nvPr/>
              </p:nvSpPr>
              <p:spPr>
                <a:xfrm>
                  <a:off x="3228072" y="2152221"/>
                  <a:ext cx="511553" cy="469941"/>
                </a:xfrm>
                <a:prstGeom prst="ellipse">
                  <a:avLst/>
                </a:prstGeom>
                <a:solidFill>
                  <a:schemeClr val="accent3">
                    <a:lumMod val="40000"/>
                    <a:lumOff val="6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71" name="Rechteck 71"/>
                <p:cNvSpPr/>
                <p:nvPr/>
              </p:nvSpPr>
              <p:spPr>
                <a:xfrm>
                  <a:off x="3439749" y="2366365"/>
                  <a:ext cx="1569937" cy="617440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400" dirty="0" err="1" smtClean="0">
                      <a:solidFill>
                        <a:srgbClr val="000000"/>
                      </a:solidFill>
                      <a:latin typeface="Arial Narrow"/>
                      <a:cs typeface="Arial Narrow"/>
                    </a:rPr>
                    <a:t>cfOrganisation</a:t>
                  </a:r>
                  <a:endParaRPr lang="de-DE" sz="1400" dirty="0" smtClean="0">
                    <a:solidFill>
                      <a:srgbClr val="000000"/>
                    </a:solidFill>
                    <a:latin typeface="Arial Narrow"/>
                    <a:cs typeface="Arial Narrow"/>
                  </a:endParaRPr>
                </a:p>
                <a:p>
                  <a:pPr algn="ctr"/>
                  <a:r>
                    <a:rPr lang="de-DE" sz="1400" dirty="0" smtClean="0">
                      <a:solidFill>
                        <a:srgbClr val="000000"/>
                      </a:solidFill>
                      <a:latin typeface="Arial Narrow"/>
                      <a:cs typeface="Arial Narrow"/>
                    </a:rPr>
                    <a:t>Unit</a:t>
                  </a:r>
                  <a:endParaRPr lang="de-DE" sz="1400" dirty="0">
                    <a:solidFill>
                      <a:srgbClr val="000000"/>
                    </a:solidFill>
                    <a:latin typeface="Arial Narrow"/>
                    <a:cs typeface="Arial Narrow"/>
                  </a:endParaRPr>
                </a:p>
              </p:txBody>
            </p:sp>
          </p:grpSp>
          <p:cxnSp>
            <p:nvCxnSpPr>
              <p:cNvPr id="67" name="Gewinkelte Verbindung 67"/>
              <p:cNvCxnSpPr>
                <a:stCxn id="75" idx="3"/>
                <a:endCxn id="71" idx="1"/>
              </p:cNvCxnSpPr>
              <p:nvPr/>
            </p:nvCxnSpPr>
            <p:spPr>
              <a:xfrm>
                <a:off x="3254531" y="4861879"/>
                <a:ext cx="2588004" cy="12700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Gewinkelte Verbindung 68"/>
              <p:cNvCxnSpPr>
                <a:stCxn id="75" idx="0"/>
                <a:endCxn id="73" idx="1"/>
              </p:cNvCxnSpPr>
              <p:nvPr/>
            </p:nvCxnSpPr>
            <p:spPr>
              <a:xfrm rot="5400000" flipH="1" flipV="1">
                <a:off x="2750286" y="3634818"/>
                <a:ext cx="785549" cy="1160468"/>
              </a:xfrm>
              <a:prstGeom prst="bentConnector2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Gewinkelte Verbindung 69"/>
              <p:cNvCxnSpPr>
                <a:stCxn id="71" idx="0"/>
                <a:endCxn id="73" idx="3"/>
              </p:cNvCxnSpPr>
              <p:nvPr/>
            </p:nvCxnSpPr>
            <p:spPr>
              <a:xfrm rot="16200000" flipV="1">
                <a:off x="5427698" y="3501283"/>
                <a:ext cx="785549" cy="1427537"/>
              </a:xfrm>
              <a:prstGeom prst="bentConnector2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Gewinkelte Verbindung 39"/>
            <p:cNvCxnSpPr/>
            <p:nvPr/>
          </p:nvCxnSpPr>
          <p:spPr>
            <a:xfrm flipV="1">
              <a:off x="5266770" y="2762312"/>
              <a:ext cx="2126755" cy="538040"/>
            </a:xfrm>
            <a:prstGeom prst="bentConnector3">
              <a:avLst>
                <a:gd name="adj1" fmla="val 50000"/>
              </a:avLst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0" name="Gruppierung 40"/>
            <p:cNvGrpSpPr/>
            <p:nvPr/>
          </p:nvGrpSpPr>
          <p:grpSpPr>
            <a:xfrm>
              <a:off x="1658134" y="1332147"/>
              <a:ext cx="5629552" cy="1723932"/>
              <a:chOff x="1702234" y="1243027"/>
              <a:chExt cx="5629552" cy="1723932"/>
            </a:xfrm>
          </p:grpSpPr>
          <p:grpSp>
            <p:nvGrpSpPr>
              <p:cNvPr id="52" name="Gruppierung 52"/>
              <p:cNvGrpSpPr/>
              <p:nvPr/>
            </p:nvGrpSpPr>
            <p:grpSpPr>
              <a:xfrm>
                <a:off x="1702234" y="2282629"/>
                <a:ext cx="1569937" cy="684330"/>
                <a:chOff x="3228072" y="2152221"/>
                <a:chExt cx="1781614" cy="831584"/>
              </a:xfrm>
            </p:grpSpPr>
            <p:sp>
              <p:nvSpPr>
                <p:cNvPr id="62" name="Oval 61"/>
                <p:cNvSpPr/>
                <p:nvPr/>
              </p:nvSpPr>
              <p:spPr>
                <a:xfrm>
                  <a:off x="3228072" y="2152221"/>
                  <a:ext cx="511553" cy="469941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63" name="Rechteck 63"/>
                <p:cNvSpPr/>
                <p:nvPr/>
              </p:nvSpPr>
              <p:spPr>
                <a:xfrm>
                  <a:off x="3439749" y="2366365"/>
                  <a:ext cx="1569937" cy="61744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400" dirty="0" err="1" smtClean="0">
                      <a:solidFill>
                        <a:schemeClr val="tx1"/>
                      </a:solidFill>
                      <a:latin typeface="Arial Narrow"/>
                      <a:cs typeface="Arial Narrow"/>
                    </a:rPr>
                    <a:t>cfResultPatent</a:t>
                  </a:r>
                  <a:endParaRPr lang="de-DE" sz="1400" dirty="0">
                    <a:solidFill>
                      <a:schemeClr val="tx1"/>
                    </a:solidFill>
                    <a:latin typeface="Arial Narrow"/>
                    <a:cs typeface="Arial Narrow"/>
                  </a:endParaRPr>
                </a:p>
              </p:txBody>
            </p:sp>
          </p:grpSp>
          <p:grpSp>
            <p:nvGrpSpPr>
              <p:cNvPr id="53" name="Gruppierung 53"/>
              <p:cNvGrpSpPr/>
              <p:nvPr/>
            </p:nvGrpSpPr>
            <p:grpSpPr>
              <a:xfrm>
                <a:off x="3483848" y="1243027"/>
                <a:ext cx="1569937" cy="684330"/>
                <a:chOff x="3228072" y="2152221"/>
                <a:chExt cx="1781614" cy="831584"/>
              </a:xfrm>
            </p:grpSpPr>
            <p:sp>
              <p:nvSpPr>
                <p:cNvPr id="60" name="Oval 59"/>
                <p:cNvSpPr/>
                <p:nvPr/>
              </p:nvSpPr>
              <p:spPr>
                <a:xfrm>
                  <a:off x="3228072" y="2152221"/>
                  <a:ext cx="511553" cy="469941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61" name="Rechteck 61"/>
                <p:cNvSpPr/>
                <p:nvPr/>
              </p:nvSpPr>
              <p:spPr>
                <a:xfrm>
                  <a:off x="3439749" y="2366365"/>
                  <a:ext cx="1569937" cy="617440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400" dirty="0" err="1" smtClean="0">
                      <a:solidFill>
                        <a:srgbClr val="000000"/>
                      </a:solidFill>
                      <a:latin typeface="Arial Narrow"/>
                      <a:cs typeface="Arial Narrow"/>
                    </a:rPr>
                    <a:t>cfResult</a:t>
                  </a:r>
                  <a:r>
                    <a:rPr lang="de-DE" sz="1400" dirty="0" smtClean="0">
                      <a:solidFill>
                        <a:srgbClr val="000000"/>
                      </a:solidFill>
                      <a:latin typeface="Arial Narrow"/>
                      <a:cs typeface="Arial Narrow"/>
                    </a:rPr>
                    <a:t/>
                  </a:r>
                  <a:br>
                    <a:rPr lang="de-DE" sz="1400" dirty="0" smtClean="0">
                      <a:solidFill>
                        <a:srgbClr val="000000"/>
                      </a:solidFill>
                      <a:latin typeface="Arial Narrow"/>
                      <a:cs typeface="Arial Narrow"/>
                    </a:rPr>
                  </a:br>
                  <a:r>
                    <a:rPr lang="de-DE" sz="1400" dirty="0" err="1" smtClean="0">
                      <a:solidFill>
                        <a:srgbClr val="000000"/>
                      </a:solidFill>
                      <a:latin typeface="Arial Narrow"/>
                      <a:cs typeface="Arial Narrow"/>
                    </a:rPr>
                    <a:t>Publication</a:t>
                  </a:r>
                  <a:endParaRPr lang="de-DE" sz="1400" dirty="0">
                    <a:solidFill>
                      <a:srgbClr val="000000"/>
                    </a:solidFill>
                    <a:latin typeface="Arial Narrow"/>
                    <a:cs typeface="Arial Narrow"/>
                  </a:endParaRPr>
                </a:p>
              </p:txBody>
            </p:sp>
          </p:grpSp>
          <p:grpSp>
            <p:nvGrpSpPr>
              <p:cNvPr id="54" name="Gruppierung 54"/>
              <p:cNvGrpSpPr/>
              <p:nvPr/>
            </p:nvGrpSpPr>
            <p:grpSpPr>
              <a:xfrm>
                <a:off x="5673648" y="2282629"/>
                <a:ext cx="1658138" cy="684330"/>
                <a:chOff x="3228072" y="2152221"/>
                <a:chExt cx="1881707" cy="831584"/>
              </a:xfrm>
            </p:grpSpPr>
            <p:sp>
              <p:nvSpPr>
                <p:cNvPr id="58" name="Oval 57"/>
                <p:cNvSpPr/>
                <p:nvPr/>
              </p:nvSpPr>
              <p:spPr>
                <a:xfrm>
                  <a:off x="3228072" y="2152221"/>
                  <a:ext cx="511553" cy="469941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59" name="Rechteck 59"/>
                <p:cNvSpPr/>
                <p:nvPr/>
              </p:nvSpPr>
              <p:spPr>
                <a:xfrm>
                  <a:off x="3305193" y="2366364"/>
                  <a:ext cx="1804586" cy="61744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400" dirty="0" err="1" smtClean="0">
                      <a:solidFill>
                        <a:srgbClr val="000000"/>
                      </a:solidFill>
                      <a:latin typeface="Arial Narrow"/>
                      <a:cs typeface="Arial Narrow"/>
                    </a:rPr>
                    <a:t>cfResultProduct</a:t>
                  </a:r>
                  <a:endParaRPr lang="de-DE" sz="1400" dirty="0" smtClean="0">
                    <a:solidFill>
                      <a:srgbClr val="000000"/>
                    </a:solidFill>
                    <a:latin typeface="Arial Narrow"/>
                    <a:cs typeface="Arial Narrow"/>
                  </a:endParaRPr>
                </a:p>
              </p:txBody>
            </p:sp>
          </p:grpSp>
          <p:cxnSp>
            <p:nvCxnSpPr>
              <p:cNvPr id="55" name="Gewinkelte Verbindung 55"/>
              <p:cNvCxnSpPr>
                <a:stCxn id="59" idx="1"/>
                <a:endCxn id="63" idx="3"/>
              </p:cNvCxnSpPr>
              <p:nvPr/>
            </p:nvCxnSpPr>
            <p:spPr>
              <a:xfrm rot="10800000">
                <a:off x="3272171" y="2712906"/>
                <a:ext cx="2469435" cy="16919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Gewinkelte Verbindung 56"/>
              <p:cNvCxnSpPr>
                <a:stCxn id="61" idx="1"/>
                <a:endCxn id="63" idx="0"/>
              </p:cNvCxnSpPr>
              <p:nvPr/>
            </p:nvCxnSpPr>
            <p:spPr>
              <a:xfrm rot="10800000" flipV="1">
                <a:off x="2580467" y="1673303"/>
                <a:ext cx="1089909" cy="785549"/>
              </a:xfrm>
              <a:prstGeom prst="bentConnector2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Gewinkelte Verbindung 57"/>
              <p:cNvCxnSpPr>
                <a:stCxn id="59" idx="0"/>
                <a:endCxn id="61" idx="3"/>
              </p:cNvCxnSpPr>
              <p:nvPr/>
            </p:nvCxnSpPr>
            <p:spPr>
              <a:xfrm rot="16200000" flipV="1">
                <a:off x="5402469" y="1324623"/>
                <a:ext cx="785548" cy="1482911"/>
              </a:xfrm>
              <a:prstGeom prst="bentConnector2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1" name="Gruppierung 41"/>
            <p:cNvGrpSpPr/>
            <p:nvPr/>
          </p:nvGrpSpPr>
          <p:grpSpPr>
            <a:xfrm>
              <a:off x="2963304" y="4816481"/>
              <a:ext cx="3811691" cy="685348"/>
              <a:chOff x="3007404" y="5114086"/>
              <a:chExt cx="3811691" cy="685348"/>
            </a:xfrm>
          </p:grpSpPr>
          <p:grpSp>
            <p:nvGrpSpPr>
              <p:cNvPr id="45" name="Gruppierung 45"/>
              <p:cNvGrpSpPr/>
              <p:nvPr/>
            </p:nvGrpSpPr>
            <p:grpSpPr>
              <a:xfrm>
                <a:off x="3007404" y="5115104"/>
                <a:ext cx="1569937" cy="684330"/>
                <a:chOff x="2689884" y="5079822"/>
                <a:chExt cx="1569937" cy="684330"/>
              </a:xfrm>
            </p:grpSpPr>
            <p:sp>
              <p:nvSpPr>
                <p:cNvPr id="50" name="Oval 49"/>
                <p:cNvSpPr/>
                <p:nvPr/>
              </p:nvSpPr>
              <p:spPr>
                <a:xfrm>
                  <a:off x="2689884" y="5079822"/>
                  <a:ext cx="450774" cy="386725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51" name="Rechteck 51"/>
                <p:cNvSpPr/>
                <p:nvPr/>
              </p:nvSpPr>
              <p:spPr>
                <a:xfrm>
                  <a:off x="2876411" y="5256046"/>
                  <a:ext cx="1383410" cy="508106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400" dirty="0" err="1" smtClean="0">
                      <a:solidFill>
                        <a:srgbClr val="FFFFFF"/>
                      </a:solidFill>
                      <a:latin typeface="Arial Narrow"/>
                      <a:cs typeface="Arial Narrow"/>
                    </a:rPr>
                    <a:t>cfIndicator</a:t>
                  </a:r>
                  <a:endParaRPr lang="de-DE" sz="1400" dirty="0">
                    <a:solidFill>
                      <a:srgbClr val="FFFFFF"/>
                    </a:solidFill>
                    <a:latin typeface="Arial Narrow"/>
                    <a:cs typeface="Arial Narrow"/>
                  </a:endParaRPr>
                </a:p>
              </p:txBody>
            </p:sp>
          </p:grpSp>
          <p:grpSp>
            <p:nvGrpSpPr>
              <p:cNvPr id="46" name="Gruppierung 46"/>
              <p:cNvGrpSpPr/>
              <p:nvPr/>
            </p:nvGrpSpPr>
            <p:grpSpPr>
              <a:xfrm>
                <a:off x="5083685" y="5114086"/>
                <a:ext cx="1735410" cy="684330"/>
                <a:chOff x="4554485" y="5114086"/>
                <a:chExt cx="1735410" cy="684330"/>
              </a:xfrm>
            </p:grpSpPr>
            <p:sp>
              <p:nvSpPr>
                <p:cNvPr id="48" name="Oval 47"/>
                <p:cNvSpPr/>
                <p:nvPr/>
              </p:nvSpPr>
              <p:spPr>
                <a:xfrm>
                  <a:off x="4554485" y="5114086"/>
                  <a:ext cx="450774" cy="386725"/>
                </a:xfrm>
                <a:prstGeom prst="ellipse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rgbClr val="000000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 sz="1400">
                    <a:latin typeface="Arial Narrow"/>
                    <a:cs typeface="Arial Narrow"/>
                  </a:endParaRPr>
                </a:p>
              </p:txBody>
            </p:sp>
            <p:sp>
              <p:nvSpPr>
                <p:cNvPr id="49" name="Rechteck 49"/>
                <p:cNvSpPr/>
                <p:nvPr/>
              </p:nvSpPr>
              <p:spPr>
                <a:xfrm>
                  <a:off x="4741012" y="5290310"/>
                  <a:ext cx="1548883" cy="508106"/>
                </a:xfrm>
                <a:prstGeom prst="rect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de-DE" sz="1400" dirty="0" err="1" smtClean="0">
                      <a:solidFill>
                        <a:srgbClr val="FFFFFF"/>
                      </a:solidFill>
                      <a:latin typeface="Arial Narrow"/>
                      <a:cs typeface="Arial Narrow"/>
                    </a:rPr>
                    <a:t>cfMeasurement</a:t>
                  </a:r>
                  <a:endParaRPr lang="de-DE" sz="1400" dirty="0">
                    <a:solidFill>
                      <a:srgbClr val="FFFFFF"/>
                    </a:solidFill>
                    <a:latin typeface="Arial Narrow"/>
                    <a:cs typeface="Arial Narrow"/>
                  </a:endParaRPr>
                </a:p>
              </p:txBody>
            </p:sp>
          </p:grpSp>
          <p:cxnSp>
            <p:nvCxnSpPr>
              <p:cNvPr id="47" name="Gewinkelte Verbindung 47"/>
              <p:cNvCxnSpPr>
                <a:stCxn id="51" idx="3"/>
                <a:endCxn id="49" idx="1"/>
              </p:cNvCxnSpPr>
              <p:nvPr/>
            </p:nvCxnSpPr>
            <p:spPr>
              <a:xfrm flipV="1">
                <a:off x="4577341" y="5544363"/>
                <a:ext cx="692871" cy="1018"/>
              </a:xfrm>
              <a:prstGeom prst="bentConnector3">
                <a:avLst>
                  <a:gd name="adj1" fmla="val 50000"/>
                </a:avLst>
              </a:prstGeom>
              <a:ln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Rechteck 42"/>
            <p:cNvSpPr/>
            <p:nvPr/>
          </p:nvSpPr>
          <p:spPr>
            <a:xfrm>
              <a:off x="7679966" y="145675"/>
              <a:ext cx="1383410" cy="508106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sz="1400" dirty="0" err="1" smtClean="0">
                  <a:solidFill>
                    <a:srgbClr val="000000"/>
                  </a:solidFill>
                  <a:latin typeface="Arial Narrow"/>
                  <a:cs typeface="Arial Narrow"/>
                </a:rPr>
                <a:t>cfFederated</a:t>
              </a:r>
              <a:r>
                <a:rPr lang="de-DE" sz="1400" dirty="0" smtClean="0">
                  <a:solidFill>
                    <a:srgbClr val="000000"/>
                  </a:solidFill>
                  <a:latin typeface="Arial Narrow"/>
                  <a:cs typeface="Arial Narrow"/>
                </a:rPr>
                <a:t> Identifier</a:t>
              </a:r>
              <a:endParaRPr lang="de-DE" sz="1400" dirty="0">
                <a:solidFill>
                  <a:srgbClr val="000000"/>
                </a:solidFill>
                <a:latin typeface="Arial Narrow"/>
                <a:cs typeface="Arial Narrow"/>
              </a:endParaRPr>
            </a:p>
          </p:txBody>
        </p:sp>
        <p:cxnSp>
          <p:nvCxnSpPr>
            <p:cNvPr id="43" name="Gewinkelte Verbindung 43"/>
            <p:cNvCxnSpPr/>
            <p:nvPr/>
          </p:nvCxnSpPr>
          <p:spPr>
            <a:xfrm rot="5400000" flipH="1" flipV="1">
              <a:off x="7920102" y="1013036"/>
              <a:ext cx="937615" cy="23294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Rechteck 44"/>
            <p:cNvSpPr/>
            <p:nvPr/>
          </p:nvSpPr>
          <p:spPr>
            <a:xfrm>
              <a:off x="-114166" y="0"/>
              <a:ext cx="9404441" cy="6858000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>
                <a:latin typeface="Arial Narrow"/>
                <a:cs typeface="Arial Narro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860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CERIF: Many Perspectives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from any entity:</a:t>
            </a:r>
          </a:p>
          <a:p>
            <a:pPr lvl="1"/>
            <a:r>
              <a:rPr lang="en-US" dirty="0" smtClean="0"/>
              <a:t>Project – funding, consortium, project team, outputs</a:t>
            </a:r>
          </a:p>
          <a:p>
            <a:pPr lvl="1"/>
            <a:r>
              <a:rPr lang="en-US" dirty="0" smtClean="0"/>
              <a:t>Publication – authors, publisher, funding</a:t>
            </a:r>
          </a:p>
          <a:p>
            <a:pPr lvl="1"/>
            <a:r>
              <a:rPr lang="en-US" dirty="0" smtClean="0"/>
              <a:t>Research dataset – creator/contributor, origin project, publications that build upon it</a:t>
            </a:r>
          </a:p>
          <a:p>
            <a:pPr lvl="1"/>
            <a:r>
              <a:rPr lang="en-US" dirty="0" smtClean="0"/>
              <a:t>Person – outputs, datasets, projects, events, …</a:t>
            </a:r>
          </a:p>
          <a:p>
            <a:pPr lvl="1"/>
            <a:r>
              <a:rPr lang="en-US" dirty="0" smtClean="0"/>
              <a:t>…</a:t>
            </a:r>
          </a:p>
          <a:p>
            <a:r>
              <a:rPr lang="en-US" dirty="0" smtClean="0"/>
              <a:t>A mesh, a fully connected graph</a:t>
            </a:r>
          </a:p>
        </p:txBody>
      </p:sp>
    </p:spTree>
    <p:extLst>
      <p:ext uri="{BB962C8B-B14F-4D97-AF65-F5344CB8AC3E}">
        <p14:creationId xmlns:p14="http://schemas.microsoft.com/office/powerpoint/2010/main" val="1527150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CERIF: </a:t>
            </a:r>
            <a:r>
              <a:rPr lang="en-US" dirty="0" err="1" smtClean="0"/>
              <a:t>Multilinguality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free-text attribute is treated as:</a:t>
            </a:r>
          </a:p>
          <a:p>
            <a:pPr lvl="1"/>
            <a:r>
              <a:rPr lang="en-US" dirty="0" smtClean="0"/>
              <a:t>Possibly multi-valued</a:t>
            </a:r>
          </a:p>
          <a:p>
            <a:pPr lvl="1"/>
            <a:r>
              <a:rPr lang="en-US" dirty="0" smtClean="0"/>
              <a:t>Each value qualified with</a:t>
            </a:r>
          </a:p>
          <a:p>
            <a:pPr lvl="2"/>
            <a:r>
              <a:rPr lang="en-US" dirty="0" smtClean="0"/>
              <a:t>Language code</a:t>
            </a:r>
          </a:p>
          <a:p>
            <a:pPr lvl="2"/>
            <a:r>
              <a:rPr lang="en-US" dirty="0" smtClean="0"/>
              <a:t>Translation mode</a:t>
            </a:r>
          </a:p>
          <a:p>
            <a:pPr lvl="3"/>
            <a:r>
              <a:rPr lang="en-US" dirty="0" smtClean="0"/>
              <a:t>Original value</a:t>
            </a:r>
          </a:p>
          <a:p>
            <a:pPr lvl="3"/>
            <a:r>
              <a:rPr lang="en-US" dirty="0" smtClean="0"/>
              <a:t>Human translation</a:t>
            </a:r>
          </a:p>
          <a:p>
            <a:pPr lvl="3"/>
            <a:r>
              <a:rPr lang="en-US" dirty="0" smtClean="0"/>
              <a:t>Machine 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801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CERIF: Interlinking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(Almost) any entity connected to any other entity</a:t>
            </a:r>
          </a:p>
          <a:p>
            <a:r>
              <a:rPr lang="en-US" dirty="0" smtClean="0"/>
              <a:t>Most entities connected to itself</a:t>
            </a:r>
          </a:p>
          <a:p>
            <a:pPr lvl="1"/>
            <a:r>
              <a:rPr lang="en-US" dirty="0" smtClean="0"/>
              <a:t>“is-part-of / has part”</a:t>
            </a:r>
          </a:p>
          <a:p>
            <a:pPr lvl="1"/>
            <a:r>
              <a:rPr lang="en-US" dirty="0" smtClean="0"/>
              <a:t>“builds upon / is used by”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264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CERIF: Record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Every relationship records the time interval </a:t>
            </a:r>
            <a:br>
              <a:rPr lang="en-US" dirty="0" smtClean="0"/>
            </a:br>
            <a:r>
              <a:rPr lang="en-US" dirty="0" smtClean="0"/>
              <a:t>in which it is/was/will be true</a:t>
            </a:r>
          </a:p>
          <a:p>
            <a:r>
              <a:rPr lang="en-US" dirty="0" smtClean="0"/>
              <a:t>Open ends represented by effective ±∞</a:t>
            </a:r>
            <a:endParaRPr lang="en-US" dirty="0"/>
          </a:p>
          <a:p>
            <a:r>
              <a:rPr lang="en-US" dirty="0" smtClean="0"/>
              <a:t>When something changes:</a:t>
            </a:r>
          </a:p>
          <a:p>
            <a:pPr lvl="1"/>
            <a:r>
              <a:rPr lang="en-US" dirty="0" smtClean="0"/>
              <a:t>the old relationship is not removed, only its end date is set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new relationship is inserted, starting now</a:t>
            </a:r>
          </a:p>
          <a:p>
            <a:r>
              <a:rPr lang="en-US" dirty="0" smtClean="0"/>
              <a:t>Historic data accumulates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5005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CERIF: Declared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Terms can be misleading</a:t>
            </a:r>
          </a:p>
          <a:p>
            <a:pPr lvl="1"/>
            <a:r>
              <a:rPr lang="en-US" dirty="0" smtClean="0"/>
              <a:t>Senior researcher vs. Research associate</a:t>
            </a:r>
          </a:p>
          <a:p>
            <a:r>
              <a:rPr lang="en-US" dirty="0" smtClean="0"/>
              <a:t>It’s the real meaning that matters</a:t>
            </a:r>
          </a:p>
          <a:p>
            <a:pPr lvl="1"/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Examples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973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Information Infrastructure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3038478"/>
            <a:ext cx="7662864" cy="299878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Discovery metadata</a:t>
            </a:r>
            <a:br>
              <a:rPr lang="en-US" dirty="0" smtClean="0"/>
            </a:br>
            <a:r>
              <a:rPr lang="en-US" i="1" dirty="0" smtClean="0"/>
              <a:t>generated from</a:t>
            </a:r>
          </a:p>
          <a:p>
            <a:pPr marL="0" indent="0" algn="ctr">
              <a:buNone/>
            </a:pPr>
            <a:r>
              <a:rPr lang="en-US" b="1" dirty="0"/>
              <a:t>CERIF</a:t>
            </a:r>
          </a:p>
          <a:p>
            <a:pPr marL="0" indent="0" algn="ctr">
              <a:buNone/>
            </a:pPr>
            <a:r>
              <a:rPr lang="en-US" i="1" dirty="0"/>
              <a:t>r</a:t>
            </a:r>
            <a:r>
              <a:rPr lang="en-US" i="1" dirty="0" smtClean="0"/>
              <a:t>eferences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Detailed (meta)data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1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Discovery metadata for information to be found</a:t>
            </a:r>
          </a:p>
          <a:p>
            <a:pPr lvl="1"/>
            <a:r>
              <a:rPr lang="en-US" dirty="0" smtClean="0"/>
              <a:t>Serve </a:t>
            </a:r>
            <a:r>
              <a:rPr lang="en-US" dirty="0"/>
              <a:t>many specific use-cases, scenarios, </a:t>
            </a:r>
            <a:r>
              <a:rPr lang="en-US" dirty="0" smtClean="0"/>
              <a:t>niches</a:t>
            </a:r>
          </a:p>
          <a:p>
            <a:r>
              <a:rPr lang="en-US" dirty="0"/>
              <a:t>Many standards</a:t>
            </a:r>
          </a:p>
          <a:p>
            <a:pPr lvl="1"/>
            <a:r>
              <a:rPr lang="en-US" dirty="0" smtClean="0"/>
              <a:t>Tens of major </a:t>
            </a:r>
            <a:r>
              <a:rPr lang="en-US" dirty="0"/>
              <a:t>ones</a:t>
            </a:r>
          </a:p>
          <a:p>
            <a:pPr lvl="1"/>
            <a:r>
              <a:rPr lang="en-US" dirty="0"/>
              <a:t>Hundreds of domain-specific standards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Thousands on experiment-</a:t>
            </a:r>
            <a:r>
              <a:rPr lang="en-US" dirty="0" smtClean="0"/>
              <a:t>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856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of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Enable the </a:t>
            </a:r>
            <a:r>
              <a:rPr lang="en-US" b="1" dirty="0" smtClean="0"/>
              <a:t>re-use of resources</a:t>
            </a:r>
          </a:p>
          <a:p>
            <a:pPr lvl="1"/>
            <a:r>
              <a:rPr lang="en-US" dirty="0" smtClean="0"/>
              <a:t>Knowledge stored in publications</a:t>
            </a:r>
          </a:p>
          <a:p>
            <a:pPr lvl="1"/>
            <a:r>
              <a:rPr lang="en-US" dirty="0" smtClean="0"/>
              <a:t>Data in datasets</a:t>
            </a:r>
          </a:p>
          <a:p>
            <a:pPr lvl="1"/>
            <a:r>
              <a:rPr lang="en-US" dirty="0" smtClean="0"/>
              <a:t>Functionality in software</a:t>
            </a:r>
          </a:p>
          <a:p>
            <a:pPr lvl="1"/>
            <a:r>
              <a:rPr lang="en-US" dirty="0" smtClean="0"/>
              <a:t>Participation in events</a:t>
            </a:r>
          </a:p>
          <a:p>
            <a:pPr lvl="1"/>
            <a:r>
              <a:rPr lang="en-US" dirty="0" smtClean="0"/>
              <a:t>Infrastructure</a:t>
            </a:r>
          </a:p>
          <a:p>
            <a:pPr lvl="2"/>
            <a:r>
              <a:rPr lang="en-US" dirty="0" smtClean="0"/>
              <a:t>Facilities</a:t>
            </a:r>
          </a:p>
          <a:p>
            <a:pPr lvl="2"/>
            <a:r>
              <a:rPr lang="en-US" dirty="0" smtClean="0"/>
              <a:t>Equipment</a:t>
            </a:r>
          </a:p>
          <a:p>
            <a:pPr lvl="2"/>
            <a:r>
              <a:rPr lang="en-US" dirty="0" smtClean="0"/>
              <a:t>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0703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Grounds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Organisations</a:t>
            </a:r>
            <a:endParaRPr lang="en-US" dirty="0" smtClean="0"/>
          </a:p>
          <a:p>
            <a:pPr lvl="1"/>
            <a:r>
              <a:rPr lang="en-US" dirty="0" smtClean="0"/>
              <a:t>Universities, Research institutes, Hi-tech companies</a:t>
            </a:r>
          </a:p>
          <a:p>
            <a:pPr lvl="1"/>
            <a:r>
              <a:rPr lang="en-US" dirty="0" smtClean="0"/>
              <a:t>Funding bodies &amp; </a:t>
            </a:r>
            <a:r>
              <a:rPr lang="en-US" dirty="0" err="1" smtClean="0"/>
              <a:t>organisations</a:t>
            </a:r>
            <a:endParaRPr lang="en-US" dirty="0" smtClean="0"/>
          </a:p>
          <a:p>
            <a:pPr lvl="1"/>
            <a:r>
              <a:rPr lang="en-US" dirty="0" smtClean="0"/>
              <a:t>Publishers</a:t>
            </a:r>
          </a:p>
          <a:p>
            <a:pPr lvl="1"/>
            <a:r>
              <a:rPr lang="en-US" dirty="0" smtClean="0"/>
              <a:t>Facility operators</a:t>
            </a:r>
          </a:p>
          <a:p>
            <a:r>
              <a:rPr lang="en-US" dirty="0" smtClean="0"/>
              <a:t>People</a:t>
            </a:r>
          </a:p>
          <a:p>
            <a:pPr lvl="1"/>
            <a:r>
              <a:rPr lang="en-US" dirty="0" smtClean="0"/>
              <a:t>Researchers</a:t>
            </a:r>
          </a:p>
          <a:p>
            <a:pPr lvl="1"/>
            <a:r>
              <a:rPr lang="en-US" dirty="0" smtClean="0"/>
              <a:t>Management</a:t>
            </a:r>
          </a:p>
        </p:txBody>
      </p:sp>
    </p:spTree>
    <p:extLst>
      <p:ext uri="{BB962C8B-B14F-4D97-AF65-F5344CB8AC3E}">
        <p14:creationId xmlns:p14="http://schemas.microsoft.com/office/powerpoint/2010/main" val="1425161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Domain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3412444"/>
            <a:ext cx="7662864" cy="26248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 smtClean="0"/>
              <a:t>Research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20563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possible views of the same objects</a:t>
            </a:r>
          </a:p>
          <a:p>
            <a:r>
              <a:rPr lang="en-US" dirty="0" smtClean="0"/>
              <a:t>Inconsistencies would be unprofessional (at the very least)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977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Metadata Format?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drive all the discovery metadata views</a:t>
            </a:r>
          </a:p>
          <a:p>
            <a:r>
              <a:rPr lang="en-US" dirty="0" smtClean="0"/>
              <a:t>A </a:t>
            </a:r>
            <a:r>
              <a:rPr lang="en-US" i="1" dirty="0" smtClean="0"/>
              <a:t>lingua franca</a:t>
            </a:r>
            <a:r>
              <a:rPr lang="en-US" dirty="0" smtClean="0"/>
              <a:t> for research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51945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03467"/>
            <a:ext cx="7662864" cy="4003820"/>
          </a:xfrm>
        </p:spPr>
        <p:txBody>
          <a:bodyPr>
            <a:normAutofit/>
          </a:bodyPr>
          <a:lstStyle/>
          <a:p>
            <a:r>
              <a:rPr lang="en-US" dirty="0" smtClean="0"/>
              <a:t>Complete coverage of research information</a:t>
            </a:r>
          </a:p>
          <a:p>
            <a:r>
              <a:rPr lang="en-US" dirty="0"/>
              <a:t>I</a:t>
            </a:r>
            <a:r>
              <a:rPr lang="en-US" dirty="0" smtClean="0"/>
              <a:t>nterlinked: the context</a:t>
            </a:r>
          </a:p>
          <a:p>
            <a:r>
              <a:rPr lang="en-US" dirty="0" smtClean="0"/>
              <a:t>Allow for many perspectives on the research information</a:t>
            </a:r>
          </a:p>
          <a:p>
            <a:r>
              <a:rPr lang="en-US" dirty="0" smtClean="0"/>
              <a:t>Accommodate </a:t>
            </a:r>
            <a:r>
              <a:rPr lang="en-US" dirty="0" err="1" smtClean="0"/>
              <a:t>multilinguality</a:t>
            </a:r>
            <a:r>
              <a:rPr lang="en-US" dirty="0" smtClean="0"/>
              <a:t>: support translations</a:t>
            </a:r>
          </a:p>
          <a:p>
            <a:r>
              <a:rPr lang="en-US" dirty="0" smtClean="0"/>
              <a:t>Accept the world keeps changing: record history</a:t>
            </a:r>
          </a:p>
          <a:p>
            <a:r>
              <a:rPr lang="en-US" dirty="0" smtClean="0"/>
              <a:t>Declared semantics: definitions rather than terms</a:t>
            </a:r>
          </a:p>
          <a:p>
            <a:r>
              <a:rPr lang="en-US" dirty="0"/>
              <a:t>Formal </a:t>
            </a:r>
            <a:r>
              <a:rPr lang="en-US" dirty="0" smtClean="0"/>
              <a:t>syntax – machine </a:t>
            </a:r>
            <a:r>
              <a:rPr lang="en-US" dirty="0" err="1" smtClean="0"/>
              <a:t>processable</a:t>
            </a:r>
            <a:r>
              <a:rPr lang="en-US" dirty="0" smtClean="0"/>
              <a:t> &amp; understandable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567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 the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3420235"/>
            <a:ext cx="7662864" cy="2617028"/>
          </a:xfrm>
        </p:spPr>
        <p:txBody>
          <a:bodyPr/>
          <a:lstStyle/>
          <a:p>
            <a:pPr marL="0" indent="0" algn="ctr">
              <a:buNone/>
            </a:pPr>
            <a:r>
              <a:rPr lang="en-US" sz="9600" dirty="0" smtClean="0"/>
              <a:t>CERIF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C</a:t>
            </a:r>
            <a:r>
              <a:rPr lang="en-US" dirty="0" smtClean="0"/>
              <a:t>ommon </a:t>
            </a:r>
            <a:r>
              <a:rPr lang="en-US" b="1" dirty="0" smtClean="0"/>
              <a:t>E</a:t>
            </a:r>
            <a:r>
              <a:rPr lang="en-US" dirty="0" smtClean="0"/>
              <a:t>uropean </a:t>
            </a:r>
            <a:r>
              <a:rPr lang="en-US" b="1" dirty="0" smtClean="0"/>
              <a:t>R</a:t>
            </a:r>
            <a:r>
              <a:rPr lang="en-US" dirty="0" smtClean="0"/>
              <a:t>esearch </a:t>
            </a:r>
            <a:r>
              <a:rPr lang="en-US" b="1" dirty="0" smtClean="0"/>
              <a:t>I</a:t>
            </a:r>
            <a:r>
              <a:rPr lang="en-US" dirty="0" smtClean="0"/>
              <a:t>nformation </a:t>
            </a:r>
            <a:r>
              <a:rPr lang="en-US" b="1" dirty="0" smtClean="0"/>
              <a:t>F</a:t>
            </a:r>
            <a:r>
              <a:rPr lang="en-US" dirty="0" smtClean="0"/>
              <a:t>ormat</a:t>
            </a:r>
            <a:br>
              <a:rPr lang="en-US" dirty="0" smtClean="0"/>
            </a:br>
            <a:r>
              <a:rPr lang="en-US" b="1" dirty="0" smtClean="0"/>
              <a:t>C</a:t>
            </a:r>
            <a:r>
              <a:rPr lang="en-US" dirty="0" smtClean="0"/>
              <a:t>ommon </a:t>
            </a:r>
            <a:r>
              <a:rPr lang="en-US" b="1" dirty="0" smtClean="0"/>
              <a:t>E</a:t>
            </a:r>
            <a:r>
              <a:rPr lang="en-US" dirty="0" smtClean="0"/>
              <a:t>xchange </a:t>
            </a:r>
            <a:r>
              <a:rPr lang="en-US" b="1" dirty="0" smtClean="0"/>
              <a:t>R</a:t>
            </a:r>
            <a:r>
              <a:rPr lang="en-US" dirty="0" smtClean="0"/>
              <a:t>esearch </a:t>
            </a:r>
            <a:r>
              <a:rPr lang="en-US" b="1" dirty="0" smtClean="0"/>
              <a:t>I</a:t>
            </a:r>
            <a:r>
              <a:rPr lang="en-US" dirty="0" smtClean="0"/>
              <a:t>nformation </a:t>
            </a:r>
            <a:r>
              <a:rPr lang="en-US" b="1" dirty="0" smtClean="0"/>
              <a:t>F</a:t>
            </a:r>
            <a:r>
              <a:rPr lang="en-US" dirty="0" smtClean="0"/>
              <a:t>ormat</a:t>
            </a:r>
          </a:p>
        </p:txBody>
      </p:sp>
    </p:spTree>
    <p:extLst>
      <p:ext uri="{BB962C8B-B14F-4D97-AF65-F5344CB8AC3E}">
        <p14:creationId xmlns:p14="http://schemas.microsoft.com/office/powerpoint/2010/main" val="2253047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Infusion.thmx</Template>
  <TotalTime>5984</TotalTime>
  <Words>454</Words>
  <Application>Microsoft Macintosh PowerPoint</Application>
  <PresentationFormat>On-screen Show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Genesis</vt:lpstr>
      <vt:lpstr>Contextual Metadata</vt:lpstr>
      <vt:lpstr>Research Metadata</vt:lpstr>
      <vt:lpstr>The Purpose of Metadata</vt:lpstr>
      <vt:lpstr>Common Grounds</vt:lpstr>
      <vt:lpstr>One Domain</vt:lpstr>
      <vt:lpstr>Consistency</vt:lpstr>
      <vt:lpstr>Common Metadata Format?</vt:lpstr>
      <vt:lpstr>Requirements</vt:lpstr>
      <vt:lpstr>… the answer</vt:lpstr>
      <vt:lpstr>CERIF: a concise history</vt:lpstr>
      <vt:lpstr>CERIF: Complete Coverage</vt:lpstr>
      <vt:lpstr>CERIF: Many Perspectives</vt:lpstr>
      <vt:lpstr>CERIF: Multilinguality</vt:lpstr>
      <vt:lpstr>CERIF: Interlinking </vt:lpstr>
      <vt:lpstr>CERIF: Record History</vt:lpstr>
      <vt:lpstr>CERIF: Declared Syntax</vt:lpstr>
      <vt:lpstr>Research Information Infrastructure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Contextual Metadata</dc:title>
  <dc:creator>Jan Dvorak</dc:creator>
  <cp:lastModifiedBy>Jan Dvorak</cp:lastModifiedBy>
  <cp:revision>219</cp:revision>
  <dcterms:created xsi:type="dcterms:W3CDTF">2013-09-05T07:20:35Z</dcterms:created>
  <dcterms:modified xsi:type="dcterms:W3CDTF">2013-09-09T11:05:14Z</dcterms:modified>
</cp:coreProperties>
</file>