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7" r:id="rId3"/>
    <p:sldId id="301" r:id="rId4"/>
    <p:sldId id="299" r:id="rId5"/>
    <p:sldId id="300" r:id="rId6"/>
    <p:sldId id="297" r:id="rId7"/>
    <p:sldId id="281" r:id="rId8"/>
    <p:sldId id="273" r:id="rId9"/>
    <p:sldId id="274" r:id="rId10"/>
    <p:sldId id="258" r:id="rId11"/>
    <p:sldId id="279" r:id="rId12"/>
    <p:sldId id="290" r:id="rId13"/>
    <p:sldId id="259" r:id="rId14"/>
    <p:sldId id="260" r:id="rId15"/>
    <p:sldId id="261" r:id="rId16"/>
    <p:sldId id="262" r:id="rId17"/>
    <p:sldId id="282" r:id="rId18"/>
    <p:sldId id="294" r:id="rId19"/>
    <p:sldId id="286" r:id="rId20"/>
    <p:sldId id="285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93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129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C5B85-0B28-4CFF-8A9B-366A891E4369}" type="doc">
      <dgm:prSet loTypeId="urn:microsoft.com/office/officeart/2005/8/layout/vList6" loCatId="list" qsTypeId="urn:microsoft.com/office/officeart/2009/2/quickstyle/3d8" qsCatId="3D" csTypeId="urn:microsoft.com/office/officeart/2005/8/colors/accent2_5" csCatId="accent2" phldr="1"/>
      <dgm:spPr/>
    </dgm:pt>
    <dgm:pt modelId="{59F72437-4D2B-4467-871D-08F1E3F762A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CONNECTIVITY</a:t>
          </a:r>
          <a:endParaRPr lang="en-GB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77F7FF-2E3F-4448-A986-BA8C86429550}" type="parTrans" cxnId="{1EAD5EE7-7B2F-4D90-8363-2F027F82C959}">
      <dgm:prSet/>
      <dgm:spPr/>
      <dgm:t>
        <a:bodyPr/>
        <a:lstStyle/>
        <a:p>
          <a:endParaRPr lang="en-GB"/>
        </a:p>
      </dgm:t>
    </dgm:pt>
    <dgm:pt modelId="{295EF6EC-603F-4611-8098-AB1E77FB91CA}" type="sibTrans" cxnId="{1EAD5EE7-7B2F-4D90-8363-2F027F82C959}">
      <dgm:prSet/>
      <dgm:spPr/>
      <dgm:t>
        <a:bodyPr/>
        <a:lstStyle/>
        <a:p>
          <a:endParaRPr lang="en-GB"/>
        </a:p>
      </dgm:t>
    </dgm:pt>
    <dgm:pt modelId="{8CA74CBA-FBF6-4C9E-9AEB-4165345F5BF8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0A170C-BBF3-4938-A3E0-5226C746883D}" type="parTrans" cxnId="{45256F42-822B-4FC3-AC98-A59DE89F47C5}">
      <dgm:prSet/>
      <dgm:spPr/>
      <dgm:t>
        <a:bodyPr/>
        <a:lstStyle/>
        <a:p>
          <a:endParaRPr lang="en-GB"/>
        </a:p>
      </dgm:t>
    </dgm:pt>
    <dgm:pt modelId="{A29AD6BC-8284-43F9-A8CA-7BBF82192609}" type="sibTrans" cxnId="{45256F42-822B-4FC3-AC98-A59DE89F47C5}">
      <dgm:prSet/>
      <dgm:spPr/>
      <dgm:t>
        <a:bodyPr/>
        <a:lstStyle/>
        <a:p>
          <a:endParaRPr lang="en-GB"/>
        </a:p>
      </dgm:t>
    </dgm:pt>
    <dgm:pt modelId="{CC3DAA89-917B-4C25-B375-C371DEC7A739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CORE SERVICES</a:t>
          </a:r>
          <a:endParaRPr lang="en-GB" dirty="0"/>
        </a:p>
      </dgm:t>
    </dgm:pt>
    <dgm:pt modelId="{96CAE758-8F7B-4130-B1C3-40EA4EA1A5BC}" type="sibTrans" cxnId="{24D1CECF-9DD7-4783-8574-FA2896456B11}">
      <dgm:prSet/>
      <dgm:spPr/>
      <dgm:t>
        <a:bodyPr/>
        <a:lstStyle/>
        <a:p>
          <a:endParaRPr lang="en-GB"/>
        </a:p>
      </dgm:t>
    </dgm:pt>
    <dgm:pt modelId="{602C2F76-C0F6-46A8-A637-14562614DA57}" type="parTrans" cxnId="{24D1CECF-9DD7-4783-8574-FA2896456B11}">
      <dgm:prSet/>
      <dgm:spPr/>
      <dgm:t>
        <a:bodyPr/>
        <a:lstStyle/>
        <a:p>
          <a:endParaRPr lang="en-GB"/>
        </a:p>
      </dgm:t>
    </dgm:pt>
    <dgm:pt modelId="{E05EE410-E247-47C6-A5D1-166BA8CABB5A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SKILLS</a:t>
          </a:r>
          <a:endParaRPr lang="en-GB" dirty="0"/>
        </a:p>
      </dgm:t>
    </dgm:pt>
    <dgm:pt modelId="{D3ACBDB7-7AF9-4D82-B28E-1F02EC77E880}" type="parTrans" cxnId="{83058FD3-0442-4E99-9AF0-97F83CDE8FF6}">
      <dgm:prSet/>
      <dgm:spPr/>
      <dgm:t>
        <a:bodyPr/>
        <a:lstStyle/>
        <a:p>
          <a:endParaRPr lang="en-US"/>
        </a:p>
      </dgm:t>
    </dgm:pt>
    <dgm:pt modelId="{A1A9BCD1-AB22-4409-8EBE-396EBBEC420A}" type="sibTrans" cxnId="{83058FD3-0442-4E99-9AF0-97F83CDE8FF6}">
      <dgm:prSet/>
      <dgm:spPr/>
      <dgm:t>
        <a:bodyPr/>
        <a:lstStyle/>
        <a:p>
          <a:endParaRPr lang="en-US"/>
        </a:p>
      </dgm:t>
    </dgm:pt>
    <dgm:pt modelId="{09B26EC3-9B45-4CC2-BF15-D653DEF1245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000" dirty="0" smtClean="0"/>
            <a:t>VIRTUAL RESEARCH ENVIRONMENTS</a:t>
          </a:r>
          <a:endParaRPr lang="en-GB" sz="1000" dirty="0"/>
        </a:p>
      </dgm:t>
    </dgm:pt>
    <dgm:pt modelId="{567EB78B-B101-40F5-9860-5D9CA8AB7FF9}" type="parTrans" cxnId="{3EBDFFC6-B096-460A-8125-B4B7155B1B18}">
      <dgm:prSet/>
      <dgm:spPr/>
      <dgm:t>
        <a:bodyPr/>
        <a:lstStyle/>
        <a:p>
          <a:endParaRPr lang="en-US"/>
        </a:p>
      </dgm:t>
    </dgm:pt>
    <dgm:pt modelId="{A0B82A3C-F184-4A1E-99EE-8B281F5EC303}" type="sibTrans" cxnId="{3EBDFFC6-B096-460A-8125-B4B7155B1B18}">
      <dgm:prSet/>
      <dgm:spPr/>
      <dgm:t>
        <a:bodyPr/>
        <a:lstStyle/>
        <a:p>
          <a:endParaRPr lang="en-US"/>
        </a:p>
      </dgm:t>
    </dgm:pt>
    <dgm:pt modelId="{64785878-399E-44F1-BDA6-5F61DE0523CB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INTERNATIONAL COOPERATION  AND POLICY DEVELOPMENT</a:t>
          </a:r>
          <a:endParaRPr lang="en-GB" dirty="0"/>
        </a:p>
      </dgm:t>
    </dgm:pt>
    <dgm:pt modelId="{12675A41-6380-4DC4-997C-65F8966BE8A2}" type="parTrans" cxnId="{A00DA2D5-05FA-4A08-81FD-3D54D8C50EF4}">
      <dgm:prSet/>
      <dgm:spPr/>
      <dgm:t>
        <a:bodyPr/>
        <a:lstStyle/>
        <a:p>
          <a:endParaRPr lang="en-US"/>
        </a:p>
      </dgm:t>
    </dgm:pt>
    <dgm:pt modelId="{21944A5D-BBF3-44DC-B3B4-7AD27EDBF974}" type="sibTrans" cxnId="{A00DA2D5-05FA-4A08-81FD-3D54D8C50EF4}">
      <dgm:prSet/>
      <dgm:spPr/>
      <dgm:t>
        <a:bodyPr/>
        <a:lstStyle/>
        <a:p>
          <a:endParaRPr lang="en-US"/>
        </a:p>
      </dgm:t>
    </dgm:pt>
    <dgm:pt modelId="{F503C592-1367-43DD-BFF3-917CC187F321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COMPUTING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97898B-572E-42D8-A765-F9FF37441C6B}" type="parTrans" cxnId="{38D85EF5-29CB-4174-89FB-E2BB0A326715}">
      <dgm:prSet/>
      <dgm:spPr/>
      <dgm:t>
        <a:bodyPr/>
        <a:lstStyle/>
        <a:p>
          <a:endParaRPr lang="en-US"/>
        </a:p>
      </dgm:t>
    </dgm:pt>
    <dgm:pt modelId="{0876446F-9A50-40B1-BF5D-3213C2A294D5}" type="sibTrans" cxnId="{38D85EF5-29CB-4174-89FB-E2BB0A326715}">
      <dgm:prSet/>
      <dgm:spPr/>
      <dgm:t>
        <a:bodyPr/>
        <a:lstStyle/>
        <a:p>
          <a:endParaRPr lang="en-US"/>
        </a:p>
      </dgm:t>
    </dgm:pt>
    <dgm:pt modelId="{A13CB8DC-9A13-485D-AE1A-187C11A4BFEC}" type="pres">
      <dgm:prSet presAssocID="{32EC5B85-0B28-4CFF-8A9B-366A891E4369}" presName="Name0" presStyleCnt="0">
        <dgm:presLayoutVars>
          <dgm:dir/>
          <dgm:animLvl val="lvl"/>
          <dgm:resizeHandles/>
        </dgm:presLayoutVars>
      </dgm:prSet>
      <dgm:spPr/>
    </dgm:pt>
    <dgm:pt modelId="{1ADA9B7C-D979-4E84-9AF3-9E25059CDE49}" type="pres">
      <dgm:prSet presAssocID="{59F72437-4D2B-4467-871D-08F1E3F762AD}" presName="linNode" presStyleCnt="0"/>
      <dgm:spPr/>
    </dgm:pt>
    <dgm:pt modelId="{9B40D49A-EA3B-45BA-A13D-B382B0A22A73}" type="pres">
      <dgm:prSet presAssocID="{59F72437-4D2B-4467-871D-08F1E3F762AD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1B1EE-BA35-40DB-84D2-2C2714D7E9A1}" type="pres">
      <dgm:prSet presAssocID="{59F72437-4D2B-4467-871D-08F1E3F762AD}" presName="childShp" presStyleLbl="bgAccFollowNode1" presStyleIdx="0" presStyleCnt="7">
        <dgm:presLayoutVars>
          <dgm:bulletEnabled val="1"/>
        </dgm:presLayoutVars>
      </dgm:prSet>
      <dgm:spPr/>
    </dgm:pt>
    <dgm:pt modelId="{6D2D90D2-5F6C-4E91-8C69-3C447A827B3F}" type="pres">
      <dgm:prSet presAssocID="{295EF6EC-603F-4611-8098-AB1E77FB91CA}" presName="spacing" presStyleCnt="0"/>
      <dgm:spPr/>
    </dgm:pt>
    <dgm:pt modelId="{5A4BBA17-4FA4-4DD6-8898-0E57C4604020}" type="pres">
      <dgm:prSet presAssocID="{8CA74CBA-FBF6-4C9E-9AEB-4165345F5BF8}" presName="linNode" presStyleCnt="0"/>
      <dgm:spPr/>
    </dgm:pt>
    <dgm:pt modelId="{5B9B2ACD-2565-4970-8359-28BCB79AE989}" type="pres">
      <dgm:prSet presAssocID="{8CA74CBA-FBF6-4C9E-9AEB-4165345F5BF8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CA1FF-94EA-470D-B024-C882FE73BA74}" type="pres">
      <dgm:prSet presAssocID="{8CA74CBA-FBF6-4C9E-9AEB-4165345F5BF8}" presName="childShp" presStyleLbl="bgAccFollowNode1" presStyleIdx="1" presStyleCnt="7">
        <dgm:presLayoutVars>
          <dgm:bulletEnabled val="1"/>
        </dgm:presLayoutVars>
      </dgm:prSet>
      <dgm:spPr/>
    </dgm:pt>
    <dgm:pt modelId="{9EDF1FCB-66C3-40C4-88BE-CB7DF7B3B212}" type="pres">
      <dgm:prSet presAssocID="{A29AD6BC-8284-43F9-A8CA-7BBF82192609}" presName="spacing" presStyleCnt="0"/>
      <dgm:spPr/>
    </dgm:pt>
    <dgm:pt modelId="{E5E1D93F-C8D9-48AB-819F-71A93AC65F5B}" type="pres">
      <dgm:prSet presAssocID="{F503C592-1367-43DD-BFF3-917CC187F321}" presName="linNode" presStyleCnt="0"/>
      <dgm:spPr/>
    </dgm:pt>
    <dgm:pt modelId="{777C06DD-CAEF-41D6-B235-D83A5D7BE013}" type="pres">
      <dgm:prSet presAssocID="{F503C592-1367-43DD-BFF3-917CC187F321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85FC7-2A5B-45AA-99CE-2E753DED1C58}" type="pres">
      <dgm:prSet presAssocID="{F503C592-1367-43DD-BFF3-917CC187F321}" presName="childShp" presStyleLbl="bgAccFollowNode1" presStyleIdx="2" presStyleCnt="7">
        <dgm:presLayoutVars>
          <dgm:bulletEnabled val="1"/>
        </dgm:presLayoutVars>
      </dgm:prSet>
      <dgm:spPr/>
    </dgm:pt>
    <dgm:pt modelId="{6B775656-0897-4FF2-8016-F3879E1FE7B4}" type="pres">
      <dgm:prSet presAssocID="{0876446F-9A50-40B1-BF5D-3213C2A294D5}" presName="spacing" presStyleCnt="0"/>
      <dgm:spPr/>
    </dgm:pt>
    <dgm:pt modelId="{ABC73C9B-5CD5-4FC5-8337-05452C254A8F}" type="pres">
      <dgm:prSet presAssocID="{CC3DAA89-917B-4C25-B375-C371DEC7A739}" presName="linNode" presStyleCnt="0"/>
      <dgm:spPr/>
    </dgm:pt>
    <dgm:pt modelId="{30D021F1-2375-480C-BC76-65FF32D547E2}" type="pres">
      <dgm:prSet presAssocID="{CC3DAA89-917B-4C25-B375-C371DEC7A739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0FA27-3E8C-45EE-90C8-974F1FC06F69}" type="pres">
      <dgm:prSet presAssocID="{CC3DAA89-917B-4C25-B375-C371DEC7A739}" presName="childShp" presStyleLbl="bgAccFollowNode1" presStyleIdx="3" presStyleCnt="7">
        <dgm:presLayoutVars>
          <dgm:bulletEnabled val="1"/>
        </dgm:presLayoutVars>
      </dgm:prSet>
      <dgm:spPr/>
    </dgm:pt>
    <dgm:pt modelId="{20B39255-288A-4375-91B4-F0853F7523CD}" type="pres">
      <dgm:prSet presAssocID="{96CAE758-8F7B-4130-B1C3-40EA4EA1A5BC}" presName="spacing" presStyleCnt="0"/>
      <dgm:spPr/>
    </dgm:pt>
    <dgm:pt modelId="{5E5463A7-53EC-4760-A2EB-7FE4DF51476A}" type="pres">
      <dgm:prSet presAssocID="{E05EE410-E247-47C6-A5D1-166BA8CABB5A}" presName="linNode" presStyleCnt="0"/>
      <dgm:spPr/>
    </dgm:pt>
    <dgm:pt modelId="{DFD1CA47-72A6-4E28-9553-59F7CBF19E1A}" type="pres">
      <dgm:prSet presAssocID="{E05EE410-E247-47C6-A5D1-166BA8CABB5A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E62DA-EFF3-4094-835C-F3E84357B632}" type="pres">
      <dgm:prSet presAssocID="{E05EE410-E247-47C6-A5D1-166BA8CABB5A}" presName="childShp" presStyleLbl="bgAccFollowNode1" presStyleIdx="4" presStyleCnt="7">
        <dgm:presLayoutVars>
          <dgm:bulletEnabled val="1"/>
        </dgm:presLayoutVars>
      </dgm:prSet>
      <dgm:spPr/>
    </dgm:pt>
    <dgm:pt modelId="{11FF2515-F729-4CE2-8340-156AB8A3C3B2}" type="pres">
      <dgm:prSet presAssocID="{A1A9BCD1-AB22-4409-8EBE-396EBBEC420A}" presName="spacing" presStyleCnt="0"/>
      <dgm:spPr/>
    </dgm:pt>
    <dgm:pt modelId="{A9C886DB-1099-4E59-8749-59B4026D68DC}" type="pres">
      <dgm:prSet presAssocID="{09B26EC3-9B45-4CC2-BF15-D653DEF12450}" presName="linNode" presStyleCnt="0"/>
      <dgm:spPr/>
    </dgm:pt>
    <dgm:pt modelId="{7300A3B6-3EDD-4505-8E2F-8E08428F2A5B}" type="pres">
      <dgm:prSet presAssocID="{09B26EC3-9B45-4CC2-BF15-D653DEF12450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3BBAC-F50E-4B1F-BEDE-9D98FC086F3B}" type="pres">
      <dgm:prSet presAssocID="{09B26EC3-9B45-4CC2-BF15-D653DEF12450}" presName="childShp" presStyleLbl="bgAccFollowNode1" presStyleIdx="5" presStyleCnt="7">
        <dgm:presLayoutVars>
          <dgm:bulletEnabled val="1"/>
        </dgm:presLayoutVars>
      </dgm:prSet>
      <dgm:spPr/>
    </dgm:pt>
    <dgm:pt modelId="{DEE58BD3-502E-4655-93A6-C18147579484}" type="pres">
      <dgm:prSet presAssocID="{A0B82A3C-F184-4A1E-99EE-8B281F5EC303}" presName="spacing" presStyleCnt="0"/>
      <dgm:spPr/>
    </dgm:pt>
    <dgm:pt modelId="{69C78303-F9A3-42CA-BC1F-151C5422624C}" type="pres">
      <dgm:prSet presAssocID="{64785878-399E-44F1-BDA6-5F61DE0523CB}" presName="linNode" presStyleCnt="0"/>
      <dgm:spPr/>
    </dgm:pt>
    <dgm:pt modelId="{14DA29D9-3FF5-434A-A200-8BFCE15D42F0}" type="pres">
      <dgm:prSet presAssocID="{64785878-399E-44F1-BDA6-5F61DE0523CB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80304-C001-497D-B309-98BC7E297F4F}" type="pres">
      <dgm:prSet presAssocID="{64785878-399E-44F1-BDA6-5F61DE0523CB}" presName="childShp" presStyleLbl="bgAccFollowNode1" presStyleIdx="6" presStyleCnt="7">
        <dgm:presLayoutVars>
          <dgm:bulletEnabled val="1"/>
        </dgm:presLayoutVars>
      </dgm:prSet>
      <dgm:spPr/>
    </dgm:pt>
  </dgm:ptLst>
  <dgm:cxnLst>
    <dgm:cxn modelId="{327A5517-A795-4EDA-9C85-19B532B9CBEC}" type="presOf" srcId="{32EC5B85-0B28-4CFF-8A9B-366A891E4369}" destId="{A13CB8DC-9A13-485D-AE1A-187C11A4BFEC}" srcOrd="0" destOrd="0" presId="urn:microsoft.com/office/officeart/2005/8/layout/vList6"/>
    <dgm:cxn modelId="{45256F42-822B-4FC3-AC98-A59DE89F47C5}" srcId="{32EC5B85-0B28-4CFF-8A9B-366A891E4369}" destId="{8CA74CBA-FBF6-4C9E-9AEB-4165345F5BF8}" srcOrd="1" destOrd="0" parTransId="{1B0A170C-BBF3-4938-A3E0-5226C746883D}" sibTransId="{A29AD6BC-8284-43F9-A8CA-7BBF82192609}"/>
    <dgm:cxn modelId="{1DB7FC87-AD81-4D51-B80C-7047CEBB51A1}" type="presOf" srcId="{64785878-399E-44F1-BDA6-5F61DE0523CB}" destId="{14DA29D9-3FF5-434A-A200-8BFCE15D42F0}" srcOrd="0" destOrd="0" presId="urn:microsoft.com/office/officeart/2005/8/layout/vList6"/>
    <dgm:cxn modelId="{46D33AD8-D8C9-4BC2-914A-2E3765CEE140}" type="presOf" srcId="{E05EE410-E247-47C6-A5D1-166BA8CABB5A}" destId="{DFD1CA47-72A6-4E28-9553-59F7CBF19E1A}" srcOrd="0" destOrd="0" presId="urn:microsoft.com/office/officeart/2005/8/layout/vList6"/>
    <dgm:cxn modelId="{3EBDFFC6-B096-460A-8125-B4B7155B1B18}" srcId="{32EC5B85-0B28-4CFF-8A9B-366A891E4369}" destId="{09B26EC3-9B45-4CC2-BF15-D653DEF12450}" srcOrd="5" destOrd="0" parTransId="{567EB78B-B101-40F5-9860-5D9CA8AB7FF9}" sibTransId="{A0B82A3C-F184-4A1E-99EE-8B281F5EC303}"/>
    <dgm:cxn modelId="{EBBDEA61-3333-4CE9-8607-80434746DF04}" type="presOf" srcId="{59F72437-4D2B-4467-871D-08F1E3F762AD}" destId="{9B40D49A-EA3B-45BA-A13D-B382B0A22A73}" srcOrd="0" destOrd="0" presId="urn:microsoft.com/office/officeart/2005/8/layout/vList6"/>
    <dgm:cxn modelId="{6D6674E4-ECDC-410F-827A-4FAE6079FE20}" type="presOf" srcId="{8CA74CBA-FBF6-4C9E-9AEB-4165345F5BF8}" destId="{5B9B2ACD-2565-4970-8359-28BCB79AE989}" srcOrd="0" destOrd="0" presId="urn:microsoft.com/office/officeart/2005/8/layout/vList6"/>
    <dgm:cxn modelId="{B1C284D5-1DBD-4C4D-93BB-5C4980EC52E6}" type="presOf" srcId="{09B26EC3-9B45-4CC2-BF15-D653DEF12450}" destId="{7300A3B6-3EDD-4505-8E2F-8E08428F2A5B}" srcOrd="0" destOrd="0" presId="urn:microsoft.com/office/officeart/2005/8/layout/vList6"/>
    <dgm:cxn modelId="{861887FD-109F-4EFC-AFD4-53E949561C60}" type="presOf" srcId="{F503C592-1367-43DD-BFF3-917CC187F321}" destId="{777C06DD-CAEF-41D6-B235-D83A5D7BE013}" srcOrd="0" destOrd="0" presId="urn:microsoft.com/office/officeart/2005/8/layout/vList6"/>
    <dgm:cxn modelId="{83058FD3-0442-4E99-9AF0-97F83CDE8FF6}" srcId="{32EC5B85-0B28-4CFF-8A9B-366A891E4369}" destId="{E05EE410-E247-47C6-A5D1-166BA8CABB5A}" srcOrd="4" destOrd="0" parTransId="{D3ACBDB7-7AF9-4D82-B28E-1F02EC77E880}" sibTransId="{A1A9BCD1-AB22-4409-8EBE-396EBBEC420A}"/>
    <dgm:cxn modelId="{A00DA2D5-05FA-4A08-81FD-3D54D8C50EF4}" srcId="{32EC5B85-0B28-4CFF-8A9B-366A891E4369}" destId="{64785878-399E-44F1-BDA6-5F61DE0523CB}" srcOrd="6" destOrd="0" parTransId="{12675A41-6380-4DC4-997C-65F8966BE8A2}" sibTransId="{21944A5D-BBF3-44DC-B3B4-7AD27EDBF974}"/>
    <dgm:cxn modelId="{1EAD5EE7-7B2F-4D90-8363-2F027F82C959}" srcId="{32EC5B85-0B28-4CFF-8A9B-366A891E4369}" destId="{59F72437-4D2B-4467-871D-08F1E3F762AD}" srcOrd="0" destOrd="0" parTransId="{0D77F7FF-2E3F-4448-A986-BA8C86429550}" sibTransId="{295EF6EC-603F-4611-8098-AB1E77FB91CA}"/>
    <dgm:cxn modelId="{38D85EF5-29CB-4174-89FB-E2BB0A326715}" srcId="{32EC5B85-0B28-4CFF-8A9B-366A891E4369}" destId="{F503C592-1367-43DD-BFF3-917CC187F321}" srcOrd="2" destOrd="0" parTransId="{0797898B-572E-42D8-A765-F9FF37441C6B}" sibTransId="{0876446F-9A50-40B1-BF5D-3213C2A294D5}"/>
    <dgm:cxn modelId="{24D1CECF-9DD7-4783-8574-FA2896456B11}" srcId="{32EC5B85-0B28-4CFF-8A9B-366A891E4369}" destId="{CC3DAA89-917B-4C25-B375-C371DEC7A739}" srcOrd="3" destOrd="0" parTransId="{602C2F76-C0F6-46A8-A637-14562614DA57}" sibTransId="{96CAE758-8F7B-4130-B1C3-40EA4EA1A5BC}"/>
    <dgm:cxn modelId="{44B06E15-A98E-4201-BF85-0C1AEEDE93C0}" type="presOf" srcId="{CC3DAA89-917B-4C25-B375-C371DEC7A739}" destId="{30D021F1-2375-480C-BC76-65FF32D547E2}" srcOrd="0" destOrd="0" presId="urn:microsoft.com/office/officeart/2005/8/layout/vList6"/>
    <dgm:cxn modelId="{4E39F43D-C9F6-4AAB-81F7-FAB843E0EBE1}" type="presParOf" srcId="{A13CB8DC-9A13-485D-AE1A-187C11A4BFEC}" destId="{1ADA9B7C-D979-4E84-9AF3-9E25059CDE49}" srcOrd="0" destOrd="0" presId="urn:microsoft.com/office/officeart/2005/8/layout/vList6"/>
    <dgm:cxn modelId="{1A4EF629-2CE9-456B-A484-114F847B68FA}" type="presParOf" srcId="{1ADA9B7C-D979-4E84-9AF3-9E25059CDE49}" destId="{9B40D49A-EA3B-45BA-A13D-B382B0A22A73}" srcOrd="0" destOrd="0" presId="urn:microsoft.com/office/officeart/2005/8/layout/vList6"/>
    <dgm:cxn modelId="{B5B2044F-48DC-4AA5-A6F2-C5703263DD58}" type="presParOf" srcId="{1ADA9B7C-D979-4E84-9AF3-9E25059CDE49}" destId="{A0B1B1EE-BA35-40DB-84D2-2C2714D7E9A1}" srcOrd="1" destOrd="0" presId="urn:microsoft.com/office/officeart/2005/8/layout/vList6"/>
    <dgm:cxn modelId="{EA853126-C727-4262-8781-4A92AA4492B3}" type="presParOf" srcId="{A13CB8DC-9A13-485D-AE1A-187C11A4BFEC}" destId="{6D2D90D2-5F6C-4E91-8C69-3C447A827B3F}" srcOrd="1" destOrd="0" presId="urn:microsoft.com/office/officeart/2005/8/layout/vList6"/>
    <dgm:cxn modelId="{811E034E-53EE-44E1-864F-E6CCA3DA21E7}" type="presParOf" srcId="{A13CB8DC-9A13-485D-AE1A-187C11A4BFEC}" destId="{5A4BBA17-4FA4-4DD6-8898-0E57C4604020}" srcOrd="2" destOrd="0" presId="urn:microsoft.com/office/officeart/2005/8/layout/vList6"/>
    <dgm:cxn modelId="{678C6170-2B34-4378-B06F-DD81295DACA7}" type="presParOf" srcId="{5A4BBA17-4FA4-4DD6-8898-0E57C4604020}" destId="{5B9B2ACD-2565-4970-8359-28BCB79AE989}" srcOrd="0" destOrd="0" presId="urn:microsoft.com/office/officeart/2005/8/layout/vList6"/>
    <dgm:cxn modelId="{6ACA3CB4-52A1-4C35-8779-2431A578BFAE}" type="presParOf" srcId="{5A4BBA17-4FA4-4DD6-8898-0E57C4604020}" destId="{E63CA1FF-94EA-470D-B024-C882FE73BA74}" srcOrd="1" destOrd="0" presId="urn:microsoft.com/office/officeart/2005/8/layout/vList6"/>
    <dgm:cxn modelId="{6B1F552A-9566-4952-9C03-CCD9E79EAD84}" type="presParOf" srcId="{A13CB8DC-9A13-485D-AE1A-187C11A4BFEC}" destId="{9EDF1FCB-66C3-40C4-88BE-CB7DF7B3B212}" srcOrd="3" destOrd="0" presId="urn:microsoft.com/office/officeart/2005/8/layout/vList6"/>
    <dgm:cxn modelId="{AEDB9220-C19C-4320-82F3-625975C9FEAD}" type="presParOf" srcId="{A13CB8DC-9A13-485D-AE1A-187C11A4BFEC}" destId="{E5E1D93F-C8D9-48AB-819F-71A93AC65F5B}" srcOrd="4" destOrd="0" presId="urn:microsoft.com/office/officeart/2005/8/layout/vList6"/>
    <dgm:cxn modelId="{C4DB73D8-61C2-4805-B97B-91B5328B46F6}" type="presParOf" srcId="{E5E1D93F-C8D9-48AB-819F-71A93AC65F5B}" destId="{777C06DD-CAEF-41D6-B235-D83A5D7BE013}" srcOrd="0" destOrd="0" presId="urn:microsoft.com/office/officeart/2005/8/layout/vList6"/>
    <dgm:cxn modelId="{2D70FA2B-0FFC-4840-A8D6-F4428891661C}" type="presParOf" srcId="{E5E1D93F-C8D9-48AB-819F-71A93AC65F5B}" destId="{D2285FC7-2A5B-45AA-99CE-2E753DED1C58}" srcOrd="1" destOrd="0" presId="urn:microsoft.com/office/officeart/2005/8/layout/vList6"/>
    <dgm:cxn modelId="{0D18BFC1-C099-4018-90A7-3929C687AB49}" type="presParOf" srcId="{A13CB8DC-9A13-485D-AE1A-187C11A4BFEC}" destId="{6B775656-0897-4FF2-8016-F3879E1FE7B4}" srcOrd="5" destOrd="0" presId="urn:microsoft.com/office/officeart/2005/8/layout/vList6"/>
    <dgm:cxn modelId="{66DA39B8-8BD0-40D4-AE36-6163CDD36527}" type="presParOf" srcId="{A13CB8DC-9A13-485D-AE1A-187C11A4BFEC}" destId="{ABC73C9B-5CD5-4FC5-8337-05452C254A8F}" srcOrd="6" destOrd="0" presId="urn:microsoft.com/office/officeart/2005/8/layout/vList6"/>
    <dgm:cxn modelId="{B15CA33E-4EFA-4D67-ADD3-F7D8AA1A77FD}" type="presParOf" srcId="{ABC73C9B-5CD5-4FC5-8337-05452C254A8F}" destId="{30D021F1-2375-480C-BC76-65FF32D547E2}" srcOrd="0" destOrd="0" presId="urn:microsoft.com/office/officeart/2005/8/layout/vList6"/>
    <dgm:cxn modelId="{BEDD1D13-2A6C-49D7-B4B5-46959B9406B7}" type="presParOf" srcId="{ABC73C9B-5CD5-4FC5-8337-05452C254A8F}" destId="{95C0FA27-3E8C-45EE-90C8-974F1FC06F69}" srcOrd="1" destOrd="0" presId="urn:microsoft.com/office/officeart/2005/8/layout/vList6"/>
    <dgm:cxn modelId="{A687EBE0-D35F-4925-9CB2-6C1859CCACCB}" type="presParOf" srcId="{A13CB8DC-9A13-485D-AE1A-187C11A4BFEC}" destId="{20B39255-288A-4375-91B4-F0853F7523CD}" srcOrd="7" destOrd="0" presId="urn:microsoft.com/office/officeart/2005/8/layout/vList6"/>
    <dgm:cxn modelId="{10B8EAA1-7C58-4C0F-9191-B6E4604A246D}" type="presParOf" srcId="{A13CB8DC-9A13-485D-AE1A-187C11A4BFEC}" destId="{5E5463A7-53EC-4760-A2EB-7FE4DF51476A}" srcOrd="8" destOrd="0" presId="urn:microsoft.com/office/officeart/2005/8/layout/vList6"/>
    <dgm:cxn modelId="{619DC006-D0F1-4AF7-AB6C-9E48E8BBC646}" type="presParOf" srcId="{5E5463A7-53EC-4760-A2EB-7FE4DF51476A}" destId="{DFD1CA47-72A6-4E28-9553-59F7CBF19E1A}" srcOrd="0" destOrd="0" presId="urn:microsoft.com/office/officeart/2005/8/layout/vList6"/>
    <dgm:cxn modelId="{75B5A510-87DD-434C-B86C-18E50C021F92}" type="presParOf" srcId="{5E5463A7-53EC-4760-A2EB-7FE4DF51476A}" destId="{119E62DA-EFF3-4094-835C-F3E84357B632}" srcOrd="1" destOrd="0" presId="urn:microsoft.com/office/officeart/2005/8/layout/vList6"/>
    <dgm:cxn modelId="{4C73C3EE-D501-498F-8F20-C89FBB7D95C9}" type="presParOf" srcId="{A13CB8DC-9A13-485D-AE1A-187C11A4BFEC}" destId="{11FF2515-F729-4CE2-8340-156AB8A3C3B2}" srcOrd="9" destOrd="0" presId="urn:microsoft.com/office/officeart/2005/8/layout/vList6"/>
    <dgm:cxn modelId="{7E7DB2A1-7BD5-4394-AF5F-F6578E5BB82F}" type="presParOf" srcId="{A13CB8DC-9A13-485D-AE1A-187C11A4BFEC}" destId="{A9C886DB-1099-4E59-8749-59B4026D68DC}" srcOrd="10" destOrd="0" presId="urn:microsoft.com/office/officeart/2005/8/layout/vList6"/>
    <dgm:cxn modelId="{D2B3D827-EC82-409D-987D-147B30272728}" type="presParOf" srcId="{A9C886DB-1099-4E59-8749-59B4026D68DC}" destId="{7300A3B6-3EDD-4505-8E2F-8E08428F2A5B}" srcOrd="0" destOrd="0" presId="urn:microsoft.com/office/officeart/2005/8/layout/vList6"/>
    <dgm:cxn modelId="{70FA1457-D10A-439C-8A7E-BE07F5645601}" type="presParOf" srcId="{A9C886DB-1099-4E59-8749-59B4026D68DC}" destId="{BC43BBAC-F50E-4B1F-BEDE-9D98FC086F3B}" srcOrd="1" destOrd="0" presId="urn:microsoft.com/office/officeart/2005/8/layout/vList6"/>
    <dgm:cxn modelId="{E93C905F-3B21-4448-BACB-39E7A4AEFAEB}" type="presParOf" srcId="{A13CB8DC-9A13-485D-AE1A-187C11A4BFEC}" destId="{DEE58BD3-502E-4655-93A6-C18147579484}" srcOrd="11" destOrd="0" presId="urn:microsoft.com/office/officeart/2005/8/layout/vList6"/>
    <dgm:cxn modelId="{9F7C6339-CC0E-4783-96EE-D1DBF0C7D84D}" type="presParOf" srcId="{A13CB8DC-9A13-485D-AE1A-187C11A4BFEC}" destId="{69C78303-F9A3-42CA-BC1F-151C5422624C}" srcOrd="12" destOrd="0" presId="urn:microsoft.com/office/officeart/2005/8/layout/vList6"/>
    <dgm:cxn modelId="{D1BECBAF-6C06-4BA9-9552-3058D16F1A4B}" type="presParOf" srcId="{69C78303-F9A3-42CA-BC1F-151C5422624C}" destId="{14DA29D9-3FF5-434A-A200-8BFCE15D42F0}" srcOrd="0" destOrd="0" presId="urn:microsoft.com/office/officeart/2005/8/layout/vList6"/>
    <dgm:cxn modelId="{A1F2FA26-E963-48B2-97EB-23269CE491D0}" type="presParOf" srcId="{69C78303-F9A3-42CA-BC1F-151C5422624C}" destId="{B6680304-C001-497D-B309-98BC7E297F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1B1EE-BA35-40DB-84D2-2C2714D7E9A1}">
      <dsp:nvSpPr>
        <dsp:cNvPr id="0" name=""/>
        <dsp:cNvSpPr/>
      </dsp:nvSpPr>
      <dsp:spPr>
        <a:xfrm>
          <a:off x="2240085" y="3307"/>
          <a:ext cx="3360127" cy="494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40D49A-EA3B-45BA-A13D-B382B0A22A73}">
      <dsp:nvSpPr>
        <dsp:cNvPr id="0" name=""/>
        <dsp:cNvSpPr/>
      </dsp:nvSpPr>
      <dsp:spPr>
        <a:xfrm>
          <a:off x="0" y="3307"/>
          <a:ext cx="2240085" cy="49430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CONNECTIVITY</a:t>
          </a:r>
          <a:endParaRPr lang="en-GB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30" y="27437"/>
        <a:ext cx="2191825" cy="446047"/>
      </dsp:txXfrm>
    </dsp:sp>
    <dsp:sp modelId="{E63CA1FF-94EA-470D-B024-C882FE73BA74}">
      <dsp:nvSpPr>
        <dsp:cNvPr id="0" name=""/>
        <dsp:cNvSpPr/>
      </dsp:nvSpPr>
      <dsp:spPr>
        <a:xfrm>
          <a:off x="2240085" y="547045"/>
          <a:ext cx="3360127" cy="494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9B2ACD-2565-4970-8359-28BCB79AE989}">
      <dsp:nvSpPr>
        <dsp:cNvPr id="0" name=""/>
        <dsp:cNvSpPr/>
      </dsp:nvSpPr>
      <dsp:spPr>
        <a:xfrm>
          <a:off x="0" y="547045"/>
          <a:ext cx="2240085" cy="49430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</a:t>
          </a:r>
          <a:endParaRPr lang="en-GB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30" y="571175"/>
        <a:ext cx="2191825" cy="446047"/>
      </dsp:txXfrm>
    </dsp:sp>
    <dsp:sp modelId="{D2285FC7-2A5B-45AA-99CE-2E753DED1C58}">
      <dsp:nvSpPr>
        <dsp:cNvPr id="0" name=""/>
        <dsp:cNvSpPr/>
      </dsp:nvSpPr>
      <dsp:spPr>
        <a:xfrm>
          <a:off x="2240085" y="1090783"/>
          <a:ext cx="3360127" cy="494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7C06DD-CAEF-41D6-B235-D83A5D7BE013}">
      <dsp:nvSpPr>
        <dsp:cNvPr id="0" name=""/>
        <dsp:cNvSpPr/>
      </dsp:nvSpPr>
      <dsp:spPr>
        <a:xfrm>
          <a:off x="0" y="1090783"/>
          <a:ext cx="2240085" cy="49430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COMPUTING</a:t>
          </a:r>
          <a:endParaRPr lang="en-GB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30" y="1114913"/>
        <a:ext cx="2191825" cy="446047"/>
      </dsp:txXfrm>
    </dsp:sp>
    <dsp:sp modelId="{95C0FA27-3E8C-45EE-90C8-974F1FC06F69}">
      <dsp:nvSpPr>
        <dsp:cNvPr id="0" name=""/>
        <dsp:cNvSpPr/>
      </dsp:nvSpPr>
      <dsp:spPr>
        <a:xfrm>
          <a:off x="2240085" y="1634521"/>
          <a:ext cx="3360127" cy="494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D021F1-2375-480C-BC76-65FF32D547E2}">
      <dsp:nvSpPr>
        <dsp:cNvPr id="0" name=""/>
        <dsp:cNvSpPr/>
      </dsp:nvSpPr>
      <dsp:spPr>
        <a:xfrm>
          <a:off x="0" y="1634521"/>
          <a:ext cx="2240085" cy="49430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CORE SERVICES</a:t>
          </a:r>
          <a:endParaRPr lang="en-GB" sz="1000" kern="1200" dirty="0"/>
        </a:p>
      </dsp:txBody>
      <dsp:txXfrm>
        <a:off x="24130" y="1658651"/>
        <a:ext cx="2191825" cy="446047"/>
      </dsp:txXfrm>
    </dsp:sp>
    <dsp:sp modelId="{119E62DA-EFF3-4094-835C-F3E84357B632}">
      <dsp:nvSpPr>
        <dsp:cNvPr id="0" name=""/>
        <dsp:cNvSpPr/>
      </dsp:nvSpPr>
      <dsp:spPr>
        <a:xfrm>
          <a:off x="2240085" y="2178259"/>
          <a:ext cx="3360127" cy="494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D1CA47-72A6-4E28-9553-59F7CBF19E1A}">
      <dsp:nvSpPr>
        <dsp:cNvPr id="0" name=""/>
        <dsp:cNvSpPr/>
      </dsp:nvSpPr>
      <dsp:spPr>
        <a:xfrm>
          <a:off x="0" y="2178259"/>
          <a:ext cx="2240085" cy="49430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SKILLS</a:t>
          </a:r>
          <a:endParaRPr lang="en-GB" sz="1000" kern="1200" dirty="0"/>
        </a:p>
      </dsp:txBody>
      <dsp:txXfrm>
        <a:off x="24130" y="2202389"/>
        <a:ext cx="2191825" cy="446047"/>
      </dsp:txXfrm>
    </dsp:sp>
    <dsp:sp modelId="{BC43BBAC-F50E-4B1F-BEDE-9D98FC086F3B}">
      <dsp:nvSpPr>
        <dsp:cNvPr id="0" name=""/>
        <dsp:cNvSpPr/>
      </dsp:nvSpPr>
      <dsp:spPr>
        <a:xfrm>
          <a:off x="2240085" y="2721997"/>
          <a:ext cx="3360127" cy="494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00A3B6-3EDD-4505-8E2F-8E08428F2A5B}">
      <dsp:nvSpPr>
        <dsp:cNvPr id="0" name=""/>
        <dsp:cNvSpPr/>
      </dsp:nvSpPr>
      <dsp:spPr>
        <a:xfrm>
          <a:off x="0" y="2721997"/>
          <a:ext cx="2240085" cy="49430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VIRTUAL RESEARCH ENVIRONMENTS</a:t>
          </a:r>
          <a:endParaRPr lang="en-GB" sz="1000" kern="1200" dirty="0"/>
        </a:p>
      </dsp:txBody>
      <dsp:txXfrm>
        <a:off x="24130" y="2746127"/>
        <a:ext cx="2191825" cy="446047"/>
      </dsp:txXfrm>
    </dsp:sp>
    <dsp:sp modelId="{B6680304-C001-497D-B309-98BC7E297F4F}">
      <dsp:nvSpPr>
        <dsp:cNvPr id="0" name=""/>
        <dsp:cNvSpPr/>
      </dsp:nvSpPr>
      <dsp:spPr>
        <a:xfrm>
          <a:off x="2240085" y="3265736"/>
          <a:ext cx="3360127" cy="494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DA29D9-3FF5-434A-A200-8BFCE15D42F0}">
      <dsp:nvSpPr>
        <dsp:cNvPr id="0" name=""/>
        <dsp:cNvSpPr/>
      </dsp:nvSpPr>
      <dsp:spPr>
        <a:xfrm>
          <a:off x="0" y="3265736"/>
          <a:ext cx="2240085" cy="49430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INTERNATIONAL COOPERATION  AND POLICY DEVELOPMENT</a:t>
          </a:r>
          <a:endParaRPr lang="en-GB" sz="1000" kern="1200" dirty="0"/>
        </a:p>
      </dsp:txBody>
      <dsp:txXfrm>
        <a:off x="24130" y="3289866"/>
        <a:ext cx="2191825" cy="446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4D3CE-C2C1-4097-A834-A94139AB30EA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83F30-2A84-4224-A143-83D9EEEC2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6059EFC9-A716-47A0-917E-1B229C597661}" type="slidenum">
              <a:rPr lang="it-IT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it-IT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FA170-81F1-4F06-ABF0-787ACE4E3F8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2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8163B1EE-C19D-4507-9EAC-2725D4322740}" type="slidenum">
              <a:rPr lang="en-US" smtClean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32859" indent="-281869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27475" indent="-22549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78464" indent="-22549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29454" indent="-22549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480444" indent="-22549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31433" indent="-22549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382423" indent="-22549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33413" indent="-22549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AC6887D2-4B74-4F95-8A5D-1B7A56B53372}" type="slidenum">
              <a:rPr lang="it-IT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29</a:t>
            </a:fld>
            <a:endParaRPr lang="it-IT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7B1FD402-1748-4A2B-9852-8DDBB664F61F}" type="slidenum">
              <a:rPr lang="it-IT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it-IT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79890A1C-5A79-45B5-9F6F-3D186B6FAD5F}" type="slidenum">
              <a:rPr lang="it-IT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it-IT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FA170-81F1-4F06-ABF0-787ACE4E3F8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2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FA170-81F1-4F06-ABF0-787ACE4E3F8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2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934" y="8685092"/>
            <a:ext cx="2972448" cy="4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65" tIns="44883" rIns="89765" bIns="44883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fld id="{EE2BBC5A-A69E-44F7-ABA4-ED6D5EDD953F}" type="slidenum">
              <a:rPr lang="en-GB" b="1">
                <a:solidFill>
                  <a:prstClr val="black"/>
                </a:solidFill>
                <a:latin typeface="Times" pitchFamily="18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9</a:t>
            </a:fld>
            <a:endParaRPr lang="en-GB" b="1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30" y="4342546"/>
            <a:ext cx="5488343" cy="4113834"/>
          </a:xfrm>
          <a:noFill/>
        </p:spPr>
        <p:txBody>
          <a:bodyPr lIns="89765" tIns="44883" rIns="89765" bIns="4488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FA170-81F1-4F06-ABF0-787ACE4E3F8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2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1682"/>
            <a:ext cx="5487041" cy="4116481"/>
          </a:xfrm>
          <a:noFill/>
        </p:spPr>
        <p:txBody>
          <a:bodyPr/>
          <a:lstStyle/>
          <a:p>
            <a:pPr algn="just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FA170-81F1-4F06-ABF0-787ACE4E3F8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15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7BF317C-BE65-474D-A07F-9212CD70CAB7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1E121-1780-423D-9CAD-163F8B102897}" type="slidenum">
              <a:rPr lang="en-GB">
                <a:solidFill>
                  <a:srgbClr val="000000"/>
                </a:solidFill>
              </a:rPr>
              <a:pPr/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E285-3CC1-478A-BB04-CDBF6EE496DE}" type="slidenum">
              <a:rPr lang="en-GB" smtClean="0">
                <a:solidFill>
                  <a:srgbClr val="000000"/>
                </a:solidFill>
              </a:rPr>
              <a:pPr/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8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75" y="274638"/>
            <a:ext cx="569912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13519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9" y="2565401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91" y="3716342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F383159-2116-470A-902D-C7E26365778C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3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EE714-47D3-42A2-90E8-7A69405183E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9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D87F0-6339-4411-B9B8-1C060E3027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5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92379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92379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C740-A907-4C38-8FF9-17042B34B3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9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DB05-E907-44E9-94D1-BA24023FAB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01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3808-9C7F-4DA4-A6EC-3BB2EEA0E8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07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C3EE3-CC76-41BA-B798-7C57782FB9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0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3BDB5-3A4E-4338-ABF4-D31B3E02DC47}" type="slidenum">
              <a:rPr lang="en-GB">
                <a:solidFill>
                  <a:srgbClr val="000000"/>
                </a:solidFill>
              </a:rPr>
              <a:pPr/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2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1CD3-9A5B-471C-8CF3-553CA75803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90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08B2-F762-449D-B082-C5D885D37F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0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396A-F89E-499E-B6E4-4E9B4D51AA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2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5118" y="1339852"/>
            <a:ext cx="2071687" cy="46815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93" y="1339852"/>
            <a:ext cx="6067425" cy="46815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E98E-489B-4F7C-9F5A-0C7C7213069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13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8279-5DC4-4946-A3A9-80052F9F86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79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lIns="80119" tIns="40060" rIns="80119" bIns="4006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459788" y="5732465"/>
            <a:ext cx="684212" cy="217487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80AF-FCD2-4126-AA65-A30FC2F1E0BE}" type="slidenum">
              <a:rPr lang="en-GB">
                <a:solidFill>
                  <a:srgbClr val="000000"/>
                </a:solidFill>
              </a:rPr>
              <a:pPr/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4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62D81-4836-4E96-96AE-EF3328454DB1}" type="slidenum">
              <a:rPr lang="en-GB">
                <a:solidFill>
                  <a:srgbClr val="000000"/>
                </a:solidFill>
              </a:rPr>
              <a:pPr/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3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0D7FF-E09E-4814-B985-325639C49730}" type="slidenum">
              <a:rPr lang="en-GB">
                <a:solidFill>
                  <a:srgbClr val="000000"/>
                </a:solidFill>
              </a:rPr>
              <a:pPr/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9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B20FF-2FD6-486A-8597-FE0F31F000DD}" type="slidenum">
              <a:rPr lang="en-GB">
                <a:solidFill>
                  <a:srgbClr val="000000"/>
                </a:solidFill>
              </a:rPr>
              <a:pPr/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7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3E74C-EEC1-4253-A239-21C5FB5A3661}" type="slidenum">
              <a:rPr lang="en-GB">
                <a:solidFill>
                  <a:srgbClr val="000000"/>
                </a:solidFill>
              </a:rPr>
              <a:pPr/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8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9E1D1-DA4B-462B-9C5B-9C534D067626}" type="slidenum">
              <a:rPr lang="en-GB">
                <a:solidFill>
                  <a:srgbClr val="000000"/>
                </a:solidFill>
              </a:rPr>
              <a:pPr/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8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F5AB1-FB39-42D3-8683-3F64EB0ABC57}" type="slidenum">
              <a:rPr lang="en-GB">
                <a:solidFill>
                  <a:srgbClr val="000000"/>
                </a:solidFill>
              </a:rPr>
              <a:pPr/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5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FE285-3CC1-478A-BB04-CDBF6EE496D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18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hf hdr="0" ftr="0" dt="0"/>
  <p:txStyles>
    <p:titleStyle>
      <a:lvl1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53AFB-B4C1-46E1-93B0-33DAC2E993E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07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www.e-science.clrc.ac.uk/documents/projects/hpcxsupport/HPCxPhoto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mc.ethz.ch/Instruments/Zeiss510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hyperlink" Target="http://www.affordablespaceflight.com/SE00.jpg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504" y="1412776"/>
            <a:ext cx="8928992" cy="2635349"/>
          </a:xfrm>
        </p:spPr>
        <p:txBody>
          <a:bodyPr/>
          <a:lstStyle/>
          <a:p>
            <a:pPr algn="ctr"/>
            <a:r>
              <a:rPr lang="en-GB" sz="2400" dirty="0" smtClean="0"/>
              <a:t>Decision Makers and R&amp;D&amp;I</a:t>
            </a:r>
            <a:br>
              <a:rPr lang="en-GB" sz="2400" dirty="0" smtClean="0"/>
            </a:br>
            <a:r>
              <a:rPr lang="en-GB" sz="1800" dirty="0" smtClean="0"/>
              <a:t>Horizon 2020 WP2014-15</a:t>
            </a:r>
            <a:r>
              <a:rPr lang="en-GB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en-GB" sz="1800" dirty="0">
                <a:latin typeface="Calibri"/>
                <a:ea typeface="Times New Roman"/>
                <a:cs typeface="Times New Roman"/>
              </a:rPr>
            </a:br>
            <a:r>
              <a:rPr lang="en-GB" sz="1800" dirty="0">
                <a:latin typeface="Calibri"/>
                <a:ea typeface="Times New Roman"/>
                <a:cs typeface="Times New Roman"/>
              </a:rPr>
              <a:t>Research Infrastructures </a:t>
            </a:r>
            <a:r>
              <a:rPr lang="en-GB" sz="1800" dirty="0" smtClean="0">
                <a:latin typeface="Calibri"/>
                <a:ea typeface="Times New Roman"/>
                <a:cs typeface="Times New Roman"/>
              </a:rPr>
              <a:t>(focus </a:t>
            </a:r>
            <a:r>
              <a:rPr lang="en-GB" sz="1800" dirty="0">
                <a:latin typeface="Calibri"/>
                <a:ea typeface="Times New Roman"/>
                <a:cs typeface="Times New Roman"/>
              </a:rPr>
              <a:t>on </a:t>
            </a:r>
            <a:r>
              <a:rPr lang="en-GB" sz="1800" dirty="0" smtClean="0">
                <a:latin typeface="Calibri"/>
                <a:ea typeface="Times New Roman"/>
                <a:cs typeface="Times New Roman"/>
              </a:rPr>
              <a:t>e-Infrastructures)</a:t>
            </a:r>
            <a:endParaRPr lang="en-GB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24075" y="6381750"/>
            <a:ext cx="4968875" cy="25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/>
          <a:p>
            <a:pPr defTabSz="406400">
              <a:lnSpc>
                <a:spcPct val="89000"/>
              </a:lnSpc>
              <a:buClr>
                <a:srgbClr val="000000"/>
              </a:buClr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  <a:tab pos="8534400" algn="l"/>
              </a:tabLst>
            </a:pPr>
            <a:r>
              <a:rPr lang="en-GB" sz="1200" dirty="0">
                <a:solidFill>
                  <a:srgbClr val="FFFF00"/>
                </a:solidFill>
                <a:latin typeface="Courier New" pitchFamily="49" charset="0"/>
              </a:rPr>
              <a:t>Author’s views do not commit the European Commission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1925" y="3646488"/>
            <a:ext cx="8893175" cy="2159000"/>
          </a:xfrm>
        </p:spPr>
        <p:txBody>
          <a:bodyPr/>
          <a:lstStyle/>
          <a:p>
            <a:pPr algn="ctr" eaLnBrk="1" hangingPunct="1"/>
            <a:r>
              <a:rPr lang="en-US" sz="1800" dirty="0" err="1" smtClean="0"/>
              <a:t>EuroCRIS</a:t>
            </a:r>
            <a:r>
              <a:rPr lang="en-US" sz="1800" dirty="0" smtClean="0"/>
              <a:t> 2012</a:t>
            </a:r>
          </a:p>
          <a:p>
            <a:pPr algn="ctr" eaLnBrk="1" hangingPunct="1"/>
            <a:r>
              <a:rPr lang="en-US" sz="1400" b="0" dirty="0" smtClean="0"/>
              <a:t>Lisbon, </a:t>
            </a:r>
            <a:r>
              <a:rPr lang="en-US" sz="1400" b="0" dirty="0"/>
              <a:t>9</a:t>
            </a:r>
            <a:r>
              <a:rPr lang="en-US" sz="1400" b="0" dirty="0" smtClean="0"/>
              <a:t> September 2013</a:t>
            </a:r>
            <a:endParaRPr lang="en-US" sz="1600" b="0" dirty="0" smtClean="0"/>
          </a:p>
          <a:p>
            <a:pPr algn="ctr" eaLnBrk="1" hangingPunct="1"/>
            <a:endParaRPr lang="en-US" sz="1600" dirty="0" smtClean="0"/>
          </a:p>
          <a:p>
            <a:pPr algn="ctr" eaLnBrk="1" hangingPunct="1"/>
            <a:endParaRPr lang="en-US" sz="1600" dirty="0" smtClean="0"/>
          </a:p>
          <a:p>
            <a:pPr algn="ctr" eaLnBrk="1" hangingPunct="1"/>
            <a:r>
              <a:rPr lang="en-US" sz="1400" b="0" dirty="0" smtClean="0"/>
              <a:t>Carlos Morais Pires</a:t>
            </a:r>
          </a:p>
          <a:p>
            <a:pPr algn="ctr" eaLnBrk="1" hangingPunct="1"/>
            <a:r>
              <a:rPr lang="en-US" sz="1400" b="0" dirty="0" smtClean="0"/>
              <a:t>European Commission</a:t>
            </a:r>
          </a:p>
          <a:p>
            <a:pPr algn="ctr" eaLnBrk="1" hangingPunct="1"/>
            <a:r>
              <a:rPr lang="en-US" sz="1400" b="0" dirty="0" smtClean="0"/>
              <a:t>e-Infrastructures, DG CNECT.C1</a:t>
            </a:r>
          </a:p>
        </p:txBody>
      </p:sp>
    </p:spTree>
    <p:extLst>
      <p:ext uri="{BB962C8B-B14F-4D97-AF65-F5344CB8AC3E}">
        <p14:creationId xmlns:p14="http://schemas.microsoft.com/office/powerpoint/2010/main" val="29739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96944" cy="936625"/>
          </a:xfrm>
        </p:spPr>
        <p:txBody>
          <a:bodyPr/>
          <a:lstStyle/>
          <a:p>
            <a:pPr marL="0" eaLnBrk="0" hangingPunct="0"/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Information and Communication 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Infrastructures</a:t>
            </a:r>
            <a:endParaRPr lang="en-GB" sz="2400" kern="1200" dirty="0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11810"/>
          </a:xfrm>
        </p:spPr>
        <p:txBody>
          <a:bodyPr/>
          <a:lstStyle/>
          <a:p>
            <a:pPr marL="292100" lvl="1" indent="-292100"/>
            <a:r>
              <a:rPr lang="en-GB" sz="1800" i="1" dirty="0"/>
              <a:t>B</a:t>
            </a:r>
            <a:r>
              <a:rPr lang="en-GB" sz="1800" i="1" dirty="0" smtClean="0"/>
              <a:t>arriers</a:t>
            </a:r>
            <a:r>
              <a:rPr lang="en-GB" sz="1800" b="0" i="1" dirty="0" smtClean="0"/>
              <a:t> </a:t>
            </a:r>
            <a:r>
              <a:rPr lang="en-GB" sz="1800" b="0" i="1" dirty="0" smtClean="0"/>
              <a:t>have </a:t>
            </a:r>
            <a:r>
              <a:rPr lang="en-GB" sz="1800" b="0" i="1" dirty="0"/>
              <a:t>to be overcome, or at least lowered, in order to achieve the goal </a:t>
            </a:r>
            <a:r>
              <a:rPr lang="en-GB" sz="1800" b="0" i="1" dirty="0" smtClean="0"/>
              <a:t>of offering reliable services in </a:t>
            </a:r>
            <a:r>
              <a:rPr lang="en-GB" sz="1800" b="0" i="1" dirty="0"/>
              <a:t>a sustainable </a:t>
            </a:r>
            <a:r>
              <a:rPr lang="en-GB" sz="1800" b="0" i="1" dirty="0" smtClean="0"/>
              <a:t>way</a:t>
            </a:r>
            <a:endParaRPr lang="en-GB" sz="1800" b="0" i="1" dirty="0"/>
          </a:p>
          <a:p>
            <a:pPr marL="292100" lvl="1" indent="-292100"/>
            <a:r>
              <a:rPr lang="en-GB" sz="1800" b="0" i="1" dirty="0"/>
              <a:t>Barriers differ in nature and </a:t>
            </a:r>
            <a:r>
              <a:rPr lang="en-GB" sz="1800" b="0" i="1" dirty="0" smtClean="0"/>
              <a:t>origin</a:t>
            </a:r>
            <a:endParaRPr lang="en-GB" sz="1800" b="0" i="1" dirty="0" smtClean="0"/>
          </a:p>
          <a:p>
            <a:pPr marL="352425" lvl="2" indent="3175"/>
            <a:r>
              <a:rPr lang="en-GB" sz="1600" b="0" i="1" dirty="0" smtClean="0"/>
              <a:t>reconcile </a:t>
            </a:r>
            <a:r>
              <a:rPr lang="en-GB" sz="1600" b="1" i="1" dirty="0"/>
              <a:t>funding cycles </a:t>
            </a:r>
            <a:r>
              <a:rPr lang="en-GB" sz="1600" b="0" i="1" dirty="0"/>
              <a:t>with the variable time scales of technological </a:t>
            </a:r>
            <a:r>
              <a:rPr lang="en-GB" sz="1600" b="0" i="1" dirty="0" smtClean="0"/>
              <a:t>evolution</a:t>
            </a:r>
            <a:endParaRPr lang="en-GB" sz="1600" i="1" dirty="0"/>
          </a:p>
          <a:p>
            <a:pPr marL="352425" lvl="2" indent="3175"/>
            <a:r>
              <a:rPr lang="en-GB" sz="1600" b="0" i="1" dirty="0" smtClean="0"/>
              <a:t>achieve </a:t>
            </a:r>
            <a:r>
              <a:rPr lang="en-GB" sz="1600" b="1" i="1" dirty="0"/>
              <a:t>global interoperability </a:t>
            </a:r>
            <a:r>
              <a:rPr lang="en-GB" sz="1600" b="0" i="1" dirty="0"/>
              <a:t>when the ICI are composed of distributed parts requiring “local” developments and </a:t>
            </a:r>
            <a:r>
              <a:rPr lang="en-GB" sz="1600" b="0" i="1" dirty="0" smtClean="0"/>
              <a:t>optimisation</a:t>
            </a:r>
          </a:p>
          <a:p>
            <a:pPr marL="352425" lvl="2" indent="3175"/>
            <a:r>
              <a:rPr lang="en-GB" sz="1600" b="0" i="1" dirty="0" smtClean="0"/>
              <a:t>tensions </a:t>
            </a:r>
            <a:r>
              <a:rPr lang="en-GB" sz="1600" b="0" i="1" dirty="0"/>
              <a:t>between </a:t>
            </a:r>
            <a:r>
              <a:rPr lang="en-GB" sz="1600" b="1" i="1" dirty="0"/>
              <a:t>top-down </a:t>
            </a:r>
            <a:r>
              <a:rPr lang="en-GB" sz="1600" b="1" i="1" dirty="0" smtClean="0"/>
              <a:t>versus </a:t>
            </a:r>
            <a:r>
              <a:rPr lang="en-GB" sz="1600" b="1" i="1" dirty="0"/>
              <a:t>more chaotic developments</a:t>
            </a:r>
            <a:r>
              <a:rPr lang="en-GB" sz="1600" b="0" i="1" dirty="0"/>
              <a:t>, with a strong bottom-up </a:t>
            </a:r>
            <a:r>
              <a:rPr lang="en-GB" sz="1600" b="0" i="1" dirty="0" smtClean="0"/>
              <a:t>drive </a:t>
            </a:r>
            <a:r>
              <a:rPr lang="en-GB" sz="1600" i="1" dirty="0" smtClean="0"/>
              <a:t>w/ </a:t>
            </a:r>
            <a:r>
              <a:rPr lang="en-GB" sz="1600" b="0" i="1" dirty="0" smtClean="0"/>
              <a:t>incremental </a:t>
            </a:r>
            <a:r>
              <a:rPr lang="en-GB" sz="1600" b="0" i="1" dirty="0"/>
              <a:t>changes in complex </a:t>
            </a:r>
            <a:r>
              <a:rPr lang="en-GB" sz="1600" b="0" i="1" dirty="0" smtClean="0"/>
              <a:t>systems</a:t>
            </a:r>
            <a:endParaRPr lang="en-GB" sz="1600" b="0" i="1" dirty="0"/>
          </a:p>
          <a:p>
            <a:pPr marL="292100" lvl="1" indent="-292100"/>
            <a:r>
              <a:rPr lang="en-GB" sz="1800" b="0" i="1" dirty="0" smtClean="0"/>
              <a:t>the </a:t>
            </a:r>
            <a:r>
              <a:rPr lang="en-GB" sz="1800" b="0" i="1" dirty="0"/>
              <a:t>development of infrastructure is influenced by </a:t>
            </a:r>
            <a:r>
              <a:rPr lang="en-GB" sz="1800" i="1" dirty="0"/>
              <a:t>social, economic, and technological dimensions</a:t>
            </a:r>
            <a:r>
              <a:rPr lang="en-GB" sz="1800" b="0" i="1" dirty="0"/>
              <a:t>. It requires interaction and engagement of different stakeholders to take their share of responsibility and contribute to lead the </a:t>
            </a:r>
            <a:r>
              <a:rPr lang="en-GB" sz="1800" b="0" i="1" dirty="0" smtClean="0"/>
              <a:t>way</a:t>
            </a:r>
          </a:p>
        </p:txBody>
      </p:sp>
    </p:spTree>
    <p:extLst>
      <p:ext uri="{BB962C8B-B14F-4D97-AF65-F5344CB8AC3E}">
        <p14:creationId xmlns:p14="http://schemas.microsoft.com/office/powerpoint/2010/main" val="19338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468313" y="1348084"/>
            <a:ext cx="835183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095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45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en-US" sz="2400" b="1" dirty="0">
                <a:solidFill>
                  <a:srgbClr val="0F5494"/>
                </a:solidFill>
                <a:latin typeface="Verdana" pitchFamily="34" charset="0"/>
                <a:cs typeface="Arial" charset="0"/>
              </a:rPr>
              <a:t>Horizon 2020, a new cycle of R&amp;D&amp;I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1979613"/>
            <a:ext cx="8640763" cy="1393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45000"/>
              <a:buFont typeface="Arial" pitchFamily="34" charset="0"/>
              <a:buChar char="•"/>
              <a:tabLst>
                <a:tab pos="450850" algn="l"/>
                <a:tab pos="479425" algn="l"/>
                <a:tab pos="887413" algn="l"/>
                <a:tab pos="1295400" algn="l"/>
                <a:tab pos="1703388" algn="l"/>
                <a:tab pos="2109788" algn="l"/>
                <a:tab pos="2517775" algn="l"/>
                <a:tab pos="2925763" algn="l"/>
                <a:tab pos="3332163" algn="l"/>
                <a:tab pos="3740150" algn="l"/>
                <a:tab pos="4148138" algn="l"/>
                <a:tab pos="4556125" algn="l"/>
                <a:tab pos="4962525" algn="l"/>
                <a:tab pos="5370513" algn="l"/>
                <a:tab pos="5778500" algn="l"/>
                <a:tab pos="6186488" algn="l"/>
                <a:tab pos="6592888" algn="l"/>
                <a:tab pos="7000875" algn="l"/>
                <a:tab pos="7408863" algn="l"/>
                <a:tab pos="7815263" algn="l"/>
                <a:tab pos="8223250" algn="l"/>
              </a:tabLst>
              <a:defRPr/>
            </a:pPr>
            <a:r>
              <a:rPr lang="en-US" i="1" dirty="0">
                <a:solidFill>
                  <a:srgbClr val="0F5494"/>
                </a:solidFill>
              </a:rPr>
              <a:t>The European R&amp;D&amp;I Framework for 2014-2020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45000"/>
              <a:buFont typeface="Arial" pitchFamily="34" charset="0"/>
              <a:buChar char="•"/>
              <a:tabLst>
                <a:tab pos="450850" algn="l"/>
                <a:tab pos="479425" algn="l"/>
                <a:tab pos="887413" algn="l"/>
                <a:tab pos="1295400" algn="l"/>
                <a:tab pos="1703388" algn="l"/>
                <a:tab pos="2109788" algn="l"/>
                <a:tab pos="2517775" algn="l"/>
                <a:tab pos="2925763" algn="l"/>
                <a:tab pos="3332163" algn="l"/>
                <a:tab pos="3740150" algn="l"/>
                <a:tab pos="4148138" algn="l"/>
                <a:tab pos="4556125" algn="l"/>
                <a:tab pos="4962525" algn="l"/>
                <a:tab pos="5370513" algn="l"/>
                <a:tab pos="5778500" algn="l"/>
                <a:tab pos="6186488" algn="l"/>
                <a:tab pos="6592888" algn="l"/>
                <a:tab pos="7000875" algn="l"/>
                <a:tab pos="7408863" algn="l"/>
                <a:tab pos="7815263" algn="l"/>
                <a:tab pos="8223250" algn="l"/>
              </a:tabLst>
              <a:defRPr/>
            </a:pPr>
            <a:r>
              <a:rPr lang="en-US" i="1" dirty="0">
                <a:solidFill>
                  <a:srgbClr val="0F5494"/>
                </a:solidFill>
              </a:rPr>
              <a:t>Launch new ideas, challenges, collaborations…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45000"/>
              <a:buFont typeface="Arial" pitchFamily="34" charset="0"/>
              <a:buChar char="•"/>
              <a:tabLst>
                <a:tab pos="450850" algn="l"/>
                <a:tab pos="479425" algn="l"/>
                <a:tab pos="887413" algn="l"/>
                <a:tab pos="1295400" algn="l"/>
                <a:tab pos="1703388" algn="l"/>
                <a:tab pos="2109788" algn="l"/>
                <a:tab pos="2517775" algn="l"/>
                <a:tab pos="2925763" algn="l"/>
                <a:tab pos="3332163" algn="l"/>
                <a:tab pos="3740150" algn="l"/>
                <a:tab pos="4148138" algn="l"/>
                <a:tab pos="4556125" algn="l"/>
                <a:tab pos="4962525" algn="l"/>
                <a:tab pos="5370513" algn="l"/>
                <a:tab pos="5778500" algn="l"/>
                <a:tab pos="6186488" algn="l"/>
                <a:tab pos="6592888" algn="l"/>
                <a:tab pos="7000875" algn="l"/>
                <a:tab pos="7408863" algn="l"/>
                <a:tab pos="7815263" algn="l"/>
                <a:tab pos="8223250" algn="l"/>
              </a:tabLst>
              <a:defRPr/>
            </a:pPr>
            <a:r>
              <a:rPr lang="en-US" i="1" dirty="0">
                <a:solidFill>
                  <a:srgbClr val="0F5494"/>
                </a:solidFill>
              </a:rPr>
              <a:t>Research Infrastructures, e-Infrastructures and Excellence in Science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907704" y="3717032"/>
            <a:ext cx="4908883" cy="2624666"/>
            <a:chOff x="409074" y="3609474"/>
            <a:chExt cx="6360695" cy="3400916"/>
          </a:xfrm>
          <a:solidFill>
            <a:srgbClr val="FFCC00">
              <a:alpha val="98824"/>
            </a:srgbClr>
          </a:solidFill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10" name="Rectangle à coins arrondis 9"/>
            <p:cNvSpPr/>
            <p:nvPr/>
          </p:nvSpPr>
          <p:spPr bwMode="auto">
            <a:xfrm>
              <a:off x="409074" y="3609474"/>
              <a:ext cx="3128210" cy="1660358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lIns="108000" tIns="108000" rIns="108000" bIns="108000" anchor="ctr">
              <a:normAutofit/>
            </a:bodyPr>
            <a:lstStyle/>
            <a:p>
              <a:pPr algn="ctr" eaLnBrk="0" hangingPunct="0">
                <a:defRPr/>
              </a:pPr>
              <a:r>
                <a:rPr lang="pt-PT" sz="1800" dirty="0">
                  <a:solidFill>
                    <a:schemeClr val="accent5">
                      <a:lumMod val="25000"/>
                    </a:schemeClr>
                  </a:solidFill>
                </a:rPr>
                <a:t>creating industrial </a:t>
              </a:r>
            </a:p>
            <a:p>
              <a:pPr algn="ctr" eaLnBrk="0" hangingPunct="0">
                <a:defRPr/>
              </a:pPr>
              <a:r>
                <a:rPr lang="pt-PT" sz="1800" dirty="0">
                  <a:solidFill>
                    <a:schemeClr val="accent5">
                      <a:lumMod val="25000"/>
                    </a:schemeClr>
                  </a:solidFill>
                </a:rPr>
                <a:t>leadership and </a:t>
              </a:r>
            </a:p>
            <a:p>
              <a:pPr algn="ctr" eaLnBrk="0" hangingPunct="0">
                <a:defRPr/>
              </a:pPr>
              <a:r>
                <a:rPr lang="pt-PT" sz="1800" dirty="0">
                  <a:solidFill>
                    <a:schemeClr val="accent5">
                      <a:lumMod val="25000"/>
                    </a:schemeClr>
                  </a:solidFill>
                </a:rPr>
                <a:t>competitiveness</a:t>
              </a:r>
            </a:p>
          </p:txBody>
        </p:sp>
        <p:sp>
          <p:nvSpPr>
            <p:cNvPr id="11" name="Rectangle à coins arrondis 10"/>
            <p:cNvSpPr/>
            <p:nvPr/>
          </p:nvSpPr>
          <p:spPr bwMode="auto">
            <a:xfrm>
              <a:off x="3641559" y="3617495"/>
              <a:ext cx="3128210" cy="1660358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lIns="108000" tIns="108000" rIns="108000" bIns="108000" anchor="ctr">
              <a:normAutofit/>
            </a:bodyPr>
            <a:lstStyle/>
            <a:p>
              <a:pPr algn="ctr" eaLnBrk="0" hangingPunct="0">
                <a:defRPr/>
              </a:pPr>
              <a:r>
                <a:rPr lang="pt-PT" sz="1800" dirty="0">
                  <a:solidFill>
                    <a:schemeClr val="accent5">
                      <a:lumMod val="25000"/>
                    </a:schemeClr>
                  </a:solidFill>
                </a:rPr>
                <a:t>tackling </a:t>
              </a:r>
            </a:p>
            <a:p>
              <a:pPr algn="ctr" eaLnBrk="0" hangingPunct="0">
                <a:defRPr/>
              </a:pPr>
              <a:r>
                <a:rPr lang="pt-PT" sz="1800" dirty="0">
                  <a:solidFill>
                    <a:schemeClr val="accent5">
                      <a:lumMod val="25000"/>
                    </a:schemeClr>
                  </a:solidFill>
                </a:rPr>
                <a:t>societal </a:t>
              </a:r>
            </a:p>
            <a:p>
              <a:pPr algn="ctr" eaLnBrk="0" hangingPunct="0">
                <a:defRPr/>
              </a:pPr>
              <a:r>
                <a:rPr lang="pt-PT" sz="1800" dirty="0">
                  <a:solidFill>
                    <a:schemeClr val="accent5">
                      <a:lumMod val="25000"/>
                    </a:schemeClr>
                  </a:solidFill>
                </a:rPr>
                <a:t>challenges</a:t>
              </a:r>
            </a:p>
          </p:txBody>
        </p:sp>
        <p:sp>
          <p:nvSpPr>
            <p:cNvPr id="12" name="Rectangle à coins arrondis 11"/>
            <p:cNvSpPr/>
            <p:nvPr/>
          </p:nvSpPr>
          <p:spPr bwMode="auto">
            <a:xfrm>
              <a:off x="2029317" y="5350032"/>
              <a:ext cx="3128210" cy="1660358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lIns="108000" tIns="108000" rIns="108000" bIns="108000" anchor="ctr">
              <a:normAutofit/>
            </a:bodyPr>
            <a:lstStyle/>
            <a:p>
              <a:pPr algn="ctr" eaLnBrk="0" hangingPunct="0">
                <a:defRPr/>
              </a:pPr>
              <a:r>
                <a:rPr lang="pt-PT" sz="1800" dirty="0">
                  <a:solidFill>
                    <a:schemeClr val="accent5">
                      <a:lumMod val="25000"/>
                    </a:schemeClr>
                  </a:solidFill>
                </a:rPr>
                <a:t>excellence in </a:t>
              </a:r>
            </a:p>
            <a:p>
              <a:pPr algn="ctr" eaLnBrk="0" hangingPunct="0">
                <a:defRPr/>
              </a:pPr>
              <a:r>
                <a:rPr lang="pt-PT" sz="1800" dirty="0">
                  <a:solidFill>
                    <a:schemeClr val="accent5">
                      <a:lumMod val="25000"/>
                    </a:schemeClr>
                  </a:solidFill>
                </a:rPr>
                <a:t>science </a:t>
              </a:r>
            </a:p>
            <a:p>
              <a:pPr algn="ctr" eaLnBrk="0" hangingPunct="0">
                <a:defRPr/>
              </a:pPr>
              <a:r>
                <a:rPr lang="pt-PT" sz="1800" dirty="0">
                  <a:solidFill>
                    <a:schemeClr val="accent5">
                      <a:lumMod val="25000"/>
                    </a:schemeClr>
                  </a:solidFill>
                </a:rPr>
                <a:t>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4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465" y="2060848"/>
            <a:ext cx="7969015" cy="446449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en-GB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en-GB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en-GB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en-GB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en-GB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en-GB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en-GB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en-GB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en-GB" b="1" i="0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627783"/>
              </p:ext>
            </p:extLst>
          </p:nvPr>
        </p:nvGraphicFramePr>
        <p:xfrm>
          <a:off x="2104435" y="2257937"/>
          <a:ext cx="5600213" cy="376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733" y="1473199"/>
            <a:ext cx="5360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F5494"/>
                </a:solidFill>
                <a:latin typeface="Verdana" pitchFamily="34" charset="0"/>
                <a:cs typeface="Arial" charset="0"/>
              </a:rPr>
              <a:t>Areas </a:t>
            </a:r>
            <a:r>
              <a:rPr lang="en-US" sz="2400" b="1" dirty="0">
                <a:solidFill>
                  <a:srgbClr val="0F5494"/>
                </a:solidFill>
                <a:latin typeface="Verdana" pitchFamily="34" charset="0"/>
                <a:cs typeface="Arial" charset="0"/>
              </a:rPr>
              <a:t>of action in </a:t>
            </a:r>
            <a:r>
              <a:rPr lang="en-US" sz="2400" b="1" dirty="0" smtClean="0">
                <a:solidFill>
                  <a:srgbClr val="0F5494"/>
                </a:solidFill>
                <a:latin typeface="Verdana" pitchFamily="34" charset="0"/>
                <a:cs typeface="Arial" charset="0"/>
              </a:rPr>
              <a:t>WP2014-15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F5494"/>
                </a:solidFill>
                <a:latin typeface="Verdana" pitchFamily="34" charset="0"/>
                <a:cs typeface="Arial" charset="0"/>
              </a:rPr>
              <a:t>(e-infrastructure)</a:t>
            </a:r>
            <a:endParaRPr lang="en-US" sz="2000" b="1" dirty="0">
              <a:solidFill>
                <a:srgbClr val="0F5494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 flipV="1">
            <a:off x="7544084" y="3699215"/>
            <a:ext cx="492443" cy="908205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  <a:scene3d>
              <a:camera prst="orthographicFront"/>
              <a:lightRig rig="threePt" dir="t"/>
            </a:scene3d>
            <a:sp3d prstMaterial="powder">
              <a:bevelB w="38100" h="38100" prst="relaxedInset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2015</a:t>
            </a:r>
          </a:p>
        </p:txBody>
      </p:sp>
      <p:sp>
        <p:nvSpPr>
          <p:cNvPr id="11" name="TextBox 10"/>
          <p:cNvSpPr txBox="1"/>
          <p:nvPr/>
        </p:nvSpPr>
        <p:spPr>
          <a:xfrm rot="16200000" flipV="1">
            <a:off x="1422102" y="3699215"/>
            <a:ext cx="492443" cy="908205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  <a:scene3d>
              <a:camera prst="orthographicFront"/>
              <a:lightRig rig="threePt" dir="t"/>
            </a:scene3d>
            <a:sp3d prstMaterial="powder">
              <a:bevelB w="38100" h="38100" prst="relaxedInset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2014</a:t>
            </a:r>
            <a:endParaRPr lang="en-US" sz="20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65946"/>
            <a:ext cx="2001540" cy="10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2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64106" y="1317548"/>
            <a:ext cx="7870394" cy="511371"/>
          </a:xfrm>
          <a:custGeom>
            <a:avLst/>
            <a:gdLst>
              <a:gd name="connsiteX0" fmla="*/ 0 w 4408015"/>
              <a:gd name="connsiteY0" fmla="*/ 0 h 623269"/>
              <a:gd name="connsiteX1" fmla="*/ 4408015 w 4408015"/>
              <a:gd name="connsiteY1" fmla="*/ 0 h 623269"/>
              <a:gd name="connsiteX2" fmla="*/ 4408015 w 4408015"/>
              <a:gd name="connsiteY2" fmla="*/ 623269 h 623269"/>
              <a:gd name="connsiteX3" fmla="*/ 0 w 4408015"/>
              <a:gd name="connsiteY3" fmla="*/ 623269 h 623269"/>
              <a:gd name="connsiteX4" fmla="*/ 0 w 4408015"/>
              <a:gd name="connsiteY4" fmla="*/ 0 h 62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015" h="623269">
                <a:moveTo>
                  <a:pt x="0" y="0"/>
                </a:moveTo>
                <a:lnTo>
                  <a:pt x="4408015" y="0"/>
                </a:lnTo>
                <a:lnTo>
                  <a:pt x="4408015" y="623269"/>
                </a:lnTo>
                <a:lnTo>
                  <a:pt x="0" y="623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89" tIns="8890" rIns="8891" bIns="8890" numCol="1" spcCol="1270" anchor="ctr" anchorCtr="0">
            <a:noAutofit/>
          </a:bodyPr>
          <a:lstStyle/>
          <a:p>
            <a:pPr algn="ctr" defTabSz="622300" fontAlgn="base">
              <a:lnSpc>
                <a:spcPct val="90000"/>
              </a:lnSpc>
              <a:spcBef>
                <a:spcPct val="0"/>
              </a:spcBef>
            </a:pPr>
            <a:r>
              <a:rPr lang="en-GB" sz="1400" b="1" cap="all" dirty="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Research </a:t>
            </a:r>
            <a:r>
              <a:rPr lang="en-GB" sz="1400" b="1" cap="all" dirty="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Infrastructure </a:t>
            </a:r>
          </a:p>
          <a:p>
            <a:pPr algn="ctr" defTabSz="622300" fontAlgn="base">
              <a:lnSpc>
                <a:spcPct val="90000"/>
              </a:lnSpc>
              <a:spcBef>
                <a:spcPct val="0"/>
              </a:spcBef>
            </a:pPr>
            <a:r>
              <a:rPr lang="en-GB" sz="1400" b="1" dirty="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Work Programme 2014-2015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683721" y="2684314"/>
            <a:ext cx="429371" cy="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568397" y="2053456"/>
            <a:ext cx="2169845" cy="4433726"/>
            <a:chOff x="701302" y="1563702"/>
            <a:chExt cx="2169845" cy="4433726"/>
          </a:xfrm>
        </p:grpSpPr>
        <p:grpSp>
          <p:nvGrpSpPr>
            <p:cNvPr id="5" name="Group 4"/>
            <p:cNvGrpSpPr/>
            <p:nvPr/>
          </p:nvGrpSpPr>
          <p:grpSpPr>
            <a:xfrm>
              <a:off x="707352" y="1563702"/>
              <a:ext cx="2159697" cy="690422"/>
              <a:chOff x="707352" y="1563702"/>
              <a:chExt cx="2159697" cy="690422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707352" y="1563702"/>
                <a:ext cx="1813221" cy="690422"/>
              </a:xfrm>
              <a:custGeom>
                <a:avLst/>
                <a:gdLst>
                  <a:gd name="connsiteX0" fmla="*/ 0 w 2160634"/>
                  <a:gd name="connsiteY0" fmla="*/ 0 h 720204"/>
                  <a:gd name="connsiteX1" fmla="*/ 2160634 w 2160634"/>
                  <a:gd name="connsiteY1" fmla="*/ 0 h 720204"/>
                  <a:gd name="connsiteX2" fmla="*/ 2160634 w 2160634"/>
                  <a:gd name="connsiteY2" fmla="*/ 720204 h 720204"/>
                  <a:gd name="connsiteX3" fmla="*/ 0 w 2160634"/>
                  <a:gd name="connsiteY3" fmla="*/ 720204 h 720204"/>
                  <a:gd name="connsiteX4" fmla="*/ 0 w 2160634"/>
                  <a:gd name="connsiteY4" fmla="*/ 0 h 72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634" h="720204">
                    <a:moveTo>
                      <a:pt x="0" y="0"/>
                    </a:moveTo>
                    <a:lnTo>
                      <a:pt x="2160634" y="0"/>
                    </a:lnTo>
                    <a:lnTo>
                      <a:pt x="2160634" y="720204"/>
                    </a:lnTo>
                    <a:lnTo>
                      <a:pt x="0" y="7202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CALL 1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Developing new 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world class infrastructures </a:t>
                </a:r>
              </a:p>
            </p:txBody>
          </p:sp>
          <p:sp>
            <p:nvSpPr>
              <p:cNvPr id="19" name="Down Arrow 18"/>
              <p:cNvSpPr/>
              <p:nvPr/>
            </p:nvSpPr>
            <p:spPr bwMode="auto">
              <a:xfrm rot="16200000">
                <a:off x="2473459" y="1765849"/>
                <a:ext cx="469127" cy="318052"/>
              </a:xfrm>
              <a:prstGeom prst="downArrow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F5494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12342" y="2377440"/>
              <a:ext cx="2154492" cy="722855"/>
              <a:chOff x="712342" y="2377440"/>
              <a:chExt cx="2154492" cy="722855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712342" y="2377440"/>
                <a:ext cx="1808231" cy="722855"/>
              </a:xfrm>
              <a:custGeom>
                <a:avLst/>
                <a:gdLst>
                  <a:gd name="connsiteX0" fmla="*/ 0 w 2160013"/>
                  <a:gd name="connsiteY0" fmla="*/ 0 h 830683"/>
                  <a:gd name="connsiteX1" fmla="*/ 2160013 w 2160013"/>
                  <a:gd name="connsiteY1" fmla="*/ 0 h 830683"/>
                  <a:gd name="connsiteX2" fmla="*/ 2160013 w 2160013"/>
                  <a:gd name="connsiteY2" fmla="*/ 830683 h 830683"/>
                  <a:gd name="connsiteX3" fmla="*/ 0 w 2160013"/>
                  <a:gd name="connsiteY3" fmla="*/ 830683 h 830683"/>
                  <a:gd name="connsiteX4" fmla="*/ 0 w 2160013"/>
                  <a:gd name="connsiteY4" fmla="*/ 0 h 830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13" h="830683">
                    <a:moveTo>
                      <a:pt x="0" y="0"/>
                    </a:moveTo>
                    <a:lnTo>
                      <a:pt x="2160013" y="0"/>
                    </a:lnTo>
                    <a:lnTo>
                      <a:pt x="2160013" y="830683"/>
                    </a:lnTo>
                    <a:lnTo>
                      <a:pt x="0" y="8306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CALL 2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Integrating and opening 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research infrastructures 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of pan-European interest</a:t>
                </a:r>
                <a:endParaRPr lang="en-GB" sz="1000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7" name="Down Arrow 16"/>
              <p:cNvSpPr/>
              <p:nvPr/>
            </p:nvSpPr>
            <p:spPr bwMode="auto">
              <a:xfrm rot="16200000">
                <a:off x="2473244" y="2579840"/>
                <a:ext cx="469127" cy="318052"/>
              </a:xfrm>
              <a:prstGeom prst="downArrow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F5494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11480" y="3208815"/>
              <a:ext cx="2155354" cy="908455"/>
              <a:chOff x="711480" y="3208815"/>
              <a:chExt cx="2155354" cy="908455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711480" y="3208815"/>
                <a:ext cx="1809093" cy="908455"/>
              </a:xfrm>
              <a:custGeom>
                <a:avLst/>
                <a:gdLst>
                  <a:gd name="connsiteX0" fmla="*/ 0 w 2160013"/>
                  <a:gd name="connsiteY0" fmla="*/ 0 h 393792"/>
                  <a:gd name="connsiteX1" fmla="*/ 2160013 w 2160013"/>
                  <a:gd name="connsiteY1" fmla="*/ 0 h 393792"/>
                  <a:gd name="connsiteX2" fmla="*/ 2160013 w 2160013"/>
                  <a:gd name="connsiteY2" fmla="*/ 393792 h 393792"/>
                  <a:gd name="connsiteX3" fmla="*/ 0 w 2160013"/>
                  <a:gd name="connsiteY3" fmla="*/ 393792 h 393792"/>
                  <a:gd name="connsiteX4" fmla="*/ 0 w 2160013"/>
                  <a:gd name="connsiteY4" fmla="*/ 0 h 39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13" h="393792">
                    <a:moveTo>
                      <a:pt x="0" y="0"/>
                    </a:moveTo>
                    <a:lnTo>
                      <a:pt x="2160013" y="0"/>
                    </a:lnTo>
                    <a:lnTo>
                      <a:pt x="2160013" y="393792"/>
                    </a:lnTo>
                    <a:lnTo>
                      <a:pt x="0" y="3937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chemeClr val="bg1">
                        <a:lumMod val="95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  <a:t>CALL 3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chemeClr val="bg1">
                        <a:lumMod val="95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  <a:t>e-Infrastructures</a:t>
                </a:r>
                <a:endParaRPr lang="en-GB" sz="1000" dirty="0">
                  <a:solidFill>
                    <a:schemeClr val="bg1">
                      <a:lumMod val="95000"/>
                    </a:schemeClr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 bwMode="auto">
              <a:xfrm rot="16200000">
                <a:off x="2473244" y="3519533"/>
                <a:ext cx="469127" cy="318052"/>
              </a:xfrm>
              <a:prstGeom prst="downArrow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F5494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01302" y="4248195"/>
              <a:ext cx="2169844" cy="787584"/>
              <a:chOff x="701302" y="4248195"/>
              <a:chExt cx="2169844" cy="78758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701302" y="4248195"/>
                <a:ext cx="1819272" cy="787584"/>
              </a:xfrm>
              <a:custGeom>
                <a:avLst/>
                <a:gdLst>
                  <a:gd name="connsiteX0" fmla="*/ 0 w 2160013"/>
                  <a:gd name="connsiteY0" fmla="*/ 0 h 787584"/>
                  <a:gd name="connsiteX1" fmla="*/ 2160013 w 2160013"/>
                  <a:gd name="connsiteY1" fmla="*/ 0 h 787584"/>
                  <a:gd name="connsiteX2" fmla="*/ 2160013 w 2160013"/>
                  <a:gd name="connsiteY2" fmla="*/ 787584 h 787584"/>
                  <a:gd name="connsiteX3" fmla="*/ 0 w 2160013"/>
                  <a:gd name="connsiteY3" fmla="*/ 787584 h 787584"/>
                  <a:gd name="connsiteX4" fmla="*/ 0 w 2160013"/>
                  <a:gd name="connsiteY4" fmla="*/ 0 h 78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13" h="787584">
                    <a:moveTo>
                      <a:pt x="0" y="0"/>
                    </a:moveTo>
                    <a:lnTo>
                      <a:pt x="2160013" y="0"/>
                    </a:lnTo>
                    <a:lnTo>
                      <a:pt x="2160013" y="787584"/>
                    </a:lnTo>
                    <a:lnTo>
                      <a:pt x="0" y="787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CALL 4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Innovation potential of 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research infrastructures 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and human resources</a:t>
                </a:r>
                <a:endParaRPr lang="en-GB" sz="1000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 bwMode="auto">
              <a:xfrm rot="16200000">
                <a:off x="2477556" y="4475009"/>
                <a:ext cx="469127" cy="318052"/>
              </a:xfrm>
              <a:prstGeom prst="downArrow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F5494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03038" y="5174037"/>
              <a:ext cx="2168109" cy="823391"/>
              <a:chOff x="703038" y="5174037"/>
              <a:chExt cx="2168109" cy="823391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703038" y="5174037"/>
                <a:ext cx="1817536" cy="823391"/>
              </a:xfrm>
              <a:custGeom>
                <a:avLst/>
                <a:gdLst>
                  <a:gd name="connsiteX0" fmla="*/ 0 w 2160013"/>
                  <a:gd name="connsiteY0" fmla="*/ 0 h 823391"/>
                  <a:gd name="connsiteX1" fmla="*/ 2160013 w 2160013"/>
                  <a:gd name="connsiteY1" fmla="*/ 0 h 823391"/>
                  <a:gd name="connsiteX2" fmla="*/ 2160013 w 2160013"/>
                  <a:gd name="connsiteY2" fmla="*/ 823391 h 823391"/>
                  <a:gd name="connsiteX3" fmla="*/ 0 w 2160013"/>
                  <a:gd name="connsiteY3" fmla="*/ 823391 h 823391"/>
                  <a:gd name="connsiteX4" fmla="*/ 0 w 2160013"/>
                  <a:gd name="connsiteY4" fmla="*/ 0 h 82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13" h="823391">
                    <a:moveTo>
                      <a:pt x="0" y="0"/>
                    </a:moveTo>
                    <a:lnTo>
                      <a:pt x="2160013" y="0"/>
                    </a:lnTo>
                    <a:lnTo>
                      <a:pt x="2160013" y="823391"/>
                    </a:lnTo>
                    <a:lnTo>
                      <a:pt x="0" y="8233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CALL 5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Policy measures and 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international cooperation </a:t>
                </a:r>
              </a:p>
              <a:p>
                <a:pPr algn="ctr" defTabSz="533400" fontAlgn="base">
                  <a:spcBef>
                    <a:spcPct val="0"/>
                  </a:spcBef>
                </a:pPr>
                <a:r>
                  <a:rPr lang="en-GB" sz="100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for research </a:t>
                </a:r>
                <a:r>
                  <a:rPr lang="en-GB" sz="1000" dirty="0" err="1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infarstructures</a:t>
                </a:r>
                <a:endParaRPr lang="en-GB" sz="10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1" name="Down Arrow 10"/>
              <p:cNvSpPr/>
              <p:nvPr/>
            </p:nvSpPr>
            <p:spPr bwMode="auto">
              <a:xfrm rot="16200000">
                <a:off x="2477557" y="5418754"/>
                <a:ext cx="469127" cy="318052"/>
              </a:xfrm>
              <a:prstGeom prst="downArrow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F5494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797386" y="2099177"/>
            <a:ext cx="5358844" cy="621675"/>
            <a:chOff x="3510714" y="1593521"/>
            <a:chExt cx="5358844" cy="621675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510714" y="1730508"/>
              <a:ext cx="532719" cy="381905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Design Studies</a:t>
              </a:r>
              <a:endParaRPr lang="en-GB" sz="8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226605" y="1715688"/>
              <a:ext cx="1016285" cy="381905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Support to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Preparatory Phase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of ESFRI projects</a:t>
              </a:r>
              <a:endParaRPr lang="en-GB" sz="8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17224" y="1768999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422013" y="1717960"/>
              <a:ext cx="1506320" cy="381905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Support to the individual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implementation and operation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of ESFRI projects</a:t>
              </a:r>
              <a:endParaRPr lang="en-GB" sz="8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12631" y="1771271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086769" y="1593521"/>
              <a:ext cx="1782789" cy="621675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Support to the implementation of cross-cutting infrastructure services and solutions for cluster of ESFRI and other </a:t>
              </a:r>
              <a:r>
                <a:rPr lang="en-GB" sz="800" dirty="0" err="1" smtClean="0">
                  <a:solidFill>
                    <a:srgbClr val="0F5494"/>
                  </a:solidFill>
                  <a:latin typeface="Arial Narrow" pitchFamily="34" charset="0"/>
                </a:rPr>
                <a:t>rilevant</a:t>
              </a:r>
              <a:r>
                <a:rPr lang="en-GB" sz="800" smtClean="0">
                  <a:solidFill>
                    <a:srgbClr val="0F5494"/>
                  </a:solidFill>
                  <a:latin typeface="Arial Narrow" pitchFamily="34" charset="0"/>
                </a:rPr>
                <a:t> Reserach Infrastructure initiatives in a given thematic area</a:t>
              </a:r>
              <a:endParaRPr lang="en-GB" sz="80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93607" y="1766719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2797386" y="3033214"/>
            <a:ext cx="2167168" cy="381905"/>
          </a:xfrm>
          <a:prstGeom prst="rect">
            <a:avLst/>
          </a:prstGeom>
          <a:ln>
            <a:solidFill>
              <a:srgbClr val="00B0F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F5494"/>
                </a:solidFill>
                <a:latin typeface="Arial Narrow" pitchFamily="34" charset="0"/>
              </a:rPr>
              <a:t>Integrating and opening existing national and regional research infrastructures of 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F5494"/>
                </a:solidFill>
                <a:latin typeface="Arial Narrow" pitchFamily="34" charset="0"/>
              </a:rPr>
              <a:t>pan-European interest</a:t>
            </a:r>
            <a:endParaRPr lang="en-GB" sz="800" dirty="0">
              <a:solidFill>
                <a:srgbClr val="0F5494"/>
              </a:solidFill>
              <a:latin typeface="Arial Narrow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00324" y="3710434"/>
            <a:ext cx="6145415" cy="891637"/>
            <a:chOff x="2949131" y="3220680"/>
            <a:chExt cx="6145415" cy="891637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949131" y="3224993"/>
              <a:ext cx="1144968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Managing, preserving and computing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with big research data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274155" y="3221952"/>
              <a:ext cx="901574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e-Infrastructures for Open Access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72724" y="3275263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356938" y="3223264"/>
              <a:ext cx="1180743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Towards global data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e-infrastructures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Research Data Alliance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47557" y="3276575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723997" y="3220680"/>
              <a:ext cx="1533335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Pan-European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High Performance Computing infrastructure and services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14616" y="3273991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949131" y="3711186"/>
              <a:ext cx="1093820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Centres of Excellence for Computing applications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21758" y="3718099"/>
              <a:ext cx="1102373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Network of HPC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Competence Centres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for SMEs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12377" y="3771410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503200" y="3719430"/>
              <a:ext cx="1077246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Provision of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core services across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e-Infrastructures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93819" y="3772741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760788" y="3720761"/>
              <a:ext cx="1077246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Research and Education networking – GEANT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51407" y="3774072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25412" y="3275322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8017300" y="3730412"/>
              <a:ext cx="1077246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e-Infrastructures for virtual research environments (VRE)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07919" y="3783723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797386" y="4923022"/>
            <a:ext cx="5398908" cy="390024"/>
            <a:chOff x="2930291" y="4433268"/>
            <a:chExt cx="5398908" cy="390024"/>
          </a:xfrm>
        </p:grpSpPr>
        <p:sp>
          <p:nvSpPr>
            <p:cNvPr id="48" name="Rectangle 47"/>
            <p:cNvSpPr/>
            <p:nvPr/>
          </p:nvSpPr>
          <p:spPr bwMode="auto">
            <a:xfrm>
              <a:off x="2930291" y="4436309"/>
              <a:ext cx="965843" cy="381905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Innovation support measures</a:t>
              </a:r>
              <a:endParaRPr lang="en-GB" sz="8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095154" y="4433268"/>
              <a:ext cx="1490823" cy="381905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Innovative procurement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pilot action in the field of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scientific instrumentation</a:t>
              </a:r>
              <a:endParaRPr lang="en-GB" sz="8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71011" y="4486579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783354" y="4434580"/>
              <a:ext cx="1180743" cy="381905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Strengthening the human capital of research infrastructures</a:t>
              </a:r>
              <a:endParaRPr lang="en-GB" sz="8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73973" y="4487891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148456" y="4441387"/>
              <a:ext cx="1180743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New professions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and skills 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for e-Infrastructures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39075" y="4494698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97386" y="5881492"/>
            <a:ext cx="5295121" cy="390024"/>
            <a:chOff x="2930291" y="5391738"/>
            <a:chExt cx="5295121" cy="390024"/>
          </a:xfrm>
        </p:grpSpPr>
        <p:sp>
          <p:nvSpPr>
            <p:cNvPr id="56" name="Rectangle 55"/>
            <p:cNvSpPr/>
            <p:nvPr/>
          </p:nvSpPr>
          <p:spPr bwMode="auto">
            <a:xfrm>
              <a:off x="2930291" y="5394779"/>
              <a:ext cx="965843" cy="381905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Policy measures for Research Infrastructures</a:t>
              </a:r>
              <a:endParaRPr lang="en-GB" sz="8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095156" y="5391738"/>
              <a:ext cx="1315280" cy="381905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International Cooperation</a:t>
              </a:r>
              <a:endParaRPr lang="en-GB" sz="8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71011" y="5445049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594750" y="5393050"/>
              <a:ext cx="1369347" cy="3819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bg1"/>
                  </a:solidFill>
                  <a:latin typeface="Arial Narrow" pitchFamily="34" charset="0"/>
                </a:rPr>
                <a:t>Focus on e-Infrastructure policy development and international cooperation</a:t>
              </a:r>
              <a:endParaRPr lang="en-GB" sz="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83149" y="5446361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148457" y="5399857"/>
              <a:ext cx="1076955" cy="381905"/>
            </a:xfrm>
            <a:prstGeom prst="rect">
              <a:avLst/>
            </a:prstGeom>
            <a:ln>
              <a:solidFill>
                <a:srgbClr val="00B0F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F5494"/>
                  </a:solidFill>
                  <a:latin typeface="Arial Narrow" pitchFamily="34" charset="0"/>
                </a:rPr>
                <a:t>Network of National Contact Points</a:t>
              </a:r>
              <a:endParaRPr lang="en-GB" sz="8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39075" y="5453168"/>
              <a:ext cx="233235" cy="27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F5494"/>
                  </a:solidFill>
                  <a:latin typeface="Arial Narrow" pitchFamily="34" charset="0"/>
                </a:rPr>
                <a:t>+</a:t>
              </a:r>
              <a:endParaRPr lang="en-GB" sz="1200" dirty="0">
                <a:solidFill>
                  <a:srgbClr val="0F5494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8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902045" cy="936625"/>
          </a:xfrm>
        </p:spPr>
        <p:txBody>
          <a:bodyPr/>
          <a:lstStyle/>
          <a:p>
            <a:pPr marL="0" eaLnBrk="0" hangingPunct="0"/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m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anaging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, preserving and computing with big research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2933"/>
            <a:ext cx="8229600" cy="4129765"/>
          </a:xfrm>
        </p:spPr>
        <p:txBody>
          <a:bodyPr/>
          <a:lstStyle/>
          <a:p>
            <a:pPr marL="0" indent="0">
              <a:buNone/>
            </a:pPr>
            <a:r>
              <a:rPr lang="es-ES" sz="2000" b="1" i="0" dirty="0" err="1" smtClean="0"/>
              <a:t>Objective</a:t>
            </a:r>
            <a:r>
              <a:rPr lang="es-ES" sz="2000" b="1" i="0" dirty="0" smtClean="0"/>
              <a:t>:</a:t>
            </a:r>
          </a:p>
          <a:p>
            <a:pPr marL="57150" indent="0">
              <a:buNone/>
            </a:pPr>
            <a:r>
              <a:rPr lang="en-GB" sz="1800" dirty="0"/>
              <a:t>Development and deployment of integrated, secure, permanent, on-demand service-driven and sustainable e-infrastructures for scientific computing and data.</a:t>
            </a:r>
          </a:p>
          <a:p>
            <a:pPr marL="0" indent="0">
              <a:buNone/>
            </a:pPr>
            <a:r>
              <a:rPr lang="es-ES" sz="1800" b="1" i="0" dirty="0" err="1" smtClean="0"/>
              <a:t>Scope</a:t>
            </a:r>
            <a:r>
              <a:rPr lang="es-ES" sz="1800" b="1" i="0" dirty="0" smtClean="0"/>
              <a:t>:</a:t>
            </a:r>
          </a:p>
          <a:p>
            <a:pPr lvl="1"/>
            <a:r>
              <a:rPr lang="es-ES" sz="1400" b="0" i="1" dirty="0"/>
              <a:t>Data e-</a:t>
            </a:r>
            <a:r>
              <a:rPr lang="es-ES" sz="1400" b="0" i="1" dirty="0" err="1"/>
              <a:t>infrastructures</a:t>
            </a:r>
            <a:r>
              <a:rPr lang="es-ES" sz="1400" b="0" i="1" dirty="0"/>
              <a:t> establishment</a:t>
            </a:r>
          </a:p>
          <a:p>
            <a:pPr lvl="1"/>
            <a:r>
              <a:rPr lang="es-ES" sz="1400" b="0" i="1" dirty="0"/>
              <a:t>Data e-</a:t>
            </a:r>
            <a:r>
              <a:rPr lang="es-ES" sz="1400" b="0" i="1" dirty="0" err="1"/>
              <a:t>infrastructures</a:t>
            </a:r>
            <a:r>
              <a:rPr lang="es-ES" sz="1400" b="0" i="1" dirty="0"/>
              <a:t> </a:t>
            </a:r>
            <a:r>
              <a:rPr lang="es-ES" sz="1400" b="0" i="1" dirty="0" err="1"/>
              <a:t>quality</a:t>
            </a:r>
            <a:r>
              <a:rPr lang="es-ES" sz="1400" b="0" i="1" dirty="0"/>
              <a:t> </a:t>
            </a:r>
            <a:r>
              <a:rPr lang="es-ES" sz="1400" b="0" i="1" dirty="0" err="1"/>
              <a:t>assurance</a:t>
            </a:r>
            <a:endParaRPr lang="es-ES" sz="1400" b="0" i="1" dirty="0"/>
          </a:p>
          <a:p>
            <a:pPr lvl="1"/>
            <a:r>
              <a:rPr lang="es-ES" sz="1400" b="0" i="1" dirty="0"/>
              <a:t>Data e-</a:t>
            </a:r>
            <a:r>
              <a:rPr lang="es-ES" sz="1400" b="0" i="1" dirty="0" err="1"/>
              <a:t>infrastructures</a:t>
            </a:r>
            <a:r>
              <a:rPr lang="es-ES" sz="1400" b="0" i="1" dirty="0"/>
              <a:t>  data </a:t>
            </a:r>
            <a:r>
              <a:rPr lang="es-ES" sz="1400" b="0" i="1" dirty="0" err="1"/>
              <a:t>management</a:t>
            </a:r>
            <a:r>
              <a:rPr lang="es-ES" sz="1400" b="0" i="1" dirty="0"/>
              <a:t> and </a:t>
            </a:r>
            <a:r>
              <a:rPr lang="es-ES" sz="1400" b="0" i="1" dirty="0" err="1"/>
              <a:t>curation</a:t>
            </a:r>
            <a:r>
              <a:rPr lang="es-ES" sz="1400" b="0" i="1" dirty="0"/>
              <a:t> </a:t>
            </a:r>
            <a:r>
              <a:rPr lang="es-ES" sz="1400" b="0" i="1" dirty="0" err="1"/>
              <a:t>tools</a:t>
            </a:r>
            <a:endParaRPr lang="es-ES" sz="1400" b="0" i="1" dirty="0"/>
          </a:p>
          <a:p>
            <a:pPr lvl="1"/>
            <a:r>
              <a:rPr lang="es-ES" sz="1400" b="0" i="1" dirty="0" err="1"/>
              <a:t>Large</a:t>
            </a:r>
            <a:r>
              <a:rPr lang="es-ES" sz="1400" b="0" i="1" dirty="0"/>
              <a:t> </a:t>
            </a:r>
            <a:r>
              <a:rPr lang="es-ES" sz="1400" b="0" i="1" dirty="0" err="1"/>
              <a:t>virtualisation</a:t>
            </a:r>
            <a:r>
              <a:rPr lang="es-ES" sz="1400" b="0" i="1" dirty="0"/>
              <a:t> </a:t>
            </a:r>
            <a:r>
              <a:rPr lang="es-ES" sz="1400" b="0" i="1" dirty="0" err="1"/>
              <a:t>for</a:t>
            </a:r>
            <a:r>
              <a:rPr lang="es-ES" sz="1400" b="0" i="1" dirty="0"/>
              <a:t> </a:t>
            </a:r>
            <a:r>
              <a:rPr lang="es-ES" sz="1400" b="0" i="1" dirty="0" err="1"/>
              <a:t>on-demand</a:t>
            </a:r>
            <a:r>
              <a:rPr lang="es-ES" sz="1400" b="0" i="1" dirty="0"/>
              <a:t> </a:t>
            </a:r>
            <a:r>
              <a:rPr lang="es-ES" sz="1400" b="0" i="1" dirty="0" err="1"/>
              <a:t>computing</a:t>
            </a:r>
            <a:r>
              <a:rPr lang="es-ES" sz="1400" b="0" i="1" dirty="0"/>
              <a:t> </a:t>
            </a:r>
            <a:r>
              <a:rPr lang="es-ES" sz="1400" b="0" i="1" dirty="0" err="1"/>
              <a:t>capacity</a:t>
            </a:r>
            <a:endParaRPr lang="es-ES" sz="1400" b="0" i="1" dirty="0"/>
          </a:p>
          <a:p>
            <a:pPr lvl="1"/>
            <a:r>
              <a:rPr lang="es-ES" sz="1400" b="0" i="1" dirty="0"/>
              <a:t>Computing </a:t>
            </a:r>
            <a:r>
              <a:rPr lang="es-ES" sz="1400" b="0" i="1" dirty="0" err="1"/>
              <a:t>platform</a:t>
            </a:r>
            <a:r>
              <a:rPr lang="es-ES" sz="1400" b="0" i="1" dirty="0"/>
              <a:t> </a:t>
            </a:r>
            <a:r>
              <a:rPr lang="es-ES" sz="1400" b="0" i="1" dirty="0" err="1"/>
              <a:t>to</a:t>
            </a:r>
            <a:r>
              <a:rPr lang="es-ES" sz="1400" b="0" i="1" dirty="0"/>
              <a:t> </a:t>
            </a:r>
            <a:r>
              <a:rPr lang="es-ES" sz="1400" b="0" i="1" dirty="0" err="1"/>
              <a:t>supply</a:t>
            </a:r>
            <a:r>
              <a:rPr lang="es-ES" sz="1400" b="0" i="1" dirty="0"/>
              <a:t> PaaS </a:t>
            </a:r>
            <a:r>
              <a:rPr lang="es-ES" sz="1400" b="0" i="1" dirty="0" err="1"/>
              <a:t>on</a:t>
            </a:r>
            <a:r>
              <a:rPr lang="es-ES" sz="1400" b="0" i="1" dirty="0"/>
              <a:t> </a:t>
            </a:r>
            <a:r>
              <a:rPr lang="es-ES" sz="1400" b="0" i="1" dirty="0" err="1"/>
              <a:t>different</a:t>
            </a:r>
            <a:r>
              <a:rPr lang="es-ES" sz="1400" b="0" i="1" dirty="0"/>
              <a:t> e-</a:t>
            </a:r>
            <a:r>
              <a:rPr lang="es-ES" sz="1400" b="0" i="1" dirty="0" err="1"/>
              <a:t>infrastructures</a:t>
            </a:r>
            <a:endParaRPr lang="es-ES" sz="1400" b="0" i="1" dirty="0"/>
          </a:p>
          <a:p>
            <a:pPr lvl="1"/>
            <a:r>
              <a:rPr lang="es-ES" sz="1400" b="0" i="1" dirty="0" err="1"/>
              <a:t>Supporting</a:t>
            </a:r>
            <a:r>
              <a:rPr lang="es-ES" sz="1400" b="0" i="1" dirty="0"/>
              <a:t> </a:t>
            </a:r>
            <a:r>
              <a:rPr lang="es-ES" sz="1400" b="0" i="1" dirty="0" err="1"/>
              <a:t>the</a:t>
            </a:r>
            <a:r>
              <a:rPr lang="es-ES" sz="1400" b="0" i="1" dirty="0"/>
              <a:t> </a:t>
            </a:r>
            <a:r>
              <a:rPr lang="es-ES" sz="1400" b="0" i="1" dirty="0" err="1"/>
              <a:t>evolution</a:t>
            </a:r>
            <a:r>
              <a:rPr lang="es-ES" sz="1400" b="0" i="1" dirty="0"/>
              <a:t> of </a:t>
            </a:r>
            <a:r>
              <a:rPr lang="es-ES" sz="1400" b="0" i="1" dirty="0" err="1"/>
              <a:t>the</a:t>
            </a:r>
            <a:r>
              <a:rPr lang="es-ES" sz="1400" b="0" i="1" dirty="0"/>
              <a:t> EGI (8 </a:t>
            </a:r>
            <a:r>
              <a:rPr lang="es-ES" sz="1400" b="0" i="1" dirty="0" err="1"/>
              <a:t>million</a:t>
            </a:r>
            <a:r>
              <a:rPr lang="es-ES" sz="1400" b="0" i="1" dirty="0"/>
              <a:t>€)</a:t>
            </a:r>
          </a:p>
          <a:p>
            <a:pPr lvl="1"/>
            <a:r>
              <a:rPr lang="es-ES" sz="1400" b="0" i="1" dirty="0" err="1"/>
              <a:t>Prototypes</a:t>
            </a:r>
            <a:r>
              <a:rPr lang="es-ES" sz="1400" b="0" i="1" dirty="0"/>
              <a:t> </a:t>
            </a:r>
            <a:r>
              <a:rPr lang="es-ES" sz="1400" b="0" i="1" dirty="0" err="1"/>
              <a:t>for</a:t>
            </a:r>
            <a:r>
              <a:rPr lang="es-ES" sz="1400" b="0" i="1" dirty="0"/>
              <a:t> </a:t>
            </a:r>
            <a:r>
              <a:rPr lang="en-GB" sz="1400" b="0" i="1" dirty="0"/>
              <a:t>extremely large or highly heterogeneous data sets scaling to </a:t>
            </a:r>
            <a:r>
              <a:rPr lang="en-GB" sz="1400" b="0" i="1" dirty="0" err="1"/>
              <a:t>zetabytes</a:t>
            </a:r>
            <a:r>
              <a:rPr lang="en-GB" sz="1400" b="0" i="1" dirty="0"/>
              <a:t> and trillion of objects</a:t>
            </a:r>
          </a:p>
          <a:p>
            <a:pPr lvl="1"/>
            <a:r>
              <a:rPr lang="en-GB" sz="1400" b="0" i="1" dirty="0"/>
              <a:t>Platform and infrastructure for mining text aggregated from different sources/publishers</a:t>
            </a:r>
          </a:p>
          <a:p>
            <a:pPr lvl="2"/>
            <a:endParaRPr lang="en-GB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94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760"/>
            <a:ext cx="8229600" cy="936625"/>
          </a:xfrm>
        </p:spPr>
        <p:txBody>
          <a:bodyPr/>
          <a:lstStyle/>
          <a:p>
            <a:pPr marL="0" eaLnBrk="0" hangingPunct="0"/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e-Infrastructure for 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open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a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ccess</a:t>
            </a:r>
            <a:endParaRPr lang="en-GB" sz="2400" kern="1200" dirty="0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i="0" dirty="0"/>
              <a:t>Objective: </a:t>
            </a:r>
          </a:p>
          <a:p>
            <a:pPr marL="0" indent="0">
              <a:buNone/>
            </a:pPr>
            <a:r>
              <a:rPr lang="en-GB" sz="1800" b="0" i="1" dirty="0" smtClean="0"/>
              <a:t>Robust </a:t>
            </a:r>
            <a:r>
              <a:rPr lang="en-GB" sz="1800" b="0" i="1" dirty="0"/>
              <a:t>e-infrastructure supporting Open Access policies in </a:t>
            </a:r>
            <a:r>
              <a:rPr lang="en-GB" sz="1800" b="0" i="1" dirty="0" smtClean="0"/>
              <a:t>Europe (H2020 </a:t>
            </a:r>
            <a:r>
              <a:rPr lang="en-GB" sz="1800" b="0" i="1" dirty="0" err="1" smtClean="0"/>
              <a:t>etc</a:t>
            </a:r>
            <a:r>
              <a:rPr lang="en-GB" sz="1800" b="0" i="1" dirty="0"/>
              <a:t>), </a:t>
            </a:r>
            <a:r>
              <a:rPr lang="en-GB" sz="1800" b="0" i="1" dirty="0" smtClean="0"/>
              <a:t>providing reliable </a:t>
            </a:r>
            <a:r>
              <a:rPr lang="en-GB" sz="1800" b="0" i="1" dirty="0"/>
              <a:t>and permanent access to digital scientific </a:t>
            </a:r>
            <a:r>
              <a:rPr lang="en-GB" sz="1800" b="0" i="1" dirty="0" smtClean="0"/>
              <a:t>records.</a:t>
            </a:r>
            <a:endParaRPr lang="en-GB" sz="1800" b="0" i="1" dirty="0"/>
          </a:p>
          <a:p>
            <a:pPr marL="0" indent="0">
              <a:buNone/>
            </a:pPr>
            <a:r>
              <a:rPr lang="en-GB" sz="2000" b="1" i="0" dirty="0" smtClean="0"/>
              <a:t>Scope:</a:t>
            </a:r>
          </a:p>
          <a:p>
            <a:pPr lvl="1"/>
            <a:r>
              <a:rPr lang="en-GB" sz="1800" b="0" i="1" dirty="0"/>
              <a:t>Service-driven </a:t>
            </a:r>
            <a:r>
              <a:rPr lang="en-GB" sz="1800" b="0" i="1" dirty="0" smtClean="0"/>
              <a:t>e-infrastructures for </a:t>
            </a:r>
            <a:r>
              <a:rPr lang="en-GB" sz="1800" b="0" i="1" dirty="0"/>
              <a:t>open access to and deposit of scientific </a:t>
            </a:r>
            <a:r>
              <a:rPr lang="en-GB" sz="1800" b="0" i="1" dirty="0" smtClean="0"/>
              <a:t>information</a:t>
            </a:r>
          </a:p>
          <a:p>
            <a:pPr lvl="1"/>
            <a:r>
              <a:rPr lang="en-GB" sz="1800" b="0" i="1" dirty="0" smtClean="0"/>
              <a:t>Proof </a:t>
            </a:r>
            <a:r>
              <a:rPr lang="en-GB" sz="1800" b="0" i="1" dirty="0"/>
              <a:t>of concept and </a:t>
            </a:r>
            <a:r>
              <a:rPr lang="en-GB" sz="1800" b="0" i="1" dirty="0" smtClean="0"/>
              <a:t>new </a:t>
            </a:r>
            <a:r>
              <a:rPr lang="en-GB" sz="1800" b="0" i="1" dirty="0"/>
              <a:t>services </a:t>
            </a:r>
            <a:r>
              <a:rPr lang="en-GB" sz="1800" b="0" i="1" dirty="0" smtClean="0"/>
              <a:t>prototypes (new </a:t>
            </a:r>
            <a:r>
              <a:rPr lang="en-GB" sz="1800" b="0" i="1" dirty="0"/>
              <a:t>forms of publishing, </a:t>
            </a:r>
            <a:r>
              <a:rPr lang="en-GB" sz="1800" b="0" i="1" dirty="0" smtClean="0"/>
              <a:t>new </a:t>
            </a:r>
            <a:r>
              <a:rPr lang="en-GB" sz="1800" b="0" i="1" dirty="0"/>
              <a:t>forms of peer review etc</a:t>
            </a:r>
            <a:r>
              <a:rPr lang="en-GB" sz="1800" b="0" i="1" dirty="0" smtClean="0"/>
              <a:t>.)</a:t>
            </a:r>
          </a:p>
          <a:p>
            <a:pPr lvl="1"/>
            <a:r>
              <a:rPr lang="en-GB" sz="1800" b="0" i="1" dirty="0" smtClean="0"/>
              <a:t>Global </a:t>
            </a:r>
            <a:r>
              <a:rPr lang="en-GB" sz="1800" b="0" i="1" dirty="0"/>
              <a:t>interoperability of open access data e-infrastructures </a:t>
            </a:r>
            <a:endParaRPr lang="en-GB" sz="1800" b="0" i="1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913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054100"/>
            <a:ext cx="8839200" cy="1295400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en-US" sz="2400" dirty="0" smtClean="0"/>
              <a:t>Research Data Alliance: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b="0" dirty="0" smtClean="0"/>
              <a:t>Common Infrastructure, Policy and Practice</a:t>
            </a:r>
            <a:br>
              <a:rPr lang="en-US" sz="1600" b="0" dirty="0" smtClean="0"/>
            </a:br>
            <a:r>
              <a:rPr lang="en-US" sz="1600" b="0" kern="1200" dirty="0" smtClean="0">
                <a:ea typeface="+mn-ea"/>
                <a:cs typeface="+mn-cs"/>
              </a:rPr>
              <a:t>Drives</a:t>
            </a:r>
            <a:r>
              <a:rPr lang="en-US" sz="1600" b="0" kern="1200" dirty="0">
                <a:ea typeface="+mn-ea"/>
                <a:cs typeface="+mn-cs"/>
              </a:rPr>
              <a:t> </a:t>
            </a:r>
            <a:r>
              <a:rPr lang="en-US" sz="1600" b="0" kern="1200" dirty="0" smtClean="0">
                <a:ea typeface="+mn-ea"/>
                <a:cs typeface="+mn-cs"/>
              </a:rPr>
              <a:t>Data </a:t>
            </a:r>
            <a:r>
              <a:rPr lang="en-US" sz="1600" b="0" kern="1200" dirty="0">
                <a:ea typeface="+mn-ea"/>
                <a:cs typeface="+mn-cs"/>
              </a:rPr>
              <a:t>Sharing and Exchange throughout the Data Life </a:t>
            </a:r>
            <a:r>
              <a:rPr lang="en-US" sz="1600" b="0" kern="1200" dirty="0" smtClean="0">
                <a:ea typeface="+mn-ea"/>
                <a:cs typeface="+mn-cs"/>
              </a:rPr>
              <a:t>Cycle</a:t>
            </a:r>
            <a:br>
              <a:rPr lang="en-US" sz="1600" b="0" kern="1200" dirty="0" smtClean="0">
                <a:ea typeface="+mn-ea"/>
                <a:cs typeface="+mn-cs"/>
              </a:rPr>
            </a:br>
            <a:r>
              <a:rPr lang="en-US" sz="1600" b="0" i="1" kern="1200" dirty="0" smtClean="0">
                <a:ea typeface="+mn-ea"/>
                <a:cs typeface="+mn-cs"/>
              </a:rPr>
              <a:t>http://rd-alliance.org</a:t>
            </a:r>
            <a:endParaRPr lang="en-US" sz="1600" b="0" i="1" kern="1200" dirty="0"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 noGrp="1"/>
          </p:cNvSpPr>
          <p:nvPr/>
        </p:nvSpPr>
        <p:spPr bwMode="auto">
          <a:xfrm>
            <a:off x="1947863" y="6453188"/>
            <a:ext cx="55864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819150" indent="-3159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260475" indent="-2524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763713" indent="-2524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268538" indent="-2524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725738" indent="-252413" defTabSz="449263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3182938" indent="-252413" defTabSz="449263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640138" indent="-252413" defTabSz="449263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4097338" indent="-252413" defTabSz="449263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GB" sz="11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GB" sz="1100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Prof.</a:t>
            </a:r>
            <a:r>
              <a:rPr lang="en-GB" sz="11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Fran Berman and </a:t>
            </a:r>
            <a:r>
              <a:rPr lang="en-GB" sz="1100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Prof.</a:t>
            </a:r>
            <a:r>
              <a:rPr lang="en-GB" sz="1100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1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John Wood, Members of the RDA Council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420938"/>
            <a:ext cx="6653212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449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10237" y="2060575"/>
            <a:ext cx="4114800" cy="41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sz="1800" b="1" dirty="0" smtClean="0">
                <a:solidFill>
                  <a:srgbClr val="0F5494"/>
                </a:solidFill>
                <a:latin typeface="+mn-lt"/>
                <a:ea typeface="+mn-ea"/>
              </a:rPr>
              <a:t>G8+O6 </a:t>
            </a:r>
            <a:r>
              <a:rPr lang="en-US" sz="1800" b="1" dirty="0">
                <a:solidFill>
                  <a:srgbClr val="0F5494"/>
                </a:solidFill>
                <a:latin typeface="+mn-lt"/>
                <a:ea typeface="+mn-ea"/>
              </a:rPr>
              <a:t>and Data infrastructures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</a:rPr>
              <a:t>South Africa (Nov 2011) and Hamburg (April 2012</a:t>
            </a:r>
            <a:r>
              <a:rPr lang="en-US" sz="1800" dirty="0" smtClean="0">
                <a:solidFill>
                  <a:srgbClr val="0F5494"/>
                </a:solidFill>
                <a:latin typeface="+mn-lt"/>
                <a:ea typeface="+mn-ea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F5494"/>
                </a:solidFill>
                <a:latin typeface="+mn-lt"/>
                <a:ea typeface="+mn-ea"/>
              </a:rPr>
              <a:t>Oxford (March 2013)</a:t>
            </a:r>
            <a:endParaRPr lang="en-US" sz="1800" dirty="0">
              <a:solidFill>
                <a:srgbClr val="0F5494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endParaRPr lang="en-US" sz="1800" dirty="0">
              <a:solidFill>
                <a:srgbClr val="0F5494"/>
              </a:solidFill>
              <a:latin typeface="+mn-lt"/>
              <a:ea typeface="+mn-ea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F5494"/>
                </a:solidFill>
                <a:latin typeface="+mn-lt"/>
                <a:ea typeface="+mn-ea"/>
              </a:rPr>
              <a:t>Technical/Cultural</a:t>
            </a:r>
            <a:endParaRPr lang="en-US" sz="1800" dirty="0">
              <a:solidFill>
                <a:srgbClr val="0F5494"/>
              </a:solidFill>
              <a:latin typeface="+mn-lt"/>
              <a:ea typeface="+mn-ea"/>
            </a:endParaRPr>
          </a:p>
          <a:p>
            <a:pPr marL="285750" lvl="1" indent="-28575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</a:rPr>
              <a:t>Creation of data</a:t>
            </a:r>
          </a:p>
          <a:p>
            <a:pPr marL="285750" lvl="1" indent="-28575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0F5494"/>
                </a:solidFill>
                <a:latin typeface="+mn-lt"/>
                <a:ea typeface="+mn-ea"/>
              </a:rPr>
              <a:t>Curation</a:t>
            </a: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</a:rPr>
              <a:t> &amp; Preservation of data</a:t>
            </a:r>
          </a:p>
          <a:p>
            <a:pPr marL="285750" lvl="1" indent="-28575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</a:rPr>
              <a:t>Access to data</a:t>
            </a:r>
          </a:p>
          <a:p>
            <a:pPr marL="285750" lvl="1" indent="-28575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</a:rPr>
              <a:t>Computing infrastructures</a:t>
            </a:r>
          </a:p>
          <a:p>
            <a:pPr marL="285750" lvl="1" indent="-28575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ea typeface="+mn-ea"/>
              </a:rPr>
              <a:t>International governance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10237" y="1392537"/>
            <a:ext cx="8229600" cy="4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indent="3175" eaLnBrk="0" hangingPunct="0">
              <a:defRPr/>
            </a:pPr>
            <a:r>
              <a:rPr lang="en-GB" sz="2400" b="1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391025" y="2060848"/>
            <a:ext cx="4481513" cy="2030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vision that research data will </a:t>
            </a:r>
          </a:p>
          <a:p>
            <a:pPr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Unmanaged 	→ 	Managed</a:t>
            </a:r>
          </a:p>
          <a:p>
            <a:pPr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Disconnected 	→ 	Connected</a:t>
            </a:r>
          </a:p>
          <a:p>
            <a:pPr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Invisible  	→ 	Findable</a:t>
            </a:r>
          </a:p>
          <a:p>
            <a:pPr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Single-use  	→ 	Reusable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391025" y="5248548"/>
            <a:ext cx="4481513" cy="701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n-GB"/>
            </a:defPPr>
            <a:lvl1pPr algn="ctr" eaLnBrk="0" hangingPunct="0">
              <a:spcBef>
                <a:spcPct val="20000"/>
              </a:spcBef>
              <a:buClr>
                <a:schemeClr val="bg1"/>
              </a:buClr>
              <a:defRPr sz="2000"/>
            </a:lvl1pPr>
          </a:lstStyle>
          <a:p>
            <a:pPr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Transform research and usher in a</a:t>
            </a:r>
          </a:p>
          <a:p>
            <a:pPr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new era of discovery and innovation</a:t>
            </a:r>
          </a:p>
        </p:txBody>
      </p:sp>
      <p:sp>
        <p:nvSpPr>
          <p:cNvPr id="4" name="Down Arrow 3"/>
          <p:cNvSpPr>
            <a:spLocks noChangeArrowheads="1"/>
          </p:cNvSpPr>
          <p:nvPr/>
        </p:nvSpPr>
        <p:spPr bwMode="auto">
          <a:xfrm>
            <a:off x="6343650" y="4218260"/>
            <a:ext cx="574675" cy="863600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2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10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2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39851"/>
            <a:ext cx="8712968" cy="793006"/>
          </a:xfrm>
        </p:spPr>
        <p:txBody>
          <a:bodyPr/>
          <a:lstStyle/>
          <a:p>
            <a:pPr marL="3175" eaLnBrk="1" hangingPunct="1">
              <a:defRPr/>
            </a:pPr>
            <a:r>
              <a:rPr lang="en-GB" sz="2400" dirty="0"/>
              <a:t>reminding the </a:t>
            </a:r>
            <a:r>
              <a:rPr lang="en-GB" sz="2400" dirty="0" smtClean="0"/>
              <a:t>principles: how </a:t>
            </a:r>
            <a:r>
              <a:rPr lang="en-GB" sz="2400" dirty="0" err="1"/>
              <a:t>iGoF</a:t>
            </a:r>
            <a:r>
              <a:rPr lang="en-GB" sz="2400" dirty="0"/>
              <a:t> </a:t>
            </a:r>
            <a:r>
              <a:rPr lang="en-GB" sz="2400" dirty="0" smtClean="0"/>
              <a:t>expectations</a:t>
            </a:r>
            <a:endParaRPr lang="en-GB" sz="2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80920" cy="410445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1800" b="1" dirty="0" smtClean="0"/>
              <a:t>Openness</a:t>
            </a:r>
            <a:r>
              <a:rPr lang="en-US" sz="1800" dirty="0" smtClean="0"/>
              <a:t> </a:t>
            </a:r>
            <a:r>
              <a:rPr lang="en-US" sz="1600" dirty="0" smtClean="0"/>
              <a:t>– Membership is open to all interested organizations, meetings are public, processes are transparent, products are openly available to the public;</a:t>
            </a:r>
          </a:p>
          <a:p>
            <a:pPr marL="0" indent="0" eaLnBrk="1" hangingPunct="1">
              <a:buNone/>
              <a:defRPr/>
            </a:pPr>
            <a:r>
              <a:rPr lang="en-US" sz="1800" b="1" dirty="0" smtClean="0"/>
              <a:t>Balance</a:t>
            </a:r>
            <a:r>
              <a:rPr lang="en-US" sz="1800" dirty="0" smtClean="0"/>
              <a:t> </a:t>
            </a:r>
            <a:r>
              <a:rPr lang="en-US" sz="1600" dirty="0" smtClean="0"/>
              <a:t>– organized on the principle of balanced representation for individual organizations and stakeholder communities;</a:t>
            </a:r>
          </a:p>
          <a:p>
            <a:pPr marL="0" indent="0" eaLnBrk="1" hangingPunct="1">
              <a:buNone/>
              <a:defRPr/>
            </a:pPr>
            <a:r>
              <a:rPr lang="en-US" sz="1800" b="1" dirty="0" smtClean="0"/>
              <a:t>Consensus</a:t>
            </a:r>
            <a:r>
              <a:rPr lang="en-US" sz="1800" dirty="0" smtClean="0"/>
              <a:t> </a:t>
            </a:r>
            <a:r>
              <a:rPr lang="en-US" sz="1600" dirty="0" smtClean="0"/>
              <a:t>– achieving consensus and resolves disagreements through appropriate voting mechanisms;</a:t>
            </a:r>
          </a:p>
          <a:p>
            <a:pPr marL="0" indent="0" eaLnBrk="1" hangingPunct="1">
              <a:buNone/>
              <a:defRPr/>
            </a:pPr>
            <a:r>
              <a:rPr lang="en-US" sz="1800" b="1" dirty="0" smtClean="0"/>
              <a:t>Harmonization</a:t>
            </a:r>
            <a:r>
              <a:rPr lang="en-US" sz="1800" dirty="0" smtClean="0"/>
              <a:t> </a:t>
            </a:r>
            <a:r>
              <a:rPr lang="en-US" sz="1600" dirty="0" smtClean="0"/>
              <a:t>– harmonization across standards, policies, technologies, tools, and other data infrastructure elements;</a:t>
            </a:r>
          </a:p>
          <a:p>
            <a:pPr marL="0" indent="0" eaLnBrk="1" hangingPunct="1">
              <a:buNone/>
              <a:defRPr/>
            </a:pPr>
            <a:r>
              <a:rPr lang="en-US" sz="1800" b="1" dirty="0" smtClean="0"/>
              <a:t>Voluntary</a:t>
            </a:r>
            <a:r>
              <a:rPr lang="en-US" sz="1800" dirty="0" smtClean="0"/>
              <a:t> </a:t>
            </a:r>
            <a:r>
              <a:rPr lang="en-US" sz="1600" dirty="0" smtClean="0"/>
              <a:t>– not a government organization or regulatory body and, instead, is a public mission body responsive to its members;</a:t>
            </a:r>
          </a:p>
          <a:p>
            <a:pPr marL="0" indent="0" eaLnBrk="1" hangingPunct="1">
              <a:buNone/>
              <a:defRPr/>
            </a:pPr>
            <a:r>
              <a:rPr lang="en-US" sz="1800" b="1" dirty="0" smtClean="0"/>
              <a:t>Non-profit</a:t>
            </a:r>
            <a:r>
              <a:rPr lang="en-US" sz="1800" dirty="0" smtClean="0"/>
              <a:t> </a:t>
            </a:r>
            <a:r>
              <a:rPr lang="en-US" sz="1600" dirty="0" smtClean="0"/>
              <a:t>–not a commercial organization and will not design, promote, endorse, or sell commercial products, technologies, or services, and that there will be different policies/rules/legal bases in the different countries or regions.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8965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760"/>
            <a:ext cx="8229600" cy="936625"/>
          </a:xfrm>
        </p:spPr>
        <p:txBody>
          <a:bodyPr/>
          <a:lstStyle/>
          <a:p>
            <a:pPr marL="0" eaLnBrk="0" hangingPunct="0"/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r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esearch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d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ata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a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lliance</a:t>
            </a:r>
            <a:endParaRPr lang="en-GB" sz="2400" kern="1200" dirty="0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86225"/>
          </a:xfrm>
        </p:spPr>
        <p:txBody>
          <a:bodyPr/>
          <a:lstStyle/>
          <a:p>
            <a:pPr marL="0" indent="0">
              <a:buNone/>
            </a:pPr>
            <a:r>
              <a:rPr lang="en-GB" sz="2000" b="1" i="0" dirty="0"/>
              <a:t>Objective: </a:t>
            </a:r>
          </a:p>
          <a:p>
            <a:pPr marL="0" indent="0">
              <a:buNone/>
            </a:pPr>
            <a:r>
              <a:rPr lang="en-GB" sz="1800" b="0" i="1" dirty="0" smtClean="0"/>
              <a:t>Consolidating </a:t>
            </a:r>
            <a:r>
              <a:rPr lang="en-GB" sz="1800" b="0" i="1" dirty="0"/>
              <a:t>Europe's contribution to the Research Data Alliance (RDA) and ensuring that RDA serves to foster research data interoperability at global level.</a:t>
            </a:r>
          </a:p>
          <a:p>
            <a:pPr marL="0" indent="0">
              <a:buNone/>
            </a:pPr>
            <a:r>
              <a:rPr lang="en-GB" sz="2000" b="1" i="0" dirty="0"/>
              <a:t>Scope:</a:t>
            </a:r>
          </a:p>
          <a:p>
            <a:pPr lvl="1"/>
            <a:r>
              <a:rPr lang="en-GB" sz="1600" b="0" i="1" dirty="0"/>
              <a:t>Definition, operation and monitoring of the governance structures of the </a:t>
            </a:r>
            <a:r>
              <a:rPr lang="en-GB" sz="1600" b="0" i="1" dirty="0" smtClean="0"/>
              <a:t>RDA</a:t>
            </a:r>
            <a:endParaRPr lang="en-GB" sz="1600" b="0" i="1" dirty="0"/>
          </a:p>
          <a:p>
            <a:pPr lvl="1"/>
            <a:r>
              <a:rPr lang="en-GB" sz="1600" b="0" i="1" dirty="0"/>
              <a:t>Support active participation of European stakeholders in RDA.</a:t>
            </a:r>
          </a:p>
          <a:p>
            <a:pPr lvl="1"/>
            <a:r>
              <a:rPr lang="en-GB" sz="1600" b="0" i="1" dirty="0"/>
              <a:t>Engagement of scientific communities in defining the best practices for data exchange and </a:t>
            </a:r>
            <a:r>
              <a:rPr lang="en-GB" sz="1600" b="0" i="1" dirty="0" smtClean="0"/>
              <a:t>interoperability</a:t>
            </a:r>
            <a:endParaRPr lang="en-GB" sz="1600" b="0" i="1" dirty="0"/>
          </a:p>
          <a:p>
            <a:pPr lvl="1"/>
            <a:r>
              <a:rPr lang="en-GB" sz="1600" b="0" i="1" dirty="0"/>
              <a:t>Establish coordination mechanisms at European level and with international organisations dealing with standardisation, research data and education </a:t>
            </a:r>
            <a:r>
              <a:rPr lang="en-GB" sz="1600" b="0" i="1" dirty="0" smtClean="0"/>
              <a:t>issues</a:t>
            </a:r>
            <a:endParaRPr lang="en-GB" sz="1600" b="0" i="1" dirty="0"/>
          </a:p>
        </p:txBody>
      </p:sp>
    </p:spTree>
    <p:extLst>
      <p:ext uri="{BB962C8B-B14F-4D97-AF65-F5344CB8AC3E}">
        <p14:creationId xmlns:p14="http://schemas.microsoft.com/office/powerpoint/2010/main" val="20548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915816" y="2863131"/>
            <a:ext cx="5616575" cy="38496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BE" sz="2000" b="1" dirty="0" err="1"/>
              <a:t>Neelie</a:t>
            </a:r>
            <a:r>
              <a:rPr lang="fr-BE" sz="2000" b="1" dirty="0"/>
              <a:t> </a:t>
            </a:r>
            <a:r>
              <a:rPr lang="fr-BE" sz="2000" b="1" dirty="0" err="1"/>
              <a:t>Kroes</a:t>
            </a:r>
            <a:endParaRPr lang="fr-BE" sz="2000" b="1" dirty="0"/>
          </a:p>
          <a:p>
            <a:pPr marL="0" indent="0">
              <a:buFontTx/>
              <a:buNone/>
              <a:defRPr/>
            </a:pPr>
            <a:r>
              <a:rPr lang="fr-BE" sz="1800" dirty="0" smtClean="0"/>
              <a:t>Digital </a:t>
            </a:r>
            <a:r>
              <a:rPr lang="fr-BE" sz="1800" dirty="0"/>
              <a:t>Agenda</a:t>
            </a:r>
          </a:p>
          <a:p>
            <a:pPr marL="0" indent="6350">
              <a:defRPr/>
            </a:pPr>
            <a:endParaRPr lang="fr-BE" sz="1800" dirty="0" smtClean="0"/>
          </a:p>
          <a:p>
            <a:pPr marL="0" indent="6350">
              <a:defRPr/>
            </a:pPr>
            <a:endParaRPr lang="fr-BE" sz="1800" dirty="0"/>
          </a:p>
          <a:p>
            <a:pPr marL="0" indent="6350">
              <a:buFontTx/>
              <a:buNone/>
              <a:defRPr/>
            </a:pPr>
            <a:endParaRPr lang="fr-BE" sz="1800" dirty="0" smtClean="0"/>
          </a:p>
          <a:p>
            <a:pPr marL="0" indent="6350">
              <a:buFontTx/>
              <a:buNone/>
              <a:defRPr/>
            </a:pPr>
            <a:endParaRPr lang="fr-BE" sz="1800" dirty="0"/>
          </a:p>
          <a:p>
            <a:pPr marL="0" indent="0">
              <a:buFontTx/>
              <a:buNone/>
              <a:defRPr/>
            </a:pPr>
            <a:r>
              <a:rPr lang="fr-BE" sz="2000" b="1" dirty="0" err="1" smtClean="0"/>
              <a:t>Máire</a:t>
            </a:r>
            <a:r>
              <a:rPr lang="fr-BE" sz="2000" b="1" dirty="0" smtClean="0"/>
              <a:t> </a:t>
            </a:r>
            <a:r>
              <a:rPr lang="fr-BE" sz="2000" b="1" dirty="0"/>
              <a:t>Geoghegan-Quinn</a:t>
            </a:r>
          </a:p>
          <a:p>
            <a:pPr marL="0" indent="0">
              <a:buFontTx/>
              <a:buNone/>
              <a:defRPr/>
            </a:pPr>
            <a:r>
              <a:rPr lang="fr-BE" sz="1800" dirty="0" err="1"/>
              <a:t>Research</a:t>
            </a:r>
            <a:r>
              <a:rPr lang="fr-BE" sz="1800" dirty="0"/>
              <a:t>, Innovation &amp; Science</a:t>
            </a:r>
          </a:p>
          <a:p>
            <a:pPr marL="0" lvl="1" indent="6350">
              <a:buFontTx/>
              <a:buNone/>
              <a:defRPr/>
            </a:pPr>
            <a:r>
              <a:rPr lang="fr-BE" sz="1400" i="1" dirty="0" smtClean="0"/>
              <a:t>Innovation Union</a:t>
            </a:r>
            <a:endParaRPr lang="fr-BE" sz="1400" i="1" dirty="0"/>
          </a:p>
        </p:txBody>
      </p:sp>
      <p:pic>
        <p:nvPicPr>
          <p:cNvPr id="10243" name="Picture 7" descr="M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2" y="4842099"/>
            <a:ext cx="24304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inno_union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94436"/>
            <a:ext cx="10080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 descr="neelie_kroes_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192" y="2765649"/>
            <a:ext cx="2420937" cy="1609725"/>
          </a:xfrm>
        </p:spPr>
      </p:pic>
      <p:pic>
        <p:nvPicPr>
          <p:cNvPr id="10246" name="Picture 11" descr="digital agen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4" y="2486249"/>
            <a:ext cx="13223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983"/>
            <a:ext cx="8229600" cy="647849"/>
          </a:xfrm>
        </p:spPr>
        <p:txBody>
          <a:bodyPr/>
          <a:lstStyle/>
          <a:p>
            <a:pPr marL="3175">
              <a:defRPr/>
            </a:pPr>
            <a:r>
              <a:rPr lang="en-US" sz="2400" kern="1200" dirty="0" smtClean="0"/>
              <a:t>research infrastructures:</a:t>
            </a:r>
            <a:br>
              <a:rPr lang="en-US" sz="2400" kern="1200" dirty="0" smtClean="0"/>
            </a:br>
            <a:r>
              <a:rPr lang="en-US" sz="2400" kern="1200" dirty="0" smtClean="0"/>
              <a:t>in </a:t>
            </a:r>
            <a:r>
              <a:rPr lang="en-US" sz="2400" kern="1200" dirty="0"/>
              <a:t>the </a:t>
            </a:r>
            <a:r>
              <a:rPr lang="en-US" sz="2400" kern="1200" dirty="0" err="1" smtClean="0"/>
              <a:t>european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programmes</a:t>
            </a:r>
            <a:r>
              <a:rPr lang="en-US" sz="2400" kern="1200" dirty="0" smtClean="0"/>
              <a:t> context</a:t>
            </a:r>
            <a:endParaRPr lang="en-US" sz="2400" kern="1200" dirty="0"/>
          </a:p>
        </p:txBody>
      </p:sp>
      <p:grpSp>
        <p:nvGrpSpPr>
          <p:cNvPr id="8" name="Groupe 7"/>
          <p:cNvGrpSpPr/>
          <p:nvPr/>
        </p:nvGrpSpPr>
        <p:grpSpPr>
          <a:xfrm>
            <a:off x="5076056" y="2420888"/>
            <a:ext cx="3707904" cy="2073548"/>
            <a:chOff x="409074" y="3609474"/>
            <a:chExt cx="6360695" cy="3400916"/>
          </a:xfrm>
          <a:solidFill>
            <a:srgbClr val="FFCC00">
              <a:alpha val="98824"/>
            </a:srgbClr>
          </a:solidFill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9" name="Rectangle à coins arrondis 8"/>
            <p:cNvSpPr/>
            <p:nvPr/>
          </p:nvSpPr>
          <p:spPr bwMode="auto">
            <a:xfrm>
              <a:off x="409074" y="3609474"/>
              <a:ext cx="3128210" cy="1660358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lIns="108000" tIns="108000" rIns="108000" bIns="108000" anchor="ctr">
              <a:noAutofit/>
            </a:bodyPr>
            <a:lstStyle/>
            <a:p>
              <a:pPr algn="ctr" eaLnBrk="0" hangingPunct="0">
                <a:defRPr/>
              </a:pPr>
              <a:r>
                <a:rPr lang="pt-PT" sz="1400" dirty="0">
                  <a:solidFill>
                    <a:srgbClr val="C00000"/>
                  </a:solidFill>
                </a:rPr>
                <a:t>creating industrial </a:t>
              </a:r>
            </a:p>
            <a:p>
              <a:pPr algn="ctr" eaLnBrk="0" hangingPunct="0">
                <a:defRPr/>
              </a:pPr>
              <a:r>
                <a:rPr lang="pt-PT" sz="1400" dirty="0">
                  <a:solidFill>
                    <a:srgbClr val="C00000"/>
                  </a:solidFill>
                </a:rPr>
                <a:t>leadership and </a:t>
              </a:r>
            </a:p>
            <a:p>
              <a:pPr algn="ctr" eaLnBrk="0" hangingPunct="0">
                <a:defRPr/>
              </a:pPr>
              <a:r>
                <a:rPr lang="pt-PT" sz="1400" dirty="0">
                  <a:solidFill>
                    <a:srgbClr val="C00000"/>
                  </a:solidFill>
                </a:rPr>
                <a:t>competitiveness</a:t>
              </a:r>
            </a:p>
          </p:txBody>
        </p:sp>
        <p:sp>
          <p:nvSpPr>
            <p:cNvPr id="10" name="Rectangle à coins arrondis 9"/>
            <p:cNvSpPr/>
            <p:nvPr/>
          </p:nvSpPr>
          <p:spPr bwMode="auto">
            <a:xfrm>
              <a:off x="3641559" y="3617495"/>
              <a:ext cx="3128210" cy="1660358"/>
            </a:xfrm>
            <a:prstGeom prst="round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lIns="108000" tIns="108000" rIns="108000" bIns="108000" anchor="ctr">
              <a:normAutofit lnSpcReduction="10000"/>
            </a:bodyPr>
            <a:lstStyle/>
            <a:p>
              <a:pPr algn="ctr" eaLnBrk="0" hangingPunct="0">
                <a:defRPr/>
              </a:pPr>
              <a:r>
                <a:rPr lang="pt-PT" sz="1600" dirty="0">
                  <a:solidFill>
                    <a:srgbClr val="C00000"/>
                  </a:solidFill>
                </a:rPr>
                <a:t>tackling </a:t>
              </a:r>
            </a:p>
            <a:p>
              <a:pPr algn="ctr" eaLnBrk="0" hangingPunct="0">
                <a:defRPr/>
              </a:pPr>
              <a:r>
                <a:rPr lang="pt-PT" sz="1600" dirty="0">
                  <a:solidFill>
                    <a:srgbClr val="C00000"/>
                  </a:solidFill>
                </a:rPr>
                <a:t>societal </a:t>
              </a:r>
            </a:p>
            <a:p>
              <a:pPr algn="ctr" eaLnBrk="0" hangingPunct="0">
                <a:defRPr/>
              </a:pPr>
              <a:r>
                <a:rPr lang="pt-PT" sz="1600" dirty="0">
                  <a:solidFill>
                    <a:srgbClr val="C00000"/>
                  </a:solidFill>
                </a:rPr>
                <a:t>challenges</a:t>
              </a:r>
            </a:p>
          </p:txBody>
        </p:sp>
        <p:sp>
          <p:nvSpPr>
            <p:cNvPr id="11" name="Rectangle à coins arrondis 10"/>
            <p:cNvSpPr/>
            <p:nvPr/>
          </p:nvSpPr>
          <p:spPr bwMode="auto">
            <a:xfrm>
              <a:off x="2029317" y="5350032"/>
              <a:ext cx="3128210" cy="1660358"/>
            </a:xfrm>
            <a:prstGeom prst="roundRect">
              <a:avLst/>
            </a:prstGeom>
            <a:solidFill>
              <a:srgbClr val="0F5494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lIns="108000" tIns="108000" rIns="108000" bIns="108000" anchor="ctr"/>
            <a:lstStyle/>
            <a:p>
              <a:pPr algn="ctr" eaLnBrk="0" hangingPunct="0">
                <a:defRPr/>
              </a:pPr>
              <a:r>
                <a:rPr lang="pt-PT" sz="1600" b="1" dirty="0">
                  <a:solidFill>
                    <a:schemeClr val="bg1">
                      <a:lumMod val="85000"/>
                    </a:schemeClr>
                  </a:solidFill>
                </a:rPr>
                <a:t>e</a:t>
              </a:r>
              <a:r>
                <a:rPr lang="pt-PT" sz="1600" b="1" dirty="0" smtClean="0">
                  <a:solidFill>
                    <a:schemeClr val="bg1">
                      <a:lumMod val="85000"/>
                    </a:schemeClr>
                  </a:solidFill>
                </a:rPr>
                <a:t>xcellence in </a:t>
              </a:r>
              <a:endParaRPr lang="pt-PT" sz="1600" b="1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 eaLnBrk="0" hangingPunct="0">
                <a:defRPr/>
              </a:pPr>
              <a:r>
                <a:rPr lang="pt-PT" sz="1600" b="1" dirty="0">
                  <a:solidFill>
                    <a:schemeClr val="bg1">
                      <a:lumMod val="85000"/>
                    </a:schemeClr>
                  </a:solidFill>
                </a:rPr>
                <a:t>science </a:t>
              </a:r>
            </a:p>
            <a:p>
              <a:pPr algn="ctr" eaLnBrk="0" hangingPunct="0">
                <a:defRPr/>
              </a:pPr>
              <a:r>
                <a:rPr lang="pt-PT" sz="1600" b="1" dirty="0">
                  <a:solidFill>
                    <a:schemeClr val="bg1">
                      <a:lumMod val="85000"/>
                    </a:schemeClr>
                  </a:solidFill>
                </a:rPr>
                <a:t>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7685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55" y="1215322"/>
            <a:ext cx="8229600" cy="989542"/>
          </a:xfrm>
        </p:spPr>
        <p:txBody>
          <a:bodyPr/>
          <a:lstStyle/>
          <a:p>
            <a:pPr marL="0" eaLnBrk="0" hangingPunct="0"/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pan-European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High Performance Computing infrastructure and services</a:t>
            </a:r>
            <a:endParaRPr lang="en-US" sz="2400" kern="1200" dirty="0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348880"/>
            <a:ext cx="8229600" cy="4085787"/>
          </a:xfrm>
        </p:spPr>
        <p:txBody>
          <a:bodyPr/>
          <a:lstStyle/>
          <a:p>
            <a:pPr marL="0" indent="0">
              <a:buNone/>
            </a:pPr>
            <a:r>
              <a:rPr lang="en-GB" sz="1800" b="1" i="0" dirty="0"/>
              <a:t>Objective: </a:t>
            </a:r>
            <a:endParaRPr lang="en-GB" sz="1800" b="1" i="0" dirty="0" smtClean="0"/>
          </a:p>
          <a:p>
            <a:pPr marL="0" indent="0">
              <a:buNone/>
            </a:pPr>
            <a:r>
              <a:rPr lang="en-GB" sz="1600" b="0" i="1" dirty="0" smtClean="0"/>
              <a:t>Providing </a:t>
            </a:r>
            <a:r>
              <a:rPr lang="en-GB" sz="1600" b="0" i="1" dirty="0"/>
              <a:t>access to the best supercomputing facilities and services for both industry and academia, and complementing the activities of the Public-Private Partnership (PPP) in HPC to implement the HPC </a:t>
            </a:r>
            <a:r>
              <a:rPr lang="en-GB" sz="1600" b="0" i="1" dirty="0" smtClean="0"/>
              <a:t>strategy.</a:t>
            </a:r>
            <a:endParaRPr lang="en-GB" sz="1600" b="0" i="1" dirty="0"/>
          </a:p>
          <a:p>
            <a:pPr marL="0" indent="0">
              <a:buNone/>
            </a:pPr>
            <a:r>
              <a:rPr lang="en-GB" sz="1800" b="1" i="0" dirty="0"/>
              <a:t>Scope</a:t>
            </a:r>
            <a:r>
              <a:rPr lang="en-GB" sz="1800" b="1" i="0" dirty="0" smtClean="0"/>
              <a:t>:</a:t>
            </a:r>
          </a:p>
          <a:p>
            <a:pPr lvl="1"/>
            <a:r>
              <a:rPr lang="en-GB" sz="1400" b="0" i="1" dirty="0"/>
              <a:t>Seamless and efficient Tier-0 service to users Europe-wide </a:t>
            </a:r>
          </a:p>
          <a:p>
            <a:pPr lvl="1"/>
            <a:r>
              <a:rPr lang="en-GB" sz="1400" b="0" i="1" dirty="0"/>
              <a:t>Support (training, service prototyping, software development etc.) to Tier-0 services or a functional European HPC ecosystem</a:t>
            </a:r>
          </a:p>
          <a:p>
            <a:pPr lvl="1"/>
            <a:r>
              <a:rPr lang="en-GB" sz="1400" b="0" i="1" dirty="0"/>
              <a:t>O</a:t>
            </a:r>
            <a:r>
              <a:rPr lang="en-GB" sz="1400" b="0" i="1" dirty="0" smtClean="0"/>
              <a:t>penness </a:t>
            </a:r>
            <a:r>
              <a:rPr lang="en-GB" sz="1400" b="0" i="1" dirty="0"/>
              <a:t>to new user communities and new </a:t>
            </a:r>
            <a:r>
              <a:rPr lang="en-GB" sz="1400" b="0" i="1" dirty="0" smtClean="0"/>
              <a:t>applications</a:t>
            </a:r>
            <a:endParaRPr lang="en-GB" sz="1400" b="0" i="1" dirty="0"/>
          </a:p>
          <a:p>
            <a:pPr lvl="1"/>
            <a:r>
              <a:rPr lang="en-GB" sz="1400" b="0" i="1" dirty="0" smtClean="0"/>
              <a:t>Inclusive </a:t>
            </a:r>
            <a:r>
              <a:rPr lang="en-GB" sz="1400" b="0" i="1" dirty="0"/>
              <a:t>and equitable governance and a flexible business model </a:t>
            </a:r>
            <a:endParaRPr lang="en-GB" sz="1400" b="0" i="1" dirty="0" smtClean="0"/>
          </a:p>
          <a:p>
            <a:pPr lvl="1"/>
            <a:r>
              <a:rPr lang="en-GB" sz="1400" b="0" i="1" dirty="0" smtClean="0"/>
              <a:t>Strategy </a:t>
            </a:r>
            <a:r>
              <a:rPr lang="en-GB" sz="1400" b="0" i="1" dirty="0"/>
              <a:t>for the deployment of a rich HPC ecosystem </a:t>
            </a:r>
            <a:endParaRPr lang="en-GB" sz="1400" b="0" i="1" dirty="0" smtClean="0"/>
          </a:p>
          <a:p>
            <a:pPr lvl="1"/>
            <a:r>
              <a:rPr lang="en-GB" sz="1400" b="0" i="1" dirty="0" smtClean="0"/>
              <a:t>Synergy with the </a:t>
            </a:r>
            <a:r>
              <a:rPr lang="en-GB" sz="1400" b="0" i="1" dirty="0" err="1" smtClean="0"/>
              <a:t>CoEs</a:t>
            </a:r>
            <a:r>
              <a:rPr lang="en-GB" sz="1400" b="0" i="1" dirty="0" smtClean="0"/>
              <a:t> and the ETP4HPC</a:t>
            </a:r>
          </a:p>
          <a:p>
            <a:pPr lvl="1"/>
            <a:r>
              <a:rPr lang="en-GB" sz="1400" b="0" i="1" dirty="0" smtClean="0"/>
              <a:t>Training </a:t>
            </a:r>
            <a:r>
              <a:rPr lang="en-GB" sz="1400" b="0" i="1" dirty="0"/>
              <a:t>and skills development </a:t>
            </a:r>
            <a:r>
              <a:rPr lang="en-GB" sz="1400" b="0" i="1" dirty="0" smtClean="0"/>
              <a:t>programmes</a:t>
            </a:r>
          </a:p>
          <a:p>
            <a:pPr lvl="1"/>
            <a:r>
              <a:rPr lang="en-GB" sz="1400" b="0" i="1" dirty="0" smtClean="0"/>
              <a:t> </a:t>
            </a:r>
            <a:r>
              <a:rPr lang="en-GB" sz="1400" b="0" i="1" dirty="0"/>
              <a:t>I</a:t>
            </a:r>
            <a:r>
              <a:rPr lang="en-GB" sz="1400" b="0" i="1" dirty="0" smtClean="0"/>
              <a:t>nternational </a:t>
            </a:r>
            <a:r>
              <a:rPr lang="en-GB" sz="1400" b="0" i="1" dirty="0"/>
              <a:t>cooperation policy and associated activities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12104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641208" cy="936625"/>
          </a:xfrm>
        </p:spPr>
        <p:txBody>
          <a:bodyPr/>
          <a:lstStyle/>
          <a:p>
            <a:pPr marL="0" eaLnBrk="0" hangingPunct="0"/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c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entres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of 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excellence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for 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computing applications</a:t>
            </a:r>
            <a:endParaRPr lang="en-US" sz="2400" kern="1200" dirty="0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5949"/>
            <a:ext cx="8229600" cy="4187387"/>
          </a:xfrm>
        </p:spPr>
        <p:txBody>
          <a:bodyPr/>
          <a:lstStyle/>
          <a:p>
            <a:pPr marL="0" indent="0">
              <a:buNone/>
            </a:pPr>
            <a:r>
              <a:rPr lang="en-GB" sz="2000" b="1" i="0" dirty="0"/>
              <a:t>Objective: </a:t>
            </a:r>
            <a:endParaRPr lang="en-GB" sz="2000" b="1" i="0" dirty="0" smtClean="0"/>
          </a:p>
          <a:p>
            <a:pPr marL="0" indent="0">
              <a:buNone/>
            </a:pPr>
            <a:r>
              <a:rPr lang="en-GB" sz="1800" b="0" i="1" dirty="0" smtClean="0"/>
              <a:t>Establishing </a:t>
            </a:r>
            <a:r>
              <a:rPr lang="en-GB" sz="1800" b="0" i="1" dirty="0"/>
              <a:t>a limited number </a:t>
            </a:r>
            <a:r>
              <a:rPr lang="en-GB" sz="1800" b="0" i="1" dirty="0" smtClean="0"/>
              <a:t> (8-10) of </a:t>
            </a:r>
            <a:r>
              <a:rPr lang="en-GB" sz="1800" b="0" i="1" dirty="0"/>
              <a:t>Centres of Excellence for the application of HPC in scientific and industrial domains, focusing on scientific, industrial or societal challenges.</a:t>
            </a:r>
          </a:p>
          <a:p>
            <a:pPr marL="0" indent="0">
              <a:buNone/>
            </a:pPr>
            <a:r>
              <a:rPr lang="en-GB" sz="2000" b="1" i="0" dirty="0" smtClean="0"/>
              <a:t>Scope:</a:t>
            </a:r>
          </a:p>
          <a:p>
            <a:r>
              <a:rPr lang="en-GB" sz="1400" dirty="0"/>
              <a:t>The </a:t>
            </a:r>
            <a:r>
              <a:rPr lang="en-GB" sz="1400" dirty="0" err="1"/>
              <a:t>CoE's</a:t>
            </a:r>
            <a:r>
              <a:rPr lang="en-GB" sz="1400" dirty="0"/>
              <a:t> are expected to be: </a:t>
            </a:r>
            <a:endParaRPr lang="en-US" sz="1400" dirty="0"/>
          </a:p>
          <a:p>
            <a:r>
              <a:rPr lang="en-GB" sz="1400" dirty="0"/>
              <a:t>(1) </a:t>
            </a:r>
            <a:r>
              <a:rPr lang="en-GB" sz="1400" u="sng" dirty="0"/>
              <a:t>integrated</a:t>
            </a:r>
            <a:r>
              <a:rPr lang="en-GB" sz="1400" dirty="0"/>
              <a:t>: encompassing not only HPC software but also relevant aspects of hardware, data storage, connectivity, security, etc.; </a:t>
            </a:r>
            <a:endParaRPr lang="en-US" sz="1400" dirty="0"/>
          </a:p>
          <a:p>
            <a:r>
              <a:rPr lang="en-GB" sz="1400" dirty="0"/>
              <a:t>(2) </a:t>
            </a:r>
            <a:r>
              <a:rPr lang="en-GB" sz="1400" u="sng" dirty="0"/>
              <a:t>multidisciplinary</a:t>
            </a:r>
            <a:r>
              <a:rPr lang="en-GB" sz="1400" dirty="0"/>
              <a:t>: with domain expertise co-located alongside HPC system, software and algorithm expertise; </a:t>
            </a:r>
            <a:endParaRPr lang="en-US" sz="1400" dirty="0"/>
          </a:p>
          <a:p>
            <a:r>
              <a:rPr lang="en-GB" sz="1400" dirty="0"/>
              <a:t>(3) </a:t>
            </a:r>
            <a:r>
              <a:rPr lang="en-GB" sz="1400" u="sng" dirty="0"/>
              <a:t>user-driven</a:t>
            </a:r>
            <a:r>
              <a:rPr lang="en-GB" sz="1400" dirty="0"/>
              <a:t>, with the application users and owners playing a decisive role in governance; </a:t>
            </a:r>
            <a:endParaRPr lang="en-US" sz="1400" dirty="0"/>
          </a:p>
          <a:p>
            <a:r>
              <a:rPr lang="en-GB" sz="1400" dirty="0"/>
              <a:t>(4) </a:t>
            </a:r>
            <a:r>
              <a:rPr lang="en-GB" sz="1400" u="sng" dirty="0"/>
              <a:t>distributed </a:t>
            </a:r>
            <a:r>
              <a:rPr lang="en-GB" sz="1400" dirty="0"/>
              <a:t>with a possible central hub, federating capabilities around Europe, exploiting available competences, and ensuring synergies with national/local programmes</a:t>
            </a:r>
            <a:endParaRPr lang="en-GB" sz="1400" b="1" i="0" dirty="0"/>
          </a:p>
        </p:txBody>
      </p:sp>
    </p:spTree>
    <p:extLst>
      <p:ext uri="{BB962C8B-B14F-4D97-AF65-F5344CB8AC3E}">
        <p14:creationId xmlns:p14="http://schemas.microsoft.com/office/powerpoint/2010/main" val="1783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793006"/>
          </a:xfrm>
        </p:spPr>
        <p:txBody>
          <a:bodyPr/>
          <a:lstStyle/>
          <a:p>
            <a:pPr marL="0" eaLnBrk="0" hangingPunct="0"/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network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of HPC 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competence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c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entres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for SMEs</a:t>
            </a:r>
            <a:endParaRPr lang="en-US" sz="2400" kern="1200" dirty="0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8267"/>
            <a:ext cx="8229600" cy="4377266"/>
          </a:xfrm>
        </p:spPr>
        <p:txBody>
          <a:bodyPr/>
          <a:lstStyle/>
          <a:p>
            <a:pPr marL="0" indent="0">
              <a:buNone/>
            </a:pPr>
            <a:r>
              <a:rPr lang="en-GB" sz="1800" b="1" i="0" dirty="0"/>
              <a:t>Objective: </a:t>
            </a:r>
            <a:endParaRPr lang="en-GB" sz="1800" b="1" i="0" dirty="0" smtClean="0"/>
          </a:p>
          <a:p>
            <a:pPr marL="0" indent="0">
              <a:buNone/>
            </a:pPr>
            <a:r>
              <a:rPr lang="en-GB" sz="1800" b="0" i="1" dirty="0" smtClean="0"/>
              <a:t>Set-up </a:t>
            </a:r>
            <a:r>
              <a:rPr lang="en-GB" sz="1800" b="0" i="1" dirty="0" err="1"/>
              <a:t>pof</a:t>
            </a:r>
            <a:r>
              <a:rPr lang="en-GB" sz="1800" b="0" i="1" dirty="0"/>
              <a:t> HPC competence centres have been set up in some Member States to facilitate access of industry and in particular SMEs to HPC services.</a:t>
            </a:r>
          </a:p>
          <a:p>
            <a:pPr marL="0" indent="0">
              <a:buNone/>
            </a:pPr>
            <a:r>
              <a:rPr lang="en-GB" sz="1800" b="1" i="0" dirty="0"/>
              <a:t>Scope:</a:t>
            </a:r>
          </a:p>
          <a:p>
            <a:pPr lvl="1"/>
            <a:r>
              <a:rPr lang="en-GB" sz="1600" b="0" i="1" dirty="0"/>
              <a:t>Networking of existing HPC competence centres providing HPC services to exchange best practices and pool technical, expertise or business resources;</a:t>
            </a:r>
            <a:endParaRPr lang="en-US" sz="1600" b="0" i="1" dirty="0"/>
          </a:p>
          <a:p>
            <a:pPr lvl="1"/>
            <a:r>
              <a:rPr lang="en-GB" sz="1600" b="0" i="1" dirty="0"/>
              <a:t>Awareness raising and visibility activities of the benefits of HPC for SMEs;</a:t>
            </a:r>
            <a:endParaRPr lang="en-US" sz="1600" b="0" i="1" dirty="0"/>
          </a:p>
          <a:p>
            <a:pPr lvl="1"/>
            <a:r>
              <a:rPr lang="en-GB" sz="1600" b="0" i="1" dirty="0"/>
              <a:t>Identification of the pool of SMEs and available expertise in the different business areas at European level, and mechanisms to match SME needs and the available expertise;</a:t>
            </a:r>
            <a:endParaRPr lang="en-US" sz="1600" b="0" i="1" dirty="0"/>
          </a:p>
          <a:p>
            <a:pPr lvl="1"/>
            <a:r>
              <a:rPr lang="en-GB" sz="1600" b="0" i="1" dirty="0" smtClean="0"/>
              <a:t>Training </a:t>
            </a:r>
            <a:r>
              <a:rPr lang="en-GB" sz="1600" b="0" i="1" dirty="0"/>
              <a:t>(in synergy with the activities carried out by PRACE and other organisations providing specific training for SMEs in HPC</a:t>
            </a:r>
            <a:r>
              <a:rPr lang="en-GB" sz="1600" b="0" i="1" dirty="0" smtClean="0"/>
              <a:t>)</a:t>
            </a:r>
            <a:endParaRPr lang="en-GB" sz="1600" b="0" i="1" dirty="0"/>
          </a:p>
        </p:txBody>
      </p:sp>
    </p:spTree>
    <p:extLst>
      <p:ext uri="{BB962C8B-B14F-4D97-AF65-F5344CB8AC3E}">
        <p14:creationId xmlns:p14="http://schemas.microsoft.com/office/powerpoint/2010/main" val="3901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39850"/>
            <a:ext cx="8568952" cy="936625"/>
          </a:xfrm>
        </p:spPr>
        <p:txBody>
          <a:bodyPr/>
          <a:lstStyle/>
          <a:p>
            <a:pPr marL="0" eaLnBrk="0" hangingPunct="0"/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providing core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services across e-Infrastructures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529013"/>
          </a:xfrm>
        </p:spPr>
        <p:txBody>
          <a:bodyPr/>
          <a:lstStyle/>
          <a:p>
            <a:pPr marL="0" indent="0">
              <a:buNone/>
            </a:pPr>
            <a:r>
              <a:rPr lang="en-GB" sz="1800" b="1" i="0" dirty="0" smtClean="0"/>
              <a:t>Objective:</a:t>
            </a:r>
          </a:p>
          <a:p>
            <a:pPr marL="0" indent="0">
              <a:buNone/>
            </a:pPr>
            <a:r>
              <a:rPr lang="en-GB" sz="1800" b="0" i="1" dirty="0" smtClean="0"/>
              <a:t>Support </a:t>
            </a:r>
            <a:r>
              <a:rPr lang="en-GB" sz="1800" b="0" i="1" dirty="0"/>
              <a:t>to harmonise and/or deploy core infrastructure services (e.g. resources)</a:t>
            </a:r>
            <a:r>
              <a:rPr lang="en-GB" sz="1800" b="0" i="1" dirty="0" smtClean="0"/>
              <a:t>.</a:t>
            </a:r>
            <a:endParaRPr lang="en-GB" sz="1800" b="0" i="1" dirty="0"/>
          </a:p>
          <a:p>
            <a:pPr marL="0" indent="0">
              <a:buNone/>
            </a:pPr>
            <a:r>
              <a:rPr lang="en-GB" sz="1800" b="1" i="0" dirty="0"/>
              <a:t>Scope:</a:t>
            </a:r>
          </a:p>
          <a:p>
            <a:pPr lvl="1"/>
            <a:r>
              <a:rPr lang="en-GB" sz="1600" b="0" i="1" dirty="0"/>
              <a:t>Development and promotion of the uptake of a Digital Identifier e-infrastructure for digital objects (articles, datasets, collections, software, nomenclature, </a:t>
            </a:r>
            <a:r>
              <a:rPr lang="en-GB" sz="1600" b="0" i="1" dirty="0" err="1"/>
              <a:t>etc</a:t>
            </a:r>
            <a:r>
              <a:rPr lang="en-GB" sz="1600" b="0" i="1" dirty="0"/>
              <a:t>), contributors and authors</a:t>
            </a:r>
            <a:r>
              <a:rPr lang="en-GB" sz="1600" b="0" i="1" dirty="0" smtClean="0"/>
              <a:t>;</a:t>
            </a:r>
          </a:p>
          <a:p>
            <a:pPr lvl="1"/>
            <a:r>
              <a:rPr lang="en-GB" sz="1600" b="0" i="1" dirty="0"/>
              <a:t>Deployment and promotion of a pan-European identity federation for researchers, educators and students, in compliance with existing identity inter-federation </a:t>
            </a:r>
            <a:r>
              <a:rPr lang="en-GB" sz="1600" b="0" i="1" dirty="0" smtClean="0"/>
              <a:t>efforts.</a:t>
            </a:r>
            <a:endParaRPr lang="en-US" sz="1600" i="1" dirty="0"/>
          </a:p>
          <a:p>
            <a:pPr marL="457200" lvl="1" indent="0">
              <a:buNone/>
            </a:pPr>
            <a:endParaRPr lang="en-US" sz="1600" i="1" dirty="0"/>
          </a:p>
          <a:p>
            <a:pPr marL="0" lvl="1" indent="0">
              <a:buNone/>
            </a:pPr>
            <a:r>
              <a:rPr lang="en-US" sz="1400" i="1" dirty="0" smtClean="0"/>
              <a:t>NB!</a:t>
            </a:r>
            <a:r>
              <a:rPr lang="en-GB" sz="1400" dirty="0"/>
              <a:t> </a:t>
            </a:r>
            <a:r>
              <a:rPr lang="en-GB" sz="1400" b="0" dirty="0"/>
              <a:t>Core services are considered those that 1) ensure interoperation of and 2) are needed across a broad range of e-infrastructures and research communities.</a:t>
            </a:r>
            <a:endParaRPr lang="en-US" sz="1400" b="0" i="1" dirty="0"/>
          </a:p>
        </p:txBody>
      </p:sp>
    </p:spTree>
    <p:extLst>
      <p:ext uri="{BB962C8B-B14F-4D97-AF65-F5344CB8AC3E}">
        <p14:creationId xmlns:p14="http://schemas.microsoft.com/office/powerpoint/2010/main" val="28365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44600"/>
            <a:ext cx="8212779" cy="897467"/>
          </a:xfrm>
        </p:spPr>
        <p:txBody>
          <a:bodyPr/>
          <a:lstStyle/>
          <a:p>
            <a:pPr marL="0" eaLnBrk="0" hangingPunct="0"/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research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and 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education networking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– GÉANT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06" y="2348880"/>
            <a:ext cx="8601740" cy="4051920"/>
          </a:xfrm>
        </p:spPr>
        <p:txBody>
          <a:bodyPr/>
          <a:lstStyle/>
          <a:p>
            <a:pPr marL="0" indent="0">
              <a:buNone/>
            </a:pPr>
            <a:r>
              <a:rPr lang="en-GB" sz="2000" b="1" i="0" dirty="0" smtClean="0"/>
              <a:t>Objective:</a:t>
            </a:r>
          </a:p>
          <a:p>
            <a:pPr marL="0" indent="0">
              <a:buNone/>
            </a:pPr>
            <a:r>
              <a:rPr lang="en-GB" sz="1800" dirty="0" smtClean="0"/>
              <a:t>A key step towards the 2020 vision of GÉANT as a communication commons for Europe</a:t>
            </a:r>
          </a:p>
          <a:p>
            <a:pPr marL="0" indent="0">
              <a:buNone/>
            </a:pPr>
            <a:r>
              <a:rPr lang="en-GB" sz="2000" b="1" i="0" dirty="0" smtClean="0"/>
              <a:t>Scope:</a:t>
            </a:r>
          </a:p>
          <a:p>
            <a:pPr lvl="1"/>
            <a:r>
              <a:rPr lang="en-GB" sz="1800" b="0" i="1" dirty="0" smtClean="0"/>
              <a:t>Moving from connectivity to advanced services notably in the area of mobility and content access</a:t>
            </a:r>
          </a:p>
          <a:p>
            <a:pPr lvl="1"/>
            <a:r>
              <a:rPr lang="en-GB" sz="1800" b="0" i="1" dirty="0" smtClean="0"/>
              <a:t>Innovate new business models and technologies in collaboration with industry, academia and user communities</a:t>
            </a:r>
          </a:p>
          <a:p>
            <a:pPr lvl="1"/>
            <a:r>
              <a:rPr lang="en-GB" sz="1800" b="0" i="1" dirty="0" smtClean="0"/>
              <a:t>Ensure a long term commitment of Europe to this unique capacity through a Framework Partnership Agreement</a:t>
            </a:r>
          </a:p>
        </p:txBody>
      </p:sp>
    </p:spTree>
    <p:extLst>
      <p:ext uri="{BB962C8B-B14F-4D97-AF65-F5344CB8AC3E}">
        <p14:creationId xmlns:p14="http://schemas.microsoft.com/office/powerpoint/2010/main" val="4041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22887"/>
            <a:ext cx="8137152" cy="936625"/>
          </a:xfrm>
        </p:spPr>
        <p:txBody>
          <a:bodyPr/>
          <a:lstStyle/>
          <a:p>
            <a:pPr marL="0" eaLnBrk="0" hangingPunct="0"/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virtual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research environments (VRE)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806" y="2276251"/>
            <a:ext cx="8430666" cy="3529013"/>
          </a:xfrm>
        </p:spPr>
        <p:txBody>
          <a:bodyPr/>
          <a:lstStyle/>
          <a:p>
            <a:pPr marL="0" indent="0">
              <a:buNone/>
            </a:pPr>
            <a:r>
              <a:rPr lang="en-GB" sz="2000" b="1" i="0" dirty="0" smtClean="0"/>
              <a:t>Objective</a:t>
            </a:r>
            <a:r>
              <a:rPr lang="en-GB" sz="2000" b="1" i="0" dirty="0"/>
              <a:t>:</a:t>
            </a:r>
          </a:p>
          <a:p>
            <a:pPr marL="0" indent="0">
              <a:buNone/>
            </a:pPr>
            <a:r>
              <a:rPr lang="en-GB" sz="1800" dirty="0"/>
              <a:t>Capacity building in interdisciplinary research through community-led development and deployment of service-driven digital environments for large-scale multidisciplinary research collaboration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b="1" i="0" dirty="0" smtClean="0"/>
              <a:t>Scope</a:t>
            </a:r>
            <a:r>
              <a:rPr lang="en-GB" sz="2000" b="1" i="0" dirty="0"/>
              <a:t>:</a:t>
            </a:r>
          </a:p>
          <a:p>
            <a:pPr lvl="1"/>
            <a:r>
              <a:rPr lang="en-GB" sz="1600" b="0" i="1" dirty="0"/>
              <a:t>Integrate resources across all layers of the e-infrastructure (networking, computing, data, software, user interfaces) and foster cross-disciplinary data interoperability </a:t>
            </a:r>
          </a:p>
          <a:p>
            <a:pPr lvl="1"/>
            <a:r>
              <a:rPr lang="en-GB" sz="1600" b="0" i="1" dirty="0"/>
              <a:t>Build on requirements from real use cases </a:t>
            </a:r>
            <a:r>
              <a:rPr lang="en-GB" sz="1600" b="0" i="1" dirty="0" err="1"/>
              <a:t>ie</a:t>
            </a:r>
            <a:r>
              <a:rPr lang="en-GB" sz="1600" b="0" i="1" dirty="0"/>
              <a:t>.: integrate heterogeneous data from multiple resources and re-use tools and services from existing infrastructures.</a:t>
            </a:r>
          </a:p>
          <a:p>
            <a:pPr lvl="1"/>
            <a:r>
              <a:rPr lang="en-GB" sz="1600" b="0" i="1" dirty="0"/>
              <a:t>Targeting one or more areas of Science and Technology, including Social Sciences and Humanities.</a:t>
            </a:r>
          </a:p>
        </p:txBody>
      </p:sp>
    </p:spTree>
    <p:extLst>
      <p:ext uri="{BB962C8B-B14F-4D97-AF65-F5344CB8AC3E}">
        <p14:creationId xmlns:p14="http://schemas.microsoft.com/office/powerpoint/2010/main" val="13342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1412776"/>
            <a:ext cx="8405802" cy="677333"/>
          </a:xfrm>
        </p:spPr>
        <p:txBody>
          <a:bodyPr/>
          <a:lstStyle/>
          <a:p>
            <a:pPr marL="0" eaLnBrk="0" hangingPunct="0"/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new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professions and skills for 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e-infrastructures</a:t>
            </a:r>
            <a:endParaRPr lang="en-GB" sz="2400" kern="1200" dirty="0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204864"/>
            <a:ext cx="8229600" cy="4143027"/>
          </a:xfrm>
        </p:spPr>
        <p:txBody>
          <a:bodyPr/>
          <a:lstStyle/>
          <a:p>
            <a:pPr marL="0" indent="0">
              <a:buNone/>
            </a:pPr>
            <a:r>
              <a:rPr lang="en-GB" sz="2000" b="1" i="0" dirty="0" smtClean="0"/>
              <a:t>Objective:</a:t>
            </a:r>
            <a:r>
              <a:rPr lang="en-GB" sz="2400" dirty="0" smtClean="0"/>
              <a:t> </a:t>
            </a:r>
            <a:endParaRPr lang="en-GB" sz="2400" dirty="0"/>
          </a:p>
          <a:p>
            <a:pPr marL="0" indent="0">
              <a:buNone/>
            </a:pPr>
            <a:r>
              <a:rPr lang="en-GB" sz="1800" dirty="0"/>
              <a:t>Enabling the development of formal education for emerging professions of e-infrastructure operators, research technologists, data scientists and data librarians.</a:t>
            </a:r>
          </a:p>
          <a:p>
            <a:pPr marL="0" indent="0">
              <a:buNone/>
            </a:pPr>
            <a:r>
              <a:rPr lang="en-GB" sz="2000" b="1" i="0" dirty="0"/>
              <a:t>Scope:</a:t>
            </a:r>
          </a:p>
          <a:p>
            <a:pPr lvl="1"/>
            <a:r>
              <a:rPr lang="en-GB" sz="1600" b="0" i="1" dirty="0"/>
              <a:t>Shaping university curricula for the e-infrastructure competences, and promoting their adoption.</a:t>
            </a:r>
          </a:p>
          <a:p>
            <a:pPr lvl="1"/>
            <a:r>
              <a:rPr lang="en-GB" sz="1600" b="0" i="1" dirty="0"/>
              <a:t>Developing and executing training programmes .</a:t>
            </a:r>
          </a:p>
          <a:p>
            <a:pPr lvl="1"/>
            <a:r>
              <a:rPr lang="en-GB" sz="1600" b="0" i="1" dirty="0"/>
              <a:t>Supporting the establishment of research technologist, data scientist and data librarian as distinct professions from that of a researcher.</a:t>
            </a:r>
          </a:p>
          <a:p>
            <a:pPr lvl="1"/>
            <a:r>
              <a:rPr lang="en-GB" sz="1600" b="0" i="1" dirty="0"/>
              <a:t>Supporting networking and information sharing among already practicing professionals in these fields within research institutes and in higher education.</a:t>
            </a:r>
          </a:p>
          <a:p>
            <a:pPr lvl="1"/>
            <a:endParaRPr lang="en-GB" sz="1600" b="0" i="1" dirty="0"/>
          </a:p>
        </p:txBody>
      </p:sp>
    </p:spTree>
    <p:extLst>
      <p:ext uri="{BB962C8B-B14F-4D97-AF65-F5344CB8AC3E}">
        <p14:creationId xmlns:p14="http://schemas.microsoft.com/office/powerpoint/2010/main" val="29689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72553"/>
            <a:ext cx="8784976" cy="744279"/>
          </a:xfrm>
        </p:spPr>
        <p:txBody>
          <a:bodyPr/>
          <a:lstStyle/>
          <a:p>
            <a:pPr marL="0" eaLnBrk="0" hangingPunct="0"/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policy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development and international cooperation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9" y="2087355"/>
            <a:ext cx="8484781" cy="4365981"/>
          </a:xfrm>
        </p:spPr>
        <p:txBody>
          <a:bodyPr/>
          <a:lstStyle/>
          <a:p>
            <a:pPr marL="0" indent="0">
              <a:buNone/>
            </a:pPr>
            <a:r>
              <a:rPr lang="en-GB" sz="1800" b="1" i="0" dirty="0"/>
              <a:t>Objective: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600" dirty="0"/>
              <a:t>Coordination of national and/or regional policies and programmes for e-infrastructures and optimal use of different EU funding sources; </a:t>
            </a:r>
            <a:r>
              <a:rPr lang="en-GB" sz="1600" dirty="0" smtClean="0"/>
              <a:t>Cooperation </a:t>
            </a:r>
            <a:r>
              <a:rPr lang="en-GB" sz="1600" dirty="0"/>
              <a:t>with non-European </a:t>
            </a:r>
            <a:r>
              <a:rPr lang="en-GB" sz="1600" dirty="0" smtClean="0"/>
              <a:t>counterparts for global connectivity and reach, and potential technology transfer; Policy coordination at international level</a:t>
            </a:r>
          </a:p>
          <a:p>
            <a:pPr marL="0" indent="0">
              <a:buNone/>
            </a:pPr>
            <a:r>
              <a:rPr lang="en-GB" sz="1800" b="1" i="0" dirty="0"/>
              <a:t>Scope</a:t>
            </a:r>
            <a:r>
              <a:rPr lang="en-GB" sz="1800" b="1" i="0" dirty="0" smtClean="0"/>
              <a:t>:</a:t>
            </a:r>
          </a:p>
          <a:p>
            <a:pPr lvl="1"/>
            <a:r>
              <a:rPr lang="en-GB" sz="1400" b="0" i="1" dirty="0"/>
              <a:t>Dissemination of </a:t>
            </a:r>
            <a:r>
              <a:rPr lang="en-GB" sz="1400" b="0" i="1" dirty="0" smtClean="0"/>
              <a:t>information and results</a:t>
            </a:r>
            <a:endParaRPr lang="en-GB" sz="1400" b="0" i="1" dirty="0"/>
          </a:p>
          <a:p>
            <a:pPr lvl="1"/>
            <a:r>
              <a:rPr lang="en-GB" sz="1400" b="0" i="1" dirty="0"/>
              <a:t>Stakeholder </a:t>
            </a:r>
            <a:r>
              <a:rPr lang="en-GB" sz="1400" b="0" i="1" dirty="0" smtClean="0"/>
              <a:t>initiatives, incl. user forum to ensure </a:t>
            </a:r>
            <a:r>
              <a:rPr lang="en-GB" sz="1400" b="0" i="1" dirty="0"/>
              <a:t>global interoperability for </a:t>
            </a:r>
            <a:r>
              <a:rPr lang="en-GB" sz="1400" b="0" i="1" dirty="0" smtClean="0"/>
              <a:t>e-infrastructures</a:t>
            </a:r>
            <a:endParaRPr lang="en-GB" sz="1400" b="0" i="1" dirty="0"/>
          </a:p>
          <a:p>
            <a:pPr lvl="1"/>
            <a:r>
              <a:rPr lang="en-GB" sz="1400" b="0" i="1" dirty="0"/>
              <a:t>Policy </a:t>
            </a:r>
            <a:r>
              <a:rPr lang="en-GB" sz="1400" b="0" i="1" dirty="0" smtClean="0"/>
              <a:t>coordination</a:t>
            </a:r>
            <a:r>
              <a:rPr lang="en-GB" sz="1400" b="0" i="1" dirty="0"/>
              <a:t>, </a:t>
            </a:r>
            <a:r>
              <a:rPr lang="en-GB" sz="1400" b="0" i="1" dirty="0" smtClean="0"/>
              <a:t>incl. collection of information through consultations and surveys</a:t>
            </a:r>
          </a:p>
          <a:p>
            <a:pPr lvl="1"/>
            <a:r>
              <a:rPr lang="en-GB" sz="1400" b="0" i="1" dirty="0" smtClean="0"/>
              <a:t>Support to monitoring of results and impact assessment, incl. through metrics and indicators</a:t>
            </a:r>
          </a:p>
          <a:p>
            <a:pPr lvl="1"/>
            <a:r>
              <a:rPr lang="en-GB" sz="1400" b="0" i="1" dirty="0" smtClean="0"/>
              <a:t>Monitoring and analysis of the take up of digital science and e-infrastructures by the users and the society</a:t>
            </a:r>
          </a:p>
          <a:p>
            <a:pPr lvl="1"/>
            <a:r>
              <a:rPr lang="en-GB" sz="1400" b="0" i="1" dirty="0" smtClean="0"/>
              <a:t>Support to technology transfer from the projects to the market</a:t>
            </a:r>
          </a:p>
          <a:p>
            <a:pPr lvl="1"/>
            <a:r>
              <a:rPr lang="en-GB" sz="1400" b="0" i="1" dirty="0" smtClean="0"/>
              <a:t>Support to cooperation with developing countries and regions</a:t>
            </a:r>
            <a:endParaRPr lang="en-GB" sz="1400" b="0" i="1" dirty="0"/>
          </a:p>
        </p:txBody>
      </p:sp>
    </p:spTree>
    <p:extLst>
      <p:ext uri="{BB962C8B-B14F-4D97-AF65-F5344CB8AC3E}">
        <p14:creationId xmlns:p14="http://schemas.microsoft.com/office/powerpoint/2010/main" val="28655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341439"/>
            <a:ext cx="6121375" cy="719410"/>
          </a:xfrm>
        </p:spPr>
        <p:txBody>
          <a:bodyPr/>
          <a:lstStyle/>
          <a:p>
            <a:pPr marL="98425">
              <a:defRPr/>
            </a:pPr>
            <a:r>
              <a:rPr lang="en-GB" sz="2400" kern="1200" dirty="0"/>
              <a:t>data </a:t>
            </a:r>
            <a:r>
              <a:rPr lang="en-GB" sz="2400" kern="1200" dirty="0" smtClean="0"/>
              <a:t>e-Infrastructure</a:t>
            </a:r>
            <a:endParaRPr lang="en-US" sz="2400" dirty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60375" y="2997224"/>
            <a:ext cx="7999413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00050" indent="-3429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57150" indent="0" algn="ctr">
              <a:lnSpc>
                <a:spcPct val="90000"/>
              </a:lnSpc>
              <a:spcBef>
                <a:spcPts val="1200"/>
              </a:spcBef>
              <a:buClr>
                <a:srgbClr val="009FBA"/>
              </a:buClr>
              <a:defRPr/>
            </a:pPr>
            <a:r>
              <a:rPr lang="en-GB" sz="3200" b="1" dirty="0" smtClean="0"/>
              <a:t>E</a:t>
            </a:r>
            <a:r>
              <a:rPr lang="en-GB" sz="1800" dirty="0" smtClean="0"/>
              <a:t>-Infrastructure = </a:t>
            </a:r>
            <a:r>
              <a:rPr lang="en-GB" sz="3200" b="1" dirty="0" smtClean="0"/>
              <a:t>M</a:t>
            </a:r>
            <a:r>
              <a:rPr lang="en-GB" sz="1800" dirty="0" smtClean="0"/>
              <a:t>emory x </a:t>
            </a:r>
            <a:r>
              <a:rPr lang="en-GB" sz="3200" b="1" dirty="0" smtClean="0"/>
              <a:t>C</a:t>
            </a:r>
            <a:r>
              <a:rPr lang="en-GB" sz="1800" dirty="0" smtClean="0"/>
              <a:t>onnectivity x </a:t>
            </a:r>
            <a:r>
              <a:rPr lang="en-GB" sz="3200" b="1" dirty="0" smtClean="0"/>
              <a:t>C</a:t>
            </a:r>
            <a:r>
              <a:rPr lang="en-GB" sz="1800" dirty="0" smtClean="0"/>
              <a:t>omputing</a:t>
            </a:r>
          </a:p>
          <a:p>
            <a:pPr marL="57150" indent="0" algn="ctr">
              <a:lnSpc>
                <a:spcPct val="90000"/>
              </a:lnSpc>
              <a:spcBef>
                <a:spcPts val="1200"/>
              </a:spcBef>
              <a:buClr>
                <a:srgbClr val="009FBA"/>
              </a:buClr>
              <a:defRPr/>
            </a:pPr>
            <a:endParaRPr lang="en-GB" sz="3200" b="1" dirty="0" smtClean="0"/>
          </a:p>
          <a:p>
            <a:pPr marL="57150" indent="0" algn="ctr">
              <a:lnSpc>
                <a:spcPct val="90000"/>
              </a:lnSpc>
              <a:spcBef>
                <a:spcPts val="1200"/>
              </a:spcBef>
              <a:buClr>
                <a:srgbClr val="009FBA"/>
              </a:buClr>
              <a:defRPr/>
            </a:pPr>
            <a:r>
              <a:rPr lang="en-GB" sz="3200" b="1" dirty="0" smtClean="0"/>
              <a:t>E</a:t>
            </a:r>
            <a:r>
              <a:rPr lang="en-GB" sz="1800" dirty="0" smtClean="0"/>
              <a:t>= </a:t>
            </a:r>
            <a:r>
              <a:rPr lang="en-GB" sz="3200" b="1" dirty="0" smtClean="0"/>
              <a:t>M</a:t>
            </a:r>
            <a:r>
              <a:rPr lang="en-GB" sz="1800" dirty="0" smtClean="0"/>
              <a:t> x </a:t>
            </a:r>
            <a:r>
              <a:rPr lang="en-GB" sz="3200" b="1" dirty="0" smtClean="0"/>
              <a:t>C</a:t>
            </a:r>
            <a:r>
              <a:rPr lang="en-GB" sz="1800" dirty="0" smtClean="0"/>
              <a:t> x </a:t>
            </a:r>
            <a:r>
              <a:rPr lang="en-GB" sz="3200" b="1" dirty="0" smtClean="0"/>
              <a:t>C</a:t>
            </a:r>
            <a:endParaRPr lang="en-GB" sz="1800" dirty="0" smtClean="0"/>
          </a:p>
          <a:p>
            <a:pPr marL="57150" indent="0" algn="ctr">
              <a:lnSpc>
                <a:spcPct val="90000"/>
              </a:lnSpc>
              <a:spcBef>
                <a:spcPts val="1200"/>
              </a:spcBef>
              <a:buClr>
                <a:srgbClr val="009FBA"/>
              </a:buClr>
              <a:defRPr/>
            </a:pPr>
            <a:endParaRPr lang="en-GB" sz="3200" b="1" dirty="0" smtClean="0"/>
          </a:p>
          <a:p>
            <a:pPr algn="ctr">
              <a:defRPr/>
            </a:pPr>
            <a:r>
              <a:rPr lang="fr-BE" sz="3200" b="1" dirty="0" smtClean="0"/>
              <a:t>E = M C</a:t>
            </a:r>
            <a:r>
              <a:rPr lang="fr-BE" sz="3200" b="1" baseline="30000" dirty="0" smtClean="0"/>
              <a:t>2</a:t>
            </a:r>
            <a:endParaRPr lang="en-GB" sz="3200" b="1" dirty="0" smtClean="0"/>
          </a:p>
          <a:p>
            <a:pPr marL="57150" indent="0" algn="ctr">
              <a:lnSpc>
                <a:spcPct val="90000"/>
              </a:lnSpc>
              <a:spcBef>
                <a:spcPts val="1200"/>
              </a:spcBef>
              <a:buClr>
                <a:srgbClr val="009FBA"/>
              </a:buClr>
              <a:defRPr/>
            </a:pPr>
            <a:endParaRPr lang="en-GB" sz="1800" dirty="0" smtClean="0"/>
          </a:p>
          <a:p>
            <a:pPr marL="57150" indent="0" algn="ctr">
              <a:lnSpc>
                <a:spcPct val="90000"/>
              </a:lnSpc>
              <a:spcBef>
                <a:spcPts val="1200"/>
              </a:spcBef>
              <a:buClr>
                <a:srgbClr val="009FBA"/>
              </a:buClr>
              <a:defRPr/>
            </a:pPr>
            <a:r>
              <a:rPr lang="en-GB" sz="1800" dirty="0" smtClean="0"/>
              <a:t>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3"/>
            <a:ext cx="2311152" cy="140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5816" y="2024873"/>
            <a:ext cx="5760640" cy="3348815"/>
          </a:xfrm>
        </p:spPr>
        <p:txBody>
          <a:bodyPr/>
          <a:lstStyle/>
          <a:p>
            <a:pPr marL="0" lvl="1" indent="0" algn="ctr">
              <a:lnSpc>
                <a:spcPct val="90000"/>
              </a:lnSpc>
              <a:buFontTx/>
              <a:buNone/>
            </a:pPr>
            <a:endParaRPr lang="en-GB" sz="2800" dirty="0" smtClean="0"/>
          </a:p>
          <a:p>
            <a:pPr marL="0" lvl="1" indent="0" algn="r">
              <a:lnSpc>
                <a:spcPct val="90000"/>
              </a:lnSpc>
              <a:buFontTx/>
              <a:buNone/>
            </a:pPr>
            <a:r>
              <a:rPr lang="en-GB" sz="2800" dirty="0" smtClean="0"/>
              <a:t>Thank you!</a:t>
            </a:r>
            <a:endParaRPr lang="en-GB" b="0" dirty="0" smtClean="0"/>
          </a:p>
          <a:p>
            <a:pPr marL="0" lvl="1" indent="0" algn="r">
              <a:lnSpc>
                <a:spcPct val="90000"/>
              </a:lnSpc>
              <a:buFontTx/>
              <a:buNone/>
            </a:pPr>
            <a:r>
              <a:rPr lang="en-GB" sz="1800" b="0" dirty="0" smtClean="0"/>
              <a:t>Carlos Morais Pires</a:t>
            </a:r>
          </a:p>
          <a:p>
            <a:pPr marL="0" lvl="1" indent="0" algn="r">
              <a:lnSpc>
                <a:spcPct val="90000"/>
              </a:lnSpc>
              <a:buFontTx/>
              <a:buNone/>
            </a:pPr>
            <a:r>
              <a:rPr lang="en-GB" sz="1800" b="0" dirty="0" err="1" smtClean="0"/>
              <a:t>carlos.morais</a:t>
            </a:r>
            <a:r>
              <a:rPr lang="en-GB" sz="1800" b="0" dirty="0" smtClean="0"/>
              <a:t>-pires[at]ec.europa.eu</a:t>
            </a:r>
          </a:p>
          <a:p>
            <a:pPr marL="0" lvl="1" indent="0" algn="r">
              <a:lnSpc>
                <a:spcPct val="90000"/>
              </a:lnSpc>
              <a:buFontTx/>
              <a:buNone/>
            </a:pPr>
            <a:r>
              <a:rPr lang="en-GB" sz="1800" b="0" dirty="0" smtClean="0"/>
              <a:t>@</a:t>
            </a:r>
            <a:r>
              <a:rPr lang="en-GB" sz="1800" b="0" dirty="0" err="1" smtClean="0"/>
              <a:t>CMPires</a:t>
            </a:r>
            <a:endParaRPr lang="en-GB" sz="1800" b="0" dirty="0" smtClean="0"/>
          </a:p>
        </p:txBody>
      </p:sp>
      <p:pic>
        <p:nvPicPr>
          <p:cNvPr id="4098" name="Picture 2" descr="I:\images for presentations\shutterstock_58340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4873"/>
            <a:ext cx="2171652" cy="34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55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341439"/>
            <a:ext cx="8785225" cy="719410"/>
          </a:xfrm>
        </p:spPr>
        <p:txBody>
          <a:bodyPr/>
          <a:lstStyle/>
          <a:p>
            <a:pPr>
              <a:defRPr/>
            </a:pPr>
            <a:r>
              <a:rPr lang="en-GB" sz="2400" kern="1200" dirty="0"/>
              <a:t>d</a:t>
            </a:r>
            <a:r>
              <a:rPr lang="en-GB" sz="2400" kern="1200" dirty="0" smtClean="0"/>
              <a:t>ata as infrastructure</a:t>
            </a:r>
            <a:endParaRPr lang="en-US" sz="2400" dirty="0"/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460375" y="2565400"/>
            <a:ext cx="5840413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009FBA"/>
              </a:buClr>
            </a:pPr>
            <a:r>
              <a:rPr lang="en-GB" sz="1800" dirty="0"/>
              <a:t>The High Level Expert Group on Scientific Data presented </a:t>
            </a:r>
            <a:r>
              <a:rPr lang="en-GB" sz="1800" b="1" dirty="0"/>
              <a:t>Riding the Wave</a:t>
            </a:r>
            <a:r>
              <a:rPr lang="en-GB" sz="1800" dirty="0"/>
              <a:t> in October 2010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9FBA"/>
              </a:buClr>
            </a:pPr>
            <a:endParaRPr lang="en-GB" sz="1800" b="1" dirty="0"/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9FBA"/>
              </a:buClr>
            </a:pPr>
            <a:r>
              <a:rPr lang="en-GB" sz="1800" b="1" dirty="0"/>
              <a:t>Vision</a:t>
            </a:r>
            <a:r>
              <a:rPr lang="en-GB" sz="1800" dirty="0"/>
              <a:t>:  "data e-infrastructure that supports seamless access, use, re-use, and trust of data. In a sense, the physical and technical infrastructure becomes invisible and the </a:t>
            </a:r>
            <a:r>
              <a:rPr lang="en-GB" sz="1800" b="1" dirty="0"/>
              <a:t>data themselves become the infrastructure </a:t>
            </a:r>
            <a:r>
              <a:rPr lang="en-GB" sz="1800" dirty="0"/>
              <a:t>a valuable asset on which science, technology, the economy and society can advance".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65400"/>
            <a:ext cx="2447800" cy="191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1268413"/>
            <a:ext cx="8229600" cy="936625"/>
          </a:xfrm>
        </p:spPr>
        <p:txBody>
          <a:bodyPr/>
          <a:lstStyle/>
          <a:p>
            <a:pPr marL="0" indent="0">
              <a:lnSpc>
                <a:spcPct val="90000"/>
              </a:lnSpc>
              <a:defRPr/>
            </a:pPr>
            <a:r>
              <a:rPr lang="en-GB" sz="2400" kern="1200" dirty="0" smtClean="0"/>
              <a:t>Policy context</a:t>
            </a:r>
            <a:endParaRPr lang="en-GB" sz="1800" kern="1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5761038" cy="3600450"/>
          </a:xfrm>
        </p:spPr>
        <p:txBody>
          <a:bodyPr/>
          <a:lstStyle/>
          <a:p>
            <a:pPr marL="0" indent="0">
              <a:spcBef>
                <a:spcPts val="1800"/>
              </a:spcBef>
              <a:buFontTx/>
              <a:buNone/>
            </a:pPr>
            <a:r>
              <a:rPr lang="en-GB" sz="1800" b="1" i="0" smtClean="0"/>
              <a:t>A Reinforced European Research Area Partnership for Excellence and Growth, </a:t>
            </a:r>
            <a:r>
              <a:rPr lang="en-GB" sz="1800" i="0" smtClean="0"/>
              <a:t>COM(2012) 392 – July 2012</a:t>
            </a:r>
          </a:p>
          <a:p>
            <a:pPr marL="0" indent="0">
              <a:spcBef>
                <a:spcPts val="1800"/>
              </a:spcBef>
              <a:buFontTx/>
              <a:buNone/>
            </a:pPr>
            <a:r>
              <a:rPr lang="en-GB" sz="1800" b="1" i="0" smtClean="0"/>
              <a:t>Towards better access to scientific information: boosting the benefits of public investments in research, </a:t>
            </a:r>
            <a:r>
              <a:rPr lang="en-GB" sz="1800" i="0" smtClean="0"/>
              <a:t>COM(2012) 401 final - July2012</a:t>
            </a:r>
          </a:p>
          <a:p>
            <a:pPr marL="0" indent="0">
              <a:spcBef>
                <a:spcPts val="1800"/>
              </a:spcBef>
              <a:buFontTx/>
              <a:buNone/>
            </a:pPr>
            <a:r>
              <a:rPr lang="en-GB" sz="1800" b="1" i="0" smtClean="0"/>
              <a:t>Commission, Recommendation on access and preservation of scientific information, </a:t>
            </a:r>
            <a:r>
              <a:rPr lang="en-GB" sz="1800" i="0" smtClean="0"/>
              <a:t>C(2012) 4890 final – July 2012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28775"/>
            <a:ext cx="23685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140968"/>
            <a:ext cx="2565127" cy="20837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07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20FF-2FD6-486A-8597-FE0F31F000DD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8750" y="1268413"/>
            <a:ext cx="8805863" cy="79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/>
              <a:t>“homeless” data quickly become no data at all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i="1" dirty="0" smtClean="0"/>
              <a:t>Fran Berman and </a:t>
            </a:r>
            <a:r>
              <a:rPr lang="en-GB" sz="1400" i="1" dirty="0" err="1" smtClean="0"/>
              <a:t>Vint</a:t>
            </a:r>
            <a:r>
              <a:rPr lang="en-GB" sz="1400" i="1" dirty="0" smtClean="0"/>
              <a:t> Cerf in Science, August 2013</a:t>
            </a:r>
            <a:endParaRPr lang="en-GB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1" y="2204864"/>
            <a:ext cx="7294480" cy="423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5436096" y="2718959"/>
            <a:ext cx="2952328" cy="1152128"/>
          </a:xfrm>
          <a:prstGeom prst="ellipse">
            <a:avLst/>
          </a:prstGeom>
          <a:solidFill>
            <a:schemeClr val="accent2">
              <a:alpha val="18000"/>
            </a:schemeClr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hUUExQUFRUXGBgaGBgYGBccHBccHBwcHBwYHBwaHCggHBolHxgcITEhJSorLi4uGh8zODMsNygtLisBCgoKDg0OGxAQFywcHB8sLCwsLCwsLCwsLCwsLCwsLCwsLCwsLCwsLCwsLCw3LCwsLCwsLCwsLDcsLCs3NywsLP/AABEIALQBGAMBIgACEQEDEQH/xAAcAAABBAMBAAAAAAAAAAAAAAAFAwQGBwABAgj/xABEEAACAAQEAgcFBQUHBAMBAAABAgADBBEFEiExBkETIlFhcYGxBzKRocFCUnLR8BQjYoKyM0NzkqLh8RUkY8IlU9II/8QAGQEAAwEBAQAAAAAAAAAAAAAAAQIDAAQF/8QAIhEAAgICAgICAwAAAAAAAAAAAAECEQMxEiEEQSJREzJh/9oADAMBAAIRAxEAPwC2a6kDyyLctPGI7hE7K47CdfjEsTaIU/VY9xPyMXicRKal7PJ/Ew+RhDDGtOmjv+phSUMxlHszH5f7whh7fv5vlACh9XrmFjzH1EAZcjLNy9jQeqDr5fUQxmSv+4v5/KFQ1ilfQ9JLUj3gB5xH0mNLa4uDEmwyulzUGRgSo1HMctt47qKRHAzAH5GNoyYDOOOBsLwk+IBSkyeT1mCS0AuzsTayjs13h/iRp6SW050JVfPe5G+2unnEU4JD19W9dOFlTqyU+yt+zwGt+0xqDZYDDURo7Rh3HnGO0KEh+NJac3jeC+DVYdSPtCGnEcrUN5GAcqeyNdTYwB6tEmxyVeWG+6bw4Vs6dxEB1xkOrK+hIIvDnB5+aUO7SNYKob8PmxeWdj/xAjEcOZGIsSNbG24giOpNlN2ixiQNqRpBroN0yH4RhrTG2soOpMTKSgAsO/8AKOJXdHYNgfD9frvgaNdjXBx1b9pb1MZTD97N/wARfnLjMF/sl8PXWMkNaZM/xJfzW0YIthifulFtgR8DDmQBlHhCOFH93bsZt/Ew4p9vj6xhBrMUdLtClOoy/wAzf1GOJpGfz+kKUr9Q/if+oxgsTolGVdO36wpNQW56HlHNKerz3b1hZtoIrGNVL2JvzHxEDqlP36HsTn3kQaqVuPhAvEZYzk9ir6mCjURrh1v+4ftLA/P/AHiQV7ATRf8Ah9T+cRiZenqA2uU5Tp2GxiR4nMBKsNQVuDp95DBMxxMQMe6Gpl9W1v1fSFtb25RwjHx1/V4ZEwQ0rr3t/dn+s9sZDuwuf8P/ANjGQ4KJzLPVHgIieKrlmt3tf4iJQnujygRjFFm6y7g6wkTMbUWJBRKBOquwPhYw+wc3Lv8AeaAS4c5mAEZbkjXwv6RJaaWEQKOUFmHEz3h4fr1hRZYuW56CA1dVzi4WRKB01mTGypvrYDrN8hA2okYtmJSdSlfulSPLVTAoJrH6GZJyVVONR74H9VuwjQxIsIr1qJKzV+0Nuw8xEOw7jZpDCTiNO0gNcCbqZZ7ibbd4h1hk9KGpMgMDImdZSTot9jfYjlfwg1aoGgL7V65nnSaZWuCudlHaTYX8r2ETLhOjEmllrzIu1u3s8rAeMVrxDUBsTnE/ZY28ElgC0Wbh7hZcmWtvcF+7S5+cGS+IU+wlm1EY0cM2o84Rlzr7RKihzWUwmKVP/BiH1tGyNY/8xMmMNKmQrrZtdYDQ6dEMbeMlz2lm6m0EcQwxkNx1h84FvCPoommKtWu1r65TcQakY+ptmBB7REbEYIykZwTJ1TzQygggg84VmN1W8D6RCsMrXlgWJI7IkH/WpORi82WhtYhnUHn2mGuxOFBHB7CUn4RCKt+8ma/bln0EBafjTD5aANVyQQBoCTaw7gYSp+MqB2m5auTr0ZW7ZbkEXtmtGDRKcPbRhfZ29YcyDq3j9BDGhmgmYVIILGxBBB79N4VSZ1278p+RH0gsQ3OPW35iOqewQ+LephrPfrf5YUpm6h8W9YxmKU/P8Rhd208BDKU3veP5Q4bY+EEDFZ+xhjW7sfw/Uwu7XB8IY1zXz+C/0mMFCOJUCzpZU2BAQg9mgiPS2aQ/QzToFcox2Oxt8toli/a/CvyAhljlAs4IrjUZrHs6pg2AyZODBSCNuVv1eGxnKoJLKviw9LwwfhgZAyO4uBDaTworAlneCmLSOZ+PykZypzHJbTa+YmMhZOGZGc6E2RTqx3JaMg9hXEsQbeUIzDofCOpb6Q2M30HrGRNnFQ2aYn+b4Aj6iHBMMTqZRvqMw/XwEOw2vbBZkdzD1htsPrCyNofGGc1usvl9fzhZDoYAw0qKOVVyHkzRdSW0I1BB0YX5iKcmyZlLUPSTWZujuJRJ0yjXIL8iDcCLkWWbEruHaIH7WaVGSXP92YDYEc7bqT26gjzh49CMh9PPLzDc65SLnvIA+WkXbh0sBQedgPgLRQaV2SzpYzBqtxcE9/bqI1L9qeIgg9Klh9no1t+fzjSZSMC/aqbdgBCqKAB+UUkvthnhkb9nk6e9q2p5ka6RafCfFknEZPSS7qy6Oh3Q/UHkYkx1EMMxhDPHcxobGaADtzgBoUYwGx2lUAMBbXWCpf1hriS5pbCAzLYJTBiy5lbmdIAY9iKUaM029xoFG7HkB63iXYPOvL8CfWIF7Y6G8tZv3GHwbQ/MCBXQ6bsrzFeLqmdpnMtPuy7r8TuYE0s2zgnXtvvDd43LOsYf2Oq0dYw1zQ8rhsd7iGMAzLe9g9S96lMxyBUYLfQEkgkDlpFrqese9fQxS/sKqLVc5PvSb/5XX/8AUXIx6y+DD0hiT2cVfvfD1haQOqfE7Q2qW1X9dkLUzdWCA3K0LeUObwzl7kdwhyDGFZpD6wPqX6reHosP1Op7iPSB009Xyb5A/nGCh5Tt73gPSE57XMvf5eEbpjq/kP8ATCZOid35iMBi1HrKHw+EaCaH9beUaoz1WHYzesKSDcHuvGTA12M2B6R/8NfVo1DkyrzJn4E+sZD2Cgmj6eUNi2h8D6xtZvV8hCKG9/A+sMkKzQN+jI/ih2DqPOBqOQFXmJlvIgn8oeZusNbbxmZHNSpLC507PzjayFseXgY4qG62/ZCofqmAGhvTkp0l2uoc+QIEUPxZxKaysYqSJFysoHYKftnvO/mIvOt1lVCk2z5gD2ZkAikcH4FrKmxlyQB/GyrpprY6217IzlQ0Ig6WGD5TpYdt9xcaiI46G584uCi9llYzm5p0t/5GO2nJIZVXsirklliadn0sBMa2p7SghJTRaMSqbRJPZ7jjUdbKe/UZgkwdqtpr4Eg+UO8T4IrZH9rT3Fr3Rkb0N/lAFqJkIFiDfQWIO9ucLdjcT0zVTcoJ5DnEUn1JY3uYM1dTeSRsQB8rXiPgEmwBPdAkLGgrg1UQSh21IguRcdx0+kA8KpGDZzp2QYzQVoV7BuDmzTE74H+0Sj6Sim9oQkeK2YekP5a5ai/3iREZ444opUWZJabnexGWX1rEjYkGw+MZBeylHh9hGDT6lssiTMmm9uopbW17EgWBsDD7h6to5LB6mnmVBBvkzhU8xa7ecTqR7XKojoqGikShyRFd7eS5fSEbKJWBqf2aYlNRR+zFCNLTHlqfgWv8odH2L4gFLE0wsNula5+CWgsMZ4knaojygeyVJl/OYMw+MMKvAMdmC8yomW7DU227kNoTnH7Kfjk/Rrg/h+rwrEpZqZWRHWYgfMpU3G977XA3iz0x6lZ1Xp5IfNt0iX1HjHnriCiqZb2qS7EbFnLjtsCSe+BagdkUUrRKUKfZ6lq01XxhenGh8/UxFeBpcxcOpOmJLEXF9whY5B/ltEolN9fWGEZtCLnyhVTDdG6x32HrC48YKFZq/WYeB9RDFl6p8H9Ifj3j4D1MMQvVbwf0jGQ8pR1n8R/SIQnDRdtL+sK05BaZpzH9Ijh7WGltWjAZ1SnrTB/F6xulO/jCcg9eZ/KflHVN7z/ijGYon9o+3ur6GMjiV783XknoY3GMdB+r5RxLbU+BjWbq/CEk3NzfSOggchtUPaw+IDQ6DWIHjA4zfd/xQPkRDvPqP1zEBhR1UHX4QpLbT9dsNpz6+Y9Y7zdQ+BhRgNOqS02Z2XX0/wBoa4JxVJkN0bs6kMwFyAu/jf42jSk5pluxfQxXdPws81w+V3DtmJH2QGIK7jXnEsj6OjCrZeFTxEJcyTlTOJz5PeAC9RnznTXRTz5x3X8WyUORrFragXNvgNPjEd4flCWsxLlll6pn6xXQ8zz1IvEQ4s4amTSs4PNbXrAZrKO3q3N+zTYbxxqdurO54lV0SDiniaWARlfIF6ysouRzOnWtbsiF0OJyp06nXpAVDggE7dmhsbmw0EPuHeHKi8wzWY06huj6S+fwseVoj3BeFf8AyLywSBLE3rC3VFiFOu24F4oppE3jbr+lq1gJBHb+vWB+GTbOL77eEOw91FtiB6RzNo8y5l39f946Zq1ZwxdOgqI6BgfR12bqtow+cPc59IAxH+NFf9jqWlkh1DEFb3At1rd9rxQjR6Um6rMH62iEV/s8kTXWdLJVWDZ5XLPyKkG4BO4+EJJ0rKY1ydIrLhyhE6oRGF1vdh3DeJvWcQ1FEQklJUsEnKqKGYqOZFtu898M8MwP9kxFpeYEKGsRziwaXBpFQLsoLAW57Rx5MitfR6WHE1Fr2D+FOKKuc69NorkWGVQLdoKw4464tnSCySALSwM5K5t7fAaj4wTkYOlOottfRRbff84RxKgE2fNlzFGWYoaxA15X+XyiFrlfo6Guq9lOY9jb1QOcAEHkLEeME/Z7wcayaJk0Wp0Iv/5SCP3a93aeXjBfjnh+XTyTl94tck6k+f0iT8ETBKpZMtQbhSSe0kkk/OPQwVJdHl+UnB9k1rQLKBoAVsOwDYDyhWUv1gXVYjZFPPMNPOCdLNJG1orVHLdnK+8fD6w4l7QgCc58IcI0YDNlet/LDEr1X0+y3p4wQB125HnA8k2fwMYw5pR1pn4h6CNMCbfiaNUvvzdftfQR2o21+1BQGJyF/eHvVfSOpS2ZvEdkbH9ov4OzsJjZU5t9yPl/xAMzJB/eTP5fSMjmlHXm681/pjIJhLkI4VutCNZWhQAN/SEMOrM7WbcCOg5zqYOuPxqfk0OiesPOGUxusD/GPkGhaTNu3hAoIrOe1vEesKS3BUi4htVLmAB2uPWEpOHrbc790KOgZL0mv+FfUxzwzVKrzJRGzm3gTcetoc1VN0c02NwZY+NzEZm1PRzM5BsSQdbaXsCCOYMQyx5Ro6sE+MrJXNqEQzkyzc7+7lUnMLCxBGg8DaC+D3EkGYMra3Btfu2O9ohcjGZiEjpBrtnQm45agi8EafE5jr17c9FFr/EmPPez1uNKzjifFrZlVr3G3Zbc3/W0V3w9WrJM6qYnI01JZIOuVjrpubrfaJJj+IpIR3bUkHfn3RXmE0zzEmzipyZlsRsGvci3creV4tijSs580u6Ra9JxDInaSy55kZG08eQgxTYimgJKnvFh8dojfs3oQZcwn74H+lT9YmtTQKVtYGDLyWnVEo+HGrsZ1FGr3Ox7RDbLOTbrCOsMchnlG911X8O1vI2+MPWjoi+StHJNOLpgSsq6gZiiA3OvdAinxWeGsTbo7sVF9RuR42iWSyLtpzgVW0A6fpBYabeVofhyVMVT4u0BMfp1qDKrpc1QAQrDmwJsOfva7Wh1h85lOmnK0RCr4bakqOkDqUmFxLUEl7ZbknTYdvhEiwXFFmaG2Ybj1jzs2Hj0e143kJrkTapKzkAYuotqysUIB363LbeETJVJhczGmNbUlgbaaCw23PjAzEuHlqhozdtizZT5bCB9Pwv0D52a+2gZrefbEV9F6VXZGuMukqHEtLtqPh+jE8wvDhIlIm5CgE+X5xFMEMubUzH3yOAD+I67RNZg749Xx8fGJ4fmZec6HH7OuVGOpuIJo2sMf7tfEQ9l7wz2RWhUe95R2u35wkvvCFOUZGYqDrA8to/hBBBrA6YQBMJOg/OMzIWlTQrTSxsM30gfIq2mTQQbIDe3jpA2uqizvyBaC2HycssnmWBhU7HapBN/fTsIb1jpvfHn+rQnOIzS/FhCjKL/APENRNnFP783vI9IyOJfVacToAVP+mMggIxNPaYRkz8kwEfoQSxKlykMNjAeauo8DHTRAIGrBNxt0g8rg/nBGS3W5c4jEq+cDbrqT5RIJVw9z2fGD6N7HUw+74j1hxL0Qk6AAk9w7YjHE+NTJAQykDAMvSNf3Rcadl/9oEcRYnPE5HteSTdZR6y967Ak21BMc8siXR0wxOXZviPj6WzBaJf2h8urEMFXXbkSfhECx3FZsynl9IMszpZoc7FrZGUFNhl5HnFr1EqU8paukkymYAkoVsJtv7tsv2hy74jHEvDD10qRPlZJWfN1HZgEvshNjqLWuQIj+W32dCw0uhvwp7QpSyll1GjILZrXDRmNe0CV/cjM3KwsPjEHxrhyopSemltl5OvWU/zDT4xavDHBVKlJmmU8qczS1mFppfrHICRKKBcqA3HO5IudIT8cW7KflnFUU/i2KTKhs0w+AGwiY0dCZVHTIb3m9NMOl/eQAaeQ17u6HeC+zrPVMzG1KjAgG+ZrgN0Z0Huk5Se6CfHagTFVWKdHLl2INiLsdQRrfSEnJXxQ+OL/AGYW9mjjopo/jDcuajs5aRNX27/1pFe+zyrVZpQXs8sMSTfVTbs7DFguY5J7OyGiN4o/RTUm8gcreB3+h8oJhwRpAziJbym8DEXr/aDIphlQGe+mimyg2G7fkDHZ4z+NHn+ZH5pk2vYsSQANTfYab6xF+LOLKenQMrpNmG4VEYHXtYjYfoRWPEnF1RW3DsFl3v0aaLpsTzY+MR+8X5P0c3D7JNhfEjPXy59SSyklGUaZZbgowUcrBr+UTbiLhVqeYRqHGquumdfvd47RyipAY9K4xx5hecUlQ5DKiXcLmRGI1GZSSGHPS2sQyxb7R1Ycih16K6ouLammsJkozVGzLz8R2xmL8YzKuU3RBZVzbrG7nS5KqOQ2JNhqImMzA9OkpZ1POknUP0qgC/brvATG+H5MulnTZk5Q466nUBtBdRsxvb0No57p9rs6/wBlafRCuJKpaObTtRs8t+gUTQQLFwxuSNmBFjfnflBjDPaidBUSb9ryj/6t+cQjG65ZrnIWZQSQ7qodr2uWykgbaC5tA28dsG0jzsiTZ6Iw7iijny16Oolkm3VZgrDxVrGJBLHO9wdjHlcw9wzFp1ObyZsyWf4GIHmNjDWJxPT5PWjpTv8AnFM8Ke0yoE+UlUVmymYKWygOt9A11sDa+ukXM67wULLoVUxGMZrCc6jYkeeogziVRkWwOpiL1X1X1hJsfGhekl5p1jr1hElfQMPD5QJwSXeax7IMOvvQcehcr7MnnRD/ABeohyTqPGGk8dRT2MP184WY2IhybBWN1VjMQcypPwjIF1k7PNnHvAH+URkSk7ZaKpB2aoZSIjtRLKuB4xIQIGYxJ1Ru8iO6jiQArCRNBDW3unaObDndfrrB2TU3QnmF+N9j84DVlMHNyt2U3XW1jbkYVoqoZshTNbXI2jLfmLE3HnEJylF2dOOMZKvZI6TD0eWVYAhlIN+d4iVbQvMoXlH+1kMcp5sENwR/LBekxWZL0Ucz1W7t7HeHtG8mcSWNnOu9rHwjke7O5apFfcM4kykAEhJh1UE6NbQ921vhEukVTSnzT9aeZYA9hFySTtb5wP4uoES7WytydRvbmbfaFgb+MFZOIZqRGmIJkuYozBQOo/Mm+wvfXtjS7Gj0FptSpXLLZJyFS3VYBxY223I7/WI5Ixo3EoukuWSQ5mG4tyAD9VDfTS2rQ7wrFaemlzESwIUkAhbqLkZb31Fxfz57xXmNYpaXNc2OfMoBtqW/IawIJ30adNdlsUpVVyyyWXMTmO7FjdmN+8mIzxRhDO0yezyVlgJLszsGZhfYZSuhzc76HaIp7N+MXSYlLOOaW3Vls26NyUnmp79vCJFVURnGsmAuSk6ZMl5TcDoQss2Q6kk3GfkRsbmyuNSdhU7iqI7w/WN+0yTf+8ynvUg3B84t+YbrFOYID+2yjsC4IHgD2+MXFLOkRyLs6MYDxbVGHaDHnyqWzMOwkfAx6DxIaGKG4hl5amaP4yfjr9Yr45DyvQNjUbtGrR1HEdCJh7RKEisR1GlTIp5yfxF5ag28WUxDli1+NsTpnwfCmzj9slS5eQLY5UTqnpOwXQW7x4wrCgjwVgaUSDMgac/vE7g9g7hC/GyCZKaWJZnzSpNl+z/Efu2PxjMCxj9rk9IWQTF0IvYjY3t2Q6w2vDr0MoXnzCc7DWw5u3cvIeHbHA2+ds9VRXCkUdJpWfNlUnKpZrD3VFrk9gF4RIi9+GfZ4sqlxFxOM2ZOkzZSnIotYFmG5vmYLrptFEmO9Ozy5KnRzG41G7Qwp0pj05w/iHT0kidcXmSkY/itZvn6x5iWLs9neLhsORdiueXbvU5h8mENEWRIK+ozv6Qwnan+ZfWHMuUbZuyEJvvfzLEZMrENYEurm/MQTO7bQNwYe/rzEFEGrCKR0QnsRnj92fEesNsXqMoAG5h5Uf2TbaWiO1U/O5PwjSdGjGxpQJmmuO1l9BG4dYBLvOfuIP8ApEZGjoMn2GlHOGWKC6+DXghbSGOKNZbdpEdxxgGcwRrnTUflHc2VnR8pswUlStrgjXc94jK62pK5ttIQwWdaYQLlCDoeW4hUrG5UR+n42CpmmOelUkBQgN7jVido3hHE0mcxEy9ztc2I8+cK4pwqk1dbS2BOVgAb9xA1gWeA5spS+UzCFYjQBbWsCb88xEcjjHR3Rm6snM6nkulr3B03Onz1iJUuNiizUxd5ShzbqdIGvrtcEanlpD7hjHcPSXnecEIt1WVi3kADfyiBcQ4tLmVpnJnaVnDAG6kgWvYa22hFD0UeToP8RcQyUksktw8xyC1pRlnuJ7IhtNJnVcxZaKXY6Ko2HabnQDvMSDjbDjllz160trBXG1re7a2hHeYG8KGbLmdNKIGQgML2uG2v3XEMopK0K25PssrgrgBaU9JOtMn20Ci6y772+83fy5QRpqXoSSVzy3LMbM11a9lbuUe6V52vaHvC3E7TVayHMpsbFcp0v4ix0OhvD1FFraeVh8hEJutl4K9aK0w8MKmSXGquV5aXGgi16c6RD8b4dtME+XcEMCVvobHfxiWYfNDJcGOebs6YdA7FRvFFcYLarm9+U/6RF6Yk2h5RR3Gh/wC6fwX0inj7JeV+qAUajcZHWcJqFaeaVZWFrqQRcXFwbi45wlHQjGLRlYW1ZLWtpSAzXExVsMswashG3O42uCIaTuKJ9Lp0fQzVBB6pGYHmdNRpAb2c8WnD6m73anmWWcm+nKYv8anXwuOcXpiHBlPWSZpcrOaZZ5M0AXVQLqA33W58jeOeWPv+HVHP8f6OuFHCrKVtcyBSRsSdyfE3jzHjVJ0NROlf/XNmJ/lYj6R6twDCTLVWe11uABy1Ot485e1Wk6LFatbWBmBx/Oqt6kxSBCXZEoknAHCzYjVrJuAijPMJNuoCBYd5JA+MRy0T32VYzJpGqpk6YJYMtFDG5PvEmwGp2EO9CoEca8NfsdRPVHTolf8AdguudlbkFBucuoJ7oI+zeqOZpd9M4a3iuX6CBnHuOy6ypzyg3RogRc27WJJcjle/yEO/ZnKz1RXmQD/lOvrBjYGy6aiRklIOZNzAmcvW8xBzFjcgDkBAqYnW8xE57Gi+rCWGaZvEQTU6mGGHD3vGH6rqYpHRGWxhiU6yFe0mAeXW8Ea180xx2af7w1K6xOT7Kw6Q44bl9ecx5FR8oyHOAS7dN+Jf6RGRWOiM9jibUBRqYDVs7Pc+EcTmJ3MJtsY7LOajJg63wjvD8OIzvobxjDrfD6wbkkBdNrCMnRmgbKQB7kd4+vpDjGpZeUtre+N9BYi2veL3HK4hniU8CaoHx/XfBelmAob6ixPw1jlzKpWdmB3GiC8V8OUk2nmMiEVEuXZOjF75AbKxBIa63Jaw91YqWnkGY6IN2ZVHmYvjDKYAjdbi3VJGh3FttYo0zhLnZ02SZmXwVtPkIMJWguNFqYThCmS1DmLrVyiVYjRJyi6hQRsRp23EVxgE1pFSZLhVzHo3D2sCDpfs1iXYzjwSVKdAQUbPJcaXViXtsLMGNjeK6r6xps15re87Fj4neFSfYW/otevl02HzDMp6npZjuDNlSkIlhbDVbXIYG97nyiWUNUs1A6G4IBEU/h8+pqpOWWrESQq2Q5VXMbZm5Et7uv3oP4JjRpiNLS25aWQ7fCI5IF8UyzSbjtgfOkFDmlsVPr4iFKesWYAVjpo5GjsTsZVFV0iMTow0YehHdFJcWteqmfy+kXDiLZCW2upB7+cUvxA96iYf4h8gIvhXZDyJfEGxkZG46TiNRsRhjIwTYiweDvadPoaOZThekOpkMx/ss29xzX7QHb3RF+HKNWLzzNp0/Zss0S5pN55Bv0agDW9rfzCHUqn/AOo1xMuSskTXX93KHVS+UG2m2584VhR6O9nde8/DpEyYbuUGY8zpofMRTnt8pMuJK42myEPmpKn5AReWBUOQHXawGXRdOz0ipf8A+jKe06je26TV+DIf/YwkdjMp6OGjsRwTFRGaEG+EcW/ZauVO+yGs/wCFtG9b+UBVjoRkA9L1huw8tfSGoHXHiIHcK4j09LKc+9lUHyFvpBRfeHiInLY66QWo11f8X5Q5naZj2C8N6XQzPxflHGLTbAjmYe6RGrYLw8ZndjyuY4trDugGWW5+8QISAiTKofYF7s38Y/pEahTBlsszT7Q9BG4qtEJbI+yR1NkkAkgjSDokgchCdUosQbagx2Uc1gSfy8oUp5pykXjhk28B9Y7kroYwQbxCSsozBumvlcXh/T1maQbbMAB5/wC0cYsP+3ngj+6f0vEd4Iq+kkWP2HYeWhHrEsqtF8MqYX4jr/2ejmuvvZbL4tpfy1+EUc20Wx7Sam1Osv7xLHwUH6mKneFxLorkfYXnZ51IWBULKKlxmCk5jlUhL9bbUgQBMPZgHRD71/lY6/rthm0PQLCGA4i8qZlE15STComFTuoNxfwOsSWZJV0dWFrFTyuRzOu/lzIiEGDuA4kcyyyLk9VfXLEZorCVBjhniN5MwyWuyrfK3PKO0bnSLJw/EVmqGRgwPfFO4vTMjrMUgEG1gdRYE+gMOMOxp6ZxMQ5kbdL/AKse/naIyx2WjPj0yyuI5ipLZ2NgoN9flFJVTlmZjzN/jEoxTFZtawzdWVf3VNzsSCYFY9TWKsAMp0Hl298bHGgZXyVgaNxq0bEWOc3GoyNGMYJ4pjLT5ciWySlElMilEszC5N2PM/lF0+x2mppWF/tM1pcs9IwmzGIGitcLcnTQbDeKEAgpSSwaeaxnhAuUrKubzHJtcLcDQX62pEK0Mi0uOvbAz3k4feXLGhnEAM34FPujvOvcIqevxGbOfNOmPMOursW9TpDQvGi0ZIx2TBzhekpHlVTVT5WWWOhAJDF7nYXAO1je+8AXjkGCA2sdCOVjqCAt/wBl1UrSVUHUAhh2EG/oYnEmX1x4iKn9kleiVBlO1jM9zsLWtbxN/lFx00v94PGJy2MtDqQus38Q9BDHE3uxtygghsZ5t+rQwky87Dv13jSEWzqYgVFHdDUrrBPFFs6jugfCy2PHQRwnZ/FfSMjrCRo3ivpGRRaIvYgBDGebnXsMZGR3HIM5Y93wEKoNCe8xkZACNsRF5U3/AA39DEC9nM05pi8rqfiD+UZGQktFcexT2lnVf8H1eK4eMjIENFpbMm/SE2jIyCY5mLYkRysZGROQyJhhYWZ+zzJiq+Z5QKsLqQZiqbjnox87Q2xnDkk1E+Qlykuc6LmNzltfXvvzjIyIPRb2NqeUArkXBAvoeyFsfUGnU8wR84yMhVtFJfqRupWx0hKMjIs9nMLUaBpiKdiyg+BIESTj7h6VRzQsovZmm6MQbBWsANAdjzvGRkKEi4h3QSA4e5PVQsLW5fSMjIYwjGmGkZGQAnBgtMw1BQrP1zme0vfTKFUjTtuTGRkYAKWO1jIyCAWkT2QhlNmUgg9hGoMenMBmF+idt2VWPiQD9YyMic9ob0LVWgnfiHpHeCygdedh6RuMhfYvo5xX+1H4RDFhG4yFlsaOh/hOzfiX0jcZGRX0Re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1268413"/>
            <a:ext cx="8229600" cy="936625"/>
          </a:xfrm>
        </p:spPr>
        <p:txBody>
          <a:bodyPr/>
          <a:lstStyle/>
          <a:p>
            <a:pPr marL="0" indent="0">
              <a:lnSpc>
                <a:spcPct val="90000"/>
              </a:lnSpc>
              <a:defRPr/>
            </a:pPr>
            <a:r>
              <a:rPr lang="en-GB" sz="2400" kern="1200" dirty="0"/>
              <a:t>i</a:t>
            </a:r>
            <a:r>
              <a:rPr lang="en-GB" sz="2400" kern="1200" dirty="0" smtClean="0"/>
              <a:t>t’s all </a:t>
            </a:r>
            <a:r>
              <a:rPr lang="en-GB" sz="2400" kern="1200" dirty="0"/>
              <a:t>about </a:t>
            </a:r>
            <a:r>
              <a:rPr lang="en-GB" sz="2400" kern="1200" dirty="0" smtClean="0"/>
              <a:t>communicating information…</a:t>
            </a:r>
            <a:endParaRPr lang="en-GB" sz="1800" kern="1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6763"/>
            <a:ext cx="7167673" cy="44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alum.mit.edu/pages/sliceofmit/files/2011/08/Shannon-claude-ma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32" y="2176463"/>
            <a:ext cx="1622118" cy="146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78" y="4068763"/>
            <a:ext cx="1368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Ellipse 1"/>
          <p:cNvSpPr>
            <a:spLocks noChangeArrowheads="1"/>
          </p:cNvSpPr>
          <p:nvPr/>
        </p:nvSpPr>
        <p:spPr bwMode="auto">
          <a:xfrm>
            <a:off x="395288" y="4718621"/>
            <a:ext cx="6772384" cy="1302667"/>
          </a:xfrm>
          <a:prstGeom prst="ellipse">
            <a:avLst/>
          </a:prstGeom>
          <a:solidFill>
            <a:srgbClr val="C00000">
              <a:alpha val="15000"/>
            </a:srgbClr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72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902045" cy="936625"/>
          </a:xfrm>
        </p:spPr>
        <p:txBody>
          <a:bodyPr/>
          <a:lstStyle/>
          <a:p>
            <a:pPr marL="0" eaLnBrk="0" hangingPunct="0"/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Science in the 21st </a:t>
            </a:r>
            <a:r>
              <a:rPr lang="en-GB" sz="2400" kern="1200" dirty="0">
                <a:latin typeface="Verdana" pitchFamily="34" charset="0"/>
                <a:ea typeface="+mn-ea"/>
                <a:cs typeface="Arial" charset="0"/>
              </a:rPr>
              <a:t>century </a:t>
            </a:r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is still science</a:t>
            </a:r>
            <a:endParaRPr lang="en-GB" sz="2400" kern="1200" dirty="0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11810"/>
          </a:xfrm>
        </p:spPr>
        <p:txBody>
          <a:bodyPr/>
          <a:lstStyle/>
          <a:p>
            <a:pPr marL="292100" lvl="1" indent="-292100"/>
            <a:r>
              <a:rPr lang="en-GB" sz="1800" b="0" i="1" dirty="0" smtClean="0"/>
              <a:t>Science </a:t>
            </a:r>
            <a:r>
              <a:rPr lang="en-GB" sz="1800" b="0" i="1" dirty="0"/>
              <a:t>in the 21st Century is still about pushing further the frontiers of knowledge and about understanding how N</a:t>
            </a:r>
            <a:r>
              <a:rPr lang="en-GB" sz="1800" b="0" i="1" dirty="0" smtClean="0"/>
              <a:t>ature, Man and Society work </a:t>
            </a:r>
            <a:r>
              <a:rPr lang="en-GB" sz="1800" b="0" i="1" dirty="0"/>
              <a:t>through rational and objective </a:t>
            </a:r>
            <a:r>
              <a:rPr lang="en-GB" sz="1800" b="0" i="1" dirty="0" smtClean="0"/>
              <a:t>methods</a:t>
            </a:r>
            <a:endParaRPr lang="en-GB" sz="1800" b="0" i="1" dirty="0"/>
          </a:p>
          <a:p>
            <a:pPr marL="292100" lvl="1" indent="-292100"/>
            <a:r>
              <a:rPr lang="en-GB" sz="1800" b="0" i="1" dirty="0"/>
              <a:t>It is still about sharing and discussing results with peers to verify and ensure scientific work of the highest </a:t>
            </a:r>
            <a:r>
              <a:rPr lang="en-GB" sz="1800" b="0" i="1" dirty="0" smtClean="0"/>
              <a:t>quality</a:t>
            </a:r>
            <a:endParaRPr lang="en-GB" sz="1800" b="0" i="1" dirty="0"/>
          </a:p>
          <a:p>
            <a:pPr marL="292100" lvl="1" indent="-292100"/>
            <a:r>
              <a:rPr lang="en-GB" sz="1800" b="0" i="1" dirty="0"/>
              <a:t>It is still about innovating and creating the foundations of socio-economic development by exploiting new knowledge and about spreading it by making it accessible through education and development of new </a:t>
            </a:r>
            <a:r>
              <a:rPr lang="en-GB" sz="1800" b="0" i="1" dirty="0" smtClean="0"/>
              <a:t>skills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1097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902045" cy="936625"/>
          </a:xfrm>
        </p:spPr>
        <p:txBody>
          <a:bodyPr/>
          <a:lstStyle/>
          <a:p>
            <a:pPr marL="0" eaLnBrk="0" hangingPunct="0"/>
            <a:r>
              <a:rPr lang="en-GB" sz="2400" kern="1200" dirty="0" smtClean="0">
                <a:latin typeface="Verdana" pitchFamily="34" charset="0"/>
                <a:ea typeface="+mn-ea"/>
                <a:cs typeface="Arial" charset="0"/>
              </a:rPr>
              <a:t>but science…</a:t>
            </a:r>
            <a:endParaRPr lang="en-GB" sz="2400" kern="1200" dirty="0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52" y="2348880"/>
            <a:ext cx="5145360" cy="1008112"/>
          </a:xfrm>
        </p:spPr>
        <p:txBody>
          <a:bodyPr/>
          <a:lstStyle/>
          <a:p>
            <a:pPr marL="292100" lvl="1" indent="-292100"/>
            <a:r>
              <a:rPr lang="en-GB" sz="1800" b="0" i="1" dirty="0"/>
              <a:t>At the same time, 21st Century Science </a:t>
            </a:r>
            <a:r>
              <a:rPr lang="en-GB" sz="1800" i="1" dirty="0"/>
              <a:t>harbours emerging features </a:t>
            </a:r>
            <a:r>
              <a:rPr lang="en-GB" sz="1800" b="0" i="1" dirty="0"/>
              <a:t>that challenge the way researchers work. </a:t>
            </a:r>
            <a:endParaRPr lang="en-GB" sz="1800" b="0" i="1" dirty="0" smtClean="0"/>
          </a:p>
        </p:txBody>
      </p:sp>
      <p:pic>
        <p:nvPicPr>
          <p:cNvPr id="6146" name="Picture 2" descr="I:\images for presentations\shutterstock_64661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1340768"/>
            <a:ext cx="29208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3356992"/>
            <a:ext cx="83574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92100" lvl="1" indent="-292100"/>
            <a:r>
              <a:rPr lang="en-GB" sz="1800" b="0" i="1" kern="0" dirty="0" smtClean="0"/>
              <a:t>The same happens for </a:t>
            </a:r>
            <a:r>
              <a:rPr lang="en-GB" sz="1800" i="1" kern="0" dirty="0" smtClean="0"/>
              <a:t>educators, students and even curious citizens</a:t>
            </a:r>
            <a:r>
              <a:rPr lang="en-GB" sz="1800" b="0" i="1" kern="0" dirty="0" smtClean="0"/>
              <a:t>. The volume, diversity and complexity of research data collected and processed every minute confront us with new challenges.</a:t>
            </a:r>
          </a:p>
          <a:p>
            <a:pPr marL="292100" lvl="1" indent="-292100"/>
            <a:r>
              <a:rPr lang="en-GB" sz="1800" b="0" i="1" kern="0" dirty="0" smtClean="0"/>
              <a:t>Large, more or less formal, </a:t>
            </a:r>
            <a:r>
              <a:rPr lang="en-GB" sz="1800" i="1" kern="0" dirty="0" smtClean="0"/>
              <a:t>n-way networks of interest groups </a:t>
            </a:r>
            <a:r>
              <a:rPr lang="en-GB" sz="1800" b="0" i="1" kern="0" dirty="0" smtClean="0"/>
              <a:t>are formed as we speak and work on relevant scientific issues, re-emphasising the open attitude that originally stood behind the scientific enterprise.</a:t>
            </a:r>
          </a:p>
        </p:txBody>
      </p:sp>
    </p:spTree>
    <p:extLst>
      <p:ext uri="{BB962C8B-B14F-4D97-AF65-F5344CB8AC3E}">
        <p14:creationId xmlns:p14="http://schemas.microsoft.com/office/powerpoint/2010/main" val="14260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7"/>
          <p:cNvGrpSpPr>
            <a:grpSpLocks/>
          </p:cNvGrpSpPr>
          <p:nvPr/>
        </p:nvGrpSpPr>
        <p:grpSpPr bwMode="auto">
          <a:xfrm>
            <a:off x="480640" y="2459186"/>
            <a:ext cx="8051800" cy="3994150"/>
            <a:chOff x="468" y="1496"/>
            <a:chExt cx="4608" cy="2576"/>
          </a:xfrm>
        </p:grpSpPr>
        <p:grpSp>
          <p:nvGrpSpPr>
            <p:cNvPr id="8196" name="Group 71"/>
            <p:cNvGrpSpPr>
              <a:grpSpLocks/>
            </p:cNvGrpSpPr>
            <p:nvPr/>
          </p:nvGrpSpPr>
          <p:grpSpPr bwMode="auto">
            <a:xfrm>
              <a:off x="511" y="3380"/>
              <a:ext cx="4394" cy="692"/>
              <a:chOff x="511" y="3077"/>
              <a:chExt cx="4394" cy="692"/>
            </a:xfrm>
          </p:grpSpPr>
          <p:sp>
            <p:nvSpPr>
              <p:cNvPr id="8222" name="Text Box 38"/>
              <p:cNvSpPr txBox="1">
                <a:spLocks noChangeArrowheads="1"/>
              </p:cNvSpPr>
              <p:nvPr/>
            </p:nvSpPr>
            <p:spPr bwMode="auto">
              <a:xfrm>
                <a:off x="1416" y="3561"/>
                <a:ext cx="294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0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800" b="1" dirty="0">
                    <a:solidFill>
                      <a:srgbClr val="002060"/>
                    </a:solidFill>
                    <a:latin typeface="Georgia" pitchFamily="18" charset="0"/>
                  </a:rPr>
                  <a:t>scientific facilities, research communities</a:t>
                </a:r>
              </a:p>
            </p:txBody>
          </p:sp>
          <p:grpSp>
            <p:nvGrpSpPr>
              <p:cNvPr id="8223" name="Group 70"/>
              <p:cNvGrpSpPr>
                <a:grpSpLocks/>
              </p:cNvGrpSpPr>
              <p:nvPr/>
            </p:nvGrpSpPr>
            <p:grpSpPr bwMode="auto">
              <a:xfrm>
                <a:off x="511" y="3077"/>
                <a:ext cx="4394" cy="388"/>
                <a:chOff x="511" y="3077"/>
                <a:chExt cx="4394" cy="388"/>
              </a:xfrm>
            </p:grpSpPr>
            <p:sp>
              <p:nvSpPr>
                <p:cNvPr id="822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04" y="3077"/>
                  <a:ext cx="792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GB" sz="2200" b="1">
                      <a:solidFill>
                        <a:srgbClr val="333399"/>
                      </a:solidFill>
                      <a:latin typeface="Georgia" pitchFamily="18" charset="0"/>
                    </a:rPr>
                    <a:t>. . . . . . . </a:t>
                  </a:r>
                </a:p>
              </p:txBody>
            </p:sp>
            <p:grpSp>
              <p:nvGrpSpPr>
                <p:cNvPr id="8225" name="Group 54"/>
                <p:cNvGrpSpPr>
                  <a:grpSpLocks/>
                </p:cNvGrpSpPr>
                <p:nvPr/>
              </p:nvGrpSpPr>
              <p:grpSpPr bwMode="auto">
                <a:xfrm>
                  <a:off x="511" y="3140"/>
                  <a:ext cx="365" cy="325"/>
                  <a:chOff x="589" y="3221"/>
                  <a:chExt cx="365" cy="325"/>
                </a:xfrm>
              </p:grpSpPr>
              <p:sp>
                <p:nvSpPr>
                  <p:cNvPr id="82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91" y="3221"/>
                    <a:ext cx="363" cy="325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99FF66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200" b="1">
                      <a:solidFill>
                        <a:srgbClr val="CC0066"/>
                      </a:solidFill>
                      <a:latin typeface="Georgia" pitchFamily="18" charset="0"/>
                    </a:endParaRPr>
                  </a:p>
                </p:txBody>
              </p:sp>
              <p:pic>
                <p:nvPicPr>
                  <p:cNvPr id="8248" name="Picture 23" descr="rd_associations_lab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9" y="3224"/>
                    <a:ext cx="363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8226" name="Group 55"/>
                <p:cNvGrpSpPr>
                  <a:grpSpLocks/>
                </p:cNvGrpSpPr>
                <p:nvPr/>
              </p:nvGrpSpPr>
              <p:grpSpPr bwMode="auto">
                <a:xfrm>
                  <a:off x="958" y="3140"/>
                  <a:ext cx="364" cy="325"/>
                  <a:chOff x="1024" y="3221"/>
                  <a:chExt cx="364" cy="325"/>
                </a:xfrm>
              </p:grpSpPr>
              <p:sp>
                <p:nvSpPr>
                  <p:cNvPr id="824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025" y="3221"/>
                    <a:ext cx="363" cy="325"/>
                  </a:xfrm>
                  <a:prstGeom prst="rect">
                    <a:avLst/>
                  </a:prstGeom>
                  <a:solidFill>
                    <a:srgbClr val="CCFF99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FF9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200" b="1">
                      <a:solidFill>
                        <a:srgbClr val="CC0066"/>
                      </a:solidFill>
                      <a:latin typeface="Georgia" pitchFamily="18" charset="0"/>
                    </a:endParaRPr>
                  </a:p>
                </p:txBody>
              </p:sp>
              <p:pic>
                <p:nvPicPr>
                  <p:cNvPr id="8246" name="Picture 16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4" y="3222"/>
                    <a:ext cx="363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8227" name="Group 56"/>
                <p:cNvGrpSpPr>
                  <a:grpSpLocks/>
                </p:cNvGrpSpPr>
                <p:nvPr/>
              </p:nvGrpSpPr>
              <p:grpSpPr bwMode="auto">
                <a:xfrm>
                  <a:off x="1405" y="3140"/>
                  <a:ext cx="363" cy="325"/>
                  <a:chOff x="1459" y="3221"/>
                  <a:chExt cx="363" cy="325"/>
                </a:xfrm>
              </p:grpSpPr>
              <p:sp>
                <p:nvSpPr>
                  <p:cNvPr id="824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3221"/>
                    <a:ext cx="363" cy="325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FF9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200" b="1">
                      <a:solidFill>
                        <a:srgbClr val="CC0066"/>
                      </a:solidFill>
                      <a:latin typeface="Georgia" pitchFamily="18" charset="0"/>
                    </a:endParaRPr>
                  </a:p>
                </p:txBody>
              </p:sp>
              <p:pic>
                <p:nvPicPr>
                  <p:cNvPr id="8244" name="Picture 17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9" y="3222"/>
                    <a:ext cx="363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8228" name="Group 57"/>
                <p:cNvGrpSpPr>
                  <a:grpSpLocks/>
                </p:cNvGrpSpPr>
                <p:nvPr/>
              </p:nvGrpSpPr>
              <p:grpSpPr bwMode="auto">
                <a:xfrm>
                  <a:off x="1851" y="3140"/>
                  <a:ext cx="367" cy="325"/>
                  <a:chOff x="1890" y="3221"/>
                  <a:chExt cx="367" cy="325"/>
                </a:xfrm>
              </p:grpSpPr>
              <p:sp>
                <p:nvSpPr>
                  <p:cNvPr id="82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893" y="3221"/>
                    <a:ext cx="363" cy="325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200" b="1">
                      <a:solidFill>
                        <a:srgbClr val="CC0066"/>
                      </a:solidFill>
                      <a:latin typeface="Georgia" pitchFamily="18" charset="0"/>
                    </a:endParaRPr>
                  </a:p>
                </p:txBody>
              </p:sp>
              <p:pic>
                <p:nvPicPr>
                  <p:cNvPr id="8242" name="Picture 21" descr="zeiss.jpg">
                    <a:hlinkClick r:id="rId6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90" y="3221"/>
                    <a:ext cx="367" cy="3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8229" name="Group 58"/>
                <p:cNvGrpSpPr>
                  <a:grpSpLocks/>
                </p:cNvGrpSpPr>
                <p:nvPr/>
              </p:nvGrpSpPr>
              <p:grpSpPr bwMode="auto">
                <a:xfrm>
                  <a:off x="2300" y="3140"/>
                  <a:ext cx="365" cy="325"/>
                  <a:chOff x="2325" y="3221"/>
                  <a:chExt cx="365" cy="325"/>
                </a:xfrm>
              </p:grpSpPr>
              <p:sp>
                <p:nvSpPr>
                  <p:cNvPr id="823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327" y="3221"/>
                    <a:ext cx="363" cy="325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200" b="1">
                      <a:solidFill>
                        <a:srgbClr val="CC0066"/>
                      </a:solidFill>
                      <a:latin typeface="Georgia" pitchFamily="18" charset="0"/>
                    </a:endParaRPr>
                  </a:p>
                </p:txBody>
              </p:sp>
              <p:pic>
                <p:nvPicPr>
                  <p:cNvPr id="8240" name="Picture 19" descr="sextpersp"/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25" y="3222"/>
                    <a:ext cx="363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8230" name="Group 59"/>
                <p:cNvGrpSpPr>
                  <a:grpSpLocks/>
                </p:cNvGrpSpPr>
                <p:nvPr/>
              </p:nvGrpSpPr>
              <p:grpSpPr bwMode="auto">
                <a:xfrm>
                  <a:off x="3645" y="3140"/>
                  <a:ext cx="366" cy="325"/>
                  <a:chOff x="3586" y="3222"/>
                  <a:chExt cx="366" cy="325"/>
                </a:xfrm>
              </p:grpSpPr>
              <p:sp>
                <p:nvSpPr>
                  <p:cNvPr id="823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589" y="3222"/>
                    <a:ext cx="363" cy="325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00FF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CC0066"/>
                      </a:solidFill>
                      <a:latin typeface="Georgia" pitchFamily="18" charset="0"/>
                    </a:endParaRPr>
                  </a:p>
                </p:txBody>
              </p:sp>
              <p:pic>
                <p:nvPicPr>
                  <p:cNvPr id="8238" name="Picture 18"/>
                  <p:cNvPicPr>
                    <a:picLocks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86" y="3222"/>
                    <a:ext cx="363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8231" name="Group 60"/>
                <p:cNvGrpSpPr>
                  <a:grpSpLocks/>
                </p:cNvGrpSpPr>
                <p:nvPr/>
              </p:nvGrpSpPr>
              <p:grpSpPr bwMode="auto">
                <a:xfrm>
                  <a:off x="4094" y="3140"/>
                  <a:ext cx="365" cy="325"/>
                  <a:chOff x="4055" y="3222"/>
                  <a:chExt cx="365" cy="325"/>
                </a:xfrm>
              </p:grpSpPr>
              <p:sp>
                <p:nvSpPr>
                  <p:cNvPr id="823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057" y="3222"/>
                    <a:ext cx="363" cy="325"/>
                  </a:xfrm>
                  <a:prstGeom prst="rect">
                    <a:avLst/>
                  </a:prstGeom>
                  <a:solidFill>
                    <a:srgbClr val="78EEB9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78EEB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CC0066"/>
                      </a:solidFill>
                      <a:latin typeface="Georgia" pitchFamily="18" charset="0"/>
                    </a:endParaRPr>
                  </a:p>
                </p:txBody>
              </p:sp>
              <p:pic>
                <p:nvPicPr>
                  <p:cNvPr id="8236" name="Picture 22" descr="SE00">
                    <a:hlinkClick r:id="rId10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55" y="3222"/>
                    <a:ext cx="362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8232" name="Group 62"/>
                <p:cNvGrpSpPr>
                  <a:grpSpLocks/>
                </p:cNvGrpSpPr>
                <p:nvPr/>
              </p:nvGrpSpPr>
              <p:grpSpPr bwMode="auto">
                <a:xfrm>
                  <a:off x="4542" y="3140"/>
                  <a:ext cx="363" cy="325"/>
                  <a:chOff x="4525" y="3222"/>
                  <a:chExt cx="363" cy="325"/>
                </a:xfrm>
              </p:grpSpPr>
              <p:sp>
                <p:nvSpPr>
                  <p:cNvPr id="823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525" y="3222"/>
                    <a:ext cx="363" cy="325"/>
                  </a:xfrm>
                  <a:prstGeom prst="rect">
                    <a:avLst/>
                  </a:prstGeom>
                  <a:solidFill>
                    <a:srgbClr val="CCCC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CC0066"/>
                      </a:solidFill>
                      <a:latin typeface="Georgia" pitchFamily="18" charset="0"/>
                    </a:endParaRPr>
                  </a:p>
                </p:txBody>
              </p:sp>
              <p:pic>
                <p:nvPicPr>
                  <p:cNvPr id="8234" name="Picture 20"/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25" y="3222"/>
                    <a:ext cx="363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8197" name="Group 116"/>
            <p:cNvGrpSpPr>
              <a:grpSpLocks/>
            </p:cNvGrpSpPr>
            <p:nvPr/>
          </p:nvGrpSpPr>
          <p:grpSpPr bwMode="auto">
            <a:xfrm>
              <a:off x="468" y="1496"/>
              <a:ext cx="4608" cy="2277"/>
              <a:chOff x="468" y="1496"/>
              <a:chExt cx="4608" cy="2277"/>
            </a:xfrm>
          </p:grpSpPr>
          <p:grpSp>
            <p:nvGrpSpPr>
              <p:cNvPr id="8198" name="Group 89"/>
              <p:cNvGrpSpPr>
                <a:grpSpLocks/>
              </p:cNvGrpSpPr>
              <p:nvPr/>
            </p:nvGrpSpPr>
            <p:grpSpPr bwMode="auto">
              <a:xfrm>
                <a:off x="690" y="1496"/>
                <a:ext cx="4386" cy="1770"/>
                <a:chOff x="549" y="1510"/>
                <a:chExt cx="4386" cy="1586"/>
              </a:xfrm>
            </p:grpSpPr>
            <p:sp>
              <p:nvSpPr>
                <p:cNvPr id="8214" name="Rectangle 73"/>
                <p:cNvSpPr>
                  <a:spLocks noChangeArrowheads="1"/>
                </p:cNvSpPr>
                <p:nvPr/>
              </p:nvSpPr>
              <p:spPr bwMode="auto">
                <a:xfrm rot="10800000">
                  <a:off x="549" y="1510"/>
                  <a:ext cx="366" cy="1586"/>
                </a:xfrm>
                <a:prstGeom prst="rect">
                  <a:avLst/>
                </a:prstGeom>
                <a:solidFill>
                  <a:srgbClr val="CCECFF">
                    <a:alpha val="89803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vert="eaVert" wrap="none" anchor="ctr">
                  <a:flatTx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A5002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8215" name="Rectangle 80"/>
                <p:cNvSpPr>
                  <a:spLocks noChangeArrowheads="1"/>
                </p:cNvSpPr>
                <p:nvPr/>
              </p:nvSpPr>
              <p:spPr bwMode="auto">
                <a:xfrm rot="10800000">
                  <a:off x="995" y="1510"/>
                  <a:ext cx="366" cy="1586"/>
                </a:xfrm>
                <a:prstGeom prst="rect">
                  <a:avLst/>
                </a:prstGeom>
                <a:solidFill>
                  <a:srgbClr val="CCECFF">
                    <a:alpha val="89803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vert="eaVert" wrap="none" anchor="ctr">
                  <a:flatTx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A5002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8216" name="Rectangle 81"/>
                <p:cNvSpPr>
                  <a:spLocks noChangeArrowheads="1"/>
                </p:cNvSpPr>
                <p:nvPr/>
              </p:nvSpPr>
              <p:spPr bwMode="auto">
                <a:xfrm rot="10800000">
                  <a:off x="1442" y="1510"/>
                  <a:ext cx="366" cy="1586"/>
                </a:xfrm>
                <a:prstGeom prst="rect">
                  <a:avLst/>
                </a:prstGeom>
                <a:solidFill>
                  <a:srgbClr val="CCECFF">
                    <a:alpha val="89803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vert="eaVert" wrap="none" anchor="ctr">
                  <a:flatTx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A5002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8217" name="Rectangle 82"/>
                <p:cNvSpPr>
                  <a:spLocks noChangeArrowheads="1"/>
                </p:cNvSpPr>
                <p:nvPr/>
              </p:nvSpPr>
              <p:spPr bwMode="auto">
                <a:xfrm rot="10800000">
                  <a:off x="1889" y="1510"/>
                  <a:ext cx="366" cy="1586"/>
                </a:xfrm>
                <a:prstGeom prst="rect">
                  <a:avLst/>
                </a:prstGeom>
                <a:solidFill>
                  <a:srgbClr val="CCECFF">
                    <a:alpha val="89803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vert="eaVert" wrap="none" anchor="ctr">
                  <a:flatTx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A5002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8218" name="Rectangle 83"/>
                <p:cNvSpPr>
                  <a:spLocks noChangeArrowheads="1"/>
                </p:cNvSpPr>
                <p:nvPr/>
              </p:nvSpPr>
              <p:spPr bwMode="auto">
                <a:xfrm rot="10800000">
                  <a:off x="2335" y="1510"/>
                  <a:ext cx="366" cy="1586"/>
                </a:xfrm>
                <a:prstGeom prst="rect">
                  <a:avLst/>
                </a:prstGeom>
                <a:solidFill>
                  <a:srgbClr val="CCECFF">
                    <a:alpha val="89803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vert="eaVert" wrap="none" anchor="ctr">
                  <a:flatTx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A5002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8219" name="Rectangle 86"/>
                <p:cNvSpPr>
                  <a:spLocks noChangeArrowheads="1"/>
                </p:cNvSpPr>
                <p:nvPr/>
              </p:nvSpPr>
              <p:spPr bwMode="auto">
                <a:xfrm rot="10800000">
                  <a:off x="3675" y="1510"/>
                  <a:ext cx="366" cy="1586"/>
                </a:xfrm>
                <a:prstGeom prst="rect">
                  <a:avLst/>
                </a:prstGeom>
                <a:solidFill>
                  <a:srgbClr val="CCECFF">
                    <a:alpha val="89803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vert="eaVert" wrap="none" anchor="ctr">
                  <a:flatTx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A5002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8220" name="Rectangle 87"/>
                <p:cNvSpPr>
                  <a:spLocks noChangeArrowheads="1"/>
                </p:cNvSpPr>
                <p:nvPr/>
              </p:nvSpPr>
              <p:spPr bwMode="auto">
                <a:xfrm rot="10800000">
                  <a:off x="4122" y="1510"/>
                  <a:ext cx="366" cy="1586"/>
                </a:xfrm>
                <a:prstGeom prst="rect">
                  <a:avLst/>
                </a:prstGeom>
                <a:solidFill>
                  <a:srgbClr val="CCECFF">
                    <a:alpha val="89803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vert="eaVert" wrap="none" anchor="ctr">
                  <a:flatTx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A5002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8221" name="Rectangle 88"/>
                <p:cNvSpPr>
                  <a:spLocks noChangeArrowheads="1"/>
                </p:cNvSpPr>
                <p:nvPr/>
              </p:nvSpPr>
              <p:spPr bwMode="auto">
                <a:xfrm rot="10800000">
                  <a:off x="4569" y="1510"/>
                  <a:ext cx="366" cy="1586"/>
                </a:xfrm>
                <a:prstGeom prst="rect">
                  <a:avLst/>
                </a:prstGeom>
                <a:solidFill>
                  <a:srgbClr val="CCECFF">
                    <a:alpha val="89803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vert="eaVert" wrap="none" anchor="ctr">
                  <a:flatTx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A50021"/>
                    </a:solidFill>
                    <a:latin typeface="Georgia" pitchFamily="18" charset="0"/>
                  </a:endParaRPr>
                </a:p>
              </p:txBody>
            </p:sp>
          </p:grpSp>
          <p:grpSp>
            <p:nvGrpSpPr>
              <p:cNvPr id="8199" name="Group 24"/>
              <p:cNvGrpSpPr>
                <a:grpSpLocks/>
              </p:cNvGrpSpPr>
              <p:nvPr/>
            </p:nvGrpSpPr>
            <p:grpSpPr bwMode="auto">
              <a:xfrm>
                <a:off x="4534" y="3446"/>
                <a:ext cx="365" cy="326"/>
                <a:chOff x="4568" y="2917"/>
                <a:chExt cx="365" cy="326"/>
              </a:xfrm>
            </p:grpSpPr>
            <p:sp>
              <p:nvSpPr>
                <p:cNvPr id="8212" name="Rectangle 25"/>
                <p:cNvSpPr>
                  <a:spLocks noChangeArrowheads="1"/>
                </p:cNvSpPr>
                <p:nvPr/>
              </p:nvSpPr>
              <p:spPr bwMode="auto">
                <a:xfrm>
                  <a:off x="4570" y="2917"/>
                  <a:ext cx="363" cy="325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00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CC0066"/>
                    </a:solidFill>
                    <a:latin typeface="Georgia" pitchFamily="18" charset="0"/>
                  </a:endParaRPr>
                </a:p>
              </p:txBody>
            </p:sp>
            <p:pic>
              <p:nvPicPr>
                <p:cNvPr id="8213" name="Picture 26" descr="HPCxPhoto">
                  <a:hlinkClick r:id="rId13"/>
                </p:cNvPr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8" y="2919"/>
                  <a:ext cx="365" cy="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78210" name="Rectangle 2"/>
              <p:cNvSpPr>
                <a:spLocks noChangeArrowheads="1"/>
              </p:cNvSpPr>
              <p:nvPr/>
            </p:nvSpPr>
            <p:spPr bwMode="auto">
              <a:xfrm>
                <a:off x="509" y="3037"/>
                <a:ext cx="4400" cy="266"/>
              </a:xfrm>
              <a:prstGeom prst="rect">
                <a:avLst/>
              </a:prstGeom>
              <a:solidFill>
                <a:srgbClr val="66FF33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GB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eorgia" pitchFamily="18" charset="0"/>
                  </a:rPr>
                  <a:t>Linking at the speed of the light</a:t>
                </a:r>
              </a:p>
            </p:txBody>
          </p:sp>
          <p:sp>
            <p:nvSpPr>
              <p:cNvPr id="478211" name="Rectangle 3"/>
              <p:cNvSpPr>
                <a:spLocks noChangeArrowheads="1"/>
              </p:cNvSpPr>
              <p:nvPr/>
            </p:nvSpPr>
            <p:spPr bwMode="auto">
              <a:xfrm>
                <a:off x="509" y="2647"/>
                <a:ext cx="4400" cy="266"/>
              </a:xfrm>
              <a:prstGeom prst="rect">
                <a:avLst/>
              </a:prstGeom>
              <a:solidFill>
                <a:srgbClr val="33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3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GB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eorgia" pitchFamily="18" charset="0"/>
                  </a:rPr>
                  <a:t>Sharing computers, software and instruments</a:t>
                </a:r>
              </a:p>
            </p:txBody>
          </p:sp>
          <p:sp>
            <p:nvSpPr>
              <p:cNvPr id="478212" name="Rectangle 4"/>
              <p:cNvSpPr>
                <a:spLocks noChangeArrowheads="1"/>
              </p:cNvSpPr>
              <p:nvPr/>
            </p:nvSpPr>
            <p:spPr bwMode="auto">
              <a:xfrm>
                <a:off x="509" y="2256"/>
                <a:ext cx="4400" cy="265"/>
              </a:xfrm>
              <a:prstGeom prst="rect">
                <a:avLst/>
              </a:prstGeom>
              <a:solidFill>
                <a:srgbClr val="CC66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CC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GB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eorgia" pitchFamily="18" charset="0"/>
                  </a:rPr>
                  <a:t>Sharing and federating scientific data</a:t>
                </a:r>
              </a:p>
            </p:txBody>
          </p:sp>
          <p:grpSp>
            <p:nvGrpSpPr>
              <p:cNvPr id="8203" name="Group 109"/>
              <p:cNvGrpSpPr>
                <a:grpSpLocks/>
              </p:cNvGrpSpPr>
              <p:nvPr/>
            </p:nvGrpSpPr>
            <p:grpSpPr bwMode="auto">
              <a:xfrm>
                <a:off x="2037" y="1775"/>
                <a:ext cx="3018" cy="1998"/>
                <a:chOff x="2037" y="1472"/>
                <a:chExt cx="3018" cy="1998"/>
              </a:xfrm>
            </p:grpSpPr>
            <p:sp>
              <p:nvSpPr>
                <p:cNvPr id="8210" name="Freeform 91"/>
                <p:cNvSpPr>
                  <a:spLocks/>
                </p:cNvSpPr>
                <p:nvPr/>
              </p:nvSpPr>
              <p:spPr bwMode="auto">
                <a:xfrm>
                  <a:off x="2037" y="1472"/>
                  <a:ext cx="3018" cy="1998"/>
                </a:xfrm>
                <a:custGeom>
                  <a:avLst/>
                  <a:gdLst>
                    <a:gd name="T0" fmla="*/ 263 w 3018"/>
                    <a:gd name="T1" fmla="*/ 1990 h 1998"/>
                    <a:gd name="T2" fmla="*/ 1576 w 3018"/>
                    <a:gd name="T3" fmla="*/ 1 h 1998"/>
                    <a:gd name="T4" fmla="*/ 2859 w 3018"/>
                    <a:gd name="T5" fmla="*/ 1996 h 1998"/>
                    <a:gd name="T6" fmla="*/ 2497 w 3018"/>
                    <a:gd name="T7" fmla="*/ 1998 h 1998"/>
                    <a:gd name="T8" fmla="*/ 1583 w 3018"/>
                    <a:gd name="T9" fmla="*/ 376 h 1998"/>
                    <a:gd name="T10" fmla="*/ 619 w 3018"/>
                    <a:gd name="T11" fmla="*/ 1994 h 1998"/>
                    <a:gd name="T12" fmla="*/ 263 w 3018"/>
                    <a:gd name="T13" fmla="*/ 1990 h 19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18"/>
                    <a:gd name="T22" fmla="*/ 0 h 1998"/>
                    <a:gd name="T23" fmla="*/ 3018 w 3018"/>
                    <a:gd name="T24" fmla="*/ 1998 h 19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18" h="1998">
                      <a:moveTo>
                        <a:pt x="263" y="1990"/>
                      </a:moveTo>
                      <a:cubicBezTo>
                        <a:pt x="255" y="1262"/>
                        <a:pt x="439" y="0"/>
                        <a:pt x="1576" y="1"/>
                      </a:cubicBezTo>
                      <a:cubicBezTo>
                        <a:pt x="2675" y="0"/>
                        <a:pt x="2865" y="1247"/>
                        <a:pt x="2859" y="1996"/>
                      </a:cubicBezTo>
                      <a:cubicBezTo>
                        <a:pt x="2297" y="1996"/>
                        <a:pt x="3018" y="1998"/>
                        <a:pt x="2497" y="1998"/>
                      </a:cubicBezTo>
                      <a:cubicBezTo>
                        <a:pt x="2492" y="1293"/>
                        <a:pt x="2331" y="380"/>
                        <a:pt x="1583" y="376"/>
                      </a:cubicBezTo>
                      <a:cubicBezTo>
                        <a:pt x="835" y="372"/>
                        <a:pt x="615" y="1283"/>
                        <a:pt x="619" y="1994"/>
                      </a:cubicBezTo>
                      <a:cubicBezTo>
                        <a:pt x="0" y="1994"/>
                        <a:pt x="871" y="1990"/>
                        <a:pt x="263" y="1990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873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8211" name="WordArt 10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870" y="1590"/>
                  <a:ext cx="1464" cy="79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1812748"/>
                    </a:avLst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kern="10">
                      <a:solidFill>
                        <a:srgbClr val="A50021"/>
                      </a:solidFill>
                      <a:latin typeface="Arial Black"/>
                    </a:rPr>
                    <a:t>astronomy community</a:t>
                  </a:r>
                </a:p>
              </p:txBody>
            </p:sp>
          </p:grpSp>
          <p:grpSp>
            <p:nvGrpSpPr>
              <p:cNvPr id="8204" name="Group 111"/>
              <p:cNvGrpSpPr>
                <a:grpSpLocks/>
              </p:cNvGrpSpPr>
              <p:nvPr/>
            </p:nvGrpSpPr>
            <p:grpSpPr bwMode="auto">
              <a:xfrm>
                <a:off x="468" y="1767"/>
                <a:ext cx="1748" cy="2002"/>
                <a:chOff x="468" y="1464"/>
                <a:chExt cx="1748" cy="2002"/>
              </a:xfrm>
            </p:grpSpPr>
            <p:sp>
              <p:nvSpPr>
                <p:cNvPr id="8208" name="Freeform 103"/>
                <p:cNvSpPr>
                  <a:spLocks/>
                </p:cNvSpPr>
                <p:nvPr/>
              </p:nvSpPr>
              <p:spPr bwMode="auto">
                <a:xfrm>
                  <a:off x="468" y="1464"/>
                  <a:ext cx="1748" cy="2002"/>
                </a:xfrm>
                <a:custGeom>
                  <a:avLst/>
                  <a:gdLst>
                    <a:gd name="T0" fmla="*/ 42 w 1748"/>
                    <a:gd name="T1" fmla="*/ 2000 h 2002"/>
                    <a:gd name="T2" fmla="*/ 892 w 1748"/>
                    <a:gd name="T3" fmla="*/ 1 h 2002"/>
                    <a:gd name="T4" fmla="*/ 1744 w 1748"/>
                    <a:gd name="T5" fmla="*/ 1998 h 2002"/>
                    <a:gd name="T6" fmla="*/ 1382 w 1748"/>
                    <a:gd name="T7" fmla="*/ 2000 h 2002"/>
                    <a:gd name="T8" fmla="*/ 896 w 1748"/>
                    <a:gd name="T9" fmla="*/ 376 h 2002"/>
                    <a:gd name="T10" fmla="*/ 402 w 1748"/>
                    <a:gd name="T11" fmla="*/ 2002 h 2002"/>
                    <a:gd name="T12" fmla="*/ 42 w 1748"/>
                    <a:gd name="T13" fmla="*/ 2000 h 20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48"/>
                    <a:gd name="T22" fmla="*/ 0 h 2002"/>
                    <a:gd name="T23" fmla="*/ 1748 w 1748"/>
                    <a:gd name="T24" fmla="*/ 2002 h 20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48" h="2002">
                      <a:moveTo>
                        <a:pt x="42" y="2000"/>
                      </a:moveTo>
                      <a:cubicBezTo>
                        <a:pt x="37" y="1272"/>
                        <a:pt x="152" y="0"/>
                        <a:pt x="892" y="1"/>
                      </a:cubicBezTo>
                      <a:cubicBezTo>
                        <a:pt x="1606" y="0"/>
                        <a:pt x="1748" y="1249"/>
                        <a:pt x="1744" y="1998"/>
                      </a:cubicBezTo>
                      <a:cubicBezTo>
                        <a:pt x="1379" y="1998"/>
                        <a:pt x="1718" y="2002"/>
                        <a:pt x="1382" y="2000"/>
                      </a:cubicBezTo>
                      <a:cubicBezTo>
                        <a:pt x="1379" y="1295"/>
                        <a:pt x="1278" y="372"/>
                        <a:pt x="896" y="376"/>
                      </a:cubicBezTo>
                      <a:cubicBezTo>
                        <a:pt x="514" y="380"/>
                        <a:pt x="400" y="1291"/>
                        <a:pt x="402" y="2002"/>
                      </a:cubicBezTo>
                      <a:cubicBezTo>
                        <a:pt x="0" y="2002"/>
                        <a:pt x="437" y="2000"/>
                        <a:pt x="42" y="2000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873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8209" name="WordArt 10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06" y="1570"/>
                  <a:ext cx="906" cy="6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1433988"/>
                    </a:avLst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kern="10">
                      <a:solidFill>
                        <a:srgbClr val="A50021"/>
                      </a:solidFill>
                      <a:latin typeface="Arial Black"/>
                    </a:rPr>
                    <a:t>physics community</a:t>
                  </a:r>
                </a:p>
              </p:txBody>
            </p:sp>
          </p:grpSp>
          <p:grpSp>
            <p:nvGrpSpPr>
              <p:cNvPr id="8205" name="Group 110"/>
              <p:cNvGrpSpPr>
                <a:grpSpLocks/>
              </p:cNvGrpSpPr>
              <p:nvPr/>
            </p:nvGrpSpPr>
            <p:grpSpPr bwMode="auto">
              <a:xfrm>
                <a:off x="1141" y="1775"/>
                <a:ext cx="3018" cy="1998"/>
                <a:chOff x="1141" y="1472"/>
                <a:chExt cx="3018" cy="1998"/>
              </a:xfrm>
            </p:grpSpPr>
            <p:sp>
              <p:nvSpPr>
                <p:cNvPr id="8206" name="Freeform 107"/>
                <p:cNvSpPr>
                  <a:spLocks/>
                </p:cNvSpPr>
                <p:nvPr/>
              </p:nvSpPr>
              <p:spPr bwMode="auto">
                <a:xfrm>
                  <a:off x="1141" y="1472"/>
                  <a:ext cx="3018" cy="1998"/>
                </a:xfrm>
                <a:custGeom>
                  <a:avLst/>
                  <a:gdLst>
                    <a:gd name="T0" fmla="*/ 263 w 3018"/>
                    <a:gd name="T1" fmla="*/ 1990 h 1998"/>
                    <a:gd name="T2" fmla="*/ 1576 w 3018"/>
                    <a:gd name="T3" fmla="*/ 1 h 1998"/>
                    <a:gd name="T4" fmla="*/ 2859 w 3018"/>
                    <a:gd name="T5" fmla="*/ 1996 h 1998"/>
                    <a:gd name="T6" fmla="*/ 2497 w 3018"/>
                    <a:gd name="T7" fmla="*/ 1998 h 1998"/>
                    <a:gd name="T8" fmla="*/ 1583 w 3018"/>
                    <a:gd name="T9" fmla="*/ 376 h 1998"/>
                    <a:gd name="T10" fmla="*/ 619 w 3018"/>
                    <a:gd name="T11" fmla="*/ 1994 h 1998"/>
                    <a:gd name="T12" fmla="*/ 263 w 3018"/>
                    <a:gd name="T13" fmla="*/ 1990 h 19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18"/>
                    <a:gd name="T22" fmla="*/ 0 h 1998"/>
                    <a:gd name="T23" fmla="*/ 3018 w 3018"/>
                    <a:gd name="T24" fmla="*/ 1998 h 19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18" h="1998">
                      <a:moveTo>
                        <a:pt x="263" y="1990"/>
                      </a:moveTo>
                      <a:cubicBezTo>
                        <a:pt x="255" y="1262"/>
                        <a:pt x="439" y="0"/>
                        <a:pt x="1576" y="1"/>
                      </a:cubicBezTo>
                      <a:cubicBezTo>
                        <a:pt x="2675" y="0"/>
                        <a:pt x="2865" y="1247"/>
                        <a:pt x="2859" y="1996"/>
                      </a:cubicBezTo>
                      <a:cubicBezTo>
                        <a:pt x="2297" y="1996"/>
                        <a:pt x="3018" y="1998"/>
                        <a:pt x="2497" y="1998"/>
                      </a:cubicBezTo>
                      <a:cubicBezTo>
                        <a:pt x="2492" y="1293"/>
                        <a:pt x="2331" y="380"/>
                        <a:pt x="1583" y="376"/>
                      </a:cubicBezTo>
                      <a:cubicBezTo>
                        <a:pt x="835" y="372"/>
                        <a:pt x="615" y="1283"/>
                        <a:pt x="619" y="1994"/>
                      </a:cubicBezTo>
                      <a:cubicBezTo>
                        <a:pt x="0" y="1994"/>
                        <a:pt x="871" y="1990"/>
                        <a:pt x="263" y="1990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873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8207" name="WordArt 10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974" y="1590"/>
                  <a:ext cx="1464" cy="79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2013604"/>
                    </a:avLst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kern="10">
                      <a:solidFill>
                        <a:srgbClr val="A50021"/>
                      </a:solidFill>
                      <a:latin typeface="Arial Black"/>
                    </a:rPr>
                    <a:t>biomedics community</a:t>
                  </a:r>
                </a:p>
              </p:txBody>
            </p:sp>
          </p:grpSp>
        </p:grpSp>
      </p:grp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58750" y="1268413"/>
            <a:ext cx="8805863" cy="79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/>
              <a:t>e-infrastructure</a:t>
            </a:r>
            <a:endParaRPr lang="en-GB" sz="24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/>
              <a:t>make </a:t>
            </a:r>
            <a:r>
              <a:rPr lang="en-GB" sz="2000" b="1" dirty="0"/>
              <a:t>every researcher digital; achieve the digital ERA</a:t>
            </a:r>
          </a:p>
        </p:txBody>
      </p:sp>
    </p:spTree>
    <p:extLst>
      <p:ext uri="{BB962C8B-B14F-4D97-AF65-F5344CB8AC3E}">
        <p14:creationId xmlns:p14="http://schemas.microsoft.com/office/powerpoint/2010/main" val="39480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2224</Words>
  <Application>Microsoft Office PowerPoint</Application>
  <PresentationFormat>Affichage à l'écran (4:3)</PresentationFormat>
  <Paragraphs>320</Paragraphs>
  <Slides>29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Slide_Master</vt:lpstr>
      <vt:lpstr>1_Slide_Master</vt:lpstr>
      <vt:lpstr>Decision Makers and R&amp;D&amp;I Horizon 2020 WP2014-15 Research Infrastructures (focus on e-Infrastructures)</vt:lpstr>
      <vt:lpstr>research infrastructures: in the european programmes context</vt:lpstr>
      <vt:lpstr>data as infrastructure</vt:lpstr>
      <vt:lpstr>Policy context</vt:lpstr>
      <vt:lpstr>Présentation PowerPoint</vt:lpstr>
      <vt:lpstr>it’s all about communicating information…</vt:lpstr>
      <vt:lpstr>Science in the 21st century is still science</vt:lpstr>
      <vt:lpstr>but science…</vt:lpstr>
      <vt:lpstr>Présentation PowerPoint</vt:lpstr>
      <vt:lpstr>Information and Communication Infrastructures</vt:lpstr>
      <vt:lpstr>Présentation PowerPoint</vt:lpstr>
      <vt:lpstr>Présentation PowerPoint</vt:lpstr>
      <vt:lpstr>Présentation PowerPoint</vt:lpstr>
      <vt:lpstr>managing, preserving and computing with big research data</vt:lpstr>
      <vt:lpstr>e-Infrastructure for open access</vt:lpstr>
      <vt:lpstr>Research Data Alliance: Common Infrastructure, Policy and Practice Drives Data Sharing and Exchange throughout the Data Life Cycle http://rd-alliance.org</vt:lpstr>
      <vt:lpstr>Présentation PowerPoint</vt:lpstr>
      <vt:lpstr>reminding the principles: how iGoF expectations</vt:lpstr>
      <vt:lpstr>research data alliance</vt:lpstr>
      <vt:lpstr>pan-European High Performance Computing infrastructure and services</vt:lpstr>
      <vt:lpstr>centres of excellence for computing applications</vt:lpstr>
      <vt:lpstr>network of HPC competence centres for SMEs</vt:lpstr>
      <vt:lpstr>providing core services across e-Infrastructures</vt:lpstr>
      <vt:lpstr>research and education networking – GÉANT</vt:lpstr>
      <vt:lpstr>virtual research environments (VRE)</vt:lpstr>
      <vt:lpstr>new professions and skills for e-infrastructures</vt:lpstr>
      <vt:lpstr>policy development and international cooperation</vt:lpstr>
      <vt:lpstr>data e-Infrastructure</vt:lpstr>
      <vt:lpstr>Présentation PowerPoint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Infrastructures in WP2014-15 - focus on e-Infrastructures -</dc:title>
  <dc:creator>MORAIS PIRES Carlos (CNECT)</dc:creator>
  <cp:lastModifiedBy>carlos morais pires</cp:lastModifiedBy>
  <cp:revision>65</cp:revision>
  <dcterms:created xsi:type="dcterms:W3CDTF">2013-09-02T08:27:12Z</dcterms:created>
  <dcterms:modified xsi:type="dcterms:W3CDTF">2013-09-09T08:33:48Z</dcterms:modified>
</cp:coreProperties>
</file>