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86" r:id="rId6"/>
    <p:sldId id="259" r:id="rId7"/>
    <p:sldId id="258" r:id="rId8"/>
    <p:sldId id="261" r:id="rId9"/>
    <p:sldId id="275" r:id="rId10"/>
    <p:sldId id="278" r:id="rId11"/>
    <p:sldId id="260" r:id="rId12"/>
    <p:sldId id="287" r:id="rId13"/>
    <p:sldId id="262" r:id="rId14"/>
    <p:sldId id="263" r:id="rId15"/>
    <p:sldId id="288" r:id="rId16"/>
    <p:sldId id="264" r:id="rId17"/>
    <p:sldId id="283" r:id="rId18"/>
    <p:sldId id="265" r:id="rId19"/>
    <p:sldId id="274" r:id="rId20"/>
    <p:sldId id="285" r:id="rId21"/>
    <p:sldId id="284" r:id="rId22"/>
    <p:sldId id="266" r:id="rId23"/>
    <p:sldId id="270" r:id="rId24"/>
    <p:sldId id="277" r:id="rId25"/>
    <p:sldId id="281" r:id="rId26"/>
    <p:sldId id="280" r:id="rId27"/>
    <p:sldId id="282" r:id="rId28"/>
    <p:sldId id="267" r:id="rId29"/>
    <p:sldId id="271" r:id="rId30"/>
    <p:sldId id="268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E76EFC-21C9-4510-9605-DEBD3A9A33D1}">
          <p14:sldIdLst>
            <p14:sldId id="256"/>
            <p14:sldId id="286"/>
            <p14:sldId id="259"/>
            <p14:sldId id="258"/>
          </p14:sldIdLst>
        </p14:section>
        <p14:section name="Inhoudelijk" id="{B5944BBC-E105-4E38-81CB-6116A6943F97}">
          <p14:sldIdLst>
            <p14:sldId id="261"/>
            <p14:sldId id="275"/>
            <p14:sldId id="278"/>
            <p14:sldId id="260"/>
            <p14:sldId id="287"/>
            <p14:sldId id="262"/>
            <p14:sldId id="263"/>
            <p14:sldId id="288"/>
            <p14:sldId id="264"/>
            <p14:sldId id="283"/>
            <p14:sldId id="265"/>
            <p14:sldId id="274"/>
            <p14:sldId id="285"/>
            <p14:sldId id="284"/>
            <p14:sldId id="266"/>
            <p14:sldId id="270"/>
            <p14:sldId id="277"/>
            <p14:sldId id="281"/>
            <p14:sldId id="280"/>
            <p14:sldId id="282"/>
            <p14:sldId id="267"/>
            <p14:sldId id="271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4229">
          <p15:clr>
            <a:srgbClr val="A4A3A4"/>
          </p15:clr>
        </p15:guide>
        <p15:guide id="3" orient="horz" pos="182">
          <p15:clr>
            <a:srgbClr val="A4A3A4"/>
          </p15:clr>
        </p15:guide>
        <p15:guide id="4" orient="horz" pos="3957">
          <p15:clr>
            <a:srgbClr val="A4A3A4"/>
          </p15:clr>
        </p15:guide>
        <p15:guide id="5" orient="horz" pos="91">
          <p15:clr>
            <a:srgbClr val="A4A3A4"/>
          </p15:clr>
        </p15:guide>
        <p15:guide id="6" orient="horz" pos="272">
          <p15:clr>
            <a:srgbClr val="A4A3A4"/>
          </p15:clr>
        </p15:guide>
        <p15:guide id="7" orient="horz" pos="4137">
          <p15:clr>
            <a:srgbClr val="A4A3A4"/>
          </p15:clr>
        </p15:guide>
        <p15:guide id="8" orient="horz" pos="4047">
          <p15:clr>
            <a:srgbClr val="A4A3A4"/>
          </p15:clr>
        </p15:guide>
        <p15:guide id="9" orient="horz" pos="364">
          <p15:clr>
            <a:srgbClr val="A4A3A4"/>
          </p15:clr>
        </p15:guide>
        <p15:guide id="10" orient="horz" pos="454">
          <p15:clr>
            <a:srgbClr val="A4A3A4"/>
          </p15:clr>
        </p15:guide>
        <p15:guide id="11" orient="horz" pos="3866">
          <p15:clr>
            <a:srgbClr val="A4A3A4"/>
          </p15:clr>
        </p15:guide>
        <p15:guide id="12" orient="horz" pos="3775">
          <p15:clr>
            <a:srgbClr val="A4A3A4"/>
          </p15:clr>
        </p15:guide>
        <p15:guide id="13" orient="horz" pos="546">
          <p15:clr>
            <a:srgbClr val="A4A3A4"/>
          </p15:clr>
        </p15:guide>
        <p15:guide id="14" orient="horz" pos="637">
          <p15:clr>
            <a:srgbClr val="A4A3A4"/>
          </p15:clr>
        </p15:guide>
        <p15:guide id="15" orient="horz" pos="727">
          <p15:clr>
            <a:srgbClr val="A4A3A4"/>
          </p15:clr>
        </p15:guide>
        <p15:guide id="16" orient="horz" pos="818">
          <p15:clr>
            <a:srgbClr val="A4A3A4"/>
          </p15:clr>
        </p15:guide>
        <p15:guide id="17" orient="horz" pos="908">
          <p15:clr>
            <a:srgbClr val="A4A3A4"/>
          </p15:clr>
        </p15:guide>
        <p15:guide id="18" orient="horz" pos="998">
          <p15:clr>
            <a:srgbClr val="A4A3A4"/>
          </p15:clr>
        </p15:guide>
        <p15:guide id="19" orient="horz" pos="1089">
          <p15:clr>
            <a:srgbClr val="A4A3A4"/>
          </p15:clr>
        </p15:guide>
        <p15:guide id="20" orient="horz" pos="1181">
          <p15:clr>
            <a:srgbClr val="A4A3A4"/>
          </p15:clr>
        </p15:guide>
        <p15:guide id="21" orient="horz" pos="1272">
          <p15:clr>
            <a:srgbClr val="A4A3A4"/>
          </p15:clr>
        </p15:guide>
        <p15:guide id="22" orient="horz" pos="1362">
          <p15:clr>
            <a:srgbClr val="A4A3A4"/>
          </p15:clr>
        </p15:guide>
        <p15:guide id="23" orient="horz" pos="1452">
          <p15:clr>
            <a:srgbClr val="A4A3A4"/>
          </p15:clr>
        </p15:guide>
        <p15:guide id="24" orient="horz" pos="1542">
          <p15:clr>
            <a:srgbClr val="A4A3A4"/>
          </p15:clr>
        </p15:guide>
        <p15:guide id="25" orient="horz" pos="1633">
          <p15:clr>
            <a:srgbClr val="A4A3A4"/>
          </p15:clr>
        </p15:guide>
        <p15:guide id="26" orient="horz" pos="3685">
          <p15:clr>
            <a:srgbClr val="A4A3A4"/>
          </p15:clr>
        </p15:guide>
        <p15:guide id="27" orient="horz" pos="3594">
          <p15:clr>
            <a:srgbClr val="A4A3A4"/>
          </p15:clr>
        </p15:guide>
        <p15:guide id="28" orient="horz" pos="3502">
          <p15:clr>
            <a:srgbClr val="A4A3A4"/>
          </p15:clr>
        </p15:guide>
        <p15:guide id="29" orient="horz" pos="3412">
          <p15:clr>
            <a:srgbClr val="A4A3A4"/>
          </p15:clr>
        </p15:guide>
        <p15:guide id="30" pos="2880">
          <p15:clr>
            <a:srgbClr val="A4A3A4"/>
          </p15:clr>
        </p15:guide>
        <p15:guide id="31" pos="181">
          <p15:clr>
            <a:srgbClr val="A4A3A4"/>
          </p15:clr>
        </p15:guide>
        <p15:guide id="32" pos="274">
          <p15:clr>
            <a:srgbClr val="A4A3A4"/>
          </p15:clr>
        </p15:guide>
        <p15:guide id="33" pos="363">
          <p15:clr>
            <a:srgbClr val="A4A3A4"/>
          </p15:clr>
        </p15:guide>
        <p15:guide id="34" pos="90">
          <p15:clr>
            <a:srgbClr val="A4A3A4"/>
          </p15:clr>
        </p15:guide>
        <p15:guide id="35" pos="5670">
          <p15:clr>
            <a:srgbClr val="A4A3A4"/>
          </p15:clr>
        </p15:guide>
        <p15:guide id="36" pos="5579">
          <p15:clr>
            <a:srgbClr val="A4A3A4"/>
          </p15:clr>
        </p15:guide>
        <p15:guide id="37" pos="2835">
          <p15:clr>
            <a:srgbClr val="A4A3A4"/>
          </p15:clr>
        </p15:guide>
        <p15:guide id="38" pos="2926">
          <p15:clr>
            <a:srgbClr val="A4A3A4"/>
          </p15:clr>
        </p15:guide>
        <p15:guide id="39" pos="5398">
          <p15:clr>
            <a:srgbClr val="A4A3A4"/>
          </p15:clr>
        </p15:guide>
        <p15:guide id="40" pos="5488">
          <p15:clr>
            <a:srgbClr val="A4A3A4"/>
          </p15:clr>
        </p15:guide>
        <p15:guide id="41" pos="453">
          <p15:clr>
            <a:srgbClr val="A4A3A4"/>
          </p15:clr>
        </p15:guide>
        <p15:guide id="42" pos="5307">
          <p15:clr>
            <a:srgbClr val="A4A3A4"/>
          </p15:clr>
        </p15:guide>
        <p15:guide id="43" pos="1887">
          <p15:clr>
            <a:srgbClr val="A4A3A4"/>
          </p15:clr>
        </p15:guide>
        <p15:guide id="44" pos="1977">
          <p15:clr>
            <a:srgbClr val="A4A3A4"/>
          </p15:clr>
        </p15:guide>
        <p15:guide id="45" pos="3782">
          <p15:clr>
            <a:srgbClr val="A4A3A4"/>
          </p15:clr>
        </p15:guide>
        <p15:guide id="46" pos="3874">
          <p15:clr>
            <a:srgbClr val="A4A3A4"/>
          </p15:clr>
        </p15:guide>
        <p15:guide id="47" pos="2069">
          <p15:clr>
            <a:srgbClr val="A4A3A4"/>
          </p15:clr>
        </p15:guide>
        <p15:guide id="48" pos="36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B3CF"/>
    <a:srgbClr val="FBB040"/>
    <a:srgbClr val="FDD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7" autoAdjust="0"/>
    <p:restoredTop sz="86176" autoAdjust="0"/>
  </p:normalViewPr>
  <p:slideViewPr>
    <p:cSldViewPr snapToGrid="0">
      <p:cViewPr varScale="1">
        <p:scale>
          <a:sx n="60" d="100"/>
          <a:sy n="60" d="100"/>
        </p:scale>
        <p:origin x="1314" y="78"/>
      </p:cViewPr>
      <p:guideLst>
        <p:guide orient="horz" pos="2161"/>
        <p:guide orient="horz" pos="4229"/>
        <p:guide orient="horz" pos="182"/>
        <p:guide orient="horz" pos="3957"/>
        <p:guide orient="horz" pos="91"/>
        <p:guide orient="horz" pos="272"/>
        <p:guide orient="horz" pos="4137"/>
        <p:guide orient="horz" pos="4047"/>
        <p:guide orient="horz" pos="364"/>
        <p:guide orient="horz" pos="454"/>
        <p:guide orient="horz" pos="3866"/>
        <p:guide orient="horz" pos="3775"/>
        <p:guide orient="horz" pos="546"/>
        <p:guide orient="horz" pos="637"/>
        <p:guide orient="horz" pos="727"/>
        <p:guide orient="horz" pos="818"/>
        <p:guide orient="horz" pos="908"/>
        <p:guide orient="horz" pos="998"/>
        <p:guide orient="horz" pos="1089"/>
        <p:guide orient="horz" pos="1181"/>
        <p:guide orient="horz" pos="1272"/>
        <p:guide orient="horz" pos="1362"/>
        <p:guide orient="horz" pos="1452"/>
        <p:guide orient="horz" pos="1542"/>
        <p:guide orient="horz" pos="1633"/>
        <p:guide orient="horz" pos="3685"/>
        <p:guide orient="horz" pos="3594"/>
        <p:guide orient="horz" pos="3502"/>
        <p:guide orient="horz" pos="3412"/>
        <p:guide pos="2880"/>
        <p:guide pos="181"/>
        <p:guide pos="274"/>
        <p:guide pos="363"/>
        <p:guide pos="90"/>
        <p:guide pos="5670"/>
        <p:guide pos="5579"/>
        <p:guide pos="2835"/>
        <p:guide pos="2926"/>
        <p:guide pos="5398"/>
        <p:guide pos="5488"/>
        <p:guide pos="453"/>
        <p:guide pos="5307"/>
        <p:guide pos="1887"/>
        <p:guide pos="1977"/>
        <p:guide pos="3782"/>
        <p:guide pos="3874"/>
        <p:guide pos="2069"/>
        <p:guide pos="3691"/>
      </p:guideLst>
    </p:cSldViewPr>
  </p:slideViewPr>
  <p:outlineViewPr>
    <p:cViewPr>
      <p:scale>
        <a:sx n="33" d="100"/>
        <a:sy n="33" d="100"/>
      </p:scale>
      <p:origin x="0" y="-40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30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13719-9F5E-4B85-A78F-3C278C353A0A}" type="datetimeFigureOut">
              <a:rPr lang="nl-NL" smtClean="0"/>
              <a:pPr/>
              <a:t>9-9-2013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7F003-FF96-4FFF-B179-3F49A694194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382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18AE1-1792-42F7-8388-41230FC629A7}" type="datetimeFigureOut">
              <a:rPr lang="nl-NL" smtClean="0"/>
              <a:pPr/>
              <a:t>9-9-2013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A07B9-C6B0-4601-82BC-9FBC743D722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91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http://www.sunlost.com/phudivwebsm.jpg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04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81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http://www.onderwatersport.org/Portals/1/Goodpractices/2013-07-05%20-%20Duikteam%20Nemo%20stapt%20af%20van%20one-size-fits-all-lidmaatschap.jpg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91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http://news.toyark.com/wp-content/uploads/sites/4/2010/03/Star-Trek-TNG-Data-Dragon_1268759249.jpg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22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http://www.accidentalcreative.com/creating/on-my-door-keep-it-simple/</a:t>
            </a:r>
          </a:p>
          <a:p>
            <a:r>
              <a:rPr lang="en-GB" dirty="0" smtClean="0"/>
              <a:t>http://www.minimalwall.com/wp-content/uploads/minimalwall-10-52-1-minimal-wallpaper-keep-it-simple-.png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594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http://www.redvooz.com/wp-content/uploads/2012/10/Confused-Cat.jpg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303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http://www.bookorchard.com/imgs/media/MediaPhotos/stew-binoculars.jpg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857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http://cdn.memegenerator.net/instances/400x/37669705.jpg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_surf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5562000"/>
            <a:ext cx="8856000" cy="1151951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 userDrawn="1">
            <p:ph type="pic" sz="quarter" idx="11"/>
          </p:nvPr>
        </p:nvSpPr>
        <p:spPr>
          <a:xfrm>
            <a:off x="142875" y="144001"/>
            <a:ext cx="8858250" cy="5272549"/>
          </a:xfrm>
          <a:prstGeom prst="roundRect">
            <a:avLst>
              <a:gd name="adj" fmla="val 2730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288000" y="1548000"/>
            <a:ext cx="8568000" cy="576000"/>
          </a:xfrm>
          <a:prstGeom prst="roundRect">
            <a:avLst>
              <a:gd name="adj" fmla="val 24321"/>
            </a:avLst>
          </a:prstGeom>
          <a:solidFill>
            <a:schemeClr val="accent1"/>
          </a:solidFill>
        </p:spPr>
        <p:txBody>
          <a:bodyPr lIns="108000" tIns="0" rIns="144000" bIns="0" anchor="ctr" anchorCtr="0">
            <a:normAutofit/>
          </a:bodyPr>
          <a:lstStyle>
            <a:lvl1pPr marL="0" indent="0" algn="l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smtClean="0"/>
              <a:t>Klik om het opmaakprofiel van de modelondertitel te bewerken</a:t>
            </a:r>
            <a:endParaRPr lang="nl-N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88000"/>
            <a:ext cx="8568000" cy="1152000"/>
          </a:xfrm>
          <a:prstGeom prst="roundRect">
            <a:avLst>
              <a:gd name="adj" fmla="val 12645"/>
            </a:avLst>
          </a:prstGeom>
          <a:solidFill>
            <a:schemeClr val="accent1"/>
          </a:solidFill>
        </p:spPr>
        <p:txBody>
          <a:bodyPr lIns="108000" tIns="0" rIns="144000" bIns="0" anchor="ctr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 smtClean="0"/>
              <a:t>CLICK TO EDIT MASTER TITLE STYLE</a:t>
            </a:r>
            <a:endParaRPr lang="nl-NL" noProof="0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42875" y="5562000"/>
            <a:ext cx="6480000" cy="115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000" y="5562000"/>
            <a:ext cx="6768938" cy="1152000"/>
          </a:xfrm>
          <a:prstGeom prst="rect">
            <a:avLst/>
          </a:prstGeom>
          <a:noFill/>
          <a:ln>
            <a:noFill/>
          </a:ln>
        </p:spPr>
        <p:txBody>
          <a:bodyPr lIns="144000" tIns="0" rIns="0" bIns="0"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202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gee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4464"/>
            <a:ext cx="8856000" cy="5992811"/>
          </a:xfrm>
          <a:prstGeom prst="roundRect">
            <a:avLst>
              <a:gd name="adj" fmla="val 2349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287338" y="285222"/>
            <a:ext cx="8569325" cy="5707592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409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geen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4463"/>
            <a:ext cx="8856000" cy="6569075"/>
          </a:xfrm>
          <a:prstGeom prst="roundRect">
            <a:avLst>
              <a:gd name="adj" fmla="val 2164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7339" y="288000"/>
            <a:ext cx="8569324" cy="6279488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1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, geen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44463"/>
            <a:ext cx="8856000" cy="6569075"/>
          </a:xfrm>
          <a:prstGeom prst="roundRect">
            <a:avLst>
              <a:gd name="adj" fmla="val 2163"/>
            </a:avLst>
          </a:prstGeo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4750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41449"/>
            <a:ext cx="8856000" cy="4695825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18" name="Picture 17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584325"/>
            <a:ext cx="4213226" cy="4408488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4645024" y="1584325"/>
            <a:ext cx="4210975" cy="4408488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26584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recht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42875" y="1441449"/>
            <a:ext cx="8856000" cy="4695825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87337" y="1584325"/>
            <a:ext cx="4213225" cy="4408488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45025" y="1584324"/>
            <a:ext cx="4211638" cy="4408489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44931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link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7338" y="1584324"/>
            <a:ext cx="4212000" cy="4408489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42875" y="1441450"/>
            <a:ext cx="8856000" cy="4695826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5025" y="1584325"/>
            <a:ext cx="4207238" cy="4408488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518789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, recht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42875" y="1441449"/>
            <a:ext cx="4357687" cy="4695825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45024" y="1441450"/>
            <a:ext cx="4356101" cy="4695826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81380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, link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5025" y="1441449"/>
            <a:ext cx="4356099" cy="4695825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 marL="144000" indent="-14400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42875" y="1441450"/>
            <a:ext cx="4357687" cy="4695825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99360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5025" y="1441450"/>
            <a:ext cx="4356100" cy="4695826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142875" y="1441450"/>
            <a:ext cx="4357687" cy="4695826"/>
          </a:xfrm>
          <a:prstGeom prst="roundRect">
            <a:avLst>
              <a:gd name="adj" fmla="val 3274"/>
            </a:avLst>
          </a:prstGeom>
          <a:ln w="12700">
            <a:solidFill>
              <a:schemeClr val="accent1"/>
            </a:solidFill>
          </a:ln>
        </p:spPr>
        <p:txBody>
          <a:bodyPr lIns="97200" tIns="64800" rIns="144000" bIns="14400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93320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645025" y="1441450"/>
            <a:ext cx="4356100" cy="4695825"/>
          </a:xfrm>
          <a:prstGeom prst="roundRect">
            <a:avLst>
              <a:gd name="adj" fmla="val 3274"/>
            </a:avLst>
          </a:prstGeom>
          <a:ln w="12700">
            <a:solidFill>
              <a:schemeClr val="accent1"/>
            </a:solidFill>
          </a:ln>
        </p:spPr>
        <p:txBody>
          <a:bodyPr lIns="97200" tIns="64800" rIns="144000" bIns="14400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42875" y="1441450"/>
            <a:ext cx="4357688" cy="4695825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193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, fot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oto 1.jpg"/>
          <p:cNvPicPr>
            <a:picLocks noChangeAspect="1"/>
          </p:cNvPicPr>
          <p:nvPr userDrawn="1"/>
        </p:nvPicPr>
        <p:blipFill>
          <a:blip r:embed="rId2" cstate="print"/>
          <a:srcRect b="9725"/>
          <a:stretch>
            <a:fillRect/>
          </a:stretch>
        </p:blipFill>
        <p:spPr>
          <a:xfrm>
            <a:off x="0" y="0"/>
            <a:ext cx="9144000" cy="5503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 descr="pic_surf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8000" y="288933"/>
            <a:ext cx="8568000" cy="1836218"/>
          </a:xfrm>
          <a:prstGeom prst="rect">
            <a:avLst/>
          </a:prstGeom>
        </p:spPr>
      </p:pic>
      <p:pic>
        <p:nvPicPr>
          <p:cNvPr id="14" name="Picture 13" descr="pic_surf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5125" y="5562000"/>
            <a:ext cx="8856000" cy="1151951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88000" y="1548000"/>
            <a:ext cx="8568000" cy="576000"/>
          </a:xfrm>
          <a:prstGeom prst="rect">
            <a:avLst/>
          </a:prstGeom>
          <a:noFill/>
        </p:spPr>
        <p:txBody>
          <a:bodyPr lIns="144000" tIns="0" rIns="144000" bIns="0" anchor="ctr" anchorCtr="0">
            <a:normAutofit/>
          </a:bodyPr>
          <a:lstStyle>
            <a:lvl1pPr marL="0" indent="0" algn="l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smtClean="0"/>
              <a:t>Klik om het opmaakprofiel van de modelondertitel te bewerken</a:t>
            </a:r>
            <a:endParaRPr lang="nl-NL" noProof="0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88000"/>
            <a:ext cx="8568000" cy="1152000"/>
          </a:xfrm>
          <a:prstGeom prst="rect">
            <a:avLst/>
          </a:prstGeom>
          <a:noFill/>
        </p:spPr>
        <p:txBody>
          <a:bodyPr lIns="144000" tIns="0" rIns="144000" bIns="0" anchor="ctr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 smtClean="0"/>
              <a:t>CLICK TO EDIT MASTER TITLE STYLE</a:t>
            </a:r>
            <a:endParaRPr lang="nl-NL" noProof="0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42875" y="5562000"/>
            <a:ext cx="6480000" cy="115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000" y="5562000"/>
            <a:ext cx="6768938" cy="1152000"/>
          </a:xfrm>
          <a:prstGeom prst="rect">
            <a:avLst/>
          </a:prstGeom>
          <a:noFill/>
          <a:ln>
            <a:noFill/>
          </a:ln>
        </p:spPr>
        <p:txBody>
          <a:bodyPr lIns="144000" tIns="0" rIns="0" bIns="0"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4908"/>
            <a:ext cx="9144000" cy="396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42875" y="1441449"/>
            <a:ext cx="8858250" cy="4695825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584325"/>
            <a:ext cx="2761200" cy="4408488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6098400" y="1584325"/>
            <a:ext cx="2761200" cy="4408488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3193200" y="1584325"/>
            <a:ext cx="2761200" cy="4408488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13076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43507" y="1441450"/>
            <a:ext cx="2852106" cy="469582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  <a:ln>
            <a:noFill/>
          </a:ln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1753" y="1441450"/>
            <a:ext cx="2872172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7"/>
          </p:nvPr>
        </p:nvSpPr>
        <p:spPr>
          <a:xfrm>
            <a:off x="6149974" y="1441450"/>
            <a:ext cx="2850025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73473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6149975" y="1441450"/>
            <a:ext cx="2851149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138488" y="1410328"/>
            <a:ext cx="2865437" cy="4726948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7"/>
          </p:nvPr>
        </p:nvSpPr>
        <p:spPr>
          <a:xfrm>
            <a:off x="142875" y="1441450"/>
            <a:ext cx="2852738" cy="4695826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15804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49975" y="1441450"/>
            <a:ext cx="2851150" cy="469582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1753" y="1441450"/>
            <a:ext cx="2872172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7"/>
          </p:nvPr>
        </p:nvSpPr>
        <p:spPr>
          <a:xfrm>
            <a:off x="142875" y="1441450"/>
            <a:ext cx="2852738" cy="4695826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5526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1753" y="1441450"/>
            <a:ext cx="2872172" cy="4695826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42875" y="1441450"/>
            <a:ext cx="2852738" cy="4695826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6149974" y="1441450"/>
            <a:ext cx="2851151" cy="4695826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94606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5" y="1441450"/>
            <a:ext cx="2852738" cy="4695826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138488" y="1441450"/>
            <a:ext cx="2865437" cy="4695826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6149974" y="1441450"/>
            <a:ext cx="2850025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69827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5" y="1441450"/>
            <a:ext cx="2852738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149975" y="1441450"/>
            <a:ext cx="2851150" cy="4695825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3132000" y="1441450"/>
            <a:ext cx="2871925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1984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8488" y="1441450"/>
            <a:ext cx="2865437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49975" y="1441450"/>
            <a:ext cx="2851150" cy="469582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42874" y="1441450"/>
            <a:ext cx="2852739" cy="4695825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88266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138488" y="1441450"/>
            <a:ext cx="2865437" cy="4695825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42875" y="1441450"/>
            <a:ext cx="2852738" cy="469582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6149974" y="1441450"/>
            <a:ext cx="2851151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96766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5" y="1441450"/>
            <a:ext cx="2852738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149975" y="1441449"/>
            <a:ext cx="2851150" cy="4695825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138488" y="1441450"/>
            <a:ext cx="2865437" cy="469582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0839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, fo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to 2.jpg"/>
          <p:cNvPicPr>
            <a:picLocks noChangeAspect="1"/>
          </p:cNvPicPr>
          <p:nvPr userDrawn="1"/>
        </p:nvPicPr>
        <p:blipFill>
          <a:blip r:embed="rId2" cstate="print"/>
          <a:srcRect b="9725"/>
          <a:stretch>
            <a:fillRect/>
          </a:stretch>
        </p:blipFill>
        <p:spPr>
          <a:xfrm>
            <a:off x="0" y="0"/>
            <a:ext cx="9144000" cy="5503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 descr="pic_surf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8000" y="288933"/>
            <a:ext cx="8568000" cy="1836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3454"/>
            <a:ext cx="9144000" cy="396240"/>
          </a:xfrm>
          <a:prstGeom prst="rect">
            <a:avLst/>
          </a:prstGeom>
        </p:spPr>
      </p:pic>
      <p:pic>
        <p:nvPicPr>
          <p:cNvPr id="14" name="Picture 13" descr="pic_surf2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44000" y="5562000"/>
            <a:ext cx="8856000" cy="115195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88000" y="1548000"/>
            <a:ext cx="8568000" cy="576000"/>
          </a:xfrm>
          <a:prstGeom prst="rect">
            <a:avLst/>
          </a:prstGeom>
          <a:noFill/>
        </p:spPr>
        <p:txBody>
          <a:bodyPr lIns="144000" tIns="0" rIns="144000" bIns="0" anchor="ctr" anchorCtr="0">
            <a:normAutofit/>
          </a:bodyPr>
          <a:lstStyle>
            <a:lvl1pPr marL="0" indent="0" algn="l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smtClean="0"/>
              <a:t>Klik om het opmaakprofiel van de modelondertitel te bewerken</a:t>
            </a:r>
            <a:endParaRPr lang="nl-NL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88000"/>
            <a:ext cx="8568000" cy="1152000"/>
          </a:xfrm>
          <a:prstGeom prst="rect">
            <a:avLst/>
          </a:prstGeom>
          <a:noFill/>
        </p:spPr>
        <p:txBody>
          <a:bodyPr lIns="144000" tIns="0" rIns="144000" bIns="0" anchor="ctr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 smtClean="0"/>
              <a:t>CLICK TO EDIT MASTER TITLE STYLE</a:t>
            </a:r>
            <a:endParaRPr lang="nl-NL" noProof="0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42875" y="5562000"/>
            <a:ext cx="6480000" cy="115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000" y="5562000"/>
            <a:ext cx="6768938" cy="1152000"/>
          </a:xfrm>
          <a:prstGeom prst="rect">
            <a:avLst/>
          </a:prstGeom>
          <a:noFill/>
          <a:ln>
            <a:noFill/>
          </a:ln>
        </p:spPr>
        <p:txBody>
          <a:bodyPr lIns="144000" tIns="0" rIns="0" bIns="0"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8583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49975" y="1441450"/>
            <a:ext cx="2851150" cy="4695826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5" y="1441450"/>
            <a:ext cx="2852738" cy="4695826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132000" y="1441449"/>
            <a:ext cx="2871925" cy="4695825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21964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teks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44463"/>
            <a:ext cx="8858250" cy="5992812"/>
          </a:xfrm>
          <a:prstGeom prst="roundRect">
            <a:avLst>
              <a:gd name="adj" fmla="val 2416"/>
            </a:avLst>
          </a:prstGeo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7337" y="288000"/>
            <a:ext cx="4217987" cy="1152000"/>
          </a:xfrm>
          <a:prstGeom prst="roundRect">
            <a:avLst>
              <a:gd name="adj" fmla="val 12412"/>
            </a:avLst>
          </a:prstGeom>
          <a:solidFill>
            <a:schemeClr val="accent1"/>
          </a:solidFill>
        </p:spPr>
        <p:txBody>
          <a:bodyPr lIns="108000">
            <a:normAutofit/>
          </a:bodyPr>
          <a:lstStyle>
            <a:lvl1pPr>
              <a:defRPr sz="3200"/>
            </a:lvl1pPr>
          </a:lstStyle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87338" y="1584324"/>
            <a:ext cx="4213226" cy="2555479"/>
          </a:xfrm>
          <a:prstGeom prst="roundRect">
            <a:avLst>
              <a:gd name="adj" fmla="val 5184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9200" tIns="61200" rIns="14400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92897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44463"/>
            <a:ext cx="8858249" cy="5992812"/>
          </a:xfrm>
          <a:prstGeom prst="roundRect">
            <a:avLst>
              <a:gd name="adj" fmla="val 2416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645025" y="1584324"/>
            <a:ext cx="4211638" cy="2555479"/>
          </a:xfrm>
          <a:prstGeom prst="roundRect">
            <a:avLst>
              <a:gd name="adj" fmla="val 5184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9200" tIns="61200" rIns="14400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45026" y="287999"/>
            <a:ext cx="4211638" cy="1152000"/>
          </a:xfrm>
          <a:prstGeom prst="roundRect">
            <a:avLst>
              <a:gd name="adj" fmla="val 12412"/>
            </a:avLst>
          </a:prstGeom>
          <a:solidFill>
            <a:schemeClr val="accent1"/>
          </a:solidFill>
        </p:spPr>
        <p:txBody>
          <a:bodyPr lIns="108000">
            <a:normAutofit/>
          </a:bodyPr>
          <a:lstStyle>
            <a:lvl1pPr>
              <a:defRPr sz="3200"/>
            </a:lvl1pPr>
          </a:lstStyle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60343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21964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9638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179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S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0809" y="2395428"/>
            <a:ext cx="439978" cy="48768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56324" y="4105536"/>
            <a:ext cx="51835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200" b="1" noProof="0" smtClean="0">
                <a:latin typeface="Verdana"/>
              </a:rPr>
              <a:t>W</a:t>
            </a:r>
            <a:endParaRPr lang="nl-NL" sz="3200" b="1" noProof="0">
              <a:latin typeface="Verdana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/>
          <a:srcRect l="15710" t="25985" r="10978" b="26771"/>
          <a:stretch/>
        </p:blipFill>
        <p:spPr>
          <a:xfrm>
            <a:off x="582213" y="838200"/>
            <a:ext cx="504000" cy="3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/>
          <a:srcRect l="16248" t="16610" r="12305" b="16953"/>
          <a:stretch/>
        </p:blipFill>
        <p:spPr>
          <a:xfrm>
            <a:off x="582213" y="4980593"/>
            <a:ext cx="432000" cy="43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/>
          <a:srcRect l="20095" t="23375" r="24921" b="18180"/>
          <a:stretch/>
        </p:blipFill>
        <p:spPr>
          <a:xfrm>
            <a:off x="582213" y="1580814"/>
            <a:ext cx="504000" cy="432000"/>
          </a:xfrm>
          <a:prstGeom prst="rect">
            <a:avLst/>
          </a:prstGeom>
        </p:spPr>
      </p:pic>
      <p:pic>
        <p:nvPicPr>
          <p:cNvPr id="13" name="Picture 12" descr="linked.png"/>
          <p:cNvPicPr>
            <a:picLocks noChangeAspect="1"/>
          </p:cNvPicPr>
          <p:nvPr userDrawn="1"/>
        </p:nvPicPr>
        <p:blipFill>
          <a:blip r:embed="rId6" cstate="print"/>
          <a:srcRect l="10784" t="10784" r="10784" b="10784"/>
          <a:stretch>
            <a:fillRect/>
          </a:stretch>
        </p:blipFill>
        <p:spPr>
          <a:xfrm>
            <a:off x="585831" y="3265722"/>
            <a:ext cx="457200" cy="457200"/>
          </a:xfrm>
          <a:prstGeom prst="rect">
            <a:avLst/>
          </a:prstGeom>
        </p:spPr>
      </p:pic>
      <p:sp>
        <p:nvSpPr>
          <p:cNvPr id="1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59721" y="883200"/>
            <a:ext cx="7596941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 smtClean="0"/>
              <a:t>[Email]</a:t>
            </a:r>
            <a:endParaRPr lang="nl-NL" noProof="0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59721" y="1621333"/>
            <a:ext cx="7596941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[@twiternaam]</a:t>
            </a:r>
            <a:endParaRPr lang="nl-NL" noProof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59721" y="2504268"/>
            <a:ext cx="7596941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[Skype adres]</a:t>
            </a:r>
            <a:endParaRPr lang="nl-NL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59721" y="3359322"/>
            <a:ext cx="7596941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[LinkedIn adres]</a:t>
            </a:r>
            <a:endParaRPr lang="nl-NL" noProof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259721" y="4216757"/>
            <a:ext cx="7596941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www.surf.nl</a:t>
            </a:r>
            <a:endParaRPr lang="nl-NL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259721" y="5061593"/>
            <a:ext cx="7596941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[Telefoon]</a:t>
            </a:r>
            <a:endParaRPr lang="nl-NL" noProof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114026" y="5889129"/>
            <a:ext cx="6742636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Creative Commons “Attribution” license:</a:t>
            </a:r>
          </a:p>
          <a:p>
            <a:pPr lvl="0"/>
            <a:r>
              <a:rPr lang="nl-NL" noProof="0" smtClean="0"/>
              <a:t>http://creativecommons.org/licenses/by/3.0/</a:t>
            </a:r>
            <a:endParaRPr lang="nl-NL" noProof="0"/>
          </a:p>
        </p:txBody>
      </p:sp>
      <p:pic>
        <p:nvPicPr>
          <p:cNvPr id="29" name="Afbeelding 14" descr="SURF_f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881537" y="5547642"/>
            <a:ext cx="1673501" cy="8531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869820"/>
            <a:ext cx="1474750" cy="5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70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Surf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6" name="Afbeelding 14" descr="SURF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1537" y="5547642"/>
            <a:ext cx="1673501" cy="8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77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3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66606" y="5535324"/>
            <a:ext cx="3888432" cy="8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30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Surf blanco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6" name="Afbeelding 14" descr="SURF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1537" y="5547642"/>
            <a:ext cx="1673501" cy="8531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869820"/>
            <a:ext cx="1474750" cy="5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7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, fot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oto3.jpg"/>
          <p:cNvPicPr>
            <a:picLocks noChangeAspect="1"/>
          </p:cNvPicPr>
          <p:nvPr userDrawn="1"/>
        </p:nvPicPr>
        <p:blipFill>
          <a:blip r:embed="rId2" cstate="print"/>
          <a:srcRect b="10000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pic_surf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8000" y="288933"/>
            <a:ext cx="8568000" cy="1836218"/>
          </a:xfrm>
          <a:prstGeom prst="rect">
            <a:avLst/>
          </a:prstGeom>
        </p:spPr>
      </p:pic>
      <p:pic>
        <p:nvPicPr>
          <p:cNvPr id="13" name="Picture 12" descr="pic_surf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4000" y="5562000"/>
            <a:ext cx="8856000" cy="1151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3454"/>
            <a:ext cx="9144000" cy="39624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88000" y="1548000"/>
            <a:ext cx="8568000" cy="576000"/>
          </a:xfrm>
          <a:prstGeom prst="rect">
            <a:avLst/>
          </a:prstGeom>
          <a:noFill/>
        </p:spPr>
        <p:txBody>
          <a:bodyPr lIns="144000" tIns="0" rIns="144000" bIns="0" anchor="ctr" anchorCtr="0">
            <a:normAutofit/>
          </a:bodyPr>
          <a:lstStyle>
            <a:lvl1pPr marL="0" indent="0" algn="l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smtClean="0"/>
              <a:t>Klik om het opmaakprofiel van de modelondertitel te bewerken</a:t>
            </a:r>
            <a:endParaRPr lang="nl-NL" noProof="0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88000"/>
            <a:ext cx="8568000" cy="1152000"/>
          </a:xfrm>
          <a:prstGeom prst="rect">
            <a:avLst/>
          </a:prstGeom>
          <a:noFill/>
        </p:spPr>
        <p:txBody>
          <a:bodyPr lIns="144000" tIns="0" rIns="144000" bIns="0" anchor="ctr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 smtClean="0"/>
              <a:t>CLICK TO EDIT MASTER TITLE STYLE</a:t>
            </a:r>
            <a:endParaRPr lang="nl-NL" noProof="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42875" y="5562000"/>
            <a:ext cx="6480000" cy="115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000" y="5562000"/>
            <a:ext cx="6768938" cy="1152000"/>
          </a:xfrm>
          <a:prstGeom prst="rect">
            <a:avLst/>
          </a:prstGeom>
          <a:noFill/>
          <a:ln>
            <a:noFill/>
          </a:ln>
        </p:spPr>
        <p:txBody>
          <a:bodyPr lIns="144000" tIns="0" rIns="0" bIns="0"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9108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lide met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5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66606" y="5535324"/>
            <a:ext cx="3888432" cy="853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869820"/>
            <a:ext cx="1474750" cy="5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69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tekst logo S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3" y="1412874"/>
            <a:ext cx="3994150" cy="3511463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pic>
        <p:nvPicPr>
          <p:cNvPr id="7" name="Afbeelding 14" descr="SURF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1537" y="5547642"/>
            <a:ext cx="1673501" cy="8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04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3" y="1412874"/>
            <a:ext cx="3994150" cy="3511463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pic>
        <p:nvPicPr>
          <p:cNvPr id="5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66606" y="5535324"/>
            <a:ext cx="3888432" cy="8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04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tekst, logo Surf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3" y="1412874"/>
            <a:ext cx="3994150" cy="3511463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869820"/>
            <a:ext cx="1474750" cy="518662"/>
          </a:xfrm>
          <a:prstGeom prst="rect">
            <a:avLst/>
          </a:prstGeom>
        </p:spPr>
      </p:pic>
      <p:pic>
        <p:nvPicPr>
          <p:cNvPr id="9" name="Afbeelding 14" descr="SURF_f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81537" y="5547642"/>
            <a:ext cx="1673501" cy="8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21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tekst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3" y="1412874"/>
            <a:ext cx="3994150" cy="3511463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pic>
        <p:nvPicPr>
          <p:cNvPr id="6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66606" y="5535324"/>
            <a:ext cx="3888432" cy="853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869820"/>
            <a:ext cx="1474750" cy="5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212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personalia logo S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412875"/>
            <a:ext cx="3994150" cy="270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 smtClean="0"/>
              <a:t>[Naam]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76263" y="1886634"/>
            <a:ext cx="39946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noProof="0" dirty="0" err="1" smtClean="0">
                <a:solidFill>
                  <a:schemeClr val="bg1"/>
                </a:solidFill>
              </a:rPr>
              <a:t>www.surf.nl</a:t>
            </a:r>
            <a:endParaRPr lang="nl-NL" sz="1600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1649754"/>
            <a:ext cx="3994150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[Email]</a:t>
            </a:r>
            <a:endParaRPr lang="nl-NL" noProof="0"/>
          </a:p>
        </p:txBody>
      </p:sp>
      <p:pic>
        <p:nvPicPr>
          <p:cNvPr id="10" name="Afbeelding 14" descr="SURF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1537" y="5547642"/>
            <a:ext cx="1673501" cy="8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9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person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412875"/>
            <a:ext cx="3994150" cy="270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 smtClean="0"/>
              <a:t>[Naam]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76263" y="1886634"/>
            <a:ext cx="39946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noProof="0" dirty="0" err="1" smtClean="0">
                <a:solidFill>
                  <a:schemeClr val="bg1"/>
                </a:solidFill>
              </a:rPr>
              <a:t>www.surf.nl</a:t>
            </a:r>
            <a:endParaRPr lang="nl-NL" sz="1600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1649754"/>
            <a:ext cx="3994150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[Email]</a:t>
            </a:r>
            <a:endParaRPr lang="nl-NL" noProof="0"/>
          </a:p>
        </p:txBody>
      </p:sp>
      <p:pic>
        <p:nvPicPr>
          <p:cNvPr id="7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66606" y="5535324"/>
            <a:ext cx="3888432" cy="8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98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personalia, logo Surf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412875"/>
            <a:ext cx="3994150" cy="270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 smtClean="0"/>
              <a:t>[Naam]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76263" y="1886634"/>
            <a:ext cx="39946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noProof="0" dirty="0" err="1" smtClean="0">
                <a:solidFill>
                  <a:schemeClr val="bg1"/>
                </a:solidFill>
              </a:rPr>
              <a:t>www.surf.nl</a:t>
            </a:r>
            <a:endParaRPr lang="nl-NL" sz="1600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1649754"/>
            <a:ext cx="3994150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[Email]</a:t>
            </a:r>
            <a:endParaRPr lang="nl-N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869820"/>
            <a:ext cx="1474750" cy="518662"/>
          </a:xfrm>
          <a:prstGeom prst="rect">
            <a:avLst/>
          </a:prstGeom>
        </p:spPr>
      </p:pic>
      <p:pic>
        <p:nvPicPr>
          <p:cNvPr id="9" name="Afbeelding 14" descr="SURF_f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81537" y="5547642"/>
            <a:ext cx="1673501" cy="8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48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personalia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412875"/>
            <a:ext cx="3994150" cy="270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 smtClean="0"/>
              <a:t>[Naam]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76263" y="1886634"/>
            <a:ext cx="39946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noProof="0" dirty="0" err="1" smtClean="0">
                <a:solidFill>
                  <a:schemeClr val="bg1"/>
                </a:solidFill>
              </a:rPr>
              <a:t>www.surf.nl</a:t>
            </a:r>
            <a:endParaRPr lang="nl-NL" sz="1600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1649754"/>
            <a:ext cx="3994150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[Email]</a:t>
            </a:r>
            <a:endParaRPr lang="nl-NL" noProof="0"/>
          </a:p>
        </p:txBody>
      </p:sp>
      <p:pic>
        <p:nvPicPr>
          <p:cNvPr id="10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66606" y="5535324"/>
            <a:ext cx="3888432" cy="8531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869820"/>
            <a:ext cx="1474750" cy="5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48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LOGO S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37" y="5547642"/>
            <a:ext cx="1673501" cy="8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1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42875" y="1441450"/>
            <a:ext cx="8856000" cy="4695826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584325"/>
            <a:ext cx="8568000" cy="4408488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315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66" y="5545053"/>
            <a:ext cx="3875983" cy="8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394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LOGO Surf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873749"/>
            <a:ext cx="1474750" cy="51866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37" y="5547642"/>
            <a:ext cx="1673501" cy="8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656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2 met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66" y="5545053"/>
            <a:ext cx="3875983" cy="847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873749"/>
            <a:ext cx="1474750" cy="51866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736099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2 met tekst logo S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3" y="1412874"/>
            <a:ext cx="3994150" cy="3511463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37" y="5547642"/>
            <a:ext cx="1673501" cy="8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734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2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3" y="1412874"/>
            <a:ext cx="3994150" cy="3511463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66" y="5545053"/>
            <a:ext cx="3875983" cy="8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73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2 met tekst, logo Surf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3" y="1412874"/>
            <a:ext cx="3994150" cy="3511463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873749"/>
            <a:ext cx="1474750" cy="51866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37" y="5547642"/>
            <a:ext cx="1673501" cy="8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97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2 met tekst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3" y="1412874"/>
            <a:ext cx="3994150" cy="3511463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66" y="5545053"/>
            <a:ext cx="3875983" cy="847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873749"/>
            <a:ext cx="1474750" cy="51866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03159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2 met personalia en logo S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412875"/>
            <a:ext cx="3994150" cy="270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 smtClean="0"/>
              <a:t>[Naam]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76263" y="1886634"/>
            <a:ext cx="39946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noProof="0" dirty="0" err="1" smtClean="0">
                <a:solidFill>
                  <a:schemeClr val="bg1"/>
                </a:solidFill>
              </a:rPr>
              <a:t>www.surf.nl</a:t>
            </a:r>
            <a:endParaRPr lang="nl-NL" sz="16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1649754"/>
            <a:ext cx="3994150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[Email]</a:t>
            </a:r>
            <a:endParaRPr lang="nl-NL" noProof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37" y="5547642"/>
            <a:ext cx="1673501" cy="8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041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2 met person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412875"/>
            <a:ext cx="3994150" cy="270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 smtClean="0"/>
              <a:t>[Naam]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76263" y="1886634"/>
            <a:ext cx="39946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noProof="0" dirty="0" err="1" smtClean="0">
                <a:solidFill>
                  <a:schemeClr val="bg1"/>
                </a:solidFill>
              </a:rPr>
              <a:t>www.surf.nl</a:t>
            </a:r>
            <a:endParaRPr lang="nl-NL" sz="16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1649754"/>
            <a:ext cx="3994150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[Email]</a:t>
            </a:r>
            <a:endParaRPr lang="nl-NL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66" y="5545053"/>
            <a:ext cx="3875983" cy="8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041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2 met personalia, logo Surf en C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412875"/>
            <a:ext cx="3994150" cy="270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 smtClean="0"/>
              <a:t>[Naam]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76263" y="1886634"/>
            <a:ext cx="39946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noProof="0" dirty="0" err="1" smtClean="0">
                <a:solidFill>
                  <a:schemeClr val="bg1"/>
                </a:solidFill>
              </a:rPr>
              <a:t>www.surf.nl</a:t>
            </a:r>
            <a:endParaRPr lang="nl-NL" sz="16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1649754"/>
            <a:ext cx="3994150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 smtClean="0"/>
              <a:t>[Email]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873749"/>
            <a:ext cx="1474750" cy="51866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37" y="5547642"/>
            <a:ext cx="1673501" cy="8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5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1 kolom, g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142875" y="1441450"/>
            <a:ext cx="8856000" cy="5272088"/>
          </a:xfrm>
          <a:prstGeom prst="roundRect">
            <a:avLst>
              <a:gd name="adj" fmla="val 2626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12" name="Picture 11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sp>
        <p:nvSpPr>
          <p:cNvPr id="4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584325"/>
            <a:ext cx="8568000" cy="4983163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412591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2 met personalia en C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412875"/>
            <a:ext cx="3994150" cy="270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 smtClean="0"/>
              <a:t>[Naam]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76263" y="1886634"/>
            <a:ext cx="39946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noProof="0" dirty="0" err="1" smtClean="0">
                <a:solidFill>
                  <a:schemeClr val="bg1"/>
                </a:solidFill>
              </a:rPr>
              <a:t>www.surf.nl</a:t>
            </a:r>
            <a:endParaRPr lang="nl-NL" sz="16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1649754"/>
            <a:ext cx="3994150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 smtClean="0"/>
              <a:t>[Email]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873749"/>
            <a:ext cx="1474750" cy="51866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66" y="5545053"/>
            <a:ext cx="3875983" cy="8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5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, 1 kolom, g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441450"/>
            <a:ext cx="8856000" cy="5272088"/>
          </a:xfrm>
          <a:prstGeom prst="roundRect">
            <a:avLst>
              <a:gd name="adj" fmla="val 306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pic>
        <p:nvPicPr>
          <p:cNvPr id="12" name="Picture 11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4125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met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_surf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8856000" cy="11519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441450"/>
            <a:ext cx="8856000" cy="4695825"/>
          </a:xfrm>
          <a:prstGeom prst="roundRect">
            <a:avLst>
              <a:gd name="adj" fmla="val 3062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2347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44463"/>
            <a:ext cx="8856000" cy="5992812"/>
          </a:xfrm>
          <a:prstGeom prst="roundRect">
            <a:avLst>
              <a:gd name="adj" fmla="val 2376"/>
            </a:avLst>
          </a:prstGeo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1620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99" y="1584325"/>
            <a:ext cx="8568663" cy="44084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44000" y="143999"/>
            <a:ext cx="8856000" cy="1154575"/>
          </a:xfrm>
          <a:prstGeom prst="rect">
            <a:avLst/>
          </a:prstGeom>
          <a:noFill/>
          <a:ln>
            <a:noFill/>
          </a:ln>
        </p:spPr>
        <p:txBody>
          <a:bodyPr vert="horz" lIns="144000" tIns="0" rIns="144000" bIns="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 anchor="ctr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7" r:id="rId3"/>
    <p:sldLayoutId id="2147483658" r:id="rId4"/>
    <p:sldLayoutId id="2147483661" r:id="rId5"/>
    <p:sldLayoutId id="2147483698" r:id="rId6"/>
    <p:sldLayoutId id="2147483730" r:id="rId7"/>
    <p:sldLayoutId id="2147483696" r:id="rId8"/>
    <p:sldLayoutId id="2147483694" r:id="rId9"/>
    <p:sldLayoutId id="2147483680" r:id="rId10"/>
    <p:sldLayoutId id="2147483693" r:id="rId11"/>
    <p:sldLayoutId id="2147483695" r:id="rId12"/>
    <p:sldLayoutId id="2147483665" r:id="rId13"/>
    <p:sldLayoutId id="2147483663" r:id="rId14"/>
    <p:sldLayoutId id="2147483664" r:id="rId15"/>
    <p:sldLayoutId id="2147483666" r:id="rId16"/>
    <p:sldLayoutId id="2147483675" r:id="rId17"/>
    <p:sldLayoutId id="2147483667" r:id="rId18"/>
    <p:sldLayoutId id="2147483668" r:id="rId19"/>
    <p:sldLayoutId id="2147483676" r:id="rId20"/>
    <p:sldLayoutId id="2147483678" r:id="rId21"/>
    <p:sldLayoutId id="2147483700" r:id="rId22"/>
    <p:sldLayoutId id="2147483699" r:id="rId23"/>
    <p:sldLayoutId id="2147483702" r:id="rId24"/>
    <p:sldLayoutId id="2147483703" r:id="rId25"/>
    <p:sldLayoutId id="2147483704" r:id="rId26"/>
    <p:sldLayoutId id="2147483701" r:id="rId27"/>
    <p:sldLayoutId id="2147483705" r:id="rId28"/>
    <p:sldLayoutId id="2147483706" r:id="rId29"/>
    <p:sldLayoutId id="2147483707" r:id="rId30"/>
    <p:sldLayoutId id="2147483688" r:id="rId31"/>
    <p:sldLayoutId id="2147483689" r:id="rId32"/>
    <p:sldLayoutId id="2147483731" r:id="rId33"/>
    <p:sldLayoutId id="2147483673" r:id="rId34"/>
    <p:sldLayoutId id="2147483714" r:id="rId35"/>
    <p:sldLayoutId id="2147483717" r:id="rId36"/>
    <p:sldLayoutId id="2147483718" r:id="rId37"/>
    <p:sldLayoutId id="2147483674" r:id="rId38"/>
    <p:sldLayoutId id="2147483721" r:id="rId39"/>
    <p:sldLayoutId id="2147483687" r:id="rId40"/>
    <p:sldLayoutId id="2147483722" r:id="rId41"/>
    <p:sldLayoutId id="2147483708" r:id="rId42"/>
    <p:sldLayoutId id="2147483723" r:id="rId43"/>
    <p:sldLayoutId id="2147483709" r:id="rId44"/>
    <p:sldLayoutId id="2147483726" r:id="rId45"/>
    <p:sldLayoutId id="2147483685" r:id="rId46"/>
    <p:sldLayoutId id="2147483727" r:id="rId47"/>
    <p:sldLayoutId id="2147483686" r:id="rId48"/>
    <p:sldLayoutId id="2147483710" r:id="rId49"/>
    <p:sldLayoutId id="2147483719" r:id="rId50"/>
    <p:sldLayoutId id="2147483720" r:id="rId51"/>
    <p:sldLayoutId id="2147483711" r:id="rId52"/>
    <p:sldLayoutId id="2147483724" r:id="rId53"/>
    <p:sldLayoutId id="2147483715" r:id="rId54"/>
    <p:sldLayoutId id="2147483725" r:id="rId55"/>
    <p:sldLayoutId id="2147483716" r:id="rId56"/>
    <p:sldLayoutId id="2147483728" r:id="rId57"/>
    <p:sldLayoutId id="2147483712" r:id="rId58"/>
    <p:sldLayoutId id="2147483729" r:id="rId59"/>
    <p:sldLayoutId id="2147483713" r:id="rId60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spcBef>
          <a:spcPts val="0"/>
        </a:spcBef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spcBef>
          <a:spcPts val="0"/>
        </a:spcBef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Some experiences in drafting a national RI standard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Keeping it simple </a:t>
            </a:r>
            <a:r>
              <a:rPr lang="en-GB" sz="1800" noProof="0" dirty="0" smtClean="0"/>
              <a:t>(…or at least trying to…)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noProof="0" dirty="0" smtClean="0"/>
              <a:t>Magchiel Bijsterbosch, euroCRIS seminar, Brussels, 9 September 2013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nderwatersport.org/Portals/1/Goodpractices/2013-07-05%20-%20Duikteam%20Nemo%20stapt%20af%20van%20one-size-fits-all-lidmaatschap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-268" r="5443" b="268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Single application </a:t>
            </a:r>
            <a:r>
              <a:rPr lang="en-GB" dirty="0"/>
              <a:t>!= </a:t>
            </a:r>
            <a:r>
              <a:rPr lang="en-GB" dirty="0" smtClean="0"/>
              <a:t>Standardised infrastructure</a:t>
            </a:r>
          </a:p>
          <a:p>
            <a:r>
              <a:rPr lang="en-GB" dirty="0" smtClean="0"/>
              <a:t>Business processes are key in tackling interoperability issues</a:t>
            </a:r>
          </a:p>
          <a:p>
            <a:r>
              <a:rPr lang="en-GB" dirty="0" smtClean="0"/>
              <a:t>Aggregating demand is NOT summing </a:t>
            </a:r>
            <a:r>
              <a:rPr lang="en-GB" dirty="0" smtClean="0"/>
              <a:t>requirements</a:t>
            </a:r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Forcing open doors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9837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aseline="0" noProof="0" dirty="0" smtClean="0"/>
              <a:t>Fragmentation of the Application Landscape</a:t>
            </a:r>
          </a:p>
          <a:p>
            <a:pPr lvl="1"/>
            <a:r>
              <a:rPr lang="en-GB" dirty="0" smtClean="0"/>
              <a:t>Maintain interoperability</a:t>
            </a:r>
            <a:endParaRPr lang="en-GB" baseline="0" noProof="0" dirty="0" smtClean="0"/>
          </a:p>
          <a:p>
            <a:endParaRPr lang="en-GB" dirty="0"/>
          </a:p>
          <a:p>
            <a:r>
              <a:rPr lang="en-GB" baseline="0" noProof="0" dirty="0" smtClean="0"/>
              <a:t>Money</a:t>
            </a:r>
          </a:p>
          <a:p>
            <a:pPr lvl="1"/>
            <a:r>
              <a:rPr lang="en-GB" baseline="0" noProof="0" dirty="0" smtClean="0"/>
              <a:t>Research</a:t>
            </a:r>
            <a:r>
              <a:rPr lang="en-GB" noProof="0" dirty="0" smtClean="0"/>
              <a:t> information = expensive</a:t>
            </a:r>
          </a:p>
          <a:p>
            <a:pPr lvl="1"/>
            <a:r>
              <a:rPr lang="en-GB" baseline="0" dirty="0" smtClean="0"/>
              <a:t>13x Research Information = expensive x 13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Complete picture</a:t>
            </a:r>
          </a:p>
          <a:p>
            <a:pPr lvl="1"/>
            <a:r>
              <a:rPr lang="en-GB" dirty="0" smtClean="0"/>
              <a:t>Research assessment</a:t>
            </a:r>
          </a:p>
          <a:p>
            <a:pPr lvl="1"/>
            <a:r>
              <a:rPr lang="en-GB" dirty="0" smtClean="0"/>
              <a:t>Impact of policy</a:t>
            </a:r>
          </a:p>
          <a:p>
            <a:pPr lvl="1"/>
            <a:r>
              <a:rPr lang="en-GB" dirty="0" smtClean="0"/>
              <a:t>Credit</a:t>
            </a:r>
          </a:p>
          <a:p>
            <a:pPr lvl="1"/>
            <a:r>
              <a:rPr lang="en-GB" dirty="0" smtClean="0"/>
              <a:t>Data reuse (</a:t>
            </a:r>
            <a:r>
              <a:rPr lang="en-US" dirty="0"/>
              <a:t>Accessible, Intelligible, Assessable, </a:t>
            </a:r>
            <a:r>
              <a:rPr lang="en-US" dirty="0" smtClean="0"/>
              <a:t>Re-usable)</a:t>
            </a:r>
          </a:p>
          <a:p>
            <a:pPr marL="144000" lvl="1" indent="0">
              <a:buNone/>
            </a:pPr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Call for a Data model</a:t>
            </a:r>
            <a:endParaRPr lang="en-GB" noProof="0" dirty="0"/>
          </a:p>
        </p:txBody>
      </p:sp>
      <p:pic>
        <p:nvPicPr>
          <p:cNvPr id="3074" name="Picture 2" descr="http://news.toyark.com/wp-content/uploads/sites/4/2010/03/Star-Trek-TNG-Data-Dragon_1268759249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r="22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1834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Interoperability?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14" y="1504115"/>
            <a:ext cx="5877984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7726" y="5807494"/>
            <a:ext cx="5365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i="1" dirty="0"/>
              <a:t>Virginia </a:t>
            </a:r>
            <a:r>
              <a:rPr lang="nl-NL" sz="1600" i="1" dirty="0" err="1"/>
              <a:t>Modeling</a:t>
            </a:r>
            <a:r>
              <a:rPr lang="nl-NL" sz="1600" i="1" dirty="0"/>
              <a:t> Analysis &amp; </a:t>
            </a:r>
            <a:r>
              <a:rPr lang="nl-NL" sz="1600" i="1" dirty="0" err="1"/>
              <a:t>Simulation</a:t>
            </a:r>
            <a:r>
              <a:rPr lang="nl-NL" sz="1600" i="1" dirty="0"/>
              <a:t> Center (VMASC)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6255" y="5789401"/>
            <a:ext cx="1888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i="1" dirty="0" smtClean="0"/>
              <a:t>-Wang, Tolk &amp; Wang</a:t>
            </a:r>
            <a:endParaRPr lang="nl-NL" sz="1600" i="1" dirty="0"/>
          </a:p>
        </p:txBody>
      </p:sp>
    </p:spTree>
    <p:extLst>
      <p:ext uri="{BB962C8B-B14F-4D97-AF65-F5344CB8AC3E}">
        <p14:creationId xmlns:p14="http://schemas.microsoft.com/office/powerpoint/2010/main" val="78468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Working group with different stakeholders and capacities:</a:t>
            </a:r>
          </a:p>
          <a:p>
            <a:pPr lvl="1"/>
            <a:r>
              <a:rPr lang="en-GB" dirty="0" smtClean="0"/>
              <a:t>University, University of Applied Science, Funder</a:t>
            </a:r>
          </a:p>
          <a:p>
            <a:pPr lvl="1"/>
            <a:r>
              <a:rPr lang="en-GB" dirty="0" smtClean="0"/>
              <a:t>Library, Research administration, Information architecture</a:t>
            </a:r>
          </a:p>
          <a:p>
            <a:endParaRPr lang="en-GB" dirty="0" smtClean="0"/>
          </a:p>
          <a:p>
            <a:r>
              <a:rPr lang="en-GB" dirty="0" smtClean="0"/>
              <a:t>Defined Objective and Scope of a ‘data model’</a:t>
            </a:r>
          </a:p>
          <a:p>
            <a:pPr lvl="1"/>
            <a:r>
              <a:rPr lang="en-GB" dirty="0" smtClean="0"/>
              <a:t>Exchange of information, not system design</a:t>
            </a:r>
          </a:p>
          <a:p>
            <a:pPr lvl="1"/>
            <a:r>
              <a:rPr lang="en-GB" dirty="0" smtClean="0"/>
              <a:t>Use the things that are </a:t>
            </a:r>
            <a:r>
              <a:rPr lang="en-GB" dirty="0" smtClean="0"/>
              <a:t>already out there</a:t>
            </a:r>
            <a:endParaRPr lang="en-GB" dirty="0" smtClean="0"/>
          </a:p>
          <a:p>
            <a:pPr lvl="1"/>
            <a:r>
              <a:rPr lang="en-GB" dirty="0" smtClean="0"/>
              <a:t>Only things that we actually want to exchange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Evaluated relevant national policies</a:t>
            </a:r>
          </a:p>
          <a:p>
            <a:pPr lvl="1"/>
            <a:r>
              <a:rPr lang="en-GB" dirty="0" smtClean="0"/>
              <a:t>Standard Evaluation Protocol, VSNU </a:t>
            </a:r>
            <a:br>
              <a:rPr lang="en-GB" dirty="0" smtClean="0"/>
            </a:br>
            <a:r>
              <a:rPr lang="en-GB" dirty="0" smtClean="0"/>
              <a:t>agreed definitions, KUOZ, WOPI</a:t>
            </a:r>
          </a:p>
          <a:p>
            <a:r>
              <a:rPr lang="en-GB" dirty="0" smtClean="0"/>
              <a:t>Evaluated relevant international standards</a:t>
            </a:r>
          </a:p>
          <a:p>
            <a:pPr lvl="1"/>
            <a:r>
              <a:rPr lang="en-GB" dirty="0" smtClean="0"/>
              <a:t>i.e. VIVO, CERIF, CASRAI, …</a:t>
            </a:r>
          </a:p>
          <a:p>
            <a:r>
              <a:rPr lang="en-GB" dirty="0" smtClean="0"/>
              <a:t>Evaluated previous and ongoing work</a:t>
            </a:r>
          </a:p>
          <a:p>
            <a:pPr lvl="1"/>
            <a:r>
              <a:rPr lang="en-GB" dirty="0" smtClean="0"/>
              <a:t>UK work e.g. </a:t>
            </a:r>
            <a:r>
              <a:rPr lang="en-GB" dirty="0" err="1" smtClean="0"/>
              <a:t>CiA</a:t>
            </a:r>
            <a:r>
              <a:rPr lang="en-GB" dirty="0" smtClean="0"/>
              <a:t>, RMAS, C4D</a:t>
            </a:r>
          </a:p>
          <a:p>
            <a:pPr lvl="1"/>
            <a:r>
              <a:rPr lang="en-GB" dirty="0" err="1" smtClean="0"/>
              <a:t>OpenAIRE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</a:t>
            </a:r>
            <a:endParaRPr lang="en-GB" dirty="0"/>
          </a:p>
        </p:txBody>
      </p:sp>
      <p:pic>
        <p:nvPicPr>
          <p:cNvPr id="5130" name="Picture 10" descr="http://www.minimalwall.com/wp-content/uploads/minimalwall-10-52-1-minimal-wallpaper-keep-it-simple-.png"/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r="3565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accidentalcreative.com/wp-content/uploads/2010/11/keep-it-sim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7" y="4242167"/>
            <a:ext cx="4439104" cy="16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88324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r="299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CERIF?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International standard for </a:t>
            </a:r>
            <a:r>
              <a:rPr lang="en-GB" dirty="0" smtClean="0"/>
              <a:t>syntax</a:t>
            </a:r>
            <a:endParaRPr lang="en-GB" dirty="0" smtClean="0"/>
          </a:p>
          <a:p>
            <a:r>
              <a:rPr lang="en-GB" dirty="0" smtClean="0"/>
              <a:t>Semantic layer for semantics</a:t>
            </a:r>
            <a:endParaRPr lang="en-GB" dirty="0" smtClean="0"/>
          </a:p>
          <a:p>
            <a:r>
              <a:rPr lang="en-GB" dirty="0" smtClean="0"/>
              <a:t>Proper XML serialisation (as of v1.4)</a:t>
            </a:r>
          </a:p>
          <a:p>
            <a:r>
              <a:rPr lang="en-GB" dirty="0" smtClean="0"/>
              <a:t>Involvement of vendors</a:t>
            </a:r>
            <a:endParaRPr lang="en-GB" dirty="0" smtClean="0"/>
          </a:p>
          <a:p>
            <a:r>
              <a:rPr lang="en-GB" dirty="0" smtClean="0"/>
              <a:t>Anticipation on </a:t>
            </a:r>
            <a:r>
              <a:rPr lang="en-GB" dirty="0" err="1" smtClean="0"/>
              <a:t>OpenAIRE</a:t>
            </a:r>
            <a:r>
              <a:rPr lang="en-GB" dirty="0" smtClean="0"/>
              <a:t> </a:t>
            </a:r>
            <a:r>
              <a:rPr lang="en-GB" dirty="0" smtClean="0"/>
              <a:t>developments</a:t>
            </a:r>
          </a:p>
          <a:p>
            <a:r>
              <a:rPr lang="en-GB" dirty="0" smtClean="0"/>
              <a:t>Keeps aligned with strategic important developments e.g. LOD/VIVO, CASRAI</a:t>
            </a:r>
          </a:p>
          <a:p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7843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6935" b="693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Dutch application profile of CERIF</a:t>
            </a:r>
          </a:p>
          <a:p>
            <a:pPr lvl="1"/>
            <a:r>
              <a:rPr lang="en-GB" dirty="0" smtClean="0"/>
              <a:t>Subset of CERIF entities</a:t>
            </a:r>
          </a:p>
          <a:p>
            <a:pPr lvl="1"/>
            <a:r>
              <a:rPr lang="en-GB" dirty="0" smtClean="0"/>
              <a:t>Bespoke classifications for Dutch situation based on existing policy</a:t>
            </a:r>
          </a:p>
          <a:p>
            <a:endParaRPr lang="en-GB" dirty="0" smtClean="0"/>
          </a:p>
          <a:p>
            <a:r>
              <a:rPr lang="en-GB" dirty="0" smtClean="0"/>
              <a:t>CERIF</a:t>
            </a:r>
          </a:p>
          <a:p>
            <a:pPr lvl="1"/>
            <a:r>
              <a:rPr lang="en-GB" dirty="0" smtClean="0"/>
              <a:t>Logical data model of entities and relations</a:t>
            </a:r>
          </a:p>
          <a:p>
            <a:pPr lvl="1"/>
            <a:r>
              <a:rPr lang="en-GB" dirty="0" smtClean="0"/>
              <a:t>Physical data model for applications</a:t>
            </a:r>
          </a:p>
          <a:p>
            <a:pPr lvl="1"/>
            <a:r>
              <a:rPr lang="en-GB" dirty="0" smtClean="0"/>
              <a:t>Physical data model for exchange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NL CERIF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6881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53025" y="285750"/>
            <a:ext cx="7437950" cy="570706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95668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Wiki </a:t>
            </a:r>
            <a:r>
              <a:rPr lang="en-GB" dirty="0" smtClean="0"/>
              <a:t>with coherent documentation</a:t>
            </a:r>
            <a:endParaRPr lang="en-GB" dirty="0" smtClean="0"/>
          </a:p>
          <a:p>
            <a:r>
              <a:rPr lang="en-GB" dirty="0" err="1" smtClean="0"/>
              <a:t>PoC</a:t>
            </a:r>
            <a:r>
              <a:rPr lang="en-GB" dirty="0" smtClean="0"/>
              <a:t> </a:t>
            </a:r>
            <a:r>
              <a:rPr lang="en-GB" dirty="0" err="1" smtClean="0"/>
              <a:t>stylesheet</a:t>
            </a:r>
            <a:r>
              <a:rPr lang="en-GB" dirty="0" smtClean="0"/>
              <a:t> for automatic conversion of NARCIS metadata</a:t>
            </a:r>
          </a:p>
          <a:p>
            <a:r>
              <a:rPr lang="en-GB" dirty="0" smtClean="0"/>
              <a:t>Draft specifications for new API for DAI (CERIF + SRU + </a:t>
            </a:r>
            <a:r>
              <a:rPr lang="en-GB" dirty="0" err="1" smtClean="0"/>
              <a:t>AtomPub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381" y="767654"/>
            <a:ext cx="3578288" cy="2223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639" y="1276022"/>
            <a:ext cx="3586336" cy="221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543" y="1790057"/>
            <a:ext cx="3566738" cy="2209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089" y="2342442"/>
            <a:ext cx="3571638" cy="2224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300" y="4344180"/>
            <a:ext cx="3879275" cy="15646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5623" y="2658028"/>
            <a:ext cx="2140898" cy="3032033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87986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3"/>
            <a:r>
              <a:rPr lang="en-GB" dirty="0" smtClean="0"/>
              <a:t>In </a:t>
            </a:r>
            <a:r>
              <a:rPr lang="en-GB" dirty="0"/>
              <a:t>general</a:t>
            </a:r>
          </a:p>
          <a:p>
            <a:r>
              <a:rPr lang="en-GB" dirty="0"/>
              <a:t>It’s complex. Full stop. </a:t>
            </a:r>
          </a:p>
          <a:p>
            <a:r>
              <a:rPr lang="en-GB" dirty="0"/>
              <a:t>Documentation, examples, best </a:t>
            </a:r>
            <a:r>
              <a:rPr lang="en-GB" dirty="0" smtClean="0"/>
              <a:t>practices help, but is currently limited and fragmented.</a:t>
            </a:r>
            <a:endParaRPr lang="en-GB" dirty="0"/>
          </a:p>
          <a:p>
            <a:r>
              <a:rPr lang="en-GB" dirty="0"/>
              <a:t>Reference document step in right </a:t>
            </a:r>
            <a:r>
              <a:rPr lang="en-GB" dirty="0" smtClean="0"/>
              <a:t>direction</a:t>
            </a:r>
          </a:p>
          <a:p>
            <a:r>
              <a:rPr lang="en-GB" dirty="0" smtClean="0"/>
              <a:t>Stuff like </a:t>
            </a:r>
            <a:r>
              <a:rPr lang="en-GB" dirty="0" err="1" smtClean="0"/>
              <a:t>CiA</a:t>
            </a:r>
            <a:r>
              <a:rPr lang="en-GB" dirty="0" smtClean="0"/>
              <a:t> helped </a:t>
            </a:r>
            <a:r>
              <a:rPr lang="en-GB" u="sng" dirty="0" smtClean="0"/>
              <a:t>a lot</a:t>
            </a:r>
          </a:p>
          <a:p>
            <a:endParaRPr lang="en-GB" dirty="0" smtClean="0"/>
          </a:p>
          <a:p>
            <a:pPr lvl="3"/>
            <a:r>
              <a:rPr lang="en-GB" dirty="0" smtClean="0"/>
              <a:t>Name variants with publication</a:t>
            </a:r>
          </a:p>
          <a:p>
            <a:pPr lvl="3"/>
            <a:r>
              <a:rPr lang="en-GB" dirty="0" smtClean="0"/>
              <a:t>Digital Author Identifier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issues</a:t>
            </a:r>
            <a:endParaRPr lang="en-GB" dirty="0"/>
          </a:p>
        </p:txBody>
      </p:sp>
      <p:pic>
        <p:nvPicPr>
          <p:cNvPr id="5130" name="Picture 10" descr="http://www.redvooz.com/wp-content/uploads/2012/10/Confused-Cat.jpg"/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6093" b="730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58924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issues (continued)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3"/>
            <a:r>
              <a:rPr lang="en-GB" dirty="0" smtClean="0"/>
              <a:t>Correct name variant in publication</a:t>
            </a:r>
          </a:p>
          <a:p>
            <a:r>
              <a:rPr lang="en-GB" dirty="0" smtClean="0"/>
              <a:t>No N:1:N resolution to maintain correct bibliographic information for a given result</a:t>
            </a:r>
          </a:p>
          <a:p>
            <a:r>
              <a:rPr lang="en-GB" dirty="0" smtClean="0"/>
              <a:t>Less-than-ideal workarounds:</a:t>
            </a:r>
          </a:p>
          <a:p>
            <a:pPr lvl="1"/>
            <a:r>
              <a:rPr lang="en-GB" dirty="0" smtClean="0"/>
              <a:t>Multiple </a:t>
            </a:r>
            <a:r>
              <a:rPr lang="en-GB" dirty="0" err="1" smtClean="0"/>
              <a:t>cfPers</a:t>
            </a:r>
            <a:r>
              <a:rPr lang="en-GB" dirty="0" smtClean="0"/>
              <a:t> entities with ‘</a:t>
            </a:r>
            <a:r>
              <a:rPr lang="en-GB" dirty="0" err="1" smtClean="0"/>
              <a:t>sameAs</a:t>
            </a:r>
            <a:r>
              <a:rPr lang="en-GB" dirty="0" smtClean="0"/>
              <a:t>’ through classification or </a:t>
            </a:r>
            <a:r>
              <a:rPr lang="en-GB" dirty="0" err="1" smtClean="0"/>
              <a:t>cfFedId</a:t>
            </a:r>
            <a:r>
              <a:rPr lang="en-GB" dirty="0" smtClean="0"/>
              <a:t>: beats the purpose of having a </a:t>
            </a:r>
            <a:r>
              <a:rPr lang="nl-NL" dirty="0" err="1" smtClean="0"/>
              <a:t>normalised</a:t>
            </a:r>
            <a:r>
              <a:rPr lang="nl-NL" dirty="0" smtClean="0"/>
              <a:t> datamodel</a:t>
            </a:r>
            <a:endParaRPr lang="en-GB" dirty="0" smtClean="0"/>
          </a:p>
          <a:p>
            <a:pPr lvl="1"/>
            <a:r>
              <a:rPr lang="en-GB" dirty="0" smtClean="0"/>
              <a:t>Use of DC entity: deprecated in v1.5</a:t>
            </a:r>
          </a:p>
          <a:p>
            <a:pPr lvl="1"/>
            <a:r>
              <a:rPr lang="en-GB" dirty="0" smtClean="0"/>
              <a:t>Keep using MODS for bibliographic records: multiple (overlapping) standards</a:t>
            </a:r>
          </a:p>
          <a:p>
            <a:r>
              <a:rPr lang="en-GB" dirty="0" smtClean="0"/>
              <a:t>Possible solution: introduction of a new link entity between </a:t>
            </a:r>
            <a:r>
              <a:rPr lang="en-GB" dirty="0" err="1" smtClean="0"/>
              <a:t>cfResult</a:t>
            </a:r>
            <a:r>
              <a:rPr lang="en-GB" dirty="0" smtClean="0"/>
              <a:t>… and </a:t>
            </a:r>
            <a:r>
              <a:rPr lang="en-GB" dirty="0" err="1" smtClean="0"/>
              <a:t>cfPersName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0290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7880D898-B9DE-4B04-B371-093B8DDC4896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" b="4687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me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pPr lvl="3"/>
            <a:r>
              <a:rPr lang="nl-NL" dirty="0"/>
              <a:t>Magchiel Bijsterbosch</a:t>
            </a:r>
          </a:p>
          <a:p>
            <a:pPr lvl="4"/>
            <a:r>
              <a:rPr lang="nl-NL" dirty="0"/>
              <a:t>Project manager</a:t>
            </a:r>
          </a:p>
          <a:p>
            <a:pPr lvl="4"/>
            <a:endParaRPr lang="nl-NL" dirty="0" smtClean="0"/>
          </a:p>
          <a:p>
            <a:pPr lvl="4"/>
            <a:r>
              <a:rPr lang="nl-NL" dirty="0" smtClean="0"/>
              <a:t>@ SURF </a:t>
            </a:r>
            <a:r>
              <a:rPr lang="nl-NL" dirty="0" err="1" smtClean="0"/>
              <a:t>since</a:t>
            </a:r>
            <a:r>
              <a:rPr lang="nl-NL" dirty="0" smtClean="0"/>
              <a:t> 2007</a:t>
            </a:r>
            <a:endParaRPr lang="nl-NL" dirty="0"/>
          </a:p>
          <a:p>
            <a:pPr lvl="4"/>
            <a:r>
              <a:rPr lang="nl-NL" dirty="0"/>
              <a:t>Software engineering</a:t>
            </a:r>
          </a:p>
          <a:p>
            <a:pPr lvl="4"/>
            <a:r>
              <a:rPr lang="nl-NL" dirty="0"/>
              <a:t>Enterprise IT </a:t>
            </a:r>
            <a:r>
              <a:rPr lang="nl-NL" dirty="0" err="1"/>
              <a:t>architecture</a:t>
            </a:r>
            <a:endParaRPr lang="nl-NL" dirty="0"/>
          </a:p>
          <a:p>
            <a:pPr lvl="4"/>
            <a:endParaRPr lang="nl-NL" dirty="0"/>
          </a:p>
          <a:p>
            <a:r>
              <a:rPr lang="nl-NL" dirty="0"/>
              <a:t>Digital Author </a:t>
            </a:r>
            <a:r>
              <a:rPr lang="nl-NL" dirty="0" err="1"/>
              <a:t>Identifier</a:t>
            </a:r>
            <a:endParaRPr lang="nl-NL" dirty="0"/>
          </a:p>
          <a:p>
            <a:r>
              <a:rPr lang="nl-NL" dirty="0"/>
              <a:t>NL CERIF</a:t>
            </a:r>
          </a:p>
          <a:p>
            <a:r>
              <a:rPr lang="nl-NL" dirty="0"/>
              <a:t>Knowledge Exchange</a:t>
            </a:r>
          </a:p>
          <a:p>
            <a:endParaRPr lang="nl-NL" dirty="0"/>
          </a:p>
          <a:p>
            <a:r>
              <a:rPr lang="nl-NL" dirty="0" err="1"/>
              <a:t>Previous</a:t>
            </a:r>
            <a:r>
              <a:rPr lang="nl-NL" dirty="0"/>
              <a:t> </a:t>
            </a:r>
            <a:r>
              <a:rPr lang="nl-NL" dirty="0" err="1"/>
              <a:t>work</a:t>
            </a:r>
            <a:endParaRPr lang="nl-NL" dirty="0"/>
          </a:p>
          <a:p>
            <a:pPr lvl="1"/>
            <a:r>
              <a:rPr lang="nl-NL" dirty="0" err="1"/>
              <a:t>Enhanced</a:t>
            </a:r>
            <a:r>
              <a:rPr lang="nl-NL" dirty="0"/>
              <a:t> Publications</a:t>
            </a:r>
          </a:p>
          <a:p>
            <a:pPr lvl="1"/>
            <a:r>
              <a:rPr lang="nl-NL" dirty="0"/>
              <a:t>NL RIS</a:t>
            </a:r>
            <a:endParaRPr lang="en-GB" dirty="0"/>
          </a:p>
          <a:p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3487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3" b="1075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3"/>
            <a:r>
              <a:rPr lang="en-GB" dirty="0" smtClean="0"/>
              <a:t>Digital Author Identifier</a:t>
            </a:r>
          </a:p>
          <a:p>
            <a:r>
              <a:rPr lang="en-GB" dirty="0" smtClean="0"/>
              <a:t>Requirements</a:t>
            </a:r>
          </a:p>
          <a:p>
            <a:pPr lvl="1"/>
            <a:r>
              <a:rPr lang="en-GB" dirty="0" smtClean="0"/>
              <a:t>1:N registration of author in central </a:t>
            </a:r>
            <a:r>
              <a:rPr lang="en-GB" dirty="0" err="1" smtClean="0"/>
              <a:t>catalog</a:t>
            </a:r>
            <a:r>
              <a:rPr lang="en-GB" dirty="0" smtClean="0"/>
              <a:t> and employee </a:t>
            </a:r>
            <a:r>
              <a:rPr lang="en-GB" dirty="0" smtClean="0"/>
              <a:t>in CRIS at </a:t>
            </a:r>
            <a:r>
              <a:rPr lang="en-GB" dirty="0" smtClean="0"/>
              <a:t>university</a:t>
            </a:r>
          </a:p>
          <a:p>
            <a:pPr lvl="1"/>
            <a:r>
              <a:rPr lang="en-GB" dirty="0" smtClean="0"/>
              <a:t>Currently administered are </a:t>
            </a:r>
            <a:r>
              <a:rPr lang="en-GB" dirty="0" smtClean="0"/>
              <a:t>institute, temporal information and CRIS </a:t>
            </a:r>
            <a:r>
              <a:rPr lang="en-GB" dirty="0" smtClean="0"/>
              <a:t>ID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Issues </a:t>
            </a:r>
            <a:r>
              <a:rPr lang="nl-NL" sz="2400" dirty="0" smtClean="0"/>
              <a:t>(</a:t>
            </a:r>
            <a:r>
              <a:rPr lang="nl-NL" sz="2400" dirty="0" err="1" smtClean="0"/>
              <a:t>continued</a:t>
            </a:r>
            <a:r>
              <a:rPr lang="nl-NL" sz="2400" dirty="0" smtClean="0"/>
              <a:t>)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393503" y="5767943"/>
            <a:ext cx="1790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smtClean="0"/>
              <a:t>-Johan Stapel, KB</a:t>
            </a:r>
            <a:endParaRPr lang="nl-NL" i="1" dirty="0"/>
          </a:p>
        </p:txBody>
      </p:sp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96155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1963924" y="3067472"/>
            <a:ext cx="1066800" cy="952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963924" y="1010072"/>
            <a:ext cx="1066800" cy="524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106924" y="476672"/>
            <a:ext cx="5791200" cy="358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7" name="Rectangle 36"/>
          <p:cNvSpPr/>
          <p:nvPr/>
        </p:nvSpPr>
        <p:spPr>
          <a:xfrm>
            <a:off x="2954524" y="629072"/>
            <a:ext cx="5791200" cy="358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8" name="Rectangle 37"/>
          <p:cNvSpPr/>
          <p:nvPr/>
        </p:nvSpPr>
        <p:spPr>
          <a:xfrm>
            <a:off x="2802124" y="781472"/>
            <a:ext cx="5791200" cy="358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9" name="Rounded Rectangle 38"/>
          <p:cNvSpPr/>
          <p:nvPr/>
        </p:nvSpPr>
        <p:spPr>
          <a:xfrm>
            <a:off x="3259324" y="1086272"/>
            <a:ext cx="9906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" name="Picture 2" descr="http://www.moravianhistoricalsociety.org/mcall/images/pers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96" y="1238672"/>
            <a:ext cx="9525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/>
          <p:cNvCxnSpPr/>
          <p:nvPr/>
        </p:nvCxnSpPr>
        <p:spPr>
          <a:xfrm>
            <a:off x="4630924" y="1391072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630924" y="1619672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630924" y="1848272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630924" y="2076872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688324" y="1619672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688324" y="2076872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106924" y="2686472"/>
            <a:ext cx="11430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b="1" dirty="0" err="1" smtClean="0"/>
              <a:t>Institute</a:t>
            </a:r>
            <a:r>
              <a:rPr lang="nl-NL" sz="1200" b="1" dirty="0" smtClean="0"/>
              <a:t> 12</a:t>
            </a:r>
          </a:p>
          <a:p>
            <a:pPr algn="ctr"/>
            <a:endParaRPr lang="nl-NL" sz="1200" dirty="0" smtClean="0"/>
          </a:p>
          <a:p>
            <a:pPr algn="ctr"/>
            <a:r>
              <a:rPr lang="nl-NL" sz="1100" dirty="0" smtClean="0"/>
              <a:t>In: 17-05-’85</a:t>
            </a:r>
          </a:p>
          <a:p>
            <a:pPr algn="ctr"/>
            <a:r>
              <a:rPr lang="nl-NL" sz="1100" dirty="0" smtClean="0"/>
              <a:t>Out: 13-04-’90</a:t>
            </a:r>
            <a:endParaRPr lang="nl-NL" sz="1200" dirty="0" smtClean="0"/>
          </a:p>
          <a:p>
            <a:pPr algn="ctr"/>
            <a:endParaRPr lang="nl-NL" sz="1400" dirty="0" smtClean="0"/>
          </a:p>
          <a:p>
            <a:pPr algn="ctr"/>
            <a:r>
              <a:rPr lang="nl-NL" sz="1400" dirty="0" smtClean="0"/>
              <a:t>914892063</a:t>
            </a:r>
            <a:endParaRPr lang="nl-NL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6612124" y="937108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904532456</a:t>
            </a:r>
            <a:endParaRPr lang="nl-NL" dirty="0"/>
          </a:p>
        </p:txBody>
      </p:sp>
      <p:sp>
        <p:nvSpPr>
          <p:cNvPr id="49" name="Rectangle 48"/>
          <p:cNvSpPr/>
          <p:nvPr/>
        </p:nvSpPr>
        <p:spPr>
          <a:xfrm>
            <a:off x="4478524" y="2686472"/>
            <a:ext cx="11430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b="1" dirty="0" err="1" smtClean="0"/>
              <a:t>Institute</a:t>
            </a:r>
            <a:r>
              <a:rPr lang="nl-NL" sz="1200" b="1" dirty="0" smtClean="0"/>
              <a:t> 9</a:t>
            </a:r>
            <a:br>
              <a:rPr lang="nl-NL" sz="1200" b="1" dirty="0" smtClean="0"/>
            </a:br>
            <a:endParaRPr lang="nl-NL" sz="1200" b="1" dirty="0" smtClean="0"/>
          </a:p>
          <a:p>
            <a:pPr algn="ctr"/>
            <a:r>
              <a:rPr lang="nl-NL" sz="1100" dirty="0" smtClean="0"/>
              <a:t>In: 13-04-’90</a:t>
            </a:r>
          </a:p>
          <a:p>
            <a:pPr algn="ctr"/>
            <a:r>
              <a:rPr lang="nl-NL" sz="1100" dirty="0" smtClean="0"/>
              <a:t>Out: 01-01-’01</a:t>
            </a:r>
          </a:p>
          <a:p>
            <a:pPr algn="ctr"/>
            <a:endParaRPr lang="nl-NL" sz="1400" dirty="0" smtClean="0"/>
          </a:p>
          <a:p>
            <a:pPr algn="ctr"/>
            <a:r>
              <a:rPr lang="nl-NL" sz="1400" dirty="0" smtClean="0"/>
              <a:t>123795806</a:t>
            </a:r>
            <a:endParaRPr lang="nl-NL" sz="1400" dirty="0"/>
          </a:p>
        </p:txBody>
      </p:sp>
      <p:sp>
        <p:nvSpPr>
          <p:cNvPr id="50" name="Rectangle 49"/>
          <p:cNvSpPr/>
          <p:nvPr/>
        </p:nvSpPr>
        <p:spPr>
          <a:xfrm>
            <a:off x="5850124" y="2686472"/>
            <a:ext cx="11430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b="1" dirty="0" err="1" smtClean="0"/>
              <a:t>Institute</a:t>
            </a:r>
            <a:r>
              <a:rPr lang="nl-NL" sz="1200" b="1" dirty="0" smtClean="0"/>
              <a:t> 14</a:t>
            </a:r>
          </a:p>
          <a:p>
            <a:pPr algn="ctr"/>
            <a:endParaRPr lang="nl-NL" sz="1200" b="1" dirty="0" smtClean="0"/>
          </a:p>
          <a:p>
            <a:pPr algn="ctr"/>
            <a:r>
              <a:rPr lang="nl-NL" sz="1100" dirty="0" smtClean="0"/>
              <a:t>In: 21-12-’01</a:t>
            </a:r>
          </a:p>
          <a:p>
            <a:pPr algn="ctr"/>
            <a:r>
              <a:rPr lang="nl-NL" sz="1100" dirty="0" smtClean="0"/>
              <a:t>Out: -</a:t>
            </a:r>
          </a:p>
          <a:p>
            <a:pPr algn="ctr"/>
            <a:endParaRPr lang="nl-NL" sz="1400" dirty="0" smtClean="0"/>
          </a:p>
          <a:p>
            <a:pPr algn="ctr"/>
            <a:r>
              <a:rPr lang="nl-NL" sz="1400" dirty="0" smtClean="0"/>
              <a:t>724573901</a:t>
            </a:r>
            <a:endParaRPr lang="nl-NL" sz="1400" dirty="0"/>
          </a:p>
        </p:txBody>
      </p:sp>
      <p:sp>
        <p:nvSpPr>
          <p:cNvPr id="51" name="Rectangle 50"/>
          <p:cNvSpPr/>
          <p:nvPr/>
        </p:nvSpPr>
        <p:spPr>
          <a:xfrm>
            <a:off x="7221724" y="2686472"/>
            <a:ext cx="11430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b="1" dirty="0" err="1" smtClean="0"/>
              <a:t>Institute</a:t>
            </a:r>
            <a:r>
              <a:rPr lang="nl-NL" sz="1200" b="1" dirty="0" smtClean="0"/>
              <a:t> 4</a:t>
            </a:r>
          </a:p>
          <a:p>
            <a:pPr algn="ctr"/>
            <a:endParaRPr lang="nl-NL" sz="1400" b="1" dirty="0" smtClean="0"/>
          </a:p>
          <a:p>
            <a:pPr algn="ctr"/>
            <a:r>
              <a:rPr lang="nl-NL" sz="1100" dirty="0" smtClean="0"/>
              <a:t>In: 09-02-’09</a:t>
            </a:r>
          </a:p>
          <a:p>
            <a:pPr algn="ctr"/>
            <a:r>
              <a:rPr lang="nl-NL" sz="1100" dirty="0" smtClean="0"/>
              <a:t>Out: -</a:t>
            </a:r>
          </a:p>
          <a:p>
            <a:pPr algn="ctr"/>
            <a:endParaRPr lang="nl-NL" sz="1400" dirty="0" smtClean="0"/>
          </a:p>
          <a:p>
            <a:pPr algn="ctr"/>
            <a:r>
              <a:rPr lang="nl-NL" sz="1400" dirty="0" smtClean="0"/>
              <a:t>471928504</a:t>
            </a:r>
            <a:endParaRPr lang="nl-NL" sz="1400" dirty="0"/>
          </a:p>
        </p:txBody>
      </p:sp>
      <p:sp>
        <p:nvSpPr>
          <p:cNvPr id="52" name="Can 51"/>
          <p:cNvSpPr/>
          <p:nvPr/>
        </p:nvSpPr>
        <p:spPr>
          <a:xfrm>
            <a:off x="3106924" y="4972472"/>
            <a:ext cx="1066800" cy="9906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CRIS</a:t>
            </a:r>
            <a:endParaRPr lang="nl-NL" dirty="0"/>
          </a:p>
        </p:txBody>
      </p:sp>
      <p:sp>
        <p:nvSpPr>
          <p:cNvPr id="53" name="Can 52"/>
          <p:cNvSpPr/>
          <p:nvPr/>
        </p:nvSpPr>
        <p:spPr>
          <a:xfrm>
            <a:off x="4478524" y="4972472"/>
            <a:ext cx="1066800" cy="9906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CRIS</a:t>
            </a:r>
            <a:endParaRPr lang="nl-NL" dirty="0"/>
          </a:p>
        </p:txBody>
      </p:sp>
      <p:sp>
        <p:nvSpPr>
          <p:cNvPr id="54" name="Can 53"/>
          <p:cNvSpPr/>
          <p:nvPr/>
        </p:nvSpPr>
        <p:spPr>
          <a:xfrm>
            <a:off x="5926324" y="4972472"/>
            <a:ext cx="1066800" cy="9906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CRIS</a:t>
            </a:r>
            <a:endParaRPr lang="nl-NL" dirty="0"/>
          </a:p>
        </p:txBody>
      </p:sp>
      <p:sp>
        <p:nvSpPr>
          <p:cNvPr id="55" name="Can 54"/>
          <p:cNvSpPr/>
          <p:nvPr/>
        </p:nvSpPr>
        <p:spPr>
          <a:xfrm>
            <a:off x="7297924" y="4972472"/>
            <a:ext cx="1066800" cy="9906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CRIS</a:t>
            </a:r>
            <a:endParaRPr lang="nl-NL" dirty="0"/>
          </a:p>
        </p:txBody>
      </p:sp>
      <p:sp>
        <p:nvSpPr>
          <p:cNvPr id="56" name="Up-Down Arrow 55"/>
          <p:cNvSpPr/>
          <p:nvPr/>
        </p:nvSpPr>
        <p:spPr>
          <a:xfrm>
            <a:off x="3487924" y="4136581"/>
            <a:ext cx="304800" cy="75969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Up-Down Arrow 56"/>
          <p:cNvSpPr/>
          <p:nvPr/>
        </p:nvSpPr>
        <p:spPr>
          <a:xfrm>
            <a:off x="4859524" y="4136581"/>
            <a:ext cx="304800" cy="75969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Up-Down Arrow 57"/>
          <p:cNvSpPr/>
          <p:nvPr/>
        </p:nvSpPr>
        <p:spPr>
          <a:xfrm>
            <a:off x="6307324" y="4136581"/>
            <a:ext cx="304800" cy="75969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Up-Down Arrow 58"/>
          <p:cNvSpPr/>
          <p:nvPr/>
        </p:nvSpPr>
        <p:spPr>
          <a:xfrm>
            <a:off x="7678924" y="4136581"/>
            <a:ext cx="304800" cy="75969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Can 59"/>
          <p:cNvSpPr/>
          <p:nvPr/>
        </p:nvSpPr>
        <p:spPr>
          <a:xfrm>
            <a:off x="287524" y="1619672"/>
            <a:ext cx="1524000" cy="140017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NTA</a:t>
            </a:r>
            <a:endParaRPr lang="nl-NL" dirty="0"/>
          </a:p>
        </p:txBody>
      </p:sp>
      <p:sp>
        <p:nvSpPr>
          <p:cNvPr id="61" name="Left Arrow 60"/>
          <p:cNvSpPr/>
          <p:nvPr/>
        </p:nvSpPr>
        <p:spPr>
          <a:xfrm>
            <a:off x="1963924" y="2229272"/>
            <a:ext cx="609600" cy="385216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Date Placeholder 6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46987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3"/>
            <a:r>
              <a:rPr lang="en-GB" dirty="0" smtClean="0"/>
              <a:t>Solution 1</a:t>
            </a:r>
          </a:p>
          <a:p>
            <a:r>
              <a:rPr lang="en-GB" dirty="0" err="1" smtClean="0"/>
              <a:t>cfPers_OrgUnit</a:t>
            </a:r>
            <a:r>
              <a:rPr lang="en-GB" dirty="0" smtClean="0"/>
              <a:t> + </a:t>
            </a:r>
            <a:r>
              <a:rPr lang="en-GB" dirty="0" err="1" smtClean="0"/>
              <a:t>cfClass</a:t>
            </a:r>
            <a:endParaRPr lang="en-GB" dirty="0" smtClean="0"/>
          </a:p>
          <a:p>
            <a:r>
              <a:rPr lang="en-GB" dirty="0" smtClean="0"/>
              <a:t>Focus is affiliation</a:t>
            </a:r>
          </a:p>
          <a:p>
            <a:r>
              <a:rPr lang="en-GB" dirty="0" smtClean="0"/>
              <a:t>Ugly use of CERIF</a:t>
            </a: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3"/>
            <a:r>
              <a:rPr lang="en-GB" dirty="0" smtClean="0"/>
              <a:t>Solution 2</a:t>
            </a:r>
          </a:p>
          <a:p>
            <a:r>
              <a:rPr lang="en-GB" dirty="0" err="1" smtClean="0"/>
              <a:t>cfFedId</a:t>
            </a:r>
            <a:r>
              <a:rPr lang="en-GB" dirty="0" smtClean="0"/>
              <a:t> + </a:t>
            </a:r>
            <a:r>
              <a:rPr lang="en-GB" dirty="0" err="1" smtClean="0"/>
              <a:t>cfSrv</a:t>
            </a:r>
            <a:r>
              <a:rPr lang="en-GB" dirty="0" smtClean="0"/>
              <a:t> (+ </a:t>
            </a:r>
            <a:r>
              <a:rPr lang="en-GB" dirty="0" err="1" smtClean="0"/>
              <a:t>cfOrgUnit</a:t>
            </a:r>
            <a:r>
              <a:rPr lang="en-GB" dirty="0" smtClean="0"/>
              <a:t>)</a:t>
            </a:r>
          </a:p>
          <a:p>
            <a:r>
              <a:rPr lang="en-GB" dirty="0" smtClean="0"/>
              <a:t>Focus is local CRIS Identifier</a:t>
            </a:r>
          </a:p>
          <a:p>
            <a:r>
              <a:rPr lang="en-GB" dirty="0" smtClean="0"/>
              <a:t>CRIS service is authority of Id</a:t>
            </a:r>
          </a:p>
          <a:p>
            <a:r>
              <a:rPr lang="en-GB" dirty="0" smtClean="0"/>
              <a:t>CRIS service is located at </a:t>
            </a:r>
            <a:r>
              <a:rPr lang="en-GB" dirty="0" err="1" smtClean="0"/>
              <a:t>OrgUnit</a:t>
            </a:r>
            <a:endParaRPr lang="en-GB" dirty="0" smtClean="0"/>
          </a:p>
          <a:p>
            <a:r>
              <a:rPr lang="en-GB" dirty="0" smtClean="0"/>
              <a:t>Conceptually ‘pure’ from an IT perspective</a:t>
            </a:r>
          </a:p>
          <a:p>
            <a:r>
              <a:rPr lang="en-GB" dirty="0" smtClean="0"/>
              <a:t>More overhead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Some</a:t>
            </a:r>
            <a:r>
              <a:rPr lang="nl-NL" dirty="0"/>
              <a:t> issues </a:t>
            </a:r>
            <a:r>
              <a:rPr lang="nl-NL" sz="2400" dirty="0" smtClean="0"/>
              <a:t>(</a:t>
            </a:r>
            <a:r>
              <a:rPr lang="nl-NL" sz="2400" dirty="0" err="1"/>
              <a:t>continued</a:t>
            </a:r>
            <a:r>
              <a:rPr lang="nl-NL" sz="2400" dirty="0"/>
              <a:t>)</a:t>
            </a:r>
            <a:endParaRPr lang="en-GB" dirty="0"/>
          </a:p>
        </p:txBody>
      </p:sp>
      <p:pic>
        <p:nvPicPr>
          <p:cNvPr id="8" name="Picture Placeholder 42"/>
          <p:cNvPicPr>
            <a:picLocks noChangeAspect="1"/>
          </p:cNvPicPr>
          <p:nvPr/>
        </p:nvPicPr>
        <p:blipFill rotWithShape="1">
          <a:blip r:embed="rId2"/>
          <a:srcRect l="29746" t="40577" r="14036" b="1456"/>
          <a:stretch/>
        </p:blipFill>
        <p:spPr>
          <a:xfrm>
            <a:off x="191002" y="3224464"/>
            <a:ext cx="4211638" cy="279132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12" name="Right Arrow 11"/>
          <p:cNvSpPr/>
          <p:nvPr/>
        </p:nvSpPr>
        <p:spPr>
          <a:xfrm rot="8766964">
            <a:off x="1260605" y="3054612"/>
            <a:ext cx="752010" cy="317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8766964">
            <a:off x="1260605" y="3748647"/>
            <a:ext cx="752010" cy="317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8766964">
            <a:off x="1260603" y="4802768"/>
            <a:ext cx="752010" cy="317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74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15"/>
          </p:nvPr>
        </p:nvPicPr>
        <p:blipFill rotWithShape="1">
          <a:blip r:embed="rId2"/>
          <a:srcRect l="8752" b="697"/>
          <a:stretch/>
        </p:blipFill>
        <p:spPr>
          <a:xfrm>
            <a:off x="5219091" y="1776830"/>
            <a:ext cx="3303319" cy="433689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Some</a:t>
            </a:r>
            <a:r>
              <a:rPr lang="nl-NL" dirty="0"/>
              <a:t> issues </a:t>
            </a:r>
            <a:r>
              <a:rPr lang="nl-NL" sz="2400" dirty="0" smtClean="0"/>
              <a:t>(</a:t>
            </a:r>
            <a:r>
              <a:rPr lang="nl-NL" sz="2400" dirty="0" err="1"/>
              <a:t>continued</a:t>
            </a:r>
            <a:r>
              <a:rPr lang="nl-NL" sz="2400" dirty="0"/>
              <a:t>)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8829"/>
          <a:stretch/>
        </p:blipFill>
        <p:spPr>
          <a:xfrm>
            <a:off x="322095" y="1735886"/>
            <a:ext cx="3088448" cy="2426202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322095" y="143958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Solution 1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19091" y="142354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Solution 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55750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accidentalcreative.com/wp-content/uploads/2010/11/keep-it-simple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388" y="1528763"/>
            <a:ext cx="8706816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1260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okorchard.com/imgs/media/MediaPhotos/stew-binoculars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" b="494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Polishing the current version</a:t>
            </a:r>
          </a:p>
          <a:p>
            <a:pPr lvl="1"/>
            <a:r>
              <a:rPr lang="en-GB" dirty="0" smtClean="0"/>
              <a:t>Documentation</a:t>
            </a:r>
          </a:p>
          <a:p>
            <a:pPr lvl="1"/>
            <a:r>
              <a:rPr lang="en-GB" dirty="0" smtClean="0"/>
              <a:t>Reviews</a:t>
            </a:r>
          </a:p>
          <a:p>
            <a:pPr lvl="1"/>
            <a:r>
              <a:rPr lang="en-GB" dirty="0" smtClean="0"/>
              <a:t>Pilots</a:t>
            </a:r>
          </a:p>
          <a:p>
            <a:pPr lvl="1"/>
            <a:r>
              <a:rPr lang="en-GB" dirty="0" smtClean="0"/>
              <a:t>Ironing out the kinks</a:t>
            </a:r>
          </a:p>
          <a:p>
            <a:pPr lvl="1"/>
            <a:r>
              <a:rPr lang="en-GB" dirty="0" smtClean="0"/>
              <a:t>Standard body (</a:t>
            </a:r>
            <a:r>
              <a:rPr lang="en-GB" dirty="0" err="1" smtClean="0"/>
              <a:t>EduStandaard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Keeping it aligned with developments</a:t>
            </a:r>
            <a:endParaRPr lang="en-GB" dirty="0"/>
          </a:p>
          <a:p>
            <a:pPr lvl="1"/>
            <a:r>
              <a:rPr lang="en-GB" dirty="0"/>
              <a:t>CERIF version </a:t>
            </a:r>
            <a:r>
              <a:rPr lang="en-GB" dirty="0" smtClean="0"/>
              <a:t>1.6 / 2.x</a:t>
            </a:r>
            <a:endParaRPr lang="en-GB" dirty="0"/>
          </a:p>
          <a:p>
            <a:pPr lvl="1"/>
            <a:r>
              <a:rPr lang="en-GB" dirty="0" err="1"/>
              <a:t>OpenAIRE</a:t>
            </a:r>
            <a:endParaRPr lang="en-GB" dirty="0"/>
          </a:p>
          <a:p>
            <a:pPr lvl="1"/>
            <a:r>
              <a:rPr lang="en-GB" dirty="0"/>
              <a:t>New SEP (</a:t>
            </a:r>
            <a:r>
              <a:rPr lang="en-GB" dirty="0" smtClean="0"/>
              <a:t>2016)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Expanding and introducing new features</a:t>
            </a:r>
          </a:p>
          <a:p>
            <a:pPr lvl="1"/>
            <a:r>
              <a:rPr lang="en-GB" dirty="0" smtClean="0"/>
              <a:t>Project, funding, input</a:t>
            </a:r>
          </a:p>
          <a:p>
            <a:pPr lvl="1"/>
            <a:r>
              <a:rPr lang="en-GB" dirty="0" smtClean="0"/>
              <a:t>Research Data</a:t>
            </a:r>
          </a:p>
          <a:p>
            <a:pPr lvl="1"/>
            <a:r>
              <a:rPr lang="en-GB" dirty="0" smtClean="0"/>
              <a:t>Applied science</a:t>
            </a:r>
          </a:p>
          <a:p>
            <a:pPr lvl="1"/>
            <a:r>
              <a:rPr lang="en-GB" dirty="0" smtClean="0"/>
              <a:t>CASRAI?</a:t>
            </a:r>
            <a:endParaRPr lang="en-GB" dirty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04012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We’re only getting started: value creation still to be realised e.g. reduction of duplicated administrative efforts between universities and exchange with funders and VSNU.  </a:t>
            </a:r>
          </a:p>
          <a:p>
            <a:endParaRPr lang="en-GB" dirty="0" smtClean="0"/>
          </a:p>
          <a:p>
            <a:r>
              <a:rPr lang="en-GB" dirty="0" smtClean="0"/>
              <a:t>True interoperability starts in business processes, but </a:t>
            </a:r>
            <a:r>
              <a:rPr lang="en-GB" dirty="0" smtClean="0"/>
              <a:t>policy and standards help </a:t>
            </a:r>
            <a:r>
              <a:rPr lang="en-GB" dirty="0" smtClean="0"/>
              <a:t>in creating a framework.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CERIF is potentially powerful, but only if understood by the ones that opt to use it: more examples, recipes, case studies.</a:t>
            </a:r>
          </a:p>
          <a:p>
            <a:endParaRPr lang="nl-NL" dirty="0"/>
          </a:p>
          <a:p>
            <a:r>
              <a:rPr lang="en-GB" dirty="0" smtClean="0"/>
              <a:t>‘High cohesion, loose </a:t>
            </a:r>
            <a:r>
              <a:rPr lang="en-GB" dirty="0" smtClean="0"/>
              <a:t>coupling’?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Simple things need to be simple.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thoughts</a:t>
            </a:r>
            <a:endParaRPr lang="en-GB" dirty="0"/>
          </a:p>
        </p:txBody>
      </p:sp>
      <p:pic>
        <p:nvPicPr>
          <p:cNvPr id="4102" name="Picture 6" descr="http://troll.me/images/science-cat/and-in-conclusion-hes-12.jpg"/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2" t="220" r="13166" b="1844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76106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Magchiel Bijsterbosch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Magchiel.Bijsterbosch@surf.nl</a:t>
            </a:r>
            <a:endParaRPr lang="en-GB" dirty="0"/>
          </a:p>
        </p:txBody>
      </p:sp>
      <p:sp>
        <p:nvSpPr>
          <p:cNvPr id="4" name="Text Placeholder 9"/>
          <p:cNvSpPr txBox="1">
            <a:spLocks/>
          </p:cNvSpPr>
          <p:nvPr/>
        </p:nvSpPr>
        <p:spPr>
          <a:xfrm>
            <a:off x="568243" y="2411750"/>
            <a:ext cx="3994150" cy="27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http://wiki.surf.nl/display/nlcerif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442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" b="7976"/>
          <a:stretch/>
        </p:blipFill>
        <p:spPr>
          <a:xfrm>
            <a:off x="142875" y="1441451"/>
            <a:ext cx="8856000" cy="43307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Organisation structure</a:t>
            </a:r>
            <a:endParaRPr lang="en-GB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51173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5"/>
          </p:nvPr>
        </p:nvSpPr>
        <p:spPr>
          <a:xfrm>
            <a:off x="2497394" y="1661651"/>
            <a:ext cx="6358605" cy="439714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1700" noProof="0" dirty="0" smtClean="0"/>
              <a:t>guarantees collaboration and involvement of managers in</a:t>
            </a:r>
          </a:p>
          <a:p>
            <a:pPr>
              <a:buNone/>
            </a:pPr>
            <a:r>
              <a:rPr lang="en-GB" sz="1700" noProof="0" dirty="0" smtClean="0"/>
              <a:t>higher education and research</a:t>
            </a:r>
            <a:br>
              <a:rPr lang="en-GB" sz="1700" noProof="0" dirty="0" smtClean="0"/>
            </a:br>
            <a:endParaRPr lang="en-GB" sz="1700" noProof="0" dirty="0" smtClean="0"/>
          </a:p>
          <a:p>
            <a:pPr>
              <a:buNone/>
            </a:pPr>
            <a:endParaRPr lang="en-GB" sz="1700" noProof="0" dirty="0" smtClean="0"/>
          </a:p>
          <a:p>
            <a:pPr>
              <a:buNone/>
            </a:pPr>
            <a:r>
              <a:rPr lang="en-GB" sz="1700" noProof="0" dirty="0" smtClean="0"/>
              <a:t>connects users and ICT services and creates new</a:t>
            </a:r>
          </a:p>
          <a:p>
            <a:pPr>
              <a:buNone/>
            </a:pPr>
            <a:r>
              <a:rPr lang="en-GB" sz="1700" noProof="0" dirty="0" smtClean="0"/>
              <a:t>functional possibilities</a:t>
            </a:r>
          </a:p>
          <a:p>
            <a:pPr>
              <a:buNone/>
            </a:pPr>
            <a:endParaRPr lang="en-GB" sz="1700" noProof="0" dirty="0" smtClean="0"/>
          </a:p>
          <a:p>
            <a:pPr>
              <a:buNone/>
            </a:pPr>
            <a:r>
              <a:rPr lang="en-GB" sz="1700" noProof="0" dirty="0" smtClean="0"/>
              <a:t>favourable conditions for ICT services, software, content</a:t>
            </a:r>
          </a:p>
          <a:p>
            <a:pPr>
              <a:buNone/>
            </a:pPr>
            <a:endParaRPr lang="en-GB" sz="1700" noProof="0" dirty="0" smtClean="0"/>
          </a:p>
          <a:p>
            <a:pPr>
              <a:buNone/>
            </a:pPr>
            <a:endParaRPr lang="en-GB" sz="1700" noProof="0" dirty="0" smtClean="0"/>
          </a:p>
          <a:p>
            <a:pPr>
              <a:buNone/>
            </a:pPr>
            <a:r>
              <a:rPr lang="en-GB" sz="1700" noProof="0" dirty="0" smtClean="0"/>
              <a:t>high-performance computing and visualisation for science</a:t>
            </a:r>
          </a:p>
          <a:p>
            <a:pPr>
              <a:buNone/>
            </a:pPr>
            <a:endParaRPr lang="en-GB" sz="1700" noProof="0" dirty="0" smtClean="0"/>
          </a:p>
          <a:p>
            <a:pPr>
              <a:buNone/>
            </a:pPr>
            <a:endParaRPr lang="en-GB" sz="1700" noProof="0" dirty="0" smtClean="0"/>
          </a:p>
          <a:p>
            <a:pPr>
              <a:buNone/>
            </a:pPr>
            <a:r>
              <a:rPr lang="en-GB" sz="1700" noProof="0" dirty="0" smtClean="0"/>
              <a:t>efficient management of results of collaboration projects </a:t>
            </a:r>
            <a:r>
              <a:rPr lang="en-GB" sz="1800" noProof="0" dirty="0" smtClean="0"/>
              <a:t/>
            </a:r>
            <a:br>
              <a:rPr lang="en-GB" sz="1800" noProof="0" dirty="0" smtClean="0"/>
            </a:br>
            <a:endParaRPr lang="en-GB" sz="1800" noProof="0" dirty="0" smtClean="0"/>
          </a:p>
          <a:p>
            <a:pPr>
              <a:buNone/>
            </a:pPr>
            <a:endParaRPr lang="en-GB" sz="1800" noProof="0" dirty="0" smtClean="0"/>
          </a:p>
          <a:p>
            <a:pPr>
              <a:buNone/>
            </a:pPr>
            <a:endParaRPr lang="en-GB" sz="1800" noProof="0" dirty="0" smtClean="0"/>
          </a:p>
          <a:p>
            <a:pPr>
              <a:buNone/>
            </a:pPr>
            <a:endParaRPr lang="en-GB" sz="1800" noProof="0" dirty="0" smtClean="0"/>
          </a:p>
          <a:p>
            <a:pPr>
              <a:buNone/>
            </a:pPr>
            <a:endParaRPr lang="en-GB" sz="1800" noProof="0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What SURF can do</a:t>
            </a:r>
            <a:endParaRPr lang="en-GB" noProof="0" dirty="0"/>
          </a:p>
        </p:txBody>
      </p:sp>
      <p:pic>
        <p:nvPicPr>
          <p:cNvPr id="5" name="Picture 11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306568" y="1709405"/>
            <a:ext cx="1198515" cy="611008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632" y="2694529"/>
            <a:ext cx="1443990" cy="594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302" y="3665466"/>
            <a:ext cx="1977390" cy="59436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4464" y="5494266"/>
            <a:ext cx="1775460" cy="594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3962" y="4597073"/>
            <a:ext cx="1592580" cy="59436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202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lvl="3" indent="-144000">
              <a:buNone/>
            </a:pPr>
            <a:r>
              <a:rPr lang="en-GB" noProof="0" dirty="0" smtClean="0"/>
              <a:t>History</a:t>
            </a:r>
          </a:p>
          <a:p>
            <a:r>
              <a:rPr lang="en-GB" noProof="0" dirty="0" smtClean="0"/>
              <a:t>1992: METIS (OZIS)</a:t>
            </a:r>
          </a:p>
          <a:p>
            <a:r>
              <a:rPr lang="en-GB" noProof="0" dirty="0" smtClean="0"/>
              <a:t>2008-2012:</a:t>
            </a:r>
            <a:r>
              <a:rPr lang="en-GB" baseline="0" noProof="0" dirty="0" smtClean="0"/>
              <a:t> Joint European Tender ‘NL RIS’</a:t>
            </a:r>
          </a:p>
          <a:p>
            <a:r>
              <a:rPr lang="en-GB" baseline="0" noProof="0" dirty="0" smtClean="0"/>
              <a:t>now: Individual procurement</a:t>
            </a:r>
          </a:p>
          <a:p>
            <a:pPr marL="288000" lvl="1" indent="-144000"/>
            <a:endParaRPr lang="en-GB" dirty="0"/>
          </a:p>
          <a:p>
            <a:pPr lvl="3"/>
            <a:r>
              <a:rPr lang="en-GB" dirty="0" smtClean="0"/>
              <a:t>Current situation</a:t>
            </a:r>
          </a:p>
          <a:p>
            <a:r>
              <a:rPr lang="en-GB" dirty="0" smtClean="0"/>
              <a:t>METIS</a:t>
            </a:r>
          </a:p>
          <a:p>
            <a:r>
              <a:rPr lang="en-GB" dirty="0" err="1" smtClean="0"/>
              <a:t>Converis</a:t>
            </a:r>
            <a:endParaRPr lang="en-GB" dirty="0" smtClean="0"/>
          </a:p>
          <a:p>
            <a:r>
              <a:rPr lang="en-GB" dirty="0" smtClean="0"/>
              <a:t>Pure</a:t>
            </a:r>
          </a:p>
          <a:p>
            <a:r>
              <a:rPr lang="en-GB" dirty="0" smtClean="0"/>
              <a:t>…?</a:t>
            </a:r>
          </a:p>
          <a:p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of </a:t>
            </a:r>
            <a:r>
              <a:rPr lang="en-GB" noProof="0" dirty="0" smtClean="0"/>
              <a:t>CRIS in The Netherlands</a:t>
            </a:r>
            <a:endParaRPr lang="en-GB" noProof="0" dirty="0"/>
          </a:p>
        </p:txBody>
      </p:sp>
      <p:pic>
        <p:nvPicPr>
          <p:cNvPr id="2050" name="Picture 2" descr="http://www.sunlost.com/phudivwebsm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762303"/>
            <a:ext cx="4211638" cy="40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62822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3" y="285750"/>
            <a:ext cx="8066774" cy="5707063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44750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iki.surf.nl/download/attachments/3473694/Dutch-Repository-Infrastructure-layout.jpg?version=1&amp;modificationDate=1348848582820&amp;api=v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92" y="285750"/>
            <a:ext cx="7609417" cy="570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336632" y="5896561"/>
            <a:ext cx="2725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- Maurice Vanderfeesten, SURF</a:t>
            </a:r>
            <a:endParaRPr lang="en-GB" sz="1400" i="1" dirty="0"/>
          </a:p>
        </p:txBody>
      </p:sp>
      <p:sp>
        <p:nvSpPr>
          <p:cNvPr id="54" name="Date Placeholder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28557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Research Information in The Netherlands </a:t>
            </a:r>
            <a:endParaRPr lang="en-GB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GB" dirty="0" smtClean="0"/>
              <a:t>Evolved </a:t>
            </a:r>
            <a:r>
              <a:rPr lang="en-GB" dirty="0" smtClean="0"/>
              <a:t>into serving two </a:t>
            </a:r>
            <a:r>
              <a:rPr lang="en-GB" dirty="0"/>
              <a:t>domains</a:t>
            </a:r>
          </a:p>
          <a:p>
            <a:pPr lvl="1"/>
            <a:r>
              <a:rPr lang="en-GB" dirty="0"/>
              <a:t>Institutional Research</a:t>
            </a:r>
          </a:p>
          <a:p>
            <a:pPr lvl="1"/>
            <a:r>
              <a:rPr lang="en-GB" dirty="0"/>
              <a:t>Library</a:t>
            </a:r>
          </a:p>
          <a:p>
            <a:pPr marL="144000" lvl="1" indent="0">
              <a:buNone/>
            </a:pPr>
            <a:endParaRPr lang="nl-NL" dirty="0"/>
          </a:p>
          <a:p>
            <a:pPr marL="144000" lvl="1" indent="0">
              <a:buNone/>
            </a:pPr>
            <a:endParaRPr lang="en-GB" baseline="0" noProof="0" dirty="0" smtClean="0"/>
          </a:p>
          <a:p>
            <a:pPr marL="144000" lvl="0" indent="-144000"/>
            <a:r>
              <a:rPr lang="en-GB" noProof="0" dirty="0" smtClean="0"/>
              <a:t>Main</a:t>
            </a:r>
            <a:r>
              <a:rPr lang="en-GB" baseline="0" noProof="0" dirty="0" smtClean="0"/>
              <a:t> research information infrastructures</a:t>
            </a:r>
          </a:p>
          <a:p>
            <a:pPr marL="288000" lvl="1" indent="-144000"/>
            <a:r>
              <a:rPr lang="en-GB" noProof="0" dirty="0" smtClean="0"/>
              <a:t>METIS:</a:t>
            </a:r>
            <a:r>
              <a:rPr lang="en-GB" baseline="0" noProof="0" dirty="0" smtClean="0"/>
              <a:t> Research information systems</a:t>
            </a:r>
            <a:endParaRPr lang="en-GB" noProof="0" dirty="0" smtClean="0"/>
          </a:p>
          <a:p>
            <a:pPr marL="288000" lvl="1" indent="-144000"/>
            <a:r>
              <a:rPr lang="en-GB" noProof="0" dirty="0" smtClean="0"/>
              <a:t>NARCIS: (Open</a:t>
            </a:r>
            <a:r>
              <a:rPr lang="en-GB" baseline="0" noProof="0" dirty="0" smtClean="0"/>
              <a:t> Access) Repository network</a:t>
            </a:r>
            <a:endParaRPr lang="en-GB" noProof="0" dirty="0" smtClean="0"/>
          </a:p>
          <a:p>
            <a:pPr marL="288000" lvl="1" indent="-144000"/>
            <a:r>
              <a:rPr lang="en-GB" noProof="0" dirty="0" smtClean="0"/>
              <a:t>GGC</a:t>
            </a:r>
            <a:r>
              <a:rPr lang="en-GB" baseline="0" noProof="0" dirty="0" smtClean="0"/>
              <a:t> / </a:t>
            </a:r>
            <a:r>
              <a:rPr lang="en-GB" noProof="0" dirty="0" smtClean="0"/>
              <a:t>Digital Author</a:t>
            </a:r>
            <a:r>
              <a:rPr lang="en-GB" baseline="0" noProof="0" dirty="0" smtClean="0"/>
              <a:t> Identifier: Library catalogue</a:t>
            </a:r>
          </a:p>
          <a:p>
            <a:pPr marL="288000" lvl="1" indent="-144000"/>
            <a:endParaRPr lang="nl-NL" dirty="0" smtClean="0"/>
          </a:p>
          <a:p>
            <a:pPr marL="288000" lvl="1" indent="-144000"/>
            <a:endParaRPr lang="nl-NL" dirty="0"/>
          </a:p>
          <a:p>
            <a:r>
              <a:rPr lang="nl-NL" dirty="0"/>
              <a:t>Standard Evaluation Protocol (SEP)</a:t>
            </a:r>
          </a:p>
          <a:p>
            <a:r>
              <a:rPr lang="nl-NL" dirty="0"/>
              <a:t>VSNU, NWO, KNAW, </a:t>
            </a:r>
            <a:r>
              <a:rPr lang="nl-NL" dirty="0" err="1"/>
              <a:t>Rathenau</a:t>
            </a:r>
            <a:r>
              <a:rPr lang="nl-NL" dirty="0"/>
              <a:t> </a:t>
            </a:r>
            <a:r>
              <a:rPr lang="nl-NL" dirty="0" err="1"/>
              <a:t>Institute</a:t>
            </a:r>
            <a:endParaRPr lang="en-GB" dirty="0"/>
          </a:p>
          <a:p>
            <a:pPr marL="144000" lvl="1" indent="0">
              <a:buNone/>
            </a:pP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56780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4228" y="308436"/>
            <a:ext cx="6057143" cy="3169906"/>
            <a:chOff x="324228" y="308436"/>
            <a:chExt cx="6057143" cy="31699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228" y="308436"/>
              <a:ext cx="6057143" cy="20380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9713"/>
            <a:stretch/>
          </p:blipFill>
          <p:spPr>
            <a:xfrm>
              <a:off x="324228" y="2326105"/>
              <a:ext cx="6009524" cy="115223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762" y="526032"/>
            <a:ext cx="6066667" cy="47523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893382" y="726698"/>
            <a:ext cx="6152381" cy="4371478"/>
            <a:chOff x="2410209" y="1493389"/>
            <a:chExt cx="6152381" cy="43714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0209" y="1493389"/>
              <a:ext cx="6152381" cy="283809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t="18005"/>
            <a:stretch/>
          </p:blipFill>
          <p:spPr>
            <a:xfrm>
              <a:off x="2410209" y="4271807"/>
              <a:ext cx="6098751" cy="159306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4384" y="954532"/>
            <a:ext cx="6285714" cy="5047619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Magchiel Bijsterbosch, euroCRIS, Brussels, 9 September 2013 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09440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11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jabloon Surf_v15">
  <a:themeElements>
    <a:clrScheme name="SURF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6B06"/>
      </a:accent1>
      <a:accent2>
        <a:srgbClr val="F28C3E"/>
      </a:accent2>
      <a:accent3>
        <a:srgbClr val="F6AA6E"/>
      </a:accent3>
      <a:accent4>
        <a:srgbClr val="FBC9A0"/>
      </a:accent4>
      <a:accent5>
        <a:srgbClr val="FDE4D0"/>
      </a:accent5>
      <a:accent6>
        <a:srgbClr val="6D6E71"/>
      </a:accent6>
      <a:hlink>
        <a:srgbClr val="0000FF"/>
      </a:hlink>
      <a:folHlink>
        <a:srgbClr val="800080"/>
      </a:folHlink>
    </a:clrScheme>
    <a:fontScheme name="Su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Created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A1A94489C51F47A983837049CEFF08" ma:contentTypeVersion="1" ma:contentTypeDescription="Een nieuw document maken." ma:contentTypeScope="" ma:versionID="ecc3081ce31302c76f58c5c7ada8ea40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43e40c04fbb92c73a47da0059a08c73f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8" nillable="true" ma:displayName="Gemaakt op" ma:description="De datum waarop deze bron is gemaakt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94C594-24E4-4928-A1B5-B4CD8CAB353B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sharepoint/v3/field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971506-515B-4B10-AB68-AF69A8138C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3053E9-E5C4-4A77-B56A-64D6DA880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 Surf_v15</Template>
  <TotalTime>0</TotalTime>
  <Words>1096</Words>
  <Application>Microsoft Office PowerPoint</Application>
  <PresentationFormat>On-screen Show (4:3)</PresentationFormat>
  <Paragraphs>257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Verdana</vt:lpstr>
      <vt:lpstr>Sjabloon Surf_v15</vt:lpstr>
      <vt:lpstr>Keeping it simple (…or at least trying to…)</vt:lpstr>
      <vt:lpstr>About me</vt:lpstr>
      <vt:lpstr>Organisation structure</vt:lpstr>
      <vt:lpstr>What SURF can do</vt:lpstr>
      <vt:lpstr>Evolution of CRIS in The Netherlands</vt:lpstr>
      <vt:lpstr>PowerPoint Presentation</vt:lpstr>
      <vt:lpstr>PowerPoint Presentation</vt:lpstr>
      <vt:lpstr>Research Information in The Netherlands </vt:lpstr>
      <vt:lpstr>PowerPoint Presentation</vt:lpstr>
      <vt:lpstr>Forcing open doors</vt:lpstr>
      <vt:lpstr>Call for a Data model</vt:lpstr>
      <vt:lpstr>Interoperability?</vt:lpstr>
      <vt:lpstr>Approach</vt:lpstr>
      <vt:lpstr>Why CERIF?</vt:lpstr>
      <vt:lpstr>NL CERIF</vt:lpstr>
      <vt:lpstr>PowerPoint Presentation</vt:lpstr>
      <vt:lpstr>Results</vt:lpstr>
      <vt:lpstr>Some issues</vt:lpstr>
      <vt:lpstr>Some issues (continued)</vt:lpstr>
      <vt:lpstr>Issues (continued)</vt:lpstr>
      <vt:lpstr>PowerPoint Presentation</vt:lpstr>
      <vt:lpstr>Some issues (continued)</vt:lpstr>
      <vt:lpstr>Some issues (continued)</vt:lpstr>
      <vt:lpstr>PowerPoint Presentation</vt:lpstr>
      <vt:lpstr>Outlook</vt:lpstr>
      <vt:lpstr>Closing thoughts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2013-06-24T14:24:01Z</dcterms:created>
  <dcterms:modified xsi:type="dcterms:W3CDTF">2013-09-09T14:31:17Z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0x01010069A1A94489C51F47A983837049CEFF08</vt:lpwstr>
  </property>
</Properties>
</file>