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
  </p:notesMasterIdLst>
  <p:handoutMasterIdLst>
    <p:handoutMasterId r:id="rId3"/>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86400" autoAdjust="0"/>
  </p:normalViewPr>
  <p:slideViewPr>
    <p:cSldViewPr>
      <p:cViewPr>
        <p:scale>
          <a:sx n="90" d="100"/>
          <a:sy n="90" d="100"/>
        </p:scale>
        <p:origin x="-2388" y="-690"/>
      </p:cViewPr>
      <p:guideLst>
        <p:guide orient="horz" pos="2160"/>
        <p:guide pos="2880"/>
      </p:guideLst>
    </p:cSldViewPr>
  </p:slideViewPr>
  <p:outlineViewPr>
    <p:cViewPr>
      <p:scale>
        <a:sx n="33" d="100"/>
        <a:sy n="33" d="100"/>
      </p:scale>
      <p:origin x="0" y="27138"/>
    </p:cViewPr>
  </p:outlineViewPr>
  <p:notesTextViewPr>
    <p:cViewPr>
      <p:scale>
        <a:sx n="1" d="1"/>
        <a:sy n="1" d="1"/>
      </p:scale>
      <p:origin x="0" y="0"/>
    </p:cViewPr>
  </p:notesTextViewPr>
  <p:notesViewPr>
    <p:cSldViewPr>
      <p:cViewPr>
        <p:scale>
          <a:sx n="120" d="100"/>
          <a:sy n="120" d="100"/>
        </p:scale>
        <p:origin x="-618" y="930"/>
      </p:cViewPr>
      <p:guideLst>
        <p:guide orient="horz" pos="2880"/>
        <p:guide pos="2160"/>
      </p:guideLst>
    </p:cSldViewPr>
  </p:notesViewPr>
  <p:gridSpacing cx="72008" cy="72008"/>
</p:viewPr>
</file>

<file path=ppt/_rels/presentation.xml.rels><?xml version="1.0" encoding="UTF-8"?>
<Relationships xmlns="http://schemas.openxmlformats.org/package/2006/relationships"><Relationship Id="rId1" Type="http://schemas.openxmlformats.org/officeDocument/2006/relationships/slideMaster" Target="slideMasters/slideMaster1.xml"></Relationship><Relationship Id="rId2" Type="http://schemas.openxmlformats.org/officeDocument/2006/relationships/notesMaster" Target="notesMasters/notesMaster1.xml"></Relationship><Relationship Id="rId3" Type="http://schemas.openxmlformats.org/officeDocument/2006/relationships/handoutMaster" Target="handoutMasters/handoutMaster1.xml"></Relationship><Relationship Id="rId4" Type="http://schemas.openxmlformats.org/officeDocument/2006/relationships/presProps" Target="presProps.xml"></Relationship><Relationship Id="rId5" Type="http://schemas.openxmlformats.org/officeDocument/2006/relationships/viewProps" Target="viewProps.xml"></Relationship><Relationship Id="rId6" Type="http://schemas.openxmlformats.org/officeDocument/2006/relationships/theme" Target="theme/theme1.xml"></Relationship><Relationship Id="rId7" Type="http://schemas.openxmlformats.org/officeDocument/2006/relationships/tableStyles" Target="tableStyles.xml"></Relationship><Relationship Id="rId8" Type="http://schemas.openxmlformats.org/officeDocument/2006/relationships/slide" Target="slides/slide1.xml"></Relationship><Relationship Id="rId9" Type="http://schemas.openxmlformats.org/officeDocument/2006/relationships/slide" Target="slides/slide2.xml"></Relationship><Relationship Id="rId10" Type="http://schemas.openxmlformats.org/officeDocument/2006/relationships/slide" Target="slides/slide3.xml"></Relationship><Relationship Id="rId11" Type="http://schemas.openxmlformats.org/officeDocument/2006/relationships/slide" Target="slides/slide4.xml"></Relationship><Relationship Id="rId12" Type="http://schemas.openxmlformats.org/officeDocument/2006/relationships/slide" Target="slides/slide5.xml"></Relationship><Relationship Id="rId13" Type="http://schemas.openxmlformats.org/officeDocument/2006/relationships/slide" Target="slides/slide6.xml"></Relationship><Relationship Id="rId14" Type="http://schemas.openxmlformats.org/officeDocument/2006/relationships/slide" Target="slides/slide7.xml"></Relationship><Relationship Id="rId15" Type="http://schemas.openxmlformats.org/officeDocument/2006/relationships/slide" Target="slides/slide8.xml"></Relationship><Relationship Id="rId16" Type="http://schemas.openxmlformats.org/officeDocument/2006/relationships/slide" Target="slides/slide9.xml"></Relationship><Relationship Id="rId17" Type="http://schemas.openxmlformats.org/officeDocument/2006/relationships/slide" Target="slides/slide10.xml"></Relationship><Relationship Id="rId18" Type="http://schemas.openxmlformats.org/officeDocument/2006/relationships/slide" Target="slides/slide11.xml"></Relationship><Relationship Id="rId19" Type="http://schemas.openxmlformats.org/officeDocument/2006/relationships/slide" Target="slides/slide12.xml"></Relationship><Relationship Id="rId20" Type="http://schemas.openxmlformats.org/officeDocument/2006/relationships/slide" Target="slides/slide13.xml"></Relationship><Relationship Id="rId21" Type="http://schemas.openxmlformats.org/officeDocument/2006/relationships/slide" Target="slides/slide14.xml"></Relationship><Relationship Id="rId22" Type="http://schemas.openxmlformats.org/officeDocument/2006/relationships/slide" Target="slides/slide15.xml"></Relationship><Relationship Id="rId23" Type="http://schemas.openxmlformats.org/officeDocument/2006/relationships/slide" Target="slides/slide16.xml"></Relationship><Relationship Id="rId24" Type="http://schemas.openxmlformats.org/officeDocument/2006/relationships/slide" Target="slides/slide17.xml"></Relationship><Relationship Id="rId25" Type="http://schemas.openxmlformats.org/officeDocument/2006/relationships/slide" Target="slides/slide18.xml"></Relationship><Relationship Id="rId26" Type="http://schemas.openxmlformats.org/officeDocument/2006/relationships/slide" Target="slides/slide19.xml"></Relationship><Relationship Id="rId27" Type="http://schemas.openxmlformats.org/officeDocument/2006/relationships/slide" Target="slides/slide20.xml"></Relationship><Relationship Id="rId28" Type="http://schemas.openxmlformats.org/officeDocument/2006/relationships/slide" Target="slides/slide21.xml"></Relationship><Relationship Id="rId29" Type="http://schemas.openxmlformats.org/officeDocument/2006/relationships/slide" Target="slides/slide22.xml"></Relationship><Relationship Id="rId30" Type="http://schemas.openxmlformats.org/officeDocument/2006/relationships/slide" Target="slides/slide23.xml"></Relationship><Relationship Id="rId31" Type="http://schemas.openxmlformats.org/officeDocument/2006/relationships/slide" Target="slides/slide24.xml"></Relationship><Relationship Id="rId32" Type="http://schemas.openxmlformats.org/officeDocument/2006/relationships/slide" Target="slides/slide25.xml"></Relationship><Relationship Id="rId33" Type="http://schemas.openxmlformats.org/officeDocument/2006/relationships/slide" Target="slides/slide26.xml"></Relationship></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C19A8B-D1BA-40CC-A18D-ECA26526236D}" type="datetimeFigureOut">
              <a:rPr lang="en-GB" smtClean="0"/>
              <a:t>06/09/2013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D79049-CC04-4972-BAD6-324CA5AC6A72}" type="slidenum">
              <a:rPr lang="en-GB" smtClean="0"/>
              <a:t>‹#›</a:t>
            </a:fld>
            <a:endParaRPr lang="en-GB"/>
          </a:p>
        </p:txBody>
      </p:sp>
    </p:spTree>
    <p:extLst>
      <p:ext uri="{BB962C8B-B14F-4D97-AF65-F5344CB8AC3E}">
        <p14:creationId xmlns:p14="http://schemas.microsoft.com/office/powerpoint/2010/main" val="3824812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290AA-418D-4661-80C3-4EA7186593BF}" type="datetimeFigureOut">
              <a:rPr lang="en-GB" smtClean="0"/>
              <a:t>06/09/2013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8B7748-E7E6-4144-9DAA-23FAA2E87EC5}" type="slidenum">
              <a:rPr lang="en-GB" smtClean="0"/>
              <a:t>‹#›</a:t>
            </a:fld>
            <a:endParaRPr lang="en-GB"/>
          </a:p>
        </p:txBody>
      </p:sp>
    </p:spTree>
    <p:extLst>
      <p:ext uri="{BB962C8B-B14F-4D97-AF65-F5344CB8AC3E}">
        <p14:creationId xmlns:p14="http://schemas.microsoft.com/office/powerpoint/2010/main" val="424363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B7748-E7E6-4144-9DAA-23FAA2E87EC5}" type="slidenum">
              <a:rPr lang="en-GB" smtClean="0"/>
              <a:t>1</a:t>
            </a:fld>
            <a:endParaRPr lang="en-GB"/>
          </a:p>
        </p:txBody>
      </p:sp>
    </p:spTree>
    <p:extLst>
      <p:ext uri="{BB962C8B-B14F-4D97-AF65-F5344CB8AC3E}">
        <p14:creationId xmlns:p14="http://schemas.microsoft.com/office/powerpoint/2010/main" val="241077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chemeClr val="accent6">
                  <a:lumMod val="75000"/>
                </a:schemeClr>
              </a:buClr>
            </a:pPr>
            <a:r>
              <a:rPr lang="en-GB" dirty="0">
                <a:latin typeface="+mj-lt"/>
                <a:ea typeface="Tahoma" pitchFamily="34" charset="0"/>
                <a:cs typeface="Tahoma" pitchFamily="34" charset="0"/>
              </a:rPr>
              <a:t>Science-</a:t>
            </a:r>
            <a:r>
              <a:rPr lang="en-GB" dirty="0" err="1">
                <a:latin typeface="+mj-lt"/>
                <a:ea typeface="Tahoma" pitchFamily="34" charset="0"/>
                <a:cs typeface="Tahoma" pitchFamily="34" charset="0"/>
              </a:rPr>
              <a:t>Metrix</a:t>
            </a:r>
            <a:r>
              <a:rPr lang="en-GB" dirty="0">
                <a:latin typeface="+mj-lt"/>
                <a:ea typeface="Tahoma" pitchFamily="34" charset="0"/>
                <a:cs typeface="Tahoma" pitchFamily="34" charset="0"/>
              </a:rPr>
              <a:t> studies:</a:t>
            </a:r>
          </a:p>
          <a:p>
            <a:pPr lvl="1">
              <a:buClr>
                <a:schemeClr val="accent6">
                  <a:lumMod val="75000"/>
                </a:schemeClr>
              </a:buClr>
            </a:pPr>
            <a:r>
              <a:rPr lang="en-GB" dirty="0">
                <a:latin typeface="+mj-lt"/>
                <a:ea typeface="Tahoma" pitchFamily="34" charset="0"/>
                <a:cs typeface="Tahoma" pitchFamily="34" charset="0"/>
              </a:rPr>
              <a:t>- Estimate that around 43% of scientific papers published during 2008-2011 are now available for free.</a:t>
            </a:r>
          </a:p>
          <a:p>
            <a:pPr lvl="1">
              <a:buClr>
                <a:schemeClr val="accent6">
                  <a:lumMod val="75000"/>
                </a:schemeClr>
              </a:buClr>
            </a:pPr>
            <a:r>
              <a:rPr lang="en-GB" dirty="0">
                <a:latin typeface="+mj-lt"/>
                <a:ea typeface="Tahoma" pitchFamily="34" charset="0"/>
                <a:cs typeface="Tahoma" pitchFamily="34" charset="0"/>
              </a:rPr>
              <a:t>- Tipping point of &gt;50% reached in some countries: USA, Brazil, Netherlands, Switzerland…</a:t>
            </a:r>
          </a:p>
          <a:p>
            <a:pPr lvl="1">
              <a:buClr>
                <a:schemeClr val="accent6">
                  <a:lumMod val="75000"/>
                </a:schemeClr>
              </a:buClr>
            </a:pPr>
            <a:r>
              <a:rPr lang="en-GB" dirty="0">
                <a:latin typeface="+mj-lt"/>
                <a:ea typeface="Tahoma" pitchFamily="34" charset="0"/>
                <a:cs typeface="Tahoma" pitchFamily="34" charset="0"/>
              </a:rPr>
              <a:t>- And also for some disciplines: biology, biomedicine, mathematics/statistics…</a:t>
            </a:r>
          </a:p>
          <a:p>
            <a:pPr lvl="1">
              <a:buClr>
                <a:schemeClr val="accent6">
                  <a:lumMod val="75000"/>
                </a:schemeClr>
              </a:buClr>
            </a:pPr>
            <a:r>
              <a:rPr lang="en-GB" dirty="0">
                <a:latin typeface="+mj-lt"/>
                <a:ea typeface="Tahoma" pitchFamily="34" charset="0"/>
                <a:cs typeface="Tahoma" pitchFamily="34" charset="0"/>
              </a:rPr>
              <a:t>- Relates to all OA publication modes: green, gold and hybrid.</a:t>
            </a:r>
          </a:p>
          <a:p>
            <a:pPr lvl="1">
              <a:buClr>
                <a:schemeClr val="accent6">
                  <a:lumMod val="75000"/>
                </a:schemeClr>
              </a:buClr>
            </a:pPr>
            <a:r>
              <a:rPr lang="en-GB" dirty="0">
                <a:latin typeface="+mj-lt"/>
                <a:ea typeface="Tahoma" pitchFamily="34" charset="0"/>
                <a:cs typeface="Tahoma" pitchFamily="34" charset="0"/>
              </a:rPr>
              <a:t>These findings are surprising; proportions higher than generally assumed.</a:t>
            </a:r>
          </a:p>
          <a:p>
            <a:endParaRPr lang="en-GB" dirty="0" smtClean="0"/>
          </a:p>
          <a:p>
            <a:endParaRPr lang="en-GB" dirty="0"/>
          </a:p>
          <a:p>
            <a:r>
              <a:rPr lang="en-GB" dirty="0" smtClean="0"/>
              <a:t>Some commentators (e.g. report on</a:t>
            </a:r>
            <a:r>
              <a:rPr lang="en-GB" baseline="0" dirty="0" smtClean="0"/>
              <a:t> researcher behaviour </a:t>
            </a:r>
            <a:r>
              <a:rPr lang="en-GB" dirty="0" smtClean="0"/>
              <a:t>from PEER project) have suggested that awareness of OA has increased</a:t>
            </a:r>
            <a:r>
              <a:rPr lang="en-GB" baseline="0" dirty="0" smtClean="0"/>
              <a:t> in recent years. This is a moot point: a RIN study where fieldwork was undertaken in 2006 suggested that, even then, 88% of researchers across all disciplines were already either very familiar or fairly familiar with the concept of OA – even if they were not yet in a position to put it into practice.</a:t>
            </a:r>
            <a:endParaRPr lang="en-GB" dirty="0"/>
          </a:p>
        </p:txBody>
      </p:sp>
      <p:sp>
        <p:nvSpPr>
          <p:cNvPr id="4" name="Slide Number Placeholder 3"/>
          <p:cNvSpPr>
            <a:spLocks noGrp="1"/>
          </p:cNvSpPr>
          <p:nvPr>
            <p:ph type="sldNum" sz="quarter" idx="10"/>
          </p:nvPr>
        </p:nvSpPr>
        <p:spPr/>
        <p:txBody>
          <a:bodyPr/>
          <a:lstStyle/>
          <a:p>
            <a:fld id="{AE8B7748-E7E6-4144-9DAA-23FAA2E87EC5}" type="slidenum">
              <a:rPr lang="en-GB" smtClean="0"/>
              <a:t>3</a:t>
            </a:fld>
            <a:endParaRPr lang="en-GB"/>
          </a:p>
        </p:txBody>
      </p:sp>
    </p:spTree>
    <p:extLst>
      <p:ext uri="{BB962C8B-B14F-4D97-AF65-F5344CB8AC3E}">
        <p14:creationId xmlns:p14="http://schemas.microsoft.com/office/powerpoint/2010/main" val="194055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Stress the extent to which</a:t>
            </a:r>
            <a:r>
              <a:rPr lang="en-GB" baseline="0" dirty="0" smtClean="0"/>
              <a:t> this shows the degree of political commitment to OA, and to which OA has become a mainstream issue in national science/research policy (which certainly wasn’t the case around 10 years ago)</a:t>
            </a:r>
            <a:endParaRPr lang="en-GB" dirty="0"/>
          </a:p>
        </p:txBody>
      </p:sp>
      <p:sp>
        <p:nvSpPr>
          <p:cNvPr id="4" name="Slide Number Placeholder 3"/>
          <p:cNvSpPr>
            <a:spLocks noGrp="1"/>
          </p:cNvSpPr>
          <p:nvPr>
            <p:ph type="sldNum" sz="quarter" idx="10"/>
          </p:nvPr>
        </p:nvSpPr>
        <p:spPr/>
        <p:txBody>
          <a:bodyPr/>
          <a:lstStyle/>
          <a:p>
            <a:fld id="{AE8B7748-E7E6-4144-9DAA-23FAA2E87EC5}" type="slidenum">
              <a:rPr lang="en-GB" smtClean="0"/>
              <a:t>4</a:t>
            </a:fld>
            <a:endParaRPr lang="en-GB"/>
          </a:p>
        </p:txBody>
      </p:sp>
    </p:spTree>
    <p:extLst>
      <p:ext uri="{BB962C8B-B14F-4D97-AF65-F5344CB8AC3E}">
        <p14:creationId xmlns:p14="http://schemas.microsoft.com/office/powerpoint/2010/main" val="24007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Science Europe: </a:t>
            </a:r>
            <a:r>
              <a:rPr lang="en-GB" sz="1200" i="1" kern="1200" dirty="0" smtClean="0">
                <a:solidFill>
                  <a:schemeClr val="tx1"/>
                </a:solidFill>
                <a:effectLst/>
                <a:latin typeface="+mn-lt"/>
                <a:ea typeface="+mn-ea"/>
                <a:cs typeface="+mn-cs"/>
              </a:rPr>
              <a:t>Position Statement Principles for the Transition to Open Access to Research Publications,</a:t>
            </a:r>
            <a:r>
              <a:rPr lang="en-GB" sz="1200" kern="1200" dirty="0" smtClean="0">
                <a:solidFill>
                  <a:schemeClr val="tx1"/>
                </a:solidFill>
                <a:effectLst/>
                <a:latin typeface="+mn-lt"/>
                <a:ea typeface="+mn-ea"/>
                <a:cs typeface="+mn-cs"/>
              </a:rPr>
              <a:t> April 2013</a:t>
            </a:r>
          </a:p>
          <a:p>
            <a:pPr marL="171450" indent="-171450">
              <a:buFontTx/>
              <a:buChar char="-"/>
            </a:pPr>
            <a:r>
              <a:rPr lang="en-GB" sz="1200" kern="1200" dirty="0" smtClean="0">
                <a:solidFill>
                  <a:schemeClr val="tx1"/>
                </a:solidFill>
                <a:effectLst/>
                <a:latin typeface="+mn-lt"/>
                <a:ea typeface="+mn-ea"/>
                <a:cs typeface="+mn-cs"/>
              </a:rPr>
              <a:t>Global Research Council: </a:t>
            </a:r>
            <a:r>
              <a:rPr lang="en-GB" sz="1200" i="1" kern="1200" dirty="0" smtClean="0">
                <a:solidFill>
                  <a:schemeClr val="tx1"/>
                </a:solidFill>
                <a:effectLst/>
                <a:latin typeface="+mn-lt"/>
                <a:ea typeface="+mn-ea"/>
                <a:cs typeface="+mn-cs"/>
              </a:rPr>
              <a:t>Action Plan towards Open Access to Publications,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May 2013</a:t>
            </a:r>
            <a:r>
              <a:rPr lang="en-GB" sz="1200" b="1"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AE8B7748-E7E6-4144-9DAA-23FAA2E87EC5}" type="slidenum">
              <a:rPr lang="en-GB" smtClean="0"/>
              <a:t>5</a:t>
            </a:fld>
            <a:endParaRPr lang="en-GB"/>
          </a:p>
        </p:txBody>
      </p:sp>
    </p:spTree>
    <p:extLst>
      <p:ext uri="{BB962C8B-B14F-4D97-AF65-F5344CB8AC3E}">
        <p14:creationId xmlns:p14="http://schemas.microsoft.com/office/powerpoint/2010/main" val="313624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Reports from </a:t>
            </a:r>
            <a:r>
              <a:rPr lang="en-GB" sz="1200" kern="1200" dirty="0" smtClean="0">
                <a:solidFill>
                  <a:schemeClr val="tx1"/>
                </a:solidFill>
                <a:effectLst/>
                <a:latin typeface="+mn-lt"/>
                <a:ea typeface="+mn-ea"/>
                <a:cs typeface="+mn-cs"/>
              </a:rPr>
              <a:t>the Centre for Economic and Business Research in the UK; the Blue Ribbon Task Force and the National Academy of Sciences in the USA ; the EU Commission’s High Level Expert Group on Scientific Data, the European Research Area Board, the E-infrastructure Reflection Group, Knowledge Exchange and the Alliance for Permanent Access in Europe;  the Canadian Research Data Summit</a:t>
            </a:r>
            <a:r>
              <a:rPr lang="en-GB" dirty="0" smtClean="0">
                <a:effectLst/>
              </a:rPr>
              <a:t> </a:t>
            </a:r>
            <a:r>
              <a:rPr lang="en-GB" sz="1200" kern="1200" dirty="0" smtClean="0">
                <a:solidFill>
                  <a:schemeClr val="tx1"/>
                </a:solidFill>
                <a:effectLst/>
                <a:latin typeface="+mn-lt"/>
                <a:ea typeface="+mn-ea"/>
                <a:cs typeface="+mn-cs"/>
              </a:rPr>
              <a:t>Centre for Economic and Business Research. </a:t>
            </a:r>
            <a:r>
              <a:rPr lang="en-GB" sz="1200" i="1" kern="1200" dirty="0" smtClean="0">
                <a:solidFill>
                  <a:schemeClr val="tx1"/>
                </a:solidFill>
                <a:effectLst/>
                <a:latin typeface="+mn-lt"/>
                <a:ea typeface="+mn-ea"/>
                <a:cs typeface="+mn-cs"/>
              </a:rPr>
              <a:t>Data equity: unlocking the value of big data</a:t>
            </a:r>
            <a:r>
              <a:rPr lang="en-GB" sz="1200" kern="1200" dirty="0" smtClean="0">
                <a:solidFill>
                  <a:schemeClr val="tx1"/>
                </a:solidFill>
                <a:effectLst/>
                <a:latin typeface="+mn-lt"/>
                <a:ea typeface="+mn-ea"/>
                <a:cs typeface="+mn-cs"/>
              </a:rPr>
              <a:t>. London: SAS; 2012.</a:t>
            </a:r>
          </a:p>
          <a:p>
            <a:r>
              <a:rPr lang="en-GB" sz="1200" kern="1200" dirty="0" smtClean="0">
                <a:solidFill>
                  <a:schemeClr val="tx1"/>
                </a:solidFill>
                <a:effectLst/>
                <a:latin typeface="+mn-lt"/>
                <a:ea typeface="+mn-ea"/>
                <a:cs typeface="+mn-cs"/>
              </a:rPr>
              <a:t>Blue Ribbon Task Force on Sustainable Digital Preservation and Access. </a:t>
            </a:r>
            <a:r>
              <a:rPr lang="en-GB" sz="1200" i="1" kern="1200" dirty="0" smtClean="0">
                <a:solidFill>
                  <a:schemeClr val="tx1"/>
                </a:solidFill>
                <a:effectLst/>
                <a:latin typeface="+mn-lt"/>
                <a:ea typeface="+mn-ea"/>
                <a:cs typeface="+mn-cs"/>
              </a:rPr>
              <a:t>Sustainable Economics for a Digital Planet – Ensuring Long-Term Access to Digital Information</a:t>
            </a:r>
            <a:r>
              <a:rPr lang="en-GB" sz="1200" kern="1200" dirty="0" smtClean="0">
                <a:solidFill>
                  <a:schemeClr val="tx1"/>
                </a:solidFill>
                <a:effectLst/>
                <a:latin typeface="+mn-lt"/>
                <a:ea typeface="+mn-ea"/>
                <a:cs typeface="+mn-cs"/>
              </a:rPr>
              <a:t>. Washington DC. 2010.</a:t>
            </a:r>
          </a:p>
          <a:p>
            <a:r>
              <a:rPr lang="en-GB" sz="1200" kern="1200" dirty="0" smtClean="0">
                <a:solidFill>
                  <a:schemeClr val="tx1"/>
                </a:solidFill>
                <a:effectLst/>
                <a:latin typeface="+mn-lt"/>
                <a:ea typeface="+mn-ea"/>
                <a:cs typeface="+mn-cs"/>
              </a:rPr>
              <a:t>Committee on Ensuring the Utility and Integrity of Research Data in a Digital Age, Committee on Science, Engineering, and Public Policy, National Academy of Sciences, National Academy of Engineering, and Institute of Medicine of the National Academies. </a:t>
            </a:r>
            <a:r>
              <a:rPr lang="en-GB" sz="1200" i="1" kern="1200" dirty="0" smtClean="0">
                <a:solidFill>
                  <a:schemeClr val="tx1"/>
                </a:solidFill>
                <a:effectLst/>
                <a:latin typeface="+mn-lt"/>
                <a:ea typeface="+mn-ea"/>
                <a:cs typeface="+mn-cs"/>
              </a:rPr>
              <a:t>Ensuring the Integrity, Accessibility, and Stewardship of Research Data in the Digital Age</a:t>
            </a:r>
            <a:r>
              <a:rPr lang="en-GB" sz="1200" kern="1200" dirty="0" smtClean="0">
                <a:solidFill>
                  <a:schemeClr val="tx1"/>
                </a:solidFill>
                <a:effectLst/>
                <a:latin typeface="+mn-lt"/>
                <a:ea typeface="+mn-ea"/>
                <a:cs typeface="+mn-cs"/>
              </a:rPr>
              <a:t>, National Academies Press, Washington DC, 2009</a:t>
            </a:r>
          </a:p>
          <a:p>
            <a:r>
              <a:rPr lang="en-GB" sz="1200" kern="1200" dirty="0" smtClean="0">
                <a:solidFill>
                  <a:schemeClr val="tx1"/>
                </a:solidFill>
                <a:effectLst/>
                <a:latin typeface="+mn-lt"/>
                <a:ea typeface="+mn-ea"/>
                <a:cs typeface="+mn-cs"/>
              </a:rPr>
              <a:t>High Level Expert Group on Scientific Data. </a:t>
            </a:r>
            <a:r>
              <a:rPr lang="en-GB" sz="1200" i="1" kern="1200" dirty="0" smtClean="0">
                <a:solidFill>
                  <a:schemeClr val="tx1"/>
                </a:solidFill>
                <a:effectLst/>
                <a:latin typeface="+mn-lt"/>
                <a:ea typeface="+mn-ea"/>
                <a:cs typeface="+mn-cs"/>
              </a:rPr>
              <a:t>Riding the Wave – How Europe can gain from the rising tide of scientific data</a:t>
            </a:r>
            <a:r>
              <a:rPr lang="en-GB" sz="1200" kern="1200" dirty="0" smtClean="0">
                <a:solidFill>
                  <a:schemeClr val="tx1"/>
                </a:solidFill>
                <a:effectLst/>
                <a:latin typeface="+mn-lt"/>
                <a:ea typeface="+mn-ea"/>
                <a:cs typeface="+mn-cs"/>
              </a:rPr>
              <a:t>. Brussels: European Commission; 2010.</a:t>
            </a:r>
          </a:p>
          <a:p>
            <a:r>
              <a:rPr lang="en-GB" sz="1200" kern="1200" dirty="0" smtClean="0">
                <a:solidFill>
                  <a:schemeClr val="tx1"/>
                </a:solidFill>
                <a:effectLst/>
                <a:latin typeface="+mn-lt"/>
                <a:ea typeface="+mn-ea"/>
                <a:cs typeface="+mn-cs"/>
              </a:rPr>
              <a:t>European Research Area Board. </a:t>
            </a:r>
            <a:r>
              <a:rPr lang="en-GB" sz="1200" i="1" kern="1200" dirty="0" smtClean="0">
                <a:solidFill>
                  <a:schemeClr val="tx1"/>
                </a:solidFill>
                <a:effectLst/>
                <a:latin typeface="+mn-lt"/>
                <a:ea typeface="+mn-ea"/>
                <a:cs typeface="+mn-cs"/>
              </a:rPr>
              <a:t>Preparing Europe for a New Renaissance: A Strategic View of the European Research Area</a:t>
            </a:r>
            <a:r>
              <a:rPr lang="en-GB" sz="1200" kern="1200" dirty="0" smtClean="0">
                <a:solidFill>
                  <a:schemeClr val="tx1"/>
                </a:solidFill>
                <a:effectLst/>
                <a:latin typeface="+mn-lt"/>
                <a:ea typeface="+mn-ea"/>
                <a:cs typeface="+mn-cs"/>
              </a:rPr>
              <a:t>. Brussels: European Commission; 2009</a:t>
            </a:r>
          </a:p>
          <a:p>
            <a:r>
              <a:rPr lang="en-GB" sz="1200" kern="1200" dirty="0" smtClean="0">
                <a:solidFill>
                  <a:schemeClr val="tx1"/>
                </a:solidFill>
                <a:effectLst/>
                <a:latin typeface="+mn-lt"/>
                <a:ea typeface="+mn-ea"/>
                <a:cs typeface="+mn-cs"/>
              </a:rPr>
              <a:t>e-Infrastructure Reflection Group. </a:t>
            </a:r>
            <a:r>
              <a:rPr lang="en-GB" sz="1200" i="1" kern="1200" dirty="0" smtClean="0">
                <a:solidFill>
                  <a:schemeClr val="tx1"/>
                </a:solidFill>
                <a:effectLst/>
                <a:latin typeface="+mn-lt"/>
                <a:ea typeface="+mn-ea"/>
                <a:cs typeface="+mn-cs"/>
              </a:rPr>
              <a:t>e-IRG “Blue Paper” on Data Management</a:t>
            </a:r>
            <a:r>
              <a:rPr lang="en-GB" sz="1200" kern="1200" dirty="0" smtClean="0">
                <a:solidFill>
                  <a:schemeClr val="tx1"/>
                </a:solidFill>
                <a:effectLst/>
                <a:latin typeface="+mn-lt"/>
                <a:ea typeface="+mn-ea"/>
                <a:cs typeface="+mn-cs"/>
              </a:rPr>
              <a:t>. Brussels; 2012</a:t>
            </a:r>
          </a:p>
          <a:p>
            <a:r>
              <a:rPr lang="en-GB" sz="1200" kern="1200" dirty="0" smtClean="0">
                <a:solidFill>
                  <a:schemeClr val="tx1"/>
                </a:solidFill>
                <a:effectLst/>
                <a:latin typeface="+mn-lt"/>
                <a:ea typeface="+mn-ea"/>
                <a:cs typeface="+mn-cs"/>
              </a:rPr>
              <a:t>Costas, R., Meijer, I., </a:t>
            </a:r>
            <a:r>
              <a:rPr lang="en-GB" sz="1200" kern="1200" dirty="0" err="1" smtClean="0">
                <a:solidFill>
                  <a:schemeClr val="tx1"/>
                </a:solidFill>
                <a:effectLst/>
                <a:latin typeface="+mn-lt"/>
                <a:ea typeface="+mn-ea"/>
                <a:cs typeface="+mn-cs"/>
              </a:rPr>
              <a:t>Zahedi</a:t>
            </a:r>
            <a:r>
              <a:rPr lang="en-GB" sz="1200" kern="1200" dirty="0" smtClean="0">
                <a:solidFill>
                  <a:schemeClr val="tx1"/>
                </a:solidFill>
                <a:effectLst/>
                <a:latin typeface="+mn-lt"/>
                <a:ea typeface="+mn-ea"/>
                <a:cs typeface="+mn-cs"/>
              </a:rPr>
              <a:t>, Z. and </a:t>
            </a:r>
            <a:r>
              <a:rPr lang="en-GB" sz="1200" kern="1200" dirty="0" err="1" smtClean="0">
                <a:solidFill>
                  <a:schemeClr val="tx1"/>
                </a:solidFill>
                <a:effectLst/>
                <a:latin typeface="+mn-lt"/>
                <a:ea typeface="+mn-ea"/>
                <a:cs typeface="+mn-cs"/>
              </a:rPr>
              <a:t>Wouters</a:t>
            </a:r>
            <a:r>
              <a:rPr lang="en-GB" sz="1200" kern="1200" dirty="0" smtClean="0">
                <a:solidFill>
                  <a:schemeClr val="tx1"/>
                </a:solidFill>
                <a:effectLst/>
                <a:latin typeface="+mn-lt"/>
                <a:ea typeface="+mn-ea"/>
                <a:cs typeface="+mn-cs"/>
              </a:rPr>
              <a:t>, P. </a:t>
            </a:r>
            <a:r>
              <a:rPr lang="en-GB" sz="1200" i="1" kern="1200" dirty="0" smtClean="0">
                <a:solidFill>
                  <a:schemeClr val="tx1"/>
                </a:solidFill>
                <a:effectLst/>
                <a:latin typeface="+mn-lt"/>
                <a:ea typeface="+mn-ea"/>
                <a:cs typeface="+mn-cs"/>
              </a:rPr>
              <a:t>The Value of Research Data - Metrics for datasets from a cultural and technical point of view</a:t>
            </a:r>
            <a:r>
              <a:rPr lang="en-GB" sz="1200" kern="1200" dirty="0" smtClean="0">
                <a:solidFill>
                  <a:schemeClr val="tx1"/>
                </a:solidFill>
                <a:effectLst/>
                <a:latin typeface="+mn-lt"/>
                <a:ea typeface="+mn-ea"/>
                <a:cs typeface="+mn-cs"/>
              </a:rPr>
              <a:t>. A Knowledge Exchange Report, 2013</a:t>
            </a:r>
          </a:p>
          <a:p>
            <a:r>
              <a:rPr lang="en-GB" sz="1200" kern="1200" dirty="0" smtClean="0">
                <a:solidFill>
                  <a:schemeClr val="tx1"/>
                </a:solidFill>
                <a:effectLst/>
                <a:latin typeface="+mn-lt"/>
                <a:ea typeface="+mn-ea"/>
                <a:cs typeface="+mn-cs"/>
              </a:rPr>
              <a:t>Alliance for Permanent Access, Opportunities for Data Exchange, </a:t>
            </a:r>
            <a:r>
              <a:rPr lang="en-GB" sz="1200" i="1" kern="1200" dirty="0" smtClean="0">
                <a:solidFill>
                  <a:schemeClr val="tx1"/>
                </a:solidFill>
                <a:effectLst/>
                <a:latin typeface="+mn-lt"/>
                <a:ea typeface="+mn-ea"/>
                <a:cs typeface="+mn-cs"/>
              </a:rPr>
              <a:t>Summary of the Studies, Thematic Publications and Recommendations</a:t>
            </a:r>
            <a:r>
              <a:rPr lang="en-GB" sz="1200" kern="1200" dirty="0" smtClean="0">
                <a:solidFill>
                  <a:schemeClr val="tx1"/>
                </a:solidFill>
                <a:effectLst/>
                <a:latin typeface="+mn-lt"/>
                <a:ea typeface="+mn-ea"/>
                <a:cs typeface="+mn-cs"/>
              </a:rPr>
              <a:t>, 2012</a:t>
            </a:r>
          </a:p>
          <a:p>
            <a:r>
              <a:rPr lang="en-GB" sz="1200" kern="1200" dirty="0" smtClean="0">
                <a:solidFill>
                  <a:schemeClr val="tx1"/>
                </a:solidFill>
                <a:effectLst/>
                <a:latin typeface="+mn-lt"/>
                <a:ea typeface="+mn-ea"/>
                <a:cs typeface="+mn-cs"/>
              </a:rPr>
              <a:t>Research Data Strategy Working Group. </a:t>
            </a:r>
            <a:r>
              <a:rPr lang="en-GB" sz="1200" i="1" kern="1200" dirty="0" smtClean="0">
                <a:solidFill>
                  <a:schemeClr val="tx1"/>
                </a:solidFill>
                <a:effectLst/>
                <a:latin typeface="+mn-lt"/>
                <a:ea typeface="+mn-ea"/>
                <a:cs typeface="+mn-cs"/>
              </a:rPr>
              <a:t>Mapping the Data Landscape:  Report of the 2011 Canadian Research Data Summit</a:t>
            </a:r>
            <a:r>
              <a:rPr lang="en-GB" sz="1200" kern="1200" dirty="0" smtClean="0">
                <a:solidFill>
                  <a:schemeClr val="tx1"/>
                </a:solidFill>
                <a:effectLst/>
                <a:latin typeface="+mn-lt"/>
                <a:ea typeface="+mn-ea"/>
                <a:cs typeface="+mn-cs"/>
              </a:rPr>
              <a:t>. 2011</a:t>
            </a:r>
          </a:p>
          <a:p>
            <a:endParaRPr lang="en-GB" dirty="0"/>
          </a:p>
        </p:txBody>
      </p:sp>
      <p:sp>
        <p:nvSpPr>
          <p:cNvPr id="4" name="Slide Number Placeholder 3"/>
          <p:cNvSpPr>
            <a:spLocks noGrp="1"/>
          </p:cNvSpPr>
          <p:nvPr>
            <p:ph type="sldNum" sz="quarter" idx="10"/>
          </p:nvPr>
        </p:nvSpPr>
        <p:spPr/>
        <p:txBody>
          <a:bodyPr/>
          <a:lstStyle/>
          <a:p>
            <a:fld id="{AE8B7748-E7E6-4144-9DAA-23FAA2E87EC5}" type="slidenum">
              <a:rPr lang="en-GB" smtClean="0"/>
              <a:t>15</a:t>
            </a:fld>
            <a:endParaRPr lang="en-GB"/>
          </a:p>
        </p:txBody>
      </p:sp>
    </p:spTree>
    <p:extLst>
      <p:ext uri="{BB962C8B-B14F-4D97-AF65-F5344CB8AC3E}">
        <p14:creationId xmlns:p14="http://schemas.microsoft.com/office/powerpoint/2010/main" val="45990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eLife</a:t>
            </a:r>
            <a:r>
              <a:rPr lang="en-GB" baseline="0" dirty="0" smtClean="0"/>
              <a:t> was founded by the Wellcome Trust, the Max Planck Society and the Howard Hughes Medical Institute</a:t>
            </a:r>
            <a:endParaRPr lang="en-GB" dirty="0"/>
          </a:p>
        </p:txBody>
      </p:sp>
      <p:sp>
        <p:nvSpPr>
          <p:cNvPr id="4" name="Slide Number Placeholder 3"/>
          <p:cNvSpPr>
            <a:spLocks noGrp="1"/>
          </p:cNvSpPr>
          <p:nvPr>
            <p:ph type="sldNum" sz="quarter" idx="10"/>
          </p:nvPr>
        </p:nvSpPr>
        <p:spPr/>
        <p:txBody>
          <a:bodyPr/>
          <a:lstStyle/>
          <a:p>
            <a:fld id="{AE8B7748-E7E6-4144-9DAA-23FAA2E87EC5}" type="slidenum">
              <a:rPr lang="en-GB" smtClean="0"/>
              <a:t>21</a:t>
            </a:fld>
            <a:endParaRPr lang="en-GB"/>
          </a:p>
        </p:txBody>
      </p:sp>
    </p:spTree>
    <p:extLst>
      <p:ext uri="{BB962C8B-B14F-4D97-AF65-F5344CB8AC3E}">
        <p14:creationId xmlns:p14="http://schemas.microsoft.com/office/powerpoint/2010/main" val="4123964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1556792"/>
            <a:ext cx="7772400" cy="1470025"/>
          </a:xfrm>
        </p:spPr>
        <p:txBody>
          <a:bodyPr/>
          <a:lstStyle>
            <a:lvl1pPr>
              <a:defRPr baseline="0">
                <a:solidFill>
                  <a:schemeClr val="accent6">
                    <a:lumMod val="75000"/>
                  </a:schemeClr>
                </a:solidFill>
                <a:latin typeface="Georgia" pitchFamily="18" charset="0"/>
              </a:defRPr>
            </a:lvl1pPr>
          </a:lstStyle>
          <a:p>
            <a:r>
              <a:rPr lang="en-US" dirty="0" smtClean="0"/>
              <a:t>Academic Libraries of the Future:</a:t>
            </a:r>
            <a:br>
              <a:rPr lang="en-US" dirty="0" smtClean="0"/>
            </a:br>
            <a:r>
              <a:rPr lang="en-US" sz="3600" dirty="0" smtClean="0"/>
              <a:t>The Implications of Open Access</a:t>
            </a:r>
            <a:endParaRPr lang="en-GB"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sz="2800" i="1" baseline="0">
                <a:solidFill>
                  <a:schemeClr val="tx1">
                    <a:lumMod val="50000"/>
                    <a:lumOff val="50000"/>
                  </a:schemeClr>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Michael Jubb</a:t>
            </a:r>
          </a:p>
          <a:p>
            <a:r>
              <a:rPr lang="en-US" dirty="0" smtClean="0"/>
              <a:t>Research Information Network</a:t>
            </a:r>
          </a:p>
          <a:p>
            <a:endParaRPr lang="en-US" dirty="0" smtClean="0"/>
          </a:p>
          <a:p>
            <a:r>
              <a:rPr lang="en-US" dirty="0" smtClean="0"/>
              <a:t>Future Strategies for </a:t>
            </a:r>
            <a:r>
              <a:rPr lang="en-US" dirty="0" err="1" smtClean="0"/>
              <a:t>Universityy</a:t>
            </a:r>
            <a:r>
              <a:rPr lang="en-US" dirty="0" smtClean="0"/>
              <a:t> and Collage Libraries</a:t>
            </a:r>
          </a:p>
          <a:p>
            <a:r>
              <a:rPr lang="en-US" dirty="0" smtClean="0"/>
              <a:t>10 October 2012</a:t>
            </a:r>
          </a:p>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1E704280-A8EC-45BD-8ADA-A1DC0C919704}" type="datetime1">
              <a:rPr lang="en-GB" smtClean="0"/>
              <a:t>06/09/2013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2B66A3-71E7-446F-9920-11D513F460EC}" type="slidenum">
              <a:rPr lang="en-GB" smtClean="0"/>
              <a:t>‹#›</a:t>
            </a:fld>
            <a:endParaRPr lang="en-GB"/>
          </a:p>
        </p:txBody>
      </p:sp>
      <p:pic>
        <p:nvPicPr>
          <p:cNvPr id="7" name="Picture 2" descr="C:\Users\Michael\Dropbox\RIN G DRIVE\D04 - Communications\RIN CIC\RIN logo colour - final\RIN logo CMYK prin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2066" y="260647"/>
            <a:ext cx="1646398" cy="106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31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76D520-5993-4C33-8BC4-9023A1DE2FB1}" type="datetime1">
              <a:rPr lang="en-GB" smtClean="0"/>
              <a:t>06/09/2013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2B66A3-71E7-446F-9920-11D513F460EC}" type="slidenum">
              <a:rPr lang="en-GB" smtClean="0"/>
              <a:t>‹#›</a:t>
            </a:fld>
            <a:endParaRPr lang="en-GB"/>
          </a:p>
        </p:txBody>
      </p:sp>
    </p:spTree>
    <p:extLst>
      <p:ext uri="{BB962C8B-B14F-4D97-AF65-F5344CB8AC3E}">
        <p14:creationId xmlns:p14="http://schemas.microsoft.com/office/powerpoint/2010/main" val="349634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4CD425-94BA-410A-98E5-92361861CA80}" type="datetime1">
              <a:rPr lang="en-GB" smtClean="0"/>
              <a:t>06/09/2013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2B66A3-71E7-446F-9920-11D513F460EC}" type="slidenum">
              <a:rPr lang="en-GB" smtClean="0"/>
              <a:t>‹#›</a:t>
            </a:fld>
            <a:endParaRPr lang="en-GB"/>
          </a:p>
        </p:txBody>
      </p:sp>
    </p:spTree>
    <p:extLst>
      <p:ext uri="{BB962C8B-B14F-4D97-AF65-F5344CB8AC3E}">
        <p14:creationId xmlns:p14="http://schemas.microsoft.com/office/powerpoint/2010/main" val="57572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936104"/>
          </a:xfrm>
        </p:spPr>
        <p:txBody>
          <a:bodyPr/>
          <a:lstStyle>
            <a:lvl1pPr>
              <a:defRPr>
                <a:solidFill>
                  <a:schemeClr val="accent6">
                    <a:lumMod val="75000"/>
                  </a:schemeClr>
                </a:solidFill>
                <a:latin typeface="Georgia" pitchFamily="18"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23528" y="2564904"/>
            <a:ext cx="8229600" cy="4104456"/>
          </a:xfrm>
        </p:spPr>
        <p:txBody>
          <a:bodyPr/>
          <a:lstStyle>
            <a:lvl1pPr marL="342900" indent="-342900">
              <a:buSzPct val="60000"/>
              <a:buFont typeface="Wingdings" pitchFamily="2" charset="2"/>
              <a:buChar char="q"/>
              <a:defRPr>
                <a:solidFill>
                  <a:schemeClr val="tx1">
                    <a:lumMod val="50000"/>
                    <a:lumOff val="50000"/>
                  </a:schemeClr>
                </a:solidFill>
                <a:latin typeface="Georgia" pitchFamily="18" charset="0"/>
              </a:defRPr>
            </a:lvl1pPr>
            <a:lvl2pPr marL="742950" indent="-285750">
              <a:buSzPct val="60000"/>
              <a:buFont typeface="Wingdings" pitchFamily="2" charset="2"/>
              <a:buChar char="q"/>
              <a:defRPr>
                <a:solidFill>
                  <a:schemeClr val="tx1">
                    <a:lumMod val="50000"/>
                    <a:lumOff val="50000"/>
                  </a:schemeClr>
                </a:solidFill>
                <a:latin typeface="Georgia" pitchFamily="18" charset="0"/>
              </a:defRPr>
            </a:lvl2pPr>
            <a:lvl3pPr marL="1143000" indent="-228600">
              <a:buSzPct val="60000"/>
              <a:buFont typeface="Wingdings" pitchFamily="2" charset="2"/>
              <a:buChar char="q"/>
              <a:defRPr>
                <a:solidFill>
                  <a:schemeClr val="tx1">
                    <a:lumMod val="50000"/>
                    <a:lumOff val="50000"/>
                  </a:schemeClr>
                </a:solidFill>
                <a:latin typeface="Georgia" pitchFamily="18" charset="0"/>
              </a:defRPr>
            </a:lvl3pPr>
            <a:lvl4pPr marL="1600200" indent="-228600">
              <a:buSzPct val="50000"/>
              <a:buFont typeface="Wingdings" pitchFamily="2" charset="2"/>
              <a:buChar char="q"/>
              <a:defRPr>
                <a:solidFill>
                  <a:schemeClr val="tx1">
                    <a:lumMod val="50000"/>
                    <a:lumOff val="50000"/>
                  </a:schemeClr>
                </a:solidFill>
                <a:latin typeface="Georgia" pitchFamily="18" charset="0"/>
              </a:defRPr>
            </a:lvl4pPr>
            <a:lvl5pPr marL="2057400" indent="-228600">
              <a:buSzPct val="60000"/>
              <a:buFont typeface="Wingdings" pitchFamily="2" charset="2"/>
              <a:buChar char="q"/>
              <a:defRPr>
                <a:solidFill>
                  <a:schemeClr val="tx1">
                    <a:lumMod val="50000"/>
                    <a:lumOff val="50000"/>
                  </a:schemeClr>
                </a:solidFill>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4F538117-023C-4C74-BD7D-072716C5A99C}" type="datetime1">
              <a:rPr lang="en-GB" smtClean="0"/>
              <a:t>06/09/2013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E2B66A3-71E7-446F-9920-11D513F460EC}" type="slidenum">
              <a:rPr lang="en-GB" smtClean="0"/>
              <a:t>‹#›</a:t>
            </a:fld>
            <a:endParaRPr lang="en-GB" dirty="0"/>
          </a:p>
        </p:txBody>
      </p:sp>
      <p:pic>
        <p:nvPicPr>
          <p:cNvPr id="7" name="Picture 2" descr="C:\Users\Michael\Dropbox\RIN G DRIVE\D04 - Communications\RIN CIC\RIN logo colour - final\RIN logo CMYK prin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2320" y="231538"/>
            <a:ext cx="1358366" cy="88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00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72CE91-7DCE-4CF2-9F59-7DFF42733CDB}" type="datetime1">
              <a:rPr lang="en-GB" smtClean="0"/>
              <a:t>06/09/2013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2B66A3-71E7-446F-9920-11D513F460EC}" type="slidenum">
              <a:rPr lang="en-GB" smtClean="0"/>
              <a:t>‹#›</a:t>
            </a:fld>
            <a:endParaRPr lang="en-GB"/>
          </a:p>
        </p:txBody>
      </p:sp>
    </p:spTree>
    <p:extLst>
      <p:ext uri="{BB962C8B-B14F-4D97-AF65-F5344CB8AC3E}">
        <p14:creationId xmlns:p14="http://schemas.microsoft.com/office/powerpoint/2010/main" val="83927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01C8D3-57B3-4241-A4AA-571E528F8ABF}" type="datetime1">
              <a:rPr lang="en-GB" smtClean="0"/>
              <a:t>06/09/2013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2B66A3-71E7-446F-9920-11D513F460EC}" type="slidenum">
              <a:rPr lang="en-GB" smtClean="0"/>
              <a:t>‹#›</a:t>
            </a:fld>
            <a:endParaRPr lang="en-GB"/>
          </a:p>
        </p:txBody>
      </p:sp>
    </p:spTree>
    <p:extLst>
      <p:ext uri="{BB962C8B-B14F-4D97-AF65-F5344CB8AC3E}">
        <p14:creationId xmlns:p14="http://schemas.microsoft.com/office/powerpoint/2010/main" val="4270707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CE12F8D-11EC-4B79-968B-D053F6678C5B}" type="datetime1">
              <a:rPr lang="en-GB" smtClean="0"/>
              <a:t>06/09/2013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2B66A3-71E7-446F-9920-11D513F460EC}" type="slidenum">
              <a:rPr lang="en-GB" smtClean="0"/>
              <a:t>‹#›</a:t>
            </a:fld>
            <a:endParaRPr lang="en-GB"/>
          </a:p>
        </p:txBody>
      </p:sp>
    </p:spTree>
    <p:extLst>
      <p:ext uri="{BB962C8B-B14F-4D97-AF65-F5344CB8AC3E}">
        <p14:creationId xmlns:p14="http://schemas.microsoft.com/office/powerpoint/2010/main" val="413573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7CE95C-ACA8-40C8-97C9-E02B5E1D9452}" type="datetime1">
              <a:rPr lang="en-GB" smtClean="0"/>
              <a:t>06/09/2013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2B66A3-71E7-446F-9920-11D513F460EC}" type="slidenum">
              <a:rPr lang="en-GB" smtClean="0"/>
              <a:t>‹#›</a:t>
            </a:fld>
            <a:endParaRPr lang="en-GB"/>
          </a:p>
        </p:txBody>
      </p:sp>
    </p:spTree>
    <p:extLst>
      <p:ext uri="{BB962C8B-B14F-4D97-AF65-F5344CB8AC3E}">
        <p14:creationId xmlns:p14="http://schemas.microsoft.com/office/powerpoint/2010/main" val="18953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35D8F-2B0C-4D3A-B28D-AC333D016D72}" type="datetime1">
              <a:rPr lang="en-GB" smtClean="0"/>
              <a:t>06/09/2013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2B66A3-71E7-446F-9920-11D513F460EC}" type="slidenum">
              <a:rPr lang="en-GB" smtClean="0"/>
              <a:t>‹#›</a:t>
            </a:fld>
            <a:endParaRPr lang="en-GB"/>
          </a:p>
        </p:txBody>
      </p:sp>
    </p:spTree>
    <p:extLst>
      <p:ext uri="{BB962C8B-B14F-4D97-AF65-F5344CB8AC3E}">
        <p14:creationId xmlns:p14="http://schemas.microsoft.com/office/powerpoint/2010/main" val="317064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EE35D-2F67-4252-80CE-74960688DA28}" type="datetime1">
              <a:rPr lang="en-GB" smtClean="0"/>
              <a:t>06/09/2013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2B66A3-71E7-446F-9920-11D513F460EC}" type="slidenum">
              <a:rPr lang="en-GB" smtClean="0"/>
              <a:t>‹#›</a:t>
            </a:fld>
            <a:endParaRPr lang="en-GB"/>
          </a:p>
        </p:txBody>
      </p:sp>
    </p:spTree>
    <p:extLst>
      <p:ext uri="{BB962C8B-B14F-4D97-AF65-F5344CB8AC3E}">
        <p14:creationId xmlns:p14="http://schemas.microsoft.com/office/powerpoint/2010/main" val="62380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B052E-B987-4BE4-9B9C-C13253A6EBF9}" type="datetime1">
              <a:rPr lang="en-GB" smtClean="0"/>
              <a:t>06/09/2013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2B66A3-71E7-446F-9920-11D513F460EC}" type="slidenum">
              <a:rPr lang="en-GB" smtClean="0"/>
              <a:t>‹#›</a:t>
            </a:fld>
            <a:endParaRPr lang="en-GB"/>
          </a:p>
        </p:txBody>
      </p:sp>
    </p:spTree>
    <p:extLst>
      <p:ext uri="{BB962C8B-B14F-4D97-AF65-F5344CB8AC3E}">
        <p14:creationId xmlns:p14="http://schemas.microsoft.com/office/powerpoint/2010/main" val="349698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23D8F-763D-4BC2-BE58-D4DEA224474C}" type="datetime1">
              <a:rPr lang="en-GB" smtClean="0"/>
              <a:t>06/09/2013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B66A3-71E7-446F-9920-11D513F460EC}" type="slidenum">
              <a:rPr lang="en-GB" smtClean="0"/>
              <a:t>‹#›</a:t>
            </a:fld>
            <a:endParaRPr lang="en-GB"/>
          </a:p>
        </p:txBody>
      </p:sp>
    </p:spTree>
    <p:extLst>
      <p:ext uri="{BB962C8B-B14F-4D97-AF65-F5344CB8AC3E}">
        <p14:creationId xmlns:p14="http://schemas.microsoft.com/office/powerpoint/2010/main" val="3818886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proj.badc.rl.ac.uk/preparde/blog/DataJournalsLi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hefce.ac.uk/news/newsarchive/2013/name,82784,en.html" TargetMode="External"/><Relationship Id="rId3" Type="http://schemas.openxmlformats.org/officeDocument/2006/relationships/hyperlink" Target="http://www.cell.com/authors" TargetMode="External"/><Relationship Id="rId7" Type="http://schemas.openxmlformats.org/officeDocument/2006/relationships/hyperlink" Target="https://www.gov.uk/government/news/g8-science-ministers-statement" TargetMode="External"/><Relationship Id="rId2" Type="http://schemas.openxmlformats.org/officeDocument/2006/relationships/hyperlink" Target="http://www.alliancepermanentaccess.org/wp-content/uploads/downloads/2012/04/APARSEN-REP-D33_1A-01-1_1.pdf" TargetMode="External"/><Relationship Id="rId1" Type="http://schemas.openxmlformats.org/officeDocument/2006/relationships/slideLayout" Target="../slideLayouts/slideLayout2.xml"/><Relationship Id="rId6" Type="http://schemas.openxmlformats.org/officeDocument/2006/relationships/hyperlink" Target="http://ec.europa.eu/research/science-society/document_library/pdf_06/open-access-report-2011_en.pdf" TargetMode="External"/><Relationship Id="rId5" Type="http://schemas.openxmlformats.org/officeDocument/2006/relationships/hyperlink" Target="http://tinyurl.com/9hnmavl" TargetMode="External"/><Relationship Id="rId10" Type="http://schemas.openxmlformats.org/officeDocument/2006/relationships/hyperlink" Target="http://data.gov.uk/sites/default/files/Open_data_White_Paper.pdf" TargetMode="External"/><Relationship Id="rId4" Type="http://schemas.openxmlformats.org/officeDocument/2006/relationships/hyperlink" Target="http://tinyurl.com/nes8ksv" TargetMode="External"/><Relationship Id="rId9" Type="http://schemas.openxmlformats.org/officeDocument/2006/relationships/hyperlink" Target="http://www.ctwatch.org/quarterly/pdf/ctwatchquarterly-12.pdf"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royalsociety.org/uploadedFiles/Royal_Society_Content/policy/projects/sape/2012-06-20-SAOE.pdf" TargetMode="External"/><Relationship Id="rId3" Type="http://schemas.openxmlformats.org/officeDocument/2006/relationships/hyperlink" Target="http://www.iiia.csic.es/en/project/liquidpub" TargetMode="External"/><Relationship Id="rId7" Type="http://schemas.openxmlformats.org/officeDocument/2006/relationships/hyperlink" Target="http://www.rcuk.ac.uk/research/Pages/outputs.aspx" TargetMode="External"/><Relationship Id="rId2" Type="http://schemas.openxmlformats.org/officeDocument/2006/relationships/hyperlink" Target="http://www.stm-assoc.org/brussels-declaration/" TargetMode="External"/><Relationship Id="rId1" Type="http://schemas.openxmlformats.org/officeDocument/2006/relationships/slideLayout" Target="../slideLayouts/slideLayout2.xml"/><Relationship Id="rId6" Type="http://schemas.openxmlformats.org/officeDocument/2006/relationships/hyperlink" Target="http://tinyurl.com/75vftc9" TargetMode="External"/><Relationship Id="rId5" Type="http://schemas.openxmlformats.org/officeDocument/2006/relationships/hyperlink" Target="http://www.whitehouse.gov/sites/default/files/microsites/ostp/ostp_public_access_memo_2013.pdf" TargetMode="External"/><Relationship Id="rId10" Type="http://schemas.openxmlformats.org/officeDocument/2006/relationships/hyperlink" Target="http://www.researchinfonet.org/wp-content/uploads/2012/06/Finch-Group-report-FINAL-VERSION.pdf" TargetMode="External"/><Relationship Id="rId4" Type="http://schemas.openxmlformats.org/officeDocument/2006/relationships/hyperlink" Target="http://project.liquidpub.org/" TargetMode="External"/><Relationship Id="rId9" Type="http://schemas.openxmlformats.org/officeDocument/2006/relationships/hyperlink" Target="http://europa.eu/rapid/press-release_IP-13-786_en.htm"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mailto:stephane.goldstein@researchinfonet.org" TargetMode="External"/><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Relationship Id="rId2" Type="http://schemas.openxmlformats.org/officeDocument/2006/relationships/notesSlide" Target="../notesSlides/notesSlide2.xml"></Relationshi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764" y="1628800"/>
            <a:ext cx="8568952" cy="1368151"/>
          </a:xfrm>
        </p:spPr>
        <p:txBody>
          <a:bodyPr>
            <a:normAutofit/>
          </a:bodyPr>
          <a:lstStyle/>
          <a:p>
            <a:r>
              <a:rPr lang="en-US" sz="3600" b="1" dirty="0" smtClean="0">
                <a:latin typeface="Tahoma" pitchFamily="34" charset="0"/>
                <a:ea typeface="Tahoma" pitchFamily="34" charset="0"/>
                <a:cs typeface="Tahoma" pitchFamily="34" charset="0"/>
              </a:rPr>
              <a:t>Scholarly communications:                a shifting landscape</a:t>
            </a:r>
            <a:endParaRPr lang="en-GB" sz="3600" dirty="0">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360176" y="3501008"/>
            <a:ext cx="8352928" cy="2376264"/>
          </a:xfrm>
        </p:spPr>
        <p:txBody>
          <a:bodyPr>
            <a:normAutofit fontScale="70000" lnSpcReduction="20000"/>
          </a:bodyPr>
          <a:lstStyle/>
          <a:p>
            <a:r>
              <a:rPr lang="en-GB" sz="3100" i="0" dirty="0" smtClean="0">
                <a:latin typeface="Tahoma" pitchFamily="34" charset="0"/>
                <a:ea typeface="Tahoma" pitchFamily="34" charset="0"/>
                <a:cs typeface="Tahoma" pitchFamily="34" charset="0"/>
              </a:rPr>
              <a:t>Stéphane Goldstein</a:t>
            </a:r>
          </a:p>
          <a:p>
            <a:r>
              <a:rPr lang="en-GB" sz="3100" i="0" dirty="0" smtClean="0">
                <a:latin typeface="Tahoma" pitchFamily="34" charset="0"/>
                <a:ea typeface="Tahoma" pitchFamily="34" charset="0"/>
                <a:cs typeface="Tahoma" pitchFamily="34" charset="0"/>
              </a:rPr>
              <a:t>Research Information Network</a:t>
            </a:r>
          </a:p>
          <a:p>
            <a:endParaRPr lang="en-GB" sz="3100" i="0" dirty="0">
              <a:latin typeface="Tahoma" pitchFamily="34" charset="0"/>
              <a:ea typeface="Tahoma" pitchFamily="34" charset="0"/>
              <a:cs typeface="Tahoma" pitchFamily="34" charset="0"/>
            </a:endParaRPr>
          </a:p>
          <a:p>
            <a:endParaRPr lang="en-GB" sz="3100" i="0" dirty="0" smtClean="0">
              <a:latin typeface="Tahoma" pitchFamily="34" charset="0"/>
              <a:ea typeface="Tahoma" pitchFamily="34" charset="0"/>
              <a:cs typeface="Tahoma" pitchFamily="34" charset="0"/>
            </a:endParaRPr>
          </a:p>
          <a:p>
            <a:r>
              <a:rPr lang="en-GB" sz="3100" b="1" i="0" dirty="0" smtClean="0">
                <a:latin typeface="Tahoma" pitchFamily="34" charset="0"/>
                <a:ea typeface="Tahoma" pitchFamily="34" charset="0"/>
                <a:cs typeface="Tahoma" pitchFamily="34" charset="0"/>
              </a:rPr>
              <a:t>11</a:t>
            </a:r>
            <a:r>
              <a:rPr lang="en-GB" sz="3100" b="1" i="0" baseline="30000" dirty="0" smtClean="0">
                <a:latin typeface="Tahoma" pitchFamily="34" charset="0"/>
                <a:ea typeface="Tahoma" pitchFamily="34" charset="0"/>
                <a:cs typeface="Tahoma" pitchFamily="34" charset="0"/>
              </a:rPr>
              <a:t>th</a:t>
            </a:r>
            <a:r>
              <a:rPr lang="en-GB" sz="3100" b="1" i="0" dirty="0" smtClean="0">
                <a:latin typeface="Tahoma" pitchFamily="34" charset="0"/>
                <a:ea typeface="Tahoma" pitchFamily="34" charset="0"/>
                <a:cs typeface="Tahoma" pitchFamily="34" charset="0"/>
              </a:rPr>
              <a:t> EuroCRIS Strategic Seminar</a:t>
            </a:r>
          </a:p>
          <a:p>
            <a:r>
              <a:rPr lang="en-GB" sz="3100" b="1" i="0" dirty="0" smtClean="0">
                <a:latin typeface="Tahoma" pitchFamily="34" charset="0"/>
                <a:ea typeface="Tahoma" pitchFamily="34" charset="0"/>
                <a:cs typeface="Tahoma" pitchFamily="34" charset="0"/>
              </a:rPr>
              <a:t>Brussels</a:t>
            </a:r>
          </a:p>
          <a:p>
            <a:r>
              <a:rPr lang="en-GB" sz="3100" b="1" i="0" dirty="0" smtClean="0">
                <a:latin typeface="Tahoma" pitchFamily="34" charset="0"/>
                <a:ea typeface="Tahoma" pitchFamily="34" charset="0"/>
                <a:cs typeface="Tahoma" pitchFamily="34" charset="0"/>
              </a:rPr>
              <a:t>10 September 2013</a:t>
            </a:r>
          </a:p>
          <a:p>
            <a:endParaRPr lang="en-GB" sz="3100" i="0" dirty="0" smtClean="0">
              <a:latin typeface="Tahoma" pitchFamily="34" charset="0"/>
              <a:ea typeface="Tahoma" pitchFamily="34" charset="0"/>
              <a:cs typeface="Tahoma" pitchFamily="34" charset="0"/>
            </a:endParaRPr>
          </a:p>
          <a:p>
            <a:endParaRPr lang="en-GB" dirty="0" smtClean="0">
              <a:latin typeface="Tahoma" pitchFamily="34" charset="0"/>
              <a:ea typeface="Tahoma" pitchFamily="34" charset="0"/>
              <a:cs typeface="Tahoma" pitchFamily="34" charset="0"/>
            </a:endParaRPr>
          </a:p>
          <a:p>
            <a:endParaRPr lang="en-GB" dirty="0"/>
          </a:p>
          <a:p>
            <a:endParaRPr lang="en-GB" sz="4400" i="0" dirty="0"/>
          </a:p>
        </p:txBody>
      </p:sp>
      <p:sp>
        <p:nvSpPr>
          <p:cNvPr id="4" name="Slide Number Placeholder 3"/>
          <p:cNvSpPr>
            <a:spLocks noGrp="1"/>
          </p:cNvSpPr>
          <p:nvPr>
            <p:ph type="sldNum" sz="quarter" idx="12"/>
          </p:nvPr>
        </p:nvSpPr>
        <p:spPr/>
        <p:txBody>
          <a:bodyPr/>
          <a:lstStyle/>
          <a:p>
            <a:fld id="{BE2B66A3-71E7-446F-9920-11D513F460EC}" type="slidenum">
              <a:rPr lang="en-GB" smtClean="0">
                <a:latin typeface="Tahoma" pitchFamily="34" charset="0"/>
                <a:ea typeface="Tahoma" pitchFamily="34" charset="0"/>
                <a:cs typeface="Tahoma" pitchFamily="34" charset="0"/>
              </a:rPr>
              <a:t>1</a:t>
            </a:fld>
            <a:endParaRPr lang="en-GB"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664043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08720"/>
            <a:ext cx="8229600" cy="648072"/>
          </a:xfrm>
        </p:spPr>
        <p:txBody>
          <a:bodyPr>
            <a:normAutofit/>
          </a:bodyPr>
          <a:lstStyle/>
          <a:p>
            <a:r>
              <a:rPr lang="en-GB" sz="2400" b="1" dirty="0" smtClean="0">
                <a:latin typeface="Tahoma" pitchFamily="34" charset="0"/>
                <a:ea typeface="Tahoma" pitchFamily="34" charset="0"/>
                <a:cs typeface="Tahoma" pitchFamily="34" charset="0"/>
              </a:rPr>
              <a:t>Some implementation issues for Finch</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484784"/>
            <a:ext cx="8229600" cy="4896544"/>
          </a:xfrm>
        </p:spPr>
        <p:txBody>
          <a:bodyPr>
            <a:normAutofit fontScale="92500" lnSpcReduction="10000"/>
          </a:bodyPr>
          <a:lstStyle/>
          <a:p>
            <a:pPr>
              <a:spcBef>
                <a:spcPts val="600"/>
              </a:spcBef>
              <a:buClr>
                <a:schemeClr val="accent6">
                  <a:lumMod val="75000"/>
                </a:schemeClr>
              </a:buClr>
            </a:pPr>
            <a:r>
              <a:rPr lang="en-GB" sz="1800" dirty="0">
                <a:latin typeface="Tahoma" pitchFamily="34" charset="0"/>
                <a:ea typeface="Tahoma" pitchFamily="34" charset="0"/>
                <a:cs typeface="Tahoma" pitchFamily="34" charset="0"/>
              </a:rPr>
              <a:t>D</a:t>
            </a:r>
            <a:r>
              <a:rPr lang="en-GB" sz="1800" dirty="0" smtClean="0">
                <a:latin typeface="Tahoma" pitchFamily="34" charset="0"/>
                <a:ea typeface="Tahoma" pitchFamily="34" charset="0"/>
                <a:cs typeface="Tahoma" pitchFamily="34" charset="0"/>
              </a:rPr>
              <a:t>evelopment </a:t>
            </a:r>
            <a:r>
              <a:rPr lang="en-GB" sz="1800" dirty="0">
                <a:latin typeface="Tahoma" pitchFamily="34" charset="0"/>
                <a:ea typeface="Tahoma" pitchFamily="34" charset="0"/>
                <a:cs typeface="Tahoma" pitchFamily="34" charset="0"/>
              </a:rPr>
              <a:t>of </a:t>
            </a:r>
            <a:r>
              <a:rPr lang="en-GB" sz="1800" dirty="0" smtClean="0">
                <a:latin typeface="Tahoma" pitchFamily="34" charset="0"/>
                <a:ea typeface="Tahoma" pitchFamily="34" charset="0"/>
                <a:cs typeface="Tahoma" pitchFamily="34" charset="0"/>
              </a:rPr>
              <a:t>gold OA infrastructure.</a:t>
            </a:r>
          </a:p>
          <a:p>
            <a:pPr lvl="1">
              <a:spcBef>
                <a:spcPts val="600"/>
              </a:spcBef>
              <a:buClr>
                <a:schemeClr val="accent6">
                  <a:lumMod val="75000"/>
                </a:schemeClr>
              </a:buClr>
            </a:pPr>
            <a:r>
              <a:rPr lang="en-GB" sz="1400" dirty="0">
                <a:latin typeface="Tahoma" pitchFamily="34" charset="0"/>
                <a:ea typeface="Tahoma" pitchFamily="34" charset="0"/>
                <a:cs typeface="Tahoma" pitchFamily="34" charset="0"/>
              </a:rPr>
              <a:t>A</a:t>
            </a:r>
            <a:r>
              <a:rPr lang="en-GB" sz="1400" dirty="0" smtClean="0">
                <a:latin typeface="Tahoma" pitchFamily="34" charset="0"/>
                <a:ea typeface="Tahoma" pitchFamily="34" charset="0"/>
                <a:cs typeface="Tahoma" pitchFamily="34" charset="0"/>
              </a:rPr>
              <a:t>rrangements </a:t>
            </a:r>
            <a:r>
              <a:rPr lang="en-GB" sz="1400" dirty="0">
                <a:latin typeface="Tahoma" pitchFamily="34" charset="0"/>
                <a:ea typeface="Tahoma" pitchFamily="34" charset="0"/>
                <a:cs typeface="Tahoma" pitchFamily="34" charset="0"/>
              </a:rPr>
              <a:t>for payment of </a:t>
            </a:r>
            <a:r>
              <a:rPr lang="en-GB" sz="1400" dirty="0" smtClean="0">
                <a:latin typeface="Tahoma" pitchFamily="34" charset="0"/>
                <a:ea typeface="Tahoma" pitchFamily="34" charset="0"/>
                <a:cs typeface="Tahoma" pitchFamily="34" charset="0"/>
              </a:rPr>
              <a:t>APCs (to be put in place by both universities and publishers).</a:t>
            </a:r>
            <a:endParaRPr lang="en-GB" sz="1400" dirty="0">
              <a:latin typeface="Tahoma" pitchFamily="34" charset="0"/>
              <a:ea typeface="Tahoma" pitchFamily="34" charset="0"/>
              <a:cs typeface="Tahoma" pitchFamily="34" charset="0"/>
            </a:endParaRP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This requires efficient </a:t>
            </a:r>
            <a:r>
              <a:rPr lang="en-GB" sz="1400" dirty="0">
                <a:latin typeface="Tahoma" pitchFamily="34" charset="0"/>
                <a:ea typeface="Tahoma" pitchFamily="34" charset="0"/>
                <a:cs typeface="Tahoma" pitchFamily="34" charset="0"/>
              </a:rPr>
              <a:t>flows of </a:t>
            </a:r>
            <a:r>
              <a:rPr lang="en-GB" sz="1400" dirty="0" smtClean="0">
                <a:latin typeface="Tahoma" pitchFamily="34" charset="0"/>
                <a:ea typeface="Tahoma" pitchFamily="34" charset="0"/>
                <a:cs typeface="Tahoma" pitchFamily="34" charset="0"/>
              </a:rPr>
              <a:t>data.</a:t>
            </a:r>
          </a:p>
          <a:p>
            <a:pPr>
              <a:spcBef>
                <a:spcPts val="600"/>
              </a:spcBef>
              <a:buClr>
                <a:schemeClr val="accent6">
                  <a:lumMod val="75000"/>
                </a:schemeClr>
              </a:buClr>
            </a:pPr>
            <a:r>
              <a:rPr lang="en-GB" sz="1800" dirty="0">
                <a:latin typeface="Tahoma" pitchFamily="34" charset="0"/>
                <a:ea typeface="Tahoma" pitchFamily="34" charset="0"/>
                <a:cs typeface="Tahoma" pitchFamily="34" charset="0"/>
              </a:rPr>
              <a:t>Development of green OA repository </a:t>
            </a:r>
            <a:r>
              <a:rPr lang="en-GB" sz="1800" dirty="0" smtClean="0">
                <a:latin typeface="Tahoma" pitchFamily="34" charset="0"/>
                <a:ea typeface="Tahoma" pitchFamily="34" charset="0"/>
                <a:cs typeface="Tahoma" pitchFamily="34" charset="0"/>
              </a:rPr>
              <a:t>infrastructure.</a:t>
            </a:r>
            <a:endParaRPr lang="en-GB" sz="1800" dirty="0">
              <a:latin typeface="Tahoma" pitchFamily="34" charset="0"/>
              <a:ea typeface="Tahoma" pitchFamily="34" charset="0"/>
              <a:cs typeface="Tahoma" pitchFamily="34" charset="0"/>
            </a:endParaRP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Importance of metadata </a:t>
            </a:r>
            <a:r>
              <a:rPr lang="en-GB" sz="1400" dirty="0">
                <a:latin typeface="Tahoma" pitchFamily="34" charset="0"/>
                <a:ea typeface="Tahoma" pitchFamily="34" charset="0"/>
                <a:cs typeface="Tahoma" pitchFamily="34" charset="0"/>
              </a:rPr>
              <a:t>standards and </a:t>
            </a:r>
            <a:r>
              <a:rPr lang="en-GB" sz="1400" dirty="0" smtClean="0">
                <a:latin typeface="Tahoma" pitchFamily="34" charset="0"/>
                <a:ea typeface="Tahoma" pitchFamily="34" charset="0"/>
                <a:cs typeface="Tahoma" pitchFamily="34" charset="0"/>
              </a:rPr>
              <a:t>interoperability.</a:t>
            </a:r>
            <a:endParaRPr lang="en-GB" sz="1400" dirty="0">
              <a:latin typeface="Tahoma" pitchFamily="34" charset="0"/>
              <a:ea typeface="Tahoma" pitchFamily="34" charset="0"/>
              <a:cs typeface="Tahoma" pitchFamily="34" charset="0"/>
            </a:endParaRPr>
          </a:p>
          <a:p>
            <a:pPr>
              <a:spcBef>
                <a:spcPts val="600"/>
              </a:spcBef>
              <a:buClr>
                <a:schemeClr val="accent6">
                  <a:lumMod val="75000"/>
                </a:schemeClr>
              </a:buClr>
            </a:pPr>
            <a:r>
              <a:rPr lang="en-GB" sz="1800" dirty="0" smtClean="0">
                <a:latin typeface="Tahoma" pitchFamily="34" charset="0"/>
                <a:ea typeface="Tahoma" pitchFamily="34" charset="0"/>
                <a:cs typeface="Tahoma" pitchFamily="34" charset="0"/>
              </a:rPr>
              <a:t>Monitoring </a:t>
            </a:r>
            <a:r>
              <a:rPr lang="en-GB" sz="1800" dirty="0">
                <a:latin typeface="Tahoma" pitchFamily="34" charset="0"/>
                <a:ea typeface="Tahoma" pitchFamily="34" charset="0"/>
                <a:cs typeface="Tahoma" pitchFamily="34" charset="0"/>
              </a:rPr>
              <a:t>and evaluation of </a:t>
            </a:r>
            <a:r>
              <a:rPr lang="en-GB" sz="1800" dirty="0" smtClean="0">
                <a:latin typeface="Tahoma" pitchFamily="34" charset="0"/>
                <a:ea typeface="Tahoma" pitchFamily="34" charset="0"/>
                <a:cs typeface="Tahoma" pitchFamily="34" charset="0"/>
              </a:rPr>
              <a:t>progress over the medium term.</a:t>
            </a:r>
            <a:endParaRPr lang="en-GB" sz="1800" dirty="0">
              <a:latin typeface="Tahoma" pitchFamily="34" charset="0"/>
              <a:ea typeface="Tahoma" pitchFamily="34" charset="0"/>
              <a:cs typeface="Tahoma" pitchFamily="34" charset="0"/>
            </a:endParaRP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Is there a need for performance </a:t>
            </a:r>
            <a:r>
              <a:rPr lang="en-GB" sz="1400" dirty="0">
                <a:latin typeface="Tahoma" pitchFamily="34" charset="0"/>
                <a:ea typeface="Tahoma" pitchFamily="34" charset="0"/>
                <a:cs typeface="Tahoma" pitchFamily="34" charset="0"/>
              </a:rPr>
              <a:t>indicators</a:t>
            </a:r>
            <a:r>
              <a:rPr lang="en-GB" sz="1400" dirty="0" smtClean="0">
                <a:latin typeface="Tahoma" pitchFamily="34" charset="0"/>
                <a:ea typeface="Tahoma" pitchFamily="34" charset="0"/>
                <a:cs typeface="Tahoma" pitchFamily="34" charset="0"/>
              </a:rPr>
              <a:t>?</a:t>
            </a: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RCUK will review progress with implementation of its own policies (see below).</a:t>
            </a:r>
            <a:endParaRPr lang="en-GB" sz="1400" dirty="0">
              <a:latin typeface="Tahoma" pitchFamily="34" charset="0"/>
              <a:ea typeface="Tahoma" pitchFamily="34" charset="0"/>
              <a:cs typeface="Tahoma" pitchFamily="34" charset="0"/>
            </a:endParaRPr>
          </a:p>
          <a:p>
            <a:pPr>
              <a:spcBef>
                <a:spcPts val="600"/>
              </a:spcBef>
              <a:buClr>
                <a:schemeClr val="accent6">
                  <a:lumMod val="75000"/>
                </a:schemeClr>
              </a:buClr>
            </a:pPr>
            <a:r>
              <a:rPr lang="en-GB" sz="1800" dirty="0" smtClean="0">
                <a:latin typeface="Tahoma" pitchFamily="34" charset="0"/>
                <a:ea typeface="Tahoma" pitchFamily="34" charset="0"/>
                <a:cs typeface="Tahoma" pitchFamily="34" charset="0"/>
              </a:rPr>
              <a:t>University </a:t>
            </a:r>
            <a:r>
              <a:rPr lang="en-GB" sz="1800" dirty="0">
                <a:latin typeface="Tahoma" pitchFamily="34" charset="0"/>
                <a:ea typeface="Tahoma" pitchFamily="34" charset="0"/>
                <a:cs typeface="Tahoma" pitchFamily="34" charset="0"/>
              </a:rPr>
              <a:t>policies and procedures</a:t>
            </a: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What form should these take: mandates</a:t>
            </a:r>
            <a:r>
              <a:rPr lang="en-GB" sz="1400" dirty="0">
                <a:latin typeface="Tahoma" pitchFamily="34" charset="0"/>
                <a:ea typeface="Tahoma" pitchFamily="34" charset="0"/>
                <a:cs typeface="Tahoma" pitchFamily="34" charset="0"/>
              </a:rPr>
              <a:t>? compliance? performance management</a:t>
            </a:r>
            <a:r>
              <a:rPr lang="en-GB" sz="1400" dirty="0" smtClean="0">
                <a:latin typeface="Tahoma" pitchFamily="34" charset="0"/>
                <a:ea typeface="Tahoma" pitchFamily="34" charset="0"/>
                <a:cs typeface="Tahoma" pitchFamily="34" charset="0"/>
              </a:rPr>
              <a:t>?...</a:t>
            </a:r>
            <a:endParaRPr lang="en-GB" sz="1400" dirty="0">
              <a:latin typeface="Tahoma" pitchFamily="34" charset="0"/>
              <a:ea typeface="Tahoma" pitchFamily="34" charset="0"/>
              <a:cs typeface="Tahoma" pitchFamily="34" charset="0"/>
            </a:endParaRP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Implications </a:t>
            </a:r>
            <a:r>
              <a:rPr lang="en-GB" sz="1400" dirty="0">
                <a:latin typeface="Tahoma" pitchFamily="34" charset="0"/>
                <a:ea typeface="Tahoma" pitchFamily="34" charset="0"/>
                <a:cs typeface="Tahoma" pitchFamily="34" charset="0"/>
              </a:rPr>
              <a:t>of REF </a:t>
            </a:r>
            <a:r>
              <a:rPr lang="en-GB" sz="1400" dirty="0" smtClean="0">
                <a:latin typeface="Tahoma" pitchFamily="34" charset="0"/>
                <a:ea typeface="Tahoma" pitchFamily="34" charset="0"/>
                <a:cs typeface="Tahoma" pitchFamily="34" charset="0"/>
              </a:rPr>
              <a:t>2020.</a:t>
            </a:r>
          </a:p>
          <a:p>
            <a:pPr>
              <a:spcBef>
                <a:spcPts val="600"/>
              </a:spcBef>
              <a:buClr>
                <a:schemeClr val="accent6">
                  <a:lumMod val="75000"/>
                </a:schemeClr>
              </a:buClr>
            </a:pPr>
            <a:r>
              <a:rPr lang="en-GB" sz="1800" dirty="0" smtClean="0">
                <a:latin typeface="Tahoma" pitchFamily="34" charset="0"/>
                <a:ea typeface="Tahoma" pitchFamily="34" charset="0"/>
                <a:cs typeface="Tahoma" pitchFamily="34" charset="0"/>
              </a:rPr>
              <a:t>Care required to address sensitivities in two key areas:</a:t>
            </a: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Embargo periods, being </a:t>
            </a:r>
            <a:r>
              <a:rPr lang="en-GB" sz="1400" dirty="0">
                <a:latin typeface="Tahoma" pitchFamily="34" charset="0"/>
                <a:ea typeface="Tahoma" pitchFamily="34" charset="0"/>
                <a:cs typeface="Tahoma" pitchFamily="34" charset="0"/>
              </a:rPr>
              <a:t>mindful particularly of </a:t>
            </a:r>
            <a:r>
              <a:rPr lang="en-GB" sz="1400" dirty="0" smtClean="0">
                <a:latin typeface="Tahoma" pitchFamily="34" charset="0"/>
                <a:ea typeface="Tahoma" pitchFamily="34" charset="0"/>
                <a:cs typeface="Tahoma" pitchFamily="34" charset="0"/>
              </a:rPr>
              <a:t>risks </a:t>
            </a:r>
            <a:r>
              <a:rPr lang="en-GB" sz="1400" dirty="0">
                <a:latin typeface="Tahoma" pitchFamily="34" charset="0"/>
                <a:ea typeface="Tahoma" pitchFamily="34" charset="0"/>
                <a:cs typeface="Tahoma" pitchFamily="34" charset="0"/>
              </a:rPr>
              <a:t>for HSS </a:t>
            </a:r>
            <a:r>
              <a:rPr lang="en-GB" sz="1400" dirty="0" smtClean="0">
                <a:latin typeface="Tahoma" pitchFamily="34" charset="0"/>
                <a:ea typeface="Tahoma" pitchFamily="34" charset="0"/>
                <a:cs typeface="Tahoma" pitchFamily="34" charset="0"/>
              </a:rPr>
              <a:t>community.</a:t>
            </a: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Licences for OA articles; not everyone favours CC-BY.</a:t>
            </a:r>
          </a:p>
          <a:p>
            <a:pPr>
              <a:spcBef>
                <a:spcPts val="600"/>
              </a:spcBef>
              <a:buClr>
                <a:schemeClr val="accent6">
                  <a:lumMod val="75000"/>
                </a:schemeClr>
              </a:buClr>
            </a:pPr>
            <a:r>
              <a:rPr lang="en-GB" sz="1800" dirty="0" smtClean="0">
                <a:latin typeface="Tahoma" pitchFamily="34" charset="0"/>
                <a:ea typeface="Tahoma" pitchFamily="34" charset="0"/>
                <a:cs typeface="Tahoma" pitchFamily="34" charset="0"/>
              </a:rPr>
              <a:t>Challenge of extending licensing: more progress required</a:t>
            </a: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For improving access to the 94% of articles produced outside the UK</a:t>
            </a:r>
            <a:endParaRPr lang="en-GB" sz="1400" dirty="0">
              <a:latin typeface="Tahoma" pitchFamily="34" charset="0"/>
              <a:ea typeface="Tahoma" pitchFamily="34" charset="0"/>
              <a:cs typeface="Tahoma" pitchFamily="34" charset="0"/>
            </a:endParaRPr>
          </a:p>
          <a:p>
            <a:pPr>
              <a:spcBef>
                <a:spcPts val="600"/>
              </a:spcBef>
              <a:buClr>
                <a:schemeClr val="accent6">
                  <a:lumMod val="75000"/>
                </a:schemeClr>
              </a:buClr>
            </a:pPr>
            <a:r>
              <a:rPr lang="en-GB" sz="1800" dirty="0" smtClean="0">
                <a:latin typeface="Tahoma" pitchFamily="34" charset="0"/>
                <a:ea typeface="Tahoma" pitchFamily="34" charset="0"/>
                <a:cs typeface="Tahoma" pitchFamily="34" charset="0"/>
              </a:rPr>
              <a:t>Relationship with research data and open data agenda.</a:t>
            </a:r>
            <a:endParaRPr lang="en-GB" sz="1800" dirty="0">
              <a:latin typeface="Tahoma" pitchFamily="34" charset="0"/>
              <a:ea typeface="Tahoma" pitchFamily="34" charset="0"/>
              <a:cs typeface="Tahoma" pitchFamily="34" charset="0"/>
            </a:endParaRPr>
          </a:p>
          <a:p>
            <a:endParaRPr lang="en-GB" dirty="0"/>
          </a:p>
        </p:txBody>
      </p:sp>
      <p:sp>
        <p:nvSpPr>
          <p:cNvPr id="4" name="Slide Number Placeholder 3"/>
          <p:cNvSpPr>
            <a:spLocks noGrp="1"/>
          </p:cNvSpPr>
          <p:nvPr>
            <p:ph type="sldNum" sz="quarter" idx="12"/>
          </p:nvPr>
        </p:nvSpPr>
        <p:spPr/>
        <p:txBody>
          <a:bodyPr/>
          <a:lstStyle/>
          <a:p>
            <a:fld id="{BE2B66A3-71E7-446F-9920-11D513F460EC}" type="slidenum">
              <a:rPr lang="en-GB" smtClean="0"/>
              <a:t>10</a:t>
            </a:fld>
            <a:endParaRPr lang="en-GB" dirty="0"/>
          </a:p>
        </p:txBody>
      </p:sp>
    </p:spTree>
    <p:extLst>
      <p:ext uri="{BB962C8B-B14F-4D97-AF65-F5344CB8AC3E}">
        <p14:creationId xmlns:p14="http://schemas.microsoft.com/office/powerpoint/2010/main" val="1523252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648072"/>
          </a:xfrm>
        </p:spPr>
        <p:txBody>
          <a:bodyPr>
            <a:normAutofit/>
          </a:bodyPr>
          <a:lstStyle/>
          <a:p>
            <a:r>
              <a:rPr lang="en-GB" sz="2400" b="1" dirty="0" smtClean="0">
                <a:latin typeface="Tahoma" pitchFamily="34" charset="0"/>
                <a:ea typeface="Tahoma" pitchFamily="34" charset="0"/>
                <a:cs typeface="Tahoma" pitchFamily="34" charset="0"/>
              </a:rPr>
              <a:t>Some responses to Finch</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2060848"/>
            <a:ext cx="8229600" cy="4608512"/>
          </a:xfrm>
        </p:spPr>
        <p:txBody>
          <a:bodyPr/>
          <a:lstStyle/>
          <a:p>
            <a:pPr>
              <a:spcBef>
                <a:spcPts val="600"/>
              </a:spcBef>
              <a:spcAft>
                <a:spcPts val="600"/>
              </a:spcAft>
              <a:buClr>
                <a:schemeClr val="accent6">
                  <a:lumMod val="75000"/>
                </a:schemeClr>
              </a:buClr>
            </a:pPr>
            <a:r>
              <a:rPr lang="en-GB" sz="1800" dirty="0" smtClean="0">
                <a:latin typeface="Tahoma" pitchFamily="34" charset="0"/>
                <a:ea typeface="Tahoma" pitchFamily="34" charset="0"/>
                <a:cs typeface="Tahoma" pitchFamily="34" charset="0"/>
              </a:rPr>
              <a:t>UK Government accepts Finch recommendations.</a:t>
            </a:r>
          </a:p>
          <a:p>
            <a:pPr lvl="1">
              <a:spcBef>
                <a:spcPts val="600"/>
              </a:spcBef>
              <a:spcAft>
                <a:spcPts val="600"/>
              </a:spcAft>
              <a:buClr>
                <a:schemeClr val="accent6">
                  <a:lumMod val="75000"/>
                </a:schemeClr>
              </a:buClr>
            </a:pPr>
            <a:r>
              <a:rPr lang="en-GB" sz="1400" dirty="0" smtClean="0">
                <a:latin typeface="Tahoma" pitchFamily="34" charset="0"/>
                <a:ea typeface="Tahoma" pitchFamily="34" charset="0"/>
                <a:cs typeface="Tahoma" pitchFamily="34" charset="0"/>
              </a:rPr>
              <a:t>£10m one-off  transition funding.</a:t>
            </a:r>
          </a:p>
          <a:p>
            <a:pPr>
              <a:spcBef>
                <a:spcPts val="600"/>
              </a:spcBef>
              <a:spcAft>
                <a:spcPts val="600"/>
              </a:spcAft>
              <a:buClr>
                <a:schemeClr val="accent6">
                  <a:lumMod val="75000"/>
                </a:schemeClr>
              </a:buClr>
            </a:pPr>
            <a:r>
              <a:rPr lang="en-GB" sz="1800" dirty="0" smtClean="0">
                <a:latin typeface="Tahoma" pitchFamily="34" charset="0"/>
                <a:ea typeface="Tahoma" pitchFamily="34" charset="0"/>
                <a:cs typeface="Tahoma" pitchFamily="34" charset="0"/>
              </a:rPr>
              <a:t>Policy announcements by UK research funders.</a:t>
            </a:r>
          </a:p>
          <a:p>
            <a:pPr>
              <a:spcBef>
                <a:spcPts val="600"/>
              </a:spcBef>
              <a:spcAft>
                <a:spcPts val="600"/>
              </a:spcAft>
              <a:buClr>
                <a:schemeClr val="accent6">
                  <a:lumMod val="75000"/>
                </a:schemeClr>
              </a:buClr>
            </a:pPr>
            <a:r>
              <a:rPr lang="en-GB" sz="1800" dirty="0" smtClean="0">
                <a:latin typeface="Tahoma" pitchFamily="34" charset="0"/>
                <a:ea typeface="Tahoma" pitchFamily="34" charset="0"/>
                <a:cs typeface="Tahoma" pitchFamily="34" charset="0"/>
              </a:rPr>
              <a:t>Universities establishing publication funds, policies, procedures and systems.</a:t>
            </a:r>
          </a:p>
          <a:p>
            <a:pPr>
              <a:spcBef>
                <a:spcPts val="600"/>
              </a:spcBef>
              <a:spcAft>
                <a:spcPts val="600"/>
              </a:spcAft>
              <a:buClr>
                <a:schemeClr val="accent6">
                  <a:lumMod val="75000"/>
                </a:schemeClr>
              </a:buClr>
            </a:pPr>
            <a:r>
              <a:rPr lang="en-GB" sz="1800" dirty="0" smtClean="0">
                <a:latin typeface="Tahoma" pitchFamily="34" charset="0"/>
                <a:ea typeface="Tahoma" pitchFamily="34" charset="0"/>
                <a:cs typeface="Tahoma" pitchFamily="34" charset="0"/>
              </a:rPr>
              <a:t>Agreement between publishers and local libraries to run pilot, in selected local authorities, to provide licensed access to journal articles.</a:t>
            </a:r>
          </a:p>
          <a:p>
            <a:pPr>
              <a:spcBef>
                <a:spcPts val="600"/>
              </a:spcBef>
              <a:spcAft>
                <a:spcPts val="600"/>
              </a:spcAft>
              <a:buClr>
                <a:schemeClr val="accent6">
                  <a:lumMod val="75000"/>
                </a:schemeClr>
              </a:buClr>
            </a:pPr>
            <a:r>
              <a:rPr lang="en-GB" sz="1800" dirty="0" smtClean="0">
                <a:latin typeface="Tahoma" pitchFamily="34" charset="0"/>
                <a:ea typeface="Tahoma" pitchFamily="34" charset="0"/>
                <a:cs typeface="Tahoma" pitchFamily="34" charset="0"/>
              </a:rPr>
              <a:t>Internationally, Finch has been influential </a:t>
            </a:r>
            <a:r>
              <a:rPr lang="en-GB" sz="1800" dirty="0">
                <a:latin typeface="Tahoma" pitchFamily="34" charset="0"/>
                <a:ea typeface="Tahoma" pitchFamily="34" charset="0"/>
                <a:cs typeface="Tahoma" pitchFamily="34" charset="0"/>
              </a:rPr>
              <a:t>as a catalyst for debates across the </a:t>
            </a:r>
            <a:r>
              <a:rPr lang="en-GB" sz="1800" dirty="0" smtClean="0">
                <a:latin typeface="Tahoma" pitchFamily="34" charset="0"/>
                <a:ea typeface="Tahoma" pitchFamily="34" charset="0"/>
                <a:cs typeface="Tahoma" pitchFamily="34" charset="0"/>
              </a:rPr>
              <a:t>world; the </a:t>
            </a:r>
            <a:r>
              <a:rPr lang="en-GB" sz="1800" dirty="0">
                <a:latin typeface="Tahoma" pitchFamily="34" charset="0"/>
                <a:ea typeface="Tahoma" pitchFamily="34" charset="0"/>
                <a:cs typeface="Tahoma" pitchFamily="34" charset="0"/>
              </a:rPr>
              <a:t>UK is now being watched as a test case in implementing policies that explicitly promote Gold </a:t>
            </a:r>
            <a:r>
              <a:rPr lang="en-GB" sz="1800" dirty="0" smtClean="0">
                <a:latin typeface="Tahoma" pitchFamily="34" charset="0"/>
                <a:ea typeface="Tahoma" pitchFamily="34" charset="0"/>
                <a:cs typeface="Tahoma" pitchFamily="34" charset="0"/>
              </a:rPr>
              <a:t>OA.</a:t>
            </a:r>
          </a:p>
          <a:p>
            <a:endParaRPr lang="en-GB" dirty="0"/>
          </a:p>
        </p:txBody>
      </p:sp>
      <p:sp>
        <p:nvSpPr>
          <p:cNvPr id="4" name="Slide Number Placeholder 3"/>
          <p:cNvSpPr>
            <a:spLocks noGrp="1"/>
          </p:cNvSpPr>
          <p:nvPr>
            <p:ph type="sldNum" sz="quarter" idx="12"/>
          </p:nvPr>
        </p:nvSpPr>
        <p:spPr/>
        <p:txBody>
          <a:bodyPr/>
          <a:lstStyle/>
          <a:p>
            <a:fld id="{BE2B66A3-71E7-446F-9920-11D513F460EC}" type="slidenum">
              <a:rPr lang="en-GB" smtClean="0"/>
              <a:t>11</a:t>
            </a:fld>
            <a:endParaRPr lang="en-GB" dirty="0"/>
          </a:p>
        </p:txBody>
      </p:sp>
    </p:spTree>
    <p:extLst>
      <p:ext uri="{BB962C8B-B14F-4D97-AF65-F5344CB8AC3E}">
        <p14:creationId xmlns:p14="http://schemas.microsoft.com/office/powerpoint/2010/main" val="654477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576064"/>
          </a:xfrm>
        </p:spPr>
        <p:txBody>
          <a:bodyPr>
            <a:normAutofit/>
          </a:bodyPr>
          <a:lstStyle/>
          <a:p>
            <a:r>
              <a:rPr lang="en-GB" sz="2400" b="1" dirty="0" smtClean="0">
                <a:latin typeface="Tahoma" pitchFamily="34" charset="0"/>
                <a:ea typeface="Tahoma" pitchFamily="34" charset="0"/>
                <a:cs typeface="Tahoma" pitchFamily="34" charset="0"/>
              </a:rPr>
              <a:t>RCUK policies following Finch</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916832"/>
            <a:ext cx="8229600" cy="4752528"/>
          </a:xfrm>
        </p:spPr>
        <p:txBody>
          <a:bodyPr>
            <a:normAutofit/>
          </a:bodyPr>
          <a:lstStyle/>
          <a:p>
            <a:pPr>
              <a:buClr>
                <a:schemeClr val="accent6">
                  <a:lumMod val="75000"/>
                </a:schemeClr>
              </a:buClr>
            </a:pPr>
            <a:r>
              <a:rPr lang="en-GB" sz="1800" dirty="0">
                <a:latin typeface="Tahoma" pitchFamily="34" charset="0"/>
                <a:ea typeface="Tahoma" pitchFamily="34" charset="0"/>
                <a:cs typeface="Tahoma" pitchFamily="34" charset="0"/>
              </a:rPr>
              <a:t>RCUK = the 7 UK Research Councils, distributing grant funding to universities (and in some cases, running centralised research facilities</a:t>
            </a:r>
            <a:r>
              <a:rPr lang="en-GB" sz="1800" dirty="0" smtClean="0">
                <a:latin typeface="Tahoma" pitchFamily="34" charset="0"/>
                <a:ea typeface="Tahoma" pitchFamily="34" charset="0"/>
                <a:cs typeface="Tahoma" pitchFamily="34" charset="0"/>
              </a:rPr>
              <a:t>)</a:t>
            </a:r>
          </a:p>
          <a:p>
            <a:pPr>
              <a:buClr>
                <a:schemeClr val="accent6">
                  <a:lumMod val="75000"/>
                </a:schemeClr>
              </a:buClr>
            </a:pPr>
            <a:r>
              <a:rPr lang="en-GB" sz="1800" dirty="0">
                <a:latin typeface="Tahoma" pitchFamily="34" charset="0"/>
                <a:ea typeface="Tahoma" pitchFamily="34" charset="0"/>
                <a:cs typeface="Tahoma" pitchFamily="34" charset="0"/>
              </a:rPr>
              <a:t>R</a:t>
            </a:r>
            <a:r>
              <a:rPr lang="en-GB" sz="1800" dirty="0" smtClean="0">
                <a:latin typeface="Tahoma" pitchFamily="34" charset="0"/>
                <a:ea typeface="Tahoma" pitchFamily="34" charset="0"/>
                <a:cs typeface="Tahoma" pitchFamily="34" charset="0"/>
              </a:rPr>
              <a:t>equirement </a:t>
            </a:r>
            <a:r>
              <a:rPr lang="en-GB" sz="1800" dirty="0">
                <a:latin typeface="Tahoma" pitchFamily="34" charset="0"/>
                <a:ea typeface="Tahoma" pitchFamily="34" charset="0"/>
                <a:cs typeface="Tahoma" pitchFamily="34" charset="0"/>
              </a:rPr>
              <a:t>from 1 April 2013 </a:t>
            </a:r>
            <a:r>
              <a:rPr lang="en-GB" sz="1800" dirty="0" smtClean="0">
                <a:latin typeface="Tahoma" pitchFamily="34" charset="0"/>
                <a:ea typeface="Tahoma" pitchFamily="34" charset="0"/>
                <a:cs typeface="Tahoma" pitchFamily="34" charset="0"/>
              </a:rPr>
              <a:t>for:</a:t>
            </a:r>
            <a:endParaRPr lang="en-GB" sz="1800" dirty="0">
              <a:latin typeface="Tahoma" pitchFamily="34" charset="0"/>
              <a:ea typeface="Tahoma" pitchFamily="34" charset="0"/>
              <a:cs typeface="Tahoma" pitchFamily="34" charset="0"/>
            </a:endParaRPr>
          </a:p>
          <a:p>
            <a:pPr lvl="1">
              <a:buClr>
                <a:schemeClr val="accent6">
                  <a:lumMod val="75000"/>
                </a:schemeClr>
              </a:buClr>
            </a:pPr>
            <a:r>
              <a:rPr lang="en-GB" sz="1400" dirty="0" smtClean="0">
                <a:latin typeface="Tahoma" pitchFamily="34" charset="0"/>
                <a:ea typeface="Tahoma" pitchFamily="34" charset="0"/>
                <a:cs typeface="Tahoma" pitchFamily="34" charset="0"/>
              </a:rPr>
              <a:t>Gold OA </a:t>
            </a:r>
            <a:r>
              <a:rPr lang="en-GB" sz="1400" dirty="0">
                <a:latin typeface="Tahoma" pitchFamily="34" charset="0"/>
                <a:ea typeface="Tahoma" pitchFamily="34" charset="0"/>
                <a:cs typeface="Tahoma" pitchFamily="34" charset="0"/>
              </a:rPr>
              <a:t>with a CC-BY licence (preferred), or</a:t>
            </a:r>
          </a:p>
          <a:p>
            <a:pPr lvl="1">
              <a:buClr>
                <a:schemeClr val="accent6">
                  <a:lumMod val="75000"/>
                </a:schemeClr>
              </a:buClr>
            </a:pPr>
            <a:r>
              <a:rPr lang="en-GB" sz="1400" dirty="0">
                <a:latin typeface="Tahoma" pitchFamily="34" charset="0"/>
                <a:ea typeface="Tahoma" pitchFamily="34" charset="0"/>
                <a:cs typeface="Tahoma" pitchFamily="34" charset="0"/>
              </a:rPr>
              <a:t>G</a:t>
            </a:r>
            <a:r>
              <a:rPr lang="en-GB" sz="1400" dirty="0" smtClean="0">
                <a:latin typeface="Tahoma" pitchFamily="34" charset="0"/>
                <a:ea typeface="Tahoma" pitchFamily="34" charset="0"/>
                <a:cs typeface="Tahoma" pitchFamily="34" charset="0"/>
              </a:rPr>
              <a:t>reen OA with </a:t>
            </a:r>
            <a:r>
              <a:rPr lang="en-GB" sz="1400" dirty="0">
                <a:latin typeface="Tahoma" pitchFamily="34" charset="0"/>
                <a:ea typeface="Tahoma" pitchFamily="34" charset="0"/>
                <a:cs typeface="Tahoma" pitchFamily="34" charset="0"/>
              </a:rPr>
              <a:t>6/12 months maximum embargo (12/24 months for humanities and social sciences</a:t>
            </a:r>
            <a:r>
              <a:rPr lang="en-GB" sz="1400" dirty="0" smtClean="0">
                <a:latin typeface="Tahoma" pitchFamily="34" charset="0"/>
                <a:ea typeface="Tahoma" pitchFamily="34" charset="0"/>
                <a:cs typeface="Tahoma" pitchFamily="34" charset="0"/>
              </a:rPr>
              <a:t>).</a:t>
            </a:r>
            <a:endParaRPr lang="en-GB" sz="1400" dirty="0">
              <a:latin typeface="Tahoma" pitchFamily="34" charset="0"/>
              <a:ea typeface="Tahoma" pitchFamily="34" charset="0"/>
              <a:cs typeface="Tahoma" pitchFamily="34" charset="0"/>
            </a:endParaRPr>
          </a:p>
          <a:p>
            <a:pPr>
              <a:buClr>
                <a:schemeClr val="accent6">
                  <a:lumMod val="75000"/>
                </a:schemeClr>
              </a:buClr>
            </a:pPr>
            <a:r>
              <a:rPr lang="en-GB" sz="1800" dirty="0" smtClean="0">
                <a:latin typeface="Tahoma" pitchFamily="34" charset="0"/>
                <a:ea typeface="Tahoma" pitchFamily="34" charset="0"/>
                <a:cs typeface="Tahoma" pitchFamily="34" charset="0"/>
              </a:rPr>
              <a:t>Block </a:t>
            </a:r>
            <a:r>
              <a:rPr lang="en-GB" sz="1800" dirty="0">
                <a:latin typeface="Tahoma" pitchFamily="34" charset="0"/>
                <a:ea typeface="Tahoma" pitchFamily="34" charset="0"/>
                <a:cs typeface="Tahoma" pitchFamily="34" charset="0"/>
              </a:rPr>
              <a:t>grant to universities to meet costs of </a:t>
            </a:r>
            <a:r>
              <a:rPr lang="en-GB" sz="1800" dirty="0" smtClean="0">
                <a:latin typeface="Tahoma" pitchFamily="34" charset="0"/>
                <a:ea typeface="Tahoma" pitchFamily="34" charset="0"/>
                <a:cs typeface="Tahoma" pitchFamily="34" charset="0"/>
              </a:rPr>
              <a:t>APCs over 5-year period.</a:t>
            </a:r>
          </a:p>
          <a:p>
            <a:pPr lvl="1">
              <a:buClr>
                <a:schemeClr val="accent6">
                  <a:lumMod val="75000"/>
                </a:schemeClr>
              </a:buClr>
            </a:pPr>
            <a:r>
              <a:rPr lang="en-GB" sz="1400" dirty="0" smtClean="0">
                <a:latin typeface="Tahoma" pitchFamily="34" charset="0"/>
                <a:ea typeface="Tahoma" pitchFamily="34" charset="0"/>
                <a:cs typeface="Tahoma" pitchFamily="34" charset="0"/>
              </a:rPr>
              <a:t>£17m in year 1, £20m in year 2; years 3, 4 and 5: level to be determined.</a:t>
            </a:r>
          </a:p>
          <a:p>
            <a:pPr lvl="1">
              <a:buClr>
                <a:schemeClr val="accent6">
                  <a:lumMod val="75000"/>
                </a:schemeClr>
              </a:buClr>
            </a:pPr>
            <a:r>
              <a:rPr lang="en-GB" sz="1400" dirty="0">
                <a:latin typeface="Tahoma" pitchFamily="34" charset="0"/>
                <a:ea typeface="Tahoma" pitchFamily="34" charset="0"/>
                <a:cs typeface="Tahoma" pitchFamily="34" charset="0"/>
              </a:rPr>
              <a:t>A</a:t>
            </a:r>
            <a:r>
              <a:rPr lang="en-GB" sz="1400" dirty="0" smtClean="0">
                <a:latin typeface="Tahoma" pitchFamily="34" charset="0"/>
                <a:ea typeface="Tahoma" pitchFamily="34" charset="0"/>
                <a:cs typeface="Tahoma" pitchFamily="34" charset="0"/>
              </a:rPr>
              <a:t>ssumes </a:t>
            </a:r>
            <a:r>
              <a:rPr lang="en-GB" sz="1400" dirty="0">
                <a:latin typeface="Tahoma" pitchFamily="34" charset="0"/>
                <a:ea typeface="Tahoma" pitchFamily="34" charset="0"/>
                <a:cs typeface="Tahoma" pitchFamily="34" charset="0"/>
              </a:rPr>
              <a:t>c45% of articles from Research Council-funded projects will be published in Gold OA journals in 2013-14, rising to 75% by </a:t>
            </a:r>
            <a:r>
              <a:rPr lang="en-GB" sz="1400" dirty="0" smtClean="0">
                <a:latin typeface="Tahoma" pitchFamily="34" charset="0"/>
                <a:ea typeface="Tahoma" pitchFamily="34" charset="0"/>
                <a:cs typeface="Tahoma" pitchFamily="34" charset="0"/>
              </a:rPr>
              <a:t>2017-18.</a:t>
            </a:r>
            <a:endParaRPr lang="en-GB" sz="1400" dirty="0">
              <a:latin typeface="Tahoma" pitchFamily="34" charset="0"/>
              <a:ea typeface="Tahoma" pitchFamily="34" charset="0"/>
              <a:cs typeface="Tahoma" pitchFamily="34" charset="0"/>
            </a:endParaRPr>
          </a:p>
          <a:p>
            <a:pPr>
              <a:buClr>
                <a:schemeClr val="accent6">
                  <a:lumMod val="75000"/>
                </a:schemeClr>
              </a:buClr>
            </a:pPr>
            <a:r>
              <a:rPr lang="en-GB" sz="1800" dirty="0" smtClean="0">
                <a:latin typeface="Tahoma" pitchFamily="34" charset="0"/>
                <a:ea typeface="Tahoma" pitchFamily="34" charset="0"/>
                <a:cs typeface="Tahoma" pitchFamily="34" charset="0"/>
              </a:rPr>
              <a:t>Management </a:t>
            </a:r>
            <a:r>
              <a:rPr lang="en-GB" sz="1800" dirty="0">
                <a:latin typeface="Tahoma" pitchFamily="34" charset="0"/>
                <a:ea typeface="Tahoma" pitchFamily="34" charset="0"/>
                <a:cs typeface="Tahoma" pitchFamily="34" charset="0"/>
              </a:rPr>
              <a:t>of publication process put firmly in hands of universities</a:t>
            </a:r>
          </a:p>
          <a:p>
            <a:pPr lvl="1">
              <a:buClr>
                <a:schemeClr val="accent6">
                  <a:lumMod val="75000"/>
                </a:schemeClr>
              </a:buClr>
            </a:pPr>
            <a:r>
              <a:rPr lang="en-GB" sz="1400" dirty="0">
                <a:latin typeface="Tahoma" pitchFamily="34" charset="0"/>
                <a:ea typeface="Tahoma" pitchFamily="34" charset="0"/>
                <a:cs typeface="Tahoma" pitchFamily="34" charset="0"/>
              </a:rPr>
              <a:t>reporting and monitoring </a:t>
            </a:r>
            <a:r>
              <a:rPr lang="en-GB" sz="1400" dirty="0" smtClean="0">
                <a:latin typeface="Tahoma" pitchFamily="34" charset="0"/>
                <a:ea typeface="Tahoma" pitchFamily="34" charset="0"/>
                <a:cs typeface="Tahoma" pitchFamily="34" charset="0"/>
              </a:rPr>
              <a:t>arrangements.</a:t>
            </a:r>
          </a:p>
          <a:p>
            <a:pPr>
              <a:buClr>
                <a:schemeClr val="accent6">
                  <a:lumMod val="75000"/>
                </a:schemeClr>
              </a:buClr>
            </a:pPr>
            <a:r>
              <a:rPr lang="en-GB" sz="1800" dirty="0" smtClean="0">
                <a:latin typeface="Tahoma" pitchFamily="34" charset="0"/>
                <a:ea typeface="Tahoma" pitchFamily="34" charset="0"/>
                <a:cs typeface="Tahoma" pitchFamily="34" charset="0"/>
              </a:rPr>
              <a:t>Initial review of RCUK policy in 2014.</a:t>
            </a:r>
            <a:endParaRPr lang="en-GB" sz="1800" dirty="0">
              <a:latin typeface="Tahoma" pitchFamily="34" charset="0"/>
              <a:ea typeface="Tahoma" pitchFamily="34" charset="0"/>
              <a:cs typeface="Tahoma" pitchFamily="34" charset="0"/>
            </a:endParaRPr>
          </a:p>
          <a:p>
            <a:endParaRPr lang="en-GB" dirty="0"/>
          </a:p>
        </p:txBody>
      </p:sp>
      <p:sp>
        <p:nvSpPr>
          <p:cNvPr id="4" name="Slide Number Placeholder 3"/>
          <p:cNvSpPr>
            <a:spLocks noGrp="1"/>
          </p:cNvSpPr>
          <p:nvPr>
            <p:ph type="sldNum" sz="quarter" idx="12"/>
          </p:nvPr>
        </p:nvSpPr>
        <p:spPr/>
        <p:txBody>
          <a:bodyPr/>
          <a:lstStyle/>
          <a:p>
            <a:fld id="{BE2B66A3-71E7-446F-9920-11D513F460EC}" type="slidenum">
              <a:rPr lang="en-GB" smtClean="0"/>
              <a:t>12</a:t>
            </a:fld>
            <a:endParaRPr lang="en-GB" dirty="0"/>
          </a:p>
        </p:txBody>
      </p:sp>
    </p:spTree>
    <p:extLst>
      <p:ext uri="{BB962C8B-B14F-4D97-AF65-F5344CB8AC3E}">
        <p14:creationId xmlns:p14="http://schemas.microsoft.com/office/powerpoint/2010/main" val="1467768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229600" cy="576064"/>
          </a:xfrm>
        </p:spPr>
        <p:txBody>
          <a:bodyPr>
            <a:normAutofit/>
          </a:bodyPr>
          <a:lstStyle/>
          <a:p>
            <a:r>
              <a:rPr lang="en-GB" sz="2400" b="1" dirty="0" smtClean="0">
                <a:latin typeface="Tahoma" pitchFamily="34" charset="0"/>
                <a:ea typeface="Tahoma" pitchFamily="34" charset="0"/>
                <a:cs typeface="Tahoma" pitchFamily="34" charset="0"/>
              </a:rPr>
              <a:t>HE funding bodies consultation following Finch</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772816"/>
            <a:ext cx="8229600" cy="4896544"/>
          </a:xfrm>
        </p:spPr>
        <p:txBody>
          <a:bodyPr>
            <a:normAutofit lnSpcReduction="10000"/>
          </a:bodyPr>
          <a:lstStyle/>
          <a:p>
            <a:pPr>
              <a:spcBef>
                <a:spcPts val="600"/>
              </a:spcBef>
              <a:buClr>
                <a:schemeClr val="accent6">
                  <a:lumMod val="75000"/>
                </a:schemeClr>
              </a:buClr>
            </a:pPr>
            <a:r>
              <a:rPr lang="en-GB" sz="1600" dirty="0">
                <a:latin typeface="Tahoma" pitchFamily="34" charset="0"/>
                <a:ea typeface="Tahoma" pitchFamily="34" charset="0"/>
                <a:cs typeface="Tahoma" pitchFamily="34" charset="0"/>
              </a:rPr>
              <a:t>HE funding bodies = responsible for research infrastructure funding in UK universities. </a:t>
            </a:r>
            <a:endParaRPr lang="en-GB" sz="1600" dirty="0" smtClean="0">
              <a:latin typeface="Tahoma" pitchFamily="34" charset="0"/>
              <a:ea typeface="Tahoma" pitchFamily="34" charset="0"/>
              <a:cs typeface="Tahoma" pitchFamily="34" charset="0"/>
            </a:endParaRPr>
          </a:p>
          <a:p>
            <a:pPr>
              <a:spcBef>
                <a:spcPts val="600"/>
              </a:spcBef>
              <a:buClr>
                <a:schemeClr val="accent6">
                  <a:lumMod val="75000"/>
                </a:schemeClr>
              </a:buClr>
            </a:pPr>
            <a:r>
              <a:rPr lang="en-GB" sz="1600" dirty="0" smtClean="0">
                <a:latin typeface="Tahoma" pitchFamily="34" charset="0"/>
                <a:ea typeface="Tahoma" pitchFamily="34" charset="0"/>
                <a:cs typeface="Tahoma" pitchFamily="34" charset="0"/>
              </a:rPr>
              <a:t>Intention to develop an OA policy, informed by Finch recommendations, in the context of submissions to the next Research Excellence Framework.</a:t>
            </a:r>
          </a:p>
          <a:p>
            <a:pPr>
              <a:spcBef>
                <a:spcPts val="600"/>
              </a:spcBef>
              <a:buClr>
                <a:schemeClr val="accent6">
                  <a:lumMod val="75000"/>
                </a:schemeClr>
              </a:buClr>
            </a:pPr>
            <a:r>
              <a:rPr lang="en-GB" sz="1600" dirty="0" smtClean="0">
                <a:latin typeface="Tahoma" pitchFamily="34" charset="0"/>
                <a:ea typeface="Tahoma" pitchFamily="34" charset="0"/>
                <a:cs typeface="Tahoma" pitchFamily="34" charset="0"/>
              </a:rPr>
              <a:t>February 2013: call for advice on OA.</a:t>
            </a: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Intended to contribute </a:t>
            </a:r>
            <a:r>
              <a:rPr lang="en-GB" sz="1400" dirty="0">
                <a:latin typeface="Tahoma" pitchFamily="34" charset="0"/>
                <a:ea typeface="Tahoma" pitchFamily="34" charset="0"/>
                <a:cs typeface="Tahoma" pitchFamily="34" charset="0"/>
              </a:rPr>
              <a:t>to the development of consultation proposals on implementing an </a:t>
            </a:r>
            <a:r>
              <a:rPr lang="en-GB" sz="1400" dirty="0" smtClean="0">
                <a:latin typeface="Tahoma" pitchFamily="34" charset="0"/>
                <a:ea typeface="Tahoma" pitchFamily="34" charset="0"/>
                <a:cs typeface="Tahoma" pitchFamily="34" charset="0"/>
              </a:rPr>
              <a:t>OA requirement </a:t>
            </a:r>
            <a:r>
              <a:rPr lang="en-GB" sz="1400" dirty="0">
                <a:latin typeface="Tahoma" pitchFamily="34" charset="0"/>
                <a:ea typeface="Tahoma" pitchFamily="34" charset="0"/>
                <a:cs typeface="Tahoma" pitchFamily="34" charset="0"/>
              </a:rPr>
              <a:t>in the next </a:t>
            </a:r>
            <a:r>
              <a:rPr lang="en-GB" sz="1400" dirty="0" smtClean="0">
                <a:latin typeface="Tahoma" pitchFamily="34" charset="0"/>
                <a:ea typeface="Tahoma" pitchFamily="34" charset="0"/>
                <a:cs typeface="Tahoma" pitchFamily="34" charset="0"/>
              </a:rPr>
              <a:t>REF.</a:t>
            </a:r>
          </a:p>
          <a:p>
            <a:pPr>
              <a:spcBef>
                <a:spcPts val="600"/>
              </a:spcBef>
              <a:buClr>
                <a:schemeClr val="accent6">
                  <a:lumMod val="75000"/>
                </a:schemeClr>
              </a:buClr>
            </a:pPr>
            <a:r>
              <a:rPr lang="en-GB" sz="1600" dirty="0" smtClean="0">
                <a:latin typeface="Tahoma" pitchFamily="34" charset="0"/>
                <a:ea typeface="Tahoma" pitchFamily="34" charset="0"/>
                <a:cs typeface="Tahoma" pitchFamily="34" charset="0"/>
              </a:rPr>
              <a:t>July 2013: full OA consultation. HE funding bodies wish to establish </a:t>
            </a:r>
            <a:r>
              <a:rPr lang="en-GB" sz="1600" dirty="0">
                <a:latin typeface="Tahoma" pitchFamily="34" charset="0"/>
                <a:ea typeface="Tahoma" pitchFamily="34" charset="0"/>
                <a:cs typeface="Tahoma" pitchFamily="34" charset="0"/>
              </a:rPr>
              <a:t>a requirement that publications submitted to </a:t>
            </a:r>
            <a:r>
              <a:rPr lang="en-GB" sz="1600" dirty="0" smtClean="0">
                <a:latin typeface="Tahoma" pitchFamily="34" charset="0"/>
                <a:ea typeface="Tahoma" pitchFamily="34" charset="0"/>
                <a:cs typeface="Tahoma" pitchFamily="34" charset="0"/>
              </a:rPr>
              <a:t>the next REF should </a:t>
            </a:r>
            <a:r>
              <a:rPr lang="en-GB" sz="1600" dirty="0">
                <a:latin typeface="Tahoma" pitchFamily="34" charset="0"/>
                <a:ea typeface="Tahoma" pitchFamily="34" charset="0"/>
                <a:cs typeface="Tahoma" pitchFamily="34" charset="0"/>
              </a:rPr>
              <a:t>be </a:t>
            </a:r>
            <a:r>
              <a:rPr lang="en-GB" sz="1600" i="1" dirty="0" smtClean="0">
                <a:solidFill>
                  <a:schemeClr val="accent6">
                    <a:lumMod val="75000"/>
                  </a:schemeClr>
                </a:solidFill>
                <a:latin typeface="Tahoma" pitchFamily="34" charset="0"/>
                <a:ea typeface="Tahoma" pitchFamily="34" charset="0"/>
                <a:cs typeface="Tahoma" pitchFamily="34" charset="0"/>
              </a:rPr>
              <a:t>“as </a:t>
            </a:r>
            <a:r>
              <a:rPr lang="en-GB" sz="1600" i="1" dirty="0">
                <a:solidFill>
                  <a:schemeClr val="accent6">
                    <a:lumMod val="75000"/>
                  </a:schemeClr>
                </a:solidFill>
                <a:latin typeface="Tahoma" pitchFamily="34" charset="0"/>
                <a:ea typeface="Tahoma" pitchFamily="34" charset="0"/>
                <a:cs typeface="Tahoma" pitchFamily="34" charset="0"/>
              </a:rPr>
              <a:t>widely accessible as may be reasonably achievable at the </a:t>
            </a:r>
            <a:r>
              <a:rPr lang="en-GB" sz="1600" i="1" dirty="0" smtClean="0">
                <a:solidFill>
                  <a:schemeClr val="accent6">
                    <a:lumMod val="75000"/>
                  </a:schemeClr>
                </a:solidFill>
                <a:latin typeface="Tahoma" pitchFamily="34" charset="0"/>
                <a:ea typeface="Tahoma" pitchFamily="34" charset="0"/>
                <a:cs typeface="Tahoma" pitchFamily="34" charset="0"/>
              </a:rPr>
              <a:t>time.”  </a:t>
            </a:r>
            <a:r>
              <a:rPr lang="en-GB" sz="1600" dirty="0" smtClean="0">
                <a:solidFill>
                  <a:schemeClr val="bg1">
                    <a:lumMod val="50000"/>
                  </a:schemeClr>
                </a:solidFill>
                <a:latin typeface="Tahoma" pitchFamily="34" charset="0"/>
                <a:ea typeface="Tahoma" pitchFamily="34" charset="0"/>
                <a:cs typeface="Tahoma" pitchFamily="34" charset="0"/>
              </a:rPr>
              <a:t>Consultation is to help develop detailed proposals to achieve that aim.</a:t>
            </a: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Likely key </a:t>
            </a:r>
            <a:r>
              <a:rPr lang="en-GB" sz="1400" dirty="0">
                <a:latin typeface="Tahoma" pitchFamily="34" charset="0"/>
                <a:ea typeface="Tahoma" pitchFamily="34" charset="0"/>
                <a:cs typeface="Tahoma" pitchFamily="34" charset="0"/>
              </a:rPr>
              <a:t>role for institutional </a:t>
            </a:r>
            <a:r>
              <a:rPr lang="en-GB" sz="1400" dirty="0" smtClean="0">
                <a:latin typeface="Tahoma" pitchFamily="34" charset="0"/>
                <a:ea typeface="Tahoma" pitchFamily="34" charset="0"/>
                <a:cs typeface="Tahoma" pitchFamily="34" charset="0"/>
              </a:rPr>
              <a:t>repositories.</a:t>
            </a:r>
          </a:p>
          <a:p>
            <a:pPr lvl="1">
              <a:spcBef>
                <a:spcPts val="600"/>
              </a:spcBef>
              <a:buClr>
                <a:schemeClr val="accent6">
                  <a:lumMod val="75000"/>
                </a:schemeClr>
              </a:buClr>
            </a:pPr>
            <a:r>
              <a:rPr lang="en-GB" sz="1400" dirty="0">
                <a:latin typeface="Tahoma" pitchFamily="34" charset="0"/>
                <a:ea typeface="Tahoma" pitchFamily="34" charset="0"/>
                <a:cs typeface="Tahoma" pitchFamily="34" charset="0"/>
              </a:rPr>
              <a:t>T</a:t>
            </a:r>
            <a:r>
              <a:rPr lang="en-GB" sz="1400" dirty="0" smtClean="0">
                <a:latin typeface="Tahoma" pitchFamily="34" charset="0"/>
                <a:ea typeface="Tahoma" pitchFamily="34" charset="0"/>
                <a:cs typeface="Tahoma" pitchFamily="34" charset="0"/>
              </a:rPr>
              <a:t>wo-year </a:t>
            </a:r>
            <a:r>
              <a:rPr lang="en-GB" sz="1400" dirty="0">
                <a:latin typeface="Tahoma" pitchFamily="34" charset="0"/>
                <a:ea typeface="Tahoma" pitchFamily="34" charset="0"/>
                <a:cs typeface="Tahoma" pitchFamily="34" charset="0"/>
              </a:rPr>
              <a:t>notice period (so that the OA requirement will come into effect for articles published from 2016 </a:t>
            </a:r>
            <a:r>
              <a:rPr lang="en-GB" sz="1400" dirty="0" smtClean="0">
                <a:latin typeface="Tahoma" pitchFamily="34" charset="0"/>
                <a:ea typeface="Tahoma" pitchFamily="34" charset="0"/>
                <a:cs typeface="Tahoma" pitchFamily="34" charset="0"/>
              </a:rPr>
              <a:t>onwards).</a:t>
            </a:r>
          </a:p>
          <a:p>
            <a:pPr lvl="1">
              <a:spcBef>
                <a:spcPts val="600"/>
              </a:spcBef>
              <a:buClr>
                <a:schemeClr val="accent6">
                  <a:lumMod val="75000"/>
                </a:schemeClr>
              </a:buClr>
            </a:pPr>
            <a:r>
              <a:rPr lang="en-GB" sz="1400" dirty="0">
                <a:latin typeface="Tahoma" pitchFamily="34" charset="0"/>
                <a:ea typeface="Tahoma" pitchFamily="34" charset="0"/>
                <a:cs typeface="Tahoma" pitchFamily="34" charset="0"/>
              </a:rPr>
              <a:t>E</a:t>
            </a:r>
            <a:r>
              <a:rPr lang="en-GB" sz="1400" dirty="0" smtClean="0">
                <a:latin typeface="Tahoma" pitchFamily="34" charset="0"/>
                <a:ea typeface="Tahoma" pitchFamily="34" charset="0"/>
                <a:cs typeface="Tahoma" pitchFamily="34" charset="0"/>
              </a:rPr>
              <a:t>xclusion </a:t>
            </a:r>
            <a:r>
              <a:rPr lang="en-GB" sz="1400" dirty="0">
                <a:latin typeface="Tahoma" pitchFamily="34" charset="0"/>
                <a:ea typeface="Tahoma" pitchFamily="34" charset="0"/>
                <a:cs typeface="Tahoma" pitchFamily="34" charset="0"/>
              </a:rPr>
              <a:t>from the OA requirement for the time being for both monographs and research </a:t>
            </a:r>
            <a:r>
              <a:rPr lang="en-GB" sz="1400" dirty="0" smtClean="0">
                <a:latin typeface="Tahoma" pitchFamily="34" charset="0"/>
                <a:ea typeface="Tahoma" pitchFamily="34" charset="0"/>
                <a:cs typeface="Tahoma" pitchFamily="34" charset="0"/>
              </a:rPr>
              <a:t>data. </a:t>
            </a: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Attention to be paid to the </a:t>
            </a:r>
            <a:r>
              <a:rPr lang="en-GB" sz="1400" dirty="0">
                <a:latin typeface="Tahoma" pitchFamily="34" charset="0"/>
                <a:ea typeface="Tahoma" pitchFamily="34" charset="0"/>
                <a:cs typeface="Tahoma" pitchFamily="34" charset="0"/>
              </a:rPr>
              <a:t>handling of exceptions to the OA requirement and/or the expected rates of compliance</a:t>
            </a:r>
            <a:r>
              <a:rPr lang="en-GB" sz="1400" dirty="0" smtClean="0">
                <a:latin typeface="Tahoma" pitchFamily="34" charset="0"/>
                <a:ea typeface="Tahoma" pitchFamily="34" charset="0"/>
                <a:cs typeface="Tahoma" pitchFamily="34" charset="0"/>
              </a:rPr>
              <a:t>.</a:t>
            </a: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Consultation response deadline: 30 October.</a:t>
            </a:r>
            <a:endParaRPr lang="en-GB" sz="1400" dirty="0">
              <a:latin typeface="Tahoma" pitchFamily="34" charset="0"/>
              <a:ea typeface="Tahoma" pitchFamily="34" charset="0"/>
              <a:cs typeface="Tahoma" pitchFamily="34" charset="0"/>
            </a:endParaRPr>
          </a:p>
          <a:p>
            <a:endParaRPr lang="en-GB" sz="1800" dirty="0" smtClean="0">
              <a:solidFill>
                <a:schemeClr val="bg1">
                  <a:lumMod val="50000"/>
                </a:schemeClr>
              </a:solidFill>
              <a:latin typeface="Tahoma" pitchFamily="34" charset="0"/>
              <a:ea typeface="Tahoma" pitchFamily="34" charset="0"/>
              <a:cs typeface="Tahoma" pitchFamily="34" charset="0"/>
            </a:endParaRPr>
          </a:p>
          <a:p>
            <a:pPr lvl="1"/>
            <a:endParaRPr lang="en-GB" sz="1400" dirty="0" smtClean="0">
              <a:solidFill>
                <a:schemeClr val="bg1">
                  <a:lumMod val="50000"/>
                </a:schemeClr>
              </a:solidFill>
              <a:latin typeface="Tahoma" pitchFamily="34" charset="0"/>
              <a:ea typeface="Tahoma" pitchFamily="34" charset="0"/>
              <a:cs typeface="Tahoma" pitchFamily="34" charset="0"/>
            </a:endParaRPr>
          </a:p>
          <a:p>
            <a:pPr lvl="1"/>
            <a:endParaRPr lang="en-GB" sz="14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E2B66A3-71E7-446F-9920-11D513F460EC}" type="slidenum">
              <a:rPr lang="en-GB" smtClean="0"/>
              <a:t>13</a:t>
            </a:fld>
            <a:endParaRPr lang="en-GB" dirty="0"/>
          </a:p>
        </p:txBody>
      </p:sp>
    </p:spTree>
    <p:extLst>
      <p:ext uri="{BB962C8B-B14F-4D97-AF65-F5344CB8AC3E}">
        <p14:creationId xmlns:p14="http://schemas.microsoft.com/office/powerpoint/2010/main" val="1117160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2000" b="1" i="1" dirty="0" smtClean="0">
                <a:latin typeface="Tahoma" pitchFamily="34" charset="0"/>
                <a:ea typeface="Tahoma" pitchFamily="34" charset="0"/>
                <a:cs typeface="Tahoma" pitchFamily="34" charset="0"/>
              </a:rPr>
              <a:t>But </a:t>
            </a:r>
            <a:r>
              <a:rPr lang="en-GB" sz="2400" b="1" i="1" dirty="0" smtClean="0">
                <a:latin typeface="Tahoma" pitchFamily="34" charset="0"/>
                <a:ea typeface="Tahoma" pitchFamily="34" charset="0"/>
                <a:cs typeface="Tahoma" pitchFamily="34" charset="0"/>
              </a:rPr>
              <a:t>OA isn’t everything…</a:t>
            </a:r>
            <a:endParaRPr lang="en-GB" sz="2400" b="1" i="1"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E2B66A3-71E7-446F-9920-11D513F460EC}" type="slidenum">
              <a:rPr lang="en-GB" smtClean="0"/>
              <a:t>14</a:t>
            </a:fld>
            <a:endParaRPr lang="en-GB" dirty="0"/>
          </a:p>
        </p:txBody>
      </p:sp>
    </p:spTree>
    <p:extLst>
      <p:ext uri="{BB962C8B-B14F-4D97-AF65-F5344CB8AC3E}">
        <p14:creationId xmlns:p14="http://schemas.microsoft.com/office/powerpoint/2010/main" val="4022027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229600" cy="576064"/>
          </a:xfrm>
        </p:spPr>
        <p:txBody>
          <a:bodyPr>
            <a:normAutofit/>
          </a:bodyPr>
          <a:lstStyle/>
          <a:p>
            <a:r>
              <a:rPr lang="en-GB" sz="2400" b="1" dirty="0" smtClean="0">
                <a:latin typeface="Tahoma" pitchFamily="34" charset="0"/>
                <a:ea typeface="Tahoma" pitchFamily="34" charset="0"/>
                <a:cs typeface="Tahoma" pitchFamily="34" charset="0"/>
              </a:rPr>
              <a:t>OA and open data</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628800"/>
            <a:ext cx="8229600" cy="4680520"/>
          </a:xfrm>
        </p:spPr>
        <p:txBody>
          <a:bodyPr>
            <a:normAutofit/>
          </a:bodyPr>
          <a:lstStyle/>
          <a:p>
            <a:pPr>
              <a:buClr>
                <a:schemeClr val="accent6">
                  <a:lumMod val="75000"/>
                </a:schemeClr>
              </a:buClr>
            </a:pPr>
            <a:r>
              <a:rPr lang="en-GB" sz="1800" dirty="0" smtClean="0">
                <a:latin typeface="Tahoma" pitchFamily="34" charset="0"/>
                <a:ea typeface="Tahoma" pitchFamily="34" charset="0"/>
                <a:cs typeface="Tahoma" pitchFamily="34" charset="0"/>
              </a:rPr>
              <a:t>Relationship between moves towards greater OA for </a:t>
            </a:r>
            <a:r>
              <a:rPr lang="en-GB" sz="1800" b="1" dirty="0" smtClean="0">
                <a:solidFill>
                  <a:schemeClr val="accent6">
                    <a:lumMod val="75000"/>
                  </a:schemeClr>
                </a:solidFill>
                <a:latin typeface="Tahoma" pitchFamily="34" charset="0"/>
                <a:ea typeface="Tahoma" pitchFamily="34" charset="0"/>
                <a:cs typeface="Tahoma" pitchFamily="34" charset="0"/>
              </a:rPr>
              <a:t>publications</a:t>
            </a:r>
            <a:r>
              <a:rPr lang="en-GB" sz="1800" dirty="0" smtClean="0">
                <a:latin typeface="Tahoma" pitchFamily="34" charset="0"/>
                <a:ea typeface="Tahoma" pitchFamily="34" charset="0"/>
                <a:cs typeface="Tahoma" pitchFamily="34" charset="0"/>
              </a:rPr>
              <a:t> and drives to make </a:t>
            </a:r>
            <a:r>
              <a:rPr lang="en-GB" sz="1800" b="1" dirty="0" smtClean="0">
                <a:solidFill>
                  <a:schemeClr val="accent6">
                    <a:lumMod val="75000"/>
                  </a:schemeClr>
                </a:solidFill>
                <a:latin typeface="Tahoma" pitchFamily="34" charset="0"/>
                <a:ea typeface="Tahoma" pitchFamily="34" charset="0"/>
                <a:cs typeface="Tahoma" pitchFamily="34" charset="0"/>
              </a:rPr>
              <a:t>research data </a:t>
            </a:r>
            <a:r>
              <a:rPr lang="en-GB" sz="1800" dirty="0" smtClean="0">
                <a:latin typeface="Tahoma" pitchFamily="34" charset="0"/>
                <a:ea typeface="Tahoma" pitchFamily="34" charset="0"/>
                <a:cs typeface="Tahoma" pitchFamily="34" charset="0"/>
              </a:rPr>
              <a:t>more open</a:t>
            </a:r>
          </a:p>
          <a:p>
            <a:pPr lvl="1">
              <a:buClr>
                <a:schemeClr val="accent6">
                  <a:lumMod val="75000"/>
                </a:schemeClr>
              </a:buClr>
            </a:pPr>
            <a:r>
              <a:rPr lang="en-GB" sz="1400" dirty="0" smtClean="0">
                <a:latin typeface="Tahoma" pitchFamily="34" charset="0"/>
                <a:ea typeface="Tahoma" pitchFamily="34" charset="0"/>
                <a:cs typeface="Tahoma" pitchFamily="34" charset="0"/>
              </a:rPr>
              <a:t>Driven largely by the same transparency agenda and belief that openness favours innovation.</a:t>
            </a:r>
          </a:p>
          <a:p>
            <a:pPr>
              <a:buClr>
                <a:schemeClr val="accent6">
                  <a:lumMod val="75000"/>
                </a:schemeClr>
              </a:buClr>
            </a:pPr>
            <a:r>
              <a:rPr lang="en-GB" sz="1800" dirty="0" smtClean="0">
                <a:latin typeface="Tahoma" pitchFamily="34" charset="0"/>
                <a:ea typeface="Tahoma" pitchFamily="34" charset="0"/>
                <a:cs typeface="Tahoma" pitchFamily="34" charset="0"/>
              </a:rPr>
              <a:t>In the UK, two significant pieces of work on open data published around the same time as the Finch Report:</a:t>
            </a:r>
          </a:p>
          <a:p>
            <a:pPr lvl="1">
              <a:buClr>
                <a:schemeClr val="accent6">
                  <a:lumMod val="75000"/>
                </a:schemeClr>
              </a:buClr>
            </a:pPr>
            <a:r>
              <a:rPr lang="en-GB" sz="1400" dirty="0" smtClean="0">
                <a:latin typeface="Tahoma" pitchFamily="34" charset="0"/>
                <a:ea typeface="Tahoma" pitchFamily="34" charset="0"/>
                <a:cs typeface="Tahoma" pitchFamily="34" charset="0"/>
              </a:rPr>
              <a:t>Royal Society report on </a:t>
            </a:r>
            <a:r>
              <a:rPr lang="en-GB" sz="1400" i="1" dirty="0" smtClean="0">
                <a:solidFill>
                  <a:schemeClr val="accent6">
                    <a:lumMod val="75000"/>
                  </a:schemeClr>
                </a:solidFill>
                <a:latin typeface="Tahoma" pitchFamily="34" charset="0"/>
                <a:ea typeface="Tahoma" pitchFamily="34" charset="0"/>
                <a:cs typeface="Tahoma" pitchFamily="34" charset="0"/>
              </a:rPr>
              <a:t>Science as an Open Enterprise.</a:t>
            </a:r>
          </a:p>
          <a:p>
            <a:pPr lvl="1">
              <a:buClr>
                <a:schemeClr val="accent6">
                  <a:lumMod val="75000"/>
                </a:schemeClr>
              </a:buClr>
            </a:pPr>
            <a:r>
              <a:rPr lang="en-GB" sz="1400" dirty="0" smtClean="0">
                <a:solidFill>
                  <a:schemeClr val="bg1">
                    <a:lumMod val="50000"/>
                  </a:schemeClr>
                </a:solidFill>
                <a:latin typeface="Tahoma" pitchFamily="34" charset="0"/>
                <a:ea typeface="Tahoma" pitchFamily="34" charset="0"/>
                <a:cs typeface="Tahoma" pitchFamily="34" charset="0"/>
              </a:rPr>
              <a:t>Government White Paper on </a:t>
            </a:r>
            <a:r>
              <a:rPr lang="en-GB" sz="1400" i="1" dirty="0" smtClean="0">
                <a:solidFill>
                  <a:schemeClr val="accent6">
                    <a:lumMod val="75000"/>
                  </a:schemeClr>
                </a:solidFill>
                <a:latin typeface="Tahoma" pitchFamily="34" charset="0"/>
                <a:ea typeface="Tahoma" pitchFamily="34" charset="0"/>
                <a:cs typeface="Tahoma" pitchFamily="34" charset="0"/>
              </a:rPr>
              <a:t>Open Data – Unleashing the Potential.</a:t>
            </a:r>
          </a:p>
          <a:p>
            <a:pPr>
              <a:buClr>
                <a:schemeClr val="accent6">
                  <a:lumMod val="75000"/>
                </a:schemeClr>
              </a:buClr>
            </a:pPr>
            <a:r>
              <a:rPr lang="en-GB" sz="1800" dirty="0" smtClean="0">
                <a:solidFill>
                  <a:schemeClr val="bg1">
                    <a:lumMod val="50000"/>
                  </a:schemeClr>
                </a:solidFill>
                <a:latin typeface="Tahoma" pitchFamily="34" charset="0"/>
                <a:ea typeface="Tahoma" pitchFamily="34" charset="0"/>
                <a:cs typeface="Tahoma" pitchFamily="34" charset="0"/>
              </a:rPr>
              <a:t>Many other reports internationally in recent years aimed at improving policy, infrastructure and practices relating to good management and curation of research data.</a:t>
            </a:r>
          </a:p>
          <a:p>
            <a:pPr>
              <a:buClr>
                <a:schemeClr val="accent6">
                  <a:lumMod val="75000"/>
                </a:schemeClr>
              </a:buClr>
            </a:pPr>
            <a:r>
              <a:rPr lang="en-GB" sz="1800" dirty="0" smtClean="0">
                <a:solidFill>
                  <a:schemeClr val="bg1">
                    <a:lumMod val="50000"/>
                  </a:schemeClr>
                </a:solidFill>
                <a:latin typeface="Tahoma" pitchFamily="34" charset="0"/>
                <a:ea typeface="Tahoma" pitchFamily="34" charset="0"/>
                <a:cs typeface="Tahoma" pitchFamily="34" charset="0"/>
              </a:rPr>
              <a:t>And in the background, international initiatives aimed at promoting or encouraging open data and greater sharing of data:</a:t>
            </a:r>
          </a:p>
          <a:p>
            <a:pPr lvl="1">
              <a:buClr>
                <a:schemeClr val="accent6">
                  <a:lumMod val="75000"/>
                </a:schemeClr>
              </a:buClr>
            </a:pPr>
            <a:r>
              <a:rPr lang="en-GB" sz="1400" dirty="0" smtClean="0">
                <a:solidFill>
                  <a:schemeClr val="bg1">
                    <a:lumMod val="50000"/>
                  </a:schemeClr>
                </a:solidFill>
                <a:latin typeface="Tahoma" pitchFamily="34" charset="0"/>
                <a:ea typeface="Tahoma" pitchFamily="34" charset="0"/>
                <a:cs typeface="Tahoma" pitchFamily="34" charset="0"/>
              </a:rPr>
              <a:t>Research Data Alliance</a:t>
            </a:r>
          </a:p>
          <a:p>
            <a:pPr lvl="1">
              <a:buClr>
                <a:schemeClr val="accent6">
                  <a:lumMod val="75000"/>
                </a:schemeClr>
              </a:buClr>
            </a:pPr>
            <a:r>
              <a:rPr lang="en-GB" sz="1400" dirty="0" smtClean="0">
                <a:solidFill>
                  <a:schemeClr val="bg1">
                    <a:lumMod val="50000"/>
                  </a:schemeClr>
                </a:solidFill>
                <a:latin typeface="Tahoma" pitchFamily="34" charset="0"/>
                <a:ea typeface="Tahoma" pitchFamily="34" charset="0"/>
                <a:cs typeface="Tahoma" pitchFamily="34" charset="0"/>
              </a:rPr>
              <a:t>Open Knowledge Foundation</a:t>
            </a:r>
          </a:p>
          <a:p>
            <a:pPr>
              <a:buClr>
                <a:schemeClr val="accent6">
                  <a:lumMod val="75000"/>
                </a:schemeClr>
              </a:buClr>
            </a:pPr>
            <a:r>
              <a:rPr lang="en-GB" sz="1800" dirty="0" smtClean="0">
                <a:solidFill>
                  <a:schemeClr val="bg1">
                    <a:lumMod val="50000"/>
                  </a:schemeClr>
                </a:solidFill>
                <a:latin typeface="Tahoma" pitchFamily="34" charset="0"/>
                <a:ea typeface="Tahoma" pitchFamily="34" charset="0"/>
                <a:cs typeface="Tahoma" pitchFamily="34" charset="0"/>
              </a:rPr>
              <a:t>In this context, developments in </a:t>
            </a:r>
            <a:r>
              <a:rPr lang="en-GB" sz="1800" b="1" dirty="0" smtClean="0">
                <a:solidFill>
                  <a:schemeClr val="accent6">
                    <a:lumMod val="75000"/>
                  </a:schemeClr>
                </a:solidFill>
                <a:latin typeface="Tahoma" pitchFamily="34" charset="0"/>
                <a:ea typeface="Tahoma" pitchFamily="34" charset="0"/>
                <a:cs typeface="Tahoma" pitchFamily="34" charset="0"/>
              </a:rPr>
              <a:t>research data publication   </a:t>
            </a:r>
            <a:endParaRPr lang="en-GB" sz="1800" b="1" dirty="0">
              <a:solidFill>
                <a:schemeClr val="accent6">
                  <a:lumMod val="75000"/>
                </a:schemeClr>
              </a:solidFill>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E2B66A3-71E7-446F-9920-11D513F460EC}" type="slidenum">
              <a:rPr lang="en-GB" smtClean="0"/>
              <a:t>15</a:t>
            </a:fld>
            <a:endParaRPr lang="en-GB" dirty="0"/>
          </a:p>
        </p:txBody>
      </p:sp>
    </p:spTree>
    <p:extLst>
      <p:ext uri="{BB962C8B-B14F-4D97-AF65-F5344CB8AC3E}">
        <p14:creationId xmlns:p14="http://schemas.microsoft.com/office/powerpoint/2010/main" val="1624091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229600" cy="648072"/>
          </a:xfrm>
        </p:spPr>
        <p:txBody>
          <a:bodyPr>
            <a:normAutofit/>
          </a:bodyPr>
          <a:lstStyle/>
          <a:p>
            <a:r>
              <a:rPr lang="en-GB" sz="2400" b="1" dirty="0" smtClean="0">
                <a:latin typeface="Tahoma" pitchFamily="34" charset="0"/>
                <a:ea typeface="Tahoma" pitchFamily="34" charset="0"/>
                <a:cs typeface="Tahoma" pitchFamily="34" charset="0"/>
              </a:rPr>
              <a:t>Research data publishing</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772816"/>
            <a:ext cx="8229600" cy="4464496"/>
          </a:xfrm>
        </p:spPr>
        <p:txBody>
          <a:bodyPr>
            <a:normAutofit fontScale="92500" lnSpcReduction="10000"/>
          </a:bodyPr>
          <a:lstStyle/>
          <a:p>
            <a:pPr>
              <a:buClr>
                <a:schemeClr val="accent6">
                  <a:lumMod val="75000"/>
                </a:schemeClr>
              </a:buClr>
            </a:pPr>
            <a:r>
              <a:rPr lang="en-GB" sz="1800" dirty="0" smtClean="0">
                <a:latin typeface="Tahoma" pitchFamily="34" charset="0"/>
                <a:ea typeface="Tahoma" pitchFamily="34" charset="0"/>
                <a:cs typeface="Tahoma" pitchFamily="34" charset="0"/>
              </a:rPr>
              <a:t>Publishing of research data is underdeveloped in comparison with journal and monograph publication.</a:t>
            </a:r>
          </a:p>
          <a:p>
            <a:pPr>
              <a:buClr>
                <a:schemeClr val="accent6">
                  <a:lumMod val="75000"/>
                </a:schemeClr>
              </a:buClr>
            </a:pPr>
            <a:r>
              <a:rPr lang="en-GB" sz="1800" dirty="0" smtClean="0">
                <a:latin typeface="Tahoma" pitchFamily="34" charset="0"/>
                <a:ea typeface="Tahoma" pitchFamily="34" charset="0"/>
                <a:cs typeface="Tahoma" pitchFamily="34" charset="0"/>
              </a:rPr>
              <a:t>Traditionally, data underlying research findings has been treated as part of journal articles’ supplementary material, with summarised representations (tables, graphs, diagrams, images…) in the body of the article.</a:t>
            </a:r>
          </a:p>
          <a:p>
            <a:pPr>
              <a:buClr>
                <a:schemeClr val="accent6">
                  <a:lumMod val="75000"/>
                </a:schemeClr>
              </a:buClr>
            </a:pPr>
            <a:r>
              <a:rPr lang="en-GB" sz="1800" dirty="0" smtClean="0">
                <a:latin typeface="Tahoma" pitchFamily="34" charset="0"/>
                <a:ea typeface="Tahoma" pitchFamily="34" charset="0"/>
                <a:cs typeface="Tahoma" pitchFamily="34" charset="0"/>
              </a:rPr>
              <a:t>But supplementary material increasingly does not represent the best context for data:</a:t>
            </a:r>
          </a:p>
          <a:p>
            <a:pPr lvl="1">
              <a:buClr>
                <a:schemeClr val="accent6">
                  <a:lumMod val="75000"/>
                </a:schemeClr>
              </a:buClr>
            </a:pPr>
            <a:r>
              <a:rPr lang="en-GB" sz="1400" dirty="0">
                <a:latin typeface="Tahoma" pitchFamily="34" charset="0"/>
                <a:ea typeface="Tahoma" pitchFamily="34" charset="0"/>
                <a:cs typeface="Tahoma" pitchFamily="34" charset="0"/>
              </a:rPr>
              <a:t>p</a:t>
            </a:r>
            <a:r>
              <a:rPr lang="en-GB" sz="1400" dirty="0" smtClean="0">
                <a:latin typeface="Tahoma" pitchFamily="34" charset="0"/>
                <a:ea typeface="Tahoma" pitchFamily="34" charset="0"/>
                <a:cs typeface="Tahoma" pitchFamily="34" charset="0"/>
              </a:rPr>
              <a:t>oorly curated – insufficient discoverability</a:t>
            </a:r>
          </a:p>
          <a:p>
            <a:pPr lvl="1">
              <a:buClr>
                <a:schemeClr val="accent6">
                  <a:lumMod val="75000"/>
                </a:schemeClr>
              </a:buClr>
            </a:pPr>
            <a:r>
              <a:rPr lang="en-GB" sz="1400" dirty="0">
                <a:latin typeface="Tahoma" pitchFamily="34" charset="0"/>
                <a:ea typeface="Tahoma" pitchFamily="34" charset="0"/>
                <a:cs typeface="Tahoma" pitchFamily="34" charset="0"/>
              </a:rPr>
              <a:t>p</a:t>
            </a:r>
            <a:r>
              <a:rPr lang="en-GB" sz="1400" dirty="0" smtClean="0">
                <a:latin typeface="Tahoma" pitchFamily="34" charset="0"/>
                <a:ea typeface="Tahoma" pitchFamily="34" charset="0"/>
                <a:cs typeface="Tahoma" pitchFamily="34" charset="0"/>
              </a:rPr>
              <a:t>oor structure, variability of formats</a:t>
            </a:r>
          </a:p>
          <a:p>
            <a:pPr lvl="1">
              <a:buClr>
                <a:schemeClr val="accent6">
                  <a:lumMod val="75000"/>
                </a:schemeClr>
              </a:buClr>
            </a:pPr>
            <a:r>
              <a:rPr lang="en-GB" sz="1400" dirty="0">
                <a:latin typeface="Tahoma" pitchFamily="34" charset="0"/>
                <a:ea typeface="Tahoma" pitchFamily="34" charset="0"/>
                <a:cs typeface="Tahoma" pitchFamily="34" charset="0"/>
              </a:rPr>
              <a:t>i</a:t>
            </a:r>
            <a:r>
              <a:rPr lang="en-GB" sz="1400" dirty="0" smtClean="0">
                <a:latin typeface="Tahoma" pitchFamily="34" charset="0"/>
                <a:ea typeface="Tahoma" pitchFamily="34" charset="0"/>
                <a:cs typeface="Tahoma" pitchFamily="34" charset="0"/>
              </a:rPr>
              <a:t>nadequate metadata or metadata standards</a:t>
            </a:r>
          </a:p>
          <a:p>
            <a:pPr lvl="1">
              <a:buClr>
                <a:schemeClr val="accent6">
                  <a:lumMod val="75000"/>
                </a:schemeClr>
              </a:buClr>
            </a:pPr>
            <a:r>
              <a:rPr lang="en-GB" sz="1400" dirty="0">
                <a:latin typeface="Tahoma" pitchFamily="34" charset="0"/>
                <a:ea typeface="Tahoma" pitchFamily="34" charset="0"/>
                <a:cs typeface="Tahoma" pitchFamily="34" charset="0"/>
              </a:rPr>
              <a:t>c</a:t>
            </a:r>
            <a:r>
              <a:rPr lang="en-GB" sz="1400" dirty="0" smtClean="0">
                <a:latin typeface="Tahoma" pitchFamily="34" charset="0"/>
                <a:ea typeface="Tahoma" pitchFamily="34" charset="0"/>
                <a:cs typeface="Tahoma" pitchFamily="34" charset="0"/>
              </a:rPr>
              <a:t>ostly for publishers</a:t>
            </a:r>
          </a:p>
          <a:p>
            <a:pPr lvl="1">
              <a:buClr>
                <a:schemeClr val="accent6">
                  <a:lumMod val="75000"/>
                </a:schemeClr>
              </a:buClr>
            </a:pPr>
            <a:r>
              <a:rPr lang="en-GB" sz="1400" dirty="0">
                <a:latin typeface="Tahoma" pitchFamily="34" charset="0"/>
                <a:ea typeface="Tahoma" pitchFamily="34" charset="0"/>
                <a:cs typeface="Tahoma" pitchFamily="34" charset="0"/>
              </a:rPr>
              <a:t>p</a:t>
            </a:r>
            <a:r>
              <a:rPr lang="en-GB" sz="1400" dirty="0" smtClean="0">
                <a:latin typeface="Tahoma" pitchFamily="34" charset="0"/>
                <a:ea typeface="Tahoma" pitchFamily="34" charset="0"/>
                <a:cs typeface="Tahoma" pitchFamily="34" charset="0"/>
              </a:rPr>
              <a:t>erception that data gets dumped there for want of a better place to put it: </a:t>
            </a:r>
            <a:r>
              <a:rPr lang="en-GB" sz="1400" i="1" dirty="0" smtClean="0">
                <a:solidFill>
                  <a:schemeClr val="accent6">
                    <a:lumMod val="75000"/>
                  </a:schemeClr>
                </a:solidFill>
                <a:latin typeface="Tahoma" pitchFamily="34" charset="0"/>
                <a:ea typeface="Tahoma" pitchFamily="34" charset="0"/>
                <a:cs typeface="Tahoma" pitchFamily="34" charset="0"/>
              </a:rPr>
              <a:t>“It has become a limitless bag of stuff” </a:t>
            </a:r>
            <a:r>
              <a:rPr lang="en-GB" sz="1400" dirty="0" smtClean="0">
                <a:latin typeface="Tahoma" pitchFamily="34" charset="0"/>
                <a:ea typeface="Tahoma" pitchFamily="34" charset="0"/>
                <a:cs typeface="Tahoma" pitchFamily="34" charset="0"/>
              </a:rPr>
              <a:t>(Emilie Marcus, Editor-in-Chief, Cell Press journals)</a:t>
            </a:r>
          </a:p>
          <a:p>
            <a:pPr lvl="1">
              <a:buClr>
                <a:schemeClr val="accent6">
                  <a:lumMod val="75000"/>
                </a:schemeClr>
              </a:buClr>
            </a:pPr>
            <a:r>
              <a:rPr lang="en-GB" sz="1400" dirty="0" smtClean="0">
                <a:latin typeface="Tahoma" pitchFamily="34" charset="0"/>
                <a:ea typeface="Tahoma" pitchFamily="34" charset="0"/>
                <a:cs typeface="Tahoma" pitchFamily="34" charset="0"/>
              </a:rPr>
              <a:t>one </a:t>
            </a:r>
            <a:r>
              <a:rPr lang="en-GB" sz="1400" dirty="0">
                <a:latin typeface="Tahoma" pitchFamily="34" charset="0"/>
                <a:ea typeface="Tahoma" pitchFamily="34" charset="0"/>
                <a:cs typeface="Tahoma" pitchFamily="34" charset="0"/>
              </a:rPr>
              <a:t>radical reaction to these problems: </a:t>
            </a:r>
            <a:r>
              <a:rPr lang="en-GB" sz="1400" i="1" dirty="0">
                <a:latin typeface="Tahoma" pitchFamily="34" charset="0"/>
                <a:ea typeface="Tahoma" pitchFamily="34" charset="0"/>
                <a:cs typeface="Tahoma" pitchFamily="34" charset="0"/>
              </a:rPr>
              <a:t>Journal of Neuroscience </a:t>
            </a:r>
            <a:r>
              <a:rPr lang="en-GB" sz="1400" dirty="0">
                <a:latin typeface="Tahoma" pitchFamily="34" charset="0"/>
                <a:ea typeface="Tahoma" pitchFamily="34" charset="0"/>
                <a:cs typeface="Tahoma" pitchFamily="34" charset="0"/>
              </a:rPr>
              <a:t>no longer accepts supplementary </a:t>
            </a:r>
            <a:r>
              <a:rPr lang="en-GB" sz="1400" dirty="0" smtClean="0">
                <a:latin typeface="Tahoma" pitchFamily="34" charset="0"/>
                <a:ea typeface="Tahoma" pitchFamily="34" charset="0"/>
                <a:cs typeface="Tahoma" pitchFamily="34" charset="0"/>
              </a:rPr>
              <a:t>material</a:t>
            </a:r>
          </a:p>
          <a:p>
            <a:pPr>
              <a:buClr>
                <a:schemeClr val="accent6">
                  <a:lumMod val="75000"/>
                </a:schemeClr>
              </a:buClr>
            </a:pPr>
            <a:r>
              <a:rPr lang="en-GB" sz="1800" dirty="0" smtClean="0">
                <a:latin typeface="Tahoma" pitchFamily="34" charset="0"/>
                <a:ea typeface="Tahoma" pitchFamily="34" charset="0"/>
                <a:cs typeface="Tahoma" pitchFamily="34" charset="0"/>
              </a:rPr>
              <a:t>The challenge is to ensure the integration of data with journal publications, but in a way that is sustainable for the data. Thus increasing realisation even among publishers that data destined for publication is best looked after elsewhere.</a:t>
            </a:r>
          </a:p>
          <a:p>
            <a:endParaRPr lang="en-GB" sz="1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E2B66A3-71E7-446F-9920-11D513F460EC}" type="slidenum">
              <a:rPr lang="en-GB" smtClean="0"/>
              <a:t>16</a:t>
            </a:fld>
            <a:endParaRPr lang="en-GB" dirty="0"/>
          </a:p>
        </p:txBody>
      </p:sp>
    </p:spTree>
    <p:extLst>
      <p:ext uri="{BB962C8B-B14F-4D97-AF65-F5344CB8AC3E}">
        <p14:creationId xmlns:p14="http://schemas.microsoft.com/office/powerpoint/2010/main" val="2818098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220" y="908720"/>
            <a:ext cx="8229600" cy="576064"/>
          </a:xfrm>
        </p:spPr>
        <p:txBody>
          <a:bodyPr>
            <a:normAutofit/>
          </a:bodyPr>
          <a:lstStyle/>
          <a:p>
            <a:r>
              <a:rPr lang="en-GB" sz="2400" b="1" dirty="0" smtClean="0">
                <a:latin typeface="Tahoma" pitchFamily="34" charset="0"/>
                <a:ea typeface="Tahoma" pitchFamily="34" charset="0"/>
                <a:cs typeface="Tahoma" pitchFamily="34" charset="0"/>
              </a:rPr>
              <a:t>Data publishing and repositories</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37220" y="1484784"/>
            <a:ext cx="8229600" cy="4752528"/>
          </a:xfrm>
        </p:spPr>
        <p:txBody>
          <a:bodyPr>
            <a:normAutofit/>
          </a:bodyPr>
          <a:lstStyle/>
          <a:p>
            <a:r>
              <a:rPr lang="en-GB" sz="1800" dirty="0" smtClean="0">
                <a:latin typeface="Tahoma" pitchFamily="34" charset="0"/>
                <a:ea typeface="Tahoma" pitchFamily="34" charset="0"/>
                <a:cs typeface="Tahoma" pitchFamily="34" charset="0"/>
              </a:rPr>
              <a:t>The obvious ‘elsewhere’ are repositories and data centres. Increasingly, publishers and journals are recognising this.</a:t>
            </a:r>
          </a:p>
          <a:p>
            <a:pPr lvl="1"/>
            <a:r>
              <a:rPr lang="en-GB" sz="1400" dirty="0" smtClean="0">
                <a:latin typeface="Tahoma" pitchFamily="34" charset="0"/>
                <a:ea typeface="Tahoma" pitchFamily="34" charset="0"/>
                <a:cs typeface="Tahoma" pitchFamily="34" charset="0"/>
              </a:rPr>
              <a:t>They also recognise </a:t>
            </a:r>
            <a:r>
              <a:rPr lang="en-GB" sz="1400" dirty="0">
                <a:latin typeface="Tahoma" pitchFamily="34" charset="0"/>
                <a:ea typeface="Tahoma" pitchFamily="34" charset="0"/>
                <a:cs typeface="Tahoma" pitchFamily="34" charset="0"/>
              </a:rPr>
              <a:t>that </a:t>
            </a:r>
            <a:r>
              <a:rPr lang="en-GB" sz="1400" i="1" dirty="0" smtClean="0">
                <a:solidFill>
                  <a:schemeClr val="accent6">
                    <a:lumMod val="75000"/>
                  </a:schemeClr>
                </a:solidFill>
                <a:latin typeface="Tahoma" pitchFamily="34" charset="0"/>
                <a:ea typeface="Tahoma" pitchFamily="34" charset="0"/>
                <a:cs typeface="Tahoma" pitchFamily="34" charset="0"/>
              </a:rPr>
              <a:t>“raw </a:t>
            </a:r>
            <a:r>
              <a:rPr lang="en-GB" sz="1400" i="1" dirty="0">
                <a:solidFill>
                  <a:schemeClr val="accent6">
                    <a:lumMod val="75000"/>
                  </a:schemeClr>
                </a:solidFill>
                <a:latin typeface="Tahoma" pitchFamily="34" charset="0"/>
                <a:ea typeface="Tahoma" pitchFamily="34" charset="0"/>
                <a:cs typeface="Tahoma" pitchFamily="34" charset="0"/>
              </a:rPr>
              <a:t>research data should be made freely available to all </a:t>
            </a:r>
            <a:r>
              <a:rPr lang="en-GB" sz="1400" i="1" dirty="0" smtClean="0">
                <a:solidFill>
                  <a:schemeClr val="accent6">
                    <a:lumMod val="75000"/>
                  </a:schemeClr>
                </a:solidFill>
                <a:latin typeface="Tahoma" pitchFamily="34" charset="0"/>
                <a:ea typeface="Tahoma" pitchFamily="34" charset="0"/>
                <a:cs typeface="Tahoma" pitchFamily="34" charset="0"/>
              </a:rPr>
              <a:t>researchers</a:t>
            </a:r>
            <a:r>
              <a:rPr lang="en-GB" sz="1400" i="1" dirty="0">
                <a:solidFill>
                  <a:schemeClr val="accent6">
                    <a:lumMod val="75000"/>
                  </a:schemeClr>
                </a:solidFill>
                <a:latin typeface="Tahoma" pitchFamily="34" charset="0"/>
                <a:ea typeface="Tahoma" pitchFamily="34" charset="0"/>
                <a:cs typeface="Tahoma" pitchFamily="34" charset="0"/>
              </a:rPr>
              <a:t>. Publishers encourage the public posting of the raw data outputs of research. Sets or sub-sets of data that are submitted with a paper to a journal should wherever possible be made freely accessible to other </a:t>
            </a:r>
            <a:r>
              <a:rPr lang="en-GB" sz="1400" i="1" dirty="0" smtClean="0">
                <a:solidFill>
                  <a:schemeClr val="accent6">
                    <a:lumMod val="75000"/>
                  </a:schemeClr>
                </a:solidFill>
                <a:latin typeface="Tahoma" pitchFamily="34" charset="0"/>
                <a:ea typeface="Tahoma" pitchFamily="34" charset="0"/>
                <a:cs typeface="Tahoma" pitchFamily="34" charset="0"/>
              </a:rPr>
              <a:t>scholars.”  </a:t>
            </a:r>
            <a:r>
              <a:rPr lang="en-GB" sz="1400" dirty="0" smtClean="0">
                <a:solidFill>
                  <a:schemeClr val="bg1">
                    <a:lumMod val="50000"/>
                  </a:schemeClr>
                </a:solidFill>
                <a:latin typeface="Tahoma" pitchFamily="34" charset="0"/>
                <a:ea typeface="Tahoma" pitchFamily="34" charset="0"/>
                <a:cs typeface="Tahoma" pitchFamily="34" charset="0"/>
              </a:rPr>
              <a:t>(Brussels Declaration, 2007)</a:t>
            </a:r>
          </a:p>
          <a:p>
            <a:r>
              <a:rPr lang="en-GB" sz="1800" dirty="0" smtClean="0">
                <a:solidFill>
                  <a:schemeClr val="bg1">
                    <a:lumMod val="50000"/>
                  </a:schemeClr>
                </a:solidFill>
                <a:latin typeface="Tahoma" pitchFamily="34" charset="0"/>
                <a:ea typeface="Tahoma" pitchFamily="34" charset="0"/>
                <a:cs typeface="Tahoma" pitchFamily="34" charset="0"/>
              </a:rPr>
              <a:t>The research data pyramid</a:t>
            </a:r>
          </a:p>
          <a:p>
            <a:pPr lvl="1"/>
            <a:r>
              <a:rPr lang="en-GB" sz="1400" dirty="0" smtClean="0">
                <a:solidFill>
                  <a:schemeClr val="bg1">
                    <a:lumMod val="50000"/>
                  </a:schemeClr>
                </a:solidFill>
                <a:latin typeface="Tahoma" pitchFamily="34" charset="0"/>
                <a:ea typeface="Tahoma" pitchFamily="34" charset="0"/>
                <a:cs typeface="Tahoma" pitchFamily="34" charset="0"/>
              </a:rPr>
              <a:t>From Opportunities for Data Exchange report (2011)</a:t>
            </a:r>
          </a:p>
          <a:p>
            <a:pPr lvl="1"/>
            <a:endParaRPr lang="en-GB" sz="1400" dirty="0">
              <a:solidFill>
                <a:schemeClr val="bg1">
                  <a:lumMod val="50000"/>
                </a:schemeClr>
              </a:solidFill>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E2B66A3-71E7-446F-9920-11D513F460EC}" type="slidenum">
              <a:rPr lang="en-GB" smtClean="0"/>
              <a:t>17</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645024"/>
            <a:ext cx="480060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875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504056"/>
          </a:xfrm>
        </p:spPr>
        <p:txBody>
          <a:bodyPr>
            <a:normAutofit/>
          </a:bodyPr>
          <a:lstStyle/>
          <a:p>
            <a:r>
              <a:rPr lang="en-GB" sz="2400" b="1" dirty="0" smtClean="0">
                <a:latin typeface="Tahoma" pitchFamily="34" charset="0"/>
                <a:ea typeface="Tahoma" pitchFamily="34" charset="0"/>
                <a:cs typeface="Tahoma" pitchFamily="34" charset="0"/>
              </a:rPr>
              <a:t>Journals and data repositories</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844824"/>
            <a:ext cx="8229600" cy="4824536"/>
          </a:xfrm>
        </p:spPr>
        <p:txBody>
          <a:bodyPr>
            <a:normAutofit/>
          </a:bodyPr>
          <a:lstStyle/>
          <a:p>
            <a:r>
              <a:rPr lang="en-GB" sz="1800" dirty="0" smtClean="0">
                <a:latin typeface="Tahoma" pitchFamily="34" charset="0"/>
                <a:ea typeface="Tahoma" pitchFamily="34" charset="0"/>
                <a:cs typeface="Tahoma" pitchFamily="34" charset="0"/>
              </a:rPr>
              <a:t>Publishers and journals (whether OA or not) are sympathetic to the idea of depositing underlying data in well-curated repositories or data centres – but in practice, they are developing policies at different rates.</a:t>
            </a:r>
          </a:p>
          <a:p>
            <a:r>
              <a:rPr lang="en-GB" sz="1800" dirty="0" smtClean="0">
                <a:latin typeface="Tahoma" pitchFamily="34" charset="0"/>
                <a:ea typeface="Tahoma" pitchFamily="34" charset="0"/>
                <a:cs typeface="Tahoma" pitchFamily="34" charset="0"/>
              </a:rPr>
              <a:t>Some journals are prescriptive: absolute requirement to deposit relevant data in appropriate facilities.</a:t>
            </a:r>
          </a:p>
          <a:p>
            <a:pPr lvl="1"/>
            <a:r>
              <a:rPr lang="en-GB" sz="1400" dirty="0" smtClean="0">
                <a:latin typeface="Tahoma" pitchFamily="34" charset="0"/>
                <a:ea typeface="Tahoma" pitchFamily="34" charset="0"/>
                <a:cs typeface="Tahoma" pitchFamily="34" charset="0"/>
              </a:rPr>
              <a:t>Particularly true in disciplines where there is well-developed infrastructure of repositories, e.g. genetics.</a:t>
            </a:r>
          </a:p>
          <a:p>
            <a:pPr lvl="1"/>
            <a:r>
              <a:rPr lang="en-GB" sz="1400" i="1" dirty="0" smtClean="0">
                <a:latin typeface="Tahoma" pitchFamily="34" charset="0"/>
                <a:ea typeface="Tahoma" pitchFamily="34" charset="0"/>
                <a:cs typeface="Tahoma" pitchFamily="34" charset="0"/>
              </a:rPr>
              <a:t>Cell Press </a:t>
            </a:r>
            <a:r>
              <a:rPr lang="en-GB" sz="1400" dirty="0" smtClean="0">
                <a:latin typeface="Tahoma" pitchFamily="34" charset="0"/>
                <a:ea typeface="Tahoma" pitchFamily="34" charset="0"/>
                <a:cs typeface="Tahoma" pitchFamily="34" charset="0"/>
              </a:rPr>
              <a:t>is a case in point, with requirements relating to a variety of repositories, such as </a:t>
            </a:r>
            <a:r>
              <a:rPr lang="en-GB" sz="1400" dirty="0" err="1" smtClean="0">
                <a:latin typeface="Tahoma" pitchFamily="34" charset="0"/>
                <a:ea typeface="Tahoma" pitchFamily="34" charset="0"/>
                <a:cs typeface="Tahoma" pitchFamily="34" charset="0"/>
              </a:rPr>
              <a:t>Wordwide</a:t>
            </a:r>
            <a:r>
              <a:rPr lang="en-GB" sz="1400" dirty="0" smtClean="0">
                <a:latin typeface="Tahoma" pitchFamily="34" charset="0"/>
                <a:ea typeface="Tahoma" pitchFamily="34" charset="0"/>
                <a:cs typeface="Tahoma" pitchFamily="34" charset="0"/>
              </a:rPr>
              <a:t> Protein Data Bank.</a:t>
            </a:r>
          </a:p>
          <a:p>
            <a:pPr lvl="1"/>
            <a:r>
              <a:rPr lang="en-GB" sz="1400" dirty="0">
                <a:latin typeface="Tahoma" pitchFamily="34" charset="0"/>
                <a:ea typeface="Tahoma" pitchFamily="34" charset="0"/>
                <a:cs typeface="Tahoma" pitchFamily="34" charset="0"/>
              </a:rPr>
              <a:t>M</a:t>
            </a:r>
            <a:r>
              <a:rPr lang="en-GB" sz="1400" dirty="0" smtClean="0">
                <a:latin typeface="Tahoma" pitchFamily="34" charset="0"/>
                <a:ea typeface="Tahoma" pitchFamily="34" charset="0"/>
                <a:cs typeface="Tahoma" pitchFamily="34" charset="0"/>
              </a:rPr>
              <a:t>ay </a:t>
            </a:r>
            <a:r>
              <a:rPr lang="en-GB" sz="1400" dirty="0">
                <a:latin typeface="Tahoma" pitchFamily="34" charset="0"/>
                <a:ea typeface="Tahoma" pitchFamily="34" charset="0"/>
                <a:cs typeface="Tahoma" pitchFamily="34" charset="0"/>
              </a:rPr>
              <a:t>also be opportune for publishers to align their policies with those of </a:t>
            </a:r>
            <a:r>
              <a:rPr lang="en-GB" sz="1400" dirty="0" smtClean="0">
                <a:latin typeface="Tahoma" pitchFamily="34" charset="0"/>
                <a:ea typeface="Tahoma" pitchFamily="34" charset="0"/>
                <a:cs typeface="Tahoma" pitchFamily="34" charset="0"/>
              </a:rPr>
              <a:t>larger </a:t>
            </a:r>
            <a:r>
              <a:rPr lang="en-GB" sz="1400" dirty="0">
                <a:latin typeface="Tahoma" pitchFamily="34" charset="0"/>
                <a:ea typeface="Tahoma" pitchFamily="34" charset="0"/>
                <a:cs typeface="Tahoma" pitchFamily="34" charset="0"/>
              </a:rPr>
              <a:t>repositories, such as </a:t>
            </a:r>
            <a:r>
              <a:rPr lang="en-GB" sz="1400" dirty="0" smtClean="0">
                <a:latin typeface="Tahoma" pitchFamily="34" charset="0"/>
                <a:ea typeface="Tahoma" pitchFamily="34" charset="0"/>
                <a:cs typeface="Tahoma" pitchFamily="34" charset="0"/>
              </a:rPr>
              <a:t>PANGAEA (earth/environmental sciences) </a:t>
            </a:r>
            <a:r>
              <a:rPr lang="en-GB" sz="1400" dirty="0">
                <a:latin typeface="Tahoma" pitchFamily="34" charset="0"/>
                <a:ea typeface="Tahoma" pitchFamily="34" charset="0"/>
                <a:cs typeface="Tahoma" pitchFamily="34" charset="0"/>
              </a:rPr>
              <a:t>or </a:t>
            </a:r>
            <a:r>
              <a:rPr lang="en-GB" sz="1400" dirty="0" err="1" smtClean="0">
                <a:latin typeface="Tahoma" pitchFamily="34" charset="0"/>
                <a:ea typeface="Tahoma" pitchFamily="34" charset="0"/>
                <a:cs typeface="Tahoma" pitchFamily="34" charset="0"/>
              </a:rPr>
              <a:t>GenBank</a:t>
            </a:r>
            <a:r>
              <a:rPr lang="en-GB" sz="1400" dirty="0" smtClean="0">
                <a:latin typeface="Tahoma" pitchFamily="34" charset="0"/>
                <a:ea typeface="Tahoma" pitchFamily="34" charset="0"/>
                <a:cs typeface="Tahoma" pitchFamily="34" charset="0"/>
              </a:rPr>
              <a:t> (genetic sequences).</a:t>
            </a:r>
          </a:p>
          <a:p>
            <a:r>
              <a:rPr lang="en-GB" sz="1800" dirty="0" smtClean="0">
                <a:latin typeface="Tahoma" pitchFamily="34" charset="0"/>
                <a:ea typeface="Tahoma" pitchFamily="34" charset="0"/>
                <a:cs typeface="Tahoma" pitchFamily="34" charset="0"/>
              </a:rPr>
              <a:t>Other journals are more cautious, and prefer to recommend rather than require deposit.</a:t>
            </a:r>
          </a:p>
          <a:p>
            <a:pPr lvl="1"/>
            <a:r>
              <a:rPr lang="en-GB" sz="1400" dirty="0" smtClean="0">
                <a:latin typeface="Tahoma" pitchFamily="34" charset="0"/>
                <a:ea typeface="Tahoma" pitchFamily="34" charset="0"/>
                <a:cs typeface="Tahoma" pitchFamily="34" charset="0"/>
              </a:rPr>
              <a:t>Often results from desire to reflect the culture/aspirations of their disciplinary communities, rather than to lead them.</a:t>
            </a:r>
          </a:p>
          <a:p>
            <a:r>
              <a:rPr lang="en-GB" sz="1800" dirty="0" smtClean="0">
                <a:latin typeface="Tahoma" pitchFamily="34" charset="0"/>
                <a:ea typeface="Tahoma" pitchFamily="34" charset="0"/>
                <a:cs typeface="Tahoma" pitchFamily="34" charset="0"/>
              </a:rPr>
              <a:t>And almost half of all journals currently have no data policy at all.</a:t>
            </a:r>
          </a:p>
        </p:txBody>
      </p:sp>
      <p:sp>
        <p:nvSpPr>
          <p:cNvPr id="4" name="Slide Number Placeholder 3"/>
          <p:cNvSpPr>
            <a:spLocks noGrp="1"/>
          </p:cNvSpPr>
          <p:nvPr>
            <p:ph type="sldNum" sz="quarter" idx="12"/>
          </p:nvPr>
        </p:nvSpPr>
        <p:spPr/>
        <p:txBody>
          <a:bodyPr/>
          <a:lstStyle/>
          <a:p>
            <a:fld id="{BE2B66A3-71E7-446F-9920-11D513F460EC}" type="slidenum">
              <a:rPr lang="en-GB" smtClean="0"/>
              <a:t>18</a:t>
            </a:fld>
            <a:endParaRPr lang="en-GB" dirty="0"/>
          </a:p>
        </p:txBody>
      </p:sp>
    </p:spTree>
    <p:extLst>
      <p:ext uri="{BB962C8B-B14F-4D97-AF65-F5344CB8AC3E}">
        <p14:creationId xmlns:p14="http://schemas.microsoft.com/office/powerpoint/2010/main" val="4183273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504056"/>
          </a:xfrm>
        </p:spPr>
        <p:txBody>
          <a:bodyPr>
            <a:normAutofit/>
          </a:bodyPr>
          <a:lstStyle/>
          <a:p>
            <a:r>
              <a:rPr lang="en-GB" sz="2400" b="1" dirty="0" smtClean="0">
                <a:latin typeface="Tahoma" pitchFamily="34" charset="0"/>
                <a:ea typeface="Tahoma" pitchFamily="34" charset="0"/>
                <a:cs typeface="Tahoma" pitchFamily="34" charset="0"/>
              </a:rPr>
              <a:t>Data journals</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916832"/>
            <a:ext cx="8229600" cy="4104456"/>
          </a:xfrm>
        </p:spPr>
        <p:txBody>
          <a:bodyPr>
            <a:normAutofit/>
          </a:bodyPr>
          <a:lstStyle/>
          <a:p>
            <a:pPr>
              <a:spcBef>
                <a:spcPts val="600"/>
              </a:spcBef>
              <a:spcAft>
                <a:spcPts val="600"/>
              </a:spcAft>
            </a:pPr>
            <a:r>
              <a:rPr lang="en-GB" sz="1800" dirty="0" smtClean="0">
                <a:latin typeface="Tahoma" pitchFamily="34" charset="0"/>
                <a:ea typeface="Tahoma" pitchFamily="34" charset="0"/>
                <a:cs typeface="Tahoma" pitchFamily="34" charset="0"/>
              </a:rPr>
              <a:t>Data </a:t>
            </a:r>
            <a:r>
              <a:rPr lang="en-GB" sz="1800" dirty="0">
                <a:latin typeface="Tahoma" pitchFamily="34" charset="0"/>
                <a:ea typeface="Tahoma" pitchFamily="34" charset="0"/>
                <a:cs typeface="Tahoma" pitchFamily="34" charset="0"/>
              </a:rPr>
              <a:t>journals, or data-only </a:t>
            </a:r>
            <a:r>
              <a:rPr lang="en-GB" sz="1800" dirty="0" smtClean="0">
                <a:latin typeface="Tahoma" pitchFamily="34" charset="0"/>
                <a:ea typeface="Tahoma" pitchFamily="34" charset="0"/>
                <a:cs typeface="Tahoma" pitchFamily="34" charset="0"/>
              </a:rPr>
              <a:t>articles</a:t>
            </a:r>
            <a:r>
              <a:rPr lang="en-GB" sz="1800" dirty="0">
                <a:latin typeface="Tahoma" pitchFamily="34" charset="0"/>
                <a:ea typeface="Tahoma" pitchFamily="34" charset="0"/>
                <a:cs typeface="Tahoma" pitchFamily="34" charset="0"/>
              </a:rPr>
              <a:t>:</a:t>
            </a:r>
            <a:r>
              <a:rPr lang="en-GB" sz="1800" dirty="0" smtClean="0">
                <a:latin typeface="Tahoma" pitchFamily="34" charset="0"/>
                <a:ea typeface="Tahoma" pitchFamily="34" charset="0"/>
                <a:cs typeface="Tahoma" pitchFamily="34" charset="0"/>
              </a:rPr>
              <a:t> </a:t>
            </a:r>
            <a:r>
              <a:rPr lang="en-GB" sz="1800" dirty="0">
                <a:latin typeface="Tahoma" pitchFamily="34" charset="0"/>
                <a:ea typeface="Tahoma" pitchFamily="34" charset="0"/>
                <a:cs typeface="Tahoma" pitchFamily="34" charset="0"/>
              </a:rPr>
              <a:t>a relatively new publishing development, </a:t>
            </a:r>
            <a:r>
              <a:rPr lang="en-GB" sz="1800" dirty="0" smtClean="0">
                <a:latin typeface="Tahoma" pitchFamily="34" charset="0"/>
                <a:ea typeface="Tahoma" pitchFamily="34" charset="0"/>
                <a:cs typeface="Tahoma" pitchFamily="34" charset="0"/>
              </a:rPr>
              <a:t>still </a:t>
            </a:r>
            <a:r>
              <a:rPr lang="en-GB" sz="1800" dirty="0">
                <a:latin typeface="Tahoma" pitchFamily="34" charset="0"/>
                <a:ea typeface="Tahoma" pitchFamily="34" charset="0"/>
                <a:cs typeface="Tahoma" pitchFamily="34" charset="0"/>
              </a:rPr>
              <a:t>in its </a:t>
            </a:r>
            <a:r>
              <a:rPr lang="en-GB" sz="1800" dirty="0" smtClean="0">
                <a:latin typeface="Tahoma" pitchFamily="34" charset="0"/>
                <a:ea typeface="Tahoma" pitchFamily="34" charset="0"/>
                <a:cs typeface="Tahoma" pitchFamily="34" charset="0"/>
              </a:rPr>
              <a:t>infancy</a:t>
            </a:r>
          </a:p>
          <a:p>
            <a:pPr lvl="1">
              <a:spcBef>
                <a:spcPts val="600"/>
              </a:spcBef>
              <a:spcAft>
                <a:spcPts val="600"/>
              </a:spcAft>
            </a:pPr>
            <a:r>
              <a:rPr lang="en-GB" sz="1400" dirty="0" smtClean="0">
                <a:latin typeface="Tahoma" pitchFamily="34" charset="0"/>
                <a:ea typeface="Tahoma" pitchFamily="34" charset="0"/>
                <a:cs typeface="Tahoma" pitchFamily="34" charset="0"/>
              </a:rPr>
              <a:t>Example: </a:t>
            </a:r>
            <a:r>
              <a:rPr lang="en-GB" sz="1400" i="1" dirty="0" smtClean="0">
                <a:latin typeface="Tahoma" pitchFamily="34" charset="0"/>
                <a:ea typeface="Tahoma" pitchFamily="34" charset="0"/>
                <a:cs typeface="Tahoma" pitchFamily="34" charset="0"/>
              </a:rPr>
              <a:t>Geosciences </a:t>
            </a:r>
            <a:r>
              <a:rPr lang="en-GB" sz="1400" i="1" dirty="0">
                <a:latin typeface="Tahoma" pitchFamily="34" charset="0"/>
                <a:ea typeface="Tahoma" pitchFamily="34" charset="0"/>
                <a:cs typeface="Tahoma" pitchFamily="34" charset="0"/>
              </a:rPr>
              <a:t>Data </a:t>
            </a:r>
            <a:r>
              <a:rPr lang="en-GB" sz="1400" i="1" dirty="0" smtClean="0">
                <a:latin typeface="Tahoma" pitchFamily="34" charset="0"/>
                <a:ea typeface="Tahoma" pitchFamily="34" charset="0"/>
                <a:cs typeface="Tahoma" pitchFamily="34" charset="0"/>
              </a:rPr>
              <a:t>Journal </a:t>
            </a:r>
            <a:r>
              <a:rPr lang="en-GB" sz="1400" dirty="0" smtClean="0">
                <a:latin typeface="Tahoma" pitchFamily="34" charset="0"/>
                <a:ea typeface="Tahoma" pitchFamily="34" charset="0"/>
                <a:cs typeface="Tahoma" pitchFamily="34" charset="0"/>
              </a:rPr>
              <a:t>(launched 2012) - carries </a:t>
            </a:r>
            <a:r>
              <a:rPr lang="en-GB" sz="1400" dirty="0">
                <a:latin typeface="Tahoma" pitchFamily="34" charset="0"/>
                <a:ea typeface="Tahoma" pitchFamily="34" charset="0"/>
                <a:cs typeface="Tahoma" pitchFamily="34" charset="0"/>
              </a:rPr>
              <a:t>descriptions of datasets, and explains their settings and conditions of use, but the data itself is stored in a linked repository rather than on the publisher’s </a:t>
            </a:r>
            <a:r>
              <a:rPr lang="en-GB" sz="1400" dirty="0" smtClean="0">
                <a:latin typeface="Tahoma" pitchFamily="34" charset="0"/>
                <a:ea typeface="Tahoma" pitchFamily="34" charset="0"/>
                <a:cs typeface="Tahoma" pitchFamily="34" charset="0"/>
              </a:rPr>
              <a:t>platform.</a:t>
            </a:r>
          </a:p>
          <a:p>
            <a:pPr lvl="1">
              <a:spcBef>
                <a:spcPts val="600"/>
              </a:spcBef>
              <a:spcAft>
                <a:spcPts val="600"/>
              </a:spcAft>
            </a:pPr>
            <a:r>
              <a:rPr lang="en-GB" sz="1400" dirty="0" smtClean="0">
                <a:latin typeface="Tahoma" pitchFamily="34" charset="0"/>
                <a:ea typeface="Tahoma" pitchFamily="34" charset="0"/>
                <a:cs typeface="Tahoma" pitchFamily="34" charset="0"/>
              </a:rPr>
              <a:t>Nature Publishing Group to launch </a:t>
            </a:r>
            <a:r>
              <a:rPr lang="en-GB" sz="1400" i="1" dirty="0" smtClean="0">
                <a:latin typeface="Tahoma" pitchFamily="34" charset="0"/>
                <a:ea typeface="Tahoma" pitchFamily="34" charset="0"/>
                <a:cs typeface="Tahoma" pitchFamily="34" charset="0"/>
              </a:rPr>
              <a:t>Scientific Data </a:t>
            </a:r>
            <a:r>
              <a:rPr lang="en-GB" sz="1400" dirty="0" smtClean="0">
                <a:latin typeface="Tahoma" pitchFamily="34" charset="0"/>
                <a:ea typeface="Tahoma" pitchFamily="34" charset="0"/>
                <a:cs typeface="Tahoma" pitchFamily="34" charset="0"/>
              </a:rPr>
              <a:t>in spring 2014. Again, emphasis will be on description of datasets.</a:t>
            </a:r>
          </a:p>
          <a:p>
            <a:pPr lvl="1">
              <a:spcBef>
                <a:spcPts val="600"/>
              </a:spcBef>
              <a:spcAft>
                <a:spcPts val="600"/>
              </a:spcAft>
            </a:pPr>
            <a:r>
              <a:rPr lang="en-GB" sz="1400" dirty="0" smtClean="0">
                <a:latin typeface="Tahoma" pitchFamily="34" charset="0"/>
                <a:ea typeface="Tahoma" pitchFamily="34" charset="0"/>
                <a:cs typeface="Tahoma" pitchFamily="34" charset="0"/>
              </a:rPr>
              <a:t>Non-exhaustive list of current data journals under the auspices of Jisc-funded </a:t>
            </a:r>
            <a:r>
              <a:rPr lang="en-GB" sz="1400" dirty="0">
                <a:latin typeface="Tahoma" pitchFamily="34" charset="0"/>
                <a:ea typeface="Tahoma" pitchFamily="34" charset="0"/>
                <a:cs typeface="Tahoma" pitchFamily="34" charset="0"/>
              </a:rPr>
              <a:t>PREPARDE project at </a:t>
            </a:r>
            <a:r>
              <a:rPr lang="en-GB" sz="1400" dirty="0">
                <a:latin typeface="Tahoma" pitchFamily="34" charset="0"/>
                <a:ea typeface="Tahoma" pitchFamily="34" charset="0"/>
                <a:cs typeface="Tahoma" pitchFamily="34" charset="0"/>
                <a:hlinkClick r:id="rId2"/>
              </a:rPr>
              <a:t>http://</a:t>
            </a:r>
            <a:r>
              <a:rPr lang="en-GB" sz="1400" dirty="0" smtClean="0">
                <a:latin typeface="Tahoma" pitchFamily="34" charset="0"/>
                <a:ea typeface="Tahoma" pitchFamily="34" charset="0"/>
                <a:cs typeface="Tahoma" pitchFamily="34" charset="0"/>
                <a:hlinkClick r:id="rId2"/>
              </a:rPr>
              <a:t>proj.badc.rl.ac.uk/preparde/blog/DataJournalsList</a:t>
            </a:r>
            <a:r>
              <a:rPr lang="en-GB" sz="1400" dirty="0" smtClean="0">
                <a:latin typeface="Tahoma" pitchFamily="34" charset="0"/>
                <a:ea typeface="Tahoma" pitchFamily="34" charset="0"/>
                <a:cs typeface="Tahoma" pitchFamily="34" charset="0"/>
              </a:rPr>
              <a:t> </a:t>
            </a:r>
          </a:p>
          <a:p>
            <a:pPr>
              <a:spcBef>
                <a:spcPts val="600"/>
              </a:spcBef>
              <a:spcAft>
                <a:spcPts val="600"/>
              </a:spcAft>
            </a:pPr>
            <a:r>
              <a:rPr lang="en-GB" sz="1800" dirty="0" smtClean="0">
                <a:latin typeface="Tahoma" pitchFamily="34" charset="0"/>
                <a:ea typeface="Tahoma" pitchFamily="34" charset="0"/>
                <a:cs typeface="Tahoma" pitchFamily="34" charset="0"/>
              </a:rPr>
              <a:t>Interesting question: what will get cited, the data journal article, or the underlying data? Or both?</a:t>
            </a:r>
          </a:p>
          <a:p>
            <a:pPr>
              <a:spcBef>
                <a:spcPts val="600"/>
              </a:spcBef>
            </a:pPr>
            <a:endParaRPr lang="en-GB" sz="1800" dirty="0" smtClean="0">
              <a:latin typeface="Tahoma" pitchFamily="34" charset="0"/>
              <a:ea typeface="Tahoma" pitchFamily="34" charset="0"/>
              <a:cs typeface="Tahoma" pitchFamily="34" charset="0"/>
            </a:endParaRPr>
          </a:p>
          <a:p>
            <a:pPr>
              <a:spcBef>
                <a:spcPts val="600"/>
              </a:spcBef>
            </a:pPr>
            <a:endParaRPr lang="en-GB" sz="1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E2B66A3-71E7-446F-9920-11D513F460EC}" type="slidenum">
              <a:rPr lang="en-GB" smtClean="0"/>
              <a:t>19</a:t>
            </a:fld>
            <a:endParaRPr lang="en-GB" dirty="0"/>
          </a:p>
        </p:txBody>
      </p:sp>
    </p:spTree>
    <p:extLst>
      <p:ext uri="{BB962C8B-B14F-4D97-AF65-F5344CB8AC3E}">
        <p14:creationId xmlns:p14="http://schemas.microsoft.com/office/powerpoint/2010/main" val="1411623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32" y="1052736"/>
            <a:ext cx="8229600" cy="720080"/>
          </a:xfrm>
        </p:spPr>
        <p:txBody>
          <a:bodyPr>
            <a:normAutofit/>
          </a:bodyPr>
          <a:lstStyle/>
          <a:p>
            <a:r>
              <a:rPr lang="en-GB" sz="2400" b="1" dirty="0" smtClean="0">
                <a:latin typeface="Tahoma" pitchFamily="34" charset="0"/>
                <a:ea typeface="Tahoma" pitchFamily="34" charset="0"/>
                <a:cs typeface="Tahoma" pitchFamily="34" charset="0"/>
              </a:rPr>
              <a:t>A tremendous upheaval</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916832"/>
            <a:ext cx="8239336" cy="2376264"/>
          </a:xfrm>
        </p:spPr>
        <p:txBody>
          <a:bodyPr>
            <a:normAutofit/>
          </a:bodyPr>
          <a:lstStyle/>
          <a:p>
            <a:pPr marL="0" indent="0">
              <a:buNone/>
            </a:pPr>
            <a:r>
              <a:rPr lang="en-GB" sz="1800" i="1" dirty="0" smtClean="0">
                <a:solidFill>
                  <a:schemeClr val="accent6">
                    <a:lumMod val="75000"/>
                  </a:schemeClr>
                </a:solidFill>
                <a:latin typeface="Tahoma" pitchFamily="34" charset="0"/>
                <a:ea typeface="Tahoma" pitchFamily="34" charset="0"/>
                <a:cs typeface="Tahoma" pitchFamily="34" charset="0"/>
              </a:rPr>
              <a:t>“By </a:t>
            </a:r>
            <a:r>
              <a:rPr lang="en-GB" sz="1800" i="1" dirty="0">
                <a:solidFill>
                  <a:schemeClr val="accent6">
                    <a:lumMod val="75000"/>
                  </a:schemeClr>
                </a:solidFill>
                <a:latin typeface="Tahoma" pitchFamily="34" charset="0"/>
                <a:ea typeface="Tahoma" pitchFamily="34" charset="0"/>
                <a:cs typeface="Tahoma" pitchFamily="34" charset="0"/>
              </a:rPr>
              <a:t>now, it is a well-observed fact that scholarly communication is in the midst of </a:t>
            </a:r>
            <a:r>
              <a:rPr lang="en-GB" sz="1800" i="1" dirty="0" smtClean="0">
                <a:solidFill>
                  <a:schemeClr val="accent6">
                    <a:lumMod val="75000"/>
                  </a:schemeClr>
                </a:solidFill>
                <a:latin typeface="Tahoma" pitchFamily="34" charset="0"/>
                <a:ea typeface="Tahoma" pitchFamily="34" charset="0"/>
                <a:cs typeface="Tahoma" pitchFamily="34" charset="0"/>
              </a:rPr>
              <a:t>tremendous </a:t>
            </a:r>
            <a:r>
              <a:rPr lang="en-GB" sz="1800" i="1" dirty="0">
                <a:solidFill>
                  <a:schemeClr val="accent6">
                    <a:lumMod val="75000"/>
                  </a:schemeClr>
                </a:solidFill>
                <a:latin typeface="Tahoma" pitchFamily="34" charset="0"/>
                <a:ea typeface="Tahoma" pitchFamily="34" charset="0"/>
                <a:cs typeface="Tahoma" pitchFamily="34" charset="0"/>
              </a:rPr>
              <a:t>upheaval. That is as exciting to many as it is terrifying to </a:t>
            </a:r>
            <a:r>
              <a:rPr lang="en-GB" sz="1800" i="1" dirty="0" smtClean="0">
                <a:solidFill>
                  <a:schemeClr val="accent6">
                    <a:lumMod val="75000"/>
                  </a:schemeClr>
                </a:solidFill>
                <a:latin typeface="Tahoma" pitchFamily="34" charset="0"/>
                <a:ea typeface="Tahoma" pitchFamily="34" charset="0"/>
                <a:cs typeface="Tahoma" pitchFamily="34" charset="0"/>
              </a:rPr>
              <a:t>others […] All </a:t>
            </a:r>
            <a:r>
              <a:rPr lang="en-GB" sz="1800" i="1" dirty="0">
                <a:solidFill>
                  <a:schemeClr val="accent6">
                    <a:lumMod val="75000"/>
                  </a:schemeClr>
                </a:solidFill>
                <a:latin typeface="Tahoma" pitchFamily="34" charset="0"/>
                <a:ea typeface="Tahoma" pitchFamily="34" charset="0"/>
                <a:cs typeface="Tahoma" pitchFamily="34" charset="0"/>
              </a:rPr>
              <a:t>of the hallmarks of </a:t>
            </a:r>
            <a:r>
              <a:rPr lang="en-GB" sz="1800" i="1" dirty="0" smtClean="0">
                <a:solidFill>
                  <a:schemeClr val="accent6">
                    <a:lumMod val="75000"/>
                  </a:schemeClr>
                </a:solidFill>
                <a:latin typeface="Tahoma" pitchFamily="34" charset="0"/>
                <a:ea typeface="Tahoma" pitchFamily="34" charset="0"/>
                <a:cs typeface="Tahoma" pitchFamily="34" charset="0"/>
              </a:rPr>
              <a:t>sea-change </a:t>
            </a:r>
            <a:r>
              <a:rPr lang="en-GB" sz="1800" i="1" dirty="0">
                <a:solidFill>
                  <a:schemeClr val="accent6">
                    <a:lumMod val="75000"/>
                  </a:schemeClr>
                </a:solidFill>
                <a:latin typeface="Tahoma" pitchFamily="34" charset="0"/>
                <a:ea typeface="Tahoma" pitchFamily="34" charset="0"/>
                <a:cs typeface="Tahoma" pitchFamily="34" charset="0"/>
              </a:rPr>
              <a:t>are apparent: attitudes are changing, roles are adjusting, business models </a:t>
            </a:r>
            <a:r>
              <a:rPr lang="en-GB" sz="1800" i="1" dirty="0" smtClean="0">
                <a:solidFill>
                  <a:schemeClr val="accent6">
                    <a:lumMod val="75000"/>
                  </a:schemeClr>
                </a:solidFill>
                <a:latin typeface="Tahoma" pitchFamily="34" charset="0"/>
                <a:ea typeface="Tahoma" pitchFamily="34" charset="0"/>
                <a:cs typeface="Tahoma" pitchFamily="34" charset="0"/>
              </a:rPr>
              <a:t>are </a:t>
            </a:r>
            <a:r>
              <a:rPr lang="en-GB" sz="1800" i="1" dirty="0">
                <a:solidFill>
                  <a:schemeClr val="accent6">
                    <a:lumMod val="75000"/>
                  </a:schemeClr>
                </a:solidFill>
                <a:latin typeface="Tahoma" pitchFamily="34" charset="0"/>
                <a:ea typeface="Tahoma" pitchFamily="34" charset="0"/>
                <a:cs typeface="Tahoma" pitchFamily="34" charset="0"/>
              </a:rPr>
              <a:t>shifting – but, perhaps </a:t>
            </a:r>
            <a:r>
              <a:rPr lang="en-GB" sz="1800" i="1" dirty="0" smtClean="0">
                <a:solidFill>
                  <a:schemeClr val="accent6">
                    <a:lumMod val="75000"/>
                  </a:schemeClr>
                </a:solidFill>
                <a:latin typeface="Tahoma" pitchFamily="34" charset="0"/>
                <a:ea typeface="Tahoma" pitchFamily="34" charset="0"/>
                <a:cs typeface="Tahoma" pitchFamily="34" charset="0"/>
              </a:rPr>
              <a:t>most significantly</a:t>
            </a:r>
            <a:r>
              <a:rPr lang="en-GB" sz="1800" i="1" dirty="0">
                <a:solidFill>
                  <a:schemeClr val="accent6">
                    <a:lumMod val="75000"/>
                  </a:schemeClr>
                </a:solidFill>
                <a:latin typeface="Tahoma" pitchFamily="34" charset="0"/>
                <a:ea typeface="Tahoma" pitchFamily="34" charset="0"/>
                <a:cs typeface="Tahoma" pitchFamily="34" charset="0"/>
              </a:rPr>
              <a:t>, individual and collective </a:t>
            </a:r>
            <a:r>
              <a:rPr lang="en-GB" sz="1800" i="1" dirty="0" smtClean="0">
                <a:solidFill>
                  <a:schemeClr val="accent6">
                    <a:lumMod val="75000"/>
                  </a:schemeClr>
                </a:solidFill>
                <a:latin typeface="Tahoma" pitchFamily="34" charset="0"/>
                <a:ea typeface="Tahoma" pitchFamily="34" charset="0"/>
                <a:cs typeface="Tahoma" pitchFamily="34" charset="0"/>
              </a:rPr>
              <a:t>behaviours </a:t>
            </a:r>
            <a:r>
              <a:rPr lang="en-GB" sz="1800" i="1" dirty="0">
                <a:solidFill>
                  <a:schemeClr val="accent6">
                    <a:lumMod val="75000"/>
                  </a:schemeClr>
                </a:solidFill>
                <a:latin typeface="Tahoma" pitchFamily="34" charset="0"/>
                <a:ea typeface="Tahoma" pitchFamily="34" charset="0"/>
                <a:cs typeface="Tahoma" pitchFamily="34" charset="0"/>
              </a:rPr>
              <a:t>are </a:t>
            </a:r>
            <a:r>
              <a:rPr lang="en-GB" sz="1800" i="1" dirty="0" smtClean="0">
                <a:solidFill>
                  <a:schemeClr val="accent6">
                    <a:lumMod val="75000"/>
                  </a:schemeClr>
                </a:solidFill>
                <a:latin typeface="Tahoma" pitchFamily="34" charset="0"/>
                <a:ea typeface="Tahoma" pitchFamily="34" charset="0"/>
                <a:cs typeface="Tahoma" pitchFamily="34" charset="0"/>
              </a:rPr>
              <a:t>very </a:t>
            </a:r>
            <a:r>
              <a:rPr lang="en-GB" sz="1800" i="1" dirty="0">
                <a:solidFill>
                  <a:schemeClr val="accent6">
                    <a:lumMod val="75000"/>
                  </a:schemeClr>
                </a:solidFill>
                <a:latin typeface="Tahoma" pitchFamily="34" charset="0"/>
                <a:ea typeface="Tahoma" pitchFamily="34" charset="0"/>
                <a:cs typeface="Tahoma" pitchFamily="34" charset="0"/>
              </a:rPr>
              <a:t>slow to evolve – far slower than expected</a:t>
            </a:r>
            <a:r>
              <a:rPr lang="en-GB" sz="1800" i="1" dirty="0" smtClean="0">
                <a:solidFill>
                  <a:schemeClr val="accent6">
                    <a:lumMod val="75000"/>
                  </a:schemeClr>
                </a:solidFill>
                <a:latin typeface="Tahoma" pitchFamily="34" charset="0"/>
                <a:ea typeface="Tahoma" pitchFamily="34" charset="0"/>
                <a:cs typeface="Tahoma" pitchFamily="34" charset="0"/>
              </a:rPr>
              <a:t>.”</a:t>
            </a:r>
            <a:endParaRPr lang="en-GB" sz="1800" i="1" dirty="0">
              <a:solidFill>
                <a:schemeClr val="accent6">
                  <a:lumMod val="75000"/>
                </a:schemeClr>
              </a:solidFill>
              <a:latin typeface="Tahoma" pitchFamily="34" charset="0"/>
              <a:ea typeface="Tahoma" pitchFamily="34" charset="0"/>
              <a:cs typeface="Tahoma" pitchFamily="34" charset="0"/>
            </a:endParaRPr>
          </a:p>
          <a:p>
            <a:pPr marL="0" indent="0">
              <a:buClr>
                <a:schemeClr val="accent6">
                  <a:lumMod val="75000"/>
                </a:schemeClr>
              </a:buClr>
              <a:buNone/>
            </a:pPr>
            <a:r>
              <a:rPr lang="en-GB" sz="1800" dirty="0" smtClean="0">
                <a:solidFill>
                  <a:schemeClr val="bg1">
                    <a:lumMod val="50000"/>
                  </a:schemeClr>
                </a:solidFill>
                <a:latin typeface="Tahoma" pitchFamily="34" charset="0"/>
                <a:ea typeface="Tahoma" pitchFamily="34" charset="0"/>
                <a:cs typeface="Tahoma" pitchFamily="34" charset="0"/>
              </a:rPr>
              <a:t>Tony Hey &amp; Clifford Lynch (2007)</a:t>
            </a:r>
          </a:p>
        </p:txBody>
      </p:sp>
      <p:sp>
        <p:nvSpPr>
          <p:cNvPr id="8" name="Slide Number Placeholder 7"/>
          <p:cNvSpPr>
            <a:spLocks noGrp="1"/>
          </p:cNvSpPr>
          <p:nvPr>
            <p:ph type="sldNum" sz="quarter" idx="12"/>
          </p:nvPr>
        </p:nvSpPr>
        <p:spPr/>
        <p:txBody>
          <a:bodyPr/>
          <a:lstStyle/>
          <a:p>
            <a:fld id="{BE2B66A3-71E7-446F-9920-11D513F460EC}" type="slidenum">
              <a:rPr lang="en-GB" smtClean="0">
                <a:latin typeface="Tahoma" pitchFamily="34" charset="0"/>
                <a:ea typeface="Tahoma" pitchFamily="34" charset="0"/>
                <a:cs typeface="Tahoma" pitchFamily="34" charset="0"/>
              </a:rPr>
              <a:t>2</a:t>
            </a:fld>
            <a:endParaRPr lang="en-GB" dirty="0">
              <a:latin typeface="Tahoma" pitchFamily="34" charset="0"/>
              <a:ea typeface="Tahoma" pitchFamily="34" charset="0"/>
              <a:cs typeface="Tahoma" pitchFamily="34" charset="0"/>
            </a:endParaRPr>
          </a:p>
        </p:txBody>
      </p:sp>
      <p:sp>
        <p:nvSpPr>
          <p:cNvPr id="11" name="Content Placeholder 2"/>
          <p:cNvSpPr txBox="1">
            <a:spLocks/>
          </p:cNvSpPr>
          <p:nvPr/>
        </p:nvSpPr>
        <p:spPr>
          <a:xfrm>
            <a:off x="333264" y="4509120"/>
            <a:ext cx="822960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60000"/>
              <a:buFont typeface="Wingdings" pitchFamily="2" charset="2"/>
              <a:buChar char="q"/>
              <a:defRPr sz="3200" kern="1200">
                <a:solidFill>
                  <a:schemeClr val="tx1">
                    <a:lumMod val="50000"/>
                    <a:lumOff val="50000"/>
                  </a:schemeClr>
                </a:solidFill>
                <a:latin typeface="Georgia" pitchFamily="18" charset="0"/>
                <a:ea typeface="+mn-ea"/>
                <a:cs typeface="+mn-cs"/>
              </a:defRPr>
            </a:lvl1pPr>
            <a:lvl2pPr marL="742950" indent="-285750" algn="l" defTabSz="914400" rtl="0" eaLnBrk="1" latinLnBrk="0" hangingPunct="1">
              <a:spcBef>
                <a:spcPct val="20000"/>
              </a:spcBef>
              <a:buSzPct val="60000"/>
              <a:buFont typeface="Wingdings" pitchFamily="2" charset="2"/>
              <a:buChar char="q"/>
              <a:defRPr sz="2800" kern="1200">
                <a:solidFill>
                  <a:schemeClr val="tx1">
                    <a:lumMod val="50000"/>
                    <a:lumOff val="50000"/>
                  </a:schemeClr>
                </a:solidFill>
                <a:latin typeface="Georgia" pitchFamily="18" charset="0"/>
                <a:ea typeface="+mn-ea"/>
                <a:cs typeface="+mn-cs"/>
              </a:defRPr>
            </a:lvl2pPr>
            <a:lvl3pPr marL="1143000" indent="-228600" algn="l" defTabSz="914400" rtl="0" eaLnBrk="1" latinLnBrk="0" hangingPunct="1">
              <a:spcBef>
                <a:spcPct val="20000"/>
              </a:spcBef>
              <a:buSzPct val="60000"/>
              <a:buFont typeface="Wingdings" pitchFamily="2" charset="2"/>
              <a:buChar char="q"/>
              <a:defRPr sz="2400" kern="1200">
                <a:solidFill>
                  <a:schemeClr val="tx1">
                    <a:lumMod val="50000"/>
                    <a:lumOff val="50000"/>
                  </a:schemeClr>
                </a:solidFill>
                <a:latin typeface="Georgia" pitchFamily="18" charset="0"/>
                <a:ea typeface="+mn-ea"/>
                <a:cs typeface="+mn-cs"/>
              </a:defRPr>
            </a:lvl3pPr>
            <a:lvl4pPr marL="1600200" indent="-228600" algn="l" defTabSz="914400" rtl="0" eaLnBrk="1" latinLnBrk="0" hangingPunct="1">
              <a:spcBef>
                <a:spcPct val="20000"/>
              </a:spcBef>
              <a:buSzPct val="50000"/>
              <a:buFont typeface="Wingdings" pitchFamily="2" charset="2"/>
              <a:buChar char="q"/>
              <a:defRPr sz="2000" kern="1200">
                <a:solidFill>
                  <a:schemeClr val="tx1">
                    <a:lumMod val="50000"/>
                    <a:lumOff val="50000"/>
                  </a:schemeClr>
                </a:solidFill>
                <a:latin typeface="Georgia" pitchFamily="18" charset="0"/>
                <a:ea typeface="+mn-ea"/>
                <a:cs typeface="+mn-cs"/>
              </a:defRPr>
            </a:lvl4pPr>
            <a:lvl5pPr marL="2057400" indent="-228600" algn="l" defTabSz="914400" rtl="0" eaLnBrk="1" latinLnBrk="0" hangingPunct="1">
              <a:spcBef>
                <a:spcPct val="20000"/>
              </a:spcBef>
              <a:buSzPct val="60000"/>
              <a:buFont typeface="Wingdings" pitchFamily="2" charset="2"/>
              <a:buChar char="q"/>
              <a:defRPr sz="2000" kern="1200">
                <a:solidFill>
                  <a:schemeClr val="tx1">
                    <a:lumMod val="50000"/>
                    <a:lumOff val="50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chemeClr val="accent6">
                  <a:lumMod val="75000"/>
                </a:schemeClr>
              </a:buClr>
            </a:pPr>
            <a:r>
              <a:rPr lang="en-GB" sz="2000" dirty="0" smtClean="0">
                <a:latin typeface="Tahoma" pitchFamily="34" charset="0"/>
                <a:ea typeface="Tahoma" pitchFamily="34" charset="0"/>
                <a:cs typeface="Tahoma" pitchFamily="34" charset="0"/>
              </a:rPr>
              <a:t>It was true back then, and remains true now…</a:t>
            </a:r>
          </a:p>
          <a:p>
            <a:pPr>
              <a:spcBef>
                <a:spcPts val="300"/>
              </a:spcBef>
              <a:spcAft>
                <a:spcPts val="300"/>
              </a:spcAft>
              <a:buClr>
                <a:schemeClr val="accent6">
                  <a:lumMod val="75000"/>
                </a:schemeClr>
              </a:buClr>
            </a:pPr>
            <a:r>
              <a:rPr lang="en-GB" sz="2000" dirty="0" smtClean="0">
                <a:latin typeface="Tahoma" pitchFamily="34" charset="0"/>
                <a:ea typeface="Tahoma" pitchFamily="34" charset="0"/>
                <a:cs typeface="Tahoma" pitchFamily="34" charset="0"/>
              </a:rPr>
              <a:t>… but the pace of change has stepped up a gear over the past year or two.</a:t>
            </a:r>
          </a:p>
          <a:p>
            <a:pPr>
              <a:spcBef>
                <a:spcPts val="300"/>
              </a:spcBef>
              <a:spcAft>
                <a:spcPts val="300"/>
              </a:spcAft>
              <a:buClr>
                <a:schemeClr val="accent6">
                  <a:lumMod val="75000"/>
                </a:schemeClr>
              </a:buClr>
            </a:pPr>
            <a:endParaRPr lang="en-GB" sz="2000"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19998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229600" cy="504056"/>
          </a:xfrm>
        </p:spPr>
        <p:txBody>
          <a:bodyPr>
            <a:normAutofit/>
          </a:bodyPr>
          <a:lstStyle/>
          <a:p>
            <a:r>
              <a:rPr lang="en-GB" sz="2400" b="1" dirty="0" smtClean="0">
                <a:latin typeface="Tahoma" pitchFamily="34" charset="0"/>
                <a:ea typeface="Tahoma" pitchFamily="34" charset="0"/>
                <a:cs typeface="Tahoma" pitchFamily="34" charset="0"/>
              </a:rPr>
              <a:t>Data publication: the challenge of peer review</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700808"/>
            <a:ext cx="8229600" cy="4968552"/>
          </a:xfrm>
        </p:spPr>
        <p:txBody>
          <a:bodyPr>
            <a:normAutofit lnSpcReduction="10000"/>
          </a:bodyPr>
          <a:lstStyle/>
          <a:p>
            <a:pPr>
              <a:buClr>
                <a:schemeClr val="accent6">
                  <a:lumMod val="75000"/>
                </a:schemeClr>
              </a:buClr>
            </a:pPr>
            <a:r>
              <a:rPr lang="en-GB" sz="1600" dirty="0" smtClean="0">
                <a:latin typeface="Tahoma" pitchFamily="34" charset="0"/>
                <a:ea typeface="Tahoma" pitchFamily="34" charset="0"/>
                <a:cs typeface="Tahoma" pitchFamily="34" charset="0"/>
              </a:rPr>
              <a:t>Research data cannot be peer reviewed in the same way as journal articles.</a:t>
            </a:r>
          </a:p>
          <a:p>
            <a:pPr>
              <a:buClr>
                <a:schemeClr val="accent6">
                  <a:lumMod val="75000"/>
                </a:schemeClr>
              </a:buClr>
            </a:pPr>
            <a:r>
              <a:rPr lang="en-GB" sz="1600" dirty="0" smtClean="0">
                <a:latin typeface="Tahoma" pitchFamily="34" charset="0"/>
                <a:ea typeface="Tahoma" pitchFamily="34" charset="0"/>
                <a:cs typeface="Tahoma" pitchFamily="34" charset="0"/>
              </a:rPr>
              <a:t>Is it appropriate to review data?</a:t>
            </a:r>
          </a:p>
          <a:p>
            <a:pPr lvl="1">
              <a:buClr>
                <a:schemeClr val="accent6">
                  <a:lumMod val="75000"/>
                </a:schemeClr>
              </a:buClr>
            </a:pPr>
            <a:r>
              <a:rPr lang="en-GB" sz="1400" dirty="0" smtClean="0">
                <a:latin typeface="Tahoma" pitchFamily="34" charset="0"/>
                <a:ea typeface="Tahoma" pitchFamily="34" charset="0"/>
                <a:cs typeface="Tahoma" pitchFamily="34" charset="0"/>
              </a:rPr>
              <a:t>With journal content, it is usually </a:t>
            </a:r>
            <a:r>
              <a:rPr lang="en-GB" sz="1400" dirty="0">
                <a:latin typeface="Tahoma" pitchFamily="34" charset="0"/>
                <a:ea typeface="Tahoma" pitchFamily="34" charset="0"/>
                <a:cs typeface="Tahoma" pitchFamily="34" charset="0"/>
              </a:rPr>
              <a:t>rhetoric and </a:t>
            </a:r>
            <a:r>
              <a:rPr lang="en-GB" sz="1400" dirty="0" smtClean="0">
                <a:latin typeface="Tahoma" pitchFamily="34" charset="0"/>
                <a:ea typeface="Tahoma" pitchFamily="34" charset="0"/>
                <a:cs typeface="Tahoma" pitchFamily="34" charset="0"/>
              </a:rPr>
              <a:t>logic </a:t>
            </a:r>
            <a:r>
              <a:rPr lang="en-GB" sz="1400" dirty="0">
                <a:latin typeface="Tahoma" pitchFamily="34" charset="0"/>
                <a:ea typeface="Tahoma" pitchFamily="34" charset="0"/>
                <a:cs typeface="Tahoma" pitchFamily="34" charset="0"/>
              </a:rPr>
              <a:t>that is critically examined, i.e. the capacity of a researcher to make a case – but research data cannot be treated in the same way since it is not the product of the same sort of intellectual </a:t>
            </a:r>
            <a:r>
              <a:rPr lang="en-GB" sz="1400" dirty="0" smtClean="0">
                <a:latin typeface="Tahoma" pitchFamily="34" charset="0"/>
                <a:ea typeface="Tahoma" pitchFamily="34" charset="0"/>
                <a:cs typeface="Tahoma" pitchFamily="34" charset="0"/>
              </a:rPr>
              <a:t>process.</a:t>
            </a:r>
          </a:p>
          <a:p>
            <a:pPr lvl="1">
              <a:buClr>
                <a:schemeClr val="accent6">
                  <a:lumMod val="75000"/>
                </a:schemeClr>
              </a:buClr>
            </a:pPr>
            <a:r>
              <a:rPr lang="en-GB" sz="1400" dirty="0" smtClean="0">
                <a:latin typeface="Tahoma" pitchFamily="34" charset="0"/>
                <a:ea typeface="Tahoma" pitchFamily="34" charset="0"/>
                <a:cs typeface="Tahoma" pitchFamily="34" charset="0"/>
              </a:rPr>
              <a:t>Conversely, research data may require a different sort of review, founded not on an analysis of the findings but on a more technical assessment of the structure and usability of datasets, standards, quality of metadata, etc.</a:t>
            </a:r>
          </a:p>
          <a:p>
            <a:pPr>
              <a:buClr>
                <a:schemeClr val="accent6">
                  <a:lumMod val="75000"/>
                </a:schemeClr>
              </a:buClr>
            </a:pPr>
            <a:r>
              <a:rPr lang="en-GB" sz="1600" dirty="0" smtClean="0">
                <a:latin typeface="Tahoma" pitchFamily="34" charset="0"/>
                <a:ea typeface="Tahoma" pitchFamily="34" charset="0"/>
                <a:cs typeface="Tahoma" pitchFamily="34" charset="0"/>
              </a:rPr>
              <a:t>Is there a capacity (or willingness) to review data?</a:t>
            </a:r>
          </a:p>
          <a:p>
            <a:pPr lvl="1">
              <a:buClr>
                <a:schemeClr val="accent6">
                  <a:lumMod val="75000"/>
                </a:schemeClr>
              </a:buClr>
            </a:pPr>
            <a:r>
              <a:rPr lang="en-GB" sz="1400" dirty="0" smtClean="0">
                <a:latin typeface="Tahoma" pitchFamily="34" charset="0"/>
                <a:ea typeface="Tahoma" pitchFamily="34" charset="0"/>
                <a:cs typeface="Tahoma" pitchFamily="34" charset="0"/>
              </a:rPr>
              <a:t>Peer reviewers are already under tremendous pressure – frequently, they do not have the time, resources or inclination to review data that underpins research articles.</a:t>
            </a:r>
          </a:p>
          <a:p>
            <a:pPr>
              <a:buClr>
                <a:schemeClr val="accent6">
                  <a:lumMod val="75000"/>
                </a:schemeClr>
              </a:buClr>
            </a:pPr>
            <a:r>
              <a:rPr lang="en-GB" sz="1600" dirty="0" smtClean="0">
                <a:latin typeface="Tahoma" pitchFamily="34" charset="0"/>
                <a:ea typeface="Tahoma" pitchFamily="34" charset="0"/>
                <a:cs typeface="Tahoma" pitchFamily="34" charset="0"/>
              </a:rPr>
              <a:t>The 2012 APARSEN study picks up on these concerns, and draws a distinction between peer review of data (deemed to be difficult) and checking quality/soundness of data.</a:t>
            </a:r>
          </a:p>
          <a:p>
            <a:pPr lvl="1">
              <a:buClr>
                <a:schemeClr val="accent6">
                  <a:lumMod val="75000"/>
                </a:schemeClr>
              </a:buClr>
            </a:pPr>
            <a:r>
              <a:rPr lang="en-GB" sz="1400" dirty="0">
                <a:latin typeface="Tahoma" pitchFamily="34" charset="0"/>
                <a:ea typeface="Tahoma" pitchFamily="34" charset="0"/>
                <a:cs typeface="Tahoma" pitchFamily="34" charset="0"/>
              </a:rPr>
              <a:t>The study suggests that </a:t>
            </a:r>
            <a:r>
              <a:rPr lang="en-GB" sz="1400" dirty="0" smtClean="0">
                <a:latin typeface="Tahoma" pitchFamily="34" charset="0"/>
                <a:ea typeface="Tahoma" pitchFamily="34" charset="0"/>
                <a:cs typeface="Tahoma" pitchFamily="34" charset="0"/>
              </a:rPr>
              <a:t>standards </a:t>
            </a:r>
            <a:r>
              <a:rPr lang="en-GB" sz="1400" dirty="0">
                <a:latin typeface="Tahoma" pitchFamily="34" charset="0"/>
                <a:ea typeface="Tahoma" pitchFamily="34" charset="0"/>
                <a:cs typeface="Tahoma" pitchFamily="34" charset="0"/>
              </a:rPr>
              <a:t>and criteria of quality assurance have </a:t>
            </a:r>
            <a:r>
              <a:rPr lang="en-GB" sz="1400" dirty="0" smtClean="0">
                <a:latin typeface="Tahoma" pitchFamily="34" charset="0"/>
                <a:ea typeface="Tahoma" pitchFamily="34" charset="0"/>
                <a:cs typeface="Tahoma" pitchFamily="34" charset="0"/>
              </a:rPr>
              <a:t>to be developed, and that greater cooperation between journals and data repositories may therefore be required.</a:t>
            </a:r>
            <a:endParaRPr lang="en-GB" sz="1400" dirty="0">
              <a:latin typeface="Tahoma" pitchFamily="34" charset="0"/>
              <a:ea typeface="Tahoma" pitchFamily="34" charset="0"/>
              <a:cs typeface="Tahoma" pitchFamily="34" charset="0"/>
            </a:endParaRPr>
          </a:p>
          <a:p>
            <a:pPr lvl="1">
              <a:buClr>
                <a:schemeClr val="accent6">
                  <a:lumMod val="75000"/>
                </a:schemeClr>
              </a:buClr>
            </a:pPr>
            <a:r>
              <a:rPr lang="en-GB" sz="1400" dirty="0" smtClean="0">
                <a:latin typeface="Tahoma" pitchFamily="34" charset="0"/>
                <a:ea typeface="Tahoma" pitchFamily="34" charset="0"/>
                <a:cs typeface="Tahoma" pitchFamily="34" charset="0"/>
              </a:rPr>
              <a:t>Can data journals help steer a path to good practice? Not enough evidence about this yet.</a:t>
            </a:r>
          </a:p>
          <a:p>
            <a:pPr>
              <a:buClr>
                <a:schemeClr val="accent6">
                  <a:lumMod val="75000"/>
                </a:schemeClr>
              </a:buClr>
            </a:pPr>
            <a:r>
              <a:rPr lang="en-GB" sz="1600" dirty="0" smtClean="0">
                <a:latin typeface="Tahoma" pitchFamily="34" charset="0"/>
                <a:ea typeface="Tahoma" pitchFamily="34" charset="0"/>
                <a:cs typeface="Tahoma" pitchFamily="34" charset="0"/>
              </a:rPr>
              <a:t>And perhaps another approach is to rely on post-publication validation of data (including through re-use)</a:t>
            </a:r>
          </a:p>
          <a:p>
            <a:pPr lvl="1">
              <a:buClr>
                <a:schemeClr val="accent6">
                  <a:lumMod val="75000"/>
                </a:schemeClr>
              </a:buClr>
            </a:pPr>
            <a:r>
              <a:rPr lang="en-GB" sz="1400" dirty="0" smtClean="0">
                <a:latin typeface="Tahoma" pitchFamily="34" charset="0"/>
                <a:ea typeface="Tahoma" pitchFamily="34" charset="0"/>
                <a:cs typeface="Tahoma" pitchFamily="34" charset="0"/>
              </a:rPr>
              <a:t>Akin to what is practiced in liquid publication – see below.</a:t>
            </a:r>
            <a:endParaRPr lang="en-GB" sz="14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E2B66A3-71E7-446F-9920-11D513F460EC}" type="slidenum">
              <a:rPr lang="en-GB" smtClean="0"/>
              <a:t>20</a:t>
            </a:fld>
            <a:endParaRPr lang="en-GB" dirty="0"/>
          </a:p>
        </p:txBody>
      </p:sp>
    </p:spTree>
    <p:extLst>
      <p:ext uri="{BB962C8B-B14F-4D97-AF65-F5344CB8AC3E}">
        <p14:creationId xmlns:p14="http://schemas.microsoft.com/office/powerpoint/2010/main" val="3781533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504056"/>
          </a:xfrm>
        </p:spPr>
        <p:txBody>
          <a:bodyPr>
            <a:normAutofit/>
          </a:bodyPr>
          <a:lstStyle/>
          <a:p>
            <a:r>
              <a:rPr lang="en-GB" sz="2400" b="1" dirty="0" smtClean="0">
                <a:latin typeface="Tahoma" pitchFamily="34" charset="0"/>
                <a:ea typeface="Tahoma" pitchFamily="34" charset="0"/>
                <a:cs typeface="Tahoma" pitchFamily="34" charset="0"/>
              </a:rPr>
              <a:t>Semantic enrichment</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844824"/>
            <a:ext cx="8229600" cy="4248472"/>
          </a:xfrm>
        </p:spPr>
        <p:txBody>
          <a:bodyPr>
            <a:normAutofit fontScale="92500" lnSpcReduction="10000"/>
          </a:bodyPr>
          <a:lstStyle/>
          <a:p>
            <a:pPr>
              <a:spcBef>
                <a:spcPts val="600"/>
              </a:spcBef>
              <a:buClr>
                <a:schemeClr val="accent6">
                  <a:lumMod val="75000"/>
                </a:schemeClr>
              </a:buClr>
            </a:pPr>
            <a:r>
              <a:rPr lang="en-GB" sz="1800" dirty="0" smtClean="0">
                <a:latin typeface="Tahoma" pitchFamily="34" charset="0"/>
                <a:ea typeface="Tahoma" pitchFamily="34" charset="0"/>
                <a:cs typeface="Tahoma" pitchFamily="34" charset="0"/>
              </a:rPr>
              <a:t>Emergence of semantically enriched journal articles – individual articles thus become rich, interactive, platforms that are portal-like resources in their own right.</a:t>
            </a: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Exemplified by Elsevier’s Article of the Future concept…</a:t>
            </a: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 and on a smaller scale by </a:t>
            </a:r>
            <a:r>
              <a:rPr lang="en-GB" sz="1400" dirty="0" err="1" smtClean="0">
                <a:latin typeface="Tahoma" pitchFamily="34" charset="0"/>
                <a:ea typeface="Tahoma" pitchFamily="34" charset="0"/>
                <a:cs typeface="Tahoma" pitchFamily="34" charset="0"/>
              </a:rPr>
              <a:t>eLife</a:t>
            </a:r>
            <a:r>
              <a:rPr lang="en-GB" sz="1400" dirty="0" smtClean="0">
                <a:latin typeface="Tahoma" pitchFamily="34" charset="0"/>
                <a:ea typeface="Tahoma" pitchFamily="34" charset="0"/>
                <a:cs typeface="Tahoma" pitchFamily="34" charset="0"/>
              </a:rPr>
              <a:t> (OA joint venture by three public/not-for-profit research funders)</a:t>
            </a:r>
          </a:p>
          <a:p>
            <a:pPr>
              <a:spcBef>
                <a:spcPts val="600"/>
              </a:spcBef>
              <a:buClr>
                <a:schemeClr val="accent6">
                  <a:lumMod val="75000"/>
                </a:schemeClr>
              </a:buClr>
            </a:pPr>
            <a:r>
              <a:rPr lang="en-GB" sz="1800" dirty="0">
                <a:latin typeface="Tahoma" pitchFamily="34" charset="0"/>
                <a:ea typeface="Tahoma" pitchFamily="34" charset="0"/>
                <a:cs typeface="Tahoma" pitchFamily="34" charset="0"/>
              </a:rPr>
              <a:t>T</a:t>
            </a:r>
            <a:r>
              <a:rPr lang="en-GB" sz="1800" dirty="0" smtClean="0">
                <a:latin typeface="Tahoma" pitchFamily="34" charset="0"/>
                <a:ea typeface="Tahoma" pitchFamily="34" charset="0"/>
                <a:cs typeface="Tahoma" pitchFamily="34" charset="0"/>
              </a:rPr>
              <a:t>urns the version of record into an ever-more sophisticated product, with significant value added</a:t>
            </a: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Goodbye to the flat </a:t>
            </a:r>
            <a:r>
              <a:rPr lang="en-GB" sz="1400" dirty="0" err="1" smtClean="0">
                <a:latin typeface="Tahoma" pitchFamily="34" charset="0"/>
                <a:ea typeface="Tahoma" pitchFamily="34" charset="0"/>
                <a:cs typeface="Tahoma" pitchFamily="34" charset="0"/>
              </a:rPr>
              <a:t>pdf</a:t>
            </a:r>
            <a:r>
              <a:rPr lang="en-GB" sz="1400" dirty="0" smtClean="0">
                <a:latin typeface="Tahoma" pitchFamily="34" charset="0"/>
                <a:ea typeface="Tahoma" pitchFamily="34" charset="0"/>
                <a:cs typeface="Tahoma" pitchFamily="34" charset="0"/>
              </a:rPr>
              <a:t>.</a:t>
            </a: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Greater ‘gap’ between preprint and published version.</a:t>
            </a:r>
          </a:p>
          <a:p>
            <a:pPr lvl="1">
              <a:spcBef>
                <a:spcPts val="600"/>
              </a:spcBef>
              <a:buClr>
                <a:schemeClr val="accent6">
                  <a:lumMod val="75000"/>
                </a:schemeClr>
              </a:buClr>
            </a:pPr>
            <a:r>
              <a:rPr lang="en-GB" sz="1400" dirty="0" smtClean="0">
                <a:latin typeface="Tahoma" pitchFamily="34" charset="0"/>
                <a:ea typeface="Tahoma" pitchFamily="34" charset="0"/>
                <a:cs typeface="Tahoma" pitchFamily="34" charset="0"/>
              </a:rPr>
              <a:t>Implications where it is not the version of record that gets deposited in OA repositories.</a:t>
            </a:r>
          </a:p>
          <a:p>
            <a:pPr>
              <a:spcBef>
                <a:spcPts val="600"/>
              </a:spcBef>
              <a:buClr>
                <a:schemeClr val="accent6">
                  <a:lumMod val="75000"/>
                </a:schemeClr>
              </a:buClr>
            </a:pPr>
            <a:r>
              <a:rPr lang="en-GB" sz="1800" dirty="0" smtClean="0">
                <a:latin typeface="Tahoma" pitchFamily="34" charset="0"/>
                <a:ea typeface="Tahoma" pitchFamily="34" charset="0"/>
                <a:cs typeface="Tahoma" pitchFamily="34" charset="0"/>
              </a:rPr>
              <a:t>And in the long run, this might suggest the complete transformation of journals:</a:t>
            </a:r>
          </a:p>
          <a:p>
            <a:pPr lvl="1">
              <a:spcBef>
                <a:spcPts val="600"/>
              </a:spcBef>
              <a:spcAft>
                <a:spcPts val="600"/>
              </a:spcAft>
              <a:buClr>
                <a:schemeClr val="accent6">
                  <a:lumMod val="75000"/>
                </a:schemeClr>
              </a:buClr>
            </a:pPr>
            <a:r>
              <a:rPr lang="en-GB" sz="1400" i="1" dirty="0" smtClean="0">
                <a:solidFill>
                  <a:schemeClr val="accent6">
                    <a:lumMod val="75000"/>
                  </a:schemeClr>
                </a:solidFill>
                <a:latin typeface="Tahoma" pitchFamily="34" charset="0"/>
                <a:ea typeface="Tahoma" pitchFamily="34" charset="0"/>
                <a:cs typeface="Tahoma" pitchFamily="34" charset="0"/>
              </a:rPr>
              <a:t>“A good case can be made for claiming that the journal is becoming irrelevant, especially in STM research. We are close to seeing the integration of research data […] into a single, dynamic object. This can be made accessible worldwide to all relevant researchers for feedback leading to formal peer review of an ‘article’ with associated metadata. It can then be published as a holistic account of the current state of research in a particular area.”  </a:t>
            </a:r>
            <a:r>
              <a:rPr lang="en-GB" sz="1400" dirty="0" smtClean="0">
                <a:latin typeface="Tahoma" pitchFamily="34" charset="0"/>
                <a:ea typeface="Tahoma" pitchFamily="34" charset="0"/>
                <a:cs typeface="Tahoma" pitchFamily="34" charset="0"/>
              </a:rPr>
              <a:t>(Mike McGrath, 2013)</a:t>
            </a:r>
          </a:p>
          <a:p>
            <a:pPr lvl="1">
              <a:spcBef>
                <a:spcPts val="600"/>
              </a:spcBef>
              <a:spcAft>
                <a:spcPts val="600"/>
              </a:spcAft>
            </a:pPr>
            <a:endParaRPr lang="en-GB" sz="14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E2B66A3-71E7-446F-9920-11D513F460EC}" type="slidenum">
              <a:rPr lang="en-GB" smtClean="0"/>
              <a:t>21</a:t>
            </a:fld>
            <a:endParaRPr lang="en-GB" dirty="0"/>
          </a:p>
        </p:txBody>
      </p:sp>
    </p:spTree>
    <p:extLst>
      <p:ext uri="{BB962C8B-B14F-4D97-AF65-F5344CB8AC3E}">
        <p14:creationId xmlns:p14="http://schemas.microsoft.com/office/powerpoint/2010/main" val="657820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576064"/>
          </a:xfrm>
        </p:spPr>
        <p:txBody>
          <a:bodyPr>
            <a:normAutofit/>
          </a:bodyPr>
          <a:lstStyle/>
          <a:p>
            <a:r>
              <a:rPr lang="en-GB" sz="2400" b="1" dirty="0" smtClean="0">
                <a:latin typeface="Tahoma" pitchFamily="34" charset="0"/>
                <a:ea typeface="Tahoma" pitchFamily="34" charset="0"/>
                <a:cs typeface="Tahoma" pitchFamily="34" charset="0"/>
              </a:rPr>
              <a:t>Liquid publication – a publishing revolution?</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772816"/>
            <a:ext cx="8229600" cy="4896544"/>
          </a:xfrm>
        </p:spPr>
        <p:txBody>
          <a:bodyPr>
            <a:normAutofit/>
          </a:bodyPr>
          <a:lstStyle/>
          <a:p>
            <a:pPr>
              <a:buClr>
                <a:schemeClr val="accent6">
                  <a:lumMod val="75000"/>
                </a:schemeClr>
              </a:buClr>
            </a:pPr>
            <a:r>
              <a:rPr lang="en-GB" sz="1800" dirty="0" smtClean="0">
                <a:latin typeface="Tahoma" pitchFamily="34" charset="0"/>
                <a:ea typeface="Tahoma" pitchFamily="34" charset="0"/>
                <a:cs typeface="Tahoma" pitchFamily="34" charset="0"/>
              </a:rPr>
              <a:t>A even more radical approach to publication could imply replacing peer review as we know it by a completely new process.</a:t>
            </a:r>
          </a:p>
          <a:p>
            <a:pPr lvl="1">
              <a:buClr>
                <a:schemeClr val="accent6">
                  <a:lumMod val="75000"/>
                </a:schemeClr>
              </a:buClr>
            </a:pPr>
            <a:r>
              <a:rPr lang="en-GB" sz="1400" dirty="0" smtClean="0">
                <a:latin typeface="Tahoma" pitchFamily="34" charset="0"/>
                <a:ea typeface="Tahoma" pitchFamily="34" charset="0"/>
                <a:cs typeface="Tahoma" pitchFamily="34" charset="0"/>
              </a:rPr>
              <a:t>This also implies the abandonment of the traditional research paper – a true revolution.</a:t>
            </a:r>
          </a:p>
          <a:p>
            <a:pPr lvl="1">
              <a:buClr>
                <a:schemeClr val="accent6">
                  <a:lumMod val="75000"/>
                </a:schemeClr>
              </a:buClr>
            </a:pPr>
            <a:r>
              <a:rPr lang="en-GB" sz="1400" dirty="0" smtClean="0">
                <a:latin typeface="Tahoma" pitchFamily="34" charset="0"/>
                <a:ea typeface="Tahoma" pitchFamily="34" charset="0"/>
                <a:cs typeface="Tahoma" pitchFamily="34" charset="0"/>
              </a:rPr>
              <a:t>But like all revolutions, risky and with uncertain results.</a:t>
            </a:r>
          </a:p>
          <a:p>
            <a:pPr lvl="1">
              <a:buClr>
                <a:schemeClr val="accent6">
                  <a:lumMod val="75000"/>
                </a:schemeClr>
              </a:buClr>
            </a:pPr>
            <a:r>
              <a:rPr lang="en-GB" sz="1400" dirty="0" smtClean="0">
                <a:latin typeface="Tahoma" pitchFamily="34" charset="0"/>
                <a:ea typeface="Tahoma" pitchFamily="34" charset="0"/>
                <a:cs typeface="Tahoma" pitchFamily="34" charset="0"/>
              </a:rPr>
              <a:t>And by and large, researchers remain wedded to the quality assurance provided by established and well-recognised peer review mechanisms.</a:t>
            </a:r>
          </a:p>
          <a:p>
            <a:pPr>
              <a:buClr>
                <a:schemeClr val="accent6">
                  <a:lumMod val="75000"/>
                </a:schemeClr>
              </a:buClr>
            </a:pPr>
            <a:r>
              <a:rPr lang="en-GB" sz="1800" dirty="0" smtClean="0">
                <a:latin typeface="Tahoma" pitchFamily="34" charset="0"/>
                <a:ea typeface="Tahoma" pitchFamily="34" charset="0"/>
                <a:cs typeface="Tahoma" pitchFamily="34" charset="0"/>
              </a:rPr>
              <a:t>Key feature of liquid publication (1): research output in any form is posted by author(s) on a recognised website without prior review.</a:t>
            </a:r>
          </a:p>
          <a:p>
            <a:pPr lvl="1">
              <a:buClr>
                <a:schemeClr val="accent6">
                  <a:lumMod val="75000"/>
                </a:schemeClr>
              </a:buClr>
            </a:pPr>
            <a:r>
              <a:rPr lang="en-GB" sz="1400" dirty="0" smtClean="0">
                <a:latin typeface="Tahoma" pitchFamily="34" charset="0"/>
                <a:ea typeface="Tahoma" pitchFamily="34" charset="0"/>
                <a:cs typeface="Tahoma" pitchFamily="34" charset="0"/>
              </a:rPr>
              <a:t>Outputs could take the form of articles, experiments, datasets…</a:t>
            </a:r>
          </a:p>
          <a:p>
            <a:pPr lvl="1">
              <a:buClr>
                <a:schemeClr val="accent6">
                  <a:lumMod val="75000"/>
                </a:schemeClr>
              </a:buClr>
            </a:pPr>
            <a:r>
              <a:rPr lang="en-GB" sz="1400" dirty="0" smtClean="0">
                <a:latin typeface="Tahoma" pitchFamily="34" charset="0"/>
                <a:ea typeface="Tahoma" pitchFamily="34" charset="0"/>
                <a:cs typeface="Tahoma" pitchFamily="34" charset="0"/>
              </a:rPr>
              <a:t>Outputs may be grouped thematically as new types of journal.</a:t>
            </a:r>
          </a:p>
          <a:p>
            <a:pPr>
              <a:buClr>
                <a:schemeClr val="accent6">
                  <a:lumMod val="75000"/>
                </a:schemeClr>
              </a:buClr>
            </a:pPr>
            <a:r>
              <a:rPr lang="en-GB" sz="1800" dirty="0" smtClean="0">
                <a:latin typeface="Tahoma" pitchFamily="34" charset="0"/>
                <a:ea typeface="Tahoma" pitchFamily="34" charset="0"/>
                <a:cs typeface="Tahoma" pitchFamily="34" charset="0"/>
              </a:rPr>
              <a:t>Key feature of liquid publication (2): assessment takes place after the posting of outputs, through reading, commenting and even editing.</a:t>
            </a:r>
          </a:p>
          <a:p>
            <a:pPr lvl="1">
              <a:buClr>
                <a:schemeClr val="accent6">
                  <a:lumMod val="75000"/>
                </a:schemeClr>
              </a:buClr>
            </a:pPr>
            <a:r>
              <a:rPr lang="en-GB" sz="1400" dirty="0" smtClean="0">
                <a:latin typeface="Tahoma" pitchFamily="34" charset="0"/>
                <a:ea typeface="Tahoma" pitchFamily="34" charset="0"/>
                <a:cs typeface="Tahoma" pitchFamily="34" charset="0"/>
              </a:rPr>
              <a:t>Ultimately, posted material can evolve constantly in the light of </a:t>
            </a:r>
            <a:r>
              <a:rPr lang="en-GB" sz="1400" dirty="0" err="1" smtClean="0">
                <a:latin typeface="Tahoma" pitchFamily="34" charset="0"/>
                <a:ea typeface="Tahoma" pitchFamily="34" charset="0"/>
                <a:cs typeface="Tahoma" pitchFamily="34" charset="0"/>
              </a:rPr>
              <a:t>ongoing</a:t>
            </a:r>
            <a:r>
              <a:rPr lang="en-GB" sz="1400" dirty="0" smtClean="0">
                <a:latin typeface="Tahoma" pitchFamily="34" charset="0"/>
                <a:ea typeface="Tahoma" pitchFamily="34" charset="0"/>
                <a:cs typeface="Tahoma" pitchFamily="34" charset="0"/>
              </a:rPr>
              <a:t> commentary and critique – in theory, there could be continuous improvement and no final version (but a need for careful version documentation)</a:t>
            </a:r>
          </a:p>
          <a:p>
            <a:pPr>
              <a:buClr>
                <a:schemeClr val="accent6">
                  <a:lumMod val="75000"/>
                </a:schemeClr>
              </a:buClr>
            </a:pPr>
            <a:r>
              <a:rPr lang="en-GB" sz="1800" dirty="0" smtClean="0">
                <a:latin typeface="Tahoma" pitchFamily="34" charset="0"/>
                <a:ea typeface="Tahoma" pitchFamily="34" charset="0"/>
                <a:cs typeface="Tahoma" pitchFamily="34" charset="0"/>
              </a:rPr>
              <a:t>Evolutionary, incremental, collaborative… and low cost. Too good to be true?</a:t>
            </a:r>
            <a:endParaRPr lang="en-GB" sz="1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E2B66A3-71E7-446F-9920-11D513F460EC}" type="slidenum">
              <a:rPr lang="en-GB" smtClean="0"/>
              <a:t>22</a:t>
            </a:fld>
            <a:endParaRPr lang="en-GB" dirty="0"/>
          </a:p>
        </p:txBody>
      </p:sp>
    </p:spTree>
    <p:extLst>
      <p:ext uri="{BB962C8B-B14F-4D97-AF65-F5344CB8AC3E}">
        <p14:creationId xmlns:p14="http://schemas.microsoft.com/office/powerpoint/2010/main" val="1836745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504056"/>
          </a:xfrm>
        </p:spPr>
        <p:txBody>
          <a:bodyPr>
            <a:normAutofit/>
          </a:bodyPr>
          <a:lstStyle/>
          <a:p>
            <a:r>
              <a:rPr lang="en-GB" sz="2400" b="1" dirty="0">
                <a:latin typeface="Tahoma" pitchFamily="34" charset="0"/>
                <a:ea typeface="Tahoma" pitchFamily="34" charset="0"/>
                <a:cs typeface="Tahoma" pitchFamily="34" charset="0"/>
              </a:rPr>
              <a:t>Liquid </a:t>
            </a:r>
            <a:r>
              <a:rPr lang="en-GB" sz="2400" b="1" dirty="0" smtClean="0">
                <a:latin typeface="Tahoma" pitchFamily="34" charset="0"/>
                <a:ea typeface="Tahoma" pitchFamily="34" charset="0"/>
                <a:cs typeface="Tahoma" pitchFamily="34" charset="0"/>
              </a:rPr>
              <a:t>publication in practice</a:t>
            </a:r>
            <a:endParaRPr lang="en-GB" sz="2400" dirty="0"/>
          </a:p>
        </p:txBody>
      </p:sp>
      <p:sp>
        <p:nvSpPr>
          <p:cNvPr id="3" name="Content Placeholder 2"/>
          <p:cNvSpPr>
            <a:spLocks noGrp="1"/>
          </p:cNvSpPr>
          <p:nvPr>
            <p:ph idx="1"/>
          </p:nvPr>
        </p:nvSpPr>
        <p:spPr>
          <a:xfrm>
            <a:off x="323528" y="2132856"/>
            <a:ext cx="8229600" cy="3888432"/>
          </a:xfrm>
        </p:spPr>
        <p:txBody>
          <a:bodyPr>
            <a:normAutofit/>
          </a:bodyPr>
          <a:lstStyle/>
          <a:p>
            <a:r>
              <a:rPr lang="en-GB" sz="1800" dirty="0" smtClean="0">
                <a:latin typeface="Tahoma" pitchFamily="34" charset="0"/>
                <a:ea typeface="Tahoma" pitchFamily="34" charset="0"/>
                <a:cs typeface="Tahoma" pitchFamily="34" charset="0"/>
              </a:rPr>
              <a:t>Much justification for liquid publication provided through the EU FP7-funded project </a:t>
            </a:r>
            <a:r>
              <a:rPr lang="en-GB" sz="1800" dirty="0" err="1" smtClean="0">
                <a:latin typeface="Tahoma" pitchFamily="34" charset="0"/>
                <a:ea typeface="Tahoma" pitchFamily="34" charset="0"/>
                <a:cs typeface="Tahoma" pitchFamily="34" charset="0"/>
              </a:rPr>
              <a:t>LiquidPub</a:t>
            </a:r>
            <a:r>
              <a:rPr lang="en-GB" sz="1800" dirty="0" smtClean="0">
                <a:latin typeface="Tahoma" pitchFamily="34" charset="0"/>
                <a:ea typeface="Tahoma" pitchFamily="34" charset="0"/>
                <a:cs typeface="Tahoma" pitchFamily="34" charset="0"/>
              </a:rPr>
              <a:t> (2008-2011).</a:t>
            </a:r>
          </a:p>
          <a:p>
            <a:r>
              <a:rPr lang="en-GB" sz="1800" dirty="0" smtClean="0">
                <a:latin typeface="Tahoma" pitchFamily="34" charset="0"/>
                <a:ea typeface="Tahoma" pitchFamily="34" charset="0"/>
                <a:cs typeface="Tahoma" pitchFamily="34" charset="0"/>
              </a:rPr>
              <a:t>But in practice, features of liquid publication have been around for a while. Self-publication examples include:</a:t>
            </a:r>
          </a:p>
          <a:p>
            <a:pPr lvl="1"/>
            <a:r>
              <a:rPr lang="en-GB" sz="1400" dirty="0" err="1" smtClean="0">
                <a:latin typeface="Tahoma" pitchFamily="34" charset="0"/>
                <a:ea typeface="Tahoma" pitchFamily="34" charset="0"/>
                <a:cs typeface="Tahoma" pitchFamily="34" charset="0"/>
              </a:rPr>
              <a:t>arXiv</a:t>
            </a:r>
            <a:r>
              <a:rPr lang="en-GB" sz="1400" dirty="0" smtClean="0">
                <a:latin typeface="Tahoma" pitchFamily="34" charset="0"/>
                <a:ea typeface="Tahoma" pitchFamily="34" charset="0"/>
                <a:cs typeface="Tahoma" pitchFamily="34" charset="0"/>
              </a:rPr>
              <a:t> (although as a preprint archive, this is still largely predicated on conventional publication routes).</a:t>
            </a:r>
          </a:p>
          <a:p>
            <a:pPr lvl="1"/>
            <a:r>
              <a:rPr lang="en-GB" sz="1400" dirty="0" smtClean="0">
                <a:latin typeface="Tahoma" pitchFamily="34" charset="0"/>
                <a:ea typeface="Tahoma" pitchFamily="34" charset="0"/>
                <a:cs typeface="Tahoma" pitchFamily="34" charset="0"/>
              </a:rPr>
              <a:t>Wikipedia.</a:t>
            </a:r>
          </a:p>
          <a:p>
            <a:pPr lvl="1"/>
            <a:r>
              <a:rPr lang="en-GB" sz="1400" dirty="0">
                <a:latin typeface="Tahoma" pitchFamily="34" charset="0"/>
                <a:ea typeface="Tahoma" pitchFamily="34" charset="0"/>
                <a:cs typeface="Tahoma" pitchFamily="34" charset="0"/>
              </a:rPr>
              <a:t>a</a:t>
            </a:r>
            <a:r>
              <a:rPr lang="en-GB" sz="1400" dirty="0" smtClean="0">
                <a:latin typeface="Tahoma" pitchFamily="34" charset="0"/>
                <a:ea typeface="Tahoma" pitchFamily="34" charset="0"/>
                <a:cs typeface="Tahoma" pitchFamily="34" charset="0"/>
              </a:rPr>
              <a:t>rguably, many researchers’ blogs can be deemed liquid publications.</a:t>
            </a:r>
          </a:p>
          <a:p>
            <a:pPr indent="-285750"/>
            <a:r>
              <a:rPr lang="en-GB" sz="1800" dirty="0" smtClean="0">
                <a:latin typeface="Tahoma" pitchFamily="34" charset="0"/>
                <a:ea typeface="Tahoma" pitchFamily="34" charset="0"/>
                <a:cs typeface="Tahoma" pitchFamily="34" charset="0"/>
              </a:rPr>
              <a:t>Some publishers are taking an interest too:</a:t>
            </a:r>
          </a:p>
          <a:p>
            <a:pPr lvl="1"/>
            <a:r>
              <a:rPr lang="en-GB" sz="1400" dirty="0" smtClean="0">
                <a:latin typeface="Tahoma" pitchFamily="34" charset="0"/>
                <a:ea typeface="Tahoma" pitchFamily="34" charset="0"/>
                <a:cs typeface="Tahoma" pitchFamily="34" charset="0"/>
              </a:rPr>
              <a:t>F1000 Research: post-publication review, open refereeing.</a:t>
            </a:r>
          </a:p>
          <a:p>
            <a:r>
              <a:rPr lang="en-GB" sz="1800" dirty="0" smtClean="0">
                <a:latin typeface="Tahoma" pitchFamily="34" charset="0"/>
                <a:ea typeface="Tahoma" pitchFamily="34" charset="0"/>
                <a:cs typeface="Tahoma" pitchFamily="34" charset="0"/>
              </a:rPr>
              <a:t>Liquid publication was beyond the scope of the Finch report, so not addressed by current public policy initiatives in the UK.</a:t>
            </a:r>
          </a:p>
          <a:p>
            <a:pPr lvl="1"/>
            <a:endParaRPr lang="en-GB" sz="1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E2B66A3-71E7-446F-9920-11D513F460EC}" type="slidenum">
              <a:rPr lang="en-GB" smtClean="0"/>
              <a:t>23</a:t>
            </a:fld>
            <a:endParaRPr lang="en-GB" dirty="0"/>
          </a:p>
        </p:txBody>
      </p:sp>
    </p:spTree>
    <p:extLst>
      <p:ext uri="{BB962C8B-B14F-4D97-AF65-F5344CB8AC3E}">
        <p14:creationId xmlns:p14="http://schemas.microsoft.com/office/powerpoint/2010/main" val="2260306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08720"/>
            <a:ext cx="8229600" cy="504056"/>
          </a:xfrm>
        </p:spPr>
        <p:txBody>
          <a:bodyPr>
            <a:normAutofit fontScale="90000"/>
          </a:bodyPr>
          <a:lstStyle/>
          <a:p>
            <a:r>
              <a:rPr lang="en-GB" sz="2400" b="1" dirty="0" smtClean="0">
                <a:latin typeface="Tahoma" pitchFamily="34" charset="0"/>
                <a:ea typeface="Tahoma" pitchFamily="34" charset="0"/>
                <a:cs typeface="Tahoma" pitchFamily="34" charset="0"/>
              </a:rPr>
              <a:t>References (1)</a:t>
            </a:r>
            <a:r>
              <a:rPr lang="en-GB" sz="2800" b="1" dirty="0" smtClean="0">
                <a:latin typeface="Tahoma" pitchFamily="34" charset="0"/>
                <a:ea typeface="Tahoma" pitchFamily="34" charset="0"/>
                <a:cs typeface="Tahoma" pitchFamily="34" charset="0"/>
              </a:rPr>
              <a:t> </a:t>
            </a:r>
            <a:endParaRPr lang="en-GB" sz="2800" dirty="0"/>
          </a:p>
        </p:txBody>
      </p:sp>
      <p:sp>
        <p:nvSpPr>
          <p:cNvPr id="3" name="Content Placeholder 2"/>
          <p:cNvSpPr>
            <a:spLocks noGrp="1"/>
          </p:cNvSpPr>
          <p:nvPr>
            <p:ph idx="1"/>
          </p:nvPr>
        </p:nvSpPr>
        <p:spPr>
          <a:xfrm>
            <a:off x="323528" y="1556792"/>
            <a:ext cx="8229600" cy="4824536"/>
          </a:xfrm>
        </p:spPr>
        <p:txBody>
          <a:bodyPr>
            <a:normAutofit/>
          </a:bodyPr>
          <a:lstStyle/>
          <a:p>
            <a:pPr>
              <a:spcBef>
                <a:spcPts val="300"/>
              </a:spcBef>
              <a:spcAft>
                <a:spcPts val="300"/>
              </a:spcAft>
              <a:buClr>
                <a:schemeClr val="accent6">
                  <a:lumMod val="75000"/>
                </a:schemeClr>
              </a:buClr>
            </a:pPr>
            <a:r>
              <a:rPr lang="en-GB" sz="1400" dirty="0">
                <a:latin typeface="Tahoma" pitchFamily="34" charset="0"/>
                <a:ea typeface="Tahoma" pitchFamily="34" charset="0"/>
                <a:cs typeface="Tahoma" pitchFamily="34" charset="0"/>
              </a:rPr>
              <a:t>Alliance for Permanent Access to the Records of </a:t>
            </a:r>
            <a:r>
              <a:rPr lang="en-GB" sz="1400" dirty="0" smtClean="0">
                <a:latin typeface="Tahoma" pitchFamily="34" charset="0"/>
                <a:ea typeface="Tahoma" pitchFamily="34" charset="0"/>
                <a:cs typeface="Tahoma" pitchFamily="34" charset="0"/>
              </a:rPr>
              <a:t>Science Network (APARSEN) (2012), </a:t>
            </a:r>
            <a:r>
              <a:rPr lang="en-GB" sz="1400" i="1" dirty="0" smtClean="0">
                <a:latin typeface="Tahoma" pitchFamily="34" charset="0"/>
                <a:ea typeface="Tahoma" pitchFamily="34" charset="0"/>
                <a:cs typeface="Tahoma" pitchFamily="34" charset="0"/>
              </a:rPr>
              <a:t>Report on Peer Review of Research Data in Scholarly Communications</a:t>
            </a:r>
            <a:r>
              <a:rPr lang="en-GB" sz="1400" dirty="0" smtClean="0">
                <a:latin typeface="Tahoma" pitchFamily="34" charset="0"/>
                <a:ea typeface="Tahoma" pitchFamily="34" charset="0"/>
                <a:cs typeface="Tahoma" pitchFamily="34" charset="0"/>
              </a:rPr>
              <a:t> </a:t>
            </a:r>
            <a:r>
              <a:rPr lang="en-GB" sz="1400" dirty="0">
                <a:latin typeface="Tahoma" pitchFamily="34" charset="0"/>
                <a:ea typeface="Tahoma" pitchFamily="34" charset="0"/>
                <a:cs typeface="Tahoma" pitchFamily="34" charset="0"/>
              </a:rPr>
              <a:t>- </a:t>
            </a:r>
            <a:r>
              <a:rPr lang="en-GB" sz="1400" dirty="0">
                <a:latin typeface="Tahoma" pitchFamily="34" charset="0"/>
                <a:ea typeface="Tahoma" pitchFamily="34" charset="0"/>
                <a:cs typeface="Tahoma" pitchFamily="34" charset="0"/>
                <a:hlinkClick r:id="rId2"/>
              </a:rPr>
              <a:t>http://</a:t>
            </a:r>
            <a:r>
              <a:rPr lang="en-GB" sz="1400" dirty="0" smtClean="0">
                <a:latin typeface="Tahoma" pitchFamily="34" charset="0"/>
                <a:ea typeface="Tahoma" pitchFamily="34" charset="0"/>
                <a:cs typeface="Tahoma" pitchFamily="34" charset="0"/>
                <a:hlinkClick r:id="rId2"/>
              </a:rPr>
              <a:t>www.alliancepermanentaccess.org/wp-content/uploads/downloads/2012/04/APARSEN-REP-D33_1A-01-1_1.pdf</a:t>
            </a:r>
            <a:r>
              <a:rPr lang="en-GB" sz="1400" dirty="0" smtClean="0">
                <a:latin typeface="Tahoma" pitchFamily="34" charset="0"/>
                <a:ea typeface="Tahoma" pitchFamily="34" charset="0"/>
                <a:cs typeface="Tahoma" pitchFamily="34" charset="0"/>
              </a:rPr>
              <a:t> </a:t>
            </a:r>
            <a:endParaRPr lang="en-GB" sz="1400" dirty="0">
              <a:latin typeface="Tahoma" pitchFamily="34" charset="0"/>
              <a:ea typeface="Tahoma" pitchFamily="34" charset="0"/>
              <a:cs typeface="Tahoma" pitchFamily="34" charset="0"/>
            </a:endParaRPr>
          </a:p>
          <a:p>
            <a:pPr>
              <a:spcBef>
                <a:spcPts val="300"/>
              </a:spcBef>
              <a:spcAft>
                <a:spcPts val="300"/>
              </a:spcAft>
              <a:buClr>
                <a:schemeClr val="accent6">
                  <a:lumMod val="75000"/>
                </a:schemeClr>
              </a:buClr>
            </a:pPr>
            <a:r>
              <a:rPr lang="en-GB" sz="1400" dirty="0" smtClean="0">
                <a:latin typeface="Tahoma" pitchFamily="34" charset="0"/>
                <a:ea typeface="Tahoma" pitchFamily="34" charset="0"/>
                <a:cs typeface="Tahoma" pitchFamily="34" charset="0"/>
              </a:rPr>
              <a:t>Cell Press guidance </a:t>
            </a:r>
            <a:r>
              <a:rPr lang="en-GB" sz="1400" dirty="0">
                <a:latin typeface="Tahoma" pitchFamily="34" charset="0"/>
                <a:ea typeface="Tahoma" pitchFamily="34" charset="0"/>
                <a:cs typeface="Tahoma" pitchFamily="34" charset="0"/>
              </a:rPr>
              <a:t>for authors - </a:t>
            </a:r>
            <a:r>
              <a:rPr lang="en-GB" sz="1400" dirty="0">
                <a:latin typeface="Tahoma" pitchFamily="34" charset="0"/>
                <a:ea typeface="Tahoma" pitchFamily="34" charset="0"/>
                <a:cs typeface="Tahoma" pitchFamily="34" charset="0"/>
                <a:hlinkClick r:id="rId3"/>
              </a:rPr>
              <a:t>http://</a:t>
            </a:r>
            <a:r>
              <a:rPr lang="en-GB" sz="1400" dirty="0" smtClean="0">
                <a:latin typeface="Tahoma" pitchFamily="34" charset="0"/>
                <a:ea typeface="Tahoma" pitchFamily="34" charset="0"/>
                <a:cs typeface="Tahoma" pitchFamily="34" charset="0"/>
                <a:hlinkClick r:id="rId3"/>
              </a:rPr>
              <a:t>www.cell.com/authors</a:t>
            </a:r>
            <a:r>
              <a:rPr lang="en-GB" sz="1400" dirty="0" smtClean="0">
                <a:latin typeface="Tahoma" pitchFamily="34" charset="0"/>
                <a:ea typeface="Tahoma" pitchFamily="34" charset="0"/>
                <a:cs typeface="Tahoma" pitchFamily="34" charset="0"/>
              </a:rPr>
              <a:t> </a:t>
            </a:r>
          </a:p>
          <a:p>
            <a:pPr>
              <a:spcBef>
                <a:spcPts val="300"/>
              </a:spcBef>
              <a:spcAft>
                <a:spcPts val="300"/>
              </a:spcAft>
              <a:buClr>
                <a:schemeClr val="accent6">
                  <a:lumMod val="75000"/>
                </a:schemeClr>
              </a:buClr>
            </a:pPr>
            <a:r>
              <a:rPr lang="en-GB" sz="1400" dirty="0">
                <a:latin typeface="Tahoma" pitchFamily="34" charset="0"/>
                <a:ea typeface="Tahoma" pitchFamily="34" charset="0"/>
                <a:cs typeface="Tahoma" pitchFamily="34" charset="0"/>
              </a:rPr>
              <a:t>E</a:t>
            </a:r>
            <a:r>
              <a:rPr lang="en-GB" sz="1400" dirty="0" smtClean="0">
                <a:latin typeface="Tahoma" pitchFamily="34" charset="0"/>
                <a:ea typeface="Tahoma" pitchFamily="34" charset="0"/>
                <a:cs typeface="Tahoma" pitchFamily="34" charset="0"/>
              </a:rPr>
              <a:t>uropean Commission Communication COM/2012/0401 (2012) - </a:t>
            </a:r>
            <a:r>
              <a:rPr lang="en-GB" sz="1400" dirty="0">
                <a:latin typeface="Tahoma" pitchFamily="34" charset="0"/>
                <a:ea typeface="Tahoma" pitchFamily="34" charset="0"/>
                <a:cs typeface="Tahoma" pitchFamily="34" charset="0"/>
                <a:hlinkClick r:id="rId4"/>
              </a:rPr>
              <a:t>http://</a:t>
            </a:r>
            <a:r>
              <a:rPr lang="en-GB" sz="1400" dirty="0" smtClean="0">
                <a:latin typeface="Tahoma" pitchFamily="34" charset="0"/>
                <a:ea typeface="Tahoma" pitchFamily="34" charset="0"/>
                <a:cs typeface="Tahoma" pitchFamily="34" charset="0"/>
                <a:hlinkClick r:id="rId4"/>
              </a:rPr>
              <a:t>tinyurl.com/nes8ksv</a:t>
            </a:r>
            <a:r>
              <a:rPr lang="en-GB" sz="1400" dirty="0" smtClean="0">
                <a:latin typeface="Tahoma" pitchFamily="34" charset="0"/>
                <a:ea typeface="Tahoma" pitchFamily="34" charset="0"/>
                <a:cs typeface="Tahoma" pitchFamily="34" charset="0"/>
              </a:rPr>
              <a:t> </a:t>
            </a:r>
          </a:p>
          <a:p>
            <a:pPr>
              <a:spcBef>
                <a:spcPts val="300"/>
              </a:spcBef>
              <a:spcAft>
                <a:spcPts val="300"/>
              </a:spcAft>
              <a:buClr>
                <a:schemeClr val="accent6">
                  <a:lumMod val="75000"/>
                </a:schemeClr>
              </a:buClr>
            </a:pPr>
            <a:r>
              <a:rPr lang="en-GB" sz="1400" dirty="0" smtClean="0">
                <a:latin typeface="Tahoma" pitchFamily="34" charset="0"/>
                <a:ea typeface="Tahoma" pitchFamily="34" charset="0"/>
                <a:cs typeface="Tahoma" pitchFamily="34" charset="0"/>
              </a:rPr>
              <a:t>European </a:t>
            </a:r>
            <a:r>
              <a:rPr lang="en-GB" sz="1400" dirty="0">
                <a:latin typeface="Tahoma" pitchFamily="34" charset="0"/>
                <a:ea typeface="Tahoma" pitchFamily="34" charset="0"/>
                <a:cs typeface="Tahoma" pitchFamily="34" charset="0"/>
              </a:rPr>
              <a:t>Commission Recommendation C(2012) 4890 - </a:t>
            </a:r>
            <a:r>
              <a:rPr lang="en-GB" sz="1400" dirty="0">
                <a:latin typeface="Tahoma" pitchFamily="34" charset="0"/>
                <a:ea typeface="Tahoma" pitchFamily="34" charset="0"/>
                <a:cs typeface="Tahoma" pitchFamily="34" charset="0"/>
                <a:hlinkClick r:id="rId5"/>
              </a:rPr>
              <a:t>http://</a:t>
            </a:r>
            <a:r>
              <a:rPr lang="en-GB" sz="1400" dirty="0" smtClean="0">
                <a:latin typeface="Tahoma" pitchFamily="34" charset="0"/>
                <a:ea typeface="Tahoma" pitchFamily="34" charset="0"/>
                <a:cs typeface="Tahoma" pitchFamily="34" charset="0"/>
                <a:hlinkClick r:id="rId5"/>
              </a:rPr>
              <a:t>tinyurl.com/9hnmavl</a:t>
            </a:r>
            <a:r>
              <a:rPr lang="en-GB" sz="1400" dirty="0" smtClean="0">
                <a:latin typeface="Tahoma" pitchFamily="34" charset="0"/>
                <a:ea typeface="Tahoma" pitchFamily="34" charset="0"/>
                <a:cs typeface="Tahoma" pitchFamily="34" charset="0"/>
              </a:rPr>
              <a:t> </a:t>
            </a:r>
          </a:p>
          <a:p>
            <a:pPr>
              <a:spcBef>
                <a:spcPts val="300"/>
              </a:spcBef>
              <a:spcAft>
                <a:spcPts val="300"/>
              </a:spcAft>
              <a:buClr>
                <a:schemeClr val="accent6">
                  <a:lumMod val="75000"/>
                </a:schemeClr>
              </a:buClr>
            </a:pPr>
            <a:r>
              <a:rPr lang="en-GB" sz="1400" dirty="0" smtClean="0">
                <a:latin typeface="Tahoma" pitchFamily="34" charset="0"/>
                <a:ea typeface="Tahoma" pitchFamily="34" charset="0"/>
                <a:cs typeface="Tahoma" pitchFamily="34" charset="0"/>
              </a:rPr>
              <a:t>European Commission (2011), </a:t>
            </a:r>
            <a:r>
              <a:rPr lang="en-GB" sz="1400" i="1" dirty="0">
                <a:solidFill>
                  <a:schemeClr val="bg1">
                    <a:lumMod val="50000"/>
                  </a:schemeClr>
                </a:solidFill>
                <a:latin typeface="Tahoma" pitchFamily="34" charset="0"/>
                <a:ea typeface="Tahoma" pitchFamily="34" charset="0"/>
                <a:cs typeface="Tahoma" pitchFamily="34" charset="0"/>
              </a:rPr>
              <a:t>National OA and Preservation Policies in Europe - </a:t>
            </a:r>
            <a:r>
              <a:rPr lang="en-GB" sz="1400" dirty="0">
                <a:solidFill>
                  <a:schemeClr val="bg1">
                    <a:lumMod val="50000"/>
                  </a:schemeClr>
                </a:solidFill>
                <a:latin typeface="Tahoma" pitchFamily="34" charset="0"/>
                <a:ea typeface="Tahoma" pitchFamily="34" charset="0"/>
                <a:cs typeface="Tahoma" pitchFamily="34" charset="0"/>
                <a:hlinkClick r:id="rId6"/>
              </a:rPr>
              <a:t>http://</a:t>
            </a:r>
            <a:r>
              <a:rPr lang="en-GB" sz="1400" dirty="0" smtClean="0">
                <a:solidFill>
                  <a:schemeClr val="bg1">
                    <a:lumMod val="50000"/>
                  </a:schemeClr>
                </a:solidFill>
                <a:latin typeface="Tahoma" pitchFamily="34" charset="0"/>
                <a:ea typeface="Tahoma" pitchFamily="34" charset="0"/>
                <a:cs typeface="Tahoma" pitchFamily="34" charset="0"/>
                <a:hlinkClick r:id="rId6"/>
              </a:rPr>
              <a:t>ec.europa.eu/research/science-society/document_library/pdf_06/open-access-report-2011_en.pdf</a:t>
            </a:r>
            <a:r>
              <a:rPr lang="en-GB" sz="1400" dirty="0" smtClean="0">
                <a:solidFill>
                  <a:schemeClr val="bg1">
                    <a:lumMod val="50000"/>
                  </a:schemeClr>
                </a:solidFill>
                <a:latin typeface="Tahoma" pitchFamily="34" charset="0"/>
                <a:ea typeface="Tahoma" pitchFamily="34" charset="0"/>
                <a:cs typeface="Tahoma" pitchFamily="34" charset="0"/>
              </a:rPr>
              <a:t> </a:t>
            </a:r>
          </a:p>
          <a:p>
            <a:pPr>
              <a:spcBef>
                <a:spcPts val="300"/>
              </a:spcBef>
              <a:spcAft>
                <a:spcPts val="300"/>
              </a:spcAft>
              <a:buClr>
                <a:schemeClr val="accent6">
                  <a:lumMod val="75000"/>
                </a:schemeClr>
              </a:buClr>
            </a:pPr>
            <a:r>
              <a:rPr lang="en-GB" sz="1400" dirty="0">
                <a:latin typeface="Tahoma" pitchFamily="34" charset="0"/>
                <a:ea typeface="Tahoma" pitchFamily="34" charset="0"/>
                <a:cs typeface="Tahoma" pitchFamily="34" charset="0"/>
              </a:rPr>
              <a:t>G8 science ministers’ statement (2013) - </a:t>
            </a:r>
            <a:r>
              <a:rPr lang="en-GB" sz="1400" dirty="0">
                <a:latin typeface="Tahoma" pitchFamily="34" charset="0"/>
                <a:ea typeface="Tahoma" pitchFamily="34" charset="0"/>
                <a:cs typeface="Tahoma" pitchFamily="34" charset="0"/>
                <a:hlinkClick r:id="rId7"/>
              </a:rPr>
              <a:t>https://</a:t>
            </a:r>
            <a:r>
              <a:rPr lang="en-GB" sz="1400" dirty="0" smtClean="0">
                <a:latin typeface="Tahoma" pitchFamily="34" charset="0"/>
                <a:ea typeface="Tahoma" pitchFamily="34" charset="0"/>
                <a:cs typeface="Tahoma" pitchFamily="34" charset="0"/>
                <a:hlinkClick r:id="rId7"/>
              </a:rPr>
              <a:t>www.gov.uk/government/news/g8-science-ministers-statement</a:t>
            </a:r>
            <a:r>
              <a:rPr lang="en-GB" sz="1400" dirty="0" smtClean="0">
                <a:latin typeface="Tahoma" pitchFamily="34" charset="0"/>
                <a:ea typeface="Tahoma" pitchFamily="34" charset="0"/>
                <a:cs typeface="Tahoma" pitchFamily="34" charset="0"/>
              </a:rPr>
              <a:t> </a:t>
            </a:r>
          </a:p>
          <a:p>
            <a:pPr>
              <a:spcBef>
                <a:spcPts val="300"/>
              </a:spcBef>
              <a:spcAft>
                <a:spcPts val="300"/>
              </a:spcAft>
              <a:buClr>
                <a:schemeClr val="accent6">
                  <a:lumMod val="75000"/>
                </a:schemeClr>
              </a:buClr>
            </a:pPr>
            <a:r>
              <a:rPr lang="en-GB" sz="1400" dirty="0" smtClean="0">
                <a:latin typeface="Tahoma" pitchFamily="34" charset="0"/>
                <a:ea typeface="Tahoma" pitchFamily="34" charset="0"/>
                <a:cs typeface="Tahoma" pitchFamily="34" charset="0"/>
              </a:rPr>
              <a:t>HEFCE open access consultation </a:t>
            </a:r>
            <a:r>
              <a:rPr lang="en-GB" sz="1400" dirty="0">
                <a:latin typeface="Tahoma" pitchFamily="34" charset="0"/>
                <a:ea typeface="Tahoma" pitchFamily="34" charset="0"/>
                <a:cs typeface="Tahoma" pitchFamily="34" charset="0"/>
              </a:rPr>
              <a:t>(Jul 2013) - </a:t>
            </a:r>
            <a:r>
              <a:rPr lang="en-GB" sz="1400" dirty="0">
                <a:latin typeface="Tahoma" pitchFamily="34" charset="0"/>
                <a:ea typeface="Tahoma" pitchFamily="34" charset="0"/>
                <a:cs typeface="Tahoma" pitchFamily="34" charset="0"/>
                <a:hlinkClick r:id="rId8"/>
              </a:rPr>
              <a:t>http://</a:t>
            </a:r>
            <a:r>
              <a:rPr lang="en-GB" sz="1400" dirty="0" smtClean="0">
                <a:latin typeface="Tahoma" pitchFamily="34" charset="0"/>
                <a:ea typeface="Tahoma" pitchFamily="34" charset="0"/>
                <a:cs typeface="Tahoma" pitchFamily="34" charset="0"/>
                <a:hlinkClick r:id="rId8"/>
              </a:rPr>
              <a:t>www.hefce.ac.uk/news/newsarchive/2013/name,82784,en.html</a:t>
            </a:r>
            <a:r>
              <a:rPr lang="en-GB" sz="1400" dirty="0" smtClean="0">
                <a:latin typeface="Tahoma" pitchFamily="34" charset="0"/>
                <a:ea typeface="Tahoma" pitchFamily="34" charset="0"/>
                <a:cs typeface="Tahoma" pitchFamily="34" charset="0"/>
              </a:rPr>
              <a:t> </a:t>
            </a:r>
          </a:p>
          <a:p>
            <a:pPr>
              <a:spcBef>
                <a:spcPts val="300"/>
              </a:spcBef>
              <a:spcAft>
                <a:spcPts val="300"/>
              </a:spcAft>
              <a:buClr>
                <a:schemeClr val="accent6">
                  <a:lumMod val="75000"/>
                </a:schemeClr>
              </a:buClr>
            </a:pPr>
            <a:r>
              <a:rPr lang="en-GB" sz="1400" dirty="0">
                <a:latin typeface="Tahoma" pitchFamily="34" charset="0"/>
                <a:ea typeface="Tahoma" pitchFamily="34" charset="0"/>
                <a:cs typeface="Tahoma" pitchFamily="34" charset="0"/>
              </a:rPr>
              <a:t>H</a:t>
            </a:r>
            <a:r>
              <a:rPr lang="en-GB" sz="1400" dirty="0" smtClean="0">
                <a:latin typeface="Tahoma" pitchFamily="34" charset="0"/>
                <a:ea typeface="Tahoma" pitchFamily="34" charset="0"/>
                <a:cs typeface="Tahoma" pitchFamily="34" charset="0"/>
              </a:rPr>
              <a:t>ey &amp; Lynch (2007), introduction to </a:t>
            </a:r>
            <a:r>
              <a:rPr lang="en-GB" sz="1400" i="1" dirty="0" smtClean="0">
                <a:latin typeface="Tahoma" pitchFamily="34" charset="0"/>
                <a:ea typeface="Tahoma" pitchFamily="34" charset="0"/>
                <a:cs typeface="Tahoma" pitchFamily="34" charset="0"/>
              </a:rPr>
              <a:t>The coming revolution in scholarly communications and </a:t>
            </a:r>
            <a:r>
              <a:rPr lang="en-GB" sz="1400" i="1" dirty="0" err="1" smtClean="0">
                <a:latin typeface="Tahoma" pitchFamily="34" charset="0"/>
                <a:ea typeface="Tahoma" pitchFamily="34" charset="0"/>
                <a:cs typeface="Tahoma" pitchFamily="34" charset="0"/>
              </a:rPr>
              <a:t>cyberinfrastructure</a:t>
            </a:r>
            <a:r>
              <a:rPr lang="en-GB" sz="1400" i="1" dirty="0">
                <a:latin typeface="Tahoma" pitchFamily="34" charset="0"/>
                <a:ea typeface="Tahoma" pitchFamily="34" charset="0"/>
                <a:cs typeface="Tahoma" pitchFamily="34" charset="0"/>
              </a:rPr>
              <a:t> </a:t>
            </a:r>
            <a:r>
              <a:rPr lang="en-GB" sz="1400" i="1" dirty="0" smtClean="0">
                <a:latin typeface="Tahoma" pitchFamily="34" charset="0"/>
                <a:ea typeface="Tahoma" pitchFamily="34" charset="0"/>
                <a:cs typeface="Tahoma" pitchFamily="34" charset="0"/>
              </a:rPr>
              <a:t>, </a:t>
            </a:r>
            <a:r>
              <a:rPr lang="en-GB" sz="1400" dirty="0" smtClean="0">
                <a:latin typeface="Tahoma" pitchFamily="34" charset="0"/>
                <a:ea typeface="Tahoma" pitchFamily="34" charset="0"/>
                <a:cs typeface="Tahoma" pitchFamily="34" charset="0"/>
              </a:rPr>
              <a:t>CT Watch Quarterly</a:t>
            </a:r>
            <a:r>
              <a:rPr lang="en-GB" sz="1400" i="1" dirty="0" smtClean="0">
                <a:latin typeface="Tahoma" pitchFamily="34" charset="0"/>
                <a:ea typeface="Tahoma" pitchFamily="34" charset="0"/>
                <a:cs typeface="Tahoma" pitchFamily="34" charset="0"/>
              </a:rPr>
              <a:t>- </a:t>
            </a:r>
            <a:r>
              <a:rPr lang="en-GB" sz="1400" dirty="0">
                <a:latin typeface="Tahoma" pitchFamily="34" charset="0"/>
                <a:ea typeface="Tahoma" pitchFamily="34" charset="0"/>
                <a:cs typeface="Tahoma" pitchFamily="34" charset="0"/>
                <a:hlinkClick r:id="rId9"/>
              </a:rPr>
              <a:t>http://</a:t>
            </a:r>
            <a:r>
              <a:rPr lang="en-GB" sz="1400" dirty="0" smtClean="0">
                <a:latin typeface="Tahoma" pitchFamily="34" charset="0"/>
                <a:ea typeface="Tahoma" pitchFamily="34" charset="0"/>
                <a:cs typeface="Tahoma" pitchFamily="34" charset="0"/>
                <a:hlinkClick r:id="rId9"/>
              </a:rPr>
              <a:t>www.ctwatch.org/quarterly/pdf/ctwatchquarterly-12.pdf</a:t>
            </a:r>
            <a:r>
              <a:rPr lang="en-GB" sz="1400" dirty="0" smtClean="0">
                <a:latin typeface="Tahoma" pitchFamily="34" charset="0"/>
                <a:ea typeface="Tahoma" pitchFamily="34" charset="0"/>
                <a:cs typeface="Tahoma" pitchFamily="34" charset="0"/>
              </a:rPr>
              <a:t> </a:t>
            </a:r>
          </a:p>
          <a:p>
            <a:pPr>
              <a:spcBef>
                <a:spcPts val="300"/>
              </a:spcBef>
              <a:spcAft>
                <a:spcPts val="300"/>
              </a:spcAft>
              <a:buClr>
                <a:schemeClr val="accent6">
                  <a:lumMod val="75000"/>
                </a:schemeClr>
              </a:buClr>
            </a:pPr>
            <a:r>
              <a:rPr lang="en-GB" sz="1400" dirty="0" smtClean="0">
                <a:latin typeface="Tahoma" pitchFamily="34" charset="0"/>
                <a:ea typeface="Tahoma" pitchFamily="34" charset="0"/>
                <a:cs typeface="Tahoma" pitchFamily="34" charset="0"/>
              </a:rPr>
              <a:t>HM Government (2012), </a:t>
            </a:r>
            <a:r>
              <a:rPr lang="en-GB" sz="1400" i="1" dirty="0" smtClean="0">
                <a:latin typeface="Tahoma" pitchFamily="34" charset="0"/>
                <a:ea typeface="Tahoma" pitchFamily="34" charset="0"/>
                <a:cs typeface="Tahoma" pitchFamily="34" charset="0"/>
              </a:rPr>
              <a:t>Open Data White Paper – Unleashing </a:t>
            </a:r>
            <a:r>
              <a:rPr lang="en-GB" sz="1400" i="1" dirty="0">
                <a:latin typeface="Tahoma" pitchFamily="34" charset="0"/>
                <a:ea typeface="Tahoma" pitchFamily="34" charset="0"/>
                <a:cs typeface="Tahoma" pitchFamily="34" charset="0"/>
              </a:rPr>
              <a:t>the Potential </a:t>
            </a:r>
            <a:r>
              <a:rPr lang="en-GB" sz="1400" dirty="0">
                <a:latin typeface="Tahoma" pitchFamily="34" charset="0"/>
                <a:ea typeface="Tahoma" pitchFamily="34" charset="0"/>
                <a:cs typeface="Tahoma" pitchFamily="34" charset="0"/>
              </a:rPr>
              <a:t>- </a:t>
            </a:r>
            <a:r>
              <a:rPr lang="en-GB" sz="1400" dirty="0">
                <a:latin typeface="Tahoma" pitchFamily="34" charset="0"/>
                <a:ea typeface="Tahoma" pitchFamily="34" charset="0"/>
                <a:cs typeface="Tahoma" pitchFamily="34" charset="0"/>
                <a:hlinkClick r:id="rId10"/>
              </a:rPr>
              <a:t>http://</a:t>
            </a:r>
            <a:r>
              <a:rPr lang="en-GB" sz="1400" dirty="0" smtClean="0">
                <a:latin typeface="Tahoma" pitchFamily="34" charset="0"/>
                <a:ea typeface="Tahoma" pitchFamily="34" charset="0"/>
                <a:cs typeface="Tahoma" pitchFamily="34" charset="0"/>
                <a:hlinkClick r:id="rId10"/>
              </a:rPr>
              <a:t>data.gov.uk/sites/default/files/Open_data_White_Paper.pdf</a:t>
            </a:r>
            <a:r>
              <a:rPr lang="en-GB" sz="1400" dirty="0" smtClean="0">
                <a:latin typeface="Tahoma" pitchFamily="34" charset="0"/>
                <a:ea typeface="Tahoma" pitchFamily="34" charset="0"/>
                <a:cs typeface="Tahoma" pitchFamily="34" charset="0"/>
              </a:rPr>
              <a:t> </a:t>
            </a:r>
          </a:p>
        </p:txBody>
      </p:sp>
      <p:sp>
        <p:nvSpPr>
          <p:cNvPr id="4" name="Slide Number Placeholder 3"/>
          <p:cNvSpPr>
            <a:spLocks noGrp="1"/>
          </p:cNvSpPr>
          <p:nvPr>
            <p:ph type="sldNum" sz="quarter" idx="12"/>
          </p:nvPr>
        </p:nvSpPr>
        <p:spPr/>
        <p:txBody>
          <a:bodyPr/>
          <a:lstStyle/>
          <a:p>
            <a:fld id="{BE2B66A3-71E7-446F-9920-11D513F460EC}" type="slidenum">
              <a:rPr lang="en-GB" smtClean="0">
                <a:latin typeface="Tahoma" pitchFamily="34" charset="0"/>
                <a:ea typeface="Tahoma" pitchFamily="34" charset="0"/>
                <a:cs typeface="Tahoma" pitchFamily="34" charset="0"/>
              </a:rPr>
              <a:t>24</a:t>
            </a:fld>
            <a:endParaRPr lang="en-GB"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80258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229600" cy="576064"/>
          </a:xfrm>
        </p:spPr>
        <p:txBody>
          <a:bodyPr>
            <a:normAutofit/>
          </a:bodyPr>
          <a:lstStyle/>
          <a:p>
            <a:r>
              <a:rPr lang="en-GB" sz="2400" b="1" dirty="0" smtClean="0">
                <a:latin typeface="Tahoma" pitchFamily="34" charset="0"/>
                <a:ea typeface="Tahoma" pitchFamily="34" charset="0"/>
                <a:cs typeface="Tahoma" pitchFamily="34" charset="0"/>
              </a:rPr>
              <a:t>References (2)</a:t>
            </a:r>
            <a:endParaRPr lang="en-GB" sz="2400" dirty="0"/>
          </a:p>
        </p:txBody>
      </p:sp>
      <p:sp>
        <p:nvSpPr>
          <p:cNvPr id="3" name="Content Placeholder 2"/>
          <p:cNvSpPr>
            <a:spLocks noGrp="1"/>
          </p:cNvSpPr>
          <p:nvPr>
            <p:ph idx="1"/>
          </p:nvPr>
        </p:nvSpPr>
        <p:spPr>
          <a:xfrm>
            <a:off x="323528" y="1844824"/>
            <a:ext cx="8229600" cy="4392488"/>
          </a:xfrm>
        </p:spPr>
        <p:txBody>
          <a:bodyPr>
            <a:normAutofit lnSpcReduction="10000"/>
          </a:bodyPr>
          <a:lstStyle/>
          <a:p>
            <a:pPr>
              <a:buClr>
                <a:schemeClr val="accent6">
                  <a:lumMod val="75000"/>
                </a:schemeClr>
              </a:buClr>
            </a:pPr>
            <a:r>
              <a:rPr lang="en-GB" sz="1400" dirty="0">
                <a:latin typeface="Tahoma" pitchFamily="34" charset="0"/>
                <a:ea typeface="Tahoma" pitchFamily="34" charset="0"/>
                <a:cs typeface="Tahoma" pitchFamily="34" charset="0"/>
              </a:rPr>
              <a:t>International Association of Scientific, Technical &amp; Medical Publishers (2007), Brussels Declaration - </a:t>
            </a:r>
            <a:r>
              <a:rPr lang="en-GB" sz="1400" dirty="0">
                <a:latin typeface="Tahoma" pitchFamily="34" charset="0"/>
                <a:ea typeface="Tahoma" pitchFamily="34" charset="0"/>
                <a:cs typeface="Tahoma" pitchFamily="34" charset="0"/>
                <a:hlinkClick r:id="rId2"/>
              </a:rPr>
              <a:t>http://www.stm-assoc.org/brussels-declaration/</a:t>
            </a:r>
            <a:r>
              <a:rPr lang="en-GB" sz="1400" dirty="0">
                <a:latin typeface="Tahoma" pitchFamily="34" charset="0"/>
                <a:ea typeface="Tahoma" pitchFamily="34" charset="0"/>
                <a:cs typeface="Tahoma" pitchFamily="34" charset="0"/>
              </a:rPr>
              <a:t> </a:t>
            </a:r>
            <a:endParaRPr lang="en-GB" sz="1400" dirty="0" smtClean="0">
              <a:solidFill>
                <a:schemeClr val="bg1">
                  <a:lumMod val="50000"/>
                </a:schemeClr>
              </a:solidFill>
              <a:latin typeface="Tahoma" pitchFamily="34" charset="0"/>
              <a:ea typeface="Tahoma" pitchFamily="34" charset="0"/>
              <a:cs typeface="Tahoma" pitchFamily="34" charset="0"/>
            </a:endParaRPr>
          </a:p>
          <a:p>
            <a:pPr>
              <a:buClr>
                <a:schemeClr val="accent6">
                  <a:lumMod val="75000"/>
                </a:schemeClr>
              </a:buClr>
            </a:pPr>
            <a:r>
              <a:rPr lang="en-GB" sz="1400" dirty="0" err="1">
                <a:solidFill>
                  <a:schemeClr val="bg1">
                    <a:lumMod val="50000"/>
                  </a:schemeClr>
                </a:solidFill>
                <a:latin typeface="Tahoma" pitchFamily="34" charset="0"/>
                <a:ea typeface="Tahoma" pitchFamily="34" charset="0"/>
                <a:cs typeface="Tahoma" pitchFamily="34" charset="0"/>
              </a:rPr>
              <a:t>L</a:t>
            </a:r>
            <a:r>
              <a:rPr lang="en-GB" sz="1400" dirty="0" err="1" smtClean="0">
                <a:solidFill>
                  <a:schemeClr val="bg1">
                    <a:lumMod val="50000"/>
                  </a:schemeClr>
                </a:solidFill>
                <a:latin typeface="Tahoma" pitchFamily="34" charset="0"/>
                <a:ea typeface="Tahoma" pitchFamily="34" charset="0"/>
                <a:cs typeface="Tahoma" pitchFamily="34" charset="0"/>
              </a:rPr>
              <a:t>iquidPub</a:t>
            </a:r>
            <a:r>
              <a:rPr lang="en-GB" sz="1400" dirty="0" smtClean="0">
                <a:solidFill>
                  <a:schemeClr val="bg1">
                    <a:lumMod val="50000"/>
                  </a:schemeClr>
                </a:solidFill>
                <a:latin typeface="Tahoma" pitchFamily="34" charset="0"/>
                <a:ea typeface="Tahoma" pitchFamily="34" charset="0"/>
                <a:cs typeface="Tahoma" pitchFamily="34" charset="0"/>
              </a:rPr>
              <a:t> </a:t>
            </a:r>
            <a:r>
              <a:rPr lang="en-GB" sz="1400" dirty="0">
                <a:solidFill>
                  <a:schemeClr val="bg1">
                    <a:lumMod val="50000"/>
                  </a:schemeClr>
                </a:solidFill>
                <a:latin typeface="Tahoma" pitchFamily="34" charset="0"/>
                <a:ea typeface="Tahoma" pitchFamily="34" charset="0"/>
                <a:cs typeface="Tahoma" pitchFamily="34" charset="0"/>
              </a:rPr>
              <a:t>project (2008-2011</a:t>
            </a:r>
            <a:r>
              <a:rPr lang="en-GB" sz="1400" dirty="0" smtClean="0">
                <a:solidFill>
                  <a:schemeClr val="bg1">
                    <a:lumMod val="50000"/>
                  </a:schemeClr>
                </a:solidFill>
                <a:latin typeface="Tahoma" pitchFamily="34" charset="0"/>
                <a:ea typeface="Tahoma" pitchFamily="34" charset="0"/>
                <a:cs typeface="Tahoma" pitchFamily="34" charset="0"/>
              </a:rPr>
              <a:t>), European Union FP7 </a:t>
            </a:r>
            <a:r>
              <a:rPr lang="en-GB" sz="1400" dirty="0">
                <a:solidFill>
                  <a:schemeClr val="bg1">
                    <a:lumMod val="50000"/>
                  </a:schemeClr>
                </a:solidFill>
                <a:latin typeface="Tahoma" pitchFamily="34" charset="0"/>
                <a:ea typeface="Tahoma" pitchFamily="34" charset="0"/>
                <a:cs typeface="Tahoma" pitchFamily="34" charset="0"/>
              </a:rPr>
              <a:t>- </a:t>
            </a:r>
            <a:r>
              <a:rPr lang="en-GB" sz="1400" dirty="0">
                <a:solidFill>
                  <a:schemeClr val="bg1">
                    <a:lumMod val="50000"/>
                  </a:schemeClr>
                </a:solidFill>
                <a:latin typeface="Tahoma" pitchFamily="34" charset="0"/>
                <a:ea typeface="Tahoma" pitchFamily="34" charset="0"/>
                <a:cs typeface="Tahoma" pitchFamily="34" charset="0"/>
                <a:hlinkClick r:id="rId3"/>
              </a:rPr>
              <a:t>http://</a:t>
            </a:r>
            <a:r>
              <a:rPr lang="en-GB" sz="1400" dirty="0" smtClean="0">
                <a:solidFill>
                  <a:schemeClr val="bg1">
                    <a:lumMod val="50000"/>
                  </a:schemeClr>
                </a:solidFill>
                <a:latin typeface="Tahoma" pitchFamily="34" charset="0"/>
                <a:ea typeface="Tahoma" pitchFamily="34" charset="0"/>
                <a:cs typeface="Tahoma" pitchFamily="34" charset="0"/>
                <a:hlinkClick r:id="rId3"/>
              </a:rPr>
              <a:t>www.iiia.csic.es/en/project/liquidpub</a:t>
            </a:r>
            <a:r>
              <a:rPr lang="en-GB" sz="1400" dirty="0">
                <a:solidFill>
                  <a:schemeClr val="bg1">
                    <a:lumMod val="50000"/>
                  </a:schemeClr>
                </a:solidFill>
                <a:latin typeface="Tahoma" pitchFamily="34" charset="0"/>
                <a:ea typeface="Tahoma" pitchFamily="34" charset="0"/>
                <a:cs typeface="Tahoma" pitchFamily="34" charset="0"/>
              </a:rPr>
              <a:t> </a:t>
            </a:r>
            <a:r>
              <a:rPr lang="en-GB" sz="1400" dirty="0" smtClean="0">
                <a:solidFill>
                  <a:schemeClr val="bg1">
                    <a:lumMod val="50000"/>
                  </a:schemeClr>
                </a:solidFill>
                <a:latin typeface="Tahoma" pitchFamily="34" charset="0"/>
                <a:ea typeface="Tahoma" pitchFamily="34" charset="0"/>
                <a:cs typeface="Tahoma" pitchFamily="34" charset="0"/>
              </a:rPr>
              <a:t>and </a:t>
            </a:r>
            <a:r>
              <a:rPr lang="en-GB" sz="1400" dirty="0">
                <a:solidFill>
                  <a:schemeClr val="bg1">
                    <a:lumMod val="50000"/>
                  </a:schemeClr>
                </a:solidFill>
                <a:latin typeface="Tahoma" pitchFamily="34" charset="0"/>
                <a:ea typeface="Tahoma" pitchFamily="34" charset="0"/>
                <a:cs typeface="Tahoma" pitchFamily="34" charset="0"/>
                <a:hlinkClick r:id="rId4"/>
              </a:rPr>
              <a:t>http://project.liquidpub.org</a:t>
            </a:r>
            <a:r>
              <a:rPr lang="en-GB" sz="1400" dirty="0" smtClean="0">
                <a:solidFill>
                  <a:schemeClr val="bg1">
                    <a:lumMod val="50000"/>
                  </a:schemeClr>
                </a:solidFill>
                <a:latin typeface="Tahoma" pitchFamily="34" charset="0"/>
                <a:ea typeface="Tahoma" pitchFamily="34" charset="0"/>
                <a:cs typeface="Tahoma" pitchFamily="34" charset="0"/>
                <a:hlinkClick r:id="rId4"/>
              </a:rPr>
              <a:t>/</a:t>
            </a:r>
            <a:r>
              <a:rPr lang="en-GB" sz="1400" dirty="0" smtClean="0">
                <a:solidFill>
                  <a:schemeClr val="bg1">
                    <a:lumMod val="50000"/>
                  </a:schemeClr>
                </a:solidFill>
                <a:latin typeface="Tahoma" pitchFamily="34" charset="0"/>
                <a:ea typeface="Tahoma" pitchFamily="34" charset="0"/>
                <a:cs typeface="Tahoma" pitchFamily="34" charset="0"/>
              </a:rPr>
              <a:t> </a:t>
            </a:r>
          </a:p>
          <a:p>
            <a:pPr>
              <a:buClr>
                <a:schemeClr val="accent6">
                  <a:lumMod val="75000"/>
                </a:schemeClr>
              </a:buClr>
            </a:pPr>
            <a:r>
              <a:rPr lang="en-GB" sz="1400" dirty="0" smtClean="0">
                <a:solidFill>
                  <a:schemeClr val="bg1">
                    <a:lumMod val="50000"/>
                  </a:schemeClr>
                </a:solidFill>
                <a:latin typeface="Tahoma" pitchFamily="34" charset="0"/>
                <a:ea typeface="Tahoma" pitchFamily="34" charset="0"/>
                <a:cs typeface="Tahoma" pitchFamily="34" charset="0"/>
              </a:rPr>
              <a:t>McGrath (2013), </a:t>
            </a:r>
            <a:r>
              <a:rPr lang="en-GB" sz="1400" i="1" dirty="0" smtClean="0">
                <a:solidFill>
                  <a:schemeClr val="bg1">
                    <a:lumMod val="50000"/>
                  </a:schemeClr>
                </a:solidFill>
                <a:latin typeface="Tahoma" pitchFamily="34" charset="0"/>
                <a:ea typeface="Tahoma" pitchFamily="34" charset="0"/>
                <a:cs typeface="Tahoma" pitchFamily="34" charset="0"/>
              </a:rPr>
              <a:t>The Changing Role of the Journal Editor</a:t>
            </a:r>
            <a:r>
              <a:rPr lang="en-GB" sz="1400" dirty="0" smtClean="0">
                <a:solidFill>
                  <a:schemeClr val="bg1">
                    <a:lumMod val="50000"/>
                  </a:schemeClr>
                </a:solidFill>
                <a:latin typeface="Tahoma" pitchFamily="34" charset="0"/>
                <a:ea typeface="Tahoma" pitchFamily="34" charset="0"/>
                <a:cs typeface="Tahoma" pitchFamily="34" charset="0"/>
              </a:rPr>
              <a:t>, in </a:t>
            </a:r>
            <a:r>
              <a:rPr lang="en-GB" sz="1400" i="1" dirty="0" smtClean="0">
                <a:solidFill>
                  <a:schemeClr val="bg1">
                    <a:lumMod val="50000"/>
                  </a:schemeClr>
                </a:solidFill>
                <a:latin typeface="Tahoma" pitchFamily="34" charset="0"/>
                <a:ea typeface="Tahoma" pitchFamily="34" charset="0"/>
                <a:cs typeface="Tahoma" pitchFamily="34" charset="0"/>
              </a:rPr>
              <a:t>The Future of Scholarly Communication</a:t>
            </a:r>
            <a:r>
              <a:rPr lang="en-GB" sz="1400" dirty="0" smtClean="0">
                <a:solidFill>
                  <a:schemeClr val="bg1">
                    <a:lumMod val="50000"/>
                  </a:schemeClr>
                </a:solidFill>
                <a:latin typeface="Tahoma" pitchFamily="34" charset="0"/>
                <a:ea typeface="Tahoma" pitchFamily="34" charset="0"/>
                <a:cs typeface="Tahoma" pitchFamily="34" charset="0"/>
              </a:rPr>
              <a:t> (edited by Deborah Shorley &amp; Michael Jubb)</a:t>
            </a:r>
            <a:endParaRPr lang="en-GB" sz="1400" dirty="0">
              <a:solidFill>
                <a:schemeClr val="bg1">
                  <a:lumMod val="50000"/>
                </a:schemeClr>
              </a:solidFill>
              <a:latin typeface="Tahoma" pitchFamily="34" charset="0"/>
              <a:ea typeface="Tahoma" pitchFamily="34" charset="0"/>
              <a:cs typeface="Tahoma" pitchFamily="34" charset="0"/>
            </a:endParaRPr>
          </a:p>
          <a:p>
            <a:pPr>
              <a:buClr>
                <a:schemeClr val="accent6">
                  <a:lumMod val="75000"/>
                </a:schemeClr>
              </a:buClr>
            </a:pPr>
            <a:r>
              <a:rPr lang="en-GB" sz="1400" dirty="0" smtClean="0">
                <a:solidFill>
                  <a:schemeClr val="bg1">
                    <a:lumMod val="50000"/>
                  </a:schemeClr>
                </a:solidFill>
                <a:latin typeface="Tahoma" pitchFamily="34" charset="0"/>
                <a:ea typeface="Tahoma" pitchFamily="34" charset="0"/>
                <a:cs typeface="Tahoma" pitchFamily="34" charset="0"/>
              </a:rPr>
              <a:t>Office </a:t>
            </a:r>
            <a:r>
              <a:rPr lang="en-GB" sz="1400" dirty="0">
                <a:solidFill>
                  <a:schemeClr val="bg1">
                    <a:lumMod val="50000"/>
                  </a:schemeClr>
                </a:solidFill>
                <a:latin typeface="Tahoma" pitchFamily="34" charset="0"/>
                <a:ea typeface="Tahoma" pitchFamily="34" charset="0"/>
                <a:cs typeface="Tahoma" pitchFamily="34" charset="0"/>
              </a:rPr>
              <a:t>of Science &amp; Technology Policy Memorandum (Feb 2013) - </a:t>
            </a:r>
            <a:r>
              <a:rPr lang="en-GB" sz="1400" dirty="0">
                <a:solidFill>
                  <a:schemeClr val="bg1">
                    <a:lumMod val="50000"/>
                  </a:schemeClr>
                </a:solidFill>
                <a:latin typeface="Tahoma" pitchFamily="34" charset="0"/>
                <a:ea typeface="Tahoma" pitchFamily="34" charset="0"/>
                <a:cs typeface="Tahoma" pitchFamily="34" charset="0"/>
                <a:hlinkClick r:id="rId5"/>
              </a:rPr>
              <a:t>http://www.whitehouse.gov/sites/default/files/microsites/ostp/ostp_public_access_memo_2013.pdf</a:t>
            </a:r>
            <a:r>
              <a:rPr lang="en-GB" sz="1400" dirty="0">
                <a:solidFill>
                  <a:schemeClr val="bg1">
                    <a:lumMod val="50000"/>
                  </a:schemeClr>
                </a:solidFill>
                <a:latin typeface="Tahoma" pitchFamily="34" charset="0"/>
                <a:ea typeface="Tahoma" pitchFamily="34" charset="0"/>
                <a:cs typeface="Tahoma" pitchFamily="34" charset="0"/>
              </a:rPr>
              <a:t> </a:t>
            </a:r>
            <a:endParaRPr lang="en-GB" sz="1400" dirty="0" smtClean="0">
              <a:latin typeface="Tahoma" pitchFamily="34" charset="0"/>
              <a:ea typeface="Tahoma" pitchFamily="34" charset="0"/>
              <a:cs typeface="Tahoma" pitchFamily="34" charset="0"/>
            </a:endParaRPr>
          </a:p>
          <a:p>
            <a:pPr>
              <a:buClr>
                <a:schemeClr val="accent6">
                  <a:lumMod val="75000"/>
                </a:schemeClr>
              </a:buClr>
            </a:pPr>
            <a:r>
              <a:rPr lang="en-GB" sz="1400" dirty="0">
                <a:latin typeface="Tahoma" pitchFamily="34" charset="0"/>
                <a:ea typeface="Tahoma" pitchFamily="34" charset="0"/>
                <a:cs typeface="Tahoma" pitchFamily="34" charset="0"/>
              </a:rPr>
              <a:t>O</a:t>
            </a:r>
            <a:r>
              <a:rPr lang="en-GB" sz="1400" dirty="0" smtClean="0">
                <a:latin typeface="Tahoma" pitchFamily="34" charset="0"/>
                <a:ea typeface="Tahoma" pitchFamily="34" charset="0"/>
                <a:cs typeface="Tahoma" pitchFamily="34" charset="0"/>
              </a:rPr>
              <a:t>pportunities for Data Exchange (ODE) (2011), </a:t>
            </a:r>
            <a:r>
              <a:rPr lang="en-GB" sz="1400" i="1" dirty="0" smtClean="0">
                <a:latin typeface="Tahoma" pitchFamily="34" charset="0"/>
                <a:ea typeface="Tahoma" pitchFamily="34" charset="0"/>
                <a:cs typeface="Tahoma" pitchFamily="34" charset="0"/>
              </a:rPr>
              <a:t>Report on Integration of Data and Publication </a:t>
            </a:r>
            <a:r>
              <a:rPr lang="en-GB" sz="1400" dirty="0">
                <a:latin typeface="Tahoma" pitchFamily="34" charset="0"/>
                <a:ea typeface="Tahoma" pitchFamily="34" charset="0"/>
                <a:cs typeface="Tahoma" pitchFamily="34" charset="0"/>
              </a:rPr>
              <a:t>- </a:t>
            </a:r>
            <a:r>
              <a:rPr lang="en-GB" sz="1400" dirty="0">
                <a:latin typeface="Tahoma" pitchFamily="34" charset="0"/>
                <a:ea typeface="Tahoma" pitchFamily="34" charset="0"/>
                <a:cs typeface="Tahoma" pitchFamily="34" charset="0"/>
                <a:hlinkClick r:id="rId6"/>
              </a:rPr>
              <a:t>http://</a:t>
            </a:r>
            <a:r>
              <a:rPr lang="en-GB" sz="1400" dirty="0" smtClean="0">
                <a:latin typeface="Tahoma" pitchFamily="34" charset="0"/>
                <a:ea typeface="Tahoma" pitchFamily="34" charset="0"/>
                <a:cs typeface="Tahoma" pitchFamily="34" charset="0"/>
                <a:hlinkClick r:id="rId6"/>
              </a:rPr>
              <a:t>tinyurl.com/75vftc9</a:t>
            </a:r>
            <a:r>
              <a:rPr lang="en-GB" sz="1400" dirty="0" smtClean="0">
                <a:latin typeface="Tahoma" pitchFamily="34" charset="0"/>
                <a:ea typeface="Tahoma" pitchFamily="34" charset="0"/>
                <a:cs typeface="Tahoma" pitchFamily="34" charset="0"/>
              </a:rPr>
              <a:t> </a:t>
            </a:r>
          </a:p>
          <a:p>
            <a:pPr>
              <a:buClr>
                <a:schemeClr val="accent6">
                  <a:lumMod val="75000"/>
                </a:schemeClr>
              </a:buClr>
            </a:pPr>
            <a:r>
              <a:rPr lang="en-GB" sz="1400" dirty="0">
                <a:latin typeface="Tahoma" pitchFamily="34" charset="0"/>
                <a:ea typeface="Tahoma" pitchFamily="34" charset="0"/>
                <a:cs typeface="Tahoma" pitchFamily="34" charset="0"/>
              </a:rPr>
              <a:t>R</a:t>
            </a:r>
            <a:r>
              <a:rPr lang="en-GB" sz="1400" dirty="0" smtClean="0">
                <a:latin typeface="Tahoma" pitchFamily="34" charset="0"/>
                <a:ea typeface="Tahoma" pitchFamily="34" charset="0"/>
                <a:cs typeface="Tahoma" pitchFamily="34" charset="0"/>
              </a:rPr>
              <a:t>CUK </a:t>
            </a:r>
            <a:r>
              <a:rPr lang="en-GB" sz="1400" dirty="0">
                <a:latin typeface="Tahoma" pitchFamily="34" charset="0"/>
                <a:ea typeface="Tahoma" pitchFamily="34" charset="0"/>
                <a:cs typeface="Tahoma" pitchFamily="34" charset="0"/>
              </a:rPr>
              <a:t>policy on open access (May 2013) - </a:t>
            </a:r>
            <a:r>
              <a:rPr lang="en-GB" sz="1400" dirty="0">
                <a:latin typeface="Tahoma" pitchFamily="34" charset="0"/>
                <a:ea typeface="Tahoma" pitchFamily="34" charset="0"/>
                <a:cs typeface="Tahoma" pitchFamily="34" charset="0"/>
                <a:hlinkClick r:id="rId7"/>
              </a:rPr>
              <a:t>http://www.rcuk.ac.uk/research/Pages/outputs.aspx</a:t>
            </a:r>
            <a:r>
              <a:rPr lang="en-GB" sz="1400" dirty="0">
                <a:latin typeface="Tahoma" pitchFamily="34" charset="0"/>
                <a:ea typeface="Tahoma" pitchFamily="34" charset="0"/>
                <a:cs typeface="Tahoma" pitchFamily="34" charset="0"/>
              </a:rPr>
              <a:t> </a:t>
            </a:r>
            <a:endParaRPr lang="en-GB" sz="1400" dirty="0" smtClean="0">
              <a:latin typeface="Tahoma" pitchFamily="34" charset="0"/>
              <a:ea typeface="Tahoma" pitchFamily="34" charset="0"/>
              <a:cs typeface="Tahoma" pitchFamily="34" charset="0"/>
            </a:endParaRPr>
          </a:p>
          <a:p>
            <a:pPr>
              <a:buClr>
                <a:schemeClr val="accent6">
                  <a:lumMod val="75000"/>
                </a:schemeClr>
              </a:buClr>
            </a:pPr>
            <a:r>
              <a:rPr lang="en-GB" sz="1400" dirty="0">
                <a:latin typeface="Tahoma" pitchFamily="34" charset="0"/>
                <a:ea typeface="Tahoma" pitchFamily="34" charset="0"/>
                <a:cs typeface="Tahoma" pitchFamily="34" charset="0"/>
              </a:rPr>
              <a:t>R</a:t>
            </a:r>
            <a:r>
              <a:rPr lang="en-GB" sz="1400" dirty="0" smtClean="0">
                <a:latin typeface="Tahoma" pitchFamily="34" charset="0"/>
                <a:ea typeface="Tahoma" pitchFamily="34" charset="0"/>
                <a:cs typeface="Tahoma" pitchFamily="34" charset="0"/>
              </a:rPr>
              <a:t>oyal </a:t>
            </a:r>
            <a:r>
              <a:rPr lang="en-GB" sz="1400" dirty="0">
                <a:latin typeface="Tahoma" pitchFamily="34" charset="0"/>
                <a:ea typeface="Tahoma" pitchFamily="34" charset="0"/>
                <a:cs typeface="Tahoma" pitchFamily="34" charset="0"/>
              </a:rPr>
              <a:t>Society (2012), </a:t>
            </a:r>
            <a:r>
              <a:rPr lang="en-GB" sz="1400" i="1" dirty="0">
                <a:latin typeface="Tahoma" pitchFamily="34" charset="0"/>
                <a:ea typeface="Tahoma" pitchFamily="34" charset="0"/>
                <a:cs typeface="Tahoma" pitchFamily="34" charset="0"/>
              </a:rPr>
              <a:t>Science as and Open Enterprise </a:t>
            </a:r>
            <a:r>
              <a:rPr lang="en-GB" sz="1400" dirty="0">
                <a:latin typeface="Tahoma" pitchFamily="34" charset="0"/>
                <a:ea typeface="Tahoma" pitchFamily="34" charset="0"/>
                <a:cs typeface="Tahoma" pitchFamily="34" charset="0"/>
              </a:rPr>
              <a:t>- </a:t>
            </a:r>
            <a:r>
              <a:rPr lang="en-GB" sz="1400" dirty="0">
                <a:latin typeface="Tahoma" pitchFamily="34" charset="0"/>
                <a:ea typeface="Tahoma" pitchFamily="34" charset="0"/>
                <a:cs typeface="Tahoma" pitchFamily="34" charset="0"/>
                <a:hlinkClick r:id="rId8"/>
              </a:rPr>
              <a:t>http://royalsociety.org/uploadedFiles/Royal_Society_Content/policy/projects/sape/2012-06-20-SAOE.pdf</a:t>
            </a:r>
            <a:r>
              <a:rPr lang="en-GB" sz="1400" dirty="0">
                <a:latin typeface="Tahoma" pitchFamily="34" charset="0"/>
                <a:ea typeface="Tahoma" pitchFamily="34" charset="0"/>
                <a:cs typeface="Tahoma" pitchFamily="34" charset="0"/>
              </a:rPr>
              <a:t>  </a:t>
            </a:r>
            <a:endParaRPr lang="en-GB" sz="1400" dirty="0" smtClean="0">
              <a:latin typeface="Tahoma" pitchFamily="34" charset="0"/>
              <a:ea typeface="Tahoma" pitchFamily="34" charset="0"/>
              <a:cs typeface="Tahoma" pitchFamily="34" charset="0"/>
            </a:endParaRPr>
          </a:p>
          <a:p>
            <a:pPr>
              <a:buClr>
                <a:schemeClr val="accent6">
                  <a:lumMod val="75000"/>
                </a:schemeClr>
              </a:buClr>
            </a:pPr>
            <a:r>
              <a:rPr lang="en-GB" sz="1400" dirty="0">
                <a:latin typeface="Tahoma" pitchFamily="34" charset="0"/>
                <a:ea typeface="Tahoma" pitchFamily="34" charset="0"/>
                <a:cs typeface="Tahoma" pitchFamily="34" charset="0"/>
              </a:rPr>
              <a:t>S</a:t>
            </a:r>
            <a:r>
              <a:rPr lang="en-GB" sz="1400" dirty="0" smtClean="0">
                <a:latin typeface="Tahoma" pitchFamily="34" charset="0"/>
                <a:ea typeface="Tahoma" pitchFamily="34" charset="0"/>
                <a:cs typeface="Tahoma" pitchFamily="34" charset="0"/>
              </a:rPr>
              <a:t>cience-</a:t>
            </a:r>
            <a:r>
              <a:rPr lang="en-GB" sz="1400" dirty="0" err="1" smtClean="0">
                <a:latin typeface="Tahoma" pitchFamily="34" charset="0"/>
                <a:ea typeface="Tahoma" pitchFamily="34" charset="0"/>
                <a:cs typeface="Tahoma" pitchFamily="34" charset="0"/>
              </a:rPr>
              <a:t>Metrix</a:t>
            </a:r>
            <a:r>
              <a:rPr lang="en-GB" sz="1400" dirty="0" smtClean="0">
                <a:latin typeface="Tahoma" pitchFamily="34" charset="0"/>
                <a:ea typeface="Tahoma" pitchFamily="34" charset="0"/>
                <a:cs typeface="Tahoma" pitchFamily="34" charset="0"/>
              </a:rPr>
              <a:t> </a:t>
            </a:r>
            <a:r>
              <a:rPr lang="en-GB" sz="1400" dirty="0">
                <a:latin typeface="Tahoma" pitchFamily="34" charset="0"/>
                <a:ea typeface="Tahoma" pitchFamily="34" charset="0"/>
                <a:cs typeface="Tahoma" pitchFamily="34" charset="0"/>
              </a:rPr>
              <a:t>studies (2013) - </a:t>
            </a:r>
            <a:r>
              <a:rPr lang="en-GB" sz="1400" dirty="0">
                <a:latin typeface="Tahoma" pitchFamily="34" charset="0"/>
                <a:ea typeface="Tahoma" pitchFamily="34" charset="0"/>
                <a:cs typeface="Tahoma" pitchFamily="34" charset="0"/>
                <a:hlinkClick r:id="rId9"/>
              </a:rPr>
              <a:t>http://europa.eu/rapid/press-release_IP-13-786_en.htm</a:t>
            </a:r>
            <a:r>
              <a:rPr lang="en-GB" sz="1400" dirty="0">
                <a:latin typeface="Tahoma" pitchFamily="34" charset="0"/>
                <a:ea typeface="Tahoma" pitchFamily="34" charset="0"/>
                <a:cs typeface="Tahoma" pitchFamily="34" charset="0"/>
              </a:rPr>
              <a:t> </a:t>
            </a:r>
            <a:endParaRPr lang="en-GB" sz="1400" dirty="0" smtClean="0">
              <a:latin typeface="Tahoma" pitchFamily="34" charset="0"/>
              <a:ea typeface="Tahoma" pitchFamily="34" charset="0"/>
              <a:cs typeface="Tahoma" pitchFamily="34" charset="0"/>
            </a:endParaRPr>
          </a:p>
          <a:p>
            <a:pPr>
              <a:buClr>
                <a:schemeClr val="accent6">
                  <a:lumMod val="75000"/>
                </a:schemeClr>
              </a:buClr>
            </a:pPr>
            <a:r>
              <a:rPr lang="en-GB" sz="1400" dirty="0">
                <a:latin typeface="Tahoma" pitchFamily="34" charset="0"/>
                <a:ea typeface="Tahoma" pitchFamily="34" charset="0"/>
                <a:cs typeface="Tahoma" pitchFamily="34" charset="0"/>
              </a:rPr>
              <a:t>W</a:t>
            </a:r>
            <a:r>
              <a:rPr lang="en-GB" sz="1400" dirty="0" smtClean="0">
                <a:latin typeface="Tahoma" pitchFamily="34" charset="0"/>
                <a:ea typeface="Tahoma" pitchFamily="34" charset="0"/>
                <a:cs typeface="Tahoma" pitchFamily="34" charset="0"/>
              </a:rPr>
              <a:t>orking </a:t>
            </a:r>
            <a:r>
              <a:rPr lang="en-GB" sz="1400" dirty="0">
                <a:latin typeface="Tahoma" pitchFamily="34" charset="0"/>
                <a:ea typeface="Tahoma" pitchFamily="34" charset="0"/>
                <a:cs typeface="Tahoma" pitchFamily="34" charset="0"/>
              </a:rPr>
              <a:t>Group on Expanding Access to Published Research Findings (2013), </a:t>
            </a:r>
            <a:r>
              <a:rPr lang="en-GB" sz="1400" i="1" dirty="0">
                <a:latin typeface="Tahoma" pitchFamily="34" charset="0"/>
                <a:ea typeface="Tahoma" pitchFamily="34" charset="0"/>
                <a:cs typeface="Tahoma" pitchFamily="34" charset="0"/>
              </a:rPr>
              <a:t>Accessibility, sustainability, excellence: how to expand access to research publications </a:t>
            </a:r>
            <a:r>
              <a:rPr lang="en-GB" sz="1400" dirty="0">
                <a:latin typeface="Tahoma" pitchFamily="34" charset="0"/>
                <a:ea typeface="Tahoma" pitchFamily="34" charset="0"/>
                <a:cs typeface="Tahoma" pitchFamily="34" charset="0"/>
              </a:rPr>
              <a:t>(the Finch Report) - </a:t>
            </a:r>
            <a:r>
              <a:rPr lang="en-GB" sz="1400" dirty="0">
                <a:latin typeface="Tahoma" pitchFamily="34" charset="0"/>
                <a:ea typeface="Tahoma" pitchFamily="34" charset="0"/>
                <a:cs typeface="Tahoma" pitchFamily="34" charset="0"/>
                <a:hlinkClick r:id="rId10"/>
              </a:rPr>
              <a:t>http://www.researchinfonet.org/wp-content/uploads/2012/06/Finch-Group-report-FINAL-VERSION.pdf</a:t>
            </a:r>
            <a:r>
              <a:rPr lang="en-GB" sz="1400" dirty="0">
                <a:latin typeface="Tahoma" pitchFamily="34" charset="0"/>
                <a:ea typeface="Tahoma" pitchFamily="34" charset="0"/>
                <a:cs typeface="Tahoma" pitchFamily="34" charset="0"/>
              </a:rPr>
              <a:t> </a:t>
            </a:r>
            <a:endParaRPr lang="en-GB" sz="1400" dirty="0" smtClean="0">
              <a:latin typeface="Tahoma" pitchFamily="34" charset="0"/>
              <a:ea typeface="Tahoma" pitchFamily="34" charset="0"/>
              <a:cs typeface="Tahoma" pitchFamily="34" charset="0"/>
            </a:endParaRPr>
          </a:p>
          <a:p>
            <a:pPr marL="0" indent="0">
              <a:buClr>
                <a:schemeClr val="accent6">
                  <a:lumMod val="75000"/>
                </a:schemeClr>
              </a:buClr>
              <a:buNone/>
            </a:pPr>
            <a:endParaRPr lang="en-GB" sz="1400" dirty="0">
              <a:latin typeface="Tahoma" pitchFamily="34" charset="0"/>
              <a:ea typeface="Tahoma" pitchFamily="34" charset="0"/>
              <a:cs typeface="Tahoma" pitchFamily="34" charset="0"/>
            </a:endParaRPr>
          </a:p>
          <a:p>
            <a:pPr>
              <a:buClr>
                <a:schemeClr val="accent6">
                  <a:lumMod val="75000"/>
                </a:schemeClr>
              </a:buClr>
            </a:pPr>
            <a:endParaRPr lang="en-GB" dirty="0"/>
          </a:p>
        </p:txBody>
      </p:sp>
      <p:sp>
        <p:nvSpPr>
          <p:cNvPr id="4" name="Slide Number Placeholder 3"/>
          <p:cNvSpPr>
            <a:spLocks noGrp="1"/>
          </p:cNvSpPr>
          <p:nvPr>
            <p:ph type="sldNum" sz="quarter" idx="12"/>
          </p:nvPr>
        </p:nvSpPr>
        <p:spPr/>
        <p:txBody>
          <a:bodyPr/>
          <a:lstStyle/>
          <a:p>
            <a:fld id="{BE2B66A3-71E7-446F-9920-11D513F460EC}" type="slidenum">
              <a:rPr lang="en-GB" smtClean="0"/>
              <a:t>25</a:t>
            </a:fld>
            <a:endParaRPr lang="en-GB" dirty="0"/>
          </a:p>
        </p:txBody>
      </p:sp>
    </p:spTree>
    <p:extLst>
      <p:ext uri="{BB962C8B-B14F-4D97-AF65-F5344CB8AC3E}">
        <p14:creationId xmlns:p14="http://schemas.microsoft.com/office/powerpoint/2010/main" val="31976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60848"/>
            <a:ext cx="8229600" cy="936104"/>
          </a:xfrm>
        </p:spPr>
        <p:txBody>
          <a:bodyPr>
            <a:normAutofit/>
          </a:bodyPr>
          <a:lstStyle/>
          <a:p>
            <a:r>
              <a:rPr lang="en-GB" sz="3200" b="1" dirty="0" smtClean="0">
                <a:latin typeface="Tahoma" pitchFamily="34" charset="0"/>
                <a:ea typeface="Tahoma" pitchFamily="34" charset="0"/>
                <a:cs typeface="Tahoma" pitchFamily="34" charset="0"/>
              </a:rPr>
              <a:t>Thank you for your attention!</a:t>
            </a:r>
            <a:endParaRPr lang="en-GB" sz="32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3284984"/>
            <a:ext cx="8229600" cy="2160240"/>
          </a:xfrm>
        </p:spPr>
        <p:txBody>
          <a:bodyPr>
            <a:normAutofit/>
          </a:bodyPr>
          <a:lstStyle/>
          <a:p>
            <a:pPr marL="0" indent="0" algn="ctr">
              <a:buNone/>
            </a:pPr>
            <a:r>
              <a:rPr lang="en-GB" sz="2000" dirty="0" smtClean="0">
                <a:latin typeface="Tahoma" pitchFamily="34" charset="0"/>
                <a:ea typeface="Tahoma" pitchFamily="34" charset="0"/>
                <a:cs typeface="Tahoma" pitchFamily="34" charset="0"/>
              </a:rPr>
              <a:t>Stéphane Goldstein</a:t>
            </a:r>
          </a:p>
          <a:p>
            <a:pPr marL="0" indent="0" algn="ctr">
              <a:buNone/>
            </a:pPr>
            <a:r>
              <a:rPr lang="en-GB" sz="2000" dirty="0" smtClean="0">
                <a:latin typeface="Tahoma" pitchFamily="34" charset="0"/>
                <a:ea typeface="Tahoma" pitchFamily="34" charset="0"/>
                <a:cs typeface="Tahoma" pitchFamily="34" charset="0"/>
                <a:hlinkClick r:id="rId2"/>
              </a:rPr>
              <a:t>stephane.goldstein@researchinfonet.org</a:t>
            </a:r>
            <a:endParaRPr lang="en-GB" sz="2000" dirty="0" smtClean="0">
              <a:latin typeface="Tahoma" pitchFamily="34" charset="0"/>
              <a:ea typeface="Tahoma" pitchFamily="34" charset="0"/>
              <a:cs typeface="Tahoma" pitchFamily="34" charset="0"/>
            </a:endParaRPr>
          </a:p>
          <a:p>
            <a:pPr marL="0" indent="0" algn="ctr">
              <a:buNone/>
            </a:pPr>
            <a:endParaRPr lang="en-GB" sz="2000" dirty="0" smtClean="0">
              <a:latin typeface="Tahoma" pitchFamily="34" charset="0"/>
              <a:ea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BE2B66A3-71E7-446F-9920-11D513F460EC}" type="slidenum">
              <a:rPr lang="en-GB" smtClean="0">
                <a:latin typeface="Tahoma" pitchFamily="34" charset="0"/>
                <a:ea typeface="Tahoma" pitchFamily="34" charset="0"/>
                <a:cs typeface="Tahoma" pitchFamily="34" charset="0"/>
              </a:rPr>
              <a:t>26</a:t>
            </a:fld>
            <a:endParaRPr lang="en-GB"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77079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648072"/>
          </a:xfrm>
        </p:spPr>
        <p:txBody>
          <a:bodyPr>
            <a:normAutofit/>
          </a:bodyPr>
          <a:lstStyle/>
          <a:p>
            <a:r>
              <a:rPr lang="en-GB" sz="2400" b="1" dirty="0" smtClean="0">
                <a:latin typeface="Tahoma" pitchFamily="34" charset="0"/>
                <a:ea typeface="Tahoma" pitchFamily="34" charset="0"/>
                <a:cs typeface="Tahoma" pitchFamily="34" charset="0"/>
              </a:rPr>
              <a:t>So what’s been happening?</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215" y="1917065"/>
            <a:ext cx="8229600" cy="4392295"/>
          </a:xfrm>
        </p:spPr>
        <p:txBody>
          <a:bodyPr wrap="square" lIns="91440" tIns="45720" rIns="91440" bIns="45720" anchor="t">
            <a:normAutofit/>
          </a:bodyPr>
          <a:lstStyle/>
          <a:p>
            <a:pPr marL="342900" indent="-342900" algn="l" defTabSz="914400" latinLnBrk="0" lvl="0">
              <a:lnSpc>
                <a:spcPct val="102000"/>
              </a:lnSpc>
              <a:spcBef>
                <a:spcPts val="0"/>
              </a:spcBef>
              <a:spcAft>
                <a:spcPts val="0"/>
              </a:spcAft>
              <a:buClr>
                <a:srgbClr val="E46C0A"/>
              </a:buClr>
              <a:buFont typeface="Wingdings"/>
              <a:buChar char="q"/>
            </a:pPr>
            <a:r>
              <a:rPr lang="en-US" altLang="ko-KR" sz="1800" dirty="0" smtClean="0">
                <a:solidFill>
                  <a:srgbClr val="808080"/>
                </a:solidFill>
                <a:latin typeface="Tahoma" pitchFamily="0" charset="0"/>
              </a:rPr>
              <a:t>A truly global debate, and many recent developments, but in dispersed </a:t>
            </a:r>
            <a:r>
              <a:rPr lang="en-US" altLang="ko-KR" sz="1800" dirty="0" smtClean="0">
                <a:solidFill>
                  <a:srgbClr val="808080"/>
                </a:solidFill>
                <a:latin typeface="Tahoma" pitchFamily="0" charset="0"/>
              </a:rPr>
              <a:t>order.</a:t>
            </a:r>
            <a:endParaRPr lang="ko-KR" altLang="en-US" sz="1800" dirty="0" smtClean="0">
              <a:latin typeface="Tahoma" pitchFamily="0" charset="0"/>
            </a:endParaRPr>
          </a:p>
          <a:p>
            <a:pPr marL="342900" indent="-342900" algn="l" defTabSz="914400" latinLnBrk="0" lvl="0">
              <a:lnSpc>
                <a:spcPct val="102000"/>
              </a:lnSpc>
              <a:spcBef>
                <a:spcPts val="400"/>
              </a:spcBef>
              <a:spcAft>
                <a:spcPts val="0"/>
              </a:spcAft>
              <a:buClr>
                <a:srgbClr val="E46C0A"/>
              </a:buClr>
              <a:buFont typeface="Wingdings"/>
              <a:buChar char="q"/>
            </a:pPr>
            <a:r>
              <a:rPr lang="en-US" altLang="ko-KR" sz="1800" dirty="0" smtClean="0">
                <a:solidFill>
                  <a:srgbClr val="808080"/>
                </a:solidFill>
                <a:latin typeface="Tahoma" pitchFamily="0" charset="0"/>
              </a:rPr>
              <a:t>No longer</a:t>
            </a:r>
            <a:r>
              <a:rPr lang="en-US" altLang="ko-KR" sz="1800" dirty="0" smtClean="0">
                <a:solidFill>
                  <a:srgbClr val="E46C0A"/>
                </a:solidFill>
                <a:latin typeface="Tahoma" pitchFamily="0" charset="0"/>
              </a:rPr>
              <a:t> </a:t>
            </a:r>
            <a:r>
              <a:rPr lang="en-US" altLang="ko-KR" sz="1800" dirty="0" smtClean="0" b="1">
                <a:solidFill>
                  <a:srgbClr val="E46C0A"/>
                </a:solidFill>
                <a:latin typeface="Tahoma" pitchFamily="0" charset="0"/>
              </a:rPr>
              <a:t>whether</a:t>
            </a:r>
            <a:r>
              <a:rPr lang="en-US" altLang="ko-KR" sz="1800" dirty="0" smtClean="0">
                <a:solidFill>
                  <a:srgbClr val="E46C0A"/>
                </a:solidFill>
                <a:latin typeface="Tahoma" pitchFamily="0" charset="0"/>
              </a:rPr>
              <a:t> </a:t>
            </a:r>
            <a:r>
              <a:rPr lang="en-US" altLang="ko-KR" sz="1800" dirty="0" smtClean="0">
                <a:solidFill>
                  <a:srgbClr val="808080"/>
                </a:solidFill>
                <a:latin typeface="Tahoma" pitchFamily="0" charset="0"/>
              </a:rPr>
              <a:t>Open Access, but </a:t>
            </a:r>
            <a:r>
              <a:rPr lang="en-US" altLang="ko-KR" sz="1800" dirty="0" smtClean="0" b="1">
                <a:solidFill>
                  <a:srgbClr val="E46C0A"/>
                </a:solidFill>
                <a:latin typeface="Tahoma" pitchFamily="0" charset="0"/>
              </a:rPr>
              <a:t>how</a:t>
            </a:r>
            <a:r>
              <a:rPr lang="en-US" altLang="ko-KR" sz="1800" dirty="0" smtClean="0" b="1">
                <a:solidFill>
                  <a:srgbClr val="808080"/>
                </a:solidFill>
                <a:latin typeface="Tahoma" pitchFamily="0" charset="0"/>
              </a:rPr>
              <a:t> </a:t>
            </a:r>
            <a:r>
              <a:rPr lang="en-US" altLang="ko-KR" sz="1800" dirty="0" smtClean="0">
                <a:solidFill>
                  <a:srgbClr val="808080"/>
                </a:solidFill>
                <a:latin typeface="Tahoma" pitchFamily="0" charset="0"/>
              </a:rPr>
              <a:t>and </a:t>
            </a:r>
            <a:r>
              <a:rPr lang="en-US" altLang="ko-KR" sz="1800" dirty="0" smtClean="0" b="1">
                <a:solidFill>
                  <a:srgbClr val="E46C0A"/>
                </a:solidFill>
                <a:latin typeface="Tahoma" pitchFamily="0" charset="0"/>
              </a:rPr>
              <a:t>when</a:t>
            </a:r>
            <a:r>
              <a:rPr lang="en-US" altLang="ko-KR" sz="1800" dirty="0" smtClean="0">
                <a:solidFill>
                  <a:srgbClr val="808080"/>
                </a:solidFill>
                <a:latin typeface="Tahoma" pitchFamily="0" charset="0"/>
              </a:rPr>
              <a:t>.</a:t>
            </a:r>
            <a:endParaRPr lang="ko-KR" altLang="en-US" sz="1800" dirty="0" smtClean="0">
              <a:latin typeface="Tahoma" pitchFamily="0" charset="0"/>
            </a:endParaRPr>
          </a:p>
          <a:p>
            <a:pPr marL="742950" indent="-285750" algn="l" defTabSz="914400" latinLnBrk="0" lvl="0">
              <a:lnSpc>
                <a:spcPct val="102000"/>
              </a:lnSpc>
              <a:spcBef>
                <a:spcPts val="300"/>
              </a:spcBef>
              <a:spcAft>
                <a:spcPts val="0"/>
              </a:spcAft>
              <a:buClr>
                <a:srgbClr val="E46C0A"/>
              </a:buClr>
              <a:buFont typeface="Wingdings"/>
              <a:buChar char="q"/>
            </a:pPr>
            <a:r>
              <a:rPr lang="en-US" altLang="ko-KR" sz="1400" dirty="0" smtClean="0">
                <a:solidFill>
                  <a:srgbClr val="808080"/>
                </a:solidFill>
                <a:latin typeface="Tahoma" pitchFamily="0" charset="0"/>
              </a:rPr>
              <a:t>Globally, both green and gold routes remain options.</a:t>
            </a:r>
            <a:endParaRPr lang="ko-KR" altLang="en-US" sz="1400" dirty="0" smtClean="0">
              <a:latin typeface="Tahoma" pitchFamily="0" charset="0"/>
            </a:endParaRPr>
          </a:p>
          <a:p>
            <a:pPr marL="342900" indent="-342900" algn="l" defTabSz="914400" latinLnBrk="0" lvl="0">
              <a:lnSpc>
                <a:spcPct val="102000"/>
              </a:lnSpc>
              <a:spcBef>
                <a:spcPts val="400"/>
              </a:spcBef>
              <a:spcAft>
                <a:spcPts val="0"/>
              </a:spcAft>
              <a:buClr>
                <a:srgbClr val="E46C0A"/>
              </a:buClr>
              <a:buFont typeface="Wingdings"/>
              <a:buChar char="q"/>
            </a:pPr>
            <a:r>
              <a:rPr lang="en-US" altLang="ko-KR" sz="1800" dirty="0" smtClean="0" i="1">
                <a:solidFill>
                  <a:srgbClr val="E46C0A"/>
                </a:solidFill>
                <a:latin typeface="Tahoma" pitchFamily="0" charset="0"/>
              </a:rPr>
              <a:t>“Open access to research publications reaching tipping point” </a:t>
            </a:r>
            <a:r>
              <a:rPr lang="en-US" altLang="ko-KR" sz="1800" dirty="0" smtClean="0">
                <a:solidFill>
                  <a:srgbClr val="808080"/>
                </a:solidFill>
                <a:latin typeface="Tahoma" pitchFamily="0" charset="0"/>
              </a:rPr>
              <a:t>– European </a:t>
            </a:r>
            <a:r>
              <a:rPr lang="en-US" altLang="ko-KR" sz="1800" dirty="0" smtClean="0">
                <a:solidFill>
                  <a:srgbClr val="808080"/>
                </a:solidFill>
                <a:latin typeface="Tahoma" pitchFamily="0" charset="0"/>
              </a:rPr>
              <a:t>Commission (August 2013), following the publication of results from the </a:t>
            </a:r>
            <a:r>
              <a:rPr lang="en-US" altLang="ko-KR" sz="1800" dirty="0" smtClean="0">
                <a:solidFill>
                  <a:srgbClr val="808080"/>
                </a:solidFill>
                <a:latin typeface="Tahoma" pitchFamily="0" charset="0"/>
              </a:rPr>
              <a:t>Science-Metrix studies.</a:t>
            </a:r>
            <a:endParaRPr lang="ko-KR" altLang="en-US" sz="1800" dirty="0" smtClean="0">
              <a:latin typeface="Tahoma" pitchFamily="0" charset="0"/>
            </a:endParaRPr>
          </a:p>
          <a:p>
            <a:pPr marL="342900" indent="-342900" algn="l" defTabSz="914400" latinLnBrk="0" lvl="0">
              <a:lnSpc>
                <a:spcPct val="102000"/>
              </a:lnSpc>
              <a:spcBef>
                <a:spcPts val="400"/>
              </a:spcBef>
              <a:spcAft>
                <a:spcPts val="0"/>
              </a:spcAft>
              <a:buClr>
                <a:srgbClr val="E46C0A"/>
              </a:buClr>
              <a:buFont typeface="Wingdings"/>
              <a:buChar char="q"/>
            </a:pPr>
            <a:r>
              <a:rPr lang="en-US" altLang="ko-KR" sz="1800" dirty="0" smtClean="0">
                <a:solidFill>
                  <a:srgbClr val="808080"/>
                </a:solidFill>
                <a:latin typeface="Tahoma" pitchFamily="0" charset="0"/>
              </a:rPr>
              <a:t>Other recent studies, using different methodologies, are more cautious.</a:t>
            </a:r>
            <a:endParaRPr lang="ko-KR" altLang="en-US" sz="1800" dirty="0" smtClean="0">
              <a:latin typeface="Tahoma" pitchFamily="0" charset="0"/>
            </a:endParaRPr>
          </a:p>
          <a:p>
            <a:pPr marL="342900" indent="-342900" algn="l" defTabSz="914400" latinLnBrk="0" lvl="0">
              <a:lnSpc>
                <a:spcPct val="102000"/>
              </a:lnSpc>
              <a:spcBef>
                <a:spcPts val="400"/>
              </a:spcBef>
              <a:spcAft>
                <a:spcPts val="0"/>
              </a:spcAft>
              <a:buClr>
                <a:srgbClr val="E46C0A"/>
              </a:buClr>
              <a:buFont typeface="Wingdings"/>
              <a:buChar char="q"/>
            </a:pPr>
            <a:r>
              <a:rPr lang="en-US" altLang="ko-KR" sz="1800" dirty="0" smtClean="0">
                <a:solidFill>
                  <a:srgbClr val="808080"/>
                </a:solidFill>
                <a:latin typeface="Tahoma" pitchFamily="0" charset="0"/>
              </a:rPr>
              <a:t>Awareness of OA has been reasonably high among researchers for most </a:t>
            </a:r>
            <a:r>
              <a:rPr lang="en-US" altLang="ko-KR" sz="1800" dirty="0" smtClean="0">
                <a:solidFill>
                  <a:srgbClr val="808080"/>
                </a:solidFill>
                <a:latin typeface="Tahoma" pitchFamily="0" charset="0"/>
              </a:rPr>
              <a:t>disciplines over the past 6-7 years. What has been evolving are the </a:t>
            </a:r>
            <a:r>
              <a:rPr lang="en-US" altLang="ko-KR" sz="1800" dirty="0" smtClean="0">
                <a:solidFill>
                  <a:srgbClr val="808080"/>
                </a:solidFill>
                <a:latin typeface="Tahoma" pitchFamily="0" charset="0"/>
              </a:rPr>
              <a:t>expectations and requirements from funders (and in consequence from </a:t>
            </a:r>
            <a:r>
              <a:rPr lang="en-US" altLang="ko-KR" sz="1800" dirty="0" smtClean="0">
                <a:solidFill>
                  <a:srgbClr val="808080"/>
                </a:solidFill>
                <a:latin typeface="Tahoma" pitchFamily="0" charset="0"/>
              </a:rPr>
              <a:t>institutions).</a:t>
            </a:r>
            <a:endParaRPr lang="ko-KR" altLang="en-US" sz="1800" dirty="0" smtClean="0">
              <a:latin typeface="Tahoma" pitchFamily="0" charset="0"/>
            </a:endParaRPr>
          </a:p>
        </p:txBody>
      </p:sp>
      <p:sp>
        <p:nvSpPr>
          <p:cNvPr id="4" name="Slide Number Placeholder 3"/>
          <p:cNvSpPr>
            <a:spLocks noGrp="1"/>
          </p:cNvSpPr>
          <p:nvPr>
            <p:ph type="sldNum" sz="quarter" idx="12"/>
          </p:nvPr>
        </p:nvSpPr>
        <p:spPr>
          <a:xfrm>
            <a:off x="6553200" y="6356350"/>
            <a:ext cx="2134235" cy="365760"/>
          </a:xfrm>
        </p:spPr>
        <p:txBody>
          <a:bodyPr/>
          <a:lstStyle/>
          <a:p>
            <a:fld id="{BE2B66A3-71E7-446F-9920-11D513F460EC}" type="slidenum">
              <a:rPr lang="en-GB" smtClean="0"/>
              <a:t>3</a:t>
            </a:fld>
            <a:endParaRPr lang="en-GB" dirty="0"/>
          </a:p>
        </p:txBody>
      </p:sp>
    </p:spTree>
    <p:extLst>
      <p:ext uri="{BB962C8B-B14F-4D97-AF65-F5344CB8AC3E}">
        <p14:creationId xmlns:p14="http://schemas.microsoft.com/office/powerpoint/2010/main" val="3142898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229600" cy="504056"/>
          </a:xfrm>
        </p:spPr>
        <p:txBody>
          <a:bodyPr>
            <a:normAutofit/>
          </a:bodyPr>
          <a:lstStyle/>
          <a:p>
            <a:r>
              <a:rPr lang="en-GB" sz="2400" b="1" dirty="0" smtClean="0">
                <a:latin typeface="Tahoma" pitchFamily="34" charset="0"/>
                <a:ea typeface="Tahoma" pitchFamily="34" charset="0"/>
                <a:cs typeface="Tahoma" pitchFamily="34" charset="0"/>
              </a:rPr>
              <a:t>Some recent high-level developments</a:t>
            </a:r>
            <a:endParaRPr lang="en-GB" sz="2400" dirty="0"/>
          </a:p>
        </p:txBody>
      </p:sp>
      <p:sp>
        <p:nvSpPr>
          <p:cNvPr id="3" name="Content Placeholder 2"/>
          <p:cNvSpPr>
            <a:spLocks noGrp="1"/>
          </p:cNvSpPr>
          <p:nvPr>
            <p:ph idx="1"/>
          </p:nvPr>
        </p:nvSpPr>
        <p:spPr>
          <a:xfrm>
            <a:off x="323528" y="1916832"/>
            <a:ext cx="8229600" cy="4824536"/>
          </a:xfrm>
        </p:spPr>
        <p:txBody>
          <a:bodyPr>
            <a:normAutofit/>
          </a:bodyPr>
          <a:lstStyle/>
          <a:p>
            <a:pPr>
              <a:spcBef>
                <a:spcPts val="600"/>
              </a:spcBef>
              <a:spcAft>
                <a:spcPts val="600"/>
              </a:spcAft>
              <a:buClr>
                <a:schemeClr val="accent6">
                  <a:lumMod val="75000"/>
                </a:schemeClr>
              </a:buClr>
            </a:pPr>
            <a:r>
              <a:rPr lang="en-GB" sz="1400" dirty="0" smtClean="0">
                <a:latin typeface="Tahoma" pitchFamily="34" charset="0"/>
                <a:ea typeface="Tahoma" pitchFamily="34" charset="0"/>
                <a:cs typeface="Tahoma" pitchFamily="34" charset="0"/>
              </a:rPr>
              <a:t>European Commission announces intention to apply OA requirements for all Horizon 2020 funded projects (EC Communication, July 2012).</a:t>
            </a:r>
          </a:p>
          <a:p>
            <a:pPr>
              <a:spcBef>
                <a:spcPts val="600"/>
              </a:spcBef>
              <a:spcAft>
                <a:spcPts val="600"/>
              </a:spcAft>
              <a:buClr>
                <a:schemeClr val="accent6">
                  <a:lumMod val="75000"/>
                </a:schemeClr>
              </a:buClr>
            </a:pPr>
            <a:r>
              <a:rPr lang="en-GB" sz="1400" dirty="0">
                <a:latin typeface="Tahoma" pitchFamily="34" charset="0"/>
                <a:ea typeface="Tahoma" pitchFamily="34" charset="0"/>
                <a:cs typeface="Tahoma" pitchFamily="34" charset="0"/>
              </a:rPr>
              <a:t>European Commission recommends to member states that </a:t>
            </a:r>
            <a:r>
              <a:rPr lang="en-GB" sz="1400" i="1" dirty="0" smtClean="0">
                <a:solidFill>
                  <a:schemeClr val="accent6">
                    <a:lumMod val="75000"/>
                  </a:schemeClr>
                </a:solidFill>
                <a:latin typeface="Tahoma" pitchFamily="34" charset="0"/>
                <a:ea typeface="Tahoma" pitchFamily="34" charset="0"/>
                <a:cs typeface="Tahoma" pitchFamily="34" charset="0"/>
              </a:rPr>
              <a:t>“there </a:t>
            </a:r>
            <a:r>
              <a:rPr lang="en-GB" sz="1400" i="1" dirty="0">
                <a:solidFill>
                  <a:schemeClr val="accent6">
                    <a:lumMod val="75000"/>
                  </a:schemeClr>
                </a:solidFill>
                <a:latin typeface="Tahoma" pitchFamily="34" charset="0"/>
                <a:ea typeface="Tahoma" pitchFamily="34" charset="0"/>
                <a:cs typeface="Tahoma" pitchFamily="34" charset="0"/>
              </a:rPr>
              <a:t>should be open access to publications resulting from publicly funded research as soon as possible, </a:t>
            </a:r>
            <a:r>
              <a:rPr lang="en-GB" sz="1400" i="1" dirty="0" smtClean="0">
                <a:solidFill>
                  <a:schemeClr val="accent6">
                    <a:lumMod val="75000"/>
                  </a:schemeClr>
                </a:solidFill>
                <a:latin typeface="Tahoma" pitchFamily="34" charset="0"/>
                <a:ea typeface="Tahoma" pitchFamily="34" charset="0"/>
                <a:cs typeface="Tahoma" pitchFamily="34" charset="0"/>
              </a:rPr>
              <a:t>preferably immediately </a:t>
            </a:r>
            <a:r>
              <a:rPr lang="en-GB" sz="1400" i="1" dirty="0">
                <a:solidFill>
                  <a:schemeClr val="accent6">
                    <a:lumMod val="75000"/>
                  </a:schemeClr>
                </a:solidFill>
                <a:latin typeface="Tahoma" pitchFamily="34" charset="0"/>
                <a:ea typeface="Tahoma" pitchFamily="34" charset="0"/>
                <a:cs typeface="Tahoma" pitchFamily="34" charset="0"/>
              </a:rPr>
              <a:t>and in any case no </a:t>
            </a:r>
            <a:r>
              <a:rPr lang="en-GB" sz="1400" i="1" dirty="0" smtClean="0">
                <a:solidFill>
                  <a:schemeClr val="accent6">
                    <a:lumMod val="75000"/>
                  </a:schemeClr>
                </a:solidFill>
                <a:latin typeface="Tahoma" pitchFamily="34" charset="0"/>
                <a:ea typeface="Tahoma" pitchFamily="34" charset="0"/>
                <a:cs typeface="Tahoma" pitchFamily="34" charset="0"/>
              </a:rPr>
              <a:t>later than 6 </a:t>
            </a:r>
            <a:r>
              <a:rPr lang="en-GB" sz="1400" i="1" dirty="0">
                <a:solidFill>
                  <a:schemeClr val="accent6">
                    <a:lumMod val="75000"/>
                  </a:schemeClr>
                </a:solidFill>
                <a:latin typeface="Tahoma" pitchFamily="34" charset="0"/>
                <a:ea typeface="Tahoma" pitchFamily="34" charset="0"/>
                <a:cs typeface="Tahoma" pitchFamily="34" charset="0"/>
              </a:rPr>
              <a:t>months after the date of </a:t>
            </a:r>
            <a:r>
              <a:rPr lang="en-GB" sz="1400" i="1" dirty="0" smtClean="0">
                <a:solidFill>
                  <a:schemeClr val="accent6">
                    <a:lumMod val="75000"/>
                  </a:schemeClr>
                </a:solidFill>
                <a:latin typeface="Tahoma" pitchFamily="34" charset="0"/>
                <a:ea typeface="Tahoma" pitchFamily="34" charset="0"/>
                <a:cs typeface="Tahoma" pitchFamily="34" charset="0"/>
              </a:rPr>
              <a:t>publication</a:t>
            </a:r>
            <a:r>
              <a:rPr lang="en-GB" sz="1400" i="1" dirty="0">
                <a:solidFill>
                  <a:schemeClr val="accent6">
                    <a:lumMod val="75000"/>
                  </a:schemeClr>
                </a:solidFill>
                <a:latin typeface="Tahoma" pitchFamily="34" charset="0"/>
                <a:ea typeface="Tahoma" pitchFamily="34" charset="0"/>
                <a:cs typeface="Tahoma" pitchFamily="34" charset="0"/>
              </a:rPr>
              <a:t>, and </a:t>
            </a:r>
            <a:r>
              <a:rPr lang="en-GB" sz="1400" i="1" dirty="0" smtClean="0">
                <a:solidFill>
                  <a:schemeClr val="accent6">
                    <a:lumMod val="75000"/>
                  </a:schemeClr>
                </a:solidFill>
                <a:latin typeface="Tahoma" pitchFamily="34" charset="0"/>
                <a:ea typeface="Tahoma" pitchFamily="34" charset="0"/>
                <a:cs typeface="Tahoma" pitchFamily="34" charset="0"/>
              </a:rPr>
              <a:t>12 months </a:t>
            </a:r>
            <a:r>
              <a:rPr lang="en-GB" sz="1400" i="1" dirty="0">
                <a:solidFill>
                  <a:schemeClr val="accent6">
                    <a:lumMod val="75000"/>
                  </a:schemeClr>
                </a:solidFill>
                <a:latin typeface="Tahoma" pitchFamily="34" charset="0"/>
                <a:ea typeface="Tahoma" pitchFamily="34" charset="0"/>
                <a:cs typeface="Tahoma" pitchFamily="34" charset="0"/>
              </a:rPr>
              <a:t>for </a:t>
            </a:r>
            <a:r>
              <a:rPr lang="en-GB" sz="1400" i="1" dirty="0" smtClean="0">
                <a:solidFill>
                  <a:schemeClr val="accent6">
                    <a:lumMod val="75000"/>
                  </a:schemeClr>
                </a:solidFill>
                <a:latin typeface="Tahoma" pitchFamily="34" charset="0"/>
                <a:ea typeface="Tahoma" pitchFamily="34" charset="0"/>
                <a:cs typeface="Tahoma" pitchFamily="34" charset="0"/>
              </a:rPr>
              <a:t>social sciences </a:t>
            </a:r>
            <a:r>
              <a:rPr lang="en-GB" sz="1400" i="1" dirty="0">
                <a:solidFill>
                  <a:schemeClr val="accent6">
                    <a:lumMod val="75000"/>
                  </a:schemeClr>
                </a:solidFill>
                <a:latin typeface="Tahoma" pitchFamily="34" charset="0"/>
                <a:ea typeface="Tahoma" pitchFamily="34" charset="0"/>
                <a:cs typeface="Tahoma" pitchFamily="34" charset="0"/>
              </a:rPr>
              <a:t>and </a:t>
            </a:r>
            <a:r>
              <a:rPr lang="en-GB" sz="1400" i="1" dirty="0" smtClean="0">
                <a:solidFill>
                  <a:schemeClr val="accent6">
                    <a:lumMod val="75000"/>
                  </a:schemeClr>
                </a:solidFill>
                <a:latin typeface="Tahoma" pitchFamily="34" charset="0"/>
                <a:ea typeface="Tahoma" pitchFamily="34" charset="0"/>
                <a:cs typeface="Tahoma" pitchFamily="34" charset="0"/>
              </a:rPr>
              <a:t>humanities.”</a:t>
            </a:r>
            <a:r>
              <a:rPr lang="en-GB" sz="1400" dirty="0">
                <a:latin typeface="Tahoma" pitchFamily="34" charset="0"/>
                <a:ea typeface="Tahoma" pitchFamily="34" charset="0"/>
                <a:cs typeface="Tahoma" pitchFamily="34" charset="0"/>
              </a:rPr>
              <a:t> </a:t>
            </a:r>
            <a:r>
              <a:rPr lang="en-GB" sz="1400" dirty="0" smtClean="0">
                <a:latin typeface="Tahoma" pitchFamily="34" charset="0"/>
                <a:ea typeface="Tahoma" pitchFamily="34" charset="0"/>
                <a:cs typeface="Tahoma" pitchFamily="34" charset="0"/>
              </a:rPr>
              <a:t> </a:t>
            </a:r>
            <a:r>
              <a:rPr lang="en-GB" sz="1400" dirty="0" smtClean="0">
                <a:solidFill>
                  <a:schemeClr val="bg1">
                    <a:lumMod val="50000"/>
                  </a:schemeClr>
                </a:solidFill>
                <a:latin typeface="Tahoma" pitchFamily="34" charset="0"/>
                <a:ea typeface="Tahoma" pitchFamily="34" charset="0"/>
                <a:cs typeface="Tahoma" pitchFamily="34" charset="0"/>
              </a:rPr>
              <a:t>(EC Recommendation, July 2012).</a:t>
            </a:r>
          </a:p>
          <a:p>
            <a:pPr>
              <a:spcBef>
                <a:spcPts val="600"/>
              </a:spcBef>
              <a:spcAft>
                <a:spcPts val="600"/>
              </a:spcAft>
              <a:buClr>
                <a:schemeClr val="accent6">
                  <a:lumMod val="75000"/>
                </a:schemeClr>
              </a:buClr>
            </a:pPr>
            <a:r>
              <a:rPr lang="en-GB" sz="1400" dirty="0">
                <a:solidFill>
                  <a:schemeClr val="bg1">
                    <a:lumMod val="50000"/>
                  </a:schemeClr>
                </a:solidFill>
                <a:latin typeface="Tahoma" pitchFamily="34" charset="0"/>
                <a:ea typeface="Tahoma" pitchFamily="34" charset="0"/>
                <a:cs typeface="Tahoma" pitchFamily="34" charset="0"/>
              </a:rPr>
              <a:t>US President’s Office of Science &amp; Technology Policy </a:t>
            </a:r>
            <a:r>
              <a:rPr lang="en-GB" sz="1400" i="1" dirty="0">
                <a:solidFill>
                  <a:schemeClr val="accent6">
                    <a:lumMod val="75000"/>
                  </a:schemeClr>
                </a:solidFill>
                <a:latin typeface="Tahoma" pitchFamily="34" charset="0"/>
                <a:ea typeface="Tahoma" pitchFamily="34" charset="0"/>
                <a:cs typeface="Tahoma" pitchFamily="34" charset="0"/>
              </a:rPr>
              <a:t>“instructs each Federal agency with over $100 million in annual conduct of R&amp;D expenditures to develop a plan to support increased public access to the results of research funded by the Federal Government [...] Each agency shall submit its draft plan to </a:t>
            </a:r>
            <a:r>
              <a:rPr lang="en-GB" sz="1400" i="1" dirty="0" smtClean="0">
                <a:solidFill>
                  <a:schemeClr val="accent6">
                    <a:lumMod val="75000"/>
                  </a:schemeClr>
                </a:solidFill>
                <a:latin typeface="Tahoma" pitchFamily="34" charset="0"/>
                <a:ea typeface="Tahoma" pitchFamily="34" charset="0"/>
                <a:cs typeface="Tahoma" pitchFamily="34" charset="0"/>
              </a:rPr>
              <a:t>OSTP </a:t>
            </a:r>
            <a:r>
              <a:rPr lang="en-GB" sz="1400" i="1" dirty="0">
                <a:solidFill>
                  <a:schemeClr val="accent6">
                    <a:lumMod val="75000"/>
                  </a:schemeClr>
                </a:solidFill>
                <a:latin typeface="Tahoma" pitchFamily="34" charset="0"/>
                <a:ea typeface="Tahoma" pitchFamily="34" charset="0"/>
                <a:cs typeface="Tahoma" pitchFamily="34" charset="0"/>
              </a:rPr>
              <a:t>within six </a:t>
            </a:r>
            <a:r>
              <a:rPr lang="en-GB" sz="1400" i="1" dirty="0" smtClean="0">
                <a:solidFill>
                  <a:schemeClr val="accent6">
                    <a:lumMod val="75000"/>
                  </a:schemeClr>
                </a:solidFill>
                <a:latin typeface="Tahoma" pitchFamily="34" charset="0"/>
                <a:ea typeface="Tahoma" pitchFamily="34" charset="0"/>
                <a:cs typeface="Tahoma" pitchFamily="34" charset="0"/>
              </a:rPr>
              <a:t>months of </a:t>
            </a:r>
            <a:r>
              <a:rPr lang="en-GB" sz="1400" i="1" dirty="0">
                <a:solidFill>
                  <a:schemeClr val="accent6">
                    <a:lumMod val="75000"/>
                  </a:schemeClr>
                </a:solidFill>
                <a:latin typeface="Tahoma" pitchFamily="34" charset="0"/>
                <a:ea typeface="Tahoma" pitchFamily="34" charset="0"/>
                <a:cs typeface="Tahoma" pitchFamily="34" charset="0"/>
              </a:rPr>
              <a:t>publication of </a:t>
            </a:r>
            <a:r>
              <a:rPr lang="en-GB" sz="1400" i="1" dirty="0" smtClean="0">
                <a:solidFill>
                  <a:schemeClr val="accent6">
                    <a:lumMod val="75000"/>
                  </a:schemeClr>
                </a:solidFill>
                <a:latin typeface="Tahoma" pitchFamily="34" charset="0"/>
                <a:ea typeface="Tahoma" pitchFamily="34" charset="0"/>
                <a:cs typeface="Tahoma" pitchFamily="34" charset="0"/>
              </a:rPr>
              <a:t>this memorandum.”                       </a:t>
            </a:r>
            <a:r>
              <a:rPr lang="en-GB" sz="1400" dirty="0" smtClean="0">
                <a:solidFill>
                  <a:schemeClr val="bg1">
                    <a:lumMod val="50000"/>
                  </a:schemeClr>
                </a:solidFill>
                <a:latin typeface="Tahoma" pitchFamily="34" charset="0"/>
                <a:ea typeface="Tahoma" pitchFamily="34" charset="0"/>
                <a:cs typeface="Tahoma" pitchFamily="34" charset="0"/>
              </a:rPr>
              <a:t>(OSTP Memorandum, February 2013).</a:t>
            </a:r>
          </a:p>
          <a:p>
            <a:pPr>
              <a:spcBef>
                <a:spcPts val="600"/>
              </a:spcBef>
              <a:spcAft>
                <a:spcPts val="600"/>
              </a:spcAft>
              <a:buClr>
                <a:schemeClr val="accent6">
                  <a:lumMod val="75000"/>
                </a:schemeClr>
              </a:buClr>
            </a:pPr>
            <a:r>
              <a:rPr lang="en-GB" sz="1400" dirty="0" smtClean="0">
                <a:solidFill>
                  <a:schemeClr val="bg1">
                    <a:lumMod val="50000"/>
                  </a:schemeClr>
                </a:solidFill>
                <a:latin typeface="Tahoma" pitchFamily="34" charset="0"/>
                <a:ea typeface="Tahoma" pitchFamily="34" charset="0"/>
                <a:cs typeface="Tahoma" pitchFamily="34" charset="0"/>
              </a:rPr>
              <a:t>G8 summit of </a:t>
            </a:r>
            <a:r>
              <a:rPr lang="en-GB" sz="1400" dirty="0">
                <a:solidFill>
                  <a:schemeClr val="bg1">
                    <a:lumMod val="50000"/>
                  </a:schemeClr>
                </a:solidFill>
                <a:latin typeface="Tahoma" pitchFamily="34" charset="0"/>
                <a:ea typeface="Tahoma" pitchFamily="34" charset="0"/>
                <a:cs typeface="Tahoma" pitchFamily="34" charset="0"/>
              </a:rPr>
              <a:t>science ministers: </a:t>
            </a:r>
            <a:r>
              <a:rPr lang="en-GB" sz="1400" i="1" dirty="0">
                <a:solidFill>
                  <a:schemeClr val="accent6">
                    <a:lumMod val="75000"/>
                  </a:schemeClr>
                </a:solidFill>
                <a:latin typeface="Tahoma" pitchFamily="34" charset="0"/>
                <a:ea typeface="Tahoma" pitchFamily="34" charset="0"/>
                <a:cs typeface="Tahoma" pitchFamily="34" charset="0"/>
              </a:rPr>
              <a:t>“We recognise that there are different routes to open access (green, gold and other innovative models) which need to be explored and potentially developed in a complementary </a:t>
            </a:r>
            <a:r>
              <a:rPr lang="en-GB" sz="1400" i="1" dirty="0" smtClean="0">
                <a:solidFill>
                  <a:schemeClr val="accent6">
                    <a:lumMod val="75000"/>
                  </a:schemeClr>
                </a:solidFill>
                <a:latin typeface="Tahoma" pitchFamily="34" charset="0"/>
                <a:ea typeface="Tahoma" pitchFamily="34" charset="0"/>
                <a:cs typeface="Tahoma" pitchFamily="34" charset="0"/>
              </a:rPr>
              <a:t>way […] We recognise that further </a:t>
            </a:r>
            <a:r>
              <a:rPr lang="en-GB" sz="1400" i="1" dirty="0">
                <a:solidFill>
                  <a:schemeClr val="accent6">
                    <a:lumMod val="75000"/>
                  </a:schemeClr>
                </a:solidFill>
                <a:latin typeface="Tahoma" pitchFamily="34" charset="0"/>
                <a:ea typeface="Tahoma" pitchFamily="34" charset="0"/>
                <a:cs typeface="Tahoma" pitchFamily="34" charset="0"/>
              </a:rPr>
              <a:t>work is required to optimise increasing public access to peer-reviewed, publicly funded published research and its underlying data and that international coordination and cooperation will provide for an efficient transition to </a:t>
            </a:r>
            <a:r>
              <a:rPr lang="en-GB" sz="1400" i="1" dirty="0" smtClean="0">
                <a:solidFill>
                  <a:schemeClr val="accent6">
                    <a:lumMod val="75000"/>
                  </a:schemeClr>
                </a:solidFill>
                <a:latin typeface="Tahoma" pitchFamily="34" charset="0"/>
                <a:ea typeface="Tahoma" pitchFamily="34" charset="0"/>
                <a:cs typeface="Tahoma" pitchFamily="34" charset="0"/>
              </a:rPr>
              <a:t>OA.”  </a:t>
            </a:r>
            <a:r>
              <a:rPr lang="en-GB" sz="1400" dirty="0" smtClean="0">
                <a:solidFill>
                  <a:schemeClr val="bg1">
                    <a:lumMod val="50000"/>
                  </a:schemeClr>
                </a:solidFill>
                <a:latin typeface="Tahoma" pitchFamily="34" charset="0"/>
                <a:ea typeface="Tahoma" pitchFamily="34" charset="0"/>
                <a:cs typeface="Tahoma" pitchFamily="34" charset="0"/>
              </a:rPr>
              <a:t>(June 2013)</a:t>
            </a:r>
            <a:endParaRPr lang="en-GB" sz="1400" i="1" dirty="0" smtClean="0">
              <a:solidFill>
                <a:schemeClr val="accent6">
                  <a:lumMod val="75000"/>
                </a:schemeClr>
              </a:solidFill>
              <a:latin typeface="Tahoma" pitchFamily="34" charset="0"/>
              <a:ea typeface="Tahoma" pitchFamily="34" charset="0"/>
              <a:cs typeface="Tahoma" pitchFamily="34" charset="0"/>
            </a:endParaRPr>
          </a:p>
          <a:p>
            <a:endParaRPr lang="en-GB" sz="1800" i="1" dirty="0">
              <a:solidFill>
                <a:schemeClr val="accent6">
                  <a:lumMod val="75000"/>
                </a:schemeClr>
              </a:solidFill>
              <a:latin typeface="Tahoma" pitchFamily="34" charset="0"/>
              <a:ea typeface="Tahoma" pitchFamily="34" charset="0"/>
              <a:cs typeface="Tahoma" pitchFamily="34" charset="0"/>
            </a:endParaRPr>
          </a:p>
          <a:p>
            <a:endParaRPr lang="en-GB" sz="1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E2B66A3-71E7-446F-9920-11D513F460EC}" type="slidenum">
              <a:rPr lang="en-GB" smtClean="0"/>
              <a:t>4</a:t>
            </a:fld>
            <a:endParaRPr lang="en-GB" dirty="0"/>
          </a:p>
        </p:txBody>
      </p:sp>
    </p:spTree>
    <p:extLst>
      <p:ext uri="{BB962C8B-B14F-4D97-AF65-F5344CB8AC3E}">
        <p14:creationId xmlns:p14="http://schemas.microsoft.com/office/powerpoint/2010/main" val="2059833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229600" cy="5112568"/>
          </a:xfrm>
        </p:spPr>
        <p:txBody>
          <a:bodyPr>
            <a:normAutofit/>
          </a:bodyPr>
          <a:lstStyle/>
          <a:p>
            <a:pPr>
              <a:buClr>
                <a:schemeClr val="accent6">
                  <a:lumMod val="75000"/>
                </a:schemeClr>
              </a:buClr>
            </a:pPr>
            <a:r>
              <a:rPr lang="en-GB" sz="1600" dirty="0" smtClean="0">
                <a:latin typeface="Tahoma" pitchFamily="34" charset="0"/>
                <a:ea typeface="Tahoma" pitchFamily="34" charset="0"/>
                <a:cs typeface="Tahoma" pitchFamily="34" charset="0"/>
              </a:rPr>
              <a:t>Other policy pronouncements from e.g. Science Europe (April 2013) and Global Research Council (May 2013).</a:t>
            </a:r>
          </a:p>
          <a:p>
            <a:pPr>
              <a:buClr>
                <a:schemeClr val="accent6">
                  <a:lumMod val="75000"/>
                </a:schemeClr>
              </a:buClr>
            </a:pPr>
            <a:r>
              <a:rPr lang="en-GB" sz="1600" dirty="0" smtClean="0">
                <a:latin typeface="Tahoma" pitchFamily="34" charset="0"/>
                <a:ea typeface="Tahoma" pitchFamily="34" charset="0"/>
                <a:cs typeface="Tahoma" pitchFamily="34" charset="0"/>
              </a:rPr>
              <a:t>In this international context, individual countries are following their own paths towards greater OA, albeit at rather different rates.</a:t>
            </a:r>
          </a:p>
          <a:p>
            <a:pPr lvl="1">
              <a:buClr>
                <a:schemeClr val="accent6">
                  <a:lumMod val="75000"/>
                </a:schemeClr>
              </a:buClr>
            </a:pPr>
            <a:r>
              <a:rPr lang="en-GB" sz="1200" dirty="0" smtClean="0">
                <a:latin typeface="Tahoma" pitchFamily="34" charset="0"/>
                <a:ea typeface="Tahoma" pitchFamily="34" charset="0"/>
                <a:cs typeface="Tahoma" pitchFamily="34" charset="0"/>
              </a:rPr>
              <a:t>Note that there is much variability across countries about what is defined as a policy.</a:t>
            </a:r>
          </a:p>
          <a:p>
            <a:pPr marL="0" indent="0">
              <a:buClr>
                <a:schemeClr val="accent6">
                  <a:lumMod val="75000"/>
                </a:schemeClr>
              </a:buClr>
              <a:buNone/>
            </a:pPr>
            <a:endParaRPr lang="en-GB" sz="1600" dirty="0" smtClean="0">
              <a:latin typeface="Tahoma" pitchFamily="34" charset="0"/>
              <a:ea typeface="Tahoma" pitchFamily="34" charset="0"/>
              <a:cs typeface="Tahoma" pitchFamily="34" charset="0"/>
            </a:endParaRPr>
          </a:p>
          <a:p>
            <a:endParaRPr lang="en-GB" sz="1600" dirty="0">
              <a:latin typeface="Tahoma" pitchFamily="34" charset="0"/>
              <a:ea typeface="Tahoma" pitchFamily="34" charset="0"/>
              <a:cs typeface="Tahoma" pitchFamily="34" charset="0"/>
            </a:endParaRPr>
          </a:p>
          <a:p>
            <a:pPr marL="0" indent="0">
              <a:buNone/>
            </a:pPr>
            <a:endParaRPr lang="en-GB" sz="1600" dirty="0" smtClean="0">
              <a:latin typeface="Tahoma" pitchFamily="34" charset="0"/>
              <a:ea typeface="Tahoma" pitchFamily="34" charset="0"/>
              <a:cs typeface="Tahoma" pitchFamily="34" charset="0"/>
            </a:endParaRPr>
          </a:p>
          <a:p>
            <a:endParaRPr lang="en-GB" sz="1600" dirty="0" smtClean="0">
              <a:latin typeface="Tahoma" pitchFamily="34" charset="0"/>
              <a:ea typeface="Tahoma" pitchFamily="34" charset="0"/>
              <a:cs typeface="Tahoma" pitchFamily="34" charset="0"/>
            </a:endParaRPr>
          </a:p>
          <a:p>
            <a:endParaRPr lang="en-GB" sz="1600" dirty="0">
              <a:latin typeface="Tahoma" pitchFamily="34" charset="0"/>
              <a:ea typeface="Tahoma" pitchFamily="34" charset="0"/>
              <a:cs typeface="Tahoma" pitchFamily="34" charset="0"/>
            </a:endParaRPr>
          </a:p>
          <a:p>
            <a:endParaRPr lang="en-GB" sz="1600" dirty="0" smtClean="0">
              <a:latin typeface="Tahoma" pitchFamily="34" charset="0"/>
              <a:ea typeface="Tahoma" pitchFamily="34" charset="0"/>
              <a:cs typeface="Tahoma" pitchFamily="34" charset="0"/>
            </a:endParaRPr>
          </a:p>
          <a:p>
            <a:endParaRPr lang="en-GB" sz="1600" dirty="0">
              <a:latin typeface="Tahoma" pitchFamily="34" charset="0"/>
              <a:ea typeface="Tahoma" pitchFamily="34" charset="0"/>
              <a:cs typeface="Tahoma" pitchFamily="34" charset="0"/>
            </a:endParaRPr>
          </a:p>
          <a:p>
            <a:endParaRPr lang="en-GB" sz="1600" dirty="0" smtClean="0">
              <a:latin typeface="Tahoma" pitchFamily="34" charset="0"/>
              <a:ea typeface="Tahoma" pitchFamily="34" charset="0"/>
              <a:cs typeface="Tahoma" pitchFamily="34" charset="0"/>
            </a:endParaRPr>
          </a:p>
          <a:p>
            <a:endParaRPr lang="en-GB" sz="1600" dirty="0">
              <a:latin typeface="Tahoma" pitchFamily="34" charset="0"/>
              <a:ea typeface="Tahoma" pitchFamily="34" charset="0"/>
              <a:cs typeface="Tahoma" pitchFamily="34" charset="0"/>
            </a:endParaRPr>
          </a:p>
          <a:p>
            <a:endParaRPr lang="en-GB" sz="1600" dirty="0" smtClean="0">
              <a:latin typeface="Tahoma" pitchFamily="34" charset="0"/>
              <a:ea typeface="Tahoma" pitchFamily="34" charset="0"/>
              <a:cs typeface="Tahoma" pitchFamily="34" charset="0"/>
            </a:endParaRPr>
          </a:p>
          <a:p>
            <a:endParaRPr lang="en-GB" sz="1600" dirty="0">
              <a:latin typeface="Tahoma" pitchFamily="34" charset="0"/>
              <a:ea typeface="Tahoma" pitchFamily="34" charset="0"/>
              <a:cs typeface="Tahoma" pitchFamily="34" charset="0"/>
            </a:endParaRPr>
          </a:p>
          <a:p>
            <a:pPr marL="0" indent="0">
              <a:buNone/>
            </a:pPr>
            <a:r>
              <a:rPr lang="en-GB" sz="1400" dirty="0" smtClean="0">
                <a:latin typeface="Tahoma" pitchFamily="34" charset="0"/>
                <a:ea typeface="Tahoma" pitchFamily="34" charset="0"/>
                <a:cs typeface="Tahoma" pitchFamily="34" charset="0"/>
              </a:rPr>
              <a:t>(from </a:t>
            </a:r>
            <a:r>
              <a:rPr lang="en-GB" sz="1400" i="1" dirty="0" smtClean="0">
                <a:solidFill>
                  <a:schemeClr val="accent6">
                    <a:lumMod val="75000"/>
                  </a:schemeClr>
                </a:solidFill>
                <a:latin typeface="Tahoma" pitchFamily="34" charset="0"/>
                <a:ea typeface="Tahoma" pitchFamily="34" charset="0"/>
                <a:cs typeface="Tahoma" pitchFamily="34" charset="0"/>
              </a:rPr>
              <a:t>National OA and Preservation Policies in Europe</a:t>
            </a:r>
            <a:r>
              <a:rPr lang="en-GB" sz="1400" dirty="0" smtClean="0">
                <a:latin typeface="Tahoma" pitchFamily="34" charset="0"/>
                <a:ea typeface="Tahoma" pitchFamily="34" charset="0"/>
                <a:cs typeface="Tahoma" pitchFamily="34" charset="0"/>
              </a:rPr>
              <a:t>, survey of policies and practices in all 28 EU states – European Commission, 2011)</a:t>
            </a:r>
            <a:endParaRPr lang="en-GB" sz="14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E2B66A3-71E7-446F-9920-11D513F460EC}" type="slidenum">
              <a:rPr lang="en-GB" smtClean="0"/>
              <a:t>5</a:t>
            </a:fld>
            <a:endParaRPr lang="en-GB"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24944"/>
            <a:ext cx="3188196" cy="265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3" y="2924944"/>
            <a:ext cx="3446075" cy="265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51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229600" cy="576064"/>
          </a:xfrm>
        </p:spPr>
        <p:txBody>
          <a:bodyPr>
            <a:normAutofit/>
          </a:bodyPr>
          <a:lstStyle/>
          <a:p>
            <a:r>
              <a:rPr lang="en-GB" sz="2400" b="1" dirty="0" smtClean="0">
                <a:latin typeface="Tahoma" pitchFamily="34" charset="0"/>
                <a:ea typeface="Tahoma" pitchFamily="34" charset="0"/>
                <a:cs typeface="Tahoma" pitchFamily="34" charset="0"/>
              </a:rPr>
              <a:t>The situation in the UK</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772816"/>
            <a:ext cx="8229600" cy="4824536"/>
          </a:xfrm>
        </p:spPr>
        <p:txBody>
          <a:bodyPr>
            <a:normAutofit lnSpcReduction="10000"/>
          </a:bodyPr>
          <a:lstStyle/>
          <a:p>
            <a:pPr>
              <a:spcBef>
                <a:spcPts val="600"/>
              </a:spcBef>
              <a:spcAft>
                <a:spcPts val="600"/>
              </a:spcAft>
              <a:buClr>
                <a:schemeClr val="accent6">
                  <a:lumMod val="75000"/>
                </a:schemeClr>
              </a:buClr>
            </a:pPr>
            <a:r>
              <a:rPr lang="en-GB" sz="1600" dirty="0" smtClean="0">
                <a:latin typeface="Tahoma" pitchFamily="34" charset="0"/>
                <a:ea typeface="Tahoma" pitchFamily="34" charset="0"/>
                <a:cs typeface="Tahoma" pitchFamily="34" charset="0"/>
              </a:rPr>
              <a:t>Prior to 2012, some progress towards the implementation of national  OA policies:</a:t>
            </a:r>
          </a:p>
          <a:p>
            <a:pPr lvl="1">
              <a:spcBef>
                <a:spcPts val="600"/>
              </a:spcBef>
              <a:spcAft>
                <a:spcPts val="600"/>
              </a:spcAft>
              <a:buClr>
                <a:schemeClr val="accent6">
                  <a:lumMod val="75000"/>
                </a:schemeClr>
              </a:buClr>
            </a:pPr>
            <a:r>
              <a:rPr lang="en-GB" sz="1400" dirty="0" smtClean="0">
                <a:latin typeface="Tahoma" pitchFamily="34" charset="0"/>
                <a:ea typeface="Tahoma" pitchFamily="34" charset="0"/>
                <a:cs typeface="Tahoma" pitchFamily="34" charset="0"/>
              </a:rPr>
              <a:t>RCUK position statement initially formulated in 2005.</a:t>
            </a:r>
          </a:p>
          <a:p>
            <a:pPr lvl="1">
              <a:spcBef>
                <a:spcPts val="600"/>
              </a:spcBef>
              <a:spcAft>
                <a:spcPts val="600"/>
              </a:spcAft>
              <a:buClr>
                <a:schemeClr val="accent6">
                  <a:lumMod val="75000"/>
                </a:schemeClr>
              </a:buClr>
            </a:pPr>
            <a:r>
              <a:rPr lang="en-GB" sz="1400" dirty="0" smtClean="0">
                <a:latin typeface="Tahoma" pitchFamily="34" charset="0"/>
                <a:ea typeface="Tahoma" pitchFamily="34" charset="0"/>
                <a:cs typeface="Tahoma" pitchFamily="34" charset="0"/>
              </a:rPr>
              <a:t>MRC and Wellcome Trust: since 2006, requirement to deposit research papers within 6 months of publication in Europe PubMed Central.</a:t>
            </a:r>
          </a:p>
          <a:p>
            <a:pPr>
              <a:spcBef>
                <a:spcPts val="600"/>
              </a:spcBef>
              <a:spcAft>
                <a:spcPts val="600"/>
              </a:spcAft>
              <a:buClr>
                <a:schemeClr val="accent6">
                  <a:lumMod val="75000"/>
                </a:schemeClr>
              </a:buClr>
            </a:pPr>
            <a:r>
              <a:rPr lang="en-GB" sz="1600" dirty="0" smtClean="0">
                <a:latin typeface="Tahoma" pitchFamily="34" charset="0"/>
                <a:ea typeface="Tahoma" pitchFamily="34" charset="0"/>
                <a:cs typeface="Tahoma" pitchFamily="34" charset="0"/>
              </a:rPr>
              <a:t>During 2011, the Department of Business, Innovation and Skills (BIS) started to take a serious interest in openness of research outputs because of the perceived potential that it represents for innovation and the UK economy.</a:t>
            </a:r>
          </a:p>
          <a:p>
            <a:pPr lvl="1">
              <a:spcBef>
                <a:spcPts val="600"/>
              </a:spcBef>
              <a:spcAft>
                <a:spcPts val="600"/>
              </a:spcAft>
              <a:buClr>
                <a:schemeClr val="accent6">
                  <a:lumMod val="75000"/>
                </a:schemeClr>
              </a:buClr>
            </a:pPr>
            <a:r>
              <a:rPr lang="en-GB" sz="1400" dirty="0" smtClean="0">
                <a:latin typeface="Tahoma" pitchFamily="34" charset="0"/>
                <a:ea typeface="Tahoma" pitchFamily="34" charset="0"/>
                <a:cs typeface="Tahoma" pitchFamily="34" charset="0"/>
              </a:rPr>
              <a:t>Relationship also to the Government’s transparency agenda (and to related Government initiatives on open data).</a:t>
            </a:r>
          </a:p>
          <a:p>
            <a:pPr>
              <a:spcBef>
                <a:spcPts val="600"/>
              </a:spcBef>
              <a:spcAft>
                <a:spcPts val="600"/>
              </a:spcAft>
              <a:buClr>
                <a:schemeClr val="accent6">
                  <a:lumMod val="75000"/>
                </a:schemeClr>
              </a:buClr>
            </a:pPr>
            <a:r>
              <a:rPr lang="en-GB" sz="1600" dirty="0" smtClean="0">
                <a:latin typeface="Tahoma" pitchFamily="34" charset="0"/>
                <a:ea typeface="Tahoma" pitchFamily="34" charset="0"/>
                <a:cs typeface="Tahoma" pitchFamily="34" charset="0"/>
              </a:rPr>
              <a:t>Autumn 2011: at the behest of David </a:t>
            </a:r>
            <a:r>
              <a:rPr lang="en-GB" sz="1600" dirty="0" err="1" smtClean="0">
                <a:latin typeface="Tahoma" pitchFamily="34" charset="0"/>
                <a:ea typeface="Tahoma" pitchFamily="34" charset="0"/>
                <a:cs typeface="Tahoma" pitchFamily="34" charset="0"/>
              </a:rPr>
              <a:t>Willetts</a:t>
            </a:r>
            <a:r>
              <a:rPr lang="en-GB" sz="1600" dirty="0" smtClean="0">
                <a:latin typeface="Tahoma" pitchFamily="34" charset="0"/>
                <a:ea typeface="Tahoma" pitchFamily="34" charset="0"/>
                <a:cs typeface="Tahoma" pitchFamily="34" charset="0"/>
              </a:rPr>
              <a:t>, Minister for Science &amp; HE, initiation of a process aimed at reaching a collaborative UK view on securing greater openness for scholarly outputs generated from UK public investment.</a:t>
            </a:r>
          </a:p>
          <a:p>
            <a:pPr lvl="1">
              <a:spcBef>
                <a:spcPts val="600"/>
              </a:spcBef>
              <a:spcAft>
                <a:spcPts val="600"/>
              </a:spcAft>
              <a:buClr>
                <a:schemeClr val="accent6">
                  <a:lumMod val="75000"/>
                </a:schemeClr>
              </a:buClr>
            </a:pPr>
            <a:r>
              <a:rPr lang="en-GB" sz="1400" dirty="0" smtClean="0">
                <a:latin typeface="Tahoma" pitchFamily="34" charset="0"/>
                <a:ea typeface="Tahoma" pitchFamily="34" charset="0"/>
                <a:cs typeface="Tahoma" pitchFamily="34" charset="0"/>
              </a:rPr>
              <a:t>Broader remit than just OA.</a:t>
            </a:r>
          </a:p>
          <a:p>
            <a:pPr>
              <a:spcBef>
                <a:spcPts val="600"/>
              </a:spcBef>
              <a:spcAft>
                <a:spcPts val="600"/>
              </a:spcAft>
              <a:buClr>
                <a:schemeClr val="accent6">
                  <a:lumMod val="75000"/>
                </a:schemeClr>
              </a:buClr>
            </a:pPr>
            <a:r>
              <a:rPr lang="en-GB" sz="1600" dirty="0" smtClean="0">
                <a:latin typeface="Tahoma" pitchFamily="34" charset="0"/>
                <a:ea typeface="Tahoma" pitchFamily="34" charset="0"/>
                <a:cs typeface="Tahoma" pitchFamily="34" charset="0"/>
              </a:rPr>
              <a:t>This took the form of the committee chaired by Dame Janet Finch, bringing together representatives from the key groups of players: funders, universities, libraries, learned societies, publishers.</a:t>
            </a:r>
          </a:p>
        </p:txBody>
      </p:sp>
      <p:sp>
        <p:nvSpPr>
          <p:cNvPr id="4" name="Slide Number Placeholder 3"/>
          <p:cNvSpPr>
            <a:spLocks noGrp="1"/>
          </p:cNvSpPr>
          <p:nvPr>
            <p:ph type="sldNum" sz="quarter" idx="12"/>
          </p:nvPr>
        </p:nvSpPr>
        <p:spPr/>
        <p:txBody>
          <a:bodyPr/>
          <a:lstStyle/>
          <a:p>
            <a:fld id="{BE2B66A3-71E7-446F-9920-11D513F460EC}" type="slidenum">
              <a:rPr lang="en-GB" smtClean="0"/>
              <a:t>6</a:t>
            </a:fld>
            <a:endParaRPr lang="en-GB" dirty="0"/>
          </a:p>
        </p:txBody>
      </p:sp>
    </p:spTree>
    <p:extLst>
      <p:ext uri="{BB962C8B-B14F-4D97-AF65-F5344CB8AC3E}">
        <p14:creationId xmlns:p14="http://schemas.microsoft.com/office/powerpoint/2010/main" val="433655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504056"/>
          </a:xfrm>
        </p:spPr>
        <p:txBody>
          <a:bodyPr>
            <a:normAutofit/>
          </a:bodyPr>
          <a:lstStyle/>
          <a:p>
            <a:r>
              <a:rPr lang="en-GB" sz="2400" b="1" dirty="0" smtClean="0">
                <a:latin typeface="Tahoma" pitchFamily="34" charset="0"/>
                <a:ea typeface="Tahoma" pitchFamily="34" charset="0"/>
                <a:cs typeface="Tahoma" pitchFamily="34" charset="0"/>
              </a:rPr>
              <a:t>The Finch process</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916832"/>
            <a:ext cx="8229600" cy="4752528"/>
          </a:xfrm>
        </p:spPr>
        <p:txBody>
          <a:bodyPr>
            <a:normAutofit/>
          </a:bodyPr>
          <a:lstStyle/>
          <a:p>
            <a:pPr>
              <a:buClr>
                <a:schemeClr val="accent6">
                  <a:lumMod val="75000"/>
                </a:schemeClr>
              </a:buClr>
            </a:pPr>
            <a:r>
              <a:rPr lang="en-GB" sz="1800" dirty="0" smtClean="0">
                <a:latin typeface="Tahoma" pitchFamily="34" charset="0"/>
                <a:ea typeface="Tahoma" pitchFamily="34" charset="0"/>
                <a:cs typeface="Tahoma" pitchFamily="34" charset="0"/>
              </a:rPr>
              <a:t>Importance of deriving consensual outcome between the different players, so as to ensure commitment to policies from all quarters.</a:t>
            </a:r>
          </a:p>
          <a:p>
            <a:pPr lvl="1">
              <a:buClr>
                <a:schemeClr val="accent6">
                  <a:lumMod val="75000"/>
                </a:schemeClr>
              </a:buClr>
            </a:pPr>
            <a:r>
              <a:rPr lang="en-GB" sz="1400" dirty="0">
                <a:latin typeface="Tahoma" pitchFamily="34" charset="0"/>
                <a:ea typeface="Tahoma" pitchFamily="34" charset="0"/>
                <a:cs typeface="Tahoma" pitchFamily="34" charset="0"/>
              </a:rPr>
              <a:t>I</a:t>
            </a:r>
            <a:r>
              <a:rPr lang="en-GB" sz="1400" dirty="0" smtClean="0">
                <a:latin typeface="Tahoma" pitchFamily="34" charset="0"/>
                <a:ea typeface="Tahoma" pitchFamily="34" charset="0"/>
                <a:cs typeface="Tahoma" pitchFamily="34" charset="0"/>
              </a:rPr>
              <a:t>n order to make the Finch process manageable, monographs and research data were excluded from the scope of the work.</a:t>
            </a:r>
          </a:p>
          <a:p>
            <a:pPr>
              <a:buClr>
                <a:schemeClr val="accent6">
                  <a:lumMod val="75000"/>
                </a:schemeClr>
              </a:buClr>
            </a:pPr>
            <a:r>
              <a:rPr lang="en-GB" sz="1800" dirty="0" smtClean="0">
                <a:latin typeface="Tahoma" pitchFamily="34" charset="0"/>
                <a:ea typeface="Tahoma" pitchFamily="34" charset="0"/>
                <a:cs typeface="Tahoma" pitchFamily="34" charset="0"/>
              </a:rPr>
              <a:t>Success criteria underpinning the exercise:</a:t>
            </a:r>
          </a:p>
          <a:p>
            <a:pPr lvl="1">
              <a:buClr>
                <a:schemeClr val="accent6">
                  <a:lumMod val="75000"/>
                </a:schemeClr>
              </a:buClr>
            </a:pPr>
            <a:r>
              <a:rPr lang="en-GB" sz="1400" dirty="0">
                <a:latin typeface="Tahoma" pitchFamily="34" charset="0"/>
                <a:ea typeface="Tahoma" pitchFamily="34" charset="0"/>
                <a:cs typeface="Tahoma" pitchFamily="34" charset="0"/>
              </a:rPr>
              <a:t>more UK articles available </a:t>
            </a:r>
            <a:r>
              <a:rPr lang="en-GB" sz="1400" dirty="0" smtClean="0">
                <a:latin typeface="Tahoma" pitchFamily="34" charset="0"/>
                <a:ea typeface="Tahoma" pitchFamily="34" charset="0"/>
                <a:cs typeface="Tahoma" pitchFamily="34" charset="0"/>
              </a:rPr>
              <a:t>globally (6% of global articles from UK authors)</a:t>
            </a:r>
            <a:endParaRPr lang="en-GB" sz="1400" dirty="0">
              <a:latin typeface="Tahoma" pitchFamily="34" charset="0"/>
              <a:ea typeface="Tahoma" pitchFamily="34" charset="0"/>
              <a:cs typeface="Tahoma" pitchFamily="34" charset="0"/>
            </a:endParaRPr>
          </a:p>
          <a:p>
            <a:pPr lvl="1">
              <a:buClr>
                <a:schemeClr val="accent6">
                  <a:lumMod val="75000"/>
                </a:schemeClr>
              </a:buClr>
            </a:pPr>
            <a:r>
              <a:rPr lang="en-GB" sz="1400" dirty="0">
                <a:latin typeface="Tahoma" pitchFamily="34" charset="0"/>
                <a:ea typeface="Tahoma" pitchFamily="34" charset="0"/>
                <a:cs typeface="Tahoma" pitchFamily="34" charset="0"/>
              </a:rPr>
              <a:t>more global articles available in the </a:t>
            </a:r>
            <a:r>
              <a:rPr lang="en-GB" sz="1400" dirty="0" smtClean="0">
                <a:latin typeface="Tahoma" pitchFamily="34" charset="0"/>
                <a:ea typeface="Tahoma" pitchFamily="34" charset="0"/>
                <a:cs typeface="Tahoma" pitchFamily="34" charset="0"/>
              </a:rPr>
              <a:t>UK (challenge of securing improved access for the remaining 94%)</a:t>
            </a:r>
            <a:endParaRPr lang="en-GB" sz="1400" dirty="0">
              <a:latin typeface="Tahoma" pitchFamily="34" charset="0"/>
              <a:ea typeface="Tahoma" pitchFamily="34" charset="0"/>
              <a:cs typeface="Tahoma" pitchFamily="34" charset="0"/>
            </a:endParaRPr>
          </a:p>
          <a:p>
            <a:pPr lvl="1">
              <a:buClr>
                <a:schemeClr val="accent6">
                  <a:lumMod val="75000"/>
                </a:schemeClr>
              </a:buClr>
            </a:pPr>
            <a:r>
              <a:rPr lang="en-GB" sz="1400" dirty="0" smtClean="0">
                <a:latin typeface="Tahoma" pitchFamily="34" charset="0"/>
                <a:ea typeface="Tahoma" pitchFamily="34" charset="0"/>
                <a:cs typeface="Tahoma" pitchFamily="34" charset="0"/>
              </a:rPr>
              <a:t>sustaining </a:t>
            </a:r>
            <a:r>
              <a:rPr lang="en-GB" sz="1400" dirty="0">
                <a:latin typeface="Tahoma" pitchFamily="34" charset="0"/>
                <a:ea typeface="Tahoma" pitchFamily="34" charset="0"/>
                <a:cs typeface="Tahoma" pitchFamily="34" charset="0"/>
              </a:rPr>
              <a:t>high-quality research</a:t>
            </a:r>
          </a:p>
          <a:p>
            <a:pPr lvl="1">
              <a:buClr>
                <a:schemeClr val="accent6">
                  <a:lumMod val="75000"/>
                </a:schemeClr>
              </a:buClr>
            </a:pPr>
            <a:r>
              <a:rPr lang="en-GB" sz="1400" dirty="0" smtClean="0">
                <a:latin typeface="Tahoma" pitchFamily="34" charset="0"/>
                <a:ea typeface="Tahoma" pitchFamily="34" charset="0"/>
                <a:cs typeface="Tahoma" pitchFamily="34" charset="0"/>
              </a:rPr>
              <a:t>sustaining </a:t>
            </a:r>
            <a:r>
              <a:rPr lang="en-GB" sz="1400" dirty="0">
                <a:latin typeface="Tahoma" pitchFamily="34" charset="0"/>
                <a:ea typeface="Tahoma" pitchFamily="34" charset="0"/>
                <a:cs typeface="Tahoma" pitchFamily="34" charset="0"/>
              </a:rPr>
              <a:t>high-quality services to authors and readers</a:t>
            </a:r>
          </a:p>
          <a:p>
            <a:pPr lvl="1">
              <a:buClr>
                <a:schemeClr val="accent6">
                  <a:lumMod val="75000"/>
                </a:schemeClr>
              </a:buClr>
            </a:pPr>
            <a:r>
              <a:rPr lang="en-GB" sz="1400" dirty="0">
                <a:latin typeface="Tahoma" pitchFamily="34" charset="0"/>
                <a:ea typeface="Tahoma" pitchFamily="34" charset="0"/>
                <a:cs typeface="Tahoma" pitchFamily="34" charset="0"/>
              </a:rPr>
              <a:t>financial health of publishing and learned societies</a:t>
            </a:r>
          </a:p>
          <a:p>
            <a:pPr lvl="1">
              <a:buClr>
                <a:schemeClr val="accent6">
                  <a:lumMod val="75000"/>
                </a:schemeClr>
              </a:buClr>
            </a:pPr>
            <a:r>
              <a:rPr lang="en-GB" sz="1400" dirty="0">
                <a:latin typeface="Tahoma" pitchFamily="34" charset="0"/>
                <a:ea typeface="Tahoma" pitchFamily="34" charset="0"/>
                <a:cs typeface="Tahoma" pitchFamily="34" charset="0"/>
              </a:rPr>
              <a:t>m</a:t>
            </a:r>
            <a:r>
              <a:rPr lang="en-GB" sz="1400" dirty="0" smtClean="0">
                <a:latin typeface="Tahoma" pitchFamily="34" charset="0"/>
                <a:ea typeface="Tahoma" pitchFamily="34" charset="0"/>
                <a:cs typeface="Tahoma" pitchFamily="34" charset="0"/>
              </a:rPr>
              <a:t>anageable costs </a:t>
            </a:r>
            <a:r>
              <a:rPr lang="en-GB" sz="1400" dirty="0">
                <a:latin typeface="Tahoma" pitchFamily="34" charset="0"/>
                <a:ea typeface="Tahoma" pitchFamily="34" charset="0"/>
                <a:cs typeface="Tahoma" pitchFamily="34" charset="0"/>
              </a:rPr>
              <a:t>to HE and </a:t>
            </a:r>
            <a:r>
              <a:rPr lang="en-GB" sz="1400" dirty="0" smtClean="0">
                <a:latin typeface="Tahoma" pitchFamily="34" charset="0"/>
                <a:ea typeface="Tahoma" pitchFamily="34" charset="0"/>
                <a:cs typeface="Tahoma" pitchFamily="34" charset="0"/>
              </a:rPr>
              <a:t>funders</a:t>
            </a:r>
          </a:p>
          <a:p>
            <a:pPr>
              <a:buClr>
                <a:schemeClr val="accent6">
                  <a:lumMod val="75000"/>
                </a:schemeClr>
              </a:buClr>
            </a:pPr>
            <a:r>
              <a:rPr lang="en-GB" sz="1800" dirty="0" smtClean="0">
                <a:latin typeface="Tahoma" pitchFamily="34" charset="0"/>
                <a:ea typeface="Tahoma" pitchFamily="34" charset="0"/>
                <a:cs typeface="Tahoma" pitchFamily="34" charset="0"/>
              </a:rPr>
              <a:t>Mechanisms to address the criteria:</a:t>
            </a:r>
          </a:p>
          <a:p>
            <a:pPr lvl="1">
              <a:buClr>
                <a:schemeClr val="accent6">
                  <a:lumMod val="75000"/>
                </a:schemeClr>
              </a:buClr>
            </a:pPr>
            <a:r>
              <a:rPr lang="en-GB" sz="1400" dirty="0" smtClean="0">
                <a:latin typeface="Tahoma" pitchFamily="34" charset="0"/>
                <a:ea typeface="Tahoma" pitchFamily="34" charset="0"/>
                <a:cs typeface="Tahoma" pitchFamily="34" charset="0"/>
              </a:rPr>
              <a:t>OA journals and articles</a:t>
            </a:r>
          </a:p>
          <a:p>
            <a:pPr lvl="1">
              <a:buClr>
                <a:schemeClr val="accent6">
                  <a:lumMod val="75000"/>
                </a:schemeClr>
              </a:buClr>
            </a:pPr>
            <a:r>
              <a:rPr lang="en-GB" sz="1400" dirty="0">
                <a:latin typeface="Tahoma" pitchFamily="34" charset="0"/>
                <a:ea typeface="Tahoma" pitchFamily="34" charset="0"/>
                <a:cs typeface="Tahoma" pitchFamily="34" charset="0"/>
              </a:rPr>
              <a:t>r</a:t>
            </a:r>
            <a:r>
              <a:rPr lang="en-GB" sz="1400" dirty="0" smtClean="0">
                <a:latin typeface="Tahoma" pitchFamily="34" charset="0"/>
                <a:ea typeface="Tahoma" pitchFamily="34" charset="0"/>
                <a:cs typeface="Tahoma" pitchFamily="34" charset="0"/>
              </a:rPr>
              <a:t>epositories</a:t>
            </a:r>
          </a:p>
          <a:p>
            <a:pPr lvl="1">
              <a:buClr>
                <a:schemeClr val="accent6">
                  <a:lumMod val="75000"/>
                </a:schemeClr>
              </a:buClr>
            </a:pPr>
            <a:r>
              <a:rPr lang="en-GB" sz="1400" dirty="0">
                <a:latin typeface="Tahoma" pitchFamily="34" charset="0"/>
                <a:ea typeface="Tahoma" pitchFamily="34" charset="0"/>
                <a:cs typeface="Tahoma" pitchFamily="34" charset="0"/>
              </a:rPr>
              <a:t>l</a:t>
            </a:r>
            <a:r>
              <a:rPr lang="en-GB" sz="1400" dirty="0" smtClean="0">
                <a:latin typeface="Tahoma" pitchFamily="34" charset="0"/>
                <a:ea typeface="Tahoma" pitchFamily="34" charset="0"/>
                <a:cs typeface="Tahoma" pitchFamily="34" charset="0"/>
              </a:rPr>
              <a:t>icence extensions</a:t>
            </a:r>
            <a:endParaRPr lang="en-GB" sz="1400" dirty="0">
              <a:latin typeface="Tahoma" pitchFamily="34" charset="0"/>
              <a:ea typeface="Tahoma" pitchFamily="34" charset="0"/>
              <a:cs typeface="Tahoma" pitchFamily="34" charset="0"/>
            </a:endParaRPr>
          </a:p>
          <a:p>
            <a:pPr>
              <a:buClr>
                <a:schemeClr val="accent6">
                  <a:lumMod val="75000"/>
                </a:schemeClr>
              </a:buClr>
            </a:pPr>
            <a:endParaRPr lang="en-GB" sz="1800" dirty="0" smtClean="0">
              <a:latin typeface="Tahoma" pitchFamily="34" charset="0"/>
              <a:ea typeface="Tahoma" pitchFamily="34" charset="0"/>
              <a:cs typeface="Tahoma" pitchFamily="34" charset="0"/>
            </a:endParaRPr>
          </a:p>
          <a:p>
            <a:pPr>
              <a:buClr>
                <a:schemeClr val="accent6">
                  <a:lumMod val="75000"/>
                </a:schemeClr>
              </a:buClr>
            </a:pPr>
            <a:endParaRPr lang="en-GB" sz="1800" dirty="0" smtClean="0">
              <a:latin typeface="Tahoma" pitchFamily="34" charset="0"/>
              <a:ea typeface="Tahoma" pitchFamily="34" charset="0"/>
              <a:cs typeface="Tahoma" pitchFamily="34" charset="0"/>
            </a:endParaRPr>
          </a:p>
          <a:p>
            <a:pPr>
              <a:buClr>
                <a:schemeClr val="accent6">
                  <a:lumMod val="75000"/>
                </a:schemeClr>
              </a:buClr>
            </a:pPr>
            <a:endParaRPr lang="en-GB" sz="1800" dirty="0" smtClean="0">
              <a:latin typeface="Tahoma" pitchFamily="34" charset="0"/>
              <a:ea typeface="Tahoma" pitchFamily="34" charset="0"/>
              <a:cs typeface="Tahoma" pitchFamily="34" charset="0"/>
            </a:endParaRPr>
          </a:p>
          <a:p>
            <a:endParaRPr lang="en-GB" sz="1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E2B66A3-71E7-446F-9920-11D513F460EC}" type="slidenum">
              <a:rPr lang="en-GB" smtClean="0"/>
              <a:t>7</a:t>
            </a:fld>
            <a:endParaRPr lang="en-GB" dirty="0"/>
          </a:p>
        </p:txBody>
      </p:sp>
    </p:spTree>
    <p:extLst>
      <p:ext uri="{BB962C8B-B14F-4D97-AF65-F5344CB8AC3E}">
        <p14:creationId xmlns:p14="http://schemas.microsoft.com/office/powerpoint/2010/main" val="2878675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576064"/>
          </a:xfrm>
        </p:spPr>
        <p:txBody>
          <a:bodyPr>
            <a:normAutofit/>
          </a:bodyPr>
          <a:lstStyle/>
          <a:p>
            <a:r>
              <a:rPr lang="en-GB" sz="2400" b="1" dirty="0" smtClean="0">
                <a:latin typeface="Tahoma" pitchFamily="34" charset="0"/>
                <a:ea typeface="Tahoma" pitchFamily="34" charset="0"/>
                <a:cs typeface="Tahoma" pitchFamily="34" charset="0"/>
              </a:rPr>
              <a:t>Finch conclusions</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2132856"/>
            <a:ext cx="8229600" cy="3096344"/>
          </a:xfrm>
        </p:spPr>
        <p:txBody>
          <a:bodyPr>
            <a:normAutofit/>
          </a:bodyPr>
          <a:lstStyle/>
          <a:p>
            <a:pPr>
              <a:buClr>
                <a:schemeClr val="accent6">
                  <a:lumMod val="75000"/>
                </a:schemeClr>
              </a:buClr>
            </a:pPr>
            <a:r>
              <a:rPr lang="en-GB" sz="1800" dirty="0" smtClean="0">
                <a:latin typeface="Tahoma" pitchFamily="34" charset="0"/>
                <a:ea typeface="Tahoma" pitchFamily="34" charset="0"/>
                <a:cs typeface="Tahoma" pitchFamily="34" charset="0"/>
              </a:rPr>
              <a:t>No </a:t>
            </a:r>
            <a:r>
              <a:rPr lang="en-GB" sz="1800" dirty="0">
                <a:latin typeface="Tahoma" pitchFamily="34" charset="0"/>
                <a:ea typeface="Tahoma" pitchFamily="34" charset="0"/>
                <a:cs typeface="Tahoma" pitchFamily="34" charset="0"/>
              </a:rPr>
              <a:t>single mechanism meets all the success </a:t>
            </a:r>
            <a:r>
              <a:rPr lang="en-GB" sz="1800" dirty="0" smtClean="0">
                <a:latin typeface="Tahoma" pitchFamily="34" charset="0"/>
                <a:ea typeface="Tahoma" pitchFamily="34" charset="0"/>
                <a:cs typeface="Tahoma" pitchFamily="34" charset="0"/>
              </a:rPr>
              <a:t>criteria.</a:t>
            </a:r>
            <a:endParaRPr lang="en-GB" sz="1800" dirty="0">
              <a:latin typeface="Tahoma" pitchFamily="34" charset="0"/>
              <a:ea typeface="Tahoma" pitchFamily="34" charset="0"/>
              <a:cs typeface="Tahoma" pitchFamily="34" charset="0"/>
            </a:endParaRPr>
          </a:p>
          <a:p>
            <a:pPr>
              <a:buClr>
                <a:schemeClr val="accent6">
                  <a:lumMod val="75000"/>
                </a:schemeClr>
              </a:buClr>
            </a:pPr>
            <a:r>
              <a:rPr lang="en-GB" sz="1800" dirty="0" smtClean="0">
                <a:latin typeface="Tahoma" pitchFamily="34" charset="0"/>
                <a:ea typeface="Tahoma" pitchFamily="34" charset="0"/>
                <a:cs typeface="Tahoma" pitchFamily="34" charset="0"/>
              </a:rPr>
              <a:t>Continued relevance of a </a:t>
            </a:r>
            <a:r>
              <a:rPr lang="en-GB" sz="1800" dirty="0">
                <a:latin typeface="Tahoma" pitchFamily="34" charset="0"/>
                <a:ea typeface="Tahoma" pitchFamily="34" charset="0"/>
                <a:cs typeface="Tahoma" pitchFamily="34" charset="0"/>
              </a:rPr>
              <a:t>mixed </a:t>
            </a:r>
            <a:r>
              <a:rPr lang="en-GB" sz="1800" dirty="0" smtClean="0">
                <a:latin typeface="Tahoma" pitchFamily="34" charset="0"/>
                <a:ea typeface="Tahoma" pitchFamily="34" charset="0"/>
                <a:cs typeface="Tahoma" pitchFamily="34" charset="0"/>
              </a:rPr>
              <a:t>economy comprising the three mechanisms.</a:t>
            </a:r>
            <a:endParaRPr lang="en-GB" sz="1800" dirty="0">
              <a:latin typeface="Tahoma" pitchFamily="34" charset="0"/>
              <a:ea typeface="Tahoma" pitchFamily="34" charset="0"/>
              <a:cs typeface="Tahoma" pitchFamily="34" charset="0"/>
            </a:endParaRPr>
          </a:p>
          <a:p>
            <a:pPr>
              <a:buClr>
                <a:schemeClr val="accent6">
                  <a:lumMod val="75000"/>
                </a:schemeClr>
              </a:buClr>
            </a:pPr>
            <a:r>
              <a:rPr lang="en-GB" sz="1800" dirty="0" smtClean="0">
                <a:latin typeface="Tahoma" pitchFamily="34" charset="0"/>
                <a:ea typeface="Tahoma" pitchFamily="34" charset="0"/>
                <a:cs typeface="Tahoma" pitchFamily="34" charset="0"/>
              </a:rPr>
              <a:t>Transition </a:t>
            </a:r>
            <a:r>
              <a:rPr lang="en-GB" sz="1800" dirty="0">
                <a:latin typeface="Tahoma" pitchFamily="34" charset="0"/>
                <a:ea typeface="Tahoma" pitchFamily="34" charset="0"/>
                <a:cs typeface="Tahoma" pitchFamily="34" charset="0"/>
              </a:rPr>
              <a:t>to OA should be accelerated in an ordered </a:t>
            </a:r>
            <a:r>
              <a:rPr lang="en-GB" sz="1800" dirty="0" smtClean="0">
                <a:latin typeface="Tahoma" pitchFamily="34" charset="0"/>
                <a:ea typeface="Tahoma" pitchFamily="34" charset="0"/>
                <a:cs typeface="Tahoma" pitchFamily="34" charset="0"/>
              </a:rPr>
              <a:t>way; this recognises that:</a:t>
            </a:r>
          </a:p>
          <a:p>
            <a:pPr lvl="1">
              <a:buClr>
                <a:schemeClr val="accent6">
                  <a:lumMod val="75000"/>
                </a:schemeClr>
              </a:buClr>
            </a:pPr>
            <a:r>
              <a:rPr lang="en-GB" sz="1600" dirty="0" smtClean="0">
                <a:latin typeface="Tahoma" pitchFamily="34" charset="0"/>
                <a:ea typeface="Tahoma" pitchFamily="34" charset="0"/>
                <a:cs typeface="Tahoma" pitchFamily="34" charset="0"/>
              </a:rPr>
              <a:t>there are tensions </a:t>
            </a:r>
            <a:r>
              <a:rPr lang="en-GB" sz="1600" dirty="0">
                <a:latin typeface="Tahoma" pitchFamily="34" charset="0"/>
                <a:ea typeface="Tahoma" pitchFamily="34" charset="0"/>
                <a:cs typeface="Tahoma" pitchFamily="34" charset="0"/>
              </a:rPr>
              <a:t>between interests of key stakeholders, and risks to </a:t>
            </a:r>
            <a:r>
              <a:rPr lang="en-GB" sz="1600" i="1" dirty="0">
                <a:latin typeface="Tahoma" pitchFamily="34" charset="0"/>
                <a:ea typeface="Tahoma" pitchFamily="34" charset="0"/>
                <a:cs typeface="Tahoma" pitchFamily="34" charset="0"/>
              </a:rPr>
              <a:t>all</a:t>
            </a:r>
            <a:r>
              <a:rPr lang="en-GB" sz="1600" dirty="0">
                <a:latin typeface="Tahoma" pitchFamily="34" charset="0"/>
                <a:ea typeface="Tahoma" pitchFamily="34" charset="0"/>
                <a:cs typeface="Tahoma" pitchFamily="34" charset="0"/>
              </a:rPr>
              <a:t> of </a:t>
            </a:r>
            <a:r>
              <a:rPr lang="en-GB" sz="1600" dirty="0" smtClean="0">
                <a:latin typeface="Tahoma" pitchFamily="34" charset="0"/>
                <a:ea typeface="Tahoma" pitchFamily="34" charset="0"/>
                <a:cs typeface="Tahoma" pitchFamily="34" charset="0"/>
              </a:rPr>
              <a:t>them</a:t>
            </a:r>
          </a:p>
          <a:p>
            <a:pPr lvl="1">
              <a:buClr>
                <a:schemeClr val="accent6">
                  <a:lumMod val="75000"/>
                </a:schemeClr>
              </a:buClr>
            </a:pPr>
            <a:r>
              <a:rPr lang="en-GB" sz="1600" dirty="0" smtClean="0">
                <a:latin typeface="Tahoma" pitchFamily="34" charset="0"/>
                <a:ea typeface="Tahoma" pitchFamily="34" charset="0"/>
                <a:cs typeface="Tahoma" pitchFamily="34" charset="0"/>
              </a:rPr>
              <a:t>there will be costs to be met from the public purse</a:t>
            </a:r>
          </a:p>
          <a:p>
            <a:pPr lvl="1">
              <a:buClr>
                <a:schemeClr val="accent6">
                  <a:lumMod val="75000"/>
                </a:schemeClr>
              </a:buClr>
            </a:pPr>
            <a:r>
              <a:rPr lang="en-GB" sz="1600" dirty="0" smtClean="0">
                <a:latin typeface="Tahoma" pitchFamily="34" charset="0"/>
                <a:ea typeface="Tahoma" pitchFamily="34" charset="0"/>
                <a:cs typeface="Tahoma" pitchFamily="34" charset="0"/>
              </a:rPr>
              <a:t>What happens in the UK will inevitably influenced by developments/transitions in scholarly communications across the globe</a:t>
            </a:r>
            <a:endParaRPr lang="en-GB" sz="1600" dirty="0">
              <a:latin typeface="Tahoma" pitchFamily="34" charset="0"/>
              <a:ea typeface="Tahoma" pitchFamily="34" charset="0"/>
              <a:cs typeface="Tahoma" pitchFamily="34" charset="0"/>
            </a:endParaRPr>
          </a:p>
          <a:p>
            <a:pPr>
              <a:buClr>
                <a:schemeClr val="accent6">
                  <a:lumMod val="75000"/>
                </a:schemeClr>
              </a:buClr>
            </a:pPr>
            <a:r>
              <a:rPr lang="en-GB" sz="1800" dirty="0" smtClean="0">
                <a:latin typeface="Tahoma" pitchFamily="34" charset="0"/>
                <a:ea typeface="Tahoma" pitchFamily="34" charset="0"/>
                <a:cs typeface="Tahoma" pitchFamily="34" charset="0"/>
              </a:rPr>
              <a:t>Importance of promoting </a:t>
            </a:r>
            <a:r>
              <a:rPr lang="en-GB" sz="1800" dirty="0">
                <a:latin typeface="Tahoma" pitchFamily="34" charset="0"/>
                <a:ea typeface="Tahoma" pitchFamily="34" charset="0"/>
                <a:cs typeface="Tahoma" pitchFamily="34" charset="0"/>
              </a:rPr>
              <a:t>innovation and </a:t>
            </a:r>
            <a:r>
              <a:rPr lang="en-GB" sz="1800" dirty="0" smtClean="0">
                <a:latin typeface="Tahoma" pitchFamily="34" charset="0"/>
                <a:ea typeface="Tahoma" pitchFamily="34" charset="0"/>
                <a:cs typeface="Tahoma" pitchFamily="34" charset="0"/>
              </a:rPr>
              <a:t>sustaining </a:t>
            </a:r>
            <a:r>
              <a:rPr lang="en-GB" sz="1800" dirty="0">
                <a:latin typeface="Tahoma" pitchFamily="34" charset="0"/>
                <a:ea typeface="Tahoma" pitchFamily="34" charset="0"/>
                <a:cs typeface="Tahoma" pitchFamily="34" charset="0"/>
              </a:rPr>
              <a:t>what is valuable</a:t>
            </a:r>
          </a:p>
          <a:p>
            <a:pPr marL="0" indent="0">
              <a:buNone/>
            </a:pPr>
            <a:endParaRPr lang="en-GB" dirty="0"/>
          </a:p>
        </p:txBody>
      </p:sp>
      <p:sp>
        <p:nvSpPr>
          <p:cNvPr id="4" name="Slide Number Placeholder 3"/>
          <p:cNvSpPr>
            <a:spLocks noGrp="1"/>
          </p:cNvSpPr>
          <p:nvPr>
            <p:ph type="sldNum" sz="quarter" idx="12"/>
          </p:nvPr>
        </p:nvSpPr>
        <p:spPr/>
        <p:txBody>
          <a:bodyPr/>
          <a:lstStyle/>
          <a:p>
            <a:fld id="{BE2B66A3-71E7-446F-9920-11D513F460EC}" type="slidenum">
              <a:rPr lang="en-GB" smtClean="0"/>
              <a:t>8</a:t>
            </a:fld>
            <a:endParaRPr lang="en-GB" dirty="0"/>
          </a:p>
        </p:txBody>
      </p:sp>
    </p:spTree>
    <p:extLst>
      <p:ext uri="{BB962C8B-B14F-4D97-AF65-F5344CB8AC3E}">
        <p14:creationId xmlns:p14="http://schemas.microsoft.com/office/powerpoint/2010/main" val="2225423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576064"/>
          </a:xfrm>
        </p:spPr>
        <p:txBody>
          <a:bodyPr>
            <a:normAutofit/>
          </a:bodyPr>
          <a:lstStyle/>
          <a:p>
            <a:r>
              <a:rPr lang="en-GB" sz="2400" b="1" dirty="0" smtClean="0">
                <a:latin typeface="Tahoma" pitchFamily="34" charset="0"/>
                <a:ea typeface="Tahoma" pitchFamily="34" charset="0"/>
                <a:cs typeface="Tahoma" pitchFamily="34" charset="0"/>
              </a:rPr>
              <a:t>Finch recommendations</a:t>
            </a:r>
            <a:endParaRPr lang="en-GB"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916832"/>
            <a:ext cx="8229600" cy="4752528"/>
          </a:xfrm>
        </p:spPr>
        <p:txBody>
          <a:bodyPr>
            <a:normAutofit/>
          </a:bodyPr>
          <a:lstStyle/>
          <a:p>
            <a:pPr>
              <a:spcBef>
                <a:spcPts val="600"/>
              </a:spcBef>
              <a:spcAft>
                <a:spcPts val="600"/>
              </a:spcAft>
              <a:buClr>
                <a:schemeClr val="accent6">
                  <a:lumMod val="75000"/>
                </a:schemeClr>
              </a:buClr>
            </a:pPr>
            <a:r>
              <a:rPr lang="en-GB" sz="1800" dirty="0" smtClean="0">
                <a:latin typeface="Tahoma" pitchFamily="34" charset="0"/>
                <a:ea typeface="Tahoma" pitchFamily="34" charset="0"/>
                <a:cs typeface="Tahoma" pitchFamily="34" charset="0"/>
              </a:rPr>
              <a:t>Clear </a:t>
            </a:r>
            <a:r>
              <a:rPr lang="en-GB" sz="1800" dirty="0">
                <a:latin typeface="Tahoma" pitchFamily="34" charset="0"/>
                <a:ea typeface="Tahoma" pitchFamily="34" charset="0"/>
                <a:cs typeface="Tahoma" pitchFamily="34" charset="0"/>
              </a:rPr>
              <a:t>policy direction towards Gold </a:t>
            </a:r>
            <a:r>
              <a:rPr lang="en-GB" sz="1800" dirty="0" smtClean="0">
                <a:latin typeface="Tahoma" pitchFamily="34" charset="0"/>
                <a:ea typeface="Tahoma" pitchFamily="34" charset="0"/>
                <a:cs typeface="Tahoma" pitchFamily="34" charset="0"/>
              </a:rPr>
              <a:t>OA in the context of a mixed economy.</a:t>
            </a:r>
            <a:endParaRPr lang="en-GB" sz="1800" dirty="0">
              <a:latin typeface="Tahoma" pitchFamily="34" charset="0"/>
              <a:ea typeface="Tahoma" pitchFamily="34" charset="0"/>
              <a:cs typeface="Tahoma" pitchFamily="34" charset="0"/>
            </a:endParaRPr>
          </a:p>
          <a:p>
            <a:pPr>
              <a:spcBef>
                <a:spcPts val="600"/>
              </a:spcBef>
              <a:spcAft>
                <a:spcPts val="600"/>
              </a:spcAft>
              <a:buClr>
                <a:schemeClr val="accent6">
                  <a:lumMod val="75000"/>
                </a:schemeClr>
              </a:buClr>
            </a:pPr>
            <a:r>
              <a:rPr lang="en-GB" sz="1800" dirty="0" smtClean="0">
                <a:latin typeface="Tahoma" pitchFamily="34" charset="0"/>
                <a:ea typeface="Tahoma" pitchFamily="34" charset="0"/>
                <a:cs typeface="Tahoma" pitchFamily="34" charset="0"/>
              </a:rPr>
              <a:t>Better </a:t>
            </a:r>
            <a:r>
              <a:rPr lang="en-GB" sz="1800" dirty="0">
                <a:latin typeface="Tahoma" pitchFamily="34" charset="0"/>
                <a:ea typeface="Tahoma" pitchFamily="34" charset="0"/>
                <a:cs typeface="Tahoma" pitchFamily="34" charset="0"/>
              </a:rPr>
              <a:t>funding </a:t>
            </a:r>
            <a:r>
              <a:rPr lang="en-GB" sz="1800" dirty="0" smtClean="0">
                <a:latin typeface="Tahoma" pitchFamily="34" charset="0"/>
                <a:ea typeface="Tahoma" pitchFamily="34" charset="0"/>
                <a:cs typeface="Tahoma" pitchFamily="34" charset="0"/>
              </a:rPr>
              <a:t>arrangements particularly to meet APCs, </a:t>
            </a:r>
            <a:r>
              <a:rPr lang="en-GB" sz="1800" dirty="0">
                <a:latin typeface="Tahoma" pitchFamily="34" charset="0"/>
                <a:ea typeface="Tahoma" pitchFamily="34" charset="0"/>
                <a:cs typeface="Tahoma" pitchFamily="34" charset="0"/>
              </a:rPr>
              <a:t>focusing responsibilities in universities, not </a:t>
            </a:r>
            <a:r>
              <a:rPr lang="en-GB" sz="1800" dirty="0" smtClean="0">
                <a:latin typeface="Tahoma" pitchFamily="34" charset="0"/>
                <a:ea typeface="Tahoma" pitchFamily="34" charset="0"/>
                <a:cs typeface="Tahoma" pitchFamily="34" charset="0"/>
              </a:rPr>
              <a:t>funders.</a:t>
            </a:r>
            <a:endParaRPr lang="en-GB" sz="1800" dirty="0">
              <a:latin typeface="Tahoma" pitchFamily="34" charset="0"/>
              <a:ea typeface="Tahoma" pitchFamily="34" charset="0"/>
              <a:cs typeface="Tahoma" pitchFamily="34" charset="0"/>
            </a:endParaRPr>
          </a:p>
          <a:p>
            <a:pPr>
              <a:spcBef>
                <a:spcPts val="600"/>
              </a:spcBef>
              <a:spcAft>
                <a:spcPts val="600"/>
              </a:spcAft>
              <a:buClr>
                <a:schemeClr val="accent6">
                  <a:lumMod val="75000"/>
                </a:schemeClr>
              </a:buClr>
            </a:pPr>
            <a:r>
              <a:rPr lang="en-GB" sz="1800" dirty="0" smtClean="0">
                <a:latin typeface="Tahoma" pitchFamily="34" charset="0"/>
                <a:ea typeface="Tahoma" pitchFamily="34" charset="0"/>
                <a:cs typeface="Tahoma" pitchFamily="34" charset="0"/>
              </a:rPr>
              <a:t>Minimise </a:t>
            </a:r>
            <a:r>
              <a:rPr lang="en-GB" sz="1800" dirty="0">
                <a:latin typeface="Tahoma" pitchFamily="34" charset="0"/>
                <a:ea typeface="Tahoma" pitchFamily="34" charset="0"/>
                <a:cs typeface="Tahoma" pitchFamily="34" charset="0"/>
              </a:rPr>
              <a:t>restrictions on use and </a:t>
            </a:r>
            <a:r>
              <a:rPr lang="en-GB" sz="1800" dirty="0" smtClean="0">
                <a:latin typeface="Tahoma" pitchFamily="34" charset="0"/>
                <a:ea typeface="Tahoma" pitchFamily="34" charset="0"/>
                <a:cs typeface="Tahoma" pitchFamily="34" charset="0"/>
              </a:rPr>
              <a:t>re-use.</a:t>
            </a:r>
            <a:endParaRPr lang="en-GB" sz="1800" dirty="0">
              <a:latin typeface="Tahoma" pitchFamily="34" charset="0"/>
              <a:ea typeface="Tahoma" pitchFamily="34" charset="0"/>
              <a:cs typeface="Tahoma" pitchFamily="34" charset="0"/>
            </a:endParaRPr>
          </a:p>
          <a:p>
            <a:pPr>
              <a:spcBef>
                <a:spcPts val="600"/>
              </a:spcBef>
              <a:spcAft>
                <a:spcPts val="600"/>
              </a:spcAft>
              <a:buClr>
                <a:schemeClr val="accent6">
                  <a:lumMod val="75000"/>
                </a:schemeClr>
              </a:buClr>
            </a:pPr>
            <a:r>
              <a:rPr lang="en-GB" sz="1800" dirty="0" smtClean="0">
                <a:latin typeface="Tahoma" pitchFamily="34" charset="0"/>
                <a:ea typeface="Tahoma" pitchFamily="34" charset="0"/>
                <a:cs typeface="Tahoma" pitchFamily="34" charset="0"/>
              </a:rPr>
              <a:t>Expand </a:t>
            </a:r>
            <a:r>
              <a:rPr lang="en-GB" sz="1800" dirty="0">
                <a:latin typeface="Tahoma" pitchFamily="34" charset="0"/>
                <a:ea typeface="Tahoma" pitchFamily="34" charset="0"/>
                <a:cs typeface="Tahoma" pitchFamily="34" charset="0"/>
              </a:rPr>
              <a:t>and </a:t>
            </a:r>
            <a:r>
              <a:rPr lang="en-GB" sz="1800" dirty="0" smtClean="0">
                <a:latin typeface="Tahoma" pitchFamily="34" charset="0"/>
                <a:ea typeface="Tahoma" pitchFamily="34" charset="0"/>
                <a:cs typeface="Tahoma" pitchFamily="34" charset="0"/>
              </a:rPr>
              <a:t>rationalise licensing, to provide improved access to subscription material, particularly for: </a:t>
            </a:r>
          </a:p>
          <a:p>
            <a:pPr lvl="1">
              <a:spcBef>
                <a:spcPts val="600"/>
              </a:spcBef>
              <a:spcAft>
                <a:spcPts val="600"/>
              </a:spcAft>
              <a:buClr>
                <a:schemeClr val="accent6">
                  <a:lumMod val="75000"/>
                </a:schemeClr>
              </a:buClr>
            </a:pPr>
            <a:r>
              <a:rPr lang="en-GB" sz="1400" dirty="0" smtClean="0">
                <a:latin typeface="Tahoma" pitchFamily="34" charset="0"/>
                <a:ea typeface="Tahoma" pitchFamily="34" charset="0"/>
                <a:cs typeface="Tahoma" pitchFamily="34" charset="0"/>
              </a:rPr>
              <a:t>Higher education</a:t>
            </a:r>
          </a:p>
          <a:p>
            <a:pPr lvl="1">
              <a:spcBef>
                <a:spcPts val="600"/>
              </a:spcBef>
              <a:spcAft>
                <a:spcPts val="600"/>
              </a:spcAft>
              <a:buClr>
                <a:schemeClr val="accent6">
                  <a:lumMod val="75000"/>
                </a:schemeClr>
              </a:buClr>
            </a:pPr>
            <a:r>
              <a:rPr lang="en-GB" sz="1400" dirty="0" smtClean="0">
                <a:latin typeface="Tahoma" pitchFamily="34" charset="0"/>
                <a:ea typeface="Tahoma" pitchFamily="34" charset="0"/>
                <a:cs typeface="Tahoma" pitchFamily="34" charset="0"/>
              </a:rPr>
              <a:t>NHS</a:t>
            </a:r>
          </a:p>
          <a:p>
            <a:pPr lvl="1">
              <a:spcBef>
                <a:spcPts val="600"/>
              </a:spcBef>
              <a:spcAft>
                <a:spcPts val="600"/>
              </a:spcAft>
              <a:buClr>
                <a:schemeClr val="accent6">
                  <a:lumMod val="75000"/>
                </a:schemeClr>
              </a:buClr>
            </a:pPr>
            <a:r>
              <a:rPr lang="en-GB" sz="1400" dirty="0" smtClean="0">
                <a:latin typeface="Tahoma" pitchFamily="34" charset="0"/>
                <a:ea typeface="Tahoma" pitchFamily="34" charset="0"/>
                <a:cs typeface="Tahoma" pitchFamily="34" charset="0"/>
              </a:rPr>
              <a:t>SMEs (through the medium of public libraries)</a:t>
            </a:r>
            <a:endParaRPr lang="en-GB" sz="1400" dirty="0">
              <a:latin typeface="Tahoma" pitchFamily="34" charset="0"/>
              <a:ea typeface="Tahoma" pitchFamily="34" charset="0"/>
              <a:cs typeface="Tahoma" pitchFamily="34" charset="0"/>
            </a:endParaRPr>
          </a:p>
          <a:p>
            <a:pPr>
              <a:spcBef>
                <a:spcPts val="600"/>
              </a:spcBef>
              <a:spcAft>
                <a:spcPts val="600"/>
              </a:spcAft>
              <a:buClr>
                <a:schemeClr val="accent6">
                  <a:lumMod val="75000"/>
                </a:schemeClr>
              </a:buClr>
            </a:pPr>
            <a:r>
              <a:rPr lang="en-GB" sz="1800" dirty="0" smtClean="0">
                <a:latin typeface="Tahoma" pitchFamily="34" charset="0"/>
                <a:ea typeface="Tahoma" pitchFamily="34" charset="0"/>
                <a:cs typeface="Tahoma" pitchFamily="34" charset="0"/>
              </a:rPr>
              <a:t>Deal </a:t>
            </a:r>
            <a:r>
              <a:rPr lang="en-GB" sz="1800" dirty="0">
                <a:latin typeface="Tahoma" pitchFamily="34" charset="0"/>
                <a:ea typeface="Tahoma" pitchFamily="34" charset="0"/>
                <a:cs typeface="Tahoma" pitchFamily="34" charset="0"/>
              </a:rPr>
              <a:t>with subscriptions and APCs in a single </a:t>
            </a:r>
            <a:r>
              <a:rPr lang="en-GB" sz="1800" dirty="0" smtClean="0">
                <a:latin typeface="Tahoma" pitchFamily="34" charset="0"/>
                <a:ea typeface="Tahoma" pitchFamily="34" charset="0"/>
                <a:cs typeface="Tahoma" pitchFamily="34" charset="0"/>
              </a:rPr>
              <a:t>negotiation.</a:t>
            </a:r>
            <a:endParaRPr lang="en-GB" sz="1800" dirty="0">
              <a:latin typeface="Tahoma" pitchFamily="34" charset="0"/>
              <a:ea typeface="Tahoma" pitchFamily="34" charset="0"/>
              <a:cs typeface="Tahoma" pitchFamily="34" charset="0"/>
            </a:endParaRPr>
          </a:p>
          <a:p>
            <a:pPr>
              <a:spcBef>
                <a:spcPts val="600"/>
              </a:spcBef>
              <a:spcAft>
                <a:spcPts val="600"/>
              </a:spcAft>
              <a:buClr>
                <a:schemeClr val="accent6">
                  <a:lumMod val="75000"/>
                </a:schemeClr>
              </a:buClr>
            </a:pPr>
            <a:r>
              <a:rPr lang="en-GB" sz="1800" dirty="0" smtClean="0">
                <a:latin typeface="Tahoma" pitchFamily="34" charset="0"/>
                <a:ea typeface="Tahoma" pitchFamily="34" charset="0"/>
                <a:cs typeface="Tahoma" pitchFamily="34" charset="0"/>
              </a:rPr>
              <a:t>Encourage experimentation </a:t>
            </a:r>
            <a:r>
              <a:rPr lang="en-GB" sz="1800" dirty="0">
                <a:latin typeface="Tahoma" pitchFamily="34" charset="0"/>
                <a:ea typeface="Tahoma" pitchFamily="34" charset="0"/>
                <a:cs typeface="Tahoma" pitchFamily="34" charset="0"/>
              </a:rPr>
              <a:t>with OA </a:t>
            </a:r>
            <a:r>
              <a:rPr lang="en-GB" sz="1800" dirty="0" smtClean="0">
                <a:latin typeface="Tahoma" pitchFamily="34" charset="0"/>
                <a:ea typeface="Tahoma" pitchFamily="34" charset="0"/>
                <a:cs typeface="Tahoma" pitchFamily="34" charset="0"/>
              </a:rPr>
              <a:t>monographs.</a:t>
            </a:r>
            <a:endParaRPr lang="en-GB" sz="1800" dirty="0">
              <a:latin typeface="Tahoma" pitchFamily="34" charset="0"/>
              <a:ea typeface="Tahoma" pitchFamily="34" charset="0"/>
              <a:cs typeface="Tahoma" pitchFamily="34" charset="0"/>
            </a:endParaRPr>
          </a:p>
          <a:p>
            <a:pPr>
              <a:spcBef>
                <a:spcPts val="600"/>
              </a:spcBef>
              <a:spcAft>
                <a:spcPts val="600"/>
              </a:spcAft>
              <a:buClr>
                <a:schemeClr val="accent6">
                  <a:lumMod val="75000"/>
                </a:schemeClr>
              </a:buClr>
            </a:pPr>
            <a:r>
              <a:rPr lang="en-GB" sz="1800" dirty="0" smtClean="0">
                <a:latin typeface="Tahoma" pitchFamily="34" charset="0"/>
                <a:ea typeface="Tahoma" pitchFamily="34" charset="0"/>
                <a:cs typeface="Tahoma" pitchFamily="34" charset="0"/>
              </a:rPr>
              <a:t>Develop </a:t>
            </a:r>
            <a:r>
              <a:rPr lang="en-GB" sz="1800" dirty="0">
                <a:latin typeface="Tahoma" pitchFamily="34" charset="0"/>
                <a:ea typeface="Tahoma" pitchFamily="34" charset="0"/>
                <a:cs typeface="Tahoma" pitchFamily="34" charset="0"/>
              </a:rPr>
              <a:t>repository </a:t>
            </a:r>
            <a:r>
              <a:rPr lang="en-GB" sz="1800" dirty="0" smtClean="0">
                <a:latin typeface="Tahoma" pitchFamily="34" charset="0"/>
                <a:ea typeface="Tahoma" pitchFamily="34" charset="0"/>
                <a:cs typeface="Tahoma" pitchFamily="34" charset="0"/>
              </a:rPr>
              <a:t>infrastructure.</a:t>
            </a:r>
            <a:endParaRPr lang="en-GB" sz="1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E2B66A3-71E7-446F-9920-11D513F460EC}" type="slidenum">
              <a:rPr lang="en-GB" smtClean="0"/>
              <a:t>9</a:t>
            </a:fld>
            <a:endParaRPr lang="en-GB" dirty="0"/>
          </a:p>
        </p:txBody>
      </p:sp>
    </p:spTree>
    <p:extLst>
      <p:ext uri="{BB962C8B-B14F-4D97-AF65-F5344CB8AC3E}">
        <p14:creationId xmlns:p14="http://schemas.microsoft.com/office/powerpoint/2010/main" val="1461518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3754</TotalTime>
  <Words>4095</Words>
  <Application>Microsoft Office PowerPoint</Application>
  <PresentationFormat>On-screen Show (4:3)</PresentationFormat>
  <Paragraphs>296</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Scholarly communications:                a shifting landscape</vt:lpstr>
      <vt:lpstr>A tremendous upheaval</vt:lpstr>
      <vt:lpstr>So what’s been happening?</vt:lpstr>
      <vt:lpstr>Some recent high-level developments</vt:lpstr>
      <vt:lpstr>PowerPoint Presentation</vt:lpstr>
      <vt:lpstr>The situation in the UK</vt:lpstr>
      <vt:lpstr>The Finch process</vt:lpstr>
      <vt:lpstr>Finch conclusions</vt:lpstr>
      <vt:lpstr>Finch recommendations</vt:lpstr>
      <vt:lpstr>Some implementation issues for Finch</vt:lpstr>
      <vt:lpstr>Some responses to Finch</vt:lpstr>
      <vt:lpstr>RCUK policies following Finch</vt:lpstr>
      <vt:lpstr>HE funding bodies consultation following Finch</vt:lpstr>
      <vt:lpstr>PowerPoint Presentation</vt:lpstr>
      <vt:lpstr>OA and open data</vt:lpstr>
      <vt:lpstr>Research data publishing</vt:lpstr>
      <vt:lpstr>Data publishing and repositories</vt:lpstr>
      <vt:lpstr>Journals and data repositories</vt:lpstr>
      <vt:lpstr>Data journals</vt:lpstr>
      <vt:lpstr>Data publication: the challenge of peer review</vt:lpstr>
      <vt:lpstr>Semantic enrichment</vt:lpstr>
      <vt:lpstr>Liquid publication – a publishing revolution?</vt:lpstr>
      <vt:lpstr>Liquid publication in practice</vt:lpstr>
      <vt:lpstr>References (1) </vt:lpstr>
      <vt:lpstr>References (2)</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Stephane</cp:lastModifiedBy>
  <cp:revision>181</cp:revision>
  <cp:lastPrinted>2012-10-30T10:45:56Z</cp:lastPrinted>
  <dcterms:created xsi:type="dcterms:W3CDTF">2012-07-17T12:46:21Z</dcterms:created>
  <dcterms:modified xsi:type="dcterms:W3CDTF">2013-09-06T11:11:22Z</dcterms:modified>
</cp:coreProperties>
</file>