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71" r:id="rId2"/>
    <p:sldId id="266" r:id="rId3"/>
    <p:sldId id="286" r:id="rId4"/>
    <p:sldId id="272" r:id="rId5"/>
    <p:sldId id="267" r:id="rId6"/>
    <p:sldId id="260" r:id="rId7"/>
    <p:sldId id="270" r:id="rId8"/>
    <p:sldId id="287" r:id="rId9"/>
    <p:sldId id="291" r:id="rId10"/>
    <p:sldId id="273" r:id="rId11"/>
    <p:sldId id="280" r:id="rId12"/>
    <p:sldId id="275" r:id="rId13"/>
    <p:sldId id="276" r:id="rId14"/>
    <p:sldId id="281" r:id="rId15"/>
    <p:sldId id="288" r:id="rId16"/>
    <p:sldId id="284" r:id="rId17"/>
    <p:sldId id="282" r:id="rId18"/>
    <p:sldId id="283" r:id="rId19"/>
    <p:sldId id="277" r:id="rId20"/>
    <p:sldId id="285" r:id="rId21"/>
    <p:sldId id="274" r:id="rId22"/>
    <p:sldId id="292" r:id="rId23"/>
    <p:sldId id="278" r:id="rId24"/>
    <p:sldId id="290" r:id="rId25"/>
    <p:sldId id="289" r:id="rId26"/>
    <p:sldId id="2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D8DFF"/>
    <a:srgbClr val="000001"/>
    <a:srgbClr val="50FF24"/>
    <a:srgbClr val="858963"/>
    <a:srgbClr val="243489"/>
    <a:srgbClr val="8D0424"/>
    <a:srgbClr val="E82434"/>
    <a:srgbClr val="89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68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725FD-005B-E84A-9572-AC0292EC18E6}" type="doc">
      <dgm:prSet loTypeId="urn:microsoft.com/office/officeart/2005/8/layout/chevron1" loCatId="process" qsTypeId="urn:microsoft.com/office/officeart/2005/8/quickstyle/simple4" qsCatId="simple" csTypeId="urn:microsoft.com/office/officeart/2005/8/colors/accent3_4" csCatId="accent3" phldr="1"/>
      <dgm:spPr/>
    </dgm:pt>
    <dgm:pt modelId="{A9E05FB7-E85E-FA4C-85DB-0DDED8B9FB69}">
      <dgm:prSet phldrT="[Text]"/>
      <dgm:spPr>
        <a:solidFill>
          <a:schemeClr val="accent3">
            <a:lumMod val="50000"/>
          </a:schemeClr>
        </a:solidFill>
      </dgm:spPr>
      <dgm:t>
        <a:bodyPr/>
        <a:lstStyle/>
        <a:p>
          <a:r>
            <a:rPr lang="en-US" dirty="0" smtClean="0"/>
            <a:t>Gold OA Fee/APC</a:t>
          </a:r>
          <a:endParaRPr lang="en-US" dirty="0"/>
        </a:p>
      </dgm:t>
    </dgm:pt>
    <dgm:pt modelId="{63711864-7BB0-7B4E-AB3F-9B25BBF3B8B2}" type="parTrans" cxnId="{00D16242-2FE5-2A46-B196-A2CB9DE15E1F}">
      <dgm:prSet/>
      <dgm:spPr/>
      <dgm:t>
        <a:bodyPr/>
        <a:lstStyle/>
        <a:p>
          <a:endParaRPr lang="en-US"/>
        </a:p>
      </dgm:t>
    </dgm:pt>
    <dgm:pt modelId="{6661EE66-BD4A-644D-A5CC-732F9E461F70}" type="sibTrans" cxnId="{00D16242-2FE5-2A46-B196-A2CB9DE15E1F}">
      <dgm:prSet/>
      <dgm:spPr/>
      <dgm:t>
        <a:bodyPr/>
        <a:lstStyle/>
        <a:p>
          <a:endParaRPr lang="en-US"/>
        </a:p>
      </dgm:t>
    </dgm:pt>
    <dgm:pt modelId="{629996C2-2FD2-0E4E-94C6-E9FAB4A858CF}">
      <dgm:prSet phldrT="[Text]"/>
      <dgm:spPr>
        <a:solidFill>
          <a:schemeClr val="accent3">
            <a:lumMod val="50000"/>
          </a:schemeClr>
        </a:solidFill>
      </dgm:spPr>
      <dgm:t>
        <a:bodyPr/>
        <a:lstStyle/>
        <a:p>
          <a:r>
            <a:rPr lang="en-US" dirty="0" smtClean="0"/>
            <a:t>Journal</a:t>
          </a:r>
          <a:endParaRPr lang="en-US" dirty="0"/>
        </a:p>
      </dgm:t>
    </dgm:pt>
    <dgm:pt modelId="{60CE65BB-6087-AF49-8B32-9F1FB86959D8}" type="parTrans" cxnId="{E9DBF85A-1964-C740-84BC-F87752B1F368}">
      <dgm:prSet/>
      <dgm:spPr/>
      <dgm:t>
        <a:bodyPr/>
        <a:lstStyle/>
        <a:p>
          <a:endParaRPr lang="en-US"/>
        </a:p>
      </dgm:t>
    </dgm:pt>
    <dgm:pt modelId="{D676E14C-2C08-B149-9771-10F9363C61EE}" type="sibTrans" cxnId="{E9DBF85A-1964-C740-84BC-F87752B1F368}">
      <dgm:prSet/>
      <dgm:spPr/>
      <dgm:t>
        <a:bodyPr/>
        <a:lstStyle/>
        <a:p>
          <a:endParaRPr lang="en-US"/>
        </a:p>
      </dgm:t>
    </dgm:pt>
    <dgm:pt modelId="{53B034DD-379E-7444-B52E-25A4010A738A}">
      <dgm:prSet phldrT="[Text]"/>
      <dgm:spPr>
        <a:solidFill>
          <a:schemeClr val="accent3">
            <a:lumMod val="50000"/>
          </a:schemeClr>
        </a:solidFill>
      </dgm:spPr>
      <dgm:t>
        <a:bodyPr/>
        <a:lstStyle/>
        <a:p>
          <a:r>
            <a:rPr lang="en-US" dirty="0" smtClean="0"/>
            <a:t>Dryad</a:t>
          </a:r>
          <a:endParaRPr lang="en-US" dirty="0"/>
        </a:p>
      </dgm:t>
    </dgm:pt>
    <dgm:pt modelId="{E7A93927-E947-A748-88A9-7BE1DBCCF3E7}" type="parTrans" cxnId="{EA7D5739-0DE7-9549-874C-2B134FF2000E}">
      <dgm:prSet/>
      <dgm:spPr/>
      <dgm:t>
        <a:bodyPr/>
        <a:lstStyle/>
        <a:p>
          <a:endParaRPr lang="en-US"/>
        </a:p>
      </dgm:t>
    </dgm:pt>
    <dgm:pt modelId="{6E7E1A7E-91FB-E84B-8B1D-3FBD5B968165}" type="sibTrans" cxnId="{EA7D5739-0DE7-9549-874C-2B134FF2000E}">
      <dgm:prSet/>
      <dgm:spPr/>
      <dgm:t>
        <a:bodyPr/>
        <a:lstStyle/>
        <a:p>
          <a:endParaRPr lang="en-US"/>
        </a:p>
      </dgm:t>
    </dgm:pt>
    <dgm:pt modelId="{A70B28E7-0F69-6442-ACA6-BAB5282D8E5B}">
      <dgm:prSet phldrT="[Text]"/>
      <dgm:spPr>
        <a:solidFill>
          <a:schemeClr val="accent3">
            <a:lumMod val="50000"/>
          </a:schemeClr>
        </a:solidFill>
      </dgm:spPr>
      <dgm:t>
        <a:bodyPr/>
        <a:lstStyle/>
        <a:p>
          <a:r>
            <a:rPr lang="en-US" dirty="0" smtClean="0"/>
            <a:t>Research Project</a:t>
          </a:r>
          <a:endParaRPr lang="en-US" dirty="0"/>
        </a:p>
      </dgm:t>
    </dgm:pt>
    <dgm:pt modelId="{33626B93-61E6-B642-B94D-E81D1FF57CCA}" type="parTrans" cxnId="{F066D016-0FFC-6E4C-B3E1-42CCF3403751}">
      <dgm:prSet/>
      <dgm:spPr/>
      <dgm:t>
        <a:bodyPr/>
        <a:lstStyle/>
        <a:p>
          <a:endParaRPr lang="en-US"/>
        </a:p>
      </dgm:t>
    </dgm:pt>
    <dgm:pt modelId="{27C45614-C859-B04A-9EDC-30D8C3B21057}" type="sibTrans" cxnId="{F066D016-0FFC-6E4C-B3E1-42CCF3403751}">
      <dgm:prSet/>
      <dgm:spPr/>
      <dgm:t>
        <a:bodyPr/>
        <a:lstStyle/>
        <a:p>
          <a:endParaRPr lang="en-US"/>
        </a:p>
      </dgm:t>
    </dgm:pt>
    <dgm:pt modelId="{9CFC8977-47DD-B140-B05C-90474127103E}">
      <dgm:prSet phldrT="[Text]"/>
      <dgm:spPr>
        <a:solidFill>
          <a:schemeClr val="accent3">
            <a:lumMod val="50000"/>
          </a:schemeClr>
        </a:solidFill>
      </dgm:spPr>
      <dgm:t>
        <a:bodyPr/>
        <a:lstStyle/>
        <a:p>
          <a:r>
            <a:rPr lang="en-US" dirty="0" smtClean="0"/>
            <a:t>Research Funder</a:t>
          </a:r>
          <a:endParaRPr lang="en-US" dirty="0"/>
        </a:p>
      </dgm:t>
    </dgm:pt>
    <dgm:pt modelId="{E449D65C-C0FF-AE48-9D9F-61B8A44B77BB}" type="parTrans" cxnId="{C7DE2071-E6F8-E34A-AFD8-289E533AAAF0}">
      <dgm:prSet/>
      <dgm:spPr/>
      <dgm:t>
        <a:bodyPr/>
        <a:lstStyle/>
        <a:p>
          <a:endParaRPr lang="en-US"/>
        </a:p>
      </dgm:t>
    </dgm:pt>
    <dgm:pt modelId="{1CE51126-1D5C-3544-9E9A-B14F911D461D}" type="sibTrans" cxnId="{C7DE2071-E6F8-E34A-AFD8-289E533AAAF0}">
      <dgm:prSet/>
      <dgm:spPr/>
      <dgm:t>
        <a:bodyPr/>
        <a:lstStyle/>
        <a:p>
          <a:endParaRPr lang="en-US"/>
        </a:p>
      </dgm:t>
    </dgm:pt>
    <dgm:pt modelId="{87395BE3-6678-DC4A-A425-D5F38A808AFB}" type="pres">
      <dgm:prSet presAssocID="{C86725FD-005B-E84A-9572-AC0292EC18E6}" presName="Name0" presStyleCnt="0">
        <dgm:presLayoutVars>
          <dgm:dir/>
          <dgm:animLvl val="lvl"/>
          <dgm:resizeHandles val="exact"/>
        </dgm:presLayoutVars>
      </dgm:prSet>
      <dgm:spPr/>
    </dgm:pt>
    <dgm:pt modelId="{F6B4DB9D-44EA-A440-9C17-008B469C43A9}" type="pres">
      <dgm:prSet presAssocID="{9CFC8977-47DD-B140-B05C-90474127103E}" presName="parTxOnly" presStyleLbl="node1" presStyleIdx="0" presStyleCnt="5">
        <dgm:presLayoutVars>
          <dgm:chMax val="0"/>
          <dgm:chPref val="0"/>
          <dgm:bulletEnabled val="1"/>
        </dgm:presLayoutVars>
      </dgm:prSet>
      <dgm:spPr/>
      <dgm:t>
        <a:bodyPr/>
        <a:lstStyle/>
        <a:p>
          <a:endParaRPr lang="en-US"/>
        </a:p>
      </dgm:t>
    </dgm:pt>
    <dgm:pt modelId="{340C12FB-A3E5-F54D-A3B7-FD7BB3DDE35F}" type="pres">
      <dgm:prSet presAssocID="{1CE51126-1D5C-3544-9E9A-B14F911D461D}" presName="parTxOnlySpace" presStyleCnt="0"/>
      <dgm:spPr/>
    </dgm:pt>
    <dgm:pt modelId="{960B2AFE-AAAD-FF48-A400-EC005CED087D}" type="pres">
      <dgm:prSet presAssocID="{A70B28E7-0F69-6442-ACA6-BAB5282D8E5B}" presName="parTxOnly" presStyleLbl="node1" presStyleIdx="1" presStyleCnt="5">
        <dgm:presLayoutVars>
          <dgm:chMax val="0"/>
          <dgm:chPref val="0"/>
          <dgm:bulletEnabled val="1"/>
        </dgm:presLayoutVars>
      </dgm:prSet>
      <dgm:spPr/>
      <dgm:t>
        <a:bodyPr/>
        <a:lstStyle/>
        <a:p>
          <a:endParaRPr lang="en-US"/>
        </a:p>
      </dgm:t>
    </dgm:pt>
    <dgm:pt modelId="{B2095B37-DE4C-DB42-A67D-288340232ACE}" type="pres">
      <dgm:prSet presAssocID="{27C45614-C859-B04A-9EDC-30D8C3B21057}" presName="parTxOnlySpace" presStyleCnt="0"/>
      <dgm:spPr/>
    </dgm:pt>
    <dgm:pt modelId="{0572376A-1286-F243-AA1D-C459947BB803}" type="pres">
      <dgm:prSet presAssocID="{A9E05FB7-E85E-FA4C-85DB-0DDED8B9FB69}" presName="parTxOnly" presStyleLbl="node1" presStyleIdx="2" presStyleCnt="5">
        <dgm:presLayoutVars>
          <dgm:chMax val="0"/>
          <dgm:chPref val="0"/>
          <dgm:bulletEnabled val="1"/>
        </dgm:presLayoutVars>
      </dgm:prSet>
      <dgm:spPr/>
      <dgm:t>
        <a:bodyPr/>
        <a:lstStyle/>
        <a:p>
          <a:endParaRPr lang="en-US"/>
        </a:p>
      </dgm:t>
    </dgm:pt>
    <dgm:pt modelId="{804838BB-4232-B34A-803A-3DCA8179FAE8}" type="pres">
      <dgm:prSet presAssocID="{6661EE66-BD4A-644D-A5CC-732F9E461F70}" presName="parTxOnlySpace" presStyleCnt="0"/>
      <dgm:spPr/>
    </dgm:pt>
    <dgm:pt modelId="{BBE3267F-54EE-1244-B591-1A69C5CC1A2A}" type="pres">
      <dgm:prSet presAssocID="{629996C2-2FD2-0E4E-94C6-E9FAB4A858CF}" presName="parTxOnly" presStyleLbl="node1" presStyleIdx="3" presStyleCnt="5">
        <dgm:presLayoutVars>
          <dgm:chMax val="0"/>
          <dgm:chPref val="0"/>
          <dgm:bulletEnabled val="1"/>
        </dgm:presLayoutVars>
      </dgm:prSet>
      <dgm:spPr/>
      <dgm:t>
        <a:bodyPr/>
        <a:lstStyle/>
        <a:p>
          <a:endParaRPr lang="en-US"/>
        </a:p>
      </dgm:t>
    </dgm:pt>
    <dgm:pt modelId="{2C21EB73-A884-7E4B-A16E-AFDFB9DAD0F1}" type="pres">
      <dgm:prSet presAssocID="{D676E14C-2C08-B149-9771-10F9363C61EE}" presName="parTxOnlySpace" presStyleCnt="0"/>
      <dgm:spPr/>
    </dgm:pt>
    <dgm:pt modelId="{44C039AC-76AB-0547-9FA7-FDB8594F01C5}" type="pres">
      <dgm:prSet presAssocID="{53B034DD-379E-7444-B52E-25A4010A738A}" presName="parTxOnly" presStyleLbl="node1" presStyleIdx="4" presStyleCnt="5">
        <dgm:presLayoutVars>
          <dgm:chMax val="0"/>
          <dgm:chPref val="0"/>
          <dgm:bulletEnabled val="1"/>
        </dgm:presLayoutVars>
      </dgm:prSet>
      <dgm:spPr/>
      <dgm:t>
        <a:bodyPr/>
        <a:lstStyle/>
        <a:p>
          <a:endParaRPr lang="en-US"/>
        </a:p>
      </dgm:t>
    </dgm:pt>
  </dgm:ptLst>
  <dgm:cxnLst>
    <dgm:cxn modelId="{1E32B2BD-D1FD-D246-BDEC-F7EE81A6FD9E}" type="presOf" srcId="{C86725FD-005B-E84A-9572-AC0292EC18E6}" destId="{87395BE3-6678-DC4A-A425-D5F38A808AFB}" srcOrd="0" destOrd="0" presId="urn:microsoft.com/office/officeart/2005/8/layout/chevron1"/>
    <dgm:cxn modelId="{EA7D5739-0DE7-9549-874C-2B134FF2000E}" srcId="{C86725FD-005B-E84A-9572-AC0292EC18E6}" destId="{53B034DD-379E-7444-B52E-25A4010A738A}" srcOrd="4" destOrd="0" parTransId="{E7A93927-E947-A748-88A9-7BE1DBCCF3E7}" sibTransId="{6E7E1A7E-91FB-E84B-8B1D-3FBD5B968165}"/>
    <dgm:cxn modelId="{00D16242-2FE5-2A46-B196-A2CB9DE15E1F}" srcId="{C86725FD-005B-E84A-9572-AC0292EC18E6}" destId="{A9E05FB7-E85E-FA4C-85DB-0DDED8B9FB69}" srcOrd="2" destOrd="0" parTransId="{63711864-7BB0-7B4E-AB3F-9B25BBF3B8B2}" sibTransId="{6661EE66-BD4A-644D-A5CC-732F9E461F70}"/>
    <dgm:cxn modelId="{6D46D3AF-8497-4C48-9483-CAA792A88E48}" type="presOf" srcId="{9CFC8977-47DD-B140-B05C-90474127103E}" destId="{F6B4DB9D-44EA-A440-9C17-008B469C43A9}" srcOrd="0" destOrd="0" presId="urn:microsoft.com/office/officeart/2005/8/layout/chevron1"/>
    <dgm:cxn modelId="{E9DBF85A-1964-C740-84BC-F87752B1F368}" srcId="{C86725FD-005B-E84A-9572-AC0292EC18E6}" destId="{629996C2-2FD2-0E4E-94C6-E9FAB4A858CF}" srcOrd="3" destOrd="0" parTransId="{60CE65BB-6087-AF49-8B32-9F1FB86959D8}" sibTransId="{D676E14C-2C08-B149-9771-10F9363C61EE}"/>
    <dgm:cxn modelId="{C7DE2071-E6F8-E34A-AFD8-289E533AAAF0}" srcId="{C86725FD-005B-E84A-9572-AC0292EC18E6}" destId="{9CFC8977-47DD-B140-B05C-90474127103E}" srcOrd="0" destOrd="0" parTransId="{E449D65C-C0FF-AE48-9D9F-61B8A44B77BB}" sibTransId="{1CE51126-1D5C-3544-9E9A-B14F911D461D}"/>
    <dgm:cxn modelId="{1AD4E350-BD93-B542-948F-182428155998}" type="presOf" srcId="{A9E05FB7-E85E-FA4C-85DB-0DDED8B9FB69}" destId="{0572376A-1286-F243-AA1D-C459947BB803}" srcOrd="0" destOrd="0" presId="urn:microsoft.com/office/officeart/2005/8/layout/chevron1"/>
    <dgm:cxn modelId="{CF253A6A-D7D0-0D4C-B0B7-63D79FE3A9E2}" type="presOf" srcId="{629996C2-2FD2-0E4E-94C6-E9FAB4A858CF}" destId="{BBE3267F-54EE-1244-B591-1A69C5CC1A2A}" srcOrd="0" destOrd="0" presId="urn:microsoft.com/office/officeart/2005/8/layout/chevron1"/>
    <dgm:cxn modelId="{17D03A84-B709-2F43-AAB7-0A0DBB05C3BF}" type="presOf" srcId="{53B034DD-379E-7444-B52E-25A4010A738A}" destId="{44C039AC-76AB-0547-9FA7-FDB8594F01C5}" srcOrd="0" destOrd="0" presId="urn:microsoft.com/office/officeart/2005/8/layout/chevron1"/>
    <dgm:cxn modelId="{F066D016-0FFC-6E4C-B3E1-42CCF3403751}" srcId="{C86725FD-005B-E84A-9572-AC0292EC18E6}" destId="{A70B28E7-0F69-6442-ACA6-BAB5282D8E5B}" srcOrd="1" destOrd="0" parTransId="{33626B93-61E6-B642-B94D-E81D1FF57CCA}" sibTransId="{27C45614-C859-B04A-9EDC-30D8C3B21057}"/>
    <dgm:cxn modelId="{CE8CBC13-6B1B-B74E-A3F0-AD6461009099}" type="presOf" srcId="{A70B28E7-0F69-6442-ACA6-BAB5282D8E5B}" destId="{960B2AFE-AAAD-FF48-A400-EC005CED087D}" srcOrd="0" destOrd="0" presId="urn:microsoft.com/office/officeart/2005/8/layout/chevron1"/>
    <dgm:cxn modelId="{AC43AD9C-4584-FA42-8B93-BE85351BC7F8}" type="presParOf" srcId="{87395BE3-6678-DC4A-A425-D5F38A808AFB}" destId="{F6B4DB9D-44EA-A440-9C17-008B469C43A9}" srcOrd="0" destOrd="0" presId="urn:microsoft.com/office/officeart/2005/8/layout/chevron1"/>
    <dgm:cxn modelId="{4E98D79A-1E52-E84B-8459-83D5A0153B4A}" type="presParOf" srcId="{87395BE3-6678-DC4A-A425-D5F38A808AFB}" destId="{340C12FB-A3E5-F54D-A3B7-FD7BB3DDE35F}" srcOrd="1" destOrd="0" presId="urn:microsoft.com/office/officeart/2005/8/layout/chevron1"/>
    <dgm:cxn modelId="{CB6CEC33-C744-8641-9BDF-11448ECCDA97}" type="presParOf" srcId="{87395BE3-6678-DC4A-A425-D5F38A808AFB}" destId="{960B2AFE-AAAD-FF48-A400-EC005CED087D}" srcOrd="2" destOrd="0" presId="urn:microsoft.com/office/officeart/2005/8/layout/chevron1"/>
    <dgm:cxn modelId="{EF2ACF02-C6E8-2949-9234-5C7E4AEB0C57}" type="presParOf" srcId="{87395BE3-6678-DC4A-A425-D5F38A808AFB}" destId="{B2095B37-DE4C-DB42-A67D-288340232ACE}" srcOrd="3" destOrd="0" presId="urn:microsoft.com/office/officeart/2005/8/layout/chevron1"/>
    <dgm:cxn modelId="{25FBAFAA-6BCC-CD40-9CBA-BD3977AB9697}" type="presParOf" srcId="{87395BE3-6678-DC4A-A425-D5F38A808AFB}" destId="{0572376A-1286-F243-AA1D-C459947BB803}" srcOrd="4" destOrd="0" presId="urn:microsoft.com/office/officeart/2005/8/layout/chevron1"/>
    <dgm:cxn modelId="{561FA41D-EAFD-C046-B14B-FC433BC88BDF}" type="presParOf" srcId="{87395BE3-6678-DC4A-A425-D5F38A808AFB}" destId="{804838BB-4232-B34A-803A-3DCA8179FAE8}" srcOrd="5" destOrd="0" presId="urn:microsoft.com/office/officeart/2005/8/layout/chevron1"/>
    <dgm:cxn modelId="{DD5A53FC-AECE-554F-802C-6D70DC4272D8}" type="presParOf" srcId="{87395BE3-6678-DC4A-A425-D5F38A808AFB}" destId="{BBE3267F-54EE-1244-B591-1A69C5CC1A2A}" srcOrd="6" destOrd="0" presId="urn:microsoft.com/office/officeart/2005/8/layout/chevron1"/>
    <dgm:cxn modelId="{5F6DAF23-FF67-5344-AE99-00EB91C330E1}" type="presParOf" srcId="{87395BE3-6678-DC4A-A425-D5F38A808AFB}" destId="{2C21EB73-A884-7E4B-A16E-AFDFB9DAD0F1}" srcOrd="7" destOrd="0" presId="urn:microsoft.com/office/officeart/2005/8/layout/chevron1"/>
    <dgm:cxn modelId="{8AA97A98-10E1-214D-8C8D-B9A44AAEC56F}" type="presParOf" srcId="{87395BE3-6678-DC4A-A425-D5F38A808AFB}" destId="{44C039AC-76AB-0547-9FA7-FDB8594F01C5}" srcOrd="8"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B4DB9D-44EA-A440-9C17-008B469C43A9}">
      <dsp:nvSpPr>
        <dsp:cNvPr id="0" name=""/>
        <dsp:cNvSpPr/>
      </dsp:nvSpPr>
      <dsp:spPr>
        <a:xfrm>
          <a:off x="2232" y="594898"/>
          <a:ext cx="1986855" cy="794742"/>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Research Funder</a:t>
          </a:r>
          <a:endParaRPr lang="en-US" sz="2300" kern="1200" dirty="0"/>
        </a:p>
      </dsp:txBody>
      <dsp:txXfrm>
        <a:off x="2232" y="594898"/>
        <a:ext cx="1986855" cy="794742"/>
      </dsp:txXfrm>
    </dsp:sp>
    <dsp:sp modelId="{960B2AFE-AAAD-FF48-A400-EC005CED087D}">
      <dsp:nvSpPr>
        <dsp:cNvPr id="0" name=""/>
        <dsp:cNvSpPr/>
      </dsp:nvSpPr>
      <dsp:spPr>
        <a:xfrm>
          <a:off x="1790402" y="594898"/>
          <a:ext cx="1986855" cy="794742"/>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Research Project</a:t>
          </a:r>
          <a:endParaRPr lang="en-US" sz="2300" kern="1200" dirty="0"/>
        </a:p>
      </dsp:txBody>
      <dsp:txXfrm>
        <a:off x="1790402" y="594898"/>
        <a:ext cx="1986855" cy="794742"/>
      </dsp:txXfrm>
    </dsp:sp>
    <dsp:sp modelId="{0572376A-1286-F243-AA1D-C459947BB803}">
      <dsp:nvSpPr>
        <dsp:cNvPr id="0" name=""/>
        <dsp:cNvSpPr/>
      </dsp:nvSpPr>
      <dsp:spPr>
        <a:xfrm>
          <a:off x="3578572" y="594898"/>
          <a:ext cx="1986855" cy="794742"/>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Gold OA Fee/APC</a:t>
          </a:r>
          <a:endParaRPr lang="en-US" sz="2300" kern="1200" dirty="0"/>
        </a:p>
      </dsp:txBody>
      <dsp:txXfrm>
        <a:off x="3578572" y="594898"/>
        <a:ext cx="1986855" cy="794742"/>
      </dsp:txXfrm>
    </dsp:sp>
    <dsp:sp modelId="{BBE3267F-54EE-1244-B591-1A69C5CC1A2A}">
      <dsp:nvSpPr>
        <dsp:cNvPr id="0" name=""/>
        <dsp:cNvSpPr/>
      </dsp:nvSpPr>
      <dsp:spPr>
        <a:xfrm>
          <a:off x="5366742" y="594898"/>
          <a:ext cx="1986855" cy="794742"/>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Journal</a:t>
          </a:r>
          <a:endParaRPr lang="en-US" sz="2300" kern="1200" dirty="0"/>
        </a:p>
      </dsp:txBody>
      <dsp:txXfrm>
        <a:off x="5366742" y="594898"/>
        <a:ext cx="1986855" cy="794742"/>
      </dsp:txXfrm>
    </dsp:sp>
    <dsp:sp modelId="{44C039AC-76AB-0547-9FA7-FDB8594F01C5}">
      <dsp:nvSpPr>
        <dsp:cNvPr id="0" name=""/>
        <dsp:cNvSpPr/>
      </dsp:nvSpPr>
      <dsp:spPr>
        <a:xfrm>
          <a:off x="7154912" y="594898"/>
          <a:ext cx="1986855" cy="794742"/>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t>Dryad</a:t>
          </a:r>
          <a:endParaRPr lang="en-US" sz="2300" kern="1200" dirty="0"/>
        </a:p>
      </dsp:txBody>
      <dsp:txXfrm>
        <a:off x="7154912" y="594898"/>
        <a:ext cx="1986855" cy="7947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2CCB2-5448-2343-82C6-DDF7F73583AF}" type="datetimeFigureOut">
              <a:rPr lang="en-US" smtClean="0"/>
              <a:t>9/9/13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D359D-CB5C-ED4C-AA88-868D7B635448}"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ReCollect</a:t>
            </a:r>
            <a:r>
              <a:rPr lang="en-US" dirty="0" smtClean="0"/>
              <a:t> plugin</a:t>
            </a:r>
            <a:r>
              <a:rPr lang="en-US" baseline="0" dirty="0" smtClean="0"/>
              <a:t> expands an installation of </a:t>
            </a:r>
            <a:r>
              <a:rPr lang="en-US" baseline="0" dirty="0" err="1" smtClean="0"/>
              <a:t>Eprints</a:t>
            </a:r>
            <a:r>
              <a:rPr lang="en-US" baseline="0" dirty="0" smtClean="0"/>
              <a:t> into a research data repository with expanded metadata profile for describing research data.  This metadata profile is based on </a:t>
            </a:r>
            <a:r>
              <a:rPr lang="en-US" baseline="0" dirty="0" err="1" smtClean="0"/>
              <a:t>DataCite</a:t>
            </a:r>
            <a:r>
              <a:rPr lang="en-US" baseline="0" dirty="0" smtClean="0"/>
              <a:t>, INSPIRE and DDI standards.  It also provides a redesigned data catalogue for presenting complex collections.  </a:t>
            </a:r>
          </a:p>
          <a:p>
            <a:r>
              <a:rPr lang="en-US" baseline="0" dirty="0" smtClean="0"/>
              <a:t>It was developed by the UK Data Archive and the University of Essex, as part of the </a:t>
            </a:r>
            <a:r>
              <a:rPr lang="en-US" baseline="0" dirty="0" err="1" smtClean="0"/>
              <a:t>Jisc</a:t>
            </a:r>
            <a:r>
              <a:rPr lang="en-US" baseline="0" dirty="0" smtClean="0"/>
              <a:t> MRD project, ‘Research Data @ Essex’. </a:t>
            </a:r>
            <a:endParaRPr lang="en-US" dirty="0"/>
          </a:p>
        </p:txBody>
      </p:sp>
      <p:sp>
        <p:nvSpPr>
          <p:cNvPr id="4" name="Slide Number Placeholder 3"/>
          <p:cNvSpPr>
            <a:spLocks noGrp="1"/>
          </p:cNvSpPr>
          <p:nvPr>
            <p:ph type="sldNum" sz="quarter" idx="10"/>
          </p:nvPr>
        </p:nvSpPr>
        <p:spPr/>
        <p:txBody>
          <a:bodyPr/>
          <a:lstStyle/>
          <a:p>
            <a:fld id="{6010CF2C-674F-4DC8-B135-E531A48EF3D2}"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10CF2C-674F-4DC8-B135-E531A48EF3D2}"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9/9/13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9/9/13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9/9/13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10"/>
          </p:nvPr>
        </p:nvSpPr>
        <p:spPr/>
        <p:txBody>
          <a:bodyPr/>
          <a:lstStyle/>
          <a:p>
            <a:fld id="{89BFFAF1-728D-9641-93CF-2037C7AE6583}" type="datetimeFigureOut">
              <a:rPr lang="en-US" smtClean="0"/>
              <a:pPr/>
              <a:t>9/9/13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9BFFAF1-728D-9641-93CF-2037C7AE6583}" type="datetimeFigureOut">
              <a:rPr lang="en-US" smtClean="0"/>
              <a:pPr/>
              <a:t>9/9/13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Date Placeholder 4"/>
          <p:cNvSpPr>
            <a:spLocks noGrp="1"/>
          </p:cNvSpPr>
          <p:nvPr>
            <p:ph type="dt" sz="half" idx="10"/>
          </p:nvPr>
        </p:nvSpPr>
        <p:spPr/>
        <p:txBody>
          <a:bodyPr/>
          <a:lstStyle/>
          <a:p>
            <a:fld id="{89BFFAF1-728D-9641-93CF-2037C7AE6583}" type="datetimeFigureOut">
              <a:rPr lang="en-US" smtClean="0"/>
              <a:pPr/>
              <a:t>9/9/13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7" name="Date Placeholder 6"/>
          <p:cNvSpPr>
            <a:spLocks noGrp="1"/>
          </p:cNvSpPr>
          <p:nvPr>
            <p:ph type="dt" sz="half" idx="10"/>
          </p:nvPr>
        </p:nvSpPr>
        <p:spPr/>
        <p:txBody>
          <a:bodyPr/>
          <a:lstStyle/>
          <a:p>
            <a:fld id="{89BFFAF1-728D-9641-93CF-2037C7AE6583}" type="datetimeFigureOut">
              <a:rPr lang="en-US" smtClean="0"/>
              <a:pPr/>
              <a:t>9/9/13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fr-FR"/>
          </a:p>
        </p:txBody>
      </p:sp>
      <p:sp>
        <p:nvSpPr>
          <p:cNvPr id="3" name="Date Placeholder 2"/>
          <p:cNvSpPr>
            <a:spLocks noGrp="1"/>
          </p:cNvSpPr>
          <p:nvPr>
            <p:ph type="dt" sz="half" idx="10"/>
          </p:nvPr>
        </p:nvSpPr>
        <p:spPr/>
        <p:txBody>
          <a:bodyPr/>
          <a:lstStyle/>
          <a:p>
            <a:fld id="{89BFFAF1-728D-9641-93CF-2037C7AE6583}" type="datetimeFigureOut">
              <a:rPr lang="en-US" smtClean="0"/>
              <a:pPr/>
              <a:t>9/9/13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FAF1-728D-9641-93CF-2037C7AE6583}" type="datetimeFigureOut">
              <a:rPr lang="en-US" smtClean="0"/>
              <a:pPr/>
              <a:t>9/9/13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BFFAF1-728D-9641-93CF-2037C7AE6583}" type="datetimeFigureOut">
              <a:rPr lang="en-US" smtClean="0"/>
              <a:pPr/>
              <a:t>9/9/13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9BFFAF1-728D-9641-93CF-2037C7AE6583}" type="datetimeFigureOut">
              <a:rPr lang="en-US" smtClean="0"/>
              <a:pPr/>
              <a:t>9/9/13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FC2D3C-B766-FE48-B712-DEF16662B541}"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FAF1-728D-9641-93CF-2037C7AE6583}" type="datetimeFigureOut">
              <a:rPr lang="en-US" smtClean="0"/>
              <a:pPr/>
              <a:t>9/9/13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C2D3C-B766-FE48-B712-DEF16662B541}"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hyperlink" Target="mailto:execdir@codat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bioone.org/doi/full/10.1525/bio.2010.60.5.2" TargetMode="External"/><Relationship Id="rId4" Type="http://schemas.openxmlformats.org/officeDocument/2006/relationships/hyperlink" Target="http://datadryad.org/pages/about" TargetMode="External"/><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datadryad.org/pages/pricing" TargetMode="External"/><Relationship Id="rId5" Type="http://schemas.openxmlformats.org/officeDocument/2006/relationships/image" Target="../media/image7.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jordproject.wordpress.com/" TargetMode="External"/><Relationship Id="rId5" Type="http://schemas.openxmlformats.org/officeDocument/2006/relationships/image" Target="../media/image10.jpeg"/><Relationship Id="rId6" Type="http://schemas.openxmlformats.org/officeDocument/2006/relationships/hyperlink" Target="http://www.biosharing.org/"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proj.badc.rl.ac.uk/preparde/wiki/DeliverablesList" TargetMode="External"/><Relationship Id="rId5" Type="http://schemas.openxmlformats.org/officeDocument/2006/relationships/hyperlink" Target="http://www2.le.ac.uk/projects/preparde"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eurocris.org/Index.php?page=partners&amp;t=1" TargetMode="External"/><Relationship Id="rId5" Type="http://schemas.openxmlformats.org/officeDocument/2006/relationships/hyperlink" Target="http://www.codata.org/CODATA_Strategic_%20Plan_2013-2018.pdf"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iucr.org/__data/assets/pdf_file/0020/80273/MH_Publication-of-Small-Molecules.pdf" TargetMode="External"/><Relationship Id="rId5" Type="http://schemas.openxmlformats.org/officeDocument/2006/relationships/hyperlink" Target="http://www.iucr.org/__data/assets/pdf_file/0004/80266/JRHelliwel_ECM28.pdf"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codata.org/about/CODATA@45years.pdf"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codata.org/taskgroups/index.html"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physics.nist.gov/cuu/Constants/bibliography.html" TargetMode="External"/><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sz="4800" dirty="0" smtClean="0">
                <a:solidFill>
                  <a:schemeClr val="tx1">
                    <a:lumMod val="75000"/>
                    <a:lumOff val="25000"/>
                  </a:schemeClr>
                </a:solidFill>
              </a:rPr>
              <a:t>New </a:t>
            </a:r>
            <a:r>
              <a:rPr lang="fr-FR" sz="4800" dirty="0" err="1" smtClean="0">
                <a:solidFill>
                  <a:schemeClr val="tx1">
                    <a:lumMod val="75000"/>
                    <a:lumOff val="25000"/>
                  </a:schemeClr>
                </a:solidFill>
              </a:rPr>
              <a:t>Requirements</a:t>
            </a:r>
            <a:r>
              <a:rPr lang="fr-FR" sz="4800" dirty="0" smtClean="0">
                <a:solidFill>
                  <a:schemeClr val="tx1">
                    <a:lumMod val="75000"/>
                    <a:lumOff val="25000"/>
                  </a:schemeClr>
                </a:solidFill>
              </a:rPr>
              <a:t> for </a:t>
            </a:r>
            <a:r>
              <a:rPr lang="fr-FR" sz="4800" dirty="0" err="1" smtClean="0">
                <a:solidFill>
                  <a:schemeClr val="tx1">
                    <a:lumMod val="75000"/>
                    <a:lumOff val="25000"/>
                  </a:schemeClr>
                </a:solidFill>
              </a:rPr>
              <a:t>Dataset</a:t>
            </a:r>
            <a:r>
              <a:rPr lang="fr-FR" sz="4800" dirty="0" smtClean="0">
                <a:solidFill>
                  <a:schemeClr val="tx1">
                    <a:lumMod val="75000"/>
                    <a:lumOff val="25000"/>
                  </a:schemeClr>
                </a:solidFill>
              </a:rPr>
              <a:t> </a:t>
            </a:r>
            <a:r>
              <a:rPr lang="fr-FR" sz="4800" dirty="0" err="1" smtClean="0">
                <a:solidFill>
                  <a:schemeClr val="tx1">
                    <a:lumMod val="75000"/>
                    <a:lumOff val="25000"/>
                  </a:schemeClr>
                </a:solidFill>
              </a:rPr>
              <a:t>Metadata</a:t>
            </a:r>
            <a:r>
              <a:rPr lang="fr-FR" sz="4800" dirty="0" smtClean="0">
                <a:solidFill>
                  <a:schemeClr val="tx1">
                    <a:lumMod val="75000"/>
                    <a:lumOff val="25000"/>
                  </a:schemeClr>
                </a:solidFill>
              </a:rPr>
              <a:t>: a perspective </a:t>
            </a:r>
            <a:r>
              <a:rPr lang="fr-FR" sz="4800" dirty="0" err="1" smtClean="0">
                <a:solidFill>
                  <a:schemeClr val="tx1">
                    <a:lumMod val="75000"/>
                    <a:lumOff val="25000"/>
                  </a:schemeClr>
                </a:solidFill>
              </a:rPr>
              <a:t>from</a:t>
            </a:r>
            <a:r>
              <a:rPr lang="fr-FR" sz="4800" dirty="0" smtClean="0">
                <a:solidFill>
                  <a:schemeClr val="tx1">
                    <a:lumMod val="75000"/>
                    <a:lumOff val="25000"/>
                  </a:schemeClr>
                </a:solidFill>
              </a:rPr>
              <a:t> CODATA</a:t>
            </a:r>
            <a:endParaRPr lang="fr-FR" sz="4800" dirty="0">
              <a:solidFill>
                <a:schemeClr val="tx1">
                  <a:lumMod val="75000"/>
                  <a:lumOff val="25000"/>
                </a:schemeClr>
              </a:solidFill>
            </a:endParaRPr>
          </a:p>
        </p:txBody>
      </p:sp>
      <p:sp>
        <p:nvSpPr>
          <p:cNvPr id="3" name="Subtitle 2"/>
          <p:cNvSpPr>
            <a:spLocks noGrp="1"/>
          </p:cNvSpPr>
          <p:nvPr>
            <p:ph type="subTitle" idx="1"/>
          </p:nvPr>
        </p:nvSpPr>
        <p:spPr>
          <a:xfrm>
            <a:off x="1371600" y="4527308"/>
            <a:ext cx="6400800" cy="1752600"/>
          </a:xfrm>
        </p:spPr>
        <p:txBody>
          <a:bodyPr>
            <a:normAutofit fontScale="70000" lnSpcReduction="20000"/>
          </a:bodyPr>
          <a:lstStyle/>
          <a:p>
            <a:r>
              <a:rPr lang="fr-FR" dirty="0" smtClean="0">
                <a:solidFill>
                  <a:schemeClr val="tx1">
                    <a:lumMod val="65000"/>
                    <a:lumOff val="35000"/>
                  </a:schemeClr>
                </a:solidFill>
              </a:rPr>
              <a:t>Simon Hodson</a:t>
            </a:r>
          </a:p>
          <a:p>
            <a:r>
              <a:rPr lang="fr-FR" dirty="0" err="1" smtClean="0">
                <a:solidFill>
                  <a:schemeClr val="tx1">
                    <a:lumMod val="65000"/>
                    <a:lumOff val="35000"/>
                  </a:schemeClr>
                </a:solidFill>
              </a:rPr>
              <a:t>Executive</a:t>
            </a:r>
            <a:r>
              <a:rPr lang="fr-FR" dirty="0" smtClean="0">
                <a:solidFill>
                  <a:schemeClr val="tx1">
                    <a:lumMod val="65000"/>
                    <a:lumOff val="35000"/>
                  </a:schemeClr>
                </a:solidFill>
              </a:rPr>
              <a:t> </a:t>
            </a:r>
            <a:r>
              <a:rPr lang="fr-FR" dirty="0" err="1" smtClean="0">
                <a:solidFill>
                  <a:schemeClr val="tx1">
                    <a:lumMod val="65000"/>
                    <a:lumOff val="35000"/>
                  </a:schemeClr>
                </a:solidFill>
              </a:rPr>
              <a:t>Director</a:t>
            </a:r>
            <a:r>
              <a:rPr lang="fr-FR" dirty="0" smtClean="0">
                <a:solidFill>
                  <a:schemeClr val="tx1">
                    <a:lumMod val="65000"/>
                    <a:lumOff val="35000"/>
                  </a:schemeClr>
                </a:solidFill>
              </a:rPr>
              <a:t> CODATA</a:t>
            </a:r>
          </a:p>
          <a:p>
            <a:r>
              <a:rPr lang="fr-FR" dirty="0" err="1" smtClean="0">
                <a:solidFill>
                  <a:schemeClr val="tx1">
                    <a:lumMod val="65000"/>
                    <a:lumOff val="35000"/>
                  </a:schemeClr>
                </a:solidFill>
              </a:rPr>
              <a:t>www.codata.org</a:t>
            </a:r>
            <a:r>
              <a:rPr lang="fr-FR" dirty="0" smtClean="0">
                <a:solidFill>
                  <a:schemeClr val="tx1">
                    <a:lumMod val="65000"/>
                    <a:lumOff val="35000"/>
                  </a:schemeClr>
                </a:solidFill>
              </a:rPr>
              <a:t>/blog</a:t>
            </a:r>
          </a:p>
          <a:p>
            <a:r>
              <a:rPr lang="fr-FR" dirty="0" err="1" smtClean="0">
                <a:solidFill>
                  <a:schemeClr val="tx1">
                    <a:lumMod val="65000"/>
                    <a:lumOff val="35000"/>
                  </a:schemeClr>
                </a:solidFill>
              </a:rPr>
              <a:t>execdir@codata.org</a:t>
            </a:r>
            <a:endParaRPr lang="fr-FR" dirty="0" smtClean="0">
              <a:solidFill>
                <a:schemeClr val="tx1">
                  <a:lumMod val="65000"/>
                  <a:lumOff val="35000"/>
                </a:schemeClr>
              </a:solidFill>
              <a:hlinkClick r:id="rId2"/>
            </a:endParaRPr>
          </a:p>
          <a:p>
            <a:r>
              <a:rPr lang="fr-FR" dirty="0" smtClean="0">
                <a:solidFill>
                  <a:schemeClr val="tx1">
                    <a:lumMod val="65000"/>
                    <a:lumOff val="35000"/>
                  </a:schemeClr>
                </a:solidFill>
              </a:rPr>
              <a:t>@simonhodson99</a:t>
            </a:r>
          </a:p>
        </p:txBody>
      </p:sp>
      <p:pic>
        <p:nvPicPr>
          <p:cNvPr id="4" name="Picture 3" descr="codatalogo-ungrouped.eps"/>
          <p:cNvPicPr>
            <a:picLocks noChangeAspect="1"/>
          </p:cNvPicPr>
          <p:nvPr/>
        </p:nvPicPr>
        <mc:AlternateContent xmlns:ma="http://schemas.microsoft.com/office/mac/drawingml/2008/main">
          <mc:Choice Requires="ma">
            <p:blipFill>
              <a:blip r:embed="rId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tretch>
                <a:fillRect/>
              </a:stretch>
            </p:blipFill>
          </mc:Fallback>
        </mc:AlternateContent>
        <p:spPr>
          <a:xfrm>
            <a:off x="4467" y="-1264"/>
            <a:ext cx="2321591" cy="1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smtClean="0">
                <a:solidFill>
                  <a:schemeClr val="tx1">
                    <a:lumMod val="75000"/>
                    <a:lumOff val="25000"/>
                  </a:schemeClr>
                </a:solidFill>
              </a:rPr>
              <a:t>CODATA </a:t>
            </a:r>
            <a:r>
              <a:rPr lang="fr-FR" sz="3200" dirty="0" err="1" smtClean="0">
                <a:solidFill>
                  <a:schemeClr val="tx1">
                    <a:lumMod val="75000"/>
                    <a:lumOff val="25000"/>
                  </a:schemeClr>
                </a:solidFill>
              </a:rPr>
              <a:t>Nanomaterials</a:t>
            </a:r>
            <a:endParaRPr lang="fr-FR" sz="3200" dirty="0">
              <a:solidFill>
                <a:schemeClr val="tx1">
                  <a:lumMod val="75000"/>
                  <a:lumOff val="25000"/>
                </a:schemeClr>
              </a:solidFill>
            </a:endParaRPr>
          </a:p>
        </p:txBody>
      </p:sp>
      <p:sp>
        <p:nvSpPr>
          <p:cNvPr id="11" name="TextBox 10"/>
          <p:cNvSpPr txBox="1"/>
          <p:nvPr/>
        </p:nvSpPr>
        <p:spPr>
          <a:xfrm>
            <a:off x="334211" y="1358787"/>
            <a:ext cx="4224324" cy="3647153"/>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Part of a large European project: </a:t>
            </a:r>
            <a:r>
              <a:rPr lang="en-US" b="1" dirty="0" smtClean="0">
                <a:solidFill>
                  <a:schemeClr val="tx1">
                    <a:lumMod val="75000"/>
                    <a:lumOff val="25000"/>
                  </a:schemeClr>
                </a:solidFill>
              </a:rPr>
              <a:t>Future </a:t>
            </a:r>
            <a:r>
              <a:rPr lang="en-US" b="1" dirty="0" err="1" smtClean="0">
                <a:solidFill>
                  <a:schemeClr val="tx1">
                    <a:lumMod val="75000"/>
                    <a:lumOff val="25000"/>
                  </a:schemeClr>
                </a:solidFill>
              </a:rPr>
              <a:t>Nano</a:t>
            </a:r>
            <a:r>
              <a:rPr lang="en-US" b="1" dirty="0" smtClean="0">
                <a:solidFill>
                  <a:schemeClr val="tx1">
                    <a:lumMod val="75000"/>
                    <a:lumOff val="25000"/>
                  </a:schemeClr>
                </a:solidFill>
              </a:rPr>
              <a:t> Needs.</a:t>
            </a:r>
          </a:p>
          <a:p>
            <a:pPr marL="342900" indent="-342900">
              <a:spcAft>
                <a:spcPts val="600"/>
              </a:spcAft>
              <a:buFont typeface="Wingdings" charset="2"/>
              <a:buChar char="§"/>
            </a:pPr>
            <a:r>
              <a:rPr lang="en-US" dirty="0" smtClean="0">
                <a:solidFill>
                  <a:schemeClr val="tx1">
                    <a:lumMod val="75000"/>
                    <a:lumOff val="25000"/>
                  </a:schemeClr>
                </a:solidFill>
              </a:rPr>
              <a:t>Developing </a:t>
            </a:r>
            <a:r>
              <a:rPr lang="en-US" b="1" dirty="0" smtClean="0">
                <a:solidFill>
                  <a:schemeClr val="tx1">
                    <a:lumMod val="75000"/>
                    <a:lumOff val="25000"/>
                  </a:schemeClr>
                </a:solidFill>
              </a:rPr>
              <a:t>unified information model </a:t>
            </a:r>
            <a:r>
              <a:rPr lang="en-US" dirty="0" smtClean="0">
                <a:solidFill>
                  <a:schemeClr val="tx1">
                    <a:lumMod val="75000"/>
                    <a:lumOff val="25000"/>
                  </a:schemeClr>
                </a:solidFill>
              </a:rPr>
              <a:t>for describing </a:t>
            </a:r>
            <a:r>
              <a:rPr lang="en-US" dirty="0" err="1" smtClean="0">
                <a:solidFill>
                  <a:schemeClr val="tx1">
                    <a:lumMod val="75000"/>
                    <a:lumOff val="25000"/>
                  </a:schemeClr>
                </a:solidFill>
              </a:rPr>
              <a:t>nanomaterials</a:t>
            </a:r>
            <a:r>
              <a:rPr lang="en-US" dirty="0" smtClean="0">
                <a:solidFill>
                  <a:schemeClr val="tx1">
                    <a:lumMod val="75000"/>
                    <a:lumOff val="25000"/>
                  </a:schemeClr>
                </a:solidFill>
              </a:rPr>
              <a:t>.</a:t>
            </a:r>
          </a:p>
          <a:p>
            <a:pPr marL="342900" indent="-342900">
              <a:spcAft>
                <a:spcPts val="600"/>
              </a:spcAft>
              <a:buFont typeface="Wingdings" charset="2"/>
              <a:buChar char="§"/>
            </a:pPr>
            <a:r>
              <a:rPr lang="en-US" dirty="0" smtClean="0">
                <a:solidFill>
                  <a:schemeClr val="tx1">
                    <a:lumMod val="75000"/>
                    <a:lumOff val="25000"/>
                  </a:schemeClr>
                </a:solidFill>
              </a:rPr>
              <a:t>CODATA provides liaison role with international standards bodies and scientific unions to disseminate work and promote uptake of the information models and other outputs.</a:t>
            </a:r>
          </a:p>
          <a:p>
            <a:pPr marL="342900" indent="-342900">
              <a:spcAft>
                <a:spcPts val="600"/>
              </a:spcAft>
              <a:buFont typeface="Wingdings" charset="2"/>
              <a:buChar char="§"/>
            </a:pPr>
            <a:r>
              <a:rPr lang="en-US" dirty="0" smtClean="0">
                <a:solidFill>
                  <a:schemeClr val="tx1">
                    <a:lumMod val="75000"/>
                    <a:lumOff val="25000"/>
                  </a:schemeClr>
                </a:solidFill>
              </a:rPr>
              <a:t>Team working on the information model comes from the CODATA community. </a:t>
            </a:r>
            <a:endParaRPr lang="en-US" dirty="0" smtClean="0">
              <a:solidFill>
                <a:schemeClr val="tx1">
                  <a:lumMod val="75000"/>
                  <a:lumOff val="25000"/>
                </a:schemeClr>
              </a:solidFill>
            </a:endParaRPr>
          </a:p>
        </p:txBody>
      </p:sp>
      <p:pic>
        <p:nvPicPr>
          <p:cNvPr id="5" name="Picture 2" descr="https://encrypted-tbn0.google.com/images?q=tbn:ANd9GcT-P0cXZYlR7ywb1-U__-LiXUpq8hUTcnvVgPH-je5OPUsh-rjk"/>
          <p:cNvPicPr>
            <a:picLocks noChangeAspect="1" noChangeArrowheads="1"/>
          </p:cNvPicPr>
          <p:nvPr/>
        </p:nvPicPr>
        <p:blipFill>
          <a:blip r:embed="rId4" cstate="print"/>
          <a:srcRect/>
          <a:stretch>
            <a:fillRect/>
          </a:stretch>
        </p:blipFill>
        <p:spPr bwMode="auto">
          <a:xfrm>
            <a:off x="0" y="5659665"/>
            <a:ext cx="2986088" cy="1209675"/>
          </a:xfrm>
          <a:prstGeom prst="rect">
            <a:avLst/>
          </a:prstGeom>
          <a:noFill/>
          <a:ln w="9525">
            <a:noFill/>
            <a:miter lim="800000"/>
            <a:headEnd/>
            <a:tailEnd/>
          </a:ln>
        </p:spPr>
      </p:pic>
      <p:pic>
        <p:nvPicPr>
          <p:cNvPr id="6" name="Picture 2" descr="http://1.bp.blogspot.com/-gT3tqG51POE/TxrRXalPQMI/AAAAAAAABp4/yFg7E9wKLv8/s400/Metallic%2Bnanoparticles.jpg"/>
          <p:cNvPicPr>
            <a:picLocks noChangeAspect="1" noChangeArrowheads="1"/>
          </p:cNvPicPr>
          <p:nvPr/>
        </p:nvPicPr>
        <p:blipFill>
          <a:blip r:embed="rId5" cstate="print"/>
          <a:srcRect/>
          <a:stretch>
            <a:fillRect/>
          </a:stretch>
        </p:blipFill>
        <p:spPr bwMode="auto">
          <a:xfrm>
            <a:off x="6778625" y="4681537"/>
            <a:ext cx="2365375" cy="2176463"/>
          </a:xfrm>
          <a:prstGeom prst="rect">
            <a:avLst/>
          </a:prstGeom>
          <a:noFill/>
          <a:ln w="9525">
            <a:noFill/>
            <a:miter lim="800000"/>
            <a:headEnd/>
            <a:tailEnd/>
          </a:ln>
        </p:spPr>
      </p:pic>
      <p:sp>
        <p:nvSpPr>
          <p:cNvPr id="7" name="TextBox 6"/>
          <p:cNvSpPr txBox="1"/>
          <p:nvPr/>
        </p:nvSpPr>
        <p:spPr>
          <a:xfrm>
            <a:off x="5091978" y="1270105"/>
            <a:ext cx="3600506" cy="4031873"/>
          </a:xfrm>
          <a:prstGeom prst="rect">
            <a:avLst/>
          </a:prstGeom>
          <a:noFill/>
        </p:spPr>
        <p:txBody>
          <a:bodyPr wrap="square" rtlCol="0">
            <a:spAutoFit/>
          </a:bodyPr>
          <a:lstStyle/>
          <a:p>
            <a:r>
              <a:rPr lang="fr-FR" sz="1600" dirty="0" err="1" smtClean="0"/>
              <a:t>Need</a:t>
            </a:r>
            <a:r>
              <a:rPr lang="fr-FR" sz="1600" dirty="0" smtClean="0"/>
              <a:t> to </a:t>
            </a:r>
            <a:r>
              <a:rPr lang="fr-FR" sz="1600" dirty="0" err="1" smtClean="0"/>
              <a:t>describe</a:t>
            </a:r>
            <a:r>
              <a:rPr lang="fr-FR" sz="1600" dirty="0" smtClean="0"/>
              <a:t> </a:t>
            </a:r>
            <a:r>
              <a:rPr lang="fr-FR" sz="1600" b="1" dirty="0" err="1" smtClean="0"/>
              <a:t>properties</a:t>
            </a:r>
            <a:r>
              <a:rPr lang="fr-FR" sz="1600" b="1" dirty="0" smtClean="0"/>
              <a:t> </a:t>
            </a:r>
            <a:r>
              <a:rPr lang="fr-FR" sz="1600" dirty="0" smtClean="0"/>
              <a:t>(interaction) as </a:t>
            </a:r>
            <a:r>
              <a:rPr lang="fr-FR" sz="1600" dirty="0" err="1" smtClean="0"/>
              <a:t>well</a:t>
            </a:r>
            <a:r>
              <a:rPr lang="fr-FR" sz="1600" dirty="0" smtClean="0"/>
              <a:t> as </a:t>
            </a:r>
            <a:r>
              <a:rPr lang="fr-FR" sz="1600" b="1" dirty="0" err="1" smtClean="0"/>
              <a:t>measurements</a:t>
            </a:r>
            <a:r>
              <a:rPr lang="fr-FR" sz="1600" dirty="0" smtClean="0"/>
              <a:t>.</a:t>
            </a:r>
          </a:p>
          <a:p>
            <a:r>
              <a:rPr lang="fr-FR" sz="1600" dirty="0" err="1" smtClean="0"/>
              <a:t>Criteria</a:t>
            </a:r>
            <a:r>
              <a:rPr lang="fr-FR" sz="1600" dirty="0" smtClean="0"/>
              <a:t> for </a:t>
            </a:r>
            <a:r>
              <a:rPr lang="fr-FR" sz="1600" b="1" dirty="0" err="1" smtClean="0"/>
              <a:t>uniqueness</a:t>
            </a:r>
            <a:r>
              <a:rPr lang="fr-FR" sz="1600" b="1" dirty="0" smtClean="0"/>
              <a:t> </a:t>
            </a:r>
            <a:r>
              <a:rPr lang="fr-FR" sz="1600" dirty="0" smtClean="0"/>
              <a:t>and </a:t>
            </a:r>
            <a:r>
              <a:rPr lang="fr-FR" sz="1600" b="1" dirty="0" err="1" smtClean="0"/>
              <a:t>equivalency</a:t>
            </a:r>
            <a:r>
              <a:rPr lang="fr-FR" sz="1600" dirty="0" smtClean="0"/>
              <a:t>.</a:t>
            </a:r>
          </a:p>
          <a:p>
            <a:r>
              <a:rPr lang="fr-FR" sz="1600" dirty="0" err="1" smtClean="0"/>
              <a:t>Different</a:t>
            </a:r>
            <a:r>
              <a:rPr lang="fr-FR" sz="1600" dirty="0" smtClean="0"/>
              <a:t> </a:t>
            </a:r>
            <a:r>
              <a:rPr lang="fr-FR" sz="1600" dirty="0" err="1" smtClean="0"/>
              <a:t>requirements</a:t>
            </a:r>
            <a:r>
              <a:rPr lang="fr-FR" sz="1600" dirty="0" smtClean="0"/>
              <a:t> of </a:t>
            </a:r>
            <a:r>
              <a:rPr lang="fr-FR" sz="1600" dirty="0" err="1" smtClean="0"/>
              <a:t>different</a:t>
            </a:r>
            <a:r>
              <a:rPr lang="fr-FR" sz="1600" dirty="0" smtClean="0"/>
              <a:t> disciplines:</a:t>
            </a:r>
          </a:p>
          <a:p>
            <a:pPr lvl="1"/>
            <a:r>
              <a:rPr lang="en-US" sz="1600" dirty="0" smtClean="0"/>
              <a:t>Chemistry</a:t>
            </a:r>
          </a:p>
          <a:p>
            <a:pPr lvl="1"/>
            <a:r>
              <a:rPr lang="en-US" sz="1600" dirty="0" smtClean="0"/>
              <a:t>Physics</a:t>
            </a:r>
          </a:p>
          <a:p>
            <a:pPr lvl="1"/>
            <a:r>
              <a:rPr lang="en-US" sz="1600" dirty="0" smtClean="0"/>
              <a:t>Materials science</a:t>
            </a:r>
          </a:p>
          <a:p>
            <a:pPr lvl="1"/>
            <a:r>
              <a:rPr lang="en-US" sz="1600" dirty="0" smtClean="0"/>
              <a:t>Food science and technology</a:t>
            </a:r>
          </a:p>
          <a:p>
            <a:pPr lvl="1"/>
            <a:r>
              <a:rPr lang="en-US" sz="1600" dirty="0" smtClean="0"/>
              <a:t>Nutrition science</a:t>
            </a:r>
          </a:p>
          <a:p>
            <a:pPr lvl="1"/>
            <a:r>
              <a:rPr lang="en-US" sz="1600" dirty="0" smtClean="0"/>
              <a:t>Toxicology</a:t>
            </a:r>
          </a:p>
          <a:p>
            <a:pPr lvl="1"/>
            <a:r>
              <a:rPr lang="en-US" sz="1600" dirty="0" smtClean="0"/>
              <a:t>Environmental and ecology science</a:t>
            </a:r>
          </a:p>
          <a:p>
            <a:pPr lvl="1"/>
            <a:r>
              <a:rPr lang="en-US" sz="1600" dirty="0" smtClean="0"/>
              <a:t>Medicine</a:t>
            </a:r>
          </a:p>
          <a:p>
            <a:pPr lvl="1"/>
            <a:r>
              <a:rPr lang="en-US" sz="1600" dirty="0" smtClean="0"/>
              <a:t>Biology</a:t>
            </a:r>
          </a:p>
          <a:p>
            <a:pPr lvl="1"/>
            <a:endParaRPr lang="fr-FR" sz="1600" dirty="0" smtClean="0"/>
          </a:p>
          <a:p>
            <a:endParaRPr lang="fr-FR" sz="1600" dirty="0"/>
          </a:p>
        </p:txBody>
      </p:sp>
      <p:sp>
        <p:nvSpPr>
          <p:cNvPr id="8" name="TextBox 7"/>
          <p:cNvSpPr txBox="1"/>
          <p:nvPr/>
        </p:nvSpPr>
        <p:spPr>
          <a:xfrm>
            <a:off x="3583333" y="6463920"/>
            <a:ext cx="2546415" cy="369332"/>
          </a:xfrm>
          <a:prstGeom prst="rect">
            <a:avLst/>
          </a:prstGeom>
          <a:noFill/>
        </p:spPr>
        <p:txBody>
          <a:bodyPr wrap="none" rtlCol="0">
            <a:spAutoFit/>
          </a:bodyPr>
          <a:lstStyle/>
          <a:p>
            <a:r>
              <a:rPr lang="fr-FR" dirty="0" err="1" smtClean="0"/>
              <a:t>Slide</a:t>
            </a:r>
            <a:r>
              <a:rPr lang="fr-FR" dirty="0" smtClean="0"/>
              <a:t> </a:t>
            </a:r>
            <a:r>
              <a:rPr lang="fr-FR" dirty="0" err="1" smtClean="0"/>
              <a:t>credit</a:t>
            </a:r>
            <a:r>
              <a:rPr lang="fr-FR" dirty="0" smtClean="0"/>
              <a:t>, John </a:t>
            </a:r>
            <a:r>
              <a:rPr lang="fr-FR" dirty="0" err="1" smtClean="0"/>
              <a:t>Rumble</a:t>
            </a:r>
            <a:endParaRPr lang="fr-FR"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196102"/>
            <a:ext cx="6397376" cy="1077218"/>
          </a:xfrm>
          <a:prstGeom prst="rect">
            <a:avLst/>
          </a:prstGeom>
          <a:noFill/>
        </p:spPr>
        <p:txBody>
          <a:bodyPr wrap="square" rtlCol="0">
            <a:spAutoFit/>
          </a:bodyPr>
          <a:lstStyle/>
          <a:p>
            <a:pPr algn="ctr"/>
            <a:r>
              <a:rPr lang="en-US" sz="3200" dirty="0" smtClean="0">
                <a:solidFill>
                  <a:schemeClr val="tx1">
                    <a:lumMod val="75000"/>
                    <a:lumOff val="25000"/>
                  </a:schemeClr>
                </a:solidFill>
              </a:rPr>
              <a:t>Royal Society </a:t>
            </a:r>
            <a:r>
              <a:rPr lang="en-US" sz="3200" i="1" dirty="0" smtClean="0">
                <a:solidFill>
                  <a:schemeClr val="tx1">
                    <a:lumMod val="75000"/>
                    <a:lumOff val="25000"/>
                  </a:schemeClr>
                </a:solidFill>
              </a:rPr>
              <a:t>Science as an Open Enterprise</a:t>
            </a:r>
            <a:r>
              <a:rPr lang="en-US" sz="3200" dirty="0" smtClean="0">
                <a:solidFill>
                  <a:schemeClr val="tx1">
                    <a:lumMod val="75000"/>
                    <a:lumOff val="25000"/>
                  </a:schemeClr>
                </a:solidFill>
              </a:rPr>
              <a:t> Report, 2012</a:t>
            </a:r>
          </a:p>
        </p:txBody>
      </p:sp>
      <p:sp>
        <p:nvSpPr>
          <p:cNvPr id="11" name="TextBox 10"/>
          <p:cNvSpPr txBox="1"/>
          <p:nvPr/>
        </p:nvSpPr>
        <p:spPr>
          <a:xfrm>
            <a:off x="334210" y="1472187"/>
            <a:ext cx="4700589" cy="4755149"/>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‘how the conduct and communication of science needs to adapt to this new era of information technology’.</a:t>
            </a:r>
          </a:p>
          <a:p>
            <a:pPr marL="342900" indent="-342900">
              <a:spcAft>
                <a:spcPts val="600"/>
              </a:spcAft>
              <a:buFont typeface="Wingdings" charset="2"/>
              <a:buChar char="§"/>
            </a:pPr>
            <a:r>
              <a:rPr lang="en-US" b="1" dirty="0" smtClean="0">
                <a:solidFill>
                  <a:schemeClr val="tx1">
                    <a:lumMod val="75000"/>
                    <a:lumOff val="25000"/>
                  </a:schemeClr>
                </a:solidFill>
              </a:rPr>
              <a:t>Intelligent Openness: </a:t>
            </a:r>
            <a:r>
              <a:rPr lang="en-US" dirty="0" smtClean="0">
                <a:solidFill>
                  <a:schemeClr val="tx1">
                    <a:lumMod val="75000"/>
                    <a:lumOff val="25000"/>
                  </a:schemeClr>
                </a:solidFill>
              </a:rPr>
              <a:t>data should be accessible, </a:t>
            </a:r>
            <a:r>
              <a:rPr lang="en-US" b="1" dirty="0" smtClean="0">
                <a:solidFill>
                  <a:schemeClr val="tx1">
                    <a:lumMod val="75000"/>
                    <a:lumOff val="25000"/>
                  </a:schemeClr>
                </a:solidFill>
              </a:rPr>
              <a:t>assessable</a:t>
            </a:r>
            <a:r>
              <a:rPr lang="en-US" dirty="0" smtClean="0">
                <a:solidFill>
                  <a:schemeClr val="tx1">
                    <a:lumMod val="75000"/>
                    <a:lumOff val="25000"/>
                  </a:schemeClr>
                </a:solidFill>
              </a:rPr>
              <a:t>, intelligible, usable.</a:t>
            </a:r>
          </a:p>
          <a:p>
            <a:pPr marL="342900" indent="-342900">
              <a:spcAft>
                <a:spcPts val="600"/>
              </a:spcAft>
              <a:buFont typeface="Wingdings" charset="2"/>
              <a:buChar char="§"/>
            </a:pPr>
            <a:r>
              <a:rPr lang="en-US" dirty="0" smtClean="0">
                <a:solidFill>
                  <a:schemeClr val="tx1">
                    <a:lumMod val="75000"/>
                    <a:lumOff val="25000"/>
                  </a:schemeClr>
                </a:solidFill>
              </a:rPr>
              <a:t>‘</a:t>
            </a:r>
            <a:r>
              <a:rPr lang="en-US" b="1" dirty="0" smtClean="0">
                <a:solidFill>
                  <a:schemeClr val="tx1">
                    <a:lumMod val="75000"/>
                    <a:lumOff val="25000"/>
                  </a:schemeClr>
                </a:solidFill>
              </a:rPr>
              <a:t>As a first step towards this intelligent openness, data that underpin a journal article should be made concurrently available in an accessible database</a:t>
            </a:r>
            <a:r>
              <a:rPr lang="en-US" dirty="0" smtClean="0">
                <a:solidFill>
                  <a:schemeClr val="tx1">
                    <a:lumMod val="75000"/>
                    <a:lumOff val="25000"/>
                  </a:schemeClr>
                </a:solidFill>
              </a:rPr>
              <a:t>. We are now on the brink of an achievable aim: for all science literature to be online, for all of the data to be online and for the two to be interoperable.’</a:t>
            </a:r>
          </a:p>
          <a:p>
            <a:pPr marL="342900" indent="-342900">
              <a:spcAft>
                <a:spcPts val="600"/>
              </a:spcAft>
              <a:buFont typeface="Wingdings" charset="2"/>
              <a:buChar char="§"/>
            </a:pPr>
            <a:r>
              <a:rPr lang="en-US" dirty="0" smtClean="0">
                <a:solidFill>
                  <a:schemeClr val="tx1">
                    <a:lumMod val="75000"/>
                    <a:lumOff val="25000"/>
                  </a:schemeClr>
                </a:solidFill>
              </a:rPr>
              <a:t>Royal Society June 2012, Science as an Open Enterprise, </a:t>
            </a:r>
            <a:r>
              <a:rPr lang="en-US" dirty="0" err="1" smtClean="0">
                <a:solidFill>
                  <a:schemeClr val="tx1">
                    <a:lumMod val="75000"/>
                    <a:lumOff val="25000"/>
                  </a:schemeClr>
                </a:solidFill>
              </a:rPr>
              <a:t>http://royalsociety.org/policy/projects/science-public-enterprise/report/</a:t>
            </a:r>
            <a:r>
              <a:rPr lang="en-US" dirty="0" smtClean="0">
                <a:solidFill>
                  <a:schemeClr val="tx1">
                    <a:lumMod val="75000"/>
                    <a:lumOff val="25000"/>
                  </a:schemeClr>
                </a:solidFill>
              </a:rPr>
              <a:t> </a:t>
            </a:r>
            <a:endParaRPr lang="fr-FR" dirty="0" smtClean="0">
              <a:solidFill>
                <a:schemeClr val="tx1">
                  <a:lumMod val="75000"/>
                  <a:lumOff val="25000"/>
                </a:schemeClr>
              </a:solidFill>
            </a:endParaRPr>
          </a:p>
        </p:txBody>
      </p:sp>
      <p:pic>
        <p:nvPicPr>
          <p:cNvPr id="5" name="Picture 4" descr="SOAE.jpg"/>
          <p:cNvPicPr>
            <a:picLocks noChangeAspect="1"/>
          </p:cNvPicPr>
          <p:nvPr/>
        </p:nvPicPr>
        <p:blipFill>
          <a:blip r:embed="rId4"/>
          <a:stretch>
            <a:fillRect/>
          </a:stretch>
        </p:blipFill>
        <p:spPr>
          <a:xfrm>
            <a:off x="5338214" y="1472188"/>
            <a:ext cx="3809065" cy="53858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1077218"/>
          </a:xfrm>
          <a:prstGeom prst="rect">
            <a:avLst/>
          </a:prstGeom>
          <a:noFill/>
        </p:spPr>
        <p:txBody>
          <a:bodyPr wrap="square" rtlCol="0">
            <a:spAutoFit/>
          </a:bodyPr>
          <a:lstStyle/>
          <a:p>
            <a:pPr algn="ctr"/>
            <a:r>
              <a:rPr lang="fr-FR" sz="3200" dirty="0" smtClean="0">
                <a:solidFill>
                  <a:schemeClr val="tx1">
                    <a:lumMod val="75000"/>
                    <a:lumOff val="25000"/>
                  </a:schemeClr>
                </a:solidFill>
              </a:rPr>
              <a:t>ICSU Consultation on Open Access and </a:t>
            </a:r>
            <a:r>
              <a:rPr lang="fr-FR" sz="3200" dirty="0" err="1" smtClean="0">
                <a:solidFill>
                  <a:schemeClr val="tx1">
                    <a:lumMod val="75000"/>
                    <a:lumOff val="25000"/>
                  </a:schemeClr>
                </a:solidFill>
              </a:rPr>
              <a:t>Metrics</a:t>
            </a:r>
            <a:endParaRPr lang="fr-FR" sz="3200" dirty="0">
              <a:solidFill>
                <a:schemeClr val="tx1">
                  <a:lumMod val="75000"/>
                  <a:lumOff val="25000"/>
                </a:schemeClr>
              </a:solidFill>
            </a:endParaRPr>
          </a:p>
        </p:txBody>
      </p:sp>
      <p:sp>
        <p:nvSpPr>
          <p:cNvPr id="11" name="TextBox 10"/>
          <p:cNvSpPr txBox="1"/>
          <p:nvPr/>
        </p:nvSpPr>
        <p:spPr>
          <a:xfrm>
            <a:off x="334210" y="1540227"/>
            <a:ext cx="8462209" cy="3524042"/>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ICSU (International Council of Science) consultation on Open access to scientific data and literature and assessment of research by metrics.</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Contribute </a:t>
            </a:r>
            <a:r>
              <a:rPr lang="en-US" dirty="0" smtClean="0">
                <a:solidFill>
                  <a:schemeClr val="tx1">
                    <a:lumMod val="75000"/>
                    <a:lumOff val="25000"/>
                  </a:schemeClr>
                </a:solidFill>
              </a:rPr>
              <a:t>towards a report which will provide providing 'an analysis of the current situation and thinking on open access and the use of metrics and a statement of </a:t>
            </a:r>
            <a:r>
              <a:rPr lang="en-US" dirty="0" err="1" smtClean="0">
                <a:solidFill>
                  <a:schemeClr val="tx1">
                    <a:lumMod val="75000"/>
                    <a:lumOff val="25000"/>
                  </a:schemeClr>
                </a:solidFill>
              </a:rPr>
              <a:t>ICSU’s</a:t>
            </a:r>
            <a:r>
              <a:rPr lang="en-US" dirty="0" smtClean="0">
                <a:solidFill>
                  <a:schemeClr val="tx1">
                    <a:lumMod val="75000"/>
                    <a:lumOff val="25000"/>
                  </a:schemeClr>
                </a:solidFill>
              </a:rPr>
              <a:t> overall policies' with regard to these things.’</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ICSU feels the need to clarify position, work with scientific unions on this.</a:t>
            </a:r>
          </a:p>
          <a:p>
            <a:pPr marL="342900" indent="-342900">
              <a:spcAft>
                <a:spcPts val="600"/>
              </a:spcAft>
              <a:buFont typeface="Wingdings" charset="2"/>
              <a:buChar char="§"/>
            </a:pPr>
            <a:r>
              <a:rPr lang="en-US" dirty="0" smtClean="0">
                <a:solidFill>
                  <a:schemeClr val="tx1">
                    <a:lumMod val="75000"/>
                    <a:lumOff val="25000"/>
                  </a:schemeClr>
                </a:solidFill>
              </a:rPr>
              <a:t>Concerns about the Gold OA business model (for data and publications) and where this leaves researchers without grant funding.</a:t>
            </a:r>
          </a:p>
          <a:p>
            <a:pPr marL="342900" indent="-342900">
              <a:spcAft>
                <a:spcPts val="600"/>
              </a:spcAft>
              <a:buFont typeface="Wingdings" charset="2"/>
              <a:buChar char="§"/>
            </a:pPr>
            <a:r>
              <a:rPr lang="en-US" dirty="0" smtClean="0">
                <a:solidFill>
                  <a:schemeClr val="tx1">
                    <a:lumMod val="75000"/>
                    <a:lumOff val="25000"/>
                  </a:schemeClr>
                </a:solidFill>
              </a:rPr>
              <a:t>What type of of metrics, to what end?</a:t>
            </a:r>
          </a:p>
          <a:p>
            <a:pPr marL="342900" indent="-342900">
              <a:spcAft>
                <a:spcPts val="600"/>
              </a:spcAft>
              <a:buFont typeface="Wingdings" charset="2"/>
              <a:buChar char="§"/>
            </a:pPr>
            <a:r>
              <a:rPr lang="en-US" dirty="0" smtClean="0">
                <a:solidFill>
                  <a:schemeClr val="tx1">
                    <a:lumMod val="75000"/>
                    <a:lumOff val="25000"/>
                  </a:schemeClr>
                </a:solidFill>
              </a:rPr>
              <a:t>Consultation </a:t>
            </a:r>
            <a:r>
              <a:rPr lang="en-US" dirty="0" smtClean="0">
                <a:solidFill>
                  <a:schemeClr val="tx1">
                    <a:lumMod val="75000"/>
                    <a:lumOff val="25000"/>
                  </a:schemeClr>
                </a:solidFill>
              </a:rPr>
              <a:t>workshop on 25 September involving ICSU members and to which CODATA is contributing</a:t>
            </a:r>
            <a:r>
              <a:rPr lang="en-US" dirty="0" smtClean="0">
                <a:solidFill>
                  <a:schemeClr val="tx1">
                    <a:lumMod val="75000"/>
                    <a:lumOff val="25000"/>
                  </a:schemeClr>
                </a:solidFill>
              </a:rPr>
              <a:t>.</a:t>
            </a:r>
            <a:endParaRPr lang="en-US" dirty="0" smtClean="0">
              <a:solidFill>
                <a:schemeClr val="tx1">
                  <a:lumMod val="75000"/>
                  <a:lumOff val="25000"/>
                </a:schemeClr>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184762"/>
            <a:ext cx="6578810" cy="584776"/>
          </a:xfrm>
          <a:prstGeom prst="rect">
            <a:avLst/>
          </a:prstGeom>
          <a:noFill/>
        </p:spPr>
        <p:txBody>
          <a:bodyPr wrap="square" rtlCol="0">
            <a:spAutoFit/>
          </a:bodyPr>
          <a:lstStyle/>
          <a:p>
            <a:pPr algn="ctr"/>
            <a:r>
              <a:rPr lang="fr-FR" sz="3200" dirty="0" smtClean="0">
                <a:solidFill>
                  <a:schemeClr val="tx1">
                    <a:lumMod val="75000"/>
                    <a:lumOff val="25000"/>
                  </a:schemeClr>
                </a:solidFill>
              </a:rPr>
              <a:t>Data Citation, Standards and Practices</a:t>
            </a:r>
            <a:endParaRPr lang="fr-FR" sz="3200" dirty="0">
              <a:solidFill>
                <a:schemeClr val="tx1">
                  <a:lumMod val="75000"/>
                  <a:lumOff val="25000"/>
                </a:schemeClr>
              </a:solidFill>
            </a:endParaRPr>
          </a:p>
        </p:txBody>
      </p:sp>
      <p:sp>
        <p:nvSpPr>
          <p:cNvPr id="11" name="TextBox 10"/>
          <p:cNvSpPr txBox="1"/>
          <p:nvPr/>
        </p:nvSpPr>
        <p:spPr>
          <a:xfrm>
            <a:off x="334210" y="1370127"/>
            <a:ext cx="8462209" cy="5278367"/>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Co-Chairs: Christine </a:t>
            </a:r>
            <a:r>
              <a:rPr lang="en-US" dirty="0" err="1" smtClean="0">
                <a:solidFill>
                  <a:schemeClr val="tx1">
                    <a:lumMod val="75000"/>
                    <a:lumOff val="25000"/>
                  </a:schemeClr>
                </a:solidFill>
              </a:rPr>
              <a:t>Borgman</a:t>
            </a:r>
            <a:r>
              <a:rPr lang="en-US" dirty="0" smtClean="0">
                <a:solidFill>
                  <a:schemeClr val="tx1">
                    <a:lumMod val="75000"/>
                    <a:lumOff val="25000"/>
                  </a:schemeClr>
                </a:solidFill>
              </a:rPr>
              <a:t>, Jan </a:t>
            </a:r>
            <a:r>
              <a:rPr lang="en-US" dirty="0" err="1" smtClean="0">
                <a:solidFill>
                  <a:schemeClr val="tx1">
                    <a:lumMod val="75000"/>
                    <a:lumOff val="25000"/>
                  </a:schemeClr>
                </a:solidFill>
              </a:rPr>
              <a:t>Brase</a:t>
            </a:r>
            <a:r>
              <a:rPr lang="en-US" dirty="0" smtClean="0">
                <a:solidFill>
                  <a:schemeClr val="tx1">
                    <a:lumMod val="75000"/>
                    <a:lumOff val="25000"/>
                  </a:schemeClr>
                </a:solidFill>
              </a:rPr>
              <a:t>, Sarah Callaghan; Consultant: Paul </a:t>
            </a:r>
            <a:r>
              <a:rPr lang="en-US" dirty="0" err="1" smtClean="0">
                <a:solidFill>
                  <a:schemeClr val="tx1">
                    <a:lumMod val="75000"/>
                    <a:lumOff val="25000"/>
                  </a:schemeClr>
                </a:solidFill>
              </a:rPr>
              <a:t>Uhlir</a:t>
            </a:r>
            <a:r>
              <a:rPr lang="en-US" dirty="0" smtClean="0">
                <a:solidFill>
                  <a:schemeClr val="tx1">
                    <a:lumMod val="75000"/>
                    <a:lumOff val="25000"/>
                  </a:schemeClr>
                </a:solidFill>
              </a:rPr>
              <a:t>; see </a:t>
            </a:r>
            <a:r>
              <a:rPr lang="en-US" u="sng" dirty="0" smtClean="0">
                <a:solidFill>
                  <a:schemeClr val="accent4">
                    <a:lumMod val="75000"/>
                  </a:schemeClr>
                </a:solidFill>
              </a:rPr>
              <a:t>http://</a:t>
            </a:r>
            <a:r>
              <a:rPr lang="en-US" u="sng" dirty="0" err="1" smtClean="0">
                <a:solidFill>
                  <a:schemeClr val="accent4">
                    <a:lumMod val="75000"/>
                  </a:schemeClr>
                </a:solidFill>
              </a:rPr>
              <a:t>www.codata.org/taskgroups/TGdatacitation/index.html</a:t>
            </a:r>
            <a:endParaRPr lang="en-US" u="sng" dirty="0" smtClean="0">
              <a:solidFill>
                <a:schemeClr val="accent4">
                  <a:lumMod val="7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Involvement of a range of key </a:t>
            </a:r>
            <a:r>
              <a:rPr lang="en-US" dirty="0" err="1" smtClean="0">
                <a:solidFill>
                  <a:schemeClr val="tx1">
                    <a:lumMod val="75000"/>
                    <a:lumOff val="25000"/>
                  </a:schemeClr>
                </a:solidFill>
              </a:rPr>
              <a:t>organisations</a:t>
            </a:r>
            <a:r>
              <a:rPr lang="en-US" dirty="0" smtClean="0">
                <a:solidFill>
                  <a:schemeClr val="tx1">
                    <a:lumMod val="75000"/>
                    <a:lumOff val="25000"/>
                  </a:schemeClr>
                </a:solidFill>
              </a:rPr>
              <a:t> and experts.</a:t>
            </a:r>
          </a:p>
          <a:p>
            <a:pPr marL="342900" indent="-342900">
              <a:spcAft>
                <a:spcPts val="600"/>
              </a:spcAft>
              <a:buFont typeface="Wingdings" charset="2"/>
              <a:buChar char="§"/>
            </a:pPr>
            <a:r>
              <a:rPr lang="en-US" dirty="0" smtClean="0">
                <a:solidFill>
                  <a:schemeClr val="tx1">
                    <a:lumMod val="75000"/>
                    <a:lumOff val="25000"/>
                  </a:schemeClr>
                </a:solidFill>
              </a:rPr>
              <a:t>Major Report </a:t>
            </a:r>
            <a:r>
              <a:rPr lang="en-US" b="1" i="1" dirty="0" smtClean="0">
                <a:solidFill>
                  <a:schemeClr val="tx1">
                    <a:lumMod val="75000"/>
                    <a:lumOff val="25000"/>
                  </a:schemeClr>
                </a:solidFill>
              </a:rPr>
              <a:t>Out of Cite, Out of Mind</a:t>
            </a:r>
            <a:r>
              <a:rPr lang="en-US" dirty="0" smtClean="0">
                <a:solidFill>
                  <a:schemeClr val="tx1">
                    <a:lumMod val="75000"/>
                    <a:lumOff val="25000"/>
                  </a:schemeClr>
                </a:solidFill>
              </a:rPr>
              <a:t> to be released in </a:t>
            </a:r>
            <a:r>
              <a:rPr lang="en-US" b="1" dirty="0" smtClean="0">
                <a:solidFill>
                  <a:schemeClr val="tx1">
                    <a:lumMod val="75000"/>
                    <a:lumOff val="25000"/>
                  </a:schemeClr>
                </a:solidFill>
              </a:rPr>
              <a:t>September 2013</a:t>
            </a:r>
          </a:p>
          <a:p>
            <a:pPr marL="342900" indent="-342900">
              <a:spcAft>
                <a:spcPts val="600"/>
              </a:spcAft>
              <a:buFont typeface="Wingdings" charset="2"/>
              <a:buChar char="§"/>
            </a:pPr>
            <a:r>
              <a:rPr lang="en-US" dirty="0" smtClean="0">
                <a:solidFill>
                  <a:schemeClr val="tx1">
                    <a:lumMod val="75000"/>
                    <a:lumOff val="25000"/>
                  </a:schemeClr>
                </a:solidFill>
              </a:rPr>
              <a:t>Forceful set of ‘First Principles’ for data citation:</a:t>
            </a:r>
          </a:p>
          <a:p>
            <a:pPr marL="800100" lvl="1" indent="-342900">
              <a:spcAft>
                <a:spcPts val="600"/>
              </a:spcAft>
              <a:buFont typeface="+mj-lt"/>
              <a:buAutoNum type="arabicPeriod"/>
            </a:pPr>
            <a:r>
              <a:rPr lang="en-US" sz="1400" b="1" dirty="0" smtClean="0">
                <a:solidFill>
                  <a:schemeClr val="tx1">
                    <a:lumMod val="75000"/>
                    <a:lumOff val="25000"/>
                  </a:schemeClr>
                </a:solidFill>
              </a:rPr>
              <a:t>Status of Data: </a:t>
            </a:r>
            <a:r>
              <a:rPr lang="en-US" sz="1400" dirty="0" smtClean="0">
                <a:solidFill>
                  <a:schemeClr val="tx1">
                    <a:lumMod val="75000"/>
                    <a:lumOff val="25000"/>
                  </a:schemeClr>
                </a:solidFill>
              </a:rPr>
              <a:t>Data citations should be accorded the same importance in the scholarly record as the citation of other objects.</a:t>
            </a:r>
          </a:p>
          <a:p>
            <a:pPr marL="800100" lvl="1" indent="-342900">
              <a:spcAft>
                <a:spcPts val="600"/>
              </a:spcAft>
              <a:buFont typeface="+mj-lt"/>
              <a:buAutoNum type="arabicPeriod"/>
            </a:pPr>
            <a:r>
              <a:rPr lang="en-US" sz="1400" b="1" dirty="0" smtClean="0">
                <a:solidFill>
                  <a:schemeClr val="tx1">
                    <a:lumMod val="75000"/>
                    <a:lumOff val="25000"/>
                  </a:schemeClr>
                </a:solidFill>
              </a:rPr>
              <a:t>Attribution: </a:t>
            </a:r>
            <a:r>
              <a:rPr lang="en-US" sz="1400" dirty="0" smtClean="0">
                <a:solidFill>
                  <a:schemeClr val="tx1">
                    <a:lumMod val="75000"/>
                    <a:lumOff val="25000"/>
                  </a:schemeClr>
                </a:solidFill>
              </a:rPr>
              <a:t>Citations should facilitate giving scholarly credit and legal attribution to all parties responsible for those data.</a:t>
            </a:r>
          </a:p>
          <a:p>
            <a:pPr marL="800100" lvl="1" indent="-342900">
              <a:spcAft>
                <a:spcPts val="600"/>
              </a:spcAft>
              <a:buFont typeface="+mj-lt"/>
              <a:buAutoNum type="arabicPeriod"/>
            </a:pPr>
            <a:r>
              <a:rPr lang="en-US" sz="1400" b="1" dirty="0" smtClean="0">
                <a:solidFill>
                  <a:schemeClr val="tx1">
                    <a:lumMod val="75000"/>
                    <a:lumOff val="25000"/>
                  </a:schemeClr>
                </a:solidFill>
              </a:rPr>
              <a:t>Persistence: </a:t>
            </a:r>
            <a:r>
              <a:rPr lang="en-US" sz="1400" dirty="0" smtClean="0">
                <a:solidFill>
                  <a:schemeClr val="tx1">
                    <a:lumMod val="75000"/>
                    <a:lumOff val="25000"/>
                  </a:schemeClr>
                </a:solidFill>
              </a:rPr>
              <a:t>Citations should be as durable as the cited objects.</a:t>
            </a:r>
          </a:p>
          <a:p>
            <a:pPr marL="800100" lvl="1" indent="-342900">
              <a:spcAft>
                <a:spcPts val="600"/>
              </a:spcAft>
              <a:buFont typeface="+mj-lt"/>
              <a:buAutoNum type="arabicPeriod"/>
            </a:pPr>
            <a:r>
              <a:rPr lang="en-US" sz="1400" b="1" dirty="0" smtClean="0">
                <a:solidFill>
                  <a:schemeClr val="tx1">
                    <a:lumMod val="75000"/>
                    <a:lumOff val="25000"/>
                  </a:schemeClr>
                </a:solidFill>
              </a:rPr>
              <a:t>Access: </a:t>
            </a:r>
            <a:r>
              <a:rPr lang="en-US" sz="1400" dirty="0" smtClean="0">
                <a:solidFill>
                  <a:schemeClr val="tx1">
                    <a:lumMod val="75000"/>
                    <a:lumOff val="25000"/>
                  </a:schemeClr>
                </a:solidFill>
              </a:rPr>
              <a:t>Citations should facilitate access to data by humans and by machines.</a:t>
            </a:r>
          </a:p>
          <a:p>
            <a:pPr marL="800100" lvl="1" indent="-342900">
              <a:spcAft>
                <a:spcPts val="600"/>
              </a:spcAft>
              <a:buFont typeface="+mj-lt"/>
              <a:buAutoNum type="arabicPeriod"/>
            </a:pPr>
            <a:r>
              <a:rPr lang="en-US" sz="1400" b="1" dirty="0" smtClean="0">
                <a:solidFill>
                  <a:schemeClr val="tx1">
                    <a:lumMod val="75000"/>
                    <a:lumOff val="25000"/>
                  </a:schemeClr>
                </a:solidFill>
              </a:rPr>
              <a:t>Discovery: </a:t>
            </a:r>
            <a:r>
              <a:rPr lang="en-US" sz="1400" dirty="0" smtClean="0">
                <a:solidFill>
                  <a:schemeClr val="tx1">
                    <a:lumMod val="75000"/>
                    <a:lumOff val="25000"/>
                  </a:schemeClr>
                </a:solidFill>
              </a:rPr>
              <a:t>Citations should support the discovery of data and their documentation.</a:t>
            </a:r>
          </a:p>
          <a:p>
            <a:pPr marL="800100" lvl="1" indent="-342900">
              <a:spcAft>
                <a:spcPts val="600"/>
              </a:spcAft>
              <a:buFont typeface="+mj-lt"/>
              <a:buAutoNum type="arabicPeriod"/>
            </a:pPr>
            <a:r>
              <a:rPr lang="en-US" sz="1400" b="1" dirty="0" smtClean="0">
                <a:solidFill>
                  <a:schemeClr val="tx1">
                    <a:lumMod val="75000"/>
                    <a:lumOff val="25000"/>
                  </a:schemeClr>
                </a:solidFill>
              </a:rPr>
              <a:t>Provenance: </a:t>
            </a:r>
            <a:r>
              <a:rPr lang="en-US" sz="1400" dirty="0" smtClean="0">
                <a:solidFill>
                  <a:schemeClr val="tx1">
                    <a:lumMod val="75000"/>
                    <a:lumOff val="25000"/>
                  </a:schemeClr>
                </a:solidFill>
              </a:rPr>
              <a:t>Citations should facilitate the establishment of provenance of data.</a:t>
            </a:r>
          </a:p>
          <a:p>
            <a:pPr marL="800100" lvl="1" indent="-342900">
              <a:spcAft>
                <a:spcPts val="600"/>
              </a:spcAft>
              <a:buFont typeface="+mj-lt"/>
              <a:buAutoNum type="arabicPeriod"/>
            </a:pPr>
            <a:r>
              <a:rPr lang="en-US" sz="1400" b="1" dirty="0" smtClean="0">
                <a:solidFill>
                  <a:schemeClr val="tx1">
                    <a:lumMod val="75000"/>
                    <a:lumOff val="25000"/>
                  </a:schemeClr>
                </a:solidFill>
              </a:rPr>
              <a:t>Granularity: </a:t>
            </a:r>
            <a:r>
              <a:rPr lang="en-US" sz="1400" dirty="0" smtClean="0">
                <a:solidFill>
                  <a:schemeClr val="tx1">
                    <a:lumMod val="75000"/>
                    <a:lumOff val="25000"/>
                  </a:schemeClr>
                </a:solidFill>
              </a:rPr>
              <a:t>Citations should support the finest grained description necessary to identify the data.</a:t>
            </a:r>
          </a:p>
          <a:p>
            <a:pPr marL="800100" lvl="1" indent="-342900">
              <a:spcAft>
                <a:spcPts val="600"/>
              </a:spcAft>
              <a:buFont typeface="+mj-lt"/>
              <a:buAutoNum type="arabicPeriod"/>
            </a:pPr>
            <a:r>
              <a:rPr lang="en-US" sz="1400" b="1" dirty="0" smtClean="0">
                <a:solidFill>
                  <a:schemeClr val="tx1">
                    <a:lumMod val="75000"/>
                    <a:lumOff val="25000"/>
                  </a:schemeClr>
                </a:solidFill>
              </a:rPr>
              <a:t>Verifiability: </a:t>
            </a:r>
            <a:r>
              <a:rPr lang="en-US" sz="1400" dirty="0" smtClean="0">
                <a:solidFill>
                  <a:schemeClr val="tx1">
                    <a:lumMod val="75000"/>
                    <a:lumOff val="25000"/>
                  </a:schemeClr>
                </a:solidFill>
              </a:rPr>
              <a:t>Citations should contain information sufficient to identify the data unambiguously.</a:t>
            </a:r>
          </a:p>
          <a:p>
            <a:pPr marL="800100" lvl="1" indent="-342900">
              <a:spcAft>
                <a:spcPts val="600"/>
              </a:spcAft>
              <a:buFont typeface="+mj-lt"/>
              <a:buAutoNum type="arabicPeriod"/>
            </a:pPr>
            <a:r>
              <a:rPr lang="en-US" sz="1400" b="1" dirty="0" smtClean="0">
                <a:solidFill>
                  <a:schemeClr val="tx1">
                    <a:lumMod val="75000"/>
                    <a:lumOff val="25000"/>
                  </a:schemeClr>
                </a:solidFill>
              </a:rPr>
              <a:t>Metadata Standards: </a:t>
            </a:r>
            <a:r>
              <a:rPr lang="en-US" sz="1400" dirty="0" smtClean="0">
                <a:solidFill>
                  <a:schemeClr val="tx1">
                    <a:lumMod val="75000"/>
                    <a:lumOff val="25000"/>
                  </a:schemeClr>
                </a:solidFill>
              </a:rPr>
              <a:t>Citations should employ widely accepted metadata standards.</a:t>
            </a:r>
          </a:p>
          <a:p>
            <a:pPr marL="800100" lvl="1" indent="-342900">
              <a:spcAft>
                <a:spcPts val="600"/>
              </a:spcAft>
              <a:buFont typeface="+mj-lt"/>
              <a:buAutoNum type="arabicPeriod"/>
            </a:pPr>
            <a:r>
              <a:rPr lang="en-US" sz="1400" b="1" dirty="0" smtClean="0">
                <a:solidFill>
                  <a:schemeClr val="tx1">
                    <a:lumMod val="75000"/>
                    <a:lumOff val="25000"/>
                  </a:schemeClr>
                </a:solidFill>
              </a:rPr>
              <a:t>Flexibility: </a:t>
            </a:r>
            <a:r>
              <a:rPr lang="en-US" sz="1400" dirty="0" smtClean="0">
                <a:solidFill>
                  <a:schemeClr val="tx1">
                    <a:lumMod val="75000"/>
                    <a:lumOff val="25000"/>
                  </a:schemeClr>
                </a:solidFill>
              </a:rPr>
              <a:t>Citation methods should be sufficiently flexible to accommodate the variant practices among communities.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ocial_contract_rousseau_page.jpg"/>
          <p:cNvPicPr>
            <a:picLocks noChangeAspect="1"/>
          </p:cNvPicPr>
          <p:nvPr/>
        </p:nvPicPr>
        <p:blipFill>
          <a:blip r:embed="rId2"/>
          <a:stretch>
            <a:fillRect/>
          </a:stretch>
        </p:blipFill>
        <p:spPr>
          <a:xfrm>
            <a:off x="-1" y="0"/>
            <a:ext cx="4276165" cy="6858000"/>
          </a:xfrm>
          <a:prstGeom prst="rect">
            <a:avLst/>
          </a:prstGeom>
        </p:spPr>
      </p:pic>
      <p:sp>
        <p:nvSpPr>
          <p:cNvPr id="3" name="TextBox 2"/>
          <p:cNvSpPr txBox="1"/>
          <p:nvPr/>
        </p:nvSpPr>
        <p:spPr>
          <a:xfrm>
            <a:off x="4495800" y="6248400"/>
            <a:ext cx="4343400" cy="461665"/>
          </a:xfrm>
          <a:prstGeom prst="rect">
            <a:avLst/>
          </a:prstGeom>
          <a:noFill/>
        </p:spPr>
        <p:txBody>
          <a:bodyPr wrap="square" rtlCol="0">
            <a:spAutoFit/>
          </a:bodyPr>
          <a:lstStyle/>
          <a:p>
            <a:r>
              <a:rPr lang="en-US" sz="1200" kern="0" dirty="0" smtClean="0">
                <a:solidFill>
                  <a:srgbClr val="293352"/>
                </a:solidFill>
                <a:ea typeface="ＭＳ Ｐゴシック" charset="-128"/>
                <a:cs typeface="ＭＳ Ｐゴシック" charset="-128"/>
              </a:rPr>
              <a:t>Vision ‘Open Data and the Social Contract of Scientific Publishing’ </a:t>
            </a:r>
            <a:r>
              <a:rPr lang="en-US" sz="1200" dirty="0" smtClean="0">
                <a:hlinkClick r:id="rId3"/>
              </a:rPr>
              <a:t>http://www.bioone.org/doi/full/10.1525/bio.2010.60.5.2</a:t>
            </a:r>
            <a:r>
              <a:rPr lang="en-US" sz="1200" dirty="0" smtClean="0"/>
              <a:t> </a:t>
            </a:r>
            <a:endParaRPr lang="fr-FR" sz="1200" dirty="0"/>
          </a:p>
        </p:txBody>
      </p:sp>
      <p:sp>
        <p:nvSpPr>
          <p:cNvPr id="5" name="TextBox 4"/>
          <p:cNvSpPr txBox="1"/>
          <p:nvPr/>
        </p:nvSpPr>
        <p:spPr>
          <a:xfrm>
            <a:off x="4419600" y="228600"/>
            <a:ext cx="4495800" cy="4801315"/>
          </a:xfrm>
          <a:prstGeom prst="rect">
            <a:avLst/>
          </a:prstGeom>
          <a:noFill/>
        </p:spPr>
        <p:txBody>
          <a:bodyPr wrap="square" rtlCol="0">
            <a:spAutoFit/>
          </a:bodyPr>
          <a:lstStyle/>
          <a:p>
            <a:r>
              <a:rPr lang="en-US" dirty="0" smtClean="0"/>
              <a:t>The credibility and effectiveness of the research enterprise is due in large part to </a:t>
            </a:r>
            <a:r>
              <a:rPr lang="en-US" b="1" dirty="0" smtClean="0"/>
              <a:t>the social contract behind scholarly publishing</a:t>
            </a:r>
            <a:r>
              <a:rPr lang="en-US" dirty="0" smtClean="0"/>
              <a:t>. Researchers disclose their work to their peers in return for professional credit. In so doing, they also expose their findings to be confirmed or refuted, and enable other researchers to build upon their results. </a:t>
            </a:r>
            <a:r>
              <a:rPr lang="en-US" b="1" dirty="0" smtClean="0"/>
              <a:t>Dryad seeks to extend this social contract to research data by providing a model for how a disciplinary repository can motivate researchers to disclose the data that is of the greatest value for scientific reuse, that associated with publications</a:t>
            </a:r>
            <a:r>
              <a:rPr lang="en-US" dirty="0" smtClean="0"/>
              <a:t>, and realize the manifold benefits of free access to scientific data in perpetuity.</a:t>
            </a:r>
          </a:p>
          <a:p>
            <a:r>
              <a:rPr lang="en-US" dirty="0" smtClean="0">
                <a:hlinkClick r:id="rId4"/>
              </a:rPr>
              <a:t>http://datadryad.org/pages/about</a:t>
            </a:r>
            <a:r>
              <a:rPr lang="en-US" dirty="0" smtClean="0"/>
              <a:t> </a:t>
            </a:r>
            <a:endParaRPr lang="fr-FR" dirty="0"/>
          </a:p>
        </p:txBody>
      </p:sp>
      <p:pic>
        <p:nvPicPr>
          <p:cNvPr id="6" name="Picture 5" descr="dryadLogo.png"/>
          <p:cNvPicPr>
            <a:picLocks noChangeAspect="1"/>
          </p:cNvPicPr>
          <p:nvPr/>
        </p:nvPicPr>
        <p:blipFill>
          <a:blip r:embed="rId5"/>
          <a:srcRect/>
          <a:stretch>
            <a:fillRect/>
          </a:stretch>
        </p:blipFill>
        <p:spPr bwMode="auto">
          <a:xfrm>
            <a:off x="5486400" y="5029200"/>
            <a:ext cx="2376201" cy="11265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Dryad</a:t>
            </a:r>
            <a:r>
              <a:rPr lang="fr-FR" sz="3200" dirty="0" smtClean="0">
                <a:solidFill>
                  <a:schemeClr val="tx1">
                    <a:lumMod val="75000"/>
                    <a:lumOff val="25000"/>
                  </a:schemeClr>
                </a:solidFill>
              </a:rPr>
              <a:t> Data </a:t>
            </a:r>
            <a:r>
              <a:rPr lang="fr-FR" sz="3200" dirty="0" err="1" smtClean="0">
                <a:solidFill>
                  <a:schemeClr val="tx1">
                    <a:lumMod val="75000"/>
                    <a:lumOff val="25000"/>
                  </a:schemeClr>
                </a:solidFill>
              </a:rPr>
              <a:t>Repository</a:t>
            </a:r>
            <a:endParaRPr lang="fr-FR" sz="3200" dirty="0">
              <a:solidFill>
                <a:schemeClr val="tx1">
                  <a:lumMod val="75000"/>
                  <a:lumOff val="25000"/>
                </a:schemeClr>
              </a:solidFill>
            </a:endParaRPr>
          </a:p>
        </p:txBody>
      </p:sp>
      <p:sp>
        <p:nvSpPr>
          <p:cNvPr id="11" name="TextBox 10"/>
          <p:cNvSpPr txBox="1"/>
          <p:nvPr/>
        </p:nvSpPr>
        <p:spPr>
          <a:xfrm>
            <a:off x="334210" y="1304126"/>
            <a:ext cx="3997531" cy="4078040"/>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Dryad </a:t>
            </a:r>
            <a:r>
              <a:rPr lang="en-US" dirty="0" smtClean="0">
                <a:solidFill>
                  <a:schemeClr val="tx1">
                    <a:lumMod val="75000"/>
                    <a:lumOff val="25000"/>
                  </a:schemeClr>
                </a:solidFill>
              </a:rPr>
              <a:t>Data Repository: http://</a:t>
            </a:r>
            <a:r>
              <a:rPr lang="en-US" dirty="0" err="1" smtClean="0">
                <a:solidFill>
                  <a:schemeClr val="tx1">
                    <a:lumMod val="75000"/>
                    <a:lumOff val="25000"/>
                  </a:schemeClr>
                </a:solidFill>
              </a:rPr>
              <a:t>datadryad.org</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Provides </a:t>
            </a:r>
            <a:r>
              <a:rPr lang="en-US" dirty="0" smtClean="0">
                <a:solidFill>
                  <a:schemeClr val="tx1">
                    <a:lumMod val="75000"/>
                    <a:lumOff val="25000"/>
                  </a:schemeClr>
                </a:solidFill>
              </a:rPr>
              <a:t>a home for the data underpinning research articles.</a:t>
            </a:r>
          </a:p>
          <a:p>
            <a:pPr marL="342900" indent="-342900">
              <a:spcAft>
                <a:spcPts val="600"/>
              </a:spcAft>
              <a:buFont typeface="Wingdings" charset="2"/>
              <a:buChar char="§"/>
            </a:pPr>
            <a:r>
              <a:rPr lang="en-US" dirty="0" smtClean="0">
                <a:solidFill>
                  <a:schemeClr val="tx1">
                    <a:lumMod val="75000"/>
                    <a:lumOff val="25000"/>
                  </a:schemeClr>
                </a:solidFill>
              </a:rPr>
              <a:t>Exploring a depositor pays business </a:t>
            </a:r>
            <a:r>
              <a:rPr lang="en-US" dirty="0" smtClean="0">
                <a:solidFill>
                  <a:schemeClr val="tx1">
                    <a:lumMod val="75000"/>
                    <a:lumOff val="25000"/>
                  </a:schemeClr>
                </a:solidFill>
              </a:rPr>
              <a:t>model: </a:t>
            </a:r>
            <a:r>
              <a:rPr lang="en-US" dirty="0" smtClean="0">
                <a:solidFill>
                  <a:schemeClr val="tx1">
                    <a:lumMod val="75000"/>
                    <a:lumOff val="25000"/>
                  </a:schemeClr>
                </a:solidFill>
                <a:hlinkClick r:id="rId4"/>
              </a:rPr>
              <a:t>http://datadryad.org/pages/</a:t>
            </a:r>
            <a:r>
              <a:rPr lang="en-US" dirty="0" smtClean="0">
                <a:solidFill>
                  <a:schemeClr val="tx1">
                    <a:lumMod val="75000"/>
                    <a:lumOff val="25000"/>
                  </a:schemeClr>
                </a:solidFill>
                <a:hlinkClick r:id="rId4"/>
              </a:rPr>
              <a:t>pricing</a:t>
            </a:r>
            <a:r>
              <a:rPr lang="en-US" dirty="0" smtClean="0">
                <a:solidFill>
                  <a:schemeClr val="tx1">
                    <a:lumMod val="75000"/>
                    <a:lumOff val="25000"/>
                  </a:schemeClr>
                </a:solidFill>
              </a:rPr>
              <a:t> </a:t>
            </a:r>
          </a:p>
          <a:p>
            <a:pPr marL="342900" indent="-342900">
              <a:spcAft>
                <a:spcPts val="600"/>
              </a:spcAft>
              <a:buFont typeface="Wingdings" charset="2"/>
              <a:buChar char="§"/>
            </a:pPr>
            <a:r>
              <a:rPr lang="en-US" dirty="0" smtClean="0">
                <a:solidFill>
                  <a:schemeClr val="tx1">
                    <a:lumMod val="75000"/>
                    <a:lumOff val="25000"/>
                  </a:schemeClr>
                </a:solidFill>
              </a:rPr>
              <a:t>Relying </a:t>
            </a:r>
            <a:r>
              <a:rPr lang="en-US" dirty="0" smtClean="0">
                <a:solidFill>
                  <a:schemeClr val="tx1">
                    <a:lumMod val="75000"/>
                    <a:lumOff val="25000"/>
                  </a:schemeClr>
                </a:solidFill>
              </a:rPr>
              <a:t>on low cost, low </a:t>
            </a:r>
            <a:r>
              <a:rPr lang="en-US" dirty="0" err="1" smtClean="0">
                <a:solidFill>
                  <a:schemeClr val="tx1">
                    <a:lumMod val="75000"/>
                    <a:lumOff val="25000"/>
                  </a:schemeClr>
                </a:solidFill>
              </a:rPr>
              <a:t>curation</a:t>
            </a:r>
            <a:r>
              <a:rPr lang="en-US" dirty="0" smtClean="0">
                <a:solidFill>
                  <a:schemeClr val="tx1">
                    <a:lumMod val="75000"/>
                    <a:lumOff val="25000"/>
                  </a:schemeClr>
                </a:solidFill>
              </a:rPr>
              <a:t>, high throughput business model.</a:t>
            </a:r>
          </a:p>
          <a:p>
            <a:pPr marL="342900" indent="-342900">
              <a:spcAft>
                <a:spcPts val="600"/>
              </a:spcAft>
              <a:buFont typeface="Wingdings" charset="2"/>
              <a:buChar char="§"/>
            </a:pPr>
            <a:r>
              <a:rPr lang="en-US" dirty="0" err="1" smtClean="0">
                <a:solidFill>
                  <a:schemeClr val="tx1">
                    <a:lumMod val="75000"/>
                    <a:lumOff val="25000"/>
                  </a:schemeClr>
                </a:solidFill>
              </a:rPr>
              <a:t>Emphasises</a:t>
            </a:r>
            <a:r>
              <a:rPr lang="en-US" dirty="0" smtClean="0">
                <a:solidFill>
                  <a:schemeClr val="tx1">
                    <a:lumMod val="75000"/>
                    <a:lumOff val="25000"/>
                  </a:schemeClr>
                </a:solidFill>
              </a:rPr>
              <a:t> researcher responsibility to ensure quality of data and metadata</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marL="342900" indent="-342900">
              <a:spcAft>
                <a:spcPts val="600"/>
              </a:spcAft>
              <a:buFont typeface="Wingdings" charset="2"/>
              <a:buChar char="§"/>
            </a:pPr>
            <a:endParaRPr lang="en-US" dirty="0" smtClean="0">
              <a:solidFill>
                <a:schemeClr val="tx1">
                  <a:lumMod val="75000"/>
                  <a:lumOff val="25000"/>
                </a:schemeClr>
              </a:solidFill>
            </a:endParaRPr>
          </a:p>
        </p:txBody>
      </p:sp>
      <p:pic>
        <p:nvPicPr>
          <p:cNvPr id="5" name="Picture 4" descr="dryadLogo.png"/>
          <p:cNvPicPr>
            <a:picLocks noChangeAspect="1"/>
          </p:cNvPicPr>
          <p:nvPr/>
        </p:nvPicPr>
        <p:blipFill>
          <a:blip r:embed="rId5"/>
          <a:srcRect/>
          <a:stretch>
            <a:fillRect/>
          </a:stretch>
        </p:blipFill>
        <p:spPr bwMode="auto">
          <a:xfrm>
            <a:off x="6866079" y="0"/>
            <a:ext cx="2277921" cy="1080000"/>
          </a:xfrm>
          <a:prstGeom prst="rect">
            <a:avLst/>
          </a:prstGeom>
          <a:noFill/>
          <a:ln w="9525">
            <a:noFill/>
            <a:miter lim="800000"/>
            <a:headEnd/>
            <a:tailEnd/>
          </a:ln>
        </p:spPr>
      </p:pic>
      <p:graphicFrame>
        <p:nvGraphicFramePr>
          <p:cNvPr id="12" name="Diagram 11"/>
          <p:cNvGraphicFramePr/>
          <p:nvPr/>
        </p:nvGraphicFramePr>
        <p:xfrm>
          <a:off x="0" y="4989692"/>
          <a:ext cx="9144000" cy="1984539"/>
        </p:xfrm>
        <a:graphic>
          <a:graphicData uri="http://schemas.openxmlformats.org/drawingml/2006/diagram">
            <a:relIds xmlns:dgm="http://schemas.openxmlformats.org/drawingml/2006/diagram" xmlns:r="http://schemas.openxmlformats.org/officeDocument/2006/relationships" r:dm="rId6" r:lo="rId7" r:qs="rId8" r:cs="rId9"/>
          </a:graphicData>
        </a:graphic>
      </p:graphicFrame>
      <p:pic>
        <p:nvPicPr>
          <p:cNvPr id="7" name="Picture 6" descr="Dryad Charges.jpg"/>
          <p:cNvPicPr>
            <a:picLocks noChangeAspect="1"/>
          </p:cNvPicPr>
          <p:nvPr/>
        </p:nvPicPr>
        <p:blipFill>
          <a:blip r:embed="rId11"/>
          <a:stretch>
            <a:fillRect/>
          </a:stretch>
        </p:blipFill>
        <p:spPr>
          <a:xfrm>
            <a:off x="4701038" y="2642272"/>
            <a:ext cx="4442961" cy="164528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Dryad</a:t>
            </a:r>
            <a:r>
              <a:rPr lang="fr-FR" sz="3200" dirty="0" smtClean="0">
                <a:solidFill>
                  <a:schemeClr val="tx1">
                    <a:lumMod val="75000"/>
                    <a:lumOff val="25000"/>
                  </a:schemeClr>
                </a:solidFill>
              </a:rPr>
              <a:t> Data </a:t>
            </a:r>
            <a:r>
              <a:rPr lang="fr-FR" sz="3200" dirty="0" err="1" smtClean="0">
                <a:solidFill>
                  <a:schemeClr val="tx1">
                    <a:lumMod val="75000"/>
                    <a:lumOff val="25000"/>
                  </a:schemeClr>
                </a:solidFill>
              </a:rPr>
              <a:t>Repository</a:t>
            </a:r>
            <a:endParaRPr lang="fr-FR" sz="3200" dirty="0">
              <a:solidFill>
                <a:schemeClr val="tx1">
                  <a:lumMod val="75000"/>
                  <a:lumOff val="25000"/>
                </a:schemeClr>
              </a:solidFill>
            </a:endParaRPr>
          </a:p>
        </p:txBody>
      </p:sp>
      <p:sp>
        <p:nvSpPr>
          <p:cNvPr id="11" name="TextBox 10"/>
          <p:cNvSpPr txBox="1"/>
          <p:nvPr/>
        </p:nvSpPr>
        <p:spPr>
          <a:xfrm>
            <a:off x="334210" y="1540227"/>
            <a:ext cx="4802645" cy="4201151"/>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Encourages citation of the data package as well as the article.</a:t>
            </a:r>
          </a:p>
          <a:p>
            <a:pPr marL="342900" indent="-342900">
              <a:spcAft>
                <a:spcPts val="600"/>
              </a:spcAft>
              <a:buFont typeface="Wingdings" charset="2"/>
              <a:buChar char="§"/>
            </a:pPr>
            <a:r>
              <a:rPr lang="en-US" dirty="0" smtClean="0">
                <a:solidFill>
                  <a:schemeClr val="tx1">
                    <a:lumMod val="75000"/>
                    <a:lumOff val="25000"/>
                  </a:schemeClr>
                </a:solidFill>
              </a:rPr>
              <a:t>Submission encourages: </a:t>
            </a:r>
            <a:r>
              <a:rPr lang="en-US" b="1" dirty="0" smtClean="0">
                <a:solidFill>
                  <a:schemeClr val="tx1">
                    <a:lumMod val="75000"/>
                    <a:lumOff val="25000"/>
                  </a:schemeClr>
                </a:solidFill>
              </a:rPr>
              <a:t>scientific names </a:t>
            </a:r>
            <a:r>
              <a:rPr lang="en-US" dirty="0" smtClean="0">
                <a:solidFill>
                  <a:schemeClr val="tx1">
                    <a:lumMod val="75000"/>
                    <a:lumOff val="25000"/>
                  </a:schemeClr>
                </a:solidFill>
              </a:rPr>
              <a:t>(species), </a:t>
            </a:r>
            <a:r>
              <a:rPr lang="en-US" b="1" dirty="0" smtClean="0">
                <a:solidFill>
                  <a:schemeClr val="tx1">
                    <a:lumMod val="75000"/>
                    <a:lumOff val="25000"/>
                  </a:schemeClr>
                </a:solidFill>
              </a:rPr>
              <a:t>spatial coverage</a:t>
            </a:r>
            <a:r>
              <a:rPr lang="en-US" dirty="0" smtClean="0">
                <a:solidFill>
                  <a:schemeClr val="tx1">
                    <a:lumMod val="75000"/>
                    <a:lumOff val="25000"/>
                  </a:schemeClr>
                </a:solidFill>
              </a:rPr>
              <a:t>, </a:t>
            </a:r>
            <a:r>
              <a:rPr lang="en-US" b="1" dirty="0" smtClean="0">
                <a:solidFill>
                  <a:schemeClr val="tx1">
                    <a:lumMod val="75000"/>
                    <a:lumOff val="25000"/>
                  </a:schemeClr>
                </a:solidFill>
              </a:rPr>
              <a:t>temporal coverage</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Keen to explore ways of enhancing the service and this will rely on enhanced metadata: collections relating to particular subjects, data types,</a:t>
            </a:r>
            <a:r>
              <a:rPr lang="en-US" dirty="0" smtClean="0">
                <a:solidFill>
                  <a:schemeClr val="tx1">
                    <a:lumMod val="75000"/>
                    <a:lumOff val="25000"/>
                  </a:schemeClr>
                </a:solidFill>
              </a:rPr>
              <a:t> methods, funders </a:t>
            </a:r>
            <a:r>
              <a:rPr lang="en-US" dirty="0" smtClean="0">
                <a:solidFill>
                  <a:schemeClr val="tx1">
                    <a:lumMod val="75000"/>
                    <a:lumOff val="25000"/>
                  </a:schemeClr>
                </a:solidFill>
              </a:rPr>
              <a:t>etc. </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In part this </a:t>
            </a:r>
            <a:r>
              <a:rPr lang="en-US" dirty="0" smtClean="0">
                <a:solidFill>
                  <a:schemeClr val="tx1">
                    <a:lumMod val="75000"/>
                    <a:lumOff val="25000"/>
                  </a:schemeClr>
                </a:solidFill>
              </a:rPr>
              <a:t>rests </a:t>
            </a:r>
            <a:r>
              <a:rPr lang="en-US" dirty="0" err="1" smtClean="0">
                <a:solidFill>
                  <a:schemeClr val="tx1">
                    <a:lumMod val="75000"/>
                    <a:lumOff val="25000"/>
                  </a:schemeClr>
                </a:solidFill>
              </a:rPr>
              <a:t>assessability</a:t>
            </a:r>
            <a:r>
              <a:rPr lang="en-US" dirty="0" smtClean="0">
                <a:solidFill>
                  <a:schemeClr val="tx1">
                    <a:lumMod val="75000"/>
                    <a:lumOff val="25000"/>
                  </a:schemeClr>
                </a:solidFill>
              </a:rPr>
              <a:t> and making connections, on </a:t>
            </a:r>
            <a:r>
              <a:rPr lang="en-US" dirty="0" smtClean="0">
                <a:solidFill>
                  <a:schemeClr val="tx1">
                    <a:lumMod val="75000"/>
                    <a:lumOff val="25000"/>
                  </a:schemeClr>
                </a:solidFill>
              </a:rPr>
              <a:t>being able to draw in significant amounts of contextual information, identifiers and other metadata, from a ‘research information ecosystem’.</a:t>
            </a:r>
          </a:p>
        </p:txBody>
      </p:sp>
      <p:pic>
        <p:nvPicPr>
          <p:cNvPr id="5" name="Picture 4" descr="dryadLogo.png"/>
          <p:cNvPicPr>
            <a:picLocks noChangeAspect="1"/>
          </p:cNvPicPr>
          <p:nvPr/>
        </p:nvPicPr>
        <p:blipFill>
          <a:blip r:embed="rId4"/>
          <a:srcRect/>
          <a:stretch>
            <a:fillRect/>
          </a:stretch>
        </p:blipFill>
        <p:spPr bwMode="auto">
          <a:xfrm>
            <a:off x="7041915" y="0"/>
            <a:ext cx="2102085" cy="996633"/>
          </a:xfrm>
          <a:prstGeom prst="rect">
            <a:avLst/>
          </a:prstGeom>
          <a:noFill/>
          <a:ln w="9525">
            <a:noFill/>
            <a:miter lim="800000"/>
            <a:headEnd/>
            <a:tailEnd/>
          </a:ln>
        </p:spPr>
      </p:pic>
      <p:pic>
        <p:nvPicPr>
          <p:cNvPr id="13" name="Picture 12" descr="Dryad Metadata.jpg"/>
          <p:cNvPicPr>
            <a:picLocks noChangeAspect="1"/>
          </p:cNvPicPr>
          <p:nvPr/>
        </p:nvPicPr>
        <p:blipFill>
          <a:blip r:embed="rId5"/>
          <a:stretch>
            <a:fillRect/>
          </a:stretch>
        </p:blipFill>
        <p:spPr>
          <a:xfrm>
            <a:off x="5422181" y="1174682"/>
            <a:ext cx="3721819" cy="5683318"/>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241462"/>
            <a:ext cx="6397376" cy="584776"/>
          </a:xfrm>
          <a:prstGeom prst="rect">
            <a:avLst/>
          </a:prstGeom>
          <a:noFill/>
        </p:spPr>
        <p:txBody>
          <a:bodyPr wrap="square" rtlCol="0">
            <a:spAutoFit/>
          </a:bodyPr>
          <a:lstStyle/>
          <a:p>
            <a:pPr algn="ctr"/>
            <a:r>
              <a:rPr lang="en-US" sz="3200" dirty="0" smtClean="0">
                <a:solidFill>
                  <a:schemeClr val="tx1">
                    <a:lumMod val="75000"/>
                    <a:lumOff val="25000"/>
                  </a:schemeClr>
                </a:solidFill>
              </a:rPr>
              <a:t>Policies / Standards / Repositories</a:t>
            </a:r>
            <a:endParaRPr lang="fr-FR" sz="3200" dirty="0">
              <a:solidFill>
                <a:schemeClr val="tx1">
                  <a:lumMod val="75000"/>
                  <a:lumOff val="25000"/>
                </a:schemeClr>
              </a:solidFill>
            </a:endParaRPr>
          </a:p>
        </p:txBody>
      </p:sp>
      <p:sp>
        <p:nvSpPr>
          <p:cNvPr id="11" name="TextBox 10"/>
          <p:cNvSpPr txBox="1"/>
          <p:nvPr/>
        </p:nvSpPr>
        <p:spPr>
          <a:xfrm>
            <a:off x="334211" y="1494867"/>
            <a:ext cx="4167626" cy="1892826"/>
          </a:xfrm>
          <a:prstGeom prst="rect">
            <a:avLst/>
          </a:prstGeom>
          <a:noFill/>
        </p:spPr>
        <p:txBody>
          <a:bodyPr wrap="square" rtlCol="0">
            <a:spAutoFit/>
          </a:bodyPr>
          <a:lstStyle/>
          <a:p>
            <a:pPr marL="342900" indent="-342900">
              <a:spcAft>
                <a:spcPts val="600"/>
              </a:spcAft>
              <a:buFont typeface="Wingdings" charset="2"/>
              <a:buChar char="§"/>
            </a:pPr>
            <a:r>
              <a:rPr lang="en-US" sz="1600" b="1" dirty="0" smtClean="0">
                <a:solidFill>
                  <a:schemeClr val="tx1">
                    <a:lumMod val="75000"/>
                    <a:lumOff val="25000"/>
                  </a:schemeClr>
                </a:solidFill>
              </a:rPr>
              <a:t>Journal data availability policies:</a:t>
            </a:r>
          </a:p>
          <a:p>
            <a:pPr marL="342900" indent="-342900">
              <a:spcAft>
                <a:spcPts val="600"/>
              </a:spcAft>
              <a:buFont typeface="Wingdings" charset="2"/>
              <a:buChar char="§"/>
            </a:pPr>
            <a:r>
              <a:rPr lang="en-US" sz="1600" dirty="0" err="1" smtClean="0">
                <a:solidFill>
                  <a:schemeClr val="tx1">
                    <a:lumMod val="75000"/>
                    <a:lumOff val="25000"/>
                  </a:schemeClr>
                </a:solidFill>
              </a:rPr>
              <a:t>JorD</a:t>
            </a:r>
            <a:r>
              <a:rPr lang="en-US" sz="1600" dirty="0" smtClean="0">
                <a:solidFill>
                  <a:schemeClr val="tx1">
                    <a:lumMod val="75000"/>
                    <a:lumOff val="25000"/>
                  </a:schemeClr>
                </a:solidFill>
              </a:rPr>
              <a:t> project </a:t>
            </a:r>
            <a:r>
              <a:rPr lang="en-US" sz="1600" dirty="0" smtClean="0">
                <a:solidFill>
                  <a:schemeClr val="tx1">
                    <a:lumMod val="75000"/>
                    <a:lumOff val="25000"/>
                  </a:schemeClr>
                </a:solidFill>
                <a:hlinkClick r:id="rId4"/>
              </a:rPr>
              <a:t>http://jordproject.wordpress.com</a:t>
            </a:r>
            <a:r>
              <a:rPr lang="en-US" sz="1600" dirty="0" smtClean="0">
                <a:solidFill>
                  <a:schemeClr val="tx1">
                    <a:lumMod val="75000"/>
                    <a:lumOff val="25000"/>
                  </a:schemeClr>
                </a:solidFill>
                <a:hlinkClick r:id="rId4"/>
              </a:rPr>
              <a:t>/</a:t>
            </a:r>
            <a:r>
              <a:rPr lang="en-US" sz="1600" dirty="0" smtClean="0">
                <a:solidFill>
                  <a:schemeClr val="tx1">
                    <a:lumMod val="75000"/>
                    <a:lumOff val="25000"/>
                  </a:schemeClr>
                </a:solidFill>
              </a:rPr>
              <a:t> reports </a:t>
            </a:r>
            <a:r>
              <a:rPr lang="en-US" sz="1600" dirty="0" smtClean="0">
                <a:solidFill>
                  <a:schemeClr val="tx1">
                    <a:lumMod val="75000"/>
                    <a:lumOff val="25000"/>
                  </a:schemeClr>
                </a:solidFill>
              </a:rPr>
              <a:t>that nearly 50% of journals sampled have a data availability policy of some sort (though only 25% of these can be </a:t>
            </a:r>
            <a:r>
              <a:rPr lang="en-US" sz="1600" dirty="0" err="1" smtClean="0">
                <a:solidFill>
                  <a:schemeClr val="tx1">
                    <a:lumMod val="75000"/>
                    <a:lumOff val="25000"/>
                  </a:schemeClr>
                </a:solidFill>
              </a:rPr>
              <a:t>characterised</a:t>
            </a:r>
            <a:r>
              <a:rPr lang="en-US" sz="1600" dirty="0" smtClean="0">
                <a:solidFill>
                  <a:schemeClr val="tx1">
                    <a:lumMod val="75000"/>
                    <a:lumOff val="25000"/>
                  </a:schemeClr>
                </a:solidFill>
              </a:rPr>
              <a:t> as ‘strong’).</a:t>
            </a:r>
          </a:p>
        </p:txBody>
      </p:sp>
      <p:pic>
        <p:nvPicPr>
          <p:cNvPr id="5" name="Picture 4" descr="JoRD-Data Locations.jpg"/>
          <p:cNvPicPr>
            <a:picLocks noChangeAspect="1"/>
          </p:cNvPicPr>
          <p:nvPr/>
        </p:nvPicPr>
        <p:blipFill>
          <a:blip r:embed="rId5"/>
          <a:stretch>
            <a:fillRect/>
          </a:stretch>
        </p:blipFill>
        <p:spPr>
          <a:xfrm>
            <a:off x="4501836" y="1472786"/>
            <a:ext cx="4642164" cy="2051188"/>
          </a:xfrm>
          <a:prstGeom prst="rect">
            <a:avLst/>
          </a:prstGeom>
        </p:spPr>
      </p:pic>
      <p:sp>
        <p:nvSpPr>
          <p:cNvPr id="6" name="TextBox 5"/>
          <p:cNvSpPr txBox="1"/>
          <p:nvPr/>
        </p:nvSpPr>
        <p:spPr>
          <a:xfrm>
            <a:off x="339190" y="3609087"/>
            <a:ext cx="8471707" cy="2846933"/>
          </a:xfrm>
          <a:prstGeom prst="rect">
            <a:avLst/>
          </a:prstGeom>
          <a:noFill/>
        </p:spPr>
        <p:txBody>
          <a:bodyPr wrap="square" rtlCol="0">
            <a:spAutoFit/>
          </a:bodyPr>
          <a:lstStyle/>
          <a:p>
            <a:pPr marL="342900" indent="-342900">
              <a:spcAft>
                <a:spcPts val="600"/>
              </a:spcAft>
              <a:buFont typeface="Wingdings" charset="2"/>
              <a:buChar char="§"/>
            </a:pPr>
            <a:r>
              <a:rPr lang="en-US" sz="1600" b="1" dirty="0" smtClean="0">
                <a:solidFill>
                  <a:schemeClr val="tx1">
                    <a:lumMod val="75000"/>
                    <a:lumOff val="25000"/>
                  </a:schemeClr>
                </a:solidFill>
              </a:rPr>
              <a:t>Journal policies generally not clear or specific about repository, standards etc.</a:t>
            </a:r>
          </a:p>
          <a:p>
            <a:pPr marL="342900" indent="-342900">
              <a:spcAft>
                <a:spcPts val="600"/>
              </a:spcAft>
              <a:buFont typeface="Wingdings" charset="2"/>
              <a:buChar char="§"/>
            </a:pPr>
            <a:r>
              <a:rPr lang="en-US" sz="1600" dirty="0" smtClean="0">
                <a:solidFill>
                  <a:schemeClr val="tx1">
                    <a:lumMod val="75000"/>
                    <a:lumOff val="25000"/>
                  </a:schemeClr>
                </a:solidFill>
              </a:rPr>
              <a:t>Interest in aligning journal policies with funder policies, help researchers comply.</a:t>
            </a:r>
          </a:p>
          <a:p>
            <a:pPr marL="342900" indent="-342900">
              <a:spcAft>
                <a:spcPts val="600"/>
              </a:spcAft>
              <a:buFont typeface="Wingdings" charset="2"/>
              <a:buChar char="§"/>
            </a:pPr>
            <a:r>
              <a:rPr lang="en-US" sz="1600" dirty="0" smtClean="0">
                <a:solidFill>
                  <a:schemeClr val="tx1">
                    <a:lumMod val="75000"/>
                    <a:lumOff val="25000"/>
                  </a:schemeClr>
                </a:solidFill>
              </a:rPr>
              <a:t>Clarify relations between </a:t>
            </a:r>
            <a:r>
              <a:rPr lang="en-US" sz="1600" b="1" dirty="0" smtClean="0">
                <a:solidFill>
                  <a:schemeClr val="tx1">
                    <a:lumMod val="75000"/>
                    <a:lumOff val="25000"/>
                  </a:schemeClr>
                </a:solidFill>
              </a:rPr>
              <a:t>Policies &gt; Standards &gt; Data repositories</a:t>
            </a:r>
          </a:p>
          <a:p>
            <a:pPr marL="342900" indent="-342900">
              <a:spcAft>
                <a:spcPts val="600"/>
              </a:spcAft>
              <a:buFont typeface="Wingdings" charset="2"/>
              <a:buChar char="§"/>
            </a:pPr>
            <a:r>
              <a:rPr lang="en-US" sz="1600" b="1" dirty="0" smtClean="0">
                <a:solidFill>
                  <a:schemeClr val="accent5">
                    <a:lumMod val="50000"/>
                  </a:schemeClr>
                </a:solidFill>
              </a:rPr>
              <a:t>What are the policy requirements from funders, what is said if anything about standards and repositories?</a:t>
            </a:r>
          </a:p>
          <a:p>
            <a:pPr marL="342900" indent="-342900">
              <a:spcAft>
                <a:spcPts val="600"/>
              </a:spcAft>
              <a:buFont typeface="Wingdings" charset="2"/>
              <a:buChar char="§"/>
            </a:pPr>
            <a:r>
              <a:rPr lang="en-US" sz="1600" b="1" dirty="0" smtClean="0">
                <a:solidFill>
                  <a:schemeClr val="accent5">
                    <a:lumMod val="50000"/>
                  </a:schemeClr>
                </a:solidFill>
              </a:rPr>
              <a:t>What standards have community uptake, are used in repositories?</a:t>
            </a:r>
          </a:p>
          <a:p>
            <a:pPr marL="342900" indent="-342900">
              <a:spcAft>
                <a:spcPts val="600"/>
              </a:spcAft>
              <a:buFont typeface="Wingdings" charset="2"/>
              <a:buChar char="§"/>
            </a:pPr>
            <a:r>
              <a:rPr lang="en-US" sz="1600" b="1" dirty="0" smtClean="0">
                <a:solidFill>
                  <a:schemeClr val="accent5">
                    <a:lumMod val="50000"/>
                  </a:schemeClr>
                </a:solidFill>
              </a:rPr>
              <a:t>What repositories have accreditation, employ given standards, are recommended in policies.</a:t>
            </a:r>
          </a:p>
          <a:p>
            <a:pPr marL="342900" indent="-342900">
              <a:spcAft>
                <a:spcPts val="600"/>
              </a:spcAft>
              <a:buFont typeface="Wingdings" charset="2"/>
              <a:buChar char="§"/>
            </a:pPr>
            <a:r>
              <a:rPr lang="en-US" sz="1600" dirty="0" smtClean="0">
                <a:solidFill>
                  <a:schemeClr val="tx1">
                    <a:lumMod val="75000"/>
                    <a:lumOff val="25000"/>
                  </a:schemeClr>
                </a:solidFill>
              </a:rPr>
              <a:t>Build</a:t>
            </a:r>
            <a:r>
              <a:rPr lang="en-US" sz="1600" dirty="0" smtClean="0">
                <a:solidFill>
                  <a:schemeClr val="tx1">
                    <a:lumMod val="75000"/>
                    <a:lumOff val="25000"/>
                  </a:schemeClr>
                </a:solidFill>
              </a:rPr>
              <a:t> combined information resource</a:t>
            </a:r>
            <a:r>
              <a:rPr lang="en-US" sz="1600" dirty="0" smtClean="0">
                <a:solidFill>
                  <a:schemeClr val="tx1">
                    <a:lumMod val="75000"/>
                    <a:lumOff val="25000"/>
                  </a:schemeClr>
                </a:solidFill>
              </a:rPr>
              <a:t>: </a:t>
            </a:r>
            <a:r>
              <a:rPr lang="en-US" sz="1600" dirty="0" smtClean="0">
                <a:solidFill>
                  <a:schemeClr val="tx1">
                    <a:lumMod val="75000"/>
                    <a:lumOff val="25000"/>
                  </a:schemeClr>
                </a:solidFill>
                <a:hlinkClick r:id="rId6"/>
              </a:rPr>
              <a:t>http://www.biosharing.org</a:t>
            </a:r>
            <a:r>
              <a:rPr lang="en-US" sz="1600" dirty="0" smtClean="0">
                <a:solidFill>
                  <a:schemeClr val="tx1">
                    <a:lumMod val="75000"/>
                    <a:lumOff val="25000"/>
                  </a:schemeClr>
                </a:solidFill>
                <a:hlinkClick r:id="rId6"/>
              </a:rPr>
              <a:t>/</a:t>
            </a:r>
            <a:r>
              <a:rPr lang="en-US" sz="1600" dirty="0" smtClean="0">
                <a:solidFill>
                  <a:schemeClr val="tx1">
                    <a:lumMod val="75000"/>
                    <a:lumOff val="25000"/>
                  </a:schemeClr>
                </a:solidFill>
              </a:rPr>
              <a:t> </a:t>
            </a:r>
          </a:p>
          <a:p>
            <a:pPr marL="342900" indent="-342900">
              <a:spcAft>
                <a:spcPts val="600"/>
              </a:spcAft>
              <a:buFont typeface="Wingdings" charset="2"/>
              <a:buChar char="§"/>
            </a:pPr>
            <a:r>
              <a:rPr lang="en-US" sz="1600" dirty="0" smtClean="0">
                <a:solidFill>
                  <a:schemeClr val="tx1">
                    <a:lumMod val="75000"/>
                    <a:lumOff val="25000"/>
                  </a:schemeClr>
                </a:solidFill>
              </a:rPr>
              <a:t>Contact: Susanna </a:t>
            </a:r>
            <a:r>
              <a:rPr lang="en-US" sz="1600" dirty="0" err="1" smtClean="0">
                <a:solidFill>
                  <a:schemeClr val="tx1">
                    <a:lumMod val="75000"/>
                    <a:lumOff val="25000"/>
                  </a:schemeClr>
                </a:solidFill>
              </a:rPr>
              <a:t>Sansone</a:t>
            </a:r>
            <a:r>
              <a:rPr lang="en-US" sz="1600" dirty="0" smtClean="0">
                <a:solidFill>
                  <a:schemeClr val="tx1">
                    <a:lumMod val="75000"/>
                    <a:lumOff val="25000"/>
                  </a:schemeClr>
                </a:solidFill>
              </a:rPr>
              <a:t> and Rebecca Lawrence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241462"/>
            <a:ext cx="6397376" cy="1077218"/>
          </a:xfrm>
          <a:prstGeom prst="rect">
            <a:avLst/>
          </a:prstGeom>
          <a:noFill/>
        </p:spPr>
        <p:txBody>
          <a:bodyPr wrap="square" rtlCol="0">
            <a:spAutoFit/>
          </a:bodyPr>
          <a:lstStyle/>
          <a:p>
            <a:pPr algn="ctr"/>
            <a:r>
              <a:rPr lang="en-US" sz="3200" dirty="0" smtClean="0">
                <a:solidFill>
                  <a:schemeClr val="tx1">
                    <a:lumMod val="75000"/>
                    <a:lumOff val="25000"/>
                  </a:schemeClr>
                </a:solidFill>
              </a:rPr>
              <a:t>Understanding Data Publication Processes: </a:t>
            </a:r>
            <a:r>
              <a:rPr lang="en-US" sz="3200" dirty="0" err="1" smtClean="0">
                <a:solidFill>
                  <a:schemeClr val="tx1">
                    <a:lumMod val="75000"/>
                    <a:lumOff val="25000"/>
                  </a:schemeClr>
                </a:solidFill>
              </a:rPr>
              <a:t>PREPARDe</a:t>
            </a:r>
            <a:r>
              <a:rPr lang="en-US" sz="3200" dirty="0" smtClean="0">
                <a:solidFill>
                  <a:schemeClr val="tx1">
                    <a:lumMod val="75000"/>
                    <a:lumOff val="25000"/>
                  </a:schemeClr>
                </a:solidFill>
              </a:rPr>
              <a:t> Project</a:t>
            </a:r>
            <a:endParaRPr lang="fr-FR" sz="3200" dirty="0">
              <a:solidFill>
                <a:schemeClr val="tx1">
                  <a:lumMod val="75000"/>
                  <a:lumOff val="25000"/>
                </a:schemeClr>
              </a:solidFill>
            </a:endParaRPr>
          </a:p>
        </p:txBody>
      </p:sp>
      <p:sp>
        <p:nvSpPr>
          <p:cNvPr id="11" name="TextBox 10"/>
          <p:cNvSpPr txBox="1"/>
          <p:nvPr/>
        </p:nvSpPr>
        <p:spPr>
          <a:xfrm>
            <a:off x="334210" y="1630947"/>
            <a:ext cx="8462209" cy="4385817"/>
          </a:xfrm>
          <a:prstGeom prst="rect">
            <a:avLst/>
          </a:prstGeom>
          <a:noFill/>
        </p:spPr>
        <p:txBody>
          <a:bodyPr wrap="square" rtlCol="0">
            <a:spAutoFit/>
          </a:bodyPr>
          <a:lstStyle/>
          <a:p>
            <a:pPr marL="342900" indent="-342900">
              <a:spcAft>
                <a:spcPts val="600"/>
              </a:spcAft>
              <a:buFont typeface="Wingdings" charset="2"/>
              <a:buChar char="§"/>
            </a:pPr>
            <a:endParaRPr lang="en-US" b="1"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Examined and modeled a number of </a:t>
            </a:r>
            <a:r>
              <a:rPr lang="en-US" b="1" dirty="0" smtClean="0">
                <a:solidFill>
                  <a:schemeClr val="tx1">
                    <a:lumMod val="75000"/>
                    <a:lumOff val="25000"/>
                  </a:schemeClr>
                </a:solidFill>
              </a:rPr>
              <a:t>workflows </a:t>
            </a:r>
            <a:r>
              <a:rPr lang="en-US" dirty="0" smtClean="0">
                <a:solidFill>
                  <a:schemeClr val="tx1">
                    <a:lumMod val="75000"/>
                    <a:lumOff val="25000"/>
                  </a:schemeClr>
                </a:solidFill>
              </a:rPr>
              <a:t>for data publication (publishing data associated with research publications).</a:t>
            </a:r>
          </a:p>
          <a:p>
            <a:pPr marL="800100" lvl="1" indent="-342900">
              <a:spcAft>
                <a:spcPts val="600"/>
              </a:spcAft>
              <a:buFont typeface="Wingdings" charset="2"/>
              <a:buChar char="§"/>
            </a:pPr>
            <a:r>
              <a:rPr lang="en-US" dirty="0" smtClean="0">
                <a:solidFill>
                  <a:schemeClr val="tx1">
                    <a:lumMod val="75000"/>
                    <a:lumOff val="25000"/>
                  </a:schemeClr>
                </a:solidFill>
              </a:rPr>
              <a:t>Report on publication processes.</a:t>
            </a:r>
          </a:p>
          <a:p>
            <a:pPr marL="342900" indent="-342900">
              <a:spcAft>
                <a:spcPts val="600"/>
              </a:spcAft>
              <a:buFont typeface="Wingdings" charset="2"/>
              <a:buChar char="§"/>
            </a:pPr>
            <a:r>
              <a:rPr lang="en-US" dirty="0" smtClean="0">
                <a:solidFill>
                  <a:schemeClr val="tx1">
                    <a:lumMod val="75000"/>
                    <a:lumOff val="25000"/>
                  </a:schemeClr>
                </a:solidFill>
              </a:rPr>
              <a:t>Data repository </a:t>
            </a:r>
            <a:r>
              <a:rPr lang="en-US" b="1" dirty="0" smtClean="0">
                <a:solidFill>
                  <a:schemeClr val="tx1">
                    <a:lumMod val="75000"/>
                    <a:lumOff val="25000"/>
                  </a:schemeClr>
                </a:solidFill>
              </a:rPr>
              <a:t>accreditation</a:t>
            </a:r>
            <a:r>
              <a:rPr lang="en-US" dirty="0" smtClean="0">
                <a:solidFill>
                  <a:schemeClr val="tx1">
                    <a:lumMod val="75000"/>
                    <a:lumOff val="25000"/>
                  </a:schemeClr>
                </a:solidFill>
              </a:rPr>
              <a:t>.</a:t>
            </a:r>
          </a:p>
          <a:p>
            <a:pPr marL="800100" lvl="1" indent="-342900">
              <a:spcAft>
                <a:spcPts val="600"/>
              </a:spcAft>
              <a:buFont typeface="Wingdings" charset="2"/>
              <a:buChar char="§"/>
            </a:pPr>
            <a:r>
              <a:rPr lang="en-US" dirty="0" smtClean="0">
                <a:solidFill>
                  <a:schemeClr val="tx1">
                    <a:lumMod val="75000"/>
                    <a:lumOff val="25000"/>
                  </a:schemeClr>
                </a:solidFill>
              </a:rPr>
              <a:t>White paper of principles of repository accreditation to be released.</a:t>
            </a:r>
          </a:p>
          <a:p>
            <a:pPr marL="342900" indent="-342900">
              <a:spcAft>
                <a:spcPts val="600"/>
              </a:spcAft>
              <a:buFont typeface="Wingdings" charset="2"/>
              <a:buChar char="§"/>
            </a:pPr>
            <a:r>
              <a:rPr lang="en-US" dirty="0" smtClean="0">
                <a:solidFill>
                  <a:schemeClr val="tx1">
                    <a:lumMod val="75000"/>
                    <a:lumOff val="25000"/>
                  </a:schemeClr>
                </a:solidFill>
              </a:rPr>
              <a:t>Scientific </a:t>
            </a:r>
            <a:r>
              <a:rPr lang="en-US" b="1" dirty="0" smtClean="0">
                <a:solidFill>
                  <a:schemeClr val="tx1">
                    <a:lumMod val="75000"/>
                    <a:lumOff val="25000"/>
                  </a:schemeClr>
                </a:solidFill>
              </a:rPr>
              <a:t>review </a:t>
            </a:r>
            <a:r>
              <a:rPr lang="en-US" dirty="0" smtClean="0">
                <a:solidFill>
                  <a:schemeClr val="tx1">
                    <a:lumMod val="75000"/>
                    <a:lumOff val="25000"/>
                  </a:schemeClr>
                </a:solidFill>
              </a:rPr>
              <a:t>of datasets.</a:t>
            </a:r>
          </a:p>
          <a:p>
            <a:pPr marL="800100" lvl="1" indent="-342900">
              <a:spcAft>
                <a:spcPts val="600"/>
              </a:spcAft>
              <a:buFont typeface="Wingdings" charset="2"/>
              <a:buChar char="§"/>
            </a:pPr>
            <a:r>
              <a:rPr lang="en-US" dirty="0" smtClean="0">
                <a:solidFill>
                  <a:schemeClr val="tx1">
                    <a:lumMod val="75000"/>
                    <a:lumOff val="25000"/>
                  </a:schemeClr>
                </a:solidFill>
              </a:rPr>
              <a:t>White paper of principles and recommendations on data peer review.</a:t>
            </a:r>
          </a:p>
          <a:p>
            <a:pPr marL="342900" indent="-342900">
              <a:spcAft>
                <a:spcPts val="600"/>
              </a:spcAft>
              <a:buFont typeface="Wingdings" charset="2"/>
              <a:buChar char="§"/>
            </a:pPr>
            <a:r>
              <a:rPr lang="en-US" b="1" dirty="0" smtClean="0">
                <a:solidFill>
                  <a:schemeClr val="tx1">
                    <a:lumMod val="75000"/>
                    <a:lumOff val="25000"/>
                  </a:schemeClr>
                </a:solidFill>
              </a:rPr>
              <a:t>Cross-linking </a:t>
            </a:r>
            <a:r>
              <a:rPr lang="en-US" dirty="0" smtClean="0">
                <a:solidFill>
                  <a:schemeClr val="tx1">
                    <a:lumMod val="75000"/>
                    <a:lumOff val="25000"/>
                  </a:schemeClr>
                </a:solidFill>
              </a:rPr>
              <a:t>between repositories and data publishers.</a:t>
            </a:r>
          </a:p>
          <a:p>
            <a:pPr marL="800100" lvl="1" indent="-342900">
              <a:spcAft>
                <a:spcPts val="600"/>
              </a:spcAft>
              <a:buFont typeface="Wingdings" charset="2"/>
              <a:buChar char="§"/>
            </a:pPr>
            <a:r>
              <a:rPr lang="en-US" dirty="0" smtClean="0">
                <a:solidFill>
                  <a:schemeClr val="tx1">
                    <a:lumMod val="75000"/>
                    <a:lumOff val="25000"/>
                  </a:schemeClr>
                </a:solidFill>
              </a:rPr>
              <a:t>Requirements for a third party broker to facilitate multi-directional linking between datasets and literature.</a:t>
            </a:r>
          </a:p>
          <a:p>
            <a:pPr marL="342900" indent="-342900">
              <a:spcAft>
                <a:spcPts val="600"/>
              </a:spcAft>
              <a:buFont typeface="Wingdings" charset="2"/>
              <a:buChar char="§"/>
            </a:pPr>
            <a:r>
              <a:rPr lang="en-US" dirty="0" smtClean="0">
                <a:solidFill>
                  <a:schemeClr val="tx1">
                    <a:lumMod val="75000"/>
                    <a:lumOff val="25000"/>
                  </a:schemeClr>
                </a:solidFill>
              </a:rPr>
              <a:t>See </a:t>
            </a:r>
            <a:r>
              <a:rPr lang="en-US" dirty="0" smtClean="0">
                <a:solidFill>
                  <a:schemeClr val="tx1">
                    <a:lumMod val="75000"/>
                    <a:lumOff val="25000"/>
                  </a:schemeClr>
                </a:solidFill>
                <a:hlinkClick r:id="rId4"/>
              </a:rPr>
              <a:t>http://proj.badc.rl.ac.uk/preparde/wiki/</a:t>
            </a:r>
            <a:r>
              <a:rPr lang="en-US" dirty="0" smtClean="0">
                <a:solidFill>
                  <a:schemeClr val="tx1">
                    <a:lumMod val="75000"/>
                    <a:lumOff val="25000"/>
                  </a:schemeClr>
                </a:solidFill>
                <a:hlinkClick r:id="rId4"/>
              </a:rPr>
              <a:t>DeliverablesList</a:t>
            </a:r>
            <a:r>
              <a:rPr lang="en-US" dirty="0" smtClean="0">
                <a:solidFill>
                  <a:schemeClr val="tx1">
                    <a:lumMod val="75000"/>
                    <a:lumOff val="25000"/>
                  </a:schemeClr>
                </a:solidFill>
              </a:rPr>
              <a:t> </a:t>
            </a:r>
            <a:r>
              <a:rPr lang="en-US" dirty="0" smtClean="0">
                <a:solidFill>
                  <a:schemeClr val="tx1">
                    <a:lumMod val="75000"/>
                    <a:lumOff val="25000"/>
                  </a:schemeClr>
                </a:solidFill>
              </a:rPr>
              <a:t>and </a:t>
            </a:r>
            <a:r>
              <a:rPr lang="en-US" dirty="0" smtClean="0">
                <a:solidFill>
                  <a:schemeClr val="tx1">
                    <a:lumMod val="75000"/>
                    <a:lumOff val="25000"/>
                  </a:schemeClr>
                </a:solidFill>
                <a:hlinkClick r:id="rId5"/>
              </a:rPr>
              <a:t>http://www2.le.ac.uk/projects/</a:t>
            </a:r>
            <a:r>
              <a:rPr lang="en-US" dirty="0" smtClean="0">
                <a:solidFill>
                  <a:schemeClr val="tx1">
                    <a:lumMod val="75000"/>
                    <a:lumOff val="25000"/>
                  </a:schemeClr>
                </a:solidFill>
                <a:hlinkClick r:id="rId5"/>
              </a:rPr>
              <a:t>preparde</a:t>
            </a:r>
            <a:r>
              <a:rPr lang="en-US" dirty="0" smtClean="0">
                <a:solidFill>
                  <a:schemeClr val="tx1">
                    <a:lumMod val="75000"/>
                    <a:lumOff val="25000"/>
                  </a:schemeClr>
                </a:solidFill>
              </a:rPr>
              <a:t> </a:t>
            </a:r>
            <a:endParaRPr lang="en-US" dirty="0" smtClean="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smtClean="0">
                <a:solidFill>
                  <a:schemeClr val="tx1">
                    <a:lumMod val="75000"/>
                    <a:lumOff val="25000"/>
                  </a:schemeClr>
                </a:solidFill>
              </a:rPr>
              <a:t>NPG </a:t>
            </a:r>
            <a:r>
              <a:rPr lang="fr-FR" sz="3200" dirty="0" err="1" smtClean="0">
                <a:solidFill>
                  <a:schemeClr val="tx1">
                    <a:lumMod val="75000"/>
                    <a:lumOff val="25000"/>
                  </a:schemeClr>
                </a:solidFill>
              </a:rPr>
              <a:t>Scientific</a:t>
            </a:r>
            <a:r>
              <a:rPr lang="fr-FR" sz="3200" dirty="0" smtClean="0">
                <a:solidFill>
                  <a:schemeClr val="tx1">
                    <a:lumMod val="75000"/>
                    <a:lumOff val="25000"/>
                  </a:schemeClr>
                </a:solidFill>
              </a:rPr>
              <a:t> Data</a:t>
            </a:r>
            <a:endParaRPr lang="fr-FR" sz="3200" dirty="0">
              <a:solidFill>
                <a:schemeClr val="tx1">
                  <a:lumMod val="75000"/>
                  <a:lumOff val="25000"/>
                </a:schemeClr>
              </a:solidFill>
            </a:endParaRPr>
          </a:p>
        </p:txBody>
      </p:sp>
      <p:sp>
        <p:nvSpPr>
          <p:cNvPr id="11" name="TextBox 10"/>
          <p:cNvSpPr txBox="1"/>
          <p:nvPr/>
        </p:nvSpPr>
        <p:spPr>
          <a:xfrm>
            <a:off x="334210" y="1358787"/>
            <a:ext cx="8462209" cy="4231928"/>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Open Access, online-only platform containing </a:t>
            </a:r>
            <a:r>
              <a:rPr lang="en-US" b="1" dirty="0" smtClean="0">
                <a:solidFill>
                  <a:schemeClr val="tx1">
                    <a:lumMod val="75000"/>
                    <a:lumOff val="25000"/>
                  </a:schemeClr>
                </a:solidFill>
              </a:rPr>
              <a:t>data descriptors </a:t>
            </a:r>
            <a:r>
              <a:rPr lang="en-US" dirty="0" smtClean="0">
                <a:solidFill>
                  <a:schemeClr val="tx1">
                    <a:lumMod val="75000"/>
                    <a:lumOff val="25000"/>
                  </a:schemeClr>
                </a:solidFill>
              </a:rPr>
              <a:t>that describe and explain datasets, supported by an APC model.</a:t>
            </a:r>
          </a:p>
          <a:p>
            <a:pPr marL="342900" indent="-342900">
              <a:spcAft>
                <a:spcPts val="600"/>
              </a:spcAft>
              <a:buFont typeface="Wingdings" charset="2"/>
              <a:buChar char="§"/>
            </a:pPr>
            <a:r>
              <a:rPr lang="en-US" dirty="0" smtClean="0">
                <a:solidFill>
                  <a:schemeClr val="tx1">
                    <a:lumMod val="75000"/>
                    <a:lumOff val="25000"/>
                  </a:schemeClr>
                </a:solidFill>
              </a:rPr>
              <a:t>Why this approach? Drivers:</a:t>
            </a:r>
          </a:p>
          <a:p>
            <a:pPr marL="800100" lvl="1" indent="-342900">
              <a:spcAft>
                <a:spcPts val="600"/>
              </a:spcAft>
              <a:buFont typeface="Wingdings" charset="2"/>
              <a:buChar char="§"/>
            </a:pPr>
            <a:r>
              <a:rPr lang="en-US" dirty="0" smtClean="0">
                <a:solidFill>
                  <a:schemeClr val="tx1">
                    <a:lumMod val="75000"/>
                    <a:lumOff val="25000"/>
                  </a:schemeClr>
                </a:solidFill>
              </a:rPr>
              <a:t>Researchers: credit for depositing and describing their data, helps researchers meet funder requirements.</a:t>
            </a:r>
          </a:p>
          <a:p>
            <a:pPr marL="800100" lvl="1" indent="-342900">
              <a:spcAft>
                <a:spcPts val="600"/>
              </a:spcAft>
              <a:buFont typeface="Wingdings" charset="2"/>
              <a:buChar char="§"/>
            </a:pPr>
            <a:r>
              <a:rPr lang="en-US" dirty="0" smtClean="0">
                <a:solidFill>
                  <a:schemeClr val="tx1">
                    <a:lumMod val="75000"/>
                    <a:lumOff val="25000"/>
                  </a:schemeClr>
                </a:solidFill>
              </a:rPr>
              <a:t>Funders: helps </a:t>
            </a:r>
            <a:r>
              <a:rPr lang="en-US" dirty="0" err="1" smtClean="0">
                <a:solidFill>
                  <a:schemeClr val="tx1">
                    <a:lumMod val="75000"/>
                    <a:lumOff val="25000"/>
                  </a:schemeClr>
                </a:solidFill>
              </a:rPr>
              <a:t>realise</a:t>
            </a:r>
            <a:r>
              <a:rPr lang="en-US" dirty="0" smtClean="0">
                <a:solidFill>
                  <a:schemeClr val="tx1">
                    <a:lumMod val="75000"/>
                    <a:lumOff val="25000"/>
                  </a:schemeClr>
                </a:solidFill>
              </a:rPr>
              <a:t> objectives for data availability and reuse (</a:t>
            </a:r>
            <a:r>
              <a:rPr lang="en-US" dirty="0" err="1" smtClean="0">
                <a:solidFill>
                  <a:schemeClr val="tx1">
                    <a:lumMod val="75000"/>
                    <a:lumOff val="25000"/>
                  </a:schemeClr>
                </a:solidFill>
              </a:rPr>
              <a:t>RoI</a:t>
            </a:r>
            <a:r>
              <a:rPr lang="en-US" dirty="0" smtClean="0">
                <a:solidFill>
                  <a:schemeClr val="tx1">
                    <a:lumMod val="75000"/>
                    <a:lumOff val="25000"/>
                  </a:schemeClr>
                </a:solidFill>
              </a:rPr>
              <a:t>).</a:t>
            </a:r>
          </a:p>
          <a:p>
            <a:pPr marL="800100" lvl="1" indent="-342900">
              <a:spcAft>
                <a:spcPts val="600"/>
              </a:spcAft>
              <a:buFont typeface="Wingdings" charset="2"/>
              <a:buChar char="§"/>
            </a:pPr>
            <a:r>
              <a:rPr lang="en-US" dirty="0" smtClean="0">
                <a:solidFill>
                  <a:schemeClr val="tx1">
                    <a:lumMod val="75000"/>
                    <a:lumOff val="25000"/>
                  </a:schemeClr>
                </a:solidFill>
              </a:rPr>
              <a:t>Scholarly communications: enhanced product, metadata approach hopefully makes more interesting to market.</a:t>
            </a:r>
          </a:p>
          <a:p>
            <a:pPr marL="342900" indent="-342900">
              <a:spcAft>
                <a:spcPts val="600"/>
              </a:spcAft>
              <a:buFont typeface="Wingdings" charset="2"/>
              <a:buChar char="§"/>
            </a:pPr>
            <a:r>
              <a:rPr lang="en-US" dirty="0" smtClean="0">
                <a:solidFill>
                  <a:schemeClr val="tx1">
                    <a:lumMod val="85000"/>
                    <a:lumOff val="15000"/>
                  </a:schemeClr>
                </a:solidFill>
              </a:rPr>
              <a:t>Data and metadata to be CC0, narrative has options ranging from CC BY to CC BY-NC-SA</a:t>
            </a:r>
          </a:p>
          <a:p>
            <a:pPr marL="342900" indent="-342900">
              <a:spcAft>
                <a:spcPts val="600"/>
              </a:spcAft>
              <a:buFont typeface="Wingdings" charset="2"/>
              <a:buChar char="§"/>
            </a:pPr>
            <a:r>
              <a:rPr lang="en-US" b="1" dirty="0" smtClean="0">
                <a:solidFill>
                  <a:schemeClr val="tx1">
                    <a:lumMod val="85000"/>
                    <a:lumOff val="15000"/>
                  </a:schemeClr>
                </a:solidFill>
              </a:rPr>
              <a:t>Data descriptor </a:t>
            </a:r>
            <a:r>
              <a:rPr lang="en-US" dirty="0" smtClean="0">
                <a:solidFill>
                  <a:schemeClr val="tx1">
                    <a:lumMod val="85000"/>
                    <a:lumOff val="15000"/>
                  </a:schemeClr>
                </a:solidFill>
              </a:rPr>
              <a:t>provides detailed information about a dataset held in a third party repository (like Dryad or </a:t>
            </a:r>
            <a:r>
              <a:rPr lang="en-US" dirty="0" err="1" smtClean="0">
                <a:solidFill>
                  <a:schemeClr val="tx1">
                    <a:lumMod val="85000"/>
                    <a:lumOff val="15000"/>
                  </a:schemeClr>
                </a:solidFill>
              </a:rPr>
              <a:t>Figshare</a:t>
            </a:r>
            <a:r>
              <a:rPr lang="en-US" dirty="0" smtClean="0">
                <a:solidFill>
                  <a:schemeClr val="tx1">
                    <a:lumMod val="85000"/>
                    <a:lumOff val="15000"/>
                  </a:schemeClr>
                </a:solidFill>
              </a:rPr>
              <a:t>, but not limited to these).</a:t>
            </a:r>
          </a:p>
          <a:p>
            <a:pPr marL="342900" indent="-342900">
              <a:spcAft>
                <a:spcPts val="600"/>
              </a:spcAft>
              <a:buFont typeface="Wingdings" charset="2"/>
              <a:buChar char="§"/>
            </a:pPr>
            <a:r>
              <a:rPr lang="en-US" dirty="0" smtClean="0">
                <a:solidFill>
                  <a:schemeClr val="tx1">
                    <a:lumMod val="85000"/>
                    <a:lumOff val="15000"/>
                  </a:schemeClr>
                </a:solidFill>
              </a:rPr>
              <a:t>Data descriptor will be peer reviewed.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1077218"/>
          </a:xfrm>
          <a:prstGeom prst="rect">
            <a:avLst/>
          </a:prstGeom>
          <a:noFill/>
        </p:spPr>
        <p:txBody>
          <a:bodyPr wrap="square" rtlCol="0">
            <a:spAutoFit/>
          </a:bodyPr>
          <a:lstStyle/>
          <a:p>
            <a:pPr algn="ctr"/>
            <a:r>
              <a:rPr lang="fr-FR" sz="3200" dirty="0" smtClean="0">
                <a:solidFill>
                  <a:schemeClr val="tx1">
                    <a:lumMod val="75000"/>
                    <a:lumOff val="25000"/>
                  </a:schemeClr>
                </a:solidFill>
              </a:rPr>
              <a:t>New </a:t>
            </a:r>
            <a:r>
              <a:rPr lang="fr-FR" sz="3200" dirty="0" err="1" smtClean="0">
                <a:solidFill>
                  <a:schemeClr val="tx1">
                    <a:lumMod val="75000"/>
                    <a:lumOff val="25000"/>
                  </a:schemeClr>
                </a:solidFill>
              </a:rPr>
              <a:t>Requirements</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dataset</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metadata</a:t>
            </a:r>
            <a:endParaRPr lang="fr-FR" sz="3200" dirty="0">
              <a:solidFill>
                <a:schemeClr val="tx1">
                  <a:lumMod val="75000"/>
                  <a:lumOff val="25000"/>
                </a:schemeClr>
              </a:solidFill>
            </a:endParaRPr>
          </a:p>
        </p:txBody>
      </p:sp>
      <p:sp>
        <p:nvSpPr>
          <p:cNvPr id="11" name="TextBox 10"/>
          <p:cNvSpPr txBox="1"/>
          <p:nvPr/>
        </p:nvSpPr>
        <p:spPr>
          <a:xfrm>
            <a:off x="334210" y="1483527"/>
            <a:ext cx="8462209" cy="3677930"/>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85000"/>
                    <a:lumOff val="15000"/>
                  </a:schemeClr>
                </a:solidFill>
              </a:rPr>
              <a:t>How do </a:t>
            </a:r>
            <a:r>
              <a:rPr lang="en-US" dirty="0" err="1" smtClean="0">
                <a:solidFill>
                  <a:schemeClr val="tx1">
                    <a:lumMod val="85000"/>
                    <a:lumOff val="15000"/>
                  </a:schemeClr>
                </a:solidFill>
              </a:rPr>
              <a:t>euroCRIS</a:t>
            </a:r>
            <a:r>
              <a:rPr lang="en-US" dirty="0" smtClean="0">
                <a:solidFill>
                  <a:schemeClr val="tx1">
                    <a:lumMod val="85000"/>
                    <a:lumOff val="15000"/>
                  </a:schemeClr>
                </a:solidFill>
              </a:rPr>
              <a:t> stakeholders see new and emerging requirements for dataset metadata.</a:t>
            </a:r>
            <a:endParaRPr lang="en-US" dirty="0" smtClean="0">
              <a:solidFill>
                <a:schemeClr val="tx1">
                  <a:lumMod val="85000"/>
                  <a:lumOff val="1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How </a:t>
            </a:r>
            <a:r>
              <a:rPr lang="en-US" dirty="0" smtClean="0">
                <a:solidFill>
                  <a:schemeClr val="tx1">
                    <a:lumMod val="85000"/>
                    <a:lumOff val="15000"/>
                  </a:schemeClr>
                </a:solidFill>
              </a:rPr>
              <a:t>may CERIF evolve in the light of </a:t>
            </a:r>
            <a:r>
              <a:rPr lang="en-US" dirty="0" smtClean="0">
                <a:solidFill>
                  <a:schemeClr val="tx1">
                    <a:lumMod val="85000"/>
                    <a:lumOff val="15000"/>
                  </a:schemeClr>
                </a:solidFill>
              </a:rPr>
              <a:t>this.</a:t>
            </a:r>
            <a:endParaRPr lang="en-US" dirty="0" smtClean="0">
              <a:solidFill>
                <a:schemeClr val="tx1">
                  <a:lumMod val="85000"/>
                  <a:lumOff val="1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What </a:t>
            </a:r>
            <a:r>
              <a:rPr lang="en-US" dirty="0" smtClean="0">
                <a:solidFill>
                  <a:schemeClr val="tx1">
                    <a:lumMod val="85000"/>
                    <a:lumOff val="15000"/>
                  </a:schemeClr>
                </a:solidFill>
              </a:rPr>
              <a:t>cooperation/collaboration may be possible</a:t>
            </a:r>
            <a:r>
              <a:rPr lang="en-US" dirty="0" smtClean="0">
                <a:solidFill>
                  <a:schemeClr val="tx1">
                    <a:lumMod val="85000"/>
                    <a:lumOff val="15000"/>
                  </a:schemeClr>
                </a:solidFill>
              </a:rPr>
              <a:t>.</a:t>
            </a:r>
          </a:p>
          <a:p>
            <a:pPr marL="342900" indent="-342900">
              <a:spcAft>
                <a:spcPts val="600"/>
              </a:spcAft>
              <a:buFont typeface="Wingdings" charset="2"/>
              <a:buChar char="§"/>
            </a:pPr>
            <a:r>
              <a:rPr lang="en-US" b="1" dirty="0" smtClean="0">
                <a:solidFill>
                  <a:schemeClr val="tx1">
                    <a:lumMod val="85000"/>
                    <a:lumOff val="15000"/>
                  </a:schemeClr>
                </a:solidFill>
              </a:rPr>
              <a:t>CODATA is a strategic partner of </a:t>
            </a:r>
            <a:r>
              <a:rPr lang="en-US" b="1" dirty="0" err="1" smtClean="0">
                <a:solidFill>
                  <a:schemeClr val="tx1">
                    <a:lumMod val="85000"/>
                    <a:lumOff val="15000"/>
                  </a:schemeClr>
                </a:solidFill>
              </a:rPr>
              <a:t>euroCRIS</a:t>
            </a:r>
            <a:r>
              <a:rPr lang="en-US" b="1" dirty="0" smtClean="0">
                <a:solidFill>
                  <a:schemeClr val="tx1">
                    <a:lumMod val="85000"/>
                    <a:lumOff val="15000"/>
                  </a:schemeClr>
                </a:solidFill>
              </a:rPr>
              <a:t>:</a:t>
            </a:r>
            <a:r>
              <a:rPr lang="en-US" dirty="0" smtClean="0">
                <a:solidFill>
                  <a:schemeClr val="accent3">
                    <a:lumMod val="50000"/>
                  </a:schemeClr>
                </a:solidFill>
              </a:rPr>
              <a:t> </a:t>
            </a:r>
            <a:r>
              <a:rPr lang="en-US" u="sng" dirty="0" smtClean="0">
                <a:solidFill>
                  <a:schemeClr val="accent4">
                    <a:lumMod val="75000"/>
                  </a:schemeClr>
                </a:solidFill>
                <a:hlinkClick r:id="rId4"/>
              </a:rPr>
              <a:t>http://www.eurocris.org/Index.php?page=partners&amp;t=</a:t>
            </a:r>
            <a:r>
              <a:rPr lang="en-US" u="sng" dirty="0" smtClean="0">
                <a:solidFill>
                  <a:schemeClr val="accent4">
                    <a:lumMod val="75000"/>
                  </a:schemeClr>
                </a:solidFill>
                <a:hlinkClick r:id="rId4"/>
              </a:rPr>
              <a:t>1</a:t>
            </a:r>
            <a:r>
              <a:rPr lang="en-US" u="sng" dirty="0" smtClean="0">
                <a:solidFill>
                  <a:schemeClr val="accent4">
                    <a:lumMod val="75000"/>
                  </a:schemeClr>
                </a:solidFill>
              </a:rPr>
              <a:t> </a:t>
            </a:r>
          </a:p>
          <a:p>
            <a:pPr marL="342900" indent="-342900">
              <a:spcAft>
                <a:spcPts val="600"/>
              </a:spcAft>
              <a:buFont typeface="Wingdings" charset="2"/>
              <a:buChar char="§"/>
            </a:pPr>
            <a:r>
              <a:rPr lang="en-US" dirty="0" smtClean="0">
                <a:solidFill>
                  <a:schemeClr val="tx1">
                    <a:lumMod val="85000"/>
                    <a:lumOff val="15000"/>
                  </a:schemeClr>
                </a:solidFill>
              </a:rPr>
              <a:t>New ED and a </a:t>
            </a:r>
            <a:r>
              <a:rPr lang="en-US" dirty="0" smtClean="0">
                <a:solidFill>
                  <a:schemeClr val="tx1">
                    <a:lumMod val="85000"/>
                    <a:lumOff val="15000"/>
                  </a:schemeClr>
                </a:solidFill>
              </a:rPr>
              <a:t>new </a:t>
            </a:r>
            <a:r>
              <a:rPr lang="en-US" dirty="0" smtClean="0">
                <a:solidFill>
                  <a:schemeClr val="tx1">
                    <a:lumMod val="85000"/>
                    <a:lumOff val="15000"/>
                  </a:schemeClr>
                </a:solidFill>
              </a:rPr>
              <a:t>Strategic Plan: </a:t>
            </a:r>
            <a:r>
              <a:rPr lang="en-US" u="sng" dirty="0" smtClean="0">
                <a:solidFill>
                  <a:schemeClr val="accent4">
                    <a:lumMod val="75000"/>
                  </a:schemeClr>
                </a:solidFill>
                <a:hlinkClick r:id="rId5"/>
              </a:rPr>
              <a:t>http://www.codata.org/CODATA_Strategic_%20Plan_2013-2018.</a:t>
            </a:r>
            <a:r>
              <a:rPr lang="en-US" u="sng" dirty="0" smtClean="0">
                <a:solidFill>
                  <a:schemeClr val="accent4">
                    <a:lumMod val="75000"/>
                  </a:schemeClr>
                </a:solidFill>
                <a:hlinkClick r:id="rId5"/>
              </a:rPr>
              <a:t>pdf</a:t>
            </a:r>
            <a:r>
              <a:rPr lang="en-US" u="sng" dirty="0" smtClean="0">
                <a:solidFill>
                  <a:schemeClr val="accent4">
                    <a:lumMod val="75000"/>
                  </a:schemeClr>
                </a:solidFill>
              </a:rPr>
              <a:t> </a:t>
            </a:r>
          </a:p>
          <a:p>
            <a:pPr marL="342900" indent="-342900">
              <a:spcAft>
                <a:spcPts val="600"/>
              </a:spcAft>
            </a:pPr>
            <a:endParaRPr lang="en-US" u="sng" dirty="0" smtClean="0">
              <a:solidFill>
                <a:schemeClr val="accent4">
                  <a:lumMod val="7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Overview of CODATA activities.</a:t>
            </a:r>
          </a:p>
          <a:p>
            <a:pPr marL="342900" indent="-342900">
              <a:spcAft>
                <a:spcPts val="600"/>
              </a:spcAft>
              <a:buFont typeface="Wingdings" charset="2"/>
              <a:buChar char="§"/>
            </a:pPr>
            <a:r>
              <a:rPr lang="en-US" dirty="0" smtClean="0">
                <a:solidFill>
                  <a:schemeClr val="tx1">
                    <a:lumMod val="85000"/>
                    <a:lumOff val="15000"/>
                  </a:schemeClr>
                </a:solidFill>
              </a:rPr>
              <a:t>Sample of initiatives </a:t>
            </a:r>
            <a:r>
              <a:rPr lang="en-US" dirty="0" smtClean="0">
                <a:solidFill>
                  <a:schemeClr val="tx1">
                    <a:lumMod val="85000"/>
                    <a:lumOff val="15000"/>
                  </a:schemeClr>
                </a:solidFill>
              </a:rPr>
              <a:t>that</a:t>
            </a:r>
            <a:r>
              <a:rPr lang="en-US" dirty="0" smtClean="0">
                <a:solidFill>
                  <a:schemeClr val="tx1">
                    <a:lumMod val="85000"/>
                    <a:lumOff val="15000"/>
                  </a:schemeClr>
                </a:solidFill>
              </a:rPr>
              <a:t> may </a:t>
            </a:r>
            <a:r>
              <a:rPr lang="en-US" dirty="0" smtClean="0">
                <a:solidFill>
                  <a:schemeClr val="tx1">
                    <a:lumMod val="85000"/>
                    <a:lumOff val="15000"/>
                  </a:schemeClr>
                </a:solidFill>
              </a:rPr>
              <a:t>have some implications for dataset metadata</a:t>
            </a:r>
            <a:r>
              <a:rPr lang="en-US" dirty="0" smtClean="0">
                <a:solidFill>
                  <a:schemeClr val="tx1">
                    <a:lumMod val="85000"/>
                    <a:lumOff val="15000"/>
                  </a:schemeClr>
                </a:solidFill>
              </a:rPr>
              <a:t>.</a:t>
            </a:r>
            <a:endParaRPr lang="en-US" dirty="0" smtClean="0">
              <a:solidFill>
                <a:schemeClr val="tx1">
                  <a:lumMod val="85000"/>
                  <a:lumOff val="15000"/>
                </a:schemeClr>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smtClean="0">
                <a:solidFill>
                  <a:schemeClr val="tx1">
                    <a:lumMod val="75000"/>
                    <a:lumOff val="25000"/>
                  </a:schemeClr>
                </a:solidFill>
              </a:rPr>
              <a:t>NPG </a:t>
            </a:r>
            <a:r>
              <a:rPr lang="fr-FR" sz="3200" dirty="0" err="1" smtClean="0">
                <a:solidFill>
                  <a:schemeClr val="tx1">
                    <a:lumMod val="75000"/>
                    <a:lumOff val="25000"/>
                  </a:schemeClr>
                </a:solidFill>
              </a:rPr>
              <a:t>Scientific</a:t>
            </a:r>
            <a:r>
              <a:rPr lang="fr-FR" sz="3200" dirty="0" smtClean="0">
                <a:solidFill>
                  <a:schemeClr val="tx1">
                    <a:lumMod val="75000"/>
                    <a:lumOff val="25000"/>
                  </a:schemeClr>
                </a:solidFill>
              </a:rPr>
              <a:t> Data: Data </a:t>
            </a:r>
            <a:r>
              <a:rPr lang="fr-FR" sz="3200" dirty="0" err="1" smtClean="0">
                <a:solidFill>
                  <a:schemeClr val="tx1">
                    <a:lumMod val="75000"/>
                    <a:lumOff val="25000"/>
                  </a:schemeClr>
                </a:solidFill>
              </a:rPr>
              <a:t>Descriptors</a:t>
            </a:r>
            <a:endParaRPr lang="fr-FR" sz="3200" dirty="0">
              <a:solidFill>
                <a:schemeClr val="tx1">
                  <a:lumMod val="75000"/>
                  <a:lumOff val="25000"/>
                </a:schemeClr>
              </a:solidFill>
            </a:endParaRPr>
          </a:p>
        </p:txBody>
      </p:sp>
      <p:sp>
        <p:nvSpPr>
          <p:cNvPr id="11" name="TextBox 10"/>
          <p:cNvSpPr txBox="1"/>
          <p:nvPr/>
        </p:nvSpPr>
        <p:spPr>
          <a:xfrm>
            <a:off x="334212" y="1358787"/>
            <a:ext cx="3183242" cy="5109092"/>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Data Descriptors use ISA Tab (Investigation, Study, Assay)</a:t>
            </a:r>
          </a:p>
          <a:p>
            <a:pPr marL="342900" indent="-342900">
              <a:spcAft>
                <a:spcPts val="600"/>
              </a:spcAft>
              <a:buFont typeface="Wingdings" charset="2"/>
              <a:buChar char="§"/>
            </a:pPr>
            <a:r>
              <a:rPr lang="en-US" dirty="0" smtClean="0">
                <a:solidFill>
                  <a:schemeClr val="tx1">
                    <a:lumMod val="75000"/>
                    <a:lumOff val="25000"/>
                  </a:schemeClr>
                </a:solidFill>
              </a:rPr>
              <a:t>Increasing use in life sciences, biomedical and environmental sciences.</a:t>
            </a:r>
          </a:p>
          <a:p>
            <a:pPr marL="342900" indent="-342900">
              <a:spcAft>
                <a:spcPts val="600"/>
              </a:spcAft>
              <a:buFont typeface="Wingdings" charset="2"/>
              <a:buChar char="§"/>
            </a:pPr>
            <a:r>
              <a:rPr lang="en-US" dirty="0" smtClean="0">
                <a:solidFill>
                  <a:schemeClr val="tx1">
                    <a:lumMod val="85000"/>
                    <a:lumOff val="15000"/>
                  </a:schemeClr>
                </a:solidFill>
              </a:rPr>
              <a:t>‘Investigation’ (the project context), ‘Study’ (a unit of research) and ‘Assay’ (analytical measurement)</a:t>
            </a:r>
            <a:r>
              <a:rPr lang="en-US" dirty="0" smtClean="0">
                <a:solidFill>
                  <a:schemeClr val="tx1">
                    <a:lumMod val="85000"/>
                    <a:lumOff val="15000"/>
                  </a:schemeClr>
                </a:solidFill>
              </a:rPr>
              <a:t>.</a:t>
            </a:r>
          </a:p>
          <a:p>
            <a:pPr marL="342900" indent="-342900">
              <a:spcAft>
                <a:spcPts val="600"/>
              </a:spcAft>
              <a:buFont typeface="Wingdings" charset="2"/>
              <a:buChar char="§"/>
            </a:pPr>
            <a:r>
              <a:rPr lang="en-US" dirty="0" smtClean="0">
                <a:solidFill>
                  <a:schemeClr val="tx1">
                    <a:lumMod val="85000"/>
                    <a:lumOff val="15000"/>
                  </a:schemeClr>
                </a:solidFill>
              </a:rPr>
              <a:t>Importance of metadata standards that capture research processes to some extent: e.g. DDI, ISA, CIF.</a:t>
            </a:r>
          </a:p>
          <a:p>
            <a:pPr marL="342900" indent="-342900">
              <a:spcAft>
                <a:spcPts val="600"/>
              </a:spcAft>
              <a:buFont typeface="Wingdings" charset="2"/>
              <a:buChar char="§"/>
            </a:pPr>
            <a:r>
              <a:rPr lang="en-US" dirty="0" smtClean="0">
                <a:solidFill>
                  <a:schemeClr val="tx1">
                    <a:lumMod val="85000"/>
                    <a:lumOff val="15000"/>
                  </a:schemeClr>
                </a:solidFill>
              </a:rPr>
              <a:t>Enrich with contextual metadata, methods, workflows, DMP info…</a:t>
            </a:r>
            <a:endParaRPr lang="en-US" dirty="0" smtClean="0">
              <a:solidFill>
                <a:schemeClr val="tx1">
                  <a:lumMod val="85000"/>
                  <a:lumOff val="15000"/>
                </a:schemeClr>
              </a:solidFill>
            </a:endParaRPr>
          </a:p>
        </p:txBody>
      </p:sp>
      <p:pic>
        <p:nvPicPr>
          <p:cNvPr id="5" name="Picture 4" descr="isatab-structure.png"/>
          <p:cNvPicPr>
            <a:picLocks noChangeAspect="1"/>
          </p:cNvPicPr>
          <p:nvPr/>
        </p:nvPicPr>
        <p:blipFill>
          <a:blip r:embed="rId4"/>
          <a:stretch>
            <a:fillRect/>
          </a:stretch>
        </p:blipFill>
        <p:spPr>
          <a:xfrm>
            <a:off x="3693582" y="1530929"/>
            <a:ext cx="5450417" cy="5327069"/>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Crystallographic</a:t>
            </a:r>
            <a:r>
              <a:rPr lang="fr-FR" sz="3200" dirty="0" smtClean="0">
                <a:solidFill>
                  <a:schemeClr val="tx1">
                    <a:lumMod val="75000"/>
                    <a:lumOff val="25000"/>
                  </a:schemeClr>
                </a:solidFill>
              </a:rPr>
              <a:t> Data</a:t>
            </a:r>
            <a:endParaRPr lang="fr-FR" sz="3200" dirty="0">
              <a:solidFill>
                <a:schemeClr val="tx1">
                  <a:lumMod val="75000"/>
                  <a:lumOff val="25000"/>
                </a:schemeClr>
              </a:solidFill>
            </a:endParaRPr>
          </a:p>
        </p:txBody>
      </p:sp>
      <p:sp>
        <p:nvSpPr>
          <p:cNvPr id="11" name="TextBox 10"/>
          <p:cNvSpPr txBox="1"/>
          <p:nvPr/>
        </p:nvSpPr>
        <p:spPr>
          <a:xfrm>
            <a:off x="334211" y="1358787"/>
            <a:ext cx="4405758" cy="1708160"/>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Raises the question of which data should be available and described.</a:t>
            </a:r>
          </a:p>
          <a:p>
            <a:pPr marL="342900" indent="-342900">
              <a:spcAft>
                <a:spcPts val="600"/>
              </a:spcAft>
              <a:buFont typeface="Wingdings" charset="2"/>
              <a:buChar char="§"/>
            </a:pPr>
            <a:r>
              <a:rPr lang="en-US" dirty="0" smtClean="0">
                <a:solidFill>
                  <a:schemeClr val="tx1">
                    <a:lumMod val="75000"/>
                    <a:lumOff val="25000"/>
                  </a:schemeClr>
                </a:solidFill>
              </a:rPr>
              <a:t>Raw </a:t>
            </a:r>
            <a:r>
              <a:rPr lang="en-US" dirty="0" smtClean="0">
                <a:solidFill>
                  <a:schemeClr val="tx1">
                    <a:lumMod val="75000"/>
                    <a:lumOff val="25000"/>
                  </a:schemeClr>
                </a:solidFill>
              </a:rPr>
              <a:t>data </a:t>
            </a:r>
            <a:r>
              <a:rPr lang="en-US" dirty="0" smtClean="0">
                <a:solidFill>
                  <a:schemeClr val="tx1">
                    <a:lumMod val="75000"/>
                    <a:lumOff val="25000"/>
                  </a:schemeClr>
                </a:solidFill>
              </a:rPr>
              <a:t>(few MB-few </a:t>
            </a:r>
            <a:r>
              <a:rPr lang="en-US" dirty="0" smtClean="0">
                <a:solidFill>
                  <a:schemeClr val="tx1">
                    <a:lumMod val="75000"/>
                    <a:lumOff val="25000"/>
                  </a:schemeClr>
                </a:solidFill>
              </a:rPr>
              <a:t>GB)</a:t>
            </a:r>
          </a:p>
          <a:p>
            <a:pPr marL="342900" indent="-342900">
              <a:spcAft>
                <a:spcPts val="600"/>
              </a:spcAft>
              <a:buFont typeface="Wingdings" charset="2"/>
              <a:buChar char="§"/>
            </a:pPr>
            <a:r>
              <a:rPr lang="en-US" dirty="0" smtClean="0">
                <a:solidFill>
                  <a:schemeClr val="tx1">
                    <a:lumMod val="75000"/>
                    <a:lumOff val="25000"/>
                  </a:schemeClr>
                </a:solidFill>
              </a:rPr>
              <a:t>Reduced data (tens of</a:t>
            </a:r>
            <a:r>
              <a:rPr lang="en-US" dirty="0" smtClean="0">
                <a:solidFill>
                  <a:schemeClr val="tx1">
                    <a:lumMod val="75000"/>
                    <a:lumOff val="25000"/>
                  </a:schemeClr>
                </a:solidFill>
              </a:rPr>
              <a:t> </a:t>
            </a:r>
            <a:r>
              <a:rPr lang="en-US" dirty="0" err="1" smtClean="0">
                <a:solidFill>
                  <a:schemeClr val="tx1">
                    <a:lumMod val="75000"/>
                    <a:lumOff val="25000"/>
                  </a:schemeClr>
                </a:solidFill>
              </a:rPr>
              <a:t>kB</a:t>
            </a:r>
            <a:r>
              <a:rPr lang="en-US" dirty="0" smtClean="0">
                <a:solidFill>
                  <a:schemeClr val="tx1">
                    <a:lumMod val="75000"/>
                    <a:lumOff val="25000"/>
                  </a:schemeClr>
                </a:solidFill>
              </a:rPr>
              <a:t>-few </a:t>
            </a:r>
            <a:r>
              <a:rPr lang="en-US" dirty="0" smtClean="0">
                <a:solidFill>
                  <a:schemeClr val="tx1">
                    <a:lumMod val="75000"/>
                    <a:lumOff val="25000"/>
                  </a:schemeClr>
                </a:solidFill>
              </a:rPr>
              <a:t>MB)</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Structure data</a:t>
            </a:r>
            <a:r>
              <a:rPr lang="en-US" dirty="0" smtClean="0">
                <a:solidFill>
                  <a:schemeClr val="tx1">
                    <a:lumMod val="75000"/>
                    <a:lumOff val="25000"/>
                  </a:schemeClr>
                </a:solidFill>
              </a:rPr>
              <a:t> (few </a:t>
            </a:r>
            <a:r>
              <a:rPr lang="en-US" dirty="0" err="1" smtClean="0">
                <a:solidFill>
                  <a:schemeClr val="tx1">
                    <a:lumMod val="75000"/>
                    <a:lumOff val="25000"/>
                  </a:schemeClr>
                </a:solidFill>
              </a:rPr>
              <a:t>kB</a:t>
            </a:r>
            <a:r>
              <a:rPr lang="en-US" dirty="0" smtClean="0">
                <a:solidFill>
                  <a:schemeClr val="tx1">
                    <a:lumMod val="75000"/>
                    <a:lumOff val="25000"/>
                  </a:schemeClr>
                </a:solidFill>
              </a:rPr>
              <a:t> – ~1 MB)</a:t>
            </a:r>
            <a:endParaRPr lang="en-US" dirty="0" smtClean="0">
              <a:solidFill>
                <a:schemeClr val="tx1">
                  <a:lumMod val="75000"/>
                  <a:lumOff val="25000"/>
                </a:schemeClr>
              </a:solidFill>
            </a:endParaRPr>
          </a:p>
        </p:txBody>
      </p:sp>
      <p:pic>
        <p:nvPicPr>
          <p:cNvPr id="5" name="Picture 4" descr="JRHelliwel_ECM28.jpg"/>
          <p:cNvPicPr>
            <a:picLocks noChangeAspect="1"/>
          </p:cNvPicPr>
          <p:nvPr/>
        </p:nvPicPr>
        <p:blipFill>
          <a:blip r:embed="rId4"/>
          <a:stretch>
            <a:fillRect/>
          </a:stretch>
        </p:blipFill>
        <p:spPr>
          <a:xfrm>
            <a:off x="0" y="3314758"/>
            <a:ext cx="4739969" cy="3554582"/>
          </a:xfrm>
          <a:prstGeom prst="rect">
            <a:avLst/>
          </a:prstGeom>
        </p:spPr>
      </p:pic>
      <p:sp>
        <p:nvSpPr>
          <p:cNvPr id="6" name="TextBox 5"/>
          <p:cNvSpPr txBox="1"/>
          <p:nvPr/>
        </p:nvSpPr>
        <p:spPr>
          <a:xfrm>
            <a:off x="5000781" y="4502076"/>
            <a:ext cx="3905956" cy="1200329"/>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Established workflow and format for sharing </a:t>
            </a:r>
            <a:r>
              <a:rPr lang="en-US" dirty="0" smtClean="0">
                <a:solidFill>
                  <a:schemeClr val="tx1">
                    <a:lumMod val="75000"/>
                    <a:lumOff val="25000"/>
                  </a:schemeClr>
                </a:solidFill>
              </a:rPr>
              <a:t>structure </a:t>
            </a:r>
            <a:r>
              <a:rPr lang="en-US" dirty="0" smtClean="0">
                <a:solidFill>
                  <a:schemeClr val="tx1">
                    <a:lumMod val="75000"/>
                    <a:lumOff val="25000"/>
                  </a:schemeClr>
                </a:solidFill>
              </a:rPr>
              <a:t>data; but don’t always share derived data, and less </a:t>
            </a:r>
            <a:r>
              <a:rPr lang="en-US" dirty="0" smtClean="0">
                <a:solidFill>
                  <a:schemeClr val="tx1">
                    <a:lumMod val="75000"/>
                    <a:lumOff val="25000"/>
                  </a:schemeClr>
                </a:solidFill>
              </a:rPr>
              <a:t>frequently raw data.</a:t>
            </a:r>
          </a:p>
        </p:txBody>
      </p:sp>
      <p:pic>
        <p:nvPicPr>
          <p:cNvPr id="7" name="Picture 6" descr="diffraction_image_jrh.jp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17536" y="1080000"/>
            <a:ext cx="816755" cy="8849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 name="Picture 7" descr="data2.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77444" y="554244"/>
            <a:ext cx="1339652" cy="2252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 name="Picture 11" descr="data3.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0841" y="2624467"/>
            <a:ext cx="1273389" cy="8849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1077218"/>
          </a:xfrm>
          <a:prstGeom prst="rect">
            <a:avLst/>
          </a:prstGeom>
          <a:noFill/>
        </p:spPr>
        <p:txBody>
          <a:bodyPr wrap="square" rtlCol="0">
            <a:spAutoFit/>
          </a:bodyPr>
          <a:lstStyle/>
          <a:p>
            <a:pPr algn="ctr"/>
            <a:r>
              <a:rPr lang="fr-FR" sz="3200" dirty="0" err="1" smtClean="0">
                <a:solidFill>
                  <a:schemeClr val="tx1">
                    <a:lumMod val="75000"/>
                    <a:lumOff val="25000"/>
                  </a:schemeClr>
                </a:solidFill>
              </a:rPr>
              <a:t>Why</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Publish</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Raw</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Crystallographic</a:t>
            </a:r>
            <a:r>
              <a:rPr lang="fr-FR" sz="3200" dirty="0" smtClean="0">
                <a:solidFill>
                  <a:schemeClr val="tx1">
                    <a:lumMod val="75000"/>
                    <a:lumOff val="25000"/>
                  </a:schemeClr>
                </a:solidFill>
              </a:rPr>
              <a:t> Data?</a:t>
            </a:r>
            <a:endParaRPr lang="fr-FR" sz="3200" dirty="0">
              <a:solidFill>
                <a:schemeClr val="tx1">
                  <a:lumMod val="75000"/>
                  <a:lumOff val="25000"/>
                </a:schemeClr>
              </a:solidFill>
            </a:endParaRPr>
          </a:p>
        </p:txBody>
      </p:sp>
      <p:sp>
        <p:nvSpPr>
          <p:cNvPr id="11" name="TextBox 10"/>
          <p:cNvSpPr txBox="1"/>
          <p:nvPr/>
        </p:nvSpPr>
        <p:spPr>
          <a:xfrm>
            <a:off x="334210" y="1358787"/>
            <a:ext cx="8462209" cy="4985981"/>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Increasing </a:t>
            </a:r>
            <a:r>
              <a:rPr lang="en-US" dirty="0" smtClean="0">
                <a:solidFill>
                  <a:schemeClr val="tx1">
                    <a:lumMod val="75000"/>
                    <a:lumOff val="25000"/>
                  </a:schemeClr>
                </a:solidFill>
              </a:rPr>
              <a:t>use of validation for structure data: found, retrospectively that over 100 fraudulent structures had been published in </a:t>
            </a:r>
            <a:r>
              <a:rPr lang="en-US" dirty="0" err="1" smtClean="0">
                <a:solidFill>
                  <a:schemeClr val="tx1">
                    <a:lumMod val="75000"/>
                    <a:lumOff val="25000"/>
                  </a:schemeClr>
                </a:solidFill>
              </a:rPr>
              <a:t>Acta</a:t>
            </a:r>
            <a:r>
              <a:rPr lang="en-US" dirty="0" smtClean="0">
                <a:solidFill>
                  <a:schemeClr val="tx1">
                    <a:lumMod val="75000"/>
                    <a:lumOff val="25000"/>
                  </a:schemeClr>
                </a:solidFill>
              </a:rPr>
              <a:t> </a:t>
            </a:r>
            <a:r>
              <a:rPr lang="en-US" dirty="0" err="1" smtClean="0">
                <a:solidFill>
                  <a:schemeClr val="tx1">
                    <a:lumMod val="75000"/>
                    <a:lumOff val="25000"/>
                  </a:schemeClr>
                </a:solidFill>
              </a:rPr>
              <a:t>Crys</a:t>
            </a:r>
            <a:r>
              <a:rPr lang="en-US" dirty="0" smtClean="0">
                <a:solidFill>
                  <a:schemeClr val="tx1">
                    <a:lumMod val="75000"/>
                    <a:lumOff val="25000"/>
                  </a:schemeClr>
                </a:solidFill>
              </a:rPr>
              <a:t>. E from 2007-2009: </a:t>
            </a:r>
            <a:r>
              <a:rPr lang="en-US" dirty="0" smtClean="0">
                <a:solidFill>
                  <a:schemeClr val="tx1">
                    <a:lumMod val="75000"/>
                    <a:lumOff val="25000"/>
                  </a:schemeClr>
                </a:solidFill>
                <a:hlinkClick r:id="rId4"/>
              </a:rPr>
              <a:t>http://www.iucr.org/__data/assets/pdf_file/0020/80273/MH_Publication-of-Small-</a:t>
            </a:r>
            <a:r>
              <a:rPr lang="en-US" dirty="0" smtClean="0">
                <a:solidFill>
                  <a:schemeClr val="tx1">
                    <a:lumMod val="75000"/>
                    <a:lumOff val="25000"/>
                  </a:schemeClr>
                </a:solidFill>
                <a:hlinkClick r:id="rId4"/>
              </a:rPr>
              <a:t>Molecules.pdf</a:t>
            </a:r>
            <a:r>
              <a:rPr lang="en-US" dirty="0" smtClean="0">
                <a:solidFill>
                  <a:schemeClr val="tx1">
                    <a:lumMod val="75000"/>
                    <a:lumOff val="25000"/>
                  </a:schemeClr>
                </a:solidFill>
              </a:rPr>
              <a:t> </a:t>
            </a:r>
          </a:p>
          <a:p>
            <a:pPr marL="342900" indent="-342900">
              <a:spcAft>
                <a:spcPts val="600"/>
              </a:spcAft>
              <a:buFont typeface="Wingdings" charset="2"/>
              <a:buChar char="§"/>
            </a:pPr>
            <a:r>
              <a:rPr lang="en-US" dirty="0" smtClean="0">
                <a:solidFill>
                  <a:schemeClr val="tx1">
                    <a:lumMod val="75000"/>
                    <a:lumOff val="25000"/>
                  </a:schemeClr>
                </a:solidFill>
              </a:rPr>
              <a:t>Publishing raw data allows validation and checking.</a:t>
            </a:r>
          </a:p>
          <a:p>
            <a:pPr marL="342900" indent="-342900">
              <a:spcAft>
                <a:spcPts val="600"/>
              </a:spcAft>
              <a:buFont typeface="Wingdings" charset="2"/>
              <a:buChar char="§"/>
            </a:pPr>
            <a:r>
              <a:rPr lang="en-US" dirty="0" smtClean="0">
                <a:solidFill>
                  <a:schemeClr val="tx1">
                    <a:lumMod val="75000"/>
                    <a:lumOff val="25000"/>
                  </a:schemeClr>
                </a:solidFill>
              </a:rPr>
              <a:t>Above all has benefits for improving techniques for reduction and structure identification.</a:t>
            </a:r>
          </a:p>
          <a:p>
            <a:pPr marL="342900" indent="-342900">
              <a:spcAft>
                <a:spcPts val="600"/>
              </a:spcAft>
              <a:buFont typeface="Wingdings" charset="2"/>
              <a:buChar char="§"/>
            </a:pPr>
            <a:r>
              <a:rPr lang="en-US" dirty="0" err="1" smtClean="0">
                <a:solidFill>
                  <a:schemeClr val="tx1">
                    <a:lumMod val="75000"/>
                    <a:lumOff val="25000"/>
                  </a:schemeClr>
                </a:solidFill>
              </a:rPr>
              <a:t>Helliwell</a:t>
            </a:r>
            <a:r>
              <a:rPr lang="en-US" dirty="0" smtClean="0">
                <a:solidFill>
                  <a:schemeClr val="tx1">
                    <a:lumMod val="75000"/>
                    <a:lumOff val="25000"/>
                  </a:schemeClr>
                </a:solidFill>
              </a:rPr>
              <a:t>: publishing </a:t>
            </a:r>
            <a:r>
              <a:rPr lang="en-US" b="1" dirty="0" smtClean="0">
                <a:solidFill>
                  <a:schemeClr val="tx1">
                    <a:lumMod val="75000"/>
                    <a:lumOff val="25000"/>
                  </a:schemeClr>
                </a:solidFill>
              </a:rPr>
              <a:t>raw data </a:t>
            </a:r>
            <a:r>
              <a:rPr lang="en-US" dirty="0" smtClean="0">
                <a:solidFill>
                  <a:schemeClr val="tx1">
                    <a:lumMod val="75000"/>
                    <a:lumOff val="25000"/>
                  </a:schemeClr>
                </a:solidFill>
              </a:rPr>
              <a:t>allows improved refined software use, new results and wider uptake of </a:t>
            </a:r>
            <a:r>
              <a:rPr lang="en-US" dirty="0" smtClean="0">
                <a:solidFill>
                  <a:schemeClr val="tx1">
                    <a:lumMod val="75000"/>
                    <a:lumOff val="25000"/>
                  </a:schemeClr>
                </a:solidFill>
              </a:rPr>
              <a:t>improved approach: </a:t>
            </a:r>
            <a:r>
              <a:rPr lang="en-US" dirty="0" smtClean="0">
                <a:solidFill>
                  <a:schemeClr val="tx1">
                    <a:lumMod val="75000"/>
                    <a:lumOff val="25000"/>
                  </a:schemeClr>
                </a:solidFill>
                <a:hlinkClick r:id="rId5"/>
              </a:rPr>
              <a:t>http://www.iucr.org/__data/assets/pdf_file/0004/80266/JRHelliwel_ECM28.</a:t>
            </a:r>
            <a:r>
              <a:rPr lang="en-US" dirty="0" smtClean="0">
                <a:solidFill>
                  <a:schemeClr val="tx1">
                    <a:lumMod val="75000"/>
                    <a:lumOff val="25000"/>
                  </a:schemeClr>
                </a:solidFill>
                <a:hlinkClick r:id="rId5"/>
              </a:rPr>
              <a:t>pdf</a:t>
            </a:r>
            <a:r>
              <a:rPr lang="en-US" dirty="0" smtClean="0">
                <a:solidFill>
                  <a:schemeClr val="tx1">
                    <a:lumMod val="75000"/>
                    <a:lumOff val="25000"/>
                  </a:schemeClr>
                </a:solidFill>
              </a:rPr>
              <a:t> </a:t>
            </a:r>
          </a:p>
          <a:p>
            <a:pPr marL="342900" indent="-342900">
              <a:spcAft>
                <a:spcPts val="600"/>
              </a:spcAft>
              <a:buFont typeface="Wingdings" charset="2"/>
              <a:buChar char="§"/>
            </a:pPr>
            <a:r>
              <a:rPr lang="en-US" dirty="0" err="1" smtClean="0">
                <a:solidFill>
                  <a:schemeClr val="tx1">
                    <a:lumMod val="75000"/>
                    <a:lumOff val="25000"/>
                  </a:schemeClr>
                </a:solidFill>
              </a:rPr>
              <a:t>IUCr</a:t>
            </a:r>
            <a:r>
              <a:rPr lang="en-US" dirty="0" smtClean="0">
                <a:solidFill>
                  <a:schemeClr val="tx1">
                    <a:lumMod val="75000"/>
                    <a:lumOff val="25000"/>
                  </a:schemeClr>
                </a:solidFill>
              </a:rPr>
              <a:t> Diffraction Data Deposition Working </a:t>
            </a:r>
            <a:r>
              <a:rPr lang="en-US" dirty="0" smtClean="0">
                <a:solidFill>
                  <a:schemeClr val="tx1">
                    <a:lumMod val="75000"/>
                    <a:lumOff val="25000"/>
                  </a:schemeClr>
                </a:solidFill>
              </a:rPr>
              <a:t>Group working towards a recommendations on data deposit and for a federation of repositories.</a:t>
            </a:r>
          </a:p>
          <a:p>
            <a:pPr marL="342900" indent="-342900">
              <a:spcAft>
                <a:spcPts val="600"/>
              </a:spcAft>
              <a:buFont typeface="Wingdings" charset="2"/>
              <a:buChar char="§"/>
            </a:pPr>
            <a:r>
              <a:rPr lang="en-US" dirty="0" smtClean="0">
                <a:solidFill>
                  <a:schemeClr val="tx1">
                    <a:lumMod val="75000"/>
                    <a:lumOff val="25000"/>
                  </a:schemeClr>
                </a:solidFill>
              </a:rPr>
              <a:t>Information challenges likely to include</a:t>
            </a:r>
            <a:r>
              <a:rPr lang="en-US" dirty="0" smtClean="0">
                <a:solidFill>
                  <a:schemeClr val="tx1">
                    <a:lumMod val="75000"/>
                    <a:lumOff val="25000"/>
                  </a:schemeClr>
                </a:solidFill>
              </a:rPr>
              <a:t>:</a:t>
            </a:r>
            <a:r>
              <a:rPr lang="en-US" dirty="0" smtClean="0">
                <a:solidFill>
                  <a:schemeClr val="tx1">
                    <a:lumMod val="75000"/>
                    <a:lumOff val="25000"/>
                  </a:schemeClr>
                </a:solidFill>
              </a:rPr>
              <a:t> federated </a:t>
            </a:r>
            <a:r>
              <a:rPr lang="en-US" dirty="0" smtClean="0">
                <a:solidFill>
                  <a:schemeClr val="tx1">
                    <a:lumMod val="75000"/>
                    <a:lumOff val="25000"/>
                  </a:schemeClr>
                </a:solidFill>
              </a:rPr>
              <a:t>search portals, extraction of subsets of large data sets, establishment of automated </a:t>
            </a:r>
            <a:r>
              <a:rPr lang="en-US" dirty="0" smtClean="0">
                <a:solidFill>
                  <a:schemeClr val="tx1">
                    <a:lumMod val="75000"/>
                    <a:lumOff val="25000"/>
                  </a:schemeClr>
                </a:solidFill>
              </a:rPr>
              <a:t>procedures </a:t>
            </a:r>
            <a:r>
              <a:rPr lang="en-US" dirty="0" smtClean="0">
                <a:solidFill>
                  <a:schemeClr val="tx1">
                    <a:lumMod val="75000"/>
                    <a:lumOff val="25000"/>
                  </a:schemeClr>
                </a:solidFill>
              </a:rPr>
              <a:t>for expiring data sets, linking to publications, sorting by different </a:t>
            </a:r>
            <a:r>
              <a:rPr lang="en-US" dirty="0" smtClean="0">
                <a:solidFill>
                  <a:schemeClr val="tx1">
                    <a:lumMod val="75000"/>
                    <a:lumOff val="25000"/>
                  </a:schemeClr>
                </a:solidFill>
              </a:rPr>
              <a:t>criteria </a:t>
            </a:r>
            <a:r>
              <a:rPr lang="en-US" dirty="0" smtClean="0">
                <a:solidFill>
                  <a:schemeClr val="tx1">
                    <a:lumMod val="75000"/>
                    <a:lumOff val="25000"/>
                  </a:schemeClr>
                </a:solidFill>
              </a:rPr>
              <a:t>...</a:t>
            </a:r>
          </a:p>
          <a:p>
            <a:pPr marL="342900" indent="-342900">
              <a:spcAft>
                <a:spcPts val="600"/>
              </a:spcAft>
              <a:buFont typeface="Wingdings" charset="2"/>
              <a:buChar char="§"/>
            </a:pPr>
            <a:endParaRPr lang="en-US" dirty="0" smtClean="0">
              <a:solidFill>
                <a:schemeClr val="tx1">
                  <a:lumMod val="75000"/>
                  <a:lumOff val="25000"/>
                </a:schemeClr>
              </a:solidFill>
            </a:endParaRPr>
          </a:p>
        </p:txBody>
      </p:sp>
      <p:sp>
        <p:nvSpPr>
          <p:cNvPr id="5" name="TextBox 4"/>
          <p:cNvSpPr txBox="1"/>
          <p:nvPr/>
        </p:nvSpPr>
        <p:spPr>
          <a:xfrm>
            <a:off x="4440506" y="6550223"/>
            <a:ext cx="4771696" cy="307777"/>
          </a:xfrm>
          <a:prstGeom prst="rect">
            <a:avLst/>
          </a:prstGeom>
          <a:noFill/>
        </p:spPr>
        <p:txBody>
          <a:bodyPr wrap="none" rtlCol="0">
            <a:spAutoFit/>
          </a:bodyPr>
          <a:lstStyle/>
          <a:p>
            <a:r>
              <a:rPr lang="fr-FR" sz="1400" dirty="0" err="1" smtClean="0"/>
              <a:t>Slide</a:t>
            </a:r>
            <a:r>
              <a:rPr lang="fr-FR" sz="1400" dirty="0" smtClean="0"/>
              <a:t> </a:t>
            </a:r>
            <a:r>
              <a:rPr lang="fr-FR" sz="1400" dirty="0" err="1" smtClean="0"/>
              <a:t>credist</a:t>
            </a:r>
            <a:r>
              <a:rPr lang="fr-FR" sz="1400" dirty="0" smtClean="0"/>
              <a:t>: Brian McMahon, John Helliwell, Michael </a:t>
            </a:r>
            <a:r>
              <a:rPr lang="fr-FR" sz="1400" dirty="0" err="1" smtClean="0"/>
              <a:t>Hoyland</a:t>
            </a:r>
            <a:r>
              <a:rPr lang="fr-FR" sz="1400" dirty="0" smtClean="0"/>
              <a:t>.</a:t>
            </a:r>
            <a:endParaRPr lang="fr-FR" sz="14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Federation</a:t>
            </a:r>
            <a:r>
              <a:rPr lang="fr-FR" sz="3200" dirty="0" err="1" smtClean="0">
                <a:solidFill>
                  <a:schemeClr val="tx1">
                    <a:lumMod val="75000"/>
                    <a:lumOff val="25000"/>
                  </a:schemeClr>
                </a:solidFill>
              </a:rPr>
              <a:t>s</a:t>
            </a:r>
            <a:r>
              <a:rPr lang="fr-FR" sz="3200" dirty="0" smtClean="0">
                <a:solidFill>
                  <a:schemeClr val="tx1">
                    <a:lumMod val="75000"/>
                    <a:lumOff val="25000"/>
                  </a:schemeClr>
                </a:solidFill>
              </a:rPr>
              <a:t> of Data </a:t>
            </a:r>
            <a:r>
              <a:rPr lang="fr-FR" sz="3200" dirty="0" err="1" smtClean="0">
                <a:solidFill>
                  <a:schemeClr val="tx1">
                    <a:lumMod val="75000"/>
                    <a:lumOff val="25000"/>
                  </a:schemeClr>
                </a:solidFill>
              </a:rPr>
              <a:t>Repositories</a:t>
            </a:r>
            <a:endParaRPr lang="fr-FR" sz="3200" dirty="0">
              <a:solidFill>
                <a:schemeClr val="tx1">
                  <a:lumMod val="75000"/>
                  <a:lumOff val="25000"/>
                </a:schemeClr>
              </a:solidFill>
            </a:endParaRPr>
          </a:p>
        </p:txBody>
      </p:sp>
      <p:sp>
        <p:nvSpPr>
          <p:cNvPr id="11" name="TextBox 10"/>
          <p:cNvSpPr txBox="1"/>
          <p:nvPr/>
        </p:nvSpPr>
        <p:spPr>
          <a:xfrm>
            <a:off x="334211" y="1358787"/>
            <a:ext cx="5040777" cy="4385817"/>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ICSU-World Data System:</a:t>
            </a:r>
          </a:p>
          <a:p>
            <a:pPr marL="342900" indent="-342900">
              <a:spcAft>
                <a:spcPts val="600"/>
              </a:spcAft>
              <a:buFont typeface="Wingdings" charset="2"/>
              <a:buChar char="§"/>
            </a:pPr>
            <a:r>
              <a:rPr lang="en-US" dirty="0" smtClean="0">
                <a:solidFill>
                  <a:schemeClr val="tx1">
                    <a:lumMod val="75000"/>
                    <a:lumOff val="25000"/>
                  </a:schemeClr>
                </a:solidFill>
              </a:rPr>
              <a:t>Prototype data portal.</a:t>
            </a:r>
          </a:p>
          <a:p>
            <a:pPr marL="342900" indent="-342900">
              <a:spcAft>
                <a:spcPts val="600"/>
              </a:spcAft>
              <a:buFont typeface="Wingdings" charset="2"/>
              <a:buChar char="§"/>
            </a:pPr>
            <a:r>
              <a:rPr lang="en-US" dirty="0" smtClean="0">
                <a:solidFill>
                  <a:schemeClr val="tx1">
                    <a:lumMod val="75000"/>
                    <a:lumOff val="25000"/>
                  </a:schemeClr>
                </a:solidFill>
              </a:rPr>
              <a:t>Working group on how to enhance this metadata: in particular by linking to other sources of data and information.</a:t>
            </a:r>
          </a:p>
          <a:p>
            <a:pPr marL="342900" indent="-342900">
              <a:spcAft>
                <a:spcPts val="600"/>
              </a:spcAft>
              <a:buFont typeface="Wingdings" charset="2"/>
              <a:buChar char="§"/>
            </a:pPr>
            <a:r>
              <a:rPr lang="en-US" dirty="0" smtClean="0">
                <a:solidFill>
                  <a:schemeClr val="tx1">
                    <a:lumMod val="75000"/>
                    <a:lumOff val="25000"/>
                  </a:schemeClr>
                </a:solidFill>
              </a:rPr>
              <a:t>Concept paper in preparation.</a:t>
            </a:r>
          </a:p>
          <a:p>
            <a:pPr marL="342900" indent="-342900">
              <a:spcAft>
                <a:spcPts val="600"/>
              </a:spcAft>
              <a:buFont typeface="Wingdings" charset="2"/>
              <a:buChar char="§"/>
            </a:pP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ANDS Research Data Australia</a:t>
            </a:r>
          </a:p>
          <a:p>
            <a:pPr marL="342900" indent="-342900">
              <a:spcAft>
                <a:spcPts val="600"/>
              </a:spcAft>
              <a:buFont typeface="Wingdings" charset="2"/>
              <a:buChar char="§"/>
            </a:pPr>
            <a:r>
              <a:rPr lang="en-US" dirty="0" smtClean="0">
                <a:solidFill>
                  <a:schemeClr val="tx1">
                    <a:lumMod val="75000"/>
                    <a:lumOff val="25000"/>
                  </a:schemeClr>
                </a:solidFill>
              </a:rPr>
              <a:t>Now has nearly 90,000 collections!</a:t>
            </a:r>
          </a:p>
          <a:p>
            <a:pPr marL="342900" indent="-342900">
              <a:spcAft>
                <a:spcPts val="600"/>
              </a:spcAft>
              <a:buFont typeface="Wingdings" charset="2"/>
              <a:buChar char="§"/>
            </a:pPr>
            <a:r>
              <a:rPr lang="en-US" dirty="0" smtClean="0">
                <a:solidFill>
                  <a:schemeClr val="tx1">
                    <a:lumMod val="75000"/>
                    <a:lumOff val="25000"/>
                  </a:schemeClr>
                </a:solidFill>
              </a:rPr>
              <a:t>Uses RIF-CS as interchange format.</a:t>
            </a:r>
          </a:p>
          <a:p>
            <a:pPr marL="342900" indent="-342900">
              <a:spcAft>
                <a:spcPts val="600"/>
              </a:spcAft>
              <a:buFont typeface="Wingdings" charset="2"/>
              <a:buChar char="§"/>
            </a:pPr>
            <a:r>
              <a:rPr lang="en-US" dirty="0" smtClean="0">
                <a:solidFill>
                  <a:schemeClr val="tx1">
                    <a:lumMod val="75000"/>
                    <a:lumOff val="25000"/>
                  </a:schemeClr>
                </a:solidFill>
              </a:rPr>
              <a:t>Catalogue of data holdings in universities and data </a:t>
            </a:r>
            <a:r>
              <a:rPr lang="en-US" dirty="0" err="1" smtClean="0">
                <a:solidFill>
                  <a:schemeClr val="tx1">
                    <a:lumMod val="75000"/>
                    <a:lumOff val="25000"/>
                  </a:schemeClr>
                </a:solidFill>
              </a:rPr>
              <a:t>centres</a:t>
            </a:r>
            <a:r>
              <a:rPr lang="en-US" dirty="0" smtClean="0">
                <a:solidFill>
                  <a:schemeClr val="tx1">
                    <a:lumMod val="75000"/>
                    <a:lumOff val="25000"/>
                  </a:schemeClr>
                </a:solidFill>
              </a:rPr>
              <a:t>/labs.</a:t>
            </a:r>
          </a:p>
          <a:p>
            <a:pPr marL="342900" indent="-342900">
              <a:spcAft>
                <a:spcPts val="600"/>
              </a:spcAft>
              <a:buFont typeface="Wingdings" charset="2"/>
              <a:buChar char="§"/>
            </a:pPr>
            <a:endParaRPr lang="en-US" dirty="0" smtClean="0">
              <a:solidFill>
                <a:schemeClr val="tx1">
                  <a:lumMod val="75000"/>
                  <a:lumOff val="25000"/>
                </a:schemeClr>
              </a:solidFill>
            </a:endParaRPr>
          </a:p>
        </p:txBody>
      </p:sp>
      <p:pic>
        <p:nvPicPr>
          <p:cNvPr id="5" name="Picture 4" descr="wds-logo-for-home.png"/>
          <p:cNvPicPr>
            <a:picLocks noChangeAspect="1"/>
          </p:cNvPicPr>
          <p:nvPr/>
        </p:nvPicPr>
        <p:blipFill>
          <a:blip r:embed="rId4"/>
          <a:stretch>
            <a:fillRect/>
          </a:stretch>
        </p:blipFill>
        <p:spPr>
          <a:xfrm>
            <a:off x="6100724" y="1358787"/>
            <a:ext cx="3043275" cy="1714521"/>
          </a:xfrm>
          <a:prstGeom prst="rect">
            <a:avLst/>
          </a:prstGeom>
        </p:spPr>
      </p:pic>
      <p:pic>
        <p:nvPicPr>
          <p:cNvPr id="6" name="Picture 5" descr="ResearchDataAustralia.jpg"/>
          <p:cNvPicPr>
            <a:picLocks noChangeAspect="1"/>
          </p:cNvPicPr>
          <p:nvPr/>
        </p:nvPicPr>
        <p:blipFill>
          <a:blip r:embed="rId5"/>
          <a:stretch>
            <a:fillRect/>
          </a:stretch>
        </p:blipFill>
        <p:spPr>
          <a:xfrm>
            <a:off x="5170541" y="3878356"/>
            <a:ext cx="3968886" cy="297964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5980" y="404664"/>
            <a:ext cx="8514492" cy="400110"/>
          </a:xfrm>
          <a:prstGeom prst="rect">
            <a:avLst/>
          </a:prstGeom>
          <a:noFill/>
        </p:spPr>
        <p:txBody>
          <a:bodyPr wrap="square" rtlCol="0">
            <a:spAutoFit/>
          </a:bodyPr>
          <a:lstStyle/>
          <a:p>
            <a:pPr algn="r"/>
            <a:r>
              <a:rPr lang="en-US" sz="2000" dirty="0" err="1" smtClean="0"/>
              <a:t>ReCollect</a:t>
            </a:r>
            <a:r>
              <a:rPr lang="en-US" sz="2000" dirty="0" smtClean="0"/>
              <a:t> App for </a:t>
            </a:r>
            <a:r>
              <a:rPr lang="en-US" sz="2000" dirty="0" err="1" smtClean="0"/>
              <a:t>Eprints</a:t>
            </a:r>
            <a:r>
              <a:rPr lang="en-US" sz="2000" dirty="0" smtClean="0"/>
              <a:t> Data Repositories  </a:t>
            </a:r>
          </a:p>
        </p:txBody>
      </p:sp>
      <p:sp>
        <p:nvSpPr>
          <p:cNvPr id="9" name="TextBox 8"/>
          <p:cNvSpPr txBox="1"/>
          <p:nvPr/>
        </p:nvSpPr>
        <p:spPr>
          <a:xfrm>
            <a:off x="1357064" y="836712"/>
            <a:ext cx="7391400" cy="307777"/>
          </a:xfrm>
          <a:prstGeom prst="rect">
            <a:avLst/>
          </a:prstGeom>
          <a:noFill/>
        </p:spPr>
        <p:txBody>
          <a:bodyPr wrap="square" rtlCol="0">
            <a:spAutoFit/>
          </a:bodyPr>
          <a:lstStyle/>
          <a:p>
            <a:pPr algn="r"/>
            <a:r>
              <a:rPr lang="en-US" sz="1400" dirty="0" smtClean="0"/>
              <a:t>http://bazaar.eprints.org/280/</a:t>
            </a:r>
            <a:endParaRPr lang="fr-FR" sz="1400" dirty="0"/>
          </a:p>
        </p:txBody>
      </p:sp>
      <p:pic>
        <p:nvPicPr>
          <p:cNvPr id="6" name="Picture 5" descr="ReCollect.jpg"/>
          <p:cNvPicPr>
            <a:picLocks noChangeAspect="1"/>
          </p:cNvPicPr>
          <p:nvPr/>
        </p:nvPicPr>
        <p:blipFill>
          <a:blip r:embed="rId3"/>
          <a:stretch>
            <a:fillRect/>
          </a:stretch>
        </p:blipFill>
        <p:spPr>
          <a:xfrm>
            <a:off x="0" y="1314736"/>
            <a:ext cx="4551178" cy="3608790"/>
          </a:xfrm>
          <a:prstGeom prst="rect">
            <a:avLst/>
          </a:prstGeom>
        </p:spPr>
      </p:pic>
      <p:pic>
        <p:nvPicPr>
          <p:cNvPr id="5" name="Picture 4" descr="Jisc Large Logo.jpg"/>
          <p:cNvPicPr>
            <a:picLocks noChangeAspect="1"/>
          </p:cNvPicPr>
          <p:nvPr/>
        </p:nvPicPr>
        <p:blipFill>
          <a:blip r:embed="rId4" cstate="print"/>
          <a:stretch>
            <a:fillRect/>
          </a:stretch>
        </p:blipFill>
        <p:spPr>
          <a:xfrm>
            <a:off x="539552" y="334932"/>
            <a:ext cx="1243584" cy="717804"/>
          </a:xfrm>
          <a:prstGeom prst="rect">
            <a:avLst/>
          </a:prstGeom>
        </p:spPr>
      </p:pic>
      <p:pic>
        <p:nvPicPr>
          <p:cNvPr id="7" name="Picture 6" descr="MRD02 Metadata.jpg"/>
          <p:cNvPicPr/>
          <p:nvPr/>
        </p:nvPicPr>
        <p:blipFill>
          <a:blip r:embed="rId5" cstate="print"/>
          <a:stretch>
            <a:fillRect/>
          </a:stretch>
        </p:blipFill>
        <p:spPr>
          <a:xfrm>
            <a:off x="3638550" y="2729484"/>
            <a:ext cx="5505450" cy="4128516"/>
          </a:xfrm>
          <a:prstGeom prst="rect">
            <a:avLst/>
          </a:prstGeom>
        </p:spPr>
      </p:pic>
      <p:sp>
        <p:nvSpPr>
          <p:cNvPr id="10" name="TextBox 9"/>
          <p:cNvSpPr txBox="1"/>
          <p:nvPr/>
        </p:nvSpPr>
        <p:spPr>
          <a:xfrm>
            <a:off x="5039354" y="1697811"/>
            <a:ext cx="3932777" cy="646331"/>
          </a:xfrm>
          <a:prstGeom prst="rect">
            <a:avLst/>
          </a:prstGeom>
          <a:noFill/>
        </p:spPr>
        <p:txBody>
          <a:bodyPr wrap="square" rtlCol="0">
            <a:spAutoFit/>
          </a:bodyPr>
          <a:lstStyle/>
          <a:p>
            <a:r>
              <a:rPr lang="fr-FR" dirty="0" err="1" smtClean="0"/>
              <a:t>Metadata</a:t>
            </a:r>
            <a:r>
              <a:rPr lang="fr-FR" dirty="0" smtClean="0"/>
              <a:t> </a:t>
            </a:r>
            <a:r>
              <a:rPr lang="fr-FR" dirty="0" err="1" smtClean="0"/>
              <a:t>approach</a:t>
            </a:r>
            <a:r>
              <a:rPr lang="fr-FR" dirty="0" smtClean="0"/>
              <a:t> </a:t>
            </a:r>
            <a:r>
              <a:rPr lang="fr-FR" dirty="0" err="1" smtClean="0"/>
              <a:t>from</a:t>
            </a:r>
            <a:r>
              <a:rPr lang="fr-FR" dirty="0" smtClean="0"/>
              <a:t> </a:t>
            </a:r>
            <a:r>
              <a:rPr lang="fr-FR" dirty="0" err="1" smtClean="0"/>
              <a:t>Research</a:t>
            </a:r>
            <a:r>
              <a:rPr lang="fr-FR" dirty="0" smtClean="0"/>
              <a:t> Data @ Essex Project</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9330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52400" y="5786735"/>
            <a:ext cx="8839200" cy="461665"/>
          </a:xfrm>
          <a:prstGeom prst="rect">
            <a:avLst/>
          </a:prstGeom>
          <a:noFill/>
        </p:spPr>
        <p:txBody>
          <a:bodyPr wrap="square" rtlCol="0">
            <a:spAutoFit/>
          </a:bodyPr>
          <a:lstStyle/>
          <a:p>
            <a:r>
              <a:rPr lang="en-US" sz="2400" b="1" dirty="0" smtClean="0"/>
              <a:t>Metadata Schema for Institutional Data Repositories  </a:t>
            </a:r>
          </a:p>
        </p:txBody>
      </p:sp>
      <p:sp>
        <p:nvSpPr>
          <p:cNvPr id="9" name="TextBox 8"/>
          <p:cNvSpPr txBox="1"/>
          <p:nvPr/>
        </p:nvSpPr>
        <p:spPr>
          <a:xfrm>
            <a:off x="152400" y="6324600"/>
            <a:ext cx="7391400" cy="307777"/>
          </a:xfrm>
          <a:prstGeom prst="rect">
            <a:avLst/>
          </a:prstGeom>
          <a:noFill/>
        </p:spPr>
        <p:txBody>
          <a:bodyPr wrap="square" rtlCol="0">
            <a:spAutoFit/>
          </a:bodyPr>
          <a:lstStyle/>
          <a:p>
            <a:r>
              <a:rPr lang="en-US" sz="1400" dirty="0" smtClean="0"/>
              <a:t>http://www.data-archive.ac.uk/media/375386/rde_eprints_metadataprofile.pdf</a:t>
            </a:r>
            <a:endParaRPr lang="fr-FR" sz="1400" dirty="0"/>
          </a:p>
        </p:txBody>
      </p:sp>
      <p:pic>
        <p:nvPicPr>
          <p:cNvPr id="5" name="Picture 4" descr="Essex Metadata Schema.jpg"/>
          <p:cNvPicPr>
            <a:picLocks noChangeAspect="1"/>
          </p:cNvPicPr>
          <p:nvPr/>
        </p:nvPicPr>
        <p:blipFill>
          <a:blip r:embed="rId3"/>
          <a:stretch>
            <a:fillRect/>
          </a:stretch>
        </p:blipFill>
        <p:spPr>
          <a:xfrm>
            <a:off x="0" y="0"/>
            <a:ext cx="9144000" cy="5410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4934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 y="0"/>
            <a:ext cx="2321592" cy="1800000"/>
          </a:xfrm>
          <a:prstGeom prst="rect">
            <a:avLst/>
          </a:prstGeom>
        </p:spPr>
      </p:pic>
      <p:sp>
        <p:nvSpPr>
          <p:cNvPr id="10" name="TextBox 9"/>
          <p:cNvSpPr txBox="1"/>
          <p:nvPr/>
        </p:nvSpPr>
        <p:spPr>
          <a:xfrm>
            <a:off x="1392955" y="683722"/>
            <a:ext cx="6397376" cy="1200329"/>
          </a:xfrm>
          <a:prstGeom prst="rect">
            <a:avLst/>
          </a:prstGeom>
          <a:noFill/>
        </p:spPr>
        <p:txBody>
          <a:bodyPr wrap="square" rtlCol="0">
            <a:spAutoFit/>
          </a:bodyPr>
          <a:lstStyle/>
          <a:p>
            <a:pPr algn="ctr"/>
            <a:r>
              <a:rPr lang="fr-FR" sz="3600" dirty="0" err="1" smtClean="0">
                <a:solidFill>
                  <a:schemeClr val="tx1">
                    <a:lumMod val="75000"/>
                    <a:lumOff val="25000"/>
                  </a:schemeClr>
                </a:solidFill>
              </a:rPr>
              <a:t>Thank</a:t>
            </a:r>
            <a:r>
              <a:rPr lang="fr-FR" sz="3600" dirty="0" smtClean="0">
                <a:solidFill>
                  <a:schemeClr val="tx1">
                    <a:lumMod val="75000"/>
                    <a:lumOff val="25000"/>
                  </a:schemeClr>
                </a:solidFill>
              </a:rPr>
              <a:t> You!</a:t>
            </a:r>
          </a:p>
          <a:p>
            <a:pPr algn="ctr"/>
            <a:r>
              <a:rPr lang="fr-FR" sz="3600" dirty="0" smtClean="0">
                <a:solidFill>
                  <a:schemeClr val="tx1">
                    <a:lumMod val="75000"/>
                    <a:lumOff val="25000"/>
                  </a:schemeClr>
                </a:solidFill>
              </a:rPr>
              <a:t>Contact</a:t>
            </a:r>
            <a:endParaRPr lang="fr-FR" sz="3600" dirty="0">
              <a:solidFill>
                <a:schemeClr val="tx1">
                  <a:lumMod val="75000"/>
                  <a:lumOff val="25000"/>
                </a:schemeClr>
              </a:solidFill>
            </a:endParaRPr>
          </a:p>
        </p:txBody>
      </p:sp>
      <p:sp>
        <p:nvSpPr>
          <p:cNvPr id="11" name="TextBox 10"/>
          <p:cNvSpPr txBox="1"/>
          <p:nvPr/>
        </p:nvSpPr>
        <p:spPr>
          <a:xfrm>
            <a:off x="334210" y="2332116"/>
            <a:ext cx="8462209" cy="3970318"/>
          </a:xfrm>
          <a:prstGeom prst="rect">
            <a:avLst/>
          </a:prstGeom>
          <a:noFill/>
        </p:spPr>
        <p:txBody>
          <a:bodyPr wrap="square" rtlCol="0">
            <a:spAutoFit/>
          </a:bodyPr>
          <a:lstStyle/>
          <a:p>
            <a:pPr algn="ctr"/>
            <a:r>
              <a:rPr lang="fr-FR" sz="2400" dirty="0" smtClean="0"/>
              <a:t>Simon Hodson</a:t>
            </a:r>
          </a:p>
          <a:p>
            <a:pPr algn="ctr"/>
            <a:r>
              <a:rPr lang="fr-FR" sz="2400" dirty="0" err="1" smtClean="0"/>
              <a:t>Executive</a:t>
            </a:r>
            <a:r>
              <a:rPr lang="fr-FR" sz="2400" dirty="0" smtClean="0"/>
              <a:t> </a:t>
            </a:r>
            <a:r>
              <a:rPr lang="fr-FR" sz="2400" dirty="0" err="1" smtClean="0"/>
              <a:t>Director</a:t>
            </a:r>
            <a:r>
              <a:rPr lang="fr-FR" sz="2400" dirty="0" smtClean="0"/>
              <a:t> CODATA</a:t>
            </a:r>
          </a:p>
          <a:p>
            <a:pPr algn="ctr"/>
            <a:r>
              <a:rPr lang="fr-FR" sz="2400" dirty="0" err="1" smtClean="0"/>
              <a:t>www.codata.org</a:t>
            </a:r>
            <a:r>
              <a:rPr lang="fr-FR" sz="2400" dirty="0" smtClean="0"/>
              <a:t>/blog</a:t>
            </a:r>
          </a:p>
          <a:p>
            <a:pPr algn="ctr"/>
            <a:r>
              <a:rPr lang="fr-FR" sz="2400" dirty="0" smtClean="0"/>
              <a:t>Email: </a:t>
            </a:r>
            <a:r>
              <a:rPr lang="fr-FR" sz="2400" dirty="0" err="1" smtClean="0"/>
              <a:t>execdir@codata.org</a:t>
            </a:r>
            <a:endParaRPr lang="fr-FR" sz="2400" dirty="0" smtClean="0"/>
          </a:p>
          <a:p>
            <a:pPr algn="ctr"/>
            <a:r>
              <a:rPr lang="fr-FR" sz="2400" dirty="0" err="1" smtClean="0"/>
              <a:t>Twitter</a:t>
            </a:r>
            <a:r>
              <a:rPr lang="fr-FR" sz="2400" dirty="0" smtClean="0"/>
              <a:t>: @simonhodson99</a:t>
            </a:r>
          </a:p>
          <a:p>
            <a:pPr algn="ctr"/>
            <a:r>
              <a:rPr lang="en-US" sz="2400" dirty="0" smtClean="0"/>
              <a:t>Tel (Office): +33 1 45 25 04 96 | Tel (Cell): +33 6 86 30 42 59</a:t>
            </a:r>
          </a:p>
          <a:p>
            <a:pPr algn="ctr"/>
            <a:endParaRPr lang="en-US" sz="2400" dirty="0" smtClean="0"/>
          </a:p>
          <a:p>
            <a:pPr algn="ctr"/>
            <a:endParaRPr lang="en-US" sz="2400" dirty="0" smtClean="0"/>
          </a:p>
          <a:p>
            <a:pPr algn="ctr"/>
            <a:endParaRPr lang="en-US" sz="2400" dirty="0" smtClean="0"/>
          </a:p>
          <a:p>
            <a:pPr algn="ctr"/>
            <a:r>
              <a:rPr lang="en-US" dirty="0" smtClean="0">
                <a:latin typeface="GillSans"/>
              </a:rPr>
              <a:t>CODATA (ICSU Committee on Data for Science and Technology), 5 rue </a:t>
            </a:r>
            <a:r>
              <a:rPr lang="en-US" dirty="0" err="1" smtClean="0">
                <a:latin typeface="GillSans"/>
              </a:rPr>
              <a:t>Auguste</a:t>
            </a:r>
            <a:r>
              <a:rPr lang="en-US" dirty="0" smtClean="0">
                <a:latin typeface="GillSans"/>
              </a:rPr>
              <a:t> </a:t>
            </a:r>
            <a:r>
              <a:rPr lang="en-US" dirty="0" err="1" smtClean="0">
                <a:latin typeface="GillSans"/>
              </a:rPr>
              <a:t>Vacquerie</a:t>
            </a:r>
            <a:r>
              <a:rPr lang="en-US" dirty="0" smtClean="0">
                <a:latin typeface="GillSans"/>
              </a:rPr>
              <a:t>, 75016 Paris, FRANCE</a:t>
            </a:r>
            <a:endParaRPr lang="fr-F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Some</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general</a:t>
            </a:r>
            <a:r>
              <a:rPr lang="fr-FR" sz="3200" dirty="0" smtClean="0">
                <a:solidFill>
                  <a:schemeClr val="tx1">
                    <a:lumMod val="75000"/>
                    <a:lumOff val="25000"/>
                  </a:schemeClr>
                </a:solidFill>
              </a:rPr>
              <a:t> points…</a:t>
            </a:r>
            <a:endParaRPr lang="fr-FR" sz="3200" dirty="0">
              <a:solidFill>
                <a:schemeClr val="tx1">
                  <a:lumMod val="75000"/>
                  <a:lumOff val="25000"/>
                </a:schemeClr>
              </a:solidFill>
            </a:endParaRPr>
          </a:p>
        </p:txBody>
      </p:sp>
      <p:sp>
        <p:nvSpPr>
          <p:cNvPr id="11" name="TextBox 10"/>
          <p:cNvSpPr txBox="1"/>
          <p:nvPr/>
        </p:nvSpPr>
        <p:spPr>
          <a:xfrm>
            <a:off x="334210" y="1483527"/>
            <a:ext cx="8462209" cy="3877985"/>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85000"/>
                    <a:lumOff val="15000"/>
                  </a:schemeClr>
                </a:solidFill>
              </a:rPr>
              <a:t>Huge diversity of </a:t>
            </a:r>
            <a:r>
              <a:rPr lang="en-US" dirty="0" smtClean="0">
                <a:solidFill>
                  <a:schemeClr val="tx1">
                    <a:lumMod val="85000"/>
                    <a:lumOff val="15000"/>
                  </a:schemeClr>
                </a:solidFill>
              </a:rPr>
              <a:t>metadata standards.</a:t>
            </a:r>
            <a:endParaRPr lang="en-US" dirty="0" smtClean="0">
              <a:solidFill>
                <a:schemeClr val="tx1">
                  <a:lumMod val="85000"/>
                  <a:lumOff val="1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Importance of generic issues: time (for various functions), geographic locations/coverage, linking to publication, licensing, access control.</a:t>
            </a:r>
          </a:p>
          <a:p>
            <a:pPr marL="342900" indent="-342900">
              <a:spcAft>
                <a:spcPts val="600"/>
              </a:spcAft>
              <a:buFont typeface="Wingdings" charset="2"/>
              <a:buChar char="§"/>
            </a:pPr>
            <a:r>
              <a:rPr lang="en-US" dirty="0" smtClean="0">
                <a:solidFill>
                  <a:schemeClr val="tx1">
                    <a:lumMod val="85000"/>
                    <a:lumOff val="15000"/>
                  </a:schemeClr>
                </a:solidFill>
              </a:rPr>
              <a:t>Some examples from initiatives in ‘data publishing’ – providing a place for datasets linked to publications or a means of ‘publishing’ datasets.</a:t>
            </a:r>
          </a:p>
          <a:p>
            <a:pPr marL="800100" lvl="1" indent="-342900">
              <a:spcAft>
                <a:spcPts val="600"/>
              </a:spcAft>
              <a:buFont typeface="Wingdings" charset="2"/>
              <a:buChar char="§"/>
            </a:pPr>
            <a:r>
              <a:rPr lang="en-US" dirty="0" smtClean="0">
                <a:solidFill>
                  <a:schemeClr val="tx1">
                    <a:lumMod val="85000"/>
                    <a:lumOff val="15000"/>
                  </a:schemeClr>
                </a:solidFill>
              </a:rPr>
              <a:t>But requirements of datasets are not </a:t>
            </a:r>
            <a:r>
              <a:rPr lang="en-US" dirty="0" smtClean="0">
                <a:solidFill>
                  <a:schemeClr val="tx1">
                    <a:lumMod val="85000"/>
                    <a:lumOff val="15000"/>
                  </a:schemeClr>
                </a:solidFill>
              </a:rPr>
              <a:t>the same as those of publications.</a:t>
            </a:r>
          </a:p>
          <a:p>
            <a:pPr marL="342900" indent="-342900">
              <a:spcAft>
                <a:spcPts val="600"/>
              </a:spcAft>
              <a:buFont typeface="Wingdings" charset="2"/>
              <a:buChar char="§"/>
            </a:pPr>
            <a:r>
              <a:rPr lang="en-US" dirty="0" smtClean="0">
                <a:solidFill>
                  <a:schemeClr val="tx1">
                    <a:lumMod val="85000"/>
                    <a:lumOff val="15000"/>
                  </a:schemeClr>
                </a:solidFill>
              </a:rPr>
              <a:t>Importance of ‘</a:t>
            </a:r>
            <a:r>
              <a:rPr lang="en-US" b="1" dirty="0" err="1" smtClean="0">
                <a:solidFill>
                  <a:schemeClr val="tx1">
                    <a:lumMod val="85000"/>
                    <a:lumOff val="15000"/>
                  </a:schemeClr>
                </a:solidFill>
              </a:rPr>
              <a:t>assessabilit</a:t>
            </a:r>
            <a:r>
              <a:rPr lang="en-US" b="1" dirty="0" err="1" smtClean="0">
                <a:solidFill>
                  <a:schemeClr val="tx1">
                    <a:lumMod val="85000"/>
                    <a:lumOff val="15000"/>
                  </a:schemeClr>
                </a:solidFill>
              </a:rPr>
              <a:t>y</a:t>
            </a:r>
            <a:r>
              <a:rPr lang="en-US" dirty="0" smtClean="0">
                <a:solidFill>
                  <a:schemeClr val="tx1">
                    <a:lumMod val="85000"/>
                    <a:lumOff val="15000"/>
                  </a:schemeClr>
                </a:solidFill>
              </a:rPr>
              <a:t>’ – provides a need for contextual information, provenance.</a:t>
            </a:r>
            <a:endParaRPr lang="en-US" dirty="0" smtClean="0">
              <a:solidFill>
                <a:schemeClr val="tx1">
                  <a:lumMod val="85000"/>
                  <a:lumOff val="1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Policy </a:t>
            </a:r>
            <a:r>
              <a:rPr lang="en-US" dirty="0" smtClean="0">
                <a:solidFill>
                  <a:schemeClr val="tx1">
                    <a:lumMod val="85000"/>
                    <a:lumOff val="15000"/>
                  </a:schemeClr>
                </a:solidFill>
              </a:rPr>
              <a:t>issues are significant drivers</a:t>
            </a:r>
            <a:r>
              <a:rPr lang="en-US" dirty="0" smtClean="0">
                <a:solidFill>
                  <a:schemeClr val="tx1">
                    <a:lumMod val="85000"/>
                    <a:lumOff val="15000"/>
                  </a:schemeClr>
                </a:solidFill>
              </a:rPr>
              <a:t>.  </a:t>
            </a:r>
            <a:r>
              <a:rPr lang="en-US" dirty="0" smtClean="0">
                <a:solidFill>
                  <a:schemeClr val="tx1">
                    <a:lumMod val="85000"/>
                    <a:lumOff val="15000"/>
                  </a:schemeClr>
                </a:solidFill>
              </a:rPr>
              <a:t>But so is a significant desire on behalf of researchers to get credit for datasets.</a:t>
            </a:r>
            <a:endParaRPr lang="en-US" dirty="0" smtClean="0">
              <a:solidFill>
                <a:schemeClr val="tx1">
                  <a:lumMod val="85000"/>
                  <a:lumOff val="15000"/>
                </a:schemeClr>
              </a:solidFill>
            </a:endParaRPr>
          </a:p>
          <a:p>
            <a:pPr marL="342900" indent="-342900">
              <a:spcAft>
                <a:spcPts val="600"/>
              </a:spcAft>
              <a:buFont typeface="Wingdings" charset="2"/>
              <a:buChar char="§"/>
            </a:pPr>
            <a:r>
              <a:rPr lang="en-US" dirty="0" smtClean="0">
                <a:solidFill>
                  <a:schemeClr val="tx1">
                    <a:lumMod val="85000"/>
                    <a:lumOff val="15000"/>
                  </a:schemeClr>
                </a:solidFill>
              </a:rPr>
              <a:t>All </a:t>
            </a:r>
            <a:r>
              <a:rPr lang="en-US" dirty="0" smtClean="0">
                <a:solidFill>
                  <a:schemeClr val="tx1">
                    <a:lumMod val="85000"/>
                    <a:lumOff val="15000"/>
                  </a:schemeClr>
                </a:solidFill>
              </a:rPr>
              <a:t>have metadata as an </a:t>
            </a:r>
            <a:r>
              <a:rPr lang="en-US" b="1" dirty="0" smtClean="0">
                <a:solidFill>
                  <a:schemeClr val="tx1">
                    <a:lumMod val="85000"/>
                    <a:lumOff val="15000"/>
                  </a:schemeClr>
                </a:solidFill>
              </a:rPr>
              <a:t>important </a:t>
            </a:r>
            <a:r>
              <a:rPr lang="en-US" dirty="0" smtClean="0">
                <a:solidFill>
                  <a:schemeClr val="tx1">
                    <a:lumMod val="85000"/>
                    <a:lumOff val="15000"/>
                  </a:schemeClr>
                </a:solidFill>
              </a:rPr>
              <a:t>component of what is being done, but not the whole </a:t>
            </a:r>
            <a:r>
              <a:rPr lang="en-US" dirty="0" smtClean="0">
                <a:solidFill>
                  <a:schemeClr val="tx1">
                    <a:lumMod val="85000"/>
                    <a:lumOff val="15000"/>
                  </a:schemeClr>
                </a:solidFill>
              </a:rPr>
              <a:t>story: cultural aspects, business processes and issues of sustainability.</a:t>
            </a:r>
            <a:endParaRPr lang="en-US" dirty="0" smtClean="0">
              <a:solidFill>
                <a:schemeClr val="tx1">
                  <a:lumMod val="85000"/>
                  <a:lumOff val="15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What</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is</a:t>
            </a:r>
            <a:r>
              <a:rPr lang="fr-FR" sz="3200" dirty="0" smtClean="0">
                <a:solidFill>
                  <a:schemeClr val="tx1">
                    <a:lumMod val="75000"/>
                    <a:lumOff val="25000"/>
                  </a:schemeClr>
                </a:solidFill>
              </a:rPr>
              <a:t> CODATA?</a:t>
            </a:r>
            <a:endParaRPr lang="fr-FR" sz="3200" dirty="0">
              <a:solidFill>
                <a:schemeClr val="tx1">
                  <a:lumMod val="75000"/>
                  <a:lumOff val="25000"/>
                </a:schemeClr>
              </a:solidFill>
            </a:endParaRPr>
          </a:p>
        </p:txBody>
      </p:sp>
      <p:sp>
        <p:nvSpPr>
          <p:cNvPr id="11" name="TextBox 10"/>
          <p:cNvSpPr txBox="1"/>
          <p:nvPr/>
        </p:nvSpPr>
        <p:spPr>
          <a:xfrm>
            <a:off x="334210" y="1358787"/>
            <a:ext cx="8462209" cy="4585871"/>
          </a:xfrm>
          <a:prstGeom prst="rect">
            <a:avLst/>
          </a:prstGeom>
          <a:noFill/>
        </p:spPr>
        <p:txBody>
          <a:bodyPr wrap="square" rtlCol="0">
            <a:spAutoFit/>
          </a:bodyPr>
          <a:lstStyle/>
          <a:p>
            <a:pPr marL="342900" indent="-342900">
              <a:spcAft>
                <a:spcPts val="600"/>
              </a:spcAft>
              <a:buFont typeface="Wingdings" charset="2"/>
              <a:buChar char="§"/>
            </a:pPr>
            <a:r>
              <a:rPr lang="en-US" b="1" dirty="0" smtClean="0">
                <a:solidFill>
                  <a:schemeClr val="tx1">
                    <a:lumMod val="75000"/>
                    <a:lumOff val="25000"/>
                  </a:schemeClr>
                </a:solidFill>
              </a:rPr>
              <a:t>Mission: </a:t>
            </a:r>
            <a:r>
              <a:rPr lang="en-US" dirty="0" smtClean="0">
                <a:solidFill>
                  <a:schemeClr val="tx1">
                    <a:lumMod val="75000"/>
                    <a:lumOff val="25000"/>
                  </a:schemeClr>
                </a:solidFill>
              </a:rPr>
              <a:t>To strengthen international science for the benefit of society by promoting improved scientific and technical data management and use.</a:t>
            </a:r>
          </a:p>
          <a:p>
            <a:pPr marL="342900" indent="-342900">
              <a:spcAft>
                <a:spcPts val="600"/>
              </a:spcAft>
              <a:buFont typeface="Wingdings" charset="2"/>
              <a:buChar char="§"/>
            </a:pPr>
            <a:r>
              <a:rPr lang="en-US" dirty="0" smtClean="0">
                <a:solidFill>
                  <a:schemeClr val="tx1">
                    <a:lumMod val="75000"/>
                    <a:lumOff val="25000"/>
                  </a:schemeClr>
                </a:solidFill>
              </a:rPr>
              <a:t>An Interdisciplinary Body of ICSU, the International Council for Science.</a:t>
            </a:r>
          </a:p>
          <a:p>
            <a:pPr marL="342900" indent="-342900">
              <a:spcAft>
                <a:spcPts val="600"/>
              </a:spcAft>
              <a:buFont typeface="Wingdings" charset="2"/>
              <a:buChar char="§"/>
            </a:pPr>
            <a:r>
              <a:rPr lang="en-US" dirty="0" smtClean="0">
                <a:solidFill>
                  <a:schemeClr val="tx1">
                    <a:lumMod val="75000"/>
                    <a:lumOff val="25000"/>
                  </a:schemeClr>
                </a:solidFill>
              </a:rPr>
              <a:t>CODATA has been working at the forefront of data science since 1966 </a:t>
            </a:r>
            <a:r>
              <a:rPr lang="en-US" u="sng" dirty="0" smtClean="0">
                <a:solidFill>
                  <a:srgbClr val="604A7B"/>
                </a:solidFill>
                <a:hlinkClick r:id="rId4"/>
              </a:rPr>
              <a:t>http://www.codata.org/about/CODATA@</a:t>
            </a:r>
            <a:r>
              <a:rPr lang="en-US" u="sng" dirty="0" smtClean="0">
                <a:solidFill>
                  <a:srgbClr val="604A7B"/>
                </a:solidFill>
                <a:hlinkClick r:id="rId4"/>
              </a:rPr>
              <a:t>45years.pdf</a:t>
            </a:r>
            <a:r>
              <a:rPr lang="en-US" u="sng" dirty="0" smtClean="0">
                <a:solidFill>
                  <a:srgbClr val="604A7B"/>
                </a:solidFill>
              </a:rPr>
              <a:t> </a:t>
            </a:r>
          </a:p>
          <a:p>
            <a:pPr marL="342900" indent="-342900">
              <a:spcAft>
                <a:spcPts val="600"/>
              </a:spcAft>
              <a:buFont typeface="Wingdings" charset="2"/>
              <a:buChar char="§"/>
            </a:pPr>
            <a:r>
              <a:rPr lang="en-US" dirty="0" smtClean="0">
                <a:solidFill>
                  <a:schemeClr val="tx1">
                    <a:lumMod val="75000"/>
                    <a:lumOff val="25000"/>
                  </a:schemeClr>
                </a:solidFill>
              </a:rPr>
              <a:t>Not-for-profit, membership </a:t>
            </a:r>
            <a:r>
              <a:rPr lang="en-US" dirty="0" err="1" smtClean="0">
                <a:solidFill>
                  <a:schemeClr val="tx1">
                    <a:lumMod val="75000"/>
                    <a:lumOff val="25000"/>
                  </a:schemeClr>
                </a:solidFill>
              </a:rPr>
              <a:t>organisation</a:t>
            </a:r>
            <a:r>
              <a:rPr lang="en-US" dirty="0" smtClean="0">
                <a:solidFill>
                  <a:schemeClr val="tx1">
                    <a:lumMod val="75000"/>
                    <a:lumOff val="25000"/>
                  </a:schemeClr>
                </a:solidFill>
              </a:rPr>
              <a:t> (national members, scientific unions, affiliate members, members-at-large)</a:t>
            </a:r>
            <a:r>
              <a:rPr lang="en-US" dirty="0" smtClean="0">
                <a:solidFill>
                  <a:schemeClr val="tx1">
                    <a:lumMod val="75000"/>
                    <a:lumOff val="25000"/>
                  </a:schemeClr>
                </a:solidFill>
              </a:rPr>
              <a:t>.</a:t>
            </a:r>
          </a:p>
          <a:p>
            <a:pPr marL="342900" indent="-342900">
              <a:spcAft>
                <a:spcPts val="600"/>
              </a:spcAft>
            </a:pPr>
            <a:endParaRPr lang="en-US" dirty="0" smtClean="0">
              <a:solidFill>
                <a:schemeClr val="tx1">
                  <a:lumMod val="75000"/>
                  <a:lumOff val="25000"/>
                </a:schemeClr>
              </a:solidFill>
            </a:endParaRPr>
          </a:p>
          <a:p>
            <a:pPr marL="342900" indent="-342900">
              <a:spcAft>
                <a:spcPts val="600"/>
              </a:spcAft>
            </a:pPr>
            <a:r>
              <a:rPr lang="en-US" b="1" dirty="0" smtClean="0">
                <a:solidFill>
                  <a:schemeClr val="tx1">
                    <a:lumMod val="75000"/>
                    <a:lumOff val="25000"/>
                  </a:schemeClr>
                </a:solidFill>
              </a:rPr>
              <a:t>CODATA is…</a:t>
            </a:r>
          </a:p>
          <a:p>
            <a:pPr marL="342900" indent="-342900">
              <a:spcAft>
                <a:spcPts val="600"/>
              </a:spcAft>
              <a:buFont typeface="Wingdings" charset="2"/>
              <a:buChar char="§"/>
            </a:pPr>
            <a:r>
              <a:rPr lang="en-US" dirty="0" smtClean="0">
                <a:solidFill>
                  <a:schemeClr val="tx1">
                    <a:lumMod val="75000"/>
                    <a:lumOff val="25000"/>
                  </a:schemeClr>
                </a:solidFill>
              </a:rPr>
              <a:t>An international community and network of expertise on data issues.</a:t>
            </a:r>
          </a:p>
          <a:p>
            <a:pPr marL="342900" indent="-342900">
              <a:spcAft>
                <a:spcPts val="600"/>
              </a:spcAft>
              <a:buFont typeface="Wingdings" charset="2"/>
              <a:buChar char="§"/>
            </a:pPr>
            <a:r>
              <a:rPr lang="en-US" dirty="0" smtClean="0">
                <a:solidFill>
                  <a:schemeClr val="tx1">
                    <a:lumMod val="75000"/>
                    <a:lumOff val="25000"/>
                  </a:schemeClr>
                </a:solidFill>
              </a:rPr>
              <a:t>An influential and authoritative voice in national and international policy regarding scientific data management.</a:t>
            </a:r>
          </a:p>
          <a:p>
            <a:pPr marL="342900" indent="-342900">
              <a:spcAft>
                <a:spcPts val="600"/>
              </a:spcAft>
              <a:buFont typeface="Wingdings" charset="2"/>
              <a:buChar char="§"/>
            </a:pPr>
            <a:r>
              <a:rPr lang="en-US" dirty="0" smtClean="0">
                <a:solidFill>
                  <a:schemeClr val="tx1">
                    <a:lumMod val="75000"/>
                    <a:lumOff val="25000"/>
                  </a:schemeClr>
                </a:solidFill>
              </a:rPr>
              <a:t>A focal point for international, cross- disciplinary collaboration and communication on key scientific data issues.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1077218"/>
          </a:xfrm>
          <a:prstGeom prst="rect">
            <a:avLst/>
          </a:prstGeom>
          <a:noFill/>
        </p:spPr>
        <p:txBody>
          <a:bodyPr wrap="square" rtlCol="0">
            <a:spAutoFit/>
          </a:bodyPr>
          <a:lstStyle/>
          <a:p>
            <a:pPr algn="ctr"/>
            <a:r>
              <a:rPr lang="fr-FR" sz="3200" dirty="0" err="1" smtClean="0">
                <a:solidFill>
                  <a:schemeClr val="tx1">
                    <a:lumMod val="75000"/>
                    <a:lumOff val="25000"/>
                  </a:schemeClr>
                </a:solidFill>
              </a:rPr>
              <a:t>What</a:t>
            </a:r>
            <a:r>
              <a:rPr lang="fr-FR" sz="3200" dirty="0" smtClean="0">
                <a:solidFill>
                  <a:schemeClr val="tx1">
                    <a:lumMod val="75000"/>
                    <a:lumOff val="25000"/>
                  </a:schemeClr>
                </a:solidFill>
              </a:rPr>
              <a:t> </a:t>
            </a:r>
            <a:r>
              <a:rPr lang="fr-FR" sz="3200" dirty="0" err="1" smtClean="0">
                <a:solidFill>
                  <a:schemeClr val="tx1">
                    <a:lumMod val="75000"/>
                    <a:lumOff val="25000"/>
                  </a:schemeClr>
                </a:solidFill>
              </a:rPr>
              <a:t>does</a:t>
            </a:r>
            <a:r>
              <a:rPr lang="fr-FR" sz="3200" dirty="0" smtClean="0">
                <a:solidFill>
                  <a:schemeClr val="tx1">
                    <a:lumMod val="75000"/>
                    <a:lumOff val="25000"/>
                  </a:schemeClr>
                </a:solidFill>
              </a:rPr>
              <a:t> CODATA</a:t>
            </a:r>
          </a:p>
          <a:p>
            <a:pPr algn="ctr"/>
            <a:r>
              <a:rPr lang="fr-FR" sz="3200" dirty="0" err="1" smtClean="0">
                <a:solidFill>
                  <a:schemeClr val="tx1">
                    <a:lumMod val="75000"/>
                    <a:lumOff val="25000"/>
                  </a:schemeClr>
                </a:solidFill>
              </a:rPr>
              <a:t>bring</a:t>
            </a:r>
            <a:r>
              <a:rPr lang="fr-FR" sz="3200" dirty="0" smtClean="0">
                <a:solidFill>
                  <a:schemeClr val="tx1">
                    <a:lumMod val="75000"/>
                    <a:lumOff val="25000"/>
                  </a:schemeClr>
                </a:solidFill>
              </a:rPr>
              <a:t> to the table?</a:t>
            </a:r>
            <a:endParaRPr lang="fr-FR" sz="3200" dirty="0">
              <a:solidFill>
                <a:schemeClr val="tx1">
                  <a:lumMod val="75000"/>
                  <a:lumOff val="25000"/>
                </a:schemeClr>
              </a:solidFill>
            </a:endParaRPr>
          </a:p>
        </p:txBody>
      </p:sp>
      <p:sp>
        <p:nvSpPr>
          <p:cNvPr id="11" name="TextBox 10"/>
          <p:cNvSpPr txBox="1"/>
          <p:nvPr/>
        </p:nvSpPr>
        <p:spPr>
          <a:xfrm>
            <a:off x="334210" y="1687647"/>
            <a:ext cx="8462209" cy="5032147"/>
          </a:xfrm>
          <a:prstGeom prst="rect">
            <a:avLst/>
          </a:prstGeom>
          <a:noFill/>
        </p:spPr>
        <p:txBody>
          <a:bodyPr wrap="square" rtlCol="0">
            <a:spAutoFit/>
          </a:bodyPr>
          <a:lstStyle/>
          <a:p>
            <a:pPr marL="342900" lvl="1" indent="-342900" algn="ctr">
              <a:spcAft>
                <a:spcPts val="600"/>
              </a:spcAft>
            </a:pPr>
            <a:r>
              <a:rPr lang="en-US" sz="1600" i="1" dirty="0" smtClean="0">
                <a:solidFill>
                  <a:schemeClr val="tx1">
                    <a:lumMod val="75000"/>
                    <a:lumOff val="25000"/>
                  </a:schemeClr>
                </a:solidFill>
              </a:rPr>
              <a:t>Unique position comprises national members’ committees, International Union members, Task Groups, strategic initiatives, close relationship to ICSU.</a:t>
            </a:r>
            <a:endParaRPr lang="en-US" sz="1600" dirty="0" smtClean="0">
              <a:solidFill>
                <a:schemeClr val="tx1">
                  <a:lumMod val="75000"/>
                  <a:lumOff val="25000"/>
                </a:schemeClr>
              </a:solidFill>
            </a:endParaRPr>
          </a:p>
          <a:p>
            <a:pPr marL="342900" indent="-342900">
              <a:spcAft>
                <a:spcPts val="600"/>
              </a:spcAft>
              <a:buFont typeface="Wingdings" charset="2"/>
              <a:buChar char="§"/>
            </a:pPr>
            <a:r>
              <a:rPr lang="en-US" sz="1600" b="1" dirty="0" smtClean="0">
                <a:solidFill>
                  <a:schemeClr val="tx1">
                    <a:lumMod val="75000"/>
                    <a:lumOff val="25000"/>
                  </a:schemeClr>
                </a:solidFill>
              </a:rPr>
              <a:t>Genuinely international in reach</a:t>
            </a:r>
          </a:p>
          <a:p>
            <a:pPr marL="800100" lvl="1" indent="-342900">
              <a:spcAft>
                <a:spcPts val="600"/>
              </a:spcAft>
              <a:buFont typeface="Arial"/>
              <a:buChar char="•"/>
            </a:pPr>
            <a:r>
              <a:rPr lang="en-US" sz="1600" dirty="0" smtClean="0">
                <a:solidFill>
                  <a:schemeClr val="tx1">
                    <a:lumMod val="75000"/>
                    <a:lumOff val="25000"/>
                  </a:schemeClr>
                </a:solidFill>
              </a:rPr>
              <a:t>23 National Members, many with very active national committees.</a:t>
            </a:r>
          </a:p>
          <a:p>
            <a:pPr marL="800100" lvl="1" indent="-342900">
              <a:spcAft>
                <a:spcPts val="600"/>
              </a:spcAft>
              <a:buFont typeface="Arial"/>
              <a:buChar char="•"/>
            </a:pPr>
            <a:r>
              <a:rPr lang="en-US" sz="1600" dirty="0" smtClean="0">
                <a:solidFill>
                  <a:schemeClr val="tx1">
                    <a:lumMod val="75000"/>
                    <a:lumOff val="25000"/>
                  </a:schemeClr>
                </a:solidFill>
              </a:rPr>
              <a:t>Model can encourage activity at national and international levels.</a:t>
            </a:r>
          </a:p>
          <a:p>
            <a:pPr marL="800100" lvl="1" indent="-342900">
              <a:spcAft>
                <a:spcPts val="600"/>
              </a:spcAft>
              <a:buFont typeface="Arial"/>
              <a:buChar char="•"/>
            </a:pPr>
            <a:r>
              <a:rPr lang="en-US" sz="1600" dirty="0" smtClean="0">
                <a:solidFill>
                  <a:schemeClr val="tx1">
                    <a:lumMod val="75000"/>
                    <a:lumOff val="25000"/>
                  </a:schemeClr>
                </a:solidFill>
              </a:rPr>
              <a:t>Recent new members: Mongolia, Finland, Czech Republic.</a:t>
            </a:r>
          </a:p>
          <a:p>
            <a:pPr marL="342900" indent="-342900">
              <a:spcAft>
                <a:spcPts val="600"/>
              </a:spcAft>
              <a:buFont typeface="Wingdings" charset="2"/>
              <a:buChar char="§"/>
            </a:pPr>
            <a:r>
              <a:rPr lang="en-US" sz="1600" b="1" dirty="0" smtClean="0">
                <a:solidFill>
                  <a:schemeClr val="tx1">
                    <a:lumMod val="75000"/>
                    <a:lumOff val="25000"/>
                  </a:schemeClr>
                </a:solidFill>
              </a:rPr>
              <a:t>Helps address data issues in international science </a:t>
            </a:r>
            <a:r>
              <a:rPr lang="en-US" sz="1600" b="1" dirty="0" err="1" smtClean="0">
                <a:solidFill>
                  <a:schemeClr val="tx1">
                    <a:lumMod val="75000"/>
                    <a:lumOff val="25000"/>
                  </a:schemeClr>
                </a:solidFill>
              </a:rPr>
              <a:t>programmes</a:t>
            </a:r>
            <a:endParaRPr lang="en-US" sz="1600" b="1" dirty="0" smtClean="0">
              <a:solidFill>
                <a:schemeClr val="tx1">
                  <a:lumMod val="75000"/>
                  <a:lumOff val="25000"/>
                </a:schemeClr>
              </a:solidFill>
            </a:endParaRPr>
          </a:p>
          <a:p>
            <a:pPr marL="800100" lvl="1" indent="-342900">
              <a:spcAft>
                <a:spcPts val="600"/>
              </a:spcAft>
              <a:buFont typeface="Arial"/>
              <a:buChar char="•"/>
            </a:pPr>
            <a:r>
              <a:rPr lang="en-US" sz="1600" dirty="0" smtClean="0">
                <a:solidFill>
                  <a:schemeClr val="tx1">
                    <a:lumMod val="75000"/>
                    <a:lumOff val="25000"/>
                  </a:schemeClr>
                </a:solidFill>
              </a:rPr>
              <a:t>Close association with ICSU (and WDS), supports strategic initiatives.</a:t>
            </a:r>
          </a:p>
          <a:p>
            <a:pPr marL="800100" lvl="1" indent="-342900">
              <a:spcAft>
                <a:spcPts val="600"/>
              </a:spcAft>
              <a:buFont typeface="Arial"/>
              <a:buChar char="•"/>
            </a:pPr>
            <a:r>
              <a:rPr lang="en-US" sz="1600" dirty="0" smtClean="0">
                <a:solidFill>
                  <a:schemeClr val="tx1">
                    <a:lumMod val="75000"/>
                    <a:lumOff val="25000"/>
                  </a:schemeClr>
                </a:solidFill>
              </a:rPr>
              <a:t>16 International Scientific Union members.</a:t>
            </a:r>
          </a:p>
          <a:p>
            <a:pPr marL="800100" lvl="1" indent="-342900">
              <a:spcAft>
                <a:spcPts val="600"/>
              </a:spcAft>
              <a:buFont typeface="Arial"/>
              <a:buChar char="•"/>
            </a:pPr>
            <a:r>
              <a:rPr lang="en-US" sz="1600" dirty="0" smtClean="0">
                <a:solidFill>
                  <a:schemeClr val="tx1">
                    <a:lumMod val="75000"/>
                    <a:lumOff val="25000"/>
                  </a:schemeClr>
                </a:solidFill>
              </a:rPr>
              <a:t>Provides engagement with data challenges in particular disciplines and in </a:t>
            </a:r>
            <a:r>
              <a:rPr lang="en-US" sz="1600" dirty="0" err="1" smtClean="0">
                <a:solidFill>
                  <a:schemeClr val="tx1">
                    <a:lumMod val="75000"/>
                    <a:lumOff val="25000"/>
                  </a:schemeClr>
                </a:solidFill>
              </a:rPr>
              <a:t>transdisciplinary</a:t>
            </a:r>
            <a:r>
              <a:rPr lang="en-US" sz="1600" dirty="0" smtClean="0">
                <a:solidFill>
                  <a:schemeClr val="tx1">
                    <a:lumMod val="75000"/>
                    <a:lumOff val="25000"/>
                  </a:schemeClr>
                </a:solidFill>
              </a:rPr>
              <a:t> </a:t>
            </a:r>
            <a:r>
              <a:rPr lang="en-US" sz="1600" dirty="0" err="1" smtClean="0">
                <a:solidFill>
                  <a:schemeClr val="tx1">
                    <a:lumMod val="75000"/>
                    <a:lumOff val="25000"/>
                  </a:schemeClr>
                </a:solidFill>
              </a:rPr>
              <a:t>programmes</a:t>
            </a:r>
            <a:r>
              <a:rPr lang="en-US" sz="1600" dirty="0" smtClean="0">
                <a:solidFill>
                  <a:schemeClr val="tx1">
                    <a:lumMod val="75000"/>
                    <a:lumOff val="25000"/>
                  </a:schemeClr>
                </a:solidFill>
              </a:rPr>
              <a:t>.</a:t>
            </a:r>
          </a:p>
          <a:p>
            <a:pPr marL="342900" indent="-342900">
              <a:spcAft>
                <a:spcPts val="600"/>
              </a:spcAft>
              <a:buFont typeface="Wingdings" charset="2"/>
              <a:buChar char="§"/>
            </a:pPr>
            <a:r>
              <a:rPr lang="en-US" sz="1600" b="1" dirty="0" smtClean="0">
                <a:solidFill>
                  <a:schemeClr val="tx1">
                    <a:lumMod val="75000"/>
                    <a:lumOff val="25000"/>
                  </a:schemeClr>
                </a:solidFill>
              </a:rPr>
              <a:t>A community and forum for data science</a:t>
            </a:r>
          </a:p>
          <a:p>
            <a:pPr marL="800100" lvl="1" indent="-342900">
              <a:spcAft>
                <a:spcPts val="600"/>
              </a:spcAft>
              <a:buFont typeface="Arial"/>
              <a:buChar char="•"/>
            </a:pPr>
            <a:r>
              <a:rPr lang="en-US" sz="1600" dirty="0" smtClean="0">
                <a:solidFill>
                  <a:schemeClr val="tx1">
                    <a:lumMod val="75000"/>
                    <a:lumOff val="25000"/>
                  </a:schemeClr>
                </a:solidFill>
              </a:rPr>
              <a:t>Affiliate members and members at large.</a:t>
            </a:r>
          </a:p>
          <a:p>
            <a:pPr marL="800100" lvl="1" indent="-342900">
              <a:spcAft>
                <a:spcPts val="600"/>
              </a:spcAft>
              <a:buFont typeface="Arial"/>
              <a:buChar char="•"/>
            </a:pPr>
            <a:r>
              <a:rPr lang="en-US" sz="1600" dirty="0" smtClean="0">
                <a:solidFill>
                  <a:schemeClr val="tx1">
                    <a:lumMod val="75000"/>
                    <a:lumOff val="25000"/>
                  </a:schemeClr>
                </a:solidFill>
              </a:rPr>
              <a:t>Active Executive Committee</a:t>
            </a:r>
          </a:p>
          <a:p>
            <a:pPr marL="800100" lvl="1" indent="-342900">
              <a:spcAft>
                <a:spcPts val="600"/>
              </a:spcAft>
              <a:buFont typeface="Arial"/>
              <a:buChar char="•"/>
            </a:pPr>
            <a:r>
              <a:rPr lang="en-US" sz="1600" dirty="0" smtClean="0">
                <a:solidFill>
                  <a:schemeClr val="tx1">
                    <a:lumMod val="75000"/>
                    <a:lumOff val="25000"/>
                  </a:schemeClr>
                </a:solidFill>
              </a:rPr>
              <a:t>International Conference, Data Science Journal, Working Groups and Task Groups.</a:t>
            </a:r>
          </a:p>
          <a:p>
            <a:pPr marL="800100" lvl="1" indent="-342900">
              <a:spcAft>
                <a:spcPts val="600"/>
              </a:spcAft>
            </a:pPr>
            <a:endParaRPr lang="en-US" sz="1600" dirty="0" smtClean="0">
              <a:solidFill>
                <a:schemeClr val="tx1">
                  <a:lumMod val="75000"/>
                  <a:lumOff val="25000"/>
                </a:scheme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Elements</a:t>
            </a:r>
            <a:r>
              <a:rPr lang="fr-FR" sz="3200" dirty="0" smtClean="0">
                <a:solidFill>
                  <a:schemeClr val="tx1">
                    <a:lumMod val="75000"/>
                    <a:lumOff val="25000"/>
                  </a:schemeClr>
                </a:solidFill>
              </a:rPr>
              <a:t> of </a:t>
            </a:r>
            <a:r>
              <a:rPr lang="fr-FR" sz="3200" dirty="0" err="1" smtClean="0">
                <a:solidFill>
                  <a:schemeClr val="tx1">
                    <a:lumMod val="75000"/>
                    <a:lumOff val="25000"/>
                  </a:schemeClr>
                </a:solidFill>
              </a:rPr>
              <a:t>Strategic</a:t>
            </a:r>
            <a:r>
              <a:rPr lang="fr-FR" sz="3200" dirty="0" smtClean="0">
                <a:solidFill>
                  <a:schemeClr val="tx1">
                    <a:lumMod val="75000"/>
                    <a:lumOff val="25000"/>
                  </a:schemeClr>
                </a:solidFill>
              </a:rPr>
              <a:t> Plan 2013-18</a:t>
            </a:r>
            <a:endParaRPr lang="fr-FR" sz="3200" dirty="0">
              <a:solidFill>
                <a:schemeClr val="tx1">
                  <a:lumMod val="75000"/>
                  <a:lumOff val="25000"/>
                </a:schemeClr>
              </a:solidFill>
            </a:endParaRPr>
          </a:p>
        </p:txBody>
      </p:sp>
      <p:sp>
        <p:nvSpPr>
          <p:cNvPr id="11" name="TextBox 10"/>
          <p:cNvSpPr txBox="1"/>
          <p:nvPr/>
        </p:nvSpPr>
        <p:spPr>
          <a:xfrm>
            <a:off x="334210" y="1358787"/>
            <a:ext cx="8462209" cy="4308872"/>
          </a:xfrm>
          <a:prstGeom prst="rect">
            <a:avLst/>
          </a:prstGeom>
          <a:noFill/>
        </p:spPr>
        <p:txBody>
          <a:bodyPr wrap="square" rtlCol="0">
            <a:spAutoFit/>
          </a:bodyPr>
          <a:lstStyle/>
          <a:p>
            <a:pPr marL="342900" indent="-342900">
              <a:spcAft>
                <a:spcPts val="600"/>
              </a:spcAft>
              <a:buFont typeface="+mj-lt"/>
              <a:buAutoNum type="arabicPeriod"/>
            </a:pPr>
            <a:r>
              <a:rPr lang="en-US" sz="1600" b="1" dirty="0" smtClean="0">
                <a:solidFill>
                  <a:schemeClr val="tx1">
                    <a:lumMod val="75000"/>
                    <a:lumOff val="25000"/>
                  </a:schemeClr>
                </a:solidFill>
              </a:rPr>
              <a:t>Policy frameworks for data:</a:t>
            </a:r>
            <a:r>
              <a:rPr lang="en-US" sz="1600" dirty="0" smtClean="0">
                <a:solidFill>
                  <a:schemeClr val="tx1">
                    <a:lumMod val="75000"/>
                    <a:lumOff val="25000"/>
                  </a:schemeClr>
                </a:solidFill>
              </a:rPr>
              <a:t> take the lead in defining a policy agenda for scientific data.</a:t>
            </a:r>
          </a:p>
          <a:p>
            <a:pPr marL="800100" lvl="1" indent="-342900">
              <a:spcAft>
                <a:spcPts val="600"/>
              </a:spcAft>
              <a:buFont typeface="Arial"/>
              <a:buChar char="•"/>
            </a:pPr>
            <a:r>
              <a:rPr lang="en-US" sz="1600" dirty="0" smtClean="0">
                <a:solidFill>
                  <a:schemeClr val="tx1">
                    <a:lumMod val="75000"/>
                    <a:lumOff val="25000"/>
                  </a:schemeClr>
                </a:solidFill>
              </a:rPr>
              <a:t>First step is to establish </a:t>
            </a:r>
            <a:r>
              <a:rPr lang="en-US" sz="1600" b="1" dirty="0" smtClean="0">
                <a:solidFill>
                  <a:schemeClr val="tx1">
                    <a:lumMod val="75000"/>
                    <a:lumOff val="25000"/>
                  </a:schemeClr>
                </a:solidFill>
              </a:rPr>
              <a:t>Data Policy Committee.  </a:t>
            </a:r>
            <a:r>
              <a:rPr lang="en-US" sz="1600" dirty="0" smtClean="0">
                <a:solidFill>
                  <a:schemeClr val="tx1">
                    <a:lumMod val="75000"/>
                    <a:lumOff val="25000"/>
                  </a:schemeClr>
                </a:solidFill>
              </a:rPr>
              <a:t>Provide focus and expertise.</a:t>
            </a:r>
          </a:p>
          <a:p>
            <a:pPr marL="800100" lvl="1" indent="-342900">
              <a:spcAft>
                <a:spcPts val="600"/>
              </a:spcAft>
              <a:buFont typeface="Arial"/>
              <a:buChar char="•"/>
            </a:pPr>
            <a:r>
              <a:rPr lang="en-US" sz="1600" dirty="0" smtClean="0">
                <a:solidFill>
                  <a:schemeClr val="tx1">
                    <a:lumMod val="75000"/>
                    <a:lumOff val="25000"/>
                  </a:schemeClr>
                </a:solidFill>
              </a:rPr>
              <a:t>Support ICSU forum on Open Access.</a:t>
            </a:r>
          </a:p>
          <a:p>
            <a:pPr marL="800100" lvl="1" indent="-342900">
              <a:spcAft>
                <a:spcPts val="600"/>
              </a:spcAft>
              <a:buFont typeface="Arial"/>
              <a:buChar char="•"/>
            </a:pPr>
            <a:r>
              <a:rPr lang="en-US" sz="1600" dirty="0" smtClean="0">
                <a:solidFill>
                  <a:schemeClr val="tx1">
                    <a:lumMod val="75000"/>
                    <a:lumOff val="25000"/>
                  </a:schemeClr>
                </a:solidFill>
              </a:rPr>
              <a:t>Forum on data principles for publicly funded and international science.</a:t>
            </a:r>
          </a:p>
          <a:p>
            <a:pPr marL="342900" indent="-342900">
              <a:spcAft>
                <a:spcPts val="600"/>
              </a:spcAft>
              <a:buFont typeface="+mj-lt"/>
              <a:buAutoNum type="arabicPeriod"/>
            </a:pPr>
            <a:r>
              <a:rPr lang="en-US" sz="1600" b="1" dirty="0" smtClean="0">
                <a:solidFill>
                  <a:schemeClr val="tx1">
                    <a:lumMod val="75000"/>
                    <a:lumOff val="25000"/>
                  </a:schemeClr>
                </a:solidFill>
              </a:rPr>
              <a:t>Frontiers in data science and technology: </a:t>
            </a:r>
            <a:r>
              <a:rPr lang="en-US" sz="1600" dirty="0" smtClean="0">
                <a:solidFill>
                  <a:schemeClr val="tx1">
                    <a:lumMod val="75000"/>
                    <a:lumOff val="25000"/>
                  </a:schemeClr>
                </a:solidFill>
              </a:rPr>
              <a:t>coordinate work in key frontiers of data science and interdisciplinary application areas; capacity building activities.</a:t>
            </a:r>
            <a:endParaRPr lang="en-US" sz="1600" b="1" dirty="0" smtClean="0">
              <a:solidFill>
                <a:schemeClr val="tx1">
                  <a:lumMod val="75000"/>
                  <a:lumOff val="25000"/>
                </a:schemeClr>
              </a:solidFill>
            </a:endParaRPr>
          </a:p>
          <a:p>
            <a:pPr marL="800100" lvl="1" indent="-342900">
              <a:spcAft>
                <a:spcPts val="600"/>
              </a:spcAft>
              <a:buFont typeface="Arial"/>
              <a:buChar char="•"/>
            </a:pPr>
            <a:r>
              <a:rPr lang="en-US" sz="1600" b="1" dirty="0" smtClean="0">
                <a:solidFill>
                  <a:schemeClr val="tx1">
                    <a:lumMod val="75000"/>
                    <a:lumOff val="25000"/>
                  </a:schemeClr>
                </a:solidFill>
              </a:rPr>
              <a:t>CODATA workshop series on Frontiers of Data Science and Technology.</a:t>
            </a:r>
            <a:endParaRPr lang="en-US" sz="1600" b="1" dirty="0" smtClean="0">
              <a:solidFill>
                <a:schemeClr val="tx1">
                  <a:lumMod val="75000"/>
                  <a:lumOff val="25000"/>
                </a:schemeClr>
              </a:solidFill>
            </a:endParaRPr>
          </a:p>
          <a:p>
            <a:pPr marL="800100" lvl="1" indent="-342900">
              <a:spcAft>
                <a:spcPts val="600"/>
              </a:spcAft>
              <a:buFont typeface="Arial"/>
              <a:buChar char="•"/>
            </a:pPr>
            <a:r>
              <a:rPr lang="en-US" sz="1600" dirty="0" smtClean="0">
                <a:solidFill>
                  <a:schemeClr val="tx1">
                    <a:lumMod val="75000"/>
                    <a:lumOff val="25000"/>
                  </a:schemeClr>
                </a:solidFill>
              </a:rPr>
              <a:t>Important to </a:t>
            </a:r>
            <a:r>
              <a:rPr lang="en-US" sz="1600" b="1" dirty="0" smtClean="0">
                <a:solidFill>
                  <a:schemeClr val="tx1">
                    <a:lumMod val="75000"/>
                    <a:lumOff val="25000"/>
                  </a:schemeClr>
                </a:solidFill>
              </a:rPr>
              <a:t>partner </a:t>
            </a:r>
            <a:r>
              <a:rPr lang="en-US" sz="1600" dirty="0" smtClean="0">
                <a:solidFill>
                  <a:schemeClr val="tx1">
                    <a:lumMod val="75000"/>
                    <a:lumOff val="25000"/>
                  </a:schemeClr>
                </a:solidFill>
              </a:rPr>
              <a:t>other </a:t>
            </a:r>
            <a:r>
              <a:rPr lang="en-US" sz="1600" dirty="0" err="1" smtClean="0">
                <a:solidFill>
                  <a:schemeClr val="tx1">
                    <a:lumMod val="75000"/>
                    <a:lumOff val="25000"/>
                  </a:schemeClr>
                </a:solidFill>
              </a:rPr>
              <a:t>organisations</a:t>
            </a:r>
            <a:r>
              <a:rPr lang="en-US" sz="1600" dirty="0" smtClean="0">
                <a:solidFill>
                  <a:schemeClr val="tx1">
                    <a:lumMod val="75000"/>
                    <a:lumOff val="25000"/>
                  </a:schemeClr>
                </a:solidFill>
              </a:rPr>
              <a:t>, stakeholders; build on </a:t>
            </a:r>
            <a:r>
              <a:rPr lang="en-US" sz="1600" dirty="0" smtClean="0">
                <a:solidFill>
                  <a:schemeClr val="tx1">
                    <a:lumMod val="75000"/>
                    <a:lumOff val="25000"/>
                  </a:schemeClr>
                </a:solidFill>
              </a:rPr>
              <a:t>work of Task Groups.</a:t>
            </a:r>
            <a:endParaRPr lang="en-US" sz="1600" dirty="0" smtClean="0">
              <a:solidFill>
                <a:schemeClr val="tx1">
                  <a:lumMod val="75000"/>
                  <a:lumOff val="25000"/>
                </a:schemeClr>
              </a:solidFill>
            </a:endParaRPr>
          </a:p>
          <a:p>
            <a:pPr marL="800100" lvl="1" indent="-342900">
              <a:spcAft>
                <a:spcPts val="600"/>
              </a:spcAft>
              <a:buFont typeface="Arial"/>
              <a:buChar char="•"/>
            </a:pPr>
            <a:r>
              <a:rPr lang="en-US" sz="1600" dirty="0" smtClean="0">
                <a:solidFill>
                  <a:schemeClr val="tx1">
                    <a:lumMod val="75000"/>
                    <a:lumOff val="25000"/>
                  </a:schemeClr>
                </a:solidFill>
              </a:rPr>
              <a:t>Identify </a:t>
            </a:r>
            <a:r>
              <a:rPr lang="en-US" sz="1600" dirty="0" smtClean="0">
                <a:solidFill>
                  <a:schemeClr val="tx1">
                    <a:lumMod val="75000"/>
                    <a:lumOff val="25000"/>
                  </a:schemeClr>
                </a:solidFill>
              </a:rPr>
              <a:t>and support addressing of data issues in coordination with International Unions. </a:t>
            </a:r>
          </a:p>
          <a:p>
            <a:pPr marL="800100" lvl="1" indent="-342900">
              <a:spcAft>
                <a:spcPts val="600"/>
              </a:spcAft>
              <a:buFont typeface="Arial"/>
              <a:buChar char="•"/>
            </a:pPr>
            <a:r>
              <a:rPr lang="en-US" sz="1600" dirty="0" smtClean="0">
                <a:solidFill>
                  <a:schemeClr val="tx1">
                    <a:lumMod val="75000"/>
                    <a:lumOff val="25000"/>
                  </a:schemeClr>
                </a:solidFill>
              </a:rPr>
              <a:t>Current activities: nanotechnology, data for sustainable development, approaches to data recovery</a:t>
            </a:r>
            <a:r>
              <a:rPr lang="en-US" sz="1600" dirty="0" smtClean="0">
                <a:solidFill>
                  <a:schemeClr val="tx1">
                    <a:lumMod val="75000"/>
                    <a:lumOff val="25000"/>
                  </a:schemeClr>
                </a:solidFill>
              </a:rPr>
              <a:t>.</a:t>
            </a:r>
          </a:p>
          <a:p>
            <a:pPr marL="800100" lvl="1" indent="-342900">
              <a:spcAft>
                <a:spcPts val="600"/>
              </a:spcAft>
              <a:buFont typeface="Arial"/>
              <a:buChar char="•"/>
            </a:pPr>
            <a:r>
              <a:rPr lang="en-US" sz="1600" dirty="0" smtClean="0">
                <a:solidFill>
                  <a:schemeClr val="tx1">
                    <a:lumMod val="75000"/>
                    <a:lumOff val="25000"/>
                  </a:schemeClr>
                </a:solidFill>
              </a:rPr>
              <a:t>Expand </a:t>
            </a:r>
            <a:r>
              <a:rPr lang="en-US" sz="1600" dirty="0" err="1" smtClean="0">
                <a:solidFill>
                  <a:schemeClr val="tx1">
                    <a:lumMod val="75000"/>
                    <a:lumOff val="25000"/>
                  </a:schemeClr>
                </a:solidFill>
              </a:rPr>
              <a:t>CODATA’s</a:t>
            </a:r>
            <a:r>
              <a:rPr lang="en-US" sz="1600" dirty="0" smtClean="0">
                <a:solidFill>
                  <a:schemeClr val="tx1">
                    <a:lumMod val="75000"/>
                    <a:lumOff val="25000"/>
                  </a:schemeClr>
                </a:solidFill>
              </a:rPr>
              <a:t> </a:t>
            </a:r>
            <a:r>
              <a:rPr lang="en-US" sz="1600" b="1" dirty="0" smtClean="0">
                <a:solidFill>
                  <a:schemeClr val="tx1">
                    <a:lumMod val="75000"/>
                    <a:lumOff val="25000"/>
                  </a:schemeClr>
                </a:solidFill>
              </a:rPr>
              <a:t>capacity building activities</a:t>
            </a:r>
            <a:r>
              <a:rPr lang="en-US" sz="1600" dirty="0" smtClean="0">
                <a:solidFill>
                  <a:schemeClr val="tx1">
                    <a:lumMod val="75000"/>
                    <a:lumOff val="25000"/>
                  </a:schemeClr>
                </a:solidFill>
              </a:rPr>
              <a:t>, education and training activities including curriculum development.</a:t>
            </a:r>
          </a:p>
          <a:p>
            <a:pPr marL="800100" lvl="1" indent="-342900">
              <a:spcAft>
                <a:spcPts val="600"/>
              </a:spcAft>
              <a:buFont typeface="Arial"/>
              <a:buChar char="•"/>
            </a:pPr>
            <a:r>
              <a:rPr lang="en-US" sz="1600" dirty="0" smtClean="0">
                <a:solidFill>
                  <a:schemeClr val="tx1">
                    <a:lumMod val="75000"/>
                    <a:lumOff val="25000"/>
                  </a:schemeClr>
                </a:solidFill>
              </a:rPr>
              <a:t>Initiative to encourage </a:t>
            </a:r>
            <a:r>
              <a:rPr lang="en-US" sz="1600" b="1" dirty="0" smtClean="0">
                <a:solidFill>
                  <a:schemeClr val="tx1">
                    <a:lumMod val="75000"/>
                    <a:lumOff val="25000"/>
                  </a:schemeClr>
                </a:solidFill>
              </a:rPr>
              <a:t>Early Career Data Scientists</a:t>
            </a:r>
            <a:r>
              <a:rPr lang="en-US" sz="1600" dirty="0" smtClean="0">
                <a:solidFill>
                  <a:schemeClr val="tx1">
                    <a:lumMod val="75000"/>
                    <a:lumOff val="25000"/>
                  </a:schemeClr>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err="1" smtClean="0">
                <a:solidFill>
                  <a:schemeClr val="tx1">
                    <a:lumMod val="75000"/>
                    <a:lumOff val="25000"/>
                  </a:schemeClr>
                </a:solidFill>
              </a:rPr>
              <a:t>Elements</a:t>
            </a:r>
            <a:r>
              <a:rPr lang="fr-FR" sz="3200" dirty="0" smtClean="0">
                <a:solidFill>
                  <a:schemeClr val="tx1">
                    <a:lumMod val="75000"/>
                    <a:lumOff val="25000"/>
                  </a:schemeClr>
                </a:solidFill>
              </a:rPr>
              <a:t> of </a:t>
            </a:r>
            <a:r>
              <a:rPr lang="fr-FR" sz="3200" dirty="0" err="1" smtClean="0">
                <a:solidFill>
                  <a:schemeClr val="tx1">
                    <a:lumMod val="75000"/>
                    <a:lumOff val="25000"/>
                  </a:schemeClr>
                </a:solidFill>
              </a:rPr>
              <a:t>Strategic</a:t>
            </a:r>
            <a:r>
              <a:rPr lang="fr-FR" sz="3200" dirty="0" smtClean="0">
                <a:solidFill>
                  <a:schemeClr val="tx1">
                    <a:lumMod val="75000"/>
                    <a:lumOff val="25000"/>
                  </a:schemeClr>
                </a:solidFill>
              </a:rPr>
              <a:t> Plan 2013-18</a:t>
            </a:r>
            <a:endParaRPr lang="fr-FR" sz="3200" dirty="0">
              <a:solidFill>
                <a:schemeClr val="tx1">
                  <a:lumMod val="75000"/>
                  <a:lumOff val="25000"/>
                </a:schemeClr>
              </a:solidFill>
            </a:endParaRPr>
          </a:p>
        </p:txBody>
      </p:sp>
      <p:sp>
        <p:nvSpPr>
          <p:cNvPr id="11" name="TextBox 10"/>
          <p:cNvSpPr txBox="1"/>
          <p:nvPr/>
        </p:nvSpPr>
        <p:spPr>
          <a:xfrm>
            <a:off x="334210" y="1358787"/>
            <a:ext cx="8462209" cy="3262431"/>
          </a:xfrm>
          <a:prstGeom prst="rect">
            <a:avLst/>
          </a:prstGeom>
          <a:noFill/>
        </p:spPr>
        <p:txBody>
          <a:bodyPr wrap="square" rtlCol="0">
            <a:spAutoFit/>
          </a:bodyPr>
          <a:lstStyle/>
          <a:p>
            <a:pPr marL="342900" indent="-342900">
              <a:spcAft>
                <a:spcPts val="600"/>
              </a:spcAft>
              <a:buFont typeface="+mj-lt"/>
              <a:buAutoNum type="arabicPeriod" startAt="2"/>
            </a:pPr>
            <a:r>
              <a:rPr lang="en-US" sz="1600" b="1" dirty="0" smtClean="0">
                <a:solidFill>
                  <a:schemeClr val="tx1">
                    <a:lumMod val="75000"/>
                    <a:lumOff val="25000"/>
                  </a:schemeClr>
                </a:solidFill>
              </a:rPr>
              <a:t>Frontiers in data science and technology: (cont.)</a:t>
            </a:r>
            <a:endParaRPr lang="en-US" sz="1600" dirty="0" smtClean="0">
              <a:solidFill>
                <a:schemeClr val="tx1">
                  <a:lumMod val="75000"/>
                  <a:lumOff val="25000"/>
                </a:schemeClr>
              </a:solidFill>
            </a:endParaRPr>
          </a:p>
          <a:p>
            <a:pPr marL="800100" lvl="1" indent="-342900">
              <a:spcAft>
                <a:spcPts val="600"/>
              </a:spcAft>
              <a:buFont typeface="Arial"/>
              <a:buChar char="•"/>
            </a:pPr>
            <a:r>
              <a:rPr lang="en-US" sz="1600" dirty="0" smtClean="0">
                <a:solidFill>
                  <a:schemeClr val="tx1">
                    <a:lumMod val="75000"/>
                    <a:lumOff val="25000"/>
                  </a:schemeClr>
                </a:solidFill>
              </a:rPr>
              <a:t>International </a:t>
            </a:r>
            <a:r>
              <a:rPr lang="en-US" sz="1600" b="1" dirty="0" smtClean="0">
                <a:solidFill>
                  <a:schemeClr val="tx1">
                    <a:lumMod val="75000"/>
                    <a:lumOff val="25000"/>
                  </a:schemeClr>
                </a:solidFill>
              </a:rPr>
              <a:t>Science Data Conference</a:t>
            </a:r>
            <a:r>
              <a:rPr lang="en-US" sz="1600" dirty="0" smtClean="0">
                <a:solidFill>
                  <a:schemeClr val="tx1">
                    <a:lumMod val="75000"/>
                    <a:lumOff val="25000"/>
                  </a:schemeClr>
                </a:solidFill>
              </a:rPr>
              <a:t>, with WDS, New Delhi 2-5 Nov 2014.</a:t>
            </a:r>
          </a:p>
          <a:p>
            <a:pPr marL="800100" lvl="1" indent="-342900">
              <a:spcAft>
                <a:spcPts val="600"/>
              </a:spcAft>
              <a:buFont typeface="Arial"/>
              <a:buChar char="•"/>
            </a:pPr>
            <a:r>
              <a:rPr lang="en-US" sz="1600" dirty="0" smtClean="0">
                <a:solidFill>
                  <a:schemeClr val="tx1">
                    <a:lumMod val="75000"/>
                    <a:lumOff val="25000"/>
                  </a:schemeClr>
                </a:solidFill>
              </a:rPr>
              <a:t>Reinvigorate the </a:t>
            </a:r>
            <a:r>
              <a:rPr lang="en-US" sz="1600" b="1" dirty="0" smtClean="0">
                <a:solidFill>
                  <a:schemeClr val="tx1">
                    <a:lumMod val="75000"/>
                    <a:lumOff val="25000"/>
                  </a:schemeClr>
                </a:solidFill>
              </a:rPr>
              <a:t>Data Science Journal</a:t>
            </a:r>
            <a:r>
              <a:rPr lang="en-US" sz="1600" dirty="0" smtClean="0">
                <a:solidFill>
                  <a:schemeClr val="tx1">
                    <a:lumMod val="75000"/>
                    <a:lumOff val="25000"/>
                  </a:schemeClr>
                </a:solidFill>
              </a:rPr>
              <a:t>.</a:t>
            </a:r>
          </a:p>
          <a:p>
            <a:pPr marL="800100" lvl="1" indent="-342900">
              <a:spcAft>
                <a:spcPts val="600"/>
              </a:spcAft>
              <a:buFont typeface="Arial"/>
              <a:buChar char="•"/>
            </a:pPr>
            <a:r>
              <a:rPr lang="en-US" sz="1600" b="1" dirty="0" smtClean="0">
                <a:solidFill>
                  <a:schemeClr val="tx1">
                    <a:lumMod val="75000"/>
                    <a:lumOff val="25000"/>
                  </a:schemeClr>
                </a:solidFill>
              </a:rPr>
              <a:t>Task Groups </a:t>
            </a:r>
            <a:r>
              <a:rPr lang="en-US" sz="1600" u="sng" dirty="0" smtClean="0">
                <a:solidFill>
                  <a:srgbClr val="604A7B"/>
                </a:solidFill>
                <a:hlinkClick r:id="rId4"/>
              </a:rPr>
              <a:t>http://www.codata.org/taskgroups/</a:t>
            </a:r>
            <a:r>
              <a:rPr lang="en-US" sz="1600" dirty="0" smtClean="0">
                <a:solidFill>
                  <a:srgbClr val="604A7B"/>
                </a:solidFill>
                <a:hlinkClick r:id="rId4"/>
              </a:rPr>
              <a:t>index.html</a:t>
            </a:r>
            <a:r>
              <a:rPr lang="en-US" sz="1600" dirty="0" smtClean="0">
                <a:solidFill>
                  <a:srgbClr val="604A7B"/>
                </a:solidFill>
              </a:rPr>
              <a:t> </a:t>
            </a:r>
            <a:r>
              <a:rPr lang="en-US" sz="1600" dirty="0" smtClean="0">
                <a:solidFill>
                  <a:schemeClr val="tx1">
                    <a:lumMod val="75000"/>
                    <a:lumOff val="25000"/>
                  </a:schemeClr>
                </a:solidFill>
              </a:rPr>
              <a:t>includes </a:t>
            </a:r>
            <a:r>
              <a:rPr lang="en-US" sz="1600" dirty="0" smtClean="0">
                <a:solidFill>
                  <a:schemeClr val="tx1">
                    <a:lumMod val="75000"/>
                    <a:lumOff val="25000"/>
                  </a:schemeClr>
                </a:solidFill>
              </a:rPr>
              <a:t>Groups working on data citation, data challenges in microbiology, anthropometry, materials science and earth and space science; preservation and availability of data in developing countries; open data for global roads.</a:t>
            </a:r>
            <a:endParaRPr lang="en-US" sz="1600" b="1" dirty="0" smtClean="0">
              <a:solidFill>
                <a:schemeClr val="tx1">
                  <a:lumMod val="75000"/>
                  <a:lumOff val="25000"/>
                </a:schemeClr>
              </a:solidFill>
            </a:endParaRPr>
          </a:p>
          <a:p>
            <a:pPr marL="342900" indent="-342900">
              <a:spcAft>
                <a:spcPts val="600"/>
              </a:spcAft>
              <a:buFont typeface="+mj-lt"/>
              <a:buAutoNum type="arabicPeriod" startAt="2"/>
            </a:pPr>
            <a:r>
              <a:rPr lang="en-US" sz="1600" b="1" dirty="0" smtClean="0">
                <a:solidFill>
                  <a:schemeClr val="tx1">
                    <a:lumMod val="75000"/>
                    <a:lumOff val="25000"/>
                  </a:schemeClr>
                </a:solidFill>
              </a:rPr>
              <a:t>Data strategies for international science:</a:t>
            </a:r>
            <a:r>
              <a:rPr lang="en-US" sz="1600" dirty="0" smtClean="0">
                <a:solidFill>
                  <a:schemeClr val="tx1">
                    <a:lumMod val="75000"/>
                    <a:lumOff val="25000"/>
                  </a:schemeClr>
                </a:solidFill>
              </a:rPr>
              <a:t> support major ICSU scientific </a:t>
            </a:r>
            <a:r>
              <a:rPr lang="en-US" sz="1600" dirty="0" err="1" smtClean="0">
                <a:solidFill>
                  <a:schemeClr val="tx1">
                    <a:lumMod val="75000"/>
                    <a:lumOff val="25000"/>
                  </a:schemeClr>
                </a:solidFill>
              </a:rPr>
              <a:t>programmes</a:t>
            </a:r>
            <a:r>
              <a:rPr lang="en-US" sz="1600" dirty="0" smtClean="0">
                <a:solidFill>
                  <a:schemeClr val="tx1">
                    <a:lumMod val="75000"/>
                    <a:lumOff val="25000"/>
                  </a:schemeClr>
                </a:solidFill>
              </a:rPr>
              <a:t> to address data management needs (including infrastructure, policies, processes, standards).</a:t>
            </a:r>
          </a:p>
          <a:p>
            <a:pPr marL="800100" lvl="1" indent="-342900">
              <a:spcAft>
                <a:spcPts val="600"/>
              </a:spcAft>
              <a:buFont typeface="Arial"/>
              <a:buChar char="•"/>
            </a:pPr>
            <a:r>
              <a:rPr lang="en-US" sz="1600" dirty="0" smtClean="0">
                <a:solidFill>
                  <a:schemeClr val="tx1">
                    <a:lumMod val="75000"/>
                    <a:lumOff val="25000"/>
                  </a:schemeClr>
                </a:solidFill>
              </a:rPr>
              <a:t>Promote a coordinated data strategy for </a:t>
            </a:r>
            <a:r>
              <a:rPr lang="en-US" sz="1600" b="1" dirty="0" smtClean="0">
                <a:solidFill>
                  <a:schemeClr val="tx1">
                    <a:lumMod val="75000"/>
                    <a:lumOff val="25000"/>
                  </a:schemeClr>
                </a:solidFill>
              </a:rPr>
              <a:t>Future Earth</a:t>
            </a:r>
            <a:endParaRPr lang="en-US" sz="1600" dirty="0" smtClean="0">
              <a:solidFill>
                <a:schemeClr val="tx1">
                  <a:lumMod val="75000"/>
                  <a:lumOff val="25000"/>
                </a:schemeClr>
              </a:solidFill>
            </a:endParaRPr>
          </a:p>
          <a:p>
            <a:pPr marL="800100" lvl="1" indent="-342900">
              <a:spcAft>
                <a:spcPts val="600"/>
              </a:spcAft>
              <a:buFont typeface="Arial"/>
              <a:buChar char="•"/>
            </a:pPr>
            <a:r>
              <a:rPr lang="en-US" sz="1600" dirty="0" smtClean="0">
                <a:solidFill>
                  <a:schemeClr val="tx1">
                    <a:lumMod val="75000"/>
                    <a:lumOff val="25000"/>
                  </a:schemeClr>
                </a:solidFill>
              </a:rPr>
              <a:t>Promote a coordinated data strategy for </a:t>
            </a:r>
            <a:r>
              <a:rPr lang="en-US" sz="1600" b="1" dirty="0" smtClean="0">
                <a:solidFill>
                  <a:schemeClr val="tx1">
                    <a:lumMod val="75000"/>
                    <a:lumOff val="25000"/>
                  </a:schemeClr>
                </a:solidFill>
              </a:rPr>
              <a:t>Integrated Research on Disaster Risk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646331"/>
          </a:xfrm>
          <a:prstGeom prst="rect">
            <a:avLst/>
          </a:prstGeom>
          <a:noFill/>
        </p:spPr>
        <p:txBody>
          <a:bodyPr wrap="square" rtlCol="0">
            <a:spAutoFit/>
          </a:bodyPr>
          <a:lstStyle/>
          <a:p>
            <a:pPr algn="ctr"/>
            <a:r>
              <a:rPr lang="fr-FR" sz="3600" dirty="0" smtClean="0">
                <a:solidFill>
                  <a:schemeClr val="tx1">
                    <a:lumMod val="75000"/>
                    <a:lumOff val="25000"/>
                  </a:schemeClr>
                </a:solidFill>
              </a:rPr>
              <a:t>CODATA </a:t>
            </a:r>
            <a:r>
              <a:rPr lang="fr-FR" sz="3600" dirty="0" err="1" smtClean="0">
                <a:solidFill>
                  <a:schemeClr val="tx1">
                    <a:lumMod val="75000"/>
                    <a:lumOff val="25000"/>
                  </a:schemeClr>
                </a:solidFill>
              </a:rPr>
              <a:t>Task</a:t>
            </a:r>
            <a:r>
              <a:rPr lang="fr-FR" sz="3600" dirty="0" smtClean="0">
                <a:solidFill>
                  <a:schemeClr val="tx1">
                    <a:lumMod val="75000"/>
                    <a:lumOff val="25000"/>
                  </a:schemeClr>
                </a:solidFill>
              </a:rPr>
              <a:t> Groups</a:t>
            </a:r>
            <a:endParaRPr lang="fr-FR" sz="3600" dirty="0">
              <a:solidFill>
                <a:schemeClr val="tx1">
                  <a:lumMod val="75000"/>
                  <a:lumOff val="25000"/>
                </a:schemeClr>
              </a:solidFill>
            </a:endParaRPr>
          </a:p>
        </p:txBody>
      </p:sp>
      <p:sp>
        <p:nvSpPr>
          <p:cNvPr id="11" name="TextBox 10"/>
          <p:cNvSpPr txBox="1"/>
          <p:nvPr/>
        </p:nvSpPr>
        <p:spPr>
          <a:xfrm>
            <a:off x="334210" y="1358787"/>
            <a:ext cx="8462209" cy="4955203"/>
          </a:xfrm>
          <a:prstGeom prst="rect">
            <a:avLst/>
          </a:prstGeom>
          <a:noFill/>
        </p:spPr>
        <p:txBody>
          <a:bodyPr wrap="square" rtlCol="0">
            <a:spAutoFit/>
          </a:bodyPr>
          <a:lstStyle/>
          <a:p>
            <a:pPr marL="342900" indent="-342900">
              <a:spcAft>
                <a:spcPts val="600"/>
              </a:spcAft>
            </a:pPr>
            <a:r>
              <a:rPr lang="en-US" sz="1600" dirty="0" err="1" smtClean="0">
                <a:solidFill>
                  <a:schemeClr val="tx1">
                    <a:lumMod val="75000"/>
                    <a:lumOff val="25000"/>
                  </a:schemeClr>
                </a:solidFill>
              </a:rPr>
              <a:t>TGs</a:t>
            </a:r>
            <a:r>
              <a:rPr lang="en-US" sz="1600" dirty="0" smtClean="0">
                <a:solidFill>
                  <a:schemeClr val="tx1">
                    <a:lumMod val="75000"/>
                    <a:lumOff val="25000"/>
                  </a:schemeClr>
                </a:solidFill>
              </a:rPr>
              <a:t> are approved for two-years by the CODATA General Assembly; seed funding provided; benefit from community endorsement, linkages</a:t>
            </a:r>
            <a:r>
              <a:rPr lang="en-US" sz="1600" dirty="0" smtClean="0">
                <a:solidFill>
                  <a:schemeClr val="tx1">
                    <a:lumMod val="75000"/>
                    <a:lumOff val="25000"/>
                  </a:schemeClr>
                </a:solidFill>
              </a:rPr>
              <a:t>.</a:t>
            </a:r>
          </a:p>
          <a:p>
            <a:pPr marL="342900" indent="-342900">
              <a:spcAft>
                <a:spcPts val="600"/>
              </a:spcAft>
              <a:buFont typeface="+mj-lt"/>
              <a:buAutoNum type="arabicPeriod"/>
            </a:pPr>
            <a:r>
              <a:rPr lang="en-US" sz="1600" dirty="0" smtClean="0">
                <a:solidFill>
                  <a:schemeClr val="tx1">
                    <a:lumMod val="75000"/>
                    <a:lumOff val="25000"/>
                  </a:schemeClr>
                </a:solidFill>
              </a:rPr>
              <a:t>Advancing Informatics for Microbiology</a:t>
            </a:r>
          </a:p>
          <a:p>
            <a:pPr marL="342900" indent="-342900">
              <a:spcAft>
                <a:spcPts val="600"/>
              </a:spcAft>
              <a:buFont typeface="+mj-lt"/>
              <a:buAutoNum type="arabicPeriod"/>
            </a:pPr>
            <a:r>
              <a:rPr lang="en-US" sz="1600" dirty="0" smtClean="0">
                <a:solidFill>
                  <a:schemeClr val="tx1">
                    <a:lumMod val="75000"/>
                    <a:lumOff val="25000"/>
                  </a:schemeClr>
                </a:solidFill>
              </a:rPr>
              <a:t>Anthropometric Data and Engineering</a:t>
            </a:r>
          </a:p>
          <a:p>
            <a:pPr marL="342900" indent="-342900">
              <a:spcAft>
                <a:spcPts val="600"/>
              </a:spcAft>
              <a:buFont typeface="+mj-lt"/>
              <a:buAutoNum type="arabicPeriod"/>
            </a:pPr>
            <a:r>
              <a:rPr lang="en-US" sz="1600" b="1" dirty="0" smtClean="0">
                <a:solidFill>
                  <a:schemeClr val="tx1">
                    <a:lumMod val="75000"/>
                    <a:lumOff val="25000"/>
                  </a:schemeClr>
                </a:solidFill>
              </a:rPr>
              <a:t>Data Citation Standards and Practices</a:t>
            </a:r>
          </a:p>
          <a:p>
            <a:pPr marL="342900" indent="-342900">
              <a:spcAft>
                <a:spcPts val="600"/>
              </a:spcAft>
              <a:buFont typeface="+mj-lt"/>
              <a:buAutoNum type="arabicPeriod"/>
            </a:pPr>
            <a:r>
              <a:rPr lang="en-US" sz="1600" b="1" dirty="0" smtClean="0">
                <a:solidFill>
                  <a:schemeClr val="tx1">
                    <a:lumMod val="75000"/>
                    <a:lumOff val="25000"/>
                  </a:schemeClr>
                </a:solidFill>
              </a:rPr>
              <a:t>Data at Risk</a:t>
            </a:r>
          </a:p>
          <a:p>
            <a:pPr marL="342900" indent="-342900">
              <a:spcAft>
                <a:spcPts val="600"/>
              </a:spcAft>
              <a:buFont typeface="+mj-lt"/>
              <a:buAutoNum type="arabicPeriod"/>
            </a:pPr>
            <a:r>
              <a:rPr lang="en-US" sz="1600" dirty="0" smtClean="0">
                <a:solidFill>
                  <a:schemeClr val="tx1">
                    <a:lumMod val="75000"/>
                    <a:lumOff val="25000"/>
                  </a:schemeClr>
                </a:solidFill>
              </a:rPr>
              <a:t>Earth and Space Science Data Interoperability</a:t>
            </a:r>
          </a:p>
          <a:p>
            <a:pPr marL="342900" indent="-342900">
              <a:spcAft>
                <a:spcPts val="600"/>
              </a:spcAft>
              <a:buFont typeface="+mj-lt"/>
              <a:buAutoNum type="arabicPeriod"/>
            </a:pPr>
            <a:r>
              <a:rPr lang="en-US" sz="1600" dirty="0" smtClean="0">
                <a:solidFill>
                  <a:schemeClr val="tx1">
                    <a:lumMod val="75000"/>
                    <a:lumOff val="25000"/>
                  </a:schemeClr>
                </a:solidFill>
              </a:rPr>
              <a:t>Exchangeable Materials Data Representation to support Scientific Research and Education</a:t>
            </a:r>
          </a:p>
          <a:p>
            <a:pPr marL="342900" indent="-342900">
              <a:spcAft>
                <a:spcPts val="600"/>
              </a:spcAft>
              <a:buFont typeface="+mj-lt"/>
              <a:buAutoNum type="arabicPeriod"/>
            </a:pPr>
            <a:r>
              <a:rPr lang="en-US" sz="1600" b="1" dirty="0" smtClean="0">
                <a:solidFill>
                  <a:schemeClr val="tx1">
                    <a:lumMod val="75000"/>
                    <a:lumOff val="25000"/>
                  </a:schemeClr>
                </a:solidFill>
              </a:rPr>
              <a:t>Fundamental Physical </a:t>
            </a:r>
            <a:r>
              <a:rPr lang="en-US" sz="1600" b="1" dirty="0" smtClean="0">
                <a:solidFill>
                  <a:schemeClr val="tx1">
                    <a:lumMod val="75000"/>
                    <a:lumOff val="25000"/>
                  </a:schemeClr>
                </a:solidFill>
              </a:rPr>
              <a:t>Constants: 2010 </a:t>
            </a:r>
            <a:r>
              <a:rPr lang="en-US" sz="1600" b="1" dirty="0" smtClean="0">
                <a:solidFill>
                  <a:schemeClr val="tx1">
                    <a:lumMod val="75000"/>
                    <a:lumOff val="25000"/>
                  </a:schemeClr>
                </a:solidFill>
              </a:rPr>
              <a:t>CODATA constants </a:t>
            </a:r>
            <a:r>
              <a:rPr lang="en-US" sz="1600" b="1" dirty="0" smtClean="0">
                <a:solidFill>
                  <a:schemeClr val="tx1">
                    <a:lumMod val="75000"/>
                    <a:lumOff val="25000"/>
                  </a:schemeClr>
                </a:solidFill>
                <a:hlinkClick r:id="rId4"/>
              </a:rPr>
              <a:t>http://physics.nist.gov/cuu/Constants/</a:t>
            </a:r>
            <a:r>
              <a:rPr lang="en-US" sz="1600" b="1" dirty="0" smtClean="0">
                <a:solidFill>
                  <a:schemeClr val="tx1">
                    <a:lumMod val="75000"/>
                    <a:lumOff val="25000"/>
                  </a:schemeClr>
                </a:solidFill>
                <a:hlinkClick r:id="rId4"/>
              </a:rPr>
              <a:t>bibliography.html</a:t>
            </a:r>
            <a:r>
              <a:rPr lang="en-US" sz="1600" b="1" dirty="0" smtClean="0">
                <a:solidFill>
                  <a:schemeClr val="tx1">
                    <a:lumMod val="75000"/>
                    <a:lumOff val="25000"/>
                  </a:schemeClr>
                </a:solidFill>
              </a:rPr>
              <a:t> </a:t>
            </a:r>
          </a:p>
          <a:p>
            <a:pPr marL="342900" indent="-342900">
              <a:spcAft>
                <a:spcPts val="600"/>
              </a:spcAft>
              <a:buFont typeface="+mj-lt"/>
              <a:buAutoNum type="arabicPeriod"/>
            </a:pPr>
            <a:r>
              <a:rPr lang="en-US" sz="1600" dirty="0" smtClean="0">
                <a:solidFill>
                  <a:schemeClr val="tx1">
                    <a:lumMod val="75000"/>
                    <a:lumOff val="25000"/>
                  </a:schemeClr>
                </a:solidFill>
              </a:rPr>
              <a:t>Global Information Commons for Science Initiative</a:t>
            </a:r>
          </a:p>
          <a:p>
            <a:pPr marL="342900" indent="-342900">
              <a:spcAft>
                <a:spcPts val="600"/>
              </a:spcAft>
              <a:buFont typeface="+mj-lt"/>
              <a:buAutoNum type="arabicPeriod"/>
            </a:pPr>
            <a:r>
              <a:rPr lang="en-US" sz="1600" dirty="0" smtClean="0">
                <a:solidFill>
                  <a:schemeClr val="tx1">
                    <a:lumMod val="75000"/>
                    <a:lumOff val="25000"/>
                  </a:schemeClr>
                </a:solidFill>
              </a:rPr>
              <a:t>Global Roads Data Development</a:t>
            </a:r>
          </a:p>
          <a:p>
            <a:pPr marL="342900" indent="-342900">
              <a:spcAft>
                <a:spcPts val="600"/>
              </a:spcAft>
              <a:buFont typeface="+mj-lt"/>
              <a:buAutoNum type="arabicPeriod"/>
            </a:pPr>
            <a:r>
              <a:rPr lang="en-US" sz="1600" dirty="0" smtClean="0">
                <a:solidFill>
                  <a:schemeClr val="tx1">
                    <a:lumMod val="75000"/>
                    <a:lumOff val="25000"/>
                  </a:schemeClr>
                </a:solidFill>
              </a:rPr>
              <a:t>Linked Open Data for Global Disaster Risk Research</a:t>
            </a:r>
          </a:p>
          <a:p>
            <a:pPr marL="342900" indent="-342900">
              <a:spcAft>
                <a:spcPts val="600"/>
              </a:spcAft>
              <a:buFont typeface="+mj-lt"/>
              <a:buAutoNum type="arabicPeriod"/>
            </a:pPr>
            <a:r>
              <a:rPr lang="en-US" sz="1600" dirty="0" smtClean="0">
                <a:solidFill>
                  <a:schemeClr val="tx1">
                    <a:lumMod val="75000"/>
                    <a:lumOff val="25000"/>
                  </a:schemeClr>
                </a:solidFill>
              </a:rPr>
              <a:t>OCTOPUS: Mining Space and Terrestrial Data for Improved Weather, Climate and Agricultural Predictions</a:t>
            </a:r>
          </a:p>
          <a:p>
            <a:pPr marL="342900" indent="-342900">
              <a:spcAft>
                <a:spcPts val="600"/>
              </a:spcAft>
              <a:buFont typeface="+mj-lt"/>
              <a:buAutoNum type="arabicPeriod"/>
            </a:pPr>
            <a:r>
              <a:rPr lang="en-US" sz="1600" b="1" dirty="0" smtClean="0">
                <a:solidFill>
                  <a:schemeClr val="tx1">
                    <a:lumMod val="75000"/>
                    <a:lumOff val="25000"/>
                  </a:schemeClr>
                </a:solidFill>
              </a:rPr>
              <a:t>Preservation of and Access to Scientific and Technical Data in/for/with Developing Countries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odatalogo-ungroupe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1392955" cy="1080000"/>
          </a:xfrm>
          <a:prstGeom prst="rect">
            <a:avLst/>
          </a:prstGeom>
        </p:spPr>
      </p:pic>
      <p:sp>
        <p:nvSpPr>
          <p:cNvPr id="10" name="TextBox 9"/>
          <p:cNvSpPr txBox="1"/>
          <p:nvPr/>
        </p:nvSpPr>
        <p:spPr>
          <a:xfrm>
            <a:off x="1392955" y="320842"/>
            <a:ext cx="6397376" cy="584776"/>
          </a:xfrm>
          <a:prstGeom prst="rect">
            <a:avLst/>
          </a:prstGeom>
          <a:noFill/>
        </p:spPr>
        <p:txBody>
          <a:bodyPr wrap="square" rtlCol="0">
            <a:spAutoFit/>
          </a:bodyPr>
          <a:lstStyle/>
          <a:p>
            <a:pPr algn="ctr"/>
            <a:r>
              <a:rPr lang="fr-FR" sz="3200" dirty="0" smtClean="0">
                <a:solidFill>
                  <a:schemeClr val="tx1">
                    <a:lumMod val="75000"/>
                    <a:lumOff val="25000"/>
                  </a:schemeClr>
                </a:solidFill>
              </a:rPr>
              <a:t>CODATA </a:t>
            </a:r>
            <a:r>
              <a:rPr lang="fr-FR" sz="3200" dirty="0" err="1" smtClean="0">
                <a:solidFill>
                  <a:schemeClr val="tx1">
                    <a:lumMod val="75000"/>
                    <a:lumOff val="25000"/>
                  </a:schemeClr>
                </a:solidFill>
              </a:rPr>
              <a:t>Nanomaterials</a:t>
            </a:r>
            <a:endParaRPr lang="fr-FR" sz="3200" dirty="0">
              <a:solidFill>
                <a:schemeClr val="tx1">
                  <a:lumMod val="75000"/>
                  <a:lumOff val="25000"/>
                </a:schemeClr>
              </a:solidFill>
            </a:endParaRPr>
          </a:p>
        </p:txBody>
      </p:sp>
      <p:sp>
        <p:nvSpPr>
          <p:cNvPr id="11" name="TextBox 10"/>
          <p:cNvSpPr txBox="1"/>
          <p:nvPr/>
        </p:nvSpPr>
        <p:spPr>
          <a:xfrm>
            <a:off x="334210" y="1358787"/>
            <a:ext cx="8462209" cy="3754875"/>
          </a:xfrm>
          <a:prstGeom prst="rect">
            <a:avLst/>
          </a:prstGeom>
          <a:noFill/>
        </p:spPr>
        <p:txBody>
          <a:bodyPr wrap="square" rtlCol="0">
            <a:spAutoFit/>
          </a:bodyPr>
          <a:lstStyle/>
          <a:p>
            <a:pPr marL="342900" indent="-342900">
              <a:spcAft>
                <a:spcPts val="600"/>
              </a:spcAft>
              <a:buFont typeface="Wingdings" charset="2"/>
              <a:buChar char="§"/>
            </a:pPr>
            <a:r>
              <a:rPr lang="en-US" dirty="0" smtClean="0">
                <a:solidFill>
                  <a:schemeClr val="tx1">
                    <a:lumMod val="75000"/>
                    <a:lumOff val="25000"/>
                  </a:schemeClr>
                </a:solidFill>
              </a:rPr>
              <a:t>CODATA longstanding series of Task Groups on materials data</a:t>
            </a:r>
            <a:r>
              <a:rPr lang="en-US" dirty="0" smtClean="0">
                <a:solidFill>
                  <a:schemeClr val="tx1">
                    <a:lumMod val="75000"/>
                    <a:lumOff val="25000"/>
                  </a:schemeClr>
                </a:solidFill>
              </a:rPr>
              <a:t>.</a:t>
            </a:r>
          </a:p>
          <a:p>
            <a:pPr marL="342900" indent="-342900">
              <a:spcAft>
                <a:spcPts val="600"/>
              </a:spcAft>
              <a:buFont typeface="Wingdings" charset="2"/>
              <a:buChar char="§"/>
            </a:pPr>
            <a:r>
              <a:rPr lang="en-US" dirty="0" smtClean="0">
                <a:solidFill>
                  <a:schemeClr val="tx1">
                    <a:lumMod val="75000"/>
                    <a:lumOff val="25000"/>
                  </a:schemeClr>
                </a:solidFill>
              </a:rPr>
              <a:t>ICSU and CODATA sponsored Workshop in February 2012</a:t>
            </a:r>
          </a:p>
          <a:p>
            <a:pPr marL="342900" indent="-342900">
              <a:spcAft>
                <a:spcPts val="600"/>
              </a:spcAft>
              <a:buFont typeface="Wingdings" charset="2"/>
              <a:buChar char="§"/>
            </a:pPr>
            <a:r>
              <a:rPr lang="en-US" dirty="0" smtClean="0">
                <a:solidFill>
                  <a:schemeClr val="tx1">
                    <a:lumMod val="75000"/>
                    <a:lumOff val="25000"/>
                  </a:schemeClr>
                </a:solidFill>
              </a:rPr>
              <a:t>Representatives from 13 Unions, ISO 229, and other communities in attendance</a:t>
            </a:r>
          </a:p>
          <a:p>
            <a:pPr marL="342900" indent="-342900">
              <a:spcAft>
                <a:spcPts val="600"/>
              </a:spcAft>
              <a:buFont typeface="Wingdings" charset="2"/>
              <a:buChar char="§"/>
            </a:pPr>
            <a:r>
              <a:rPr lang="en-US" dirty="0" smtClean="0">
                <a:solidFill>
                  <a:schemeClr val="tx1">
                    <a:lumMod val="75000"/>
                    <a:lumOff val="25000"/>
                  </a:schemeClr>
                </a:solidFill>
              </a:rPr>
              <a:t>Recommended new project to establish multi-disciplinary, multi-user groups to establish requirements of </a:t>
            </a:r>
            <a:r>
              <a:rPr lang="en-US" dirty="0" err="1" smtClean="0">
                <a:solidFill>
                  <a:schemeClr val="tx1">
                    <a:lumMod val="75000"/>
                    <a:lumOff val="25000"/>
                  </a:schemeClr>
                </a:solidFill>
              </a:rPr>
              <a:t>nanomaterials</a:t>
            </a:r>
            <a:r>
              <a:rPr lang="en-US" dirty="0" smtClean="0">
                <a:solidFill>
                  <a:schemeClr val="tx1">
                    <a:lumMod val="75000"/>
                    <a:lumOff val="25000"/>
                  </a:schemeClr>
                </a:solidFill>
              </a:rPr>
              <a:t> description system</a:t>
            </a:r>
          </a:p>
          <a:p>
            <a:pPr marL="342900" indent="-342900">
              <a:spcAft>
                <a:spcPts val="600"/>
              </a:spcAft>
              <a:buFont typeface="Wingdings" charset="2"/>
              <a:buChar char="§"/>
            </a:pPr>
            <a:r>
              <a:rPr lang="en-US" dirty="0" smtClean="0">
                <a:solidFill>
                  <a:schemeClr val="tx1">
                    <a:lumMod val="75000"/>
                    <a:lumOff val="25000"/>
                  </a:schemeClr>
                </a:solidFill>
              </a:rPr>
              <a:t>CODATA and VAMAS (Versailles Project on Advanced Materials and Standards)</a:t>
            </a:r>
            <a:r>
              <a:rPr lang="en-US" dirty="0" smtClean="0">
                <a:solidFill>
                  <a:schemeClr val="tx1">
                    <a:lumMod val="75000"/>
                    <a:lumOff val="25000"/>
                  </a:schemeClr>
                </a:solidFill>
              </a:rPr>
              <a:t> established </a:t>
            </a:r>
            <a:r>
              <a:rPr lang="en-US" dirty="0" smtClean="0">
                <a:solidFill>
                  <a:schemeClr val="tx1">
                    <a:lumMod val="75000"/>
                    <a:lumOff val="25000"/>
                  </a:schemeClr>
                </a:solidFill>
              </a:rPr>
              <a:t>a Joint Working Group</a:t>
            </a:r>
            <a:endParaRPr lang="en-US" dirty="0" smtClean="0">
              <a:solidFill>
                <a:schemeClr val="tx1">
                  <a:lumMod val="75000"/>
                  <a:lumOff val="25000"/>
                </a:schemeClr>
              </a:solidFill>
            </a:endParaRPr>
          </a:p>
          <a:p>
            <a:pPr marL="342900" indent="-342900">
              <a:spcAft>
                <a:spcPts val="600"/>
              </a:spcAft>
              <a:buFont typeface="Wingdings" charset="2"/>
              <a:buChar char="§"/>
            </a:pPr>
            <a:r>
              <a:rPr lang="en-US" dirty="0" smtClean="0">
                <a:solidFill>
                  <a:schemeClr val="tx1">
                    <a:lumMod val="75000"/>
                    <a:lumOff val="25000"/>
                  </a:schemeClr>
                </a:solidFill>
              </a:rPr>
              <a:t>Invited 14 </a:t>
            </a:r>
            <a:r>
              <a:rPr lang="en-US" dirty="0" smtClean="0">
                <a:solidFill>
                  <a:schemeClr val="tx1">
                    <a:lumMod val="75000"/>
                    <a:lumOff val="25000"/>
                  </a:schemeClr>
                </a:solidFill>
              </a:rPr>
              <a:t>Unions and many </a:t>
            </a:r>
            <a:r>
              <a:rPr lang="en-US" dirty="0" err="1" smtClean="0">
                <a:solidFill>
                  <a:schemeClr val="tx1">
                    <a:lumMod val="75000"/>
                    <a:lumOff val="25000"/>
                  </a:schemeClr>
                </a:solidFill>
              </a:rPr>
              <a:t>nanomaterials</a:t>
            </a:r>
            <a:r>
              <a:rPr lang="en-US" dirty="0" smtClean="0">
                <a:solidFill>
                  <a:schemeClr val="tx1">
                    <a:lumMod val="75000"/>
                    <a:lumOff val="25000"/>
                  </a:schemeClr>
                </a:solidFill>
              </a:rPr>
              <a:t> </a:t>
            </a:r>
            <a:r>
              <a:rPr lang="en-US" dirty="0" smtClean="0">
                <a:solidFill>
                  <a:schemeClr val="tx1">
                    <a:lumMod val="75000"/>
                    <a:lumOff val="25000"/>
                  </a:schemeClr>
                </a:solidFill>
              </a:rPr>
              <a:t>experts.</a:t>
            </a:r>
          </a:p>
          <a:p>
            <a:pPr marL="342900" indent="-342900">
              <a:spcAft>
                <a:spcPts val="600"/>
              </a:spcAft>
              <a:buFont typeface="Wingdings" charset="2"/>
              <a:buChar char="§"/>
            </a:pPr>
            <a:r>
              <a:rPr lang="en-US" dirty="0" smtClean="0">
                <a:solidFill>
                  <a:schemeClr val="tx1">
                    <a:lumMod val="75000"/>
                    <a:lumOff val="25000"/>
                  </a:schemeClr>
                </a:solidFill>
              </a:rPr>
              <a:t>Two-year work plan includes international </a:t>
            </a:r>
            <a:r>
              <a:rPr lang="en-US" dirty="0" smtClean="0">
                <a:solidFill>
                  <a:schemeClr val="tx1">
                    <a:lumMod val="75000"/>
                    <a:lumOff val="25000"/>
                  </a:schemeClr>
                </a:solidFill>
              </a:rPr>
              <a:t>workshops.</a:t>
            </a:r>
          </a:p>
          <a:p>
            <a:pPr marL="342900" indent="-342900">
              <a:spcAft>
                <a:spcPts val="600"/>
              </a:spcAft>
              <a:buFont typeface="Wingdings" charset="2"/>
              <a:buChar char="§"/>
            </a:pPr>
            <a:r>
              <a:rPr lang="en-US" b="1" dirty="0" smtClean="0">
                <a:solidFill>
                  <a:schemeClr val="tx1">
                    <a:lumMod val="75000"/>
                    <a:lumOff val="25000"/>
                  </a:schemeClr>
                </a:solidFill>
              </a:rPr>
              <a:t>Participation in FP7 Future </a:t>
            </a:r>
            <a:r>
              <a:rPr lang="en-US" b="1" dirty="0" err="1" smtClean="0">
                <a:solidFill>
                  <a:schemeClr val="tx1">
                    <a:lumMod val="75000"/>
                    <a:lumOff val="25000"/>
                  </a:schemeClr>
                </a:solidFill>
              </a:rPr>
              <a:t>Nano</a:t>
            </a:r>
            <a:r>
              <a:rPr lang="en-US" b="1" dirty="0" smtClean="0">
                <a:solidFill>
                  <a:schemeClr val="tx1">
                    <a:lumMod val="75000"/>
                    <a:lumOff val="25000"/>
                  </a:schemeClr>
                </a:solidFill>
              </a:rPr>
              <a:t> Needs Project.</a:t>
            </a:r>
          </a:p>
          <a:p>
            <a:pPr marL="342900" indent="-342900">
              <a:spcAft>
                <a:spcPts val="600"/>
              </a:spcAft>
              <a:buFont typeface="Wingdings" charset="2"/>
              <a:buChar char="§"/>
            </a:pPr>
            <a:r>
              <a:rPr lang="en-US" dirty="0" smtClean="0">
                <a:solidFill>
                  <a:schemeClr val="tx1">
                    <a:lumMod val="75000"/>
                    <a:lumOff val="25000"/>
                  </a:schemeClr>
                </a:solidFill>
              </a:rPr>
              <a:t>Results to be given to ISO and other standards </a:t>
            </a:r>
            <a:r>
              <a:rPr lang="en-US" dirty="0" smtClean="0">
                <a:solidFill>
                  <a:schemeClr val="tx1">
                    <a:lumMod val="75000"/>
                    <a:lumOff val="25000"/>
                  </a:schemeClr>
                </a:solidFill>
              </a:rPr>
              <a:t>groups</a:t>
            </a:r>
          </a:p>
        </p:txBody>
      </p:sp>
      <p:pic>
        <p:nvPicPr>
          <p:cNvPr id="5" name="Picture 2" descr="https://encrypted-tbn0.google.com/images?q=tbn:ANd9GcT-P0cXZYlR7ywb1-U__-LiXUpq8hUTcnvVgPH-je5OPUsh-rjk"/>
          <p:cNvPicPr>
            <a:picLocks noChangeAspect="1" noChangeArrowheads="1"/>
          </p:cNvPicPr>
          <p:nvPr/>
        </p:nvPicPr>
        <p:blipFill>
          <a:blip r:embed="rId4" cstate="print"/>
          <a:srcRect/>
          <a:stretch>
            <a:fillRect/>
          </a:stretch>
        </p:blipFill>
        <p:spPr bwMode="auto">
          <a:xfrm>
            <a:off x="0" y="5671005"/>
            <a:ext cx="2986088" cy="1209675"/>
          </a:xfrm>
          <a:prstGeom prst="rect">
            <a:avLst/>
          </a:prstGeom>
          <a:noFill/>
          <a:ln w="9525">
            <a:noFill/>
            <a:miter lim="800000"/>
            <a:headEnd/>
            <a:tailEnd/>
          </a:ln>
        </p:spPr>
      </p:pic>
      <p:pic>
        <p:nvPicPr>
          <p:cNvPr id="6" name="Picture 2" descr="http://1.bp.blogspot.com/-gT3tqG51POE/TxrRXalPQMI/AAAAAAAABp4/yFg7E9wKLv8/s400/Metallic%2Bnanoparticles.jpg"/>
          <p:cNvPicPr>
            <a:picLocks noChangeAspect="1" noChangeArrowheads="1"/>
          </p:cNvPicPr>
          <p:nvPr/>
        </p:nvPicPr>
        <p:blipFill>
          <a:blip r:embed="rId5" cstate="print"/>
          <a:srcRect/>
          <a:stretch>
            <a:fillRect/>
          </a:stretch>
        </p:blipFill>
        <p:spPr bwMode="auto">
          <a:xfrm>
            <a:off x="6778625" y="4681537"/>
            <a:ext cx="2365375" cy="2176463"/>
          </a:xfrm>
          <a:prstGeom prst="rect">
            <a:avLst/>
          </a:prstGeom>
          <a:noFill/>
          <a:ln w="9525">
            <a:noFill/>
            <a:miter lim="800000"/>
            <a:headEnd/>
            <a:tailEnd/>
          </a:ln>
        </p:spPr>
      </p:pic>
      <p:sp>
        <p:nvSpPr>
          <p:cNvPr id="7" name="TextBox 6"/>
          <p:cNvSpPr txBox="1"/>
          <p:nvPr/>
        </p:nvSpPr>
        <p:spPr>
          <a:xfrm>
            <a:off x="3549307" y="6447692"/>
            <a:ext cx="2546415" cy="369332"/>
          </a:xfrm>
          <a:prstGeom prst="rect">
            <a:avLst/>
          </a:prstGeom>
          <a:noFill/>
        </p:spPr>
        <p:txBody>
          <a:bodyPr wrap="none" rtlCol="0">
            <a:spAutoFit/>
          </a:bodyPr>
          <a:lstStyle/>
          <a:p>
            <a:r>
              <a:rPr lang="fr-FR" dirty="0" err="1" smtClean="0"/>
              <a:t>Slide</a:t>
            </a:r>
            <a:r>
              <a:rPr lang="fr-FR" dirty="0" smtClean="0"/>
              <a:t> </a:t>
            </a:r>
            <a:r>
              <a:rPr lang="fr-FR" dirty="0" err="1" smtClean="0"/>
              <a:t>credit</a:t>
            </a:r>
            <a:r>
              <a:rPr lang="fr-FR" dirty="0" smtClean="0"/>
              <a:t>, John </a:t>
            </a:r>
            <a:r>
              <a:rPr lang="fr-FR" dirty="0" err="1" smtClean="0"/>
              <a:t>Rumble</a:t>
            </a:r>
            <a:endParaRPr lang="fr-FR" dirty="0"/>
          </a:p>
        </p:txBody>
      </p:sp>
    </p:spTree>
  </p:cSld>
  <p:clrMapOvr>
    <a:masterClrMapping/>
  </p:clrMapOvr>
  <p:transition/>
</p:sld>
</file>

<file path=ppt/theme/theme1.xml><?xml version="1.0" encoding="utf-8"?>
<a:theme xmlns:a="http://schemas.openxmlformats.org/drawingml/2006/main" name="CODATA Presentation Template-v01-13-08">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80"/>
      </a:hlink>
      <a:folHlink>
        <a:srgbClr val="0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CODATA Presentation Template-v01-13-08.potx</Template>
  <TotalTime>1848</TotalTime>
  <Words>2955</Words>
  <Application>Microsoft Macintosh PowerPoint</Application>
  <PresentationFormat>On-screen Show (4:3)</PresentationFormat>
  <Paragraphs>239</Paragraphs>
  <Slides>26</Slides>
  <Notes>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CODATA Presentation Template-v01-13-08</vt:lpstr>
      <vt:lpstr>New Requirements for Dataset Metadata: a perspective from CODATA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University of Hull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Simon Hodson</dc:creator>
  <cp:lastModifiedBy>Simon Hodson</cp:lastModifiedBy>
  <cp:revision>101</cp:revision>
  <dcterms:created xsi:type="dcterms:W3CDTF">2013-09-09T15:46:24Z</dcterms:created>
  <dcterms:modified xsi:type="dcterms:W3CDTF">2013-09-10T07:35:08Z</dcterms:modified>
</cp:coreProperties>
</file>