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81" r:id="rId3"/>
    <p:sldId id="311" r:id="rId4"/>
    <p:sldId id="297" r:id="rId5"/>
    <p:sldId id="343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40" r:id="rId26"/>
    <p:sldId id="341" r:id="rId27"/>
    <p:sldId id="342" r:id="rId28"/>
    <p:sldId id="338" r:id="rId29"/>
    <p:sldId id="339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291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5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08AFD-5B7B-42CE-890C-693E231BD70D}" type="datetimeFigureOut">
              <a:rPr lang="en-US" smtClean="0"/>
              <a:t>24/09/2013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97B96-E0DF-4546-AA1E-A47CDEA17B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810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24/09/2013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24/09/2013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24/09/2013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24/09/2013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24/09/2013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24/09/2013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24/09/2013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24/09/2013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24/09/2013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24/09/2013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24/09/2013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24/09/2013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hyperlink" Target="http://ontogen.ijs.si/" TargetMode="External"/><Relationship Id="rId12" Type="http://schemas.openxmlformats.org/officeDocument/2006/relationships/hyperlink" Target="http://docatlas.ijs.si/" TargetMode="External"/><Relationship Id="rId13" Type="http://schemas.openxmlformats.org/officeDocument/2006/relationships/hyperlink" Target="http://answerart.net/" TargetMode="External"/><Relationship Id="rId14" Type="http://schemas.openxmlformats.org/officeDocument/2006/relationships/hyperlink" Target="http://scienceatlas.ijs.si/" TargetMode="External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5" Type="http://schemas.openxmlformats.org/officeDocument/2006/relationships/hyperlink" Target="http://www.textmining.net/" TargetMode="External"/><Relationship Id="rId6" Type="http://schemas.openxmlformats.org/officeDocument/2006/relationships/hyperlink" Target="http://enrycher.ijs.si/" TargetMode="External"/><Relationship Id="rId7" Type="http://schemas.openxmlformats.org/officeDocument/2006/relationships/hyperlink" Target="http://videolectures.net/" TargetMode="External"/><Relationship Id="rId8" Type="http://schemas.openxmlformats.org/officeDocument/2006/relationships/hyperlink" Target="http://www.ist-world.org/" TargetMode="External"/><Relationship Id="rId9" Type="http://schemas.openxmlformats.org/officeDocument/2006/relationships/hyperlink" Target="http://pi.ijs.si/" TargetMode="External"/><Relationship Id="rId10" Type="http://schemas.openxmlformats.org/officeDocument/2006/relationships/hyperlink" Target="http://searchpoint.ijs.si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gaber.cerle@ijs.si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ienceatlas.ijs.si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biss.net/" TargetMode="External"/><Relationship Id="rId4" Type="http://schemas.openxmlformats.org/officeDocument/2006/relationships/hyperlink" Target="http://videolectures.net/" TargetMode="External"/><Relationship Id="rId5" Type="http://schemas.openxmlformats.org/officeDocument/2006/relationships/hyperlink" Target="http://cordis.europa.eu/fp7/home_en.html" TargetMode="External"/><Relationship Id="rId6" Type="http://schemas.openxmlformats.org/officeDocument/2006/relationships/hyperlink" Target="http://www.dlib.si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icris.si/default.aspx?lang=slv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201416"/>
          </a:xfrm>
        </p:spPr>
        <p:txBody>
          <a:bodyPr>
            <a:normAutofit/>
          </a:bodyPr>
          <a:lstStyle/>
          <a:p>
            <a:pPr algn="ctr"/>
            <a:r>
              <a:rPr lang="en-US" sz="4900" dirty="0" smtClean="0">
                <a:effectLst/>
              </a:rPr>
              <a:t>1</a:t>
            </a:r>
            <a:r>
              <a:rPr lang="sl-SI" sz="4900" dirty="0" smtClean="0">
                <a:effectLst/>
              </a:rPr>
              <a:t>1th </a:t>
            </a:r>
            <a:r>
              <a:rPr lang="en-US" sz="4900" dirty="0" err="1" smtClean="0">
                <a:effectLst/>
              </a:rPr>
              <a:t>eur</a:t>
            </a:r>
            <a:r>
              <a:rPr lang="sl-SI" sz="4900" dirty="0" smtClean="0">
                <a:effectLst/>
              </a:rPr>
              <a:t>o</a:t>
            </a:r>
            <a:r>
              <a:rPr lang="en-US" sz="4900" dirty="0" smtClean="0">
                <a:effectLst/>
              </a:rPr>
              <a:t>CRIS Strategic Seminar</a:t>
            </a:r>
            <a:r>
              <a:rPr lang="en-US" sz="3600" dirty="0" smtClean="0">
                <a:effectLst/>
              </a:rPr>
              <a:t/>
            </a:r>
            <a:br>
              <a:rPr lang="en-US" sz="3600" dirty="0" smtClean="0">
                <a:effectLst/>
              </a:rPr>
            </a:br>
            <a:r>
              <a:rPr lang="sl-SI" sz="3600" dirty="0" smtClean="0">
                <a:effectLst/>
              </a:rPr>
              <a:t>ScienceAtlas.ijs.si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228184" y="5445224"/>
            <a:ext cx="2929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 smtClean="0"/>
              <a:t>euroCRIS</a:t>
            </a:r>
            <a:r>
              <a:rPr lang="sl-SI" dirty="0" smtClean="0"/>
              <a:t> 2013</a:t>
            </a:r>
          </a:p>
          <a:p>
            <a:r>
              <a:rPr lang="sl-SI" dirty="0" err="1" smtClean="0"/>
              <a:t>Brusel</a:t>
            </a:r>
            <a:r>
              <a:rPr lang="en-US" dirty="0" smtClean="0"/>
              <a:t>, </a:t>
            </a:r>
            <a:r>
              <a:rPr lang="sl-SI" dirty="0" smtClean="0"/>
              <a:t>September</a:t>
            </a:r>
            <a:r>
              <a:rPr lang="en-US" dirty="0" smtClean="0"/>
              <a:t> </a:t>
            </a:r>
            <a:r>
              <a:rPr lang="sl-SI" dirty="0" smtClean="0"/>
              <a:t>10</a:t>
            </a:r>
            <a:r>
              <a:rPr lang="en-US" dirty="0" err="1" smtClean="0"/>
              <a:t>th</a:t>
            </a:r>
            <a:r>
              <a:rPr lang="en-US" dirty="0" smtClean="0"/>
              <a:t> 2013</a:t>
            </a:r>
          </a:p>
          <a:p>
            <a:r>
              <a:rPr lang="en-US" dirty="0" smtClean="0"/>
              <a:t>Gaber Cerle, </a:t>
            </a:r>
            <a:r>
              <a:rPr lang="sl-SI" dirty="0" smtClean="0"/>
              <a:t>JSI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" y="0"/>
            <a:ext cx="9145367" cy="5613131"/>
          </a:xfrm>
        </p:spPr>
      </p:pic>
    </p:spTree>
    <p:extLst>
      <p:ext uri="{BB962C8B-B14F-4D97-AF65-F5344CB8AC3E}">
        <p14:creationId xmlns:p14="http://schemas.microsoft.com/office/powerpoint/2010/main" val="1581041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" y="-28563"/>
            <a:ext cx="9145367" cy="5492987"/>
          </a:xfrm>
        </p:spPr>
      </p:pic>
    </p:spTree>
    <p:extLst>
      <p:ext uri="{BB962C8B-B14F-4D97-AF65-F5344CB8AC3E}">
        <p14:creationId xmlns:p14="http://schemas.microsoft.com/office/powerpoint/2010/main" val="412814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367" cy="5492987"/>
          </a:xfrm>
        </p:spPr>
      </p:pic>
    </p:spTree>
    <p:extLst>
      <p:ext uri="{BB962C8B-B14F-4D97-AF65-F5344CB8AC3E}">
        <p14:creationId xmlns:p14="http://schemas.microsoft.com/office/powerpoint/2010/main" val="353089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28"/>
            <a:ext cx="7705274" cy="6867128"/>
          </a:xfrm>
        </p:spPr>
      </p:pic>
    </p:spTree>
    <p:extLst>
      <p:ext uri="{BB962C8B-B14F-4D97-AF65-F5344CB8AC3E}">
        <p14:creationId xmlns:p14="http://schemas.microsoft.com/office/powerpoint/2010/main" val="274855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027"/>
            <a:ext cx="7714137" cy="6875027"/>
          </a:xfrm>
        </p:spPr>
      </p:pic>
    </p:spTree>
    <p:extLst>
      <p:ext uri="{BB962C8B-B14F-4D97-AF65-F5344CB8AC3E}">
        <p14:creationId xmlns:p14="http://schemas.microsoft.com/office/powerpoint/2010/main" val="3200996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68344" cy="6834215"/>
          </a:xfrm>
        </p:spPr>
      </p:pic>
    </p:spTree>
    <p:extLst>
      <p:ext uri="{BB962C8B-B14F-4D97-AF65-F5344CB8AC3E}">
        <p14:creationId xmlns:p14="http://schemas.microsoft.com/office/powerpoint/2010/main" val="351798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95032" cy="6858000"/>
          </a:xfrm>
        </p:spPr>
      </p:pic>
    </p:spTree>
    <p:extLst>
      <p:ext uri="{BB962C8B-B14F-4D97-AF65-F5344CB8AC3E}">
        <p14:creationId xmlns:p14="http://schemas.microsoft.com/office/powerpoint/2010/main" val="171410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" y="0"/>
            <a:ext cx="7695032" cy="6858000"/>
          </a:xfrm>
        </p:spPr>
      </p:pic>
    </p:spTree>
    <p:extLst>
      <p:ext uri="{BB962C8B-B14F-4D97-AF65-F5344CB8AC3E}">
        <p14:creationId xmlns:p14="http://schemas.microsoft.com/office/powerpoint/2010/main" val="2871084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695031" cy="6858000"/>
          </a:xfrm>
        </p:spPr>
      </p:pic>
    </p:spTree>
    <p:extLst>
      <p:ext uri="{BB962C8B-B14F-4D97-AF65-F5344CB8AC3E}">
        <p14:creationId xmlns:p14="http://schemas.microsoft.com/office/powerpoint/2010/main" val="30798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367" cy="5492987"/>
          </a:xfrm>
        </p:spPr>
      </p:pic>
    </p:spTree>
    <p:extLst>
      <p:ext uri="{BB962C8B-B14F-4D97-AF65-F5344CB8AC3E}">
        <p14:creationId xmlns:p14="http://schemas.microsoft.com/office/powerpoint/2010/main" val="265425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1537617"/>
            <a:ext cx="6081712" cy="619125"/>
          </a:xfrm>
          <a:prstGeom prst="rect">
            <a:avLst/>
          </a:prstGeom>
        </p:spPr>
        <p:txBody>
          <a:bodyPr>
            <a:normAutofit fontScale="6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 err="1" smtClean="0">
                <a:latin typeface="Calibri" pitchFamily="34" charset="0"/>
                <a:ea typeface="+mj-ea"/>
                <a:cs typeface="+mj-cs"/>
              </a:rPr>
              <a:t>Jozef</a:t>
            </a:r>
            <a:r>
              <a:rPr lang="en-US" sz="4400" dirty="0" smtClean="0">
                <a:latin typeface="Calibri" pitchFamily="34" charset="0"/>
                <a:ea typeface="+mj-ea"/>
                <a:cs typeface="+mj-cs"/>
              </a:rPr>
              <a:t> Stefan Institute</a:t>
            </a:r>
            <a:r>
              <a:rPr lang="sl-SI" sz="440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en-US" sz="2700" dirty="0" smtClean="0">
                <a:latin typeface="Calibri" pitchFamily="34" charset="0"/>
                <a:ea typeface="+mj-ea"/>
                <a:cs typeface="+mj-cs"/>
              </a:rPr>
              <a:t>Artificial </a:t>
            </a:r>
            <a:r>
              <a:rPr lang="en-US" sz="2700" dirty="0">
                <a:latin typeface="Calibri" pitchFamily="34" charset="0"/>
                <a:ea typeface="+mj-ea"/>
                <a:cs typeface="+mj-cs"/>
              </a:rPr>
              <a:t>Intelligence Laboratory</a:t>
            </a:r>
            <a:endParaRPr lang="en-US" sz="2000" dirty="0">
              <a:latin typeface="Calibri" pitchFamily="34" charset="0"/>
              <a:ea typeface="+mj-ea"/>
              <a:cs typeface="+mj-cs"/>
            </a:endParaRPr>
          </a:p>
        </p:txBody>
      </p:sp>
      <p:graphicFrame>
        <p:nvGraphicFramePr>
          <p:cNvPr id="614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134142"/>
              </p:ext>
            </p:extLst>
          </p:nvPr>
        </p:nvGraphicFramePr>
        <p:xfrm>
          <a:off x="285750" y="1304255"/>
          <a:ext cx="500063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orelPhotoPaint.Image.8" r:id="rId3" imgW="1015873" imgH="1269841" progId="">
                  <p:embed/>
                </p:oleObj>
              </mc:Choice>
              <mc:Fallback>
                <p:oleObj name="CorelPhotoPaint.Image.8" r:id="rId3" imgW="1015873" imgH="126984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B7B7FF"/>
                          </a:clrFrom>
                          <a:clrTo>
                            <a:srgbClr val="B7B7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304255"/>
                        <a:ext cx="500063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304800" y="1918617"/>
            <a:ext cx="77866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Aft>
                <a:spcPts val="300"/>
              </a:spcAft>
            </a:pPr>
            <a:r>
              <a:rPr lang="en-US" sz="1400" b="1" dirty="0" err="1">
                <a:latin typeface="Calibri" pitchFamily="34" charset="0"/>
              </a:rPr>
              <a:t>Jozef</a:t>
            </a:r>
            <a:r>
              <a:rPr lang="en-US" sz="1400" b="1" dirty="0">
                <a:latin typeface="Calibri" pitchFamily="34" charset="0"/>
              </a:rPr>
              <a:t> Stefan Institute (JSI</a:t>
            </a:r>
            <a:r>
              <a:rPr lang="en-US" sz="1400" b="1" dirty="0">
                <a:solidFill>
                  <a:srgbClr val="0070C0"/>
                </a:solidFill>
                <a:latin typeface="Calibri" pitchFamily="34" charset="0"/>
              </a:rPr>
              <a:t>) </a:t>
            </a:r>
            <a:r>
              <a:rPr lang="en-US" sz="1200" dirty="0">
                <a:latin typeface="Calibri" pitchFamily="34" charset="0"/>
              </a:rPr>
              <a:t>is the leading Slovene research institution for natural sciences (900+ people) in the areas of computer science, physics, chemistry</a:t>
            </a:r>
          </a:p>
        </p:txBody>
      </p:sp>
      <p:sp>
        <p:nvSpPr>
          <p:cNvPr id="6150" name="Rectangle 23"/>
          <p:cNvSpPr>
            <a:spLocks noChangeArrowheads="1"/>
          </p:cNvSpPr>
          <p:nvPr/>
        </p:nvSpPr>
        <p:spPr bwMode="auto">
          <a:xfrm>
            <a:off x="304800" y="2375817"/>
            <a:ext cx="77866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Aft>
                <a:spcPts val="300"/>
              </a:spcAft>
            </a:pPr>
            <a:r>
              <a:rPr lang="en-US" sz="1400" b="1" dirty="0" smtClean="0">
                <a:latin typeface="Calibri" pitchFamily="34" charset="0"/>
              </a:rPr>
              <a:t>Artificial Intelligence Laboratory</a:t>
            </a:r>
            <a:r>
              <a:rPr lang="sl-SI" sz="1400" b="1" dirty="0" smtClean="0">
                <a:latin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</a:rPr>
              <a:t>has </a:t>
            </a:r>
            <a:r>
              <a:rPr lang="en-US" sz="1200" dirty="0">
                <a:latin typeface="Calibri" pitchFamily="34" charset="0"/>
              </a:rPr>
              <a:t>approx. </a:t>
            </a:r>
            <a:r>
              <a:rPr lang="sl-SI" sz="1200" dirty="0" smtClean="0">
                <a:latin typeface="Calibri" pitchFamily="34" charset="0"/>
              </a:rPr>
              <a:t>4</a:t>
            </a:r>
            <a:r>
              <a:rPr lang="en-US" sz="1200" dirty="0" smtClean="0">
                <a:latin typeface="Calibri" pitchFamily="34" charset="0"/>
              </a:rPr>
              <a:t>0 </a:t>
            </a:r>
            <a:r>
              <a:rPr lang="en-US" sz="1200" dirty="0">
                <a:latin typeface="Calibri" pitchFamily="34" charset="0"/>
              </a:rPr>
              <a:t>people working in various areas of artificial intelligence (machine learning, data mining, semantic technologies, computational linguistics, decision support)</a:t>
            </a:r>
          </a:p>
        </p:txBody>
      </p:sp>
      <p:sp>
        <p:nvSpPr>
          <p:cNvPr id="6151" name="Rectangle 24"/>
          <p:cNvSpPr>
            <a:spLocks noChangeArrowheads="1"/>
          </p:cNvSpPr>
          <p:nvPr/>
        </p:nvSpPr>
        <p:spPr bwMode="auto">
          <a:xfrm>
            <a:off x="304800" y="2909217"/>
            <a:ext cx="6215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Spin</a:t>
            </a:r>
            <a:r>
              <a:rPr lang="sl-SI" sz="1400" b="1" dirty="0" smtClean="0">
                <a:latin typeface="Calibri" pitchFamily="34" charset="0"/>
              </a:rPr>
              <a:t>out</a:t>
            </a:r>
            <a:r>
              <a:rPr lang="en-US" sz="1400" b="1" dirty="0" smtClean="0">
                <a:latin typeface="Calibri" pitchFamily="34" charset="0"/>
              </a:rPr>
              <a:t>s</a:t>
            </a:r>
            <a:r>
              <a:rPr lang="en-US" sz="1400" b="1" dirty="0">
                <a:solidFill>
                  <a:srgbClr val="0070C0"/>
                </a:solidFill>
                <a:latin typeface="Calibri" pitchFamily="34" charset="0"/>
              </a:rPr>
              <a:t>: </a:t>
            </a:r>
            <a:r>
              <a:rPr lang="en-US" sz="1200" dirty="0" err="1">
                <a:latin typeface="Calibri" pitchFamily="34" charset="0"/>
              </a:rPr>
              <a:t>Quintlligence</a:t>
            </a:r>
            <a:r>
              <a:rPr lang="en-US" sz="1200" dirty="0">
                <a:latin typeface="Calibri" pitchFamily="34" charset="0"/>
              </a:rPr>
              <a:t>, </a:t>
            </a:r>
            <a:r>
              <a:rPr lang="en-US" sz="1200" dirty="0" err="1">
                <a:latin typeface="Calibri" pitchFamily="34" charset="0"/>
              </a:rPr>
              <a:t>Cyc</a:t>
            </a:r>
            <a:r>
              <a:rPr lang="en-US" sz="1200" dirty="0">
                <a:latin typeface="Calibri" pitchFamily="34" charset="0"/>
              </a:rPr>
              <a:t>-Europe, </a:t>
            </a:r>
            <a:r>
              <a:rPr lang="en-US" sz="1200" dirty="0" err="1">
                <a:latin typeface="Calibri" pitchFamily="34" charset="0"/>
              </a:rPr>
              <a:t>LiveNetLife</a:t>
            </a:r>
            <a:r>
              <a:rPr lang="en-US" sz="1200" dirty="0">
                <a:latin typeface="Calibri" pitchFamily="34" charset="0"/>
              </a:rPr>
              <a:t>, </a:t>
            </a:r>
            <a:r>
              <a:rPr lang="en-US" sz="1200" dirty="0" err="1" smtClean="0">
                <a:latin typeface="Calibri" pitchFamily="34" charset="0"/>
              </a:rPr>
              <a:t>BlueEye</a:t>
            </a:r>
            <a:r>
              <a:rPr lang="sl-SI" sz="1200" dirty="0" smtClean="0">
                <a:latin typeface="Calibri" pitchFamily="34" charset="0"/>
              </a:rPr>
              <a:t>, Envigence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6152" name="Rectangle 25"/>
          <p:cNvSpPr>
            <a:spLocks noChangeArrowheads="1"/>
          </p:cNvSpPr>
          <p:nvPr/>
        </p:nvSpPr>
        <p:spPr bwMode="auto">
          <a:xfrm>
            <a:off x="304800" y="3595017"/>
            <a:ext cx="5429250" cy="26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latin typeface="Calibri" pitchFamily="34" charset="0"/>
              </a:rPr>
              <a:t>Selection of Portals and Products: 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v"/>
            </a:pPr>
            <a:r>
              <a:rPr lang="en-US" sz="1200" dirty="0">
                <a:latin typeface="Calibri" pitchFamily="34" charset="0"/>
              </a:rPr>
              <a:t>Text-Garden (</a:t>
            </a:r>
            <a:r>
              <a:rPr lang="en-US" sz="1200" u="sng" dirty="0">
                <a:latin typeface="Calibri" pitchFamily="34" charset="0"/>
                <a:hlinkClick r:id="rId5"/>
              </a:rPr>
              <a:t>http://www.textmining.net</a:t>
            </a:r>
            <a:r>
              <a:rPr lang="en-US" sz="1200" dirty="0">
                <a:latin typeface="Calibri" pitchFamily="34" charset="0"/>
              </a:rPr>
              <a:t>)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v"/>
            </a:pPr>
            <a:r>
              <a:rPr lang="en-US" sz="1200" dirty="0" err="1">
                <a:latin typeface="Calibri" pitchFamily="34" charset="0"/>
              </a:rPr>
              <a:t>Enrycher</a:t>
            </a:r>
            <a:r>
              <a:rPr lang="en-US" sz="1200" dirty="0">
                <a:latin typeface="Calibri" pitchFamily="34" charset="0"/>
              </a:rPr>
              <a:t> (</a:t>
            </a:r>
            <a:r>
              <a:rPr lang="en-US" sz="1200" dirty="0">
                <a:latin typeface="Calibri" pitchFamily="34" charset="0"/>
                <a:hlinkClick r:id="rId6"/>
              </a:rPr>
              <a:t>http://enrycher.ijs.si/</a:t>
            </a:r>
            <a:r>
              <a:rPr lang="en-US" sz="1200" dirty="0">
                <a:latin typeface="Calibri" pitchFamily="34" charset="0"/>
              </a:rPr>
              <a:t>)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v"/>
            </a:pPr>
            <a:r>
              <a:rPr lang="en-US" sz="1200" dirty="0">
                <a:latin typeface="Calibri" pitchFamily="34" charset="0"/>
              </a:rPr>
              <a:t>VideoLectures.NET (</a:t>
            </a:r>
            <a:r>
              <a:rPr lang="en-US" sz="1200" u="sng" dirty="0">
                <a:latin typeface="Calibri" pitchFamily="34" charset="0"/>
                <a:hlinkClick r:id="rId7"/>
              </a:rPr>
              <a:t>http://videolectures.net/</a:t>
            </a:r>
            <a:r>
              <a:rPr lang="en-US" sz="1200" dirty="0">
                <a:latin typeface="Calibri" pitchFamily="34" charset="0"/>
              </a:rPr>
              <a:t>)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v"/>
            </a:pPr>
            <a:r>
              <a:rPr lang="en-US" sz="1200" dirty="0">
                <a:latin typeface="Calibri" pitchFamily="34" charset="0"/>
              </a:rPr>
              <a:t>IST-World (</a:t>
            </a:r>
            <a:r>
              <a:rPr lang="en-US" sz="1200" u="sng" dirty="0">
                <a:latin typeface="Calibri" pitchFamily="34" charset="0"/>
                <a:hlinkClick r:id="rId8"/>
              </a:rPr>
              <a:t>http://www.ist-world.org/</a:t>
            </a:r>
            <a:r>
              <a:rPr lang="en-US" sz="1200" dirty="0">
                <a:latin typeface="Calibri" pitchFamily="34" charset="0"/>
              </a:rPr>
              <a:t>)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v"/>
            </a:pPr>
            <a:r>
              <a:rPr lang="en-US" sz="1200" dirty="0">
                <a:latin typeface="Calibri" pitchFamily="34" charset="0"/>
              </a:rPr>
              <a:t>Project Intelligence (</a:t>
            </a:r>
            <a:r>
              <a:rPr lang="en-US" sz="1200" u="sng" dirty="0">
                <a:latin typeface="Calibri" pitchFamily="34" charset="0"/>
                <a:hlinkClick r:id="rId9"/>
              </a:rPr>
              <a:t>http://pi.ijs.si/</a:t>
            </a:r>
            <a:r>
              <a:rPr lang="en-US" sz="1200" dirty="0">
                <a:latin typeface="Calibri" pitchFamily="34" charset="0"/>
              </a:rPr>
              <a:t>)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v"/>
            </a:pPr>
            <a:r>
              <a:rPr lang="en-US" sz="1200" dirty="0">
                <a:latin typeface="Calibri" pitchFamily="34" charset="0"/>
              </a:rPr>
              <a:t>Search-Point (</a:t>
            </a:r>
            <a:r>
              <a:rPr lang="en-US" sz="1200" u="sng" dirty="0">
                <a:latin typeface="Calibri" pitchFamily="34" charset="0"/>
                <a:hlinkClick r:id="rId10"/>
              </a:rPr>
              <a:t>http://searchpoint.ijs.si/</a:t>
            </a:r>
            <a:r>
              <a:rPr lang="en-US" sz="1200" dirty="0">
                <a:latin typeface="Calibri" pitchFamily="34" charset="0"/>
              </a:rPr>
              <a:t>)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v"/>
            </a:pPr>
            <a:r>
              <a:rPr lang="en-US" sz="1200" dirty="0" err="1">
                <a:latin typeface="Calibri" pitchFamily="34" charset="0"/>
              </a:rPr>
              <a:t>OntoGen</a:t>
            </a:r>
            <a:r>
              <a:rPr lang="en-US" sz="1200" dirty="0">
                <a:latin typeface="Calibri" pitchFamily="34" charset="0"/>
              </a:rPr>
              <a:t> (</a:t>
            </a:r>
            <a:r>
              <a:rPr lang="en-US" sz="1200" dirty="0">
                <a:latin typeface="Calibri" pitchFamily="34" charset="0"/>
                <a:hlinkClick r:id="rId11"/>
              </a:rPr>
              <a:t>http://ontogen.ijs.si/</a:t>
            </a:r>
            <a:r>
              <a:rPr lang="en-US" sz="1200" dirty="0">
                <a:latin typeface="Calibri" pitchFamily="34" charset="0"/>
              </a:rPr>
              <a:t>)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v"/>
            </a:pPr>
            <a:r>
              <a:rPr lang="en-US" sz="1200" dirty="0">
                <a:latin typeface="Calibri" pitchFamily="34" charset="0"/>
              </a:rPr>
              <a:t>Document-Atlas (</a:t>
            </a:r>
            <a:r>
              <a:rPr lang="en-US" sz="1200" dirty="0">
                <a:latin typeface="Calibri" pitchFamily="34" charset="0"/>
                <a:hlinkClick r:id="rId12"/>
              </a:rPr>
              <a:t>http://docatlas.ijs.si/</a:t>
            </a:r>
            <a:r>
              <a:rPr lang="en-US" sz="1200" dirty="0">
                <a:latin typeface="Calibri" pitchFamily="34" charset="0"/>
              </a:rPr>
              <a:t>)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v"/>
            </a:pPr>
            <a:r>
              <a:rPr lang="en-US" sz="1200" dirty="0" err="1">
                <a:latin typeface="Calibri" pitchFamily="34" charset="0"/>
              </a:rPr>
              <a:t>AnswerArt</a:t>
            </a:r>
            <a:r>
              <a:rPr lang="en-US" sz="1200" dirty="0">
                <a:latin typeface="Calibri" pitchFamily="34" charset="0"/>
              </a:rPr>
              <a:t> (</a:t>
            </a:r>
            <a:r>
              <a:rPr lang="en-US" sz="1200" dirty="0">
                <a:latin typeface="Calibri" pitchFamily="34" charset="0"/>
                <a:hlinkClick r:id="rId13"/>
              </a:rPr>
              <a:t>http://answerart.net</a:t>
            </a:r>
            <a:r>
              <a:rPr lang="en-US" sz="1200" dirty="0" smtClean="0">
                <a:latin typeface="Calibri" pitchFamily="34" charset="0"/>
                <a:hlinkClick r:id="rId13"/>
              </a:rPr>
              <a:t>/</a:t>
            </a:r>
            <a:r>
              <a:rPr lang="en-US" sz="1200" dirty="0" smtClean="0">
                <a:latin typeface="Calibri" pitchFamily="34" charset="0"/>
              </a:rPr>
              <a:t>)</a:t>
            </a:r>
            <a:endParaRPr lang="sl-SI" sz="1200" dirty="0" smtClean="0">
              <a:latin typeface="Calibri" pitchFamily="34" charset="0"/>
            </a:endParaRPr>
          </a:p>
          <a:p>
            <a:pPr lvl="1">
              <a:spcAft>
                <a:spcPts val="300"/>
              </a:spcAft>
              <a:buFont typeface="Wingdings" pitchFamily="2" charset="2"/>
              <a:buChar char="v"/>
            </a:pPr>
            <a:r>
              <a:rPr lang="sl-SI" sz="1200" dirty="0" err="1" smtClean="0">
                <a:latin typeface="Calibri" pitchFamily="34" charset="0"/>
              </a:rPr>
              <a:t>Sience</a:t>
            </a:r>
            <a:r>
              <a:rPr lang="sl-SI" sz="1200" dirty="0" smtClean="0">
                <a:latin typeface="Calibri" pitchFamily="34" charset="0"/>
              </a:rPr>
              <a:t>-Atlas (</a:t>
            </a:r>
            <a:r>
              <a:rPr lang="en-US" sz="1200" dirty="0">
                <a:hlinkClick r:id="rId14"/>
              </a:rPr>
              <a:t>http://scienceatlas.ijs.si</a:t>
            </a:r>
            <a:r>
              <a:rPr lang="en-US" sz="1200" dirty="0" smtClean="0">
                <a:hlinkClick r:id="rId14"/>
              </a:rPr>
              <a:t>/</a:t>
            </a:r>
            <a:r>
              <a:rPr lang="sl-SI" sz="1200" dirty="0" smtClean="0"/>
              <a:t>)</a:t>
            </a:r>
            <a:endParaRPr lang="sl-SI" sz="1200" dirty="0" smtClean="0">
              <a:latin typeface="Calibri" pitchFamily="34" charset="0"/>
            </a:endParaRPr>
          </a:p>
        </p:txBody>
      </p:sp>
      <p:grpSp>
        <p:nvGrpSpPr>
          <p:cNvPr id="6153" name="Group 26"/>
          <p:cNvGrpSpPr>
            <a:grpSpLocks/>
          </p:cNvGrpSpPr>
          <p:nvPr/>
        </p:nvGrpSpPr>
        <p:grpSpPr bwMode="auto">
          <a:xfrm>
            <a:off x="4143375" y="3876005"/>
            <a:ext cx="1571625" cy="1500187"/>
            <a:chOff x="5072066" y="2700334"/>
            <a:chExt cx="1902389" cy="1800236"/>
          </a:xfrm>
        </p:grpSpPr>
        <p:pic>
          <p:nvPicPr>
            <p:cNvPr id="6162" name="Picture 6" descr="full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66" y="3000372"/>
              <a:ext cx="1902389" cy="1500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3" name="Rectangle 28"/>
            <p:cNvSpPr>
              <a:spLocks noChangeArrowheads="1"/>
            </p:cNvSpPr>
            <p:nvPr/>
          </p:nvSpPr>
          <p:spPr bwMode="auto">
            <a:xfrm>
              <a:off x="5245010" y="2700334"/>
              <a:ext cx="1512238" cy="332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sz="1200">
                  <a:latin typeface="Calibri" pitchFamily="34" charset="0"/>
                </a:rPr>
                <a:t>Semantic-Graphs</a:t>
              </a:r>
            </a:p>
          </p:txBody>
        </p:sp>
      </p:grpSp>
      <p:grpSp>
        <p:nvGrpSpPr>
          <p:cNvPr id="6154" name="Group 32"/>
          <p:cNvGrpSpPr>
            <a:grpSpLocks noChangeAspect="1"/>
          </p:cNvGrpSpPr>
          <p:nvPr/>
        </p:nvGrpSpPr>
        <p:grpSpPr bwMode="auto">
          <a:xfrm>
            <a:off x="7429500" y="3876005"/>
            <a:ext cx="1443038" cy="1498600"/>
            <a:chOff x="6143636" y="1136271"/>
            <a:chExt cx="1800225" cy="1638665"/>
          </a:xfrm>
        </p:grpSpPr>
        <p:pic>
          <p:nvPicPr>
            <p:cNvPr id="6160" name="Picture 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636" y="1428736"/>
              <a:ext cx="1800225" cy="134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1" name="Text Box 10"/>
            <p:cNvSpPr txBox="1">
              <a:spLocks noChangeArrowheads="1"/>
            </p:cNvSpPr>
            <p:nvPr/>
          </p:nvSpPr>
          <p:spPr bwMode="auto">
            <a:xfrm>
              <a:off x="6321968" y="1136271"/>
              <a:ext cx="1486362" cy="303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ts val="200"/>
                </a:spcAft>
              </a:pPr>
              <a:r>
                <a:rPr lang="en-US" sz="1200">
                  <a:latin typeface="Calibri" pitchFamily="34" charset="0"/>
                </a:rPr>
                <a:t>Document-Atlas</a:t>
              </a:r>
            </a:p>
          </p:txBody>
        </p:sp>
      </p:grpSp>
      <p:grpSp>
        <p:nvGrpSpPr>
          <p:cNvPr id="6155" name="Group 16"/>
          <p:cNvGrpSpPr>
            <a:grpSpLocks/>
          </p:cNvGrpSpPr>
          <p:nvPr/>
        </p:nvGrpSpPr>
        <p:grpSpPr bwMode="auto">
          <a:xfrm>
            <a:off x="5857875" y="3876005"/>
            <a:ext cx="1443038" cy="1500187"/>
            <a:chOff x="5857884" y="2857496"/>
            <a:chExt cx="1442803" cy="1500198"/>
          </a:xfrm>
        </p:grpSpPr>
        <p:pic>
          <p:nvPicPr>
            <p:cNvPr id="6158" name="Picture 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884" y="3143248"/>
              <a:ext cx="1442803" cy="1214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9" name="Text Box 10"/>
            <p:cNvSpPr txBox="1">
              <a:spLocks noChangeArrowheads="1"/>
            </p:cNvSpPr>
            <p:nvPr/>
          </p:nvSpPr>
          <p:spPr bwMode="auto">
            <a:xfrm>
              <a:off x="5929322" y="2857496"/>
              <a:ext cx="136082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ts val="200"/>
                </a:spcAft>
              </a:pPr>
              <a:r>
                <a:rPr lang="en-US" sz="1200">
                  <a:latin typeface="Calibri" pitchFamily="34" charset="0"/>
                </a:rPr>
                <a:t>VideoLectures.NET</a:t>
              </a:r>
            </a:p>
          </p:txBody>
        </p:sp>
      </p:grpSp>
      <p:sp>
        <p:nvSpPr>
          <p:cNvPr id="6156" name="Rectangle 24"/>
          <p:cNvSpPr>
            <a:spLocks noChangeArrowheads="1"/>
          </p:cNvSpPr>
          <p:nvPr/>
        </p:nvSpPr>
        <p:spPr bwMode="auto">
          <a:xfrm>
            <a:off x="304800" y="3366417"/>
            <a:ext cx="861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Business Clients</a:t>
            </a:r>
            <a:r>
              <a:rPr lang="en-US" sz="1400" b="1" dirty="0">
                <a:solidFill>
                  <a:srgbClr val="0070C0"/>
                </a:solidFill>
                <a:latin typeface="Calibri" pitchFamily="34" charset="0"/>
              </a:rPr>
              <a:t>: </a:t>
            </a:r>
            <a:r>
              <a:rPr lang="en-US" sz="1200" dirty="0">
                <a:latin typeface="Calibri" pitchFamily="34" charset="0"/>
              </a:rPr>
              <a:t>Accenture Labs, Bloomberg, British Telecom, Google Labs, Microsoft Research, New York Times, Siemens, Wikipedia</a:t>
            </a:r>
          </a:p>
        </p:txBody>
      </p:sp>
      <p:sp>
        <p:nvSpPr>
          <p:cNvPr id="6157" name="Rectangle 24"/>
          <p:cNvSpPr>
            <a:spLocks noChangeArrowheads="1"/>
          </p:cNvSpPr>
          <p:nvPr/>
        </p:nvSpPr>
        <p:spPr bwMode="auto">
          <a:xfrm>
            <a:off x="304800" y="3137817"/>
            <a:ext cx="6215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Academic Partners</a:t>
            </a:r>
            <a:r>
              <a:rPr lang="en-US" sz="1400" b="1" dirty="0">
                <a:solidFill>
                  <a:srgbClr val="0070C0"/>
                </a:solidFill>
                <a:latin typeface="Calibri" pitchFamily="34" charset="0"/>
              </a:rPr>
              <a:t>: </a:t>
            </a:r>
            <a:r>
              <a:rPr lang="en-US" sz="1200" dirty="0">
                <a:latin typeface="Calibri" pitchFamily="34" charset="0"/>
              </a:rPr>
              <a:t>Carnegie Mellon, Cornel, Stanford, MIT, Uni. Maryland, KIT, UCL</a:t>
            </a:r>
            <a:r>
              <a:rPr lang="sl-SI" sz="1200" dirty="0">
                <a:latin typeface="Calibri" pitchFamily="34" charset="0"/>
              </a:rPr>
              <a:t>, W3C</a:t>
            </a:r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68344" cy="6834215"/>
          </a:xfrm>
        </p:spPr>
      </p:pic>
    </p:spTree>
    <p:extLst>
      <p:ext uri="{BB962C8B-B14F-4D97-AF65-F5344CB8AC3E}">
        <p14:creationId xmlns:p14="http://schemas.microsoft.com/office/powerpoint/2010/main" val="55016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" y="0"/>
            <a:ext cx="9145367" cy="5492987"/>
          </a:xfrm>
        </p:spPr>
      </p:pic>
    </p:spTree>
    <p:extLst>
      <p:ext uri="{BB962C8B-B14F-4D97-AF65-F5344CB8AC3E}">
        <p14:creationId xmlns:p14="http://schemas.microsoft.com/office/powerpoint/2010/main" val="24983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" y="438695"/>
            <a:ext cx="9145367" cy="4953740"/>
          </a:xfrm>
        </p:spPr>
      </p:pic>
    </p:spTree>
    <p:extLst>
      <p:ext uri="{BB962C8B-B14F-4D97-AF65-F5344CB8AC3E}">
        <p14:creationId xmlns:p14="http://schemas.microsoft.com/office/powerpoint/2010/main" val="416086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" y="438695"/>
            <a:ext cx="9145365" cy="4953740"/>
          </a:xfrm>
        </p:spPr>
      </p:pic>
    </p:spTree>
    <p:extLst>
      <p:ext uri="{BB962C8B-B14F-4D97-AF65-F5344CB8AC3E}">
        <p14:creationId xmlns:p14="http://schemas.microsoft.com/office/powerpoint/2010/main" val="170288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" y="438695"/>
            <a:ext cx="9145365" cy="4953740"/>
          </a:xfrm>
        </p:spPr>
      </p:pic>
    </p:spTree>
    <p:extLst>
      <p:ext uri="{BB962C8B-B14F-4D97-AF65-F5344CB8AC3E}">
        <p14:creationId xmlns:p14="http://schemas.microsoft.com/office/powerpoint/2010/main" val="182343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" y="438695"/>
            <a:ext cx="9145365" cy="4953740"/>
          </a:xfrm>
        </p:spPr>
      </p:pic>
    </p:spTree>
    <p:extLst>
      <p:ext uri="{BB962C8B-B14F-4D97-AF65-F5344CB8AC3E}">
        <p14:creationId xmlns:p14="http://schemas.microsoft.com/office/powerpoint/2010/main" val="3245380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" y="438695"/>
            <a:ext cx="9145365" cy="4953739"/>
          </a:xfrm>
        </p:spPr>
      </p:pic>
    </p:spTree>
    <p:extLst>
      <p:ext uri="{BB962C8B-B14F-4D97-AF65-F5344CB8AC3E}">
        <p14:creationId xmlns:p14="http://schemas.microsoft.com/office/powerpoint/2010/main" val="318986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" y="438695"/>
            <a:ext cx="9145365" cy="4953739"/>
          </a:xfrm>
        </p:spPr>
      </p:pic>
    </p:spTree>
    <p:extLst>
      <p:ext uri="{BB962C8B-B14F-4D97-AF65-F5344CB8AC3E}">
        <p14:creationId xmlns:p14="http://schemas.microsoft.com/office/powerpoint/2010/main" val="2713105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IST World Data incorporation</a:t>
            </a:r>
            <a:r>
              <a:rPr lang="sl-SI" dirty="0" smtClean="0"/>
              <a:t> (</a:t>
            </a:r>
            <a:r>
              <a:rPr lang="sl-SI" dirty="0" err="1" smtClean="0"/>
              <a:t>Information</a:t>
            </a:r>
            <a:r>
              <a:rPr lang="sl-SI" dirty="0" smtClean="0"/>
              <a:t> </a:t>
            </a:r>
            <a:r>
              <a:rPr lang="sl-SI" dirty="0" err="1" smtClean="0"/>
              <a:t>Society</a:t>
            </a:r>
            <a:r>
              <a:rPr lang="sl-SI" dirty="0" smtClean="0"/>
              <a:t> </a:t>
            </a:r>
            <a:r>
              <a:rPr lang="sl-SI" dirty="0" err="1" smtClean="0"/>
              <a:t>Technology</a:t>
            </a:r>
            <a:r>
              <a:rPr lang="sl-SI" dirty="0" smtClean="0"/>
              <a:t>)</a:t>
            </a:r>
            <a:endParaRPr lang="en-US" dirty="0" smtClean="0"/>
          </a:p>
          <a:p>
            <a:r>
              <a:rPr lang="en-US" dirty="0" smtClean="0"/>
              <a:t>ScienceAtlas is an analytics package – reuse in other CRIS-is? Transfer to commercial use?</a:t>
            </a:r>
          </a:p>
          <a:p>
            <a:r>
              <a:rPr lang="en-US" dirty="0" smtClean="0"/>
              <a:t>Research areas forecasting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9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DocumentAtlas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A </a:t>
            </a:r>
            <a:r>
              <a:rPr lang="en-US" dirty="0" smtClean="0"/>
              <a:t>utility </a:t>
            </a:r>
            <a:r>
              <a:rPr lang="en-US" dirty="0"/>
              <a:t>for visualizing large corpora of text </a:t>
            </a:r>
            <a:r>
              <a:rPr lang="en-US" dirty="0" smtClean="0"/>
              <a:t>documents</a:t>
            </a:r>
            <a:r>
              <a:rPr lang="sl-SI" dirty="0" smtClean="0"/>
              <a:t>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First it </a:t>
            </a:r>
            <a:r>
              <a:rPr lang="en-US" dirty="0" smtClean="0"/>
              <a:t>identifies </a:t>
            </a:r>
            <a:r>
              <a:rPr lang="en-US" dirty="0"/>
              <a:t>relevant semantics based on the documents from the input </a:t>
            </a:r>
            <a:r>
              <a:rPr lang="en-US" dirty="0" smtClean="0"/>
              <a:t>corpus</a:t>
            </a:r>
            <a:r>
              <a:rPr lang="sl-SI" dirty="0" smtClean="0"/>
              <a:t>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err="1" smtClean="0"/>
              <a:t>Then</a:t>
            </a:r>
            <a:r>
              <a:rPr lang="sl-SI" dirty="0" smtClean="0"/>
              <a:t> </a:t>
            </a:r>
            <a:r>
              <a:rPr lang="en-US" dirty="0"/>
              <a:t>the whole corpus </a:t>
            </a:r>
            <a:r>
              <a:rPr lang="en-US" dirty="0" smtClean="0"/>
              <a:t>is</a:t>
            </a:r>
            <a:r>
              <a:rPr lang="sl-SI" dirty="0" smtClean="0"/>
              <a:t> </a:t>
            </a:r>
            <a:r>
              <a:rPr lang="en-US" dirty="0" smtClean="0"/>
              <a:t>projected </a:t>
            </a:r>
            <a:r>
              <a:rPr lang="en-US" dirty="0"/>
              <a:t>onto discovered semantics and positioned on a 2D plane using multidimensional </a:t>
            </a:r>
            <a:r>
              <a:rPr lang="en-US" dirty="0" smtClean="0"/>
              <a:t>scaling</a:t>
            </a:r>
            <a:r>
              <a:rPr lang="sl-SI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66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3"/>
          <p:cNvSpPr>
            <a:spLocks noGrp="1"/>
          </p:cNvSpPr>
          <p:nvPr>
            <p:ph type="title"/>
          </p:nvPr>
        </p:nvSpPr>
        <p:spPr>
          <a:xfrm>
            <a:off x="955156" y="138138"/>
            <a:ext cx="6357950" cy="10048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ea typeface="ＭＳ Ｐゴシック" pitchFamily="1" charset="-128"/>
              </a:rPr>
              <a:t>Technologies and Research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95400" y="4419600"/>
            <a:ext cx="4267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cs typeface="Arial" charset="0"/>
              </a:rPr>
              <a:t>Graph/Social Network Analysis </a:t>
            </a:r>
          </a:p>
          <a:p>
            <a:r>
              <a:rPr lang="en-US">
                <a:cs typeface="Arial" charset="0"/>
              </a:rPr>
              <a:t>(GraphGarden/SNAP, IST-World, FPIntelligence)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33600" y="373380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cs typeface="Arial" charset="0"/>
              </a:rPr>
              <a:t>Complex Data Visualization </a:t>
            </a:r>
          </a:p>
          <a:p>
            <a:r>
              <a:rPr lang="en-US">
                <a:cs typeface="Arial" charset="0"/>
              </a:rPr>
              <a:t>(DocAtlas, NewsExplorer, SearchPoint)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743200" y="304800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cs typeface="Arial" charset="0"/>
              </a:rPr>
              <a:t>Computational Linguistics </a:t>
            </a:r>
          </a:p>
          <a:p>
            <a:r>
              <a:rPr lang="en-US">
                <a:cs typeface="Arial" charset="0"/>
              </a:rPr>
              <a:t>(Enrycher, AnswerArt)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05200" y="2590800"/>
            <a:ext cx="434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cs typeface="Arial" charset="0"/>
              </a:rPr>
              <a:t>Social Computing/Web2.0 </a:t>
            </a:r>
            <a:r>
              <a:rPr lang="en-US">
                <a:cs typeface="Arial" charset="0"/>
              </a:rPr>
              <a:t>(LiveNetLife)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962400" y="2209800"/>
            <a:ext cx="276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cs typeface="Arial" charset="0"/>
              </a:rPr>
              <a:t>Decision Support </a:t>
            </a:r>
            <a:r>
              <a:rPr lang="en-US">
                <a:cs typeface="Arial" charset="0"/>
              </a:rPr>
              <a:t>(DEX)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72000" y="1447800"/>
            <a:ext cx="4191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cs typeface="Arial" charset="0"/>
              </a:rPr>
              <a:t>Light-Weight Semantic Technologies</a:t>
            </a:r>
          </a:p>
          <a:p>
            <a:r>
              <a:rPr lang="en-US">
                <a:cs typeface="Arial" charset="0"/>
              </a:rPr>
              <a:t>(OntoGen, OntoBridge)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200400"/>
            <a:ext cx="1443038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562600"/>
            <a:ext cx="1878013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4343400"/>
            <a:ext cx="13716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5905500"/>
            <a:ext cx="1274763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fu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2971800"/>
            <a:ext cx="1419225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7950" y="2327260"/>
            <a:ext cx="1365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85204" y="1300255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91437" y="272050"/>
            <a:ext cx="1376363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029200" y="1066800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cs typeface="Arial" charset="0"/>
              </a:rPr>
              <a:t>Deep Semantics &amp; Reasoning </a:t>
            </a:r>
            <a:r>
              <a:rPr lang="en-US">
                <a:cs typeface="Arial" charset="0"/>
              </a:rPr>
              <a:t>(Cyc)</a:t>
            </a: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48600" y="1752600"/>
            <a:ext cx="12954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00" y="5029200"/>
            <a:ext cx="1676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" y="6172200"/>
            <a:ext cx="327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cs typeface="Arial" charset="0"/>
              </a:rPr>
              <a:t>Statistical Machine Learning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3400" y="533400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cs typeface="Arial" charset="0"/>
              </a:rPr>
              <a:t>Data/Web/Text/Stream-Mining</a:t>
            </a:r>
            <a:r>
              <a:rPr lang="en-US">
                <a:cs typeface="Arial" charset="0"/>
              </a:rPr>
              <a:t> </a:t>
            </a:r>
          </a:p>
          <a:p>
            <a:r>
              <a:rPr lang="en-US">
                <a:cs typeface="Arial" charset="0"/>
              </a:rPr>
              <a:t>(TextGarden Suite of tools)</a:t>
            </a:r>
          </a:p>
        </p:txBody>
      </p:sp>
    </p:spTree>
    <p:extLst>
      <p:ext uri="{BB962C8B-B14F-4D97-AF65-F5344CB8AC3E}">
        <p14:creationId xmlns:p14="http://schemas.microsoft.com/office/powerpoint/2010/main" val="2788664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9" y="438695"/>
            <a:ext cx="8282812" cy="4953740"/>
          </a:xfrm>
        </p:spPr>
      </p:pic>
    </p:spTree>
    <p:extLst>
      <p:ext uri="{BB962C8B-B14F-4D97-AF65-F5344CB8AC3E}">
        <p14:creationId xmlns:p14="http://schemas.microsoft.com/office/powerpoint/2010/main" val="140452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9" y="438695"/>
            <a:ext cx="8282812" cy="4953740"/>
          </a:xfrm>
        </p:spPr>
      </p:pic>
    </p:spTree>
    <p:extLst>
      <p:ext uri="{BB962C8B-B14F-4D97-AF65-F5344CB8AC3E}">
        <p14:creationId xmlns:p14="http://schemas.microsoft.com/office/powerpoint/2010/main" val="279381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9" y="438695"/>
            <a:ext cx="8282812" cy="4953740"/>
          </a:xfrm>
        </p:spPr>
      </p:pic>
    </p:spTree>
    <p:extLst>
      <p:ext uri="{BB962C8B-B14F-4D97-AF65-F5344CB8AC3E}">
        <p14:creationId xmlns:p14="http://schemas.microsoft.com/office/powerpoint/2010/main" val="336418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9" y="438695"/>
            <a:ext cx="8282812" cy="4953740"/>
          </a:xfrm>
        </p:spPr>
      </p:pic>
    </p:spTree>
    <p:extLst>
      <p:ext uri="{BB962C8B-B14F-4D97-AF65-F5344CB8AC3E}">
        <p14:creationId xmlns:p14="http://schemas.microsoft.com/office/powerpoint/2010/main" val="1790903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9" y="438695"/>
            <a:ext cx="8282812" cy="4953740"/>
          </a:xfrm>
        </p:spPr>
      </p:pic>
    </p:spTree>
    <p:extLst>
      <p:ext uri="{BB962C8B-B14F-4D97-AF65-F5344CB8AC3E}">
        <p14:creationId xmlns:p14="http://schemas.microsoft.com/office/powerpoint/2010/main" val="405559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9" y="438695"/>
            <a:ext cx="8282812" cy="4953739"/>
          </a:xfrm>
        </p:spPr>
      </p:pic>
    </p:spTree>
    <p:extLst>
      <p:ext uri="{BB962C8B-B14F-4D97-AF65-F5344CB8AC3E}">
        <p14:creationId xmlns:p14="http://schemas.microsoft.com/office/powerpoint/2010/main" val="35449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9" y="438695"/>
            <a:ext cx="8282812" cy="4953739"/>
          </a:xfrm>
        </p:spPr>
      </p:pic>
    </p:spTree>
    <p:extLst>
      <p:ext uri="{BB962C8B-B14F-4D97-AF65-F5344CB8AC3E}">
        <p14:creationId xmlns:p14="http://schemas.microsoft.com/office/powerpoint/2010/main" val="2015368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Thank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i="1" dirty="0" smtClean="0"/>
          </a:p>
          <a:p>
            <a:pPr marL="0" indent="0">
              <a:buNone/>
            </a:pPr>
            <a:endParaRPr lang="sl-SI" i="1" dirty="0"/>
          </a:p>
          <a:p>
            <a:pPr marL="0" indent="0">
              <a:buNone/>
            </a:pPr>
            <a:r>
              <a:rPr lang="sl-SI" i="1" dirty="0" smtClean="0"/>
              <a:t>Gaber Cerle</a:t>
            </a:r>
          </a:p>
          <a:p>
            <a:pPr marL="0" indent="0">
              <a:buNone/>
            </a:pPr>
            <a:r>
              <a:rPr lang="sl-SI" i="1" dirty="0" smtClean="0">
                <a:hlinkClick r:id="rId2"/>
              </a:rPr>
              <a:t>gaber.cerle@ijs.si</a:t>
            </a:r>
            <a:endParaRPr lang="sl-SI" i="1" dirty="0" smtClean="0"/>
          </a:p>
          <a:p>
            <a:pPr marL="0" indent="0">
              <a:buNone/>
            </a:pPr>
            <a:r>
              <a:rPr lang="sl-SI" i="1" dirty="0" smtClean="0"/>
              <a:t>+386 40 709 892</a:t>
            </a:r>
          </a:p>
        </p:txBody>
      </p:sp>
    </p:spTree>
    <p:extLst>
      <p:ext uri="{BB962C8B-B14F-4D97-AF65-F5344CB8AC3E}">
        <p14:creationId xmlns:p14="http://schemas.microsoft.com/office/powerpoint/2010/main" val="51341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28" y="905314"/>
            <a:ext cx="6840760" cy="5752313"/>
          </a:xfrm>
        </p:spPr>
      </p:pic>
    </p:spTree>
    <p:extLst>
      <p:ext uri="{BB962C8B-B14F-4D97-AF65-F5344CB8AC3E}">
        <p14:creationId xmlns:p14="http://schemas.microsoft.com/office/powerpoint/2010/main" val="347186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MediaMixer project (FP7)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764704"/>
            <a:ext cx="1971675" cy="476250"/>
          </a:xfrm>
        </p:spPr>
      </p:pic>
      <p:sp>
        <p:nvSpPr>
          <p:cNvPr id="7" name="TextBox 6"/>
          <p:cNvSpPr txBox="1"/>
          <p:nvPr/>
        </p:nvSpPr>
        <p:spPr>
          <a:xfrm>
            <a:off x="467544" y="2276872"/>
            <a:ext cx="464107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 smtClean="0"/>
              <a:t>VideoLectures.NET use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200" dirty="0"/>
          </a:p>
          <a:p>
            <a:endParaRPr lang="sl-SI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/>
              <a:t>http://community.mediamixer.eu/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59109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ScienceAtlas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THE w</a:t>
            </a:r>
            <a:r>
              <a:rPr lang="en-US" dirty="0" err="1" smtClean="0"/>
              <a:t>eb</a:t>
            </a:r>
            <a:r>
              <a:rPr lang="en-US" dirty="0" smtClean="0"/>
              <a:t> </a:t>
            </a:r>
            <a:r>
              <a:rPr lang="en-US" dirty="0"/>
              <a:t>portal exploring the scientific community in </a:t>
            </a:r>
            <a:r>
              <a:rPr lang="en-US" dirty="0" smtClean="0"/>
              <a:t>Slovenia</a:t>
            </a:r>
            <a:endParaRPr lang="sl-SI" dirty="0" smtClean="0"/>
          </a:p>
          <a:p>
            <a:r>
              <a:rPr lang="sl-SI" dirty="0" smtClean="0"/>
              <a:t>AILAB (JSI) + ARRS (SRA)</a:t>
            </a:r>
          </a:p>
          <a:p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	</a:t>
            </a:r>
          </a:p>
          <a:p>
            <a:pPr marL="0" indent="0" algn="ctr">
              <a:buNone/>
            </a:pPr>
            <a:r>
              <a:rPr lang="sl-SI" dirty="0" smtClean="0">
                <a:hlinkClick r:id="rId2"/>
              </a:rPr>
              <a:t>ScienceAtlas.IJS.si</a:t>
            </a:r>
            <a:endParaRPr lang="sl-SI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85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Data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CERIF compliant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 smtClean="0">
              <a:hlinkClick r:id="rId2"/>
            </a:endParaRPr>
          </a:p>
          <a:p>
            <a:r>
              <a:rPr lang="sl-SI" dirty="0" smtClean="0">
                <a:hlinkClick r:id="rId2"/>
              </a:rPr>
              <a:t>si</a:t>
            </a:r>
            <a:r>
              <a:rPr lang="en-US" dirty="0" smtClean="0">
                <a:hlinkClick r:id="rId2"/>
              </a:rPr>
              <a:t>CRIS</a:t>
            </a:r>
            <a:r>
              <a:rPr lang="sl-SI" dirty="0" smtClean="0"/>
              <a:t>:</a:t>
            </a:r>
            <a:endParaRPr lang="sl-SI" dirty="0"/>
          </a:p>
          <a:p>
            <a:pPr lvl="1"/>
            <a:r>
              <a:rPr lang="en-US" dirty="0"/>
              <a:t>942 research </a:t>
            </a:r>
            <a:r>
              <a:rPr lang="en-US" dirty="0" smtClean="0"/>
              <a:t>organizations,</a:t>
            </a:r>
            <a:endParaRPr lang="en-US" dirty="0"/>
          </a:p>
          <a:p>
            <a:pPr lvl="1"/>
            <a:r>
              <a:rPr lang="en-US" dirty="0"/>
              <a:t>1491 research groups,</a:t>
            </a:r>
          </a:p>
          <a:p>
            <a:pPr lvl="1"/>
            <a:r>
              <a:rPr lang="en-US" dirty="0"/>
              <a:t>14200 researchers,</a:t>
            </a:r>
          </a:p>
          <a:p>
            <a:pPr lvl="1"/>
            <a:r>
              <a:rPr lang="en-US" dirty="0"/>
              <a:t>5713 research projects and</a:t>
            </a:r>
          </a:p>
          <a:p>
            <a:pPr lvl="1"/>
            <a:r>
              <a:rPr lang="en-US" dirty="0"/>
              <a:t>451 research programs</a:t>
            </a:r>
          </a:p>
          <a:p>
            <a:r>
              <a:rPr lang="en-US" dirty="0">
                <a:hlinkClick r:id="rId3"/>
              </a:rPr>
              <a:t>COBISS</a:t>
            </a:r>
            <a:r>
              <a:rPr lang="en-US" dirty="0"/>
              <a:t> - Co-operative Online Bibliographic System</a:t>
            </a:r>
            <a:endParaRPr lang="sl-SI" dirty="0"/>
          </a:p>
          <a:p>
            <a:r>
              <a:rPr lang="en-US" dirty="0">
                <a:hlinkClick r:id="rId4"/>
              </a:rPr>
              <a:t>VideoLectures.NET</a:t>
            </a:r>
            <a:endParaRPr lang="sl-SI" dirty="0"/>
          </a:p>
          <a:p>
            <a:r>
              <a:rPr lang="en-US" dirty="0">
                <a:hlinkClick r:id="rId5"/>
              </a:rPr>
              <a:t>FP7</a:t>
            </a:r>
            <a:r>
              <a:rPr lang="sl-SI" dirty="0"/>
              <a:t> (2007-2012)</a:t>
            </a:r>
          </a:p>
          <a:p>
            <a:r>
              <a:rPr lang="en-US" dirty="0">
                <a:hlinkClick r:id="rId6"/>
              </a:rPr>
              <a:t>Digital Library of Slovenia</a:t>
            </a:r>
            <a:r>
              <a:rPr lang="en-US" dirty="0"/>
              <a:t> –consists of texts (journals, books, ARRS reports, academic achievements) and other types of media (photos, multimedia)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0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" y="0"/>
            <a:ext cx="9136287" cy="5825344"/>
          </a:xfrm>
        </p:spPr>
      </p:pic>
    </p:spTree>
    <p:extLst>
      <p:ext uri="{BB962C8B-B14F-4D97-AF65-F5344CB8AC3E}">
        <p14:creationId xmlns:p14="http://schemas.microsoft.com/office/powerpoint/2010/main" val="213440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" y="-1"/>
            <a:ext cx="9145367" cy="5831133"/>
          </a:xfrm>
        </p:spPr>
      </p:pic>
    </p:spTree>
    <p:extLst>
      <p:ext uri="{BB962C8B-B14F-4D97-AF65-F5344CB8AC3E}">
        <p14:creationId xmlns:p14="http://schemas.microsoft.com/office/powerpoint/2010/main" val="79879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528</Words>
  <Application>Microsoft Macintosh PowerPoint</Application>
  <PresentationFormat>Bildschirmpräsentation (4:3)</PresentationFormat>
  <Paragraphs>78</Paragraphs>
  <Slides>37</Slides>
  <Notes>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39" baseType="lpstr">
      <vt:lpstr>Flow</vt:lpstr>
      <vt:lpstr>CorelPhotoPaint.Image.8</vt:lpstr>
      <vt:lpstr>11th euroCRIS Strategic Seminar ScienceAtlas.ijs.si</vt:lpstr>
      <vt:lpstr>PowerPoint-Präsentation</vt:lpstr>
      <vt:lpstr>Technologies and Research</vt:lpstr>
      <vt:lpstr>PowerPoint-Präsentation</vt:lpstr>
      <vt:lpstr>MediaMixer project (FP7)</vt:lpstr>
      <vt:lpstr>ScienceAtlas</vt:lpstr>
      <vt:lpstr>Data Used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Future Goals</vt:lpstr>
      <vt:lpstr>DocumentAtlas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EPAC/EACN Annual conference 2012</dc:title>
  <dc:creator>Gaber Cerle</dc:creator>
  <cp:lastModifiedBy>Brigitte Joerg</cp:lastModifiedBy>
  <cp:revision>43</cp:revision>
  <dcterms:created xsi:type="dcterms:W3CDTF">2012-11-22T05:25:57Z</dcterms:created>
  <dcterms:modified xsi:type="dcterms:W3CDTF">2013-09-24T11:11:42Z</dcterms:modified>
</cp:coreProperties>
</file>