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94" r:id="rId3"/>
    <p:sldId id="360" r:id="rId4"/>
    <p:sldId id="371" r:id="rId5"/>
    <p:sldId id="364" r:id="rId6"/>
    <p:sldId id="361" r:id="rId7"/>
    <p:sldId id="363" r:id="rId8"/>
    <p:sldId id="376" r:id="rId9"/>
    <p:sldId id="365" r:id="rId10"/>
    <p:sldId id="374" r:id="rId11"/>
    <p:sldId id="366" r:id="rId12"/>
    <p:sldId id="377" r:id="rId13"/>
    <p:sldId id="367" r:id="rId14"/>
    <p:sldId id="369" r:id="rId15"/>
    <p:sldId id="368" r:id="rId16"/>
    <p:sldId id="357" r:id="rId17"/>
    <p:sldId id="378" r:id="rId18"/>
  </p:sldIdLst>
  <p:sldSz cx="9144000" cy="6858000" type="screen4x3"/>
  <p:notesSz cx="6834188" cy="9979025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218"/>
    <a:srgbClr val="0099FF"/>
    <a:srgbClr val="FFCC66"/>
    <a:srgbClr val="CC9900"/>
    <a:srgbClr val="000066"/>
    <a:srgbClr val="323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43" autoAdjust="0"/>
    <p:restoredTop sz="90929"/>
  </p:normalViewPr>
  <p:slideViewPr>
    <p:cSldViewPr>
      <p:cViewPr>
        <p:scale>
          <a:sx n="80" d="100"/>
          <a:sy n="80" d="100"/>
        </p:scale>
        <p:origin x="-13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D1F7AE-7FC8-4F9C-9C53-8F725DC17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4C9703-5D9D-4603-AB01-B409F6ED24C0}">
      <dgm:prSet phldrT="[Text]"/>
      <dgm:spPr>
        <a:solidFill>
          <a:srgbClr val="FF9218"/>
        </a:solidFill>
      </dgm:spPr>
      <dgm:t>
        <a:bodyPr/>
        <a:lstStyle/>
        <a:p>
          <a:r>
            <a:rPr lang="en-US" b="1" dirty="0" smtClean="0">
              <a:solidFill>
                <a:srgbClr val="333333"/>
              </a:solidFill>
              <a:latin typeface="+mn-lt"/>
            </a:rPr>
            <a:t>Information Proliferation</a:t>
          </a:r>
          <a:endParaRPr lang="en-US" b="1" dirty="0">
            <a:latin typeface="+mn-lt"/>
          </a:endParaRPr>
        </a:p>
      </dgm:t>
    </dgm:pt>
    <dgm:pt modelId="{6E48E29D-89B9-459E-93F4-5A674DE1308B}" type="parTrans" cxnId="{37ABB50F-A6E9-428D-9347-1661EC93BF8B}">
      <dgm:prSet/>
      <dgm:spPr/>
      <dgm:t>
        <a:bodyPr/>
        <a:lstStyle/>
        <a:p>
          <a:endParaRPr lang="en-US"/>
        </a:p>
      </dgm:t>
    </dgm:pt>
    <dgm:pt modelId="{221A966B-2630-4FEC-BCB3-BFE6ADA75F49}" type="sibTrans" cxnId="{37ABB50F-A6E9-428D-9347-1661EC93BF8B}">
      <dgm:prSet/>
      <dgm:spPr/>
      <dgm:t>
        <a:bodyPr/>
        <a:lstStyle/>
        <a:p>
          <a:endParaRPr lang="en-US"/>
        </a:p>
      </dgm:t>
    </dgm:pt>
    <dgm:pt modelId="{2BA89F3B-5F87-4B9A-B879-8873777D189F}">
      <dgm:prSet phldrT="[Text]"/>
      <dgm:spPr>
        <a:solidFill>
          <a:srgbClr val="FF9218"/>
        </a:solidFill>
      </dgm:spPr>
      <dgm:t>
        <a:bodyPr/>
        <a:lstStyle/>
        <a:p>
          <a:r>
            <a:rPr lang="en-US" b="1" dirty="0" smtClean="0">
              <a:solidFill>
                <a:srgbClr val="333333"/>
              </a:solidFill>
              <a:latin typeface="+mn-lt"/>
            </a:rPr>
            <a:t>Increasing Multi-Disciplinary Collaboration</a:t>
          </a:r>
          <a:endParaRPr lang="en-US" b="1" dirty="0">
            <a:latin typeface="+mn-lt"/>
          </a:endParaRPr>
        </a:p>
      </dgm:t>
    </dgm:pt>
    <dgm:pt modelId="{7205A0BB-12BC-4C3D-9641-B205A8C4D9DD}" type="parTrans" cxnId="{58CA4A96-189B-4E64-8EAD-F6F0AA0CFE96}">
      <dgm:prSet/>
      <dgm:spPr/>
      <dgm:t>
        <a:bodyPr/>
        <a:lstStyle/>
        <a:p>
          <a:endParaRPr lang="en-US"/>
        </a:p>
      </dgm:t>
    </dgm:pt>
    <dgm:pt modelId="{104E7375-1140-4A02-9C0A-B5CA4412041B}" type="sibTrans" cxnId="{58CA4A96-189B-4E64-8EAD-F6F0AA0CFE96}">
      <dgm:prSet/>
      <dgm:spPr/>
      <dgm:t>
        <a:bodyPr/>
        <a:lstStyle/>
        <a:p>
          <a:endParaRPr lang="en-US"/>
        </a:p>
      </dgm:t>
    </dgm:pt>
    <dgm:pt modelId="{3B82ED45-CC00-4A06-BDE6-C6446AA72F47}">
      <dgm:prSet phldrT="[Text]"/>
      <dgm:spPr>
        <a:solidFill>
          <a:srgbClr val="FF9218"/>
        </a:solidFill>
      </dgm:spPr>
      <dgm:t>
        <a:bodyPr/>
        <a:lstStyle/>
        <a:p>
          <a:r>
            <a:rPr lang="en-US" b="1" dirty="0" smtClean="0">
              <a:solidFill>
                <a:srgbClr val="333333"/>
              </a:solidFill>
              <a:latin typeface="+mn-lt"/>
            </a:rPr>
            <a:t>Increasing Competition for Funding</a:t>
          </a:r>
          <a:endParaRPr lang="en-US" b="1" dirty="0">
            <a:latin typeface="+mn-lt"/>
          </a:endParaRPr>
        </a:p>
      </dgm:t>
    </dgm:pt>
    <dgm:pt modelId="{6739A1DC-BEE4-44B2-BFA0-1D769E329702}" type="parTrans" cxnId="{A50B4962-FE7A-461C-8494-D2B548594C9B}">
      <dgm:prSet/>
      <dgm:spPr/>
      <dgm:t>
        <a:bodyPr/>
        <a:lstStyle/>
        <a:p>
          <a:endParaRPr lang="en-US"/>
        </a:p>
      </dgm:t>
    </dgm:pt>
    <dgm:pt modelId="{1DBB4086-ECE2-4F4E-A0AB-FE88FEEA4CAB}" type="sibTrans" cxnId="{A50B4962-FE7A-461C-8494-D2B548594C9B}">
      <dgm:prSet/>
      <dgm:spPr/>
      <dgm:t>
        <a:bodyPr/>
        <a:lstStyle/>
        <a:p>
          <a:endParaRPr lang="en-US"/>
        </a:p>
      </dgm:t>
    </dgm:pt>
    <dgm:pt modelId="{4C7253B2-6AB0-49D7-8F6A-AEE4D92CCD93}">
      <dgm:prSet phldrT="[Text]"/>
      <dgm:spPr>
        <a:solidFill>
          <a:srgbClr val="FF9218"/>
        </a:solidFill>
      </dgm:spPr>
      <dgm:t>
        <a:bodyPr/>
        <a:lstStyle/>
        <a:p>
          <a:r>
            <a:rPr lang="en-US" b="1" dirty="0" smtClean="0">
              <a:solidFill>
                <a:srgbClr val="333333"/>
              </a:solidFill>
              <a:latin typeface="+mn-lt"/>
            </a:rPr>
            <a:t>Increasing Focus on Demonstrating Impact</a:t>
          </a:r>
          <a:endParaRPr lang="en-US" b="1" dirty="0">
            <a:latin typeface="+mn-lt"/>
          </a:endParaRPr>
        </a:p>
      </dgm:t>
    </dgm:pt>
    <dgm:pt modelId="{76A21DF5-8C80-4D16-91AA-56AC04A838B2}" type="parTrans" cxnId="{D324B767-2357-4653-ADB4-6481FA4504A4}">
      <dgm:prSet/>
      <dgm:spPr/>
      <dgm:t>
        <a:bodyPr/>
        <a:lstStyle/>
        <a:p>
          <a:endParaRPr lang="en-US"/>
        </a:p>
      </dgm:t>
    </dgm:pt>
    <dgm:pt modelId="{D05D2BC0-4FA8-4ABF-B0DF-1FC303961622}" type="sibTrans" cxnId="{D324B767-2357-4653-ADB4-6481FA4504A4}">
      <dgm:prSet/>
      <dgm:spPr/>
      <dgm:t>
        <a:bodyPr/>
        <a:lstStyle/>
        <a:p>
          <a:endParaRPr lang="en-US"/>
        </a:p>
      </dgm:t>
    </dgm:pt>
    <dgm:pt modelId="{63194478-E661-4E78-B49B-A570AF9DF73F}" type="pres">
      <dgm:prSet presAssocID="{DDD1F7AE-7FC8-4F9C-9C53-8F725DC17679}" presName="linear" presStyleCnt="0">
        <dgm:presLayoutVars>
          <dgm:animLvl val="lvl"/>
          <dgm:resizeHandles val="exact"/>
        </dgm:presLayoutVars>
      </dgm:prSet>
      <dgm:spPr/>
    </dgm:pt>
    <dgm:pt modelId="{FAC4EEA6-30E7-407A-95EB-47F806B746A4}" type="pres">
      <dgm:prSet presAssocID="{D34C9703-5D9D-4603-AB01-B409F6ED24C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AA187-D9F6-4ABB-9965-BBBD4EA48CFE}" type="pres">
      <dgm:prSet presAssocID="{221A966B-2630-4FEC-BCB3-BFE6ADA75F49}" presName="spacer" presStyleCnt="0"/>
      <dgm:spPr/>
    </dgm:pt>
    <dgm:pt modelId="{828500D2-2969-4038-9139-D03B3A4BED3F}" type="pres">
      <dgm:prSet presAssocID="{2BA89F3B-5F87-4B9A-B879-8873777D18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33D43-0C5F-4673-8C63-20A10AF17DE3}" type="pres">
      <dgm:prSet presAssocID="{104E7375-1140-4A02-9C0A-B5CA4412041B}" presName="spacer" presStyleCnt="0"/>
      <dgm:spPr/>
    </dgm:pt>
    <dgm:pt modelId="{5FF84373-195C-4441-97B9-0D4200CFD16B}" type="pres">
      <dgm:prSet presAssocID="{3B82ED45-CC00-4A06-BDE6-C6446AA72F4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47BC4-66B6-4498-B771-786B860FEEA5}" type="pres">
      <dgm:prSet presAssocID="{1DBB4086-ECE2-4F4E-A0AB-FE88FEEA4CAB}" presName="spacer" presStyleCnt="0"/>
      <dgm:spPr/>
    </dgm:pt>
    <dgm:pt modelId="{E49C68A4-00D9-4A7B-BA0B-576A51AC2BA0}" type="pres">
      <dgm:prSet presAssocID="{4C7253B2-6AB0-49D7-8F6A-AEE4D92CCD9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15CD3E-FEF4-45B5-BE2C-0F23ECB61658}" type="presOf" srcId="{3B82ED45-CC00-4A06-BDE6-C6446AA72F47}" destId="{5FF84373-195C-4441-97B9-0D4200CFD16B}" srcOrd="0" destOrd="0" presId="urn:microsoft.com/office/officeart/2005/8/layout/vList2"/>
    <dgm:cxn modelId="{22C025EF-C761-4513-A722-3715CF03B26B}" type="presOf" srcId="{D34C9703-5D9D-4603-AB01-B409F6ED24C0}" destId="{FAC4EEA6-30E7-407A-95EB-47F806B746A4}" srcOrd="0" destOrd="0" presId="urn:microsoft.com/office/officeart/2005/8/layout/vList2"/>
    <dgm:cxn modelId="{15C3112C-97DC-47ED-98F3-F9C09856A132}" type="presOf" srcId="{4C7253B2-6AB0-49D7-8F6A-AEE4D92CCD93}" destId="{E49C68A4-00D9-4A7B-BA0B-576A51AC2BA0}" srcOrd="0" destOrd="0" presId="urn:microsoft.com/office/officeart/2005/8/layout/vList2"/>
    <dgm:cxn modelId="{5AF865D3-E492-4A57-B7D1-1145DC00F04A}" type="presOf" srcId="{2BA89F3B-5F87-4B9A-B879-8873777D189F}" destId="{828500D2-2969-4038-9139-D03B3A4BED3F}" srcOrd="0" destOrd="0" presId="urn:microsoft.com/office/officeart/2005/8/layout/vList2"/>
    <dgm:cxn modelId="{58CA4A96-189B-4E64-8EAD-F6F0AA0CFE96}" srcId="{DDD1F7AE-7FC8-4F9C-9C53-8F725DC17679}" destId="{2BA89F3B-5F87-4B9A-B879-8873777D189F}" srcOrd="1" destOrd="0" parTransId="{7205A0BB-12BC-4C3D-9641-B205A8C4D9DD}" sibTransId="{104E7375-1140-4A02-9C0A-B5CA4412041B}"/>
    <dgm:cxn modelId="{964396D8-D74F-4CF8-928B-9C39AFD493FA}" type="presOf" srcId="{DDD1F7AE-7FC8-4F9C-9C53-8F725DC17679}" destId="{63194478-E661-4E78-B49B-A570AF9DF73F}" srcOrd="0" destOrd="0" presId="urn:microsoft.com/office/officeart/2005/8/layout/vList2"/>
    <dgm:cxn modelId="{37ABB50F-A6E9-428D-9347-1661EC93BF8B}" srcId="{DDD1F7AE-7FC8-4F9C-9C53-8F725DC17679}" destId="{D34C9703-5D9D-4603-AB01-B409F6ED24C0}" srcOrd="0" destOrd="0" parTransId="{6E48E29D-89B9-459E-93F4-5A674DE1308B}" sibTransId="{221A966B-2630-4FEC-BCB3-BFE6ADA75F49}"/>
    <dgm:cxn modelId="{D324B767-2357-4653-ADB4-6481FA4504A4}" srcId="{DDD1F7AE-7FC8-4F9C-9C53-8F725DC17679}" destId="{4C7253B2-6AB0-49D7-8F6A-AEE4D92CCD93}" srcOrd="3" destOrd="0" parTransId="{76A21DF5-8C80-4D16-91AA-56AC04A838B2}" sibTransId="{D05D2BC0-4FA8-4ABF-B0DF-1FC303961622}"/>
    <dgm:cxn modelId="{A50B4962-FE7A-461C-8494-D2B548594C9B}" srcId="{DDD1F7AE-7FC8-4F9C-9C53-8F725DC17679}" destId="{3B82ED45-CC00-4A06-BDE6-C6446AA72F47}" srcOrd="2" destOrd="0" parTransId="{6739A1DC-BEE4-44B2-BFA0-1D769E329702}" sibTransId="{1DBB4086-ECE2-4F4E-A0AB-FE88FEEA4CAB}"/>
    <dgm:cxn modelId="{759C22FA-D855-4B99-9D9E-7F232D5E2CDB}" type="presParOf" srcId="{63194478-E661-4E78-B49B-A570AF9DF73F}" destId="{FAC4EEA6-30E7-407A-95EB-47F806B746A4}" srcOrd="0" destOrd="0" presId="urn:microsoft.com/office/officeart/2005/8/layout/vList2"/>
    <dgm:cxn modelId="{EFFACF33-A90E-4D58-8BC1-233AB6E56822}" type="presParOf" srcId="{63194478-E661-4E78-B49B-A570AF9DF73F}" destId="{618AA187-D9F6-4ABB-9965-BBBD4EA48CFE}" srcOrd="1" destOrd="0" presId="urn:microsoft.com/office/officeart/2005/8/layout/vList2"/>
    <dgm:cxn modelId="{448F628E-B643-4DA1-ADBE-FA7D296A2232}" type="presParOf" srcId="{63194478-E661-4E78-B49B-A570AF9DF73F}" destId="{828500D2-2969-4038-9139-D03B3A4BED3F}" srcOrd="2" destOrd="0" presId="urn:microsoft.com/office/officeart/2005/8/layout/vList2"/>
    <dgm:cxn modelId="{C43E4E39-42BE-4CFC-86C7-1F705F6B18F2}" type="presParOf" srcId="{63194478-E661-4E78-B49B-A570AF9DF73F}" destId="{7C433D43-0C5F-4673-8C63-20A10AF17DE3}" srcOrd="3" destOrd="0" presId="urn:microsoft.com/office/officeart/2005/8/layout/vList2"/>
    <dgm:cxn modelId="{6D27635A-4C4B-41FF-86D2-AFC9226DDF7C}" type="presParOf" srcId="{63194478-E661-4E78-B49B-A570AF9DF73F}" destId="{5FF84373-195C-4441-97B9-0D4200CFD16B}" srcOrd="4" destOrd="0" presId="urn:microsoft.com/office/officeart/2005/8/layout/vList2"/>
    <dgm:cxn modelId="{51A763AA-C118-476B-92F0-5688D38BBA49}" type="presParOf" srcId="{63194478-E661-4E78-B49B-A570AF9DF73F}" destId="{9F847BC4-66B6-4498-B771-786B860FEEA5}" srcOrd="5" destOrd="0" presId="urn:microsoft.com/office/officeart/2005/8/layout/vList2"/>
    <dgm:cxn modelId="{463F40FA-A8E9-4C96-883F-B3118DBCE105}" type="presParOf" srcId="{63194478-E661-4E78-B49B-A570AF9DF73F}" destId="{E49C68A4-00D9-4A7B-BA0B-576A51AC2BA0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4EEA6-30E7-407A-95EB-47F806B746A4}">
      <dsp:nvSpPr>
        <dsp:cNvPr id="0" name=""/>
        <dsp:cNvSpPr/>
      </dsp:nvSpPr>
      <dsp:spPr>
        <a:xfrm>
          <a:off x="0" y="766379"/>
          <a:ext cx="5867399" cy="608400"/>
        </a:xfrm>
        <a:prstGeom prst="roundRect">
          <a:avLst/>
        </a:prstGeom>
        <a:solidFill>
          <a:srgbClr val="FF92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333333"/>
              </a:solidFill>
              <a:latin typeface="+mn-lt"/>
            </a:rPr>
            <a:t>Information Proliferation</a:t>
          </a:r>
          <a:endParaRPr lang="en-US" sz="2600" b="1" kern="1200" dirty="0">
            <a:latin typeface="+mn-lt"/>
          </a:endParaRPr>
        </a:p>
      </dsp:txBody>
      <dsp:txXfrm>
        <a:off x="29700" y="796079"/>
        <a:ext cx="5807999" cy="549000"/>
      </dsp:txXfrm>
    </dsp:sp>
    <dsp:sp modelId="{828500D2-2969-4038-9139-D03B3A4BED3F}">
      <dsp:nvSpPr>
        <dsp:cNvPr id="0" name=""/>
        <dsp:cNvSpPr/>
      </dsp:nvSpPr>
      <dsp:spPr>
        <a:xfrm>
          <a:off x="0" y="1449659"/>
          <a:ext cx="5867399" cy="608400"/>
        </a:xfrm>
        <a:prstGeom prst="roundRect">
          <a:avLst/>
        </a:prstGeom>
        <a:solidFill>
          <a:srgbClr val="FF92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333333"/>
              </a:solidFill>
              <a:latin typeface="+mn-lt"/>
            </a:rPr>
            <a:t>Increasing Multi-Disciplinary Collaboration</a:t>
          </a:r>
          <a:endParaRPr lang="en-US" sz="2600" b="1" kern="1200" dirty="0">
            <a:latin typeface="+mn-lt"/>
          </a:endParaRPr>
        </a:p>
      </dsp:txBody>
      <dsp:txXfrm>
        <a:off x="29700" y="1479359"/>
        <a:ext cx="5807999" cy="549000"/>
      </dsp:txXfrm>
    </dsp:sp>
    <dsp:sp modelId="{5FF84373-195C-4441-97B9-0D4200CFD16B}">
      <dsp:nvSpPr>
        <dsp:cNvPr id="0" name=""/>
        <dsp:cNvSpPr/>
      </dsp:nvSpPr>
      <dsp:spPr>
        <a:xfrm>
          <a:off x="0" y="2132940"/>
          <a:ext cx="5867399" cy="608400"/>
        </a:xfrm>
        <a:prstGeom prst="roundRect">
          <a:avLst/>
        </a:prstGeom>
        <a:solidFill>
          <a:srgbClr val="FF92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333333"/>
              </a:solidFill>
              <a:latin typeface="+mn-lt"/>
            </a:rPr>
            <a:t>Increasing Competition for Funding</a:t>
          </a:r>
          <a:endParaRPr lang="en-US" sz="2600" b="1" kern="1200" dirty="0">
            <a:latin typeface="+mn-lt"/>
          </a:endParaRPr>
        </a:p>
      </dsp:txBody>
      <dsp:txXfrm>
        <a:off x="29700" y="2162640"/>
        <a:ext cx="5807999" cy="549000"/>
      </dsp:txXfrm>
    </dsp:sp>
    <dsp:sp modelId="{E49C68A4-00D9-4A7B-BA0B-576A51AC2BA0}">
      <dsp:nvSpPr>
        <dsp:cNvPr id="0" name=""/>
        <dsp:cNvSpPr/>
      </dsp:nvSpPr>
      <dsp:spPr>
        <a:xfrm>
          <a:off x="0" y="2816220"/>
          <a:ext cx="5867399" cy="608400"/>
        </a:xfrm>
        <a:prstGeom prst="roundRect">
          <a:avLst/>
        </a:prstGeom>
        <a:solidFill>
          <a:srgbClr val="FF921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333333"/>
              </a:solidFill>
              <a:latin typeface="+mn-lt"/>
            </a:rPr>
            <a:t>Increasing Focus on Demonstrating Impact</a:t>
          </a:r>
          <a:endParaRPr lang="en-US" sz="2600" b="1" kern="1200" dirty="0">
            <a:latin typeface="+mn-lt"/>
          </a:endParaRPr>
        </a:p>
      </dsp:txBody>
      <dsp:txXfrm>
        <a:off x="29700" y="2845920"/>
        <a:ext cx="5807999" cy="54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2707" y="1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89512" cy="3741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6" y="4740038"/>
            <a:ext cx="5011738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0075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2707" y="9480075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60D607-C827-4917-9C8A-6BC565A39D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35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2338" y="747713"/>
            <a:ext cx="4989512" cy="3741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4BAD94-510A-4B2F-BDC9-2993292AED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60"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6813" indent="-287236" defTabSz="91756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8944" indent="-229789" defTabSz="91756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8521" indent="-229789" defTabSz="91756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68098" indent="-229789" defTabSz="91756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27676" indent="-229789" defTabSz="91756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87253" indent="-229789" defTabSz="91756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46831" indent="-229789" defTabSz="91756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906408" indent="-229789" defTabSz="91756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7E2C23-E361-4325-939E-3F831B5433BB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759" y="4740675"/>
            <a:ext cx="5010673" cy="4490243"/>
          </a:xfrm>
          <a:noFill/>
        </p:spPr>
        <p:txBody>
          <a:bodyPr/>
          <a:lstStyle/>
          <a:p>
            <a:pPr eaLnBrk="1" hangingPunct="1"/>
            <a:r>
              <a:rPr lang="en-GB" smtClean="0"/>
              <a:t>A field study at the center for RNA Molecular Biology at Case-Western Reserve and the Pharmacological and Pharmaceutical Sciences department at the University of Toronto resulted in this graph. It shows the stages that a researcher goes through, and the relative use of information in each phase. 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A  Exhaustive review</a:t>
            </a:r>
            <a:r>
              <a:rPr lang="en-US" smtClean="0">
                <a:cs typeface="Times New Roman" pitchFamily="18" charset="0"/>
              </a:rPr>
              <a:t>: Develop research question and/or explore recent findings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Need: Looking for all studies, literature search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Interesting results in lab (RNA), Unexpected findings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PubMed, MEDLINE, Mult. abstracts searches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Print  abstracts &amp; citations, Link to download articles, Locate ALL articles </a:t>
            </a:r>
          </a:p>
          <a:p>
            <a:pPr eaLnBrk="1" hangingPunct="1"/>
            <a:endParaRPr lang="en-US" b="1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B Share findings</a:t>
            </a:r>
            <a:r>
              <a:rPr lang="en-US" smtClean="0">
                <a:cs typeface="Times New Roman" pitchFamily="18" charset="0"/>
              </a:rPr>
              <a:t>: Determine field’s interest in issue, Exchange ideas with others, Develop network or collaboration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Need: Validate research question, Establish background. Material for presentation or poster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Thin literature in new area, Finding applicable conferences, Preparing poster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PubMed, MEDLINE abstracts searches &amp; use of EndNote. Web searches for scientists, conference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Making EN libraries for future use. Reading and using key articles in poster. Contacting authors and get conference info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C Initial Experiments</a:t>
            </a:r>
            <a:r>
              <a:rPr lang="en-US" smtClean="0">
                <a:cs typeface="Times New Roman" pitchFamily="18" charset="0"/>
              </a:rPr>
              <a:t>: Design experiments and collect initial data to evaluate research question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Needs: Many “how to’s” - Defining exp design, Developing assays, Locating materials and methods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Various – materials and methods needed for setting up exps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Web &amp; Google searches for design, methods, materials. Some abstracts searches, finding specific methods articles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Print methods &amp; articles as found.  Notetaking, logging results &amp; comparing. 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D Establishing Context:</a:t>
            </a:r>
            <a:r>
              <a:rPr lang="en-US" smtClean="0">
                <a:cs typeface="Times New Roman" pitchFamily="18" charset="0"/>
              </a:rPr>
              <a:t> To determine how well exp findings fit with literature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Need: To conserve research effort, To guide further research, To frame findings within precedent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Unexpected results or finish series of experiments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Targeted abstracts, WoS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Updating searches of current lit, Checking for missed papers, Looking for fit to data or current theory.  Locate &amp; print new articles, Update citations </a:t>
            </a:r>
          </a:p>
          <a:p>
            <a:pPr eaLnBrk="1" hangingPunct="1"/>
            <a:endParaRPr lang="en-US" b="1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E Further Experiments</a:t>
            </a:r>
            <a:r>
              <a:rPr lang="en-US" smtClean="0">
                <a:cs typeface="Times New Roman" pitchFamily="18" charset="0"/>
              </a:rPr>
              <a:t>: Validate &amp; continue with experiments data collection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Needs: More “how to’s” - Defining new exps, Developing assays, Locating materials and methods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Accelerating exp regime after validating approach &amp; getting context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Web &amp; Google searches for design, methods. Some abstracts, finding specific methods articles.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Print methods &amp; articles as found. Notetaking, logging results &amp; comparing. </a:t>
            </a:r>
          </a:p>
          <a:p>
            <a:pPr eaLnBrk="1" hangingPunct="1"/>
            <a:endParaRPr lang="en-US" b="1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F Review &amp; write:</a:t>
            </a:r>
            <a:r>
              <a:rPr lang="en-US" smtClean="0">
                <a:cs typeface="Times New Roman" pitchFamily="18" charset="0"/>
              </a:rPr>
              <a:t> Start manuscript draft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Needs: Explain exp data, Pulling together the story, Frame findings. Build structure of article.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Clear results, end of pilot, or sufficient data and analysis completed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PubMed, MEDLINE, Abstracts searches. EndNote references. WoS citation checks.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Checking for new abstracts, locating &amp; copying references, Validating facts, Check authors.</a:t>
            </a:r>
          </a:p>
          <a:p>
            <a:pPr algn="ctr"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G More Context</a:t>
            </a:r>
            <a:r>
              <a:rPr lang="en-US" smtClean="0">
                <a:cs typeface="Times New Roman" pitchFamily="18" charset="0"/>
              </a:rPr>
              <a:t>: To ensure data &amp; article approach fit with literature.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Need: Guide writing of article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Ensure data from “clarifying experiments” fits, explained, supported.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 &amp; Actions: Specific abstracts searches, updating references &amp; manuscript, Citation search.</a:t>
            </a:r>
          </a:p>
          <a:p>
            <a:pPr algn="ctr"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H Writing Manuscript</a:t>
            </a:r>
            <a:r>
              <a:rPr lang="en-US" smtClean="0">
                <a:cs typeface="Times New Roman" pitchFamily="18" charset="0"/>
              </a:rPr>
              <a:t>: Finish writing manuscript.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Needs: Complete data, findings, &amp; prior research.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Trigger: Article submission deadline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Tools: Abstracts searching, EndNote, WoS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Actions: Filling in citing references, validating refs selected for article points, addressing review points.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Graph source:</a:t>
            </a:r>
          </a:p>
          <a:p>
            <a:pPr eaLnBrk="1" hangingPunct="1"/>
            <a:r>
              <a:rPr lang="en-GB" b="1" smtClean="0"/>
              <a:t>How do scientists create and use information in their daily research practice in today’s information environment?</a:t>
            </a:r>
          </a:p>
          <a:p>
            <a:pPr eaLnBrk="1" hangingPunct="1"/>
            <a:endParaRPr lang="en-GB" b="1" smtClean="0"/>
          </a:p>
          <a:p>
            <a:pPr eaLnBrk="1" hangingPunct="1"/>
            <a:r>
              <a:rPr lang="en-GB" smtClean="0">
                <a:cs typeface="Times New Roman" pitchFamily="18" charset="0"/>
              </a:rPr>
              <a:t>Goals: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Gather user information for product definition 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Understand end user tasks that drive and constrain information behavior and product use. </a:t>
            </a:r>
          </a:p>
          <a:p>
            <a:pPr eaLnBrk="1" hangingPunct="1">
              <a:buFontTx/>
              <a:buChar char="-"/>
            </a:pP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Four major activities were studied in the academic work domain: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1. Ongoing experimental and clinical research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2. Preparing manuscripts and other publishing 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3. Preparing grant proposals </a:t>
            </a:r>
          </a:p>
          <a:p>
            <a:pPr eaLnBrk="1" hangingPunct="1">
              <a:buFontTx/>
              <a:buChar char="-"/>
            </a:pPr>
            <a:r>
              <a:rPr lang="en-US" smtClean="0">
                <a:cs typeface="Times New Roman" pitchFamily="18" charset="0"/>
              </a:rPr>
              <a:t>4. Preparing lectures and developing educational programs</a:t>
            </a:r>
            <a:r>
              <a:rPr lang="en-GB" smtClean="0"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Char char="-"/>
            </a:pPr>
            <a:endParaRPr lang="en-US" b="1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Levels of Analysis</a:t>
            </a:r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1. Scientific Field  </a:t>
            </a:r>
            <a:r>
              <a:rPr lang="en-US" smtClean="0">
                <a:cs typeface="Times New Roman" pitchFamily="18" charset="0"/>
              </a:rPr>
              <a:t>Life Sciences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2. Disciplinary Communities</a:t>
            </a:r>
            <a:r>
              <a:rPr lang="en-US" smtClean="0">
                <a:cs typeface="Times New Roman" pitchFamily="18" charset="0"/>
              </a:rPr>
              <a:t>  Population Pharmacology Pharmaceutical Sciences  Clinical Neuroscience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3. Institution</a:t>
            </a:r>
            <a:r>
              <a:rPr lang="en-US" smtClean="0">
                <a:cs typeface="Times New Roman" pitchFamily="18" charset="0"/>
              </a:rPr>
              <a:t> Context, Environment University of Toronto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4. Work Domain</a:t>
            </a:r>
            <a:r>
              <a:rPr lang="en-US" smtClean="0">
                <a:cs typeface="Times New Roman" pitchFamily="18" charset="0"/>
              </a:rPr>
              <a:t>  Cognitive work domains Academic Career, Research Practice, Teaching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5. Project</a:t>
            </a:r>
            <a:r>
              <a:rPr lang="en-US" smtClean="0">
                <a:cs typeface="Times New Roman" pitchFamily="18" charset="0"/>
              </a:rPr>
              <a:t> - Unit of Analysis, Information Activity Research and educational projects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6. Research Stage</a:t>
            </a:r>
            <a:r>
              <a:rPr lang="en-US" smtClean="0">
                <a:cs typeface="Times New Roman" pitchFamily="18" charset="0"/>
              </a:rPr>
              <a:t>  Phase of Activity (over time)   Grant proposals and manuscripts, Experimental research 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7. Information Intention</a:t>
            </a:r>
            <a:r>
              <a:rPr lang="en-US" smtClean="0">
                <a:cs typeface="Times New Roman" pitchFamily="18" charset="0"/>
              </a:rPr>
              <a:t> Strategy of use Information use, services, resources</a:t>
            </a:r>
          </a:p>
          <a:p>
            <a:pPr eaLnBrk="1" hangingPunct="1"/>
            <a:r>
              <a:rPr lang="en-US" b="1" smtClean="0">
                <a:cs typeface="Times New Roman" pitchFamily="18" charset="0"/>
              </a:rPr>
              <a:t>8. Individual Action</a:t>
            </a:r>
            <a:r>
              <a:rPr lang="en-US" smtClean="0">
                <a:cs typeface="Times New Roman" pitchFamily="18" charset="0"/>
              </a:rPr>
              <a:t> Tasks observed Information behavior, specific actions, searches</a:t>
            </a:r>
          </a:p>
          <a:p>
            <a:pPr eaLnBrk="1" hangingPunct="1"/>
            <a:endParaRPr lang="en-GB" smtClean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AEF45-3E33-4732-A610-EF7686FEA5A9}" type="slidenum">
              <a:rPr lang="en-US"/>
              <a:pPr/>
              <a:t>5</a:t>
            </a:fld>
            <a:endParaRPr lang="en-US"/>
          </a:p>
        </p:txBody>
      </p:sp>
      <p:sp>
        <p:nvSpPr>
          <p:cNvPr id="85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9300"/>
            <a:ext cx="4986338" cy="3741738"/>
          </a:xfrm>
        </p:spPr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537" y="4740490"/>
            <a:ext cx="5011115" cy="4489204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762000"/>
          </a:xfrm>
        </p:spPr>
        <p:txBody>
          <a:bodyPr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>
            <a:off x="152400" y="6781800"/>
            <a:ext cx="8991600" cy="762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auto">
          <a:xfrm>
            <a:off x="0" y="6781800"/>
            <a:ext cx="1752600" cy="76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2" name="Rectangle 12"/>
          <p:cNvSpPr>
            <a:spLocks noChangeArrowheads="1"/>
          </p:cNvSpPr>
          <p:nvPr userDrawn="1"/>
        </p:nvSpPr>
        <p:spPr bwMode="auto">
          <a:xfrm>
            <a:off x="1752600" y="0"/>
            <a:ext cx="7391400" cy="1524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3" name="Rectangle 13"/>
          <p:cNvSpPr>
            <a:spLocks noChangeArrowheads="1"/>
          </p:cNvSpPr>
          <p:nvPr userDrawn="1"/>
        </p:nvSpPr>
        <p:spPr bwMode="auto">
          <a:xfrm>
            <a:off x="0" y="0"/>
            <a:ext cx="1752600" cy="1524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5134" name="Picture 14" descr="ELSlogo_177pix.gif                                             0000A55BMacfiles                       B6285D05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109663" cy="1219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87E5C-F922-4173-A538-2F07A3609D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17716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457200"/>
            <a:ext cx="51625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7F7AA6-56A5-46C3-92F1-BE8B1A3036F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44450"/>
            <a:ext cx="7631113" cy="793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0825" y="1066800"/>
            <a:ext cx="8642350" cy="10350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248400" y="6705600"/>
            <a:ext cx="2743200" cy="152400"/>
          </a:xfrm>
        </p:spPr>
        <p:txBody>
          <a:bodyPr/>
          <a:lstStyle>
            <a:lvl1pPr>
              <a:defRPr/>
            </a:lvl1pPr>
          </a:lstStyle>
          <a:p>
            <a:fld id="{4DF87A66-8BB5-48FF-B28A-F0B264843E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28778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8BACEE-E772-4108-BE40-F45BB74249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A98EA3-8DC2-43B9-8409-545AAAEBA1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371600"/>
            <a:ext cx="3467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371600"/>
            <a:ext cx="3467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DF2A45-D47A-44FF-92EB-A741A9093A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35E4-5B44-44F9-84A8-7481EF8A67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FC342B-2545-40D9-9B98-A0D256770E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23E636-F3CB-49B2-8B70-7B5AF796C1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6B52B9-B739-436E-AA70-323E2CAE68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114CD9-AE1F-4421-A5F2-D892266D81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708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3716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4" name="Picture 10" descr="elsREVorangesq.gif                                             000093EDMacfiles                       B6285D05: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6800" cy="106680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77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rot="5400000">
            <a:off x="8610600" y="6629400"/>
            <a:ext cx="152400" cy="0"/>
          </a:xfrm>
          <a:prstGeom prst="line">
            <a:avLst/>
          </a:prstGeom>
          <a:noFill/>
          <a:ln w="6350">
            <a:solidFill>
              <a:srgbClr val="B2B2B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499225"/>
            <a:ext cx="1371600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fld id="{A7962511-0C54-469C-84E6-B03DBB751C8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9218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3200">
          <a:solidFill>
            <a:srgbClr val="32323D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800">
          <a:solidFill>
            <a:srgbClr val="32323D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400">
          <a:solidFill>
            <a:srgbClr val="32323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2000">
          <a:solidFill>
            <a:srgbClr val="32323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image" Target="../media/image3.emf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wm.edu/Dept/English/composition/images/DSC00583.jpg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6.jpeg"/><Relationship Id="rId10" Type="http://schemas.openxmlformats.org/officeDocument/2006/relationships/hyperlink" Target="http://images.google.nl/imgres?imgurl=http://www.elementlist.com/images/lancetpic.JPG&amp;imgrefurl=http://www.elementlist.com/element/blog/2007/05/&amp;h=580&amp;w=459&amp;sz=116&amp;hl=nl&amp;start=2&amp;sig2=Khb3V0DuHRqHjws8ss19lg&amp;um=1&amp;tbnid=X7hZywqAI_suCM:&amp;tbnh=134&amp;tbnw=106&amp;ei=ildSSJ-iGIeQgQK2m6G8Cg&amp;prev=/images%3Fq%3Dthe%2Blancet%26um%3D1%26hl%3Dnl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b="0" dirty="0" smtClean="0"/>
              <a:t>Research Information </a:t>
            </a:r>
            <a:r>
              <a:rPr lang="en-US" sz="3000" b="0" dirty="0" smtClean="0"/>
              <a:t>2020</a:t>
            </a:r>
            <a:endParaRPr lang="en-US" sz="3000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1600" dirty="0" smtClean="0">
                <a:solidFill>
                  <a:schemeClr val="tx1"/>
                </a:solidFill>
              </a:rPr>
              <a:t>Elsevier’s vision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62484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nl-NL" sz="1200" kern="0" dirty="0" smtClean="0">
                <a:latin typeface="+mn-lt"/>
              </a:rPr>
              <a:t>M’hamed el Aisati</a:t>
            </a:r>
            <a:endParaRPr lang="en-US" sz="1200" kern="0" dirty="0" smtClean="0">
              <a:latin typeface="+mn-lt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en-US" sz="1200" kern="0" dirty="0" smtClean="0">
                <a:latin typeface="+mn-lt"/>
              </a:rPr>
              <a:t>September 10</a:t>
            </a:r>
            <a:r>
              <a:rPr lang="en-US" sz="1200" kern="0" dirty="0" smtClean="0">
                <a:latin typeface="+mn-lt"/>
              </a:rPr>
              <a:t>, </a:t>
            </a:r>
            <a:r>
              <a:rPr lang="en-US" sz="1200" kern="0" dirty="0" smtClean="0">
                <a:latin typeface="+mn-lt"/>
              </a:rPr>
              <a:t>2012</a:t>
            </a:r>
            <a:endParaRPr kumimoji="0" lang="en-US" sz="120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Cross-sector collaboration: </a:t>
            </a:r>
            <a:r>
              <a:rPr lang="en-GB" sz="1800" dirty="0" smtClean="0">
                <a:solidFill>
                  <a:schemeClr val="tx1"/>
                </a:solidFill>
              </a:rPr>
              <a:t>Academia-Corporate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127846" y="1978925"/>
            <a:ext cx="2688609" cy="4039738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8900" marR="0" indent="-8890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-"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Research output forthcoming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from collaboration with Industry (Corporate) is cited 2.5 times more than papers co-authored by researchers within the same institution</a:t>
            </a:r>
          </a:p>
          <a:p>
            <a:pPr marL="88900" marR="0" indent="-88900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-"/>
              <a:tabLst/>
            </a:pPr>
            <a:r>
              <a:rPr lang="en-GB" sz="1400" dirty="0" smtClean="0">
                <a:latin typeface="Arial Narrow" pitchFamily="34" charset="0"/>
              </a:rPr>
              <a:t>Win-Win situation?</a:t>
            </a:r>
          </a:p>
          <a:p>
            <a:pPr marL="546100" lvl="1" indent="-88900">
              <a:lnSpc>
                <a:spcPct val="130000"/>
              </a:lnSpc>
              <a:buClr>
                <a:srgbClr val="000000"/>
              </a:buClr>
              <a:buFontTx/>
              <a:buChar char="-"/>
            </a:pPr>
            <a:r>
              <a:rPr lang="en-GB" sz="1400" dirty="0" smtClean="0">
                <a:latin typeface="Arial Narrow" pitchFamily="34" charset="0"/>
              </a:rPr>
              <a:t>For academia: 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Higher</a:t>
            </a:r>
            <a:r>
              <a:rPr lang="en-GB" sz="1400" dirty="0" smtClean="0">
                <a:latin typeface="Arial Narrow" pitchFamily="34" charset="0"/>
              </a:rPr>
              <a:t> research impact, reputation, attractiveness to more Business?</a:t>
            </a:r>
          </a:p>
          <a:p>
            <a:pPr marL="546100" lvl="1" indent="-88900">
              <a:lnSpc>
                <a:spcPct val="130000"/>
              </a:lnSpc>
              <a:buClr>
                <a:srgbClr val="000000"/>
              </a:buClr>
              <a:buFontTx/>
              <a:buChar char="-"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For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 Corporate: Research that might lead to Innovation and development?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8663" y="1023583"/>
            <a:ext cx="2784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latin typeface="+mn-lt"/>
              </a:rPr>
              <a:t>Collaboration with Corporate increases publication impact </a:t>
            </a:r>
            <a:endParaRPr lang="en-US" sz="18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9809" y="6045958"/>
            <a:ext cx="3150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+mn-lt"/>
              </a:rPr>
              <a:t>Source: Scopus (2006-2010)</a:t>
            </a:r>
          </a:p>
          <a:p>
            <a:r>
              <a:rPr lang="en-US" sz="1000" dirty="0" smtClean="0">
                <a:latin typeface="+mn-lt"/>
              </a:rPr>
              <a:t>Citations per article fold increase over institutional co-authorship</a:t>
            </a:r>
            <a:endParaRPr lang="en-US" sz="1000" dirty="0">
              <a:latin typeface="+mn-lt"/>
            </a:endParaRPr>
          </a:p>
        </p:txBody>
      </p:sp>
      <p:pic>
        <p:nvPicPr>
          <p:cNvPr id="542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387" y="1136880"/>
            <a:ext cx="5825322" cy="39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3"/>
          <p:cNvSpPr txBox="1">
            <a:spLocks/>
          </p:cNvSpPr>
          <p:nvPr/>
        </p:nvSpPr>
        <p:spPr>
          <a:xfrm>
            <a:off x="8325134" y="6544931"/>
            <a:ext cx="341194" cy="31306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B8EA1DA-6FF2-4BDF-B7C1-FBC6E596A7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49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1800" dirty="0">
                <a:solidFill>
                  <a:srgbClr val="333333"/>
                </a:solidFill>
              </a:rPr>
              <a:t>Increasing Competition for Funding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dirty="0" smtClean="0"/>
              <a:t>Total R&amp;D spending remained more or less flat</a:t>
            </a:r>
            <a:r>
              <a:rPr lang="nl-NL" sz="2000" dirty="0" smtClean="0"/>
              <a:t> while the number of applications has increased significantly</a:t>
            </a:r>
          </a:p>
          <a:p>
            <a:r>
              <a:rPr lang="nl-NL" sz="2000" dirty="0" smtClean="0"/>
              <a:t>Funding bodies and government are </a:t>
            </a:r>
            <a:r>
              <a:rPr lang="nl-NL" sz="2000" b="1" dirty="0" smtClean="0"/>
              <a:t>demanding demonstration of ROI. </a:t>
            </a:r>
            <a:r>
              <a:rPr lang="nl-NL" sz="2000" dirty="0" smtClean="0"/>
              <a:t>Times of “give me money for research and leave me with peace” are gone.</a:t>
            </a:r>
          </a:p>
          <a:p>
            <a:r>
              <a:rPr lang="nl-NL" sz="2000" dirty="0" smtClean="0"/>
              <a:t>Focus on </a:t>
            </a:r>
            <a:r>
              <a:rPr lang="nl-NL" sz="2000" b="1" dirty="0" smtClean="0"/>
              <a:t>quality and relevance</a:t>
            </a:r>
            <a:r>
              <a:rPr lang="nl-NL" sz="2000" dirty="0"/>
              <a:t> </a:t>
            </a:r>
            <a:r>
              <a:rPr lang="nl-NL" sz="2000" dirty="0" smtClean="0"/>
              <a:t>over </a:t>
            </a:r>
            <a:r>
              <a:rPr lang="nl-NL" sz="2000" b="1" dirty="0" smtClean="0"/>
              <a:t>quantity </a:t>
            </a:r>
            <a:r>
              <a:rPr lang="nl-NL" sz="2000" dirty="0" smtClean="0"/>
              <a:t>driven by economic downturn</a:t>
            </a:r>
          </a:p>
          <a:p>
            <a:r>
              <a:rPr lang="nl-NL" sz="2000" b="1" dirty="0" smtClean="0"/>
              <a:t>Stimulation of (international) collaboration </a:t>
            </a:r>
            <a:r>
              <a:rPr lang="nl-NL" sz="2000" dirty="0" smtClean="0"/>
              <a:t>on large</a:t>
            </a:r>
            <a:r>
              <a:rPr lang="nl-NL" sz="2000" b="1" dirty="0"/>
              <a:t> </a:t>
            </a:r>
            <a:r>
              <a:rPr lang="nl-NL" sz="2000" dirty="0" smtClean="0"/>
              <a:t>projects</a:t>
            </a:r>
            <a:r>
              <a:rPr lang="nl-NL" sz="2000" b="1" dirty="0"/>
              <a:t> </a:t>
            </a:r>
            <a:r>
              <a:rPr lang="nl-NL" sz="2000" dirty="0" smtClean="0"/>
              <a:t>likely influencing success rate</a:t>
            </a:r>
          </a:p>
          <a:p>
            <a:r>
              <a:rPr lang="nl-NL" sz="2000" b="1" dirty="0" smtClean="0"/>
              <a:t>Seeking partnerships </a:t>
            </a:r>
            <a:r>
              <a:rPr lang="nl-NL" sz="2000" dirty="0" smtClean="0"/>
              <a:t>with the </a:t>
            </a:r>
            <a:r>
              <a:rPr lang="nl-NL" sz="2000" b="1" dirty="0" smtClean="0"/>
              <a:t>Industry </a:t>
            </a:r>
            <a:r>
              <a:rPr lang="nl-NL" sz="2000" dirty="0" smtClean="0"/>
              <a:t>for private funding</a:t>
            </a:r>
            <a:r>
              <a:rPr lang="nl-NL" sz="2000" b="1" dirty="0" smtClean="0"/>
              <a:t>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60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R&amp;D spend hasn’t grown in proportion of applications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7227" y="5129858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+mj-lt"/>
              </a:rPr>
              <a:t>GERD as % of GDP</a:t>
            </a:r>
            <a:endParaRPr lang="en-US" sz="1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19164" y="3029786"/>
            <a:ext cx="16129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+mj-lt"/>
              </a:rPr>
              <a:t>Researchers/Million People</a:t>
            </a:r>
            <a:endParaRPr lang="en-US" sz="1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2525" y="6555179"/>
            <a:ext cx="17748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/>
              <a:t>Source: OECD (MSTI 2011)</a:t>
            </a:r>
            <a:endParaRPr lang="en-US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77" y="5376079"/>
            <a:ext cx="51054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52062" y="1222805"/>
            <a:ext cx="1888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tx2"/>
                </a:solidFill>
                <a:latin typeface="+mj-lt"/>
              </a:rPr>
              <a:t>Size of bubble reflects the relative amount of annual R&amp;D spending by the country listed</a:t>
            </a:r>
            <a:endParaRPr lang="en-US" sz="1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4457" y="900621"/>
            <a:ext cx="20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solidFill>
                  <a:schemeClr val="tx2"/>
                </a:solidFill>
                <a:latin typeface="+mj-lt"/>
              </a:rPr>
              <a:t>World of R&amp;D 2010</a:t>
            </a:r>
            <a:endParaRPr lang="en-US" sz="18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30" y="1269953"/>
            <a:ext cx="5525186" cy="3845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165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1800" dirty="0">
                <a:solidFill>
                  <a:srgbClr val="333333"/>
                </a:solidFill>
              </a:rPr>
              <a:t>Increasing Focus on Demonstrating Impact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Times of “Give me money for research and leave me with peace” are gone. Government and funders want to see outcomes and impact of funds</a:t>
            </a:r>
            <a:endParaRPr lang="en-US" sz="2000" dirty="0" smtClean="0"/>
          </a:p>
          <a:p>
            <a:r>
              <a:rPr lang="en-US" sz="2000" dirty="0" smtClean="0"/>
              <a:t>There </a:t>
            </a:r>
            <a:r>
              <a:rPr lang="en-US" sz="2000" dirty="0"/>
              <a:t>is a </a:t>
            </a:r>
            <a:r>
              <a:rPr lang="en-US" sz="2000" b="1" dirty="0"/>
              <a:t>temporal and a regional challenge </a:t>
            </a:r>
            <a:r>
              <a:rPr lang="en-US" sz="2000" dirty="0"/>
              <a:t>to showing value. Universities are often called on to demonstrate immediate regional benefit. Often a short, medium and long term ROI are </a:t>
            </a:r>
            <a:r>
              <a:rPr lang="en-US" sz="2000" dirty="0" smtClean="0"/>
              <a:t>necessary</a:t>
            </a:r>
          </a:p>
          <a:p>
            <a:r>
              <a:rPr lang="en-US" sz="2000" dirty="0" smtClean="0"/>
              <a:t>Measuring impact will require </a:t>
            </a:r>
            <a:r>
              <a:rPr lang="en-US" sz="2000" b="1" dirty="0" smtClean="0"/>
              <a:t>other methods, tools and technologies </a:t>
            </a:r>
            <a:r>
              <a:rPr lang="en-US" sz="2000" dirty="0" smtClean="0"/>
              <a:t>in order to switch from conventional peer-review (qualitative) to facts-based (quantitative) methods.</a:t>
            </a:r>
            <a:endParaRPr lang="en-US" sz="2000" dirty="0"/>
          </a:p>
          <a:p>
            <a:r>
              <a:rPr lang="en-US" sz="2000" b="1" dirty="0"/>
              <a:t>Economic effect of impact can be very long </a:t>
            </a:r>
            <a:r>
              <a:rPr lang="en-US" sz="2000" b="1" dirty="0" smtClean="0"/>
              <a:t>scale</a:t>
            </a:r>
            <a:r>
              <a:rPr lang="en-US" sz="2000" dirty="0" smtClean="0"/>
              <a:t>. Challenge to reduce  </a:t>
            </a:r>
            <a:r>
              <a:rPr lang="en-US" sz="2000" dirty="0"/>
              <a:t>and social/cultural impact is often </a:t>
            </a:r>
            <a:r>
              <a:rPr lang="en-US" sz="2000" dirty="0" smtClean="0"/>
              <a:t>neglected </a:t>
            </a:r>
          </a:p>
          <a:p>
            <a:r>
              <a:rPr lang="nl-NL" sz="2000" b="1" dirty="0" smtClean="0"/>
              <a:t>Adoption of national research assessments </a:t>
            </a:r>
            <a:r>
              <a:rPr lang="nl-NL" sz="2000" dirty="0" smtClean="0"/>
              <a:t>for informed funding strategies have increased geographically and in frequence (e.g. REF, ERA, etc.)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6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7086600" cy="838200"/>
          </a:xfrm>
        </p:spPr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Demonstrating Impact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C342B-2545-40D9-9B98-A0D256770EF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457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572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1193800"/>
            <a:ext cx="3962400" cy="990600"/>
          </a:xfrm>
          <a:prstGeom prst="rect">
            <a:avLst/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27013" lvl="1" indent="-225425" algn="l" eaLnBrk="0" hangingPunct="0">
              <a:spcBef>
                <a:spcPct val="50000"/>
              </a:spcBef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Q: </a:t>
            </a:r>
            <a:r>
              <a:rPr lang="en-US" sz="1000" dirty="0">
                <a:solidFill>
                  <a:srgbClr val="333333"/>
                </a:solidFill>
                <a:latin typeface="Verdana" pitchFamily="34" charset="0"/>
              </a:rPr>
              <a:t>How would you describe the current level of activity regarding the measurement and evaluation of research performance and output at the following levels of your institution, on a scale of 1 to 7 (where 1=no activity, 7=significant amount of activity)?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53000" y="1193800"/>
            <a:ext cx="3962400" cy="990600"/>
          </a:xfrm>
          <a:prstGeom prst="rect">
            <a:avLst/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227013" lvl="1" indent="-225425" algn="l" eaLnBrk="0" hangingPunct="0">
              <a:spcBef>
                <a:spcPct val="50000"/>
              </a:spcBef>
            </a:pPr>
            <a:r>
              <a:rPr lang="en-US" sz="900" b="1">
                <a:solidFill>
                  <a:srgbClr val="333333"/>
                </a:solidFill>
                <a:latin typeface="Verdana" pitchFamily="34" charset="0"/>
              </a:rPr>
              <a:t>Q: </a:t>
            </a:r>
            <a:r>
              <a:rPr lang="en-US" sz="1000">
                <a:solidFill>
                  <a:srgbClr val="333333"/>
                </a:solidFill>
                <a:latin typeface="Verdana" pitchFamily="34" charset="0"/>
              </a:rPr>
              <a:t>How do you expect this level of activity to change in the next 3-5 years, on a scale of 1 to 7 (where 1=decrease significantly, 4=stay the same, 7=increase significantly)?</a:t>
            </a:r>
          </a:p>
        </p:txBody>
      </p:sp>
    </p:spTree>
    <p:extLst>
      <p:ext uri="{BB962C8B-B14F-4D97-AF65-F5344CB8AC3E}">
        <p14:creationId xmlns:p14="http://schemas.microsoft.com/office/powerpoint/2010/main" val="3627139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086600" cy="838200"/>
          </a:xfr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Summarized 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C342B-2545-40D9-9B98-A0D256770EF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08982" y="1031875"/>
            <a:ext cx="1536700" cy="579437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Information Proliferation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780632" y="1031875"/>
            <a:ext cx="1536700" cy="579437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Increasing Multi-Disciplinary Collaboration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537994" y="1031875"/>
            <a:ext cx="1536700" cy="579437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Increasing Competition for Funding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7287419" y="1031875"/>
            <a:ext cx="1536700" cy="579437"/>
          </a:xfrm>
          <a:prstGeom prst="rect">
            <a:avLst/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Increasing Focus on demonstrating impact</a:t>
            </a:r>
            <a:endParaRPr lang="en-US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pic>
        <p:nvPicPr>
          <p:cNvPr id="2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57" y="1638300"/>
            <a:ext cx="8942387" cy="3429000"/>
          </a:xfrm>
          <a:prstGeom prst="rect">
            <a:avLst/>
          </a:prstGeom>
        </p:spPr>
      </p:pic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67494" y="1660525"/>
            <a:ext cx="1536700" cy="579437"/>
          </a:xfrm>
          <a:prstGeom prst="rect">
            <a:avLst/>
          </a:prstGeom>
          <a:solidFill>
            <a:srgbClr val="FF9218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Corporate Researchers and Managers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78607" y="2879725"/>
            <a:ext cx="1536700" cy="579437"/>
          </a:xfrm>
          <a:prstGeom prst="rect">
            <a:avLst/>
          </a:prstGeom>
          <a:solidFill>
            <a:srgbClr val="FF9218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A&amp;G Managers and Strategists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57969" y="4098925"/>
            <a:ext cx="1536700" cy="579437"/>
          </a:xfrm>
          <a:prstGeom prst="rect">
            <a:avLst/>
          </a:prstGeom>
          <a:solidFill>
            <a:srgbClr val="FF9218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>
                <a:solidFill>
                  <a:srgbClr val="333333"/>
                </a:solidFill>
                <a:latin typeface="Verdana" pitchFamily="34" charset="0"/>
              </a:rPr>
              <a:t>A&amp;G Researchers</a:t>
            </a:r>
          </a:p>
        </p:txBody>
      </p:sp>
      <p:sp>
        <p:nvSpPr>
          <p:cNvPr id="29" name="AutoShape 47"/>
          <p:cNvSpPr>
            <a:spLocks noChangeArrowheads="1"/>
          </p:cNvSpPr>
          <p:nvPr/>
        </p:nvSpPr>
        <p:spPr bwMode="auto">
          <a:xfrm>
            <a:off x="2545557" y="5129212"/>
            <a:ext cx="463550" cy="2651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0" name="AutoShape 48"/>
          <p:cNvSpPr>
            <a:spLocks noChangeArrowheads="1"/>
          </p:cNvSpPr>
          <p:nvPr/>
        </p:nvSpPr>
        <p:spPr bwMode="auto">
          <a:xfrm>
            <a:off x="4317207" y="5129212"/>
            <a:ext cx="463550" cy="2651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AutoShape 49"/>
          <p:cNvSpPr>
            <a:spLocks noChangeArrowheads="1"/>
          </p:cNvSpPr>
          <p:nvPr/>
        </p:nvSpPr>
        <p:spPr bwMode="auto">
          <a:xfrm>
            <a:off x="6074569" y="5129212"/>
            <a:ext cx="463550" cy="2651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77900"/>
            <a:endParaRPr lang="en-US">
              <a:solidFill>
                <a:srgbClr val="333333"/>
              </a:solidFill>
            </a:endParaRPr>
          </a:p>
        </p:txBody>
      </p:sp>
      <p:sp>
        <p:nvSpPr>
          <p:cNvPr id="32" name="AutoShape 50"/>
          <p:cNvSpPr>
            <a:spLocks noChangeArrowheads="1"/>
          </p:cNvSpPr>
          <p:nvPr/>
        </p:nvSpPr>
        <p:spPr bwMode="auto">
          <a:xfrm>
            <a:off x="7823994" y="5129212"/>
            <a:ext cx="463550" cy="26511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242606" y="5546725"/>
            <a:ext cx="133882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300" b="1" dirty="0" smtClean="0">
                <a:solidFill>
                  <a:srgbClr val="333333"/>
                </a:solidFill>
                <a:latin typeface="Arial" charset="0"/>
              </a:rPr>
              <a:t>Challenges/</a:t>
            </a:r>
          </a:p>
          <a:p>
            <a:pPr algn="ctr"/>
            <a:r>
              <a:rPr lang="en-US" sz="1300" b="1" dirty="0" smtClean="0">
                <a:solidFill>
                  <a:srgbClr val="333333"/>
                </a:solidFill>
              </a:rPr>
              <a:t>Opportunities</a:t>
            </a:r>
            <a:r>
              <a:rPr lang="en-US" sz="1300" b="1" dirty="0" smtClean="0">
                <a:solidFill>
                  <a:srgbClr val="333333"/>
                </a:solidFill>
                <a:latin typeface="Arial" charset="0"/>
              </a:rPr>
              <a:t>:</a:t>
            </a:r>
            <a:endParaRPr lang="en-US" sz="13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53432" y="5546725"/>
            <a:ext cx="1447800" cy="5794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nl-NL" sz="1000" b="1" dirty="0" smtClean="0">
                <a:solidFill>
                  <a:srgbClr val="333333"/>
                </a:solidFill>
                <a:latin typeface="Verdana" pitchFamily="34" charset="0"/>
              </a:rPr>
              <a:t>Manage and organize information</a:t>
            </a:r>
            <a:endParaRPr lang="en-US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907632" y="5546725"/>
            <a:ext cx="3024187" cy="5794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Relevant and Tools</a:t>
            </a:r>
            <a:endParaRPr lang="en-US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7331869" y="5546725"/>
            <a:ext cx="1447800" cy="5794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Measuring Impact of Science</a:t>
            </a:r>
            <a:endParaRPr lang="en-US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 flipV="1">
            <a:off x="2777332" y="1962150"/>
            <a:ext cx="0" cy="231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>
            <a:off x="2777332" y="4276725"/>
            <a:ext cx="0" cy="274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2008982" y="6248400"/>
            <a:ext cx="6770687" cy="304800"/>
          </a:xfrm>
          <a:prstGeom prst="rect">
            <a:avLst/>
          </a:prstGeom>
          <a:solidFill>
            <a:srgbClr val="FF92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600" b="1" dirty="0" smtClean="0">
                <a:latin typeface="+mn-lt"/>
              </a:rPr>
              <a:t>Tools &amp; Content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868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Elsevier’s strategy to meet vision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C342B-2545-40D9-9B98-A0D256770EF3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8808" y="1117599"/>
            <a:ext cx="7868392" cy="5389562"/>
            <a:chOff x="217717" y="1098777"/>
            <a:chExt cx="7868392" cy="5389110"/>
          </a:xfrm>
        </p:grpSpPr>
        <p:sp>
          <p:nvSpPr>
            <p:cNvPr id="31" name="Rectangle 30"/>
            <p:cNvSpPr>
              <a:spLocks noChangeArrowheads="1"/>
            </p:cNvSpPr>
            <p:nvPr/>
          </p:nvSpPr>
          <p:spPr bwMode="gray">
            <a:xfrm>
              <a:off x="217717" y="1098777"/>
              <a:ext cx="7696200" cy="5389110"/>
            </a:xfrm>
            <a:prstGeom prst="rect">
              <a:avLst/>
            </a:prstGeom>
            <a:noFill/>
            <a:ln>
              <a:noFill/>
            </a:ln>
            <a:effectLst>
              <a:outerShdw dist="107763" dir="8100000" algn="ctr" rotWithShape="0">
                <a:srgbClr val="00000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004747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412665" y="1287463"/>
              <a:ext cx="6673444" cy="213577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Symbol" pitchFamily="18" charset="2"/>
                <a:buNone/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</a:rPr>
                <a:t>Product Sets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412665" y="1575199"/>
              <a:ext cx="1568044" cy="42715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Search &amp; Discovery</a:t>
              </a: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/>
              </a:r>
              <a:br>
                <a:rPr lang="en-US" sz="11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</a:br>
              <a:endPara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270397" y="5700196"/>
              <a:ext cx="6815712" cy="28477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Content Database Layers </a:t>
              </a:r>
              <a:r>
                <a:rPr lang="en-US" sz="11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(journals, books</a:t>
              </a: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, patents, etc.)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270397" y="6056158"/>
              <a:ext cx="6815712" cy="28477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Symbol" pitchFamily="18" charset="2"/>
                <a:buNone/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</a:rPr>
                <a:t>Funding </a:t>
              </a:r>
              <a:r>
                <a:rPr lang="en-US" sz="1100" b="1" dirty="0" smtClean="0">
                  <a:solidFill>
                    <a:srgbClr val="000000"/>
                  </a:solidFill>
                  <a:latin typeface="Verdana" pitchFamily="34" charset="0"/>
                </a:rPr>
                <a:t>database, Research Datasets</a:t>
              </a:r>
              <a:r>
                <a:rPr lang="en-US" sz="1100" b="1" smtClean="0">
                  <a:solidFill>
                    <a:srgbClr val="000000"/>
                  </a:solidFill>
                  <a:latin typeface="Verdana" pitchFamily="34" charset="0"/>
                </a:rPr>
                <a:t>, etc.</a:t>
              </a:r>
              <a:endParaRPr lang="en-US" sz="1100" b="1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 rot="16200000">
              <a:off x="323498" y="4768924"/>
              <a:ext cx="1093539" cy="42680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Symbol" pitchFamily="18" charset="2"/>
                <a:buNone/>
                <a:defRPr/>
              </a:pP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</a:rPr>
                <a:t>Perform</a:t>
              </a:r>
              <a:br>
                <a:rPr lang="en-US" sz="1100" b="1" dirty="0">
                  <a:solidFill>
                    <a:srgbClr val="000000"/>
                  </a:solidFill>
                  <a:latin typeface="Verdana" pitchFamily="34" charset="0"/>
                </a:rPr>
              </a:br>
              <a:r>
                <a:rPr lang="en-US" sz="1100" b="1" dirty="0">
                  <a:solidFill>
                    <a:srgbClr val="000000"/>
                  </a:solidFill>
                  <a:latin typeface="Verdana" pitchFamily="34" charset="0"/>
                </a:rPr>
                <a:t>Research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346732" y="2100263"/>
              <a:ext cx="213402" cy="342900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0" hangingPunct="0">
                <a:spcBef>
                  <a:spcPct val="50000"/>
                </a:spcBef>
                <a:buFont typeface="Symbol" pitchFamily="18" charset="2"/>
                <a:buNone/>
                <a:defRPr/>
              </a:pPr>
              <a:endParaRPr lang="en-GB" sz="11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8" name="Text Box 14"/>
            <p:cNvSpPr txBox="1">
              <a:spLocks noChangeArrowheads="1"/>
            </p:cNvSpPr>
            <p:nvPr/>
          </p:nvSpPr>
          <p:spPr bwMode="auto">
            <a:xfrm rot="-5400000">
              <a:off x="31220" y="3632997"/>
              <a:ext cx="817494" cy="266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Activities</a:t>
              </a:r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2841" y="1590995"/>
            <a:ext cx="2338526" cy="427155"/>
          </a:xfrm>
          <a:prstGeom prst="rect">
            <a:avLst/>
          </a:prstGeom>
          <a:solidFill>
            <a:srgbClr val="0099FF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100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Research Navigation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6200000">
            <a:off x="314687" y="3623121"/>
            <a:ext cx="1093539" cy="426805"/>
          </a:xfrm>
          <a:prstGeom prst="rect">
            <a:avLst/>
          </a:prstGeom>
          <a:solidFill>
            <a:srgbClr val="0099FF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  <a:buFont typeface="Symbol" pitchFamily="18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latin typeface="Verdana" pitchFamily="34" charset="0"/>
              </a:rPr>
              <a:t>Manage</a:t>
            </a:r>
            <a:br>
              <a:rPr lang="en-US" sz="1100" b="1" dirty="0">
                <a:solidFill>
                  <a:srgbClr val="000000"/>
                </a:solidFill>
                <a:latin typeface="Verdana" pitchFamily="34" charset="0"/>
              </a:rPr>
            </a:br>
            <a:r>
              <a:rPr lang="en-US" sz="1100" b="1" dirty="0">
                <a:solidFill>
                  <a:srgbClr val="000000"/>
                </a:solidFill>
                <a:latin typeface="Verdana" pitchFamily="34" charset="0"/>
              </a:rPr>
              <a:t>Research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6200000">
            <a:off x="314687" y="2458557"/>
            <a:ext cx="1093539" cy="426805"/>
          </a:xfrm>
          <a:prstGeom prst="rect">
            <a:avLst/>
          </a:prstGeom>
          <a:solidFill>
            <a:srgbClr val="0099FF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Set</a:t>
            </a:r>
            <a:br>
              <a: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</a:br>
            <a:r>
              <a: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Strategy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042840" y="2879725"/>
            <a:ext cx="2338527" cy="2701926"/>
            <a:chOff x="2891662" y="2860915"/>
            <a:chExt cx="1564951" cy="2701684"/>
          </a:xfrm>
          <a:solidFill>
            <a:srgbClr val="0099FF"/>
          </a:solidFill>
        </p:grpSpPr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891662" y="3246870"/>
              <a:ext cx="1564951" cy="2315729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3151398" y="3919683"/>
              <a:ext cx="1103470" cy="43493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Tools and data</a:t>
              </a:r>
              <a:br>
                <a:rPr lang="en-US" sz="11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</a:br>
              <a:r>
                <a:rPr lang="en-US" sz="11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(Collaboration &amp; Funding)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891662" y="2860915"/>
              <a:ext cx="1564951" cy="385955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3364578" y="2937108"/>
              <a:ext cx="601967" cy="26667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Reporting layer</a:t>
              </a: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261058" y="3844924"/>
            <a:ext cx="1710742" cy="2233612"/>
            <a:chOff x="1270397" y="3825803"/>
            <a:chExt cx="1564951" cy="2234520"/>
          </a:xfrm>
          <a:solidFill>
            <a:srgbClr val="92D050"/>
          </a:solidFill>
        </p:grpSpPr>
        <p:sp>
          <p:nvSpPr>
            <p:cNvPr id="22" name="Line 4"/>
            <p:cNvSpPr>
              <a:spLocks noChangeShapeType="1"/>
            </p:cNvSpPr>
            <p:nvPr/>
          </p:nvSpPr>
          <p:spPr bwMode="auto">
            <a:xfrm>
              <a:off x="1368206" y="4721015"/>
              <a:ext cx="0" cy="1339308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270397" y="3825803"/>
              <a:ext cx="1564951" cy="1736796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4" name="Text Box 29"/>
            <p:cNvSpPr txBox="1">
              <a:spLocks noChangeArrowheads="1"/>
            </p:cNvSpPr>
            <p:nvPr/>
          </p:nvSpPr>
          <p:spPr bwMode="auto">
            <a:xfrm>
              <a:off x="1505298" y="4597641"/>
              <a:ext cx="1061818" cy="26680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Search tools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787435" y="2105859"/>
            <a:ext cx="1289765" cy="2443162"/>
            <a:chOff x="6141601" y="2098387"/>
            <a:chExt cx="1493816" cy="2444380"/>
          </a:xfrm>
          <a:solidFill>
            <a:srgbClr val="0099FF"/>
          </a:solidFill>
        </p:grpSpPr>
        <p:sp>
          <p:nvSpPr>
            <p:cNvPr id="15" name="Line 3"/>
            <p:cNvSpPr>
              <a:spLocks noChangeShapeType="1"/>
            </p:cNvSpPr>
            <p:nvPr/>
          </p:nvSpPr>
          <p:spPr bwMode="auto">
            <a:xfrm>
              <a:off x="6560996" y="2182814"/>
              <a:ext cx="0" cy="1129722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141601" y="2355690"/>
              <a:ext cx="1493816" cy="1801122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6178114" y="3148247"/>
              <a:ext cx="1423967" cy="607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Tools for demonstrating impact</a:t>
              </a:r>
              <a:endPara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141601" y="4156812"/>
              <a:ext cx="1493816" cy="385955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6330511" y="4240992"/>
              <a:ext cx="1169970" cy="2668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Reporting layer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6141601" y="2098387"/>
              <a:ext cx="1493816" cy="257303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1" name="Text Box 33"/>
            <p:cNvSpPr txBox="1">
              <a:spLocks noChangeArrowheads="1"/>
            </p:cNvSpPr>
            <p:nvPr/>
          </p:nvSpPr>
          <p:spPr bwMode="auto">
            <a:xfrm>
              <a:off x="6547995" y="2119035"/>
              <a:ext cx="679440" cy="2668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Services</a:t>
              </a:r>
            </a:p>
          </p:txBody>
        </p:sp>
      </p:grp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5433042" y="1594061"/>
            <a:ext cx="2644158" cy="427191"/>
          </a:xfrm>
          <a:prstGeom prst="rect">
            <a:avLst/>
          </a:prstGeom>
          <a:solidFill>
            <a:srgbClr val="0099FF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45720" tIns="49320" rIns="45720" bIns="4932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  <a:buFont typeface="Symbol" pitchFamily="18" charset="2"/>
              <a:buNone/>
            </a:pPr>
            <a:r>
              <a:rPr lang="en-US" sz="1100" b="1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Performance, Planning &amp; Funding</a:t>
            </a:r>
            <a:endParaRPr lang="en-US" sz="1100" b="1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5459303" y="2590799"/>
            <a:ext cx="1295818" cy="2443162"/>
            <a:chOff x="6141601" y="2098387"/>
            <a:chExt cx="1493816" cy="2444380"/>
          </a:xfrm>
          <a:solidFill>
            <a:srgbClr val="0099FF"/>
          </a:solidFill>
        </p:grpSpPr>
        <p:sp>
          <p:nvSpPr>
            <p:cNvPr id="42" name="Line 3"/>
            <p:cNvSpPr>
              <a:spLocks noChangeShapeType="1"/>
            </p:cNvSpPr>
            <p:nvPr/>
          </p:nvSpPr>
          <p:spPr bwMode="auto">
            <a:xfrm>
              <a:off x="6560996" y="2182814"/>
              <a:ext cx="0" cy="1129722"/>
            </a:xfrm>
            <a:prstGeom prst="line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141601" y="2355690"/>
              <a:ext cx="1493816" cy="1801122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6178114" y="3148247"/>
              <a:ext cx="1423966" cy="607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nl-NL" sz="1100" b="1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Information Management tools</a:t>
              </a:r>
              <a:endParaRPr lang="en-US" sz="1100" b="1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6141601" y="4156812"/>
              <a:ext cx="1493816" cy="385955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6" name="Text Box 28"/>
            <p:cNvSpPr txBox="1">
              <a:spLocks noChangeArrowheads="1"/>
            </p:cNvSpPr>
            <p:nvPr/>
          </p:nvSpPr>
          <p:spPr bwMode="auto">
            <a:xfrm>
              <a:off x="6607261" y="4240992"/>
              <a:ext cx="616467" cy="26901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nl-NL" sz="1100" dirty="0" smtClean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CRIS</a:t>
              </a:r>
              <a:endParaRPr lang="en-US" sz="1100" dirty="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141601" y="2098387"/>
              <a:ext cx="1493816" cy="257303"/>
            </a:xfrm>
            <a:prstGeom prst="rect">
              <a:avLst/>
            </a:prstGeom>
            <a:grpFill/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5720" tIns="49320" rIns="45720" bIns="49320" anchor="ctr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6547995" y="2119035"/>
              <a:ext cx="679440" cy="26683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5720" tIns="49320" rIns="45720" bIns="49320">
              <a:spAutoFit/>
            </a:bodyPr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7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Symbol" pitchFamily="18" charset="2"/>
                <a:buNone/>
              </a:pPr>
              <a:r>
                <a:rPr lang="en-US" sz="1100" dirty="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Services</a:t>
              </a:r>
            </a:p>
          </p:txBody>
        </p:sp>
      </p:grpSp>
      <p:sp>
        <p:nvSpPr>
          <p:cNvPr id="49" name="Right Brace 48"/>
          <p:cNvSpPr/>
          <p:nvPr/>
        </p:nvSpPr>
        <p:spPr bwMode="auto">
          <a:xfrm>
            <a:off x="8220198" y="5719404"/>
            <a:ext cx="161802" cy="64078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2" name="Right Brace 51"/>
          <p:cNvSpPr/>
          <p:nvPr/>
        </p:nvSpPr>
        <p:spPr bwMode="auto">
          <a:xfrm>
            <a:off x="8191500" y="1327320"/>
            <a:ext cx="190500" cy="422097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5400000">
            <a:off x="8325335" y="3287244"/>
            <a:ext cx="67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latin typeface="+mn-lt"/>
              </a:rPr>
              <a:t>Tools</a:t>
            </a:r>
            <a:endParaRPr lang="en-US" sz="1800" b="1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 rot="5400000">
            <a:off x="8214214" y="5846576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b="1" dirty="0" smtClean="0">
                <a:latin typeface="+mn-lt"/>
              </a:rPr>
              <a:t>Content</a:t>
            </a:r>
            <a:endParaRPr lang="en-US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0876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Thanks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0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1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5" name="think-cell Slide" r:id="rId27" imgW="360" imgH="360" progId="">
                  <p:embed/>
                </p:oleObj>
              </mc:Choice>
              <mc:Fallback>
                <p:oleObj name="think-cell Slide" r:id="rId27" imgW="360" imgH="360" progId="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ctangle 2"/>
          <p:cNvSpPr txBox="1">
            <a:spLocks noChangeArrowheads="1"/>
          </p:cNvSpPr>
          <p:nvPr/>
        </p:nvSpPr>
        <p:spPr bwMode="auto">
          <a:xfrm>
            <a:off x="1219200" y="3048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0" dirty="0" smtClean="0">
                <a:latin typeface="+mj-lt"/>
              </a:rPr>
              <a:t>Research Information Systems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Pentagon 67"/>
          <p:cNvSpPr/>
          <p:nvPr>
            <p:custDataLst>
              <p:tags r:id="rId3"/>
            </p:custDataLst>
          </p:nvPr>
        </p:nvSpPr>
        <p:spPr>
          <a:xfrm>
            <a:off x="373072" y="1840009"/>
            <a:ext cx="2630099" cy="1518206"/>
          </a:xfrm>
          <a:prstGeom prst="homePlate">
            <a:avLst>
              <a:gd name="adj" fmla="val 20318"/>
            </a:avLst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69" name="Pentagon 68"/>
          <p:cNvSpPr/>
          <p:nvPr>
            <p:custDataLst>
              <p:tags r:id="rId4"/>
            </p:custDataLst>
          </p:nvPr>
        </p:nvSpPr>
        <p:spPr>
          <a:xfrm>
            <a:off x="383947" y="3581400"/>
            <a:ext cx="2630099" cy="1518206"/>
          </a:xfrm>
          <a:prstGeom prst="homePlate">
            <a:avLst>
              <a:gd name="adj" fmla="val 20318"/>
            </a:avLst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71" name="Rectangle 70"/>
          <p:cNvSpPr/>
          <p:nvPr>
            <p:custDataLst>
              <p:tags r:id="rId5"/>
            </p:custDataLst>
          </p:nvPr>
        </p:nvSpPr>
        <p:spPr>
          <a:xfrm>
            <a:off x="3212623" y="1840011"/>
            <a:ext cx="3232996" cy="3265390"/>
          </a:xfrm>
          <a:prstGeom prst="rect">
            <a:avLst/>
          </a:prstGeom>
          <a:noFill/>
          <a:ln>
            <a:solidFill>
              <a:srgbClr val="FF9218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j-lt"/>
            </a:endParaRPr>
          </a:p>
        </p:txBody>
      </p:sp>
      <p:sp>
        <p:nvSpPr>
          <p:cNvPr id="80" name="Rectangle 79"/>
          <p:cNvSpPr/>
          <p:nvPr>
            <p:custDataLst>
              <p:tags r:id="rId6"/>
            </p:custDataLst>
          </p:nvPr>
        </p:nvSpPr>
        <p:spPr>
          <a:xfrm>
            <a:off x="6651323" y="1797971"/>
            <a:ext cx="2053401" cy="803354"/>
          </a:xfrm>
          <a:prstGeom prst="rect">
            <a:avLst/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83" name="Straight Connector 82"/>
          <p:cNvCxnSpPr/>
          <p:nvPr>
            <p:custDataLst>
              <p:tags r:id="rId7"/>
            </p:custDataLst>
          </p:nvPr>
        </p:nvCxnSpPr>
        <p:spPr>
          <a:xfrm>
            <a:off x="381134" y="1642791"/>
            <a:ext cx="25951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>
            <p:custDataLst>
              <p:tags r:id="rId8"/>
            </p:custDataLst>
          </p:nvPr>
        </p:nvCxnSpPr>
        <p:spPr>
          <a:xfrm>
            <a:off x="3176978" y="1651755"/>
            <a:ext cx="32417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>
            <p:custDataLst>
              <p:tags r:id="rId9"/>
            </p:custDataLst>
          </p:nvPr>
        </p:nvCxnSpPr>
        <p:spPr>
          <a:xfrm>
            <a:off x="6651556" y="1651755"/>
            <a:ext cx="20621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Left-Right Arrow 89"/>
          <p:cNvSpPr/>
          <p:nvPr>
            <p:custDataLst>
              <p:tags r:id="rId10"/>
            </p:custDataLst>
          </p:nvPr>
        </p:nvSpPr>
        <p:spPr>
          <a:xfrm>
            <a:off x="381000" y="5257800"/>
            <a:ext cx="8305800" cy="838200"/>
          </a:xfrm>
          <a:prstGeom prst="leftRightArrow">
            <a:avLst>
              <a:gd name="adj1" fmla="val 66981"/>
              <a:gd name="adj2" fmla="val 50000"/>
            </a:avLst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7" name="TextBox 96"/>
          <p:cNvSpPr txBox="1"/>
          <p:nvPr>
            <p:custDataLst>
              <p:tags r:id="rId11"/>
            </p:custDataLst>
          </p:nvPr>
        </p:nvSpPr>
        <p:spPr>
          <a:xfrm>
            <a:off x="381000" y="3742691"/>
            <a:ext cx="25165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Human Capital</a:t>
            </a:r>
          </a:p>
          <a:p>
            <a:pPr marL="636588" lvl="2" indent="-177800" algn="l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Researchers</a:t>
            </a:r>
          </a:p>
          <a:p>
            <a:pPr marL="636588" lvl="2" indent="-177800" algn="l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PhDs</a:t>
            </a:r>
          </a:p>
          <a:p>
            <a:pPr marL="636588" lvl="2" indent="-177800" algn="l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Post-docs</a:t>
            </a:r>
          </a:p>
        </p:txBody>
      </p:sp>
      <p:sp>
        <p:nvSpPr>
          <p:cNvPr id="98" name="TextBox 97"/>
          <p:cNvSpPr txBox="1"/>
          <p:nvPr>
            <p:custDataLst>
              <p:tags r:id="rId12"/>
            </p:custDataLst>
          </p:nvPr>
        </p:nvSpPr>
        <p:spPr>
          <a:xfrm>
            <a:off x="426556" y="2144805"/>
            <a:ext cx="199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Funding</a:t>
            </a:r>
            <a:endParaRPr lang="en-GB" sz="1600" dirty="0" smtClean="0">
              <a:solidFill>
                <a:sysClr val="windowText" lastClr="000000"/>
              </a:solidFill>
              <a:latin typeface="+mj-lt"/>
            </a:endParaRPr>
          </a:p>
          <a:p>
            <a:pPr marL="635000" lvl="2" indent="-177800" algn="l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National </a:t>
            </a:r>
          </a:p>
          <a:p>
            <a:pPr marL="635000" lvl="2" indent="-177800" algn="l"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International </a:t>
            </a:r>
          </a:p>
        </p:txBody>
      </p:sp>
      <p:sp>
        <p:nvSpPr>
          <p:cNvPr id="99" name="TextBox 98"/>
          <p:cNvSpPr txBox="1"/>
          <p:nvPr>
            <p:custDataLst>
              <p:tags r:id="rId13"/>
            </p:custDataLst>
          </p:nvPr>
        </p:nvSpPr>
        <p:spPr>
          <a:xfrm>
            <a:off x="6629400" y="1815900"/>
            <a:ext cx="2150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Academic</a:t>
            </a:r>
          </a:p>
          <a:p>
            <a:pPr marL="179388" lvl="1" indent="-1778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Articles, citations, books data</a:t>
            </a:r>
          </a:p>
        </p:txBody>
      </p:sp>
      <p:sp>
        <p:nvSpPr>
          <p:cNvPr id="100" name="Rectangle 99"/>
          <p:cNvSpPr/>
          <p:nvPr>
            <p:custDataLst>
              <p:tags r:id="rId14"/>
            </p:custDataLst>
          </p:nvPr>
        </p:nvSpPr>
        <p:spPr>
          <a:xfrm>
            <a:off x="6660283" y="2642890"/>
            <a:ext cx="2053401" cy="803354"/>
          </a:xfrm>
          <a:prstGeom prst="rect">
            <a:avLst/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1" name="TextBox 100"/>
          <p:cNvSpPr txBox="1"/>
          <p:nvPr>
            <p:custDataLst>
              <p:tags r:id="rId15"/>
            </p:custDataLst>
          </p:nvPr>
        </p:nvSpPr>
        <p:spPr>
          <a:xfrm>
            <a:off x="6705600" y="2642890"/>
            <a:ext cx="192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Esteem</a:t>
            </a:r>
          </a:p>
          <a:p>
            <a:pPr marL="179388" lvl="1" indent="-1778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Awards,  recognition &amp; prizes</a:t>
            </a:r>
          </a:p>
        </p:txBody>
      </p:sp>
      <p:sp>
        <p:nvSpPr>
          <p:cNvPr id="102" name="Rectangle 101"/>
          <p:cNvSpPr/>
          <p:nvPr>
            <p:custDataLst>
              <p:tags r:id="rId16"/>
            </p:custDataLst>
          </p:nvPr>
        </p:nvSpPr>
        <p:spPr>
          <a:xfrm>
            <a:off x="6660283" y="3481090"/>
            <a:ext cx="2053401" cy="803354"/>
          </a:xfrm>
          <a:prstGeom prst="rect">
            <a:avLst/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3" name="TextBox 102"/>
          <p:cNvSpPr txBox="1"/>
          <p:nvPr>
            <p:custDataLst>
              <p:tags r:id="rId17"/>
            </p:custDataLst>
          </p:nvPr>
        </p:nvSpPr>
        <p:spPr>
          <a:xfrm>
            <a:off x="6688266" y="3481090"/>
            <a:ext cx="192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Commercial</a:t>
            </a:r>
          </a:p>
          <a:p>
            <a:pPr marL="179388" lvl="1" indent="-1778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Patents, licences &amp; spin-outs</a:t>
            </a:r>
          </a:p>
        </p:txBody>
      </p:sp>
      <p:sp>
        <p:nvSpPr>
          <p:cNvPr id="104" name="Rectangle 103"/>
          <p:cNvSpPr/>
          <p:nvPr>
            <p:custDataLst>
              <p:tags r:id="rId18"/>
            </p:custDataLst>
          </p:nvPr>
        </p:nvSpPr>
        <p:spPr>
          <a:xfrm>
            <a:off x="6669243" y="4319290"/>
            <a:ext cx="2053401" cy="803354"/>
          </a:xfrm>
          <a:prstGeom prst="rect">
            <a:avLst/>
          </a:prstGeom>
          <a:solidFill>
            <a:srgbClr val="FF92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5" name="TextBox 104"/>
          <p:cNvSpPr txBox="1"/>
          <p:nvPr>
            <p:custDataLst>
              <p:tags r:id="rId19"/>
            </p:custDataLst>
          </p:nvPr>
        </p:nvSpPr>
        <p:spPr>
          <a:xfrm>
            <a:off x="6705600" y="4350603"/>
            <a:ext cx="192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Impact</a:t>
            </a:r>
          </a:p>
          <a:p>
            <a:pPr marL="179388" lvl="1" indent="-1778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Social, economic, political &amp; cultural</a:t>
            </a:r>
          </a:p>
        </p:txBody>
      </p:sp>
      <p:sp>
        <p:nvSpPr>
          <p:cNvPr id="106" name="TextBox 105"/>
          <p:cNvSpPr txBox="1"/>
          <p:nvPr>
            <p:custDataLst>
              <p:tags r:id="rId20"/>
            </p:custDataLst>
          </p:nvPr>
        </p:nvSpPr>
        <p:spPr>
          <a:xfrm>
            <a:off x="3505838" y="2362200"/>
            <a:ext cx="2666362" cy="2262158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Capital, equipment, facilities </a:t>
            </a: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endParaRPr lang="en-GB" sz="1600" dirty="0" smtClean="0">
              <a:latin typeface="+mj-lt"/>
            </a:endParaRP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Collaboration</a:t>
            </a: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endParaRPr lang="en-GB" sz="1600" dirty="0" smtClean="0">
              <a:latin typeface="+mj-lt"/>
            </a:endParaRP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Skills development</a:t>
            </a: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endParaRPr lang="en-GB" sz="1600" dirty="0" smtClean="0">
              <a:latin typeface="+mj-lt"/>
            </a:endParaRP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Spending efficiency</a:t>
            </a:r>
          </a:p>
          <a:p>
            <a:pPr marL="635000" lvl="1" indent="-177800" algn="l">
              <a:spcBef>
                <a:spcPts val="0"/>
              </a:spcBef>
              <a:buFont typeface="Wingdings" pitchFamily="2" charset="2"/>
              <a:buChar char="§"/>
            </a:pPr>
            <a:endParaRPr lang="en-GB" sz="1600" dirty="0" smtClean="0">
              <a:latin typeface="+mj-lt"/>
            </a:endParaRPr>
          </a:p>
          <a:p>
            <a:pPr marL="177800" indent="-177800" algn="l">
              <a:spcBef>
                <a:spcPts val="0"/>
              </a:spcBef>
              <a:buFont typeface="Wingdings" pitchFamily="2" charset="2"/>
              <a:buChar char="§"/>
            </a:pPr>
            <a:r>
              <a:rPr lang="en-GB" sz="1600" dirty="0" smtClean="0">
                <a:latin typeface="+mj-lt"/>
              </a:rPr>
              <a:t>Content, tools, data-sets</a:t>
            </a:r>
          </a:p>
        </p:txBody>
      </p:sp>
      <p:sp>
        <p:nvSpPr>
          <p:cNvPr id="110" name="TextBox 109"/>
          <p:cNvSpPr txBox="1"/>
          <p:nvPr>
            <p:custDataLst>
              <p:tags r:id="rId21"/>
            </p:custDataLst>
          </p:nvPr>
        </p:nvSpPr>
        <p:spPr>
          <a:xfrm>
            <a:off x="3120443" y="5358825"/>
            <a:ext cx="3356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77800" algn="l">
              <a:spcBef>
                <a:spcPts val="0"/>
              </a:spcBef>
              <a:buClr>
                <a:schemeClr val="tx1"/>
              </a:buClr>
            </a:pPr>
            <a:r>
              <a:rPr lang="en-GB" sz="1600" b="1" dirty="0" smtClean="0">
                <a:solidFill>
                  <a:sysClr val="windowText" lastClr="000000"/>
                </a:solidFill>
                <a:latin typeface="+mj-lt"/>
              </a:rPr>
              <a:t>Management Information</a:t>
            </a:r>
          </a:p>
          <a:p>
            <a:pPr marL="179388" lvl="1" indent="-177800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GB" sz="1600" dirty="0" smtClean="0">
                <a:solidFill>
                  <a:sysClr val="windowText" lastClr="000000"/>
                </a:solidFill>
                <a:latin typeface="+mj-lt"/>
              </a:rPr>
              <a:t>Metrics, case studies, vignettes</a:t>
            </a:r>
          </a:p>
        </p:txBody>
      </p:sp>
      <p:sp>
        <p:nvSpPr>
          <p:cNvPr id="112" name="TextBox 111"/>
          <p:cNvSpPr txBox="1"/>
          <p:nvPr>
            <p:custDataLst>
              <p:tags r:id="rId22"/>
            </p:custDataLst>
          </p:nvPr>
        </p:nvSpPr>
        <p:spPr>
          <a:xfrm>
            <a:off x="381000" y="1295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j-lt"/>
              </a:rPr>
              <a:t>Inputs</a:t>
            </a:r>
            <a:endParaRPr lang="en-US" sz="1800" b="1" dirty="0">
              <a:latin typeface="+mj-lt"/>
            </a:endParaRPr>
          </a:p>
        </p:txBody>
      </p:sp>
      <p:sp>
        <p:nvSpPr>
          <p:cNvPr id="113" name="TextBox 112"/>
          <p:cNvSpPr txBox="1"/>
          <p:nvPr>
            <p:custDataLst>
              <p:tags r:id="rId23"/>
            </p:custDataLst>
          </p:nvPr>
        </p:nvSpPr>
        <p:spPr>
          <a:xfrm>
            <a:off x="6629400" y="131109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j-lt"/>
              </a:rPr>
              <a:t>Outputs</a:t>
            </a:r>
            <a:endParaRPr lang="en-US" sz="1800" b="1" dirty="0">
              <a:latin typeface="+mj-lt"/>
            </a:endParaRPr>
          </a:p>
        </p:txBody>
      </p:sp>
      <p:sp>
        <p:nvSpPr>
          <p:cNvPr id="114" name="TextBox 113"/>
          <p:cNvSpPr txBox="1"/>
          <p:nvPr>
            <p:custDataLst>
              <p:tags r:id="rId24"/>
            </p:custDataLst>
          </p:nvPr>
        </p:nvSpPr>
        <p:spPr>
          <a:xfrm>
            <a:off x="3200400" y="131109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latin typeface="+mj-lt"/>
              </a:rPr>
              <a:t>Throughputs</a:t>
            </a:r>
            <a:endParaRPr lang="en-US" sz="1800" b="1" dirty="0">
              <a:latin typeface="+mj-lt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57200" y="6673334"/>
            <a:ext cx="8077200" cy="169277"/>
          </a:xfrm>
          <a:prstGeom prst="rect">
            <a:avLst/>
          </a:prstGeom>
          <a:noFill/>
        </p:spPr>
        <p:txBody>
          <a:bodyPr wrap="square" lIns="0" tIns="0" rtlCol="0" anchor="ctr" anchorCtr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i="1" kern="0" dirty="0" smtClean="0">
                <a:solidFill>
                  <a:sysClr val="windowText" lastClr="000000"/>
                </a:solidFill>
                <a:latin typeface="+mj-lt"/>
              </a:rPr>
              <a:t>Note: the mapping of existing products to the levers is not comprehensive, i.e. Custom Solutions are not included for display purposes</a:t>
            </a:r>
            <a:endParaRPr kumimoji="0" lang="en-US" sz="8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The audience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C342B-2545-40D9-9B98-A0D256770E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980539" y="1375262"/>
            <a:ext cx="3096344" cy="4608512"/>
          </a:xfrm>
          <a:prstGeom prst="triangle">
            <a:avLst/>
          </a:prstGeom>
          <a:solidFill>
            <a:srgbClr val="FF9218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900" dirty="0" smtClean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132667" y="2599398"/>
            <a:ext cx="813816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337099" y="4903654"/>
            <a:ext cx="2379744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14"/>
          <p:cNvSpPr txBox="1"/>
          <p:nvPr/>
        </p:nvSpPr>
        <p:spPr>
          <a:xfrm>
            <a:off x="4098331" y="2190642"/>
            <a:ext cx="864096" cy="40875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buClr>
                <a:srgbClr val="000000"/>
              </a:buClr>
            </a:pPr>
            <a:r>
              <a:rPr lang="en-US" sz="900" b="1" dirty="0" smtClean="0">
                <a:solidFill>
                  <a:sysClr val="windowText" lastClr="000000"/>
                </a:solidFill>
                <a:latin typeface="+mj-lt"/>
              </a:rPr>
              <a:t>Government  bodies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3916643" y="3175462"/>
            <a:ext cx="1224136" cy="40875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buClr>
                <a:srgbClr val="000000"/>
              </a:buClr>
            </a:pPr>
            <a:r>
              <a:rPr lang="en-US" sz="900" b="1" dirty="0" smtClean="0">
                <a:solidFill>
                  <a:sysClr val="windowText" lastClr="000000"/>
                </a:solidFill>
                <a:latin typeface="+mj-lt"/>
              </a:rPr>
              <a:t>Funding bodies and research councils</a:t>
            </a:r>
            <a:endParaRPr lang="en-US" sz="9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3916643" y="4134858"/>
            <a:ext cx="1296144" cy="40875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buClr>
                <a:srgbClr val="000000"/>
              </a:buClr>
            </a:pPr>
            <a:r>
              <a:rPr lang="en-US" sz="900" b="1" dirty="0" smtClean="0">
                <a:solidFill>
                  <a:sysClr val="windowText" lastClr="000000"/>
                </a:solidFill>
                <a:latin typeface="+mj-lt"/>
              </a:rPr>
              <a:t>Universities management (e.g. PVCRs, Research Administrators, [Librarians])</a:t>
            </a:r>
            <a:endParaRPr lang="en-US" sz="900" b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3916643" y="5214978"/>
            <a:ext cx="1296144" cy="40875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30000"/>
              </a:lnSpc>
              <a:buClr>
                <a:srgbClr val="000000"/>
              </a:buClr>
            </a:pPr>
            <a:r>
              <a:rPr lang="en-US" sz="1000" b="1" dirty="0" smtClean="0">
                <a:solidFill>
                  <a:sysClr val="windowText" lastClr="000000"/>
                </a:solidFill>
                <a:latin typeface="+mj-lt"/>
              </a:rPr>
              <a:t>Researchers</a:t>
            </a:r>
            <a:endParaRPr lang="en-US" sz="1000" b="1" dirty="0">
              <a:solidFill>
                <a:sysClr val="windowText" lastClr="000000"/>
              </a:solidFill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41715" y="3751526"/>
            <a:ext cx="1572768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Circular Arrow 11"/>
          <p:cNvSpPr/>
          <p:nvPr/>
        </p:nvSpPr>
        <p:spPr bwMode="auto">
          <a:xfrm rot="17433314" flipH="1">
            <a:off x="3861887" y="2367683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3" name="Circular Arrow 12"/>
          <p:cNvSpPr/>
          <p:nvPr/>
        </p:nvSpPr>
        <p:spPr bwMode="auto">
          <a:xfrm rot="17433314" flipH="1">
            <a:off x="3501847" y="3518250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4" name="Circular Arrow 13"/>
          <p:cNvSpPr/>
          <p:nvPr/>
        </p:nvSpPr>
        <p:spPr bwMode="auto">
          <a:xfrm rot="17433314" flipH="1">
            <a:off x="3124555" y="4670378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5" name="Circular Arrow 14"/>
          <p:cNvSpPr/>
          <p:nvPr/>
        </p:nvSpPr>
        <p:spPr bwMode="auto">
          <a:xfrm rot="14486119" flipV="1">
            <a:off x="4849474" y="2380102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6" name="Circular Arrow 15"/>
          <p:cNvSpPr/>
          <p:nvPr/>
        </p:nvSpPr>
        <p:spPr bwMode="auto">
          <a:xfrm rot="14486119" flipV="1">
            <a:off x="5209515" y="3530669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7" name="Circular Arrow 16"/>
          <p:cNvSpPr/>
          <p:nvPr/>
        </p:nvSpPr>
        <p:spPr bwMode="auto">
          <a:xfrm rot="14486119" flipV="1">
            <a:off x="5592806" y="4682797"/>
            <a:ext cx="360040" cy="360040"/>
          </a:xfrm>
          <a:prstGeom prst="circular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88900" indent="-88900" algn="r" eaLnBrk="1" hangingPunct="1">
              <a:lnSpc>
                <a:spcPct val="130000"/>
              </a:lnSpc>
              <a:buClr>
                <a:srgbClr val="000000"/>
              </a:buClr>
            </a:pPr>
            <a:endParaRPr lang="en-US" sz="1400" smtClean="0">
              <a:solidFill>
                <a:srgbClr val="4B4B4B"/>
              </a:solidFill>
              <a:latin typeface="+mj-lt"/>
            </a:endParaRPr>
          </a:p>
        </p:txBody>
      </p:sp>
      <p:sp>
        <p:nvSpPr>
          <p:cNvPr id="18" name="TextBox 70"/>
          <p:cNvSpPr txBox="1"/>
          <p:nvPr/>
        </p:nvSpPr>
        <p:spPr>
          <a:xfrm>
            <a:off x="2364036" y="2818071"/>
            <a:ext cx="931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r>
              <a:rPr lang="en-GB" sz="1200" b="1" dirty="0" err="1" smtClean="0">
                <a:latin typeface="+mj-lt"/>
              </a:rPr>
              <a:t>SciVal</a:t>
            </a:r>
            <a:r>
              <a:rPr lang="en-GB" sz="1200" b="1" dirty="0" smtClean="0">
                <a:latin typeface="+mj-lt"/>
              </a:rPr>
              <a:t> focus</a:t>
            </a:r>
            <a:endParaRPr lang="en-US" sz="1200" b="1" dirty="0">
              <a:latin typeface="+mj-lt"/>
            </a:endParaRPr>
          </a:p>
        </p:txBody>
      </p:sp>
      <p:sp>
        <p:nvSpPr>
          <p:cNvPr id="19" name="Left Brace 18"/>
          <p:cNvSpPr/>
          <p:nvPr/>
        </p:nvSpPr>
        <p:spPr bwMode="auto">
          <a:xfrm rot="1124760">
            <a:off x="3290094" y="1390963"/>
            <a:ext cx="381000" cy="33528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Left Brace 19"/>
          <p:cNvSpPr/>
          <p:nvPr/>
        </p:nvSpPr>
        <p:spPr bwMode="auto">
          <a:xfrm rot="9703752">
            <a:off x="6054468" y="4222620"/>
            <a:ext cx="381000" cy="174542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1" name="TextBox 70"/>
          <p:cNvSpPr txBox="1"/>
          <p:nvPr/>
        </p:nvSpPr>
        <p:spPr>
          <a:xfrm>
            <a:off x="6553200" y="4862817"/>
            <a:ext cx="10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9pPr>
          </a:lstStyle>
          <a:p>
            <a:r>
              <a:rPr lang="en-GB" sz="1200" b="1" dirty="0" err="1" smtClean="0">
                <a:latin typeface="+mj-lt"/>
              </a:rPr>
              <a:t>SciVerse</a:t>
            </a:r>
            <a:r>
              <a:rPr lang="en-GB" sz="1200" b="1" dirty="0" smtClean="0">
                <a:latin typeface="+mj-lt"/>
              </a:rPr>
              <a:t> focus</a:t>
            </a:r>
            <a:endParaRPr lang="en-US" sz="1200" b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639762"/>
            <a:ext cx="22962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Tools </a:t>
            </a:r>
            <a:r>
              <a:rPr lang="en-US" sz="1600" dirty="0">
                <a:latin typeface="+mj-lt"/>
              </a:rPr>
              <a:t>and </a:t>
            </a:r>
            <a:r>
              <a:rPr lang="en-US" sz="1600" dirty="0" smtClean="0">
                <a:latin typeface="+mj-lt"/>
              </a:rPr>
              <a:t>services (e.g. Spotlight, Experts, etc.) </a:t>
            </a:r>
            <a:r>
              <a:rPr lang="en-US" sz="1600" dirty="0">
                <a:latin typeface="+mj-lt"/>
              </a:rPr>
              <a:t>that </a:t>
            </a:r>
            <a:r>
              <a:rPr lang="en-US" sz="1600" dirty="0" smtClean="0">
                <a:latin typeface="+mj-lt"/>
              </a:rPr>
              <a:t>help </a:t>
            </a:r>
            <a:r>
              <a:rPr lang="en-US" sz="1600" dirty="0">
                <a:latin typeface="+mj-lt"/>
              </a:rPr>
              <a:t>research institutions and funding </a:t>
            </a:r>
            <a:r>
              <a:rPr lang="en-US" sz="1600" dirty="0" smtClean="0">
                <a:latin typeface="+mj-lt"/>
              </a:rPr>
              <a:t>agencies and governments establish</a:t>
            </a:r>
            <a:r>
              <a:rPr lang="en-US" sz="1600" dirty="0">
                <a:latin typeface="+mj-lt"/>
              </a:rPr>
              <a:t>, execute and evaluate their strategies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5814" y="2560122"/>
            <a:ext cx="22962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Tools and access (e.g. </a:t>
            </a:r>
            <a:r>
              <a:rPr lang="en-US" sz="1600" dirty="0" err="1" smtClean="0">
                <a:latin typeface="+mn-lt"/>
              </a:rPr>
              <a:t>ScienceDirect</a:t>
            </a:r>
            <a:r>
              <a:rPr lang="en-US" sz="1600" dirty="0" smtClean="0">
                <a:latin typeface="+mn-lt"/>
              </a:rPr>
              <a:t>, Scopus, Applications, etc.) </a:t>
            </a:r>
            <a:r>
              <a:rPr lang="en-US" sz="1600" dirty="0">
                <a:latin typeface="+mn-lt"/>
              </a:rPr>
              <a:t>to a constantly expanding universe of content and solutions resulting in more discovery with less searching</a:t>
            </a:r>
          </a:p>
        </p:txBody>
      </p:sp>
    </p:spTree>
    <p:extLst>
      <p:ext uri="{BB962C8B-B14F-4D97-AF65-F5344CB8AC3E}">
        <p14:creationId xmlns:p14="http://schemas.microsoft.com/office/powerpoint/2010/main" val="181848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454399-9A76-4B7A-ABEB-D33B215DA47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260350"/>
            <a:ext cx="7916862" cy="990600"/>
          </a:xfrm>
        </p:spPr>
        <p:txBody>
          <a:bodyPr/>
          <a:lstStyle/>
          <a:p>
            <a:pPr eaLnBrk="1" hangingPunct="1"/>
            <a:r>
              <a:rPr lang="nl-NL" sz="1800" dirty="0" smtClean="0">
                <a:solidFill>
                  <a:schemeClr val="tx1"/>
                </a:solidFill>
              </a:rPr>
              <a:t>Researcher Information needs</a:t>
            </a:r>
          </a:p>
        </p:txBody>
      </p:sp>
      <p:pic>
        <p:nvPicPr>
          <p:cNvPr id="5124" name="Picture 3" descr="f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652588"/>
            <a:ext cx="836295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3840163"/>
            <a:ext cx="939800" cy="10795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5" descr="ugrad_researcher_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63" y="2746375"/>
            <a:ext cx="769937" cy="11334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6" descr="DSC00583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2182813"/>
            <a:ext cx="842963" cy="1065212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563" y="2951163"/>
            <a:ext cx="20399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5181600" y="2176463"/>
            <a:ext cx="2235200" cy="3492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30" name="Picture 9" descr="person at comput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513" y="1646238"/>
            <a:ext cx="1246187" cy="935037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0" descr="lancetpic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035050"/>
            <a:ext cx="1009650" cy="127635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1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B917B-011C-432A-BF50-933E1B69A54B}" type="slidenum">
              <a:rPr lang="en-GB"/>
              <a:pPr/>
              <a:t>5</a:t>
            </a:fld>
            <a:endParaRPr lang="en-GB"/>
          </a:p>
        </p:txBody>
      </p:sp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519" y="402843"/>
            <a:ext cx="7631113" cy="793750"/>
          </a:xfrm>
        </p:spPr>
        <p:txBody>
          <a:bodyPr/>
          <a:lstStyle/>
          <a:p>
            <a:pPr defTabSz="914400">
              <a:tabLst>
                <a:tab pos="3143250" algn="l"/>
              </a:tabLst>
            </a:pPr>
            <a:r>
              <a:rPr lang="en-US" sz="1400" dirty="0" smtClean="0">
                <a:solidFill>
                  <a:srgbClr val="333333"/>
                </a:solidFill>
              </a:rPr>
              <a:t>Research workflow drives different research information needs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849929" name="AutoShape 9"/>
          <p:cNvSpPr>
            <a:spLocks noChangeArrowheads="1"/>
          </p:cNvSpPr>
          <p:nvPr/>
        </p:nvSpPr>
        <p:spPr bwMode="auto">
          <a:xfrm>
            <a:off x="1002311" y="1232219"/>
            <a:ext cx="1709737" cy="684213"/>
          </a:xfrm>
          <a:prstGeom prst="chevron">
            <a:avLst>
              <a:gd name="adj" fmla="val 35921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880" rIns="45720" anchor="ctr"/>
          <a:lstStyle/>
          <a:p>
            <a:pPr eaLnBrk="0" hangingPunct="0"/>
            <a:r>
              <a:rPr lang="en-US" sz="1000" b="1" dirty="0">
                <a:solidFill>
                  <a:srgbClr val="333333"/>
                </a:solidFill>
                <a:latin typeface="Verdana" pitchFamily="34" charset="0"/>
              </a:rPr>
              <a:t>Identify/Develop Research Topic</a:t>
            </a:r>
          </a:p>
        </p:txBody>
      </p:sp>
      <p:sp>
        <p:nvSpPr>
          <p:cNvPr id="849930" name="AutoShape 10"/>
          <p:cNvSpPr>
            <a:spLocks noChangeArrowheads="1"/>
          </p:cNvSpPr>
          <p:nvPr/>
        </p:nvSpPr>
        <p:spPr bwMode="auto">
          <a:xfrm>
            <a:off x="2562823" y="1232219"/>
            <a:ext cx="1709738" cy="684213"/>
          </a:xfrm>
          <a:prstGeom prst="chevron">
            <a:avLst>
              <a:gd name="adj" fmla="val 35921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880" rIns="45720" anchor="ctr"/>
          <a:lstStyle/>
          <a:p>
            <a:pPr eaLnBrk="0" hangingPunct="0"/>
            <a:r>
              <a:rPr lang="en-US" sz="1000" b="1">
                <a:solidFill>
                  <a:srgbClr val="333333"/>
                </a:solidFill>
                <a:latin typeface="Verdana" pitchFamily="34" charset="0"/>
              </a:rPr>
              <a:t>Secure Funding</a:t>
            </a:r>
          </a:p>
        </p:txBody>
      </p:sp>
      <p:sp>
        <p:nvSpPr>
          <p:cNvPr id="849931" name="AutoShape 11"/>
          <p:cNvSpPr>
            <a:spLocks noChangeArrowheads="1"/>
          </p:cNvSpPr>
          <p:nvPr/>
        </p:nvSpPr>
        <p:spPr bwMode="auto">
          <a:xfrm>
            <a:off x="4126511" y="1232219"/>
            <a:ext cx="1706562" cy="684213"/>
          </a:xfrm>
          <a:prstGeom prst="chevron">
            <a:avLst>
              <a:gd name="adj" fmla="val 35854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880" rIns="45720" anchor="ctr"/>
          <a:lstStyle/>
          <a:p>
            <a:pPr eaLnBrk="0" hangingPunct="0"/>
            <a:r>
              <a:rPr lang="en-US" sz="1000" b="1">
                <a:solidFill>
                  <a:srgbClr val="333333"/>
                </a:solidFill>
                <a:latin typeface="Verdana" pitchFamily="34" charset="0"/>
              </a:rPr>
              <a:t>Perform </a:t>
            </a:r>
            <a:br>
              <a:rPr lang="en-US" sz="1000" b="1">
                <a:solidFill>
                  <a:srgbClr val="333333"/>
                </a:solidFill>
                <a:latin typeface="Verdana" pitchFamily="34" charset="0"/>
              </a:rPr>
            </a:br>
            <a:r>
              <a:rPr lang="en-US" sz="1000" b="1">
                <a:solidFill>
                  <a:srgbClr val="333333"/>
                </a:solidFill>
                <a:latin typeface="Verdana" pitchFamily="34" charset="0"/>
              </a:rPr>
              <a:t>Research</a:t>
            </a:r>
          </a:p>
        </p:txBody>
      </p:sp>
      <p:sp>
        <p:nvSpPr>
          <p:cNvPr id="849932" name="AutoShape 12"/>
          <p:cNvSpPr>
            <a:spLocks noChangeArrowheads="1"/>
          </p:cNvSpPr>
          <p:nvPr/>
        </p:nvSpPr>
        <p:spPr bwMode="auto">
          <a:xfrm>
            <a:off x="5687023" y="1232219"/>
            <a:ext cx="1709738" cy="684213"/>
          </a:xfrm>
          <a:prstGeom prst="chevron">
            <a:avLst>
              <a:gd name="adj" fmla="val 35921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880" rIns="45720" anchor="ctr"/>
          <a:lstStyle/>
          <a:p>
            <a:pPr eaLnBrk="0" hangingPunct="0"/>
            <a:r>
              <a:rPr lang="en-US" sz="1000" b="1">
                <a:solidFill>
                  <a:srgbClr val="333333"/>
                </a:solidFill>
                <a:latin typeface="Verdana" pitchFamily="34" charset="0"/>
              </a:rPr>
              <a:t>Publish</a:t>
            </a:r>
          </a:p>
        </p:txBody>
      </p:sp>
      <p:sp>
        <p:nvSpPr>
          <p:cNvPr id="849933" name="AutoShape 13"/>
          <p:cNvSpPr>
            <a:spLocks noChangeArrowheads="1"/>
          </p:cNvSpPr>
          <p:nvPr/>
        </p:nvSpPr>
        <p:spPr bwMode="auto">
          <a:xfrm>
            <a:off x="7247536" y="1232219"/>
            <a:ext cx="1709737" cy="684213"/>
          </a:xfrm>
          <a:prstGeom prst="chevron">
            <a:avLst>
              <a:gd name="adj" fmla="val 35921"/>
            </a:avLst>
          </a:prstGeom>
          <a:solidFill>
            <a:srgbClr val="FF921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182880" rIns="45720" anchor="ctr"/>
          <a:lstStyle/>
          <a:p>
            <a:pPr eaLnBrk="0" hangingPunct="0"/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Demonstrating Impact (Measure perf</a:t>
            </a:r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ormance</a:t>
            </a:r>
            <a:r>
              <a:rPr lang="en-US" sz="1000" b="1" dirty="0" smtClean="0">
                <a:solidFill>
                  <a:srgbClr val="333333"/>
                </a:solidFill>
                <a:latin typeface="Verdana" pitchFamily="34" charset="0"/>
              </a:rPr>
              <a:t>)</a:t>
            </a:r>
            <a:endParaRPr lang="en-US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graphicFrame>
        <p:nvGraphicFramePr>
          <p:cNvPr id="849934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25326"/>
              </p:ext>
            </p:extLst>
          </p:nvPr>
        </p:nvGraphicFramePr>
        <p:xfrm>
          <a:off x="161925" y="2286000"/>
          <a:ext cx="8753475" cy="2018880"/>
        </p:xfrm>
        <a:graphic>
          <a:graphicData uri="http://schemas.openxmlformats.org/drawingml/2006/table">
            <a:tbl>
              <a:tblPr/>
              <a:tblGrid>
                <a:gridCol w="944562"/>
                <a:gridCol w="1495425"/>
                <a:gridCol w="1600200"/>
                <a:gridCol w="1600200"/>
                <a:gridCol w="1600200"/>
                <a:gridCol w="151288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Tasks/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Activities:</a:t>
                      </a:r>
                    </a:p>
                  </a:txBody>
                  <a:tcPr marL="9144" marR="9144" marT="49320" marB="4932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Search information/new literature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Sort and organize information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Read information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Evaluate research need and likelihood of funding</a:t>
                      </a:r>
                    </a:p>
                  </a:txBody>
                  <a:tcPr marL="9144" marR="9144" marT="49320" marB="493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Identify collaboration partners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Identify relevant funding agencies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Write proposals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Submit proposals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" marR="9144" marT="49320" marB="493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Plan research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Conduct/supervise experiments/research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Collaborate with partners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Discuss/share/check findings against literature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" marR="9144" marT="49320" marB="493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Submit/track drafts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Edit after review, resubmit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Attend/organize conferences/seminars</a:t>
                      </a:r>
                    </a:p>
                  </a:txBody>
                  <a:tcPr marL="9144" marR="9144" marT="49320" marB="4932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Develop metrics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Collect relevant data </a:t>
                      </a:r>
                    </a:p>
                    <a:p>
                      <a:pPr marL="119063" marR="0" lvl="0" indent="-1190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Measure performance</a:t>
                      </a:r>
                    </a:p>
                  </a:txBody>
                  <a:tcPr marL="9144" marR="9144" marT="49320" marB="4932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995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18894"/>
              </p:ext>
            </p:extLst>
          </p:nvPr>
        </p:nvGraphicFramePr>
        <p:xfrm>
          <a:off x="144463" y="4689475"/>
          <a:ext cx="1233487" cy="586320"/>
        </p:xfrm>
        <a:graphic>
          <a:graphicData uri="http://schemas.openxmlformats.org/drawingml/2006/table">
            <a:tbl>
              <a:tblPr/>
              <a:tblGrid>
                <a:gridCol w="123348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Elsevier Offerings</a:t>
                      </a:r>
                    </a:p>
                  </a:txBody>
                  <a:tcPr marL="9144" marR="9144" marT="49320" marB="4932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9962" name="Rectangle 42"/>
          <p:cNvSpPr>
            <a:spLocks noChangeArrowheads="1"/>
          </p:cNvSpPr>
          <p:nvPr/>
        </p:nvSpPr>
        <p:spPr bwMode="auto">
          <a:xfrm>
            <a:off x="2671763" y="4770437"/>
            <a:ext cx="1485900" cy="36353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en-US" sz="1400" b="1" dirty="0" err="1" smtClean="0">
                <a:solidFill>
                  <a:srgbClr val="333333"/>
                </a:solidFill>
                <a:latin typeface="+mn-lt"/>
              </a:rPr>
              <a:t>SciVal</a:t>
            </a:r>
            <a:r>
              <a:rPr lang="en-US" sz="1400" b="1" dirty="0" smtClean="0">
                <a:solidFill>
                  <a:srgbClr val="333333"/>
                </a:solidFill>
                <a:latin typeface="+mn-lt"/>
              </a:rPr>
              <a:t> Funding</a:t>
            </a:r>
            <a:endParaRPr lang="en-US" sz="1400" b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49963" name="Rectangle 43"/>
          <p:cNvSpPr>
            <a:spLocks noChangeArrowheads="1"/>
          </p:cNvSpPr>
          <p:nvPr/>
        </p:nvSpPr>
        <p:spPr bwMode="auto">
          <a:xfrm>
            <a:off x="1003301" y="5613400"/>
            <a:ext cx="6351588" cy="363537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en-US" sz="1400" b="1" dirty="0">
                <a:solidFill>
                  <a:srgbClr val="333333"/>
                </a:solidFill>
                <a:latin typeface="+mn-lt"/>
              </a:rPr>
              <a:t>Science Direct, Scopus, </a:t>
            </a:r>
            <a:r>
              <a:rPr lang="en-US" sz="1400" b="1" dirty="0" err="1" smtClean="0">
                <a:solidFill>
                  <a:srgbClr val="333333"/>
                </a:solidFill>
                <a:latin typeface="+mn-lt"/>
              </a:rPr>
              <a:t>Embase</a:t>
            </a:r>
            <a:r>
              <a:rPr lang="en-US" sz="1400" b="1" dirty="0" smtClean="0">
                <a:solidFill>
                  <a:srgbClr val="333333"/>
                </a:solidFill>
                <a:latin typeface="+mn-lt"/>
              </a:rPr>
              <a:t>, </a:t>
            </a:r>
            <a:r>
              <a:rPr lang="en-US" sz="1400" b="1" dirty="0" err="1" smtClean="0">
                <a:solidFill>
                  <a:srgbClr val="333333"/>
                </a:solidFill>
                <a:latin typeface="+mn-lt"/>
              </a:rPr>
              <a:t>Reaxys</a:t>
            </a:r>
            <a:r>
              <a:rPr lang="en-US" sz="1400" b="1" dirty="0" smtClean="0">
                <a:solidFill>
                  <a:srgbClr val="333333"/>
                </a:solidFill>
                <a:latin typeface="+mn-lt"/>
              </a:rPr>
              <a:t>, EV, etc.</a:t>
            </a:r>
            <a:endParaRPr lang="en-US" sz="1400" b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49964" name="Rectangle 44"/>
          <p:cNvSpPr>
            <a:spLocks noChangeArrowheads="1"/>
          </p:cNvSpPr>
          <p:nvPr/>
        </p:nvSpPr>
        <p:spPr bwMode="auto">
          <a:xfrm>
            <a:off x="7353300" y="4770437"/>
            <a:ext cx="1485900" cy="80168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nl-NL" sz="1400" b="1" dirty="0" smtClean="0">
                <a:solidFill>
                  <a:srgbClr val="333333"/>
                </a:solidFill>
                <a:latin typeface="+mn-lt"/>
              </a:rPr>
              <a:t>Spotlight, Experts, </a:t>
            </a:r>
          </a:p>
          <a:p>
            <a:pPr defTabSz="977900"/>
            <a:r>
              <a:rPr lang="nl-NL" sz="1400" b="1" dirty="0" smtClean="0">
                <a:solidFill>
                  <a:srgbClr val="333333"/>
                </a:solidFill>
                <a:latin typeface="+mn-lt"/>
              </a:rPr>
              <a:t>Strata, Analytical</a:t>
            </a:r>
          </a:p>
          <a:p>
            <a:pPr defTabSz="977900"/>
            <a:r>
              <a:rPr lang="nl-NL" sz="1400" b="1" dirty="0" smtClean="0">
                <a:solidFill>
                  <a:srgbClr val="333333"/>
                </a:solidFill>
                <a:latin typeface="+mn-lt"/>
              </a:rPr>
              <a:t>Services, etc.</a:t>
            </a:r>
            <a:endParaRPr lang="en-US" sz="1400" b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49965" name="Rectangle 45"/>
          <p:cNvSpPr>
            <a:spLocks noChangeArrowheads="1"/>
          </p:cNvSpPr>
          <p:nvPr/>
        </p:nvSpPr>
        <p:spPr bwMode="auto">
          <a:xfrm>
            <a:off x="4303713" y="4770437"/>
            <a:ext cx="1485900" cy="36353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nl-NL" sz="1400" b="1" dirty="0" smtClean="0">
                <a:solidFill>
                  <a:srgbClr val="333333"/>
                </a:solidFill>
                <a:latin typeface="+mn-lt"/>
              </a:rPr>
              <a:t>Applications</a:t>
            </a:r>
            <a:endParaRPr lang="en-US" sz="1400" b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49966" name="Rectangle 46"/>
          <p:cNvSpPr>
            <a:spLocks noChangeArrowheads="1"/>
          </p:cNvSpPr>
          <p:nvPr/>
        </p:nvSpPr>
        <p:spPr bwMode="auto">
          <a:xfrm>
            <a:off x="1009650" y="5208587"/>
            <a:ext cx="4786313" cy="363538"/>
          </a:xfrm>
          <a:prstGeom prst="rect">
            <a:avLst/>
          </a:prstGeom>
          <a:solidFill>
            <a:srgbClr val="00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nl-NL" sz="1400" b="1" dirty="0" smtClean="0">
                <a:solidFill>
                  <a:srgbClr val="333333"/>
                </a:solidFill>
                <a:latin typeface="+mn-lt"/>
              </a:rPr>
              <a:t>SciVal Experts</a:t>
            </a:r>
            <a:endParaRPr lang="en-US" sz="1400" b="1" dirty="0">
              <a:solidFill>
                <a:srgbClr val="333333"/>
              </a:solidFill>
              <a:latin typeface="+mn-lt"/>
            </a:endParaRPr>
          </a:p>
        </p:txBody>
      </p:sp>
      <p:sp>
        <p:nvSpPr>
          <p:cNvPr id="849980" name="Rectangle 60"/>
          <p:cNvSpPr>
            <a:spLocks noChangeArrowheads="1"/>
          </p:cNvSpPr>
          <p:nvPr/>
        </p:nvSpPr>
        <p:spPr bwMode="auto">
          <a:xfrm>
            <a:off x="5843588" y="4767262"/>
            <a:ext cx="1485900" cy="811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defTabSz="977900"/>
            <a:r>
              <a:rPr lang="en-US" sz="1400" b="1">
                <a:solidFill>
                  <a:srgbClr val="333333"/>
                </a:solidFill>
                <a:latin typeface="+mn-lt"/>
              </a:rPr>
              <a:t>Publishing, EES, </a:t>
            </a:r>
          </a:p>
          <a:p>
            <a:pPr defTabSz="977900"/>
            <a:r>
              <a:rPr lang="en-US" sz="1400" b="1">
                <a:solidFill>
                  <a:srgbClr val="333333"/>
                </a:solidFill>
                <a:latin typeface="+mn-lt"/>
              </a:rPr>
              <a:t>Author Gateway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066800" y="6477000"/>
            <a:ext cx="228600" cy="228600"/>
          </a:xfrm>
          <a:prstGeom prst="rect">
            <a:avLst/>
          </a:prstGeom>
          <a:solidFill>
            <a:srgbClr val="00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97776" y="6475516"/>
            <a:ext cx="228600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9303" y="6422023"/>
            <a:ext cx="648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latin typeface="+mn-lt"/>
              </a:rPr>
              <a:t>SciVal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51489" y="6422023"/>
            <a:ext cx="848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latin typeface="+mn-lt"/>
              </a:rPr>
              <a:t>SciVerse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01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sz="1600" dirty="0" smtClean="0">
                <a:solidFill>
                  <a:schemeClr val="tx1"/>
                </a:solidFill>
              </a:rPr>
              <a:t>Four main trends driving the vision and strategy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48688"/>
              </p:ext>
            </p:extLst>
          </p:nvPr>
        </p:nvGraphicFramePr>
        <p:xfrm>
          <a:off x="1295400" y="1905000"/>
          <a:ext cx="5867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C342B-2545-40D9-9B98-A0D256770E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 rot="5400000">
            <a:off x="6210300" y="3733800"/>
            <a:ext cx="2667000" cy="533400"/>
          </a:xfrm>
          <a:prstGeom prst="roundRect">
            <a:avLst/>
          </a:prstGeom>
          <a:solidFill>
            <a:srgbClr val="009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dirty="0" smtClean="0">
                <a:solidFill>
                  <a:schemeClr val="bg1"/>
                </a:solidFill>
                <a:latin typeface="+mn-lt"/>
              </a:rPr>
              <a:t>RIM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35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1"/>
                </a:solidFill>
              </a:rPr>
              <a:t>Information profileration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b="1" dirty="0" smtClean="0"/>
              <a:t>Information overload:</a:t>
            </a:r>
            <a:r>
              <a:rPr lang="nl-NL" sz="2000" dirty="0" smtClean="0"/>
              <a:t> too many data sources causing finding relevant information a time consuming effort</a:t>
            </a:r>
          </a:p>
          <a:p>
            <a:r>
              <a:rPr lang="nl-NL" sz="2000" b="1" dirty="0" smtClean="0"/>
              <a:t>Too many tools</a:t>
            </a:r>
            <a:r>
              <a:rPr lang="nl-NL" sz="2000" dirty="0" smtClean="0"/>
              <a:t> and techniques provide different not uniform view and representation of information. Authority issues.</a:t>
            </a:r>
            <a:endParaRPr lang="en-US" sz="2000" b="1" dirty="0" smtClean="0"/>
          </a:p>
          <a:p>
            <a:r>
              <a:rPr lang="en-US" sz="2000" b="1" dirty="0" smtClean="0"/>
              <a:t>Filtering </a:t>
            </a:r>
            <a:r>
              <a:rPr lang="en-US" sz="2000" b="1" dirty="0"/>
              <a:t>and credibility of data </a:t>
            </a:r>
            <a:r>
              <a:rPr lang="en-US" sz="2000" dirty="0"/>
              <a:t>is an issue for researchers, </a:t>
            </a:r>
            <a:r>
              <a:rPr lang="en-US" sz="2000" dirty="0" smtClean="0"/>
              <a:t>institutions and decision makers.</a:t>
            </a:r>
          </a:p>
          <a:p>
            <a:r>
              <a:rPr lang="en-US" sz="2000" b="1" dirty="0" smtClean="0"/>
              <a:t>Emerging economies </a:t>
            </a:r>
            <a:r>
              <a:rPr lang="en-US" sz="2000" dirty="0" smtClean="0"/>
              <a:t>producing loads of research information but what about quality? Quantity increases but not necessarily the quality</a:t>
            </a:r>
          </a:p>
          <a:p>
            <a:r>
              <a:rPr lang="en-US" sz="2000" b="1" dirty="0" smtClean="0"/>
              <a:t>Access tools and channels </a:t>
            </a:r>
            <a:r>
              <a:rPr lang="en-US" sz="2000" dirty="0" smtClean="0"/>
              <a:t> allows for easy and wider distribution and dissemination of  research information</a:t>
            </a:r>
          </a:p>
          <a:p>
            <a:r>
              <a:rPr lang="nl-NL" sz="2000" dirty="0" smtClean="0"/>
              <a:t>Increase demand for </a:t>
            </a:r>
            <a:r>
              <a:rPr lang="nl-NL" sz="2000" b="1" dirty="0" smtClean="0"/>
              <a:t>Research and Experimental datasets</a:t>
            </a:r>
            <a:r>
              <a:rPr lang="nl-NL" sz="2000" dirty="0" smtClean="0"/>
              <a:t>. Challenge and opportunities for technology vendors</a:t>
            </a:r>
          </a:p>
          <a:p>
            <a:r>
              <a:rPr lang="nl-NL" sz="2000" dirty="0" smtClean="0"/>
              <a:t>More interest in </a:t>
            </a:r>
            <a:r>
              <a:rPr lang="nl-NL" sz="2000" b="1" dirty="0" smtClean="0"/>
              <a:t>user behaviour in consuming informaiton (Big Data). </a:t>
            </a:r>
            <a:r>
              <a:rPr lang="nl-NL" sz="2000" dirty="0" smtClean="0"/>
              <a:t>Analytics about information consumption drives new tools for accelerating science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8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800" dirty="0" smtClean="0">
                <a:solidFill>
                  <a:schemeClr val="tx2"/>
                </a:solidFill>
              </a:rPr>
              <a:t>Journal Publication </a:t>
            </a:r>
            <a:r>
              <a:rPr lang="nl-NL" sz="1800" dirty="0">
                <a:solidFill>
                  <a:schemeClr val="tx2"/>
                </a:solidFill>
              </a:rPr>
              <a:t>Output Trend of EU and comparators</a:t>
            </a:r>
            <a:r>
              <a:rPr lang="en-US" sz="1800" dirty="0">
                <a:solidFill>
                  <a:schemeClr val="tx2"/>
                </a:solidFill>
              </a:rPr>
              <a:t/>
            </a:r>
            <a:br>
              <a:rPr lang="en-US" sz="1800" dirty="0">
                <a:solidFill>
                  <a:schemeClr val="tx2"/>
                </a:solidFill>
              </a:rPr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47846" y="1143000"/>
            <a:ext cx="6454241" cy="401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022" y="5193373"/>
            <a:ext cx="35528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14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1800" dirty="0">
                <a:solidFill>
                  <a:srgbClr val="333333"/>
                </a:solidFill>
              </a:rPr>
              <a:t>Increasing Multi-Disciplinary Collaboration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Driven by funding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: 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E</a:t>
            </a:r>
            <a:r>
              <a:rPr lang="en-GB" sz="16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ither dictated by funding bodies/governments or for increasing success rate</a:t>
            </a:r>
          </a:p>
          <a:p>
            <a:pPr lvl="1"/>
            <a:r>
              <a:rPr lang="en-GB" sz="16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From the industry sector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Improving outcomes 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(e.g. publication </a:t>
            </a:r>
            <a:r>
              <a:rPr lang="en-GB" sz="200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&amp; citation)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through collaboration.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Improving efficiency and visibility 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(showcasing) through collaboration (e.g. between academia) and partnerships (e.g. academia and industry interaction)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Building </a:t>
            </a:r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networks and centres of excellence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 for demonstrating (economical and societal ) impact</a:t>
            </a:r>
          </a:p>
          <a:p>
            <a:r>
              <a:rPr lang="en-GB" sz="2000" b="1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Brain circulation </a:t>
            </a:r>
            <a:r>
              <a:rPr lang="en-GB" sz="200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through researchers’ movements around the globe: brain drain/gain.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8BACEE-E772-4108-BE40-F45BB74249E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60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4&quot;&gt;&lt;elem m_fUsage=&quot;1.94439690000000010000E+000&quot;&gt;&lt;m_ppcolschidx val=&quot;0&quot;/&gt;&lt;m_rgb r=&quot;fa&quot; g=&quot;f8&quot; b=&quot;ad&quot;/&gt;&lt;/elem&gt;&lt;elem m_fUsage=&quot;1.92095721000000050000E+000&quot;&gt;&lt;m_ppcolschidx val=&quot;0&quot;/&gt;&lt;m_rgb r=&quot;ec&quot; g=&quot;ba&quot; b=&quot;5e&quot;/&gt;&lt;/elem&gt;&lt;elem m_fUsage=&quot;1.26044100000000010000E+000&quot;&gt;&lt;m_ppcolschidx val=&quot;0&quot;/&gt;&lt;m_rgb r=&quot;f9&quot; g=&quot;de&quot; b=&quot;a2&quot;/&gt;&lt;/elem&gt;&lt;elem m_fUsage=&quot;1.00000000000000000000E+000&quot;&gt;&lt;m_ppcolschidx val=&quot;0&quot;/&gt;&lt;m_rgb r=&quot;c5&quot; g=&quot;88&quot; b=&quot;18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2UQdO_bikGy2m5zWnlJH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lHI8s_vEy5jMivSV4IK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Akpz7Y40EOmuV5ROmNEC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N5Y99xT9kWldRiczbiYX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M6X9wPME6BY.9VuVGC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G1_lRrMnUWdAOrN1BK_7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111r3wxUUOFlo6w4PQY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mKxs7wWuESOy2IlAvNW.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KyCf62HmU.lSJq9mglc9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AIKQN94UEiHOHBmfVhX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jnvJMCqkmpWV1h64bG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4jM87ATUi0rmG_KLYY2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8d79kxqGUea0sv8KRMeS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PtahsjXMkGhMkU2DFdFH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RBMzEeo0Gdj3m3indqT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waECTYN8kS9V9M.ND1ua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7x5XUNlK0e4HkEt0ROO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CPbVJecECkpOr4VUF.4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QSMVEWukqZavAMGO4w_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_.JvcHOFkS2RP5imxQsJ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rTuVFVc6kmJrYR8NU0bc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Aa2fXsJ8UePErAPsI19HQ"/>
</p:tagLst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5240</TotalTime>
  <Words>1146</Words>
  <Application>Microsoft Office PowerPoint</Application>
  <PresentationFormat>On-screen Show (4:3)</PresentationFormat>
  <Paragraphs>260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</vt:lpstr>
      <vt:lpstr>think-cell Slide</vt:lpstr>
      <vt:lpstr>Research Information 2020</vt:lpstr>
      <vt:lpstr>PowerPoint Presentation</vt:lpstr>
      <vt:lpstr>The audience</vt:lpstr>
      <vt:lpstr>Researcher Information needs</vt:lpstr>
      <vt:lpstr>Research workflow drives different research information needs</vt:lpstr>
      <vt:lpstr> Four main trends driving the vision and strategy</vt:lpstr>
      <vt:lpstr>Information profileration</vt:lpstr>
      <vt:lpstr>Journal Publication Output Trend of EU and comparators </vt:lpstr>
      <vt:lpstr>Increasing Multi-Disciplinary Collaboration</vt:lpstr>
      <vt:lpstr>Cross-sector collaboration: Academia-Corporate</vt:lpstr>
      <vt:lpstr>Increasing Competition for Funding</vt:lpstr>
      <vt:lpstr>R&amp;D spend hasn’t grown in proportion of applications</vt:lpstr>
      <vt:lpstr>Increasing Focus on Demonstrating Impact</vt:lpstr>
      <vt:lpstr>Demonstrating Impact</vt:lpstr>
      <vt:lpstr>Summarized …</vt:lpstr>
      <vt:lpstr>Elsevier’s strategy to meet vision</vt:lpstr>
      <vt:lpstr>Thanks</vt:lpstr>
    </vt:vector>
  </TitlesOfParts>
  <Company>Elsevier Science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Hae Jung Ham</dc:creator>
  <cp:lastModifiedBy>M'hamed el Aisati</cp:lastModifiedBy>
  <cp:revision>636</cp:revision>
  <dcterms:created xsi:type="dcterms:W3CDTF">2004-05-18T18:41:38Z</dcterms:created>
  <dcterms:modified xsi:type="dcterms:W3CDTF">2012-09-10T11:23:17Z</dcterms:modified>
</cp:coreProperties>
</file>