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2" r:id="rId1"/>
    <p:sldMasterId id="2147484113" r:id="rId2"/>
  </p:sldMasterIdLst>
  <p:notesMasterIdLst>
    <p:notesMasterId r:id="rId38"/>
  </p:notesMasterIdLst>
  <p:handoutMasterIdLst>
    <p:handoutMasterId r:id="rId39"/>
  </p:handoutMasterIdLst>
  <p:sldIdLst>
    <p:sldId id="256" r:id="rId3"/>
    <p:sldId id="322" r:id="rId4"/>
    <p:sldId id="323" r:id="rId5"/>
    <p:sldId id="359" r:id="rId6"/>
    <p:sldId id="389" r:id="rId7"/>
    <p:sldId id="327" r:id="rId8"/>
    <p:sldId id="332" r:id="rId9"/>
    <p:sldId id="379" r:id="rId10"/>
    <p:sldId id="375" r:id="rId11"/>
    <p:sldId id="369" r:id="rId12"/>
    <p:sldId id="382" r:id="rId13"/>
    <p:sldId id="363" r:id="rId14"/>
    <p:sldId id="366" r:id="rId15"/>
    <p:sldId id="367" r:id="rId16"/>
    <p:sldId id="337" r:id="rId17"/>
    <p:sldId id="338" r:id="rId18"/>
    <p:sldId id="348" r:id="rId19"/>
    <p:sldId id="360" r:id="rId20"/>
    <p:sldId id="349" r:id="rId21"/>
    <p:sldId id="350" r:id="rId22"/>
    <p:sldId id="352" r:id="rId23"/>
    <p:sldId id="372" r:id="rId24"/>
    <p:sldId id="383" r:id="rId25"/>
    <p:sldId id="354" r:id="rId26"/>
    <p:sldId id="371" r:id="rId27"/>
    <p:sldId id="378" r:id="rId28"/>
    <p:sldId id="390" r:id="rId29"/>
    <p:sldId id="373" r:id="rId30"/>
    <p:sldId id="392" r:id="rId31"/>
    <p:sldId id="356" r:id="rId32"/>
    <p:sldId id="374" r:id="rId33"/>
    <p:sldId id="358" r:id="rId34"/>
    <p:sldId id="385" r:id="rId35"/>
    <p:sldId id="388" r:id="rId36"/>
    <p:sldId id="38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" initials="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B4F"/>
    <a:srgbClr val="292A8D"/>
    <a:srgbClr val="CCDFFC"/>
    <a:srgbClr val="CCECFF"/>
    <a:srgbClr val="DEF4D8"/>
    <a:srgbClr val="DBFED6"/>
    <a:srgbClr val="2264BC"/>
    <a:srgbClr val="5993E1"/>
    <a:srgbClr val="2A74D9"/>
    <a:srgbClr val="2A5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8" autoAdjust="0"/>
    <p:restoredTop sz="91297" autoAdjust="0"/>
  </p:normalViewPr>
  <p:slideViewPr>
    <p:cSldViewPr snapToGrid="0">
      <p:cViewPr>
        <p:scale>
          <a:sx n="80" d="100"/>
          <a:sy n="80" d="100"/>
        </p:scale>
        <p:origin x="-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3130" y="-9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E8898-8218-4620-AC52-6328085A9C9A}" type="doc">
      <dgm:prSet loTypeId="urn:microsoft.com/office/officeart/2005/8/layout/matrix1" loCatId="matrix" qsTypeId="urn:microsoft.com/office/officeart/2005/8/quickstyle/simple4" qsCatId="simple" csTypeId="urn:microsoft.com/office/officeart/2005/8/colors/colorful4" csCatId="colorful" phldr="1"/>
      <dgm:spPr/>
    </dgm:pt>
    <dgm:pt modelId="{D30AE9A4-FF07-4FD8-9BE5-C391E3C6201A}">
      <dgm:prSet phldrT="[Text]" custT="1"/>
      <dgm:spPr/>
      <dgm:t>
        <a:bodyPr/>
        <a:lstStyle/>
        <a:p>
          <a:r>
            <a:rPr lang="en-US" sz="1400" dirty="0" smtClean="0"/>
            <a:t>Classify</a:t>
          </a:r>
          <a:endParaRPr lang="en-US" sz="1400" dirty="0"/>
        </a:p>
      </dgm:t>
    </dgm:pt>
    <dgm:pt modelId="{253089E1-337A-4A0C-8BFD-70E8E77C3A36}" type="parTrans" cxnId="{F9AB0BD6-5940-4E82-A234-624AC0E9DA90}">
      <dgm:prSet/>
      <dgm:spPr/>
      <dgm:t>
        <a:bodyPr/>
        <a:lstStyle/>
        <a:p>
          <a:endParaRPr lang="en-US"/>
        </a:p>
      </dgm:t>
    </dgm:pt>
    <dgm:pt modelId="{72DE56E5-4CE4-443B-A48C-BB38DEB9CD99}" type="sibTrans" cxnId="{F9AB0BD6-5940-4E82-A234-624AC0E9DA90}">
      <dgm:prSet/>
      <dgm:spPr/>
      <dgm:t>
        <a:bodyPr/>
        <a:lstStyle/>
        <a:p>
          <a:endParaRPr lang="en-US"/>
        </a:p>
      </dgm:t>
    </dgm:pt>
    <dgm:pt modelId="{64AD1BD0-8D39-4607-95FF-D111D890B738}">
      <dgm:prSet phldrT="[Text]" custT="1"/>
      <dgm:spPr/>
      <dgm:t>
        <a:bodyPr/>
        <a:lstStyle/>
        <a:p>
          <a:r>
            <a:rPr lang="en-US" sz="1400" dirty="0" smtClean="0"/>
            <a:t>De-duplicate</a:t>
          </a:r>
          <a:endParaRPr lang="en-US" sz="1400" dirty="0"/>
        </a:p>
      </dgm:t>
    </dgm:pt>
    <dgm:pt modelId="{12939F77-A581-43FC-88BA-D61B2970DE78}" type="parTrans" cxnId="{7C9AD658-6594-4E68-ABB2-D5D6B5A2AB3E}">
      <dgm:prSet/>
      <dgm:spPr/>
      <dgm:t>
        <a:bodyPr/>
        <a:lstStyle/>
        <a:p>
          <a:endParaRPr lang="en-US"/>
        </a:p>
      </dgm:t>
    </dgm:pt>
    <dgm:pt modelId="{051B8F21-1457-410B-A54E-00364A88A1C2}" type="sibTrans" cxnId="{7C9AD658-6594-4E68-ABB2-D5D6B5A2AB3E}">
      <dgm:prSet/>
      <dgm:spPr/>
      <dgm:t>
        <a:bodyPr/>
        <a:lstStyle/>
        <a:p>
          <a:endParaRPr lang="en-US"/>
        </a:p>
      </dgm:t>
    </dgm:pt>
    <dgm:pt modelId="{488DAA9E-B59D-4C46-BB68-726CCB16B33F}">
      <dgm:prSet phldrT="[Text]" custT="1"/>
      <dgm:spPr/>
      <dgm:t>
        <a:bodyPr/>
        <a:lstStyle/>
        <a:p>
          <a:r>
            <a:rPr lang="en-US" sz="1400" dirty="0" smtClean="0"/>
            <a:t>Cite</a:t>
          </a:r>
          <a:endParaRPr lang="en-US" sz="1400" dirty="0"/>
        </a:p>
      </dgm:t>
    </dgm:pt>
    <dgm:pt modelId="{1A043869-F5E0-4B7A-B6B2-B2D991A889F6}" type="parTrans" cxnId="{FE68EB4B-30A5-4BC6-977A-DC8C9AFF5E05}">
      <dgm:prSet/>
      <dgm:spPr/>
      <dgm:t>
        <a:bodyPr/>
        <a:lstStyle/>
        <a:p>
          <a:endParaRPr lang="en-US"/>
        </a:p>
      </dgm:t>
    </dgm:pt>
    <dgm:pt modelId="{9DA316F6-DB1A-4B6C-A442-68488E0E109F}" type="sibTrans" cxnId="{FE68EB4B-30A5-4BC6-977A-DC8C9AFF5E05}">
      <dgm:prSet/>
      <dgm:spPr/>
      <dgm:t>
        <a:bodyPr/>
        <a:lstStyle/>
        <a:p>
          <a:endParaRPr lang="en-US"/>
        </a:p>
      </dgm:t>
    </dgm:pt>
    <dgm:pt modelId="{384FE165-3F44-44D7-87B9-14F46FAFB66C}">
      <dgm:prSet phldrT="[Text]"/>
      <dgm:spPr/>
      <dgm:t>
        <a:bodyPr/>
        <a:lstStyle/>
        <a:p>
          <a:endParaRPr lang="en-US"/>
        </a:p>
      </dgm:t>
    </dgm:pt>
    <dgm:pt modelId="{B42F7D59-D420-481E-96ED-803BB9657272}" type="parTrans" cxnId="{9254026E-2F8E-4C22-A25B-A609FED0D0CB}">
      <dgm:prSet/>
      <dgm:spPr/>
      <dgm:t>
        <a:bodyPr/>
        <a:lstStyle/>
        <a:p>
          <a:endParaRPr lang="en-US"/>
        </a:p>
      </dgm:t>
    </dgm:pt>
    <dgm:pt modelId="{1EF5C06C-A7F0-4721-AA27-10DC1500FA04}" type="sibTrans" cxnId="{9254026E-2F8E-4C22-A25B-A609FED0D0CB}">
      <dgm:prSet/>
      <dgm:spPr/>
      <dgm:t>
        <a:bodyPr/>
        <a:lstStyle/>
        <a:p>
          <a:endParaRPr lang="en-US"/>
        </a:p>
      </dgm:t>
    </dgm:pt>
    <dgm:pt modelId="{8D756240-BF91-480C-A4C0-942ED4431441}">
      <dgm:prSet phldrT="[Text]" custT="1"/>
      <dgm:spPr/>
      <dgm:t>
        <a:bodyPr/>
        <a:lstStyle/>
        <a:p>
          <a:r>
            <a:rPr lang="en-US" sz="1400" dirty="0" smtClean="0"/>
            <a:t>Link</a:t>
          </a:r>
          <a:endParaRPr lang="en-US" sz="1400" dirty="0"/>
        </a:p>
      </dgm:t>
    </dgm:pt>
    <dgm:pt modelId="{6222A7F4-4CD4-4BFC-A0D2-DEB9D4059E89}" type="parTrans" cxnId="{28CDEA84-7757-42C1-AA14-88E46A39280F}">
      <dgm:prSet/>
      <dgm:spPr/>
      <dgm:t>
        <a:bodyPr/>
        <a:lstStyle/>
        <a:p>
          <a:endParaRPr lang="en-US"/>
        </a:p>
      </dgm:t>
    </dgm:pt>
    <dgm:pt modelId="{4052FFF5-ED85-4BB4-B034-B6EF4A773084}" type="sibTrans" cxnId="{28CDEA84-7757-42C1-AA14-88E46A39280F}">
      <dgm:prSet/>
      <dgm:spPr/>
      <dgm:t>
        <a:bodyPr/>
        <a:lstStyle/>
        <a:p>
          <a:endParaRPr lang="en-US"/>
        </a:p>
      </dgm:t>
    </dgm:pt>
    <dgm:pt modelId="{CC7CD66A-6DB7-4C92-98ED-0A7ABFCDB522}">
      <dgm:prSet phldrT="[Text]" custT="1"/>
      <dgm:spPr/>
      <dgm:t>
        <a:bodyPr/>
        <a:lstStyle/>
        <a:p>
          <a:r>
            <a:rPr lang="en-US" sz="1800" dirty="0" smtClean="0"/>
            <a:t>Text Mine</a:t>
          </a:r>
          <a:endParaRPr lang="en-US" sz="1800" dirty="0"/>
        </a:p>
      </dgm:t>
    </dgm:pt>
    <dgm:pt modelId="{B5B53202-0073-49D7-9D93-DC10809E1DEA}" type="parTrans" cxnId="{EB9CD0E2-CF73-4657-AD36-F6FBE33F6079}">
      <dgm:prSet/>
      <dgm:spPr/>
      <dgm:t>
        <a:bodyPr/>
        <a:lstStyle/>
        <a:p>
          <a:endParaRPr lang="en-US"/>
        </a:p>
      </dgm:t>
    </dgm:pt>
    <dgm:pt modelId="{D6918932-20A4-4583-B793-551857C7308F}" type="sibTrans" cxnId="{EB9CD0E2-CF73-4657-AD36-F6FBE33F6079}">
      <dgm:prSet/>
      <dgm:spPr/>
      <dgm:t>
        <a:bodyPr/>
        <a:lstStyle/>
        <a:p>
          <a:endParaRPr lang="en-US"/>
        </a:p>
      </dgm:t>
    </dgm:pt>
    <dgm:pt modelId="{1F97BB62-B7A6-48B4-8972-914F1A9B8051}" type="pres">
      <dgm:prSet presAssocID="{E0EE8898-8218-4620-AC52-6328085A9C9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72DD72-6893-4631-9484-2751CEE68DCD}" type="pres">
      <dgm:prSet presAssocID="{E0EE8898-8218-4620-AC52-6328085A9C9A}" presName="matrix" presStyleCnt="0"/>
      <dgm:spPr/>
    </dgm:pt>
    <dgm:pt modelId="{5C6690DA-608E-4547-ABA2-D444DB40B831}" type="pres">
      <dgm:prSet presAssocID="{E0EE8898-8218-4620-AC52-6328085A9C9A}" presName="tile1" presStyleLbl="node1" presStyleIdx="0" presStyleCnt="4"/>
      <dgm:spPr/>
      <dgm:t>
        <a:bodyPr/>
        <a:lstStyle/>
        <a:p>
          <a:endParaRPr lang="en-US"/>
        </a:p>
      </dgm:t>
    </dgm:pt>
    <dgm:pt modelId="{D04704AE-3A31-4901-85F8-4EEA545D2C14}" type="pres">
      <dgm:prSet presAssocID="{E0EE8898-8218-4620-AC52-6328085A9C9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DB663-0D6E-4AD7-988A-ECC0890CBAA1}" type="pres">
      <dgm:prSet presAssocID="{E0EE8898-8218-4620-AC52-6328085A9C9A}" presName="tile2" presStyleLbl="node1" presStyleIdx="1" presStyleCnt="4"/>
      <dgm:spPr/>
      <dgm:t>
        <a:bodyPr/>
        <a:lstStyle/>
        <a:p>
          <a:endParaRPr lang="en-US"/>
        </a:p>
      </dgm:t>
    </dgm:pt>
    <dgm:pt modelId="{A6D0D61B-A561-47B2-96BD-7072643095C3}" type="pres">
      <dgm:prSet presAssocID="{E0EE8898-8218-4620-AC52-6328085A9C9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0C0F2-0769-4BF4-BBEC-55ABD5D8E11F}" type="pres">
      <dgm:prSet presAssocID="{E0EE8898-8218-4620-AC52-6328085A9C9A}" presName="tile3" presStyleLbl="node1" presStyleIdx="2" presStyleCnt="4"/>
      <dgm:spPr/>
      <dgm:t>
        <a:bodyPr/>
        <a:lstStyle/>
        <a:p>
          <a:endParaRPr lang="en-US"/>
        </a:p>
      </dgm:t>
    </dgm:pt>
    <dgm:pt modelId="{C13FDA06-16CE-4243-8B47-12B28803B714}" type="pres">
      <dgm:prSet presAssocID="{E0EE8898-8218-4620-AC52-6328085A9C9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E6DC3-5FCC-44F9-BD26-E833FD461BDC}" type="pres">
      <dgm:prSet presAssocID="{E0EE8898-8218-4620-AC52-6328085A9C9A}" presName="tile4" presStyleLbl="node1" presStyleIdx="3" presStyleCnt="4"/>
      <dgm:spPr/>
      <dgm:t>
        <a:bodyPr/>
        <a:lstStyle/>
        <a:p>
          <a:endParaRPr lang="en-US"/>
        </a:p>
      </dgm:t>
    </dgm:pt>
    <dgm:pt modelId="{B607D355-481B-4722-9032-9813D0017043}" type="pres">
      <dgm:prSet presAssocID="{E0EE8898-8218-4620-AC52-6328085A9C9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38739-B2FD-4434-96BE-440B45583ADF}" type="pres">
      <dgm:prSet presAssocID="{E0EE8898-8218-4620-AC52-6328085A9C9A}" presName="centerTile" presStyleLbl="fgShp" presStyleIdx="0" presStyleCnt="1" custScaleX="189571" custScaleY="13386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9AB0BD6-5940-4E82-A234-624AC0E9DA90}" srcId="{CC7CD66A-6DB7-4C92-98ED-0A7ABFCDB522}" destId="{D30AE9A4-FF07-4FD8-9BE5-C391E3C6201A}" srcOrd="1" destOrd="0" parTransId="{253089E1-337A-4A0C-8BFD-70E8E77C3A36}" sibTransId="{72DE56E5-4CE4-443B-A48C-BB38DEB9CD99}"/>
    <dgm:cxn modelId="{B86CF03D-412A-4830-A1A0-A538D0D8CC07}" type="presOf" srcId="{64AD1BD0-8D39-4607-95FF-D111D890B738}" destId="{C13FDA06-16CE-4243-8B47-12B28803B714}" srcOrd="1" destOrd="0" presId="urn:microsoft.com/office/officeart/2005/8/layout/matrix1"/>
    <dgm:cxn modelId="{9254026E-2F8E-4C22-A25B-A609FED0D0CB}" srcId="{CC7CD66A-6DB7-4C92-98ED-0A7ABFCDB522}" destId="{384FE165-3F44-44D7-87B9-14F46FAFB66C}" srcOrd="4" destOrd="0" parTransId="{B42F7D59-D420-481E-96ED-803BB9657272}" sibTransId="{1EF5C06C-A7F0-4721-AA27-10DC1500FA04}"/>
    <dgm:cxn modelId="{1D9913B3-57F6-4D85-A21E-3E30466191C2}" type="presOf" srcId="{488DAA9E-B59D-4C46-BB68-726CCB16B33F}" destId="{A5AE6DC3-5FCC-44F9-BD26-E833FD461BDC}" srcOrd="0" destOrd="0" presId="urn:microsoft.com/office/officeart/2005/8/layout/matrix1"/>
    <dgm:cxn modelId="{5F036FCB-DF2A-4A5C-ADF7-1AA3DBF61B04}" type="presOf" srcId="{8D756240-BF91-480C-A4C0-942ED4431441}" destId="{5C6690DA-608E-4547-ABA2-D444DB40B831}" srcOrd="0" destOrd="0" presId="urn:microsoft.com/office/officeart/2005/8/layout/matrix1"/>
    <dgm:cxn modelId="{41470B08-9A65-4997-A3C8-B954273E11CE}" type="presOf" srcId="{64AD1BD0-8D39-4607-95FF-D111D890B738}" destId="{3CB0C0F2-0769-4BF4-BBEC-55ABD5D8E11F}" srcOrd="0" destOrd="0" presId="urn:microsoft.com/office/officeart/2005/8/layout/matrix1"/>
    <dgm:cxn modelId="{FE68EB4B-30A5-4BC6-977A-DC8C9AFF5E05}" srcId="{CC7CD66A-6DB7-4C92-98ED-0A7ABFCDB522}" destId="{488DAA9E-B59D-4C46-BB68-726CCB16B33F}" srcOrd="3" destOrd="0" parTransId="{1A043869-F5E0-4B7A-B6B2-B2D991A889F6}" sibTransId="{9DA316F6-DB1A-4B6C-A442-68488E0E109F}"/>
    <dgm:cxn modelId="{431CF294-4ABF-452C-B997-71B2920806D4}" type="presOf" srcId="{D30AE9A4-FF07-4FD8-9BE5-C391E3C6201A}" destId="{000DB663-0D6E-4AD7-988A-ECC0890CBAA1}" srcOrd="0" destOrd="0" presId="urn:microsoft.com/office/officeart/2005/8/layout/matrix1"/>
    <dgm:cxn modelId="{7C9AD658-6594-4E68-ABB2-D5D6B5A2AB3E}" srcId="{CC7CD66A-6DB7-4C92-98ED-0A7ABFCDB522}" destId="{64AD1BD0-8D39-4607-95FF-D111D890B738}" srcOrd="2" destOrd="0" parTransId="{12939F77-A581-43FC-88BA-D61B2970DE78}" sibTransId="{051B8F21-1457-410B-A54E-00364A88A1C2}"/>
    <dgm:cxn modelId="{EB9CD0E2-CF73-4657-AD36-F6FBE33F6079}" srcId="{E0EE8898-8218-4620-AC52-6328085A9C9A}" destId="{CC7CD66A-6DB7-4C92-98ED-0A7ABFCDB522}" srcOrd="0" destOrd="0" parTransId="{B5B53202-0073-49D7-9D93-DC10809E1DEA}" sibTransId="{D6918932-20A4-4583-B793-551857C7308F}"/>
    <dgm:cxn modelId="{7178413C-9A5B-4FD6-BAE5-672C402C7C77}" type="presOf" srcId="{488DAA9E-B59D-4C46-BB68-726CCB16B33F}" destId="{B607D355-481B-4722-9032-9813D0017043}" srcOrd="1" destOrd="0" presId="urn:microsoft.com/office/officeart/2005/8/layout/matrix1"/>
    <dgm:cxn modelId="{1AB10051-428E-4284-B7AB-2B96FCA47AAC}" type="presOf" srcId="{8D756240-BF91-480C-A4C0-942ED4431441}" destId="{D04704AE-3A31-4901-85F8-4EEA545D2C14}" srcOrd="1" destOrd="0" presId="urn:microsoft.com/office/officeart/2005/8/layout/matrix1"/>
    <dgm:cxn modelId="{614D8419-2991-4E79-B4C1-7A25713D23F4}" type="presOf" srcId="{D30AE9A4-FF07-4FD8-9BE5-C391E3C6201A}" destId="{A6D0D61B-A561-47B2-96BD-7072643095C3}" srcOrd="1" destOrd="0" presId="urn:microsoft.com/office/officeart/2005/8/layout/matrix1"/>
    <dgm:cxn modelId="{B9D32129-B85E-4F70-A507-0B7CE2515E80}" type="presOf" srcId="{CC7CD66A-6DB7-4C92-98ED-0A7ABFCDB522}" destId="{E4738739-B2FD-4434-96BE-440B45583ADF}" srcOrd="0" destOrd="0" presId="urn:microsoft.com/office/officeart/2005/8/layout/matrix1"/>
    <dgm:cxn modelId="{684A1864-537C-4F8E-9575-0724E561EFBC}" type="presOf" srcId="{E0EE8898-8218-4620-AC52-6328085A9C9A}" destId="{1F97BB62-B7A6-48B4-8972-914F1A9B8051}" srcOrd="0" destOrd="0" presId="urn:microsoft.com/office/officeart/2005/8/layout/matrix1"/>
    <dgm:cxn modelId="{28CDEA84-7757-42C1-AA14-88E46A39280F}" srcId="{CC7CD66A-6DB7-4C92-98ED-0A7ABFCDB522}" destId="{8D756240-BF91-480C-A4C0-942ED4431441}" srcOrd="0" destOrd="0" parTransId="{6222A7F4-4CD4-4BFC-A0D2-DEB9D4059E89}" sibTransId="{4052FFF5-ED85-4BB4-B034-B6EF4A773084}"/>
    <dgm:cxn modelId="{0EA13332-B6B9-40B8-9A68-ECA8A8C5D135}" type="presParOf" srcId="{1F97BB62-B7A6-48B4-8972-914F1A9B8051}" destId="{1D72DD72-6893-4631-9484-2751CEE68DCD}" srcOrd="0" destOrd="0" presId="urn:microsoft.com/office/officeart/2005/8/layout/matrix1"/>
    <dgm:cxn modelId="{63D458EB-60B0-4A28-9165-3D69B6C67EA5}" type="presParOf" srcId="{1D72DD72-6893-4631-9484-2751CEE68DCD}" destId="{5C6690DA-608E-4547-ABA2-D444DB40B831}" srcOrd="0" destOrd="0" presId="urn:microsoft.com/office/officeart/2005/8/layout/matrix1"/>
    <dgm:cxn modelId="{5B01C1D7-4FC6-4504-8AEA-21D08AF8CFB1}" type="presParOf" srcId="{1D72DD72-6893-4631-9484-2751CEE68DCD}" destId="{D04704AE-3A31-4901-85F8-4EEA545D2C14}" srcOrd="1" destOrd="0" presId="urn:microsoft.com/office/officeart/2005/8/layout/matrix1"/>
    <dgm:cxn modelId="{2E525B1A-8006-4BFE-A41E-BAA60FE0D49E}" type="presParOf" srcId="{1D72DD72-6893-4631-9484-2751CEE68DCD}" destId="{000DB663-0D6E-4AD7-988A-ECC0890CBAA1}" srcOrd="2" destOrd="0" presId="urn:microsoft.com/office/officeart/2005/8/layout/matrix1"/>
    <dgm:cxn modelId="{053A484D-684C-4C51-B684-E5BE2D1BC28D}" type="presParOf" srcId="{1D72DD72-6893-4631-9484-2751CEE68DCD}" destId="{A6D0D61B-A561-47B2-96BD-7072643095C3}" srcOrd="3" destOrd="0" presId="urn:microsoft.com/office/officeart/2005/8/layout/matrix1"/>
    <dgm:cxn modelId="{EA0A84FC-1545-495A-97E1-E4D6F5034CFE}" type="presParOf" srcId="{1D72DD72-6893-4631-9484-2751CEE68DCD}" destId="{3CB0C0F2-0769-4BF4-BBEC-55ABD5D8E11F}" srcOrd="4" destOrd="0" presId="urn:microsoft.com/office/officeart/2005/8/layout/matrix1"/>
    <dgm:cxn modelId="{AD8A07EE-4B14-42D1-936F-6207D7A57DC8}" type="presParOf" srcId="{1D72DD72-6893-4631-9484-2751CEE68DCD}" destId="{C13FDA06-16CE-4243-8B47-12B28803B714}" srcOrd="5" destOrd="0" presId="urn:microsoft.com/office/officeart/2005/8/layout/matrix1"/>
    <dgm:cxn modelId="{1574F1AE-7325-4AD8-B090-4A2E794E73DE}" type="presParOf" srcId="{1D72DD72-6893-4631-9484-2751CEE68DCD}" destId="{A5AE6DC3-5FCC-44F9-BD26-E833FD461BDC}" srcOrd="6" destOrd="0" presId="urn:microsoft.com/office/officeart/2005/8/layout/matrix1"/>
    <dgm:cxn modelId="{F2A4A210-782B-496A-B5B7-2C7BFF443803}" type="presParOf" srcId="{1D72DD72-6893-4631-9484-2751CEE68DCD}" destId="{B607D355-481B-4722-9032-9813D0017043}" srcOrd="7" destOrd="0" presId="urn:microsoft.com/office/officeart/2005/8/layout/matrix1"/>
    <dgm:cxn modelId="{5B69E576-3AB9-410F-B22F-DF0EBDFE4FB4}" type="presParOf" srcId="{1F97BB62-B7A6-48B4-8972-914F1A9B8051}" destId="{E4738739-B2FD-4434-96BE-440B45583A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690DA-608E-4547-ABA2-D444DB40B831}">
      <dsp:nvSpPr>
        <dsp:cNvPr id="0" name=""/>
        <dsp:cNvSpPr/>
      </dsp:nvSpPr>
      <dsp:spPr>
        <a:xfrm rot="16200000">
          <a:off x="369959" y="-369959"/>
          <a:ext cx="431522" cy="117144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Link</a:t>
          </a:r>
          <a:endParaRPr lang="en-US" sz="1400" kern="1200" dirty="0"/>
        </a:p>
      </dsp:txBody>
      <dsp:txXfrm rot="5400000">
        <a:off x="0" y="0"/>
        <a:ext cx="1171440" cy="323641"/>
      </dsp:txXfrm>
    </dsp:sp>
    <dsp:sp modelId="{000DB663-0D6E-4AD7-988A-ECC0890CBAA1}">
      <dsp:nvSpPr>
        <dsp:cNvPr id="0" name=""/>
        <dsp:cNvSpPr/>
      </dsp:nvSpPr>
      <dsp:spPr>
        <a:xfrm>
          <a:off x="1171440" y="0"/>
          <a:ext cx="1171440" cy="431522"/>
        </a:xfrm>
        <a:prstGeom prst="round1Rect">
          <a:avLst/>
        </a:prstGeom>
        <a:solidFill>
          <a:schemeClr val="accent4">
            <a:hueOff val="47222"/>
            <a:satOff val="-7886"/>
            <a:lumOff val="-2680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Classify</a:t>
          </a:r>
          <a:endParaRPr lang="en-US" sz="1400" kern="1200" dirty="0"/>
        </a:p>
      </dsp:txBody>
      <dsp:txXfrm>
        <a:off x="1171440" y="0"/>
        <a:ext cx="1171440" cy="323641"/>
      </dsp:txXfrm>
    </dsp:sp>
    <dsp:sp modelId="{3CB0C0F2-0769-4BF4-BBEC-55ABD5D8E11F}">
      <dsp:nvSpPr>
        <dsp:cNvPr id="0" name=""/>
        <dsp:cNvSpPr/>
      </dsp:nvSpPr>
      <dsp:spPr>
        <a:xfrm rot="10800000">
          <a:off x="0" y="431522"/>
          <a:ext cx="1171440" cy="431522"/>
        </a:xfrm>
        <a:prstGeom prst="round1Rect">
          <a:avLst/>
        </a:prstGeom>
        <a:solidFill>
          <a:schemeClr val="accent4">
            <a:hueOff val="94444"/>
            <a:satOff val="-15773"/>
            <a:lumOff val="-5359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De-duplicate</a:t>
          </a:r>
          <a:endParaRPr lang="en-US" sz="1400" kern="1200" dirty="0"/>
        </a:p>
      </dsp:txBody>
      <dsp:txXfrm rot="10800000">
        <a:off x="0" y="539402"/>
        <a:ext cx="1171440" cy="323641"/>
      </dsp:txXfrm>
    </dsp:sp>
    <dsp:sp modelId="{A5AE6DC3-5FCC-44F9-BD26-E833FD461BDC}">
      <dsp:nvSpPr>
        <dsp:cNvPr id="0" name=""/>
        <dsp:cNvSpPr/>
      </dsp:nvSpPr>
      <dsp:spPr>
        <a:xfrm rot="5400000">
          <a:off x="1541399" y="61562"/>
          <a:ext cx="431522" cy="1171440"/>
        </a:xfrm>
        <a:prstGeom prst="round1Rect">
          <a:avLst/>
        </a:prstGeom>
        <a:solidFill>
          <a:schemeClr val="accent4">
            <a:hueOff val="141666"/>
            <a:satOff val="-23659"/>
            <a:lumOff val="-8039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Cite</a:t>
          </a:r>
          <a:endParaRPr lang="en-US" sz="1400" kern="1200" dirty="0"/>
        </a:p>
      </dsp:txBody>
      <dsp:txXfrm rot="-5400000">
        <a:off x="1171441" y="539402"/>
        <a:ext cx="1171440" cy="323641"/>
      </dsp:txXfrm>
    </dsp:sp>
    <dsp:sp modelId="{E4738739-B2FD-4434-96BE-440B45583ADF}">
      <dsp:nvSpPr>
        <dsp:cNvPr id="0" name=""/>
        <dsp:cNvSpPr/>
      </dsp:nvSpPr>
      <dsp:spPr>
        <a:xfrm>
          <a:off x="505227" y="287111"/>
          <a:ext cx="1332426" cy="288821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Text Mine</a:t>
          </a:r>
          <a:endParaRPr lang="en-US" sz="1800" kern="1200" dirty="0"/>
        </a:p>
      </dsp:txBody>
      <dsp:txXfrm>
        <a:off x="519326" y="301210"/>
        <a:ext cx="1304228" cy="260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26F9BB-5D12-498E-915E-22F1A6B7C27D}" type="datetimeFigureOut">
              <a:rPr lang="en-US"/>
              <a:pPr>
                <a:defRPr/>
              </a:pPr>
              <a:t>9/10/2012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1C4253-23E1-4BA5-B6E2-7233D68F3C0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9525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558D23-F20B-48F5-8F4D-786612AABCE9}" type="datetimeFigureOut">
              <a:rPr lang="en-US"/>
              <a:pPr>
                <a:defRPr/>
              </a:pPr>
              <a:t>9/10/2012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B50CA8-67DC-4ECC-8F5A-4379FBD318D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2702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Very</a:t>
            </a:r>
            <a:r>
              <a:rPr lang="de-DE" dirty="0" smtClean="0"/>
              <a:t> diverse national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environments</a:t>
            </a:r>
            <a:r>
              <a:rPr lang="de-DE" dirty="0" smtClean="0"/>
              <a:t> &amp; </a:t>
            </a:r>
            <a:r>
              <a:rPr lang="de-DE" dirty="0" err="1" smtClean="0"/>
              <a:t>policies</a:t>
            </a:r>
            <a:r>
              <a:rPr lang="de-DE" dirty="0" smtClean="0"/>
              <a:t> &amp; </a:t>
            </a:r>
            <a:r>
              <a:rPr lang="de-DE" dirty="0" err="1" smtClean="0"/>
              <a:t>collaborations</a:t>
            </a:r>
            <a:endParaRPr lang="de-DE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emerging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B50CA8-67DC-4ECC-8F5A-4379FBD318D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83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A67610-D027-40D2-936D-B190C14D7FF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8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izenplatzhalter 2"/>
          <p:cNvSpPr>
            <a:spLocks noGrp="1"/>
          </p:cNvSpPr>
          <p:nvPr>
            <p:ph type="body" idx="1"/>
          </p:nvPr>
        </p:nvSpPr>
        <p:spPr/>
        <p:txBody>
          <a:bodyPr lIns="87417" tIns="43708" rIns="87417" bIns="43708"/>
          <a:lstStyle/>
          <a:p>
            <a:pPr eaLnBrk="1" hangingPunct="1"/>
            <a:endParaRPr lang="de-DE" smtClean="0"/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 bwMode="auto">
          <a:xfrm>
            <a:off x="1" y="8685887"/>
            <a:ext cx="2971460" cy="4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17" tIns="43708" rIns="87417" bIns="43708" anchor="b"/>
          <a:lstStyle/>
          <a:p>
            <a:pPr defTabSz="874713"/>
            <a:endParaRPr lang="en-GB" sz="1100">
              <a:latin typeface="Calibri" pitchFamily="34" charset="0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 bwMode="auto">
          <a:xfrm>
            <a:off x="3884840" y="8685887"/>
            <a:ext cx="2971460" cy="4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17" tIns="43708" rIns="87417" bIns="43708" anchor="b"/>
          <a:lstStyle/>
          <a:p>
            <a:pPr algn="r" defTabSz="874713"/>
            <a:fld id="{0D9C0DC4-B20A-4251-BF9A-2611CDAD2844}" type="slidenum">
              <a:rPr lang="en-GB" sz="1100">
                <a:latin typeface="Calibri" pitchFamily="34" charset="0"/>
              </a:rPr>
              <a:pPr algn="r" defTabSz="874713"/>
              <a:t>7</a:t>
            </a:fld>
            <a:endParaRPr lang="en-GB" sz="11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Very</a:t>
            </a:r>
            <a:r>
              <a:rPr lang="de-DE" dirty="0" smtClean="0"/>
              <a:t> diverse national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environments</a:t>
            </a:r>
            <a:r>
              <a:rPr lang="de-DE" dirty="0" smtClean="0"/>
              <a:t> &amp; </a:t>
            </a:r>
            <a:r>
              <a:rPr lang="de-DE" dirty="0" err="1" smtClean="0"/>
              <a:t>policies</a:t>
            </a:r>
            <a:r>
              <a:rPr lang="de-DE" dirty="0" smtClean="0"/>
              <a:t> &amp; </a:t>
            </a:r>
            <a:r>
              <a:rPr lang="de-DE" dirty="0" err="1" smtClean="0"/>
              <a:t>collaborations</a:t>
            </a:r>
            <a:endParaRPr lang="de-DE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emerging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B50CA8-67DC-4ECC-8F5A-4379FBD318D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83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51DB17-F1E9-4B52-903B-55636D61F97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(a) each component of an enhanced publication represented in CERIF has a unique ID (b) CERIF can link together these components in multiple ways using the temporal and role-based linkage structure of CERIF; (c) CERIF can represent all the current known components of an enhanced publication, (d) CERIF naturally handles multilingual, multimedia information and versioning.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B50CA8-67DC-4ECC-8F5A-4379FBD318D3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OpenDOAR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1– Directory of OA repositories: update of repository information.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DOAJ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Directory of OA Journals maintained by Lund University3: use to identify OA journals 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CrossRef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4– collective publisher infrastructure for DOI resolve: use to identify publications and link to projects.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DataCite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5–data citation provider: retrieve dataset metadata to subsequently cross-link to publications.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6– Open Access publisher: collaborate on usage statistics on FP7 publications.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Mendeley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7– reference manager and academic social network: collect usage statistics and relationships between publications and authors.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ORCID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8– author identification service: collect author ids and integrate into the portal deposition workflows, as well as in the publication-data linking processes.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REISearch.eu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European researchers’ social/excellence network: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OpenAIRE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its content (OA publications) to be used by European researchers.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Moreover,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OpenAIRE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in the process of extending its services to other funders with established OA policies (national, public or private) so as to cover all European research activities. Current collaborations include: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Wellcome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Trust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9- UK life sciences funder: an ongoing effort is in place to produce a prototype with WT funded publications. This will pinpoint the challenges on how all funding information is merged and visualized.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FundRef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National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systems: exchange funding information and related publications. 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B50CA8-67DC-4ECC-8F5A-4379FBD318D3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/>
        <p:txBody>
          <a:bodyPr lIns="91072" tIns="45536" rIns="91072" bIns="45536"/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3883139" y="8685887"/>
            <a:ext cx="2973161" cy="4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72" tIns="45536" rIns="91072" bIns="45536" anchor="b"/>
          <a:lstStyle/>
          <a:p>
            <a:pPr algn="r" defTabSz="841375"/>
            <a:fld id="{B1F77F10-302C-4815-8AA1-E9B874BC5A11}" type="slidenum">
              <a:rPr lang="en-US" sz="1200">
                <a:latin typeface="Calibri" pitchFamily="34" charset="0"/>
              </a:rPr>
              <a:pPr algn="r" defTabSz="841375"/>
              <a:t>34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oA\OPENAIRE\Website\yoo_level\images\openaire2\page_bg_img - Copy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8000"/>
            <a:ext cx="9143999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3927"/>
            <a:ext cx="9144000" cy="304800"/>
          </a:xfrm>
          <a:prstGeom prst="rect">
            <a:avLst/>
          </a:prstGeom>
        </p:spPr>
        <p:txBody>
          <a:bodyPr anchor="t" anchorCtr="0"/>
          <a:lstStyle>
            <a:lvl1pPr algn="ctr">
              <a:defRPr sz="1000" b="1">
                <a:solidFill>
                  <a:srgbClr val="204C8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129" y="5358248"/>
            <a:ext cx="6894871" cy="102177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2A54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pic>
        <p:nvPicPr>
          <p:cNvPr id="2050" name="Picture 2" descr="C:\UoA\OpenAIREPLUS\Logo\pluslogo_v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537" y="178670"/>
            <a:ext cx="3639576" cy="280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 userDrawn="1"/>
        </p:nvSpPr>
        <p:spPr>
          <a:xfrm>
            <a:off x="0" y="3605642"/>
            <a:ext cx="9144000" cy="1371600"/>
          </a:xfrm>
          <a:prstGeom prst="rect">
            <a:avLst/>
          </a:prstGeom>
          <a:gradFill>
            <a:gsLst>
              <a:gs pos="0">
                <a:srgbClr val="29298C"/>
              </a:gs>
              <a:gs pos="100000">
                <a:srgbClr val="2264BC"/>
              </a:gs>
            </a:gsLst>
            <a:lin ang="0" scaled="1"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2" y="3692228"/>
            <a:ext cx="8998527" cy="1219200"/>
          </a:xfrm>
        </p:spPr>
        <p:txBody>
          <a:bodyPr anchor="ctr" anchorCtr="0">
            <a:noAutofit/>
          </a:bodyPr>
          <a:lstStyle>
            <a:lvl1pPr algn="l"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OpenAIRE/~plus EuroCRIS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E3A9-83A2-458E-BC45-AE6E7F72F5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OpenAIRE/~plus EuroCRIS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E3A9-83A2-458E-BC45-AE6E7F72F5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6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OpenAIRE/~plus EuroCRIS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E3A9-83A2-458E-BC45-AE6E7F72F5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8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OpenAIRE/~plus EuroCRIS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E3A9-83A2-458E-BC45-AE6E7F72F5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60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OpenAIRE/~plus EuroCRIS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E3A9-83A2-458E-BC45-AE6E7F72F5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3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OpenAIRE/~plus EuroCRIS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E3A9-83A2-458E-BC45-AE6E7F72F5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4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OpenAIRE/~plus EuroCRIS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E3A9-83A2-458E-BC45-AE6E7F72F5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0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OpenAIRE/~plus EuroCRIS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E3A9-83A2-458E-BC45-AE6E7F72F5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44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OpenAIRE/~plus EuroCRIS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E3A9-83A2-458E-BC45-AE6E7F72F5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5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OpenAIRE/~plus EuroCRIS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E3A9-83A2-458E-BC45-AE6E7F72F5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5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18" y="58996"/>
            <a:ext cx="7959437" cy="1248694"/>
          </a:xfrm>
        </p:spPr>
        <p:txBody>
          <a:bodyPr wrap="square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3" y="1543665"/>
            <a:ext cx="8851602" cy="4896464"/>
          </a:xfrm>
        </p:spPr>
        <p:txBody>
          <a:bodyPr>
            <a:normAutofit/>
          </a:bodyPr>
          <a:lstStyle>
            <a:lvl1pPr marL="360000" indent="-396000" algn="l">
              <a:buClr>
                <a:srgbClr val="5E82A3"/>
              </a:buClr>
              <a:buSzPct val="110000"/>
              <a:buFontTx/>
              <a:buBlip>
                <a:blip r:embed="rId2"/>
              </a:buBlip>
              <a:defRPr sz="3200">
                <a:solidFill>
                  <a:srgbClr val="0F2B5B"/>
                </a:solidFill>
              </a:defRPr>
            </a:lvl1pPr>
            <a:lvl2pPr algn="l">
              <a:spcBef>
                <a:spcPts val="1200"/>
              </a:spcBef>
              <a:buClr>
                <a:srgbClr val="5E82A3"/>
              </a:buClr>
              <a:defRPr sz="3200">
                <a:solidFill>
                  <a:srgbClr val="204C82"/>
                </a:solidFill>
              </a:defRPr>
            </a:lvl2pPr>
            <a:lvl3pPr>
              <a:buClr>
                <a:srgbClr val="5E82A3"/>
              </a:buClr>
              <a:defRPr sz="2800">
                <a:solidFill>
                  <a:srgbClr val="5E82A3"/>
                </a:solidFill>
              </a:defRPr>
            </a:lvl3pPr>
            <a:lvl4pPr>
              <a:buClr>
                <a:srgbClr val="5E82A3"/>
              </a:buClr>
              <a:defRPr sz="2400">
                <a:solidFill>
                  <a:srgbClr val="0F2B5B"/>
                </a:solidFill>
              </a:defRPr>
            </a:lvl4pPr>
            <a:lvl5pPr>
              <a:buClr>
                <a:srgbClr val="5E82A3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96319"/>
            <a:ext cx="9144000" cy="261681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204C8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9664" y="6440128"/>
            <a:ext cx="698090" cy="417871"/>
          </a:xfrm>
        </p:spPr>
        <p:txBody>
          <a:bodyPr/>
          <a:lstStyle>
            <a:lvl1pPr>
              <a:defRPr>
                <a:solidFill>
                  <a:srgbClr val="204C82"/>
                </a:solidFill>
              </a:defRPr>
            </a:lvl1pPr>
          </a:lstStyle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OpenAIRE/~plus EuroCRIS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E3A9-83A2-458E-BC45-AE6E7F72F5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87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OpenAIRE/~plus EuroCRIS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E3A9-83A2-458E-BC45-AE6E7F72F5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5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oA\OPENAIRE\Website\yoo_level\images\openaire2\page_bg_img - Copy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9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204C8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/>
          </p:nvPr>
        </p:nvSpPr>
        <p:spPr>
          <a:xfrm>
            <a:off x="4542502" y="4510548"/>
            <a:ext cx="4286865" cy="210656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2000" b="1" kern="1200">
                <a:solidFill>
                  <a:srgbClr val="204C8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pic>
        <p:nvPicPr>
          <p:cNvPr id="4098" name="Picture 2" descr="C:\UoA\OpenAIREPLUS\Logo\pluslogo+_v1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14614" y="1498600"/>
            <a:ext cx="1219202" cy="1054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 userDrawn="1"/>
        </p:nvSpPr>
        <p:spPr>
          <a:xfrm>
            <a:off x="0" y="2836719"/>
            <a:ext cx="9144000" cy="1371600"/>
          </a:xfrm>
          <a:prstGeom prst="rect">
            <a:avLst/>
          </a:prstGeom>
          <a:gradFill>
            <a:gsLst>
              <a:gs pos="0">
                <a:srgbClr val="29298C"/>
              </a:gs>
              <a:gs pos="100000">
                <a:srgbClr val="2264BC"/>
              </a:gs>
            </a:gsLst>
            <a:lin ang="0" scaled="1"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836718"/>
            <a:ext cx="8364682" cy="1361656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 (sections)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4" y="39328"/>
            <a:ext cx="7990611" cy="126344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853" y="1531791"/>
            <a:ext cx="4176000" cy="4896000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94" y="1541623"/>
            <a:ext cx="4176000" cy="4896000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87836"/>
            <a:ext cx="9144000" cy="270164"/>
          </a:xfrm>
          <a:prstGeom prst="rect">
            <a:avLst/>
          </a:prstGeom>
        </p:spPr>
        <p:txBody>
          <a:bodyPr/>
          <a:lstStyle>
            <a:lvl1pPr algn="ctr">
              <a:defRPr sz="1100" b="0"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40128"/>
            <a:ext cx="698090" cy="417871"/>
          </a:xfrm>
        </p:spPr>
        <p:txBody>
          <a:bodyPr/>
          <a:lstStyle>
            <a:lvl1pPr>
              <a:defRPr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5" y="81117"/>
            <a:ext cx="8042564" cy="123640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324" y="1524801"/>
            <a:ext cx="4248000" cy="6840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rgbClr val="0F2B5B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676" y="2370750"/>
            <a:ext cx="4248000" cy="410400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110000"/>
              <a:buFont typeface="Wingdings" pitchFamily="2" charset="2"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5074" y="1524801"/>
            <a:ext cx="4248000" cy="684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solidFill>
                  <a:srgbClr val="0F2B5B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683" y="2370749"/>
            <a:ext cx="4248000" cy="410400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110000"/>
              <a:buFont typeface="Wingdings" pitchFamily="2" charset="2"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" y="6608619"/>
            <a:ext cx="9144000" cy="23899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40128"/>
            <a:ext cx="698090" cy="417871"/>
          </a:xfrm>
        </p:spPr>
        <p:txBody>
          <a:bodyPr/>
          <a:lstStyle>
            <a:lvl1pPr>
              <a:defRPr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40" y="17987"/>
            <a:ext cx="8032954" cy="131752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81134"/>
            <a:ext cx="9144000" cy="26168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" y="6469626"/>
            <a:ext cx="540774" cy="388374"/>
          </a:xfrm>
        </p:spPr>
        <p:txBody>
          <a:bodyPr/>
          <a:lstStyle>
            <a:lvl1pPr>
              <a:defRPr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fld id="{553BD9FF-1A2B-432A-87AA-10F0F7EC6FE3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oA\OPENAIRE\Website\yoo_level\images\openaire2\page_bg_img - 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86486"/>
            <a:ext cx="9144000" cy="27151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420464"/>
            <a:ext cx="452284" cy="437535"/>
          </a:xfrm>
        </p:spPr>
        <p:txBody>
          <a:bodyPr/>
          <a:lstStyle>
            <a:lvl1pPr>
              <a:defRPr sz="1200"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fld id="{65DB0213-5975-4CFB-A12A-A9884076BEE4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5122" name="Picture 2" descr="C:\UoA\OpenAIREPLUS\Logo\pluslogo+_v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34" y="83128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355" y="0"/>
            <a:ext cx="8177645" cy="13716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574" y="1553496"/>
            <a:ext cx="8141109" cy="48473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spcBef>
                <a:spcPts val="6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18503"/>
            <a:ext cx="1524000" cy="2375187"/>
          </a:xfrm>
          <a:solidFill>
            <a:schemeClr val="bg1">
              <a:alpha val="1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5E82A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42365"/>
            <a:ext cx="623455" cy="415636"/>
          </a:xfrm>
        </p:spPr>
        <p:txBody>
          <a:bodyPr/>
          <a:lstStyle>
            <a:lvl1pPr>
              <a:defRPr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fld id="{9E617930-2B9D-4BF4-B895-0B126119B27F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96320"/>
            <a:ext cx="9144000" cy="26168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58" y="124691"/>
            <a:ext cx="815094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455" y="1769807"/>
            <a:ext cx="8068261" cy="4483510"/>
          </a:xfrm>
          <a:noFill/>
          <a:ln w="12700" cmpd="sng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585" y="3975386"/>
            <a:ext cx="1527048" cy="2359152"/>
          </a:xfrm>
          <a:solidFill>
            <a:schemeClr val="bg1">
              <a:alpha val="1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lnSpc>
                <a:spcPct val="150000"/>
              </a:lnSpc>
              <a:buNone/>
              <a:defRPr sz="1400" b="1" kern="1200">
                <a:solidFill>
                  <a:srgbClr val="292A8D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67947"/>
            <a:ext cx="9144000" cy="29005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204C8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89290"/>
            <a:ext cx="501445" cy="368710"/>
          </a:xfrm>
        </p:spPr>
        <p:txBody>
          <a:bodyPr/>
          <a:lstStyle>
            <a:lvl1pPr>
              <a:defRPr>
                <a:solidFill>
                  <a:srgbClr val="5E82A3"/>
                </a:solidFill>
              </a:defRPr>
            </a:lvl1pPr>
          </a:lstStyle>
          <a:p>
            <a:pPr>
              <a:defRPr/>
            </a:pPr>
            <a:fld id="{FB7D2CCF-07D3-4D32-9F2A-99D8456EAF7D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atMod val="125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oA\OPENAIRE\Website\yoo_level\images\openaire2\page_bg_img - Copy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" y="0"/>
            <a:ext cx="9143999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036" y="1536626"/>
            <a:ext cx="8749146" cy="504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5745" y="6558114"/>
            <a:ext cx="8170603" cy="261681"/>
          </a:xfrm>
          <a:prstGeom prst="rect">
            <a:avLst/>
          </a:prstGeom>
        </p:spPr>
        <p:txBody>
          <a:bodyPr/>
          <a:lstStyle>
            <a:lvl1pPr algn="ctr">
              <a:defRPr sz="1100" b="0">
                <a:solidFill>
                  <a:srgbClr val="204C8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08954"/>
            <a:ext cx="639097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rgbClr val="5E82A3"/>
                </a:solidFill>
                <a:latin typeface="+mj-lt"/>
              </a:defRPr>
            </a:lvl1pPr>
          </a:lstStyle>
          <a:p>
            <a:pPr>
              <a:defRPr/>
            </a:pPr>
            <a:fld id="{5A016E00-BB37-446F-A409-78FFA1C9B003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>
            <a:gsLst>
              <a:gs pos="0">
                <a:srgbClr val="29298C"/>
              </a:gs>
              <a:gs pos="100000">
                <a:srgbClr val="2264BC"/>
              </a:gs>
            </a:gsLst>
            <a:lin ang="0" scaled="1"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7527" y="39328"/>
            <a:ext cx="8011391" cy="127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3076" name="Picture 4" descr="C:\UoA\OpenAIREPLUS\Logo\pluslogo+_v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8605" y="353290"/>
            <a:ext cx="801729" cy="69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 cap="none" spc="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396000" algn="l" defTabSz="914400" rtl="0" eaLnBrk="1" latinLnBrk="0" hangingPunct="1">
        <a:spcBef>
          <a:spcPts val="1200"/>
        </a:spcBef>
        <a:buClr>
          <a:srgbClr val="5E82A3"/>
        </a:buClr>
        <a:buSzPct val="110000"/>
        <a:buFontTx/>
        <a:buBlip>
          <a:blip r:embed="rId13"/>
        </a:buBlip>
        <a:defRPr sz="2800" kern="1200">
          <a:solidFill>
            <a:srgbClr val="204C82"/>
          </a:solidFill>
          <a:latin typeface="+mn-lt"/>
          <a:ea typeface="+mn-ea"/>
          <a:cs typeface="+mn-cs"/>
        </a:defRPr>
      </a:lvl1pPr>
      <a:lvl2pPr marL="914400" indent="-396000" algn="l" defTabSz="914400" rtl="0" eaLnBrk="1" latinLnBrk="0" hangingPunct="1">
        <a:spcBef>
          <a:spcPts val="600"/>
        </a:spcBef>
        <a:buClr>
          <a:srgbClr val="0F2B5B"/>
        </a:buClr>
        <a:buSzPct val="80000"/>
        <a:buFont typeface="Calibri" pitchFamily="34" charset="0"/>
        <a:buChar char="–"/>
        <a:defRPr sz="2800" kern="1200">
          <a:solidFill>
            <a:srgbClr val="2264BC"/>
          </a:solidFill>
          <a:latin typeface="+mn-lt"/>
          <a:ea typeface="+mn-ea"/>
          <a:cs typeface="+mn-cs"/>
        </a:defRPr>
      </a:lvl2pPr>
      <a:lvl3pPr marL="1371600" indent="-396000" algn="l" defTabSz="914400" rtl="0" eaLnBrk="1" latinLnBrk="0" hangingPunct="1">
        <a:spcBef>
          <a:spcPts val="600"/>
        </a:spcBef>
        <a:buClr>
          <a:srgbClr val="5E82A3"/>
        </a:buClr>
        <a:buSzPct val="80000"/>
        <a:buFont typeface="Wingdings" pitchFamily="2" charset="2"/>
        <a:buChar char=""/>
        <a:defRPr sz="2400" kern="1200">
          <a:solidFill>
            <a:srgbClr val="5E82A3"/>
          </a:solidFill>
          <a:latin typeface="+mn-lt"/>
          <a:ea typeface="+mn-ea"/>
          <a:cs typeface="+mn-cs"/>
        </a:defRPr>
      </a:lvl3pPr>
      <a:lvl4pPr marL="1828800" indent="-396000" algn="l" defTabSz="914400" rtl="0" eaLnBrk="1" latinLnBrk="0" hangingPunct="1">
        <a:spcBef>
          <a:spcPts val="600"/>
        </a:spcBef>
        <a:buClr>
          <a:srgbClr val="5E82A3"/>
        </a:buClr>
        <a:buSzPct val="80000"/>
        <a:buFont typeface="Wingdings" pitchFamily="2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286000" indent="-396000" algn="l" defTabSz="914400" rtl="0" eaLnBrk="1" latinLnBrk="0" hangingPunct="1">
        <a:spcBef>
          <a:spcPts val="600"/>
        </a:spcBef>
        <a:buClr>
          <a:srgbClr val="5E82A3"/>
        </a:buClr>
        <a:buSzPct val="80000"/>
        <a:buFont typeface="Wingdings" pitchFamily="2" charset="2"/>
        <a:buChar char="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OpenAIRE/~plus EuroCRIS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3E3A9-83A2-458E-BC45-AE6E7F72F5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4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diagramColors" Target="../diagrams/colors1.xml"/><Relationship Id="rId1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diagramData" Target="../diagrams/data1.xml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l.it/" TargetMode="External"/><Relationship Id="rId2" Type="http://schemas.openxmlformats.org/officeDocument/2006/relationships/hyperlink" Target="http://www.gpcwork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rdecom/7336830168/sizes/z/in/photostrea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10085" y="5086227"/>
            <a:ext cx="6894871" cy="102177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Najla Rettberg</a:t>
            </a:r>
          </a:p>
          <a:p>
            <a:r>
              <a:rPr lang="de-DE" i="1" dirty="0" smtClean="0"/>
              <a:t>University </a:t>
            </a:r>
            <a:r>
              <a:rPr lang="de-DE" i="1" dirty="0" err="1" smtClean="0"/>
              <a:t>of</a:t>
            </a:r>
            <a:r>
              <a:rPr lang="de-DE" i="1" dirty="0" smtClean="0"/>
              <a:t> Göttingen, Germany </a:t>
            </a:r>
            <a:endParaRPr lang="el-GR" i="1" dirty="0"/>
          </a:p>
          <a:p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097" y="3882228"/>
            <a:ext cx="8998527" cy="1219200"/>
          </a:xfrm>
        </p:spPr>
        <p:txBody>
          <a:bodyPr/>
          <a:lstStyle/>
          <a:p>
            <a:r>
              <a:rPr lang="de-DE" sz="2800" i="1" dirty="0" err="1" smtClean="0"/>
              <a:t>OpenAIREplus</a:t>
            </a:r>
            <a:r>
              <a:rPr lang="de-DE" sz="2800" i="1" dirty="0" smtClean="0"/>
              <a:t> – </a:t>
            </a:r>
            <a:r>
              <a:rPr lang="de-DE" sz="2800" i="1" dirty="0" smtClean="0"/>
              <a:t>Research Information 2020</a:t>
            </a:r>
            <a:r>
              <a:rPr lang="en-GB" dirty="0"/>
              <a:t/>
            </a:r>
            <a:br>
              <a:rPr lang="en-GB" dirty="0"/>
            </a:br>
            <a:r>
              <a:rPr lang="en-US" dirty="0" smtClean="0"/>
              <a:t>	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OA FP7 evaluation – so far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914673" y="1998386"/>
          <a:ext cx="8086108" cy="3779520"/>
        </p:xfrm>
        <a:graphic>
          <a:graphicData uri="http://schemas.openxmlformats.org/drawingml/2006/table">
            <a:tbl>
              <a:tblPr firstRow="1" lastRow="1" bandRow="1">
                <a:tableStyleId>{BDBED569-4797-4DF1-A0F4-6AAB3CD982D8}</a:tableStyleId>
              </a:tblPr>
              <a:tblGrid>
                <a:gridCol w="1258784"/>
                <a:gridCol w="1188509"/>
                <a:gridCol w="1092212"/>
                <a:gridCol w="967959"/>
                <a:gridCol w="733687"/>
                <a:gridCol w="2844957"/>
              </a:tblGrid>
              <a:tr h="466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FP7 publications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From total of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Projects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 anchor="ctr"/>
                </a:tc>
              </a:tr>
              <a:tr h="46662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OpenAIRE</a:t>
                      </a:r>
                      <a:r>
                        <a:rPr lang="en-US" sz="1600" dirty="0" smtClean="0"/>
                        <a:t> portal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From OA harvesting</a:t>
                      </a:r>
                      <a:endParaRPr lang="en-US" sz="1400" dirty="0"/>
                    </a:p>
                  </a:txBody>
                  <a:tcPr/>
                </a:tc>
              </a:tr>
              <a:tr h="2772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58,763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6662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ArXiv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313,391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Searched</a:t>
                      </a:r>
                      <a:r>
                        <a:rPr lang="en-US" sz="1400" baseline="0" dirty="0" smtClean="0"/>
                        <a:t> everything published after 2007</a:t>
                      </a:r>
                      <a:endParaRPr lang="en-US" sz="1400" dirty="0"/>
                    </a:p>
                  </a:txBody>
                  <a:tcPr/>
                </a:tc>
              </a:tr>
              <a:tr h="6587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UKPMC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242,407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 Access set</a:t>
                      </a:r>
                    </a:p>
                    <a:p>
                      <a:r>
                        <a:rPr lang="en-US" sz="1400" dirty="0" smtClean="0"/>
                        <a:t>+350 FP7</a:t>
                      </a:r>
                      <a:r>
                        <a:rPr lang="en-US" sz="1400" baseline="0" dirty="0" smtClean="0"/>
                        <a:t> publications with no referral to Grant Agreement (ERC)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66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17,472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70,079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2,267 OA publications (DOAJ)</a:t>
                      </a:r>
                    </a:p>
                    <a:p>
                      <a:r>
                        <a:rPr lang="en-US" sz="1400" dirty="0" smtClean="0"/>
                        <a:t>937 publications with no DOI</a:t>
                      </a:r>
                    </a:p>
                    <a:p>
                      <a:r>
                        <a:rPr lang="en-US" sz="1400" i="1" dirty="0" smtClean="0"/>
                        <a:t>1230 duplicated in </a:t>
                      </a:r>
                      <a:r>
                        <a:rPr lang="en-US" sz="1400" i="1" dirty="0" err="1" smtClean="0"/>
                        <a:t>ArXiv</a:t>
                      </a:r>
                      <a:endParaRPr lang="en-US" sz="1400" i="1" dirty="0"/>
                    </a:p>
                  </a:txBody>
                  <a:tcPr/>
                </a:tc>
              </a:tr>
              <a:tr h="2772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27,180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684, 640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9388" y="5456474"/>
            <a:ext cx="2579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Total Open Access ~10,000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81557" y="5256801"/>
            <a:ext cx="1009935" cy="614149"/>
          </a:xfrm>
          <a:prstGeom prst="ellipse">
            <a:avLst/>
          </a:prstGeom>
          <a:noFill/>
          <a:ln>
            <a:solidFill>
              <a:srgbClr val="2A74D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0816" y="5417330"/>
            <a:ext cx="90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35-40%</a:t>
            </a:r>
          </a:p>
          <a:p>
            <a:pPr algn="ctr"/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BD9FF-1A2B-432A-87AA-10F0F7EC6F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278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Services for ….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err="1" smtClean="0"/>
              <a:t>Researchers</a:t>
            </a:r>
            <a:endParaRPr lang="it-IT" dirty="0" smtClean="0"/>
          </a:p>
          <a:p>
            <a:pPr marL="35877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400" i="1" dirty="0">
                <a:solidFill>
                  <a:srgbClr val="022A5A"/>
                </a:solidFill>
              </a:rPr>
              <a:t>R</a:t>
            </a:r>
            <a:r>
              <a:rPr lang="it-IT" sz="2400" i="1" dirty="0" smtClean="0">
                <a:solidFill>
                  <a:srgbClr val="022A5A"/>
                </a:solidFill>
              </a:rPr>
              <a:t>etrieval and access to «publications», support to new knowledge generation</a:t>
            </a:r>
          </a:p>
          <a:p>
            <a:r>
              <a:rPr lang="en-US" dirty="0"/>
              <a:t>R</a:t>
            </a:r>
            <a:r>
              <a:rPr lang="en-US" dirty="0" smtClean="0"/>
              <a:t>esearch </a:t>
            </a:r>
            <a:r>
              <a:rPr lang="en-US" dirty="0"/>
              <a:t>administrators</a:t>
            </a:r>
            <a:br>
              <a:rPr lang="en-US" dirty="0"/>
            </a:br>
            <a:r>
              <a:rPr lang="en-US" sz="2400" i="1" dirty="0">
                <a:solidFill>
                  <a:srgbClr val="022A5A"/>
                </a:solidFill>
              </a:rPr>
              <a:t>Research and funding </a:t>
            </a:r>
            <a:r>
              <a:rPr lang="en-US" sz="2400" i="1" dirty="0" smtClean="0">
                <a:solidFill>
                  <a:srgbClr val="022A5A"/>
                </a:solidFill>
              </a:rPr>
              <a:t>evaluation</a:t>
            </a:r>
          </a:p>
          <a:p>
            <a:r>
              <a:rPr lang="en-US" dirty="0"/>
              <a:t>P</a:t>
            </a:r>
            <a:r>
              <a:rPr lang="en-US" dirty="0" smtClean="0"/>
              <a:t>roject </a:t>
            </a:r>
            <a:r>
              <a:rPr lang="en-US" dirty="0"/>
              <a:t>coordinators</a:t>
            </a:r>
            <a:br>
              <a:rPr lang="en-US" dirty="0"/>
            </a:br>
            <a:r>
              <a:rPr lang="en-US" sz="2400" i="1" dirty="0">
                <a:solidFill>
                  <a:srgbClr val="022A5A"/>
                </a:solidFill>
              </a:rPr>
              <a:t>Dissemination &amp; compliance</a:t>
            </a:r>
            <a:r>
              <a:rPr lang="en-US" sz="2400" i="1" dirty="0" smtClean="0">
                <a:solidFill>
                  <a:srgbClr val="022A5A"/>
                </a:solidFill>
              </a:rPr>
              <a:t> </a:t>
            </a:r>
          </a:p>
          <a:p>
            <a:pPr marL="360000" lvl="1">
              <a:buSzPct val="110000"/>
              <a:buBlip>
                <a:blip r:embed="rId2"/>
              </a:buBlip>
            </a:pPr>
            <a:r>
              <a:rPr lang="de-DE" dirty="0">
                <a:solidFill>
                  <a:srgbClr val="002060"/>
                </a:solidFill>
              </a:rPr>
              <a:t>EC </a:t>
            </a:r>
            <a:r>
              <a:rPr lang="de-DE" dirty="0" err="1">
                <a:solidFill>
                  <a:srgbClr val="002060"/>
                </a:solidFill>
              </a:rPr>
              <a:t>project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officers</a:t>
            </a:r>
            <a:endParaRPr lang="de-DE" dirty="0" smtClean="0">
              <a:solidFill>
                <a:srgbClr val="002060"/>
              </a:solidFill>
            </a:endParaRPr>
          </a:p>
          <a:p>
            <a:pPr marL="0" lvl="1" indent="0">
              <a:buSzPct val="110000"/>
              <a:buNone/>
            </a:pPr>
            <a:r>
              <a:rPr lang="de-DE" sz="2400" b="1" dirty="0" smtClean="0">
                <a:solidFill>
                  <a:srgbClr val="002060"/>
                </a:solidFill>
              </a:rPr>
              <a:t>       </a:t>
            </a:r>
            <a:r>
              <a:rPr lang="de-DE" sz="2400" i="1" dirty="0" smtClean="0">
                <a:solidFill>
                  <a:srgbClr val="002060"/>
                </a:solidFill>
              </a:rPr>
              <a:t>Guide </a:t>
            </a:r>
            <a:r>
              <a:rPr lang="de-DE" sz="2400" i="1" dirty="0">
                <a:solidFill>
                  <a:srgbClr val="002060"/>
                </a:solidFill>
              </a:rPr>
              <a:t>on </a:t>
            </a:r>
            <a:r>
              <a:rPr lang="de-DE" sz="2400" i="1" dirty="0" err="1">
                <a:solidFill>
                  <a:srgbClr val="002060"/>
                </a:solidFill>
              </a:rPr>
              <a:t>how</a:t>
            </a:r>
            <a:r>
              <a:rPr lang="de-DE" sz="2400" i="1" dirty="0">
                <a:solidFill>
                  <a:srgbClr val="002060"/>
                </a:solidFill>
              </a:rPr>
              <a:t> </a:t>
            </a:r>
            <a:r>
              <a:rPr lang="de-DE" sz="2400" i="1" dirty="0" err="1">
                <a:solidFill>
                  <a:srgbClr val="002060"/>
                </a:solidFill>
              </a:rPr>
              <a:t>to</a:t>
            </a:r>
            <a:r>
              <a:rPr lang="de-DE" sz="2400" i="1" dirty="0">
                <a:solidFill>
                  <a:srgbClr val="002060"/>
                </a:solidFill>
              </a:rPr>
              <a:t> </a:t>
            </a:r>
            <a:r>
              <a:rPr lang="de-DE" sz="2400" i="1" dirty="0" err="1">
                <a:solidFill>
                  <a:srgbClr val="002060"/>
                </a:solidFill>
              </a:rPr>
              <a:t>support</a:t>
            </a:r>
            <a:r>
              <a:rPr lang="de-DE" sz="2400" i="1" dirty="0">
                <a:solidFill>
                  <a:srgbClr val="002060"/>
                </a:solidFill>
              </a:rPr>
              <a:t> </a:t>
            </a:r>
            <a:r>
              <a:rPr lang="de-DE" sz="2400" i="1" dirty="0" err="1">
                <a:solidFill>
                  <a:srgbClr val="002060"/>
                </a:solidFill>
              </a:rPr>
              <a:t>projects</a:t>
            </a:r>
            <a:r>
              <a:rPr lang="de-DE" sz="2400" i="1" dirty="0" smtClean="0">
                <a:solidFill>
                  <a:srgbClr val="002060"/>
                </a:solidFill>
              </a:rPr>
              <a:t>, </a:t>
            </a:r>
            <a:r>
              <a:rPr lang="de-DE" sz="2400" i="1" dirty="0" err="1" smtClean="0">
                <a:solidFill>
                  <a:srgbClr val="002060"/>
                </a:solidFill>
              </a:rPr>
              <a:t>impact</a:t>
            </a:r>
            <a:r>
              <a:rPr lang="de-DE" sz="2400" i="1" dirty="0" smtClean="0">
                <a:solidFill>
                  <a:srgbClr val="002060"/>
                </a:solidFill>
              </a:rPr>
              <a:t> </a:t>
            </a:r>
            <a:r>
              <a:rPr lang="de-DE" sz="2400" i="1" dirty="0" err="1" smtClean="0">
                <a:solidFill>
                  <a:srgbClr val="002060"/>
                </a:solidFill>
              </a:rPr>
              <a:t>indicators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Data </a:t>
            </a:r>
            <a:r>
              <a:rPr lang="en-US" dirty="0"/>
              <a:t>providers</a:t>
            </a:r>
            <a:br>
              <a:rPr lang="en-US" dirty="0"/>
            </a:br>
            <a:r>
              <a:rPr lang="en-GB" sz="2400" i="1" dirty="0">
                <a:solidFill>
                  <a:srgbClr val="022A5A"/>
                </a:solidFill>
              </a:rPr>
              <a:t>Tools for data source validation and registration </a:t>
            </a:r>
          </a:p>
          <a:p>
            <a:pPr marL="358775" lvl="1" indent="0">
              <a:lnSpc>
                <a:spcPct val="110000"/>
              </a:lnSpc>
              <a:spcBef>
                <a:spcPts val="0"/>
              </a:spcBef>
              <a:buSzPct val="110000"/>
              <a:buNone/>
              <a:defRPr/>
            </a:pPr>
            <a:r>
              <a:rPr lang="en-GB" sz="2400" i="1" dirty="0">
                <a:solidFill>
                  <a:srgbClr val="022A5A"/>
                </a:solidFill>
              </a:rPr>
              <a:t>Support for minimizing effort to comply with </a:t>
            </a:r>
            <a:r>
              <a:rPr lang="en-GB" sz="2400" i="1" dirty="0" smtClean="0">
                <a:solidFill>
                  <a:srgbClr val="022A5A"/>
                </a:solidFill>
              </a:rPr>
              <a:t>guidelines</a:t>
            </a:r>
          </a:p>
          <a:p>
            <a:pPr marL="358775" lvl="1" indent="0">
              <a:lnSpc>
                <a:spcPct val="110000"/>
              </a:lnSpc>
              <a:spcBef>
                <a:spcPts val="0"/>
              </a:spcBef>
              <a:buSzPct val="110000"/>
              <a:buNone/>
              <a:defRPr/>
            </a:pPr>
            <a:endParaRPr lang="en-GB" sz="2400" i="1" dirty="0" smtClean="0">
              <a:solidFill>
                <a:srgbClr val="022A5A"/>
              </a:solidFill>
            </a:endParaRPr>
          </a:p>
          <a:p>
            <a:pPr marL="358775" lvl="1" indent="0">
              <a:lnSpc>
                <a:spcPct val="110000"/>
              </a:lnSpc>
              <a:spcBef>
                <a:spcPts val="0"/>
              </a:spcBef>
              <a:buSzPct val="110000"/>
              <a:buNone/>
              <a:defRPr/>
            </a:pPr>
            <a:r>
              <a:rPr lang="en-GB" sz="2400" i="1" dirty="0" smtClean="0">
                <a:solidFill>
                  <a:srgbClr val="022A5A"/>
                </a:solidFill>
              </a:rPr>
              <a:t> </a:t>
            </a:r>
            <a:endParaRPr lang="en-GB" sz="2400" i="1" dirty="0">
              <a:solidFill>
                <a:srgbClr val="022A5A"/>
              </a:solidFill>
            </a:endParaRPr>
          </a:p>
          <a:p>
            <a:pPr>
              <a:defRPr/>
            </a:pPr>
            <a:endParaRPr lang="en-GB" sz="2400" i="1" dirty="0"/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5975" y="6538913"/>
            <a:ext cx="8161338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A9979-6ADF-4056-BFAA-B83C7CDF7F6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0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Researcher - Deposit and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Orphan@CERN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Seamlessly integrated with </a:t>
            </a:r>
            <a:r>
              <a:rPr lang="en-US" dirty="0" err="1" smtClean="0"/>
              <a:t>OpenAIRE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Manual </a:t>
            </a:r>
            <a:r>
              <a:rPr lang="en-US" dirty="0" smtClean="0"/>
              <a:t>“claiming” through</a:t>
            </a:r>
          </a:p>
          <a:p>
            <a:pPr lvl="1"/>
            <a:r>
              <a:rPr lang="en-US" dirty="0" smtClean="0"/>
              <a:t>DOIs in </a:t>
            </a:r>
            <a:r>
              <a:rPr lang="en-US" dirty="0" err="1" smtClean="0"/>
              <a:t>CrossRef</a:t>
            </a:r>
            <a:endParaRPr lang="en-US" dirty="0" smtClean="0"/>
          </a:p>
          <a:p>
            <a:pPr lvl="1"/>
            <a:r>
              <a:rPr lang="en-US" dirty="0" smtClean="0"/>
              <a:t>OA repositories in DRIVER</a:t>
            </a:r>
          </a:p>
          <a:p>
            <a:r>
              <a:rPr lang="en-US" dirty="0" smtClean="0"/>
              <a:t>Semi-automated crawling to identify FP7 publications from external data 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5975" y="6538913"/>
            <a:ext cx="8161338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CAF55D-1A67-416A-A773-5D4F942AD5F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Administrators </a:t>
            </a:r>
            <a:r>
              <a:rPr lang="en-US" dirty="0" smtClean="0"/>
              <a:t>–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BD9FF-1A2B-432A-87AA-10F0F7EC6F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4" name="Picture 2" descr="C:\UoA\OPENAIRE\WP1\Website\images\usagestatsInresul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332" y="1627403"/>
            <a:ext cx="8054211" cy="347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479" y="2870200"/>
            <a:ext cx="6951497" cy="278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8816" y="3462216"/>
            <a:ext cx="5852160" cy="318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547104" y="1938528"/>
            <a:ext cx="203606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publication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3440" y="2980944"/>
            <a:ext cx="203606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repository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39968" y="3974592"/>
            <a:ext cx="203606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 level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068" y="1355075"/>
            <a:ext cx="553998" cy="47482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All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Coordinators -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413" y="1444513"/>
            <a:ext cx="8190271" cy="4896464"/>
          </a:xfrm>
        </p:spPr>
        <p:txBody>
          <a:bodyPr>
            <a:normAutofit/>
          </a:bodyPr>
          <a:lstStyle/>
          <a:p>
            <a:pPr marL="360000" lvl="1">
              <a:buSzPct val="110000"/>
              <a:buNone/>
            </a:pPr>
            <a:r>
              <a:rPr lang="en-US" dirty="0" smtClean="0"/>
              <a:t>Delivery of information to users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Subscribe to topics of interest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Receive notifications through various means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5975" y="6538913"/>
            <a:ext cx="8161338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pic>
        <p:nvPicPr>
          <p:cNvPr id="3075" name="Picture 3" descr="C:\UoA\OPENAIRE\WP1\2nd year GA\sub_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16" y="5085969"/>
            <a:ext cx="4282653" cy="1160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oA\OPENAIRE\WP1\2nd year GA\su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721" y="2513774"/>
            <a:ext cx="4394590" cy="1951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068" y="1355075"/>
            <a:ext cx="553998" cy="47482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All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CAF55D-1A67-416A-A773-5D4F942AD5F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de-DE" dirty="0" smtClean="0"/>
              <a:t>Project </a:t>
            </a:r>
            <a:r>
              <a:rPr lang="de-DE" dirty="0" err="1" smtClean="0"/>
              <a:t>Coordinators</a:t>
            </a:r>
            <a:r>
              <a:rPr lang="de-DE" dirty="0" smtClean="0"/>
              <a:t> - Reporting</a:t>
            </a:r>
            <a:endParaRPr lang="de-DE" dirty="0" smtClean="0"/>
          </a:p>
        </p:txBody>
      </p:sp>
      <p:sp>
        <p:nvSpPr>
          <p:cNvPr id="686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/>
          <a:srcRect l="3542" t="5872" b="16080"/>
          <a:stretch>
            <a:fillRect/>
          </a:stretch>
        </p:blipFill>
        <p:spPr bwMode="auto">
          <a:xfrm>
            <a:off x="693738" y="1362075"/>
            <a:ext cx="84772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llipse 1"/>
          <p:cNvSpPr/>
          <p:nvPr/>
        </p:nvSpPr>
        <p:spPr>
          <a:xfrm>
            <a:off x="5745190" y="3174521"/>
            <a:ext cx="2277373" cy="160451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4"/>
          <p:cNvSpPr txBox="1">
            <a:spLocks noGrp="1"/>
          </p:cNvSpPr>
          <p:nvPr/>
        </p:nvSpPr>
        <p:spPr>
          <a:xfrm>
            <a:off x="19050" y="6440488"/>
            <a:ext cx="698500" cy="417512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609F140-0944-47F5-82EC-D8B993018F39}" type="slidenum">
              <a:rPr lang="en-GB" sz="1200" cap="small">
                <a:solidFill>
                  <a:srgbClr val="5E82A3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GB" sz="1200" cap="small">
              <a:solidFill>
                <a:srgbClr val="5E82A3"/>
              </a:solidFill>
              <a:latin typeface="+mj-lt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364962" y="6176513"/>
            <a:ext cx="1670629" cy="48022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815975" y="6538913"/>
            <a:ext cx="8161338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AB1630-A7BD-473D-A1F6-1B018296AE4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0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4000" dirty="0" smtClean="0"/>
              <a:t>FP7 </a:t>
            </a:r>
            <a:r>
              <a:rPr lang="de-DE" sz="4000" dirty="0" smtClean="0"/>
              <a:t>Projects: </a:t>
            </a:r>
            <a:r>
              <a:rPr lang="de-DE" sz="4000" dirty="0" err="1" smtClean="0"/>
              <a:t>Encourage</a:t>
            </a:r>
            <a:r>
              <a:rPr lang="de-DE" sz="4000" dirty="0" smtClean="0"/>
              <a:t> </a:t>
            </a:r>
            <a:r>
              <a:rPr lang="de-DE" sz="4000" dirty="0" smtClean="0"/>
              <a:t>OA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de-DE" sz="3600" dirty="0" smtClean="0"/>
          </a:p>
        </p:txBody>
      </p:sp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2"/>
          <a:srcRect t="5710" r="1765"/>
          <a:stretch>
            <a:fillRect/>
          </a:stretch>
        </p:blipFill>
        <p:spPr bwMode="auto">
          <a:xfrm>
            <a:off x="0" y="1311275"/>
            <a:ext cx="9274175" cy="71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 txBox="1">
            <a:spLocks noGrp="1"/>
          </p:cNvSpPr>
          <p:nvPr/>
        </p:nvSpPr>
        <p:spPr>
          <a:xfrm>
            <a:off x="19050" y="6440488"/>
            <a:ext cx="698500" cy="417512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609F140-0944-47F5-82EC-D8B993018F39}" type="slidenum">
              <a:rPr lang="en-GB" sz="1200" cap="small">
                <a:solidFill>
                  <a:srgbClr val="5E82A3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GB" sz="1200" cap="small">
              <a:solidFill>
                <a:srgbClr val="5E82A3"/>
              </a:solidFill>
              <a:latin typeface="+mj-lt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815975" y="6538913"/>
            <a:ext cx="8161338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AB1630-A7BD-473D-A1F6-1B018296AE4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1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rved Down Arrow 45"/>
          <p:cNvSpPr/>
          <p:nvPr/>
        </p:nvSpPr>
        <p:spPr>
          <a:xfrm rot="1717398" flipH="1">
            <a:off x="5224127" y="4619633"/>
            <a:ext cx="3322538" cy="652329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Curved Down Arrow 54"/>
          <p:cNvSpPr/>
          <p:nvPr/>
        </p:nvSpPr>
        <p:spPr>
          <a:xfrm rot="20031451">
            <a:off x="1735923" y="4777673"/>
            <a:ext cx="2878457" cy="561860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Curved Down Arrow 56"/>
          <p:cNvSpPr/>
          <p:nvPr/>
        </p:nvSpPr>
        <p:spPr>
          <a:xfrm rot="18526063">
            <a:off x="3136247" y="5007553"/>
            <a:ext cx="1483122" cy="426786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  Services/Data Model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294967295"/>
          </p:nvPr>
        </p:nvSpPr>
        <p:spPr>
          <a:xfrm>
            <a:off x="1" y="6469626"/>
            <a:ext cx="540774" cy="3883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2C93CA-2E7E-444B-ACA4-1FF4F89035E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1036" y="6110243"/>
            <a:ext cx="20875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Publication repositories</a:t>
            </a:r>
          </a:p>
          <a:p>
            <a:pPr algn="ctr"/>
            <a:r>
              <a:rPr lang="en-US" sz="1100" i="1" dirty="0">
                <a:solidFill>
                  <a:srgbClr val="C4652D">
                    <a:lumMod val="75000"/>
                  </a:srgbClr>
                </a:solidFill>
              </a:rPr>
              <a:t>Institutional &amp; </a:t>
            </a:r>
            <a:r>
              <a:rPr lang="en-US" sz="1100" i="1" dirty="0" smtClean="0">
                <a:solidFill>
                  <a:srgbClr val="C4652D">
                    <a:lumMod val="75000"/>
                  </a:srgbClr>
                </a:solidFill>
              </a:rPr>
              <a:t>Thematic</a:t>
            </a:r>
          </a:p>
          <a:p>
            <a:pPr algn="ctr"/>
            <a:r>
              <a:rPr lang="en-US" sz="1100" b="1" dirty="0" smtClean="0">
                <a:solidFill>
                  <a:prstClr val="black"/>
                </a:solidFill>
              </a:rPr>
              <a:t>Open Access Journals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927569"/>
            <a:ext cx="22320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i="1" dirty="0" smtClean="0">
                <a:solidFill>
                  <a:prstClr val="black"/>
                </a:solidFill>
              </a:rPr>
              <a:t>5,200,000 </a:t>
            </a:r>
            <a:r>
              <a:rPr lang="en-US" sz="1100" b="1" i="1" dirty="0">
                <a:solidFill>
                  <a:prstClr val="black"/>
                </a:solidFill>
              </a:rPr>
              <a:t>OA publications</a:t>
            </a:r>
          </a:p>
          <a:p>
            <a:pPr algn="ctr"/>
            <a:r>
              <a:rPr lang="en-US" sz="1100" b="1" i="1" dirty="0" smtClean="0">
                <a:solidFill>
                  <a:prstClr val="black"/>
                </a:solidFill>
              </a:rPr>
              <a:t>331 </a:t>
            </a:r>
            <a:r>
              <a:rPr lang="en-US" sz="1100" b="1" i="1" dirty="0" smtClean="0">
                <a:solidFill>
                  <a:srgbClr val="C00000"/>
                </a:solidFill>
              </a:rPr>
              <a:t>validated </a:t>
            </a:r>
            <a:r>
              <a:rPr lang="en-US" sz="1100" b="1" i="1" dirty="0" smtClean="0">
                <a:solidFill>
                  <a:prstClr val="black"/>
                </a:solidFill>
              </a:rPr>
              <a:t>repositories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873617" y="6350354"/>
            <a:ext cx="185748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274B4F"/>
                </a:solidFill>
              </a:rPr>
              <a:t>Data repositories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113495" y="5442090"/>
            <a:ext cx="958303" cy="873422"/>
            <a:chOff x="2872760" y="5638006"/>
            <a:chExt cx="808856" cy="801618"/>
          </a:xfrm>
        </p:grpSpPr>
        <p:sp>
          <p:nvSpPr>
            <p:cNvPr id="38" name="Flowchart: Magnetic Disk 37"/>
            <p:cNvSpPr/>
            <p:nvPr/>
          </p:nvSpPr>
          <p:spPr>
            <a:xfrm>
              <a:off x="2872760" y="5714160"/>
              <a:ext cx="431390" cy="432874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Flowchart: Magnetic Disk 38"/>
            <p:cNvSpPr/>
            <p:nvPr/>
          </p:nvSpPr>
          <p:spPr>
            <a:xfrm>
              <a:off x="3024162" y="5638006"/>
              <a:ext cx="433463" cy="432874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Flowchart: Magnetic Disk 39"/>
            <p:cNvSpPr/>
            <p:nvPr/>
          </p:nvSpPr>
          <p:spPr>
            <a:xfrm>
              <a:off x="3250226" y="5918572"/>
              <a:ext cx="431390" cy="432874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Flowchart: Magnetic Disk 40"/>
            <p:cNvSpPr/>
            <p:nvPr/>
          </p:nvSpPr>
          <p:spPr>
            <a:xfrm>
              <a:off x="2934980" y="5876488"/>
              <a:ext cx="431390" cy="432874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Flowchart: Magnetic Disk 41"/>
            <p:cNvSpPr/>
            <p:nvPr/>
          </p:nvSpPr>
          <p:spPr>
            <a:xfrm>
              <a:off x="3177637" y="6006750"/>
              <a:ext cx="431390" cy="432874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776217" y="4910918"/>
            <a:ext cx="1439863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i="1" dirty="0">
                <a:solidFill>
                  <a:srgbClr val="C00000"/>
                </a:solidFill>
              </a:rPr>
              <a:t>Metadata</a:t>
            </a:r>
            <a:r>
              <a:rPr lang="en-US" sz="1050" i="1" dirty="0">
                <a:solidFill>
                  <a:prstClr val="black"/>
                </a:solidFill>
              </a:rPr>
              <a:t> </a:t>
            </a:r>
          </a:p>
          <a:p>
            <a:pPr algn="ctr">
              <a:defRPr/>
            </a:pPr>
            <a:r>
              <a:rPr lang="en-US" sz="1050" i="1" dirty="0">
                <a:solidFill>
                  <a:prstClr val="black"/>
                </a:solidFill>
              </a:rPr>
              <a:t>on data sets</a:t>
            </a:r>
          </a:p>
        </p:txBody>
      </p:sp>
      <p:sp>
        <p:nvSpPr>
          <p:cNvPr id="56" name="Curved Down Arrow 55"/>
          <p:cNvSpPr/>
          <p:nvPr/>
        </p:nvSpPr>
        <p:spPr>
          <a:xfrm rot="2189426" flipH="1">
            <a:off x="5080996" y="4909916"/>
            <a:ext cx="2205748" cy="441124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Curved Down Arrow 58"/>
          <p:cNvSpPr/>
          <p:nvPr/>
        </p:nvSpPr>
        <p:spPr>
          <a:xfrm rot="6129377" flipH="1">
            <a:off x="5083346" y="5349583"/>
            <a:ext cx="811860" cy="447327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92942" y="5565381"/>
            <a:ext cx="1474788" cy="2619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00" i="1" dirty="0" err="1" smtClean="0">
                <a:solidFill>
                  <a:prstClr val="white"/>
                </a:solidFill>
              </a:rPr>
              <a:t>ResearchID</a:t>
            </a:r>
            <a:r>
              <a:rPr lang="en-US" sz="1100" i="1" dirty="0" smtClean="0">
                <a:solidFill>
                  <a:prstClr val="white"/>
                </a:solidFill>
              </a:rPr>
              <a:t> (ORCID, ..)</a:t>
            </a:r>
            <a:endParaRPr lang="en-US" sz="1100" i="1" dirty="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92942" y="5861000"/>
            <a:ext cx="1474788" cy="2619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00" i="1" dirty="0" err="1" smtClean="0">
                <a:solidFill>
                  <a:prstClr val="white"/>
                </a:solidFill>
              </a:rPr>
              <a:t>OpenDOAR</a:t>
            </a:r>
            <a:endParaRPr lang="en-US" sz="1100" i="1" dirty="0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92942" y="6167637"/>
            <a:ext cx="1474788" cy="2619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00" b="1" i="1" dirty="0" smtClean="0">
                <a:solidFill>
                  <a:prstClr val="white"/>
                </a:solidFill>
              </a:rPr>
              <a:t>…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79615" y="5816906"/>
            <a:ext cx="95846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CRIS Systems 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76094" y="5988728"/>
            <a:ext cx="1338268" cy="519678"/>
          </a:xfrm>
          <a:prstGeom prst="flowChartMagneticDisk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00" i="1" dirty="0">
                <a:solidFill>
                  <a:prstClr val="white"/>
                </a:solidFill>
              </a:rPr>
              <a:t>National </a:t>
            </a:r>
            <a:r>
              <a:rPr lang="en-US" sz="1100" i="1" dirty="0" smtClean="0">
                <a:solidFill>
                  <a:prstClr val="white"/>
                </a:solidFill>
              </a:rPr>
              <a:t>funding</a:t>
            </a:r>
            <a:endParaRPr lang="en-US" sz="1100" i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76094" y="5633319"/>
            <a:ext cx="1338268" cy="519678"/>
          </a:xfrm>
          <a:prstGeom prst="flowChartMagneticDisk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00" i="1" dirty="0">
                <a:solidFill>
                  <a:prstClr val="white"/>
                </a:solidFill>
              </a:rPr>
              <a:t>EC </a:t>
            </a:r>
            <a:r>
              <a:rPr lang="en-US" sz="1100" i="1" dirty="0" smtClean="0">
                <a:solidFill>
                  <a:prstClr val="white"/>
                </a:solidFill>
              </a:rPr>
              <a:t> funding</a:t>
            </a:r>
            <a:endParaRPr lang="en-US" sz="1100" i="1" dirty="0">
              <a:solidFill>
                <a:prstClr val="white"/>
              </a:solidFill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428" y="2353932"/>
            <a:ext cx="724272" cy="52399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2" name="Picture 7" descr="C:\UoA\OPENAIRE\WP1\OpenAIRE website\images\dropbox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44" y="2106517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732183" y="1591897"/>
            <a:ext cx="204609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Visualize - Manage  </a:t>
            </a:r>
          </a:p>
          <a:p>
            <a:pPr algn="ctr">
              <a:defRPr/>
            </a:pPr>
            <a:r>
              <a:rPr lang="en-US" sz="105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Enhanced Publications</a:t>
            </a:r>
            <a:endParaRPr lang="en-US" sz="105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7172" y="1852014"/>
            <a:ext cx="14732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Get </a:t>
            </a:r>
            <a:r>
              <a:rPr lang="en-US" sz="105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support</a:t>
            </a:r>
          </a:p>
          <a:p>
            <a:pPr algn="ctr">
              <a:defRPr/>
            </a:pPr>
            <a:r>
              <a:rPr lang="en-US" sz="105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(NOADs)</a:t>
            </a:r>
            <a:endParaRPr lang="en-US" sz="105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34231" y="1862374"/>
            <a:ext cx="2087563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Linked Content </a:t>
            </a:r>
          </a:p>
          <a:p>
            <a:pPr algn="ctr">
              <a:defRPr/>
            </a:pPr>
            <a:r>
              <a:rPr lang="en-US" sz="105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Statistics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+++</a:t>
            </a:r>
            <a:endParaRPr lang="en-US" sz="105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6" name="Up Arrow 65"/>
          <p:cNvSpPr/>
          <p:nvPr/>
        </p:nvSpPr>
        <p:spPr>
          <a:xfrm rot="5400000">
            <a:off x="7584839" y="3396779"/>
            <a:ext cx="288925" cy="387531"/>
          </a:xfrm>
          <a:prstGeom prst="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28458" y="1938948"/>
            <a:ext cx="20891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Search &amp; Browse</a:t>
            </a:r>
          </a:p>
        </p:txBody>
      </p:sp>
      <p:pic>
        <p:nvPicPr>
          <p:cNvPr id="68" name="Picture 20" descr="C:\UoA\OPENAIRE\WP1\OpenAIRE website\images\charttools_logo_tra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77" y="2253467"/>
            <a:ext cx="6365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1" descr="C:\UoA\OPENAIRE\WP1\OpenAIRE website\images\find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93" y="2113700"/>
            <a:ext cx="5095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887749" y="1486562"/>
            <a:ext cx="2087562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Curate &amp; </a:t>
            </a:r>
            <a:r>
              <a:rPr lang="en-US" sz="105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collaborate</a:t>
            </a:r>
            <a:endParaRPr lang="en-US" sz="105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1" name="Picture 24" descr="C:\UoA\OPENAIRE\WP1\OpenAIRE website\images\collaborateDoc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95" y="1752541"/>
            <a:ext cx="673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1773543" y="1438263"/>
            <a:ext cx="117157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Deposit/</a:t>
            </a:r>
          </a:p>
          <a:p>
            <a:pPr algn="ctr">
              <a:defRPr/>
            </a:pPr>
            <a:r>
              <a:rPr lang="en-US" sz="105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Ingest </a:t>
            </a:r>
            <a:endParaRPr lang="en-US" sz="105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defRPr/>
            </a:pPr>
            <a:r>
              <a:rPr lang="en-US" sz="105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Publications</a:t>
            </a:r>
          </a:p>
          <a:p>
            <a:pPr algn="ctr">
              <a:defRPr/>
            </a:pPr>
            <a:r>
              <a:rPr lang="en-US" sz="105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&amp;data</a:t>
            </a:r>
            <a:endParaRPr lang="en-US" sz="105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6" name="Picture 61" descr="E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26" y="2053501"/>
            <a:ext cx="86518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Flowchart: Magnetic Disk 77"/>
          <p:cNvSpPr/>
          <p:nvPr/>
        </p:nvSpPr>
        <p:spPr>
          <a:xfrm>
            <a:off x="613520" y="5662671"/>
            <a:ext cx="576301" cy="402728"/>
          </a:xfrm>
          <a:prstGeom prst="flowChartMagneticDisk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</a:rPr>
              <a:t>Orphan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753340" y="3465592"/>
            <a:ext cx="738140" cy="236076"/>
          </a:xfrm>
          <a:prstGeom prst="rect">
            <a:avLst/>
          </a:prstGeom>
          <a:solidFill>
            <a:srgbClr val="2264B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APIs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003201" y="4446372"/>
            <a:ext cx="1439863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i="1" dirty="0" smtClean="0">
                <a:solidFill>
                  <a:srgbClr val="C00000"/>
                </a:solidFill>
              </a:rPr>
              <a:t>Usage data</a:t>
            </a:r>
            <a:endParaRPr lang="en-US" sz="1050" i="1" dirty="0">
              <a:solidFill>
                <a:prstClr val="black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56437" y="1567786"/>
            <a:ext cx="2087563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Research impact </a:t>
            </a:r>
          </a:p>
          <a:p>
            <a:pPr algn="ctr">
              <a:defRPr/>
            </a:pPr>
            <a:r>
              <a:rPr lang="en-US" sz="105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Citations, usage statistics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+++</a:t>
            </a:r>
            <a:endParaRPr lang="en-US" sz="105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5" name="Picture 84" descr="bstat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9975" y="2188438"/>
            <a:ext cx="712019" cy="386967"/>
          </a:xfrm>
          <a:prstGeom prst="rect">
            <a:avLst/>
          </a:prstGeom>
        </p:spPr>
      </p:pic>
      <p:sp>
        <p:nvSpPr>
          <p:cNvPr id="91" name="Cloud 90"/>
          <p:cNvSpPr/>
          <p:nvPr/>
        </p:nvSpPr>
        <p:spPr>
          <a:xfrm>
            <a:off x="2820324" y="2974554"/>
            <a:ext cx="4054202" cy="1366091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92" name="Diagram 91"/>
          <p:cNvGraphicFramePr/>
          <p:nvPr/>
        </p:nvGraphicFramePr>
        <p:xfrm>
          <a:off x="3747285" y="3183202"/>
          <a:ext cx="2342881" cy="8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0" name="Picture 19" descr="OpenAIRE_ALL_RGB_noTAG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60946" y="4122320"/>
            <a:ext cx="1306223" cy="96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7" name="Up-Down Arrow 76"/>
          <p:cNvSpPr/>
          <p:nvPr/>
        </p:nvSpPr>
        <p:spPr>
          <a:xfrm>
            <a:off x="4707514" y="2566446"/>
            <a:ext cx="415925" cy="550862"/>
          </a:xfrm>
          <a:prstGeom prst="upDownArrow">
            <a:avLst>
              <a:gd name="adj1" fmla="val 36666"/>
              <a:gd name="adj2" fmla="val 4312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Curved Down Arrow 80"/>
          <p:cNvSpPr/>
          <p:nvPr/>
        </p:nvSpPr>
        <p:spPr>
          <a:xfrm rot="19899344">
            <a:off x="1595612" y="4630255"/>
            <a:ext cx="3166883" cy="561860"/>
          </a:xfrm>
          <a:prstGeom prst="curved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65811" y="5312536"/>
            <a:ext cx="1199055" cy="859669"/>
            <a:chOff x="5292080" y="5374545"/>
            <a:chExt cx="1440160" cy="1062216"/>
          </a:xfrm>
        </p:grpSpPr>
        <p:sp>
          <p:nvSpPr>
            <p:cNvPr id="11" name="Flowchart: Magnetic Disk 10"/>
            <p:cNvSpPr/>
            <p:nvPr/>
          </p:nvSpPr>
          <p:spPr>
            <a:xfrm>
              <a:off x="6301326" y="5486850"/>
              <a:ext cx="430914" cy="432841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6156176" y="5889275"/>
              <a:ext cx="433181" cy="430502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5516609" y="5559379"/>
              <a:ext cx="430914" cy="432842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5580113" y="5961805"/>
              <a:ext cx="433181" cy="430502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5292080" y="5816744"/>
              <a:ext cx="433182" cy="432842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5856805" y="5374545"/>
              <a:ext cx="430914" cy="432841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lowchart: Magnetic Disk 16"/>
            <p:cNvSpPr/>
            <p:nvPr/>
          </p:nvSpPr>
          <p:spPr>
            <a:xfrm>
              <a:off x="5872680" y="6003919"/>
              <a:ext cx="430914" cy="432842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5924844" y="5601493"/>
              <a:ext cx="433181" cy="430502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79" name="Picture 2" descr="DRIVER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41513" y="5508433"/>
            <a:ext cx="454143" cy="449647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</p:pic>
      <p:sp>
        <p:nvSpPr>
          <p:cNvPr id="80" name="Oval 79"/>
          <p:cNvSpPr/>
          <p:nvPr/>
        </p:nvSpPr>
        <p:spPr>
          <a:xfrm>
            <a:off x="7930845" y="3094843"/>
            <a:ext cx="1077021" cy="977574"/>
          </a:xfrm>
          <a:prstGeom prst="ellipse">
            <a:avLst/>
          </a:prstGeom>
          <a:blipFill rotWithShape="1">
            <a:blip r:embed="rId1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Oval 85"/>
          <p:cNvSpPr/>
          <p:nvPr/>
        </p:nvSpPr>
        <p:spPr>
          <a:xfrm>
            <a:off x="6212304" y="2888206"/>
            <a:ext cx="662222" cy="713065"/>
          </a:xfrm>
          <a:prstGeom prst="ellipse">
            <a:avLst/>
          </a:prstGeom>
          <a:blipFill rotWithShape="1">
            <a:blip r:embed="rId1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777794"/>
              <a:satOff val="-154"/>
              <a:lumOff val="33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TextBox 28"/>
          <p:cNvSpPr txBox="1"/>
          <p:nvPr/>
        </p:nvSpPr>
        <p:spPr>
          <a:xfrm>
            <a:off x="1029428" y="5323625"/>
            <a:ext cx="1592328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err="1">
                <a:solidFill>
                  <a:prstClr val="black"/>
                </a:solidFill>
              </a:rPr>
              <a:t>OpenAIRE</a:t>
            </a:r>
            <a:r>
              <a:rPr lang="en-US" sz="1200" b="1" dirty="0">
                <a:solidFill>
                  <a:prstClr val="black"/>
                </a:solidFill>
              </a:rPr>
              <a:t> Guidelines </a:t>
            </a:r>
          </a:p>
        </p:txBody>
      </p:sp>
      <p:sp>
        <p:nvSpPr>
          <p:cNvPr id="72" name="TextBox 28"/>
          <p:cNvSpPr txBox="1"/>
          <p:nvPr/>
        </p:nvSpPr>
        <p:spPr>
          <a:xfrm>
            <a:off x="3104170" y="5134001"/>
            <a:ext cx="270917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prstClr val="black"/>
                </a:solidFill>
              </a:rPr>
              <a:t>Guidelines for Data Providers  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OpenAIRE/~plus EuroCRIS</a:t>
            </a:r>
            <a:endParaRPr lang="en-GB" dirty="0"/>
          </a:p>
        </p:txBody>
      </p:sp>
      <p:sp>
        <p:nvSpPr>
          <p:cNvPr id="73" name="TextBox 28"/>
          <p:cNvSpPr txBox="1"/>
          <p:nvPr/>
        </p:nvSpPr>
        <p:spPr>
          <a:xfrm>
            <a:off x="151037" y="2606740"/>
            <a:ext cx="2014537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prstClr val="black"/>
                </a:solidFill>
              </a:rPr>
              <a:t>Licensing Information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C2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C2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C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9" grpId="0"/>
      <p:bldP spid="36" grpId="0"/>
      <p:bldP spid="43" grpId="0"/>
      <p:bldP spid="56" grpId="0" animBg="1"/>
      <p:bldP spid="51" grpId="0" animBg="1"/>
      <p:bldP spid="44" grpId="0" animBg="1"/>
      <p:bldP spid="24" grpId="0" animBg="1"/>
      <p:bldP spid="63" grpId="0"/>
      <p:bldP spid="66" grpId="0" animBg="1"/>
      <p:bldP spid="70" grpId="0"/>
      <p:bldP spid="74" grpId="0" animBg="1"/>
      <p:bldGraphic spid="92" grpId="0">
        <p:bldAsOne/>
      </p:bldGraphic>
      <p:bldP spid="60" grpId="0" animBg="1"/>
      <p:bldP spid="72" grpId="0" animBg="1"/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OpenAIRE</a:t>
            </a:r>
            <a:r>
              <a:rPr lang="it-IT" dirty="0" smtClean="0"/>
              <a:t> and </a:t>
            </a:r>
            <a:r>
              <a:rPr lang="it-IT" dirty="0" err="1" smtClean="0"/>
              <a:t>EuroCRIS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700" dirty="0" smtClean="0">
                <a:solidFill>
                  <a:srgbClr val="022A5A"/>
                </a:solidFill>
              </a:rPr>
              <a:t>Streamlining </a:t>
            </a:r>
            <a:r>
              <a:rPr lang="en-GB" sz="2700" dirty="0" err="1" smtClean="0">
                <a:solidFill>
                  <a:srgbClr val="022A5A"/>
                </a:solidFill>
              </a:rPr>
              <a:t>OpenAIRE</a:t>
            </a:r>
            <a:r>
              <a:rPr lang="en-GB" sz="2700" dirty="0" smtClean="0">
                <a:solidFill>
                  <a:srgbClr val="022A5A"/>
                </a:solidFill>
              </a:rPr>
              <a:t> Data </a:t>
            </a:r>
            <a:r>
              <a:rPr lang="en-GB" sz="2700" dirty="0" smtClean="0">
                <a:solidFill>
                  <a:srgbClr val="022A5A"/>
                </a:solidFill>
              </a:rPr>
              <a:t>Model with CERIF standard</a:t>
            </a:r>
          </a:p>
          <a:p>
            <a:pPr lvl="1"/>
            <a:r>
              <a:rPr lang="en-GB" sz="2700" dirty="0" smtClean="0">
                <a:solidFill>
                  <a:srgbClr val="022A5A"/>
                </a:solidFill>
              </a:rPr>
              <a:t>Captures </a:t>
            </a:r>
            <a:r>
              <a:rPr lang="en-GB" sz="2700" dirty="0" smtClean="0">
                <a:solidFill>
                  <a:srgbClr val="022A5A"/>
                </a:solidFill>
              </a:rPr>
              <a:t>semantic </a:t>
            </a:r>
            <a:r>
              <a:rPr lang="en-GB" sz="2700" dirty="0" smtClean="0">
                <a:solidFill>
                  <a:srgbClr val="022A5A"/>
                </a:solidFill>
              </a:rPr>
              <a:t>relationships – research in context</a:t>
            </a:r>
            <a:endParaRPr lang="en-GB" sz="2700" dirty="0" smtClean="0">
              <a:solidFill>
                <a:srgbClr val="022A5A"/>
              </a:solidFill>
            </a:endParaRPr>
          </a:p>
          <a:p>
            <a:pPr lvl="1"/>
            <a:r>
              <a:rPr lang="en-GB" sz="2700" dirty="0" smtClean="0">
                <a:solidFill>
                  <a:srgbClr val="022A5A"/>
                </a:solidFill>
              </a:rPr>
              <a:t>Publications – datasets –projects – funding</a:t>
            </a:r>
          </a:p>
          <a:p>
            <a:r>
              <a:rPr lang="en-GB" sz="2700" dirty="0" smtClean="0">
                <a:solidFill>
                  <a:srgbClr val="022A5A"/>
                </a:solidFill>
              </a:rPr>
              <a:t>Domain </a:t>
            </a:r>
            <a:r>
              <a:rPr lang="en-GB" sz="2700" dirty="0" smtClean="0">
                <a:solidFill>
                  <a:srgbClr val="022A5A"/>
                </a:solidFill>
              </a:rPr>
              <a:t>independent commonalities for datasets</a:t>
            </a:r>
          </a:p>
          <a:p>
            <a:r>
              <a:rPr lang="en-GB" sz="2700" dirty="0" smtClean="0">
                <a:solidFill>
                  <a:srgbClr val="022A5A"/>
                </a:solidFill>
              </a:rPr>
              <a:t>Publication-project objects retrieved from CRIS, via </a:t>
            </a:r>
            <a:r>
              <a:rPr lang="en-GB" sz="2700" dirty="0" err="1" smtClean="0">
                <a:solidFill>
                  <a:srgbClr val="022A5A"/>
                </a:solidFill>
              </a:rPr>
              <a:t>OpenAIRE</a:t>
            </a:r>
            <a:r>
              <a:rPr lang="en-GB" sz="2700" dirty="0" smtClean="0">
                <a:solidFill>
                  <a:srgbClr val="022A5A"/>
                </a:solidFill>
              </a:rPr>
              <a:t> (</a:t>
            </a:r>
            <a:r>
              <a:rPr lang="en-GB" sz="2700" dirty="0" err="1" smtClean="0">
                <a:solidFill>
                  <a:srgbClr val="022A5A"/>
                </a:solidFill>
              </a:rPr>
              <a:t>e.g</a:t>
            </a:r>
            <a:r>
              <a:rPr lang="en-GB" sz="2700" dirty="0" smtClean="0">
                <a:solidFill>
                  <a:srgbClr val="022A5A"/>
                </a:solidFill>
              </a:rPr>
              <a:t> Norway)</a:t>
            </a:r>
            <a:endParaRPr lang="en-GB" sz="2700" dirty="0" smtClean="0">
              <a:solidFill>
                <a:srgbClr val="022A5A"/>
              </a:solidFill>
            </a:endParaRPr>
          </a:p>
          <a:p>
            <a:r>
              <a:rPr lang="en-GB" sz="2700" dirty="0" err="1" smtClean="0">
                <a:solidFill>
                  <a:srgbClr val="022A5A"/>
                </a:solidFill>
              </a:rPr>
              <a:t>DataCite</a:t>
            </a:r>
            <a:r>
              <a:rPr lang="en-GB" sz="2700" dirty="0" smtClean="0">
                <a:solidFill>
                  <a:srgbClr val="022A5A"/>
                </a:solidFill>
              </a:rPr>
              <a:t>. Some entities could be </a:t>
            </a:r>
            <a:r>
              <a:rPr lang="en-GB" sz="2700" dirty="0" smtClean="0">
                <a:solidFill>
                  <a:srgbClr val="022A5A"/>
                </a:solidFill>
              </a:rPr>
              <a:t>re-used by 3</a:t>
            </a:r>
            <a:r>
              <a:rPr lang="en-GB" sz="2700" baseline="30000" dirty="0" smtClean="0">
                <a:solidFill>
                  <a:srgbClr val="022A5A"/>
                </a:solidFill>
              </a:rPr>
              <a:t>rd</a:t>
            </a:r>
            <a:r>
              <a:rPr lang="en-GB" sz="2700" dirty="0" smtClean="0">
                <a:solidFill>
                  <a:srgbClr val="022A5A"/>
                </a:solidFill>
              </a:rPr>
              <a:t> parties</a:t>
            </a:r>
          </a:p>
          <a:p>
            <a:pPr>
              <a:defRPr/>
            </a:pPr>
            <a:endParaRPr lang="en-GB" sz="2400" i="1" dirty="0"/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15975" y="6538913"/>
            <a:ext cx="8161338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A9979-6ADF-4056-BFAA-B83C7CDF7F6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Guidelines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repositories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Existing</a:t>
            </a:r>
            <a:r>
              <a:rPr lang="de-DE" dirty="0" smtClean="0"/>
              <a:t> DRIVER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OpenAIRE</a:t>
            </a:r>
            <a:r>
              <a:rPr lang="de-DE" dirty="0" smtClean="0"/>
              <a:t> </a:t>
            </a:r>
            <a:r>
              <a:rPr lang="de-DE" dirty="0" err="1" smtClean="0"/>
              <a:t>guidelines</a:t>
            </a:r>
            <a:endParaRPr lang="de-DE" dirty="0" smtClean="0"/>
          </a:p>
          <a:p>
            <a:pPr lvl="1"/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repositories</a:t>
            </a:r>
            <a:endParaRPr lang="de-DE" dirty="0" smtClean="0"/>
          </a:p>
          <a:p>
            <a:r>
              <a:rPr lang="de-DE" dirty="0" err="1" smtClean="0"/>
              <a:t>Extend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export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r>
              <a:rPr lang="de-DE" dirty="0" smtClean="0"/>
              <a:t>Not </a:t>
            </a:r>
            <a:r>
              <a:rPr lang="de-DE" dirty="0" err="1" smtClean="0"/>
              <a:t>prescriptive</a:t>
            </a:r>
            <a:r>
              <a:rPr lang="de-DE" dirty="0" smtClean="0"/>
              <a:t>,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exploratory</a:t>
            </a:r>
            <a:endParaRPr lang="de-DE" dirty="0" smtClean="0"/>
          </a:p>
          <a:p>
            <a:r>
              <a:rPr lang="de-DE" dirty="0" smtClean="0"/>
              <a:t>Value	</a:t>
            </a:r>
          </a:p>
          <a:p>
            <a:pPr lvl="1"/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r>
              <a:rPr lang="de-DE" dirty="0" smtClean="0"/>
              <a:t>, </a:t>
            </a:r>
            <a:r>
              <a:rPr lang="de-DE" dirty="0" err="1" smtClean="0"/>
              <a:t>community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OpenAIRE/~plus EuroCRIS</a:t>
            </a:r>
            <a:endParaRPr lang="en-GB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572000" y="5597740"/>
            <a:ext cx="3140075" cy="490537"/>
            <a:chOff x="11228674" y="22871696"/>
            <a:chExt cx="3608369" cy="576000"/>
          </a:xfrm>
        </p:grpSpPr>
        <p:pic>
          <p:nvPicPr>
            <p:cNvPr id="7" name="Picture 6" descr="OpenAIRE validated_4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28674" y="22871696"/>
              <a:ext cx="157091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081003 driver validated sign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66131" y="22871696"/>
              <a:ext cx="157091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372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mtClean="0"/>
              <a:t>Overview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187036" y="1702876"/>
            <a:ext cx="8749146" cy="5043948"/>
          </a:xfrm>
        </p:spPr>
        <p:txBody>
          <a:bodyPr/>
          <a:lstStyle/>
          <a:p>
            <a:r>
              <a:rPr lang="de-DE" sz="3200" dirty="0" err="1" smtClean="0">
                <a:solidFill>
                  <a:srgbClr val="002060"/>
                </a:solidFill>
              </a:rPr>
              <a:t>What</a:t>
            </a:r>
            <a:r>
              <a:rPr lang="de-DE" sz="3200" dirty="0" smtClean="0">
                <a:solidFill>
                  <a:srgbClr val="002060"/>
                </a:solidFill>
              </a:rPr>
              <a:t> </a:t>
            </a:r>
            <a:r>
              <a:rPr lang="de-DE" sz="3200" dirty="0" err="1" smtClean="0">
                <a:solidFill>
                  <a:srgbClr val="002060"/>
                </a:solidFill>
              </a:rPr>
              <a:t>is</a:t>
            </a:r>
            <a:r>
              <a:rPr lang="de-DE" sz="3200" dirty="0" smtClean="0">
                <a:solidFill>
                  <a:srgbClr val="002060"/>
                </a:solidFill>
              </a:rPr>
              <a:t> </a:t>
            </a:r>
            <a:r>
              <a:rPr lang="de-DE" sz="3200" dirty="0" err="1" smtClean="0">
                <a:solidFill>
                  <a:srgbClr val="002060"/>
                </a:solidFill>
              </a:rPr>
              <a:t>OpenAIRE</a:t>
            </a:r>
            <a:r>
              <a:rPr lang="de-DE" sz="3200" dirty="0" smtClean="0">
                <a:solidFill>
                  <a:srgbClr val="002060"/>
                </a:solidFill>
              </a:rPr>
              <a:t>/plus </a:t>
            </a:r>
            <a:r>
              <a:rPr lang="de-DE" sz="3200" dirty="0" err="1" smtClean="0">
                <a:solidFill>
                  <a:srgbClr val="002060"/>
                </a:solidFill>
              </a:rPr>
              <a:t>about</a:t>
            </a:r>
            <a:r>
              <a:rPr lang="de-DE" sz="32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de-DE" sz="3200" dirty="0" smtClean="0">
                <a:solidFill>
                  <a:srgbClr val="002060"/>
                </a:solidFill>
              </a:rPr>
              <a:t>Services on top </a:t>
            </a:r>
            <a:r>
              <a:rPr lang="de-DE" sz="3200" dirty="0" err="1" smtClean="0">
                <a:solidFill>
                  <a:srgbClr val="002060"/>
                </a:solidFill>
              </a:rPr>
              <a:t>of</a:t>
            </a:r>
            <a:r>
              <a:rPr lang="de-DE" sz="3200" dirty="0" smtClean="0">
                <a:solidFill>
                  <a:srgbClr val="002060"/>
                </a:solidFill>
              </a:rPr>
              <a:t> </a:t>
            </a:r>
            <a:r>
              <a:rPr lang="de-DE" sz="3200" dirty="0" err="1" smtClean="0">
                <a:solidFill>
                  <a:srgbClr val="002060"/>
                </a:solidFill>
              </a:rPr>
              <a:t>Repositories</a:t>
            </a:r>
            <a:endParaRPr lang="de-DE" sz="3200" dirty="0" smtClean="0">
              <a:solidFill>
                <a:srgbClr val="002060"/>
              </a:solidFill>
            </a:endParaRPr>
          </a:p>
          <a:p>
            <a:r>
              <a:rPr lang="de-DE" sz="3200" dirty="0" err="1" smtClean="0">
                <a:solidFill>
                  <a:srgbClr val="002060"/>
                </a:solidFill>
              </a:rPr>
              <a:t>Interoperability</a:t>
            </a:r>
            <a:r>
              <a:rPr lang="de-DE" sz="3200" dirty="0" smtClean="0">
                <a:solidFill>
                  <a:srgbClr val="002060"/>
                </a:solidFill>
              </a:rPr>
              <a:t> </a:t>
            </a:r>
            <a:r>
              <a:rPr lang="de-DE" sz="3200" dirty="0" err="1" smtClean="0">
                <a:solidFill>
                  <a:srgbClr val="002060"/>
                </a:solidFill>
              </a:rPr>
              <a:t>issues</a:t>
            </a:r>
            <a:endParaRPr lang="de-DE" sz="3200" dirty="0" smtClean="0">
              <a:solidFill>
                <a:srgbClr val="002060"/>
              </a:solidFill>
            </a:endParaRPr>
          </a:p>
          <a:p>
            <a:r>
              <a:rPr lang="de-DE" sz="3200" dirty="0" err="1" smtClean="0">
                <a:solidFill>
                  <a:srgbClr val="002060"/>
                </a:solidFill>
              </a:rPr>
              <a:t>Heading</a:t>
            </a:r>
            <a:r>
              <a:rPr lang="de-DE" sz="3200" dirty="0" smtClean="0">
                <a:solidFill>
                  <a:srgbClr val="002060"/>
                </a:solidFill>
              </a:rPr>
              <a:t> </a:t>
            </a:r>
            <a:r>
              <a:rPr lang="de-DE" sz="3200" dirty="0" err="1" smtClean="0">
                <a:solidFill>
                  <a:srgbClr val="002060"/>
                </a:solidFill>
              </a:rPr>
              <a:t>towards</a:t>
            </a:r>
            <a:r>
              <a:rPr lang="de-DE" sz="3200" dirty="0" smtClean="0">
                <a:solidFill>
                  <a:srgbClr val="002060"/>
                </a:solidFill>
              </a:rPr>
              <a:t> </a:t>
            </a:r>
            <a:r>
              <a:rPr lang="de-DE" sz="3200" dirty="0" err="1" smtClean="0">
                <a:solidFill>
                  <a:srgbClr val="002060"/>
                </a:solidFill>
              </a:rPr>
              <a:t>Horizon</a:t>
            </a:r>
            <a:r>
              <a:rPr lang="de-DE" sz="3200" dirty="0" smtClean="0">
                <a:solidFill>
                  <a:srgbClr val="002060"/>
                </a:solidFill>
              </a:rPr>
              <a:t> 2020</a:t>
            </a:r>
            <a:endParaRPr lang="de-DE" sz="3200" dirty="0" smtClean="0">
              <a:solidFill>
                <a:srgbClr val="002060"/>
              </a:solidFill>
            </a:endParaRPr>
          </a:p>
          <a:p>
            <a:endParaRPr lang="de-DE" dirty="0" smtClean="0"/>
          </a:p>
        </p:txBody>
      </p:sp>
      <p:sp>
        <p:nvSpPr>
          <p:cNvPr id="4" name="Foliennummernplatzhalter 4"/>
          <p:cNvSpPr txBox="1">
            <a:spLocks noGrp="1"/>
          </p:cNvSpPr>
          <p:nvPr/>
        </p:nvSpPr>
        <p:spPr>
          <a:xfrm>
            <a:off x="19050" y="6440488"/>
            <a:ext cx="698500" cy="417512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609F140-0944-47F5-82EC-D8B993018F39}" type="slidenum">
              <a:rPr lang="en-GB" sz="1200" cap="small">
                <a:solidFill>
                  <a:srgbClr val="5E82A3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 sz="1200" cap="small">
              <a:solidFill>
                <a:srgbClr val="5E82A3"/>
              </a:solidFill>
              <a:latin typeface="+mj-lt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815975" y="6538913"/>
            <a:ext cx="8161338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AB1630-A7BD-473D-A1F6-1B018296AE4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7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 </a:t>
            </a:r>
            <a:r>
              <a:rPr lang="de-DE" dirty="0" err="1" smtClean="0"/>
              <a:t>Expanding</a:t>
            </a:r>
            <a:r>
              <a:rPr lang="de-DE" dirty="0" smtClean="0"/>
              <a:t> Data Model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5082" y="1543665"/>
            <a:ext cx="9008917" cy="4896464"/>
          </a:xfrm>
        </p:spPr>
        <p:txBody>
          <a:bodyPr/>
          <a:lstStyle/>
          <a:p>
            <a:r>
              <a:rPr lang="de-DE" dirty="0" err="1" smtClean="0"/>
              <a:t>Looking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guidelines</a:t>
            </a:r>
            <a:endParaRPr lang="de-DE" dirty="0" smtClean="0"/>
          </a:p>
          <a:p>
            <a:pPr lvl="1"/>
            <a:r>
              <a:rPr lang="de-DE" dirty="0" err="1" smtClean="0"/>
              <a:t>Metadata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smtClean="0"/>
              <a:t>Interfaces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/>
              <a:t> 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Scope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repository</a:t>
            </a:r>
            <a:r>
              <a:rPr lang="de-DE" dirty="0"/>
              <a:t> </a:t>
            </a:r>
            <a:r>
              <a:rPr lang="de-DE" dirty="0" smtClean="0"/>
              <a:t>- </a:t>
            </a:r>
            <a:r>
              <a:rPr lang="de-DE" dirty="0" err="1" smtClean="0"/>
              <a:t>fields</a:t>
            </a:r>
            <a:r>
              <a:rPr lang="de-DE" dirty="0" smtClean="0"/>
              <a:t>,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1"/>
            <a:r>
              <a:rPr lang="de-DE" dirty="0" err="1"/>
              <a:t>C</a:t>
            </a:r>
            <a:r>
              <a:rPr lang="de-DE" dirty="0" err="1" smtClean="0"/>
              <a:t>uration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- </a:t>
            </a:r>
            <a:r>
              <a:rPr lang="de-DE" dirty="0" err="1" smtClean="0"/>
              <a:t>versioning</a:t>
            </a:r>
            <a:r>
              <a:rPr lang="de-DE" dirty="0" smtClean="0"/>
              <a:t>,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policies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in </a:t>
            </a:r>
            <a:r>
              <a:rPr lang="de-DE" dirty="0" err="1" smtClean="0"/>
              <a:t>touch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repository</a:t>
            </a:r>
            <a:r>
              <a:rPr lang="de-DE" dirty="0" smtClean="0"/>
              <a:t>!</a:t>
            </a:r>
            <a:endParaRPr lang="de-DE" dirty="0" smtClean="0"/>
          </a:p>
          <a:p>
            <a:pPr marL="518400" lvl="1" indent="0">
              <a:buNone/>
            </a:pPr>
            <a:endParaRPr lang="de-DE" dirty="0" smtClean="0"/>
          </a:p>
          <a:p>
            <a:pPr marL="554400" lvl="1" indent="-36000">
              <a:buNone/>
            </a:pP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OpenAIRE/~plus EuroCRIS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„Enhanced“ </a:t>
            </a:r>
            <a:r>
              <a:rPr lang="de-DE" dirty="0" err="1" smtClean="0"/>
              <a:t>Publication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EBI-EMBL, DANS, BADC</a:t>
            </a:r>
          </a:p>
          <a:p>
            <a:r>
              <a:rPr lang="de-DE" dirty="0" smtClean="0"/>
              <a:t>Cross-</a:t>
            </a:r>
            <a:r>
              <a:rPr lang="de-DE" dirty="0" err="1" smtClean="0"/>
              <a:t>discipline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r>
              <a:rPr lang="de-DE" dirty="0" smtClean="0"/>
              <a:t>Export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infrastructures</a:t>
            </a:r>
            <a:endParaRPr lang="de-DE" dirty="0" smtClean="0"/>
          </a:p>
          <a:p>
            <a:r>
              <a:rPr lang="de-DE" dirty="0" smtClean="0"/>
              <a:t>1st </a:t>
            </a:r>
            <a:r>
              <a:rPr lang="de-DE" dirty="0" err="1" smtClean="0"/>
              <a:t>Step</a:t>
            </a:r>
            <a:r>
              <a:rPr lang="de-DE" dirty="0" smtClean="0"/>
              <a:t>: </a:t>
            </a:r>
            <a:r>
              <a:rPr lang="de-DE" dirty="0" err="1" smtClean="0"/>
              <a:t>Representation</a:t>
            </a:r>
            <a:r>
              <a:rPr lang="de-DE" dirty="0" smtClean="0"/>
              <a:t> </a:t>
            </a:r>
            <a:r>
              <a:rPr lang="de-DE" dirty="0" err="1" smtClean="0"/>
              <a:t>Prototypes</a:t>
            </a:r>
            <a:endParaRPr lang="de-DE" dirty="0"/>
          </a:p>
          <a:p>
            <a:pPr lvl="1"/>
            <a:r>
              <a:rPr lang="de-DE" dirty="0" smtClean="0"/>
              <a:t>Publications, </a:t>
            </a:r>
            <a:r>
              <a:rPr lang="de-DE" dirty="0" err="1" smtClean="0"/>
              <a:t>datasets</a:t>
            </a:r>
            <a:r>
              <a:rPr lang="de-DE" dirty="0" smtClean="0"/>
              <a:t>, </a:t>
            </a:r>
            <a:r>
              <a:rPr lang="de-DE" dirty="0" err="1" smtClean="0"/>
              <a:t>funding</a:t>
            </a:r>
            <a:endParaRPr lang="de-DE" dirty="0" smtClean="0"/>
          </a:p>
          <a:p>
            <a:r>
              <a:rPr lang="de-DE" dirty="0" smtClean="0"/>
              <a:t>User a </a:t>
            </a:r>
            <a:r>
              <a:rPr lang="de-DE" dirty="0" err="1" smtClean="0"/>
              <a:t>richer</a:t>
            </a:r>
            <a:r>
              <a:rPr lang="de-DE" dirty="0" smtClean="0"/>
              <a:t> </a:t>
            </a:r>
            <a:r>
              <a:rPr lang="de-DE" dirty="0" err="1" smtClean="0"/>
              <a:t>experience</a:t>
            </a:r>
            <a:r>
              <a:rPr lang="de-DE" dirty="0" smtClean="0"/>
              <a:t>, </a:t>
            </a:r>
            <a:r>
              <a:rPr lang="de-DE" dirty="0" err="1" smtClean="0"/>
              <a:t>context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OpenAIRE/~plus EuroCRIS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6" name="Picture 7" descr="EP_hierarch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430" y="2841880"/>
            <a:ext cx="3744912" cy="352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0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2" y="1121594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1763688" y="282757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Combining Data and Publications		I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3456384" cy="216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639763" y="6450013"/>
            <a:ext cx="8267700" cy="2714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9D273F-8AD1-4573-9308-71C20AACDC4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6156176" y="5661248"/>
            <a:ext cx="2934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&lt;2008/09, DRIVER II Project,</a:t>
            </a:r>
          </a:p>
          <a:p>
            <a:r>
              <a:rPr lang="de-DE" dirty="0" smtClean="0"/>
              <a:t>Enhanced Publications, DANS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617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Research in </a:t>
            </a:r>
            <a:r>
              <a:rPr lang="de-DE" dirty="0" err="1" smtClean="0"/>
              <a:t>Context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2" y="1175657"/>
            <a:ext cx="8638609" cy="5462649"/>
          </a:xfrm>
        </p:spPr>
      </p:pic>
      <p:sp>
        <p:nvSpPr>
          <p:cNvPr id="14" name="Ellipse 13"/>
          <p:cNvSpPr/>
          <p:nvPr/>
        </p:nvSpPr>
        <p:spPr>
          <a:xfrm>
            <a:off x="3379310" y="4264585"/>
            <a:ext cx="1670629" cy="48022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623543" y="4259261"/>
            <a:ext cx="1670629" cy="48022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5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Discipline</a:t>
            </a:r>
            <a:r>
              <a:rPr lang="de-DE" dirty="0" smtClean="0"/>
              <a:t> Approach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79" y="1175657"/>
            <a:ext cx="4880026" cy="5807034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OpenAIRE/~plus EuroCRIS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0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Prototypes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Bringing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/</a:t>
            </a:r>
            <a:r>
              <a:rPr lang="de-DE" dirty="0" err="1" smtClean="0"/>
              <a:t>export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OpenAIRE</a:t>
            </a:r>
            <a:endParaRPr lang="de-DE" dirty="0" smtClean="0"/>
          </a:p>
          <a:p>
            <a:r>
              <a:rPr lang="de-DE" dirty="0" err="1" smtClean="0"/>
              <a:t>Use</a:t>
            </a:r>
            <a:r>
              <a:rPr lang="de-DE" dirty="0" smtClean="0"/>
              <a:t> CERIF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represent</a:t>
            </a:r>
            <a:r>
              <a:rPr lang="de-DE" dirty="0" smtClean="0"/>
              <a:t> </a:t>
            </a:r>
            <a:r>
              <a:rPr lang="de-DE" dirty="0" err="1" smtClean="0"/>
              <a:t>relationships</a:t>
            </a:r>
            <a:endParaRPr lang="de-DE" dirty="0" smtClean="0"/>
          </a:p>
          <a:p>
            <a:pPr lvl="1"/>
            <a:r>
              <a:rPr lang="de-DE" dirty="0" err="1" smtClean="0"/>
              <a:t>Linkage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CERIF, </a:t>
            </a:r>
          </a:p>
          <a:p>
            <a:pPr lvl="1"/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versioning</a:t>
            </a:r>
            <a:r>
              <a:rPr lang="de-DE" dirty="0" smtClean="0"/>
              <a:t>, </a:t>
            </a:r>
            <a:r>
              <a:rPr lang="de-DE" dirty="0" err="1" smtClean="0"/>
              <a:t>multimedia</a:t>
            </a:r>
            <a:r>
              <a:rPr lang="de-DE" dirty="0" smtClean="0"/>
              <a:t>, IDs</a:t>
            </a:r>
            <a:endParaRPr lang="de-DE" dirty="0" smtClean="0"/>
          </a:p>
          <a:p>
            <a:r>
              <a:rPr lang="de-DE" dirty="0" err="1" smtClean="0"/>
              <a:t>Issues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Authentication</a:t>
            </a:r>
          </a:p>
          <a:p>
            <a:pPr lvl="1"/>
            <a:r>
              <a:rPr lang="de-DE" dirty="0" err="1" smtClean="0"/>
              <a:t>Boundaries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EP</a:t>
            </a:r>
          </a:p>
          <a:p>
            <a:pPr lvl="1"/>
            <a:r>
              <a:rPr lang="de-DE" dirty="0" err="1" smtClean="0"/>
              <a:t>Static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non-</a:t>
            </a:r>
            <a:r>
              <a:rPr lang="de-DE" dirty="0" err="1" smtClean="0"/>
              <a:t>static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Open Science - </a:t>
            </a:r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3701" y="1412776"/>
            <a:ext cx="8231108" cy="5256584"/>
          </a:xfrm>
        </p:spPr>
        <p:txBody>
          <a:bodyPr>
            <a:normAutofit/>
          </a:bodyPr>
          <a:lstStyle/>
          <a:p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Harmonisation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Attracting</a:t>
            </a:r>
            <a:r>
              <a:rPr lang="de-DE" dirty="0" smtClean="0"/>
              <a:t> </a:t>
            </a:r>
            <a:r>
              <a:rPr lang="de-DE" dirty="0" err="1" smtClean="0"/>
              <a:t>researchers</a:t>
            </a:r>
            <a:endParaRPr lang="de-DE" dirty="0" smtClean="0"/>
          </a:p>
          <a:p>
            <a:r>
              <a:rPr lang="de-DE" dirty="0" smtClean="0"/>
              <a:t>Organisation: </a:t>
            </a:r>
          </a:p>
          <a:p>
            <a:pPr lvl="1"/>
            <a:r>
              <a:rPr lang="de-DE" dirty="0" err="1" smtClean="0"/>
              <a:t>Institutional</a:t>
            </a:r>
            <a:r>
              <a:rPr lang="de-DE" dirty="0" smtClean="0"/>
              <a:t> vs. </a:t>
            </a:r>
            <a:r>
              <a:rPr lang="de-DE" dirty="0" err="1" smtClean="0"/>
              <a:t>Disciplinary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endParaRPr lang="de-DE" dirty="0" smtClean="0"/>
          </a:p>
          <a:p>
            <a:r>
              <a:rPr lang="de-DE" dirty="0" smtClean="0"/>
              <a:t>International </a:t>
            </a:r>
            <a:r>
              <a:rPr lang="de-DE" dirty="0" err="1" smtClean="0"/>
              <a:t>linkage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embedding</a:t>
            </a:r>
            <a:endParaRPr lang="de-DE" dirty="0" smtClean="0"/>
          </a:p>
          <a:p>
            <a:pPr lvl="1"/>
            <a:r>
              <a:rPr lang="de-DE" dirty="0" err="1"/>
              <a:t>S</a:t>
            </a:r>
            <a:r>
              <a:rPr lang="de-DE" dirty="0" err="1" smtClean="0"/>
              <a:t>takeholders</a:t>
            </a:r>
            <a:endParaRPr lang="de-DE" dirty="0" smtClean="0"/>
          </a:p>
          <a:p>
            <a:r>
              <a:rPr lang="de-DE" dirty="0" err="1" smtClean="0"/>
              <a:t>Interoperability</a:t>
            </a:r>
            <a:r>
              <a:rPr lang="de-DE" dirty="0" smtClean="0"/>
              <a:t> </a:t>
            </a:r>
          </a:p>
          <a:p>
            <a:pPr lvl="1"/>
            <a:r>
              <a:rPr lang="de-DE" dirty="0"/>
              <a:t>Diverse </a:t>
            </a:r>
            <a:r>
              <a:rPr lang="de-DE" dirty="0" err="1"/>
              <a:t>repository</a:t>
            </a:r>
            <a:r>
              <a:rPr lang="de-DE" dirty="0"/>
              <a:t> </a:t>
            </a:r>
            <a:r>
              <a:rPr lang="de-DE" dirty="0" err="1"/>
              <a:t>landscape</a:t>
            </a:r>
            <a:endParaRPr lang="de-DE" dirty="0"/>
          </a:p>
          <a:p>
            <a:pPr lvl="1"/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15975" y="6538913"/>
            <a:ext cx="8161338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A9979-6ADF-4056-BFAA-B83C7CDF7F65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 Eye on Research Practice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684000">
              <a:lnSpc>
                <a:spcPct val="150000"/>
              </a:lnSpc>
            </a:pPr>
            <a:r>
              <a:rPr lang="en-US" i="1" dirty="0" smtClean="0"/>
              <a:t>“Forget </a:t>
            </a:r>
            <a:r>
              <a:rPr lang="en-US" i="1" dirty="0"/>
              <a:t>PDFs, imagine an ideal publication where you click on tables to get through to raw data, where you </a:t>
            </a:r>
            <a:r>
              <a:rPr lang="en-US" i="1" dirty="0" smtClean="0"/>
              <a:t>can… discuss …and </a:t>
            </a:r>
            <a:r>
              <a:rPr lang="en-US" i="1" dirty="0"/>
              <a:t>later update </a:t>
            </a:r>
            <a:r>
              <a:rPr lang="en-US" i="1" dirty="0" smtClean="0"/>
              <a:t>…a </a:t>
            </a:r>
            <a:r>
              <a:rPr lang="en-US" i="1" dirty="0"/>
              <a:t>paper in subsequent </a:t>
            </a:r>
            <a:r>
              <a:rPr lang="en-US" i="1" dirty="0" smtClean="0"/>
              <a:t>versions.”</a:t>
            </a:r>
          </a:p>
          <a:p>
            <a:pPr lvl="1" indent="-684000" algn="r">
              <a:lnSpc>
                <a:spcPct val="150000"/>
              </a:lnSpc>
            </a:pPr>
            <a:r>
              <a:rPr lang="de-DE" sz="2800" i="1" dirty="0" err="1" smtClean="0"/>
              <a:t>PhD</a:t>
            </a:r>
            <a:r>
              <a:rPr lang="de-DE" sz="2800" i="1" dirty="0" smtClean="0"/>
              <a:t> Student, UGOE</a:t>
            </a:r>
            <a:endParaRPr lang="en-US" sz="2800" i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NGUS\Desktop\9274352_ori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10000"/>
          </a:blip>
          <a:srcRect l="9324" t="11750" r="9130" b="19285"/>
          <a:stretch>
            <a:fillRect/>
          </a:stretch>
        </p:blipFill>
        <p:spPr bwMode="auto">
          <a:xfrm>
            <a:off x="3599667" y="2733675"/>
            <a:ext cx="5449083" cy="4057650"/>
          </a:xfrm>
          <a:prstGeom prst="rect">
            <a:avLst/>
          </a:prstGeom>
          <a:solidFill>
            <a:srgbClr val="53548A">
              <a:alpha val="45882"/>
            </a:srgb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17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Heading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H2020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5083" y="1698040"/>
            <a:ext cx="8851602" cy="4896464"/>
          </a:xfrm>
        </p:spPr>
        <p:txBody>
          <a:bodyPr/>
          <a:lstStyle/>
          <a:p>
            <a:r>
              <a:rPr lang="de-DE" dirty="0" err="1" smtClean="0"/>
              <a:t>OpenAIRE</a:t>
            </a:r>
            <a:r>
              <a:rPr lang="de-DE" dirty="0"/>
              <a:t>:</a:t>
            </a:r>
            <a:r>
              <a:rPr lang="de-DE" dirty="0" smtClean="0"/>
              <a:t> OA 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endParaRPr lang="de-DE" dirty="0" smtClean="0"/>
          </a:p>
          <a:p>
            <a:r>
              <a:rPr lang="de-DE" dirty="0" err="1" smtClean="0"/>
              <a:t>Grow</a:t>
            </a:r>
            <a:r>
              <a:rPr lang="de-DE" dirty="0" smtClean="0"/>
              <a:t> </a:t>
            </a:r>
            <a:r>
              <a:rPr lang="de-DE" dirty="0" err="1" smtClean="0"/>
              <a:t>repositories</a:t>
            </a:r>
            <a:endParaRPr lang="de-DE" dirty="0" smtClean="0"/>
          </a:p>
          <a:p>
            <a:r>
              <a:rPr lang="de-DE" dirty="0" smtClean="0"/>
              <a:t>Services </a:t>
            </a:r>
            <a:r>
              <a:rPr lang="de-DE" dirty="0" err="1" smtClean="0"/>
              <a:t>ontop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repositories</a:t>
            </a:r>
            <a:endParaRPr lang="de-DE" dirty="0" smtClean="0"/>
          </a:p>
          <a:p>
            <a:r>
              <a:rPr lang="de-DE" dirty="0" err="1" smtClean="0"/>
              <a:t>Include</a:t>
            </a:r>
            <a:r>
              <a:rPr lang="de-DE" dirty="0" smtClean="0"/>
              <a:t> CRIS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OpenAIRE‘s</a:t>
            </a:r>
            <a:r>
              <a:rPr lang="de-DE" dirty="0" smtClean="0"/>
              <a:t> API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pub</a:t>
            </a:r>
            <a:r>
              <a:rPr lang="de-DE" dirty="0" smtClean="0"/>
              <a:t> – EC </a:t>
            </a:r>
            <a:r>
              <a:rPr lang="de-DE" dirty="0" err="1" smtClean="0"/>
              <a:t>funding</a:t>
            </a:r>
            <a:r>
              <a:rPr lang="de-DE" smtClean="0"/>
              <a:t> links</a:t>
            </a:r>
            <a:endParaRPr lang="de-DE" dirty="0"/>
          </a:p>
          <a:p>
            <a:r>
              <a:rPr lang="de-DE" dirty="0" smtClean="0"/>
              <a:t>Data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‚</a:t>
            </a:r>
            <a:r>
              <a:rPr lang="de-DE" dirty="0" err="1" smtClean="0"/>
              <a:t>mainstream</a:t>
            </a:r>
            <a:r>
              <a:rPr lang="de-DE" dirty="0" smtClean="0"/>
              <a:t>‘: </a:t>
            </a:r>
            <a:r>
              <a:rPr lang="de-DE" dirty="0" smtClean="0"/>
              <a:t>Links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infras</a:t>
            </a:r>
            <a:endParaRPr lang="de-DE" dirty="0" smtClean="0"/>
          </a:p>
          <a:p>
            <a:endParaRPr lang="de-DE" dirty="0" smtClean="0"/>
          </a:p>
          <a:p>
            <a:endParaRPr lang="de-DE" sz="28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NGUS\Desktop\9274352_ori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10000"/>
          </a:blip>
          <a:srcRect l="9324" t="11750" r="9130" b="19285"/>
          <a:stretch>
            <a:fillRect/>
          </a:stretch>
        </p:blipFill>
        <p:spPr bwMode="auto">
          <a:xfrm>
            <a:off x="3599667" y="2733675"/>
            <a:ext cx="5449083" cy="4057650"/>
          </a:xfrm>
          <a:prstGeom prst="rect">
            <a:avLst/>
          </a:prstGeom>
          <a:solidFill>
            <a:srgbClr val="53548A">
              <a:alpha val="45882"/>
            </a:srgb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17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Heading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H2020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5083" y="1698040"/>
            <a:ext cx="8851602" cy="4896464"/>
          </a:xfrm>
        </p:spPr>
        <p:txBody>
          <a:bodyPr/>
          <a:lstStyle/>
          <a:p>
            <a:r>
              <a:rPr lang="de-DE" dirty="0"/>
              <a:t>Human Infrastructure: </a:t>
            </a:r>
            <a:r>
              <a:rPr lang="de-DE" dirty="0" err="1"/>
              <a:t>local</a:t>
            </a:r>
            <a:r>
              <a:rPr lang="de-DE" dirty="0"/>
              <a:t>  </a:t>
            </a:r>
            <a:r>
              <a:rPr lang="de-DE" dirty="0" err="1"/>
              <a:t>to</a:t>
            </a:r>
            <a:r>
              <a:rPr lang="de-DE" dirty="0"/>
              <a:t> global</a:t>
            </a:r>
          </a:p>
          <a:p>
            <a:r>
              <a:rPr lang="de-DE" dirty="0" err="1" smtClean="0"/>
              <a:t>Collaborations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publishers</a:t>
            </a:r>
            <a:endParaRPr lang="de-DE" dirty="0" smtClean="0"/>
          </a:p>
          <a:p>
            <a:r>
              <a:rPr lang="de-DE" dirty="0"/>
              <a:t>Impact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streams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 smtClean="0"/>
              <a:t>key</a:t>
            </a:r>
            <a:endParaRPr lang="de-DE" dirty="0" smtClean="0"/>
          </a:p>
          <a:p>
            <a:pPr lvl="1"/>
            <a:r>
              <a:rPr lang="de-DE" dirty="0" err="1" smtClean="0"/>
              <a:t>Metrics</a:t>
            </a:r>
            <a:r>
              <a:rPr lang="de-DE" dirty="0" smtClean="0"/>
              <a:t>, </a:t>
            </a:r>
            <a:r>
              <a:rPr lang="de-DE" dirty="0" err="1" smtClean="0"/>
              <a:t>trends</a:t>
            </a:r>
            <a:r>
              <a:rPr lang="de-DE" dirty="0" smtClean="0"/>
              <a:t> in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err="1"/>
              <a:t>Funders</a:t>
            </a:r>
            <a:r>
              <a:rPr lang="de-DE" dirty="0"/>
              <a:t>: Investment in </a:t>
            </a:r>
            <a:r>
              <a:rPr lang="de-DE" dirty="0" err="1"/>
              <a:t>harmonisation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sz="28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OpenAIRE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2009 – 2012, 27 countries</a:t>
            </a:r>
          </a:p>
          <a:p>
            <a:r>
              <a:rPr lang="de-DE" sz="2800" dirty="0"/>
              <a:t>EC Open Access Pilot, Mandate, </a:t>
            </a:r>
            <a:r>
              <a:rPr lang="de-DE" sz="2800" dirty="0" smtClean="0"/>
              <a:t>SC39</a:t>
            </a:r>
          </a:p>
          <a:p>
            <a:r>
              <a:rPr lang="de-DE" sz="2800" dirty="0" err="1"/>
              <a:t>Measure</a:t>
            </a:r>
            <a:r>
              <a:rPr lang="de-DE" sz="2800" dirty="0"/>
              <a:t> Impact </a:t>
            </a:r>
            <a:r>
              <a:rPr lang="de-DE" sz="2800" dirty="0" err="1"/>
              <a:t>of</a:t>
            </a:r>
            <a:r>
              <a:rPr lang="de-DE" sz="2800" dirty="0"/>
              <a:t> FP7</a:t>
            </a:r>
            <a:endParaRPr lang="en-US" sz="2800" dirty="0"/>
          </a:p>
          <a:p>
            <a:r>
              <a:rPr lang="de-DE" sz="2800" dirty="0" smtClean="0"/>
              <a:t>OA </a:t>
            </a:r>
            <a:r>
              <a:rPr lang="de-DE" sz="2800" dirty="0" err="1" smtClean="0"/>
              <a:t>Publication</a:t>
            </a:r>
            <a:r>
              <a:rPr lang="de-DE" sz="2800" dirty="0" smtClean="0"/>
              <a:t> Infrastructure </a:t>
            </a:r>
            <a:endParaRPr lang="de-DE" sz="2800" dirty="0" smtClean="0"/>
          </a:p>
          <a:p>
            <a:r>
              <a:rPr lang="de-DE" sz="2800" dirty="0" smtClean="0"/>
              <a:t>Cross-</a:t>
            </a:r>
            <a:r>
              <a:rPr lang="de-DE" sz="2800" dirty="0" err="1" smtClean="0"/>
              <a:t>Discipline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5" name="Cloud 12"/>
          <p:cNvSpPr/>
          <p:nvPr/>
        </p:nvSpPr>
        <p:spPr>
          <a:xfrm>
            <a:off x="2762710" y="3986958"/>
            <a:ext cx="3488397" cy="117802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3" descr="OpenAIRE_ALL_RGB_noTA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250" y="3990954"/>
            <a:ext cx="1333428" cy="98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n 8"/>
          <p:cNvSpPr/>
          <p:nvPr/>
        </p:nvSpPr>
        <p:spPr>
          <a:xfrm>
            <a:off x="1359461" y="5351438"/>
            <a:ext cx="839788" cy="74295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an 8"/>
          <p:cNvSpPr/>
          <p:nvPr/>
        </p:nvSpPr>
        <p:spPr>
          <a:xfrm>
            <a:off x="2199249" y="5076800"/>
            <a:ext cx="839788" cy="74295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2526680" y="4801225"/>
            <a:ext cx="839788" cy="74295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26212" y="5544175"/>
            <a:ext cx="30919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Open Access </a:t>
            </a:r>
            <a:r>
              <a:rPr lang="en-US" b="1" dirty="0">
                <a:solidFill>
                  <a:srgbClr val="002060"/>
                </a:solidFill>
              </a:rPr>
              <a:t>repositories</a:t>
            </a:r>
          </a:p>
        </p:txBody>
      </p:sp>
      <p:sp>
        <p:nvSpPr>
          <p:cNvPr id="11" name="Left-Right-Up Arrow 10"/>
          <p:cNvSpPr/>
          <p:nvPr/>
        </p:nvSpPr>
        <p:spPr>
          <a:xfrm>
            <a:off x="3471516" y="5130006"/>
            <a:ext cx="1914861" cy="828339"/>
          </a:xfrm>
          <a:prstGeom prst="leftRigh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Bevel 9"/>
          <p:cNvSpPr/>
          <p:nvPr/>
        </p:nvSpPr>
        <p:spPr>
          <a:xfrm>
            <a:off x="5370238" y="5351438"/>
            <a:ext cx="2108200" cy="936625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FP7 Project Information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94" y="419100"/>
            <a:ext cx="1980339" cy="1368295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7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9" grpId="0" animBg="1"/>
      <p:bldP spid="10" grpId="0"/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Meet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…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000" dirty="0" err="1" smtClean="0"/>
              <a:t>Our</a:t>
            </a:r>
            <a:r>
              <a:rPr lang="de-DE" sz="3000" dirty="0" smtClean="0"/>
              <a:t> </a:t>
            </a:r>
            <a:r>
              <a:rPr lang="de-DE" sz="3000" dirty="0" err="1" smtClean="0"/>
              <a:t>workshops</a:t>
            </a:r>
            <a:endParaRPr lang="de-DE" sz="3000" dirty="0" smtClean="0"/>
          </a:p>
          <a:p>
            <a:r>
              <a:rPr lang="de-DE" sz="3000" dirty="0" err="1"/>
              <a:t>Interoperability</a:t>
            </a:r>
            <a:r>
              <a:rPr lang="de-DE" sz="3000" dirty="0"/>
              <a:t> – Portugal </a:t>
            </a:r>
            <a:r>
              <a:rPr lang="de-DE" sz="3000" dirty="0" smtClean="0"/>
              <a:t>– 6 Feb </a:t>
            </a:r>
            <a:r>
              <a:rPr lang="de-DE" sz="3000" dirty="0"/>
              <a:t>2013</a:t>
            </a:r>
          </a:p>
          <a:p>
            <a:r>
              <a:rPr lang="de-DE" sz="3000" dirty="0" smtClean="0"/>
              <a:t>Linking </a:t>
            </a:r>
            <a:r>
              <a:rPr lang="de-DE" sz="3000" dirty="0"/>
              <a:t>Research – </a:t>
            </a:r>
            <a:r>
              <a:rPr lang="de-DE" sz="3000" dirty="0" err="1"/>
              <a:t>Belgium</a:t>
            </a:r>
            <a:r>
              <a:rPr lang="de-DE" sz="3000" dirty="0"/>
              <a:t> </a:t>
            </a:r>
            <a:r>
              <a:rPr lang="de-DE" sz="3000" dirty="0" smtClean="0"/>
              <a:t>– 28 May </a:t>
            </a:r>
            <a:r>
              <a:rPr lang="de-DE" sz="3000" dirty="0"/>
              <a:t>2013</a:t>
            </a:r>
          </a:p>
          <a:p>
            <a:r>
              <a:rPr lang="de-DE" sz="3000" dirty="0"/>
              <a:t>Legal, </a:t>
            </a:r>
            <a:r>
              <a:rPr lang="de-DE" sz="3000" dirty="0" err="1"/>
              <a:t>Sustainability</a:t>
            </a:r>
            <a:r>
              <a:rPr lang="de-DE" sz="3000" dirty="0"/>
              <a:t> – </a:t>
            </a:r>
            <a:r>
              <a:rPr lang="de-DE" sz="3000" dirty="0" err="1"/>
              <a:t>Lithuania</a:t>
            </a:r>
            <a:r>
              <a:rPr lang="de-DE" sz="3000" dirty="0"/>
              <a:t> - </a:t>
            </a:r>
            <a:r>
              <a:rPr lang="de-DE" sz="3000" dirty="0" err="1"/>
              <a:t>Late</a:t>
            </a:r>
            <a:r>
              <a:rPr lang="de-DE" sz="3000" dirty="0"/>
              <a:t> 2013</a:t>
            </a:r>
            <a:endParaRPr lang="en-US" sz="3000" dirty="0"/>
          </a:p>
          <a:p>
            <a:pPr marL="0" indent="0">
              <a:buNone/>
            </a:pPr>
            <a:endParaRPr lang="de-DE" sz="3000" dirty="0"/>
          </a:p>
          <a:p>
            <a:endParaRPr lang="de-DE" sz="24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8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8400" lvl="1" indent="0">
              <a:buNone/>
            </a:pPr>
            <a:r>
              <a:rPr lang="de-DE" b="1" dirty="0" smtClean="0"/>
              <a:t>najla.rettberg@gwdg.de</a:t>
            </a:r>
          </a:p>
          <a:p>
            <a:pPr marL="518400" lvl="1" indent="0">
              <a:buNone/>
            </a:pPr>
            <a:r>
              <a:rPr lang="de-DE" b="1" dirty="0" smtClean="0"/>
              <a:t>www.openaire.eu</a:t>
            </a:r>
          </a:p>
          <a:p>
            <a:pPr lvl="1"/>
            <a:endParaRPr lang="de-DE" dirty="0" smtClean="0"/>
          </a:p>
          <a:p>
            <a:pPr lvl="1"/>
            <a:r>
              <a:rPr lang="de-DE" b="1" dirty="0" smtClean="0"/>
              <a:t>@</a:t>
            </a:r>
            <a:r>
              <a:rPr lang="de-DE" b="1" dirty="0" err="1" smtClean="0"/>
              <a:t>openaire_eu</a:t>
            </a:r>
            <a:endParaRPr lang="de-DE" b="1" dirty="0" smtClean="0"/>
          </a:p>
          <a:p>
            <a:pPr lvl="1"/>
            <a:r>
              <a:rPr lang="da-DK" b="1" dirty="0" smtClean="0">
                <a:solidFill>
                  <a:schemeClr val="accent1"/>
                </a:solidFill>
              </a:rPr>
              <a:t>facebook.com/groups/openaire </a:t>
            </a:r>
          </a:p>
          <a:p>
            <a:pPr lvl="1"/>
            <a:r>
              <a:rPr lang="da-DK" b="1" dirty="0" smtClean="0">
                <a:solidFill>
                  <a:schemeClr val="accent1"/>
                </a:solidFill>
              </a:rPr>
              <a:t>linkedin.com/groups/OpenAIRE-3893548</a:t>
            </a:r>
            <a:endParaRPr lang="de-DE" b="1" dirty="0" smtClean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2" y="4191000"/>
            <a:ext cx="504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7" y="3571875"/>
            <a:ext cx="49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6" y="4781550"/>
            <a:ext cx="638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9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Credits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/>
              <a:t>slides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D. </a:t>
            </a:r>
            <a:r>
              <a:rPr lang="de-DE" sz="2400" dirty="0" err="1"/>
              <a:t>Castelli</a:t>
            </a:r>
            <a:r>
              <a:rPr lang="de-DE" sz="2400" dirty="0"/>
              <a:t>, N. </a:t>
            </a:r>
            <a:r>
              <a:rPr lang="de-DE" sz="2400" dirty="0" err="1"/>
              <a:t>Manola</a:t>
            </a:r>
            <a:endParaRPr lang="de-DE" sz="24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400" dirty="0" smtClean="0"/>
              <a:t>Pictures</a:t>
            </a:r>
          </a:p>
          <a:p>
            <a:pPr marL="421200" indent="-457200">
              <a:buFont typeface="+mj-lt"/>
              <a:buAutoNum type="arabicPeriod"/>
            </a:pPr>
            <a:r>
              <a:rPr lang="de-DE" sz="2000" dirty="0" err="1" smtClean="0"/>
              <a:t>Wordle</a:t>
            </a:r>
            <a:r>
              <a:rPr lang="de-DE" sz="2000" dirty="0" smtClean="0"/>
              <a:t> </a:t>
            </a:r>
            <a:r>
              <a:rPr lang="de-DE" sz="2000" dirty="0" err="1" smtClean="0"/>
              <a:t>Produced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: </a:t>
            </a:r>
            <a:r>
              <a:rPr lang="de-DE" sz="2000" dirty="0" smtClean="0">
                <a:hlinkClick r:id="rId2"/>
              </a:rPr>
              <a:t>www.gpcworks.com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kind</a:t>
            </a:r>
            <a:r>
              <a:rPr lang="de-DE" sz="2000" dirty="0" smtClean="0"/>
              <a:t> </a:t>
            </a:r>
            <a:r>
              <a:rPr lang="de-DE" sz="2000" dirty="0" err="1" smtClean="0"/>
              <a:t>permission</a:t>
            </a:r>
            <a:r>
              <a:rPr lang="de-DE" sz="2000" dirty="0" smtClean="0"/>
              <a:t>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pl-PL" sz="2000" dirty="0" smtClean="0"/>
              <a:t>CC </a:t>
            </a:r>
            <a:r>
              <a:rPr lang="pl-PL" sz="2000" dirty="0"/>
              <a:t>BY-SA 2.0 </a:t>
            </a:r>
            <a:r>
              <a:rPr lang="de-DE" sz="2000" dirty="0" smtClean="0"/>
              <a:t>Wilhei55</a:t>
            </a:r>
            <a:r>
              <a:rPr lang="pl-PL" sz="2000" dirty="0" smtClean="0"/>
              <a:t>, </a:t>
            </a:r>
            <a:r>
              <a:rPr lang="pl-PL" sz="2000" dirty="0"/>
              <a:t>source:http://</a:t>
            </a:r>
            <a:r>
              <a:rPr lang="pl-PL" sz="2000" dirty="0" smtClean="0"/>
              <a:t>www.flickr.com/photos/wilhei/764583210/in/photostream</a:t>
            </a:r>
            <a:endParaRPr lang="de-DE" sz="2000" dirty="0" smtClean="0"/>
          </a:p>
          <a:p>
            <a:pPr marL="421200" indent="-457200">
              <a:buFont typeface="+mj-lt"/>
              <a:buAutoNum type="arabicPeriod" startAt="10"/>
            </a:pPr>
            <a:r>
              <a:rPr lang="de-DE" sz="2000" dirty="0" smtClean="0">
                <a:sym typeface="Symbol"/>
              </a:rPr>
              <a:t>Mouse/DNA</a:t>
            </a:r>
            <a:r>
              <a:rPr lang="de-DE" sz="2000" dirty="0" smtClean="0"/>
              <a:t>: EBI-EMBL </a:t>
            </a:r>
            <a:r>
              <a:rPr lang="de-DE" sz="2000" dirty="0" smtClean="0">
                <a:hlinkClick r:id="rId3"/>
              </a:rPr>
              <a:t>www.embl.it</a:t>
            </a:r>
            <a:r>
              <a:rPr lang="de-DE" sz="2000" dirty="0" smtClean="0"/>
              <a:t>.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kind</a:t>
            </a:r>
            <a:r>
              <a:rPr lang="de-DE" sz="2000" dirty="0" smtClean="0"/>
              <a:t> </a:t>
            </a:r>
            <a:r>
              <a:rPr lang="de-DE" sz="2000" dirty="0" err="1" smtClean="0"/>
              <a:t>permission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reuse</a:t>
            </a:r>
            <a:endParaRPr lang="de-DE" sz="2000" dirty="0" smtClean="0"/>
          </a:p>
          <a:p>
            <a:pPr marL="421200" indent="-457200">
              <a:buFont typeface="+mj-lt"/>
              <a:buAutoNum type="arabicPeriod" startAt="19"/>
            </a:pPr>
            <a:r>
              <a:rPr lang="pl-PL" sz="2000" dirty="0" smtClean="0"/>
              <a:t>CC </a:t>
            </a:r>
            <a:r>
              <a:rPr lang="pl-PL" sz="2000" dirty="0"/>
              <a:t>BY-SA </a:t>
            </a:r>
            <a:r>
              <a:rPr lang="pl-PL" sz="2000" dirty="0" smtClean="0"/>
              <a:t>2.0</a:t>
            </a:r>
            <a:r>
              <a:rPr lang="de-DE" sz="2000" dirty="0" smtClean="0"/>
              <a:t> </a:t>
            </a:r>
            <a:r>
              <a:rPr lang="de-DE" sz="2000" dirty="0" err="1" smtClean="0"/>
              <a:t>rdecom</a:t>
            </a:r>
            <a:r>
              <a:rPr lang="de-DE" sz="2000" dirty="0" smtClean="0"/>
              <a:t> </a:t>
            </a:r>
            <a:r>
              <a:rPr lang="de-DE" sz="2000" dirty="0" err="1" smtClean="0"/>
              <a:t>source</a:t>
            </a:r>
            <a:r>
              <a:rPr lang="de-DE" sz="2000" dirty="0" smtClean="0"/>
              <a:t>: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://www.flickr.com/photos/rdecom/7336830168/sizes/z/in/photostream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Foliennummernplatzhalter 4"/>
          <p:cNvSpPr txBox="1">
            <a:spLocks noGrp="1"/>
          </p:cNvSpPr>
          <p:nvPr/>
        </p:nvSpPr>
        <p:spPr>
          <a:xfrm>
            <a:off x="19050" y="6440488"/>
            <a:ext cx="698500" cy="417512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609F140-0944-47F5-82EC-D8B993018F39}" type="slidenum">
              <a:rPr lang="en-GB" sz="1200" cap="small">
                <a:solidFill>
                  <a:srgbClr val="5E82A3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GB" sz="1200" cap="small">
              <a:solidFill>
                <a:srgbClr val="5E82A3"/>
              </a:solidFill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15975" y="6538913"/>
            <a:ext cx="8161338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AB1630-A7BD-473D-A1F6-1B018296AE4E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1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39763" y="6450013"/>
            <a:ext cx="8267700" cy="2714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CAF55D-1A67-416A-A773-5D4F942AD5F2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745" y="473727"/>
            <a:ext cx="6329363" cy="41798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82" y="4285562"/>
            <a:ext cx="4073571" cy="23686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3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rved Down Arrow 45"/>
          <p:cNvSpPr/>
          <p:nvPr/>
        </p:nvSpPr>
        <p:spPr>
          <a:xfrm rot="1717398" flipH="1">
            <a:off x="5224463" y="4619625"/>
            <a:ext cx="3322637" cy="652463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itle 48"/>
          <p:cNvSpPr>
            <a:spLocks noGrp="1"/>
          </p:cNvSpPr>
          <p:nvPr>
            <p:ph type="title" idx="4294967295"/>
          </p:nvPr>
        </p:nvSpPr>
        <p:spPr>
          <a:xfrm>
            <a:off x="1101725" y="49213"/>
            <a:ext cx="8032750" cy="131762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err="1" smtClean="0"/>
              <a:t>OpenAIRE</a:t>
            </a:r>
            <a:r>
              <a:rPr lang="en-US" sz="3600" dirty="0" smtClean="0"/>
              <a:t> current data &amp; services</a:t>
            </a:r>
            <a:r>
              <a:rPr lang="en-US" dirty="0" smtClean="0"/>
              <a:t> </a:t>
            </a:r>
          </a:p>
        </p:txBody>
      </p:sp>
      <p:sp>
        <p:nvSpPr>
          <p:cNvPr id="45" name="Slide Number Placeholder 44"/>
          <p:cNvSpPr txBox="1">
            <a:spLocks noGrp="1"/>
          </p:cNvSpPr>
          <p:nvPr/>
        </p:nvSpPr>
        <p:spPr>
          <a:xfrm>
            <a:off x="0" y="6469063"/>
            <a:ext cx="541338" cy="388937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CB33B8-6739-42E2-9A56-5135962B9D16}" type="slidenum">
              <a:rPr lang="en-GB" sz="1200" cap="small">
                <a:solidFill>
                  <a:srgbClr val="5E82A3"/>
                </a:solidFill>
                <a:latin typeface="+mj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GB" sz="1200" cap="small">
              <a:solidFill>
                <a:srgbClr val="5E82A3"/>
              </a:solidFill>
              <a:latin typeface="+mj-lt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0563" y="6110288"/>
            <a:ext cx="20875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Publication repositories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Institutional &amp; Thematic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cs typeface="+mn-cs"/>
              </a:rPr>
              <a:t>Open Access Journals</a:t>
            </a:r>
          </a:p>
        </p:txBody>
      </p:sp>
      <p:sp>
        <p:nvSpPr>
          <p:cNvPr id="59" name="Curved Down Arrow 58"/>
          <p:cNvSpPr/>
          <p:nvPr/>
        </p:nvSpPr>
        <p:spPr>
          <a:xfrm rot="6129377" flipH="1">
            <a:off x="4839494" y="5047456"/>
            <a:ext cx="1430338" cy="447675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70763" y="5861050"/>
            <a:ext cx="1647825" cy="376238"/>
          </a:xfrm>
          <a:prstGeom prst="rect">
            <a:avLst/>
          </a:prstGeom>
          <a:solidFill>
            <a:srgbClr val="CC0099"/>
          </a:solidFill>
          <a:ln>
            <a:solidFill>
              <a:srgbClr val="FFCC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/>
              <a:t>OpenDOAR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54550" y="5634038"/>
            <a:ext cx="1495425" cy="746125"/>
          </a:xfrm>
          <a:prstGeom prst="flowChartMagneticDisk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EC  funding</a:t>
            </a:r>
          </a:p>
        </p:txBody>
      </p:sp>
      <p:pic>
        <p:nvPicPr>
          <p:cNvPr id="55304" name="Picture 7" descr="C:\UoA\OPENAIRE\WP1\OpenAIRE website\images\dropbox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6138" y="2259013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5445125" y="1862138"/>
            <a:ext cx="2333625" cy="658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Linked Content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Statistics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89338" y="1751013"/>
            <a:ext cx="2333625" cy="37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Search &amp; Browse</a:t>
            </a:r>
          </a:p>
        </p:txBody>
      </p:sp>
      <p:pic>
        <p:nvPicPr>
          <p:cNvPr id="55307" name="Picture 20" descr="C:\UoA\OPENAIRE\WP1\OpenAIRE website\images\charttools_logo_tran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2050" y="2497138"/>
            <a:ext cx="6365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21" descr="C:\UoA\OPENAIRE\WP1\OpenAIRE website\images\find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8038" y="2112963"/>
            <a:ext cx="50958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/>
          <p:cNvSpPr txBox="1"/>
          <p:nvPr/>
        </p:nvSpPr>
        <p:spPr>
          <a:xfrm>
            <a:off x="1651000" y="1438275"/>
            <a:ext cx="18399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Deposit/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Ingest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Publications</a:t>
            </a:r>
          </a:p>
        </p:txBody>
      </p:sp>
      <p:sp>
        <p:nvSpPr>
          <p:cNvPr id="78" name="Flowchart: Magnetic Disk 77"/>
          <p:cNvSpPr/>
          <p:nvPr/>
        </p:nvSpPr>
        <p:spPr>
          <a:xfrm>
            <a:off x="612775" y="5662613"/>
            <a:ext cx="576263" cy="403225"/>
          </a:xfrm>
          <a:prstGeom prst="flowChartMagneticDisk">
            <a:avLst/>
          </a:prstGeom>
          <a:solidFill>
            <a:srgbClr val="CC66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Orphan</a:t>
            </a:r>
          </a:p>
        </p:txBody>
      </p:sp>
      <p:sp>
        <p:nvSpPr>
          <p:cNvPr id="55311" name="TextBox 81"/>
          <p:cNvSpPr txBox="1">
            <a:spLocks noChangeArrowheads="1"/>
          </p:cNvSpPr>
          <p:nvPr/>
        </p:nvSpPr>
        <p:spPr bwMode="auto">
          <a:xfrm>
            <a:off x="1881188" y="4446588"/>
            <a:ext cx="160972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C00000"/>
                </a:solidFill>
                <a:latin typeface="Calibri" pitchFamily="34" charset="0"/>
              </a:rPr>
              <a:t>Usage data</a:t>
            </a:r>
            <a:endParaRPr lang="en-US" i="1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27863" y="1382713"/>
            <a:ext cx="2333625" cy="939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Research impact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Citations, usage statistics</a:t>
            </a:r>
          </a:p>
        </p:txBody>
      </p:sp>
      <p:pic>
        <p:nvPicPr>
          <p:cNvPr id="55313" name="Picture 84" descr="bstat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5075" y="2327275"/>
            <a:ext cx="7127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Cloud 90"/>
          <p:cNvSpPr/>
          <p:nvPr/>
        </p:nvSpPr>
        <p:spPr>
          <a:xfrm>
            <a:off x="2944813" y="3240088"/>
            <a:ext cx="4054475" cy="1366837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22A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0" name="Picture 19" descr="OpenAIRE_ALL_RGB_noTA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4663" y="3429000"/>
            <a:ext cx="1306512" cy="969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7" name="Up-Down Arrow 76"/>
          <p:cNvSpPr/>
          <p:nvPr/>
        </p:nvSpPr>
        <p:spPr>
          <a:xfrm>
            <a:off x="4706938" y="2566988"/>
            <a:ext cx="415925" cy="550862"/>
          </a:xfrm>
          <a:prstGeom prst="upDownArrow">
            <a:avLst>
              <a:gd name="adj1" fmla="val 36666"/>
              <a:gd name="adj2" fmla="val 43125"/>
            </a:avLst>
          </a:prstGeom>
          <a:ln>
            <a:solidFill>
              <a:srgbClr val="022A5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Curved Down Arrow 80"/>
          <p:cNvSpPr/>
          <p:nvPr/>
        </p:nvSpPr>
        <p:spPr>
          <a:xfrm rot="19613193">
            <a:off x="1608138" y="4678363"/>
            <a:ext cx="2963862" cy="561975"/>
          </a:xfrm>
          <a:prstGeom prst="curved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Curved Down Arrow 79"/>
          <p:cNvSpPr/>
          <p:nvPr/>
        </p:nvSpPr>
        <p:spPr>
          <a:xfrm rot="19420886">
            <a:off x="1735138" y="4778375"/>
            <a:ext cx="2879725" cy="560388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65811" y="5312536"/>
            <a:ext cx="1199055" cy="859669"/>
            <a:chOff x="5292080" y="5374545"/>
            <a:chExt cx="1440160" cy="1062216"/>
          </a:xfrm>
          <a:solidFill>
            <a:srgbClr val="CC6600"/>
          </a:solidFill>
        </p:grpSpPr>
        <p:sp>
          <p:nvSpPr>
            <p:cNvPr id="11" name="Flowchart: Magnetic Disk 10"/>
            <p:cNvSpPr/>
            <p:nvPr/>
          </p:nvSpPr>
          <p:spPr>
            <a:xfrm>
              <a:off x="6301326" y="5486850"/>
              <a:ext cx="430914" cy="432841"/>
            </a:xfrm>
            <a:prstGeom prst="flowChartMagneticDisk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6156176" y="5889275"/>
              <a:ext cx="433181" cy="430502"/>
            </a:xfrm>
            <a:prstGeom prst="flowChartMagneticDisk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5516609" y="5559379"/>
              <a:ext cx="430914" cy="432842"/>
            </a:xfrm>
            <a:prstGeom prst="flowChartMagneticDisk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5580113" y="5961805"/>
              <a:ext cx="433181" cy="430502"/>
            </a:xfrm>
            <a:prstGeom prst="flowChartMagneticDisk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5292080" y="5816744"/>
              <a:ext cx="433182" cy="432842"/>
            </a:xfrm>
            <a:prstGeom prst="flowChartMagneticDisk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5856805" y="5374545"/>
              <a:ext cx="430914" cy="432841"/>
            </a:xfrm>
            <a:prstGeom prst="flowChartMagneticDisk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lowchart: Magnetic Disk 16"/>
            <p:cNvSpPr/>
            <p:nvPr/>
          </p:nvSpPr>
          <p:spPr>
            <a:xfrm>
              <a:off x="5872680" y="6003919"/>
              <a:ext cx="430914" cy="432842"/>
            </a:xfrm>
            <a:prstGeom prst="flowChartMagneticDisk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5924844" y="5601493"/>
              <a:ext cx="433181" cy="430502"/>
            </a:xfrm>
            <a:prstGeom prst="flowChartMagneticDisk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5851525" y="3267075"/>
            <a:ext cx="661988" cy="712788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777794"/>
              <a:satOff val="-154"/>
              <a:lumOff val="33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Textfeld 33"/>
          <p:cNvSpPr txBox="1"/>
          <p:nvPr/>
        </p:nvSpPr>
        <p:spPr>
          <a:xfrm>
            <a:off x="1069675" y="6564490"/>
            <a:ext cx="224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Slide: D. </a:t>
            </a:r>
            <a:r>
              <a:rPr lang="de-DE" sz="1600" dirty="0" err="1" smtClean="0"/>
              <a:t>Castelli</a:t>
            </a:r>
            <a:r>
              <a:rPr lang="de-DE" sz="1600" dirty="0" smtClean="0"/>
              <a:t>, CNR</a:t>
            </a:r>
            <a:endParaRPr lang="de-DE" sz="1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815975" y="6538913"/>
            <a:ext cx="8161338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AB1630-A7BD-473D-A1F6-1B018296AE4E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smtClean="0"/>
              <a:t>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‚</a:t>
            </a:r>
            <a:r>
              <a:rPr lang="de-DE" dirty="0" err="1" smtClean="0"/>
              <a:t>Compatible</a:t>
            </a:r>
            <a:r>
              <a:rPr lang="de-DE" dirty="0" smtClean="0"/>
              <a:t>‘ </a:t>
            </a:r>
            <a:r>
              <a:rPr lang="de-DE" dirty="0" err="1" smtClean="0"/>
              <a:t>Repositories</a:t>
            </a:r>
            <a:endParaRPr lang="de-DE" dirty="0" smtClean="0"/>
          </a:p>
          <a:p>
            <a:pPr lvl="1"/>
            <a:r>
              <a:rPr lang="de-DE" dirty="0" smtClean="0"/>
              <a:t>Low-</a:t>
            </a:r>
            <a:r>
              <a:rPr lang="de-DE" dirty="0" err="1" smtClean="0"/>
              <a:t>priority</a:t>
            </a:r>
            <a:r>
              <a:rPr lang="de-DE" dirty="0" smtClean="0"/>
              <a:t>, </a:t>
            </a:r>
            <a:r>
              <a:rPr lang="de-DE" dirty="0" err="1" smtClean="0"/>
              <a:t>funding</a:t>
            </a:r>
            <a:r>
              <a:rPr lang="de-DE" dirty="0" smtClean="0"/>
              <a:t> ID </a:t>
            </a:r>
            <a:r>
              <a:rPr lang="de-DE" dirty="0" err="1" smtClean="0"/>
              <a:t>field</a:t>
            </a:r>
            <a:r>
              <a:rPr lang="de-DE" dirty="0" smtClean="0"/>
              <a:t>, lack </a:t>
            </a:r>
            <a:r>
              <a:rPr lang="de-DE" dirty="0" err="1" smtClean="0"/>
              <a:t>of</a:t>
            </a:r>
            <a:r>
              <a:rPr lang="de-DE" dirty="0" smtClean="0"/>
              <a:t> FP7 </a:t>
            </a:r>
            <a:r>
              <a:rPr lang="de-DE" dirty="0" err="1" smtClean="0"/>
              <a:t>publications</a:t>
            </a:r>
            <a:endParaRPr lang="de-DE" dirty="0" smtClean="0"/>
          </a:p>
          <a:p>
            <a:r>
              <a:rPr lang="de-DE" dirty="0" err="1" smtClean="0"/>
              <a:t>Weak</a:t>
            </a:r>
            <a:r>
              <a:rPr lang="de-DE" dirty="0" smtClean="0"/>
              <a:t> </a:t>
            </a:r>
            <a:r>
              <a:rPr lang="de-DE" dirty="0" err="1" smtClean="0"/>
              <a:t>mandate</a:t>
            </a:r>
            <a:r>
              <a:rPr lang="de-DE" dirty="0" smtClean="0"/>
              <a:t>: SC39</a:t>
            </a:r>
          </a:p>
          <a:p>
            <a:pPr lvl="1"/>
            <a:r>
              <a:rPr lang="de-DE" dirty="0" err="1" smtClean="0"/>
              <a:t>Reasons</a:t>
            </a:r>
            <a:r>
              <a:rPr lang="de-DE" dirty="0" smtClean="0"/>
              <a:t>: not </a:t>
            </a:r>
            <a:r>
              <a:rPr lang="de-DE" dirty="0" err="1" smtClean="0"/>
              <a:t>embedded</a:t>
            </a:r>
            <a:r>
              <a:rPr lang="de-DE" dirty="0" smtClean="0"/>
              <a:t> in </a:t>
            </a:r>
            <a:r>
              <a:rPr lang="de-DE" dirty="0" err="1" smtClean="0"/>
              <a:t>workflow</a:t>
            </a:r>
            <a:endParaRPr lang="de-DE" dirty="0" smtClean="0"/>
          </a:p>
          <a:p>
            <a:r>
              <a:rPr lang="de-DE" dirty="0"/>
              <a:t>Text-mining, </a:t>
            </a:r>
            <a:r>
              <a:rPr lang="de-DE" dirty="0" err="1"/>
              <a:t>identifying</a:t>
            </a:r>
            <a:r>
              <a:rPr lang="de-DE" dirty="0"/>
              <a:t> </a:t>
            </a:r>
            <a:r>
              <a:rPr lang="de-DE" dirty="0" err="1"/>
              <a:t>publications</a:t>
            </a:r>
            <a:endParaRPr lang="en-US" dirty="0"/>
          </a:p>
          <a:p>
            <a:r>
              <a:rPr lang="de-DE" dirty="0" err="1" smtClean="0"/>
              <a:t>Heterogenous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landscape</a:t>
            </a:r>
            <a:endParaRPr lang="de-DE" dirty="0" smtClean="0"/>
          </a:p>
        </p:txBody>
      </p:sp>
      <p:sp>
        <p:nvSpPr>
          <p:cNvPr id="6" name="Foliennummernplatzhalter 4"/>
          <p:cNvSpPr txBox="1">
            <a:spLocks noGrp="1"/>
          </p:cNvSpPr>
          <p:nvPr/>
        </p:nvSpPr>
        <p:spPr>
          <a:xfrm>
            <a:off x="19050" y="6440488"/>
            <a:ext cx="698500" cy="417512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609F140-0944-47F5-82EC-D8B993018F39}" type="slidenum">
              <a:rPr lang="en-GB" sz="1200" cap="small">
                <a:solidFill>
                  <a:srgbClr val="5E82A3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GB" sz="1200" cap="small">
              <a:solidFill>
                <a:srgbClr val="5E82A3"/>
              </a:solidFill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6581775"/>
            <a:ext cx="9144000" cy="2603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08D5BD-2885-42A4-9DEA-6A1501E494EA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94" y="457200"/>
            <a:ext cx="1980339" cy="136829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sharpenSoften amount="-8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68" y="2656936"/>
            <a:ext cx="5336403" cy="400230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350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OpenAIREplus</a:t>
            </a:r>
            <a:r>
              <a:rPr lang="de-DE" dirty="0" smtClean="0"/>
              <a:t> - Phase 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975" y="1543665"/>
            <a:ext cx="8805710" cy="4819035"/>
          </a:xfrm>
        </p:spPr>
        <p:txBody>
          <a:bodyPr>
            <a:normAutofit/>
          </a:bodyPr>
          <a:lstStyle/>
          <a:p>
            <a:r>
              <a:rPr lang="de-DE" dirty="0" err="1" smtClean="0"/>
              <a:t>Dec</a:t>
            </a:r>
            <a:r>
              <a:rPr lang="de-DE" dirty="0" smtClean="0"/>
              <a:t>, 2011, 2.5 </a:t>
            </a:r>
            <a:r>
              <a:rPr lang="de-DE" dirty="0" err="1" smtClean="0"/>
              <a:t>yrs</a:t>
            </a:r>
            <a:r>
              <a:rPr lang="de-DE" dirty="0" smtClean="0"/>
              <a:t>, 33 countries</a:t>
            </a:r>
          </a:p>
          <a:p>
            <a:r>
              <a:rPr lang="de-DE" dirty="0" err="1" smtClean="0"/>
              <a:t>Building</a:t>
            </a:r>
            <a:r>
              <a:rPr lang="de-DE" dirty="0" smtClean="0"/>
              <a:t> on </a:t>
            </a:r>
            <a:r>
              <a:rPr lang="de-DE" dirty="0" err="1" smtClean="0"/>
              <a:t>OpenAIRE</a:t>
            </a:r>
            <a:endParaRPr lang="de-DE" dirty="0" smtClean="0"/>
          </a:p>
          <a:p>
            <a:r>
              <a:rPr lang="de-DE" b="1" dirty="0" smtClean="0"/>
              <a:t>Linking </a:t>
            </a:r>
            <a:r>
              <a:rPr lang="de-DE" dirty="0" err="1"/>
              <a:t>of</a:t>
            </a:r>
            <a:r>
              <a:rPr lang="de-DE" dirty="0"/>
              <a:t> OA </a:t>
            </a:r>
            <a:r>
              <a:rPr lang="de-DE" dirty="0" smtClean="0"/>
              <a:t>Publications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Datasets</a:t>
            </a:r>
            <a:endParaRPr lang="de-DE" dirty="0"/>
          </a:p>
          <a:p>
            <a:r>
              <a:rPr lang="de-DE" dirty="0" smtClean="0"/>
              <a:t>Linking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, outside FP7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Discovery </a:t>
            </a:r>
            <a:r>
              <a:rPr lang="de-DE" dirty="0" err="1" smtClean="0">
                <a:solidFill>
                  <a:srgbClr val="002060"/>
                </a:solidFill>
              </a:rPr>
              <a:t>and</a:t>
            </a:r>
            <a:r>
              <a:rPr lang="de-DE" dirty="0" smtClean="0">
                <a:solidFill>
                  <a:srgbClr val="002060"/>
                </a:solidFill>
              </a:rPr>
              <a:t> Reuse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Service </a:t>
            </a:r>
            <a:r>
              <a:rPr lang="de-DE" dirty="0" err="1" smtClean="0">
                <a:solidFill>
                  <a:srgbClr val="002060"/>
                </a:solidFill>
              </a:rPr>
              <a:t>for</a:t>
            </a:r>
            <a:r>
              <a:rPr lang="de-DE" dirty="0" smtClean="0">
                <a:solidFill>
                  <a:srgbClr val="002060"/>
                </a:solidFill>
              </a:rPr>
              <a:t> Users</a:t>
            </a: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sz="36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Horizon</a:t>
            </a:r>
            <a:r>
              <a:rPr lang="de-DE" dirty="0" smtClean="0"/>
              <a:t> 2020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Welcome </a:t>
            </a:r>
            <a:r>
              <a:rPr lang="de-DE" dirty="0" err="1" smtClean="0"/>
              <a:t>Recommendation</a:t>
            </a:r>
            <a:r>
              <a:rPr lang="de-DE" dirty="0" smtClean="0"/>
              <a:t> </a:t>
            </a:r>
            <a:r>
              <a:rPr lang="de-DE" dirty="0"/>
              <a:t>&amp; Communication </a:t>
            </a:r>
            <a:r>
              <a:rPr lang="de-DE" dirty="0" err="1"/>
              <a:t>of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     17th </a:t>
            </a:r>
            <a:r>
              <a:rPr lang="de-DE" dirty="0" err="1" smtClean="0"/>
              <a:t>July</a:t>
            </a:r>
            <a:endParaRPr lang="de-DE" dirty="0" smtClean="0"/>
          </a:p>
          <a:p>
            <a:r>
              <a:rPr lang="de-DE" dirty="0" smtClean="0"/>
              <a:t> OA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en-US" dirty="0" smtClean="0"/>
              <a:t>“results </a:t>
            </a:r>
            <a:r>
              <a:rPr lang="en-US" dirty="0"/>
              <a:t>of publicly funded research” </a:t>
            </a:r>
            <a:endParaRPr lang="de-DE" dirty="0" smtClean="0"/>
          </a:p>
          <a:p>
            <a:r>
              <a:rPr lang="de-DE" dirty="0" smtClean="0"/>
              <a:t> </a:t>
            </a:r>
            <a:r>
              <a:rPr lang="en-GB" dirty="0">
                <a:solidFill>
                  <a:srgbClr val="0F5494"/>
                </a:solidFill>
              </a:rPr>
              <a:t>“</a:t>
            </a:r>
            <a:r>
              <a:rPr lang="de-DE" dirty="0">
                <a:solidFill>
                  <a:srgbClr val="002060"/>
                </a:solidFill>
              </a:rPr>
              <a:t>Sharing Data </a:t>
            </a:r>
            <a:r>
              <a:rPr lang="de-DE" dirty="0" err="1">
                <a:solidFill>
                  <a:srgbClr val="002060"/>
                </a:solidFill>
              </a:rPr>
              <a:t>and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having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forum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to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openly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use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and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build</a:t>
            </a:r>
            <a:r>
              <a:rPr lang="de-DE" dirty="0">
                <a:solidFill>
                  <a:srgbClr val="002060"/>
                </a:solidFill>
              </a:rPr>
              <a:t> on </a:t>
            </a:r>
            <a:r>
              <a:rPr lang="de-DE" dirty="0" err="1">
                <a:solidFill>
                  <a:srgbClr val="002060"/>
                </a:solidFill>
              </a:rPr>
              <a:t>what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shared</a:t>
            </a:r>
            <a:r>
              <a:rPr lang="de-DE" dirty="0">
                <a:solidFill>
                  <a:srgbClr val="002060"/>
                </a:solidFill>
              </a:rPr>
              <a:t>, </a:t>
            </a:r>
            <a:r>
              <a:rPr lang="de-DE" dirty="0" err="1">
                <a:solidFill>
                  <a:srgbClr val="002060"/>
                </a:solidFill>
              </a:rPr>
              <a:t>are</a:t>
            </a:r>
            <a:r>
              <a:rPr lang="de-DE" dirty="0">
                <a:solidFill>
                  <a:srgbClr val="002060"/>
                </a:solidFill>
              </a:rPr>
              <a:t> essential </a:t>
            </a:r>
            <a:r>
              <a:rPr lang="de-DE" dirty="0" err="1">
                <a:solidFill>
                  <a:srgbClr val="002060"/>
                </a:solidFill>
              </a:rPr>
              <a:t>to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science</a:t>
            </a:r>
            <a:r>
              <a:rPr lang="en-GB" dirty="0">
                <a:solidFill>
                  <a:srgbClr val="0F5494"/>
                </a:solidFill>
              </a:rPr>
              <a:t> </a:t>
            </a:r>
            <a:r>
              <a:rPr lang="en-GB" dirty="0" smtClean="0">
                <a:solidFill>
                  <a:srgbClr val="0F5494"/>
                </a:solidFill>
              </a:rPr>
              <a:t>”</a:t>
            </a:r>
            <a:endParaRPr lang="de-DE" dirty="0" smtClean="0"/>
          </a:p>
          <a:p>
            <a:pPr marL="1011600" lvl="2" indent="0">
              <a:buNone/>
            </a:pPr>
            <a:r>
              <a:rPr lang="en-GB" sz="1200" b="1" dirty="0" smtClean="0"/>
              <a:t>				Open </a:t>
            </a:r>
            <a:r>
              <a:rPr lang="en-GB" sz="1200" b="1" dirty="0"/>
              <a:t>Infrastructures for Open Science</a:t>
            </a:r>
          </a:p>
          <a:p>
            <a:pPr marL="1011600" lvl="2" indent="0" eaLnBrk="0" hangingPunct="0">
              <a:buNone/>
            </a:pPr>
            <a:r>
              <a:rPr lang="en-GB" sz="1200" dirty="0" smtClean="0">
                <a:solidFill>
                  <a:srgbClr val="0F5494"/>
                </a:solidFill>
                <a:latin typeface="Verdana" pitchFamily="34" charset="0"/>
              </a:rPr>
              <a:t>			Vice-President </a:t>
            </a:r>
            <a:r>
              <a:rPr lang="en-GB" sz="1200" dirty="0">
                <a:solidFill>
                  <a:srgbClr val="0F5494"/>
                </a:solidFill>
                <a:latin typeface="Verdana" pitchFamily="34" charset="0"/>
              </a:rPr>
              <a:t>of the European Commission </a:t>
            </a:r>
            <a:r>
              <a:rPr lang="en-GB" sz="1200" dirty="0" err="1">
                <a:solidFill>
                  <a:srgbClr val="0F5494"/>
                </a:solidFill>
                <a:latin typeface="Verdana" pitchFamily="34" charset="0"/>
              </a:rPr>
              <a:t>Neelie</a:t>
            </a:r>
            <a:r>
              <a:rPr lang="en-GB" sz="12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n-GB" sz="1200" dirty="0" err="1">
                <a:solidFill>
                  <a:srgbClr val="0F5494"/>
                </a:solidFill>
                <a:latin typeface="Verdana" pitchFamily="34" charset="0"/>
              </a:rPr>
              <a:t>Kroes</a:t>
            </a:r>
            <a:r>
              <a:rPr lang="en-GB" sz="1200" dirty="0">
                <a:solidFill>
                  <a:srgbClr val="0F5494"/>
                </a:solidFill>
                <a:latin typeface="Verdana" pitchFamily="34" charset="0"/>
              </a:rPr>
              <a:t>,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AB1630-A7BD-473D-A1F6-1B018296AE4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15975" y="6538913"/>
            <a:ext cx="8161338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pic>
        <p:nvPicPr>
          <p:cNvPr id="6" name="Picture 14" descr="neelie_kroes_smal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429" y="5165757"/>
            <a:ext cx="1756419" cy="11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lossau\lossau\Eigene Dateien\Publikationen_Vortraege\Bilder\europe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232" y="1858431"/>
            <a:ext cx="5249592" cy="45059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17" descr="OpenAIRE_ALL_RG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3732" y="3126750"/>
            <a:ext cx="1779680" cy="65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ihandform 6"/>
          <p:cNvSpPr/>
          <p:nvPr/>
        </p:nvSpPr>
        <p:spPr>
          <a:xfrm>
            <a:off x="1565190" y="2417032"/>
            <a:ext cx="2946796" cy="2946796"/>
          </a:xfrm>
          <a:custGeom>
            <a:avLst/>
            <a:gdLst>
              <a:gd name="connsiteX0" fmla="*/ 0 w 2946796"/>
              <a:gd name="connsiteY0" fmla="*/ 1915417 h 2946796"/>
              <a:gd name="connsiteX1" fmla="*/ 736699 w 2946796"/>
              <a:gd name="connsiteY1" fmla="*/ 1915417 h 2946796"/>
              <a:gd name="connsiteX2" fmla="*/ 736699 w 2946796"/>
              <a:gd name="connsiteY2" fmla="*/ 0 h 2946796"/>
              <a:gd name="connsiteX3" fmla="*/ 2210097 w 2946796"/>
              <a:gd name="connsiteY3" fmla="*/ 0 h 2946796"/>
              <a:gd name="connsiteX4" fmla="*/ 2210097 w 2946796"/>
              <a:gd name="connsiteY4" fmla="*/ 1915417 h 2946796"/>
              <a:gd name="connsiteX5" fmla="*/ 2946796 w 2946796"/>
              <a:gd name="connsiteY5" fmla="*/ 1915417 h 2946796"/>
              <a:gd name="connsiteX6" fmla="*/ 1473398 w 2946796"/>
              <a:gd name="connsiteY6" fmla="*/ 2946796 h 2946796"/>
              <a:gd name="connsiteX7" fmla="*/ 0 w 2946796"/>
              <a:gd name="connsiteY7" fmla="*/ 1915417 h 294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6796" h="2946796">
                <a:moveTo>
                  <a:pt x="1915417" y="2946796"/>
                </a:moveTo>
                <a:lnTo>
                  <a:pt x="1915417" y="2210097"/>
                </a:lnTo>
                <a:lnTo>
                  <a:pt x="0" y="2210097"/>
                </a:lnTo>
                <a:lnTo>
                  <a:pt x="0" y="736699"/>
                </a:lnTo>
                <a:lnTo>
                  <a:pt x="1915417" y="736699"/>
                </a:lnTo>
                <a:lnTo>
                  <a:pt x="1915417" y="0"/>
                </a:lnTo>
                <a:lnTo>
                  <a:pt x="2946796" y="1473398"/>
                </a:lnTo>
                <a:lnTo>
                  <a:pt x="1915417" y="2946796"/>
                </a:lnTo>
                <a:close/>
              </a:path>
            </a:pathLst>
          </a:custGeom>
          <a:solidFill>
            <a:srgbClr val="5993E1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84913" tIns="921609" rIns="700600" bIns="9216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kern="1200" dirty="0" smtClea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OA Publication Infrastructure</a:t>
            </a:r>
            <a:endParaRPr lang="en-GB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4713071" y="2398966"/>
            <a:ext cx="2946796" cy="2946796"/>
          </a:xfrm>
          <a:custGeom>
            <a:avLst/>
            <a:gdLst>
              <a:gd name="connsiteX0" fmla="*/ 0 w 2946796"/>
              <a:gd name="connsiteY0" fmla="*/ 1915417 h 2946796"/>
              <a:gd name="connsiteX1" fmla="*/ 736699 w 2946796"/>
              <a:gd name="connsiteY1" fmla="*/ 1915417 h 2946796"/>
              <a:gd name="connsiteX2" fmla="*/ 736699 w 2946796"/>
              <a:gd name="connsiteY2" fmla="*/ 0 h 2946796"/>
              <a:gd name="connsiteX3" fmla="*/ 2210097 w 2946796"/>
              <a:gd name="connsiteY3" fmla="*/ 0 h 2946796"/>
              <a:gd name="connsiteX4" fmla="*/ 2210097 w 2946796"/>
              <a:gd name="connsiteY4" fmla="*/ 1915417 h 2946796"/>
              <a:gd name="connsiteX5" fmla="*/ 2946796 w 2946796"/>
              <a:gd name="connsiteY5" fmla="*/ 1915417 h 2946796"/>
              <a:gd name="connsiteX6" fmla="*/ 1473398 w 2946796"/>
              <a:gd name="connsiteY6" fmla="*/ 2946796 h 2946796"/>
              <a:gd name="connsiteX7" fmla="*/ 0 w 2946796"/>
              <a:gd name="connsiteY7" fmla="*/ 1915417 h 294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6796" h="2946796">
                <a:moveTo>
                  <a:pt x="1031379" y="0"/>
                </a:moveTo>
                <a:lnTo>
                  <a:pt x="1031379" y="736699"/>
                </a:lnTo>
                <a:lnTo>
                  <a:pt x="2946796" y="736699"/>
                </a:lnTo>
                <a:lnTo>
                  <a:pt x="2946796" y="2210097"/>
                </a:lnTo>
                <a:lnTo>
                  <a:pt x="1031379" y="2210097"/>
                </a:lnTo>
                <a:lnTo>
                  <a:pt x="1031379" y="2946796"/>
                </a:lnTo>
                <a:lnTo>
                  <a:pt x="0" y="1473398"/>
                </a:lnTo>
                <a:lnTo>
                  <a:pt x="1031379" y="0"/>
                </a:lnTo>
                <a:close/>
              </a:path>
            </a:pathLst>
          </a:custGeom>
          <a:solidFill>
            <a:srgbClr val="5993E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700602" tIns="921611" rIns="184911" bIns="921611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kern="1200" dirty="0" smtClea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Open Data Infrastructures</a:t>
            </a:r>
            <a:endParaRPr lang="en-GB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Halbbogen 11"/>
          <p:cNvSpPr/>
          <p:nvPr/>
        </p:nvSpPr>
        <p:spPr>
          <a:xfrm>
            <a:off x="3849821" y="3454744"/>
            <a:ext cx="1728192" cy="21760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Halbbogen 10"/>
          <p:cNvSpPr/>
          <p:nvPr/>
        </p:nvSpPr>
        <p:spPr>
          <a:xfrm rot="10800000">
            <a:off x="3733933" y="4338943"/>
            <a:ext cx="1728192" cy="28803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7750869" y="2261303"/>
            <a:ext cx="566987" cy="2363579"/>
            <a:chOff x="7949480" y="2276872"/>
            <a:chExt cx="691423" cy="2973536"/>
          </a:xfrm>
        </p:grpSpPr>
        <p:pic>
          <p:nvPicPr>
            <p:cNvPr id="16" name="Picture 7" descr="eudat-logo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7830587" y="2402661"/>
              <a:ext cx="936105" cy="684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feld 16"/>
            <p:cNvSpPr txBox="1"/>
            <p:nvPr/>
          </p:nvSpPr>
          <p:spPr>
            <a:xfrm rot="5400000">
              <a:off x="7321795" y="3984674"/>
              <a:ext cx="1893419" cy="63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ESFRi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, EU wide infrastructures 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Picture 2" descr="C:\UoA\OpenAIREPLUS\Logo\pluslogo_v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7022" y="1858431"/>
            <a:ext cx="1833789" cy="1412946"/>
          </a:xfrm>
          <a:prstGeom prst="rect">
            <a:avLst/>
          </a:prstGeom>
          <a:solidFill>
            <a:srgbClr val="2A54B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007918" y="58996"/>
            <a:ext cx="8136082" cy="1248694"/>
          </a:xfrm>
        </p:spPr>
        <p:txBody>
          <a:bodyPr>
            <a:normAutofit/>
          </a:bodyPr>
          <a:lstStyle/>
          <a:p>
            <a:r>
              <a:rPr lang="en-GB" dirty="0" err="1" smtClean="0"/>
              <a:t>Covering‘European</a:t>
            </a:r>
            <a:r>
              <a:rPr lang="en-GB" dirty="0" smtClean="0"/>
              <a:t> Knowledge’</a:t>
            </a:r>
            <a:endParaRPr lang="de-DE" dirty="0"/>
          </a:p>
        </p:txBody>
      </p:sp>
      <p:sp>
        <p:nvSpPr>
          <p:cNvPr id="18" name="Foliennummernplatzhalter 4"/>
          <p:cNvSpPr txBox="1">
            <a:spLocks noGrp="1"/>
          </p:cNvSpPr>
          <p:nvPr/>
        </p:nvSpPr>
        <p:spPr>
          <a:xfrm>
            <a:off x="19050" y="6440488"/>
            <a:ext cx="698500" cy="417512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609F140-0944-47F5-82EC-D8B993018F39}" type="slidenum">
              <a:rPr lang="en-GB" sz="1200" cap="small">
                <a:solidFill>
                  <a:srgbClr val="5E82A3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GB" sz="1200" cap="small">
              <a:solidFill>
                <a:srgbClr val="5E82A3"/>
              </a:solidFill>
              <a:latin typeface="+mj-lt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815975" y="6538913"/>
            <a:ext cx="8161338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AB1630-A7BD-473D-A1F6-1B018296AE4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satMod val="12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1069975" y="17463"/>
            <a:ext cx="8032750" cy="1317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kern="1200" spc="200" dirty="0" smtClean="0">
                <a:solidFill>
                  <a:srgbClr val="292A8D"/>
                </a:solidFill>
                <a:latin typeface="+mn-lt"/>
              </a:rPr>
              <a:t>          41 </a:t>
            </a:r>
            <a:r>
              <a:rPr lang="de-DE" kern="1200" spc="200" dirty="0">
                <a:solidFill>
                  <a:srgbClr val="292A8D"/>
                </a:solidFill>
                <a:latin typeface="+mn-lt"/>
              </a:rPr>
              <a:t>Partners…</a:t>
            </a:r>
            <a:endParaRPr lang="en-US" kern="1200" spc="200" dirty="0">
              <a:solidFill>
                <a:srgbClr val="292A8D"/>
              </a:solidFill>
              <a:latin typeface="+mn-lt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>
          <a:xfrm>
            <a:off x="0" y="6469063"/>
            <a:ext cx="541338" cy="388937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fld id="{DA1183D1-3EE2-4071-BCC6-871C89DE5D37}" type="slidenum">
              <a:rPr lang="en-GB" sz="1200" cap="small">
                <a:solidFill>
                  <a:srgbClr val="292A8D"/>
                </a:solidFill>
                <a:latin typeface="+mj-lt"/>
              </a:rPr>
              <a:pPr algn="ctr">
                <a:defRPr/>
              </a:pPr>
              <a:t>7</a:t>
            </a:fld>
            <a:endParaRPr lang="en-GB" sz="1200" cap="small">
              <a:solidFill>
                <a:srgbClr val="292A8D"/>
              </a:solidFill>
              <a:latin typeface="+mj-lt"/>
            </a:endParaRPr>
          </a:p>
        </p:txBody>
      </p:sp>
      <p:pic>
        <p:nvPicPr>
          <p:cNvPr id="62467" name="Inhaltsplatzhalter 5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428" y="1812924"/>
            <a:ext cx="8869385" cy="3293465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0" y="6581775"/>
            <a:ext cx="9144000" cy="2603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B2AAD2-FFAD-40CA-B007-4AADBE26220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Supporting</a:t>
            </a:r>
            <a:r>
              <a:rPr lang="de-DE" dirty="0" smtClean="0"/>
              <a:t> OA in Europe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Network </a:t>
            </a:r>
            <a:r>
              <a:rPr lang="de-DE" dirty="0" err="1" smtClean="0"/>
              <a:t>of</a:t>
            </a:r>
            <a:r>
              <a:rPr lang="de-DE" dirty="0" smtClean="0"/>
              <a:t> EU Open Access </a:t>
            </a:r>
            <a:r>
              <a:rPr lang="de-DE" dirty="0" err="1" smtClean="0"/>
              <a:t>Knowledge</a:t>
            </a:r>
            <a:endParaRPr lang="de-DE" dirty="0" smtClean="0"/>
          </a:p>
          <a:p>
            <a:r>
              <a:rPr lang="de-DE" dirty="0"/>
              <a:t> Expertise in OA, </a:t>
            </a:r>
            <a:r>
              <a:rPr lang="de-DE" dirty="0" err="1"/>
              <a:t>repositories</a:t>
            </a:r>
            <a:r>
              <a:rPr lang="de-DE" dirty="0"/>
              <a:t> &amp; </a:t>
            </a:r>
            <a:r>
              <a:rPr lang="de-DE" dirty="0" err="1" smtClean="0"/>
              <a:t>services</a:t>
            </a:r>
            <a:endParaRPr lang="de-DE" dirty="0" smtClean="0"/>
          </a:p>
          <a:p>
            <a:r>
              <a:rPr lang="de-DE" dirty="0" smtClean="0"/>
              <a:t>Champion </a:t>
            </a:r>
            <a:r>
              <a:rPr lang="de-DE" dirty="0" smtClean="0"/>
              <a:t>Open Access</a:t>
            </a:r>
          </a:p>
          <a:p>
            <a:r>
              <a:rPr lang="de-DE" dirty="0" smtClean="0"/>
              <a:t>Helpdesk</a:t>
            </a:r>
          </a:p>
          <a:p>
            <a:r>
              <a:rPr lang="de-DE" dirty="0" smtClean="0"/>
              <a:t>Workshops, Training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12" name="Picture 2" descr="C:\Users\nrettbe\Desktop\Presentation Images\Ma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35" y="2669700"/>
            <a:ext cx="5884060" cy="41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gende mit Pfeil nach unten 4"/>
          <p:cNvSpPr/>
          <p:nvPr/>
        </p:nvSpPr>
        <p:spPr>
          <a:xfrm>
            <a:off x="5238750" y="5829300"/>
            <a:ext cx="409575" cy="40957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en-US" dirty="0"/>
          </a:p>
        </p:txBody>
      </p:sp>
      <p:sp>
        <p:nvSpPr>
          <p:cNvPr id="8" name="Legende mit Pfeil nach unten 7"/>
          <p:cNvSpPr/>
          <p:nvPr/>
        </p:nvSpPr>
        <p:spPr>
          <a:xfrm>
            <a:off x="6096000" y="4919662"/>
            <a:ext cx="409575" cy="40957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  <a:endParaRPr lang="en-US" dirty="0"/>
          </a:p>
        </p:txBody>
      </p:sp>
      <p:sp>
        <p:nvSpPr>
          <p:cNvPr id="9" name="Legende mit Pfeil nach unten 8"/>
          <p:cNvSpPr/>
          <p:nvPr/>
        </p:nvSpPr>
        <p:spPr>
          <a:xfrm>
            <a:off x="7610475" y="5419725"/>
            <a:ext cx="409575" cy="40957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  <a:endParaRPr lang="en-US" dirty="0"/>
          </a:p>
        </p:txBody>
      </p:sp>
      <p:sp>
        <p:nvSpPr>
          <p:cNvPr id="10" name="Legende mit Pfeil nach unten 9"/>
          <p:cNvSpPr/>
          <p:nvPr/>
        </p:nvSpPr>
        <p:spPr>
          <a:xfrm>
            <a:off x="6657975" y="3495675"/>
            <a:ext cx="409575" cy="40957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Community </a:t>
            </a:r>
            <a:r>
              <a:rPr lang="de-DE" dirty="0" err="1" smtClean="0"/>
              <a:t>of</a:t>
            </a:r>
            <a:r>
              <a:rPr lang="de-DE" dirty="0" smtClean="0"/>
              <a:t> Practice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Diverse </a:t>
            </a:r>
            <a:r>
              <a:rPr lang="de-DE" dirty="0"/>
              <a:t>national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 smtClean="0"/>
              <a:t>environments</a:t>
            </a:r>
            <a:endParaRPr lang="de-DE" dirty="0" smtClean="0"/>
          </a:p>
          <a:p>
            <a:r>
              <a:rPr lang="de-DE" dirty="0" err="1" smtClean="0"/>
              <a:t>Reach</a:t>
            </a:r>
            <a:r>
              <a:rPr lang="de-DE" dirty="0" smtClean="0"/>
              <a:t> </a:t>
            </a:r>
            <a:r>
              <a:rPr lang="de-DE" dirty="0"/>
              <a:t>out </a:t>
            </a:r>
            <a:r>
              <a:rPr lang="de-DE" dirty="0" err="1"/>
              <a:t>to</a:t>
            </a:r>
            <a:r>
              <a:rPr lang="de-DE" dirty="0"/>
              <a:t>: </a:t>
            </a:r>
          </a:p>
          <a:p>
            <a:pPr marL="0" indent="0">
              <a:buNone/>
            </a:pPr>
            <a:r>
              <a:rPr lang="de-DE" dirty="0"/>
              <a:t>    Users, Researchers, </a:t>
            </a:r>
            <a:r>
              <a:rPr lang="de-DE" dirty="0" smtClean="0"/>
              <a:t>Initiatives</a:t>
            </a:r>
            <a:endParaRPr lang="de-DE" dirty="0" smtClean="0"/>
          </a:p>
          <a:p>
            <a:r>
              <a:rPr lang="de-DE" dirty="0" smtClean="0"/>
              <a:t>Understanding </a:t>
            </a:r>
            <a:r>
              <a:rPr lang="de-DE" dirty="0" smtClean="0"/>
              <a:t>DATA !!!!!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&gt;&gt; </a:t>
            </a:r>
            <a:r>
              <a:rPr lang="de-DE" i="1" dirty="0" smtClean="0"/>
              <a:t>A European </a:t>
            </a:r>
            <a:r>
              <a:rPr lang="de-DE" i="1" dirty="0" err="1" smtClean="0"/>
              <a:t>network</a:t>
            </a:r>
            <a:r>
              <a:rPr lang="de-DE" i="1" dirty="0" smtClean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people</a:t>
            </a:r>
            <a:r>
              <a:rPr lang="de-DE" i="1" dirty="0"/>
              <a:t> </a:t>
            </a:r>
            <a:r>
              <a:rPr lang="de-DE" i="1" dirty="0" err="1"/>
              <a:t>sharing</a:t>
            </a:r>
            <a:r>
              <a:rPr lang="de-DE" i="1" dirty="0"/>
              <a:t> </a:t>
            </a:r>
            <a:r>
              <a:rPr lang="de-DE" i="1" dirty="0" smtClean="0"/>
              <a:t>	</a:t>
            </a:r>
            <a:r>
              <a:rPr lang="de-DE" i="1" dirty="0" err="1" smtClean="0"/>
              <a:t>experiences</a:t>
            </a:r>
            <a:r>
              <a:rPr lang="de-DE" i="1" dirty="0" smtClean="0"/>
              <a:t> </a:t>
            </a:r>
            <a:r>
              <a:rPr lang="de-DE" i="1" dirty="0"/>
              <a:t>&amp;</a:t>
            </a:r>
            <a:r>
              <a:rPr lang="de-DE" i="1" dirty="0" smtClean="0"/>
              <a:t> </a:t>
            </a:r>
            <a:r>
              <a:rPr lang="de-DE" i="1" dirty="0" err="1" smtClean="0"/>
              <a:t>best</a:t>
            </a:r>
            <a:r>
              <a:rPr lang="de-DE" i="1" dirty="0" smtClean="0"/>
              <a:t> </a:t>
            </a:r>
            <a:r>
              <a:rPr lang="de-DE" i="1" dirty="0" err="1" smtClean="0"/>
              <a:t>practice</a:t>
            </a:r>
            <a:endParaRPr lang="de-DE" i="1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AB1630-A7BD-473D-A1F6-1B018296AE4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15975" y="6538913"/>
            <a:ext cx="8161338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OpenAIRE/~plus EuroCRIS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90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enAIRE_v_1_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OpenAIRE_v_1_0</Template>
  <TotalTime>0</TotalTime>
  <Words>1507</Words>
  <Application>Microsoft Office PowerPoint</Application>
  <PresentationFormat>Bildschirmpräsentation (4:3)</PresentationFormat>
  <Paragraphs>389</Paragraphs>
  <Slides>35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37" baseType="lpstr">
      <vt:lpstr>OpenAIRE_v_1_0</vt:lpstr>
      <vt:lpstr>Benutzerdefiniertes Design</vt:lpstr>
      <vt:lpstr>OpenAIREplus – Research Information 2020  </vt:lpstr>
      <vt:lpstr>Overview</vt:lpstr>
      <vt:lpstr> What is OpenAIRE?</vt:lpstr>
      <vt:lpstr>OpenAIREplus - Phase II</vt:lpstr>
      <vt:lpstr>Horizon 2020</vt:lpstr>
      <vt:lpstr>Covering‘European Knowledge’</vt:lpstr>
      <vt:lpstr>          41 Partners…</vt:lpstr>
      <vt:lpstr>Supporting OA in Europe</vt:lpstr>
      <vt:lpstr>Community of Practice</vt:lpstr>
      <vt:lpstr>OA FP7 evaluation – so far</vt:lpstr>
      <vt:lpstr>Services for ….</vt:lpstr>
      <vt:lpstr>Researcher - Deposit and claim</vt:lpstr>
      <vt:lpstr>Administrators – Statistics</vt:lpstr>
      <vt:lpstr>Coordinators - Alerts</vt:lpstr>
      <vt:lpstr>Project Coordinators - Reporting</vt:lpstr>
      <vt:lpstr> FP7 Projects: Encourage OA </vt:lpstr>
      <vt:lpstr>  Services/Data Model</vt:lpstr>
      <vt:lpstr>OpenAIRE and EuroCRIS</vt:lpstr>
      <vt:lpstr>Guidelines for data repositories</vt:lpstr>
      <vt:lpstr> Expanding Data Model</vt:lpstr>
      <vt:lpstr>„Enhanced“ Publication</vt:lpstr>
      <vt:lpstr>PowerPoint-Präsentation</vt:lpstr>
      <vt:lpstr>Research in Context</vt:lpstr>
      <vt:lpstr>Different Discipline Approach</vt:lpstr>
      <vt:lpstr>Prototypes</vt:lpstr>
      <vt:lpstr>Open Science - Challenges</vt:lpstr>
      <vt:lpstr>An Eye on Research Practice</vt:lpstr>
      <vt:lpstr>Heading to H2020</vt:lpstr>
      <vt:lpstr>Heading to H2020</vt:lpstr>
      <vt:lpstr>Meet us… </vt:lpstr>
      <vt:lpstr>PowerPoint-Präsentation</vt:lpstr>
      <vt:lpstr>Credits</vt:lpstr>
      <vt:lpstr>PowerPoint-Präsentation</vt:lpstr>
      <vt:lpstr>OpenAIRE current data &amp; services </vt:lpstr>
      <vt:lpstr>Our challenges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Natalia</dc:creator>
  <cp:lastModifiedBy>Najla Rettberg</cp:lastModifiedBy>
  <cp:revision>264</cp:revision>
  <dcterms:created xsi:type="dcterms:W3CDTF">2011-09-20T14:18:36Z</dcterms:created>
  <dcterms:modified xsi:type="dcterms:W3CDTF">2012-09-10T11:25:09Z</dcterms:modified>
</cp:coreProperties>
</file>