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6" r:id="rId2"/>
    <p:sldId id="290" r:id="rId3"/>
    <p:sldId id="257" r:id="rId4"/>
    <p:sldId id="284" r:id="rId5"/>
    <p:sldId id="291" r:id="rId6"/>
    <p:sldId id="296" r:id="rId7"/>
    <p:sldId id="306" r:id="rId8"/>
    <p:sldId id="319" r:id="rId9"/>
    <p:sldId id="303" r:id="rId10"/>
    <p:sldId id="307" r:id="rId11"/>
    <p:sldId id="309" r:id="rId12"/>
    <p:sldId id="310" r:id="rId13"/>
    <p:sldId id="337" r:id="rId14"/>
    <p:sldId id="308" r:id="rId15"/>
    <p:sldId id="312" r:id="rId16"/>
    <p:sldId id="341" r:id="rId17"/>
    <p:sldId id="342" r:id="rId18"/>
    <p:sldId id="317" r:id="rId19"/>
    <p:sldId id="320" r:id="rId20"/>
    <p:sldId id="343" r:id="rId21"/>
    <p:sldId id="339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40" r:id="rId32"/>
    <p:sldId id="28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6953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3906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86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813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4766" algn="l" defTabSz="9139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1716" algn="l" defTabSz="9139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8672" algn="l" defTabSz="9139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5622" algn="l" defTabSz="9139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AB5C"/>
    <a:srgbClr val="000000"/>
    <a:srgbClr val="10007B"/>
    <a:srgbClr val="DBB8A9"/>
    <a:srgbClr val="CFD6C3"/>
    <a:srgbClr val="C6D1D7"/>
    <a:srgbClr val="AD96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85055" autoAdjust="0"/>
  </p:normalViewPr>
  <p:slideViewPr>
    <p:cSldViewPr snapToGrid="0">
      <p:cViewPr varScale="1">
        <p:scale>
          <a:sx n="93" d="100"/>
          <a:sy n="93" d="100"/>
        </p:scale>
        <p:origin x="-720" y="-96"/>
      </p:cViewPr>
      <p:guideLst>
        <p:guide orient="horz" pos="620"/>
        <p:guide orient="horz" pos="1261"/>
        <p:guide orient="horz" pos="1625"/>
        <p:guide orient="horz" pos="3851"/>
        <p:guide orient="horz" pos="548"/>
        <p:guide orient="horz" pos="499"/>
        <p:guide pos="5560"/>
        <p:guide pos="558"/>
      </p:guideLst>
    </p:cSldViewPr>
  </p:slideViewPr>
  <p:outlineViewPr>
    <p:cViewPr>
      <p:scale>
        <a:sx n="33" d="100"/>
        <a:sy n="33" d="100"/>
      </p:scale>
      <p:origin x="0" y="11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notesViewPr>
    <p:cSldViewPr snapToGrid="0" showGuides="1">
      <p:cViewPr>
        <p:scale>
          <a:sx n="83" d="100"/>
          <a:sy n="83" d="100"/>
        </p:scale>
        <p:origin x="-3108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a\Bureau$\group\OI\Informatiebulletin%20NARCIS\gebruikscijfers%202008-2009-jan%20201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llyd\Desktop\Eerste%20enquet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a\Bureau$\home\EllyD\My%20Documents\Eerste%20enquet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a\Bureau$\home\EllyD\My%20Documents\Eerste%20enquet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llyd\Application%20Data\Microsoft\Excel\Eerste%20enquete%20(version%20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llyd\Desktop\Eerste%20enquet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a\Bureau$\home\EllyD\My%20Documents\Eerste%20enquet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a\Bureau$\home\EllyD\My%20Documents\Eerste%20enquet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llyd\Desktop\Eerste%20enquet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Sheet1!$A$105</c:f>
              <c:strCache>
                <c:ptCount val="1"/>
                <c:pt idx="0">
                  <c:v>2009</c:v>
                </c:pt>
              </c:strCache>
            </c:strRef>
          </c:tx>
          <c:marker>
            <c:symbol val="none"/>
          </c:marker>
          <c:cat>
            <c:strRef>
              <c:f>Sheet1!$B$104:$M$104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Sheet1!$B$105:$M$105</c:f>
              <c:numCache>
                <c:formatCode>General</c:formatCode>
                <c:ptCount val="12"/>
                <c:pt idx="0">
                  <c:v>106682</c:v>
                </c:pt>
                <c:pt idx="1">
                  <c:v>105074</c:v>
                </c:pt>
                <c:pt idx="2">
                  <c:v>146927</c:v>
                </c:pt>
                <c:pt idx="3">
                  <c:v>136472</c:v>
                </c:pt>
                <c:pt idx="4">
                  <c:v>120688</c:v>
                </c:pt>
                <c:pt idx="5">
                  <c:v>104190</c:v>
                </c:pt>
                <c:pt idx="6">
                  <c:v>73077</c:v>
                </c:pt>
                <c:pt idx="7">
                  <c:v>76388</c:v>
                </c:pt>
                <c:pt idx="8">
                  <c:v>113313</c:v>
                </c:pt>
                <c:pt idx="9">
                  <c:v>118924</c:v>
                </c:pt>
                <c:pt idx="10">
                  <c:v>108742</c:v>
                </c:pt>
                <c:pt idx="11">
                  <c:v>91264</c:v>
                </c:pt>
              </c:numCache>
            </c:numRef>
          </c:val>
        </c:ser>
        <c:marker val="1"/>
        <c:axId val="103898496"/>
        <c:axId val="103769216"/>
      </c:lineChart>
      <c:catAx>
        <c:axId val="103898496"/>
        <c:scaling>
          <c:orientation val="minMax"/>
        </c:scaling>
        <c:axPos val="b"/>
        <c:tickLblPos val="nextTo"/>
        <c:crossAx val="103769216"/>
        <c:crosses val="autoZero"/>
        <c:auto val="1"/>
        <c:lblAlgn val="ctr"/>
        <c:lblOffset val="100"/>
      </c:catAx>
      <c:valAx>
        <c:axId val="103769216"/>
        <c:scaling>
          <c:orientation val="minMax"/>
        </c:scaling>
        <c:axPos val="l"/>
        <c:majorGridlines/>
        <c:numFmt formatCode="General" sourceLinked="1"/>
        <c:tickLblPos val="nextTo"/>
        <c:crossAx val="10389849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0321797207043112"/>
          <c:y val="2.6079143953159856E-2"/>
          <c:w val="0.85974499089253265"/>
          <c:h val="0.80432330574062583"/>
        </c:manualLayout>
      </c:layout>
      <c:barChart>
        <c:barDir val="col"/>
        <c:grouping val="clustered"/>
        <c:ser>
          <c:idx val="0"/>
          <c:order val="0"/>
          <c:cat>
            <c:strRef>
              <c:f>Sheet1!$A$57:$A$61</c:f>
              <c:strCache>
                <c:ptCount val="5"/>
                <c:pt idx="0">
                  <c:v>Univ./Research</c:v>
                </c:pt>
                <c:pt idx="1">
                  <c:v>Trade and Industry</c:v>
                </c:pt>
                <c:pt idx="2">
                  <c:v>Government</c:v>
                </c:pt>
                <c:pt idx="3">
                  <c:v>Media</c:v>
                </c:pt>
                <c:pt idx="4">
                  <c:v>Other</c:v>
                </c:pt>
              </c:strCache>
            </c:strRef>
          </c:cat>
          <c:val>
            <c:numRef>
              <c:f>Sheet1!$B$57:$B$61</c:f>
              <c:numCache>
                <c:formatCode>General</c:formatCode>
                <c:ptCount val="5"/>
                <c:pt idx="0">
                  <c:v>59</c:v>
                </c:pt>
                <c:pt idx="1">
                  <c:v>15</c:v>
                </c:pt>
                <c:pt idx="2">
                  <c:v>15</c:v>
                </c:pt>
                <c:pt idx="3">
                  <c:v>1</c:v>
                </c:pt>
                <c:pt idx="4">
                  <c:v>10</c:v>
                </c:pt>
              </c:numCache>
            </c:numRef>
          </c:val>
        </c:ser>
        <c:dLbls>
          <c:showVal val="1"/>
        </c:dLbls>
        <c:axId val="103826176"/>
        <c:axId val="103827712"/>
      </c:barChart>
      <c:catAx>
        <c:axId val="103826176"/>
        <c:scaling>
          <c:orientation val="minMax"/>
        </c:scaling>
        <c:axPos val="b"/>
        <c:numFmt formatCode="General" sourceLinked="1"/>
        <c:tickLblPos val="nextTo"/>
        <c:crossAx val="103827712"/>
        <c:crosses val="autoZero"/>
        <c:auto val="1"/>
        <c:lblAlgn val="ctr"/>
        <c:lblOffset val="100"/>
      </c:catAx>
      <c:valAx>
        <c:axId val="103827712"/>
        <c:scaling>
          <c:orientation val="minMax"/>
        </c:scaling>
        <c:axPos val="l"/>
        <c:majorGridlines/>
        <c:numFmt formatCode="General" sourceLinked="1"/>
        <c:tickLblPos val="nextTo"/>
        <c:crossAx val="10382617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6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1.2931941907912687E-2"/>
                  <c:y val="9.4716501048722705E-3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3.0623316737258882E-3"/>
                  <c:y val="-3.7296289928824521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Sheet1!$A$4:$A$8</c:f>
              <c:strCache>
                <c:ptCount val="5"/>
                <c:pt idx="0">
                  <c:v>Researcher</c:v>
                </c:pt>
                <c:pt idx="1">
                  <c:v>Policy officer</c:v>
                </c:pt>
                <c:pt idx="2">
                  <c:v>Journalist</c:v>
                </c:pt>
                <c:pt idx="3">
                  <c:v>Information specialist</c:v>
                </c:pt>
                <c:pt idx="4">
                  <c:v>Other</c:v>
                </c:pt>
              </c:strCache>
            </c:strRef>
          </c:cat>
          <c:val>
            <c:numRef>
              <c:f>Sheet1!$E$4:$E$8</c:f>
              <c:numCache>
                <c:formatCode>0</c:formatCode>
                <c:ptCount val="5"/>
                <c:pt idx="0">
                  <c:v>35.820895522388057</c:v>
                </c:pt>
                <c:pt idx="1">
                  <c:v>5.2238805970149249</c:v>
                </c:pt>
                <c:pt idx="2">
                  <c:v>0.74626865671641784</c:v>
                </c:pt>
                <c:pt idx="3">
                  <c:v>20.895522388059689</c:v>
                </c:pt>
                <c:pt idx="4">
                  <c:v>37.313432835820912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6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8.2848637264938459E-3"/>
                  <c:y val="-5.2934841660076316E-2"/>
                </c:manualLayout>
              </c:layout>
              <c:showPercent val="1"/>
            </c:dLbl>
            <c:dLbl>
              <c:idx val="1"/>
              <c:layout>
                <c:manualLayout>
                  <c:x val="-2.4547040662282432E-3"/>
                  <c:y val="-2.0620431179726992E-2"/>
                </c:manualLayout>
              </c:layout>
              <c:showPercent val="1"/>
            </c:dLbl>
            <c:dLbl>
              <c:idx val="2"/>
              <c:layout>
                <c:manualLayout>
                  <c:x val="-2.7052665366037048E-2"/>
                  <c:y val="3.2854107210397845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Sheet1!$A$22:$A$24</c:f>
              <c:strCache>
                <c:ptCount val="3"/>
                <c:pt idx="0">
                  <c:v>1 - 3 times</c:v>
                </c:pt>
                <c:pt idx="1">
                  <c:v>4-10 times</c:v>
                </c:pt>
                <c:pt idx="2">
                  <c:v>more than 10 times</c:v>
                </c:pt>
              </c:strCache>
            </c:strRef>
          </c:cat>
          <c:val>
            <c:numRef>
              <c:f>Sheet1!$B$22:$B$24</c:f>
              <c:numCache>
                <c:formatCode>General</c:formatCode>
                <c:ptCount val="3"/>
                <c:pt idx="0">
                  <c:v>60</c:v>
                </c:pt>
                <c:pt idx="1">
                  <c:v>18</c:v>
                </c:pt>
                <c:pt idx="2">
                  <c:v>21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5.7306590257879875E-2"/>
          <c:y val="2.0471615720524146E-2"/>
          <c:w val="0.91977077363896864"/>
          <c:h val="0.88560134786645117"/>
        </c:manualLayout>
      </c:layout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1.365060136713683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0"/>
                  <c:y val="8.238970128733908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2"/>
              <c:layout>
                <c:manualLayout>
                  <c:x val="1.9102196752626582E-3"/>
                  <c:y val="-6.432272888965823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3"/>
              <c:layout>
                <c:manualLayout>
                  <c:x val="0"/>
                  <c:y val="-1.460394373780200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4"/>
              <c:layout>
                <c:manualLayout>
                  <c:x val="0"/>
                  <c:y val="-1.365060136713683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 val="-7.0040578978219562E-17"/>
                  <c:y val="-3.882591599127043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6"/>
              <c:layout>
                <c:manualLayout>
                  <c:x val="-1.9102196752626582E-3"/>
                  <c:y val="-3.882591599127035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7"/>
              <c:layout>
                <c:manualLayout>
                  <c:x val="0"/>
                  <c:y val="-1.133512157134204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8"/>
              <c:layout>
                <c:manualLayout>
                  <c:x val="0"/>
                  <c:y val="-2.43815676886544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Pos val="inEnd"/>
            <c:showVal val="1"/>
          </c:dLbls>
          <c:cat>
            <c:strRef>
              <c:f>Sheet1!$A$43:$A$51</c:f>
              <c:strCache>
                <c:ptCount val="9"/>
                <c:pt idx="0">
                  <c:v>Researchers</c:v>
                </c:pt>
                <c:pt idx="1">
                  <c:v>Experts</c:v>
                </c:pt>
                <c:pt idx="2">
                  <c:v>Organisations</c:v>
                </c:pt>
                <c:pt idx="3">
                  <c:v>Addresses</c:v>
                </c:pt>
                <c:pt idx="4">
                  <c:v>Research</c:v>
                </c:pt>
                <c:pt idx="5">
                  <c:v>Publications</c:v>
                </c:pt>
                <c:pt idx="6">
                  <c:v>E-theses</c:v>
                </c:pt>
                <c:pt idx="7">
                  <c:v>Datasets</c:v>
                </c:pt>
                <c:pt idx="8">
                  <c:v>Other</c:v>
                </c:pt>
              </c:strCache>
            </c:strRef>
          </c:cat>
          <c:val>
            <c:numRef>
              <c:f>Sheet1!$E$43:$E$51</c:f>
              <c:numCache>
                <c:formatCode>0</c:formatCode>
                <c:ptCount val="9"/>
                <c:pt idx="0">
                  <c:v>29.850746268656714</c:v>
                </c:pt>
                <c:pt idx="1">
                  <c:v>11.567164179104477</c:v>
                </c:pt>
                <c:pt idx="2">
                  <c:v>9.3283582089552191</c:v>
                </c:pt>
                <c:pt idx="3">
                  <c:v>5.5970149253731343</c:v>
                </c:pt>
                <c:pt idx="4">
                  <c:v>18.656716417910484</c:v>
                </c:pt>
                <c:pt idx="5">
                  <c:v>53.358208955223844</c:v>
                </c:pt>
                <c:pt idx="6">
                  <c:v>63.432835820895562</c:v>
                </c:pt>
                <c:pt idx="7">
                  <c:v>7.0895522388059655</c:v>
                </c:pt>
                <c:pt idx="8">
                  <c:v>4.4776119402985071</c:v>
                </c:pt>
              </c:numCache>
            </c:numRef>
          </c:val>
        </c:ser>
        <c:gapWidth val="75"/>
        <c:overlap val="40"/>
        <c:axId val="103980032"/>
        <c:axId val="103998208"/>
      </c:barChart>
      <c:catAx>
        <c:axId val="103980032"/>
        <c:scaling>
          <c:orientation val="minMax"/>
        </c:scaling>
        <c:axPos val="b"/>
        <c:numFmt formatCode="General" sourceLinked="1"/>
        <c:majorTickMark val="none"/>
        <c:tickLblPos val="nextTo"/>
        <c:crossAx val="103998208"/>
        <c:crosses val="autoZero"/>
        <c:auto val="1"/>
        <c:lblAlgn val="ctr"/>
        <c:lblOffset val="100"/>
      </c:catAx>
      <c:valAx>
        <c:axId val="103998208"/>
        <c:scaling>
          <c:orientation val="minMax"/>
        </c:scaling>
        <c:axPos val="l"/>
        <c:majorGridlines/>
        <c:numFmt formatCode="0" sourceLinked="1"/>
        <c:majorTickMark val="none"/>
        <c:tickLblPos val="nextTo"/>
        <c:crossAx val="103980032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4.2206495091985319E-2"/>
          <c:y val="4.8611111111111112E-2"/>
          <c:w val="0.95485454811227566"/>
          <c:h val="0.81455915827115499"/>
        </c:manualLayout>
      </c:layout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5.57888597258673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0"/>
                  <c:y val="5.578885972586755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2"/>
              <c:layout>
                <c:manualLayout>
                  <c:x val="-5.5555555555555558E-3"/>
                  <c:y val="1.02085156022164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3"/>
              <c:layout>
                <c:manualLayout>
                  <c:x val="0"/>
                  <c:y val="-2.2054534849810441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4"/>
              <c:layout>
                <c:manualLayout>
                  <c:x val="-5.5555555555555558E-3"/>
                  <c:y val="9.4925634295713285E-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 val="-8.3333333333333367E-3"/>
                  <c:y val="-4.726596675415572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Pos val="inEnd"/>
            <c:showVal val="1"/>
          </c:dLbls>
          <c:cat>
            <c:strRef>
              <c:f>Sheet1!$A$85:$A$90</c:f>
              <c:strCache>
                <c:ptCount val="6"/>
                <c:pt idx="0">
                  <c:v>Click through to more information</c:v>
                </c:pt>
                <c:pt idx="1">
                  <c:v>One-stop-shop</c:v>
                </c:pt>
                <c:pt idx="2">
                  <c:v>Download full-text</c:v>
                </c:pt>
                <c:pt idx="3">
                  <c:v>RSS feed</c:v>
                </c:pt>
                <c:pt idx="4">
                  <c:v>Personal pages</c:v>
                </c:pt>
                <c:pt idx="5">
                  <c:v>Other</c:v>
                </c:pt>
              </c:strCache>
            </c:strRef>
          </c:cat>
          <c:val>
            <c:numRef>
              <c:f>Sheet1!$E$85:$E$90</c:f>
              <c:numCache>
                <c:formatCode>0</c:formatCode>
                <c:ptCount val="6"/>
                <c:pt idx="0">
                  <c:v>60.447761194029852</c:v>
                </c:pt>
                <c:pt idx="1">
                  <c:v>45.895522388059867</c:v>
                </c:pt>
                <c:pt idx="2">
                  <c:v>78.358208955223859</c:v>
                </c:pt>
                <c:pt idx="3">
                  <c:v>17.910447761194028</c:v>
                </c:pt>
                <c:pt idx="4">
                  <c:v>25.746268656716431</c:v>
                </c:pt>
                <c:pt idx="5">
                  <c:v>7.8358208955223914</c:v>
                </c:pt>
              </c:numCache>
            </c:numRef>
          </c:val>
        </c:ser>
        <c:gapWidth val="75"/>
        <c:overlap val="40"/>
        <c:axId val="104565376"/>
        <c:axId val="104567168"/>
      </c:barChart>
      <c:catAx>
        <c:axId val="104565376"/>
        <c:scaling>
          <c:orientation val="minMax"/>
        </c:scaling>
        <c:axPos val="b"/>
        <c:numFmt formatCode="General" sourceLinked="1"/>
        <c:majorTickMark val="none"/>
        <c:tickLblPos val="nextTo"/>
        <c:crossAx val="104567168"/>
        <c:crosses val="autoZero"/>
        <c:auto val="1"/>
        <c:lblAlgn val="ctr"/>
        <c:lblOffset val="100"/>
      </c:catAx>
      <c:valAx>
        <c:axId val="104567168"/>
        <c:scaling>
          <c:orientation val="minMax"/>
        </c:scaling>
        <c:axPos val="l"/>
        <c:majorGridlines/>
        <c:numFmt formatCode="0" sourceLinked="1"/>
        <c:majorTickMark val="none"/>
        <c:tickLblPos val="nextTo"/>
        <c:crossAx val="104565376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5.5555555555555558E-3"/>
                  <c:y val="9.4925634295713447E-4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-3.6803732866725271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7777777777778043E-3"/>
                  <c:y val="9.4925634295713447E-4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9.4925634295713447E-4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-8.3100029163021769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5.5788859725867555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-1.2939632545931798E-2"/>
                </c:manualLayout>
              </c:layout>
              <c:dLblPos val="outEnd"/>
              <c:showVal val="1"/>
            </c:dLbl>
            <c:dLblPos val="inEnd"/>
            <c:showVal val="1"/>
          </c:dLbls>
          <c:cat>
            <c:strRef>
              <c:f>(Sheet1!$A$96,Sheet1!$A$97,Sheet1!$A$98,Sheet1!$A$99,Sheet1!$A$100,Sheet1!$A$101,Sheet1!$A$102,Sheet1!$A$103)</c:f>
              <c:strCache>
                <c:ptCount val="8"/>
                <c:pt idx="0">
                  <c:v>International research information</c:v>
                </c:pt>
                <c:pt idx="1">
                  <c:v>Browsing possibilities</c:v>
                </c:pt>
                <c:pt idx="2">
                  <c:v>New functionalities</c:v>
                </c:pt>
                <c:pt idx="3">
                  <c:v>Finance possibilities</c:v>
                </c:pt>
                <c:pt idx="4">
                  <c:v>Download figures</c:v>
                </c:pt>
                <c:pt idx="5">
                  <c:v>Citation frequencies</c:v>
                </c:pt>
                <c:pt idx="6">
                  <c:v>Research networks</c:v>
                </c:pt>
                <c:pt idx="7">
                  <c:v>Other</c:v>
                </c:pt>
              </c:strCache>
            </c:strRef>
          </c:cat>
          <c:val>
            <c:numRef>
              <c:f>(Sheet1!$E$96,Sheet1!$E$97,Sheet1!$E$98,Sheet1!$E$99,Sheet1!$E$100,Sheet1!$E$101,Sheet1!$E$102,Sheet1!$E$103)</c:f>
              <c:numCache>
                <c:formatCode>0</c:formatCode>
                <c:ptCount val="8"/>
                <c:pt idx="0">
                  <c:v>53.146853146853161</c:v>
                </c:pt>
                <c:pt idx="1">
                  <c:v>29.02097902097902</c:v>
                </c:pt>
                <c:pt idx="2">
                  <c:v>41.958041958041946</c:v>
                </c:pt>
                <c:pt idx="3">
                  <c:v>18.181818181818258</c:v>
                </c:pt>
                <c:pt idx="4">
                  <c:v>22.377622377622302</c:v>
                </c:pt>
                <c:pt idx="5">
                  <c:v>23.426573426573427</c:v>
                </c:pt>
                <c:pt idx="6">
                  <c:v>26.573426573426502</c:v>
                </c:pt>
                <c:pt idx="7">
                  <c:v>4.5454545454545459</c:v>
                </c:pt>
              </c:numCache>
            </c:numRef>
          </c:val>
        </c:ser>
        <c:gapWidth val="75"/>
        <c:overlap val="40"/>
        <c:axId val="104577664"/>
        <c:axId val="103297408"/>
      </c:barChart>
      <c:catAx>
        <c:axId val="104577664"/>
        <c:scaling>
          <c:orientation val="minMax"/>
        </c:scaling>
        <c:axPos val="b"/>
        <c:majorTickMark val="none"/>
        <c:tickLblPos val="nextTo"/>
        <c:crossAx val="103297408"/>
        <c:crosses val="autoZero"/>
        <c:auto val="1"/>
        <c:lblAlgn val="ctr"/>
        <c:lblOffset val="100"/>
      </c:catAx>
      <c:valAx>
        <c:axId val="103297408"/>
        <c:scaling>
          <c:orientation val="minMax"/>
        </c:scaling>
        <c:axPos val="l"/>
        <c:majorGridlines/>
        <c:numFmt formatCode="0" sourceLinked="1"/>
        <c:majorTickMark val="none"/>
        <c:tickLblPos val="nextTo"/>
        <c:crossAx val="104577664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7777777777778065E-3"/>
                  <c:y val="9.4925634295713501E-4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-1.0675853018372703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5.5555555555556061E-3"/>
                  <c:y val="1.483814523184602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1.020851560221645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5.5555555555555558E-3"/>
                  <c:y val="-9.4568387284923068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-1.1845654709828015E-2"/>
                </c:manualLayout>
              </c:layout>
              <c:dLblPos val="outEnd"/>
              <c:showVal val="1"/>
            </c:dLbl>
            <c:dLblPos val="inEnd"/>
            <c:showVal val="1"/>
          </c:dLbls>
          <c:cat>
            <c:strRef>
              <c:f>Sheet1!$A$114:$A$119</c:f>
              <c:strCache>
                <c:ptCount val="6"/>
                <c:pt idx="0">
                  <c:v>Experts</c:v>
                </c:pt>
                <c:pt idx="1">
                  <c:v>Organisations</c:v>
                </c:pt>
                <c:pt idx="2">
                  <c:v>Research</c:v>
                </c:pt>
                <c:pt idx="3">
                  <c:v>Publications</c:v>
                </c:pt>
                <c:pt idx="4">
                  <c:v>Datasets</c:v>
                </c:pt>
                <c:pt idx="5">
                  <c:v>Other</c:v>
                </c:pt>
              </c:strCache>
            </c:strRef>
          </c:cat>
          <c:val>
            <c:numRef>
              <c:f>Sheet1!$B$114:$B$119</c:f>
              <c:numCache>
                <c:formatCode>General</c:formatCode>
                <c:ptCount val="6"/>
                <c:pt idx="0">
                  <c:v>32</c:v>
                </c:pt>
                <c:pt idx="1">
                  <c:v>21</c:v>
                </c:pt>
                <c:pt idx="2">
                  <c:v>76</c:v>
                </c:pt>
                <c:pt idx="3">
                  <c:v>87</c:v>
                </c:pt>
                <c:pt idx="4">
                  <c:v>16</c:v>
                </c:pt>
                <c:pt idx="5">
                  <c:v>22</c:v>
                </c:pt>
              </c:numCache>
            </c:numRef>
          </c:val>
        </c:ser>
        <c:dLbls>
          <c:showVal val="1"/>
        </c:dLbls>
        <c:gapWidth val="75"/>
        <c:overlap val="40"/>
        <c:axId val="104595456"/>
        <c:axId val="104596992"/>
      </c:barChart>
      <c:catAx>
        <c:axId val="104595456"/>
        <c:scaling>
          <c:orientation val="minMax"/>
        </c:scaling>
        <c:axPos val="b"/>
        <c:majorTickMark val="none"/>
        <c:tickLblPos val="nextTo"/>
        <c:crossAx val="104596992"/>
        <c:crosses val="autoZero"/>
        <c:auto val="1"/>
        <c:lblAlgn val="ctr"/>
        <c:lblOffset val="100"/>
      </c:catAx>
      <c:valAx>
        <c:axId val="1045969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459545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8.310002916302171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9.4925634295715204E-4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0925337632080655E-17"/>
                  <c:y val="9.4925634295713371E-4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1111111111111125E-2"/>
                  <c:y val="-8.310002916302223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0185067526416119E-16"/>
                  <c:y val="1.0208515602216431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1111111111111125E-2"/>
                  <c:y val="-3.6803732866725323E-3"/>
                </c:manualLayout>
              </c:layout>
              <c:dLblPos val="outEnd"/>
              <c:showVal val="1"/>
            </c:dLbl>
            <c:dLblPos val="inEnd"/>
            <c:showVal val="1"/>
          </c:dLbls>
          <c:cat>
            <c:strRef>
              <c:f>Sheet1!$A$165:$A$170</c:f>
              <c:strCache>
                <c:ptCount val="6"/>
                <c:pt idx="0">
                  <c:v>Organisations</c:v>
                </c:pt>
                <c:pt idx="1">
                  <c:v>Persons</c:v>
                </c:pt>
                <c:pt idx="2">
                  <c:v>Current research</c:v>
                </c:pt>
                <c:pt idx="3">
                  <c:v>Datasets</c:v>
                </c:pt>
                <c:pt idx="4">
                  <c:v>Open Access publications</c:v>
                </c:pt>
                <c:pt idx="5">
                  <c:v>Other publications</c:v>
                </c:pt>
              </c:strCache>
            </c:strRef>
          </c:cat>
          <c:val>
            <c:numRef>
              <c:f>Sheet1!$B$165:$B$170</c:f>
              <c:numCache>
                <c:formatCode>0</c:formatCode>
                <c:ptCount val="6"/>
                <c:pt idx="0">
                  <c:v>50</c:v>
                </c:pt>
                <c:pt idx="1">
                  <c:v>63.2</c:v>
                </c:pt>
                <c:pt idx="2">
                  <c:v>64.900000000000006</c:v>
                </c:pt>
                <c:pt idx="3">
                  <c:v>23.3</c:v>
                </c:pt>
                <c:pt idx="4">
                  <c:v>81.599999999999994</c:v>
                </c:pt>
                <c:pt idx="5">
                  <c:v>67.599999999999994</c:v>
                </c:pt>
              </c:numCache>
            </c:numRef>
          </c:val>
        </c:ser>
        <c:gapWidth val="75"/>
        <c:overlap val="40"/>
        <c:axId val="104629376"/>
        <c:axId val="104630912"/>
      </c:barChart>
      <c:catAx>
        <c:axId val="104629376"/>
        <c:scaling>
          <c:orientation val="minMax"/>
        </c:scaling>
        <c:axPos val="b"/>
        <c:majorTickMark val="none"/>
        <c:tickLblPos val="nextTo"/>
        <c:crossAx val="104630912"/>
        <c:crosses val="autoZero"/>
        <c:auto val="1"/>
        <c:lblAlgn val="ctr"/>
        <c:lblOffset val="100"/>
      </c:catAx>
      <c:valAx>
        <c:axId val="104630912"/>
        <c:scaling>
          <c:orientation val="minMax"/>
        </c:scaling>
        <c:axPos val="l"/>
        <c:majorGridlines/>
        <c:numFmt formatCode="0" sourceLinked="1"/>
        <c:majorTickMark val="none"/>
        <c:tickLblPos val="nextTo"/>
        <c:crossAx val="104629376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546747" y="8686800"/>
            <a:ext cx="2971800" cy="457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/>
            </a:lvl1pPr>
          </a:lstStyle>
          <a:p>
            <a:pPr>
              <a:buNone/>
            </a:pPr>
            <a:r>
              <a:rPr lang="nl-NL" sz="800" dirty="0" smtClean="0">
                <a:latin typeface="Cambria" pitchFamily="18" charset="0"/>
              </a:rPr>
              <a:t>Koninklijke Nederlandse </a:t>
            </a:r>
            <a:r>
              <a:rPr lang="nl-NL" sz="800" dirty="0" err="1" smtClean="0">
                <a:latin typeface="Cambria" pitchFamily="18" charset="0"/>
              </a:rPr>
              <a:t>Akademie</a:t>
            </a:r>
            <a:r>
              <a:rPr lang="nl-NL" sz="800" dirty="0" smtClean="0">
                <a:latin typeface="Cambria" pitchFamily="18" charset="0"/>
              </a:rPr>
              <a:t> van Wetenschappen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4" y="428783"/>
            <a:ext cx="2503545" cy="457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>
              <a:buNone/>
            </a:pPr>
            <a:fld id="{9D71BA1D-48C5-4B36-BDFF-368017DC3888}" type="slidenum">
              <a:rPr lang="nl-NL" sz="800" smtClean="0">
                <a:latin typeface="+mn-lt"/>
              </a:rPr>
              <a:pPr>
                <a:buNone/>
              </a:pPr>
              <a:t>‹#›</a:t>
            </a:fld>
            <a:endParaRPr lang="nl-NL" sz="800" dirty="0">
              <a:latin typeface="+mn-lt"/>
            </a:endParaRPr>
          </a:p>
        </p:txBody>
      </p:sp>
      <p:sp>
        <p:nvSpPr>
          <p:cNvPr id="6" name="Tijdelijke aanduiding voor koptekst 5"/>
          <p:cNvSpPr>
            <a:spLocks noGrp="1"/>
          </p:cNvSpPr>
          <p:nvPr>
            <p:ph type="hdr" sz="quarter"/>
          </p:nvPr>
        </p:nvSpPr>
        <p:spPr>
          <a:xfrm>
            <a:off x="539129" y="428783"/>
            <a:ext cx="2490476" cy="4572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pPr>
              <a:buNone/>
            </a:pPr>
            <a:r>
              <a:rPr lang="nl-NL" sz="800" dirty="0" smtClean="0">
                <a:latin typeface="Cambria" pitchFamily="18" charset="0"/>
              </a:rPr>
              <a:t>Titel presentatie</a:t>
            </a:r>
            <a:endParaRPr lang="nl-NL" sz="800" dirty="0">
              <a:latin typeface="Cambria" pitchFamily="18" charset="0"/>
            </a:endParaRPr>
          </a:p>
        </p:txBody>
      </p:sp>
      <p:pic>
        <p:nvPicPr>
          <p:cNvPr id="9" name="Picture 31" descr="KNAW_100pt_R173_G150_B99"/>
          <p:cNvPicPr>
            <a:picLocks noChangeAspect="1" noChangeArrowheads="1"/>
          </p:cNvPicPr>
          <p:nvPr/>
        </p:nvPicPr>
        <p:blipFill>
          <a:blip r:embed="rId2" cstate="print"/>
          <a:srcRect l="45566" r="45620" b="44785"/>
          <a:stretch>
            <a:fillRect/>
          </a:stretch>
        </p:blipFill>
        <p:spPr bwMode="auto">
          <a:xfrm>
            <a:off x="3289696" y="191911"/>
            <a:ext cx="278607" cy="30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ijdelijke aanduiding voor datum 42"/>
          <p:cNvSpPr>
            <a:spLocks noGrp="1"/>
          </p:cNvSpPr>
          <p:nvPr>
            <p:ph type="dt" sz="quarter" idx="1"/>
          </p:nvPr>
        </p:nvSpPr>
        <p:spPr>
          <a:xfrm>
            <a:off x="542034" y="8830020"/>
            <a:ext cx="2971800" cy="17634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/>
            </a:lvl1pPr>
          </a:lstStyle>
          <a:p>
            <a:pPr algn="l">
              <a:buNone/>
            </a:pPr>
            <a:fld id="{F108FC9F-9204-4A14-9855-1C55FC3F08E5}" type="datetimeFigureOut">
              <a:rPr lang="nl-NL" sz="800" smtClean="0">
                <a:latin typeface="Cambria" pitchFamily="18" charset="0"/>
              </a:rPr>
              <a:pPr algn="l">
                <a:buNone/>
              </a:pPr>
              <a:t>6-7-2010</a:t>
            </a:fld>
            <a:endParaRPr lang="nl-NL" sz="800" dirty="0">
              <a:latin typeface="Cambr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75656" y="230521"/>
            <a:ext cx="179614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800" baseline="0">
                <a:latin typeface="Cambria" pitchFamily="18" charset="0"/>
              </a:defRPr>
            </a:lvl1pPr>
          </a:lstStyle>
          <a:p>
            <a:r>
              <a:rPr lang="nl-NL" dirty="0" smtClean="0"/>
              <a:t>Titel presentatie</a:t>
            </a:r>
            <a:endParaRPr lang="nl-NL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79832" y="8859690"/>
            <a:ext cx="2971800" cy="28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800" baseline="0">
                <a:latin typeface="Cambria" pitchFamily="18" charset="0"/>
              </a:defRPr>
            </a:lvl1pPr>
          </a:lstStyle>
          <a:p>
            <a:pPr algn="l"/>
            <a:fld id="{A5318020-FBC6-4700-9F92-C766F037FD40}" type="datetime1">
              <a:rPr lang="nl-NL" smtClean="0"/>
              <a:pPr algn="l"/>
              <a:t>6-7-2010</a:t>
            </a:fld>
            <a:endParaRPr lang="nl-NL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95754" y="4572000"/>
            <a:ext cx="445201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91025" y="8686800"/>
            <a:ext cx="305824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800">
                <a:latin typeface="Cambria" pitchFamily="18" charset="0"/>
              </a:defRPr>
            </a:lvl1pPr>
          </a:lstStyle>
          <a:p>
            <a:r>
              <a:rPr lang="nl-NL" dirty="0" smtClean="0"/>
              <a:t>Koninklijke Nederlandse </a:t>
            </a:r>
            <a:r>
              <a:rPr lang="nl-NL" dirty="0" err="1" smtClean="0"/>
              <a:t>Akademie</a:t>
            </a:r>
            <a:r>
              <a:rPr lang="nl-NL" dirty="0" smtClean="0"/>
              <a:t> van Wetenschappen</a:t>
            </a:r>
          </a:p>
          <a:p>
            <a:endParaRPr lang="nl-NL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230521"/>
            <a:ext cx="17785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800" baseline="0">
                <a:latin typeface="Cambria" pitchFamily="18" charset="0"/>
              </a:defRPr>
            </a:lvl1pPr>
          </a:lstStyle>
          <a:p>
            <a:fld id="{9480B46D-37E1-4182-8C09-D48CF62D827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lnSpc>
        <a:spcPts val="1200"/>
      </a:lnSpc>
      <a:spcBef>
        <a:spcPts val="0"/>
      </a:spcBef>
      <a:spcAft>
        <a:spcPts val="1800"/>
      </a:spcAft>
      <a:defRPr sz="1050" b="1" i="0" kern="1200" cap="all" spc="40" baseline="0">
        <a:solidFill>
          <a:srgbClr val="10007B"/>
        </a:solidFill>
        <a:latin typeface="Cambria" pitchFamily="18" charset="0"/>
        <a:ea typeface="+mn-ea"/>
        <a:cs typeface="+mn-cs"/>
      </a:defRPr>
    </a:lvl1pPr>
    <a:lvl2pPr marL="0" indent="0" algn="l" rtl="0" fontAlgn="base">
      <a:lnSpc>
        <a:spcPts val="1500"/>
      </a:lnSpc>
      <a:spcBef>
        <a:spcPts val="0"/>
      </a:spcBef>
      <a:spcAft>
        <a:spcPct val="0"/>
      </a:spcAft>
      <a:buClr>
        <a:srgbClr val="CDAB5C"/>
      </a:buClr>
      <a:buFont typeface="Arial" pitchFamily="34" charset="0"/>
      <a:buNone/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0" indent="114300" algn="l" rtl="0" fontAlgn="base">
      <a:lnSpc>
        <a:spcPts val="1500"/>
      </a:lnSpc>
      <a:spcBef>
        <a:spcPts val="0"/>
      </a:spcBef>
      <a:spcAft>
        <a:spcPct val="0"/>
      </a:spcAft>
      <a:buClr>
        <a:srgbClr val="CDAB5C"/>
      </a:buClr>
      <a:buFont typeface="Arial" pitchFamily="34" charset="0"/>
      <a:buChar char="−"/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225425" indent="115888" algn="l" rtl="0" fontAlgn="base">
      <a:lnSpc>
        <a:spcPts val="1500"/>
      </a:lnSpc>
      <a:spcBef>
        <a:spcPts val="0"/>
      </a:spcBef>
      <a:spcAft>
        <a:spcPct val="0"/>
      </a:spcAft>
      <a:buClr>
        <a:srgbClr val="CDAB5C"/>
      </a:buClr>
      <a:buFont typeface="Arial" pitchFamily="34" charset="0"/>
      <a:buChar char="−"/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341313" indent="117475" algn="l" rtl="0" fontAlgn="base">
      <a:lnSpc>
        <a:spcPts val="1500"/>
      </a:lnSpc>
      <a:spcBef>
        <a:spcPts val="0"/>
      </a:spcBef>
      <a:spcAft>
        <a:spcPct val="0"/>
      </a:spcAft>
      <a:buClr>
        <a:srgbClr val="CDAB5C"/>
      </a:buClr>
      <a:buFont typeface="Arial" pitchFamily="34" charset="0"/>
      <a:buChar char="−"/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4766" algn="l" defTabSz="9139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716" algn="l" defTabSz="9139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672" algn="l" defTabSz="9139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622" algn="l" defTabSz="9139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presentatie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l"/>
            <a:fld id="{A5318020-FBC6-4700-9F92-C766F037FD40}" type="datetime1">
              <a:rPr lang="nl-NL" smtClean="0"/>
              <a:pPr algn="l"/>
              <a:t>6-7-2010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Koninklijke Nederlandse Akademie van Wetenschappen</a:t>
            </a:r>
          </a:p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480B46D-37E1-4182-8C09-D48CF62D827D}" type="slidenum">
              <a:rPr lang="nl-NL" smtClean="0"/>
              <a:pPr/>
              <a:t>25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presentatie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l"/>
            <a:fld id="{A5318020-FBC6-4700-9F92-C766F037FD40}" type="datetime1">
              <a:rPr lang="nl-NL" smtClean="0"/>
              <a:pPr algn="l"/>
              <a:t>6-7-2010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Koninklijke Nederlandse Akademie van Wetenschappen</a:t>
            </a:r>
          </a:p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480B46D-37E1-4182-8C09-D48CF62D827D}" type="slidenum">
              <a:rPr lang="nl-NL" smtClean="0"/>
              <a:pPr/>
              <a:t>26</a:t>
            </a:fld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presentatie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l"/>
            <a:fld id="{A5318020-FBC6-4700-9F92-C766F037FD40}" type="datetime1">
              <a:rPr lang="nl-NL" smtClean="0"/>
              <a:pPr algn="l"/>
              <a:t>6-7-2010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Koninklijke Nederlandse Akademie van Wetenschappen</a:t>
            </a:r>
          </a:p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480B46D-37E1-4182-8C09-D48CF62D827D}" type="slidenum">
              <a:rPr lang="nl-NL" smtClean="0"/>
              <a:pPr/>
              <a:t>27</a:t>
            </a:fld>
            <a:endParaRPr lang="nl-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presentatie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l"/>
            <a:fld id="{A5318020-FBC6-4700-9F92-C766F037FD40}" type="datetime1">
              <a:rPr lang="nl-NL" smtClean="0"/>
              <a:pPr algn="l"/>
              <a:t>6-7-2010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Koninklijke Nederlandse Akademie van Wetenschappen</a:t>
            </a:r>
          </a:p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480B46D-37E1-4182-8C09-D48CF62D827D}" type="slidenum">
              <a:rPr lang="nl-NL" smtClean="0"/>
              <a:pPr/>
              <a:t>29</a:t>
            </a:fld>
            <a:endParaRPr lang="nl-N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presentatie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l"/>
            <a:fld id="{A5318020-FBC6-4700-9F92-C766F037FD40}" type="datetime1">
              <a:rPr lang="nl-NL" smtClean="0"/>
              <a:pPr algn="l"/>
              <a:t>6-7-2010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Koninklijke Nederlandse Akademie van Wetenschappen</a:t>
            </a:r>
          </a:p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480B46D-37E1-4182-8C09-D48CF62D827D}" type="slidenum">
              <a:rPr lang="nl-NL" smtClean="0"/>
              <a:pPr/>
              <a:t>30</a:t>
            </a:fld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NAW_PPT_3_24-282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0" y="2362202"/>
            <a:ext cx="7829551" cy="2209801"/>
          </a:xfrm>
        </p:spPr>
        <p:txBody>
          <a:bodyPr wrap="square" anchor="ctr"/>
          <a:lstStyle>
            <a:lvl1pPr algn="ctr">
              <a:lnSpc>
                <a:spcPts val="5199"/>
              </a:lnSpc>
              <a:defRPr sz="3600" cap="all" spc="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2" y="4800600"/>
            <a:ext cx="7391400" cy="1524001"/>
          </a:xfrm>
        </p:spPr>
        <p:txBody>
          <a:bodyPr anchor="ctr"/>
          <a:lstStyle>
            <a:lvl1pPr algn="ctr">
              <a:lnSpc>
                <a:spcPts val="2600"/>
              </a:lnSpc>
              <a:spcAft>
                <a:spcPts val="0"/>
              </a:spcAft>
              <a:defRPr sz="1700" b="1">
                <a:solidFill>
                  <a:srgbClr val="AD966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NAW_PPT_3_24-283-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5878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1064" y="1850128"/>
            <a:ext cx="7831138" cy="514349"/>
          </a:xfrm>
        </p:spPr>
        <p:txBody>
          <a:bodyPr/>
          <a:lstStyle>
            <a:lvl1pPr>
              <a:defRPr cap="all" spc="80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F78DD9-836E-4D62-B410-41EDAD50D0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iek- of illustrati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NAW_PPT_3_24-28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30144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5825" y="1805045"/>
            <a:ext cx="7831138" cy="514349"/>
          </a:xfrm>
        </p:spPr>
        <p:txBody>
          <a:bodyPr/>
          <a:lstStyle>
            <a:lvl1pPr>
              <a:defRPr sz="1300" cap="all" spc="50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884C3-1B26-4FAD-9055-86354802F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923621-8878-4581-B28B-1FF8643C9EB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" name="Picture 3" descr="KNAW_PPT_3_24-28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3014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id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NAW_PPT_3_24-28-1.jpg"/>
          <p:cNvPicPr>
            <a:picLocks noChangeAspect="1"/>
          </p:cNvPicPr>
          <p:nvPr userDrawn="1"/>
        </p:nvPicPr>
        <p:blipFill>
          <a:blip r:embed="rId2" cstate="print"/>
          <a:srcRect t="12685"/>
          <a:stretch>
            <a:fillRect/>
          </a:stretch>
        </p:blipFill>
        <p:spPr>
          <a:xfrm>
            <a:off x="0" y="869950"/>
            <a:ext cx="9144000" cy="5988050"/>
          </a:xfrm>
          <a:prstGeom prst="rect">
            <a:avLst/>
          </a:prstGeom>
        </p:spPr>
      </p:pic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0" y="2362202"/>
            <a:ext cx="7829551" cy="2209801"/>
          </a:xfrm>
        </p:spPr>
        <p:txBody>
          <a:bodyPr wrap="square" anchor="ctr"/>
          <a:lstStyle>
            <a:lvl1pPr algn="ctr">
              <a:lnSpc>
                <a:spcPts val="5199"/>
              </a:lnSpc>
              <a:defRPr sz="3600" cap="all" spc="20" baseline="0">
                <a:solidFill>
                  <a:srgbClr val="10007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gemene introducti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91" tIns="45694" rIns="91391" bIns="456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390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NL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1" descr="KNAW_100pt_R173_G150_B9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6" y="2513014"/>
            <a:ext cx="8458199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2650" y="719139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300" b="1">
                <a:solidFill>
                  <a:srgbClr val="10007B"/>
                </a:solidFill>
                <a:latin typeface="+mn-lt"/>
              </a:defRPr>
            </a:lvl1pPr>
          </a:lstStyle>
          <a:p>
            <a:fld id="{F71D974A-C9B8-4255-813D-89E3ED5902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1064" y="1841502"/>
            <a:ext cx="7831138" cy="51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KOPJE</a:t>
            </a:r>
            <a:br>
              <a:rPr lang="en-US" smtClean="0"/>
            </a:br>
            <a:endParaRPr lang="en-US" smtClean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1" y="2476501"/>
            <a:ext cx="7894638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pic>
        <p:nvPicPr>
          <p:cNvPr id="6" name="Picture 5" descr="KNAW_PPT_3_24-28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-30144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57" r:id="rId4"/>
    <p:sldLayoutId id="2147483663" r:id="rId5"/>
    <p:sldLayoutId id="2147483662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000" b="1">
          <a:solidFill>
            <a:srgbClr val="10007B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000" b="1">
          <a:solidFill>
            <a:srgbClr val="10007B"/>
          </a:solidFill>
          <a:latin typeface="Cambria" pitchFamily="18" charset="0"/>
        </a:defRPr>
      </a:lvl2pPr>
      <a:lvl3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000" b="1">
          <a:solidFill>
            <a:srgbClr val="10007B"/>
          </a:solidFill>
          <a:latin typeface="Cambria" pitchFamily="18" charset="0"/>
        </a:defRPr>
      </a:lvl3pPr>
      <a:lvl4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000" b="1">
          <a:solidFill>
            <a:srgbClr val="10007B"/>
          </a:solidFill>
          <a:latin typeface="Cambria" pitchFamily="18" charset="0"/>
        </a:defRPr>
      </a:lvl4pPr>
      <a:lvl5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000" b="1">
          <a:solidFill>
            <a:srgbClr val="10007B"/>
          </a:solidFill>
          <a:latin typeface="Cambria" pitchFamily="18" charset="0"/>
        </a:defRPr>
      </a:lvl5pPr>
      <a:lvl6pPr marL="456953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000" b="1">
          <a:solidFill>
            <a:srgbClr val="10007B"/>
          </a:solidFill>
          <a:latin typeface="Cambria" pitchFamily="18" charset="0"/>
        </a:defRPr>
      </a:lvl6pPr>
      <a:lvl7pPr marL="913906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000" b="1">
          <a:solidFill>
            <a:srgbClr val="10007B"/>
          </a:solidFill>
          <a:latin typeface="Cambria" pitchFamily="18" charset="0"/>
        </a:defRPr>
      </a:lvl7pPr>
      <a:lvl8pPr marL="137086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000" b="1">
          <a:solidFill>
            <a:srgbClr val="10007B"/>
          </a:solidFill>
          <a:latin typeface="Cambria" pitchFamily="18" charset="0"/>
        </a:defRPr>
      </a:lvl8pPr>
      <a:lvl9pPr marL="1827813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000" b="1">
          <a:solidFill>
            <a:srgbClr val="10007B"/>
          </a:solidFill>
          <a:latin typeface="Cambria" pitchFamily="18" charset="0"/>
        </a:defRPr>
      </a:lvl9pPr>
    </p:titleStyle>
    <p:bodyStyle>
      <a:lvl1pPr algn="l" rtl="0" eaLnBrk="1" fontAlgn="base" hangingPunct="1">
        <a:lnSpc>
          <a:spcPts val="3200"/>
        </a:lnSpc>
        <a:spcBef>
          <a:spcPct val="0"/>
        </a:spcBef>
        <a:spcAft>
          <a:spcPct val="100000"/>
        </a:spcAft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266556" indent="-264971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buClr>
          <a:srgbClr val="CDAB5C"/>
        </a:buClr>
        <a:buFont typeface="Arial" charset="0"/>
        <a:buChar char="−"/>
        <a:defRPr sz="2300">
          <a:solidFill>
            <a:schemeClr val="tx1"/>
          </a:solidFill>
          <a:latin typeface="+mn-lt"/>
        </a:defRPr>
      </a:lvl2pPr>
      <a:lvl3pPr marL="537873" indent="-269729" algn="l" rtl="0" eaLnBrk="1" fontAlgn="base" hangingPunct="1">
        <a:lnSpc>
          <a:spcPts val="3200"/>
        </a:lnSpc>
        <a:spcBef>
          <a:spcPct val="20000"/>
        </a:spcBef>
        <a:spcAft>
          <a:spcPct val="0"/>
        </a:spcAft>
        <a:buClr>
          <a:srgbClr val="CDAB5C"/>
        </a:buClr>
        <a:buFont typeface="Arial" charset="0"/>
        <a:buChar char="−"/>
        <a:defRPr sz="2300">
          <a:solidFill>
            <a:schemeClr val="tx1"/>
          </a:solidFill>
          <a:latin typeface="+mn-lt"/>
        </a:defRPr>
      </a:lvl3pPr>
      <a:lvl4pPr marL="818706" indent="-279248" algn="l" rtl="0" eaLnBrk="1" fontAlgn="base" hangingPunct="1">
        <a:spcBef>
          <a:spcPct val="20000"/>
        </a:spcBef>
        <a:spcAft>
          <a:spcPct val="0"/>
        </a:spcAft>
        <a:buClr>
          <a:srgbClr val="CDAB5C"/>
        </a:buClr>
        <a:buFont typeface="Arial" charset="0"/>
        <a:buChar char="−"/>
        <a:defRPr sz="2300">
          <a:solidFill>
            <a:schemeClr val="tx1"/>
          </a:solidFill>
          <a:latin typeface="+mn-lt"/>
        </a:defRPr>
      </a:lvl4pPr>
      <a:lvl5pPr marL="1066223" indent="-245929" algn="l" rtl="0" eaLnBrk="1" fontAlgn="base" hangingPunct="1">
        <a:spcBef>
          <a:spcPct val="20000"/>
        </a:spcBef>
        <a:spcAft>
          <a:spcPct val="0"/>
        </a:spcAft>
        <a:buClr>
          <a:srgbClr val="CDAB5C"/>
        </a:buClr>
        <a:buFont typeface="Arial" charset="0"/>
        <a:buChar char="−"/>
        <a:defRPr sz="2300">
          <a:solidFill>
            <a:schemeClr val="tx1"/>
          </a:solidFill>
          <a:latin typeface="+mn-lt"/>
        </a:defRPr>
      </a:lvl5pPr>
      <a:lvl6pPr marL="1523176" indent="-245929" algn="l" rtl="0" eaLnBrk="1" fontAlgn="base" hangingPunct="1">
        <a:spcBef>
          <a:spcPct val="20000"/>
        </a:spcBef>
        <a:spcAft>
          <a:spcPct val="0"/>
        </a:spcAft>
        <a:buClr>
          <a:srgbClr val="CDAB5C"/>
        </a:buClr>
        <a:buFont typeface="Arial" charset="0"/>
        <a:buChar char="−"/>
        <a:defRPr sz="2300">
          <a:solidFill>
            <a:schemeClr val="tx1"/>
          </a:solidFill>
          <a:latin typeface="+mn-lt"/>
        </a:defRPr>
      </a:lvl6pPr>
      <a:lvl7pPr marL="1980129" indent="-245929" algn="l" rtl="0" eaLnBrk="1" fontAlgn="base" hangingPunct="1">
        <a:spcBef>
          <a:spcPct val="20000"/>
        </a:spcBef>
        <a:spcAft>
          <a:spcPct val="0"/>
        </a:spcAft>
        <a:buClr>
          <a:srgbClr val="CDAB5C"/>
        </a:buClr>
        <a:buFont typeface="Arial" charset="0"/>
        <a:buChar char="−"/>
        <a:defRPr sz="2300">
          <a:solidFill>
            <a:schemeClr val="tx1"/>
          </a:solidFill>
          <a:latin typeface="+mn-lt"/>
        </a:defRPr>
      </a:lvl7pPr>
      <a:lvl8pPr marL="2437083" indent="-245929" algn="l" rtl="0" eaLnBrk="1" fontAlgn="base" hangingPunct="1">
        <a:spcBef>
          <a:spcPct val="20000"/>
        </a:spcBef>
        <a:spcAft>
          <a:spcPct val="0"/>
        </a:spcAft>
        <a:buClr>
          <a:srgbClr val="CDAB5C"/>
        </a:buClr>
        <a:buFont typeface="Arial" charset="0"/>
        <a:buChar char="−"/>
        <a:defRPr sz="2300">
          <a:solidFill>
            <a:schemeClr val="tx1"/>
          </a:solidFill>
          <a:latin typeface="+mn-lt"/>
        </a:defRPr>
      </a:lvl8pPr>
      <a:lvl9pPr marL="2894036" indent="-245929" algn="l" rtl="0" eaLnBrk="1" fontAlgn="base" hangingPunct="1">
        <a:spcBef>
          <a:spcPct val="20000"/>
        </a:spcBef>
        <a:spcAft>
          <a:spcPct val="0"/>
        </a:spcAft>
        <a:buClr>
          <a:srgbClr val="CDAB5C"/>
        </a:buClr>
        <a:buFont typeface="Arial" charset="0"/>
        <a:buChar char="−"/>
        <a:defRPr sz="23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39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3" algn="l" defTabSz="9139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06" algn="l" defTabSz="9139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60" algn="l" defTabSz="9139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13" algn="l" defTabSz="9139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66" algn="l" defTabSz="9139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16" algn="l" defTabSz="9139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72" algn="l" defTabSz="9139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22" algn="l" defTabSz="9139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rcis.nl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650" y="2362200"/>
            <a:ext cx="7829550" cy="2209800"/>
          </a:xfrm>
        </p:spPr>
        <p:txBody>
          <a:bodyPr/>
          <a:lstStyle/>
          <a:p>
            <a:r>
              <a:rPr lang="en-GB" sz="2400" dirty="0" smtClean="0"/>
              <a:t>Users in the spotlight: study on the use of the Dutch scientific portal NARCIS, 2009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  <a:endParaRPr lang="en-GB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914400" y="4800600"/>
            <a:ext cx="7391400" cy="1524000"/>
          </a:xfrm>
        </p:spPr>
        <p:txBody>
          <a:bodyPr/>
          <a:lstStyle/>
          <a:p>
            <a:r>
              <a:rPr lang="nl-NL" sz="1600" dirty="0" smtClean="0"/>
              <a:t>Elly Dijk, Arjan Hogenaar, Marga van Meel</a:t>
            </a:r>
          </a:p>
          <a:p>
            <a:r>
              <a:rPr lang="nl-NL" sz="1600" dirty="0" smtClean="0"/>
              <a:t>Royal </a:t>
            </a:r>
            <a:r>
              <a:rPr lang="nl-NL" sz="1600" dirty="0" err="1" smtClean="0"/>
              <a:t>Netherlands</a:t>
            </a:r>
            <a:r>
              <a:rPr lang="nl-NL" sz="1600" dirty="0" smtClean="0"/>
              <a:t> </a:t>
            </a:r>
            <a:r>
              <a:rPr lang="nl-NL" sz="1600" dirty="0" err="1" smtClean="0"/>
              <a:t>Academy</a:t>
            </a:r>
            <a:r>
              <a:rPr lang="nl-NL" sz="1600" dirty="0" smtClean="0"/>
              <a:t> of Arts and Sciences</a:t>
            </a:r>
          </a:p>
          <a:p>
            <a:r>
              <a:rPr lang="nl-NL" sz="1600" dirty="0" smtClean="0"/>
              <a:t>KNAW Research </a:t>
            </a:r>
            <a:r>
              <a:rPr lang="nl-NL" sz="1600" dirty="0" err="1" smtClean="0"/>
              <a:t>Information</a:t>
            </a:r>
            <a:endParaRPr lang="nl-NL" sz="1600" dirty="0" smtClean="0"/>
          </a:p>
          <a:p>
            <a:r>
              <a:rPr lang="en-GB" sz="1600" dirty="0" smtClean="0"/>
              <a:t>CRIS 2010</a:t>
            </a:r>
            <a:r>
              <a:rPr lang="nl-NL" sz="1600" dirty="0" smtClean="0"/>
              <a:t> , </a:t>
            </a:r>
            <a:r>
              <a:rPr lang="nl-NL" sz="1600" dirty="0" err="1" smtClean="0"/>
              <a:t>Aalborg</a:t>
            </a:r>
            <a:r>
              <a:rPr lang="nl-NL" sz="1600" dirty="0" smtClean="0"/>
              <a:t>, 3 </a:t>
            </a:r>
            <a:r>
              <a:rPr lang="nl-NL" sz="1600" dirty="0" err="1" smtClean="0"/>
              <a:t>June</a:t>
            </a:r>
            <a:r>
              <a:rPr lang="nl-NL" sz="1600" dirty="0" smtClean="0"/>
              <a:t> 2010</a:t>
            </a:r>
            <a:endParaRPr lang="nl-NL" sz="1600" dirty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311150" y="1766888"/>
            <a:ext cx="8510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None/>
            </a:pPr>
            <a:endParaRPr lang="en-GB" b="1" dirty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Origin</a:t>
            </a:r>
            <a:r>
              <a:rPr lang="nl-NL" dirty="0" smtClean="0"/>
              <a:t> of NARCIS </a:t>
            </a:r>
            <a:r>
              <a:rPr lang="nl-NL" dirty="0" err="1" smtClean="0"/>
              <a:t>users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IP </a:t>
            </a:r>
            <a:r>
              <a:rPr lang="nl-NL" dirty="0" err="1" smtClean="0"/>
              <a:t>address</a:t>
            </a:r>
            <a:endParaRPr lang="nl-N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81206" cy="3708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40603"/>
                <a:gridCol w="394060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/>
                        <a:t>Category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Origin of NARCIS use in %</a:t>
                      </a:r>
                      <a:endParaRPr lang="en-GB" sz="20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/>
                        <a:t>Research university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36%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/>
                        <a:t>Research institution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4%</a:t>
                      </a:r>
                      <a:endParaRPr lang="en-GB" sz="2000" b="0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/>
                        <a:t>University of Applied Sciences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8%</a:t>
                      </a:r>
                      <a:endParaRPr lang="en-GB" sz="2000" b="0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/>
                        <a:t>Government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6%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/>
                        <a:t>Not for profit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2%</a:t>
                      </a:r>
                      <a:endParaRPr lang="en-GB" sz="2000" b="0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/>
                        <a:t>Hospital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/>
                        <a:t>1%</a:t>
                      </a:r>
                      <a:endParaRPr lang="en-GB" sz="2000" b="0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/>
                        <a:t>Business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11%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/>
                        <a:t>Media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1%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/>
                        <a:t>Provider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/>
                        <a:t>32%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First </a:t>
            </a:r>
            <a:r>
              <a:rPr lang="nl-NL" dirty="0" err="1" smtClean="0"/>
              <a:t>Survey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137" y="2621644"/>
            <a:ext cx="7894638" cy="3635375"/>
          </a:xfrm>
        </p:spPr>
        <p:txBody>
          <a:bodyPr/>
          <a:lstStyle/>
          <a:p>
            <a:pPr lvl="1"/>
            <a:r>
              <a:rPr lang="nl-NL" sz="2400" dirty="0" smtClean="0"/>
              <a:t>Online </a:t>
            </a:r>
            <a:r>
              <a:rPr lang="nl-NL" sz="2400" dirty="0" err="1" smtClean="0"/>
              <a:t>survey</a:t>
            </a:r>
            <a:r>
              <a:rPr lang="nl-NL" sz="2400" dirty="0" smtClean="0"/>
              <a:t> </a:t>
            </a:r>
            <a:r>
              <a:rPr lang="nl-NL" sz="2400" dirty="0" err="1" smtClean="0"/>
              <a:t>on</a:t>
            </a:r>
            <a:r>
              <a:rPr lang="nl-NL" sz="2400" dirty="0" smtClean="0"/>
              <a:t> NARCIS website - </a:t>
            </a:r>
            <a:r>
              <a:rPr lang="nl-NL" sz="2400" dirty="0" err="1" smtClean="0"/>
              <a:t>SurveyMonkey</a:t>
            </a:r>
            <a:endParaRPr lang="nl-NL" sz="2400" dirty="0" smtClean="0"/>
          </a:p>
          <a:p>
            <a:pPr lvl="1"/>
            <a:endParaRPr lang="nl-NL" sz="2400" dirty="0" smtClean="0"/>
          </a:p>
          <a:p>
            <a:pPr lvl="1"/>
            <a:r>
              <a:rPr lang="nl-NL" sz="2400" dirty="0" err="1" smtClean="0"/>
              <a:t>Purpose</a:t>
            </a:r>
            <a:r>
              <a:rPr lang="nl-NL" sz="24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nl-NL" sz="2400" dirty="0" err="1" smtClean="0"/>
              <a:t>Gather</a:t>
            </a:r>
            <a:r>
              <a:rPr lang="nl-NL" sz="2400" dirty="0" smtClean="0"/>
              <a:t> </a:t>
            </a:r>
            <a:r>
              <a:rPr lang="nl-NL" sz="2400" dirty="0" err="1" smtClean="0"/>
              <a:t>information</a:t>
            </a:r>
            <a:r>
              <a:rPr lang="nl-NL" sz="2400" dirty="0" smtClean="0"/>
              <a:t> </a:t>
            </a:r>
            <a:r>
              <a:rPr lang="nl-NL" sz="2400" dirty="0" err="1" smtClean="0"/>
              <a:t>on</a:t>
            </a:r>
            <a:r>
              <a:rPr lang="nl-NL" sz="2400" dirty="0" smtClean="0"/>
              <a:t> NARCIS </a:t>
            </a:r>
            <a:r>
              <a:rPr lang="nl-NL" sz="2400" dirty="0" err="1" smtClean="0"/>
              <a:t>users</a:t>
            </a:r>
            <a:endParaRPr lang="nl-NL" sz="2400" dirty="0" smtClean="0"/>
          </a:p>
          <a:p>
            <a:pPr lvl="1">
              <a:buFont typeface="Arial" pitchFamily="34" charset="0"/>
              <a:buChar char="•"/>
            </a:pPr>
            <a:r>
              <a:rPr lang="nl-NL" sz="2400" dirty="0" err="1" smtClean="0"/>
              <a:t>What</a:t>
            </a:r>
            <a:r>
              <a:rPr lang="nl-NL" sz="2400" dirty="0" smtClean="0"/>
              <a:t> </a:t>
            </a:r>
            <a:r>
              <a:rPr lang="nl-NL" sz="2400" dirty="0" err="1" smtClean="0"/>
              <a:t>information</a:t>
            </a:r>
            <a:r>
              <a:rPr lang="nl-NL" sz="2400" dirty="0" smtClean="0"/>
              <a:t> </a:t>
            </a:r>
            <a:r>
              <a:rPr lang="nl-NL" sz="2400" dirty="0" err="1" smtClean="0"/>
              <a:t>were</a:t>
            </a:r>
            <a:r>
              <a:rPr lang="nl-NL" sz="2400" dirty="0" smtClean="0"/>
              <a:t> </a:t>
            </a:r>
            <a:r>
              <a:rPr lang="nl-NL" sz="2400" dirty="0" err="1" smtClean="0"/>
              <a:t>they</a:t>
            </a:r>
            <a:r>
              <a:rPr lang="nl-NL" sz="2400" dirty="0" smtClean="0"/>
              <a:t> </a:t>
            </a:r>
            <a:r>
              <a:rPr lang="nl-NL" sz="2400" dirty="0" err="1" smtClean="0"/>
              <a:t>looking</a:t>
            </a:r>
            <a:r>
              <a:rPr lang="nl-NL" sz="2400" dirty="0" smtClean="0"/>
              <a:t> </a:t>
            </a:r>
            <a:r>
              <a:rPr lang="nl-NL" sz="2400" dirty="0" err="1" smtClean="0"/>
              <a:t>for</a:t>
            </a:r>
            <a:r>
              <a:rPr lang="nl-NL" sz="2400" dirty="0" smtClean="0"/>
              <a:t>?</a:t>
            </a:r>
          </a:p>
          <a:p>
            <a:pPr lvl="1"/>
            <a:endParaRPr lang="nl-NL" sz="2400" dirty="0" smtClean="0"/>
          </a:p>
          <a:p>
            <a:pPr lvl="1"/>
            <a:r>
              <a:rPr lang="nl-NL" sz="2400" dirty="0" err="1" smtClean="0"/>
              <a:t>Closed</a:t>
            </a:r>
            <a:r>
              <a:rPr lang="nl-NL" sz="2400" dirty="0" smtClean="0"/>
              <a:t> </a:t>
            </a:r>
            <a:r>
              <a:rPr lang="nl-NL" sz="2400" dirty="0" err="1" smtClean="0"/>
              <a:t>answers</a:t>
            </a:r>
            <a:r>
              <a:rPr lang="nl-NL" sz="2400" dirty="0" smtClean="0"/>
              <a:t> </a:t>
            </a:r>
            <a:r>
              <a:rPr lang="nl-NL" sz="2400" dirty="0" err="1" smtClean="0"/>
              <a:t>with</a:t>
            </a:r>
            <a:r>
              <a:rPr lang="nl-NL" sz="2400" dirty="0" smtClean="0"/>
              <a:t> </a:t>
            </a:r>
            <a:r>
              <a:rPr lang="nl-NL" sz="2400" dirty="0" err="1" smtClean="0"/>
              <a:t>one</a:t>
            </a:r>
            <a:r>
              <a:rPr lang="nl-NL" sz="2400" dirty="0" smtClean="0"/>
              <a:t> open </a:t>
            </a:r>
            <a:r>
              <a:rPr lang="nl-NL" sz="2400" dirty="0" err="1" smtClean="0"/>
              <a:t>answer</a:t>
            </a:r>
            <a:r>
              <a:rPr lang="nl-NL" sz="2400" dirty="0" smtClean="0"/>
              <a:t> </a:t>
            </a:r>
            <a:r>
              <a:rPr lang="nl-NL" sz="2400" dirty="0" err="1" smtClean="0"/>
              <a:t>option</a:t>
            </a:r>
            <a:r>
              <a:rPr lang="nl-NL" sz="2400" dirty="0" smtClean="0"/>
              <a:t> </a:t>
            </a:r>
          </a:p>
          <a:p>
            <a:pPr lvl="1"/>
            <a:endParaRPr lang="nl-NL" sz="2400" dirty="0" smtClean="0"/>
          </a:p>
          <a:p>
            <a:pPr lvl="1"/>
            <a:r>
              <a:rPr lang="nl-NL" sz="2400" dirty="0" smtClean="0"/>
              <a:t>268 </a:t>
            </a:r>
            <a:r>
              <a:rPr lang="nl-NL" sz="2400" dirty="0" err="1" smtClean="0"/>
              <a:t>respondents</a:t>
            </a:r>
            <a:r>
              <a:rPr lang="nl-NL" sz="2400" dirty="0" smtClean="0"/>
              <a:t> (207 Dutch </a:t>
            </a:r>
            <a:r>
              <a:rPr lang="nl-NL" sz="2400" dirty="0" err="1" smtClean="0"/>
              <a:t>version</a:t>
            </a:r>
            <a:r>
              <a:rPr lang="nl-NL" sz="2400" dirty="0" smtClean="0"/>
              <a:t>; 61 </a:t>
            </a:r>
            <a:r>
              <a:rPr lang="nl-NL" sz="2400" dirty="0" err="1" smtClean="0"/>
              <a:t>English</a:t>
            </a:r>
            <a:r>
              <a:rPr lang="nl-NL" sz="2400" dirty="0" smtClean="0"/>
              <a:t> </a:t>
            </a:r>
            <a:r>
              <a:rPr lang="nl-NL" sz="2400" dirty="0" err="1" smtClean="0"/>
              <a:t>version</a:t>
            </a:r>
            <a:r>
              <a:rPr lang="nl-NL" sz="2400" dirty="0" smtClean="0"/>
              <a:t>)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 </a:t>
            </a:r>
            <a:r>
              <a:rPr lang="nl-NL" dirty="0" err="1" smtClean="0"/>
              <a:t>questions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400" dirty="0" smtClean="0"/>
              <a:t>What is your field of activity?</a:t>
            </a:r>
          </a:p>
          <a:p>
            <a:pPr lvl="1"/>
            <a:r>
              <a:rPr lang="en-GB" sz="2400" dirty="0" smtClean="0"/>
              <a:t>What is your profession? </a:t>
            </a:r>
          </a:p>
          <a:p>
            <a:pPr lvl="1"/>
            <a:r>
              <a:rPr lang="en-GB" sz="2400" dirty="0" smtClean="0"/>
              <a:t>How often did you visit NARCIS in the past six months? </a:t>
            </a:r>
          </a:p>
          <a:p>
            <a:pPr lvl="1"/>
            <a:r>
              <a:rPr lang="en-GB" sz="2400" dirty="0" smtClean="0"/>
              <a:t>What were you looking for?</a:t>
            </a:r>
          </a:p>
          <a:p>
            <a:pPr lvl="1"/>
            <a:r>
              <a:rPr lang="en-GB" sz="2400" dirty="0" smtClean="0"/>
              <a:t>What do you find important in a system such as NARCIS? </a:t>
            </a:r>
          </a:p>
          <a:p>
            <a:pPr lvl="1"/>
            <a:r>
              <a:rPr lang="en-GB" sz="2400" dirty="0" smtClean="0"/>
              <a:t>NARCIS is being developed continually. What are your suggestions?</a:t>
            </a:r>
            <a:endParaRPr lang="nl-NL" sz="2400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 smtClean="0">
                <a:latin typeface="+mj-lt"/>
              </a:rPr>
              <a:t>WHAT IS YOUR FIELD OF ACTIVITY?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94638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 smtClean="0">
                <a:latin typeface="+mj-lt"/>
              </a:rPr>
              <a:t>WHAT IS YOUR PROFESSION?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94638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1850128"/>
            <a:ext cx="7884888" cy="514349"/>
          </a:xfrm>
        </p:spPr>
        <p:txBody>
          <a:bodyPr/>
          <a:lstStyle/>
          <a:p>
            <a:pPr lvl="1"/>
            <a:r>
              <a:rPr lang="en-GB" dirty="0" smtClean="0"/>
              <a:t>HOW OFTEN DID YOU VISIT NARCIS IN THE PAST SIX MONTHS?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94638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were you looking for?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29835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find important in a system such as NARCIS?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94638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1850128"/>
            <a:ext cx="7884889" cy="514349"/>
          </a:xfrm>
        </p:spPr>
        <p:txBody>
          <a:bodyPr/>
          <a:lstStyle/>
          <a:p>
            <a:pPr lvl="1"/>
            <a:r>
              <a:rPr lang="en-GB" sz="2400" dirty="0" smtClean="0"/>
              <a:t> </a:t>
            </a:r>
            <a:r>
              <a:rPr lang="en-GB" dirty="0" smtClean="0">
                <a:latin typeface="+mj-lt"/>
              </a:rPr>
              <a:t>WHAT ARE YOUR SUGGESTIONS FOR FURTHER DEVELOPMENT?</a:t>
            </a:r>
            <a:endParaRPr lang="nl-NL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94638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Second</a:t>
            </a:r>
            <a:r>
              <a:rPr lang="nl-NL" dirty="0" smtClean="0"/>
              <a:t> </a:t>
            </a:r>
            <a:r>
              <a:rPr lang="nl-NL" dirty="0" err="1" smtClean="0"/>
              <a:t>survey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sz="2800" dirty="0" smtClean="0"/>
              <a:t>44 </a:t>
            </a:r>
            <a:r>
              <a:rPr lang="nl-NL" sz="2800" dirty="0" err="1" smtClean="0"/>
              <a:t>respondents</a:t>
            </a:r>
            <a:r>
              <a:rPr lang="nl-NL" sz="2800" dirty="0" smtClean="0"/>
              <a:t> </a:t>
            </a:r>
            <a:r>
              <a:rPr lang="nl-NL" sz="2800" dirty="0" err="1" smtClean="0"/>
              <a:t>from</a:t>
            </a:r>
            <a:r>
              <a:rPr lang="nl-NL" sz="2800" dirty="0" smtClean="0"/>
              <a:t> the </a:t>
            </a:r>
            <a:r>
              <a:rPr lang="nl-NL" sz="2800" dirty="0" err="1" smtClean="0"/>
              <a:t>first</a:t>
            </a:r>
            <a:r>
              <a:rPr lang="nl-NL" sz="2800" dirty="0" smtClean="0"/>
              <a:t> </a:t>
            </a:r>
            <a:r>
              <a:rPr lang="nl-NL" sz="2800" dirty="0" err="1" smtClean="0"/>
              <a:t>survey</a:t>
            </a:r>
            <a:endParaRPr lang="nl-NL" sz="2800" dirty="0" smtClean="0"/>
          </a:p>
          <a:p>
            <a:pPr lvl="1"/>
            <a:endParaRPr lang="nl-NL" sz="2800" dirty="0" smtClean="0"/>
          </a:p>
          <a:p>
            <a:pPr lvl="1"/>
            <a:r>
              <a:rPr lang="nl-NL" sz="2800" dirty="0" smtClean="0"/>
              <a:t>Goal: </a:t>
            </a:r>
            <a:r>
              <a:rPr lang="nl-NL" sz="2800" dirty="0" err="1" smtClean="0"/>
              <a:t>survey</a:t>
            </a:r>
            <a:r>
              <a:rPr lang="nl-NL" sz="2800" dirty="0" smtClean="0"/>
              <a:t> </a:t>
            </a:r>
            <a:r>
              <a:rPr lang="nl-NL" sz="2800" dirty="0" err="1" smtClean="0"/>
              <a:t>usage</a:t>
            </a:r>
            <a:r>
              <a:rPr lang="nl-NL" sz="2800" dirty="0" smtClean="0"/>
              <a:t> of </a:t>
            </a:r>
            <a:r>
              <a:rPr lang="nl-NL" sz="2800" dirty="0" err="1" smtClean="0"/>
              <a:t>various</a:t>
            </a:r>
            <a:r>
              <a:rPr lang="nl-NL" sz="2800" dirty="0" smtClean="0"/>
              <a:t> NARCIS </a:t>
            </a:r>
            <a:r>
              <a:rPr lang="nl-NL" sz="2800" dirty="0" err="1" smtClean="0"/>
              <a:t>sections</a:t>
            </a:r>
            <a:r>
              <a:rPr lang="nl-NL" sz="2800" dirty="0" smtClean="0"/>
              <a:t> and the </a:t>
            </a:r>
            <a:r>
              <a:rPr lang="nl-NL" sz="2800" dirty="0" err="1" smtClean="0"/>
              <a:t>users</a:t>
            </a:r>
            <a:r>
              <a:rPr lang="nl-NL" sz="2800" dirty="0" smtClean="0"/>
              <a:t>’ </a:t>
            </a:r>
            <a:r>
              <a:rPr lang="nl-NL" sz="2800" dirty="0" err="1" smtClean="0"/>
              <a:t>satisfaction</a:t>
            </a:r>
            <a:endParaRPr lang="nl-NL" sz="2800" dirty="0" smtClean="0"/>
          </a:p>
          <a:p>
            <a:pPr lvl="1"/>
            <a:endParaRPr lang="nl-NL" sz="2800" dirty="0" smtClean="0"/>
          </a:p>
          <a:p>
            <a:pPr lvl="1"/>
            <a:r>
              <a:rPr lang="nl-NL" sz="2800" dirty="0" err="1" smtClean="0"/>
              <a:t>Same</a:t>
            </a:r>
            <a:r>
              <a:rPr lang="nl-NL" sz="2800" dirty="0" smtClean="0"/>
              <a:t> </a:t>
            </a:r>
            <a:r>
              <a:rPr lang="en-GB" sz="2800" dirty="0" smtClean="0"/>
              <a:t>characteristics</a:t>
            </a:r>
            <a:r>
              <a:rPr lang="nl-NL" sz="2800" dirty="0" smtClean="0"/>
              <a:t> as </a:t>
            </a:r>
            <a:r>
              <a:rPr lang="nl-NL" sz="2800" dirty="0" err="1" smtClean="0"/>
              <a:t>respondents</a:t>
            </a:r>
            <a:r>
              <a:rPr lang="nl-NL" sz="2800" dirty="0" smtClean="0"/>
              <a:t> of </a:t>
            </a:r>
            <a:r>
              <a:rPr lang="nl-NL" sz="2800" dirty="0" err="1" smtClean="0"/>
              <a:t>first</a:t>
            </a:r>
            <a:r>
              <a:rPr lang="nl-NL" sz="2800" dirty="0" smtClean="0"/>
              <a:t> </a:t>
            </a:r>
            <a:r>
              <a:rPr lang="nl-NL" sz="2800" dirty="0" err="1" smtClean="0"/>
              <a:t>survey</a:t>
            </a:r>
            <a:endParaRPr lang="nl-NL" sz="2800" dirty="0" smtClean="0"/>
          </a:p>
          <a:p>
            <a:pPr lvl="1"/>
            <a:endParaRPr lang="nl-NL" sz="2800" dirty="0" smtClean="0"/>
          </a:p>
          <a:p>
            <a:pPr lvl="1"/>
            <a:r>
              <a:rPr lang="nl-NL" sz="2800" dirty="0" err="1" smtClean="0"/>
              <a:t>Only</a:t>
            </a:r>
            <a:r>
              <a:rPr lang="nl-NL" sz="2800" dirty="0" smtClean="0"/>
              <a:t> </a:t>
            </a:r>
            <a:r>
              <a:rPr lang="nl-NL" sz="2800" dirty="0" err="1" smtClean="0"/>
              <a:t>difference</a:t>
            </a:r>
            <a:r>
              <a:rPr lang="nl-NL" sz="2800" dirty="0" smtClean="0"/>
              <a:t>: </a:t>
            </a:r>
            <a:r>
              <a:rPr lang="nl-NL" sz="2800" dirty="0" err="1" smtClean="0"/>
              <a:t>greater</a:t>
            </a:r>
            <a:r>
              <a:rPr lang="nl-NL" sz="2800" dirty="0" smtClean="0"/>
              <a:t> </a:t>
            </a:r>
            <a:r>
              <a:rPr lang="nl-NL" sz="2800" dirty="0" err="1" smtClean="0"/>
              <a:t>use</a:t>
            </a:r>
            <a:r>
              <a:rPr lang="nl-NL" sz="2800" dirty="0" smtClean="0"/>
              <a:t> of NARCIS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Royal </a:t>
            </a:r>
            <a:r>
              <a:rPr lang="nl-NL" dirty="0" err="1" smtClean="0"/>
              <a:t>Netherlands</a:t>
            </a:r>
            <a:r>
              <a:rPr lang="nl-NL" dirty="0" smtClean="0"/>
              <a:t> </a:t>
            </a:r>
            <a:r>
              <a:rPr lang="nl-NL" dirty="0" err="1" smtClean="0"/>
              <a:t>Academy</a:t>
            </a:r>
            <a:r>
              <a:rPr lang="nl-NL" dirty="0" smtClean="0"/>
              <a:t> of Arts and Sciences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78286" y="2391663"/>
            <a:ext cx="2746461" cy="3947492"/>
          </a:xfrm>
          <a:noFill/>
          <a:ln/>
        </p:spPr>
      </p:pic>
      <p:sp>
        <p:nvSpPr>
          <p:cNvPr id="6" name="Rectangle 5"/>
          <p:cNvSpPr/>
          <p:nvPr/>
        </p:nvSpPr>
        <p:spPr>
          <a:xfrm>
            <a:off x="811006" y="2384580"/>
            <a:ext cx="5080000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556" lvl="1" indent="-264971">
              <a:lnSpc>
                <a:spcPts val="3200"/>
              </a:lnSpc>
              <a:spcBef>
                <a:spcPct val="0"/>
              </a:spcBef>
              <a:buClr>
                <a:srgbClr val="CDAB5C"/>
              </a:buClr>
              <a:buNone/>
            </a:pPr>
            <a:r>
              <a:rPr lang="nl-NL" sz="2400" dirty="0" err="1" smtClean="0">
                <a:latin typeface="+mn-lt"/>
              </a:rPr>
              <a:t>Department</a:t>
            </a:r>
            <a:r>
              <a:rPr lang="nl-NL" sz="2400" dirty="0" smtClean="0">
                <a:latin typeface="+mn-lt"/>
              </a:rPr>
              <a:t> of Research </a:t>
            </a:r>
            <a:r>
              <a:rPr lang="nl-NL" sz="2400" dirty="0" err="1" smtClean="0">
                <a:latin typeface="+mn-lt"/>
              </a:rPr>
              <a:t>Information</a:t>
            </a:r>
            <a:endParaRPr lang="nl-NL" sz="2400" dirty="0" smtClean="0">
              <a:latin typeface="+mn-lt"/>
            </a:endParaRPr>
          </a:p>
          <a:p>
            <a:pPr marL="266556" lvl="1" indent="-264971">
              <a:lnSpc>
                <a:spcPts val="3200"/>
              </a:lnSpc>
              <a:spcBef>
                <a:spcPct val="0"/>
              </a:spcBef>
              <a:buClr>
                <a:srgbClr val="CDAB5C"/>
              </a:buClr>
              <a:buFont typeface="Arial" charset="0"/>
              <a:buChar char="−"/>
            </a:pPr>
            <a:endParaRPr lang="nl-NL" sz="2800" dirty="0" smtClean="0">
              <a:latin typeface="+mn-lt"/>
            </a:endParaRPr>
          </a:p>
          <a:p>
            <a:pPr marL="266556" lvl="1" indent="-264971">
              <a:lnSpc>
                <a:spcPts val="3200"/>
              </a:lnSpc>
              <a:spcBef>
                <a:spcPct val="0"/>
              </a:spcBef>
              <a:buClr>
                <a:srgbClr val="CDAB5C"/>
              </a:buClr>
              <a:buNone/>
            </a:pPr>
            <a:r>
              <a:rPr lang="nl-NL" sz="2400" dirty="0" err="1" smtClean="0">
                <a:latin typeface="+mn-lt"/>
              </a:rPr>
              <a:t>Mission</a:t>
            </a:r>
            <a:r>
              <a:rPr lang="nl-NL" sz="2400" dirty="0" smtClean="0">
                <a:latin typeface="+mn-lt"/>
              </a:rPr>
              <a:t>: </a:t>
            </a:r>
          </a:p>
          <a:p>
            <a:pPr marL="266556" lvl="1" indent="-264971">
              <a:lnSpc>
                <a:spcPts val="3200"/>
              </a:lnSpc>
              <a:spcBef>
                <a:spcPct val="0"/>
              </a:spcBef>
              <a:buClr>
                <a:srgbClr val="CDAB5C"/>
              </a:buClr>
              <a:buFont typeface="Arial" charset="0"/>
              <a:buChar char="−"/>
            </a:pPr>
            <a:r>
              <a:rPr lang="nl-NL" sz="2400" dirty="0" smtClean="0">
                <a:latin typeface="+mn-lt"/>
              </a:rPr>
              <a:t>National focal point of research </a:t>
            </a:r>
            <a:r>
              <a:rPr lang="nl-NL" sz="2400" dirty="0" err="1" smtClean="0">
                <a:latin typeface="+mn-lt"/>
              </a:rPr>
              <a:t>information</a:t>
            </a:r>
            <a:endParaRPr lang="nl-NL" sz="2400" dirty="0" smtClean="0">
              <a:latin typeface="+mn-lt"/>
            </a:endParaRPr>
          </a:p>
          <a:p>
            <a:pPr marL="266556" lvl="1" indent="-264971">
              <a:lnSpc>
                <a:spcPts val="3200"/>
              </a:lnSpc>
              <a:spcBef>
                <a:spcPct val="0"/>
              </a:spcBef>
              <a:buClr>
                <a:srgbClr val="CDAB5C"/>
              </a:buClr>
              <a:buFont typeface="Arial" charset="0"/>
              <a:buChar char="−"/>
            </a:pPr>
            <a:endParaRPr lang="nl-NL" sz="2400" dirty="0" smtClean="0">
              <a:latin typeface="+mn-lt"/>
            </a:endParaRPr>
          </a:p>
          <a:p>
            <a:pPr marL="266556" lvl="1" indent="-264971">
              <a:lnSpc>
                <a:spcPts val="3200"/>
              </a:lnSpc>
              <a:spcBef>
                <a:spcPct val="0"/>
              </a:spcBef>
              <a:buClr>
                <a:srgbClr val="CDAB5C"/>
              </a:buClr>
              <a:buNone/>
            </a:pPr>
            <a:r>
              <a:rPr lang="nl-NL" sz="2400" dirty="0" err="1" smtClean="0">
                <a:latin typeface="+mn-lt"/>
              </a:rPr>
              <a:t>Member</a:t>
            </a:r>
            <a:r>
              <a:rPr lang="nl-NL" sz="2400" dirty="0" smtClean="0">
                <a:latin typeface="+mn-lt"/>
              </a:rPr>
              <a:t> of EuroCRIS</a:t>
            </a:r>
          </a:p>
        </p:txBody>
      </p:sp>
      <p:pic>
        <p:nvPicPr>
          <p:cNvPr id="7" name="Picture 5" descr="euroCRI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855" y="5825750"/>
            <a:ext cx="2511425" cy="79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are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looking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and </a:t>
            </a:r>
            <a:r>
              <a:rPr lang="nl-NL" dirty="0" err="1" smtClean="0"/>
              <a:t>why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94638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353" y="1850128"/>
            <a:ext cx="8342615" cy="514349"/>
          </a:xfrm>
        </p:spPr>
        <p:txBody>
          <a:bodyPr/>
          <a:lstStyle/>
          <a:p>
            <a:r>
              <a:rPr lang="nl-NL" dirty="0" err="1" smtClean="0"/>
              <a:t>satisfied</a:t>
            </a:r>
            <a:r>
              <a:rPr lang="nl-NL" dirty="0" smtClean="0"/>
              <a:t> </a:t>
            </a:r>
            <a:r>
              <a:rPr lang="nl-NL" dirty="0" err="1" smtClean="0"/>
              <a:t>or</a:t>
            </a:r>
            <a:r>
              <a:rPr lang="nl-NL" dirty="0" smtClean="0"/>
              <a:t> </a:t>
            </a:r>
            <a:r>
              <a:rPr lang="nl-NL" dirty="0" err="1" smtClean="0"/>
              <a:t>very</a:t>
            </a:r>
            <a:r>
              <a:rPr lang="nl-NL" dirty="0" smtClean="0"/>
              <a:t> </a:t>
            </a:r>
            <a:r>
              <a:rPr lang="nl-NL" dirty="0" err="1" smtClean="0"/>
              <a:t>satisfied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the </a:t>
            </a:r>
            <a:r>
              <a:rPr lang="nl-NL" dirty="0" err="1" smtClean="0"/>
              <a:t>results</a:t>
            </a:r>
            <a:r>
              <a:rPr lang="nl-NL" dirty="0" smtClean="0"/>
              <a:t> of NARCIS </a:t>
            </a:r>
            <a:r>
              <a:rPr lang="nl-NL" dirty="0" err="1" smtClean="0"/>
              <a:t>use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94638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17 </a:t>
            </a:r>
            <a:r>
              <a:rPr lang="nl-NL" dirty="0" err="1" smtClean="0"/>
              <a:t>semi-structured</a:t>
            </a:r>
            <a:r>
              <a:rPr lang="nl-NL" dirty="0" smtClean="0"/>
              <a:t> interviews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sz="2800" dirty="0" err="1" smtClean="0"/>
              <a:t>Nine</a:t>
            </a:r>
            <a:r>
              <a:rPr lang="nl-NL" sz="2800" dirty="0" smtClean="0"/>
              <a:t> </a:t>
            </a:r>
            <a:r>
              <a:rPr lang="nl-NL" sz="2800" dirty="0" err="1" smtClean="0"/>
              <a:t>researchers</a:t>
            </a:r>
            <a:r>
              <a:rPr lang="nl-NL" sz="2800" dirty="0" smtClean="0"/>
              <a:t>: 3 </a:t>
            </a:r>
            <a:r>
              <a:rPr lang="nl-NL" sz="2800" dirty="0" err="1" smtClean="0"/>
              <a:t>humanities</a:t>
            </a:r>
            <a:r>
              <a:rPr lang="nl-NL" sz="2800" dirty="0" smtClean="0"/>
              <a:t>, 3 </a:t>
            </a:r>
            <a:r>
              <a:rPr lang="nl-NL" sz="2800" dirty="0" err="1" smtClean="0"/>
              <a:t>science</a:t>
            </a:r>
            <a:r>
              <a:rPr lang="nl-NL" sz="2800" dirty="0" smtClean="0"/>
              <a:t>, 3 </a:t>
            </a:r>
            <a:r>
              <a:rPr lang="nl-NL" sz="2800" dirty="0" err="1" smtClean="0"/>
              <a:t>social</a:t>
            </a:r>
            <a:r>
              <a:rPr lang="nl-NL" sz="2800" dirty="0" smtClean="0"/>
              <a:t> </a:t>
            </a:r>
            <a:r>
              <a:rPr lang="nl-NL" sz="2800" dirty="0" err="1" smtClean="0"/>
              <a:t>sciences</a:t>
            </a:r>
            <a:endParaRPr lang="nl-NL" sz="2800" dirty="0" smtClean="0"/>
          </a:p>
          <a:p>
            <a:pPr lvl="1"/>
            <a:endParaRPr lang="nl-NL" sz="2800" dirty="0" smtClean="0"/>
          </a:p>
          <a:p>
            <a:pPr lvl="1"/>
            <a:r>
              <a:rPr lang="nl-NL" sz="2800" dirty="0" err="1" smtClean="0"/>
              <a:t>Policy</a:t>
            </a:r>
            <a:r>
              <a:rPr lang="nl-NL" sz="2800" dirty="0" smtClean="0"/>
              <a:t> makers: 4</a:t>
            </a:r>
          </a:p>
          <a:p>
            <a:pPr lvl="1"/>
            <a:endParaRPr lang="nl-NL" sz="2800" dirty="0" smtClean="0"/>
          </a:p>
          <a:p>
            <a:pPr lvl="1"/>
            <a:r>
              <a:rPr lang="nl-NL" sz="2800" dirty="0" err="1" smtClean="0"/>
              <a:t>Information</a:t>
            </a:r>
            <a:r>
              <a:rPr lang="nl-NL" sz="2800" dirty="0" smtClean="0"/>
              <a:t> </a:t>
            </a:r>
            <a:r>
              <a:rPr lang="nl-NL" sz="2800" dirty="0" err="1" smtClean="0"/>
              <a:t>specialists</a:t>
            </a:r>
            <a:r>
              <a:rPr lang="nl-NL" sz="2800" dirty="0" smtClean="0"/>
              <a:t>: 4</a:t>
            </a:r>
          </a:p>
          <a:p>
            <a:pPr lvl="1"/>
            <a:endParaRPr lang="nl-NL" sz="2800" dirty="0" smtClean="0"/>
          </a:p>
          <a:p>
            <a:pPr lvl="1"/>
            <a:r>
              <a:rPr lang="nl-NL" sz="2800" dirty="0" err="1" smtClean="0"/>
              <a:t>Journalists</a:t>
            </a:r>
            <a:r>
              <a:rPr lang="nl-NL" sz="2800" dirty="0" smtClean="0"/>
              <a:t>: </a:t>
            </a:r>
            <a:r>
              <a:rPr lang="nl-NL" dirty="0" smtClean="0"/>
              <a:t>2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sz="2800" dirty="0" smtClean="0"/>
              <a:t>To </a:t>
            </a:r>
            <a:r>
              <a:rPr lang="nl-NL" sz="2800" dirty="0" err="1" smtClean="0"/>
              <a:t>what</a:t>
            </a:r>
            <a:r>
              <a:rPr lang="nl-NL" sz="2800" dirty="0" smtClean="0"/>
              <a:t> </a:t>
            </a:r>
            <a:r>
              <a:rPr lang="nl-NL" sz="2800" dirty="0" err="1" smtClean="0"/>
              <a:t>extent</a:t>
            </a:r>
            <a:r>
              <a:rPr lang="nl-NL" sz="2800" dirty="0" smtClean="0"/>
              <a:t> does the target </a:t>
            </a:r>
            <a:r>
              <a:rPr lang="nl-NL" sz="2800" dirty="0" err="1" smtClean="0"/>
              <a:t>group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whom</a:t>
            </a:r>
            <a:r>
              <a:rPr lang="nl-NL" sz="2800" dirty="0" smtClean="0"/>
              <a:t> NARCIS </a:t>
            </a:r>
            <a:r>
              <a:rPr lang="nl-NL" sz="2800" dirty="0" err="1" smtClean="0"/>
              <a:t>may</a:t>
            </a:r>
            <a:r>
              <a:rPr lang="nl-NL" sz="2800" dirty="0" smtClean="0"/>
              <a:t> </a:t>
            </a:r>
            <a:r>
              <a:rPr lang="nl-NL" sz="2800" dirty="0" err="1" smtClean="0"/>
              <a:t>be</a:t>
            </a:r>
            <a:r>
              <a:rPr lang="nl-NL" sz="2800" dirty="0" smtClean="0"/>
              <a:t> relevant </a:t>
            </a:r>
            <a:r>
              <a:rPr lang="nl-NL" sz="2800" dirty="0" err="1" smtClean="0"/>
              <a:t>actually</a:t>
            </a:r>
            <a:r>
              <a:rPr lang="nl-NL" sz="2800" dirty="0" smtClean="0"/>
              <a:t> </a:t>
            </a:r>
            <a:r>
              <a:rPr lang="nl-NL" sz="2800" dirty="0" err="1" smtClean="0"/>
              <a:t>use</a:t>
            </a:r>
            <a:r>
              <a:rPr lang="nl-NL" sz="2800" dirty="0" smtClean="0"/>
              <a:t> the service? </a:t>
            </a:r>
            <a:r>
              <a:rPr lang="nl-NL" sz="2800" dirty="0" err="1" smtClean="0"/>
              <a:t>Can</a:t>
            </a:r>
            <a:r>
              <a:rPr lang="nl-NL" sz="2800" dirty="0" smtClean="0"/>
              <a:t> </a:t>
            </a:r>
            <a:r>
              <a:rPr lang="nl-NL" sz="2800" dirty="0" err="1" smtClean="0"/>
              <a:t>any</a:t>
            </a:r>
            <a:r>
              <a:rPr lang="nl-NL" sz="2800" dirty="0" smtClean="0"/>
              <a:t> </a:t>
            </a:r>
            <a:r>
              <a:rPr lang="nl-NL" sz="2800" dirty="0" err="1" smtClean="0"/>
              <a:t>conclusions</a:t>
            </a:r>
            <a:r>
              <a:rPr lang="nl-NL" sz="2800" dirty="0" smtClean="0"/>
              <a:t> </a:t>
            </a:r>
            <a:r>
              <a:rPr lang="nl-NL" sz="2800" dirty="0" err="1" smtClean="0"/>
              <a:t>be</a:t>
            </a:r>
            <a:r>
              <a:rPr lang="nl-NL" sz="2800" dirty="0" smtClean="0"/>
              <a:t> </a:t>
            </a:r>
            <a:r>
              <a:rPr lang="nl-NL" sz="2800" dirty="0" err="1" smtClean="0"/>
              <a:t>drawn</a:t>
            </a:r>
            <a:r>
              <a:rPr lang="nl-NL" sz="2800" dirty="0" smtClean="0"/>
              <a:t> </a:t>
            </a:r>
            <a:r>
              <a:rPr lang="nl-NL" sz="2800" dirty="0" err="1" smtClean="0"/>
              <a:t>about</a:t>
            </a:r>
            <a:r>
              <a:rPr lang="nl-NL" sz="2800" dirty="0" smtClean="0"/>
              <a:t> </a:t>
            </a:r>
            <a:r>
              <a:rPr lang="nl-NL" sz="2800" dirty="0" err="1" smtClean="0"/>
              <a:t>non-users</a:t>
            </a:r>
            <a:r>
              <a:rPr lang="nl-NL" sz="2800" dirty="0" smtClean="0"/>
              <a:t>?</a:t>
            </a:r>
          </a:p>
          <a:p>
            <a:pPr lvl="1"/>
            <a:endParaRPr lang="nl-NL" sz="2800" dirty="0" smtClean="0"/>
          </a:p>
          <a:p>
            <a:pPr lvl="1"/>
            <a:r>
              <a:rPr lang="nl-NL" sz="2800" dirty="0" smtClean="0"/>
              <a:t>To </a:t>
            </a:r>
            <a:r>
              <a:rPr lang="nl-NL" sz="2800" dirty="0" err="1" smtClean="0"/>
              <a:t>what</a:t>
            </a:r>
            <a:r>
              <a:rPr lang="nl-NL" sz="2800" dirty="0" smtClean="0"/>
              <a:t> </a:t>
            </a:r>
            <a:r>
              <a:rPr lang="nl-NL" sz="2800" dirty="0" err="1" smtClean="0"/>
              <a:t>extent</a:t>
            </a:r>
            <a:r>
              <a:rPr lang="nl-NL" sz="2800" dirty="0" smtClean="0"/>
              <a:t> </a:t>
            </a:r>
            <a:r>
              <a:rPr lang="nl-NL" sz="2800" dirty="0" err="1" smtClean="0"/>
              <a:t>could</a:t>
            </a:r>
            <a:r>
              <a:rPr lang="nl-NL" sz="2800" dirty="0" smtClean="0"/>
              <a:t> NARCIS </a:t>
            </a:r>
            <a:r>
              <a:rPr lang="nl-NL" sz="2800" dirty="0" err="1" smtClean="0"/>
              <a:t>be</a:t>
            </a:r>
            <a:r>
              <a:rPr lang="nl-NL" sz="2800" dirty="0" smtClean="0"/>
              <a:t> </a:t>
            </a:r>
            <a:r>
              <a:rPr lang="nl-NL" sz="2800" dirty="0" err="1" smtClean="0"/>
              <a:t>useful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non-users</a:t>
            </a:r>
            <a:r>
              <a:rPr lang="nl-NL" sz="2800" dirty="0" smtClean="0"/>
              <a:t> </a:t>
            </a:r>
            <a:r>
              <a:rPr lang="nl-NL" sz="2800" dirty="0" err="1" smtClean="0"/>
              <a:t>given</a:t>
            </a:r>
            <a:r>
              <a:rPr lang="nl-NL" sz="2800" dirty="0" smtClean="0"/>
              <a:t> </a:t>
            </a:r>
            <a:r>
              <a:rPr lang="nl-NL" sz="2800" dirty="0" err="1" smtClean="0"/>
              <a:t>their</a:t>
            </a:r>
            <a:r>
              <a:rPr lang="nl-NL" sz="2800" dirty="0" smtClean="0"/>
              <a:t> </a:t>
            </a:r>
            <a:r>
              <a:rPr lang="nl-NL" sz="2800" dirty="0" err="1" smtClean="0"/>
              <a:t>information</a:t>
            </a:r>
            <a:r>
              <a:rPr lang="nl-NL" sz="2800" dirty="0" smtClean="0"/>
              <a:t> </a:t>
            </a:r>
            <a:r>
              <a:rPr lang="nl-NL" sz="2800" dirty="0" err="1" smtClean="0"/>
              <a:t>behaviour</a:t>
            </a:r>
            <a:r>
              <a:rPr lang="nl-NL" sz="28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Script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sz="2800" dirty="0" err="1" smtClean="0"/>
              <a:t>Which</a:t>
            </a:r>
            <a:r>
              <a:rPr lang="nl-NL" sz="2800" dirty="0" smtClean="0"/>
              <a:t> </a:t>
            </a:r>
            <a:r>
              <a:rPr lang="nl-NL" sz="2800" dirty="0" err="1" smtClean="0"/>
              <a:t>information</a:t>
            </a:r>
            <a:r>
              <a:rPr lang="nl-NL" sz="2800" dirty="0" smtClean="0"/>
              <a:t> </a:t>
            </a:r>
            <a:r>
              <a:rPr lang="nl-NL" sz="2800" dirty="0" err="1" smtClean="0"/>
              <a:t>sources</a:t>
            </a:r>
            <a:r>
              <a:rPr lang="nl-NL" sz="2800" dirty="0" smtClean="0"/>
              <a:t> are </a:t>
            </a:r>
            <a:r>
              <a:rPr lang="nl-NL" sz="2800" dirty="0" err="1" smtClean="0"/>
              <a:t>used</a:t>
            </a:r>
            <a:r>
              <a:rPr lang="nl-NL" sz="2800" dirty="0" smtClean="0"/>
              <a:t>?</a:t>
            </a:r>
          </a:p>
          <a:p>
            <a:pPr lvl="1"/>
            <a:endParaRPr lang="nl-NL" sz="2800" dirty="0" smtClean="0"/>
          </a:p>
          <a:p>
            <a:pPr lvl="1"/>
            <a:r>
              <a:rPr lang="nl-NL" sz="2800" dirty="0" err="1" smtClean="0"/>
              <a:t>How</a:t>
            </a:r>
            <a:r>
              <a:rPr lang="nl-NL" sz="2800" dirty="0" smtClean="0"/>
              <a:t> does the </a:t>
            </a:r>
            <a:r>
              <a:rPr lang="nl-NL" sz="2800" dirty="0" err="1" smtClean="0"/>
              <a:t>interviewee</a:t>
            </a:r>
            <a:r>
              <a:rPr lang="nl-NL" sz="2800" dirty="0" smtClean="0"/>
              <a:t> search 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information</a:t>
            </a:r>
            <a:r>
              <a:rPr lang="nl-NL" sz="2800" dirty="0" smtClean="0"/>
              <a:t>?</a:t>
            </a:r>
          </a:p>
          <a:p>
            <a:pPr lvl="1"/>
            <a:endParaRPr lang="nl-NL" sz="2800" dirty="0" smtClean="0"/>
          </a:p>
          <a:p>
            <a:pPr lvl="1"/>
            <a:r>
              <a:rPr lang="nl-NL" sz="2800" dirty="0" err="1" smtClean="0"/>
              <a:t>What</a:t>
            </a:r>
            <a:r>
              <a:rPr lang="nl-NL" sz="2800" dirty="0" smtClean="0"/>
              <a:t> </a:t>
            </a:r>
            <a:r>
              <a:rPr lang="nl-NL" sz="2800" dirty="0" err="1" smtClean="0"/>
              <a:t>problems</a:t>
            </a:r>
            <a:r>
              <a:rPr lang="nl-NL" sz="2800" dirty="0" smtClean="0"/>
              <a:t> does </a:t>
            </a:r>
            <a:r>
              <a:rPr lang="nl-NL" sz="2800" dirty="0" err="1" smtClean="0"/>
              <a:t>she</a:t>
            </a:r>
            <a:r>
              <a:rPr lang="nl-NL" sz="2800" dirty="0" smtClean="0"/>
              <a:t>/</a:t>
            </a:r>
            <a:r>
              <a:rPr lang="nl-NL" sz="2800" dirty="0" err="1" smtClean="0"/>
              <a:t>he</a:t>
            </a:r>
            <a:r>
              <a:rPr lang="nl-NL" sz="2800" dirty="0" smtClean="0"/>
              <a:t> </a:t>
            </a:r>
            <a:r>
              <a:rPr lang="nl-NL" sz="2800" dirty="0" err="1" smtClean="0"/>
              <a:t>encounter</a:t>
            </a:r>
            <a:r>
              <a:rPr lang="nl-NL" sz="2800" dirty="0" smtClean="0"/>
              <a:t> </a:t>
            </a:r>
            <a:r>
              <a:rPr lang="nl-NL" sz="2800" dirty="0" err="1" smtClean="0"/>
              <a:t>when</a:t>
            </a:r>
            <a:r>
              <a:rPr lang="nl-NL" sz="2800" dirty="0" smtClean="0"/>
              <a:t> </a:t>
            </a:r>
            <a:r>
              <a:rPr lang="nl-NL" sz="2800" dirty="0" err="1" smtClean="0"/>
              <a:t>searching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information</a:t>
            </a:r>
            <a:r>
              <a:rPr lang="nl-NL" sz="2800" dirty="0" smtClean="0"/>
              <a:t>?</a:t>
            </a:r>
          </a:p>
          <a:p>
            <a:pPr lvl="1"/>
            <a:endParaRPr lang="nl-NL" sz="2800" dirty="0" smtClean="0"/>
          </a:p>
          <a:p>
            <a:pPr lvl="1"/>
            <a:r>
              <a:rPr lang="nl-NL" sz="2800" dirty="0" err="1" smtClean="0"/>
              <a:t>Not</a:t>
            </a:r>
            <a:r>
              <a:rPr lang="nl-NL" sz="2800" dirty="0" smtClean="0"/>
              <a:t> </a:t>
            </a:r>
            <a:r>
              <a:rPr lang="nl-NL" sz="2800" dirty="0" err="1" smtClean="0"/>
              <a:t>about</a:t>
            </a:r>
            <a:r>
              <a:rPr lang="nl-NL" sz="2800" dirty="0" smtClean="0"/>
              <a:t> NARCIS!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Why</a:t>
            </a:r>
            <a:r>
              <a:rPr lang="nl-NL" dirty="0" smtClean="0"/>
              <a:t> </a:t>
            </a:r>
            <a:r>
              <a:rPr lang="nl-NL" dirty="0" err="1" smtClean="0"/>
              <a:t>respondents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CRIS </a:t>
            </a:r>
            <a:r>
              <a:rPr lang="nl-NL" dirty="0" err="1" smtClean="0"/>
              <a:t>information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400" dirty="0" smtClean="0"/>
              <a:t>They use their </a:t>
            </a:r>
            <a:r>
              <a:rPr lang="en-GB" sz="2400" b="1" dirty="0" smtClean="0"/>
              <a:t>own networks</a:t>
            </a:r>
            <a:r>
              <a:rPr lang="en-GB" sz="2400" dirty="0" smtClean="0"/>
              <a:t>, except for exploring new areas or finding information about lesser-known researchers</a:t>
            </a:r>
          </a:p>
          <a:p>
            <a:pPr lvl="1"/>
            <a:r>
              <a:rPr lang="en-GB" sz="2400" b="1" dirty="0" smtClean="0"/>
              <a:t>Individuals and organisations</a:t>
            </a:r>
            <a:r>
              <a:rPr lang="en-GB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i="1" dirty="0" smtClean="0"/>
              <a:t>Researchers</a:t>
            </a:r>
            <a:r>
              <a:rPr lang="en-GB" sz="2400" dirty="0" smtClean="0"/>
              <a:t>: to get background material that may add value to their publications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i="1" dirty="0" smtClean="0"/>
              <a:t>Non-researchers</a:t>
            </a:r>
            <a:r>
              <a:rPr lang="en-GB" sz="2400" dirty="0" smtClean="0"/>
              <a:t>: to find experts in a particular field in order to gather more information</a:t>
            </a:r>
          </a:p>
          <a:p>
            <a:pPr lvl="1"/>
            <a:r>
              <a:rPr lang="en-GB" sz="2400" b="1" dirty="0" smtClean="0"/>
              <a:t>Current research: </a:t>
            </a:r>
            <a:r>
              <a:rPr lang="en-GB" sz="2400" dirty="0" smtClean="0"/>
              <a:t>to gain an early impression of work being done in new fields of research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Information</a:t>
            </a:r>
            <a:r>
              <a:rPr lang="nl-NL" dirty="0" smtClean="0"/>
              <a:t> </a:t>
            </a:r>
            <a:r>
              <a:rPr lang="nl-NL" smtClean="0"/>
              <a:t>sources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000" dirty="0" smtClean="0"/>
              <a:t>Digital Library of the respondent’s own university</a:t>
            </a:r>
          </a:p>
          <a:p>
            <a:pPr lvl="1"/>
            <a:r>
              <a:rPr lang="en-GB" sz="2000" dirty="0" smtClean="0"/>
              <a:t>Search engines (Google, Google Scholar)</a:t>
            </a:r>
          </a:p>
          <a:p>
            <a:pPr lvl="1"/>
            <a:r>
              <a:rPr lang="en-GB" sz="2000" dirty="0" smtClean="0"/>
              <a:t>Personal contacts/participation at conferences/workshops</a:t>
            </a:r>
          </a:p>
          <a:p>
            <a:pPr lvl="1"/>
            <a:r>
              <a:rPr lang="en-GB" sz="2000" dirty="0" smtClean="0"/>
              <a:t>Blogs and Twitter</a:t>
            </a:r>
          </a:p>
          <a:p>
            <a:pPr lvl="1"/>
            <a:r>
              <a:rPr lang="en-GB" sz="2000" dirty="0" smtClean="0"/>
              <a:t>Dissertations and journal  articles</a:t>
            </a:r>
          </a:p>
          <a:p>
            <a:pPr lvl="1"/>
            <a:r>
              <a:rPr lang="en-GB" sz="2000" dirty="0" smtClean="0"/>
              <a:t>Subscription to alert services</a:t>
            </a:r>
          </a:p>
          <a:p>
            <a:pPr lvl="1"/>
            <a:r>
              <a:rPr lang="en-GB" sz="2000" dirty="0" smtClean="0"/>
              <a:t>Personal (online) networks  (LinkedIn)</a:t>
            </a:r>
          </a:p>
          <a:p>
            <a:pPr lvl="1"/>
            <a:r>
              <a:rPr lang="en-GB" sz="2000" dirty="0" smtClean="0"/>
              <a:t>Datasets (surveys, audio-visual material) and statistical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Problems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researchers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GB" dirty="0" smtClean="0"/>
              <a:t>Quality</a:t>
            </a:r>
          </a:p>
          <a:p>
            <a:pPr lvl="1">
              <a:lnSpc>
                <a:spcPct val="100000"/>
              </a:lnSpc>
            </a:pPr>
            <a:endParaRPr lang="en-GB" dirty="0" smtClean="0"/>
          </a:p>
          <a:p>
            <a:pPr lvl="1">
              <a:lnSpc>
                <a:spcPct val="100000"/>
              </a:lnSpc>
            </a:pPr>
            <a:r>
              <a:rPr lang="en-GB" dirty="0" smtClean="0"/>
              <a:t>Accessibility</a:t>
            </a:r>
          </a:p>
          <a:p>
            <a:pPr lvl="1">
              <a:lnSpc>
                <a:spcPct val="100000"/>
              </a:lnSpc>
            </a:pPr>
            <a:endParaRPr lang="en-GB" dirty="0" smtClean="0"/>
          </a:p>
          <a:p>
            <a:pPr lvl="1">
              <a:lnSpc>
                <a:spcPct val="100000"/>
              </a:lnSpc>
            </a:pPr>
            <a:r>
              <a:rPr lang="en-GB" dirty="0" smtClean="0"/>
              <a:t>Coverage</a:t>
            </a:r>
          </a:p>
          <a:p>
            <a:pPr lvl="1">
              <a:lnSpc>
                <a:spcPct val="100000"/>
              </a:lnSpc>
            </a:pPr>
            <a:endParaRPr lang="en-GB" dirty="0" smtClean="0"/>
          </a:p>
          <a:p>
            <a:pPr lvl="1">
              <a:lnSpc>
                <a:spcPct val="100000"/>
              </a:lnSpc>
            </a:pPr>
            <a:r>
              <a:rPr lang="en-GB" dirty="0" smtClean="0"/>
              <a:t>Context</a:t>
            </a:r>
          </a:p>
          <a:p>
            <a:pPr lvl="1">
              <a:lnSpc>
                <a:spcPct val="100000"/>
              </a:lnSpc>
            </a:pPr>
            <a:endParaRPr lang="en-GB" dirty="0" smtClean="0"/>
          </a:p>
          <a:p>
            <a:pPr lvl="1">
              <a:lnSpc>
                <a:spcPct val="100000"/>
              </a:lnSpc>
            </a:pPr>
            <a:r>
              <a:rPr lang="en-GB" dirty="0" smtClean="0"/>
              <a:t>Persistence</a:t>
            </a:r>
          </a:p>
          <a:p>
            <a:pPr lvl="1">
              <a:lnSpc>
                <a:spcPct val="100000"/>
              </a:lnSpc>
            </a:pPr>
            <a:endParaRPr lang="en-GB" dirty="0" smtClean="0"/>
          </a:p>
          <a:p>
            <a:pPr lvl="1">
              <a:lnSpc>
                <a:spcPct val="100000"/>
              </a:lnSpc>
            </a:pPr>
            <a:r>
              <a:rPr lang="en-GB" dirty="0" smtClean="0"/>
              <a:t>Information overload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Problems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non-researchers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Absence of very concise abstracts of scientific publications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No free access to some texts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Difficulty in finding experts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Conclusions</a:t>
            </a:r>
            <a:r>
              <a:rPr lang="nl-NL" dirty="0" smtClean="0"/>
              <a:t>: </a:t>
            </a:r>
            <a:r>
              <a:rPr lang="nl-NL" dirty="0" err="1" smtClean="0"/>
              <a:t>surveys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25" y="2455952"/>
            <a:ext cx="7894638" cy="3635375"/>
          </a:xfrm>
        </p:spPr>
        <p:txBody>
          <a:bodyPr/>
          <a:lstStyle/>
          <a:p>
            <a:pPr lvl="1"/>
            <a:r>
              <a:rPr lang="nl-NL" dirty="0" smtClean="0"/>
              <a:t>Half of the NARCIS </a:t>
            </a:r>
            <a:r>
              <a:rPr lang="nl-NL" dirty="0" err="1" smtClean="0"/>
              <a:t>users</a:t>
            </a:r>
            <a:r>
              <a:rPr lang="nl-NL" dirty="0" smtClean="0"/>
              <a:t>: </a:t>
            </a:r>
            <a:r>
              <a:rPr lang="nl-NL" dirty="0" err="1" smtClean="0"/>
              <a:t>universities</a:t>
            </a:r>
            <a:r>
              <a:rPr lang="nl-NL" dirty="0" smtClean="0"/>
              <a:t>/of </a:t>
            </a:r>
            <a:r>
              <a:rPr lang="nl-NL" dirty="0" err="1" smtClean="0"/>
              <a:t>applied</a:t>
            </a:r>
            <a:r>
              <a:rPr lang="nl-NL" dirty="0" smtClean="0"/>
              <a:t> </a:t>
            </a:r>
            <a:r>
              <a:rPr lang="nl-NL" dirty="0" err="1" smtClean="0"/>
              <a:t>sciences</a:t>
            </a:r>
            <a:r>
              <a:rPr lang="nl-NL" dirty="0" smtClean="0"/>
              <a:t>), research </a:t>
            </a:r>
            <a:r>
              <a:rPr lang="nl-NL" dirty="0" err="1" smtClean="0"/>
              <a:t>institutions</a:t>
            </a:r>
            <a:endParaRPr lang="nl-NL" dirty="0" smtClean="0"/>
          </a:p>
          <a:p>
            <a:pPr lvl="1"/>
            <a:r>
              <a:rPr lang="nl-NL" dirty="0" smtClean="0"/>
              <a:t>Most </a:t>
            </a:r>
            <a:r>
              <a:rPr lang="nl-NL" dirty="0" err="1" smtClean="0"/>
              <a:t>searches</a:t>
            </a:r>
            <a:r>
              <a:rPr lang="nl-NL" dirty="0" smtClean="0"/>
              <a:t> are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dissertations</a:t>
            </a:r>
            <a:r>
              <a:rPr lang="nl-NL" dirty="0" smtClean="0"/>
              <a:t>;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Open Access </a:t>
            </a:r>
            <a:r>
              <a:rPr lang="nl-NL" dirty="0" err="1" smtClean="0"/>
              <a:t>publications</a:t>
            </a:r>
            <a:r>
              <a:rPr lang="nl-NL" dirty="0" smtClean="0"/>
              <a:t>, </a:t>
            </a:r>
            <a:r>
              <a:rPr lang="nl-NL" dirty="0" err="1" smtClean="0"/>
              <a:t>information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research and expertise</a:t>
            </a:r>
          </a:p>
          <a:p>
            <a:pPr lvl="1"/>
            <a:r>
              <a:rPr lang="nl-NL" dirty="0" err="1" smtClean="0"/>
              <a:t>Appreciated</a:t>
            </a:r>
            <a:r>
              <a:rPr lang="nl-NL" dirty="0" smtClean="0"/>
              <a:t>: </a:t>
            </a:r>
            <a:r>
              <a:rPr lang="nl-NL" dirty="0" err="1" smtClean="0"/>
              <a:t>downloading</a:t>
            </a:r>
            <a:r>
              <a:rPr lang="nl-NL" dirty="0" smtClean="0"/>
              <a:t>, </a:t>
            </a:r>
            <a:r>
              <a:rPr lang="nl-NL" dirty="0" err="1" smtClean="0"/>
              <a:t>one-stop-shop</a:t>
            </a:r>
            <a:r>
              <a:rPr lang="nl-NL" dirty="0" smtClean="0"/>
              <a:t>; links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persons</a:t>
            </a:r>
            <a:r>
              <a:rPr lang="nl-NL" dirty="0" smtClean="0"/>
              <a:t> to </a:t>
            </a:r>
            <a:r>
              <a:rPr lang="nl-NL" dirty="0" err="1" smtClean="0"/>
              <a:t>publications</a:t>
            </a:r>
            <a:endParaRPr lang="nl-NL" dirty="0" smtClean="0"/>
          </a:p>
          <a:p>
            <a:pPr lvl="1"/>
            <a:r>
              <a:rPr lang="nl-NL" dirty="0" err="1" smtClean="0"/>
              <a:t>Development</a:t>
            </a:r>
            <a:r>
              <a:rPr lang="nl-NL" dirty="0" smtClean="0"/>
              <a:t>: access to international </a:t>
            </a:r>
            <a:r>
              <a:rPr lang="nl-NL" dirty="0" err="1" smtClean="0"/>
              <a:t>information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Dutch portal NARCIS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IP </a:t>
            </a:r>
            <a:r>
              <a:rPr lang="nl-NL" dirty="0" err="1" smtClean="0"/>
              <a:t>analysis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Surveys</a:t>
            </a:r>
            <a:r>
              <a:rPr lang="nl-NL" dirty="0" smtClean="0"/>
              <a:t>	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Interviews</a:t>
            </a:r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Conclusions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Conclusion</a:t>
            </a:r>
            <a:r>
              <a:rPr lang="nl-NL" dirty="0" smtClean="0"/>
              <a:t> Interviews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err="1" smtClean="0"/>
              <a:t>Many</a:t>
            </a:r>
            <a:r>
              <a:rPr lang="nl-NL" dirty="0" smtClean="0"/>
              <a:t> of the </a:t>
            </a:r>
            <a:r>
              <a:rPr lang="nl-NL" dirty="0" err="1" smtClean="0"/>
              <a:t>respondents</a:t>
            </a:r>
            <a:r>
              <a:rPr lang="nl-NL" dirty="0" smtClean="0"/>
              <a:t>’ wishes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met </a:t>
            </a:r>
            <a:r>
              <a:rPr lang="nl-NL" dirty="0" err="1" smtClean="0"/>
              <a:t>by</a:t>
            </a:r>
            <a:r>
              <a:rPr lang="nl-NL" dirty="0" smtClean="0"/>
              <a:t> NARCIS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Garanteed </a:t>
            </a:r>
            <a:r>
              <a:rPr lang="nl-NL" dirty="0" err="1" smtClean="0"/>
              <a:t>quality</a:t>
            </a:r>
            <a:r>
              <a:rPr lang="nl-NL" dirty="0" smtClean="0"/>
              <a:t> of the NARCIS content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Access to Open Access </a:t>
            </a:r>
            <a:r>
              <a:rPr lang="nl-NL" dirty="0" err="1" smtClean="0"/>
              <a:t>publications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Finding</a:t>
            </a:r>
            <a:r>
              <a:rPr lang="nl-NL" dirty="0" smtClean="0"/>
              <a:t> experts</a:t>
            </a:r>
          </a:p>
          <a:p>
            <a:endParaRPr lang="nl-NL" dirty="0" smtClean="0"/>
          </a:p>
          <a:p>
            <a:pPr algn="ctr"/>
            <a:endParaRPr lang="nl-NL" dirty="0" smtClean="0"/>
          </a:p>
          <a:p>
            <a:endParaRPr lang="en-GB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conclusion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 smtClean="0"/>
          </a:p>
          <a:p>
            <a:pPr algn="ctr"/>
            <a:r>
              <a:rPr lang="nl-NL" b="1" dirty="0" err="1" smtClean="0">
                <a:solidFill>
                  <a:schemeClr val="accent1"/>
                </a:solidFill>
              </a:rPr>
              <a:t>What</a:t>
            </a:r>
            <a:r>
              <a:rPr lang="nl-NL" b="1" dirty="0" smtClean="0">
                <a:solidFill>
                  <a:schemeClr val="accent1"/>
                </a:solidFill>
              </a:rPr>
              <a:t> we </a:t>
            </a:r>
            <a:r>
              <a:rPr lang="nl-NL" b="1" dirty="0" err="1" smtClean="0">
                <a:solidFill>
                  <a:schemeClr val="accent1"/>
                </a:solidFill>
              </a:rPr>
              <a:t>need</a:t>
            </a:r>
            <a:r>
              <a:rPr lang="nl-NL" b="1" dirty="0" smtClean="0">
                <a:solidFill>
                  <a:schemeClr val="accent1"/>
                </a:solidFill>
              </a:rPr>
              <a:t> is a </a:t>
            </a:r>
            <a:r>
              <a:rPr lang="nl-NL" b="1" dirty="0" err="1" smtClean="0">
                <a:solidFill>
                  <a:schemeClr val="accent1"/>
                </a:solidFill>
              </a:rPr>
              <a:t>better</a:t>
            </a:r>
            <a:r>
              <a:rPr lang="nl-NL" b="1" dirty="0" smtClean="0">
                <a:solidFill>
                  <a:schemeClr val="accent1"/>
                </a:solidFill>
              </a:rPr>
              <a:t> PR </a:t>
            </a:r>
            <a:r>
              <a:rPr lang="nl-NL" b="1" dirty="0" err="1" smtClean="0">
                <a:solidFill>
                  <a:schemeClr val="accent1"/>
                </a:solidFill>
              </a:rPr>
              <a:t>effort</a:t>
            </a:r>
            <a:r>
              <a:rPr lang="nl-NL" b="1" dirty="0" smtClean="0">
                <a:solidFill>
                  <a:schemeClr val="accent1"/>
                </a:solidFill>
              </a:rPr>
              <a:t>!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1029" name="Picture 5" descr="https://smartsite.knaw.nl/Content/NOD/flyer.jpg?hid=img;w=;q=100;rm=18;mxw=1126;mxh=400;oldw=;q=100;rm=18;mxw=1126;mxh=400;oldmxw=100;oldmxh=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888" y="3432175"/>
            <a:ext cx="2286000" cy="32289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8" name="Picture 7" descr="GetAttach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2385" y="4219736"/>
            <a:ext cx="2717959" cy="1549237"/>
          </a:xfrm>
          <a:prstGeom prst="rect">
            <a:avLst/>
          </a:prstGeom>
        </p:spPr>
      </p:pic>
      <p:pic>
        <p:nvPicPr>
          <p:cNvPr id="9" name="Picture 8" descr="fly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5909" y="4299856"/>
            <a:ext cx="2277292" cy="1984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311150" y="4122057"/>
            <a:ext cx="8510588" cy="380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b="1" dirty="0" err="1" smtClean="0">
                <a:solidFill>
                  <a:schemeClr val="accent1"/>
                </a:solidFill>
                <a:latin typeface="Cambria" pitchFamily="18" charset="0"/>
              </a:rPr>
              <a:t>Thank</a:t>
            </a:r>
            <a:r>
              <a:rPr lang="nl-NL" b="1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  <a:latin typeface="Cambria" pitchFamily="18" charset="0"/>
              </a:rPr>
              <a:t>you</a:t>
            </a:r>
            <a:r>
              <a:rPr lang="nl-NL" b="1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  <a:latin typeface="Cambria" pitchFamily="18" charset="0"/>
              </a:rPr>
              <a:t>for</a:t>
            </a:r>
            <a:r>
              <a:rPr lang="nl-NL" b="1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  <a:latin typeface="Cambria" pitchFamily="18" charset="0"/>
              </a:rPr>
              <a:t>your</a:t>
            </a:r>
            <a:r>
              <a:rPr lang="nl-NL" b="1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  <a:latin typeface="Cambria" pitchFamily="18" charset="0"/>
              </a:rPr>
              <a:t>attention</a:t>
            </a:r>
            <a:r>
              <a:rPr lang="nl-NL" b="1" dirty="0" smtClean="0">
                <a:solidFill>
                  <a:schemeClr val="accent1"/>
                </a:solidFill>
                <a:latin typeface="Cambria" pitchFamily="18" charset="0"/>
              </a:rPr>
              <a:t>!</a:t>
            </a:r>
          </a:p>
          <a:p>
            <a:pPr algn="ctr">
              <a:buNone/>
            </a:pPr>
            <a:endParaRPr lang="nl-NL" b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nl-NL" sz="2800" b="1" dirty="0" err="1" smtClean="0">
                <a:solidFill>
                  <a:srgbClr val="CDAB5C"/>
                </a:solidFill>
                <a:latin typeface="Cambria" pitchFamily="18" charset="0"/>
                <a:hlinkClick r:id="rId2"/>
              </a:rPr>
              <a:t>www.narcis.nl</a:t>
            </a:r>
            <a:endParaRPr lang="nl-NL" sz="2800" b="1" dirty="0" smtClean="0">
              <a:solidFill>
                <a:srgbClr val="CDAB5C"/>
              </a:solidFill>
              <a:latin typeface="Cambria" pitchFamily="18" charset="0"/>
            </a:endParaRPr>
          </a:p>
          <a:p>
            <a:pPr algn="ctr">
              <a:buNone/>
            </a:pPr>
            <a:endParaRPr lang="nl-NL" sz="2800" b="1" dirty="0" smtClean="0">
              <a:solidFill>
                <a:srgbClr val="CDAB5C"/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nl-NL" b="1" dirty="0" err="1" smtClean="0">
                <a:latin typeface="Cambria" pitchFamily="18" charset="0"/>
              </a:rPr>
              <a:t>Acknowledgements</a:t>
            </a:r>
            <a:r>
              <a:rPr lang="nl-NL" b="1" dirty="0" smtClean="0">
                <a:latin typeface="Cambria" pitchFamily="18" charset="0"/>
              </a:rPr>
              <a:t>: </a:t>
            </a:r>
          </a:p>
          <a:p>
            <a:pPr algn="ctr">
              <a:buNone/>
            </a:pPr>
            <a:r>
              <a:rPr lang="nl-NL" b="1" dirty="0" smtClean="0">
                <a:latin typeface="Cambria" pitchFamily="18" charset="0"/>
              </a:rPr>
              <a:t>Repke de Vries and Henk Voorbij</a:t>
            </a:r>
          </a:p>
          <a:p>
            <a:pPr algn="ctr">
              <a:buNone/>
            </a:pPr>
            <a:endParaRPr lang="nl-NL" b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pPr algn="ctr">
              <a:buNone/>
            </a:pPr>
            <a:endParaRPr lang="nl-NL" b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pPr algn="ctr">
              <a:buNone/>
            </a:pPr>
            <a:endParaRPr lang="nl-NL" b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pPr algn="ctr">
              <a:buNone/>
            </a:pPr>
            <a:endParaRPr lang="en-GB" b="1" dirty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infrastructure in the Netherlands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32953"/>
            <a:ext cx="7736113" cy="418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78DD9-836E-4D62-B410-41EDAD50D03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0801" t="16505" r="12265" b="3631"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23621-8878-4581-B28B-1FF8643C9EB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10595" t="17143" r="12262" b="5714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Use</a:t>
            </a:r>
            <a:r>
              <a:rPr lang="nl-NL" dirty="0" smtClean="0"/>
              <a:t> of NARCIS in 2009: 1.2 </a:t>
            </a:r>
            <a:r>
              <a:rPr lang="nl-NL" dirty="0" err="1" smtClean="0"/>
              <a:t>million</a:t>
            </a:r>
            <a:r>
              <a:rPr lang="nl-NL" dirty="0" smtClean="0"/>
              <a:t> </a:t>
            </a:r>
            <a:r>
              <a:rPr lang="nl-NL" dirty="0" err="1" smtClean="0"/>
              <a:t>users</a:t>
            </a:r>
            <a:endParaRPr lang="nl-N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23621-8878-4581-B28B-1FF8643C9EBE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2650" y="2476500"/>
          <a:ext cx="7894638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IP </a:t>
            </a:r>
            <a:r>
              <a:rPr lang="nl-NL" dirty="0" err="1" smtClean="0"/>
              <a:t>address</a:t>
            </a:r>
            <a:r>
              <a:rPr lang="nl-NL" dirty="0" smtClean="0"/>
              <a:t> </a:t>
            </a:r>
            <a:r>
              <a:rPr lang="nl-NL" dirty="0" err="1" smtClean="0"/>
              <a:t>analysis</a:t>
            </a:r>
            <a:r>
              <a:rPr lang="nl-NL" dirty="0" smtClean="0"/>
              <a:t>, 2 </a:t>
            </a:r>
            <a:r>
              <a:rPr lang="nl-NL" dirty="0" err="1" smtClean="0"/>
              <a:t>surveys</a:t>
            </a:r>
            <a:r>
              <a:rPr lang="nl-NL" dirty="0" smtClean="0"/>
              <a:t>, 17 interviews</a:t>
            </a:r>
            <a:endParaRPr lang="nl-N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3577" y="2476500"/>
          <a:ext cx="7893712" cy="128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732"/>
                <a:gridCol w="1973660"/>
                <a:gridCol w="1973660"/>
                <a:gridCol w="1973660"/>
              </a:tblGrid>
              <a:tr h="2238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/>
                        <a:t>Ip</a:t>
                      </a:r>
                      <a:r>
                        <a:rPr lang="en-GB" sz="1600" u="none" strike="noStrike" dirty="0"/>
                        <a:t> </a:t>
                      </a:r>
                      <a:r>
                        <a:rPr lang="en-GB" sz="1600" u="none" strike="noStrike" dirty="0" err="1"/>
                        <a:t>nummer</a:t>
                      </a:r>
                      <a:r>
                        <a:rPr lang="en-GB" sz="1600" u="none" strike="noStrike" dirty="0"/>
                        <a:t> </a:t>
                      </a:r>
                      <a:endParaRPr lang="en-GB" sz="1600" b="1" i="0" u="none" strike="noStrike" dirty="0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/>
                        <a:t>Name </a:t>
                      </a:r>
                      <a:endParaRPr lang="en-GB" sz="1600" b="1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/>
                        <a:t>Views </a:t>
                      </a:r>
                      <a:endParaRPr lang="en-GB" sz="1600" b="1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Category </a:t>
                      </a:r>
                      <a:endParaRPr lang="en-GB" sz="1600" b="1" i="0" u="none" strike="noStrike" dirty="0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266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192.107.175.11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WWS, Department of Energy Office of Scientific and Technical Information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217322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University not NL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137.224.252.10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/>
                        <a:t>Wageningen</a:t>
                      </a:r>
                      <a:r>
                        <a:rPr lang="en-GB" sz="1100" u="none" strike="noStrike" dirty="0"/>
                        <a:t> University and Research Centre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27792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University NL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64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156.83.1.251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Erasmus </a:t>
                      </a:r>
                      <a:r>
                        <a:rPr lang="en-GB" sz="1100" u="none" strike="noStrike" dirty="0" err="1"/>
                        <a:t>Medisch</a:t>
                      </a:r>
                      <a:r>
                        <a:rPr lang="en-GB" sz="1100" u="none" strike="noStrike" dirty="0"/>
                        <a:t> Centrum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9864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University NL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23621-8878-4581-B28B-1FF8643C9EB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surv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6272" y="4081977"/>
            <a:ext cx="1755327" cy="948205"/>
          </a:xfrm>
          <a:prstGeom prst="rect">
            <a:avLst/>
          </a:prstGeom>
        </p:spPr>
      </p:pic>
      <p:pic>
        <p:nvPicPr>
          <p:cNvPr id="8" name="Picture 7" descr="surve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7455" y="4026232"/>
            <a:ext cx="1792432" cy="960283"/>
          </a:xfrm>
          <a:prstGeom prst="rect">
            <a:avLst/>
          </a:prstGeom>
        </p:spPr>
      </p:pic>
      <p:pic>
        <p:nvPicPr>
          <p:cNvPr id="9" name="Picture 2" descr="C:\Documents and Settings\ellyd\Local Settings\Temporary Internet Files\Content.IE5\LCKHT1EI\MC9002406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7178" y="5181599"/>
            <a:ext cx="1845893" cy="1460446"/>
          </a:xfrm>
          <a:prstGeom prst="rect">
            <a:avLst/>
          </a:prstGeom>
          <a:noFill/>
        </p:spPr>
      </p:pic>
      <p:pic>
        <p:nvPicPr>
          <p:cNvPr id="10" name="Picture 2" descr="C:\Documents and Settings\ellyd\Local Settings\Temporary Internet Files\Content.IE5\LCKHT1EI\MC9002406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7464" y="5223382"/>
            <a:ext cx="1845893" cy="1460446"/>
          </a:xfrm>
          <a:prstGeom prst="rect">
            <a:avLst/>
          </a:prstGeom>
          <a:noFill/>
        </p:spPr>
      </p:pic>
      <p:pic>
        <p:nvPicPr>
          <p:cNvPr id="11" name="Picture 2" descr="C:\Documents and Settings\ellyd\Local Settings\Temporary Internet Files\Content.IE5\LCKHT1EI\MC9002406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4207" y="5196113"/>
            <a:ext cx="1845893" cy="1460446"/>
          </a:xfrm>
          <a:prstGeom prst="rect">
            <a:avLst/>
          </a:prstGeom>
          <a:noFill/>
        </p:spPr>
      </p:pic>
      <p:pic>
        <p:nvPicPr>
          <p:cNvPr id="12" name="Picture 2" descr="C:\Documents and Settings\ellyd\Local Settings\Temporary Internet Files\Content.IE5\LCKHT1EI\MC9002406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2892" y="5208868"/>
            <a:ext cx="1845893" cy="1460446"/>
          </a:xfrm>
          <a:prstGeom prst="rect">
            <a:avLst/>
          </a:prstGeom>
          <a:noFill/>
        </p:spPr>
      </p:pic>
      <p:pic>
        <p:nvPicPr>
          <p:cNvPr id="13" name="Picture 2" descr="C:\Documents and Settings\ellyd\Local Settings\Temporary Internet Files\Content.IE5\LCKHT1EI\MC9002406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6435" y="5194354"/>
            <a:ext cx="1845893" cy="1460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IP </a:t>
            </a:r>
            <a:r>
              <a:rPr lang="nl-NL" dirty="0" err="1" smtClean="0"/>
              <a:t>address</a:t>
            </a:r>
            <a:r>
              <a:rPr lang="nl-NL" dirty="0" smtClean="0"/>
              <a:t> </a:t>
            </a:r>
            <a:r>
              <a:rPr lang="nl-NL" dirty="0" err="1" smtClean="0"/>
              <a:t>analysis</a:t>
            </a:r>
            <a:endParaRPr lang="nl-N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4458" y="2476500"/>
          <a:ext cx="8316686" cy="4171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438"/>
                <a:gridCol w="2079416"/>
                <a:gridCol w="2079416"/>
                <a:gridCol w="2079416"/>
              </a:tblGrid>
              <a:tr h="5318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/>
                        <a:t>Ip</a:t>
                      </a:r>
                      <a:r>
                        <a:rPr lang="en-GB" sz="1600" u="none" strike="noStrike" dirty="0"/>
                        <a:t> </a:t>
                      </a:r>
                      <a:r>
                        <a:rPr lang="en-GB" sz="1600" u="none" strike="noStrike" dirty="0" err="1"/>
                        <a:t>nummer</a:t>
                      </a:r>
                      <a:r>
                        <a:rPr lang="en-GB" sz="1600" u="none" strike="noStrike" dirty="0"/>
                        <a:t> </a:t>
                      </a:r>
                      <a:endParaRPr lang="en-GB" sz="1600" b="1" i="0" u="none" strike="noStrike" dirty="0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/>
                        <a:t>Name </a:t>
                      </a:r>
                      <a:endParaRPr lang="en-GB" sz="1600" b="1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/>
                        <a:t>Views </a:t>
                      </a:r>
                      <a:endParaRPr lang="en-GB" sz="1600" b="1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Category </a:t>
                      </a:r>
                      <a:endParaRPr lang="en-GB" sz="1600" b="1" i="0" u="none" strike="noStrike" dirty="0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75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192.107.175.11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WWS, Department of Energy Office of Scientific and Technical Information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217322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University not NL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383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137.224.252.10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/>
                        <a:t>Wageningen</a:t>
                      </a:r>
                      <a:r>
                        <a:rPr lang="en-GB" sz="1100" u="none" strike="noStrike" dirty="0"/>
                        <a:t> University and Research Centre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27792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University NL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191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156.83.1.251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Erasmus </a:t>
                      </a:r>
                      <a:r>
                        <a:rPr lang="en-GB" sz="1100" u="none" strike="noStrike" dirty="0" err="1"/>
                        <a:t>Medisch</a:t>
                      </a:r>
                      <a:r>
                        <a:rPr lang="en-GB" sz="1100" u="none" strike="noStrike" dirty="0"/>
                        <a:t> Centrum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9864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University NL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191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130.37.210.210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VU UniversitY Amsterdam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5014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University NL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191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10.20.32.124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Private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4990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Provider NL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383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145.88.209.33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Leiden University Medical Centre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4720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University NL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23621-8878-4581-B28B-1FF8643C9E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AW Powerpoint Sjabloon">
  <a:themeElements>
    <a:clrScheme name="Standaardontwerp 1">
      <a:dk1>
        <a:srgbClr val="000000"/>
      </a:dk1>
      <a:lt1>
        <a:srgbClr val="FFFFFF"/>
      </a:lt1>
      <a:dk2>
        <a:srgbClr val="A5C3D2"/>
      </a:dk2>
      <a:lt2>
        <a:srgbClr val="A82C12"/>
      </a:lt2>
      <a:accent1>
        <a:srgbClr val="10007B"/>
      </a:accent1>
      <a:accent2>
        <a:srgbClr val="CDAB5C"/>
      </a:accent2>
      <a:accent3>
        <a:srgbClr val="FFFFFF"/>
      </a:accent3>
      <a:accent4>
        <a:srgbClr val="000000"/>
      </a:accent4>
      <a:accent5>
        <a:srgbClr val="AAAABF"/>
      </a:accent5>
      <a:accent6>
        <a:srgbClr val="BA9B53"/>
      </a:accent6>
      <a:hlink>
        <a:srgbClr val="009BCA"/>
      </a:hlink>
      <a:folHlink>
        <a:srgbClr val="618519"/>
      </a:folHlink>
    </a:clrScheme>
    <a:fontScheme name="Standaardontwerp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A5C3D2"/>
        </a:dk2>
        <a:lt2>
          <a:srgbClr val="A82C12"/>
        </a:lt2>
        <a:accent1>
          <a:srgbClr val="10007B"/>
        </a:accent1>
        <a:accent2>
          <a:srgbClr val="CDAB5C"/>
        </a:accent2>
        <a:accent3>
          <a:srgbClr val="FFFFFF"/>
        </a:accent3>
        <a:accent4>
          <a:srgbClr val="000000"/>
        </a:accent4>
        <a:accent5>
          <a:srgbClr val="AAAABF"/>
        </a:accent5>
        <a:accent6>
          <a:srgbClr val="BA9B53"/>
        </a:accent6>
        <a:hlink>
          <a:srgbClr val="009BCA"/>
        </a:hlink>
        <a:folHlink>
          <a:srgbClr val="6185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10007B"/>
        </a:dk2>
        <a:lt2>
          <a:srgbClr val="A82C12"/>
        </a:lt2>
        <a:accent1>
          <a:srgbClr val="10007B"/>
        </a:accent1>
        <a:accent2>
          <a:srgbClr val="CDAB5C"/>
        </a:accent2>
        <a:accent3>
          <a:srgbClr val="FFFFFF"/>
        </a:accent3>
        <a:accent4>
          <a:srgbClr val="000000"/>
        </a:accent4>
        <a:accent5>
          <a:srgbClr val="AAAABF"/>
        </a:accent5>
        <a:accent6>
          <a:srgbClr val="BA9B53"/>
        </a:accent6>
        <a:hlink>
          <a:srgbClr val="009BCA"/>
        </a:hlink>
        <a:folHlink>
          <a:srgbClr val="6185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FFFFFF"/>
        </a:dk1>
        <a:lt1>
          <a:srgbClr val="FFFFFF"/>
        </a:lt1>
        <a:dk2>
          <a:srgbClr val="A5C3D2"/>
        </a:dk2>
        <a:lt2>
          <a:srgbClr val="A82C12"/>
        </a:lt2>
        <a:accent1>
          <a:srgbClr val="10007B"/>
        </a:accent1>
        <a:accent2>
          <a:srgbClr val="CDAB5C"/>
        </a:accent2>
        <a:accent3>
          <a:srgbClr val="FFFFFF"/>
        </a:accent3>
        <a:accent4>
          <a:srgbClr val="DADADA"/>
        </a:accent4>
        <a:accent5>
          <a:srgbClr val="AAAABF"/>
        </a:accent5>
        <a:accent6>
          <a:srgbClr val="BA9B53"/>
        </a:accent6>
        <a:hlink>
          <a:srgbClr val="009BCA"/>
        </a:hlink>
        <a:folHlink>
          <a:srgbClr val="6185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el presentati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910</Words>
  <Application>Microsoft Office PowerPoint</Application>
  <PresentationFormat>On-screen Show (4:3)</PresentationFormat>
  <Paragraphs>300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KNAW Powerpoint Sjabloon</vt:lpstr>
      <vt:lpstr>Users in the spotlight: study on the use of the Dutch scientific portal NARCIS, 2009  </vt:lpstr>
      <vt:lpstr>Royal Netherlands Academy of Arts and Sciences   </vt:lpstr>
      <vt:lpstr>Outline</vt:lpstr>
      <vt:lpstr>Information infrastructure in the Netherlands</vt:lpstr>
      <vt:lpstr>Slide 5</vt:lpstr>
      <vt:lpstr>Slide 6</vt:lpstr>
      <vt:lpstr>Use of NARCIS in 2009: 1.2 million users</vt:lpstr>
      <vt:lpstr>IP address analysis, 2 surveys, 17 interviews</vt:lpstr>
      <vt:lpstr>IP address analysis</vt:lpstr>
      <vt:lpstr>Origin of NARCIS users based on IP address</vt:lpstr>
      <vt:lpstr>First Survey</vt:lpstr>
      <vt:lpstr>6 questions</vt:lpstr>
      <vt:lpstr>WHAT IS YOUR FIELD OF ACTIVITY?</vt:lpstr>
      <vt:lpstr>WHAT IS YOUR PROFESSION? </vt:lpstr>
      <vt:lpstr>HOW OFTEN DID YOU VISIT NARCIS IN THE PAST SIX MONTHS? </vt:lpstr>
      <vt:lpstr>What were you looking for?</vt:lpstr>
      <vt:lpstr>What do you find important in a system such as NARCIS?</vt:lpstr>
      <vt:lpstr> WHAT ARE YOUR SUGGESTIONS FOR FURTHER DEVELOPMENT?</vt:lpstr>
      <vt:lpstr>Second survey</vt:lpstr>
      <vt:lpstr>What are you looking for and why?</vt:lpstr>
      <vt:lpstr>satisfied or very satisfied with the results of NARCIS use</vt:lpstr>
      <vt:lpstr>17 semi-structured interviews</vt:lpstr>
      <vt:lpstr>Main questions</vt:lpstr>
      <vt:lpstr>Script</vt:lpstr>
      <vt:lpstr>Why respondents use CRIS information</vt:lpstr>
      <vt:lpstr>Information sources</vt:lpstr>
      <vt:lpstr>Problems for researchers</vt:lpstr>
      <vt:lpstr>Problems for non-researchers</vt:lpstr>
      <vt:lpstr>Conclusions: surveys</vt:lpstr>
      <vt:lpstr>Conclusion Interviews</vt:lpstr>
      <vt:lpstr>Main conclusion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Users in the spotlight: study on the use of the Dutch scientific portal NARCIS, 2009</dc:title>
  <dc:creator>Elly Dijk</dc:creator>
  <cp:lastModifiedBy>EllyD</cp:lastModifiedBy>
  <cp:revision>270</cp:revision>
  <dcterms:created xsi:type="dcterms:W3CDTF">2009-07-08T20:45:10Z</dcterms:created>
  <dcterms:modified xsi:type="dcterms:W3CDTF">2010-07-06T11:51:55Z</dcterms:modified>
</cp:coreProperties>
</file>