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672"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2" r:id="rId18"/>
    <p:sldId id="273" r:id="rId19"/>
    <p:sldId id="269" r:id="rId20"/>
    <p:sldId id="274" r:id="rId21"/>
    <p:sldId id="275" r:id="rId22"/>
    <p:sldId id="276" r:id="rId23"/>
    <p:sldId id="284" r:id="rId24"/>
    <p:sldId id="277" r:id="rId25"/>
    <p:sldId id="283" r:id="rId26"/>
    <p:sldId id="278" r:id="rId27"/>
    <p:sldId id="281" r:id="rId28"/>
    <p:sldId id="282" r:id="rId29"/>
    <p:sldId id="280" r:id="rId30"/>
  </p:sldIdLst>
  <p:sldSz cx="9906000" cy="6858000" type="A4"/>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59C6704-DB0D-441A-897A-918775B3D3BE}">
  <a:tblStyle styleId="{D59C6704-DB0D-441A-897A-918775B3D3B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750" y="-2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36512893"/>
      </p:ext>
    </p:extLst>
  </p:cSld>
  <p:clrMap bg1="lt1" tx1="dk1" bg2="dk2" tx2="lt2" accent1="accent1" accent2="accent2" accent3="accent3" accent4="accent4" accent5="accent5" accent6="accent6" hlink="hlink" folHlink="folHlink"/>
  <p:notesStyle>
    <a:lvl1pPr marL="0" algn="l" defTabSz="536433" rtl="0" eaLnBrk="1" latinLnBrk="0" hangingPunct="1">
      <a:defRPr sz="1400" kern="1200">
        <a:solidFill>
          <a:schemeClr val="tx1"/>
        </a:solidFill>
        <a:latin typeface="+mn-lt"/>
        <a:ea typeface="+mn-ea"/>
        <a:cs typeface="+mn-cs"/>
      </a:defRPr>
    </a:lvl1pPr>
    <a:lvl2pPr marL="536433" algn="l" defTabSz="536433" rtl="0" eaLnBrk="1" latinLnBrk="0" hangingPunct="1">
      <a:defRPr sz="1400" kern="1200">
        <a:solidFill>
          <a:schemeClr val="tx1"/>
        </a:solidFill>
        <a:latin typeface="+mn-lt"/>
        <a:ea typeface="+mn-ea"/>
        <a:cs typeface="+mn-cs"/>
      </a:defRPr>
    </a:lvl2pPr>
    <a:lvl3pPr marL="1072866" algn="l" defTabSz="536433" rtl="0" eaLnBrk="1" latinLnBrk="0" hangingPunct="1">
      <a:defRPr sz="1400" kern="1200">
        <a:solidFill>
          <a:schemeClr val="tx1"/>
        </a:solidFill>
        <a:latin typeface="+mn-lt"/>
        <a:ea typeface="+mn-ea"/>
        <a:cs typeface="+mn-cs"/>
      </a:defRPr>
    </a:lvl3pPr>
    <a:lvl4pPr marL="1609298" algn="l" defTabSz="536433" rtl="0" eaLnBrk="1" latinLnBrk="0" hangingPunct="1">
      <a:defRPr sz="1400" kern="1200">
        <a:solidFill>
          <a:schemeClr val="tx1"/>
        </a:solidFill>
        <a:latin typeface="+mn-lt"/>
        <a:ea typeface="+mn-ea"/>
        <a:cs typeface="+mn-cs"/>
      </a:defRPr>
    </a:lvl4pPr>
    <a:lvl5pPr marL="2145731" algn="l" defTabSz="536433" rtl="0" eaLnBrk="1" latinLnBrk="0" hangingPunct="1">
      <a:defRPr sz="1400" kern="1200">
        <a:solidFill>
          <a:schemeClr val="tx1"/>
        </a:solidFill>
        <a:latin typeface="+mn-lt"/>
        <a:ea typeface="+mn-ea"/>
        <a:cs typeface="+mn-cs"/>
      </a:defRPr>
    </a:lvl5pPr>
    <a:lvl6pPr marL="2682164" algn="l" defTabSz="536433" rtl="0" eaLnBrk="1" latinLnBrk="0" hangingPunct="1">
      <a:defRPr sz="1400" kern="1200">
        <a:solidFill>
          <a:schemeClr val="tx1"/>
        </a:solidFill>
        <a:latin typeface="+mn-lt"/>
        <a:ea typeface="+mn-ea"/>
        <a:cs typeface="+mn-cs"/>
      </a:defRPr>
    </a:lvl6pPr>
    <a:lvl7pPr marL="3218597" algn="l" defTabSz="536433" rtl="0" eaLnBrk="1" latinLnBrk="0" hangingPunct="1">
      <a:defRPr sz="1400" kern="1200">
        <a:solidFill>
          <a:schemeClr val="tx1"/>
        </a:solidFill>
        <a:latin typeface="+mn-lt"/>
        <a:ea typeface="+mn-ea"/>
        <a:cs typeface="+mn-cs"/>
      </a:defRPr>
    </a:lvl7pPr>
    <a:lvl8pPr marL="3755029" algn="l" defTabSz="536433" rtl="0" eaLnBrk="1" latinLnBrk="0" hangingPunct="1">
      <a:defRPr sz="1400" kern="1200">
        <a:solidFill>
          <a:schemeClr val="tx1"/>
        </a:solidFill>
        <a:latin typeface="+mn-lt"/>
        <a:ea typeface="+mn-ea"/>
        <a:cs typeface="+mn-cs"/>
      </a:defRPr>
    </a:lvl8pPr>
    <a:lvl9pPr marL="4291462" algn="l" defTabSz="5364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trdocs.hackpad.com/Europe-f4oUgkcP3sW"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plus.europepmc.org/grist/funderNames.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pp.eurostat.ec.europa.eu/statistics_explained/index.php/Glossary:Statistical_classification_of_economic_activities_in_the_European_Community_(NACE)" TargetMode="External"/><Relationship Id="rId3" Type="http://schemas.openxmlformats.org/officeDocument/2006/relationships/hyperlink" Target="http://cit.nih.gov/NR/exeres/6D09613A-CE00-4ABF-B3BC-20D978CF211F,frameless.htm" TargetMode="External"/><Relationship Id="rId7" Type="http://schemas.openxmlformats.org/officeDocument/2006/relationships/hyperlink" Target="http://cordis.europa.eu/cerif/src/subj_ind.htm" TargetMode="External"/><Relationship Id="rId12" Type="http://schemas.openxmlformats.org/officeDocument/2006/relationships/hyperlink" Target="http://www.casrai.org/43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abs.gov.au/Ausstats/abs@.nsf/Latestproducts/4AE1B46AE2048A28CA25741800044242?opendocument" TargetMode="External"/><Relationship Id="rId11" Type="http://schemas.openxmlformats.org/officeDocument/2006/relationships/hyperlink" Target="http://www.foroconsultivo.org.mx/eventos_realizados/taller_indicadores/presentaciones_taller_indicadores/dia2/fernando_galindo_ocde.pdf" TargetMode="External"/><Relationship Id="rId5" Type="http://schemas.openxmlformats.org/officeDocument/2006/relationships/hyperlink" Target="http://www.rcuk.ac.uk/research/efficiency/researchadmin/harmonisation/" TargetMode="External"/><Relationship Id="rId10" Type="http://schemas.openxmlformats.org/officeDocument/2006/relationships/hyperlink" Target="http://www.egi.eu/news-and-media/newsletters/Inspired_Issue_11/VT-SDC.html" TargetMode="External"/><Relationship Id="rId4" Type="http://schemas.openxmlformats.org/officeDocument/2006/relationships/hyperlink" Target="http://www.hrcsonline.net/" TargetMode="External"/><Relationship Id="rId9" Type="http://schemas.openxmlformats.org/officeDocument/2006/relationships/hyperlink" Target="http://ec.europa.eu/eurostat/ramon/nomenclatures/index.cfm?TargetUrl=LST_NOM_DTL&amp;StrNom=CPA_2008&amp;StrLanguageCode=EN&amp;IntPcKey=&amp;StrLayoutCode=HIERARCHI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europa.eu/research/era/art-185_en.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joinup.ec.europa.eu/community/semic/document/towards-common-policy-management-persistent-http-uris-eu-institutions" TargetMode="External"/><Relationship Id="rId3" Type="http://schemas.openxmlformats.org/officeDocument/2006/relationships/hyperlink" Target="http://www.ons.gov.uk/ons/guide-method/method-quality/specific/business-and-energy/research---development-surveys/information-note--coherence-of-uk-r-d-statistics.pdf" TargetMode="External"/><Relationship Id="rId7" Type="http://schemas.openxmlformats.org/officeDocument/2006/relationships/hyperlink" Target="http://www.hediip.ac.uk/" TargetMode="External"/><Relationship Id="rId12" Type="http://schemas.openxmlformats.org/officeDocument/2006/relationships/hyperlink" Target="http://recodeproject.eu/events/recode-workshop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cordis.europa.eu/projects/home_en.html" TargetMode="External"/><Relationship Id="rId11" Type="http://schemas.openxmlformats.org/officeDocument/2006/relationships/hyperlink" Target="http://ec.europa.eu/research/swafs/index.cfm?pg=policy&amp;lib=science" TargetMode="External"/><Relationship Id="rId5" Type="http://schemas.openxmlformats.org/officeDocument/2006/relationships/hyperlink" Target="http://www.oecd.org/sti/rds" TargetMode="External"/><Relationship Id="rId10" Type="http://schemas.openxmlformats.org/officeDocument/2006/relationships/hyperlink" Target="http://www.globalresearchcouncil.org/" TargetMode="External"/><Relationship Id="rId4" Type="http://schemas.openxmlformats.org/officeDocument/2006/relationships/hyperlink" Target="http://epp.eurostat.ec.europa.eu/statistics_explained/index.php/R_&amp;_D_expenditure" TargetMode="External"/><Relationship Id="rId9" Type="http://schemas.openxmlformats.org/officeDocument/2006/relationships/hyperlink" Target="http://erc.europa.e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niso.org/apps/group_public/download.php/10435/rp-17-2013_I2.pdf" TargetMode="External"/><Relationship Id="rId3" Type="http://schemas.openxmlformats.org/officeDocument/2006/relationships/hyperlink" Target="http://www.rin.ac.uk/our-work/research-funding-policy-and-guidance/acknowledgement-funders-journal-articles" TargetMode="External"/><Relationship Id="rId7" Type="http://schemas.openxmlformats.org/officeDocument/2006/relationships/hyperlink" Target="http://www.doi.org/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arch.crossref.org/fundref?q=501100000270" TargetMode="External"/><Relationship Id="rId5" Type="http://schemas.openxmlformats.org/officeDocument/2006/relationships/hyperlink" Target="http://www.crossref.org/fundref/FundRef_registry_sep28.pdf" TargetMode="External"/><Relationship Id="rId10" Type="http://schemas.openxmlformats.org/officeDocument/2006/relationships/hyperlink" Target="http://support.orcid.org/knowledgebase/articles/326033-add-funding-website-user" TargetMode="External"/><Relationship Id="rId4" Type="http://schemas.openxmlformats.org/officeDocument/2006/relationships/hyperlink" Target="http://www.crossref.org/fundref/" TargetMode="External"/><Relationship Id="rId9" Type="http://schemas.openxmlformats.org/officeDocument/2006/relationships/hyperlink" Target="http://www.isni.org/search"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ioxx.net/2014/06/27/rioxx-2-0-beta-1-released-for-commen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oinup.ec.europa.eu/sites/default/files/38/24/f8/Towards%20a%20common%20policy%20for%20the%20management%20of%20persistent%20HTTP%20URIs%20by%20EU%20Institutions_v.0.41.pdf" TargetMode="External"/><Relationship Id="rId5" Type="http://schemas.openxmlformats.org/officeDocument/2006/relationships/hyperlink" Target="https://guidelines.openaire.eu/wiki/OpenAIRE_Guidelines:_For_CRIS#The_CERIF_XML_Project_Entity_in_the_OpenAIRE_context" TargetMode="External"/><Relationship Id="rId4" Type="http://schemas.openxmlformats.org/officeDocument/2006/relationships/hyperlink" Target="https://guidelines.openaire.eu/wiki/Main_Pag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Note that “Information” is used here rather than “data”.  This talk will be about the metadata related to projects - the “inputs” to these projects in terms of money, people, organisations, classifications, project-project links and the publications/outcomes of these projects.  It is not about “Research Data” which is generally taken to mean the datasets holding the results collected in the research or the datasets used by the research.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AutoNum type="arabicPeriod"/>
            </a:pPr>
            <a:r>
              <a:rPr lang="en-GB">
                <a:solidFill>
                  <a:schemeClr val="dk1"/>
                </a:solidFill>
              </a:rPr>
              <a:t>See </a:t>
            </a:r>
            <a:r>
              <a:rPr lang="en-GB" u="sng">
                <a:solidFill>
                  <a:schemeClr val="hlink"/>
                </a:solidFill>
                <a:hlinkClick r:id="rId3"/>
              </a:rPr>
              <a:t>https://gtrdocs.hackpad.com/Europe-f4oUgkcP3sW</a:t>
            </a:r>
            <a:r>
              <a:rPr lang="en-GB">
                <a:solidFill>
                  <a:schemeClr val="dk1"/>
                </a:solidFill>
              </a:rPr>
              <a:t> for work in progress compiling national information.</a:t>
            </a:r>
          </a:p>
          <a:p>
            <a:pPr marL="457200" lvl="0" indent="-317500" rtl="0">
              <a:spcBef>
                <a:spcPts val="0"/>
              </a:spcBef>
              <a:buClr>
                <a:schemeClr val="dk1"/>
              </a:buClr>
              <a:buSzPct val="127272"/>
              <a:buFont typeface="Arial"/>
              <a:buAutoNum type="arabicPeriod"/>
            </a:pPr>
            <a:r>
              <a:rPr lang="en-GB">
                <a:solidFill>
                  <a:schemeClr val="dk1"/>
                </a:solidFill>
              </a:rPr>
              <a:t>See table on following page</a:t>
            </a:r>
          </a:p>
          <a:p>
            <a:pPr marL="457200" lvl="0" indent="-317500" rtl="0">
              <a:spcBef>
                <a:spcPts val="0"/>
              </a:spcBef>
              <a:buClr>
                <a:schemeClr val="dk1"/>
              </a:buClr>
              <a:buSzPct val="127272"/>
              <a:buFont typeface="Arial"/>
              <a:buAutoNum type="arabicPeriod"/>
            </a:pPr>
            <a:r>
              <a:rPr lang="en-GB">
                <a:solidFill>
                  <a:schemeClr val="dk1"/>
                </a:solidFill>
              </a:rPr>
              <a:t>Denmark used to have projects in its open access database.  Portugal and Spain are close to a public system.</a:t>
            </a:r>
          </a:p>
          <a:p>
            <a:pPr marL="457200" lvl="0" indent="-317500" rtl="0">
              <a:spcBef>
                <a:spcPts val="0"/>
              </a:spcBef>
              <a:buClr>
                <a:schemeClr val="dk1"/>
              </a:buClr>
              <a:buSzPct val="127272"/>
              <a:buFont typeface="Arial"/>
              <a:buAutoNum type="arabicPeriod"/>
            </a:pPr>
            <a:r>
              <a:rPr lang="en-GB">
                <a:solidFill>
                  <a:schemeClr val="dk1"/>
                </a:solidFill>
              </a:rPr>
              <a:t>The UKPMC Grant Reporting Tool started operating in 2009 and in 2012 became GRIST (GRant Information SysTem) as part of Europe PMC.  It matches publications harvested from CrossRef and elsewhere to lists of grants provided by the 25 funders </a:t>
            </a:r>
            <a:r>
              <a:rPr lang="en-GB" u="sng">
                <a:solidFill>
                  <a:schemeClr val="hlink"/>
                </a:solidFill>
                <a:hlinkClick r:id="rId4"/>
              </a:rPr>
              <a:t>which subscribe</a:t>
            </a:r>
            <a:r>
              <a:rPr lang="en-GB">
                <a:solidFill>
                  <a:schemeClr val="dk1"/>
                </a:solidFill>
              </a:rPr>
              <a:t> to EuropePMC.  GRIST holds 21 metadata fields associated with a research project.</a:t>
            </a:r>
          </a:p>
          <a:p>
            <a:pPr rtl="0">
              <a:spcBef>
                <a:spcPts val="0"/>
              </a:spcBef>
              <a:buNone/>
            </a:pPr>
            <a:endParaRPr>
              <a:solidFill>
                <a:schemeClr val="dk1"/>
              </a:solidFill>
            </a:endParaRPr>
          </a:p>
          <a:p>
            <a:pPr lvl="0">
              <a:spcBef>
                <a:spcPts val="0"/>
              </a:spcBef>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AutoNum type="arabicPeriod"/>
            </a:pPr>
            <a:r>
              <a:rPr lang="en-GB"/>
              <a:t>RCDC description </a:t>
            </a:r>
            <a:r>
              <a:rPr lang="en-GB" u="sng">
                <a:solidFill>
                  <a:schemeClr val="hlink"/>
                </a:solidFill>
                <a:hlinkClick r:id="rId3"/>
              </a:rPr>
              <a:t>here</a:t>
            </a:r>
            <a:r>
              <a:rPr lang="en-GB"/>
              <a:t>, HRCS description </a:t>
            </a:r>
            <a:r>
              <a:rPr lang="en-GB" u="sng">
                <a:solidFill>
                  <a:schemeClr val="hlink"/>
                </a:solidFill>
                <a:hlinkClick r:id="rId4"/>
              </a:rPr>
              <a:t>here</a:t>
            </a:r>
            <a:r>
              <a:rPr lang="en-GB"/>
              <a:t>, RRCS classification description </a:t>
            </a:r>
            <a:r>
              <a:rPr lang="en-GB" u="sng">
                <a:solidFill>
                  <a:schemeClr val="hlink"/>
                </a:solidFill>
                <a:hlinkClick r:id="rId5"/>
              </a:rPr>
              <a:t>here</a:t>
            </a:r>
            <a:r>
              <a:rPr lang="en-GB"/>
              <a:t>.</a:t>
            </a:r>
          </a:p>
          <a:p>
            <a:pPr marL="457200" lvl="0" indent="-317500" rtl="0">
              <a:spcBef>
                <a:spcPts val="0"/>
              </a:spcBef>
              <a:buClr>
                <a:srgbClr val="000000"/>
              </a:buClr>
              <a:buSzPct val="127272"/>
              <a:buFont typeface="Arial"/>
              <a:buAutoNum type="arabicPeriod"/>
            </a:pPr>
            <a:r>
              <a:rPr lang="en-GB"/>
              <a:t>Info on the ANZSRC is </a:t>
            </a:r>
            <a:r>
              <a:rPr lang="en-GB" u="sng">
                <a:solidFill>
                  <a:schemeClr val="hlink"/>
                </a:solidFill>
                <a:hlinkClick r:id="rId6"/>
              </a:rPr>
              <a:t>here</a:t>
            </a:r>
            <a:r>
              <a:rPr lang="en-GB"/>
              <a:t> - it is very comprehensive - but lack of a match to Frascati Fields of Science is a disadvantage.</a:t>
            </a:r>
          </a:p>
          <a:p>
            <a:pPr marL="457200" lvl="0" indent="-317500" rtl="0">
              <a:spcBef>
                <a:spcPts val="0"/>
              </a:spcBef>
              <a:buClr>
                <a:srgbClr val="000000"/>
              </a:buClr>
              <a:buSzPct val="127272"/>
              <a:buFont typeface="Arial"/>
              <a:buAutoNum type="arabicPeriod"/>
            </a:pPr>
            <a:r>
              <a:rPr lang="en-GB"/>
              <a:t>The EuroCRIS classification hasn’t been updated and even the link goes to an</a:t>
            </a:r>
            <a:r>
              <a:rPr lang="en-GB" u="sng">
                <a:solidFill>
                  <a:schemeClr val="hlink"/>
                </a:solidFill>
                <a:hlinkClick r:id="rId7"/>
              </a:rPr>
              <a:t> archived document</a:t>
            </a:r>
            <a:r>
              <a:rPr lang="en-GB"/>
              <a:t>. It was previously a 3 part classification, including EuroSTAT Nomenclature Statistique de Activities Economique (</a:t>
            </a:r>
            <a:r>
              <a:rPr lang="en-GB" u="sng">
                <a:solidFill>
                  <a:schemeClr val="hlink"/>
                </a:solidFill>
                <a:hlinkClick r:id="rId8"/>
              </a:rPr>
              <a:t>NACE</a:t>
            </a:r>
            <a:r>
              <a:rPr lang="en-GB"/>
              <a:t>) and the EuroStat  </a:t>
            </a:r>
            <a:r>
              <a:rPr lang="en-GB" u="sng">
                <a:solidFill>
                  <a:schemeClr val="hlink"/>
                </a:solidFill>
                <a:hlinkClick r:id="rId9"/>
              </a:rPr>
              <a:t>Classification of Products by Activity</a:t>
            </a:r>
            <a:r>
              <a:rPr lang="en-GB"/>
              <a:t>.</a:t>
            </a:r>
          </a:p>
          <a:p>
            <a:pPr marL="457200" lvl="0" indent="-317500" rtl="0">
              <a:spcBef>
                <a:spcPts val="0"/>
              </a:spcBef>
              <a:buClr>
                <a:srgbClr val="000000"/>
              </a:buClr>
              <a:buSzPct val="127272"/>
              <a:buFont typeface="Arial"/>
              <a:buAutoNum type="arabicPeriod"/>
            </a:pPr>
            <a:r>
              <a:rPr lang="en-GB"/>
              <a:t>Can EuroCris delegates please look at the HackPad and update information held there on the subject classifications used for research countries in their countries. (e.g. Statistics Austria has added a third level to the Frascati Fields Of Science (FOS), but only for SOME of the 2nd level terms).  The EGI FOS is more comprehensive and balanced - info here </a:t>
            </a:r>
            <a:r>
              <a:rPr lang="en-GB" u="sng">
                <a:solidFill>
                  <a:schemeClr val="hlink"/>
                </a:solidFill>
                <a:hlinkClick r:id="rId10"/>
              </a:rPr>
              <a:t>here</a:t>
            </a:r>
            <a:r>
              <a:rPr lang="en-GB"/>
              <a:t>.  It is recommended to CASRAI/EuroCRIS.  Frascati Manual 7.0 is being produced - and FOS </a:t>
            </a:r>
            <a:r>
              <a:rPr lang="en-GB" u="sng">
                <a:solidFill>
                  <a:schemeClr val="hlink"/>
                </a:solidFill>
                <a:hlinkClick r:id="rId11"/>
              </a:rPr>
              <a:t>will be expanded</a:t>
            </a:r>
            <a:r>
              <a:rPr lang="en-GB"/>
              <a:t> in the Arts area.  Need better engagement with OECD.</a:t>
            </a:r>
          </a:p>
          <a:p>
            <a:pPr marL="457200" lvl="0" indent="-317500" rtl="0">
              <a:spcBef>
                <a:spcPts val="0"/>
              </a:spcBef>
              <a:buClr>
                <a:srgbClr val="000000"/>
              </a:buClr>
              <a:buSzPct val="127272"/>
              <a:buFont typeface="Arial"/>
              <a:buAutoNum type="arabicPeriod"/>
            </a:pPr>
            <a:r>
              <a:rPr lang="en-GB"/>
              <a:t>Some information on the CASRAI Working Group is </a:t>
            </a:r>
            <a:r>
              <a:rPr lang="en-GB" u="sng">
                <a:solidFill>
                  <a:schemeClr val="hlink"/>
                </a:solidFill>
                <a:hlinkClick r:id="rId12"/>
              </a:rPr>
              <a:t>here</a:t>
            </a:r>
            <a:r>
              <a:rPr lang="en-GB"/>
              <a:t> - but not the draft classification itself.  This seems very much a Canadian initiative -  its not yet available and unclear how close is it to the Frascati FOS (2007)?</a:t>
            </a:r>
          </a:p>
          <a:p>
            <a:pPr indent="457200" rtl="0">
              <a:spcBef>
                <a:spcPts val="0"/>
              </a:spcBef>
              <a:buNone/>
            </a:pPr>
            <a:endParaRPr/>
          </a:p>
          <a:p>
            <a:pPr indent="457200" rtl="0">
              <a:spcBef>
                <a:spcPts val="0"/>
              </a:spcBef>
              <a:buNone/>
            </a:pPr>
            <a:r>
              <a:rPr lang="en-GB"/>
              <a:t>(add a link to the European Grid Infrastructure Site - also clarify the status of the 4th level).</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Chistian - in addition to announcing the price structure for Funders can you address whether a cut down version of metadata (including the Funder ID and Project ID can be made available free (i.e. serving as an ‘Aggregated Names Authority’ for Project IDs).</a:t>
            </a:r>
          </a:p>
          <a:p>
            <a:pPr rtl="0">
              <a:lnSpc>
                <a:spcPct val="115000"/>
              </a:lnSpc>
              <a:spcBef>
                <a:spcPts val="0"/>
              </a:spcBef>
              <a:buNone/>
            </a:pPr>
            <a:endParaRPr>
              <a:solidFill>
                <a:schemeClr val="dk1"/>
              </a:solidFill>
            </a:endParaRPr>
          </a:p>
          <a:p>
            <a:pPr lvl="0" rtl="0">
              <a:lnSpc>
                <a:spcPct val="115000"/>
              </a:lnSpc>
              <a:spcBef>
                <a:spcPts val="0"/>
              </a:spcBef>
              <a:buNone/>
            </a:pPr>
            <a:r>
              <a:rPr lang="en-GB">
                <a:solidFill>
                  <a:schemeClr val="dk1"/>
                </a:solidFill>
              </a:rPr>
              <a:t>The UberResearch ‘Dimensions for Funders' system accesses a database of 1.25 million research projects from 7 countries and the European Union.  UberResearch uses institutional IDs which are developed together with Digital Science and Nature Publishing Group, and a disambiguation processes for funders and research organisations, which takes ORCID and Fundref IDs into account. </a:t>
            </a: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B97D9BB5-9968-5A41-BCC9-8D5EC0860EE6}" type="slidenum">
              <a:rPr lang="en-US" smtClean="0"/>
              <a:t>25</a:t>
            </a:fld>
            <a:endParaRPr lang="en-US"/>
          </a:p>
        </p:txBody>
      </p:sp>
    </p:spTree>
    <p:extLst>
      <p:ext uri="{BB962C8B-B14F-4D97-AF65-F5344CB8AC3E}">
        <p14:creationId xmlns:p14="http://schemas.microsoft.com/office/powerpoint/2010/main" val="107120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B97D9BB5-9968-5A41-BCC9-8D5EC0860EE6}" type="slidenum">
              <a:rPr lang="en-US" smtClean="0"/>
              <a:pPr/>
              <a:t>27</a:t>
            </a:fld>
            <a:endParaRPr lang="en-US"/>
          </a:p>
        </p:txBody>
      </p:sp>
    </p:spTree>
    <p:extLst>
      <p:ext uri="{BB962C8B-B14F-4D97-AF65-F5344CB8AC3E}">
        <p14:creationId xmlns:p14="http://schemas.microsoft.com/office/powerpoint/2010/main" val="3352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These are the questions to be addressed.  Gerry will deal with questions 1-7, then Christian will describe how the UberResearch “Funder Dimensions” service is addressing the issues.  He will also make an  an announcement to make of particular  relevance to small funders.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79400" rtl="0">
              <a:spcBef>
                <a:spcPts val="0"/>
              </a:spcBef>
              <a:buClr>
                <a:srgbClr val="000000"/>
              </a:buClr>
              <a:buSzPct val="100000"/>
              <a:buFont typeface="Arial"/>
              <a:buAutoNum type="arabicPeriod"/>
            </a:pPr>
            <a:r>
              <a:rPr lang="en-GB" sz="800"/>
              <a:t>Needs a thematic comparison of a funders project portfolios with those of other analogues in Europe and elsewhere; this needs international comparability of subject classifications (q.v.).</a:t>
            </a:r>
          </a:p>
          <a:p>
            <a:pPr marL="457200" lvl="0" indent="-279400" rtl="0">
              <a:spcBef>
                <a:spcPts val="0"/>
              </a:spcBef>
              <a:buClr>
                <a:srgbClr val="000000"/>
              </a:buClr>
              <a:buSzPct val="100000"/>
              <a:buFont typeface="Arial"/>
              <a:buAutoNum type="arabicPeriod"/>
            </a:pPr>
            <a:r>
              <a:rPr lang="en-GB" sz="800"/>
              <a:t>Responsive mode proposals should only be judged on the quality of the research - not on thematic priorities, BUT the whole portfolio need to be monitored and compared to the funders overall strategy (usually set jointly with the research community).</a:t>
            </a:r>
          </a:p>
          <a:p>
            <a:pPr marL="457200" lvl="0" indent="-279400" rtl="0">
              <a:spcBef>
                <a:spcPts val="0"/>
              </a:spcBef>
              <a:buClr>
                <a:srgbClr val="000000"/>
              </a:buClr>
              <a:buSzPct val="100000"/>
              <a:buFont typeface="Arial"/>
              <a:buAutoNum type="arabicPeriod"/>
            </a:pPr>
            <a:r>
              <a:rPr lang="en-GB" sz="800"/>
              <a:t>Projects are usually grouped into Programmes (or Review Panel), but its very difficult to compare funders thematic priorities because they all use different classifications programmes because </a:t>
            </a:r>
          </a:p>
          <a:p>
            <a:pPr marL="457200" lvl="0" indent="-279400" rtl="0">
              <a:spcBef>
                <a:spcPts val="0"/>
              </a:spcBef>
              <a:buClr>
                <a:srgbClr val="000000"/>
              </a:buClr>
              <a:buSzPct val="100000"/>
              <a:buFont typeface="Arial"/>
              <a:buAutoNum type="arabicPeriod"/>
            </a:pPr>
            <a:r>
              <a:rPr lang="en-GB" sz="800"/>
              <a:t>EU financial instruments exist to encourage international research projects (</a:t>
            </a:r>
            <a:r>
              <a:rPr lang="en-GB" sz="800" u="sng">
                <a:solidFill>
                  <a:schemeClr val="hlink"/>
                </a:solidFill>
                <a:hlinkClick r:id="rId3"/>
              </a:rPr>
              <a:t>Article 185</a:t>
            </a:r>
            <a:r>
              <a:rPr lang="en-GB" sz="800"/>
              <a:t>, ERA-Nets, EUROCORES), in addition to international collaboration for EU research funds (recorded in CORDIS).</a:t>
            </a:r>
          </a:p>
          <a:p>
            <a:pPr marL="457200" lvl="0" indent="-279400" rtl="0">
              <a:spcBef>
                <a:spcPts val="0"/>
              </a:spcBef>
              <a:buClr>
                <a:srgbClr val="000000"/>
              </a:buClr>
              <a:buSzPct val="100000"/>
              <a:buFont typeface="Arial"/>
              <a:buAutoNum type="arabicPeriod"/>
            </a:pPr>
            <a:r>
              <a:rPr lang="en-GB" sz="800"/>
              <a:t>Funders have panels of reviewers (which they know well), but always need independent external reviewers - who have not worked on projects or publications with the applicants.</a:t>
            </a:r>
          </a:p>
          <a:p>
            <a:pPr marL="457200" lvl="0" indent="-279400" rtl="0">
              <a:spcBef>
                <a:spcPts val="0"/>
              </a:spcBef>
              <a:buClr>
                <a:srgbClr val="000000"/>
              </a:buClr>
              <a:buSzPct val="100000"/>
              <a:buFont typeface="Arial"/>
              <a:buAutoNum type="arabicPeriod"/>
            </a:pPr>
            <a:r>
              <a:rPr lang="en-GB" sz="800"/>
              <a:t>Increasingly Funders are funding (at least partially) the Article Processing Charges of publications arising from projects which they fund.  There is a need: a) for ROs to report on how they spend these OA funder, b) to do this at the project level, c) to ensure that individual funders are not incurring too high a proportion of this cost.  Funders also collect information on outcomes/impacts on an individual project basis.</a:t>
            </a:r>
          </a:p>
          <a:p>
            <a:pPr lvl="0" indent="457200">
              <a:spcBef>
                <a:spcPts val="0"/>
              </a:spcBef>
              <a:buNone/>
            </a:pPr>
            <a:r>
              <a:rPr lang="en-GB" sz="800"/>
              <a:t>(possible additional slides in this section - decline in real spend on science (UK), emphasis on value for money, slide to illustrate the “snapshot” project information collected by scores of ERA-Nets)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AutoNum type="arabicPeriod"/>
            </a:pPr>
            <a:r>
              <a:rPr lang="en-GB"/>
              <a:t>Central Research Offices in Universities are not always aware of the projects that their staff are participating in (?)</a:t>
            </a:r>
          </a:p>
          <a:p>
            <a:pPr marL="457200" lvl="0" indent="-317500" rtl="0">
              <a:spcBef>
                <a:spcPts val="0"/>
              </a:spcBef>
              <a:buClr>
                <a:srgbClr val="000000"/>
              </a:buClr>
              <a:buSzPct val="127272"/>
              <a:buFont typeface="Arial"/>
              <a:buAutoNum type="arabicPeriod"/>
            </a:pPr>
            <a:r>
              <a:rPr lang="en-GB"/>
              <a:t>More than 70% of RCUK research funding is given to ROs which run CRIS systems (more than 98% if Institutional Repositories are included)</a:t>
            </a:r>
          </a:p>
          <a:p>
            <a:pPr marL="457200" lvl="0" indent="-317500" rtl="0">
              <a:spcBef>
                <a:spcPts val="0"/>
              </a:spcBef>
              <a:buClr>
                <a:srgbClr val="000000"/>
              </a:buClr>
              <a:buSzPct val="127272"/>
              <a:buFont typeface="Arial"/>
              <a:buAutoNum type="arabicPeriod"/>
            </a:pPr>
            <a:r>
              <a:rPr lang="en-GB"/>
              <a:t>Universities have performance indicators and REF targets to meet - they are increasingly keen to ensure that Institutions, Departments and Individuals match publication and research income targets.  Information on the cash equivalent of time competitively awarded on facilities is also important.</a:t>
            </a:r>
          </a:p>
          <a:p>
            <a:pPr marL="457200" lvl="0" indent="-317500">
              <a:spcBef>
                <a:spcPts val="0"/>
              </a:spcBef>
              <a:buClr>
                <a:srgbClr val="000000"/>
              </a:buClr>
              <a:buSzPct val="127272"/>
              <a:buFont typeface="Arial"/>
              <a:buAutoNum type="arabicPeriod"/>
            </a:pPr>
            <a:r>
              <a:rPr lang="en-GB"/>
              <a:t>Funders are encouraging Institutions and Projects to have data management strategies and plans. It is best to plan data collection, cataloguing and long-term curation at the PROJECT level.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AutoNum type="arabicPeriod"/>
            </a:pPr>
            <a:r>
              <a:rPr lang="en-GB"/>
              <a:t>Describe the UK </a:t>
            </a:r>
            <a:r>
              <a:rPr lang="en-GB" u="sng">
                <a:solidFill>
                  <a:schemeClr val="hlink"/>
                </a:solidFill>
                <a:hlinkClick r:id="rId3"/>
              </a:rPr>
              <a:t>annual data collection</a:t>
            </a:r>
            <a:r>
              <a:rPr lang="en-GB"/>
              <a:t> on Research Statistics.  </a:t>
            </a:r>
          </a:p>
          <a:p>
            <a:pPr marL="457200" lvl="0" indent="-317500" rtl="0">
              <a:spcBef>
                <a:spcPts val="0"/>
              </a:spcBef>
              <a:buClr>
                <a:srgbClr val="000000"/>
              </a:buClr>
              <a:buSzPct val="127272"/>
              <a:buFont typeface="Arial"/>
              <a:buAutoNum type="arabicPeriod"/>
            </a:pPr>
            <a:r>
              <a:rPr lang="en-GB"/>
              <a:t>Describe the </a:t>
            </a:r>
            <a:r>
              <a:rPr lang="en-GB" u="sng">
                <a:solidFill>
                  <a:schemeClr val="hlink"/>
                </a:solidFill>
                <a:hlinkClick r:id="rId4"/>
              </a:rPr>
              <a:t>EuroStat</a:t>
            </a:r>
            <a:r>
              <a:rPr lang="en-GB"/>
              <a:t>, </a:t>
            </a:r>
            <a:r>
              <a:rPr lang="en-GB" u="sng">
                <a:solidFill>
                  <a:schemeClr val="hlink"/>
                </a:solidFill>
                <a:hlinkClick r:id="rId5"/>
              </a:rPr>
              <a:t>OECD(GERD)</a:t>
            </a:r>
            <a:r>
              <a:rPr lang="en-GB"/>
              <a:t> returns -  include a graphic). Also the  CORDIS </a:t>
            </a:r>
            <a:r>
              <a:rPr lang="en-GB" u="sng">
                <a:solidFill>
                  <a:schemeClr val="hlink"/>
                </a:solidFill>
                <a:hlinkClick r:id="rId6"/>
              </a:rPr>
              <a:t>Projects and Results Service</a:t>
            </a:r>
            <a:r>
              <a:rPr lang="en-GB"/>
              <a:t>. </a:t>
            </a:r>
          </a:p>
          <a:p>
            <a:pPr marL="457200" lvl="0" indent="-317500" rtl="0">
              <a:spcBef>
                <a:spcPts val="0"/>
              </a:spcBef>
              <a:buClr>
                <a:srgbClr val="000000"/>
              </a:buClr>
              <a:buSzPct val="127272"/>
              <a:buFont typeface="Arial"/>
              <a:buAutoNum type="arabicPeriod"/>
            </a:pPr>
            <a:r>
              <a:rPr lang="en-GB"/>
              <a:t>Describe the importance given to research income and “in kind” (e.g. Facilities use, Large Equipment Fund) income in the UK.</a:t>
            </a:r>
          </a:p>
          <a:p>
            <a:pPr marL="457200" lvl="0" indent="-317500" rtl="0">
              <a:spcBef>
                <a:spcPts val="0"/>
              </a:spcBef>
              <a:buClr>
                <a:srgbClr val="000000"/>
              </a:buClr>
              <a:buSzPct val="127272"/>
              <a:buFont typeface="Arial"/>
              <a:buAutoNum type="arabicPeriod"/>
            </a:pPr>
            <a:r>
              <a:rPr lang="en-GB"/>
              <a:t>Describe the work of the UK  </a:t>
            </a:r>
            <a:r>
              <a:rPr lang="en-GB" u="sng">
                <a:solidFill>
                  <a:schemeClr val="hlink"/>
                </a:solidFill>
                <a:hlinkClick r:id="rId7"/>
              </a:rPr>
              <a:t>HEDIIP</a:t>
            </a:r>
            <a:r>
              <a:rPr lang="en-GB"/>
              <a:t> initiatives to rationalise information demands</a:t>
            </a:r>
          </a:p>
          <a:p>
            <a:pPr marL="457200" lvl="0" indent="-317500">
              <a:spcBef>
                <a:spcPts val="0"/>
              </a:spcBef>
              <a:buClr>
                <a:srgbClr val="000000"/>
              </a:buClr>
              <a:buSzPct val="127272"/>
              <a:buFont typeface="Arial"/>
              <a:buAutoNum type="arabicPeriod"/>
            </a:pPr>
            <a:r>
              <a:rPr lang="en-GB"/>
              <a:t>Describe the work of the European Semantic Interoperability Community to </a:t>
            </a:r>
            <a:r>
              <a:rPr lang="en-GB" u="sng">
                <a:solidFill>
                  <a:schemeClr val="hlink"/>
                </a:solidFill>
                <a:hlinkClick r:id="rId8"/>
              </a:rPr>
              <a:t>develop standards</a:t>
            </a:r>
            <a:r>
              <a:rPr lang="en-GB"/>
              <a:t> - including the importance of persistent HTTP URIs with standardised metadata schemas.  Mention </a:t>
            </a:r>
            <a:r>
              <a:rPr lang="en-GB" u="sng">
                <a:solidFill>
                  <a:schemeClr val="hlink"/>
                </a:solidFill>
                <a:hlinkClick r:id="rId9"/>
              </a:rPr>
              <a:t>ERC</a:t>
            </a:r>
            <a:r>
              <a:rPr lang="en-GB"/>
              <a:t> and the </a:t>
            </a:r>
            <a:r>
              <a:rPr lang="en-GB" u="sng">
                <a:solidFill>
                  <a:schemeClr val="hlink"/>
                </a:solidFill>
                <a:hlinkClick r:id="rId10"/>
              </a:rPr>
              <a:t>Global Research Council</a:t>
            </a:r>
            <a:r>
              <a:rPr lang="en-GB"/>
              <a:t>.  EU </a:t>
            </a:r>
            <a:r>
              <a:rPr lang="en-GB" u="sng">
                <a:solidFill>
                  <a:schemeClr val="hlink"/>
                </a:solidFill>
                <a:hlinkClick r:id="rId11"/>
              </a:rPr>
              <a:t>Open Science</a:t>
            </a:r>
            <a:r>
              <a:rPr lang="en-GB"/>
              <a:t> policy, and the increasing importance of shared and discoverable </a:t>
            </a:r>
            <a:r>
              <a:rPr lang="en-GB" u="sng">
                <a:solidFill>
                  <a:schemeClr val="hlink"/>
                </a:solidFill>
                <a:hlinkClick r:id="rId12"/>
              </a:rPr>
              <a:t>research data</a:t>
            </a:r>
            <a:r>
              <a:rPr lang="en-GB"/>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85750" rtl="0">
              <a:lnSpc>
                <a:spcPct val="115000"/>
              </a:lnSpc>
              <a:spcBef>
                <a:spcPts val="500"/>
              </a:spcBef>
              <a:spcAft>
                <a:spcPts val="500"/>
              </a:spcAft>
              <a:buClr>
                <a:srgbClr val="000000"/>
              </a:buClr>
              <a:buSzPct val="100000"/>
              <a:buFont typeface="Arial"/>
              <a:buAutoNum type="arabicPeriod"/>
            </a:pPr>
            <a:r>
              <a:rPr lang="en-GB" sz="900"/>
              <a:t>The RIN Agreement was </a:t>
            </a:r>
            <a:r>
              <a:rPr lang="en-GB" sz="900" u="sng">
                <a:solidFill>
                  <a:schemeClr val="hlink"/>
                </a:solidFill>
                <a:hlinkClick r:id="rId3"/>
              </a:rPr>
              <a:t>published</a:t>
            </a:r>
            <a:r>
              <a:rPr lang="en-GB" sz="900"/>
              <a:t> in Feb 2008, and was signed by UK funders and the Publishers Association.  It was not international in scope and poorly applied, but did give a format to be used in the Acknowledgement section of papers and stipulated that Grant References should be enclosed in square brackets.  Unfortunately it was poorly adopted by funders and publishers.  The Thomson Reuters “premium” webservice does make FunderName, GrantRef and AcknowledgementText available, but this is collected manually by TR - possibly supplemented now by metadata from CrossRef.</a:t>
            </a:r>
          </a:p>
          <a:p>
            <a:pPr marL="457200" lvl="0" indent="-285750" rtl="0">
              <a:lnSpc>
                <a:spcPct val="115000"/>
              </a:lnSpc>
              <a:spcBef>
                <a:spcPts val="500"/>
              </a:spcBef>
              <a:spcAft>
                <a:spcPts val="500"/>
              </a:spcAft>
              <a:buClr>
                <a:srgbClr val="000000"/>
              </a:buClr>
              <a:buSzPct val="100000"/>
              <a:buFont typeface="Arial"/>
              <a:buAutoNum type="arabicPeriod"/>
            </a:pPr>
            <a:r>
              <a:rPr lang="en-GB" sz="900" u="sng">
                <a:solidFill>
                  <a:srgbClr val="1155CC"/>
                </a:solidFill>
                <a:hlinkClick r:id="rId4"/>
              </a:rPr>
              <a:t>FundRef</a:t>
            </a:r>
            <a:r>
              <a:rPr lang="en-GB" sz="900">
                <a:solidFill>
                  <a:schemeClr val="dk1"/>
                </a:solidFill>
              </a:rPr>
              <a:t> maintains a list funding organisation identifiers - and publishers are increasingly expecting these in article submission forms.  It is currently possible for authors to </a:t>
            </a:r>
            <a:r>
              <a:rPr lang="en-GB" sz="900" u="sng">
                <a:solidFill>
                  <a:srgbClr val="1155CC"/>
                </a:solidFill>
                <a:hlinkClick r:id="rId5"/>
              </a:rPr>
              <a:t>‘invent’ new funder names</a:t>
            </a:r>
            <a:r>
              <a:rPr lang="en-GB" sz="900">
                <a:solidFill>
                  <a:schemeClr val="dk1"/>
                </a:solidFill>
              </a:rPr>
              <a:t> if they do not find the funder ID they wish on the dropdowns (subsequent checking takes place by Elsevier, using the Ringgold database - although neither the Ringgold ID or its associated ISNI ID are made available yet on the FundRef API. This API provides  funder-names, acronyms, country and identifiers). A </a:t>
            </a:r>
            <a:r>
              <a:rPr lang="en-GB" sz="900" u="sng">
                <a:solidFill>
                  <a:srgbClr val="1155CC"/>
                </a:solidFill>
                <a:hlinkClick r:id="rId6"/>
              </a:rPr>
              <a:t>search tool</a:t>
            </a:r>
            <a:r>
              <a:rPr lang="en-GB" sz="900">
                <a:solidFill>
                  <a:schemeClr val="dk1"/>
                </a:solidFill>
              </a:rPr>
              <a:t> is provided which shows all publications acknowledging funding from a given funder, with filters for publication type, year, OA status, publication name, category, publisher and source (so far only CrossRef). This is an “unofficial” Names Authority because (unlike CrossRef and DataCite it is not registered with the International </a:t>
            </a:r>
            <a:r>
              <a:rPr lang="en-GB" sz="900" u="sng">
                <a:solidFill>
                  <a:schemeClr val="hlink"/>
                </a:solidFill>
                <a:hlinkClick r:id="rId7"/>
              </a:rPr>
              <a:t>DOI Foundation</a:t>
            </a:r>
            <a:r>
              <a:rPr lang="en-GB" sz="900"/>
              <a:t>.  In the UK, repositories will be asked to become compliant with RIOXXv2.0 (link) by April 2015. This sets OA and Funder acknowledgment metadata standards.</a:t>
            </a:r>
          </a:p>
          <a:p>
            <a:pPr marL="457200" lvl="0" indent="-285750" rtl="0">
              <a:lnSpc>
                <a:spcPct val="115000"/>
              </a:lnSpc>
              <a:spcBef>
                <a:spcPts val="500"/>
              </a:spcBef>
              <a:spcAft>
                <a:spcPts val="500"/>
              </a:spcAft>
              <a:buClr>
                <a:srgbClr val="000000"/>
              </a:buClr>
              <a:buSzPct val="100000"/>
              <a:buFont typeface="Arial"/>
              <a:buAutoNum type="arabicPeriod"/>
            </a:pPr>
            <a:r>
              <a:rPr lang="en-GB" sz="900">
                <a:solidFill>
                  <a:schemeClr val="dk1"/>
                </a:solidFill>
              </a:rPr>
              <a:t>IISNI is the ISO standard (ISO 27729) and Ringgold is the ISNI Registration Agency for organisations.  Ringgold IDs are used in ORCID and CCC Rights Link. ISNI is contributed to by 29 institutions and databases, and 40 major national and research libraries.  ISNI is the </a:t>
            </a:r>
            <a:r>
              <a:rPr lang="en-GB" sz="900" u="sng">
                <a:solidFill>
                  <a:srgbClr val="1155CC"/>
                </a:solidFill>
                <a:hlinkClick r:id="rId8"/>
              </a:rPr>
              <a:t>NISO recommended standard</a:t>
            </a:r>
            <a:r>
              <a:rPr lang="en-GB" sz="900">
                <a:solidFill>
                  <a:schemeClr val="dk1"/>
                </a:solidFill>
              </a:rPr>
              <a:t> for institutional IDs.  It is possible for research organisations to fund their own research projects and issue their own ProjectIDs. Thus ISNI has major advantages as a ‘bridging’ institution ID (or URI)  linking all IT sustems which use their own OrgID lists.  Ringgold is testing the online ISNI online assignment API, to ensure that its database is permanently aligned with ISNI.  In mid-Sep 2014 ISNI had </a:t>
            </a:r>
            <a:r>
              <a:rPr lang="en-GB" sz="900" b="1">
                <a:solidFill>
                  <a:schemeClr val="dk1"/>
                </a:solidFill>
              </a:rPr>
              <a:t>446,237 assigned IDs for organisations.  368,284 of these are Ringgold source </a:t>
            </a:r>
            <a:r>
              <a:rPr lang="en-GB" sz="900">
                <a:solidFill>
                  <a:schemeClr val="dk1"/>
                </a:solidFill>
              </a:rPr>
              <a:t>and </a:t>
            </a:r>
            <a:r>
              <a:rPr lang="en-GB" sz="900" u="sng">
                <a:solidFill>
                  <a:schemeClr val="dk1"/>
                </a:solidFill>
              </a:rPr>
              <a:t>only 430 Ringgold OrgIDs need manual review for possible duplicates</a:t>
            </a:r>
            <a:r>
              <a:rPr lang="en-GB" sz="900">
                <a:solidFill>
                  <a:schemeClr val="dk1"/>
                </a:solidFill>
              </a:rPr>
              <a:t>. There are a further </a:t>
            </a:r>
            <a:r>
              <a:rPr lang="en-GB" sz="900" b="1">
                <a:solidFill>
                  <a:schemeClr val="dk1"/>
                </a:solidFill>
              </a:rPr>
              <a:t>2.83 million organisational records with provisional status</a:t>
            </a:r>
            <a:r>
              <a:rPr lang="en-GB" sz="900">
                <a:solidFill>
                  <a:schemeClr val="dk1"/>
                </a:solidFill>
              </a:rPr>
              <a:t> (mainly derived from VIAF).   Membership of ISNI costs only 800 euros per annum, and provides more powerful query facilities than the </a:t>
            </a:r>
            <a:r>
              <a:rPr lang="en-GB" sz="900" u="sng">
                <a:solidFill>
                  <a:srgbClr val="1155CC"/>
                </a:solidFill>
                <a:hlinkClick r:id="rId9"/>
              </a:rPr>
              <a:t>public search</a:t>
            </a:r>
            <a:r>
              <a:rPr lang="en-GB" sz="900">
                <a:solidFill>
                  <a:schemeClr val="dk1"/>
                </a:solidFill>
              </a:rPr>
              <a:t>,  and access to the provisional data.  Business Organisations are only erratically recorded in ISNI/Ringgold.  It would be great if one of the specialist business info providers could become a registration agency for ISNI).  Organisational heirarchies are in Ringgold,  They exist as a field in ISNI but are very poorly populated.</a:t>
            </a:r>
          </a:p>
          <a:p>
            <a:pPr marL="457200" lvl="0" indent="-285750" rtl="0">
              <a:lnSpc>
                <a:spcPct val="115000"/>
              </a:lnSpc>
              <a:spcBef>
                <a:spcPts val="500"/>
              </a:spcBef>
              <a:spcAft>
                <a:spcPts val="500"/>
              </a:spcAft>
              <a:buClr>
                <a:srgbClr val="000000"/>
              </a:buClr>
              <a:buSzPct val="100000"/>
              <a:buFont typeface="Arial"/>
              <a:buAutoNum type="arabicPeriod"/>
            </a:pPr>
            <a:r>
              <a:rPr lang="en-GB" sz="900"/>
              <a:t>FunderID needs to be interoperable with IDs allocated by Names Authorities for people (ORCID), publications (Cross Ref), datasets (DataCite) etc (e.g the new equipment database  (equipment.data.ac.uk).  </a:t>
            </a:r>
            <a:r>
              <a:rPr lang="en-GB" sz="900">
                <a:solidFill>
                  <a:schemeClr val="dk1"/>
                </a:solidFill>
              </a:rPr>
              <a:t>ORCID holds </a:t>
            </a:r>
            <a:r>
              <a:rPr lang="en-GB" sz="900" u="sng">
                <a:solidFill>
                  <a:srgbClr val="1155CC"/>
                </a:solidFill>
                <a:hlinkClick r:id="rId10"/>
              </a:rPr>
              <a:t>16 metadata fields</a:t>
            </a:r>
            <a:r>
              <a:rPr lang="en-GB" sz="900">
                <a:solidFill>
                  <a:schemeClr val="dk1"/>
                </a:solidFill>
              </a:rPr>
              <a:t> associated with a research project, including the ‘grant/contract/award number’.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79400" rtl="0">
              <a:lnSpc>
                <a:spcPct val="115000"/>
              </a:lnSpc>
              <a:spcBef>
                <a:spcPts val="0"/>
              </a:spcBef>
              <a:buClr>
                <a:schemeClr val="dk1"/>
              </a:buClr>
              <a:buSzPct val="100000"/>
              <a:buFont typeface="Arial"/>
              <a:buAutoNum type="arabicPeriod"/>
            </a:pPr>
            <a:r>
              <a:rPr lang="en-GB" sz="800">
                <a:solidFill>
                  <a:schemeClr val="dk1"/>
                </a:solidFill>
              </a:rPr>
              <a:t>Funders don’t want to ask an external Authority to issue IDs!!  IDs should be issued by Funders - but including semantics and separators into the ID itself (as in OpenAire) is inadvisable.  An HTTP URI landing page should be provided by each funder (or by someone on their behalf). </a:t>
            </a:r>
          </a:p>
          <a:p>
            <a:pPr marL="457200" lvl="0" indent="-279400" rtl="0">
              <a:lnSpc>
                <a:spcPct val="115000"/>
              </a:lnSpc>
              <a:spcBef>
                <a:spcPts val="0"/>
              </a:spcBef>
              <a:buClr>
                <a:schemeClr val="dk1"/>
              </a:buClr>
              <a:buSzPct val="100000"/>
              <a:buFont typeface="Arial"/>
              <a:buAutoNum type="arabicPeriod"/>
            </a:pPr>
            <a:r>
              <a:rPr lang="en-GB" sz="800">
                <a:solidFill>
                  <a:schemeClr val="dk1"/>
                </a:solidFill>
              </a:rPr>
              <a:t>Several initiatives are relevant.  The Jisc-funded </a:t>
            </a:r>
            <a:r>
              <a:rPr lang="en-GB" sz="800" u="sng">
                <a:solidFill>
                  <a:srgbClr val="1155CC"/>
                </a:solidFill>
                <a:hlinkClick r:id="rId3"/>
              </a:rPr>
              <a:t>RIOXX protocol</a:t>
            </a:r>
            <a:r>
              <a:rPr lang="en-GB" sz="800">
                <a:solidFill>
                  <a:schemeClr val="dk1"/>
                </a:solidFill>
              </a:rPr>
              <a:t> v2.0 gives guidance to UK repositories on meeting the UK Funding Councils and Research Councils requirements for Open Access reporting, including linking of publications to FunderIDs/ ProjectIDs, and providing Open Access metadata.  It is designed to be interoperable with OpenAire through the UK Repository Aggregation Service (CORE)..  UK repositories are expected to be fully compliant with RIOXX 2.0 by April 2016.  The EU </a:t>
            </a:r>
            <a:r>
              <a:rPr lang="en-GB" sz="800" u="sng">
                <a:solidFill>
                  <a:srgbClr val="1155CC"/>
                </a:solidFill>
                <a:hlinkClick r:id="rId4"/>
              </a:rPr>
              <a:t>OpenAire project</a:t>
            </a:r>
            <a:r>
              <a:rPr lang="en-GB" sz="800">
                <a:solidFill>
                  <a:schemeClr val="dk1"/>
                </a:solidFill>
              </a:rPr>
              <a:t> sets standards for institutional and subject repositories in Europe - including </a:t>
            </a:r>
            <a:r>
              <a:rPr lang="en-GB" sz="800" i="1">
                <a:solidFill>
                  <a:schemeClr val="dk1"/>
                </a:solidFill>
              </a:rPr>
              <a:t>7.1 ContributorType; 7.2 ContributerName; 7.3 NameIdentifier; 7.3.1 NameIdentifierScheme</a:t>
            </a:r>
            <a:r>
              <a:rPr lang="en-GB" sz="800">
                <a:solidFill>
                  <a:schemeClr val="dk1"/>
                </a:solidFill>
              </a:rPr>
              <a:t>), although there are complications with the recommended name identifier format (involving the use of forward slashes as field separators) which have prevented its uptake in UK repositories. The</a:t>
            </a:r>
            <a:r>
              <a:rPr lang="en-GB" sz="800" u="sng">
                <a:solidFill>
                  <a:srgbClr val="1155CC"/>
                </a:solidFill>
                <a:hlinkClick r:id="rId5"/>
              </a:rPr>
              <a:t> OpenAire guidelines for CERIF systems</a:t>
            </a:r>
            <a:r>
              <a:rPr lang="en-GB" sz="800">
                <a:solidFill>
                  <a:schemeClr val="dk1"/>
                </a:solidFill>
              </a:rPr>
              <a:t> are useful.  See following slide for examples.  There is a useful report on the use of </a:t>
            </a:r>
            <a:r>
              <a:rPr lang="en-GB" sz="800" u="sng">
                <a:solidFill>
                  <a:schemeClr val="hlink"/>
                </a:solidFill>
                <a:hlinkClick r:id="rId6"/>
              </a:rPr>
              <a:t>Persistent URIs in Europe</a:t>
            </a:r>
            <a:r>
              <a:rPr lang="en-GB" sz="800">
                <a:solidFill>
                  <a:schemeClr val="dk1"/>
                </a:solidFill>
              </a:rPr>
              <a:t>. </a:t>
            </a:r>
          </a:p>
          <a:p>
            <a:pPr marL="457200" lvl="0" indent="-279400" rtl="0">
              <a:lnSpc>
                <a:spcPct val="115000"/>
              </a:lnSpc>
              <a:spcBef>
                <a:spcPts val="0"/>
              </a:spcBef>
              <a:buClr>
                <a:schemeClr val="dk1"/>
              </a:buClr>
              <a:buSzPct val="100000"/>
              <a:buFont typeface="Arial"/>
              <a:buAutoNum type="arabicPeriod"/>
            </a:pPr>
            <a:r>
              <a:rPr lang="en-GB" sz="800">
                <a:solidFill>
                  <a:schemeClr val="dk1"/>
                </a:solidFill>
              </a:rPr>
              <a:t>The Global Research Council is a possibility?</a:t>
            </a:r>
          </a:p>
          <a:p>
            <a:pPr marL="457200" lvl="0" indent="-279400" rtl="0">
              <a:lnSpc>
                <a:spcPct val="115000"/>
              </a:lnSpc>
              <a:spcBef>
                <a:spcPts val="0"/>
              </a:spcBef>
              <a:buClr>
                <a:schemeClr val="dk1"/>
              </a:buClr>
              <a:buSzPct val="100000"/>
              <a:buFont typeface="Arial"/>
              <a:buAutoNum type="arabicPeriod"/>
            </a:pPr>
            <a:r>
              <a:rPr lang="en-GB" sz="800">
                <a:solidFill>
                  <a:schemeClr val="dk1"/>
                </a:solidFill>
              </a:rPr>
              <a:t>The Free service could provide (for example), LeadFunderName, LeadFunder URI, ProjectName, ProjectPI Name, ProjectPIORCID, ProjectStartDate, ProjectEndDate, AwardValue, AwardCurrency, LeadOrganisation,LeadOrganisationID.</a:t>
            </a:r>
          </a:p>
          <a:p>
            <a:pPr lvl="0">
              <a:lnSpc>
                <a:spcPct val="115000"/>
              </a:lnSpc>
              <a:spcBef>
                <a:spcPts val="500"/>
              </a:spcBef>
              <a:spcAft>
                <a:spcPts val="500"/>
              </a:spcAft>
              <a:buClr>
                <a:schemeClr val="dk1"/>
              </a:buClr>
              <a:buFont typeface="Arial"/>
              <a:buNone/>
            </a:pPr>
            <a:endParaRPr sz="800"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952500" y="685800"/>
            <a:ext cx="4953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742950" y="3786752"/>
            <a:ext cx="8420100" cy="1046399"/>
          </a:xfrm>
          <a:prstGeom prst="rect">
            <a:avLst/>
          </a:prstGeom>
        </p:spPr>
        <p:txBody>
          <a:bodyPr lIns="107269" tIns="107269" rIns="107269" bIns="107269"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500">
                <a:solidFill>
                  <a:schemeClr val="dk2"/>
                </a:solidFill>
              </a:defRPr>
            </a:lvl2pPr>
            <a:lvl3pPr algn="ctr">
              <a:spcBef>
                <a:spcPts val="0"/>
              </a:spcBef>
              <a:buClr>
                <a:schemeClr val="dk2"/>
              </a:buClr>
              <a:buSzPct val="100000"/>
              <a:buNone/>
              <a:defRPr sz="3500">
                <a:solidFill>
                  <a:schemeClr val="dk2"/>
                </a:solidFill>
              </a:defRPr>
            </a:lvl3pPr>
            <a:lvl4pPr algn="ctr">
              <a:spcBef>
                <a:spcPts val="0"/>
              </a:spcBef>
              <a:buClr>
                <a:schemeClr val="dk2"/>
              </a:buClr>
              <a:buSzPct val="100000"/>
              <a:buNone/>
              <a:defRPr sz="3500">
                <a:solidFill>
                  <a:schemeClr val="dk2"/>
                </a:solidFill>
              </a:defRPr>
            </a:lvl4pPr>
            <a:lvl5pPr algn="ctr">
              <a:spcBef>
                <a:spcPts val="0"/>
              </a:spcBef>
              <a:buClr>
                <a:schemeClr val="dk2"/>
              </a:buClr>
              <a:buSzPct val="100000"/>
              <a:buNone/>
              <a:defRPr sz="3500">
                <a:solidFill>
                  <a:schemeClr val="dk2"/>
                </a:solidFill>
              </a:defRPr>
            </a:lvl5pPr>
            <a:lvl6pPr algn="ctr">
              <a:spcBef>
                <a:spcPts val="0"/>
              </a:spcBef>
              <a:buClr>
                <a:schemeClr val="dk2"/>
              </a:buClr>
              <a:buSzPct val="100000"/>
              <a:buNone/>
              <a:defRPr sz="3500">
                <a:solidFill>
                  <a:schemeClr val="dk2"/>
                </a:solidFill>
              </a:defRPr>
            </a:lvl6pPr>
            <a:lvl7pPr algn="ctr">
              <a:spcBef>
                <a:spcPts val="0"/>
              </a:spcBef>
              <a:buClr>
                <a:schemeClr val="dk2"/>
              </a:buClr>
              <a:buSzPct val="100000"/>
              <a:buNone/>
              <a:defRPr sz="3500">
                <a:solidFill>
                  <a:schemeClr val="dk2"/>
                </a:solidFill>
              </a:defRPr>
            </a:lvl7pPr>
            <a:lvl8pPr algn="ctr">
              <a:spcBef>
                <a:spcPts val="0"/>
              </a:spcBef>
              <a:buClr>
                <a:schemeClr val="dk2"/>
              </a:buClr>
              <a:buSzPct val="100000"/>
              <a:buNone/>
              <a:defRPr sz="3500">
                <a:solidFill>
                  <a:schemeClr val="dk2"/>
                </a:solidFill>
              </a:defRPr>
            </a:lvl8pPr>
            <a:lvl9pPr algn="ctr">
              <a:spcBef>
                <a:spcPts val="0"/>
              </a:spcBef>
              <a:buClr>
                <a:schemeClr val="dk2"/>
              </a:buClr>
              <a:buSzPct val="100000"/>
              <a:buNone/>
              <a:defRPr sz="3500">
                <a:solidFill>
                  <a:schemeClr val="dk2"/>
                </a:solidFill>
              </a:defRPr>
            </a:lvl9pPr>
          </a:lstStyle>
          <a:p>
            <a:endParaRPr/>
          </a:p>
        </p:txBody>
      </p:sp>
      <p:sp>
        <p:nvSpPr>
          <p:cNvPr id="9" name="Shape 9"/>
          <p:cNvSpPr txBox="1">
            <a:spLocks noGrp="1"/>
          </p:cNvSpPr>
          <p:nvPr>
            <p:ph type="ctrTitle"/>
          </p:nvPr>
        </p:nvSpPr>
        <p:spPr>
          <a:xfrm>
            <a:off x="742950" y="2111137"/>
            <a:ext cx="8420100" cy="1546399"/>
          </a:xfrm>
          <a:prstGeom prst="rect">
            <a:avLst/>
          </a:prstGeom>
        </p:spPr>
        <p:txBody>
          <a:bodyPr lIns="107269" tIns="107269" rIns="107269" bIns="107269" anchor="b" anchorCtr="0"/>
          <a:lstStyle>
            <a:lvl1pPr algn="ctr">
              <a:spcBef>
                <a:spcPts val="0"/>
              </a:spcBef>
              <a:buSzPct val="100000"/>
              <a:defRPr sz="5600"/>
            </a:lvl1pPr>
            <a:lvl2pPr algn="ctr">
              <a:spcBef>
                <a:spcPts val="0"/>
              </a:spcBef>
              <a:buSzPct val="100000"/>
              <a:defRPr sz="5600"/>
            </a:lvl2pPr>
            <a:lvl3pPr algn="ctr">
              <a:spcBef>
                <a:spcPts val="0"/>
              </a:spcBef>
              <a:buSzPct val="100000"/>
              <a:defRPr sz="5600"/>
            </a:lvl3pPr>
            <a:lvl4pPr algn="ctr">
              <a:spcBef>
                <a:spcPts val="0"/>
              </a:spcBef>
              <a:buSzPct val="100000"/>
              <a:defRPr sz="5600"/>
            </a:lvl4pPr>
            <a:lvl5pPr algn="ctr">
              <a:spcBef>
                <a:spcPts val="0"/>
              </a:spcBef>
              <a:buSzPct val="100000"/>
              <a:defRPr sz="5600"/>
            </a:lvl5pPr>
            <a:lvl6pPr algn="ctr">
              <a:spcBef>
                <a:spcPts val="0"/>
              </a:spcBef>
              <a:buSzPct val="100000"/>
              <a:defRPr sz="5600"/>
            </a:lvl6pPr>
            <a:lvl7pPr algn="ctr">
              <a:spcBef>
                <a:spcPts val="0"/>
              </a:spcBef>
              <a:buSzPct val="100000"/>
              <a:defRPr sz="5600"/>
            </a:lvl7pPr>
            <a:lvl8pPr algn="ctr">
              <a:spcBef>
                <a:spcPts val="0"/>
              </a:spcBef>
              <a:buSzPct val="100000"/>
              <a:defRPr sz="5600"/>
            </a:lvl8pPr>
            <a:lvl9pPr algn="ctr">
              <a:spcBef>
                <a:spcPts val="0"/>
              </a:spcBef>
              <a:buSzPct val="100000"/>
              <a:defRPr sz="5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2786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8" y="15"/>
            <a:ext cx="9905999" cy="626966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sz="1800" kern="1200">
              <a:solidFill>
                <a:prstClr val="white"/>
              </a:solidFill>
              <a:latin typeface="Calibri"/>
            </a:endParaRPr>
          </a:p>
        </p:txBody>
      </p:sp>
      <p:sp>
        <p:nvSpPr>
          <p:cNvPr id="2" name="Title 1"/>
          <p:cNvSpPr>
            <a:spLocks noGrp="1"/>
          </p:cNvSpPr>
          <p:nvPr>
            <p:ph type="title"/>
          </p:nvPr>
        </p:nvSpPr>
        <p:spPr/>
        <p:txBody>
          <a:bodyPr/>
          <a:lstStyle>
            <a:lvl1pPr>
              <a:defRPr>
                <a:solidFill>
                  <a:schemeClr val="tx1"/>
                </a:solidFill>
              </a:defRPr>
            </a:lvl1pPr>
          </a:lstStyle>
          <a:p>
            <a:r>
              <a:rPr lang="de-DE" smtClean="0"/>
              <a:t>Mastertitelformat bearbeiten</a:t>
            </a:r>
            <a:endParaRPr lang="de-DE" dirty="0"/>
          </a:p>
        </p:txBody>
      </p:sp>
      <p:sp>
        <p:nvSpPr>
          <p:cNvPr id="3" name="Content Placeholder 2"/>
          <p:cNvSpPr>
            <a:spLocks noGrp="1"/>
          </p:cNvSpPr>
          <p:nvPr>
            <p:ph idx="1"/>
          </p:nvPr>
        </p:nvSpPr>
        <p:spPr/>
        <p:txBody>
          <a:bodyPr vert="horz" lIns="91440" tIns="45720" rIns="91440" bIns="45720" rtlCol="0">
            <a:normAutofit/>
          </a:bodyPr>
          <a:lstStyle>
            <a:lvl1pPr>
              <a:defRPr lang="de-DE" sz="1600" b="1" i="0" kern="1200">
                <a:solidFill>
                  <a:schemeClr val="tx1">
                    <a:lumMod val="65000"/>
                    <a:lumOff val="35000"/>
                  </a:schemeClr>
                </a:solidFill>
                <a:latin typeface="Arial"/>
                <a:ea typeface="+mn-ea"/>
                <a:cs typeface="Arial"/>
              </a:defRPr>
            </a:lvl1pPr>
          </a:lstStyle>
          <a:p>
            <a:pPr marL="0" lvl="0" indent="0" algn="l" defTabSz="457200" rtl="0" eaLnBrk="1" latinLnBrk="0" hangingPunct="1">
              <a:spcBef>
                <a:spcPct val="20000"/>
              </a:spcBef>
              <a:spcAft>
                <a:spcPts val="1200"/>
              </a:spcAft>
            </a:pPr>
            <a:r>
              <a:rPr lang="de-DE" smtClean="0"/>
              <a:t>Mastertextformat bearbeiten</a:t>
            </a:r>
          </a:p>
          <a:p>
            <a:pPr marL="0" lvl="1" indent="0" algn="l" defTabSz="457200" rtl="0" eaLnBrk="1" latinLnBrk="0" hangingPunct="1">
              <a:spcBef>
                <a:spcPct val="20000"/>
              </a:spcBef>
              <a:spcAft>
                <a:spcPts val="1200"/>
              </a:spcAft>
            </a:pPr>
            <a:r>
              <a:rPr lang="de-DE" smtClean="0"/>
              <a:t>Zweite Ebene</a:t>
            </a:r>
          </a:p>
          <a:p>
            <a:pPr marL="0" lvl="2" indent="0" algn="l" defTabSz="457200" rtl="0" eaLnBrk="1" latinLnBrk="0" hangingPunct="1">
              <a:spcBef>
                <a:spcPct val="20000"/>
              </a:spcBef>
              <a:spcAft>
                <a:spcPts val="1200"/>
              </a:spcAft>
            </a:pPr>
            <a:r>
              <a:rPr lang="de-DE" smtClean="0"/>
              <a:t>Dritte Ebene</a:t>
            </a:r>
          </a:p>
          <a:p>
            <a:pPr marL="0" lvl="3" indent="0" algn="l" defTabSz="457200" rtl="0" eaLnBrk="1" latinLnBrk="0" hangingPunct="1">
              <a:spcBef>
                <a:spcPct val="20000"/>
              </a:spcBef>
              <a:spcAft>
                <a:spcPts val="1200"/>
              </a:spcAft>
            </a:pPr>
            <a:r>
              <a:rPr lang="de-DE" smtClean="0"/>
              <a:t>Vierte Ebene</a:t>
            </a:r>
          </a:p>
          <a:p>
            <a:pPr marL="0" lvl="4" indent="0" algn="l" defTabSz="457200" rtl="0" eaLnBrk="1" latinLnBrk="0" hangingPunct="1">
              <a:spcBef>
                <a:spcPct val="20000"/>
              </a:spcBef>
              <a:spcAft>
                <a:spcPts val="1200"/>
              </a:spcAft>
            </a:pPr>
            <a:r>
              <a:rPr lang="de-DE" smtClean="0"/>
              <a:t>Fünfte Ebene</a:t>
            </a:r>
            <a:endParaRPr lang="de-DE"/>
          </a:p>
        </p:txBody>
      </p:sp>
    </p:spTree>
    <p:extLst>
      <p:ext uri="{BB962C8B-B14F-4D97-AF65-F5344CB8AC3E}">
        <p14:creationId xmlns:p14="http://schemas.microsoft.com/office/powerpoint/2010/main" val="158793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de-DE"/>
          </a:p>
        </p:txBody>
      </p:sp>
      <p:sp>
        <p:nvSpPr>
          <p:cNvPr id="4" name="Content Placeholder 3"/>
          <p:cNvSpPr>
            <a:spLocks noGrp="1"/>
          </p:cNvSpPr>
          <p:nvPr>
            <p:ph sz="half" idx="2"/>
          </p:nvPr>
        </p:nvSpPr>
        <p:spPr>
          <a:xfrm>
            <a:off x="495300" y="1642901"/>
            <a:ext cx="3689826" cy="4483262"/>
          </a:xfrm>
        </p:spPr>
        <p:txBody>
          <a:bodyPr>
            <a:normAutofit/>
          </a:bodyPr>
          <a:lstStyle>
            <a:lvl1pPr marL="0" indent="0">
              <a:buNone/>
              <a:defRPr sz="1600"/>
            </a:lvl1pPr>
            <a:lvl2pPr>
              <a:buNone/>
              <a:defRPr sz="1400"/>
            </a:lvl2pPr>
            <a:lvl3pPr>
              <a:buNone/>
              <a:defRPr sz="1400"/>
            </a:lvl3pPr>
            <a:lvl4pPr>
              <a:buNone/>
              <a:defRPr sz="1400"/>
            </a:lvl4pPr>
            <a:lvl5pPr>
              <a:buNone/>
              <a:defRPr sz="1400"/>
            </a:lvl5pPr>
            <a:lvl6pPr>
              <a:defRPr sz="1600"/>
            </a:lvl6pPr>
            <a:lvl7pPr>
              <a:defRPr sz="1600"/>
            </a:lvl7pPr>
            <a:lvl8pPr>
              <a:defRPr sz="1600"/>
            </a:lvl8pPr>
            <a:lvl9pPr>
              <a:defRPr sz="1600"/>
            </a:lvl9pPr>
          </a:lstStyle>
          <a:p>
            <a:pPr lvl="0"/>
            <a:r>
              <a:rPr lang="de-DE" smtClean="0"/>
              <a:t>Mastertextformat bearbeiten</a:t>
            </a:r>
          </a:p>
        </p:txBody>
      </p:sp>
      <p:sp>
        <p:nvSpPr>
          <p:cNvPr id="11" name="Picture Placeholder 2"/>
          <p:cNvSpPr>
            <a:spLocks noGrp="1"/>
          </p:cNvSpPr>
          <p:nvPr>
            <p:ph type="pic" idx="1"/>
          </p:nvPr>
        </p:nvSpPr>
        <p:spPr>
          <a:xfrm>
            <a:off x="4711789" y="1642901"/>
            <a:ext cx="4698911" cy="4483262"/>
          </a:xfrm>
          <a:noFill/>
          <a:ln>
            <a:noFill/>
          </a:ln>
          <a:effectLst>
            <a:reflection stA="50000" endPos="13000" dist="12700" dir="5400000" sy="-100000" algn="bl" rotWithShape="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Tree>
    <p:extLst>
      <p:ext uri="{BB962C8B-B14F-4D97-AF65-F5344CB8AC3E}">
        <p14:creationId xmlns:p14="http://schemas.microsoft.com/office/powerpoint/2010/main" val="24696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p:cNvSpPr/>
          <p:nvPr userDrawn="1"/>
        </p:nvSpPr>
        <p:spPr>
          <a:xfrm>
            <a:off x="8" y="15"/>
            <a:ext cx="9905999" cy="626966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sz="1800" kern="1200">
              <a:solidFill>
                <a:prstClr val="white"/>
              </a:solidFill>
              <a:latin typeface="Calibri"/>
            </a:endParaRPr>
          </a:p>
        </p:txBody>
      </p:sp>
      <p:sp>
        <p:nvSpPr>
          <p:cNvPr id="2" name="Title 1"/>
          <p:cNvSpPr>
            <a:spLocks noGrp="1"/>
          </p:cNvSpPr>
          <p:nvPr>
            <p:ph type="title"/>
          </p:nvPr>
        </p:nvSpPr>
        <p:spPr/>
        <p:txBody>
          <a:bodyPr/>
          <a:lstStyle>
            <a:lvl1pPr>
              <a:defRPr>
                <a:solidFill>
                  <a:schemeClr val="tx1"/>
                </a:solidFill>
              </a:defRPr>
            </a:lvl1pPr>
          </a:lstStyle>
          <a:p>
            <a:r>
              <a:rPr lang="de-DE" smtClean="0"/>
              <a:t>Mastertitelformat bearbeiten</a:t>
            </a:r>
            <a:endParaRPr lang="de-DE" dirty="0"/>
          </a:p>
        </p:txBody>
      </p:sp>
      <p:sp>
        <p:nvSpPr>
          <p:cNvPr id="4" name="Content Placeholder 3"/>
          <p:cNvSpPr>
            <a:spLocks noGrp="1"/>
          </p:cNvSpPr>
          <p:nvPr>
            <p:ph sz="half" idx="2"/>
          </p:nvPr>
        </p:nvSpPr>
        <p:spPr>
          <a:xfrm>
            <a:off x="495300" y="1642901"/>
            <a:ext cx="3689826" cy="4483262"/>
          </a:xfrm>
        </p:spPr>
        <p:txBody>
          <a:bodyPr>
            <a:normAutofit/>
          </a:bodyPr>
          <a:lstStyle>
            <a:lvl1pPr marL="0" indent="0">
              <a:buNone/>
              <a:defRPr sz="1600">
                <a:solidFill>
                  <a:schemeClr val="tx1">
                    <a:lumMod val="65000"/>
                    <a:lumOff val="35000"/>
                  </a:schemeClr>
                </a:solidFill>
              </a:defRPr>
            </a:lvl1pPr>
            <a:lvl2pPr>
              <a:buNone/>
              <a:defRPr sz="1400"/>
            </a:lvl2pPr>
            <a:lvl3pPr>
              <a:buNone/>
              <a:defRPr sz="1400"/>
            </a:lvl3pPr>
            <a:lvl4pPr>
              <a:buNone/>
              <a:defRPr sz="1400"/>
            </a:lvl4pPr>
            <a:lvl5pPr>
              <a:buNone/>
              <a:defRPr sz="1400"/>
            </a:lvl5pPr>
            <a:lvl6pPr>
              <a:defRPr sz="1600"/>
            </a:lvl6pPr>
            <a:lvl7pPr>
              <a:defRPr sz="1600"/>
            </a:lvl7pPr>
            <a:lvl8pPr>
              <a:defRPr sz="1600"/>
            </a:lvl8pPr>
            <a:lvl9pPr>
              <a:defRPr sz="1600"/>
            </a:lvl9pPr>
          </a:lstStyle>
          <a:p>
            <a:pPr lvl="0"/>
            <a:r>
              <a:rPr lang="de-DE" smtClean="0"/>
              <a:t>Mastertextformat bearbeiten</a:t>
            </a:r>
          </a:p>
        </p:txBody>
      </p:sp>
      <p:sp>
        <p:nvSpPr>
          <p:cNvPr id="6" name="Picture Placeholder 2"/>
          <p:cNvSpPr>
            <a:spLocks noGrp="1"/>
          </p:cNvSpPr>
          <p:nvPr>
            <p:ph type="pic" idx="1"/>
          </p:nvPr>
        </p:nvSpPr>
        <p:spPr>
          <a:xfrm>
            <a:off x="4732574" y="1662086"/>
            <a:ext cx="4698911" cy="4483262"/>
          </a:xfrm>
          <a:noFill/>
          <a:ln>
            <a:noFill/>
          </a:ln>
          <a:effectLst>
            <a:reflection stA="50000" endPos="13000" dist="12700" dir="5400000" sy="-100000" algn="bl" rotWithShape="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Tree>
    <p:extLst>
      <p:ext uri="{BB962C8B-B14F-4D97-AF65-F5344CB8AC3E}">
        <p14:creationId xmlns:p14="http://schemas.microsoft.com/office/powerpoint/2010/main" val="1431882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8102" y="1731154"/>
            <a:ext cx="8724504" cy="1362075"/>
          </a:xfrm>
        </p:spPr>
        <p:txBody>
          <a:bodyPr anchor="t">
            <a:noAutofit/>
          </a:bodyPr>
          <a:lstStyle>
            <a:lvl1pPr algn="l">
              <a:defRPr sz="6000" b="1" cap="none"/>
            </a:lvl1pPr>
          </a:lstStyle>
          <a:p>
            <a:r>
              <a:rPr lang="de-DE" smtClean="0"/>
              <a:t>Mastertitelformat bearbeiten</a:t>
            </a:r>
            <a:endParaRPr lang="de-DE" dirty="0"/>
          </a:p>
        </p:txBody>
      </p:sp>
      <p:sp>
        <p:nvSpPr>
          <p:cNvPr id="3" name="Text Placeholder 2"/>
          <p:cNvSpPr>
            <a:spLocks noGrp="1"/>
          </p:cNvSpPr>
          <p:nvPr>
            <p:ph type="body" idx="1"/>
          </p:nvPr>
        </p:nvSpPr>
        <p:spPr>
          <a:xfrm>
            <a:off x="478102" y="3429008"/>
            <a:ext cx="8724504" cy="1500187"/>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grpSp>
        <p:nvGrpSpPr>
          <p:cNvPr id="7" name="Group 26"/>
          <p:cNvGrpSpPr>
            <a:grpSpLocks/>
          </p:cNvGrpSpPr>
          <p:nvPr userDrawn="1"/>
        </p:nvGrpSpPr>
        <p:grpSpPr bwMode="auto">
          <a:xfrm>
            <a:off x="8" y="5338969"/>
            <a:ext cx="9905999" cy="915293"/>
            <a:chOff x="0" y="0"/>
            <a:chExt cx="8192" cy="819"/>
          </a:xfrm>
        </p:grpSpPr>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 y="0"/>
              <a:ext cx="820"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6"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5"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2" y="0"/>
              <a:ext cx="820"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0" name="Picture 19" descr="überresearch logo white__2014-3-26.pdf"/>
          <p:cNvPicPr>
            <a:picLocks noChangeAspect="1"/>
          </p:cNvPicPr>
          <p:nvPr userDrawn="1"/>
        </p:nvPicPr>
        <p:blipFill>
          <a:blip r:embed="rId12"/>
          <a:stretch>
            <a:fillRect/>
          </a:stretch>
        </p:blipFill>
        <p:spPr>
          <a:xfrm>
            <a:off x="478102" y="298465"/>
            <a:ext cx="2248779" cy="856447"/>
          </a:xfrm>
          <a:prstGeom prst="rect">
            <a:avLst/>
          </a:prstGeom>
        </p:spPr>
      </p:pic>
    </p:spTree>
    <p:extLst>
      <p:ext uri="{BB962C8B-B14F-4D97-AF65-F5344CB8AC3E}">
        <p14:creationId xmlns:p14="http://schemas.microsoft.com/office/powerpoint/2010/main" val="2074206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5"/>
            <a:ext cx="8420100" cy="1362075"/>
          </a:xfrm>
        </p:spPr>
        <p:txBody>
          <a:bodyPr anchor="t"/>
          <a:lstStyle>
            <a:lvl1pPr algn="l">
              <a:defRPr sz="4000" b="1" cap="all"/>
            </a:lvl1pPr>
          </a:lstStyle>
          <a:p>
            <a:r>
              <a:rPr lang="de-DE" smtClean="0"/>
              <a:t>Mastertitelformat bearbeiten</a:t>
            </a:r>
            <a:endParaRPr lang="de-D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824404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de-D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e Placeholder 6"/>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8" name="Footer Placeholder 7"/>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9" name="Slide Number Placeholder 8"/>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338501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Date Placeholder 2"/>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4" name="Footer Placeholder 3"/>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2112982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3" name="Footer Placeholder 2"/>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4055881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de-DE" smtClean="0"/>
              <a:t>Mastertitelformat bearbeiten</a:t>
            </a:r>
            <a:endParaRPr lang="de-DE"/>
          </a:p>
        </p:txBody>
      </p:sp>
      <p:sp>
        <p:nvSpPr>
          <p:cNvPr id="3" name="Content Placeholder 2"/>
          <p:cNvSpPr>
            <a:spLocks noGrp="1"/>
          </p:cNvSpPr>
          <p:nvPr>
            <p:ph idx="1"/>
          </p:nvPr>
        </p:nvSpPr>
        <p:spPr>
          <a:xfrm>
            <a:off x="3872972" y="27306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6" name="Footer Placeholder 5"/>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72544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95300" y="274637"/>
            <a:ext cx="8915400" cy="1143200"/>
          </a:xfrm>
          <a:prstGeom prst="rect">
            <a:avLst/>
          </a:prstGeom>
        </p:spPr>
        <p:txBody>
          <a:bodyPr lIns="107269" tIns="107269" rIns="107269" bIns="107269"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95300" y="1600204"/>
            <a:ext cx="8915400" cy="4967599"/>
          </a:xfrm>
          <a:prstGeom prst="rect">
            <a:avLst/>
          </a:prstGeom>
        </p:spPr>
        <p:txBody>
          <a:bodyPr lIns="107269" tIns="107269" rIns="107269" bIns="107269"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de-DE" smtClean="0"/>
              <a:t>Mastertitelformat bearbeiten</a:t>
            </a:r>
            <a:endParaRPr lang="de-DE"/>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6" name="Footer Placeholder 5"/>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83083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225483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53"/>
            <a:ext cx="2228850" cy="5851525"/>
          </a:xfrm>
        </p:spPr>
        <p:txBody>
          <a:bodyPr vert="eaVert"/>
          <a:lstStyle/>
          <a:p>
            <a:r>
              <a:rPr lang="de-DE" smtClean="0"/>
              <a:t>Mastertitelformat bearbeiten</a:t>
            </a:r>
            <a:endParaRPr lang="de-DE"/>
          </a:p>
        </p:txBody>
      </p:sp>
      <p:sp>
        <p:nvSpPr>
          <p:cNvPr id="3" name="Vertical Text Placeholder 2"/>
          <p:cNvSpPr>
            <a:spLocks noGrp="1"/>
          </p:cNvSpPr>
          <p:nvPr>
            <p:ph type="body" orient="vert" idx="1"/>
          </p:nvPr>
        </p:nvSpPr>
        <p:spPr>
          <a:xfrm>
            <a:off x="495300" y="274653"/>
            <a:ext cx="652145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a:xfrm>
            <a:off x="495300" y="635636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384550" y="635636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099300" y="635636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3991252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1"/>
          <p:cNvSpPr>
            <a:spLocks/>
          </p:cNvSpPr>
          <p:nvPr userDrawn="1"/>
        </p:nvSpPr>
        <p:spPr bwMode="auto">
          <a:xfrm>
            <a:off x="0" y="0"/>
            <a:ext cx="9906000" cy="6858000"/>
          </a:xfrm>
          <a:prstGeom prst="rect">
            <a:avLst/>
          </a:prstGeom>
          <a:solidFill>
            <a:srgbClr val="52829B"/>
          </a:solidFill>
          <a:ln w="25400" cap="flat">
            <a:noFill/>
            <a:miter lim="800000"/>
            <a:headEnd type="none" w="med" len="med"/>
            <a:tailEnd type="none" w="med" len="med"/>
          </a:ln>
        </p:spPr>
        <p:txBody>
          <a:bodyPr lIns="0" tIns="0" rIns="0" bIns="0">
            <a:prstTxWarp prst="textNoShape">
              <a:avLst/>
            </a:prstTxWarp>
          </a:bodyPr>
          <a:lstStyle/>
          <a:p>
            <a:pPr defTabSz="457200"/>
            <a:endParaRPr lang="de-DE" sz="1800" kern="1200">
              <a:solidFill>
                <a:prstClr val="black"/>
              </a:solidFill>
              <a:latin typeface="Calibri"/>
              <a:ea typeface="+mn-ea"/>
              <a:cs typeface="+mn-cs"/>
            </a:endParaRPr>
          </a:p>
        </p:txBody>
      </p:sp>
      <p:grpSp>
        <p:nvGrpSpPr>
          <p:cNvPr id="14" name="Group 13"/>
          <p:cNvGrpSpPr/>
          <p:nvPr userDrawn="1"/>
        </p:nvGrpSpPr>
        <p:grpSpPr>
          <a:xfrm>
            <a:off x="8020384" y="5906814"/>
            <a:ext cx="1390319" cy="695493"/>
            <a:chOff x="6781800" y="5906809"/>
            <a:chExt cx="1283371" cy="695493"/>
          </a:xfrm>
        </p:grpSpPr>
        <p:pic>
          <p:nvPicPr>
            <p:cNvPr id="10" name="Picture 5"/>
            <p:cNvPicPr>
              <a:picLocks noChangeAspect="1" noChangeArrowheads="1"/>
            </p:cNvPicPr>
            <p:nvPr/>
          </p:nvPicPr>
          <p:blipFill>
            <a:blip r:embed="rId2"/>
            <a:srcRect/>
            <a:stretch>
              <a:fillRect/>
            </a:stretch>
          </p:blipFill>
          <p:spPr bwMode="auto">
            <a:xfrm>
              <a:off x="6781800" y="6187880"/>
              <a:ext cx="1283370" cy="414422"/>
            </a:xfrm>
            <a:prstGeom prst="rect">
              <a:avLst/>
            </a:prstGeom>
            <a:noFill/>
            <a:ln w="12700" cap="flat">
              <a:noFill/>
              <a:miter lim="800000"/>
              <a:headEnd/>
              <a:tailEnd/>
            </a:ln>
          </p:spPr>
        </p:pic>
        <p:sp>
          <p:nvSpPr>
            <p:cNvPr id="11" name="Rectangle 6"/>
            <p:cNvSpPr>
              <a:spLocks/>
            </p:cNvSpPr>
            <p:nvPr/>
          </p:nvSpPr>
          <p:spPr bwMode="auto">
            <a:xfrm>
              <a:off x="6781801" y="5906809"/>
              <a:ext cx="1283370" cy="21835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defTabSz="457200">
                <a:lnSpc>
                  <a:spcPts val="2500"/>
                </a:lnSpc>
              </a:pPr>
              <a:r>
                <a:rPr lang="en-US" sz="1000" kern="1200" dirty="0">
                  <a:solidFill>
                    <a:srgbClr val="FFFFFF"/>
                  </a:solidFill>
                  <a:latin typeface="Helvetica" charset="0"/>
                  <a:ea typeface="Helvetica" charset="0"/>
                  <a:cs typeface="Helvetica" charset="0"/>
                  <a:sym typeface="Helvetica" charset="0"/>
                </a:rPr>
                <a:t>a portfolio company of</a:t>
              </a:r>
            </a:p>
          </p:txBody>
        </p:sp>
      </p:grpSp>
      <p:sp>
        <p:nvSpPr>
          <p:cNvPr id="2" name="Title 1"/>
          <p:cNvSpPr>
            <a:spLocks noGrp="1"/>
          </p:cNvSpPr>
          <p:nvPr>
            <p:ph type="ctrTitle"/>
          </p:nvPr>
        </p:nvSpPr>
        <p:spPr>
          <a:xfrm>
            <a:off x="478105" y="2112968"/>
            <a:ext cx="8699612" cy="1470025"/>
          </a:xfrm>
        </p:spPr>
        <p:txBody>
          <a:bodyPr>
            <a:noAutofit/>
          </a:bodyPr>
          <a:lstStyle>
            <a:lvl1pPr algn="l">
              <a:defRPr sz="11000" b="1" i="0">
                <a:solidFill>
                  <a:schemeClr val="bg1"/>
                </a:solidFill>
                <a:latin typeface="Arial"/>
                <a:cs typeface="Arial"/>
              </a:defRPr>
            </a:lvl1pPr>
          </a:lstStyle>
          <a:p>
            <a:r>
              <a:rPr lang="de-DE" smtClean="0"/>
              <a:t>Mastertitelformat bearbeiten</a:t>
            </a:r>
            <a:endParaRPr lang="de-DE" dirty="0"/>
          </a:p>
        </p:txBody>
      </p:sp>
      <p:sp>
        <p:nvSpPr>
          <p:cNvPr id="3" name="Subtitle 2"/>
          <p:cNvSpPr>
            <a:spLocks noGrp="1"/>
          </p:cNvSpPr>
          <p:nvPr>
            <p:ph type="subTitle" idx="1"/>
          </p:nvPr>
        </p:nvSpPr>
        <p:spPr>
          <a:xfrm>
            <a:off x="489899" y="3886200"/>
            <a:ext cx="7956662" cy="1752600"/>
          </a:xfrm>
        </p:spPr>
        <p:txBody>
          <a:bodyPr>
            <a:normAutofit/>
          </a:bodyPr>
          <a:lstStyle>
            <a:lvl1pPr marL="0" indent="0" algn="l">
              <a:buNone/>
              <a:defRPr sz="36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pic>
        <p:nvPicPr>
          <p:cNvPr id="12" name="Picture 11" descr="überresearch logo white__2014-3-26.pdf"/>
          <p:cNvPicPr>
            <a:picLocks noChangeAspect="1"/>
          </p:cNvPicPr>
          <p:nvPr userDrawn="1"/>
        </p:nvPicPr>
        <p:blipFill>
          <a:blip r:embed="rId3"/>
          <a:stretch>
            <a:fillRect/>
          </a:stretch>
        </p:blipFill>
        <p:spPr>
          <a:xfrm>
            <a:off x="507096" y="5940462"/>
            <a:ext cx="1787830" cy="680895"/>
          </a:xfrm>
          <a:prstGeom prst="rect">
            <a:avLst/>
          </a:prstGeom>
        </p:spPr>
      </p:pic>
    </p:spTree>
    <p:extLst>
      <p:ext uri="{BB962C8B-B14F-4D97-AF65-F5344CB8AC3E}">
        <p14:creationId xmlns:p14="http://schemas.microsoft.com/office/powerpoint/2010/main" val="1817508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7772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78626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 y="5"/>
            <a:ext cx="9905999" cy="626966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sz="1800" kern="1200">
              <a:solidFill>
                <a:prstClr val="white"/>
              </a:solidFill>
              <a:latin typeface="Calibri"/>
            </a:endParaRPr>
          </a:p>
        </p:txBody>
      </p:sp>
      <p:sp>
        <p:nvSpPr>
          <p:cNvPr id="2" name="Title 1"/>
          <p:cNvSpPr>
            <a:spLocks noGrp="1"/>
          </p:cNvSpPr>
          <p:nvPr>
            <p:ph type="title"/>
          </p:nvPr>
        </p:nvSpPr>
        <p:spPr/>
        <p:txBody>
          <a:bodyPr/>
          <a:lstStyle>
            <a:lvl1pPr>
              <a:defRPr>
                <a:solidFill>
                  <a:schemeClr val="tx1"/>
                </a:solidFill>
              </a:defRPr>
            </a:lvl1pPr>
          </a:lstStyle>
          <a:p>
            <a:r>
              <a:rPr lang="de-DE" smtClean="0"/>
              <a:t>Mastertitelformat bearbeiten</a:t>
            </a:r>
            <a:endParaRPr lang="de-DE" dirty="0"/>
          </a:p>
        </p:txBody>
      </p:sp>
      <p:sp>
        <p:nvSpPr>
          <p:cNvPr id="3" name="Content Placeholder 2"/>
          <p:cNvSpPr>
            <a:spLocks noGrp="1"/>
          </p:cNvSpPr>
          <p:nvPr>
            <p:ph idx="1"/>
          </p:nvPr>
        </p:nvSpPr>
        <p:spPr/>
        <p:txBody>
          <a:bodyPr vert="horz" lIns="91440" tIns="45720" rIns="91440" bIns="45720" rtlCol="0">
            <a:normAutofit/>
          </a:bodyPr>
          <a:lstStyle>
            <a:lvl1pPr>
              <a:defRPr lang="de-DE" sz="1600" b="1" i="0" kern="1200">
                <a:solidFill>
                  <a:schemeClr val="tx1">
                    <a:lumMod val="65000"/>
                    <a:lumOff val="35000"/>
                  </a:schemeClr>
                </a:solidFill>
                <a:latin typeface="Arial"/>
                <a:ea typeface="+mn-ea"/>
                <a:cs typeface="Arial"/>
              </a:defRPr>
            </a:lvl1pPr>
          </a:lstStyle>
          <a:p>
            <a:pPr marL="0" lvl="0" indent="0" algn="l" defTabSz="457200" rtl="0" eaLnBrk="1" latinLnBrk="0" hangingPunct="1">
              <a:spcBef>
                <a:spcPct val="20000"/>
              </a:spcBef>
              <a:spcAft>
                <a:spcPts val="1200"/>
              </a:spcAft>
            </a:pPr>
            <a:r>
              <a:rPr lang="de-DE" smtClean="0"/>
              <a:t>Mastertextformat bearbeiten</a:t>
            </a:r>
          </a:p>
          <a:p>
            <a:pPr marL="0" lvl="1" indent="0" algn="l" defTabSz="457200" rtl="0" eaLnBrk="1" latinLnBrk="0" hangingPunct="1">
              <a:spcBef>
                <a:spcPct val="20000"/>
              </a:spcBef>
              <a:spcAft>
                <a:spcPts val="1200"/>
              </a:spcAft>
            </a:pPr>
            <a:r>
              <a:rPr lang="de-DE" smtClean="0"/>
              <a:t>Zweite Ebene</a:t>
            </a:r>
          </a:p>
          <a:p>
            <a:pPr marL="0" lvl="2" indent="0" algn="l" defTabSz="457200" rtl="0" eaLnBrk="1" latinLnBrk="0" hangingPunct="1">
              <a:spcBef>
                <a:spcPct val="20000"/>
              </a:spcBef>
              <a:spcAft>
                <a:spcPts val="1200"/>
              </a:spcAft>
            </a:pPr>
            <a:r>
              <a:rPr lang="de-DE" smtClean="0"/>
              <a:t>Dritte Ebene</a:t>
            </a:r>
          </a:p>
          <a:p>
            <a:pPr marL="0" lvl="3" indent="0" algn="l" defTabSz="457200" rtl="0" eaLnBrk="1" latinLnBrk="0" hangingPunct="1">
              <a:spcBef>
                <a:spcPct val="20000"/>
              </a:spcBef>
              <a:spcAft>
                <a:spcPts val="1200"/>
              </a:spcAft>
            </a:pPr>
            <a:r>
              <a:rPr lang="de-DE" smtClean="0"/>
              <a:t>Vierte Ebene</a:t>
            </a:r>
          </a:p>
          <a:p>
            <a:pPr marL="0" lvl="4" indent="0" algn="l" defTabSz="457200" rtl="0" eaLnBrk="1" latinLnBrk="0" hangingPunct="1">
              <a:spcBef>
                <a:spcPct val="20000"/>
              </a:spcBef>
              <a:spcAft>
                <a:spcPts val="1200"/>
              </a:spcAft>
            </a:pPr>
            <a:r>
              <a:rPr lang="de-DE" smtClean="0"/>
              <a:t>Fünfte Ebene</a:t>
            </a:r>
            <a:endParaRPr lang="de-DE"/>
          </a:p>
        </p:txBody>
      </p:sp>
    </p:spTree>
    <p:extLst>
      <p:ext uri="{BB962C8B-B14F-4D97-AF65-F5344CB8AC3E}">
        <p14:creationId xmlns:p14="http://schemas.microsoft.com/office/powerpoint/2010/main" val="3165856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de-DE"/>
          </a:p>
        </p:txBody>
      </p:sp>
      <p:sp>
        <p:nvSpPr>
          <p:cNvPr id="4" name="Content Placeholder 3"/>
          <p:cNvSpPr>
            <a:spLocks noGrp="1"/>
          </p:cNvSpPr>
          <p:nvPr>
            <p:ph sz="half" idx="2"/>
          </p:nvPr>
        </p:nvSpPr>
        <p:spPr>
          <a:xfrm>
            <a:off x="495300" y="1642901"/>
            <a:ext cx="3689826" cy="4483262"/>
          </a:xfrm>
        </p:spPr>
        <p:txBody>
          <a:bodyPr>
            <a:normAutofit/>
          </a:bodyPr>
          <a:lstStyle>
            <a:lvl1pPr marL="0" indent="0">
              <a:buNone/>
              <a:defRPr sz="1600"/>
            </a:lvl1pPr>
            <a:lvl2pPr>
              <a:buNone/>
              <a:defRPr sz="1400"/>
            </a:lvl2pPr>
            <a:lvl3pPr>
              <a:buNone/>
              <a:defRPr sz="1400"/>
            </a:lvl3pPr>
            <a:lvl4pPr>
              <a:buNone/>
              <a:defRPr sz="1400"/>
            </a:lvl4pPr>
            <a:lvl5pPr>
              <a:buNone/>
              <a:defRPr sz="1400"/>
            </a:lvl5pPr>
            <a:lvl6pPr>
              <a:defRPr sz="1600"/>
            </a:lvl6pPr>
            <a:lvl7pPr>
              <a:defRPr sz="1600"/>
            </a:lvl7pPr>
            <a:lvl8pPr>
              <a:defRPr sz="1600"/>
            </a:lvl8pPr>
            <a:lvl9pPr>
              <a:defRPr sz="1600"/>
            </a:lvl9pPr>
          </a:lstStyle>
          <a:p>
            <a:pPr lvl="0"/>
            <a:r>
              <a:rPr lang="de-DE" smtClean="0"/>
              <a:t>Mastertextformat bearbeiten</a:t>
            </a:r>
          </a:p>
        </p:txBody>
      </p:sp>
      <p:sp>
        <p:nvSpPr>
          <p:cNvPr id="11" name="Picture Placeholder 2"/>
          <p:cNvSpPr>
            <a:spLocks noGrp="1"/>
          </p:cNvSpPr>
          <p:nvPr>
            <p:ph type="pic" idx="1"/>
          </p:nvPr>
        </p:nvSpPr>
        <p:spPr>
          <a:xfrm>
            <a:off x="4711789" y="1642901"/>
            <a:ext cx="4698911" cy="4483262"/>
          </a:xfrm>
          <a:noFill/>
          <a:ln>
            <a:noFill/>
          </a:ln>
          <a:effectLst>
            <a:reflection stA="50000" endPos="13000" dist="12700" dir="5400000" sy="-100000" algn="bl" rotWithShape="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Tree>
    <p:extLst>
      <p:ext uri="{BB962C8B-B14F-4D97-AF65-F5344CB8AC3E}">
        <p14:creationId xmlns:p14="http://schemas.microsoft.com/office/powerpoint/2010/main" val="4206528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p:cNvSpPr/>
          <p:nvPr userDrawn="1"/>
        </p:nvSpPr>
        <p:spPr>
          <a:xfrm>
            <a:off x="3" y="5"/>
            <a:ext cx="9905999" cy="626966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sz="1800" kern="1200">
              <a:solidFill>
                <a:prstClr val="white"/>
              </a:solidFill>
              <a:latin typeface="Calibri"/>
            </a:endParaRPr>
          </a:p>
        </p:txBody>
      </p:sp>
      <p:sp>
        <p:nvSpPr>
          <p:cNvPr id="2" name="Title 1"/>
          <p:cNvSpPr>
            <a:spLocks noGrp="1"/>
          </p:cNvSpPr>
          <p:nvPr>
            <p:ph type="title"/>
          </p:nvPr>
        </p:nvSpPr>
        <p:spPr/>
        <p:txBody>
          <a:bodyPr/>
          <a:lstStyle>
            <a:lvl1pPr>
              <a:defRPr>
                <a:solidFill>
                  <a:schemeClr val="tx1"/>
                </a:solidFill>
              </a:defRPr>
            </a:lvl1pPr>
          </a:lstStyle>
          <a:p>
            <a:r>
              <a:rPr lang="de-DE" smtClean="0"/>
              <a:t>Mastertitelformat bearbeiten</a:t>
            </a:r>
            <a:endParaRPr lang="de-DE" dirty="0"/>
          </a:p>
        </p:txBody>
      </p:sp>
      <p:sp>
        <p:nvSpPr>
          <p:cNvPr id="4" name="Content Placeholder 3"/>
          <p:cNvSpPr>
            <a:spLocks noGrp="1"/>
          </p:cNvSpPr>
          <p:nvPr>
            <p:ph sz="half" idx="2"/>
          </p:nvPr>
        </p:nvSpPr>
        <p:spPr>
          <a:xfrm>
            <a:off x="495300" y="1642901"/>
            <a:ext cx="3689826" cy="4483262"/>
          </a:xfrm>
        </p:spPr>
        <p:txBody>
          <a:bodyPr>
            <a:normAutofit/>
          </a:bodyPr>
          <a:lstStyle>
            <a:lvl1pPr marL="0" indent="0">
              <a:buNone/>
              <a:defRPr sz="1600">
                <a:solidFill>
                  <a:schemeClr val="tx1">
                    <a:lumMod val="65000"/>
                    <a:lumOff val="35000"/>
                  </a:schemeClr>
                </a:solidFill>
              </a:defRPr>
            </a:lvl1pPr>
            <a:lvl2pPr>
              <a:buNone/>
              <a:defRPr sz="1400"/>
            </a:lvl2pPr>
            <a:lvl3pPr>
              <a:buNone/>
              <a:defRPr sz="1400"/>
            </a:lvl3pPr>
            <a:lvl4pPr>
              <a:buNone/>
              <a:defRPr sz="1400"/>
            </a:lvl4pPr>
            <a:lvl5pPr>
              <a:buNone/>
              <a:defRPr sz="1400"/>
            </a:lvl5pPr>
            <a:lvl6pPr>
              <a:defRPr sz="1600"/>
            </a:lvl6pPr>
            <a:lvl7pPr>
              <a:defRPr sz="1600"/>
            </a:lvl7pPr>
            <a:lvl8pPr>
              <a:defRPr sz="1600"/>
            </a:lvl8pPr>
            <a:lvl9pPr>
              <a:defRPr sz="1600"/>
            </a:lvl9pPr>
          </a:lstStyle>
          <a:p>
            <a:pPr lvl="0"/>
            <a:r>
              <a:rPr lang="de-DE" smtClean="0"/>
              <a:t>Mastertextformat bearbeiten</a:t>
            </a:r>
          </a:p>
        </p:txBody>
      </p:sp>
      <p:sp>
        <p:nvSpPr>
          <p:cNvPr id="6" name="Picture Placeholder 2"/>
          <p:cNvSpPr>
            <a:spLocks noGrp="1"/>
          </p:cNvSpPr>
          <p:nvPr>
            <p:ph type="pic" idx="1"/>
          </p:nvPr>
        </p:nvSpPr>
        <p:spPr>
          <a:xfrm>
            <a:off x="4732574" y="1662086"/>
            <a:ext cx="4698911" cy="4483262"/>
          </a:xfrm>
          <a:noFill/>
          <a:ln>
            <a:noFill/>
          </a:ln>
          <a:effectLst>
            <a:reflection stA="50000" endPos="13000" dist="12700" dir="5400000" sy="-100000" algn="bl" rotWithShape="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Tree>
    <p:extLst>
      <p:ext uri="{BB962C8B-B14F-4D97-AF65-F5344CB8AC3E}">
        <p14:creationId xmlns:p14="http://schemas.microsoft.com/office/powerpoint/2010/main" val="3702345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8102" y="1731144"/>
            <a:ext cx="8724504" cy="1362075"/>
          </a:xfrm>
        </p:spPr>
        <p:txBody>
          <a:bodyPr anchor="t">
            <a:noAutofit/>
          </a:bodyPr>
          <a:lstStyle>
            <a:lvl1pPr algn="l">
              <a:defRPr sz="6000" b="1" cap="none"/>
            </a:lvl1pPr>
          </a:lstStyle>
          <a:p>
            <a:r>
              <a:rPr lang="de-DE" smtClean="0"/>
              <a:t>Mastertitelformat bearbeiten</a:t>
            </a:r>
            <a:endParaRPr lang="de-DE" dirty="0"/>
          </a:p>
        </p:txBody>
      </p:sp>
      <p:sp>
        <p:nvSpPr>
          <p:cNvPr id="3" name="Text Placeholder 2"/>
          <p:cNvSpPr>
            <a:spLocks noGrp="1"/>
          </p:cNvSpPr>
          <p:nvPr>
            <p:ph type="body" idx="1"/>
          </p:nvPr>
        </p:nvSpPr>
        <p:spPr>
          <a:xfrm>
            <a:off x="478102" y="3429005"/>
            <a:ext cx="8724504" cy="1500187"/>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grpSp>
        <p:nvGrpSpPr>
          <p:cNvPr id="7" name="Group 26"/>
          <p:cNvGrpSpPr>
            <a:grpSpLocks/>
          </p:cNvGrpSpPr>
          <p:nvPr userDrawn="1"/>
        </p:nvGrpSpPr>
        <p:grpSpPr bwMode="auto">
          <a:xfrm>
            <a:off x="3" y="5338959"/>
            <a:ext cx="9905999" cy="915293"/>
            <a:chOff x="0" y="0"/>
            <a:chExt cx="8192" cy="819"/>
          </a:xfrm>
        </p:grpSpPr>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 y="0"/>
              <a:ext cx="820"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6"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5"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 y="0"/>
              <a:ext cx="819"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2" y="0"/>
              <a:ext cx="820"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pic>
        <p:nvPicPr>
          <p:cNvPr id="20" name="Picture 19" descr="überresearch logo white__2014-3-26.pdf"/>
          <p:cNvPicPr>
            <a:picLocks noChangeAspect="1"/>
          </p:cNvPicPr>
          <p:nvPr userDrawn="1"/>
        </p:nvPicPr>
        <p:blipFill>
          <a:blip r:embed="rId12"/>
          <a:stretch>
            <a:fillRect/>
          </a:stretch>
        </p:blipFill>
        <p:spPr>
          <a:xfrm>
            <a:off x="478102" y="298455"/>
            <a:ext cx="2248779" cy="856447"/>
          </a:xfrm>
          <a:prstGeom prst="rect">
            <a:avLst/>
          </a:prstGeom>
        </p:spPr>
      </p:pic>
    </p:spTree>
    <p:extLst>
      <p:ext uri="{BB962C8B-B14F-4D97-AF65-F5344CB8AC3E}">
        <p14:creationId xmlns:p14="http://schemas.microsoft.com/office/powerpoint/2010/main" val="230007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95300" y="274637"/>
            <a:ext cx="8915400" cy="1143200"/>
          </a:xfrm>
          <a:prstGeom prst="rect">
            <a:avLst/>
          </a:prstGeom>
        </p:spPr>
        <p:txBody>
          <a:bodyPr lIns="107269" tIns="107269" rIns="107269" bIns="107269"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95300" y="1600204"/>
            <a:ext cx="4327375" cy="4967599"/>
          </a:xfrm>
          <a:prstGeom prst="rect">
            <a:avLst/>
          </a:prstGeom>
        </p:spPr>
        <p:txBody>
          <a:bodyPr lIns="107269" tIns="107269" rIns="107269" bIns="107269"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5083299" y="1600204"/>
            <a:ext cx="4327375" cy="4967599"/>
          </a:xfrm>
          <a:prstGeom prst="rect">
            <a:avLst/>
          </a:prstGeom>
        </p:spPr>
        <p:txBody>
          <a:bodyPr lIns="107269" tIns="107269" rIns="107269" bIns="107269"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de-DE" smtClean="0"/>
              <a:t>Mastertitelformat bearbeiten</a:t>
            </a:r>
            <a:endParaRPr lang="de-D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3500965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de-D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e Placeholder 6"/>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8" name="Footer Placeholder 7"/>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9" name="Slide Number Placeholder 8"/>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125134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Date Placeholder 2"/>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4" name="Footer Placeholder 3"/>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076195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3" name="Footer Placeholder 2"/>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50066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de-DE" smtClean="0"/>
              <a:t>Mastertitelformat bearbeiten</a:t>
            </a:r>
            <a:endParaRPr lang="de-DE"/>
          </a:p>
        </p:txBody>
      </p:sp>
      <p:sp>
        <p:nvSpPr>
          <p:cNvPr id="3" name="Content Placeholder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6" name="Footer Placeholder 5"/>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3057193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de-DE" smtClean="0"/>
              <a:t>Mastertitelformat bearbeiten</a:t>
            </a:r>
            <a:endParaRPr lang="de-DE"/>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de-DE"/>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6" name="Footer Placeholder 5"/>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990442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3452753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3"/>
            <a:ext cx="2228850" cy="5851525"/>
          </a:xfrm>
        </p:spPr>
        <p:txBody>
          <a:bodyPr vert="eaVert"/>
          <a:lstStyle/>
          <a:p>
            <a:r>
              <a:rPr lang="de-DE" smtClean="0"/>
              <a:t>Mastertitelformat bearbeiten</a:t>
            </a:r>
            <a:endParaRPr lang="de-DE"/>
          </a:p>
        </p:txBody>
      </p:sp>
      <p:sp>
        <p:nvSpPr>
          <p:cNvPr id="3" name="Vertical Text Placeholder 2"/>
          <p:cNvSpPr>
            <a:spLocks noGrp="1"/>
          </p:cNvSpPr>
          <p:nvPr>
            <p:ph type="body" orient="vert" idx="1"/>
          </p:nvPr>
        </p:nvSpPr>
        <p:spPr>
          <a:xfrm>
            <a:off x="495300" y="274643"/>
            <a:ext cx="652145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a:xfrm>
            <a:off x="495300" y="6356355"/>
            <a:ext cx="2311400" cy="365125"/>
          </a:xfrm>
          <a:prstGeom prst="rect">
            <a:avLst/>
          </a:prstGeom>
        </p:spPr>
        <p:txBody>
          <a:bodyPr/>
          <a:lstStyle/>
          <a:p>
            <a:pPr defTabSz="457200"/>
            <a:fld id="{F0846EC4-FB5B-8742-BE62-4EA41707A3CC}" type="datetimeFigureOut">
              <a:rPr lang="de-DE" sz="1800" kern="1200" smtClean="0">
                <a:solidFill>
                  <a:prstClr val="black"/>
                </a:solidFill>
                <a:latin typeface="Calibri"/>
                <a:ea typeface="+mn-ea"/>
                <a:cs typeface="+mn-cs"/>
              </a:rPr>
              <a:pPr defTabSz="457200"/>
              <a:t>12.11.2014</a:t>
            </a:fld>
            <a:endParaRPr lang="de-DE"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p>
            <a:pPr defTabSz="457200"/>
            <a:endParaRPr lang="de-DE"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p>
            <a:pPr defTabSz="457200"/>
            <a:fld id="{879B44CA-7399-5A4A-AEBD-A663CA5A0392}" type="slidenum">
              <a:rPr lang="de-DE" sz="1800" kern="1200" smtClean="0">
                <a:solidFill>
                  <a:prstClr val="black"/>
                </a:solidFill>
                <a:latin typeface="Calibri"/>
                <a:ea typeface="+mn-ea"/>
                <a:cs typeface="+mn-cs"/>
              </a:rPr>
              <a:pPr defTabSz="457200"/>
              <a:t>‹#›</a:t>
            </a:fld>
            <a:endParaRPr lang="de-DE" sz="1800" kern="1200">
              <a:solidFill>
                <a:prstClr val="black"/>
              </a:solidFill>
              <a:latin typeface="Calibri"/>
              <a:ea typeface="+mn-ea"/>
              <a:cs typeface="+mn-cs"/>
            </a:endParaRPr>
          </a:p>
        </p:txBody>
      </p:sp>
    </p:spTree>
    <p:extLst>
      <p:ext uri="{BB962C8B-B14F-4D97-AF65-F5344CB8AC3E}">
        <p14:creationId xmlns:p14="http://schemas.microsoft.com/office/powerpoint/2010/main" val="187449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95300" y="274637"/>
            <a:ext cx="8915400" cy="1143200"/>
          </a:xfrm>
          <a:prstGeom prst="rect">
            <a:avLst/>
          </a:prstGeom>
        </p:spPr>
        <p:txBody>
          <a:bodyPr lIns="107269" tIns="107269" rIns="107269" bIns="107269"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95300" y="5875093"/>
            <a:ext cx="8915400" cy="692799"/>
          </a:xfrm>
          <a:prstGeom prst="rect">
            <a:avLst/>
          </a:prstGeom>
        </p:spPr>
        <p:txBody>
          <a:bodyPr lIns="107269" tIns="107269" rIns="107269" bIns="107269" anchor="t" anchorCtr="0"/>
          <a:lstStyle>
            <a:lvl1pPr algn="ctr">
              <a:spcBef>
                <a:spcPts val="0"/>
              </a:spcBef>
              <a:buClr>
                <a:schemeClr val="dk1"/>
              </a:buClr>
              <a:buSzPct val="100000"/>
              <a:buNone/>
              <a:defRPr sz="21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lstStyle/>
          <a:p>
            <a:r>
              <a:rPr lang="de-DE" smtClean="0"/>
              <a:t>Mastertitelformat bearbeiten</a:t>
            </a:r>
            <a:endParaRPr lang="en-GB"/>
          </a:p>
        </p:txBody>
      </p:sp>
    </p:spTree>
    <p:extLst>
      <p:ext uri="{BB962C8B-B14F-4D97-AF65-F5344CB8AC3E}">
        <p14:creationId xmlns:p14="http://schemas.microsoft.com/office/powerpoint/2010/main" val="102717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1"/>
          <p:cNvSpPr>
            <a:spLocks/>
          </p:cNvSpPr>
          <p:nvPr userDrawn="1"/>
        </p:nvSpPr>
        <p:spPr bwMode="auto">
          <a:xfrm>
            <a:off x="0" y="0"/>
            <a:ext cx="9906000" cy="6858000"/>
          </a:xfrm>
          <a:prstGeom prst="rect">
            <a:avLst/>
          </a:prstGeom>
          <a:solidFill>
            <a:srgbClr val="52829B"/>
          </a:solidFill>
          <a:ln w="25400" cap="flat">
            <a:noFill/>
            <a:miter lim="800000"/>
            <a:headEnd type="none" w="med" len="med"/>
            <a:tailEnd type="none" w="med" len="med"/>
          </a:ln>
        </p:spPr>
        <p:txBody>
          <a:bodyPr lIns="0" tIns="0" rIns="0" bIns="0">
            <a:prstTxWarp prst="textNoShape">
              <a:avLst/>
            </a:prstTxWarp>
          </a:bodyPr>
          <a:lstStyle/>
          <a:p>
            <a:pPr defTabSz="457200"/>
            <a:endParaRPr lang="de-DE" sz="1800" kern="1200">
              <a:solidFill>
                <a:prstClr val="black"/>
              </a:solidFill>
              <a:latin typeface="Calibri"/>
              <a:ea typeface="+mn-ea"/>
              <a:cs typeface="+mn-cs"/>
            </a:endParaRPr>
          </a:p>
        </p:txBody>
      </p:sp>
      <p:grpSp>
        <p:nvGrpSpPr>
          <p:cNvPr id="14" name="Group 13"/>
          <p:cNvGrpSpPr/>
          <p:nvPr userDrawn="1"/>
        </p:nvGrpSpPr>
        <p:grpSpPr>
          <a:xfrm>
            <a:off x="8020389" y="5906824"/>
            <a:ext cx="1390319" cy="695493"/>
            <a:chOff x="6781800" y="5906809"/>
            <a:chExt cx="1283371" cy="695493"/>
          </a:xfrm>
        </p:grpSpPr>
        <p:pic>
          <p:nvPicPr>
            <p:cNvPr id="10" name="Picture 5"/>
            <p:cNvPicPr>
              <a:picLocks noChangeAspect="1" noChangeArrowheads="1"/>
            </p:cNvPicPr>
            <p:nvPr/>
          </p:nvPicPr>
          <p:blipFill>
            <a:blip r:embed="rId2"/>
            <a:srcRect/>
            <a:stretch>
              <a:fillRect/>
            </a:stretch>
          </p:blipFill>
          <p:spPr bwMode="auto">
            <a:xfrm>
              <a:off x="6781800" y="6187880"/>
              <a:ext cx="1283370" cy="414422"/>
            </a:xfrm>
            <a:prstGeom prst="rect">
              <a:avLst/>
            </a:prstGeom>
            <a:noFill/>
            <a:ln w="12700" cap="flat">
              <a:noFill/>
              <a:miter lim="800000"/>
              <a:headEnd/>
              <a:tailEnd/>
            </a:ln>
          </p:spPr>
        </p:pic>
        <p:sp>
          <p:nvSpPr>
            <p:cNvPr id="11" name="Rectangle 6"/>
            <p:cNvSpPr>
              <a:spLocks/>
            </p:cNvSpPr>
            <p:nvPr/>
          </p:nvSpPr>
          <p:spPr bwMode="auto">
            <a:xfrm>
              <a:off x="6781801" y="5906809"/>
              <a:ext cx="1283370" cy="21835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defTabSz="457200">
                <a:lnSpc>
                  <a:spcPts val="2500"/>
                </a:lnSpc>
              </a:pPr>
              <a:r>
                <a:rPr lang="en-US" sz="1000" kern="1200" dirty="0">
                  <a:solidFill>
                    <a:srgbClr val="FFFFFF"/>
                  </a:solidFill>
                  <a:latin typeface="Helvetica" charset="0"/>
                  <a:ea typeface="Helvetica" charset="0"/>
                  <a:cs typeface="Helvetica" charset="0"/>
                  <a:sym typeface="Helvetica" charset="0"/>
                </a:rPr>
                <a:t>a portfolio company of</a:t>
              </a:r>
            </a:p>
          </p:txBody>
        </p:sp>
      </p:grpSp>
      <p:sp>
        <p:nvSpPr>
          <p:cNvPr id="2" name="Title 1"/>
          <p:cNvSpPr>
            <a:spLocks noGrp="1"/>
          </p:cNvSpPr>
          <p:nvPr>
            <p:ph type="ctrTitle"/>
          </p:nvPr>
        </p:nvSpPr>
        <p:spPr>
          <a:xfrm>
            <a:off x="478109" y="2112978"/>
            <a:ext cx="8699612" cy="1470025"/>
          </a:xfrm>
        </p:spPr>
        <p:txBody>
          <a:bodyPr>
            <a:noAutofit/>
          </a:bodyPr>
          <a:lstStyle>
            <a:lvl1pPr algn="l">
              <a:defRPr sz="11000" b="1" i="0">
                <a:solidFill>
                  <a:schemeClr val="bg1"/>
                </a:solidFill>
                <a:latin typeface="Arial"/>
                <a:cs typeface="Arial"/>
              </a:defRPr>
            </a:lvl1pPr>
          </a:lstStyle>
          <a:p>
            <a:r>
              <a:rPr lang="de-DE" smtClean="0"/>
              <a:t>Mastertitelformat bearbeiten</a:t>
            </a:r>
            <a:endParaRPr lang="de-DE" dirty="0"/>
          </a:p>
        </p:txBody>
      </p:sp>
      <p:sp>
        <p:nvSpPr>
          <p:cNvPr id="3" name="Subtitle 2"/>
          <p:cNvSpPr>
            <a:spLocks noGrp="1"/>
          </p:cNvSpPr>
          <p:nvPr>
            <p:ph type="subTitle" idx="1"/>
          </p:nvPr>
        </p:nvSpPr>
        <p:spPr>
          <a:xfrm>
            <a:off x="489900" y="3886200"/>
            <a:ext cx="7956662" cy="1752600"/>
          </a:xfrm>
        </p:spPr>
        <p:txBody>
          <a:bodyPr>
            <a:normAutofit/>
          </a:bodyPr>
          <a:lstStyle>
            <a:lvl1pPr marL="0" indent="0" algn="l">
              <a:buNone/>
              <a:defRPr sz="36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pic>
        <p:nvPicPr>
          <p:cNvPr id="12" name="Picture 11" descr="überresearch logo white__2014-3-26.pdf"/>
          <p:cNvPicPr>
            <a:picLocks noChangeAspect="1"/>
          </p:cNvPicPr>
          <p:nvPr userDrawn="1"/>
        </p:nvPicPr>
        <p:blipFill>
          <a:blip r:embed="rId3"/>
          <a:stretch>
            <a:fillRect/>
          </a:stretch>
        </p:blipFill>
        <p:spPr>
          <a:xfrm>
            <a:off x="507096" y="5940472"/>
            <a:ext cx="1787830" cy="680895"/>
          </a:xfrm>
          <a:prstGeom prst="rect">
            <a:avLst/>
          </a:prstGeom>
        </p:spPr>
      </p:pic>
    </p:spTree>
    <p:extLst>
      <p:ext uri="{BB962C8B-B14F-4D97-AF65-F5344CB8AC3E}">
        <p14:creationId xmlns:p14="http://schemas.microsoft.com/office/powerpoint/2010/main" val="316993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de-DE"/>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9960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95300" y="274637"/>
            <a:ext cx="8915400" cy="1143200"/>
          </a:xfrm>
          <a:prstGeom prst="rect">
            <a:avLst/>
          </a:prstGeom>
          <a:noFill/>
          <a:ln>
            <a:noFill/>
          </a:ln>
        </p:spPr>
        <p:txBody>
          <a:bodyPr lIns="107269" tIns="107269" rIns="107269" bIns="107269"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95300" y="1600204"/>
            <a:ext cx="8915400" cy="4967599"/>
          </a:xfrm>
          <a:prstGeom prst="rect">
            <a:avLst/>
          </a:prstGeom>
          <a:noFill/>
          <a:ln>
            <a:noFill/>
          </a:ln>
        </p:spPr>
        <p:txBody>
          <a:bodyPr lIns="107269" tIns="107269" rIns="107269" bIns="107269"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6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1"/>
          <p:cNvSpPr>
            <a:spLocks/>
          </p:cNvSpPr>
          <p:nvPr/>
        </p:nvSpPr>
        <p:spPr bwMode="auto">
          <a:xfrm>
            <a:off x="0" y="0"/>
            <a:ext cx="9906000" cy="6858000"/>
          </a:xfrm>
          <a:prstGeom prst="rect">
            <a:avLst/>
          </a:prstGeom>
          <a:solidFill>
            <a:srgbClr val="52829B"/>
          </a:solidFill>
          <a:ln w="25400" cap="flat">
            <a:noFill/>
            <a:miter lim="800000"/>
            <a:headEnd type="none" w="med" len="med"/>
            <a:tailEnd type="none" w="med" len="med"/>
          </a:ln>
        </p:spPr>
        <p:txBody>
          <a:bodyPr lIns="0" tIns="0" rIns="0" bIns="0">
            <a:prstTxWarp prst="textNoShape">
              <a:avLst/>
            </a:prstTxWarp>
          </a:bodyPr>
          <a:lstStyle/>
          <a:p>
            <a:pPr defTabSz="457200"/>
            <a:endParaRPr lang="de-DE" sz="1800" kern="1200">
              <a:solidFill>
                <a:prstClr val="black"/>
              </a:solidFill>
              <a:latin typeface="Calibri"/>
              <a:ea typeface="+mn-ea"/>
              <a:cs typeface="+mn-cs"/>
            </a:endParaRPr>
          </a:p>
        </p:txBody>
      </p:sp>
      <p:grpSp>
        <p:nvGrpSpPr>
          <p:cNvPr id="24" name="Group 23"/>
          <p:cNvGrpSpPr/>
          <p:nvPr/>
        </p:nvGrpSpPr>
        <p:grpSpPr>
          <a:xfrm>
            <a:off x="2195751" y="6252633"/>
            <a:ext cx="908050" cy="486938"/>
            <a:chOff x="2438400" y="6248400"/>
            <a:chExt cx="838200" cy="486938"/>
          </a:xfrm>
        </p:grpSpPr>
        <p:pic>
          <p:nvPicPr>
            <p:cNvPr id="18" name="Picture 6"/>
            <p:cNvPicPr>
              <a:picLocks noChangeAspect="1" noChangeArrowheads="1"/>
            </p:cNvPicPr>
            <p:nvPr/>
          </p:nvPicPr>
          <p:blipFill>
            <a:blip r:embed="rId17"/>
            <a:srcRect/>
            <a:stretch>
              <a:fillRect/>
            </a:stretch>
          </p:blipFill>
          <p:spPr bwMode="auto">
            <a:xfrm>
              <a:off x="2480314" y="6513197"/>
              <a:ext cx="749723" cy="222141"/>
            </a:xfrm>
            <a:prstGeom prst="rect">
              <a:avLst/>
            </a:prstGeom>
            <a:noFill/>
            <a:ln w="12700" cap="flat">
              <a:noFill/>
              <a:miter lim="800000"/>
              <a:headEnd/>
              <a:tailEnd/>
            </a:ln>
          </p:spPr>
        </p:pic>
        <p:sp>
          <p:nvSpPr>
            <p:cNvPr id="19" name="Rectangle 7"/>
            <p:cNvSpPr>
              <a:spLocks/>
            </p:cNvSpPr>
            <p:nvPr/>
          </p:nvSpPr>
          <p:spPr bwMode="auto">
            <a:xfrm>
              <a:off x="2438400" y="6248400"/>
              <a:ext cx="838200" cy="211763"/>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defTabSz="457200">
                <a:lnSpc>
                  <a:spcPts val="2500"/>
                </a:lnSpc>
              </a:pPr>
              <a:r>
                <a:rPr lang="en-US" sz="600" kern="1200" dirty="0">
                  <a:solidFill>
                    <a:srgbClr val="FFFFFF"/>
                  </a:solidFill>
                  <a:latin typeface="Helvetica" charset="0"/>
                  <a:ea typeface="Helvetica" charset="0"/>
                  <a:cs typeface="Helvetica" charset="0"/>
                  <a:sym typeface="Helvetica" charset="0"/>
                </a:rPr>
                <a:t>a portfolio company of</a:t>
              </a:r>
            </a:p>
          </p:txBody>
        </p:sp>
      </p:grpSp>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t">
            <a:normAutofit/>
          </a:bodyPr>
          <a:lstStyle/>
          <a:p>
            <a:r>
              <a:rPr lang="de-DE" smtClean="0"/>
              <a:t>Mastertitelformat bearbeiten</a:t>
            </a:r>
            <a:endParaRPr lang="de-DE" dirty="0"/>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cxnSp>
        <p:nvCxnSpPr>
          <p:cNvPr id="26" name="Straight Connector 25"/>
          <p:cNvCxnSpPr/>
          <p:nvPr/>
        </p:nvCxnSpPr>
        <p:spPr>
          <a:xfrm>
            <a:off x="0" y="6256648"/>
            <a:ext cx="9906000" cy="15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überresearch logo white__2014-3-26.pdf"/>
          <p:cNvPicPr>
            <a:picLocks noChangeAspect="1"/>
          </p:cNvPicPr>
          <p:nvPr/>
        </p:nvPicPr>
        <p:blipFill>
          <a:blip r:embed="rId18"/>
          <a:stretch>
            <a:fillRect/>
          </a:stretch>
        </p:blipFill>
        <p:spPr>
          <a:xfrm>
            <a:off x="538869" y="6313187"/>
            <a:ext cx="1294166" cy="492883"/>
          </a:xfrm>
          <a:prstGeom prst="rect">
            <a:avLst/>
          </a:prstGeom>
        </p:spPr>
      </p:pic>
    </p:spTree>
    <p:extLst>
      <p:ext uri="{BB962C8B-B14F-4D97-AF65-F5344CB8AC3E}">
        <p14:creationId xmlns:p14="http://schemas.microsoft.com/office/powerpoint/2010/main" val="7508300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iming>
    <p:tnLst>
      <p:par>
        <p:cTn id="1" dur="indefinite" restart="never" nodeType="tmRoot"/>
      </p:par>
    </p:tnLst>
  </p:timing>
  <p:txStyles>
    <p:titleStyle>
      <a:lvl1pPr algn="l" defTabSz="457200" rtl="0" eaLnBrk="1" latinLnBrk="0" hangingPunct="1">
        <a:spcBef>
          <a:spcPct val="0"/>
        </a:spcBef>
        <a:buNone/>
        <a:defRPr sz="32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1pPr>
      <a:lvl2pPr marL="742950" indent="-28575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2pPr>
      <a:lvl3pPr marL="1143000" indent="-2286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3pPr>
      <a:lvl4pPr marL="1600200" indent="-2286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4pPr>
      <a:lvl5pPr marL="2057400" indent="-2286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1"/>
          <p:cNvSpPr>
            <a:spLocks/>
          </p:cNvSpPr>
          <p:nvPr/>
        </p:nvSpPr>
        <p:spPr bwMode="auto">
          <a:xfrm>
            <a:off x="0" y="0"/>
            <a:ext cx="9906000" cy="6858000"/>
          </a:xfrm>
          <a:prstGeom prst="rect">
            <a:avLst/>
          </a:prstGeom>
          <a:solidFill>
            <a:srgbClr val="52829B"/>
          </a:solidFill>
          <a:ln w="25400" cap="flat">
            <a:noFill/>
            <a:miter lim="800000"/>
            <a:headEnd type="none" w="med" len="med"/>
            <a:tailEnd type="none" w="med" len="med"/>
          </a:ln>
        </p:spPr>
        <p:txBody>
          <a:bodyPr lIns="0" tIns="0" rIns="0" bIns="0">
            <a:prstTxWarp prst="textNoShape">
              <a:avLst/>
            </a:prstTxWarp>
          </a:bodyPr>
          <a:lstStyle/>
          <a:p>
            <a:pPr defTabSz="457200"/>
            <a:endParaRPr lang="de-DE" sz="1800" kern="1200">
              <a:solidFill>
                <a:prstClr val="black"/>
              </a:solidFill>
              <a:latin typeface="Calibri"/>
              <a:ea typeface="+mn-ea"/>
              <a:cs typeface="+mn-cs"/>
            </a:endParaRPr>
          </a:p>
        </p:txBody>
      </p:sp>
      <p:grpSp>
        <p:nvGrpSpPr>
          <p:cNvPr id="24" name="Group 23"/>
          <p:cNvGrpSpPr/>
          <p:nvPr/>
        </p:nvGrpSpPr>
        <p:grpSpPr>
          <a:xfrm>
            <a:off x="2195751" y="6252633"/>
            <a:ext cx="908050" cy="486938"/>
            <a:chOff x="2438400" y="6248400"/>
            <a:chExt cx="838200" cy="486938"/>
          </a:xfrm>
        </p:grpSpPr>
        <p:pic>
          <p:nvPicPr>
            <p:cNvPr id="18" name="Picture 6"/>
            <p:cNvPicPr>
              <a:picLocks noChangeAspect="1" noChangeArrowheads="1"/>
            </p:cNvPicPr>
            <p:nvPr/>
          </p:nvPicPr>
          <p:blipFill>
            <a:blip r:embed="rId17"/>
            <a:srcRect/>
            <a:stretch>
              <a:fillRect/>
            </a:stretch>
          </p:blipFill>
          <p:spPr bwMode="auto">
            <a:xfrm>
              <a:off x="2480314" y="6513197"/>
              <a:ext cx="749723" cy="222141"/>
            </a:xfrm>
            <a:prstGeom prst="rect">
              <a:avLst/>
            </a:prstGeom>
            <a:noFill/>
            <a:ln w="12700" cap="flat">
              <a:noFill/>
              <a:miter lim="800000"/>
              <a:headEnd/>
              <a:tailEnd/>
            </a:ln>
          </p:spPr>
        </p:pic>
        <p:sp>
          <p:nvSpPr>
            <p:cNvPr id="19" name="Rectangle 7"/>
            <p:cNvSpPr>
              <a:spLocks/>
            </p:cNvSpPr>
            <p:nvPr/>
          </p:nvSpPr>
          <p:spPr bwMode="auto">
            <a:xfrm>
              <a:off x="2438400" y="6248400"/>
              <a:ext cx="838200" cy="211763"/>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defTabSz="457200">
                <a:lnSpc>
                  <a:spcPts val="2500"/>
                </a:lnSpc>
              </a:pPr>
              <a:r>
                <a:rPr lang="en-US" sz="600" kern="1200" dirty="0">
                  <a:solidFill>
                    <a:srgbClr val="FFFFFF"/>
                  </a:solidFill>
                  <a:latin typeface="Helvetica" charset="0"/>
                  <a:ea typeface="Helvetica" charset="0"/>
                  <a:cs typeface="Helvetica" charset="0"/>
                  <a:sym typeface="Helvetica" charset="0"/>
                </a:rPr>
                <a:t>a portfolio company of</a:t>
              </a:r>
            </a:p>
          </p:txBody>
        </p:sp>
      </p:grpSp>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t">
            <a:normAutofit/>
          </a:bodyPr>
          <a:lstStyle/>
          <a:p>
            <a:r>
              <a:rPr lang="de-DE" smtClean="0"/>
              <a:t>Mastertitelformat bearbeiten</a:t>
            </a:r>
            <a:endParaRPr lang="de-DE" dirty="0"/>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cxnSp>
        <p:nvCxnSpPr>
          <p:cNvPr id="26" name="Straight Connector 25"/>
          <p:cNvCxnSpPr/>
          <p:nvPr/>
        </p:nvCxnSpPr>
        <p:spPr>
          <a:xfrm>
            <a:off x="0" y="6256648"/>
            <a:ext cx="9906000" cy="158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überresearch logo white__2014-3-26.pdf"/>
          <p:cNvPicPr>
            <a:picLocks noChangeAspect="1"/>
          </p:cNvPicPr>
          <p:nvPr/>
        </p:nvPicPr>
        <p:blipFill>
          <a:blip r:embed="rId18"/>
          <a:stretch>
            <a:fillRect/>
          </a:stretch>
        </p:blipFill>
        <p:spPr>
          <a:xfrm>
            <a:off x="538868" y="6313177"/>
            <a:ext cx="1294166" cy="492883"/>
          </a:xfrm>
          <a:prstGeom prst="rect">
            <a:avLst/>
          </a:prstGeom>
        </p:spPr>
      </p:pic>
    </p:spTree>
    <p:extLst>
      <p:ext uri="{BB962C8B-B14F-4D97-AF65-F5344CB8AC3E}">
        <p14:creationId xmlns:p14="http://schemas.microsoft.com/office/powerpoint/2010/main" val="2270245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defTabSz="457200" rtl="0" eaLnBrk="1" latinLnBrk="0" hangingPunct="1">
        <a:spcBef>
          <a:spcPct val="0"/>
        </a:spcBef>
        <a:buNone/>
        <a:defRPr sz="32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1pPr>
      <a:lvl2pPr marL="742950" indent="-28575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2pPr>
      <a:lvl3pPr marL="1143000" indent="-2286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3pPr>
      <a:lvl4pPr marL="1600200" indent="-2286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4pPr>
      <a:lvl5pPr marL="2057400" indent="-228600" algn="l" defTabSz="457200" rtl="0" eaLnBrk="1" latinLnBrk="0" hangingPunct="1">
        <a:spcBef>
          <a:spcPct val="20000"/>
        </a:spcBef>
        <a:spcAft>
          <a:spcPts val="1200"/>
        </a:spcAft>
        <a:buFont typeface="Arial"/>
        <a:buChar char="»"/>
        <a:defRPr sz="2000" b="0" i="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trdocs.hackpad.com/Europe-f4oUgkcP3s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gepris.dfg.de/gepris/OCTOPUS?task=showSearchSimple" TargetMode="External"/><Relationship Id="rId13" Type="http://schemas.openxmlformats.org/officeDocument/2006/relationships/hyperlink" Target="http://www.narcis.nl/content/pdf/classification_en.pdf" TargetMode="External"/><Relationship Id="rId18" Type="http://schemas.openxmlformats.org/officeDocument/2006/relationships/hyperlink" Target="https://www.skcris.sk/portal/" TargetMode="External"/><Relationship Id="rId3" Type="http://schemas.openxmlformats.org/officeDocument/2006/relationships/hyperlink" Target="https://pf.fwf.ac.at/en/research-in-practice/project-finder" TargetMode="External"/><Relationship Id="rId7" Type="http://schemas.openxmlformats.org/officeDocument/2006/relationships/hyperlink" Target="https://www.etis.ee/portaal/projektiInfo.aspx?lang=en" TargetMode="External"/><Relationship Id="rId12" Type="http://schemas.openxmlformats.org/officeDocument/2006/relationships/hyperlink" Target="http://www.narcis.nl/search/coll/research/Language/en" TargetMode="External"/><Relationship Id="rId17" Type="http://schemas.openxmlformats.org/officeDocument/2006/relationships/hyperlink" Target="http://sicris.izum.si/search/prg.aspx?lang=eng&amp;id=6087" TargetMode="External"/><Relationship Id="rId2" Type="http://schemas.openxmlformats.org/officeDocument/2006/relationships/notesSlide" Target="../notesSlides/notesSlide11.xml"/><Relationship Id="rId16" Type="http://schemas.openxmlformats.org/officeDocument/2006/relationships/hyperlink" Target="http://sicris.izum.si/about/cris.aspx?lang=eng" TargetMode="External"/><Relationship Id="rId20" Type="http://schemas.openxmlformats.org/officeDocument/2006/relationships/hyperlink" Target="http://gtr.rcuk.ac.uk/" TargetMode="External"/><Relationship Id="rId1" Type="http://schemas.openxmlformats.org/officeDocument/2006/relationships/slideLayout" Target="../slideLayouts/slideLayout2.xml"/><Relationship Id="rId6" Type="http://schemas.openxmlformats.org/officeDocument/2006/relationships/hyperlink" Target="http://www.isvav.cz/index.jsp" TargetMode="External"/><Relationship Id="rId11" Type="http://schemas.openxmlformats.org/officeDocument/2006/relationships/hyperlink" Target="http://www.fnr.lu/en/searchable-project-database/research-domain" TargetMode="External"/><Relationship Id="rId5" Type="http://schemas.openxmlformats.org/officeDocument/2006/relationships/hyperlink" Target="http://www.cris.government.bg/public/Description.do" TargetMode="External"/><Relationship Id="rId15" Type="http://schemas.openxmlformats.org/officeDocument/2006/relationships/hyperlink" Target="http://p3.snf.ch/" TargetMode="External"/><Relationship Id="rId10" Type="http://schemas.openxmlformats.org/officeDocument/2006/relationships/hyperlink" Target="http://nyilvanos.otka-palyazat.hu/index.php?menuid=920&amp;keyword=&amp;rpp=10&amp;btn=Search" TargetMode="External"/><Relationship Id="rId19" Type="http://schemas.openxmlformats.org/officeDocument/2006/relationships/hyperlink" Target="http://vr.se/forskningvistodjer/projektdatabasen.4.14f1901d125640ed5ab80003173.html" TargetMode="External"/><Relationship Id="rId4" Type="http://schemas.openxmlformats.org/officeDocument/2006/relationships/hyperlink" Target="http://www.researchportal.be/projects/search.html" TargetMode="External"/><Relationship Id="rId9" Type="http://schemas.openxmlformats.org/officeDocument/2006/relationships/hyperlink" Target="http://www.eurocris.org/Uploads/Web%20pages/members_meetings/201305%20-%20Bonn,%20Germany/" TargetMode="External"/><Relationship Id="rId14" Type="http://schemas.openxmlformats.org/officeDocument/2006/relationships/hyperlink" Target="http://www.cristin.no/as/WebObjects/cristin.wo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pp.eurostat.ec.europa.eu/statistics_explained/index.php/Glossary:Statistical_classification_of_economic_activities_in_the_European_Community_(NA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uberresearch.com/p133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www.equipment.data.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72398" y="1026370"/>
            <a:ext cx="8420100" cy="1546475"/>
          </a:xfrm>
          <a:prstGeom prst="rect">
            <a:avLst/>
          </a:prstGeom>
        </p:spPr>
        <p:txBody>
          <a:bodyPr lIns="107269" tIns="107269" rIns="107269" bIns="107269" anchor="b" anchorCtr="0">
            <a:noAutofit/>
          </a:bodyPr>
          <a:lstStyle/>
          <a:p>
            <a:r>
              <a:rPr lang="en-GB" dirty="0"/>
              <a:t>Harmonising Research Project Information</a:t>
            </a:r>
          </a:p>
        </p:txBody>
      </p:sp>
      <p:sp>
        <p:nvSpPr>
          <p:cNvPr id="24" name="Shape 24"/>
          <p:cNvSpPr txBox="1">
            <a:spLocks noGrp="1"/>
          </p:cNvSpPr>
          <p:nvPr>
            <p:ph type="subTitle" idx="1"/>
          </p:nvPr>
        </p:nvSpPr>
        <p:spPr>
          <a:xfrm>
            <a:off x="672398" y="3506147"/>
            <a:ext cx="8420100" cy="1214400"/>
          </a:xfrm>
          <a:prstGeom prst="rect">
            <a:avLst/>
          </a:prstGeom>
        </p:spPr>
        <p:txBody>
          <a:bodyPr lIns="107269" tIns="107269" rIns="107269" bIns="107269" anchor="t" anchorCtr="0">
            <a:noAutofit/>
          </a:bodyPr>
          <a:lstStyle/>
          <a:p>
            <a:r>
              <a:rPr lang="en-GB" sz="2100" dirty="0" err="1"/>
              <a:t>EuroCRIS</a:t>
            </a:r>
            <a:r>
              <a:rPr lang="en-GB" sz="2100" dirty="0"/>
              <a:t> Members Meeting, Amsterdam, 11-12th Nov 2014</a:t>
            </a:r>
          </a:p>
          <a:p>
            <a:r>
              <a:rPr lang="en-GB" sz="2100" dirty="0"/>
              <a:t>Gerry Lawson &amp; Christian Herzog (</a:t>
            </a:r>
            <a:r>
              <a:rPr lang="en-GB" sz="2100" dirty="0" err="1"/>
              <a:t>UberResearch</a:t>
            </a:r>
            <a:r>
              <a:rPr lang="en-GB" sz="2100" dirty="0"/>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pPr marL="536433" indent="-491730">
              <a:buFont typeface="Arial"/>
              <a:buAutoNum type="arabicPeriod" startAt="6"/>
            </a:pPr>
            <a:r>
              <a:rPr lang="en-GB" sz="3500"/>
              <a:t>Research Project Databases in Europe</a:t>
            </a:r>
          </a:p>
        </p:txBody>
      </p:sp>
      <p:sp>
        <p:nvSpPr>
          <p:cNvPr id="78" name="Shape 78"/>
          <p:cNvSpPr txBox="1">
            <a:spLocks noGrp="1"/>
          </p:cNvSpPr>
          <p:nvPr>
            <p:ph type="body" idx="1"/>
          </p:nvPr>
        </p:nvSpPr>
        <p:spPr>
          <a:xfrm>
            <a:off x="495300" y="1600204"/>
            <a:ext cx="8915400" cy="4967599"/>
          </a:xfrm>
          <a:prstGeom prst="rect">
            <a:avLst/>
          </a:prstGeom>
        </p:spPr>
        <p:txBody>
          <a:bodyPr lIns="107269" tIns="107269" rIns="107269" bIns="107269" anchor="t" anchorCtr="0">
            <a:noAutofit/>
          </a:bodyPr>
          <a:lstStyle/>
          <a:p>
            <a:pPr marL="536433" indent="-402325">
              <a:buClr>
                <a:srgbClr val="000000"/>
              </a:buClr>
              <a:buFont typeface="Arial"/>
              <a:buAutoNum type="arabicPeriod"/>
            </a:pPr>
            <a:r>
              <a:rPr lang="en-GB" sz="2100" dirty="0"/>
              <a:t>The UK Gateway to Research Project compiled a DRAFT list of </a:t>
            </a:r>
            <a:r>
              <a:rPr lang="en-GB" sz="2100" u="sng" dirty="0">
                <a:solidFill>
                  <a:schemeClr val="hlink"/>
                </a:solidFill>
                <a:hlinkClick r:id="rId3"/>
              </a:rPr>
              <a:t>research project databases</a:t>
            </a:r>
            <a:r>
              <a:rPr lang="en-GB" sz="2100" dirty="0"/>
              <a:t> in the EU28 plus Norway and Switzerland (</a:t>
            </a:r>
            <a:r>
              <a:rPr lang="en-GB" sz="2100" i="1" dirty="0"/>
              <a:t>further input needed from the audience!</a:t>
            </a:r>
            <a:r>
              <a:rPr lang="en-GB" sz="2100" dirty="0"/>
              <a:t>)</a:t>
            </a:r>
          </a:p>
          <a:p>
            <a:pPr marL="536433" indent="-402325">
              <a:buClr>
                <a:srgbClr val="000000"/>
              </a:buClr>
              <a:buFont typeface="Arial"/>
              <a:buAutoNum type="arabicPeriod"/>
            </a:pPr>
            <a:r>
              <a:rPr lang="en-GB" sz="2100" dirty="0"/>
              <a:t>Fifteen have public research project databases - Austria, Belgium, Bulgaria, Czech Republic, Estonia, Germany, Hungary, Luxembourg, Netherlands, Norway, Switzerland, Slovenia, Slovakia, Sweden, UK.</a:t>
            </a:r>
          </a:p>
          <a:p>
            <a:pPr marL="536433" indent="-402325">
              <a:buClr>
                <a:srgbClr val="000000"/>
              </a:buClr>
              <a:buFont typeface="Arial"/>
              <a:buAutoNum type="arabicPeriod"/>
            </a:pPr>
            <a:r>
              <a:rPr lang="en-GB" sz="2100" dirty="0"/>
              <a:t>Six have project databases held by the main research funder but these are not yet publicly searchable: Denmark, France, Greece, Poland, Portugal, Spain.</a:t>
            </a:r>
          </a:p>
          <a:p>
            <a:pPr marL="536433" indent="-402325">
              <a:buClr>
                <a:srgbClr val="000000"/>
              </a:buClr>
              <a:buFont typeface="Arial"/>
              <a:buAutoNum type="arabicPeriod"/>
            </a:pPr>
            <a:r>
              <a:rPr lang="en-GB" sz="2100" dirty="0"/>
              <a:t>Europe PMC has a search tool linking publications to projects from 22 UK funders plus FWF (Austria), Telethon (Italy) and the ERC.</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Shape 83"/>
          <p:cNvGraphicFramePr/>
          <p:nvPr/>
        </p:nvGraphicFramePr>
        <p:xfrm>
          <a:off x="600004" y="1110802"/>
          <a:ext cx="8840217" cy="5744971"/>
        </p:xfrm>
        <a:graphic>
          <a:graphicData uri="http://schemas.openxmlformats.org/drawingml/2006/table">
            <a:tbl>
              <a:tblPr>
                <a:noFill/>
                <a:tableStyleId>{D59C6704-DB0D-441A-897A-918775B3D3BE}</a:tableStyleId>
              </a:tblPr>
              <a:tblGrid>
                <a:gridCol w="1275652"/>
                <a:gridCol w="1505238"/>
                <a:gridCol w="1275652"/>
                <a:gridCol w="1275652"/>
                <a:gridCol w="1275652"/>
                <a:gridCol w="2232371"/>
              </a:tblGrid>
              <a:tr h="349233">
                <a:tc>
                  <a:txBody>
                    <a:bodyPr/>
                    <a:lstStyle/>
                    <a:p>
                      <a:pPr lvl="0" rtl="0">
                        <a:lnSpc>
                          <a:spcPct val="115000"/>
                        </a:lnSpc>
                        <a:spcBef>
                          <a:spcPts val="0"/>
                        </a:spcBef>
                        <a:buNone/>
                      </a:pPr>
                      <a:r>
                        <a:rPr lang="en-GB" sz="1300" b="1"/>
                        <a:t>Country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9FC5E8"/>
                    </a:solidFill>
                  </a:tcPr>
                </a:tc>
                <a:tc>
                  <a:txBody>
                    <a:bodyPr/>
                    <a:lstStyle/>
                    <a:p>
                      <a:pPr lvl="0" rtl="0">
                        <a:lnSpc>
                          <a:spcPct val="115000"/>
                        </a:lnSpc>
                        <a:spcBef>
                          <a:spcPts val="0"/>
                        </a:spcBef>
                        <a:buNone/>
                      </a:pPr>
                      <a:r>
                        <a:rPr lang="en-GB" sz="1300" b="1"/>
                        <a:t>System</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9FC5E8"/>
                    </a:solidFill>
                  </a:tcPr>
                </a:tc>
                <a:tc>
                  <a:txBody>
                    <a:bodyPr/>
                    <a:lstStyle/>
                    <a:p>
                      <a:pPr lvl="0" algn="ctr" rtl="0">
                        <a:lnSpc>
                          <a:spcPct val="115000"/>
                        </a:lnSpc>
                        <a:spcBef>
                          <a:spcPts val="0"/>
                        </a:spcBef>
                        <a:buNone/>
                      </a:pPr>
                      <a:r>
                        <a:rPr lang="en-GB" sz="1300" b="1"/>
                        <a:t>Size (K)</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9FC5E8"/>
                    </a:solidFill>
                  </a:tcPr>
                </a:tc>
                <a:tc>
                  <a:txBody>
                    <a:bodyPr/>
                    <a:lstStyle/>
                    <a:p>
                      <a:pPr lvl="0" algn="ctr" rtl="0">
                        <a:lnSpc>
                          <a:spcPct val="115000"/>
                        </a:lnSpc>
                        <a:spcBef>
                          <a:spcPts val="0"/>
                        </a:spcBef>
                        <a:buNone/>
                      </a:pPr>
                      <a:r>
                        <a:rPr lang="en-GB" sz="1300" b="1"/>
                        <a:t>Export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9FC5E8"/>
                    </a:solidFill>
                  </a:tcPr>
                </a:tc>
                <a:tc>
                  <a:txBody>
                    <a:bodyPr/>
                    <a:lstStyle/>
                    <a:p>
                      <a:pPr lvl="0" algn="ctr" rtl="0">
                        <a:lnSpc>
                          <a:spcPct val="115000"/>
                        </a:lnSpc>
                        <a:spcBef>
                          <a:spcPts val="0"/>
                        </a:spcBef>
                        <a:buNone/>
                      </a:pPr>
                      <a:r>
                        <a:rPr lang="en-GB" sz="1300" b="1"/>
                        <a:t>Landing Page</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9FC5E8"/>
                    </a:solidFill>
                  </a:tcPr>
                </a:tc>
                <a:tc>
                  <a:txBody>
                    <a:bodyPr/>
                    <a:lstStyle/>
                    <a:p>
                      <a:pPr lvl="0" rtl="0">
                        <a:lnSpc>
                          <a:spcPct val="115000"/>
                        </a:lnSpc>
                        <a:spcBef>
                          <a:spcPts val="0"/>
                        </a:spcBef>
                        <a:buNone/>
                      </a:pPr>
                      <a:r>
                        <a:rPr lang="en-GB" sz="1300" b="1"/>
                        <a:t>Notes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9FC5E8"/>
                    </a:solidFill>
                  </a:tcPr>
                </a:tc>
              </a:tr>
              <a:tr h="349233">
                <a:tc>
                  <a:txBody>
                    <a:bodyPr/>
                    <a:lstStyle/>
                    <a:p>
                      <a:pPr lvl="0" rtl="0">
                        <a:lnSpc>
                          <a:spcPct val="115000"/>
                        </a:lnSpc>
                        <a:spcBef>
                          <a:spcPts val="0"/>
                        </a:spcBef>
                        <a:buNone/>
                      </a:pPr>
                      <a:r>
                        <a:rPr lang="en-GB" sz="1300"/>
                        <a:t>Austria</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3"/>
                        </a:rPr>
                        <a:t>Projekt Finder</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11.7</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Modified Frascati FOS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Belguim</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4"/>
                        </a:rPr>
                        <a:t>FRIS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27.6</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Own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Bulgaria</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5"/>
                        </a:rPr>
                        <a:t>BulCRIS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1.6</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Ortelius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Czech Rep.</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6"/>
                        </a:rPr>
                        <a:t>IS-VaVal</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41.0</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Own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Estonia</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7"/>
                        </a:rPr>
                        <a:t>ETIS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12.1</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Publication classifications only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Germany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8"/>
                        </a:rPr>
                        <a:t>GEPRIS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96.6</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9"/>
                        </a:rPr>
                        <a:t>see EUROCris Bonn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Hungary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0"/>
                        </a:rPr>
                        <a:t>OTKA</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Ortelius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Luxemburg</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1"/>
                        </a:rPr>
                        <a:t>FNRL</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Netherlands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2"/>
                        </a:rPr>
                        <a:t>NARCIS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61.0</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3"/>
                        </a:rPr>
                        <a:t>Own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Norway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4"/>
                        </a:rPr>
                        <a:t>CRIStin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7.1</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Own classification + HRCS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Switzerland</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5"/>
                        </a:rPr>
                        <a:t>P3</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57.7</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Own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Slovenia</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6"/>
                        </a:rPr>
                        <a:t>SICRIS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6.0</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7"/>
                        </a:rPr>
                        <a:t>Own &amp; CERIF</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Slovakia</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8"/>
                        </a:rPr>
                        <a:t>SK_CRIS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12.7</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Own classification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Sweden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19"/>
                        </a:rPr>
                        <a:t>Projektdatabasen</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Offline till 21/11/14</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9233">
                <a:tc>
                  <a:txBody>
                    <a:bodyPr/>
                    <a:lstStyle/>
                    <a:p>
                      <a:pPr lvl="0" rtl="0">
                        <a:lnSpc>
                          <a:spcPct val="115000"/>
                        </a:lnSpc>
                        <a:spcBef>
                          <a:spcPts val="0"/>
                        </a:spcBef>
                        <a:buNone/>
                      </a:pPr>
                      <a:r>
                        <a:rPr lang="en-GB" sz="1300"/>
                        <a:t>United Kingdom</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u="sng">
                          <a:solidFill>
                            <a:schemeClr val="hlink"/>
                          </a:solidFill>
                          <a:hlinkClick r:id="rId20"/>
                        </a:rPr>
                        <a:t>GtR</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49.6</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GB" sz="1300"/>
                        <a:t>Y</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lnSpc>
                          <a:spcPct val="115000"/>
                        </a:lnSpc>
                        <a:spcBef>
                          <a:spcPts val="0"/>
                        </a:spcBef>
                        <a:buNone/>
                      </a:pPr>
                      <a:r>
                        <a:rPr lang="en-GB" sz="1300"/>
                        <a:t>Own clasification and HRCS</a:t>
                      </a:r>
                    </a:p>
                  </a:txBody>
                  <a:tcPr marL="30956" marR="30956" marT="25400" marB="2540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
        <p:nvSpPr>
          <p:cNvPr id="84" name="Shape 84"/>
          <p:cNvSpPr txBox="1">
            <a:spLocks noGrp="1"/>
          </p:cNvSpPr>
          <p:nvPr>
            <p:ph type="title"/>
          </p:nvPr>
        </p:nvSpPr>
        <p:spPr>
          <a:xfrm>
            <a:off x="495300" y="406522"/>
            <a:ext cx="8915400" cy="749599"/>
          </a:xfrm>
          <a:prstGeom prst="rect">
            <a:avLst/>
          </a:prstGeom>
        </p:spPr>
        <p:txBody>
          <a:bodyPr lIns="107269" tIns="107269" rIns="107269" bIns="107269" anchor="b" anchorCtr="0">
            <a:noAutofit/>
          </a:bodyPr>
          <a:lstStyle/>
          <a:p>
            <a:r>
              <a:rPr lang="en-GB" sz="3500" dirty="0"/>
              <a:t>6a. Public Res. Project Databases in Europe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95300" y="107073"/>
            <a:ext cx="8915400" cy="1143200"/>
          </a:xfrm>
          <a:prstGeom prst="rect">
            <a:avLst/>
          </a:prstGeom>
        </p:spPr>
        <p:txBody>
          <a:bodyPr lIns="107269" tIns="107269" rIns="107269" bIns="107269" anchor="b" anchorCtr="0">
            <a:noAutofit/>
          </a:bodyPr>
          <a:lstStyle/>
          <a:p>
            <a:pPr marL="536433" indent="-491730">
              <a:buFont typeface="Arial"/>
              <a:buAutoNum type="arabicPeriod" startAt="7"/>
            </a:pPr>
            <a:r>
              <a:rPr lang="en-GB" sz="3500" dirty="0"/>
              <a:t>What Subject Classifications to use?</a:t>
            </a:r>
          </a:p>
        </p:txBody>
      </p:sp>
      <p:sp>
        <p:nvSpPr>
          <p:cNvPr id="90" name="Shape 90"/>
          <p:cNvSpPr txBox="1">
            <a:spLocks noGrp="1"/>
          </p:cNvSpPr>
          <p:nvPr>
            <p:ph type="body" idx="1"/>
          </p:nvPr>
        </p:nvSpPr>
        <p:spPr>
          <a:xfrm>
            <a:off x="495300" y="1203341"/>
            <a:ext cx="8915400" cy="4967599"/>
          </a:xfrm>
          <a:prstGeom prst="rect">
            <a:avLst/>
          </a:prstGeom>
        </p:spPr>
        <p:txBody>
          <a:bodyPr lIns="107269" tIns="107269" rIns="107269" bIns="107269" anchor="t" anchorCtr="0">
            <a:noAutofit/>
          </a:bodyPr>
          <a:lstStyle/>
          <a:p>
            <a:pPr marL="536433" indent="-402325">
              <a:buClr>
                <a:srgbClr val="000000"/>
              </a:buClr>
              <a:buFont typeface="Arial"/>
              <a:buAutoNum type="arabicPeriod"/>
            </a:pPr>
            <a:r>
              <a:rPr lang="en-GB" sz="2100" dirty="0"/>
              <a:t>Some classifications (e.g. RCDC, HRCS, RRCS) cover only part of the spectrum of research disciplines.</a:t>
            </a:r>
          </a:p>
          <a:p>
            <a:pPr marL="536433" indent="-402325">
              <a:buClr>
                <a:srgbClr val="000000"/>
              </a:buClr>
              <a:buFont typeface="Arial"/>
              <a:buAutoNum type="arabicPeriod"/>
            </a:pPr>
            <a:r>
              <a:rPr lang="en-GB" sz="2100" dirty="0"/>
              <a:t>The Australia/New Zealand Standard Research Classification is comprehensive &amp; classifies expertise, projects, courses and departments.</a:t>
            </a:r>
          </a:p>
          <a:p>
            <a:pPr marL="536433" indent="-402325">
              <a:buClr>
                <a:srgbClr val="000000"/>
              </a:buClr>
              <a:buFont typeface="Arial"/>
              <a:buAutoNum type="arabicPeriod"/>
            </a:pPr>
            <a:r>
              <a:rPr lang="en-GB" sz="2100" dirty="0"/>
              <a:t>Some countries with CRIS systems use the 2000 </a:t>
            </a:r>
            <a:r>
              <a:rPr lang="en-GB" sz="2100" dirty="0" err="1"/>
              <a:t>EuroCRIS</a:t>
            </a:r>
            <a:r>
              <a:rPr lang="en-GB" sz="2100" dirty="0"/>
              <a:t> Subject Classification - based on the </a:t>
            </a:r>
            <a:r>
              <a:rPr lang="en-GB" sz="2100" dirty="0" err="1"/>
              <a:t>Ortelius</a:t>
            </a:r>
            <a:r>
              <a:rPr lang="en-GB" sz="2100" dirty="0"/>
              <a:t> classification. They may also classify using EUROSTAT “</a:t>
            </a:r>
            <a:r>
              <a:rPr lang="en-GB" sz="2100" u="sng" dirty="0">
                <a:solidFill>
                  <a:schemeClr val="hlink"/>
                </a:solidFill>
                <a:hlinkClick r:id="rId3"/>
              </a:rPr>
              <a:t>NACE</a:t>
            </a:r>
            <a:r>
              <a:rPr lang="en-GB" sz="2100" dirty="0"/>
              <a:t>” or “Classification of Products by Activity”.  </a:t>
            </a:r>
          </a:p>
          <a:p>
            <a:pPr marL="536433" indent="-402325">
              <a:buClr>
                <a:srgbClr val="000000"/>
              </a:buClr>
              <a:buFont typeface="Arial"/>
              <a:buAutoNum type="arabicPeriod"/>
            </a:pPr>
            <a:r>
              <a:rPr lang="en-GB" sz="2100" dirty="0"/>
              <a:t>Some use variants of the </a:t>
            </a:r>
            <a:r>
              <a:rPr lang="en-GB" sz="2100" dirty="0" err="1"/>
              <a:t>Frascati</a:t>
            </a:r>
            <a:r>
              <a:rPr lang="en-GB" sz="2100" dirty="0"/>
              <a:t> Fields of Science (2007), and one at least (Austria) adds a FOS 3rd level. The European Grid Infrastructure has also added a 3rd level to </a:t>
            </a:r>
            <a:r>
              <a:rPr lang="en-GB" sz="2100" dirty="0" err="1"/>
              <a:t>Frascati</a:t>
            </a:r>
            <a:r>
              <a:rPr lang="en-GB" sz="2100" dirty="0"/>
              <a:t> FOS and provided an API and change management structure.</a:t>
            </a:r>
          </a:p>
          <a:p>
            <a:pPr marL="536433" indent="-402325">
              <a:buClr>
                <a:srgbClr val="000000"/>
              </a:buClr>
              <a:buFont typeface="Arial"/>
              <a:buAutoNum type="arabicPeriod"/>
            </a:pPr>
            <a:r>
              <a:rPr lang="en-GB" sz="2100" dirty="0"/>
              <a:t>CASRAI Canada has a working group on classifications.</a:t>
            </a:r>
          </a:p>
          <a:p>
            <a:pPr marL="536433" indent="-402325">
              <a:buClr>
                <a:srgbClr val="000000"/>
              </a:buClr>
              <a:buFont typeface="Arial"/>
              <a:buAutoNum type="arabicPeriod"/>
            </a:pPr>
            <a:r>
              <a:rPr lang="en-GB" sz="2100" dirty="0" err="1"/>
              <a:t>UberResearch</a:t>
            </a:r>
            <a:r>
              <a:rPr lang="en-GB" sz="2100" dirty="0"/>
              <a:t> ran </a:t>
            </a:r>
            <a:r>
              <a:rPr lang="en-GB" sz="2100" u="sng" dirty="0">
                <a:solidFill>
                  <a:schemeClr val="hlink"/>
                </a:solidFill>
                <a:hlinkClick r:id="rId4"/>
              </a:rPr>
              <a:t>two seminars</a:t>
            </a:r>
            <a:r>
              <a:rPr lang="en-GB" sz="2100" dirty="0"/>
              <a:t> for CASRAI on Research </a:t>
            </a:r>
            <a:r>
              <a:rPr lang="en-GB" sz="2100" dirty="0" err="1"/>
              <a:t>Classificication</a:t>
            </a:r>
            <a:r>
              <a:rPr lang="en-GB" sz="2100" dirty="0"/>
              <a: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95300" y="3423077"/>
            <a:ext cx="8915400" cy="1143200"/>
          </a:xfrm>
          <a:prstGeom prst="rect">
            <a:avLst/>
          </a:prstGeom>
        </p:spPr>
        <p:txBody>
          <a:bodyPr lIns="107269" tIns="107269" rIns="107269" bIns="107269" anchor="b" anchorCtr="0">
            <a:noAutofit/>
          </a:bodyPr>
          <a:lstStyle/>
          <a:p>
            <a:pPr marL="536433" indent="-491730">
              <a:buFont typeface="Arial"/>
              <a:buAutoNum type="arabicPeriod" startAt="8"/>
            </a:pPr>
            <a:r>
              <a:rPr lang="en-GB" sz="3500" dirty="0"/>
              <a:t>What does </a:t>
            </a:r>
            <a:r>
              <a:rPr lang="en-GB" sz="3500" dirty="0" err="1"/>
              <a:t>UberResearch</a:t>
            </a:r>
            <a:r>
              <a:rPr lang="en-GB" sz="3500" dirty="0"/>
              <a:t> offer?</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4885" y="329507"/>
            <a:ext cx="8915400" cy="1531652"/>
          </a:xfrm>
        </p:spPr>
        <p:txBody>
          <a:bodyPr>
            <a:normAutofit/>
          </a:bodyPr>
          <a:lstStyle/>
          <a:p>
            <a:r>
              <a:rPr lang="en-GB" sz="2800" dirty="0" smtClean="0"/>
              <a:t>Transmission timeline from idea to impact… </a:t>
            </a:r>
            <a:endParaRPr lang="en-GB" sz="2800" dirty="0"/>
          </a:p>
        </p:txBody>
      </p:sp>
      <p:cxnSp>
        <p:nvCxnSpPr>
          <p:cNvPr id="5" name="Gerade Verbindung mit Pfeil 4"/>
          <p:cNvCxnSpPr/>
          <p:nvPr/>
        </p:nvCxnSpPr>
        <p:spPr>
          <a:xfrm>
            <a:off x="681842" y="4493325"/>
            <a:ext cx="8707177" cy="2886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flipV="1">
            <a:off x="697476" y="4233579"/>
            <a:ext cx="0" cy="2597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feld 7"/>
          <p:cNvSpPr txBox="1"/>
          <p:nvPr/>
        </p:nvSpPr>
        <p:spPr>
          <a:xfrm>
            <a:off x="473629" y="3917019"/>
            <a:ext cx="898877" cy="276999"/>
          </a:xfrm>
          <a:prstGeom prst="rect">
            <a:avLst/>
          </a:prstGeom>
          <a:noFill/>
        </p:spPr>
        <p:txBody>
          <a:bodyPr wrap="square" rtlCol="0">
            <a:spAutoFit/>
          </a:bodyPr>
          <a:lstStyle/>
          <a:p>
            <a:pPr defTabSz="457200"/>
            <a:r>
              <a:rPr lang="en-GB" sz="1200" kern="1200" dirty="0" smtClean="0">
                <a:solidFill>
                  <a:srgbClr val="FFFFFF"/>
                </a:solidFill>
                <a:latin typeface="Calibri"/>
                <a:ea typeface="+mn-ea"/>
                <a:cs typeface="+mn-cs"/>
              </a:rPr>
              <a:t>idea</a:t>
            </a:r>
            <a:endParaRPr lang="en-GB" sz="2000" kern="1200" dirty="0">
              <a:solidFill>
                <a:srgbClr val="FFFFFF"/>
              </a:solidFill>
              <a:latin typeface="Calibri"/>
              <a:ea typeface="+mn-ea"/>
              <a:cs typeface="+mn-cs"/>
            </a:endParaRPr>
          </a:p>
        </p:txBody>
      </p:sp>
      <p:cxnSp>
        <p:nvCxnSpPr>
          <p:cNvPr id="9" name="Gerade Verbindung 8"/>
          <p:cNvCxnSpPr/>
          <p:nvPr/>
        </p:nvCxnSpPr>
        <p:spPr>
          <a:xfrm flipV="1">
            <a:off x="1372497" y="3917017"/>
            <a:ext cx="0" cy="5763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flipV="1">
            <a:off x="2348476" y="2401483"/>
            <a:ext cx="0" cy="209184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flipV="1">
            <a:off x="4742426" y="3239683"/>
            <a:ext cx="0" cy="125364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flipV="1">
            <a:off x="6576871" y="3747683"/>
            <a:ext cx="0" cy="75411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flipV="1">
            <a:off x="8989166" y="2613150"/>
            <a:ext cx="0" cy="190903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828785" y="3547696"/>
            <a:ext cx="1087424" cy="276999"/>
          </a:xfrm>
          <a:prstGeom prst="rect">
            <a:avLst/>
          </a:prstGeom>
          <a:noFill/>
        </p:spPr>
        <p:txBody>
          <a:bodyPr wrap="square" rtlCol="0">
            <a:spAutoFit/>
          </a:bodyPr>
          <a:lstStyle/>
          <a:p>
            <a:pPr defTabSz="457200"/>
            <a:r>
              <a:rPr lang="en-GB" sz="1200" kern="1200" dirty="0" smtClean="0">
                <a:solidFill>
                  <a:srgbClr val="FFFFFF"/>
                </a:solidFill>
                <a:latin typeface="Calibri"/>
                <a:ea typeface="+mn-ea"/>
                <a:cs typeface="+mn-cs"/>
              </a:rPr>
              <a:t>application</a:t>
            </a:r>
            <a:endParaRPr lang="en-GB" sz="1200" kern="1200" dirty="0">
              <a:solidFill>
                <a:srgbClr val="FFFFFF"/>
              </a:solidFill>
              <a:latin typeface="Calibri"/>
              <a:ea typeface="+mn-ea"/>
              <a:cs typeface="+mn-cs"/>
            </a:endParaRPr>
          </a:p>
        </p:txBody>
      </p:sp>
      <p:sp>
        <p:nvSpPr>
          <p:cNvPr id="23" name="Textfeld 22"/>
          <p:cNvSpPr txBox="1"/>
          <p:nvPr/>
        </p:nvSpPr>
        <p:spPr>
          <a:xfrm>
            <a:off x="1889868" y="2040641"/>
            <a:ext cx="898877" cy="276999"/>
          </a:xfrm>
          <a:prstGeom prst="rect">
            <a:avLst/>
          </a:prstGeom>
          <a:noFill/>
        </p:spPr>
        <p:txBody>
          <a:bodyPr wrap="square" rtlCol="0">
            <a:spAutoFit/>
          </a:bodyPr>
          <a:lstStyle/>
          <a:p>
            <a:pPr algn="ctr" defTabSz="457200"/>
            <a:r>
              <a:rPr lang="en-GB" sz="1200" kern="1200" dirty="0" smtClean="0">
                <a:solidFill>
                  <a:srgbClr val="FFFFFF"/>
                </a:solidFill>
                <a:latin typeface="Calibri"/>
                <a:ea typeface="+mn-ea"/>
                <a:cs typeface="+mn-cs"/>
              </a:rPr>
              <a:t>grant</a:t>
            </a:r>
            <a:endParaRPr lang="en-GB" sz="1200" kern="1200" dirty="0">
              <a:solidFill>
                <a:srgbClr val="FFFFFF"/>
              </a:solidFill>
              <a:latin typeface="Calibri"/>
              <a:ea typeface="+mn-ea"/>
              <a:cs typeface="+mn-cs"/>
            </a:endParaRPr>
          </a:p>
        </p:txBody>
      </p:sp>
      <p:sp>
        <p:nvSpPr>
          <p:cNvPr id="24" name="Textfeld 23"/>
          <p:cNvSpPr txBox="1"/>
          <p:nvPr/>
        </p:nvSpPr>
        <p:spPr>
          <a:xfrm>
            <a:off x="4008657" y="4671514"/>
            <a:ext cx="898877" cy="276999"/>
          </a:xfrm>
          <a:prstGeom prst="rect">
            <a:avLst/>
          </a:prstGeom>
          <a:noFill/>
        </p:spPr>
        <p:txBody>
          <a:bodyPr wrap="square" rtlCol="0">
            <a:spAutoFit/>
          </a:bodyPr>
          <a:lstStyle/>
          <a:p>
            <a:pPr algn="ctr" defTabSz="457200"/>
            <a:r>
              <a:rPr lang="en-GB" sz="1200" kern="1200" dirty="0" smtClean="0">
                <a:solidFill>
                  <a:srgbClr val="C0504D">
                    <a:lumMod val="60000"/>
                    <a:lumOff val="40000"/>
                  </a:srgbClr>
                </a:solidFill>
                <a:latin typeface="Calibri"/>
                <a:ea typeface="+mn-ea"/>
                <a:cs typeface="+mn-cs"/>
              </a:rPr>
              <a:t>1-5 years</a:t>
            </a:r>
            <a:endParaRPr lang="en-GB" sz="1200" kern="1200" dirty="0">
              <a:solidFill>
                <a:srgbClr val="C0504D">
                  <a:lumMod val="60000"/>
                  <a:lumOff val="40000"/>
                </a:srgbClr>
              </a:solidFill>
              <a:latin typeface="Calibri"/>
              <a:ea typeface="+mn-ea"/>
              <a:cs typeface="+mn-cs"/>
            </a:endParaRPr>
          </a:p>
        </p:txBody>
      </p:sp>
      <p:sp>
        <p:nvSpPr>
          <p:cNvPr id="25" name="Textfeld 24"/>
          <p:cNvSpPr txBox="1"/>
          <p:nvPr/>
        </p:nvSpPr>
        <p:spPr>
          <a:xfrm>
            <a:off x="5978398" y="3416891"/>
            <a:ext cx="1196963" cy="276999"/>
          </a:xfrm>
          <a:prstGeom prst="rect">
            <a:avLst/>
          </a:prstGeom>
          <a:noFill/>
        </p:spPr>
        <p:txBody>
          <a:bodyPr wrap="square" rtlCol="0">
            <a:spAutoFit/>
          </a:bodyPr>
          <a:lstStyle/>
          <a:p>
            <a:pPr algn="ctr" defTabSz="457200"/>
            <a:r>
              <a:rPr lang="en-GB" sz="1200" kern="1200" dirty="0" smtClean="0">
                <a:solidFill>
                  <a:srgbClr val="FFFFFF"/>
                </a:solidFill>
                <a:latin typeface="Calibri"/>
                <a:ea typeface="+mn-ea"/>
                <a:cs typeface="+mn-cs"/>
              </a:rPr>
              <a:t>publication</a:t>
            </a:r>
            <a:endParaRPr lang="en-GB" sz="1200" kern="1200" dirty="0">
              <a:solidFill>
                <a:srgbClr val="FFFFFF"/>
              </a:solidFill>
              <a:latin typeface="Calibri"/>
              <a:ea typeface="+mn-ea"/>
              <a:cs typeface="+mn-cs"/>
            </a:endParaRPr>
          </a:p>
        </p:txBody>
      </p:sp>
      <p:sp>
        <p:nvSpPr>
          <p:cNvPr id="26" name="Textfeld 25"/>
          <p:cNvSpPr txBox="1"/>
          <p:nvPr/>
        </p:nvSpPr>
        <p:spPr>
          <a:xfrm>
            <a:off x="8539737" y="2263000"/>
            <a:ext cx="898877" cy="276999"/>
          </a:xfrm>
          <a:prstGeom prst="rect">
            <a:avLst/>
          </a:prstGeom>
          <a:noFill/>
        </p:spPr>
        <p:txBody>
          <a:bodyPr wrap="square" rtlCol="0">
            <a:spAutoFit/>
          </a:bodyPr>
          <a:lstStyle/>
          <a:p>
            <a:pPr algn="ctr" defTabSz="457200"/>
            <a:r>
              <a:rPr lang="en-GB" sz="1200" kern="1200" dirty="0" smtClean="0">
                <a:solidFill>
                  <a:srgbClr val="FFFFFF"/>
                </a:solidFill>
                <a:latin typeface="Calibri"/>
                <a:ea typeface="+mn-ea"/>
                <a:cs typeface="+mn-cs"/>
              </a:rPr>
              <a:t>citations</a:t>
            </a:r>
            <a:endParaRPr lang="en-GB" sz="1200" kern="1200" dirty="0">
              <a:solidFill>
                <a:srgbClr val="FFFFFF"/>
              </a:solidFill>
              <a:latin typeface="Calibri"/>
              <a:ea typeface="+mn-ea"/>
              <a:cs typeface="+mn-cs"/>
            </a:endParaRPr>
          </a:p>
        </p:txBody>
      </p:sp>
      <p:cxnSp>
        <p:nvCxnSpPr>
          <p:cNvPr id="28" name="Gerade Verbindung 27"/>
          <p:cNvCxnSpPr/>
          <p:nvPr/>
        </p:nvCxnSpPr>
        <p:spPr>
          <a:xfrm>
            <a:off x="2348485" y="5006996"/>
            <a:ext cx="4151293"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flipV="1">
            <a:off x="2348476" y="4896949"/>
            <a:ext cx="0" cy="220133"/>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flipV="1">
            <a:off x="6499769" y="4896946"/>
            <a:ext cx="0" cy="220133"/>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p:nvCxnSpPr>
        <p:spPr>
          <a:xfrm>
            <a:off x="6576879" y="5006996"/>
            <a:ext cx="2443537"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flipV="1">
            <a:off x="6589767" y="4896931"/>
            <a:ext cx="0" cy="220134"/>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flipV="1">
            <a:off x="9020409" y="4896929"/>
            <a:ext cx="0" cy="220134"/>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0" name="Textfeld 39"/>
          <p:cNvSpPr txBox="1"/>
          <p:nvPr/>
        </p:nvSpPr>
        <p:spPr>
          <a:xfrm>
            <a:off x="4113427" y="2882771"/>
            <a:ext cx="1258000" cy="276999"/>
          </a:xfrm>
          <a:prstGeom prst="rect">
            <a:avLst/>
          </a:prstGeom>
          <a:noFill/>
        </p:spPr>
        <p:txBody>
          <a:bodyPr wrap="square" rtlCol="0">
            <a:spAutoFit/>
          </a:bodyPr>
          <a:lstStyle/>
          <a:p>
            <a:pPr algn="ctr" defTabSz="457200"/>
            <a:r>
              <a:rPr lang="en-GB" sz="1200" kern="1200" dirty="0" smtClean="0">
                <a:solidFill>
                  <a:srgbClr val="FFFFFF"/>
                </a:solidFill>
                <a:latin typeface="Calibri"/>
                <a:ea typeface="+mn-ea"/>
                <a:cs typeface="+mn-cs"/>
              </a:rPr>
              <a:t>conference</a:t>
            </a:r>
            <a:endParaRPr lang="en-GB" sz="1200" kern="1200" dirty="0">
              <a:solidFill>
                <a:srgbClr val="FFFFFF"/>
              </a:solidFill>
              <a:latin typeface="Calibri"/>
              <a:ea typeface="+mn-ea"/>
              <a:cs typeface="+mn-cs"/>
            </a:endParaRPr>
          </a:p>
        </p:txBody>
      </p:sp>
      <p:sp>
        <p:nvSpPr>
          <p:cNvPr id="42" name="Textfeld 41"/>
          <p:cNvSpPr txBox="1"/>
          <p:nvPr/>
        </p:nvSpPr>
        <p:spPr>
          <a:xfrm>
            <a:off x="7264787" y="4671514"/>
            <a:ext cx="898877" cy="276999"/>
          </a:xfrm>
          <a:prstGeom prst="rect">
            <a:avLst/>
          </a:prstGeom>
          <a:noFill/>
        </p:spPr>
        <p:txBody>
          <a:bodyPr wrap="square" rtlCol="0">
            <a:spAutoFit/>
          </a:bodyPr>
          <a:lstStyle/>
          <a:p>
            <a:pPr algn="ctr" defTabSz="457200"/>
            <a:r>
              <a:rPr lang="en-GB" sz="1200" kern="1200" dirty="0" smtClean="0">
                <a:solidFill>
                  <a:srgbClr val="C0504D">
                    <a:lumMod val="60000"/>
                    <a:lumOff val="40000"/>
                  </a:srgbClr>
                </a:solidFill>
                <a:latin typeface="Calibri"/>
                <a:ea typeface="+mn-ea"/>
                <a:cs typeface="+mn-cs"/>
              </a:rPr>
              <a:t>2-3 years</a:t>
            </a:r>
            <a:endParaRPr lang="en-GB" sz="1200" kern="1200" dirty="0">
              <a:solidFill>
                <a:srgbClr val="C0504D">
                  <a:lumMod val="60000"/>
                  <a:lumOff val="40000"/>
                </a:srgbClr>
              </a:solidFill>
              <a:latin typeface="Calibri"/>
              <a:ea typeface="+mn-ea"/>
              <a:cs typeface="+mn-cs"/>
            </a:endParaRPr>
          </a:p>
        </p:txBody>
      </p:sp>
      <p:cxnSp>
        <p:nvCxnSpPr>
          <p:cNvPr id="43" name="Gerade Verbindung 42"/>
          <p:cNvCxnSpPr/>
          <p:nvPr/>
        </p:nvCxnSpPr>
        <p:spPr>
          <a:xfrm>
            <a:off x="2348485" y="5630741"/>
            <a:ext cx="6671933"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Gerade Verbindung 43"/>
          <p:cNvCxnSpPr/>
          <p:nvPr/>
        </p:nvCxnSpPr>
        <p:spPr>
          <a:xfrm flipV="1">
            <a:off x="2361372" y="5520676"/>
            <a:ext cx="0" cy="220134"/>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5" name="Gerade Verbindung 44"/>
          <p:cNvCxnSpPr/>
          <p:nvPr/>
        </p:nvCxnSpPr>
        <p:spPr>
          <a:xfrm flipV="1">
            <a:off x="9029581" y="5520674"/>
            <a:ext cx="0" cy="220134"/>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49" name="Textfeld 48"/>
          <p:cNvSpPr txBox="1"/>
          <p:nvPr/>
        </p:nvSpPr>
        <p:spPr>
          <a:xfrm>
            <a:off x="5237737" y="5179518"/>
            <a:ext cx="898877" cy="276999"/>
          </a:xfrm>
          <a:prstGeom prst="rect">
            <a:avLst/>
          </a:prstGeom>
          <a:solidFill>
            <a:srgbClr val="800000"/>
          </a:solidFill>
          <a:ln>
            <a:solidFill>
              <a:schemeClr val="accent2">
                <a:lumMod val="50000"/>
              </a:schemeClr>
            </a:solidFill>
          </a:ln>
        </p:spPr>
        <p:txBody>
          <a:bodyPr wrap="square" rtlCol="0">
            <a:spAutoFit/>
          </a:bodyPr>
          <a:lstStyle/>
          <a:p>
            <a:pPr algn="ctr" defTabSz="457200"/>
            <a:r>
              <a:rPr lang="en-GB" sz="1200" kern="1200" dirty="0" smtClean="0">
                <a:solidFill>
                  <a:prstClr val="white"/>
                </a:solidFill>
                <a:latin typeface="Calibri"/>
                <a:ea typeface="+mn-ea"/>
                <a:cs typeface="+mn-cs"/>
              </a:rPr>
              <a:t>3-8 years</a:t>
            </a:r>
            <a:endParaRPr lang="en-GB" sz="1200" kern="1200" dirty="0">
              <a:solidFill>
                <a:prstClr val="white"/>
              </a:solidFill>
              <a:latin typeface="Calibri"/>
              <a:ea typeface="+mn-ea"/>
              <a:cs typeface="+mn-cs"/>
            </a:endParaRPr>
          </a:p>
        </p:txBody>
      </p:sp>
      <p:sp>
        <p:nvSpPr>
          <p:cNvPr id="3" name="Rechteck 2"/>
          <p:cNvSpPr/>
          <p:nvPr/>
        </p:nvSpPr>
        <p:spPr>
          <a:xfrm>
            <a:off x="1947012" y="2031163"/>
            <a:ext cx="762580" cy="2564733"/>
          </a:xfrm>
          <a:prstGeom prst="rect">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800" kern="1200">
              <a:solidFill>
                <a:prstClr val="white"/>
              </a:solidFill>
              <a:latin typeface="Calibri"/>
            </a:endParaRPr>
          </a:p>
        </p:txBody>
      </p:sp>
    </p:spTree>
    <p:extLst>
      <p:ext uri="{BB962C8B-B14F-4D97-AF65-F5344CB8AC3E}">
        <p14:creationId xmlns:p14="http://schemas.microsoft.com/office/powerpoint/2010/main" val="23416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40" grpId="0"/>
      <p:bldP spid="42" grpId="0"/>
      <p:bldP spid="4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Global Shared Grant Database</a:t>
            </a:r>
            <a:endParaRPr lang="en-GB" dirty="0"/>
          </a:p>
        </p:txBody>
      </p:sp>
      <p:pic>
        <p:nvPicPr>
          <p:cNvPr id="3" name="Bild 2"/>
          <p:cNvPicPr>
            <a:picLocks noChangeAspect="1"/>
          </p:cNvPicPr>
          <p:nvPr/>
        </p:nvPicPr>
        <p:blipFill>
          <a:blip r:embed="rId2"/>
          <a:stretch>
            <a:fillRect/>
          </a:stretch>
        </p:blipFill>
        <p:spPr>
          <a:xfrm>
            <a:off x="591202" y="1218594"/>
            <a:ext cx="7042898" cy="2920538"/>
          </a:xfrm>
          <a:prstGeom prst="rect">
            <a:avLst/>
          </a:prstGeom>
          <a:effectLst>
            <a:reflection blurRad="6350" stA="50000" endA="300" endPos="15000" dir="5400000" sy="-100000" algn="bl" rotWithShape="0"/>
          </a:effectLst>
        </p:spPr>
      </p:pic>
      <p:sp>
        <p:nvSpPr>
          <p:cNvPr id="4" name="Rechteck 3"/>
          <p:cNvSpPr/>
          <p:nvPr/>
        </p:nvSpPr>
        <p:spPr>
          <a:xfrm>
            <a:off x="7634096" y="1218594"/>
            <a:ext cx="1854985" cy="2920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800" kern="1200" dirty="0" smtClean="0">
                <a:solidFill>
                  <a:prstClr val="white"/>
                </a:solidFill>
                <a:latin typeface="Calibri"/>
              </a:rPr>
              <a:t>Projects and funding amount integrated per Dec. 1, 2014</a:t>
            </a:r>
            <a:endParaRPr lang="en-GB" sz="1800" kern="1200" dirty="0">
              <a:solidFill>
                <a:prstClr val="white"/>
              </a:solidFill>
              <a:latin typeface="Calibri"/>
            </a:endParaRPr>
          </a:p>
        </p:txBody>
      </p:sp>
      <p:grpSp>
        <p:nvGrpSpPr>
          <p:cNvPr id="7" name="Gruppierung 6"/>
          <p:cNvGrpSpPr/>
          <p:nvPr/>
        </p:nvGrpSpPr>
        <p:grpSpPr>
          <a:xfrm>
            <a:off x="1017320" y="3200441"/>
            <a:ext cx="8538470" cy="2804472"/>
            <a:chOff x="939062" y="3200441"/>
            <a:chExt cx="7881665" cy="2804472"/>
          </a:xfrm>
        </p:grpSpPr>
        <p:pic>
          <p:nvPicPr>
            <p:cNvPr id="5" name="Bild 4"/>
            <p:cNvPicPr>
              <a:picLocks noChangeAspect="1"/>
            </p:cNvPicPr>
            <p:nvPr/>
          </p:nvPicPr>
          <p:blipFill>
            <a:blip r:embed="rId3"/>
            <a:stretch>
              <a:fillRect/>
            </a:stretch>
          </p:blipFill>
          <p:spPr>
            <a:xfrm>
              <a:off x="939062" y="3200441"/>
              <a:ext cx="6284826" cy="2804472"/>
            </a:xfrm>
            <a:prstGeom prst="rect">
              <a:avLst/>
            </a:prstGeom>
            <a:effectLst>
              <a:reflection blurRad="6350" stA="50000" endA="300" endPos="15000" dir="5400000" sy="-100000" algn="bl" rotWithShape="0"/>
            </a:effectLst>
          </p:spPr>
        </p:pic>
        <p:sp>
          <p:nvSpPr>
            <p:cNvPr id="6" name="Rechteck 5"/>
            <p:cNvSpPr/>
            <p:nvPr/>
          </p:nvSpPr>
          <p:spPr>
            <a:xfrm>
              <a:off x="7223888" y="3200441"/>
              <a:ext cx="1596839" cy="2804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800" kern="1200" dirty="0" smtClean="0">
                  <a:solidFill>
                    <a:prstClr val="white"/>
                  </a:solidFill>
                  <a:latin typeface="Calibri"/>
                </a:rPr>
                <a:t>Filtered for active products in 2015 and beyond:</a:t>
              </a:r>
            </a:p>
            <a:p>
              <a:pPr algn="ctr" defTabSz="457200"/>
              <a:r>
                <a:rPr lang="en-GB" sz="1800" kern="1200" dirty="0" smtClean="0">
                  <a:solidFill>
                    <a:prstClr val="white"/>
                  </a:solidFill>
                  <a:latin typeface="Calibri"/>
                </a:rPr>
                <a:t>$211bn which are spent in the future</a:t>
              </a:r>
              <a:endParaRPr lang="en-GB" sz="1800" kern="1200" dirty="0">
                <a:solidFill>
                  <a:prstClr val="white"/>
                </a:solidFill>
                <a:latin typeface="Calibri"/>
              </a:endParaRPr>
            </a:p>
          </p:txBody>
        </p:sp>
      </p:grpSp>
    </p:spTree>
    <p:extLst>
      <p:ext uri="{BB962C8B-B14F-4D97-AF65-F5344CB8AC3E}">
        <p14:creationId xmlns:p14="http://schemas.microsoft.com/office/powerpoint/2010/main" val="11900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51"/>
          <p:cNvSpPr/>
          <p:nvPr/>
        </p:nvSpPr>
        <p:spPr>
          <a:xfrm>
            <a:off x="674159" y="1125260"/>
            <a:ext cx="8863821" cy="4932639"/>
          </a:xfrm>
          <a:prstGeom prst="rect">
            <a:avLst/>
          </a:prstGeom>
          <a:solidFill>
            <a:srgbClr val="5282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hteck 35"/>
          <p:cNvSpPr/>
          <p:nvPr/>
        </p:nvSpPr>
        <p:spPr>
          <a:xfrm>
            <a:off x="2586567" y="2578100"/>
            <a:ext cx="4609042" cy="1917700"/>
          </a:xfrm>
          <a:prstGeom prst="rect">
            <a:avLst/>
          </a:prstGeom>
          <a:solidFill>
            <a:srgbClr val="2B486D">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a:p>
        </p:txBody>
      </p:sp>
      <p:sp>
        <p:nvSpPr>
          <p:cNvPr id="2" name="Titel 1"/>
          <p:cNvSpPr>
            <a:spLocks noGrp="1"/>
          </p:cNvSpPr>
          <p:nvPr>
            <p:ph type="title"/>
          </p:nvPr>
        </p:nvSpPr>
        <p:spPr/>
        <p:txBody>
          <a:bodyPr/>
          <a:lstStyle/>
          <a:p>
            <a:r>
              <a:rPr lang="en-GB" dirty="0" smtClean="0"/>
              <a:t>Dimensions </a:t>
            </a:r>
            <a:r>
              <a:rPr lang="en-GB" dirty="0"/>
              <a:t>p</a:t>
            </a:r>
            <a:r>
              <a:rPr lang="en-GB" dirty="0" smtClean="0"/>
              <a:t>rinciple in one slide</a:t>
            </a:r>
            <a:endParaRPr lang="en-GB" dirty="0"/>
          </a:p>
        </p:txBody>
      </p:sp>
      <p:sp>
        <p:nvSpPr>
          <p:cNvPr id="5" name="Rechteck 18"/>
          <p:cNvSpPr/>
          <p:nvPr/>
        </p:nvSpPr>
        <p:spPr>
          <a:xfrm>
            <a:off x="5246007" y="2944678"/>
            <a:ext cx="1470725" cy="573222"/>
          </a:xfrm>
          <a:prstGeom prst="rect">
            <a:avLst/>
          </a:prstGeom>
          <a:solidFill>
            <a:srgbClr val="528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Grants</a:t>
            </a:r>
            <a:endParaRPr lang="en-GB" sz="900" dirty="0"/>
          </a:p>
        </p:txBody>
      </p:sp>
      <p:sp>
        <p:nvSpPr>
          <p:cNvPr id="6" name="Rechteck 18"/>
          <p:cNvSpPr/>
          <p:nvPr/>
        </p:nvSpPr>
        <p:spPr>
          <a:xfrm>
            <a:off x="4863111" y="3505200"/>
            <a:ext cx="1853620" cy="573222"/>
          </a:xfrm>
          <a:prstGeom prst="rect">
            <a:avLst/>
          </a:prstGeom>
          <a:solidFill>
            <a:srgbClr val="528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Publications</a:t>
            </a:r>
            <a:endParaRPr lang="en-GB" sz="900" dirty="0"/>
          </a:p>
        </p:txBody>
      </p:sp>
      <p:sp>
        <p:nvSpPr>
          <p:cNvPr id="7" name="Rechteck 18"/>
          <p:cNvSpPr/>
          <p:nvPr/>
        </p:nvSpPr>
        <p:spPr>
          <a:xfrm>
            <a:off x="3037007" y="3505200"/>
            <a:ext cx="1853620" cy="573222"/>
          </a:xfrm>
          <a:prstGeom prst="rect">
            <a:avLst/>
          </a:prstGeom>
          <a:solidFill>
            <a:srgbClr val="528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Internal data</a:t>
            </a:r>
            <a:endParaRPr lang="en-GB" sz="900" dirty="0"/>
          </a:p>
        </p:txBody>
      </p:sp>
      <p:sp>
        <p:nvSpPr>
          <p:cNvPr id="8" name="Rechteck 18"/>
          <p:cNvSpPr/>
          <p:nvPr/>
        </p:nvSpPr>
        <p:spPr>
          <a:xfrm>
            <a:off x="3037007" y="2944678"/>
            <a:ext cx="2222757" cy="573222"/>
          </a:xfrm>
          <a:prstGeom prst="rect">
            <a:avLst/>
          </a:prstGeom>
          <a:solidFill>
            <a:srgbClr val="528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Person and institution disambiguation</a:t>
            </a:r>
            <a:endParaRPr lang="en-GB" sz="700" dirty="0"/>
          </a:p>
        </p:txBody>
      </p:sp>
      <p:grpSp>
        <p:nvGrpSpPr>
          <p:cNvPr id="35" name="Gruppierung 34"/>
          <p:cNvGrpSpPr/>
          <p:nvPr/>
        </p:nvGrpSpPr>
        <p:grpSpPr>
          <a:xfrm>
            <a:off x="5014452" y="2932961"/>
            <a:ext cx="1853620" cy="1146444"/>
            <a:chOff x="7377842" y="2991217"/>
            <a:chExt cx="1711034" cy="1146444"/>
          </a:xfrm>
          <a:effectLst/>
        </p:grpSpPr>
        <p:grpSp>
          <p:nvGrpSpPr>
            <p:cNvPr id="9" name="Group 99"/>
            <p:cNvGrpSpPr>
              <a:grpSpLocks/>
            </p:cNvGrpSpPr>
            <p:nvPr/>
          </p:nvGrpSpPr>
          <p:grpSpPr bwMode="auto">
            <a:xfrm>
              <a:off x="7499996" y="2991217"/>
              <a:ext cx="1443263" cy="1146444"/>
              <a:chOff x="3175" y="0"/>
              <a:chExt cx="1727318" cy="1117600"/>
            </a:xfrm>
          </p:grpSpPr>
          <p:sp>
            <p:nvSpPr>
              <p:cNvPr id="10" name="AutoShape 100"/>
              <p:cNvSpPr>
                <a:spLocks/>
              </p:cNvSpPr>
              <p:nvPr/>
            </p:nvSpPr>
            <p:spPr bwMode="auto">
              <a:xfrm>
                <a:off x="3175" y="0"/>
                <a:ext cx="1727318" cy="1117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606060"/>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1" name="AutoShape 101"/>
              <p:cNvSpPr>
                <a:spLocks/>
              </p:cNvSpPr>
              <p:nvPr/>
            </p:nvSpPr>
            <p:spPr bwMode="auto">
              <a:xfrm>
                <a:off x="3175" y="0"/>
                <a:ext cx="36832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4013"/>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2" name="AutoShape 102"/>
              <p:cNvSpPr>
                <a:spLocks/>
              </p:cNvSpPr>
              <p:nvPr/>
            </p:nvSpPr>
            <p:spPr bwMode="auto">
              <a:xfrm>
                <a:off x="1539980" y="0"/>
                <a:ext cx="190513"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7BB4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3" name="AutoShape 103"/>
              <p:cNvSpPr>
                <a:spLocks/>
              </p:cNvSpPr>
              <p:nvPr/>
            </p:nvSpPr>
            <p:spPr bwMode="auto">
              <a:xfrm>
                <a:off x="371500" y="0"/>
                <a:ext cx="254017"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4A7FE"/>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4" name="AutoShape 104"/>
              <p:cNvSpPr>
                <a:spLocks/>
              </p:cNvSpPr>
              <p:nvPr/>
            </p:nvSpPr>
            <p:spPr bwMode="auto">
              <a:xfrm>
                <a:off x="3175" y="304800"/>
                <a:ext cx="228616"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E392FE"/>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5" name="AutoShape 105"/>
              <p:cNvSpPr>
                <a:spLocks/>
              </p:cNvSpPr>
              <p:nvPr/>
            </p:nvSpPr>
            <p:spPr bwMode="auto">
              <a:xfrm>
                <a:off x="371500" y="152400"/>
                <a:ext cx="139710"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74EFE"/>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6" name="AutoShape 106"/>
              <p:cNvSpPr>
                <a:spLocks/>
              </p:cNvSpPr>
              <p:nvPr/>
            </p:nvSpPr>
            <p:spPr bwMode="auto">
              <a:xfrm>
                <a:off x="625518" y="0"/>
                <a:ext cx="571539"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B43F"/>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7" name="AutoShape 107"/>
              <p:cNvSpPr>
                <a:spLocks/>
              </p:cNvSpPr>
              <p:nvPr/>
            </p:nvSpPr>
            <p:spPr bwMode="auto">
              <a:xfrm>
                <a:off x="1031945" y="203200"/>
                <a:ext cx="508035"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4D22B3"/>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8" name="AutoShape 108"/>
              <p:cNvSpPr>
                <a:spLocks/>
              </p:cNvSpPr>
              <p:nvPr/>
            </p:nvSpPr>
            <p:spPr bwMode="auto">
              <a:xfrm>
                <a:off x="1400270" y="571500"/>
                <a:ext cx="330223"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D8600"/>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19" name="AutoShape 109"/>
              <p:cNvSpPr>
                <a:spLocks/>
              </p:cNvSpPr>
              <p:nvPr/>
            </p:nvSpPr>
            <p:spPr bwMode="auto">
              <a:xfrm>
                <a:off x="511210" y="355600"/>
                <a:ext cx="520736"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61FF"/>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0" name="AutoShape 110"/>
              <p:cNvSpPr>
                <a:spLocks/>
              </p:cNvSpPr>
              <p:nvPr/>
            </p:nvSpPr>
            <p:spPr bwMode="auto">
              <a:xfrm>
                <a:off x="511210" y="152400"/>
                <a:ext cx="330223"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C4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1" name="AutoShape 111"/>
              <p:cNvSpPr>
                <a:spLocks/>
              </p:cNvSpPr>
              <p:nvPr/>
            </p:nvSpPr>
            <p:spPr bwMode="auto">
              <a:xfrm>
                <a:off x="1171655" y="571500"/>
                <a:ext cx="228616" cy="546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91A3E"/>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2" name="AutoShape 112"/>
              <p:cNvSpPr>
                <a:spLocks/>
              </p:cNvSpPr>
              <p:nvPr/>
            </p:nvSpPr>
            <p:spPr bwMode="auto">
              <a:xfrm>
                <a:off x="1031945" y="571500"/>
                <a:ext cx="139710"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AAAAAA"/>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3" name="AutoShape 113"/>
              <p:cNvSpPr>
                <a:spLocks/>
              </p:cNvSpPr>
              <p:nvPr/>
            </p:nvSpPr>
            <p:spPr bwMode="auto">
              <a:xfrm>
                <a:off x="930338" y="152400"/>
                <a:ext cx="609642" cy="5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1DD8C"/>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4" name="AutoShape 114"/>
              <p:cNvSpPr>
                <a:spLocks/>
              </p:cNvSpPr>
              <p:nvPr/>
            </p:nvSpPr>
            <p:spPr bwMode="auto">
              <a:xfrm>
                <a:off x="841432" y="152400"/>
                <a:ext cx="88906" cy="5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2C1376"/>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5" name="AutoShape 115"/>
              <p:cNvSpPr>
                <a:spLocks/>
              </p:cNvSpPr>
              <p:nvPr/>
            </p:nvSpPr>
            <p:spPr bwMode="auto">
              <a:xfrm>
                <a:off x="841432" y="203200"/>
                <a:ext cx="190513"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1600" y="21600"/>
                    </a:lnTo>
                    <a:close/>
                  </a:path>
                </a:pathLst>
              </a:custGeom>
              <a:solidFill>
                <a:srgbClr val="FFE2D6"/>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6" name="AutoShape 116"/>
              <p:cNvSpPr>
                <a:spLocks/>
              </p:cNvSpPr>
              <p:nvPr/>
            </p:nvSpPr>
            <p:spPr bwMode="auto">
              <a:xfrm>
                <a:off x="231791" y="660400"/>
                <a:ext cx="279419"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0" y="0"/>
                    </a:lnTo>
                    <a:lnTo>
                      <a:pt x="0" y="21600"/>
                    </a:lnTo>
                    <a:lnTo>
                      <a:pt x="21599" y="21600"/>
                    </a:lnTo>
                    <a:close/>
                  </a:path>
                </a:pathLst>
              </a:custGeom>
              <a:solidFill>
                <a:srgbClr val="B1DD8C"/>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7" name="AutoShape 117"/>
              <p:cNvSpPr>
                <a:spLocks/>
              </p:cNvSpPr>
              <p:nvPr/>
            </p:nvSpPr>
            <p:spPr bwMode="auto">
              <a:xfrm>
                <a:off x="511210" y="825500"/>
                <a:ext cx="520736"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1600" y="21600"/>
                    </a:lnTo>
                    <a:close/>
                  </a:path>
                </a:pathLst>
              </a:custGeom>
              <a:solidFill>
                <a:srgbClr val="FFD877"/>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8" name="AutoShape 118"/>
              <p:cNvSpPr>
                <a:spLocks/>
              </p:cNvSpPr>
              <p:nvPr/>
            </p:nvSpPr>
            <p:spPr bwMode="auto">
              <a:xfrm>
                <a:off x="231791" y="304800"/>
                <a:ext cx="139710" cy="35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583400"/>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29" name="AutoShape 119"/>
              <p:cNvSpPr>
                <a:spLocks/>
              </p:cNvSpPr>
              <p:nvPr/>
            </p:nvSpPr>
            <p:spPr bwMode="auto">
              <a:xfrm>
                <a:off x="1539980" y="203200"/>
                <a:ext cx="190513" cy="36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B51A00"/>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30" name="AutoShape 120"/>
              <p:cNvSpPr>
                <a:spLocks/>
              </p:cNvSpPr>
              <p:nvPr/>
            </p:nvSpPr>
            <p:spPr bwMode="auto">
              <a:xfrm>
                <a:off x="3175" y="927100"/>
                <a:ext cx="228616"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7BB41"/>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sp>
            <p:nvSpPr>
              <p:cNvPr id="31" name="AutoShape 121"/>
              <p:cNvSpPr>
                <a:spLocks/>
              </p:cNvSpPr>
              <p:nvPr/>
            </p:nvSpPr>
            <p:spPr bwMode="auto">
              <a:xfrm>
                <a:off x="511210" y="952500"/>
                <a:ext cx="660445"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0" y="0"/>
                    </a:lnTo>
                    <a:lnTo>
                      <a:pt x="0" y="21599"/>
                    </a:lnTo>
                    <a:lnTo>
                      <a:pt x="21599" y="21599"/>
                    </a:lnTo>
                    <a:close/>
                  </a:path>
                </a:pathLst>
              </a:custGeom>
              <a:solidFill>
                <a:srgbClr val="006D8F"/>
              </a:solidFill>
              <a:ln w="12700" cap="flat" cmpd="sng">
                <a:no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GB" sz="2800">
                  <a:solidFill>
                    <a:srgbClr val="FFFFFF"/>
                  </a:solidFill>
                  <a:effectLst>
                    <a:outerShdw blurRad="38100" dist="38100" dir="2700000" algn="tl">
                      <a:srgbClr val="000000"/>
                    </a:outerShdw>
                  </a:effectLst>
                  <a:cs typeface="Gill Sans" charset="0"/>
                </a:endParaRPr>
              </a:p>
            </p:txBody>
          </p:sp>
        </p:grpSp>
        <p:sp>
          <p:nvSpPr>
            <p:cNvPr id="33" name="Rechteck 18"/>
            <p:cNvSpPr/>
            <p:nvPr/>
          </p:nvSpPr>
          <p:spPr>
            <a:xfrm>
              <a:off x="7680484" y="3091507"/>
              <a:ext cx="1357592" cy="5732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Grants</a:t>
              </a:r>
              <a:endParaRPr lang="en-GB" sz="900" dirty="0"/>
            </a:p>
          </p:txBody>
        </p:sp>
        <p:sp>
          <p:nvSpPr>
            <p:cNvPr id="34" name="Rechteck 18"/>
            <p:cNvSpPr/>
            <p:nvPr/>
          </p:nvSpPr>
          <p:spPr>
            <a:xfrm>
              <a:off x="7377842" y="3539367"/>
              <a:ext cx="1711034" cy="5732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Publications</a:t>
              </a:r>
              <a:endParaRPr lang="en-GB" sz="900" dirty="0"/>
            </a:p>
          </p:txBody>
        </p:sp>
      </p:grpSp>
      <p:sp>
        <p:nvSpPr>
          <p:cNvPr id="40" name="Rechteck 39"/>
          <p:cNvSpPr/>
          <p:nvPr/>
        </p:nvSpPr>
        <p:spPr>
          <a:xfrm>
            <a:off x="1902595" y="1943100"/>
            <a:ext cx="2988034" cy="6477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Portfolio Analysis / Comparison</a:t>
            </a:r>
            <a:endParaRPr lang="en-GB" dirty="0"/>
          </a:p>
        </p:txBody>
      </p:sp>
      <p:sp>
        <p:nvSpPr>
          <p:cNvPr id="41" name="Rechteck 40"/>
          <p:cNvSpPr/>
          <p:nvPr/>
        </p:nvSpPr>
        <p:spPr>
          <a:xfrm>
            <a:off x="4876870" y="1943100"/>
            <a:ext cx="3020415" cy="6477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Portfolio Reporting</a:t>
            </a:r>
            <a:endParaRPr lang="en-GB" dirty="0"/>
          </a:p>
        </p:txBody>
      </p:sp>
      <p:sp>
        <p:nvSpPr>
          <p:cNvPr id="43" name="Rechteck 42"/>
          <p:cNvSpPr/>
          <p:nvPr/>
        </p:nvSpPr>
        <p:spPr>
          <a:xfrm rot="5400000">
            <a:off x="6267134" y="3506575"/>
            <a:ext cx="2558625" cy="701675"/>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Reviewer / Overlap</a:t>
            </a:r>
            <a:endParaRPr lang="en-GB" dirty="0"/>
          </a:p>
        </p:txBody>
      </p:sp>
      <p:sp>
        <p:nvSpPr>
          <p:cNvPr id="44" name="Rechteck 43"/>
          <p:cNvSpPr/>
          <p:nvPr/>
        </p:nvSpPr>
        <p:spPr>
          <a:xfrm>
            <a:off x="4188978" y="4489026"/>
            <a:ext cx="3020415" cy="6477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Research Classification / ‘Babel Fish’</a:t>
            </a:r>
            <a:endParaRPr lang="en-GB" dirty="0"/>
          </a:p>
        </p:txBody>
      </p:sp>
      <p:sp>
        <p:nvSpPr>
          <p:cNvPr id="45" name="Rechteck 44"/>
          <p:cNvSpPr/>
          <p:nvPr/>
        </p:nvSpPr>
        <p:spPr>
          <a:xfrm>
            <a:off x="1902595" y="4489026"/>
            <a:ext cx="2301311" cy="64770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Search</a:t>
            </a:r>
            <a:endParaRPr lang="en-GB" dirty="0"/>
          </a:p>
        </p:txBody>
      </p:sp>
      <p:sp>
        <p:nvSpPr>
          <p:cNvPr id="46" name="Rechteck 45"/>
          <p:cNvSpPr/>
          <p:nvPr/>
        </p:nvSpPr>
        <p:spPr>
          <a:xfrm rot="16200000">
            <a:off x="1291618" y="3189075"/>
            <a:ext cx="1923626" cy="701675"/>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t>ÜberWizard</a:t>
            </a:r>
            <a:r>
              <a:rPr lang="en-GB" dirty="0" smtClean="0"/>
              <a:t> for ORCID</a:t>
            </a:r>
            <a:endParaRPr lang="en-GB" dirty="0"/>
          </a:p>
        </p:txBody>
      </p:sp>
      <p:sp>
        <p:nvSpPr>
          <p:cNvPr id="48" name="Textfeld 47"/>
          <p:cNvSpPr txBox="1"/>
          <p:nvPr/>
        </p:nvSpPr>
        <p:spPr>
          <a:xfrm>
            <a:off x="2638016" y="2540000"/>
            <a:ext cx="3167463" cy="338554"/>
          </a:xfrm>
          <a:prstGeom prst="rect">
            <a:avLst/>
          </a:prstGeom>
          <a:noFill/>
        </p:spPr>
        <p:txBody>
          <a:bodyPr wrap="square" rtlCol="0">
            <a:spAutoFit/>
          </a:bodyPr>
          <a:lstStyle/>
          <a:p>
            <a:r>
              <a:rPr lang="en-GB" dirty="0" smtClean="0">
                <a:solidFill>
                  <a:srgbClr val="FFFFFF"/>
                </a:solidFill>
              </a:rPr>
              <a:t>Content Consolidation</a:t>
            </a:r>
            <a:endParaRPr lang="en-GB" dirty="0">
              <a:solidFill>
                <a:srgbClr val="FFFFFF"/>
              </a:solidFill>
            </a:endParaRPr>
          </a:p>
        </p:txBody>
      </p:sp>
      <p:sp>
        <p:nvSpPr>
          <p:cNvPr id="49" name="Textfeld 48"/>
          <p:cNvSpPr txBox="1"/>
          <p:nvPr/>
        </p:nvSpPr>
        <p:spPr>
          <a:xfrm>
            <a:off x="6370518" y="2553732"/>
            <a:ext cx="3167463" cy="338554"/>
          </a:xfrm>
          <a:prstGeom prst="rect">
            <a:avLst/>
          </a:prstGeom>
          <a:noFill/>
        </p:spPr>
        <p:txBody>
          <a:bodyPr wrap="square" rtlCol="0">
            <a:spAutoFit/>
          </a:bodyPr>
          <a:lstStyle/>
          <a:p>
            <a:r>
              <a:rPr lang="en-GB" dirty="0" smtClean="0">
                <a:solidFill>
                  <a:srgbClr val="FFFFFF"/>
                </a:solidFill>
              </a:rPr>
              <a:t>NLP</a:t>
            </a:r>
            <a:endParaRPr lang="en-GB" dirty="0">
              <a:solidFill>
                <a:srgbClr val="FFFFFF"/>
              </a:solidFill>
            </a:endParaRPr>
          </a:p>
        </p:txBody>
      </p:sp>
      <p:sp>
        <p:nvSpPr>
          <p:cNvPr id="50" name="Textfeld 49"/>
          <p:cNvSpPr txBox="1"/>
          <p:nvPr/>
        </p:nvSpPr>
        <p:spPr>
          <a:xfrm>
            <a:off x="2638016" y="4078422"/>
            <a:ext cx="3167463" cy="338554"/>
          </a:xfrm>
          <a:prstGeom prst="rect">
            <a:avLst/>
          </a:prstGeom>
          <a:noFill/>
        </p:spPr>
        <p:txBody>
          <a:bodyPr wrap="square" rtlCol="0">
            <a:spAutoFit/>
          </a:bodyPr>
          <a:lstStyle/>
          <a:p>
            <a:r>
              <a:rPr lang="en-GB" dirty="0" smtClean="0">
                <a:solidFill>
                  <a:srgbClr val="FFFFFF"/>
                </a:solidFill>
              </a:rPr>
              <a:t>Disambiguation</a:t>
            </a:r>
            <a:endParaRPr lang="en-GB" dirty="0">
              <a:solidFill>
                <a:srgbClr val="FFFFFF"/>
              </a:solidFill>
            </a:endParaRPr>
          </a:p>
        </p:txBody>
      </p:sp>
      <p:sp>
        <p:nvSpPr>
          <p:cNvPr id="51" name="Textfeld 50"/>
          <p:cNvSpPr txBox="1"/>
          <p:nvPr/>
        </p:nvSpPr>
        <p:spPr>
          <a:xfrm>
            <a:off x="4931902" y="4106576"/>
            <a:ext cx="3167463" cy="338554"/>
          </a:xfrm>
          <a:prstGeom prst="rect">
            <a:avLst/>
          </a:prstGeom>
          <a:noFill/>
        </p:spPr>
        <p:txBody>
          <a:bodyPr wrap="square" rtlCol="0">
            <a:spAutoFit/>
          </a:bodyPr>
          <a:lstStyle/>
          <a:p>
            <a:r>
              <a:rPr lang="en-GB" dirty="0" smtClean="0">
                <a:solidFill>
                  <a:srgbClr val="FFFFFF"/>
                </a:solidFill>
              </a:rPr>
              <a:t>Document Matching</a:t>
            </a:r>
            <a:endParaRPr lang="en-GB" dirty="0">
              <a:solidFill>
                <a:srgbClr val="FFFFFF"/>
              </a:solidFill>
            </a:endParaRPr>
          </a:p>
        </p:txBody>
      </p:sp>
      <p:sp>
        <p:nvSpPr>
          <p:cNvPr id="53" name="Textfeld 52"/>
          <p:cNvSpPr txBox="1"/>
          <p:nvPr/>
        </p:nvSpPr>
        <p:spPr>
          <a:xfrm>
            <a:off x="1219386" y="1417638"/>
            <a:ext cx="3167463" cy="338554"/>
          </a:xfrm>
          <a:prstGeom prst="rect">
            <a:avLst/>
          </a:prstGeom>
          <a:noFill/>
        </p:spPr>
        <p:txBody>
          <a:bodyPr wrap="square" rtlCol="0">
            <a:spAutoFit/>
          </a:bodyPr>
          <a:lstStyle/>
          <a:p>
            <a:r>
              <a:rPr lang="en-GB" dirty="0" smtClean="0">
                <a:solidFill>
                  <a:srgbClr val="FFFFFF"/>
                </a:solidFill>
              </a:rPr>
              <a:t>Shared cloud based solution</a:t>
            </a:r>
            <a:endParaRPr lang="en-GB" dirty="0">
              <a:solidFill>
                <a:srgbClr val="FFFFFF"/>
              </a:solidFill>
            </a:endParaRPr>
          </a:p>
        </p:txBody>
      </p:sp>
      <p:sp>
        <p:nvSpPr>
          <p:cNvPr id="54" name="Textfeld 53"/>
          <p:cNvSpPr txBox="1"/>
          <p:nvPr/>
        </p:nvSpPr>
        <p:spPr>
          <a:xfrm>
            <a:off x="4386848" y="1425576"/>
            <a:ext cx="4764590" cy="338554"/>
          </a:xfrm>
          <a:prstGeom prst="rect">
            <a:avLst/>
          </a:prstGeom>
          <a:noFill/>
        </p:spPr>
        <p:txBody>
          <a:bodyPr wrap="square" rtlCol="0">
            <a:spAutoFit/>
          </a:bodyPr>
          <a:lstStyle/>
          <a:p>
            <a:pPr algn="r"/>
            <a:r>
              <a:rPr lang="en-GB" dirty="0" smtClean="0">
                <a:solidFill>
                  <a:srgbClr val="FFFFFF"/>
                </a:solidFill>
              </a:rPr>
              <a:t>Customer / development partner driven</a:t>
            </a:r>
            <a:endParaRPr lang="en-GB" dirty="0">
              <a:solidFill>
                <a:srgbClr val="FFFFFF"/>
              </a:solidFill>
            </a:endParaRPr>
          </a:p>
        </p:txBody>
      </p:sp>
      <p:sp>
        <p:nvSpPr>
          <p:cNvPr id="57" name="Rechteck 56"/>
          <p:cNvSpPr/>
          <p:nvPr/>
        </p:nvSpPr>
        <p:spPr>
          <a:xfrm>
            <a:off x="5342316" y="5129952"/>
            <a:ext cx="3020415" cy="6477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Coordination and Cooperation</a:t>
            </a:r>
            <a:endParaRPr lang="en-GB" dirty="0"/>
          </a:p>
        </p:txBody>
      </p:sp>
      <p:sp>
        <p:nvSpPr>
          <p:cNvPr id="58" name="Rechteck 57"/>
          <p:cNvSpPr/>
          <p:nvPr/>
        </p:nvSpPr>
        <p:spPr>
          <a:xfrm>
            <a:off x="1380193" y="5124026"/>
            <a:ext cx="3975881" cy="6477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Custom modules                                                                                                                             </a:t>
            </a:r>
          </a:p>
        </p:txBody>
      </p:sp>
      <p:sp>
        <p:nvSpPr>
          <p:cNvPr id="59" name="Textfeld 58"/>
          <p:cNvSpPr txBox="1"/>
          <p:nvPr/>
        </p:nvSpPr>
        <p:spPr>
          <a:xfrm rot="5400000">
            <a:off x="7080304" y="3223030"/>
            <a:ext cx="2923812" cy="338554"/>
          </a:xfrm>
          <a:prstGeom prst="rect">
            <a:avLst/>
          </a:prstGeom>
          <a:noFill/>
        </p:spPr>
        <p:txBody>
          <a:bodyPr wrap="square" rtlCol="0">
            <a:spAutoFit/>
          </a:bodyPr>
          <a:lstStyle/>
          <a:p>
            <a:r>
              <a:rPr lang="en-GB" dirty="0" smtClean="0">
                <a:solidFill>
                  <a:srgbClr val="FFFFFF"/>
                </a:solidFill>
              </a:rPr>
              <a:t>Cost efficient</a:t>
            </a:r>
          </a:p>
        </p:txBody>
      </p:sp>
    </p:spTree>
    <p:extLst>
      <p:ext uri="{BB962C8B-B14F-4D97-AF65-F5344CB8AC3E}">
        <p14:creationId xmlns:p14="http://schemas.microsoft.com/office/powerpoint/2010/main" val="6402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6" grpId="0" animBg="1"/>
      <p:bldP spid="5" grpId="0" animBg="1"/>
      <p:bldP spid="6" grpId="0" animBg="1"/>
      <p:bldP spid="7" grpId="0" animBg="1"/>
      <p:bldP spid="8" grpId="0" animBg="1"/>
      <p:bldP spid="40" grpId="0" animBg="1"/>
      <p:bldP spid="41" grpId="0" animBg="1"/>
      <p:bldP spid="43" grpId="0" animBg="1"/>
      <p:bldP spid="44" grpId="0" animBg="1"/>
      <p:bldP spid="45" grpId="0" animBg="1"/>
      <p:bldP spid="46" grpId="0" animBg="1"/>
      <p:bldP spid="48" grpId="0"/>
      <p:bldP spid="49" grpId="0"/>
      <p:bldP spid="50" grpId="0"/>
      <p:bldP spid="51" grpId="0"/>
      <p:bldP spid="53" grpId="0"/>
      <p:bldP spid="54" grpId="0"/>
      <p:bldP spid="57" grpId="0" animBg="1"/>
      <p:bldP spid="58" grpId="0" animBg="1"/>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1122075" y="90618"/>
            <a:ext cx="7792862" cy="5839258"/>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171068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567201" y="363081"/>
            <a:ext cx="8654456" cy="5595341"/>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615887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425401" y="576928"/>
            <a:ext cx="9073693" cy="5267783"/>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3130337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r>
              <a:rPr lang="en-GB" sz="3500"/>
              <a:t>Research projects - why share info?</a:t>
            </a:r>
          </a:p>
        </p:txBody>
      </p:sp>
      <p:sp>
        <p:nvSpPr>
          <p:cNvPr id="30" name="Shape 30"/>
          <p:cNvSpPr txBox="1">
            <a:spLocks noGrp="1"/>
          </p:cNvSpPr>
          <p:nvPr>
            <p:ph type="body" idx="1"/>
          </p:nvPr>
        </p:nvSpPr>
        <p:spPr>
          <a:xfrm>
            <a:off x="495300" y="1600204"/>
            <a:ext cx="8915400" cy="4967599"/>
          </a:xfrm>
          <a:prstGeom prst="rect">
            <a:avLst/>
          </a:prstGeom>
        </p:spPr>
        <p:txBody>
          <a:bodyPr lIns="107269" tIns="107269" rIns="107269" bIns="107269" anchor="t" anchorCtr="0">
            <a:noAutofit/>
          </a:bodyPr>
          <a:lstStyle/>
          <a:p>
            <a:pPr marL="536433" indent="-417225">
              <a:buClr>
                <a:srgbClr val="000000"/>
              </a:buClr>
              <a:buFont typeface="Arial"/>
              <a:buAutoNum type="arabicPeriod"/>
            </a:pPr>
            <a:r>
              <a:rPr lang="en-GB" sz="2300"/>
              <a:t>Why do funders need to share research project information?</a:t>
            </a:r>
          </a:p>
          <a:p>
            <a:pPr marL="536433" indent="-417225">
              <a:buClr>
                <a:srgbClr val="000000"/>
              </a:buClr>
              <a:buFont typeface="Arial"/>
              <a:buAutoNum type="arabicPeriod"/>
            </a:pPr>
            <a:r>
              <a:rPr lang="en-GB" sz="2300"/>
              <a:t>Why do research organisations need to share research project information?</a:t>
            </a:r>
          </a:p>
          <a:p>
            <a:pPr marL="536433" indent="-417225">
              <a:buClr>
                <a:srgbClr val="000000"/>
              </a:buClr>
              <a:buFont typeface="Arial"/>
              <a:buAutoNum type="arabicPeriod"/>
            </a:pPr>
            <a:r>
              <a:rPr lang="en-GB" sz="2300"/>
              <a:t>Why do governments share research information?</a:t>
            </a:r>
          </a:p>
          <a:p>
            <a:pPr marL="536433" indent="-417225">
              <a:buClr>
                <a:srgbClr val="000000"/>
              </a:buClr>
              <a:buFont typeface="Arial"/>
              <a:buAutoNum type="arabicPeriod"/>
            </a:pPr>
            <a:r>
              <a:rPr lang="en-GB" sz="2300"/>
              <a:t>Do we need a Names Authority for funders?</a:t>
            </a:r>
          </a:p>
          <a:p>
            <a:pPr marL="536433" indent="-417225">
              <a:buClr>
                <a:srgbClr val="000000"/>
              </a:buClr>
              <a:buFont typeface="Arial"/>
              <a:buAutoNum type="arabicPeriod"/>
            </a:pPr>
            <a:r>
              <a:rPr lang="en-GB" sz="2300"/>
              <a:t>Do we need a Names Authority for projects?</a:t>
            </a:r>
          </a:p>
          <a:p>
            <a:pPr marL="536433" indent="-417225">
              <a:buClr>
                <a:srgbClr val="000000"/>
              </a:buClr>
              <a:buFont typeface="Arial"/>
              <a:buAutoNum type="arabicPeriod"/>
            </a:pPr>
            <a:r>
              <a:rPr lang="en-GB" sz="2300"/>
              <a:t>What subject classifications which can be used?</a:t>
            </a:r>
          </a:p>
          <a:p>
            <a:pPr marL="536433" indent="-417225">
              <a:buClr>
                <a:srgbClr val="000000"/>
              </a:buClr>
              <a:buFont typeface="Arial"/>
              <a:buAutoNum type="arabicPeriod"/>
            </a:pPr>
            <a:r>
              <a:rPr lang="en-GB" sz="2300"/>
              <a:t>What national/international project-databases exist in Europe?</a:t>
            </a:r>
          </a:p>
          <a:p>
            <a:pPr marL="536433" indent="-417225">
              <a:buClr>
                <a:srgbClr val="000000"/>
              </a:buClr>
              <a:buFont typeface="Arial"/>
              <a:buAutoNum type="arabicPeriod"/>
            </a:pPr>
            <a:r>
              <a:rPr lang="en-GB" sz="2300"/>
              <a:t>What does ÜberResearch</a:t>
            </a:r>
            <a:r>
              <a:rPr lang="en-GB" sz="2300">
                <a:solidFill>
                  <a:srgbClr val="747474"/>
                </a:solidFill>
              </a:rPr>
              <a:t> </a:t>
            </a:r>
            <a:r>
              <a:rPr lang="en-GB" sz="2300"/>
              <a:t>offer ?</a:t>
            </a:r>
          </a:p>
          <a:p>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4294967295"/>
          </p:nvPr>
        </p:nvSpPr>
        <p:spPr>
          <a:xfrm>
            <a:off x="7639050" y="739775"/>
            <a:ext cx="2266950" cy="4792663"/>
          </a:xfrm>
        </p:spPr>
        <p:txBody>
          <a:bodyPr/>
          <a:lstStyle/>
          <a:p>
            <a:pPr marL="0" indent="0">
              <a:buNone/>
            </a:pPr>
            <a:r>
              <a:rPr lang="en-GB" dirty="0" smtClean="0"/>
              <a:t>EC/ERC funding in the area of climate change and in the future (2015) </a:t>
            </a:r>
          </a:p>
          <a:p>
            <a:endParaRPr lang="en-GB" dirty="0"/>
          </a:p>
          <a:p>
            <a:pPr marL="0" indent="0">
              <a:buNone/>
            </a:pPr>
            <a:r>
              <a:rPr lang="en-GB" dirty="0" smtClean="0"/>
              <a:t>Receiving institutions!</a:t>
            </a:r>
            <a:endParaRPr lang="en-GB" dirty="0"/>
          </a:p>
        </p:txBody>
      </p:sp>
      <p:pic>
        <p:nvPicPr>
          <p:cNvPr id="5" name="Bild 4"/>
          <p:cNvPicPr>
            <a:picLocks noChangeAspect="1"/>
          </p:cNvPicPr>
          <p:nvPr/>
        </p:nvPicPr>
        <p:blipFill>
          <a:blip r:embed="rId2"/>
          <a:stretch>
            <a:fillRect/>
          </a:stretch>
        </p:blipFill>
        <p:spPr>
          <a:xfrm>
            <a:off x="487048" y="739775"/>
            <a:ext cx="6871889" cy="4792663"/>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2241815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732722" y="1860492"/>
            <a:ext cx="5868395" cy="2575839"/>
          </a:xfrm>
          <a:prstGeom prst="rect">
            <a:avLst/>
          </a:prstGeom>
          <a:effectLst>
            <a:reflection blurRad="6350" stA="50000" endA="300" endPos="15000" dir="5400000" sy="-100000" algn="bl" rotWithShape="0"/>
          </a:effectLst>
        </p:spPr>
      </p:pic>
      <p:sp>
        <p:nvSpPr>
          <p:cNvPr id="5" name="Rechteck 4"/>
          <p:cNvSpPr/>
          <p:nvPr/>
        </p:nvSpPr>
        <p:spPr>
          <a:xfrm>
            <a:off x="2295864" y="2726920"/>
            <a:ext cx="4305253" cy="53724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el 1"/>
          <p:cNvSpPr txBox="1">
            <a:spLocks/>
          </p:cNvSpPr>
          <p:nvPr/>
        </p:nvSpPr>
        <p:spPr>
          <a:xfrm>
            <a:off x="495300" y="274638"/>
            <a:ext cx="8915400" cy="1143000"/>
          </a:xfrm>
          <a:prstGeom prst="rect">
            <a:avLst/>
          </a:prstGeom>
        </p:spPr>
        <p:txBody>
          <a:bodyPr/>
          <a:lstStyle>
            <a:lvl1pPr algn="l" defTabSz="457200" rtl="0" eaLnBrk="1" latinLnBrk="0" hangingPunct="1">
              <a:spcBef>
                <a:spcPct val="0"/>
              </a:spcBef>
              <a:buNone/>
              <a:defRPr sz="3200" b="1" i="0" kern="1200">
                <a:solidFill>
                  <a:schemeClr val="bg1"/>
                </a:solidFill>
                <a:latin typeface="Arial"/>
                <a:ea typeface="+mj-ea"/>
                <a:cs typeface="Arial"/>
              </a:defRPr>
            </a:lvl1pPr>
          </a:lstStyle>
          <a:p>
            <a:r>
              <a:rPr lang="en-GB" dirty="0" smtClean="0"/>
              <a:t>Simple search good enough? What to do about false positives and less relevant results</a:t>
            </a:r>
            <a:r>
              <a:rPr lang="en-GB" dirty="0"/>
              <a:t>?</a:t>
            </a:r>
          </a:p>
        </p:txBody>
      </p:sp>
      <p:pic>
        <p:nvPicPr>
          <p:cNvPr id="9" name="Bild 8"/>
          <p:cNvPicPr>
            <a:picLocks noChangeAspect="1"/>
          </p:cNvPicPr>
          <p:nvPr/>
        </p:nvPicPr>
        <p:blipFill>
          <a:blip r:embed="rId3"/>
          <a:stretch>
            <a:fillRect/>
          </a:stretch>
        </p:blipFill>
        <p:spPr>
          <a:xfrm>
            <a:off x="2295864" y="3329283"/>
            <a:ext cx="7273121" cy="3186672"/>
          </a:xfrm>
          <a:prstGeom prst="rect">
            <a:avLst/>
          </a:prstGeom>
          <a:effectLst>
            <a:reflection blurRad="6350" stA="50000" endA="300" endPos="15000" dir="5400000" sy="-100000" algn="bl" rotWithShape="0"/>
          </a:effectLst>
        </p:spPr>
      </p:pic>
      <p:sp>
        <p:nvSpPr>
          <p:cNvPr id="6" name="Rechteck 5"/>
          <p:cNvSpPr/>
          <p:nvPr/>
        </p:nvSpPr>
        <p:spPr>
          <a:xfrm>
            <a:off x="4739242" y="4513123"/>
            <a:ext cx="4526596" cy="53724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85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4294967295"/>
          </p:nvPr>
        </p:nvSpPr>
        <p:spPr>
          <a:xfrm>
            <a:off x="6972894" y="765175"/>
            <a:ext cx="2933106" cy="4967288"/>
          </a:xfrm>
        </p:spPr>
        <p:txBody>
          <a:bodyPr/>
          <a:lstStyle/>
          <a:p>
            <a:r>
              <a:rPr lang="en-GB" sz="2800" dirty="0" smtClean="0"/>
              <a:t>Automatic Research Classification:</a:t>
            </a:r>
          </a:p>
          <a:p>
            <a:endParaRPr lang="en-GB" dirty="0"/>
          </a:p>
          <a:p>
            <a:r>
              <a:rPr lang="en-GB" sz="2400" dirty="0" smtClean="0"/>
              <a:t>Spending of UK based funders in the HRCS Health Categories</a:t>
            </a:r>
            <a:endParaRPr lang="en-GB" sz="2400" dirty="0"/>
          </a:p>
        </p:txBody>
      </p:sp>
      <p:pic>
        <p:nvPicPr>
          <p:cNvPr id="4" name="Bild 3"/>
          <p:cNvPicPr>
            <a:picLocks noChangeAspect="1"/>
          </p:cNvPicPr>
          <p:nvPr/>
        </p:nvPicPr>
        <p:blipFill>
          <a:blip r:embed="rId2"/>
          <a:stretch>
            <a:fillRect/>
          </a:stretch>
        </p:blipFill>
        <p:spPr>
          <a:xfrm>
            <a:off x="174706" y="376076"/>
            <a:ext cx="6635727" cy="5413033"/>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137520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Automatic FOR coding</a:t>
            </a:r>
            <a:endParaRPr lang="en-GB" dirty="0"/>
          </a:p>
        </p:txBody>
      </p:sp>
      <p:pic>
        <p:nvPicPr>
          <p:cNvPr id="5" name="Bild 4"/>
          <p:cNvPicPr>
            <a:picLocks noChangeAspect="1"/>
          </p:cNvPicPr>
          <p:nvPr/>
        </p:nvPicPr>
        <p:blipFill>
          <a:blip r:embed="rId2"/>
          <a:stretch>
            <a:fillRect/>
          </a:stretch>
        </p:blipFill>
        <p:spPr>
          <a:xfrm>
            <a:off x="690506" y="1101028"/>
            <a:ext cx="5776830" cy="3262270"/>
          </a:xfrm>
          <a:prstGeom prst="rect">
            <a:avLst/>
          </a:prstGeom>
          <a:effectLst>
            <a:reflection blurRad="6350" stA="50000" endA="300" endPos="15000" dir="5400000" sy="-100000" algn="bl" rotWithShape="0"/>
          </a:effectLst>
        </p:spPr>
      </p:pic>
      <p:pic>
        <p:nvPicPr>
          <p:cNvPr id="8" name="Inhaltsplatzhalter 7"/>
          <p:cNvPicPr>
            <a:picLocks noGrp="1" noChangeAspect="1"/>
          </p:cNvPicPr>
          <p:nvPr>
            <p:ph idx="1"/>
          </p:nvPr>
        </p:nvPicPr>
        <p:blipFill>
          <a:blip r:embed="rId3"/>
          <a:srcRect t="929" b="929"/>
          <a:stretch>
            <a:fillRect/>
          </a:stretch>
        </p:blipFill>
        <p:spPr>
          <a:xfrm>
            <a:off x="3236195" y="2847675"/>
            <a:ext cx="5971052" cy="3031245"/>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5055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Dimensions for Funders …. and for Research Organizations!</a:t>
            </a:r>
            <a:endParaRPr lang="en-GB" dirty="0"/>
          </a:p>
        </p:txBody>
      </p:sp>
      <p:sp>
        <p:nvSpPr>
          <p:cNvPr id="3" name="Inhaltsplatzhalter 2"/>
          <p:cNvSpPr>
            <a:spLocks noGrp="1"/>
          </p:cNvSpPr>
          <p:nvPr>
            <p:ph idx="1"/>
          </p:nvPr>
        </p:nvSpPr>
        <p:spPr>
          <a:xfrm>
            <a:off x="990600" y="2429209"/>
            <a:ext cx="8915400" cy="4525963"/>
          </a:xfrm>
        </p:spPr>
        <p:txBody>
          <a:bodyPr/>
          <a:lstStyle/>
          <a:p>
            <a:r>
              <a:rPr lang="en-GB" dirty="0" smtClean="0"/>
              <a:t> </a:t>
            </a:r>
            <a:endParaRPr lang="en-GB" dirty="0"/>
          </a:p>
        </p:txBody>
      </p:sp>
      <p:pic>
        <p:nvPicPr>
          <p:cNvPr id="7" name="Bild 6"/>
          <p:cNvPicPr>
            <a:picLocks noChangeAspect="1"/>
          </p:cNvPicPr>
          <p:nvPr/>
        </p:nvPicPr>
        <p:blipFill>
          <a:blip r:embed="rId2"/>
          <a:stretch>
            <a:fillRect/>
          </a:stretch>
        </p:blipFill>
        <p:spPr>
          <a:xfrm>
            <a:off x="336558" y="1600208"/>
            <a:ext cx="2979406" cy="3340813"/>
          </a:xfrm>
          <a:prstGeom prst="rect">
            <a:avLst/>
          </a:prstGeom>
          <a:effectLst>
            <a:reflection stA="50000" endPos="21000" dist="12700" dir="5400000" sy="-100000" algn="bl" rotWithShape="0"/>
          </a:effectLst>
        </p:spPr>
      </p:pic>
      <p:pic>
        <p:nvPicPr>
          <p:cNvPr id="6" name="Bild 5"/>
          <p:cNvPicPr>
            <a:picLocks noChangeAspect="1"/>
          </p:cNvPicPr>
          <p:nvPr/>
        </p:nvPicPr>
        <p:blipFill>
          <a:blip r:embed="rId3"/>
          <a:stretch>
            <a:fillRect/>
          </a:stretch>
        </p:blipFill>
        <p:spPr>
          <a:xfrm>
            <a:off x="2260411" y="2429207"/>
            <a:ext cx="3349418" cy="3183020"/>
          </a:xfrm>
          <a:prstGeom prst="rect">
            <a:avLst/>
          </a:prstGeom>
          <a:effectLst>
            <a:reflection stA="50000" endPos="21000" dist="12700" dir="5400000" sy="-100000" algn="bl" rotWithShape="0"/>
          </a:effectLst>
        </p:spPr>
      </p:pic>
      <p:sp>
        <p:nvSpPr>
          <p:cNvPr id="8" name="Textfeld 7"/>
          <p:cNvSpPr txBox="1"/>
          <p:nvPr/>
        </p:nvSpPr>
        <p:spPr>
          <a:xfrm>
            <a:off x="6261526" y="2645749"/>
            <a:ext cx="3237364" cy="2554545"/>
          </a:xfrm>
          <a:prstGeom prst="rect">
            <a:avLst/>
          </a:prstGeom>
          <a:noFill/>
        </p:spPr>
        <p:txBody>
          <a:bodyPr wrap="square" rtlCol="0">
            <a:spAutoFit/>
          </a:bodyPr>
          <a:lstStyle/>
          <a:p>
            <a:pPr marL="285750" indent="-285750">
              <a:buFont typeface="Arial"/>
              <a:buChar char="•"/>
            </a:pPr>
            <a:r>
              <a:rPr lang="en-GB" dirty="0" smtClean="0">
                <a:solidFill>
                  <a:srgbClr val="FFFFFF"/>
                </a:solidFill>
              </a:rPr>
              <a:t>Available for Research organizations</a:t>
            </a:r>
          </a:p>
          <a:p>
            <a:pPr marL="285750" indent="-285750">
              <a:buFont typeface="Arial"/>
              <a:buChar char="•"/>
            </a:pPr>
            <a:endParaRPr lang="en-GB" dirty="0">
              <a:solidFill>
                <a:srgbClr val="FFFFFF"/>
              </a:solidFill>
            </a:endParaRPr>
          </a:p>
          <a:p>
            <a:pPr marL="285750" indent="-285750">
              <a:buFont typeface="Arial"/>
              <a:buChar char="•"/>
            </a:pPr>
            <a:r>
              <a:rPr lang="en-GB" dirty="0" smtClean="0">
                <a:solidFill>
                  <a:srgbClr val="FFFFFF"/>
                </a:solidFill>
              </a:rPr>
              <a:t>Understand the R&amp;D portfolio of collaborating and competing organizations – as granular as you want</a:t>
            </a:r>
          </a:p>
          <a:p>
            <a:pPr marL="285750" indent="-285750">
              <a:buFont typeface="Arial"/>
              <a:buChar char="•"/>
            </a:pPr>
            <a:endParaRPr lang="en-GB" dirty="0">
              <a:solidFill>
                <a:srgbClr val="FFFFFF"/>
              </a:solidFill>
            </a:endParaRPr>
          </a:p>
          <a:p>
            <a:pPr marL="285750" indent="-285750">
              <a:buFont typeface="Arial"/>
              <a:buChar char="•"/>
            </a:pPr>
            <a:r>
              <a:rPr lang="en-GB" dirty="0" smtClean="0">
                <a:solidFill>
                  <a:srgbClr val="FFFFFF"/>
                </a:solidFill>
              </a:rPr>
              <a:t>API to feed data into CRIS systems under development.</a:t>
            </a:r>
            <a:endParaRPr lang="en-GB" dirty="0">
              <a:solidFill>
                <a:srgbClr val="FFFFFF"/>
              </a:solidFill>
            </a:endParaRPr>
          </a:p>
        </p:txBody>
      </p:sp>
    </p:spTree>
    <p:extLst>
      <p:ext uri="{BB962C8B-B14F-4D97-AF65-F5344CB8AC3E}">
        <p14:creationId xmlns:p14="http://schemas.microsoft.com/office/powerpoint/2010/main" val="3381022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4" name="Rectangle 2"/>
          <p:cNvSpPr>
            <a:spLocks/>
          </p:cNvSpPr>
          <p:nvPr/>
        </p:nvSpPr>
        <p:spPr bwMode="auto">
          <a:xfrm>
            <a:off x="-220133" y="173677"/>
            <a:ext cx="10512523" cy="1115569"/>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GB"/>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0" y="274638"/>
            <a:ext cx="4052952" cy="86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Bild 7" descr="Screenshot ORCID Wiz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855" y="1862292"/>
            <a:ext cx="4479504" cy="3419961"/>
          </a:xfrm>
          <a:prstGeom prst="rect">
            <a:avLst/>
          </a:prstGeom>
          <a:effectLst>
            <a:reflection blurRad="6350" stA="50000" endA="300" endPos="15000" dir="5400000" sy="-100000" algn="bl" rotWithShape="0"/>
          </a:effectLst>
        </p:spPr>
      </p:pic>
      <p:sp>
        <p:nvSpPr>
          <p:cNvPr id="9" name="Inhaltsplatzhalter 2"/>
          <p:cNvSpPr>
            <a:spLocks noGrp="1"/>
          </p:cNvSpPr>
          <p:nvPr>
            <p:ph idx="1"/>
          </p:nvPr>
        </p:nvSpPr>
        <p:spPr>
          <a:xfrm>
            <a:off x="329696" y="1600200"/>
            <a:ext cx="4765820" cy="4431439"/>
          </a:xfrm>
        </p:spPr>
        <p:txBody>
          <a:bodyPr/>
          <a:lstStyle/>
          <a:p>
            <a:r>
              <a:rPr lang="en-GB" sz="1800" dirty="0" smtClean="0"/>
              <a:t>Launched together with ORCID in the beginning of February</a:t>
            </a:r>
          </a:p>
          <a:p>
            <a:r>
              <a:rPr lang="en-GB" sz="1800" dirty="0" smtClean="0"/>
              <a:t>Free and open tool to allow researchers adding their grants from many funders in one wizard</a:t>
            </a:r>
          </a:p>
          <a:p>
            <a:r>
              <a:rPr lang="en-GB" sz="1800" dirty="0" smtClean="0"/>
              <a:t>Funders can benefit from it by adding their grants at no cost</a:t>
            </a:r>
          </a:p>
          <a:p>
            <a:r>
              <a:rPr lang="en-GB" sz="1800" dirty="0" smtClean="0"/>
              <a:t>Contribution to drive ORCID adoption and the representation of grants in the ORCID records</a:t>
            </a:r>
          </a:p>
          <a:p>
            <a:r>
              <a:rPr lang="en-GB" sz="1800" dirty="0" smtClean="0"/>
              <a:t>FCT / Portugal is leveraging the </a:t>
            </a:r>
            <a:r>
              <a:rPr lang="en-GB" sz="1800" dirty="0" err="1" smtClean="0"/>
              <a:t>ÜberWizard</a:t>
            </a:r>
            <a:r>
              <a:rPr lang="en-GB" sz="1800" dirty="0" smtClean="0"/>
              <a:t> systematically</a:t>
            </a:r>
          </a:p>
          <a:p>
            <a:endParaRPr lang="en-GB" dirty="0" smtClean="0"/>
          </a:p>
        </p:txBody>
      </p:sp>
      <p:sp>
        <p:nvSpPr>
          <p:cNvPr id="11" name="Titel 1"/>
          <p:cNvSpPr txBox="1">
            <a:spLocks/>
          </p:cNvSpPr>
          <p:nvPr/>
        </p:nvSpPr>
        <p:spPr>
          <a:xfrm>
            <a:off x="4330955" y="274638"/>
            <a:ext cx="5961434"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1" i="0" kern="1200">
                <a:solidFill>
                  <a:schemeClr val="bg1"/>
                </a:solidFill>
                <a:latin typeface="Arial"/>
                <a:ea typeface="+mj-ea"/>
                <a:cs typeface="Arial"/>
              </a:defRPr>
            </a:lvl1pPr>
          </a:lstStyle>
          <a:p>
            <a:endParaRPr lang="en-GB" sz="2600" dirty="0">
              <a:solidFill>
                <a:schemeClr val="tx1"/>
              </a:solidFill>
            </a:endParaRPr>
          </a:p>
        </p:txBody>
      </p:sp>
      <p:sp>
        <p:nvSpPr>
          <p:cNvPr id="13" name="Titel 1"/>
          <p:cNvSpPr txBox="1">
            <a:spLocks/>
          </p:cNvSpPr>
          <p:nvPr/>
        </p:nvSpPr>
        <p:spPr>
          <a:xfrm>
            <a:off x="4566432" y="457200"/>
            <a:ext cx="89154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1" i="0" kern="1200">
                <a:solidFill>
                  <a:schemeClr val="bg1"/>
                </a:solidFill>
                <a:latin typeface="Arial"/>
                <a:ea typeface="+mj-ea"/>
                <a:cs typeface="Arial"/>
              </a:defRPr>
            </a:lvl1pPr>
          </a:lstStyle>
          <a:p>
            <a:r>
              <a:rPr lang="en-GB" dirty="0" smtClean="0">
                <a:solidFill>
                  <a:srgbClr val="000000"/>
                </a:solidFill>
              </a:rPr>
              <a:t>Free and open tool… </a:t>
            </a:r>
            <a:endParaRPr lang="en-GB" dirty="0">
              <a:solidFill>
                <a:srgbClr val="000000"/>
              </a:solidFill>
            </a:endParaRPr>
          </a:p>
        </p:txBody>
      </p:sp>
    </p:spTree>
    <p:extLst>
      <p:ext uri="{BB962C8B-B14F-4D97-AF65-F5344CB8AC3E}">
        <p14:creationId xmlns:p14="http://schemas.microsoft.com/office/powerpoint/2010/main" val="2639580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UberShare</a:t>
            </a:r>
            <a:r>
              <a:rPr lang="en-GB" smtClean="0"/>
              <a:t> Initiative </a:t>
            </a:r>
            <a:br>
              <a:rPr lang="en-GB" smtClean="0"/>
            </a:br>
            <a:r>
              <a:rPr lang="en-GB" smtClean="0"/>
              <a:t>Announcement </a:t>
            </a:r>
            <a:r>
              <a:rPr lang="en-GB" dirty="0" smtClean="0"/>
              <a:t>on </a:t>
            </a:r>
            <a:r>
              <a:rPr lang="en-GB" smtClean="0"/>
              <a:t>the November 17, 2014  </a:t>
            </a:r>
            <a:endParaRPr lang="en-GB"/>
          </a:p>
        </p:txBody>
      </p:sp>
      <p:pic>
        <p:nvPicPr>
          <p:cNvPr id="4" name="Bild 3"/>
          <p:cNvPicPr>
            <a:picLocks noChangeAspect="1"/>
          </p:cNvPicPr>
          <p:nvPr/>
        </p:nvPicPr>
        <p:blipFill>
          <a:blip r:embed="rId2"/>
          <a:stretch>
            <a:fillRect/>
          </a:stretch>
        </p:blipFill>
        <p:spPr>
          <a:xfrm>
            <a:off x="1128183" y="2184400"/>
            <a:ext cx="4675786" cy="3075682"/>
          </a:xfrm>
          <a:prstGeom prst="rect">
            <a:avLst/>
          </a:prstGeom>
        </p:spPr>
      </p:pic>
      <p:sp>
        <p:nvSpPr>
          <p:cNvPr id="6" name="Rechteck 5"/>
          <p:cNvSpPr/>
          <p:nvPr/>
        </p:nvSpPr>
        <p:spPr>
          <a:xfrm>
            <a:off x="1640815" y="4655960"/>
            <a:ext cx="3587352" cy="461665"/>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Free </a:t>
            </a:r>
            <a:r>
              <a:rPr lang="de-DE"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Dimensions</a:t>
            </a:r>
            <a:endParaRPr lang="de-DE"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hteck 2"/>
          <p:cNvSpPr/>
          <p:nvPr/>
        </p:nvSpPr>
        <p:spPr>
          <a:xfrm>
            <a:off x="6067425" y="2184400"/>
            <a:ext cx="3168105" cy="3075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Upcoming </a:t>
            </a:r>
            <a:br>
              <a:rPr lang="en-GB" sz="2000" b="1" dirty="0" smtClean="0"/>
            </a:br>
            <a:r>
              <a:rPr lang="en-GB" sz="2000" b="1" dirty="0" smtClean="0"/>
              <a:t>announcement on Nov 17</a:t>
            </a:r>
          </a:p>
          <a:p>
            <a:pPr algn="ctr"/>
            <a:endParaRPr lang="en-GB" dirty="0"/>
          </a:p>
          <a:p>
            <a:pPr algn="ctr"/>
            <a:r>
              <a:rPr lang="en-GB" dirty="0" smtClean="0"/>
              <a:t>Dimensions will be available at no cost for funders with $1 million of less funding per year</a:t>
            </a:r>
          </a:p>
          <a:p>
            <a:pPr algn="ctr"/>
            <a:endParaRPr lang="en-GB" dirty="0"/>
          </a:p>
          <a:p>
            <a:pPr algn="ctr"/>
            <a:endParaRPr lang="en-GB" dirty="0"/>
          </a:p>
        </p:txBody>
      </p:sp>
      <p:pic>
        <p:nvPicPr>
          <p:cNvPr id="5" name="Bild 4"/>
          <p:cNvPicPr>
            <a:picLocks noChangeAspect="1"/>
          </p:cNvPicPr>
          <p:nvPr/>
        </p:nvPicPr>
        <p:blipFill>
          <a:blip r:embed="rId3"/>
          <a:stretch>
            <a:fillRect/>
          </a:stretch>
        </p:blipFill>
        <p:spPr>
          <a:xfrm>
            <a:off x="1128183" y="2184399"/>
            <a:ext cx="4675786" cy="3075683"/>
          </a:xfrm>
          <a:prstGeom prst="rect">
            <a:avLst/>
          </a:prstGeom>
          <a:effectLst>
            <a:reflection blurRad="6350" stA="50000" endA="300" endPos="15000" dir="5400000" sy="-100000" algn="bl" rotWithShape="0"/>
          </a:effectLst>
        </p:spPr>
      </p:pic>
    </p:spTree>
    <p:extLst>
      <p:ext uri="{BB962C8B-B14F-4D97-AF65-F5344CB8AC3E}">
        <p14:creationId xmlns:p14="http://schemas.microsoft.com/office/powerpoint/2010/main" val="31001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Thank you!</a:t>
            </a:r>
            <a:endParaRPr lang="en-GB" dirty="0"/>
          </a:p>
        </p:txBody>
      </p:sp>
      <p:sp>
        <p:nvSpPr>
          <p:cNvPr id="3" name="Textplatzhalter 2"/>
          <p:cNvSpPr>
            <a:spLocks noGrp="1"/>
          </p:cNvSpPr>
          <p:nvPr>
            <p:ph type="body" idx="1"/>
          </p:nvPr>
        </p:nvSpPr>
        <p:spPr/>
        <p:txBody>
          <a:bodyPr/>
          <a:lstStyle/>
          <a:p>
            <a:r>
              <a:rPr lang="en-GB" dirty="0" smtClean="0"/>
              <a:t>Christian Herzog (</a:t>
            </a:r>
            <a:r>
              <a:rPr lang="en-GB" dirty="0" err="1" smtClean="0"/>
              <a:t>christian@uberresearch.com</a:t>
            </a:r>
            <a:r>
              <a:rPr lang="en-GB" dirty="0" smtClean="0"/>
              <a:t>)</a:t>
            </a:r>
            <a:br>
              <a:rPr lang="en-GB" dirty="0" smtClean="0"/>
            </a:br>
            <a:r>
              <a:rPr lang="en-GB" dirty="0" smtClean="0"/>
              <a:t>Tel +49-171-5678917</a:t>
            </a:r>
          </a:p>
        </p:txBody>
      </p:sp>
    </p:spTree>
    <p:extLst>
      <p:ext uri="{BB962C8B-B14F-4D97-AF65-F5344CB8AC3E}">
        <p14:creationId xmlns:p14="http://schemas.microsoft.com/office/powerpoint/2010/main" val="8487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pPr marL="536433" indent="-491730">
              <a:buFont typeface="Arial"/>
              <a:buAutoNum type="arabicPeriod"/>
            </a:pPr>
            <a:r>
              <a:rPr lang="en-GB" sz="3500"/>
              <a:t>Funder needs</a:t>
            </a:r>
          </a:p>
        </p:txBody>
      </p:sp>
      <p:sp>
        <p:nvSpPr>
          <p:cNvPr id="36" name="Shape 36"/>
          <p:cNvSpPr txBox="1">
            <a:spLocks noGrp="1"/>
          </p:cNvSpPr>
          <p:nvPr>
            <p:ph type="body" idx="1"/>
          </p:nvPr>
        </p:nvSpPr>
        <p:spPr>
          <a:xfrm>
            <a:off x="495300" y="1600204"/>
            <a:ext cx="8915400" cy="4967599"/>
          </a:xfrm>
          <a:prstGeom prst="rect">
            <a:avLst/>
          </a:prstGeom>
        </p:spPr>
        <p:txBody>
          <a:bodyPr lIns="107269" tIns="107269" rIns="107269" bIns="107269" anchor="t" anchorCtr="0">
            <a:noAutofit/>
          </a:bodyPr>
          <a:lstStyle/>
          <a:p>
            <a:pPr marL="536433" indent="-447027">
              <a:buClr>
                <a:srgbClr val="000000"/>
              </a:buClr>
              <a:buFont typeface="Arial"/>
              <a:buAutoNum type="arabicPeriod"/>
            </a:pPr>
            <a:r>
              <a:rPr lang="en-GB" sz="2800"/>
              <a:t>Planning of ‘Directed Mode’ programmes</a:t>
            </a:r>
          </a:p>
          <a:p>
            <a:pPr marL="536433" indent="-447027">
              <a:buClr>
                <a:srgbClr val="000000"/>
              </a:buClr>
              <a:buFont typeface="Arial"/>
              <a:buAutoNum type="arabicPeriod"/>
            </a:pPr>
            <a:r>
              <a:rPr lang="en-GB" sz="2800"/>
              <a:t>Monitoring of ‘Responsive Mode’ projects</a:t>
            </a:r>
          </a:p>
          <a:p>
            <a:pPr marL="536433" indent="-447027">
              <a:buClr>
                <a:srgbClr val="000000"/>
              </a:buClr>
              <a:buFont typeface="Arial"/>
              <a:buAutoNum type="arabicPeriod"/>
            </a:pPr>
            <a:r>
              <a:rPr lang="en-GB" sz="2800"/>
              <a:t>Thematic comparison of portfolios - spend (%), number people, outcomes, impacts</a:t>
            </a:r>
          </a:p>
          <a:p>
            <a:pPr marL="536433" indent="-447027">
              <a:buClr>
                <a:srgbClr val="000000"/>
              </a:buClr>
              <a:buFont typeface="Arial"/>
              <a:buAutoNum type="arabicPeriod"/>
            </a:pPr>
            <a:r>
              <a:rPr lang="en-GB" sz="2800"/>
              <a:t>Plan for international programmes - e.g. ERA-Nets, EUROCORES</a:t>
            </a:r>
          </a:p>
          <a:p>
            <a:pPr marL="536433" indent="-447027">
              <a:buClr>
                <a:srgbClr val="000000"/>
              </a:buClr>
              <a:buFont typeface="Arial"/>
              <a:buAutoNum type="arabicPeriod"/>
            </a:pPr>
            <a:r>
              <a:rPr lang="en-GB" sz="2800"/>
              <a:t>Identify proposal reviewers and conflicts of interest</a:t>
            </a:r>
          </a:p>
          <a:p>
            <a:pPr marL="536433" indent="-447027">
              <a:buClr>
                <a:srgbClr val="000000"/>
              </a:buClr>
              <a:buFont typeface="Arial"/>
              <a:buAutoNum type="arabicPeriod"/>
            </a:pPr>
            <a:r>
              <a:rPr lang="en-GB" sz="2800"/>
              <a:t>Link projects to publications and outcomes.</a:t>
            </a:r>
          </a:p>
          <a:p>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95300" y="1600204"/>
            <a:ext cx="8915400" cy="4967599"/>
          </a:xfrm>
          <a:prstGeom prst="rect">
            <a:avLst/>
          </a:prstGeom>
        </p:spPr>
        <p:txBody>
          <a:bodyPr lIns="107269" tIns="107269" rIns="107269" bIns="107269" anchor="t" anchorCtr="0">
            <a:noAutofit/>
          </a:bodyPr>
          <a:lstStyle/>
          <a:p>
            <a:pPr marL="536433" indent="-447027">
              <a:buClr>
                <a:srgbClr val="000000"/>
              </a:buClr>
              <a:buFont typeface="Arial"/>
              <a:buAutoNum type="arabicPeriod"/>
            </a:pPr>
            <a:r>
              <a:rPr lang="en-GB" sz="2800"/>
              <a:t>ROs (centrally) often don’t have full information on external projects involving their staff</a:t>
            </a:r>
          </a:p>
          <a:p>
            <a:pPr marL="536433" indent="-447027">
              <a:buClr>
                <a:srgbClr val="000000"/>
              </a:buClr>
              <a:buFont typeface="Arial"/>
              <a:buAutoNum type="arabicPeriod"/>
            </a:pPr>
            <a:r>
              <a:rPr lang="en-GB" sz="2800"/>
              <a:t>ROs now have sophisticated CRIS systems - and these should be the main source of research outcome information</a:t>
            </a:r>
          </a:p>
          <a:p>
            <a:pPr marL="536433" indent="-447027">
              <a:buClr>
                <a:srgbClr val="000000"/>
              </a:buClr>
              <a:buFont typeface="Arial"/>
              <a:buAutoNum type="arabicPeriod"/>
            </a:pPr>
            <a:r>
              <a:rPr lang="en-GB" sz="2800">
                <a:solidFill>
                  <a:schemeClr val="dk1"/>
                </a:solidFill>
              </a:rPr>
              <a:t>ROs need to compare their research metrics with other ROs</a:t>
            </a:r>
          </a:p>
          <a:p>
            <a:pPr marL="536433" indent="-447027">
              <a:buClr>
                <a:schemeClr val="dk1"/>
              </a:buClr>
              <a:buFont typeface="Arial"/>
              <a:buAutoNum type="arabicPeriod"/>
            </a:pPr>
            <a:r>
              <a:rPr lang="en-GB" sz="2800">
                <a:solidFill>
                  <a:schemeClr val="dk1"/>
                </a:solidFill>
              </a:rPr>
              <a:t>ROs now have to have Data Management Strategies - datasets are increasingly linked to Project DMPs</a:t>
            </a:r>
          </a:p>
        </p:txBody>
      </p:sp>
      <p:sp>
        <p:nvSpPr>
          <p:cNvPr id="42" name="Shape 42"/>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pPr marL="536433" indent="-491730">
              <a:buFont typeface="Arial"/>
              <a:buAutoNum type="arabicPeriod" startAt="2"/>
            </a:pPr>
            <a:r>
              <a:rPr lang="en-GB" sz="3500"/>
              <a:t>Research Organisation (RO) needs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pPr marL="536433" indent="-491730">
              <a:buFont typeface="Arial"/>
              <a:buAutoNum type="arabicPeriod" startAt="3"/>
            </a:pPr>
            <a:r>
              <a:rPr lang="en-GB" sz="3500"/>
              <a:t>Government needs</a:t>
            </a:r>
          </a:p>
        </p:txBody>
      </p:sp>
      <p:sp>
        <p:nvSpPr>
          <p:cNvPr id="48" name="Shape 48"/>
          <p:cNvSpPr txBox="1">
            <a:spLocks noGrp="1"/>
          </p:cNvSpPr>
          <p:nvPr>
            <p:ph type="body" idx="1"/>
          </p:nvPr>
        </p:nvSpPr>
        <p:spPr>
          <a:xfrm>
            <a:off x="495300" y="1548134"/>
            <a:ext cx="8915400" cy="4967599"/>
          </a:xfrm>
          <a:prstGeom prst="rect">
            <a:avLst/>
          </a:prstGeom>
        </p:spPr>
        <p:txBody>
          <a:bodyPr lIns="107269" tIns="107269" rIns="107269" bIns="107269" anchor="t" anchorCtr="0">
            <a:noAutofit/>
          </a:bodyPr>
          <a:lstStyle/>
          <a:p>
            <a:pPr marL="536433" indent="-417225">
              <a:buClr>
                <a:srgbClr val="000000"/>
              </a:buClr>
              <a:buFont typeface="Arial"/>
              <a:buAutoNum type="arabicPeriod"/>
            </a:pPr>
            <a:r>
              <a:rPr lang="en-GB" sz="2300"/>
              <a:t>Governments collect research information on research expenditure, personnel and patents etc from universities, public institutions and business</a:t>
            </a:r>
          </a:p>
          <a:p>
            <a:pPr marL="536433" indent="-417225">
              <a:buClr>
                <a:srgbClr val="000000"/>
              </a:buClr>
              <a:buFont typeface="Arial"/>
              <a:buAutoNum type="arabicPeriod"/>
            </a:pPr>
            <a:r>
              <a:rPr lang="en-GB" sz="2300"/>
              <a:t>EuroStat, OECD, CORDIS collate this information internationally.</a:t>
            </a:r>
          </a:p>
          <a:p>
            <a:pPr marL="536433" indent="-417225">
              <a:buClr>
                <a:srgbClr val="000000"/>
              </a:buClr>
              <a:buFont typeface="Arial"/>
              <a:buAutoNum type="arabicPeriod"/>
            </a:pPr>
            <a:r>
              <a:rPr lang="en-GB" sz="2300">
                <a:solidFill>
                  <a:schemeClr val="dk1"/>
                </a:solidFill>
              </a:rPr>
              <a:t>Governments prioritise support to universities based on combination of peer assessment and bibliometrics </a:t>
            </a:r>
          </a:p>
          <a:p>
            <a:pPr marL="536433" indent="-417225">
              <a:buClr>
                <a:schemeClr val="dk1"/>
              </a:buClr>
              <a:buFont typeface="Arial"/>
              <a:buAutoNum type="arabicPeriod"/>
            </a:pPr>
            <a:r>
              <a:rPr lang="en-GB" sz="2300">
                <a:solidFill>
                  <a:schemeClr val="dk1"/>
                </a:solidFill>
              </a:rPr>
              <a:t>Governments bombard universities with demands for information on research funding, staff and students!</a:t>
            </a:r>
          </a:p>
          <a:p>
            <a:pPr marL="536433" indent="-417225">
              <a:buClr>
                <a:schemeClr val="dk1"/>
              </a:buClr>
              <a:buFont typeface="Arial"/>
              <a:buAutoNum type="arabicPeriod"/>
            </a:pPr>
            <a:r>
              <a:rPr lang="en-GB" sz="2300">
                <a:solidFill>
                  <a:schemeClr val="dk1"/>
                </a:solidFill>
              </a:rPr>
              <a:t>Governments have an increasing emphasis on Open Access to publications, projects and research data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endParaRPr/>
          </a:p>
        </p:txBody>
      </p:sp>
      <p:pic>
        <p:nvPicPr>
          <p:cNvPr id="54" name="Shape 54"/>
          <p:cNvPicPr preferRelativeResize="0"/>
          <p:nvPr/>
        </p:nvPicPr>
        <p:blipFill rotWithShape="1">
          <a:blip r:embed="rId3">
            <a:alphaModFix/>
          </a:blip>
          <a:srcRect l="32008" t="38811" r="24491" b="13485"/>
          <a:stretch/>
        </p:blipFill>
        <p:spPr>
          <a:xfrm>
            <a:off x="0" y="1"/>
            <a:ext cx="9906000" cy="6700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pPr marL="536433" indent="-491730">
              <a:buFont typeface="Arial"/>
              <a:buAutoNum type="arabicPeriod" startAt="4"/>
            </a:pPr>
            <a:r>
              <a:rPr lang="en-GB" sz="3500"/>
              <a:t>Names Authority for Funders ?</a:t>
            </a:r>
          </a:p>
        </p:txBody>
      </p:sp>
      <p:sp>
        <p:nvSpPr>
          <p:cNvPr id="60" name="Shape 60"/>
          <p:cNvSpPr txBox="1">
            <a:spLocks noGrp="1"/>
          </p:cNvSpPr>
          <p:nvPr>
            <p:ph type="body" idx="1"/>
          </p:nvPr>
        </p:nvSpPr>
        <p:spPr>
          <a:xfrm>
            <a:off x="495300" y="1600204"/>
            <a:ext cx="8915400" cy="4967599"/>
          </a:xfrm>
          <a:prstGeom prst="rect">
            <a:avLst/>
          </a:prstGeom>
        </p:spPr>
        <p:txBody>
          <a:bodyPr lIns="107269" tIns="107269" rIns="107269" bIns="107269" anchor="t" anchorCtr="0">
            <a:noAutofit/>
          </a:bodyPr>
          <a:lstStyle/>
          <a:p>
            <a:pPr marL="536433" indent="-417225">
              <a:buClr>
                <a:srgbClr val="000000"/>
              </a:buClr>
              <a:buFont typeface="Arial"/>
              <a:buAutoNum type="arabicPeriod"/>
            </a:pPr>
            <a:r>
              <a:rPr lang="en-GB" sz="2300">
                <a:solidFill>
                  <a:schemeClr val="dk1"/>
                </a:solidFill>
              </a:rPr>
              <a:t>First attempt was RIN format to “Acknowledge Funders in Journal Articles”</a:t>
            </a:r>
          </a:p>
          <a:p>
            <a:pPr marL="536433" indent="-417225">
              <a:buClr>
                <a:srgbClr val="000000"/>
              </a:buClr>
              <a:buFont typeface="Arial"/>
              <a:buAutoNum type="arabicPeriod"/>
            </a:pPr>
            <a:r>
              <a:rPr lang="en-GB" sz="2300">
                <a:solidFill>
                  <a:schemeClr val="dk1"/>
                </a:solidFill>
              </a:rPr>
              <a:t>FundRef provides an “unofficial” Names Authority for funder names and associated metadata.  It is used by publishers and could be used by Repositories (e.g. in RIOxx and OpenAire). </a:t>
            </a:r>
          </a:p>
          <a:p>
            <a:pPr marL="536433" indent="-417225">
              <a:buClr>
                <a:srgbClr val="000000"/>
              </a:buClr>
              <a:buFont typeface="Arial"/>
              <a:buAutoNum type="arabicPeriod"/>
            </a:pPr>
            <a:r>
              <a:rPr lang="en-GB" sz="2300"/>
              <a:t>Funders are not unique entities - they are class of Organisation - and may not need a separate Names Authority if </a:t>
            </a:r>
            <a:r>
              <a:rPr lang="en-GB" sz="2300" b="1"/>
              <a:t>ISNIs</a:t>
            </a:r>
            <a:r>
              <a:rPr lang="en-GB" sz="2300"/>
              <a:t> are used (currently 447k organisations - 83% from Ringgold).</a:t>
            </a:r>
          </a:p>
          <a:p>
            <a:pPr marL="536433" indent="-417225">
              <a:buClr>
                <a:srgbClr val="000000"/>
              </a:buClr>
              <a:buFont typeface="Arial"/>
              <a:buAutoNum type="arabicPeriod"/>
            </a:pPr>
            <a:r>
              <a:rPr lang="en-GB" sz="2300"/>
              <a:t>Interoperability needed with other Names Authorities like ORCID (people), publications (CrossRef), datasets (DataCite) and equipment/facilities (</a:t>
            </a:r>
            <a:r>
              <a:rPr lang="en-GB" sz="2300" u="sng">
                <a:solidFill>
                  <a:schemeClr val="hlink"/>
                </a:solidFill>
                <a:hlinkClick r:id="rId3"/>
              </a:rPr>
              <a:t>www.equipment.data.ac.uk</a:t>
            </a:r>
            <a:r>
              <a:rPr lang="en-GB" sz="2300"/>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95300" y="274637"/>
            <a:ext cx="8915400" cy="1143200"/>
          </a:xfrm>
          <a:prstGeom prst="rect">
            <a:avLst/>
          </a:prstGeom>
        </p:spPr>
        <p:txBody>
          <a:bodyPr lIns="107269" tIns="107269" rIns="107269" bIns="107269" anchor="b" anchorCtr="0">
            <a:noAutofit/>
          </a:bodyPr>
          <a:lstStyle/>
          <a:p>
            <a:pPr marL="536433" indent="-491730">
              <a:buFont typeface="Arial"/>
              <a:buAutoNum type="arabicPeriod" startAt="5"/>
            </a:pPr>
            <a:r>
              <a:rPr lang="en-GB" sz="3500"/>
              <a:t>Names Authority for Projects ?</a:t>
            </a:r>
          </a:p>
        </p:txBody>
      </p:sp>
      <p:sp>
        <p:nvSpPr>
          <p:cNvPr id="66" name="Shape 66"/>
          <p:cNvSpPr txBox="1">
            <a:spLocks noGrp="1"/>
          </p:cNvSpPr>
          <p:nvPr>
            <p:ph type="body" idx="1"/>
          </p:nvPr>
        </p:nvSpPr>
        <p:spPr>
          <a:xfrm>
            <a:off x="495300" y="1600204"/>
            <a:ext cx="8915400" cy="4967599"/>
          </a:xfrm>
          <a:prstGeom prst="rect">
            <a:avLst/>
          </a:prstGeom>
        </p:spPr>
        <p:txBody>
          <a:bodyPr lIns="107269" tIns="107269" rIns="107269" bIns="107269" anchor="t" anchorCtr="0">
            <a:noAutofit/>
          </a:bodyPr>
          <a:lstStyle/>
          <a:p>
            <a:pPr marL="536433" indent="-417225">
              <a:buClr>
                <a:srgbClr val="000000"/>
              </a:buClr>
              <a:buFont typeface="Arial"/>
              <a:buAutoNum type="arabicPeriod"/>
            </a:pPr>
            <a:r>
              <a:rPr lang="en-GB" sz="2300"/>
              <a:t>There is no need for a formal Authority - combination of the Organisation ID and an UUID/ID allocated by the funder is sufficient.</a:t>
            </a:r>
          </a:p>
          <a:p>
            <a:pPr marL="536433" indent="-417225">
              <a:buClr>
                <a:srgbClr val="000000"/>
              </a:buClr>
              <a:buFont typeface="Arial"/>
              <a:buAutoNum type="arabicPeriod"/>
            </a:pPr>
            <a:r>
              <a:rPr lang="en-GB" sz="2300"/>
              <a:t>Metadata standards can be set by an international body representing funders - in conjunction with the CRIS community - e.g. RDA, CERIF, CASRAI, RIOXX, OpenAire, GRIST.  </a:t>
            </a:r>
          </a:p>
          <a:p>
            <a:pPr marL="536433" indent="-417225">
              <a:buClr>
                <a:srgbClr val="000000"/>
              </a:buClr>
              <a:buFont typeface="Arial"/>
              <a:buAutoNum type="arabicPeriod"/>
            </a:pPr>
            <a:r>
              <a:rPr lang="en-GB" sz="2300"/>
              <a:t>Several countries maintain databases of research projects, but there are few APIs or HTTP URIs (qv).</a:t>
            </a:r>
          </a:p>
          <a:p>
            <a:pPr marL="536433" indent="-417225">
              <a:buClr>
                <a:srgbClr val="000000"/>
              </a:buClr>
              <a:buFont typeface="Arial"/>
              <a:buAutoNum type="arabicPeriod"/>
            </a:pPr>
            <a:r>
              <a:rPr lang="en-GB" sz="2300">
                <a:solidFill>
                  <a:schemeClr val="dk1"/>
                </a:solidFill>
              </a:rPr>
              <a:t>A project Aggregation Service could be developed - perhaps on behalf of an international body?</a:t>
            </a:r>
          </a:p>
          <a:p>
            <a:pPr marL="536433" indent="-417225">
              <a:buClr>
                <a:schemeClr val="dk1"/>
              </a:buClr>
              <a:buFont typeface="Arial"/>
              <a:buAutoNum type="arabicPeriod"/>
            </a:pPr>
            <a:r>
              <a:rPr lang="en-GB" sz="2300">
                <a:solidFill>
                  <a:schemeClr val="dk1"/>
                </a:solidFill>
              </a:rPr>
              <a:t>Aggregation could be funded with a “Freemium” model?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95300" y="274635"/>
            <a:ext cx="8915400" cy="672800"/>
          </a:xfrm>
          <a:prstGeom prst="rect">
            <a:avLst/>
          </a:prstGeom>
        </p:spPr>
        <p:txBody>
          <a:bodyPr lIns="107269" tIns="107269" rIns="107269" bIns="107269" anchor="b" anchorCtr="0">
            <a:noAutofit/>
          </a:bodyPr>
          <a:lstStyle/>
          <a:p>
            <a:r>
              <a:rPr lang="en-GB"/>
              <a:t>5.1 “Names Authority” for Projects</a:t>
            </a:r>
          </a:p>
        </p:txBody>
      </p:sp>
      <p:pic>
        <p:nvPicPr>
          <p:cNvPr id="72" name="Shape 72"/>
          <p:cNvPicPr preferRelativeResize="0"/>
          <p:nvPr/>
        </p:nvPicPr>
        <p:blipFill>
          <a:blip r:embed="rId3">
            <a:alphaModFix/>
          </a:blip>
          <a:stretch>
            <a:fillRect/>
          </a:stretch>
        </p:blipFill>
        <p:spPr>
          <a:xfrm>
            <a:off x="785721" y="1417834"/>
            <a:ext cx="8374221" cy="512933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berResearch_PPT template_new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ÜberResearch_PPT template_new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3132</Words>
  <Application>Microsoft Office PowerPoint</Application>
  <PresentationFormat>A4 Paper (210x297 mm)</PresentationFormat>
  <Paragraphs>258</Paragraphs>
  <Slides>27</Slides>
  <Notes>15</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light-gradient</vt:lpstr>
      <vt:lpstr>ÜberResearch_PPT template_new logo</vt:lpstr>
      <vt:lpstr>1_ÜberResearch_PPT template_new logo</vt:lpstr>
      <vt:lpstr>Harmonising Research Project Information</vt:lpstr>
      <vt:lpstr>Research projects - why share info?</vt:lpstr>
      <vt:lpstr>Funder needs</vt:lpstr>
      <vt:lpstr>Research Organisation (RO) needs</vt:lpstr>
      <vt:lpstr>Government needs</vt:lpstr>
      <vt:lpstr>PowerPoint Presentation</vt:lpstr>
      <vt:lpstr>Names Authority for Funders ?</vt:lpstr>
      <vt:lpstr>Names Authority for Projects ?</vt:lpstr>
      <vt:lpstr>5.1 “Names Authority” for Projects</vt:lpstr>
      <vt:lpstr>Research Project Databases in Europe</vt:lpstr>
      <vt:lpstr>6a. Public Res. Project Databases in Europe</vt:lpstr>
      <vt:lpstr>What Subject Classifications to use?</vt:lpstr>
      <vt:lpstr>What does UberResearch offer?</vt:lpstr>
      <vt:lpstr>Transmission timeline from idea to impact… </vt:lpstr>
      <vt:lpstr>Global Shared Grant Database</vt:lpstr>
      <vt:lpstr>Dimensions principle in one slide</vt:lpstr>
      <vt:lpstr>PowerPoint Presentation</vt:lpstr>
      <vt:lpstr>PowerPoint Presentation</vt:lpstr>
      <vt:lpstr>PowerPoint Presentation</vt:lpstr>
      <vt:lpstr>PowerPoint Presentation</vt:lpstr>
      <vt:lpstr>PowerPoint Presentation</vt:lpstr>
      <vt:lpstr>PowerPoint Presentation</vt:lpstr>
      <vt:lpstr>Automatic FOR coding</vt:lpstr>
      <vt:lpstr>Dimensions for Funders …. and for Research Organizations!</vt:lpstr>
      <vt:lpstr>PowerPoint Presentation</vt:lpstr>
      <vt:lpstr>UberShare Initiative  Announcement on the November 17, 2014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Harmonising Research Project Information</dc:title>
  <dc:creator>kskBureau</dc:creator>
  <cp:lastModifiedBy>kskBureau</cp:lastModifiedBy>
  <cp:revision>19</cp:revision>
  <dcterms:modified xsi:type="dcterms:W3CDTF">2014-11-12T09:42:14Z</dcterms:modified>
</cp:coreProperties>
</file>