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260" r:id="rId6"/>
    <p:sldId id="313" r:id="rId7"/>
    <p:sldId id="314" r:id="rId8"/>
    <p:sldId id="272" r:id="rId9"/>
    <p:sldId id="301" r:id="rId10"/>
    <p:sldId id="343" r:id="rId11"/>
    <p:sldId id="344" r:id="rId12"/>
    <p:sldId id="312" r:id="rId13"/>
    <p:sldId id="315" r:id="rId14"/>
    <p:sldId id="316" r:id="rId15"/>
    <p:sldId id="318" r:id="rId16"/>
    <p:sldId id="340" r:id="rId17"/>
    <p:sldId id="341" r:id="rId18"/>
    <p:sldId id="345" r:id="rId19"/>
    <p:sldId id="319" r:id="rId20"/>
    <p:sldId id="349" r:id="rId21"/>
    <p:sldId id="342" r:id="rId22"/>
    <p:sldId id="323" r:id="rId23"/>
    <p:sldId id="347" r:id="rId24"/>
    <p:sldId id="325" r:id="rId25"/>
    <p:sldId id="326" r:id="rId26"/>
    <p:sldId id="327" r:id="rId27"/>
    <p:sldId id="328" r:id="rId28"/>
    <p:sldId id="330" r:id="rId29"/>
    <p:sldId id="331" r:id="rId30"/>
    <p:sldId id="332" r:id="rId31"/>
    <p:sldId id="333" r:id="rId32"/>
    <p:sldId id="346" r:id="rId33"/>
    <p:sldId id="348" r:id="rId34"/>
    <p:sldId id="336" r:id="rId35"/>
    <p:sldId id="337" r:id="rId36"/>
    <p:sldId id="339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841"/>
    <a:srgbClr val="E85E12"/>
    <a:srgbClr val="9F3515"/>
    <a:srgbClr val="E04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60862" autoAdjust="0"/>
  </p:normalViewPr>
  <p:slideViewPr>
    <p:cSldViewPr snapToObjects="1">
      <p:cViewPr varScale="1">
        <p:scale>
          <a:sx n="64" d="100"/>
          <a:sy n="64" d="100"/>
        </p:scale>
        <p:origin x="-267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7A63-B597-B948-8022-473DDF3DDC1B}" type="datetimeFigureOut">
              <a:rPr lang="en-US" smtClean="0"/>
              <a:t>18-11-14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C7E8-146C-1B4D-93BA-B9C87B8497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2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2600E-13CF-40FF-8381-0A2383760F76}" type="datetimeFigureOut">
              <a:rPr lang="en-GB" smtClean="0"/>
              <a:pPr/>
              <a:t>18-11-14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DA764-0642-4F60-9158-A96B577466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1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isc.msgfocus.com/c/15rSR1tKEUudBdkvpaJUQ" TargetMode="External"/><Relationship Id="rId4" Type="http://schemas.openxmlformats.org/officeDocument/2006/relationships/hyperlink" Target="http://jisc.ac.uk/news/new-hepi-report-highlights-the-benefits-of-shared-infrastructure-23-oct-2014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15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rgbClr val="2C3841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1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2C3841"/>
                </a:solidFill>
              </a:rPr>
              <a:t>168 universities;</a:t>
            </a:r>
            <a:r>
              <a:rPr lang="en-US" sz="1200" b="0" baseline="0" dirty="0" smtClean="0">
                <a:solidFill>
                  <a:srgbClr val="2C3841"/>
                </a:solidFill>
              </a:rPr>
              <a:t> 7 research councils (</a:t>
            </a:r>
            <a:r>
              <a:rPr lang="en-US" sz="1200" b="0" baseline="0" dirty="0" err="1" smtClean="0">
                <a:solidFill>
                  <a:srgbClr val="2C3841"/>
                </a:solidFill>
              </a:rPr>
              <a:t>Wellcome</a:t>
            </a:r>
            <a:r>
              <a:rPr lang="en-US" sz="1200" b="0" baseline="0" dirty="0" smtClean="0">
                <a:solidFill>
                  <a:srgbClr val="2C3841"/>
                </a:solidFill>
              </a:rPr>
              <a:t> trust very influential); Dual support funding system – RC at application, FC at output via excellence. Universities contribute £59billion to the UK economy.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2C3841"/>
                </a:solidFill>
              </a:rPr>
              <a:t>Generally</a:t>
            </a:r>
            <a:r>
              <a:rPr lang="en-US" sz="1200" b="0" baseline="0" dirty="0" smtClean="0">
                <a:solidFill>
                  <a:srgbClr val="2C3841"/>
                </a:solidFill>
              </a:rPr>
              <a:t> can say no shared reporting infrastructure, but there are some key components that have not always been planned in a joined –up way.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rgbClr val="2C3841"/>
                </a:solidFill>
              </a:rPr>
              <a:t>Joint </a:t>
            </a:r>
            <a:r>
              <a:rPr lang="en-US" sz="1200" b="0" baseline="0" dirty="0" err="1" smtClean="0">
                <a:solidFill>
                  <a:srgbClr val="2C3841"/>
                </a:solidFill>
              </a:rPr>
              <a:t>eSubmission</a:t>
            </a:r>
            <a:r>
              <a:rPr lang="en-US" sz="1200" b="0" baseline="0" dirty="0" smtClean="0">
                <a:solidFill>
                  <a:srgbClr val="2C3841"/>
                </a:solidFill>
              </a:rPr>
              <a:t> system – ( </a:t>
            </a:r>
            <a:r>
              <a:rPr lang="en-US" sz="1200" b="0" baseline="0" dirty="0" err="1" smtClean="0">
                <a:solidFill>
                  <a:srgbClr val="2C3841"/>
                </a:solidFill>
              </a:rPr>
              <a:t>Jes</a:t>
            </a:r>
            <a:r>
              <a:rPr lang="en-US" sz="1200" b="0" baseline="0" dirty="0" smtClean="0">
                <a:solidFill>
                  <a:srgbClr val="2C3841"/>
                </a:solidFill>
              </a:rPr>
              <a:t>) ; Grants on the Web ( all 7 Research Councils ). </a:t>
            </a:r>
            <a:endParaRPr lang="en-US" sz="1200" b="0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3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98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950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203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GB" sz="2000" dirty="0" smtClean="0"/>
              <a:t>The glue:</a:t>
            </a:r>
            <a:br>
              <a:rPr lang="en-GB" sz="2000" dirty="0" smtClean="0"/>
            </a:br>
            <a:r>
              <a:rPr lang="en-GB" sz="2000" dirty="0" smtClean="0"/>
              <a:t>Shared infrastructure for Repository Shared Services helping with OA and RIM supported by Jisc and others 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For more information</a:t>
            </a:r>
            <a:r>
              <a:rPr lang="en-GB" sz="2000" baseline="0" dirty="0" smtClean="0"/>
              <a:t> http://openaccess.jiscinvolve.org/wp/2014/07/28/a-cohesive-strategy-for-repository-shared-services/</a:t>
            </a:r>
          </a:p>
          <a:p>
            <a:pPr lvl="1"/>
            <a:endParaRPr lang="en-GB" sz="2000" dirty="0" smtClean="0"/>
          </a:p>
          <a:p>
            <a:pPr marL="0" indent="0">
              <a:buFont typeface="+mj-lt"/>
              <a:buNone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One year project starting</a:t>
            </a:r>
            <a:r>
              <a:rPr lang="en-GB" sz="1200" kern="1200" baseline="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 in April 2014: Aim is to scope and explore the potential for a managed shared service supporting institutions managing OA and the 2020 REF submission. </a:t>
            </a:r>
          </a:p>
          <a:p>
            <a:pPr marL="0" indent="0">
              <a:buFont typeface="+mj-lt"/>
              <a:buNone/>
            </a:pPr>
            <a:endParaRPr lang="en-GB" sz="1200" kern="1200" baseline="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marL="0" indent="0">
              <a:buFont typeface="+mj-lt"/>
              <a:buNone/>
            </a:pPr>
            <a:r>
              <a:rPr lang="en-GB" sz="1200" kern="1200" baseline="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Want to develop a prototype on open source code and release in 2015. </a:t>
            </a: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marL="0" indent="0">
              <a:buFont typeface="+mj-lt"/>
              <a:buNone/>
            </a:pP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 Monitor aggregates data from various sources in the form of a database / knowledge base of an institution’s publication activity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 Monitor connects publisher and institution systems to collate publication data from the point of manuscript submission to acceptance of manuscript and subsequent publication</a:t>
            </a: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 Monitor analyses the publication data to determine whether they are compliant with funders’ mandates. If they are not then alerts are generated to illustrate the identified issue.</a:t>
            </a: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Jisc Monitor provides data on how much an institution has spent on their OA publications and subscriptions</a:t>
            </a:r>
            <a:endParaRPr lang="en-GB" sz="120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7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71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050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91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684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rgbClr val="2C3841"/>
                </a:solidFill>
                <a:effectLst/>
                <a:latin typeface="Corbel"/>
                <a:ea typeface="+mn-ea"/>
                <a:cs typeface="Corbel"/>
              </a:rPr>
              <a:t>Concurrently, developing a potential further version of the data profile derived from harmonization and discussions among the UK Research Councils.</a:t>
            </a:r>
          </a:p>
          <a:p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694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1200" dirty="0" smtClean="0"/>
          </a:p>
          <a:p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997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39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20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Clr>
                <a:srgbClr val="E04710"/>
              </a:buClr>
              <a:buFont typeface="Corbel" panose="020B0503020204020204" pitchFamily="34" charset="0"/>
              <a:buChar char="»"/>
            </a:pPr>
            <a:r>
              <a:rPr lang="en-GB" sz="1200" dirty="0" smtClean="0"/>
              <a:t>ORCID has over </a:t>
            </a:r>
            <a:r>
              <a:rPr lang="en-GB" sz="1200" b="1" dirty="0" smtClean="0"/>
              <a:t>80 members </a:t>
            </a:r>
            <a:r>
              <a:rPr lang="en-GB" sz="1200" dirty="0" smtClean="0"/>
              <a:t>from the research and scholarly community including major funders, universities and publishers.</a:t>
            </a:r>
            <a:br>
              <a:rPr lang="en-GB" sz="1200" dirty="0" smtClean="0"/>
            </a:br>
            <a:endParaRPr lang="en-GB" sz="1200" dirty="0" smtClean="0"/>
          </a:p>
          <a:p>
            <a:pPr marL="214313" indent="-214313">
              <a:buClr>
                <a:srgbClr val="E04710"/>
              </a:buClr>
              <a:buFont typeface="Corbel" panose="020B0503020204020204" pitchFamily="34" charset="0"/>
              <a:buChar char="»"/>
            </a:pPr>
            <a:r>
              <a:rPr lang="en-GB" sz="1200" dirty="0" smtClean="0"/>
              <a:t>Over</a:t>
            </a:r>
            <a:r>
              <a:rPr lang="en-GB" sz="1200" b="1" dirty="0" smtClean="0"/>
              <a:t> 900,000 researchers </a:t>
            </a:r>
            <a:r>
              <a:rPr lang="en-GB" sz="1200" dirty="0" smtClean="0"/>
              <a:t>signed up globally</a:t>
            </a:r>
            <a:br>
              <a:rPr lang="en-GB" sz="1200" dirty="0" smtClean="0"/>
            </a:br>
            <a:endParaRPr lang="en-GB" sz="1200" dirty="0" smtClean="0"/>
          </a:p>
          <a:p>
            <a:pPr marL="214313" indent="-214313">
              <a:buClr>
                <a:srgbClr val="E04710"/>
              </a:buClr>
              <a:buFont typeface="Corbel" panose="020B0503020204020204" pitchFamily="34" charset="0"/>
              <a:buChar char="»"/>
            </a:pPr>
            <a:r>
              <a:rPr lang="en-GB" sz="1200" b="1" dirty="0" smtClean="0"/>
              <a:t>33,ooo</a:t>
            </a:r>
            <a:r>
              <a:rPr lang="en-GB" sz="1200" dirty="0" smtClean="0"/>
              <a:t>  ORCID records with a UK affiliation</a:t>
            </a:r>
            <a:br>
              <a:rPr lang="en-GB" sz="1200" dirty="0" smtClean="0"/>
            </a:br>
            <a:r>
              <a:rPr lang="en-GB" sz="1200" dirty="0" smtClean="0"/>
              <a:t> </a:t>
            </a:r>
          </a:p>
          <a:p>
            <a:pPr marL="214313" indent="-214313">
              <a:buClr>
                <a:srgbClr val="E04710"/>
              </a:buClr>
              <a:buFont typeface="Corbel" panose="020B0503020204020204" pitchFamily="34" charset="0"/>
              <a:buChar char="»"/>
            </a:pPr>
            <a:r>
              <a:rPr lang="en-GB" sz="1200" b="1" dirty="0" smtClean="0"/>
              <a:t>26,600</a:t>
            </a:r>
            <a:r>
              <a:rPr lang="en-GB" sz="1400" dirty="0" smtClean="0"/>
              <a:t> </a:t>
            </a:r>
            <a:r>
              <a:rPr lang="en-GB" sz="1200" dirty="0" smtClean="0"/>
              <a:t>ORCID records linked to a ac.uk primary email address</a:t>
            </a:r>
            <a:endParaRPr lang="en-GB" sz="14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379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 workshop </a:t>
            </a:r>
            <a:r>
              <a:rPr lang="en-GB" smtClean="0"/>
              <a:t>in January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57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431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086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516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z="1200" b="0" i="0" kern="1200" dirty="0" smtClean="0">
              <a:solidFill>
                <a:srgbClr val="2C3841"/>
              </a:solidFill>
              <a:effectLst/>
              <a:latin typeface="Corbel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21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 Oct 2014 - The Higher Education Policy Institute (HEPI) today publishes a new report entitled </a:t>
            </a:r>
            <a:r>
              <a:rPr lang="en-GB" b="1" u="sng" dirty="0" smtClean="0">
                <a:solidFill>
                  <a:srgbClr val="E75D1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Jisc: a hidden advantage for higher education</a:t>
            </a:r>
            <a:r>
              <a:rPr lang="en-GB" b="1" dirty="0" smtClean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050" dirty="0" smtClean="0">
                <a:hlinkClick r:id="rId4"/>
              </a:rPr>
              <a:t>http://jisc.ac.uk/news/new-hepi-report-highlights-the-benefits-of-shared-infrastructure-23-oct-2014</a:t>
            </a:r>
            <a:r>
              <a:rPr lang="en-GB" sz="105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2C3841"/>
              </a:solidFill>
              <a:latin typeface="Corbel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16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86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5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2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Co-design</a:t>
            </a:r>
            <a:r>
              <a:rPr lang="en-GB" baseline="0" dirty="0" smtClean="0"/>
              <a:t> take-away: demand driven, address issues and opportunities, through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0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7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2C38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DA764-0642-4F60-9158-A96B5774661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4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C837-5377-6648-AD34-4D4FC0F568F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51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93200" y="926100"/>
            <a:ext cx="8157600" cy="38475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3777147"/>
            <a:ext cx="6705000" cy="193386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3496168"/>
            <a:ext cx="1495122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CA8F159-D1F0-C347-B911-93F09E71998B}" type="datetime1">
              <a:rPr lang="en-GB" smtClean="0"/>
              <a:pPr/>
              <a:t>18-11-14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3421420"/>
            <a:ext cx="6705000" cy="350096"/>
          </a:xfrm>
        </p:spPr>
        <p:txBody>
          <a:bodyPr wrap="square" anchor="t" anchorCtr="0">
            <a:sp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 descr="Jisc Large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932688" cy="538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isc Slide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996C-77AF-664C-A7C2-933C39F4284E}" type="datetime1">
              <a:rPr lang="en-GB" smtClean="0"/>
              <a:pPr/>
              <a:t>18-11-14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(Go to ‘View’ menu &gt; ‘Header and Footer…’ to edit the footers on this slide)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2013_Jisc_Logo_RGB300(19.5mm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isc Slide (End Slid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lete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"/>
            <a:ext cx="7473696" cy="460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606D-4A6F-6845-973F-63C08BC09B77}" type="datetime1">
              <a:rPr lang="en-GB" smtClean="0"/>
              <a:pPr/>
              <a:t>18-11-14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(Go to ‘View’ menu &gt; ‘Header and Footer…’ to edit the footers on this slide)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2013_Jisc_Logo_RGB300(19.5mm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isc Slide (2 col + 2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7F31-DED7-4972-9ADA-6DF236B6BC1E}" type="datetime1">
              <a:rPr lang="en-GB" smtClean="0"/>
              <a:t>18-11-14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Research at risk: from innovation to shared services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4000" y="900113"/>
            <a:ext cx="4140000" cy="3870000"/>
          </a:xfrm>
        </p:spPr>
        <p:txBody>
          <a:bodyPr/>
          <a:lstStyle>
            <a:lvl1pPr>
              <a:defRPr sz="2800">
                <a:solidFill>
                  <a:srgbClr val="2C3841"/>
                </a:solidFill>
              </a:defRPr>
            </a:lvl1pPr>
            <a:lvl2pPr>
              <a:defRPr sz="2800">
                <a:solidFill>
                  <a:srgbClr val="2C3841"/>
                </a:solidFill>
              </a:defRPr>
            </a:lvl2pPr>
            <a:lvl3pPr>
              <a:defRPr sz="2400">
                <a:solidFill>
                  <a:srgbClr val="2C3841"/>
                </a:solidFill>
              </a:defRPr>
            </a:lvl3pPr>
            <a:lvl4pPr>
              <a:defRPr sz="2400">
                <a:solidFill>
                  <a:srgbClr val="2C3841"/>
                </a:solidFill>
              </a:defRPr>
            </a:lvl4pPr>
            <a:lvl5pPr>
              <a:defRPr sz="2400">
                <a:solidFill>
                  <a:srgbClr val="2C384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70001" y="900113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770001" y="2923296"/>
            <a:ext cx="4140000" cy="18468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04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456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800" y="3777147"/>
            <a:ext cx="6705000" cy="193386"/>
          </a:xfr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3496168"/>
            <a:ext cx="1495122" cy="184666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9D2C99C-FD80-0E45-98B9-481DFBD93F39}" type="datetime1">
              <a:rPr lang="en-GB" smtClean="0"/>
              <a:pPr/>
              <a:t>18-11-14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00" y="3421420"/>
            <a:ext cx="6705000" cy="350096"/>
          </a:xfrm>
        </p:spPr>
        <p:txBody>
          <a:bodyPr wrap="square" anchor="t" anchorCtr="0">
            <a:sp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635646"/>
            <a:ext cx="7434000" cy="31379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 marL="216000" indent="-216000">
              <a:lnSpc>
                <a:spcPct val="100000"/>
              </a:lnSpc>
              <a:defRPr sz="2000"/>
            </a:lvl2pPr>
            <a:lvl3pPr marL="432000" indent="-216000">
              <a:lnSpc>
                <a:spcPct val="100000"/>
              </a:lnSpc>
              <a:defRPr sz="2000"/>
            </a:lvl3pPr>
            <a:lvl4pPr marL="648000" indent="-216000">
              <a:lnSpc>
                <a:spcPct val="100000"/>
              </a:lnSpc>
              <a:defRPr sz="2000"/>
            </a:lvl4pPr>
            <a:lvl5pPr marL="864000" indent="-216000"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635647"/>
            <a:ext cx="3591000" cy="31379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1635648"/>
            <a:ext cx="3592512" cy="313757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Col/2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0" y="1635647"/>
            <a:ext cx="3591000" cy="313795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335463" y="1635647"/>
            <a:ext cx="3592512" cy="147682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335463" y="3291831"/>
            <a:ext cx="3592512" cy="148138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4" name="Picture 13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3200" y="1247316"/>
            <a:ext cx="7434000" cy="29238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9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Insert Sub-headline if required</a:t>
            </a:r>
            <a:endParaRPr lang="en-GB" dirty="0"/>
          </a:p>
        </p:txBody>
      </p:sp>
      <p:pic>
        <p:nvPicPr>
          <p:cNvPr id="9" name="Picture 8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93200" y="390079"/>
            <a:ext cx="81576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Jisc Small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200" y="0"/>
            <a:ext cx="466344" cy="2674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Jisc Slide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GB" dirty="0" smtClean="0"/>
              <a:t>Click to edit 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slide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BE6E-E824-F544-BA33-98F29C164772}" type="datetime1">
              <a:rPr lang="en-GB" smtClean="0"/>
              <a:pPr/>
              <a:t>18-11-14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(Go to ‘View’ menu &gt; ‘Header and Footer…’ to edit the footers on this slide)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234001" y="522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234000" y="4896000"/>
            <a:ext cx="8676000" cy="0"/>
          </a:xfrm>
          <a:prstGeom prst="line">
            <a:avLst/>
          </a:prstGeom>
          <a:solidFill>
            <a:srgbClr val="FFFFFF"/>
          </a:solidFill>
          <a:ln w="6350" cap="flat" cmpd="sng" algn="ctr">
            <a:solidFill>
              <a:srgbClr val="2C38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2013_Jisc_Logo_RGB300(19.5mm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0"/>
            <a:ext cx="701040" cy="4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1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00" y="390079"/>
            <a:ext cx="7434000" cy="87152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00" y="1635647"/>
            <a:ext cx="7434000" cy="31379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90748" y="146269"/>
            <a:ext cx="5326851" cy="14619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 00/00/2013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7600" y="146269"/>
            <a:ext cx="493200" cy="14619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8768D980-8028-4768-849B-459B1B4946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17600" y="146269"/>
            <a:ext cx="1440000" cy="146194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fld id="{0D76611E-18EA-6A45-907D-C39752E6CDEE}" type="datetime1">
              <a:rPr lang="en-GB" smtClean="0"/>
              <a:t>18-11-14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61" r:id="rId5"/>
    <p:sldLayoutId id="2147483662" r:id="rId6"/>
    <p:sldLayoutId id="2147483654" r:id="rId7"/>
    <p:sldLayoutId id="2147483655" r:id="rId8"/>
    <p:sldLayoutId id="2147483664" r:id="rId9"/>
    <p:sldLayoutId id="2147483665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900"/>
        </a:spcBef>
        <a:buFontTx/>
        <a:buNone/>
        <a:defRPr sz="1800" kern="1200">
          <a:solidFill>
            <a:srgbClr val="2C384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5000"/>
        </a:lnSpc>
        <a:spcBef>
          <a:spcPts val="400"/>
        </a:spcBef>
        <a:buClr>
          <a:srgbClr val="E85E12"/>
        </a:buClr>
        <a:buSzPct val="120000"/>
        <a:buFont typeface="Lucida Grande"/>
        <a:buChar char="»"/>
        <a:defRPr sz="1800" kern="1200">
          <a:solidFill>
            <a:srgbClr val="2C384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5000"/>
        </a:lnSpc>
        <a:spcBef>
          <a:spcPts val="400"/>
        </a:spcBef>
        <a:buClr>
          <a:srgbClr val="E85E12"/>
        </a:buClr>
        <a:buSzPct val="120000"/>
        <a:buFont typeface="Lucida Grande"/>
        <a:buChar char="›"/>
        <a:defRPr sz="1800" kern="1200">
          <a:solidFill>
            <a:srgbClr val="2C384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800" kern="1200">
          <a:solidFill>
            <a:srgbClr val="2C384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5000"/>
        </a:lnSpc>
        <a:spcBef>
          <a:spcPts val="0"/>
        </a:spcBef>
        <a:buClr>
          <a:srgbClr val="E85E12"/>
        </a:buClr>
        <a:buFont typeface="Lucida Grande"/>
        <a:buChar char="–"/>
        <a:defRPr sz="1800" kern="1200">
          <a:solidFill>
            <a:srgbClr val="2C38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flic.kr/p/ajwX8m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dmponline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publications/generalpublications/2013/future-of-orcid-in-uk-he.aspx" TargetMode="External"/><Relationship Id="rId4" Type="http://schemas.openxmlformats.org/officeDocument/2006/relationships/image" Target="../media/image25.jpeg"/><Relationship Id="rId5" Type="http://schemas.openxmlformats.org/officeDocument/2006/relationships/hyperlink" Target="https://www.flickr.com/photos/opensourceway/4371000710/in/set-72157628737045569/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www.jisc.ac.uk/whatwedo/programmes/di_researchmanagement/researchinformation/orcid.asp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://imgs.xkcd.com/comics/universal_converter_box.png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hyperlink" Target="http://commons.wikimedia.org/wiki/File:Australian_Shepherd_agility_cropped.jpg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" TargetMode="External"/><Relationship Id="rId4" Type="http://schemas.openxmlformats.org/officeDocument/2006/relationships/image" Target="../media/image7.jpeg"/><Relationship Id="rId5" Type="http://schemas.openxmlformats.org/officeDocument/2006/relationships/hyperlink" Target="http://flic.kr/p/dqmfra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hyperlink" Target="https://www.flickr.com/photos/95414346@N06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-exchange.info/Default.aspx?ID=733" TargetMode="External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inda.naughton@jisc.ac.uk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sc.ac.uk/research/funding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.kr/p/cGP7u5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1.wdp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hyperlink" Target="https://www.hesa.ac.uk/free-statistics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Pic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22" r="22"/>
          <a:stretch>
            <a:fillRect/>
          </a:stretch>
        </p:blipFill>
        <p:spPr/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" y="3306127"/>
            <a:ext cx="1740627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E85E12"/>
              </a:solidFill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1736784" y="3306127"/>
            <a:ext cx="67018" cy="966753"/>
          </a:xfrm>
          <a:custGeom>
            <a:avLst/>
            <a:gdLst>
              <a:gd name="T0" fmla="*/ 47 w 47"/>
              <a:gd name="T1" fmla="*/ 959 h 959"/>
              <a:gd name="T2" fmla="*/ 0 w 47"/>
              <a:gd name="T3" fmla="*/ 912 h 959"/>
              <a:gd name="T4" fmla="*/ 0 w 47"/>
              <a:gd name="T5" fmla="*/ 0 h 959"/>
              <a:gd name="T6" fmla="*/ 47 w 47"/>
              <a:gd name="T7" fmla="*/ 47 h 959"/>
              <a:gd name="T8" fmla="*/ 47 w 47"/>
              <a:gd name="T9" fmla="*/ 959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959">
                <a:moveTo>
                  <a:pt x="47" y="959"/>
                </a:moveTo>
                <a:lnTo>
                  <a:pt x="0" y="912"/>
                </a:lnTo>
                <a:lnTo>
                  <a:pt x="0" y="0"/>
                </a:lnTo>
                <a:lnTo>
                  <a:pt x="47" y="47"/>
                </a:lnTo>
                <a:lnTo>
                  <a:pt x="47" y="959"/>
                </a:lnTo>
                <a:close/>
              </a:path>
            </a:pathLst>
          </a:custGeom>
          <a:solidFill>
            <a:srgbClr val="9F351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03801" y="3353507"/>
            <a:ext cx="7340201" cy="919373"/>
          </a:xfrm>
          <a:prstGeom prst="rect">
            <a:avLst/>
          </a:prstGeom>
          <a:solidFill>
            <a:srgbClr val="E0471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1520" y="3813193"/>
            <a:ext cx="1422091" cy="499496"/>
          </a:xfrm>
        </p:spPr>
        <p:txBody>
          <a:bodyPr/>
          <a:lstStyle/>
          <a:p>
            <a:r>
              <a:rPr lang="en-GB" dirty="0" err="1" smtClean="0"/>
              <a:t>euroCRIS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7680" y="3526987"/>
            <a:ext cx="1495122" cy="184666"/>
          </a:xfrm>
        </p:spPr>
        <p:txBody>
          <a:bodyPr/>
          <a:lstStyle/>
          <a:p>
            <a:pPr algn="l"/>
            <a:r>
              <a:rPr lang="en-GB" dirty="0" smtClean="0"/>
              <a:t>11/11/2014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45800" y="3421420"/>
            <a:ext cx="6705000" cy="497059"/>
          </a:xfrm>
        </p:spPr>
        <p:txBody>
          <a:bodyPr/>
          <a:lstStyle/>
          <a:p>
            <a:r>
              <a:rPr lang="en-GB" dirty="0" smtClean="0"/>
              <a:t>Interoperability in Research Information</a:t>
            </a:r>
            <a:br>
              <a:rPr lang="en-GB" dirty="0" smtClean="0"/>
            </a:br>
            <a:r>
              <a:rPr lang="en-GB" sz="1200" dirty="0" smtClean="0"/>
              <a:t>Linda Naughton</a:t>
            </a:r>
            <a:endParaRPr lang="en-GB" sz="1200" dirty="0"/>
          </a:p>
        </p:txBody>
      </p:sp>
      <p:pic>
        <p:nvPicPr>
          <p:cNvPr id="10" name="Picture 9" descr="Jisc Large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0" y="0"/>
            <a:ext cx="932688" cy="53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548133"/>
            <a:ext cx="7506000" cy="468000"/>
          </a:xfrm>
        </p:spPr>
        <p:txBody>
          <a:bodyPr/>
          <a:lstStyle/>
          <a:p>
            <a:r>
              <a:rPr lang="en-GB" dirty="0" smtClean="0"/>
              <a:t>The UK research context: policies and mandates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1131590"/>
            <a:ext cx="8676000" cy="3495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Research excellence Framework (REF) from the four university funding bodies - </a:t>
            </a:r>
            <a:r>
              <a:rPr lang="en-GB" sz="2000" b="1" dirty="0" smtClean="0"/>
              <a:t>research impact</a:t>
            </a:r>
            <a:r>
              <a:rPr lang="en-GB" sz="2000" dirty="0" smtClean="0"/>
              <a:t> (preparation for 2020  - awaiting guidance)</a:t>
            </a:r>
          </a:p>
          <a:p>
            <a:r>
              <a:rPr lang="en-GB" sz="2000" b="1" dirty="0" smtClean="0"/>
              <a:t>REF open access policy  </a:t>
            </a:r>
            <a:r>
              <a:rPr lang="en-GB" sz="2000" dirty="0" smtClean="0"/>
              <a:t>- to be eligible authors accepted manuscripts must be deposited in IR’s (journal material)</a:t>
            </a:r>
          </a:p>
          <a:p>
            <a:r>
              <a:rPr lang="en-GB" sz="2000" dirty="0" smtClean="0"/>
              <a:t>Research Councils UK  (RCUK)- 7 subject based research councils: Open Access policy the </a:t>
            </a:r>
            <a:r>
              <a:rPr lang="en-GB" sz="2000" b="1" dirty="0" smtClean="0"/>
              <a:t>RCUK Policy on Open Access </a:t>
            </a:r>
            <a:r>
              <a:rPr lang="en-GB" sz="2000" dirty="0" smtClean="0"/>
              <a:t>aims to achieve “immediate, unrestricted, online access to peer reviewed and published research papers, free of any access charge” .  </a:t>
            </a:r>
          </a:p>
          <a:p>
            <a:r>
              <a:rPr lang="en-GB" sz="2000" b="1" dirty="0" smtClean="0"/>
              <a:t>EPSRC Research Data Mandate – </a:t>
            </a:r>
            <a:r>
              <a:rPr lang="en-GB" sz="2000" dirty="0" smtClean="0"/>
              <a:t> </a:t>
            </a:r>
            <a:r>
              <a:rPr lang="en-GB" sz="2000" dirty="0"/>
              <a:t>publicly funded research data should generally be made as widely and freely available as possible in a timely and responsible manner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1184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087" y="160274"/>
            <a:ext cx="7434000" cy="843557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UK research context: systems and services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4087" y="1275606"/>
            <a:ext cx="7434000" cy="2992423"/>
          </a:xfrm>
        </p:spPr>
        <p:txBody>
          <a:bodyPr>
            <a:noAutofit/>
          </a:bodyPr>
          <a:lstStyle/>
          <a:p>
            <a:pPr lvl="1"/>
            <a:r>
              <a:rPr lang="en-GB" sz="2000" dirty="0" smtClean="0"/>
              <a:t>Not a shared national reporting infrastructure</a:t>
            </a:r>
          </a:p>
          <a:p>
            <a:pPr lvl="1"/>
            <a:r>
              <a:rPr lang="en-GB" sz="2000" dirty="0" smtClean="0"/>
              <a:t>Funders &amp; agencies </a:t>
            </a:r>
          </a:p>
          <a:p>
            <a:pPr lvl="2"/>
            <a:r>
              <a:rPr lang="en-GB" sz="2000" dirty="0" err="1" smtClean="0"/>
              <a:t>JeS</a:t>
            </a:r>
            <a:r>
              <a:rPr lang="en-GB" sz="2000" dirty="0" smtClean="0"/>
              <a:t> (Research Proposals submission); Research Fish (research outcomes system used by </a:t>
            </a:r>
            <a:r>
              <a:rPr lang="en-GB" dirty="0" smtClean="0"/>
              <a:t>95</a:t>
            </a:r>
            <a:r>
              <a:rPr lang="en-GB" sz="2000" dirty="0" smtClean="0"/>
              <a:t> funders including RCUK); Grants on the Web; GTR; REF; HESA.</a:t>
            </a:r>
          </a:p>
          <a:p>
            <a:pPr lvl="1"/>
            <a:r>
              <a:rPr lang="en-GB" sz="2000" dirty="0" smtClean="0"/>
              <a:t>Universities </a:t>
            </a:r>
          </a:p>
          <a:p>
            <a:pPr lvl="2"/>
            <a:r>
              <a:rPr lang="en-GB" sz="2000" dirty="0" smtClean="0"/>
              <a:t>60 using an institutional CRIS; repositories used by many, 125 HEIs with an IR – some switching over; some various spreadsheets..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51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7534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Jisc – How  are we helping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1203598"/>
            <a:ext cx="8446862" cy="3933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ym typeface="Symbol"/>
              </a:rPr>
              <a:t>Support universities core business and help </a:t>
            </a:r>
            <a:r>
              <a:rPr lang="en-GB" sz="2000" dirty="0" smtClean="0">
                <a:sym typeface="Symbol"/>
              </a:rPr>
              <a:t>make the </a:t>
            </a:r>
            <a:r>
              <a:rPr lang="en-GB" sz="2000" dirty="0">
                <a:sym typeface="Symbol"/>
              </a:rPr>
              <a:t>research process more productive</a:t>
            </a:r>
          </a:p>
          <a:p>
            <a:pPr lvl="1"/>
            <a:r>
              <a:rPr lang="en-GB" sz="2000" dirty="0">
                <a:sym typeface="Symbol"/>
              </a:rPr>
              <a:t>Developing shared services/infrastructure where </a:t>
            </a:r>
            <a:r>
              <a:rPr lang="en-GB" sz="2000" dirty="0" smtClean="0">
                <a:sym typeface="Symbol"/>
              </a:rPr>
              <a:t>appropriate</a:t>
            </a:r>
            <a:endParaRPr lang="en-GB" sz="2000" dirty="0" smtClean="0"/>
          </a:p>
          <a:p>
            <a:r>
              <a:rPr lang="en-GB" sz="2000" dirty="0" smtClean="0"/>
              <a:t>Networking </a:t>
            </a:r>
            <a:r>
              <a:rPr lang="en-GB" sz="2000" dirty="0"/>
              <a:t>and Advice and Guidance</a:t>
            </a:r>
          </a:p>
          <a:p>
            <a:pPr lvl="1"/>
            <a:r>
              <a:rPr lang="en-GB" sz="2000" dirty="0" smtClean="0"/>
              <a:t>Bring </a:t>
            </a:r>
            <a:r>
              <a:rPr lang="en-GB" sz="2000" dirty="0"/>
              <a:t>together key stakeholders in </a:t>
            </a:r>
            <a:r>
              <a:rPr lang="en-GB" sz="2000" dirty="0" smtClean="0"/>
              <a:t>Research Information Management in </a:t>
            </a:r>
            <a:r>
              <a:rPr lang="en-GB" sz="2000" dirty="0"/>
              <a:t>order to identify shared challenges and issues and seek solutions that benefit our </a:t>
            </a:r>
            <a:r>
              <a:rPr lang="en-GB" sz="2000" dirty="0" smtClean="0"/>
              <a:t>customers</a:t>
            </a:r>
          </a:p>
          <a:p>
            <a:pPr lvl="1"/>
            <a:r>
              <a:rPr lang="en-GB" sz="2000" dirty="0">
                <a:sym typeface="Symbol"/>
              </a:rPr>
              <a:t>Providing a channel for universities requirements with funders, vendors etc. </a:t>
            </a:r>
            <a:endParaRPr lang="en-GB" sz="2000" dirty="0" smtClean="0"/>
          </a:p>
          <a:p>
            <a:pPr marL="288000" lvl="1" indent="0">
              <a:buNone/>
            </a:pPr>
            <a:endParaRPr lang="en-GB" sz="2400" dirty="0" smtClean="0"/>
          </a:p>
          <a:p>
            <a:endParaRPr lang="en-GB" sz="2400" dirty="0"/>
          </a:p>
          <a:p>
            <a:endParaRPr lang="en-GB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8788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4015"/>
            <a:ext cx="7506000" cy="648072"/>
          </a:xfrm>
        </p:spPr>
        <p:txBody>
          <a:bodyPr>
            <a:normAutofit/>
          </a:bodyPr>
          <a:lstStyle/>
          <a:p>
            <a:r>
              <a:rPr lang="en-GB" dirty="0" smtClean="0"/>
              <a:t>Jisc – How  are we helping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03938" y="1347614"/>
            <a:ext cx="8446862" cy="4213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Standards development</a:t>
            </a:r>
          </a:p>
          <a:p>
            <a:pPr lvl="1"/>
            <a:r>
              <a:rPr lang="en-GB" sz="2000" dirty="0"/>
              <a:t>Evaluate, promote and assist with the implementation of the key standards that will ensure greater interoperability of research information and ease of management</a:t>
            </a:r>
          </a:p>
          <a:p>
            <a:pPr lvl="1"/>
            <a:r>
              <a:rPr lang="en-GB" sz="2000" dirty="0"/>
              <a:t>Plan targeted interventions including piloting new services to help improve the current RIM service landscape. </a:t>
            </a:r>
          </a:p>
          <a:p>
            <a:r>
              <a:rPr lang="en-GB" sz="2000" dirty="0" smtClean="0"/>
              <a:t>Use </a:t>
            </a:r>
            <a:r>
              <a:rPr lang="en-GB" sz="2000" dirty="0"/>
              <a:t>and interpretation of research information</a:t>
            </a:r>
          </a:p>
          <a:p>
            <a:pPr lvl="1"/>
            <a:r>
              <a:rPr lang="en-GB" sz="2000" dirty="0"/>
              <a:t>Ensure that information about </a:t>
            </a:r>
            <a:r>
              <a:rPr lang="en-GB" sz="2000" dirty="0" smtClean="0"/>
              <a:t>funded research and </a:t>
            </a:r>
            <a:r>
              <a:rPr lang="en-GB" sz="2000" dirty="0"/>
              <a:t>its impact  can be accessed </a:t>
            </a:r>
            <a:r>
              <a:rPr lang="en-GB" sz="2000" dirty="0" smtClean="0"/>
              <a:t>effectively and is </a:t>
            </a:r>
            <a:r>
              <a:rPr lang="en-GB" sz="2000" dirty="0"/>
              <a:t>consistently described, shared and interpreted.</a:t>
            </a:r>
          </a:p>
          <a:p>
            <a:pPr lvl="1"/>
            <a:endParaRPr lang="en-GB" sz="2400" dirty="0" smtClean="0"/>
          </a:p>
          <a:p>
            <a:endParaRPr lang="en-GB" sz="2400" dirty="0"/>
          </a:p>
          <a:p>
            <a:endParaRPr lang="en-GB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270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9542"/>
            <a:ext cx="7506000" cy="468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Overview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1375936"/>
            <a:ext cx="5109896" cy="33196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 to Jisc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UK landscape and Research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/>
              <a:t>Jisc action areas for interoperability – some examples</a:t>
            </a:r>
          </a:p>
          <a:p>
            <a:pPr marL="874350" lvl="2" indent="-514350"/>
            <a:r>
              <a:rPr lang="en-GB" sz="2000" b="1" dirty="0" smtClean="0"/>
              <a:t>Shared Services and infrastructure</a:t>
            </a:r>
          </a:p>
          <a:p>
            <a:pPr marL="874350" lvl="2" indent="-514350"/>
            <a:r>
              <a:rPr lang="en-GB" sz="2000" b="1" dirty="0" smtClean="0"/>
              <a:t>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Interoperability challenges and issues</a:t>
            </a:r>
          </a:p>
          <a:p>
            <a:pPr marL="514350" indent="-514350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50" y="0"/>
            <a:ext cx="2226064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98730" y="2691282"/>
            <a:ext cx="369332" cy="215488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GB" sz="1200" dirty="0"/>
              <a:t>http://xkcd.com/1413/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8062" y="699541"/>
            <a:ext cx="553998" cy="414662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GB" sz="1200" dirty="0"/>
              <a:t>http://www.explainxkcd.com/wiki/index.php/1413:_Suddenly_Popular</a:t>
            </a:r>
          </a:p>
        </p:txBody>
      </p:sp>
    </p:spTree>
    <p:extLst>
      <p:ext uri="{BB962C8B-B14F-4D97-AF65-F5344CB8AC3E}">
        <p14:creationId xmlns:p14="http://schemas.microsoft.com/office/powerpoint/2010/main" val="220668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research context: systems and services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3200" y="468002"/>
            <a:ext cx="7434000" cy="3511995"/>
          </a:xfrm>
        </p:spPr>
        <p:txBody>
          <a:bodyPr>
            <a:noAutofit/>
          </a:bodyPr>
          <a:lstStyle/>
          <a:p>
            <a:pPr lvl="1"/>
            <a:r>
              <a:rPr lang="en-GB" sz="2000" dirty="0" smtClean="0"/>
              <a:t>Not a shared national reporting infrastructure</a:t>
            </a:r>
          </a:p>
          <a:p>
            <a:pPr lvl="1"/>
            <a:r>
              <a:rPr lang="en-GB" sz="2000" dirty="0" smtClean="0"/>
              <a:t>Funders &amp; agencies </a:t>
            </a:r>
          </a:p>
          <a:p>
            <a:pPr lvl="2"/>
            <a:r>
              <a:rPr lang="en-GB" sz="2000" dirty="0" err="1" smtClean="0"/>
              <a:t>JeS</a:t>
            </a:r>
            <a:r>
              <a:rPr lang="en-GB" sz="2000" dirty="0" smtClean="0"/>
              <a:t> (Research Proposals submission); Research Fish (research outcomes system used by 74 funders including RCUK); Grants on the Web; GTR; REF; HESA.</a:t>
            </a:r>
          </a:p>
          <a:p>
            <a:pPr lvl="1"/>
            <a:r>
              <a:rPr lang="en-GB" sz="2000" dirty="0" smtClean="0"/>
              <a:t>Universities </a:t>
            </a:r>
          </a:p>
          <a:p>
            <a:pPr lvl="2"/>
            <a:r>
              <a:rPr lang="en-GB" sz="2000" dirty="0" smtClean="0"/>
              <a:t>60 using CRIS/</a:t>
            </a:r>
            <a:r>
              <a:rPr lang="en-GB" sz="2000" dirty="0" err="1" smtClean="0"/>
              <a:t>Cerif</a:t>
            </a:r>
            <a:r>
              <a:rPr lang="en-GB" sz="2000" dirty="0" smtClean="0"/>
              <a:t>; repositories used by many, 125 HEIs with an IR – some switch over; some various spreadsheets.. </a:t>
            </a:r>
          </a:p>
          <a:p>
            <a:pPr lvl="1"/>
            <a:r>
              <a:rPr lang="en-GB" sz="2000" dirty="0" smtClean="0"/>
              <a:t>The glue:</a:t>
            </a:r>
            <a:br>
              <a:rPr lang="en-GB" sz="2000" dirty="0" smtClean="0"/>
            </a:br>
            <a:r>
              <a:rPr lang="en-GB" sz="2000" dirty="0" smtClean="0"/>
              <a:t>Shared infrastructure for Repository Shared Services helping with OA and RIM supported by Jisc and others 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94539" y="-1028650"/>
            <a:ext cx="12371493" cy="695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0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00/00/2013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4" descr="http://scholarlycommunications.jiscinvolve.org/wp/files/2014/06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" y="0"/>
            <a:ext cx="7434000" cy="871526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Shared services and infrastructure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3200" y="1059582"/>
            <a:ext cx="3574744" cy="2920415"/>
          </a:xfrm>
        </p:spPr>
        <p:txBody>
          <a:bodyPr>
            <a:noAutofit/>
          </a:bodyPr>
          <a:lstStyle/>
          <a:p>
            <a:pPr lvl="1"/>
            <a:r>
              <a:rPr lang="en-GB" dirty="0" smtClean="0"/>
              <a:t>G4HE pilot </a:t>
            </a:r>
          </a:p>
          <a:p>
            <a:pPr lvl="1"/>
            <a:endParaRPr lang="en-GB" sz="2000" dirty="0"/>
          </a:p>
          <a:p>
            <a:pPr lvl="1"/>
            <a:r>
              <a:rPr lang="en-GB" dirty="0" smtClean="0"/>
              <a:t>Phase 1 -collaboration and benchmarking tools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Phase 2 – feasibility of increasing coverage of funders and interoperability with CRISs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17795"/>
            <a:ext cx="4150195" cy="2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8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527380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RIM – Standards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1203598"/>
            <a:ext cx="8446862" cy="3933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ym typeface="Symbol"/>
              </a:rPr>
              <a:t>Supporting adoption and implementation of key standards</a:t>
            </a:r>
          </a:p>
          <a:p>
            <a:pPr lvl="1"/>
            <a:r>
              <a:rPr lang="en-GB" sz="2000" dirty="0" smtClean="0">
                <a:sym typeface="Symbol"/>
              </a:rPr>
              <a:t>Jisc- Casrai UK pilot</a:t>
            </a:r>
          </a:p>
          <a:p>
            <a:pPr lvl="1"/>
            <a:r>
              <a:rPr lang="en-GB" sz="2000" dirty="0" err="1" smtClean="0">
                <a:sym typeface="Symbol"/>
              </a:rPr>
              <a:t>Orcid</a:t>
            </a:r>
            <a:endParaRPr lang="en-GB" sz="2000" dirty="0" smtClean="0">
              <a:sym typeface="Symbol"/>
            </a:endParaRPr>
          </a:p>
          <a:p>
            <a:pPr marL="288000" lvl="1" indent="0">
              <a:buNone/>
            </a:pPr>
            <a:endParaRPr lang="en-GB" sz="2000" dirty="0" smtClean="0">
              <a:sym typeface="Symbol"/>
            </a:endParaRPr>
          </a:p>
          <a:p>
            <a:r>
              <a:rPr lang="en-GB" sz="2000" dirty="0" smtClean="0">
                <a:sym typeface="Symbol"/>
              </a:rPr>
              <a:t>Data models and exchange formats </a:t>
            </a:r>
          </a:p>
          <a:p>
            <a:pPr lvl="1"/>
            <a:r>
              <a:rPr lang="en-GB" sz="2000" dirty="0" smtClean="0">
                <a:sym typeface="Symbol"/>
              </a:rPr>
              <a:t>CERIF  - UKRISS, </a:t>
            </a:r>
            <a:r>
              <a:rPr lang="en-GB" sz="2000" dirty="0" err="1" smtClean="0">
                <a:sym typeface="Symbol"/>
              </a:rPr>
              <a:t>CiA</a:t>
            </a:r>
            <a:r>
              <a:rPr lang="en-GB" sz="2000" dirty="0" smtClean="0">
                <a:sym typeface="Symbol"/>
              </a:rPr>
              <a:t>, C4D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295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1203598"/>
            <a:ext cx="8446862" cy="3933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386400" y="1355998"/>
            <a:ext cx="8446862" cy="3933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 smtClean="0"/>
              <a:t>To </a:t>
            </a:r>
            <a:r>
              <a:rPr lang="en-GB" sz="2000" dirty="0"/>
              <a:t>set up and run three working groups on priority topics identified at the UK CASRAI summit in December 2012; to support discussions in other areas (e.g. equipment profiles and research ethics) if required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Set up a National Review Circle which includes a wider group of people that are interested in the progress of CASRAI UK and who will provide advice and feedback on working group outputs; </a:t>
            </a:r>
            <a:endParaRPr lang="en-GB" sz="2000" dirty="0" smtClean="0"/>
          </a:p>
          <a:p>
            <a:pPr lvl="0"/>
            <a:r>
              <a:rPr lang="en-GB" sz="2000" dirty="0"/>
              <a:t>Other objectives include exploring how the CASRAI governance arrangements could work in a UK context beyond the pilot and an evaluation of the pilot. </a:t>
            </a:r>
            <a:endParaRPr lang="en-US" sz="2000" dirty="0"/>
          </a:p>
          <a:p>
            <a:pPr marL="0" indent="0">
              <a:buNone/>
            </a:pPr>
            <a:endParaRPr lang="en-GB" sz="2000" dirty="0"/>
          </a:p>
          <a:p>
            <a:pPr lvl="0"/>
            <a:endParaRPr lang="en-GB" sz="2000" dirty="0" smtClean="0"/>
          </a:p>
          <a:p>
            <a:pPr lvl="0"/>
            <a:endParaRPr lang="en-GB" sz="2000" dirty="0"/>
          </a:p>
          <a:p>
            <a:pPr marL="288000" lvl="1" indent="0">
              <a:buNone/>
            </a:pPr>
            <a:endParaRPr lang="en-GB" sz="2000" dirty="0" smtClean="0">
              <a:sym typeface="Symbol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4000" y="659398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UK CASRAI national network pilot - objectives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6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9542"/>
            <a:ext cx="7506000" cy="468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Overview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1375936"/>
            <a:ext cx="5109896" cy="33196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 to Jisc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UK landscape and Research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Jisc action areas for interoperability – some examples</a:t>
            </a:r>
          </a:p>
          <a:p>
            <a:pPr marL="874350" lvl="2" indent="-514350"/>
            <a:r>
              <a:rPr lang="en-GB" dirty="0" smtClean="0"/>
              <a:t>Shared Services and infrastructure</a:t>
            </a:r>
          </a:p>
          <a:p>
            <a:pPr marL="874350" lvl="2" indent="-514350"/>
            <a:r>
              <a:rPr lang="en-GB" dirty="0" smtClean="0"/>
              <a:t>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Interoperability challenges and issues</a:t>
            </a:r>
          </a:p>
          <a:p>
            <a:pPr marL="514350" indent="-514350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12" y="1375936"/>
            <a:ext cx="3317565" cy="22117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3896" y="3685478"/>
            <a:ext cx="3656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"Golden Fog, San Francisco" by runner310 </a:t>
            </a:r>
            <a:r>
              <a:rPr lang="en-GB" sz="1200" dirty="0" smtClean="0">
                <a:hlinkClick r:id="rId4"/>
              </a:rPr>
              <a:t>http</a:t>
            </a:r>
            <a:r>
              <a:rPr lang="en-GB" sz="1200" dirty="0">
                <a:hlinkClick r:id="rId4"/>
              </a:rPr>
              <a:t>://</a:t>
            </a:r>
            <a:r>
              <a:rPr lang="en-GB" sz="1200" dirty="0" smtClean="0">
                <a:hlinkClick r:id="rId4"/>
              </a:rPr>
              <a:t>flic.kr/p/ajwX8m</a:t>
            </a:r>
            <a:r>
              <a:rPr lang="en-GB" sz="1200" dirty="0" smtClean="0"/>
              <a:t>  (CC </a:t>
            </a:r>
            <a:r>
              <a:rPr lang="en-GB" sz="1200" dirty="0"/>
              <a:t>BY </a:t>
            </a:r>
            <a:r>
              <a:rPr lang="en-GB" sz="1200" dirty="0" smtClean="0"/>
              <a:t>2.0)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2799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30" y="667739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UK CASRAI national network pilot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779848"/>
            <a:ext cx="8446862" cy="4357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34000" y="1491630"/>
            <a:ext cx="8676000" cy="126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Jisc and CASRAI are </a:t>
            </a:r>
            <a:r>
              <a:rPr lang="en-GB" b="1" dirty="0" smtClean="0"/>
              <a:t>piloting three National Working Groups</a:t>
            </a:r>
            <a:r>
              <a:rPr lang="en-GB" dirty="0" smtClean="0"/>
              <a:t> in the UK</a:t>
            </a:r>
          </a:p>
          <a:p>
            <a:pPr marL="802350" lvl="1" indent="-514350">
              <a:buFont typeface="+mj-lt"/>
              <a:buAutoNum type="arabicPeriod"/>
            </a:pPr>
            <a:r>
              <a:rPr lang="en-GB" dirty="0" smtClean="0"/>
              <a:t>Data Management Plans</a:t>
            </a:r>
          </a:p>
          <a:p>
            <a:pPr marL="802350" lvl="1" indent="-514350">
              <a:buFont typeface="+mj-lt"/>
              <a:buAutoNum type="arabicPeriod"/>
            </a:pPr>
            <a:r>
              <a:rPr lang="en-GB" dirty="0" smtClean="0"/>
              <a:t>Organisational  Id’s</a:t>
            </a:r>
          </a:p>
          <a:p>
            <a:pPr marL="802350" lvl="1" indent="-514350">
              <a:buFont typeface="+mj-lt"/>
              <a:buAutoNum type="arabicPeriod"/>
            </a:pPr>
            <a:r>
              <a:rPr lang="en-GB" dirty="0" smtClean="0"/>
              <a:t>Open Access  - Research Reporting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9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20" y="490671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CASRAI-UK: Data Management Plans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779848"/>
            <a:ext cx="8446862" cy="4357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34000" y="718922"/>
            <a:ext cx="8676000" cy="126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3999" y="1219449"/>
            <a:ext cx="64964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2C3841"/>
                </a:solidFill>
                <a:cs typeface="Corbel"/>
              </a:rPr>
              <a:t>Developing </a:t>
            </a:r>
            <a:r>
              <a:rPr lang="en-GB" sz="2400" dirty="0">
                <a:solidFill>
                  <a:srgbClr val="2C3841"/>
                </a:solidFill>
                <a:cs typeface="Corbel"/>
              </a:rPr>
              <a:t>an </a:t>
            </a:r>
            <a:r>
              <a:rPr lang="en-GB" sz="2400" b="1" dirty="0">
                <a:solidFill>
                  <a:srgbClr val="2C3841"/>
                </a:solidFill>
                <a:cs typeface="Corbel"/>
              </a:rPr>
              <a:t>initial data profile </a:t>
            </a:r>
            <a:r>
              <a:rPr lang="en-GB" sz="2400" dirty="0">
                <a:solidFill>
                  <a:srgbClr val="2C3841"/>
                </a:solidFill>
                <a:cs typeface="Corbel"/>
              </a:rPr>
              <a:t>reflecting the current version of the </a:t>
            </a:r>
            <a:r>
              <a:rPr lang="en-GB" sz="2400" dirty="0">
                <a:solidFill>
                  <a:srgbClr val="2C3841"/>
                </a:solidFill>
                <a:cs typeface="Corbel"/>
                <a:hlinkClick r:id="rId3"/>
              </a:rPr>
              <a:t>Digital </a:t>
            </a:r>
            <a:r>
              <a:rPr lang="en-GB" sz="2400" dirty="0" err="1">
                <a:solidFill>
                  <a:srgbClr val="2C3841"/>
                </a:solidFill>
                <a:cs typeface="Corbel"/>
                <a:hlinkClick r:id="rId3"/>
              </a:rPr>
              <a:t>Curation</a:t>
            </a:r>
            <a:r>
              <a:rPr lang="en-GB" sz="2400" dirty="0">
                <a:solidFill>
                  <a:srgbClr val="2C3841"/>
                </a:solidFill>
                <a:cs typeface="Corbel"/>
                <a:hlinkClick r:id="rId3"/>
              </a:rPr>
              <a:t> Centre’s</a:t>
            </a:r>
            <a:r>
              <a:rPr lang="en-GB" sz="2400" dirty="0">
                <a:solidFill>
                  <a:srgbClr val="2C3841"/>
                </a:solidFill>
                <a:cs typeface="Corbel"/>
              </a:rPr>
              <a:t> “DMP-Online” tool</a:t>
            </a:r>
            <a:r>
              <a:rPr lang="en-GB" sz="2400" dirty="0" smtClean="0">
                <a:solidFill>
                  <a:srgbClr val="2C3841"/>
                </a:solidFill>
                <a:cs typeface="Corbel"/>
              </a:rPr>
              <a:t>.</a:t>
            </a:r>
          </a:p>
          <a:p>
            <a:endParaRPr lang="en-GB" sz="2400" dirty="0">
              <a:solidFill>
                <a:srgbClr val="2C3841"/>
              </a:solidFill>
              <a:cs typeface="Corbel"/>
            </a:endParaRPr>
          </a:p>
          <a:p>
            <a:r>
              <a:rPr lang="en-GB" sz="2400" dirty="0" smtClean="0">
                <a:solidFill>
                  <a:srgbClr val="2C3841"/>
                </a:solidFill>
                <a:cs typeface="Corbel"/>
              </a:rPr>
              <a:t>Using this to feed into and inform the </a:t>
            </a:r>
            <a:r>
              <a:rPr lang="en-GB" sz="2400" b="1" dirty="0" smtClean="0">
                <a:solidFill>
                  <a:srgbClr val="2C3841"/>
                </a:solidFill>
                <a:cs typeface="Corbel"/>
              </a:rPr>
              <a:t>UK </a:t>
            </a:r>
            <a:r>
              <a:rPr lang="en-GB" sz="2400" b="1" dirty="0">
                <a:solidFill>
                  <a:srgbClr val="2C3841"/>
                </a:solidFill>
                <a:cs typeface="Corbel"/>
              </a:rPr>
              <a:t>Research Councils</a:t>
            </a:r>
            <a:r>
              <a:rPr lang="en-GB" sz="2400" dirty="0" smtClean="0">
                <a:solidFill>
                  <a:srgbClr val="2C3841"/>
                </a:solidFill>
                <a:cs typeface="Corbel"/>
              </a:rPr>
              <a:t>.</a:t>
            </a:r>
          </a:p>
          <a:p>
            <a:endParaRPr lang="en-GB" sz="2400" dirty="0" smtClean="0">
              <a:solidFill>
                <a:srgbClr val="2C3841"/>
              </a:solidFill>
              <a:cs typeface="Corbel"/>
            </a:endParaRPr>
          </a:p>
          <a:p>
            <a:r>
              <a:rPr lang="en-GB" sz="2400" dirty="0" smtClean="0">
                <a:solidFill>
                  <a:srgbClr val="2C3841"/>
                </a:solidFill>
                <a:cs typeface="Corbel"/>
              </a:rPr>
              <a:t>Developing use cases to prove viability of profile</a:t>
            </a:r>
            <a:endParaRPr lang="en-GB" sz="2400" dirty="0">
              <a:solidFill>
                <a:srgbClr val="2C3841"/>
              </a:solidFill>
              <a:cs typeface="Corbel"/>
            </a:endParaRPr>
          </a:p>
          <a:p>
            <a:endParaRPr lang="en-GB" sz="2800" dirty="0">
              <a:solidFill>
                <a:srgbClr val="2C3841"/>
              </a:solidFill>
              <a:cs typeface="Corbe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78" y="1436713"/>
            <a:ext cx="1851284" cy="18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618803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CASRAI-UK: Organisational Id’s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779848"/>
            <a:ext cx="8446862" cy="4357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34000" y="718922"/>
            <a:ext cx="8676000" cy="126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34000" y="1303381"/>
            <a:ext cx="8676000" cy="1131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400" dirty="0" smtClean="0"/>
              <a:t>Identify main candidate sources of Org ID’s </a:t>
            </a:r>
          </a:p>
          <a:p>
            <a:pPr lvl="0"/>
            <a:r>
              <a:rPr lang="en-GB" sz="2400" dirty="0" smtClean="0"/>
              <a:t>Subject them to common use cases which are relevant to universities and other parts of the RIM and RDM workflow</a:t>
            </a:r>
            <a:endParaRPr lang="en-US" sz="2400" dirty="0" smtClean="0"/>
          </a:p>
          <a:p>
            <a:r>
              <a:rPr lang="en-GB" sz="2400" dirty="0" smtClean="0"/>
              <a:t>The main output will be common statement about how the UK research community should use org ids and the policy requirement in order for harmonised org ids to work.</a:t>
            </a:r>
          </a:p>
          <a:p>
            <a:pPr lvl="0"/>
            <a:r>
              <a:rPr lang="en-GB" sz="2400" dirty="0" smtClean="0"/>
              <a:t>Develop a sustainable process for maintaining authoritative lists of organisations in the CASRAI dictionary. </a:t>
            </a:r>
            <a:endParaRPr lang="en-US" sz="2400" dirty="0" smtClean="0"/>
          </a:p>
          <a:p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44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2389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CASRAI-UK: Research Reporting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779848"/>
            <a:ext cx="8446862" cy="4357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34000" y="718922"/>
            <a:ext cx="8676000" cy="126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27" y="2328530"/>
            <a:ext cx="3704173" cy="2465590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234000" y="786389"/>
            <a:ext cx="5911619" cy="1131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Development of data </a:t>
            </a:r>
            <a:r>
              <a:rPr lang="en-GB" dirty="0"/>
              <a:t>profile supporting institutional report to UK funders for the new </a:t>
            </a:r>
            <a:r>
              <a:rPr lang="en-GB" b="1" dirty="0"/>
              <a:t>policy on Open </a:t>
            </a:r>
            <a:r>
              <a:rPr lang="en-GB" b="1" dirty="0" smtClean="0"/>
              <a:t>Access </a:t>
            </a:r>
            <a:r>
              <a:rPr lang="en-GB" dirty="0" smtClean="0"/>
              <a:t>and research </a:t>
            </a:r>
            <a:r>
              <a:rPr lang="en-GB" dirty="0"/>
              <a:t>contributions </a:t>
            </a:r>
            <a:r>
              <a:rPr lang="en-GB" dirty="0" smtClean="0"/>
              <a:t>and outputs </a:t>
            </a:r>
            <a:r>
              <a:rPr lang="en-GB" dirty="0"/>
              <a:t>more generally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42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23911" y="990000"/>
            <a:ext cx="378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584376"/>
            <a:ext cx="6739576" cy="411510"/>
          </a:xfrm>
        </p:spPr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Orcid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7422" y="1170877"/>
            <a:ext cx="3780000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 smtClean="0"/>
              <a:t>ORCID provides an open registry of persistent unique identifiers for researchers and to automate linkages to research objects such as publications, datasets, other IDs, grants, and patents.</a:t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1600" dirty="0" err="1" smtClean="0"/>
              <a:t>Orcid</a:t>
            </a:r>
            <a:r>
              <a:rPr lang="en-GB" sz="1600" dirty="0" smtClean="0"/>
              <a:t> is also a not for profit organisation based in the US with  small team of developers and other staff. A wide range of organisations participate in the management of </a:t>
            </a:r>
            <a:r>
              <a:rPr lang="en-GB" sz="1600" dirty="0" err="1" smtClean="0"/>
              <a:t>Orcid</a:t>
            </a:r>
            <a:r>
              <a:rPr lang="en-GB" sz="1600" dirty="0" smtClean="0"/>
              <a:t> including universities, research funders, publishers and publisher organisations like Cross Ref</a:t>
            </a:r>
          </a:p>
          <a:p>
            <a:endParaRPr lang="en-GB" sz="1600" dirty="0"/>
          </a:p>
        </p:txBody>
      </p:sp>
      <p:pic>
        <p:nvPicPr>
          <p:cNvPr id="16" name="Picture 2" descr="ORCID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0411" y="4371950"/>
            <a:ext cx="1333500" cy="43204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797591" y="972632"/>
            <a:ext cx="3780000" cy="3570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/>
              <a:t>Jisc aims to streamline ORCID implementation process at universities </a:t>
            </a:r>
            <a:br>
              <a:rPr lang="en-GB" dirty="0" smtClean="0"/>
            </a:br>
            <a:r>
              <a:rPr lang="en-GB" dirty="0" smtClean="0"/>
              <a:t>develop the best value approach for a potential UK wide adoption of ORCID in HE </a:t>
            </a:r>
          </a:p>
          <a:p>
            <a:endParaRPr lang="en-GB" dirty="0" smtClean="0"/>
          </a:p>
          <a:p>
            <a:r>
              <a:rPr lang="en-GB" dirty="0" smtClean="0"/>
              <a:t>Also contribute to ensuring </a:t>
            </a:r>
            <a:r>
              <a:rPr lang="en-GB" dirty="0" err="1" smtClean="0"/>
              <a:t>Orcid</a:t>
            </a:r>
            <a:r>
              <a:rPr lang="en-GB" dirty="0" smtClean="0"/>
              <a:t> gets as much traction as possible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This involves working with relevant funders and agencies, vendors, and </a:t>
            </a:r>
            <a:r>
              <a:rPr lang="en-GB" dirty="0" err="1" smtClean="0"/>
              <a:t>Jisc’s</a:t>
            </a:r>
            <a:r>
              <a:rPr lang="en-GB" dirty="0" smtClean="0"/>
              <a:t> customers to make that happen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8979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6273"/>
            <a:ext cx="7434000" cy="871526"/>
          </a:xfrm>
        </p:spPr>
        <p:txBody>
          <a:bodyPr/>
          <a:lstStyle/>
          <a:p>
            <a:r>
              <a:rPr lang="en-GB" dirty="0" smtClean="0"/>
              <a:t>Researcher Identifiers – ORCID in the UK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201860" y="1007799"/>
            <a:ext cx="3969263" cy="3508458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500" b="1" dirty="0" smtClean="0">
              <a:solidFill>
                <a:srgbClr val="C00000"/>
              </a:solidFill>
            </a:endParaRPr>
          </a:p>
          <a:p>
            <a:r>
              <a:rPr lang="en-GB" sz="1500" b="1" dirty="0" smtClean="0">
                <a:solidFill>
                  <a:srgbClr val="C00000"/>
                </a:solidFill>
              </a:rPr>
              <a:t>January </a:t>
            </a:r>
            <a:r>
              <a:rPr lang="en-GB" sz="1500" b="1" dirty="0">
                <a:solidFill>
                  <a:srgbClr val="C00000"/>
                </a:solidFill>
              </a:rPr>
              <a:t>2013 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/>
              <a:t>Joint statement in support of ORCID (ARMA, HEFCE, HESA, RCUK, UCISA, </a:t>
            </a:r>
            <a:r>
              <a:rPr lang="en-GB" sz="1500" dirty="0" err="1"/>
              <a:t>Wellcome</a:t>
            </a:r>
            <a:r>
              <a:rPr lang="en-GB" sz="1500" dirty="0"/>
              <a:t> Trust, Jisc); </a:t>
            </a:r>
            <a:r>
              <a:rPr lang="en-GB" sz="1500" dirty="0" smtClean="0"/>
              <a:t>joint </a:t>
            </a:r>
            <a:r>
              <a:rPr lang="en-GB" sz="1500" dirty="0"/>
              <a:t>implementation plan </a:t>
            </a:r>
            <a:br>
              <a:rPr lang="en-GB" sz="1500" dirty="0"/>
            </a:br>
            <a:r>
              <a:rPr lang="en-GB" sz="1500" dirty="0">
                <a:hlinkClick r:id="rId2"/>
              </a:rPr>
              <a:t>http://www.jisc.ac.uk/whatwedo/programmes/di_researchmanagement/researchinformation/orcid.aspx</a:t>
            </a:r>
            <a:r>
              <a:rPr lang="en-GB" sz="1500" dirty="0"/>
              <a:t/>
            </a:r>
            <a:br>
              <a:rPr lang="en-GB" sz="1500" dirty="0"/>
            </a:br>
            <a:endParaRPr lang="en-GB" sz="1500" dirty="0"/>
          </a:p>
          <a:p>
            <a:r>
              <a:rPr lang="en-GB" sz="1500" b="1" dirty="0">
                <a:solidFill>
                  <a:srgbClr val="C00000"/>
                </a:solidFill>
              </a:rPr>
              <a:t>September 2013 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/>
              <a:t>Jisc report: use cases and views on the future of ORCID in UK Higher Education</a:t>
            </a:r>
            <a:br>
              <a:rPr lang="en-GB" sz="1500" dirty="0"/>
            </a:br>
            <a:r>
              <a:rPr lang="en-GB" sz="1500" dirty="0">
                <a:hlinkClick r:id="rId3"/>
              </a:rPr>
              <a:t>http://www.jisc.ac.uk/publications/generalpublications/2013/future-of-orcid-in-uk-he.aspx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/>
              <a:t/>
            </a:r>
            <a:br>
              <a:rPr lang="en-GB" sz="1500" dirty="0"/>
            </a:br>
            <a:endParaRPr lang="en-GB" sz="1500" dirty="0"/>
          </a:p>
          <a:p>
            <a:pPr marL="0" indent="0">
              <a:buNone/>
            </a:pPr>
            <a:r>
              <a:rPr lang="en-GB" sz="1500" dirty="0"/>
              <a:t>											</a:t>
            </a:r>
            <a:br>
              <a:rPr lang="en-GB" sz="1500" dirty="0"/>
            </a:br>
            <a:r>
              <a:rPr lang="en-GB" sz="1500" dirty="0"/>
              <a:t/>
            </a:r>
            <a:br>
              <a:rPr lang="en-GB" sz="1500" dirty="0"/>
            </a:br>
            <a:endParaRPr lang="en-GB" sz="1500" dirty="0"/>
          </a:p>
        </p:txBody>
      </p:sp>
      <p:pic>
        <p:nvPicPr>
          <p:cNvPr id="7" name="Picture 2" descr="C:\Users\verena.weigert\Desktop\4371000710_35227b7523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93" y="1491630"/>
            <a:ext cx="3202007" cy="28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9606" y="3776676"/>
            <a:ext cx="16122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/>
              <a:t>©opensource.com via </a:t>
            </a:r>
            <a:r>
              <a:rPr lang="en-GB" sz="750" dirty="0">
                <a:hlinkClick r:id="rId5"/>
              </a:rPr>
              <a:t>Flickr</a:t>
            </a:r>
            <a:r>
              <a:rPr lang="en-GB" sz="750" dirty="0"/>
              <a:t/>
            </a:r>
            <a:br>
              <a:rPr lang="en-GB" sz="750" dirty="0"/>
            </a:br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183198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1520" y="771550"/>
            <a:ext cx="3780000" cy="46474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chemeClr val="tx2"/>
                </a:solidFill>
              </a:rPr>
              <a:t>UK Research Councils</a:t>
            </a:r>
            <a:br>
              <a:rPr lang="en-GB" sz="1400" b="1" dirty="0" smtClean="0">
                <a:solidFill>
                  <a:schemeClr val="tx2"/>
                </a:solidFill>
              </a:rPr>
            </a:br>
            <a:r>
              <a:rPr lang="en-GB" sz="1400" dirty="0" smtClean="0"/>
              <a:t>have agreed to capture a valid ORCID Identifier, where one exists,  for all researchers supported by Research Council funding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sz="1400" b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smtClean="0">
                <a:solidFill>
                  <a:srgbClr val="DD5A49"/>
                </a:solidFill>
              </a:rPr>
              <a:t>HESA (Higher Education Statistics Agency)</a:t>
            </a:r>
            <a:r>
              <a:rPr lang="en-GB" sz="1400" dirty="0">
                <a:solidFill>
                  <a:srgbClr val="DD5A49"/>
                </a:solidFill>
              </a:rPr>
              <a:t> </a:t>
            </a:r>
            <a:r>
              <a:rPr lang="en-GB" sz="1400" dirty="0" smtClean="0"/>
              <a:t>has specified and will include ORCID identifiers as an optional field in its Staff and Student Record for the 2014/15 cycle </a:t>
            </a:r>
            <a:br>
              <a:rPr lang="en-GB" sz="1400" dirty="0" smtClean="0"/>
            </a:b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 err="1" smtClean="0">
                <a:solidFill>
                  <a:srgbClr val="DD5A49"/>
                </a:solidFill>
              </a:rPr>
              <a:t>Wellcome</a:t>
            </a:r>
            <a:r>
              <a:rPr lang="en-GB" sz="1400" b="1" dirty="0" smtClean="0">
                <a:solidFill>
                  <a:srgbClr val="DD5A49"/>
                </a:solidFill>
              </a:rPr>
              <a:t> Trust </a:t>
            </a:r>
            <a:r>
              <a:rPr lang="en-GB" sz="1400" dirty="0" smtClean="0"/>
              <a:t>have integrated </a:t>
            </a:r>
            <a:r>
              <a:rPr lang="en-GB" sz="1400" dirty="0" err="1" smtClean="0"/>
              <a:t>ORCiD</a:t>
            </a:r>
            <a:r>
              <a:rPr lang="en-GB" sz="1400" dirty="0" smtClean="0"/>
              <a:t> identifiers into our online grant application and reporting systems so they can easily link researchers to their works and speed up grant applications</a:t>
            </a:r>
          </a:p>
          <a:p>
            <a:pPr>
              <a:defRPr/>
            </a:pP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400" b="1" dirty="0" smtClean="0">
              <a:solidFill>
                <a:srgbClr val="DD5A49"/>
              </a:solidFill>
            </a:endParaRPr>
          </a:p>
          <a:p>
            <a:pPr>
              <a:buClr>
                <a:srgbClr val="FF0000"/>
              </a:buClr>
              <a:defRPr/>
            </a:pPr>
            <a:endParaRPr lang="en-GB" sz="1400" dirty="0" smtClean="0"/>
          </a:p>
          <a:p>
            <a:endParaRPr lang="en-GB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74838"/>
            <a:ext cx="7434000" cy="871526"/>
          </a:xfrm>
        </p:spPr>
        <p:txBody>
          <a:bodyPr/>
          <a:lstStyle/>
          <a:p>
            <a:r>
              <a:rPr lang="en-GB" dirty="0" err="1" smtClean="0"/>
              <a:t>Orcid</a:t>
            </a:r>
            <a:r>
              <a:rPr lang="en-GB" dirty="0" smtClean="0"/>
              <a:t> uptake so far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4455" y="643229"/>
            <a:ext cx="37800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400" dirty="0" smtClean="0"/>
          </a:p>
          <a:p>
            <a:endParaRPr lang="en-GB" sz="1600" dirty="0" smtClean="0"/>
          </a:p>
          <a:p>
            <a:r>
              <a:rPr lang="en-GB" sz="1600" dirty="0" smtClean="0"/>
              <a:t/>
            </a:r>
            <a:br>
              <a:rPr lang="en-GB" sz="1600" dirty="0" smtClean="0"/>
            </a:br>
            <a:endParaRPr lang="en-GB" dirty="0" smtClean="0"/>
          </a:p>
        </p:txBody>
      </p:sp>
      <p:pic>
        <p:nvPicPr>
          <p:cNvPr id="12" name="Picture 2" descr="http://image.slidesharecdn.com/20140917jiscbrown-140925051813-phpapp01/95/orcid-jiscarma-progress-meeting-update-by-josh-brown-3-638.jpg?cb=14116404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43662" r="10186"/>
          <a:stretch/>
        </p:blipFill>
        <p:spPr bwMode="auto">
          <a:xfrm>
            <a:off x="4860491" y="1419622"/>
            <a:ext cx="37157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9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51135"/>
            <a:ext cx="7434000" cy="476859"/>
          </a:xfrm>
        </p:spPr>
        <p:txBody>
          <a:bodyPr/>
          <a:lstStyle/>
          <a:p>
            <a:r>
              <a:rPr lang="en-GB" dirty="0" smtClean="0"/>
              <a:t>Jisc-ARMA ORCID pilot project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581274" y="1203598"/>
            <a:ext cx="8160390" cy="3613678"/>
            <a:chOff x="467544" y="706505"/>
            <a:chExt cx="8274120" cy="411077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866938"/>
              <a:ext cx="1080120" cy="695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227194" y="847625"/>
              <a:ext cx="3078342" cy="2214246"/>
            </a:xfrm>
            <a:prstGeom prst="rect">
              <a:avLst/>
            </a:prstGeom>
            <a:solidFill>
              <a:srgbClr val="0092CB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85800">
                <a:defRPr/>
              </a:pPr>
              <a:r>
                <a:rPr lang="en-GB" sz="1500" b="1" kern="0" dirty="0">
                  <a:solidFill>
                    <a:srgbClr val="FFFFFF"/>
                  </a:solidFill>
                  <a:latin typeface="Corbel"/>
                </a:rPr>
                <a:t>8 HEI based example ORCID implementations and workflows </a:t>
              </a:r>
              <a:br>
                <a:rPr lang="en-GB" sz="1500" b="1" kern="0" dirty="0">
                  <a:solidFill>
                    <a:srgbClr val="FFFFFF"/>
                  </a:solidFill>
                  <a:latin typeface="Corbel"/>
                </a:rPr>
              </a:br>
              <a:endParaRPr lang="en-GB" sz="1500" b="1" kern="0" dirty="0">
                <a:solidFill>
                  <a:srgbClr val="FFFFFF"/>
                </a:solidFill>
                <a:latin typeface="Corbel"/>
              </a:endParaRPr>
            </a:p>
            <a:p>
              <a:pPr defTabSz="685800">
                <a:defRPr/>
              </a:pPr>
              <a:r>
                <a:rPr lang="en-GB" sz="1500" b="1" kern="0" dirty="0">
                  <a:solidFill>
                    <a:srgbClr val="FFFFFF"/>
                  </a:solidFill>
                  <a:latin typeface="Corbel"/>
                </a:rPr>
                <a:t>+ engagement with HEIs and organisations implementing or planning to implement ORCID </a:t>
              </a:r>
              <a:r>
                <a:rPr lang="en-GB" sz="1500" b="1" kern="0" dirty="0" err="1">
                  <a:solidFill>
                    <a:srgbClr val="FFFFFF"/>
                  </a:solidFill>
                  <a:latin typeface="Corbel"/>
                </a:rPr>
                <a:t>iDs</a:t>
              </a:r>
              <a:r>
                <a:rPr lang="en-GB" sz="1500" b="1" kern="0" dirty="0">
                  <a:solidFill>
                    <a:srgbClr val="FFFFFF"/>
                  </a:solidFill>
                  <a:latin typeface="Corbel"/>
                </a:rPr>
                <a:t/>
              </a:r>
              <a:br>
                <a:rPr lang="en-GB" sz="1500" b="1" kern="0" dirty="0">
                  <a:solidFill>
                    <a:srgbClr val="FFFFFF"/>
                  </a:solidFill>
                  <a:latin typeface="Corbel"/>
                </a:rPr>
              </a:br>
              <a:r>
                <a:rPr lang="en-GB" sz="1500" b="1" kern="0" dirty="0">
                  <a:solidFill>
                    <a:srgbClr val="FFFFFF"/>
                  </a:solidFill>
                  <a:latin typeface="Corbel"/>
                </a:rPr>
                <a:t/>
              </a:r>
              <a:br>
                <a:rPr lang="en-GB" sz="1500" b="1" kern="0" dirty="0">
                  <a:solidFill>
                    <a:srgbClr val="FFFFFF"/>
                  </a:solidFill>
                  <a:latin typeface="Corbel"/>
                </a:rPr>
              </a:br>
              <a:r>
                <a:rPr lang="en-GB" sz="1500" b="1" kern="0" dirty="0">
                  <a:solidFill>
                    <a:srgbClr val="FFFFFF"/>
                  </a:solidFill>
                  <a:latin typeface="Corbel"/>
                </a:rPr>
                <a:t>+engagement with vendors </a:t>
              </a:r>
              <a:br>
                <a:rPr lang="en-GB" sz="1500" b="1" kern="0" dirty="0">
                  <a:solidFill>
                    <a:srgbClr val="FFFFFF"/>
                  </a:solidFill>
                  <a:latin typeface="Corbel"/>
                </a:rPr>
              </a:br>
              <a:endParaRPr lang="en-GB" sz="1500" kern="0" dirty="0">
                <a:solidFill>
                  <a:srgbClr val="FFFFFF"/>
                </a:solidFill>
                <a:latin typeface="Corbel"/>
              </a:endParaRPr>
            </a:p>
          </p:txBody>
        </p:sp>
        <p:pic>
          <p:nvPicPr>
            <p:cNvPr id="9" name="Picture 2" descr="C:\Users\verena.weigert\Desktop\arma_big_4c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641" y="706505"/>
              <a:ext cx="1104137" cy="123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776" y="2132912"/>
              <a:ext cx="2139553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45437" y="1777761"/>
              <a:ext cx="1075879" cy="1296144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GB" sz="900" b="1" kern="0" dirty="0">
                  <a:solidFill>
                    <a:srgbClr val="FFFFFF"/>
                  </a:solidFill>
                  <a:latin typeface="Corbel"/>
                </a:rPr>
                <a:t>ORCID implementation Group </a:t>
              </a:r>
              <a:br>
                <a:rPr lang="en-GB" sz="900" b="1" kern="0" dirty="0">
                  <a:solidFill>
                    <a:srgbClr val="FFFFFF"/>
                  </a:solidFill>
                  <a:latin typeface="Corbel"/>
                </a:rPr>
              </a:br>
              <a:r>
                <a:rPr lang="en-GB" sz="900" b="1" kern="0" dirty="0">
                  <a:solidFill>
                    <a:srgbClr val="FFFFFF"/>
                  </a:solidFill>
                  <a:latin typeface="Corbel"/>
                </a:rPr>
                <a:t>(RCUK, HEFCE, UCISA, ARMA, HESA, RLUK, SCONUL, Wellcome Trust, Jisc)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437" y="3352438"/>
              <a:ext cx="8196227" cy="324036"/>
            </a:xfrm>
            <a:prstGeom prst="rect">
              <a:avLst/>
            </a:prstGeom>
            <a:solidFill>
              <a:srgbClr val="0092CB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GB" sz="1350" b="1" kern="0" dirty="0" smtClean="0">
                  <a:solidFill>
                    <a:srgbClr val="FFFFFF"/>
                  </a:solidFill>
                  <a:latin typeface="Corbel"/>
                </a:rPr>
                <a:t>3 workshops</a:t>
              </a:r>
              <a:r>
                <a:rPr lang="en-GB" sz="1350" b="1" kern="0" dirty="0">
                  <a:solidFill>
                    <a:srgbClr val="FFFFFF"/>
                  </a:solidFill>
                  <a:latin typeface="Corbel"/>
                </a:rPr>
                <a:t>, technical </a:t>
              </a:r>
              <a:r>
                <a:rPr lang="en-GB" sz="1350" b="1" kern="0" dirty="0" smtClean="0">
                  <a:solidFill>
                    <a:srgbClr val="FFFFFF"/>
                  </a:solidFill>
                  <a:latin typeface="Corbel"/>
                </a:rPr>
                <a:t>support</a:t>
              </a:r>
              <a:endParaRPr lang="en-GB" sz="1350" b="1" kern="0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681790" y="3813888"/>
              <a:ext cx="363474" cy="432048"/>
            </a:xfrm>
            <a:prstGeom prst="downArrow">
              <a:avLst/>
            </a:prstGeom>
            <a:solidFill>
              <a:srgbClr val="E85E1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485714" y="3787824"/>
              <a:ext cx="363474" cy="432048"/>
            </a:xfrm>
            <a:prstGeom prst="downArrow">
              <a:avLst/>
            </a:prstGeom>
            <a:solidFill>
              <a:srgbClr val="E85E1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GB" sz="1350" kern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274" y="4331222"/>
              <a:ext cx="7912608" cy="486054"/>
            </a:xfrm>
            <a:prstGeom prst="rect">
              <a:avLst/>
            </a:prstGeom>
            <a:solidFill>
              <a:srgbClr val="E0471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en-GB" sz="1350" b="1" kern="0" dirty="0">
                  <a:solidFill>
                    <a:srgbClr val="FFFFFF"/>
                  </a:solidFill>
                  <a:latin typeface="Corbel"/>
                </a:rPr>
                <a:t>case study </a:t>
              </a:r>
              <a:r>
                <a:rPr lang="en-GB" sz="1350" b="1" kern="0" dirty="0" smtClean="0">
                  <a:solidFill>
                    <a:srgbClr val="FFFFFF"/>
                  </a:solidFill>
                  <a:latin typeface="Corbel"/>
                </a:rPr>
                <a:t>reports, </a:t>
              </a:r>
              <a:r>
                <a:rPr lang="en-GB" sz="1350" b="1" kern="0" dirty="0">
                  <a:solidFill>
                    <a:srgbClr val="FFFFFF"/>
                  </a:solidFill>
                  <a:latin typeface="Corbel"/>
                </a:rPr>
                <a:t>advice &amp; guidance, business case, </a:t>
              </a:r>
              <a:r>
                <a:rPr lang="en-GB" sz="1350" b="1" kern="0" dirty="0" smtClean="0">
                  <a:solidFill>
                    <a:srgbClr val="FFFFFF"/>
                  </a:solidFill>
                  <a:latin typeface="Corbel"/>
                </a:rPr>
                <a:t>recommendations on </a:t>
              </a:r>
              <a:r>
                <a:rPr lang="en-GB" sz="1350" b="1" kern="0" dirty="0">
                  <a:solidFill>
                    <a:srgbClr val="FFFFFF"/>
                  </a:solidFill>
                  <a:latin typeface="Corbel"/>
                </a:rPr>
                <a:t>national ORCID membership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68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9542"/>
            <a:ext cx="7506000" cy="468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Overview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1375936"/>
            <a:ext cx="4502761" cy="33196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 to Jisc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UK landscape and Research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Jisc action areas for interoperability – some examples</a:t>
            </a:r>
          </a:p>
          <a:p>
            <a:pPr marL="874350" lvl="2" indent="-514350"/>
            <a:r>
              <a:rPr lang="en-GB" dirty="0" smtClean="0"/>
              <a:t>Shared Services and infrastructure</a:t>
            </a:r>
          </a:p>
          <a:p>
            <a:pPr marL="874350" lvl="2" indent="-514350"/>
            <a:r>
              <a:rPr lang="en-GB" dirty="0" smtClean="0"/>
              <a:t>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Interoperability challenges and issues</a:t>
            </a:r>
          </a:p>
          <a:p>
            <a:pPr marL="514350" indent="-514350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22" y="584770"/>
            <a:ext cx="4242478" cy="37694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9554" y="43542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hlinkClick r:id="rId4"/>
              </a:rPr>
              <a:t>http://</a:t>
            </a:r>
            <a:r>
              <a:rPr lang="en-GB" sz="1200" dirty="0" smtClean="0">
                <a:hlinkClick r:id="rId4"/>
              </a:rPr>
              <a:t>imgs.xkcd.com/comics/universal_converter_box.png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806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05" y="652334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Challenges and issues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03939" y="718922"/>
            <a:ext cx="8446862" cy="4058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34000" y="718922"/>
            <a:ext cx="8676000" cy="126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48549" y="1333098"/>
            <a:ext cx="4841002" cy="29675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Governance ambiguity </a:t>
            </a:r>
          </a:p>
          <a:p>
            <a:r>
              <a:rPr lang="en-GB" sz="2000" dirty="0"/>
              <a:t>Focus and Context – local, subject, regional, national, European, international?</a:t>
            </a:r>
          </a:p>
          <a:p>
            <a:r>
              <a:rPr lang="en-GB" sz="2000" dirty="0" smtClean="0"/>
              <a:t>Understanding </a:t>
            </a:r>
            <a:r>
              <a:rPr lang="en-GB" sz="2000" dirty="0"/>
              <a:t>the landscape and the key </a:t>
            </a:r>
            <a:r>
              <a:rPr lang="en-GB" sz="2000" dirty="0" smtClean="0"/>
              <a:t>drivers</a:t>
            </a:r>
          </a:p>
          <a:p>
            <a:r>
              <a:rPr lang="en-GB" sz="2000" dirty="0" smtClean="0"/>
              <a:t>Synthesising earlier work in a changing landscape</a:t>
            </a:r>
          </a:p>
          <a:p>
            <a:r>
              <a:rPr lang="en-GB" sz="2000" dirty="0" smtClean="0"/>
              <a:t>Standards -  implementation and sustainability</a:t>
            </a:r>
          </a:p>
          <a:p>
            <a:endParaRPr lang="en-GB" sz="2400" b="1" dirty="0" smtClean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31590"/>
            <a:ext cx="2292096" cy="2566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0113" y="3715084"/>
            <a:ext cx="3070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/>
              <a:t>Pharoah</a:t>
            </a:r>
            <a:r>
              <a:rPr lang="en-GB" sz="1200" b="1" dirty="0"/>
              <a:t> Hound</a:t>
            </a:r>
            <a:endParaRPr lang="en-GB" sz="1200" u="sng" dirty="0"/>
          </a:p>
          <a:p>
            <a:r>
              <a:rPr lang="en-GB" sz="1200" u="sng" dirty="0" smtClean="0">
                <a:hlinkClick r:id="rId4"/>
              </a:rPr>
              <a:t>http</a:t>
            </a:r>
            <a:r>
              <a:rPr lang="en-GB" sz="1200" u="sng" dirty="0">
                <a:hlinkClick r:id="rId4"/>
              </a:rPr>
              <a:t>://</a:t>
            </a:r>
            <a:r>
              <a:rPr lang="en-GB" sz="1200" u="sng" dirty="0" smtClean="0">
                <a:hlinkClick r:id="rId4"/>
              </a:rPr>
              <a:t>commons.wikimedia.org/wiki/File:Australian_Shepherd_agility_cropped.jpg</a:t>
            </a:r>
            <a:r>
              <a:rPr lang="en-GB" sz="1200" u="sng" dirty="0" smtClean="0"/>
              <a:t> </a:t>
            </a:r>
          </a:p>
          <a:p>
            <a:r>
              <a:rPr lang="en-GB" sz="1200" b="1" dirty="0" smtClean="0"/>
              <a:t>(CC </a:t>
            </a:r>
            <a:r>
              <a:rPr lang="en-GB" sz="1200" b="1" dirty="0"/>
              <a:t>BY-SA </a:t>
            </a:r>
            <a:r>
              <a:rPr lang="en-GB" sz="1200" b="1" dirty="0" smtClean="0"/>
              <a:t>3.0)</a:t>
            </a:r>
            <a:endParaRPr lang="en-GB" sz="1200" u="sng" dirty="0"/>
          </a:p>
        </p:txBody>
      </p:sp>
    </p:spTree>
    <p:extLst>
      <p:ext uri="{BB962C8B-B14F-4D97-AF65-F5344CB8AC3E}">
        <p14:creationId xmlns:p14="http://schemas.microsoft.com/office/powerpoint/2010/main" val="10019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Introducing Jisc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Snip Single Corner Rectangle 7"/>
          <p:cNvSpPr/>
          <p:nvPr/>
        </p:nvSpPr>
        <p:spPr>
          <a:xfrm flipV="1">
            <a:off x="234000" y="771550"/>
            <a:ext cx="4140000" cy="3321180"/>
          </a:xfrm>
          <a:prstGeom prst="snip1Rect">
            <a:avLst>
              <a:gd name="adj" fmla="val 11241"/>
            </a:avLst>
          </a:prstGeom>
          <a:solidFill>
            <a:srgbClr val="CADC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 rot="10800000" flipH="1">
            <a:off x="234000" y="4089601"/>
            <a:ext cx="369956" cy="368984"/>
          </a:xfrm>
          <a:prstGeom prst="rtTriangle">
            <a:avLst/>
          </a:prstGeom>
          <a:solidFill>
            <a:srgbClr val="CADC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2313" y="950014"/>
            <a:ext cx="3780000" cy="30521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en-GB" sz="2400" dirty="0">
                <a:solidFill>
                  <a:srgbClr val="2C3841"/>
                </a:solidFill>
                <a:latin typeface="+mj-lt"/>
              </a:rPr>
              <a:t>Jisc offers </a:t>
            </a:r>
            <a:r>
              <a:rPr lang="en-GB" sz="2400" b="1" dirty="0">
                <a:solidFill>
                  <a:srgbClr val="2C3841"/>
                </a:solidFill>
                <a:latin typeface="+mj-lt"/>
              </a:rPr>
              <a:t>digital services </a:t>
            </a:r>
            <a:r>
              <a:rPr lang="en-GB" sz="2400" dirty="0">
                <a:solidFill>
                  <a:srgbClr val="2C3841"/>
                </a:solidFill>
                <a:latin typeface="+mj-lt"/>
              </a:rPr>
              <a:t>for </a:t>
            </a:r>
            <a:r>
              <a:rPr lang="en-GB" sz="2400" b="1" dirty="0">
                <a:solidFill>
                  <a:srgbClr val="2C3841"/>
                </a:solidFill>
                <a:latin typeface="+mj-lt"/>
              </a:rPr>
              <a:t>UK education </a:t>
            </a:r>
            <a:r>
              <a:rPr lang="en-GB" sz="2400" dirty="0">
                <a:solidFill>
                  <a:srgbClr val="2C3841"/>
                </a:solidFill>
                <a:latin typeface="+mj-lt"/>
              </a:rPr>
              <a:t>and </a:t>
            </a:r>
            <a:r>
              <a:rPr lang="en-GB" sz="2400" b="1" dirty="0" smtClean="0">
                <a:solidFill>
                  <a:srgbClr val="2C3841"/>
                </a:solidFill>
                <a:latin typeface="+mj-lt"/>
              </a:rPr>
              <a:t>research</a:t>
            </a:r>
            <a:r>
              <a:rPr lang="en-GB" sz="2400" dirty="0" smtClean="0">
                <a:solidFill>
                  <a:srgbClr val="2C3841"/>
                </a:solidFill>
                <a:latin typeface="+mj-lt"/>
              </a:rPr>
              <a:t>. The charity does this </a:t>
            </a:r>
            <a:r>
              <a:rPr lang="en-GB" sz="2400" dirty="0">
                <a:solidFill>
                  <a:srgbClr val="2C3841"/>
                </a:solidFill>
                <a:latin typeface="+mj-lt"/>
              </a:rPr>
              <a:t>to achieve its </a:t>
            </a:r>
            <a:r>
              <a:rPr lang="en-GB" sz="2400" b="1" dirty="0">
                <a:solidFill>
                  <a:srgbClr val="2C3841"/>
                </a:solidFill>
                <a:latin typeface="+mj-lt"/>
              </a:rPr>
              <a:t>vision</a:t>
            </a:r>
            <a:r>
              <a:rPr lang="en-GB" sz="2400" dirty="0">
                <a:solidFill>
                  <a:srgbClr val="2C3841"/>
                </a:solidFill>
                <a:latin typeface="+mj-lt"/>
              </a:rPr>
              <a:t> for the </a:t>
            </a:r>
            <a:r>
              <a:rPr lang="en-GB" sz="2400" b="1" dirty="0">
                <a:solidFill>
                  <a:srgbClr val="2C3841"/>
                </a:solidFill>
                <a:latin typeface="+mj-lt"/>
              </a:rPr>
              <a:t>UK</a:t>
            </a:r>
            <a:r>
              <a:rPr lang="en-GB" sz="2400" dirty="0">
                <a:solidFill>
                  <a:srgbClr val="2C3841"/>
                </a:solidFill>
                <a:latin typeface="+mj-lt"/>
              </a:rPr>
              <a:t> to be the </a:t>
            </a:r>
            <a:r>
              <a:rPr lang="en-GB" sz="2400" b="1" dirty="0">
                <a:solidFill>
                  <a:srgbClr val="2C3841"/>
                </a:solidFill>
                <a:latin typeface="+mj-lt"/>
              </a:rPr>
              <a:t>most digitally advanced </a:t>
            </a:r>
            <a:r>
              <a:rPr lang="en-GB" sz="2400" dirty="0">
                <a:solidFill>
                  <a:srgbClr val="2C3841"/>
                </a:solidFill>
                <a:latin typeface="+mj-lt"/>
              </a:rPr>
              <a:t>education and research nation in the </a:t>
            </a:r>
            <a:r>
              <a:rPr lang="en-GB" sz="2400" b="1" dirty="0" smtClean="0">
                <a:solidFill>
                  <a:srgbClr val="2C3841"/>
                </a:solidFill>
                <a:latin typeface="+mj-lt"/>
              </a:rPr>
              <a:t>world</a:t>
            </a:r>
            <a:r>
              <a:rPr lang="en-GB" sz="2400" dirty="0" smtClean="0">
                <a:solidFill>
                  <a:srgbClr val="2C3841"/>
                </a:solidFill>
                <a:latin typeface="+mj-lt"/>
              </a:rPr>
              <a:t>.</a:t>
            </a:r>
          </a:p>
          <a:p>
            <a:pPr>
              <a:lnSpc>
                <a:spcPts val="2900"/>
              </a:lnSpc>
              <a:spcBef>
                <a:spcPts val="600"/>
              </a:spcBef>
            </a:pPr>
            <a:r>
              <a:rPr lang="en-GB" sz="2400" dirty="0">
                <a:solidFill>
                  <a:srgbClr val="2C3841"/>
                </a:solidFill>
                <a:latin typeface="+mj-lt"/>
                <a:hlinkClick r:id="rId3" tooltip="Jisc website"/>
              </a:rPr>
              <a:t>J</a:t>
            </a:r>
            <a:r>
              <a:rPr lang="en-GB" sz="2400" dirty="0" smtClean="0">
                <a:solidFill>
                  <a:srgbClr val="2C3841"/>
                </a:solidFill>
                <a:latin typeface="+mj-lt"/>
                <a:hlinkClick r:id="rId3" tooltip="Jisc website"/>
              </a:rPr>
              <a:t>isc.ac.uk</a:t>
            </a:r>
            <a:endParaRPr lang="en-GB" sz="2400" dirty="0" smtClean="0">
              <a:solidFill>
                <a:srgbClr val="2C3841"/>
              </a:solidFill>
              <a:latin typeface="+mj-lt"/>
            </a:endParaRPr>
          </a:p>
        </p:txBody>
      </p:sp>
      <p:sp>
        <p:nvSpPr>
          <p:cNvPr id="11" name="Right Triangle 14"/>
          <p:cNvSpPr>
            <a:spLocks noChangeAspect="1"/>
          </p:cNvSpPr>
          <p:nvPr/>
        </p:nvSpPr>
        <p:spPr>
          <a:xfrm rot="2719676">
            <a:off x="302583" y="4297058"/>
            <a:ext cx="806888" cy="519320"/>
          </a:xfrm>
          <a:custGeom>
            <a:avLst/>
            <a:gdLst>
              <a:gd name="connsiteX0" fmla="*/ 0 w 791775"/>
              <a:gd name="connsiteY0" fmla="*/ 755278 h 755278"/>
              <a:gd name="connsiteX1" fmla="*/ 0 w 791775"/>
              <a:gd name="connsiteY1" fmla="*/ 0 h 755278"/>
              <a:gd name="connsiteX2" fmla="*/ 791775 w 791775"/>
              <a:gd name="connsiteY2" fmla="*/ 755278 h 755278"/>
              <a:gd name="connsiteX3" fmla="*/ 0 w 791775"/>
              <a:gd name="connsiteY3" fmla="*/ 755278 h 755278"/>
              <a:gd name="connsiteX0" fmla="*/ 0 w 1173503"/>
              <a:gd name="connsiteY0" fmla="*/ 755278 h 755278"/>
              <a:gd name="connsiteX1" fmla="*/ 0 w 1173503"/>
              <a:gd name="connsiteY1" fmla="*/ 0 h 755278"/>
              <a:gd name="connsiteX2" fmla="*/ 1173503 w 1173503"/>
              <a:gd name="connsiteY2" fmla="*/ 373672 h 755278"/>
              <a:gd name="connsiteX3" fmla="*/ 0 w 1173503"/>
              <a:gd name="connsiteY3" fmla="*/ 755278 h 75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503" h="755278">
                <a:moveTo>
                  <a:pt x="0" y="755278"/>
                </a:moveTo>
                <a:lnTo>
                  <a:pt x="0" y="0"/>
                </a:lnTo>
                <a:lnTo>
                  <a:pt x="1173503" y="373672"/>
                </a:lnTo>
                <a:lnTo>
                  <a:pt x="0" y="755278"/>
                </a:lnTo>
                <a:close/>
              </a:path>
            </a:pathLst>
          </a:custGeom>
          <a:solidFill>
            <a:srgbClr val="9BA7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delete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6" y="859416"/>
            <a:ext cx="4139184" cy="3440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9036" y="4594434"/>
            <a:ext cx="1952978" cy="107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© </a:t>
            </a:r>
            <a:r>
              <a:rPr lang="en-GB" sz="700" dirty="0" err="1">
                <a:solidFill>
                  <a:schemeClr val="bg1"/>
                </a:solidFill>
              </a:rPr>
              <a:t>Isaxen</a:t>
            </a:r>
            <a:r>
              <a:rPr lang="en-GB" sz="700" dirty="0">
                <a:solidFill>
                  <a:schemeClr val="bg1"/>
                </a:solidFill>
              </a:rPr>
              <a:t> via Flickr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0816" y="4267465"/>
            <a:ext cx="4139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/>
              <a:t>Isaxen</a:t>
            </a:r>
            <a:r>
              <a:rPr lang="en-GB" sz="1200" b="1" dirty="0" smtClean="0"/>
              <a:t> </a:t>
            </a:r>
            <a:r>
              <a:rPr lang="en-GB" sz="1200" dirty="0" smtClean="0">
                <a:hlinkClick r:id="rId5"/>
              </a:rPr>
              <a:t>http</a:t>
            </a:r>
            <a:r>
              <a:rPr lang="en-GB" sz="1200" dirty="0">
                <a:hlinkClick r:id="rId5"/>
              </a:rPr>
              <a:t>://</a:t>
            </a:r>
            <a:r>
              <a:rPr lang="en-GB" sz="1200" dirty="0" smtClean="0">
                <a:hlinkClick r:id="rId5"/>
              </a:rPr>
              <a:t>flic.kr/p/dqmfra</a:t>
            </a:r>
            <a:r>
              <a:rPr lang="en-GB" sz="1200" dirty="0" smtClean="0"/>
              <a:t> </a:t>
            </a:r>
            <a:r>
              <a:rPr lang="en-GB" sz="1200" b="1" dirty="0" smtClean="0"/>
              <a:t>(</a:t>
            </a:r>
            <a:r>
              <a:rPr lang="en-GB" sz="1200" b="1" dirty="0"/>
              <a:t>CC BY 2.0)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6462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707386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Challenges </a:t>
            </a:r>
            <a:r>
              <a:rPr lang="en-GB" smtClean="0"/>
              <a:t>and issues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1275606"/>
            <a:ext cx="8446862" cy="4357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34000" y="718922"/>
            <a:ext cx="8676000" cy="126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34000" y="1541136"/>
            <a:ext cx="4646865" cy="908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When </a:t>
            </a:r>
            <a:r>
              <a:rPr lang="en-GB" sz="2000" dirty="0" smtClean="0"/>
              <a:t>and how to </a:t>
            </a:r>
            <a:r>
              <a:rPr lang="en-GB" sz="2000" dirty="0"/>
              <a:t>act -  new and radical solutions or chipping away?</a:t>
            </a:r>
          </a:p>
          <a:p>
            <a:r>
              <a:rPr lang="en-GB" sz="2000" dirty="0" smtClean="0"/>
              <a:t>Complex </a:t>
            </a:r>
            <a:r>
              <a:rPr lang="en-GB" sz="2000" dirty="0"/>
              <a:t>landscape of systems and services – patchworks vs networks</a:t>
            </a:r>
          </a:p>
          <a:p>
            <a:r>
              <a:rPr lang="en-GB" sz="2000" dirty="0" smtClean="0"/>
              <a:t>Inertia: decisions made about systems are difficult to reverse</a:t>
            </a:r>
          </a:p>
          <a:p>
            <a:r>
              <a:rPr lang="en-GB" sz="2000" dirty="0" smtClean="0"/>
              <a:t>Building the business case.</a:t>
            </a:r>
          </a:p>
          <a:p>
            <a:r>
              <a:rPr lang="en-GB" sz="2000" dirty="0" smtClean="0"/>
              <a:t>Making it easy …or at least easier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41386"/>
            <a:ext cx="3024336" cy="2926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36096" y="3867894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By </a:t>
            </a:r>
            <a:r>
              <a:rPr lang="az-Cyrl-AZ" sz="1200" b="1" dirty="0" smtClean="0"/>
              <a:t>Евгений Арифулин</a:t>
            </a:r>
            <a:r>
              <a:rPr lang="en-GB" sz="1200" b="1" dirty="0" smtClean="0"/>
              <a:t> </a:t>
            </a:r>
          </a:p>
          <a:p>
            <a:r>
              <a:rPr lang="en-GB" sz="1200" b="1" dirty="0">
                <a:hlinkClick r:id="rId4"/>
              </a:rPr>
              <a:t>https://www.flickr.com/photos/95414346@N06</a:t>
            </a:r>
            <a:r>
              <a:rPr lang="en-GB" sz="1200" b="1" dirty="0" smtClean="0">
                <a:hlinkClick r:id="rId4"/>
              </a:rPr>
              <a:t>/</a:t>
            </a:r>
            <a:r>
              <a:rPr lang="en-GB" sz="1200" b="1" dirty="0" smtClean="0"/>
              <a:t>   (</a:t>
            </a:r>
            <a:r>
              <a:rPr lang="en-GB" sz="1200" b="1" dirty="0"/>
              <a:t>CC BY-NC 2.0)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6140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10" y="659664"/>
            <a:ext cx="7506000" cy="468000"/>
          </a:xfrm>
        </p:spPr>
        <p:txBody>
          <a:bodyPr>
            <a:normAutofit/>
          </a:bodyPr>
          <a:lstStyle/>
          <a:p>
            <a:r>
              <a:rPr lang="en-GB" dirty="0" smtClean="0"/>
              <a:t>Closing thoughts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4000" y="779848"/>
            <a:ext cx="8446862" cy="4357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34000" y="718922"/>
            <a:ext cx="8676000" cy="126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11822" y="987574"/>
            <a:ext cx="4404194" cy="2664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Best practice inside and outside the sector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Focus on the value rather than the complexity </a:t>
            </a:r>
          </a:p>
          <a:p>
            <a:pPr marL="288000" lvl="1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Font typeface="Lucida Grande"/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494703" y="718922"/>
            <a:ext cx="369332" cy="4030871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r>
              <a:rPr lang="en-GB" sz="1200" dirty="0">
                <a:hlinkClick r:id="rId3"/>
              </a:rPr>
              <a:t>http://</a:t>
            </a:r>
            <a:r>
              <a:rPr lang="en-GB" sz="1200" dirty="0" smtClean="0">
                <a:hlinkClick r:id="rId3"/>
              </a:rPr>
              <a:t>www.knowledge-exchange.info/Default.aspx?ID=733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345" y="202595"/>
            <a:ext cx="3431343" cy="47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0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out more…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563200" y="2355726"/>
            <a:ext cx="3883378" cy="175149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DE481C"/>
              </a:buClr>
              <a:buSzPct val="120000"/>
              <a:buFont typeface="Lucida Grande"/>
              <a:buNone/>
              <a:defRPr sz="2000" b="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20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8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600" b="1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Linda Naughton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Senior Co-Design Manager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DE481C"/>
                </a:solidFill>
                <a:hlinkClick r:id="rId3"/>
              </a:rPr>
              <a:t>linda.naughton@jisc.ac.uk</a:t>
            </a:r>
            <a:r>
              <a:rPr lang="en-GB" sz="2400" dirty="0" smtClean="0">
                <a:solidFill>
                  <a:srgbClr val="DE481C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779" y="4266526"/>
            <a:ext cx="767715" cy="268605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7337779" y="4612214"/>
            <a:ext cx="1572222" cy="27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None/>
              <a:defRPr sz="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None/>
              <a:defRPr sz="12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10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None/>
              <a:defRPr sz="9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Except where otherwise noted, this work is licensed under CC-BY-NC-ND</a:t>
            </a:r>
          </a:p>
        </p:txBody>
      </p:sp>
    </p:spTree>
    <p:extLst>
      <p:ext uri="{BB962C8B-B14F-4D97-AF65-F5344CB8AC3E}">
        <p14:creationId xmlns:p14="http://schemas.microsoft.com/office/powerpoint/2010/main" val="135064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44" y="499447"/>
            <a:ext cx="7434000" cy="453479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dirty="0" err="1" smtClean="0"/>
              <a:t>Jisc</a:t>
            </a:r>
            <a:r>
              <a:rPr lang="en-GB" dirty="0" smtClean="0"/>
              <a:t> delivers…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32920" y="2931790"/>
            <a:ext cx="1475696" cy="648072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Lucida Grande"/>
              <a:buNone/>
            </a:pPr>
            <a:r>
              <a:rPr lang="en-GB" dirty="0" smtClean="0"/>
              <a:t>Digital content</a:t>
            </a:r>
            <a:endParaRPr lang="en-GB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700000" y="2931790"/>
            <a:ext cx="1475696" cy="648072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 algn="l" defTabSz="4572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rgbClr val="E85E12"/>
              </a:buClr>
              <a:buSzPct val="120000"/>
              <a:buFont typeface="Lucida Grande"/>
              <a:buChar char="»"/>
              <a:defRPr sz="24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1pPr>
            <a:lvl2pPr marL="648000" indent="-3240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E85E12"/>
              </a:buClr>
              <a:buSzPct val="120000"/>
              <a:buFont typeface="Arial"/>
              <a:buChar char="›"/>
              <a:defRPr sz="24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2pPr>
            <a:lvl3pPr marL="972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Lucida Grande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3pPr>
            <a:lvl4pPr marL="1296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Arial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4pPr>
            <a:lvl5pPr marL="1512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10000"/>
              <a:buFont typeface="Arial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Lucida Grande"/>
              <a:buNone/>
            </a:pPr>
            <a:r>
              <a:rPr lang="en-GB" dirty="0" smtClean="0"/>
              <a:t>Network &amp;</a:t>
            </a:r>
            <a:br>
              <a:rPr lang="en-GB" dirty="0" smtClean="0"/>
            </a:br>
            <a:r>
              <a:rPr lang="en-GB" dirty="0" smtClean="0"/>
              <a:t>IT services</a:t>
            </a:r>
            <a:endParaRPr lang="en-GB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968504" y="2931790"/>
            <a:ext cx="1475696" cy="648072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 algn="l" defTabSz="4572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rgbClr val="E85E12"/>
              </a:buClr>
              <a:buSzPct val="120000"/>
              <a:buFont typeface="Lucida Grande"/>
              <a:buChar char="»"/>
              <a:defRPr sz="24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1pPr>
            <a:lvl2pPr marL="648000" indent="-3240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E85E12"/>
              </a:buClr>
              <a:buSzPct val="120000"/>
              <a:buFont typeface="Arial"/>
              <a:buChar char="›"/>
              <a:defRPr sz="24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2pPr>
            <a:lvl3pPr marL="972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Lucida Grande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3pPr>
            <a:lvl4pPr marL="1296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Arial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4pPr>
            <a:lvl5pPr marL="1512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10000"/>
              <a:buFont typeface="Arial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Lucida Grande"/>
              <a:buNone/>
            </a:pPr>
            <a:r>
              <a:rPr lang="en-GB" dirty="0" smtClean="0"/>
              <a:t>Advice</a:t>
            </a:r>
            <a:endParaRPr lang="en-GB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092280" y="2931790"/>
            <a:ext cx="1763728" cy="648072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 algn="l" defTabSz="457200" rtl="0" eaLnBrk="1" latinLnBrk="0" hangingPunct="1">
              <a:lnSpc>
                <a:spcPct val="100000"/>
              </a:lnSpc>
              <a:spcBef>
                <a:spcPts val="2400"/>
              </a:spcBef>
              <a:buClr>
                <a:srgbClr val="E85E12"/>
              </a:buClr>
              <a:buSzPct val="120000"/>
              <a:buFont typeface="Lucida Grande"/>
              <a:buChar char="»"/>
              <a:defRPr sz="24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1pPr>
            <a:lvl2pPr marL="648000" indent="-324000" algn="l" defTabSz="4572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E85E12"/>
              </a:buClr>
              <a:buSzPct val="120000"/>
              <a:buFont typeface="Arial"/>
              <a:buChar char="›"/>
              <a:defRPr sz="24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2pPr>
            <a:lvl3pPr marL="972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Lucida Grande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3pPr>
            <a:lvl4pPr marL="1296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20000"/>
              <a:buFont typeface="Arial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4pPr>
            <a:lvl5pPr marL="1512000" indent="-3240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85E12"/>
              </a:buClr>
              <a:buSzPct val="110000"/>
              <a:buFont typeface="Arial"/>
              <a:buChar char="–"/>
              <a:defRPr sz="2000" b="0" kern="1200">
                <a:solidFill>
                  <a:srgbClr val="2C384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Lucida Grande"/>
              <a:buNone/>
            </a:pPr>
            <a:r>
              <a:rPr lang="en-GB" dirty="0" smtClean="0"/>
              <a:t>Research &amp; development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31590"/>
            <a:ext cx="1621536" cy="1621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92" y="1131590"/>
            <a:ext cx="1621536" cy="1621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584" y="1131590"/>
            <a:ext cx="1621536" cy="1621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376" y="1131590"/>
            <a:ext cx="1621536" cy="1621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57986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provide </a:t>
            </a:r>
            <a:r>
              <a:rPr lang="en-GB" sz="1200" dirty="0" smtClean="0"/>
              <a:t>institutions, their </a:t>
            </a:r>
            <a:r>
              <a:rPr lang="en-GB" sz="1200" dirty="0"/>
              <a:t>students and researchers secure, cost-effective access to the UK’s richest collection of digital resources.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9736" y="357986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We provide the HE sector with Janet, the </a:t>
            </a:r>
            <a:r>
              <a:rPr lang="en-GB" sz="1200" dirty="0" err="1"/>
              <a:t>Jisc</a:t>
            </a:r>
            <a:r>
              <a:rPr lang="en-GB" sz="1200" dirty="0"/>
              <a:t> network, advanced infrastructure services and collaboration platforms.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1968" y="357986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We </a:t>
            </a:r>
            <a:r>
              <a:rPr lang="en-GB" sz="1200" dirty="0"/>
              <a:t>listen to </a:t>
            </a:r>
            <a:r>
              <a:rPr lang="en-GB" sz="1200" dirty="0" smtClean="0"/>
              <a:t>our members to </a:t>
            </a:r>
            <a:r>
              <a:rPr lang="en-GB" sz="1200" dirty="0"/>
              <a:t>ensure we offer </a:t>
            </a:r>
            <a:r>
              <a:rPr lang="en-GB" sz="1200" dirty="0" smtClean="0"/>
              <a:t>them </a:t>
            </a:r>
            <a:r>
              <a:rPr lang="en-GB" sz="1200" dirty="0"/>
              <a:t>quality support, guidance and tools </a:t>
            </a:r>
            <a:r>
              <a:rPr lang="en-GB" sz="1200" dirty="0" smtClean="0"/>
              <a:t>- </a:t>
            </a:r>
            <a:r>
              <a:rPr lang="en-GB" sz="1200" dirty="0"/>
              <a:t>estimated to save the sector £122 million in cost efficiencies each year.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0272" y="3579862"/>
            <a:ext cx="2178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Identifying </a:t>
            </a:r>
            <a:r>
              <a:rPr lang="en-GB" sz="1200" dirty="0"/>
              <a:t>emerging technologies and </a:t>
            </a:r>
            <a:r>
              <a:rPr lang="en-GB" sz="1200" dirty="0" smtClean="0"/>
              <a:t>developing </a:t>
            </a:r>
            <a:r>
              <a:rPr lang="en-GB" sz="1200" dirty="0"/>
              <a:t>them around </a:t>
            </a:r>
            <a:r>
              <a:rPr lang="en-GB" sz="1200" dirty="0" smtClean="0"/>
              <a:t>our members’ needs</a:t>
            </a:r>
            <a:r>
              <a:rPr lang="en-GB" sz="1200" dirty="0"/>
              <a:t>. </a:t>
            </a:r>
            <a:r>
              <a:rPr lang="en-GB" sz="1200" dirty="0" smtClean="0"/>
              <a:t>Testing and learning on their behalf to ensure they are ready to </a:t>
            </a:r>
            <a:r>
              <a:rPr lang="en-GB" sz="1200" dirty="0"/>
              <a:t>take advantage of new technologies as they arrive.</a:t>
            </a:r>
          </a:p>
        </p:txBody>
      </p:sp>
    </p:spTree>
    <p:extLst>
      <p:ext uri="{BB962C8B-B14F-4D97-AF65-F5344CB8AC3E}">
        <p14:creationId xmlns:p14="http://schemas.microsoft.com/office/powerpoint/2010/main" val="146862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02" y="440877"/>
            <a:ext cx="7434000" cy="36004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Jisc’s</a:t>
            </a:r>
            <a:r>
              <a:rPr lang="en-GB" dirty="0" smtClean="0"/>
              <a:t> Strategic Framework Impact Areas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13" y="788461"/>
            <a:ext cx="6757336" cy="44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87"/>
            <a:ext cx="7434000" cy="1043956"/>
          </a:xfrm>
        </p:spPr>
        <p:txBody>
          <a:bodyPr/>
          <a:lstStyle/>
          <a:p>
            <a:r>
              <a:rPr lang="en-GB" dirty="0" smtClean="0"/>
              <a:t>Co-design in research &amp; </a:t>
            </a:r>
            <a:r>
              <a:rPr lang="en-GB" dirty="0"/>
              <a:t>d</a:t>
            </a:r>
            <a:r>
              <a:rPr lang="en-GB" dirty="0" smtClean="0"/>
              <a:t>evelopment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t>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4000" y="1275606"/>
            <a:ext cx="4140000" cy="34945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Research at Risk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From prospect to alumnus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Effective learner 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Building capabilities for new digital leadership, pedagogy and efficiency</a:t>
            </a:r>
            <a:endParaRPr lang="en-GB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70838" y="2676240"/>
            <a:ext cx="4140000" cy="184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144000" rIns="180000" bIns="36000"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GB" dirty="0">
                <a:hlinkClick r:id="rId3"/>
              </a:rPr>
              <a:t>Co-design</a:t>
            </a:r>
            <a:r>
              <a:rPr lang="en-GB" dirty="0"/>
              <a:t> is our collaborative innovation model. Steered by </a:t>
            </a:r>
            <a:r>
              <a:rPr lang="en-GB" b="1" dirty="0"/>
              <a:t>customer priorities</a:t>
            </a:r>
            <a:r>
              <a:rPr lang="en-GB" dirty="0"/>
              <a:t>, it is designed to exploit new opportunities and address </a:t>
            </a:r>
            <a:r>
              <a:rPr lang="en-GB" b="1" dirty="0"/>
              <a:t>pressing issues </a:t>
            </a:r>
            <a:r>
              <a:rPr lang="en-GB" dirty="0"/>
              <a:t>in higher and further education through </a:t>
            </a:r>
            <a:r>
              <a:rPr lang="en-GB" b="1" dirty="0"/>
              <a:t>technology</a:t>
            </a:r>
            <a:r>
              <a:rPr lang="en-GB" dirty="0"/>
              <a:t>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4770638" y="1072544"/>
            <a:ext cx="4140200" cy="13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6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9542"/>
            <a:ext cx="7506000" cy="468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Overview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00" y="1375936"/>
            <a:ext cx="5109896" cy="33196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Introduction to Jisc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UK landscape and Research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Jisc action areas for interoperability – some examples</a:t>
            </a:r>
          </a:p>
          <a:p>
            <a:pPr marL="874350" lvl="2" indent="-514350"/>
            <a:r>
              <a:rPr lang="en-GB" dirty="0" smtClean="0"/>
              <a:t>Shared Services and infrastructure</a:t>
            </a:r>
          </a:p>
          <a:p>
            <a:pPr marL="874350" lvl="2" indent="-514350"/>
            <a:r>
              <a:rPr lang="en-GB" dirty="0" smtClean="0"/>
              <a:t>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Interoperability challenges and issues</a:t>
            </a:r>
          </a:p>
          <a:p>
            <a:pPr marL="514350" indent="-514350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667896" y="3724067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/>
              <a:t>Linh</a:t>
            </a:r>
            <a:r>
              <a:rPr lang="en-GB" sz="1200" b="1" dirty="0" smtClean="0"/>
              <a:t> Nguyen  </a:t>
            </a:r>
            <a:r>
              <a:rPr lang="en-GB" sz="1200" dirty="0">
                <a:hlinkClick r:id="rId3"/>
              </a:rPr>
              <a:t>http://flic.kr/p/cGP7u5</a:t>
            </a:r>
            <a:endParaRPr lang="en-GB" sz="1200" dirty="0"/>
          </a:p>
          <a:p>
            <a:r>
              <a:rPr lang="en-GB" sz="1200" b="1" dirty="0" smtClean="0"/>
              <a:t>(CC BY-NC-ND 2.0)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96" y="93354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5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28" y="25357"/>
            <a:ext cx="5575500" cy="906613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At a glance – HE in the UK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D980-8028-4768-849B-459B1B49463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6" name="Picture 2" descr="http://static.squarespace.com/static/512ce7d8e4b066290553bae5/513e954fe4b022a7a4981a2d/5142f874e4b00db931f2634a/1363343477328/uk-map-vantage-hi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016">
            <a:off x="3505705" y="1466690"/>
            <a:ext cx="1957388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5059" y="886285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the UK, there are: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8715" y="1045120"/>
            <a:ext cx="463554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50" b="1" dirty="0">
                <a:solidFill>
                  <a:srgbClr val="DD9B00"/>
                </a:solidFill>
              </a:rPr>
              <a:t>160 higher education institutions (2014)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0449" t="6722" r="10449" b="6722"/>
          <a:stretch/>
        </p:blipFill>
        <p:spPr>
          <a:xfrm>
            <a:off x="1331640" y="2031690"/>
            <a:ext cx="1095007" cy="11945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24091" y="1741474"/>
            <a:ext cx="19982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81B4"/>
                </a:solidFill>
              </a:rPr>
              <a:t>£29.1bn</a:t>
            </a:r>
          </a:p>
          <a:p>
            <a:pPr algn="ctr"/>
            <a:r>
              <a:rPr lang="en-GB" sz="1050" dirty="0">
                <a:solidFill>
                  <a:srgbClr val="0081B4"/>
                </a:solidFill>
              </a:rPr>
              <a:t>income of HEIs in 2012/13 (5% year-on-year change)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8794" y="2393006"/>
            <a:ext cx="199822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81B4"/>
                </a:solidFill>
              </a:defRPr>
            </a:lvl1pPr>
          </a:lstStyle>
          <a:p>
            <a:r>
              <a:rPr lang="en-GB" sz="1800" dirty="0"/>
              <a:t>£27.3bn</a:t>
            </a:r>
          </a:p>
          <a:p>
            <a:r>
              <a:rPr lang="en-GB" sz="1050" b="0" dirty="0"/>
              <a:t>expenditure of HEIs in 2012/13 (5% year on year change)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34" y="3705876"/>
            <a:ext cx="2514612" cy="122471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57755" y="2733768"/>
            <a:ext cx="1196237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sz="1650" b="1" dirty="0">
                <a:solidFill>
                  <a:srgbClr val="72002F"/>
                </a:solidFill>
                <a:latin typeface="+mj-lt"/>
              </a:rPr>
              <a:t>185,585</a:t>
            </a:r>
            <a:r>
              <a:rPr lang="en-GB" sz="1650" dirty="0">
                <a:solidFill>
                  <a:srgbClr val="72002F"/>
                </a:solidFill>
                <a:latin typeface="+mj-lt"/>
              </a:rPr>
              <a:t> </a:t>
            </a:r>
            <a:r>
              <a:rPr lang="en-GB" sz="1350" dirty="0">
                <a:solidFill>
                  <a:srgbClr val="72002F"/>
                </a:solidFill>
                <a:latin typeface="+mj-lt"/>
              </a:rPr>
              <a:t>academic staff</a:t>
            </a:r>
          </a:p>
          <a:p>
            <a:pPr algn="ctr"/>
            <a:r>
              <a:rPr lang="en-GB" sz="1350" b="1" dirty="0">
                <a:solidFill>
                  <a:srgbClr val="72002F"/>
                </a:solidFill>
                <a:latin typeface="+mj-lt"/>
              </a:rPr>
              <a:t> </a:t>
            </a:r>
            <a:r>
              <a:rPr lang="en-GB" sz="1650" b="1" dirty="0">
                <a:solidFill>
                  <a:srgbClr val="72002F"/>
                </a:solidFill>
                <a:latin typeface="+mj-lt"/>
              </a:rPr>
              <a:t>196,935 </a:t>
            </a:r>
            <a:r>
              <a:rPr lang="en-GB" sz="1350" dirty="0">
                <a:solidFill>
                  <a:srgbClr val="72002F"/>
                </a:solidFill>
                <a:latin typeface="+mj-lt"/>
              </a:rPr>
              <a:t>non academic staff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52607" y="1778429"/>
            <a:ext cx="17145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GB" sz="1650" b="1" dirty="0">
                <a:solidFill>
                  <a:srgbClr val="9DA517"/>
                </a:solidFill>
              </a:rPr>
              <a:t>2,340,275</a:t>
            </a:r>
          </a:p>
          <a:p>
            <a:pPr algn="ctr"/>
            <a:r>
              <a:rPr lang="en-GB" sz="1650" b="1" dirty="0">
                <a:solidFill>
                  <a:srgbClr val="9DA517"/>
                </a:solidFill>
              </a:rPr>
              <a:t>students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5613" y="4935751"/>
            <a:ext cx="49728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SOURCE: </a:t>
            </a:r>
            <a:r>
              <a:rPr lang="en-GB" sz="900" b="1" dirty="0">
                <a:hlinkClick r:id="rId7"/>
              </a:rPr>
              <a:t>HESA 2012/13 reports</a:t>
            </a:r>
            <a:r>
              <a:rPr lang="en-GB" sz="900" b="1" dirty="0"/>
              <a:t> All data refers to 2012/13 aside from number of HEIs (2014)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39247" y="3339410"/>
            <a:ext cx="125631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2167A"/>
                </a:solidFill>
              </a:rPr>
              <a:t>£7.0bn</a:t>
            </a:r>
          </a:p>
          <a:p>
            <a:pPr algn="ctr"/>
            <a:r>
              <a:rPr lang="en-GB" sz="1050" dirty="0">
                <a:solidFill>
                  <a:srgbClr val="A2167A"/>
                </a:solidFill>
              </a:rPr>
              <a:t>funding body grants in 2012/13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2984" y="3918162"/>
            <a:ext cx="1256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2167A"/>
                </a:solidFill>
              </a:rPr>
              <a:t>£11.7bn</a:t>
            </a:r>
          </a:p>
          <a:p>
            <a:pPr algn="ctr"/>
            <a:r>
              <a:rPr lang="en-GB" sz="1050" dirty="0">
                <a:solidFill>
                  <a:srgbClr val="A2167A"/>
                </a:solidFill>
              </a:rPr>
              <a:t>tuition fees and education contracts in 2012/13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4480" y="4008824"/>
            <a:ext cx="125631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A2167A"/>
                </a:solidFill>
              </a:rPr>
              <a:t>£4.8bn</a:t>
            </a:r>
          </a:p>
          <a:p>
            <a:pPr algn="ctr"/>
            <a:r>
              <a:rPr lang="en-GB" sz="1050" dirty="0">
                <a:solidFill>
                  <a:srgbClr val="A2167A"/>
                </a:solidFill>
              </a:rPr>
              <a:t>research grants and contracts in 2012/13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8461" y="3087057"/>
            <a:ext cx="218066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solidFill>
                  <a:srgbClr val="A2167A"/>
                </a:solidFill>
              </a:rPr>
              <a:t>Funding…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0130" y="1445502"/>
            <a:ext cx="218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81B4"/>
                </a:solidFill>
              </a:defRPr>
            </a:lvl1pPr>
          </a:lstStyle>
          <a:p>
            <a:r>
              <a:rPr lang="en-GB" sz="1800" dirty="0"/>
              <a:t>Finance…</a:t>
            </a:r>
          </a:p>
        </p:txBody>
      </p:sp>
    </p:spTree>
    <p:extLst>
      <p:ext uri="{BB962C8B-B14F-4D97-AF65-F5344CB8AC3E}">
        <p14:creationId xmlns:p14="http://schemas.microsoft.com/office/powerpoint/2010/main" val="98398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88" y="527380"/>
            <a:ext cx="7506000" cy="468000"/>
          </a:xfrm>
        </p:spPr>
        <p:txBody>
          <a:bodyPr/>
          <a:lstStyle/>
          <a:p>
            <a:r>
              <a:rPr lang="en-GB" dirty="0" smtClean="0"/>
              <a:t>The UK research context: general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5F06-C352-544E-8237-6F33909C7E7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37388" y="1171669"/>
            <a:ext cx="8676000" cy="39718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E481C"/>
              </a:buClr>
              <a:buSzPct val="120000"/>
              <a:buFont typeface="Lucida Grande"/>
              <a:buChar char="»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rgbClr val="DE481C"/>
              </a:buClr>
              <a:buSzPct val="120000"/>
              <a:buFont typeface="Lucida Grande"/>
              <a:buChar char="›"/>
              <a:defRPr sz="28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90000"/>
              </a:lnSpc>
              <a:spcBef>
                <a:spcPts val="400"/>
              </a:spcBef>
              <a:buClr>
                <a:srgbClr val="DE481C"/>
              </a:buClr>
              <a:buSzPct val="120000"/>
              <a:buFont typeface="Lucida Grande"/>
              <a:buChar char="–"/>
              <a:defRPr sz="2400" kern="1200">
                <a:solidFill>
                  <a:srgbClr val="2C384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Many institutions and research institutes (within and outside universities)</a:t>
            </a:r>
          </a:p>
          <a:p>
            <a:r>
              <a:rPr lang="en-GB" sz="2000" dirty="0" smtClean="0"/>
              <a:t>Many research funders  (UK Research Councils only 30% of total research income  *13 other priority funders mentioned)</a:t>
            </a:r>
          </a:p>
          <a:p>
            <a:r>
              <a:rPr lang="en-GB" sz="2000" dirty="0" smtClean="0"/>
              <a:t>Varied infrastructure – Institutional Repositories, CRIS’s, one of these or neither </a:t>
            </a:r>
          </a:p>
          <a:p>
            <a:r>
              <a:rPr lang="en-GB" sz="2000" dirty="0" smtClean="0"/>
              <a:t>Changing environment </a:t>
            </a:r>
          </a:p>
          <a:p>
            <a:pPr lvl="1"/>
            <a:r>
              <a:rPr lang="en-GB" sz="2000" dirty="0" smtClean="0"/>
              <a:t>Mandates effecting research information and research data</a:t>
            </a:r>
          </a:p>
          <a:p>
            <a:pPr lvl="1"/>
            <a:r>
              <a:rPr lang="en-GB" sz="2000" dirty="0" smtClean="0"/>
              <a:t>Increasing importance of external (non-governmental) funding </a:t>
            </a:r>
          </a:p>
          <a:p>
            <a:pPr lvl="1"/>
            <a:r>
              <a:rPr lang="en-GB" sz="2000" dirty="0" smtClean="0"/>
              <a:t>Interdisciplinary and international focus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31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isc 2013">
      <a:dk1>
        <a:srgbClr val="2C3841"/>
      </a:dk1>
      <a:lt1>
        <a:srgbClr val="FFFFFF"/>
      </a:lt1>
      <a:dk2>
        <a:srgbClr val="2C3841"/>
      </a:dk2>
      <a:lt2>
        <a:srgbClr val="E85E12"/>
      </a:lt2>
      <a:accent1>
        <a:srgbClr val="820036"/>
      </a:accent1>
      <a:accent2>
        <a:srgbClr val="0092CB"/>
      </a:accent2>
      <a:accent3>
        <a:srgbClr val="552481"/>
      </a:accent3>
      <a:accent4>
        <a:srgbClr val="F9B000"/>
      </a:accent4>
      <a:accent5>
        <a:srgbClr val="B71A8B"/>
      </a:accent5>
      <a:accent6>
        <a:srgbClr val="B2BB1C"/>
      </a:accent6>
      <a:hlink>
        <a:srgbClr val="E85E12"/>
      </a:hlink>
      <a:folHlink>
        <a:srgbClr val="E85E12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9c6cfb5-50bc-4fca-81ee-f60fcea9a646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2C5459112F64C8EE0309BD36BE81D" ma:contentTypeVersion="2" ma:contentTypeDescription="Create a new document." ma:contentTypeScope="" ma:versionID="ac08de5ff80eb85ce5bb852ba5aad3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059bd19fb2d8d3cd24522fd5a3565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E2C93D-AD19-4913-A0D9-0E844ECA7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09F70-29FC-4303-9B2D-2690EA800AC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B9D3DE7-92FD-4539-BB39-84154C44A318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3D7BCD87-65AF-4584-8231-6F6B6A24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6383</TotalTime>
  <Words>1897</Words>
  <Application>Microsoft Macintosh PowerPoint</Application>
  <PresentationFormat>On-screen Show (16:9)</PresentationFormat>
  <Paragraphs>328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Interoperability in Research Information Linda Naughton</vt:lpstr>
      <vt:lpstr>Overview </vt:lpstr>
      <vt:lpstr>Introducing Jisc</vt:lpstr>
      <vt:lpstr>What Jisc delivers…</vt:lpstr>
      <vt:lpstr>Jisc’s Strategic Framework Impact Areas</vt:lpstr>
      <vt:lpstr>Co-design in research &amp; development</vt:lpstr>
      <vt:lpstr>Overview </vt:lpstr>
      <vt:lpstr>At a glance – HE in the UK</vt:lpstr>
      <vt:lpstr>The UK research context: general</vt:lpstr>
      <vt:lpstr>The UK research context: policies and mandates</vt:lpstr>
      <vt:lpstr>UK research context: systems and services</vt:lpstr>
      <vt:lpstr>Jisc – How  are we helping </vt:lpstr>
      <vt:lpstr>Jisc – How  are we helping </vt:lpstr>
      <vt:lpstr>Overview </vt:lpstr>
      <vt:lpstr>UK research context: systems and services</vt:lpstr>
      <vt:lpstr>PowerPoint Presentation</vt:lpstr>
      <vt:lpstr>Shared services and infrastructure</vt:lpstr>
      <vt:lpstr>RIM – Standards</vt:lpstr>
      <vt:lpstr>UK CASRAI national network pilot - objectives </vt:lpstr>
      <vt:lpstr>UK CASRAI national network pilot </vt:lpstr>
      <vt:lpstr>CASRAI-UK: Data Management Plans </vt:lpstr>
      <vt:lpstr>CASRAI-UK: Organisational Id’s</vt:lpstr>
      <vt:lpstr>CASRAI-UK: Research Reporting</vt:lpstr>
      <vt:lpstr>What is Orcid? </vt:lpstr>
      <vt:lpstr>Researcher Identifiers – ORCID in the UK </vt:lpstr>
      <vt:lpstr>Orcid uptake so far</vt:lpstr>
      <vt:lpstr>Jisc-ARMA ORCID pilot project </vt:lpstr>
      <vt:lpstr>Overview </vt:lpstr>
      <vt:lpstr>Challenges and issues</vt:lpstr>
      <vt:lpstr>Challenges and issues</vt:lpstr>
      <vt:lpstr>Closing thoughts</vt:lpstr>
      <vt:lpstr>Find out more…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Naughton</dc:creator>
  <cp:lastModifiedBy>Arjan Hogenaar</cp:lastModifiedBy>
  <cp:revision>205</cp:revision>
  <dcterms:created xsi:type="dcterms:W3CDTF">2013-06-28T11:27:49Z</dcterms:created>
  <dcterms:modified xsi:type="dcterms:W3CDTF">2014-11-18T10:31:59Z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0x01010007A2C5459112F64C8EE0309BD36BE81D</vt:lpwstr>
  </property>
  <property fmtid="{D5CDD505-2E9C-101B-9397-08002B2CF9AE}" pid="3" name="IsMyDocuments">
    <vt:bool>true</vt:bool>
  </property>
</Properties>
</file>