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84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50165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89233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-88900" y="-38100"/>
            <a:ext cx="25552399" cy="5791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GB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138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-88900" y="-38100"/>
            <a:ext cx="25552399" cy="7200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Abandonment – also referred to as the ‘dead cat bounce’ in financial circles….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just lack of internal management that might cause this. External influences such as research fish causing enormous pressure and could influence a change in attitude to the cris. Internal advocates and champions really crucial here.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GB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174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-88900" y="-38100"/>
            <a:ext cx="25552399" cy="23914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where we need to start comparing notes about how to manage the implementation.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 that these work packages and not sequential, but all need to happen.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Might want to mention here that we are also planning on a relaunch of pure in advance of the big push to delivery of the next ref.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 to not see the plateau as the finish line, otherwise that`s just how it will be viewed. It needs to be continuous imporovement.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Shape 22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GB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933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-88900" y="-38100"/>
            <a:ext cx="25552399" cy="11976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an emerging service, there is a heavy R&amp;D component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specialists become leaders in their field, but move away from operational work and are more research focused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Improved reputation for the individual and the University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excel in service delivery, and take the operational leadership roles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Shape 23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GB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6360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-88900" y="-38100"/>
            <a:ext cx="25552399" cy="5791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Network building important to get an active audience.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Vision critical because it till tell us what it is like on top of the plateau.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GB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75613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-88900" y="-38100"/>
            <a:ext cx="25552399" cy="5791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Shape 25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GB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46808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-88900" y="-38100"/>
            <a:ext cx="25552399" cy="16751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Really welcome opportunity for funding to make this happen. Suitable calls from jisc etc would be good, but so would other agencies.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of the reasons for making this presentation is to getmore people thinking about the development issue and many hands make light work etc Are there any known opportunities?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Shape 25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GB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7073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-88900" y="-38100"/>
            <a:ext cx="25552399" cy="7200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Discussion – how can EuroCRIS help (assuming it doesn’t already do so?) and how can CRIS implementers benefit?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 intended as a challenge to board.</a:t>
            </a:r>
          </a:p>
        </p:txBody>
      </p:sp>
      <p:sp>
        <p:nvSpPr>
          <p:cNvPr id="268" name="Shape 26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GB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78672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Shape 27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GB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6698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05808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-88900" y="-38100"/>
            <a:ext cx="25552399" cy="5791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Large, Research-led Russell Group Institution</a:t>
            </a:r>
            <a:b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32,000 students (11,000 postgrad)</a:t>
            </a:r>
            <a:b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 6000 academic staff</a:t>
            </a:r>
            <a:b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Ranked 4th by research power in UK (REF 2014)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GB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7253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-88900" y="-38100"/>
            <a:ext cx="25552399" cy="11976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 where are we now?  Successful delivery of ref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magic bullet. Cite ridiculous situation of research fish and rcuk when they have also developed an excellent starter approach like rioxx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Likely to cause enormous friction with staff internally.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Biggest issue is the general abdication of responsibility from research staff to administrators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GB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4568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-88900" y="-38100"/>
            <a:ext cx="25552399" cy="5791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GB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9950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-88900" y="-38100"/>
            <a:ext cx="25552399" cy="5791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GB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9229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53921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-88900" y="-38100"/>
            <a:ext cx="25552399" cy="5791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GB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329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-88900" y="-38100"/>
            <a:ext cx="25552399" cy="7200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path from tech trigger to plateau is a well known effect  - the ‘J curve’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Interesting question here is also how do we calculate the likely time to reach to bottom of the trough? 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GB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7324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/>
            </a:lvl1pPr>
            <a:lvl2pPr marL="457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2pPr>
            <a:lvl3pPr marL="914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3pPr>
            <a:lvl4pPr marL="1371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4pPr>
            <a:lvl5pPr marL="18288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5pPr>
            <a:lvl6pPr marL="22860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6pPr>
            <a:lvl7pPr marL="2743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7pPr>
            <a:lvl8pPr marL="3200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8pPr>
            <a:lvl9pPr marL="3657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marR="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marR="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/>
              <a:t>‹N°›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1524000" y="162487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5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Information Management - Impact and Opportunities for Staff Development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524000" y="4252826"/>
            <a:ext cx="9144000" cy="13899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James Toon,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Information Systems Manager, University of Edinburgh</a:t>
            </a:r>
          </a:p>
        </p:txBody>
      </p:sp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9130" y="5964278"/>
            <a:ext cx="384799" cy="36888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/>
        </p:nvSpPr>
        <p:spPr>
          <a:xfrm>
            <a:off x="5483930" y="5964278"/>
            <a:ext cx="3060768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@jamestoon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CRIS ‘hype cycle’ – possible scenario?</a:t>
            </a:r>
          </a:p>
        </p:txBody>
      </p:sp>
      <p:pic>
        <p:nvPicPr>
          <p:cNvPr id="174" name="Shape 1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2276" y="1569257"/>
            <a:ext cx="7661187" cy="49749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5" name="Shape 175"/>
          <p:cNvCxnSpPr/>
          <p:nvPr/>
        </p:nvCxnSpPr>
        <p:spPr>
          <a:xfrm>
            <a:off x="1243913" y="3599935"/>
            <a:ext cx="3344561" cy="1606378"/>
          </a:xfrm>
          <a:prstGeom prst="straightConnector1">
            <a:avLst/>
          </a:prstGeom>
          <a:noFill/>
          <a:ln w="73025" cap="flat">
            <a:solidFill>
              <a:schemeClr val="accent2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76" name="Shape 176"/>
          <p:cNvSpPr/>
          <p:nvPr/>
        </p:nvSpPr>
        <p:spPr>
          <a:xfrm>
            <a:off x="146221" y="2904216"/>
            <a:ext cx="1521149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CAUTION: </a:t>
            </a:r>
            <a:r>
              <a:rPr lang="en-GB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slope is slippery.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1667371" y="6479521"/>
            <a:ext cx="915808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2011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4311510" y="6478232"/>
            <a:ext cx="915808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2015</a:t>
            </a:r>
          </a:p>
        </p:txBody>
      </p:sp>
      <p:cxnSp>
        <p:nvCxnSpPr>
          <p:cNvPr id="179" name="Shape 179"/>
          <p:cNvCxnSpPr/>
          <p:nvPr/>
        </p:nvCxnSpPr>
        <p:spPr>
          <a:xfrm>
            <a:off x="293205" y="6300671"/>
            <a:ext cx="1610807" cy="0"/>
          </a:xfrm>
          <a:prstGeom prst="straightConnector1">
            <a:avLst/>
          </a:prstGeom>
          <a:noFill/>
          <a:ln w="60325" cap="flat">
            <a:solidFill>
              <a:srgbClr val="7030A0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80" name="Shape 180"/>
          <p:cNvSpPr txBox="1"/>
          <p:nvPr/>
        </p:nvSpPr>
        <p:spPr>
          <a:xfrm>
            <a:off x="191243" y="5931339"/>
            <a:ext cx="1223924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Installation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1" name="Shape 181"/>
          <p:cNvCxnSpPr/>
          <p:nvPr/>
        </p:nvCxnSpPr>
        <p:spPr>
          <a:xfrm rot="10800000" flipH="1">
            <a:off x="4620142" y="5463540"/>
            <a:ext cx="5014988" cy="5251"/>
          </a:xfrm>
          <a:prstGeom prst="straightConnector1">
            <a:avLst/>
          </a:prstGeom>
          <a:noFill/>
          <a:ln w="73025" cap="flat">
            <a:solidFill>
              <a:srgbClr val="FF0000"/>
            </a:solidFill>
            <a:prstDash val="dash"/>
            <a:miter/>
            <a:headEnd type="none" w="med" len="med"/>
            <a:tailEnd type="triangle" w="lg" len="lg"/>
          </a:ln>
        </p:spPr>
      </p:cxnSp>
      <p:sp>
        <p:nvSpPr>
          <p:cNvPr id="182" name="Shape 182"/>
          <p:cNvSpPr txBox="1"/>
          <p:nvPr/>
        </p:nvSpPr>
        <p:spPr>
          <a:xfrm>
            <a:off x="5286839" y="4975480"/>
            <a:ext cx="3375538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Slow march to mediocrity</a:t>
            </a:r>
          </a:p>
        </p:txBody>
      </p:sp>
      <p:sp>
        <p:nvSpPr>
          <p:cNvPr id="183" name="Shape 183"/>
          <p:cNvSpPr/>
          <p:nvPr/>
        </p:nvSpPr>
        <p:spPr>
          <a:xfrm>
            <a:off x="5543550" y="4552864"/>
            <a:ext cx="3118827" cy="3086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Shape 184"/>
          <p:cNvSpPr/>
          <p:nvPr/>
        </p:nvSpPr>
        <p:spPr>
          <a:xfrm>
            <a:off x="5913119" y="3268503"/>
            <a:ext cx="3118827" cy="3086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/>
          <p:nvPr/>
        </p:nvSpPr>
        <p:spPr>
          <a:xfrm>
            <a:off x="3984135" y="5593423"/>
            <a:ext cx="3118827" cy="3086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6" name="Shape 186"/>
          <p:cNvCxnSpPr/>
          <p:nvPr/>
        </p:nvCxnSpPr>
        <p:spPr>
          <a:xfrm>
            <a:off x="4588476" y="4823460"/>
            <a:ext cx="0" cy="1654772"/>
          </a:xfrm>
          <a:prstGeom prst="straightConnector1">
            <a:avLst/>
          </a:prstGeom>
          <a:noFill/>
          <a:ln w="28575" cap="flat">
            <a:solidFill>
              <a:schemeClr val="accent1"/>
            </a:solidFill>
            <a:prstDash val="dash"/>
            <a:miter/>
            <a:headEnd type="none" w="med" len="med"/>
            <a:tailEnd type="none" w="med" len="med"/>
          </a:ln>
        </p:spPr>
      </p:cxnSp>
      <p:sp>
        <p:nvSpPr>
          <p:cNvPr id="187" name="Shape 18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GB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CRIS ‘hype cycle’ – worse case?</a:t>
            </a:r>
          </a:p>
        </p:txBody>
      </p:sp>
      <p:pic>
        <p:nvPicPr>
          <p:cNvPr id="194" name="Shape 1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2276" y="1569257"/>
            <a:ext cx="7661187" cy="49749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Shape 195"/>
          <p:cNvCxnSpPr/>
          <p:nvPr/>
        </p:nvCxnSpPr>
        <p:spPr>
          <a:xfrm>
            <a:off x="1243913" y="3599935"/>
            <a:ext cx="3344561" cy="1606378"/>
          </a:xfrm>
          <a:prstGeom prst="straightConnector1">
            <a:avLst/>
          </a:prstGeom>
          <a:noFill/>
          <a:ln w="73025" cap="flat">
            <a:solidFill>
              <a:schemeClr val="accent2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96" name="Shape 196"/>
          <p:cNvSpPr/>
          <p:nvPr/>
        </p:nvSpPr>
        <p:spPr>
          <a:xfrm>
            <a:off x="146221" y="2904216"/>
            <a:ext cx="1521149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CAUTION: </a:t>
            </a:r>
            <a:r>
              <a:rPr lang="en-GB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slope is slippery.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1667371" y="6479521"/>
            <a:ext cx="915808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2011</a:t>
            </a:r>
          </a:p>
        </p:txBody>
      </p:sp>
      <p:sp>
        <p:nvSpPr>
          <p:cNvPr id="198" name="Shape 198"/>
          <p:cNvSpPr txBox="1"/>
          <p:nvPr/>
        </p:nvSpPr>
        <p:spPr>
          <a:xfrm>
            <a:off x="4311510" y="6478232"/>
            <a:ext cx="915808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2015</a:t>
            </a:r>
          </a:p>
        </p:txBody>
      </p:sp>
      <p:cxnSp>
        <p:nvCxnSpPr>
          <p:cNvPr id="199" name="Shape 199"/>
          <p:cNvCxnSpPr/>
          <p:nvPr/>
        </p:nvCxnSpPr>
        <p:spPr>
          <a:xfrm>
            <a:off x="262672" y="6296437"/>
            <a:ext cx="1610807" cy="0"/>
          </a:xfrm>
          <a:prstGeom prst="straightConnector1">
            <a:avLst/>
          </a:prstGeom>
          <a:noFill/>
          <a:ln w="60325" cap="flat">
            <a:solidFill>
              <a:srgbClr val="7030A0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200" name="Shape 200"/>
          <p:cNvSpPr txBox="1"/>
          <p:nvPr/>
        </p:nvSpPr>
        <p:spPr>
          <a:xfrm>
            <a:off x="160710" y="5927105"/>
            <a:ext cx="1223924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Installation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1" name="Shape 201"/>
          <p:cNvCxnSpPr/>
          <p:nvPr/>
        </p:nvCxnSpPr>
        <p:spPr>
          <a:xfrm rot="10800000" flipH="1">
            <a:off x="4620142" y="5463540"/>
            <a:ext cx="941763" cy="5251"/>
          </a:xfrm>
          <a:prstGeom prst="straightConnector1">
            <a:avLst/>
          </a:prstGeom>
          <a:noFill/>
          <a:ln w="73025" cap="flat">
            <a:solidFill>
              <a:srgbClr val="FF0000"/>
            </a:solidFill>
            <a:prstDash val="dash"/>
            <a:miter/>
            <a:headEnd type="none" w="med" len="med"/>
            <a:tailEnd type="triangle" w="lg" len="lg"/>
          </a:ln>
        </p:spPr>
      </p:cxnSp>
      <p:sp>
        <p:nvSpPr>
          <p:cNvPr id="202" name="Shape 202"/>
          <p:cNvSpPr/>
          <p:nvPr/>
        </p:nvSpPr>
        <p:spPr>
          <a:xfrm>
            <a:off x="5543550" y="4552864"/>
            <a:ext cx="3118827" cy="3086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Shape 203"/>
          <p:cNvSpPr/>
          <p:nvPr/>
        </p:nvSpPr>
        <p:spPr>
          <a:xfrm>
            <a:off x="5913119" y="3268503"/>
            <a:ext cx="3118827" cy="3086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Shape 204"/>
          <p:cNvSpPr/>
          <p:nvPr/>
        </p:nvSpPr>
        <p:spPr>
          <a:xfrm>
            <a:off x="3984135" y="5593423"/>
            <a:ext cx="3118827" cy="3086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5" name="Shape 205"/>
          <p:cNvCxnSpPr/>
          <p:nvPr/>
        </p:nvCxnSpPr>
        <p:spPr>
          <a:xfrm>
            <a:off x="4588476" y="4823460"/>
            <a:ext cx="0" cy="1654772"/>
          </a:xfrm>
          <a:prstGeom prst="straightConnector1">
            <a:avLst/>
          </a:prstGeom>
          <a:noFill/>
          <a:ln w="28575" cap="flat">
            <a:solidFill>
              <a:schemeClr val="accent1"/>
            </a:solidFill>
            <a:prstDash val="dash"/>
            <a:miter/>
            <a:headEnd type="none" w="med" len="med"/>
            <a:tailEnd type="none" w="med" len="med"/>
          </a:ln>
        </p:spPr>
      </p:cxnSp>
      <p:sp>
        <p:nvSpPr>
          <p:cNvPr id="206" name="Shape 206"/>
          <p:cNvSpPr/>
          <p:nvPr/>
        </p:nvSpPr>
        <p:spPr>
          <a:xfrm>
            <a:off x="4620142" y="5463539"/>
            <a:ext cx="1883527" cy="1497330"/>
          </a:xfrm>
          <a:prstGeom prst="arc">
            <a:avLst>
              <a:gd name="adj1" fmla="val 16200000"/>
              <a:gd name="adj2" fmla="val 0"/>
            </a:avLst>
          </a:prstGeom>
          <a:noFill/>
          <a:ln w="73025" cap="flat">
            <a:solidFill>
              <a:srgbClr val="FF0000"/>
            </a:solidFill>
            <a:prstDash val="dash"/>
            <a:miter/>
            <a:headEnd type="none" w="med" len="med"/>
            <a:tailEnd type="triangle" w="lg" len="lg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Shape 207"/>
          <p:cNvSpPr txBox="1"/>
          <p:nvPr/>
        </p:nvSpPr>
        <p:spPr>
          <a:xfrm>
            <a:off x="5543550" y="6065605"/>
            <a:ext cx="2123017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Abandonment?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GB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Moving on up the (J)curve!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741695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 is the time to invest heavily in our people. Do nothing is not considered an option. 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 to pursue 4 work packages;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10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57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GB" sz="2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Define Research Information Management as a </a:t>
            </a:r>
            <a:r>
              <a:rPr lang="en-GB" sz="2200" b="1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professional opportunity</a:t>
            </a:r>
            <a:r>
              <a:rPr lang="en-GB" sz="2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914400" marR="0" lvl="1" indent="-457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GB" sz="2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should be our RIM people strategy be for this next stage</a:t>
            </a:r>
          </a:p>
          <a:p>
            <a:pPr marL="914400" marR="0" lvl="1" indent="-457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GB" sz="2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should be coordinating/responsible for delivery of this work?</a:t>
            </a:r>
          </a:p>
          <a:p>
            <a:pPr marL="914400" marR="0" lvl="1" indent="-457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GB" sz="2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Resourcing and sustainability of the programme</a:t>
            </a: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GB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Shape 2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79895" y="2011363"/>
            <a:ext cx="4259935" cy="3667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What makes a research information management professional?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1092403" y="1912743"/>
            <a:ext cx="6753725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Ability to connect systems with core University business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 relationships between internal and external systems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 up to date with new developments 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 as a leader in chosen field with peers and externally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value to the customer base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Encourage continuous development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Generalists vs Specialists vs Advocates vs Leaders</a:t>
            </a:r>
          </a:p>
        </p:txBody>
      </p:sp>
      <p:sp>
        <p:nvSpPr>
          <p:cNvPr id="225" name="Shape 2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GB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Shape 2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33184" y="637672"/>
            <a:ext cx="2813384" cy="5626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People strategies and development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521045" y="1795669"/>
            <a:ext cx="5542340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Vision – view back from the top of the plateau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Network and community building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Goals/Objectives (how will we know we have been successful)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there any pre-requisites (i.e. job descriptions redefined?)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Sustainability of the programme (run once, repeat, CPD?)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</a:pPr>
            <a:endParaRPr sz="2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Shape 2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GB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Shape 2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6317" y="1931319"/>
            <a:ext cx="5491010" cy="3831804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 txBox="1"/>
          <p:nvPr/>
        </p:nvSpPr>
        <p:spPr>
          <a:xfrm>
            <a:off x="6220417" y="5853167"/>
            <a:ext cx="564281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900" b="0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By Gil Cavalcanti (Own work) [CC BY-SA 3.0 (http://creativecommons.org/licenses/by-sa/3.0) or GFDL (http://www.gnu.org/copyleft/fdl.html)], via Wikimedia Commons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0"/>
          </a:schemeClr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Roles/Responsibilities	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585283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owns research information management in the organisation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all the stakeholders included, are they on board?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Role of internal providers (HR teams)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Role of external providers (ARMA)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is responsible for the sustainability of the programme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is responsible for its delivery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GB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Shape 2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1925" y="1825624"/>
            <a:ext cx="4272701" cy="4226259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Shape 246"/>
          <p:cNvSpPr txBox="1"/>
          <p:nvPr/>
        </p:nvSpPr>
        <p:spPr>
          <a:xfrm>
            <a:off x="7550559" y="6167519"/>
            <a:ext cx="4355431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900" b="0" i="0" u="none" strike="noStrike" cap="none" baseline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By DEPARTMENT OF VETERANS AFFAIRS Office of Information and Technology (Project Management Guide) [Public domain], via Wikimedia Commons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Resourcing</a:t>
            </a:r>
          </a:p>
        </p:txBody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997115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Developing a resourcing plan for the work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Internal vs external opportunities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Working in a coordinated way with Schools and Colleges</a:t>
            </a:r>
          </a:p>
        </p:txBody>
      </p:sp>
      <p:sp>
        <p:nvSpPr>
          <p:cNvPr id="254" name="Shape 2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GB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Shape 2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8767" y="1421565"/>
            <a:ext cx="5395780" cy="4473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                    help?</a:t>
            </a:r>
          </a:p>
        </p:txBody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050378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sort of formal recognition?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of institutional approaches and sharing experiences. Work with best practice group (or set up new one?)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Sharing of training materials (or developing something generic for wider reuse)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 variation on a theme of ARMA framework (maybe in conjunction with ARMA)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 self accreditation framework – People-CMM for research information management?</a:t>
            </a:r>
          </a:p>
        </p:txBody>
      </p:sp>
      <p:sp>
        <p:nvSpPr>
          <p:cNvPr id="263" name="Shape 2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GB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Shape 2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9283" y="620398"/>
            <a:ext cx="2536195" cy="773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 for listening…	any questions?</a:t>
            </a:r>
          </a:p>
        </p:txBody>
      </p:sp>
      <p:sp>
        <p:nvSpPr>
          <p:cNvPr id="271" name="Shape 2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GB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Shape 272"/>
          <p:cNvSpPr txBox="1"/>
          <p:nvPr/>
        </p:nvSpPr>
        <p:spPr>
          <a:xfrm>
            <a:off x="958516" y="2153903"/>
            <a:ext cx="10724146" cy="3477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please get in touch if you are happy to share how your institutions are approaching this too!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4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James.toon@ed.ac.uk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Setting the scene…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743831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Developments in research assessment in the UK over last 5 years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Growth in compliance requirement (HESA, RCUK, EPSRC, HEFCE)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Increased commercial pressure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Developing digital footprints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Management, structure, standards, organisation, targets.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Sounds like we need a CRIS!</a:t>
            </a:r>
          </a:p>
        </p:txBody>
      </p:sp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71704" y="1690686"/>
            <a:ext cx="5055224" cy="425703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6582032" y="6073001"/>
            <a:ext cx="5527588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900" b="0" i="0" u="none" strike="noStrike" cap="none" baseline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By LaurMG. (Cropped from "File:Frustrated man at a desk.jpg".) [CC BY-SA 3.0 (http://creativecommons.org/licenses/by-sa/3.0)], via Wikimedia Commons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GB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Edinburgh Setup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348415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Implemented PURE in 2011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University, Colleges, Schools, Centres, Institutes, Research Groups, Research pools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146 Organisational units in PURE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stakeholder groups (open access, research data, impact and KE, finance, Governance, web services)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completely different approaches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26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 txBox="1"/>
          <p:nvPr/>
        </p:nvSpPr>
        <p:spPr>
          <a:xfrm>
            <a:off x="6323578" y="5480650"/>
            <a:ext cx="503022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900" b="0" i="0" u="none" strike="noStrike" cap="none" baseline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By Kim Traynor (Own work) [CC BY-SA 3.0 (http://creativecommons.org/licenses/by-sa/3.0)], via Wikimedia Commons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GB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86616" y="1621951"/>
            <a:ext cx="5688231" cy="3791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Reality check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 has made a HUGE difference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 complete senior support.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- No magic bullet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Little direct academic engagement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one </a:t>
            </a:r>
            <a:r>
              <a:rPr lang="en-GB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 any time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what we expected?</a:t>
            </a: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GB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24367" y="1646236"/>
            <a:ext cx="4922508" cy="369188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6427771" y="5447123"/>
            <a:ext cx="5115697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000" b="0" i="0" u="none" strike="noStrike" cap="none" baseline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Regan, Tim. “Emergency Stop Button”. Retrieved 6 May 2015, https://flic.kr/p/5V5DHj [online image]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Concerns observed and heard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3913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7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Passing the buck – hundreds of proxy users resulting in 101 different ways of doing the same thing</a:t>
            </a:r>
          </a:p>
          <a:p>
            <a:pPr marL="228600" marR="0" lvl="0" indent="-228600" algn="l" rtl="0">
              <a:lnSpc>
                <a:spcPct val="75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‘I have no idea of what you just said….’ </a:t>
            </a:r>
          </a:p>
          <a:p>
            <a:pPr marL="228600" marR="0" lvl="0" indent="-228600" algn="l" rtl="0">
              <a:lnSpc>
                <a:spcPct val="75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‘who is going to pay for this. We’ve no money and no staff’</a:t>
            </a:r>
          </a:p>
          <a:p>
            <a:pPr marL="228600" marR="0" lvl="0" indent="-228600" algn="l" rtl="0">
              <a:lnSpc>
                <a:spcPct val="75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‘But this isn’t my job!’</a:t>
            </a:r>
          </a:p>
          <a:p>
            <a:pPr marL="228600" marR="0" lvl="0" indent="-228600" algn="l" rtl="0">
              <a:lnSpc>
                <a:spcPct val="75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Issues of professional jurisdiction  - not talking to each other effectively – leading to confusing messages </a:t>
            </a:r>
          </a:p>
          <a:p>
            <a:pPr marL="228600" marR="0" lvl="0" indent="-228600" algn="l" rtl="0">
              <a:lnSpc>
                <a:spcPct val="75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Resulting in some degree of staff ‘fending for themselves’</a:t>
            </a:r>
          </a:p>
          <a:p>
            <a:pPr marL="228600" marR="0" lvl="0" indent="-64135" algn="l" rtl="0">
              <a:lnSpc>
                <a:spcPct val="75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26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5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26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GB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33302" y="1825625"/>
            <a:ext cx="1965073" cy="3930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CRIS ‘hype cycle’</a:t>
            </a:r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9416" y="1542405"/>
            <a:ext cx="7661187" cy="4974977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GB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CRIS ‘hype cycle’</a:t>
            </a: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9416" y="1542405"/>
            <a:ext cx="7661187" cy="49749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" name="Shape 140"/>
          <p:cNvCxnSpPr/>
          <p:nvPr/>
        </p:nvCxnSpPr>
        <p:spPr>
          <a:xfrm>
            <a:off x="1243913" y="3599935"/>
            <a:ext cx="3344561" cy="1606378"/>
          </a:xfrm>
          <a:prstGeom prst="straightConnector1">
            <a:avLst/>
          </a:prstGeom>
          <a:noFill/>
          <a:ln w="73025" cap="flat">
            <a:solidFill>
              <a:schemeClr val="accent2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GB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Heading to big school!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47583" y="1690688"/>
            <a:ext cx="5378895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Period of hand holding is over. 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schools positive (restructuring/interest)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Colleges receptive to funding requests and new placements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less so (panic, refusals, dumping more and more on admin)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adamant that academics will see the light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 uncertainty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26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575" y="-13014325"/>
            <a:ext cx="13069823" cy="8680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26480" y="1789460"/>
            <a:ext cx="5512171" cy="3660427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/>
        </p:nvSpPr>
        <p:spPr>
          <a:xfrm>
            <a:off x="6126480" y="5515123"/>
            <a:ext cx="5770288" cy="230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900" b="0" i="0" u="none" strike="noStrike" cap="none" baseline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By ajari from Japan [CC BY 2.0 (http://creativecommons.org/licenses/by/2.0)], via Wikimedia Commons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GB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CRIS ‘hype cycle’ – the way ahead</a:t>
            </a:r>
          </a:p>
        </p:txBody>
      </p:sp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2276" y="1569257"/>
            <a:ext cx="7661187" cy="49749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" name="Shape 159"/>
          <p:cNvCxnSpPr/>
          <p:nvPr/>
        </p:nvCxnSpPr>
        <p:spPr>
          <a:xfrm>
            <a:off x="1243913" y="3599935"/>
            <a:ext cx="3344561" cy="1606378"/>
          </a:xfrm>
          <a:prstGeom prst="straightConnector1">
            <a:avLst/>
          </a:prstGeom>
          <a:noFill/>
          <a:ln w="73025" cap="flat">
            <a:solidFill>
              <a:schemeClr val="accent2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60" name="Shape 160"/>
          <p:cNvSpPr txBox="1"/>
          <p:nvPr/>
        </p:nvSpPr>
        <p:spPr>
          <a:xfrm>
            <a:off x="1667371" y="6479521"/>
            <a:ext cx="915808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2011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4311510" y="6478232"/>
            <a:ext cx="915808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2015</a:t>
            </a:r>
          </a:p>
        </p:txBody>
      </p:sp>
      <p:cxnSp>
        <p:nvCxnSpPr>
          <p:cNvPr id="162" name="Shape 162"/>
          <p:cNvCxnSpPr/>
          <p:nvPr/>
        </p:nvCxnSpPr>
        <p:spPr>
          <a:xfrm>
            <a:off x="4588476" y="4823460"/>
            <a:ext cx="0" cy="1654772"/>
          </a:xfrm>
          <a:prstGeom prst="straightConnector1">
            <a:avLst/>
          </a:prstGeom>
          <a:noFill/>
          <a:ln w="28575" cap="flat">
            <a:solidFill>
              <a:schemeClr val="accent1"/>
            </a:solidFill>
            <a:prstDash val="dash"/>
            <a:miter/>
            <a:headEnd type="none" w="med" len="med"/>
            <a:tailEnd type="none" w="med" len="med"/>
          </a:ln>
        </p:spPr>
      </p:cxnSp>
      <p:cxnSp>
        <p:nvCxnSpPr>
          <p:cNvPr id="163" name="Shape 163"/>
          <p:cNvCxnSpPr/>
          <p:nvPr/>
        </p:nvCxnSpPr>
        <p:spPr>
          <a:xfrm>
            <a:off x="293904" y="6299867"/>
            <a:ext cx="1610807" cy="0"/>
          </a:xfrm>
          <a:prstGeom prst="straightConnector1">
            <a:avLst/>
          </a:prstGeom>
          <a:noFill/>
          <a:ln w="53975" cap="flat">
            <a:solidFill>
              <a:srgbClr val="7030A0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64" name="Shape 164"/>
          <p:cNvSpPr txBox="1"/>
          <p:nvPr/>
        </p:nvSpPr>
        <p:spPr>
          <a:xfrm>
            <a:off x="191942" y="5930535"/>
            <a:ext cx="1223924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Installation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GB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6" name="Shape 166"/>
          <p:cNvCxnSpPr/>
          <p:nvPr/>
        </p:nvCxnSpPr>
        <p:spPr>
          <a:xfrm>
            <a:off x="4945942" y="6299867"/>
            <a:ext cx="3664657" cy="0"/>
          </a:xfrm>
          <a:prstGeom prst="straightConnector1">
            <a:avLst/>
          </a:prstGeom>
          <a:noFill/>
          <a:ln w="60325" cap="flat">
            <a:solidFill>
              <a:srgbClr val="7030A0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67" name="Shape 167"/>
          <p:cNvSpPr txBox="1"/>
          <p:nvPr/>
        </p:nvSpPr>
        <p:spPr>
          <a:xfrm>
            <a:off x="4843980" y="5930535"/>
            <a:ext cx="2773754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Benefits Realisation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1277</Words>
  <Application>Microsoft Office PowerPoint</Application>
  <PresentationFormat>Grand écran</PresentationFormat>
  <Paragraphs>168</Paragraphs>
  <Slides>18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Research Information Management - Impact and Opportunities for Staff Development</vt:lpstr>
      <vt:lpstr>Setting the scene…</vt:lpstr>
      <vt:lpstr>Edinburgh Setup</vt:lpstr>
      <vt:lpstr>Reality check</vt:lpstr>
      <vt:lpstr>Concerns observed and heard</vt:lpstr>
      <vt:lpstr>The CRIS ‘hype cycle’</vt:lpstr>
      <vt:lpstr>The CRIS ‘hype cycle’</vt:lpstr>
      <vt:lpstr>Heading to big school!</vt:lpstr>
      <vt:lpstr>The CRIS ‘hype cycle’ – the way ahead</vt:lpstr>
      <vt:lpstr>The CRIS ‘hype cycle’ – possible scenario?</vt:lpstr>
      <vt:lpstr>The CRIS ‘hype cycle’ – worse case?</vt:lpstr>
      <vt:lpstr>Moving on up the (J)curve!</vt:lpstr>
      <vt:lpstr>1. What makes a research information management professional?</vt:lpstr>
      <vt:lpstr>2. People strategies and development</vt:lpstr>
      <vt:lpstr>3. Roles/Responsibilities </vt:lpstr>
      <vt:lpstr>4. Resourcing</vt:lpstr>
      <vt:lpstr>How can                     help?</vt:lpstr>
      <vt:lpstr>Thank you for listening… any 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Information Management - Impact and Opportunities for Staff Development</dc:title>
  <dc:creator>Invite Reunion</dc:creator>
  <cp:lastModifiedBy>invreunion</cp:lastModifiedBy>
  <cp:revision>2</cp:revision>
  <dcterms:modified xsi:type="dcterms:W3CDTF">2015-05-11T14:22:17Z</dcterms:modified>
</cp:coreProperties>
</file>