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0"/>
  </p:notesMasterIdLst>
  <p:sldIdLst>
    <p:sldId id="256" r:id="rId2"/>
    <p:sldId id="397" r:id="rId3"/>
    <p:sldId id="336" r:id="rId4"/>
    <p:sldId id="339" r:id="rId5"/>
    <p:sldId id="340" r:id="rId6"/>
    <p:sldId id="341" r:id="rId7"/>
    <p:sldId id="346" r:id="rId8"/>
    <p:sldId id="345" r:id="rId9"/>
    <p:sldId id="347" r:id="rId10"/>
    <p:sldId id="383" r:id="rId11"/>
    <p:sldId id="348" r:id="rId12"/>
    <p:sldId id="349" r:id="rId13"/>
    <p:sldId id="384" r:id="rId14"/>
    <p:sldId id="352" r:id="rId15"/>
    <p:sldId id="351" r:id="rId16"/>
    <p:sldId id="385" r:id="rId17"/>
    <p:sldId id="353" r:id="rId18"/>
    <p:sldId id="395" r:id="rId19"/>
    <p:sldId id="364" r:id="rId20"/>
    <p:sldId id="365" r:id="rId21"/>
    <p:sldId id="370" r:id="rId22"/>
    <p:sldId id="362" r:id="rId23"/>
    <p:sldId id="356" r:id="rId24"/>
    <p:sldId id="404" r:id="rId25"/>
    <p:sldId id="405" r:id="rId26"/>
    <p:sldId id="367" r:id="rId27"/>
    <p:sldId id="398" r:id="rId28"/>
    <p:sldId id="409" r:id="rId29"/>
    <p:sldId id="360" r:id="rId30"/>
    <p:sldId id="386" r:id="rId31"/>
    <p:sldId id="406" r:id="rId32"/>
    <p:sldId id="378" r:id="rId33"/>
    <p:sldId id="374" r:id="rId34"/>
    <p:sldId id="402" r:id="rId35"/>
    <p:sldId id="401" r:id="rId36"/>
    <p:sldId id="403" r:id="rId37"/>
    <p:sldId id="375" r:id="rId38"/>
    <p:sldId id="393" r:id="rId39"/>
    <p:sldId id="410" r:id="rId40"/>
    <p:sldId id="377" r:id="rId41"/>
    <p:sldId id="381" r:id="rId42"/>
    <p:sldId id="407" r:id="rId43"/>
    <p:sldId id="400" r:id="rId44"/>
    <p:sldId id="408" r:id="rId45"/>
    <p:sldId id="337" r:id="rId46"/>
    <p:sldId id="338" r:id="rId47"/>
    <p:sldId id="343" r:id="rId48"/>
    <p:sldId id="269" r:id="rId4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C371C7"/>
    <a:srgbClr val="95D918"/>
    <a:srgbClr val="7EBF4B"/>
    <a:srgbClr val="FF9D35"/>
    <a:srgbClr val="087137"/>
    <a:srgbClr val="676767"/>
    <a:srgbClr val="9B009B"/>
    <a:srgbClr val="D33EC3"/>
    <a:srgbClr val="4A11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03" autoAdjust="0"/>
    <p:restoredTop sz="97393" autoAdjust="0"/>
  </p:normalViewPr>
  <p:slideViewPr>
    <p:cSldViewPr snapToGrid="0" snapToObjects="1">
      <p:cViewPr>
        <p:scale>
          <a:sx n="150" d="100"/>
          <a:sy n="150" d="100"/>
        </p:scale>
        <p:origin x="-240" y="-3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notesMaster" Target="notesMasters/notesMaster1.xml"/><Relationship Id="rId51" Type="http://schemas.openxmlformats.org/officeDocument/2006/relationships/printerSettings" Target="printerSettings/printerSettings1.bin"/><Relationship Id="rId52" Type="http://schemas.openxmlformats.org/officeDocument/2006/relationships/presProps" Target="presProps.xml"/><Relationship Id="rId53" Type="http://schemas.openxmlformats.org/officeDocument/2006/relationships/viewProps" Target="viewProps.xml"/><Relationship Id="rId54" Type="http://schemas.openxmlformats.org/officeDocument/2006/relationships/theme" Target="theme/theme1.xml"/><Relationship Id="rId55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F7069E-3127-7B48-9A9E-43772B14CAB0}" type="datetimeFigureOut">
              <a:rPr lang="en-US" smtClean="0"/>
              <a:t>11.05.15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508B46-1069-D143-ACA7-EC5851F9A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016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08B46-1069-D143-ACA7-EC5851F9A30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950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94524"/>
            <a:ext cx="7772400" cy="1470025"/>
          </a:xfrm>
        </p:spPr>
        <p:txBody>
          <a:bodyPr/>
          <a:lstStyle/>
          <a:p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A1E6-B4C8-0C4E-95D5-8607E0D542BD}" type="datetimeFigureOut">
              <a:rPr lang="en-US" smtClean="0"/>
              <a:t>11.05.15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9EEF3-EF89-3947-841A-871C0374F6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euroCRIS-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6545" y="220131"/>
            <a:ext cx="1702900" cy="541832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676545" y="705211"/>
            <a:ext cx="1710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i="0" dirty="0" err="1" smtClean="0">
                <a:solidFill>
                  <a:srgbClr val="9B009B"/>
                </a:solidFill>
                <a:latin typeface="Apple Symbols"/>
                <a:cs typeface="Apple Symbols"/>
              </a:rPr>
              <a:t>www.eurocris.org</a:t>
            </a:r>
            <a:endParaRPr lang="en-US" sz="2000" b="0" i="0" dirty="0">
              <a:solidFill>
                <a:srgbClr val="9B009B"/>
              </a:solidFill>
              <a:latin typeface="Apple Symbols"/>
              <a:cs typeface="Apple Symbols"/>
            </a:endParaRPr>
          </a:p>
        </p:txBody>
      </p:sp>
    </p:spTree>
    <p:extLst>
      <p:ext uri="{BB962C8B-B14F-4D97-AF65-F5344CB8AC3E}">
        <p14:creationId xmlns:p14="http://schemas.microsoft.com/office/powerpoint/2010/main" val="1831096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A1E6-B4C8-0C4E-95D5-8607E0D542BD}" type="datetimeFigureOut">
              <a:rPr lang="en-US" smtClean="0"/>
              <a:t>11.05.15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9EEF3-EF89-3947-841A-871C0374F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562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A1E6-B4C8-0C4E-95D5-8607E0D542BD}" type="datetimeFigureOut">
              <a:rPr lang="en-US" smtClean="0"/>
              <a:t>11.05.15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9EEF3-EF89-3947-841A-871C0374F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448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A1E6-B4C8-0C4E-95D5-8607E0D542BD}" type="datetimeFigureOut">
              <a:rPr lang="en-US" smtClean="0"/>
              <a:t>11.05.15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9EEF3-EF89-3947-841A-871C0374F68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solidFill>
            <a:schemeClr val="bg1">
              <a:alpha val="50000"/>
            </a:schemeClr>
          </a:solidFill>
        </p:spPr>
        <p:txBody>
          <a:bodyPr/>
          <a:lstStyle/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styles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1867290" y="6548216"/>
            <a:ext cx="69182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/>
              <a:t>CERIF Tutorial</a:t>
            </a:r>
            <a:r>
              <a:rPr lang="en-US" sz="1100" baseline="0" dirty="0" smtClean="0"/>
              <a:t>, CRIS 2012 Prague, June 8</a:t>
            </a:r>
            <a:r>
              <a:rPr lang="en-US" sz="1100" baseline="30000" dirty="0" smtClean="0"/>
              <a:t>th</a:t>
            </a:r>
            <a:r>
              <a:rPr lang="en-US" sz="1100" baseline="0" dirty="0" smtClean="0"/>
              <a:t>, 2012</a:t>
            </a:r>
            <a:r>
              <a:rPr lang="en-US" sz="1100" dirty="0" smtClean="0"/>
              <a:t> © Brigitte </a:t>
            </a:r>
            <a:r>
              <a:rPr lang="en-US" sz="1100" dirty="0" err="1" smtClean="0"/>
              <a:t>Jörg</a:t>
            </a:r>
            <a:endParaRPr lang="en-US" sz="1100" dirty="0"/>
          </a:p>
        </p:txBody>
      </p:sp>
      <p:grpSp>
        <p:nvGrpSpPr>
          <p:cNvPr id="20" name="Gruppierung 19"/>
          <p:cNvGrpSpPr/>
          <p:nvPr userDrawn="1"/>
        </p:nvGrpSpPr>
        <p:grpSpPr>
          <a:xfrm>
            <a:off x="147571" y="6210829"/>
            <a:ext cx="3957631" cy="655023"/>
            <a:chOff x="147571" y="6321951"/>
            <a:chExt cx="2774685" cy="459235"/>
          </a:xfrm>
        </p:grpSpPr>
        <p:pic>
          <p:nvPicPr>
            <p:cNvPr id="21" name="Picture 6" descr="euroCRIS-logo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7571" y="6429255"/>
              <a:ext cx="738357" cy="234932"/>
            </a:xfrm>
            <a:prstGeom prst="rect">
              <a:avLst/>
            </a:prstGeom>
          </p:spPr>
        </p:pic>
        <p:grpSp>
          <p:nvGrpSpPr>
            <p:cNvPr id="22" name="Gruppierung 21"/>
            <p:cNvGrpSpPr/>
            <p:nvPr/>
          </p:nvGrpSpPr>
          <p:grpSpPr>
            <a:xfrm>
              <a:off x="1024155" y="6321951"/>
              <a:ext cx="1898101" cy="459235"/>
              <a:chOff x="5660833" y="288147"/>
              <a:chExt cx="3112981" cy="753169"/>
            </a:xfrm>
          </p:grpSpPr>
          <p:pic>
            <p:nvPicPr>
              <p:cNvPr id="23" name="Bild 22" descr="ukoln.jp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0833" y="324567"/>
                <a:ext cx="417190" cy="667504"/>
              </a:xfrm>
              <a:prstGeom prst="rect">
                <a:avLst/>
              </a:prstGeom>
            </p:spPr>
          </p:pic>
          <p:pic>
            <p:nvPicPr>
              <p:cNvPr id="24" name="Bild 23" descr="university-of-bath.jp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19860" y="288147"/>
                <a:ext cx="1853954" cy="753169"/>
              </a:xfrm>
              <a:prstGeom prst="rect">
                <a:avLst/>
              </a:prstGeom>
            </p:spPr>
          </p:pic>
          <p:pic>
            <p:nvPicPr>
              <p:cNvPr id="25" name="Bild 24" descr="jisc.jp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71280" y="454753"/>
                <a:ext cx="695544" cy="46285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725594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A1E6-B4C8-0C4E-95D5-8607E0D542BD}" type="datetimeFigureOut">
              <a:rPr lang="en-US" smtClean="0"/>
              <a:t>11.05.15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9EEF3-EF89-3947-841A-871C0374F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851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A1E6-B4C8-0C4E-95D5-8607E0D542BD}" type="datetimeFigureOut">
              <a:rPr lang="en-US" smtClean="0"/>
              <a:t>11.05.15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9EEF3-EF89-3947-841A-871C0374F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099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A1E6-B4C8-0C4E-95D5-8607E0D542BD}" type="datetimeFigureOut">
              <a:rPr lang="en-US" smtClean="0"/>
              <a:t>11.05.15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9EEF3-EF89-3947-841A-871C0374F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001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A1E6-B4C8-0C4E-95D5-8607E0D542BD}" type="datetimeFigureOut">
              <a:rPr lang="en-US" smtClean="0"/>
              <a:t>11.05.15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9EEF3-EF89-3947-841A-871C0374F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611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A1E6-B4C8-0C4E-95D5-8607E0D542BD}" type="datetimeFigureOut">
              <a:rPr lang="en-US" smtClean="0"/>
              <a:t>11.05.15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9EEF3-EF89-3947-841A-871C0374F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958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A1E6-B4C8-0C4E-95D5-8607E0D542BD}" type="datetimeFigureOut">
              <a:rPr lang="en-US" smtClean="0"/>
              <a:t>11.05.15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9EEF3-EF89-3947-841A-871C0374F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171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A1E6-B4C8-0C4E-95D5-8607E0D542BD}" type="datetimeFigureOut">
              <a:rPr lang="en-US" smtClean="0"/>
              <a:t>11.05.15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9EEF3-EF89-3947-841A-871C0374F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799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1A1E6-B4C8-0C4E-95D5-8607E0D542BD}" type="datetimeFigureOut">
              <a:rPr lang="en-US" smtClean="0"/>
              <a:t>11.05.15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09EEF3-EF89-3947-841A-871C0374F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532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Eurostile"/>
          <a:ea typeface="+mj-ea"/>
          <a:cs typeface="Eurostile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Eurostile"/>
          <a:ea typeface="+mn-ea"/>
          <a:cs typeface="Eurostile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Eurostile"/>
          <a:ea typeface="+mn-ea"/>
          <a:cs typeface="Eurostile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Eurostile"/>
          <a:ea typeface="+mn-ea"/>
          <a:cs typeface="Eurostile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Eurostile"/>
          <a:ea typeface="+mn-ea"/>
          <a:cs typeface="Eurostile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Eurostile"/>
          <a:ea typeface="+mn-ea"/>
          <a:cs typeface="Eurostil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7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8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8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8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8.emf"/><Relationship Id="rId5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jan.dvorak@infoscience.cz" TargetMode="External"/><Relationship Id="rId4" Type="http://schemas.openxmlformats.org/officeDocument/2006/relationships/hyperlink" Target="http://www.isvav.cz" TargetMode="External"/><Relationship Id="rId5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8.emf"/><Relationship Id="rId5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1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1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15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4" Type="http://schemas.openxmlformats.org/officeDocument/2006/relationships/image" Target="../media/image8.emf"/><Relationship Id="rId5" Type="http://schemas.openxmlformats.org/officeDocument/2006/relationships/image" Target="../media/image7.emf"/><Relationship Id="rId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4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5.png"/><Relationship Id="rId12" Type="http://schemas.openxmlformats.org/officeDocument/2006/relationships/image" Target="../media/image1.jpeg"/><Relationship Id="rId13" Type="http://schemas.openxmlformats.org/officeDocument/2006/relationships/hyperlink" Target="http://www.eurocris.org" TargetMode="External"/><Relationship Id="rId14" Type="http://schemas.openxmlformats.org/officeDocument/2006/relationships/image" Target="../media/image26.png"/><Relationship Id="rId15" Type="http://schemas.openxmlformats.org/officeDocument/2006/relationships/image" Target="../media/image27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9.jpeg"/><Relationship Id="rId4" Type="http://schemas.openxmlformats.org/officeDocument/2006/relationships/image" Target="../media/image20.png"/><Relationship Id="rId5" Type="http://schemas.openxmlformats.org/officeDocument/2006/relationships/oleObject" Target="Macintosh%20HD:Users:brigitte:Public:Drop%20Box:euroCRIS:seminar:Report20101020.doc!OLE_LINK4" TargetMode="External"/><Relationship Id="rId6" Type="http://schemas.openxmlformats.org/officeDocument/2006/relationships/image" Target="../media/image18.png"/><Relationship Id="rId7" Type="http://schemas.openxmlformats.org/officeDocument/2006/relationships/image" Target="../media/image21.png"/><Relationship Id="rId8" Type="http://schemas.openxmlformats.org/officeDocument/2006/relationships/image" Target="../media/image22.jpeg"/><Relationship Id="rId9" Type="http://schemas.openxmlformats.org/officeDocument/2006/relationships/image" Target="../media/image23.png"/><Relationship Id="rId10" Type="http://schemas.openxmlformats.org/officeDocument/2006/relationships/image" Target="../media/image24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urocris.org/Index.php?page=CERIFreleases&amp;t=1" TargetMode="External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ordis.europa.eu/cerif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9990" y="1189339"/>
            <a:ext cx="7772400" cy="1470025"/>
          </a:xfrm>
          <a:effectLst/>
        </p:spPr>
        <p:txBody>
          <a:bodyPr/>
          <a:lstStyle/>
          <a:p>
            <a:r>
              <a:rPr lang="en-US" dirty="0" smtClean="0">
                <a:latin typeface="Eurostile"/>
                <a:cs typeface="Eurostile"/>
              </a:rPr>
              <a:t>CERIF 1.6 Tutorial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42467" y="5195617"/>
            <a:ext cx="3666066" cy="1406894"/>
          </a:xfrm>
          <a:solidFill>
            <a:schemeClr val="bg1">
              <a:alpha val="50000"/>
            </a:schemeClr>
          </a:solidFill>
        </p:spPr>
        <p:txBody>
          <a:bodyPr>
            <a:noAutofit/>
          </a:bodyPr>
          <a:lstStyle/>
          <a:p>
            <a:pPr algn="r"/>
            <a:r>
              <a:rPr lang="en-US" sz="2000" b="1" dirty="0">
                <a:solidFill>
                  <a:schemeClr val="tx1"/>
                </a:solidFill>
                <a:latin typeface="Lucida Sans Unicode"/>
                <a:cs typeface="Lucida Sans Unicode"/>
              </a:rPr>
              <a:t>Jan </a:t>
            </a:r>
            <a:r>
              <a:rPr lang="en-US" sz="2000" b="1" dirty="0" err="1" smtClean="0">
                <a:solidFill>
                  <a:schemeClr val="tx1"/>
                </a:solidFill>
                <a:latin typeface="Lucida Sans Unicode"/>
                <a:cs typeface="Lucida Sans Unicode"/>
              </a:rPr>
              <a:t>Dvořák</a:t>
            </a:r>
            <a:endParaRPr lang="en-US" sz="1000" dirty="0">
              <a:solidFill>
                <a:schemeClr val="tx1"/>
              </a:solidFill>
              <a:latin typeface="Eurostile"/>
              <a:cs typeface="Eurostile"/>
            </a:endParaRPr>
          </a:p>
          <a:p>
            <a:pPr algn="r"/>
            <a:r>
              <a:rPr lang="en-US" sz="1800" dirty="0" smtClean="0">
                <a:solidFill>
                  <a:schemeClr val="tx1"/>
                </a:solidFill>
              </a:rPr>
              <a:t>May 11</a:t>
            </a:r>
            <a:r>
              <a:rPr lang="en-US" sz="1800" baseline="30000" dirty="0" smtClean="0">
                <a:solidFill>
                  <a:schemeClr val="tx1"/>
                </a:solidFill>
                <a:latin typeface="Eurostile"/>
                <a:cs typeface="Eurostile"/>
              </a:rPr>
              <a:t>th</a:t>
            </a:r>
            <a:r>
              <a:rPr lang="en-US" sz="1800" dirty="0" smtClean="0">
                <a:solidFill>
                  <a:schemeClr val="tx1"/>
                </a:solidFill>
                <a:latin typeface="Eurostile"/>
                <a:cs typeface="Eurostile"/>
              </a:rPr>
              <a:t>, </a:t>
            </a:r>
            <a:r>
              <a:rPr lang="en-US" sz="1800" dirty="0" smtClean="0">
                <a:solidFill>
                  <a:schemeClr val="tx1"/>
                </a:solidFill>
                <a:latin typeface="Eurostile"/>
                <a:cs typeface="Eurostile"/>
              </a:rPr>
              <a:t>2015</a:t>
            </a:r>
            <a:endParaRPr lang="en-US" sz="1800" dirty="0" smtClean="0">
              <a:solidFill>
                <a:schemeClr val="tx1"/>
              </a:solidFill>
              <a:latin typeface="Eurostile"/>
              <a:cs typeface="Eurostile"/>
            </a:endParaRPr>
          </a:p>
          <a:p>
            <a:pPr algn="r"/>
            <a:r>
              <a:rPr lang="pl-PL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euroCRIS Strategic </a:t>
            </a:r>
            <a:r>
              <a:rPr lang="pl-PL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Membership</a:t>
            </a:r>
            <a:r>
              <a:rPr lang="pl-PL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l-PL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</a:t>
            </a:r>
            <a:r>
              <a:rPr lang="pl-PL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eeting</a:t>
            </a:r>
            <a:br>
              <a:rPr lang="pl-PL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pl-PL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Paris, Paris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50831" y="4468852"/>
            <a:ext cx="4678512" cy="1945076"/>
          </a:xfrm>
          <a:prstGeom prst="rect">
            <a:avLst/>
          </a:prstGeom>
          <a:noFill/>
          <a:ln w="3175"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8" name="Picture 6" descr="euroCRIS-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36676" y="3934083"/>
            <a:ext cx="1841500" cy="585933"/>
          </a:xfrm>
          <a:prstGeom prst="rect">
            <a:avLst/>
          </a:prstGeom>
        </p:spPr>
      </p:pic>
      <p:grpSp>
        <p:nvGrpSpPr>
          <p:cNvPr id="83" name="Gruppierung 4"/>
          <p:cNvGrpSpPr/>
          <p:nvPr/>
        </p:nvGrpSpPr>
        <p:grpSpPr>
          <a:xfrm>
            <a:off x="457200" y="3142122"/>
            <a:ext cx="4885267" cy="3618507"/>
            <a:chOff x="-114166" y="0"/>
            <a:chExt cx="9404441" cy="6858000"/>
          </a:xfrm>
        </p:grpSpPr>
        <p:cxnSp>
          <p:nvCxnSpPr>
            <p:cNvPr id="84" name="Gewinkelte Verbindung 5"/>
            <p:cNvCxnSpPr>
              <a:stCxn id="140" idx="3"/>
              <a:endCxn id="150" idx="0"/>
            </p:cNvCxnSpPr>
            <p:nvPr/>
          </p:nvCxnSpPr>
          <p:spPr>
            <a:xfrm>
              <a:off x="5009685" y="1762424"/>
              <a:ext cx="1684622" cy="2323477"/>
            </a:xfrm>
            <a:prstGeom prst="bentConnector2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Gewinkelte Verbindung 6"/>
            <p:cNvCxnSpPr>
              <a:stCxn id="140" idx="2"/>
              <a:endCxn id="152" idx="0"/>
            </p:cNvCxnSpPr>
            <p:nvPr/>
          </p:nvCxnSpPr>
          <p:spPr>
            <a:xfrm rot="16200000" flipH="1">
              <a:off x="3931612" y="2402845"/>
              <a:ext cx="1029822" cy="257086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Gewinkelte Verbindung 7"/>
            <p:cNvCxnSpPr>
              <a:endCxn id="154" idx="3"/>
            </p:cNvCxnSpPr>
            <p:nvPr/>
          </p:nvCxnSpPr>
          <p:spPr>
            <a:xfrm rot="5400000">
              <a:off x="2238022" y="2945350"/>
              <a:ext cx="2571180" cy="218028"/>
            </a:xfrm>
            <a:prstGeom prst="bentConnector2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Gewinkelte Verbindung 8"/>
            <p:cNvCxnSpPr>
              <a:stCxn id="128" idx="3"/>
              <a:endCxn id="150" idx="2"/>
            </p:cNvCxnSpPr>
            <p:nvPr/>
          </p:nvCxnSpPr>
          <p:spPr>
            <a:xfrm flipH="1" flipV="1">
              <a:off x="6694308" y="4594008"/>
              <a:ext cx="80688" cy="652751"/>
            </a:xfrm>
            <a:prstGeom prst="bentConnector4">
              <a:avLst>
                <a:gd name="adj1" fmla="val -357847"/>
                <a:gd name="adj2" fmla="val 6946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Gewinkelte Verbindung 9"/>
            <p:cNvCxnSpPr>
              <a:stCxn id="140" idx="3"/>
              <a:endCxn id="128" idx="0"/>
            </p:cNvCxnSpPr>
            <p:nvPr/>
          </p:nvCxnSpPr>
          <p:spPr>
            <a:xfrm>
              <a:off x="5009685" y="1762425"/>
              <a:ext cx="990870" cy="3230281"/>
            </a:xfrm>
            <a:prstGeom prst="bentConnector2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Gewinkelte Verbindung 10"/>
            <p:cNvCxnSpPr>
              <a:endCxn id="130" idx="0"/>
            </p:cNvCxnSpPr>
            <p:nvPr/>
          </p:nvCxnSpPr>
          <p:spPr>
            <a:xfrm rot="5400000">
              <a:off x="2591135" y="3266879"/>
              <a:ext cx="2977246" cy="476443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Gewinkelte Verbindung 11"/>
            <p:cNvCxnSpPr>
              <a:stCxn id="152" idx="2"/>
              <a:endCxn id="130" idx="0"/>
            </p:cNvCxnSpPr>
            <p:nvPr/>
          </p:nvCxnSpPr>
          <p:spPr>
            <a:xfrm rot="5400000">
              <a:off x="3488642" y="3907299"/>
              <a:ext cx="1439318" cy="733530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Gewinkelte Verbindung 12"/>
            <p:cNvCxnSpPr>
              <a:stCxn id="152" idx="2"/>
            </p:cNvCxnSpPr>
            <p:nvPr/>
          </p:nvCxnSpPr>
          <p:spPr>
            <a:xfrm rot="16200000" flipH="1">
              <a:off x="4454140" y="3675330"/>
              <a:ext cx="1482862" cy="1241011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Gewinkelte Verbindung 13"/>
            <p:cNvCxnSpPr>
              <a:stCxn id="183" idx="2"/>
              <a:endCxn id="140" idx="0"/>
            </p:cNvCxnSpPr>
            <p:nvPr/>
          </p:nvCxnSpPr>
          <p:spPr>
            <a:xfrm rot="16200000" flipH="1">
              <a:off x="3509940" y="700330"/>
              <a:ext cx="619435" cy="996646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Gewinkelte Verbindung 14"/>
            <p:cNvCxnSpPr>
              <a:stCxn id="140" idx="3"/>
              <a:endCxn id="185" idx="2"/>
            </p:cNvCxnSpPr>
            <p:nvPr/>
          </p:nvCxnSpPr>
          <p:spPr>
            <a:xfrm flipV="1">
              <a:off x="5009685" y="914754"/>
              <a:ext cx="292050" cy="847670"/>
            </a:xfrm>
            <a:prstGeom prst="bentConnector2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Gewinkelte Verbindung 15"/>
            <p:cNvCxnSpPr>
              <a:stCxn id="185" idx="3"/>
              <a:endCxn id="181" idx="1"/>
            </p:cNvCxnSpPr>
            <p:nvPr/>
          </p:nvCxnSpPr>
          <p:spPr>
            <a:xfrm>
              <a:off x="5993440" y="660701"/>
              <a:ext cx="526758" cy="428527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Gewinkelte Verbindung 16"/>
            <p:cNvCxnSpPr>
              <a:endCxn id="179" idx="1"/>
            </p:cNvCxnSpPr>
            <p:nvPr/>
          </p:nvCxnSpPr>
          <p:spPr>
            <a:xfrm rot="16200000" flipH="1">
              <a:off x="7003100" y="1379423"/>
              <a:ext cx="507254" cy="434970"/>
            </a:xfrm>
            <a:prstGeom prst="bentConnector2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Gewinkelte Verbindung 17"/>
            <p:cNvCxnSpPr>
              <a:stCxn id="185" idx="2"/>
              <a:endCxn id="179" idx="1"/>
            </p:cNvCxnSpPr>
            <p:nvPr/>
          </p:nvCxnSpPr>
          <p:spPr>
            <a:xfrm rot="16200000" flipH="1">
              <a:off x="5920083" y="296405"/>
              <a:ext cx="935781" cy="2172477"/>
            </a:xfrm>
            <a:prstGeom prst="bentConnector2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Gewinkelte Verbindung 18"/>
            <p:cNvCxnSpPr>
              <a:endCxn id="183" idx="3"/>
            </p:cNvCxnSpPr>
            <p:nvPr/>
          </p:nvCxnSpPr>
          <p:spPr>
            <a:xfrm rot="10800000">
              <a:off x="4013040" y="634883"/>
              <a:ext cx="596991" cy="200292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Gewinkelte Verbindung 19"/>
            <p:cNvCxnSpPr/>
            <p:nvPr/>
          </p:nvCxnSpPr>
          <p:spPr>
            <a:xfrm rot="5400000">
              <a:off x="1348866" y="2471460"/>
              <a:ext cx="3228879" cy="12700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Gewinkelte Verbindung 20"/>
            <p:cNvCxnSpPr>
              <a:stCxn id="183" idx="3"/>
              <a:endCxn id="164" idx="1"/>
            </p:cNvCxnSpPr>
            <p:nvPr/>
          </p:nvCxnSpPr>
          <p:spPr>
            <a:xfrm>
              <a:off x="4013039" y="634883"/>
              <a:ext cx="1096264" cy="5669389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Gewinkelte Verbindung 21"/>
            <p:cNvCxnSpPr>
              <a:stCxn id="168" idx="3"/>
              <a:endCxn id="154" idx="1"/>
            </p:cNvCxnSpPr>
            <p:nvPr/>
          </p:nvCxnSpPr>
          <p:spPr>
            <a:xfrm>
              <a:off x="1474834" y="1987707"/>
              <a:ext cx="556354" cy="2352247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Gewinkelte Verbindung 22"/>
            <p:cNvCxnSpPr>
              <a:stCxn id="167" idx="2"/>
              <a:endCxn id="154" idx="0"/>
            </p:cNvCxnSpPr>
            <p:nvPr/>
          </p:nvCxnSpPr>
          <p:spPr>
            <a:xfrm rot="16200000" flipH="1">
              <a:off x="1246898" y="2609905"/>
              <a:ext cx="957215" cy="1994776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Gewinkelte Verbindung 23"/>
            <p:cNvCxnSpPr>
              <a:stCxn id="167" idx="2"/>
              <a:endCxn id="150" idx="0"/>
            </p:cNvCxnSpPr>
            <p:nvPr/>
          </p:nvCxnSpPr>
          <p:spPr>
            <a:xfrm rot="16200000" flipH="1">
              <a:off x="3232605" y="624198"/>
              <a:ext cx="957215" cy="5966190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Gewinkelte Verbindung 24"/>
            <p:cNvCxnSpPr>
              <a:stCxn id="165" idx="0"/>
              <a:endCxn id="128" idx="2"/>
            </p:cNvCxnSpPr>
            <p:nvPr/>
          </p:nvCxnSpPr>
          <p:spPr>
            <a:xfrm rot="16200000" flipV="1">
              <a:off x="6594726" y="4906640"/>
              <a:ext cx="277805" cy="1466147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Gewinkelte Verbindung 25"/>
            <p:cNvCxnSpPr>
              <a:stCxn id="150" idx="2"/>
              <a:endCxn id="165" idx="0"/>
            </p:cNvCxnSpPr>
            <p:nvPr/>
          </p:nvCxnSpPr>
          <p:spPr>
            <a:xfrm rot="16200000" flipH="1">
              <a:off x="6488198" y="4800115"/>
              <a:ext cx="1184611" cy="772393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Gewinkelte Verbindung 26"/>
            <p:cNvCxnSpPr>
              <a:stCxn id="177" idx="3"/>
              <a:endCxn id="140" idx="1"/>
            </p:cNvCxnSpPr>
            <p:nvPr/>
          </p:nvCxnSpPr>
          <p:spPr>
            <a:xfrm flipV="1">
              <a:off x="1763974" y="1762424"/>
              <a:ext cx="1862301" cy="3528894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Gewinkelte Verbindung 27"/>
            <p:cNvCxnSpPr>
              <a:stCxn id="150" idx="2"/>
              <a:endCxn id="175" idx="0"/>
            </p:cNvCxnSpPr>
            <p:nvPr/>
          </p:nvCxnSpPr>
          <p:spPr>
            <a:xfrm rot="5400000">
              <a:off x="3808245" y="2987933"/>
              <a:ext cx="1279988" cy="4492136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Gewinkelte Verbindung 28"/>
            <p:cNvCxnSpPr>
              <a:stCxn id="163" idx="0"/>
              <a:endCxn id="128" idx="2"/>
            </p:cNvCxnSpPr>
            <p:nvPr/>
          </p:nvCxnSpPr>
          <p:spPr>
            <a:xfrm rot="5400000" flipH="1" flipV="1">
              <a:off x="4739606" y="4789271"/>
              <a:ext cx="549406" cy="1972490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Gewinkelte Verbindung 29"/>
            <p:cNvCxnSpPr>
              <a:stCxn id="140" idx="2"/>
              <a:endCxn id="163" idx="0"/>
            </p:cNvCxnSpPr>
            <p:nvPr/>
          </p:nvCxnSpPr>
          <p:spPr>
            <a:xfrm rot="5400000">
              <a:off x="2156151" y="3888390"/>
              <a:ext cx="4033742" cy="289917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Gewinkelte Verbindung 30"/>
            <p:cNvCxnSpPr>
              <a:stCxn id="177" idx="0"/>
              <a:endCxn id="166" idx="2"/>
            </p:cNvCxnSpPr>
            <p:nvPr/>
          </p:nvCxnSpPr>
          <p:spPr>
            <a:xfrm rot="16200000" flipV="1">
              <a:off x="557888" y="4522884"/>
              <a:ext cx="684611" cy="344152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Gewinkelte Verbindung 31"/>
            <p:cNvCxnSpPr>
              <a:stCxn id="164" idx="0"/>
              <a:endCxn id="128" idx="2"/>
            </p:cNvCxnSpPr>
            <p:nvPr/>
          </p:nvCxnSpPr>
          <p:spPr>
            <a:xfrm rot="5400000" flipH="1" flipV="1">
              <a:off x="5626079" y="5675743"/>
              <a:ext cx="549406" cy="199545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Gewinkelte Verbindung 32"/>
            <p:cNvCxnSpPr>
              <a:stCxn id="185" idx="2"/>
              <a:endCxn id="165" idx="0"/>
            </p:cNvCxnSpPr>
            <p:nvPr/>
          </p:nvCxnSpPr>
          <p:spPr>
            <a:xfrm rot="16200000" flipH="1">
              <a:off x="3952285" y="2264203"/>
              <a:ext cx="4863864" cy="2164965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Gewinkelte Verbindung 33"/>
            <p:cNvCxnSpPr>
              <a:stCxn id="156" idx="3"/>
            </p:cNvCxnSpPr>
            <p:nvPr/>
          </p:nvCxnSpPr>
          <p:spPr>
            <a:xfrm>
              <a:off x="2108908" y="1121981"/>
              <a:ext cx="427458" cy="2963920"/>
            </a:xfrm>
            <a:prstGeom prst="bentConnector2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Gewinkelte Verbindung 34"/>
            <p:cNvCxnSpPr>
              <a:stCxn id="179" idx="1"/>
            </p:cNvCxnSpPr>
            <p:nvPr/>
          </p:nvCxnSpPr>
          <p:spPr>
            <a:xfrm rot="10800000" flipV="1">
              <a:off x="7199486" y="1850535"/>
              <a:ext cx="274727" cy="2235366"/>
            </a:xfrm>
            <a:prstGeom prst="bentConnector2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Gewinkelte Verbindung 35"/>
            <p:cNvCxnSpPr>
              <a:stCxn id="170" idx="2"/>
              <a:endCxn id="173" idx="0"/>
            </p:cNvCxnSpPr>
            <p:nvPr/>
          </p:nvCxnSpPr>
          <p:spPr>
            <a:xfrm rot="16200000" flipH="1">
              <a:off x="7914234" y="4355033"/>
              <a:ext cx="747364" cy="2965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Gewinkelte Verbindung 36"/>
            <p:cNvCxnSpPr>
              <a:stCxn id="165" idx="3"/>
              <a:endCxn id="170" idx="3"/>
            </p:cNvCxnSpPr>
            <p:nvPr/>
          </p:nvCxnSpPr>
          <p:spPr>
            <a:xfrm flipV="1">
              <a:off x="8158406" y="3724221"/>
              <a:ext cx="904970" cy="2308451"/>
            </a:xfrm>
            <a:prstGeom prst="bentConnector3">
              <a:avLst>
                <a:gd name="adj1" fmla="val 121612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6" name="Gruppierung 37"/>
            <p:cNvGrpSpPr/>
            <p:nvPr/>
          </p:nvGrpSpPr>
          <p:grpSpPr>
            <a:xfrm>
              <a:off x="70557" y="204606"/>
              <a:ext cx="9219717" cy="6353719"/>
              <a:chOff x="70557" y="204606"/>
              <a:chExt cx="9219717" cy="6353719"/>
            </a:xfrm>
          </p:grpSpPr>
          <p:cxnSp>
            <p:nvCxnSpPr>
              <p:cNvPr id="155" name="Gewinkelte Verbindung 76"/>
              <p:cNvCxnSpPr>
                <a:stCxn id="170" idx="0"/>
                <a:endCxn id="179" idx="2"/>
              </p:cNvCxnSpPr>
              <p:nvPr/>
            </p:nvCxnSpPr>
            <p:spPr>
              <a:xfrm rot="16200000" flipV="1">
                <a:off x="7545664" y="2724840"/>
                <a:ext cx="1361022" cy="120517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6" name="Rechteck 77"/>
              <p:cNvSpPr/>
              <p:nvPr/>
            </p:nvSpPr>
            <p:spPr>
              <a:xfrm>
                <a:off x="793788" y="863369"/>
                <a:ext cx="1315120" cy="51722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800" dirty="0" err="1" smtClean="0">
                    <a:solidFill>
                      <a:schemeClr val="tx1"/>
                    </a:solidFill>
                    <a:latin typeface="Arial Narrow"/>
                    <a:cs typeface="Arial Narrow"/>
                  </a:rPr>
                  <a:t>cfExpertise</a:t>
                </a:r>
                <a:endParaRPr lang="de-DE" sz="800" dirty="0" smtClean="0">
                  <a:solidFill>
                    <a:schemeClr val="tx1"/>
                  </a:solidFill>
                  <a:latin typeface="Arial Narrow"/>
                  <a:cs typeface="Arial Narrow"/>
                </a:endParaRPr>
              </a:p>
              <a:p>
                <a:pPr algn="ctr"/>
                <a:r>
                  <a:rPr lang="de-DE" sz="800" dirty="0" err="1" smtClean="0">
                    <a:solidFill>
                      <a:schemeClr val="tx1"/>
                    </a:solidFill>
                    <a:latin typeface="Arial Narrow"/>
                    <a:cs typeface="Arial Narrow"/>
                  </a:rPr>
                  <a:t>AndSkills</a:t>
                </a:r>
                <a:endParaRPr lang="de-DE" sz="800" dirty="0">
                  <a:solidFill>
                    <a:schemeClr val="tx1"/>
                  </a:solidFill>
                  <a:latin typeface="Arial Narrow"/>
                  <a:cs typeface="Arial Narrow"/>
                </a:endParaRPr>
              </a:p>
            </p:txBody>
          </p:sp>
          <p:grpSp>
            <p:nvGrpSpPr>
              <p:cNvPr id="157" name="Gruppierung 78"/>
              <p:cNvGrpSpPr/>
              <p:nvPr/>
            </p:nvGrpSpPr>
            <p:grpSpPr>
              <a:xfrm>
                <a:off x="4423503" y="230424"/>
                <a:ext cx="1569937" cy="684330"/>
                <a:chOff x="7353001" y="160046"/>
                <a:chExt cx="1569937" cy="684330"/>
              </a:xfrm>
            </p:grpSpPr>
            <p:sp>
              <p:nvSpPr>
                <p:cNvPr id="184" name="Oval 183"/>
                <p:cNvSpPr/>
                <p:nvPr/>
              </p:nvSpPr>
              <p:spPr>
                <a:xfrm>
                  <a:off x="7353001" y="160046"/>
                  <a:ext cx="450774" cy="386725"/>
                </a:xfrm>
                <a:prstGeom prst="ellipse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800">
                    <a:latin typeface="Arial Narrow"/>
                    <a:cs typeface="Arial Narrow"/>
                  </a:endParaRPr>
                </a:p>
              </p:txBody>
            </p:sp>
            <p:sp>
              <p:nvSpPr>
                <p:cNvPr id="185" name="Rechteck 106"/>
                <p:cNvSpPr/>
                <p:nvPr/>
              </p:nvSpPr>
              <p:spPr>
                <a:xfrm>
                  <a:off x="7539528" y="336270"/>
                  <a:ext cx="1383410" cy="508106"/>
                </a:xfrm>
                <a:prstGeom prst="rect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800" dirty="0" err="1" smtClean="0">
                      <a:solidFill>
                        <a:schemeClr val="bg1"/>
                      </a:solidFill>
                      <a:latin typeface="Arial Narrow"/>
                      <a:cs typeface="Arial Narrow"/>
                    </a:rPr>
                    <a:t>cfEquipment</a:t>
                  </a:r>
                  <a:endParaRPr lang="de-DE" sz="800" dirty="0">
                    <a:solidFill>
                      <a:schemeClr val="bg1"/>
                    </a:solidFill>
                    <a:latin typeface="Arial Narrow"/>
                    <a:cs typeface="Arial Narrow"/>
                  </a:endParaRPr>
                </a:p>
              </p:txBody>
            </p:sp>
          </p:grpSp>
          <p:grpSp>
            <p:nvGrpSpPr>
              <p:cNvPr id="158" name="Gruppierung 79"/>
              <p:cNvGrpSpPr/>
              <p:nvPr/>
            </p:nvGrpSpPr>
            <p:grpSpPr>
              <a:xfrm>
                <a:off x="2443102" y="204606"/>
                <a:ext cx="1569937" cy="684330"/>
                <a:chOff x="7353001" y="160046"/>
                <a:chExt cx="1569937" cy="684330"/>
              </a:xfrm>
            </p:grpSpPr>
            <p:sp>
              <p:nvSpPr>
                <p:cNvPr id="182" name="Oval 181"/>
                <p:cNvSpPr/>
                <p:nvPr/>
              </p:nvSpPr>
              <p:spPr>
                <a:xfrm>
                  <a:off x="7353001" y="160046"/>
                  <a:ext cx="450774" cy="386725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800">
                    <a:latin typeface="Arial Narrow"/>
                    <a:cs typeface="Arial Narrow"/>
                  </a:endParaRPr>
                </a:p>
              </p:txBody>
            </p:sp>
            <p:sp>
              <p:nvSpPr>
                <p:cNvPr id="183" name="Rechteck 104"/>
                <p:cNvSpPr/>
                <p:nvPr/>
              </p:nvSpPr>
              <p:spPr>
                <a:xfrm>
                  <a:off x="7539528" y="336270"/>
                  <a:ext cx="1383410" cy="508106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800" dirty="0" err="1" smtClean="0">
                      <a:solidFill>
                        <a:schemeClr val="tx1"/>
                      </a:solidFill>
                      <a:latin typeface="Arial Narrow"/>
                      <a:cs typeface="Arial Narrow"/>
                    </a:rPr>
                    <a:t>cfFunding</a:t>
                  </a:r>
                  <a:endParaRPr lang="de-DE" sz="800" dirty="0">
                    <a:solidFill>
                      <a:schemeClr val="tx1"/>
                    </a:solidFill>
                    <a:latin typeface="Arial Narrow"/>
                    <a:cs typeface="Arial Narrow"/>
                  </a:endParaRPr>
                </a:p>
              </p:txBody>
            </p:sp>
          </p:grpSp>
          <p:grpSp>
            <p:nvGrpSpPr>
              <p:cNvPr id="159" name="Gruppierung 80"/>
              <p:cNvGrpSpPr/>
              <p:nvPr/>
            </p:nvGrpSpPr>
            <p:grpSpPr>
              <a:xfrm>
                <a:off x="6333671" y="658951"/>
                <a:ext cx="1569937" cy="684330"/>
                <a:chOff x="7353001" y="160046"/>
                <a:chExt cx="1569937" cy="684330"/>
              </a:xfrm>
            </p:grpSpPr>
            <p:sp>
              <p:nvSpPr>
                <p:cNvPr id="180" name="Oval 179"/>
                <p:cNvSpPr/>
                <p:nvPr/>
              </p:nvSpPr>
              <p:spPr>
                <a:xfrm>
                  <a:off x="7353001" y="160046"/>
                  <a:ext cx="450774" cy="386725"/>
                </a:xfrm>
                <a:prstGeom prst="ellipse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800">
                    <a:latin typeface="Arial Narrow"/>
                    <a:cs typeface="Arial Narrow"/>
                  </a:endParaRPr>
                </a:p>
              </p:txBody>
            </p:sp>
            <p:sp>
              <p:nvSpPr>
                <p:cNvPr id="181" name="Rechteck 102"/>
                <p:cNvSpPr/>
                <p:nvPr/>
              </p:nvSpPr>
              <p:spPr>
                <a:xfrm>
                  <a:off x="7539528" y="336270"/>
                  <a:ext cx="1383410" cy="508106"/>
                </a:xfrm>
                <a:prstGeom prst="rect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800" dirty="0" err="1" smtClean="0">
                      <a:solidFill>
                        <a:schemeClr val="bg1"/>
                      </a:solidFill>
                      <a:latin typeface="Arial Narrow"/>
                      <a:cs typeface="Arial Narrow"/>
                    </a:rPr>
                    <a:t>cfFacility</a:t>
                  </a:r>
                  <a:endParaRPr lang="de-DE" sz="800" dirty="0">
                    <a:solidFill>
                      <a:schemeClr val="bg1"/>
                    </a:solidFill>
                    <a:latin typeface="Arial Narrow"/>
                    <a:cs typeface="Arial Narrow"/>
                  </a:endParaRPr>
                </a:p>
              </p:txBody>
            </p:sp>
          </p:grpSp>
          <p:grpSp>
            <p:nvGrpSpPr>
              <p:cNvPr id="160" name="Gruppierung 81"/>
              <p:cNvGrpSpPr/>
              <p:nvPr/>
            </p:nvGrpSpPr>
            <p:grpSpPr>
              <a:xfrm>
                <a:off x="7287685" y="1420258"/>
                <a:ext cx="1569937" cy="684330"/>
                <a:chOff x="7353001" y="160046"/>
                <a:chExt cx="1569937" cy="684330"/>
              </a:xfrm>
            </p:grpSpPr>
            <p:sp>
              <p:nvSpPr>
                <p:cNvPr id="178" name="Oval 177"/>
                <p:cNvSpPr/>
                <p:nvPr/>
              </p:nvSpPr>
              <p:spPr>
                <a:xfrm>
                  <a:off x="7353001" y="160046"/>
                  <a:ext cx="450774" cy="386725"/>
                </a:xfrm>
                <a:prstGeom prst="ellipse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800">
                    <a:latin typeface="Arial Narrow"/>
                    <a:cs typeface="Arial Narrow"/>
                  </a:endParaRPr>
                </a:p>
              </p:txBody>
            </p:sp>
            <p:sp>
              <p:nvSpPr>
                <p:cNvPr id="179" name="Rechteck 100"/>
                <p:cNvSpPr/>
                <p:nvPr/>
              </p:nvSpPr>
              <p:spPr>
                <a:xfrm>
                  <a:off x="7539528" y="336270"/>
                  <a:ext cx="1383410" cy="508106"/>
                </a:xfrm>
                <a:prstGeom prst="rect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800" dirty="0" err="1" smtClean="0">
                      <a:solidFill>
                        <a:schemeClr val="bg1"/>
                      </a:solidFill>
                      <a:latin typeface="Arial Narrow"/>
                      <a:cs typeface="Arial Narrow"/>
                    </a:rPr>
                    <a:t>cfService</a:t>
                  </a:r>
                  <a:endParaRPr lang="de-DE" sz="800" dirty="0">
                    <a:solidFill>
                      <a:schemeClr val="bg1"/>
                    </a:solidFill>
                    <a:latin typeface="Arial Narrow"/>
                    <a:cs typeface="Arial Narrow"/>
                  </a:endParaRPr>
                </a:p>
              </p:txBody>
            </p:sp>
          </p:grpSp>
          <p:grpSp>
            <p:nvGrpSpPr>
              <p:cNvPr id="161" name="Gruppierung 82"/>
              <p:cNvGrpSpPr/>
              <p:nvPr/>
            </p:nvGrpSpPr>
            <p:grpSpPr>
              <a:xfrm>
                <a:off x="194037" y="4861041"/>
                <a:ext cx="1569937" cy="684330"/>
                <a:chOff x="7353001" y="160046"/>
                <a:chExt cx="1569937" cy="684330"/>
              </a:xfrm>
            </p:grpSpPr>
            <p:sp>
              <p:nvSpPr>
                <p:cNvPr id="176" name="Oval 175"/>
                <p:cNvSpPr/>
                <p:nvPr/>
              </p:nvSpPr>
              <p:spPr>
                <a:xfrm>
                  <a:off x="7353001" y="160046"/>
                  <a:ext cx="450774" cy="386725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800">
                    <a:latin typeface="Arial Narrow"/>
                    <a:cs typeface="Arial Narrow"/>
                  </a:endParaRPr>
                </a:p>
              </p:txBody>
            </p:sp>
            <p:sp>
              <p:nvSpPr>
                <p:cNvPr id="177" name="Rechteck 98"/>
                <p:cNvSpPr/>
                <p:nvPr/>
              </p:nvSpPr>
              <p:spPr>
                <a:xfrm>
                  <a:off x="7539528" y="336270"/>
                  <a:ext cx="1383410" cy="508106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800" dirty="0" err="1" smtClean="0">
                      <a:solidFill>
                        <a:schemeClr val="tx1"/>
                      </a:solidFill>
                      <a:latin typeface="Arial Narrow"/>
                      <a:cs typeface="Arial Narrow"/>
                    </a:rPr>
                    <a:t>cfCitation</a:t>
                  </a:r>
                  <a:endParaRPr lang="de-DE" sz="800" dirty="0">
                    <a:solidFill>
                      <a:schemeClr val="tx1"/>
                    </a:solidFill>
                    <a:latin typeface="Arial Narrow"/>
                    <a:cs typeface="Arial Narrow"/>
                  </a:endParaRPr>
                </a:p>
              </p:txBody>
            </p:sp>
          </p:grpSp>
          <p:grpSp>
            <p:nvGrpSpPr>
              <p:cNvPr id="162" name="Gruppierung 83"/>
              <p:cNvGrpSpPr/>
              <p:nvPr/>
            </p:nvGrpSpPr>
            <p:grpSpPr>
              <a:xfrm>
                <a:off x="1323939" y="5697771"/>
                <a:ext cx="1569937" cy="684330"/>
                <a:chOff x="7353001" y="160046"/>
                <a:chExt cx="1569937" cy="684330"/>
              </a:xfrm>
            </p:grpSpPr>
            <p:sp>
              <p:nvSpPr>
                <p:cNvPr id="174" name="Oval 173"/>
                <p:cNvSpPr/>
                <p:nvPr/>
              </p:nvSpPr>
              <p:spPr>
                <a:xfrm>
                  <a:off x="7353001" y="160046"/>
                  <a:ext cx="450774" cy="386725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800">
                    <a:latin typeface="Arial Narrow"/>
                    <a:cs typeface="Arial Narrow"/>
                  </a:endParaRPr>
                </a:p>
              </p:txBody>
            </p:sp>
            <p:sp>
              <p:nvSpPr>
                <p:cNvPr id="175" name="Rechteck 96"/>
                <p:cNvSpPr/>
                <p:nvPr/>
              </p:nvSpPr>
              <p:spPr>
                <a:xfrm>
                  <a:off x="7539528" y="336270"/>
                  <a:ext cx="1383410" cy="508106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800" dirty="0" err="1" smtClean="0">
                      <a:solidFill>
                        <a:schemeClr val="tx1"/>
                      </a:solidFill>
                      <a:latin typeface="Arial Narrow"/>
                      <a:cs typeface="Arial Narrow"/>
                    </a:rPr>
                    <a:t>cfEvent</a:t>
                  </a:r>
                  <a:endParaRPr lang="de-DE" sz="800" dirty="0">
                    <a:solidFill>
                      <a:schemeClr val="tx1"/>
                    </a:solidFill>
                    <a:latin typeface="Arial Narrow"/>
                    <a:cs typeface="Arial Narrow"/>
                  </a:endParaRPr>
                </a:p>
              </p:txBody>
            </p:sp>
          </p:grpSp>
          <p:sp>
            <p:nvSpPr>
              <p:cNvPr id="163" name="Rechteck 84"/>
              <p:cNvSpPr/>
              <p:nvPr/>
            </p:nvSpPr>
            <p:spPr>
              <a:xfrm>
                <a:off x="3336358" y="6050219"/>
                <a:ext cx="1383410" cy="508106"/>
              </a:xfrm>
              <a:prstGeom prst="rect">
                <a:avLst/>
              </a:prstGeom>
              <a:solidFill>
                <a:srgbClr val="FFDE1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800" dirty="0" err="1" smtClean="0">
                    <a:solidFill>
                      <a:schemeClr val="tx1"/>
                    </a:solidFill>
                    <a:latin typeface="Arial Narrow"/>
                    <a:cs typeface="Arial Narrow"/>
                  </a:rPr>
                  <a:t>cfLanguage</a:t>
                </a:r>
                <a:endParaRPr lang="de-DE" sz="800" dirty="0">
                  <a:solidFill>
                    <a:schemeClr val="tx1"/>
                  </a:solidFill>
                  <a:latin typeface="Arial Narrow"/>
                  <a:cs typeface="Arial Narrow"/>
                </a:endParaRPr>
              </a:p>
            </p:txBody>
          </p:sp>
          <p:sp>
            <p:nvSpPr>
              <p:cNvPr id="164" name="Rechteck 85"/>
              <p:cNvSpPr/>
              <p:nvPr/>
            </p:nvSpPr>
            <p:spPr>
              <a:xfrm>
                <a:off x="5109303" y="6050219"/>
                <a:ext cx="1383410" cy="508106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800" dirty="0" err="1" smtClean="0">
                    <a:solidFill>
                      <a:schemeClr val="tx1"/>
                    </a:solidFill>
                    <a:latin typeface="Arial Narrow"/>
                    <a:cs typeface="Arial Narrow"/>
                  </a:rPr>
                  <a:t>cfCurrency</a:t>
                </a:r>
                <a:endParaRPr lang="de-DE" sz="800" dirty="0">
                  <a:solidFill>
                    <a:schemeClr val="tx1"/>
                  </a:solidFill>
                  <a:latin typeface="Arial Narrow"/>
                  <a:cs typeface="Arial Narrow"/>
                </a:endParaRPr>
              </a:p>
            </p:txBody>
          </p:sp>
          <p:sp>
            <p:nvSpPr>
              <p:cNvPr id="165" name="Rechteck 86"/>
              <p:cNvSpPr/>
              <p:nvPr/>
            </p:nvSpPr>
            <p:spPr>
              <a:xfrm>
                <a:off x="6774995" y="5778618"/>
                <a:ext cx="1383410" cy="508106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800" dirty="0" err="1" smtClean="0">
                    <a:solidFill>
                      <a:schemeClr val="tx1"/>
                    </a:solidFill>
                    <a:latin typeface="Arial Narrow"/>
                    <a:cs typeface="Arial Narrow"/>
                  </a:rPr>
                  <a:t>cfCountry</a:t>
                </a:r>
                <a:endParaRPr lang="de-DE" sz="800" dirty="0">
                  <a:solidFill>
                    <a:schemeClr val="tx1"/>
                  </a:solidFill>
                  <a:latin typeface="Arial Narrow"/>
                  <a:cs typeface="Arial Narrow"/>
                </a:endParaRPr>
              </a:p>
            </p:txBody>
          </p:sp>
          <p:sp>
            <p:nvSpPr>
              <p:cNvPr id="166" name="Rechteck 87"/>
              <p:cNvSpPr/>
              <p:nvPr/>
            </p:nvSpPr>
            <p:spPr>
              <a:xfrm>
                <a:off x="70557" y="3835431"/>
                <a:ext cx="1315120" cy="51722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800" dirty="0" err="1" smtClean="0">
                    <a:solidFill>
                      <a:schemeClr val="tx1"/>
                    </a:solidFill>
                    <a:latin typeface="Arial Narrow"/>
                    <a:cs typeface="Arial Narrow"/>
                  </a:rPr>
                  <a:t>cfCurriculum</a:t>
                </a:r>
                <a:r>
                  <a:rPr lang="de-DE" sz="800" dirty="0" smtClean="0">
                    <a:solidFill>
                      <a:schemeClr val="tx1"/>
                    </a:solidFill>
                    <a:latin typeface="Arial Narrow"/>
                    <a:cs typeface="Arial Narrow"/>
                  </a:rPr>
                  <a:t/>
                </a:r>
                <a:br>
                  <a:rPr lang="de-DE" sz="800" dirty="0" smtClean="0">
                    <a:solidFill>
                      <a:schemeClr val="tx1"/>
                    </a:solidFill>
                    <a:latin typeface="Arial Narrow"/>
                    <a:cs typeface="Arial Narrow"/>
                  </a:rPr>
                </a:br>
                <a:r>
                  <a:rPr lang="de-DE" sz="800" dirty="0" smtClean="0">
                    <a:solidFill>
                      <a:schemeClr val="tx1"/>
                    </a:solidFill>
                    <a:latin typeface="Arial Narrow"/>
                    <a:cs typeface="Arial Narrow"/>
                  </a:rPr>
                  <a:t>Vitae	</a:t>
                </a:r>
                <a:endParaRPr lang="de-DE" sz="800" dirty="0">
                  <a:solidFill>
                    <a:schemeClr val="tx1"/>
                  </a:solidFill>
                  <a:latin typeface="Arial Narrow"/>
                  <a:cs typeface="Arial Narrow"/>
                </a:endParaRPr>
              </a:p>
            </p:txBody>
          </p:sp>
          <p:sp>
            <p:nvSpPr>
              <p:cNvPr id="167" name="Rechteck 88"/>
              <p:cNvSpPr/>
              <p:nvPr/>
            </p:nvSpPr>
            <p:spPr>
              <a:xfrm>
                <a:off x="70557" y="2611463"/>
                <a:ext cx="1315120" cy="51722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800" dirty="0" err="1" smtClean="0">
                    <a:solidFill>
                      <a:schemeClr val="tx1"/>
                    </a:solidFill>
                    <a:latin typeface="Arial Narrow"/>
                    <a:cs typeface="Arial Narrow"/>
                  </a:rPr>
                  <a:t>cfPrize</a:t>
                </a:r>
                <a:endParaRPr lang="de-DE" sz="800" dirty="0">
                  <a:solidFill>
                    <a:schemeClr val="tx1"/>
                  </a:solidFill>
                  <a:latin typeface="Arial Narrow"/>
                  <a:cs typeface="Arial Narrow"/>
                </a:endParaRPr>
              </a:p>
            </p:txBody>
          </p:sp>
          <p:sp>
            <p:nvSpPr>
              <p:cNvPr id="168" name="Rechteck 89"/>
              <p:cNvSpPr/>
              <p:nvPr/>
            </p:nvSpPr>
            <p:spPr>
              <a:xfrm>
                <a:off x="159714" y="1729095"/>
                <a:ext cx="1315120" cy="51722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800" dirty="0" err="1" smtClean="0">
                    <a:solidFill>
                      <a:schemeClr val="tx1"/>
                    </a:solidFill>
                    <a:latin typeface="Arial Narrow"/>
                    <a:cs typeface="Arial Narrow"/>
                  </a:rPr>
                  <a:t>cfQualification</a:t>
                </a:r>
                <a:endParaRPr lang="de-DE" sz="800" dirty="0" smtClean="0">
                  <a:solidFill>
                    <a:schemeClr val="tx1"/>
                  </a:solidFill>
                  <a:latin typeface="Arial Narrow"/>
                  <a:cs typeface="Arial Narrow"/>
                </a:endParaRPr>
              </a:p>
            </p:txBody>
          </p:sp>
          <p:grpSp>
            <p:nvGrpSpPr>
              <p:cNvPr id="169" name="Gruppierung 90"/>
              <p:cNvGrpSpPr/>
              <p:nvPr/>
            </p:nvGrpSpPr>
            <p:grpSpPr>
              <a:xfrm>
                <a:off x="7411165" y="4553972"/>
                <a:ext cx="1569937" cy="684330"/>
                <a:chOff x="7353001" y="160046"/>
                <a:chExt cx="1569937" cy="684330"/>
              </a:xfrm>
            </p:grpSpPr>
            <p:sp>
              <p:nvSpPr>
                <p:cNvPr id="172" name="Oval 171"/>
                <p:cNvSpPr/>
                <p:nvPr/>
              </p:nvSpPr>
              <p:spPr>
                <a:xfrm>
                  <a:off x="7353001" y="160046"/>
                  <a:ext cx="450774" cy="386725"/>
                </a:xfrm>
                <a:prstGeom prst="ellips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800">
                    <a:latin typeface="Arial Narrow"/>
                    <a:cs typeface="Arial Narrow"/>
                  </a:endParaRPr>
                </a:p>
              </p:txBody>
            </p:sp>
            <p:sp>
              <p:nvSpPr>
                <p:cNvPr id="173" name="Rechteck 94"/>
                <p:cNvSpPr/>
                <p:nvPr/>
              </p:nvSpPr>
              <p:spPr>
                <a:xfrm>
                  <a:off x="7539528" y="336270"/>
                  <a:ext cx="1383410" cy="508106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800" dirty="0" err="1" smtClean="0">
                      <a:solidFill>
                        <a:schemeClr val="tx1"/>
                      </a:solidFill>
                      <a:latin typeface="Arial Narrow"/>
                      <a:cs typeface="Arial Narrow"/>
                    </a:rPr>
                    <a:t>cfGeographic</a:t>
                  </a:r>
                  <a:r>
                    <a:rPr lang="de-DE" sz="800" dirty="0" smtClean="0">
                      <a:solidFill>
                        <a:schemeClr val="tx1"/>
                      </a:solidFill>
                      <a:latin typeface="Arial Narrow"/>
                      <a:cs typeface="Arial Narrow"/>
                    </a:rPr>
                    <a:t/>
                  </a:r>
                  <a:br>
                    <a:rPr lang="de-DE" sz="800" dirty="0" smtClean="0">
                      <a:solidFill>
                        <a:schemeClr val="tx1"/>
                      </a:solidFill>
                      <a:latin typeface="Arial Narrow"/>
                      <a:cs typeface="Arial Narrow"/>
                    </a:rPr>
                  </a:br>
                  <a:r>
                    <a:rPr lang="de-DE" sz="800" dirty="0" err="1" smtClean="0">
                      <a:solidFill>
                        <a:schemeClr val="tx1"/>
                      </a:solidFill>
                      <a:latin typeface="Arial Narrow"/>
                      <a:cs typeface="Arial Narrow"/>
                    </a:rPr>
                    <a:t>BoundingBox</a:t>
                  </a:r>
                  <a:endParaRPr lang="de-DE" sz="800" dirty="0">
                    <a:solidFill>
                      <a:schemeClr val="tx1"/>
                    </a:solidFill>
                    <a:latin typeface="Arial Narrow"/>
                    <a:cs typeface="Arial Narrow"/>
                  </a:endParaRPr>
                </a:p>
              </p:txBody>
            </p:sp>
          </p:grpSp>
          <p:sp>
            <p:nvSpPr>
              <p:cNvPr id="170" name="Rechteck 91"/>
              <p:cNvSpPr/>
              <p:nvPr/>
            </p:nvSpPr>
            <p:spPr>
              <a:xfrm>
                <a:off x="7509492" y="3465609"/>
                <a:ext cx="1553883" cy="51722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800" dirty="0" err="1" smtClean="0">
                    <a:solidFill>
                      <a:schemeClr val="tx1"/>
                    </a:solidFill>
                    <a:latin typeface="Arial Narrow"/>
                    <a:cs typeface="Arial Narrow"/>
                  </a:rPr>
                  <a:t>cfPostalAddress</a:t>
                </a:r>
                <a:endParaRPr lang="de-DE" sz="800" dirty="0" smtClean="0">
                  <a:solidFill>
                    <a:schemeClr val="tx1"/>
                  </a:solidFill>
                  <a:latin typeface="Arial Narrow"/>
                  <a:cs typeface="Arial Narrow"/>
                </a:endParaRPr>
              </a:p>
            </p:txBody>
          </p:sp>
          <p:sp>
            <p:nvSpPr>
              <p:cNvPr id="171" name="Rechteck 92"/>
              <p:cNvSpPr/>
              <p:nvPr/>
            </p:nvSpPr>
            <p:spPr>
              <a:xfrm>
                <a:off x="7393525" y="2503701"/>
                <a:ext cx="1896749" cy="51722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800" dirty="0" err="1" smtClean="0">
                    <a:solidFill>
                      <a:schemeClr val="tx1"/>
                    </a:solidFill>
                    <a:latin typeface="Arial Narrow"/>
                    <a:cs typeface="Arial Narrow"/>
                  </a:rPr>
                  <a:t>cfElectronicAddress</a:t>
                </a:r>
                <a:endParaRPr lang="de-DE" sz="800" dirty="0" smtClean="0">
                  <a:solidFill>
                    <a:schemeClr val="tx1"/>
                  </a:solidFill>
                  <a:latin typeface="Arial Narrow"/>
                  <a:cs typeface="Arial Narrow"/>
                </a:endParaRPr>
              </a:p>
            </p:txBody>
          </p:sp>
        </p:grpSp>
        <p:grpSp>
          <p:nvGrpSpPr>
            <p:cNvPr id="117" name="Gruppierung 38"/>
            <p:cNvGrpSpPr/>
            <p:nvPr/>
          </p:nvGrpSpPr>
          <p:grpSpPr>
            <a:xfrm>
              <a:off x="1844661" y="2870075"/>
              <a:ext cx="5541351" cy="1723932"/>
              <a:chOff x="1684594" y="3392000"/>
              <a:chExt cx="5541351" cy="1723932"/>
            </a:xfrm>
          </p:grpSpPr>
          <p:grpSp>
            <p:nvGrpSpPr>
              <p:cNvPr id="143" name="Gruppierung 64"/>
              <p:cNvGrpSpPr/>
              <p:nvPr/>
            </p:nvGrpSpPr>
            <p:grpSpPr>
              <a:xfrm>
                <a:off x="1684594" y="4431602"/>
                <a:ext cx="1569937" cy="684330"/>
                <a:chOff x="3228072" y="2152221"/>
                <a:chExt cx="1781614" cy="831584"/>
              </a:xfrm>
            </p:grpSpPr>
            <p:sp>
              <p:nvSpPr>
                <p:cNvPr id="153" name="Oval 152"/>
                <p:cNvSpPr/>
                <p:nvPr/>
              </p:nvSpPr>
              <p:spPr>
                <a:xfrm>
                  <a:off x="3228072" y="2152221"/>
                  <a:ext cx="511553" cy="469941"/>
                </a:xfrm>
                <a:prstGeom prst="ellipse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800">
                    <a:latin typeface="Arial Narrow"/>
                    <a:cs typeface="Arial Narrow"/>
                  </a:endParaRPr>
                </a:p>
              </p:txBody>
            </p:sp>
            <p:sp>
              <p:nvSpPr>
                <p:cNvPr id="154" name="Rechteck 75"/>
                <p:cNvSpPr/>
                <p:nvPr/>
              </p:nvSpPr>
              <p:spPr>
                <a:xfrm>
                  <a:off x="3439749" y="2366365"/>
                  <a:ext cx="1569937" cy="617440"/>
                </a:xfrm>
                <a:prstGeom prst="rect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800" dirty="0" err="1" smtClean="0">
                      <a:solidFill>
                        <a:schemeClr val="tx1"/>
                      </a:solidFill>
                      <a:latin typeface="Arial Narrow"/>
                      <a:cs typeface="Arial Narrow"/>
                    </a:rPr>
                    <a:t>cfPerson</a:t>
                  </a:r>
                  <a:endParaRPr lang="de-DE" sz="800" dirty="0">
                    <a:solidFill>
                      <a:schemeClr val="tx1"/>
                    </a:solidFill>
                    <a:latin typeface="Arial Narrow"/>
                    <a:cs typeface="Arial Narrow"/>
                  </a:endParaRPr>
                </a:p>
              </p:txBody>
            </p:sp>
          </p:grpSp>
          <p:grpSp>
            <p:nvGrpSpPr>
              <p:cNvPr id="144" name="Gruppierung 65"/>
              <p:cNvGrpSpPr/>
              <p:nvPr/>
            </p:nvGrpSpPr>
            <p:grpSpPr>
              <a:xfrm>
                <a:off x="3536766" y="3392000"/>
                <a:ext cx="1569937" cy="684330"/>
                <a:chOff x="3308144" y="2152221"/>
                <a:chExt cx="1781615" cy="831584"/>
              </a:xfrm>
            </p:grpSpPr>
            <p:sp>
              <p:nvSpPr>
                <p:cNvPr id="151" name="Oval 150"/>
                <p:cNvSpPr/>
                <p:nvPr/>
              </p:nvSpPr>
              <p:spPr>
                <a:xfrm>
                  <a:off x="3308144" y="2152221"/>
                  <a:ext cx="511553" cy="469940"/>
                </a:xfrm>
                <a:prstGeom prst="ellipse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800">
                    <a:latin typeface="Arial Narrow"/>
                    <a:cs typeface="Arial Narrow"/>
                  </a:endParaRPr>
                </a:p>
              </p:txBody>
            </p:sp>
            <p:sp>
              <p:nvSpPr>
                <p:cNvPr id="152" name="Rechteck 73"/>
                <p:cNvSpPr/>
                <p:nvPr/>
              </p:nvSpPr>
              <p:spPr>
                <a:xfrm>
                  <a:off x="3519822" y="2366365"/>
                  <a:ext cx="1569937" cy="617440"/>
                </a:xfrm>
                <a:prstGeom prst="rect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800" dirty="0" err="1" smtClean="0">
                      <a:solidFill>
                        <a:srgbClr val="000000"/>
                      </a:solidFill>
                      <a:latin typeface="Arial Narrow"/>
                      <a:cs typeface="Arial Narrow"/>
                    </a:rPr>
                    <a:t>cfProject</a:t>
                  </a:r>
                  <a:endParaRPr lang="de-DE" sz="800" dirty="0">
                    <a:solidFill>
                      <a:srgbClr val="000000"/>
                    </a:solidFill>
                    <a:latin typeface="Arial Narrow"/>
                    <a:cs typeface="Arial Narrow"/>
                  </a:endParaRPr>
                </a:p>
              </p:txBody>
            </p:sp>
          </p:grpSp>
          <p:grpSp>
            <p:nvGrpSpPr>
              <p:cNvPr id="145" name="Gruppierung 66"/>
              <p:cNvGrpSpPr/>
              <p:nvPr/>
            </p:nvGrpSpPr>
            <p:grpSpPr>
              <a:xfrm>
                <a:off x="5656008" y="4431602"/>
                <a:ext cx="1569937" cy="684330"/>
                <a:chOff x="3228072" y="2152221"/>
                <a:chExt cx="1781614" cy="831584"/>
              </a:xfrm>
            </p:grpSpPr>
            <p:sp>
              <p:nvSpPr>
                <p:cNvPr id="149" name="Oval 148"/>
                <p:cNvSpPr/>
                <p:nvPr/>
              </p:nvSpPr>
              <p:spPr>
                <a:xfrm>
                  <a:off x="3228072" y="2152221"/>
                  <a:ext cx="511553" cy="469941"/>
                </a:xfrm>
                <a:prstGeom prst="ellipse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800">
                    <a:latin typeface="Arial Narrow"/>
                    <a:cs typeface="Arial Narrow"/>
                  </a:endParaRPr>
                </a:p>
              </p:txBody>
            </p:sp>
            <p:sp>
              <p:nvSpPr>
                <p:cNvPr id="150" name="Rechteck 71"/>
                <p:cNvSpPr/>
                <p:nvPr/>
              </p:nvSpPr>
              <p:spPr>
                <a:xfrm>
                  <a:off x="3439749" y="2366365"/>
                  <a:ext cx="1569937" cy="617440"/>
                </a:xfrm>
                <a:prstGeom prst="rect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800" dirty="0" err="1" smtClean="0">
                      <a:solidFill>
                        <a:srgbClr val="000000"/>
                      </a:solidFill>
                      <a:latin typeface="Arial Narrow"/>
                      <a:cs typeface="Arial Narrow"/>
                    </a:rPr>
                    <a:t>cfOrganisation</a:t>
                  </a:r>
                  <a:endParaRPr lang="de-DE" sz="800" dirty="0" smtClean="0">
                    <a:solidFill>
                      <a:srgbClr val="000000"/>
                    </a:solidFill>
                    <a:latin typeface="Arial Narrow"/>
                    <a:cs typeface="Arial Narrow"/>
                  </a:endParaRPr>
                </a:p>
                <a:p>
                  <a:pPr algn="ctr"/>
                  <a:r>
                    <a:rPr lang="de-DE" sz="800" dirty="0" smtClean="0">
                      <a:solidFill>
                        <a:srgbClr val="000000"/>
                      </a:solidFill>
                      <a:latin typeface="Arial Narrow"/>
                      <a:cs typeface="Arial Narrow"/>
                    </a:rPr>
                    <a:t>Unit</a:t>
                  </a:r>
                  <a:endParaRPr lang="de-DE" sz="800" dirty="0">
                    <a:solidFill>
                      <a:srgbClr val="000000"/>
                    </a:solidFill>
                    <a:latin typeface="Arial Narrow"/>
                    <a:cs typeface="Arial Narrow"/>
                  </a:endParaRPr>
                </a:p>
              </p:txBody>
            </p:sp>
          </p:grpSp>
          <p:cxnSp>
            <p:nvCxnSpPr>
              <p:cNvPr id="146" name="Gewinkelte Verbindung 67"/>
              <p:cNvCxnSpPr>
                <a:stCxn id="154" idx="3"/>
                <a:endCxn id="150" idx="1"/>
              </p:cNvCxnSpPr>
              <p:nvPr/>
            </p:nvCxnSpPr>
            <p:spPr>
              <a:xfrm>
                <a:off x="3254531" y="4861879"/>
                <a:ext cx="2588004" cy="12700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Gewinkelte Verbindung 68"/>
              <p:cNvCxnSpPr>
                <a:stCxn id="154" idx="0"/>
                <a:endCxn id="152" idx="1"/>
              </p:cNvCxnSpPr>
              <p:nvPr/>
            </p:nvCxnSpPr>
            <p:spPr>
              <a:xfrm rot="5400000" flipH="1" flipV="1">
                <a:off x="2750286" y="3634818"/>
                <a:ext cx="785549" cy="1160468"/>
              </a:xfrm>
              <a:prstGeom prst="bentConnector2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Gewinkelte Verbindung 69"/>
              <p:cNvCxnSpPr>
                <a:stCxn id="150" idx="0"/>
                <a:endCxn id="152" idx="3"/>
              </p:cNvCxnSpPr>
              <p:nvPr/>
            </p:nvCxnSpPr>
            <p:spPr>
              <a:xfrm rot="16200000" flipV="1">
                <a:off x="5427698" y="3501283"/>
                <a:ext cx="785549" cy="1427537"/>
              </a:xfrm>
              <a:prstGeom prst="bentConnector2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8" name="Gewinkelte Verbindung 39"/>
            <p:cNvCxnSpPr/>
            <p:nvPr/>
          </p:nvCxnSpPr>
          <p:spPr>
            <a:xfrm flipV="1">
              <a:off x="5266770" y="2762312"/>
              <a:ext cx="2126755" cy="538040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9" name="Gruppierung 40"/>
            <p:cNvGrpSpPr/>
            <p:nvPr/>
          </p:nvGrpSpPr>
          <p:grpSpPr>
            <a:xfrm>
              <a:off x="1658133" y="1332147"/>
              <a:ext cx="5629553" cy="1723932"/>
              <a:chOff x="1702233" y="1243027"/>
              <a:chExt cx="5629553" cy="1723932"/>
            </a:xfrm>
          </p:grpSpPr>
          <p:grpSp>
            <p:nvGrpSpPr>
              <p:cNvPr id="131" name="Gruppierung 52"/>
              <p:cNvGrpSpPr/>
              <p:nvPr/>
            </p:nvGrpSpPr>
            <p:grpSpPr>
              <a:xfrm>
                <a:off x="1702233" y="2282629"/>
                <a:ext cx="1663199" cy="684330"/>
                <a:chOff x="3228072" y="2152221"/>
                <a:chExt cx="1887451" cy="831584"/>
              </a:xfrm>
            </p:grpSpPr>
            <p:sp>
              <p:nvSpPr>
                <p:cNvPr id="141" name="Oval 140"/>
                <p:cNvSpPr/>
                <p:nvPr/>
              </p:nvSpPr>
              <p:spPr>
                <a:xfrm>
                  <a:off x="3228072" y="2152221"/>
                  <a:ext cx="511553" cy="469941"/>
                </a:xfrm>
                <a:prstGeom prst="ellipse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800">
                    <a:latin typeface="Arial Narrow"/>
                    <a:cs typeface="Arial Narrow"/>
                  </a:endParaRPr>
                </a:p>
              </p:txBody>
            </p:sp>
            <p:sp>
              <p:nvSpPr>
                <p:cNvPr id="142" name="Rechteck 63"/>
                <p:cNvSpPr/>
                <p:nvPr/>
              </p:nvSpPr>
              <p:spPr>
                <a:xfrm>
                  <a:off x="3439749" y="2366366"/>
                  <a:ext cx="1675774" cy="617439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800" dirty="0" err="1" smtClean="0">
                      <a:solidFill>
                        <a:schemeClr val="tx1"/>
                      </a:solidFill>
                      <a:latin typeface="Arial Narrow"/>
                      <a:cs typeface="Arial Narrow"/>
                    </a:rPr>
                    <a:t>cfResultPatent</a:t>
                  </a:r>
                  <a:endParaRPr lang="de-DE" sz="800" dirty="0">
                    <a:solidFill>
                      <a:schemeClr val="tx1"/>
                    </a:solidFill>
                    <a:latin typeface="Arial Narrow"/>
                    <a:cs typeface="Arial Narrow"/>
                  </a:endParaRPr>
                </a:p>
              </p:txBody>
            </p:sp>
          </p:grpSp>
          <p:grpSp>
            <p:nvGrpSpPr>
              <p:cNvPr id="132" name="Gruppierung 53"/>
              <p:cNvGrpSpPr/>
              <p:nvPr/>
            </p:nvGrpSpPr>
            <p:grpSpPr>
              <a:xfrm>
                <a:off x="3483848" y="1243027"/>
                <a:ext cx="1569937" cy="684330"/>
                <a:chOff x="3228072" y="2152221"/>
                <a:chExt cx="1781614" cy="831584"/>
              </a:xfrm>
            </p:grpSpPr>
            <p:sp>
              <p:nvSpPr>
                <p:cNvPr id="139" name="Oval 138"/>
                <p:cNvSpPr/>
                <p:nvPr/>
              </p:nvSpPr>
              <p:spPr>
                <a:xfrm>
                  <a:off x="3228072" y="2152221"/>
                  <a:ext cx="511553" cy="469941"/>
                </a:xfrm>
                <a:prstGeom prst="ellipse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800">
                    <a:latin typeface="Arial Narrow"/>
                    <a:cs typeface="Arial Narrow"/>
                  </a:endParaRPr>
                </a:p>
              </p:txBody>
            </p:sp>
            <p:sp>
              <p:nvSpPr>
                <p:cNvPr id="140" name="Rechteck 61"/>
                <p:cNvSpPr/>
                <p:nvPr/>
              </p:nvSpPr>
              <p:spPr>
                <a:xfrm>
                  <a:off x="3439749" y="2366365"/>
                  <a:ext cx="1569937" cy="617440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800" dirty="0" err="1" smtClean="0">
                      <a:solidFill>
                        <a:srgbClr val="000000"/>
                      </a:solidFill>
                      <a:latin typeface="Arial Narrow"/>
                      <a:cs typeface="Arial Narrow"/>
                    </a:rPr>
                    <a:t>cfResult</a:t>
                  </a:r>
                  <a:r>
                    <a:rPr lang="de-DE" sz="800" dirty="0" smtClean="0">
                      <a:solidFill>
                        <a:srgbClr val="000000"/>
                      </a:solidFill>
                      <a:latin typeface="Arial Narrow"/>
                      <a:cs typeface="Arial Narrow"/>
                    </a:rPr>
                    <a:t/>
                  </a:r>
                  <a:br>
                    <a:rPr lang="de-DE" sz="800" dirty="0" smtClean="0">
                      <a:solidFill>
                        <a:srgbClr val="000000"/>
                      </a:solidFill>
                      <a:latin typeface="Arial Narrow"/>
                      <a:cs typeface="Arial Narrow"/>
                    </a:rPr>
                  </a:br>
                  <a:r>
                    <a:rPr lang="de-DE" sz="800" dirty="0" err="1" smtClean="0">
                      <a:solidFill>
                        <a:srgbClr val="000000"/>
                      </a:solidFill>
                      <a:latin typeface="Arial Narrow"/>
                      <a:cs typeface="Arial Narrow"/>
                    </a:rPr>
                    <a:t>Publication</a:t>
                  </a:r>
                  <a:endParaRPr lang="de-DE" sz="800" dirty="0">
                    <a:solidFill>
                      <a:srgbClr val="000000"/>
                    </a:solidFill>
                    <a:latin typeface="Arial Narrow"/>
                    <a:cs typeface="Arial Narrow"/>
                  </a:endParaRPr>
                </a:p>
              </p:txBody>
            </p:sp>
          </p:grpSp>
          <p:grpSp>
            <p:nvGrpSpPr>
              <p:cNvPr id="133" name="Gruppierung 54"/>
              <p:cNvGrpSpPr/>
              <p:nvPr/>
            </p:nvGrpSpPr>
            <p:grpSpPr>
              <a:xfrm>
                <a:off x="5673648" y="2282629"/>
                <a:ext cx="1658138" cy="684330"/>
                <a:chOff x="3228072" y="2152221"/>
                <a:chExt cx="1881707" cy="831584"/>
              </a:xfrm>
            </p:grpSpPr>
            <p:sp>
              <p:nvSpPr>
                <p:cNvPr id="137" name="Oval 136"/>
                <p:cNvSpPr/>
                <p:nvPr/>
              </p:nvSpPr>
              <p:spPr>
                <a:xfrm>
                  <a:off x="3228072" y="2152221"/>
                  <a:ext cx="511553" cy="469941"/>
                </a:xfrm>
                <a:prstGeom prst="ellipse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800">
                    <a:latin typeface="Arial Narrow"/>
                    <a:cs typeface="Arial Narrow"/>
                  </a:endParaRPr>
                </a:p>
              </p:txBody>
            </p:sp>
            <p:sp>
              <p:nvSpPr>
                <p:cNvPr id="138" name="Rechteck 59"/>
                <p:cNvSpPr/>
                <p:nvPr/>
              </p:nvSpPr>
              <p:spPr>
                <a:xfrm>
                  <a:off x="3422652" y="2366366"/>
                  <a:ext cx="1687127" cy="617439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800" dirty="0" err="1" smtClean="0">
                      <a:solidFill>
                        <a:srgbClr val="000000"/>
                      </a:solidFill>
                      <a:latin typeface="Arial Narrow"/>
                      <a:cs typeface="Arial Narrow"/>
                    </a:rPr>
                    <a:t>cfResultProduct</a:t>
                  </a:r>
                  <a:endParaRPr lang="de-DE" sz="800" dirty="0" smtClean="0">
                    <a:solidFill>
                      <a:srgbClr val="000000"/>
                    </a:solidFill>
                    <a:latin typeface="Arial Narrow"/>
                    <a:cs typeface="Arial Narrow"/>
                  </a:endParaRPr>
                </a:p>
              </p:txBody>
            </p:sp>
          </p:grpSp>
          <p:cxnSp>
            <p:nvCxnSpPr>
              <p:cNvPr id="134" name="Gewinkelte Verbindung 55"/>
              <p:cNvCxnSpPr>
                <a:stCxn id="138" idx="1"/>
                <a:endCxn id="142" idx="3"/>
              </p:cNvCxnSpPr>
              <p:nvPr/>
            </p:nvCxnSpPr>
            <p:spPr>
              <a:xfrm rot="10800000">
                <a:off x="3365436" y="2712907"/>
                <a:ext cx="2479674" cy="24070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Gewinkelte Verbindung 56"/>
              <p:cNvCxnSpPr>
                <a:stCxn id="140" idx="1"/>
                <a:endCxn id="142" idx="0"/>
              </p:cNvCxnSpPr>
              <p:nvPr/>
            </p:nvCxnSpPr>
            <p:spPr>
              <a:xfrm rot="10800000" flipV="1">
                <a:off x="2627100" y="1673304"/>
                <a:ext cx="1043278" cy="785548"/>
              </a:xfrm>
              <a:prstGeom prst="bentConnector2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Gewinkelte Verbindung 57"/>
              <p:cNvCxnSpPr>
                <a:stCxn id="138" idx="0"/>
                <a:endCxn id="140" idx="3"/>
              </p:cNvCxnSpPr>
              <p:nvPr/>
            </p:nvCxnSpPr>
            <p:spPr>
              <a:xfrm rot="16200000" flipV="1">
                <a:off x="5428344" y="1298749"/>
                <a:ext cx="785548" cy="1534663"/>
              </a:xfrm>
              <a:prstGeom prst="bentConnector2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0" name="Gruppierung 41"/>
            <p:cNvGrpSpPr/>
            <p:nvPr/>
          </p:nvGrpSpPr>
          <p:grpSpPr>
            <a:xfrm>
              <a:off x="2963304" y="4816481"/>
              <a:ext cx="3811691" cy="685348"/>
              <a:chOff x="3007404" y="5114086"/>
              <a:chExt cx="3811691" cy="685348"/>
            </a:xfrm>
          </p:grpSpPr>
          <p:grpSp>
            <p:nvGrpSpPr>
              <p:cNvPr id="124" name="Gruppierung 45"/>
              <p:cNvGrpSpPr/>
              <p:nvPr/>
            </p:nvGrpSpPr>
            <p:grpSpPr>
              <a:xfrm>
                <a:off x="3007404" y="5115104"/>
                <a:ext cx="1569937" cy="684330"/>
                <a:chOff x="2689884" y="5079822"/>
                <a:chExt cx="1569937" cy="684330"/>
              </a:xfrm>
            </p:grpSpPr>
            <p:sp>
              <p:nvSpPr>
                <p:cNvPr id="129" name="Oval 128"/>
                <p:cNvSpPr/>
                <p:nvPr/>
              </p:nvSpPr>
              <p:spPr>
                <a:xfrm>
                  <a:off x="2689884" y="5079822"/>
                  <a:ext cx="450774" cy="386725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800">
                    <a:latin typeface="Arial Narrow"/>
                    <a:cs typeface="Arial Narrow"/>
                  </a:endParaRPr>
                </a:p>
              </p:txBody>
            </p:sp>
            <p:sp>
              <p:nvSpPr>
                <p:cNvPr id="130" name="Rechteck 51"/>
                <p:cNvSpPr/>
                <p:nvPr/>
              </p:nvSpPr>
              <p:spPr>
                <a:xfrm>
                  <a:off x="2876411" y="5256046"/>
                  <a:ext cx="1383410" cy="508106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800" dirty="0" err="1" smtClean="0">
                      <a:solidFill>
                        <a:srgbClr val="FFFFFF"/>
                      </a:solidFill>
                      <a:latin typeface="Arial Narrow"/>
                      <a:cs typeface="Arial Narrow"/>
                    </a:rPr>
                    <a:t>cfIndicator</a:t>
                  </a:r>
                  <a:endParaRPr lang="de-DE" sz="800" dirty="0">
                    <a:solidFill>
                      <a:srgbClr val="FFFFFF"/>
                    </a:solidFill>
                    <a:latin typeface="Arial Narrow"/>
                    <a:cs typeface="Arial Narrow"/>
                  </a:endParaRPr>
                </a:p>
              </p:txBody>
            </p:sp>
          </p:grpSp>
          <p:grpSp>
            <p:nvGrpSpPr>
              <p:cNvPr id="125" name="Gruppierung 46"/>
              <p:cNvGrpSpPr/>
              <p:nvPr/>
            </p:nvGrpSpPr>
            <p:grpSpPr>
              <a:xfrm>
                <a:off x="5083685" y="5114086"/>
                <a:ext cx="1735410" cy="684330"/>
                <a:chOff x="4554485" y="5114086"/>
                <a:chExt cx="1735410" cy="684330"/>
              </a:xfrm>
            </p:grpSpPr>
            <p:sp>
              <p:nvSpPr>
                <p:cNvPr id="127" name="Oval 126"/>
                <p:cNvSpPr/>
                <p:nvPr/>
              </p:nvSpPr>
              <p:spPr>
                <a:xfrm>
                  <a:off x="4554485" y="5114086"/>
                  <a:ext cx="450774" cy="386725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800">
                    <a:latin typeface="Arial Narrow"/>
                    <a:cs typeface="Arial Narrow"/>
                  </a:endParaRPr>
                </a:p>
              </p:txBody>
            </p:sp>
            <p:sp>
              <p:nvSpPr>
                <p:cNvPr id="128" name="Rechteck 49"/>
                <p:cNvSpPr/>
                <p:nvPr/>
              </p:nvSpPr>
              <p:spPr>
                <a:xfrm>
                  <a:off x="4741012" y="5290310"/>
                  <a:ext cx="1548883" cy="508106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800" dirty="0" err="1" smtClean="0">
                      <a:solidFill>
                        <a:srgbClr val="FFFFFF"/>
                      </a:solidFill>
                      <a:latin typeface="Arial Narrow"/>
                      <a:cs typeface="Arial Narrow"/>
                    </a:rPr>
                    <a:t>cfMeasurement</a:t>
                  </a:r>
                  <a:endParaRPr lang="de-DE" sz="800" dirty="0">
                    <a:solidFill>
                      <a:srgbClr val="FFFFFF"/>
                    </a:solidFill>
                    <a:latin typeface="Arial Narrow"/>
                    <a:cs typeface="Arial Narrow"/>
                  </a:endParaRPr>
                </a:p>
              </p:txBody>
            </p:sp>
          </p:grpSp>
          <p:cxnSp>
            <p:nvCxnSpPr>
              <p:cNvPr id="126" name="Gewinkelte Verbindung 47"/>
              <p:cNvCxnSpPr>
                <a:stCxn id="130" idx="3"/>
                <a:endCxn id="128" idx="1"/>
              </p:cNvCxnSpPr>
              <p:nvPr/>
            </p:nvCxnSpPr>
            <p:spPr>
              <a:xfrm flipV="1">
                <a:off x="4577341" y="5544363"/>
                <a:ext cx="692871" cy="1018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1" name="Rechteck 42"/>
            <p:cNvSpPr/>
            <p:nvPr/>
          </p:nvSpPr>
          <p:spPr>
            <a:xfrm>
              <a:off x="7679966" y="145675"/>
              <a:ext cx="1383410" cy="50810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 err="1" smtClean="0">
                  <a:solidFill>
                    <a:srgbClr val="000000"/>
                  </a:solidFill>
                  <a:latin typeface="Arial Narrow"/>
                  <a:cs typeface="Arial Narrow"/>
                </a:rPr>
                <a:t>cfFederated</a:t>
              </a:r>
              <a:r>
                <a:rPr lang="de-DE" sz="800" dirty="0" smtClean="0">
                  <a:solidFill>
                    <a:srgbClr val="000000"/>
                  </a:solidFill>
                  <a:latin typeface="Arial Narrow"/>
                  <a:cs typeface="Arial Narrow"/>
                </a:rPr>
                <a:t> Identifier</a:t>
              </a:r>
              <a:endParaRPr lang="de-DE" sz="800" dirty="0">
                <a:solidFill>
                  <a:srgbClr val="000000"/>
                </a:solidFill>
                <a:latin typeface="Arial Narrow"/>
                <a:cs typeface="Arial Narrow"/>
              </a:endParaRPr>
            </a:p>
          </p:txBody>
        </p:sp>
        <p:cxnSp>
          <p:nvCxnSpPr>
            <p:cNvPr id="122" name="Gewinkelte Verbindung 43"/>
            <p:cNvCxnSpPr/>
            <p:nvPr/>
          </p:nvCxnSpPr>
          <p:spPr>
            <a:xfrm rot="5400000" flipH="1" flipV="1">
              <a:off x="7920102" y="1013036"/>
              <a:ext cx="937615" cy="232946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Rechteck 44"/>
            <p:cNvSpPr/>
            <p:nvPr/>
          </p:nvSpPr>
          <p:spPr>
            <a:xfrm>
              <a:off x="-114166" y="0"/>
              <a:ext cx="9404441" cy="68580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800">
                <a:latin typeface="Arial Narrow"/>
                <a:cs typeface="Arial Narrow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8978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CERIF Base Entities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645651" y="135058"/>
            <a:ext cx="1710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i="0" dirty="0" err="1" smtClean="0">
                <a:solidFill>
                  <a:srgbClr val="9B009B"/>
                </a:solidFill>
                <a:latin typeface="Apple Symbols"/>
                <a:cs typeface="Apple Symbols"/>
              </a:rPr>
              <a:t>www.eurocris.org</a:t>
            </a:r>
            <a:endParaRPr lang="en-US" sz="2000" b="0" i="0" dirty="0">
              <a:solidFill>
                <a:srgbClr val="9B009B"/>
              </a:solidFill>
              <a:latin typeface="Apple Symbols"/>
              <a:cs typeface="Apple Symbol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96155" y="100615"/>
            <a:ext cx="3159895" cy="480445"/>
            <a:chOff x="196155" y="100615"/>
            <a:chExt cx="3159895" cy="480445"/>
          </a:xfrm>
        </p:grpSpPr>
        <p:pic>
          <p:nvPicPr>
            <p:cNvPr id="6" name="Picture 5" descr="euroCRIS-logo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6155" y="100615"/>
              <a:ext cx="1509971" cy="48044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645651" y="135058"/>
              <a:ext cx="17103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i="0" dirty="0" err="1" smtClean="0">
                  <a:solidFill>
                    <a:srgbClr val="9B009B"/>
                  </a:solidFill>
                  <a:latin typeface="Apple Symbols"/>
                  <a:cs typeface="Apple Symbols"/>
                </a:rPr>
                <a:t>www.eurocris.org</a:t>
              </a:r>
              <a:endParaRPr lang="en-US" sz="2000" b="0" i="0" dirty="0">
                <a:solidFill>
                  <a:srgbClr val="9B009B"/>
                </a:solidFill>
                <a:latin typeface="Apple Symbols"/>
                <a:cs typeface="Apple Symbols"/>
              </a:endParaRPr>
            </a:p>
          </p:txBody>
        </p:sp>
      </p:grpSp>
      <p:grpSp>
        <p:nvGrpSpPr>
          <p:cNvPr id="8" name="Group 8"/>
          <p:cNvGrpSpPr>
            <a:grpSpLocks/>
          </p:cNvGrpSpPr>
          <p:nvPr/>
        </p:nvGrpSpPr>
        <p:grpSpPr bwMode="auto">
          <a:xfrm>
            <a:off x="466725" y="3860800"/>
            <a:ext cx="2089150" cy="2286000"/>
            <a:chOff x="249" y="891"/>
            <a:chExt cx="1316" cy="1440"/>
          </a:xfrm>
        </p:grpSpPr>
        <p:sp>
          <p:nvSpPr>
            <p:cNvPr id="9" name="Oval 9"/>
            <p:cNvSpPr>
              <a:spLocks noChangeArrowheads="1"/>
            </p:cNvSpPr>
            <p:nvPr/>
          </p:nvSpPr>
          <p:spPr bwMode="auto">
            <a:xfrm>
              <a:off x="249" y="891"/>
              <a:ext cx="499" cy="36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371" y="927"/>
              <a:ext cx="1194" cy="1404"/>
            </a:xfrm>
            <a:prstGeom prst="rect">
              <a:avLst/>
            </a:prstGeom>
            <a:solidFill>
              <a:srgbClr val="95D91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de-DE" sz="1400" b="1" dirty="0">
                  <a:latin typeface="Courier" charset="0"/>
                </a:rPr>
                <a:t>Person</a:t>
              </a:r>
            </a:p>
            <a:p>
              <a:pPr algn="l"/>
              <a:r>
                <a:rPr lang="de-DE" sz="1400" dirty="0">
                  <a:latin typeface="Courier" charset="0"/>
                </a:rPr>
                <a:t>ID</a:t>
              </a:r>
            </a:p>
            <a:p>
              <a:pPr algn="l"/>
              <a:r>
                <a:rPr lang="de-DE" sz="1400" dirty="0">
                  <a:latin typeface="Courier" charset="0"/>
                </a:rPr>
                <a:t>URI</a:t>
              </a:r>
              <a:endParaRPr lang="de-DE" sz="1400" dirty="0" smtClean="0">
                <a:latin typeface="Courier" charset="0"/>
              </a:endParaRPr>
            </a:p>
            <a:p>
              <a:pPr algn="l"/>
              <a:r>
                <a:rPr lang="de-DE" sz="1400" dirty="0" err="1" smtClean="0">
                  <a:latin typeface="Courier" charset="0"/>
                </a:rPr>
                <a:t>Gender</a:t>
              </a:r>
              <a:endParaRPr lang="de-DE" sz="1400" dirty="0" smtClean="0">
                <a:latin typeface="Courier" charset="0"/>
              </a:endParaRPr>
            </a:p>
            <a:p>
              <a:pPr algn="l"/>
              <a:r>
                <a:rPr lang="de-DE" sz="1400" dirty="0" err="1">
                  <a:latin typeface="Courier" charset="0"/>
                </a:rPr>
                <a:t>FirstNames</a:t>
              </a:r>
              <a:endParaRPr lang="de-DE" sz="1400" dirty="0">
                <a:latin typeface="Courier" charset="0"/>
              </a:endParaRPr>
            </a:p>
            <a:p>
              <a:pPr algn="l"/>
              <a:r>
                <a:rPr lang="de-DE" sz="1400" dirty="0" err="1">
                  <a:latin typeface="Courier" charset="0"/>
                </a:rPr>
                <a:t>OtherNames</a:t>
              </a:r>
              <a:endParaRPr lang="de-DE" sz="1400" dirty="0">
                <a:latin typeface="Courier" charset="0"/>
              </a:endParaRPr>
            </a:p>
            <a:p>
              <a:pPr algn="l"/>
              <a:r>
                <a:rPr lang="de-DE" sz="1400" dirty="0" err="1">
                  <a:latin typeface="Courier" charset="0"/>
                </a:rPr>
                <a:t>FamilyNames</a:t>
              </a:r>
              <a:endParaRPr lang="de-DE" sz="1400" dirty="0">
                <a:latin typeface="Courier" charset="0"/>
              </a:endParaRPr>
            </a:p>
            <a:p>
              <a:pPr algn="l"/>
              <a:r>
                <a:rPr lang="de-DE" sz="1400" dirty="0" err="1">
                  <a:latin typeface="Courier" charset="0"/>
                </a:rPr>
                <a:t>NameVariants</a:t>
              </a:r>
              <a:endParaRPr lang="de-DE" sz="1400" dirty="0">
                <a:latin typeface="Courier" charset="0"/>
              </a:endParaRPr>
            </a:p>
            <a:p>
              <a:pPr algn="l"/>
              <a:r>
                <a:rPr lang="de-DE" sz="1400" dirty="0" err="1">
                  <a:latin typeface="Courier" charset="0"/>
                </a:rPr>
                <a:t>ResearchInterest</a:t>
              </a:r>
              <a:endParaRPr lang="de-DE" sz="1400" dirty="0">
                <a:latin typeface="Courier" charset="0"/>
              </a:endParaRPr>
            </a:p>
            <a:p>
              <a:pPr algn="l"/>
              <a:r>
                <a:rPr lang="de-DE" sz="1400" dirty="0" err="1">
                  <a:latin typeface="Courier" charset="0"/>
                </a:rPr>
                <a:t>Keywords</a:t>
              </a:r>
              <a:endParaRPr lang="de-DE" sz="1400" b="1" dirty="0">
                <a:solidFill>
                  <a:srgbClr val="800080"/>
                </a:solidFill>
                <a:latin typeface="Courier" charset="0"/>
              </a:endParaRPr>
            </a:p>
          </p:txBody>
        </p:sp>
      </p:grpSp>
      <p:grpSp>
        <p:nvGrpSpPr>
          <p:cNvPr id="11" name="Group 11"/>
          <p:cNvGrpSpPr>
            <a:grpSpLocks/>
          </p:cNvGrpSpPr>
          <p:nvPr/>
        </p:nvGrpSpPr>
        <p:grpSpPr bwMode="auto">
          <a:xfrm>
            <a:off x="3492500" y="1341438"/>
            <a:ext cx="2089150" cy="2087562"/>
            <a:chOff x="249" y="2478"/>
            <a:chExt cx="1316" cy="1315"/>
          </a:xfrm>
        </p:grpSpPr>
        <p:sp>
          <p:nvSpPr>
            <p:cNvPr id="12" name="Oval 12"/>
            <p:cNvSpPr>
              <a:spLocks noChangeArrowheads="1"/>
            </p:cNvSpPr>
            <p:nvPr/>
          </p:nvSpPr>
          <p:spPr bwMode="auto">
            <a:xfrm>
              <a:off x="249" y="2478"/>
              <a:ext cx="499" cy="36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385" y="2523"/>
              <a:ext cx="1180" cy="1270"/>
            </a:xfrm>
            <a:prstGeom prst="rect">
              <a:avLst/>
            </a:prstGeom>
            <a:solidFill>
              <a:srgbClr val="95D91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de-DE" sz="1400" b="1" dirty="0">
                  <a:latin typeface="Courier" charset="0"/>
                </a:rPr>
                <a:t>Project</a:t>
              </a:r>
            </a:p>
            <a:p>
              <a:pPr algn="l"/>
              <a:r>
                <a:rPr lang="de-DE" sz="1400" dirty="0">
                  <a:latin typeface="Courier" charset="0"/>
                </a:rPr>
                <a:t>ID</a:t>
              </a:r>
            </a:p>
            <a:p>
              <a:pPr algn="l"/>
              <a:r>
                <a:rPr lang="de-DE" sz="1400" dirty="0">
                  <a:latin typeface="Courier" charset="0"/>
                </a:rPr>
                <a:t>URI</a:t>
              </a:r>
            </a:p>
            <a:p>
              <a:pPr algn="l"/>
              <a:r>
                <a:rPr lang="de-DE" sz="1400" dirty="0" err="1">
                  <a:latin typeface="Courier" charset="0"/>
                </a:rPr>
                <a:t>Acronym</a:t>
              </a:r>
              <a:endParaRPr lang="de-DE" sz="1400" dirty="0">
                <a:latin typeface="Courier" charset="0"/>
              </a:endParaRPr>
            </a:p>
            <a:p>
              <a:pPr algn="l"/>
              <a:r>
                <a:rPr lang="de-DE" sz="1400" dirty="0" err="1">
                  <a:latin typeface="Courier" charset="0"/>
                </a:rPr>
                <a:t>StartDate</a:t>
              </a:r>
              <a:endParaRPr lang="de-DE" sz="1400" dirty="0">
                <a:latin typeface="Courier" charset="0"/>
              </a:endParaRPr>
            </a:p>
            <a:p>
              <a:pPr algn="l"/>
              <a:r>
                <a:rPr lang="de-DE" sz="1400" dirty="0" err="1">
                  <a:latin typeface="Courier" charset="0"/>
                </a:rPr>
                <a:t>EndDate</a:t>
              </a:r>
              <a:endParaRPr lang="de-DE" sz="1400" dirty="0">
                <a:latin typeface="Courier" charset="0"/>
              </a:endParaRPr>
            </a:p>
            <a:p>
              <a:pPr algn="l"/>
              <a:r>
                <a:rPr lang="de-DE" sz="1400" dirty="0">
                  <a:latin typeface="Courier" charset="0"/>
                </a:rPr>
                <a:t>Title</a:t>
              </a:r>
            </a:p>
            <a:p>
              <a:pPr algn="l"/>
              <a:r>
                <a:rPr lang="de-DE" sz="1400" dirty="0">
                  <a:latin typeface="Courier" charset="0"/>
                </a:rPr>
                <a:t>Abstract</a:t>
              </a:r>
            </a:p>
            <a:p>
              <a:pPr algn="l"/>
              <a:r>
                <a:rPr lang="de-DE" sz="1400" dirty="0" err="1">
                  <a:latin typeface="Courier" charset="0"/>
                </a:rPr>
                <a:t>Keywords</a:t>
              </a:r>
              <a:endParaRPr lang="de-DE" sz="1400" b="1" dirty="0">
                <a:solidFill>
                  <a:srgbClr val="800080"/>
                </a:solidFill>
                <a:latin typeface="Courier" charset="0"/>
              </a:endParaRPr>
            </a:p>
          </p:txBody>
        </p:sp>
      </p:grpSp>
      <p:grpSp>
        <p:nvGrpSpPr>
          <p:cNvPr id="14" name="Group 14"/>
          <p:cNvGrpSpPr>
            <a:grpSpLocks/>
          </p:cNvGrpSpPr>
          <p:nvPr/>
        </p:nvGrpSpPr>
        <p:grpSpPr bwMode="auto">
          <a:xfrm>
            <a:off x="6300788" y="3850042"/>
            <a:ext cx="2159000" cy="2301875"/>
            <a:chOff x="4105" y="2568"/>
            <a:chExt cx="1360" cy="1450"/>
          </a:xfrm>
        </p:grpSpPr>
        <p:sp>
          <p:nvSpPr>
            <p:cNvPr id="15" name="Oval 15"/>
            <p:cNvSpPr>
              <a:spLocks noChangeArrowheads="1"/>
            </p:cNvSpPr>
            <p:nvPr/>
          </p:nvSpPr>
          <p:spPr bwMode="auto">
            <a:xfrm>
              <a:off x="4105" y="2568"/>
              <a:ext cx="499" cy="36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Text Box 16"/>
            <p:cNvSpPr txBox="1">
              <a:spLocks noChangeArrowheads="1"/>
            </p:cNvSpPr>
            <p:nvPr/>
          </p:nvSpPr>
          <p:spPr bwMode="auto">
            <a:xfrm>
              <a:off x="4241" y="2614"/>
              <a:ext cx="1224" cy="1404"/>
            </a:xfrm>
            <a:prstGeom prst="rect">
              <a:avLst/>
            </a:prstGeom>
            <a:solidFill>
              <a:srgbClr val="95D91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de-DE" sz="1400" b="1">
                  <a:latin typeface="Courier" charset="0"/>
                </a:rPr>
                <a:t>OrganisationUnit</a:t>
              </a:r>
            </a:p>
            <a:p>
              <a:pPr algn="l"/>
              <a:r>
                <a:rPr lang="de-DE" sz="1400">
                  <a:latin typeface="Courier" charset="0"/>
                </a:rPr>
                <a:t>ID</a:t>
              </a:r>
            </a:p>
            <a:p>
              <a:pPr algn="l"/>
              <a:r>
                <a:rPr lang="de-DE" sz="1400">
                  <a:latin typeface="Courier" charset="0"/>
                </a:rPr>
                <a:t>URI</a:t>
              </a:r>
            </a:p>
            <a:p>
              <a:pPr algn="l"/>
              <a:r>
                <a:rPr lang="de-DE" sz="1400">
                  <a:latin typeface="Courier" charset="0"/>
                </a:rPr>
                <a:t>Acronym</a:t>
              </a:r>
            </a:p>
            <a:p>
              <a:pPr algn="l"/>
              <a:r>
                <a:rPr lang="de-DE" sz="1400">
                  <a:latin typeface="Courier" charset="0"/>
                </a:rPr>
                <a:t>Name</a:t>
              </a:r>
            </a:p>
            <a:p>
              <a:pPr algn="l"/>
              <a:r>
                <a:rPr lang="de-DE" sz="1400">
                  <a:latin typeface="Courier" charset="0"/>
                </a:rPr>
                <a:t>HeadCount</a:t>
              </a:r>
            </a:p>
            <a:p>
              <a:pPr algn="l"/>
              <a:r>
                <a:rPr lang="de-DE" sz="1400">
                  <a:latin typeface="Courier" charset="0"/>
                </a:rPr>
                <a:t>CurrencyCode</a:t>
              </a:r>
            </a:p>
            <a:p>
              <a:pPr algn="l"/>
              <a:r>
                <a:rPr lang="de-DE" sz="1400">
                  <a:latin typeface="Courier" charset="0"/>
                </a:rPr>
                <a:t>Turnover</a:t>
              </a:r>
            </a:p>
            <a:p>
              <a:pPr algn="l"/>
              <a:r>
                <a:rPr lang="de-DE" sz="1400">
                  <a:latin typeface="Courier" charset="0"/>
                </a:rPr>
                <a:t>ResearchActivity</a:t>
              </a:r>
            </a:p>
            <a:p>
              <a:pPr algn="l"/>
              <a:r>
                <a:rPr lang="de-DE" sz="1400">
                  <a:latin typeface="Courier" charset="0"/>
                </a:rPr>
                <a:t>Keywords</a:t>
              </a:r>
            </a:p>
          </p:txBody>
        </p:sp>
      </p:grpSp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8253" y="705032"/>
            <a:ext cx="1858960" cy="65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Elbow Connector 18"/>
          <p:cNvCxnSpPr>
            <a:stCxn id="10" idx="0"/>
            <a:endCxn id="13" idx="1"/>
          </p:cNvCxnSpPr>
          <p:nvPr/>
        </p:nvCxnSpPr>
        <p:spPr>
          <a:xfrm rot="5400000" flipH="1" flipV="1">
            <a:off x="1909763" y="2119313"/>
            <a:ext cx="1497012" cy="2100262"/>
          </a:xfrm>
          <a:prstGeom prst="bentConnector2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stCxn id="10" idx="3"/>
            <a:endCxn id="16" idx="1"/>
          </p:cNvCxnSpPr>
          <p:nvPr/>
        </p:nvCxnSpPr>
        <p:spPr>
          <a:xfrm>
            <a:off x="2555875" y="5032375"/>
            <a:ext cx="3960813" cy="5117"/>
          </a:xfrm>
          <a:prstGeom prst="bentConnector3">
            <a:avLst>
              <a:gd name="adj1" fmla="val 50000"/>
            </a:avLst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>
            <a:endCxn id="13" idx="3"/>
          </p:cNvCxnSpPr>
          <p:nvPr/>
        </p:nvCxnSpPr>
        <p:spPr>
          <a:xfrm rot="10800000">
            <a:off x="5581651" y="2420938"/>
            <a:ext cx="2024241" cy="1657350"/>
          </a:xfrm>
          <a:prstGeom prst="bentConnector3">
            <a:avLst>
              <a:gd name="adj1" fmla="val -889"/>
            </a:avLst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0782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CERIF Base Entities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645651" y="135058"/>
            <a:ext cx="1710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i="0" dirty="0" err="1" smtClean="0">
                <a:solidFill>
                  <a:srgbClr val="9B009B"/>
                </a:solidFill>
                <a:latin typeface="Apple Symbols"/>
                <a:cs typeface="Apple Symbols"/>
              </a:rPr>
              <a:t>www.eurocris.org</a:t>
            </a:r>
            <a:endParaRPr lang="en-US" sz="2000" b="0" i="0" dirty="0">
              <a:solidFill>
                <a:srgbClr val="9B009B"/>
              </a:solidFill>
              <a:latin typeface="Apple Symbols"/>
              <a:cs typeface="Apple Symbol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96155" y="100615"/>
            <a:ext cx="3159895" cy="480445"/>
            <a:chOff x="196155" y="100615"/>
            <a:chExt cx="3159895" cy="480445"/>
          </a:xfrm>
        </p:grpSpPr>
        <p:pic>
          <p:nvPicPr>
            <p:cNvPr id="6" name="Picture 5" descr="euroCRIS-logo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6155" y="100615"/>
              <a:ext cx="1509971" cy="48044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645651" y="135058"/>
              <a:ext cx="17103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i="0" dirty="0" err="1" smtClean="0">
                  <a:solidFill>
                    <a:srgbClr val="9B009B"/>
                  </a:solidFill>
                  <a:latin typeface="Apple Symbols"/>
                  <a:cs typeface="Apple Symbols"/>
                </a:rPr>
                <a:t>www.eurocris.org</a:t>
              </a:r>
              <a:endParaRPr lang="en-US" sz="2000" b="0" i="0" dirty="0">
                <a:solidFill>
                  <a:srgbClr val="9B009B"/>
                </a:solidFill>
                <a:latin typeface="Apple Symbols"/>
                <a:cs typeface="Apple Symbols"/>
              </a:endParaRPr>
            </a:p>
          </p:txBody>
        </p:sp>
      </p:grpSp>
      <p:grpSp>
        <p:nvGrpSpPr>
          <p:cNvPr id="14" name="Group 14"/>
          <p:cNvGrpSpPr>
            <a:grpSpLocks/>
          </p:cNvGrpSpPr>
          <p:nvPr/>
        </p:nvGrpSpPr>
        <p:grpSpPr bwMode="auto">
          <a:xfrm>
            <a:off x="6200074" y="4239337"/>
            <a:ext cx="2337148" cy="1673225"/>
            <a:chOff x="4105" y="2568"/>
            <a:chExt cx="1360" cy="1054"/>
          </a:xfrm>
          <a:solidFill>
            <a:srgbClr val="95D918"/>
          </a:solidFill>
        </p:grpSpPr>
        <p:sp>
          <p:nvSpPr>
            <p:cNvPr id="15" name="Oval 15"/>
            <p:cNvSpPr>
              <a:spLocks noChangeArrowheads="1"/>
            </p:cNvSpPr>
            <p:nvPr/>
          </p:nvSpPr>
          <p:spPr bwMode="auto">
            <a:xfrm>
              <a:off x="4105" y="2568"/>
              <a:ext cx="499" cy="363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Text Box 16"/>
            <p:cNvSpPr txBox="1">
              <a:spLocks noChangeArrowheads="1"/>
            </p:cNvSpPr>
            <p:nvPr/>
          </p:nvSpPr>
          <p:spPr bwMode="auto">
            <a:xfrm>
              <a:off x="4241" y="2614"/>
              <a:ext cx="1224" cy="100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de-DE" sz="1400" b="1" dirty="0" err="1" smtClean="0">
                  <a:latin typeface="Courier" charset="0"/>
                </a:rPr>
                <a:t>cfOrganisationUnit</a:t>
              </a:r>
              <a:endParaRPr lang="de-DE" sz="1400" b="1" dirty="0">
                <a:latin typeface="Courier" charset="0"/>
              </a:endParaRPr>
            </a:p>
            <a:p>
              <a:pPr algn="l"/>
              <a:r>
                <a:rPr lang="de-DE" sz="1400" b="1" dirty="0" err="1" smtClean="0">
                  <a:solidFill>
                    <a:srgbClr val="FF0000"/>
                  </a:solidFill>
                  <a:latin typeface="Courier" charset="0"/>
                </a:rPr>
                <a:t>cfID</a:t>
              </a:r>
              <a:endParaRPr lang="de-DE" sz="1400" b="1" dirty="0">
                <a:solidFill>
                  <a:srgbClr val="FF0000"/>
                </a:solidFill>
                <a:latin typeface="Courier" charset="0"/>
              </a:endParaRPr>
            </a:p>
            <a:p>
              <a:pPr algn="l"/>
              <a:r>
                <a:rPr lang="de-DE" sz="1400" dirty="0" err="1" smtClean="0">
                  <a:latin typeface="Courier" charset="0"/>
                </a:rPr>
                <a:t>cfURI</a:t>
              </a:r>
              <a:endParaRPr lang="de-DE" sz="1400" dirty="0">
                <a:latin typeface="Courier" charset="0"/>
              </a:endParaRPr>
            </a:p>
            <a:p>
              <a:pPr algn="l"/>
              <a:r>
                <a:rPr lang="de-DE" sz="1400" dirty="0" err="1" smtClean="0">
                  <a:latin typeface="Courier" charset="0"/>
                </a:rPr>
                <a:t>cfAcronym</a:t>
              </a:r>
              <a:endParaRPr lang="de-DE" sz="1400" dirty="0">
                <a:latin typeface="Courier" charset="0"/>
              </a:endParaRPr>
            </a:p>
            <a:p>
              <a:pPr algn="l"/>
              <a:r>
                <a:rPr lang="de-DE" sz="1400" dirty="0" err="1" smtClean="0">
                  <a:latin typeface="Courier" charset="0"/>
                </a:rPr>
                <a:t>cfHeadCount</a:t>
              </a:r>
              <a:endParaRPr lang="de-DE" sz="1400" dirty="0">
                <a:latin typeface="Courier" charset="0"/>
              </a:endParaRPr>
            </a:p>
            <a:p>
              <a:pPr algn="l"/>
              <a:r>
                <a:rPr lang="de-DE" sz="1400" dirty="0" err="1" smtClean="0">
                  <a:latin typeface="Courier" charset="0"/>
                </a:rPr>
                <a:t>cfCurrencyCode</a:t>
              </a:r>
              <a:endParaRPr lang="de-DE" sz="1400" dirty="0">
                <a:latin typeface="Courier" charset="0"/>
              </a:endParaRPr>
            </a:p>
            <a:p>
              <a:pPr algn="l"/>
              <a:r>
                <a:rPr lang="de-DE" sz="1400" dirty="0" err="1" smtClean="0">
                  <a:latin typeface="Courier" charset="0"/>
                </a:rPr>
                <a:t>cfTurnover</a:t>
              </a:r>
              <a:endParaRPr lang="de-DE" sz="1400" dirty="0">
                <a:latin typeface="Courier" charset="0"/>
              </a:endParaRPr>
            </a:p>
          </p:txBody>
        </p:sp>
      </p:grpSp>
      <p:pic>
        <p:nvPicPr>
          <p:cNvPr id="17" name="Picture 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8253" y="705032"/>
            <a:ext cx="1858960" cy="65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5531848" y="1985348"/>
            <a:ext cx="1295992" cy="38858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  <a:latin typeface="Courier"/>
                <a:cs typeface="Courier"/>
              </a:rPr>
              <a:t>cfTitle</a:t>
            </a:r>
            <a:endParaRPr lang="en-US" sz="1200" dirty="0">
              <a:solidFill>
                <a:schemeClr val="tx1"/>
              </a:solidFill>
              <a:latin typeface="Courier"/>
              <a:cs typeface="Courier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533261" y="2501372"/>
            <a:ext cx="1295992" cy="38858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  <a:latin typeface="Courier"/>
                <a:cs typeface="Courier"/>
              </a:rPr>
              <a:t>cfAbstract</a:t>
            </a:r>
            <a:endParaRPr lang="en-US" sz="1200" dirty="0">
              <a:solidFill>
                <a:schemeClr val="tx1"/>
              </a:solidFill>
              <a:latin typeface="Courier"/>
              <a:cs typeface="Courier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531848" y="3012194"/>
            <a:ext cx="1295992" cy="38858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  <a:latin typeface="Courier"/>
                <a:cs typeface="Courier"/>
              </a:rPr>
              <a:t>cfKeywords</a:t>
            </a:r>
            <a:endParaRPr lang="en-US" sz="1200" dirty="0">
              <a:solidFill>
                <a:schemeClr val="tx1"/>
              </a:solidFill>
              <a:latin typeface="Courier"/>
              <a:cs typeface="Courier"/>
            </a:endParaRPr>
          </a:p>
        </p:txBody>
      </p:sp>
      <p:sp>
        <p:nvSpPr>
          <p:cNvPr id="20" name="Rectangle 19"/>
          <p:cNvSpPr/>
          <p:nvPr/>
        </p:nvSpPr>
        <p:spPr>
          <a:xfrm rot="20352377">
            <a:off x="7765964" y="4480008"/>
            <a:ext cx="1343810" cy="38858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  <a:latin typeface="Courier"/>
                <a:cs typeface="Courier"/>
              </a:rPr>
              <a:t>cfName</a:t>
            </a:r>
            <a:endParaRPr lang="en-US" sz="1200" dirty="0">
              <a:solidFill>
                <a:schemeClr val="tx1"/>
              </a:solidFill>
              <a:latin typeface="Courier"/>
              <a:cs typeface="Courier"/>
            </a:endParaRPr>
          </a:p>
        </p:txBody>
      </p:sp>
      <p:sp>
        <p:nvSpPr>
          <p:cNvPr id="21" name="Rectangle 20"/>
          <p:cNvSpPr/>
          <p:nvPr/>
        </p:nvSpPr>
        <p:spPr>
          <a:xfrm rot="20352377">
            <a:off x="7764734" y="4981622"/>
            <a:ext cx="1424990" cy="38858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  <a:latin typeface="Courier"/>
                <a:cs typeface="Courier"/>
              </a:rPr>
              <a:t>cfDescription</a:t>
            </a:r>
            <a:endParaRPr lang="en-US" sz="1200" dirty="0">
              <a:solidFill>
                <a:schemeClr val="tx1"/>
              </a:solidFill>
              <a:latin typeface="Courier"/>
              <a:cs typeface="Courier"/>
            </a:endParaRPr>
          </a:p>
        </p:txBody>
      </p:sp>
      <p:sp>
        <p:nvSpPr>
          <p:cNvPr id="22" name="Rectangle 21"/>
          <p:cNvSpPr/>
          <p:nvPr/>
        </p:nvSpPr>
        <p:spPr>
          <a:xfrm rot="20352377">
            <a:off x="7767522" y="5515341"/>
            <a:ext cx="1295992" cy="38858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  <a:latin typeface="Courier"/>
                <a:cs typeface="Courier"/>
              </a:rPr>
              <a:t>cfKeywords</a:t>
            </a:r>
            <a:endParaRPr lang="en-US" sz="1200" dirty="0">
              <a:solidFill>
                <a:schemeClr val="tx1"/>
              </a:solidFill>
              <a:latin typeface="Courier"/>
              <a:cs typeface="Courier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947940" y="4714362"/>
            <a:ext cx="1398279" cy="38858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  <a:latin typeface="Courier"/>
                <a:cs typeface="Courier"/>
              </a:rPr>
              <a:t>cfDescription</a:t>
            </a:r>
            <a:endParaRPr lang="en-US" sz="1200" dirty="0">
              <a:solidFill>
                <a:schemeClr val="tx1"/>
              </a:solidFill>
              <a:latin typeface="Courier"/>
              <a:cs typeface="Courier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946527" y="5211073"/>
            <a:ext cx="1399691" cy="38858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err="1" smtClean="0">
                <a:solidFill>
                  <a:schemeClr val="tx1"/>
                </a:solidFill>
                <a:latin typeface="Courier"/>
                <a:cs typeface="Courier"/>
              </a:rPr>
              <a:t>cfKeywords</a:t>
            </a:r>
            <a:endParaRPr lang="en-US" sz="1200" dirty="0">
              <a:solidFill>
                <a:schemeClr val="tx1"/>
              </a:solidFill>
              <a:latin typeface="Courier"/>
              <a:cs typeface="Courier"/>
            </a:endParaRPr>
          </a:p>
        </p:txBody>
      </p:sp>
      <p:sp>
        <p:nvSpPr>
          <p:cNvPr id="26" name="Rectangle 25"/>
          <p:cNvSpPr/>
          <p:nvPr/>
        </p:nvSpPr>
        <p:spPr>
          <a:xfrm rot="20352377">
            <a:off x="283040" y="4219005"/>
            <a:ext cx="1399696" cy="38858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  <a:latin typeface="Courier"/>
                <a:cs typeface="Courier"/>
              </a:rPr>
              <a:t>cfFamilyNames</a:t>
            </a:r>
            <a:endParaRPr lang="en-US" sz="1200" dirty="0">
              <a:solidFill>
                <a:schemeClr val="tx1"/>
              </a:solidFill>
              <a:latin typeface="Courier"/>
              <a:cs typeface="Courier"/>
            </a:endParaRPr>
          </a:p>
        </p:txBody>
      </p:sp>
      <p:sp>
        <p:nvSpPr>
          <p:cNvPr id="27" name="Rectangle 26"/>
          <p:cNvSpPr/>
          <p:nvPr/>
        </p:nvSpPr>
        <p:spPr>
          <a:xfrm rot="20352377">
            <a:off x="245498" y="4767547"/>
            <a:ext cx="1295992" cy="38858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  <a:latin typeface="Courier"/>
                <a:cs typeface="Courier"/>
              </a:rPr>
              <a:t>cfFirstNames</a:t>
            </a:r>
            <a:endParaRPr lang="en-US" sz="1200" dirty="0">
              <a:solidFill>
                <a:schemeClr val="tx1"/>
              </a:solidFill>
              <a:latin typeface="Courier"/>
              <a:cs typeface="Courier"/>
            </a:endParaRPr>
          </a:p>
        </p:txBody>
      </p:sp>
      <p:sp>
        <p:nvSpPr>
          <p:cNvPr id="28" name="Rectangle 27"/>
          <p:cNvSpPr/>
          <p:nvPr/>
        </p:nvSpPr>
        <p:spPr>
          <a:xfrm rot="20352377">
            <a:off x="286417" y="5293336"/>
            <a:ext cx="1295992" cy="38858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  <a:latin typeface="Courier"/>
                <a:cs typeface="Courier"/>
              </a:rPr>
              <a:t>cfOtherNames</a:t>
            </a:r>
            <a:endParaRPr lang="en-US" sz="1200" dirty="0">
              <a:solidFill>
                <a:schemeClr val="tx1"/>
              </a:solidFill>
              <a:latin typeface="Courier"/>
              <a:cs typeface="Courier"/>
            </a:endParaRPr>
          </a:p>
        </p:txBody>
      </p:sp>
      <p:grpSp>
        <p:nvGrpSpPr>
          <p:cNvPr id="8" name="Group 8"/>
          <p:cNvGrpSpPr>
            <a:grpSpLocks/>
          </p:cNvGrpSpPr>
          <p:nvPr/>
        </p:nvGrpSpPr>
        <p:grpSpPr bwMode="auto">
          <a:xfrm>
            <a:off x="1437054" y="4499687"/>
            <a:ext cx="1563688" cy="1227138"/>
            <a:chOff x="249" y="891"/>
            <a:chExt cx="985" cy="773"/>
          </a:xfrm>
          <a:solidFill>
            <a:srgbClr val="95D918"/>
          </a:solidFill>
        </p:grpSpPr>
        <p:sp>
          <p:nvSpPr>
            <p:cNvPr id="9" name="Oval 9"/>
            <p:cNvSpPr>
              <a:spLocks noChangeArrowheads="1"/>
            </p:cNvSpPr>
            <p:nvPr/>
          </p:nvSpPr>
          <p:spPr bwMode="auto">
            <a:xfrm>
              <a:off x="249" y="891"/>
              <a:ext cx="499" cy="363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371" y="927"/>
              <a:ext cx="863" cy="73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de-DE" sz="1400" b="1" dirty="0" err="1" smtClean="0">
                  <a:latin typeface="Courier" charset="0"/>
                </a:rPr>
                <a:t>cfPerson</a:t>
              </a:r>
              <a:endParaRPr lang="de-DE" sz="1400" b="1" dirty="0">
                <a:latin typeface="Courier" charset="0"/>
              </a:endParaRPr>
            </a:p>
            <a:p>
              <a:pPr algn="l"/>
              <a:r>
                <a:rPr lang="de-DE" sz="1400" b="1" dirty="0" err="1" smtClean="0">
                  <a:solidFill>
                    <a:srgbClr val="FF0000"/>
                  </a:solidFill>
                  <a:latin typeface="Courier" charset="0"/>
                </a:rPr>
                <a:t>cfID</a:t>
              </a:r>
              <a:endParaRPr lang="de-DE" sz="1400" b="1" dirty="0">
                <a:solidFill>
                  <a:srgbClr val="FF0000"/>
                </a:solidFill>
                <a:latin typeface="Courier" charset="0"/>
              </a:endParaRPr>
            </a:p>
            <a:p>
              <a:pPr algn="l"/>
              <a:r>
                <a:rPr lang="de-DE" sz="1400" dirty="0" err="1" smtClean="0">
                  <a:latin typeface="Courier" charset="0"/>
                </a:rPr>
                <a:t>cfURI</a:t>
              </a:r>
              <a:endParaRPr lang="de-DE" sz="1400" dirty="0" smtClean="0">
                <a:latin typeface="Courier" charset="0"/>
              </a:endParaRPr>
            </a:p>
            <a:p>
              <a:pPr algn="l"/>
              <a:r>
                <a:rPr lang="de-DE" sz="1400" dirty="0" err="1" smtClean="0">
                  <a:latin typeface="Courier" charset="0"/>
                </a:rPr>
                <a:t>cfGender</a:t>
              </a:r>
              <a:endParaRPr lang="de-DE" sz="1400" dirty="0" smtClean="0">
                <a:latin typeface="Courier" charset="0"/>
              </a:endParaRPr>
            </a:p>
            <a:p>
              <a:pPr algn="l"/>
              <a:r>
                <a:rPr lang="de-DE" sz="1400" dirty="0" err="1" smtClean="0">
                  <a:latin typeface="Courier" charset="0"/>
                </a:rPr>
                <a:t>cfBirthdate</a:t>
              </a:r>
              <a:endParaRPr lang="de-DE" sz="1400" dirty="0" smtClean="0">
                <a:latin typeface="Courier" charset="0"/>
              </a:endParaRPr>
            </a:p>
          </p:txBody>
        </p:sp>
      </p:grpSp>
      <p:grpSp>
        <p:nvGrpSpPr>
          <p:cNvPr id="11" name="Group 11"/>
          <p:cNvGrpSpPr>
            <a:grpSpLocks/>
          </p:cNvGrpSpPr>
          <p:nvPr/>
        </p:nvGrpSpPr>
        <p:grpSpPr bwMode="auto">
          <a:xfrm>
            <a:off x="3492500" y="1934100"/>
            <a:ext cx="2089150" cy="1455737"/>
            <a:chOff x="249" y="2478"/>
            <a:chExt cx="1316" cy="917"/>
          </a:xfrm>
          <a:solidFill>
            <a:srgbClr val="95D918"/>
          </a:solidFill>
        </p:grpSpPr>
        <p:sp>
          <p:nvSpPr>
            <p:cNvPr id="12" name="Oval 12"/>
            <p:cNvSpPr>
              <a:spLocks noChangeArrowheads="1"/>
            </p:cNvSpPr>
            <p:nvPr/>
          </p:nvSpPr>
          <p:spPr bwMode="auto">
            <a:xfrm>
              <a:off x="249" y="2478"/>
              <a:ext cx="499" cy="363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385" y="2523"/>
              <a:ext cx="1180" cy="87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de-DE" sz="1400" b="1" dirty="0" err="1" smtClean="0">
                  <a:latin typeface="Courier" charset="0"/>
                </a:rPr>
                <a:t>cfProject</a:t>
              </a:r>
              <a:endParaRPr lang="de-DE" sz="1400" b="1" dirty="0">
                <a:latin typeface="Courier" charset="0"/>
              </a:endParaRPr>
            </a:p>
            <a:p>
              <a:pPr algn="l"/>
              <a:r>
                <a:rPr lang="de-DE" sz="1400" b="1" dirty="0" err="1" smtClean="0">
                  <a:solidFill>
                    <a:srgbClr val="FF0000"/>
                  </a:solidFill>
                  <a:latin typeface="Courier" charset="0"/>
                </a:rPr>
                <a:t>cfID</a:t>
              </a:r>
              <a:endParaRPr lang="de-DE" sz="1400" b="1" dirty="0">
                <a:solidFill>
                  <a:srgbClr val="FF0000"/>
                </a:solidFill>
                <a:latin typeface="Courier" charset="0"/>
              </a:endParaRPr>
            </a:p>
            <a:p>
              <a:pPr algn="l"/>
              <a:r>
                <a:rPr lang="de-DE" sz="1400" dirty="0" err="1" smtClean="0">
                  <a:latin typeface="Courier" charset="0"/>
                </a:rPr>
                <a:t>cfURI</a:t>
              </a:r>
              <a:endParaRPr lang="de-DE" sz="1400" dirty="0">
                <a:latin typeface="Courier" charset="0"/>
              </a:endParaRPr>
            </a:p>
            <a:p>
              <a:pPr algn="l"/>
              <a:r>
                <a:rPr lang="de-DE" sz="1400" dirty="0" err="1" smtClean="0">
                  <a:latin typeface="Courier" charset="0"/>
                </a:rPr>
                <a:t>cfAcronym</a:t>
              </a:r>
              <a:endParaRPr lang="de-DE" sz="1400" dirty="0">
                <a:latin typeface="Courier" charset="0"/>
              </a:endParaRPr>
            </a:p>
            <a:p>
              <a:pPr algn="l"/>
              <a:r>
                <a:rPr lang="de-DE" sz="1400" dirty="0" err="1" smtClean="0">
                  <a:latin typeface="Courier" charset="0"/>
                </a:rPr>
                <a:t>cfStartDate</a:t>
              </a:r>
              <a:endParaRPr lang="de-DE" sz="1400" dirty="0">
                <a:latin typeface="Courier" charset="0"/>
              </a:endParaRPr>
            </a:p>
            <a:p>
              <a:pPr algn="l"/>
              <a:r>
                <a:rPr lang="de-DE" sz="1400" dirty="0" err="1" smtClean="0">
                  <a:latin typeface="Courier" charset="0"/>
                </a:rPr>
                <a:t>cfEndDate</a:t>
              </a:r>
              <a:endParaRPr lang="de-DE" sz="1400" dirty="0" smtClean="0">
                <a:latin typeface="Courier" charset="0"/>
              </a:endParaRPr>
            </a:p>
          </p:txBody>
        </p:sp>
      </p:grpSp>
      <p:cxnSp>
        <p:nvCxnSpPr>
          <p:cNvPr id="32" name="Elbow Connector 31"/>
          <p:cNvCxnSpPr>
            <a:stCxn id="10" idx="0"/>
            <a:endCxn id="13" idx="1"/>
          </p:cNvCxnSpPr>
          <p:nvPr/>
        </p:nvCxnSpPr>
        <p:spPr>
          <a:xfrm rot="5400000" flipH="1" flipV="1">
            <a:off x="2082493" y="2930930"/>
            <a:ext cx="1859150" cy="1392664"/>
          </a:xfrm>
          <a:prstGeom prst="bentConnector2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32"/>
          <p:cNvCxnSpPr>
            <a:stCxn id="16" idx="1"/>
          </p:cNvCxnSpPr>
          <p:nvPr/>
        </p:nvCxnSpPr>
        <p:spPr>
          <a:xfrm rot="10800000">
            <a:off x="5192893" y="3389844"/>
            <a:ext cx="1240896" cy="1722619"/>
          </a:xfrm>
          <a:prstGeom prst="bentConnector2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Elbow Connector 35"/>
          <p:cNvCxnSpPr>
            <a:endCxn id="10" idx="2"/>
          </p:cNvCxnSpPr>
          <p:nvPr/>
        </p:nvCxnSpPr>
        <p:spPr>
          <a:xfrm rot="10800000" flipV="1">
            <a:off x="2315736" y="5264863"/>
            <a:ext cx="4100240" cy="461962"/>
          </a:xfrm>
          <a:prstGeom prst="bentConnector4">
            <a:avLst>
              <a:gd name="adj1" fmla="val 41647"/>
              <a:gd name="adj2" fmla="val 149485"/>
            </a:avLst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2268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CERIF Result Entities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645651" y="135058"/>
            <a:ext cx="1710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i="0" dirty="0" err="1" smtClean="0">
                <a:solidFill>
                  <a:srgbClr val="9B009B"/>
                </a:solidFill>
                <a:latin typeface="Apple Symbols"/>
                <a:cs typeface="Apple Symbols"/>
              </a:rPr>
              <a:t>www.eurocris.org</a:t>
            </a:r>
            <a:endParaRPr lang="en-US" sz="2000" b="0" i="0" dirty="0">
              <a:solidFill>
                <a:srgbClr val="9B009B"/>
              </a:solidFill>
              <a:latin typeface="Apple Symbols"/>
              <a:cs typeface="Apple Symbol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96155" y="100615"/>
            <a:ext cx="3159895" cy="480445"/>
            <a:chOff x="196155" y="100615"/>
            <a:chExt cx="3159895" cy="480445"/>
          </a:xfrm>
        </p:grpSpPr>
        <p:pic>
          <p:nvPicPr>
            <p:cNvPr id="6" name="Picture 5" descr="euroCRIS-logo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6155" y="100615"/>
              <a:ext cx="1509971" cy="48044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645651" y="135058"/>
              <a:ext cx="17103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i="0" dirty="0" err="1" smtClean="0">
                  <a:solidFill>
                    <a:srgbClr val="9B009B"/>
                  </a:solidFill>
                  <a:latin typeface="Apple Symbols"/>
                  <a:cs typeface="Apple Symbols"/>
                </a:rPr>
                <a:t>www.eurocris.org</a:t>
              </a:r>
              <a:endParaRPr lang="en-US" sz="2000" b="0" i="0" dirty="0">
                <a:solidFill>
                  <a:srgbClr val="9B009B"/>
                </a:solidFill>
                <a:latin typeface="Apple Symbols"/>
                <a:cs typeface="Apple Symbols"/>
              </a:endParaRPr>
            </a:p>
          </p:txBody>
        </p:sp>
      </p:grp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685800" y="1990725"/>
            <a:ext cx="7702550" cy="2733675"/>
            <a:chOff x="685800" y="1990725"/>
            <a:chExt cx="7702550" cy="2733675"/>
          </a:xfrm>
        </p:grpSpPr>
        <p:sp>
          <p:nvSpPr>
            <p:cNvPr id="9" name="Oval 4"/>
            <p:cNvSpPr>
              <a:spLocks noChangeArrowheads="1"/>
            </p:cNvSpPr>
            <p:nvPr/>
          </p:nvSpPr>
          <p:spPr bwMode="auto">
            <a:xfrm>
              <a:off x="685800" y="3581400"/>
              <a:ext cx="685800" cy="533400"/>
            </a:xfrm>
            <a:prstGeom prst="ellipse">
              <a:avLst/>
            </a:prstGeom>
            <a:solidFill>
              <a:srgbClr val="FFCB9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10" name="Oval 5"/>
            <p:cNvSpPr>
              <a:spLocks noChangeArrowheads="1"/>
            </p:cNvSpPr>
            <p:nvPr/>
          </p:nvSpPr>
          <p:spPr bwMode="auto">
            <a:xfrm>
              <a:off x="6096000" y="3581400"/>
              <a:ext cx="685800" cy="533400"/>
            </a:xfrm>
            <a:prstGeom prst="ellipse">
              <a:avLst/>
            </a:prstGeom>
            <a:solidFill>
              <a:srgbClr val="FFCB9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1" name="Picture 2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00113" y="1990725"/>
              <a:ext cx="7488237" cy="2733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12" name="Straight Connector 11"/>
          <p:cNvCxnSpPr/>
          <p:nvPr/>
        </p:nvCxnSpPr>
        <p:spPr>
          <a:xfrm>
            <a:off x="2872816" y="4262748"/>
            <a:ext cx="3501629" cy="0"/>
          </a:xfrm>
          <a:prstGeom prst="line">
            <a:avLst/>
          </a:prstGeom>
          <a:ln w="63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3423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CERIF Result Entities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645651" y="135058"/>
            <a:ext cx="1710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i="0" dirty="0" err="1" smtClean="0">
                <a:solidFill>
                  <a:srgbClr val="9B009B"/>
                </a:solidFill>
                <a:latin typeface="Apple Symbols"/>
                <a:cs typeface="Apple Symbols"/>
              </a:rPr>
              <a:t>www.eurocris.org</a:t>
            </a:r>
            <a:endParaRPr lang="en-US" sz="2000" b="0" i="0" dirty="0">
              <a:solidFill>
                <a:srgbClr val="9B009B"/>
              </a:solidFill>
              <a:latin typeface="Apple Symbols"/>
              <a:cs typeface="Apple Symbol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96155" y="100615"/>
            <a:ext cx="3159895" cy="480445"/>
            <a:chOff x="196155" y="100615"/>
            <a:chExt cx="3159895" cy="480445"/>
          </a:xfrm>
        </p:grpSpPr>
        <p:pic>
          <p:nvPicPr>
            <p:cNvPr id="6" name="Picture 5" descr="euroCRIS-logo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6155" y="100615"/>
              <a:ext cx="1509971" cy="48044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645651" y="135058"/>
              <a:ext cx="17103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i="0" dirty="0" err="1" smtClean="0">
                  <a:solidFill>
                    <a:srgbClr val="9B009B"/>
                  </a:solidFill>
                  <a:latin typeface="Apple Symbols"/>
                  <a:cs typeface="Apple Symbols"/>
                </a:rPr>
                <a:t>www.eurocris.org</a:t>
              </a:r>
              <a:endParaRPr lang="en-US" sz="2000" b="0" i="0" dirty="0">
                <a:solidFill>
                  <a:srgbClr val="9B009B"/>
                </a:solidFill>
                <a:latin typeface="Apple Symbols"/>
                <a:cs typeface="Apple Symbols"/>
              </a:endParaRPr>
            </a:p>
          </p:txBody>
        </p:sp>
      </p:grpSp>
      <p:grpSp>
        <p:nvGrpSpPr>
          <p:cNvPr id="31" name="Group 4"/>
          <p:cNvGrpSpPr>
            <a:grpSpLocks/>
          </p:cNvGrpSpPr>
          <p:nvPr/>
        </p:nvGrpSpPr>
        <p:grpSpPr bwMode="auto">
          <a:xfrm>
            <a:off x="539750" y="5416550"/>
            <a:ext cx="2159000" cy="811213"/>
            <a:chOff x="4105" y="2568"/>
            <a:chExt cx="1360" cy="511"/>
          </a:xfrm>
        </p:grpSpPr>
        <p:sp>
          <p:nvSpPr>
            <p:cNvPr id="32" name="Oval 5"/>
            <p:cNvSpPr>
              <a:spLocks noChangeArrowheads="1"/>
            </p:cNvSpPr>
            <p:nvPr/>
          </p:nvSpPr>
          <p:spPr bwMode="auto">
            <a:xfrm>
              <a:off x="4105" y="2568"/>
              <a:ext cx="499" cy="363"/>
            </a:xfrm>
            <a:prstGeom prst="ellips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Text Box 6"/>
            <p:cNvSpPr txBox="1">
              <a:spLocks noChangeArrowheads="1"/>
            </p:cNvSpPr>
            <p:nvPr/>
          </p:nvSpPr>
          <p:spPr bwMode="auto">
            <a:xfrm>
              <a:off x="4241" y="2614"/>
              <a:ext cx="1224" cy="465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de-DE" sz="1400" b="1" dirty="0" err="1">
                  <a:latin typeface="Courier" charset="0"/>
                </a:rPr>
                <a:t>ResultProduct</a:t>
              </a:r>
              <a:endParaRPr lang="de-DE" sz="1400" b="1" dirty="0">
                <a:latin typeface="Courier" charset="0"/>
              </a:endParaRPr>
            </a:p>
            <a:p>
              <a:pPr algn="l"/>
              <a:r>
                <a:rPr lang="de-DE" sz="1400" dirty="0">
                  <a:latin typeface="Courier" charset="0"/>
                </a:rPr>
                <a:t>ID</a:t>
              </a:r>
            </a:p>
            <a:p>
              <a:pPr algn="l"/>
              <a:r>
                <a:rPr lang="de-DE" sz="1400" dirty="0" smtClean="0">
                  <a:latin typeface="Courier" charset="0"/>
                </a:rPr>
                <a:t>URI</a:t>
              </a:r>
              <a:endParaRPr lang="de-DE" sz="1400" dirty="0">
                <a:latin typeface="Courier" charset="0"/>
              </a:endParaRPr>
            </a:p>
          </p:txBody>
        </p:sp>
      </p:grpSp>
      <p:grpSp>
        <p:nvGrpSpPr>
          <p:cNvPr id="34" name="Group 7"/>
          <p:cNvGrpSpPr>
            <a:grpSpLocks/>
          </p:cNvGrpSpPr>
          <p:nvPr/>
        </p:nvGrpSpPr>
        <p:grpSpPr bwMode="auto">
          <a:xfrm>
            <a:off x="3276600" y="1682398"/>
            <a:ext cx="2303462" cy="2727325"/>
            <a:chOff x="4195" y="799"/>
            <a:chExt cx="1264" cy="1718"/>
          </a:xfrm>
        </p:grpSpPr>
        <p:sp>
          <p:nvSpPr>
            <p:cNvPr id="35" name="Oval 8"/>
            <p:cNvSpPr>
              <a:spLocks noChangeArrowheads="1"/>
            </p:cNvSpPr>
            <p:nvPr/>
          </p:nvSpPr>
          <p:spPr bwMode="auto">
            <a:xfrm>
              <a:off x="4195" y="799"/>
              <a:ext cx="499" cy="363"/>
            </a:xfrm>
            <a:prstGeom prst="ellips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Text Box 9"/>
            <p:cNvSpPr txBox="1">
              <a:spLocks noChangeArrowheads="1"/>
            </p:cNvSpPr>
            <p:nvPr/>
          </p:nvSpPr>
          <p:spPr bwMode="auto">
            <a:xfrm>
              <a:off x="4332" y="845"/>
              <a:ext cx="1127" cy="1672"/>
            </a:xfrm>
            <a:prstGeom prst="rect">
              <a:avLst/>
            </a:prstGeom>
            <a:solidFill>
              <a:srgbClr val="E46C0A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de-DE" sz="1400" b="1" dirty="0" err="1">
                  <a:latin typeface="Courier" charset="0"/>
                </a:rPr>
                <a:t>ResultPublication</a:t>
              </a:r>
              <a:endParaRPr lang="de-DE" sz="1400" b="1" dirty="0">
                <a:latin typeface="Courier" charset="0"/>
              </a:endParaRPr>
            </a:p>
            <a:p>
              <a:pPr algn="l"/>
              <a:r>
                <a:rPr lang="de-DE" sz="1400" dirty="0">
                  <a:latin typeface="Courier" charset="0"/>
                </a:rPr>
                <a:t>ID</a:t>
              </a:r>
            </a:p>
            <a:p>
              <a:pPr algn="l"/>
              <a:r>
                <a:rPr lang="de-DE" sz="1400" dirty="0">
                  <a:latin typeface="Courier" charset="0"/>
                </a:rPr>
                <a:t>URI</a:t>
              </a:r>
            </a:p>
            <a:p>
              <a:pPr algn="l"/>
              <a:r>
                <a:rPr lang="de-DE" sz="1400" dirty="0">
                  <a:latin typeface="Courier" charset="0"/>
                </a:rPr>
                <a:t>Title</a:t>
              </a:r>
            </a:p>
            <a:p>
              <a:pPr algn="l"/>
              <a:r>
                <a:rPr lang="de-DE" sz="1400" dirty="0" err="1">
                  <a:latin typeface="Courier" charset="0"/>
                </a:rPr>
                <a:t>Subtitle</a:t>
              </a:r>
              <a:endParaRPr lang="de-DE" sz="1400" dirty="0">
                <a:latin typeface="Courier" charset="0"/>
              </a:endParaRPr>
            </a:p>
            <a:p>
              <a:pPr algn="l"/>
              <a:r>
                <a:rPr lang="de-DE" sz="1400" dirty="0">
                  <a:latin typeface="Courier" charset="0"/>
                </a:rPr>
                <a:t>Abstract</a:t>
              </a:r>
            </a:p>
            <a:p>
              <a:pPr algn="l"/>
              <a:r>
                <a:rPr lang="de-DE" sz="1400" dirty="0">
                  <a:latin typeface="Courier" charset="0"/>
                </a:rPr>
                <a:t>Bibl. Note</a:t>
              </a:r>
            </a:p>
            <a:p>
              <a:pPr algn="l"/>
              <a:r>
                <a:rPr lang="de-DE" sz="1400" dirty="0" err="1">
                  <a:latin typeface="Courier" charset="0"/>
                </a:rPr>
                <a:t>PublicationDate</a:t>
              </a:r>
              <a:endParaRPr lang="de-DE" sz="1400" dirty="0">
                <a:latin typeface="Courier" charset="0"/>
              </a:endParaRPr>
            </a:p>
            <a:p>
              <a:pPr algn="l"/>
              <a:r>
                <a:rPr lang="de-DE" sz="1400" dirty="0" err="1">
                  <a:latin typeface="Courier" charset="0"/>
                </a:rPr>
                <a:t>TotalPages</a:t>
              </a:r>
              <a:endParaRPr lang="de-DE" sz="1400" dirty="0">
                <a:latin typeface="Courier" charset="0"/>
              </a:endParaRPr>
            </a:p>
            <a:p>
              <a:pPr algn="l"/>
              <a:r>
                <a:rPr lang="de-DE" sz="1400" dirty="0" err="1">
                  <a:latin typeface="Courier" charset="0"/>
                </a:rPr>
                <a:t>StartPage</a:t>
              </a:r>
              <a:endParaRPr lang="de-DE" sz="1400" dirty="0">
                <a:latin typeface="Courier" charset="0"/>
              </a:endParaRPr>
            </a:p>
            <a:p>
              <a:pPr algn="l"/>
              <a:r>
                <a:rPr lang="de-DE" sz="1400" dirty="0" err="1">
                  <a:latin typeface="Courier" charset="0"/>
                </a:rPr>
                <a:t>EndPage</a:t>
              </a:r>
              <a:endParaRPr lang="de-DE" sz="1400" dirty="0">
                <a:latin typeface="Courier" charset="0"/>
              </a:endParaRPr>
            </a:p>
            <a:p>
              <a:pPr algn="l"/>
              <a:r>
                <a:rPr lang="de-DE" sz="1400" dirty="0" err="1">
                  <a:latin typeface="Courier" charset="0"/>
                </a:rPr>
                <a:t>Keywords</a:t>
              </a:r>
              <a:endParaRPr lang="de-DE" sz="1400" dirty="0">
                <a:latin typeface="Courier" charset="0"/>
              </a:endParaRPr>
            </a:p>
          </p:txBody>
        </p:sp>
      </p:grpSp>
      <p:grpSp>
        <p:nvGrpSpPr>
          <p:cNvPr id="37" name="Group 10"/>
          <p:cNvGrpSpPr>
            <a:grpSpLocks/>
          </p:cNvGrpSpPr>
          <p:nvPr/>
        </p:nvGrpSpPr>
        <p:grpSpPr bwMode="auto">
          <a:xfrm>
            <a:off x="6575425" y="3867150"/>
            <a:ext cx="2111375" cy="2360613"/>
            <a:chOff x="4150" y="847"/>
            <a:chExt cx="1330" cy="1487"/>
          </a:xfrm>
        </p:grpSpPr>
        <p:sp>
          <p:nvSpPr>
            <p:cNvPr id="38" name="Oval 11"/>
            <p:cNvSpPr>
              <a:spLocks noChangeArrowheads="1"/>
            </p:cNvSpPr>
            <p:nvPr/>
          </p:nvSpPr>
          <p:spPr bwMode="auto">
            <a:xfrm>
              <a:off x="4150" y="847"/>
              <a:ext cx="499" cy="363"/>
            </a:xfrm>
            <a:prstGeom prst="ellips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Text Box 12"/>
            <p:cNvSpPr txBox="1">
              <a:spLocks noChangeArrowheads="1"/>
            </p:cNvSpPr>
            <p:nvPr/>
          </p:nvSpPr>
          <p:spPr bwMode="auto">
            <a:xfrm>
              <a:off x="4286" y="930"/>
              <a:ext cx="1194" cy="1404"/>
            </a:xfrm>
            <a:prstGeom prst="rect">
              <a:avLst/>
            </a:prstGeom>
            <a:solidFill>
              <a:srgbClr val="E46C0A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de-DE" sz="1400" b="1" dirty="0" err="1">
                  <a:latin typeface="Courier" charset="0"/>
                </a:rPr>
                <a:t>ResultPatent</a:t>
              </a:r>
              <a:endParaRPr lang="de-DE" sz="1400" b="1" dirty="0">
                <a:latin typeface="Courier" charset="0"/>
              </a:endParaRPr>
            </a:p>
            <a:p>
              <a:pPr algn="l"/>
              <a:r>
                <a:rPr lang="de-DE" sz="1400" dirty="0">
                  <a:latin typeface="Courier" charset="0"/>
                </a:rPr>
                <a:t>ID</a:t>
              </a:r>
            </a:p>
            <a:p>
              <a:pPr algn="l"/>
              <a:r>
                <a:rPr lang="de-DE" sz="1400" dirty="0">
                  <a:latin typeface="Courier" charset="0"/>
                </a:rPr>
                <a:t>URI</a:t>
              </a:r>
            </a:p>
            <a:p>
              <a:pPr algn="l"/>
              <a:r>
                <a:rPr lang="de-DE" sz="1400" dirty="0" err="1">
                  <a:latin typeface="Courier" charset="0"/>
                </a:rPr>
                <a:t>PatentNumber</a:t>
              </a:r>
              <a:endParaRPr lang="de-DE" sz="1400" dirty="0">
                <a:latin typeface="Courier" charset="0"/>
              </a:endParaRPr>
            </a:p>
            <a:p>
              <a:pPr algn="l"/>
              <a:r>
                <a:rPr lang="de-DE" sz="1400" dirty="0">
                  <a:latin typeface="Courier" charset="0"/>
                </a:rPr>
                <a:t>Title</a:t>
              </a:r>
            </a:p>
            <a:p>
              <a:pPr algn="l"/>
              <a:r>
                <a:rPr lang="de-DE" sz="1400" dirty="0" err="1">
                  <a:latin typeface="Courier" charset="0"/>
                </a:rPr>
                <a:t>CountryCode</a:t>
              </a:r>
              <a:endParaRPr lang="de-DE" sz="1400" dirty="0">
                <a:latin typeface="Courier" charset="0"/>
              </a:endParaRPr>
            </a:p>
            <a:p>
              <a:pPr algn="l"/>
              <a:r>
                <a:rPr lang="de-DE" sz="1400" dirty="0" err="1">
                  <a:latin typeface="Courier" charset="0"/>
                </a:rPr>
                <a:t>RegistrationDate</a:t>
              </a:r>
              <a:endParaRPr lang="de-DE" sz="1400" dirty="0">
                <a:latin typeface="Courier" charset="0"/>
              </a:endParaRPr>
            </a:p>
            <a:p>
              <a:pPr algn="l"/>
              <a:r>
                <a:rPr lang="de-DE" sz="1400" dirty="0" err="1">
                  <a:latin typeface="Courier" charset="0"/>
                </a:rPr>
                <a:t>ApprovalDate</a:t>
              </a:r>
              <a:endParaRPr lang="de-DE" sz="1400" dirty="0">
                <a:latin typeface="Courier" charset="0"/>
              </a:endParaRPr>
            </a:p>
            <a:p>
              <a:pPr algn="l"/>
              <a:r>
                <a:rPr lang="de-DE" sz="1400" dirty="0">
                  <a:latin typeface="Courier" charset="0"/>
                </a:rPr>
                <a:t>Description</a:t>
              </a:r>
            </a:p>
            <a:p>
              <a:pPr algn="l"/>
              <a:r>
                <a:rPr lang="de-DE" sz="1400" dirty="0" err="1">
                  <a:latin typeface="Courier" charset="0"/>
                </a:rPr>
                <a:t>Keywords</a:t>
              </a:r>
              <a:endParaRPr lang="de-DE" sz="1400" dirty="0">
                <a:latin typeface="Courier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23183" y="638554"/>
            <a:ext cx="2070835" cy="721028"/>
            <a:chOff x="838200" y="1773238"/>
            <a:chExt cx="4454525" cy="1550987"/>
          </a:xfrm>
        </p:grpSpPr>
        <p:sp>
          <p:nvSpPr>
            <p:cNvPr id="40" name="Oval 15"/>
            <p:cNvSpPr>
              <a:spLocks noChangeArrowheads="1"/>
            </p:cNvSpPr>
            <p:nvPr/>
          </p:nvSpPr>
          <p:spPr bwMode="auto">
            <a:xfrm>
              <a:off x="4038600" y="2667000"/>
              <a:ext cx="381000" cy="304800"/>
            </a:xfrm>
            <a:prstGeom prst="ellipse">
              <a:avLst/>
            </a:prstGeom>
            <a:solidFill>
              <a:srgbClr val="FFCB95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Oval 16"/>
            <p:cNvSpPr>
              <a:spLocks noChangeArrowheads="1"/>
            </p:cNvSpPr>
            <p:nvPr/>
          </p:nvSpPr>
          <p:spPr bwMode="auto">
            <a:xfrm>
              <a:off x="838200" y="2667000"/>
              <a:ext cx="381000" cy="304800"/>
            </a:xfrm>
            <a:prstGeom prst="ellipse">
              <a:avLst/>
            </a:prstGeom>
            <a:solidFill>
              <a:srgbClr val="FFCB95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42" name="Picture 1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42988" y="1773238"/>
              <a:ext cx="4249737" cy="1550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43" name="Straight Connector 42"/>
            <p:cNvCxnSpPr/>
            <p:nvPr/>
          </p:nvCxnSpPr>
          <p:spPr bwMode="auto">
            <a:xfrm>
              <a:off x="2195736" y="2996952"/>
              <a:ext cx="19442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9" name="Elbow Connector 8"/>
          <p:cNvCxnSpPr>
            <a:stCxn id="33" idx="0"/>
            <a:endCxn id="36" idx="1"/>
          </p:cNvCxnSpPr>
          <p:nvPr/>
        </p:nvCxnSpPr>
        <p:spPr>
          <a:xfrm rot="5400000" flipH="1" flipV="1">
            <a:off x="1423230" y="3386543"/>
            <a:ext cx="2407002" cy="1799063"/>
          </a:xfrm>
          <a:prstGeom prst="bentConnector2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>
            <a:stCxn id="39" idx="1"/>
            <a:endCxn id="33" idx="3"/>
          </p:cNvCxnSpPr>
          <p:nvPr/>
        </p:nvCxnSpPr>
        <p:spPr>
          <a:xfrm rot="10800000" flipV="1">
            <a:off x="2698751" y="5113337"/>
            <a:ext cx="4092575" cy="745331"/>
          </a:xfrm>
          <a:prstGeom prst="bentConnector3">
            <a:avLst>
              <a:gd name="adj1" fmla="val 50000"/>
            </a:avLst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/>
          <p:cNvCxnSpPr>
            <a:endCxn id="36" idx="3"/>
          </p:cNvCxnSpPr>
          <p:nvPr/>
        </p:nvCxnSpPr>
        <p:spPr>
          <a:xfrm rot="10800000">
            <a:off x="5580062" y="3082573"/>
            <a:ext cx="2378608" cy="916342"/>
          </a:xfrm>
          <a:prstGeom prst="bentConnector3">
            <a:avLst>
              <a:gd name="adj1" fmla="val -426"/>
            </a:avLst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5866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CERIF Result Entities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645651" y="135058"/>
            <a:ext cx="1710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i="0" dirty="0" err="1" smtClean="0">
                <a:solidFill>
                  <a:srgbClr val="9B009B"/>
                </a:solidFill>
                <a:latin typeface="Apple Symbols"/>
                <a:cs typeface="Apple Symbols"/>
              </a:rPr>
              <a:t>www.eurocris.org</a:t>
            </a:r>
            <a:endParaRPr lang="en-US" sz="2000" b="0" i="0" dirty="0">
              <a:solidFill>
                <a:srgbClr val="9B009B"/>
              </a:solidFill>
              <a:latin typeface="Apple Symbols"/>
              <a:cs typeface="Apple Symbol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96155" y="100615"/>
            <a:ext cx="3159895" cy="480445"/>
            <a:chOff x="196155" y="100615"/>
            <a:chExt cx="3159895" cy="480445"/>
          </a:xfrm>
        </p:grpSpPr>
        <p:pic>
          <p:nvPicPr>
            <p:cNvPr id="6" name="Picture 5" descr="euroCRIS-logo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6155" y="100615"/>
              <a:ext cx="1509971" cy="48044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645651" y="135058"/>
              <a:ext cx="17103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i="0" dirty="0" err="1" smtClean="0">
                  <a:solidFill>
                    <a:srgbClr val="9B009B"/>
                  </a:solidFill>
                  <a:latin typeface="Apple Symbols"/>
                  <a:cs typeface="Apple Symbols"/>
                </a:rPr>
                <a:t>www.eurocris.org</a:t>
              </a:r>
              <a:endParaRPr lang="en-US" sz="2000" b="0" i="0" dirty="0">
                <a:solidFill>
                  <a:srgbClr val="9B009B"/>
                </a:solidFill>
                <a:latin typeface="Apple Symbols"/>
                <a:cs typeface="Apple Symbols"/>
              </a:endParaRPr>
            </a:p>
          </p:txBody>
        </p:sp>
      </p:grpSp>
      <p:grpSp>
        <p:nvGrpSpPr>
          <p:cNvPr id="34" name="Group 7"/>
          <p:cNvGrpSpPr>
            <a:grpSpLocks/>
          </p:cNvGrpSpPr>
          <p:nvPr/>
        </p:nvGrpSpPr>
        <p:grpSpPr bwMode="auto">
          <a:xfrm>
            <a:off x="3276599" y="1216735"/>
            <a:ext cx="2551289" cy="3181351"/>
            <a:chOff x="4195" y="799"/>
            <a:chExt cx="1264" cy="2004"/>
          </a:xfrm>
        </p:grpSpPr>
        <p:sp>
          <p:nvSpPr>
            <p:cNvPr id="35" name="Oval 8"/>
            <p:cNvSpPr>
              <a:spLocks noChangeArrowheads="1"/>
            </p:cNvSpPr>
            <p:nvPr/>
          </p:nvSpPr>
          <p:spPr bwMode="auto">
            <a:xfrm>
              <a:off x="4195" y="799"/>
              <a:ext cx="499" cy="363"/>
            </a:xfrm>
            <a:prstGeom prst="ellips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Text Box 9"/>
            <p:cNvSpPr txBox="1">
              <a:spLocks noChangeArrowheads="1"/>
            </p:cNvSpPr>
            <p:nvPr/>
          </p:nvSpPr>
          <p:spPr bwMode="auto">
            <a:xfrm>
              <a:off x="4332" y="845"/>
              <a:ext cx="1127" cy="1958"/>
            </a:xfrm>
            <a:prstGeom prst="rect">
              <a:avLst/>
            </a:prstGeom>
            <a:solidFill>
              <a:srgbClr val="E46C0A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de-DE" sz="1400" b="1" dirty="0" err="1" smtClean="0">
                  <a:latin typeface="Courier" charset="0"/>
                </a:rPr>
                <a:t>cfResultPublication</a:t>
              </a:r>
              <a:endParaRPr lang="de-DE" sz="1400" b="1" dirty="0">
                <a:latin typeface="Courier" charset="0"/>
              </a:endParaRPr>
            </a:p>
            <a:p>
              <a:pPr algn="l"/>
              <a:r>
                <a:rPr lang="de-DE" sz="1400" b="1" dirty="0" err="1" smtClean="0">
                  <a:solidFill>
                    <a:srgbClr val="FF0000"/>
                  </a:solidFill>
                  <a:latin typeface="Courier" charset="0"/>
                </a:rPr>
                <a:t>cfID</a:t>
              </a:r>
              <a:endParaRPr lang="de-DE" sz="1400" b="1" dirty="0">
                <a:solidFill>
                  <a:srgbClr val="FF0000"/>
                </a:solidFill>
                <a:latin typeface="Courier" charset="0"/>
              </a:endParaRPr>
            </a:p>
            <a:p>
              <a:pPr algn="l"/>
              <a:r>
                <a:rPr lang="de-DE" sz="1400" dirty="0" err="1" smtClean="0">
                  <a:latin typeface="Courier" charset="0"/>
                </a:rPr>
                <a:t>cfURI</a:t>
              </a:r>
              <a:endParaRPr lang="de-DE" sz="1400" dirty="0" smtClean="0">
                <a:latin typeface="Courier" charset="0"/>
              </a:endParaRPr>
            </a:p>
            <a:p>
              <a:pPr algn="l"/>
              <a:r>
                <a:rPr lang="de-DE" sz="1400" dirty="0" err="1" smtClean="0">
                  <a:latin typeface="Courier" charset="0"/>
                </a:rPr>
                <a:t>cfNumber</a:t>
              </a:r>
              <a:endParaRPr lang="de-DE" sz="1400" dirty="0">
                <a:latin typeface="Courier" charset="0"/>
              </a:endParaRPr>
            </a:p>
            <a:p>
              <a:pPr algn="l"/>
              <a:r>
                <a:rPr lang="de-DE" sz="1400" dirty="0" err="1" smtClean="0">
                  <a:latin typeface="Courier" charset="0"/>
                </a:rPr>
                <a:t>cfPublicationDate</a:t>
              </a:r>
              <a:endParaRPr lang="de-DE" sz="1400" dirty="0">
                <a:latin typeface="Courier" charset="0"/>
              </a:endParaRPr>
            </a:p>
            <a:p>
              <a:pPr algn="l"/>
              <a:r>
                <a:rPr lang="de-DE" sz="1400" dirty="0" err="1" smtClean="0">
                  <a:latin typeface="Courier" charset="0"/>
                </a:rPr>
                <a:t>cfStartPage</a:t>
              </a:r>
              <a:endParaRPr lang="de-DE" sz="1400" dirty="0">
                <a:latin typeface="Courier" charset="0"/>
              </a:endParaRPr>
            </a:p>
            <a:p>
              <a:pPr algn="l"/>
              <a:r>
                <a:rPr lang="de-DE" sz="1400" dirty="0" err="1" smtClean="0">
                  <a:latin typeface="Courier" charset="0"/>
                </a:rPr>
                <a:t>cfEndPage</a:t>
              </a:r>
              <a:endParaRPr lang="de-DE" sz="1400" dirty="0">
                <a:latin typeface="Courier" charset="0"/>
              </a:endParaRPr>
            </a:p>
            <a:p>
              <a:r>
                <a:rPr lang="de-DE" sz="1400" dirty="0" err="1" smtClean="0">
                  <a:latin typeface="Courier" charset="0"/>
                </a:rPr>
                <a:t>cfTotalPages</a:t>
              </a:r>
              <a:endParaRPr lang="de-DE" sz="1400" dirty="0">
                <a:latin typeface="Courier" charset="0"/>
              </a:endParaRPr>
            </a:p>
            <a:p>
              <a:pPr algn="l"/>
              <a:r>
                <a:rPr lang="de-DE" sz="1400" dirty="0" err="1" smtClean="0">
                  <a:latin typeface="Courier" charset="0"/>
                </a:rPr>
                <a:t>cfEdition</a:t>
              </a:r>
              <a:endParaRPr lang="de-DE" sz="1400" dirty="0" smtClean="0">
                <a:latin typeface="Courier" charset="0"/>
              </a:endParaRPr>
            </a:p>
            <a:p>
              <a:pPr algn="l"/>
              <a:r>
                <a:rPr lang="de-DE" sz="1400" dirty="0" err="1" smtClean="0">
                  <a:latin typeface="Courier" charset="0"/>
                </a:rPr>
                <a:t>cfSeries</a:t>
              </a:r>
              <a:endParaRPr lang="de-DE" sz="1400" dirty="0" smtClean="0">
                <a:latin typeface="Courier" charset="0"/>
              </a:endParaRPr>
            </a:p>
            <a:p>
              <a:pPr algn="l"/>
              <a:r>
                <a:rPr lang="de-DE" sz="1400" dirty="0" err="1" smtClean="0">
                  <a:latin typeface="Courier" charset="0"/>
                </a:rPr>
                <a:t>cfIssue</a:t>
              </a:r>
              <a:endParaRPr lang="de-DE" sz="1400" dirty="0" smtClean="0">
                <a:latin typeface="Courier" charset="0"/>
              </a:endParaRPr>
            </a:p>
            <a:p>
              <a:pPr algn="l"/>
              <a:r>
                <a:rPr lang="de-DE" sz="1400" dirty="0" err="1" smtClean="0">
                  <a:latin typeface="Courier" charset="0"/>
                </a:rPr>
                <a:t>cfVolume</a:t>
              </a:r>
              <a:endParaRPr lang="de-DE" sz="1400" dirty="0" smtClean="0">
                <a:latin typeface="Courier" charset="0"/>
              </a:endParaRPr>
            </a:p>
            <a:p>
              <a:pPr algn="l"/>
              <a:r>
                <a:rPr lang="de-DE" sz="1400" dirty="0" err="1" smtClean="0">
                  <a:latin typeface="Courier" charset="0"/>
                </a:rPr>
                <a:t>cfISBN</a:t>
              </a:r>
              <a:endParaRPr lang="de-DE" sz="1400" dirty="0" smtClean="0">
                <a:latin typeface="Courier" charset="0"/>
              </a:endParaRPr>
            </a:p>
            <a:p>
              <a:pPr algn="l"/>
              <a:r>
                <a:rPr lang="de-DE" sz="1400" dirty="0" err="1" smtClean="0">
                  <a:latin typeface="Courier" charset="0"/>
                </a:rPr>
                <a:t>cfISSN</a:t>
              </a:r>
              <a:endParaRPr lang="de-DE" sz="1400" dirty="0" smtClean="0">
                <a:latin typeface="Courier" charset="0"/>
              </a:endParaRPr>
            </a:p>
          </p:txBody>
        </p:sp>
      </p:grpSp>
      <p:grpSp>
        <p:nvGrpSpPr>
          <p:cNvPr id="37" name="Group 10"/>
          <p:cNvGrpSpPr>
            <a:grpSpLocks/>
          </p:cNvGrpSpPr>
          <p:nvPr/>
        </p:nvGrpSpPr>
        <p:grpSpPr bwMode="auto">
          <a:xfrm>
            <a:off x="6777227" y="4516432"/>
            <a:ext cx="2247904" cy="1717675"/>
            <a:chOff x="4286" y="856"/>
            <a:chExt cx="1416" cy="1082"/>
          </a:xfrm>
        </p:grpSpPr>
        <p:sp>
          <p:nvSpPr>
            <p:cNvPr id="38" name="Oval 11"/>
            <p:cNvSpPr>
              <a:spLocks noChangeArrowheads="1"/>
            </p:cNvSpPr>
            <p:nvPr/>
          </p:nvSpPr>
          <p:spPr bwMode="auto">
            <a:xfrm>
              <a:off x="5203" y="856"/>
              <a:ext cx="499" cy="363"/>
            </a:xfrm>
            <a:prstGeom prst="ellips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Text Box 12"/>
            <p:cNvSpPr txBox="1">
              <a:spLocks noChangeArrowheads="1"/>
            </p:cNvSpPr>
            <p:nvPr/>
          </p:nvSpPr>
          <p:spPr bwMode="auto">
            <a:xfrm>
              <a:off x="4286" y="930"/>
              <a:ext cx="1338" cy="1008"/>
            </a:xfrm>
            <a:prstGeom prst="rect">
              <a:avLst/>
            </a:prstGeom>
            <a:solidFill>
              <a:srgbClr val="E46C0A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de-DE" sz="1400" b="1" dirty="0" err="1" smtClean="0">
                  <a:latin typeface="Courier" charset="0"/>
                </a:rPr>
                <a:t>cfResultPatent</a:t>
              </a:r>
              <a:endParaRPr lang="de-DE" sz="1400" b="1" dirty="0">
                <a:latin typeface="Courier" charset="0"/>
              </a:endParaRPr>
            </a:p>
            <a:p>
              <a:pPr algn="l"/>
              <a:r>
                <a:rPr lang="de-DE" sz="1400" b="1" dirty="0" err="1" smtClean="0">
                  <a:solidFill>
                    <a:srgbClr val="FF0000"/>
                  </a:solidFill>
                  <a:latin typeface="Courier" charset="0"/>
                </a:rPr>
                <a:t>cfID</a:t>
              </a:r>
              <a:endParaRPr lang="de-DE" sz="1400" b="1" dirty="0">
                <a:solidFill>
                  <a:srgbClr val="FF0000"/>
                </a:solidFill>
                <a:latin typeface="Courier" charset="0"/>
              </a:endParaRPr>
            </a:p>
            <a:p>
              <a:pPr algn="l"/>
              <a:r>
                <a:rPr lang="de-DE" sz="1400" dirty="0" err="1" smtClean="0">
                  <a:latin typeface="Courier" charset="0"/>
                </a:rPr>
                <a:t>cfURI</a:t>
              </a:r>
              <a:endParaRPr lang="de-DE" sz="1400" dirty="0">
                <a:latin typeface="Courier" charset="0"/>
              </a:endParaRPr>
            </a:p>
            <a:p>
              <a:pPr algn="l"/>
              <a:r>
                <a:rPr lang="de-DE" sz="1400" dirty="0" err="1" smtClean="0">
                  <a:latin typeface="Courier" charset="0"/>
                </a:rPr>
                <a:t>cfPatentNumber</a:t>
              </a:r>
              <a:endParaRPr lang="de-DE" sz="1400" dirty="0">
                <a:latin typeface="Courier" charset="0"/>
              </a:endParaRPr>
            </a:p>
            <a:p>
              <a:pPr algn="l"/>
              <a:r>
                <a:rPr lang="de-DE" sz="1400" dirty="0" err="1" smtClean="0">
                  <a:latin typeface="Courier" charset="0"/>
                </a:rPr>
                <a:t>cfCountryCode</a:t>
              </a:r>
              <a:endParaRPr lang="de-DE" sz="1400" dirty="0">
                <a:latin typeface="Courier" charset="0"/>
              </a:endParaRPr>
            </a:p>
            <a:p>
              <a:pPr algn="l"/>
              <a:r>
                <a:rPr lang="de-DE" sz="1400" dirty="0" err="1" smtClean="0">
                  <a:latin typeface="Courier" charset="0"/>
                </a:rPr>
                <a:t>cfRegistrationDate</a:t>
              </a:r>
              <a:endParaRPr lang="de-DE" sz="1400" dirty="0">
                <a:latin typeface="Courier" charset="0"/>
              </a:endParaRPr>
            </a:p>
            <a:p>
              <a:pPr algn="l"/>
              <a:r>
                <a:rPr lang="de-DE" sz="1400" dirty="0" err="1" smtClean="0">
                  <a:latin typeface="Courier" charset="0"/>
                </a:rPr>
                <a:t>cfApprovalDate</a:t>
              </a:r>
              <a:endParaRPr lang="de-DE" sz="1400" dirty="0" smtClean="0">
                <a:latin typeface="Courier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23183" y="638554"/>
            <a:ext cx="2070835" cy="721028"/>
            <a:chOff x="838200" y="1773238"/>
            <a:chExt cx="4454525" cy="1550987"/>
          </a:xfrm>
        </p:grpSpPr>
        <p:sp>
          <p:nvSpPr>
            <p:cNvPr id="40" name="Oval 15"/>
            <p:cNvSpPr>
              <a:spLocks noChangeArrowheads="1"/>
            </p:cNvSpPr>
            <p:nvPr/>
          </p:nvSpPr>
          <p:spPr bwMode="auto">
            <a:xfrm>
              <a:off x="4038600" y="2667000"/>
              <a:ext cx="381000" cy="304800"/>
            </a:xfrm>
            <a:prstGeom prst="ellipse">
              <a:avLst/>
            </a:prstGeom>
            <a:solidFill>
              <a:srgbClr val="FFCB95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Oval 16"/>
            <p:cNvSpPr>
              <a:spLocks noChangeArrowheads="1"/>
            </p:cNvSpPr>
            <p:nvPr/>
          </p:nvSpPr>
          <p:spPr bwMode="auto">
            <a:xfrm>
              <a:off x="838200" y="2667000"/>
              <a:ext cx="381000" cy="304800"/>
            </a:xfrm>
            <a:prstGeom prst="ellipse">
              <a:avLst/>
            </a:prstGeom>
            <a:solidFill>
              <a:srgbClr val="FFCB95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42" name="Picture 1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42988" y="1773238"/>
              <a:ext cx="4249737" cy="1550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43" name="Straight Connector 42"/>
            <p:cNvCxnSpPr/>
            <p:nvPr/>
          </p:nvCxnSpPr>
          <p:spPr bwMode="auto">
            <a:xfrm>
              <a:off x="2195736" y="2996952"/>
              <a:ext cx="19442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9" name="Elbow Connector 8"/>
          <p:cNvCxnSpPr>
            <a:stCxn id="33" idx="0"/>
          </p:cNvCxnSpPr>
          <p:nvPr/>
        </p:nvCxnSpPr>
        <p:spPr>
          <a:xfrm rot="5400000" flipH="1" flipV="1">
            <a:off x="2507931" y="4091846"/>
            <a:ext cx="1111879" cy="971523"/>
          </a:xfrm>
          <a:prstGeom prst="bentConnector3">
            <a:avLst>
              <a:gd name="adj1" fmla="val 98227"/>
            </a:avLst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>
            <a:endCxn id="33" idx="3"/>
          </p:cNvCxnSpPr>
          <p:nvPr/>
        </p:nvCxnSpPr>
        <p:spPr>
          <a:xfrm rot="10800000" flipV="1">
            <a:off x="3549634" y="5409408"/>
            <a:ext cx="3227581" cy="93224"/>
          </a:xfrm>
          <a:prstGeom prst="bentConnector3">
            <a:avLst>
              <a:gd name="adj1" fmla="val 50000"/>
            </a:avLst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/>
          <p:cNvCxnSpPr>
            <a:stCxn id="39" idx="0"/>
          </p:cNvCxnSpPr>
          <p:nvPr/>
        </p:nvCxnSpPr>
        <p:spPr>
          <a:xfrm rot="16200000" flipV="1">
            <a:off x="5889200" y="2683839"/>
            <a:ext cx="1888757" cy="2011379"/>
          </a:xfrm>
          <a:prstGeom prst="bentConnector2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5799957" y="1830127"/>
            <a:ext cx="1295992" cy="38858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  <a:latin typeface="Courier"/>
                <a:cs typeface="Courier"/>
              </a:rPr>
              <a:t>cfTitle</a:t>
            </a:r>
            <a:endParaRPr lang="en-US" sz="1200" dirty="0">
              <a:solidFill>
                <a:schemeClr val="tx1"/>
              </a:solidFill>
              <a:latin typeface="Courier"/>
              <a:cs typeface="Courier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801370" y="2797703"/>
            <a:ext cx="1295992" cy="38858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  <a:latin typeface="Courier"/>
                <a:cs typeface="Courier"/>
              </a:rPr>
              <a:t>cfAbstract</a:t>
            </a:r>
            <a:endParaRPr lang="en-US" sz="1200" dirty="0">
              <a:solidFill>
                <a:schemeClr val="tx1"/>
              </a:solidFill>
              <a:latin typeface="Courier"/>
              <a:cs typeface="Courier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5799957" y="3294414"/>
            <a:ext cx="1295992" cy="38858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  <a:latin typeface="Courier"/>
                <a:cs typeface="Courier"/>
              </a:rPr>
              <a:t>cfKeywords</a:t>
            </a:r>
            <a:endParaRPr lang="en-US" sz="1200" dirty="0">
              <a:solidFill>
                <a:schemeClr val="tx1"/>
              </a:solidFill>
              <a:latin typeface="Courier"/>
              <a:cs typeface="Courier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5799957" y="2307527"/>
            <a:ext cx="1295992" cy="38858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  <a:latin typeface="Courier"/>
                <a:cs typeface="Courier"/>
              </a:rPr>
              <a:t>cfSubtitle</a:t>
            </a:r>
            <a:endParaRPr lang="en-US" sz="1200" dirty="0">
              <a:solidFill>
                <a:schemeClr val="tx1"/>
              </a:solidFill>
              <a:latin typeface="Courier"/>
              <a:cs typeface="Courier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004916" y="2852649"/>
            <a:ext cx="1577793" cy="38858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  <a:latin typeface="Courier"/>
                <a:cs typeface="Courier"/>
              </a:rPr>
              <a:t>cfVersionInfo</a:t>
            </a:r>
            <a:endParaRPr lang="en-US" sz="1200" dirty="0">
              <a:solidFill>
                <a:schemeClr val="tx1"/>
              </a:solidFill>
              <a:latin typeface="Courier"/>
              <a:cs typeface="Courier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154279" y="5929760"/>
            <a:ext cx="1577793" cy="38858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  <a:latin typeface="Courier"/>
                <a:cs typeface="Courier"/>
              </a:rPr>
              <a:t>cfVersionInfo</a:t>
            </a:r>
            <a:endParaRPr lang="en-US" sz="1200" dirty="0">
              <a:solidFill>
                <a:schemeClr val="tx1"/>
              </a:solidFill>
              <a:latin typeface="Courier"/>
              <a:cs typeface="Courier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2010996" y="2258661"/>
            <a:ext cx="1577793" cy="49017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  <a:latin typeface="Courier"/>
                <a:cs typeface="Courier"/>
              </a:rPr>
              <a:t>cfBibliographic</a:t>
            </a:r>
            <a:r>
              <a:rPr lang="en-US" sz="1200" dirty="0" smtClean="0">
                <a:solidFill>
                  <a:schemeClr val="tx1"/>
                </a:solidFill>
                <a:latin typeface="Courier"/>
                <a:cs typeface="Courier"/>
              </a:rPr>
              <a:t> Note</a:t>
            </a:r>
            <a:endParaRPr lang="en-US" sz="1200" dirty="0">
              <a:solidFill>
                <a:schemeClr val="tx1"/>
              </a:solidFill>
              <a:latin typeface="Courier"/>
              <a:cs typeface="Courier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2010996" y="3324140"/>
            <a:ext cx="1577793" cy="38858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  <a:latin typeface="Courier"/>
                <a:cs typeface="Courier"/>
              </a:rPr>
              <a:t>cfAbbreviation</a:t>
            </a:r>
            <a:endParaRPr lang="en-US" sz="1200" dirty="0">
              <a:solidFill>
                <a:schemeClr val="tx1"/>
              </a:solidFill>
              <a:latin typeface="Courier"/>
              <a:cs typeface="Courier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207529" y="4978491"/>
            <a:ext cx="1417643" cy="38858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  <a:latin typeface="Courier"/>
                <a:cs typeface="Courier"/>
              </a:rPr>
              <a:t>cfDescription</a:t>
            </a:r>
            <a:endParaRPr lang="en-US" sz="1200" dirty="0">
              <a:solidFill>
                <a:schemeClr val="tx1"/>
              </a:solidFill>
              <a:latin typeface="Courier"/>
              <a:cs typeface="Courier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306306" y="5440809"/>
            <a:ext cx="1295992" cy="38858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  <a:latin typeface="Courier"/>
                <a:cs typeface="Courier"/>
              </a:rPr>
              <a:t>cfKeywords</a:t>
            </a:r>
            <a:endParaRPr lang="en-US" sz="1200" dirty="0">
              <a:solidFill>
                <a:schemeClr val="tx1"/>
              </a:solidFill>
              <a:latin typeface="Courier"/>
              <a:cs typeface="Courier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154279" y="4530543"/>
            <a:ext cx="1295992" cy="38858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  <a:latin typeface="Courier"/>
                <a:cs typeface="Courier"/>
              </a:rPr>
              <a:t>cfName</a:t>
            </a:r>
            <a:endParaRPr lang="en-US" sz="1200" dirty="0">
              <a:solidFill>
                <a:schemeClr val="tx1"/>
              </a:solidFill>
              <a:latin typeface="Courier"/>
              <a:cs typeface="Courier"/>
            </a:endParaRPr>
          </a:p>
        </p:txBody>
      </p:sp>
      <p:grpSp>
        <p:nvGrpSpPr>
          <p:cNvPr id="31" name="Group 4"/>
          <p:cNvGrpSpPr>
            <a:grpSpLocks/>
          </p:cNvGrpSpPr>
          <p:nvPr/>
        </p:nvGrpSpPr>
        <p:grpSpPr bwMode="auto">
          <a:xfrm>
            <a:off x="1606556" y="5017658"/>
            <a:ext cx="2119319" cy="854077"/>
            <a:chOff x="4241" y="2541"/>
            <a:chExt cx="1335" cy="538"/>
          </a:xfrm>
        </p:grpSpPr>
        <p:sp>
          <p:nvSpPr>
            <p:cNvPr id="32" name="Oval 5"/>
            <p:cNvSpPr>
              <a:spLocks noChangeArrowheads="1"/>
            </p:cNvSpPr>
            <p:nvPr/>
          </p:nvSpPr>
          <p:spPr bwMode="auto">
            <a:xfrm>
              <a:off x="5077" y="2541"/>
              <a:ext cx="499" cy="305"/>
            </a:xfrm>
            <a:prstGeom prst="ellips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Text Box 6"/>
            <p:cNvSpPr txBox="1">
              <a:spLocks noChangeArrowheads="1"/>
            </p:cNvSpPr>
            <p:nvPr/>
          </p:nvSpPr>
          <p:spPr bwMode="auto">
            <a:xfrm>
              <a:off x="4241" y="2614"/>
              <a:ext cx="1224" cy="465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de-DE" sz="1400" b="1" dirty="0" err="1" smtClean="0">
                  <a:latin typeface="Courier" charset="0"/>
                </a:rPr>
                <a:t>cfResultProduct</a:t>
              </a:r>
              <a:endParaRPr lang="de-DE" sz="1400" b="1" dirty="0">
                <a:latin typeface="Courier" charset="0"/>
              </a:endParaRPr>
            </a:p>
            <a:p>
              <a:pPr algn="l"/>
              <a:r>
                <a:rPr lang="de-DE" sz="1400" b="1" dirty="0" err="1" smtClean="0">
                  <a:solidFill>
                    <a:srgbClr val="FF0000"/>
                  </a:solidFill>
                  <a:latin typeface="Courier" charset="0"/>
                </a:rPr>
                <a:t>cfID</a:t>
              </a:r>
              <a:endParaRPr lang="de-DE" sz="1400" b="1" dirty="0">
                <a:solidFill>
                  <a:srgbClr val="FF0000"/>
                </a:solidFill>
                <a:latin typeface="Courier" charset="0"/>
              </a:endParaRPr>
            </a:p>
            <a:p>
              <a:pPr algn="l"/>
              <a:r>
                <a:rPr lang="de-DE" sz="1400" dirty="0" err="1" smtClean="0">
                  <a:latin typeface="Courier" charset="0"/>
                </a:rPr>
                <a:t>cfURI</a:t>
              </a:r>
              <a:endParaRPr lang="de-DE" sz="1400" dirty="0">
                <a:latin typeface="Courier" charset="0"/>
              </a:endParaRPr>
            </a:p>
          </p:txBody>
        </p:sp>
      </p:grpSp>
      <p:sp>
        <p:nvSpPr>
          <p:cNvPr id="55" name="Rectangle 54"/>
          <p:cNvSpPr/>
          <p:nvPr/>
        </p:nvSpPr>
        <p:spPr>
          <a:xfrm>
            <a:off x="5225141" y="5901538"/>
            <a:ext cx="1577793" cy="38858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  <a:latin typeface="Courier"/>
                <a:cs typeface="Courier"/>
              </a:rPr>
              <a:t>cfVersionInfo</a:t>
            </a:r>
            <a:endParaRPr lang="en-US" sz="1200" dirty="0">
              <a:solidFill>
                <a:schemeClr val="tx1"/>
              </a:solidFill>
              <a:latin typeface="Courier"/>
              <a:cs typeface="Courier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5380362" y="4978491"/>
            <a:ext cx="1417643" cy="38858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  <a:latin typeface="Courier"/>
                <a:cs typeface="Courier"/>
              </a:rPr>
              <a:t>cfAbstract</a:t>
            </a:r>
            <a:endParaRPr lang="en-US" sz="1200" dirty="0">
              <a:solidFill>
                <a:schemeClr val="tx1"/>
              </a:solidFill>
              <a:latin typeface="Courier"/>
              <a:cs typeface="Courier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5493250" y="5440809"/>
            <a:ext cx="1295992" cy="38858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  <a:latin typeface="Courier"/>
                <a:cs typeface="Courier"/>
              </a:rPr>
              <a:t>cfKeywords</a:t>
            </a:r>
            <a:endParaRPr lang="en-US" sz="1200" dirty="0">
              <a:solidFill>
                <a:schemeClr val="tx1"/>
              </a:solidFill>
              <a:latin typeface="Courier"/>
              <a:cs typeface="Courier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5521617" y="4529226"/>
            <a:ext cx="1295992" cy="38858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  <a:latin typeface="Courier"/>
                <a:cs typeface="Courier"/>
              </a:rPr>
              <a:t>cfName</a:t>
            </a:r>
            <a:endParaRPr lang="en-US" sz="1200" dirty="0">
              <a:solidFill>
                <a:schemeClr val="tx1"/>
              </a:solidFill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2702908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CERIF Infrastructure Entities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645651" y="135058"/>
            <a:ext cx="1710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i="0" dirty="0" err="1" smtClean="0">
                <a:solidFill>
                  <a:srgbClr val="9B009B"/>
                </a:solidFill>
                <a:latin typeface="Apple Symbols"/>
                <a:cs typeface="Apple Symbols"/>
              </a:rPr>
              <a:t>www.eurocris.org</a:t>
            </a:r>
            <a:endParaRPr lang="en-US" sz="2000" b="0" i="0" dirty="0">
              <a:solidFill>
                <a:srgbClr val="9B009B"/>
              </a:solidFill>
              <a:latin typeface="Apple Symbols"/>
              <a:cs typeface="Apple Symbol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96155" y="100615"/>
            <a:ext cx="3159895" cy="480445"/>
            <a:chOff x="196155" y="100615"/>
            <a:chExt cx="3159895" cy="480445"/>
          </a:xfrm>
        </p:grpSpPr>
        <p:pic>
          <p:nvPicPr>
            <p:cNvPr id="6" name="Picture 5" descr="euroCRIS-logo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6155" y="100615"/>
              <a:ext cx="1509971" cy="48044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645651" y="135058"/>
              <a:ext cx="17103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i="0" dirty="0" err="1" smtClean="0">
                  <a:solidFill>
                    <a:srgbClr val="9B009B"/>
                  </a:solidFill>
                  <a:latin typeface="Apple Symbols"/>
                  <a:cs typeface="Apple Symbols"/>
                </a:rPr>
                <a:t>www.eurocris.org</a:t>
              </a:r>
              <a:endParaRPr lang="en-US" sz="2000" b="0" i="0" dirty="0">
                <a:solidFill>
                  <a:srgbClr val="9B009B"/>
                </a:solidFill>
                <a:latin typeface="Apple Symbols"/>
                <a:cs typeface="Apple Symbols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971600" y="1844824"/>
            <a:ext cx="6965054" cy="3096344"/>
            <a:chOff x="971600" y="2348880"/>
            <a:chExt cx="6965054" cy="3096344"/>
          </a:xfrm>
        </p:grpSpPr>
        <p:grpSp>
          <p:nvGrpSpPr>
            <p:cNvPr id="13" name="Group 12"/>
            <p:cNvGrpSpPr/>
            <p:nvPr/>
          </p:nvGrpSpPr>
          <p:grpSpPr>
            <a:xfrm>
              <a:off x="971600" y="2348880"/>
              <a:ext cx="6965054" cy="3096344"/>
              <a:chOff x="1763688" y="2420888"/>
              <a:chExt cx="3564632" cy="1584672"/>
            </a:xfrm>
          </p:grpSpPr>
          <p:cxnSp>
            <p:nvCxnSpPr>
              <p:cNvPr id="15" name="Elbow Connector 14"/>
              <p:cNvCxnSpPr>
                <a:endCxn id="25" idx="3"/>
              </p:cNvCxnSpPr>
              <p:nvPr/>
            </p:nvCxnSpPr>
            <p:spPr bwMode="auto">
              <a:xfrm rot="10800000">
                <a:off x="4211340" y="3224173"/>
                <a:ext cx="936724" cy="539899"/>
              </a:xfrm>
              <a:prstGeom prst="bentConnector3">
                <a:avLst>
                  <a:gd name="adj1" fmla="val 13957"/>
                </a:avLst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Elbow Connector 15"/>
              <p:cNvCxnSpPr>
                <a:stCxn id="25" idx="0"/>
              </p:cNvCxnSpPr>
              <p:nvPr/>
            </p:nvCxnSpPr>
            <p:spPr bwMode="auto">
              <a:xfrm rot="16200000" flipV="1">
                <a:off x="3005672" y="2378073"/>
                <a:ext cx="432046" cy="899790"/>
              </a:xfrm>
              <a:prstGeom prst="bentConnector2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7" name="Group 16"/>
              <p:cNvGrpSpPr/>
              <p:nvPr/>
            </p:nvGrpSpPr>
            <p:grpSpPr>
              <a:xfrm>
                <a:off x="2915816" y="2899975"/>
                <a:ext cx="1295524" cy="504378"/>
                <a:chOff x="3347864" y="2179895"/>
                <a:chExt cx="1295524" cy="504378"/>
              </a:xfrm>
            </p:grpSpPr>
            <p:sp>
              <p:nvSpPr>
                <p:cNvPr id="24" name="Oval 23"/>
                <p:cNvSpPr>
                  <a:spLocks noChangeArrowheads="1"/>
                </p:cNvSpPr>
                <p:nvPr/>
              </p:nvSpPr>
              <p:spPr bwMode="auto">
                <a:xfrm>
                  <a:off x="3347864" y="2179895"/>
                  <a:ext cx="360363" cy="287337"/>
                </a:xfrm>
                <a:prstGeom prst="ellipse">
                  <a:avLst/>
                </a:prstGeom>
                <a:solidFill>
                  <a:srgbClr val="A581CE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" name="Rectangle 12"/>
                <p:cNvSpPr>
                  <a:spLocks noChangeArrowheads="1"/>
                </p:cNvSpPr>
                <p:nvPr/>
              </p:nvSpPr>
              <p:spPr bwMode="auto">
                <a:xfrm>
                  <a:off x="3563888" y="2323911"/>
                  <a:ext cx="1079500" cy="360362"/>
                </a:xfrm>
                <a:prstGeom prst="rect">
                  <a:avLst/>
                </a:prstGeom>
                <a:solidFill>
                  <a:srgbClr val="A581CE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de-DE" b="1" dirty="0">
                      <a:solidFill>
                        <a:schemeClr val="bg1"/>
                      </a:solidFill>
                      <a:latin typeface="Times New Roman" charset="0"/>
                    </a:rPr>
                    <a:t>Equipment</a:t>
                  </a:r>
                </a:p>
              </p:txBody>
            </p:sp>
          </p:grpSp>
          <p:grpSp>
            <p:nvGrpSpPr>
              <p:cNvPr id="18" name="Group 17"/>
              <p:cNvGrpSpPr/>
              <p:nvPr/>
            </p:nvGrpSpPr>
            <p:grpSpPr>
              <a:xfrm>
                <a:off x="1763688" y="2420888"/>
                <a:ext cx="1060004" cy="504378"/>
                <a:chOff x="4643388" y="2348880"/>
                <a:chExt cx="1060004" cy="504378"/>
              </a:xfrm>
            </p:grpSpPr>
            <p:sp>
              <p:nvSpPr>
                <p:cNvPr id="22" name="Oval 23"/>
                <p:cNvSpPr>
                  <a:spLocks noChangeArrowheads="1"/>
                </p:cNvSpPr>
                <p:nvPr/>
              </p:nvSpPr>
              <p:spPr bwMode="auto">
                <a:xfrm>
                  <a:off x="4643388" y="2348880"/>
                  <a:ext cx="360363" cy="287337"/>
                </a:xfrm>
                <a:prstGeom prst="ellipse">
                  <a:avLst/>
                </a:prstGeom>
                <a:solidFill>
                  <a:srgbClr val="A581CE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" name="Rectangle 13"/>
                <p:cNvSpPr>
                  <a:spLocks noChangeArrowheads="1"/>
                </p:cNvSpPr>
                <p:nvPr/>
              </p:nvSpPr>
              <p:spPr bwMode="auto">
                <a:xfrm>
                  <a:off x="4787404" y="2492896"/>
                  <a:ext cx="915988" cy="360362"/>
                </a:xfrm>
                <a:prstGeom prst="rect">
                  <a:avLst/>
                </a:prstGeom>
                <a:solidFill>
                  <a:srgbClr val="A581CE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de-DE" b="1" dirty="0" err="1">
                      <a:solidFill>
                        <a:schemeClr val="bg1"/>
                      </a:solidFill>
                      <a:latin typeface="Times New Roman" charset="0"/>
                    </a:rPr>
                    <a:t>Facility</a:t>
                  </a:r>
                  <a:endParaRPr lang="de-DE" b="1" dirty="0">
                    <a:solidFill>
                      <a:schemeClr val="bg1"/>
                    </a:solidFill>
                    <a:latin typeface="Times New Roman" charset="0"/>
                  </a:endParaRPr>
                </a:p>
              </p:txBody>
            </p:sp>
          </p:grpSp>
          <p:grpSp>
            <p:nvGrpSpPr>
              <p:cNvPr id="19" name="Group 18"/>
              <p:cNvGrpSpPr/>
              <p:nvPr/>
            </p:nvGrpSpPr>
            <p:grpSpPr>
              <a:xfrm>
                <a:off x="4211960" y="3501008"/>
                <a:ext cx="1116360" cy="504552"/>
                <a:chOff x="5147444" y="3068960"/>
                <a:chExt cx="1116360" cy="504552"/>
              </a:xfrm>
            </p:grpSpPr>
            <p:sp>
              <p:nvSpPr>
                <p:cNvPr id="20" name="Oval 23"/>
                <p:cNvSpPr>
                  <a:spLocks noChangeArrowheads="1"/>
                </p:cNvSpPr>
                <p:nvPr/>
              </p:nvSpPr>
              <p:spPr bwMode="auto">
                <a:xfrm>
                  <a:off x="5147444" y="3068960"/>
                  <a:ext cx="360363" cy="287337"/>
                </a:xfrm>
                <a:prstGeom prst="ellipse">
                  <a:avLst/>
                </a:prstGeom>
                <a:solidFill>
                  <a:srgbClr val="A581CE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" name="Rectangle 15"/>
                <p:cNvSpPr>
                  <a:spLocks noChangeArrowheads="1"/>
                </p:cNvSpPr>
                <p:nvPr/>
              </p:nvSpPr>
              <p:spPr bwMode="auto">
                <a:xfrm>
                  <a:off x="5347817" y="3213150"/>
                  <a:ext cx="915987" cy="360362"/>
                </a:xfrm>
                <a:prstGeom prst="rect">
                  <a:avLst/>
                </a:prstGeom>
                <a:solidFill>
                  <a:srgbClr val="A581CE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de-DE" b="1">
                      <a:solidFill>
                        <a:schemeClr val="bg1"/>
                      </a:solidFill>
                      <a:latin typeface="Times New Roman" charset="0"/>
                    </a:rPr>
                    <a:t>Service</a:t>
                  </a:r>
                </a:p>
              </p:txBody>
            </p:sp>
          </p:grpSp>
        </p:grpSp>
        <p:cxnSp>
          <p:nvCxnSpPr>
            <p:cNvPr id="14" name="Elbow Connector 13"/>
            <p:cNvCxnSpPr/>
            <p:nvPr/>
          </p:nvCxnSpPr>
          <p:spPr bwMode="auto">
            <a:xfrm rot="10800000">
              <a:off x="1979714" y="3356994"/>
              <a:ext cx="4176462" cy="1944214"/>
            </a:xfrm>
            <a:prstGeom prst="bentConnector3">
              <a:avLst>
                <a:gd name="adj1" fmla="val 100044"/>
              </a:avLst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69290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CERIF Infrastructure Entities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645651" y="135058"/>
            <a:ext cx="1710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i="0" dirty="0" err="1" smtClean="0">
                <a:solidFill>
                  <a:srgbClr val="9B009B"/>
                </a:solidFill>
                <a:latin typeface="Apple Symbols"/>
                <a:cs typeface="Apple Symbols"/>
              </a:rPr>
              <a:t>www.eurocris.org</a:t>
            </a:r>
            <a:endParaRPr lang="en-US" sz="2000" b="0" i="0" dirty="0">
              <a:solidFill>
                <a:srgbClr val="9B009B"/>
              </a:solidFill>
              <a:latin typeface="Apple Symbols"/>
              <a:cs typeface="Apple Symbol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96155" y="100615"/>
            <a:ext cx="3159895" cy="480445"/>
            <a:chOff x="196155" y="100615"/>
            <a:chExt cx="3159895" cy="480445"/>
          </a:xfrm>
        </p:grpSpPr>
        <p:pic>
          <p:nvPicPr>
            <p:cNvPr id="6" name="Picture 5" descr="euroCRIS-logo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6155" y="100615"/>
              <a:ext cx="1509971" cy="48044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645651" y="135058"/>
              <a:ext cx="17103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i="0" dirty="0" err="1" smtClean="0">
                  <a:solidFill>
                    <a:srgbClr val="9B009B"/>
                  </a:solidFill>
                  <a:latin typeface="Apple Symbols"/>
                  <a:cs typeface="Apple Symbols"/>
                </a:rPr>
                <a:t>www.eurocris.org</a:t>
              </a:r>
              <a:endParaRPr lang="en-US" sz="2000" b="0" i="0" dirty="0">
                <a:solidFill>
                  <a:srgbClr val="9B009B"/>
                </a:solidFill>
                <a:latin typeface="Apple Symbols"/>
                <a:cs typeface="Apple Symbols"/>
              </a:endParaRPr>
            </a:p>
          </p:txBody>
        </p:sp>
      </p:grpSp>
      <p:grpSp>
        <p:nvGrpSpPr>
          <p:cNvPr id="18" name="Group 4"/>
          <p:cNvGrpSpPr>
            <a:grpSpLocks/>
          </p:cNvGrpSpPr>
          <p:nvPr/>
        </p:nvGrpSpPr>
        <p:grpSpPr bwMode="auto">
          <a:xfrm>
            <a:off x="509865" y="1826533"/>
            <a:ext cx="2159000" cy="1800227"/>
            <a:chOff x="4105" y="2488"/>
            <a:chExt cx="1360" cy="1134"/>
          </a:xfrm>
        </p:grpSpPr>
        <p:sp>
          <p:nvSpPr>
            <p:cNvPr id="19" name="Oval 5"/>
            <p:cNvSpPr>
              <a:spLocks noChangeArrowheads="1"/>
            </p:cNvSpPr>
            <p:nvPr/>
          </p:nvSpPr>
          <p:spPr bwMode="auto">
            <a:xfrm>
              <a:off x="4105" y="2488"/>
              <a:ext cx="499" cy="36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Text Box 6"/>
            <p:cNvSpPr txBox="1">
              <a:spLocks noChangeArrowheads="1"/>
            </p:cNvSpPr>
            <p:nvPr/>
          </p:nvSpPr>
          <p:spPr bwMode="auto">
            <a:xfrm>
              <a:off x="4241" y="2614"/>
              <a:ext cx="1224" cy="100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de-DE" sz="1400" b="1" dirty="0" err="1" smtClean="0">
                  <a:latin typeface="Courier" charset="0"/>
                </a:rPr>
                <a:t>Facility</a:t>
              </a:r>
              <a:endParaRPr lang="de-DE" sz="1400" b="1" dirty="0">
                <a:latin typeface="Courier" charset="0"/>
              </a:endParaRPr>
            </a:p>
            <a:p>
              <a:pPr algn="l"/>
              <a:r>
                <a:rPr lang="de-DE" sz="1400" dirty="0" smtClean="0">
                  <a:latin typeface="Courier" charset="0"/>
                </a:rPr>
                <a:t>ID</a:t>
              </a:r>
            </a:p>
            <a:p>
              <a:pPr algn="l"/>
              <a:r>
                <a:rPr lang="de-DE" sz="1400" dirty="0" err="1" smtClean="0">
                  <a:latin typeface="Courier" charset="0"/>
                </a:rPr>
                <a:t>Acronym</a:t>
              </a:r>
              <a:endParaRPr lang="de-DE" sz="1400" dirty="0">
                <a:latin typeface="Courier" charset="0"/>
              </a:endParaRPr>
            </a:p>
            <a:p>
              <a:pPr algn="l"/>
              <a:r>
                <a:rPr lang="de-DE" sz="1400" dirty="0" smtClean="0">
                  <a:latin typeface="Courier" charset="0"/>
                </a:rPr>
                <a:t>URI</a:t>
              </a:r>
            </a:p>
            <a:p>
              <a:pPr algn="l"/>
              <a:r>
                <a:rPr lang="de-DE" sz="1400" dirty="0" smtClean="0">
                  <a:latin typeface="Courier" charset="0"/>
                </a:rPr>
                <a:t>Title</a:t>
              </a:r>
            </a:p>
            <a:p>
              <a:pPr algn="l"/>
              <a:r>
                <a:rPr lang="de-DE" sz="1400" dirty="0" smtClean="0">
                  <a:latin typeface="Courier" charset="0"/>
                </a:rPr>
                <a:t>Description</a:t>
              </a:r>
            </a:p>
            <a:p>
              <a:pPr algn="l"/>
              <a:r>
                <a:rPr lang="de-DE" sz="1400" dirty="0" err="1" smtClean="0">
                  <a:latin typeface="Courier" charset="0"/>
                </a:rPr>
                <a:t>Keywords</a:t>
              </a:r>
              <a:endParaRPr lang="de-DE" sz="1400" dirty="0">
                <a:latin typeface="Courier" charset="0"/>
              </a:endParaRPr>
            </a:p>
          </p:txBody>
        </p:sp>
      </p:grpSp>
      <p:grpSp>
        <p:nvGrpSpPr>
          <p:cNvPr id="21" name="Group 7"/>
          <p:cNvGrpSpPr>
            <a:grpSpLocks/>
          </p:cNvGrpSpPr>
          <p:nvPr/>
        </p:nvGrpSpPr>
        <p:grpSpPr bwMode="auto">
          <a:xfrm>
            <a:off x="5854827" y="4451199"/>
            <a:ext cx="2303462" cy="1800226"/>
            <a:chOff x="4195" y="719"/>
            <a:chExt cx="1264" cy="1134"/>
          </a:xfrm>
        </p:grpSpPr>
        <p:sp>
          <p:nvSpPr>
            <p:cNvPr id="22" name="Oval 8"/>
            <p:cNvSpPr>
              <a:spLocks noChangeArrowheads="1"/>
            </p:cNvSpPr>
            <p:nvPr/>
          </p:nvSpPr>
          <p:spPr bwMode="auto">
            <a:xfrm>
              <a:off x="4195" y="719"/>
              <a:ext cx="499" cy="36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Text Box 9"/>
            <p:cNvSpPr txBox="1">
              <a:spLocks noChangeArrowheads="1"/>
            </p:cNvSpPr>
            <p:nvPr/>
          </p:nvSpPr>
          <p:spPr bwMode="auto">
            <a:xfrm>
              <a:off x="4332" y="845"/>
              <a:ext cx="1127" cy="1008"/>
            </a:xfrm>
            <a:prstGeom prst="rect">
              <a:avLst/>
            </a:prstGeom>
            <a:solidFill>
              <a:srgbClr val="B3A2C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de-DE" sz="1400" b="1" dirty="0" smtClean="0">
                  <a:latin typeface="Courier" charset="0"/>
                </a:rPr>
                <a:t>Service</a:t>
              </a:r>
              <a:endParaRPr lang="de-DE" sz="1400" b="1" dirty="0">
                <a:latin typeface="Courier" charset="0"/>
              </a:endParaRPr>
            </a:p>
            <a:p>
              <a:pPr algn="l"/>
              <a:r>
                <a:rPr lang="de-DE" sz="1400" dirty="0" smtClean="0">
                  <a:latin typeface="Courier" charset="0"/>
                </a:rPr>
                <a:t>ID</a:t>
              </a:r>
            </a:p>
            <a:p>
              <a:pPr algn="l"/>
              <a:r>
                <a:rPr lang="de-DE" sz="1400" dirty="0" err="1" smtClean="0">
                  <a:latin typeface="Courier" charset="0"/>
                </a:rPr>
                <a:t>Acronym</a:t>
              </a:r>
              <a:endParaRPr lang="de-DE" sz="1400" dirty="0">
                <a:latin typeface="Courier" charset="0"/>
              </a:endParaRPr>
            </a:p>
            <a:p>
              <a:pPr algn="l"/>
              <a:r>
                <a:rPr lang="de-DE" sz="1400" dirty="0">
                  <a:latin typeface="Courier" charset="0"/>
                </a:rPr>
                <a:t>URI</a:t>
              </a:r>
            </a:p>
            <a:p>
              <a:pPr algn="l"/>
              <a:r>
                <a:rPr lang="de-DE" sz="1400" dirty="0">
                  <a:latin typeface="Courier" charset="0"/>
                </a:rPr>
                <a:t>Title</a:t>
              </a:r>
            </a:p>
            <a:p>
              <a:pPr algn="l"/>
              <a:r>
                <a:rPr lang="de-DE" sz="1400" dirty="0" smtClean="0">
                  <a:latin typeface="Courier" charset="0"/>
                </a:rPr>
                <a:t>Description</a:t>
              </a:r>
              <a:endParaRPr lang="de-DE" sz="1400" dirty="0">
                <a:latin typeface="Courier" charset="0"/>
              </a:endParaRPr>
            </a:p>
            <a:p>
              <a:pPr algn="l"/>
              <a:r>
                <a:rPr lang="de-DE" sz="1400" dirty="0" err="1">
                  <a:latin typeface="Courier" charset="0"/>
                </a:rPr>
                <a:t>Keywords</a:t>
              </a:r>
              <a:endParaRPr lang="de-DE" sz="1400" dirty="0">
                <a:latin typeface="Courier" charset="0"/>
              </a:endParaRPr>
            </a:p>
          </p:txBody>
        </p:sp>
      </p:grpSp>
      <p:grpSp>
        <p:nvGrpSpPr>
          <p:cNvPr id="24" name="Group 10"/>
          <p:cNvGrpSpPr>
            <a:grpSpLocks/>
          </p:cNvGrpSpPr>
          <p:nvPr/>
        </p:nvGrpSpPr>
        <p:grpSpPr bwMode="auto">
          <a:xfrm>
            <a:off x="3294324" y="3221792"/>
            <a:ext cx="1585913" cy="1800226"/>
            <a:chOff x="4150" y="804"/>
            <a:chExt cx="999" cy="1134"/>
          </a:xfrm>
        </p:grpSpPr>
        <p:sp>
          <p:nvSpPr>
            <p:cNvPr id="25" name="Oval 11"/>
            <p:cNvSpPr>
              <a:spLocks noChangeArrowheads="1"/>
            </p:cNvSpPr>
            <p:nvPr/>
          </p:nvSpPr>
          <p:spPr bwMode="auto">
            <a:xfrm>
              <a:off x="4150" y="804"/>
              <a:ext cx="499" cy="36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Text Box 12"/>
            <p:cNvSpPr txBox="1">
              <a:spLocks noChangeArrowheads="1"/>
            </p:cNvSpPr>
            <p:nvPr/>
          </p:nvSpPr>
          <p:spPr bwMode="auto">
            <a:xfrm>
              <a:off x="4286" y="930"/>
              <a:ext cx="863" cy="1008"/>
            </a:xfrm>
            <a:prstGeom prst="rect">
              <a:avLst/>
            </a:prstGeom>
            <a:solidFill>
              <a:srgbClr val="B3A2C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de-DE" sz="1400" b="1" dirty="0" smtClean="0">
                  <a:latin typeface="Courier" charset="0"/>
                </a:rPr>
                <a:t>Equipment</a:t>
              </a:r>
              <a:endParaRPr lang="de-DE" sz="1400" b="1" dirty="0">
                <a:latin typeface="Courier" charset="0"/>
              </a:endParaRPr>
            </a:p>
            <a:p>
              <a:pPr algn="l"/>
              <a:r>
                <a:rPr lang="de-DE" sz="1400" dirty="0" smtClean="0">
                  <a:latin typeface="Courier" charset="0"/>
                </a:rPr>
                <a:t>ID</a:t>
              </a:r>
            </a:p>
            <a:p>
              <a:pPr algn="l"/>
              <a:r>
                <a:rPr lang="de-DE" sz="1400" dirty="0" err="1" smtClean="0">
                  <a:latin typeface="Courier" charset="0"/>
                </a:rPr>
                <a:t>Acronym</a:t>
              </a:r>
              <a:endParaRPr lang="de-DE" sz="1400" dirty="0">
                <a:latin typeface="Courier" charset="0"/>
              </a:endParaRPr>
            </a:p>
            <a:p>
              <a:pPr algn="l"/>
              <a:r>
                <a:rPr lang="de-DE" sz="1400" dirty="0" smtClean="0">
                  <a:latin typeface="Courier" charset="0"/>
                </a:rPr>
                <a:t>URI</a:t>
              </a:r>
            </a:p>
            <a:p>
              <a:pPr algn="l"/>
              <a:r>
                <a:rPr lang="de-DE" sz="1400" dirty="0" smtClean="0">
                  <a:latin typeface="Courier" charset="0"/>
                </a:rPr>
                <a:t>Title</a:t>
              </a:r>
            </a:p>
            <a:p>
              <a:pPr algn="l"/>
              <a:r>
                <a:rPr lang="de-DE" sz="1400" dirty="0" smtClean="0">
                  <a:latin typeface="Courier" charset="0"/>
                </a:rPr>
                <a:t>Description</a:t>
              </a:r>
            </a:p>
            <a:p>
              <a:pPr algn="l"/>
              <a:r>
                <a:rPr lang="de-DE" sz="1400" dirty="0" err="1" smtClean="0">
                  <a:latin typeface="Courier" charset="0"/>
                </a:rPr>
                <a:t>Keywords</a:t>
              </a:r>
              <a:endParaRPr lang="de-DE" sz="1400" dirty="0">
                <a:latin typeface="Courier" charset="0"/>
              </a:endParaRPr>
            </a:p>
          </p:txBody>
        </p:sp>
      </p:grpSp>
      <p:cxnSp>
        <p:nvCxnSpPr>
          <p:cNvPr id="8" name="Elbow Connector 7"/>
          <p:cNvCxnSpPr/>
          <p:nvPr/>
        </p:nvCxnSpPr>
        <p:spPr>
          <a:xfrm>
            <a:off x="1451325" y="3626760"/>
            <a:ext cx="4667276" cy="2172907"/>
          </a:xfrm>
          <a:prstGeom prst="bentConnector3">
            <a:avLst>
              <a:gd name="adj1" fmla="val 114"/>
            </a:avLst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Elbow Connector 54"/>
          <p:cNvCxnSpPr>
            <a:stCxn id="20" idx="3"/>
          </p:cNvCxnSpPr>
          <p:nvPr/>
        </p:nvCxnSpPr>
        <p:spPr>
          <a:xfrm>
            <a:off x="2668865" y="2826659"/>
            <a:ext cx="2016024" cy="581047"/>
          </a:xfrm>
          <a:prstGeom prst="bentConnector3">
            <a:avLst>
              <a:gd name="adj1" fmla="val 101096"/>
            </a:avLst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Elbow Connector 57"/>
          <p:cNvCxnSpPr/>
          <p:nvPr/>
        </p:nvCxnSpPr>
        <p:spPr>
          <a:xfrm>
            <a:off x="4880237" y="3922889"/>
            <a:ext cx="2965541" cy="714224"/>
          </a:xfrm>
          <a:prstGeom prst="bentConnector3">
            <a:avLst>
              <a:gd name="adj1" fmla="val 100914"/>
            </a:avLst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3" name="Group 32"/>
          <p:cNvGrpSpPr/>
          <p:nvPr/>
        </p:nvGrpSpPr>
        <p:grpSpPr>
          <a:xfrm>
            <a:off x="368756" y="721496"/>
            <a:ext cx="1793236" cy="574020"/>
            <a:chOff x="971600" y="2348880"/>
            <a:chExt cx="6965054" cy="3096344"/>
          </a:xfrm>
        </p:grpSpPr>
        <p:grpSp>
          <p:nvGrpSpPr>
            <p:cNvPr id="34" name="Group 33"/>
            <p:cNvGrpSpPr/>
            <p:nvPr/>
          </p:nvGrpSpPr>
          <p:grpSpPr>
            <a:xfrm>
              <a:off x="971600" y="2348880"/>
              <a:ext cx="6965054" cy="3096344"/>
              <a:chOff x="1763688" y="2420888"/>
              <a:chExt cx="3564632" cy="1584672"/>
            </a:xfrm>
          </p:grpSpPr>
          <p:cxnSp>
            <p:nvCxnSpPr>
              <p:cNvPr id="36" name="Elbow Connector 35"/>
              <p:cNvCxnSpPr>
                <a:endCxn id="62" idx="3"/>
              </p:cNvCxnSpPr>
              <p:nvPr/>
            </p:nvCxnSpPr>
            <p:spPr bwMode="auto">
              <a:xfrm rot="10800000">
                <a:off x="4211340" y="3224173"/>
                <a:ext cx="936724" cy="539899"/>
              </a:xfrm>
              <a:prstGeom prst="bentConnector3">
                <a:avLst>
                  <a:gd name="adj1" fmla="val 13957"/>
                </a:avLst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Elbow Connector 36"/>
              <p:cNvCxnSpPr>
                <a:stCxn id="62" idx="0"/>
              </p:cNvCxnSpPr>
              <p:nvPr/>
            </p:nvCxnSpPr>
            <p:spPr bwMode="auto">
              <a:xfrm rot="16200000" flipV="1">
                <a:off x="3005672" y="2378073"/>
                <a:ext cx="432046" cy="899790"/>
              </a:xfrm>
              <a:prstGeom prst="bentConnector2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8" name="Group 37"/>
              <p:cNvGrpSpPr/>
              <p:nvPr/>
            </p:nvGrpSpPr>
            <p:grpSpPr>
              <a:xfrm>
                <a:off x="2915816" y="2899975"/>
                <a:ext cx="1295524" cy="504378"/>
                <a:chOff x="3347864" y="2179895"/>
                <a:chExt cx="1295524" cy="504378"/>
              </a:xfrm>
            </p:grpSpPr>
            <p:sp>
              <p:nvSpPr>
                <p:cNvPr id="61" name="Oval 60"/>
                <p:cNvSpPr>
                  <a:spLocks noChangeArrowheads="1"/>
                </p:cNvSpPr>
                <p:nvPr/>
              </p:nvSpPr>
              <p:spPr bwMode="auto">
                <a:xfrm>
                  <a:off x="3347864" y="2179895"/>
                  <a:ext cx="360363" cy="287337"/>
                </a:xfrm>
                <a:prstGeom prst="ellipse">
                  <a:avLst/>
                </a:prstGeom>
                <a:solidFill>
                  <a:srgbClr val="A581CE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600"/>
                </a:p>
              </p:txBody>
            </p:sp>
            <p:sp>
              <p:nvSpPr>
                <p:cNvPr id="62" name="Rectangle 12"/>
                <p:cNvSpPr>
                  <a:spLocks noChangeArrowheads="1"/>
                </p:cNvSpPr>
                <p:nvPr/>
              </p:nvSpPr>
              <p:spPr bwMode="auto">
                <a:xfrm>
                  <a:off x="3563888" y="2323911"/>
                  <a:ext cx="1079500" cy="360362"/>
                </a:xfrm>
                <a:prstGeom prst="rect">
                  <a:avLst/>
                </a:prstGeom>
                <a:solidFill>
                  <a:srgbClr val="A581CE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de-DE" sz="600" b="1" dirty="0">
                      <a:solidFill>
                        <a:schemeClr val="bg1"/>
                      </a:solidFill>
                      <a:latin typeface="Times New Roman" charset="0"/>
                    </a:rPr>
                    <a:t>Equipment</a:t>
                  </a:r>
                </a:p>
              </p:txBody>
            </p:sp>
          </p:grpSp>
          <p:grpSp>
            <p:nvGrpSpPr>
              <p:cNvPr id="39" name="Group 38"/>
              <p:cNvGrpSpPr/>
              <p:nvPr/>
            </p:nvGrpSpPr>
            <p:grpSpPr>
              <a:xfrm>
                <a:off x="1763688" y="2420888"/>
                <a:ext cx="1060004" cy="504378"/>
                <a:chOff x="4643388" y="2348880"/>
                <a:chExt cx="1060004" cy="504378"/>
              </a:xfrm>
            </p:grpSpPr>
            <p:sp>
              <p:nvSpPr>
                <p:cNvPr id="59" name="Oval 23"/>
                <p:cNvSpPr>
                  <a:spLocks noChangeArrowheads="1"/>
                </p:cNvSpPr>
                <p:nvPr/>
              </p:nvSpPr>
              <p:spPr bwMode="auto">
                <a:xfrm>
                  <a:off x="4643388" y="2348880"/>
                  <a:ext cx="360363" cy="287337"/>
                </a:xfrm>
                <a:prstGeom prst="ellipse">
                  <a:avLst/>
                </a:prstGeom>
                <a:solidFill>
                  <a:srgbClr val="A581CE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600"/>
                </a:p>
              </p:txBody>
            </p:sp>
            <p:sp>
              <p:nvSpPr>
                <p:cNvPr id="60" name="Rectangle 13"/>
                <p:cNvSpPr>
                  <a:spLocks noChangeArrowheads="1"/>
                </p:cNvSpPr>
                <p:nvPr/>
              </p:nvSpPr>
              <p:spPr bwMode="auto">
                <a:xfrm>
                  <a:off x="4787404" y="2492896"/>
                  <a:ext cx="915988" cy="360362"/>
                </a:xfrm>
                <a:prstGeom prst="rect">
                  <a:avLst/>
                </a:prstGeom>
                <a:solidFill>
                  <a:srgbClr val="A581CE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de-DE" sz="600" b="1" dirty="0" err="1">
                      <a:solidFill>
                        <a:schemeClr val="bg1"/>
                      </a:solidFill>
                      <a:latin typeface="Times New Roman" charset="0"/>
                    </a:rPr>
                    <a:t>Facility</a:t>
                  </a:r>
                  <a:endParaRPr lang="de-DE" sz="600" b="1" dirty="0">
                    <a:solidFill>
                      <a:schemeClr val="bg1"/>
                    </a:solidFill>
                    <a:latin typeface="Times New Roman" charset="0"/>
                  </a:endParaRPr>
                </a:p>
              </p:txBody>
            </p:sp>
          </p:grpSp>
          <p:grpSp>
            <p:nvGrpSpPr>
              <p:cNvPr id="40" name="Group 39"/>
              <p:cNvGrpSpPr/>
              <p:nvPr/>
            </p:nvGrpSpPr>
            <p:grpSpPr>
              <a:xfrm>
                <a:off x="4211960" y="3501008"/>
                <a:ext cx="1116360" cy="504552"/>
                <a:chOff x="5147444" y="3068960"/>
                <a:chExt cx="1116360" cy="504552"/>
              </a:xfrm>
            </p:grpSpPr>
            <p:sp>
              <p:nvSpPr>
                <p:cNvPr id="56" name="Oval 23"/>
                <p:cNvSpPr>
                  <a:spLocks noChangeArrowheads="1"/>
                </p:cNvSpPr>
                <p:nvPr/>
              </p:nvSpPr>
              <p:spPr bwMode="auto">
                <a:xfrm>
                  <a:off x="5147444" y="3068960"/>
                  <a:ext cx="360363" cy="287337"/>
                </a:xfrm>
                <a:prstGeom prst="ellipse">
                  <a:avLst/>
                </a:prstGeom>
                <a:solidFill>
                  <a:srgbClr val="A581CE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600"/>
                </a:p>
              </p:txBody>
            </p:sp>
            <p:sp>
              <p:nvSpPr>
                <p:cNvPr id="57" name="Rectangle 15"/>
                <p:cNvSpPr>
                  <a:spLocks noChangeArrowheads="1"/>
                </p:cNvSpPr>
                <p:nvPr/>
              </p:nvSpPr>
              <p:spPr bwMode="auto">
                <a:xfrm>
                  <a:off x="5347817" y="3213150"/>
                  <a:ext cx="915987" cy="360362"/>
                </a:xfrm>
                <a:prstGeom prst="rect">
                  <a:avLst/>
                </a:prstGeom>
                <a:solidFill>
                  <a:srgbClr val="A581CE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de-DE" sz="600" b="1">
                      <a:solidFill>
                        <a:schemeClr val="bg1"/>
                      </a:solidFill>
                      <a:latin typeface="Times New Roman" charset="0"/>
                    </a:rPr>
                    <a:t>Service</a:t>
                  </a:r>
                </a:p>
              </p:txBody>
            </p:sp>
          </p:grpSp>
        </p:grpSp>
        <p:cxnSp>
          <p:nvCxnSpPr>
            <p:cNvPr id="35" name="Elbow Connector 34"/>
            <p:cNvCxnSpPr/>
            <p:nvPr/>
          </p:nvCxnSpPr>
          <p:spPr bwMode="auto">
            <a:xfrm rot="10800000">
              <a:off x="1979714" y="3356994"/>
              <a:ext cx="4176462" cy="1944214"/>
            </a:xfrm>
            <a:prstGeom prst="bentConnector3">
              <a:avLst>
                <a:gd name="adj1" fmla="val 100044"/>
              </a:avLst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30080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" name="Elbow Connector 57"/>
          <p:cNvCxnSpPr>
            <a:stCxn id="26" idx="3"/>
          </p:cNvCxnSpPr>
          <p:nvPr/>
        </p:nvCxnSpPr>
        <p:spPr>
          <a:xfrm>
            <a:off x="5726897" y="3800084"/>
            <a:ext cx="1582658" cy="1169580"/>
          </a:xfrm>
          <a:prstGeom prst="bentConnector3">
            <a:avLst>
              <a:gd name="adj1" fmla="val 95472"/>
            </a:avLst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CERIF Infrastructure Entities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645651" y="135058"/>
            <a:ext cx="1710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i="0" dirty="0" err="1" smtClean="0">
                <a:solidFill>
                  <a:srgbClr val="9B009B"/>
                </a:solidFill>
                <a:latin typeface="Apple Symbols"/>
                <a:cs typeface="Apple Symbols"/>
              </a:rPr>
              <a:t>www.eurocris.org</a:t>
            </a:r>
            <a:endParaRPr lang="en-US" sz="2000" b="0" i="0" dirty="0">
              <a:solidFill>
                <a:srgbClr val="9B009B"/>
              </a:solidFill>
              <a:latin typeface="Apple Symbols"/>
              <a:cs typeface="Apple Symbol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96155" y="100615"/>
            <a:ext cx="3159895" cy="480445"/>
            <a:chOff x="196155" y="100615"/>
            <a:chExt cx="3159895" cy="480445"/>
          </a:xfrm>
        </p:grpSpPr>
        <p:pic>
          <p:nvPicPr>
            <p:cNvPr id="6" name="Picture 5" descr="euroCRIS-logo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6155" y="100615"/>
              <a:ext cx="1509971" cy="48044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645651" y="135058"/>
              <a:ext cx="17103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i="0" dirty="0" err="1" smtClean="0">
                  <a:solidFill>
                    <a:srgbClr val="9B009B"/>
                  </a:solidFill>
                  <a:latin typeface="Apple Symbols"/>
                  <a:cs typeface="Apple Symbols"/>
                </a:rPr>
                <a:t>www.eurocris.org</a:t>
              </a:r>
              <a:endParaRPr lang="en-US" sz="2000" b="0" i="0" dirty="0">
                <a:solidFill>
                  <a:srgbClr val="9B009B"/>
                </a:solidFill>
                <a:latin typeface="Apple Symbols"/>
                <a:cs typeface="Apple Symbols"/>
              </a:endParaRPr>
            </a:p>
          </p:txBody>
        </p:sp>
      </p:grpSp>
      <p:grpSp>
        <p:nvGrpSpPr>
          <p:cNvPr id="21" name="Group 7"/>
          <p:cNvGrpSpPr>
            <a:grpSpLocks/>
          </p:cNvGrpSpPr>
          <p:nvPr/>
        </p:nvGrpSpPr>
        <p:grpSpPr bwMode="auto">
          <a:xfrm>
            <a:off x="5812494" y="4761641"/>
            <a:ext cx="2303462" cy="1154113"/>
            <a:chOff x="4195" y="719"/>
            <a:chExt cx="1264" cy="727"/>
          </a:xfrm>
        </p:grpSpPr>
        <p:sp>
          <p:nvSpPr>
            <p:cNvPr id="22" name="Oval 8"/>
            <p:cNvSpPr>
              <a:spLocks noChangeArrowheads="1"/>
            </p:cNvSpPr>
            <p:nvPr/>
          </p:nvSpPr>
          <p:spPr bwMode="auto">
            <a:xfrm>
              <a:off x="4195" y="719"/>
              <a:ext cx="499" cy="36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Text Box 9"/>
            <p:cNvSpPr txBox="1">
              <a:spLocks noChangeArrowheads="1"/>
            </p:cNvSpPr>
            <p:nvPr/>
          </p:nvSpPr>
          <p:spPr bwMode="auto">
            <a:xfrm>
              <a:off x="4332" y="845"/>
              <a:ext cx="1127" cy="601"/>
            </a:xfrm>
            <a:prstGeom prst="rect">
              <a:avLst/>
            </a:prstGeom>
            <a:solidFill>
              <a:srgbClr val="B3A2C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de-DE" sz="1400" b="1" dirty="0" err="1" smtClean="0">
                  <a:latin typeface="Courier" charset="0"/>
                </a:rPr>
                <a:t>cfService</a:t>
              </a:r>
              <a:endParaRPr lang="de-DE" sz="1400" b="1" dirty="0">
                <a:latin typeface="Courier" charset="0"/>
              </a:endParaRPr>
            </a:p>
            <a:p>
              <a:pPr algn="l"/>
              <a:r>
                <a:rPr lang="de-DE" sz="1400" dirty="0" err="1" smtClean="0">
                  <a:latin typeface="Courier" charset="0"/>
                </a:rPr>
                <a:t>cfID</a:t>
              </a:r>
              <a:endParaRPr lang="de-DE" sz="1400" dirty="0" smtClean="0">
                <a:latin typeface="Courier" charset="0"/>
              </a:endParaRPr>
            </a:p>
            <a:p>
              <a:pPr algn="l"/>
              <a:r>
                <a:rPr lang="de-DE" sz="1400" dirty="0" err="1" smtClean="0">
                  <a:latin typeface="Courier" charset="0"/>
                </a:rPr>
                <a:t>cfURI</a:t>
              </a:r>
              <a:endParaRPr lang="de-DE" sz="1400" dirty="0" smtClean="0">
                <a:latin typeface="Courier" charset="0"/>
              </a:endParaRPr>
            </a:p>
            <a:p>
              <a:pPr algn="l"/>
              <a:r>
                <a:rPr lang="de-DE" sz="1400" dirty="0" err="1" smtClean="0">
                  <a:latin typeface="Courier" charset="0"/>
                </a:rPr>
                <a:t>cfAcronym</a:t>
              </a:r>
              <a:endParaRPr lang="de-DE" sz="1400" dirty="0">
                <a:latin typeface="Courier" charset="0"/>
              </a:endParaRPr>
            </a:p>
          </p:txBody>
        </p:sp>
      </p:grpSp>
      <p:grpSp>
        <p:nvGrpSpPr>
          <p:cNvPr id="24" name="Group 10"/>
          <p:cNvGrpSpPr>
            <a:grpSpLocks/>
          </p:cNvGrpSpPr>
          <p:nvPr/>
        </p:nvGrpSpPr>
        <p:grpSpPr bwMode="auto">
          <a:xfrm>
            <a:off x="4140984" y="3123015"/>
            <a:ext cx="1585913" cy="1154113"/>
            <a:chOff x="4150" y="804"/>
            <a:chExt cx="999" cy="727"/>
          </a:xfrm>
        </p:grpSpPr>
        <p:sp>
          <p:nvSpPr>
            <p:cNvPr id="25" name="Oval 11"/>
            <p:cNvSpPr>
              <a:spLocks noChangeArrowheads="1"/>
            </p:cNvSpPr>
            <p:nvPr/>
          </p:nvSpPr>
          <p:spPr bwMode="auto">
            <a:xfrm>
              <a:off x="4150" y="804"/>
              <a:ext cx="499" cy="36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Text Box 12"/>
            <p:cNvSpPr txBox="1">
              <a:spLocks noChangeArrowheads="1"/>
            </p:cNvSpPr>
            <p:nvPr/>
          </p:nvSpPr>
          <p:spPr bwMode="auto">
            <a:xfrm>
              <a:off x="4286" y="930"/>
              <a:ext cx="863" cy="601"/>
            </a:xfrm>
            <a:prstGeom prst="rect">
              <a:avLst/>
            </a:prstGeom>
            <a:solidFill>
              <a:srgbClr val="B3A2C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de-DE" sz="1400" b="1" dirty="0" err="1" smtClean="0">
                  <a:latin typeface="Courier" charset="0"/>
                </a:rPr>
                <a:t>cfEquipment</a:t>
              </a:r>
              <a:endParaRPr lang="de-DE" sz="1400" b="1" dirty="0">
                <a:latin typeface="Courier" charset="0"/>
              </a:endParaRPr>
            </a:p>
            <a:p>
              <a:pPr algn="l"/>
              <a:r>
                <a:rPr lang="de-DE" sz="1400" b="1" dirty="0" err="1" smtClean="0">
                  <a:solidFill>
                    <a:srgbClr val="FF0000"/>
                  </a:solidFill>
                  <a:latin typeface="Courier" charset="0"/>
                </a:rPr>
                <a:t>cfID</a:t>
              </a:r>
              <a:endParaRPr lang="de-DE" sz="1400" b="1" dirty="0" smtClean="0">
                <a:solidFill>
                  <a:srgbClr val="FF0000"/>
                </a:solidFill>
                <a:latin typeface="Courier" charset="0"/>
              </a:endParaRPr>
            </a:p>
            <a:p>
              <a:pPr algn="l"/>
              <a:r>
                <a:rPr lang="de-DE" sz="1400" dirty="0" err="1" smtClean="0">
                  <a:latin typeface="Courier" charset="0"/>
                </a:rPr>
                <a:t>cfURI</a:t>
              </a:r>
              <a:endParaRPr lang="de-DE" sz="1400" dirty="0" smtClean="0">
                <a:latin typeface="Courier" charset="0"/>
              </a:endParaRPr>
            </a:p>
            <a:p>
              <a:pPr algn="l"/>
              <a:r>
                <a:rPr lang="de-DE" sz="1400" dirty="0" err="1" smtClean="0">
                  <a:latin typeface="Courier" charset="0"/>
                </a:rPr>
                <a:t>cfAcronym</a:t>
              </a:r>
              <a:endParaRPr lang="de-DE" sz="1400" dirty="0">
                <a:latin typeface="Courier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368756" y="721496"/>
            <a:ext cx="1793236" cy="574020"/>
            <a:chOff x="971600" y="2348880"/>
            <a:chExt cx="6965054" cy="3096344"/>
          </a:xfrm>
        </p:grpSpPr>
        <p:grpSp>
          <p:nvGrpSpPr>
            <p:cNvPr id="42" name="Group 41"/>
            <p:cNvGrpSpPr/>
            <p:nvPr/>
          </p:nvGrpSpPr>
          <p:grpSpPr>
            <a:xfrm>
              <a:off x="971600" y="2348880"/>
              <a:ext cx="6965054" cy="3096344"/>
              <a:chOff x="1763688" y="2420888"/>
              <a:chExt cx="3564632" cy="1584672"/>
            </a:xfrm>
          </p:grpSpPr>
          <p:cxnSp>
            <p:nvCxnSpPr>
              <p:cNvPr id="44" name="Elbow Connector 43"/>
              <p:cNvCxnSpPr>
                <a:endCxn id="54" idx="3"/>
              </p:cNvCxnSpPr>
              <p:nvPr/>
            </p:nvCxnSpPr>
            <p:spPr bwMode="auto">
              <a:xfrm rot="10800000">
                <a:off x="4211340" y="3224173"/>
                <a:ext cx="936724" cy="539899"/>
              </a:xfrm>
              <a:prstGeom prst="bentConnector3">
                <a:avLst>
                  <a:gd name="adj1" fmla="val 13957"/>
                </a:avLst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Elbow Connector 44"/>
              <p:cNvCxnSpPr>
                <a:stCxn id="54" idx="0"/>
              </p:cNvCxnSpPr>
              <p:nvPr/>
            </p:nvCxnSpPr>
            <p:spPr bwMode="auto">
              <a:xfrm rot="16200000" flipV="1">
                <a:off x="3005672" y="2378073"/>
                <a:ext cx="432046" cy="899790"/>
              </a:xfrm>
              <a:prstGeom prst="bentConnector2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6" name="Group 45"/>
              <p:cNvGrpSpPr/>
              <p:nvPr/>
            </p:nvGrpSpPr>
            <p:grpSpPr>
              <a:xfrm>
                <a:off x="2915816" y="2899975"/>
                <a:ext cx="1295524" cy="504378"/>
                <a:chOff x="3347864" y="2179895"/>
                <a:chExt cx="1295524" cy="504378"/>
              </a:xfrm>
            </p:grpSpPr>
            <p:sp>
              <p:nvSpPr>
                <p:cNvPr id="53" name="Oval 52"/>
                <p:cNvSpPr>
                  <a:spLocks noChangeArrowheads="1"/>
                </p:cNvSpPr>
                <p:nvPr/>
              </p:nvSpPr>
              <p:spPr bwMode="auto">
                <a:xfrm>
                  <a:off x="3347864" y="2179895"/>
                  <a:ext cx="360363" cy="287337"/>
                </a:xfrm>
                <a:prstGeom prst="ellipse">
                  <a:avLst/>
                </a:prstGeom>
                <a:solidFill>
                  <a:srgbClr val="A581CE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600"/>
                </a:p>
              </p:txBody>
            </p:sp>
            <p:sp>
              <p:nvSpPr>
                <p:cNvPr id="54" name="Rectangle 12"/>
                <p:cNvSpPr>
                  <a:spLocks noChangeArrowheads="1"/>
                </p:cNvSpPr>
                <p:nvPr/>
              </p:nvSpPr>
              <p:spPr bwMode="auto">
                <a:xfrm>
                  <a:off x="3563888" y="2323911"/>
                  <a:ext cx="1079500" cy="360362"/>
                </a:xfrm>
                <a:prstGeom prst="rect">
                  <a:avLst/>
                </a:prstGeom>
                <a:solidFill>
                  <a:srgbClr val="A581CE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de-DE" sz="600" b="1" dirty="0">
                      <a:solidFill>
                        <a:schemeClr val="bg1"/>
                      </a:solidFill>
                      <a:latin typeface="Times New Roman" charset="0"/>
                    </a:rPr>
                    <a:t>Equipment</a:t>
                  </a:r>
                </a:p>
              </p:txBody>
            </p:sp>
          </p:grpSp>
          <p:grpSp>
            <p:nvGrpSpPr>
              <p:cNvPr id="47" name="Group 46"/>
              <p:cNvGrpSpPr/>
              <p:nvPr/>
            </p:nvGrpSpPr>
            <p:grpSpPr>
              <a:xfrm>
                <a:off x="1763688" y="2420888"/>
                <a:ext cx="1060004" cy="504378"/>
                <a:chOff x="4643388" y="2348880"/>
                <a:chExt cx="1060004" cy="504378"/>
              </a:xfrm>
            </p:grpSpPr>
            <p:sp>
              <p:nvSpPr>
                <p:cNvPr id="51" name="Oval 23"/>
                <p:cNvSpPr>
                  <a:spLocks noChangeArrowheads="1"/>
                </p:cNvSpPr>
                <p:nvPr/>
              </p:nvSpPr>
              <p:spPr bwMode="auto">
                <a:xfrm>
                  <a:off x="4643388" y="2348880"/>
                  <a:ext cx="360363" cy="287337"/>
                </a:xfrm>
                <a:prstGeom prst="ellipse">
                  <a:avLst/>
                </a:prstGeom>
                <a:solidFill>
                  <a:srgbClr val="A581CE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600"/>
                </a:p>
              </p:txBody>
            </p:sp>
            <p:sp>
              <p:nvSpPr>
                <p:cNvPr id="52" name="Rectangle 13"/>
                <p:cNvSpPr>
                  <a:spLocks noChangeArrowheads="1"/>
                </p:cNvSpPr>
                <p:nvPr/>
              </p:nvSpPr>
              <p:spPr bwMode="auto">
                <a:xfrm>
                  <a:off x="4787404" y="2492896"/>
                  <a:ext cx="915988" cy="360362"/>
                </a:xfrm>
                <a:prstGeom prst="rect">
                  <a:avLst/>
                </a:prstGeom>
                <a:solidFill>
                  <a:srgbClr val="A581CE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de-DE" sz="600" b="1" dirty="0" err="1">
                      <a:solidFill>
                        <a:schemeClr val="bg1"/>
                      </a:solidFill>
                      <a:latin typeface="Times New Roman" charset="0"/>
                    </a:rPr>
                    <a:t>Facility</a:t>
                  </a:r>
                  <a:endParaRPr lang="de-DE" sz="600" b="1" dirty="0">
                    <a:solidFill>
                      <a:schemeClr val="bg1"/>
                    </a:solidFill>
                    <a:latin typeface="Times New Roman" charset="0"/>
                  </a:endParaRPr>
                </a:p>
              </p:txBody>
            </p:sp>
          </p:grpSp>
          <p:grpSp>
            <p:nvGrpSpPr>
              <p:cNvPr id="48" name="Group 47"/>
              <p:cNvGrpSpPr/>
              <p:nvPr/>
            </p:nvGrpSpPr>
            <p:grpSpPr>
              <a:xfrm>
                <a:off x="4211960" y="3501008"/>
                <a:ext cx="1116360" cy="504552"/>
                <a:chOff x="5147444" y="3068960"/>
                <a:chExt cx="1116360" cy="504552"/>
              </a:xfrm>
            </p:grpSpPr>
            <p:sp>
              <p:nvSpPr>
                <p:cNvPr id="49" name="Oval 23"/>
                <p:cNvSpPr>
                  <a:spLocks noChangeArrowheads="1"/>
                </p:cNvSpPr>
                <p:nvPr/>
              </p:nvSpPr>
              <p:spPr bwMode="auto">
                <a:xfrm>
                  <a:off x="5147444" y="3068960"/>
                  <a:ext cx="360363" cy="287337"/>
                </a:xfrm>
                <a:prstGeom prst="ellipse">
                  <a:avLst/>
                </a:prstGeom>
                <a:solidFill>
                  <a:srgbClr val="A581CE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600"/>
                </a:p>
              </p:txBody>
            </p:sp>
            <p:sp>
              <p:nvSpPr>
                <p:cNvPr id="50" name="Rectangle 15"/>
                <p:cNvSpPr>
                  <a:spLocks noChangeArrowheads="1"/>
                </p:cNvSpPr>
                <p:nvPr/>
              </p:nvSpPr>
              <p:spPr bwMode="auto">
                <a:xfrm>
                  <a:off x="5347817" y="3213150"/>
                  <a:ext cx="915987" cy="360362"/>
                </a:xfrm>
                <a:prstGeom prst="rect">
                  <a:avLst/>
                </a:prstGeom>
                <a:solidFill>
                  <a:srgbClr val="A581CE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de-DE" sz="600" b="1">
                      <a:solidFill>
                        <a:schemeClr val="bg1"/>
                      </a:solidFill>
                      <a:latin typeface="Times New Roman" charset="0"/>
                    </a:rPr>
                    <a:t>Service</a:t>
                  </a:r>
                </a:p>
              </p:txBody>
            </p:sp>
          </p:grpSp>
        </p:grpSp>
        <p:cxnSp>
          <p:nvCxnSpPr>
            <p:cNvPr id="43" name="Elbow Connector 42"/>
            <p:cNvCxnSpPr/>
            <p:nvPr/>
          </p:nvCxnSpPr>
          <p:spPr bwMode="auto">
            <a:xfrm rot="10800000">
              <a:off x="1979714" y="3356994"/>
              <a:ext cx="4176462" cy="1944214"/>
            </a:xfrm>
            <a:prstGeom prst="bentConnector3">
              <a:avLst>
                <a:gd name="adj1" fmla="val 100044"/>
              </a:avLst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" name="Elbow Connector 7"/>
          <p:cNvCxnSpPr>
            <a:stCxn id="20" idx="2"/>
          </p:cNvCxnSpPr>
          <p:nvPr/>
        </p:nvCxnSpPr>
        <p:spPr>
          <a:xfrm rot="16200000" flipH="1">
            <a:off x="2823000" y="2560508"/>
            <a:ext cx="2819022" cy="3659292"/>
          </a:xfrm>
          <a:prstGeom prst="bentConnector2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Elbow Connector 54"/>
          <p:cNvCxnSpPr>
            <a:stCxn id="20" idx="3"/>
          </p:cNvCxnSpPr>
          <p:nvPr/>
        </p:nvCxnSpPr>
        <p:spPr>
          <a:xfrm>
            <a:off x="3374415" y="2503599"/>
            <a:ext cx="2157141" cy="819441"/>
          </a:xfrm>
          <a:prstGeom prst="bentConnector3">
            <a:avLst>
              <a:gd name="adj1" fmla="val 99716"/>
            </a:avLst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Group 4"/>
          <p:cNvGrpSpPr>
            <a:grpSpLocks/>
          </p:cNvGrpSpPr>
          <p:nvPr/>
        </p:nvGrpSpPr>
        <p:grpSpPr bwMode="auto">
          <a:xfrm>
            <a:off x="1431315" y="1805892"/>
            <a:ext cx="2133600" cy="1174750"/>
            <a:chOff x="4241" y="2475"/>
            <a:chExt cx="1344" cy="740"/>
          </a:xfrm>
        </p:grpSpPr>
        <p:sp>
          <p:nvSpPr>
            <p:cNvPr id="19" name="Oval 5"/>
            <p:cNvSpPr>
              <a:spLocks noChangeArrowheads="1"/>
            </p:cNvSpPr>
            <p:nvPr/>
          </p:nvSpPr>
          <p:spPr bwMode="auto">
            <a:xfrm>
              <a:off x="5086" y="2475"/>
              <a:ext cx="499" cy="36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Text Box 6"/>
            <p:cNvSpPr txBox="1">
              <a:spLocks noChangeArrowheads="1"/>
            </p:cNvSpPr>
            <p:nvPr/>
          </p:nvSpPr>
          <p:spPr bwMode="auto">
            <a:xfrm>
              <a:off x="4241" y="2614"/>
              <a:ext cx="1224" cy="601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de-DE" sz="1400" b="1" dirty="0" err="1" smtClean="0">
                  <a:latin typeface="Courier" charset="0"/>
                </a:rPr>
                <a:t>cfFacility</a:t>
              </a:r>
              <a:endParaRPr lang="de-DE" sz="1400" b="1" dirty="0">
                <a:latin typeface="Courier" charset="0"/>
              </a:endParaRPr>
            </a:p>
            <a:p>
              <a:pPr algn="l"/>
              <a:r>
                <a:rPr lang="de-DE" sz="1400" b="1" dirty="0" err="1" smtClean="0">
                  <a:solidFill>
                    <a:srgbClr val="FF0000"/>
                  </a:solidFill>
                  <a:latin typeface="Courier" charset="0"/>
                </a:rPr>
                <a:t>cfID</a:t>
              </a:r>
              <a:endParaRPr lang="de-DE" sz="1400" b="1" dirty="0" smtClean="0">
                <a:solidFill>
                  <a:srgbClr val="FF0000"/>
                </a:solidFill>
                <a:latin typeface="Courier" charset="0"/>
              </a:endParaRPr>
            </a:p>
            <a:p>
              <a:pPr algn="l"/>
              <a:r>
                <a:rPr lang="de-DE" sz="1400" dirty="0" err="1" smtClean="0">
                  <a:latin typeface="Courier" charset="0"/>
                </a:rPr>
                <a:t>cfURI</a:t>
              </a:r>
              <a:endParaRPr lang="de-DE" sz="1400" dirty="0" smtClean="0">
                <a:latin typeface="Courier" charset="0"/>
              </a:endParaRPr>
            </a:p>
            <a:p>
              <a:r>
                <a:rPr lang="de-DE" sz="1400" dirty="0" err="1" smtClean="0">
                  <a:latin typeface="Courier" charset="0"/>
                </a:rPr>
                <a:t>cfAcronym</a:t>
              </a:r>
              <a:endParaRPr lang="de-DE" sz="1400" dirty="0">
                <a:latin typeface="Courier" charset="0"/>
              </a:endParaRPr>
            </a:p>
          </p:txBody>
        </p:sp>
      </p:grpSp>
      <p:sp>
        <p:nvSpPr>
          <p:cNvPr id="68" name="Rectangle 67"/>
          <p:cNvSpPr/>
          <p:nvPr/>
        </p:nvSpPr>
        <p:spPr>
          <a:xfrm rot="20932689">
            <a:off x="2998963" y="3646805"/>
            <a:ext cx="1343810" cy="38858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  <a:latin typeface="Courier"/>
                <a:cs typeface="Courier"/>
              </a:rPr>
              <a:t>cfName</a:t>
            </a:r>
            <a:endParaRPr lang="en-US" sz="1200" dirty="0">
              <a:solidFill>
                <a:schemeClr val="tx1"/>
              </a:solidFill>
              <a:latin typeface="Courier"/>
              <a:cs typeface="Courier"/>
            </a:endParaRPr>
          </a:p>
        </p:txBody>
      </p:sp>
      <p:sp>
        <p:nvSpPr>
          <p:cNvPr id="69" name="Rectangle 68"/>
          <p:cNvSpPr/>
          <p:nvPr/>
        </p:nvSpPr>
        <p:spPr>
          <a:xfrm rot="20932689">
            <a:off x="3011844" y="4120197"/>
            <a:ext cx="1424990" cy="38858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  <a:latin typeface="Courier"/>
                <a:cs typeface="Courier"/>
              </a:rPr>
              <a:t>cfDescription</a:t>
            </a:r>
            <a:endParaRPr lang="en-US" sz="1200" dirty="0">
              <a:solidFill>
                <a:schemeClr val="tx1"/>
              </a:solidFill>
              <a:latin typeface="Courier"/>
              <a:cs typeface="Courier"/>
            </a:endParaRPr>
          </a:p>
        </p:txBody>
      </p:sp>
      <p:sp>
        <p:nvSpPr>
          <p:cNvPr id="70" name="Rectangle 69"/>
          <p:cNvSpPr/>
          <p:nvPr/>
        </p:nvSpPr>
        <p:spPr>
          <a:xfrm rot="20932689">
            <a:off x="3212186" y="4569250"/>
            <a:ext cx="1295992" cy="38858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  <a:latin typeface="Courier"/>
                <a:cs typeface="Courier"/>
              </a:rPr>
              <a:t>cfKeywords</a:t>
            </a:r>
            <a:endParaRPr lang="en-US" sz="1200" dirty="0">
              <a:solidFill>
                <a:schemeClr val="tx1"/>
              </a:solidFill>
              <a:latin typeface="Courier"/>
              <a:cs typeface="Courier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34246" y="1832263"/>
            <a:ext cx="1343810" cy="38858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  <a:latin typeface="Courier"/>
                <a:cs typeface="Courier"/>
              </a:rPr>
              <a:t>cfName</a:t>
            </a:r>
            <a:endParaRPr lang="en-US" sz="1200" dirty="0">
              <a:solidFill>
                <a:schemeClr val="tx1"/>
              </a:solidFill>
              <a:latin typeface="Courier"/>
              <a:cs typeface="Courier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48350" y="2291544"/>
            <a:ext cx="1424990" cy="38858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  <a:latin typeface="Courier"/>
                <a:cs typeface="Courier"/>
              </a:rPr>
              <a:t>cfDescription</a:t>
            </a:r>
            <a:endParaRPr lang="en-US" sz="1200" dirty="0">
              <a:solidFill>
                <a:schemeClr val="tx1"/>
              </a:solidFill>
              <a:latin typeface="Courier"/>
              <a:cs typeface="Courier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164026" y="2768819"/>
            <a:ext cx="1295992" cy="38858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  <a:latin typeface="Courier"/>
                <a:cs typeface="Courier"/>
              </a:rPr>
              <a:t>cfKeywords</a:t>
            </a:r>
            <a:endParaRPr lang="en-US" sz="1200" dirty="0">
              <a:solidFill>
                <a:schemeClr val="tx1"/>
              </a:solidFill>
              <a:latin typeface="Courier"/>
              <a:cs typeface="Courier"/>
            </a:endParaRPr>
          </a:p>
        </p:txBody>
      </p:sp>
      <p:sp>
        <p:nvSpPr>
          <p:cNvPr id="72" name="Rectangle 71"/>
          <p:cNvSpPr/>
          <p:nvPr/>
        </p:nvSpPr>
        <p:spPr>
          <a:xfrm rot="657309">
            <a:off x="7599271" y="4555708"/>
            <a:ext cx="1343810" cy="38858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  <a:latin typeface="Courier"/>
                <a:cs typeface="Courier"/>
              </a:rPr>
              <a:t>cfName</a:t>
            </a:r>
            <a:endParaRPr lang="en-US" sz="1200" dirty="0">
              <a:solidFill>
                <a:schemeClr val="tx1"/>
              </a:solidFill>
              <a:latin typeface="Courier"/>
              <a:cs typeface="Courier"/>
            </a:endParaRPr>
          </a:p>
        </p:txBody>
      </p:sp>
      <p:sp>
        <p:nvSpPr>
          <p:cNvPr id="73" name="Rectangle 72"/>
          <p:cNvSpPr/>
          <p:nvPr/>
        </p:nvSpPr>
        <p:spPr>
          <a:xfrm rot="657309">
            <a:off x="7485153" y="5000878"/>
            <a:ext cx="1424990" cy="38858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  <a:latin typeface="Courier"/>
                <a:cs typeface="Courier"/>
              </a:rPr>
              <a:t>cfDescription</a:t>
            </a:r>
            <a:endParaRPr lang="en-US" sz="1200" dirty="0">
              <a:solidFill>
                <a:schemeClr val="tx1"/>
              </a:solidFill>
              <a:latin typeface="Courier"/>
              <a:cs typeface="Courier"/>
            </a:endParaRPr>
          </a:p>
        </p:txBody>
      </p:sp>
      <p:sp>
        <p:nvSpPr>
          <p:cNvPr id="74" name="Rectangle 73"/>
          <p:cNvSpPr/>
          <p:nvPr/>
        </p:nvSpPr>
        <p:spPr>
          <a:xfrm rot="657309">
            <a:off x="7473830" y="5435820"/>
            <a:ext cx="1295992" cy="38858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  <a:latin typeface="Courier"/>
                <a:cs typeface="Courier"/>
              </a:rPr>
              <a:t>cfKeywords</a:t>
            </a:r>
            <a:endParaRPr lang="en-US" sz="1200" dirty="0">
              <a:solidFill>
                <a:schemeClr val="tx1"/>
              </a:solidFill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4256583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CERIF 1.6</a:t>
            </a:r>
            <a:endParaRPr lang="de-DE" dirty="0"/>
          </a:p>
        </p:txBody>
      </p:sp>
      <p:grpSp>
        <p:nvGrpSpPr>
          <p:cNvPr id="5" name="Gruppierung 4"/>
          <p:cNvGrpSpPr/>
          <p:nvPr/>
        </p:nvGrpSpPr>
        <p:grpSpPr>
          <a:xfrm>
            <a:off x="838177" y="1331064"/>
            <a:ext cx="7445614" cy="5429565"/>
            <a:chOff x="-114166" y="0"/>
            <a:chExt cx="9404441" cy="6858000"/>
          </a:xfrm>
        </p:grpSpPr>
        <p:cxnSp>
          <p:nvCxnSpPr>
            <p:cNvPr id="6" name="Gewinkelte Verbindung 5"/>
            <p:cNvCxnSpPr>
              <a:stCxn id="62" idx="3"/>
              <a:endCxn id="72" idx="0"/>
            </p:cNvCxnSpPr>
            <p:nvPr/>
          </p:nvCxnSpPr>
          <p:spPr>
            <a:xfrm>
              <a:off x="5009685" y="1762424"/>
              <a:ext cx="1684622" cy="2323477"/>
            </a:xfrm>
            <a:prstGeom prst="bentConnector2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Gewinkelte Verbindung 6"/>
            <p:cNvCxnSpPr>
              <a:stCxn id="62" idx="2"/>
              <a:endCxn id="74" idx="0"/>
            </p:cNvCxnSpPr>
            <p:nvPr/>
          </p:nvCxnSpPr>
          <p:spPr>
            <a:xfrm rot="16200000" flipH="1">
              <a:off x="3931612" y="2402845"/>
              <a:ext cx="1029822" cy="257086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Gewinkelte Verbindung 7"/>
            <p:cNvCxnSpPr>
              <a:endCxn id="76" idx="3"/>
            </p:cNvCxnSpPr>
            <p:nvPr/>
          </p:nvCxnSpPr>
          <p:spPr>
            <a:xfrm rot="5400000">
              <a:off x="2238022" y="2945350"/>
              <a:ext cx="2571180" cy="218028"/>
            </a:xfrm>
            <a:prstGeom prst="bentConnector2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winkelte Verbindung 8"/>
            <p:cNvCxnSpPr>
              <a:stCxn id="50" idx="3"/>
              <a:endCxn id="72" idx="2"/>
            </p:cNvCxnSpPr>
            <p:nvPr/>
          </p:nvCxnSpPr>
          <p:spPr>
            <a:xfrm flipH="1" flipV="1">
              <a:off x="6694308" y="4594008"/>
              <a:ext cx="80688" cy="652751"/>
            </a:xfrm>
            <a:prstGeom prst="bentConnector4">
              <a:avLst>
                <a:gd name="adj1" fmla="val -357847"/>
                <a:gd name="adj2" fmla="val 6946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winkelte Verbindung 9"/>
            <p:cNvCxnSpPr>
              <a:stCxn id="62" idx="3"/>
              <a:endCxn id="50" idx="0"/>
            </p:cNvCxnSpPr>
            <p:nvPr/>
          </p:nvCxnSpPr>
          <p:spPr>
            <a:xfrm>
              <a:off x="5009685" y="1762425"/>
              <a:ext cx="990870" cy="3230281"/>
            </a:xfrm>
            <a:prstGeom prst="bentConnector2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winkelte Verbindung 10"/>
            <p:cNvCxnSpPr>
              <a:endCxn id="52" idx="0"/>
            </p:cNvCxnSpPr>
            <p:nvPr/>
          </p:nvCxnSpPr>
          <p:spPr>
            <a:xfrm rot="5400000">
              <a:off x="2591135" y="3266879"/>
              <a:ext cx="2977246" cy="476443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winkelte Verbindung 11"/>
            <p:cNvCxnSpPr>
              <a:stCxn id="74" idx="2"/>
              <a:endCxn id="52" idx="0"/>
            </p:cNvCxnSpPr>
            <p:nvPr/>
          </p:nvCxnSpPr>
          <p:spPr>
            <a:xfrm rot="5400000">
              <a:off x="3488642" y="3907299"/>
              <a:ext cx="1439318" cy="733530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winkelte Verbindung 12"/>
            <p:cNvCxnSpPr>
              <a:stCxn id="74" idx="2"/>
            </p:cNvCxnSpPr>
            <p:nvPr/>
          </p:nvCxnSpPr>
          <p:spPr>
            <a:xfrm rot="16200000" flipH="1">
              <a:off x="4454140" y="3675330"/>
              <a:ext cx="1482862" cy="1241011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winkelte Verbindung 13"/>
            <p:cNvCxnSpPr>
              <a:stCxn id="105" idx="2"/>
              <a:endCxn id="62" idx="0"/>
            </p:cNvCxnSpPr>
            <p:nvPr/>
          </p:nvCxnSpPr>
          <p:spPr>
            <a:xfrm rot="16200000" flipH="1">
              <a:off x="3509940" y="700330"/>
              <a:ext cx="619435" cy="996646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winkelte Verbindung 14"/>
            <p:cNvCxnSpPr>
              <a:stCxn id="62" idx="3"/>
              <a:endCxn id="107" idx="2"/>
            </p:cNvCxnSpPr>
            <p:nvPr/>
          </p:nvCxnSpPr>
          <p:spPr>
            <a:xfrm flipV="1">
              <a:off x="5009685" y="914754"/>
              <a:ext cx="292050" cy="847670"/>
            </a:xfrm>
            <a:prstGeom prst="bentConnector2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winkelte Verbindung 15"/>
            <p:cNvCxnSpPr>
              <a:stCxn id="107" idx="3"/>
              <a:endCxn id="103" idx="1"/>
            </p:cNvCxnSpPr>
            <p:nvPr/>
          </p:nvCxnSpPr>
          <p:spPr>
            <a:xfrm>
              <a:off x="5993440" y="660701"/>
              <a:ext cx="526758" cy="428527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winkelte Verbindung 16"/>
            <p:cNvCxnSpPr>
              <a:endCxn id="101" idx="1"/>
            </p:cNvCxnSpPr>
            <p:nvPr/>
          </p:nvCxnSpPr>
          <p:spPr>
            <a:xfrm rot="16200000" flipH="1">
              <a:off x="7003100" y="1379423"/>
              <a:ext cx="507254" cy="434970"/>
            </a:xfrm>
            <a:prstGeom prst="bentConnector2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winkelte Verbindung 17"/>
            <p:cNvCxnSpPr>
              <a:stCxn id="107" idx="2"/>
              <a:endCxn id="101" idx="1"/>
            </p:cNvCxnSpPr>
            <p:nvPr/>
          </p:nvCxnSpPr>
          <p:spPr>
            <a:xfrm rot="16200000" flipH="1">
              <a:off x="5920083" y="296405"/>
              <a:ext cx="935781" cy="2172477"/>
            </a:xfrm>
            <a:prstGeom prst="bentConnector2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winkelte Verbindung 18"/>
            <p:cNvCxnSpPr>
              <a:endCxn id="105" idx="3"/>
            </p:cNvCxnSpPr>
            <p:nvPr/>
          </p:nvCxnSpPr>
          <p:spPr>
            <a:xfrm rot="10800000">
              <a:off x="4013040" y="634883"/>
              <a:ext cx="596991" cy="200292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winkelte Verbindung 19"/>
            <p:cNvCxnSpPr/>
            <p:nvPr/>
          </p:nvCxnSpPr>
          <p:spPr>
            <a:xfrm rot="5400000">
              <a:off x="1348866" y="2471460"/>
              <a:ext cx="3228879" cy="12700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winkelte Verbindung 20"/>
            <p:cNvCxnSpPr>
              <a:stCxn id="105" idx="3"/>
              <a:endCxn id="86" idx="1"/>
            </p:cNvCxnSpPr>
            <p:nvPr/>
          </p:nvCxnSpPr>
          <p:spPr>
            <a:xfrm>
              <a:off x="4013039" y="634883"/>
              <a:ext cx="1096264" cy="5669389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winkelte Verbindung 21"/>
            <p:cNvCxnSpPr>
              <a:stCxn id="90" idx="3"/>
              <a:endCxn id="76" idx="1"/>
            </p:cNvCxnSpPr>
            <p:nvPr/>
          </p:nvCxnSpPr>
          <p:spPr>
            <a:xfrm>
              <a:off x="1474834" y="1987707"/>
              <a:ext cx="556354" cy="2352247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winkelte Verbindung 22"/>
            <p:cNvCxnSpPr>
              <a:stCxn id="89" idx="2"/>
              <a:endCxn id="76" idx="0"/>
            </p:cNvCxnSpPr>
            <p:nvPr/>
          </p:nvCxnSpPr>
          <p:spPr>
            <a:xfrm rot="16200000" flipH="1">
              <a:off x="1246898" y="2609905"/>
              <a:ext cx="957215" cy="1994776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winkelte Verbindung 23"/>
            <p:cNvCxnSpPr>
              <a:stCxn id="89" idx="2"/>
              <a:endCxn id="72" idx="0"/>
            </p:cNvCxnSpPr>
            <p:nvPr/>
          </p:nvCxnSpPr>
          <p:spPr>
            <a:xfrm rot="16200000" flipH="1">
              <a:off x="3232605" y="624198"/>
              <a:ext cx="957215" cy="5966190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winkelte Verbindung 24"/>
            <p:cNvCxnSpPr>
              <a:stCxn id="87" idx="0"/>
              <a:endCxn id="50" idx="2"/>
            </p:cNvCxnSpPr>
            <p:nvPr/>
          </p:nvCxnSpPr>
          <p:spPr>
            <a:xfrm rot="16200000" flipV="1">
              <a:off x="6594726" y="4906640"/>
              <a:ext cx="277805" cy="1466147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winkelte Verbindung 25"/>
            <p:cNvCxnSpPr>
              <a:stCxn id="72" idx="2"/>
              <a:endCxn id="87" idx="0"/>
            </p:cNvCxnSpPr>
            <p:nvPr/>
          </p:nvCxnSpPr>
          <p:spPr>
            <a:xfrm rot="16200000" flipH="1">
              <a:off x="6488198" y="4800115"/>
              <a:ext cx="1184611" cy="772393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winkelte Verbindung 26"/>
            <p:cNvCxnSpPr>
              <a:stCxn id="99" idx="3"/>
              <a:endCxn id="62" idx="1"/>
            </p:cNvCxnSpPr>
            <p:nvPr/>
          </p:nvCxnSpPr>
          <p:spPr>
            <a:xfrm flipV="1">
              <a:off x="1763974" y="1762424"/>
              <a:ext cx="1862301" cy="3528894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winkelte Verbindung 27"/>
            <p:cNvCxnSpPr>
              <a:stCxn id="72" idx="2"/>
              <a:endCxn id="97" idx="0"/>
            </p:cNvCxnSpPr>
            <p:nvPr/>
          </p:nvCxnSpPr>
          <p:spPr>
            <a:xfrm rot="5400000">
              <a:off x="3808245" y="2987933"/>
              <a:ext cx="1279988" cy="4492136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winkelte Verbindung 28"/>
            <p:cNvCxnSpPr>
              <a:stCxn id="85" idx="0"/>
              <a:endCxn id="50" idx="2"/>
            </p:cNvCxnSpPr>
            <p:nvPr/>
          </p:nvCxnSpPr>
          <p:spPr>
            <a:xfrm rot="5400000" flipH="1" flipV="1">
              <a:off x="4739606" y="4789271"/>
              <a:ext cx="549406" cy="1972490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winkelte Verbindung 29"/>
            <p:cNvCxnSpPr>
              <a:stCxn id="62" idx="2"/>
              <a:endCxn id="85" idx="0"/>
            </p:cNvCxnSpPr>
            <p:nvPr/>
          </p:nvCxnSpPr>
          <p:spPr>
            <a:xfrm rot="5400000">
              <a:off x="2156151" y="3888390"/>
              <a:ext cx="4033742" cy="289917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winkelte Verbindung 30"/>
            <p:cNvCxnSpPr>
              <a:stCxn id="99" idx="0"/>
              <a:endCxn id="88" idx="2"/>
            </p:cNvCxnSpPr>
            <p:nvPr/>
          </p:nvCxnSpPr>
          <p:spPr>
            <a:xfrm rot="16200000" flipV="1">
              <a:off x="557888" y="4522884"/>
              <a:ext cx="684611" cy="344152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winkelte Verbindung 31"/>
            <p:cNvCxnSpPr>
              <a:stCxn id="86" idx="0"/>
              <a:endCxn id="50" idx="2"/>
            </p:cNvCxnSpPr>
            <p:nvPr/>
          </p:nvCxnSpPr>
          <p:spPr>
            <a:xfrm rot="5400000" flipH="1" flipV="1">
              <a:off x="5626079" y="5675743"/>
              <a:ext cx="549406" cy="199545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winkelte Verbindung 32"/>
            <p:cNvCxnSpPr>
              <a:stCxn id="107" idx="2"/>
              <a:endCxn id="87" idx="0"/>
            </p:cNvCxnSpPr>
            <p:nvPr/>
          </p:nvCxnSpPr>
          <p:spPr>
            <a:xfrm rot="16200000" flipH="1">
              <a:off x="3952285" y="2264203"/>
              <a:ext cx="4863864" cy="2164965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winkelte Verbindung 33"/>
            <p:cNvCxnSpPr>
              <a:stCxn id="78" idx="3"/>
            </p:cNvCxnSpPr>
            <p:nvPr/>
          </p:nvCxnSpPr>
          <p:spPr>
            <a:xfrm>
              <a:off x="2108908" y="1121981"/>
              <a:ext cx="427458" cy="2963920"/>
            </a:xfrm>
            <a:prstGeom prst="bentConnector2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winkelte Verbindung 34"/>
            <p:cNvCxnSpPr>
              <a:stCxn id="101" idx="1"/>
            </p:cNvCxnSpPr>
            <p:nvPr/>
          </p:nvCxnSpPr>
          <p:spPr>
            <a:xfrm rot="10800000" flipV="1">
              <a:off x="7199486" y="1850535"/>
              <a:ext cx="274727" cy="2235366"/>
            </a:xfrm>
            <a:prstGeom prst="bentConnector2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winkelte Verbindung 35"/>
            <p:cNvCxnSpPr>
              <a:stCxn id="92" idx="2"/>
              <a:endCxn id="95" idx="0"/>
            </p:cNvCxnSpPr>
            <p:nvPr/>
          </p:nvCxnSpPr>
          <p:spPr>
            <a:xfrm rot="16200000" flipH="1">
              <a:off x="7896593" y="4337392"/>
              <a:ext cx="747364" cy="38243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winkelte Verbindung 36"/>
            <p:cNvCxnSpPr>
              <a:stCxn id="87" idx="3"/>
              <a:endCxn id="92" idx="3"/>
            </p:cNvCxnSpPr>
            <p:nvPr/>
          </p:nvCxnSpPr>
          <p:spPr>
            <a:xfrm flipV="1">
              <a:off x="8158405" y="3724221"/>
              <a:ext cx="834411" cy="2308450"/>
            </a:xfrm>
            <a:prstGeom prst="bentConnector3">
              <a:avLst>
                <a:gd name="adj1" fmla="val 112599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8" name="Gruppierung 37"/>
            <p:cNvGrpSpPr/>
            <p:nvPr/>
          </p:nvGrpSpPr>
          <p:grpSpPr>
            <a:xfrm>
              <a:off x="70557" y="204606"/>
              <a:ext cx="9219717" cy="6353719"/>
              <a:chOff x="70557" y="204606"/>
              <a:chExt cx="9219717" cy="6353719"/>
            </a:xfrm>
          </p:grpSpPr>
          <p:cxnSp>
            <p:nvCxnSpPr>
              <p:cNvPr id="77" name="Gewinkelte Verbindung 76"/>
              <p:cNvCxnSpPr>
                <a:stCxn id="92" idx="0"/>
                <a:endCxn id="101" idx="2"/>
              </p:cNvCxnSpPr>
              <p:nvPr/>
            </p:nvCxnSpPr>
            <p:spPr>
              <a:xfrm rot="16200000" flipV="1">
                <a:off x="7528026" y="2742480"/>
                <a:ext cx="1361021" cy="85237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" name="Rechteck 77"/>
              <p:cNvSpPr/>
              <p:nvPr/>
            </p:nvSpPr>
            <p:spPr>
              <a:xfrm>
                <a:off x="793788" y="863369"/>
                <a:ext cx="1315120" cy="51722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100" dirty="0" err="1" smtClean="0">
                    <a:solidFill>
                      <a:schemeClr val="tx1"/>
                    </a:solidFill>
                    <a:latin typeface="Eurostile"/>
                    <a:cs typeface="Eurostile"/>
                  </a:rPr>
                  <a:t>cfExpertise</a:t>
                </a:r>
                <a:endParaRPr lang="de-DE" sz="1100" dirty="0" smtClean="0">
                  <a:solidFill>
                    <a:schemeClr val="tx1"/>
                  </a:solidFill>
                  <a:latin typeface="Eurostile"/>
                  <a:cs typeface="Eurostile"/>
                </a:endParaRPr>
              </a:p>
              <a:p>
                <a:pPr algn="ctr"/>
                <a:r>
                  <a:rPr lang="de-DE" sz="1100" dirty="0" err="1" smtClean="0">
                    <a:solidFill>
                      <a:schemeClr val="tx1"/>
                    </a:solidFill>
                    <a:latin typeface="Eurostile"/>
                    <a:cs typeface="Eurostile"/>
                  </a:rPr>
                  <a:t>AndSkills</a:t>
                </a:r>
                <a:endParaRPr lang="de-DE" sz="1100" dirty="0">
                  <a:solidFill>
                    <a:schemeClr val="tx1"/>
                  </a:solidFill>
                  <a:latin typeface="Eurostile"/>
                  <a:cs typeface="Eurostile"/>
                </a:endParaRPr>
              </a:p>
            </p:txBody>
          </p:sp>
          <p:grpSp>
            <p:nvGrpSpPr>
              <p:cNvPr id="79" name="Gruppierung 78"/>
              <p:cNvGrpSpPr/>
              <p:nvPr/>
            </p:nvGrpSpPr>
            <p:grpSpPr>
              <a:xfrm>
                <a:off x="4423503" y="230424"/>
                <a:ext cx="1569937" cy="684330"/>
                <a:chOff x="7353001" y="160046"/>
                <a:chExt cx="1569937" cy="684330"/>
              </a:xfrm>
            </p:grpSpPr>
            <p:sp>
              <p:nvSpPr>
                <p:cNvPr id="106" name="Oval 105"/>
                <p:cNvSpPr/>
                <p:nvPr/>
              </p:nvSpPr>
              <p:spPr>
                <a:xfrm>
                  <a:off x="7353001" y="160046"/>
                  <a:ext cx="450774" cy="386725"/>
                </a:xfrm>
                <a:prstGeom prst="ellipse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100">
                    <a:latin typeface="Eurostile"/>
                    <a:cs typeface="Eurostile"/>
                  </a:endParaRPr>
                </a:p>
              </p:txBody>
            </p:sp>
            <p:sp>
              <p:nvSpPr>
                <p:cNvPr id="107" name="Rechteck 106"/>
                <p:cNvSpPr/>
                <p:nvPr/>
              </p:nvSpPr>
              <p:spPr>
                <a:xfrm>
                  <a:off x="7539528" y="336270"/>
                  <a:ext cx="1383410" cy="508106"/>
                </a:xfrm>
                <a:prstGeom prst="rect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1100" dirty="0" err="1" smtClean="0">
                      <a:solidFill>
                        <a:schemeClr val="bg1"/>
                      </a:solidFill>
                      <a:latin typeface="Eurostile"/>
                      <a:cs typeface="Eurostile"/>
                    </a:rPr>
                    <a:t>cfEquipment</a:t>
                  </a:r>
                  <a:endParaRPr lang="de-DE" sz="1100" dirty="0">
                    <a:solidFill>
                      <a:schemeClr val="bg1"/>
                    </a:solidFill>
                    <a:latin typeface="Eurostile"/>
                    <a:cs typeface="Eurostile"/>
                  </a:endParaRPr>
                </a:p>
              </p:txBody>
            </p:sp>
          </p:grpSp>
          <p:grpSp>
            <p:nvGrpSpPr>
              <p:cNvPr id="80" name="Gruppierung 79"/>
              <p:cNvGrpSpPr/>
              <p:nvPr/>
            </p:nvGrpSpPr>
            <p:grpSpPr>
              <a:xfrm>
                <a:off x="2443102" y="204606"/>
                <a:ext cx="1569937" cy="684330"/>
                <a:chOff x="7353001" y="160046"/>
                <a:chExt cx="1569937" cy="684330"/>
              </a:xfrm>
            </p:grpSpPr>
            <p:sp>
              <p:nvSpPr>
                <p:cNvPr id="104" name="Oval 103"/>
                <p:cNvSpPr/>
                <p:nvPr/>
              </p:nvSpPr>
              <p:spPr>
                <a:xfrm>
                  <a:off x="7353001" y="160046"/>
                  <a:ext cx="450774" cy="386725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100">
                    <a:latin typeface="Eurostile"/>
                    <a:cs typeface="Eurostile"/>
                  </a:endParaRPr>
                </a:p>
              </p:txBody>
            </p:sp>
            <p:sp>
              <p:nvSpPr>
                <p:cNvPr id="105" name="Rechteck 104"/>
                <p:cNvSpPr/>
                <p:nvPr/>
              </p:nvSpPr>
              <p:spPr>
                <a:xfrm>
                  <a:off x="7539528" y="336270"/>
                  <a:ext cx="1383410" cy="508106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1100" dirty="0" err="1" smtClean="0">
                      <a:solidFill>
                        <a:schemeClr val="tx1"/>
                      </a:solidFill>
                      <a:latin typeface="Eurostile"/>
                      <a:cs typeface="Eurostile"/>
                    </a:rPr>
                    <a:t>cfFunding</a:t>
                  </a:r>
                  <a:endParaRPr lang="de-DE" sz="1100" dirty="0">
                    <a:solidFill>
                      <a:schemeClr val="tx1"/>
                    </a:solidFill>
                    <a:latin typeface="Eurostile"/>
                    <a:cs typeface="Eurostile"/>
                  </a:endParaRPr>
                </a:p>
              </p:txBody>
            </p:sp>
          </p:grpSp>
          <p:grpSp>
            <p:nvGrpSpPr>
              <p:cNvPr id="81" name="Gruppierung 80"/>
              <p:cNvGrpSpPr/>
              <p:nvPr/>
            </p:nvGrpSpPr>
            <p:grpSpPr>
              <a:xfrm>
                <a:off x="6333671" y="658951"/>
                <a:ext cx="1569937" cy="684330"/>
                <a:chOff x="7353001" y="160046"/>
                <a:chExt cx="1569937" cy="684330"/>
              </a:xfrm>
            </p:grpSpPr>
            <p:sp>
              <p:nvSpPr>
                <p:cNvPr id="102" name="Oval 101"/>
                <p:cNvSpPr/>
                <p:nvPr/>
              </p:nvSpPr>
              <p:spPr>
                <a:xfrm>
                  <a:off x="7353001" y="160046"/>
                  <a:ext cx="450774" cy="386725"/>
                </a:xfrm>
                <a:prstGeom prst="ellipse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100">
                    <a:latin typeface="Eurostile"/>
                    <a:cs typeface="Eurostile"/>
                  </a:endParaRPr>
                </a:p>
              </p:txBody>
            </p:sp>
            <p:sp>
              <p:nvSpPr>
                <p:cNvPr id="103" name="Rechteck 102"/>
                <p:cNvSpPr/>
                <p:nvPr/>
              </p:nvSpPr>
              <p:spPr>
                <a:xfrm>
                  <a:off x="7539528" y="336270"/>
                  <a:ext cx="1383410" cy="508106"/>
                </a:xfrm>
                <a:prstGeom prst="rect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1100" dirty="0" err="1" smtClean="0">
                      <a:solidFill>
                        <a:schemeClr val="bg1"/>
                      </a:solidFill>
                      <a:latin typeface="Eurostile"/>
                      <a:cs typeface="Eurostile"/>
                    </a:rPr>
                    <a:t>cfFacility</a:t>
                  </a:r>
                  <a:endParaRPr lang="de-DE" sz="1100" dirty="0">
                    <a:solidFill>
                      <a:schemeClr val="bg1"/>
                    </a:solidFill>
                    <a:latin typeface="Eurostile"/>
                    <a:cs typeface="Eurostile"/>
                  </a:endParaRPr>
                </a:p>
              </p:txBody>
            </p:sp>
          </p:grpSp>
          <p:grpSp>
            <p:nvGrpSpPr>
              <p:cNvPr id="82" name="Gruppierung 81"/>
              <p:cNvGrpSpPr/>
              <p:nvPr/>
            </p:nvGrpSpPr>
            <p:grpSpPr>
              <a:xfrm>
                <a:off x="7287685" y="1420258"/>
                <a:ext cx="1569937" cy="684330"/>
                <a:chOff x="7353001" y="160046"/>
                <a:chExt cx="1569937" cy="684330"/>
              </a:xfrm>
            </p:grpSpPr>
            <p:sp>
              <p:nvSpPr>
                <p:cNvPr id="100" name="Oval 99"/>
                <p:cNvSpPr/>
                <p:nvPr/>
              </p:nvSpPr>
              <p:spPr>
                <a:xfrm>
                  <a:off x="7353001" y="160046"/>
                  <a:ext cx="450774" cy="386725"/>
                </a:xfrm>
                <a:prstGeom prst="ellipse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100">
                    <a:latin typeface="Eurostile"/>
                    <a:cs typeface="Eurostile"/>
                  </a:endParaRPr>
                </a:p>
              </p:txBody>
            </p:sp>
            <p:sp>
              <p:nvSpPr>
                <p:cNvPr id="101" name="Rechteck 100"/>
                <p:cNvSpPr/>
                <p:nvPr/>
              </p:nvSpPr>
              <p:spPr>
                <a:xfrm>
                  <a:off x="7539528" y="336270"/>
                  <a:ext cx="1383410" cy="508106"/>
                </a:xfrm>
                <a:prstGeom prst="rect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1100" dirty="0" err="1" smtClean="0">
                      <a:solidFill>
                        <a:schemeClr val="bg1"/>
                      </a:solidFill>
                      <a:latin typeface="Eurostile"/>
                      <a:cs typeface="Eurostile"/>
                    </a:rPr>
                    <a:t>cfService</a:t>
                  </a:r>
                  <a:endParaRPr lang="de-DE" sz="1100" dirty="0">
                    <a:solidFill>
                      <a:schemeClr val="bg1"/>
                    </a:solidFill>
                    <a:latin typeface="Eurostile"/>
                    <a:cs typeface="Eurostile"/>
                  </a:endParaRPr>
                </a:p>
              </p:txBody>
            </p:sp>
          </p:grpSp>
          <p:grpSp>
            <p:nvGrpSpPr>
              <p:cNvPr id="83" name="Gruppierung 82"/>
              <p:cNvGrpSpPr/>
              <p:nvPr/>
            </p:nvGrpSpPr>
            <p:grpSpPr>
              <a:xfrm>
                <a:off x="194037" y="4861041"/>
                <a:ext cx="1569937" cy="684330"/>
                <a:chOff x="7353001" y="160046"/>
                <a:chExt cx="1569937" cy="684330"/>
              </a:xfrm>
            </p:grpSpPr>
            <p:sp>
              <p:nvSpPr>
                <p:cNvPr id="98" name="Oval 97"/>
                <p:cNvSpPr/>
                <p:nvPr/>
              </p:nvSpPr>
              <p:spPr>
                <a:xfrm>
                  <a:off x="7353001" y="160046"/>
                  <a:ext cx="450774" cy="386725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100">
                    <a:latin typeface="Eurostile"/>
                    <a:cs typeface="Eurostile"/>
                  </a:endParaRPr>
                </a:p>
              </p:txBody>
            </p:sp>
            <p:sp>
              <p:nvSpPr>
                <p:cNvPr id="99" name="Rechteck 98"/>
                <p:cNvSpPr/>
                <p:nvPr/>
              </p:nvSpPr>
              <p:spPr>
                <a:xfrm>
                  <a:off x="7539528" y="336270"/>
                  <a:ext cx="1383410" cy="508106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1100" dirty="0" err="1" smtClean="0">
                      <a:solidFill>
                        <a:schemeClr val="tx1"/>
                      </a:solidFill>
                      <a:latin typeface="Eurostile"/>
                      <a:cs typeface="Eurostile"/>
                    </a:rPr>
                    <a:t>cfCitation</a:t>
                  </a:r>
                  <a:endParaRPr lang="de-DE" sz="1100" dirty="0">
                    <a:solidFill>
                      <a:schemeClr val="tx1"/>
                    </a:solidFill>
                    <a:latin typeface="Eurostile"/>
                    <a:cs typeface="Eurostile"/>
                  </a:endParaRPr>
                </a:p>
              </p:txBody>
            </p:sp>
          </p:grpSp>
          <p:grpSp>
            <p:nvGrpSpPr>
              <p:cNvPr id="84" name="Gruppierung 83"/>
              <p:cNvGrpSpPr/>
              <p:nvPr/>
            </p:nvGrpSpPr>
            <p:grpSpPr>
              <a:xfrm>
                <a:off x="1323939" y="5697771"/>
                <a:ext cx="1569937" cy="684330"/>
                <a:chOff x="7353001" y="160046"/>
                <a:chExt cx="1569937" cy="684330"/>
              </a:xfrm>
            </p:grpSpPr>
            <p:sp>
              <p:nvSpPr>
                <p:cNvPr id="96" name="Oval 95"/>
                <p:cNvSpPr/>
                <p:nvPr/>
              </p:nvSpPr>
              <p:spPr>
                <a:xfrm>
                  <a:off x="7353001" y="160046"/>
                  <a:ext cx="450774" cy="386725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100">
                    <a:latin typeface="Eurostile"/>
                    <a:cs typeface="Eurostile"/>
                  </a:endParaRPr>
                </a:p>
              </p:txBody>
            </p:sp>
            <p:sp>
              <p:nvSpPr>
                <p:cNvPr id="97" name="Rechteck 96"/>
                <p:cNvSpPr/>
                <p:nvPr/>
              </p:nvSpPr>
              <p:spPr>
                <a:xfrm>
                  <a:off x="7539528" y="336270"/>
                  <a:ext cx="1383410" cy="508106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1100" dirty="0" err="1" smtClean="0">
                      <a:solidFill>
                        <a:schemeClr val="tx1"/>
                      </a:solidFill>
                      <a:latin typeface="Eurostile"/>
                      <a:cs typeface="Eurostile"/>
                    </a:rPr>
                    <a:t>cfEvent</a:t>
                  </a:r>
                  <a:endParaRPr lang="de-DE" sz="1100" dirty="0">
                    <a:solidFill>
                      <a:schemeClr val="tx1"/>
                    </a:solidFill>
                    <a:latin typeface="Eurostile"/>
                    <a:cs typeface="Eurostile"/>
                  </a:endParaRPr>
                </a:p>
              </p:txBody>
            </p:sp>
          </p:grpSp>
          <p:sp>
            <p:nvSpPr>
              <p:cNvPr id="85" name="Rechteck 84"/>
              <p:cNvSpPr/>
              <p:nvPr/>
            </p:nvSpPr>
            <p:spPr>
              <a:xfrm>
                <a:off x="3336358" y="6050219"/>
                <a:ext cx="1383410" cy="508106"/>
              </a:xfrm>
              <a:prstGeom prst="rect">
                <a:avLst/>
              </a:prstGeom>
              <a:solidFill>
                <a:srgbClr val="FFDE1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100" dirty="0" err="1" smtClean="0">
                    <a:solidFill>
                      <a:schemeClr val="tx1"/>
                    </a:solidFill>
                    <a:latin typeface="Eurostile"/>
                    <a:cs typeface="Eurostile"/>
                  </a:rPr>
                  <a:t>cfLanguage</a:t>
                </a:r>
                <a:endParaRPr lang="de-DE" sz="1100" dirty="0">
                  <a:solidFill>
                    <a:schemeClr val="tx1"/>
                  </a:solidFill>
                  <a:latin typeface="Eurostile"/>
                  <a:cs typeface="Eurostile"/>
                </a:endParaRPr>
              </a:p>
            </p:txBody>
          </p:sp>
          <p:sp>
            <p:nvSpPr>
              <p:cNvPr id="86" name="Rechteck 85"/>
              <p:cNvSpPr/>
              <p:nvPr/>
            </p:nvSpPr>
            <p:spPr>
              <a:xfrm>
                <a:off x="5109303" y="6050219"/>
                <a:ext cx="1383410" cy="508106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100" dirty="0" err="1" smtClean="0">
                    <a:solidFill>
                      <a:schemeClr val="tx1"/>
                    </a:solidFill>
                    <a:latin typeface="Eurostile"/>
                    <a:cs typeface="Eurostile"/>
                  </a:rPr>
                  <a:t>cfCurrency</a:t>
                </a:r>
                <a:endParaRPr lang="de-DE" sz="1100" dirty="0">
                  <a:solidFill>
                    <a:schemeClr val="tx1"/>
                  </a:solidFill>
                  <a:latin typeface="Eurostile"/>
                  <a:cs typeface="Eurostile"/>
                </a:endParaRPr>
              </a:p>
            </p:txBody>
          </p:sp>
          <p:sp>
            <p:nvSpPr>
              <p:cNvPr id="87" name="Rechteck 86"/>
              <p:cNvSpPr/>
              <p:nvPr/>
            </p:nvSpPr>
            <p:spPr>
              <a:xfrm>
                <a:off x="6774995" y="5778618"/>
                <a:ext cx="1383410" cy="508106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100" dirty="0" err="1" smtClean="0">
                    <a:solidFill>
                      <a:schemeClr val="tx1"/>
                    </a:solidFill>
                    <a:latin typeface="Eurostile"/>
                    <a:cs typeface="Eurostile"/>
                  </a:rPr>
                  <a:t>cfCountry</a:t>
                </a:r>
                <a:endParaRPr lang="de-DE" sz="1100" dirty="0">
                  <a:solidFill>
                    <a:schemeClr val="tx1"/>
                  </a:solidFill>
                  <a:latin typeface="Eurostile"/>
                  <a:cs typeface="Eurostile"/>
                </a:endParaRPr>
              </a:p>
            </p:txBody>
          </p:sp>
          <p:sp>
            <p:nvSpPr>
              <p:cNvPr id="88" name="Rechteck 87"/>
              <p:cNvSpPr/>
              <p:nvPr/>
            </p:nvSpPr>
            <p:spPr>
              <a:xfrm>
                <a:off x="70557" y="3835431"/>
                <a:ext cx="1315120" cy="51722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100" dirty="0" err="1" smtClean="0">
                    <a:solidFill>
                      <a:schemeClr val="tx1"/>
                    </a:solidFill>
                    <a:latin typeface="Eurostile"/>
                    <a:cs typeface="Eurostile"/>
                  </a:rPr>
                  <a:t>cfCurriculum</a:t>
                </a:r>
                <a:r>
                  <a:rPr lang="de-DE" sz="1100" dirty="0" smtClean="0">
                    <a:solidFill>
                      <a:schemeClr val="tx1"/>
                    </a:solidFill>
                    <a:latin typeface="Eurostile"/>
                    <a:cs typeface="Eurostile"/>
                  </a:rPr>
                  <a:t/>
                </a:r>
                <a:br>
                  <a:rPr lang="de-DE" sz="1100" dirty="0" smtClean="0">
                    <a:solidFill>
                      <a:schemeClr val="tx1"/>
                    </a:solidFill>
                    <a:latin typeface="Eurostile"/>
                    <a:cs typeface="Eurostile"/>
                  </a:rPr>
                </a:br>
                <a:r>
                  <a:rPr lang="de-DE" sz="1100" dirty="0" smtClean="0">
                    <a:solidFill>
                      <a:schemeClr val="tx1"/>
                    </a:solidFill>
                    <a:latin typeface="Eurostile"/>
                    <a:cs typeface="Eurostile"/>
                  </a:rPr>
                  <a:t>Vitae	</a:t>
                </a:r>
                <a:endParaRPr lang="de-DE" sz="1100" dirty="0">
                  <a:solidFill>
                    <a:schemeClr val="tx1"/>
                  </a:solidFill>
                  <a:latin typeface="Eurostile"/>
                  <a:cs typeface="Eurostile"/>
                </a:endParaRPr>
              </a:p>
            </p:txBody>
          </p:sp>
          <p:sp>
            <p:nvSpPr>
              <p:cNvPr id="89" name="Rechteck 88"/>
              <p:cNvSpPr/>
              <p:nvPr/>
            </p:nvSpPr>
            <p:spPr>
              <a:xfrm>
                <a:off x="70557" y="2611463"/>
                <a:ext cx="1315120" cy="51722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100" dirty="0" err="1" smtClean="0">
                    <a:solidFill>
                      <a:schemeClr val="tx1"/>
                    </a:solidFill>
                    <a:latin typeface="Eurostile"/>
                    <a:cs typeface="Eurostile"/>
                  </a:rPr>
                  <a:t>cfPrize</a:t>
                </a:r>
                <a:endParaRPr lang="de-DE" sz="1100" dirty="0">
                  <a:solidFill>
                    <a:schemeClr val="tx1"/>
                  </a:solidFill>
                  <a:latin typeface="Eurostile"/>
                  <a:cs typeface="Eurostile"/>
                </a:endParaRPr>
              </a:p>
            </p:txBody>
          </p:sp>
          <p:sp>
            <p:nvSpPr>
              <p:cNvPr id="90" name="Rechteck 89"/>
              <p:cNvSpPr/>
              <p:nvPr/>
            </p:nvSpPr>
            <p:spPr>
              <a:xfrm>
                <a:off x="159714" y="1729095"/>
                <a:ext cx="1315120" cy="51722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100" dirty="0" err="1" smtClean="0">
                    <a:solidFill>
                      <a:schemeClr val="tx1"/>
                    </a:solidFill>
                    <a:latin typeface="Eurostile"/>
                    <a:cs typeface="Eurostile"/>
                  </a:rPr>
                  <a:t>cfQualification</a:t>
                </a:r>
                <a:endParaRPr lang="de-DE" sz="1100" dirty="0" smtClean="0">
                  <a:solidFill>
                    <a:schemeClr val="tx1"/>
                  </a:solidFill>
                  <a:latin typeface="Eurostile"/>
                  <a:cs typeface="Eurostile"/>
                </a:endParaRPr>
              </a:p>
            </p:txBody>
          </p:sp>
          <p:grpSp>
            <p:nvGrpSpPr>
              <p:cNvPr id="91" name="Gruppierung 90"/>
              <p:cNvGrpSpPr/>
              <p:nvPr/>
            </p:nvGrpSpPr>
            <p:grpSpPr>
              <a:xfrm>
                <a:off x="7411165" y="4553972"/>
                <a:ext cx="1569937" cy="684330"/>
                <a:chOff x="7353001" y="160046"/>
                <a:chExt cx="1569937" cy="684330"/>
              </a:xfrm>
            </p:grpSpPr>
            <p:sp>
              <p:nvSpPr>
                <p:cNvPr id="94" name="Oval 93"/>
                <p:cNvSpPr/>
                <p:nvPr/>
              </p:nvSpPr>
              <p:spPr>
                <a:xfrm>
                  <a:off x="7353001" y="160046"/>
                  <a:ext cx="450774" cy="386725"/>
                </a:xfrm>
                <a:prstGeom prst="ellips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100">
                    <a:latin typeface="Eurostile"/>
                    <a:cs typeface="Eurostile"/>
                  </a:endParaRPr>
                </a:p>
              </p:txBody>
            </p:sp>
            <p:sp>
              <p:nvSpPr>
                <p:cNvPr id="95" name="Rechteck 94"/>
                <p:cNvSpPr/>
                <p:nvPr/>
              </p:nvSpPr>
              <p:spPr>
                <a:xfrm>
                  <a:off x="7539528" y="336270"/>
                  <a:ext cx="1383410" cy="508106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1100" dirty="0" err="1" smtClean="0">
                      <a:solidFill>
                        <a:schemeClr val="tx1"/>
                      </a:solidFill>
                      <a:latin typeface="Eurostile"/>
                      <a:cs typeface="Eurostile"/>
                    </a:rPr>
                    <a:t>cfGeographic</a:t>
                  </a:r>
                  <a:r>
                    <a:rPr lang="de-DE" sz="1100" dirty="0" smtClean="0">
                      <a:solidFill>
                        <a:schemeClr val="tx1"/>
                      </a:solidFill>
                      <a:latin typeface="Eurostile"/>
                      <a:cs typeface="Eurostile"/>
                    </a:rPr>
                    <a:t/>
                  </a:r>
                  <a:br>
                    <a:rPr lang="de-DE" sz="1100" dirty="0" smtClean="0">
                      <a:solidFill>
                        <a:schemeClr val="tx1"/>
                      </a:solidFill>
                      <a:latin typeface="Eurostile"/>
                      <a:cs typeface="Eurostile"/>
                    </a:rPr>
                  </a:br>
                  <a:r>
                    <a:rPr lang="de-DE" sz="1100" dirty="0" err="1" smtClean="0">
                      <a:solidFill>
                        <a:schemeClr val="tx1"/>
                      </a:solidFill>
                      <a:latin typeface="Eurostile"/>
                      <a:cs typeface="Eurostile"/>
                    </a:rPr>
                    <a:t>BoundingBox</a:t>
                  </a:r>
                  <a:endParaRPr lang="de-DE" sz="1100" dirty="0">
                    <a:solidFill>
                      <a:schemeClr val="tx1"/>
                    </a:solidFill>
                    <a:latin typeface="Eurostile"/>
                    <a:cs typeface="Eurostile"/>
                  </a:endParaRPr>
                </a:p>
              </p:txBody>
            </p:sp>
          </p:grpSp>
          <p:sp>
            <p:nvSpPr>
              <p:cNvPr id="92" name="Rechteck 91"/>
              <p:cNvSpPr/>
              <p:nvPr/>
            </p:nvSpPr>
            <p:spPr>
              <a:xfrm>
                <a:off x="7509492" y="3465609"/>
                <a:ext cx="1483324" cy="51722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100" dirty="0" err="1" smtClean="0">
                    <a:solidFill>
                      <a:schemeClr val="tx1"/>
                    </a:solidFill>
                    <a:latin typeface="Eurostile"/>
                    <a:cs typeface="Eurostile"/>
                  </a:rPr>
                  <a:t>cfPostalAddress</a:t>
                </a:r>
                <a:endParaRPr lang="de-DE" sz="1100" dirty="0" smtClean="0">
                  <a:solidFill>
                    <a:schemeClr val="tx1"/>
                  </a:solidFill>
                  <a:latin typeface="Eurostile"/>
                  <a:cs typeface="Eurostile"/>
                </a:endParaRPr>
              </a:p>
            </p:txBody>
          </p:sp>
          <p:sp>
            <p:nvSpPr>
              <p:cNvPr id="93" name="Rechteck 92"/>
              <p:cNvSpPr/>
              <p:nvPr/>
            </p:nvSpPr>
            <p:spPr>
              <a:xfrm>
                <a:off x="7393525" y="2503701"/>
                <a:ext cx="1896749" cy="51722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100" dirty="0" err="1" smtClean="0">
                    <a:solidFill>
                      <a:schemeClr val="tx1"/>
                    </a:solidFill>
                    <a:latin typeface="Eurostile"/>
                    <a:cs typeface="Eurostile"/>
                  </a:rPr>
                  <a:t>cfElectronicAddress</a:t>
                </a:r>
                <a:endParaRPr lang="de-DE" sz="1100" dirty="0" smtClean="0">
                  <a:solidFill>
                    <a:schemeClr val="tx1"/>
                  </a:solidFill>
                  <a:latin typeface="Eurostile"/>
                  <a:cs typeface="Eurostile"/>
                </a:endParaRPr>
              </a:p>
            </p:txBody>
          </p:sp>
        </p:grpSp>
        <p:grpSp>
          <p:nvGrpSpPr>
            <p:cNvPr id="39" name="Gruppierung 38"/>
            <p:cNvGrpSpPr/>
            <p:nvPr/>
          </p:nvGrpSpPr>
          <p:grpSpPr>
            <a:xfrm>
              <a:off x="1844661" y="2870075"/>
              <a:ext cx="5541351" cy="1723932"/>
              <a:chOff x="1684594" y="3392000"/>
              <a:chExt cx="5541351" cy="1723932"/>
            </a:xfrm>
          </p:grpSpPr>
          <p:grpSp>
            <p:nvGrpSpPr>
              <p:cNvPr id="65" name="Gruppierung 64"/>
              <p:cNvGrpSpPr/>
              <p:nvPr/>
            </p:nvGrpSpPr>
            <p:grpSpPr>
              <a:xfrm>
                <a:off x="1684594" y="4431602"/>
                <a:ext cx="1569937" cy="684330"/>
                <a:chOff x="3228072" y="2152221"/>
                <a:chExt cx="1781614" cy="831584"/>
              </a:xfrm>
            </p:grpSpPr>
            <p:sp>
              <p:nvSpPr>
                <p:cNvPr id="75" name="Oval 74"/>
                <p:cNvSpPr/>
                <p:nvPr/>
              </p:nvSpPr>
              <p:spPr>
                <a:xfrm>
                  <a:off x="3228072" y="2152221"/>
                  <a:ext cx="511553" cy="469941"/>
                </a:xfrm>
                <a:prstGeom prst="ellipse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100">
                    <a:latin typeface="Eurostile"/>
                    <a:cs typeface="Eurostile"/>
                  </a:endParaRPr>
                </a:p>
              </p:txBody>
            </p:sp>
            <p:sp>
              <p:nvSpPr>
                <p:cNvPr id="76" name="Rechteck 75"/>
                <p:cNvSpPr/>
                <p:nvPr/>
              </p:nvSpPr>
              <p:spPr>
                <a:xfrm>
                  <a:off x="3439749" y="2366365"/>
                  <a:ext cx="1569937" cy="617440"/>
                </a:xfrm>
                <a:prstGeom prst="rect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1100" dirty="0" err="1" smtClean="0">
                      <a:solidFill>
                        <a:schemeClr val="tx1"/>
                      </a:solidFill>
                      <a:latin typeface="Eurostile"/>
                      <a:cs typeface="Eurostile"/>
                    </a:rPr>
                    <a:t>cfPerson</a:t>
                  </a:r>
                  <a:endParaRPr lang="de-DE" sz="1100" dirty="0">
                    <a:solidFill>
                      <a:schemeClr val="tx1"/>
                    </a:solidFill>
                    <a:latin typeface="Eurostile"/>
                    <a:cs typeface="Eurostile"/>
                  </a:endParaRPr>
                </a:p>
              </p:txBody>
            </p:sp>
          </p:grpSp>
          <p:grpSp>
            <p:nvGrpSpPr>
              <p:cNvPr id="66" name="Gruppierung 65"/>
              <p:cNvGrpSpPr/>
              <p:nvPr/>
            </p:nvGrpSpPr>
            <p:grpSpPr>
              <a:xfrm>
                <a:off x="3536766" y="3392000"/>
                <a:ext cx="1569937" cy="684330"/>
                <a:chOff x="3308144" y="2152221"/>
                <a:chExt cx="1781615" cy="831584"/>
              </a:xfrm>
            </p:grpSpPr>
            <p:sp>
              <p:nvSpPr>
                <p:cNvPr id="73" name="Oval 72"/>
                <p:cNvSpPr/>
                <p:nvPr/>
              </p:nvSpPr>
              <p:spPr>
                <a:xfrm>
                  <a:off x="3308144" y="2152221"/>
                  <a:ext cx="511553" cy="469940"/>
                </a:xfrm>
                <a:prstGeom prst="ellipse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100">
                    <a:latin typeface="Eurostile"/>
                    <a:cs typeface="Eurostile"/>
                  </a:endParaRPr>
                </a:p>
              </p:txBody>
            </p:sp>
            <p:sp>
              <p:nvSpPr>
                <p:cNvPr id="74" name="Rechteck 73"/>
                <p:cNvSpPr/>
                <p:nvPr/>
              </p:nvSpPr>
              <p:spPr>
                <a:xfrm>
                  <a:off x="3519822" y="2366365"/>
                  <a:ext cx="1569937" cy="617440"/>
                </a:xfrm>
                <a:prstGeom prst="rect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1100" dirty="0" err="1" smtClean="0">
                      <a:solidFill>
                        <a:srgbClr val="000000"/>
                      </a:solidFill>
                      <a:latin typeface="Eurostile"/>
                      <a:cs typeface="Eurostile"/>
                    </a:rPr>
                    <a:t>cfProject</a:t>
                  </a:r>
                  <a:endParaRPr lang="de-DE" sz="1100" dirty="0">
                    <a:solidFill>
                      <a:srgbClr val="000000"/>
                    </a:solidFill>
                    <a:latin typeface="Eurostile"/>
                    <a:cs typeface="Eurostile"/>
                  </a:endParaRPr>
                </a:p>
              </p:txBody>
            </p:sp>
          </p:grpSp>
          <p:grpSp>
            <p:nvGrpSpPr>
              <p:cNvPr id="67" name="Gruppierung 66"/>
              <p:cNvGrpSpPr/>
              <p:nvPr/>
            </p:nvGrpSpPr>
            <p:grpSpPr>
              <a:xfrm>
                <a:off x="5656008" y="4431602"/>
                <a:ext cx="1569937" cy="684330"/>
                <a:chOff x="3228072" y="2152221"/>
                <a:chExt cx="1781614" cy="831584"/>
              </a:xfrm>
            </p:grpSpPr>
            <p:sp>
              <p:nvSpPr>
                <p:cNvPr id="71" name="Oval 70"/>
                <p:cNvSpPr/>
                <p:nvPr/>
              </p:nvSpPr>
              <p:spPr>
                <a:xfrm>
                  <a:off x="3228072" y="2152221"/>
                  <a:ext cx="511553" cy="469941"/>
                </a:xfrm>
                <a:prstGeom prst="ellipse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100">
                    <a:latin typeface="Eurostile"/>
                    <a:cs typeface="Eurostile"/>
                  </a:endParaRPr>
                </a:p>
              </p:txBody>
            </p:sp>
            <p:sp>
              <p:nvSpPr>
                <p:cNvPr id="72" name="Rechteck 71"/>
                <p:cNvSpPr/>
                <p:nvPr/>
              </p:nvSpPr>
              <p:spPr>
                <a:xfrm>
                  <a:off x="3439749" y="2366365"/>
                  <a:ext cx="1569937" cy="617440"/>
                </a:xfrm>
                <a:prstGeom prst="rect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1100" dirty="0" err="1" smtClean="0">
                      <a:solidFill>
                        <a:srgbClr val="000000"/>
                      </a:solidFill>
                      <a:latin typeface="Eurostile"/>
                      <a:cs typeface="Eurostile"/>
                    </a:rPr>
                    <a:t>cfOrganisation</a:t>
                  </a:r>
                  <a:endParaRPr lang="de-DE" sz="1100" dirty="0" smtClean="0">
                    <a:solidFill>
                      <a:srgbClr val="000000"/>
                    </a:solidFill>
                    <a:latin typeface="Eurostile"/>
                    <a:cs typeface="Eurostile"/>
                  </a:endParaRPr>
                </a:p>
                <a:p>
                  <a:pPr algn="ctr"/>
                  <a:r>
                    <a:rPr lang="de-DE" sz="1100" dirty="0" smtClean="0">
                      <a:solidFill>
                        <a:srgbClr val="000000"/>
                      </a:solidFill>
                      <a:latin typeface="Eurostile"/>
                      <a:cs typeface="Eurostile"/>
                    </a:rPr>
                    <a:t>Unit</a:t>
                  </a:r>
                  <a:endParaRPr lang="de-DE" sz="1100" dirty="0">
                    <a:solidFill>
                      <a:srgbClr val="000000"/>
                    </a:solidFill>
                    <a:latin typeface="Eurostile"/>
                    <a:cs typeface="Eurostile"/>
                  </a:endParaRPr>
                </a:p>
              </p:txBody>
            </p:sp>
          </p:grpSp>
          <p:cxnSp>
            <p:nvCxnSpPr>
              <p:cNvPr id="68" name="Gewinkelte Verbindung 67"/>
              <p:cNvCxnSpPr>
                <a:stCxn id="76" idx="3"/>
                <a:endCxn id="72" idx="1"/>
              </p:cNvCxnSpPr>
              <p:nvPr/>
            </p:nvCxnSpPr>
            <p:spPr>
              <a:xfrm>
                <a:off x="3254531" y="4861879"/>
                <a:ext cx="2588004" cy="12700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Gewinkelte Verbindung 68"/>
              <p:cNvCxnSpPr>
                <a:stCxn id="76" idx="0"/>
                <a:endCxn id="74" idx="1"/>
              </p:cNvCxnSpPr>
              <p:nvPr/>
            </p:nvCxnSpPr>
            <p:spPr>
              <a:xfrm rot="5400000" flipH="1" flipV="1">
                <a:off x="2750286" y="3634818"/>
                <a:ext cx="785549" cy="1160468"/>
              </a:xfrm>
              <a:prstGeom prst="bentConnector2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Gewinkelte Verbindung 69"/>
              <p:cNvCxnSpPr>
                <a:stCxn id="72" idx="0"/>
                <a:endCxn id="74" idx="3"/>
              </p:cNvCxnSpPr>
              <p:nvPr/>
            </p:nvCxnSpPr>
            <p:spPr>
              <a:xfrm rot="16200000" flipV="1">
                <a:off x="5427698" y="3501283"/>
                <a:ext cx="785549" cy="1427537"/>
              </a:xfrm>
              <a:prstGeom prst="bentConnector2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0" name="Gewinkelte Verbindung 39"/>
            <p:cNvCxnSpPr/>
            <p:nvPr/>
          </p:nvCxnSpPr>
          <p:spPr>
            <a:xfrm flipV="1">
              <a:off x="5266770" y="2762312"/>
              <a:ext cx="2126755" cy="538040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" name="Gruppierung 40"/>
            <p:cNvGrpSpPr/>
            <p:nvPr/>
          </p:nvGrpSpPr>
          <p:grpSpPr>
            <a:xfrm>
              <a:off x="1658134" y="1332147"/>
              <a:ext cx="5629552" cy="1723932"/>
              <a:chOff x="1702234" y="1243027"/>
              <a:chExt cx="5629552" cy="1723932"/>
            </a:xfrm>
          </p:grpSpPr>
          <p:grpSp>
            <p:nvGrpSpPr>
              <p:cNvPr id="53" name="Gruppierung 52"/>
              <p:cNvGrpSpPr/>
              <p:nvPr/>
            </p:nvGrpSpPr>
            <p:grpSpPr>
              <a:xfrm>
                <a:off x="1702234" y="2282629"/>
                <a:ext cx="1569937" cy="684330"/>
                <a:chOff x="3228072" y="2152221"/>
                <a:chExt cx="1781614" cy="831584"/>
              </a:xfrm>
            </p:grpSpPr>
            <p:sp>
              <p:nvSpPr>
                <p:cNvPr id="63" name="Oval 62"/>
                <p:cNvSpPr/>
                <p:nvPr/>
              </p:nvSpPr>
              <p:spPr>
                <a:xfrm>
                  <a:off x="3228072" y="2152221"/>
                  <a:ext cx="511553" cy="469941"/>
                </a:xfrm>
                <a:prstGeom prst="ellipse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100">
                    <a:latin typeface="Eurostile"/>
                    <a:cs typeface="Eurostile"/>
                  </a:endParaRPr>
                </a:p>
              </p:txBody>
            </p:sp>
            <p:sp>
              <p:nvSpPr>
                <p:cNvPr id="64" name="Rechteck 63"/>
                <p:cNvSpPr/>
                <p:nvPr/>
              </p:nvSpPr>
              <p:spPr>
                <a:xfrm>
                  <a:off x="3439749" y="2366365"/>
                  <a:ext cx="1569937" cy="617440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1100" dirty="0" err="1" smtClean="0">
                      <a:solidFill>
                        <a:schemeClr val="tx1"/>
                      </a:solidFill>
                      <a:latin typeface="Eurostile"/>
                      <a:cs typeface="Eurostile"/>
                    </a:rPr>
                    <a:t>cfResultPatent</a:t>
                  </a:r>
                  <a:endParaRPr lang="de-DE" sz="1100" dirty="0">
                    <a:solidFill>
                      <a:schemeClr val="tx1"/>
                    </a:solidFill>
                    <a:latin typeface="Eurostile"/>
                    <a:cs typeface="Eurostile"/>
                  </a:endParaRPr>
                </a:p>
              </p:txBody>
            </p:sp>
          </p:grpSp>
          <p:grpSp>
            <p:nvGrpSpPr>
              <p:cNvPr id="54" name="Gruppierung 53"/>
              <p:cNvGrpSpPr/>
              <p:nvPr/>
            </p:nvGrpSpPr>
            <p:grpSpPr>
              <a:xfrm>
                <a:off x="3483848" y="1243027"/>
                <a:ext cx="1569937" cy="684330"/>
                <a:chOff x="3228072" y="2152221"/>
                <a:chExt cx="1781614" cy="831584"/>
              </a:xfrm>
            </p:grpSpPr>
            <p:sp>
              <p:nvSpPr>
                <p:cNvPr id="61" name="Oval 60"/>
                <p:cNvSpPr/>
                <p:nvPr/>
              </p:nvSpPr>
              <p:spPr>
                <a:xfrm>
                  <a:off x="3228072" y="2152221"/>
                  <a:ext cx="511553" cy="469941"/>
                </a:xfrm>
                <a:prstGeom prst="ellipse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100">
                    <a:latin typeface="Eurostile"/>
                    <a:cs typeface="Eurostile"/>
                  </a:endParaRPr>
                </a:p>
              </p:txBody>
            </p:sp>
            <p:sp>
              <p:nvSpPr>
                <p:cNvPr id="62" name="Rechteck 61"/>
                <p:cNvSpPr/>
                <p:nvPr/>
              </p:nvSpPr>
              <p:spPr>
                <a:xfrm>
                  <a:off x="3439749" y="2366365"/>
                  <a:ext cx="1569937" cy="617440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1100" dirty="0" err="1" smtClean="0">
                      <a:solidFill>
                        <a:srgbClr val="000000"/>
                      </a:solidFill>
                      <a:latin typeface="Eurostile"/>
                      <a:cs typeface="Eurostile"/>
                    </a:rPr>
                    <a:t>cfResult</a:t>
                  </a:r>
                  <a:r>
                    <a:rPr lang="de-DE" sz="1100" dirty="0" smtClean="0">
                      <a:solidFill>
                        <a:srgbClr val="000000"/>
                      </a:solidFill>
                      <a:latin typeface="Eurostile"/>
                      <a:cs typeface="Eurostile"/>
                    </a:rPr>
                    <a:t/>
                  </a:r>
                  <a:br>
                    <a:rPr lang="de-DE" sz="1100" dirty="0" smtClean="0">
                      <a:solidFill>
                        <a:srgbClr val="000000"/>
                      </a:solidFill>
                      <a:latin typeface="Eurostile"/>
                      <a:cs typeface="Eurostile"/>
                    </a:rPr>
                  </a:br>
                  <a:r>
                    <a:rPr lang="de-DE" sz="1100" dirty="0" err="1" smtClean="0">
                      <a:solidFill>
                        <a:srgbClr val="000000"/>
                      </a:solidFill>
                      <a:latin typeface="Eurostile"/>
                      <a:cs typeface="Eurostile"/>
                    </a:rPr>
                    <a:t>Publication</a:t>
                  </a:r>
                  <a:endParaRPr lang="de-DE" sz="1100" dirty="0">
                    <a:solidFill>
                      <a:srgbClr val="000000"/>
                    </a:solidFill>
                    <a:latin typeface="Eurostile"/>
                    <a:cs typeface="Eurostile"/>
                  </a:endParaRPr>
                </a:p>
              </p:txBody>
            </p:sp>
          </p:grpSp>
          <p:grpSp>
            <p:nvGrpSpPr>
              <p:cNvPr id="55" name="Gruppierung 54"/>
              <p:cNvGrpSpPr/>
              <p:nvPr/>
            </p:nvGrpSpPr>
            <p:grpSpPr>
              <a:xfrm>
                <a:off x="5673648" y="2282629"/>
                <a:ext cx="1658138" cy="684330"/>
                <a:chOff x="3228072" y="2152221"/>
                <a:chExt cx="1881707" cy="831584"/>
              </a:xfrm>
            </p:grpSpPr>
            <p:sp>
              <p:nvSpPr>
                <p:cNvPr id="59" name="Oval 58"/>
                <p:cNvSpPr/>
                <p:nvPr/>
              </p:nvSpPr>
              <p:spPr>
                <a:xfrm>
                  <a:off x="3228072" y="2152221"/>
                  <a:ext cx="511553" cy="469941"/>
                </a:xfrm>
                <a:prstGeom prst="ellipse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100">
                    <a:latin typeface="Eurostile"/>
                    <a:cs typeface="Eurostile"/>
                  </a:endParaRPr>
                </a:p>
              </p:txBody>
            </p:sp>
            <p:sp>
              <p:nvSpPr>
                <p:cNvPr id="60" name="Rechteck 59"/>
                <p:cNvSpPr/>
                <p:nvPr/>
              </p:nvSpPr>
              <p:spPr>
                <a:xfrm>
                  <a:off x="3439749" y="2366365"/>
                  <a:ext cx="1670030" cy="617440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1100" dirty="0" err="1" smtClean="0">
                      <a:solidFill>
                        <a:srgbClr val="000000"/>
                      </a:solidFill>
                      <a:latin typeface="Eurostile"/>
                      <a:cs typeface="Eurostile"/>
                    </a:rPr>
                    <a:t>cfResultProduct</a:t>
                  </a:r>
                  <a:endParaRPr lang="de-DE" sz="1100" dirty="0" smtClean="0">
                    <a:solidFill>
                      <a:srgbClr val="000000"/>
                    </a:solidFill>
                    <a:latin typeface="Eurostile"/>
                    <a:cs typeface="Eurostile"/>
                  </a:endParaRPr>
                </a:p>
              </p:txBody>
            </p:sp>
          </p:grpSp>
          <p:cxnSp>
            <p:nvCxnSpPr>
              <p:cNvPr id="56" name="Gewinkelte Verbindung 55"/>
              <p:cNvCxnSpPr>
                <a:stCxn id="60" idx="1"/>
                <a:endCxn id="64" idx="3"/>
              </p:cNvCxnSpPr>
              <p:nvPr/>
            </p:nvCxnSpPr>
            <p:spPr>
              <a:xfrm rot="10800000">
                <a:off x="3272172" y="2712906"/>
                <a:ext cx="2588004" cy="16041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Gewinkelte Verbindung 56"/>
              <p:cNvCxnSpPr>
                <a:stCxn id="62" idx="1"/>
                <a:endCxn id="64" idx="0"/>
              </p:cNvCxnSpPr>
              <p:nvPr/>
            </p:nvCxnSpPr>
            <p:spPr>
              <a:xfrm rot="10800000" flipV="1">
                <a:off x="2580467" y="1673303"/>
                <a:ext cx="1089909" cy="785549"/>
              </a:xfrm>
              <a:prstGeom prst="bentConnector2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Gewinkelte Verbindung 57"/>
              <p:cNvCxnSpPr>
                <a:stCxn id="60" idx="0"/>
                <a:endCxn id="62" idx="3"/>
              </p:cNvCxnSpPr>
              <p:nvPr/>
            </p:nvCxnSpPr>
            <p:spPr>
              <a:xfrm rot="16200000" flipV="1">
                <a:off x="5432109" y="1294981"/>
                <a:ext cx="785549" cy="1542196"/>
              </a:xfrm>
              <a:prstGeom prst="bentConnector2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" name="Gruppierung 41"/>
            <p:cNvGrpSpPr/>
            <p:nvPr/>
          </p:nvGrpSpPr>
          <p:grpSpPr>
            <a:xfrm>
              <a:off x="2963304" y="4816481"/>
              <a:ext cx="3811691" cy="685348"/>
              <a:chOff x="3007404" y="5114086"/>
              <a:chExt cx="3811691" cy="685348"/>
            </a:xfrm>
          </p:grpSpPr>
          <p:grpSp>
            <p:nvGrpSpPr>
              <p:cNvPr id="46" name="Gruppierung 45"/>
              <p:cNvGrpSpPr/>
              <p:nvPr/>
            </p:nvGrpSpPr>
            <p:grpSpPr>
              <a:xfrm>
                <a:off x="3007404" y="5115104"/>
                <a:ext cx="1569937" cy="684330"/>
                <a:chOff x="2689884" y="5079822"/>
                <a:chExt cx="1569937" cy="684330"/>
              </a:xfrm>
            </p:grpSpPr>
            <p:sp>
              <p:nvSpPr>
                <p:cNvPr id="51" name="Oval 50"/>
                <p:cNvSpPr/>
                <p:nvPr/>
              </p:nvSpPr>
              <p:spPr>
                <a:xfrm>
                  <a:off x="2689884" y="5079822"/>
                  <a:ext cx="450774" cy="386725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100">
                    <a:latin typeface="Eurostile"/>
                    <a:cs typeface="Eurostile"/>
                  </a:endParaRPr>
                </a:p>
              </p:txBody>
            </p:sp>
            <p:sp>
              <p:nvSpPr>
                <p:cNvPr id="52" name="Rechteck 51"/>
                <p:cNvSpPr/>
                <p:nvPr/>
              </p:nvSpPr>
              <p:spPr>
                <a:xfrm>
                  <a:off x="2876411" y="5256046"/>
                  <a:ext cx="1383410" cy="508106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1100" dirty="0" err="1" smtClean="0">
                      <a:solidFill>
                        <a:srgbClr val="FFFFFF"/>
                      </a:solidFill>
                      <a:latin typeface="Eurostile"/>
                      <a:cs typeface="Eurostile"/>
                    </a:rPr>
                    <a:t>cfIndicator</a:t>
                  </a:r>
                  <a:endParaRPr lang="de-DE" sz="1100" dirty="0">
                    <a:solidFill>
                      <a:srgbClr val="FFFFFF"/>
                    </a:solidFill>
                    <a:latin typeface="Eurostile"/>
                    <a:cs typeface="Eurostile"/>
                  </a:endParaRPr>
                </a:p>
              </p:txBody>
            </p:sp>
          </p:grpSp>
          <p:grpSp>
            <p:nvGrpSpPr>
              <p:cNvPr id="47" name="Gruppierung 46"/>
              <p:cNvGrpSpPr/>
              <p:nvPr/>
            </p:nvGrpSpPr>
            <p:grpSpPr>
              <a:xfrm>
                <a:off x="5083685" y="5114086"/>
                <a:ext cx="1735410" cy="684330"/>
                <a:chOff x="4554485" y="5114086"/>
                <a:chExt cx="1735410" cy="684330"/>
              </a:xfrm>
            </p:grpSpPr>
            <p:sp>
              <p:nvSpPr>
                <p:cNvPr id="49" name="Oval 48"/>
                <p:cNvSpPr/>
                <p:nvPr/>
              </p:nvSpPr>
              <p:spPr>
                <a:xfrm>
                  <a:off x="4554485" y="5114086"/>
                  <a:ext cx="450774" cy="386725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100">
                    <a:latin typeface="Eurostile"/>
                    <a:cs typeface="Eurostile"/>
                  </a:endParaRPr>
                </a:p>
              </p:txBody>
            </p:sp>
            <p:sp>
              <p:nvSpPr>
                <p:cNvPr id="50" name="Rechteck 49"/>
                <p:cNvSpPr/>
                <p:nvPr/>
              </p:nvSpPr>
              <p:spPr>
                <a:xfrm>
                  <a:off x="4741012" y="5290310"/>
                  <a:ext cx="1548883" cy="508106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1100" dirty="0" err="1" smtClean="0">
                      <a:solidFill>
                        <a:srgbClr val="FFFFFF"/>
                      </a:solidFill>
                      <a:latin typeface="Eurostile"/>
                      <a:cs typeface="Eurostile"/>
                    </a:rPr>
                    <a:t>cfMeasurement</a:t>
                  </a:r>
                  <a:endParaRPr lang="de-DE" sz="1100" dirty="0">
                    <a:solidFill>
                      <a:srgbClr val="FFFFFF"/>
                    </a:solidFill>
                    <a:latin typeface="Eurostile"/>
                    <a:cs typeface="Eurostile"/>
                  </a:endParaRPr>
                </a:p>
              </p:txBody>
            </p:sp>
          </p:grpSp>
          <p:cxnSp>
            <p:nvCxnSpPr>
              <p:cNvPr id="48" name="Gewinkelte Verbindung 47"/>
              <p:cNvCxnSpPr>
                <a:stCxn id="52" idx="3"/>
                <a:endCxn id="50" idx="1"/>
              </p:cNvCxnSpPr>
              <p:nvPr/>
            </p:nvCxnSpPr>
            <p:spPr>
              <a:xfrm flipV="1">
                <a:off x="4577341" y="5544363"/>
                <a:ext cx="692871" cy="1018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3" name="Rechteck 42"/>
            <p:cNvSpPr/>
            <p:nvPr/>
          </p:nvSpPr>
          <p:spPr>
            <a:xfrm>
              <a:off x="7679966" y="145675"/>
              <a:ext cx="1383410" cy="50810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100" dirty="0" err="1" smtClean="0">
                  <a:solidFill>
                    <a:srgbClr val="000000"/>
                  </a:solidFill>
                  <a:latin typeface="Eurostile"/>
                  <a:cs typeface="Eurostile"/>
                </a:rPr>
                <a:t>cfFederated</a:t>
              </a:r>
              <a:r>
                <a:rPr lang="de-DE" sz="1100" dirty="0" smtClean="0">
                  <a:solidFill>
                    <a:srgbClr val="000000"/>
                  </a:solidFill>
                  <a:latin typeface="Eurostile"/>
                  <a:cs typeface="Eurostile"/>
                </a:rPr>
                <a:t> Identifier</a:t>
              </a:r>
              <a:endParaRPr lang="de-DE" sz="1100" dirty="0">
                <a:solidFill>
                  <a:srgbClr val="000000"/>
                </a:solidFill>
                <a:latin typeface="Eurostile"/>
                <a:cs typeface="Eurostile"/>
              </a:endParaRPr>
            </a:p>
          </p:txBody>
        </p:sp>
        <p:cxnSp>
          <p:nvCxnSpPr>
            <p:cNvPr id="44" name="Gewinkelte Verbindung 43"/>
            <p:cNvCxnSpPr/>
            <p:nvPr/>
          </p:nvCxnSpPr>
          <p:spPr>
            <a:xfrm rot="5400000" flipH="1" flipV="1">
              <a:off x="7920102" y="1013036"/>
              <a:ext cx="937615" cy="232946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echteck 44"/>
            <p:cNvSpPr/>
            <p:nvPr/>
          </p:nvSpPr>
          <p:spPr>
            <a:xfrm>
              <a:off x="-114166" y="0"/>
              <a:ext cx="9404441" cy="68580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100"/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196155" y="100615"/>
            <a:ext cx="3159895" cy="480445"/>
            <a:chOff x="196155" y="100615"/>
            <a:chExt cx="3159895" cy="480445"/>
          </a:xfrm>
        </p:grpSpPr>
        <p:pic>
          <p:nvPicPr>
            <p:cNvPr id="109" name="Picture 108" descr="euroCRIS-logo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6155" y="100615"/>
              <a:ext cx="1509971" cy="480445"/>
            </a:xfrm>
            <a:prstGeom prst="rect">
              <a:avLst/>
            </a:prstGeom>
          </p:spPr>
        </p:pic>
        <p:sp>
          <p:nvSpPr>
            <p:cNvPr id="110" name="TextBox 109"/>
            <p:cNvSpPr txBox="1"/>
            <p:nvPr/>
          </p:nvSpPr>
          <p:spPr>
            <a:xfrm>
              <a:off x="1645651" y="135058"/>
              <a:ext cx="17103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i="0" dirty="0" err="1" smtClean="0">
                  <a:solidFill>
                    <a:srgbClr val="9B009B"/>
                  </a:solidFill>
                  <a:latin typeface="Apple Symbols"/>
                  <a:cs typeface="Apple Symbols"/>
                </a:rPr>
                <a:t>www.eurocris.org</a:t>
              </a:r>
              <a:endParaRPr lang="en-US" sz="2000" b="0" i="0" dirty="0">
                <a:solidFill>
                  <a:srgbClr val="9B009B"/>
                </a:solidFill>
                <a:latin typeface="Apple Symbols"/>
                <a:cs typeface="Apple Symbol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4675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6155" y="1409548"/>
            <a:ext cx="8779853" cy="5116726"/>
          </a:xfrm>
          <a:prstGeom prst="rect">
            <a:avLst/>
          </a:prstGeom>
          <a:solidFill>
            <a:srgbClr val="A6A6A6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Some CERIF Link Entities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645651" y="135058"/>
            <a:ext cx="1710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i="0" dirty="0" err="1" smtClean="0">
                <a:solidFill>
                  <a:srgbClr val="9B009B"/>
                </a:solidFill>
                <a:latin typeface="Apple Symbols"/>
                <a:cs typeface="Apple Symbols"/>
              </a:rPr>
              <a:t>www.eurocris.org</a:t>
            </a:r>
            <a:endParaRPr lang="en-US" sz="2000" b="0" i="0" dirty="0">
              <a:solidFill>
                <a:srgbClr val="9B009B"/>
              </a:solidFill>
              <a:latin typeface="Apple Symbols"/>
              <a:cs typeface="Apple Symbol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96155" y="100615"/>
            <a:ext cx="3159895" cy="480445"/>
            <a:chOff x="196155" y="100615"/>
            <a:chExt cx="3159895" cy="480445"/>
          </a:xfrm>
        </p:grpSpPr>
        <p:pic>
          <p:nvPicPr>
            <p:cNvPr id="6" name="Picture 5" descr="euroCRIS-logo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6155" y="100615"/>
              <a:ext cx="1509971" cy="48044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645651" y="135058"/>
              <a:ext cx="17103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i="0" dirty="0" err="1" smtClean="0">
                  <a:solidFill>
                    <a:srgbClr val="9B009B"/>
                  </a:solidFill>
                  <a:latin typeface="Apple Symbols"/>
                  <a:cs typeface="Apple Symbols"/>
                </a:rPr>
                <a:t>www.eurocris.org</a:t>
              </a:r>
              <a:endParaRPr lang="en-US" sz="2000" b="0" i="0" dirty="0">
                <a:solidFill>
                  <a:srgbClr val="9B009B"/>
                </a:solidFill>
                <a:latin typeface="Apple Symbols"/>
                <a:cs typeface="Apple Symbols"/>
              </a:endParaRPr>
            </a:p>
          </p:txBody>
        </p:sp>
      </p:grpSp>
      <p:grpSp>
        <p:nvGrpSpPr>
          <p:cNvPr id="38" name="Group 398"/>
          <p:cNvGrpSpPr>
            <a:grpSpLocks/>
          </p:cNvGrpSpPr>
          <p:nvPr/>
        </p:nvGrpSpPr>
        <p:grpSpPr bwMode="auto">
          <a:xfrm>
            <a:off x="395288" y="1887538"/>
            <a:ext cx="8391525" cy="3773487"/>
            <a:chOff x="249" y="1189"/>
            <a:chExt cx="5286" cy="2377"/>
          </a:xfrm>
        </p:grpSpPr>
        <p:pic>
          <p:nvPicPr>
            <p:cNvPr id="39" name="Picture 39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49" y="1189"/>
              <a:ext cx="5286" cy="23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" name="AutoShape 391"/>
            <p:cNvSpPr>
              <a:spLocks noChangeArrowheads="1"/>
            </p:cNvSpPr>
            <p:nvPr/>
          </p:nvSpPr>
          <p:spPr bwMode="auto">
            <a:xfrm>
              <a:off x="476" y="1299"/>
              <a:ext cx="227" cy="181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FFFF00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AutoShape 392"/>
            <p:cNvSpPr>
              <a:spLocks noChangeArrowheads="1"/>
            </p:cNvSpPr>
            <p:nvPr/>
          </p:nvSpPr>
          <p:spPr bwMode="auto">
            <a:xfrm>
              <a:off x="4830" y="1207"/>
              <a:ext cx="227" cy="181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AutoShape 393"/>
            <p:cNvSpPr>
              <a:spLocks noChangeArrowheads="1"/>
            </p:cNvSpPr>
            <p:nvPr/>
          </p:nvSpPr>
          <p:spPr bwMode="auto">
            <a:xfrm>
              <a:off x="2064" y="2341"/>
              <a:ext cx="227" cy="181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AutoShape 394"/>
            <p:cNvSpPr>
              <a:spLocks noChangeArrowheads="1"/>
            </p:cNvSpPr>
            <p:nvPr/>
          </p:nvSpPr>
          <p:spPr bwMode="auto">
            <a:xfrm>
              <a:off x="3061" y="1706"/>
              <a:ext cx="227" cy="181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AutoShape 395"/>
            <p:cNvSpPr>
              <a:spLocks noChangeArrowheads="1"/>
            </p:cNvSpPr>
            <p:nvPr/>
          </p:nvSpPr>
          <p:spPr bwMode="auto">
            <a:xfrm>
              <a:off x="1292" y="3113"/>
              <a:ext cx="227" cy="181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AutoShape 396"/>
            <p:cNvSpPr>
              <a:spLocks noChangeArrowheads="1"/>
            </p:cNvSpPr>
            <p:nvPr/>
          </p:nvSpPr>
          <p:spPr bwMode="auto">
            <a:xfrm>
              <a:off x="4286" y="2750"/>
              <a:ext cx="227" cy="181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6" name="Group 48"/>
          <p:cNvGrpSpPr/>
          <p:nvPr/>
        </p:nvGrpSpPr>
        <p:grpSpPr>
          <a:xfrm>
            <a:off x="7486288" y="387861"/>
            <a:ext cx="1111225" cy="708139"/>
            <a:chOff x="1115616" y="1053431"/>
            <a:chExt cx="7344172" cy="4680147"/>
          </a:xfrm>
        </p:grpSpPr>
        <p:cxnSp>
          <p:nvCxnSpPr>
            <p:cNvPr id="17" name="Shape 59"/>
            <p:cNvCxnSpPr>
              <a:stCxn id="69" idx="1"/>
              <a:endCxn id="68" idx="3"/>
            </p:cNvCxnSpPr>
            <p:nvPr/>
          </p:nvCxnSpPr>
          <p:spPr bwMode="auto">
            <a:xfrm rot="10800000">
              <a:off x="4337769" y="1375347"/>
              <a:ext cx="2594844" cy="1009873"/>
            </a:xfrm>
            <a:prstGeom prst="bentConnector3">
              <a:avLst>
                <a:gd name="adj1" fmla="val 58055"/>
              </a:avLst>
            </a:prstGeom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Elbow Connector 50"/>
            <p:cNvCxnSpPr>
              <a:endCxn id="66" idx="3"/>
            </p:cNvCxnSpPr>
            <p:nvPr/>
          </p:nvCxnSpPr>
          <p:spPr bwMode="auto">
            <a:xfrm rot="10800000">
              <a:off x="6228184" y="1520950"/>
              <a:ext cx="1080740" cy="683915"/>
            </a:xfrm>
            <a:prstGeom prst="bentConnector3">
              <a:avLst>
                <a:gd name="adj1" fmla="val 50000"/>
              </a:avLst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Elbow Connector 51"/>
            <p:cNvCxnSpPr>
              <a:endCxn id="72" idx="0"/>
            </p:cNvCxnSpPr>
            <p:nvPr/>
          </p:nvCxnSpPr>
          <p:spPr bwMode="auto">
            <a:xfrm>
              <a:off x="4644008" y="3284984"/>
              <a:ext cx="2533526" cy="1656184"/>
            </a:xfrm>
            <a:prstGeom prst="bentConnector2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Elbow Connector 52"/>
            <p:cNvCxnSpPr>
              <a:endCxn id="67" idx="2"/>
            </p:cNvCxnSpPr>
            <p:nvPr/>
          </p:nvCxnSpPr>
          <p:spPr bwMode="auto">
            <a:xfrm flipV="1">
              <a:off x="5076058" y="1845146"/>
              <a:ext cx="1754136" cy="287710"/>
            </a:xfrm>
            <a:prstGeom prst="bentConnector2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3"/>
            <p:cNvSpPr>
              <a:spLocks noChangeArrowheads="1"/>
            </p:cNvSpPr>
            <p:nvPr/>
          </p:nvSpPr>
          <p:spPr bwMode="auto">
            <a:xfrm>
              <a:off x="6732240" y="2060848"/>
              <a:ext cx="360363" cy="287337"/>
            </a:xfrm>
            <a:prstGeom prst="ellipse">
              <a:avLst/>
            </a:prstGeom>
            <a:solidFill>
              <a:srgbClr val="A581CE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00"/>
            </a:p>
          </p:txBody>
        </p:sp>
        <p:sp>
          <p:nvSpPr>
            <p:cNvPr id="22" name="Oval 23"/>
            <p:cNvSpPr>
              <a:spLocks noChangeArrowheads="1"/>
            </p:cNvSpPr>
            <p:nvPr/>
          </p:nvSpPr>
          <p:spPr bwMode="auto">
            <a:xfrm>
              <a:off x="6228184" y="1340768"/>
              <a:ext cx="360363" cy="287337"/>
            </a:xfrm>
            <a:prstGeom prst="ellipse">
              <a:avLst/>
            </a:prstGeom>
            <a:solidFill>
              <a:srgbClr val="A581CE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00"/>
            </a:p>
          </p:txBody>
        </p:sp>
        <p:sp>
          <p:nvSpPr>
            <p:cNvPr id="23" name="Oval 23"/>
            <p:cNvSpPr>
              <a:spLocks noChangeArrowheads="1"/>
            </p:cNvSpPr>
            <p:nvPr/>
          </p:nvSpPr>
          <p:spPr bwMode="auto">
            <a:xfrm>
              <a:off x="4932660" y="1196752"/>
              <a:ext cx="360363" cy="287337"/>
            </a:xfrm>
            <a:prstGeom prst="ellipse">
              <a:avLst/>
            </a:prstGeom>
            <a:solidFill>
              <a:srgbClr val="A581CE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00"/>
            </a:p>
          </p:txBody>
        </p:sp>
        <p:sp>
          <p:nvSpPr>
            <p:cNvPr id="24" name="Oval 23"/>
            <p:cNvSpPr/>
            <p:nvPr/>
          </p:nvSpPr>
          <p:spPr bwMode="auto">
            <a:xfrm>
              <a:off x="5181600" y="2667000"/>
              <a:ext cx="304800" cy="228600"/>
            </a:xfrm>
            <a:prstGeom prst="ellipse">
              <a:avLst/>
            </a:prstGeom>
            <a:solidFill>
              <a:srgbClr val="FFBC9B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0">
                <a:solidFill>
                  <a:srgbClr val="FFFFFF"/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 bwMode="auto">
            <a:xfrm>
              <a:off x="2362200" y="2667000"/>
              <a:ext cx="304800" cy="228600"/>
            </a:xfrm>
            <a:prstGeom prst="ellipse">
              <a:avLst/>
            </a:prstGeom>
            <a:solidFill>
              <a:srgbClr val="FFBC9B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0">
                <a:solidFill>
                  <a:srgbClr val="FFFFFF"/>
                </a:solidFill>
              </a:endParaRPr>
            </a:p>
          </p:txBody>
        </p:sp>
        <p:sp>
          <p:nvSpPr>
            <p:cNvPr id="26" name="Oval 24"/>
            <p:cNvSpPr>
              <a:spLocks noChangeArrowheads="1"/>
            </p:cNvSpPr>
            <p:nvPr/>
          </p:nvSpPr>
          <p:spPr bwMode="auto">
            <a:xfrm>
              <a:off x="1115616" y="3933056"/>
              <a:ext cx="360363" cy="28733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00"/>
            </a:p>
          </p:txBody>
        </p:sp>
        <p:sp>
          <p:nvSpPr>
            <p:cNvPr id="27" name="Oval 23"/>
            <p:cNvSpPr>
              <a:spLocks noChangeArrowheads="1"/>
            </p:cNvSpPr>
            <p:nvPr/>
          </p:nvSpPr>
          <p:spPr bwMode="auto">
            <a:xfrm>
              <a:off x="2915816" y="1053431"/>
              <a:ext cx="360363" cy="28733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00"/>
            </a:p>
          </p:txBody>
        </p:sp>
        <p:cxnSp>
          <p:nvCxnSpPr>
            <p:cNvPr id="28" name="Elbow Connector 60"/>
            <p:cNvCxnSpPr/>
            <p:nvPr/>
          </p:nvCxnSpPr>
          <p:spPr bwMode="auto">
            <a:xfrm>
              <a:off x="3505200" y="3048000"/>
              <a:ext cx="1828800" cy="1588"/>
            </a:xfrm>
            <a:prstGeom prst="bentConnector3">
              <a:avLst>
                <a:gd name="adj1" fmla="val 50000"/>
              </a:avLst>
            </a:prstGeom>
            <a:ln w="6350" cap="flat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Elbow Connector 61"/>
            <p:cNvCxnSpPr/>
            <p:nvPr/>
          </p:nvCxnSpPr>
          <p:spPr bwMode="auto">
            <a:xfrm rot="5400000">
              <a:off x="3971926" y="2905125"/>
              <a:ext cx="895350" cy="3175"/>
            </a:xfrm>
            <a:prstGeom prst="bentConnector3">
              <a:avLst>
                <a:gd name="adj1" fmla="val 50000"/>
              </a:avLst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Elbow Connector 62"/>
            <p:cNvCxnSpPr/>
            <p:nvPr/>
          </p:nvCxnSpPr>
          <p:spPr bwMode="auto">
            <a:xfrm rot="16200000" flipH="1">
              <a:off x="4305300" y="2552700"/>
              <a:ext cx="1752600" cy="1524000"/>
            </a:xfrm>
            <a:prstGeom prst="bentConnector3">
              <a:avLst>
                <a:gd name="adj1" fmla="val 10183"/>
              </a:avLst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Elbow Connector 63"/>
            <p:cNvCxnSpPr/>
            <p:nvPr/>
          </p:nvCxnSpPr>
          <p:spPr bwMode="auto">
            <a:xfrm rot="5400000">
              <a:off x="2971800" y="2895600"/>
              <a:ext cx="1752600" cy="838200"/>
            </a:xfrm>
            <a:prstGeom prst="bentConnector3">
              <a:avLst>
                <a:gd name="adj1" fmla="val 11775"/>
              </a:avLst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Elbow Connector 64"/>
            <p:cNvCxnSpPr>
              <a:endCxn id="68" idx="1"/>
            </p:cNvCxnSpPr>
            <p:nvPr/>
          </p:nvCxnSpPr>
          <p:spPr bwMode="auto">
            <a:xfrm rot="16200000" flipV="1">
              <a:off x="1744973" y="2690205"/>
              <a:ext cx="2773734" cy="144016"/>
            </a:xfrm>
            <a:prstGeom prst="bentConnector4">
              <a:avLst>
                <a:gd name="adj1" fmla="val 46781"/>
                <a:gd name="adj2" fmla="val 258732"/>
              </a:avLst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Elbow Connector 65"/>
            <p:cNvCxnSpPr/>
            <p:nvPr/>
          </p:nvCxnSpPr>
          <p:spPr bwMode="auto">
            <a:xfrm rot="5400000" flipH="1" flipV="1">
              <a:off x="3239059" y="4041863"/>
              <a:ext cx="1944215" cy="718493"/>
            </a:xfrm>
            <a:prstGeom prst="bentConnector3">
              <a:avLst>
                <a:gd name="adj1" fmla="val 50000"/>
              </a:avLst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Elbow Connector 66"/>
            <p:cNvCxnSpPr>
              <a:endCxn id="75" idx="0"/>
            </p:cNvCxnSpPr>
            <p:nvPr/>
          </p:nvCxnSpPr>
          <p:spPr bwMode="auto">
            <a:xfrm rot="16200000" flipH="1">
              <a:off x="2577767" y="4703156"/>
              <a:ext cx="720078" cy="187993"/>
            </a:xfrm>
            <a:prstGeom prst="bentConnector3">
              <a:avLst>
                <a:gd name="adj1" fmla="val 50000"/>
              </a:avLst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Elbow Connector 67"/>
            <p:cNvCxnSpPr>
              <a:stCxn id="68" idx="2"/>
            </p:cNvCxnSpPr>
            <p:nvPr/>
          </p:nvCxnSpPr>
          <p:spPr bwMode="auto">
            <a:xfrm rot="5400000">
              <a:off x="2482355" y="1818978"/>
              <a:ext cx="1481484" cy="951409"/>
            </a:xfrm>
            <a:prstGeom prst="bentConnector3">
              <a:avLst>
                <a:gd name="adj1" fmla="val 50000"/>
              </a:avLst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Elbow Connector 68"/>
            <p:cNvCxnSpPr>
              <a:stCxn id="68" idx="2"/>
              <a:endCxn id="63" idx="3"/>
            </p:cNvCxnSpPr>
            <p:nvPr/>
          </p:nvCxnSpPr>
          <p:spPr bwMode="auto">
            <a:xfrm rot="5400000">
              <a:off x="2036999" y="1335820"/>
              <a:ext cx="1443682" cy="1879923"/>
            </a:xfrm>
            <a:prstGeom prst="bentConnector2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Elbow Connector 69"/>
            <p:cNvCxnSpPr>
              <a:stCxn id="69" idx="1"/>
            </p:cNvCxnSpPr>
            <p:nvPr/>
          </p:nvCxnSpPr>
          <p:spPr bwMode="auto">
            <a:xfrm rot="10800000" flipV="1">
              <a:off x="6445250" y="2384425"/>
              <a:ext cx="487363" cy="1806575"/>
            </a:xfrm>
            <a:prstGeom prst="bentConnector2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Elbow Connector 70"/>
            <p:cNvCxnSpPr>
              <a:stCxn id="70" idx="1"/>
            </p:cNvCxnSpPr>
            <p:nvPr/>
          </p:nvCxnSpPr>
          <p:spPr bwMode="auto">
            <a:xfrm rot="10800000" flipV="1">
              <a:off x="6324600" y="3032125"/>
              <a:ext cx="623888" cy="1158875"/>
            </a:xfrm>
            <a:prstGeom prst="bentConnector2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Elbow Connector 71"/>
            <p:cNvCxnSpPr/>
            <p:nvPr/>
          </p:nvCxnSpPr>
          <p:spPr bwMode="auto">
            <a:xfrm rot="5400000" flipH="1" flipV="1">
              <a:off x="7277100" y="3238500"/>
              <a:ext cx="228600" cy="152400"/>
            </a:xfrm>
            <a:prstGeom prst="bentConnector3">
              <a:avLst>
                <a:gd name="adj1" fmla="val 50000"/>
              </a:avLst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Elbow Connector 72"/>
            <p:cNvCxnSpPr>
              <a:stCxn id="73" idx="1"/>
            </p:cNvCxnSpPr>
            <p:nvPr/>
          </p:nvCxnSpPr>
          <p:spPr bwMode="auto">
            <a:xfrm rot="10800000">
              <a:off x="5220072" y="4941169"/>
              <a:ext cx="12700" cy="646931"/>
            </a:xfrm>
            <a:prstGeom prst="bentConnector4">
              <a:avLst>
                <a:gd name="adj1" fmla="val -1800000"/>
                <a:gd name="adj2" fmla="val 61043"/>
              </a:avLst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Elbow Connector 73"/>
            <p:cNvCxnSpPr>
              <a:stCxn id="74" idx="0"/>
              <a:endCxn id="80" idx="2"/>
            </p:cNvCxnSpPr>
            <p:nvPr/>
          </p:nvCxnSpPr>
          <p:spPr bwMode="auto">
            <a:xfrm rot="16200000" flipV="1">
              <a:off x="3984501" y="5038179"/>
              <a:ext cx="359718" cy="310356"/>
            </a:xfrm>
            <a:prstGeom prst="bentConnector3">
              <a:avLst>
                <a:gd name="adj1" fmla="val 50000"/>
              </a:avLst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Elbow Connector 74"/>
            <p:cNvCxnSpPr/>
            <p:nvPr/>
          </p:nvCxnSpPr>
          <p:spPr bwMode="auto">
            <a:xfrm rot="16200000" flipV="1">
              <a:off x="4229100" y="3992117"/>
              <a:ext cx="1371600" cy="533400"/>
            </a:xfrm>
            <a:prstGeom prst="bentConnector3">
              <a:avLst>
                <a:gd name="adj1" fmla="val 50000"/>
              </a:avLst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Elbow Connector 75"/>
            <p:cNvCxnSpPr>
              <a:stCxn id="76" idx="0"/>
            </p:cNvCxnSpPr>
            <p:nvPr/>
          </p:nvCxnSpPr>
          <p:spPr bwMode="auto">
            <a:xfrm rot="5400000" flipH="1" flipV="1">
              <a:off x="1639515" y="2598118"/>
              <a:ext cx="2574925" cy="1535112"/>
            </a:xfrm>
            <a:prstGeom prst="bentConnector3">
              <a:avLst>
                <a:gd name="adj1" fmla="val 50000"/>
              </a:avLst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Elbow Connector 76"/>
            <p:cNvCxnSpPr>
              <a:stCxn id="62" idx="3"/>
            </p:cNvCxnSpPr>
            <p:nvPr/>
          </p:nvCxnSpPr>
          <p:spPr bwMode="auto">
            <a:xfrm>
              <a:off x="1890887" y="3574479"/>
              <a:ext cx="776287" cy="485775"/>
            </a:xfrm>
            <a:prstGeom prst="bentConnector3">
              <a:avLst>
                <a:gd name="adj1" fmla="val 50000"/>
              </a:avLst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Elbow Connector 77"/>
            <p:cNvCxnSpPr>
              <a:stCxn id="63" idx="3"/>
            </p:cNvCxnSpPr>
            <p:nvPr/>
          </p:nvCxnSpPr>
          <p:spPr bwMode="auto">
            <a:xfrm>
              <a:off x="1818878" y="2998415"/>
              <a:ext cx="1301750" cy="904875"/>
            </a:xfrm>
            <a:prstGeom prst="bentConnector3">
              <a:avLst>
                <a:gd name="adj1" fmla="val 86449"/>
              </a:avLst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Elbow Connector 78"/>
            <p:cNvCxnSpPr>
              <a:stCxn id="65" idx="2"/>
            </p:cNvCxnSpPr>
            <p:nvPr/>
          </p:nvCxnSpPr>
          <p:spPr bwMode="auto">
            <a:xfrm rot="16200000" flipH="1">
              <a:off x="1277566" y="3111302"/>
              <a:ext cx="3143250" cy="893762"/>
            </a:xfrm>
            <a:prstGeom prst="bentConnector3">
              <a:avLst>
                <a:gd name="adj1" fmla="val 50000"/>
              </a:avLst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Elbow Connector 79"/>
            <p:cNvCxnSpPr>
              <a:stCxn id="64" idx="2"/>
            </p:cNvCxnSpPr>
            <p:nvPr/>
          </p:nvCxnSpPr>
          <p:spPr bwMode="auto">
            <a:xfrm rot="16200000" flipH="1">
              <a:off x="1741438" y="2595612"/>
              <a:ext cx="1338262" cy="1276350"/>
            </a:xfrm>
            <a:prstGeom prst="bentConnector3">
              <a:avLst>
                <a:gd name="adj1" fmla="val 50000"/>
              </a:avLst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Elbow Connector 80"/>
            <p:cNvCxnSpPr/>
            <p:nvPr/>
          </p:nvCxnSpPr>
          <p:spPr bwMode="auto">
            <a:xfrm rot="5400000" flipH="1" flipV="1">
              <a:off x="1380964" y="2592524"/>
              <a:ext cx="2659360" cy="1893912"/>
            </a:xfrm>
            <a:prstGeom prst="bentConnector3">
              <a:avLst>
                <a:gd name="adj1" fmla="val 50000"/>
              </a:avLst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Elbow Connector 81"/>
            <p:cNvCxnSpPr>
              <a:stCxn id="72" idx="1"/>
              <a:endCxn id="76" idx="3"/>
            </p:cNvCxnSpPr>
            <p:nvPr/>
          </p:nvCxnSpPr>
          <p:spPr bwMode="auto">
            <a:xfrm rot="10800000">
              <a:off x="2699172" y="4833319"/>
              <a:ext cx="4033068" cy="288031"/>
            </a:xfrm>
            <a:prstGeom prst="bentConnector3">
              <a:avLst>
                <a:gd name="adj1" fmla="val 39635"/>
              </a:avLst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Elbow Connector 82"/>
            <p:cNvCxnSpPr>
              <a:stCxn id="76" idx="0"/>
            </p:cNvCxnSpPr>
            <p:nvPr/>
          </p:nvCxnSpPr>
          <p:spPr bwMode="auto">
            <a:xfrm rot="5400000" flipH="1" flipV="1">
              <a:off x="1961556" y="2546746"/>
              <a:ext cx="2304256" cy="1908524"/>
            </a:xfrm>
            <a:prstGeom prst="bentConnector3">
              <a:avLst>
                <a:gd name="adj1" fmla="val 50000"/>
              </a:avLst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Elbow Connector 83"/>
            <p:cNvCxnSpPr>
              <a:stCxn id="61" idx="3"/>
              <a:endCxn id="76" idx="1"/>
            </p:cNvCxnSpPr>
            <p:nvPr/>
          </p:nvCxnSpPr>
          <p:spPr bwMode="auto">
            <a:xfrm flipH="1">
              <a:off x="1619672" y="4293766"/>
              <a:ext cx="343222" cy="539552"/>
            </a:xfrm>
            <a:prstGeom prst="bentConnector5">
              <a:avLst>
                <a:gd name="adj1" fmla="val -66604"/>
                <a:gd name="adj2" fmla="val 53383"/>
                <a:gd name="adj3" fmla="val -16081"/>
              </a:avLst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Elbow Connector 84"/>
            <p:cNvCxnSpPr/>
            <p:nvPr/>
          </p:nvCxnSpPr>
          <p:spPr bwMode="auto">
            <a:xfrm rot="5400000">
              <a:off x="2133600" y="2971800"/>
              <a:ext cx="2590800" cy="1524000"/>
            </a:xfrm>
            <a:prstGeom prst="bentConnector3">
              <a:avLst>
                <a:gd name="adj1" fmla="val 72626"/>
              </a:avLst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Rectangle 7"/>
            <p:cNvSpPr>
              <a:spLocks noChangeArrowheads="1"/>
            </p:cNvSpPr>
            <p:nvPr/>
          </p:nvSpPr>
          <p:spPr bwMode="auto">
            <a:xfrm>
              <a:off x="1259632" y="4077072"/>
              <a:ext cx="703262" cy="433387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100" b="1">
                  <a:solidFill>
                    <a:schemeClr val="bg1"/>
                  </a:solidFill>
                  <a:latin typeface="Times New Roman" charset="0"/>
                </a:rPr>
                <a:t>Citation</a:t>
              </a:r>
            </a:p>
          </p:txBody>
        </p:sp>
        <p:sp>
          <p:nvSpPr>
            <p:cNvPr id="62" name="Rectangle 8"/>
            <p:cNvSpPr>
              <a:spLocks noChangeArrowheads="1"/>
            </p:cNvSpPr>
            <p:nvPr/>
          </p:nvSpPr>
          <p:spPr bwMode="auto">
            <a:xfrm>
              <a:off x="1187624" y="3356992"/>
              <a:ext cx="703263" cy="433387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100" b="1">
                  <a:solidFill>
                    <a:schemeClr val="bg1"/>
                  </a:solidFill>
                  <a:latin typeface="Times New Roman" charset="0"/>
                </a:rPr>
                <a:t>CV</a:t>
              </a:r>
            </a:p>
          </p:txBody>
        </p:sp>
        <p:sp>
          <p:nvSpPr>
            <p:cNvPr id="63" name="Rectangle 9"/>
            <p:cNvSpPr>
              <a:spLocks noChangeArrowheads="1"/>
            </p:cNvSpPr>
            <p:nvPr/>
          </p:nvSpPr>
          <p:spPr bwMode="auto">
            <a:xfrm>
              <a:off x="1115616" y="2780928"/>
              <a:ext cx="703262" cy="433387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100" b="1">
                  <a:solidFill>
                    <a:schemeClr val="bg1"/>
                  </a:solidFill>
                  <a:latin typeface="Times New Roman" charset="0"/>
                </a:rPr>
                <a:t>Prize</a:t>
              </a:r>
            </a:p>
          </p:txBody>
        </p:sp>
        <p:sp>
          <p:nvSpPr>
            <p:cNvPr id="64" name="Rectangle 10"/>
            <p:cNvSpPr>
              <a:spLocks noChangeArrowheads="1"/>
            </p:cNvSpPr>
            <p:nvPr/>
          </p:nvSpPr>
          <p:spPr bwMode="auto">
            <a:xfrm>
              <a:off x="1259632" y="2132856"/>
              <a:ext cx="1025525" cy="43180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100" b="1" dirty="0" err="1">
                  <a:solidFill>
                    <a:schemeClr val="bg1"/>
                  </a:solidFill>
                  <a:latin typeface="Times New Roman" charset="0"/>
                </a:rPr>
                <a:t>Qualification</a:t>
              </a:r>
              <a:endParaRPr lang="de-DE" sz="100" b="1" dirty="0">
                <a:solidFill>
                  <a:schemeClr val="bg1"/>
                </a:solidFill>
                <a:latin typeface="Times New Roman" charset="0"/>
              </a:endParaRPr>
            </a:p>
          </p:txBody>
        </p:sp>
        <p:sp>
          <p:nvSpPr>
            <p:cNvPr id="65" name="Rectangle 11"/>
            <p:cNvSpPr>
              <a:spLocks noChangeArrowheads="1"/>
            </p:cNvSpPr>
            <p:nvPr/>
          </p:nvSpPr>
          <p:spPr bwMode="auto">
            <a:xfrm>
              <a:off x="1619672" y="1700808"/>
              <a:ext cx="1565275" cy="28575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100" b="1" dirty="0" err="1">
                  <a:solidFill>
                    <a:schemeClr val="bg1"/>
                  </a:solidFill>
                  <a:latin typeface="Times New Roman" charset="0"/>
                </a:rPr>
                <a:t>ExpertiseAndSkills</a:t>
              </a:r>
              <a:endParaRPr lang="de-DE" sz="100" b="1" dirty="0">
                <a:solidFill>
                  <a:schemeClr val="bg1"/>
                </a:solidFill>
                <a:latin typeface="Times New Roman" charset="0"/>
              </a:endParaRPr>
            </a:p>
          </p:txBody>
        </p:sp>
        <p:sp>
          <p:nvSpPr>
            <p:cNvPr id="66" name="Rectangle 12"/>
            <p:cNvSpPr>
              <a:spLocks noChangeArrowheads="1"/>
            </p:cNvSpPr>
            <p:nvPr/>
          </p:nvSpPr>
          <p:spPr bwMode="auto">
            <a:xfrm>
              <a:off x="5148684" y="1340768"/>
              <a:ext cx="1079500" cy="360362"/>
            </a:xfrm>
            <a:prstGeom prst="rect">
              <a:avLst/>
            </a:prstGeom>
            <a:solidFill>
              <a:srgbClr val="A581C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100" b="1" dirty="0">
                  <a:solidFill>
                    <a:schemeClr val="bg1"/>
                  </a:solidFill>
                  <a:latin typeface="Times New Roman" charset="0"/>
                </a:rPr>
                <a:t>Equipment</a:t>
              </a:r>
            </a:p>
          </p:txBody>
        </p:sp>
        <p:sp>
          <p:nvSpPr>
            <p:cNvPr id="67" name="Rectangle 13"/>
            <p:cNvSpPr>
              <a:spLocks noChangeArrowheads="1"/>
            </p:cNvSpPr>
            <p:nvPr/>
          </p:nvSpPr>
          <p:spPr bwMode="auto">
            <a:xfrm>
              <a:off x="6372200" y="1484784"/>
              <a:ext cx="915988" cy="360362"/>
            </a:xfrm>
            <a:prstGeom prst="rect">
              <a:avLst/>
            </a:prstGeom>
            <a:solidFill>
              <a:srgbClr val="A581C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100" b="1" dirty="0" err="1">
                  <a:solidFill>
                    <a:schemeClr val="bg1"/>
                  </a:solidFill>
                  <a:latin typeface="Times New Roman" charset="0"/>
                </a:rPr>
                <a:t>Facility</a:t>
              </a:r>
              <a:endParaRPr lang="de-DE" sz="100" b="1" dirty="0">
                <a:solidFill>
                  <a:schemeClr val="bg1"/>
                </a:solidFill>
                <a:latin typeface="Times New Roman" charset="0"/>
              </a:endParaRPr>
            </a:p>
          </p:txBody>
        </p:sp>
        <p:sp>
          <p:nvSpPr>
            <p:cNvPr id="68" name="Rectangle 14"/>
            <p:cNvSpPr>
              <a:spLocks noChangeArrowheads="1"/>
            </p:cNvSpPr>
            <p:nvPr/>
          </p:nvSpPr>
          <p:spPr bwMode="auto">
            <a:xfrm>
              <a:off x="3059832" y="1196752"/>
              <a:ext cx="1277937" cy="35718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100" b="1" dirty="0" err="1">
                  <a:solidFill>
                    <a:schemeClr val="bg1"/>
                  </a:solidFill>
                  <a:latin typeface="Times New Roman" charset="0"/>
                </a:rPr>
                <a:t>Funding</a:t>
              </a:r>
              <a:endParaRPr lang="de-DE" sz="100" b="1" dirty="0">
                <a:solidFill>
                  <a:schemeClr val="bg1"/>
                </a:solidFill>
                <a:latin typeface="Times New Roman" charset="0"/>
              </a:endParaRPr>
            </a:p>
          </p:txBody>
        </p:sp>
        <p:sp>
          <p:nvSpPr>
            <p:cNvPr id="69" name="Rectangle 15"/>
            <p:cNvSpPr>
              <a:spLocks noChangeArrowheads="1"/>
            </p:cNvSpPr>
            <p:nvPr/>
          </p:nvSpPr>
          <p:spPr bwMode="auto">
            <a:xfrm>
              <a:off x="6932613" y="2205038"/>
              <a:ext cx="915987" cy="360362"/>
            </a:xfrm>
            <a:prstGeom prst="rect">
              <a:avLst/>
            </a:prstGeom>
            <a:solidFill>
              <a:srgbClr val="A581C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100" b="1">
                  <a:solidFill>
                    <a:schemeClr val="bg1"/>
                  </a:solidFill>
                  <a:latin typeface="Times New Roman" charset="0"/>
                </a:rPr>
                <a:t>Service</a:t>
              </a:r>
            </a:p>
          </p:txBody>
        </p:sp>
        <p:sp>
          <p:nvSpPr>
            <p:cNvPr id="70" name="Rectangle 16"/>
            <p:cNvSpPr>
              <a:spLocks noChangeArrowheads="1"/>
            </p:cNvSpPr>
            <p:nvPr/>
          </p:nvSpPr>
          <p:spPr bwMode="auto">
            <a:xfrm>
              <a:off x="6948488" y="2852738"/>
              <a:ext cx="1511300" cy="360362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100" b="1">
                  <a:solidFill>
                    <a:schemeClr val="bg1"/>
                  </a:solidFill>
                  <a:latin typeface="Times New Roman" charset="0"/>
                </a:rPr>
                <a:t>ElectronicAddresse</a:t>
              </a:r>
            </a:p>
          </p:txBody>
        </p:sp>
        <p:sp>
          <p:nvSpPr>
            <p:cNvPr id="71" name="Rectangle 17"/>
            <p:cNvSpPr>
              <a:spLocks noChangeArrowheads="1"/>
            </p:cNvSpPr>
            <p:nvPr/>
          </p:nvSpPr>
          <p:spPr bwMode="auto">
            <a:xfrm>
              <a:off x="6948488" y="3429000"/>
              <a:ext cx="1511300" cy="360363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100" b="1">
                  <a:solidFill>
                    <a:schemeClr val="bg1"/>
                  </a:solidFill>
                  <a:latin typeface="Times New Roman" charset="0"/>
                </a:rPr>
                <a:t>PostalAddress</a:t>
              </a:r>
            </a:p>
          </p:txBody>
        </p:sp>
        <p:sp>
          <p:nvSpPr>
            <p:cNvPr id="72" name="Rectangle 18"/>
            <p:cNvSpPr>
              <a:spLocks noChangeArrowheads="1"/>
            </p:cNvSpPr>
            <p:nvPr/>
          </p:nvSpPr>
          <p:spPr bwMode="auto">
            <a:xfrm>
              <a:off x="6732240" y="4941168"/>
              <a:ext cx="890588" cy="360362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100" b="1">
                  <a:solidFill>
                    <a:schemeClr val="bg1"/>
                  </a:solidFill>
                  <a:latin typeface="Times New Roman" charset="0"/>
                </a:rPr>
                <a:t>Country</a:t>
              </a:r>
            </a:p>
          </p:txBody>
        </p:sp>
        <p:sp>
          <p:nvSpPr>
            <p:cNvPr id="73" name="Rectangle 19"/>
            <p:cNvSpPr>
              <a:spLocks noChangeArrowheads="1"/>
            </p:cNvSpPr>
            <p:nvPr/>
          </p:nvSpPr>
          <p:spPr bwMode="auto">
            <a:xfrm>
              <a:off x="5220072" y="5445224"/>
              <a:ext cx="1133475" cy="28575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100" b="1">
                  <a:solidFill>
                    <a:schemeClr val="bg1"/>
                  </a:solidFill>
                  <a:latin typeface="Times New Roman" charset="0"/>
                </a:rPr>
                <a:t>Currency</a:t>
              </a:r>
            </a:p>
          </p:txBody>
        </p:sp>
        <p:sp>
          <p:nvSpPr>
            <p:cNvPr id="74" name="Rectangle 20"/>
            <p:cNvSpPr>
              <a:spLocks noChangeArrowheads="1"/>
            </p:cNvSpPr>
            <p:nvPr/>
          </p:nvSpPr>
          <p:spPr bwMode="auto">
            <a:xfrm>
              <a:off x="3563888" y="5373216"/>
              <a:ext cx="1511300" cy="360362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100" b="1">
                  <a:solidFill>
                    <a:schemeClr val="bg1"/>
                  </a:solidFill>
                  <a:latin typeface="Times New Roman" charset="0"/>
                </a:rPr>
                <a:t>Language</a:t>
              </a:r>
            </a:p>
          </p:txBody>
        </p:sp>
        <p:sp>
          <p:nvSpPr>
            <p:cNvPr id="75" name="Rectangle 21"/>
            <p:cNvSpPr>
              <a:spLocks noChangeArrowheads="1"/>
            </p:cNvSpPr>
            <p:nvPr/>
          </p:nvSpPr>
          <p:spPr bwMode="auto">
            <a:xfrm>
              <a:off x="2627784" y="5157192"/>
              <a:ext cx="808037" cy="360362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100" b="1">
                  <a:solidFill>
                    <a:schemeClr val="bg1"/>
                  </a:solidFill>
                  <a:latin typeface="Times New Roman" charset="0"/>
                </a:rPr>
                <a:t>Event</a:t>
              </a:r>
            </a:p>
          </p:txBody>
        </p:sp>
        <p:sp>
          <p:nvSpPr>
            <p:cNvPr id="76" name="Rectangle 22"/>
            <p:cNvSpPr>
              <a:spLocks noChangeArrowheads="1"/>
            </p:cNvSpPr>
            <p:nvPr/>
          </p:nvSpPr>
          <p:spPr bwMode="auto">
            <a:xfrm>
              <a:off x="1619672" y="4653136"/>
              <a:ext cx="1079500" cy="360363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100" b="1">
                  <a:solidFill>
                    <a:schemeClr val="bg1"/>
                  </a:solidFill>
                  <a:latin typeface="Times New Roman" charset="0"/>
                </a:rPr>
                <a:t>Metrics</a:t>
              </a:r>
            </a:p>
          </p:txBody>
        </p:sp>
        <p:pic>
          <p:nvPicPr>
            <p:cNvPr id="77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3013" y="1867347"/>
              <a:ext cx="3887787" cy="1417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2529" y="2996952"/>
              <a:ext cx="4103687" cy="144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9" name="Oval 23"/>
            <p:cNvSpPr>
              <a:spLocks noChangeArrowheads="1"/>
            </p:cNvSpPr>
            <p:nvPr/>
          </p:nvSpPr>
          <p:spPr bwMode="auto">
            <a:xfrm>
              <a:off x="3419549" y="4509120"/>
              <a:ext cx="360363" cy="287337"/>
            </a:xfrm>
            <a:prstGeom prst="ellipse">
              <a:avLst/>
            </a:prstGeom>
            <a:solidFill>
              <a:srgbClr val="C95D6B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00"/>
            </a:p>
          </p:txBody>
        </p:sp>
        <p:sp>
          <p:nvSpPr>
            <p:cNvPr id="80" name="Rectangle 18"/>
            <p:cNvSpPr>
              <a:spLocks noChangeArrowheads="1"/>
            </p:cNvSpPr>
            <p:nvPr/>
          </p:nvSpPr>
          <p:spPr bwMode="auto">
            <a:xfrm>
              <a:off x="3563888" y="4653136"/>
              <a:ext cx="890588" cy="360362"/>
            </a:xfrm>
            <a:prstGeom prst="rect">
              <a:avLst/>
            </a:prstGeom>
            <a:solidFill>
              <a:srgbClr val="C95D6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100" b="1" dirty="0" err="1" smtClean="0">
                  <a:latin typeface="Times New Roman" charset="0"/>
                </a:rPr>
                <a:t>Indicator</a:t>
              </a:r>
              <a:endParaRPr lang="de-DE" sz="100" b="1" dirty="0">
                <a:latin typeface="Times New Roman" charset="0"/>
              </a:endParaRPr>
            </a:p>
          </p:txBody>
        </p:sp>
        <p:sp>
          <p:nvSpPr>
            <p:cNvPr id="81" name="Oval 23"/>
            <p:cNvSpPr>
              <a:spLocks noChangeArrowheads="1"/>
            </p:cNvSpPr>
            <p:nvPr/>
          </p:nvSpPr>
          <p:spPr bwMode="auto">
            <a:xfrm>
              <a:off x="4644008" y="4509120"/>
              <a:ext cx="360363" cy="287337"/>
            </a:xfrm>
            <a:prstGeom prst="ellipse">
              <a:avLst/>
            </a:prstGeom>
            <a:solidFill>
              <a:srgbClr val="C95D6B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00"/>
            </a:p>
          </p:txBody>
        </p:sp>
        <p:sp>
          <p:nvSpPr>
            <p:cNvPr id="82" name="Rectangle 18"/>
            <p:cNvSpPr>
              <a:spLocks noChangeArrowheads="1"/>
            </p:cNvSpPr>
            <p:nvPr/>
          </p:nvSpPr>
          <p:spPr bwMode="auto">
            <a:xfrm>
              <a:off x="4788024" y="4653136"/>
              <a:ext cx="1224136" cy="432048"/>
            </a:xfrm>
            <a:prstGeom prst="rect">
              <a:avLst/>
            </a:prstGeom>
            <a:solidFill>
              <a:srgbClr val="C95D6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100" b="1" dirty="0" smtClean="0">
                  <a:solidFill>
                    <a:srgbClr val="000000"/>
                  </a:solidFill>
                  <a:latin typeface="Times New Roman" charset="0"/>
                </a:rPr>
                <a:t>Measurement</a:t>
              </a:r>
              <a:endParaRPr lang="de-DE" sz="100" b="1" dirty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83" name="Rectangle 18"/>
            <p:cNvSpPr>
              <a:spLocks noChangeArrowheads="1"/>
            </p:cNvSpPr>
            <p:nvPr/>
          </p:nvSpPr>
          <p:spPr bwMode="auto">
            <a:xfrm>
              <a:off x="6804248" y="4149080"/>
              <a:ext cx="1512168" cy="50405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100" b="1" dirty="0" err="1" smtClean="0">
                  <a:solidFill>
                    <a:schemeClr val="bg1"/>
                  </a:solidFill>
                  <a:latin typeface="Times New Roman" charset="0"/>
                </a:rPr>
                <a:t>Geographic</a:t>
              </a:r>
              <a:r>
                <a:rPr lang="de-DE" sz="100" b="1" dirty="0" smtClean="0">
                  <a:solidFill>
                    <a:schemeClr val="bg1"/>
                  </a:solidFill>
                  <a:latin typeface="Times New Roman" charset="0"/>
                </a:rPr>
                <a:t> </a:t>
              </a:r>
              <a:br>
                <a:rPr lang="de-DE" sz="100" b="1" dirty="0" smtClean="0">
                  <a:solidFill>
                    <a:schemeClr val="bg1"/>
                  </a:solidFill>
                  <a:latin typeface="Times New Roman" charset="0"/>
                </a:rPr>
              </a:br>
              <a:r>
                <a:rPr lang="de-DE" sz="100" b="1" dirty="0" err="1" smtClean="0">
                  <a:solidFill>
                    <a:schemeClr val="bg1"/>
                  </a:solidFill>
                  <a:latin typeface="Times New Roman" charset="0"/>
                </a:rPr>
                <a:t>Bounding</a:t>
              </a:r>
              <a:r>
                <a:rPr lang="de-DE" sz="100" b="1" dirty="0" smtClean="0">
                  <a:solidFill>
                    <a:schemeClr val="bg1"/>
                  </a:solidFill>
                  <a:latin typeface="Times New Roman" charset="0"/>
                </a:rPr>
                <a:t> Box</a:t>
              </a:r>
              <a:endParaRPr lang="de-DE" sz="100" b="1" dirty="0">
                <a:solidFill>
                  <a:schemeClr val="bg1"/>
                </a:solidFill>
                <a:latin typeface="Times New Roman" charset="0"/>
              </a:endParaRPr>
            </a:p>
          </p:txBody>
        </p:sp>
        <p:cxnSp>
          <p:nvCxnSpPr>
            <p:cNvPr id="84" name="Elbow Connector 108"/>
            <p:cNvCxnSpPr>
              <a:stCxn id="72" idx="2"/>
              <a:endCxn id="71" idx="3"/>
            </p:cNvCxnSpPr>
            <p:nvPr/>
          </p:nvCxnSpPr>
          <p:spPr bwMode="auto">
            <a:xfrm rot="5400000" flipH="1" flipV="1">
              <a:off x="6972487" y="3814229"/>
              <a:ext cx="1692348" cy="1282254"/>
            </a:xfrm>
            <a:prstGeom prst="bentConnector4">
              <a:avLst>
                <a:gd name="adj1" fmla="val -13508"/>
                <a:gd name="adj2" fmla="val 117828"/>
              </a:avLst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Elbow Connector 109"/>
            <p:cNvCxnSpPr>
              <a:endCxn id="82" idx="3"/>
            </p:cNvCxnSpPr>
            <p:nvPr/>
          </p:nvCxnSpPr>
          <p:spPr bwMode="auto">
            <a:xfrm rot="16200000" flipH="1">
              <a:off x="5760132" y="4617132"/>
              <a:ext cx="432048" cy="72008"/>
            </a:xfrm>
            <a:prstGeom prst="bentConnector4">
              <a:avLst>
                <a:gd name="adj1" fmla="val 25000"/>
                <a:gd name="adj2" fmla="val 417465"/>
              </a:avLst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Elbow Connector 110"/>
            <p:cNvCxnSpPr>
              <a:endCxn id="82" idx="2"/>
            </p:cNvCxnSpPr>
            <p:nvPr/>
          </p:nvCxnSpPr>
          <p:spPr bwMode="auto">
            <a:xfrm rot="16200000" flipH="1">
              <a:off x="4301970" y="3987062"/>
              <a:ext cx="1368152" cy="828092"/>
            </a:xfrm>
            <a:prstGeom prst="bentConnector3">
              <a:avLst>
                <a:gd name="adj1" fmla="val 116709"/>
              </a:avLst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Elbow Connector 111"/>
            <p:cNvCxnSpPr>
              <a:endCxn id="80" idx="3"/>
            </p:cNvCxnSpPr>
            <p:nvPr/>
          </p:nvCxnSpPr>
          <p:spPr bwMode="auto">
            <a:xfrm rot="10800000">
              <a:off x="4454476" y="4833318"/>
              <a:ext cx="333548" cy="179859"/>
            </a:xfrm>
            <a:prstGeom prst="bentConnector3">
              <a:avLst>
                <a:gd name="adj1" fmla="val 50000"/>
              </a:avLst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706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467" y="892705"/>
            <a:ext cx="8229600" cy="5025495"/>
          </a:xfrm>
        </p:spPr>
        <p:txBody>
          <a:bodyPr>
            <a:normAutofit fontScale="70000" lnSpcReduction="20000"/>
          </a:bodyPr>
          <a:lstStyle/>
          <a:p>
            <a:pPr marL="57150" indent="0">
              <a:buNone/>
            </a:pPr>
            <a:r>
              <a:rPr lang="en-US" sz="3100" b="1" dirty="0" smtClean="0">
                <a:latin typeface="Lucida Sans Unicode"/>
                <a:cs typeface="Lucida Sans Unicode"/>
              </a:rPr>
              <a:t>Jan </a:t>
            </a:r>
            <a:r>
              <a:rPr lang="en-US" sz="3100" b="1" dirty="0" err="1" smtClean="0">
                <a:latin typeface="Lucida Sans Unicode"/>
                <a:cs typeface="Lucida Sans Unicode"/>
              </a:rPr>
              <a:t>Dvořák</a:t>
            </a:r>
            <a:r>
              <a:rPr lang="en-US" sz="3100" b="1" dirty="0" smtClean="0">
                <a:latin typeface="Lucida Sans Unicode"/>
                <a:cs typeface="Lucida Sans Unicode"/>
              </a:rPr>
              <a:t>    </a:t>
            </a:r>
          </a:p>
          <a:p>
            <a:pPr marL="57150" indent="0">
              <a:buNone/>
            </a:pPr>
            <a:r>
              <a:rPr lang="en-US" sz="1800" dirty="0">
                <a:latin typeface="Arial Narrow"/>
                <a:cs typeface="Arial Narrow"/>
                <a:hlinkClick r:id="rId3"/>
              </a:rPr>
              <a:t>jan.dvorak</a:t>
            </a:r>
            <a:r>
              <a:rPr lang="en-US" sz="1800" dirty="0" smtClean="0">
                <a:latin typeface="Arial Narrow"/>
                <a:cs typeface="Arial Narrow"/>
                <a:hlinkClick r:id="rId3"/>
              </a:rPr>
              <a:t>@ff.cuni.cz</a:t>
            </a:r>
            <a:r>
              <a:rPr lang="en-US" sz="1800" dirty="0" smtClean="0">
                <a:latin typeface="Arial Narrow"/>
                <a:cs typeface="Arial Narrow"/>
              </a:rPr>
              <a:t> </a:t>
            </a:r>
            <a:endParaRPr lang="en-US" sz="1800" dirty="0">
              <a:latin typeface="Arial Narrow"/>
              <a:cs typeface="Arial Narrow"/>
            </a:endParaRPr>
          </a:p>
          <a:p>
            <a:pPr marL="57150" indent="0">
              <a:buNone/>
            </a:pPr>
            <a:endParaRPr lang="en-US" sz="2300" b="1" dirty="0" smtClean="0"/>
          </a:p>
          <a:p>
            <a:pPr marL="57150" indent="0">
              <a:buNone/>
            </a:pPr>
            <a:r>
              <a:rPr lang="en-US" sz="2300" b="1" dirty="0" err="1" smtClean="0"/>
              <a:t>euroCRIS</a:t>
            </a:r>
            <a:endParaRPr lang="en-US" sz="2300" b="1" dirty="0" smtClean="0"/>
          </a:p>
          <a:p>
            <a:pPr indent="-285750"/>
            <a:r>
              <a:rPr lang="en-US" sz="2300" dirty="0"/>
              <a:t>CERIF TG Leader since </a:t>
            </a:r>
            <a:r>
              <a:rPr lang="en-US" sz="2300" dirty="0" smtClean="0"/>
              <a:t>2013</a:t>
            </a:r>
          </a:p>
          <a:p>
            <a:pPr indent="-285750"/>
            <a:r>
              <a:rPr lang="en-US" sz="2300" dirty="0" smtClean="0"/>
              <a:t>CERIF TG Deputy Leader since 2011</a:t>
            </a:r>
            <a:endParaRPr lang="en-US" sz="2300" dirty="0"/>
          </a:p>
          <a:p>
            <a:pPr indent="-285750"/>
            <a:r>
              <a:rPr lang="en-US" sz="2300" dirty="0" smtClean="0"/>
              <a:t>CRIS 2012 </a:t>
            </a:r>
            <a:r>
              <a:rPr lang="en-US" sz="2300" dirty="0"/>
              <a:t>(</a:t>
            </a:r>
            <a:r>
              <a:rPr lang="en-US" sz="2300" dirty="0" smtClean="0"/>
              <a:t>Prague, </a:t>
            </a:r>
            <a:r>
              <a:rPr lang="en-US" sz="2300" dirty="0"/>
              <a:t>June 2012) </a:t>
            </a:r>
            <a:r>
              <a:rPr lang="en-US" sz="2300" dirty="0" smtClean="0"/>
              <a:t>Org. Committee Chair</a:t>
            </a:r>
            <a:endParaRPr lang="en-US" sz="2300" dirty="0"/>
          </a:p>
          <a:p>
            <a:pPr marL="0" indent="0">
              <a:buNone/>
            </a:pPr>
            <a:endParaRPr lang="en-US" sz="2300" b="1" dirty="0" smtClean="0"/>
          </a:p>
          <a:p>
            <a:pPr marL="0" indent="0">
              <a:buNone/>
            </a:pPr>
            <a:r>
              <a:rPr lang="en-US" sz="2300" b="1" dirty="0" smtClean="0"/>
              <a:t>Charles </a:t>
            </a:r>
            <a:r>
              <a:rPr lang="en-US" sz="2300" b="1" dirty="0"/>
              <a:t>University in </a:t>
            </a:r>
            <a:r>
              <a:rPr lang="en-US" sz="2300" b="1" dirty="0" smtClean="0"/>
              <a:t>Prague</a:t>
            </a:r>
            <a:r>
              <a:rPr lang="en-US" sz="2300" dirty="0" smtClean="0"/>
              <a:t>, Faculty </a:t>
            </a:r>
            <a:r>
              <a:rPr lang="en-US" sz="2300" dirty="0"/>
              <a:t>of </a:t>
            </a:r>
            <a:r>
              <a:rPr lang="en-US" sz="2300" dirty="0" smtClean="0"/>
              <a:t>Arts,</a:t>
            </a:r>
            <a:r>
              <a:rPr lang="en-US" sz="2300" dirty="0"/>
              <a:t> </a:t>
            </a:r>
            <a:r>
              <a:rPr lang="en-US" sz="2300" dirty="0" smtClean="0"/>
              <a:t>Institute </a:t>
            </a:r>
            <a:r>
              <a:rPr lang="en-US" sz="2300" dirty="0"/>
              <a:t>of Information Studies &amp; </a:t>
            </a:r>
            <a:r>
              <a:rPr lang="en-US" sz="2300" dirty="0" smtClean="0"/>
              <a:t>Librarianship</a:t>
            </a:r>
          </a:p>
          <a:p>
            <a:r>
              <a:rPr lang="en-US" sz="2300" dirty="0" smtClean="0"/>
              <a:t>Researcher &amp; Lecturer</a:t>
            </a:r>
            <a:endParaRPr lang="en-US" sz="2300" dirty="0"/>
          </a:p>
          <a:p>
            <a:pPr marL="0" indent="0">
              <a:buNone/>
            </a:pPr>
            <a:endParaRPr lang="en-US" sz="2300" b="1" dirty="0" smtClean="0"/>
          </a:p>
          <a:p>
            <a:pPr marL="0" indent="0">
              <a:buNone/>
            </a:pPr>
            <a:r>
              <a:rPr lang="en-US" sz="2300" b="1" dirty="0" err="1" smtClean="0"/>
              <a:t>InfoScience</a:t>
            </a:r>
            <a:r>
              <a:rPr lang="en-US" sz="2300" b="1" dirty="0" smtClean="0"/>
              <a:t> </a:t>
            </a:r>
            <a:r>
              <a:rPr lang="en-US" sz="2300" b="1" dirty="0" err="1" smtClean="0"/>
              <a:t>Praha</a:t>
            </a:r>
            <a:endParaRPr lang="en-US" sz="2300" b="1" dirty="0" smtClean="0"/>
          </a:p>
          <a:p>
            <a:r>
              <a:rPr lang="en-US" sz="2300" dirty="0" smtClean="0"/>
              <a:t>Research, </a:t>
            </a:r>
            <a:r>
              <a:rPr lang="en-US" sz="2300" dirty="0"/>
              <a:t>Development &amp; Innovation Information System </a:t>
            </a:r>
            <a:r>
              <a:rPr lang="en-US" sz="2300" dirty="0" smtClean="0"/>
              <a:t/>
            </a:r>
            <a:br>
              <a:rPr lang="en-US" sz="2300" dirty="0" smtClean="0"/>
            </a:br>
            <a:r>
              <a:rPr lang="en-US" sz="2300" dirty="0" smtClean="0"/>
              <a:t>(</a:t>
            </a:r>
            <a:r>
              <a:rPr lang="en-US" sz="2300" dirty="0"/>
              <a:t>the national CRIS for </a:t>
            </a:r>
            <a:r>
              <a:rPr lang="en-US" sz="2300" dirty="0" smtClean="0"/>
              <a:t>[CZ] – </a:t>
            </a:r>
            <a:r>
              <a:rPr lang="en-US" sz="2000" dirty="0" smtClean="0">
                <a:latin typeface="Arial Narrow"/>
                <a:cs typeface="Arial Narrow"/>
                <a:hlinkClick r:id="rId4"/>
              </a:rPr>
              <a:t>www.isvav.cz</a:t>
            </a:r>
            <a:r>
              <a:rPr lang="en-US" sz="2300" dirty="0" smtClean="0"/>
              <a:t>)</a:t>
            </a:r>
            <a:endParaRPr lang="en-US" sz="2300" dirty="0"/>
          </a:p>
          <a:p>
            <a:pPr marL="57150" indent="0">
              <a:buNone/>
            </a:pPr>
            <a:endParaRPr lang="en-US" sz="2900" dirty="0" smtClean="0"/>
          </a:p>
          <a:p>
            <a:pPr marL="57150" indent="0">
              <a:buNone/>
            </a:pPr>
            <a:r>
              <a:rPr lang="en-US" sz="2900" b="1" dirty="0" smtClean="0"/>
              <a:t>___</a:t>
            </a:r>
          </a:p>
          <a:p>
            <a:pPr marL="57150" indent="0">
              <a:buNone/>
            </a:pPr>
            <a:r>
              <a:rPr lang="en-US" sz="2900" b="1" i="1" dirty="0" smtClean="0"/>
              <a:t>This set of slides is based on the CERIF Tutorial by Brigitte </a:t>
            </a:r>
            <a:r>
              <a:rPr lang="en-US" sz="2900" b="1" i="1" dirty="0" err="1" smtClean="0"/>
              <a:t>Jörg</a:t>
            </a:r>
            <a:endParaRPr lang="en-US" sz="2900" b="1" i="1" dirty="0" smtClean="0"/>
          </a:p>
          <a:p>
            <a:pPr marL="57150" indent="0">
              <a:buNone/>
            </a:pPr>
            <a:r>
              <a:rPr lang="en-US" sz="2400" dirty="0"/>
              <a:t>CERIF TG Leader </a:t>
            </a:r>
            <a:r>
              <a:rPr lang="en-US" sz="2400" dirty="0" smtClean="0"/>
              <a:t>2004-2012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645651" y="135058"/>
            <a:ext cx="1710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i="0" dirty="0" err="1" smtClean="0">
                <a:solidFill>
                  <a:srgbClr val="9B009B"/>
                </a:solidFill>
                <a:latin typeface="Apple Symbols"/>
                <a:cs typeface="Apple Symbols"/>
              </a:rPr>
              <a:t>www.eurocris.org</a:t>
            </a:r>
            <a:endParaRPr lang="en-US" sz="2000" b="0" i="0" dirty="0">
              <a:solidFill>
                <a:srgbClr val="9B009B"/>
              </a:solidFill>
              <a:latin typeface="Apple Symbols"/>
              <a:cs typeface="Apple Symbol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96155" y="100615"/>
            <a:ext cx="3159895" cy="480445"/>
            <a:chOff x="196155" y="100615"/>
            <a:chExt cx="3159895" cy="480445"/>
          </a:xfrm>
        </p:grpSpPr>
        <p:pic>
          <p:nvPicPr>
            <p:cNvPr id="6" name="Picture 5" descr="euroCRIS-logo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6155" y="100615"/>
              <a:ext cx="1509971" cy="48044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645651" y="135058"/>
              <a:ext cx="17103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i="0" dirty="0" err="1" smtClean="0">
                  <a:solidFill>
                    <a:srgbClr val="9B009B"/>
                  </a:solidFill>
                  <a:latin typeface="Apple Symbols"/>
                  <a:cs typeface="Apple Symbols"/>
                </a:rPr>
                <a:t>www.eurocris.org</a:t>
              </a:r>
              <a:endParaRPr lang="en-US" sz="2000" b="0" i="0" dirty="0">
                <a:solidFill>
                  <a:srgbClr val="9B009B"/>
                </a:solidFill>
                <a:latin typeface="Apple Symbols"/>
                <a:cs typeface="Apple Symbol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7386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6155" y="1409548"/>
            <a:ext cx="8779853" cy="5116726"/>
          </a:xfrm>
          <a:prstGeom prst="rect">
            <a:avLst/>
          </a:prstGeom>
          <a:solidFill>
            <a:srgbClr val="A6A6A6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Some CERIF Link Entities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645651" y="135058"/>
            <a:ext cx="1710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i="0" dirty="0" err="1" smtClean="0">
                <a:solidFill>
                  <a:srgbClr val="9B009B"/>
                </a:solidFill>
                <a:latin typeface="Apple Symbols"/>
                <a:cs typeface="Apple Symbols"/>
              </a:rPr>
              <a:t>www.eurocris.org</a:t>
            </a:r>
            <a:endParaRPr lang="en-US" sz="2000" b="0" i="0" dirty="0">
              <a:solidFill>
                <a:srgbClr val="9B009B"/>
              </a:solidFill>
              <a:latin typeface="Apple Symbols"/>
              <a:cs typeface="Apple Symbol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96155" y="100615"/>
            <a:ext cx="3159895" cy="480445"/>
            <a:chOff x="196155" y="100615"/>
            <a:chExt cx="3159895" cy="480445"/>
          </a:xfrm>
        </p:grpSpPr>
        <p:pic>
          <p:nvPicPr>
            <p:cNvPr id="6" name="Picture 5" descr="euroCRIS-logo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6155" y="100615"/>
              <a:ext cx="1509971" cy="48044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645651" y="135058"/>
              <a:ext cx="17103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i="0" dirty="0" err="1" smtClean="0">
                  <a:solidFill>
                    <a:srgbClr val="9B009B"/>
                  </a:solidFill>
                  <a:latin typeface="Apple Symbols"/>
                  <a:cs typeface="Apple Symbols"/>
                </a:rPr>
                <a:t>www.eurocris.org</a:t>
              </a:r>
              <a:endParaRPr lang="en-US" sz="2000" b="0" i="0" dirty="0">
                <a:solidFill>
                  <a:srgbClr val="9B009B"/>
                </a:solidFill>
                <a:latin typeface="Apple Symbols"/>
                <a:cs typeface="Apple Symbols"/>
              </a:endParaRPr>
            </a:p>
          </p:txBody>
        </p:sp>
      </p:grpSp>
      <p:grpSp>
        <p:nvGrpSpPr>
          <p:cNvPr id="16" name="Group 41"/>
          <p:cNvGrpSpPr>
            <a:grpSpLocks/>
          </p:cNvGrpSpPr>
          <p:nvPr/>
        </p:nvGrpSpPr>
        <p:grpSpPr bwMode="auto">
          <a:xfrm>
            <a:off x="395288" y="1527175"/>
            <a:ext cx="8391525" cy="4083051"/>
            <a:chOff x="249" y="962"/>
            <a:chExt cx="5286" cy="2572"/>
          </a:xfrm>
        </p:grpSpPr>
        <p:grpSp>
          <p:nvGrpSpPr>
            <p:cNvPr id="17" name="Group 26"/>
            <p:cNvGrpSpPr>
              <a:grpSpLocks/>
            </p:cNvGrpSpPr>
            <p:nvPr/>
          </p:nvGrpSpPr>
          <p:grpSpPr bwMode="auto">
            <a:xfrm>
              <a:off x="249" y="962"/>
              <a:ext cx="5286" cy="2377"/>
              <a:chOff x="249" y="1189"/>
              <a:chExt cx="5286" cy="2377"/>
            </a:xfrm>
          </p:grpSpPr>
          <p:pic>
            <p:nvPicPr>
              <p:cNvPr id="24" name="Picture 27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49" y="1189"/>
                <a:ext cx="5286" cy="23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5" name="AutoShape 28"/>
              <p:cNvSpPr>
                <a:spLocks noChangeArrowheads="1"/>
              </p:cNvSpPr>
              <p:nvPr/>
            </p:nvSpPr>
            <p:spPr bwMode="auto">
              <a:xfrm>
                <a:off x="476" y="1299"/>
                <a:ext cx="227" cy="181"/>
              </a:xfrm>
              <a:prstGeom prst="downArrow">
                <a:avLst>
                  <a:gd name="adj1" fmla="val 50000"/>
                  <a:gd name="adj2" fmla="val 25000"/>
                </a:avLst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AutoShape 29"/>
              <p:cNvSpPr>
                <a:spLocks noChangeArrowheads="1"/>
              </p:cNvSpPr>
              <p:nvPr/>
            </p:nvSpPr>
            <p:spPr bwMode="auto">
              <a:xfrm>
                <a:off x="4830" y="1207"/>
                <a:ext cx="227" cy="181"/>
              </a:xfrm>
              <a:prstGeom prst="downArrow">
                <a:avLst>
                  <a:gd name="adj1" fmla="val 50000"/>
                  <a:gd name="adj2" fmla="val 25000"/>
                </a:avLst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AutoShape 30"/>
              <p:cNvSpPr>
                <a:spLocks noChangeArrowheads="1"/>
              </p:cNvSpPr>
              <p:nvPr/>
            </p:nvSpPr>
            <p:spPr bwMode="auto">
              <a:xfrm>
                <a:off x="2064" y="2341"/>
                <a:ext cx="227" cy="181"/>
              </a:xfrm>
              <a:prstGeom prst="downArrow">
                <a:avLst>
                  <a:gd name="adj1" fmla="val 50000"/>
                  <a:gd name="adj2" fmla="val 25000"/>
                </a:avLst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AutoShape 31"/>
              <p:cNvSpPr>
                <a:spLocks noChangeArrowheads="1"/>
              </p:cNvSpPr>
              <p:nvPr/>
            </p:nvSpPr>
            <p:spPr bwMode="auto">
              <a:xfrm>
                <a:off x="3061" y="1706"/>
                <a:ext cx="227" cy="181"/>
              </a:xfrm>
              <a:prstGeom prst="downArrow">
                <a:avLst>
                  <a:gd name="adj1" fmla="val 50000"/>
                  <a:gd name="adj2" fmla="val 25000"/>
                </a:avLst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AutoShape 32"/>
              <p:cNvSpPr>
                <a:spLocks noChangeArrowheads="1"/>
              </p:cNvSpPr>
              <p:nvPr/>
            </p:nvSpPr>
            <p:spPr bwMode="auto">
              <a:xfrm>
                <a:off x="1292" y="3113"/>
                <a:ext cx="227" cy="181"/>
              </a:xfrm>
              <a:prstGeom prst="downArrow">
                <a:avLst>
                  <a:gd name="adj1" fmla="val 50000"/>
                  <a:gd name="adj2" fmla="val 25000"/>
                </a:avLst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AutoShape 33"/>
              <p:cNvSpPr>
                <a:spLocks noChangeArrowheads="1"/>
              </p:cNvSpPr>
              <p:nvPr/>
            </p:nvSpPr>
            <p:spPr bwMode="auto">
              <a:xfrm>
                <a:off x="4286" y="2750"/>
                <a:ext cx="227" cy="181"/>
              </a:xfrm>
              <a:prstGeom prst="downArrow">
                <a:avLst>
                  <a:gd name="adj1" fmla="val 50000"/>
                  <a:gd name="adj2" fmla="val 25000"/>
                </a:avLst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8" name="Text Box 34"/>
            <p:cNvSpPr txBox="1">
              <a:spLocks noChangeArrowheads="1"/>
            </p:cNvSpPr>
            <p:nvPr/>
          </p:nvSpPr>
          <p:spPr bwMode="auto">
            <a:xfrm>
              <a:off x="476" y="1525"/>
              <a:ext cx="699" cy="17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de-DE" sz="1200" b="1">
                  <a:latin typeface="Bookman Old Style" charset="0"/>
                </a:rPr>
                <a:t>role=author</a:t>
              </a:r>
            </a:p>
          </p:txBody>
        </p:sp>
        <p:sp>
          <p:nvSpPr>
            <p:cNvPr id="19" name="Text Box 35"/>
            <p:cNvSpPr txBox="1">
              <a:spLocks noChangeArrowheads="1"/>
            </p:cNvSpPr>
            <p:nvPr/>
          </p:nvSpPr>
          <p:spPr bwMode="auto">
            <a:xfrm>
              <a:off x="749" y="3360"/>
              <a:ext cx="1458" cy="17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de-DE" sz="1200" b="1" dirty="0" err="1">
                  <a:latin typeface="Bookman Old Style" charset="0"/>
                </a:rPr>
                <a:t>r</a:t>
              </a:r>
              <a:r>
                <a:rPr lang="de-DE" sz="1200" b="1" dirty="0" err="1" smtClean="0">
                  <a:latin typeface="Bookman Old Style" charset="0"/>
                </a:rPr>
                <a:t>ole</a:t>
              </a:r>
              <a:r>
                <a:rPr lang="de-DE" sz="1200" b="1" dirty="0" smtClean="0">
                  <a:latin typeface="Bookman Old Style" charset="0"/>
                </a:rPr>
                <a:t>=</a:t>
              </a:r>
              <a:r>
                <a:rPr lang="de-DE" sz="1200" b="1" dirty="0" err="1" smtClean="0">
                  <a:latin typeface="Bookman Old Style" charset="0"/>
                </a:rPr>
                <a:t>principal</a:t>
              </a:r>
              <a:r>
                <a:rPr lang="de-DE" sz="1200" b="1" dirty="0" smtClean="0">
                  <a:latin typeface="Bookman Old Style" charset="0"/>
                </a:rPr>
                <a:t> </a:t>
              </a:r>
              <a:r>
                <a:rPr lang="de-DE" sz="1200" b="1" dirty="0" err="1" smtClean="0">
                  <a:latin typeface="Bookman Old Style" charset="0"/>
                </a:rPr>
                <a:t>investigator</a:t>
              </a:r>
              <a:endParaRPr lang="de-DE" sz="1200" b="1" dirty="0">
                <a:latin typeface="Bookman Old Style" charset="0"/>
              </a:endParaRPr>
            </a:p>
          </p:txBody>
        </p:sp>
        <p:sp>
          <p:nvSpPr>
            <p:cNvPr id="20" name="Text Box 36"/>
            <p:cNvSpPr txBox="1">
              <a:spLocks noChangeArrowheads="1"/>
            </p:cNvSpPr>
            <p:nvPr/>
          </p:nvSpPr>
          <p:spPr bwMode="auto">
            <a:xfrm>
              <a:off x="1837" y="2568"/>
              <a:ext cx="1285" cy="17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de-DE" sz="1200" b="1" dirty="0" err="1">
                  <a:latin typeface="Bookman Old Style" charset="0"/>
                </a:rPr>
                <a:t>r</a:t>
              </a:r>
              <a:r>
                <a:rPr lang="de-DE" sz="1200" b="1" dirty="0" err="1" smtClean="0">
                  <a:latin typeface="Bookman Old Style" charset="0"/>
                </a:rPr>
                <a:t>ole</a:t>
              </a:r>
              <a:r>
                <a:rPr lang="de-DE" sz="1200" b="1" dirty="0" smtClean="0">
                  <a:latin typeface="Bookman Old Style" charset="0"/>
                </a:rPr>
                <a:t>=</a:t>
              </a:r>
              <a:r>
                <a:rPr lang="de-DE" sz="1200" b="1" dirty="0" err="1" smtClean="0">
                  <a:latin typeface="Bookman Old Style" charset="0"/>
                </a:rPr>
                <a:t>research</a:t>
              </a:r>
              <a:r>
                <a:rPr lang="de-DE" sz="1200" b="1" dirty="0" smtClean="0">
                  <a:latin typeface="Bookman Old Style" charset="0"/>
                </a:rPr>
                <a:t> </a:t>
              </a:r>
              <a:r>
                <a:rPr lang="de-DE" sz="1200" b="1" dirty="0" err="1" smtClean="0">
                  <a:latin typeface="Bookman Old Style" charset="0"/>
                </a:rPr>
                <a:t>assistant</a:t>
              </a:r>
              <a:endParaRPr lang="de-DE" sz="1200" b="1" dirty="0">
                <a:latin typeface="Bookman Old Style" charset="0"/>
              </a:endParaRPr>
            </a:p>
          </p:txBody>
        </p:sp>
        <p:sp>
          <p:nvSpPr>
            <p:cNvPr id="21" name="Text Box 37"/>
            <p:cNvSpPr txBox="1">
              <a:spLocks noChangeArrowheads="1"/>
            </p:cNvSpPr>
            <p:nvPr/>
          </p:nvSpPr>
          <p:spPr bwMode="auto">
            <a:xfrm>
              <a:off x="2381" y="1933"/>
              <a:ext cx="917" cy="17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de-DE" sz="1200" b="1" dirty="0" err="1">
                  <a:latin typeface="Bookman Old Style" charset="0"/>
                </a:rPr>
                <a:t>role</a:t>
              </a:r>
              <a:r>
                <a:rPr lang="de-DE" sz="1200" b="1" dirty="0">
                  <a:latin typeface="Bookman Old Style" charset="0"/>
                </a:rPr>
                <a:t>=</a:t>
              </a:r>
              <a:r>
                <a:rPr lang="de-DE" sz="1200" b="1" dirty="0" err="1" smtClean="0">
                  <a:latin typeface="Bookman Old Style" charset="0"/>
                </a:rPr>
                <a:t>deliverable</a:t>
              </a:r>
              <a:endParaRPr lang="de-DE" sz="1200" b="1" dirty="0">
                <a:latin typeface="Bookman Old Style" charset="0"/>
              </a:endParaRPr>
            </a:p>
          </p:txBody>
        </p:sp>
        <p:sp>
          <p:nvSpPr>
            <p:cNvPr id="22" name="Text Box 38"/>
            <p:cNvSpPr txBox="1">
              <a:spLocks noChangeArrowheads="1"/>
            </p:cNvSpPr>
            <p:nvPr/>
          </p:nvSpPr>
          <p:spPr bwMode="auto">
            <a:xfrm>
              <a:off x="4105" y="1411"/>
              <a:ext cx="1313" cy="17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de-DE" sz="1200" b="1" dirty="0" err="1">
                  <a:latin typeface="Bookman Old Style" charset="0"/>
                </a:rPr>
                <a:t>role</a:t>
              </a:r>
              <a:r>
                <a:rPr lang="de-DE" sz="1200" b="1" dirty="0">
                  <a:latin typeface="Bookman Old Style" charset="0"/>
                </a:rPr>
                <a:t>=</a:t>
              </a:r>
              <a:r>
                <a:rPr lang="de-DE" sz="1200" b="1" dirty="0" err="1" smtClean="0">
                  <a:latin typeface="Bookman Old Style" charset="0"/>
                </a:rPr>
                <a:t>author‘s</a:t>
              </a:r>
              <a:r>
                <a:rPr lang="de-DE" sz="1200" b="1" dirty="0" smtClean="0">
                  <a:latin typeface="Bookman Old Style" charset="0"/>
                </a:rPr>
                <a:t> </a:t>
              </a:r>
              <a:r>
                <a:rPr lang="de-DE" sz="1200" b="1" dirty="0" err="1" smtClean="0">
                  <a:latin typeface="Bookman Old Style" charset="0"/>
                </a:rPr>
                <a:t>affiliation</a:t>
              </a:r>
              <a:endParaRPr lang="de-DE" sz="1200" b="1" dirty="0">
                <a:latin typeface="Bookman Old Style" charset="0"/>
              </a:endParaRPr>
            </a:p>
          </p:txBody>
        </p:sp>
        <p:sp>
          <p:nvSpPr>
            <p:cNvPr id="23" name="Text Box 39"/>
            <p:cNvSpPr txBox="1">
              <a:spLocks noChangeArrowheads="1"/>
            </p:cNvSpPr>
            <p:nvPr/>
          </p:nvSpPr>
          <p:spPr bwMode="auto">
            <a:xfrm>
              <a:off x="4332" y="2976"/>
              <a:ext cx="958" cy="17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de-DE" sz="1200" b="1" dirty="0" err="1">
                  <a:latin typeface="Bookman Old Style" charset="0"/>
                </a:rPr>
                <a:t>r</a:t>
              </a:r>
              <a:r>
                <a:rPr lang="de-DE" sz="1200" b="1" dirty="0" err="1" smtClean="0">
                  <a:latin typeface="Bookman Old Style" charset="0"/>
                </a:rPr>
                <a:t>ole</a:t>
              </a:r>
              <a:r>
                <a:rPr lang="de-DE" sz="1200" b="1" dirty="0" smtClean="0">
                  <a:latin typeface="Bookman Old Style" charset="0"/>
                </a:rPr>
                <a:t>=</a:t>
              </a:r>
              <a:r>
                <a:rPr lang="de-DE" sz="1200" b="1" dirty="0" err="1" smtClean="0">
                  <a:latin typeface="Bookman Old Style" charset="0"/>
                </a:rPr>
                <a:t>coordinator</a:t>
              </a:r>
              <a:endParaRPr lang="de-DE" sz="1200" b="1" dirty="0">
                <a:latin typeface="Bookman Old Style" charset="0"/>
              </a:endParaRPr>
            </a:p>
          </p:txBody>
        </p:sp>
      </p:grpSp>
      <p:grpSp>
        <p:nvGrpSpPr>
          <p:cNvPr id="31" name="Group 48"/>
          <p:cNvGrpSpPr/>
          <p:nvPr/>
        </p:nvGrpSpPr>
        <p:grpSpPr>
          <a:xfrm>
            <a:off x="7486288" y="387861"/>
            <a:ext cx="1111225" cy="708139"/>
            <a:chOff x="1115616" y="1053431"/>
            <a:chExt cx="7344172" cy="4680147"/>
          </a:xfrm>
        </p:grpSpPr>
        <p:cxnSp>
          <p:nvCxnSpPr>
            <p:cNvPr id="32" name="Shape 59"/>
            <p:cNvCxnSpPr>
              <a:stCxn id="76" idx="1"/>
              <a:endCxn id="75" idx="3"/>
            </p:cNvCxnSpPr>
            <p:nvPr/>
          </p:nvCxnSpPr>
          <p:spPr bwMode="auto">
            <a:xfrm rot="10800000">
              <a:off x="4337769" y="1375347"/>
              <a:ext cx="2594844" cy="1009873"/>
            </a:xfrm>
            <a:prstGeom prst="bentConnector3">
              <a:avLst>
                <a:gd name="adj1" fmla="val 58055"/>
              </a:avLst>
            </a:prstGeom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Elbow Connector 50"/>
            <p:cNvCxnSpPr>
              <a:endCxn id="73" idx="3"/>
            </p:cNvCxnSpPr>
            <p:nvPr/>
          </p:nvCxnSpPr>
          <p:spPr bwMode="auto">
            <a:xfrm rot="10800000">
              <a:off x="6228184" y="1520950"/>
              <a:ext cx="1080740" cy="683915"/>
            </a:xfrm>
            <a:prstGeom prst="bentConnector3">
              <a:avLst>
                <a:gd name="adj1" fmla="val 50000"/>
              </a:avLst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Elbow Connector 51"/>
            <p:cNvCxnSpPr>
              <a:endCxn id="79" idx="0"/>
            </p:cNvCxnSpPr>
            <p:nvPr/>
          </p:nvCxnSpPr>
          <p:spPr bwMode="auto">
            <a:xfrm>
              <a:off x="4644008" y="3284984"/>
              <a:ext cx="2533526" cy="1656184"/>
            </a:xfrm>
            <a:prstGeom prst="bentConnector2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Elbow Connector 52"/>
            <p:cNvCxnSpPr>
              <a:endCxn id="74" idx="2"/>
            </p:cNvCxnSpPr>
            <p:nvPr/>
          </p:nvCxnSpPr>
          <p:spPr bwMode="auto">
            <a:xfrm flipV="1">
              <a:off x="5076058" y="1845146"/>
              <a:ext cx="1754136" cy="287710"/>
            </a:xfrm>
            <a:prstGeom prst="bentConnector2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23"/>
            <p:cNvSpPr>
              <a:spLocks noChangeArrowheads="1"/>
            </p:cNvSpPr>
            <p:nvPr/>
          </p:nvSpPr>
          <p:spPr bwMode="auto">
            <a:xfrm>
              <a:off x="6732240" y="2060848"/>
              <a:ext cx="360363" cy="287337"/>
            </a:xfrm>
            <a:prstGeom prst="ellipse">
              <a:avLst/>
            </a:prstGeom>
            <a:solidFill>
              <a:srgbClr val="A581CE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00"/>
            </a:p>
          </p:txBody>
        </p:sp>
        <p:sp>
          <p:nvSpPr>
            <p:cNvPr id="37" name="Oval 23"/>
            <p:cNvSpPr>
              <a:spLocks noChangeArrowheads="1"/>
            </p:cNvSpPr>
            <p:nvPr/>
          </p:nvSpPr>
          <p:spPr bwMode="auto">
            <a:xfrm>
              <a:off x="6228184" y="1340768"/>
              <a:ext cx="360363" cy="287337"/>
            </a:xfrm>
            <a:prstGeom prst="ellipse">
              <a:avLst/>
            </a:prstGeom>
            <a:solidFill>
              <a:srgbClr val="A581CE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00"/>
            </a:p>
          </p:txBody>
        </p:sp>
        <p:sp>
          <p:nvSpPr>
            <p:cNvPr id="38" name="Oval 23"/>
            <p:cNvSpPr>
              <a:spLocks noChangeArrowheads="1"/>
            </p:cNvSpPr>
            <p:nvPr/>
          </p:nvSpPr>
          <p:spPr bwMode="auto">
            <a:xfrm>
              <a:off x="4932660" y="1196752"/>
              <a:ext cx="360363" cy="287337"/>
            </a:xfrm>
            <a:prstGeom prst="ellipse">
              <a:avLst/>
            </a:prstGeom>
            <a:solidFill>
              <a:srgbClr val="A581CE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00"/>
            </a:p>
          </p:txBody>
        </p:sp>
        <p:sp>
          <p:nvSpPr>
            <p:cNvPr id="39" name="Oval 38"/>
            <p:cNvSpPr/>
            <p:nvPr/>
          </p:nvSpPr>
          <p:spPr bwMode="auto">
            <a:xfrm>
              <a:off x="5181600" y="2667000"/>
              <a:ext cx="304800" cy="228600"/>
            </a:xfrm>
            <a:prstGeom prst="ellipse">
              <a:avLst/>
            </a:prstGeom>
            <a:solidFill>
              <a:srgbClr val="FFBC9B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0">
                <a:solidFill>
                  <a:srgbClr val="FFFFFF"/>
                </a:solidFill>
              </a:endParaRPr>
            </a:p>
          </p:txBody>
        </p:sp>
        <p:sp>
          <p:nvSpPr>
            <p:cNvPr id="40" name="Oval 39"/>
            <p:cNvSpPr/>
            <p:nvPr/>
          </p:nvSpPr>
          <p:spPr bwMode="auto">
            <a:xfrm>
              <a:off x="2362200" y="2667000"/>
              <a:ext cx="304800" cy="228600"/>
            </a:xfrm>
            <a:prstGeom prst="ellipse">
              <a:avLst/>
            </a:prstGeom>
            <a:solidFill>
              <a:srgbClr val="FFBC9B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0">
                <a:solidFill>
                  <a:srgbClr val="FFFFFF"/>
                </a:solidFill>
              </a:endParaRPr>
            </a:p>
          </p:txBody>
        </p:sp>
        <p:sp>
          <p:nvSpPr>
            <p:cNvPr id="41" name="Oval 24"/>
            <p:cNvSpPr>
              <a:spLocks noChangeArrowheads="1"/>
            </p:cNvSpPr>
            <p:nvPr/>
          </p:nvSpPr>
          <p:spPr bwMode="auto">
            <a:xfrm>
              <a:off x="1115616" y="3933056"/>
              <a:ext cx="360363" cy="28733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00"/>
            </a:p>
          </p:txBody>
        </p:sp>
        <p:sp>
          <p:nvSpPr>
            <p:cNvPr id="42" name="Oval 23"/>
            <p:cNvSpPr>
              <a:spLocks noChangeArrowheads="1"/>
            </p:cNvSpPr>
            <p:nvPr/>
          </p:nvSpPr>
          <p:spPr bwMode="auto">
            <a:xfrm>
              <a:off x="2915816" y="1053431"/>
              <a:ext cx="360363" cy="28733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00"/>
            </a:p>
          </p:txBody>
        </p:sp>
        <p:cxnSp>
          <p:nvCxnSpPr>
            <p:cNvPr id="43" name="Elbow Connector 60"/>
            <p:cNvCxnSpPr/>
            <p:nvPr/>
          </p:nvCxnSpPr>
          <p:spPr bwMode="auto">
            <a:xfrm>
              <a:off x="3505200" y="3048000"/>
              <a:ext cx="1828800" cy="1588"/>
            </a:xfrm>
            <a:prstGeom prst="bentConnector3">
              <a:avLst>
                <a:gd name="adj1" fmla="val 50000"/>
              </a:avLst>
            </a:prstGeom>
            <a:ln w="6350" cap="flat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Elbow Connector 61"/>
            <p:cNvCxnSpPr/>
            <p:nvPr/>
          </p:nvCxnSpPr>
          <p:spPr bwMode="auto">
            <a:xfrm rot="5400000">
              <a:off x="3971926" y="2905125"/>
              <a:ext cx="895350" cy="3175"/>
            </a:xfrm>
            <a:prstGeom prst="bentConnector3">
              <a:avLst>
                <a:gd name="adj1" fmla="val 50000"/>
              </a:avLst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Elbow Connector 62"/>
            <p:cNvCxnSpPr/>
            <p:nvPr/>
          </p:nvCxnSpPr>
          <p:spPr bwMode="auto">
            <a:xfrm rot="16200000" flipH="1">
              <a:off x="4305300" y="2552700"/>
              <a:ext cx="1752600" cy="1524000"/>
            </a:xfrm>
            <a:prstGeom prst="bentConnector3">
              <a:avLst>
                <a:gd name="adj1" fmla="val 10183"/>
              </a:avLst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Elbow Connector 63"/>
            <p:cNvCxnSpPr/>
            <p:nvPr/>
          </p:nvCxnSpPr>
          <p:spPr bwMode="auto">
            <a:xfrm rot="5400000">
              <a:off x="2971800" y="2895600"/>
              <a:ext cx="1752600" cy="838200"/>
            </a:xfrm>
            <a:prstGeom prst="bentConnector3">
              <a:avLst>
                <a:gd name="adj1" fmla="val 11775"/>
              </a:avLst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Elbow Connector 64"/>
            <p:cNvCxnSpPr>
              <a:endCxn id="75" idx="1"/>
            </p:cNvCxnSpPr>
            <p:nvPr/>
          </p:nvCxnSpPr>
          <p:spPr bwMode="auto">
            <a:xfrm rot="16200000" flipV="1">
              <a:off x="1744973" y="2690205"/>
              <a:ext cx="2773734" cy="144016"/>
            </a:xfrm>
            <a:prstGeom prst="bentConnector4">
              <a:avLst>
                <a:gd name="adj1" fmla="val 46781"/>
                <a:gd name="adj2" fmla="val 258732"/>
              </a:avLst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Elbow Connector 65"/>
            <p:cNvCxnSpPr/>
            <p:nvPr/>
          </p:nvCxnSpPr>
          <p:spPr bwMode="auto">
            <a:xfrm rot="5400000" flipH="1" flipV="1">
              <a:off x="3239059" y="4041863"/>
              <a:ext cx="1944215" cy="718493"/>
            </a:xfrm>
            <a:prstGeom prst="bentConnector3">
              <a:avLst>
                <a:gd name="adj1" fmla="val 50000"/>
              </a:avLst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Elbow Connector 66"/>
            <p:cNvCxnSpPr>
              <a:endCxn id="82" idx="0"/>
            </p:cNvCxnSpPr>
            <p:nvPr/>
          </p:nvCxnSpPr>
          <p:spPr bwMode="auto">
            <a:xfrm rot="16200000" flipH="1">
              <a:off x="2577767" y="4703156"/>
              <a:ext cx="720078" cy="187993"/>
            </a:xfrm>
            <a:prstGeom prst="bentConnector3">
              <a:avLst>
                <a:gd name="adj1" fmla="val 50000"/>
              </a:avLst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Elbow Connector 67"/>
            <p:cNvCxnSpPr>
              <a:stCxn id="75" idx="2"/>
            </p:cNvCxnSpPr>
            <p:nvPr/>
          </p:nvCxnSpPr>
          <p:spPr bwMode="auto">
            <a:xfrm rot="5400000">
              <a:off x="2482355" y="1818978"/>
              <a:ext cx="1481484" cy="951409"/>
            </a:xfrm>
            <a:prstGeom prst="bentConnector3">
              <a:avLst>
                <a:gd name="adj1" fmla="val 50000"/>
              </a:avLst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Elbow Connector 68"/>
            <p:cNvCxnSpPr>
              <a:stCxn id="75" idx="2"/>
              <a:endCxn id="70" idx="3"/>
            </p:cNvCxnSpPr>
            <p:nvPr/>
          </p:nvCxnSpPr>
          <p:spPr bwMode="auto">
            <a:xfrm rot="5400000">
              <a:off x="2036999" y="1335820"/>
              <a:ext cx="1443682" cy="1879923"/>
            </a:xfrm>
            <a:prstGeom prst="bentConnector2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Elbow Connector 69"/>
            <p:cNvCxnSpPr>
              <a:stCxn id="76" idx="1"/>
            </p:cNvCxnSpPr>
            <p:nvPr/>
          </p:nvCxnSpPr>
          <p:spPr bwMode="auto">
            <a:xfrm rot="10800000" flipV="1">
              <a:off x="6445250" y="2384425"/>
              <a:ext cx="487363" cy="1806575"/>
            </a:xfrm>
            <a:prstGeom prst="bentConnector2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Elbow Connector 70"/>
            <p:cNvCxnSpPr>
              <a:stCxn id="77" idx="1"/>
            </p:cNvCxnSpPr>
            <p:nvPr/>
          </p:nvCxnSpPr>
          <p:spPr bwMode="auto">
            <a:xfrm rot="10800000" flipV="1">
              <a:off x="6324600" y="3032125"/>
              <a:ext cx="623888" cy="1158875"/>
            </a:xfrm>
            <a:prstGeom prst="bentConnector2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Elbow Connector 71"/>
            <p:cNvCxnSpPr/>
            <p:nvPr/>
          </p:nvCxnSpPr>
          <p:spPr bwMode="auto">
            <a:xfrm rot="5400000" flipH="1" flipV="1">
              <a:off x="7277100" y="3238500"/>
              <a:ext cx="228600" cy="152400"/>
            </a:xfrm>
            <a:prstGeom prst="bentConnector3">
              <a:avLst>
                <a:gd name="adj1" fmla="val 50000"/>
              </a:avLst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Elbow Connector 72"/>
            <p:cNvCxnSpPr>
              <a:stCxn id="80" idx="1"/>
            </p:cNvCxnSpPr>
            <p:nvPr/>
          </p:nvCxnSpPr>
          <p:spPr bwMode="auto">
            <a:xfrm rot="10800000">
              <a:off x="5220072" y="4941169"/>
              <a:ext cx="12700" cy="646931"/>
            </a:xfrm>
            <a:prstGeom prst="bentConnector4">
              <a:avLst>
                <a:gd name="adj1" fmla="val -1800000"/>
                <a:gd name="adj2" fmla="val 61043"/>
              </a:avLst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Elbow Connector 73"/>
            <p:cNvCxnSpPr>
              <a:stCxn id="81" idx="0"/>
              <a:endCxn id="87" idx="2"/>
            </p:cNvCxnSpPr>
            <p:nvPr/>
          </p:nvCxnSpPr>
          <p:spPr bwMode="auto">
            <a:xfrm rot="16200000" flipV="1">
              <a:off x="3984501" y="5038179"/>
              <a:ext cx="359718" cy="310356"/>
            </a:xfrm>
            <a:prstGeom prst="bentConnector3">
              <a:avLst>
                <a:gd name="adj1" fmla="val 50000"/>
              </a:avLst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Elbow Connector 74"/>
            <p:cNvCxnSpPr/>
            <p:nvPr/>
          </p:nvCxnSpPr>
          <p:spPr bwMode="auto">
            <a:xfrm rot="16200000" flipV="1">
              <a:off x="4229100" y="3992117"/>
              <a:ext cx="1371600" cy="533400"/>
            </a:xfrm>
            <a:prstGeom prst="bentConnector3">
              <a:avLst>
                <a:gd name="adj1" fmla="val 50000"/>
              </a:avLst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Elbow Connector 75"/>
            <p:cNvCxnSpPr>
              <a:stCxn id="83" idx="0"/>
            </p:cNvCxnSpPr>
            <p:nvPr/>
          </p:nvCxnSpPr>
          <p:spPr bwMode="auto">
            <a:xfrm rot="5400000" flipH="1" flipV="1">
              <a:off x="1639515" y="2598118"/>
              <a:ext cx="2574925" cy="1535112"/>
            </a:xfrm>
            <a:prstGeom prst="bentConnector3">
              <a:avLst>
                <a:gd name="adj1" fmla="val 50000"/>
              </a:avLst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Elbow Connector 76"/>
            <p:cNvCxnSpPr>
              <a:stCxn id="69" idx="3"/>
            </p:cNvCxnSpPr>
            <p:nvPr/>
          </p:nvCxnSpPr>
          <p:spPr bwMode="auto">
            <a:xfrm>
              <a:off x="1890887" y="3574479"/>
              <a:ext cx="776287" cy="485775"/>
            </a:xfrm>
            <a:prstGeom prst="bentConnector3">
              <a:avLst>
                <a:gd name="adj1" fmla="val 50000"/>
              </a:avLst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Elbow Connector 77"/>
            <p:cNvCxnSpPr>
              <a:stCxn id="70" idx="3"/>
            </p:cNvCxnSpPr>
            <p:nvPr/>
          </p:nvCxnSpPr>
          <p:spPr bwMode="auto">
            <a:xfrm>
              <a:off x="1818878" y="2998415"/>
              <a:ext cx="1301750" cy="904875"/>
            </a:xfrm>
            <a:prstGeom prst="bentConnector3">
              <a:avLst>
                <a:gd name="adj1" fmla="val 86449"/>
              </a:avLst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Elbow Connector 78"/>
            <p:cNvCxnSpPr>
              <a:stCxn id="72" idx="2"/>
            </p:cNvCxnSpPr>
            <p:nvPr/>
          </p:nvCxnSpPr>
          <p:spPr bwMode="auto">
            <a:xfrm rot="16200000" flipH="1">
              <a:off x="1277566" y="3111302"/>
              <a:ext cx="3143250" cy="893762"/>
            </a:xfrm>
            <a:prstGeom prst="bentConnector3">
              <a:avLst>
                <a:gd name="adj1" fmla="val 50000"/>
              </a:avLst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Elbow Connector 79"/>
            <p:cNvCxnSpPr>
              <a:stCxn id="71" idx="2"/>
            </p:cNvCxnSpPr>
            <p:nvPr/>
          </p:nvCxnSpPr>
          <p:spPr bwMode="auto">
            <a:xfrm rot="16200000" flipH="1">
              <a:off x="1741438" y="2595612"/>
              <a:ext cx="1338262" cy="1276350"/>
            </a:xfrm>
            <a:prstGeom prst="bentConnector3">
              <a:avLst>
                <a:gd name="adj1" fmla="val 50000"/>
              </a:avLst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Elbow Connector 80"/>
            <p:cNvCxnSpPr/>
            <p:nvPr/>
          </p:nvCxnSpPr>
          <p:spPr bwMode="auto">
            <a:xfrm rot="5400000" flipH="1" flipV="1">
              <a:off x="1380964" y="2592524"/>
              <a:ext cx="2659360" cy="1893912"/>
            </a:xfrm>
            <a:prstGeom prst="bentConnector3">
              <a:avLst>
                <a:gd name="adj1" fmla="val 50000"/>
              </a:avLst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Elbow Connector 81"/>
            <p:cNvCxnSpPr>
              <a:stCxn id="79" idx="1"/>
              <a:endCxn id="83" idx="3"/>
            </p:cNvCxnSpPr>
            <p:nvPr/>
          </p:nvCxnSpPr>
          <p:spPr bwMode="auto">
            <a:xfrm rot="10800000">
              <a:off x="2699172" y="4833319"/>
              <a:ext cx="4033068" cy="288031"/>
            </a:xfrm>
            <a:prstGeom prst="bentConnector3">
              <a:avLst>
                <a:gd name="adj1" fmla="val 39635"/>
              </a:avLst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Elbow Connector 82"/>
            <p:cNvCxnSpPr>
              <a:stCxn id="83" idx="0"/>
            </p:cNvCxnSpPr>
            <p:nvPr/>
          </p:nvCxnSpPr>
          <p:spPr bwMode="auto">
            <a:xfrm rot="5400000" flipH="1" flipV="1">
              <a:off x="1961556" y="2546746"/>
              <a:ext cx="2304256" cy="1908524"/>
            </a:xfrm>
            <a:prstGeom prst="bentConnector3">
              <a:avLst>
                <a:gd name="adj1" fmla="val 50000"/>
              </a:avLst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Elbow Connector 83"/>
            <p:cNvCxnSpPr>
              <a:stCxn id="68" idx="3"/>
              <a:endCxn id="83" idx="1"/>
            </p:cNvCxnSpPr>
            <p:nvPr/>
          </p:nvCxnSpPr>
          <p:spPr bwMode="auto">
            <a:xfrm flipH="1">
              <a:off x="1619672" y="4293766"/>
              <a:ext cx="343222" cy="539552"/>
            </a:xfrm>
            <a:prstGeom prst="bentConnector5">
              <a:avLst>
                <a:gd name="adj1" fmla="val -66604"/>
                <a:gd name="adj2" fmla="val 53383"/>
                <a:gd name="adj3" fmla="val -16081"/>
              </a:avLst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Elbow Connector 84"/>
            <p:cNvCxnSpPr/>
            <p:nvPr/>
          </p:nvCxnSpPr>
          <p:spPr bwMode="auto">
            <a:xfrm rot="5400000">
              <a:off x="2133600" y="2971800"/>
              <a:ext cx="2590800" cy="1524000"/>
            </a:xfrm>
            <a:prstGeom prst="bentConnector3">
              <a:avLst>
                <a:gd name="adj1" fmla="val 72626"/>
              </a:avLst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ctangle 7"/>
            <p:cNvSpPr>
              <a:spLocks noChangeArrowheads="1"/>
            </p:cNvSpPr>
            <p:nvPr/>
          </p:nvSpPr>
          <p:spPr bwMode="auto">
            <a:xfrm>
              <a:off x="1259632" y="4077072"/>
              <a:ext cx="703262" cy="433387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100" b="1">
                  <a:solidFill>
                    <a:schemeClr val="bg1"/>
                  </a:solidFill>
                  <a:latin typeface="Times New Roman" charset="0"/>
                </a:rPr>
                <a:t>Citation</a:t>
              </a:r>
            </a:p>
          </p:txBody>
        </p:sp>
        <p:sp>
          <p:nvSpPr>
            <p:cNvPr id="69" name="Rectangle 8"/>
            <p:cNvSpPr>
              <a:spLocks noChangeArrowheads="1"/>
            </p:cNvSpPr>
            <p:nvPr/>
          </p:nvSpPr>
          <p:spPr bwMode="auto">
            <a:xfrm>
              <a:off x="1187624" y="3356992"/>
              <a:ext cx="703263" cy="433387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100" b="1">
                  <a:solidFill>
                    <a:schemeClr val="bg1"/>
                  </a:solidFill>
                  <a:latin typeface="Times New Roman" charset="0"/>
                </a:rPr>
                <a:t>CV</a:t>
              </a:r>
            </a:p>
          </p:txBody>
        </p:sp>
        <p:sp>
          <p:nvSpPr>
            <p:cNvPr id="70" name="Rectangle 9"/>
            <p:cNvSpPr>
              <a:spLocks noChangeArrowheads="1"/>
            </p:cNvSpPr>
            <p:nvPr/>
          </p:nvSpPr>
          <p:spPr bwMode="auto">
            <a:xfrm>
              <a:off x="1115616" y="2780928"/>
              <a:ext cx="703262" cy="433387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100" b="1">
                  <a:solidFill>
                    <a:schemeClr val="bg1"/>
                  </a:solidFill>
                  <a:latin typeface="Times New Roman" charset="0"/>
                </a:rPr>
                <a:t>Prize</a:t>
              </a:r>
            </a:p>
          </p:txBody>
        </p:sp>
        <p:sp>
          <p:nvSpPr>
            <p:cNvPr id="71" name="Rectangle 10"/>
            <p:cNvSpPr>
              <a:spLocks noChangeArrowheads="1"/>
            </p:cNvSpPr>
            <p:nvPr/>
          </p:nvSpPr>
          <p:spPr bwMode="auto">
            <a:xfrm>
              <a:off x="1259632" y="2132856"/>
              <a:ext cx="1025525" cy="43180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100" b="1" dirty="0" err="1">
                  <a:solidFill>
                    <a:schemeClr val="bg1"/>
                  </a:solidFill>
                  <a:latin typeface="Times New Roman" charset="0"/>
                </a:rPr>
                <a:t>Qualification</a:t>
              </a:r>
              <a:endParaRPr lang="de-DE" sz="100" b="1" dirty="0">
                <a:solidFill>
                  <a:schemeClr val="bg1"/>
                </a:solidFill>
                <a:latin typeface="Times New Roman" charset="0"/>
              </a:endParaRPr>
            </a:p>
          </p:txBody>
        </p:sp>
        <p:sp>
          <p:nvSpPr>
            <p:cNvPr id="72" name="Rectangle 11"/>
            <p:cNvSpPr>
              <a:spLocks noChangeArrowheads="1"/>
            </p:cNvSpPr>
            <p:nvPr/>
          </p:nvSpPr>
          <p:spPr bwMode="auto">
            <a:xfrm>
              <a:off x="1619672" y="1700808"/>
              <a:ext cx="1565275" cy="28575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100" b="1" dirty="0" err="1">
                  <a:solidFill>
                    <a:schemeClr val="bg1"/>
                  </a:solidFill>
                  <a:latin typeface="Times New Roman" charset="0"/>
                </a:rPr>
                <a:t>ExpertiseAndSkills</a:t>
              </a:r>
              <a:endParaRPr lang="de-DE" sz="100" b="1" dirty="0">
                <a:solidFill>
                  <a:schemeClr val="bg1"/>
                </a:solidFill>
                <a:latin typeface="Times New Roman" charset="0"/>
              </a:endParaRPr>
            </a:p>
          </p:txBody>
        </p:sp>
        <p:sp>
          <p:nvSpPr>
            <p:cNvPr id="73" name="Rectangle 12"/>
            <p:cNvSpPr>
              <a:spLocks noChangeArrowheads="1"/>
            </p:cNvSpPr>
            <p:nvPr/>
          </p:nvSpPr>
          <p:spPr bwMode="auto">
            <a:xfrm>
              <a:off x="5148684" y="1340768"/>
              <a:ext cx="1079500" cy="360362"/>
            </a:xfrm>
            <a:prstGeom prst="rect">
              <a:avLst/>
            </a:prstGeom>
            <a:solidFill>
              <a:srgbClr val="A581C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100" b="1" dirty="0">
                  <a:solidFill>
                    <a:schemeClr val="bg1"/>
                  </a:solidFill>
                  <a:latin typeface="Times New Roman" charset="0"/>
                </a:rPr>
                <a:t>Equipment</a:t>
              </a:r>
            </a:p>
          </p:txBody>
        </p:sp>
        <p:sp>
          <p:nvSpPr>
            <p:cNvPr id="74" name="Rectangle 13"/>
            <p:cNvSpPr>
              <a:spLocks noChangeArrowheads="1"/>
            </p:cNvSpPr>
            <p:nvPr/>
          </p:nvSpPr>
          <p:spPr bwMode="auto">
            <a:xfrm>
              <a:off x="6372200" y="1484784"/>
              <a:ext cx="915988" cy="360362"/>
            </a:xfrm>
            <a:prstGeom prst="rect">
              <a:avLst/>
            </a:prstGeom>
            <a:solidFill>
              <a:srgbClr val="A581C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100" b="1" dirty="0" err="1">
                  <a:solidFill>
                    <a:schemeClr val="bg1"/>
                  </a:solidFill>
                  <a:latin typeface="Times New Roman" charset="0"/>
                </a:rPr>
                <a:t>Facility</a:t>
              </a:r>
              <a:endParaRPr lang="de-DE" sz="100" b="1" dirty="0">
                <a:solidFill>
                  <a:schemeClr val="bg1"/>
                </a:solidFill>
                <a:latin typeface="Times New Roman" charset="0"/>
              </a:endParaRPr>
            </a:p>
          </p:txBody>
        </p:sp>
        <p:sp>
          <p:nvSpPr>
            <p:cNvPr id="75" name="Rectangle 14"/>
            <p:cNvSpPr>
              <a:spLocks noChangeArrowheads="1"/>
            </p:cNvSpPr>
            <p:nvPr/>
          </p:nvSpPr>
          <p:spPr bwMode="auto">
            <a:xfrm>
              <a:off x="3059832" y="1196752"/>
              <a:ext cx="1277937" cy="35718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100" b="1" dirty="0" err="1">
                  <a:solidFill>
                    <a:schemeClr val="bg1"/>
                  </a:solidFill>
                  <a:latin typeface="Times New Roman" charset="0"/>
                </a:rPr>
                <a:t>Funding</a:t>
              </a:r>
              <a:endParaRPr lang="de-DE" sz="100" b="1" dirty="0">
                <a:solidFill>
                  <a:schemeClr val="bg1"/>
                </a:solidFill>
                <a:latin typeface="Times New Roman" charset="0"/>
              </a:endParaRPr>
            </a:p>
          </p:txBody>
        </p:sp>
        <p:sp>
          <p:nvSpPr>
            <p:cNvPr id="76" name="Rectangle 15"/>
            <p:cNvSpPr>
              <a:spLocks noChangeArrowheads="1"/>
            </p:cNvSpPr>
            <p:nvPr/>
          </p:nvSpPr>
          <p:spPr bwMode="auto">
            <a:xfrm>
              <a:off x="6932613" y="2205038"/>
              <a:ext cx="915987" cy="360362"/>
            </a:xfrm>
            <a:prstGeom prst="rect">
              <a:avLst/>
            </a:prstGeom>
            <a:solidFill>
              <a:srgbClr val="A581C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100" b="1">
                  <a:solidFill>
                    <a:schemeClr val="bg1"/>
                  </a:solidFill>
                  <a:latin typeface="Times New Roman" charset="0"/>
                </a:rPr>
                <a:t>Service</a:t>
              </a:r>
            </a:p>
          </p:txBody>
        </p:sp>
        <p:sp>
          <p:nvSpPr>
            <p:cNvPr id="77" name="Rectangle 16"/>
            <p:cNvSpPr>
              <a:spLocks noChangeArrowheads="1"/>
            </p:cNvSpPr>
            <p:nvPr/>
          </p:nvSpPr>
          <p:spPr bwMode="auto">
            <a:xfrm>
              <a:off x="6948488" y="2852738"/>
              <a:ext cx="1511300" cy="360362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100" b="1">
                  <a:solidFill>
                    <a:schemeClr val="bg1"/>
                  </a:solidFill>
                  <a:latin typeface="Times New Roman" charset="0"/>
                </a:rPr>
                <a:t>ElectronicAddresse</a:t>
              </a:r>
            </a:p>
          </p:txBody>
        </p:sp>
        <p:sp>
          <p:nvSpPr>
            <p:cNvPr id="78" name="Rectangle 17"/>
            <p:cNvSpPr>
              <a:spLocks noChangeArrowheads="1"/>
            </p:cNvSpPr>
            <p:nvPr/>
          </p:nvSpPr>
          <p:spPr bwMode="auto">
            <a:xfrm>
              <a:off x="6948488" y="3429000"/>
              <a:ext cx="1511300" cy="360363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100" b="1">
                  <a:solidFill>
                    <a:schemeClr val="bg1"/>
                  </a:solidFill>
                  <a:latin typeface="Times New Roman" charset="0"/>
                </a:rPr>
                <a:t>PostalAddress</a:t>
              </a:r>
            </a:p>
          </p:txBody>
        </p:sp>
        <p:sp>
          <p:nvSpPr>
            <p:cNvPr id="79" name="Rectangle 18"/>
            <p:cNvSpPr>
              <a:spLocks noChangeArrowheads="1"/>
            </p:cNvSpPr>
            <p:nvPr/>
          </p:nvSpPr>
          <p:spPr bwMode="auto">
            <a:xfrm>
              <a:off x="6732240" y="4941168"/>
              <a:ext cx="890588" cy="360362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100" b="1">
                  <a:solidFill>
                    <a:schemeClr val="bg1"/>
                  </a:solidFill>
                  <a:latin typeface="Times New Roman" charset="0"/>
                </a:rPr>
                <a:t>Country</a:t>
              </a:r>
            </a:p>
          </p:txBody>
        </p:sp>
        <p:sp>
          <p:nvSpPr>
            <p:cNvPr id="80" name="Rectangle 19"/>
            <p:cNvSpPr>
              <a:spLocks noChangeArrowheads="1"/>
            </p:cNvSpPr>
            <p:nvPr/>
          </p:nvSpPr>
          <p:spPr bwMode="auto">
            <a:xfrm>
              <a:off x="5220072" y="5445224"/>
              <a:ext cx="1133475" cy="28575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100" b="1">
                  <a:solidFill>
                    <a:schemeClr val="bg1"/>
                  </a:solidFill>
                  <a:latin typeface="Times New Roman" charset="0"/>
                </a:rPr>
                <a:t>Currency</a:t>
              </a:r>
            </a:p>
          </p:txBody>
        </p:sp>
        <p:sp>
          <p:nvSpPr>
            <p:cNvPr id="81" name="Rectangle 20"/>
            <p:cNvSpPr>
              <a:spLocks noChangeArrowheads="1"/>
            </p:cNvSpPr>
            <p:nvPr/>
          </p:nvSpPr>
          <p:spPr bwMode="auto">
            <a:xfrm>
              <a:off x="3563888" y="5373216"/>
              <a:ext cx="1511300" cy="360362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100" b="1">
                  <a:solidFill>
                    <a:schemeClr val="bg1"/>
                  </a:solidFill>
                  <a:latin typeface="Times New Roman" charset="0"/>
                </a:rPr>
                <a:t>Language</a:t>
              </a:r>
            </a:p>
          </p:txBody>
        </p:sp>
        <p:sp>
          <p:nvSpPr>
            <p:cNvPr id="82" name="Rectangle 21"/>
            <p:cNvSpPr>
              <a:spLocks noChangeArrowheads="1"/>
            </p:cNvSpPr>
            <p:nvPr/>
          </p:nvSpPr>
          <p:spPr bwMode="auto">
            <a:xfrm>
              <a:off x="2627784" y="5157192"/>
              <a:ext cx="808037" cy="360362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100" b="1">
                  <a:solidFill>
                    <a:schemeClr val="bg1"/>
                  </a:solidFill>
                  <a:latin typeface="Times New Roman" charset="0"/>
                </a:rPr>
                <a:t>Event</a:t>
              </a:r>
            </a:p>
          </p:txBody>
        </p:sp>
        <p:sp>
          <p:nvSpPr>
            <p:cNvPr id="83" name="Rectangle 22"/>
            <p:cNvSpPr>
              <a:spLocks noChangeArrowheads="1"/>
            </p:cNvSpPr>
            <p:nvPr/>
          </p:nvSpPr>
          <p:spPr bwMode="auto">
            <a:xfrm>
              <a:off x="1619672" y="4653136"/>
              <a:ext cx="1079500" cy="360363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100" b="1">
                  <a:solidFill>
                    <a:schemeClr val="bg1"/>
                  </a:solidFill>
                  <a:latin typeface="Times New Roman" charset="0"/>
                </a:rPr>
                <a:t>Metrics</a:t>
              </a:r>
            </a:p>
          </p:txBody>
        </p:sp>
        <p:pic>
          <p:nvPicPr>
            <p:cNvPr id="84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3013" y="1867347"/>
              <a:ext cx="3887787" cy="1417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5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2529" y="2996952"/>
              <a:ext cx="4103687" cy="144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6" name="Oval 23"/>
            <p:cNvSpPr>
              <a:spLocks noChangeArrowheads="1"/>
            </p:cNvSpPr>
            <p:nvPr/>
          </p:nvSpPr>
          <p:spPr bwMode="auto">
            <a:xfrm>
              <a:off x="3419549" y="4509120"/>
              <a:ext cx="360363" cy="287337"/>
            </a:xfrm>
            <a:prstGeom prst="ellipse">
              <a:avLst/>
            </a:prstGeom>
            <a:solidFill>
              <a:srgbClr val="C95D6B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00"/>
            </a:p>
          </p:txBody>
        </p:sp>
        <p:sp>
          <p:nvSpPr>
            <p:cNvPr id="87" name="Rectangle 18"/>
            <p:cNvSpPr>
              <a:spLocks noChangeArrowheads="1"/>
            </p:cNvSpPr>
            <p:nvPr/>
          </p:nvSpPr>
          <p:spPr bwMode="auto">
            <a:xfrm>
              <a:off x="3563888" y="4653136"/>
              <a:ext cx="890588" cy="360362"/>
            </a:xfrm>
            <a:prstGeom prst="rect">
              <a:avLst/>
            </a:prstGeom>
            <a:solidFill>
              <a:srgbClr val="C95D6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100" b="1" dirty="0" err="1" smtClean="0">
                  <a:latin typeface="Times New Roman" charset="0"/>
                </a:rPr>
                <a:t>Indicator</a:t>
              </a:r>
              <a:endParaRPr lang="de-DE" sz="100" b="1" dirty="0">
                <a:latin typeface="Times New Roman" charset="0"/>
              </a:endParaRPr>
            </a:p>
          </p:txBody>
        </p:sp>
        <p:sp>
          <p:nvSpPr>
            <p:cNvPr id="88" name="Oval 23"/>
            <p:cNvSpPr>
              <a:spLocks noChangeArrowheads="1"/>
            </p:cNvSpPr>
            <p:nvPr/>
          </p:nvSpPr>
          <p:spPr bwMode="auto">
            <a:xfrm>
              <a:off x="4644008" y="4509120"/>
              <a:ext cx="360363" cy="287337"/>
            </a:xfrm>
            <a:prstGeom prst="ellipse">
              <a:avLst/>
            </a:prstGeom>
            <a:solidFill>
              <a:srgbClr val="C95D6B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00"/>
            </a:p>
          </p:txBody>
        </p:sp>
        <p:sp>
          <p:nvSpPr>
            <p:cNvPr id="89" name="Rectangle 18"/>
            <p:cNvSpPr>
              <a:spLocks noChangeArrowheads="1"/>
            </p:cNvSpPr>
            <p:nvPr/>
          </p:nvSpPr>
          <p:spPr bwMode="auto">
            <a:xfrm>
              <a:off x="4788024" y="4653136"/>
              <a:ext cx="1224136" cy="432048"/>
            </a:xfrm>
            <a:prstGeom prst="rect">
              <a:avLst/>
            </a:prstGeom>
            <a:solidFill>
              <a:srgbClr val="C95D6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100" b="1" dirty="0" smtClean="0">
                  <a:solidFill>
                    <a:srgbClr val="000000"/>
                  </a:solidFill>
                  <a:latin typeface="Times New Roman" charset="0"/>
                </a:rPr>
                <a:t>Measurement</a:t>
              </a:r>
              <a:endParaRPr lang="de-DE" sz="100" b="1" dirty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90" name="Rectangle 18"/>
            <p:cNvSpPr>
              <a:spLocks noChangeArrowheads="1"/>
            </p:cNvSpPr>
            <p:nvPr/>
          </p:nvSpPr>
          <p:spPr bwMode="auto">
            <a:xfrm>
              <a:off x="6804248" y="4149080"/>
              <a:ext cx="1512168" cy="50405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100" b="1" dirty="0" err="1" smtClean="0">
                  <a:solidFill>
                    <a:schemeClr val="bg1"/>
                  </a:solidFill>
                  <a:latin typeface="Times New Roman" charset="0"/>
                </a:rPr>
                <a:t>Geographic</a:t>
              </a:r>
              <a:r>
                <a:rPr lang="de-DE" sz="100" b="1" dirty="0" smtClean="0">
                  <a:solidFill>
                    <a:schemeClr val="bg1"/>
                  </a:solidFill>
                  <a:latin typeface="Times New Roman" charset="0"/>
                </a:rPr>
                <a:t> </a:t>
              </a:r>
              <a:br>
                <a:rPr lang="de-DE" sz="100" b="1" dirty="0" smtClean="0">
                  <a:solidFill>
                    <a:schemeClr val="bg1"/>
                  </a:solidFill>
                  <a:latin typeface="Times New Roman" charset="0"/>
                </a:rPr>
              </a:br>
              <a:r>
                <a:rPr lang="de-DE" sz="100" b="1" dirty="0" err="1" smtClean="0">
                  <a:solidFill>
                    <a:schemeClr val="bg1"/>
                  </a:solidFill>
                  <a:latin typeface="Times New Roman" charset="0"/>
                </a:rPr>
                <a:t>Bounding</a:t>
              </a:r>
              <a:r>
                <a:rPr lang="de-DE" sz="100" b="1" dirty="0" smtClean="0">
                  <a:solidFill>
                    <a:schemeClr val="bg1"/>
                  </a:solidFill>
                  <a:latin typeface="Times New Roman" charset="0"/>
                </a:rPr>
                <a:t> Box</a:t>
              </a:r>
              <a:endParaRPr lang="de-DE" sz="100" b="1" dirty="0">
                <a:solidFill>
                  <a:schemeClr val="bg1"/>
                </a:solidFill>
                <a:latin typeface="Times New Roman" charset="0"/>
              </a:endParaRPr>
            </a:p>
          </p:txBody>
        </p:sp>
        <p:cxnSp>
          <p:nvCxnSpPr>
            <p:cNvPr id="91" name="Elbow Connector 108"/>
            <p:cNvCxnSpPr>
              <a:stCxn id="79" idx="2"/>
              <a:endCxn id="78" idx="3"/>
            </p:cNvCxnSpPr>
            <p:nvPr/>
          </p:nvCxnSpPr>
          <p:spPr bwMode="auto">
            <a:xfrm rot="5400000" flipH="1" flipV="1">
              <a:off x="6972487" y="3814229"/>
              <a:ext cx="1692348" cy="1282254"/>
            </a:xfrm>
            <a:prstGeom prst="bentConnector4">
              <a:avLst>
                <a:gd name="adj1" fmla="val -13508"/>
                <a:gd name="adj2" fmla="val 117828"/>
              </a:avLst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Elbow Connector 109"/>
            <p:cNvCxnSpPr>
              <a:endCxn id="89" idx="3"/>
            </p:cNvCxnSpPr>
            <p:nvPr/>
          </p:nvCxnSpPr>
          <p:spPr bwMode="auto">
            <a:xfrm rot="16200000" flipH="1">
              <a:off x="5760132" y="4617132"/>
              <a:ext cx="432048" cy="72008"/>
            </a:xfrm>
            <a:prstGeom prst="bentConnector4">
              <a:avLst>
                <a:gd name="adj1" fmla="val 25000"/>
                <a:gd name="adj2" fmla="val 417465"/>
              </a:avLst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Elbow Connector 110"/>
            <p:cNvCxnSpPr>
              <a:endCxn id="89" idx="2"/>
            </p:cNvCxnSpPr>
            <p:nvPr/>
          </p:nvCxnSpPr>
          <p:spPr bwMode="auto">
            <a:xfrm rot="16200000" flipH="1">
              <a:off x="4301970" y="3987062"/>
              <a:ext cx="1368152" cy="828092"/>
            </a:xfrm>
            <a:prstGeom prst="bentConnector3">
              <a:avLst>
                <a:gd name="adj1" fmla="val 116709"/>
              </a:avLst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Elbow Connector 111"/>
            <p:cNvCxnSpPr>
              <a:endCxn id="87" idx="3"/>
            </p:cNvCxnSpPr>
            <p:nvPr/>
          </p:nvCxnSpPr>
          <p:spPr bwMode="auto">
            <a:xfrm rot="10800000">
              <a:off x="4454476" y="4833318"/>
              <a:ext cx="333548" cy="179859"/>
            </a:xfrm>
            <a:prstGeom prst="bentConnector3">
              <a:avLst>
                <a:gd name="adj1" fmla="val 50000"/>
              </a:avLst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79478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ea typeface="ＭＳ Ｐゴシック" charset="-128"/>
                <a:cs typeface="ＭＳ Ｐゴシック" charset="-128"/>
              </a:rPr>
              <a:t>Result_Publication</a:t>
            </a:r>
            <a:r>
              <a:rPr lang="en-US" sz="2400" dirty="0">
                <a:ea typeface="ＭＳ Ｐゴシック" charset="-128"/>
                <a:cs typeface="ＭＳ Ｐゴシック" charset="-128"/>
              </a:rPr>
              <a:t> Instance Diagram</a:t>
            </a:r>
            <a:br>
              <a:rPr lang="en-US" sz="2400" dirty="0">
                <a:ea typeface="ＭＳ Ｐゴシック" charset="-128"/>
                <a:cs typeface="ＭＳ Ｐゴシック" charset="-128"/>
              </a:rPr>
            </a:br>
            <a:r>
              <a:rPr lang="en-US" sz="2000" dirty="0" smtClean="0">
                <a:ea typeface="ＭＳ Ｐゴシック" charset="-128"/>
                <a:cs typeface="ＭＳ Ｐゴシック" charset="-128"/>
              </a:rPr>
              <a:t>(slide by </a:t>
            </a:r>
            <a:r>
              <a:rPr lang="en-US" sz="2000" dirty="0">
                <a:ea typeface="ＭＳ Ｐゴシック" charset="-128"/>
                <a:cs typeface="ＭＳ Ｐゴシック" charset="-128"/>
              </a:rPr>
              <a:t>Keith Jeffery)</a:t>
            </a:r>
            <a:endParaRPr lang="en-US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1645651" y="135058"/>
            <a:ext cx="1710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i="0" dirty="0" err="1" smtClean="0">
                <a:solidFill>
                  <a:srgbClr val="9B009B"/>
                </a:solidFill>
                <a:latin typeface="Apple Symbols"/>
                <a:cs typeface="Apple Symbols"/>
              </a:rPr>
              <a:t>www.eurocris.org</a:t>
            </a:r>
            <a:endParaRPr lang="en-US" sz="2000" b="0" i="0" dirty="0">
              <a:solidFill>
                <a:srgbClr val="9B009B"/>
              </a:solidFill>
              <a:latin typeface="Apple Symbols"/>
              <a:cs typeface="Apple Symbol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96155" y="100615"/>
            <a:ext cx="3159895" cy="480445"/>
            <a:chOff x="196155" y="100615"/>
            <a:chExt cx="3159895" cy="480445"/>
          </a:xfrm>
        </p:grpSpPr>
        <p:pic>
          <p:nvPicPr>
            <p:cNvPr id="6" name="Picture 5" descr="euroCRIS-logo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6155" y="100615"/>
              <a:ext cx="1509971" cy="48044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645651" y="135058"/>
              <a:ext cx="17103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i="0" dirty="0" err="1" smtClean="0">
                  <a:solidFill>
                    <a:srgbClr val="9B009B"/>
                  </a:solidFill>
                  <a:latin typeface="Apple Symbols"/>
                  <a:cs typeface="Apple Symbols"/>
                </a:rPr>
                <a:t>www.eurocris.org</a:t>
              </a:r>
              <a:endParaRPr lang="en-US" sz="2000" b="0" i="0" dirty="0">
                <a:solidFill>
                  <a:srgbClr val="9B009B"/>
                </a:solidFill>
                <a:latin typeface="Apple Symbols"/>
                <a:cs typeface="Apple Symbols"/>
              </a:endParaRPr>
            </a:p>
          </p:txBody>
        </p:sp>
      </p:grp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1371600" y="2667000"/>
            <a:ext cx="1828800" cy="762000"/>
          </a:xfrm>
          <a:prstGeom prst="rect">
            <a:avLst/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defTabSz="762000"/>
            <a:r>
              <a:rPr lang="en-GB"/>
              <a:t>Person A</a:t>
            </a: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3356050" y="5283199"/>
            <a:ext cx="1901750" cy="702733"/>
          </a:xfrm>
          <a:prstGeom prst="rect">
            <a:avLst/>
          </a:prstGeom>
          <a:solidFill>
            <a:srgbClr val="FF33CC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defTabSz="762000"/>
            <a:r>
              <a:rPr lang="en-GB"/>
              <a:t>Publication X</a:t>
            </a: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6934200" y="2743200"/>
            <a:ext cx="1676400" cy="7620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defTabSz="762000"/>
            <a:r>
              <a:rPr lang="en-GB"/>
              <a:t>OrgUnit O</a:t>
            </a:r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4800600" y="1981200"/>
            <a:ext cx="1676400" cy="7620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defTabSz="762000"/>
            <a:r>
              <a:rPr lang="en-GB"/>
              <a:t>OrgUnit M</a:t>
            </a:r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4876800" y="3352800"/>
            <a:ext cx="1676400" cy="7620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defTabSz="762000"/>
            <a:r>
              <a:rPr lang="en-GB"/>
              <a:t>OrgUnit N</a:t>
            </a:r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838200" y="4191000"/>
            <a:ext cx="1828800" cy="838200"/>
          </a:xfrm>
          <a:prstGeom prst="rect">
            <a:avLst/>
          </a:prstGeom>
          <a:solidFill>
            <a:srgbClr val="6FAA2C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defTabSz="762000"/>
            <a:r>
              <a:rPr lang="en-GB"/>
              <a:t>Project P</a:t>
            </a:r>
          </a:p>
        </p:txBody>
      </p:sp>
      <p:sp>
        <p:nvSpPr>
          <p:cNvPr id="19" name="Line 9"/>
          <p:cNvSpPr>
            <a:spLocks noChangeShapeType="1"/>
          </p:cNvSpPr>
          <p:nvPr/>
        </p:nvSpPr>
        <p:spPr bwMode="auto">
          <a:xfrm flipV="1">
            <a:off x="3200400" y="2362200"/>
            <a:ext cx="16002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20" name="Line 10"/>
          <p:cNvSpPr>
            <a:spLocks noChangeShapeType="1"/>
          </p:cNvSpPr>
          <p:nvPr/>
        </p:nvSpPr>
        <p:spPr bwMode="auto">
          <a:xfrm>
            <a:off x="3200400" y="3124200"/>
            <a:ext cx="16764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21" name="Line 11"/>
          <p:cNvSpPr>
            <a:spLocks noChangeShapeType="1"/>
          </p:cNvSpPr>
          <p:nvPr/>
        </p:nvSpPr>
        <p:spPr bwMode="auto">
          <a:xfrm>
            <a:off x="3200400" y="3048000"/>
            <a:ext cx="3733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22" name="Line 12"/>
          <p:cNvSpPr>
            <a:spLocks noChangeShapeType="1"/>
          </p:cNvSpPr>
          <p:nvPr/>
        </p:nvSpPr>
        <p:spPr bwMode="auto">
          <a:xfrm>
            <a:off x="6477000" y="2286000"/>
            <a:ext cx="12192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23" name="Line 13"/>
          <p:cNvSpPr>
            <a:spLocks noChangeShapeType="1"/>
          </p:cNvSpPr>
          <p:nvPr/>
        </p:nvSpPr>
        <p:spPr bwMode="auto">
          <a:xfrm flipV="1">
            <a:off x="6553200" y="3505200"/>
            <a:ext cx="11430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24" name="Line 14"/>
          <p:cNvSpPr>
            <a:spLocks noChangeShapeType="1"/>
          </p:cNvSpPr>
          <p:nvPr/>
        </p:nvSpPr>
        <p:spPr bwMode="auto">
          <a:xfrm flipH="1">
            <a:off x="5257800" y="3505200"/>
            <a:ext cx="2921000" cy="210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25" name="Line 15"/>
          <p:cNvSpPr>
            <a:spLocks noChangeShapeType="1"/>
          </p:cNvSpPr>
          <p:nvPr/>
        </p:nvSpPr>
        <p:spPr bwMode="auto">
          <a:xfrm>
            <a:off x="3200399" y="3428999"/>
            <a:ext cx="1049867" cy="179493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27" name="Line 16"/>
          <p:cNvSpPr>
            <a:spLocks noChangeShapeType="1"/>
          </p:cNvSpPr>
          <p:nvPr/>
        </p:nvSpPr>
        <p:spPr bwMode="auto">
          <a:xfrm flipH="1">
            <a:off x="1752600" y="3429000"/>
            <a:ext cx="45720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28" name="Text Box 17"/>
          <p:cNvSpPr txBox="1">
            <a:spLocks noChangeArrowheads="1"/>
          </p:cNvSpPr>
          <p:nvPr/>
        </p:nvSpPr>
        <p:spPr bwMode="auto">
          <a:xfrm>
            <a:off x="3581400" y="2438400"/>
            <a:ext cx="990600" cy="33655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762000">
              <a:spcBef>
                <a:spcPct val="50000"/>
              </a:spcBef>
            </a:pPr>
            <a:r>
              <a:rPr lang="en-GB" sz="1600" dirty="0"/>
              <a:t>member</a:t>
            </a:r>
          </a:p>
        </p:txBody>
      </p: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3581400" y="3276600"/>
            <a:ext cx="990600" cy="336550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762000">
              <a:spcBef>
                <a:spcPct val="50000"/>
              </a:spcBef>
            </a:pPr>
            <a:r>
              <a:rPr lang="en-GB" sz="1600" dirty="0"/>
              <a:t>member</a:t>
            </a:r>
          </a:p>
        </p:txBody>
      </p:sp>
      <p:sp>
        <p:nvSpPr>
          <p:cNvPr id="30" name="Text Box 19"/>
          <p:cNvSpPr txBox="1">
            <a:spLocks noChangeArrowheads="1"/>
          </p:cNvSpPr>
          <p:nvPr/>
        </p:nvSpPr>
        <p:spPr bwMode="auto">
          <a:xfrm>
            <a:off x="4724400" y="2811271"/>
            <a:ext cx="1007533" cy="338554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defTabSz="762000">
              <a:spcBef>
                <a:spcPct val="50000"/>
              </a:spcBef>
            </a:pPr>
            <a:r>
              <a:rPr lang="en-GB" sz="1600" dirty="0"/>
              <a:t>employee</a:t>
            </a:r>
          </a:p>
        </p:txBody>
      </p:sp>
      <p:sp>
        <p:nvSpPr>
          <p:cNvPr id="31" name="Text Box 20"/>
          <p:cNvSpPr txBox="1">
            <a:spLocks noChangeArrowheads="1"/>
          </p:cNvSpPr>
          <p:nvPr/>
        </p:nvSpPr>
        <p:spPr bwMode="auto">
          <a:xfrm>
            <a:off x="6705600" y="2286000"/>
            <a:ext cx="990600" cy="336550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762000">
              <a:spcBef>
                <a:spcPct val="50000"/>
              </a:spcBef>
            </a:pPr>
            <a:r>
              <a:rPr lang="en-GB" sz="1600" dirty="0"/>
              <a:t>p</a:t>
            </a:r>
            <a:r>
              <a:rPr lang="en-GB" sz="1600" dirty="0" smtClean="0"/>
              <a:t>art </a:t>
            </a:r>
            <a:r>
              <a:rPr lang="en-GB" sz="1600" dirty="0"/>
              <a:t>of</a:t>
            </a:r>
          </a:p>
        </p:txBody>
      </p:sp>
      <p:sp>
        <p:nvSpPr>
          <p:cNvPr id="32" name="Text Box 21"/>
          <p:cNvSpPr txBox="1">
            <a:spLocks noChangeArrowheads="1"/>
          </p:cNvSpPr>
          <p:nvPr/>
        </p:nvSpPr>
        <p:spPr bwMode="auto">
          <a:xfrm>
            <a:off x="6660232" y="3547646"/>
            <a:ext cx="792088" cy="338554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defTabSz="762000">
              <a:spcBef>
                <a:spcPct val="50000"/>
              </a:spcBef>
            </a:pPr>
            <a:r>
              <a:rPr lang="en-GB" sz="1600" dirty="0"/>
              <a:t>p</a:t>
            </a:r>
            <a:r>
              <a:rPr lang="en-GB" sz="1600" dirty="0" smtClean="0"/>
              <a:t>art </a:t>
            </a:r>
            <a:r>
              <a:rPr lang="en-GB" sz="1600" dirty="0"/>
              <a:t>of</a:t>
            </a:r>
          </a:p>
        </p:txBody>
      </p:sp>
      <p:sp>
        <p:nvSpPr>
          <p:cNvPr id="33" name="Text Box 22"/>
          <p:cNvSpPr txBox="1">
            <a:spLocks noChangeArrowheads="1"/>
          </p:cNvSpPr>
          <p:nvPr/>
        </p:nvSpPr>
        <p:spPr bwMode="auto">
          <a:xfrm>
            <a:off x="5943600" y="4509120"/>
            <a:ext cx="1066800" cy="336550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762000">
              <a:spcBef>
                <a:spcPct val="50000"/>
              </a:spcBef>
            </a:pPr>
            <a:r>
              <a:rPr lang="en-GB" sz="1600" dirty="0"/>
              <a:t>owns IPR</a:t>
            </a:r>
          </a:p>
        </p:txBody>
      </p:sp>
      <p:sp>
        <p:nvSpPr>
          <p:cNvPr id="34" name="Text Box 23"/>
          <p:cNvSpPr txBox="1">
            <a:spLocks noChangeArrowheads="1"/>
          </p:cNvSpPr>
          <p:nvPr/>
        </p:nvSpPr>
        <p:spPr bwMode="auto">
          <a:xfrm>
            <a:off x="3504539" y="4677395"/>
            <a:ext cx="990600" cy="336550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762000">
              <a:spcBef>
                <a:spcPct val="50000"/>
              </a:spcBef>
            </a:pPr>
            <a:r>
              <a:rPr lang="en-GB" sz="1600" dirty="0"/>
              <a:t>author</a:t>
            </a:r>
          </a:p>
        </p:txBody>
      </p:sp>
      <p:sp>
        <p:nvSpPr>
          <p:cNvPr id="35" name="Text Box 24"/>
          <p:cNvSpPr txBox="1">
            <a:spLocks noChangeArrowheads="1"/>
          </p:cNvSpPr>
          <p:nvPr/>
        </p:nvSpPr>
        <p:spPr bwMode="auto">
          <a:xfrm>
            <a:off x="1187624" y="3645024"/>
            <a:ext cx="1676400" cy="336550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762000">
              <a:spcBef>
                <a:spcPct val="50000"/>
              </a:spcBef>
            </a:pPr>
            <a:r>
              <a:rPr lang="en-GB" sz="1600" dirty="0"/>
              <a:t>p</a:t>
            </a:r>
            <a:r>
              <a:rPr lang="en-GB" sz="1600" dirty="0" smtClean="0"/>
              <a:t>roject </a:t>
            </a:r>
            <a:r>
              <a:rPr lang="en-GB" sz="1600" dirty="0"/>
              <a:t>leader</a:t>
            </a:r>
          </a:p>
        </p:txBody>
      </p:sp>
      <p:sp>
        <p:nvSpPr>
          <p:cNvPr id="36" name="Line 14"/>
          <p:cNvSpPr>
            <a:spLocks noChangeShapeType="1"/>
          </p:cNvSpPr>
          <p:nvPr/>
        </p:nvSpPr>
        <p:spPr bwMode="auto">
          <a:xfrm flipH="1" flipV="1">
            <a:off x="1938865" y="5029199"/>
            <a:ext cx="1417184" cy="660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37" name="Text Box 23"/>
          <p:cNvSpPr txBox="1">
            <a:spLocks noChangeArrowheads="1"/>
          </p:cNvSpPr>
          <p:nvPr/>
        </p:nvSpPr>
        <p:spPr bwMode="auto">
          <a:xfrm>
            <a:off x="1972734" y="5215464"/>
            <a:ext cx="1176865" cy="338554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defTabSz="762000">
              <a:spcBef>
                <a:spcPct val="50000"/>
              </a:spcBef>
            </a:pPr>
            <a:r>
              <a:rPr lang="en-GB" sz="1600" dirty="0" smtClean="0"/>
              <a:t>deliverable</a:t>
            </a:r>
            <a:endParaRPr lang="en-GB" sz="1600" dirty="0"/>
          </a:p>
        </p:txBody>
      </p:sp>
      <p:sp>
        <p:nvSpPr>
          <p:cNvPr id="38" name="Line 15"/>
          <p:cNvSpPr>
            <a:spLocks noChangeShapeType="1"/>
          </p:cNvSpPr>
          <p:nvPr/>
        </p:nvSpPr>
        <p:spPr bwMode="auto">
          <a:xfrm flipV="1">
            <a:off x="2667000" y="3826934"/>
            <a:ext cx="2209799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39" name="Text Box 18"/>
          <p:cNvSpPr txBox="1">
            <a:spLocks noChangeArrowheads="1"/>
          </p:cNvSpPr>
          <p:nvPr/>
        </p:nvSpPr>
        <p:spPr bwMode="auto">
          <a:xfrm>
            <a:off x="3839632" y="3886200"/>
            <a:ext cx="821267" cy="338554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defTabSz="762000">
              <a:spcBef>
                <a:spcPct val="50000"/>
              </a:spcBef>
            </a:pPr>
            <a:r>
              <a:rPr lang="en-GB" sz="1600" dirty="0" smtClean="0"/>
              <a:t>partner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192042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8547" y="1409548"/>
            <a:ext cx="8248071" cy="5116726"/>
          </a:xfrm>
          <a:prstGeom prst="rect">
            <a:avLst/>
          </a:prstGeom>
          <a:solidFill>
            <a:srgbClr val="A6A6A6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CERIF – Generic Entity Structure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645651" y="135058"/>
            <a:ext cx="1710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i="0" dirty="0" err="1" smtClean="0">
                <a:solidFill>
                  <a:srgbClr val="9B009B"/>
                </a:solidFill>
                <a:latin typeface="Apple Symbols"/>
                <a:cs typeface="Apple Symbols"/>
              </a:rPr>
              <a:t>www.eurocris.org</a:t>
            </a:r>
            <a:endParaRPr lang="en-US" sz="2000" b="0" i="0" dirty="0">
              <a:solidFill>
                <a:srgbClr val="9B009B"/>
              </a:solidFill>
              <a:latin typeface="Apple Symbols"/>
              <a:cs typeface="Apple Symbol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96155" y="100615"/>
            <a:ext cx="3159895" cy="480445"/>
            <a:chOff x="196155" y="100615"/>
            <a:chExt cx="3159895" cy="480445"/>
          </a:xfrm>
        </p:grpSpPr>
        <p:pic>
          <p:nvPicPr>
            <p:cNvPr id="6" name="Picture 5" descr="euroCRIS-logo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6155" y="100615"/>
              <a:ext cx="1509971" cy="48044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645651" y="135058"/>
              <a:ext cx="17103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i="0" dirty="0" err="1" smtClean="0">
                  <a:solidFill>
                    <a:srgbClr val="9B009B"/>
                  </a:solidFill>
                  <a:latin typeface="Apple Symbols"/>
                  <a:cs typeface="Apple Symbols"/>
                </a:rPr>
                <a:t>www.eurocris.org</a:t>
              </a:r>
              <a:endParaRPr lang="en-US" sz="2000" b="0" i="0" dirty="0">
                <a:solidFill>
                  <a:srgbClr val="9B009B"/>
                </a:solidFill>
                <a:latin typeface="Apple Symbols"/>
                <a:cs typeface="Apple Symbols"/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571208" y="1772816"/>
            <a:ext cx="7989800" cy="3640314"/>
            <a:chOff x="540455" y="1945803"/>
            <a:chExt cx="7989800" cy="3640314"/>
          </a:xfrm>
        </p:grpSpPr>
        <p:sp>
          <p:nvSpPr>
            <p:cNvPr id="79" name="TextBox 78"/>
            <p:cNvSpPr txBox="1"/>
            <p:nvPr/>
          </p:nvSpPr>
          <p:spPr>
            <a:xfrm>
              <a:off x="540455" y="2495446"/>
              <a:ext cx="926193" cy="369332"/>
            </a:xfrm>
            <a:prstGeom prst="rect">
              <a:avLst/>
            </a:prstGeom>
            <a:noFill/>
            <a:ln>
              <a:solidFill>
                <a:srgbClr val="7F7F7F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Eurostile"/>
                  <a:cs typeface="Eurostile"/>
                </a:rPr>
                <a:t>Generic</a:t>
              </a:r>
              <a:endParaRPr lang="en-US" dirty="0">
                <a:latin typeface="Eurostile"/>
                <a:cs typeface="Eurostile"/>
              </a:endParaRPr>
            </a:p>
          </p:txBody>
        </p:sp>
        <p:pic>
          <p:nvPicPr>
            <p:cNvPr id="80" name="Picture 79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4049" y="1945803"/>
              <a:ext cx="5546206" cy="3456384"/>
            </a:xfrm>
            <a:prstGeom prst="rect">
              <a:avLst/>
            </a:prstGeom>
          </p:spPr>
        </p:pic>
        <p:sp>
          <p:nvSpPr>
            <p:cNvPr id="83" name="Oval 82"/>
            <p:cNvSpPr/>
            <p:nvPr/>
          </p:nvSpPr>
          <p:spPr>
            <a:xfrm>
              <a:off x="3082766" y="2881907"/>
              <a:ext cx="1446151" cy="282418"/>
            </a:xfrm>
            <a:prstGeom prst="ellipse">
              <a:avLst/>
            </a:prstGeom>
            <a:solidFill>
              <a:schemeClr val="tx1">
                <a:alpha val="32000"/>
              </a:scheme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Eurostile"/>
                <a:cs typeface="Eurostile"/>
              </a:endParaRPr>
            </a:p>
          </p:txBody>
        </p:sp>
        <p:cxnSp>
          <p:nvCxnSpPr>
            <p:cNvPr id="84" name="Straight Arrow Connector 83"/>
            <p:cNvCxnSpPr>
              <a:endCxn id="83" idx="2"/>
            </p:cNvCxnSpPr>
            <p:nvPr/>
          </p:nvCxnSpPr>
          <p:spPr>
            <a:xfrm flipV="1">
              <a:off x="1675373" y="3023116"/>
              <a:ext cx="1407393" cy="465982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/>
            <p:cNvSpPr txBox="1"/>
            <p:nvPr/>
          </p:nvSpPr>
          <p:spPr>
            <a:xfrm>
              <a:off x="541845" y="3000794"/>
              <a:ext cx="2127242" cy="2585323"/>
            </a:xfrm>
            <a:prstGeom prst="rect">
              <a:avLst/>
            </a:prstGeom>
            <a:noFill/>
            <a:ln>
              <a:solidFill>
                <a:srgbClr val="7F7F7F"/>
              </a:solidFill>
            </a:ln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 smtClean="0">
                  <a:latin typeface="Eurostile"/>
                  <a:cs typeface="Eurostile"/>
                </a:rPr>
                <a:t>Identifier</a:t>
              </a:r>
            </a:p>
            <a:p>
              <a:pPr algn="l"/>
              <a:r>
                <a:rPr lang="en-US" dirty="0" smtClean="0">
                  <a:latin typeface="Eurostile"/>
                  <a:cs typeface="Eurostile"/>
                </a:rPr>
                <a:t>URI</a:t>
              </a:r>
            </a:p>
            <a:p>
              <a:pPr algn="l"/>
              <a:r>
                <a:rPr lang="en-US" dirty="0" smtClean="0">
                  <a:latin typeface="Eurostile"/>
                  <a:cs typeface="Eurostile"/>
                </a:rPr>
                <a:t>Attributes</a:t>
              </a:r>
            </a:p>
            <a:p>
              <a:pPr algn="l"/>
              <a:endParaRPr lang="en-US" dirty="0" smtClean="0">
                <a:latin typeface="Eurostile"/>
                <a:cs typeface="Eurostile"/>
              </a:endParaRPr>
            </a:p>
            <a:p>
              <a:pPr algn="l"/>
              <a:endParaRPr lang="en-US" dirty="0" smtClean="0">
                <a:latin typeface="Eurostile"/>
                <a:cs typeface="Eurostile"/>
              </a:endParaRPr>
            </a:p>
            <a:p>
              <a:pPr algn="l"/>
              <a:endParaRPr lang="en-US" dirty="0" smtClean="0">
                <a:latin typeface="Eurostile"/>
                <a:cs typeface="Eurostile"/>
              </a:endParaRPr>
            </a:p>
            <a:p>
              <a:pPr algn="l"/>
              <a:endParaRPr lang="en-US" dirty="0" smtClean="0">
                <a:latin typeface="Eurostile"/>
                <a:cs typeface="Eurostile"/>
              </a:endParaRPr>
            </a:p>
            <a:p>
              <a:pPr algn="l"/>
              <a:r>
                <a:rPr lang="en-US" dirty="0" smtClean="0">
                  <a:latin typeface="Eurostile"/>
                  <a:cs typeface="Eurostile"/>
                </a:rPr>
                <a:t>Multilingual Entities</a:t>
              </a:r>
            </a:p>
            <a:p>
              <a:pPr algn="l"/>
              <a:r>
                <a:rPr lang="en-US" dirty="0" smtClean="0">
                  <a:latin typeface="Eurostile"/>
                  <a:cs typeface="Eurostile"/>
                </a:rPr>
                <a:t>Relationships (Links)</a:t>
              </a:r>
              <a:endParaRPr lang="en-US" dirty="0">
                <a:latin typeface="Eurostile"/>
                <a:cs typeface="Eurostile"/>
              </a:endParaRPr>
            </a:p>
          </p:txBody>
        </p:sp>
        <p:cxnSp>
          <p:nvCxnSpPr>
            <p:cNvPr id="86" name="Straight Arrow Connector 85"/>
            <p:cNvCxnSpPr/>
            <p:nvPr/>
          </p:nvCxnSpPr>
          <p:spPr>
            <a:xfrm>
              <a:off x="1675373" y="3489098"/>
              <a:ext cx="1341376" cy="544937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Oval 86"/>
            <p:cNvSpPr/>
            <p:nvPr/>
          </p:nvSpPr>
          <p:spPr>
            <a:xfrm>
              <a:off x="3016749" y="3746003"/>
              <a:ext cx="1703298" cy="319564"/>
            </a:xfrm>
            <a:prstGeom prst="ellipse">
              <a:avLst/>
            </a:prstGeom>
            <a:solidFill>
              <a:schemeClr val="tx1">
                <a:alpha val="32000"/>
              </a:scheme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Eurostile"/>
                <a:cs typeface="Eurostile"/>
              </a:endParaRPr>
            </a:p>
          </p:txBody>
        </p:sp>
      </p:grpSp>
      <p:cxnSp>
        <p:nvCxnSpPr>
          <p:cNvPr id="26" name="Straight Arrow Connector 25"/>
          <p:cNvCxnSpPr>
            <a:endCxn id="25" idx="2"/>
          </p:cNvCxnSpPr>
          <p:nvPr/>
        </p:nvCxnSpPr>
        <p:spPr>
          <a:xfrm flipV="1">
            <a:off x="1706126" y="2937558"/>
            <a:ext cx="3044674" cy="37855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6779978" y="2485709"/>
            <a:ext cx="1446151" cy="282418"/>
          </a:xfrm>
          <a:prstGeom prst="ellipse">
            <a:avLst/>
          </a:prstGeom>
          <a:solidFill>
            <a:schemeClr val="tx1">
              <a:alpha val="32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Eurostile"/>
              <a:cs typeface="Eurostile"/>
            </a:endParaRPr>
          </a:p>
        </p:txBody>
      </p:sp>
      <p:cxnSp>
        <p:nvCxnSpPr>
          <p:cNvPr id="33" name="Straight Arrow Connector 32"/>
          <p:cNvCxnSpPr>
            <a:endCxn id="32" idx="2"/>
          </p:cNvCxnSpPr>
          <p:nvPr/>
        </p:nvCxnSpPr>
        <p:spPr>
          <a:xfrm flipV="1">
            <a:off x="1706126" y="2626918"/>
            <a:ext cx="5073852" cy="66097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4750800" y="2796349"/>
            <a:ext cx="1446151" cy="282418"/>
          </a:xfrm>
          <a:prstGeom prst="ellipse">
            <a:avLst/>
          </a:prstGeom>
          <a:solidFill>
            <a:schemeClr val="tx1">
              <a:alpha val="32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Eurostile"/>
              <a:cs typeface="Eurostile"/>
            </a:endParaRPr>
          </a:p>
        </p:txBody>
      </p:sp>
    </p:spTree>
    <p:extLst>
      <p:ext uri="{BB962C8B-B14F-4D97-AF65-F5344CB8AC3E}">
        <p14:creationId xmlns:p14="http://schemas.microsoft.com/office/powerpoint/2010/main" val="536375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CERIF General </a:t>
            </a:r>
            <a:r>
              <a:rPr lang="en-US" sz="2800" dirty="0"/>
              <a:t>P</a:t>
            </a:r>
            <a:r>
              <a:rPr lang="en-US" sz="2800" dirty="0" smtClean="0"/>
              <a:t>attern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645651" y="135058"/>
            <a:ext cx="1710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i="0" dirty="0" err="1" smtClean="0">
                <a:solidFill>
                  <a:srgbClr val="9B009B"/>
                </a:solidFill>
                <a:latin typeface="Apple Symbols"/>
                <a:cs typeface="Apple Symbols"/>
              </a:rPr>
              <a:t>www.eurocris.org</a:t>
            </a:r>
            <a:endParaRPr lang="en-US" sz="2000" b="0" i="0" dirty="0">
              <a:solidFill>
                <a:srgbClr val="9B009B"/>
              </a:solidFill>
              <a:latin typeface="Apple Symbols"/>
              <a:cs typeface="Apple Symbol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96155" y="100615"/>
            <a:ext cx="3159895" cy="480445"/>
            <a:chOff x="196155" y="100615"/>
            <a:chExt cx="3159895" cy="480445"/>
          </a:xfrm>
        </p:grpSpPr>
        <p:pic>
          <p:nvPicPr>
            <p:cNvPr id="6" name="Picture 5" descr="euroCRIS-logo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6155" y="100615"/>
              <a:ext cx="1509971" cy="48044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645651" y="135058"/>
              <a:ext cx="17103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i="0" dirty="0" err="1" smtClean="0">
                  <a:solidFill>
                    <a:srgbClr val="9B009B"/>
                  </a:solidFill>
                  <a:latin typeface="Apple Symbols"/>
                  <a:cs typeface="Apple Symbols"/>
                </a:rPr>
                <a:t>www.eurocris.org</a:t>
              </a:r>
              <a:endParaRPr lang="en-US" sz="2000" b="0" i="0" dirty="0">
                <a:solidFill>
                  <a:srgbClr val="9B009B"/>
                </a:solidFill>
                <a:latin typeface="Apple Symbols"/>
                <a:cs typeface="Apple Symbols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31800" y="1561674"/>
            <a:ext cx="8229600" cy="4585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A typical CERIF e</a:t>
            </a:r>
            <a:r>
              <a:rPr lang="en-GB" sz="2400" dirty="0" smtClean="0"/>
              <a:t>ntity:</a:t>
            </a:r>
            <a:endParaRPr lang="en-GB" sz="2400" dirty="0" smtClean="0"/>
          </a:p>
          <a:p>
            <a:pPr marL="285750" indent="-285750">
              <a:buFont typeface="Arial"/>
              <a:buChar char="•"/>
            </a:pPr>
            <a:r>
              <a:rPr lang="en-GB" sz="2400" dirty="0" smtClean="0"/>
              <a:t>Identifier</a:t>
            </a:r>
          </a:p>
          <a:p>
            <a:pPr marL="742950" lvl="1" indent="-285750">
              <a:buFont typeface="Arial"/>
              <a:buChar char="•"/>
            </a:pPr>
            <a:r>
              <a:rPr lang="en-GB" sz="2000" dirty="0" smtClean="0"/>
              <a:t>internal</a:t>
            </a:r>
            <a:endParaRPr lang="en-GB" sz="2000" dirty="0" smtClean="0"/>
          </a:p>
          <a:p>
            <a:pPr marL="285750" indent="-285750">
              <a:buFont typeface="Arial"/>
              <a:buChar char="•"/>
            </a:pPr>
            <a:r>
              <a:rPr lang="en-GB" sz="2400" dirty="0" smtClean="0"/>
              <a:t>Attributes</a:t>
            </a:r>
          </a:p>
          <a:p>
            <a:pPr marL="742950" lvl="1" indent="-285750">
              <a:buFont typeface="Arial"/>
              <a:buChar char="•"/>
            </a:pPr>
            <a:r>
              <a:rPr lang="en-GB" sz="2000" dirty="0" smtClean="0"/>
              <a:t>the </a:t>
            </a:r>
            <a:r>
              <a:rPr lang="en-GB" sz="2000" dirty="0" smtClean="0"/>
              <a:t>basic </a:t>
            </a:r>
            <a:r>
              <a:rPr lang="en-GB" sz="2000" dirty="0" smtClean="0"/>
              <a:t>ones</a:t>
            </a:r>
            <a:endParaRPr lang="en-GB" sz="2000" dirty="0" smtClean="0"/>
          </a:p>
          <a:p>
            <a:pPr marL="285750" indent="-285750">
              <a:buFont typeface="Arial"/>
              <a:buChar char="•"/>
            </a:pPr>
            <a:r>
              <a:rPr lang="en-GB" sz="2400" dirty="0" smtClean="0"/>
              <a:t>Multi-lingual attributes</a:t>
            </a:r>
          </a:p>
          <a:p>
            <a:pPr marL="285750" indent="-285750">
              <a:buFont typeface="Arial"/>
              <a:buChar char="•"/>
            </a:pPr>
            <a:r>
              <a:rPr lang="en-GB" sz="2400" dirty="0" smtClean="0"/>
              <a:t>Classifications</a:t>
            </a:r>
          </a:p>
          <a:p>
            <a:pPr marL="742950" lvl="1" indent="-285750">
              <a:buFont typeface="Arial"/>
              <a:buChar char="•"/>
            </a:pPr>
            <a:r>
              <a:rPr lang="en-GB" sz="2000" dirty="0" smtClean="0"/>
              <a:t>Type</a:t>
            </a:r>
          </a:p>
          <a:p>
            <a:pPr marL="742950" lvl="1" indent="-285750">
              <a:buFont typeface="Arial"/>
              <a:buChar char="•"/>
            </a:pPr>
            <a:r>
              <a:rPr lang="en-GB" sz="2000" dirty="0" smtClean="0"/>
              <a:t>Status</a:t>
            </a:r>
          </a:p>
          <a:p>
            <a:pPr marL="742950" lvl="1" indent="-285750">
              <a:buFont typeface="Arial"/>
              <a:buChar char="•"/>
            </a:pPr>
            <a:r>
              <a:rPr lang="en-GB" sz="2000" dirty="0" smtClean="0"/>
              <a:t>Subject area</a:t>
            </a:r>
          </a:p>
          <a:p>
            <a:pPr marL="285750" indent="-285750">
              <a:buFont typeface="Arial"/>
              <a:buChar char="•"/>
            </a:pPr>
            <a:r>
              <a:rPr lang="en-GB" sz="2400" dirty="0" smtClean="0"/>
              <a:t>Links</a:t>
            </a:r>
            <a:endParaRPr lang="en-GB" sz="2400" dirty="0"/>
          </a:p>
          <a:p>
            <a:pPr marL="742950" lvl="1" indent="-285750">
              <a:buFont typeface="Arial"/>
              <a:buChar char="•"/>
            </a:pPr>
            <a:r>
              <a:rPr lang="en-GB" sz="2000" dirty="0"/>
              <a:t>t</a:t>
            </a:r>
            <a:r>
              <a:rPr lang="en-GB" sz="2000" dirty="0" smtClean="0"/>
              <a:t>o other entities</a:t>
            </a:r>
          </a:p>
          <a:p>
            <a:pPr marL="742950" lvl="1" indent="-285750">
              <a:buFont typeface="Arial"/>
              <a:buChar char="•"/>
            </a:pPr>
            <a:r>
              <a:rPr lang="en-GB" sz="2000" dirty="0"/>
              <a:t>r</a:t>
            </a:r>
            <a:r>
              <a:rPr lang="en-GB" sz="2000" dirty="0" smtClean="0"/>
              <a:t>ecursive</a:t>
            </a:r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3447690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Generic Linking Entity Structure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645651" y="135058"/>
            <a:ext cx="1710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i="0" dirty="0" err="1" smtClean="0">
                <a:solidFill>
                  <a:srgbClr val="9B009B"/>
                </a:solidFill>
                <a:latin typeface="Apple Symbols"/>
                <a:cs typeface="Apple Symbols"/>
              </a:rPr>
              <a:t>www.eurocris.org</a:t>
            </a:r>
            <a:endParaRPr lang="en-US" sz="2000" b="0" i="0" dirty="0">
              <a:solidFill>
                <a:srgbClr val="9B009B"/>
              </a:solidFill>
              <a:latin typeface="Apple Symbols"/>
              <a:cs typeface="Apple Symbol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96155" y="100615"/>
            <a:ext cx="3159895" cy="480445"/>
            <a:chOff x="196155" y="100615"/>
            <a:chExt cx="3159895" cy="480445"/>
          </a:xfrm>
        </p:grpSpPr>
        <p:pic>
          <p:nvPicPr>
            <p:cNvPr id="6" name="Picture 5" descr="euroCRIS-logo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6155" y="100615"/>
              <a:ext cx="1509971" cy="48044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645651" y="135058"/>
              <a:ext cx="17103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i="0" dirty="0" err="1" smtClean="0">
                  <a:solidFill>
                    <a:srgbClr val="9B009B"/>
                  </a:solidFill>
                  <a:latin typeface="Apple Symbols"/>
                  <a:cs typeface="Apple Symbols"/>
                </a:rPr>
                <a:t>www.eurocris.org</a:t>
              </a:r>
              <a:endParaRPr lang="en-US" sz="2000" b="0" i="0" dirty="0">
                <a:solidFill>
                  <a:srgbClr val="9B009B"/>
                </a:solidFill>
                <a:latin typeface="Apple Symbols"/>
                <a:cs typeface="Apple Symbols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1978383" y="1998133"/>
            <a:ext cx="4753941" cy="6604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>
            <a:stCxn id="3" idx="1"/>
            <a:endCxn id="12" idx="0"/>
          </p:cNvCxnSpPr>
          <p:nvPr/>
        </p:nvCxnSpPr>
        <p:spPr>
          <a:xfrm flipH="1">
            <a:off x="1174855" y="2328333"/>
            <a:ext cx="803528" cy="5607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3" idx="3"/>
            <a:endCxn id="14" idx="0"/>
          </p:cNvCxnSpPr>
          <p:nvPr/>
        </p:nvCxnSpPr>
        <p:spPr>
          <a:xfrm>
            <a:off x="6732324" y="2328333"/>
            <a:ext cx="735277" cy="5607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57200" y="2889070"/>
            <a:ext cx="1435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Base object 1</a:t>
            </a:r>
          </a:p>
          <a:p>
            <a:r>
              <a:rPr lang="en-US" dirty="0" smtClean="0"/>
              <a:t>(FK)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749946" y="2889070"/>
            <a:ext cx="1435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Base object 2</a:t>
            </a:r>
          </a:p>
          <a:p>
            <a:r>
              <a:rPr lang="en-US" dirty="0" smtClean="0"/>
              <a:t>(FK)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685257" y="2057400"/>
            <a:ext cx="1286934" cy="52493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cfStartDate</a:t>
            </a:r>
            <a:r>
              <a:rPr lang="en-US" dirty="0" smtClean="0"/>
              <a:t> </a:t>
            </a:r>
            <a:r>
              <a:rPr lang="en-US" dirty="0" err="1" smtClean="0"/>
              <a:t>cfEndDate</a:t>
            </a:r>
            <a:endParaRPr lang="en-US" dirty="0"/>
          </a:p>
        </p:txBody>
      </p:sp>
      <p:cxnSp>
        <p:nvCxnSpPr>
          <p:cNvPr id="16" name="Straight Arrow Connector 15"/>
          <p:cNvCxnSpPr>
            <a:endCxn id="20" idx="0"/>
          </p:cNvCxnSpPr>
          <p:nvPr/>
        </p:nvCxnSpPr>
        <p:spPr>
          <a:xfrm flipH="1">
            <a:off x="5676818" y="2387600"/>
            <a:ext cx="208840" cy="17896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621312" y="4177268"/>
            <a:ext cx="21110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  <a:r>
              <a:rPr lang="en-US" dirty="0" smtClean="0"/>
              <a:t>ole : </a:t>
            </a:r>
            <a:r>
              <a:rPr lang="en-US" dirty="0" err="1" smtClean="0"/>
              <a:t>cfClassification</a:t>
            </a:r>
            <a:endParaRPr lang="en-US" dirty="0" smtClean="0"/>
          </a:p>
          <a:p>
            <a:r>
              <a:rPr lang="en-US" dirty="0" smtClean="0"/>
              <a:t>(FK)</a:t>
            </a:r>
            <a:endParaRPr lang="en-US" dirty="0"/>
          </a:p>
        </p:txBody>
      </p:sp>
      <p:sp>
        <p:nvSpPr>
          <p:cNvPr id="21" name="Rounded Rectangular Callout 20"/>
          <p:cNvSpPr/>
          <p:nvPr/>
        </p:nvSpPr>
        <p:spPr>
          <a:xfrm>
            <a:off x="1892509" y="3720067"/>
            <a:ext cx="1331729" cy="716464"/>
          </a:xfrm>
          <a:prstGeom prst="wedgeRoundRectCallout">
            <a:avLst>
              <a:gd name="adj1" fmla="val 17363"/>
              <a:gd name="adj2" fmla="val -215980"/>
              <a:gd name="adj3" fmla="val 16667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986850" y="3720067"/>
            <a:ext cx="12373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 range</a:t>
            </a:r>
            <a:br>
              <a:rPr lang="en-US" dirty="0" smtClean="0"/>
            </a:br>
            <a:r>
              <a:rPr lang="en-US" dirty="0" smtClean="0"/>
              <a:t>of validity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4124593" y="2057400"/>
            <a:ext cx="1159930" cy="52493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cfFraction</a:t>
            </a:r>
            <a:endParaRPr lang="en-US" dirty="0"/>
          </a:p>
        </p:txBody>
      </p:sp>
      <p:sp>
        <p:nvSpPr>
          <p:cNvPr id="25" name="Rounded Rectangular Callout 24"/>
          <p:cNvSpPr/>
          <p:nvPr/>
        </p:nvSpPr>
        <p:spPr>
          <a:xfrm>
            <a:off x="4124593" y="3073736"/>
            <a:ext cx="1102811" cy="646331"/>
          </a:xfrm>
          <a:prstGeom prst="wedgeRoundRectCallout">
            <a:avLst>
              <a:gd name="adj1" fmla="val -33893"/>
              <a:gd name="adj2" fmla="val -139688"/>
              <a:gd name="adj3" fmla="val 16667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4124593" y="3073736"/>
            <a:ext cx="11028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Fraction</a:t>
            </a:r>
          </a:p>
          <a:p>
            <a:r>
              <a:rPr lang="en-US" dirty="0" smtClean="0"/>
              <a:t>(optional)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302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3" grpId="0" animBg="1"/>
      <p:bldP spid="20" grpId="0"/>
      <p:bldP spid="21" grpId="0" animBg="1"/>
      <p:bldP spid="22" grpId="0"/>
      <p:bldP spid="24" grpId="0" animBg="1"/>
      <p:bldP spid="25" grpId="0" animBg="1"/>
      <p:bldP spid="2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Recording Change in CERIF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645651" y="135058"/>
            <a:ext cx="1710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i="0" dirty="0" err="1" smtClean="0">
                <a:solidFill>
                  <a:srgbClr val="9B009B"/>
                </a:solidFill>
                <a:latin typeface="Apple Symbols"/>
                <a:cs typeface="Apple Symbols"/>
              </a:rPr>
              <a:t>www.eurocris.org</a:t>
            </a:r>
            <a:endParaRPr lang="en-US" sz="2000" b="0" i="0" dirty="0">
              <a:solidFill>
                <a:srgbClr val="9B009B"/>
              </a:solidFill>
              <a:latin typeface="Apple Symbols"/>
              <a:cs typeface="Apple Symbol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96155" y="100615"/>
            <a:ext cx="3159895" cy="480445"/>
            <a:chOff x="196155" y="100615"/>
            <a:chExt cx="3159895" cy="480445"/>
          </a:xfrm>
        </p:grpSpPr>
        <p:pic>
          <p:nvPicPr>
            <p:cNvPr id="6" name="Picture 5" descr="euroCRIS-logo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6155" y="100615"/>
              <a:ext cx="1509971" cy="48044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645651" y="135058"/>
              <a:ext cx="17103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i="0" dirty="0" err="1" smtClean="0">
                  <a:solidFill>
                    <a:srgbClr val="9B009B"/>
                  </a:solidFill>
                  <a:latin typeface="Apple Symbols"/>
                  <a:cs typeface="Apple Symbols"/>
                </a:rPr>
                <a:t>www.eurocris.org</a:t>
              </a:r>
              <a:endParaRPr lang="en-US" sz="2000" b="0" i="0" dirty="0">
                <a:solidFill>
                  <a:srgbClr val="9B009B"/>
                </a:solidFill>
                <a:latin typeface="Apple Symbols"/>
                <a:cs typeface="Apple Symbols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1645651" y="2658533"/>
            <a:ext cx="4753941" cy="6604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>
            <a:stCxn id="3" idx="1"/>
            <a:endCxn id="12" idx="3"/>
          </p:cNvCxnSpPr>
          <p:nvPr/>
        </p:nvCxnSpPr>
        <p:spPr>
          <a:xfrm flipH="1">
            <a:off x="1154937" y="2988733"/>
            <a:ext cx="49071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3" idx="3"/>
            <a:endCxn id="14" idx="1"/>
          </p:cNvCxnSpPr>
          <p:nvPr/>
        </p:nvCxnSpPr>
        <p:spPr>
          <a:xfrm>
            <a:off x="6399592" y="2988733"/>
            <a:ext cx="59824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94542" y="2804067"/>
            <a:ext cx="360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P</a:t>
            </a:r>
            <a:endParaRPr lang="en-US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6997837" y="2804067"/>
            <a:ext cx="360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X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222593" y="2726266"/>
            <a:ext cx="1286934" cy="52493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-∞ .. +</a:t>
            </a:r>
            <a:r>
              <a:rPr lang="en-US" dirty="0"/>
              <a:t>∞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951890" y="2672602"/>
            <a:ext cx="21624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Principal Investigator</a:t>
            </a:r>
            <a:br>
              <a:rPr lang="en-US" dirty="0" smtClean="0"/>
            </a:br>
            <a:r>
              <a:rPr lang="en-US" dirty="0" smtClean="0"/>
              <a:t>   : </a:t>
            </a:r>
            <a:r>
              <a:rPr lang="en-US" dirty="0" err="1" smtClean="0"/>
              <a:t>cfClassification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13267" y="1540934"/>
            <a:ext cx="8703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Example: The Principal Investigator of project </a:t>
            </a:r>
            <a:r>
              <a:rPr lang="en-US" i="1" dirty="0" smtClean="0"/>
              <a:t>P</a:t>
            </a:r>
            <a:r>
              <a:rPr lang="en-US" dirty="0" smtClean="0"/>
              <a:t> changes </a:t>
            </a:r>
            <a:r>
              <a:rPr lang="en-US" dirty="0" smtClean="0"/>
              <a:t>effective date </a:t>
            </a:r>
            <a:r>
              <a:rPr lang="en-US" i="1" dirty="0" smtClean="0"/>
              <a:t>D</a:t>
            </a:r>
            <a:r>
              <a:rPr lang="en-US" dirty="0" smtClean="0"/>
              <a:t>: </a:t>
            </a:r>
            <a:r>
              <a:rPr lang="en-US" i="1" dirty="0" smtClean="0"/>
              <a:t>X</a:t>
            </a:r>
            <a:r>
              <a:rPr lang="en-US" dirty="0" smtClean="0"/>
              <a:t> is replaced by </a:t>
            </a:r>
            <a:r>
              <a:rPr lang="en-US" i="1" dirty="0" smtClean="0"/>
              <a:t>Y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14256" y="2026735"/>
            <a:ext cx="874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Before: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1645651" y="4585731"/>
            <a:ext cx="4753941" cy="6604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/>
          <p:cNvCxnSpPr>
            <a:stCxn id="32" idx="1"/>
            <a:endCxn id="35" idx="0"/>
          </p:cNvCxnSpPr>
          <p:nvPr/>
        </p:nvCxnSpPr>
        <p:spPr>
          <a:xfrm flipH="1">
            <a:off x="964067" y="4915931"/>
            <a:ext cx="681584" cy="2995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32" idx="3"/>
            <a:endCxn id="36" idx="1"/>
          </p:cNvCxnSpPr>
          <p:nvPr/>
        </p:nvCxnSpPr>
        <p:spPr>
          <a:xfrm>
            <a:off x="6399592" y="4915931"/>
            <a:ext cx="59824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83869" y="5215465"/>
            <a:ext cx="360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P</a:t>
            </a:r>
            <a:endParaRPr lang="en-US" i="1" dirty="0"/>
          </a:p>
        </p:txBody>
      </p:sp>
      <p:sp>
        <p:nvSpPr>
          <p:cNvPr id="36" name="TextBox 35"/>
          <p:cNvSpPr txBox="1"/>
          <p:nvPr/>
        </p:nvSpPr>
        <p:spPr>
          <a:xfrm>
            <a:off x="6997837" y="4731265"/>
            <a:ext cx="360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X</a:t>
            </a:r>
          </a:p>
        </p:txBody>
      </p:sp>
      <p:sp>
        <p:nvSpPr>
          <p:cNvPr id="37" name="Rectangle 36"/>
          <p:cNvSpPr/>
          <p:nvPr/>
        </p:nvSpPr>
        <p:spPr>
          <a:xfrm>
            <a:off x="2222593" y="4653464"/>
            <a:ext cx="1286934" cy="52493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-∞ .. </a:t>
            </a:r>
            <a:r>
              <a:rPr lang="en-US" i="1" dirty="0" smtClean="0"/>
              <a:t>D</a:t>
            </a:r>
            <a:endParaRPr lang="en-US" i="1" dirty="0"/>
          </a:p>
        </p:txBody>
      </p:sp>
      <p:sp>
        <p:nvSpPr>
          <p:cNvPr id="38" name="TextBox 37"/>
          <p:cNvSpPr txBox="1"/>
          <p:nvPr/>
        </p:nvSpPr>
        <p:spPr>
          <a:xfrm>
            <a:off x="514256" y="4138599"/>
            <a:ext cx="717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After: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1645651" y="5584797"/>
            <a:ext cx="4753941" cy="6604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Arrow Connector 39"/>
          <p:cNvCxnSpPr>
            <a:stCxn id="39" idx="1"/>
            <a:endCxn id="35" idx="2"/>
          </p:cNvCxnSpPr>
          <p:nvPr/>
        </p:nvCxnSpPr>
        <p:spPr>
          <a:xfrm flipH="1" flipV="1">
            <a:off x="964067" y="5584797"/>
            <a:ext cx="681584" cy="330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9" idx="3"/>
            <a:endCxn id="43" idx="1"/>
          </p:cNvCxnSpPr>
          <p:nvPr/>
        </p:nvCxnSpPr>
        <p:spPr>
          <a:xfrm>
            <a:off x="6399592" y="5914997"/>
            <a:ext cx="59824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6997837" y="5730331"/>
            <a:ext cx="3536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Y</a:t>
            </a:r>
            <a:endParaRPr lang="en-US" i="1" dirty="0"/>
          </a:p>
        </p:txBody>
      </p:sp>
      <p:sp>
        <p:nvSpPr>
          <p:cNvPr id="44" name="Rectangle 43"/>
          <p:cNvSpPr/>
          <p:nvPr/>
        </p:nvSpPr>
        <p:spPr>
          <a:xfrm>
            <a:off x="2222593" y="5652530"/>
            <a:ext cx="1286934" cy="52493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/>
              <a:t>D</a:t>
            </a:r>
            <a:r>
              <a:rPr lang="en-US" dirty="0" smtClean="0"/>
              <a:t> .. +</a:t>
            </a:r>
            <a:r>
              <a:rPr lang="en-US" dirty="0"/>
              <a:t>∞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875690" y="4585731"/>
            <a:ext cx="21624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Principal Investigator</a:t>
            </a:r>
            <a:br>
              <a:rPr lang="en-US" dirty="0" smtClean="0"/>
            </a:br>
            <a:r>
              <a:rPr lang="en-US" dirty="0" smtClean="0"/>
              <a:t>   : </a:t>
            </a:r>
            <a:r>
              <a:rPr lang="en-US" dirty="0" err="1" smtClean="0"/>
              <a:t>cfClassification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3875690" y="5591831"/>
            <a:ext cx="21624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Principal Investigator</a:t>
            </a:r>
            <a:br>
              <a:rPr lang="en-US" dirty="0" smtClean="0"/>
            </a:br>
            <a:r>
              <a:rPr lang="en-US" dirty="0" smtClean="0"/>
              <a:t>   : </a:t>
            </a:r>
            <a:r>
              <a:rPr lang="en-US" dirty="0" err="1" smtClean="0"/>
              <a:t>cfClassification</a:t>
            </a:r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2087127" y="2125134"/>
            <a:ext cx="4088536" cy="4317999"/>
            <a:chOff x="2087127" y="2125134"/>
            <a:chExt cx="4088536" cy="4317999"/>
          </a:xfrm>
        </p:grpSpPr>
        <p:cxnSp>
          <p:nvCxnSpPr>
            <p:cNvPr id="16" name="Straight Connector 15"/>
            <p:cNvCxnSpPr/>
            <p:nvPr/>
          </p:nvCxnSpPr>
          <p:spPr>
            <a:xfrm flipH="1">
              <a:off x="2087127" y="2209800"/>
              <a:ext cx="1" cy="4233333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>
              <a:off x="3850290" y="2209800"/>
              <a:ext cx="1" cy="4233333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H="1">
              <a:off x="6175662" y="2209800"/>
              <a:ext cx="1" cy="4233333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2222593" y="2125134"/>
              <a:ext cx="12174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Date range</a:t>
              </a:r>
              <a:endParaRPr lang="en-GB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064000" y="2133601"/>
              <a:ext cx="5995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Role</a:t>
              </a:r>
              <a:endParaRPr lang="en-GB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3422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/>
      <p:bldP spid="14" grpId="0"/>
      <p:bldP spid="13" grpId="0" animBg="1"/>
      <p:bldP spid="20" grpId="0"/>
      <p:bldP spid="10" grpId="0"/>
      <p:bldP spid="32" grpId="0" animBg="1"/>
      <p:bldP spid="35" grpId="0"/>
      <p:bldP spid="36" grpId="0"/>
      <p:bldP spid="37" grpId="0" animBg="1"/>
      <p:bldP spid="38" grpId="0"/>
      <p:bldP spid="39" grpId="0" animBg="1"/>
      <p:bldP spid="43" grpId="0"/>
      <p:bldP spid="44" grpId="0" animBg="1"/>
      <p:bldP spid="47" grpId="0"/>
      <p:bldP spid="4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Some CERIF Link Entities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645651" y="135058"/>
            <a:ext cx="1710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i="0" dirty="0" err="1" smtClean="0">
                <a:solidFill>
                  <a:srgbClr val="9B009B"/>
                </a:solidFill>
                <a:latin typeface="Apple Symbols"/>
                <a:cs typeface="Apple Symbols"/>
              </a:rPr>
              <a:t>www.eurocris.org</a:t>
            </a:r>
            <a:endParaRPr lang="en-US" sz="2000" b="0" i="0" dirty="0">
              <a:solidFill>
                <a:srgbClr val="9B009B"/>
              </a:solidFill>
              <a:latin typeface="Apple Symbols"/>
              <a:cs typeface="Apple Symbol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96155" y="100615"/>
            <a:ext cx="3159895" cy="480445"/>
            <a:chOff x="196155" y="100615"/>
            <a:chExt cx="3159895" cy="480445"/>
          </a:xfrm>
        </p:grpSpPr>
        <p:pic>
          <p:nvPicPr>
            <p:cNvPr id="6" name="Picture 5" descr="euroCRIS-logo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6155" y="100615"/>
              <a:ext cx="1509971" cy="48044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645651" y="135058"/>
              <a:ext cx="17103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i="0" dirty="0" err="1" smtClean="0">
                  <a:solidFill>
                    <a:srgbClr val="9B009B"/>
                  </a:solidFill>
                  <a:latin typeface="Apple Symbols"/>
                  <a:cs typeface="Apple Symbols"/>
                </a:rPr>
                <a:t>www.eurocris.org</a:t>
              </a:r>
              <a:endParaRPr lang="en-US" sz="2000" b="0" i="0" dirty="0">
                <a:solidFill>
                  <a:srgbClr val="9B009B"/>
                </a:solidFill>
                <a:latin typeface="Apple Symbols"/>
                <a:cs typeface="Apple Symbols"/>
              </a:endParaRPr>
            </a:p>
          </p:txBody>
        </p:sp>
      </p:grpSp>
      <p:pic>
        <p:nvPicPr>
          <p:cNvPr id="26" name="Picture 12" descr="some-link-entiti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2354" y="1784108"/>
            <a:ext cx="5946567" cy="4136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468921" y="2700866"/>
            <a:ext cx="1566333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Unary classification: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Type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Status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Subject area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9318" y="1896532"/>
            <a:ext cx="15663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Binary classifications: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Role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893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CERIF 1.6</a:t>
            </a:r>
            <a:endParaRPr lang="de-DE" dirty="0"/>
          </a:p>
        </p:txBody>
      </p:sp>
      <p:grpSp>
        <p:nvGrpSpPr>
          <p:cNvPr id="5" name="Gruppierung 4"/>
          <p:cNvGrpSpPr/>
          <p:nvPr/>
        </p:nvGrpSpPr>
        <p:grpSpPr>
          <a:xfrm>
            <a:off x="838177" y="1331064"/>
            <a:ext cx="7445614" cy="5429565"/>
            <a:chOff x="-114166" y="0"/>
            <a:chExt cx="9404441" cy="6858000"/>
          </a:xfrm>
        </p:grpSpPr>
        <p:cxnSp>
          <p:nvCxnSpPr>
            <p:cNvPr id="6" name="Gewinkelte Verbindung 5"/>
            <p:cNvCxnSpPr>
              <a:stCxn id="62" idx="3"/>
              <a:endCxn id="72" idx="0"/>
            </p:cNvCxnSpPr>
            <p:nvPr/>
          </p:nvCxnSpPr>
          <p:spPr>
            <a:xfrm>
              <a:off x="5009685" y="1762424"/>
              <a:ext cx="1684622" cy="2323477"/>
            </a:xfrm>
            <a:prstGeom prst="bentConnector2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Gewinkelte Verbindung 6"/>
            <p:cNvCxnSpPr>
              <a:stCxn id="62" idx="2"/>
              <a:endCxn id="74" idx="0"/>
            </p:cNvCxnSpPr>
            <p:nvPr/>
          </p:nvCxnSpPr>
          <p:spPr>
            <a:xfrm rot="16200000" flipH="1">
              <a:off x="3931612" y="2402845"/>
              <a:ext cx="1029822" cy="257086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Gewinkelte Verbindung 7"/>
            <p:cNvCxnSpPr>
              <a:endCxn id="76" idx="3"/>
            </p:cNvCxnSpPr>
            <p:nvPr/>
          </p:nvCxnSpPr>
          <p:spPr>
            <a:xfrm rot="5400000">
              <a:off x="2238022" y="2945350"/>
              <a:ext cx="2571180" cy="218028"/>
            </a:xfrm>
            <a:prstGeom prst="bentConnector2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winkelte Verbindung 8"/>
            <p:cNvCxnSpPr>
              <a:stCxn id="50" idx="3"/>
              <a:endCxn id="72" idx="2"/>
            </p:cNvCxnSpPr>
            <p:nvPr/>
          </p:nvCxnSpPr>
          <p:spPr>
            <a:xfrm flipH="1" flipV="1">
              <a:off x="6694308" y="4594008"/>
              <a:ext cx="80688" cy="652751"/>
            </a:xfrm>
            <a:prstGeom prst="bentConnector4">
              <a:avLst>
                <a:gd name="adj1" fmla="val -357847"/>
                <a:gd name="adj2" fmla="val 6946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winkelte Verbindung 9"/>
            <p:cNvCxnSpPr>
              <a:stCxn id="62" idx="3"/>
              <a:endCxn id="50" idx="0"/>
            </p:cNvCxnSpPr>
            <p:nvPr/>
          </p:nvCxnSpPr>
          <p:spPr>
            <a:xfrm>
              <a:off x="5009685" y="1762425"/>
              <a:ext cx="990870" cy="3230281"/>
            </a:xfrm>
            <a:prstGeom prst="bentConnector2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winkelte Verbindung 10"/>
            <p:cNvCxnSpPr>
              <a:endCxn id="52" idx="0"/>
            </p:cNvCxnSpPr>
            <p:nvPr/>
          </p:nvCxnSpPr>
          <p:spPr>
            <a:xfrm rot="5400000">
              <a:off x="2591135" y="3266879"/>
              <a:ext cx="2977246" cy="476443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winkelte Verbindung 11"/>
            <p:cNvCxnSpPr>
              <a:stCxn id="74" idx="2"/>
              <a:endCxn id="52" idx="0"/>
            </p:cNvCxnSpPr>
            <p:nvPr/>
          </p:nvCxnSpPr>
          <p:spPr>
            <a:xfrm rot="5400000">
              <a:off x="3488642" y="3907299"/>
              <a:ext cx="1439318" cy="733530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winkelte Verbindung 12"/>
            <p:cNvCxnSpPr>
              <a:stCxn id="74" idx="2"/>
            </p:cNvCxnSpPr>
            <p:nvPr/>
          </p:nvCxnSpPr>
          <p:spPr>
            <a:xfrm rot="16200000" flipH="1">
              <a:off x="4454140" y="3675330"/>
              <a:ext cx="1482862" cy="1241011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winkelte Verbindung 13"/>
            <p:cNvCxnSpPr>
              <a:stCxn id="105" idx="2"/>
              <a:endCxn id="62" idx="0"/>
            </p:cNvCxnSpPr>
            <p:nvPr/>
          </p:nvCxnSpPr>
          <p:spPr>
            <a:xfrm rot="16200000" flipH="1">
              <a:off x="3509940" y="700330"/>
              <a:ext cx="619435" cy="996646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winkelte Verbindung 14"/>
            <p:cNvCxnSpPr>
              <a:stCxn id="62" idx="3"/>
              <a:endCxn id="107" idx="2"/>
            </p:cNvCxnSpPr>
            <p:nvPr/>
          </p:nvCxnSpPr>
          <p:spPr>
            <a:xfrm flipV="1">
              <a:off x="5009685" y="914754"/>
              <a:ext cx="292050" cy="847670"/>
            </a:xfrm>
            <a:prstGeom prst="bentConnector2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winkelte Verbindung 15"/>
            <p:cNvCxnSpPr>
              <a:stCxn id="107" idx="3"/>
              <a:endCxn id="103" idx="1"/>
            </p:cNvCxnSpPr>
            <p:nvPr/>
          </p:nvCxnSpPr>
          <p:spPr>
            <a:xfrm>
              <a:off x="5993440" y="660701"/>
              <a:ext cx="526758" cy="428527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winkelte Verbindung 16"/>
            <p:cNvCxnSpPr>
              <a:endCxn id="101" idx="1"/>
            </p:cNvCxnSpPr>
            <p:nvPr/>
          </p:nvCxnSpPr>
          <p:spPr>
            <a:xfrm rot="16200000" flipH="1">
              <a:off x="7003100" y="1379423"/>
              <a:ext cx="507254" cy="434970"/>
            </a:xfrm>
            <a:prstGeom prst="bentConnector2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winkelte Verbindung 17"/>
            <p:cNvCxnSpPr>
              <a:stCxn id="107" idx="2"/>
              <a:endCxn id="101" idx="1"/>
            </p:cNvCxnSpPr>
            <p:nvPr/>
          </p:nvCxnSpPr>
          <p:spPr>
            <a:xfrm rot="16200000" flipH="1">
              <a:off x="5920083" y="296405"/>
              <a:ext cx="935781" cy="2172477"/>
            </a:xfrm>
            <a:prstGeom prst="bentConnector2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winkelte Verbindung 18"/>
            <p:cNvCxnSpPr>
              <a:endCxn id="105" idx="3"/>
            </p:cNvCxnSpPr>
            <p:nvPr/>
          </p:nvCxnSpPr>
          <p:spPr>
            <a:xfrm rot="10800000">
              <a:off x="4013040" y="634883"/>
              <a:ext cx="596991" cy="200292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winkelte Verbindung 19"/>
            <p:cNvCxnSpPr/>
            <p:nvPr/>
          </p:nvCxnSpPr>
          <p:spPr>
            <a:xfrm rot="5400000">
              <a:off x="1348866" y="2471460"/>
              <a:ext cx="3228879" cy="12700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winkelte Verbindung 20"/>
            <p:cNvCxnSpPr>
              <a:stCxn id="105" idx="3"/>
              <a:endCxn id="86" idx="1"/>
            </p:cNvCxnSpPr>
            <p:nvPr/>
          </p:nvCxnSpPr>
          <p:spPr>
            <a:xfrm>
              <a:off x="4013039" y="634883"/>
              <a:ext cx="1096264" cy="5669389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winkelte Verbindung 21"/>
            <p:cNvCxnSpPr>
              <a:stCxn id="90" idx="3"/>
              <a:endCxn id="76" idx="1"/>
            </p:cNvCxnSpPr>
            <p:nvPr/>
          </p:nvCxnSpPr>
          <p:spPr>
            <a:xfrm>
              <a:off x="1474834" y="1987707"/>
              <a:ext cx="556354" cy="2352247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winkelte Verbindung 22"/>
            <p:cNvCxnSpPr>
              <a:stCxn id="89" idx="2"/>
              <a:endCxn id="76" idx="0"/>
            </p:cNvCxnSpPr>
            <p:nvPr/>
          </p:nvCxnSpPr>
          <p:spPr>
            <a:xfrm rot="16200000" flipH="1">
              <a:off x="1246898" y="2609905"/>
              <a:ext cx="957215" cy="1994776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winkelte Verbindung 23"/>
            <p:cNvCxnSpPr>
              <a:stCxn id="89" idx="2"/>
              <a:endCxn id="72" idx="0"/>
            </p:cNvCxnSpPr>
            <p:nvPr/>
          </p:nvCxnSpPr>
          <p:spPr>
            <a:xfrm rot="16200000" flipH="1">
              <a:off x="3232605" y="624198"/>
              <a:ext cx="957215" cy="5966190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winkelte Verbindung 24"/>
            <p:cNvCxnSpPr>
              <a:stCxn id="87" idx="0"/>
              <a:endCxn id="50" idx="2"/>
            </p:cNvCxnSpPr>
            <p:nvPr/>
          </p:nvCxnSpPr>
          <p:spPr>
            <a:xfrm rot="16200000" flipV="1">
              <a:off x="6594726" y="4906640"/>
              <a:ext cx="277805" cy="1466147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winkelte Verbindung 25"/>
            <p:cNvCxnSpPr>
              <a:stCxn id="72" idx="2"/>
              <a:endCxn id="87" idx="0"/>
            </p:cNvCxnSpPr>
            <p:nvPr/>
          </p:nvCxnSpPr>
          <p:spPr>
            <a:xfrm rot="16200000" flipH="1">
              <a:off x="6488198" y="4800115"/>
              <a:ext cx="1184611" cy="772393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winkelte Verbindung 26"/>
            <p:cNvCxnSpPr>
              <a:stCxn id="99" idx="3"/>
              <a:endCxn id="62" idx="1"/>
            </p:cNvCxnSpPr>
            <p:nvPr/>
          </p:nvCxnSpPr>
          <p:spPr>
            <a:xfrm flipV="1">
              <a:off x="1763974" y="1762424"/>
              <a:ext cx="1862301" cy="3528894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winkelte Verbindung 27"/>
            <p:cNvCxnSpPr>
              <a:stCxn id="72" idx="2"/>
              <a:endCxn id="97" idx="0"/>
            </p:cNvCxnSpPr>
            <p:nvPr/>
          </p:nvCxnSpPr>
          <p:spPr>
            <a:xfrm rot="5400000">
              <a:off x="3808245" y="2987933"/>
              <a:ext cx="1279988" cy="4492136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winkelte Verbindung 28"/>
            <p:cNvCxnSpPr>
              <a:stCxn id="85" idx="0"/>
              <a:endCxn id="50" idx="2"/>
            </p:cNvCxnSpPr>
            <p:nvPr/>
          </p:nvCxnSpPr>
          <p:spPr>
            <a:xfrm rot="5400000" flipH="1" flipV="1">
              <a:off x="4739606" y="4789271"/>
              <a:ext cx="549406" cy="1972490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winkelte Verbindung 29"/>
            <p:cNvCxnSpPr>
              <a:stCxn id="62" idx="2"/>
              <a:endCxn id="85" idx="0"/>
            </p:cNvCxnSpPr>
            <p:nvPr/>
          </p:nvCxnSpPr>
          <p:spPr>
            <a:xfrm rot="5400000">
              <a:off x="2156151" y="3888390"/>
              <a:ext cx="4033742" cy="289917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winkelte Verbindung 30"/>
            <p:cNvCxnSpPr>
              <a:stCxn id="99" idx="0"/>
              <a:endCxn id="88" idx="2"/>
            </p:cNvCxnSpPr>
            <p:nvPr/>
          </p:nvCxnSpPr>
          <p:spPr>
            <a:xfrm rot="16200000" flipV="1">
              <a:off x="557888" y="4522884"/>
              <a:ext cx="684611" cy="344152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winkelte Verbindung 31"/>
            <p:cNvCxnSpPr>
              <a:stCxn id="86" idx="0"/>
              <a:endCxn id="50" idx="2"/>
            </p:cNvCxnSpPr>
            <p:nvPr/>
          </p:nvCxnSpPr>
          <p:spPr>
            <a:xfrm rot="5400000" flipH="1" flipV="1">
              <a:off x="5626079" y="5675743"/>
              <a:ext cx="549406" cy="199545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winkelte Verbindung 32"/>
            <p:cNvCxnSpPr>
              <a:stCxn id="107" idx="2"/>
              <a:endCxn id="87" idx="0"/>
            </p:cNvCxnSpPr>
            <p:nvPr/>
          </p:nvCxnSpPr>
          <p:spPr>
            <a:xfrm rot="16200000" flipH="1">
              <a:off x="3952285" y="2264203"/>
              <a:ext cx="4863864" cy="2164965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winkelte Verbindung 33"/>
            <p:cNvCxnSpPr>
              <a:stCxn id="78" idx="3"/>
            </p:cNvCxnSpPr>
            <p:nvPr/>
          </p:nvCxnSpPr>
          <p:spPr>
            <a:xfrm>
              <a:off x="2108908" y="1121981"/>
              <a:ext cx="427458" cy="2963920"/>
            </a:xfrm>
            <a:prstGeom prst="bentConnector2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winkelte Verbindung 34"/>
            <p:cNvCxnSpPr>
              <a:stCxn id="101" idx="1"/>
            </p:cNvCxnSpPr>
            <p:nvPr/>
          </p:nvCxnSpPr>
          <p:spPr>
            <a:xfrm rot="10800000" flipV="1">
              <a:off x="7199486" y="1850535"/>
              <a:ext cx="274727" cy="2235366"/>
            </a:xfrm>
            <a:prstGeom prst="bentConnector2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winkelte Verbindung 35"/>
            <p:cNvCxnSpPr>
              <a:stCxn id="92" idx="2"/>
              <a:endCxn id="95" idx="0"/>
            </p:cNvCxnSpPr>
            <p:nvPr/>
          </p:nvCxnSpPr>
          <p:spPr>
            <a:xfrm rot="16200000" flipH="1">
              <a:off x="7896593" y="4337392"/>
              <a:ext cx="747364" cy="38243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winkelte Verbindung 36"/>
            <p:cNvCxnSpPr>
              <a:stCxn id="87" idx="3"/>
              <a:endCxn id="92" idx="3"/>
            </p:cNvCxnSpPr>
            <p:nvPr/>
          </p:nvCxnSpPr>
          <p:spPr>
            <a:xfrm flipV="1">
              <a:off x="8158405" y="3724221"/>
              <a:ext cx="834411" cy="2308450"/>
            </a:xfrm>
            <a:prstGeom prst="bentConnector3">
              <a:avLst>
                <a:gd name="adj1" fmla="val 112599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8" name="Gruppierung 37"/>
            <p:cNvGrpSpPr/>
            <p:nvPr/>
          </p:nvGrpSpPr>
          <p:grpSpPr>
            <a:xfrm>
              <a:off x="70557" y="204606"/>
              <a:ext cx="9219717" cy="6353719"/>
              <a:chOff x="70557" y="204606"/>
              <a:chExt cx="9219717" cy="6353719"/>
            </a:xfrm>
          </p:grpSpPr>
          <p:cxnSp>
            <p:nvCxnSpPr>
              <p:cNvPr id="77" name="Gewinkelte Verbindung 76"/>
              <p:cNvCxnSpPr>
                <a:stCxn id="92" idx="0"/>
                <a:endCxn id="101" idx="2"/>
              </p:cNvCxnSpPr>
              <p:nvPr/>
            </p:nvCxnSpPr>
            <p:spPr>
              <a:xfrm rot="16200000" flipV="1">
                <a:off x="7528026" y="2742480"/>
                <a:ext cx="1361021" cy="85237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" name="Rechteck 77"/>
              <p:cNvSpPr/>
              <p:nvPr/>
            </p:nvSpPr>
            <p:spPr>
              <a:xfrm>
                <a:off x="793788" y="863369"/>
                <a:ext cx="1315120" cy="51722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100" dirty="0" err="1" smtClean="0">
                    <a:solidFill>
                      <a:schemeClr val="tx1"/>
                    </a:solidFill>
                    <a:latin typeface="Eurostile"/>
                    <a:cs typeface="Eurostile"/>
                  </a:rPr>
                  <a:t>cfExpertise</a:t>
                </a:r>
                <a:endParaRPr lang="de-DE" sz="1100" dirty="0" smtClean="0">
                  <a:solidFill>
                    <a:schemeClr val="tx1"/>
                  </a:solidFill>
                  <a:latin typeface="Eurostile"/>
                  <a:cs typeface="Eurostile"/>
                </a:endParaRPr>
              </a:p>
              <a:p>
                <a:pPr algn="ctr"/>
                <a:r>
                  <a:rPr lang="de-DE" sz="1100" dirty="0" err="1" smtClean="0">
                    <a:solidFill>
                      <a:schemeClr val="tx1"/>
                    </a:solidFill>
                    <a:latin typeface="Eurostile"/>
                    <a:cs typeface="Eurostile"/>
                  </a:rPr>
                  <a:t>AndSkills</a:t>
                </a:r>
                <a:endParaRPr lang="de-DE" sz="1100" dirty="0">
                  <a:solidFill>
                    <a:schemeClr val="tx1"/>
                  </a:solidFill>
                  <a:latin typeface="Eurostile"/>
                  <a:cs typeface="Eurostile"/>
                </a:endParaRPr>
              </a:p>
            </p:txBody>
          </p:sp>
          <p:grpSp>
            <p:nvGrpSpPr>
              <p:cNvPr id="79" name="Gruppierung 78"/>
              <p:cNvGrpSpPr/>
              <p:nvPr/>
            </p:nvGrpSpPr>
            <p:grpSpPr>
              <a:xfrm>
                <a:off x="4423503" y="230424"/>
                <a:ext cx="1569937" cy="684330"/>
                <a:chOff x="7353001" y="160046"/>
                <a:chExt cx="1569937" cy="684330"/>
              </a:xfrm>
            </p:grpSpPr>
            <p:sp>
              <p:nvSpPr>
                <p:cNvPr id="106" name="Oval 105"/>
                <p:cNvSpPr/>
                <p:nvPr/>
              </p:nvSpPr>
              <p:spPr>
                <a:xfrm>
                  <a:off x="7353001" y="160046"/>
                  <a:ext cx="450774" cy="386725"/>
                </a:xfrm>
                <a:prstGeom prst="ellipse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100">
                    <a:latin typeface="Eurostile"/>
                    <a:cs typeface="Eurostile"/>
                  </a:endParaRPr>
                </a:p>
              </p:txBody>
            </p:sp>
            <p:sp>
              <p:nvSpPr>
                <p:cNvPr id="107" name="Rechteck 106"/>
                <p:cNvSpPr/>
                <p:nvPr/>
              </p:nvSpPr>
              <p:spPr>
                <a:xfrm>
                  <a:off x="7539528" y="336270"/>
                  <a:ext cx="1383410" cy="508106"/>
                </a:xfrm>
                <a:prstGeom prst="rect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1100" dirty="0" err="1" smtClean="0">
                      <a:solidFill>
                        <a:schemeClr val="bg1"/>
                      </a:solidFill>
                      <a:latin typeface="Eurostile"/>
                      <a:cs typeface="Eurostile"/>
                    </a:rPr>
                    <a:t>cfEquipment</a:t>
                  </a:r>
                  <a:endParaRPr lang="de-DE" sz="1100" dirty="0">
                    <a:solidFill>
                      <a:schemeClr val="bg1"/>
                    </a:solidFill>
                    <a:latin typeface="Eurostile"/>
                    <a:cs typeface="Eurostile"/>
                  </a:endParaRPr>
                </a:p>
              </p:txBody>
            </p:sp>
          </p:grpSp>
          <p:grpSp>
            <p:nvGrpSpPr>
              <p:cNvPr id="80" name="Gruppierung 79"/>
              <p:cNvGrpSpPr/>
              <p:nvPr/>
            </p:nvGrpSpPr>
            <p:grpSpPr>
              <a:xfrm>
                <a:off x="2443102" y="204606"/>
                <a:ext cx="1569937" cy="684330"/>
                <a:chOff x="7353001" y="160046"/>
                <a:chExt cx="1569937" cy="684330"/>
              </a:xfrm>
            </p:grpSpPr>
            <p:sp>
              <p:nvSpPr>
                <p:cNvPr id="104" name="Oval 103"/>
                <p:cNvSpPr/>
                <p:nvPr/>
              </p:nvSpPr>
              <p:spPr>
                <a:xfrm>
                  <a:off x="7353001" y="160046"/>
                  <a:ext cx="450774" cy="386725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100">
                    <a:latin typeface="Eurostile"/>
                    <a:cs typeface="Eurostile"/>
                  </a:endParaRPr>
                </a:p>
              </p:txBody>
            </p:sp>
            <p:sp>
              <p:nvSpPr>
                <p:cNvPr id="105" name="Rechteck 104"/>
                <p:cNvSpPr/>
                <p:nvPr/>
              </p:nvSpPr>
              <p:spPr>
                <a:xfrm>
                  <a:off x="7539528" y="336270"/>
                  <a:ext cx="1383410" cy="508106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1100" dirty="0" err="1" smtClean="0">
                      <a:solidFill>
                        <a:schemeClr val="tx1"/>
                      </a:solidFill>
                      <a:latin typeface="Eurostile"/>
                      <a:cs typeface="Eurostile"/>
                    </a:rPr>
                    <a:t>cfFunding</a:t>
                  </a:r>
                  <a:endParaRPr lang="de-DE" sz="1100" dirty="0">
                    <a:solidFill>
                      <a:schemeClr val="tx1"/>
                    </a:solidFill>
                    <a:latin typeface="Eurostile"/>
                    <a:cs typeface="Eurostile"/>
                  </a:endParaRPr>
                </a:p>
              </p:txBody>
            </p:sp>
          </p:grpSp>
          <p:grpSp>
            <p:nvGrpSpPr>
              <p:cNvPr id="81" name="Gruppierung 80"/>
              <p:cNvGrpSpPr/>
              <p:nvPr/>
            </p:nvGrpSpPr>
            <p:grpSpPr>
              <a:xfrm>
                <a:off x="6333671" y="658951"/>
                <a:ext cx="1569937" cy="684330"/>
                <a:chOff x="7353001" y="160046"/>
                <a:chExt cx="1569937" cy="684330"/>
              </a:xfrm>
            </p:grpSpPr>
            <p:sp>
              <p:nvSpPr>
                <p:cNvPr id="102" name="Oval 101"/>
                <p:cNvSpPr/>
                <p:nvPr/>
              </p:nvSpPr>
              <p:spPr>
                <a:xfrm>
                  <a:off x="7353001" y="160046"/>
                  <a:ext cx="450774" cy="386725"/>
                </a:xfrm>
                <a:prstGeom prst="ellipse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100">
                    <a:latin typeface="Eurostile"/>
                    <a:cs typeface="Eurostile"/>
                  </a:endParaRPr>
                </a:p>
              </p:txBody>
            </p:sp>
            <p:sp>
              <p:nvSpPr>
                <p:cNvPr id="103" name="Rechteck 102"/>
                <p:cNvSpPr/>
                <p:nvPr/>
              </p:nvSpPr>
              <p:spPr>
                <a:xfrm>
                  <a:off x="7539528" y="336270"/>
                  <a:ext cx="1383410" cy="508106"/>
                </a:xfrm>
                <a:prstGeom prst="rect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1100" dirty="0" err="1" smtClean="0">
                      <a:solidFill>
                        <a:schemeClr val="bg1"/>
                      </a:solidFill>
                      <a:latin typeface="Eurostile"/>
                      <a:cs typeface="Eurostile"/>
                    </a:rPr>
                    <a:t>cfFacility</a:t>
                  </a:r>
                  <a:endParaRPr lang="de-DE" sz="1100" dirty="0">
                    <a:solidFill>
                      <a:schemeClr val="bg1"/>
                    </a:solidFill>
                    <a:latin typeface="Eurostile"/>
                    <a:cs typeface="Eurostile"/>
                  </a:endParaRPr>
                </a:p>
              </p:txBody>
            </p:sp>
          </p:grpSp>
          <p:grpSp>
            <p:nvGrpSpPr>
              <p:cNvPr id="82" name="Gruppierung 81"/>
              <p:cNvGrpSpPr/>
              <p:nvPr/>
            </p:nvGrpSpPr>
            <p:grpSpPr>
              <a:xfrm>
                <a:off x="7287685" y="1420258"/>
                <a:ext cx="1569937" cy="684330"/>
                <a:chOff x="7353001" y="160046"/>
                <a:chExt cx="1569937" cy="684330"/>
              </a:xfrm>
            </p:grpSpPr>
            <p:sp>
              <p:nvSpPr>
                <p:cNvPr id="100" name="Oval 99"/>
                <p:cNvSpPr/>
                <p:nvPr/>
              </p:nvSpPr>
              <p:spPr>
                <a:xfrm>
                  <a:off x="7353001" y="160046"/>
                  <a:ext cx="450774" cy="386725"/>
                </a:xfrm>
                <a:prstGeom prst="ellipse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100">
                    <a:latin typeface="Eurostile"/>
                    <a:cs typeface="Eurostile"/>
                  </a:endParaRPr>
                </a:p>
              </p:txBody>
            </p:sp>
            <p:sp>
              <p:nvSpPr>
                <p:cNvPr id="101" name="Rechteck 100"/>
                <p:cNvSpPr/>
                <p:nvPr/>
              </p:nvSpPr>
              <p:spPr>
                <a:xfrm>
                  <a:off x="7539528" y="336270"/>
                  <a:ext cx="1383410" cy="508106"/>
                </a:xfrm>
                <a:prstGeom prst="rect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1100" dirty="0" err="1" smtClean="0">
                      <a:solidFill>
                        <a:schemeClr val="bg1"/>
                      </a:solidFill>
                      <a:latin typeface="Eurostile"/>
                      <a:cs typeface="Eurostile"/>
                    </a:rPr>
                    <a:t>cfService</a:t>
                  </a:r>
                  <a:endParaRPr lang="de-DE" sz="1100" dirty="0">
                    <a:solidFill>
                      <a:schemeClr val="bg1"/>
                    </a:solidFill>
                    <a:latin typeface="Eurostile"/>
                    <a:cs typeface="Eurostile"/>
                  </a:endParaRPr>
                </a:p>
              </p:txBody>
            </p:sp>
          </p:grpSp>
          <p:grpSp>
            <p:nvGrpSpPr>
              <p:cNvPr id="83" name="Gruppierung 82"/>
              <p:cNvGrpSpPr/>
              <p:nvPr/>
            </p:nvGrpSpPr>
            <p:grpSpPr>
              <a:xfrm>
                <a:off x="194037" y="4861041"/>
                <a:ext cx="1569937" cy="684330"/>
                <a:chOff x="7353001" y="160046"/>
                <a:chExt cx="1569937" cy="684330"/>
              </a:xfrm>
            </p:grpSpPr>
            <p:sp>
              <p:nvSpPr>
                <p:cNvPr id="98" name="Oval 97"/>
                <p:cNvSpPr/>
                <p:nvPr/>
              </p:nvSpPr>
              <p:spPr>
                <a:xfrm>
                  <a:off x="7353001" y="160046"/>
                  <a:ext cx="450774" cy="386725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100">
                    <a:latin typeface="Eurostile"/>
                    <a:cs typeface="Eurostile"/>
                  </a:endParaRPr>
                </a:p>
              </p:txBody>
            </p:sp>
            <p:sp>
              <p:nvSpPr>
                <p:cNvPr id="99" name="Rechteck 98"/>
                <p:cNvSpPr/>
                <p:nvPr/>
              </p:nvSpPr>
              <p:spPr>
                <a:xfrm>
                  <a:off x="7539528" y="336270"/>
                  <a:ext cx="1383410" cy="508106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1100" dirty="0" err="1" smtClean="0">
                      <a:solidFill>
                        <a:schemeClr val="tx1"/>
                      </a:solidFill>
                      <a:latin typeface="Eurostile"/>
                      <a:cs typeface="Eurostile"/>
                    </a:rPr>
                    <a:t>cfCitation</a:t>
                  </a:r>
                  <a:endParaRPr lang="de-DE" sz="1100" dirty="0">
                    <a:solidFill>
                      <a:schemeClr val="tx1"/>
                    </a:solidFill>
                    <a:latin typeface="Eurostile"/>
                    <a:cs typeface="Eurostile"/>
                  </a:endParaRPr>
                </a:p>
              </p:txBody>
            </p:sp>
          </p:grpSp>
          <p:grpSp>
            <p:nvGrpSpPr>
              <p:cNvPr id="84" name="Gruppierung 83"/>
              <p:cNvGrpSpPr/>
              <p:nvPr/>
            </p:nvGrpSpPr>
            <p:grpSpPr>
              <a:xfrm>
                <a:off x="1323939" y="5697771"/>
                <a:ext cx="1569937" cy="684330"/>
                <a:chOff x="7353001" y="160046"/>
                <a:chExt cx="1569937" cy="684330"/>
              </a:xfrm>
            </p:grpSpPr>
            <p:sp>
              <p:nvSpPr>
                <p:cNvPr id="96" name="Oval 95"/>
                <p:cNvSpPr/>
                <p:nvPr/>
              </p:nvSpPr>
              <p:spPr>
                <a:xfrm>
                  <a:off x="7353001" y="160046"/>
                  <a:ext cx="450774" cy="386725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100">
                    <a:latin typeface="Eurostile"/>
                    <a:cs typeface="Eurostile"/>
                  </a:endParaRPr>
                </a:p>
              </p:txBody>
            </p:sp>
            <p:sp>
              <p:nvSpPr>
                <p:cNvPr id="97" name="Rechteck 96"/>
                <p:cNvSpPr/>
                <p:nvPr/>
              </p:nvSpPr>
              <p:spPr>
                <a:xfrm>
                  <a:off x="7539528" y="336270"/>
                  <a:ext cx="1383410" cy="508106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1100" dirty="0" err="1" smtClean="0">
                      <a:solidFill>
                        <a:schemeClr val="tx1"/>
                      </a:solidFill>
                      <a:latin typeface="Eurostile"/>
                      <a:cs typeface="Eurostile"/>
                    </a:rPr>
                    <a:t>cfEvent</a:t>
                  </a:r>
                  <a:endParaRPr lang="de-DE" sz="1100" dirty="0">
                    <a:solidFill>
                      <a:schemeClr val="tx1"/>
                    </a:solidFill>
                    <a:latin typeface="Eurostile"/>
                    <a:cs typeface="Eurostile"/>
                  </a:endParaRPr>
                </a:p>
              </p:txBody>
            </p:sp>
          </p:grpSp>
          <p:sp>
            <p:nvSpPr>
              <p:cNvPr id="85" name="Rechteck 84"/>
              <p:cNvSpPr/>
              <p:nvPr/>
            </p:nvSpPr>
            <p:spPr>
              <a:xfrm>
                <a:off x="3336358" y="6050219"/>
                <a:ext cx="1383410" cy="508106"/>
              </a:xfrm>
              <a:prstGeom prst="rect">
                <a:avLst/>
              </a:prstGeom>
              <a:solidFill>
                <a:srgbClr val="FFDE1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100" dirty="0" err="1" smtClean="0">
                    <a:solidFill>
                      <a:schemeClr val="tx1"/>
                    </a:solidFill>
                    <a:latin typeface="Eurostile"/>
                    <a:cs typeface="Eurostile"/>
                  </a:rPr>
                  <a:t>cfLanguage</a:t>
                </a:r>
                <a:endParaRPr lang="de-DE" sz="1100" dirty="0">
                  <a:solidFill>
                    <a:schemeClr val="tx1"/>
                  </a:solidFill>
                  <a:latin typeface="Eurostile"/>
                  <a:cs typeface="Eurostile"/>
                </a:endParaRPr>
              </a:p>
            </p:txBody>
          </p:sp>
          <p:sp>
            <p:nvSpPr>
              <p:cNvPr id="86" name="Rechteck 85"/>
              <p:cNvSpPr/>
              <p:nvPr/>
            </p:nvSpPr>
            <p:spPr>
              <a:xfrm>
                <a:off x="5109303" y="6050219"/>
                <a:ext cx="1383410" cy="508106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100" dirty="0" err="1" smtClean="0">
                    <a:solidFill>
                      <a:schemeClr val="tx1"/>
                    </a:solidFill>
                    <a:latin typeface="Eurostile"/>
                    <a:cs typeface="Eurostile"/>
                  </a:rPr>
                  <a:t>cfCurrency</a:t>
                </a:r>
                <a:endParaRPr lang="de-DE" sz="1100" dirty="0">
                  <a:solidFill>
                    <a:schemeClr val="tx1"/>
                  </a:solidFill>
                  <a:latin typeface="Eurostile"/>
                  <a:cs typeface="Eurostile"/>
                </a:endParaRPr>
              </a:p>
            </p:txBody>
          </p:sp>
          <p:sp>
            <p:nvSpPr>
              <p:cNvPr id="87" name="Rechteck 86"/>
              <p:cNvSpPr/>
              <p:nvPr/>
            </p:nvSpPr>
            <p:spPr>
              <a:xfrm>
                <a:off x="6774995" y="5778618"/>
                <a:ext cx="1383410" cy="508106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100" dirty="0" err="1" smtClean="0">
                    <a:solidFill>
                      <a:schemeClr val="tx1"/>
                    </a:solidFill>
                    <a:latin typeface="Eurostile"/>
                    <a:cs typeface="Eurostile"/>
                  </a:rPr>
                  <a:t>cfCountry</a:t>
                </a:r>
                <a:endParaRPr lang="de-DE" sz="1100" dirty="0">
                  <a:solidFill>
                    <a:schemeClr val="tx1"/>
                  </a:solidFill>
                  <a:latin typeface="Eurostile"/>
                  <a:cs typeface="Eurostile"/>
                </a:endParaRPr>
              </a:p>
            </p:txBody>
          </p:sp>
          <p:sp>
            <p:nvSpPr>
              <p:cNvPr id="88" name="Rechteck 87"/>
              <p:cNvSpPr/>
              <p:nvPr/>
            </p:nvSpPr>
            <p:spPr>
              <a:xfrm>
                <a:off x="70557" y="3835431"/>
                <a:ext cx="1315120" cy="51722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100" dirty="0" err="1" smtClean="0">
                    <a:solidFill>
                      <a:schemeClr val="tx1"/>
                    </a:solidFill>
                    <a:latin typeface="Eurostile"/>
                    <a:cs typeface="Eurostile"/>
                  </a:rPr>
                  <a:t>cfCurriculum</a:t>
                </a:r>
                <a:r>
                  <a:rPr lang="de-DE" sz="1100" dirty="0" smtClean="0">
                    <a:solidFill>
                      <a:schemeClr val="tx1"/>
                    </a:solidFill>
                    <a:latin typeface="Eurostile"/>
                    <a:cs typeface="Eurostile"/>
                  </a:rPr>
                  <a:t/>
                </a:r>
                <a:br>
                  <a:rPr lang="de-DE" sz="1100" dirty="0" smtClean="0">
                    <a:solidFill>
                      <a:schemeClr val="tx1"/>
                    </a:solidFill>
                    <a:latin typeface="Eurostile"/>
                    <a:cs typeface="Eurostile"/>
                  </a:rPr>
                </a:br>
                <a:r>
                  <a:rPr lang="de-DE" sz="1100" dirty="0" smtClean="0">
                    <a:solidFill>
                      <a:schemeClr val="tx1"/>
                    </a:solidFill>
                    <a:latin typeface="Eurostile"/>
                    <a:cs typeface="Eurostile"/>
                  </a:rPr>
                  <a:t>Vitae	</a:t>
                </a:r>
                <a:endParaRPr lang="de-DE" sz="1100" dirty="0">
                  <a:solidFill>
                    <a:schemeClr val="tx1"/>
                  </a:solidFill>
                  <a:latin typeface="Eurostile"/>
                  <a:cs typeface="Eurostile"/>
                </a:endParaRPr>
              </a:p>
            </p:txBody>
          </p:sp>
          <p:sp>
            <p:nvSpPr>
              <p:cNvPr id="89" name="Rechteck 88"/>
              <p:cNvSpPr/>
              <p:nvPr/>
            </p:nvSpPr>
            <p:spPr>
              <a:xfrm>
                <a:off x="70557" y="2611463"/>
                <a:ext cx="1315120" cy="51722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100" dirty="0" err="1" smtClean="0">
                    <a:solidFill>
                      <a:schemeClr val="tx1"/>
                    </a:solidFill>
                    <a:latin typeface="Eurostile"/>
                    <a:cs typeface="Eurostile"/>
                  </a:rPr>
                  <a:t>cfPrize</a:t>
                </a:r>
                <a:endParaRPr lang="de-DE" sz="1100" dirty="0">
                  <a:solidFill>
                    <a:schemeClr val="tx1"/>
                  </a:solidFill>
                  <a:latin typeface="Eurostile"/>
                  <a:cs typeface="Eurostile"/>
                </a:endParaRPr>
              </a:p>
            </p:txBody>
          </p:sp>
          <p:sp>
            <p:nvSpPr>
              <p:cNvPr id="90" name="Rechteck 89"/>
              <p:cNvSpPr/>
              <p:nvPr/>
            </p:nvSpPr>
            <p:spPr>
              <a:xfrm>
                <a:off x="159714" y="1729095"/>
                <a:ext cx="1315120" cy="51722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100" dirty="0" err="1" smtClean="0">
                    <a:solidFill>
                      <a:schemeClr val="tx1"/>
                    </a:solidFill>
                    <a:latin typeface="Eurostile"/>
                    <a:cs typeface="Eurostile"/>
                  </a:rPr>
                  <a:t>cfQualification</a:t>
                </a:r>
                <a:endParaRPr lang="de-DE" sz="1100" dirty="0" smtClean="0">
                  <a:solidFill>
                    <a:schemeClr val="tx1"/>
                  </a:solidFill>
                  <a:latin typeface="Eurostile"/>
                  <a:cs typeface="Eurostile"/>
                </a:endParaRPr>
              </a:p>
            </p:txBody>
          </p:sp>
          <p:grpSp>
            <p:nvGrpSpPr>
              <p:cNvPr id="91" name="Gruppierung 90"/>
              <p:cNvGrpSpPr/>
              <p:nvPr/>
            </p:nvGrpSpPr>
            <p:grpSpPr>
              <a:xfrm>
                <a:off x="7411165" y="4553972"/>
                <a:ext cx="1569937" cy="684330"/>
                <a:chOff x="7353001" y="160046"/>
                <a:chExt cx="1569937" cy="684330"/>
              </a:xfrm>
            </p:grpSpPr>
            <p:sp>
              <p:nvSpPr>
                <p:cNvPr id="94" name="Oval 93"/>
                <p:cNvSpPr/>
                <p:nvPr/>
              </p:nvSpPr>
              <p:spPr>
                <a:xfrm>
                  <a:off x="7353001" y="160046"/>
                  <a:ext cx="450774" cy="386725"/>
                </a:xfrm>
                <a:prstGeom prst="ellips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100">
                    <a:latin typeface="Eurostile"/>
                    <a:cs typeface="Eurostile"/>
                  </a:endParaRPr>
                </a:p>
              </p:txBody>
            </p:sp>
            <p:sp>
              <p:nvSpPr>
                <p:cNvPr id="95" name="Rechteck 94"/>
                <p:cNvSpPr/>
                <p:nvPr/>
              </p:nvSpPr>
              <p:spPr>
                <a:xfrm>
                  <a:off x="7539528" y="336270"/>
                  <a:ext cx="1383410" cy="508106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1100" dirty="0" err="1" smtClean="0">
                      <a:solidFill>
                        <a:schemeClr val="tx1"/>
                      </a:solidFill>
                      <a:latin typeface="Eurostile"/>
                      <a:cs typeface="Eurostile"/>
                    </a:rPr>
                    <a:t>cfGeographic</a:t>
                  </a:r>
                  <a:r>
                    <a:rPr lang="de-DE" sz="1100" dirty="0" smtClean="0">
                      <a:solidFill>
                        <a:schemeClr val="tx1"/>
                      </a:solidFill>
                      <a:latin typeface="Eurostile"/>
                      <a:cs typeface="Eurostile"/>
                    </a:rPr>
                    <a:t/>
                  </a:r>
                  <a:br>
                    <a:rPr lang="de-DE" sz="1100" dirty="0" smtClean="0">
                      <a:solidFill>
                        <a:schemeClr val="tx1"/>
                      </a:solidFill>
                      <a:latin typeface="Eurostile"/>
                      <a:cs typeface="Eurostile"/>
                    </a:rPr>
                  </a:br>
                  <a:r>
                    <a:rPr lang="de-DE" sz="1100" dirty="0" err="1" smtClean="0">
                      <a:solidFill>
                        <a:schemeClr val="tx1"/>
                      </a:solidFill>
                      <a:latin typeface="Eurostile"/>
                      <a:cs typeface="Eurostile"/>
                    </a:rPr>
                    <a:t>BoundingBox</a:t>
                  </a:r>
                  <a:endParaRPr lang="de-DE" sz="1100" dirty="0">
                    <a:solidFill>
                      <a:schemeClr val="tx1"/>
                    </a:solidFill>
                    <a:latin typeface="Eurostile"/>
                    <a:cs typeface="Eurostile"/>
                  </a:endParaRPr>
                </a:p>
              </p:txBody>
            </p:sp>
          </p:grpSp>
          <p:sp>
            <p:nvSpPr>
              <p:cNvPr id="92" name="Rechteck 91"/>
              <p:cNvSpPr/>
              <p:nvPr/>
            </p:nvSpPr>
            <p:spPr>
              <a:xfrm>
                <a:off x="7509492" y="3465609"/>
                <a:ext cx="1483324" cy="51722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100" dirty="0" err="1" smtClean="0">
                    <a:solidFill>
                      <a:schemeClr val="tx1"/>
                    </a:solidFill>
                    <a:latin typeface="Eurostile"/>
                    <a:cs typeface="Eurostile"/>
                  </a:rPr>
                  <a:t>cfPostalAddress</a:t>
                </a:r>
                <a:endParaRPr lang="de-DE" sz="1100" dirty="0" smtClean="0">
                  <a:solidFill>
                    <a:schemeClr val="tx1"/>
                  </a:solidFill>
                  <a:latin typeface="Eurostile"/>
                  <a:cs typeface="Eurostile"/>
                </a:endParaRPr>
              </a:p>
            </p:txBody>
          </p:sp>
          <p:sp>
            <p:nvSpPr>
              <p:cNvPr id="93" name="Rechteck 92"/>
              <p:cNvSpPr/>
              <p:nvPr/>
            </p:nvSpPr>
            <p:spPr>
              <a:xfrm>
                <a:off x="7393525" y="2503701"/>
                <a:ext cx="1896749" cy="51722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100" dirty="0" err="1" smtClean="0">
                    <a:solidFill>
                      <a:schemeClr val="tx1"/>
                    </a:solidFill>
                    <a:latin typeface="Eurostile"/>
                    <a:cs typeface="Eurostile"/>
                  </a:rPr>
                  <a:t>cfElectronicAddress</a:t>
                </a:r>
                <a:endParaRPr lang="de-DE" sz="1100" dirty="0" smtClean="0">
                  <a:solidFill>
                    <a:schemeClr val="tx1"/>
                  </a:solidFill>
                  <a:latin typeface="Eurostile"/>
                  <a:cs typeface="Eurostile"/>
                </a:endParaRPr>
              </a:p>
            </p:txBody>
          </p:sp>
        </p:grpSp>
        <p:grpSp>
          <p:nvGrpSpPr>
            <p:cNvPr id="39" name="Gruppierung 38"/>
            <p:cNvGrpSpPr/>
            <p:nvPr/>
          </p:nvGrpSpPr>
          <p:grpSpPr>
            <a:xfrm>
              <a:off x="1844661" y="2870075"/>
              <a:ext cx="5541351" cy="1723932"/>
              <a:chOff x="1684594" y="3392000"/>
              <a:chExt cx="5541351" cy="1723932"/>
            </a:xfrm>
          </p:grpSpPr>
          <p:grpSp>
            <p:nvGrpSpPr>
              <p:cNvPr id="65" name="Gruppierung 64"/>
              <p:cNvGrpSpPr/>
              <p:nvPr/>
            </p:nvGrpSpPr>
            <p:grpSpPr>
              <a:xfrm>
                <a:off x="1684594" y="4431602"/>
                <a:ext cx="1569937" cy="684330"/>
                <a:chOff x="3228072" y="2152221"/>
                <a:chExt cx="1781614" cy="831584"/>
              </a:xfrm>
            </p:grpSpPr>
            <p:sp>
              <p:nvSpPr>
                <p:cNvPr id="75" name="Oval 74"/>
                <p:cNvSpPr/>
                <p:nvPr/>
              </p:nvSpPr>
              <p:spPr>
                <a:xfrm>
                  <a:off x="3228072" y="2152221"/>
                  <a:ext cx="511553" cy="469941"/>
                </a:xfrm>
                <a:prstGeom prst="ellipse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100">
                    <a:latin typeface="Eurostile"/>
                    <a:cs typeface="Eurostile"/>
                  </a:endParaRPr>
                </a:p>
              </p:txBody>
            </p:sp>
            <p:sp>
              <p:nvSpPr>
                <p:cNvPr id="76" name="Rechteck 75"/>
                <p:cNvSpPr/>
                <p:nvPr/>
              </p:nvSpPr>
              <p:spPr>
                <a:xfrm>
                  <a:off x="3439749" y="2366365"/>
                  <a:ext cx="1569937" cy="617440"/>
                </a:xfrm>
                <a:prstGeom prst="rect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1100" dirty="0" err="1" smtClean="0">
                      <a:solidFill>
                        <a:schemeClr val="tx1"/>
                      </a:solidFill>
                      <a:latin typeface="Eurostile"/>
                      <a:cs typeface="Eurostile"/>
                    </a:rPr>
                    <a:t>cfPerson</a:t>
                  </a:r>
                  <a:endParaRPr lang="de-DE" sz="1100" dirty="0">
                    <a:solidFill>
                      <a:schemeClr val="tx1"/>
                    </a:solidFill>
                    <a:latin typeface="Eurostile"/>
                    <a:cs typeface="Eurostile"/>
                  </a:endParaRPr>
                </a:p>
              </p:txBody>
            </p:sp>
          </p:grpSp>
          <p:grpSp>
            <p:nvGrpSpPr>
              <p:cNvPr id="66" name="Gruppierung 65"/>
              <p:cNvGrpSpPr/>
              <p:nvPr/>
            </p:nvGrpSpPr>
            <p:grpSpPr>
              <a:xfrm>
                <a:off x="3536766" y="3392000"/>
                <a:ext cx="1569937" cy="684330"/>
                <a:chOff x="3308144" y="2152221"/>
                <a:chExt cx="1781615" cy="831584"/>
              </a:xfrm>
            </p:grpSpPr>
            <p:sp>
              <p:nvSpPr>
                <p:cNvPr id="73" name="Oval 72"/>
                <p:cNvSpPr/>
                <p:nvPr/>
              </p:nvSpPr>
              <p:spPr>
                <a:xfrm>
                  <a:off x="3308144" y="2152221"/>
                  <a:ext cx="511553" cy="469940"/>
                </a:xfrm>
                <a:prstGeom prst="ellipse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100">
                    <a:latin typeface="Eurostile"/>
                    <a:cs typeface="Eurostile"/>
                  </a:endParaRPr>
                </a:p>
              </p:txBody>
            </p:sp>
            <p:sp>
              <p:nvSpPr>
                <p:cNvPr id="74" name="Rechteck 73"/>
                <p:cNvSpPr/>
                <p:nvPr/>
              </p:nvSpPr>
              <p:spPr>
                <a:xfrm>
                  <a:off x="3519822" y="2366365"/>
                  <a:ext cx="1569937" cy="617440"/>
                </a:xfrm>
                <a:prstGeom prst="rect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1100" dirty="0" err="1" smtClean="0">
                      <a:solidFill>
                        <a:srgbClr val="000000"/>
                      </a:solidFill>
                      <a:latin typeface="Eurostile"/>
                      <a:cs typeface="Eurostile"/>
                    </a:rPr>
                    <a:t>cfProject</a:t>
                  </a:r>
                  <a:endParaRPr lang="de-DE" sz="1100" dirty="0">
                    <a:solidFill>
                      <a:srgbClr val="000000"/>
                    </a:solidFill>
                    <a:latin typeface="Eurostile"/>
                    <a:cs typeface="Eurostile"/>
                  </a:endParaRPr>
                </a:p>
              </p:txBody>
            </p:sp>
          </p:grpSp>
          <p:grpSp>
            <p:nvGrpSpPr>
              <p:cNvPr id="67" name="Gruppierung 66"/>
              <p:cNvGrpSpPr/>
              <p:nvPr/>
            </p:nvGrpSpPr>
            <p:grpSpPr>
              <a:xfrm>
                <a:off x="5656008" y="4431602"/>
                <a:ext cx="1569937" cy="684330"/>
                <a:chOff x="3228072" y="2152221"/>
                <a:chExt cx="1781614" cy="831584"/>
              </a:xfrm>
            </p:grpSpPr>
            <p:sp>
              <p:nvSpPr>
                <p:cNvPr id="71" name="Oval 70"/>
                <p:cNvSpPr/>
                <p:nvPr/>
              </p:nvSpPr>
              <p:spPr>
                <a:xfrm>
                  <a:off x="3228072" y="2152221"/>
                  <a:ext cx="511553" cy="469941"/>
                </a:xfrm>
                <a:prstGeom prst="ellipse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100">
                    <a:latin typeface="Eurostile"/>
                    <a:cs typeface="Eurostile"/>
                  </a:endParaRPr>
                </a:p>
              </p:txBody>
            </p:sp>
            <p:sp>
              <p:nvSpPr>
                <p:cNvPr id="72" name="Rechteck 71"/>
                <p:cNvSpPr/>
                <p:nvPr/>
              </p:nvSpPr>
              <p:spPr>
                <a:xfrm>
                  <a:off x="3439749" y="2366365"/>
                  <a:ext cx="1569937" cy="617440"/>
                </a:xfrm>
                <a:prstGeom prst="rect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1100" dirty="0" err="1" smtClean="0">
                      <a:solidFill>
                        <a:srgbClr val="000000"/>
                      </a:solidFill>
                      <a:latin typeface="Eurostile"/>
                      <a:cs typeface="Eurostile"/>
                    </a:rPr>
                    <a:t>cfOrganisation</a:t>
                  </a:r>
                  <a:endParaRPr lang="de-DE" sz="1100" dirty="0" smtClean="0">
                    <a:solidFill>
                      <a:srgbClr val="000000"/>
                    </a:solidFill>
                    <a:latin typeface="Eurostile"/>
                    <a:cs typeface="Eurostile"/>
                  </a:endParaRPr>
                </a:p>
                <a:p>
                  <a:pPr algn="ctr"/>
                  <a:r>
                    <a:rPr lang="de-DE" sz="1100" dirty="0" smtClean="0">
                      <a:solidFill>
                        <a:srgbClr val="000000"/>
                      </a:solidFill>
                      <a:latin typeface="Eurostile"/>
                      <a:cs typeface="Eurostile"/>
                    </a:rPr>
                    <a:t>Unit</a:t>
                  </a:r>
                  <a:endParaRPr lang="de-DE" sz="1100" dirty="0">
                    <a:solidFill>
                      <a:srgbClr val="000000"/>
                    </a:solidFill>
                    <a:latin typeface="Eurostile"/>
                    <a:cs typeface="Eurostile"/>
                  </a:endParaRPr>
                </a:p>
              </p:txBody>
            </p:sp>
          </p:grpSp>
          <p:cxnSp>
            <p:nvCxnSpPr>
              <p:cNvPr id="68" name="Gewinkelte Verbindung 67"/>
              <p:cNvCxnSpPr>
                <a:stCxn id="76" idx="3"/>
                <a:endCxn id="72" idx="1"/>
              </p:cNvCxnSpPr>
              <p:nvPr/>
            </p:nvCxnSpPr>
            <p:spPr>
              <a:xfrm>
                <a:off x="3254531" y="4861879"/>
                <a:ext cx="2588004" cy="12700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Gewinkelte Verbindung 68"/>
              <p:cNvCxnSpPr>
                <a:stCxn id="76" idx="0"/>
                <a:endCxn id="74" idx="1"/>
              </p:cNvCxnSpPr>
              <p:nvPr/>
            </p:nvCxnSpPr>
            <p:spPr>
              <a:xfrm rot="5400000" flipH="1" flipV="1">
                <a:off x="2750286" y="3634818"/>
                <a:ext cx="785549" cy="1160468"/>
              </a:xfrm>
              <a:prstGeom prst="bentConnector2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Gewinkelte Verbindung 69"/>
              <p:cNvCxnSpPr>
                <a:stCxn id="72" idx="0"/>
                <a:endCxn id="74" idx="3"/>
              </p:cNvCxnSpPr>
              <p:nvPr/>
            </p:nvCxnSpPr>
            <p:spPr>
              <a:xfrm rot="16200000" flipV="1">
                <a:off x="5427698" y="3501283"/>
                <a:ext cx="785549" cy="1427537"/>
              </a:xfrm>
              <a:prstGeom prst="bentConnector2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0" name="Gewinkelte Verbindung 39"/>
            <p:cNvCxnSpPr/>
            <p:nvPr/>
          </p:nvCxnSpPr>
          <p:spPr>
            <a:xfrm flipV="1">
              <a:off x="5266770" y="2762312"/>
              <a:ext cx="2126755" cy="538040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" name="Gruppierung 40"/>
            <p:cNvGrpSpPr/>
            <p:nvPr/>
          </p:nvGrpSpPr>
          <p:grpSpPr>
            <a:xfrm>
              <a:off x="1658134" y="1332147"/>
              <a:ext cx="5629552" cy="1723932"/>
              <a:chOff x="1702234" y="1243027"/>
              <a:chExt cx="5629552" cy="1723932"/>
            </a:xfrm>
          </p:grpSpPr>
          <p:grpSp>
            <p:nvGrpSpPr>
              <p:cNvPr id="53" name="Gruppierung 52"/>
              <p:cNvGrpSpPr/>
              <p:nvPr/>
            </p:nvGrpSpPr>
            <p:grpSpPr>
              <a:xfrm>
                <a:off x="1702234" y="2282629"/>
                <a:ext cx="1569937" cy="684330"/>
                <a:chOff x="3228072" y="2152221"/>
                <a:chExt cx="1781614" cy="831584"/>
              </a:xfrm>
            </p:grpSpPr>
            <p:sp>
              <p:nvSpPr>
                <p:cNvPr id="63" name="Oval 62"/>
                <p:cNvSpPr/>
                <p:nvPr/>
              </p:nvSpPr>
              <p:spPr>
                <a:xfrm>
                  <a:off x="3228072" y="2152221"/>
                  <a:ext cx="511553" cy="469941"/>
                </a:xfrm>
                <a:prstGeom prst="ellipse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100">
                    <a:latin typeface="Eurostile"/>
                    <a:cs typeface="Eurostile"/>
                  </a:endParaRPr>
                </a:p>
              </p:txBody>
            </p:sp>
            <p:sp>
              <p:nvSpPr>
                <p:cNvPr id="64" name="Rechteck 63"/>
                <p:cNvSpPr/>
                <p:nvPr/>
              </p:nvSpPr>
              <p:spPr>
                <a:xfrm>
                  <a:off x="3439749" y="2366365"/>
                  <a:ext cx="1569937" cy="617440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1100" dirty="0" err="1" smtClean="0">
                      <a:solidFill>
                        <a:schemeClr val="tx1"/>
                      </a:solidFill>
                      <a:latin typeface="Eurostile"/>
                      <a:cs typeface="Eurostile"/>
                    </a:rPr>
                    <a:t>cfResultPatent</a:t>
                  </a:r>
                  <a:endParaRPr lang="de-DE" sz="1100" dirty="0">
                    <a:solidFill>
                      <a:schemeClr val="tx1"/>
                    </a:solidFill>
                    <a:latin typeface="Eurostile"/>
                    <a:cs typeface="Eurostile"/>
                  </a:endParaRPr>
                </a:p>
              </p:txBody>
            </p:sp>
          </p:grpSp>
          <p:grpSp>
            <p:nvGrpSpPr>
              <p:cNvPr id="54" name="Gruppierung 53"/>
              <p:cNvGrpSpPr/>
              <p:nvPr/>
            </p:nvGrpSpPr>
            <p:grpSpPr>
              <a:xfrm>
                <a:off x="3483848" y="1243027"/>
                <a:ext cx="1569937" cy="684330"/>
                <a:chOff x="3228072" y="2152221"/>
                <a:chExt cx="1781614" cy="831584"/>
              </a:xfrm>
            </p:grpSpPr>
            <p:sp>
              <p:nvSpPr>
                <p:cNvPr id="61" name="Oval 60"/>
                <p:cNvSpPr/>
                <p:nvPr/>
              </p:nvSpPr>
              <p:spPr>
                <a:xfrm>
                  <a:off x="3228072" y="2152221"/>
                  <a:ext cx="511553" cy="469941"/>
                </a:xfrm>
                <a:prstGeom prst="ellipse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100">
                    <a:latin typeface="Eurostile"/>
                    <a:cs typeface="Eurostile"/>
                  </a:endParaRPr>
                </a:p>
              </p:txBody>
            </p:sp>
            <p:sp>
              <p:nvSpPr>
                <p:cNvPr id="62" name="Rechteck 61"/>
                <p:cNvSpPr/>
                <p:nvPr/>
              </p:nvSpPr>
              <p:spPr>
                <a:xfrm>
                  <a:off x="3439749" y="2366365"/>
                  <a:ext cx="1569937" cy="617440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1100" dirty="0" err="1" smtClean="0">
                      <a:solidFill>
                        <a:srgbClr val="000000"/>
                      </a:solidFill>
                      <a:latin typeface="Eurostile"/>
                      <a:cs typeface="Eurostile"/>
                    </a:rPr>
                    <a:t>cfResult</a:t>
                  </a:r>
                  <a:r>
                    <a:rPr lang="de-DE" sz="1100" dirty="0" smtClean="0">
                      <a:solidFill>
                        <a:srgbClr val="000000"/>
                      </a:solidFill>
                      <a:latin typeface="Eurostile"/>
                      <a:cs typeface="Eurostile"/>
                    </a:rPr>
                    <a:t/>
                  </a:r>
                  <a:br>
                    <a:rPr lang="de-DE" sz="1100" dirty="0" smtClean="0">
                      <a:solidFill>
                        <a:srgbClr val="000000"/>
                      </a:solidFill>
                      <a:latin typeface="Eurostile"/>
                      <a:cs typeface="Eurostile"/>
                    </a:rPr>
                  </a:br>
                  <a:r>
                    <a:rPr lang="de-DE" sz="1100" dirty="0" err="1" smtClean="0">
                      <a:solidFill>
                        <a:srgbClr val="000000"/>
                      </a:solidFill>
                      <a:latin typeface="Eurostile"/>
                      <a:cs typeface="Eurostile"/>
                    </a:rPr>
                    <a:t>Publication</a:t>
                  </a:r>
                  <a:endParaRPr lang="de-DE" sz="1100" dirty="0">
                    <a:solidFill>
                      <a:srgbClr val="000000"/>
                    </a:solidFill>
                    <a:latin typeface="Eurostile"/>
                    <a:cs typeface="Eurostile"/>
                  </a:endParaRPr>
                </a:p>
              </p:txBody>
            </p:sp>
          </p:grpSp>
          <p:grpSp>
            <p:nvGrpSpPr>
              <p:cNvPr id="55" name="Gruppierung 54"/>
              <p:cNvGrpSpPr/>
              <p:nvPr/>
            </p:nvGrpSpPr>
            <p:grpSpPr>
              <a:xfrm>
                <a:off x="5673648" y="2282629"/>
                <a:ext cx="1658138" cy="684330"/>
                <a:chOff x="3228072" y="2152221"/>
                <a:chExt cx="1881707" cy="831584"/>
              </a:xfrm>
            </p:grpSpPr>
            <p:sp>
              <p:nvSpPr>
                <p:cNvPr id="59" name="Oval 58"/>
                <p:cNvSpPr/>
                <p:nvPr/>
              </p:nvSpPr>
              <p:spPr>
                <a:xfrm>
                  <a:off x="3228072" y="2152221"/>
                  <a:ext cx="511553" cy="469941"/>
                </a:xfrm>
                <a:prstGeom prst="ellipse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100">
                    <a:latin typeface="Eurostile"/>
                    <a:cs typeface="Eurostile"/>
                  </a:endParaRPr>
                </a:p>
              </p:txBody>
            </p:sp>
            <p:sp>
              <p:nvSpPr>
                <p:cNvPr id="60" name="Rechteck 59"/>
                <p:cNvSpPr/>
                <p:nvPr/>
              </p:nvSpPr>
              <p:spPr>
                <a:xfrm>
                  <a:off x="3439749" y="2366365"/>
                  <a:ext cx="1670030" cy="617440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1100" dirty="0" err="1" smtClean="0">
                      <a:solidFill>
                        <a:srgbClr val="000000"/>
                      </a:solidFill>
                      <a:latin typeface="Eurostile"/>
                      <a:cs typeface="Eurostile"/>
                    </a:rPr>
                    <a:t>cfResultProduct</a:t>
                  </a:r>
                  <a:endParaRPr lang="de-DE" sz="1100" dirty="0" smtClean="0">
                    <a:solidFill>
                      <a:srgbClr val="000000"/>
                    </a:solidFill>
                    <a:latin typeface="Eurostile"/>
                    <a:cs typeface="Eurostile"/>
                  </a:endParaRPr>
                </a:p>
              </p:txBody>
            </p:sp>
          </p:grpSp>
          <p:cxnSp>
            <p:nvCxnSpPr>
              <p:cNvPr id="56" name="Gewinkelte Verbindung 55"/>
              <p:cNvCxnSpPr>
                <a:stCxn id="60" idx="1"/>
                <a:endCxn id="64" idx="3"/>
              </p:cNvCxnSpPr>
              <p:nvPr/>
            </p:nvCxnSpPr>
            <p:spPr>
              <a:xfrm rot="10800000">
                <a:off x="3272172" y="2712906"/>
                <a:ext cx="2588004" cy="16041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Gewinkelte Verbindung 56"/>
              <p:cNvCxnSpPr>
                <a:stCxn id="62" idx="1"/>
                <a:endCxn id="64" idx="0"/>
              </p:cNvCxnSpPr>
              <p:nvPr/>
            </p:nvCxnSpPr>
            <p:spPr>
              <a:xfrm rot="10800000" flipV="1">
                <a:off x="2580467" y="1673303"/>
                <a:ext cx="1089909" cy="785549"/>
              </a:xfrm>
              <a:prstGeom prst="bentConnector2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Gewinkelte Verbindung 57"/>
              <p:cNvCxnSpPr>
                <a:stCxn id="60" idx="0"/>
                <a:endCxn id="62" idx="3"/>
              </p:cNvCxnSpPr>
              <p:nvPr/>
            </p:nvCxnSpPr>
            <p:spPr>
              <a:xfrm rot="16200000" flipV="1">
                <a:off x="5432109" y="1294981"/>
                <a:ext cx="785549" cy="1542196"/>
              </a:xfrm>
              <a:prstGeom prst="bentConnector2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" name="Gruppierung 41"/>
            <p:cNvGrpSpPr/>
            <p:nvPr/>
          </p:nvGrpSpPr>
          <p:grpSpPr>
            <a:xfrm>
              <a:off x="2963304" y="4816481"/>
              <a:ext cx="3811691" cy="685348"/>
              <a:chOff x="3007404" y="5114086"/>
              <a:chExt cx="3811691" cy="685348"/>
            </a:xfrm>
          </p:grpSpPr>
          <p:grpSp>
            <p:nvGrpSpPr>
              <p:cNvPr id="46" name="Gruppierung 45"/>
              <p:cNvGrpSpPr/>
              <p:nvPr/>
            </p:nvGrpSpPr>
            <p:grpSpPr>
              <a:xfrm>
                <a:off x="3007404" y="5115104"/>
                <a:ext cx="1569937" cy="684330"/>
                <a:chOff x="2689884" y="5079822"/>
                <a:chExt cx="1569937" cy="684330"/>
              </a:xfrm>
            </p:grpSpPr>
            <p:sp>
              <p:nvSpPr>
                <p:cNvPr id="51" name="Oval 50"/>
                <p:cNvSpPr/>
                <p:nvPr/>
              </p:nvSpPr>
              <p:spPr>
                <a:xfrm>
                  <a:off x="2689884" y="5079822"/>
                  <a:ext cx="450774" cy="386725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100">
                    <a:latin typeface="Eurostile"/>
                    <a:cs typeface="Eurostile"/>
                  </a:endParaRPr>
                </a:p>
              </p:txBody>
            </p:sp>
            <p:sp>
              <p:nvSpPr>
                <p:cNvPr id="52" name="Rechteck 51"/>
                <p:cNvSpPr/>
                <p:nvPr/>
              </p:nvSpPr>
              <p:spPr>
                <a:xfrm>
                  <a:off x="2876411" y="5256046"/>
                  <a:ext cx="1383410" cy="508106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1100" dirty="0" err="1" smtClean="0">
                      <a:solidFill>
                        <a:srgbClr val="FFFFFF"/>
                      </a:solidFill>
                      <a:latin typeface="Eurostile"/>
                      <a:cs typeface="Eurostile"/>
                    </a:rPr>
                    <a:t>cfIndicator</a:t>
                  </a:r>
                  <a:endParaRPr lang="de-DE" sz="1100" dirty="0">
                    <a:solidFill>
                      <a:srgbClr val="FFFFFF"/>
                    </a:solidFill>
                    <a:latin typeface="Eurostile"/>
                    <a:cs typeface="Eurostile"/>
                  </a:endParaRPr>
                </a:p>
              </p:txBody>
            </p:sp>
          </p:grpSp>
          <p:grpSp>
            <p:nvGrpSpPr>
              <p:cNvPr id="47" name="Gruppierung 46"/>
              <p:cNvGrpSpPr/>
              <p:nvPr/>
            </p:nvGrpSpPr>
            <p:grpSpPr>
              <a:xfrm>
                <a:off x="5083685" y="5114086"/>
                <a:ext cx="1735410" cy="684330"/>
                <a:chOff x="4554485" y="5114086"/>
                <a:chExt cx="1735410" cy="684330"/>
              </a:xfrm>
            </p:grpSpPr>
            <p:sp>
              <p:nvSpPr>
                <p:cNvPr id="49" name="Oval 48"/>
                <p:cNvSpPr/>
                <p:nvPr/>
              </p:nvSpPr>
              <p:spPr>
                <a:xfrm>
                  <a:off x="4554485" y="5114086"/>
                  <a:ext cx="450774" cy="386725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100">
                    <a:latin typeface="Eurostile"/>
                    <a:cs typeface="Eurostile"/>
                  </a:endParaRPr>
                </a:p>
              </p:txBody>
            </p:sp>
            <p:sp>
              <p:nvSpPr>
                <p:cNvPr id="50" name="Rechteck 49"/>
                <p:cNvSpPr/>
                <p:nvPr/>
              </p:nvSpPr>
              <p:spPr>
                <a:xfrm>
                  <a:off x="4741012" y="5290310"/>
                  <a:ext cx="1548883" cy="508106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1100" dirty="0" err="1" smtClean="0">
                      <a:solidFill>
                        <a:srgbClr val="FFFFFF"/>
                      </a:solidFill>
                      <a:latin typeface="Eurostile"/>
                      <a:cs typeface="Eurostile"/>
                    </a:rPr>
                    <a:t>cfMeasurement</a:t>
                  </a:r>
                  <a:endParaRPr lang="de-DE" sz="1100" dirty="0">
                    <a:solidFill>
                      <a:srgbClr val="FFFFFF"/>
                    </a:solidFill>
                    <a:latin typeface="Eurostile"/>
                    <a:cs typeface="Eurostile"/>
                  </a:endParaRPr>
                </a:p>
              </p:txBody>
            </p:sp>
          </p:grpSp>
          <p:cxnSp>
            <p:nvCxnSpPr>
              <p:cNvPr id="48" name="Gewinkelte Verbindung 47"/>
              <p:cNvCxnSpPr>
                <a:stCxn id="52" idx="3"/>
                <a:endCxn id="50" idx="1"/>
              </p:cNvCxnSpPr>
              <p:nvPr/>
            </p:nvCxnSpPr>
            <p:spPr>
              <a:xfrm flipV="1">
                <a:off x="4577341" y="5544363"/>
                <a:ext cx="692871" cy="1018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rgbClr val="000000"/>
                </a:solidFill>
              </a:ln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3" name="Rechteck 42"/>
            <p:cNvSpPr/>
            <p:nvPr/>
          </p:nvSpPr>
          <p:spPr>
            <a:xfrm>
              <a:off x="7679966" y="145675"/>
              <a:ext cx="1383410" cy="50810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100" dirty="0" err="1" smtClean="0">
                  <a:solidFill>
                    <a:srgbClr val="000000"/>
                  </a:solidFill>
                  <a:latin typeface="Eurostile"/>
                  <a:cs typeface="Eurostile"/>
                </a:rPr>
                <a:t>cfFederated</a:t>
              </a:r>
              <a:r>
                <a:rPr lang="de-DE" sz="1100" dirty="0" smtClean="0">
                  <a:solidFill>
                    <a:srgbClr val="000000"/>
                  </a:solidFill>
                  <a:latin typeface="Eurostile"/>
                  <a:cs typeface="Eurostile"/>
                </a:rPr>
                <a:t> Identifier</a:t>
              </a:r>
              <a:endParaRPr lang="de-DE" sz="1100" dirty="0">
                <a:solidFill>
                  <a:srgbClr val="000000"/>
                </a:solidFill>
                <a:latin typeface="Eurostile"/>
                <a:cs typeface="Eurostile"/>
              </a:endParaRPr>
            </a:p>
          </p:txBody>
        </p:sp>
        <p:cxnSp>
          <p:nvCxnSpPr>
            <p:cNvPr id="44" name="Gewinkelte Verbindung 43"/>
            <p:cNvCxnSpPr/>
            <p:nvPr/>
          </p:nvCxnSpPr>
          <p:spPr>
            <a:xfrm rot="5400000" flipH="1" flipV="1">
              <a:off x="7920102" y="1013036"/>
              <a:ext cx="937615" cy="232946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echteck 44"/>
            <p:cNvSpPr/>
            <p:nvPr/>
          </p:nvSpPr>
          <p:spPr>
            <a:xfrm>
              <a:off x="-114166" y="0"/>
              <a:ext cx="9404441" cy="68580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100"/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196155" y="100615"/>
            <a:ext cx="3159895" cy="480445"/>
            <a:chOff x="196155" y="100615"/>
            <a:chExt cx="3159895" cy="480445"/>
          </a:xfrm>
        </p:grpSpPr>
        <p:pic>
          <p:nvPicPr>
            <p:cNvPr id="109" name="Picture 108" descr="euroCRIS-logo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6155" y="100615"/>
              <a:ext cx="1509971" cy="480445"/>
            </a:xfrm>
            <a:prstGeom prst="rect">
              <a:avLst/>
            </a:prstGeom>
          </p:spPr>
        </p:pic>
        <p:sp>
          <p:nvSpPr>
            <p:cNvPr id="110" name="TextBox 109"/>
            <p:cNvSpPr txBox="1"/>
            <p:nvPr/>
          </p:nvSpPr>
          <p:spPr>
            <a:xfrm>
              <a:off x="1645651" y="135058"/>
              <a:ext cx="17103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i="0" dirty="0" err="1" smtClean="0">
                  <a:solidFill>
                    <a:srgbClr val="9B009B"/>
                  </a:solidFill>
                  <a:latin typeface="Apple Symbols"/>
                  <a:cs typeface="Apple Symbols"/>
                </a:rPr>
                <a:t>www.eurocris.org</a:t>
              </a:r>
              <a:endParaRPr lang="en-US" sz="2000" b="0" i="0" dirty="0">
                <a:solidFill>
                  <a:srgbClr val="9B009B"/>
                </a:solidFill>
                <a:latin typeface="Apple Symbols"/>
                <a:cs typeface="Apple Symbol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0940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Measuring Impact in CERIF (MICE)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645651" y="135058"/>
            <a:ext cx="1710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i="0" dirty="0" err="1" smtClean="0">
                <a:solidFill>
                  <a:srgbClr val="9B009B"/>
                </a:solidFill>
                <a:latin typeface="Apple Symbols"/>
                <a:cs typeface="Apple Symbols"/>
              </a:rPr>
              <a:t>www.eurocris.org</a:t>
            </a:r>
            <a:endParaRPr lang="en-US" sz="2000" b="0" i="0" dirty="0">
              <a:solidFill>
                <a:srgbClr val="9B009B"/>
              </a:solidFill>
              <a:latin typeface="Apple Symbols"/>
              <a:cs typeface="Apple Symbol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96155" y="100615"/>
            <a:ext cx="3159895" cy="480445"/>
            <a:chOff x="196155" y="100615"/>
            <a:chExt cx="3159895" cy="480445"/>
          </a:xfrm>
        </p:grpSpPr>
        <p:pic>
          <p:nvPicPr>
            <p:cNvPr id="6" name="Picture 5" descr="euroCRIS-logo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6155" y="100615"/>
              <a:ext cx="1509971" cy="48044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645651" y="135058"/>
              <a:ext cx="17103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i="0" dirty="0" err="1" smtClean="0">
                  <a:solidFill>
                    <a:srgbClr val="9B009B"/>
                  </a:solidFill>
                  <a:latin typeface="Apple Symbols"/>
                  <a:cs typeface="Apple Symbols"/>
                </a:rPr>
                <a:t>www.eurocris.org</a:t>
              </a:r>
              <a:endParaRPr lang="en-US" sz="2000" b="0" i="0" dirty="0">
                <a:solidFill>
                  <a:srgbClr val="9B009B"/>
                </a:solidFill>
                <a:latin typeface="Apple Symbols"/>
                <a:cs typeface="Apple Symbols"/>
              </a:endParaRPr>
            </a:p>
          </p:txBody>
        </p:sp>
      </p:grpSp>
      <p:pic>
        <p:nvPicPr>
          <p:cNvPr id="40" name="Picture 3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533" y="1581334"/>
            <a:ext cx="5984309" cy="4227037"/>
          </a:xfrm>
          <a:prstGeom prst="rect">
            <a:avLst/>
          </a:prstGeom>
          <a:solidFill>
            <a:srgbClr val="FFFFFF"/>
          </a:solidFill>
          <a:ln w="6350" cmpd="sng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1" name="TextBox 40"/>
          <p:cNvSpPr txBox="1"/>
          <p:nvPr/>
        </p:nvSpPr>
        <p:spPr>
          <a:xfrm>
            <a:off x="438890" y="5837845"/>
            <a:ext cx="82480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MICE, a JISC-funded Project coordinated by Richard Gartner, Kings College, London, UK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019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8547" y="1409548"/>
            <a:ext cx="8248071" cy="5116726"/>
          </a:xfrm>
          <a:prstGeom prst="rect">
            <a:avLst/>
          </a:prstGeom>
          <a:solidFill>
            <a:srgbClr val="A6A6A6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CERIF Measurement &amp; Indicator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645651" y="135058"/>
            <a:ext cx="1710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i="0" dirty="0" err="1" smtClean="0">
                <a:solidFill>
                  <a:srgbClr val="9B009B"/>
                </a:solidFill>
                <a:latin typeface="Apple Symbols"/>
                <a:cs typeface="Apple Symbols"/>
              </a:rPr>
              <a:t>www.eurocris.org</a:t>
            </a:r>
            <a:endParaRPr lang="en-US" sz="2000" b="0" i="0" dirty="0">
              <a:solidFill>
                <a:srgbClr val="9B009B"/>
              </a:solidFill>
              <a:latin typeface="Apple Symbols"/>
              <a:cs typeface="Apple Symbol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96155" y="100615"/>
            <a:ext cx="3159895" cy="480445"/>
            <a:chOff x="196155" y="100615"/>
            <a:chExt cx="3159895" cy="480445"/>
          </a:xfrm>
        </p:grpSpPr>
        <p:pic>
          <p:nvPicPr>
            <p:cNvPr id="6" name="Picture 5" descr="euroCRIS-logo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6155" y="100615"/>
              <a:ext cx="1509971" cy="48044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645651" y="135058"/>
              <a:ext cx="17103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i="0" dirty="0" err="1" smtClean="0">
                  <a:solidFill>
                    <a:srgbClr val="9B009B"/>
                  </a:solidFill>
                  <a:latin typeface="Apple Symbols"/>
                  <a:cs typeface="Apple Symbols"/>
                </a:rPr>
                <a:t>www.eurocris.org</a:t>
              </a:r>
              <a:endParaRPr lang="en-US" sz="2000" b="0" i="0" dirty="0">
                <a:solidFill>
                  <a:srgbClr val="9B009B"/>
                </a:solidFill>
                <a:latin typeface="Apple Symbols"/>
                <a:cs typeface="Apple Symbols"/>
              </a:endParaRPr>
            </a:p>
          </p:txBody>
        </p:sp>
      </p:grpSp>
      <p:pic>
        <p:nvPicPr>
          <p:cNvPr id="249" name="Picture 24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986" y="2131520"/>
            <a:ext cx="3837542" cy="3779598"/>
          </a:xfrm>
          <a:prstGeom prst="rect">
            <a:avLst/>
          </a:prstGeom>
        </p:spPr>
      </p:pic>
      <p:sp>
        <p:nvSpPr>
          <p:cNvPr id="250" name="Rectangle 249"/>
          <p:cNvSpPr/>
          <p:nvPr/>
        </p:nvSpPr>
        <p:spPr bwMode="auto">
          <a:xfrm>
            <a:off x="5327980" y="2924943"/>
            <a:ext cx="2951955" cy="2598443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Eurostile"/>
              <a:cs typeface="Eurostile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Eurostile"/>
                <a:cs typeface="Eurostile"/>
              </a:rPr>
              <a:t>cfMeasureIdentifier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Eurostile"/>
              <a:cs typeface="Eurostile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Eurostile"/>
                <a:cs typeface="Eurostile"/>
              </a:rPr>
              <a:t>cfCountInteger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Eurostile"/>
              <a:cs typeface="Eurostile"/>
            </a:endParaRPr>
          </a:p>
          <a:p>
            <a:pPr algn="l"/>
            <a:r>
              <a:rPr lang="en-US" sz="1400" dirty="0" err="1" smtClean="0">
                <a:latin typeface="Eurostile"/>
                <a:cs typeface="Eurostile"/>
              </a:rPr>
              <a:t>cfCountIntegerChange</a:t>
            </a:r>
            <a:endParaRPr lang="en-US" sz="1400" dirty="0" smtClean="0">
              <a:latin typeface="Eurostile"/>
              <a:cs typeface="Eurostile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err="1" smtClean="0">
                <a:latin typeface="Eurostile"/>
                <a:cs typeface="Eurostile"/>
              </a:rPr>
              <a:t>cfValueFloatingPoint</a:t>
            </a:r>
            <a:endParaRPr lang="en-US" sz="1400" dirty="0" smtClean="0">
              <a:latin typeface="Eurostile"/>
              <a:cs typeface="Eurostile"/>
            </a:endParaRPr>
          </a:p>
          <a:p>
            <a:pPr algn="l"/>
            <a:r>
              <a:rPr lang="en-US" sz="1400" dirty="0" err="1" smtClean="0">
                <a:latin typeface="Eurostile"/>
                <a:cs typeface="Eurostile"/>
              </a:rPr>
              <a:t>cfCountFloatingPointChange</a:t>
            </a:r>
            <a:endParaRPr lang="en-US" sz="1400" dirty="0" smtClean="0">
              <a:latin typeface="Eurostile"/>
              <a:cs typeface="Eurostile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err="1" smtClean="0">
                <a:latin typeface="Eurostile"/>
                <a:cs typeface="Eurostile"/>
              </a:rPr>
              <a:t>cfValueJudgementalNumeric</a:t>
            </a:r>
            <a:endParaRPr lang="en-US" sz="1400" dirty="0" smtClean="0">
              <a:latin typeface="Eurostile"/>
              <a:cs typeface="Eurostile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err="1" smtClean="0">
                <a:latin typeface="Eurostile"/>
                <a:cs typeface="Eurostile"/>
              </a:rPr>
              <a:t>cfValueJudgementalNumericChange</a:t>
            </a:r>
            <a:endParaRPr lang="en-US" sz="1400" dirty="0" smtClean="0">
              <a:latin typeface="Eurostile"/>
              <a:cs typeface="Eurostile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err="1" smtClean="0">
                <a:latin typeface="Eurostile"/>
                <a:cs typeface="Eurostile"/>
              </a:rPr>
              <a:t>cfValueJudgementalText</a:t>
            </a:r>
            <a:endParaRPr lang="en-US" sz="1400" dirty="0" smtClean="0">
              <a:latin typeface="Eurostile"/>
              <a:cs typeface="Eurostile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err="1" smtClean="0">
                <a:latin typeface="Eurostile"/>
                <a:cs typeface="Eurostile"/>
              </a:rPr>
              <a:t>cfValueJudgementalTextChange</a:t>
            </a:r>
            <a:endParaRPr lang="en-US" sz="1400" dirty="0" smtClean="0">
              <a:latin typeface="Eurostile"/>
              <a:cs typeface="Eurostile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err="1" smtClean="0">
                <a:latin typeface="Eurostile"/>
                <a:cs typeface="Eurostile"/>
              </a:rPr>
              <a:t>cfURI</a:t>
            </a:r>
            <a:endParaRPr lang="en-US" sz="1400" dirty="0" smtClean="0">
              <a:latin typeface="Eurostile"/>
              <a:cs typeface="Eurostile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Eurostile"/>
              <a:cs typeface="Eurostile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Eurostile"/>
              <a:cs typeface="Eurostile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Eurostile"/>
              <a:cs typeface="Eurostile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Eurostile"/>
              <a:cs typeface="Eurostile"/>
            </a:endParaRPr>
          </a:p>
        </p:txBody>
      </p:sp>
      <p:cxnSp>
        <p:nvCxnSpPr>
          <p:cNvPr id="251" name="Straight Connector 250"/>
          <p:cNvCxnSpPr/>
          <p:nvPr/>
        </p:nvCxnSpPr>
        <p:spPr bwMode="auto">
          <a:xfrm flipV="1">
            <a:off x="2009738" y="2924944"/>
            <a:ext cx="3318242" cy="125458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2" name="Straight Connector 251"/>
          <p:cNvCxnSpPr/>
          <p:nvPr/>
        </p:nvCxnSpPr>
        <p:spPr bwMode="auto">
          <a:xfrm>
            <a:off x="3242706" y="4179528"/>
            <a:ext cx="2085274" cy="110698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3" name="Rectangle 252"/>
          <p:cNvSpPr/>
          <p:nvPr/>
        </p:nvSpPr>
        <p:spPr bwMode="auto">
          <a:xfrm>
            <a:off x="5327980" y="2576759"/>
            <a:ext cx="2951955" cy="348185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Eurostile"/>
                <a:cs typeface="Eurostile"/>
              </a:rPr>
              <a:t>Is an Aggregation Entity</a:t>
            </a:r>
            <a:endParaRPr lang="en-US" sz="1600" b="1" dirty="0" smtClean="0">
              <a:latin typeface="Eurostile"/>
              <a:cs typeface="Eurostile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 smtClean="0">
              <a:latin typeface="Eurostile"/>
              <a:cs typeface="Eurostile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Eurostile"/>
              <a:cs typeface="Eurostile"/>
            </a:endParaRPr>
          </a:p>
        </p:txBody>
      </p:sp>
    </p:spTree>
    <p:extLst>
      <p:ext uri="{BB962C8B-B14F-4D97-AF65-F5344CB8AC3E}">
        <p14:creationId xmlns:p14="http://schemas.microsoft.com/office/powerpoint/2010/main" val="126934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Research Information?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45651" y="135058"/>
            <a:ext cx="1710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i="0" dirty="0" err="1" smtClean="0">
                <a:solidFill>
                  <a:srgbClr val="9B009B"/>
                </a:solidFill>
                <a:latin typeface="Apple Symbols"/>
                <a:cs typeface="Apple Symbols"/>
              </a:rPr>
              <a:t>www.eurocris.org</a:t>
            </a:r>
            <a:endParaRPr lang="en-US" sz="2000" b="0" i="0" dirty="0">
              <a:solidFill>
                <a:srgbClr val="9B009B"/>
              </a:solidFill>
              <a:latin typeface="Apple Symbols"/>
              <a:cs typeface="Apple Symbol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96155" y="100615"/>
            <a:ext cx="3159895" cy="480445"/>
            <a:chOff x="196155" y="100615"/>
            <a:chExt cx="3159895" cy="480445"/>
          </a:xfrm>
        </p:grpSpPr>
        <p:pic>
          <p:nvPicPr>
            <p:cNvPr id="6" name="Picture 5" descr="euroCRIS-logo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6155" y="100615"/>
              <a:ext cx="1509971" cy="48044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645651" y="135058"/>
              <a:ext cx="17103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i="0" dirty="0" err="1" smtClean="0">
                  <a:solidFill>
                    <a:srgbClr val="9B009B"/>
                  </a:solidFill>
                  <a:latin typeface="Apple Symbols"/>
                  <a:cs typeface="Apple Symbols"/>
                </a:rPr>
                <a:t>www.eurocris.org</a:t>
              </a:r>
              <a:endParaRPr lang="en-US" sz="2000" b="0" i="0" dirty="0">
                <a:solidFill>
                  <a:srgbClr val="9B009B"/>
                </a:solidFill>
                <a:latin typeface="Apple Symbols"/>
                <a:cs typeface="Apple Symbols"/>
              </a:endParaRPr>
            </a:p>
          </p:txBody>
        </p:sp>
      </p:grp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199" y="1515533"/>
            <a:ext cx="8229600" cy="507786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2800" b="1" dirty="0" smtClean="0"/>
              <a:t>Information about:</a:t>
            </a:r>
            <a:endParaRPr lang="en-US" sz="2800" dirty="0"/>
          </a:p>
          <a:p>
            <a:r>
              <a:rPr lang="en-US" sz="2800" dirty="0" smtClean="0"/>
              <a:t>Researchers</a:t>
            </a:r>
            <a:endParaRPr lang="en-US" sz="2400" dirty="0"/>
          </a:p>
          <a:p>
            <a:r>
              <a:rPr lang="en-US" sz="2800" dirty="0" err="1" smtClean="0"/>
              <a:t>Organisations</a:t>
            </a:r>
            <a:endParaRPr lang="en-US" sz="2800" dirty="0"/>
          </a:p>
          <a:p>
            <a:pPr lvl="1"/>
            <a:r>
              <a:rPr lang="en-US" sz="2400" dirty="0" smtClean="0"/>
              <a:t>Research</a:t>
            </a:r>
            <a:r>
              <a:rPr lang="en-US" sz="2400" dirty="0"/>
              <a:t> </a:t>
            </a:r>
            <a:r>
              <a:rPr lang="en-US" sz="2400" dirty="0" smtClean="0"/>
              <a:t>performing orgs, </a:t>
            </a:r>
            <a:r>
              <a:rPr lang="en-US" sz="2400" dirty="0"/>
              <a:t>F</a:t>
            </a:r>
            <a:r>
              <a:rPr lang="en-US" sz="2400" dirty="0" smtClean="0"/>
              <a:t>unders, Publishers, Facility Operators</a:t>
            </a:r>
          </a:p>
          <a:p>
            <a:r>
              <a:rPr lang="en-US" sz="2800" dirty="0" smtClean="0"/>
              <a:t>Scientific Disciplines</a:t>
            </a:r>
          </a:p>
          <a:p>
            <a:r>
              <a:rPr lang="en-US" sz="2800" dirty="0" smtClean="0"/>
              <a:t>Funding</a:t>
            </a:r>
          </a:p>
          <a:p>
            <a:pPr lvl="1"/>
            <a:r>
              <a:rPr lang="en-US" sz="2400" dirty="0" smtClean="0"/>
              <a:t>Funding </a:t>
            </a:r>
            <a:r>
              <a:rPr lang="en-US" sz="2400" dirty="0" err="1" smtClean="0"/>
              <a:t>Programmes</a:t>
            </a:r>
            <a:r>
              <a:rPr lang="en-US" sz="2400" dirty="0" smtClean="0"/>
              <a:t>, Calls</a:t>
            </a:r>
          </a:p>
          <a:p>
            <a:r>
              <a:rPr lang="en-US" sz="2800" dirty="0" smtClean="0"/>
              <a:t>Projects</a:t>
            </a:r>
          </a:p>
          <a:p>
            <a:pPr lvl="1"/>
            <a:r>
              <a:rPr lang="en-US" sz="2400" dirty="0" smtClean="0"/>
              <a:t>Proposed, Ongoing, Completed</a:t>
            </a:r>
            <a:endParaRPr lang="en-US" sz="2400" dirty="0"/>
          </a:p>
          <a:p>
            <a:r>
              <a:rPr lang="en-US" sz="2800" dirty="0" smtClean="0"/>
              <a:t>Research infrastructures</a:t>
            </a:r>
          </a:p>
          <a:p>
            <a:pPr lvl="1"/>
            <a:r>
              <a:rPr lang="en-US" sz="2400" dirty="0" smtClean="0"/>
              <a:t>Facilities, Equipment, Services</a:t>
            </a:r>
          </a:p>
          <a:p>
            <a:r>
              <a:rPr lang="en-US" sz="2800" dirty="0" smtClean="0"/>
              <a:t>Outputs</a:t>
            </a:r>
          </a:p>
          <a:p>
            <a:pPr lvl="1"/>
            <a:r>
              <a:rPr lang="en-US" sz="2400" dirty="0" smtClean="0"/>
              <a:t>Publications, Patents, Research Data, Research Software, Products</a:t>
            </a:r>
            <a:endParaRPr lang="en-US" sz="2400" dirty="0"/>
          </a:p>
          <a:p>
            <a:r>
              <a:rPr lang="en-US" sz="2800" dirty="0" smtClean="0"/>
              <a:t>Outcomes</a:t>
            </a:r>
          </a:p>
          <a:p>
            <a:pPr lvl="1"/>
            <a:r>
              <a:rPr lang="en-US" sz="2400" dirty="0" smtClean="0"/>
              <a:t>New product on the market, Improved treatment procedure, Regulation update</a:t>
            </a:r>
          </a:p>
          <a:p>
            <a:r>
              <a:rPr lang="en-US" sz="2800" dirty="0" smtClean="0"/>
              <a:t>Impacts</a:t>
            </a:r>
          </a:p>
          <a:p>
            <a:pPr lvl="1"/>
            <a:r>
              <a:rPr lang="en-US" sz="2400" dirty="0" smtClean="0"/>
              <a:t>Increased market share, Reduced death rate of a disease</a:t>
            </a:r>
          </a:p>
          <a:p>
            <a:endParaRPr lang="en-US" sz="2800" dirty="0"/>
          </a:p>
          <a:p>
            <a:r>
              <a:rPr lang="en-US" sz="2800" b="1" dirty="0" smtClean="0">
                <a:solidFill>
                  <a:srgbClr val="FF6600"/>
                </a:solidFill>
              </a:rPr>
              <a:t>And their Relationships</a:t>
            </a:r>
            <a:endParaRPr lang="en-US" sz="28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610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 &amp; Indicator (some examples)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fontAlgn="base"/>
            <a:r>
              <a:rPr lang="en-GB" dirty="0"/>
              <a:t>economic and </a:t>
            </a:r>
            <a:r>
              <a:rPr lang="en-GB" dirty="0" smtClean="0"/>
              <a:t>commercial</a:t>
            </a:r>
            <a:endParaRPr lang="en-US" dirty="0"/>
          </a:p>
          <a:p>
            <a:pPr lvl="2" fontAlgn="base"/>
            <a:r>
              <a:rPr lang="en-GB" dirty="0"/>
              <a:t>economic</a:t>
            </a:r>
            <a:endParaRPr lang="en-US" dirty="0"/>
          </a:p>
          <a:p>
            <a:pPr lvl="3" fontAlgn="base"/>
            <a:r>
              <a:rPr lang="en-GB" dirty="0"/>
              <a:t>impact on business </a:t>
            </a:r>
            <a:endParaRPr lang="en-US" dirty="0"/>
          </a:p>
          <a:p>
            <a:pPr lvl="4" fontAlgn="base"/>
            <a:r>
              <a:rPr lang="en-GB" dirty="0"/>
              <a:t>improving performance of existing </a:t>
            </a:r>
            <a:r>
              <a:rPr lang="en-GB" dirty="0" smtClean="0"/>
              <a:t>businesses</a:t>
            </a:r>
            <a:endParaRPr lang="en-US" sz="2400" dirty="0"/>
          </a:p>
          <a:p>
            <a:pPr lvl="5" fontAlgn="base"/>
            <a:r>
              <a:rPr lang="en-GB" dirty="0"/>
              <a:t>increased </a:t>
            </a:r>
            <a:r>
              <a:rPr lang="en-GB" dirty="0" smtClean="0"/>
              <a:t>turnover</a:t>
            </a:r>
            <a:r>
              <a:rPr lang="en-GB" i="1" dirty="0" smtClean="0"/>
              <a:t>	by 1.2M€ in 2012 </a:t>
            </a:r>
            <a:endParaRPr lang="en-US" sz="2400" dirty="0"/>
          </a:p>
          <a:p>
            <a:pPr lvl="5" fontAlgn="base"/>
            <a:r>
              <a:rPr lang="en-GB" dirty="0"/>
              <a:t>time savings </a:t>
            </a:r>
            <a:r>
              <a:rPr lang="en-GB" i="1" dirty="0" smtClean="0"/>
              <a:t>		of 14.56%</a:t>
            </a:r>
            <a:endParaRPr lang="en-US" sz="2400" dirty="0"/>
          </a:p>
          <a:p>
            <a:pPr lvl="5" fontAlgn="base"/>
            <a:r>
              <a:rPr lang="en-GB" dirty="0"/>
              <a:t>reduced </a:t>
            </a:r>
            <a:r>
              <a:rPr lang="en-GB" dirty="0" smtClean="0"/>
              <a:t>costs</a:t>
            </a:r>
            <a:r>
              <a:rPr lang="en-GB" i="1" dirty="0" smtClean="0"/>
              <a:t>		by 42% </a:t>
            </a:r>
          </a:p>
          <a:p>
            <a:pPr lvl="4" fontAlgn="base"/>
            <a:r>
              <a:rPr lang="en-GB" dirty="0"/>
              <a:t>new </a:t>
            </a:r>
            <a:r>
              <a:rPr lang="en-GB" dirty="0" smtClean="0"/>
              <a:t>products/processes</a:t>
            </a:r>
            <a:endParaRPr lang="en-US" dirty="0"/>
          </a:p>
          <a:p>
            <a:pPr lvl="5" fontAlgn="base"/>
            <a:r>
              <a:rPr lang="en-US" dirty="0"/>
              <a:t>c</a:t>
            </a:r>
            <a:r>
              <a:rPr lang="en-GB" dirty="0" err="1" smtClean="0"/>
              <a:t>reating</a:t>
            </a:r>
            <a:r>
              <a:rPr lang="en-GB" dirty="0" smtClean="0"/>
              <a:t> numbers </a:t>
            </a:r>
            <a:r>
              <a:rPr lang="en-GB" dirty="0"/>
              <a:t>of new products/services </a:t>
            </a:r>
            <a:endParaRPr lang="en-GB" dirty="0" smtClean="0"/>
          </a:p>
          <a:p>
            <a:pPr lvl="5" fontAlgn="base"/>
            <a:r>
              <a:rPr lang="en-GB" dirty="0" smtClean="0"/>
              <a:t>commercialising / other success measures</a:t>
            </a:r>
            <a:endParaRPr lang="en-US" sz="2400" dirty="0" smtClean="0"/>
          </a:p>
          <a:p>
            <a:pPr lvl="5" fontAlgn="base"/>
            <a:endParaRPr lang="en-US" sz="2400" dirty="0"/>
          </a:p>
          <a:p>
            <a:pPr lvl="4" fontAlgn="base"/>
            <a:endParaRPr lang="en-US" sz="2400" dirty="0"/>
          </a:p>
          <a:p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96155" y="100615"/>
            <a:ext cx="3159895" cy="480445"/>
            <a:chOff x="196155" y="100615"/>
            <a:chExt cx="3159895" cy="480445"/>
          </a:xfrm>
        </p:grpSpPr>
        <p:pic>
          <p:nvPicPr>
            <p:cNvPr id="6" name="Picture 5" descr="euroCRIS-logo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6155" y="100615"/>
              <a:ext cx="1509971" cy="48044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645651" y="135058"/>
              <a:ext cx="17103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i="0" dirty="0" err="1" smtClean="0">
                  <a:solidFill>
                    <a:srgbClr val="9B009B"/>
                  </a:solidFill>
                  <a:latin typeface="Apple Symbols"/>
                  <a:cs typeface="Apple Symbols"/>
                </a:rPr>
                <a:t>www.eurocris.org</a:t>
              </a:r>
              <a:endParaRPr lang="en-US" sz="2000" b="0" i="0" dirty="0">
                <a:solidFill>
                  <a:srgbClr val="9B009B"/>
                </a:solidFill>
                <a:latin typeface="Apple Symbols"/>
                <a:cs typeface="Apple Symbols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419387" y="3259099"/>
            <a:ext cx="1226264" cy="46566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Indicator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6928556" y="3852329"/>
            <a:ext cx="1834444" cy="46566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Measurement</a:t>
            </a:r>
            <a:endParaRPr lang="en-US" b="1" dirty="0"/>
          </a:p>
        </p:txBody>
      </p:sp>
      <p:cxnSp>
        <p:nvCxnSpPr>
          <p:cNvPr id="12" name="Straight Connector 11"/>
          <p:cNvCxnSpPr>
            <a:stCxn id="9" idx="1"/>
          </p:cNvCxnSpPr>
          <p:nvPr/>
        </p:nvCxnSpPr>
        <p:spPr>
          <a:xfrm flipH="1">
            <a:off x="5943600" y="4085163"/>
            <a:ext cx="984956" cy="122768"/>
          </a:xfrm>
          <a:prstGeom prst="line">
            <a:avLst/>
          </a:prstGeom>
          <a:ln w="12700" cmpd="sng">
            <a:solidFill>
              <a:srgbClr val="00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9" idx="1"/>
          </p:cNvCxnSpPr>
          <p:nvPr/>
        </p:nvCxnSpPr>
        <p:spPr>
          <a:xfrm flipH="1" flipV="1">
            <a:off x="6180667" y="3920067"/>
            <a:ext cx="747889" cy="165096"/>
          </a:xfrm>
          <a:prstGeom prst="line">
            <a:avLst/>
          </a:prstGeom>
          <a:ln w="12700" cmpd="sng">
            <a:solidFill>
              <a:srgbClr val="00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9" idx="1"/>
          </p:cNvCxnSpPr>
          <p:nvPr/>
        </p:nvCxnSpPr>
        <p:spPr>
          <a:xfrm flipH="1" flipV="1">
            <a:off x="6104467" y="3623733"/>
            <a:ext cx="824089" cy="461430"/>
          </a:xfrm>
          <a:prstGeom prst="line">
            <a:avLst/>
          </a:prstGeom>
          <a:ln w="12700" cmpd="sng">
            <a:solidFill>
              <a:srgbClr val="00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8" idx="3"/>
          </p:cNvCxnSpPr>
          <p:nvPr/>
        </p:nvCxnSpPr>
        <p:spPr>
          <a:xfrm>
            <a:off x="1645651" y="3491933"/>
            <a:ext cx="1097549" cy="292667"/>
          </a:xfrm>
          <a:prstGeom prst="line">
            <a:avLst/>
          </a:prstGeom>
          <a:ln w="12700" cmpd="sng">
            <a:solidFill>
              <a:srgbClr val="00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8" idx="3"/>
          </p:cNvCxnSpPr>
          <p:nvPr/>
        </p:nvCxnSpPr>
        <p:spPr>
          <a:xfrm>
            <a:off x="1645651" y="3491933"/>
            <a:ext cx="1097549" cy="0"/>
          </a:xfrm>
          <a:prstGeom prst="line">
            <a:avLst/>
          </a:prstGeom>
          <a:ln w="12700" cmpd="sng">
            <a:solidFill>
              <a:srgbClr val="00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632823" y="5956886"/>
            <a:ext cx="3481429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Extract from the MICE List of Indicators </a:t>
            </a:r>
            <a:endParaRPr lang="en-US" sz="1600" i="1" dirty="0"/>
          </a:p>
        </p:txBody>
      </p:sp>
      <p:cxnSp>
        <p:nvCxnSpPr>
          <p:cNvPr id="25" name="Straight Connector 24"/>
          <p:cNvCxnSpPr>
            <a:stCxn id="8" idx="3"/>
          </p:cNvCxnSpPr>
          <p:nvPr/>
        </p:nvCxnSpPr>
        <p:spPr>
          <a:xfrm>
            <a:off x="1645651" y="3491933"/>
            <a:ext cx="1097549" cy="593230"/>
          </a:xfrm>
          <a:prstGeom prst="line">
            <a:avLst/>
          </a:prstGeom>
          <a:ln w="12700" cmpd="sng">
            <a:solidFill>
              <a:srgbClr val="00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0899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CERIF 1.6</a:t>
            </a:r>
            <a:endParaRPr lang="de-DE" dirty="0"/>
          </a:p>
        </p:txBody>
      </p:sp>
      <p:grpSp>
        <p:nvGrpSpPr>
          <p:cNvPr id="5" name="Gruppierung 4"/>
          <p:cNvGrpSpPr/>
          <p:nvPr/>
        </p:nvGrpSpPr>
        <p:grpSpPr>
          <a:xfrm>
            <a:off x="838177" y="1331064"/>
            <a:ext cx="7445614" cy="5429565"/>
            <a:chOff x="-114166" y="0"/>
            <a:chExt cx="9404441" cy="6858000"/>
          </a:xfrm>
        </p:grpSpPr>
        <p:cxnSp>
          <p:nvCxnSpPr>
            <p:cNvPr id="6" name="Gewinkelte Verbindung 5"/>
            <p:cNvCxnSpPr>
              <a:stCxn id="62" idx="3"/>
              <a:endCxn id="72" idx="0"/>
            </p:cNvCxnSpPr>
            <p:nvPr/>
          </p:nvCxnSpPr>
          <p:spPr>
            <a:xfrm>
              <a:off x="5009685" y="1762424"/>
              <a:ext cx="1684622" cy="2323477"/>
            </a:xfrm>
            <a:prstGeom prst="bentConnector2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Gewinkelte Verbindung 6"/>
            <p:cNvCxnSpPr>
              <a:stCxn id="62" idx="2"/>
              <a:endCxn id="74" idx="0"/>
            </p:cNvCxnSpPr>
            <p:nvPr/>
          </p:nvCxnSpPr>
          <p:spPr>
            <a:xfrm rot="16200000" flipH="1">
              <a:off x="3931612" y="2402845"/>
              <a:ext cx="1029822" cy="257086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Gewinkelte Verbindung 7"/>
            <p:cNvCxnSpPr>
              <a:endCxn id="76" idx="3"/>
            </p:cNvCxnSpPr>
            <p:nvPr/>
          </p:nvCxnSpPr>
          <p:spPr>
            <a:xfrm rot="5400000">
              <a:off x="2238022" y="2945350"/>
              <a:ext cx="2571180" cy="218028"/>
            </a:xfrm>
            <a:prstGeom prst="bentConnector2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winkelte Verbindung 8"/>
            <p:cNvCxnSpPr>
              <a:stCxn id="50" idx="3"/>
              <a:endCxn id="72" idx="2"/>
            </p:cNvCxnSpPr>
            <p:nvPr/>
          </p:nvCxnSpPr>
          <p:spPr>
            <a:xfrm flipH="1" flipV="1">
              <a:off x="6694308" y="4594008"/>
              <a:ext cx="80688" cy="652751"/>
            </a:xfrm>
            <a:prstGeom prst="bentConnector4">
              <a:avLst>
                <a:gd name="adj1" fmla="val -357847"/>
                <a:gd name="adj2" fmla="val 6946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winkelte Verbindung 9"/>
            <p:cNvCxnSpPr>
              <a:stCxn id="62" idx="3"/>
              <a:endCxn id="50" idx="0"/>
            </p:cNvCxnSpPr>
            <p:nvPr/>
          </p:nvCxnSpPr>
          <p:spPr>
            <a:xfrm>
              <a:off x="5009685" y="1762425"/>
              <a:ext cx="990870" cy="3230281"/>
            </a:xfrm>
            <a:prstGeom prst="bentConnector2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winkelte Verbindung 10"/>
            <p:cNvCxnSpPr>
              <a:endCxn id="52" idx="0"/>
            </p:cNvCxnSpPr>
            <p:nvPr/>
          </p:nvCxnSpPr>
          <p:spPr>
            <a:xfrm rot="5400000">
              <a:off x="2591135" y="3266879"/>
              <a:ext cx="2977246" cy="476443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winkelte Verbindung 11"/>
            <p:cNvCxnSpPr>
              <a:stCxn id="74" idx="2"/>
              <a:endCxn id="52" idx="0"/>
            </p:cNvCxnSpPr>
            <p:nvPr/>
          </p:nvCxnSpPr>
          <p:spPr>
            <a:xfrm rot="5400000">
              <a:off x="3488642" y="3907299"/>
              <a:ext cx="1439318" cy="733530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winkelte Verbindung 12"/>
            <p:cNvCxnSpPr>
              <a:stCxn id="74" idx="2"/>
            </p:cNvCxnSpPr>
            <p:nvPr/>
          </p:nvCxnSpPr>
          <p:spPr>
            <a:xfrm rot="16200000" flipH="1">
              <a:off x="4454140" y="3675330"/>
              <a:ext cx="1482862" cy="1241011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winkelte Verbindung 13"/>
            <p:cNvCxnSpPr>
              <a:stCxn id="105" idx="2"/>
              <a:endCxn id="62" idx="0"/>
            </p:cNvCxnSpPr>
            <p:nvPr/>
          </p:nvCxnSpPr>
          <p:spPr>
            <a:xfrm rot="16200000" flipH="1">
              <a:off x="3509940" y="700330"/>
              <a:ext cx="619435" cy="996646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winkelte Verbindung 14"/>
            <p:cNvCxnSpPr>
              <a:stCxn id="62" idx="3"/>
              <a:endCxn id="107" idx="2"/>
            </p:cNvCxnSpPr>
            <p:nvPr/>
          </p:nvCxnSpPr>
          <p:spPr>
            <a:xfrm flipV="1">
              <a:off x="5009685" y="914754"/>
              <a:ext cx="292050" cy="847670"/>
            </a:xfrm>
            <a:prstGeom prst="bentConnector2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winkelte Verbindung 15"/>
            <p:cNvCxnSpPr>
              <a:stCxn id="107" idx="3"/>
              <a:endCxn id="103" idx="1"/>
            </p:cNvCxnSpPr>
            <p:nvPr/>
          </p:nvCxnSpPr>
          <p:spPr>
            <a:xfrm>
              <a:off x="5993440" y="660701"/>
              <a:ext cx="526758" cy="428527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winkelte Verbindung 16"/>
            <p:cNvCxnSpPr>
              <a:endCxn id="101" idx="1"/>
            </p:cNvCxnSpPr>
            <p:nvPr/>
          </p:nvCxnSpPr>
          <p:spPr>
            <a:xfrm rot="16200000" flipH="1">
              <a:off x="7003100" y="1379423"/>
              <a:ext cx="507254" cy="434970"/>
            </a:xfrm>
            <a:prstGeom prst="bentConnector2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winkelte Verbindung 17"/>
            <p:cNvCxnSpPr>
              <a:stCxn id="107" idx="2"/>
              <a:endCxn id="101" idx="1"/>
            </p:cNvCxnSpPr>
            <p:nvPr/>
          </p:nvCxnSpPr>
          <p:spPr>
            <a:xfrm rot="16200000" flipH="1">
              <a:off x="5920083" y="296405"/>
              <a:ext cx="935781" cy="2172477"/>
            </a:xfrm>
            <a:prstGeom prst="bentConnector2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winkelte Verbindung 18"/>
            <p:cNvCxnSpPr>
              <a:endCxn id="105" idx="3"/>
            </p:cNvCxnSpPr>
            <p:nvPr/>
          </p:nvCxnSpPr>
          <p:spPr>
            <a:xfrm rot="10800000">
              <a:off x="4013040" y="634883"/>
              <a:ext cx="596991" cy="200292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winkelte Verbindung 19"/>
            <p:cNvCxnSpPr/>
            <p:nvPr/>
          </p:nvCxnSpPr>
          <p:spPr>
            <a:xfrm rot="5400000">
              <a:off x="1348866" y="2471460"/>
              <a:ext cx="3228879" cy="12700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winkelte Verbindung 20"/>
            <p:cNvCxnSpPr>
              <a:stCxn id="105" idx="3"/>
              <a:endCxn id="86" idx="1"/>
            </p:cNvCxnSpPr>
            <p:nvPr/>
          </p:nvCxnSpPr>
          <p:spPr>
            <a:xfrm>
              <a:off x="4013039" y="634883"/>
              <a:ext cx="1096264" cy="5669389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winkelte Verbindung 21"/>
            <p:cNvCxnSpPr>
              <a:stCxn id="90" idx="3"/>
              <a:endCxn id="76" idx="1"/>
            </p:cNvCxnSpPr>
            <p:nvPr/>
          </p:nvCxnSpPr>
          <p:spPr>
            <a:xfrm>
              <a:off x="1474834" y="1987707"/>
              <a:ext cx="556354" cy="2352247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winkelte Verbindung 22"/>
            <p:cNvCxnSpPr>
              <a:stCxn id="89" idx="2"/>
              <a:endCxn id="76" idx="0"/>
            </p:cNvCxnSpPr>
            <p:nvPr/>
          </p:nvCxnSpPr>
          <p:spPr>
            <a:xfrm rot="16200000" flipH="1">
              <a:off x="1246898" y="2609905"/>
              <a:ext cx="957215" cy="1994776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winkelte Verbindung 23"/>
            <p:cNvCxnSpPr>
              <a:stCxn id="89" idx="2"/>
              <a:endCxn id="72" idx="0"/>
            </p:cNvCxnSpPr>
            <p:nvPr/>
          </p:nvCxnSpPr>
          <p:spPr>
            <a:xfrm rot="16200000" flipH="1">
              <a:off x="3232605" y="624198"/>
              <a:ext cx="957215" cy="5966190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winkelte Verbindung 24"/>
            <p:cNvCxnSpPr>
              <a:stCxn id="87" idx="0"/>
              <a:endCxn id="50" idx="2"/>
            </p:cNvCxnSpPr>
            <p:nvPr/>
          </p:nvCxnSpPr>
          <p:spPr>
            <a:xfrm rot="16200000" flipV="1">
              <a:off x="6594726" y="4906640"/>
              <a:ext cx="277805" cy="1466147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winkelte Verbindung 25"/>
            <p:cNvCxnSpPr>
              <a:stCxn id="72" idx="2"/>
              <a:endCxn id="87" idx="0"/>
            </p:cNvCxnSpPr>
            <p:nvPr/>
          </p:nvCxnSpPr>
          <p:spPr>
            <a:xfrm rot="16200000" flipH="1">
              <a:off x="6488198" y="4800115"/>
              <a:ext cx="1184611" cy="772393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winkelte Verbindung 26"/>
            <p:cNvCxnSpPr>
              <a:stCxn id="99" idx="3"/>
              <a:endCxn id="62" idx="1"/>
            </p:cNvCxnSpPr>
            <p:nvPr/>
          </p:nvCxnSpPr>
          <p:spPr>
            <a:xfrm flipV="1">
              <a:off x="1763974" y="1762424"/>
              <a:ext cx="1862301" cy="3528894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winkelte Verbindung 27"/>
            <p:cNvCxnSpPr>
              <a:stCxn id="72" idx="2"/>
              <a:endCxn id="97" idx="0"/>
            </p:cNvCxnSpPr>
            <p:nvPr/>
          </p:nvCxnSpPr>
          <p:spPr>
            <a:xfrm rot="5400000">
              <a:off x="3808245" y="2987933"/>
              <a:ext cx="1279988" cy="4492136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winkelte Verbindung 28"/>
            <p:cNvCxnSpPr>
              <a:stCxn id="85" idx="0"/>
              <a:endCxn id="50" idx="2"/>
            </p:cNvCxnSpPr>
            <p:nvPr/>
          </p:nvCxnSpPr>
          <p:spPr>
            <a:xfrm rot="5400000" flipH="1" flipV="1">
              <a:off x="4739606" y="4789271"/>
              <a:ext cx="549406" cy="1972490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winkelte Verbindung 29"/>
            <p:cNvCxnSpPr>
              <a:stCxn id="62" idx="2"/>
              <a:endCxn id="85" idx="0"/>
            </p:cNvCxnSpPr>
            <p:nvPr/>
          </p:nvCxnSpPr>
          <p:spPr>
            <a:xfrm rot="5400000">
              <a:off x="2156151" y="3888390"/>
              <a:ext cx="4033742" cy="289917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winkelte Verbindung 30"/>
            <p:cNvCxnSpPr>
              <a:stCxn id="99" idx="0"/>
              <a:endCxn id="88" idx="2"/>
            </p:cNvCxnSpPr>
            <p:nvPr/>
          </p:nvCxnSpPr>
          <p:spPr>
            <a:xfrm rot="16200000" flipV="1">
              <a:off x="557888" y="4522884"/>
              <a:ext cx="684611" cy="344152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winkelte Verbindung 31"/>
            <p:cNvCxnSpPr>
              <a:stCxn id="86" idx="0"/>
              <a:endCxn id="50" idx="2"/>
            </p:cNvCxnSpPr>
            <p:nvPr/>
          </p:nvCxnSpPr>
          <p:spPr>
            <a:xfrm rot="5400000" flipH="1" flipV="1">
              <a:off x="5626079" y="5675743"/>
              <a:ext cx="549406" cy="199545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winkelte Verbindung 32"/>
            <p:cNvCxnSpPr>
              <a:stCxn id="107" idx="2"/>
              <a:endCxn id="87" idx="0"/>
            </p:cNvCxnSpPr>
            <p:nvPr/>
          </p:nvCxnSpPr>
          <p:spPr>
            <a:xfrm rot="16200000" flipH="1">
              <a:off x="3952285" y="2264203"/>
              <a:ext cx="4863864" cy="2164965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winkelte Verbindung 33"/>
            <p:cNvCxnSpPr>
              <a:stCxn id="78" idx="3"/>
            </p:cNvCxnSpPr>
            <p:nvPr/>
          </p:nvCxnSpPr>
          <p:spPr>
            <a:xfrm>
              <a:off x="2108908" y="1121981"/>
              <a:ext cx="427458" cy="2963920"/>
            </a:xfrm>
            <a:prstGeom prst="bentConnector2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winkelte Verbindung 34"/>
            <p:cNvCxnSpPr>
              <a:stCxn id="101" idx="1"/>
            </p:cNvCxnSpPr>
            <p:nvPr/>
          </p:nvCxnSpPr>
          <p:spPr>
            <a:xfrm rot="10800000" flipV="1">
              <a:off x="7199486" y="1850535"/>
              <a:ext cx="274727" cy="2235366"/>
            </a:xfrm>
            <a:prstGeom prst="bentConnector2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winkelte Verbindung 35"/>
            <p:cNvCxnSpPr>
              <a:stCxn id="92" idx="2"/>
              <a:endCxn id="95" idx="0"/>
            </p:cNvCxnSpPr>
            <p:nvPr/>
          </p:nvCxnSpPr>
          <p:spPr>
            <a:xfrm rot="16200000" flipH="1">
              <a:off x="7896593" y="4337392"/>
              <a:ext cx="747364" cy="38243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winkelte Verbindung 36"/>
            <p:cNvCxnSpPr>
              <a:stCxn id="87" idx="3"/>
              <a:endCxn id="92" idx="3"/>
            </p:cNvCxnSpPr>
            <p:nvPr/>
          </p:nvCxnSpPr>
          <p:spPr>
            <a:xfrm flipV="1">
              <a:off x="8158405" y="3724221"/>
              <a:ext cx="834411" cy="2308450"/>
            </a:xfrm>
            <a:prstGeom prst="bentConnector3">
              <a:avLst>
                <a:gd name="adj1" fmla="val 112599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8" name="Gruppierung 37"/>
            <p:cNvGrpSpPr/>
            <p:nvPr/>
          </p:nvGrpSpPr>
          <p:grpSpPr>
            <a:xfrm>
              <a:off x="70557" y="204606"/>
              <a:ext cx="9219717" cy="6353719"/>
              <a:chOff x="70557" y="204606"/>
              <a:chExt cx="9219717" cy="6353719"/>
            </a:xfrm>
          </p:grpSpPr>
          <p:cxnSp>
            <p:nvCxnSpPr>
              <p:cNvPr id="77" name="Gewinkelte Verbindung 76"/>
              <p:cNvCxnSpPr>
                <a:stCxn id="92" idx="0"/>
                <a:endCxn id="101" idx="2"/>
              </p:cNvCxnSpPr>
              <p:nvPr/>
            </p:nvCxnSpPr>
            <p:spPr>
              <a:xfrm rot="16200000" flipV="1">
                <a:off x="7528026" y="2742480"/>
                <a:ext cx="1361021" cy="85237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" name="Rechteck 77"/>
              <p:cNvSpPr/>
              <p:nvPr/>
            </p:nvSpPr>
            <p:spPr>
              <a:xfrm>
                <a:off x="793788" y="863369"/>
                <a:ext cx="1315120" cy="51722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100" dirty="0" err="1" smtClean="0">
                    <a:solidFill>
                      <a:schemeClr val="tx1"/>
                    </a:solidFill>
                    <a:latin typeface="Eurostile"/>
                    <a:cs typeface="Eurostile"/>
                  </a:rPr>
                  <a:t>cfExpertise</a:t>
                </a:r>
                <a:endParaRPr lang="de-DE" sz="1100" dirty="0" smtClean="0">
                  <a:solidFill>
                    <a:schemeClr val="tx1"/>
                  </a:solidFill>
                  <a:latin typeface="Eurostile"/>
                  <a:cs typeface="Eurostile"/>
                </a:endParaRPr>
              </a:p>
              <a:p>
                <a:pPr algn="ctr"/>
                <a:r>
                  <a:rPr lang="de-DE" sz="1100" dirty="0" err="1" smtClean="0">
                    <a:solidFill>
                      <a:schemeClr val="tx1"/>
                    </a:solidFill>
                    <a:latin typeface="Eurostile"/>
                    <a:cs typeface="Eurostile"/>
                  </a:rPr>
                  <a:t>AndSkills</a:t>
                </a:r>
                <a:endParaRPr lang="de-DE" sz="1100" dirty="0">
                  <a:solidFill>
                    <a:schemeClr val="tx1"/>
                  </a:solidFill>
                  <a:latin typeface="Eurostile"/>
                  <a:cs typeface="Eurostile"/>
                </a:endParaRPr>
              </a:p>
            </p:txBody>
          </p:sp>
          <p:grpSp>
            <p:nvGrpSpPr>
              <p:cNvPr id="79" name="Gruppierung 78"/>
              <p:cNvGrpSpPr/>
              <p:nvPr/>
            </p:nvGrpSpPr>
            <p:grpSpPr>
              <a:xfrm>
                <a:off x="4423503" y="230424"/>
                <a:ext cx="1569937" cy="684330"/>
                <a:chOff x="7353001" y="160046"/>
                <a:chExt cx="1569937" cy="684330"/>
              </a:xfrm>
            </p:grpSpPr>
            <p:sp>
              <p:nvSpPr>
                <p:cNvPr id="106" name="Oval 105"/>
                <p:cNvSpPr/>
                <p:nvPr/>
              </p:nvSpPr>
              <p:spPr>
                <a:xfrm>
                  <a:off x="7353001" y="160046"/>
                  <a:ext cx="450774" cy="386725"/>
                </a:xfrm>
                <a:prstGeom prst="ellipse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100">
                    <a:latin typeface="Eurostile"/>
                    <a:cs typeface="Eurostile"/>
                  </a:endParaRPr>
                </a:p>
              </p:txBody>
            </p:sp>
            <p:sp>
              <p:nvSpPr>
                <p:cNvPr id="107" name="Rechteck 106"/>
                <p:cNvSpPr/>
                <p:nvPr/>
              </p:nvSpPr>
              <p:spPr>
                <a:xfrm>
                  <a:off x="7539528" y="336270"/>
                  <a:ext cx="1383410" cy="508106"/>
                </a:xfrm>
                <a:prstGeom prst="rect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1100" dirty="0" err="1" smtClean="0">
                      <a:solidFill>
                        <a:schemeClr val="bg1"/>
                      </a:solidFill>
                      <a:latin typeface="Eurostile"/>
                      <a:cs typeface="Eurostile"/>
                    </a:rPr>
                    <a:t>cfEquipment</a:t>
                  </a:r>
                  <a:endParaRPr lang="de-DE" sz="1100" dirty="0">
                    <a:solidFill>
                      <a:schemeClr val="bg1"/>
                    </a:solidFill>
                    <a:latin typeface="Eurostile"/>
                    <a:cs typeface="Eurostile"/>
                  </a:endParaRPr>
                </a:p>
              </p:txBody>
            </p:sp>
          </p:grpSp>
          <p:grpSp>
            <p:nvGrpSpPr>
              <p:cNvPr id="80" name="Gruppierung 79"/>
              <p:cNvGrpSpPr/>
              <p:nvPr/>
            </p:nvGrpSpPr>
            <p:grpSpPr>
              <a:xfrm>
                <a:off x="2443102" y="204606"/>
                <a:ext cx="1569937" cy="684330"/>
                <a:chOff x="7353001" y="160046"/>
                <a:chExt cx="1569937" cy="684330"/>
              </a:xfrm>
            </p:grpSpPr>
            <p:sp>
              <p:nvSpPr>
                <p:cNvPr id="104" name="Oval 103"/>
                <p:cNvSpPr/>
                <p:nvPr/>
              </p:nvSpPr>
              <p:spPr>
                <a:xfrm>
                  <a:off x="7353001" y="160046"/>
                  <a:ext cx="450774" cy="386725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100">
                    <a:latin typeface="Eurostile"/>
                    <a:cs typeface="Eurostile"/>
                  </a:endParaRPr>
                </a:p>
              </p:txBody>
            </p:sp>
            <p:sp>
              <p:nvSpPr>
                <p:cNvPr id="105" name="Rechteck 104"/>
                <p:cNvSpPr/>
                <p:nvPr/>
              </p:nvSpPr>
              <p:spPr>
                <a:xfrm>
                  <a:off x="7539528" y="336270"/>
                  <a:ext cx="1383410" cy="508106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1100" dirty="0" err="1" smtClean="0">
                      <a:solidFill>
                        <a:schemeClr val="tx1"/>
                      </a:solidFill>
                      <a:latin typeface="Eurostile"/>
                      <a:cs typeface="Eurostile"/>
                    </a:rPr>
                    <a:t>cfFunding</a:t>
                  </a:r>
                  <a:endParaRPr lang="de-DE" sz="1100" dirty="0">
                    <a:solidFill>
                      <a:schemeClr val="tx1"/>
                    </a:solidFill>
                    <a:latin typeface="Eurostile"/>
                    <a:cs typeface="Eurostile"/>
                  </a:endParaRPr>
                </a:p>
              </p:txBody>
            </p:sp>
          </p:grpSp>
          <p:grpSp>
            <p:nvGrpSpPr>
              <p:cNvPr id="81" name="Gruppierung 80"/>
              <p:cNvGrpSpPr/>
              <p:nvPr/>
            </p:nvGrpSpPr>
            <p:grpSpPr>
              <a:xfrm>
                <a:off x="6333671" y="658951"/>
                <a:ext cx="1569937" cy="684330"/>
                <a:chOff x="7353001" y="160046"/>
                <a:chExt cx="1569937" cy="684330"/>
              </a:xfrm>
            </p:grpSpPr>
            <p:sp>
              <p:nvSpPr>
                <p:cNvPr id="102" name="Oval 101"/>
                <p:cNvSpPr/>
                <p:nvPr/>
              </p:nvSpPr>
              <p:spPr>
                <a:xfrm>
                  <a:off x="7353001" y="160046"/>
                  <a:ext cx="450774" cy="386725"/>
                </a:xfrm>
                <a:prstGeom prst="ellipse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100">
                    <a:latin typeface="Eurostile"/>
                    <a:cs typeface="Eurostile"/>
                  </a:endParaRPr>
                </a:p>
              </p:txBody>
            </p:sp>
            <p:sp>
              <p:nvSpPr>
                <p:cNvPr id="103" name="Rechteck 102"/>
                <p:cNvSpPr/>
                <p:nvPr/>
              </p:nvSpPr>
              <p:spPr>
                <a:xfrm>
                  <a:off x="7539528" y="336270"/>
                  <a:ext cx="1383410" cy="508106"/>
                </a:xfrm>
                <a:prstGeom prst="rect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1100" dirty="0" err="1" smtClean="0">
                      <a:solidFill>
                        <a:schemeClr val="bg1"/>
                      </a:solidFill>
                      <a:latin typeface="Eurostile"/>
                      <a:cs typeface="Eurostile"/>
                    </a:rPr>
                    <a:t>cfFacility</a:t>
                  </a:r>
                  <a:endParaRPr lang="de-DE" sz="1100" dirty="0">
                    <a:solidFill>
                      <a:schemeClr val="bg1"/>
                    </a:solidFill>
                    <a:latin typeface="Eurostile"/>
                    <a:cs typeface="Eurostile"/>
                  </a:endParaRPr>
                </a:p>
              </p:txBody>
            </p:sp>
          </p:grpSp>
          <p:grpSp>
            <p:nvGrpSpPr>
              <p:cNvPr id="82" name="Gruppierung 81"/>
              <p:cNvGrpSpPr/>
              <p:nvPr/>
            </p:nvGrpSpPr>
            <p:grpSpPr>
              <a:xfrm>
                <a:off x="7287685" y="1420258"/>
                <a:ext cx="1569937" cy="684330"/>
                <a:chOff x="7353001" y="160046"/>
                <a:chExt cx="1569937" cy="684330"/>
              </a:xfrm>
            </p:grpSpPr>
            <p:sp>
              <p:nvSpPr>
                <p:cNvPr id="100" name="Oval 99"/>
                <p:cNvSpPr/>
                <p:nvPr/>
              </p:nvSpPr>
              <p:spPr>
                <a:xfrm>
                  <a:off x="7353001" y="160046"/>
                  <a:ext cx="450774" cy="386725"/>
                </a:xfrm>
                <a:prstGeom prst="ellipse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100">
                    <a:latin typeface="Eurostile"/>
                    <a:cs typeface="Eurostile"/>
                  </a:endParaRPr>
                </a:p>
              </p:txBody>
            </p:sp>
            <p:sp>
              <p:nvSpPr>
                <p:cNvPr id="101" name="Rechteck 100"/>
                <p:cNvSpPr/>
                <p:nvPr/>
              </p:nvSpPr>
              <p:spPr>
                <a:xfrm>
                  <a:off x="7539528" y="336270"/>
                  <a:ext cx="1383410" cy="508106"/>
                </a:xfrm>
                <a:prstGeom prst="rect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1100" dirty="0" err="1" smtClean="0">
                      <a:solidFill>
                        <a:schemeClr val="bg1"/>
                      </a:solidFill>
                      <a:latin typeface="Eurostile"/>
                      <a:cs typeface="Eurostile"/>
                    </a:rPr>
                    <a:t>cfService</a:t>
                  </a:r>
                  <a:endParaRPr lang="de-DE" sz="1100" dirty="0">
                    <a:solidFill>
                      <a:schemeClr val="bg1"/>
                    </a:solidFill>
                    <a:latin typeface="Eurostile"/>
                    <a:cs typeface="Eurostile"/>
                  </a:endParaRPr>
                </a:p>
              </p:txBody>
            </p:sp>
          </p:grpSp>
          <p:grpSp>
            <p:nvGrpSpPr>
              <p:cNvPr id="83" name="Gruppierung 82"/>
              <p:cNvGrpSpPr/>
              <p:nvPr/>
            </p:nvGrpSpPr>
            <p:grpSpPr>
              <a:xfrm>
                <a:off x="194037" y="4861041"/>
                <a:ext cx="1569937" cy="684330"/>
                <a:chOff x="7353001" y="160046"/>
                <a:chExt cx="1569937" cy="684330"/>
              </a:xfrm>
            </p:grpSpPr>
            <p:sp>
              <p:nvSpPr>
                <p:cNvPr id="98" name="Oval 97"/>
                <p:cNvSpPr/>
                <p:nvPr/>
              </p:nvSpPr>
              <p:spPr>
                <a:xfrm>
                  <a:off x="7353001" y="160046"/>
                  <a:ext cx="450774" cy="386725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100">
                    <a:latin typeface="Eurostile"/>
                    <a:cs typeface="Eurostile"/>
                  </a:endParaRPr>
                </a:p>
              </p:txBody>
            </p:sp>
            <p:sp>
              <p:nvSpPr>
                <p:cNvPr id="99" name="Rechteck 98"/>
                <p:cNvSpPr/>
                <p:nvPr/>
              </p:nvSpPr>
              <p:spPr>
                <a:xfrm>
                  <a:off x="7539528" y="336270"/>
                  <a:ext cx="1383410" cy="508106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1100" dirty="0" err="1" smtClean="0">
                      <a:solidFill>
                        <a:schemeClr val="tx1"/>
                      </a:solidFill>
                      <a:latin typeface="Eurostile"/>
                      <a:cs typeface="Eurostile"/>
                    </a:rPr>
                    <a:t>cfCitation</a:t>
                  </a:r>
                  <a:endParaRPr lang="de-DE" sz="1100" dirty="0">
                    <a:solidFill>
                      <a:schemeClr val="tx1"/>
                    </a:solidFill>
                    <a:latin typeface="Eurostile"/>
                    <a:cs typeface="Eurostile"/>
                  </a:endParaRPr>
                </a:p>
              </p:txBody>
            </p:sp>
          </p:grpSp>
          <p:grpSp>
            <p:nvGrpSpPr>
              <p:cNvPr id="84" name="Gruppierung 83"/>
              <p:cNvGrpSpPr/>
              <p:nvPr/>
            </p:nvGrpSpPr>
            <p:grpSpPr>
              <a:xfrm>
                <a:off x="1323939" y="5697771"/>
                <a:ext cx="1569937" cy="684330"/>
                <a:chOff x="7353001" y="160046"/>
                <a:chExt cx="1569937" cy="684330"/>
              </a:xfrm>
            </p:grpSpPr>
            <p:sp>
              <p:nvSpPr>
                <p:cNvPr id="96" name="Oval 95"/>
                <p:cNvSpPr/>
                <p:nvPr/>
              </p:nvSpPr>
              <p:spPr>
                <a:xfrm>
                  <a:off x="7353001" y="160046"/>
                  <a:ext cx="450774" cy="386725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100">
                    <a:latin typeface="Eurostile"/>
                    <a:cs typeface="Eurostile"/>
                  </a:endParaRPr>
                </a:p>
              </p:txBody>
            </p:sp>
            <p:sp>
              <p:nvSpPr>
                <p:cNvPr id="97" name="Rechteck 96"/>
                <p:cNvSpPr/>
                <p:nvPr/>
              </p:nvSpPr>
              <p:spPr>
                <a:xfrm>
                  <a:off x="7539528" y="336270"/>
                  <a:ext cx="1383410" cy="508106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1100" dirty="0" err="1" smtClean="0">
                      <a:solidFill>
                        <a:schemeClr val="tx1"/>
                      </a:solidFill>
                      <a:latin typeface="Eurostile"/>
                      <a:cs typeface="Eurostile"/>
                    </a:rPr>
                    <a:t>cfEvent</a:t>
                  </a:r>
                  <a:endParaRPr lang="de-DE" sz="1100" dirty="0">
                    <a:solidFill>
                      <a:schemeClr val="tx1"/>
                    </a:solidFill>
                    <a:latin typeface="Eurostile"/>
                    <a:cs typeface="Eurostile"/>
                  </a:endParaRPr>
                </a:p>
              </p:txBody>
            </p:sp>
          </p:grpSp>
          <p:sp>
            <p:nvSpPr>
              <p:cNvPr id="85" name="Rechteck 84"/>
              <p:cNvSpPr/>
              <p:nvPr/>
            </p:nvSpPr>
            <p:spPr>
              <a:xfrm>
                <a:off x="3336358" y="6050219"/>
                <a:ext cx="1383410" cy="508106"/>
              </a:xfrm>
              <a:prstGeom prst="rect">
                <a:avLst/>
              </a:prstGeom>
              <a:solidFill>
                <a:srgbClr val="FFDE1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100" dirty="0" err="1" smtClean="0">
                    <a:solidFill>
                      <a:schemeClr val="tx1"/>
                    </a:solidFill>
                    <a:latin typeface="Eurostile"/>
                    <a:cs typeface="Eurostile"/>
                  </a:rPr>
                  <a:t>cfLanguage</a:t>
                </a:r>
                <a:endParaRPr lang="de-DE" sz="1100" dirty="0">
                  <a:solidFill>
                    <a:schemeClr val="tx1"/>
                  </a:solidFill>
                  <a:latin typeface="Eurostile"/>
                  <a:cs typeface="Eurostile"/>
                </a:endParaRPr>
              </a:p>
            </p:txBody>
          </p:sp>
          <p:sp>
            <p:nvSpPr>
              <p:cNvPr id="86" name="Rechteck 85"/>
              <p:cNvSpPr/>
              <p:nvPr/>
            </p:nvSpPr>
            <p:spPr>
              <a:xfrm>
                <a:off x="5109303" y="6050219"/>
                <a:ext cx="1383410" cy="508106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100" dirty="0" err="1" smtClean="0">
                    <a:solidFill>
                      <a:schemeClr val="tx1"/>
                    </a:solidFill>
                    <a:latin typeface="Eurostile"/>
                    <a:cs typeface="Eurostile"/>
                  </a:rPr>
                  <a:t>cfCurrency</a:t>
                </a:r>
                <a:endParaRPr lang="de-DE" sz="1100" dirty="0">
                  <a:solidFill>
                    <a:schemeClr val="tx1"/>
                  </a:solidFill>
                  <a:latin typeface="Eurostile"/>
                  <a:cs typeface="Eurostile"/>
                </a:endParaRPr>
              </a:p>
            </p:txBody>
          </p:sp>
          <p:sp>
            <p:nvSpPr>
              <p:cNvPr id="87" name="Rechteck 86"/>
              <p:cNvSpPr/>
              <p:nvPr/>
            </p:nvSpPr>
            <p:spPr>
              <a:xfrm>
                <a:off x="6774995" y="5778618"/>
                <a:ext cx="1383410" cy="508106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100" dirty="0" err="1" smtClean="0">
                    <a:solidFill>
                      <a:schemeClr val="tx1"/>
                    </a:solidFill>
                    <a:latin typeface="Eurostile"/>
                    <a:cs typeface="Eurostile"/>
                  </a:rPr>
                  <a:t>cfCountry</a:t>
                </a:r>
                <a:endParaRPr lang="de-DE" sz="1100" dirty="0">
                  <a:solidFill>
                    <a:schemeClr val="tx1"/>
                  </a:solidFill>
                  <a:latin typeface="Eurostile"/>
                  <a:cs typeface="Eurostile"/>
                </a:endParaRPr>
              </a:p>
            </p:txBody>
          </p:sp>
          <p:sp>
            <p:nvSpPr>
              <p:cNvPr id="88" name="Rechteck 87"/>
              <p:cNvSpPr/>
              <p:nvPr/>
            </p:nvSpPr>
            <p:spPr>
              <a:xfrm>
                <a:off x="70557" y="3835431"/>
                <a:ext cx="1315120" cy="51722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100" dirty="0" err="1" smtClean="0">
                    <a:solidFill>
                      <a:schemeClr val="tx1"/>
                    </a:solidFill>
                    <a:latin typeface="Eurostile"/>
                    <a:cs typeface="Eurostile"/>
                  </a:rPr>
                  <a:t>cfCurriculum</a:t>
                </a:r>
                <a:r>
                  <a:rPr lang="de-DE" sz="1100" dirty="0" smtClean="0">
                    <a:solidFill>
                      <a:schemeClr val="tx1"/>
                    </a:solidFill>
                    <a:latin typeface="Eurostile"/>
                    <a:cs typeface="Eurostile"/>
                  </a:rPr>
                  <a:t/>
                </a:r>
                <a:br>
                  <a:rPr lang="de-DE" sz="1100" dirty="0" smtClean="0">
                    <a:solidFill>
                      <a:schemeClr val="tx1"/>
                    </a:solidFill>
                    <a:latin typeface="Eurostile"/>
                    <a:cs typeface="Eurostile"/>
                  </a:rPr>
                </a:br>
                <a:r>
                  <a:rPr lang="de-DE" sz="1100" dirty="0" smtClean="0">
                    <a:solidFill>
                      <a:schemeClr val="tx1"/>
                    </a:solidFill>
                    <a:latin typeface="Eurostile"/>
                    <a:cs typeface="Eurostile"/>
                  </a:rPr>
                  <a:t>Vitae	</a:t>
                </a:r>
                <a:endParaRPr lang="de-DE" sz="1100" dirty="0">
                  <a:solidFill>
                    <a:schemeClr val="tx1"/>
                  </a:solidFill>
                  <a:latin typeface="Eurostile"/>
                  <a:cs typeface="Eurostile"/>
                </a:endParaRPr>
              </a:p>
            </p:txBody>
          </p:sp>
          <p:sp>
            <p:nvSpPr>
              <p:cNvPr id="89" name="Rechteck 88"/>
              <p:cNvSpPr/>
              <p:nvPr/>
            </p:nvSpPr>
            <p:spPr>
              <a:xfrm>
                <a:off x="70557" y="2611463"/>
                <a:ext cx="1315120" cy="51722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100" dirty="0" err="1" smtClean="0">
                    <a:solidFill>
                      <a:schemeClr val="tx1"/>
                    </a:solidFill>
                    <a:latin typeface="Eurostile"/>
                    <a:cs typeface="Eurostile"/>
                  </a:rPr>
                  <a:t>cfPrize</a:t>
                </a:r>
                <a:endParaRPr lang="de-DE" sz="1100" dirty="0">
                  <a:solidFill>
                    <a:schemeClr val="tx1"/>
                  </a:solidFill>
                  <a:latin typeface="Eurostile"/>
                  <a:cs typeface="Eurostile"/>
                </a:endParaRPr>
              </a:p>
            </p:txBody>
          </p:sp>
          <p:sp>
            <p:nvSpPr>
              <p:cNvPr id="90" name="Rechteck 89"/>
              <p:cNvSpPr/>
              <p:nvPr/>
            </p:nvSpPr>
            <p:spPr>
              <a:xfrm>
                <a:off x="159714" y="1729095"/>
                <a:ext cx="1315120" cy="51722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100" dirty="0" err="1" smtClean="0">
                    <a:solidFill>
                      <a:schemeClr val="tx1"/>
                    </a:solidFill>
                    <a:latin typeface="Eurostile"/>
                    <a:cs typeface="Eurostile"/>
                  </a:rPr>
                  <a:t>cfQualification</a:t>
                </a:r>
                <a:endParaRPr lang="de-DE" sz="1100" dirty="0" smtClean="0">
                  <a:solidFill>
                    <a:schemeClr val="tx1"/>
                  </a:solidFill>
                  <a:latin typeface="Eurostile"/>
                  <a:cs typeface="Eurostile"/>
                </a:endParaRPr>
              </a:p>
            </p:txBody>
          </p:sp>
          <p:grpSp>
            <p:nvGrpSpPr>
              <p:cNvPr id="91" name="Gruppierung 90"/>
              <p:cNvGrpSpPr/>
              <p:nvPr/>
            </p:nvGrpSpPr>
            <p:grpSpPr>
              <a:xfrm>
                <a:off x="7411165" y="4553972"/>
                <a:ext cx="1569937" cy="684330"/>
                <a:chOff x="7353001" y="160046"/>
                <a:chExt cx="1569937" cy="684330"/>
              </a:xfrm>
            </p:grpSpPr>
            <p:sp>
              <p:nvSpPr>
                <p:cNvPr id="94" name="Oval 93"/>
                <p:cNvSpPr/>
                <p:nvPr/>
              </p:nvSpPr>
              <p:spPr>
                <a:xfrm>
                  <a:off x="7353001" y="160046"/>
                  <a:ext cx="450774" cy="386725"/>
                </a:xfrm>
                <a:prstGeom prst="ellips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100">
                    <a:latin typeface="Eurostile"/>
                    <a:cs typeface="Eurostile"/>
                  </a:endParaRPr>
                </a:p>
              </p:txBody>
            </p:sp>
            <p:sp>
              <p:nvSpPr>
                <p:cNvPr id="95" name="Rechteck 94"/>
                <p:cNvSpPr/>
                <p:nvPr/>
              </p:nvSpPr>
              <p:spPr>
                <a:xfrm>
                  <a:off x="7539528" y="336270"/>
                  <a:ext cx="1383410" cy="508106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1100" dirty="0" err="1" smtClean="0">
                      <a:solidFill>
                        <a:schemeClr val="tx1"/>
                      </a:solidFill>
                      <a:latin typeface="Eurostile"/>
                      <a:cs typeface="Eurostile"/>
                    </a:rPr>
                    <a:t>cfGeographic</a:t>
                  </a:r>
                  <a:r>
                    <a:rPr lang="de-DE" sz="1100" dirty="0" smtClean="0">
                      <a:solidFill>
                        <a:schemeClr val="tx1"/>
                      </a:solidFill>
                      <a:latin typeface="Eurostile"/>
                      <a:cs typeface="Eurostile"/>
                    </a:rPr>
                    <a:t/>
                  </a:r>
                  <a:br>
                    <a:rPr lang="de-DE" sz="1100" dirty="0" smtClean="0">
                      <a:solidFill>
                        <a:schemeClr val="tx1"/>
                      </a:solidFill>
                      <a:latin typeface="Eurostile"/>
                      <a:cs typeface="Eurostile"/>
                    </a:rPr>
                  </a:br>
                  <a:r>
                    <a:rPr lang="de-DE" sz="1100" dirty="0" err="1" smtClean="0">
                      <a:solidFill>
                        <a:schemeClr val="tx1"/>
                      </a:solidFill>
                      <a:latin typeface="Eurostile"/>
                      <a:cs typeface="Eurostile"/>
                    </a:rPr>
                    <a:t>BoundingBox</a:t>
                  </a:r>
                  <a:endParaRPr lang="de-DE" sz="1100" dirty="0">
                    <a:solidFill>
                      <a:schemeClr val="tx1"/>
                    </a:solidFill>
                    <a:latin typeface="Eurostile"/>
                    <a:cs typeface="Eurostile"/>
                  </a:endParaRPr>
                </a:p>
              </p:txBody>
            </p:sp>
          </p:grpSp>
          <p:sp>
            <p:nvSpPr>
              <p:cNvPr id="92" name="Rechteck 91"/>
              <p:cNvSpPr/>
              <p:nvPr/>
            </p:nvSpPr>
            <p:spPr>
              <a:xfrm>
                <a:off x="7509492" y="3465609"/>
                <a:ext cx="1483324" cy="51722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100" dirty="0" err="1" smtClean="0">
                    <a:solidFill>
                      <a:schemeClr val="tx1"/>
                    </a:solidFill>
                    <a:latin typeface="Eurostile"/>
                    <a:cs typeface="Eurostile"/>
                  </a:rPr>
                  <a:t>cfPostalAddress</a:t>
                </a:r>
                <a:endParaRPr lang="de-DE" sz="1100" dirty="0" smtClean="0">
                  <a:solidFill>
                    <a:schemeClr val="tx1"/>
                  </a:solidFill>
                  <a:latin typeface="Eurostile"/>
                  <a:cs typeface="Eurostile"/>
                </a:endParaRPr>
              </a:p>
            </p:txBody>
          </p:sp>
          <p:sp>
            <p:nvSpPr>
              <p:cNvPr id="93" name="Rechteck 92"/>
              <p:cNvSpPr/>
              <p:nvPr/>
            </p:nvSpPr>
            <p:spPr>
              <a:xfrm>
                <a:off x="7393525" y="2503701"/>
                <a:ext cx="1896749" cy="51722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100" dirty="0" err="1" smtClean="0">
                    <a:solidFill>
                      <a:schemeClr val="tx1"/>
                    </a:solidFill>
                    <a:latin typeface="Eurostile"/>
                    <a:cs typeface="Eurostile"/>
                  </a:rPr>
                  <a:t>cfElectronicAddress</a:t>
                </a:r>
                <a:endParaRPr lang="de-DE" sz="1100" dirty="0" smtClean="0">
                  <a:solidFill>
                    <a:schemeClr val="tx1"/>
                  </a:solidFill>
                  <a:latin typeface="Eurostile"/>
                  <a:cs typeface="Eurostile"/>
                </a:endParaRPr>
              </a:p>
            </p:txBody>
          </p:sp>
        </p:grpSp>
        <p:grpSp>
          <p:nvGrpSpPr>
            <p:cNvPr id="39" name="Gruppierung 38"/>
            <p:cNvGrpSpPr/>
            <p:nvPr/>
          </p:nvGrpSpPr>
          <p:grpSpPr>
            <a:xfrm>
              <a:off x="1844661" y="2870075"/>
              <a:ext cx="5541351" cy="1723932"/>
              <a:chOff x="1684594" y="3392000"/>
              <a:chExt cx="5541351" cy="1723932"/>
            </a:xfrm>
          </p:grpSpPr>
          <p:grpSp>
            <p:nvGrpSpPr>
              <p:cNvPr id="65" name="Gruppierung 64"/>
              <p:cNvGrpSpPr/>
              <p:nvPr/>
            </p:nvGrpSpPr>
            <p:grpSpPr>
              <a:xfrm>
                <a:off x="1684594" y="4431602"/>
                <a:ext cx="1569937" cy="684330"/>
                <a:chOff x="3228072" y="2152221"/>
                <a:chExt cx="1781614" cy="831584"/>
              </a:xfrm>
            </p:grpSpPr>
            <p:sp>
              <p:nvSpPr>
                <p:cNvPr id="75" name="Oval 74"/>
                <p:cNvSpPr/>
                <p:nvPr/>
              </p:nvSpPr>
              <p:spPr>
                <a:xfrm>
                  <a:off x="3228072" y="2152221"/>
                  <a:ext cx="511553" cy="469941"/>
                </a:xfrm>
                <a:prstGeom prst="ellipse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100">
                    <a:latin typeface="Eurostile"/>
                    <a:cs typeface="Eurostile"/>
                  </a:endParaRPr>
                </a:p>
              </p:txBody>
            </p:sp>
            <p:sp>
              <p:nvSpPr>
                <p:cNvPr id="76" name="Rechteck 75"/>
                <p:cNvSpPr/>
                <p:nvPr/>
              </p:nvSpPr>
              <p:spPr>
                <a:xfrm>
                  <a:off x="3439749" y="2366365"/>
                  <a:ext cx="1569937" cy="617440"/>
                </a:xfrm>
                <a:prstGeom prst="rect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1100" dirty="0" err="1" smtClean="0">
                      <a:solidFill>
                        <a:schemeClr val="tx1"/>
                      </a:solidFill>
                      <a:latin typeface="Eurostile"/>
                      <a:cs typeface="Eurostile"/>
                    </a:rPr>
                    <a:t>cfPerson</a:t>
                  </a:r>
                  <a:endParaRPr lang="de-DE" sz="1100" dirty="0">
                    <a:solidFill>
                      <a:schemeClr val="tx1"/>
                    </a:solidFill>
                    <a:latin typeface="Eurostile"/>
                    <a:cs typeface="Eurostile"/>
                  </a:endParaRPr>
                </a:p>
              </p:txBody>
            </p:sp>
          </p:grpSp>
          <p:grpSp>
            <p:nvGrpSpPr>
              <p:cNvPr id="66" name="Gruppierung 65"/>
              <p:cNvGrpSpPr/>
              <p:nvPr/>
            </p:nvGrpSpPr>
            <p:grpSpPr>
              <a:xfrm>
                <a:off x="3536766" y="3392000"/>
                <a:ext cx="1569937" cy="684330"/>
                <a:chOff x="3308144" y="2152221"/>
                <a:chExt cx="1781615" cy="831584"/>
              </a:xfrm>
            </p:grpSpPr>
            <p:sp>
              <p:nvSpPr>
                <p:cNvPr id="73" name="Oval 72"/>
                <p:cNvSpPr/>
                <p:nvPr/>
              </p:nvSpPr>
              <p:spPr>
                <a:xfrm>
                  <a:off x="3308144" y="2152221"/>
                  <a:ext cx="511553" cy="469940"/>
                </a:xfrm>
                <a:prstGeom prst="ellipse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100">
                    <a:latin typeface="Eurostile"/>
                    <a:cs typeface="Eurostile"/>
                  </a:endParaRPr>
                </a:p>
              </p:txBody>
            </p:sp>
            <p:sp>
              <p:nvSpPr>
                <p:cNvPr id="74" name="Rechteck 73"/>
                <p:cNvSpPr/>
                <p:nvPr/>
              </p:nvSpPr>
              <p:spPr>
                <a:xfrm>
                  <a:off x="3519822" y="2366365"/>
                  <a:ext cx="1569937" cy="617440"/>
                </a:xfrm>
                <a:prstGeom prst="rect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1100" dirty="0" err="1" smtClean="0">
                      <a:solidFill>
                        <a:srgbClr val="000000"/>
                      </a:solidFill>
                      <a:latin typeface="Eurostile"/>
                      <a:cs typeface="Eurostile"/>
                    </a:rPr>
                    <a:t>cfProject</a:t>
                  </a:r>
                  <a:endParaRPr lang="de-DE" sz="1100" dirty="0">
                    <a:solidFill>
                      <a:srgbClr val="000000"/>
                    </a:solidFill>
                    <a:latin typeface="Eurostile"/>
                    <a:cs typeface="Eurostile"/>
                  </a:endParaRPr>
                </a:p>
              </p:txBody>
            </p:sp>
          </p:grpSp>
          <p:grpSp>
            <p:nvGrpSpPr>
              <p:cNvPr id="67" name="Gruppierung 66"/>
              <p:cNvGrpSpPr/>
              <p:nvPr/>
            </p:nvGrpSpPr>
            <p:grpSpPr>
              <a:xfrm>
                <a:off x="5656008" y="4431602"/>
                <a:ext cx="1569937" cy="684330"/>
                <a:chOff x="3228072" y="2152221"/>
                <a:chExt cx="1781614" cy="831584"/>
              </a:xfrm>
            </p:grpSpPr>
            <p:sp>
              <p:nvSpPr>
                <p:cNvPr id="71" name="Oval 70"/>
                <p:cNvSpPr/>
                <p:nvPr/>
              </p:nvSpPr>
              <p:spPr>
                <a:xfrm>
                  <a:off x="3228072" y="2152221"/>
                  <a:ext cx="511553" cy="469941"/>
                </a:xfrm>
                <a:prstGeom prst="ellipse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100">
                    <a:latin typeface="Eurostile"/>
                    <a:cs typeface="Eurostile"/>
                  </a:endParaRPr>
                </a:p>
              </p:txBody>
            </p:sp>
            <p:sp>
              <p:nvSpPr>
                <p:cNvPr id="72" name="Rechteck 71"/>
                <p:cNvSpPr/>
                <p:nvPr/>
              </p:nvSpPr>
              <p:spPr>
                <a:xfrm>
                  <a:off x="3439749" y="2366365"/>
                  <a:ext cx="1569937" cy="617440"/>
                </a:xfrm>
                <a:prstGeom prst="rect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1100" dirty="0" err="1" smtClean="0">
                      <a:solidFill>
                        <a:srgbClr val="000000"/>
                      </a:solidFill>
                      <a:latin typeface="Eurostile"/>
                      <a:cs typeface="Eurostile"/>
                    </a:rPr>
                    <a:t>cfOrganisation</a:t>
                  </a:r>
                  <a:endParaRPr lang="de-DE" sz="1100" dirty="0" smtClean="0">
                    <a:solidFill>
                      <a:srgbClr val="000000"/>
                    </a:solidFill>
                    <a:latin typeface="Eurostile"/>
                    <a:cs typeface="Eurostile"/>
                  </a:endParaRPr>
                </a:p>
                <a:p>
                  <a:pPr algn="ctr"/>
                  <a:r>
                    <a:rPr lang="de-DE" sz="1100" dirty="0" smtClean="0">
                      <a:solidFill>
                        <a:srgbClr val="000000"/>
                      </a:solidFill>
                      <a:latin typeface="Eurostile"/>
                      <a:cs typeface="Eurostile"/>
                    </a:rPr>
                    <a:t>Unit</a:t>
                  </a:r>
                  <a:endParaRPr lang="de-DE" sz="1100" dirty="0">
                    <a:solidFill>
                      <a:srgbClr val="000000"/>
                    </a:solidFill>
                    <a:latin typeface="Eurostile"/>
                    <a:cs typeface="Eurostile"/>
                  </a:endParaRPr>
                </a:p>
              </p:txBody>
            </p:sp>
          </p:grpSp>
          <p:cxnSp>
            <p:nvCxnSpPr>
              <p:cNvPr id="68" name="Gewinkelte Verbindung 67"/>
              <p:cNvCxnSpPr>
                <a:stCxn id="76" idx="3"/>
                <a:endCxn id="72" idx="1"/>
              </p:cNvCxnSpPr>
              <p:nvPr/>
            </p:nvCxnSpPr>
            <p:spPr>
              <a:xfrm>
                <a:off x="3254531" y="4861879"/>
                <a:ext cx="2588004" cy="12700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Gewinkelte Verbindung 68"/>
              <p:cNvCxnSpPr>
                <a:stCxn id="76" idx="0"/>
                <a:endCxn id="74" idx="1"/>
              </p:cNvCxnSpPr>
              <p:nvPr/>
            </p:nvCxnSpPr>
            <p:spPr>
              <a:xfrm rot="5400000" flipH="1" flipV="1">
                <a:off x="2750286" y="3634818"/>
                <a:ext cx="785549" cy="1160468"/>
              </a:xfrm>
              <a:prstGeom prst="bentConnector2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Gewinkelte Verbindung 69"/>
              <p:cNvCxnSpPr>
                <a:stCxn id="72" idx="0"/>
                <a:endCxn id="74" idx="3"/>
              </p:cNvCxnSpPr>
              <p:nvPr/>
            </p:nvCxnSpPr>
            <p:spPr>
              <a:xfrm rot="16200000" flipV="1">
                <a:off x="5427698" y="3501283"/>
                <a:ext cx="785549" cy="1427537"/>
              </a:xfrm>
              <a:prstGeom prst="bentConnector2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0" name="Gewinkelte Verbindung 39"/>
            <p:cNvCxnSpPr/>
            <p:nvPr/>
          </p:nvCxnSpPr>
          <p:spPr>
            <a:xfrm flipV="1">
              <a:off x="5266770" y="2762312"/>
              <a:ext cx="2126755" cy="538040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" name="Gruppierung 40"/>
            <p:cNvGrpSpPr/>
            <p:nvPr/>
          </p:nvGrpSpPr>
          <p:grpSpPr>
            <a:xfrm>
              <a:off x="1658134" y="1332147"/>
              <a:ext cx="5629552" cy="1723932"/>
              <a:chOff x="1702234" y="1243027"/>
              <a:chExt cx="5629552" cy="1723932"/>
            </a:xfrm>
          </p:grpSpPr>
          <p:grpSp>
            <p:nvGrpSpPr>
              <p:cNvPr id="53" name="Gruppierung 52"/>
              <p:cNvGrpSpPr/>
              <p:nvPr/>
            </p:nvGrpSpPr>
            <p:grpSpPr>
              <a:xfrm>
                <a:off x="1702234" y="2282629"/>
                <a:ext cx="1569937" cy="684330"/>
                <a:chOff x="3228072" y="2152221"/>
                <a:chExt cx="1781614" cy="831584"/>
              </a:xfrm>
            </p:grpSpPr>
            <p:sp>
              <p:nvSpPr>
                <p:cNvPr id="63" name="Oval 62"/>
                <p:cNvSpPr/>
                <p:nvPr/>
              </p:nvSpPr>
              <p:spPr>
                <a:xfrm>
                  <a:off x="3228072" y="2152221"/>
                  <a:ext cx="511553" cy="469941"/>
                </a:xfrm>
                <a:prstGeom prst="ellipse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100">
                    <a:latin typeface="Eurostile"/>
                    <a:cs typeface="Eurostile"/>
                  </a:endParaRPr>
                </a:p>
              </p:txBody>
            </p:sp>
            <p:sp>
              <p:nvSpPr>
                <p:cNvPr id="64" name="Rechteck 63"/>
                <p:cNvSpPr/>
                <p:nvPr/>
              </p:nvSpPr>
              <p:spPr>
                <a:xfrm>
                  <a:off x="3439749" y="2366365"/>
                  <a:ext cx="1569937" cy="617440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1100" dirty="0" err="1" smtClean="0">
                      <a:solidFill>
                        <a:schemeClr val="tx1"/>
                      </a:solidFill>
                      <a:latin typeface="Eurostile"/>
                      <a:cs typeface="Eurostile"/>
                    </a:rPr>
                    <a:t>cfResultPatent</a:t>
                  </a:r>
                  <a:endParaRPr lang="de-DE" sz="1100" dirty="0">
                    <a:solidFill>
                      <a:schemeClr val="tx1"/>
                    </a:solidFill>
                    <a:latin typeface="Eurostile"/>
                    <a:cs typeface="Eurostile"/>
                  </a:endParaRPr>
                </a:p>
              </p:txBody>
            </p:sp>
          </p:grpSp>
          <p:grpSp>
            <p:nvGrpSpPr>
              <p:cNvPr id="54" name="Gruppierung 53"/>
              <p:cNvGrpSpPr/>
              <p:nvPr/>
            </p:nvGrpSpPr>
            <p:grpSpPr>
              <a:xfrm>
                <a:off x="3483848" y="1243027"/>
                <a:ext cx="1569937" cy="684330"/>
                <a:chOff x="3228072" y="2152221"/>
                <a:chExt cx="1781614" cy="831584"/>
              </a:xfrm>
            </p:grpSpPr>
            <p:sp>
              <p:nvSpPr>
                <p:cNvPr id="61" name="Oval 60"/>
                <p:cNvSpPr/>
                <p:nvPr/>
              </p:nvSpPr>
              <p:spPr>
                <a:xfrm>
                  <a:off x="3228072" y="2152221"/>
                  <a:ext cx="511553" cy="469941"/>
                </a:xfrm>
                <a:prstGeom prst="ellipse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100">
                    <a:latin typeface="Eurostile"/>
                    <a:cs typeface="Eurostile"/>
                  </a:endParaRPr>
                </a:p>
              </p:txBody>
            </p:sp>
            <p:sp>
              <p:nvSpPr>
                <p:cNvPr id="62" name="Rechteck 61"/>
                <p:cNvSpPr/>
                <p:nvPr/>
              </p:nvSpPr>
              <p:spPr>
                <a:xfrm>
                  <a:off x="3439749" y="2366365"/>
                  <a:ext cx="1569937" cy="617440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1100" dirty="0" err="1" smtClean="0">
                      <a:solidFill>
                        <a:srgbClr val="000000"/>
                      </a:solidFill>
                      <a:latin typeface="Eurostile"/>
                      <a:cs typeface="Eurostile"/>
                    </a:rPr>
                    <a:t>cfResult</a:t>
                  </a:r>
                  <a:r>
                    <a:rPr lang="de-DE" sz="1100" dirty="0" smtClean="0">
                      <a:solidFill>
                        <a:srgbClr val="000000"/>
                      </a:solidFill>
                      <a:latin typeface="Eurostile"/>
                      <a:cs typeface="Eurostile"/>
                    </a:rPr>
                    <a:t/>
                  </a:r>
                  <a:br>
                    <a:rPr lang="de-DE" sz="1100" dirty="0" smtClean="0">
                      <a:solidFill>
                        <a:srgbClr val="000000"/>
                      </a:solidFill>
                      <a:latin typeface="Eurostile"/>
                      <a:cs typeface="Eurostile"/>
                    </a:rPr>
                  </a:br>
                  <a:r>
                    <a:rPr lang="de-DE" sz="1100" dirty="0" err="1" smtClean="0">
                      <a:solidFill>
                        <a:srgbClr val="000000"/>
                      </a:solidFill>
                      <a:latin typeface="Eurostile"/>
                      <a:cs typeface="Eurostile"/>
                    </a:rPr>
                    <a:t>Publication</a:t>
                  </a:r>
                  <a:endParaRPr lang="de-DE" sz="1100" dirty="0">
                    <a:solidFill>
                      <a:srgbClr val="000000"/>
                    </a:solidFill>
                    <a:latin typeface="Eurostile"/>
                    <a:cs typeface="Eurostile"/>
                  </a:endParaRPr>
                </a:p>
              </p:txBody>
            </p:sp>
          </p:grpSp>
          <p:grpSp>
            <p:nvGrpSpPr>
              <p:cNvPr id="55" name="Gruppierung 54"/>
              <p:cNvGrpSpPr/>
              <p:nvPr/>
            </p:nvGrpSpPr>
            <p:grpSpPr>
              <a:xfrm>
                <a:off x="5673648" y="2282629"/>
                <a:ext cx="1658138" cy="684330"/>
                <a:chOff x="3228072" y="2152221"/>
                <a:chExt cx="1881707" cy="831584"/>
              </a:xfrm>
            </p:grpSpPr>
            <p:sp>
              <p:nvSpPr>
                <p:cNvPr id="59" name="Oval 58"/>
                <p:cNvSpPr/>
                <p:nvPr/>
              </p:nvSpPr>
              <p:spPr>
                <a:xfrm>
                  <a:off x="3228072" y="2152221"/>
                  <a:ext cx="511553" cy="469941"/>
                </a:xfrm>
                <a:prstGeom prst="ellipse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100">
                    <a:latin typeface="Eurostile"/>
                    <a:cs typeface="Eurostile"/>
                  </a:endParaRPr>
                </a:p>
              </p:txBody>
            </p:sp>
            <p:sp>
              <p:nvSpPr>
                <p:cNvPr id="60" name="Rechteck 59"/>
                <p:cNvSpPr/>
                <p:nvPr/>
              </p:nvSpPr>
              <p:spPr>
                <a:xfrm>
                  <a:off x="3439749" y="2366365"/>
                  <a:ext cx="1670030" cy="617440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1100" dirty="0" err="1" smtClean="0">
                      <a:solidFill>
                        <a:srgbClr val="000000"/>
                      </a:solidFill>
                      <a:latin typeface="Eurostile"/>
                      <a:cs typeface="Eurostile"/>
                    </a:rPr>
                    <a:t>cfResultProduct</a:t>
                  </a:r>
                  <a:endParaRPr lang="de-DE" sz="1100" dirty="0" smtClean="0">
                    <a:solidFill>
                      <a:srgbClr val="000000"/>
                    </a:solidFill>
                    <a:latin typeface="Eurostile"/>
                    <a:cs typeface="Eurostile"/>
                  </a:endParaRPr>
                </a:p>
              </p:txBody>
            </p:sp>
          </p:grpSp>
          <p:cxnSp>
            <p:nvCxnSpPr>
              <p:cNvPr id="56" name="Gewinkelte Verbindung 55"/>
              <p:cNvCxnSpPr>
                <a:stCxn id="60" idx="1"/>
                <a:endCxn id="64" idx="3"/>
              </p:cNvCxnSpPr>
              <p:nvPr/>
            </p:nvCxnSpPr>
            <p:spPr>
              <a:xfrm rot="10800000">
                <a:off x="3272172" y="2712906"/>
                <a:ext cx="2588004" cy="16041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Gewinkelte Verbindung 56"/>
              <p:cNvCxnSpPr>
                <a:stCxn id="62" idx="1"/>
                <a:endCxn id="64" idx="0"/>
              </p:cNvCxnSpPr>
              <p:nvPr/>
            </p:nvCxnSpPr>
            <p:spPr>
              <a:xfrm rot="10800000" flipV="1">
                <a:off x="2580467" y="1673303"/>
                <a:ext cx="1089909" cy="785549"/>
              </a:xfrm>
              <a:prstGeom prst="bentConnector2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Gewinkelte Verbindung 57"/>
              <p:cNvCxnSpPr>
                <a:stCxn id="60" idx="0"/>
                <a:endCxn id="62" idx="3"/>
              </p:cNvCxnSpPr>
              <p:nvPr/>
            </p:nvCxnSpPr>
            <p:spPr>
              <a:xfrm rot="16200000" flipV="1">
                <a:off x="5432109" y="1294981"/>
                <a:ext cx="785549" cy="1542196"/>
              </a:xfrm>
              <a:prstGeom prst="bentConnector2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" name="Gruppierung 41"/>
            <p:cNvGrpSpPr/>
            <p:nvPr/>
          </p:nvGrpSpPr>
          <p:grpSpPr>
            <a:xfrm>
              <a:off x="2963304" y="4816481"/>
              <a:ext cx="3811691" cy="685348"/>
              <a:chOff x="3007404" y="5114086"/>
              <a:chExt cx="3811691" cy="685348"/>
            </a:xfrm>
          </p:grpSpPr>
          <p:grpSp>
            <p:nvGrpSpPr>
              <p:cNvPr id="46" name="Gruppierung 45"/>
              <p:cNvGrpSpPr/>
              <p:nvPr/>
            </p:nvGrpSpPr>
            <p:grpSpPr>
              <a:xfrm>
                <a:off x="3007404" y="5115104"/>
                <a:ext cx="1569937" cy="684330"/>
                <a:chOff x="2689884" y="5079822"/>
                <a:chExt cx="1569937" cy="684330"/>
              </a:xfrm>
            </p:grpSpPr>
            <p:sp>
              <p:nvSpPr>
                <p:cNvPr id="51" name="Oval 50"/>
                <p:cNvSpPr/>
                <p:nvPr/>
              </p:nvSpPr>
              <p:spPr>
                <a:xfrm>
                  <a:off x="2689884" y="5079822"/>
                  <a:ext cx="450774" cy="386725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100">
                    <a:latin typeface="Eurostile"/>
                    <a:cs typeface="Eurostile"/>
                  </a:endParaRPr>
                </a:p>
              </p:txBody>
            </p:sp>
            <p:sp>
              <p:nvSpPr>
                <p:cNvPr id="52" name="Rechteck 51"/>
                <p:cNvSpPr/>
                <p:nvPr/>
              </p:nvSpPr>
              <p:spPr>
                <a:xfrm>
                  <a:off x="2876411" y="5256046"/>
                  <a:ext cx="1383410" cy="508106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1100" dirty="0" err="1" smtClean="0">
                      <a:solidFill>
                        <a:srgbClr val="FFFFFF"/>
                      </a:solidFill>
                      <a:latin typeface="Eurostile"/>
                      <a:cs typeface="Eurostile"/>
                    </a:rPr>
                    <a:t>cfIndicator</a:t>
                  </a:r>
                  <a:endParaRPr lang="de-DE" sz="1100" dirty="0">
                    <a:solidFill>
                      <a:srgbClr val="FFFFFF"/>
                    </a:solidFill>
                    <a:latin typeface="Eurostile"/>
                    <a:cs typeface="Eurostile"/>
                  </a:endParaRPr>
                </a:p>
              </p:txBody>
            </p:sp>
          </p:grpSp>
          <p:grpSp>
            <p:nvGrpSpPr>
              <p:cNvPr id="47" name="Gruppierung 46"/>
              <p:cNvGrpSpPr/>
              <p:nvPr/>
            </p:nvGrpSpPr>
            <p:grpSpPr>
              <a:xfrm>
                <a:off x="5083685" y="5114086"/>
                <a:ext cx="1735410" cy="684330"/>
                <a:chOff x="4554485" y="5114086"/>
                <a:chExt cx="1735410" cy="684330"/>
              </a:xfrm>
            </p:grpSpPr>
            <p:sp>
              <p:nvSpPr>
                <p:cNvPr id="49" name="Oval 48"/>
                <p:cNvSpPr/>
                <p:nvPr/>
              </p:nvSpPr>
              <p:spPr>
                <a:xfrm>
                  <a:off x="4554485" y="5114086"/>
                  <a:ext cx="450774" cy="386725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100">
                    <a:latin typeface="Eurostile"/>
                    <a:cs typeface="Eurostile"/>
                  </a:endParaRPr>
                </a:p>
              </p:txBody>
            </p:sp>
            <p:sp>
              <p:nvSpPr>
                <p:cNvPr id="50" name="Rechteck 49"/>
                <p:cNvSpPr/>
                <p:nvPr/>
              </p:nvSpPr>
              <p:spPr>
                <a:xfrm>
                  <a:off x="4741012" y="5290310"/>
                  <a:ext cx="1548883" cy="508106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1100" dirty="0" err="1" smtClean="0">
                      <a:solidFill>
                        <a:srgbClr val="FFFFFF"/>
                      </a:solidFill>
                      <a:latin typeface="Eurostile"/>
                      <a:cs typeface="Eurostile"/>
                    </a:rPr>
                    <a:t>cfMeasurement</a:t>
                  </a:r>
                  <a:endParaRPr lang="de-DE" sz="1100" dirty="0">
                    <a:solidFill>
                      <a:srgbClr val="FFFFFF"/>
                    </a:solidFill>
                    <a:latin typeface="Eurostile"/>
                    <a:cs typeface="Eurostile"/>
                  </a:endParaRPr>
                </a:p>
              </p:txBody>
            </p:sp>
          </p:grpSp>
          <p:cxnSp>
            <p:nvCxnSpPr>
              <p:cNvPr id="48" name="Gewinkelte Verbindung 47"/>
              <p:cNvCxnSpPr>
                <a:stCxn id="52" idx="3"/>
                <a:endCxn id="50" idx="1"/>
              </p:cNvCxnSpPr>
              <p:nvPr/>
            </p:nvCxnSpPr>
            <p:spPr>
              <a:xfrm flipV="1">
                <a:off x="4577341" y="5544363"/>
                <a:ext cx="692871" cy="1018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3" name="Rechteck 42"/>
            <p:cNvSpPr/>
            <p:nvPr/>
          </p:nvSpPr>
          <p:spPr>
            <a:xfrm>
              <a:off x="7679966" y="145675"/>
              <a:ext cx="1383410" cy="50810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100" dirty="0" err="1" smtClean="0">
                  <a:solidFill>
                    <a:srgbClr val="000000"/>
                  </a:solidFill>
                  <a:latin typeface="Eurostile"/>
                  <a:cs typeface="Eurostile"/>
                </a:rPr>
                <a:t>cfFederated</a:t>
              </a:r>
              <a:r>
                <a:rPr lang="de-DE" sz="1100" dirty="0" smtClean="0">
                  <a:solidFill>
                    <a:srgbClr val="000000"/>
                  </a:solidFill>
                  <a:latin typeface="Eurostile"/>
                  <a:cs typeface="Eurostile"/>
                </a:rPr>
                <a:t> Identifier</a:t>
              </a:r>
              <a:endParaRPr lang="de-DE" sz="1100" dirty="0">
                <a:solidFill>
                  <a:srgbClr val="000000"/>
                </a:solidFill>
                <a:latin typeface="Eurostile"/>
                <a:cs typeface="Eurostile"/>
              </a:endParaRPr>
            </a:p>
          </p:txBody>
        </p:sp>
        <p:cxnSp>
          <p:nvCxnSpPr>
            <p:cNvPr id="44" name="Gewinkelte Verbindung 43"/>
            <p:cNvCxnSpPr/>
            <p:nvPr/>
          </p:nvCxnSpPr>
          <p:spPr>
            <a:xfrm rot="5400000" flipH="1" flipV="1">
              <a:off x="7920102" y="1013036"/>
              <a:ext cx="937615" cy="232946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echteck 44"/>
            <p:cNvSpPr/>
            <p:nvPr/>
          </p:nvSpPr>
          <p:spPr>
            <a:xfrm>
              <a:off x="-114166" y="0"/>
              <a:ext cx="9404441" cy="68580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100"/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196155" y="100615"/>
            <a:ext cx="3159895" cy="480445"/>
            <a:chOff x="196155" y="100615"/>
            <a:chExt cx="3159895" cy="480445"/>
          </a:xfrm>
        </p:grpSpPr>
        <p:pic>
          <p:nvPicPr>
            <p:cNvPr id="109" name="Picture 108" descr="euroCRIS-logo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6155" y="100615"/>
              <a:ext cx="1509971" cy="480445"/>
            </a:xfrm>
            <a:prstGeom prst="rect">
              <a:avLst/>
            </a:prstGeom>
          </p:spPr>
        </p:pic>
        <p:sp>
          <p:nvSpPr>
            <p:cNvPr id="110" name="TextBox 109"/>
            <p:cNvSpPr txBox="1"/>
            <p:nvPr/>
          </p:nvSpPr>
          <p:spPr>
            <a:xfrm>
              <a:off x="1645651" y="135058"/>
              <a:ext cx="17103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i="0" dirty="0" err="1" smtClean="0">
                  <a:solidFill>
                    <a:srgbClr val="9B009B"/>
                  </a:solidFill>
                  <a:latin typeface="Apple Symbols"/>
                  <a:cs typeface="Apple Symbols"/>
                </a:rPr>
                <a:t>www.eurocris.org</a:t>
              </a:r>
              <a:endParaRPr lang="en-US" sz="2000" b="0" i="0" dirty="0">
                <a:solidFill>
                  <a:srgbClr val="9B009B"/>
                </a:solidFill>
                <a:latin typeface="Apple Symbols"/>
                <a:cs typeface="Apple Symbol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64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CERIF Semantic Layer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645651" y="135058"/>
            <a:ext cx="1710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i="0" dirty="0" err="1" smtClean="0">
                <a:solidFill>
                  <a:srgbClr val="9B009B"/>
                </a:solidFill>
                <a:latin typeface="Apple Symbols"/>
                <a:cs typeface="Apple Symbols"/>
              </a:rPr>
              <a:t>www.eurocris.org</a:t>
            </a:r>
            <a:endParaRPr lang="en-US" sz="2000" b="0" i="0" dirty="0">
              <a:solidFill>
                <a:srgbClr val="9B009B"/>
              </a:solidFill>
              <a:latin typeface="Apple Symbols"/>
              <a:cs typeface="Apple Symbol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96155" y="100615"/>
            <a:ext cx="3159895" cy="480445"/>
            <a:chOff x="196155" y="100615"/>
            <a:chExt cx="3159895" cy="480445"/>
          </a:xfrm>
        </p:grpSpPr>
        <p:pic>
          <p:nvPicPr>
            <p:cNvPr id="6" name="Picture 5" descr="euroCRIS-logo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6155" y="100615"/>
              <a:ext cx="1509971" cy="48044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645651" y="135058"/>
              <a:ext cx="17103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i="0" dirty="0" err="1" smtClean="0">
                  <a:solidFill>
                    <a:srgbClr val="9B009B"/>
                  </a:solidFill>
                  <a:latin typeface="Apple Symbols"/>
                  <a:cs typeface="Apple Symbols"/>
                </a:rPr>
                <a:t>www.eurocris.org</a:t>
              </a:r>
              <a:endParaRPr lang="en-US" sz="2000" b="0" i="0" dirty="0">
                <a:solidFill>
                  <a:srgbClr val="9B009B"/>
                </a:solidFill>
                <a:latin typeface="Apple Symbols"/>
                <a:cs typeface="Apple Symbols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457200" y="1692857"/>
            <a:ext cx="8229600" cy="4311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de-DE" b="1" dirty="0" err="1" smtClean="0">
                <a:latin typeface="Eurostile"/>
                <a:cs typeface="Eurostile"/>
              </a:rPr>
              <a:t>Allows</a:t>
            </a:r>
            <a:r>
              <a:rPr lang="de-DE" b="1" dirty="0" smtClean="0">
                <a:latin typeface="Eurostile"/>
                <a:cs typeface="Eurostile"/>
              </a:rPr>
              <a:t> </a:t>
            </a:r>
            <a:r>
              <a:rPr lang="de-DE" b="1" dirty="0" err="1">
                <a:latin typeface="Eurostile"/>
                <a:cs typeface="Eurostile"/>
              </a:rPr>
              <a:t>to</a:t>
            </a:r>
            <a:r>
              <a:rPr lang="de-DE" b="1" dirty="0">
                <a:latin typeface="Eurostile"/>
                <a:cs typeface="Eurostile"/>
              </a:rPr>
              <a:t> </a:t>
            </a:r>
            <a:r>
              <a:rPr lang="de-DE" b="1" dirty="0" err="1">
                <a:latin typeface="Eurostile"/>
                <a:cs typeface="Eurostile"/>
              </a:rPr>
              <a:t>capture</a:t>
            </a:r>
            <a:r>
              <a:rPr lang="de-DE" b="1" dirty="0">
                <a:latin typeface="Eurostile"/>
                <a:cs typeface="Eurostile"/>
              </a:rPr>
              <a:t> </a:t>
            </a:r>
            <a:r>
              <a:rPr lang="de-DE" b="1" dirty="0" err="1">
                <a:latin typeface="Eurostile"/>
                <a:cs typeface="Eurostile"/>
              </a:rPr>
              <a:t>any</a:t>
            </a:r>
            <a:r>
              <a:rPr lang="de-DE" b="1" dirty="0">
                <a:latin typeface="Eurostile"/>
                <a:cs typeface="Eurostile"/>
              </a:rPr>
              <a:t> Schema </a:t>
            </a:r>
            <a:r>
              <a:rPr lang="de-DE" b="1" dirty="0" err="1">
                <a:latin typeface="Eurostile"/>
                <a:cs typeface="Eurostile"/>
              </a:rPr>
              <a:t>or</a:t>
            </a:r>
            <a:r>
              <a:rPr lang="de-DE" b="1" dirty="0">
                <a:latin typeface="Eurostile"/>
                <a:cs typeface="Eurostile"/>
              </a:rPr>
              <a:t> </a:t>
            </a:r>
            <a:r>
              <a:rPr lang="de-DE" b="1" dirty="0" err="1" smtClean="0">
                <a:latin typeface="Eurostile"/>
                <a:cs typeface="Eurostile"/>
              </a:rPr>
              <a:t>Structure</a:t>
            </a:r>
            <a:endParaRPr lang="de-DE" b="1" dirty="0" smtClean="0">
              <a:latin typeface="Eurostile"/>
              <a:cs typeface="Eurostile"/>
            </a:endParaRPr>
          </a:p>
          <a:p>
            <a:pPr marL="285750" indent="-285750">
              <a:lnSpc>
                <a:spcPct val="80000"/>
              </a:lnSpc>
              <a:buFont typeface="Arial"/>
              <a:buChar char="•"/>
            </a:pPr>
            <a:r>
              <a:rPr lang="de-DE" dirty="0" smtClean="0">
                <a:latin typeface="Eurostile"/>
                <a:cs typeface="Eurostile"/>
              </a:rPr>
              <a:t>Flat Lists</a:t>
            </a:r>
          </a:p>
          <a:p>
            <a:pPr marL="285750" indent="-285750">
              <a:lnSpc>
                <a:spcPct val="80000"/>
              </a:lnSpc>
              <a:buFont typeface="Arial"/>
              <a:buChar char="•"/>
            </a:pPr>
            <a:r>
              <a:rPr lang="de-DE" dirty="0" smtClean="0">
                <a:latin typeface="Eurostile"/>
                <a:cs typeface="Eurostile"/>
              </a:rPr>
              <a:t>Thesauri</a:t>
            </a:r>
          </a:p>
          <a:p>
            <a:pPr marL="285750" indent="-285750">
              <a:lnSpc>
                <a:spcPct val="80000"/>
              </a:lnSpc>
              <a:buFont typeface="Arial"/>
              <a:buChar char="•"/>
            </a:pPr>
            <a:r>
              <a:rPr lang="de-DE" dirty="0" err="1" smtClean="0">
                <a:latin typeface="Eurostile"/>
                <a:cs typeface="Eurostile"/>
              </a:rPr>
              <a:t>Classification</a:t>
            </a:r>
            <a:r>
              <a:rPr lang="de-DE" dirty="0" smtClean="0">
                <a:latin typeface="Eurostile"/>
                <a:cs typeface="Eurostile"/>
              </a:rPr>
              <a:t> </a:t>
            </a:r>
            <a:r>
              <a:rPr lang="de-DE" dirty="0">
                <a:latin typeface="Eurostile"/>
                <a:cs typeface="Eurostile"/>
              </a:rPr>
              <a:t>Systems </a:t>
            </a:r>
            <a:r>
              <a:rPr lang="de-DE" dirty="0" smtClean="0">
                <a:latin typeface="Eurostile"/>
                <a:cs typeface="Eurostile"/>
              </a:rPr>
              <a:t>(e.g. SKOS, </a:t>
            </a:r>
            <a:r>
              <a:rPr lang="de-DE" dirty="0">
                <a:latin typeface="Eurostile"/>
                <a:cs typeface="Eurostile"/>
              </a:rPr>
              <a:t>...</a:t>
            </a:r>
            <a:r>
              <a:rPr lang="de-DE" dirty="0" smtClean="0">
                <a:latin typeface="Eurostile"/>
                <a:cs typeface="Eurostile"/>
              </a:rPr>
              <a:t>)</a:t>
            </a:r>
          </a:p>
          <a:p>
            <a:pPr marL="285750" indent="-285750">
              <a:lnSpc>
                <a:spcPct val="80000"/>
              </a:lnSpc>
              <a:buFont typeface="Arial"/>
              <a:buChar char="•"/>
            </a:pPr>
            <a:r>
              <a:rPr lang="de-DE" dirty="0" err="1" smtClean="0">
                <a:latin typeface="Eurostile"/>
                <a:cs typeface="Eurostile"/>
              </a:rPr>
              <a:t>Taxonomies</a:t>
            </a:r>
            <a:endParaRPr lang="de-DE" dirty="0" smtClean="0">
              <a:latin typeface="Eurostile"/>
              <a:cs typeface="Eurostile"/>
            </a:endParaRPr>
          </a:p>
          <a:p>
            <a:pPr marL="285750" indent="-285750">
              <a:lnSpc>
                <a:spcPct val="80000"/>
              </a:lnSpc>
              <a:buFont typeface="Arial"/>
              <a:buChar char="•"/>
            </a:pPr>
            <a:r>
              <a:rPr lang="de-DE" dirty="0" err="1" smtClean="0">
                <a:latin typeface="Eurostile"/>
                <a:cs typeface="Eurostile"/>
              </a:rPr>
              <a:t>Ontologies</a:t>
            </a:r>
            <a:endParaRPr lang="de-DE" dirty="0" smtClean="0">
              <a:latin typeface="Eurostile"/>
              <a:cs typeface="Eurostile"/>
            </a:endParaRPr>
          </a:p>
          <a:p>
            <a:pPr marL="285750" indent="-285750">
              <a:lnSpc>
                <a:spcPct val="80000"/>
              </a:lnSpc>
              <a:buFont typeface="Arial"/>
              <a:buChar char="•"/>
            </a:pPr>
            <a:endParaRPr lang="de-DE" dirty="0" smtClean="0">
              <a:latin typeface="Eurostile"/>
              <a:cs typeface="Eurostile"/>
            </a:endParaRPr>
          </a:p>
          <a:p>
            <a:pPr>
              <a:lnSpc>
                <a:spcPct val="80000"/>
              </a:lnSpc>
            </a:pPr>
            <a:r>
              <a:rPr lang="de-DE" b="1" dirty="0" smtClean="0">
                <a:latin typeface="Eurostile"/>
                <a:cs typeface="Eurostile"/>
              </a:rPr>
              <a:t>Open </a:t>
            </a:r>
            <a:r>
              <a:rPr lang="de-DE" b="1" dirty="0">
                <a:latin typeface="Eurostile"/>
                <a:cs typeface="Eurostile"/>
              </a:rPr>
              <a:t>/ Extensible in all </a:t>
            </a:r>
            <a:r>
              <a:rPr lang="de-DE" b="1" dirty="0" err="1" smtClean="0">
                <a:latin typeface="Eurostile"/>
                <a:cs typeface="Eurostile"/>
              </a:rPr>
              <a:t>directions</a:t>
            </a:r>
            <a:endParaRPr lang="de-DE" b="1" dirty="0" smtClean="0">
              <a:latin typeface="Eurostile"/>
              <a:cs typeface="Eurostile"/>
            </a:endParaRPr>
          </a:p>
          <a:p>
            <a:pPr marL="285750" indent="-285750">
              <a:lnSpc>
                <a:spcPct val="80000"/>
              </a:lnSpc>
              <a:buFont typeface="Arial"/>
              <a:buChar char="•"/>
            </a:pPr>
            <a:r>
              <a:rPr lang="de-DE" dirty="0" smtClean="0">
                <a:latin typeface="Eurostile"/>
                <a:cs typeface="Eurostile"/>
              </a:rPr>
              <a:t>New Schemas</a:t>
            </a:r>
          </a:p>
          <a:p>
            <a:pPr marL="285750" indent="-285750">
              <a:lnSpc>
                <a:spcPct val="80000"/>
              </a:lnSpc>
              <a:buFont typeface="Arial"/>
              <a:buChar char="•"/>
            </a:pPr>
            <a:r>
              <a:rPr lang="de-DE" dirty="0" smtClean="0">
                <a:latin typeface="Eurostile"/>
                <a:cs typeface="Eurostile"/>
              </a:rPr>
              <a:t>New </a:t>
            </a:r>
            <a:r>
              <a:rPr lang="de-DE" dirty="0" err="1">
                <a:latin typeface="Eurostile"/>
                <a:cs typeface="Eurostile"/>
              </a:rPr>
              <a:t>Concepts</a:t>
            </a:r>
            <a:r>
              <a:rPr lang="de-DE" dirty="0">
                <a:latin typeface="Eurostile"/>
                <a:cs typeface="Eurostile"/>
              </a:rPr>
              <a:t> / </a:t>
            </a:r>
            <a:r>
              <a:rPr lang="de-DE" dirty="0" smtClean="0">
                <a:latin typeface="Eurostile"/>
                <a:cs typeface="Eurostile"/>
              </a:rPr>
              <a:t>Terms</a:t>
            </a:r>
          </a:p>
          <a:p>
            <a:pPr marL="285750" indent="-285750">
              <a:lnSpc>
                <a:spcPct val="80000"/>
              </a:lnSpc>
              <a:buFont typeface="Arial"/>
              <a:buChar char="•"/>
            </a:pPr>
            <a:r>
              <a:rPr lang="de-DE" dirty="0" smtClean="0">
                <a:latin typeface="Eurostile"/>
                <a:cs typeface="Eurostile"/>
              </a:rPr>
              <a:t>New </a:t>
            </a:r>
            <a:r>
              <a:rPr lang="de-DE" dirty="0" err="1" smtClean="0">
                <a:latin typeface="Eurostile"/>
                <a:cs typeface="Eurostile"/>
              </a:rPr>
              <a:t>Relationships</a:t>
            </a:r>
            <a:endParaRPr lang="de-DE" dirty="0" smtClean="0">
              <a:latin typeface="Eurostile"/>
              <a:cs typeface="Eurostile"/>
            </a:endParaRPr>
          </a:p>
          <a:p>
            <a:pPr marL="285750" indent="-285750">
              <a:lnSpc>
                <a:spcPct val="80000"/>
              </a:lnSpc>
              <a:buFont typeface="Arial"/>
              <a:buChar char="•"/>
            </a:pPr>
            <a:endParaRPr lang="de-DE" b="1" dirty="0">
              <a:latin typeface="Eurostile"/>
              <a:cs typeface="Eurostile"/>
            </a:endParaRPr>
          </a:p>
          <a:p>
            <a:pPr>
              <a:lnSpc>
                <a:spcPct val="80000"/>
              </a:lnSpc>
            </a:pPr>
            <a:r>
              <a:rPr lang="de-DE" b="1" dirty="0" err="1" smtClean="0">
                <a:latin typeface="Eurostile"/>
                <a:cs typeface="Eurostile"/>
              </a:rPr>
              <a:t>Enables</a:t>
            </a:r>
            <a:r>
              <a:rPr lang="de-DE" b="1" dirty="0" smtClean="0">
                <a:latin typeface="Eurostile"/>
                <a:cs typeface="Eurostile"/>
              </a:rPr>
              <a:t> </a:t>
            </a:r>
            <a:r>
              <a:rPr lang="de-DE" b="1" dirty="0" err="1">
                <a:latin typeface="Eurostile"/>
                <a:cs typeface="Eurostile"/>
              </a:rPr>
              <a:t>to</a:t>
            </a:r>
            <a:r>
              <a:rPr lang="de-DE" b="1" dirty="0">
                <a:latin typeface="Eurostile"/>
                <a:cs typeface="Eurostile"/>
              </a:rPr>
              <a:t> </a:t>
            </a:r>
            <a:r>
              <a:rPr lang="de-DE" b="1" dirty="0" smtClean="0">
                <a:latin typeface="Eurostile"/>
                <a:cs typeface="Eurostile"/>
              </a:rPr>
              <a:t>manage</a:t>
            </a:r>
          </a:p>
          <a:p>
            <a:pPr marL="285750" indent="-285750">
              <a:lnSpc>
                <a:spcPct val="80000"/>
              </a:lnSpc>
              <a:buFont typeface="Arial"/>
              <a:buChar char="•"/>
            </a:pPr>
            <a:r>
              <a:rPr lang="de-DE" dirty="0" err="1" smtClean="0">
                <a:latin typeface="Eurostile"/>
                <a:cs typeface="Eurostile"/>
              </a:rPr>
              <a:t>Roles</a:t>
            </a:r>
            <a:r>
              <a:rPr lang="de-DE" dirty="0" smtClean="0">
                <a:latin typeface="Eurostile"/>
                <a:cs typeface="Eurostile"/>
              </a:rPr>
              <a:t> </a:t>
            </a:r>
            <a:r>
              <a:rPr lang="de-DE" dirty="0">
                <a:latin typeface="Eurostile"/>
                <a:cs typeface="Eurostile"/>
              </a:rPr>
              <a:t>/ </a:t>
            </a:r>
            <a:r>
              <a:rPr lang="de-DE" dirty="0" err="1">
                <a:latin typeface="Eurostile"/>
                <a:cs typeface="Eurostile"/>
              </a:rPr>
              <a:t>Types</a:t>
            </a:r>
            <a:r>
              <a:rPr lang="de-DE" dirty="0">
                <a:latin typeface="Eurostile"/>
                <a:cs typeface="Eurostile"/>
              </a:rPr>
              <a:t> </a:t>
            </a:r>
            <a:r>
              <a:rPr lang="de-DE" dirty="0" err="1" smtClean="0">
                <a:latin typeface="Eurostile"/>
                <a:cs typeface="Eurostile"/>
              </a:rPr>
              <a:t>Semantics</a:t>
            </a:r>
            <a:endParaRPr lang="de-DE" dirty="0" smtClean="0">
              <a:latin typeface="Eurostile"/>
              <a:cs typeface="Eurostile"/>
            </a:endParaRPr>
          </a:p>
          <a:p>
            <a:pPr marL="285750" indent="-285750">
              <a:lnSpc>
                <a:spcPct val="80000"/>
              </a:lnSpc>
              <a:buFont typeface="Arial"/>
              <a:buChar char="•"/>
            </a:pPr>
            <a:r>
              <a:rPr lang="de-DE" dirty="0" err="1" smtClean="0">
                <a:latin typeface="Eurostile"/>
                <a:cs typeface="Eurostile"/>
              </a:rPr>
              <a:t>Subject</a:t>
            </a:r>
            <a:r>
              <a:rPr lang="de-DE" dirty="0" smtClean="0">
                <a:latin typeface="Eurostile"/>
                <a:cs typeface="Eurostile"/>
              </a:rPr>
              <a:t> </a:t>
            </a:r>
            <a:r>
              <a:rPr lang="de-DE" dirty="0" err="1">
                <a:latin typeface="Eurostile"/>
                <a:cs typeface="Eurostile"/>
              </a:rPr>
              <a:t>Headings</a:t>
            </a:r>
            <a:r>
              <a:rPr lang="de-DE" dirty="0">
                <a:latin typeface="Eurostile"/>
                <a:cs typeface="Eurostile"/>
              </a:rPr>
              <a:t> </a:t>
            </a:r>
            <a:endParaRPr lang="de-DE" dirty="0" smtClean="0">
              <a:latin typeface="Eurostile"/>
              <a:cs typeface="Eurostile"/>
            </a:endParaRPr>
          </a:p>
          <a:p>
            <a:pPr marL="285750" indent="-285750">
              <a:lnSpc>
                <a:spcPct val="80000"/>
              </a:lnSpc>
              <a:buFont typeface="Arial"/>
              <a:buChar char="•"/>
            </a:pPr>
            <a:r>
              <a:rPr lang="de-DE" dirty="0" err="1" smtClean="0">
                <a:latin typeface="Eurostile"/>
                <a:cs typeface="Eurostile"/>
              </a:rPr>
              <a:t>Archiving</a:t>
            </a:r>
            <a:r>
              <a:rPr lang="de-DE" dirty="0" smtClean="0">
                <a:latin typeface="Eurostile"/>
                <a:cs typeface="Eurostile"/>
              </a:rPr>
              <a:t> </a:t>
            </a:r>
            <a:r>
              <a:rPr lang="de-DE" dirty="0">
                <a:latin typeface="Eurostile"/>
                <a:cs typeface="Eurostile"/>
              </a:rPr>
              <a:t>(Time </a:t>
            </a:r>
            <a:r>
              <a:rPr lang="de-DE" dirty="0" err="1">
                <a:latin typeface="Eurostile"/>
                <a:cs typeface="Eurostile"/>
              </a:rPr>
              <a:t>component</a:t>
            </a:r>
            <a:r>
              <a:rPr lang="de-DE" dirty="0" smtClean="0">
                <a:latin typeface="Eurostile"/>
                <a:cs typeface="Eurostile"/>
              </a:rPr>
              <a:t>)</a:t>
            </a:r>
          </a:p>
          <a:p>
            <a:pPr marL="285750" indent="-285750">
              <a:lnSpc>
                <a:spcPct val="80000"/>
              </a:lnSpc>
              <a:buFont typeface="Arial"/>
              <a:buChar char="•"/>
            </a:pPr>
            <a:endParaRPr lang="de-DE" dirty="0" smtClean="0">
              <a:latin typeface="Eurostile"/>
              <a:cs typeface="Eurostile"/>
            </a:endParaRPr>
          </a:p>
          <a:p>
            <a:pPr marL="285750" indent="-285750">
              <a:lnSpc>
                <a:spcPct val="80000"/>
              </a:lnSpc>
              <a:buFont typeface="Arial"/>
              <a:buChar char="•"/>
            </a:pPr>
            <a:endParaRPr lang="de-DE" b="1" dirty="0">
              <a:latin typeface="Eurostile"/>
              <a:cs typeface="Eurostile"/>
            </a:endParaRPr>
          </a:p>
          <a:p>
            <a:pPr>
              <a:lnSpc>
                <a:spcPct val="80000"/>
              </a:lnSpc>
            </a:pPr>
            <a:r>
              <a:rPr lang="de-DE" b="1" dirty="0" err="1" smtClean="0">
                <a:latin typeface="Eurostile"/>
                <a:cs typeface="Eurostile"/>
              </a:rPr>
              <a:t>Allows</a:t>
            </a:r>
            <a:r>
              <a:rPr lang="de-DE" b="1" dirty="0" smtClean="0">
                <a:latin typeface="Eurostile"/>
                <a:cs typeface="Eurostile"/>
              </a:rPr>
              <a:t> </a:t>
            </a:r>
            <a:r>
              <a:rPr lang="de-DE" b="1" dirty="0" err="1">
                <a:latin typeface="Eurostile"/>
                <a:cs typeface="Eurostile"/>
              </a:rPr>
              <a:t>for</a:t>
            </a:r>
            <a:r>
              <a:rPr lang="de-DE" b="1" dirty="0">
                <a:latin typeface="Eurostile"/>
                <a:cs typeface="Eurostile"/>
              </a:rPr>
              <a:t> </a:t>
            </a:r>
            <a:r>
              <a:rPr lang="de-DE" b="1" dirty="0" err="1" smtClean="0">
                <a:latin typeface="Eurostile"/>
                <a:cs typeface="Eurostile"/>
              </a:rPr>
              <a:t>Mappings</a:t>
            </a:r>
            <a:r>
              <a:rPr lang="de-DE" b="1" dirty="0" smtClean="0">
                <a:latin typeface="Eurostile"/>
                <a:cs typeface="Eurostile"/>
              </a:rPr>
              <a:t> </a:t>
            </a:r>
            <a:r>
              <a:rPr lang="de-DE" b="1" dirty="0" err="1">
                <a:latin typeface="Eurostile"/>
                <a:cs typeface="Eurostile"/>
              </a:rPr>
              <a:t>between</a:t>
            </a:r>
            <a:r>
              <a:rPr lang="de-DE" b="1" dirty="0">
                <a:latin typeface="Eurostile"/>
                <a:cs typeface="Eurostile"/>
              </a:rPr>
              <a:t> </a:t>
            </a:r>
            <a:r>
              <a:rPr lang="de-DE" b="1" dirty="0" err="1" smtClean="0">
                <a:latin typeface="Eurostile"/>
                <a:cs typeface="Eurostile"/>
              </a:rPr>
              <a:t>Schemes</a:t>
            </a:r>
            <a:endParaRPr lang="de-DE" b="1" dirty="0">
              <a:latin typeface="Eurostile"/>
              <a:cs typeface="Eurostile"/>
            </a:endParaRPr>
          </a:p>
        </p:txBody>
      </p:sp>
      <p:pic>
        <p:nvPicPr>
          <p:cNvPr id="18" name="Picture 1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556" y="1709740"/>
            <a:ext cx="2772337" cy="1560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931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CERIF Semantic Layer (Declared Semantics)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645651" y="135058"/>
            <a:ext cx="1710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i="0" dirty="0" err="1" smtClean="0">
                <a:solidFill>
                  <a:srgbClr val="9B009B"/>
                </a:solidFill>
                <a:latin typeface="Apple Symbols"/>
                <a:cs typeface="Apple Symbols"/>
              </a:rPr>
              <a:t>www.eurocris.org</a:t>
            </a:r>
            <a:endParaRPr lang="en-US" sz="2000" b="0" i="0" dirty="0">
              <a:solidFill>
                <a:srgbClr val="9B009B"/>
              </a:solidFill>
              <a:latin typeface="Apple Symbols"/>
              <a:cs typeface="Apple Symbol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96155" y="100615"/>
            <a:ext cx="3159895" cy="480445"/>
            <a:chOff x="196155" y="100615"/>
            <a:chExt cx="3159895" cy="480445"/>
          </a:xfrm>
        </p:grpSpPr>
        <p:pic>
          <p:nvPicPr>
            <p:cNvPr id="6" name="Picture 5" descr="euroCRIS-logo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6155" y="100615"/>
              <a:ext cx="1509971" cy="48044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645651" y="135058"/>
              <a:ext cx="17103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i="0" dirty="0" err="1" smtClean="0">
                  <a:solidFill>
                    <a:srgbClr val="9B009B"/>
                  </a:solidFill>
                  <a:latin typeface="Apple Symbols"/>
                  <a:cs typeface="Apple Symbols"/>
                </a:rPr>
                <a:t>www.eurocris.org</a:t>
              </a:r>
              <a:endParaRPr lang="en-US" sz="2000" b="0" i="0" dirty="0">
                <a:solidFill>
                  <a:srgbClr val="9B009B"/>
                </a:solidFill>
                <a:latin typeface="Apple Symbols"/>
                <a:cs typeface="Apple Symbols"/>
              </a:endParaRPr>
            </a:p>
          </p:txBody>
        </p:sp>
      </p:grpSp>
      <p:pic>
        <p:nvPicPr>
          <p:cNvPr id="9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15" y="1681518"/>
            <a:ext cx="7322969" cy="465970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488314" y="1388918"/>
            <a:ext cx="1010072" cy="261610"/>
          </a:xfrm>
          <a:prstGeom prst="rect">
            <a:avLst/>
          </a:prstGeom>
          <a:solidFill>
            <a:srgbClr val="FFFFFF"/>
          </a:solidFill>
          <a:ln>
            <a:solidFill>
              <a:srgbClr val="2E222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Eurostile"/>
                <a:cs typeface="Eurostile"/>
              </a:rPr>
              <a:t>Recursion</a:t>
            </a:r>
            <a:endParaRPr lang="en-US" sz="1100" dirty="0">
              <a:latin typeface="Eurostile"/>
              <a:cs typeface="Eurostile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21135" y="1632364"/>
            <a:ext cx="1355683" cy="769441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>
                <a:latin typeface="Eurostile"/>
                <a:cs typeface="Eurostile"/>
              </a:rPr>
              <a:t>is-a</a:t>
            </a:r>
          </a:p>
          <a:p>
            <a:pPr algn="r"/>
            <a:r>
              <a:rPr lang="en-US" sz="1100" dirty="0" smtClean="0">
                <a:latin typeface="Eurostile"/>
                <a:cs typeface="Eurostile"/>
              </a:rPr>
              <a:t>maps-to</a:t>
            </a:r>
          </a:p>
          <a:p>
            <a:pPr algn="r"/>
            <a:r>
              <a:rPr lang="en-US" sz="1100" dirty="0" smtClean="0">
                <a:latin typeface="Eurostile"/>
                <a:cs typeface="Eurostile"/>
              </a:rPr>
              <a:t>is-part-of</a:t>
            </a:r>
          </a:p>
          <a:p>
            <a:pPr algn="r"/>
            <a:r>
              <a:rPr lang="en-US" sz="1100" dirty="0" smtClean="0">
                <a:latin typeface="Eurostile"/>
                <a:cs typeface="Eurostile"/>
              </a:rPr>
              <a:t>Is-broader-term</a:t>
            </a:r>
            <a:endParaRPr lang="en-US" sz="1100" dirty="0">
              <a:latin typeface="Eurostile"/>
              <a:cs typeface="Eurostile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41013" y="5036340"/>
            <a:ext cx="1767626" cy="261610"/>
          </a:xfrm>
          <a:prstGeom prst="rect">
            <a:avLst/>
          </a:prstGeom>
          <a:noFill/>
          <a:ln>
            <a:solidFill>
              <a:srgbClr val="2E222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Eurostile"/>
                <a:cs typeface="Eurostile"/>
              </a:rPr>
              <a:t>Scheme-Assignment</a:t>
            </a:r>
            <a:endParaRPr lang="en-US" sz="1100" dirty="0">
              <a:latin typeface="Eurostile"/>
              <a:cs typeface="Eurostile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52956" y="5440883"/>
            <a:ext cx="1355683" cy="261610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Eurostile"/>
                <a:cs typeface="Eurostile"/>
              </a:rPr>
              <a:t>Time-based</a:t>
            </a:r>
          </a:p>
        </p:txBody>
      </p:sp>
    </p:spTree>
    <p:extLst>
      <p:ext uri="{BB962C8B-B14F-4D97-AF65-F5344CB8AC3E}">
        <p14:creationId xmlns:p14="http://schemas.microsoft.com/office/powerpoint/2010/main" val="3652633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CERIF 1.6</a:t>
            </a:r>
            <a:endParaRPr lang="de-DE" dirty="0"/>
          </a:p>
        </p:txBody>
      </p:sp>
      <p:grpSp>
        <p:nvGrpSpPr>
          <p:cNvPr id="5" name="Gruppierung 4"/>
          <p:cNvGrpSpPr/>
          <p:nvPr/>
        </p:nvGrpSpPr>
        <p:grpSpPr>
          <a:xfrm>
            <a:off x="838177" y="1331064"/>
            <a:ext cx="7445614" cy="5429565"/>
            <a:chOff x="-114166" y="0"/>
            <a:chExt cx="9404441" cy="6858000"/>
          </a:xfrm>
        </p:grpSpPr>
        <p:cxnSp>
          <p:nvCxnSpPr>
            <p:cNvPr id="6" name="Gewinkelte Verbindung 5"/>
            <p:cNvCxnSpPr>
              <a:stCxn id="62" idx="3"/>
              <a:endCxn id="72" idx="0"/>
            </p:cNvCxnSpPr>
            <p:nvPr/>
          </p:nvCxnSpPr>
          <p:spPr>
            <a:xfrm>
              <a:off x="5009685" y="1762424"/>
              <a:ext cx="1684622" cy="2323477"/>
            </a:xfrm>
            <a:prstGeom prst="bentConnector2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Gewinkelte Verbindung 6"/>
            <p:cNvCxnSpPr>
              <a:stCxn id="62" idx="2"/>
              <a:endCxn id="74" idx="0"/>
            </p:cNvCxnSpPr>
            <p:nvPr/>
          </p:nvCxnSpPr>
          <p:spPr>
            <a:xfrm rot="16200000" flipH="1">
              <a:off x="3931612" y="2402845"/>
              <a:ext cx="1029822" cy="257086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Gewinkelte Verbindung 7"/>
            <p:cNvCxnSpPr>
              <a:endCxn id="76" idx="3"/>
            </p:cNvCxnSpPr>
            <p:nvPr/>
          </p:nvCxnSpPr>
          <p:spPr>
            <a:xfrm rot="5400000">
              <a:off x="2238022" y="2945350"/>
              <a:ext cx="2571180" cy="218028"/>
            </a:xfrm>
            <a:prstGeom prst="bentConnector2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winkelte Verbindung 8"/>
            <p:cNvCxnSpPr>
              <a:stCxn id="50" idx="3"/>
              <a:endCxn id="72" idx="2"/>
            </p:cNvCxnSpPr>
            <p:nvPr/>
          </p:nvCxnSpPr>
          <p:spPr>
            <a:xfrm flipH="1" flipV="1">
              <a:off x="6694308" y="4594008"/>
              <a:ext cx="80688" cy="652751"/>
            </a:xfrm>
            <a:prstGeom prst="bentConnector4">
              <a:avLst>
                <a:gd name="adj1" fmla="val -357847"/>
                <a:gd name="adj2" fmla="val 6946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winkelte Verbindung 9"/>
            <p:cNvCxnSpPr>
              <a:stCxn id="62" idx="3"/>
              <a:endCxn id="50" idx="0"/>
            </p:cNvCxnSpPr>
            <p:nvPr/>
          </p:nvCxnSpPr>
          <p:spPr>
            <a:xfrm>
              <a:off x="5009685" y="1762425"/>
              <a:ext cx="990870" cy="3230281"/>
            </a:xfrm>
            <a:prstGeom prst="bentConnector2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winkelte Verbindung 10"/>
            <p:cNvCxnSpPr>
              <a:endCxn id="52" idx="0"/>
            </p:cNvCxnSpPr>
            <p:nvPr/>
          </p:nvCxnSpPr>
          <p:spPr>
            <a:xfrm rot="5400000">
              <a:off x="2591135" y="3266879"/>
              <a:ext cx="2977246" cy="476443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winkelte Verbindung 11"/>
            <p:cNvCxnSpPr>
              <a:stCxn id="74" idx="2"/>
              <a:endCxn id="52" idx="0"/>
            </p:cNvCxnSpPr>
            <p:nvPr/>
          </p:nvCxnSpPr>
          <p:spPr>
            <a:xfrm rot="5400000">
              <a:off x="3488642" y="3907299"/>
              <a:ext cx="1439318" cy="733530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winkelte Verbindung 12"/>
            <p:cNvCxnSpPr>
              <a:stCxn id="74" idx="2"/>
            </p:cNvCxnSpPr>
            <p:nvPr/>
          </p:nvCxnSpPr>
          <p:spPr>
            <a:xfrm rot="16200000" flipH="1">
              <a:off x="4454140" y="3675330"/>
              <a:ext cx="1482862" cy="1241011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winkelte Verbindung 13"/>
            <p:cNvCxnSpPr>
              <a:stCxn id="105" idx="2"/>
              <a:endCxn id="62" idx="0"/>
            </p:cNvCxnSpPr>
            <p:nvPr/>
          </p:nvCxnSpPr>
          <p:spPr>
            <a:xfrm rot="16200000" flipH="1">
              <a:off x="3509940" y="700330"/>
              <a:ext cx="619435" cy="996646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winkelte Verbindung 14"/>
            <p:cNvCxnSpPr>
              <a:stCxn id="62" idx="3"/>
              <a:endCxn id="107" idx="2"/>
            </p:cNvCxnSpPr>
            <p:nvPr/>
          </p:nvCxnSpPr>
          <p:spPr>
            <a:xfrm flipV="1">
              <a:off x="5009685" y="914754"/>
              <a:ext cx="292050" cy="847670"/>
            </a:xfrm>
            <a:prstGeom prst="bentConnector2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winkelte Verbindung 15"/>
            <p:cNvCxnSpPr>
              <a:stCxn id="107" idx="3"/>
              <a:endCxn id="103" idx="1"/>
            </p:cNvCxnSpPr>
            <p:nvPr/>
          </p:nvCxnSpPr>
          <p:spPr>
            <a:xfrm>
              <a:off x="5993440" y="660701"/>
              <a:ext cx="526758" cy="428527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winkelte Verbindung 16"/>
            <p:cNvCxnSpPr>
              <a:endCxn id="101" idx="1"/>
            </p:cNvCxnSpPr>
            <p:nvPr/>
          </p:nvCxnSpPr>
          <p:spPr>
            <a:xfrm rot="16200000" flipH="1">
              <a:off x="7003100" y="1379423"/>
              <a:ext cx="507254" cy="434970"/>
            </a:xfrm>
            <a:prstGeom prst="bentConnector2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winkelte Verbindung 17"/>
            <p:cNvCxnSpPr>
              <a:stCxn id="107" idx="2"/>
              <a:endCxn id="101" idx="1"/>
            </p:cNvCxnSpPr>
            <p:nvPr/>
          </p:nvCxnSpPr>
          <p:spPr>
            <a:xfrm rot="16200000" flipH="1">
              <a:off x="5920083" y="296405"/>
              <a:ext cx="935781" cy="2172477"/>
            </a:xfrm>
            <a:prstGeom prst="bentConnector2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winkelte Verbindung 18"/>
            <p:cNvCxnSpPr>
              <a:endCxn id="105" idx="3"/>
            </p:cNvCxnSpPr>
            <p:nvPr/>
          </p:nvCxnSpPr>
          <p:spPr>
            <a:xfrm rot="10800000">
              <a:off x="4013040" y="634883"/>
              <a:ext cx="596991" cy="200292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winkelte Verbindung 19"/>
            <p:cNvCxnSpPr/>
            <p:nvPr/>
          </p:nvCxnSpPr>
          <p:spPr>
            <a:xfrm rot="5400000">
              <a:off x="1348866" y="2471460"/>
              <a:ext cx="3228879" cy="12700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winkelte Verbindung 20"/>
            <p:cNvCxnSpPr>
              <a:stCxn id="105" idx="3"/>
              <a:endCxn id="86" idx="1"/>
            </p:cNvCxnSpPr>
            <p:nvPr/>
          </p:nvCxnSpPr>
          <p:spPr>
            <a:xfrm>
              <a:off x="4013039" y="634883"/>
              <a:ext cx="1096264" cy="5669389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winkelte Verbindung 21"/>
            <p:cNvCxnSpPr>
              <a:stCxn id="90" idx="3"/>
              <a:endCxn id="76" idx="1"/>
            </p:cNvCxnSpPr>
            <p:nvPr/>
          </p:nvCxnSpPr>
          <p:spPr>
            <a:xfrm>
              <a:off x="1474834" y="1987707"/>
              <a:ext cx="556354" cy="2352247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winkelte Verbindung 22"/>
            <p:cNvCxnSpPr>
              <a:stCxn id="89" idx="2"/>
              <a:endCxn id="76" idx="0"/>
            </p:cNvCxnSpPr>
            <p:nvPr/>
          </p:nvCxnSpPr>
          <p:spPr>
            <a:xfrm rot="16200000" flipH="1">
              <a:off x="1246898" y="2609905"/>
              <a:ext cx="957215" cy="1994776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winkelte Verbindung 23"/>
            <p:cNvCxnSpPr>
              <a:stCxn id="89" idx="2"/>
              <a:endCxn id="72" idx="0"/>
            </p:cNvCxnSpPr>
            <p:nvPr/>
          </p:nvCxnSpPr>
          <p:spPr>
            <a:xfrm rot="16200000" flipH="1">
              <a:off x="3232605" y="624198"/>
              <a:ext cx="957215" cy="5966190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winkelte Verbindung 24"/>
            <p:cNvCxnSpPr>
              <a:stCxn id="87" idx="0"/>
              <a:endCxn id="50" idx="2"/>
            </p:cNvCxnSpPr>
            <p:nvPr/>
          </p:nvCxnSpPr>
          <p:spPr>
            <a:xfrm rot="16200000" flipV="1">
              <a:off x="6594726" y="4906640"/>
              <a:ext cx="277805" cy="1466147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winkelte Verbindung 25"/>
            <p:cNvCxnSpPr>
              <a:stCxn id="72" idx="2"/>
              <a:endCxn id="87" idx="0"/>
            </p:cNvCxnSpPr>
            <p:nvPr/>
          </p:nvCxnSpPr>
          <p:spPr>
            <a:xfrm rot="16200000" flipH="1">
              <a:off x="6488198" y="4800115"/>
              <a:ext cx="1184611" cy="772393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winkelte Verbindung 26"/>
            <p:cNvCxnSpPr>
              <a:stCxn id="99" idx="3"/>
              <a:endCxn id="62" idx="1"/>
            </p:cNvCxnSpPr>
            <p:nvPr/>
          </p:nvCxnSpPr>
          <p:spPr>
            <a:xfrm flipV="1">
              <a:off x="1763974" y="1762424"/>
              <a:ext cx="1862301" cy="3528894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winkelte Verbindung 27"/>
            <p:cNvCxnSpPr>
              <a:stCxn id="72" idx="2"/>
              <a:endCxn id="97" idx="0"/>
            </p:cNvCxnSpPr>
            <p:nvPr/>
          </p:nvCxnSpPr>
          <p:spPr>
            <a:xfrm rot="5400000">
              <a:off x="3808245" y="2987933"/>
              <a:ext cx="1279988" cy="4492136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winkelte Verbindung 28"/>
            <p:cNvCxnSpPr>
              <a:stCxn id="85" idx="0"/>
              <a:endCxn id="50" idx="2"/>
            </p:cNvCxnSpPr>
            <p:nvPr/>
          </p:nvCxnSpPr>
          <p:spPr>
            <a:xfrm rot="5400000" flipH="1" flipV="1">
              <a:off x="4739606" y="4789271"/>
              <a:ext cx="549406" cy="1972490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winkelte Verbindung 29"/>
            <p:cNvCxnSpPr>
              <a:stCxn id="62" idx="2"/>
              <a:endCxn id="85" idx="0"/>
            </p:cNvCxnSpPr>
            <p:nvPr/>
          </p:nvCxnSpPr>
          <p:spPr>
            <a:xfrm rot="5400000">
              <a:off x="2156151" y="3888390"/>
              <a:ext cx="4033742" cy="289917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winkelte Verbindung 30"/>
            <p:cNvCxnSpPr>
              <a:stCxn id="99" idx="0"/>
              <a:endCxn id="88" idx="2"/>
            </p:cNvCxnSpPr>
            <p:nvPr/>
          </p:nvCxnSpPr>
          <p:spPr>
            <a:xfrm rot="16200000" flipV="1">
              <a:off x="557888" y="4522884"/>
              <a:ext cx="684611" cy="344152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winkelte Verbindung 31"/>
            <p:cNvCxnSpPr>
              <a:stCxn id="86" idx="0"/>
              <a:endCxn id="50" idx="2"/>
            </p:cNvCxnSpPr>
            <p:nvPr/>
          </p:nvCxnSpPr>
          <p:spPr>
            <a:xfrm rot="5400000" flipH="1" flipV="1">
              <a:off x="5626079" y="5675743"/>
              <a:ext cx="549406" cy="199545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winkelte Verbindung 32"/>
            <p:cNvCxnSpPr>
              <a:stCxn id="107" idx="2"/>
              <a:endCxn id="87" idx="0"/>
            </p:cNvCxnSpPr>
            <p:nvPr/>
          </p:nvCxnSpPr>
          <p:spPr>
            <a:xfrm rot="16200000" flipH="1">
              <a:off x="3952285" y="2264203"/>
              <a:ext cx="4863864" cy="2164965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winkelte Verbindung 33"/>
            <p:cNvCxnSpPr>
              <a:stCxn id="78" idx="3"/>
            </p:cNvCxnSpPr>
            <p:nvPr/>
          </p:nvCxnSpPr>
          <p:spPr>
            <a:xfrm>
              <a:off x="2108908" y="1121981"/>
              <a:ext cx="427458" cy="2963920"/>
            </a:xfrm>
            <a:prstGeom prst="bentConnector2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winkelte Verbindung 34"/>
            <p:cNvCxnSpPr>
              <a:stCxn id="101" idx="1"/>
            </p:cNvCxnSpPr>
            <p:nvPr/>
          </p:nvCxnSpPr>
          <p:spPr>
            <a:xfrm rot="10800000" flipV="1">
              <a:off x="7199486" y="1850535"/>
              <a:ext cx="274727" cy="2235366"/>
            </a:xfrm>
            <a:prstGeom prst="bentConnector2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winkelte Verbindung 35"/>
            <p:cNvCxnSpPr>
              <a:stCxn id="92" idx="2"/>
              <a:endCxn id="95" idx="0"/>
            </p:cNvCxnSpPr>
            <p:nvPr/>
          </p:nvCxnSpPr>
          <p:spPr>
            <a:xfrm rot="16200000" flipH="1">
              <a:off x="7896593" y="4337392"/>
              <a:ext cx="747364" cy="38243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winkelte Verbindung 36"/>
            <p:cNvCxnSpPr>
              <a:stCxn id="87" idx="3"/>
              <a:endCxn id="92" idx="3"/>
            </p:cNvCxnSpPr>
            <p:nvPr/>
          </p:nvCxnSpPr>
          <p:spPr>
            <a:xfrm flipV="1">
              <a:off x="8158405" y="3724221"/>
              <a:ext cx="834411" cy="2308450"/>
            </a:xfrm>
            <a:prstGeom prst="bentConnector3">
              <a:avLst>
                <a:gd name="adj1" fmla="val 112599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8" name="Gruppierung 37"/>
            <p:cNvGrpSpPr/>
            <p:nvPr/>
          </p:nvGrpSpPr>
          <p:grpSpPr>
            <a:xfrm>
              <a:off x="70557" y="204606"/>
              <a:ext cx="9219717" cy="6353719"/>
              <a:chOff x="70557" y="204606"/>
              <a:chExt cx="9219717" cy="6353719"/>
            </a:xfrm>
          </p:grpSpPr>
          <p:cxnSp>
            <p:nvCxnSpPr>
              <p:cNvPr id="77" name="Gewinkelte Verbindung 76"/>
              <p:cNvCxnSpPr>
                <a:stCxn id="92" idx="0"/>
                <a:endCxn id="101" idx="2"/>
              </p:cNvCxnSpPr>
              <p:nvPr/>
            </p:nvCxnSpPr>
            <p:spPr>
              <a:xfrm rot="16200000" flipV="1">
                <a:off x="7528026" y="2742480"/>
                <a:ext cx="1361021" cy="85237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" name="Rechteck 77"/>
              <p:cNvSpPr/>
              <p:nvPr/>
            </p:nvSpPr>
            <p:spPr>
              <a:xfrm>
                <a:off x="793788" y="863369"/>
                <a:ext cx="1315120" cy="51722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100" dirty="0" err="1" smtClean="0">
                    <a:solidFill>
                      <a:schemeClr val="tx1"/>
                    </a:solidFill>
                    <a:latin typeface="Eurostile"/>
                    <a:cs typeface="Eurostile"/>
                  </a:rPr>
                  <a:t>cfExpertise</a:t>
                </a:r>
                <a:endParaRPr lang="de-DE" sz="1100" dirty="0" smtClean="0">
                  <a:solidFill>
                    <a:schemeClr val="tx1"/>
                  </a:solidFill>
                  <a:latin typeface="Eurostile"/>
                  <a:cs typeface="Eurostile"/>
                </a:endParaRPr>
              </a:p>
              <a:p>
                <a:pPr algn="ctr"/>
                <a:r>
                  <a:rPr lang="de-DE" sz="1100" dirty="0" err="1" smtClean="0">
                    <a:solidFill>
                      <a:schemeClr val="tx1"/>
                    </a:solidFill>
                    <a:latin typeface="Eurostile"/>
                    <a:cs typeface="Eurostile"/>
                  </a:rPr>
                  <a:t>AndSkills</a:t>
                </a:r>
                <a:endParaRPr lang="de-DE" sz="1100" dirty="0">
                  <a:solidFill>
                    <a:schemeClr val="tx1"/>
                  </a:solidFill>
                  <a:latin typeface="Eurostile"/>
                  <a:cs typeface="Eurostile"/>
                </a:endParaRPr>
              </a:p>
            </p:txBody>
          </p:sp>
          <p:grpSp>
            <p:nvGrpSpPr>
              <p:cNvPr id="79" name="Gruppierung 78"/>
              <p:cNvGrpSpPr/>
              <p:nvPr/>
            </p:nvGrpSpPr>
            <p:grpSpPr>
              <a:xfrm>
                <a:off x="4423503" y="230424"/>
                <a:ext cx="1569937" cy="684330"/>
                <a:chOff x="7353001" y="160046"/>
                <a:chExt cx="1569937" cy="684330"/>
              </a:xfrm>
            </p:grpSpPr>
            <p:sp>
              <p:nvSpPr>
                <p:cNvPr id="106" name="Oval 105"/>
                <p:cNvSpPr/>
                <p:nvPr/>
              </p:nvSpPr>
              <p:spPr>
                <a:xfrm>
                  <a:off x="7353001" y="160046"/>
                  <a:ext cx="450774" cy="386725"/>
                </a:xfrm>
                <a:prstGeom prst="ellipse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100">
                    <a:latin typeface="Eurostile"/>
                    <a:cs typeface="Eurostile"/>
                  </a:endParaRPr>
                </a:p>
              </p:txBody>
            </p:sp>
            <p:sp>
              <p:nvSpPr>
                <p:cNvPr id="107" name="Rechteck 106"/>
                <p:cNvSpPr/>
                <p:nvPr/>
              </p:nvSpPr>
              <p:spPr>
                <a:xfrm>
                  <a:off x="7539528" y="336270"/>
                  <a:ext cx="1383410" cy="508106"/>
                </a:xfrm>
                <a:prstGeom prst="rect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1100" dirty="0" err="1" smtClean="0">
                      <a:solidFill>
                        <a:schemeClr val="bg1"/>
                      </a:solidFill>
                      <a:latin typeface="Eurostile"/>
                      <a:cs typeface="Eurostile"/>
                    </a:rPr>
                    <a:t>cfEquipment</a:t>
                  </a:r>
                  <a:endParaRPr lang="de-DE" sz="1100" dirty="0">
                    <a:solidFill>
                      <a:schemeClr val="bg1"/>
                    </a:solidFill>
                    <a:latin typeface="Eurostile"/>
                    <a:cs typeface="Eurostile"/>
                  </a:endParaRPr>
                </a:p>
              </p:txBody>
            </p:sp>
          </p:grpSp>
          <p:grpSp>
            <p:nvGrpSpPr>
              <p:cNvPr id="80" name="Gruppierung 79"/>
              <p:cNvGrpSpPr/>
              <p:nvPr/>
            </p:nvGrpSpPr>
            <p:grpSpPr>
              <a:xfrm>
                <a:off x="2443102" y="204606"/>
                <a:ext cx="1569937" cy="684330"/>
                <a:chOff x="7353001" y="160046"/>
                <a:chExt cx="1569937" cy="684330"/>
              </a:xfrm>
            </p:grpSpPr>
            <p:sp>
              <p:nvSpPr>
                <p:cNvPr id="104" name="Oval 103"/>
                <p:cNvSpPr/>
                <p:nvPr/>
              </p:nvSpPr>
              <p:spPr>
                <a:xfrm>
                  <a:off x="7353001" y="160046"/>
                  <a:ext cx="450774" cy="386725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100">
                    <a:latin typeface="Eurostile"/>
                    <a:cs typeface="Eurostile"/>
                  </a:endParaRPr>
                </a:p>
              </p:txBody>
            </p:sp>
            <p:sp>
              <p:nvSpPr>
                <p:cNvPr id="105" name="Rechteck 104"/>
                <p:cNvSpPr/>
                <p:nvPr/>
              </p:nvSpPr>
              <p:spPr>
                <a:xfrm>
                  <a:off x="7539528" y="336270"/>
                  <a:ext cx="1383410" cy="508106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1100" dirty="0" err="1" smtClean="0">
                      <a:solidFill>
                        <a:schemeClr val="tx1"/>
                      </a:solidFill>
                      <a:latin typeface="Eurostile"/>
                      <a:cs typeface="Eurostile"/>
                    </a:rPr>
                    <a:t>cfFunding</a:t>
                  </a:r>
                  <a:endParaRPr lang="de-DE" sz="1100" dirty="0">
                    <a:solidFill>
                      <a:schemeClr val="tx1"/>
                    </a:solidFill>
                    <a:latin typeface="Eurostile"/>
                    <a:cs typeface="Eurostile"/>
                  </a:endParaRPr>
                </a:p>
              </p:txBody>
            </p:sp>
          </p:grpSp>
          <p:grpSp>
            <p:nvGrpSpPr>
              <p:cNvPr id="81" name="Gruppierung 80"/>
              <p:cNvGrpSpPr/>
              <p:nvPr/>
            </p:nvGrpSpPr>
            <p:grpSpPr>
              <a:xfrm>
                <a:off x="6333671" y="658951"/>
                <a:ext cx="1569937" cy="684330"/>
                <a:chOff x="7353001" y="160046"/>
                <a:chExt cx="1569937" cy="684330"/>
              </a:xfrm>
            </p:grpSpPr>
            <p:sp>
              <p:nvSpPr>
                <p:cNvPr id="102" name="Oval 101"/>
                <p:cNvSpPr/>
                <p:nvPr/>
              </p:nvSpPr>
              <p:spPr>
                <a:xfrm>
                  <a:off x="7353001" y="160046"/>
                  <a:ext cx="450774" cy="386725"/>
                </a:xfrm>
                <a:prstGeom prst="ellipse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100">
                    <a:latin typeface="Eurostile"/>
                    <a:cs typeface="Eurostile"/>
                  </a:endParaRPr>
                </a:p>
              </p:txBody>
            </p:sp>
            <p:sp>
              <p:nvSpPr>
                <p:cNvPr id="103" name="Rechteck 102"/>
                <p:cNvSpPr/>
                <p:nvPr/>
              </p:nvSpPr>
              <p:spPr>
                <a:xfrm>
                  <a:off x="7539528" y="336270"/>
                  <a:ext cx="1383410" cy="508106"/>
                </a:xfrm>
                <a:prstGeom prst="rect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1100" dirty="0" err="1" smtClean="0">
                      <a:solidFill>
                        <a:schemeClr val="bg1"/>
                      </a:solidFill>
                      <a:latin typeface="Eurostile"/>
                      <a:cs typeface="Eurostile"/>
                    </a:rPr>
                    <a:t>cfFacility</a:t>
                  </a:r>
                  <a:endParaRPr lang="de-DE" sz="1100" dirty="0">
                    <a:solidFill>
                      <a:schemeClr val="bg1"/>
                    </a:solidFill>
                    <a:latin typeface="Eurostile"/>
                    <a:cs typeface="Eurostile"/>
                  </a:endParaRPr>
                </a:p>
              </p:txBody>
            </p:sp>
          </p:grpSp>
          <p:grpSp>
            <p:nvGrpSpPr>
              <p:cNvPr id="82" name="Gruppierung 81"/>
              <p:cNvGrpSpPr/>
              <p:nvPr/>
            </p:nvGrpSpPr>
            <p:grpSpPr>
              <a:xfrm>
                <a:off x="7287685" y="1420258"/>
                <a:ext cx="1569937" cy="684330"/>
                <a:chOff x="7353001" y="160046"/>
                <a:chExt cx="1569937" cy="684330"/>
              </a:xfrm>
            </p:grpSpPr>
            <p:sp>
              <p:nvSpPr>
                <p:cNvPr id="100" name="Oval 99"/>
                <p:cNvSpPr/>
                <p:nvPr/>
              </p:nvSpPr>
              <p:spPr>
                <a:xfrm>
                  <a:off x="7353001" y="160046"/>
                  <a:ext cx="450774" cy="386725"/>
                </a:xfrm>
                <a:prstGeom prst="ellipse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100">
                    <a:latin typeface="Eurostile"/>
                    <a:cs typeface="Eurostile"/>
                  </a:endParaRPr>
                </a:p>
              </p:txBody>
            </p:sp>
            <p:sp>
              <p:nvSpPr>
                <p:cNvPr id="101" name="Rechteck 100"/>
                <p:cNvSpPr/>
                <p:nvPr/>
              </p:nvSpPr>
              <p:spPr>
                <a:xfrm>
                  <a:off x="7539528" y="336270"/>
                  <a:ext cx="1383410" cy="508106"/>
                </a:xfrm>
                <a:prstGeom prst="rect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1100" dirty="0" err="1" smtClean="0">
                      <a:solidFill>
                        <a:schemeClr val="bg1"/>
                      </a:solidFill>
                      <a:latin typeface="Eurostile"/>
                      <a:cs typeface="Eurostile"/>
                    </a:rPr>
                    <a:t>cfService</a:t>
                  </a:r>
                  <a:endParaRPr lang="de-DE" sz="1100" dirty="0">
                    <a:solidFill>
                      <a:schemeClr val="bg1"/>
                    </a:solidFill>
                    <a:latin typeface="Eurostile"/>
                    <a:cs typeface="Eurostile"/>
                  </a:endParaRPr>
                </a:p>
              </p:txBody>
            </p:sp>
          </p:grpSp>
          <p:grpSp>
            <p:nvGrpSpPr>
              <p:cNvPr id="83" name="Gruppierung 82"/>
              <p:cNvGrpSpPr/>
              <p:nvPr/>
            </p:nvGrpSpPr>
            <p:grpSpPr>
              <a:xfrm>
                <a:off x="194037" y="4861041"/>
                <a:ext cx="1569937" cy="684330"/>
                <a:chOff x="7353001" y="160046"/>
                <a:chExt cx="1569937" cy="684330"/>
              </a:xfrm>
            </p:grpSpPr>
            <p:sp>
              <p:nvSpPr>
                <p:cNvPr id="98" name="Oval 97"/>
                <p:cNvSpPr/>
                <p:nvPr/>
              </p:nvSpPr>
              <p:spPr>
                <a:xfrm>
                  <a:off x="7353001" y="160046"/>
                  <a:ext cx="450774" cy="386725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100">
                    <a:latin typeface="Eurostile"/>
                    <a:cs typeface="Eurostile"/>
                  </a:endParaRPr>
                </a:p>
              </p:txBody>
            </p:sp>
            <p:sp>
              <p:nvSpPr>
                <p:cNvPr id="99" name="Rechteck 98"/>
                <p:cNvSpPr/>
                <p:nvPr/>
              </p:nvSpPr>
              <p:spPr>
                <a:xfrm>
                  <a:off x="7539528" y="336270"/>
                  <a:ext cx="1383410" cy="508106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1100" dirty="0" err="1" smtClean="0">
                      <a:solidFill>
                        <a:schemeClr val="tx1"/>
                      </a:solidFill>
                      <a:latin typeface="Eurostile"/>
                      <a:cs typeface="Eurostile"/>
                    </a:rPr>
                    <a:t>cfCitation</a:t>
                  </a:r>
                  <a:endParaRPr lang="de-DE" sz="1100" dirty="0">
                    <a:solidFill>
                      <a:schemeClr val="tx1"/>
                    </a:solidFill>
                    <a:latin typeface="Eurostile"/>
                    <a:cs typeface="Eurostile"/>
                  </a:endParaRPr>
                </a:p>
              </p:txBody>
            </p:sp>
          </p:grpSp>
          <p:grpSp>
            <p:nvGrpSpPr>
              <p:cNvPr id="84" name="Gruppierung 83"/>
              <p:cNvGrpSpPr/>
              <p:nvPr/>
            </p:nvGrpSpPr>
            <p:grpSpPr>
              <a:xfrm>
                <a:off x="1323939" y="5697771"/>
                <a:ext cx="1569937" cy="684330"/>
                <a:chOff x="7353001" y="160046"/>
                <a:chExt cx="1569937" cy="684330"/>
              </a:xfrm>
            </p:grpSpPr>
            <p:sp>
              <p:nvSpPr>
                <p:cNvPr id="96" name="Oval 95"/>
                <p:cNvSpPr/>
                <p:nvPr/>
              </p:nvSpPr>
              <p:spPr>
                <a:xfrm>
                  <a:off x="7353001" y="160046"/>
                  <a:ext cx="450774" cy="386725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100">
                    <a:latin typeface="Eurostile"/>
                    <a:cs typeface="Eurostile"/>
                  </a:endParaRPr>
                </a:p>
              </p:txBody>
            </p:sp>
            <p:sp>
              <p:nvSpPr>
                <p:cNvPr id="97" name="Rechteck 96"/>
                <p:cNvSpPr/>
                <p:nvPr/>
              </p:nvSpPr>
              <p:spPr>
                <a:xfrm>
                  <a:off x="7539528" y="336270"/>
                  <a:ext cx="1383410" cy="508106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1100" dirty="0" err="1" smtClean="0">
                      <a:solidFill>
                        <a:schemeClr val="tx1"/>
                      </a:solidFill>
                      <a:latin typeface="Eurostile"/>
                      <a:cs typeface="Eurostile"/>
                    </a:rPr>
                    <a:t>cfEvent</a:t>
                  </a:r>
                  <a:endParaRPr lang="de-DE" sz="1100" dirty="0">
                    <a:solidFill>
                      <a:schemeClr val="tx1"/>
                    </a:solidFill>
                    <a:latin typeface="Eurostile"/>
                    <a:cs typeface="Eurostile"/>
                  </a:endParaRPr>
                </a:p>
              </p:txBody>
            </p:sp>
          </p:grpSp>
          <p:sp>
            <p:nvSpPr>
              <p:cNvPr id="85" name="Rechteck 84"/>
              <p:cNvSpPr/>
              <p:nvPr/>
            </p:nvSpPr>
            <p:spPr>
              <a:xfrm>
                <a:off x="3336358" y="6050219"/>
                <a:ext cx="1383410" cy="508106"/>
              </a:xfrm>
              <a:prstGeom prst="rect">
                <a:avLst/>
              </a:prstGeom>
              <a:solidFill>
                <a:srgbClr val="FFDE1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100" dirty="0" err="1" smtClean="0">
                    <a:solidFill>
                      <a:schemeClr val="tx1"/>
                    </a:solidFill>
                    <a:latin typeface="Eurostile"/>
                    <a:cs typeface="Eurostile"/>
                  </a:rPr>
                  <a:t>cfLanguage</a:t>
                </a:r>
                <a:endParaRPr lang="de-DE" sz="1100" dirty="0">
                  <a:solidFill>
                    <a:schemeClr val="tx1"/>
                  </a:solidFill>
                  <a:latin typeface="Eurostile"/>
                  <a:cs typeface="Eurostile"/>
                </a:endParaRPr>
              </a:p>
            </p:txBody>
          </p:sp>
          <p:sp>
            <p:nvSpPr>
              <p:cNvPr id="86" name="Rechteck 85"/>
              <p:cNvSpPr/>
              <p:nvPr/>
            </p:nvSpPr>
            <p:spPr>
              <a:xfrm>
                <a:off x="5109303" y="6050219"/>
                <a:ext cx="1383410" cy="508106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100" dirty="0" err="1" smtClean="0">
                    <a:solidFill>
                      <a:schemeClr val="tx1"/>
                    </a:solidFill>
                    <a:latin typeface="Eurostile"/>
                    <a:cs typeface="Eurostile"/>
                  </a:rPr>
                  <a:t>cfCurrency</a:t>
                </a:r>
                <a:endParaRPr lang="de-DE" sz="1100" dirty="0">
                  <a:solidFill>
                    <a:schemeClr val="tx1"/>
                  </a:solidFill>
                  <a:latin typeface="Eurostile"/>
                  <a:cs typeface="Eurostile"/>
                </a:endParaRPr>
              </a:p>
            </p:txBody>
          </p:sp>
          <p:sp>
            <p:nvSpPr>
              <p:cNvPr id="87" name="Rechteck 86"/>
              <p:cNvSpPr/>
              <p:nvPr/>
            </p:nvSpPr>
            <p:spPr>
              <a:xfrm>
                <a:off x="6774995" y="5778618"/>
                <a:ext cx="1383410" cy="508106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100" dirty="0" err="1" smtClean="0">
                    <a:solidFill>
                      <a:schemeClr val="tx1"/>
                    </a:solidFill>
                    <a:latin typeface="Eurostile"/>
                    <a:cs typeface="Eurostile"/>
                  </a:rPr>
                  <a:t>cfCountry</a:t>
                </a:r>
                <a:endParaRPr lang="de-DE" sz="1100" dirty="0">
                  <a:solidFill>
                    <a:schemeClr val="tx1"/>
                  </a:solidFill>
                  <a:latin typeface="Eurostile"/>
                  <a:cs typeface="Eurostile"/>
                </a:endParaRPr>
              </a:p>
            </p:txBody>
          </p:sp>
          <p:sp>
            <p:nvSpPr>
              <p:cNvPr id="88" name="Rechteck 87"/>
              <p:cNvSpPr/>
              <p:nvPr/>
            </p:nvSpPr>
            <p:spPr>
              <a:xfrm>
                <a:off x="70557" y="3835431"/>
                <a:ext cx="1315120" cy="51722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100" dirty="0" err="1" smtClean="0">
                    <a:solidFill>
                      <a:schemeClr val="tx1"/>
                    </a:solidFill>
                    <a:latin typeface="Eurostile"/>
                    <a:cs typeface="Eurostile"/>
                  </a:rPr>
                  <a:t>cfCurriculum</a:t>
                </a:r>
                <a:r>
                  <a:rPr lang="de-DE" sz="1100" dirty="0" smtClean="0">
                    <a:solidFill>
                      <a:schemeClr val="tx1"/>
                    </a:solidFill>
                    <a:latin typeface="Eurostile"/>
                    <a:cs typeface="Eurostile"/>
                  </a:rPr>
                  <a:t/>
                </a:r>
                <a:br>
                  <a:rPr lang="de-DE" sz="1100" dirty="0" smtClean="0">
                    <a:solidFill>
                      <a:schemeClr val="tx1"/>
                    </a:solidFill>
                    <a:latin typeface="Eurostile"/>
                    <a:cs typeface="Eurostile"/>
                  </a:rPr>
                </a:br>
                <a:r>
                  <a:rPr lang="de-DE" sz="1100" dirty="0" smtClean="0">
                    <a:solidFill>
                      <a:schemeClr val="tx1"/>
                    </a:solidFill>
                    <a:latin typeface="Eurostile"/>
                    <a:cs typeface="Eurostile"/>
                  </a:rPr>
                  <a:t>Vitae	</a:t>
                </a:r>
                <a:endParaRPr lang="de-DE" sz="1100" dirty="0">
                  <a:solidFill>
                    <a:schemeClr val="tx1"/>
                  </a:solidFill>
                  <a:latin typeface="Eurostile"/>
                  <a:cs typeface="Eurostile"/>
                </a:endParaRPr>
              </a:p>
            </p:txBody>
          </p:sp>
          <p:sp>
            <p:nvSpPr>
              <p:cNvPr id="89" name="Rechteck 88"/>
              <p:cNvSpPr/>
              <p:nvPr/>
            </p:nvSpPr>
            <p:spPr>
              <a:xfrm>
                <a:off x="70557" y="2611463"/>
                <a:ext cx="1315120" cy="51722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100" dirty="0" err="1" smtClean="0">
                    <a:solidFill>
                      <a:schemeClr val="tx1"/>
                    </a:solidFill>
                    <a:latin typeface="Eurostile"/>
                    <a:cs typeface="Eurostile"/>
                  </a:rPr>
                  <a:t>cfPrize</a:t>
                </a:r>
                <a:endParaRPr lang="de-DE" sz="1100" dirty="0">
                  <a:solidFill>
                    <a:schemeClr val="tx1"/>
                  </a:solidFill>
                  <a:latin typeface="Eurostile"/>
                  <a:cs typeface="Eurostile"/>
                </a:endParaRPr>
              </a:p>
            </p:txBody>
          </p:sp>
          <p:sp>
            <p:nvSpPr>
              <p:cNvPr id="90" name="Rechteck 89"/>
              <p:cNvSpPr/>
              <p:nvPr/>
            </p:nvSpPr>
            <p:spPr>
              <a:xfrm>
                <a:off x="159714" y="1729095"/>
                <a:ext cx="1315120" cy="51722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100" dirty="0" err="1" smtClean="0">
                    <a:solidFill>
                      <a:schemeClr val="tx1"/>
                    </a:solidFill>
                    <a:latin typeface="Eurostile"/>
                    <a:cs typeface="Eurostile"/>
                  </a:rPr>
                  <a:t>cfQualification</a:t>
                </a:r>
                <a:endParaRPr lang="de-DE" sz="1100" dirty="0" smtClean="0">
                  <a:solidFill>
                    <a:schemeClr val="tx1"/>
                  </a:solidFill>
                  <a:latin typeface="Eurostile"/>
                  <a:cs typeface="Eurostile"/>
                </a:endParaRPr>
              </a:p>
            </p:txBody>
          </p:sp>
          <p:grpSp>
            <p:nvGrpSpPr>
              <p:cNvPr id="91" name="Gruppierung 90"/>
              <p:cNvGrpSpPr/>
              <p:nvPr/>
            </p:nvGrpSpPr>
            <p:grpSpPr>
              <a:xfrm>
                <a:off x="7411165" y="4553972"/>
                <a:ext cx="1569937" cy="684330"/>
                <a:chOff x="7353001" y="160046"/>
                <a:chExt cx="1569937" cy="684330"/>
              </a:xfrm>
            </p:grpSpPr>
            <p:sp>
              <p:nvSpPr>
                <p:cNvPr id="94" name="Oval 93"/>
                <p:cNvSpPr/>
                <p:nvPr/>
              </p:nvSpPr>
              <p:spPr>
                <a:xfrm>
                  <a:off x="7353001" y="160046"/>
                  <a:ext cx="450774" cy="386725"/>
                </a:xfrm>
                <a:prstGeom prst="ellips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100">
                    <a:latin typeface="Eurostile"/>
                    <a:cs typeface="Eurostile"/>
                  </a:endParaRPr>
                </a:p>
              </p:txBody>
            </p:sp>
            <p:sp>
              <p:nvSpPr>
                <p:cNvPr id="95" name="Rechteck 94"/>
                <p:cNvSpPr/>
                <p:nvPr/>
              </p:nvSpPr>
              <p:spPr>
                <a:xfrm>
                  <a:off x="7539528" y="336270"/>
                  <a:ext cx="1383410" cy="508106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1100" dirty="0" err="1" smtClean="0">
                      <a:solidFill>
                        <a:schemeClr val="tx1"/>
                      </a:solidFill>
                      <a:latin typeface="Eurostile"/>
                      <a:cs typeface="Eurostile"/>
                    </a:rPr>
                    <a:t>cfGeographic</a:t>
                  </a:r>
                  <a:r>
                    <a:rPr lang="de-DE" sz="1100" dirty="0" smtClean="0">
                      <a:solidFill>
                        <a:schemeClr val="tx1"/>
                      </a:solidFill>
                      <a:latin typeface="Eurostile"/>
                      <a:cs typeface="Eurostile"/>
                    </a:rPr>
                    <a:t/>
                  </a:r>
                  <a:br>
                    <a:rPr lang="de-DE" sz="1100" dirty="0" smtClean="0">
                      <a:solidFill>
                        <a:schemeClr val="tx1"/>
                      </a:solidFill>
                      <a:latin typeface="Eurostile"/>
                      <a:cs typeface="Eurostile"/>
                    </a:rPr>
                  </a:br>
                  <a:r>
                    <a:rPr lang="de-DE" sz="1100" dirty="0" err="1" smtClean="0">
                      <a:solidFill>
                        <a:schemeClr val="tx1"/>
                      </a:solidFill>
                      <a:latin typeface="Eurostile"/>
                      <a:cs typeface="Eurostile"/>
                    </a:rPr>
                    <a:t>BoundingBox</a:t>
                  </a:r>
                  <a:endParaRPr lang="de-DE" sz="1100" dirty="0">
                    <a:solidFill>
                      <a:schemeClr val="tx1"/>
                    </a:solidFill>
                    <a:latin typeface="Eurostile"/>
                    <a:cs typeface="Eurostile"/>
                  </a:endParaRPr>
                </a:p>
              </p:txBody>
            </p:sp>
          </p:grpSp>
          <p:sp>
            <p:nvSpPr>
              <p:cNvPr id="92" name="Rechteck 91"/>
              <p:cNvSpPr/>
              <p:nvPr/>
            </p:nvSpPr>
            <p:spPr>
              <a:xfrm>
                <a:off x="7509492" y="3465609"/>
                <a:ext cx="1483324" cy="51722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100" dirty="0" err="1" smtClean="0">
                    <a:solidFill>
                      <a:schemeClr val="tx1"/>
                    </a:solidFill>
                    <a:latin typeface="Eurostile"/>
                    <a:cs typeface="Eurostile"/>
                  </a:rPr>
                  <a:t>cfPostalAddress</a:t>
                </a:r>
                <a:endParaRPr lang="de-DE" sz="1100" dirty="0" smtClean="0">
                  <a:solidFill>
                    <a:schemeClr val="tx1"/>
                  </a:solidFill>
                  <a:latin typeface="Eurostile"/>
                  <a:cs typeface="Eurostile"/>
                </a:endParaRPr>
              </a:p>
            </p:txBody>
          </p:sp>
          <p:sp>
            <p:nvSpPr>
              <p:cNvPr id="93" name="Rechteck 92"/>
              <p:cNvSpPr/>
              <p:nvPr/>
            </p:nvSpPr>
            <p:spPr>
              <a:xfrm>
                <a:off x="7393525" y="2503701"/>
                <a:ext cx="1896749" cy="51722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100" dirty="0" err="1" smtClean="0">
                    <a:solidFill>
                      <a:schemeClr val="tx1"/>
                    </a:solidFill>
                    <a:latin typeface="Eurostile"/>
                    <a:cs typeface="Eurostile"/>
                  </a:rPr>
                  <a:t>cfElectronicAddress</a:t>
                </a:r>
                <a:endParaRPr lang="de-DE" sz="1100" dirty="0" smtClean="0">
                  <a:solidFill>
                    <a:schemeClr val="tx1"/>
                  </a:solidFill>
                  <a:latin typeface="Eurostile"/>
                  <a:cs typeface="Eurostile"/>
                </a:endParaRPr>
              </a:p>
            </p:txBody>
          </p:sp>
        </p:grpSp>
        <p:grpSp>
          <p:nvGrpSpPr>
            <p:cNvPr id="39" name="Gruppierung 38"/>
            <p:cNvGrpSpPr/>
            <p:nvPr/>
          </p:nvGrpSpPr>
          <p:grpSpPr>
            <a:xfrm>
              <a:off x="1844661" y="2870075"/>
              <a:ext cx="5541351" cy="1723932"/>
              <a:chOff x="1684594" y="3392000"/>
              <a:chExt cx="5541351" cy="1723932"/>
            </a:xfrm>
          </p:grpSpPr>
          <p:grpSp>
            <p:nvGrpSpPr>
              <p:cNvPr id="65" name="Gruppierung 64"/>
              <p:cNvGrpSpPr/>
              <p:nvPr/>
            </p:nvGrpSpPr>
            <p:grpSpPr>
              <a:xfrm>
                <a:off x="1684594" y="4431602"/>
                <a:ext cx="1569937" cy="684330"/>
                <a:chOff x="3228072" y="2152221"/>
                <a:chExt cx="1781614" cy="831584"/>
              </a:xfrm>
            </p:grpSpPr>
            <p:sp>
              <p:nvSpPr>
                <p:cNvPr id="75" name="Oval 74"/>
                <p:cNvSpPr/>
                <p:nvPr/>
              </p:nvSpPr>
              <p:spPr>
                <a:xfrm>
                  <a:off x="3228072" y="2152221"/>
                  <a:ext cx="511553" cy="469941"/>
                </a:xfrm>
                <a:prstGeom prst="ellipse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100">
                    <a:latin typeface="Eurostile"/>
                    <a:cs typeface="Eurostile"/>
                  </a:endParaRPr>
                </a:p>
              </p:txBody>
            </p:sp>
            <p:sp>
              <p:nvSpPr>
                <p:cNvPr id="76" name="Rechteck 75"/>
                <p:cNvSpPr/>
                <p:nvPr/>
              </p:nvSpPr>
              <p:spPr>
                <a:xfrm>
                  <a:off x="3439749" y="2366365"/>
                  <a:ext cx="1569937" cy="617440"/>
                </a:xfrm>
                <a:prstGeom prst="rect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1100" dirty="0" err="1" smtClean="0">
                      <a:solidFill>
                        <a:schemeClr val="tx1"/>
                      </a:solidFill>
                      <a:latin typeface="Eurostile"/>
                      <a:cs typeface="Eurostile"/>
                    </a:rPr>
                    <a:t>cfPerson</a:t>
                  </a:r>
                  <a:endParaRPr lang="de-DE" sz="1100" dirty="0">
                    <a:solidFill>
                      <a:schemeClr val="tx1"/>
                    </a:solidFill>
                    <a:latin typeface="Eurostile"/>
                    <a:cs typeface="Eurostile"/>
                  </a:endParaRPr>
                </a:p>
              </p:txBody>
            </p:sp>
          </p:grpSp>
          <p:grpSp>
            <p:nvGrpSpPr>
              <p:cNvPr id="66" name="Gruppierung 65"/>
              <p:cNvGrpSpPr/>
              <p:nvPr/>
            </p:nvGrpSpPr>
            <p:grpSpPr>
              <a:xfrm>
                <a:off x="3536766" y="3392000"/>
                <a:ext cx="1569937" cy="684330"/>
                <a:chOff x="3308144" y="2152221"/>
                <a:chExt cx="1781615" cy="831584"/>
              </a:xfrm>
            </p:grpSpPr>
            <p:sp>
              <p:nvSpPr>
                <p:cNvPr id="73" name="Oval 72"/>
                <p:cNvSpPr/>
                <p:nvPr/>
              </p:nvSpPr>
              <p:spPr>
                <a:xfrm>
                  <a:off x="3308144" y="2152221"/>
                  <a:ext cx="511553" cy="469940"/>
                </a:xfrm>
                <a:prstGeom prst="ellipse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100">
                    <a:latin typeface="Eurostile"/>
                    <a:cs typeface="Eurostile"/>
                  </a:endParaRPr>
                </a:p>
              </p:txBody>
            </p:sp>
            <p:sp>
              <p:nvSpPr>
                <p:cNvPr id="74" name="Rechteck 73"/>
                <p:cNvSpPr/>
                <p:nvPr/>
              </p:nvSpPr>
              <p:spPr>
                <a:xfrm>
                  <a:off x="3519822" y="2366365"/>
                  <a:ext cx="1569937" cy="617440"/>
                </a:xfrm>
                <a:prstGeom prst="rect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1100" dirty="0" err="1" smtClean="0">
                      <a:solidFill>
                        <a:srgbClr val="000000"/>
                      </a:solidFill>
                      <a:latin typeface="Eurostile"/>
                      <a:cs typeface="Eurostile"/>
                    </a:rPr>
                    <a:t>cfProject</a:t>
                  </a:r>
                  <a:endParaRPr lang="de-DE" sz="1100" dirty="0">
                    <a:solidFill>
                      <a:srgbClr val="000000"/>
                    </a:solidFill>
                    <a:latin typeface="Eurostile"/>
                    <a:cs typeface="Eurostile"/>
                  </a:endParaRPr>
                </a:p>
              </p:txBody>
            </p:sp>
          </p:grpSp>
          <p:grpSp>
            <p:nvGrpSpPr>
              <p:cNvPr id="67" name="Gruppierung 66"/>
              <p:cNvGrpSpPr/>
              <p:nvPr/>
            </p:nvGrpSpPr>
            <p:grpSpPr>
              <a:xfrm>
                <a:off x="5656008" y="4431602"/>
                <a:ext cx="1569937" cy="684330"/>
                <a:chOff x="3228072" y="2152221"/>
                <a:chExt cx="1781614" cy="831584"/>
              </a:xfrm>
            </p:grpSpPr>
            <p:sp>
              <p:nvSpPr>
                <p:cNvPr id="71" name="Oval 70"/>
                <p:cNvSpPr/>
                <p:nvPr/>
              </p:nvSpPr>
              <p:spPr>
                <a:xfrm>
                  <a:off x="3228072" y="2152221"/>
                  <a:ext cx="511553" cy="469941"/>
                </a:xfrm>
                <a:prstGeom prst="ellipse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100">
                    <a:latin typeface="Eurostile"/>
                    <a:cs typeface="Eurostile"/>
                  </a:endParaRPr>
                </a:p>
              </p:txBody>
            </p:sp>
            <p:sp>
              <p:nvSpPr>
                <p:cNvPr id="72" name="Rechteck 71"/>
                <p:cNvSpPr/>
                <p:nvPr/>
              </p:nvSpPr>
              <p:spPr>
                <a:xfrm>
                  <a:off x="3439749" y="2366365"/>
                  <a:ext cx="1569937" cy="617440"/>
                </a:xfrm>
                <a:prstGeom prst="rect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1100" dirty="0" err="1" smtClean="0">
                      <a:solidFill>
                        <a:srgbClr val="000000"/>
                      </a:solidFill>
                      <a:latin typeface="Eurostile"/>
                      <a:cs typeface="Eurostile"/>
                    </a:rPr>
                    <a:t>cfOrganisation</a:t>
                  </a:r>
                  <a:endParaRPr lang="de-DE" sz="1100" dirty="0" smtClean="0">
                    <a:solidFill>
                      <a:srgbClr val="000000"/>
                    </a:solidFill>
                    <a:latin typeface="Eurostile"/>
                    <a:cs typeface="Eurostile"/>
                  </a:endParaRPr>
                </a:p>
                <a:p>
                  <a:pPr algn="ctr"/>
                  <a:r>
                    <a:rPr lang="de-DE" sz="1100" dirty="0" smtClean="0">
                      <a:solidFill>
                        <a:srgbClr val="000000"/>
                      </a:solidFill>
                      <a:latin typeface="Eurostile"/>
                      <a:cs typeface="Eurostile"/>
                    </a:rPr>
                    <a:t>Unit</a:t>
                  </a:r>
                  <a:endParaRPr lang="de-DE" sz="1100" dirty="0">
                    <a:solidFill>
                      <a:srgbClr val="000000"/>
                    </a:solidFill>
                    <a:latin typeface="Eurostile"/>
                    <a:cs typeface="Eurostile"/>
                  </a:endParaRPr>
                </a:p>
              </p:txBody>
            </p:sp>
          </p:grpSp>
          <p:cxnSp>
            <p:nvCxnSpPr>
              <p:cNvPr id="68" name="Gewinkelte Verbindung 67"/>
              <p:cNvCxnSpPr>
                <a:stCxn id="76" idx="3"/>
                <a:endCxn id="72" idx="1"/>
              </p:cNvCxnSpPr>
              <p:nvPr/>
            </p:nvCxnSpPr>
            <p:spPr>
              <a:xfrm>
                <a:off x="3254531" y="4861879"/>
                <a:ext cx="2588004" cy="12700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Gewinkelte Verbindung 68"/>
              <p:cNvCxnSpPr>
                <a:stCxn id="76" idx="0"/>
                <a:endCxn id="74" idx="1"/>
              </p:cNvCxnSpPr>
              <p:nvPr/>
            </p:nvCxnSpPr>
            <p:spPr>
              <a:xfrm rot="5400000" flipH="1" flipV="1">
                <a:off x="2750286" y="3634818"/>
                <a:ext cx="785549" cy="1160468"/>
              </a:xfrm>
              <a:prstGeom prst="bentConnector2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Gewinkelte Verbindung 69"/>
              <p:cNvCxnSpPr>
                <a:stCxn id="72" idx="0"/>
                <a:endCxn id="74" idx="3"/>
              </p:cNvCxnSpPr>
              <p:nvPr/>
            </p:nvCxnSpPr>
            <p:spPr>
              <a:xfrm rot="16200000" flipV="1">
                <a:off x="5427698" y="3501283"/>
                <a:ext cx="785549" cy="1427537"/>
              </a:xfrm>
              <a:prstGeom prst="bentConnector2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0" name="Gewinkelte Verbindung 39"/>
            <p:cNvCxnSpPr/>
            <p:nvPr/>
          </p:nvCxnSpPr>
          <p:spPr>
            <a:xfrm flipV="1">
              <a:off x="5266770" y="2762312"/>
              <a:ext cx="2126755" cy="538040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" name="Gruppierung 40"/>
            <p:cNvGrpSpPr/>
            <p:nvPr/>
          </p:nvGrpSpPr>
          <p:grpSpPr>
            <a:xfrm>
              <a:off x="1658134" y="1332147"/>
              <a:ext cx="5629552" cy="1723932"/>
              <a:chOff x="1702234" y="1243027"/>
              <a:chExt cx="5629552" cy="1723932"/>
            </a:xfrm>
          </p:grpSpPr>
          <p:grpSp>
            <p:nvGrpSpPr>
              <p:cNvPr id="53" name="Gruppierung 52"/>
              <p:cNvGrpSpPr/>
              <p:nvPr/>
            </p:nvGrpSpPr>
            <p:grpSpPr>
              <a:xfrm>
                <a:off x="1702234" y="2282629"/>
                <a:ext cx="1569937" cy="684330"/>
                <a:chOff x="3228072" y="2152221"/>
                <a:chExt cx="1781614" cy="831584"/>
              </a:xfrm>
            </p:grpSpPr>
            <p:sp>
              <p:nvSpPr>
                <p:cNvPr id="63" name="Oval 62"/>
                <p:cNvSpPr/>
                <p:nvPr/>
              </p:nvSpPr>
              <p:spPr>
                <a:xfrm>
                  <a:off x="3228072" y="2152221"/>
                  <a:ext cx="511553" cy="469941"/>
                </a:xfrm>
                <a:prstGeom prst="ellipse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100">
                    <a:latin typeface="Eurostile"/>
                    <a:cs typeface="Eurostile"/>
                  </a:endParaRPr>
                </a:p>
              </p:txBody>
            </p:sp>
            <p:sp>
              <p:nvSpPr>
                <p:cNvPr id="64" name="Rechteck 63"/>
                <p:cNvSpPr/>
                <p:nvPr/>
              </p:nvSpPr>
              <p:spPr>
                <a:xfrm>
                  <a:off x="3439749" y="2366365"/>
                  <a:ext cx="1569937" cy="617440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1100" dirty="0" err="1" smtClean="0">
                      <a:solidFill>
                        <a:schemeClr val="tx1"/>
                      </a:solidFill>
                      <a:latin typeface="Eurostile"/>
                      <a:cs typeface="Eurostile"/>
                    </a:rPr>
                    <a:t>cfResultPatent</a:t>
                  </a:r>
                  <a:endParaRPr lang="de-DE" sz="1100" dirty="0">
                    <a:solidFill>
                      <a:schemeClr val="tx1"/>
                    </a:solidFill>
                    <a:latin typeface="Eurostile"/>
                    <a:cs typeface="Eurostile"/>
                  </a:endParaRPr>
                </a:p>
              </p:txBody>
            </p:sp>
          </p:grpSp>
          <p:grpSp>
            <p:nvGrpSpPr>
              <p:cNvPr id="54" name="Gruppierung 53"/>
              <p:cNvGrpSpPr/>
              <p:nvPr/>
            </p:nvGrpSpPr>
            <p:grpSpPr>
              <a:xfrm>
                <a:off x="3483848" y="1243027"/>
                <a:ext cx="1569937" cy="684330"/>
                <a:chOff x="3228072" y="2152221"/>
                <a:chExt cx="1781614" cy="831584"/>
              </a:xfrm>
            </p:grpSpPr>
            <p:sp>
              <p:nvSpPr>
                <p:cNvPr id="61" name="Oval 60"/>
                <p:cNvSpPr/>
                <p:nvPr/>
              </p:nvSpPr>
              <p:spPr>
                <a:xfrm>
                  <a:off x="3228072" y="2152221"/>
                  <a:ext cx="511553" cy="469941"/>
                </a:xfrm>
                <a:prstGeom prst="ellipse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100">
                    <a:latin typeface="Eurostile"/>
                    <a:cs typeface="Eurostile"/>
                  </a:endParaRPr>
                </a:p>
              </p:txBody>
            </p:sp>
            <p:sp>
              <p:nvSpPr>
                <p:cNvPr id="62" name="Rechteck 61"/>
                <p:cNvSpPr/>
                <p:nvPr/>
              </p:nvSpPr>
              <p:spPr>
                <a:xfrm>
                  <a:off x="3439749" y="2366365"/>
                  <a:ext cx="1569937" cy="617440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1100" dirty="0" err="1" smtClean="0">
                      <a:solidFill>
                        <a:srgbClr val="000000"/>
                      </a:solidFill>
                      <a:latin typeface="Eurostile"/>
                      <a:cs typeface="Eurostile"/>
                    </a:rPr>
                    <a:t>cfResult</a:t>
                  </a:r>
                  <a:r>
                    <a:rPr lang="de-DE" sz="1100" dirty="0" smtClean="0">
                      <a:solidFill>
                        <a:srgbClr val="000000"/>
                      </a:solidFill>
                      <a:latin typeface="Eurostile"/>
                      <a:cs typeface="Eurostile"/>
                    </a:rPr>
                    <a:t/>
                  </a:r>
                  <a:br>
                    <a:rPr lang="de-DE" sz="1100" dirty="0" smtClean="0">
                      <a:solidFill>
                        <a:srgbClr val="000000"/>
                      </a:solidFill>
                      <a:latin typeface="Eurostile"/>
                      <a:cs typeface="Eurostile"/>
                    </a:rPr>
                  </a:br>
                  <a:r>
                    <a:rPr lang="de-DE" sz="1100" dirty="0" err="1" smtClean="0">
                      <a:solidFill>
                        <a:srgbClr val="000000"/>
                      </a:solidFill>
                      <a:latin typeface="Eurostile"/>
                      <a:cs typeface="Eurostile"/>
                    </a:rPr>
                    <a:t>Publication</a:t>
                  </a:r>
                  <a:endParaRPr lang="de-DE" sz="1100" dirty="0">
                    <a:solidFill>
                      <a:srgbClr val="000000"/>
                    </a:solidFill>
                    <a:latin typeface="Eurostile"/>
                    <a:cs typeface="Eurostile"/>
                  </a:endParaRPr>
                </a:p>
              </p:txBody>
            </p:sp>
          </p:grpSp>
          <p:grpSp>
            <p:nvGrpSpPr>
              <p:cNvPr id="55" name="Gruppierung 54"/>
              <p:cNvGrpSpPr/>
              <p:nvPr/>
            </p:nvGrpSpPr>
            <p:grpSpPr>
              <a:xfrm>
                <a:off x="5673648" y="2282629"/>
                <a:ext cx="1658138" cy="684330"/>
                <a:chOff x="3228072" y="2152221"/>
                <a:chExt cx="1881707" cy="831584"/>
              </a:xfrm>
            </p:grpSpPr>
            <p:sp>
              <p:nvSpPr>
                <p:cNvPr id="59" name="Oval 58"/>
                <p:cNvSpPr/>
                <p:nvPr/>
              </p:nvSpPr>
              <p:spPr>
                <a:xfrm>
                  <a:off x="3228072" y="2152221"/>
                  <a:ext cx="511553" cy="469941"/>
                </a:xfrm>
                <a:prstGeom prst="ellipse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100">
                    <a:latin typeface="Eurostile"/>
                    <a:cs typeface="Eurostile"/>
                  </a:endParaRPr>
                </a:p>
              </p:txBody>
            </p:sp>
            <p:sp>
              <p:nvSpPr>
                <p:cNvPr id="60" name="Rechteck 59"/>
                <p:cNvSpPr/>
                <p:nvPr/>
              </p:nvSpPr>
              <p:spPr>
                <a:xfrm>
                  <a:off x="3439749" y="2366365"/>
                  <a:ext cx="1670030" cy="617440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1100" dirty="0" err="1" smtClean="0">
                      <a:solidFill>
                        <a:srgbClr val="000000"/>
                      </a:solidFill>
                      <a:latin typeface="Eurostile"/>
                      <a:cs typeface="Eurostile"/>
                    </a:rPr>
                    <a:t>cfResultProduct</a:t>
                  </a:r>
                  <a:endParaRPr lang="de-DE" sz="1100" dirty="0" smtClean="0">
                    <a:solidFill>
                      <a:srgbClr val="000000"/>
                    </a:solidFill>
                    <a:latin typeface="Eurostile"/>
                    <a:cs typeface="Eurostile"/>
                  </a:endParaRPr>
                </a:p>
              </p:txBody>
            </p:sp>
          </p:grpSp>
          <p:cxnSp>
            <p:nvCxnSpPr>
              <p:cNvPr id="56" name="Gewinkelte Verbindung 55"/>
              <p:cNvCxnSpPr>
                <a:stCxn id="60" idx="1"/>
                <a:endCxn id="64" idx="3"/>
              </p:cNvCxnSpPr>
              <p:nvPr/>
            </p:nvCxnSpPr>
            <p:spPr>
              <a:xfrm rot="10800000">
                <a:off x="3272172" y="2712906"/>
                <a:ext cx="2588004" cy="16041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Gewinkelte Verbindung 56"/>
              <p:cNvCxnSpPr>
                <a:stCxn id="62" idx="1"/>
                <a:endCxn id="64" idx="0"/>
              </p:cNvCxnSpPr>
              <p:nvPr/>
            </p:nvCxnSpPr>
            <p:spPr>
              <a:xfrm rot="10800000" flipV="1">
                <a:off x="2580467" y="1673303"/>
                <a:ext cx="1089909" cy="785549"/>
              </a:xfrm>
              <a:prstGeom prst="bentConnector2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Gewinkelte Verbindung 57"/>
              <p:cNvCxnSpPr>
                <a:stCxn id="60" idx="0"/>
                <a:endCxn id="62" idx="3"/>
              </p:cNvCxnSpPr>
              <p:nvPr/>
            </p:nvCxnSpPr>
            <p:spPr>
              <a:xfrm rot="16200000" flipV="1">
                <a:off x="5432109" y="1294981"/>
                <a:ext cx="785549" cy="1542196"/>
              </a:xfrm>
              <a:prstGeom prst="bentConnector2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" name="Gruppierung 41"/>
            <p:cNvGrpSpPr/>
            <p:nvPr/>
          </p:nvGrpSpPr>
          <p:grpSpPr>
            <a:xfrm>
              <a:off x="2963304" y="4816481"/>
              <a:ext cx="3811691" cy="685348"/>
              <a:chOff x="3007404" y="5114086"/>
              <a:chExt cx="3811691" cy="685348"/>
            </a:xfrm>
          </p:grpSpPr>
          <p:grpSp>
            <p:nvGrpSpPr>
              <p:cNvPr id="46" name="Gruppierung 45"/>
              <p:cNvGrpSpPr/>
              <p:nvPr/>
            </p:nvGrpSpPr>
            <p:grpSpPr>
              <a:xfrm>
                <a:off x="3007404" y="5115104"/>
                <a:ext cx="1569937" cy="684330"/>
                <a:chOff x="2689884" y="5079822"/>
                <a:chExt cx="1569937" cy="684330"/>
              </a:xfrm>
            </p:grpSpPr>
            <p:sp>
              <p:nvSpPr>
                <p:cNvPr id="51" name="Oval 50"/>
                <p:cNvSpPr/>
                <p:nvPr/>
              </p:nvSpPr>
              <p:spPr>
                <a:xfrm>
                  <a:off x="2689884" y="5079822"/>
                  <a:ext cx="450774" cy="386725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100">
                    <a:latin typeface="Eurostile"/>
                    <a:cs typeface="Eurostile"/>
                  </a:endParaRPr>
                </a:p>
              </p:txBody>
            </p:sp>
            <p:sp>
              <p:nvSpPr>
                <p:cNvPr id="52" name="Rechteck 51"/>
                <p:cNvSpPr/>
                <p:nvPr/>
              </p:nvSpPr>
              <p:spPr>
                <a:xfrm>
                  <a:off x="2876411" y="5256046"/>
                  <a:ext cx="1383410" cy="508106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1100" dirty="0" err="1" smtClean="0">
                      <a:solidFill>
                        <a:srgbClr val="FFFFFF"/>
                      </a:solidFill>
                      <a:latin typeface="Eurostile"/>
                      <a:cs typeface="Eurostile"/>
                    </a:rPr>
                    <a:t>cfIndicator</a:t>
                  </a:r>
                  <a:endParaRPr lang="de-DE" sz="1100" dirty="0">
                    <a:solidFill>
                      <a:srgbClr val="FFFFFF"/>
                    </a:solidFill>
                    <a:latin typeface="Eurostile"/>
                    <a:cs typeface="Eurostile"/>
                  </a:endParaRPr>
                </a:p>
              </p:txBody>
            </p:sp>
          </p:grpSp>
          <p:grpSp>
            <p:nvGrpSpPr>
              <p:cNvPr id="47" name="Gruppierung 46"/>
              <p:cNvGrpSpPr/>
              <p:nvPr/>
            </p:nvGrpSpPr>
            <p:grpSpPr>
              <a:xfrm>
                <a:off x="5083685" y="5114086"/>
                <a:ext cx="1735410" cy="684330"/>
                <a:chOff x="4554485" y="5114086"/>
                <a:chExt cx="1735410" cy="684330"/>
              </a:xfrm>
            </p:grpSpPr>
            <p:sp>
              <p:nvSpPr>
                <p:cNvPr id="49" name="Oval 48"/>
                <p:cNvSpPr/>
                <p:nvPr/>
              </p:nvSpPr>
              <p:spPr>
                <a:xfrm>
                  <a:off x="4554485" y="5114086"/>
                  <a:ext cx="450774" cy="386725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100">
                    <a:latin typeface="Eurostile"/>
                    <a:cs typeface="Eurostile"/>
                  </a:endParaRPr>
                </a:p>
              </p:txBody>
            </p:sp>
            <p:sp>
              <p:nvSpPr>
                <p:cNvPr id="50" name="Rechteck 49"/>
                <p:cNvSpPr/>
                <p:nvPr/>
              </p:nvSpPr>
              <p:spPr>
                <a:xfrm>
                  <a:off x="4741012" y="5290310"/>
                  <a:ext cx="1548883" cy="508106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1100" dirty="0" err="1" smtClean="0">
                      <a:solidFill>
                        <a:srgbClr val="FFFFFF"/>
                      </a:solidFill>
                      <a:latin typeface="Eurostile"/>
                      <a:cs typeface="Eurostile"/>
                    </a:rPr>
                    <a:t>cfMeasurement</a:t>
                  </a:r>
                  <a:endParaRPr lang="de-DE" sz="1100" dirty="0">
                    <a:solidFill>
                      <a:srgbClr val="FFFFFF"/>
                    </a:solidFill>
                    <a:latin typeface="Eurostile"/>
                    <a:cs typeface="Eurostile"/>
                  </a:endParaRPr>
                </a:p>
              </p:txBody>
            </p:sp>
          </p:grpSp>
          <p:cxnSp>
            <p:nvCxnSpPr>
              <p:cNvPr id="48" name="Gewinkelte Verbindung 47"/>
              <p:cNvCxnSpPr>
                <a:stCxn id="52" idx="3"/>
                <a:endCxn id="50" idx="1"/>
              </p:cNvCxnSpPr>
              <p:nvPr/>
            </p:nvCxnSpPr>
            <p:spPr>
              <a:xfrm flipV="1">
                <a:off x="4577341" y="5544363"/>
                <a:ext cx="692871" cy="1018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3" name="Rechteck 42"/>
            <p:cNvSpPr/>
            <p:nvPr/>
          </p:nvSpPr>
          <p:spPr>
            <a:xfrm>
              <a:off x="7679966" y="145675"/>
              <a:ext cx="1383410" cy="50810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100" dirty="0" err="1" smtClean="0">
                  <a:solidFill>
                    <a:srgbClr val="000000"/>
                  </a:solidFill>
                  <a:latin typeface="Eurostile"/>
                  <a:cs typeface="Eurostile"/>
                </a:rPr>
                <a:t>cfFederated</a:t>
              </a:r>
              <a:r>
                <a:rPr lang="de-DE" sz="1100" dirty="0" smtClean="0">
                  <a:solidFill>
                    <a:srgbClr val="000000"/>
                  </a:solidFill>
                  <a:latin typeface="Eurostile"/>
                  <a:cs typeface="Eurostile"/>
                </a:rPr>
                <a:t> Identifier</a:t>
              </a:r>
              <a:endParaRPr lang="de-DE" sz="1100" dirty="0">
                <a:solidFill>
                  <a:srgbClr val="000000"/>
                </a:solidFill>
                <a:latin typeface="Eurostile"/>
                <a:cs typeface="Eurostile"/>
              </a:endParaRPr>
            </a:p>
          </p:txBody>
        </p:sp>
        <p:cxnSp>
          <p:nvCxnSpPr>
            <p:cNvPr id="44" name="Gewinkelte Verbindung 43"/>
            <p:cNvCxnSpPr/>
            <p:nvPr/>
          </p:nvCxnSpPr>
          <p:spPr>
            <a:xfrm rot="5400000" flipH="1" flipV="1">
              <a:off x="7920102" y="1013036"/>
              <a:ext cx="937615" cy="232946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echteck 44"/>
            <p:cNvSpPr/>
            <p:nvPr/>
          </p:nvSpPr>
          <p:spPr>
            <a:xfrm>
              <a:off x="-114166" y="0"/>
              <a:ext cx="9404441" cy="68580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100"/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196155" y="100615"/>
            <a:ext cx="3159895" cy="480445"/>
            <a:chOff x="196155" y="100615"/>
            <a:chExt cx="3159895" cy="480445"/>
          </a:xfrm>
        </p:grpSpPr>
        <p:pic>
          <p:nvPicPr>
            <p:cNvPr id="109" name="Picture 108" descr="euroCRIS-logo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6155" y="100615"/>
              <a:ext cx="1509971" cy="480445"/>
            </a:xfrm>
            <a:prstGeom prst="rect">
              <a:avLst/>
            </a:prstGeom>
          </p:spPr>
        </p:pic>
        <p:sp>
          <p:nvSpPr>
            <p:cNvPr id="110" name="TextBox 109"/>
            <p:cNvSpPr txBox="1"/>
            <p:nvPr/>
          </p:nvSpPr>
          <p:spPr>
            <a:xfrm>
              <a:off x="1645651" y="135058"/>
              <a:ext cx="17103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i="0" dirty="0" err="1" smtClean="0">
                  <a:solidFill>
                    <a:srgbClr val="9B009B"/>
                  </a:solidFill>
                  <a:latin typeface="Apple Symbols"/>
                  <a:cs typeface="Apple Symbols"/>
                </a:rPr>
                <a:t>www.eurocris.org</a:t>
              </a:r>
              <a:endParaRPr lang="en-US" sz="2000" b="0" i="0" dirty="0">
                <a:solidFill>
                  <a:srgbClr val="9B009B"/>
                </a:solidFill>
                <a:latin typeface="Apple Symbols"/>
                <a:cs typeface="Apple Symbol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01435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CERIF Federated Identifiers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4639733" cy="5257800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ResultPublication</a:t>
            </a:r>
            <a:endParaRPr lang="en-US" dirty="0" smtClean="0"/>
          </a:p>
          <a:p>
            <a:pPr lvl="1"/>
            <a:r>
              <a:rPr lang="en-US" dirty="0"/>
              <a:t>ISBN</a:t>
            </a:r>
          </a:p>
          <a:p>
            <a:pPr lvl="1"/>
            <a:r>
              <a:rPr lang="en-US" dirty="0"/>
              <a:t>ISSN</a:t>
            </a:r>
          </a:p>
          <a:p>
            <a:pPr lvl="1"/>
            <a:r>
              <a:rPr lang="en-US" dirty="0" smtClean="0"/>
              <a:t>DOI</a:t>
            </a:r>
          </a:p>
          <a:p>
            <a:pPr lvl="1"/>
            <a:r>
              <a:rPr lang="en-US" dirty="0" err="1" smtClean="0"/>
              <a:t>WoS</a:t>
            </a:r>
            <a:r>
              <a:rPr lang="en-US" dirty="0" smtClean="0"/>
              <a:t> Accession Number</a:t>
            </a:r>
          </a:p>
          <a:p>
            <a:pPr lvl="1"/>
            <a:r>
              <a:rPr lang="en-US" dirty="0"/>
              <a:t>Scopus EID</a:t>
            </a:r>
          </a:p>
          <a:p>
            <a:pPr lvl="1"/>
            <a:r>
              <a:rPr lang="en-US" dirty="0" smtClean="0"/>
              <a:t>PubMed Central ID</a:t>
            </a:r>
          </a:p>
          <a:p>
            <a:r>
              <a:rPr lang="en-US" dirty="0" smtClean="0"/>
              <a:t>Person</a:t>
            </a:r>
          </a:p>
          <a:p>
            <a:pPr lvl="1"/>
            <a:r>
              <a:rPr lang="en-US" dirty="0" smtClean="0"/>
              <a:t>Social Security Number</a:t>
            </a:r>
          </a:p>
          <a:p>
            <a:pPr lvl="1"/>
            <a:r>
              <a:rPr lang="en-US" dirty="0" smtClean="0"/>
              <a:t>Staff Id in HR system</a:t>
            </a:r>
          </a:p>
          <a:p>
            <a:pPr lvl="1"/>
            <a:r>
              <a:rPr lang="en-US" dirty="0" smtClean="0"/>
              <a:t>Author identifier </a:t>
            </a:r>
          </a:p>
          <a:p>
            <a:pPr lvl="2"/>
            <a:r>
              <a:rPr lang="en-US" dirty="0" smtClean="0"/>
              <a:t>ORCID</a:t>
            </a:r>
          </a:p>
          <a:p>
            <a:pPr lvl="2"/>
            <a:r>
              <a:rPr lang="en-US" dirty="0" err="1" smtClean="0"/>
              <a:t>IdRef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969933" y="1524000"/>
            <a:ext cx="3716867" cy="5096933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Eurostile"/>
                <a:ea typeface="+mn-ea"/>
                <a:cs typeface="Eurostile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Eurostile"/>
                <a:ea typeface="+mn-ea"/>
                <a:cs typeface="Eurostile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Eurostile"/>
                <a:ea typeface="+mn-ea"/>
                <a:cs typeface="Eurostile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Eurostile"/>
                <a:ea typeface="+mn-ea"/>
                <a:cs typeface="Eurostile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Eurostile"/>
                <a:ea typeface="+mn-ea"/>
                <a:cs typeface="Eurostile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Project/Grant</a:t>
            </a:r>
          </a:p>
          <a:p>
            <a:pPr lvl="1"/>
            <a:r>
              <a:rPr lang="en-US" dirty="0" smtClean="0"/>
              <a:t>Funder’s reference number</a:t>
            </a:r>
          </a:p>
          <a:p>
            <a:pPr lvl="1"/>
            <a:r>
              <a:rPr lang="en-US" dirty="0" err="1" smtClean="0"/>
              <a:t>Organisation’s</a:t>
            </a:r>
            <a:r>
              <a:rPr lang="en-US" dirty="0" smtClean="0"/>
              <a:t> reference number</a:t>
            </a:r>
          </a:p>
          <a:p>
            <a:r>
              <a:rPr lang="en-US" dirty="0" err="1" smtClean="0"/>
              <a:t>Organisation</a:t>
            </a:r>
            <a:endParaRPr lang="en-US" dirty="0" smtClean="0"/>
          </a:p>
          <a:p>
            <a:pPr lvl="1"/>
            <a:r>
              <a:rPr lang="en-US" dirty="0" smtClean="0"/>
              <a:t>VAT Identification Number</a:t>
            </a:r>
          </a:p>
          <a:p>
            <a:pPr lvl="1"/>
            <a:r>
              <a:rPr lang="en-US" dirty="0" smtClean="0"/>
              <a:t>Internal Code</a:t>
            </a:r>
          </a:p>
          <a:p>
            <a:pPr lvl="1"/>
            <a:r>
              <a:rPr lang="en-US" dirty="0" err="1" smtClean="0"/>
              <a:t>FundId</a:t>
            </a:r>
            <a:endParaRPr lang="en-US" dirty="0" smtClean="0"/>
          </a:p>
          <a:p>
            <a:r>
              <a:rPr lang="en-US" dirty="0" smtClean="0"/>
              <a:t>Classification</a:t>
            </a:r>
          </a:p>
          <a:p>
            <a:pPr lvl="1"/>
            <a:r>
              <a:rPr lang="en-US" dirty="0" smtClean="0"/>
              <a:t>External Code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96155" y="100615"/>
            <a:ext cx="3159895" cy="480445"/>
            <a:chOff x="196155" y="100615"/>
            <a:chExt cx="3159895" cy="480445"/>
          </a:xfrm>
        </p:grpSpPr>
        <p:pic>
          <p:nvPicPr>
            <p:cNvPr id="6" name="Picture 5" descr="euroCRIS-logo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6155" y="100615"/>
              <a:ext cx="1509971" cy="48044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645651" y="135058"/>
              <a:ext cx="17103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i="0" dirty="0" err="1" smtClean="0">
                  <a:solidFill>
                    <a:srgbClr val="9B009B"/>
                  </a:solidFill>
                  <a:latin typeface="Apple Symbols"/>
                  <a:cs typeface="Apple Symbols"/>
                </a:rPr>
                <a:t>www.eurocris.org</a:t>
              </a:r>
              <a:endParaRPr lang="en-US" sz="2000" b="0" i="0" dirty="0">
                <a:solidFill>
                  <a:srgbClr val="9B009B"/>
                </a:solidFill>
                <a:latin typeface="Apple Symbols"/>
                <a:cs typeface="Apple Symbol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9250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CERIF Federated Identifiers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Records the “tag” by which an object is known elsewhere</a:t>
            </a:r>
          </a:p>
          <a:p>
            <a:r>
              <a:rPr lang="en-US" dirty="0" smtClean="0"/>
              <a:t>For any Base, Result, Infrastructure, or 2</a:t>
            </a:r>
            <a:r>
              <a:rPr lang="en-US" baseline="30000" dirty="0" smtClean="0"/>
              <a:t>nd</a:t>
            </a:r>
            <a:r>
              <a:rPr lang="en-US" dirty="0" smtClean="0"/>
              <a:t> Level entity</a:t>
            </a:r>
          </a:p>
          <a:p>
            <a:r>
              <a:rPr lang="en-US" dirty="0" smtClean="0"/>
              <a:t>Federated Identifier Type classification scheme</a:t>
            </a:r>
          </a:p>
          <a:p>
            <a:r>
              <a:rPr lang="en-US" dirty="0" smtClean="0"/>
              <a:t>(optionally) Connected to a Service representing the issuer of the identifier</a:t>
            </a:r>
          </a:p>
          <a:p>
            <a:pPr lvl="2"/>
            <a:r>
              <a:rPr lang="en-US" dirty="0" smtClean="0"/>
              <a:t>Usually an information system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96155" y="100615"/>
            <a:ext cx="3159895" cy="480445"/>
            <a:chOff x="196155" y="100615"/>
            <a:chExt cx="3159895" cy="480445"/>
          </a:xfrm>
        </p:grpSpPr>
        <p:pic>
          <p:nvPicPr>
            <p:cNvPr id="6" name="Picture 5" descr="euroCRIS-logo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6155" y="100615"/>
              <a:ext cx="1509971" cy="48044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645651" y="135058"/>
              <a:ext cx="17103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i="0" dirty="0" err="1" smtClean="0">
                  <a:solidFill>
                    <a:srgbClr val="9B009B"/>
                  </a:solidFill>
                  <a:latin typeface="Apple Symbols"/>
                  <a:cs typeface="Apple Symbols"/>
                </a:rPr>
                <a:t>www.eurocris.org</a:t>
              </a:r>
              <a:endParaRPr lang="en-US" sz="2000" b="0" i="0" dirty="0">
                <a:solidFill>
                  <a:srgbClr val="9B009B"/>
                </a:solidFill>
                <a:latin typeface="Apple Symbols"/>
                <a:cs typeface="Apple Symbol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6917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CERIF XML 1.6 Interchange Format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645651" y="135058"/>
            <a:ext cx="1710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i="0" dirty="0" err="1" smtClean="0">
                <a:solidFill>
                  <a:srgbClr val="9B009B"/>
                </a:solidFill>
                <a:latin typeface="Apple Symbols"/>
                <a:cs typeface="Apple Symbols"/>
              </a:rPr>
              <a:t>www.eurocris.org</a:t>
            </a:r>
            <a:endParaRPr lang="en-US" sz="2000" b="0" i="0" dirty="0">
              <a:solidFill>
                <a:srgbClr val="9B009B"/>
              </a:solidFill>
              <a:latin typeface="Apple Symbols"/>
              <a:cs typeface="Apple Symbol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96155" y="100615"/>
            <a:ext cx="3159895" cy="480445"/>
            <a:chOff x="196155" y="100615"/>
            <a:chExt cx="3159895" cy="480445"/>
          </a:xfrm>
        </p:grpSpPr>
        <p:pic>
          <p:nvPicPr>
            <p:cNvPr id="6" name="Picture 5" descr="euroCRIS-logo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6155" y="100615"/>
              <a:ext cx="1509971" cy="48044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645651" y="135058"/>
              <a:ext cx="17103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i="0" dirty="0" err="1" smtClean="0">
                  <a:solidFill>
                    <a:srgbClr val="9B009B"/>
                  </a:solidFill>
                  <a:latin typeface="Apple Symbols"/>
                  <a:cs typeface="Apple Symbols"/>
                </a:rPr>
                <a:t>www.eurocris.org</a:t>
              </a:r>
              <a:endParaRPr lang="en-US" sz="2000" b="0" i="0" dirty="0">
                <a:solidFill>
                  <a:srgbClr val="9B009B"/>
                </a:solidFill>
                <a:latin typeface="Apple Symbols"/>
                <a:cs typeface="Apple Symbols"/>
              </a:endParaRPr>
            </a:p>
          </p:txBody>
        </p:sp>
      </p:grpSp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346075" y="1602769"/>
            <a:ext cx="8569325" cy="4874231"/>
          </a:xfrm>
          <a:prstGeom prst="rect">
            <a:avLst/>
          </a:prstGeom>
          <a:gradFill rotWithShape="1">
            <a:gsLst>
              <a:gs pos="0">
                <a:schemeClr val="bg1">
                  <a:alpha val="41000"/>
                </a:schemeClr>
              </a:gs>
              <a:gs pos="100000">
                <a:schemeClr val="bg1">
                  <a:gamma/>
                  <a:tint val="20392"/>
                  <a:invGamma/>
                  <a:alpha val="39999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  <a:defRPr/>
            </a:pPr>
            <a:endParaRPr lang="de-DE" dirty="0">
              <a:latin typeface="Eurostile"/>
              <a:cs typeface="Eurostile"/>
            </a:endParaRPr>
          </a:p>
          <a:p>
            <a:pPr marL="742950" lvl="1" indent="-285750" algn="l">
              <a:spcBef>
                <a:spcPct val="20000"/>
              </a:spcBef>
              <a:buFont typeface="Wingdings" charset="2"/>
              <a:buChar char="§"/>
              <a:defRPr/>
            </a:pPr>
            <a:r>
              <a:rPr lang="de-DE" dirty="0" err="1" smtClean="0">
                <a:latin typeface="Eurostile"/>
                <a:ea typeface="ＭＳ Ｐゴシック" charset="-128"/>
                <a:cs typeface="Eurostile"/>
              </a:rPr>
              <a:t>For</a:t>
            </a:r>
            <a:r>
              <a:rPr lang="de-DE" dirty="0" smtClean="0">
                <a:latin typeface="Eurostile"/>
                <a:ea typeface="ＭＳ Ｐゴシック" charset="-128"/>
                <a:cs typeface="Eurostile"/>
              </a:rPr>
              <a:t> </a:t>
            </a:r>
            <a:r>
              <a:rPr lang="de-DE" dirty="0" err="1" smtClean="0">
                <a:latin typeface="Eurostile"/>
                <a:ea typeface="ＭＳ Ｐゴシック" charset="-128"/>
                <a:cs typeface="Eurostile"/>
              </a:rPr>
              <a:t>point</a:t>
            </a:r>
            <a:r>
              <a:rPr lang="de-DE" dirty="0" smtClean="0">
                <a:latin typeface="Eurostile"/>
                <a:ea typeface="ＭＳ Ｐゴシック" charset="-128"/>
                <a:cs typeface="Eurostile"/>
              </a:rPr>
              <a:t>-</a:t>
            </a:r>
            <a:r>
              <a:rPr lang="de-DE" dirty="0" err="1" smtClean="0">
                <a:latin typeface="Eurostile"/>
                <a:ea typeface="ＭＳ Ｐゴシック" charset="-128"/>
                <a:cs typeface="Eurostile"/>
              </a:rPr>
              <a:t>to</a:t>
            </a:r>
            <a:r>
              <a:rPr lang="de-DE" dirty="0" smtClean="0">
                <a:latin typeface="Eurostile"/>
                <a:ea typeface="ＭＳ Ｐゴシック" charset="-128"/>
                <a:cs typeface="Eurostile"/>
              </a:rPr>
              <a:t>-point </a:t>
            </a:r>
            <a:r>
              <a:rPr lang="de-DE" dirty="0" err="1" smtClean="0">
                <a:latin typeface="Eurostile"/>
                <a:ea typeface="ＭＳ Ｐゴシック" charset="-128"/>
                <a:cs typeface="Eurostile"/>
              </a:rPr>
              <a:t>interchange</a:t>
            </a:r>
            <a:endParaRPr lang="de-DE" dirty="0" smtClean="0">
              <a:latin typeface="Eurostile"/>
              <a:ea typeface="ＭＳ Ｐゴシック" charset="-128"/>
              <a:cs typeface="Eurostile"/>
            </a:endParaRPr>
          </a:p>
          <a:p>
            <a:pPr marL="742950" lvl="1" indent="-285750" algn="l">
              <a:spcBef>
                <a:spcPct val="20000"/>
              </a:spcBef>
              <a:buFont typeface="Wingdings" charset="2"/>
              <a:buChar char="§"/>
              <a:defRPr/>
            </a:pPr>
            <a:r>
              <a:rPr lang="de-DE" dirty="0" smtClean="0">
                <a:latin typeface="Eurostile"/>
                <a:ea typeface="ＭＳ Ｐゴシック" charset="-128"/>
                <a:cs typeface="Eurostile"/>
              </a:rPr>
              <a:t>XML </a:t>
            </a:r>
            <a:r>
              <a:rPr lang="de-DE" dirty="0" err="1" smtClean="0">
                <a:latin typeface="Eurostile"/>
                <a:ea typeface="ＭＳ Ｐゴシック" charset="-128"/>
                <a:cs typeface="Eurostile"/>
              </a:rPr>
              <a:t>namespace</a:t>
            </a:r>
            <a:endParaRPr lang="de-DE" dirty="0" smtClean="0">
              <a:latin typeface="Eurostile"/>
              <a:ea typeface="ＭＳ Ｐゴシック" charset="-128"/>
              <a:cs typeface="Eurostile"/>
            </a:endParaRPr>
          </a:p>
          <a:p>
            <a:pPr marL="742950" lvl="1" indent="-285750" algn="l">
              <a:spcBef>
                <a:spcPct val="20000"/>
              </a:spcBef>
              <a:buFont typeface="Wingdings" charset="2"/>
              <a:buChar char="§"/>
              <a:defRPr/>
            </a:pPr>
            <a:r>
              <a:rPr lang="de-DE" dirty="0" smtClean="0">
                <a:latin typeface="Eurostile"/>
                <a:ea typeface="ＭＳ Ｐゴシック" charset="-128"/>
                <a:cs typeface="Eurostile"/>
              </a:rPr>
              <a:t>XML Schema</a:t>
            </a:r>
            <a:endParaRPr lang="de-DE" dirty="0">
              <a:latin typeface="Eurostile"/>
              <a:ea typeface="ＭＳ Ｐゴシック" charset="-128"/>
              <a:cs typeface="Eurostile"/>
            </a:endParaRPr>
          </a:p>
          <a:p>
            <a:pPr marL="1200150" lvl="2" indent="-285750">
              <a:spcBef>
                <a:spcPct val="20000"/>
              </a:spcBef>
              <a:buFont typeface="Wingdings" charset="2"/>
              <a:buChar char="§"/>
              <a:defRPr/>
            </a:pPr>
            <a:r>
              <a:rPr lang="de-DE" dirty="0" err="1" smtClean="0">
                <a:latin typeface="Eurostile"/>
                <a:ea typeface="ＭＳ Ｐゴシック" charset="-128"/>
                <a:cs typeface="Eurostile"/>
              </a:rPr>
              <a:t>Based</a:t>
            </a:r>
            <a:r>
              <a:rPr lang="de-DE" dirty="0" smtClean="0">
                <a:latin typeface="Eurostile"/>
                <a:ea typeface="ＭＳ Ｐゴシック" charset="-128"/>
                <a:cs typeface="Eurostile"/>
              </a:rPr>
              <a:t> on </a:t>
            </a:r>
            <a:r>
              <a:rPr lang="de-DE" dirty="0" err="1" smtClean="0">
                <a:latin typeface="Eurostile"/>
                <a:ea typeface="ＭＳ Ｐゴシック" charset="-128"/>
                <a:cs typeface="Eurostile"/>
              </a:rPr>
              <a:t>the</a:t>
            </a:r>
            <a:r>
              <a:rPr lang="de-DE" dirty="0">
                <a:latin typeface="Eurostile"/>
                <a:ea typeface="ＭＳ Ｐゴシック" charset="-128"/>
                <a:cs typeface="Eurostile"/>
              </a:rPr>
              <a:t> </a:t>
            </a:r>
            <a:r>
              <a:rPr lang="de-DE" dirty="0" smtClean="0">
                <a:latin typeface="Eurostile"/>
                <a:ea typeface="ＭＳ Ｐゴシック" charset="-128"/>
                <a:cs typeface="Eurostile"/>
              </a:rPr>
              <a:t>ER </a:t>
            </a:r>
            <a:r>
              <a:rPr lang="de-DE" dirty="0" err="1" smtClean="0">
                <a:latin typeface="Eurostile"/>
                <a:ea typeface="ＭＳ Ｐゴシック" charset="-128"/>
                <a:cs typeface="Eurostile"/>
              </a:rPr>
              <a:t>model</a:t>
            </a:r>
            <a:endParaRPr lang="de-DE" dirty="0" smtClean="0">
              <a:latin typeface="Eurostile"/>
              <a:ea typeface="ＭＳ Ｐゴシック" charset="-128"/>
              <a:cs typeface="Eurostile"/>
            </a:endParaRPr>
          </a:p>
        </p:txBody>
      </p:sp>
      <p:grpSp>
        <p:nvGrpSpPr>
          <p:cNvPr id="98" name="Gruppierung 4"/>
          <p:cNvGrpSpPr/>
          <p:nvPr/>
        </p:nvGrpSpPr>
        <p:grpSpPr>
          <a:xfrm>
            <a:off x="3943723" y="2984004"/>
            <a:ext cx="4885267" cy="3618507"/>
            <a:chOff x="-114166" y="0"/>
            <a:chExt cx="9404441" cy="6858000"/>
          </a:xfrm>
        </p:grpSpPr>
        <p:cxnSp>
          <p:nvCxnSpPr>
            <p:cNvPr id="99" name="Gewinkelte Verbindung 5"/>
            <p:cNvCxnSpPr>
              <a:stCxn id="155" idx="3"/>
              <a:endCxn id="165" idx="0"/>
            </p:cNvCxnSpPr>
            <p:nvPr/>
          </p:nvCxnSpPr>
          <p:spPr>
            <a:xfrm>
              <a:off x="5009685" y="1762424"/>
              <a:ext cx="1684622" cy="2323477"/>
            </a:xfrm>
            <a:prstGeom prst="bentConnector2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Gewinkelte Verbindung 6"/>
            <p:cNvCxnSpPr>
              <a:stCxn id="155" idx="2"/>
              <a:endCxn id="167" idx="0"/>
            </p:cNvCxnSpPr>
            <p:nvPr/>
          </p:nvCxnSpPr>
          <p:spPr>
            <a:xfrm rot="16200000" flipH="1">
              <a:off x="3931612" y="2402845"/>
              <a:ext cx="1029822" cy="257086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Gewinkelte Verbindung 7"/>
            <p:cNvCxnSpPr>
              <a:endCxn id="169" idx="3"/>
            </p:cNvCxnSpPr>
            <p:nvPr/>
          </p:nvCxnSpPr>
          <p:spPr>
            <a:xfrm rot="5400000">
              <a:off x="2238022" y="2945350"/>
              <a:ext cx="2571180" cy="218028"/>
            </a:xfrm>
            <a:prstGeom prst="bentConnector2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Gewinkelte Verbindung 8"/>
            <p:cNvCxnSpPr>
              <a:stCxn id="143" idx="3"/>
              <a:endCxn id="165" idx="2"/>
            </p:cNvCxnSpPr>
            <p:nvPr/>
          </p:nvCxnSpPr>
          <p:spPr>
            <a:xfrm flipH="1" flipV="1">
              <a:off x="6694308" y="4594008"/>
              <a:ext cx="80688" cy="652751"/>
            </a:xfrm>
            <a:prstGeom prst="bentConnector4">
              <a:avLst>
                <a:gd name="adj1" fmla="val -357847"/>
                <a:gd name="adj2" fmla="val 6946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Gewinkelte Verbindung 9"/>
            <p:cNvCxnSpPr>
              <a:stCxn id="155" idx="3"/>
              <a:endCxn id="143" idx="0"/>
            </p:cNvCxnSpPr>
            <p:nvPr/>
          </p:nvCxnSpPr>
          <p:spPr>
            <a:xfrm>
              <a:off x="5009685" y="1762425"/>
              <a:ext cx="990870" cy="3230281"/>
            </a:xfrm>
            <a:prstGeom prst="bentConnector2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Gewinkelte Verbindung 10"/>
            <p:cNvCxnSpPr>
              <a:endCxn id="145" idx="0"/>
            </p:cNvCxnSpPr>
            <p:nvPr/>
          </p:nvCxnSpPr>
          <p:spPr>
            <a:xfrm rot="5400000">
              <a:off x="2591135" y="3266879"/>
              <a:ext cx="2977246" cy="476443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Gewinkelte Verbindung 11"/>
            <p:cNvCxnSpPr>
              <a:stCxn id="167" idx="2"/>
              <a:endCxn id="145" idx="0"/>
            </p:cNvCxnSpPr>
            <p:nvPr/>
          </p:nvCxnSpPr>
          <p:spPr>
            <a:xfrm rot="5400000">
              <a:off x="3488642" y="3907299"/>
              <a:ext cx="1439318" cy="733530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Gewinkelte Verbindung 12"/>
            <p:cNvCxnSpPr>
              <a:stCxn id="167" idx="2"/>
            </p:cNvCxnSpPr>
            <p:nvPr/>
          </p:nvCxnSpPr>
          <p:spPr>
            <a:xfrm rot="16200000" flipH="1">
              <a:off x="4454140" y="3675330"/>
              <a:ext cx="1482862" cy="1241011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Gewinkelte Verbindung 13"/>
            <p:cNvCxnSpPr>
              <a:stCxn id="198" idx="2"/>
              <a:endCxn id="155" idx="0"/>
            </p:cNvCxnSpPr>
            <p:nvPr/>
          </p:nvCxnSpPr>
          <p:spPr>
            <a:xfrm rot="16200000" flipH="1">
              <a:off x="3509940" y="700330"/>
              <a:ext cx="619435" cy="996646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Gewinkelte Verbindung 14"/>
            <p:cNvCxnSpPr>
              <a:stCxn id="155" idx="3"/>
              <a:endCxn id="200" idx="2"/>
            </p:cNvCxnSpPr>
            <p:nvPr/>
          </p:nvCxnSpPr>
          <p:spPr>
            <a:xfrm flipV="1">
              <a:off x="5009685" y="914754"/>
              <a:ext cx="292050" cy="847670"/>
            </a:xfrm>
            <a:prstGeom prst="bentConnector2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Gewinkelte Verbindung 15"/>
            <p:cNvCxnSpPr>
              <a:stCxn id="200" idx="3"/>
              <a:endCxn id="196" idx="1"/>
            </p:cNvCxnSpPr>
            <p:nvPr/>
          </p:nvCxnSpPr>
          <p:spPr>
            <a:xfrm>
              <a:off x="5993440" y="660701"/>
              <a:ext cx="526758" cy="428527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Gewinkelte Verbindung 16"/>
            <p:cNvCxnSpPr>
              <a:endCxn id="194" idx="1"/>
            </p:cNvCxnSpPr>
            <p:nvPr/>
          </p:nvCxnSpPr>
          <p:spPr>
            <a:xfrm rot="16200000" flipH="1">
              <a:off x="7003100" y="1379423"/>
              <a:ext cx="507254" cy="434970"/>
            </a:xfrm>
            <a:prstGeom prst="bentConnector2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Gewinkelte Verbindung 17"/>
            <p:cNvCxnSpPr>
              <a:stCxn id="200" idx="2"/>
              <a:endCxn id="194" idx="1"/>
            </p:cNvCxnSpPr>
            <p:nvPr/>
          </p:nvCxnSpPr>
          <p:spPr>
            <a:xfrm rot="16200000" flipH="1">
              <a:off x="5920083" y="296405"/>
              <a:ext cx="935781" cy="2172477"/>
            </a:xfrm>
            <a:prstGeom prst="bentConnector2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Gewinkelte Verbindung 18"/>
            <p:cNvCxnSpPr>
              <a:endCxn id="198" idx="3"/>
            </p:cNvCxnSpPr>
            <p:nvPr/>
          </p:nvCxnSpPr>
          <p:spPr>
            <a:xfrm rot="10800000">
              <a:off x="4013040" y="634883"/>
              <a:ext cx="596991" cy="200292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Gewinkelte Verbindung 19"/>
            <p:cNvCxnSpPr/>
            <p:nvPr/>
          </p:nvCxnSpPr>
          <p:spPr>
            <a:xfrm rot="5400000">
              <a:off x="1348866" y="2471460"/>
              <a:ext cx="3228879" cy="12700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Gewinkelte Verbindung 20"/>
            <p:cNvCxnSpPr>
              <a:stCxn id="198" idx="3"/>
              <a:endCxn id="179" idx="1"/>
            </p:cNvCxnSpPr>
            <p:nvPr/>
          </p:nvCxnSpPr>
          <p:spPr>
            <a:xfrm>
              <a:off x="4013039" y="634883"/>
              <a:ext cx="1096264" cy="5669389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Gewinkelte Verbindung 21"/>
            <p:cNvCxnSpPr>
              <a:stCxn id="183" idx="3"/>
              <a:endCxn id="169" idx="1"/>
            </p:cNvCxnSpPr>
            <p:nvPr/>
          </p:nvCxnSpPr>
          <p:spPr>
            <a:xfrm>
              <a:off x="1474834" y="1987707"/>
              <a:ext cx="556354" cy="2352247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Gewinkelte Verbindung 22"/>
            <p:cNvCxnSpPr>
              <a:stCxn id="182" idx="2"/>
              <a:endCxn id="169" idx="0"/>
            </p:cNvCxnSpPr>
            <p:nvPr/>
          </p:nvCxnSpPr>
          <p:spPr>
            <a:xfrm rot="16200000" flipH="1">
              <a:off x="1246898" y="2609905"/>
              <a:ext cx="957215" cy="1994776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Gewinkelte Verbindung 23"/>
            <p:cNvCxnSpPr>
              <a:stCxn id="182" idx="2"/>
              <a:endCxn id="165" idx="0"/>
            </p:cNvCxnSpPr>
            <p:nvPr/>
          </p:nvCxnSpPr>
          <p:spPr>
            <a:xfrm rot="16200000" flipH="1">
              <a:off x="3232605" y="624198"/>
              <a:ext cx="957215" cy="5966190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Gewinkelte Verbindung 24"/>
            <p:cNvCxnSpPr>
              <a:stCxn id="180" idx="0"/>
              <a:endCxn id="143" idx="2"/>
            </p:cNvCxnSpPr>
            <p:nvPr/>
          </p:nvCxnSpPr>
          <p:spPr>
            <a:xfrm rot="16200000" flipV="1">
              <a:off x="6594726" y="4906640"/>
              <a:ext cx="277805" cy="1466147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Gewinkelte Verbindung 25"/>
            <p:cNvCxnSpPr>
              <a:stCxn id="165" idx="2"/>
              <a:endCxn id="180" idx="0"/>
            </p:cNvCxnSpPr>
            <p:nvPr/>
          </p:nvCxnSpPr>
          <p:spPr>
            <a:xfrm rot="16200000" flipH="1">
              <a:off x="6488198" y="4800115"/>
              <a:ext cx="1184611" cy="772393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Gewinkelte Verbindung 26"/>
            <p:cNvCxnSpPr>
              <a:stCxn id="192" idx="3"/>
              <a:endCxn id="155" idx="1"/>
            </p:cNvCxnSpPr>
            <p:nvPr/>
          </p:nvCxnSpPr>
          <p:spPr>
            <a:xfrm flipV="1">
              <a:off x="1763974" y="1762424"/>
              <a:ext cx="1862301" cy="3528894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Gewinkelte Verbindung 27"/>
            <p:cNvCxnSpPr>
              <a:stCxn id="165" idx="2"/>
              <a:endCxn id="190" idx="0"/>
            </p:cNvCxnSpPr>
            <p:nvPr/>
          </p:nvCxnSpPr>
          <p:spPr>
            <a:xfrm rot="5400000">
              <a:off x="3808245" y="2987933"/>
              <a:ext cx="1279988" cy="4492136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Gewinkelte Verbindung 28"/>
            <p:cNvCxnSpPr>
              <a:stCxn id="178" idx="0"/>
              <a:endCxn id="143" idx="2"/>
            </p:cNvCxnSpPr>
            <p:nvPr/>
          </p:nvCxnSpPr>
          <p:spPr>
            <a:xfrm rot="5400000" flipH="1" flipV="1">
              <a:off x="4739606" y="4789271"/>
              <a:ext cx="549406" cy="1972490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Gewinkelte Verbindung 29"/>
            <p:cNvCxnSpPr>
              <a:stCxn id="155" idx="2"/>
              <a:endCxn id="178" idx="0"/>
            </p:cNvCxnSpPr>
            <p:nvPr/>
          </p:nvCxnSpPr>
          <p:spPr>
            <a:xfrm rot="5400000">
              <a:off x="2156151" y="3888390"/>
              <a:ext cx="4033742" cy="289917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Gewinkelte Verbindung 30"/>
            <p:cNvCxnSpPr>
              <a:stCxn id="192" idx="0"/>
              <a:endCxn id="181" idx="2"/>
            </p:cNvCxnSpPr>
            <p:nvPr/>
          </p:nvCxnSpPr>
          <p:spPr>
            <a:xfrm rot="16200000" flipV="1">
              <a:off x="557888" y="4522884"/>
              <a:ext cx="684611" cy="344152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Gewinkelte Verbindung 31"/>
            <p:cNvCxnSpPr>
              <a:stCxn id="179" idx="0"/>
              <a:endCxn id="143" idx="2"/>
            </p:cNvCxnSpPr>
            <p:nvPr/>
          </p:nvCxnSpPr>
          <p:spPr>
            <a:xfrm rot="5400000" flipH="1" flipV="1">
              <a:off x="5626079" y="5675743"/>
              <a:ext cx="549406" cy="199545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Gewinkelte Verbindung 32"/>
            <p:cNvCxnSpPr>
              <a:stCxn id="200" idx="2"/>
              <a:endCxn id="180" idx="0"/>
            </p:cNvCxnSpPr>
            <p:nvPr/>
          </p:nvCxnSpPr>
          <p:spPr>
            <a:xfrm rot="16200000" flipH="1">
              <a:off x="3952285" y="2264203"/>
              <a:ext cx="4863864" cy="2164965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Gewinkelte Verbindung 33"/>
            <p:cNvCxnSpPr>
              <a:stCxn id="171" idx="3"/>
            </p:cNvCxnSpPr>
            <p:nvPr/>
          </p:nvCxnSpPr>
          <p:spPr>
            <a:xfrm>
              <a:off x="2108908" y="1121981"/>
              <a:ext cx="427458" cy="2963920"/>
            </a:xfrm>
            <a:prstGeom prst="bentConnector2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Gewinkelte Verbindung 34"/>
            <p:cNvCxnSpPr>
              <a:stCxn id="194" idx="1"/>
            </p:cNvCxnSpPr>
            <p:nvPr/>
          </p:nvCxnSpPr>
          <p:spPr>
            <a:xfrm rot="10800000" flipV="1">
              <a:off x="7199486" y="1850535"/>
              <a:ext cx="274727" cy="2235366"/>
            </a:xfrm>
            <a:prstGeom prst="bentConnector2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Gewinkelte Verbindung 35"/>
            <p:cNvCxnSpPr>
              <a:stCxn id="185" idx="2"/>
              <a:endCxn id="188" idx="0"/>
            </p:cNvCxnSpPr>
            <p:nvPr/>
          </p:nvCxnSpPr>
          <p:spPr>
            <a:xfrm rot="16200000" flipH="1">
              <a:off x="7896593" y="4337392"/>
              <a:ext cx="747364" cy="38243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Gewinkelte Verbindung 36"/>
            <p:cNvCxnSpPr>
              <a:stCxn id="180" idx="3"/>
              <a:endCxn id="185" idx="3"/>
            </p:cNvCxnSpPr>
            <p:nvPr/>
          </p:nvCxnSpPr>
          <p:spPr>
            <a:xfrm flipV="1">
              <a:off x="8158405" y="3724221"/>
              <a:ext cx="834411" cy="2308450"/>
            </a:xfrm>
            <a:prstGeom prst="bentConnector3">
              <a:avLst>
                <a:gd name="adj1" fmla="val 112599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1" name="Gruppierung 37"/>
            <p:cNvGrpSpPr/>
            <p:nvPr/>
          </p:nvGrpSpPr>
          <p:grpSpPr>
            <a:xfrm>
              <a:off x="70557" y="204606"/>
              <a:ext cx="9219717" cy="6353719"/>
              <a:chOff x="70557" y="204606"/>
              <a:chExt cx="9219717" cy="6353719"/>
            </a:xfrm>
          </p:grpSpPr>
          <p:cxnSp>
            <p:nvCxnSpPr>
              <p:cNvPr id="170" name="Gewinkelte Verbindung 76"/>
              <p:cNvCxnSpPr>
                <a:stCxn id="185" idx="0"/>
                <a:endCxn id="194" idx="2"/>
              </p:cNvCxnSpPr>
              <p:nvPr/>
            </p:nvCxnSpPr>
            <p:spPr>
              <a:xfrm rot="16200000" flipV="1">
                <a:off x="7528026" y="2742480"/>
                <a:ext cx="1361021" cy="85237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1" name="Rechteck 77"/>
              <p:cNvSpPr/>
              <p:nvPr/>
            </p:nvSpPr>
            <p:spPr>
              <a:xfrm>
                <a:off x="793788" y="863369"/>
                <a:ext cx="1315120" cy="51722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800" dirty="0" err="1" smtClean="0">
                    <a:solidFill>
                      <a:schemeClr val="tx1"/>
                    </a:solidFill>
                    <a:latin typeface="Arial Narrow"/>
                    <a:cs typeface="Arial Narrow"/>
                  </a:rPr>
                  <a:t>cfExpertise</a:t>
                </a:r>
                <a:endParaRPr lang="de-DE" sz="800" dirty="0" smtClean="0">
                  <a:solidFill>
                    <a:schemeClr val="tx1"/>
                  </a:solidFill>
                  <a:latin typeface="Arial Narrow"/>
                  <a:cs typeface="Arial Narrow"/>
                </a:endParaRPr>
              </a:p>
              <a:p>
                <a:pPr algn="ctr"/>
                <a:r>
                  <a:rPr lang="de-DE" sz="800" dirty="0" err="1" smtClean="0">
                    <a:solidFill>
                      <a:schemeClr val="tx1"/>
                    </a:solidFill>
                    <a:latin typeface="Arial Narrow"/>
                    <a:cs typeface="Arial Narrow"/>
                  </a:rPr>
                  <a:t>AndSkills</a:t>
                </a:r>
                <a:endParaRPr lang="de-DE" sz="800" dirty="0">
                  <a:solidFill>
                    <a:schemeClr val="tx1"/>
                  </a:solidFill>
                  <a:latin typeface="Arial Narrow"/>
                  <a:cs typeface="Arial Narrow"/>
                </a:endParaRPr>
              </a:p>
            </p:txBody>
          </p:sp>
          <p:grpSp>
            <p:nvGrpSpPr>
              <p:cNvPr id="172" name="Gruppierung 78"/>
              <p:cNvGrpSpPr/>
              <p:nvPr/>
            </p:nvGrpSpPr>
            <p:grpSpPr>
              <a:xfrm>
                <a:off x="4423503" y="230424"/>
                <a:ext cx="1569937" cy="684330"/>
                <a:chOff x="7353001" y="160046"/>
                <a:chExt cx="1569937" cy="684330"/>
              </a:xfrm>
            </p:grpSpPr>
            <p:sp>
              <p:nvSpPr>
                <p:cNvPr id="199" name="Oval 198"/>
                <p:cNvSpPr/>
                <p:nvPr/>
              </p:nvSpPr>
              <p:spPr>
                <a:xfrm>
                  <a:off x="7353001" y="160046"/>
                  <a:ext cx="450774" cy="386725"/>
                </a:xfrm>
                <a:prstGeom prst="ellipse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800">
                    <a:latin typeface="Arial Narrow"/>
                    <a:cs typeface="Arial Narrow"/>
                  </a:endParaRPr>
                </a:p>
              </p:txBody>
            </p:sp>
            <p:sp>
              <p:nvSpPr>
                <p:cNvPr id="200" name="Rechteck 106"/>
                <p:cNvSpPr/>
                <p:nvPr/>
              </p:nvSpPr>
              <p:spPr>
                <a:xfrm>
                  <a:off x="7539528" y="336270"/>
                  <a:ext cx="1383410" cy="508106"/>
                </a:xfrm>
                <a:prstGeom prst="rect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800" dirty="0" err="1" smtClean="0">
                      <a:solidFill>
                        <a:schemeClr val="bg1"/>
                      </a:solidFill>
                      <a:latin typeface="Arial Narrow"/>
                      <a:cs typeface="Arial Narrow"/>
                    </a:rPr>
                    <a:t>cfEquipment</a:t>
                  </a:r>
                  <a:endParaRPr lang="de-DE" sz="800" dirty="0">
                    <a:solidFill>
                      <a:schemeClr val="bg1"/>
                    </a:solidFill>
                    <a:latin typeface="Arial Narrow"/>
                    <a:cs typeface="Arial Narrow"/>
                  </a:endParaRPr>
                </a:p>
              </p:txBody>
            </p:sp>
          </p:grpSp>
          <p:grpSp>
            <p:nvGrpSpPr>
              <p:cNvPr id="173" name="Gruppierung 79"/>
              <p:cNvGrpSpPr/>
              <p:nvPr/>
            </p:nvGrpSpPr>
            <p:grpSpPr>
              <a:xfrm>
                <a:off x="2443102" y="204606"/>
                <a:ext cx="1569937" cy="684330"/>
                <a:chOff x="7353001" y="160046"/>
                <a:chExt cx="1569937" cy="684330"/>
              </a:xfrm>
            </p:grpSpPr>
            <p:sp>
              <p:nvSpPr>
                <p:cNvPr id="197" name="Oval 196"/>
                <p:cNvSpPr/>
                <p:nvPr/>
              </p:nvSpPr>
              <p:spPr>
                <a:xfrm>
                  <a:off x="7353001" y="160046"/>
                  <a:ext cx="450774" cy="386725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800">
                    <a:latin typeface="Arial Narrow"/>
                    <a:cs typeface="Arial Narrow"/>
                  </a:endParaRPr>
                </a:p>
              </p:txBody>
            </p:sp>
            <p:sp>
              <p:nvSpPr>
                <p:cNvPr id="198" name="Rechteck 104"/>
                <p:cNvSpPr/>
                <p:nvPr/>
              </p:nvSpPr>
              <p:spPr>
                <a:xfrm>
                  <a:off x="7539528" y="336270"/>
                  <a:ext cx="1383410" cy="508106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800" dirty="0" err="1" smtClean="0">
                      <a:solidFill>
                        <a:schemeClr val="tx1"/>
                      </a:solidFill>
                      <a:latin typeface="Arial Narrow"/>
                      <a:cs typeface="Arial Narrow"/>
                    </a:rPr>
                    <a:t>cfFunding</a:t>
                  </a:r>
                  <a:endParaRPr lang="de-DE" sz="800" dirty="0">
                    <a:solidFill>
                      <a:schemeClr val="tx1"/>
                    </a:solidFill>
                    <a:latin typeface="Arial Narrow"/>
                    <a:cs typeface="Arial Narrow"/>
                  </a:endParaRPr>
                </a:p>
              </p:txBody>
            </p:sp>
          </p:grpSp>
          <p:grpSp>
            <p:nvGrpSpPr>
              <p:cNvPr id="174" name="Gruppierung 80"/>
              <p:cNvGrpSpPr/>
              <p:nvPr/>
            </p:nvGrpSpPr>
            <p:grpSpPr>
              <a:xfrm>
                <a:off x="6333671" y="658951"/>
                <a:ext cx="1569937" cy="684330"/>
                <a:chOff x="7353001" y="160046"/>
                <a:chExt cx="1569937" cy="684330"/>
              </a:xfrm>
            </p:grpSpPr>
            <p:sp>
              <p:nvSpPr>
                <p:cNvPr id="195" name="Oval 194"/>
                <p:cNvSpPr/>
                <p:nvPr/>
              </p:nvSpPr>
              <p:spPr>
                <a:xfrm>
                  <a:off x="7353001" y="160046"/>
                  <a:ext cx="450774" cy="386725"/>
                </a:xfrm>
                <a:prstGeom prst="ellipse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800">
                    <a:latin typeface="Arial Narrow"/>
                    <a:cs typeface="Arial Narrow"/>
                  </a:endParaRPr>
                </a:p>
              </p:txBody>
            </p:sp>
            <p:sp>
              <p:nvSpPr>
                <p:cNvPr id="196" name="Rechteck 102"/>
                <p:cNvSpPr/>
                <p:nvPr/>
              </p:nvSpPr>
              <p:spPr>
                <a:xfrm>
                  <a:off x="7539528" y="336270"/>
                  <a:ext cx="1383410" cy="508106"/>
                </a:xfrm>
                <a:prstGeom prst="rect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800" dirty="0" err="1" smtClean="0">
                      <a:solidFill>
                        <a:schemeClr val="bg1"/>
                      </a:solidFill>
                      <a:latin typeface="Arial Narrow"/>
                      <a:cs typeface="Arial Narrow"/>
                    </a:rPr>
                    <a:t>cfFacility</a:t>
                  </a:r>
                  <a:endParaRPr lang="de-DE" sz="800" dirty="0">
                    <a:solidFill>
                      <a:schemeClr val="bg1"/>
                    </a:solidFill>
                    <a:latin typeface="Arial Narrow"/>
                    <a:cs typeface="Arial Narrow"/>
                  </a:endParaRPr>
                </a:p>
              </p:txBody>
            </p:sp>
          </p:grpSp>
          <p:grpSp>
            <p:nvGrpSpPr>
              <p:cNvPr id="175" name="Gruppierung 81"/>
              <p:cNvGrpSpPr/>
              <p:nvPr/>
            </p:nvGrpSpPr>
            <p:grpSpPr>
              <a:xfrm>
                <a:off x="7287685" y="1420258"/>
                <a:ext cx="1569937" cy="684330"/>
                <a:chOff x="7353001" y="160046"/>
                <a:chExt cx="1569937" cy="684330"/>
              </a:xfrm>
            </p:grpSpPr>
            <p:sp>
              <p:nvSpPr>
                <p:cNvPr id="193" name="Oval 192"/>
                <p:cNvSpPr/>
                <p:nvPr/>
              </p:nvSpPr>
              <p:spPr>
                <a:xfrm>
                  <a:off x="7353001" y="160046"/>
                  <a:ext cx="450774" cy="386725"/>
                </a:xfrm>
                <a:prstGeom prst="ellipse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800">
                    <a:latin typeface="Arial Narrow"/>
                    <a:cs typeface="Arial Narrow"/>
                  </a:endParaRPr>
                </a:p>
              </p:txBody>
            </p:sp>
            <p:sp>
              <p:nvSpPr>
                <p:cNvPr id="194" name="Rechteck 100"/>
                <p:cNvSpPr/>
                <p:nvPr/>
              </p:nvSpPr>
              <p:spPr>
                <a:xfrm>
                  <a:off x="7539528" y="336270"/>
                  <a:ext cx="1383410" cy="508106"/>
                </a:xfrm>
                <a:prstGeom prst="rect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800" dirty="0" err="1" smtClean="0">
                      <a:solidFill>
                        <a:schemeClr val="bg1"/>
                      </a:solidFill>
                      <a:latin typeface="Arial Narrow"/>
                      <a:cs typeface="Arial Narrow"/>
                    </a:rPr>
                    <a:t>cfService</a:t>
                  </a:r>
                  <a:endParaRPr lang="de-DE" sz="800" dirty="0">
                    <a:solidFill>
                      <a:schemeClr val="bg1"/>
                    </a:solidFill>
                    <a:latin typeface="Arial Narrow"/>
                    <a:cs typeface="Arial Narrow"/>
                  </a:endParaRPr>
                </a:p>
              </p:txBody>
            </p:sp>
          </p:grpSp>
          <p:grpSp>
            <p:nvGrpSpPr>
              <p:cNvPr id="176" name="Gruppierung 82"/>
              <p:cNvGrpSpPr/>
              <p:nvPr/>
            </p:nvGrpSpPr>
            <p:grpSpPr>
              <a:xfrm>
                <a:off x="194037" y="4861041"/>
                <a:ext cx="1569937" cy="684330"/>
                <a:chOff x="7353001" y="160046"/>
                <a:chExt cx="1569937" cy="684330"/>
              </a:xfrm>
            </p:grpSpPr>
            <p:sp>
              <p:nvSpPr>
                <p:cNvPr id="191" name="Oval 190"/>
                <p:cNvSpPr/>
                <p:nvPr/>
              </p:nvSpPr>
              <p:spPr>
                <a:xfrm>
                  <a:off x="7353001" y="160046"/>
                  <a:ext cx="450774" cy="386725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800">
                    <a:latin typeface="Arial Narrow"/>
                    <a:cs typeface="Arial Narrow"/>
                  </a:endParaRPr>
                </a:p>
              </p:txBody>
            </p:sp>
            <p:sp>
              <p:nvSpPr>
                <p:cNvPr id="192" name="Rechteck 98"/>
                <p:cNvSpPr/>
                <p:nvPr/>
              </p:nvSpPr>
              <p:spPr>
                <a:xfrm>
                  <a:off x="7539528" y="336270"/>
                  <a:ext cx="1383410" cy="508106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800" dirty="0" err="1" smtClean="0">
                      <a:solidFill>
                        <a:schemeClr val="tx1"/>
                      </a:solidFill>
                      <a:latin typeface="Arial Narrow"/>
                      <a:cs typeface="Arial Narrow"/>
                    </a:rPr>
                    <a:t>cfCitation</a:t>
                  </a:r>
                  <a:endParaRPr lang="de-DE" sz="800" dirty="0">
                    <a:solidFill>
                      <a:schemeClr val="tx1"/>
                    </a:solidFill>
                    <a:latin typeface="Arial Narrow"/>
                    <a:cs typeface="Arial Narrow"/>
                  </a:endParaRPr>
                </a:p>
              </p:txBody>
            </p:sp>
          </p:grpSp>
          <p:grpSp>
            <p:nvGrpSpPr>
              <p:cNvPr id="177" name="Gruppierung 83"/>
              <p:cNvGrpSpPr/>
              <p:nvPr/>
            </p:nvGrpSpPr>
            <p:grpSpPr>
              <a:xfrm>
                <a:off x="1323939" y="5697771"/>
                <a:ext cx="1569937" cy="684330"/>
                <a:chOff x="7353001" y="160046"/>
                <a:chExt cx="1569937" cy="684330"/>
              </a:xfrm>
            </p:grpSpPr>
            <p:sp>
              <p:nvSpPr>
                <p:cNvPr id="189" name="Oval 188"/>
                <p:cNvSpPr/>
                <p:nvPr/>
              </p:nvSpPr>
              <p:spPr>
                <a:xfrm>
                  <a:off x="7353001" y="160046"/>
                  <a:ext cx="450774" cy="386725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800">
                    <a:latin typeface="Arial Narrow"/>
                    <a:cs typeface="Arial Narrow"/>
                  </a:endParaRPr>
                </a:p>
              </p:txBody>
            </p:sp>
            <p:sp>
              <p:nvSpPr>
                <p:cNvPr id="190" name="Rechteck 96"/>
                <p:cNvSpPr/>
                <p:nvPr/>
              </p:nvSpPr>
              <p:spPr>
                <a:xfrm>
                  <a:off x="7539528" y="336270"/>
                  <a:ext cx="1383410" cy="508106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800" dirty="0" err="1" smtClean="0">
                      <a:solidFill>
                        <a:schemeClr val="tx1"/>
                      </a:solidFill>
                      <a:latin typeface="Arial Narrow"/>
                      <a:cs typeface="Arial Narrow"/>
                    </a:rPr>
                    <a:t>cfEvent</a:t>
                  </a:r>
                  <a:endParaRPr lang="de-DE" sz="800" dirty="0">
                    <a:solidFill>
                      <a:schemeClr val="tx1"/>
                    </a:solidFill>
                    <a:latin typeface="Arial Narrow"/>
                    <a:cs typeface="Arial Narrow"/>
                  </a:endParaRPr>
                </a:p>
              </p:txBody>
            </p:sp>
          </p:grpSp>
          <p:sp>
            <p:nvSpPr>
              <p:cNvPr id="178" name="Rechteck 84"/>
              <p:cNvSpPr/>
              <p:nvPr/>
            </p:nvSpPr>
            <p:spPr>
              <a:xfrm>
                <a:off x="3336358" y="6050219"/>
                <a:ext cx="1383410" cy="508106"/>
              </a:xfrm>
              <a:prstGeom prst="rect">
                <a:avLst/>
              </a:prstGeom>
              <a:solidFill>
                <a:srgbClr val="FFDE1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800" dirty="0" err="1" smtClean="0">
                    <a:solidFill>
                      <a:schemeClr val="tx1"/>
                    </a:solidFill>
                    <a:latin typeface="Arial Narrow"/>
                    <a:cs typeface="Arial Narrow"/>
                  </a:rPr>
                  <a:t>cfLanguage</a:t>
                </a:r>
                <a:endParaRPr lang="de-DE" sz="800" dirty="0">
                  <a:solidFill>
                    <a:schemeClr val="tx1"/>
                  </a:solidFill>
                  <a:latin typeface="Arial Narrow"/>
                  <a:cs typeface="Arial Narrow"/>
                </a:endParaRPr>
              </a:p>
            </p:txBody>
          </p:sp>
          <p:sp>
            <p:nvSpPr>
              <p:cNvPr id="179" name="Rechteck 85"/>
              <p:cNvSpPr/>
              <p:nvPr/>
            </p:nvSpPr>
            <p:spPr>
              <a:xfrm>
                <a:off x="5109303" y="6050219"/>
                <a:ext cx="1383410" cy="508106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800" dirty="0" err="1" smtClean="0">
                    <a:solidFill>
                      <a:schemeClr val="tx1"/>
                    </a:solidFill>
                    <a:latin typeface="Arial Narrow"/>
                    <a:cs typeface="Arial Narrow"/>
                  </a:rPr>
                  <a:t>cfCurrency</a:t>
                </a:r>
                <a:endParaRPr lang="de-DE" sz="800" dirty="0">
                  <a:solidFill>
                    <a:schemeClr val="tx1"/>
                  </a:solidFill>
                  <a:latin typeface="Arial Narrow"/>
                  <a:cs typeface="Arial Narrow"/>
                </a:endParaRPr>
              </a:p>
            </p:txBody>
          </p:sp>
          <p:sp>
            <p:nvSpPr>
              <p:cNvPr id="180" name="Rechteck 86"/>
              <p:cNvSpPr/>
              <p:nvPr/>
            </p:nvSpPr>
            <p:spPr>
              <a:xfrm>
                <a:off x="6774995" y="5778618"/>
                <a:ext cx="1383410" cy="508106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800" dirty="0" err="1" smtClean="0">
                    <a:solidFill>
                      <a:schemeClr val="tx1"/>
                    </a:solidFill>
                    <a:latin typeface="Arial Narrow"/>
                    <a:cs typeface="Arial Narrow"/>
                  </a:rPr>
                  <a:t>cfCountry</a:t>
                </a:r>
                <a:endParaRPr lang="de-DE" sz="800" dirty="0">
                  <a:solidFill>
                    <a:schemeClr val="tx1"/>
                  </a:solidFill>
                  <a:latin typeface="Arial Narrow"/>
                  <a:cs typeface="Arial Narrow"/>
                </a:endParaRPr>
              </a:p>
            </p:txBody>
          </p:sp>
          <p:sp>
            <p:nvSpPr>
              <p:cNvPr id="181" name="Rechteck 87"/>
              <p:cNvSpPr/>
              <p:nvPr/>
            </p:nvSpPr>
            <p:spPr>
              <a:xfrm>
                <a:off x="70557" y="3835431"/>
                <a:ext cx="1315120" cy="51722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800" dirty="0" err="1" smtClean="0">
                    <a:solidFill>
                      <a:schemeClr val="tx1"/>
                    </a:solidFill>
                    <a:latin typeface="Arial Narrow"/>
                    <a:cs typeface="Arial Narrow"/>
                  </a:rPr>
                  <a:t>cfCurriculum</a:t>
                </a:r>
                <a:r>
                  <a:rPr lang="de-DE" sz="800" dirty="0" smtClean="0">
                    <a:solidFill>
                      <a:schemeClr val="tx1"/>
                    </a:solidFill>
                    <a:latin typeface="Arial Narrow"/>
                    <a:cs typeface="Arial Narrow"/>
                  </a:rPr>
                  <a:t/>
                </a:r>
                <a:br>
                  <a:rPr lang="de-DE" sz="800" dirty="0" smtClean="0">
                    <a:solidFill>
                      <a:schemeClr val="tx1"/>
                    </a:solidFill>
                    <a:latin typeface="Arial Narrow"/>
                    <a:cs typeface="Arial Narrow"/>
                  </a:rPr>
                </a:br>
                <a:r>
                  <a:rPr lang="de-DE" sz="800" dirty="0" smtClean="0">
                    <a:solidFill>
                      <a:schemeClr val="tx1"/>
                    </a:solidFill>
                    <a:latin typeface="Arial Narrow"/>
                    <a:cs typeface="Arial Narrow"/>
                  </a:rPr>
                  <a:t>Vitae	</a:t>
                </a:r>
                <a:endParaRPr lang="de-DE" sz="800" dirty="0">
                  <a:solidFill>
                    <a:schemeClr val="tx1"/>
                  </a:solidFill>
                  <a:latin typeface="Arial Narrow"/>
                  <a:cs typeface="Arial Narrow"/>
                </a:endParaRPr>
              </a:p>
            </p:txBody>
          </p:sp>
          <p:sp>
            <p:nvSpPr>
              <p:cNvPr id="182" name="Rechteck 88"/>
              <p:cNvSpPr/>
              <p:nvPr/>
            </p:nvSpPr>
            <p:spPr>
              <a:xfrm>
                <a:off x="70557" y="2611463"/>
                <a:ext cx="1315120" cy="51722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800" dirty="0" err="1" smtClean="0">
                    <a:solidFill>
                      <a:schemeClr val="tx1"/>
                    </a:solidFill>
                    <a:latin typeface="Arial Narrow"/>
                    <a:cs typeface="Arial Narrow"/>
                  </a:rPr>
                  <a:t>cfPrize</a:t>
                </a:r>
                <a:endParaRPr lang="de-DE" sz="800" dirty="0">
                  <a:solidFill>
                    <a:schemeClr val="tx1"/>
                  </a:solidFill>
                  <a:latin typeface="Arial Narrow"/>
                  <a:cs typeface="Arial Narrow"/>
                </a:endParaRPr>
              </a:p>
            </p:txBody>
          </p:sp>
          <p:sp>
            <p:nvSpPr>
              <p:cNvPr id="183" name="Rechteck 89"/>
              <p:cNvSpPr/>
              <p:nvPr/>
            </p:nvSpPr>
            <p:spPr>
              <a:xfrm>
                <a:off x="159714" y="1729095"/>
                <a:ext cx="1315120" cy="51722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800" dirty="0" err="1" smtClean="0">
                    <a:solidFill>
                      <a:schemeClr val="tx1"/>
                    </a:solidFill>
                    <a:latin typeface="Arial Narrow"/>
                    <a:cs typeface="Arial Narrow"/>
                  </a:rPr>
                  <a:t>cfQualification</a:t>
                </a:r>
                <a:endParaRPr lang="de-DE" sz="800" dirty="0" smtClean="0">
                  <a:solidFill>
                    <a:schemeClr val="tx1"/>
                  </a:solidFill>
                  <a:latin typeface="Arial Narrow"/>
                  <a:cs typeface="Arial Narrow"/>
                </a:endParaRPr>
              </a:p>
            </p:txBody>
          </p:sp>
          <p:grpSp>
            <p:nvGrpSpPr>
              <p:cNvPr id="184" name="Gruppierung 90"/>
              <p:cNvGrpSpPr/>
              <p:nvPr/>
            </p:nvGrpSpPr>
            <p:grpSpPr>
              <a:xfrm>
                <a:off x="7411165" y="4553972"/>
                <a:ext cx="1569937" cy="684330"/>
                <a:chOff x="7353001" y="160046"/>
                <a:chExt cx="1569937" cy="684330"/>
              </a:xfrm>
            </p:grpSpPr>
            <p:sp>
              <p:nvSpPr>
                <p:cNvPr id="187" name="Oval 186"/>
                <p:cNvSpPr/>
                <p:nvPr/>
              </p:nvSpPr>
              <p:spPr>
                <a:xfrm>
                  <a:off x="7353001" y="160046"/>
                  <a:ext cx="450774" cy="386725"/>
                </a:xfrm>
                <a:prstGeom prst="ellips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800">
                    <a:latin typeface="Arial Narrow"/>
                    <a:cs typeface="Arial Narrow"/>
                  </a:endParaRPr>
                </a:p>
              </p:txBody>
            </p:sp>
            <p:sp>
              <p:nvSpPr>
                <p:cNvPr id="188" name="Rechteck 94"/>
                <p:cNvSpPr/>
                <p:nvPr/>
              </p:nvSpPr>
              <p:spPr>
                <a:xfrm>
                  <a:off x="7539528" y="336270"/>
                  <a:ext cx="1383410" cy="508106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800" dirty="0" err="1" smtClean="0">
                      <a:solidFill>
                        <a:schemeClr val="tx1"/>
                      </a:solidFill>
                      <a:latin typeface="Arial Narrow"/>
                      <a:cs typeface="Arial Narrow"/>
                    </a:rPr>
                    <a:t>cfGeographic</a:t>
                  </a:r>
                  <a:r>
                    <a:rPr lang="de-DE" sz="800" dirty="0" smtClean="0">
                      <a:solidFill>
                        <a:schemeClr val="tx1"/>
                      </a:solidFill>
                      <a:latin typeface="Arial Narrow"/>
                      <a:cs typeface="Arial Narrow"/>
                    </a:rPr>
                    <a:t/>
                  </a:r>
                  <a:br>
                    <a:rPr lang="de-DE" sz="800" dirty="0" smtClean="0">
                      <a:solidFill>
                        <a:schemeClr val="tx1"/>
                      </a:solidFill>
                      <a:latin typeface="Arial Narrow"/>
                      <a:cs typeface="Arial Narrow"/>
                    </a:rPr>
                  </a:br>
                  <a:r>
                    <a:rPr lang="de-DE" sz="800" dirty="0" err="1" smtClean="0">
                      <a:solidFill>
                        <a:schemeClr val="tx1"/>
                      </a:solidFill>
                      <a:latin typeface="Arial Narrow"/>
                      <a:cs typeface="Arial Narrow"/>
                    </a:rPr>
                    <a:t>BoundingBox</a:t>
                  </a:r>
                  <a:endParaRPr lang="de-DE" sz="800" dirty="0">
                    <a:solidFill>
                      <a:schemeClr val="tx1"/>
                    </a:solidFill>
                    <a:latin typeface="Arial Narrow"/>
                    <a:cs typeface="Arial Narrow"/>
                  </a:endParaRPr>
                </a:p>
              </p:txBody>
            </p:sp>
          </p:grpSp>
          <p:sp>
            <p:nvSpPr>
              <p:cNvPr id="185" name="Rechteck 91"/>
              <p:cNvSpPr/>
              <p:nvPr/>
            </p:nvSpPr>
            <p:spPr>
              <a:xfrm>
                <a:off x="7509492" y="3465609"/>
                <a:ext cx="1483324" cy="51722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800" dirty="0" err="1" smtClean="0">
                    <a:solidFill>
                      <a:schemeClr val="tx1"/>
                    </a:solidFill>
                    <a:latin typeface="Arial Narrow"/>
                    <a:cs typeface="Arial Narrow"/>
                  </a:rPr>
                  <a:t>cfPostalAddress</a:t>
                </a:r>
                <a:endParaRPr lang="de-DE" sz="800" dirty="0" smtClean="0">
                  <a:solidFill>
                    <a:schemeClr val="tx1"/>
                  </a:solidFill>
                  <a:latin typeface="Arial Narrow"/>
                  <a:cs typeface="Arial Narrow"/>
                </a:endParaRPr>
              </a:p>
            </p:txBody>
          </p:sp>
          <p:sp>
            <p:nvSpPr>
              <p:cNvPr id="186" name="Rechteck 92"/>
              <p:cNvSpPr/>
              <p:nvPr/>
            </p:nvSpPr>
            <p:spPr>
              <a:xfrm>
                <a:off x="7393525" y="2503701"/>
                <a:ext cx="1896749" cy="51722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800" dirty="0" err="1" smtClean="0">
                    <a:solidFill>
                      <a:schemeClr val="tx1"/>
                    </a:solidFill>
                    <a:latin typeface="Arial Narrow"/>
                    <a:cs typeface="Arial Narrow"/>
                  </a:rPr>
                  <a:t>cfElectronicAddress</a:t>
                </a:r>
                <a:endParaRPr lang="de-DE" sz="800" dirty="0" smtClean="0">
                  <a:solidFill>
                    <a:schemeClr val="tx1"/>
                  </a:solidFill>
                  <a:latin typeface="Arial Narrow"/>
                  <a:cs typeface="Arial Narrow"/>
                </a:endParaRPr>
              </a:p>
            </p:txBody>
          </p:sp>
        </p:grpSp>
        <p:grpSp>
          <p:nvGrpSpPr>
            <p:cNvPr id="132" name="Gruppierung 38"/>
            <p:cNvGrpSpPr/>
            <p:nvPr/>
          </p:nvGrpSpPr>
          <p:grpSpPr>
            <a:xfrm>
              <a:off x="1844661" y="2870075"/>
              <a:ext cx="5541351" cy="1723932"/>
              <a:chOff x="1684594" y="3392000"/>
              <a:chExt cx="5541351" cy="1723932"/>
            </a:xfrm>
          </p:grpSpPr>
          <p:grpSp>
            <p:nvGrpSpPr>
              <p:cNvPr id="158" name="Gruppierung 64"/>
              <p:cNvGrpSpPr/>
              <p:nvPr/>
            </p:nvGrpSpPr>
            <p:grpSpPr>
              <a:xfrm>
                <a:off x="1684594" y="4431602"/>
                <a:ext cx="1569937" cy="684330"/>
                <a:chOff x="3228072" y="2152221"/>
                <a:chExt cx="1781614" cy="831584"/>
              </a:xfrm>
            </p:grpSpPr>
            <p:sp>
              <p:nvSpPr>
                <p:cNvPr id="168" name="Oval 167"/>
                <p:cNvSpPr/>
                <p:nvPr/>
              </p:nvSpPr>
              <p:spPr>
                <a:xfrm>
                  <a:off x="3228072" y="2152221"/>
                  <a:ext cx="511553" cy="469941"/>
                </a:xfrm>
                <a:prstGeom prst="ellipse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800">
                    <a:latin typeface="Arial Narrow"/>
                    <a:cs typeface="Arial Narrow"/>
                  </a:endParaRPr>
                </a:p>
              </p:txBody>
            </p:sp>
            <p:sp>
              <p:nvSpPr>
                <p:cNvPr id="169" name="Rechteck 75"/>
                <p:cNvSpPr/>
                <p:nvPr/>
              </p:nvSpPr>
              <p:spPr>
                <a:xfrm>
                  <a:off x="3439749" y="2366365"/>
                  <a:ext cx="1569937" cy="617440"/>
                </a:xfrm>
                <a:prstGeom prst="rect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800" dirty="0" err="1" smtClean="0">
                      <a:solidFill>
                        <a:schemeClr val="tx1"/>
                      </a:solidFill>
                      <a:latin typeface="Arial Narrow"/>
                      <a:cs typeface="Arial Narrow"/>
                    </a:rPr>
                    <a:t>cfPerson</a:t>
                  </a:r>
                  <a:endParaRPr lang="de-DE" sz="800" dirty="0">
                    <a:solidFill>
                      <a:schemeClr val="tx1"/>
                    </a:solidFill>
                    <a:latin typeface="Arial Narrow"/>
                    <a:cs typeface="Arial Narrow"/>
                  </a:endParaRPr>
                </a:p>
              </p:txBody>
            </p:sp>
          </p:grpSp>
          <p:grpSp>
            <p:nvGrpSpPr>
              <p:cNvPr id="159" name="Gruppierung 65"/>
              <p:cNvGrpSpPr/>
              <p:nvPr/>
            </p:nvGrpSpPr>
            <p:grpSpPr>
              <a:xfrm>
                <a:off x="3536766" y="3392000"/>
                <a:ext cx="1569937" cy="684330"/>
                <a:chOff x="3308144" y="2152221"/>
                <a:chExt cx="1781615" cy="831584"/>
              </a:xfrm>
            </p:grpSpPr>
            <p:sp>
              <p:nvSpPr>
                <p:cNvPr id="166" name="Oval 165"/>
                <p:cNvSpPr/>
                <p:nvPr/>
              </p:nvSpPr>
              <p:spPr>
                <a:xfrm>
                  <a:off x="3308144" y="2152221"/>
                  <a:ext cx="511553" cy="469940"/>
                </a:xfrm>
                <a:prstGeom prst="ellipse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800">
                    <a:latin typeface="Arial Narrow"/>
                    <a:cs typeface="Arial Narrow"/>
                  </a:endParaRPr>
                </a:p>
              </p:txBody>
            </p:sp>
            <p:sp>
              <p:nvSpPr>
                <p:cNvPr id="167" name="Rechteck 73"/>
                <p:cNvSpPr/>
                <p:nvPr/>
              </p:nvSpPr>
              <p:spPr>
                <a:xfrm>
                  <a:off x="3519822" y="2366365"/>
                  <a:ext cx="1569937" cy="617440"/>
                </a:xfrm>
                <a:prstGeom prst="rect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800" dirty="0" err="1" smtClean="0">
                      <a:solidFill>
                        <a:srgbClr val="000000"/>
                      </a:solidFill>
                      <a:latin typeface="Arial Narrow"/>
                      <a:cs typeface="Arial Narrow"/>
                    </a:rPr>
                    <a:t>cfProject</a:t>
                  </a:r>
                  <a:endParaRPr lang="de-DE" sz="800" dirty="0">
                    <a:solidFill>
                      <a:srgbClr val="000000"/>
                    </a:solidFill>
                    <a:latin typeface="Arial Narrow"/>
                    <a:cs typeface="Arial Narrow"/>
                  </a:endParaRPr>
                </a:p>
              </p:txBody>
            </p:sp>
          </p:grpSp>
          <p:grpSp>
            <p:nvGrpSpPr>
              <p:cNvPr id="160" name="Gruppierung 66"/>
              <p:cNvGrpSpPr/>
              <p:nvPr/>
            </p:nvGrpSpPr>
            <p:grpSpPr>
              <a:xfrm>
                <a:off x="5656008" y="4431602"/>
                <a:ext cx="1569937" cy="684330"/>
                <a:chOff x="3228072" y="2152221"/>
                <a:chExt cx="1781614" cy="831584"/>
              </a:xfrm>
            </p:grpSpPr>
            <p:sp>
              <p:nvSpPr>
                <p:cNvPr id="164" name="Oval 163"/>
                <p:cNvSpPr/>
                <p:nvPr/>
              </p:nvSpPr>
              <p:spPr>
                <a:xfrm>
                  <a:off x="3228072" y="2152221"/>
                  <a:ext cx="511553" cy="469941"/>
                </a:xfrm>
                <a:prstGeom prst="ellipse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800">
                    <a:latin typeface="Arial Narrow"/>
                    <a:cs typeface="Arial Narrow"/>
                  </a:endParaRPr>
                </a:p>
              </p:txBody>
            </p:sp>
            <p:sp>
              <p:nvSpPr>
                <p:cNvPr id="165" name="Rechteck 71"/>
                <p:cNvSpPr/>
                <p:nvPr/>
              </p:nvSpPr>
              <p:spPr>
                <a:xfrm>
                  <a:off x="3439749" y="2366365"/>
                  <a:ext cx="1569937" cy="617440"/>
                </a:xfrm>
                <a:prstGeom prst="rect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800" dirty="0" err="1" smtClean="0">
                      <a:solidFill>
                        <a:srgbClr val="000000"/>
                      </a:solidFill>
                      <a:latin typeface="Arial Narrow"/>
                      <a:cs typeface="Arial Narrow"/>
                    </a:rPr>
                    <a:t>cfOrganisation</a:t>
                  </a:r>
                  <a:endParaRPr lang="de-DE" sz="800" dirty="0" smtClean="0">
                    <a:solidFill>
                      <a:srgbClr val="000000"/>
                    </a:solidFill>
                    <a:latin typeface="Arial Narrow"/>
                    <a:cs typeface="Arial Narrow"/>
                  </a:endParaRPr>
                </a:p>
                <a:p>
                  <a:pPr algn="ctr"/>
                  <a:r>
                    <a:rPr lang="de-DE" sz="800" dirty="0" smtClean="0">
                      <a:solidFill>
                        <a:srgbClr val="000000"/>
                      </a:solidFill>
                      <a:latin typeface="Arial Narrow"/>
                      <a:cs typeface="Arial Narrow"/>
                    </a:rPr>
                    <a:t>Unit</a:t>
                  </a:r>
                  <a:endParaRPr lang="de-DE" sz="800" dirty="0">
                    <a:solidFill>
                      <a:srgbClr val="000000"/>
                    </a:solidFill>
                    <a:latin typeface="Arial Narrow"/>
                    <a:cs typeface="Arial Narrow"/>
                  </a:endParaRPr>
                </a:p>
              </p:txBody>
            </p:sp>
          </p:grpSp>
          <p:cxnSp>
            <p:nvCxnSpPr>
              <p:cNvPr id="161" name="Gewinkelte Verbindung 67"/>
              <p:cNvCxnSpPr>
                <a:stCxn id="169" idx="3"/>
                <a:endCxn id="165" idx="1"/>
              </p:cNvCxnSpPr>
              <p:nvPr/>
            </p:nvCxnSpPr>
            <p:spPr>
              <a:xfrm>
                <a:off x="3254531" y="4861879"/>
                <a:ext cx="2588004" cy="12700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Gewinkelte Verbindung 68"/>
              <p:cNvCxnSpPr>
                <a:stCxn id="169" idx="0"/>
                <a:endCxn id="167" idx="1"/>
              </p:cNvCxnSpPr>
              <p:nvPr/>
            </p:nvCxnSpPr>
            <p:spPr>
              <a:xfrm rot="5400000" flipH="1" flipV="1">
                <a:off x="2750286" y="3634818"/>
                <a:ext cx="785549" cy="1160468"/>
              </a:xfrm>
              <a:prstGeom prst="bentConnector2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Gewinkelte Verbindung 69"/>
              <p:cNvCxnSpPr>
                <a:stCxn id="165" idx="0"/>
                <a:endCxn id="167" idx="3"/>
              </p:cNvCxnSpPr>
              <p:nvPr/>
            </p:nvCxnSpPr>
            <p:spPr>
              <a:xfrm rot="16200000" flipV="1">
                <a:off x="5427698" y="3501283"/>
                <a:ext cx="785549" cy="1427537"/>
              </a:xfrm>
              <a:prstGeom prst="bentConnector2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3" name="Gewinkelte Verbindung 39"/>
            <p:cNvCxnSpPr/>
            <p:nvPr/>
          </p:nvCxnSpPr>
          <p:spPr>
            <a:xfrm flipV="1">
              <a:off x="5266770" y="2762312"/>
              <a:ext cx="2126755" cy="538040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4" name="Gruppierung 40"/>
            <p:cNvGrpSpPr/>
            <p:nvPr/>
          </p:nvGrpSpPr>
          <p:grpSpPr>
            <a:xfrm>
              <a:off x="1658134" y="1332147"/>
              <a:ext cx="5629552" cy="1723932"/>
              <a:chOff x="1702234" y="1243027"/>
              <a:chExt cx="5629552" cy="1723932"/>
            </a:xfrm>
          </p:grpSpPr>
          <p:grpSp>
            <p:nvGrpSpPr>
              <p:cNvPr id="146" name="Gruppierung 52"/>
              <p:cNvGrpSpPr/>
              <p:nvPr/>
            </p:nvGrpSpPr>
            <p:grpSpPr>
              <a:xfrm>
                <a:off x="1702234" y="2282629"/>
                <a:ext cx="1569937" cy="684330"/>
                <a:chOff x="3228072" y="2152221"/>
                <a:chExt cx="1781614" cy="831584"/>
              </a:xfrm>
            </p:grpSpPr>
            <p:sp>
              <p:nvSpPr>
                <p:cNvPr id="156" name="Oval 155"/>
                <p:cNvSpPr/>
                <p:nvPr/>
              </p:nvSpPr>
              <p:spPr>
                <a:xfrm>
                  <a:off x="3228072" y="2152221"/>
                  <a:ext cx="511553" cy="469941"/>
                </a:xfrm>
                <a:prstGeom prst="ellipse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800">
                    <a:latin typeface="Arial Narrow"/>
                    <a:cs typeface="Arial Narrow"/>
                  </a:endParaRPr>
                </a:p>
              </p:txBody>
            </p:sp>
            <p:sp>
              <p:nvSpPr>
                <p:cNvPr id="157" name="Rechteck 63"/>
                <p:cNvSpPr/>
                <p:nvPr/>
              </p:nvSpPr>
              <p:spPr>
                <a:xfrm>
                  <a:off x="3439749" y="2366365"/>
                  <a:ext cx="1569937" cy="617440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800" dirty="0" err="1" smtClean="0">
                      <a:solidFill>
                        <a:schemeClr val="tx1"/>
                      </a:solidFill>
                      <a:latin typeface="Arial Narrow"/>
                      <a:cs typeface="Arial Narrow"/>
                    </a:rPr>
                    <a:t>cfResultPatent</a:t>
                  </a:r>
                  <a:endParaRPr lang="de-DE" sz="800" dirty="0">
                    <a:solidFill>
                      <a:schemeClr val="tx1"/>
                    </a:solidFill>
                    <a:latin typeface="Arial Narrow"/>
                    <a:cs typeface="Arial Narrow"/>
                  </a:endParaRPr>
                </a:p>
              </p:txBody>
            </p:sp>
          </p:grpSp>
          <p:grpSp>
            <p:nvGrpSpPr>
              <p:cNvPr id="147" name="Gruppierung 53"/>
              <p:cNvGrpSpPr/>
              <p:nvPr/>
            </p:nvGrpSpPr>
            <p:grpSpPr>
              <a:xfrm>
                <a:off x="3483848" y="1243027"/>
                <a:ext cx="1569937" cy="684330"/>
                <a:chOff x="3228072" y="2152221"/>
                <a:chExt cx="1781614" cy="831584"/>
              </a:xfrm>
            </p:grpSpPr>
            <p:sp>
              <p:nvSpPr>
                <p:cNvPr id="154" name="Oval 153"/>
                <p:cNvSpPr/>
                <p:nvPr/>
              </p:nvSpPr>
              <p:spPr>
                <a:xfrm>
                  <a:off x="3228072" y="2152221"/>
                  <a:ext cx="511553" cy="469941"/>
                </a:xfrm>
                <a:prstGeom prst="ellipse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800">
                    <a:latin typeface="Arial Narrow"/>
                    <a:cs typeface="Arial Narrow"/>
                  </a:endParaRPr>
                </a:p>
              </p:txBody>
            </p:sp>
            <p:sp>
              <p:nvSpPr>
                <p:cNvPr id="155" name="Rechteck 61"/>
                <p:cNvSpPr/>
                <p:nvPr/>
              </p:nvSpPr>
              <p:spPr>
                <a:xfrm>
                  <a:off x="3439749" y="2366365"/>
                  <a:ext cx="1569937" cy="617440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800" dirty="0" err="1" smtClean="0">
                      <a:solidFill>
                        <a:srgbClr val="000000"/>
                      </a:solidFill>
                      <a:latin typeface="Arial Narrow"/>
                      <a:cs typeface="Arial Narrow"/>
                    </a:rPr>
                    <a:t>cfResult</a:t>
                  </a:r>
                  <a:r>
                    <a:rPr lang="de-DE" sz="800" dirty="0" smtClean="0">
                      <a:solidFill>
                        <a:srgbClr val="000000"/>
                      </a:solidFill>
                      <a:latin typeface="Arial Narrow"/>
                      <a:cs typeface="Arial Narrow"/>
                    </a:rPr>
                    <a:t/>
                  </a:r>
                  <a:br>
                    <a:rPr lang="de-DE" sz="800" dirty="0" smtClean="0">
                      <a:solidFill>
                        <a:srgbClr val="000000"/>
                      </a:solidFill>
                      <a:latin typeface="Arial Narrow"/>
                      <a:cs typeface="Arial Narrow"/>
                    </a:rPr>
                  </a:br>
                  <a:r>
                    <a:rPr lang="de-DE" sz="800" dirty="0" err="1" smtClean="0">
                      <a:solidFill>
                        <a:srgbClr val="000000"/>
                      </a:solidFill>
                      <a:latin typeface="Arial Narrow"/>
                      <a:cs typeface="Arial Narrow"/>
                    </a:rPr>
                    <a:t>Publication</a:t>
                  </a:r>
                  <a:endParaRPr lang="de-DE" sz="800" dirty="0">
                    <a:solidFill>
                      <a:srgbClr val="000000"/>
                    </a:solidFill>
                    <a:latin typeface="Arial Narrow"/>
                    <a:cs typeface="Arial Narrow"/>
                  </a:endParaRPr>
                </a:p>
              </p:txBody>
            </p:sp>
          </p:grpSp>
          <p:grpSp>
            <p:nvGrpSpPr>
              <p:cNvPr id="148" name="Gruppierung 54"/>
              <p:cNvGrpSpPr/>
              <p:nvPr/>
            </p:nvGrpSpPr>
            <p:grpSpPr>
              <a:xfrm>
                <a:off x="5673648" y="2282629"/>
                <a:ext cx="1658138" cy="684330"/>
                <a:chOff x="3228072" y="2152221"/>
                <a:chExt cx="1881707" cy="831584"/>
              </a:xfrm>
            </p:grpSpPr>
            <p:sp>
              <p:nvSpPr>
                <p:cNvPr id="152" name="Oval 151"/>
                <p:cNvSpPr/>
                <p:nvPr/>
              </p:nvSpPr>
              <p:spPr>
                <a:xfrm>
                  <a:off x="3228072" y="2152221"/>
                  <a:ext cx="511553" cy="469941"/>
                </a:xfrm>
                <a:prstGeom prst="ellipse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800">
                    <a:latin typeface="Arial Narrow"/>
                    <a:cs typeface="Arial Narrow"/>
                  </a:endParaRPr>
                </a:p>
              </p:txBody>
            </p:sp>
            <p:sp>
              <p:nvSpPr>
                <p:cNvPr id="153" name="Rechteck 59"/>
                <p:cNvSpPr/>
                <p:nvPr/>
              </p:nvSpPr>
              <p:spPr>
                <a:xfrm>
                  <a:off x="3439749" y="2366365"/>
                  <a:ext cx="1670030" cy="617440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800" dirty="0" err="1" smtClean="0">
                      <a:solidFill>
                        <a:srgbClr val="000000"/>
                      </a:solidFill>
                      <a:latin typeface="Arial Narrow"/>
                      <a:cs typeface="Arial Narrow"/>
                    </a:rPr>
                    <a:t>cfResultProduct</a:t>
                  </a:r>
                  <a:endParaRPr lang="de-DE" sz="800" dirty="0" smtClean="0">
                    <a:solidFill>
                      <a:srgbClr val="000000"/>
                    </a:solidFill>
                    <a:latin typeface="Arial Narrow"/>
                    <a:cs typeface="Arial Narrow"/>
                  </a:endParaRPr>
                </a:p>
              </p:txBody>
            </p:sp>
          </p:grpSp>
          <p:cxnSp>
            <p:nvCxnSpPr>
              <p:cNvPr id="149" name="Gewinkelte Verbindung 55"/>
              <p:cNvCxnSpPr>
                <a:stCxn id="153" idx="1"/>
                <a:endCxn id="157" idx="3"/>
              </p:cNvCxnSpPr>
              <p:nvPr/>
            </p:nvCxnSpPr>
            <p:spPr>
              <a:xfrm rot="10800000">
                <a:off x="3272172" y="2712906"/>
                <a:ext cx="2588004" cy="16041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Gewinkelte Verbindung 56"/>
              <p:cNvCxnSpPr>
                <a:stCxn id="155" idx="1"/>
                <a:endCxn id="157" idx="0"/>
              </p:cNvCxnSpPr>
              <p:nvPr/>
            </p:nvCxnSpPr>
            <p:spPr>
              <a:xfrm rot="10800000" flipV="1">
                <a:off x="2580467" y="1673303"/>
                <a:ext cx="1089909" cy="785549"/>
              </a:xfrm>
              <a:prstGeom prst="bentConnector2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Gewinkelte Verbindung 57"/>
              <p:cNvCxnSpPr>
                <a:stCxn id="153" idx="0"/>
                <a:endCxn id="155" idx="3"/>
              </p:cNvCxnSpPr>
              <p:nvPr/>
            </p:nvCxnSpPr>
            <p:spPr>
              <a:xfrm rot="16200000" flipV="1">
                <a:off x="5432109" y="1294981"/>
                <a:ext cx="785549" cy="1542196"/>
              </a:xfrm>
              <a:prstGeom prst="bentConnector2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5" name="Gruppierung 41"/>
            <p:cNvGrpSpPr/>
            <p:nvPr/>
          </p:nvGrpSpPr>
          <p:grpSpPr>
            <a:xfrm>
              <a:off x="2963304" y="4816481"/>
              <a:ext cx="3811691" cy="685348"/>
              <a:chOff x="3007404" y="5114086"/>
              <a:chExt cx="3811691" cy="685348"/>
            </a:xfrm>
          </p:grpSpPr>
          <p:grpSp>
            <p:nvGrpSpPr>
              <p:cNvPr id="139" name="Gruppierung 45"/>
              <p:cNvGrpSpPr/>
              <p:nvPr/>
            </p:nvGrpSpPr>
            <p:grpSpPr>
              <a:xfrm>
                <a:off x="3007404" y="5115104"/>
                <a:ext cx="1569937" cy="684330"/>
                <a:chOff x="2689884" y="5079822"/>
                <a:chExt cx="1569937" cy="684330"/>
              </a:xfrm>
            </p:grpSpPr>
            <p:sp>
              <p:nvSpPr>
                <p:cNvPr id="144" name="Oval 143"/>
                <p:cNvSpPr/>
                <p:nvPr/>
              </p:nvSpPr>
              <p:spPr>
                <a:xfrm>
                  <a:off x="2689884" y="5079822"/>
                  <a:ext cx="450774" cy="386725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800">
                    <a:latin typeface="Arial Narrow"/>
                    <a:cs typeface="Arial Narrow"/>
                  </a:endParaRPr>
                </a:p>
              </p:txBody>
            </p:sp>
            <p:sp>
              <p:nvSpPr>
                <p:cNvPr id="145" name="Rechteck 51"/>
                <p:cNvSpPr/>
                <p:nvPr/>
              </p:nvSpPr>
              <p:spPr>
                <a:xfrm>
                  <a:off x="2876411" y="5256046"/>
                  <a:ext cx="1383410" cy="508106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800" dirty="0" err="1" smtClean="0">
                      <a:solidFill>
                        <a:srgbClr val="FFFFFF"/>
                      </a:solidFill>
                      <a:latin typeface="Arial Narrow"/>
                      <a:cs typeface="Arial Narrow"/>
                    </a:rPr>
                    <a:t>cfIndicator</a:t>
                  </a:r>
                  <a:endParaRPr lang="de-DE" sz="800" dirty="0">
                    <a:solidFill>
                      <a:srgbClr val="FFFFFF"/>
                    </a:solidFill>
                    <a:latin typeface="Arial Narrow"/>
                    <a:cs typeface="Arial Narrow"/>
                  </a:endParaRPr>
                </a:p>
              </p:txBody>
            </p:sp>
          </p:grpSp>
          <p:grpSp>
            <p:nvGrpSpPr>
              <p:cNvPr id="140" name="Gruppierung 46"/>
              <p:cNvGrpSpPr/>
              <p:nvPr/>
            </p:nvGrpSpPr>
            <p:grpSpPr>
              <a:xfrm>
                <a:off x="5083685" y="5114086"/>
                <a:ext cx="1735410" cy="684330"/>
                <a:chOff x="4554485" y="5114086"/>
                <a:chExt cx="1735410" cy="684330"/>
              </a:xfrm>
            </p:grpSpPr>
            <p:sp>
              <p:nvSpPr>
                <p:cNvPr id="142" name="Oval 141"/>
                <p:cNvSpPr/>
                <p:nvPr/>
              </p:nvSpPr>
              <p:spPr>
                <a:xfrm>
                  <a:off x="4554485" y="5114086"/>
                  <a:ext cx="450774" cy="386725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800">
                    <a:latin typeface="Arial Narrow"/>
                    <a:cs typeface="Arial Narrow"/>
                  </a:endParaRPr>
                </a:p>
              </p:txBody>
            </p:sp>
            <p:sp>
              <p:nvSpPr>
                <p:cNvPr id="143" name="Rechteck 49"/>
                <p:cNvSpPr/>
                <p:nvPr/>
              </p:nvSpPr>
              <p:spPr>
                <a:xfrm>
                  <a:off x="4741012" y="5290310"/>
                  <a:ext cx="1548883" cy="508106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800" dirty="0" err="1" smtClean="0">
                      <a:solidFill>
                        <a:srgbClr val="FFFFFF"/>
                      </a:solidFill>
                      <a:latin typeface="Arial Narrow"/>
                      <a:cs typeface="Arial Narrow"/>
                    </a:rPr>
                    <a:t>cfMeasurement</a:t>
                  </a:r>
                  <a:endParaRPr lang="de-DE" sz="800" dirty="0">
                    <a:solidFill>
                      <a:srgbClr val="FFFFFF"/>
                    </a:solidFill>
                    <a:latin typeface="Arial Narrow"/>
                    <a:cs typeface="Arial Narrow"/>
                  </a:endParaRPr>
                </a:p>
              </p:txBody>
            </p:sp>
          </p:grpSp>
          <p:cxnSp>
            <p:nvCxnSpPr>
              <p:cNvPr id="141" name="Gewinkelte Verbindung 47"/>
              <p:cNvCxnSpPr>
                <a:stCxn id="145" idx="3"/>
                <a:endCxn id="143" idx="1"/>
              </p:cNvCxnSpPr>
              <p:nvPr/>
            </p:nvCxnSpPr>
            <p:spPr>
              <a:xfrm flipV="1">
                <a:off x="4577341" y="5544363"/>
                <a:ext cx="692871" cy="1018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6" name="Rechteck 42"/>
            <p:cNvSpPr/>
            <p:nvPr/>
          </p:nvSpPr>
          <p:spPr>
            <a:xfrm>
              <a:off x="7679966" y="145675"/>
              <a:ext cx="1383410" cy="50810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 err="1" smtClean="0">
                  <a:solidFill>
                    <a:srgbClr val="000000"/>
                  </a:solidFill>
                  <a:latin typeface="Arial Narrow"/>
                  <a:cs typeface="Arial Narrow"/>
                </a:rPr>
                <a:t>cfFederated</a:t>
              </a:r>
              <a:r>
                <a:rPr lang="de-DE" sz="800" dirty="0" smtClean="0">
                  <a:solidFill>
                    <a:srgbClr val="000000"/>
                  </a:solidFill>
                  <a:latin typeface="Arial Narrow"/>
                  <a:cs typeface="Arial Narrow"/>
                </a:rPr>
                <a:t> Identifier</a:t>
              </a:r>
              <a:endParaRPr lang="de-DE" sz="800" dirty="0">
                <a:solidFill>
                  <a:srgbClr val="000000"/>
                </a:solidFill>
                <a:latin typeface="Arial Narrow"/>
                <a:cs typeface="Arial Narrow"/>
              </a:endParaRPr>
            </a:p>
          </p:txBody>
        </p:sp>
        <p:cxnSp>
          <p:nvCxnSpPr>
            <p:cNvPr id="137" name="Gewinkelte Verbindung 43"/>
            <p:cNvCxnSpPr/>
            <p:nvPr/>
          </p:nvCxnSpPr>
          <p:spPr>
            <a:xfrm rot="5400000" flipH="1" flipV="1">
              <a:off x="7920102" y="1013036"/>
              <a:ext cx="937615" cy="232946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Rechteck 44"/>
            <p:cNvSpPr/>
            <p:nvPr/>
          </p:nvSpPr>
          <p:spPr>
            <a:xfrm>
              <a:off x="-114166" y="0"/>
              <a:ext cx="9404441" cy="68580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800">
                <a:latin typeface="Arial Narrow"/>
                <a:cs typeface="Arial Narrow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147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5168"/>
            <a:ext cx="8229600" cy="497765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CERIF 1.6 XML Interchange Format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645651" y="135058"/>
            <a:ext cx="1710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i="0" dirty="0" err="1" smtClean="0">
                <a:solidFill>
                  <a:srgbClr val="9B009B"/>
                </a:solidFill>
                <a:latin typeface="Apple Symbols"/>
                <a:cs typeface="Apple Symbols"/>
              </a:rPr>
              <a:t>www.eurocris.org</a:t>
            </a:r>
            <a:endParaRPr lang="en-US" sz="2000" b="0" i="0" dirty="0">
              <a:solidFill>
                <a:srgbClr val="9B009B"/>
              </a:solidFill>
              <a:latin typeface="Apple Symbols"/>
              <a:cs typeface="Apple Symbol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96155" y="100615"/>
            <a:ext cx="3159895" cy="480445"/>
            <a:chOff x="196155" y="100615"/>
            <a:chExt cx="3159895" cy="480445"/>
          </a:xfrm>
        </p:grpSpPr>
        <p:pic>
          <p:nvPicPr>
            <p:cNvPr id="6" name="Picture 5" descr="euroCRIS-logo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6155" y="100615"/>
              <a:ext cx="1509971" cy="48044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645651" y="135058"/>
              <a:ext cx="17103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i="0" dirty="0" err="1" smtClean="0">
                  <a:solidFill>
                    <a:srgbClr val="9B009B"/>
                  </a:solidFill>
                  <a:latin typeface="Apple Symbols"/>
                  <a:cs typeface="Apple Symbols"/>
                </a:rPr>
                <a:t>www.eurocris.org</a:t>
              </a:r>
              <a:endParaRPr lang="en-US" sz="2000" b="0" i="0" dirty="0">
                <a:solidFill>
                  <a:srgbClr val="9B009B"/>
                </a:solidFill>
                <a:latin typeface="Apple Symbols"/>
                <a:cs typeface="Apple Symbols"/>
              </a:endParaRPr>
            </a:p>
          </p:txBody>
        </p:sp>
      </p:grpSp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457200" y="1032933"/>
            <a:ext cx="8229600" cy="5765799"/>
          </a:xfrm>
          <a:prstGeom prst="rect">
            <a:avLst/>
          </a:prstGeom>
          <a:solidFill>
            <a:schemeClr val="bg1">
              <a:lumMod val="85000"/>
              <a:alpha val="41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defRPr/>
            </a:pPr>
            <a:r>
              <a:rPr lang="en-US" sz="1250" b="1" dirty="0" smtClean="0">
                <a:latin typeface="Arial Narrow"/>
                <a:cs typeface="Arial Narrow"/>
              </a:rPr>
              <a:t>&lt;CERIF </a:t>
            </a:r>
            <a:r>
              <a:rPr lang="en-US" sz="1250" b="1" dirty="0" err="1" smtClean="0">
                <a:latin typeface="Arial Narrow"/>
                <a:cs typeface="Arial Narrow"/>
              </a:rPr>
              <a:t>xmlns</a:t>
            </a:r>
            <a:r>
              <a:rPr lang="en-US" sz="1250" b="1" dirty="0">
                <a:latin typeface="Arial Narrow"/>
                <a:cs typeface="Arial Narrow"/>
              </a:rPr>
              <a:t>=“urn:xmlns:org:eurocris:cerif-</a:t>
            </a:r>
            <a:r>
              <a:rPr lang="en-US" sz="1250" b="1" dirty="0" smtClean="0">
                <a:latin typeface="Arial Narrow"/>
                <a:cs typeface="Arial Narrow"/>
              </a:rPr>
              <a:t>1.6-</a:t>
            </a:r>
            <a:r>
              <a:rPr lang="en-US" sz="1250" b="1" dirty="0">
                <a:latin typeface="Arial Narrow"/>
                <a:cs typeface="Arial Narrow"/>
              </a:rPr>
              <a:t>2</a:t>
            </a:r>
            <a:r>
              <a:rPr lang="en-US" sz="1250" b="1" dirty="0" smtClean="0">
                <a:latin typeface="Arial Narrow"/>
                <a:cs typeface="Arial Narrow"/>
              </a:rPr>
              <a:t>”&gt;</a:t>
            </a:r>
          </a:p>
          <a:p>
            <a:pPr>
              <a:spcBef>
                <a:spcPct val="20000"/>
              </a:spcBef>
              <a:defRPr/>
            </a:pPr>
            <a:r>
              <a:rPr lang="en-US" sz="1250" b="1" dirty="0">
                <a:latin typeface="Arial Narrow"/>
                <a:cs typeface="Arial Narrow"/>
              </a:rPr>
              <a:t>	&lt;</a:t>
            </a:r>
            <a:r>
              <a:rPr lang="en-US" sz="1250" b="1" dirty="0" err="1">
                <a:latin typeface="Arial Narrow"/>
                <a:cs typeface="Arial Narrow"/>
              </a:rPr>
              <a:t>cfProj</a:t>
            </a:r>
            <a:r>
              <a:rPr lang="en-US" sz="1250" b="1" dirty="0" smtClean="0">
                <a:latin typeface="Arial Narrow"/>
                <a:cs typeface="Arial Narrow"/>
              </a:rPr>
              <a:t>&gt;</a:t>
            </a:r>
            <a:endParaRPr lang="en-US" sz="1250" b="1" dirty="0">
              <a:latin typeface="Arial Narrow"/>
              <a:cs typeface="Arial Narrow"/>
            </a:endParaRPr>
          </a:p>
          <a:p>
            <a:pPr>
              <a:spcBef>
                <a:spcPct val="20000"/>
              </a:spcBef>
              <a:defRPr/>
            </a:pPr>
            <a:r>
              <a:rPr lang="en-US" sz="1250" b="1" dirty="0">
                <a:latin typeface="Arial Narrow"/>
                <a:cs typeface="Arial Narrow"/>
              </a:rPr>
              <a:t>		&lt;</a:t>
            </a:r>
            <a:r>
              <a:rPr lang="en-US" sz="1250" b="1" dirty="0" err="1">
                <a:latin typeface="Arial Narrow"/>
                <a:cs typeface="Arial Narrow"/>
              </a:rPr>
              <a:t>cfProjId</a:t>
            </a:r>
            <a:r>
              <a:rPr lang="en-US" sz="1250" b="1" dirty="0">
                <a:latin typeface="Arial Narrow"/>
                <a:cs typeface="Arial Narrow"/>
              </a:rPr>
              <a:t>&gt;</a:t>
            </a:r>
            <a:r>
              <a:rPr lang="en-US" sz="1250" dirty="0">
                <a:latin typeface="Arial Narrow"/>
                <a:cs typeface="Arial Narrow"/>
              </a:rPr>
              <a:t>internal-project-identifier</a:t>
            </a:r>
            <a:r>
              <a:rPr lang="en-US" sz="1250" b="1" dirty="0">
                <a:latin typeface="Arial Narrow"/>
                <a:cs typeface="Arial Narrow"/>
              </a:rPr>
              <a:t>&lt;/</a:t>
            </a:r>
            <a:r>
              <a:rPr lang="en-US" sz="1250" b="1" dirty="0" err="1">
                <a:latin typeface="Arial Narrow"/>
                <a:cs typeface="Arial Narrow"/>
              </a:rPr>
              <a:t>cfProjId</a:t>
            </a:r>
            <a:r>
              <a:rPr lang="en-US" sz="1250" b="1" dirty="0" smtClean="0">
                <a:latin typeface="Arial Narrow"/>
                <a:cs typeface="Arial Narrow"/>
              </a:rPr>
              <a:t>&gt;</a:t>
            </a:r>
            <a:endParaRPr lang="en-US" sz="1250" b="1" dirty="0">
              <a:latin typeface="Arial Narrow"/>
              <a:cs typeface="Arial Narrow"/>
            </a:endParaRPr>
          </a:p>
          <a:p>
            <a:pPr>
              <a:spcBef>
                <a:spcPct val="20000"/>
              </a:spcBef>
              <a:defRPr/>
            </a:pPr>
            <a:r>
              <a:rPr lang="en-US" sz="1250" b="1" dirty="0">
                <a:latin typeface="Arial Narrow"/>
                <a:cs typeface="Arial Narrow"/>
              </a:rPr>
              <a:t>		&lt;</a:t>
            </a:r>
            <a:r>
              <a:rPr lang="en-US" sz="1250" b="1" dirty="0" err="1">
                <a:latin typeface="Arial Narrow"/>
                <a:cs typeface="Arial Narrow"/>
              </a:rPr>
              <a:t>cfAcro</a:t>
            </a:r>
            <a:r>
              <a:rPr lang="en-US" sz="1250" b="1" dirty="0">
                <a:latin typeface="Arial Narrow"/>
                <a:cs typeface="Arial Narrow"/>
              </a:rPr>
              <a:t>&gt;</a:t>
            </a:r>
            <a:r>
              <a:rPr lang="en-US" sz="1250" dirty="0">
                <a:latin typeface="Arial Narrow"/>
                <a:cs typeface="Arial Narrow"/>
              </a:rPr>
              <a:t>ACRO</a:t>
            </a:r>
            <a:r>
              <a:rPr lang="en-US" sz="1250" b="1" dirty="0">
                <a:latin typeface="Arial Narrow"/>
                <a:cs typeface="Arial Narrow"/>
              </a:rPr>
              <a:t>&lt;/</a:t>
            </a:r>
            <a:r>
              <a:rPr lang="en-US" sz="1250" b="1" dirty="0" err="1">
                <a:latin typeface="Arial Narrow"/>
                <a:cs typeface="Arial Narrow"/>
              </a:rPr>
              <a:t>cfAcro</a:t>
            </a:r>
            <a:r>
              <a:rPr lang="en-US" sz="1250" b="1" dirty="0">
                <a:latin typeface="Arial Narrow"/>
                <a:cs typeface="Arial Narrow"/>
              </a:rPr>
              <a:t>&gt;		</a:t>
            </a:r>
          </a:p>
          <a:p>
            <a:pPr>
              <a:spcBef>
                <a:spcPct val="20000"/>
              </a:spcBef>
              <a:defRPr/>
            </a:pPr>
            <a:r>
              <a:rPr lang="en-US" sz="1250" b="1" dirty="0">
                <a:latin typeface="Arial Narrow"/>
                <a:cs typeface="Arial Narrow"/>
              </a:rPr>
              <a:t>		&lt;</a:t>
            </a:r>
            <a:r>
              <a:rPr lang="en-US" sz="1250" b="1" dirty="0" err="1">
                <a:latin typeface="Arial Narrow"/>
                <a:cs typeface="Arial Narrow"/>
              </a:rPr>
              <a:t>cfURI</a:t>
            </a:r>
            <a:r>
              <a:rPr lang="en-US" sz="1250" b="1" dirty="0">
                <a:latin typeface="Arial Narrow"/>
                <a:cs typeface="Arial Narrow"/>
              </a:rPr>
              <a:t>&gt;</a:t>
            </a:r>
            <a:r>
              <a:rPr lang="en-US" sz="1250" dirty="0">
                <a:latin typeface="Arial Narrow"/>
                <a:cs typeface="Arial Narrow"/>
              </a:rPr>
              <a:t>http://</a:t>
            </a:r>
            <a:r>
              <a:rPr lang="en-US" sz="1250" dirty="0" err="1">
                <a:latin typeface="Arial Narrow"/>
                <a:cs typeface="Arial Narrow"/>
              </a:rPr>
              <a:t>www.project-url.ac.uk</a:t>
            </a:r>
            <a:r>
              <a:rPr lang="en-US" sz="1250" dirty="0">
                <a:latin typeface="Arial Narrow"/>
                <a:cs typeface="Arial Narrow"/>
              </a:rPr>
              <a:t>/</a:t>
            </a:r>
            <a:r>
              <a:rPr lang="en-US" sz="1250" dirty="0" err="1">
                <a:latin typeface="Arial Narrow"/>
                <a:cs typeface="Arial Narrow"/>
              </a:rPr>
              <a:t>acro.html</a:t>
            </a:r>
            <a:r>
              <a:rPr lang="en-US" sz="1250" b="1" dirty="0">
                <a:latin typeface="Arial Narrow"/>
                <a:cs typeface="Arial Narrow"/>
              </a:rPr>
              <a:t>&lt;/</a:t>
            </a:r>
            <a:r>
              <a:rPr lang="en-US" sz="1250" b="1" dirty="0" err="1">
                <a:latin typeface="Arial Narrow"/>
                <a:cs typeface="Arial Narrow"/>
              </a:rPr>
              <a:t>cfURI</a:t>
            </a:r>
            <a:r>
              <a:rPr lang="en-US" sz="1250" b="1" dirty="0">
                <a:latin typeface="Arial Narrow"/>
                <a:cs typeface="Arial Narrow"/>
              </a:rPr>
              <a:t>&gt;		</a:t>
            </a:r>
          </a:p>
          <a:p>
            <a:pPr>
              <a:spcBef>
                <a:spcPct val="20000"/>
              </a:spcBef>
              <a:defRPr/>
            </a:pPr>
            <a:r>
              <a:rPr lang="en-US" sz="1250" b="1" dirty="0">
                <a:latin typeface="Arial Narrow"/>
                <a:cs typeface="Arial Narrow"/>
              </a:rPr>
              <a:t>		&lt;</a:t>
            </a:r>
            <a:r>
              <a:rPr lang="en-US" sz="1250" b="1" dirty="0" err="1">
                <a:latin typeface="Arial Narrow"/>
                <a:cs typeface="Arial Narrow"/>
              </a:rPr>
              <a:t>cfTitle</a:t>
            </a:r>
            <a:r>
              <a:rPr lang="en-US" sz="1250" b="1" dirty="0">
                <a:latin typeface="Arial Narrow"/>
                <a:cs typeface="Arial Narrow"/>
              </a:rPr>
              <a:t> </a:t>
            </a:r>
            <a:r>
              <a:rPr lang="en-US" sz="1250" b="1" dirty="0" err="1">
                <a:latin typeface="Arial Narrow"/>
                <a:cs typeface="Arial Narrow"/>
              </a:rPr>
              <a:t>cfLangCode</a:t>
            </a:r>
            <a:r>
              <a:rPr lang="en-US" sz="1250" b="1" dirty="0">
                <a:latin typeface="Arial Narrow"/>
                <a:cs typeface="Arial Narrow"/>
              </a:rPr>
              <a:t>="</a:t>
            </a:r>
            <a:r>
              <a:rPr lang="en-US" sz="1250" dirty="0" smtClean="0">
                <a:latin typeface="Arial Narrow"/>
                <a:cs typeface="Arial Narrow"/>
              </a:rPr>
              <a:t>en</a:t>
            </a:r>
            <a:r>
              <a:rPr lang="en-US" sz="1250" b="1" dirty="0" smtClean="0">
                <a:latin typeface="Arial Narrow"/>
                <a:cs typeface="Arial Narrow"/>
              </a:rPr>
              <a:t>" </a:t>
            </a:r>
            <a:r>
              <a:rPr lang="en-US" sz="1250" b="1" dirty="0" err="1">
                <a:latin typeface="Arial Narrow"/>
                <a:cs typeface="Arial Narrow"/>
              </a:rPr>
              <a:t>cfTrans</a:t>
            </a:r>
            <a:r>
              <a:rPr lang="en-US" sz="1250" b="1" dirty="0">
                <a:latin typeface="Arial Narrow"/>
                <a:cs typeface="Arial Narrow"/>
              </a:rPr>
              <a:t>="</a:t>
            </a:r>
            <a:r>
              <a:rPr lang="en-US" sz="1250" dirty="0">
                <a:latin typeface="Arial Narrow"/>
                <a:cs typeface="Arial Narrow"/>
              </a:rPr>
              <a:t>o</a:t>
            </a:r>
            <a:r>
              <a:rPr lang="en-US" sz="1250" b="1" dirty="0">
                <a:latin typeface="Arial Narrow"/>
                <a:cs typeface="Arial Narrow"/>
              </a:rPr>
              <a:t>"&gt;</a:t>
            </a:r>
            <a:r>
              <a:rPr lang="en-US" sz="1250" dirty="0">
                <a:latin typeface="Arial Narrow"/>
                <a:cs typeface="Arial Narrow"/>
              </a:rPr>
              <a:t>The </a:t>
            </a:r>
            <a:r>
              <a:rPr lang="en-US" sz="1250" dirty="0" smtClean="0">
                <a:latin typeface="Arial Narrow"/>
                <a:cs typeface="Arial Narrow"/>
              </a:rPr>
              <a:t>title </a:t>
            </a:r>
            <a:r>
              <a:rPr lang="en-US" sz="1250" dirty="0">
                <a:latin typeface="Arial Narrow"/>
                <a:cs typeface="Arial Narrow"/>
              </a:rPr>
              <a:t>of the </a:t>
            </a:r>
            <a:r>
              <a:rPr lang="en-US" sz="1250" dirty="0" smtClean="0">
                <a:latin typeface="Arial Narrow"/>
                <a:cs typeface="Arial Narrow"/>
              </a:rPr>
              <a:t>project</a:t>
            </a:r>
            <a:r>
              <a:rPr lang="en-US" sz="1250" b="1" dirty="0">
                <a:latin typeface="Arial Narrow"/>
                <a:cs typeface="Arial Narrow"/>
              </a:rPr>
              <a:t>&lt;/</a:t>
            </a:r>
            <a:r>
              <a:rPr lang="en-US" sz="1250" b="1" dirty="0" err="1">
                <a:latin typeface="Arial Narrow"/>
                <a:cs typeface="Arial Narrow"/>
              </a:rPr>
              <a:t>cfTitle</a:t>
            </a:r>
            <a:r>
              <a:rPr lang="en-US" sz="1250" b="1" dirty="0" smtClean="0">
                <a:latin typeface="Arial Narrow"/>
                <a:cs typeface="Arial Narrow"/>
              </a:rPr>
              <a:t>&gt;</a:t>
            </a:r>
            <a:endParaRPr lang="en-US" sz="1250" b="1" dirty="0">
              <a:latin typeface="Arial Narrow"/>
              <a:cs typeface="Arial Narrow"/>
            </a:endParaRPr>
          </a:p>
          <a:p>
            <a:pPr>
              <a:spcBef>
                <a:spcPct val="20000"/>
              </a:spcBef>
              <a:defRPr/>
            </a:pPr>
            <a:r>
              <a:rPr lang="en-US" sz="1250" b="1" dirty="0">
                <a:latin typeface="Arial Narrow"/>
                <a:cs typeface="Arial Narrow"/>
              </a:rPr>
              <a:t>		&lt;</a:t>
            </a:r>
            <a:r>
              <a:rPr lang="en-US" sz="1250" b="1" dirty="0" err="1">
                <a:latin typeface="Arial Narrow"/>
                <a:cs typeface="Arial Narrow"/>
              </a:rPr>
              <a:t>cfAbstr</a:t>
            </a:r>
            <a:r>
              <a:rPr lang="en-US" sz="1250" b="1" dirty="0">
                <a:latin typeface="Arial Narrow"/>
                <a:cs typeface="Arial Narrow"/>
              </a:rPr>
              <a:t> </a:t>
            </a:r>
            <a:r>
              <a:rPr lang="en-US" sz="1250" b="1" dirty="0" err="1">
                <a:latin typeface="Arial Narrow"/>
                <a:cs typeface="Arial Narrow"/>
              </a:rPr>
              <a:t>cfLangCode</a:t>
            </a:r>
            <a:r>
              <a:rPr lang="en-US" sz="1250" b="1" dirty="0" smtClean="0">
                <a:latin typeface="Arial Narrow"/>
                <a:cs typeface="Arial Narrow"/>
              </a:rPr>
              <a:t>=”</a:t>
            </a:r>
            <a:r>
              <a:rPr lang="en-US" sz="1250" dirty="0" smtClean="0">
                <a:latin typeface="Arial Narrow"/>
                <a:cs typeface="Arial Narrow"/>
              </a:rPr>
              <a:t>en</a:t>
            </a:r>
            <a:r>
              <a:rPr lang="en-US" sz="1250" b="1" dirty="0" smtClean="0">
                <a:latin typeface="Arial Narrow"/>
                <a:cs typeface="Arial Narrow"/>
              </a:rPr>
              <a:t>" </a:t>
            </a:r>
            <a:r>
              <a:rPr lang="en-US" sz="1250" b="1" dirty="0" err="1">
                <a:latin typeface="Arial Narrow"/>
                <a:cs typeface="Arial Narrow"/>
              </a:rPr>
              <a:t>cfTrans</a:t>
            </a:r>
            <a:r>
              <a:rPr lang="en-US" sz="1250" b="1" dirty="0">
                <a:latin typeface="Arial Narrow"/>
                <a:cs typeface="Arial Narrow"/>
              </a:rPr>
              <a:t>="</a:t>
            </a:r>
            <a:r>
              <a:rPr lang="en-US" sz="1250" dirty="0">
                <a:latin typeface="Arial Narrow"/>
                <a:cs typeface="Arial Narrow"/>
              </a:rPr>
              <a:t>o</a:t>
            </a:r>
            <a:r>
              <a:rPr lang="en-US" sz="1250" b="1" dirty="0">
                <a:latin typeface="Arial Narrow"/>
                <a:cs typeface="Arial Narrow"/>
              </a:rPr>
              <a:t>"&gt;</a:t>
            </a:r>
            <a:r>
              <a:rPr lang="en-US" sz="1250" dirty="0" smtClean="0">
                <a:latin typeface="Arial Narrow"/>
                <a:cs typeface="Arial Narrow"/>
              </a:rPr>
              <a:t>The goals </a:t>
            </a:r>
            <a:r>
              <a:rPr lang="en-US" sz="1250" dirty="0">
                <a:latin typeface="Arial Narrow"/>
                <a:cs typeface="Arial Narrow"/>
              </a:rPr>
              <a:t>of the project</a:t>
            </a:r>
            <a:r>
              <a:rPr lang="en-US" sz="1250" b="1" dirty="0">
                <a:latin typeface="Arial Narrow"/>
                <a:cs typeface="Arial Narrow"/>
              </a:rPr>
              <a:t>&lt;/</a:t>
            </a:r>
            <a:r>
              <a:rPr lang="en-US" sz="1250" b="1" dirty="0" err="1">
                <a:latin typeface="Arial Narrow"/>
                <a:cs typeface="Arial Narrow"/>
              </a:rPr>
              <a:t>cfAbstr</a:t>
            </a:r>
            <a:r>
              <a:rPr lang="en-US" sz="1250" b="1" dirty="0">
                <a:latin typeface="Arial Narrow"/>
                <a:cs typeface="Arial Narrow"/>
              </a:rPr>
              <a:t>&gt;		</a:t>
            </a:r>
          </a:p>
          <a:p>
            <a:pPr>
              <a:spcBef>
                <a:spcPct val="20000"/>
              </a:spcBef>
              <a:defRPr/>
            </a:pPr>
            <a:r>
              <a:rPr lang="en-US" sz="1250" b="1" dirty="0">
                <a:latin typeface="Arial Narrow"/>
                <a:cs typeface="Arial Narrow"/>
              </a:rPr>
              <a:t>		&lt;</a:t>
            </a:r>
            <a:r>
              <a:rPr lang="en-US" sz="1250" b="1" dirty="0" err="1">
                <a:latin typeface="Arial Narrow"/>
                <a:cs typeface="Arial Narrow"/>
              </a:rPr>
              <a:t>cfProj_Class</a:t>
            </a:r>
            <a:r>
              <a:rPr lang="en-US" sz="1250" b="1" dirty="0" smtClean="0">
                <a:latin typeface="Arial Narrow"/>
                <a:cs typeface="Arial Narrow"/>
              </a:rPr>
              <a:t>&gt;</a:t>
            </a:r>
            <a:endParaRPr lang="en-US" sz="1250" b="1" dirty="0">
              <a:latin typeface="Arial Narrow"/>
              <a:cs typeface="Arial Narrow"/>
            </a:endParaRPr>
          </a:p>
          <a:p>
            <a:pPr>
              <a:spcBef>
                <a:spcPct val="20000"/>
              </a:spcBef>
              <a:defRPr/>
            </a:pPr>
            <a:r>
              <a:rPr lang="en-US" sz="1250" b="1" dirty="0">
                <a:latin typeface="Arial Narrow"/>
                <a:cs typeface="Arial Narrow"/>
              </a:rPr>
              <a:t>			&lt;</a:t>
            </a:r>
            <a:r>
              <a:rPr lang="en-US" sz="1250" b="1" dirty="0" err="1">
                <a:latin typeface="Arial Narrow"/>
                <a:cs typeface="Arial Narrow"/>
              </a:rPr>
              <a:t>cfClassId</a:t>
            </a:r>
            <a:r>
              <a:rPr lang="en-US" sz="1250" b="1" dirty="0" smtClean="0">
                <a:latin typeface="Arial Narrow"/>
                <a:cs typeface="Arial Narrow"/>
              </a:rPr>
              <a:t>&gt;</a:t>
            </a:r>
            <a:r>
              <a:rPr lang="en-US" sz="1250" dirty="0" smtClean="0">
                <a:latin typeface="Arial Narrow"/>
                <a:cs typeface="Arial Narrow"/>
              </a:rPr>
              <a:t>infrastructure-project-</a:t>
            </a:r>
            <a:r>
              <a:rPr lang="en-US" sz="1250" dirty="0" err="1">
                <a:latin typeface="Arial Narrow"/>
                <a:cs typeface="Arial Narrow"/>
              </a:rPr>
              <a:t>uuid</a:t>
            </a:r>
            <a:r>
              <a:rPr lang="en-US" sz="1250" b="1" dirty="0">
                <a:latin typeface="Arial Narrow"/>
                <a:cs typeface="Arial Narrow"/>
              </a:rPr>
              <a:t>&lt;/</a:t>
            </a:r>
            <a:r>
              <a:rPr lang="en-US" sz="1250" b="1" dirty="0" err="1">
                <a:latin typeface="Arial Narrow"/>
                <a:cs typeface="Arial Narrow"/>
              </a:rPr>
              <a:t>cfClassId</a:t>
            </a:r>
            <a:r>
              <a:rPr lang="en-US" sz="1250" b="1" dirty="0" smtClean="0">
                <a:latin typeface="Arial Narrow"/>
                <a:cs typeface="Arial Narrow"/>
              </a:rPr>
              <a:t>&gt;</a:t>
            </a:r>
            <a:endParaRPr lang="en-US" sz="1250" b="1" dirty="0">
              <a:latin typeface="Arial Narrow"/>
              <a:cs typeface="Arial Narrow"/>
            </a:endParaRPr>
          </a:p>
          <a:p>
            <a:pPr>
              <a:spcBef>
                <a:spcPct val="20000"/>
              </a:spcBef>
              <a:defRPr/>
            </a:pPr>
            <a:r>
              <a:rPr lang="en-US" sz="1250" b="1" dirty="0">
                <a:latin typeface="Arial Narrow"/>
                <a:cs typeface="Arial Narrow"/>
              </a:rPr>
              <a:t>			&lt;</a:t>
            </a:r>
            <a:r>
              <a:rPr lang="en-US" sz="1250" b="1" dirty="0" err="1">
                <a:latin typeface="Arial Narrow"/>
                <a:cs typeface="Arial Narrow"/>
              </a:rPr>
              <a:t>cfClassSchemeId</a:t>
            </a:r>
            <a:r>
              <a:rPr lang="en-US" sz="1250" b="1" dirty="0" smtClean="0">
                <a:latin typeface="Arial Narrow"/>
                <a:cs typeface="Arial Narrow"/>
              </a:rPr>
              <a:t>&gt;-</a:t>
            </a:r>
            <a:r>
              <a:rPr lang="en-US" sz="1250" dirty="0" smtClean="0">
                <a:latin typeface="Arial Narrow"/>
                <a:cs typeface="Arial Narrow"/>
              </a:rPr>
              <a:t>project-types-scheme-</a:t>
            </a:r>
            <a:r>
              <a:rPr lang="en-US" sz="1250" dirty="0" err="1" smtClean="0">
                <a:latin typeface="Arial Narrow"/>
                <a:cs typeface="Arial Narrow"/>
              </a:rPr>
              <a:t>uuid</a:t>
            </a:r>
            <a:r>
              <a:rPr lang="en-US" sz="1250" b="1" dirty="0">
                <a:latin typeface="Arial Narrow"/>
                <a:cs typeface="Arial Narrow"/>
              </a:rPr>
              <a:t>&lt;/</a:t>
            </a:r>
            <a:r>
              <a:rPr lang="en-US" sz="1250" b="1" dirty="0" err="1">
                <a:latin typeface="Arial Narrow"/>
                <a:cs typeface="Arial Narrow"/>
              </a:rPr>
              <a:t>cfClassSchemeId</a:t>
            </a:r>
            <a:r>
              <a:rPr lang="en-US" sz="1250" b="1" dirty="0" smtClean="0">
                <a:latin typeface="Arial Narrow"/>
                <a:cs typeface="Arial Narrow"/>
              </a:rPr>
              <a:t>&gt;</a:t>
            </a:r>
            <a:endParaRPr lang="en-US" sz="1250" b="1" dirty="0">
              <a:latin typeface="Arial Narrow"/>
              <a:cs typeface="Arial Narrow"/>
            </a:endParaRPr>
          </a:p>
          <a:p>
            <a:pPr>
              <a:spcBef>
                <a:spcPct val="20000"/>
              </a:spcBef>
              <a:defRPr/>
            </a:pPr>
            <a:r>
              <a:rPr lang="en-US" sz="1250" b="1" dirty="0">
                <a:latin typeface="Arial Narrow"/>
                <a:cs typeface="Arial Narrow"/>
              </a:rPr>
              <a:t>		&lt;/</a:t>
            </a:r>
            <a:r>
              <a:rPr lang="en-US" sz="1250" b="1" dirty="0" err="1">
                <a:latin typeface="Arial Narrow"/>
                <a:cs typeface="Arial Narrow"/>
              </a:rPr>
              <a:t>cfProj_Class</a:t>
            </a:r>
            <a:r>
              <a:rPr lang="en-US" sz="1250" b="1" dirty="0" smtClean="0">
                <a:latin typeface="Arial Narrow"/>
                <a:cs typeface="Arial Narrow"/>
              </a:rPr>
              <a:t>&gt;</a:t>
            </a:r>
          </a:p>
          <a:p>
            <a:pPr>
              <a:spcBef>
                <a:spcPct val="20000"/>
              </a:spcBef>
              <a:defRPr/>
            </a:pPr>
            <a:r>
              <a:rPr lang="en-US" sz="1250" b="1" dirty="0">
                <a:latin typeface="Arial Narrow"/>
                <a:cs typeface="Arial Narrow"/>
              </a:rPr>
              <a:t>	</a:t>
            </a:r>
            <a:r>
              <a:rPr lang="en-US" sz="1250" b="1" dirty="0" smtClean="0">
                <a:latin typeface="Arial Narrow"/>
                <a:cs typeface="Arial Narrow"/>
              </a:rPr>
              <a:t>	&lt;</a:t>
            </a:r>
            <a:r>
              <a:rPr lang="en-US" sz="1250" b="1" dirty="0" err="1" smtClean="0">
                <a:latin typeface="Arial Narrow"/>
                <a:cs typeface="Arial Narrow"/>
              </a:rPr>
              <a:t>cfFedId</a:t>
            </a:r>
            <a:r>
              <a:rPr lang="en-US" sz="1250" b="1" dirty="0" smtClean="0">
                <a:latin typeface="Arial Narrow"/>
                <a:cs typeface="Arial Narrow"/>
              </a:rPr>
              <a:t>&gt;</a:t>
            </a:r>
          </a:p>
          <a:p>
            <a:pPr>
              <a:spcBef>
                <a:spcPct val="20000"/>
              </a:spcBef>
              <a:defRPr/>
            </a:pPr>
            <a:r>
              <a:rPr lang="en-US" sz="1250" b="1" dirty="0">
                <a:latin typeface="Arial Narrow"/>
                <a:cs typeface="Arial Narrow"/>
              </a:rPr>
              <a:t>	</a:t>
            </a:r>
            <a:r>
              <a:rPr lang="en-US" sz="1250" b="1" dirty="0" smtClean="0">
                <a:latin typeface="Arial Narrow"/>
                <a:cs typeface="Arial Narrow"/>
              </a:rPr>
              <a:t>		&lt;</a:t>
            </a:r>
            <a:r>
              <a:rPr lang="en-US" sz="1250" b="1" dirty="0" err="1" smtClean="0">
                <a:latin typeface="Arial Narrow"/>
                <a:cs typeface="Arial Narrow"/>
              </a:rPr>
              <a:t>cfFedId</a:t>
            </a:r>
            <a:r>
              <a:rPr lang="en-US" sz="1250" b="1" dirty="0" smtClean="0">
                <a:latin typeface="Arial Narrow"/>
                <a:cs typeface="Arial Narrow"/>
              </a:rPr>
              <a:t>&gt;</a:t>
            </a:r>
            <a:r>
              <a:rPr lang="en-US" sz="1250" dirty="0" smtClean="0">
                <a:latin typeface="Arial Narrow"/>
                <a:cs typeface="Arial Narrow"/>
              </a:rPr>
              <a:t>PROJECT NUMBER</a:t>
            </a:r>
            <a:r>
              <a:rPr lang="en-US" sz="1250" b="1" dirty="0" smtClean="0">
                <a:latin typeface="Arial Narrow"/>
                <a:cs typeface="Arial Narrow"/>
              </a:rPr>
              <a:t>&lt;/</a:t>
            </a:r>
            <a:r>
              <a:rPr lang="en-US" sz="1250" b="1" dirty="0" err="1" smtClean="0">
                <a:latin typeface="Arial Narrow"/>
                <a:cs typeface="Arial Narrow"/>
              </a:rPr>
              <a:t>cfFedId</a:t>
            </a:r>
            <a:r>
              <a:rPr lang="en-US" sz="1250" b="1" dirty="0" smtClean="0">
                <a:latin typeface="Arial Narrow"/>
                <a:cs typeface="Arial Narrow"/>
              </a:rPr>
              <a:t>&gt;</a:t>
            </a:r>
          </a:p>
          <a:p>
            <a:pPr>
              <a:spcBef>
                <a:spcPct val="20000"/>
              </a:spcBef>
              <a:defRPr/>
            </a:pPr>
            <a:r>
              <a:rPr lang="en-US" sz="1250" b="1" dirty="0">
                <a:latin typeface="Arial Narrow"/>
                <a:cs typeface="Arial Narrow"/>
              </a:rPr>
              <a:t>			&lt;</a:t>
            </a:r>
            <a:r>
              <a:rPr lang="en-US" sz="1250" b="1" dirty="0" err="1">
                <a:latin typeface="Arial Narrow"/>
                <a:cs typeface="Arial Narrow"/>
              </a:rPr>
              <a:t>cfClassId</a:t>
            </a:r>
            <a:r>
              <a:rPr lang="en-US" sz="1250" b="1" dirty="0" smtClean="0">
                <a:latin typeface="Arial Narrow"/>
                <a:cs typeface="Arial Narrow"/>
              </a:rPr>
              <a:t>&gt;</a:t>
            </a:r>
            <a:r>
              <a:rPr lang="en-US" sz="1250" dirty="0" smtClean="0">
                <a:latin typeface="Arial Narrow"/>
                <a:cs typeface="Arial Narrow"/>
              </a:rPr>
              <a:t>project-number-</a:t>
            </a:r>
            <a:r>
              <a:rPr lang="en-US" sz="1250" dirty="0" err="1">
                <a:latin typeface="Arial Narrow"/>
                <a:cs typeface="Arial Narrow"/>
              </a:rPr>
              <a:t>uuid</a:t>
            </a:r>
            <a:r>
              <a:rPr lang="en-US" sz="1250" b="1" dirty="0">
                <a:latin typeface="Arial Narrow"/>
                <a:cs typeface="Arial Narrow"/>
              </a:rPr>
              <a:t>&lt;/</a:t>
            </a:r>
            <a:r>
              <a:rPr lang="en-US" sz="1250" b="1" dirty="0" err="1">
                <a:latin typeface="Arial Narrow"/>
                <a:cs typeface="Arial Narrow"/>
              </a:rPr>
              <a:t>cfClassId</a:t>
            </a:r>
            <a:r>
              <a:rPr lang="en-US" sz="1250" b="1" dirty="0">
                <a:latin typeface="Arial Narrow"/>
                <a:cs typeface="Arial Narrow"/>
              </a:rPr>
              <a:t>&gt;</a:t>
            </a:r>
          </a:p>
          <a:p>
            <a:pPr>
              <a:spcBef>
                <a:spcPct val="20000"/>
              </a:spcBef>
              <a:defRPr/>
            </a:pPr>
            <a:r>
              <a:rPr lang="en-US" sz="1250" b="1" dirty="0">
                <a:latin typeface="Arial Narrow"/>
                <a:cs typeface="Arial Narrow"/>
              </a:rPr>
              <a:t>			&lt;</a:t>
            </a:r>
            <a:r>
              <a:rPr lang="en-US" sz="1250" b="1" dirty="0" err="1">
                <a:latin typeface="Arial Narrow"/>
                <a:cs typeface="Arial Narrow"/>
              </a:rPr>
              <a:t>cfClassSchemeId</a:t>
            </a:r>
            <a:r>
              <a:rPr lang="en-US" sz="1250" b="1" dirty="0">
                <a:latin typeface="Arial Narrow"/>
                <a:cs typeface="Arial Narrow"/>
              </a:rPr>
              <a:t>&gt;</a:t>
            </a:r>
            <a:r>
              <a:rPr lang="en-US" sz="1250" b="1" dirty="0" smtClean="0">
                <a:latin typeface="Arial Narrow"/>
                <a:cs typeface="Arial Narrow"/>
              </a:rPr>
              <a:t>-</a:t>
            </a:r>
            <a:r>
              <a:rPr lang="en-US" sz="1250" dirty="0" smtClean="0">
                <a:latin typeface="Arial Narrow"/>
                <a:cs typeface="Arial Narrow"/>
              </a:rPr>
              <a:t>federated-identifier-type-</a:t>
            </a:r>
            <a:r>
              <a:rPr lang="en-US" sz="1250" dirty="0" err="1">
                <a:latin typeface="Arial Narrow"/>
                <a:cs typeface="Arial Narrow"/>
              </a:rPr>
              <a:t>uuid</a:t>
            </a:r>
            <a:r>
              <a:rPr lang="en-US" sz="1250" b="1" dirty="0">
                <a:latin typeface="Arial Narrow"/>
                <a:cs typeface="Arial Narrow"/>
              </a:rPr>
              <a:t>&lt;/</a:t>
            </a:r>
            <a:r>
              <a:rPr lang="en-US" sz="1250" b="1" dirty="0" err="1">
                <a:latin typeface="Arial Narrow"/>
                <a:cs typeface="Arial Narrow"/>
              </a:rPr>
              <a:t>cfClassSchemeId</a:t>
            </a:r>
            <a:r>
              <a:rPr lang="en-US" sz="1250" b="1" dirty="0">
                <a:latin typeface="Arial Narrow"/>
                <a:cs typeface="Arial Narrow"/>
              </a:rPr>
              <a:t>&gt;</a:t>
            </a:r>
          </a:p>
          <a:p>
            <a:pPr>
              <a:spcBef>
                <a:spcPct val="20000"/>
              </a:spcBef>
              <a:defRPr/>
            </a:pPr>
            <a:r>
              <a:rPr lang="en-US" sz="1250" b="1" dirty="0">
                <a:latin typeface="Arial Narrow"/>
                <a:cs typeface="Arial Narrow"/>
              </a:rPr>
              <a:t>	</a:t>
            </a:r>
            <a:r>
              <a:rPr lang="en-US" sz="1250" b="1" dirty="0" smtClean="0">
                <a:latin typeface="Arial Narrow"/>
                <a:cs typeface="Arial Narrow"/>
              </a:rPr>
              <a:t>	&lt;/</a:t>
            </a:r>
            <a:r>
              <a:rPr lang="en-US" sz="1250" b="1" dirty="0" err="1" smtClean="0">
                <a:latin typeface="Arial Narrow"/>
                <a:cs typeface="Arial Narrow"/>
              </a:rPr>
              <a:t>cfFedId</a:t>
            </a:r>
            <a:r>
              <a:rPr lang="en-US" sz="1250" b="1" dirty="0" smtClean="0">
                <a:latin typeface="Arial Narrow"/>
                <a:cs typeface="Arial Narrow"/>
              </a:rPr>
              <a:t>&gt;</a:t>
            </a:r>
            <a:endParaRPr lang="en-US" sz="1250" b="1" dirty="0">
              <a:latin typeface="Arial Narrow"/>
              <a:cs typeface="Arial Narrow"/>
            </a:endParaRPr>
          </a:p>
          <a:p>
            <a:pPr>
              <a:spcBef>
                <a:spcPct val="20000"/>
              </a:spcBef>
              <a:defRPr/>
            </a:pPr>
            <a:r>
              <a:rPr lang="en-US" sz="1250" b="1" dirty="0">
                <a:latin typeface="Arial Narrow"/>
                <a:cs typeface="Arial Narrow"/>
              </a:rPr>
              <a:t>		&lt;</a:t>
            </a:r>
            <a:r>
              <a:rPr lang="en-US" sz="1250" b="1" dirty="0" err="1" smtClean="0">
                <a:latin typeface="Arial Narrow"/>
                <a:cs typeface="Arial Narrow"/>
              </a:rPr>
              <a:t>cfProj_OrgUnit</a:t>
            </a:r>
            <a:r>
              <a:rPr lang="en-US" sz="1250" b="1" dirty="0" smtClean="0">
                <a:latin typeface="Arial Narrow"/>
                <a:cs typeface="Arial Narrow"/>
              </a:rPr>
              <a:t>&gt;</a:t>
            </a:r>
          </a:p>
          <a:p>
            <a:pPr>
              <a:spcBef>
                <a:spcPct val="20000"/>
              </a:spcBef>
              <a:defRPr/>
            </a:pPr>
            <a:r>
              <a:rPr lang="en-US" sz="1250" b="1" dirty="0">
                <a:latin typeface="Arial Narrow"/>
                <a:cs typeface="Arial Narrow"/>
              </a:rPr>
              <a:t>	</a:t>
            </a:r>
            <a:r>
              <a:rPr lang="en-US" sz="1250" b="1" dirty="0" smtClean="0">
                <a:latin typeface="Arial Narrow"/>
                <a:cs typeface="Arial Narrow"/>
              </a:rPr>
              <a:t>		&lt;</a:t>
            </a:r>
            <a:r>
              <a:rPr lang="en-US" sz="1250" b="1" dirty="0" err="1" smtClean="0">
                <a:latin typeface="Arial Narrow"/>
                <a:cs typeface="Arial Narrow"/>
              </a:rPr>
              <a:t>cfOrgUnitId</a:t>
            </a:r>
            <a:r>
              <a:rPr lang="en-US" sz="1250" b="1" dirty="0" smtClean="0">
                <a:latin typeface="Arial Narrow"/>
                <a:cs typeface="Arial Narrow"/>
              </a:rPr>
              <a:t>&gt;</a:t>
            </a:r>
            <a:r>
              <a:rPr lang="en-US" sz="1250" dirty="0" smtClean="0">
                <a:latin typeface="Arial Narrow"/>
                <a:cs typeface="Arial Narrow"/>
              </a:rPr>
              <a:t>orgunit-1-identifier</a:t>
            </a:r>
            <a:r>
              <a:rPr lang="en-US" sz="1250" b="1" dirty="0" smtClean="0">
                <a:latin typeface="Arial Narrow"/>
                <a:cs typeface="Arial Narrow"/>
              </a:rPr>
              <a:t>&lt;/</a:t>
            </a:r>
            <a:r>
              <a:rPr lang="en-US" sz="1250" b="1" dirty="0" err="1" smtClean="0">
                <a:latin typeface="Arial Narrow"/>
                <a:cs typeface="Arial Narrow"/>
              </a:rPr>
              <a:t>cfOrgUnitId</a:t>
            </a:r>
            <a:r>
              <a:rPr lang="en-US" sz="1250" b="1" dirty="0" smtClean="0">
                <a:latin typeface="Arial Narrow"/>
                <a:cs typeface="Arial Narrow"/>
              </a:rPr>
              <a:t>&gt;</a:t>
            </a:r>
            <a:endParaRPr lang="en-US" sz="1250" b="1" dirty="0">
              <a:latin typeface="Arial Narrow"/>
              <a:cs typeface="Arial Narrow"/>
            </a:endParaRPr>
          </a:p>
          <a:p>
            <a:pPr>
              <a:spcBef>
                <a:spcPct val="20000"/>
              </a:spcBef>
              <a:defRPr/>
            </a:pPr>
            <a:r>
              <a:rPr lang="en-US" sz="1250" b="1" dirty="0">
                <a:latin typeface="Arial Narrow"/>
                <a:cs typeface="Arial Narrow"/>
              </a:rPr>
              <a:t>			&lt;</a:t>
            </a:r>
            <a:r>
              <a:rPr lang="en-US" sz="1250" b="1" dirty="0" err="1">
                <a:latin typeface="Arial Narrow"/>
                <a:cs typeface="Arial Narrow"/>
              </a:rPr>
              <a:t>cfClassId</a:t>
            </a:r>
            <a:r>
              <a:rPr lang="en-US" sz="1250" b="1" dirty="0" smtClean="0">
                <a:latin typeface="Arial Narrow"/>
                <a:cs typeface="Arial Narrow"/>
              </a:rPr>
              <a:t>&gt;</a:t>
            </a:r>
            <a:r>
              <a:rPr lang="en-US" sz="1250" dirty="0" smtClean="0">
                <a:latin typeface="Arial Narrow"/>
                <a:cs typeface="Arial Narrow"/>
              </a:rPr>
              <a:t>coordinator-</a:t>
            </a:r>
            <a:r>
              <a:rPr lang="en-US" sz="1250" dirty="0" err="1">
                <a:latin typeface="Arial Narrow"/>
                <a:cs typeface="Arial Narrow"/>
              </a:rPr>
              <a:t>uuid</a:t>
            </a:r>
            <a:r>
              <a:rPr lang="en-US" sz="1250" b="1" dirty="0">
                <a:latin typeface="Arial Narrow"/>
                <a:cs typeface="Arial Narrow"/>
              </a:rPr>
              <a:t>&lt;/</a:t>
            </a:r>
            <a:r>
              <a:rPr lang="en-US" sz="1250" b="1" dirty="0" err="1">
                <a:latin typeface="Arial Narrow"/>
                <a:cs typeface="Arial Narrow"/>
              </a:rPr>
              <a:t>cfClassId</a:t>
            </a:r>
            <a:r>
              <a:rPr lang="en-US" sz="1250" b="1" dirty="0" smtClean="0">
                <a:latin typeface="Arial Narrow"/>
                <a:cs typeface="Arial Narrow"/>
              </a:rPr>
              <a:t>&gt;</a:t>
            </a:r>
            <a:endParaRPr lang="en-US" sz="1250" b="1" dirty="0">
              <a:latin typeface="Arial Narrow"/>
              <a:cs typeface="Arial Narrow"/>
            </a:endParaRPr>
          </a:p>
          <a:p>
            <a:pPr>
              <a:spcBef>
                <a:spcPct val="20000"/>
              </a:spcBef>
              <a:defRPr/>
            </a:pPr>
            <a:r>
              <a:rPr lang="en-US" sz="1250" b="1" dirty="0">
                <a:latin typeface="Arial Narrow"/>
                <a:cs typeface="Arial Narrow"/>
              </a:rPr>
              <a:t>			&lt;</a:t>
            </a:r>
            <a:r>
              <a:rPr lang="en-US" sz="1250" b="1" dirty="0" err="1">
                <a:latin typeface="Arial Narrow"/>
                <a:cs typeface="Arial Narrow"/>
              </a:rPr>
              <a:t>cfClassSchemeId</a:t>
            </a:r>
            <a:r>
              <a:rPr lang="en-US" sz="1250" b="1" dirty="0" smtClean="0">
                <a:latin typeface="Arial Narrow"/>
                <a:cs typeface="Arial Narrow"/>
              </a:rPr>
              <a:t>&gt;</a:t>
            </a:r>
            <a:r>
              <a:rPr lang="en-US" sz="1250" dirty="0" err="1" smtClean="0">
                <a:latin typeface="Arial Narrow"/>
                <a:cs typeface="Arial Narrow"/>
              </a:rPr>
              <a:t>orgunit</a:t>
            </a:r>
            <a:r>
              <a:rPr lang="en-US" sz="1250" dirty="0" smtClean="0">
                <a:latin typeface="Arial Narrow"/>
                <a:cs typeface="Arial Narrow"/>
              </a:rPr>
              <a:t>-project-roles-scheme-</a:t>
            </a:r>
            <a:r>
              <a:rPr lang="en-US" sz="1250" dirty="0" err="1">
                <a:latin typeface="Arial Narrow"/>
                <a:cs typeface="Arial Narrow"/>
              </a:rPr>
              <a:t>uuid</a:t>
            </a:r>
            <a:r>
              <a:rPr lang="en-US" sz="1250" b="1" dirty="0">
                <a:latin typeface="Arial Narrow"/>
                <a:cs typeface="Arial Narrow"/>
              </a:rPr>
              <a:t>&lt;/</a:t>
            </a:r>
            <a:r>
              <a:rPr lang="en-US" sz="1250" b="1" dirty="0" err="1">
                <a:latin typeface="Arial Narrow"/>
                <a:cs typeface="Arial Narrow"/>
              </a:rPr>
              <a:t>cfClassSchemeId</a:t>
            </a:r>
            <a:r>
              <a:rPr lang="en-US" sz="1250" b="1" dirty="0" smtClean="0">
                <a:latin typeface="Arial Narrow"/>
                <a:cs typeface="Arial Narrow"/>
              </a:rPr>
              <a:t>&gt;</a:t>
            </a:r>
            <a:endParaRPr lang="en-US" sz="1250" b="1" dirty="0">
              <a:latin typeface="Arial Narrow"/>
              <a:cs typeface="Arial Narrow"/>
            </a:endParaRPr>
          </a:p>
          <a:p>
            <a:pPr>
              <a:spcBef>
                <a:spcPct val="20000"/>
              </a:spcBef>
              <a:defRPr/>
            </a:pPr>
            <a:r>
              <a:rPr lang="en-US" sz="1250" b="1" dirty="0">
                <a:latin typeface="Arial Narrow"/>
                <a:cs typeface="Arial Narrow"/>
              </a:rPr>
              <a:t>			&lt;</a:t>
            </a:r>
            <a:r>
              <a:rPr lang="en-US" sz="1250" b="1" dirty="0" err="1">
                <a:latin typeface="Arial Narrow"/>
                <a:cs typeface="Arial Narrow"/>
              </a:rPr>
              <a:t>cfStartDate</a:t>
            </a:r>
            <a:r>
              <a:rPr lang="en-US" sz="1250" b="1" dirty="0" smtClean="0">
                <a:latin typeface="Arial Narrow"/>
                <a:cs typeface="Arial Narrow"/>
              </a:rPr>
              <a:t>&gt;</a:t>
            </a:r>
            <a:r>
              <a:rPr lang="en-US" sz="1250" dirty="0" smtClean="0">
                <a:latin typeface="Arial Narrow"/>
                <a:cs typeface="Arial Narrow"/>
              </a:rPr>
              <a:t>from-</a:t>
            </a:r>
            <a:r>
              <a:rPr lang="en-US" sz="1250" dirty="0" err="1" smtClean="0">
                <a:latin typeface="Arial Narrow"/>
                <a:cs typeface="Arial Narrow"/>
              </a:rPr>
              <a:t>datetime</a:t>
            </a:r>
            <a:r>
              <a:rPr lang="en-US" sz="1250" b="1" dirty="0" smtClean="0">
                <a:latin typeface="Arial Narrow"/>
                <a:cs typeface="Arial Narrow"/>
              </a:rPr>
              <a:t>&lt;</a:t>
            </a:r>
            <a:r>
              <a:rPr lang="en-US" sz="1250" b="1" dirty="0">
                <a:latin typeface="Arial Narrow"/>
                <a:cs typeface="Arial Narrow"/>
              </a:rPr>
              <a:t>/</a:t>
            </a:r>
            <a:r>
              <a:rPr lang="en-US" sz="1250" b="1" dirty="0" err="1">
                <a:latin typeface="Arial Narrow"/>
                <a:cs typeface="Arial Narrow"/>
              </a:rPr>
              <a:t>cfStartDate</a:t>
            </a:r>
            <a:r>
              <a:rPr lang="en-US" sz="1250" b="1" dirty="0" smtClean="0">
                <a:latin typeface="Arial Narrow"/>
                <a:cs typeface="Arial Narrow"/>
              </a:rPr>
              <a:t>&gt;</a:t>
            </a:r>
            <a:endParaRPr lang="en-US" sz="1250" b="1" dirty="0">
              <a:latin typeface="Arial Narrow"/>
              <a:cs typeface="Arial Narrow"/>
            </a:endParaRPr>
          </a:p>
          <a:p>
            <a:pPr>
              <a:spcBef>
                <a:spcPct val="20000"/>
              </a:spcBef>
              <a:defRPr/>
            </a:pPr>
            <a:r>
              <a:rPr lang="en-US" sz="1250" b="1" dirty="0">
                <a:latin typeface="Arial Narrow"/>
                <a:cs typeface="Arial Narrow"/>
              </a:rPr>
              <a:t>			&lt;</a:t>
            </a:r>
            <a:r>
              <a:rPr lang="en-US" sz="1250" b="1" dirty="0" err="1">
                <a:latin typeface="Arial Narrow"/>
                <a:cs typeface="Arial Narrow"/>
              </a:rPr>
              <a:t>cfEndDate</a:t>
            </a:r>
            <a:r>
              <a:rPr lang="en-US" sz="1250" b="1" dirty="0" smtClean="0">
                <a:latin typeface="Arial Narrow"/>
                <a:cs typeface="Arial Narrow"/>
              </a:rPr>
              <a:t>&gt;</a:t>
            </a:r>
            <a:r>
              <a:rPr lang="en-US" sz="1250" dirty="0" smtClean="0">
                <a:latin typeface="Arial Narrow"/>
                <a:cs typeface="Arial Narrow"/>
              </a:rPr>
              <a:t>to-</a:t>
            </a:r>
            <a:r>
              <a:rPr lang="en-US" sz="1250" dirty="0" err="1" smtClean="0">
                <a:latin typeface="Arial Narrow"/>
                <a:cs typeface="Arial Narrow"/>
              </a:rPr>
              <a:t>datetime</a:t>
            </a:r>
            <a:r>
              <a:rPr lang="en-US" sz="1250" b="1" dirty="0" smtClean="0">
                <a:latin typeface="Arial Narrow"/>
                <a:cs typeface="Arial Narrow"/>
              </a:rPr>
              <a:t>&lt;</a:t>
            </a:r>
            <a:r>
              <a:rPr lang="en-US" sz="1250" b="1" dirty="0">
                <a:latin typeface="Arial Narrow"/>
                <a:cs typeface="Arial Narrow"/>
              </a:rPr>
              <a:t>/</a:t>
            </a:r>
            <a:r>
              <a:rPr lang="en-US" sz="1250" b="1" dirty="0" err="1">
                <a:latin typeface="Arial Narrow"/>
                <a:cs typeface="Arial Narrow"/>
              </a:rPr>
              <a:t>cfEndDate</a:t>
            </a:r>
            <a:r>
              <a:rPr lang="en-US" sz="1250" b="1" dirty="0" smtClean="0">
                <a:latin typeface="Arial Narrow"/>
                <a:cs typeface="Arial Narrow"/>
              </a:rPr>
              <a:t>&gt;</a:t>
            </a:r>
            <a:endParaRPr lang="en-US" sz="1250" b="1" dirty="0">
              <a:latin typeface="Arial Narrow"/>
              <a:cs typeface="Arial Narrow"/>
            </a:endParaRPr>
          </a:p>
          <a:p>
            <a:pPr>
              <a:spcBef>
                <a:spcPct val="20000"/>
              </a:spcBef>
              <a:defRPr/>
            </a:pPr>
            <a:r>
              <a:rPr lang="en-US" sz="1250" b="1" dirty="0">
                <a:latin typeface="Arial Narrow"/>
                <a:cs typeface="Arial Narrow"/>
              </a:rPr>
              <a:t>		&lt;/</a:t>
            </a:r>
            <a:r>
              <a:rPr lang="en-US" sz="1250" b="1" dirty="0" err="1" smtClean="0">
                <a:latin typeface="Arial Narrow"/>
                <a:cs typeface="Arial Narrow"/>
              </a:rPr>
              <a:t>cfProj_OrgUnit</a:t>
            </a:r>
            <a:r>
              <a:rPr lang="en-US" sz="1250" b="1" dirty="0" smtClean="0">
                <a:latin typeface="Arial Narrow"/>
                <a:cs typeface="Arial Narrow"/>
              </a:rPr>
              <a:t>&gt;</a:t>
            </a:r>
            <a:endParaRPr lang="en-US" sz="1250" b="1" dirty="0">
              <a:latin typeface="Arial Narrow"/>
              <a:cs typeface="Arial Narrow"/>
            </a:endParaRPr>
          </a:p>
          <a:p>
            <a:pPr>
              <a:spcBef>
                <a:spcPct val="20000"/>
              </a:spcBef>
              <a:defRPr/>
            </a:pPr>
            <a:r>
              <a:rPr lang="en-US" sz="1250" b="1" dirty="0">
                <a:latin typeface="Arial Narrow"/>
                <a:cs typeface="Arial Narrow"/>
              </a:rPr>
              <a:t>	&lt;/</a:t>
            </a:r>
            <a:r>
              <a:rPr lang="en-US" sz="1250" b="1" dirty="0" err="1">
                <a:latin typeface="Arial Narrow"/>
                <a:cs typeface="Arial Narrow"/>
              </a:rPr>
              <a:t>cfProj</a:t>
            </a:r>
            <a:r>
              <a:rPr lang="en-US" sz="1250" b="1" dirty="0" smtClean="0">
                <a:latin typeface="Arial Narrow"/>
                <a:cs typeface="Arial Narrow"/>
              </a:rPr>
              <a:t>&gt;</a:t>
            </a:r>
            <a:endParaRPr lang="de-DE" sz="1250" b="1" dirty="0">
              <a:latin typeface="Arial Narrow"/>
              <a:cs typeface="Arial Narrow"/>
            </a:endParaRPr>
          </a:p>
          <a:p>
            <a:pPr>
              <a:spcBef>
                <a:spcPct val="20000"/>
              </a:spcBef>
              <a:defRPr/>
            </a:pPr>
            <a:r>
              <a:rPr lang="de-DE" sz="1250" b="1" dirty="0" smtClean="0">
                <a:latin typeface="Arial Narrow"/>
                <a:cs typeface="Arial Narrow"/>
              </a:rPr>
              <a:t>&lt;/CERIF&gt;</a:t>
            </a:r>
            <a:endParaRPr lang="en-US" sz="1250" b="1" dirty="0" smtClean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4124280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5168"/>
            <a:ext cx="8229600" cy="497765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CERIF 1.6 XML Interchange Format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645651" y="135058"/>
            <a:ext cx="1710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i="0" dirty="0" err="1" smtClean="0">
                <a:solidFill>
                  <a:srgbClr val="9B009B"/>
                </a:solidFill>
                <a:latin typeface="Apple Symbols"/>
                <a:cs typeface="Apple Symbols"/>
              </a:rPr>
              <a:t>www.eurocris.org</a:t>
            </a:r>
            <a:endParaRPr lang="en-US" sz="2000" b="0" i="0" dirty="0">
              <a:solidFill>
                <a:srgbClr val="9B009B"/>
              </a:solidFill>
              <a:latin typeface="Apple Symbols"/>
              <a:cs typeface="Apple Symbol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96155" y="100615"/>
            <a:ext cx="3159895" cy="480445"/>
            <a:chOff x="196155" y="100615"/>
            <a:chExt cx="3159895" cy="480445"/>
          </a:xfrm>
        </p:grpSpPr>
        <p:pic>
          <p:nvPicPr>
            <p:cNvPr id="6" name="Picture 5" descr="euroCRIS-logo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6155" y="100615"/>
              <a:ext cx="1509971" cy="48044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645651" y="135058"/>
              <a:ext cx="17103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i="0" dirty="0" err="1" smtClean="0">
                  <a:solidFill>
                    <a:srgbClr val="9B009B"/>
                  </a:solidFill>
                  <a:latin typeface="Apple Symbols"/>
                  <a:cs typeface="Apple Symbols"/>
                </a:rPr>
                <a:t>www.eurocris.org</a:t>
              </a:r>
              <a:endParaRPr lang="en-US" sz="2000" b="0" i="0" dirty="0">
                <a:solidFill>
                  <a:srgbClr val="9B009B"/>
                </a:solidFill>
                <a:latin typeface="Apple Symbols"/>
                <a:cs typeface="Apple Symbols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57200" y="1651000"/>
            <a:ext cx="82296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XML Schema-based</a:t>
            </a:r>
          </a:p>
          <a:p>
            <a:endParaRPr lang="en-GB" dirty="0" smtClean="0"/>
          </a:p>
          <a:p>
            <a:r>
              <a:rPr lang="en-GB" dirty="0" smtClean="0"/>
              <a:t>Separate namespace</a:t>
            </a:r>
          </a:p>
          <a:p>
            <a:r>
              <a:rPr lang="en-GB" sz="1400" dirty="0">
                <a:latin typeface="Courier"/>
                <a:cs typeface="Courier"/>
              </a:rPr>
              <a:t>	</a:t>
            </a:r>
            <a:r>
              <a:rPr lang="en-US" sz="1400" dirty="0" smtClean="0">
                <a:latin typeface="Courier"/>
                <a:cs typeface="Courier"/>
              </a:rPr>
              <a:t>urn:xmlns:org:eurocris:cerif</a:t>
            </a:r>
            <a:r>
              <a:rPr lang="en-US" sz="1400" dirty="0">
                <a:latin typeface="Courier"/>
                <a:cs typeface="Courier"/>
              </a:rPr>
              <a:t>-1.6-2</a:t>
            </a:r>
            <a:r>
              <a:rPr lang="en-GB" dirty="0" smtClean="0"/>
              <a:t> for CERIF 1.6</a:t>
            </a:r>
          </a:p>
          <a:p>
            <a:endParaRPr lang="en-GB" dirty="0"/>
          </a:p>
          <a:p>
            <a:r>
              <a:rPr lang="en-GB" dirty="0" err="1" smtClean="0"/>
              <a:t>Ongoing</a:t>
            </a:r>
            <a:r>
              <a:rPr lang="en-GB" dirty="0" smtClean="0"/>
              <a:t> work:</a:t>
            </a:r>
          </a:p>
          <a:p>
            <a:r>
              <a:rPr lang="en-GB" dirty="0" smtClean="0"/>
              <a:t>	Improved support for construction of subset (a.k.a. profile) XML Schemas</a:t>
            </a:r>
          </a:p>
          <a:p>
            <a:endParaRPr lang="en-GB" dirty="0"/>
          </a:p>
          <a:p>
            <a:r>
              <a:rPr lang="en-GB" dirty="0" smtClean="0"/>
              <a:t>	</a:t>
            </a:r>
            <a:r>
              <a:rPr lang="en-GB" i="1" dirty="0" err="1" smtClean="0"/>
              <a:t>OpenAIRE</a:t>
            </a:r>
            <a:r>
              <a:rPr lang="en-GB" i="1" dirty="0" smtClean="0"/>
              <a:t> Guidelines for CRIS managers </a:t>
            </a:r>
            <a:r>
              <a:rPr lang="en-GB" dirty="0" smtClean="0"/>
              <a:t>finalization</a:t>
            </a:r>
          </a:p>
          <a:p>
            <a:endParaRPr lang="en-GB" dirty="0"/>
          </a:p>
          <a:p>
            <a:r>
              <a:rPr lang="en-GB" dirty="0" smtClean="0"/>
              <a:t>	CERIF API specification (-&gt; Arch TG)</a:t>
            </a:r>
          </a:p>
          <a:p>
            <a:endParaRPr lang="en-GB" dirty="0"/>
          </a:p>
          <a:p>
            <a:r>
              <a:rPr lang="en-GB" dirty="0" smtClean="0"/>
              <a:t>	</a:t>
            </a:r>
            <a:r>
              <a:rPr lang="en-GB" dirty="0" err="1" smtClean="0"/>
              <a:t>euroCRIS</a:t>
            </a:r>
            <a:r>
              <a:rPr lang="en-GB" dirty="0" smtClean="0"/>
              <a:t> CERIF CRIS Reference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4239887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Who needs Research Information?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45651" y="135058"/>
            <a:ext cx="1710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i="0" dirty="0" err="1" smtClean="0">
                <a:solidFill>
                  <a:srgbClr val="9B009B"/>
                </a:solidFill>
                <a:latin typeface="Apple Symbols"/>
                <a:cs typeface="Apple Symbols"/>
              </a:rPr>
              <a:t>www.eurocris.org</a:t>
            </a:r>
            <a:endParaRPr lang="en-US" sz="2000" b="0" i="0" dirty="0">
              <a:solidFill>
                <a:srgbClr val="9B009B"/>
              </a:solidFill>
              <a:latin typeface="Apple Symbols"/>
              <a:cs typeface="Apple Symbol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96155" y="100615"/>
            <a:ext cx="3159895" cy="480445"/>
            <a:chOff x="196155" y="100615"/>
            <a:chExt cx="3159895" cy="480445"/>
          </a:xfrm>
        </p:grpSpPr>
        <p:pic>
          <p:nvPicPr>
            <p:cNvPr id="6" name="Picture 5" descr="euroCRIS-logo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6155" y="100615"/>
              <a:ext cx="1509971" cy="48044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645651" y="135058"/>
              <a:ext cx="17103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i="0" dirty="0" err="1" smtClean="0">
                  <a:solidFill>
                    <a:srgbClr val="9B009B"/>
                  </a:solidFill>
                  <a:latin typeface="Apple Symbols"/>
                  <a:cs typeface="Apple Symbols"/>
                </a:rPr>
                <a:t>www.eurocris.org</a:t>
              </a:r>
              <a:endParaRPr lang="en-US" sz="2000" b="0" i="0" dirty="0">
                <a:solidFill>
                  <a:srgbClr val="9B009B"/>
                </a:solidFill>
                <a:latin typeface="Apple Symbols"/>
                <a:cs typeface="Apple Symbols"/>
              </a:endParaRPr>
            </a:p>
          </p:txBody>
        </p:sp>
      </p:grpSp>
      <p:sp>
        <p:nvSpPr>
          <p:cNvPr id="72" name="Oval 71"/>
          <p:cNvSpPr/>
          <p:nvPr/>
        </p:nvSpPr>
        <p:spPr>
          <a:xfrm>
            <a:off x="3067145" y="2623185"/>
            <a:ext cx="2756370" cy="1850866"/>
          </a:xfrm>
          <a:prstGeom prst="ellipse">
            <a:avLst/>
          </a:prstGeom>
          <a:solidFill>
            <a:srgbClr val="6600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Eurostile"/>
                <a:cs typeface="Eurostile"/>
              </a:rPr>
              <a:t>Research Information</a:t>
            </a:r>
            <a:endParaRPr lang="en-US" sz="2400" b="1" dirty="0">
              <a:latin typeface="Eurostile"/>
              <a:cs typeface="Eurostile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07248" y="2038063"/>
            <a:ext cx="2311413" cy="36933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Eurostile"/>
                <a:cs typeface="Eurostile"/>
              </a:rPr>
              <a:t>Funding </a:t>
            </a:r>
            <a:r>
              <a:rPr lang="en-US" dirty="0" err="1" smtClean="0">
                <a:latin typeface="Eurostile"/>
                <a:cs typeface="Eurostile"/>
              </a:rPr>
              <a:t>Organisations</a:t>
            </a:r>
            <a:endParaRPr lang="en-US" dirty="0">
              <a:latin typeface="Eurostile"/>
              <a:cs typeface="Eurostile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589632" y="1335505"/>
            <a:ext cx="1427306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Eurostile"/>
                <a:cs typeface="Eurostile"/>
              </a:rPr>
              <a:t>Researchers</a:t>
            </a:r>
            <a:endParaRPr lang="en-US" dirty="0">
              <a:latin typeface="Eurostile"/>
              <a:cs typeface="Eurostile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200515" y="3151682"/>
            <a:ext cx="2489834" cy="369332"/>
          </a:xfrm>
          <a:prstGeom prst="rect">
            <a:avLst/>
          </a:prstGeom>
          <a:solidFill>
            <a:srgbClr val="D33EC3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Eurostile"/>
                <a:cs typeface="Eurostile"/>
              </a:rPr>
              <a:t>Research </a:t>
            </a:r>
            <a:r>
              <a:rPr lang="en-US" dirty="0" err="1" smtClean="0">
                <a:latin typeface="Eurostile"/>
                <a:cs typeface="Eurostile"/>
              </a:rPr>
              <a:t>Organisations</a:t>
            </a:r>
            <a:endParaRPr lang="en-US" dirty="0">
              <a:latin typeface="Eurostile"/>
              <a:cs typeface="Eurostile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111779" y="1376707"/>
            <a:ext cx="1785277" cy="3693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Eurostile"/>
                <a:cs typeface="Eurostile"/>
              </a:rPr>
              <a:t>Decision Makers</a:t>
            </a:r>
            <a:endParaRPr lang="en-US" dirty="0">
              <a:latin typeface="Eurostile"/>
              <a:cs typeface="Eurostile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6303697" y="2059459"/>
            <a:ext cx="1920756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Eurostile"/>
                <a:cs typeface="Eurostile"/>
              </a:rPr>
              <a:t>Project Managers</a:t>
            </a:r>
            <a:endParaRPr lang="en-US" dirty="0">
              <a:latin typeface="Eurostile"/>
              <a:cs typeface="Eurostile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7158588" y="3361490"/>
            <a:ext cx="1188133" cy="369332"/>
          </a:xfrm>
          <a:prstGeom prst="rect">
            <a:avLst/>
          </a:prstGeom>
          <a:solidFill>
            <a:srgbClr val="087137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Eurostile"/>
                <a:cs typeface="Eurostile"/>
              </a:rPr>
              <a:t>Publishers</a:t>
            </a:r>
            <a:endParaRPr lang="en-US" dirty="0">
              <a:latin typeface="Eurostile"/>
              <a:cs typeface="Eurostile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2420307" y="5089705"/>
            <a:ext cx="1289573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Eurostile"/>
                <a:cs typeface="Eurostile"/>
              </a:rPr>
              <a:t>Enterprises</a:t>
            </a:r>
            <a:endParaRPr lang="en-US" dirty="0">
              <a:latin typeface="Eurostile"/>
              <a:cs typeface="Eurostile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629769" y="4289385"/>
            <a:ext cx="2612238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Eurostile"/>
                <a:cs typeface="Eurostile"/>
              </a:rPr>
              <a:t>Intermediaries / Brokers</a:t>
            </a:r>
            <a:endParaRPr lang="en-US" dirty="0">
              <a:latin typeface="Eurostile"/>
              <a:cs typeface="Eurostile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3800717" y="5086901"/>
            <a:ext cx="777527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Eurostile"/>
                <a:cs typeface="Eurostile"/>
              </a:rPr>
              <a:t>Media</a:t>
            </a:r>
            <a:endParaRPr lang="en-US" dirty="0">
              <a:latin typeface="Eurostile"/>
              <a:cs typeface="Eurostile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6145596" y="4012251"/>
            <a:ext cx="1157363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Eurostile"/>
                <a:cs typeface="Eurostile"/>
              </a:rPr>
              <a:t>Educators</a:t>
            </a:r>
            <a:endParaRPr lang="en-US" dirty="0">
              <a:latin typeface="Eurostile"/>
              <a:cs typeface="Eurostile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5062056" y="4938520"/>
            <a:ext cx="1559516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Eurostile"/>
                <a:cs typeface="Eurostile"/>
              </a:rPr>
              <a:t>General Public</a:t>
            </a:r>
            <a:endParaRPr lang="en-US" dirty="0">
              <a:latin typeface="Eurostile"/>
              <a:cs typeface="Eurostile"/>
            </a:endParaRPr>
          </a:p>
        </p:txBody>
      </p:sp>
      <p:cxnSp>
        <p:nvCxnSpPr>
          <p:cNvPr id="84" name="Straight Arrow Connector 83"/>
          <p:cNvCxnSpPr>
            <a:stCxn id="74" idx="2"/>
            <a:endCxn id="72" idx="0"/>
          </p:cNvCxnSpPr>
          <p:nvPr/>
        </p:nvCxnSpPr>
        <p:spPr>
          <a:xfrm>
            <a:off x="4303285" y="1704837"/>
            <a:ext cx="142045" cy="918348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 flipV="1">
            <a:off x="5016938" y="1746039"/>
            <a:ext cx="402916" cy="877146"/>
          </a:xfrm>
          <a:prstGeom prst="straightConnector1">
            <a:avLst/>
          </a:prstGeom>
          <a:ln>
            <a:solidFill>
              <a:srgbClr val="60606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stCxn id="72" idx="7"/>
            <a:endCxn id="77" idx="1"/>
          </p:cNvCxnSpPr>
          <p:nvPr/>
        </p:nvCxnSpPr>
        <p:spPr>
          <a:xfrm flipV="1">
            <a:off x="5419854" y="2244125"/>
            <a:ext cx="883843" cy="650113"/>
          </a:xfrm>
          <a:prstGeom prst="straightConnector1">
            <a:avLst/>
          </a:prstGeom>
          <a:ln>
            <a:solidFill>
              <a:srgbClr val="60606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>
            <a:stCxn id="72" idx="6"/>
            <a:endCxn id="78" idx="1"/>
          </p:cNvCxnSpPr>
          <p:nvPr/>
        </p:nvCxnSpPr>
        <p:spPr>
          <a:xfrm flipV="1">
            <a:off x="5823515" y="3546156"/>
            <a:ext cx="1335073" cy="2462"/>
          </a:xfrm>
          <a:prstGeom prst="straightConnector1">
            <a:avLst/>
          </a:prstGeom>
          <a:ln>
            <a:solidFill>
              <a:srgbClr val="60606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>
            <a:endCxn id="82" idx="1"/>
          </p:cNvCxnSpPr>
          <p:nvPr/>
        </p:nvCxnSpPr>
        <p:spPr>
          <a:xfrm>
            <a:off x="5724128" y="3897695"/>
            <a:ext cx="421468" cy="299222"/>
          </a:xfrm>
          <a:prstGeom prst="straightConnector1">
            <a:avLst/>
          </a:prstGeom>
          <a:ln>
            <a:solidFill>
              <a:srgbClr val="60606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stCxn id="72" idx="5"/>
            <a:endCxn id="83" idx="0"/>
          </p:cNvCxnSpPr>
          <p:nvPr/>
        </p:nvCxnSpPr>
        <p:spPr>
          <a:xfrm>
            <a:off x="5419854" y="4202998"/>
            <a:ext cx="421960" cy="735522"/>
          </a:xfrm>
          <a:prstGeom prst="straightConnector1">
            <a:avLst/>
          </a:prstGeom>
          <a:ln>
            <a:solidFill>
              <a:srgbClr val="60606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>
            <a:off x="4233333" y="4474051"/>
            <a:ext cx="0" cy="612850"/>
          </a:xfrm>
          <a:prstGeom prst="straightConnector1">
            <a:avLst/>
          </a:prstGeom>
          <a:ln>
            <a:solidFill>
              <a:srgbClr val="60606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>
            <a:stCxn id="79" idx="0"/>
            <a:endCxn id="72" idx="3"/>
          </p:cNvCxnSpPr>
          <p:nvPr/>
        </p:nvCxnSpPr>
        <p:spPr>
          <a:xfrm flipV="1">
            <a:off x="3065094" y="4202998"/>
            <a:ext cx="405712" cy="886707"/>
          </a:xfrm>
          <a:prstGeom prst="straightConnector1">
            <a:avLst/>
          </a:prstGeom>
          <a:ln>
            <a:solidFill>
              <a:srgbClr val="60606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80" idx="0"/>
          </p:cNvCxnSpPr>
          <p:nvPr/>
        </p:nvCxnSpPr>
        <p:spPr>
          <a:xfrm flipV="1">
            <a:off x="1935888" y="3897695"/>
            <a:ext cx="1222179" cy="391690"/>
          </a:xfrm>
          <a:prstGeom prst="straightConnector1">
            <a:avLst/>
          </a:prstGeom>
          <a:ln>
            <a:solidFill>
              <a:srgbClr val="60606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>
            <a:endCxn id="73" idx="3"/>
          </p:cNvCxnSpPr>
          <p:nvPr/>
        </p:nvCxnSpPr>
        <p:spPr>
          <a:xfrm flipH="1" flipV="1">
            <a:off x="3018661" y="2222729"/>
            <a:ext cx="570971" cy="585856"/>
          </a:xfrm>
          <a:prstGeom prst="straightConnector1">
            <a:avLst/>
          </a:prstGeom>
          <a:ln>
            <a:solidFill>
              <a:srgbClr val="60606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>
            <a:endCxn id="75" idx="3"/>
          </p:cNvCxnSpPr>
          <p:nvPr/>
        </p:nvCxnSpPr>
        <p:spPr>
          <a:xfrm flipH="1" flipV="1">
            <a:off x="2690349" y="3336348"/>
            <a:ext cx="376796" cy="25142"/>
          </a:xfrm>
          <a:prstGeom prst="straightConnector1">
            <a:avLst/>
          </a:prstGeom>
          <a:ln>
            <a:solidFill>
              <a:srgbClr val="60606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1462249" y="1332240"/>
            <a:ext cx="21379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i="1" dirty="0">
                <a:latin typeface="Eurostile"/>
                <a:cs typeface="Eurostile"/>
              </a:rPr>
              <a:t>v</a:t>
            </a:r>
            <a:r>
              <a:rPr lang="en-US" sz="1200" i="1" dirty="0" smtClean="0">
                <a:latin typeface="Eurostile"/>
                <a:cs typeface="Eurostile"/>
              </a:rPr>
              <a:t>isibility, </a:t>
            </a:r>
            <a:r>
              <a:rPr lang="en-US" sz="1200" i="1" dirty="0">
                <a:latin typeface="Eurostile"/>
                <a:cs typeface="Eurostile"/>
              </a:rPr>
              <a:t>f</a:t>
            </a:r>
            <a:r>
              <a:rPr lang="en-US" sz="1200" i="1" dirty="0" smtClean="0">
                <a:latin typeface="Eurostile"/>
                <a:cs typeface="Eurostile"/>
              </a:rPr>
              <a:t>inding </a:t>
            </a:r>
            <a:r>
              <a:rPr lang="en-US" sz="1200" i="1" dirty="0">
                <a:latin typeface="Eurostile"/>
                <a:cs typeface="Eurostile"/>
              </a:rPr>
              <a:t>c</a:t>
            </a:r>
            <a:r>
              <a:rPr lang="en-US" sz="1200" i="1" dirty="0" smtClean="0">
                <a:latin typeface="Eurostile"/>
                <a:cs typeface="Eurostile"/>
              </a:rPr>
              <a:t>ollaborations, </a:t>
            </a:r>
            <a:br>
              <a:rPr lang="en-US" sz="1200" i="1" dirty="0" smtClean="0">
                <a:latin typeface="Eurostile"/>
                <a:cs typeface="Eurostile"/>
              </a:rPr>
            </a:br>
            <a:r>
              <a:rPr lang="en-US" sz="1200" i="1" dirty="0" smtClean="0">
                <a:latin typeface="Eurostile"/>
                <a:cs typeface="Eurostile"/>
              </a:rPr>
              <a:t>competitors, CV generation</a:t>
            </a:r>
            <a:endParaRPr lang="en-US" sz="1200" i="1" dirty="0">
              <a:latin typeface="Eurostile"/>
              <a:cs typeface="Eurostile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6897057" y="1313078"/>
            <a:ext cx="1637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i="1" dirty="0" err="1" smtClean="0">
                <a:latin typeface="Eurostile"/>
                <a:ea typeface="ＭＳ Ｐゴシック" charset="-128"/>
                <a:cs typeface="Eurostile"/>
              </a:rPr>
              <a:t>performance</a:t>
            </a:r>
            <a:r>
              <a:rPr lang="de-DE" sz="1200" i="1" dirty="0" smtClean="0">
                <a:latin typeface="Eurostile"/>
                <a:ea typeface="ＭＳ Ｐゴシック" charset="-128"/>
                <a:cs typeface="Eurostile"/>
              </a:rPr>
              <a:t>, </a:t>
            </a:r>
            <a:r>
              <a:rPr lang="de-DE" sz="1200" i="1" dirty="0" err="1" smtClean="0">
                <a:latin typeface="Eurostile"/>
                <a:ea typeface="ＭＳ Ｐゴシック" charset="-128"/>
                <a:cs typeface="Eurostile"/>
              </a:rPr>
              <a:t>strategic</a:t>
            </a:r>
            <a:r>
              <a:rPr lang="de-DE" sz="1200" i="1" dirty="0" smtClean="0">
                <a:latin typeface="Eurostile"/>
                <a:ea typeface="ＭＳ Ｐゴシック" charset="-128"/>
                <a:cs typeface="Eurostile"/>
              </a:rPr>
              <a:t> </a:t>
            </a:r>
            <a:r>
              <a:rPr lang="de-DE" sz="1200" i="1" dirty="0" err="1" smtClean="0">
                <a:latin typeface="Eurostile"/>
                <a:ea typeface="ＭＳ Ｐゴシック" charset="-128"/>
                <a:cs typeface="Eurostile"/>
              </a:rPr>
              <a:t>decisions</a:t>
            </a:r>
            <a:r>
              <a:rPr lang="de-DE" sz="1200" i="1" dirty="0" smtClean="0">
                <a:latin typeface="Eurostile"/>
                <a:ea typeface="ＭＳ Ｐゴシック" charset="-128"/>
                <a:cs typeface="Eurostile"/>
              </a:rPr>
              <a:t>, </a:t>
            </a:r>
            <a:br>
              <a:rPr lang="de-DE" sz="1200" i="1" dirty="0" smtClean="0">
                <a:latin typeface="Eurostile"/>
                <a:ea typeface="ＭＳ Ｐゴシック" charset="-128"/>
                <a:cs typeface="Eurostile"/>
              </a:rPr>
            </a:br>
            <a:r>
              <a:rPr lang="de-DE" sz="1200" i="1" dirty="0" err="1" smtClean="0">
                <a:latin typeface="Eurostile"/>
                <a:ea typeface="ＭＳ Ｐゴシック" charset="-128"/>
                <a:cs typeface="Eurostile"/>
              </a:rPr>
              <a:t>priorities</a:t>
            </a:r>
            <a:r>
              <a:rPr lang="de-DE" sz="1200" i="1" dirty="0" smtClean="0">
                <a:latin typeface="Eurostile"/>
                <a:ea typeface="ＭＳ Ｐゴシック" charset="-128"/>
                <a:cs typeface="Eurostile"/>
              </a:rPr>
              <a:t>, </a:t>
            </a:r>
            <a:r>
              <a:rPr lang="de-DE" sz="1200" i="1" dirty="0" err="1" smtClean="0">
                <a:latin typeface="Eurostile"/>
                <a:ea typeface="ＭＳ Ｐゴシック" charset="-128"/>
                <a:cs typeface="Eurostile"/>
              </a:rPr>
              <a:t>comparisons</a:t>
            </a:r>
            <a:endParaRPr lang="en-US" sz="1200" i="1" dirty="0">
              <a:latin typeface="Eurostile"/>
              <a:cs typeface="Eurostile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6552336" y="4361017"/>
            <a:ext cx="16237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200" i="1" dirty="0" err="1" smtClean="0">
                <a:latin typeface="Eurostile"/>
                <a:ea typeface="ＭＳ Ｐゴシック" charset="-128"/>
                <a:cs typeface="Eurostile"/>
              </a:rPr>
              <a:t>integration</a:t>
            </a:r>
            <a:r>
              <a:rPr lang="de-DE" sz="1200" i="1" dirty="0" smtClean="0">
                <a:latin typeface="Eurostile"/>
                <a:ea typeface="ＭＳ Ｐゴシック" charset="-128"/>
                <a:cs typeface="Eurostile"/>
              </a:rPr>
              <a:t> </a:t>
            </a:r>
            <a:r>
              <a:rPr lang="de-DE" sz="1200" i="1" dirty="0" err="1" smtClean="0">
                <a:latin typeface="Eurostile"/>
                <a:ea typeface="ＭＳ Ｐゴシック" charset="-128"/>
                <a:cs typeface="Eurostile"/>
              </a:rPr>
              <a:t>of</a:t>
            </a:r>
            <a:r>
              <a:rPr lang="de-DE" sz="1200" i="1" dirty="0" smtClean="0">
                <a:latin typeface="Eurostile"/>
                <a:ea typeface="ＭＳ Ｐゴシック" charset="-128"/>
                <a:cs typeface="Eurostile"/>
              </a:rPr>
              <a:t> relevant </a:t>
            </a:r>
          </a:p>
          <a:p>
            <a:pPr algn="ctr"/>
            <a:r>
              <a:rPr lang="de-DE" sz="1200" i="1" dirty="0" err="1">
                <a:latin typeface="Eurostile"/>
                <a:ea typeface="ＭＳ Ｐゴシック" charset="-128"/>
                <a:cs typeface="Eurostile"/>
              </a:rPr>
              <a:t>f</a:t>
            </a:r>
            <a:r>
              <a:rPr lang="de-DE" sz="1200" i="1" dirty="0" err="1" smtClean="0">
                <a:latin typeface="Eurostile"/>
                <a:ea typeface="ＭＳ Ｐゴシック" charset="-128"/>
                <a:cs typeface="Eurostile"/>
              </a:rPr>
              <a:t>indings</a:t>
            </a:r>
            <a:r>
              <a:rPr lang="de-DE" sz="1200" i="1" dirty="0" smtClean="0">
                <a:latin typeface="Eurostile"/>
                <a:ea typeface="ＭＳ Ｐゴシック" charset="-128"/>
                <a:cs typeface="Eurostile"/>
              </a:rPr>
              <a:t> </a:t>
            </a:r>
            <a:r>
              <a:rPr lang="de-DE" sz="1200" i="1" dirty="0" err="1" smtClean="0">
                <a:latin typeface="Eurostile"/>
                <a:ea typeface="ＭＳ Ｐゴシック" charset="-128"/>
                <a:cs typeface="Eurostile"/>
              </a:rPr>
              <a:t>into</a:t>
            </a:r>
            <a:r>
              <a:rPr lang="de-DE" sz="1200" i="1" dirty="0" smtClean="0">
                <a:latin typeface="Eurostile"/>
                <a:ea typeface="ＭＳ Ｐゴシック" charset="-128"/>
                <a:cs typeface="Eurostile"/>
              </a:rPr>
              <a:t> </a:t>
            </a:r>
            <a:r>
              <a:rPr lang="de-DE" sz="1200" i="1" dirty="0" err="1" smtClean="0">
                <a:latin typeface="Eurostile"/>
                <a:ea typeface="ＭＳ Ｐゴシック" charset="-128"/>
                <a:cs typeface="Eurostile"/>
              </a:rPr>
              <a:t>lectures</a:t>
            </a:r>
            <a:r>
              <a:rPr lang="de-DE" sz="1200" i="1" dirty="0" smtClean="0">
                <a:latin typeface="Eurostile"/>
                <a:ea typeface="ＭＳ Ｐゴシック" charset="-128"/>
                <a:cs typeface="Eurostile"/>
              </a:rPr>
              <a:t> </a:t>
            </a:r>
            <a:br>
              <a:rPr lang="de-DE" sz="1200" i="1" dirty="0" smtClean="0">
                <a:latin typeface="Eurostile"/>
                <a:ea typeface="ＭＳ Ｐゴシック" charset="-128"/>
                <a:cs typeface="Eurostile"/>
              </a:rPr>
            </a:br>
            <a:r>
              <a:rPr lang="de-DE" sz="1200" i="1" dirty="0" err="1" smtClean="0">
                <a:latin typeface="Eurostile"/>
                <a:ea typeface="ＭＳ Ｐゴシック" charset="-128"/>
                <a:cs typeface="Eurostile"/>
              </a:rPr>
              <a:t>and</a:t>
            </a:r>
            <a:r>
              <a:rPr lang="de-DE" sz="1200" i="1" dirty="0" smtClean="0">
                <a:latin typeface="Eurostile"/>
                <a:ea typeface="ＭＳ Ｐゴシック" charset="-128"/>
                <a:cs typeface="Eurostile"/>
              </a:rPr>
              <a:t> </a:t>
            </a:r>
            <a:r>
              <a:rPr lang="de-DE" sz="1200" i="1" dirty="0" err="1" smtClean="0">
                <a:latin typeface="Eurostile"/>
                <a:ea typeface="ＭＳ Ｐゴシック" charset="-128"/>
                <a:cs typeface="Eurostile"/>
              </a:rPr>
              <a:t>training</a:t>
            </a:r>
            <a:endParaRPr lang="en-US" sz="1200" i="1" dirty="0">
              <a:latin typeface="Eurostile"/>
              <a:cs typeface="Eurostile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706189" y="4619315"/>
            <a:ext cx="228430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100" i="1" dirty="0" err="1">
                <a:latin typeface="Eurostile"/>
                <a:ea typeface="ＭＳ Ｐゴシック" charset="-128"/>
                <a:cs typeface="Eurostile"/>
              </a:rPr>
              <a:t>f</a:t>
            </a:r>
            <a:r>
              <a:rPr lang="de-DE" sz="1100" i="1" dirty="0" err="1" smtClean="0">
                <a:latin typeface="Eurostile"/>
                <a:ea typeface="ＭＳ Ｐゴシック" charset="-128"/>
                <a:cs typeface="Eurostile"/>
              </a:rPr>
              <a:t>inding</a:t>
            </a:r>
            <a:r>
              <a:rPr lang="de-DE" sz="1100" i="1" dirty="0" smtClean="0">
                <a:latin typeface="Eurostile"/>
                <a:ea typeface="ＭＳ Ｐゴシック" charset="-128"/>
                <a:cs typeface="Eurostile"/>
              </a:rPr>
              <a:t> </a:t>
            </a:r>
            <a:r>
              <a:rPr lang="de-DE" sz="1100" i="1" dirty="0" err="1" smtClean="0">
                <a:latin typeface="Eurostile"/>
                <a:ea typeface="ＭＳ Ｐゴシック" charset="-128"/>
                <a:cs typeface="Eurostile"/>
              </a:rPr>
              <a:t>research</a:t>
            </a:r>
            <a:r>
              <a:rPr lang="de-DE" sz="1100" i="1" dirty="0" smtClean="0">
                <a:latin typeface="Eurostile"/>
                <a:ea typeface="ＭＳ Ｐゴシック" charset="-128"/>
                <a:cs typeface="Eurostile"/>
              </a:rPr>
              <a:t> </a:t>
            </a:r>
            <a:r>
              <a:rPr lang="de-DE" sz="1100" i="1" dirty="0" err="1" smtClean="0">
                <a:latin typeface="Eurostile"/>
                <a:ea typeface="ＭＳ Ｐゴシック" charset="-128"/>
                <a:cs typeface="Eurostile"/>
              </a:rPr>
              <a:t>results</a:t>
            </a:r>
            <a:r>
              <a:rPr lang="de-DE" sz="1100" i="1" dirty="0" smtClean="0">
                <a:latin typeface="Eurostile"/>
                <a:ea typeface="ＭＳ Ｐゴシック" charset="-128"/>
                <a:cs typeface="Eurostile"/>
              </a:rPr>
              <a:t> </a:t>
            </a:r>
            <a:r>
              <a:rPr lang="de-DE" sz="1100" i="1" dirty="0" err="1" smtClean="0">
                <a:latin typeface="Eurostile"/>
                <a:ea typeface="ＭＳ Ｐゴシック" charset="-128"/>
                <a:cs typeface="Eurostile"/>
              </a:rPr>
              <a:t>of</a:t>
            </a:r>
            <a:r>
              <a:rPr lang="de-DE" sz="1100" i="1" dirty="0" smtClean="0">
                <a:latin typeface="Eurostile"/>
                <a:ea typeface="ＭＳ Ｐゴシック" charset="-128"/>
                <a:cs typeface="Eurostile"/>
              </a:rPr>
              <a:t> </a:t>
            </a:r>
            <a:br>
              <a:rPr lang="de-DE" sz="1100" i="1" dirty="0" smtClean="0">
                <a:latin typeface="Eurostile"/>
                <a:ea typeface="ＭＳ Ｐゴシック" charset="-128"/>
                <a:cs typeface="Eurostile"/>
              </a:rPr>
            </a:br>
            <a:r>
              <a:rPr lang="de-DE" sz="1100" i="1" dirty="0" smtClean="0">
                <a:latin typeface="Eurostile"/>
                <a:ea typeface="ＭＳ Ｐゴシック" charset="-128"/>
                <a:cs typeface="Eurostile"/>
              </a:rPr>
              <a:t>potential </a:t>
            </a:r>
            <a:r>
              <a:rPr lang="de-DE" sz="1100" i="1" dirty="0" err="1" smtClean="0">
                <a:latin typeface="Eurostile"/>
                <a:ea typeface="ＭＳ Ｐゴシック" charset="-128"/>
                <a:cs typeface="Eurostile"/>
              </a:rPr>
              <a:t>market</a:t>
            </a:r>
            <a:r>
              <a:rPr lang="de-DE" sz="1100" i="1" dirty="0" smtClean="0">
                <a:latin typeface="Eurostile"/>
                <a:ea typeface="ＭＳ Ｐゴシック" charset="-128"/>
                <a:cs typeface="Eurostile"/>
              </a:rPr>
              <a:t> </a:t>
            </a:r>
            <a:r>
              <a:rPr lang="de-DE" sz="1100" i="1" dirty="0" err="1" smtClean="0">
                <a:latin typeface="Eurostile"/>
                <a:ea typeface="ＭＳ Ｐゴシック" charset="-128"/>
                <a:cs typeface="Eurostile"/>
              </a:rPr>
              <a:t>or</a:t>
            </a:r>
            <a:r>
              <a:rPr lang="de-DE" sz="1100" i="1" dirty="0" smtClean="0">
                <a:latin typeface="Eurostile"/>
                <a:ea typeface="ＭＳ Ｐゴシック" charset="-128"/>
                <a:cs typeface="Eurostile"/>
              </a:rPr>
              <a:t> innovative </a:t>
            </a:r>
            <a:r>
              <a:rPr lang="de-DE" sz="1100" i="1" dirty="0" err="1" smtClean="0">
                <a:latin typeface="Eurostile"/>
                <a:ea typeface="ＭＳ Ｐゴシック" charset="-128"/>
                <a:cs typeface="Eurostile"/>
              </a:rPr>
              <a:t>value</a:t>
            </a:r>
            <a:endParaRPr lang="en-US" sz="1100" i="1" dirty="0">
              <a:latin typeface="Eurostile"/>
              <a:cs typeface="Eurostile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3325666" y="5411403"/>
            <a:ext cx="17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i="1" dirty="0" err="1" smtClean="0">
                <a:latin typeface="Eurostile"/>
                <a:ea typeface="ＭＳ Ｐゴシック" charset="-128"/>
                <a:cs typeface="Eurostile"/>
              </a:rPr>
              <a:t>distribution</a:t>
            </a:r>
            <a:r>
              <a:rPr lang="de-DE" sz="1200" i="1" dirty="0" smtClean="0">
                <a:latin typeface="Eurostile"/>
                <a:ea typeface="ＭＳ Ｐゴシック" charset="-128"/>
                <a:cs typeface="Eurostile"/>
              </a:rPr>
              <a:t> </a:t>
            </a:r>
            <a:r>
              <a:rPr lang="de-DE" sz="1200" i="1" dirty="0" err="1" smtClean="0">
                <a:latin typeface="Eurostile"/>
                <a:ea typeface="ＭＳ Ｐゴシック" charset="-128"/>
                <a:cs typeface="Eurostile"/>
              </a:rPr>
              <a:t>and</a:t>
            </a:r>
            <a:endParaRPr lang="de-DE" sz="1200" i="1" dirty="0" smtClean="0">
              <a:latin typeface="Eurostile"/>
              <a:ea typeface="ＭＳ Ｐゴシック" charset="-128"/>
              <a:cs typeface="Eurostile"/>
            </a:endParaRPr>
          </a:p>
          <a:p>
            <a:pPr algn="ctr"/>
            <a:r>
              <a:rPr lang="de-DE" sz="1200" i="1" dirty="0" err="1" smtClean="0">
                <a:latin typeface="Eurostile"/>
                <a:ea typeface="ＭＳ Ｐゴシック" charset="-128"/>
                <a:cs typeface="Eurostile"/>
              </a:rPr>
              <a:t>communication</a:t>
            </a:r>
            <a:endParaRPr lang="en-US" sz="1200" i="1" dirty="0">
              <a:latin typeface="Eurostile"/>
              <a:cs typeface="Eurostile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4917546" y="5278420"/>
            <a:ext cx="19201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1200" i="1" dirty="0" err="1" smtClean="0">
                <a:latin typeface="Eurostile"/>
                <a:ea typeface="ＭＳ Ｐゴシック" charset="-128"/>
                <a:cs typeface="Eurostile"/>
              </a:rPr>
              <a:t>information</a:t>
            </a:r>
            <a:r>
              <a:rPr lang="de-DE" sz="1200" i="1" dirty="0" smtClean="0">
                <a:latin typeface="Eurostile"/>
                <a:ea typeface="ＭＳ Ｐゴシック" charset="-128"/>
                <a:cs typeface="Eurostile"/>
              </a:rPr>
              <a:t> </a:t>
            </a:r>
            <a:r>
              <a:rPr lang="de-DE" sz="1200" i="1" dirty="0" err="1" smtClean="0">
                <a:latin typeface="Eurostile"/>
                <a:ea typeface="ＭＳ Ｐゴシック" charset="-128"/>
                <a:cs typeface="Eurostile"/>
              </a:rPr>
              <a:t>and</a:t>
            </a:r>
            <a:r>
              <a:rPr lang="de-DE" sz="1200" i="1" dirty="0" smtClean="0">
                <a:latin typeface="Eurostile"/>
                <a:ea typeface="ＭＳ Ｐゴシック" charset="-128"/>
                <a:cs typeface="Eurostile"/>
              </a:rPr>
              <a:t> </a:t>
            </a:r>
            <a:r>
              <a:rPr lang="de-DE" sz="1200" i="1" dirty="0" err="1" smtClean="0">
                <a:latin typeface="Eurostile"/>
                <a:ea typeface="ＭＳ Ｐゴシック" charset="-128"/>
                <a:cs typeface="Eurostile"/>
              </a:rPr>
              <a:t>education</a:t>
            </a:r>
            <a:r>
              <a:rPr lang="de-DE" sz="1200" i="1" dirty="0" smtClean="0">
                <a:latin typeface="Eurostile"/>
                <a:ea typeface="ＭＳ Ｐゴシック" charset="-128"/>
                <a:cs typeface="Eurostile"/>
              </a:rPr>
              <a:t>,</a:t>
            </a:r>
          </a:p>
          <a:p>
            <a:pPr algn="ctr"/>
            <a:r>
              <a:rPr lang="de-DE" sz="1200" i="1" dirty="0" err="1" smtClean="0">
                <a:latin typeface="Eurostile"/>
                <a:ea typeface="ＭＳ Ｐゴシック" charset="-128"/>
                <a:cs typeface="Eurostile"/>
              </a:rPr>
              <a:t>interest</a:t>
            </a:r>
            <a:endParaRPr lang="en-US" sz="1200" i="1" dirty="0">
              <a:latin typeface="Eurostile"/>
              <a:cs typeface="Eurostile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6846252" y="3681974"/>
            <a:ext cx="18134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200" i="1" dirty="0" err="1" smtClean="0">
                <a:latin typeface="Eurostile"/>
                <a:ea typeface="ＭＳ Ｐゴシック" charset="-128"/>
                <a:cs typeface="Eurostile"/>
              </a:rPr>
              <a:t>finding</a:t>
            </a:r>
            <a:r>
              <a:rPr lang="de-DE" sz="1200" i="1" dirty="0" smtClean="0">
                <a:latin typeface="Eurostile"/>
                <a:ea typeface="ＭＳ Ｐゴシック" charset="-128"/>
                <a:cs typeface="Eurostile"/>
              </a:rPr>
              <a:t> </a:t>
            </a:r>
            <a:r>
              <a:rPr lang="de-DE" sz="1200" i="1" dirty="0" err="1" smtClean="0">
                <a:latin typeface="Eurostile"/>
                <a:ea typeface="ＭＳ Ｐゴシック" charset="-128"/>
                <a:cs typeface="Eurostile"/>
              </a:rPr>
              <a:t>reviewers</a:t>
            </a:r>
            <a:r>
              <a:rPr lang="de-DE" sz="1200" i="1" dirty="0" smtClean="0">
                <a:latin typeface="Eurostile"/>
                <a:ea typeface="ＭＳ Ｐゴシック" charset="-128"/>
                <a:cs typeface="Eurostile"/>
              </a:rPr>
              <a:t>, </a:t>
            </a:r>
            <a:r>
              <a:rPr lang="de-DE" sz="1200" i="1" dirty="0" err="1" smtClean="0">
                <a:latin typeface="Eurostile"/>
                <a:ea typeface="ＭＳ Ｐゴシック" charset="-128"/>
                <a:cs typeface="Eurostile"/>
              </a:rPr>
              <a:t>editors</a:t>
            </a:r>
            <a:endParaRPr lang="en-US" sz="1200" i="1" dirty="0">
              <a:latin typeface="Eurostile"/>
              <a:cs typeface="Eurostile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542131" y="2346920"/>
            <a:ext cx="2681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200" i="1" dirty="0" err="1" smtClean="0">
                <a:latin typeface="Eurostile"/>
                <a:ea typeface="ＭＳ Ｐゴシック" charset="-128"/>
                <a:cs typeface="Eurostile"/>
              </a:rPr>
              <a:t>distribution</a:t>
            </a:r>
            <a:r>
              <a:rPr lang="de-DE" sz="1200" i="1" dirty="0" smtClean="0">
                <a:latin typeface="Eurostile"/>
                <a:ea typeface="ＭＳ Ｐゴシック" charset="-128"/>
                <a:cs typeface="Eurostile"/>
              </a:rPr>
              <a:t> </a:t>
            </a:r>
            <a:r>
              <a:rPr lang="de-DE" sz="1200" i="1" dirty="0" err="1" smtClean="0">
                <a:latin typeface="Eurostile"/>
                <a:ea typeface="ＭＳ Ｐゴシック" charset="-128"/>
                <a:cs typeface="Eurostile"/>
              </a:rPr>
              <a:t>of</a:t>
            </a:r>
            <a:r>
              <a:rPr lang="de-DE" sz="1200" i="1" dirty="0" smtClean="0">
                <a:latin typeface="Eurostile"/>
                <a:ea typeface="ＭＳ Ｐゴシック" charset="-128"/>
                <a:cs typeface="Eurostile"/>
              </a:rPr>
              <a:t> </a:t>
            </a:r>
            <a:r>
              <a:rPr lang="de-DE" sz="1200" i="1" dirty="0" err="1" smtClean="0">
                <a:latin typeface="Eurostile"/>
                <a:ea typeface="ＭＳ Ｐゴシック" charset="-128"/>
                <a:cs typeface="Eurostile"/>
              </a:rPr>
              <a:t>programs</a:t>
            </a:r>
            <a:r>
              <a:rPr lang="de-DE" sz="1200" i="1" dirty="0" smtClean="0">
                <a:latin typeface="Eurostile"/>
                <a:ea typeface="ＭＳ Ｐゴシック" charset="-128"/>
                <a:cs typeface="Eurostile"/>
              </a:rPr>
              <a:t/>
            </a:r>
            <a:br>
              <a:rPr lang="de-DE" sz="1200" i="1" dirty="0" smtClean="0">
                <a:latin typeface="Eurostile"/>
                <a:ea typeface="ＭＳ Ｐゴシック" charset="-128"/>
                <a:cs typeface="Eurostile"/>
              </a:rPr>
            </a:br>
            <a:r>
              <a:rPr lang="de-DE" sz="1200" i="1" dirty="0" err="1" smtClean="0">
                <a:latin typeface="Eurostile"/>
                <a:ea typeface="ＭＳ Ｐゴシック" charset="-128"/>
                <a:cs typeface="Eurostile"/>
              </a:rPr>
              <a:t>evaluation</a:t>
            </a:r>
            <a:r>
              <a:rPr lang="de-DE" sz="1200" i="1" dirty="0" smtClean="0">
                <a:latin typeface="Eurostile"/>
                <a:ea typeface="ＭＳ Ｐゴシック" charset="-128"/>
                <a:cs typeface="Eurostile"/>
              </a:rPr>
              <a:t> </a:t>
            </a:r>
            <a:r>
              <a:rPr lang="de-DE" sz="1200" i="1" dirty="0" err="1" smtClean="0">
                <a:latin typeface="Eurostile"/>
                <a:ea typeface="ＭＳ Ｐゴシック" charset="-128"/>
                <a:cs typeface="Eurostile"/>
              </a:rPr>
              <a:t>of</a:t>
            </a:r>
            <a:r>
              <a:rPr lang="de-DE" sz="1200" i="1" dirty="0">
                <a:latin typeface="Eurostile"/>
                <a:ea typeface="ＭＳ Ｐゴシック" charset="-128"/>
                <a:cs typeface="Eurostile"/>
              </a:rPr>
              <a:t> </a:t>
            </a:r>
            <a:r>
              <a:rPr lang="de-DE" sz="1200" i="1" dirty="0" err="1" smtClean="0">
                <a:latin typeface="Eurostile"/>
                <a:ea typeface="ＭＳ Ｐゴシック" charset="-128"/>
                <a:cs typeface="Eurostile"/>
              </a:rPr>
              <a:t>results</a:t>
            </a:r>
            <a:r>
              <a:rPr lang="de-DE" sz="1200" i="1" dirty="0" smtClean="0">
                <a:latin typeface="Eurostile"/>
                <a:ea typeface="ＭＳ Ｐゴシック" charset="-128"/>
                <a:cs typeface="Eurostile"/>
              </a:rPr>
              <a:t>, </a:t>
            </a:r>
            <a:r>
              <a:rPr lang="de-DE" sz="1200" i="1" dirty="0" err="1" smtClean="0">
                <a:latin typeface="Eurostile"/>
                <a:ea typeface="ＭＳ Ｐゴシック" charset="-128"/>
                <a:cs typeface="Eurostile"/>
              </a:rPr>
              <a:t>finding</a:t>
            </a:r>
            <a:r>
              <a:rPr lang="de-DE" sz="1200" i="1" dirty="0" smtClean="0">
                <a:latin typeface="Eurostile"/>
                <a:ea typeface="ＭＳ Ｐゴシック" charset="-128"/>
                <a:cs typeface="Eurostile"/>
              </a:rPr>
              <a:t> </a:t>
            </a:r>
            <a:r>
              <a:rPr lang="de-DE" sz="1200" i="1" dirty="0" err="1" smtClean="0">
                <a:latin typeface="Eurostile"/>
                <a:ea typeface="ＭＳ Ｐゴシック" charset="-128"/>
                <a:cs typeface="Eurostile"/>
              </a:rPr>
              <a:t>reviewers</a:t>
            </a:r>
            <a:endParaRPr lang="en-US" sz="1200" i="1" dirty="0">
              <a:latin typeface="Eurostile"/>
              <a:cs typeface="Eurostile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933854" y="5278420"/>
            <a:ext cx="21332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latin typeface="Eurostile"/>
                <a:ea typeface="ＭＳ Ｐゴシック" charset="-128"/>
                <a:cs typeface="Eurostile"/>
              </a:rPr>
              <a:t>f</a:t>
            </a:r>
            <a:r>
              <a:rPr lang="de-DE" sz="1200" i="1" dirty="0" err="1" smtClean="0">
                <a:latin typeface="Eurostile"/>
                <a:ea typeface="ＭＳ Ｐゴシック" charset="-128"/>
                <a:cs typeface="Eurostile"/>
              </a:rPr>
              <a:t>inding</a:t>
            </a:r>
            <a:r>
              <a:rPr lang="de-DE" sz="1200" i="1" dirty="0" smtClean="0">
                <a:latin typeface="Eurostile"/>
                <a:ea typeface="ＭＳ Ｐゴシック" charset="-128"/>
                <a:cs typeface="Eurostile"/>
              </a:rPr>
              <a:t> </a:t>
            </a:r>
            <a:r>
              <a:rPr lang="de-DE" sz="1200" i="1" dirty="0" err="1" smtClean="0">
                <a:latin typeface="Eurostile"/>
                <a:ea typeface="ＭＳ Ｐゴシック" charset="-128"/>
                <a:cs typeface="Eurostile"/>
              </a:rPr>
              <a:t>information</a:t>
            </a:r>
            <a:r>
              <a:rPr lang="de-DE" sz="1200" i="1" dirty="0" smtClean="0">
                <a:latin typeface="Eurostile"/>
                <a:ea typeface="ＭＳ Ｐゴシック" charset="-128"/>
                <a:cs typeface="Eurostile"/>
              </a:rPr>
              <a:t/>
            </a:r>
            <a:br>
              <a:rPr lang="de-DE" sz="1200" i="1" dirty="0" smtClean="0">
                <a:latin typeface="Eurostile"/>
                <a:ea typeface="ＭＳ Ｐゴシック" charset="-128"/>
                <a:cs typeface="Eurostile"/>
              </a:rPr>
            </a:br>
            <a:r>
              <a:rPr lang="de-DE" sz="1200" i="1" dirty="0" smtClean="0">
                <a:latin typeface="Eurostile"/>
                <a:ea typeface="ＭＳ Ｐゴシック" charset="-128"/>
                <a:cs typeface="Eurostile"/>
              </a:rPr>
              <a:t> </a:t>
            </a:r>
            <a:r>
              <a:rPr lang="de-DE" sz="1200" i="1" dirty="0" err="1" smtClean="0">
                <a:latin typeface="Eurostile"/>
                <a:ea typeface="ＭＳ Ｐゴシック" charset="-128"/>
                <a:cs typeface="Eurostile"/>
              </a:rPr>
              <a:t>for</a:t>
            </a:r>
            <a:r>
              <a:rPr lang="de-DE" sz="1200" i="1" dirty="0" smtClean="0">
                <a:latin typeface="Eurostile"/>
                <a:ea typeface="ＭＳ Ｐゴシック" charset="-128"/>
                <a:cs typeface="Eurostile"/>
              </a:rPr>
              <a:t> </a:t>
            </a:r>
            <a:r>
              <a:rPr lang="de-DE" sz="1200" i="1" dirty="0" err="1" smtClean="0">
                <a:latin typeface="Eurostile"/>
                <a:ea typeface="ＭＳ Ｐゴシック" charset="-128"/>
                <a:cs typeface="Eurostile"/>
              </a:rPr>
              <a:t>participation</a:t>
            </a:r>
            <a:r>
              <a:rPr lang="de-DE" sz="1200" i="1" dirty="0" smtClean="0">
                <a:latin typeface="Eurostile"/>
                <a:ea typeface="ＭＳ Ｐゴシック" charset="-128"/>
                <a:cs typeface="Eurostile"/>
              </a:rPr>
              <a:t> in </a:t>
            </a:r>
            <a:r>
              <a:rPr lang="de-DE" sz="1200" i="1" dirty="0" err="1" smtClean="0">
                <a:latin typeface="Eurostile"/>
                <a:ea typeface="ＭＳ Ｐゴシック" charset="-128"/>
                <a:cs typeface="Eurostile"/>
              </a:rPr>
              <a:t>projects</a:t>
            </a:r>
            <a:r>
              <a:rPr lang="de-DE" sz="1200" i="1" dirty="0" smtClean="0">
                <a:latin typeface="Eurostile"/>
                <a:ea typeface="ＭＳ Ｐゴシック" charset="-128"/>
                <a:cs typeface="Eurostile"/>
              </a:rPr>
              <a:t>, </a:t>
            </a:r>
          </a:p>
          <a:p>
            <a:r>
              <a:rPr lang="en-US" sz="1200" i="1" dirty="0" smtClean="0">
                <a:latin typeface="Eurostile"/>
                <a:ea typeface="ＭＳ Ｐゴシック" charset="-128"/>
                <a:cs typeface="Eurostile"/>
              </a:rPr>
              <a:t>p</a:t>
            </a:r>
            <a:r>
              <a:rPr lang="de-DE" sz="1200" i="1" dirty="0" err="1" smtClean="0">
                <a:latin typeface="Eurostile"/>
                <a:ea typeface="ＭＳ Ｐゴシック" charset="-128"/>
                <a:cs typeface="Eurostile"/>
              </a:rPr>
              <a:t>artnerships</a:t>
            </a:r>
            <a:r>
              <a:rPr lang="de-DE" sz="1200" i="1" dirty="0" smtClean="0">
                <a:latin typeface="Eurostile"/>
                <a:ea typeface="ＭＳ Ｐゴシック" charset="-128"/>
                <a:cs typeface="Eurostile"/>
              </a:rPr>
              <a:t>, </a:t>
            </a:r>
            <a:r>
              <a:rPr lang="de-DE" sz="1200" i="1" dirty="0" err="1" smtClean="0">
                <a:latin typeface="Eurostile"/>
                <a:ea typeface="ＭＳ Ｐゴシック" charset="-128"/>
                <a:cs typeface="Eurostile"/>
              </a:rPr>
              <a:t>usage</a:t>
            </a:r>
            <a:r>
              <a:rPr lang="de-DE" sz="1200" i="1" dirty="0" smtClean="0">
                <a:latin typeface="Eurostile"/>
                <a:ea typeface="ＭＳ Ｐゴシック" charset="-128"/>
                <a:cs typeface="Eurostile"/>
              </a:rPr>
              <a:t> </a:t>
            </a:r>
            <a:r>
              <a:rPr lang="de-DE" sz="1200" i="1" dirty="0" err="1" smtClean="0">
                <a:latin typeface="Eurostile"/>
                <a:ea typeface="ＭＳ Ｐゴシック" charset="-128"/>
                <a:cs typeface="Eurostile"/>
              </a:rPr>
              <a:t>of</a:t>
            </a:r>
            <a:r>
              <a:rPr lang="de-DE" sz="1200" i="1" dirty="0" smtClean="0">
                <a:latin typeface="Eurostile"/>
                <a:ea typeface="ＭＳ Ｐゴシック" charset="-128"/>
                <a:cs typeface="Eurostile"/>
              </a:rPr>
              <a:t> </a:t>
            </a:r>
            <a:r>
              <a:rPr lang="de-DE" sz="1200" i="1" dirty="0" err="1" smtClean="0">
                <a:latin typeface="Eurostile"/>
                <a:ea typeface="ＭＳ Ｐゴシック" charset="-128"/>
                <a:cs typeface="Eurostile"/>
              </a:rPr>
              <a:t>results</a:t>
            </a:r>
            <a:endParaRPr lang="de-DE" sz="1200" i="1" dirty="0" smtClean="0">
              <a:latin typeface="Eurostile"/>
              <a:ea typeface="ＭＳ Ｐゴシック" charset="-128"/>
              <a:cs typeface="Eurostile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358634" y="3482161"/>
            <a:ext cx="21725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i="1" dirty="0" smtClean="0">
                <a:latin typeface="Eurostile"/>
                <a:cs typeface="Eurostile"/>
              </a:rPr>
              <a:t>integration and interoperability</a:t>
            </a:r>
          </a:p>
          <a:p>
            <a:pPr algn="ctr"/>
            <a:r>
              <a:rPr lang="en-US" sz="1200" i="1" dirty="0" smtClean="0">
                <a:latin typeface="Eurostile"/>
                <a:cs typeface="Eurostile"/>
              </a:rPr>
              <a:t>strategic management</a:t>
            </a:r>
            <a:endParaRPr lang="en-US" sz="1200" i="1" dirty="0">
              <a:latin typeface="Eurostile"/>
              <a:cs typeface="Eurostile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6334887" y="2425589"/>
            <a:ext cx="20760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i="1" dirty="0" smtClean="0">
                <a:latin typeface="Eurostile"/>
                <a:cs typeface="Eurostile"/>
              </a:rPr>
              <a:t>overview of ongoing activities</a:t>
            </a:r>
            <a:endParaRPr lang="en-US" sz="1200" i="1" dirty="0">
              <a:latin typeface="Eurostile"/>
              <a:cs typeface="Eurostile"/>
            </a:endParaRPr>
          </a:p>
        </p:txBody>
      </p:sp>
      <p:pic>
        <p:nvPicPr>
          <p:cNvPr id="11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4760" y="5572313"/>
            <a:ext cx="972040" cy="963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TextBox 48"/>
          <p:cNvSpPr txBox="1"/>
          <p:nvPr/>
        </p:nvSpPr>
        <p:spPr>
          <a:xfrm>
            <a:off x="6837663" y="2782350"/>
            <a:ext cx="1028309" cy="36933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Eurostile"/>
                <a:cs typeface="Eurostile"/>
              </a:rPr>
              <a:t>Libraries</a:t>
            </a:r>
            <a:endParaRPr lang="en-US" dirty="0">
              <a:latin typeface="Eurostile"/>
              <a:cs typeface="Eurostile"/>
            </a:endParaRPr>
          </a:p>
        </p:txBody>
      </p:sp>
      <p:cxnSp>
        <p:nvCxnSpPr>
          <p:cNvPr id="51" name="Straight Arrow Connector 50"/>
          <p:cNvCxnSpPr>
            <a:endCxn id="49" idx="1"/>
          </p:cNvCxnSpPr>
          <p:nvPr/>
        </p:nvCxnSpPr>
        <p:spPr>
          <a:xfrm flipV="1">
            <a:off x="5703674" y="2967016"/>
            <a:ext cx="1133989" cy="252279"/>
          </a:xfrm>
          <a:prstGeom prst="straightConnector1">
            <a:avLst/>
          </a:prstGeom>
          <a:ln>
            <a:solidFill>
              <a:srgbClr val="60606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6601321" y="3084491"/>
            <a:ext cx="18492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i="1" dirty="0">
                <a:latin typeface="Eurostile"/>
                <a:cs typeface="Eurostile"/>
              </a:rPr>
              <a:t>a</a:t>
            </a:r>
            <a:r>
              <a:rPr lang="en-US" sz="1200" i="1" dirty="0" smtClean="0">
                <a:latin typeface="Eurostile"/>
                <a:cs typeface="Eurostile"/>
              </a:rPr>
              <a:t>cquisition, dissemination</a:t>
            </a:r>
            <a:endParaRPr lang="en-US" sz="1200" i="1" dirty="0">
              <a:latin typeface="Eurostile"/>
              <a:cs typeface="Eurostile"/>
            </a:endParaRPr>
          </a:p>
        </p:txBody>
      </p:sp>
    </p:spTree>
    <p:extLst>
      <p:ext uri="{BB962C8B-B14F-4D97-AF65-F5344CB8AC3E}">
        <p14:creationId xmlns:p14="http://schemas.microsoft.com/office/powerpoint/2010/main" val="3706858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95" grpId="0"/>
      <p:bldP spid="96" grpId="0"/>
      <p:bldP spid="97" grpId="0"/>
      <p:bldP spid="98" grpId="0"/>
      <p:bldP spid="99" grpId="0"/>
      <p:bldP spid="100" grpId="0"/>
      <p:bldP spid="101" grpId="0"/>
      <p:bldP spid="102" grpId="0"/>
      <p:bldP spid="103" grpId="0"/>
      <p:bldP spid="104" grpId="0"/>
      <p:bldP spid="105" grpId="0"/>
      <p:bldP spid="49" grpId="0" animBg="1"/>
      <p:bldP spid="5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CERIF 1.6 Release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645651" y="135058"/>
            <a:ext cx="1710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i="0" dirty="0" err="1" smtClean="0">
                <a:solidFill>
                  <a:srgbClr val="9B009B"/>
                </a:solidFill>
                <a:latin typeface="Apple Symbols"/>
                <a:cs typeface="Apple Symbols"/>
              </a:rPr>
              <a:t>www.eurocris.org</a:t>
            </a:r>
            <a:endParaRPr lang="en-US" sz="2000" b="0" i="0" dirty="0">
              <a:solidFill>
                <a:srgbClr val="9B009B"/>
              </a:solidFill>
              <a:latin typeface="Apple Symbols"/>
              <a:cs typeface="Apple Symbol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96155" y="100615"/>
            <a:ext cx="3159895" cy="480445"/>
            <a:chOff x="196155" y="100615"/>
            <a:chExt cx="3159895" cy="480445"/>
          </a:xfrm>
        </p:grpSpPr>
        <p:pic>
          <p:nvPicPr>
            <p:cNvPr id="6" name="Picture 5" descr="euroCRIS-logo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6155" y="100615"/>
              <a:ext cx="1509971" cy="48044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645651" y="135058"/>
              <a:ext cx="17103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i="0" dirty="0" err="1" smtClean="0">
                  <a:solidFill>
                    <a:srgbClr val="9B009B"/>
                  </a:solidFill>
                  <a:latin typeface="Apple Symbols"/>
                  <a:cs typeface="Apple Symbols"/>
                </a:rPr>
                <a:t>www.eurocris.org</a:t>
              </a:r>
              <a:endParaRPr lang="en-US" sz="2000" b="0" i="0" dirty="0">
                <a:solidFill>
                  <a:srgbClr val="9B009B"/>
                </a:solidFill>
                <a:latin typeface="Apple Symbols"/>
                <a:cs typeface="Apple Symbols"/>
              </a:endParaRPr>
            </a:p>
          </p:txBody>
        </p:sp>
      </p:grpSp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346075" y="1602769"/>
            <a:ext cx="8569325" cy="4874231"/>
          </a:xfrm>
          <a:prstGeom prst="rect">
            <a:avLst/>
          </a:prstGeom>
          <a:gradFill rotWithShape="1">
            <a:gsLst>
              <a:gs pos="0">
                <a:schemeClr val="bg1">
                  <a:alpha val="41000"/>
                </a:schemeClr>
              </a:gs>
              <a:gs pos="100000">
                <a:schemeClr val="bg1">
                  <a:gamma/>
                  <a:tint val="20392"/>
                  <a:invGamma/>
                  <a:alpha val="39999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endParaRPr lang="de-DE" b="1" dirty="0" smtClean="0">
              <a:solidFill>
                <a:srgbClr val="19194D"/>
              </a:solidFill>
              <a:latin typeface="Eurostile"/>
              <a:cs typeface="Eurostile"/>
            </a:endParaRPr>
          </a:p>
          <a:p>
            <a:pPr lvl="1">
              <a:lnSpc>
                <a:spcPct val="80000"/>
              </a:lnSpc>
              <a:buFont typeface="Wingdings" charset="2"/>
              <a:buChar char="§"/>
            </a:pPr>
            <a:r>
              <a:rPr lang="de-DE" dirty="0" smtClean="0">
                <a:solidFill>
                  <a:srgbClr val="19194D"/>
                </a:solidFill>
                <a:latin typeface="Eurostile"/>
                <a:cs typeface="Eurostile"/>
              </a:rPr>
              <a:t>  CERIF Model </a:t>
            </a:r>
            <a:r>
              <a:rPr lang="de-DE" dirty="0" err="1" smtClean="0">
                <a:solidFill>
                  <a:srgbClr val="19194D"/>
                </a:solidFill>
                <a:latin typeface="Eurostile"/>
                <a:cs typeface="Eurostile"/>
              </a:rPr>
              <a:t>Introduction</a:t>
            </a:r>
            <a:r>
              <a:rPr lang="de-DE" dirty="0" smtClean="0">
                <a:solidFill>
                  <a:srgbClr val="19194D"/>
                </a:solidFill>
                <a:latin typeface="Eurostile"/>
                <a:cs typeface="Eurostile"/>
              </a:rPr>
              <a:t> </a:t>
            </a:r>
            <a:r>
              <a:rPr lang="de-DE" dirty="0" err="1" smtClean="0">
                <a:solidFill>
                  <a:srgbClr val="19194D"/>
                </a:solidFill>
                <a:latin typeface="Eurostile"/>
                <a:cs typeface="Eurostile"/>
              </a:rPr>
              <a:t>and</a:t>
            </a:r>
            <a:r>
              <a:rPr lang="de-DE" dirty="0" smtClean="0">
                <a:solidFill>
                  <a:srgbClr val="19194D"/>
                </a:solidFill>
                <a:latin typeface="Eurostile"/>
                <a:cs typeface="Eurostile"/>
              </a:rPr>
              <a:t> </a:t>
            </a:r>
            <a:r>
              <a:rPr lang="de-DE" dirty="0" err="1" smtClean="0">
                <a:solidFill>
                  <a:srgbClr val="19194D"/>
                </a:solidFill>
                <a:latin typeface="Eurostile"/>
                <a:cs typeface="Eurostile"/>
              </a:rPr>
              <a:t>Specification</a:t>
            </a:r>
            <a:r>
              <a:rPr lang="de-DE" dirty="0" smtClean="0">
                <a:solidFill>
                  <a:srgbClr val="19194D"/>
                </a:solidFill>
                <a:latin typeface="Eurostile"/>
                <a:cs typeface="Eurostile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latin typeface="Eurostile"/>
                <a:ea typeface="Zapf Dingbats"/>
                <a:cs typeface="Eurostile"/>
                <a:sym typeface="Zapf Dingbats"/>
              </a:rPr>
              <a:t>coming</a:t>
            </a:r>
            <a:r>
              <a:rPr lang="de-DE" dirty="0" smtClean="0">
                <a:solidFill>
                  <a:srgbClr val="19194D"/>
                </a:solidFill>
                <a:latin typeface="Eurostile"/>
                <a:cs typeface="Eurostile"/>
              </a:rPr>
              <a:t/>
            </a:r>
            <a:br>
              <a:rPr lang="de-DE" dirty="0" smtClean="0">
                <a:solidFill>
                  <a:srgbClr val="19194D"/>
                </a:solidFill>
                <a:latin typeface="Eurostile"/>
                <a:cs typeface="Eurostile"/>
              </a:rPr>
            </a:br>
            <a:endParaRPr lang="de-DE" dirty="0" smtClean="0">
              <a:solidFill>
                <a:srgbClr val="FF0000"/>
              </a:solidFill>
              <a:latin typeface="Eurostile"/>
              <a:cs typeface="Eurostile"/>
            </a:endParaRPr>
          </a:p>
          <a:p>
            <a:pPr lvl="1">
              <a:lnSpc>
                <a:spcPct val="80000"/>
              </a:lnSpc>
              <a:buFont typeface="Wingdings" charset="2"/>
              <a:buChar char="§"/>
            </a:pPr>
            <a:r>
              <a:rPr lang="de-DE" dirty="0" smtClean="0">
                <a:solidFill>
                  <a:srgbClr val="19194D"/>
                </a:solidFill>
                <a:latin typeface="Eurostile"/>
                <a:cs typeface="Eurostile"/>
              </a:rPr>
              <a:t>  CERIF </a:t>
            </a:r>
            <a:r>
              <a:rPr lang="de-DE" dirty="0">
                <a:solidFill>
                  <a:srgbClr val="19194D"/>
                </a:solidFill>
                <a:latin typeface="Eurostile"/>
                <a:cs typeface="Eurostile"/>
              </a:rPr>
              <a:t>XML Data Exchange Format </a:t>
            </a:r>
            <a:r>
              <a:rPr lang="de-DE" dirty="0" err="1" smtClean="0">
                <a:solidFill>
                  <a:srgbClr val="19194D"/>
                </a:solidFill>
                <a:latin typeface="Eurostile"/>
                <a:cs typeface="Eurostile"/>
              </a:rPr>
              <a:t>Specification</a:t>
            </a:r>
            <a:r>
              <a:rPr lang="de-DE" dirty="0" smtClean="0">
                <a:solidFill>
                  <a:srgbClr val="FF0000"/>
                </a:solidFill>
                <a:latin typeface="Eurostile"/>
                <a:ea typeface="Zapf Dingbats"/>
                <a:cs typeface="Eurostile"/>
                <a:sym typeface="Zapf Dingbats"/>
              </a:rPr>
              <a:t> </a:t>
            </a:r>
            <a:r>
              <a:rPr lang="de-DE" dirty="0">
                <a:solidFill>
                  <a:srgbClr val="FF0000"/>
                </a:solidFill>
                <a:latin typeface="Eurostile"/>
                <a:ea typeface="Zapf Dingbats"/>
                <a:cs typeface="Eurostile"/>
                <a:sym typeface="Zapf Dingbats"/>
              </a:rPr>
              <a:t>✓</a:t>
            </a:r>
            <a:r>
              <a:rPr lang="de-DE" dirty="0" smtClean="0">
                <a:solidFill>
                  <a:srgbClr val="19194D"/>
                </a:solidFill>
                <a:latin typeface="Eurostile"/>
                <a:cs typeface="Eurostile"/>
              </a:rPr>
              <a:t/>
            </a:r>
            <a:br>
              <a:rPr lang="de-DE" dirty="0" smtClean="0">
                <a:solidFill>
                  <a:srgbClr val="19194D"/>
                </a:solidFill>
                <a:latin typeface="Eurostile"/>
                <a:cs typeface="Eurostile"/>
              </a:rPr>
            </a:br>
            <a:endParaRPr lang="de-DE" dirty="0">
              <a:solidFill>
                <a:srgbClr val="FF0000"/>
              </a:solidFill>
              <a:latin typeface="Eurostile"/>
              <a:cs typeface="Eurostile"/>
            </a:endParaRPr>
          </a:p>
          <a:p>
            <a:pPr lvl="1">
              <a:lnSpc>
                <a:spcPct val="80000"/>
              </a:lnSpc>
              <a:buFont typeface="Wingdings" charset="2"/>
              <a:buChar char="§"/>
            </a:pPr>
            <a:r>
              <a:rPr lang="de-DE" dirty="0" smtClean="0">
                <a:solidFill>
                  <a:srgbClr val="19194D"/>
                </a:solidFill>
                <a:latin typeface="Eurostile"/>
                <a:cs typeface="Eurostile"/>
              </a:rPr>
              <a:t>  CERIF </a:t>
            </a:r>
            <a:r>
              <a:rPr lang="de-DE" dirty="0">
                <a:solidFill>
                  <a:srgbClr val="19194D"/>
                </a:solidFill>
                <a:latin typeface="Eurostile"/>
                <a:cs typeface="Eurostile"/>
              </a:rPr>
              <a:t>Formal </a:t>
            </a:r>
            <a:r>
              <a:rPr lang="de-DE" dirty="0" err="1">
                <a:solidFill>
                  <a:srgbClr val="19194D"/>
                </a:solidFill>
                <a:latin typeface="Eurostile"/>
                <a:cs typeface="Eurostile"/>
              </a:rPr>
              <a:t>Semantics</a:t>
            </a:r>
            <a:r>
              <a:rPr lang="de-DE" dirty="0">
                <a:solidFill>
                  <a:srgbClr val="19194D"/>
                </a:solidFill>
                <a:latin typeface="Eurostile"/>
                <a:cs typeface="Eurostile"/>
              </a:rPr>
              <a:t> </a:t>
            </a:r>
            <a:r>
              <a:rPr lang="de-DE" dirty="0" smtClean="0">
                <a:solidFill>
                  <a:srgbClr val="19194D"/>
                </a:solidFill>
                <a:latin typeface="Eurostile"/>
                <a:cs typeface="Eurostile"/>
              </a:rPr>
              <a:t>(</a:t>
            </a:r>
            <a:r>
              <a:rPr lang="de-DE" dirty="0" err="1" smtClean="0">
                <a:solidFill>
                  <a:srgbClr val="19194D"/>
                </a:solidFill>
                <a:latin typeface="Eurostile"/>
                <a:cs typeface="Eurostile"/>
              </a:rPr>
              <a:t>Vocabulary</a:t>
            </a:r>
            <a:r>
              <a:rPr lang="de-DE" dirty="0" smtClean="0">
                <a:solidFill>
                  <a:srgbClr val="19194D"/>
                </a:solidFill>
                <a:latin typeface="Eurostile"/>
                <a:cs typeface="Eurostile"/>
              </a:rPr>
              <a:t>) </a:t>
            </a:r>
            <a:r>
              <a:rPr lang="de-DE" dirty="0">
                <a:solidFill>
                  <a:srgbClr val="FF0000"/>
                </a:solidFill>
                <a:latin typeface="Eurostile"/>
                <a:ea typeface="Zapf Dingbats"/>
                <a:cs typeface="Eurostile"/>
                <a:sym typeface="Zapf Dingbats"/>
              </a:rPr>
              <a:t>✓</a:t>
            </a:r>
            <a:r>
              <a:rPr lang="de-DE" dirty="0">
                <a:solidFill>
                  <a:srgbClr val="19194D"/>
                </a:solidFill>
                <a:latin typeface="Eurostile"/>
                <a:cs typeface="Eurostile"/>
              </a:rPr>
              <a:t/>
            </a:r>
            <a:br>
              <a:rPr lang="de-DE" dirty="0">
                <a:solidFill>
                  <a:srgbClr val="19194D"/>
                </a:solidFill>
                <a:latin typeface="Eurostile"/>
                <a:cs typeface="Eurostile"/>
              </a:rPr>
            </a:br>
            <a:endParaRPr lang="de-DE" dirty="0">
              <a:solidFill>
                <a:srgbClr val="19194D"/>
              </a:solidFill>
              <a:latin typeface="Eurostile"/>
              <a:cs typeface="Eurostile"/>
            </a:endParaRPr>
          </a:p>
          <a:p>
            <a:pPr lvl="1">
              <a:lnSpc>
                <a:spcPct val="80000"/>
              </a:lnSpc>
              <a:buFont typeface="Wingdings" charset="2"/>
              <a:buChar char="§"/>
            </a:pPr>
            <a:r>
              <a:rPr lang="de-DE" dirty="0" smtClean="0">
                <a:solidFill>
                  <a:srgbClr val="19194D"/>
                </a:solidFill>
                <a:latin typeface="Eurostile"/>
                <a:cs typeface="Eurostile"/>
              </a:rPr>
              <a:t>  CERIF </a:t>
            </a:r>
            <a:r>
              <a:rPr lang="de-DE" dirty="0">
                <a:solidFill>
                  <a:srgbClr val="19194D"/>
                </a:solidFill>
                <a:latin typeface="Eurostile"/>
                <a:cs typeface="Eurostile"/>
              </a:rPr>
              <a:t>XML Schemas </a:t>
            </a:r>
            <a:r>
              <a:rPr lang="de-DE" dirty="0">
                <a:solidFill>
                  <a:srgbClr val="FF0000"/>
                </a:solidFill>
                <a:latin typeface="Eurostile"/>
                <a:ea typeface="Zapf Dingbats"/>
                <a:cs typeface="Eurostile"/>
                <a:sym typeface="Zapf Dingbats"/>
              </a:rPr>
              <a:t>✓</a:t>
            </a:r>
            <a:br>
              <a:rPr lang="de-DE" dirty="0">
                <a:solidFill>
                  <a:srgbClr val="FF0000"/>
                </a:solidFill>
                <a:latin typeface="Eurostile"/>
                <a:ea typeface="Zapf Dingbats"/>
                <a:cs typeface="Eurostile"/>
                <a:sym typeface="Zapf Dingbats"/>
              </a:rPr>
            </a:br>
            <a:endParaRPr lang="de-DE" dirty="0">
              <a:solidFill>
                <a:srgbClr val="FF0000"/>
              </a:solidFill>
              <a:latin typeface="Eurostile"/>
              <a:cs typeface="Eurostile"/>
            </a:endParaRPr>
          </a:p>
          <a:p>
            <a:pPr lvl="1">
              <a:lnSpc>
                <a:spcPct val="80000"/>
              </a:lnSpc>
              <a:buFont typeface="Wingdings" charset="2"/>
              <a:buChar char="§"/>
            </a:pPr>
            <a:r>
              <a:rPr lang="de-DE" dirty="0" smtClean="0">
                <a:solidFill>
                  <a:srgbClr val="19194D"/>
                </a:solidFill>
                <a:latin typeface="Eurostile"/>
                <a:cs typeface="Eurostile"/>
              </a:rPr>
              <a:t>  CERIF </a:t>
            </a:r>
            <a:r>
              <a:rPr lang="de-DE" dirty="0">
                <a:solidFill>
                  <a:srgbClr val="19194D"/>
                </a:solidFill>
                <a:latin typeface="Eurostile"/>
                <a:cs typeface="Eurostile"/>
              </a:rPr>
              <a:t>XML </a:t>
            </a:r>
            <a:r>
              <a:rPr lang="de-DE" dirty="0" err="1" smtClean="0">
                <a:solidFill>
                  <a:srgbClr val="19194D"/>
                </a:solidFill>
                <a:latin typeface="Eurostile"/>
                <a:cs typeface="Eurostile"/>
              </a:rPr>
              <a:t>Examples</a:t>
            </a:r>
            <a:r>
              <a:rPr lang="de-DE" dirty="0" smtClean="0">
                <a:solidFill>
                  <a:srgbClr val="19194D"/>
                </a:solidFill>
                <a:latin typeface="Eurostile"/>
                <a:cs typeface="Eurostile"/>
              </a:rPr>
              <a:t> </a:t>
            </a:r>
            <a:r>
              <a:rPr lang="de-DE" dirty="0" smtClean="0">
                <a:solidFill>
                  <a:srgbClr val="FF0000"/>
                </a:solidFill>
                <a:latin typeface="Eurostile"/>
                <a:ea typeface="Zapf Dingbats"/>
                <a:cs typeface="Eurostile"/>
                <a:sym typeface="Zapf Dingbats"/>
              </a:rPr>
              <a:t>✓</a:t>
            </a:r>
          </a:p>
          <a:p>
            <a:pPr lvl="1">
              <a:lnSpc>
                <a:spcPct val="80000"/>
              </a:lnSpc>
            </a:pPr>
            <a:endParaRPr lang="de-DE" dirty="0" smtClean="0">
              <a:solidFill>
                <a:srgbClr val="FF0000"/>
              </a:solidFill>
              <a:latin typeface="Eurostile"/>
              <a:ea typeface="Zapf Dingbats"/>
              <a:cs typeface="Eurostile"/>
              <a:sym typeface="Zapf Dingbats"/>
            </a:endParaRPr>
          </a:p>
          <a:p>
            <a:pPr lvl="1">
              <a:lnSpc>
                <a:spcPct val="80000"/>
              </a:lnSpc>
              <a:buFont typeface="Wingdings" charset="2"/>
              <a:buChar char="§"/>
            </a:pPr>
            <a:r>
              <a:rPr lang="de-DE" dirty="0" smtClean="0">
                <a:solidFill>
                  <a:srgbClr val="19194D"/>
                </a:solidFill>
                <a:latin typeface="Eurostile"/>
                <a:cs typeface="Eurostile"/>
              </a:rPr>
              <a:t>  CERIF </a:t>
            </a:r>
            <a:r>
              <a:rPr lang="de-DE" dirty="0" err="1" smtClean="0">
                <a:solidFill>
                  <a:srgbClr val="19194D"/>
                </a:solidFill>
                <a:latin typeface="Eurostile"/>
                <a:cs typeface="Eurostile"/>
              </a:rPr>
              <a:t>Semantics</a:t>
            </a:r>
            <a:r>
              <a:rPr lang="de-DE" dirty="0" smtClean="0">
                <a:solidFill>
                  <a:srgbClr val="19194D"/>
                </a:solidFill>
                <a:latin typeface="Eurostile"/>
                <a:cs typeface="Eurostile"/>
              </a:rPr>
              <a:t> (Excel) </a:t>
            </a:r>
            <a:r>
              <a:rPr lang="de-DE" dirty="0">
                <a:solidFill>
                  <a:srgbClr val="FF0000"/>
                </a:solidFill>
                <a:latin typeface="Eurostile"/>
                <a:ea typeface="Zapf Dingbats"/>
                <a:cs typeface="Eurostile"/>
                <a:sym typeface="Zapf Dingbats"/>
              </a:rPr>
              <a:t>✓</a:t>
            </a:r>
            <a:endParaRPr lang="en-US" dirty="0">
              <a:latin typeface="Eurostile"/>
              <a:cs typeface="Eurostile"/>
            </a:endParaRPr>
          </a:p>
        </p:txBody>
      </p:sp>
    </p:spTree>
    <p:extLst>
      <p:ext uri="{BB962C8B-B14F-4D97-AF65-F5344CB8AC3E}">
        <p14:creationId xmlns:p14="http://schemas.microsoft.com/office/powerpoint/2010/main" val="2087538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Ongoing Activities: CERIF 1.6.1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645651" y="135058"/>
            <a:ext cx="1710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i="0" dirty="0" err="1" smtClean="0">
                <a:solidFill>
                  <a:srgbClr val="9B009B"/>
                </a:solidFill>
                <a:latin typeface="Apple Symbols"/>
                <a:cs typeface="Apple Symbols"/>
              </a:rPr>
              <a:t>www.eurocris.org</a:t>
            </a:r>
            <a:endParaRPr lang="en-US" sz="2000" b="0" i="0" dirty="0">
              <a:solidFill>
                <a:srgbClr val="9B009B"/>
              </a:solidFill>
              <a:latin typeface="Apple Symbols"/>
              <a:cs typeface="Apple Symbol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96155" y="100615"/>
            <a:ext cx="3159895" cy="480445"/>
            <a:chOff x="196155" y="100615"/>
            <a:chExt cx="3159895" cy="480445"/>
          </a:xfrm>
        </p:grpSpPr>
        <p:pic>
          <p:nvPicPr>
            <p:cNvPr id="6" name="Picture 5" descr="euroCRIS-logo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6155" y="100615"/>
              <a:ext cx="1509971" cy="48044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645651" y="135058"/>
              <a:ext cx="17103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i="0" dirty="0" err="1" smtClean="0">
                  <a:solidFill>
                    <a:srgbClr val="9B009B"/>
                  </a:solidFill>
                  <a:latin typeface="Apple Symbols"/>
                  <a:cs typeface="Apple Symbols"/>
                </a:rPr>
                <a:t>www.eurocris.org</a:t>
              </a:r>
              <a:endParaRPr lang="en-US" sz="2000" b="0" i="0" dirty="0">
                <a:solidFill>
                  <a:srgbClr val="9B009B"/>
                </a:solidFill>
                <a:latin typeface="Apple Symbols"/>
                <a:cs typeface="Apple Symbols"/>
              </a:endParaRPr>
            </a:p>
          </p:txBody>
        </p:sp>
      </p:grpSp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346075" y="1602769"/>
            <a:ext cx="8340725" cy="4874231"/>
          </a:xfrm>
          <a:prstGeom prst="rect">
            <a:avLst/>
          </a:prstGeom>
          <a:gradFill rotWithShape="1">
            <a:gsLst>
              <a:gs pos="0">
                <a:schemeClr val="bg1">
                  <a:alpha val="41000"/>
                </a:schemeClr>
              </a:gs>
              <a:gs pos="100000">
                <a:schemeClr val="bg1">
                  <a:gamma/>
                  <a:tint val="20392"/>
                  <a:invGamma/>
                  <a:alpha val="39999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285750" indent="-285750">
              <a:lnSpc>
                <a:spcPct val="80000"/>
              </a:lnSpc>
              <a:buFont typeface="Arial"/>
              <a:buChar char="•"/>
            </a:pPr>
            <a:r>
              <a:rPr lang="de-DE" sz="2400" dirty="0" smtClean="0">
                <a:latin typeface="Eurostile"/>
                <a:cs typeface="Eurostile"/>
              </a:rPr>
              <a:t>Model </a:t>
            </a:r>
            <a:r>
              <a:rPr lang="de-DE" sz="2400" dirty="0" err="1" smtClean="0">
                <a:latin typeface="Eurostile"/>
                <a:cs typeface="Eurostile"/>
              </a:rPr>
              <a:t>Cleaning</a:t>
            </a:r>
            <a:endParaRPr lang="de-DE" sz="2400" dirty="0" smtClean="0">
              <a:latin typeface="Eurostile"/>
              <a:cs typeface="Eurostile"/>
            </a:endParaRPr>
          </a:p>
          <a:p>
            <a:pPr marL="285750" indent="-285750">
              <a:lnSpc>
                <a:spcPct val="80000"/>
              </a:lnSpc>
              <a:buFont typeface="Arial"/>
              <a:buChar char="•"/>
            </a:pPr>
            <a:endParaRPr lang="de-DE" sz="2400" dirty="0" smtClean="0">
              <a:latin typeface="Eurostile"/>
              <a:cs typeface="Eurostile"/>
            </a:endParaRPr>
          </a:p>
          <a:p>
            <a:pPr marL="285750" indent="-285750">
              <a:lnSpc>
                <a:spcPct val="80000"/>
              </a:lnSpc>
              <a:buFont typeface="Arial"/>
              <a:buChar char="•"/>
            </a:pPr>
            <a:r>
              <a:rPr lang="de-DE" sz="2400" dirty="0" smtClean="0">
                <a:latin typeface="Eurostile"/>
                <a:cs typeface="Eurostile"/>
              </a:rPr>
              <a:t>Research Data</a:t>
            </a:r>
          </a:p>
          <a:p>
            <a:pPr marL="285750" indent="-285750">
              <a:lnSpc>
                <a:spcPct val="80000"/>
              </a:lnSpc>
              <a:buFont typeface="Arial"/>
              <a:buChar char="•"/>
            </a:pPr>
            <a:endParaRPr lang="de-DE" sz="2400" dirty="0">
              <a:latin typeface="Eurostile"/>
              <a:cs typeface="Eurostile"/>
            </a:endParaRPr>
          </a:p>
          <a:p>
            <a:pPr marL="285750" indent="-285750">
              <a:lnSpc>
                <a:spcPct val="80000"/>
              </a:lnSpc>
              <a:buFont typeface="Arial"/>
              <a:buChar char="•"/>
            </a:pPr>
            <a:r>
              <a:rPr lang="de-DE" sz="2400" dirty="0">
                <a:solidFill>
                  <a:srgbClr val="19194D"/>
                </a:solidFill>
                <a:latin typeface="Eurostile"/>
                <a:cs typeface="Eurostile"/>
              </a:rPr>
              <a:t>Cross-TG </a:t>
            </a:r>
            <a:r>
              <a:rPr lang="de-DE" sz="2400" dirty="0" err="1" smtClean="0">
                <a:solidFill>
                  <a:srgbClr val="19194D"/>
                </a:solidFill>
                <a:latin typeface="Eurostile"/>
                <a:cs typeface="Eurostile"/>
              </a:rPr>
              <a:t>Activities</a:t>
            </a:r>
            <a:endParaRPr lang="de-DE" sz="2400" dirty="0">
              <a:solidFill>
                <a:srgbClr val="19194D"/>
              </a:solidFill>
              <a:latin typeface="Eurostile"/>
              <a:cs typeface="Eurostile"/>
            </a:endParaRPr>
          </a:p>
          <a:p>
            <a:pPr marL="742950" lvl="1" indent="-285750">
              <a:lnSpc>
                <a:spcPct val="80000"/>
              </a:lnSpc>
              <a:buFont typeface="Arial"/>
              <a:buChar char="•"/>
            </a:pPr>
            <a:r>
              <a:rPr lang="de-DE" sz="2400" dirty="0" err="1" smtClean="0">
                <a:latin typeface="Eurostile"/>
                <a:cs typeface="Eurostile"/>
              </a:rPr>
              <a:t>Linked</a:t>
            </a:r>
            <a:r>
              <a:rPr lang="de-DE" sz="2400" dirty="0" smtClean="0">
                <a:latin typeface="Eurostile"/>
                <a:cs typeface="Eurostile"/>
              </a:rPr>
              <a:t> Open Data TG</a:t>
            </a:r>
          </a:p>
          <a:p>
            <a:pPr marL="742950" lvl="1" indent="-285750">
              <a:lnSpc>
                <a:spcPct val="80000"/>
              </a:lnSpc>
              <a:buFont typeface="Arial"/>
              <a:buChar char="•"/>
            </a:pPr>
            <a:r>
              <a:rPr lang="de-DE" sz="2400" dirty="0" err="1" smtClean="0">
                <a:latin typeface="Eurostile"/>
                <a:cs typeface="Eurostile"/>
              </a:rPr>
              <a:t>Institutional</a:t>
            </a:r>
            <a:r>
              <a:rPr lang="de-DE" sz="2400" dirty="0" smtClean="0">
                <a:latin typeface="Eurostile"/>
                <a:cs typeface="Eurostile"/>
              </a:rPr>
              <a:t> </a:t>
            </a:r>
            <a:r>
              <a:rPr lang="de-DE" sz="2400" dirty="0" err="1" smtClean="0">
                <a:latin typeface="Eurostile"/>
                <a:cs typeface="Eurostile"/>
              </a:rPr>
              <a:t>Repositories</a:t>
            </a:r>
            <a:r>
              <a:rPr lang="de-DE" sz="2400" dirty="0" smtClean="0">
                <a:latin typeface="Eurostile"/>
                <a:cs typeface="Eurostile"/>
              </a:rPr>
              <a:t> TG</a:t>
            </a:r>
          </a:p>
          <a:p>
            <a:pPr marL="742950" lvl="1" indent="-285750">
              <a:lnSpc>
                <a:spcPct val="80000"/>
              </a:lnSpc>
              <a:buFont typeface="Arial"/>
              <a:buChar char="•"/>
            </a:pPr>
            <a:r>
              <a:rPr lang="de-DE" sz="2400" dirty="0" err="1" smtClean="0">
                <a:latin typeface="Eurostile"/>
                <a:cs typeface="Eurostile"/>
              </a:rPr>
              <a:t>Architectures</a:t>
            </a:r>
            <a:r>
              <a:rPr lang="de-DE" sz="2400" dirty="0" smtClean="0">
                <a:latin typeface="Eurostile"/>
                <a:cs typeface="Eurostile"/>
              </a:rPr>
              <a:t> TG</a:t>
            </a:r>
          </a:p>
          <a:p>
            <a:pPr marL="742950" lvl="1" indent="-285750">
              <a:lnSpc>
                <a:spcPct val="80000"/>
              </a:lnSpc>
              <a:buFont typeface="Arial"/>
              <a:buChar char="•"/>
            </a:pPr>
            <a:r>
              <a:rPr lang="de-DE" sz="2400" dirty="0" err="1" smtClean="0">
                <a:latin typeface="Eurostile"/>
                <a:cs typeface="Eurostile"/>
              </a:rPr>
              <a:t>Indicators</a:t>
            </a:r>
            <a:r>
              <a:rPr lang="de-DE" sz="2400" dirty="0" smtClean="0">
                <a:latin typeface="Eurostile"/>
                <a:cs typeface="Eurostile"/>
              </a:rPr>
              <a:t> TG</a:t>
            </a:r>
          </a:p>
          <a:p>
            <a:pPr marL="742950" lvl="1" indent="-285750">
              <a:lnSpc>
                <a:spcPct val="80000"/>
              </a:lnSpc>
              <a:buFont typeface="Arial"/>
              <a:buChar char="•"/>
            </a:pPr>
            <a:r>
              <a:rPr lang="de-DE" sz="2400" dirty="0" smtClean="0">
                <a:latin typeface="Eurostile"/>
                <a:cs typeface="Eurostile"/>
              </a:rPr>
              <a:t>Best Practice TG</a:t>
            </a:r>
            <a:endParaRPr lang="de-DE" sz="2400" dirty="0">
              <a:latin typeface="Eurostile"/>
              <a:cs typeface="Eurostile"/>
            </a:endParaRPr>
          </a:p>
          <a:p>
            <a:pPr lvl="1">
              <a:lnSpc>
                <a:spcPct val="80000"/>
              </a:lnSpc>
            </a:pPr>
            <a:endParaRPr lang="de-DE" sz="2400" dirty="0" smtClean="0">
              <a:latin typeface="Eurostile"/>
              <a:cs typeface="Eurostile"/>
            </a:endParaRPr>
          </a:p>
          <a:p>
            <a:pPr marL="285750" indent="-285750">
              <a:lnSpc>
                <a:spcPct val="80000"/>
              </a:lnSpc>
              <a:buFont typeface="Arial"/>
              <a:buChar char="•"/>
            </a:pPr>
            <a:r>
              <a:rPr lang="de-DE" sz="2400" dirty="0" err="1" smtClean="0">
                <a:latin typeface="Eurostile"/>
                <a:cs typeface="Eurostile"/>
              </a:rPr>
              <a:t>Cooperation</a:t>
            </a:r>
            <a:r>
              <a:rPr lang="de-DE" sz="2400" dirty="0" smtClean="0">
                <a:latin typeface="Eurostile"/>
                <a:cs typeface="Eurostile"/>
              </a:rPr>
              <a:t> </a:t>
            </a:r>
            <a:r>
              <a:rPr lang="de-DE" sz="2400" dirty="0" err="1" smtClean="0">
                <a:latin typeface="Eurostile"/>
                <a:cs typeface="Eurostile"/>
              </a:rPr>
              <a:t>with</a:t>
            </a:r>
            <a:endParaRPr lang="de-DE" sz="2400" dirty="0" smtClean="0">
              <a:latin typeface="Eurostile"/>
              <a:cs typeface="Eurostile"/>
            </a:endParaRPr>
          </a:p>
          <a:p>
            <a:pPr marL="742950" lvl="1" indent="-285750">
              <a:lnSpc>
                <a:spcPct val="80000"/>
              </a:lnSpc>
              <a:buFont typeface="Arial"/>
              <a:buChar char="•"/>
            </a:pPr>
            <a:r>
              <a:rPr lang="de-DE" sz="2400" dirty="0" smtClean="0">
                <a:latin typeface="Eurostile"/>
                <a:cs typeface="Eurostile"/>
              </a:rPr>
              <a:t>CASRAI</a:t>
            </a:r>
          </a:p>
          <a:p>
            <a:pPr marL="742950" lvl="1" indent="-285750">
              <a:lnSpc>
                <a:spcPct val="80000"/>
              </a:lnSpc>
              <a:buFont typeface="Arial"/>
              <a:buChar char="•"/>
            </a:pPr>
            <a:r>
              <a:rPr lang="de-DE" sz="2400" dirty="0">
                <a:latin typeface="Eurostile"/>
                <a:cs typeface="Eurostile"/>
              </a:rPr>
              <a:t>ORCID</a:t>
            </a:r>
          </a:p>
          <a:p>
            <a:pPr marL="742950" lvl="1" indent="-285750">
              <a:lnSpc>
                <a:spcPct val="80000"/>
              </a:lnSpc>
              <a:buFont typeface="Arial"/>
              <a:buChar char="•"/>
            </a:pPr>
            <a:r>
              <a:rPr lang="de-DE" sz="2400" dirty="0" smtClean="0">
                <a:latin typeface="Eurostile"/>
                <a:cs typeface="Eurostile"/>
              </a:rPr>
              <a:t>VIVO</a:t>
            </a:r>
          </a:p>
          <a:p>
            <a:pPr marL="742950" lvl="1" indent="-285750">
              <a:lnSpc>
                <a:spcPct val="80000"/>
              </a:lnSpc>
              <a:buFont typeface="Arial"/>
              <a:buChar char="•"/>
            </a:pPr>
            <a:r>
              <a:rPr lang="de-DE" sz="2400" dirty="0" smtClean="0">
                <a:latin typeface="Eurostile"/>
                <a:cs typeface="Eurostile"/>
              </a:rPr>
              <a:t>RDA</a:t>
            </a:r>
          </a:p>
        </p:txBody>
      </p:sp>
      <p:grpSp>
        <p:nvGrpSpPr>
          <p:cNvPr id="76" name="Gruppierung 4"/>
          <p:cNvGrpSpPr/>
          <p:nvPr/>
        </p:nvGrpSpPr>
        <p:grpSpPr>
          <a:xfrm>
            <a:off x="4678688" y="3435319"/>
            <a:ext cx="4044385" cy="3195405"/>
            <a:chOff x="-114166" y="0"/>
            <a:chExt cx="9404441" cy="6858000"/>
          </a:xfrm>
        </p:grpSpPr>
        <p:cxnSp>
          <p:nvCxnSpPr>
            <p:cNvPr id="77" name="Gewinkelte Verbindung 5"/>
            <p:cNvCxnSpPr>
              <a:stCxn id="191" idx="3"/>
              <a:endCxn id="201" idx="0"/>
            </p:cNvCxnSpPr>
            <p:nvPr/>
          </p:nvCxnSpPr>
          <p:spPr>
            <a:xfrm>
              <a:off x="5009685" y="1762424"/>
              <a:ext cx="1684622" cy="2323477"/>
            </a:xfrm>
            <a:prstGeom prst="bentConnector2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Gewinkelte Verbindung 6"/>
            <p:cNvCxnSpPr>
              <a:stCxn id="191" idx="2"/>
              <a:endCxn id="203" idx="0"/>
            </p:cNvCxnSpPr>
            <p:nvPr/>
          </p:nvCxnSpPr>
          <p:spPr>
            <a:xfrm rot="16200000" flipH="1">
              <a:off x="3931612" y="2402845"/>
              <a:ext cx="1029822" cy="257086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Gewinkelte Verbindung 7"/>
            <p:cNvCxnSpPr>
              <a:endCxn id="205" idx="3"/>
            </p:cNvCxnSpPr>
            <p:nvPr/>
          </p:nvCxnSpPr>
          <p:spPr>
            <a:xfrm rot="5400000">
              <a:off x="2238022" y="2945350"/>
              <a:ext cx="2571180" cy="218028"/>
            </a:xfrm>
            <a:prstGeom prst="bentConnector2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Gewinkelte Verbindung 8"/>
            <p:cNvCxnSpPr>
              <a:stCxn id="179" idx="3"/>
              <a:endCxn id="201" idx="2"/>
            </p:cNvCxnSpPr>
            <p:nvPr/>
          </p:nvCxnSpPr>
          <p:spPr>
            <a:xfrm flipH="1" flipV="1">
              <a:off x="6694308" y="4594008"/>
              <a:ext cx="80688" cy="652751"/>
            </a:xfrm>
            <a:prstGeom prst="bentConnector4">
              <a:avLst>
                <a:gd name="adj1" fmla="val -357847"/>
                <a:gd name="adj2" fmla="val 6946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Gewinkelte Verbindung 9"/>
            <p:cNvCxnSpPr>
              <a:stCxn id="191" idx="3"/>
              <a:endCxn id="179" idx="0"/>
            </p:cNvCxnSpPr>
            <p:nvPr/>
          </p:nvCxnSpPr>
          <p:spPr>
            <a:xfrm>
              <a:off x="5009685" y="1762425"/>
              <a:ext cx="990870" cy="3230281"/>
            </a:xfrm>
            <a:prstGeom prst="bentConnector2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Gewinkelte Verbindung 10"/>
            <p:cNvCxnSpPr>
              <a:endCxn id="181" idx="0"/>
            </p:cNvCxnSpPr>
            <p:nvPr/>
          </p:nvCxnSpPr>
          <p:spPr>
            <a:xfrm rot="5400000">
              <a:off x="2591135" y="3266879"/>
              <a:ext cx="2977246" cy="476443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Gewinkelte Verbindung 11"/>
            <p:cNvCxnSpPr>
              <a:stCxn id="203" idx="2"/>
              <a:endCxn id="181" idx="0"/>
            </p:cNvCxnSpPr>
            <p:nvPr/>
          </p:nvCxnSpPr>
          <p:spPr>
            <a:xfrm rot="5400000">
              <a:off x="3488642" y="3907299"/>
              <a:ext cx="1439318" cy="733530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Gewinkelte Verbindung 12"/>
            <p:cNvCxnSpPr>
              <a:stCxn id="203" idx="2"/>
            </p:cNvCxnSpPr>
            <p:nvPr/>
          </p:nvCxnSpPr>
          <p:spPr>
            <a:xfrm rot="16200000" flipH="1">
              <a:off x="4454140" y="3675330"/>
              <a:ext cx="1482862" cy="1241011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Gewinkelte Verbindung 13"/>
            <p:cNvCxnSpPr>
              <a:stCxn id="234" idx="2"/>
              <a:endCxn id="191" idx="0"/>
            </p:cNvCxnSpPr>
            <p:nvPr/>
          </p:nvCxnSpPr>
          <p:spPr>
            <a:xfrm rot="16200000" flipH="1">
              <a:off x="3509940" y="700330"/>
              <a:ext cx="619435" cy="996646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Gewinkelte Verbindung 14"/>
            <p:cNvCxnSpPr>
              <a:stCxn id="191" idx="3"/>
              <a:endCxn id="236" idx="2"/>
            </p:cNvCxnSpPr>
            <p:nvPr/>
          </p:nvCxnSpPr>
          <p:spPr>
            <a:xfrm flipV="1">
              <a:off x="5009685" y="914754"/>
              <a:ext cx="292050" cy="847670"/>
            </a:xfrm>
            <a:prstGeom prst="bentConnector2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Gewinkelte Verbindung 15"/>
            <p:cNvCxnSpPr>
              <a:stCxn id="236" idx="3"/>
              <a:endCxn id="232" idx="1"/>
            </p:cNvCxnSpPr>
            <p:nvPr/>
          </p:nvCxnSpPr>
          <p:spPr>
            <a:xfrm>
              <a:off x="5993440" y="660701"/>
              <a:ext cx="526758" cy="428527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Gewinkelte Verbindung 16"/>
            <p:cNvCxnSpPr>
              <a:endCxn id="230" idx="1"/>
            </p:cNvCxnSpPr>
            <p:nvPr/>
          </p:nvCxnSpPr>
          <p:spPr>
            <a:xfrm rot="16200000" flipH="1">
              <a:off x="7003100" y="1379423"/>
              <a:ext cx="507254" cy="434970"/>
            </a:xfrm>
            <a:prstGeom prst="bentConnector2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Gewinkelte Verbindung 17"/>
            <p:cNvCxnSpPr>
              <a:stCxn id="236" idx="2"/>
              <a:endCxn id="230" idx="1"/>
            </p:cNvCxnSpPr>
            <p:nvPr/>
          </p:nvCxnSpPr>
          <p:spPr>
            <a:xfrm rot="16200000" flipH="1">
              <a:off x="5920083" y="296405"/>
              <a:ext cx="935781" cy="2172477"/>
            </a:xfrm>
            <a:prstGeom prst="bentConnector2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Gewinkelte Verbindung 18"/>
            <p:cNvCxnSpPr>
              <a:endCxn id="234" idx="3"/>
            </p:cNvCxnSpPr>
            <p:nvPr/>
          </p:nvCxnSpPr>
          <p:spPr>
            <a:xfrm rot="10800000">
              <a:off x="4013040" y="634883"/>
              <a:ext cx="596991" cy="200292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Gewinkelte Verbindung 19"/>
            <p:cNvCxnSpPr/>
            <p:nvPr/>
          </p:nvCxnSpPr>
          <p:spPr>
            <a:xfrm rot="5400000">
              <a:off x="1348866" y="2471460"/>
              <a:ext cx="3228879" cy="12700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Gewinkelte Verbindung 20"/>
            <p:cNvCxnSpPr>
              <a:stCxn id="234" idx="3"/>
              <a:endCxn id="215" idx="1"/>
            </p:cNvCxnSpPr>
            <p:nvPr/>
          </p:nvCxnSpPr>
          <p:spPr>
            <a:xfrm>
              <a:off x="4013039" y="634883"/>
              <a:ext cx="1096264" cy="5669389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Gewinkelte Verbindung 21"/>
            <p:cNvCxnSpPr>
              <a:stCxn id="219" idx="3"/>
              <a:endCxn id="205" idx="1"/>
            </p:cNvCxnSpPr>
            <p:nvPr/>
          </p:nvCxnSpPr>
          <p:spPr>
            <a:xfrm>
              <a:off x="1474834" y="1987707"/>
              <a:ext cx="556354" cy="2352247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Gewinkelte Verbindung 22"/>
            <p:cNvCxnSpPr>
              <a:stCxn id="218" idx="2"/>
              <a:endCxn id="205" idx="0"/>
            </p:cNvCxnSpPr>
            <p:nvPr/>
          </p:nvCxnSpPr>
          <p:spPr>
            <a:xfrm rot="16200000" flipH="1">
              <a:off x="1246898" y="2609905"/>
              <a:ext cx="957215" cy="1994776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Gewinkelte Verbindung 23"/>
            <p:cNvCxnSpPr>
              <a:stCxn id="218" idx="2"/>
              <a:endCxn id="201" idx="0"/>
            </p:cNvCxnSpPr>
            <p:nvPr/>
          </p:nvCxnSpPr>
          <p:spPr>
            <a:xfrm rot="16200000" flipH="1">
              <a:off x="3232605" y="624198"/>
              <a:ext cx="957215" cy="5966190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Gewinkelte Verbindung 24"/>
            <p:cNvCxnSpPr>
              <a:stCxn id="216" idx="0"/>
              <a:endCxn id="179" idx="2"/>
            </p:cNvCxnSpPr>
            <p:nvPr/>
          </p:nvCxnSpPr>
          <p:spPr>
            <a:xfrm rot="16200000" flipV="1">
              <a:off x="6594726" y="4906640"/>
              <a:ext cx="277805" cy="1466147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Gewinkelte Verbindung 25"/>
            <p:cNvCxnSpPr>
              <a:stCxn id="201" idx="2"/>
              <a:endCxn id="216" idx="0"/>
            </p:cNvCxnSpPr>
            <p:nvPr/>
          </p:nvCxnSpPr>
          <p:spPr>
            <a:xfrm rot="16200000" flipH="1">
              <a:off x="6488198" y="4800115"/>
              <a:ext cx="1184611" cy="772393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Gewinkelte Verbindung 26"/>
            <p:cNvCxnSpPr>
              <a:stCxn id="228" idx="3"/>
              <a:endCxn id="191" idx="1"/>
            </p:cNvCxnSpPr>
            <p:nvPr/>
          </p:nvCxnSpPr>
          <p:spPr>
            <a:xfrm flipV="1">
              <a:off x="1763974" y="1762424"/>
              <a:ext cx="1862301" cy="3528894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Gewinkelte Verbindung 27"/>
            <p:cNvCxnSpPr>
              <a:stCxn id="201" idx="2"/>
              <a:endCxn id="226" idx="0"/>
            </p:cNvCxnSpPr>
            <p:nvPr/>
          </p:nvCxnSpPr>
          <p:spPr>
            <a:xfrm rot="5400000">
              <a:off x="3808245" y="2987933"/>
              <a:ext cx="1279988" cy="4492136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Gewinkelte Verbindung 28"/>
            <p:cNvCxnSpPr>
              <a:stCxn id="214" idx="0"/>
              <a:endCxn id="179" idx="2"/>
            </p:cNvCxnSpPr>
            <p:nvPr/>
          </p:nvCxnSpPr>
          <p:spPr>
            <a:xfrm rot="5400000" flipH="1" flipV="1">
              <a:off x="4739606" y="4789271"/>
              <a:ext cx="549406" cy="1972490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Gewinkelte Verbindung 29"/>
            <p:cNvCxnSpPr>
              <a:stCxn id="191" idx="2"/>
              <a:endCxn id="214" idx="0"/>
            </p:cNvCxnSpPr>
            <p:nvPr/>
          </p:nvCxnSpPr>
          <p:spPr>
            <a:xfrm rot="5400000">
              <a:off x="2156151" y="3888390"/>
              <a:ext cx="4033742" cy="289917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Gewinkelte Verbindung 30"/>
            <p:cNvCxnSpPr>
              <a:stCxn id="228" idx="0"/>
              <a:endCxn id="217" idx="2"/>
            </p:cNvCxnSpPr>
            <p:nvPr/>
          </p:nvCxnSpPr>
          <p:spPr>
            <a:xfrm rot="16200000" flipV="1">
              <a:off x="557888" y="4522884"/>
              <a:ext cx="684611" cy="344152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Gewinkelte Verbindung 31"/>
            <p:cNvCxnSpPr>
              <a:stCxn id="215" idx="0"/>
              <a:endCxn id="179" idx="2"/>
            </p:cNvCxnSpPr>
            <p:nvPr/>
          </p:nvCxnSpPr>
          <p:spPr>
            <a:xfrm rot="5400000" flipH="1" flipV="1">
              <a:off x="5626079" y="5675743"/>
              <a:ext cx="549406" cy="199545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Gewinkelte Verbindung 32"/>
            <p:cNvCxnSpPr>
              <a:stCxn id="236" idx="2"/>
              <a:endCxn id="216" idx="0"/>
            </p:cNvCxnSpPr>
            <p:nvPr/>
          </p:nvCxnSpPr>
          <p:spPr>
            <a:xfrm rot="16200000" flipH="1">
              <a:off x="3952285" y="2264203"/>
              <a:ext cx="4863864" cy="2164965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Gewinkelte Verbindung 33"/>
            <p:cNvCxnSpPr>
              <a:stCxn id="207" idx="3"/>
            </p:cNvCxnSpPr>
            <p:nvPr/>
          </p:nvCxnSpPr>
          <p:spPr>
            <a:xfrm>
              <a:off x="2108908" y="1121981"/>
              <a:ext cx="427458" cy="2963920"/>
            </a:xfrm>
            <a:prstGeom prst="bentConnector2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Gewinkelte Verbindung 34"/>
            <p:cNvCxnSpPr>
              <a:stCxn id="230" idx="1"/>
            </p:cNvCxnSpPr>
            <p:nvPr/>
          </p:nvCxnSpPr>
          <p:spPr>
            <a:xfrm rot="10800000" flipV="1">
              <a:off x="7199486" y="1850535"/>
              <a:ext cx="274727" cy="2235366"/>
            </a:xfrm>
            <a:prstGeom prst="bentConnector2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Gewinkelte Verbindung 35"/>
            <p:cNvCxnSpPr>
              <a:stCxn id="221" idx="2"/>
              <a:endCxn id="224" idx="0"/>
            </p:cNvCxnSpPr>
            <p:nvPr/>
          </p:nvCxnSpPr>
          <p:spPr>
            <a:xfrm rot="16200000" flipH="1">
              <a:off x="7896593" y="4337392"/>
              <a:ext cx="747364" cy="38243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Gewinkelte Verbindung 36"/>
            <p:cNvCxnSpPr>
              <a:stCxn id="216" idx="3"/>
              <a:endCxn id="221" idx="3"/>
            </p:cNvCxnSpPr>
            <p:nvPr/>
          </p:nvCxnSpPr>
          <p:spPr>
            <a:xfrm flipV="1">
              <a:off x="8158405" y="3724221"/>
              <a:ext cx="834411" cy="2308450"/>
            </a:xfrm>
            <a:prstGeom prst="bentConnector3">
              <a:avLst>
                <a:gd name="adj1" fmla="val 112599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7" name="Gruppierung 37"/>
            <p:cNvGrpSpPr/>
            <p:nvPr/>
          </p:nvGrpSpPr>
          <p:grpSpPr>
            <a:xfrm>
              <a:off x="70557" y="204606"/>
              <a:ext cx="9219717" cy="6353719"/>
              <a:chOff x="70557" y="204606"/>
              <a:chExt cx="9219717" cy="6353719"/>
            </a:xfrm>
          </p:grpSpPr>
          <p:cxnSp>
            <p:nvCxnSpPr>
              <p:cNvPr id="206" name="Gewinkelte Verbindung 76"/>
              <p:cNvCxnSpPr>
                <a:stCxn id="221" idx="0"/>
                <a:endCxn id="230" idx="2"/>
              </p:cNvCxnSpPr>
              <p:nvPr/>
            </p:nvCxnSpPr>
            <p:spPr>
              <a:xfrm rot="16200000" flipV="1">
                <a:off x="7528026" y="2742480"/>
                <a:ext cx="1361021" cy="85237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7" name="Rechteck 77"/>
              <p:cNvSpPr/>
              <p:nvPr/>
            </p:nvSpPr>
            <p:spPr>
              <a:xfrm>
                <a:off x="793788" y="863369"/>
                <a:ext cx="1315120" cy="51722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800" dirty="0" err="1" smtClean="0">
                    <a:solidFill>
                      <a:schemeClr val="tx1"/>
                    </a:solidFill>
                    <a:latin typeface="Arial Narrow"/>
                    <a:cs typeface="Arial Narrow"/>
                  </a:rPr>
                  <a:t>cfExpertise</a:t>
                </a:r>
                <a:endParaRPr lang="de-DE" sz="800" dirty="0" smtClean="0">
                  <a:solidFill>
                    <a:schemeClr val="tx1"/>
                  </a:solidFill>
                  <a:latin typeface="Arial Narrow"/>
                  <a:cs typeface="Arial Narrow"/>
                </a:endParaRPr>
              </a:p>
              <a:p>
                <a:pPr algn="ctr"/>
                <a:r>
                  <a:rPr lang="de-DE" sz="800" dirty="0" err="1" smtClean="0">
                    <a:solidFill>
                      <a:schemeClr val="tx1"/>
                    </a:solidFill>
                    <a:latin typeface="Arial Narrow"/>
                    <a:cs typeface="Arial Narrow"/>
                  </a:rPr>
                  <a:t>AndSkills</a:t>
                </a:r>
                <a:endParaRPr lang="de-DE" sz="800" dirty="0">
                  <a:solidFill>
                    <a:schemeClr val="tx1"/>
                  </a:solidFill>
                  <a:latin typeface="Arial Narrow"/>
                  <a:cs typeface="Arial Narrow"/>
                </a:endParaRPr>
              </a:p>
            </p:txBody>
          </p:sp>
          <p:grpSp>
            <p:nvGrpSpPr>
              <p:cNvPr id="208" name="Gruppierung 78"/>
              <p:cNvGrpSpPr/>
              <p:nvPr/>
            </p:nvGrpSpPr>
            <p:grpSpPr>
              <a:xfrm>
                <a:off x="4423503" y="230424"/>
                <a:ext cx="1569937" cy="684330"/>
                <a:chOff x="7353001" y="160046"/>
                <a:chExt cx="1569937" cy="684330"/>
              </a:xfrm>
            </p:grpSpPr>
            <p:sp>
              <p:nvSpPr>
                <p:cNvPr id="235" name="Oval 234"/>
                <p:cNvSpPr/>
                <p:nvPr/>
              </p:nvSpPr>
              <p:spPr>
                <a:xfrm>
                  <a:off x="7353001" y="160046"/>
                  <a:ext cx="450774" cy="386725"/>
                </a:xfrm>
                <a:prstGeom prst="ellipse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800">
                    <a:latin typeface="Arial Narrow"/>
                    <a:cs typeface="Arial Narrow"/>
                  </a:endParaRPr>
                </a:p>
              </p:txBody>
            </p:sp>
            <p:sp>
              <p:nvSpPr>
                <p:cNvPr id="236" name="Rechteck 106"/>
                <p:cNvSpPr/>
                <p:nvPr/>
              </p:nvSpPr>
              <p:spPr>
                <a:xfrm>
                  <a:off x="7539528" y="336270"/>
                  <a:ext cx="1383410" cy="508106"/>
                </a:xfrm>
                <a:prstGeom prst="rect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800" dirty="0" err="1" smtClean="0">
                      <a:solidFill>
                        <a:schemeClr val="bg1"/>
                      </a:solidFill>
                      <a:latin typeface="Arial Narrow"/>
                      <a:cs typeface="Arial Narrow"/>
                    </a:rPr>
                    <a:t>cfEquipment</a:t>
                  </a:r>
                  <a:endParaRPr lang="de-DE" sz="800" dirty="0">
                    <a:solidFill>
                      <a:schemeClr val="bg1"/>
                    </a:solidFill>
                    <a:latin typeface="Arial Narrow"/>
                    <a:cs typeface="Arial Narrow"/>
                  </a:endParaRPr>
                </a:p>
              </p:txBody>
            </p:sp>
          </p:grpSp>
          <p:grpSp>
            <p:nvGrpSpPr>
              <p:cNvPr id="209" name="Gruppierung 79"/>
              <p:cNvGrpSpPr/>
              <p:nvPr/>
            </p:nvGrpSpPr>
            <p:grpSpPr>
              <a:xfrm>
                <a:off x="2443102" y="204606"/>
                <a:ext cx="1569937" cy="684330"/>
                <a:chOff x="7353001" y="160046"/>
                <a:chExt cx="1569937" cy="684330"/>
              </a:xfrm>
            </p:grpSpPr>
            <p:sp>
              <p:nvSpPr>
                <p:cNvPr id="233" name="Oval 232"/>
                <p:cNvSpPr/>
                <p:nvPr/>
              </p:nvSpPr>
              <p:spPr>
                <a:xfrm>
                  <a:off x="7353001" y="160046"/>
                  <a:ext cx="450774" cy="386725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800">
                    <a:latin typeface="Arial Narrow"/>
                    <a:cs typeface="Arial Narrow"/>
                  </a:endParaRPr>
                </a:p>
              </p:txBody>
            </p:sp>
            <p:sp>
              <p:nvSpPr>
                <p:cNvPr id="234" name="Rechteck 104"/>
                <p:cNvSpPr/>
                <p:nvPr/>
              </p:nvSpPr>
              <p:spPr>
                <a:xfrm>
                  <a:off x="7539528" y="336270"/>
                  <a:ext cx="1383410" cy="508106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800" dirty="0" err="1" smtClean="0">
                      <a:solidFill>
                        <a:schemeClr val="tx1"/>
                      </a:solidFill>
                      <a:latin typeface="Arial Narrow"/>
                      <a:cs typeface="Arial Narrow"/>
                    </a:rPr>
                    <a:t>cfFunding</a:t>
                  </a:r>
                  <a:endParaRPr lang="de-DE" sz="800" dirty="0">
                    <a:solidFill>
                      <a:schemeClr val="tx1"/>
                    </a:solidFill>
                    <a:latin typeface="Arial Narrow"/>
                    <a:cs typeface="Arial Narrow"/>
                  </a:endParaRPr>
                </a:p>
              </p:txBody>
            </p:sp>
          </p:grpSp>
          <p:grpSp>
            <p:nvGrpSpPr>
              <p:cNvPr id="210" name="Gruppierung 80"/>
              <p:cNvGrpSpPr/>
              <p:nvPr/>
            </p:nvGrpSpPr>
            <p:grpSpPr>
              <a:xfrm>
                <a:off x="6333671" y="658951"/>
                <a:ext cx="1569937" cy="684330"/>
                <a:chOff x="7353001" y="160046"/>
                <a:chExt cx="1569937" cy="684330"/>
              </a:xfrm>
            </p:grpSpPr>
            <p:sp>
              <p:nvSpPr>
                <p:cNvPr id="231" name="Oval 230"/>
                <p:cNvSpPr/>
                <p:nvPr/>
              </p:nvSpPr>
              <p:spPr>
                <a:xfrm>
                  <a:off x="7353001" y="160046"/>
                  <a:ext cx="450774" cy="386725"/>
                </a:xfrm>
                <a:prstGeom prst="ellipse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800">
                    <a:latin typeface="Arial Narrow"/>
                    <a:cs typeface="Arial Narrow"/>
                  </a:endParaRPr>
                </a:p>
              </p:txBody>
            </p:sp>
            <p:sp>
              <p:nvSpPr>
                <p:cNvPr id="232" name="Rechteck 102"/>
                <p:cNvSpPr/>
                <p:nvPr/>
              </p:nvSpPr>
              <p:spPr>
                <a:xfrm>
                  <a:off x="7539528" y="336270"/>
                  <a:ext cx="1383410" cy="508106"/>
                </a:xfrm>
                <a:prstGeom prst="rect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800" dirty="0" err="1" smtClean="0">
                      <a:solidFill>
                        <a:schemeClr val="bg1"/>
                      </a:solidFill>
                      <a:latin typeface="Arial Narrow"/>
                      <a:cs typeface="Arial Narrow"/>
                    </a:rPr>
                    <a:t>cfFacility</a:t>
                  </a:r>
                  <a:endParaRPr lang="de-DE" sz="800" dirty="0">
                    <a:solidFill>
                      <a:schemeClr val="bg1"/>
                    </a:solidFill>
                    <a:latin typeface="Arial Narrow"/>
                    <a:cs typeface="Arial Narrow"/>
                  </a:endParaRPr>
                </a:p>
              </p:txBody>
            </p:sp>
          </p:grpSp>
          <p:grpSp>
            <p:nvGrpSpPr>
              <p:cNvPr id="211" name="Gruppierung 81"/>
              <p:cNvGrpSpPr/>
              <p:nvPr/>
            </p:nvGrpSpPr>
            <p:grpSpPr>
              <a:xfrm>
                <a:off x="7287685" y="1420258"/>
                <a:ext cx="1569937" cy="684330"/>
                <a:chOff x="7353001" y="160046"/>
                <a:chExt cx="1569937" cy="684330"/>
              </a:xfrm>
            </p:grpSpPr>
            <p:sp>
              <p:nvSpPr>
                <p:cNvPr id="229" name="Oval 228"/>
                <p:cNvSpPr/>
                <p:nvPr/>
              </p:nvSpPr>
              <p:spPr>
                <a:xfrm>
                  <a:off x="7353001" y="160046"/>
                  <a:ext cx="450774" cy="386725"/>
                </a:xfrm>
                <a:prstGeom prst="ellipse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800">
                    <a:latin typeface="Arial Narrow"/>
                    <a:cs typeface="Arial Narrow"/>
                  </a:endParaRPr>
                </a:p>
              </p:txBody>
            </p:sp>
            <p:sp>
              <p:nvSpPr>
                <p:cNvPr id="230" name="Rechteck 100"/>
                <p:cNvSpPr/>
                <p:nvPr/>
              </p:nvSpPr>
              <p:spPr>
                <a:xfrm>
                  <a:off x="7539528" y="336270"/>
                  <a:ext cx="1383410" cy="508106"/>
                </a:xfrm>
                <a:prstGeom prst="rect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800" dirty="0" err="1" smtClean="0">
                      <a:solidFill>
                        <a:schemeClr val="bg1"/>
                      </a:solidFill>
                      <a:latin typeface="Arial Narrow"/>
                      <a:cs typeface="Arial Narrow"/>
                    </a:rPr>
                    <a:t>cfService</a:t>
                  </a:r>
                  <a:endParaRPr lang="de-DE" sz="800" dirty="0">
                    <a:solidFill>
                      <a:schemeClr val="bg1"/>
                    </a:solidFill>
                    <a:latin typeface="Arial Narrow"/>
                    <a:cs typeface="Arial Narrow"/>
                  </a:endParaRPr>
                </a:p>
              </p:txBody>
            </p:sp>
          </p:grpSp>
          <p:grpSp>
            <p:nvGrpSpPr>
              <p:cNvPr id="212" name="Gruppierung 82"/>
              <p:cNvGrpSpPr/>
              <p:nvPr/>
            </p:nvGrpSpPr>
            <p:grpSpPr>
              <a:xfrm>
                <a:off x="194037" y="4861041"/>
                <a:ext cx="1569937" cy="684330"/>
                <a:chOff x="7353001" y="160046"/>
                <a:chExt cx="1569937" cy="684330"/>
              </a:xfrm>
            </p:grpSpPr>
            <p:sp>
              <p:nvSpPr>
                <p:cNvPr id="227" name="Oval 226"/>
                <p:cNvSpPr/>
                <p:nvPr/>
              </p:nvSpPr>
              <p:spPr>
                <a:xfrm>
                  <a:off x="7353001" y="160046"/>
                  <a:ext cx="450774" cy="386725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800">
                    <a:latin typeface="Arial Narrow"/>
                    <a:cs typeface="Arial Narrow"/>
                  </a:endParaRPr>
                </a:p>
              </p:txBody>
            </p:sp>
            <p:sp>
              <p:nvSpPr>
                <p:cNvPr id="228" name="Rechteck 98"/>
                <p:cNvSpPr/>
                <p:nvPr/>
              </p:nvSpPr>
              <p:spPr>
                <a:xfrm>
                  <a:off x="7539528" y="336270"/>
                  <a:ext cx="1383410" cy="508106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800" dirty="0" err="1" smtClean="0">
                      <a:solidFill>
                        <a:schemeClr val="tx1"/>
                      </a:solidFill>
                      <a:latin typeface="Arial Narrow"/>
                      <a:cs typeface="Arial Narrow"/>
                    </a:rPr>
                    <a:t>cfCitation</a:t>
                  </a:r>
                  <a:endParaRPr lang="de-DE" sz="800" dirty="0">
                    <a:solidFill>
                      <a:schemeClr val="tx1"/>
                    </a:solidFill>
                    <a:latin typeface="Arial Narrow"/>
                    <a:cs typeface="Arial Narrow"/>
                  </a:endParaRPr>
                </a:p>
              </p:txBody>
            </p:sp>
          </p:grpSp>
          <p:grpSp>
            <p:nvGrpSpPr>
              <p:cNvPr id="213" name="Gruppierung 83"/>
              <p:cNvGrpSpPr/>
              <p:nvPr/>
            </p:nvGrpSpPr>
            <p:grpSpPr>
              <a:xfrm>
                <a:off x="1323939" y="5697771"/>
                <a:ext cx="1569937" cy="684330"/>
                <a:chOff x="7353001" y="160046"/>
                <a:chExt cx="1569937" cy="684330"/>
              </a:xfrm>
            </p:grpSpPr>
            <p:sp>
              <p:nvSpPr>
                <p:cNvPr id="225" name="Oval 224"/>
                <p:cNvSpPr/>
                <p:nvPr/>
              </p:nvSpPr>
              <p:spPr>
                <a:xfrm>
                  <a:off x="7353001" y="160046"/>
                  <a:ext cx="450774" cy="386725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800">
                    <a:latin typeface="Arial Narrow"/>
                    <a:cs typeface="Arial Narrow"/>
                  </a:endParaRPr>
                </a:p>
              </p:txBody>
            </p:sp>
            <p:sp>
              <p:nvSpPr>
                <p:cNvPr id="226" name="Rechteck 96"/>
                <p:cNvSpPr/>
                <p:nvPr/>
              </p:nvSpPr>
              <p:spPr>
                <a:xfrm>
                  <a:off x="7539528" y="336270"/>
                  <a:ext cx="1383410" cy="508106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800" dirty="0" err="1" smtClean="0">
                      <a:solidFill>
                        <a:schemeClr val="tx1"/>
                      </a:solidFill>
                      <a:latin typeface="Arial Narrow"/>
                      <a:cs typeface="Arial Narrow"/>
                    </a:rPr>
                    <a:t>cfEvent</a:t>
                  </a:r>
                  <a:endParaRPr lang="de-DE" sz="800" dirty="0">
                    <a:solidFill>
                      <a:schemeClr val="tx1"/>
                    </a:solidFill>
                    <a:latin typeface="Arial Narrow"/>
                    <a:cs typeface="Arial Narrow"/>
                  </a:endParaRPr>
                </a:p>
              </p:txBody>
            </p:sp>
          </p:grpSp>
          <p:sp>
            <p:nvSpPr>
              <p:cNvPr id="214" name="Rechteck 84"/>
              <p:cNvSpPr/>
              <p:nvPr/>
            </p:nvSpPr>
            <p:spPr>
              <a:xfrm>
                <a:off x="3336358" y="6050219"/>
                <a:ext cx="1383410" cy="508106"/>
              </a:xfrm>
              <a:prstGeom prst="rect">
                <a:avLst/>
              </a:prstGeom>
              <a:solidFill>
                <a:srgbClr val="FFDE1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800" dirty="0" err="1" smtClean="0">
                    <a:solidFill>
                      <a:schemeClr val="tx1"/>
                    </a:solidFill>
                    <a:latin typeface="Arial Narrow"/>
                    <a:cs typeface="Arial Narrow"/>
                  </a:rPr>
                  <a:t>cfLanguage</a:t>
                </a:r>
                <a:endParaRPr lang="de-DE" sz="800" dirty="0">
                  <a:solidFill>
                    <a:schemeClr val="tx1"/>
                  </a:solidFill>
                  <a:latin typeface="Arial Narrow"/>
                  <a:cs typeface="Arial Narrow"/>
                </a:endParaRPr>
              </a:p>
            </p:txBody>
          </p:sp>
          <p:sp>
            <p:nvSpPr>
              <p:cNvPr id="215" name="Rechteck 85"/>
              <p:cNvSpPr/>
              <p:nvPr/>
            </p:nvSpPr>
            <p:spPr>
              <a:xfrm>
                <a:off x="5109303" y="6050219"/>
                <a:ext cx="1383410" cy="508106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800" dirty="0" err="1" smtClean="0">
                    <a:solidFill>
                      <a:schemeClr val="tx1"/>
                    </a:solidFill>
                    <a:latin typeface="Arial Narrow"/>
                    <a:cs typeface="Arial Narrow"/>
                  </a:rPr>
                  <a:t>cfCurrency</a:t>
                </a:r>
                <a:endParaRPr lang="de-DE" sz="800" dirty="0">
                  <a:solidFill>
                    <a:schemeClr val="tx1"/>
                  </a:solidFill>
                  <a:latin typeface="Arial Narrow"/>
                  <a:cs typeface="Arial Narrow"/>
                </a:endParaRPr>
              </a:p>
            </p:txBody>
          </p:sp>
          <p:sp>
            <p:nvSpPr>
              <p:cNvPr id="216" name="Rechteck 86"/>
              <p:cNvSpPr/>
              <p:nvPr/>
            </p:nvSpPr>
            <p:spPr>
              <a:xfrm>
                <a:off x="6774995" y="5778618"/>
                <a:ext cx="1383410" cy="508106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800" dirty="0" err="1" smtClean="0">
                    <a:solidFill>
                      <a:schemeClr val="tx1"/>
                    </a:solidFill>
                    <a:latin typeface="Arial Narrow"/>
                    <a:cs typeface="Arial Narrow"/>
                  </a:rPr>
                  <a:t>cfCountry</a:t>
                </a:r>
                <a:endParaRPr lang="de-DE" sz="800" dirty="0">
                  <a:solidFill>
                    <a:schemeClr val="tx1"/>
                  </a:solidFill>
                  <a:latin typeface="Arial Narrow"/>
                  <a:cs typeface="Arial Narrow"/>
                </a:endParaRPr>
              </a:p>
            </p:txBody>
          </p:sp>
          <p:sp>
            <p:nvSpPr>
              <p:cNvPr id="217" name="Rechteck 87"/>
              <p:cNvSpPr/>
              <p:nvPr/>
            </p:nvSpPr>
            <p:spPr>
              <a:xfrm>
                <a:off x="70557" y="3835431"/>
                <a:ext cx="1315120" cy="51722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800" dirty="0" err="1" smtClean="0">
                    <a:solidFill>
                      <a:schemeClr val="tx1"/>
                    </a:solidFill>
                    <a:latin typeface="Arial Narrow"/>
                    <a:cs typeface="Arial Narrow"/>
                  </a:rPr>
                  <a:t>cfCurriculum</a:t>
                </a:r>
                <a:r>
                  <a:rPr lang="de-DE" sz="800" dirty="0" smtClean="0">
                    <a:solidFill>
                      <a:schemeClr val="tx1"/>
                    </a:solidFill>
                    <a:latin typeface="Arial Narrow"/>
                    <a:cs typeface="Arial Narrow"/>
                  </a:rPr>
                  <a:t/>
                </a:r>
                <a:br>
                  <a:rPr lang="de-DE" sz="800" dirty="0" smtClean="0">
                    <a:solidFill>
                      <a:schemeClr val="tx1"/>
                    </a:solidFill>
                    <a:latin typeface="Arial Narrow"/>
                    <a:cs typeface="Arial Narrow"/>
                  </a:rPr>
                </a:br>
                <a:r>
                  <a:rPr lang="de-DE" sz="800" dirty="0" smtClean="0">
                    <a:solidFill>
                      <a:schemeClr val="tx1"/>
                    </a:solidFill>
                    <a:latin typeface="Arial Narrow"/>
                    <a:cs typeface="Arial Narrow"/>
                  </a:rPr>
                  <a:t>Vitae	</a:t>
                </a:r>
                <a:endParaRPr lang="de-DE" sz="800" dirty="0">
                  <a:solidFill>
                    <a:schemeClr val="tx1"/>
                  </a:solidFill>
                  <a:latin typeface="Arial Narrow"/>
                  <a:cs typeface="Arial Narrow"/>
                </a:endParaRPr>
              </a:p>
            </p:txBody>
          </p:sp>
          <p:sp>
            <p:nvSpPr>
              <p:cNvPr id="218" name="Rechteck 88"/>
              <p:cNvSpPr/>
              <p:nvPr/>
            </p:nvSpPr>
            <p:spPr>
              <a:xfrm>
                <a:off x="70557" y="2611463"/>
                <a:ext cx="1315120" cy="51722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800" dirty="0" err="1" smtClean="0">
                    <a:solidFill>
                      <a:schemeClr val="tx1"/>
                    </a:solidFill>
                    <a:latin typeface="Arial Narrow"/>
                    <a:cs typeface="Arial Narrow"/>
                  </a:rPr>
                  <a:t>cfPrize</a:t>
                </a:r>
                <a:endParaRPr lang="de-DE" sz="800" dirty="0">
                  <a:solidFill>
                    <a:schemeClr val="tx1"/>
                  </a:solidFill>
                  <a:latin typeface="Arial Narrow"/>
                  <a:cs typeface="Arial Narrow"/>
                </a:endParaRPr>
              </a:p>
            </p:txBody>
          </p:sp>
          <p:sp>
            <p:nvSpPr>
              <p:cNvPr id="219" name="Rechteck 89"/>
              <p:cNvSpPr/>
              <p:nvPr/>
            </p:nvSpPr>
            <p:spPr>
              <a:xfrm>
                <a:off x="159714" y="1729095"/>
                <a:ext cx="1315120" cy="51722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800" dirty="0" err="1" smtClean="0">
                    <a:solidFill>
                      <a:schemeClr val="tx1"/>
                    </a:solidFill>
                    <a:latin typeface="Arial Narrow"/>
                    <a:cs typeface="Arial Narrow"/>
                  </a:rPr>
                  <a:t>cfQualification</a:t>
                </a:r>
                <a:endParaRPr lang="de-DE" sz="800" dirty="0" smtClean="0">
                  <a:solidFill>
                    <a:schemeClr val="tx1"/>
                  </a:solidFill>
                  <a:latin typeface="Arial Narrow"/>
                  <a:cs typeface="Arial Narrow"/>
                </a:endParaRPr>
              </a:p>
            </p:txBody>
          </p:sp>
          <p:grpSp>
            <p:nvGrpSpPr>
              <p:cNvPr id="220" name="Gruppierung 90"/>
              <p:cNvGrpSpPr/>
              <p:nvPr/>
            </p:nvGrpSpPr>
            <p:grpSpPr>
              <a:xfrm>
                <a:off x="7411165" y="4553972"/>
                <a:ext cx="1569937" cy="684330"/>
                <a:chOff x="7353001" y="160046"/>
                <a:chExt cx="1569937" cy="684330"/>
              </a:xfrm>
            </p:grpSpPr>
            <p:sp>
              <p:nvSpPr>
                <p:cNvPr id="223" name="Oval 222"/>
                <p:cNvSpPr/>
                <p:nvPr/>
              </p:nvSpPr>
              <p:spPr>
                <a:xfrm>
                  <a:off x="7353001" y="160046"/>
                  <a:ext cx="450774" cy="386725"/>
                </a:xfrm>
                <a:prstGeom prst="ellips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800">
                    <a:latin typeface="Arial Narrow"/>
                    <a:cs typeface="Arial Narrow"/>
                  </a:endParaRPr>
                </a:p>
              </p:txBody>
            </p:sp>
            <p:sp>
              <p:nvSpPr>
                <p:cNvPr id="224" name="Rechteck 94"/>
                <p:cNvSpPr/>
                <p:nvPr/>
              </p:nvSpPr>
              <p:spPr>
                <a:xfrm>
                  <a:off x="7539528" y="336270"/>
                  <a:ext cx="1383410" cy="508106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800" dirty="0" err="1" smtClean="0">
                      <a:solidFill>
                        <a:schemeClr val="tx1"/>
                      </a:solidFill>
                      <a:latin typeface="Arial Narrow"/>
                      <a:cs typeface="Arial Narrow"/>
                    </a:rPr>
                    <a:t>cfGeographic</a:t>
                  </a:r>
                  <a:r>
                    <a:rPr lang="de-DE" sz="800" dirty="0" smtClean="0">
                      <a:solidFill>
                        <a:schemeClr val="tx1"/>
                      </a:solidFill>
                      <a:latin typeface="Arial Narrow"/>
                      <a:cs typeface="Arial Narrow"/>
                    </a:rPr>
                    <a:t/>
                  </a:r>
                  <a:br>
                    <a:rPr lang="de-DE" sz="800" dirty="0" smtClean="0">
                      <a:solidFill>
                        <a:schemeClr val="tx1"/>
                      </a:solidFill>
                      <a:latin typeface="Arial Narrow"/>
                      <a:cs typeface="Arial Narrow"/>
                    </a:rPr>
                  </a:br>
                  <a:r>
                    <a:rPr lang="de-DE" sz="800" dirty="0" err="1" smtClean="0">
                      <a:solidFill>
                        <a:schemeClr val="tx1"/>
                      </a:solidFill>
                      <a:latin typeface="Arial Narrow"/>
                      <a:cs typeface="Arial Narrow"/>
                    </a:rPr>
                    <a:t>BoundingBox</a:t>
                  </a:r>
                  <a:endParaRPr lang="de-DE" sz="800" dirty="0">
                    <a:solidFill>
                      <a:schemeClr val="tx1"/>
                    </a:solidFill>
                    <a:latin typeface="Arial Narrow"/>
                    <a:cs typeface="Arial Narrow"/>
                  </a:endParaRPr>
                </a:p>
              </p:txBody>
            </p:sp>
          </p:grpSp>
          <p:sp>
            <p:nvSpPr>
              <p:cNvPr id="221" name="Rechteck 91"/>
              <p:cNvSpPr/>
              <p:nvPr/>
            </p:nvSpPr>
            <p:spPr>
              <a:xfrm>
                <a:off x="7509492" y="3465609"/>
                <a:ext cx="1483324" cy="51722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800" dirty="0" err="1" smtClean="0">
                    <a:solidFill>
                      <a:schemeClr val="tx1"/>
                    </a:solidFill>
                    <a:latin typeface="Arial Narrow"/>
                    <a:cs typeface="Arial Narrow"/>
                  </a:rPr>
                  <a:t>cfPostalAddress</a:t>
                </a:r>
                <a:endParaRPr lang="de-DE" sz="800" dirty="0" smtClean="0">
                  <a:solidFill>
                    <a:schemeClr val="tx1"/>
                  </a:solidFill>
                  <a:latin typeface="Arial Narrow"/>
                  <a:cs typeface="Arial Narrow"/>
                </a:endParaRPr>
              </a:p>
            </p:txBody>
          </p:sp>
          <p:sp>
            <p:nvSpPr>
              <p:cNvPr id="222" name="Rechteck 92"/>
              <p:cNvSpPr/>
              <p:nvPr/>
            </p:nvSpPr>
            <p:spPr>
              <a:xfrm>
                <a:off x="7393525" y="2503701"/>
                <a:ext cx="1896749" cy="51722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800" dirty="0" err="1" smtClean="0">
                    <a:solidFill>
                      <a:schemeClr val="tx1"/>
                    </a:solidFill>
                    <a:latin typeface="Arial Narrow"/>
                    <a:cs typeface="Arial Narrow"/>
                  </a:rPr>
                  <a:t>cfElectronicAddress</a:t>
                </a:r>
                <a:endParaRPr lang="de-DE" sz="800" dirty="0" smtClean="0">
                  <a:solidFill>
                    <a:schemeClr val="tx1"/>
                  </a:solidFill>
                  <a:latin typeface="Arial Narrow"/>
                  <a:cs typeface="Arial Narrow"/>
                </a:endParaRPr>
              </a:p>
            </p:txBody>
          </p:sp>
        </p:grpSp>
        <p:grpSp>
          <p:nvGrpSpPr>
            <p:cNvPr id="168" name="Gruppierung 38"/>
            <p:cNvGrpSpPr/>
            <p:nvPr/>
          </p:nvGrpSpPr>
          <p:grpSpPr>
            <a:xfrm>
              <a:off x="1844661" y="2870075"/>
              <a:ext cx="5541351" cy="1723932"/>
              <a:chOff x="1684594" y="3392000"/>
              <a:chExt cx="5541351" cy="1723932"/>
            </a:xfrm>
          </p:grpSpPr>
          <p:grpSp>
            <p:nvGrpSpPr>
              <p:cNvPr id="194" name="Gruppierung 64"/>
              <p:cNvGrpSpPr/>
              <p:nvPr/>
            </p:nvGrpSpPr>
            <p:grpSpPr>
              <a:xfrm>
                <a:off x="1684594" y="4431602"/>
                <a:ext cx="1569937" cy="684330"/>
                <a:chOff x="3228072" y="2152221"/>
                <a:chExt cx="1781614" cy="831584"/>
              </a:xfrm>
            </p:grpSpPr>
            <p:sp>
              <p:nvSpPr>
                <p:cNvPr id="204" name="Oval 203"/>
                <p:cNvSpPr/>
                <p:nvPr/>
              </p:nvSpPr>
              <p:spPr>
                <a:xfrm>
                  <a:off x="3228072" y="2152221"/>
                  <a:ext cx="511553" cy="469941"/>
                </a:xfrm>
                <a:prstGeom prst="ellipse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800">
                    <a:latin typeface="Arial Narrow"/>
                    <a:cs typeface="Arial Narrow"/>
                  </a:endParaRPr>
                </a:p>
              </p:txBody>
            </p:sp>
            <p:sp>
              <p:nvSpPr>
                <p:cNvPr id="205" name="Rechteck 75"/>
                <p:cNvSpPr/>
                <p:nvPr/>
              </p:nvSpPr>
              <p:spPr>
                <a:xfrm>
                  <a:off x="3439749" y="2366365"/>
                  <a:ext cx="1569937" cy="617440"/>
                </a:xfrm>
                <a:prstGeom prst="rect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800" dirty="0" err="1" smtClean="0">
                      <a:solidFill>
                        <a:schemeClr val="tx1"/>
                      </a:solidFill>
                      <a:latin typeface="Arial Narrow"/>
                      <a:cs typeface="Arial Narrow"/>
                    </a:rPr>
                    <a:t>cfPerson</a:t>
                  </a:r>
                  <a:endParaRPr lang="de-DE" sz="800" dirty="0">
                    <a:solidFill>
                      <a:schemeClr val="tx1"/>
                    </a:solidFill>
                    <a:latin typeface="Arial Narrow"/>
                    <a:cs typeface="Arial Narrow"/>
                  </a:endParaRPr>
                </a:p>
              </p:txBody>
            </p:sp>
          </p:grpSp>
          <p:grpSp>
            <p:nvGrpSpPr>
              <p:cNvPr id="195" name="Gruppierung 65"/>
              <p:cNvGrpSpPr/>
              <p:nvPr/>
            </p:nvGrpSpPr>
            <p:grpSpPr>
              <a:xfrm>
                <a:off x="3536766" y="3392000"/>
                <a:ext cx="1569937" cy="684330"/>
                <a:chOff x="3308144" y="2152221"/>
                <a:chExt cx="1781615" cy="831584"/>
              </a:xfrm>
            </p:grpSpPr>
            <p:sp>
              <p:nvSpPr>
                <p:cNvPr id="202" name="Oval 201"/>
                <p:cNvSpPr/>
                <p:nvPr/>
              </p:nvSpPr>
              <p:spPr>
                <a:xfrm>
                  <a:off x="3308144" y="2152221"/>
                  <a:ext cx="511553" cy="469940"/>
                </a:xfrm>
                <a:prstGeom prst="ellipse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800">
                    <a:latin typeface="Arial Narrow"/>
                    <a:cs typeface="Arial Narrow"/>
                  </a:endParaRPr>
                </a:p>
              </p:txBody>
            </p:sp>
            <p:sp>
              <p:nvSpPr>
                <p:cNvPr id="203" name="Rechteck 73"/>
                <p:cNvSpPr/>
                <p:nvPr/>
              </p:nvSpPr>
              <p:spPr>
                <a:xfrm>
                  <a:off x="3519822" y="2366365"/>
                  <a:ext cx="1569937" cy="617440"/>
                </a:xfrm>
                <a:prstGeom prst="rect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800" dirty="0" err="1" smtClean="0">
                      <a:solidFill>
                        <a:srgbClr val="000000"/>
                      </a:solidFill>
                      <a:latin typeface="Arial Narrow"/>
                      <a:cs typeface="Arial Narrow"/>
                    </a:rPr>
                    <a:t>cfProject</a:t>
                  </a:r>
                  <a:endParaRPr lang="de-DE" sz="800" dirty="0">
                    <a:solidFill>
                      <a:srgbClr val="000000"/>
                    </a:solidFill>
                    <a:latin typeface="Arial Narrow"/>
                    <a:cs typeface="Arial Narrow"/>
                  </a:endParaRPr>
                </a:p>
              </p:txBody>
            </p:sp>
          </p:grpSp>
          <p:grpSp>
            <p:nvGrpSpPr>
              <p:cNvPr id="196" name="Gruppierung 66"/>
              <p:cNvGrpSpPr/>
              <p:nvPr/>
            </p:nvGrpSpPr>
            <p:grpSpPr>
              <a:xfrm>
                <a:off x="5656008" y="4431602"/>
                <a:ext cx="1569937" cy="684330"/>
                <a:chOff x="3228072" y="2152221"/>
                <a:chExt cx="1781614" cy="831584"/>
              </a:xfrm>
            </p:grpSpPr>
            <p:sp>
              <p:nvSpPr>
                <p:cNvPr id="200" name="Oval 199"/>
                <p:cNvSpPr/>
                <p:nvPr/>
              </p:nvSpPr>
              <p:spPr>
                <a:xfrm>
                  <a:off x="3228072" y="2152221"/>
                  <a:ext cx="511553" cy="469941"/>
                </a:xfrm>
                <a:prstGeom prst="ellipse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800">
                    <a:latin typeface="Arial Narrow"/>
                    <a:cs typeface="Arial Narrow"/>
                  </a:endParaRPr>
                </a:p>
              </p:txBody>
            </p:sp>
            <p:sp>
              <p:nvSpPr>
                <p:cNvPr id="201" name="Rechteck 71"/>
                <p:cNvSpPr/>
                <p:nvPr/>
              </p:nvSpPr>
              <p:spPr>
                <a:xfrm>
                  <a:off x="3439749" y="2366365"/>
                  <a:ext cx="1569937" cy="617440"/>
                </a:xfrm>
                <a:prstGeom prst="rect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800" dirty="0" err="1" smtClean="0">
                      <a:solidFill>
                        <a:srgbClr val="000000"/>
                      </a:solidFill>
                      <a:latin typeface="Arial Narrow"/>
                      <a:cs typeface="Arial Narrow"/>
                    </a:rPr>
                    <a:t>cfOrganisation</a:t>
                  </a:r>
                  <a:endParaRPr lang="de-DE" sz="800" dirty="0" smtClean="0">
                    <a:solidFill>
                      <a:srgbClr val="000000"/>
                    </a:solidFill>
                    <a:latin typeface="Arial Narrow"/>
                    <a:cs typeface="Arial Narrow"/>
                  </a:endParaRPr>
                </a:p>
                <a:p>
                  <a:pPr algn="ctr"/>
                  <a:r>
                    <a:rPr lang="de-DE" sz="800" dirty="0" smtClean="0">
                      <a:solidFill>
                        <a:srgbClr val="000000"/>
                      </a:solidFill>
                      <a:latin typeface="Arial Narrow"/>
                      <a:cs typeface="Arial Narrow"/>
                    </a:rPr>
                    <a:t>Unit</a:t>
                  </a:r>
                  <a:endParaRPr lang="de-DE" sz="800" dirty="0">
                    <a:solidFill>
                      <a:srgbClr val="000000"/>
                    </a:solidFill>
                    <a:latin typeface="Arial Narrow"/>
                    <a:cs typeface="Arial Narrow"/>
                  </a:endParaRPr>
                </a:p>
              </p:txBody>
            </p:sp>
          </p:grpSp>
          <p:cxnSp>
            <p:nvCxnSpPr>
              <p:cNvPr id="197" name="Gewinkelte Verbindung 67"/>
              <p:cNvCxnSpPr>
                <a:stCxn id="205" idx="3"/>
                <a:endCxn id="201" idx="1"/>
              </p:cNvCxnSpPr>
              <p:nvPr/>
            </p:nvCxnSpPr>
            <p:spPr>
              <a:xfrm>
                <a:off x="3254531" y="4861879"/>
                <a:ext cx="2588004" cy="12700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Gewinkelte Verbindung 68"/>
              <p:cNvCxnSpPr>
                <a:stCxn id="205" idx="0"/>
                <a:endCxn id="203" idx="1"/>
              </p:cNvCxnSpPr>
              <p:nvPr/>
            </p:nvCxnSpPr>
            <p:spPr>
              <a:xfrm rot="5400000" flipH="1" flipV="1">
                <a:off x="2750286" y="3634818"/>
                <a:ext cx="785549" cy="1160468"/>
              </a:xfrm>
              <a:prstGeom prst="bentConnector2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Gewinkelte Verbindung 69"/>
              <p:cNvCxnSpPr>
                <a:stCxn id="201" idx="0"/>
                <a:endCxn id="203" idx="3"/>
              </p:cNvCxnSpPr>
              <p:nvPr/>
            </p:nvCxnSpPr>
            <p:spPr>
              <a:xfrm rot="16200000" flipV="1">
                <a:off x="5427698" y="3501283"/>
                <a:ext cx="785549" cy="1427537"/>
              </a:xfrm>
              <a:prstGeom prst="bentConnector2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69" name="Gewinkelte Verbindung 39"/>
            <p:cNvCxnSpPr/>
            <p:nvPr/>
          </p:nvCxnSpPr>
          <p:spPr>
            <a:xfrm flipV="1">
              <a:off x="5266770" y="2762312"/>
              <a:ext cx="2126755" cy="538040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0" name="Gruppierung 40"/>
            <p:cNvGrpSpPr/>
            <p:nvPr/>
          </p:nvGrpSpPr>
          <p:grpSpPr>
            <a:xfrm>
              <a:off x="1658134" y="1332147"/>
              <a:ext cx="5629552" cy="1723932"/>
              <a:chOff x="1702234" y="1243027"/>
              <a:chExt cx="5629552" cy="1723932"/>
            </a:xfrm>
          </p:grpSpPr>
          <p:grpSp>
            <p:nvGrpSpPr>
              <p:cNvPr id="182" name="Gruppierung 52"/>
              <p:cNvGrpSpPr/>
              <p:nvPr/>
            </p:nvGrpSpPr>
            <p:grpSpPr>
              <a:xfrm>
                <a:off x="1702234" y="2282629"/>
                <a:ext cx="1569937" cy="684330"/>
                <a:chOff x="3228072" y="2152221"/>
                <a:chExt cx="1781614" cy="831584"/>
              </a:xfrm>
            </p:grpSpPr>
            <p:sp>
              <p:nvSpPr>
                <p:cNvPr id="192" name="Oval 191"/>
                <p:cNvSpPr/>
                <p:nvPr/>
              </p:nvSpPr>
              <p:spPr>
                <a:xfrm>
                  <a:off x="3228072" y="2152221"/>
                  <a:ext cx="511553" cy="469941"/>
                </a:xfrm>
                <a:prstGeom prst="ellipse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800">
                    <a:latin typeface="Arial Narrow"/>
                    <a:cs typeface="Arial Narrow"/>
                  </a:endParaRPr>
                </a:p>
              </p:txBody>
            </p:sp>
            <p:sp>
              <p:nvSpPr>
                <p:cNvPr id="193" name="Rechteck 63"/>
                <p:cNvSpPr/>
                <p:nvPr/>
              </p:nvSpPr>
              <p:spPr>
                <a:xfrm>
                  <a:off x="3439749" y="2366365"/>
                  <a:ext cx="1569937" cy="617440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800" dirty="0" err="1" smtClean="0">
                      <a:solidFill>
                        <a:schemeClr val="tx1"/>
                      </a:solidFill>
                      <a:latin typeface="Arial Narrow"/>
                      <a:cs typeface="Arial Narrow"/>
                    </a:rPr>
                    <a:t>cfResultPatent</a:t>
                  </a:r>
                  <a:endParaRPr lang="de-DE" sz="800" dirty="0">
                    <a:solidFill>
                      <a:schemeClr val="tx1"/>
                    </a:solidFill>
                    <a:latin typeface="Arial Narrow"/>
                    <a:cs typeface="Arial Narrow"/>
                  </a:endParaRPr>
                </a:p>
              </p:txBody>
            </p:sp>
          </p:grpSp>
          <p:grpSp>
            <p:nvGrpSpPr>
              <p:cNvPr id="183" name="Gruppierung 53"/>
              <p:cNvGrpSpPr/>
              <p:nvPr/>
            </p:nvGrpSpPr>
            <p:grpSpPr>
              <a:xfrm>
                <a:off x="3483848" y="1243027"/>
                <a:ext cx="1569937" cy="684330"/>
                <a:chOff x="3228072" y="2152221"/>
                <a:chExt cx="1781614" cy="831584"/>
              </a:xfrm>
            </p:grpSpPr>
            <p:sp>
              <p:nvSpPr>
                <p:cNvPr id="190" name="Oval 189"/>
                <p:cNvSpPr/>
                <p:nvPr/>
              </p:nvSpPr>
              <p:spPr>
                <a:xfrm>
                  <a:off x="3228072" y="2152221"/>
                  <a:ext cx="511553" cy="469941"/>
                </a:xfrm>
                <a:prstGeom prst="ellipse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800">
                    <a:latin typeface="Arial Narrow"/>
                    <a:cs typeface="Arial Narrow"/>
                  </a:endParaRPr>
                </a:p>
              </p:txBody>
            </p:sp>
            <p:sp>
              <p:nvSpPr>
                <p:cNvPr id="191" name="Rechteck 61"/>
                <p:cNvSpPr/>
                <p:nvPr/>
              </p:nvSpPr>
              <p:spPr>
                <a:xfrm>
                  <a:off x="3439749" y="2366365"/>
                  <a:ext cx="1569937" cy="617440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800" dirty="0" err="1" smtClean="0">
                      <a:solidFill>
                        <a:srgbClr val="000000"/>
                      </a:solidFill>
                      <a:latin typeface="Arial Narrow"/>
                      <a:cs typeface="Arial Narrow"/>
                    </a:rPr>
                    <a:t>cfResult</a:t>
                  </a:r>
                  <a:r>
                    <a:rPr lang="de-DE" sz="800" dirty="0" smtClean="0">
                      <a:solidFill>
                        <a:srgbClr val="000000"/>
                      </a:solidFill>
                      <a:latin typeface="Arial Narrow"/>
                      <a:cs typeface="Arial Narrow"/>
                    </a:rPr>
                    <a:t/>
                  </a:r>
                  <a:br>
                    <a:rPr lang="de-DE" sz="800" dirty="0" smtClean="0">
                      <a:solidFill>
                        <a:srgbClr val="000000"/>
                      </a:solidFill>
                      <a:latin typeface="Arial Narrow"/>
                      <a:cs typeface="Arial Narrow"/>
                    </a:rPr>
                  </a:br>
                  <a:r>
                    <a:rPr lang="de-DE" sz="800" dirty="0" err="1" smtClean="0">
                      <a:solidFill>
                        <a:srgbClr val="000000"/>
                      </a:solidFill>
                      <a:latin typeface="Arial Narrow"/>
                      <a:cs typeface="Arial Narrow"/>
                    </a:rPr>
                    <a:t>Publication</a:t>
                  </a:r>
                  <a:endParaRPr lang="de-DE" sz="800" dirty="0">
                    <a:solidFill>
                      <a:srgbClr val="000000"/>
                    </a:solidFill>
                    <a:latin typeface="Arial Narrow"/>
                    <a:cs typeface="Arial Narrow"/>
                  </a:endParaRPr>
                </a:p>
              </p:txBody>
            </p:sp>
          </p:grpSp>
          <p:grpSp>
            <p:nvGrpSpPr>
              <p:cNvPr id="184" name="Gruppierung 54"/>
              <p:cNvGrpSpPr/>
              <p:nvPr/>
            </p:nvGrpSpPr>
            <p:grpSpPr>
              <a:xfrm>
                <a:off x="5673648" y="2282629"/>
                <a:ext cx="1658138" cy="684330"/>
                <a:chOff x="3228072" y="2152221"/>
                <a:chExt cx="1881707" cy="831584"/>
              </a:xfrm>
            </p:grpSpPr>
            <p:sp>
              <p:nvSpPr>
                <p:cNvPr id="188" name="Oval 187"/>
                <p:cNvSpPr/>
                <p:nvPr/>
              </p:nvSpPr>
              <p:spPr>
                <a:xfrm>
                  <a:off x="3228072" y="2152221"/>
                  <a:ext cx="511553" cy="469941"/>
                </a:xfrm>
                <a:prstGeom prst="ellipse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800">
                    <a:latin typeface="Arial Narrow"/>
                    <a:cs typeface="Arial Narrow"/>
                  </a:endParaRPr>
                </a:p>
              </p:txBody>
            </p:sp>
            <p:sp>
              <p:nvSpPr>
                <p:cNvPr id="189" name="Rechteck 59"/>
                <p:cNvSpPr/>
                <p:nvPr/>
              </p:nvSpPr>
              <p:spPr>
                <a:xfrm>
                  <a:off x="3439749" y="2366365"/>
                  <a:ext cx="1670030" cy="617440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800" dirty="0" err="1" smtClean="0">
                      <a:solidFill>
                        <a:srgbClr val="000000"/>
                      </a:solidFill>
                      <a:latin typeface="Arial Narrow"/>
                      <a:cs typeface="Arial Narrow"/>
                    </a:rPr>
                    <a:t>cfResultProduct</a:t>
                  </a:r>
                  <a:endParaRPr lang="de-DE" sz="800" dirty="0" smtClean="0">
                    <a:solidFill>
                      <a:srgbClr val="000000"/>
                    </a:solidFill>
                    <a:latin typeface="Arial Narrow"/>
                    <a:cs typeface="Arial Narrow"/>
                  </a:endParaRPr>
                </a:p>
              </p:txBody>
            </p:sp>
          </p:grpSp>
          <p:cxnSp>
            <p:nvCxnSpPr>
              <p:cNvPr id="185" name="Gewinkelte Verbindung 55"/>
              <p:cNvCxnSpPr>
                <a:stCxn id="189" idx="1"/>
                <a:endCxn id="193" idx="3"/>
              </p:cNvCxnSpPr>
              <p:nvPr/>
            </p:nvCxnSpPr>
            <p:spPr>
              <a:xfrm rot="10800000">
                <a:off x="3272172" y="2712906"/>
                <a:ext cx="2588004" cy="16041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Gewinkelte Verbindung 56"/>
              <p:cNvCxnSpPr>
                <a:stCxn id="191" idx="1"/>
                <a:endCxn id="193" idx="0"/>
              </p:cNvCxnSpPr>
              <p:nvPr/>
            </p:nvCxnSpPr>
            <p:spPr>
              <a:xfrm rot="10800000" flipV="1">
                <a:off x="2580467" y="1673303"/>
                <a:ext cx="1089909" cy="785549"/>
              </a:xfrm>
              <a:prstGeom prst="bentConnector2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Gewinkelte Verbindung 57"/>
              <p:cNvCxnSpPr>
                <a:stCxn id="189" idx="0"/>
                <a:endCxn id="191" idx="3"/>
              </p:cNvCxnSpPr>
              <p:nvPr/>
            </p:nvCxnSpPr>
            <p:spPr>
              <a:xfrm rot="16200000" flipV="1">
                <a:off x="5432109" y="1294981"/>
                <a:ext cx="785549" cy="1542196"/>
              </a:xfrm>
              <a:prstGeom prst="bentConnector2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1" name="Gruppierung 41"/>
            <p:cNvGrpSpPr/>
            <p:nvPr/>
          </p:nvGrpSpPr>
          <p:grpSpPr>
            <a:xfrm>
              <a:off x="2963304" y="4816481"/>
              <a:ext cx="3811691" cy="685348"/>
              <a:chOff x="3007404" y="5114086"/>
              <a:chExt cx="3811691" cy="685348"/>
            </a:xfrm>
          </p:grpSpPr>
          <p:grpSp>
            <p:nvGrpSpPr>
              <p:cNvPr id="175" name="Gruppierung 45"/>
              <p:cNvGrpSpPr/>
              <p:nvPr/>
            </p:nvGrpSpPr>
            <p:grpSpPr>
              <a:xfrm>
                <a:off x="3007404" y="5115104"/>
                <a:ext cx="1569937" cy="684330"/>
                <a:chOff x="2689884" y="5079822"/>
                <a:chExt cx="1569937" cy="684330"/>
              </a:xfrm>
            </p:grpSpPr>
            <p:sp>
              <p:nvSpPr>
                <p:cNvPr id="180" name="Oval 179"/>
                <p:cNvSpPr/>
                <p:nvPr/>
              </p:nvSpPr>
              <p:spPr>
                <a:xfrm>
                  <a:off x="2689884" y="5079822"/>
                  <a:ext cx="450774" cy="386725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800">
                    <a:latin typeface="Arial Narrow"/>
                    <a:cs typeface="Arial Narrow"/>
                  </a:endParaRPr>
                </a:p>
              </p:txBody>
            </p:sp>
            <p:sp>
              <p:nvSpPr>
                <p:cNvPr id="181" name="Rechteck 51"/>
                <p:cNvSpPr/>
                <p:nvPr/>
              </p:nvSpPr>
              <p:spPr>
                <a:xfrm>
                  <a:off x="2876411" y="5256046"/>
                  <a:ext cx="1383410" cy="508106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800" dirty="0" err="1" smtClean="0">
                      <a:solidFill>
                        <a:srgbClr val="FFFFFF"/>
                      </a:solidFill>
                      <a:latin typeface="Arial Narrow"/>
                      <a:cs typeface="Arial Narrow"/>
                    </a:rPr>
                    <a:t>cfIndicator</a:t>
                  </a:r>
                  <a:endParaRPr lang="de-DE" sz="800" dirty="0">
                    <a:solidFill>
                      <a:srgbClr val="FFFFFF"/>
                    </a:solidFill>
                    <a:latin typeface="Arial Narrow"/>
                    <a:cs typeface="Arial Narrow"/>
                  </a:endParaRPr>
                </a:p>
              </p:txBody>
            </p:sp>
          </p:grpSp>
          <p:grpSp>
            <p:nvGrpSpPr>
              <p:cNvPr id="176" name="Gruppierung 46"/>
              <p:cNvGrpSpPr/>
              <p:nvPr/>
            </p:nvGrpSpPr>
            <p:grpSpPr>
              <a:xfrm>
                <a:off x="5083685" y="5114086"/>
                <a:ext cx="1735410" cy="684330"/>
                <a:chOff x="4554485" y="5114086"/>
                <a:chExt cx="1735410" cy="684330"/>
              </a:xfrm>
            </p:grpSpPr>
            <p:sp>
              <p:nvSpPr>
                <p:cNvPr id="178" name="Oval 177"/>
                <p:cNvSpPr/>
                <p:nvPr/>
              </p:nvSpPr>
              <p:spPr>
                <a:xfrm>
                  <a:off x="4554485" y="5114086"/>
                  <a:ext cx="450774" cy="386725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800">
                    <a:latin typeface="Arial Narrow"/>
                    <a:cs typeface="Arial Narrow"/>
                  </a:endParaRPr>
                </a:p>
              </p:txBody>
            </p:sp>
            <p:sp>
              <p:nvSpPr>
                <p:cNvPr id="179" name="Rechteck 49"/>
                <p:cNvSpPr/>
                <p:nvPr/>
              </p:nvSpPr>
              <p:spPr>
                <a:xfrm>
                  <a:off x="4741012" y="5290310"/>
                  <a:ext cx="1548883" cy="508106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800" dirty="0" err="1" smtClean="0">
                      <a:solidFill>
                        <a:srgbClr val="FFFFFF"/>
                      </a:solidFill>
                      <a:latin typeface="Arial Narrow"/>
                      <a:cs typeface="Arial Narrow"/>
                    </a:rPr>
                    <a:t>cfMeasurement</a:t>
                  </a:r>
                  <a:endParaRPr lang="de-DE" sz="800" dirty="0">
                    <a:solidFill>
                      <a:srgbClr val="FFFFFF"/>
                    </a:solidFill>
                    <a:latin typeface="Arial Narrow"/>
                    <a:cs typeface="Arial Narrow"/>
                  </a:endParaRPr>
                </a:p>
              </p:txBody>
            </p:sp>
          </p:grpSp>
          <p:cxnSp>
            <p:nvCxnSpPr>
              <p:cNvPr id="177" name="Gewinkelte Verbindung 47"/>
              <p:cNvCxnSpPr>
                <a:stCxn id="181" idx="3"/>
                <a:endCxn id="179" idx="1"/>
              </p:cNvCxnSpPr>
              <p:nvPr/>
            </p:nvCxnSpPr>
            <p:spPr>
              <a:xfrm flipV="1">
                <a:off x="4577341" y="5544363"/>
                <a:ext cx="692871" cy="1018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2" name="Rechteck 42"/>
            <p:cNvSpPr/>
            <p:nvPr/>
          </p:nvSpPr>
          <p:spPr>
            <a:xfrm>
              <a:off x="7679966" y="145675"/>
              <a:ext cx="1383410" cy="50810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 err="1" smtClean="0">
                  <a:solidFill>
                    <a:srgbClr val="000000"/>
                  </a:solidFill>
                  <a:latin typeface="Arial Narrow"/>
                  <a:cs typeface="Arial Narrow"/>
                </a:rPr>
                <a:t>cfFederated</a:t>
              </a:r>
              <a:r>
                <a:rPr lang="de-DE" sz="800" dirty="0" smtClean="0">
                  <a:solidFill>
                    <a:srgbClr val="000000"/>
                  </a:solidFill>
                  <a:latin typeface="Arial Narrow"/>
                  <a:cs typeface="Arial Narrow"/>
                </a:rPr>
                <a:t> Identifier</a:t>
              </a:r>
              <a:endParaRPr lang="de-DE" sz="800" dirty="0">
                <a:solidFill>
                  <a:srgbClr val="000000"/>
                </a:solidFill>
                <a:latin typeface="Arial Narrow"/>
                <a:cs typeface="Arial Narrow"/>
              </a:endParaRPr>
            </a:p>
          </p:txBody>
        </p:sp>
        <p:cxnSp>
          <p:nvCxnSpPr>
            <p:cNvPr id="173" name="Gewinkelte Verbindung 43"/>
            <p:cNvCxnSpPr/>
            <p:nvPr/>
          </p:nvCxnSpPr>
          <p:spPr>
            <a:xfrm rot="5400000" flipH="1" flipV="1">
              <a:off x="7920102" y="1013036"/>
              <a:ext cx="937615" cy="232946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4" name="Rechteck 44"/>
            <p:cNvSpPr/>
            <p:nvPr/>
          </p:nvSpPr>
          <p:spPr>
            <a:xfrm>
              <a:off x="-114166" y="0"/>
              <a:ext cx="9404441" cy="68580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800">
                <a:latin typeface="Arial Narrow"/>
                <a:cs typeface="Arial Narrow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7179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CERIF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By the CERIF Task Group of </a:t>
            </a:r>
            <a:r>
              <a:rPr lang="en-US" dirty="0" err="1" smtClean="0"/>
              <a:t>euroCRIS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Join </a:t>
            </a:r>
            <a:r>
              <a:rPr lang="en-US" dirty="0" err="1" smtClean="0"/>
              <a:t>euroCRIS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Come to the Task Group meeting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96155" y="100615"/>
            <a:ext cx="3159895" cy="480445"/>
            <a:chOff x="196155" y="100615"/>
            <a:chExt cx="3159895" cy="480445"/>
          </a:xfrm>
        </p:grpSpPr>
        <p:pic>
          <p:nvPicPr>
            <p:cNvPr id="5" name="Picture 4" descr="euroCRIS-logo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6155" y="100615"/>
              <a:ext cx="1509971" cy="480445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645651" y="135058"/>
              <a:ext cx="17103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i="0" dirty="0" err="1" smtClean="0">
                  <a:solidFill>
                    <a:srgbClr val="9B009B"/>
                  </a:solidFill>
                  <a:latin typeface="Apple Symbols"/>
                  <a:cs typeface="Apple Symbols"/>
                </a:rPr>
                <a:t>www.eurocris.org</a:t>
              </a:r>
              <a:endParaRPr lang="en-US" sz="2000" b="0" i="0" dirty="0">
                <a:solidFill>
                  <a:srgbClr val="9B009B"/>
                </a:solidFill>
                <a:latin typeface="Apple Symbols"/>
                <a:cs typeface="Apple Symbol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174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CERIF highlights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Right </a:t>
            </a:r>
            <a:r>
              <a:rPr lang="en-US" u="sng" dirty="0" smtClean="0"/>
              <a:t>level of abstraction</a:t>
            </a:r>
          </a:p>
          <a:p>
            <a:r>
              <a:rPr lang="en-US" dirty="0" smtClean="0"/>
              <a:t>Normalized model</a:t>
            </a:r>
          </a:p>
          <a:p>
            <a:pPr lvl="1"/>
            <a:r>
              <a:rPr lang="en-US" dirty="0" smtClean="0"/>
              <a:t>Record </a:t>
            </a:r>
            <a:r>
              <a:rPr lang="en-US" dirty="0" smtClean="0"/>
              <a:t>information </a:t>
            </a:r>
            <a:r>
              <a:rPr lang="en-US" u="sng" dirty="0" smtClean="0"/>
              <a:t>only </a:t>
            </a:r>
            <a:r>
              <a:rPr lang="en-US" u="sng" dirty="0" smtClean="0"/>
              <a:t>once</a:t>
            </a:r>
          </a:p>
          <a:p>
            <a:pPr lvl="1"/>
            <a:r>
              <a:rPr lang="en-US" u="sng" dirty="0" smtClean="0"/>
              <a:t>Reference</a:t>
            </a:r>
            <a:r>
              <a:rPr lang="en-US" dirty="0" smtClean="0"/>
              <a:t> rather than copy</a:t>
            </a:r>
          </a:p>
          <a:p>
            <a:r>
              <a:rPr lang="en-US" dirty="0" smtClean="0"/>
              <a:t>Versatile </a:t>
            </a:r>
            <a:r>
              <a:rPr lang="en-US" dirty="0"/>
              <a:t>S</a:t>
            </a:r>
            <a:r>
              <a:rPr lang="en-US" dirty="0" smtClean="0"/>
              <a:t>emantic Layer</a:t>
            </a:r>
          </a:p>
          <a:p>
            <a:r>
              <a:rPr lang="en-US" dirty="0" smtClean="0"/>
              <a:t>Time-based relationships</a:t>
            </a:r>
          </a:p>
          <a:p>
            <a:r>
              <a:rPr lang="en-US" dirty="0" smtClean="0"/>
              <a:t>Clean design, regular structure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96155" y="100615"/>
            <a:ext cx="3159895" cy="480445"/>
            <a:chOff x="196155" y="100615"/>
            <a:chExt cx="3159895" cy="480445"/>
          </a:xfrm>
        </p:grpSpPr>
        <p:pic>
          <p:nvPicPr>
            <p:cNvPr id="5" name="Picture 4" descr="euroCRIS-logo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6155" y="100615"/>
              <a:ext cx="1509971" cy="480445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645651" y="135058"/>
              <a:ext cx="17103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i="0" dirty="0" err="1" smtClean="0">
                  <a:solidFill>
                    <a:srgbClr val="9B009B"/>
                  </a:solidFill>
                  <a:latin typeface="Apple Symbols"/>
                  <a:cs typeface="Apple Symbols"/>
                </a:rPr>
                <a:t>www.eurocris.org</a:t>
              </a:r>
              <a:endParaRPr lang="en-US" sz="2000" b="0" i="0" dirty="0">
                <a:solidFill>
                  <a:srgbClr val="9B009B"/>
                </a:solidFill>
                <a:latin typeface="Apple Symbols"/>
                <a:cs typeface="Apple Symbol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0834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Metadata Layers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655232"/>
            <a:ext cx="4038600" cy="90593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Discovery metadata</a:t>
            </a:r>
          </a:p>
          <a:p>
            <a:pPr marL="0" indent="0">
              <a:buNone/>
            </a:pPr>
            <a:r>
              <a:rPr lang="en-US" sz="1800" dirty="0" smtClean="0"/>
              <a:t>DC, MODS, METS, </a:t>
            </a:r>
            <a:r>
              <a:rPr lang="en-US" sz="1800" dirty="0" err="1" smtClean="0"/>
              <a:t>eGMS</a:t>
            </a:r>
            <a:r>
              <a:rPr lang="en-US" sz="1800" dirty="0" smtClean="0"/>
              <a:t>, DCAT, …</a:t>
            </a:r>
            <a:endParaRPr lang="en-US" sz="18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57200" y="2836333"/>
            <a:ext cx="4038600" cy="1193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Contextual metadata</a:t>
            </a:r>
          </a:p>
          <a:p>
            <a:pPr marL="0" indent="0">
              <a:buNone/>
            </a:pPr>
            <a:r>
              <a:rPr lang="en-US" sz="1800" dirty="0" smtClean="0"/>
              <a:t>CERIF</a:t>
            </a:r>
            <a:endParaRPr lang="en-US" sz="1800" dirty="0"/>
          </a:p>
        </p:txBody>
      </p:sp>
      <p:sp>
        <p:nvSpPr>
          <p:cNvPr id="9" name="Content Placeholder 7"/>
          <p:cNvSpPr txBox="1">
            <a:spLocks/>
          </p:cNvSpPr>
          <p:nvPr/>
        </p:nvSpPr>
        <p:spPr>
          <a:xfrm>
            <a:off x="457200" y="3960799"/>
            <a:ext cx="4038600" cy="11938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Eurostile"/>
                <a:ea typeface="+mn-ea"/>
                <a:cs typeface="Eurostile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Eurostile"/>
                <a:ea typeface="+mn-ea"/>
                <a:cs typeface="Eurostile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Eurostile"/>
                <a:ea typeface="+mn-ea"/>
                <a:cs typeface="Eurostile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Eurostile"/>
                <a:ea typeface="+mn-ea"/>
                <a:cs typeface="Eurostile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Eurostile"/>
                <a:ea typeface="+mn-ea"/>
                <a:cs typeface="Eurostile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smtClean="0"/>
              <a:t>Detailed metadata</a:t>
            </a:r>
          </a:p>
          <a:p>
            <a:pPr marL="0" indent="0">
              <a:buFont typeface="Arial"/>
              <a:buNone/>
            </a:pPr>
            <a:r>
              <a:rPr lang="en-US" sz="1800" dirty="0" smtClean="0"/>
              <a:t>Domain-specific standards</a:t>
            </a:r>
            <a:endParaRPr lang="en-US" sz="1800" dirty="0"/>
          </a:p>
        </p:txBody>
      </p:sp>
      <p:sp>
        <p:nvSpPr>
          <p:cNvPr id="10" name="Curved Left Arrow 9"/>
          <p:cNvSpPr/>
          <p:nvPr/>
        </p:nvSpPr>
        <p:spPr>
          <a:xfrm>
            <a:off x="4135516" y="3217333"/>
            <a:ext cx="524934" cy="1083733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97516" y="3591467"/>
            <a:ext cx="1139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Reference</a:t>
            </a:r>
            <a:endParaRPr lang="en-US" dirty="0"/>
          </a:p>
        </p:txBody>
      </p:sp>
      <p:sp>
        <p:nvSpPr>
          <p:cNvPr id="13" name="Curved Left Arrow 12"/>
          <p:cNvSpPr/>
          <p:nvPr/>
        </p:nvSpPr>
        <p:spPr>
          <a:xfrm flipV="1">
            <a:off x="4135516" y="2108199"/>
            <a:ext cx="524934" cy="1109134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97516" y="2446866"/>
            <a:ext cx="1064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Generate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501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9" grpId="0"/>
      <p:bldP spid="10" grpId="0" animBg="1"/>
      <p:bldP spid="12" grpId="0"/>
      <p:bldP spid="13" grpId="0" animBg="1"/>
      <p:bldP spid="1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CRIS?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45651" y="135058"/>
            <a:ext cx="1710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i="0" dirty="0" err="1" smtClean="0">
                <a:solidFill>
                  <a:srgbClr val="9B009B"/>
                </a:solidFill>
                <a:latin typeface="Apple Symbols"/>
                <a:cs typeface="Apple Symbols"/>
              </a:rPr>
              <a:t>www.eurocris.org</a:t>
            </a:r>
            <a:endParaRPr lang="en-US" sz="2000" b="0" i="0" dirty="0">
              <a:solidFill>
                <a:srgbClr val="9B009B"/>
              </a:solidFill>
              <a:latin typeface="Apple Symbols"/>
              <a:cs typeface="Apple Symbol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96155" y="100615"/>
            <a:ext cx="3159895" cy="480445"/>
            <a:chOff x="196155" y="100615"/>
            <a:chExt cx="3159895" cy="480445"/>
          </a:xfrm>
        </p:grpSpPr>
        <p:pic>
          <p:nvPicPr>
            <p:cNvPr id="6" name="Picture 5" descr="euroCRIS-logo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6155" y="100615"/>
              <a:ext cx="1509971" cy="48044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645651" y="135058"/>
              <a:ext cx="17103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i="0" dirty="0" err="1" smtClean="0">
                  <a:solidFill>
                    <a:srgbClr val="9B009B"/>
                  </a:solidFill>
                  <a:latin typeface="Apple Symbols"/>
                  <a:cs typeface="Apple Symbols"/>
                </a:rPr>
                <a:t>www.eurocris.org</a:t>
              </a:r>
              <a:endParaRPr lang="en-US" sz="2000" b="0" i="0" dirty="0">
                <a:solidFill>
                  <a:srgbClr val="9B009B"/>
                </a:solidFill>
                <a:latin typeface="Apple Symbols"/>
                <a:cs typeface="Apple Symbols"/>
              </a:endParaRPr>
            </a:p>
          </p:txBody>
        </p:sp>
      </p:grp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555875" y="3184525"/>
            <a:ext cx="3097213" cy="2585323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endParaRPr lang="de-DE" b="1" dirty="0">
              <a:latin typeface="Eurostile"/>
              <a:cs typeface="Eurostile"/>
            </a:endParaRPr>
          </a:p>
          <a:p>
            <a:pPr algn="r"/>
            <a:r>
              <a:rPr lang="de-DE" b="1" dirty="0">
                <a:latin typeface="Eurostile"/>
                <a:cs typeface="Eurostile"/>
              </a:rPr>
              <a:t>… </a:t>
            </a:r>
            <a:r>
              <a:rPr lang="de-DE" b="1" dirty="0" err="1">
                <a:latin typeface="Eurostile"/>
                <a:cs typeface="Eurostile"/>
              </a:rPr>
              <a:t>information</a:t>
            </a:r>
            <a:r>
              <a:rPr lang="de-DE" b="1" dirty="0">
                <a:latin typeface="Eurostile"/>
                <a:cs typeface="Eurostile"/>
              </a:rPr>
              <a:t> </a:t>
            </a:r>
            <a:r>
              <a:rPr lang="de-DE" b="1" dirty="0" err="1">
                <a:latin typeface="Eurostile"/>
                <a:cs typeface="Eurostile"/>
              </a:rPr>
              <a:t>about</a:t>
            </a:r>
            <a:r>
              <a:rPr lang="de-DE" dirty="0">
                <a:latin typeface="Eurostile"/>
                <a:cs typeface="Eurostile"/>
              </a:rPr>
              <a:t> </a:t>
            </a:r>
          </a:p>
          <a:p>
            <a:pPr marL="285750" indent="-285750" algn="r">
              <a:buFont typeface="Arial"/>
              <a:buChar char="•"/>
            </a:pPr>
            <a:endParaRPr lang="de-DE" dirty="0">
              <a:latin typeface="Eurostile"/>
              <a:cs typeface="Eurostile"/>
            </a:endParaRPr>
          </a:p>
          <a:p>
            <a:pPr marL="285750" indent="-285750">
              <a:buFont typeface="Arial"/>
              <a:buChar char="•"/>
            </a:pPr>
            <a:r>
              <a:rPr lang="en-US" dirty="0"/>
              <a:t>Researchers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/>
              <a:t>Organisations</a:t>
            </a:r>
            <a:r>
              <a:rPr lang="en-US" dirty="0"/>
              <a:t> (Research-performing, Funding)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Funding </a:t>
            </a:r>
            <a:r>
              <a:rPr lang="en-US" dirty="0" err="1"/>
              <a:t>Programmes</a:t>
            </a:r>
            <a:r>
              <a:rPr lang="en-US" dirty="0"/>
              <a:t>, Calls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Projects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…	</a:t>
            </a:r>
            <a:endParaRPr lang="en-US" dirty="0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68313" y="3184525"/>
            <a:ext cx="1873250" cy="2585323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endParaRPr lang="de-DE" b="1" dirty="0">
              <a:latin typeface="Eurostile"/>
              <a:cs typeface="Eurostile"/>
            </a:endParaRPr>
          </a:p>
          <a:p>
            <a:pPr algn="r"/>
            <a:r>
              <a:rPr lang="de-DE" b="1" dirty="0">
                <a:latin typeface="Eurostile"/>
                <a:cs typeface="Eurostile"/>
              </a:rPr>
              <a:t>… </a:t>
            </a:r>
            <a:r>
              <a:rPr lang="de-DE" b="1" dirty="0" err="1">
                <a:latin typeface="Eurostile"/>
                <a:cs typeface="Eurostile"/>
              </a:rPr>
              <a:t>that</a:t>
            </a:r>
            <a:r>
              <a:rPr lang="de-DE" b="1" dirty="0">
                <a:latin typeface="Eurostile"/>
                <a:cs typeface="Eurostile"/>
              </a:rPr>
              <a:t> </a:t>
            </a:r>
            <a:r>
              <a:rPr lang="de-DE" b="1" dirty="0" err="1">
                <a:latin typeface="Eurostile"/>
                <a:cs typeface="Eurostile"/>
              </a:rPr>
              <a:t>means</a:t>
            </a:r>
            <a:endParaRPr lang="de-DE" b="1" dirty="0">
              <a:latin typeface="Eurostile"/>
              <a:cs typeface="Eurostile"/>
            </a:endParaRPr>
          </a:p>
          <a:p>
            <a:pPr algn="r"/>
            <a:r>
              <a:rPr lang="de-DE" b="1" dirty="0">
                <a:latin typeface="Eurostile"/>
                <a:cs typeface="Eurostile"/>
              </a:rPr>
              <a:t> </a:t>
            </a:r>
          </a:p>
          <a:p>
            <a:pPr marL="285750" indent="-285750" algn="l">
              <a:buFont typeface="Arial"/>
              <a:buChar char="•"/>
            </a:pPr>
            <a:r>
              <a:rPr lang="de-DE" dirty="0" err="1" smtClean="0">
                <a:latin typeface="Eurostile"/>
                <a:cs typeface="Eurostile"/>
              </a:rPr>
              <a:t>of</a:t>
            </a:r>
            <a:r>
              <a:rPr lang="de-DE" dirty="0" smtClean="0">
                <a:latin typeface="Eurostile"/>
                <a:cs typeface="Eurostile"/>
              </a:rPr>
              <a:t> </a:t>
            </a:r>
            <a:r>
              <a:rPr lang="de-DE" dirty="0" err="1" smtClean="0">
                <a:latin typeface="Eurostile"/>
                <a:cs typeface="Eurostile"/>
              </a:rPr>
              <a:t>current</a:t>
            </a:r>
            <a:r>
              <a:rPr lang="de-DE" dirty="0" smtClean="0">
                <a:latin typeface="Eurostile"/>
                <a:cs typeface="Eurostile"/>
              </a:rPr>
              <a:t> </a:t>
            </a:r>
            <a:r>
              <a:rPr lang="de-DE" dirty="0" err="1" smtClean="0">
                <a:latin typeface="Eurostile"/>
                <a:cs typeface="Eurostile"/>
              </a:rPr>
              <a:t>interest</a:t>
            </a:r>
            <a:endParaRPr lang="de-DE" dirty="0">
              <a:latin typeface="Eurostile"/>
              <a:cs typeface="Eurostile"/>
            </a:endParaRPr>
          </a:p>
          <a:p>
            <a:pPr marL="285750" indent="-285750" algn="l">
              <a:buFont typeface="Arial"/>
              <a:buChar char="•"/>
            </a:pPr>
            <a:r>
              <a:rPr lang="de-DE" dirty="0" smtClean="0">
                <a:latin typeface="Eurostile"/>
                <a:cs typeface="Eurostile"/>
              </a:rPr>
              <a:t>not </a:t>
            </a:r>
            <a:r>
              <a:rPr lang="de-DE" dirty="0" err="1" smtClean="0">
                <a:latin typeface="Eurostile"/>
                <a:cs typeface="Eurostile"/>
              </a:rPr>
              <a:t>necessarily</a:t>
            </a:r>
            <a:r>
              <a:rPr lang="de-DE" dirty="0" smtClean="0">
                <a:latin typeface="Eurostile"/>
                <a:cs typeface="Eurostile"/>
              </a:rPr>
              <a:t> </a:t>
            </a:r>
            <a:r>
              <a:rPr lang="de-DE" dirty="0" err="1" smtClean="0">
                <a:latin typeface="Eurostile"/>
                <a:cs typeface="Eurostile"/>
              </a:rPr>
              <a:t>ongoing</a:t>
            </a:r>
            <a:endParaRPr lang="de-DE" dirty="0" smtClean="0">
              <a:latin typeface="Eurostile"/>
              <a:cs typeface="Eurostile"/>
            </a:endParaRPr>
          </a:p>
          <a:p>
            <a:pPr algn="l"/>
            <a:endParaRPr lang="de-DE" dirty="0">
              <a:latin typeface="Eurostile"/>
              <a:cs typeface="Eurostile"/>
            </a:endParaRPr>
          </a:p>
        </p:txBody>
      </p:sp>
      <p:sp>
        <p:nvSpPr>
          <p:cNvPr id="11" name="AutoShape 5"/>
          <p:cNvSpPr>
            <a:spLocks noChangeArrowheads="1"/>
          </p:cNvSpPr>
          <p:nvPr/>
        </p:nvSpPr>
        <p:spPr bwMode="auto">
          <a:xfrm rot="5400000">
            <a:off x="3126582" y="2416968"/>
            <a:ext cx="1447800" cy="576263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CC99FF"/>
          </a:solidFill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Eurostile"/>
              <a:cs typeface="Eurostile"/>
            </a:endParaRPr>
          </a:p>
        </p:txBody>
      </p:sp>
      <p:sp>
        <p:nvSpPr>
          <p:cNvPr id="12" name="AutoShape 4"/>
          <p:cNvSpPr>
            <a:spLocks noChangeArrowheads="1"/>
          </p:cNvSpPr>
          <p:nvPr/>
        </p:nvSpPr>
        <p:spPr bwMode="auto">
          <a:xfrm rot="5400000">
            <a:off x="534194" y="2416969"/>
            <a:ext cx="1447800" cy="576262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CC99FF"/>
          </a:solidFill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Eurostile"/>
              <a:cs typeface="Eurostile"/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5867400" y="3184525"/>
            <a:ext cx="2881313" cy="2523768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de-DE" b="1" dirty="0">
                <a:latin typeface="Eurostile"/>
                <a:cs typeface="Eurostile"/>
              </a:rPr>
              <a:t>… </a:t>
            </a:r>
            <a:r>
              <a:rPr lang="de-DE" b="1" dirty="0" err="1">
                <a:latin typeface="Eurostile"/>
                <a:cs typeface="Eurostile"/>
              </a:rPr>
              <a:t>driven</a:t>
            </a:r>
            <a:r>
              <a:rPr lang="de-DE" b="1" dirty="0">
                <a:latin typeface="Eurostile"/>
                <a:cs typeface="Eurostile"/>
              </a:rPr>
              <a:t> </a:t>
            </a:r>
            <a:r>
              <a:rPr lang="de-DE" b="1" dirty="0" err="1">
                <a:latin typeface="Eurostile"/>
                <a:cs typeface="Eurostile"/>
              </a:rPr>
              <a:t>by</a:t>
            </a:r>
            <a:endParaRPr lang="de-DE" b="1" dirty="0">
              <a:latin typeface="Eurostile"/>
              <a:cs typeface="Eurostile"/>
            </a:endParaRPr>
          </a:p>
          <a:p>
            <a:pPr algn="l"/>
            <a:endParaRPr lang="de-DE" dirty="0">
              <a:latin typeface="Eurostile"/>
              <a:cs typeface="Eurostile"/>
            </a:endParaRPr>
          </a:p>
          <a:p>
            <a:pPr algn="l">
              <a:buFontTx/>
              <a:buChar char="•"/>
            </a:pPr>
            <a:r>
              <a:rPr lang="de-DE" dirty="0">
                <a:latin typeface="Eurostile"/>
                <a:cs typeface="Eurostile"/>
              </a:rPr>
              <a:t> </a:t>
            </a:r>
            <a:r>
              <a:rPr lang="de-DE" dirty="0" err="1" smtClean="0">
                <a:latin typeface="Eurostile"/>
                <a:cs typeface="Eurostile"/>
              </a:rPr>
              <a:t>Concepts</a:t>
            </a:r>
            <a:endParaRPr lang="de-DE" dirty="0">
              <a:latin typeface="Eurostile"/>
              <a:cs typeface="Eurostile"/>
            </a:endParaRPr>
          </a:p>
          <a:p>
            <a:pPr algn="l">
              <a:buFontTx/>
              <a:buChar char="•"/>
            </a:pPr>
            <a:r>
              <a:rPr lang="de-DE" dirty="0" smtClean="0">
                <a:latin typeface="Eurostile"/>
                <a:cs typeface="Eurostile"/>
              </a:rPr>
              <a:t> Model </a:t>
            </a:r>
            <a:endParaRPr lang="de-DE" dirty="0">
              <a:latin typeface="Eurostile"/>
              <a:cs typeface="Eurostile"/>
            </a:endParaRPr>
          </a:p>
          <a:p>
            <a:pPr algn="l"/>
            <a:r>
              <a:rPr lang="de-DE" b="1" dirty="0">
                <a:latin typeface="Eurostile"/>
                <a:cs typeface="Eurostile"/>
              </a:rPr>
              <a:t>   </a:t>
            </a:r>
            <a:br>
              <a:rPr lang="de-DE" b="1" dirty="0">
                <a:latin typeface="Eurostile"/>
                <a:cs typeface="Eurostile"/>
              </a:rPr>
            </a:br>
            <a:endParaRPr lang="de-DE" b="1" dirty="0">
              <a:latin typeface="Eurostile"/>
              <a:cs typeface="Eurostile"/>
            </a:endParaRPr>
          </a:p>
          <a:p>
            <a:pPr algn="r"/>
            <a:endParaRPr lang="de-DE" sz="1400" dirty="0">
              <a:latin typeface="Eurostile"/>
              <a:cs typeface="Eurostile"/>
            </a:endParaRPr>
          </a:p>
          <a:p>
            <a:pPr algn="l">
              <a:buFontTx/>
              <a:buChar char="•"/>
            </a:pPr>
            <a:r>
              <a:rPr lang="de-DE" dirty="0">
                <a:latin typeface="Eurostile"/>
                <a:cs typeface="Eurostile"/>
              </a:rPr>
              <a:t> </a:t>
            </a:r>
            <a:r>
              <a:rPr lang="de-DE" dirty="0" smtClean="0">
                <a:latin typeface="Eurostile"/>
                <a:cs typeface="Eurostile"/>
              </a:rPr>
              <a:t>Implementation (Information System)</a:t>
            </a:r>
            <a:endParaRPr lang="de-DE" dirty="0">
              <a:latin typeface="Eurostile"/>
              <a:cs typeface="Eurostile"/>
            </a:endParaRPr>
          </a:p>
        </p:txBody>
      </p:sp>
      <p:sp>
        <p:nvSpPr>
          <p:cNvPr id="14" name="AutoShape 6"/>
          <p:cNvSpPr>
            <a:spLocks noChangeArrowheads="1"/>
          </p:cNvSpPr>
          <p:nvPr/>
        </p:nvSpPr>
        <p:spPr bwMode="auto">
          <a:xfrm rot="5400000">
            <a:off x="5753890" y="2416969"/>
            <a:ext cx="1447800" cy="576262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CC99FF"/>
          </a:solidFill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Eurostile"/>
              <a:cs typeface="Eurostile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468313" y="1524001"/>
            <a:ext cx="1873250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 b="1" dirty="0" smtClean="0">
                <a:latin typeface="Eurostile"/>
                <a:cs typeface="Eurostile"/>
              </a:rPr>
              <a:t>C</a:t>
            </a:r>
            <a:r>
              <a:rPr lang="en-US" sz="2400" dirty="0" smtClean="0">
                <a:latin typeface="Eurostile"/>
                <a:cs typeface="Eurostile"/>
              </a:rPr>
              <a:t>urrent</a:t>
            </a:r>
            <a:endParaRPr lang="en-US" sz="2400" dirty="0">
              <a:latin typeface="Eurostile"/>
              <a:cs typeface="Eurostile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2555875" y="1524000"/>
            <a:ext cx="3097213" cy="4360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 b="1" dirty="0" smtClean="0">
                <a:latin typeface="Eurostile"/>
                <a:cs typeface="Eurostile"/>
              </a:rPr>
              <a:t>R</a:t>
            </a:r>
            <a:r>
              <a:rPr lang="en-US" sz="2400" dirty="0" smtClean="0">
                <a:latin typeface="Eurostile"/>
                <a:cs typeface="Eurostile"/>
              </a:rPr>
              <a:t>esearch </a:t>
            </a:r>
            <a:r>
              <a:rPr lang="en-US" sz="2400" b="1" dirty="0" smtClean="0">
                <a:latin typeface="Eurostile"/>
                <a:cs typeface="Eurostile"/>
              </a:rPr>
              <a:t>I</a:t>
            </a:r>
            <a:r>
              <a:rPr lang="en-US" sz="2400" dirty="0" smtClean="0">
                <a:latin typeface="Eurostile"/>
                <a:cs typeface="Eurostile"/>
              </a:rPr>
              <a:t>nformation</a:t>
            </a:r>
            <a:endParaRPr lang="en-US" sz="2400" dirty="0">
              <a:latin typeface="Eurostile"/>
              <a:cs typeface="Eurostile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5757859" y="1524000"/>
            <a:ext cx="1439862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 b="1" dirty="0">
                <a:latin typeface="Eurostile"/>
                <a:cs typeface="Eurostile"/>
              </a:rPr>
              <a:t>S</a:t>
            </a:r>
            <a:r>
              <a:rPr lang="en-US" sz="2400" dirty="0">
                <a:latin typeface="Eurostile"/>
                <a:cs typeface="Eurostile"/>
              </a:rPr>
              <a:t>ystem</a:t>
            </a:r>
          </a:p>
        </p:txBody>
      </p:sp>
      <p:sp>
        <p:nvSpPr>
          <p:cNvPr id="18" name="AutoShape 13"/>
          <p:cNvSpPr>
            <a:spLocks noChangeArrowheads="1"/>
          </p:cNvSpPr>
          <p:nvPr/>
        </p:nvSpPr>
        <p:spPr bwMode="auto">
          <a:xfrm>
            <a:off x="468313" y="5707068"/>
            <a:ext cx="8351837" cy="649287"/>
          </a:xfrm>
          <a:prstGeom prst="notchedRightArrow">
            <a:avLst>
              <a:gd name="adj1" fmla="val 49685"/>
              <a:gd name="adj2" fmla="val 97069"/>
            </a:avLst>
          </a:prstGeom>
          <a:solidFill>
            <a:srgbClr val="CC99FF"/>
          </a:solidFill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de-DE" dirty="0">
                <a:latin typeface="Eurostile"/>
                <a:cs typeface="Eurostile"/>
              </a:rPr>
              <a:t>an</a:t>
            </a:r>
            <a:r>
              <a:rPr lang="de-DE" b="1" dirty="0">
                <a:latin typeface="Eurostile"/>
                <a:cs typeface="Eurostile"/>
              </a:rPr>
              <a:t> </a:t>
            </a:r>
            <a:r>
              <a:rPr lang="de-DE" b="1" dirty="0" err="1">
                <a:latin typeface="Eurostile"/>
                <a:cs typeface="Eurostile"/>
              </a:rPr>
              <a:t>integrated</a:t>
            </a:r>
            <a:r>
              <a:rPr lang="de-DE" b="1" dirty="0">
                <a:latin typeface="Eurostile"/>
                <a:cs typeface="Eurostile"/>
              </a:rPr>
              <a:t> </a:t>
            </a:r>
            <a:r>
              <a:rPr lang="de-DE" b="1" dirty="0" err="1">
                <a:latin typeface="Eurostile"/>
                <a:cs typeface="Eurostile"/>
              </a:rPr>
              <a:t>approach</a:t>
            </a:r>
            <a:r>
              <a:rPr lang="de-DE" b="1" dirty="0">
                <a:latin typeface="Eurostile"/>
                <a:cs typeface="Eurostile"/>
              </a:rPr>
              <a:t> </a:t>
            </a:r>
            <a:r>
              <a:rPr lang="de-DE" dirty="0" err="1">
                <a:latin typeface="Eurostile"/>
                <a:cs typeface="Eurostile"/>
              </a:rPr>
              <a:t>towards</a:t>
            </a:r>
            <a:r>
              <a:rPr lang="de-DE" dirty="0">
                <a:latin typeface="Eurostile"/>
                <a:cs typeface="Eurostile"/>
              </a:rPr>
              <a:t> </a:t>
            </a:r>
            <a:r>
              <a:rPr lang="de-DE" dirty="0" err="1">
                <a:latin typeface="Eurostile"/>
                <a:cs typeface="Eurostile"/>
              </a:rPr>
              <a:t>managing</a:t>
            </a:r>
            <a:r>
              <a:rPr lang="de-DE" dirty="0">
                <a:latin typeface="Eurostile"/>
                <a:cs typeface="Eurostile"/>
              </a:rPr>
              <a:t> </a:t>
            </a:r>
            <a:r>
              <a:rPr lang="de-DE" dirty="0" err="1">
                <a:latin typeface="Eurostile"/>
                <a:cs typeface="Eurostile"/>
              </a:rPr>
              <a:t>research</a:t>
            </a:r>
            <a:r>
              <a:rPr lang="de-DE" dirty="0">
                <a:latin typeface="Eurostile"/>
                <a:cs typeface="Eurostile"/>
              </a:rPr>
              <a:t> </a:t>
            </a:r>
            <a:r>
              <a:rPr lang="de-DE" dirty="0" err="1">
                <a:latin typeface="Eurostile"/>
                <a:cs typeface="Eurostile"/>
              </a:rPr>
              <a:t>information</a:t>
            </a:r>
            <a:r>
              <a:rPr lang="de-DE" dirty="0">
                <a:latin typeface="Eurostile"/>
                <a:cs typeface="Eurostile"/>
              </a:rPr>
              <a:t> </a:t>
            </a:r>
          </a:p>
        </p:txBody>
      </p:sp>
      <p:sp>
        <p:nvSpPr>
          <p:cNvPr id="22" name="Rectangle 12"/>
          <p:cNvSpPr>
            <a:spLocks noChangeArrowheads="1"/>
          </p:cNvSpPr>
          <p:nvPr/>
        </p:nvSpPr>
        <p:spPr bwMode="auto">
          <a:xfrm>
            <a:off x="7286114" y="1528231"/>
            <a:ext cx="1439862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 b="1" dirty="0" smtClean="0">
                <a:latin typeface="Eurostile"/>
                <a:cs typeface="Eurostile"/>
              </a:rPr>
              <a:t>= CRIS</a:t>
            </a:r>
            <a:endParaRPr lang="en-US" sz="2400" dirty="0">
              <a:latin typeface="Eurostile"/>
              <a:cs typeface="Eurostile"/>
            </a:endParaRPr>
          </a:p>
        </p:txBody>
      </p:sp>
      <p:grpSp>
        <p:nvGrpSpPr>
          <p:cNvPr id="25" name="Group 21"/>
          <p:cNvGrpSpPr>
            <a:grpSpLocks/>
          </p:cNvGrpSpPr>
          <p:nvPr/>
        </p:nvGrpSpPr>
        <p:grpSpPr bwMode="auto">
          <a:xfrm rot="2276080">
            <a:off x="7731476" y="3807740"/>
            <a:ext cx="1049338" cy="1200277"/>
            <a:chOff x="4174" y="2291"/>
            <a:chExt cx="998" cy="1079"/>
          </a:xfrm>
        </p:grpSpPr>
        <p:sp>
          <p:nvSpPr>
            <p:cNvPr id="26" name="Text Box 16"/>
            <p:cNvSpPr txBox="1">
              <a:spLocks noChangeArrowheads="1"/>
            </p:cNvSpPr>
            <p:nvPr/>
          </p:nvSpPr>
          <p:spPr bwMode="auto">
            <a:xfrm rot="19670614">
              <a:off x="4174" y="2291"/>
              <a:ext cx="998" cy="1079"/>
            </a:xfrm>
            <a:prstGeom prst="rect">
              <a:avLst/>
            </a:prstGeom>
            <a:solidFill>
              <a:srgbClr val="FAFED2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 sz="1400" b="1" dirty="0">
                  <a:latin typeface="Eurostile"/>
                  <a:cs typeface="Eurostile"/>
                </a:rPr>
                <a:t>CERIF</a:t>
              </a:r>
              <a:endParaRPr lang="de-DE" b="1" dirty="0">
                <a:latin typeface="Eurostile"/>
                <a:cs typeface="Eurostile"/>
              </a:endParaRPr>
            </a:p>
            <a:p>
              <a:endParaRPr lang="de-DE" b="1" dirty="0">
                <a:latin typeface="Eurostile"/>
                <a:cs typeface="Eurostile"/>
              </a:endParaRPr>
            </a:p>
            <a:p>
              <a:endParaRPr lang="de-DE" b="1" dirty="0">
                <a:latin typeface="Eurostile"/>
                <a:cs typeface="Eurostile"/>
              </a:endParaRPr>
            </a:p>
            <a:p>
              <a:r>
                <a:rPr lang="de-DE" b="1" dirty="0">
                  <a:latin typeface="Eurostile"/>
                  <a:cs typeface="Eurostile"/>
                </a:rPr>
                <a:t> </a:t>
              </a:r>
            </a:p>
          </p:txBody>
        </p:sp>
        <p:grpSp>
          <p:nvGrpSpPr>
            <p:cNvPr id="27" name="Group 18"/>
            <p:cNvGrpSpPr>
              <a:grpSpLocks/>
            </p:cNvGrpSpPr>
            <p:nvPr/>
          </p:nvGrpSpPr>
          <p:grpSpPr bwMode="auto">
            <a:xfrm rot="-1927004">
              <a:off x="4354" y="2633"/>
              <a:ext cx="772" cy="544"/>
              <a:chOff x="4122" y="1245"/>
              <a:chExt cx="1317" cy="816"/>
            </a:xfrm>
          </p:grpSpPr>
          <p:sp>
            <p:nvSpPr>
              <p:cNvPr id="28" name="Rectangle 19"/>
              <p:cNvSpPr>
                <a:spLocks noChangeArrowheads="1"/>
              </p:cNvSpPr>
              <p:nvPr/>
            </p:nvSpPr>
            <p:spPr bwMode="auto">
              <a:xfrm>
                <a:off x="4106" y="1202"/>
                <a:ext cx="1334" cy="816"/>
              </a:xfrm>
              <a:prstGeom prst="rect">
                <a:avLst/>
              </a:prstGeom>
              <a:solidFill>
                <a:srgbClr val="0000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latin typeface="Eurostile"/>
                  <a:cs typeface="Eurostile"/>
                </a:endParaRPr>
              </a:p>
            </p:txBody>
          </p:sp>
          <p:pic>
            <p:nvPicPr>
              <p:cNvPr id="29" name="Picture 20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259" y="1303"/>
                <a:ext cx="1081" cy="7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2835046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2500" dirty="0" smtClean="0"/>
              <a:t>CRIS and Repositories at an institution</a:t>
            </a:r>
            <a:br>
              <a:rPr lang="en-US" sz="2500" dirty="0" smtClean="0"/>
            </a:br>
            <a:r>
              <a:rPr lang="en-US" sz="2500" dirty="0" smtClean="0"/>
              <a:t>(slide by Keith Jeffery)</a:t>
            </a:r>
            <a:endParaRPr lang="en-US" sz="2500" dirty="0"/>
          </a:p>
        </p:txBody>
      </p:sp>
      <p:sp>
        <p:nvSpPr>
          <p:cNvPr id="4" name="TextBox 3"/>
          <p:cNvSpPr txBox="1"/>
          <p:nvPr/>
        </p:nvSpPr>
        <p:spPr>
          <a:xfrm>
            <a:off x="1645651" y="135058"/>
            <a:ext cx="1710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i="0" dirty="0" err="1" smtClean="0">
                <a:solidFill>
                  <a:srgbClr val="9B009B"/>
                </a:solidFill>
                <a:latin typeface="Apple Symbols"/>
                <a:cs typeface="Apple Symbols"/>
              </a:rPr>
              <a:t>www.eurocris.org</a:t>
            </a:r>
            <a:endParaRPr lang="en-US" sz="2000" b="0" i="0" dirty="0">
              <a:solidFill>
                <a:srgbClr val="9B009B"/>
              </a:solidFill>
              <a:latin typeface="Apple Symbols"/>
              <a:cs typeface="Apple Symbol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96155" y="100615"/>
            <a:ext cx="3159895" cy="480445"/>
            <a:chOff x="196155" y="100615"/>
            <a:chExt cx="3159895" cy="480445"/>
          </a:xfrm>
        </p:grpSpPr>
        <p:pic>
          <p:nvPicPr>
            <p:cNvPr id="6" name="Picture 5" descr="euroCRIS-logo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6155" y="100615"/>
              <a:ext cx="1509971" cy="48044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645651" y="135058"/>
              <a:ext cx="17103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i="0" dirty="0" err="1" smtClean="0">
                  <a:solidFill>
                    <a:srgbClr val="9B009B"/>
                  </a:solidFill>
                  <a:latin typeface="Apple Symbols"/>
                  <a:cs typeface="Apple Symbols"/>
                </a:rPr>
                <a:t>www.eurocris.org</a:t>
              </a:r>
              <a:endParaRPr lang="en-US" sz="2000" b="0" i="0" dirty="0">
                <a:solidFill>
                  <a:srgbClr val="9B009B"/>
                </a:solidFill>
                <a:latin typeface="Apple Symbols"/>
                <a:cs typeface="Apple Symbols"/>
              </a:endParaRPr>
            </a:p>
          </p:txBody>
        </p:sp>
      </p:grpSp>
      <p:grpSp>
        <p:nvGrpSpPr>
          <p:cNvPr id="50" name="Group 4"/>
          <p:cNvGrpSpPr>
            <a:grpSpLocks/>
          </p:cNvGrpSpPr>
          <p:nvPr/>
        </p:nvGrpSpPr>
        <p:grpSpPr bwMode="auto">
          <a:xfrm>
            <a:off x="468313" y="1636535"/>
            <a:ext cx="8351837" cy="4537075"/>
            <a:chOff x="295" y="890"/>
            <a:chExt cx="5261" cy="2858"/>
          </a:xfrm>
        </p:grpSpPr>
        <p:sp>
          <p:nvSpPr>
            <p:cNvPr id="51" name="Rectangle 5"/>
            <p:cNvSpPr>
              <a:spLocks noChangeArrowheads="1"/>
            </p:cNvSpPr>
            <p:nvPr/>
          </p:nvSpPr>
          <p:spPr bwMode="auto">
            <a:xfrm>
              <a:off x="1519" y="1389"/>
              <a:ext cx="2495" cy="1044"/>
            </a:xfrm>
            <a:prstGeom prst="rect">
              <a:avLst/>
            </a:prstGeom>
            <a:solidFill>
              <a:srgbClr val="D6009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>
                  <a:latin typeface="Eurostile"/>
                  <a:cs typeface="Eurostile"/>
                </a:rPr>
                <a:t>CRIS</a:t>
              </a:r>
            </a:p>
            <a:p>
              <a:pPr algn="ctr"/>
              <a:r>
                <a:rPr lang="en-GB">
                  <a:latin typeface="Eurostile"/>
                  <a:cs typeface="Eurostile"/>
                </a:rPr>
                <a:t>Research Context</a:t>
              </a:r>
            </a:p>
            <a:p>
              <a:pPr algn="ctr"/>
              <a:r>
                <a:rPr lang="en-GB">
                  <a:latin typeface="Eurostile"/>
                  <a:cs typeface="Eurostile"/>
                </a:rPr>
                <a:t>[projects, persons, organisational units</a:t>
              </a:r>
            </a:p>
            <a:p>
              <a:pPr algn="ctr"/>
              <a:r>
                <a:rPr lang="en-GB">
                  <a:latin typeface="Eurostile"/>
                  <a:cs typeface="Eurostile"/>
                </a:rPr>
                <a:t>funding, products, patents, publications</a:t>
              </a:r>
            </a:p>
            <a:p>
              <a:pPr algn="ctr"/>
              <a:r>
                <a:rPr lang="en-GB">
                  <a:latin typeface="Eurostile"/>
                  <a:cs typeface="Eurostile"/>
                </a:rPr>
                <a:t>facilities, equipment, events]</a:t>
              </a:r>
              <a:endParaRPr lang="en-US">
                <a:latin typeface="Eurostile"/>
                <a:cs typeface="Eurostile"/>
              </a:endParaRPr>
            </a:p>
          </p:txBody>
        </p:sp>
        <p:sp>
          <p:nvSpPr>
            <p:cNvPr id="52" name="Rectangle 6"/>
            <p:cNvSpPr>
              <a:spLocks noChangeArrowheads="1"/>
            </p:cNvSpPr>
            <p:nvPr/>
          </p:nvSpPr>
          <p:spPr bwMode="auto">
            <a:xfrm>
              <a:off x="839" y="2704"/>
              <a:ext cx="1996" cy="1044"/>
            </a:xfrm>
            <a:prstGeom prst="rect">
              <a:avLst/>
            </a:prstGeom>
            <a:solidFill>
              <a:srgbClr val="6FAA2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>
                  <a:latin typeface="Eurostile"/>
                  <a:cs typeface="Eurostile"/>
                </a:rPr>
                <a:t>OA Repository</a:t>
              </a:r>
            </a:p>
            <a:p>
              <a:pPr algn="ctr"/>
              <a:r>
                <a:rPr lang="en-GB">
                  <a:latin typeface="Eurostile"/>
                  <a:cs typeface="Eurostile"/>
                </a:rPr>
                <a:t>(hypermedia) Documents</a:t>
              </a:r>
              <a:endParaRPr lang="en-US">
                <a:latin typeface="Eurostile"/>
                <a:cs typeface="Eurostile"/>
              </a:endParaRPr>
            </a:p>
          </p:txBody>
        </p:sp>
        <p:sp>
          <p:nvSpPr>
            <p:cNvPr id="53" name="Rectangle 7"/>
            <p:cNvSpPr>
              <a:spLocks noChangeArrowheads="1"/>
            </p:cNvSpPr>
            <p:nvPr/>
          </p:nvSpPr>
          <p:spPr bwMode="auto">
            <a:xfrm>
              <a:off x="2880" y="2704"/>
              <a:ext cx="1996" cy="1044"/>
            </a:xfrm>
            <a:prstGeom prst="rect">
              <a:avLst/>
            </a:prstGeom>
            <a:solidFill>
              <a:srgbClr val="00009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 dirty="0">
                <a:latin typeface="Eurostile"/>
                <a:cs typeface="Eurostile"/>
              </a:endParaRPr>
            </a:p>
            <a:p>
              <a:pPr algn="ctr"/>
              <a:r>
                <a:rPr lang="en-GB" dirty="0">
                  <a:solidFill>
                    <a:schemeClr val="bg1"/>
                  </a:solidFill>
                  <a:latin typeface="Eurostile"/>
                  <a:cs typeface="Eurostile"/>
                </a:rPr>
                <a:t>e-Research repository</a:t>
              </a:r>
            </a:p>
            <a:p>
              <a:pPr algn="ctr"/>
              <a:r>
                <a:rPr lang="en-GB" dirty="0">
                  <a:solidFill>
                    <a:schemeClr val="bg1"/>
                  </a:solidFill>
                  <a:latin typeface="Eurostile"/>
                  <a:cs typeface="Eurostile"/>
                </a:rPr>
                <a:t>Datasets and Software</a:t>
              </a:r>
            </a:p>
            <a:p>
              <a:pPr algn="ctr"/>
              <a:endParaRPr lang="en-US" dirty="0">
                <a:latin typeface="Eurostile"/>
                <a:cs typeface="Eurostile"/>
              </a:endParaRPr>
            </a:p>
          </p:txBody>
        </p:sp>
        <p:sp>
          <p:nvSpPr>
            <p:cNvPr id="54" name="AutoShape 8"/>
            <p:cNvSpPr>
              <a:spLocks noChangeArrowheads="1"/>
            </p:cNvSpPr>
            <p:nvPr/>
          </p:nvSpPr>
          <p:spPr bwMode="auto">
            <a:xfrm>
              <a:off x="1701" y="2432"/>
              <a:ext cx="317" cy="272"/>
            </a:xfrm>
            <a:prstGeom prst="upDownArrow">
              <a:avLst>
                <a:gd name="adj1" fmla="val 50000"/>
                <a:gd name="adj2" fmla="val 20000"/>
              </a:avLst>
            </a:prstGeom>
            <a:solidFill>
              <a:srgbClr val="D6009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Eurostile"/>
                <a:cs typeface="Eurostile"/>
              </a:endParaRPr>
            </a:p>
          </p:txBody>
        </p:sp>
        <p:sp>
          <p:nvSpPr>
            <p:cNvPr id="55" name="AutoShape 9"/>
            <p:cNvSpPr>
              <a:spLocks noChangeArrowheads="1"/>
            </p:cNvSpPr>
            <p:nvPr/>
          </p:nvSpPr>
          <p:spPr bwMode="auto">
            <a:xfrm>
              <a:off x="3560" y="2432"/>
              <a:ext cx="317" cy="272"/>
            </a:xfrm>
            <a:prstGeom prst="upDownArrow">
              <a:avLst>
                <a:gd name="adj1" fmla="val 50000"/>
                <a:gd name="adj2" fmla="val 20000"/>
              </a:avLst>
            </a:prstGeom>
            <a:solidFill>
              <a:srgbClr val="D6009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Eurostile"/>
                <a:cs typeface="Eurostile"/>
              </a:endParaRPr>
            </a:p>
          </p:txBody>
        </p:sp>
        <p:sp>
          <p:nvSpPr>
            <p:cNvPr id="56" name="AutoShape 10"/>
            <p:cNvSpPr>
              <a:spLocks noChangeArrowheads="1"/>
            </p:cNvSpPr>
            <p:nvPr/>
          </p:nvSpPr>
          <p:spPr bwMode="auto">
            <a:xfrm>
              <a:off x="2562" y="1117"/>
              <a:ext cx="317" cy="272"/>
            </a:xfrm>
            <a:prstGeom prst="upDownArrow">
              <a:avLst>
                <a:gd name="adj1" fmla="val 50000"/>
                <a:gd name="adj2" fmla="val 20000"/>
              </a:avLst>
            </a:prstGeom>
            <a:solidFill>
              <a:srgbClr val="D6009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Eurostile"/>
                <a:cs typeface="Eurostile"/>
              </a:endParaRPr>
            </a:p>
          </p:txBody>
        </p:sp>
        <p:sp>
          <p:nvSpPr>
            <p:cNvPr id="57" name="AutoShape 11"/>
            <p:cNvSpPr>
              <a:spLocks noChangeArrowheads="1"/>
            </p:cNvSpPr>
            <p:nvPr/>
          </p:nvSpPr>
          <p:spPr bwMode="auto">
            <a:xfrm>
              <a:off x="793" y="1661"/>
              <a:ext cx="681" cy="318"/>
            </a:xfrm>
            <a:prstGeom prst="leftRightArrow">
              <a:avLst>
                <a:gd name="adj1" fmla="val 50000"/>
                <a:gd name="adj2" fmla="val 42830"/>
              </a:avLst>
            </a:prstGeom>
            <a:solidFill>
              <a:srgbClr val="D6009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Eurostile"/>
                <a:cs typeface="Eurostile"/>
              </a:endParaRPr>
            </a:p>
          </p:txBody>
        </p:sp>
        <p:sp>
          <p:nvSpPr>
            <p:cNvPr id="58" name="AutoShape 12"/>
            <p:cNvSpPr>
              <a:spLocks noChangeArrowheads="1"/>
            </p:cNvSpPr>
            <p:nvPr/>
          </p:nvSpPr>
          <p:spPr bwMode="auto">
            <a:xfrm>
              <a:off x="4059" y="1661"/>
              <a:ext cx="681" cy="318"/>
            </a:xfrm>
            <a:prstGeom prst="leftRightArrow">
              <a:avLst>
                <a:gd name="adj1" fmla="val 50000"/>
                <a:gd name="adj2" fmla="val 42830"/>
              </a:avLst>
            </a:prstGeom>
            <a:solidFill>
              <a:srgbClr val="D6009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Eurostile"/>
                <a:cs typeface="Eurostile"/>
              </a:endParaRPr>
            </a:p>
          </p:txBody>
        </p:sp>
        <p:sp>
          <p:nvSpPr>
            <p:cNvPr id="59" name="AutoShape 13"/>
            <p:cNvSpPr>
              <a:spLocks noChangeArrowheads="1"/>
            </p:cNvSpPr>
            <p:nvPr/>
          </p:nvSpPr>
          <p:spPr bwMode="auto">
            <a:xfrm>
              <a:off x="521" y="3113"/>
              <a:ext cx="318" cy="181"/>
            </a:xfrm>
            <a:prstGeom prst="leftRightArrow">
              <a:avLst>
                <a:gd name="adj1" fmla="val 50000"/>
                <a:gd name="adj2" fmla="val 35138"/>
              </a:avLst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Eurostile"/>
                <a:cs typeface="Eurostile"/>
              </a:endParaRPr>
            </a:p>
          </p:txBody>
        </p:sp>
        <p:sp>
          <p:nvSpPr>
            <p:cNvPr id="60" name="Text Box 14"/>
            <p:cNvSpPr txBox="1">
              <a:spLocks noChangeArrowheads="1"/>
            </p:cNvSpPr>
            <p:nvPr/>
          </p:nvSpPr>
          <p:spPr bwMode="auto">
            <a:xfrm>
              <a:off x="295" y="2704"/>
              <a:ext cx="544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600">
                  <a:latin typeface="Eurostile"/>
                  <a:cs typeface="Eurostile"/>
                </a:rPr>
                <a:t>OAI-PMH</a:t>
              </a:r>
              <a:endParaRPr lang="en-US" sz="1600">
                <a:latin typeface="Eurostile"/>
                <a:cs typeface="Eurostile"/>
              </a:endParaRPr>
            </a:p>
          </p:txBody>
        </p:sp>
        <p:sp>
          <p:nvSpPr>
            <p:cNvPr id="61" name="AutoShape 15"/>
            <p:cNvSpPr>
              <a:spLocks noChangeArrowheads="1"/>
            </p:cNvSpPr>
            <p:nvPr/>
          </p:nvSpPr>
          <p:spPr bwMode="auto">
            <a:xfrm>
              <a:off x="4876" y="3113"/>
              <a:ext cx="318" cy="181"/>
            </a:xfrm>
            <a:prstGeom prst="leftRightArrow">
              <a:avLst>
                <a:gd name="adj1" fmla="val 50000"/>
                <a:gd name="adj2" fmla="val 35138"/>
              </a:avLst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Eurostile"/>
                <a:cs typeface="Eurostile"/>
              </a:endParaRPr>
            </a:p>
          </p:txBody>
        </p:sp>
        <p:sp>
          <p:nvSpPr>
            <p:cNvPr id="62" name="Text Box 16"/>
            <p:cNvSpPr txBox="1">
              <a:spLocks noChangeArrowheads="1"/>
            </p:cNvSpPr>
            <p:nvPr/>
          </p:nvSpPr>
          <p:spPr bwMode="auto">
            <a:xfrm>
              <a:off x="4876" y="2614"/>
              <a:ext cx="680" cy="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600">
                  <a:latin typeface="Eurostile"/>
                  <a:cs typeface="Eurostile"/>
                </a:rPr>
                <a:t>Various</a:t>
              </a:r>
            </a:p>
            <a:p>
              <a:pPr>
                <a:spcBef>
                  <a:spcPct val="50000"/>
                </a:spcBef>
              </a:pPr>
              <a:r>
                <a:rPr lang="en-GB" sz="1600">
                  <a:latin typeface="Eurostile"/>
                  <a:cs typeface="Eurostile"/>
                </a:rPr>
                <a:t>protocols</a:t>
              </a:r>
              <a:endParaRPr lang="en-US" sz="1600">
                <a:latin typeface="Eurostile"/>
                <a:cs typeface="Eurostile"/>
              </a:endParaRPr>
            </a:p>
          </p:txBody>
        </p:sp>
        <p:sp>
          <p:nvSpPr>
            <p:cNvPr id="63" name="Text Box 17"/>
            <p:cNvSpPr txBox="1">
              <a:spLocks noChangeArrowheads="1"/>
            </p:cNvSpPr>
            <p:nvPr/>
          </p:nvSpPr>
          <p:spPr bwMode="auto">
            <a:xfrm>
              <a:off x="2245" y="890"/>
              <a:ext cx="95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>
                  <a:latin typeface="Eurostile"/>
                  <a:cs typeface="Eurostile"/>
                </a:rPr>
                <a:t>End-User</a:t>
              </a:r>
              <a:endParaRPr lang="en-US">
                <a:latin typeface="Eurostile"/>
                <a:cs typeface="Eurostile"/>
              </a:endParaRPr>
            </a:p>
          </p:txBody>
        </p:sp>
        <p:sp>
          <p:nvSpPr>
            <p:cNvPr id="64" name="Text Box 18"/>
            <p:cNvSpPr txBox="1">
              <a:spLocks noChangeArrowheads="1"/>
            </p:cNvSpPr>
            <p:nvPr/>
          </p:nvSpPr>
          <p:spPr bwMode="auto">
            <a:xfrm>
              <a:off x="4150" y="1434"/>
              <a:ext cx="63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>
                  <a:latin typeface="Eurostile"/>
                  <a:cs typeface="Eurostile"/>
                </a:rPr>
                <a:t>CERIF</a:t>
              </a:r>
              <a:endParaRPr lang="en-US">
                <a:latin typeface="Eurostile"/>
                <a:cs typeface="Eurostile"/>
              </a:endParaRPr>
            </a:p>
          </p:txBody>
        </p:sp>
        <p:sp>
          <p:nvSpPr>
            <p:cNvPr id="65" name="Text Box 19"/>
            <p:cNvSpPr txBox="1">
              <a:spLocks noChangeArrowheads="1"/>
            </p:cNvSpPr>
            <p:nvPr/>
          </p:nvSpPr>
          <p:spPr bwMode="auto">
            <a:xfrm>
              <a:off x="884" y="1434"/>
              <a:ext cx="63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>
                  <a:latin typeface="Eurostile"/>
                  <a:cs typeface="Eurostile"/>
                </a:rPr>
                <a:t>CERIF</a:t>
              </a:r>
              <a:endParaRPr lang="en-US">
                <a:latin typeface="Eurostile"/>
                <a:cs typeface="Eurostil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9729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8763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The CERIF Evolution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645651" y="135058"/>
            <a:ext cx="1710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i="0" dirty="0" err="1" smtClean="0">
                <a:solidFill>
                  <a:srgbClr val="9B009B"/>
                </a:solidFill>
                <a:latin typeface="Apple Symbols"/>
                <a:cs typeface="Apple Symbols"/>
              </a:rPr>
              <a:t>www.eurocris.org</a:t>
            </a:r>
            <a:endParaRPr lang="en-US" sz="2000" b="0" i="0" dirty="0">
              <a:solidFill>
                <a:srgbClr val="9B009B"/>
              </a:solidFill>
              <a:latin typeface="Apple Symbols"/>
              <a:cs typeface="Apple Symbol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96155" y="100615"/>
            <a:ext cx="3159895" cy="480445"/>
            <a:chOff x="196155" y="100615"/>
            <a:chExt cx="3159895" cy="480445"/>
          </a:xfrm>
        </p:grpSpPr>
        <p:pic>
          <p:nvPicPr>
            <p:cNvPr id="6" name="Picture 5" descr="euroCRIS-logo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6155" y="100615"/>
              <a:ext cx="1509971" cy="48044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645651" y="135058"/>
              <a:ext cx="17103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i="0" dirty="0" err="1" smtClean="0">
                  <a:solidFill>
                    <a:srgbClr val="9B009B"/>
                  </a:solidFill>
                  <a:latin typeface="Apple Symbols"/>
                  <a:cs typeface="Apple Symbols"/>
                </a:rPr>
                <a:t>www.eurocris.org</a:t>
              </a:r>
              <a:endParaRPr lang="en-US" sz="2000" b="0" i="0" dirty="0">
                <a:solidFill>
                  <a:srgbClr val="9B009B"/>
                </a:solidFill>
                <a:latin typeface="Apple Symbols"/>
                <a:cs typeface="Apple Symbols"/>
              </a:endParaRPr>
            </a:p>
          </p:txBody>
        </p:sp>
      </p:grpSp>
      <p:sp>
        <p:nvSpPr>
          <p:cNvPr id="433" name="Rectangle 4"/>
          <p:cNvSpPr>
            <a:spLocks noChangeArrowheads="1"/>
          </p:cNvSpPr>
          <p:nvPr/>
        </p:nvSpPr>
        <p:spPr bwMode="auto">
          <a:xfrm>
            <a:off x="3979583" y="915858"/>
            <a:ext cx="5131100" cy="5041347"/>
          </a:xfrm>
          <a:prstGeom prst="rect">
            <a:avLst/>
          </a:prstGeom>
          <a:solidFill>
            <a:srgbClr val="E0CCDC"/>
          </a:solidFill>
          <a:ln w="9525">
            <a:solidFill>
              <a:schemeClr val="accent4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Eurostile"/>
              <a:cs typeface="Eurostile"/>
            </a:endParaRPr>
          </a:p>
        </p:txBody>
      </p:sp>
      <p:sp>
        <p:nvSpPr>
          <p:cNvPr id="434" name="Text Box 5"/>
          <p:cNvSpPr txBox="1">
            <a:spLocks noChangeArrowheads="1"/>
          </p:cNvSpPr>
          <p:nvPr/>
        </p:nvSpPr>
        <p:spPr bwMode="auto">
          <a:xfrm>
            <a:off x="50323" y="2412094"/>
            <a:ext cx="1512887" cy="8540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1000" b="1" dirty="0">
                <a:latin typeface="Eurostile"/>
                <a:cs typeface="Eurostile"/>
              </a:rPr>
              <a:t>EU </a:t>
            </a:r>
          </a:p>
          <a:p>
            <a:pPr>
              <a:defRPr/>
            </a:pPr>
            <a:r>
              <a:rPr lang="de-DE" sz="1000" b="1" dirty="0" err="1">
                <a:latin typeface="Eurostile"/>
                <a:cs typeface="Eurostile"/>
              </a:rPr>
              <a:t>Working</a:t>
            </a:r>
            <a:r>
              <a:rPr lang="de-DE" sz="1000" b="1" dirty="0">
                <a:latin typeface="Eurostile"/>
                <a:cs typeface="Eurostile"/>
              </a:rPr>
              <a:t> Group </a:t>
            </a:r>
          </a:p>
          <a:p>
            <a:pPr>
              <a:defRPr/>
            </a:pPr>
            <a:r>
              <a:rPr lang="de-DE" sz="1000" b="1" dirty="0">
                <a:latin typeface="Eurostile"/>
                <a:cs typeface="Eurostile"/>
              </a:rPr>
              <a:t>on Research </a:t>
            </a:r>
          </a:p>
          <a:p>
            <a:pPr>
              <a:defRPr/>
            </a:pPr>
            <a:r>
              <a:rPr lang="de-DE" sz="1000" b="1" dirty="0" err="1">
                <a:latin typeface="Eurostile"/>
                <a:cs typeface="Eurostile"/>
              </a:rPr>
              <a:t>Databases</a:t>
            </a:r>
            <a:endParaRPr lang="de-DE" sz="1000" b="1" dirty="0">
              <a:latin typeface="Eurostile"/>
              <a:cs typeface="Eurostile"/>
            </a:endParaRPr>
          </a:p>
          <a:p>
            <a:pPr>
              <a:defRPr/>
            </a:pPr>
            <a:r>
              <a:rPr lang="de-DE" sz="1000" b="1" dirty="0">
                <a:latin typeface="Eurostile"/>
                <a:cs typeface="Eurostile"/>
              </a:rPr>
              <a:t>Workshop</a:t>
            </a:r>
          </a:p>
        </p:txBody>
      </p:sp>
      <p:sp>
        <p:nvSpPr>
          <p:cNvPr id="435" name="Rectangle 6"/>
          <p:cNvSpPr>
            <a:spLocks noChangeArrowheads="1"/>
          </p:cNvSpPr>
          <p:nvPr/>
        </p:nvSpPr>
        <p:spPr bwMode="auto">
          <a:xfrm>
            <a:off x="2050750" y="2485119"/>
            <a:ext cx="2647950" cy="3600450"/>
          </a:xfrm>
          <a:prstGeom prst="rect">
            <a:avLst/>
          </a:prstGeom>
          <a:solidFill>
            <a:srgbClr val="E9D1E5"/>
          </a:solidFill>
          <a:ln w="9525">
            <a:solidFill>
              <a:schemeClr val="accent4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Eurostile"/>
              <a:cs typeface="Eurostile"/>
            </a:endParaRPr>
          </a:p>
        </p:txBody>
      </p:sp>
      <p:sp>
        <p:nvSpPr>
          <p:cNvPr id="436" name="Rectangle 7"/>
          <p:cNvSpPr>
            <a:spLocks noChangeArrowheads="1"/>
          </p:cNvSpPr>
          <p:nvPr/>
        </p:nvSpPr>
        <p:spPr bwMode="auto">
          <a:xfrm>
            <a:off x="301325" y="3420157"/>
            <a:ext cx="2089150" cy="2665412"/>
          </a:xfrm>
          <a:prstGeom prst="rect">
            <a:avLst/>
          </a:prstGeom>
          <a:solidFill>
            <a:srgbClr val="E9D1E5"/>
          </a:solidFill>
          <a:ln w="9525">
            <a:solidFill>
              <a:schemeClr val="accent4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Eurostile"/>
              <a:cs typeface="Eurostile"/>
            </a:endParaRPr>
          </a:p>
        </p:txBody>
      </p:sp>
      <p:sp>
        <p:nvSpPr>
          <p:cNvPr id="437" name="Line 9"/>
          <p:cNvSpPr>
            <a:spLocks noChangeShapeType="1"/>
          </p:cNvSpPr>
          <p:nvPr/>
        </p:nvSpPr>
        <p:spPr bwMode="auto">
          <a:xfrm>
            <a:off x="169209" y="6012544"/>
            <a:ext cx="0" cy="144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Eurostile"/>
              <a:cs typeface="Eurostile"/>
            </a:endParaRPr>
          </a:p>
        </p:txBody>
      </p:sp>
      <p:sp>
        <p:nvSpPr>
          <p:cNvPr id="438" name="Line 10"/>
          <p:cNvSpPr>
            <a:spLocks noChangeShapeType="1"/>
          </p:cNvSpPr>
          <p:nvPr/>
        </p:nvSpPr>
        <p:spPr bwMode="auto">
          <a:xfrm>
            <a:off x="1885650" y="6012544"/>
            <a:ext cx="0" cy="144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Eurostile"/>
              <a:cs typeface="Eurostile"/>
            </a:endParaRPr>
          </a:p>
        </p:txBody>
      </p:sp>
      <p:sp>
        <p:nvSpPr>
          <p:cNvPr id="439" name="Text Box 11"/>
          <p:cNvSpPr txBox="1">
            <a:spLocks noChangeArrowheads="1"/>
          </p:cNvSpPr>
          <p:nvPr/>
        </p:nvSpPr>
        <p:spPr bwMode="auto">
          <a:xfrm>
            <a:off x="-65651" y="6136369"/>
            <a:ext cx="63552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de-DE" sz="1400" b="1" dirty="0">
                <a:latin typeface="Eurostile"/>
                <a:cs typeface="Eurostile"/>
              </a:rPr>
              <a:t>1987</a:t>
            </a:r>
          </a:p>
        </p:txBody>
      </p:sp>
      <p:sp>
        <p:nvSpPr>
          <p:cNvPr id="440" name="Text Box 12"/>
          <p:cNvSpPr txBox="1">
            <a:spLocks noChangeArrowheads="1"/>
          </p:cNvSpPr>
          <p:nvPr/>
        </p:nvSpPr>
        <p:spPr bwMode="auto">
          <a:xfrm>
            <a:off x="1595138" y="6139544"/>
            <a:ext cx="6356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de-DE" sz="1400" b="1">
                <a:latin typeface="Eurostile"/>
                <a:cs typeface="Eurostile"/>
              </a:rPr>
              <a:t>1991</a:t>
            </a:r>
          </a:p>
        </p:txBody>
      </p:sp>
      <p:sp>
        <p:nvSpPr>
          <p:cNvPr id="441" name="Text Box 13"/>
          <p:cNvSpPr txBox="1">
            <a:spLocks noChangeArrowheads="1"/>
          </p:cNvSpPr>
          <p:nvPr/>
        </p:nvSpPr>
        <p:spPr bwMode="auto">
          <a:xfrm>
            <a:off x="1423688" y="3420157"/>
            <a:ext cx="10382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r>
              <a:rPr lang="de-DE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Eurostile"/>
                <a:cs typeface="Eurostile"/>
              </a:rPr>
              <a:t>CERIF 91</a:t>
            </a:r>
          </a:p>
        </p:txBody>
      </p:sp>
      <p:sp>
        <p:nvSpPr>
          <p:cNvPr id="442" name="Rectangle 14"/>
          <p:cNvSpPr>
            <a:spLocks noChangeArrowheads="1"/>
          </p:cNvSpPr>
          <p:nvPr/>
        </p:nvSpPr>
        <p:spPr bwMode="auto">
          <a:xfrm>
            <a:off x="517225" y="3851957"/>
            <a:ext cx="865188" cy="215900"/>
          </a:xfrm>
          <a:prstGeom prst="rect">
            <a:avLst/>
          </a:prstGeom>
          <a:solidFill>
            <a:srgbClr val="CC000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0000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r>
              <a:rPr lang="de-DE" sz="1000" b="1">
                <a:solidFill>
                  <a:schemeClr val="bg1"/>
                </a:solidFill>
                <a:latin typeface="Eurostile"/>
                <a:cs typeface="Eurostile"/>
              </a:rPr>
              <a:t>PROJECT</a:t>
            </a:r>
          </a:p>
        </p:txBody>
      </p:sp>
      <p:sp>
        <p:nvSpPr>
          <p:cNvPr id="443" name="Text Box 15"/>
          <p:cNvSpPr txBox="1">
            <a:spLocks noChangeArrowheads="1"/>
          </p:cNvSpPr>
          <p:nvPr/>
        </p:nvSpPr>
        <p:spPr bwMode="auto">
          <a:xfrm>
            <a:off x="101299" y="1477057"/>
            <a:ext cx="904827" cy="707886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defRPr/>
            </a:pPr>
            <a:r>
              <a:rPr lang="de-DE" sz="1000" b="1">
                <a:latin typeface="Eurostile"/>
                <a:cs typeface="Eurostile"/>
              </a:rPr>
              <a:t>Similar Ideas</a:t>
            </a:r>
          </a:p>
          <a:p>
            <a:pPr algn="l">
              <a:defRPr/>
            </a:pPr>
            <a:r>
              <a:rPr lang="de-DE" sz="1000">
                <a:latin typeface="Eurostile"/>
                <a:cs typeface="Eurostile"/>
              </a:rPr>
              <a:t>UN/UNESCO</a:t>
            </a:r>
          </a:p>
          <a:p>
            <a:pPr algn="l">
              <a:defRPr/>
            </a:pPr>
            <a:r>
              <a:rPr lang="de-DE" sz="1000">
                <a:latin typeface="Eurostile"/>
                <a:cs typeface="Eurostile"/>
              </a:rPr>
              <a:t>OECD</a:t>
            </a:r>
          </a:p>
          <a:p>
            <a:pPr algn="l">
              <a:defRPr/>
            </a:pPr>
            <a:r>
              <a:rPr lang="de-DE" sz="1000">
                <a:latin typeface="Eurostile"/>
                <a:cs typeface="Eurostile"/>
              </a:rPr>
              <a:t>CODATA</a:t>
            </a:r>
          </a:p>
        </p:txBody>
      </p:sp>
      <p:sp>
        <p:nvSpPr>
          <p:cNvPr id="444" name="Text Box 16"/>
          <p:cNvSpPr txBox="1">
            <a:spLocks noChangeArrowheads="1"/>
          </p:cNvSpPr>
          <p:nvPr/>
        </p:nvSpPr>
        <p:spPr bwMode="auto">
          <a:xfrm>
            <a:off x="1239538" y="4933044"/>
            <a:ext cx="11509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endParaRPr lang="en-US">
              <a:latin typeface="Eurostile"/>
              <a:cs typeface="Eurostile"/>
            </a:endParaRPr>
          </a:p>
        </p:txBody>
      </p:sp>
      <p:sp>
        <p:nvSpPr>
          <p:cNvPr id="445" name="Text Box 17"/>
          <p:cNvSpPr txBox="1">
            <a:spLocks noChangeArrowheads="1"/>
          </p:cNvSpPr>
          <p:nvPr/>
        </p:nvSpPr>
        <p:spPr bwMode="auto">
          <a:xfrm>
            <a:off x="445788" y="4140882"/>
            <a:ext cx="1326004" cy="95410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defRPr/>
            </a:pPr>
            <a:r>
              <a:rPr lang="de-DE" sz="800" b="1">
                <a:latin typeface="Eurostile"/>
                <a:cs typeface="Eurostile"/>
              </a:rPr>
              <a:t>Acronym: </a:t>
            </a:r>
            <a:r>
              <a:rPr lang="de-DE" sz="800" u="sng">
                <a:latin typeface="Eurostile"/>
                <a:cs typeface="Eurostile"/>
              </a:rPr>
              <a:t>ERGO</a:t>
            </a:r>
          </a:p>
          <a:p>
            <a:pPr algn="l">
              <a:defRPr/>
            </a:pPr>
            <a:r>
              <a:rPr lang="de-DE" sz="800" b="1">
                <a:latin typeface="Eurostile"/>
                <a:cs typeface="Eurostile"/>
              </a:rPr>
              <a:t>Participant: </a:t>
            </a:r>
          </a:p>
          <a:p>
            <a:pPr algn="l">
              <a:defRPr/>
            </a:pPr>
            <a:r>
              <a:rPr lang="de-DE" sz="800" b="1">
                <a:latin typeface="Eurostile"/>
                <a:cs typeface="Eurostile"/>
              </a:rPr>
              <a:t>  </a:t>
            </a:r>
            <a:r>
              <a:rPr lang="de-DE" sz="800" u="sng">
                <a:latin typeface="Eurostile"/>
                <a:cs typeface="Eurostile"/>
              </a:rPr>
              <a:t>Keith Jeffery, Anne Asser</a:t>
            </a:r>
          </a:p>
          <a:p>
            <a:pPr algn="l">
              <a:defRPr/>
            </a:pPr>
            <a:r>
              <a:rPr lang="de-DE" sz="800">
                <a:latin typeface="Eurostile"/>
                <a:cs typeface="Eurostile"/>
              </a:rPr>
              <a:t>  </a:t>
            </a:r>
            <a:r>
              <a:rPr lang="de-DE" sz="800" u="sng">
                <a:latin typeface="Eurostile"/>
                <a:cs typeface="Eurostile"/>
              </a:rPr>
              <a:t>son, many more</a:t>
            </a:r>
          </a:p>
          <a:p>
            <a:pPr algn="l">
              <a:defRPr/>
            </a:pPr>
            <a:r>
              <a:rPr lang="de-DE" sz="800" b="1">
                <a:latin typeface="Eurostile"/>
                <a:cs typeface="Eurostile"/>
              </a:rPr>
              <a:t>Organisations: </a:t>
            </a:r>
          </a:p>
          <a:p>
            <a:pPr algn="l">
              <a:defRPr/>
            </a:pPr>
            <a:r>
              <a:rPr lang="de-DE" sz="800" b="1">
                <a:latin typeface="Eurostile"/>
                <a:cs typeface="Eurostile"/>
              </a:rPr>
              <a:t>  </a:t>
            </a:r>
            <a:r>
              <a:rPr lang="de-DE" sz="800" u="sng">
                <a:latin typeface="Eurostile"/>
                <a:cs typeface="Eurostile"/>
              </a:rPr>
              <a:t>Rutherford Appleton, Uni-</a:t>
            </a:r>
          </a:p>
          <a:p>
            <a:pPr algn="l">
              <a:defRPr/>
            </a:pPr>
            <a:r>
              <a:rPr lang="de-DE" sz="800">
                <a:latin typeface="Eurostile"/>
                <a:cs typeface="Eurostile"/>
              </a:rPr>
              <a:t>  </a:t>
            </a:r>
            <a:r>
              <a:rPr lang="de-DE" sz="800" u="sng">
                <a:latin typeface="Eurostile"/>
                <a:cs typeface="Eurostile"/>
              </a:rPr>
              <a:t>versity of Bergen, … </a:t>
            </a:r>
          </a:p>
        </p:txBody>
      </p:sp>
      <p:sp>
        <p:nvSpPr>
          <p:cNvPr id="446" name="Line 18"/>
          <p:cNvSpPr>
            <a:spLocks noChangeShapeType="1"/>
          </p:cNvSpPr>
          <p:nvPr/>
        </p:nvSpPr>
        <p:spPr bwMode="auto">
          <a:xfrm>
            <a:off x="4085925" y="6032300"/>
            <a:ext cx="0" cy="146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Eurostile"/>
              <a:cs typeface="Eurostile"/>
            </a:endParaRPr>
          </a:p>
        </p:txBody>
      </p:sp>
      <p:sp>
        <p:nvSpPr>
          <p:cNvPr id="447" name="Text Box 19"/>
          <p:cNvSpPr txBox="1">
            <a:spLocks noChangeArrowheads="1"/>
          </p:cNvSpPr>
          <p:nvPr/>
        </p:nvSpPr>
        <p:spPr bwMode="auto">
          <a:xfrm>
            <a:off x="3770541" y="6139544"/>
            <a:ext cx="63526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de-DE" sz="1400" b="1" dirty="0">
                <a:latin typeface="Eurostile"/>
                <a:cs typeface="Eurostile"/>
              </a:rPr>
              <a:t>2000</a:t>
            </a:r>
          </a:p>
        </p:txBody>
      </p:sp>
      <p:sp>
        <p:nvSpPr>
          <p:cNvPr id="448" name="Rectangle 20"/>
          <p:cNvSpPr>
            <a:spLocks noChangeArrowheads="1"/>
          </p:cNvSpPr>
          <p:nvPr/>
        </p:nvSpPr>
        <p:spPr bwMode="auto">
          <a:xfrm>
            <a:off x="2927050" y="4039282"/>
            <a:ext cx="1296988" cy="233362"/>
          </a:xfrm>
          <a:prstGeom prst="rect">
            <a:avLst/>
          </a:prstGeom>
          <a:solidFill>
            <a:srgbClr val="6699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99FF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pPr>
              <a:defRPr/>
            </a:pPr>
            <a:r>
              <a:rPr lang="de-DE" sz="9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urostile"/>
                <a:cs typeface="Eurostile"/>
              </a:rPr>
              <a:t>CLASSIFICATION</a:t>
            </a:r>
          </a:p>
        </p:txBody>
      </p:sp>
      <p:sp>
        <p:nvSpPr>
          <p:cNvPr id="449" name="Rectangle 21"/>
          <p:cNvSpPr>
            <a:spLocks noChangeArrowheads="1"/>
          </p:cNvSpPr>
          <p:nvPr/>
        </p:nvSpPr>
        <p:spPr bwMode="auto">
          <a:xfrm>
            <a:off x="2742900" y="3747182"/>
            <a:ext cx="741363" cy="174625"/>
          </a:xfrm>
          <a:prstGeom prst="rect">
            <a:avLst/>
          </a:prstGeom>
          <a:solidFill>
            <a:srgbClr val="9900CC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00CC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pPr>
              <a:defRPr/>
            </a:pPr>
            <a:r>
              <a:rPr lang="de-DE" sz="9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urostile"/>
                <a:cs typeface="Eurostile"/>
              </a:rPr>
              <a:t>RESULTS</a:t>
            </a:r>
          </a:p>
        </p:txBody>
      </p:sp>
      <p:sp>
        <p:nvSpPr>
          <p:cNvPr id="450" name="Rectangle 22"/>
          <p:cNvSpPr>
            <a:spLocks noChangeArrowheads="1"/>
          </p:cNvSpPr>
          <p:nvPr/>
        </p:nvSpPr>
        <p:spPr bwMode="auto">
          <a:xfrm>
            <a:off x="3606500" y="3747182"/>
            <a:ext cx="865188" cy="174625"/>
          </a:xfrm>
          <a:prstGeom prst="rect">
            <a:avLst/>
          </a:prstGeom>
          <a:solidFill>
            <a:schemeClr val="bg2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pPr>
              <a:defRPr/>
            </a:pPr>
            <a:r>
              <a:rPr lang="de-DE" sz="9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urostile"/>
                <a:cs typeface="Eurostile"/>
              </a:rPr>
              <a:t>EQUIPMENT</a:t>
            </a:r>
          </a:p>
        </p:txBody>
      </p:sp>
      <p:sp>
        <p:nvSpPr>
          <p:cNvPr id="475" name="Rectangle 23"/>
          <p:cNvSpPr>
            <a:spLocks noChangeArrowheads="1"/>
          </p:cNvSpPr>
          <p:nvPr/>
        </p:nvSpPr>
        <p:spPr bwMode="auto">
          <a:xfrm>
            <a:off x="3235025" y="3513819"/>
            <a:ext cx="741363" cy="174625"/>
          </a:xfrm>
          <a:prstGeom prst="rect">
            <a:avLst/>
          </a:prstGeom>
          <a:solidFill>
            <a:srgbClr val="CC0000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0000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pPr>
              <a:defRPr/>
            </a:pPr>
            <a:r>
              <a:rPr lang="de-DE" sz="9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urostile"/>
                <a:cs typeface="Eurostile"/>
              </a:rPr>
              <a:t>PROJECT</a:t>
            </a:r>
          </a:p>
        </p:txBody>
      </p:sp>
      <p:sp>
        <p:nvSpPr>
          <p:cNvPr id="476" name="Rectangle 24"/>
          <p:cNvSpPr>
            <a:spLocks noChangeArrowheads="1"/>
          </p:cNvSpPr>
          <p:nvPr/>
        </p:nvSpPr>
        <p:spPr bwMode="auto">
          <a:xfrm>
            <a:off x="2865138" y="3280457"/>
            <a:ext cx="741362" cy="174625"/>
          </a:xfrm>
          <a:prstGeom prst="rect">
            <a:avLst/>
          </a:prstGeom>
          <a:solidFill>
            <a:srgbClr val="FFFF66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66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pPr>
              <a:defRPr/>
            </a:pPr>
            <a:r>
              <a:rPr lang="de-DE" sz="1000" b="1">
                <a:effectLst>
                  <a:outerShdw blurRad="38100" dist="38100" dir="2700000" algn="tl">
                    <a:srgbClr val="FFFFFF"/>
                  </a:outerShdw>
                </a:effectLst>
                <a:latin typeface="Eurostile"/>
                <a:cs typeface="Eurostile"/>
              </a:rPr>
              <a:t>OrgUnit</a:t>
            </a:r>
          </a:p>
        </p:txBody>
      </p:sp>
      <p:sp>
        <p:nvSpPr>
          <p:cNvPr id="477" name="Rectangle 25"/>
          <p:cNvSpPr>
            <a:spLocks noChangeArrowheads="1"/>
          </p:cNvSpPr>
          <p:nvPr/>
        </p:nvSpPr>
        <p:spPr bwMode="auto">
          <a:xfrm>
            <a:off x="3730325" y="3280457"/>
            <a:ext cx="741363" cy="174625"/>
          </a:xfrm>
          <a:prstGeom prst="rect">
            <a:avLst/>
          </a:prstGeom>
          <a:solidFill>
            <a:srgbClr val="33CC33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33CC33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pPr>
              <a:defRPr/>
            </a:pPr>
            <a:r>
              <a:rPr lang="de-DE" sz="9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urostile"/>
                <a:cs typeface="Eurostile"/>
              </a:rPr>
              <a:t>PERSON</a:t>
            </a:r>
          </a:p>
        </p:txBody>
      </p:sp>
      <p:sp>
        <p:nvSpPr>
          <p:cNvPr id="478" name="Rectangle 26"/>
          <p:cNvSpPr>
            <a:spLocks noChangeArrowheads="1"/>
          </p:cNvSpPr>
          <p:nvPr/>
        </p:nvSpPr>
        <p:spPr bwMode="auto">
          <a:xfrm>
            <a:off x="3360438" y="3047094"/>
            <a:ext cx="741362" cy="174625"/>
          </a:xfrm>
          <a:prstGeom prst="rect">
            <a:avLst/>
          </a:prstGeom>
          <a:solidFill>
            <a:schemeClr val="folHlink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r>
              <a:rPr lang="de-DE" sz="900" b="1">
                <a:solidFill>
                  <a:schemeClr val="bg1"/>
                </a:solidFill>
                <a:latin typeface="Eurostile"/>
                <a:cs typeface="Eurostile"/>
              </a:rPr>
              <a:t>EXPERTISE</a:t>
            </a:r>
          </a:p>
        </p:txBody>
      </p:sp>
      <p:sp>
        <p:nvSpPr>
          <p:cNvPr id="479" name="Line 27"/>
          <p:cNvSpPr>
            <a:spLocks noChangeShapeType="1"/>
          </p:cNvSpPr>
          <p:nvPr/>
        </p:nvSpPr>
        <p:spPr bwMode="auto">
          <a:xfrm flipV="1">
            <a:off x="3050875" y="2988357"/>
            <a:ext cx="0" cy="2333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Eurostile"/>
              <a:cs typeface="Eurostile"/>
            </a:endParaRPr>
          </a:p>
        </p:txBody>
      </p:sp>
      <p:sp>
        <p:nvSpPr>
          <p:cNvPr id="480" name="Line 28"/>
          <p:cNvSpPr>
            <a:spLocks noChangeShapeType="1"/>
          </p:cNvSpPr>
          <p:nvPr/>
        </p:nvSpPr>
        <p:spPr bwMode="auto">
          <a:xfrm>
            <a:off x="3050875" y="2988357"/>
            <a:ext cx="3714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Eurostile"/>
              <a:cs typeface="Eurostile"/>
            </a:endParaRPr>
          </a:p>
        </p:txBody>
      </p:sp>
      <p:sp>
        <p:nvSpPr>
          <p:cNvPr id="481" name="Line 29"/>
          <p:cNvSpPr>
            <a:spLocks noChangeShapeType="1"/>
          </p:cNvSpPr>
          <p:nvPr/>
        </p:nvSpPr>
        <p:spPr bwMode="auto">
          <a:xfrm>
            <a:off x="2927050" y="3455082"/>
            <a:ext cx="0" cy="2333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Eurostile"/>
              <a:cs typeface="Eurostile"/>
            </a:endParaRPr>
          </a:p>
        </p:txBody>
      </p:sp>
      <p:sp>
        <p:nvSpPr>
          <p:cNvPr id="482" name="Line 30"/>
          <p:cNvSpPr>
            <a:spLocks noChangeShapeType="1"/>
          </p:cNvSpPr>
          <p:nvPr/>
        </p:nvSpPr>
        <p:spPr bwMode="auto">
          <a:xfrm>
            <a:off x="4162125" y="3047094"/>
            <a:ext cx="3095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Eurostile"/>
              <a:cs typeface="Eurostile"/>
            </a:endParaRPr>
          </a:p>
        </p:txBody>
      </p:sp>
      <p:sp>
        <p:nvSpPr>
          <p:cNvPr id="483" name="Line 31"/>
          <p:cNvSpPr>
            <a:spLocks noChangeShapeType="1"/>
          </p:cNvSpPr>
          <p:nvPr/>
        </p:nvSpPr>
        <p:spPr bwMode="auto">
          <a:xfrm>
            <a:off x="4471688" y="3047094"/>
            <a:ext cx="0" cy="1746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Eurostile"/>
              <a:cs typeface="Eurostile"/>
            </a:endParaRPr>
          </a:p>
        </p:txBody>
      </p:sp>
      <p:sp>
        <p:nvSpPr>
          <p:cNvPr id="484" name="Line 32"/>
          <p:cNvSpPr>
            <a:spLocks noChangeShapeType="1"/>
          </p:cNvSpPr>
          <p:nvPr/>
        </p:nvSpPr>
        <p:spPr bwMode="auto">
          <a:xfrm>
            <a:off x="4285950" y="3455082"/>
            <a:ext cx="0" cy="2333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Eurostile"/>
              <a:cs typeface="Eurostile"/>
            </a:endParaRPr>
          </a:p>
        </p:txBody>
      </p:sp>
      <p:sp>
        <p:nvSpPr>
          <p:cNvPr id="485" name="Line 33"/>
          <p:cNvSpPr>
            <a:spLocks noChangeShapeType="1"/>
          </p:cNvSpPr>
          <p:nvPr/>
        </p:nvSpPr>
        <p:spPr bwMode="auto">
          <a:xfrm>
            <a:off x="4039888" y="3572557"/>
            <a:ext cx="2460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Eurostile"/>
              <a:cs typeface="Eurostile"/>
            </a:endParaRPr>
          </a:p>
        </p:txBody>
      </p:sp>
      <p:sp>
        <p:nvSpPr>
          <p:cNvPr id="486" name="Line 34"/>
          <p:cNvSpPr>
            <a:spLocks noChangeShapeType="1"/>
          </p:cNvSpPr>
          <p:nvPr/>
        </p:nvSpPr>
        <p:spPr bwMode="auto">
          <a:xfrm>
            <a:off x="2927050" y="3572557"/>
            <a:ext cx="3095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Eurostile"/>
              <a:cs typeface="Eurostile"/>
            </a:endParaRPr>
          </a:p>
        </p:txBody>
      </p:sp>
      <p:sp>
        <p:nvSpPr>
          <p:cNvPr id="487" name="Line 35"/>
          <p:cNvSpPr>
            <a:spLocks noChangeShapeType="1"/>
          </p:cNvSpPr>
          <p:nvPr/>
        </p:nvSpPr>
        <p:spPr bwMode="auto">
          <a:xfrm>
            <a:off x="3174700" y="3921807"/>
            <a:ext cx="0" cy="1174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Eurostile"/>
              <a:cs typeface="Eurostile"/>
            </a:endParaRPr>
          </a:p>
        </p:txBody>
      </p:sp>
      <p:sp>
        <p:nvSpPr>
          <p:cNvPr id="488" name="Line 36"/>
          <p:cNvSpPr>
            <a:spLocks noChangeShapeType="1"/>
          </p:cNvSpPr>
          <p:nvPr/>
        </p:nvSpPr>
        <p:spPr bwMode="auto">
          <a:xfrm>
            <a:off x="3174700" y="4039282"/>
            <a:ext cx="7413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Eurostile"/>
              <a:cs typeface="Eurostile"/>
            </a:endParaRPr>
          </a:p>
        </p:txBody>
      </p:sp>
      <p:sp>
        <p:nvSpPr>
          <p:cNvPr id="489" name="Line 37"/>
          <p:cNvSpPr>
            <a:spLocks noChangeShapeType="1"/>
          </p:cNvSpPr>
          <p:nvPr/>
        </p:nvSpPr>
        <p:spPr bwMode="auto">
          <a:xfrm flipV="1">
            <a:off x="3916063" y="3921807"/>
            <a:ext cx="0" cy="1174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Eurostile"/>
              <a:cs typeface="Eurostile"/>
            </a:endParaRPr>
          </a:p>
        </p:txBody>
      </p:sp>
      <p:sp>
        <p:nvSpPr>
          <p:cNvPr id="490" name="Line 38"/>
          <p:cNvSpPr>
            <a:spLocks noChangeShapeType="1"/>
          </p:cNvSpPr>
          <p:nvPr/>
        </p:nvSpPr>
        <p:spPr bwMode="auto">
          <a:xfrm>
            <a:off x="3606500" y="3337607"/>
            <a:ext cx="1238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Eurostile"/>
              <a:cs typeface="Eurostile"/>
            </a:endParaRPr>
          </a:p>
        </p:txBody>
      </p:sp>
      <p:sp>
        <p:nvSpPr>
          <p:cNvPr id="491" name="Line 39"/>
          <p:cNvSpPr>
            <a:spLocks noChangeShapeType="1"/>
          </p:cNvSpPr>
          <p:nvPr/>
        </p:nvSpPr>
        <p:spPr bwMode="auto">
          <a:xfrm>
            <a:off x="2620663" y="3104244"/>
            <a:ext cx="431800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Eurostile"/>
              <a:cs typeface="Eurostile"/>
            </a:endParaRPr>
          </a:p>
        </p:txBody>
      </p:sp>
      <p:sp>
        <p:nvSpPr>
          <p:cNvPr id="492" name="Text Box 40"/>
          <p:cNvSpPr txBox="1">
            <a:spLocks noChangeArrowheads="1"/>
          </p:cNvSpPr>
          <p:nvPr/>
        </p:nvSpPr>
        <p:spPr bwMode="auto">
          <a:xfrm>
            <a:off x="2331738" y="2975657"/>
            <a:ext cx="544512" cy="228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900" b="1">
                <a:effectLst>
                  <a:outerShdw blurRad="38100" dist="38100" dir="2700000" algn="tl">
                    <a:srgbClr val="DDDDDD"/>
                  </a:outerShdw>
                </a:effectLst>
                <a:latin typeface="Eurostile"/>
                <a:cs typeface="Eurostile"/>
              </a:rPr>
              <a:t>Roles </a:t>
            </a:r>
          </a:p>
        </p:txBody>
      </p:sp>
      <p:sp>
        <p:nvSpPr>
          <p:cNvPr id="493" name="Text Box 41"/>
          <p:cNvSpPr txBox="1">
            <a:spLocks noChangeArrowheads="1"/>
          </p:cNvSpPr>
          <p:nvPr/>
        </p:nvSpPr>
        <p:spPr bwMode="auto">
          <a:xfrm>
            <a:off x="2717500" y="2497819"/>
            <a:ext cx="152160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defRPr/>
            </a:pPr>
            <a:r>
              <a:rPr lang="de-DE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Eurostile"/>
                <a:cs typeface="Eurostile"/>
              </a:rPr>
              <a:t>CERIF 2000 </a:t>
            </a:r>
            <a:r>
              <a:rPr lang="de-DE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Eurostile"/>
                <a:cs typeface="Eurostile"/>
              </a:rPr>
              <a:t>Model</a:t>
            </a:r>
          </a:p>
        </p:txBody>
      </p:sp>
      <p:sp>
        <p:nvSpPr>
          <p:cNvPr id="494" name="Text Box 42"/>
          <p:cNvSpPr txBox="1">
            <a:spLocks noChangeArrowheads="1"/>
          </p:cNvSpPr>
          <p:nvPr/>
        </p:nvSpPr>
        <p:spPr bwMode="auto">
          <a:xfrm>
            <a:off x="372763" y="5148944"/>
            <a:ext cx="156966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de-DE" sz="1000" b="1">
                <a:latin typeface="Eurostile"/>
                <a:cs typeface="Eurostile"/>
              </a:rPr>
              <a:t>- Networking of DBs</a:t>
            </a:r>
          </a:p>
          <a:p>
            <a:pPr algn="l">
              <a:buFontTx/>
              <a:buChar char="-"/>
            </a:pPr>
            <a:r>
              <a:rPr lang="de-DE" sz="1000" b="1">
                <a:latin typeface="Eurostile"/>
                <a:cs typeface="Eurostile"/>
              </a:rPr>
              <a:t> Exchange of Records</a:t>
            </a:r>
          </a:p>
          <a:p>
            <a:pPr algn="l">
              <a:buFontTx/>
              <a:buChar char="-"/>
            </a:pPr>
            <a:endParaRPr lang="de-DE" sz="1000" b="1">
              <a:latin typeface="Eurostile"/>
              <a:cs typeface="Eurostile"/>
            </a:endParaRPr>
          </a:p>
          <a:p>
            <a:pPr algn="l">
              <a:buFontTx/>
              <a:buChar char="-"/>
            </a:pPr>
            <a:r>
              <a:rPr lang="de-DE" sz="1000" b="1">
                <a:latin typeface="Eurostile"/>
                <a:cs typeface="Eurostile"/>
              </a:rPr>
              <a:t>  EC Recommendation to</a:t>
            </a:r>
            <a:br>
              <a:rPr lang="de-DE" sz="1000" b="1">
                <a:latin typeface="Eurostile"/>
                <a:cs typeface="Eurostile"/>
              </a:rPr>
            </a:br>
            <a:r>
              <a:rPr lang="de-DE" sz="1000" b="1">
                <a:latin typeface="Eurostile"/>
                <a:cs typeface="Eurostile"/>
              </a:rPr>
              <a:t>   Member States</a:t>
            </a:r>
          </a:p>
        </p:txBody>
      </p:sp>
      <p:sp>
        <p:nvSpPr>
          <p:cNvPr id="495" name="Text Box 43"/>
          <p:cNvSpPr txBox="1">
            <a:spLocks noChangeArrowheads="1"/>
          </p:cNvSpPr>
          <p:nvPr/>
        </p:nvSpPr>
        <p:spPr bwMode="auto">
          <a:xfrm>
            <a:off x="2358725" y="4501244"/>
            <a:ext cx="23399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buFontTx/>
              <a:buChar char="-"/>
            </a:pPr>
            <a:r>
              <a:rPr lang="de-DE" sz="1000" b="1" dirty="0" smtClean="0">
                <a:latin typeface="Eurostile"/>
                <a:cs typeface="Eurostile"/>
              </a:rPr>
              <a:t> Data </a:t>
            </a:r>
            <a:r>
              <a:rPr lang="de-DE" sz="1000" b="1" dirty="0">
                <a:latin typeface="Eurostile"/>
                <a:cs typeface="Eurostile"/>
              </a:rPr>
              <a:t>Model </a:t>
            </a:r>
            <a:br>
              <a:rPr lang="de-DE" sz="1000" b="1" dirty="0">
                <a:latin typeface="Eurostile"/>
                <a:cs typeface="Eurostile"/>
              </a:rPr>
            </a:br>
            <a:r>
              <a:rPr lang="de-DE" sz="1000" b="1" dirty="0">
                <a:latin typeface="Eurostile"/>
                <a:cs typeface="Eurostile"/>
              </a:rPr>
              <a:t>- </a:t>
            </a:r>
            <a:r>
              <a:rPr lang="de-DE" sz="1000" b="1" dirty="0" err="1">
                <a:latin typeface="Eurostile"/>
                <a:cs typeface="Eurostile"/>
              </a:rPr>
              <a:t>Multilinguality</a:t>
            </a:r>
            <a:r>
              <a:rPr lang="de-DE" sz="1000" b="1" dirty="0">
                <a:latin typeface="Eurostile"/>
                <a:cs typeface="Eurostile"/>
              </a:rPr>
              <a:t/>
            </a:r>
            <a:br>
              <a:rPr lang="de-DE" sz="1000" b="1" dirty="0">
                <a:latin typeface="Eurostile"/>
                <a:cs typeface="Eurostile"/>
              </a:rPr>
            </a:br>
            <a:r>
              <a:rPr lang="de-DE" sz="1000" b="1" dirty="0">
                <a:latin typeface="Eurostile"/>
                <a:cs typeface="Eurostile"/>
              </a:rPr>
              <a:t>- </a:t>
            </a:r>
            <a:r>
              <a:rPr lang="de-DE" sz="1000" b="1" dirty="0" err="1">
                <a:latin typeface="Eurostile"/>
                <a:cs typeface="Eurostile"/>
              </a:rPr>
              <a:t>Controlled</a:t>
            </a:r>
            <a:r>
              <a:rPr lang="de-DE" sz="1000" b="1" dirty="0">
                <a:latin typeface="Eurostile"/>
                <a:cs typeface="Eurostile"/>
              </a:rPr>
              <a:t> </a:t>
            </a:r>
            <a:r>
              <a:rPr lang="de-DE" sz="1000" b="1" dirty="0" err="1">
                <a:latin typeface="Eurostile"/>
                <a:cs typeface="Eurostile"/>
              </a:rPr>
              <a:t>Vocabulary</a:t>
            </a:r>
            <a:r>
              <a:rPr lang="de-DE" sz="1000" b="1" dirty="0">
                <a:latin typeface="Eurostile"/>
                <a:cs typeface="Eurostile"/>
              </a:rPr>
              <a:t/>
            </a:r>
            <a:br>
              <a:rPr lang="de-DE" sz="1000" b="1" dirty="0">
                <a:latin typeface="Eurostile"/>
                <a:cs typeface="Eurostile"/>
              </a:rPr>
            </a:br>
            <a:r>
              <a:rPr lang="de-DE" sz="1000" b="1" dirty="0">
                <a:latin typeface="Eurostile"/>
                <a:cs typeface="Eurostile"/>
              </a:rPr>
              <a:t>- </a:t>
            </a:r>
            <a:r>
              <a:rPr lang="de-DE" sz="1000" b="1" dirty="0" err="1">
                <a:latin typeface="Eurostile"/>
                <a:cs typeface="Eurostile"/>
              </a:rPr>
              <a:t>Roles</a:t>
            </a:r>
            <a:r>
              <a:rPr lang="de-DE" sz="1000" b="1" dirty="0">
                <a:latin typeface="Eurostile"/>
                <a:cs typeface="Eurostile"/>
              </a:rPr>
              <a:t> / </a:t>
            </a:r>
            <a:r>
              <a:rPr lang="de-DE" sz="1000" b="1" dirty="0" err="1">
                <a:latin typeface="Eurostile"/>
                <a:cs typeface="Eurostile"/>
              </a:rPr>
              <a:t>Types</a:t>
            </a:r>
            <a:r>
              <a:rPr lang="de-DE" sz="1000" b="1" dirty="0">
                <a:latin typeface="Eurostile"/>
                <a:cs typeface="Eurostile"/>
              </a:rPr>
              <a:t/>
            </a:r>
            <a:br>
              <a:rPr lang="de-DE" sz="1000" b="1" dirty="0">
                <a:latin typeface="Eurostile"/>
                <a:cs typeface="Eurostile"/>
              </a:rPr>
            </a:br>
            <a:r>
              <a:rPr lang="de-DE" sz="1000" b="1" dirty="0">
                <a:latin typeface="Eurostile"/>
                <a:cs typeface="Eurostile"/>
              </a:rPr>
              <a:t>- User-</a:t>
            </a:r>
            <a:r>
              <a:rPr lang="de-DE" sz="1000" b="1" dirty="0" err="1">
                <a:latin typeface="Eurostile"/>
                <a:cs typeface="Eurostile"/>
              </a:rPr>
              <a:t>driven</a:t>
            </a:r>
            <a:endParaRPr lang="de-DE" sz="1000" b="1" dirty="0">
              <a:latin typeface="Eurostile"/>
              <a:cs typeface="Eurostile"/>
            </a:endParaRPr>
          </a:p>
          <a:p>
            <a:pPr algn="l">
              <a:buFontTx/>
              <a:buChar char="-"/>
            </a:pPr>
            <a:endParaRPr lang="de-DE" sz="1000" b="1" dirty="0">
              <a:latin typeface="Eurostile"/>
              <a:cs typeface="Eurostile"/>
            </a:endParaRPr>
          </a:p>
          <a:p>
            <a:pPr algn="l">
              <a:buFontTx/>
              <a:buChar char="-"/>
            </a:pPr>
            <a:r>
              <a:rPr lang="de-DE" sz="1000" b="1" dirty="0">
                <a:latin typeface="Eurostile"/>
                <a:cs typeface="Eurostile"/>
              </a:rPr>
              <a:t> EC </a:t>
            </a:r>
            <a:r>
              <a:rPr lang="de-DE" sz="1000" b="1" dirty="0" err="1">
                <a:latin typeface="Eurostile"/>
                <a:cs typeface="Eurostile"/>
              </a:rPr>
              <a:t>Recommendation</a:t>
            </a:r>
            <a:r>
              <a:rPr lang="de-DE" sz="1000" b="1" dirty="0">
                <a:latin typeface="Eurostile"/>
                <a:cs typeface="Eurostile"/>
              </a:rPr>
              <a:t> </a:t>
            </a:r>
            <a:r>
              <a:rPr lang="de-DE" sz="1000" b="1" dirty="0" err="1">
                <a:latin typeface="Eurostile"/>
                <a:cs typeface="Eurostile"/>
              </a:rPr>
              <a:t>to</a:t>
            </a:r>
            <a:r>
              <a:rPr lang="de-DE" sz="1000" b="1" dirty="0">
                <a:latin typeface="Eurostile"/>
                <a:cs typeface="Eurostile"/>
              </a:rPr>
              <a:t/>
            </a:r>
            <a:br>
              <a:rPr lang="de-DE" sz="1000" b="1" dirty="0">
                <a:latin typeface="Eurostile"/>
                <a:cs typeface="Eurostile"/>
              </a:rPr>
            </a:br>
            <a:r>
              <a:rPr lang="de-DE" sz="1000" b="1" dirty="0">
                <a:latin typeface="Eurostile"/>
                <a:cs typeface="Eurostile"/>
              </a:rPr>
              <a:t>  Member States</a:t>
            </a:r>
          </a:p>
        </p:txBody>
      </p:sp>
      <p:grpSp>
        <p:nvGrpSpPr>
          <p:cNvPr id="496" name="Group 64"/>
          <p:cNvGrpSpPr>
            <a:grpSpLocks/>
          </p:cNvGrpSpPr>
          <p:nvPr/>
        </p:nvGrpSpPr>
        <p:grpSpPr bwMode="auto">
          <a:xfrm>
            <a:off x="4774599" y="2739313"/>
            <a:ext cx="1612506" cy="904493"/>
            <a:chOff x="5334000" y="2209800"/>
            <a:chExt cx="2743200" cy="1828800"/>
          </a:xfrm>
          <a:solidFill>
            <a:schemeClr val="tx2">
              <a:lumMod val="50000"/>
            </a:schemeClr>
          </a:solidFill>
        </p:grpSpPr>
        <p:sp>
          <p:nvSpPr>
            <p:cNvPr id="497" name="Rectangle 63"/>
            <p:cNvSpPr>
              <a:spLocks noChangeArrowheads="1"/>
            </p:cNvSpPr>
            <p:nvPr/>
          </p:nvSpPr>
          <p:spPr bwMode="auto">
            <a:xfrm>
              <a:off x="5334000" y="2209800"/>
              <a:ext cx="2743200" cy="18288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Eurostile"/>
                <a:cs typeface="Eurostile"/>
              </a:endParaRPr>
            </a:p>
          </p:txBody>
        </p:sp>
        <p:pic>
          <p:nvPicPr>
            <p:cNvPr id="498" name="Picture 4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464629" y="2286000"/>
              <a:ext cx="2521131" cy="156541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2"/>
          <p:cNvGrpSpPr/>
          <p:nvPr/>
        </p:nvGrpSpPr>
        <p:grpSpPr>
          <a:xfrm>
            <a:off x="4058380" y="1237599"/>
            <a:ext cx="2196902" cy="1041296"/>
            <a:chOff x="4382610" y="736306"/>
            <a:chExt cx="3257550" cy="1544026"/>
          </a:xfrm>
        </p:grpSpPr>
        <p:sp>
          <p:nvSpPr>
            <p:cNvPr id="499" name="Rectangle 46"/>
            <p:cNvSpPr>
              <a:spLocks noChangeArrowheads="1"/>
            </p:cNvSpPr>
            <p:nvPr/>
          </p:nvSpPr>
          <p:spPr bwMode="auto">
            <a:xfrm>
              <a:off x="4382610" y="2021569"/>
              <a:ext cx="1058863" cy="258763"/>
            </a:xfrm>
            <a:prstGeom prst="rect">
              <a:avLst/>
            </a:prstGeom>
            <a:solidFill>
              <a:srgbClr val="C0C0C0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</p:spPr>
          <p:txBody>
            <a:bodyPr wrap="none" anchor="ctr">
              <a:prstTxWarp prst="textNoShape">
                <a:avLst/>
              </a:prstTxWarp>
              <a:flatTx/>
            </a:bodyPr>
            <a:lstStyle/>
            <a:p>
              <a:pPr algn="ctr"/>
              <a:r>
                <a:rPr lang="de-DE" sz="1000" b="1">
                  <a:latin typeface="Eurostile"/>
                  <a:cs typeface="Eurostile"/>
                </a:rPr>
                <a:t>2ndLevel</a:t>
              </a:r>
              <a:r>
                <a:rPr lang="de-DE" sz="1200" b="1">
                  <a:latin typeface="Eurostile"/>
                  <a:cs typeface="Eurostile"/>
                </a:rPr>
                <a:t> </a:t>
              </a:r>
            </a:p>
          </p:txBody>
        </p:sp>
        <p:sp>
          <p:nvSpPr>
            <p:cNvPr id="500" name="Rectangle 47"/>
            <p:cNvSpPr>
              <a:spLocks noChangeArrowheads="1"/>
            </p:cNvSpPr>
            <p:nvPr/>
          </p:nvSpPr>
          <p:spPr bwMode="auto">
            <a:xfrm>
              <a:off x="4576285" y="1659619"/>
              <a:ext cx="927100" cy="258763"/>
            </a:xfrm>
            <a:prstGeom prst="rect">
              <a:avLst/>
            </a:prstGeom>
            <a:solidFill>
              <a:srgbClr val="C0C0C0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</p:spPr>
          <p:txBody>
            <a:bodyPr wrap="none" anchor="ctr">
              <a:prstTxWarp prst="textNoShape">
                <a:avLst/>
              </a:prstTxWarp>
              <a:flatTx/>
            </a:bodyPr>
            <a:lstStyle/>
            <a:p>
              <a:pPr algn="ctr"/>
              <a:r>
                <a:rPr lang="de-DE" sz="1000" b="1">
                  <a:latin typeface="Eurostile"/>
                  <a:cs typeface="Eurostile"/>
                </a:rPr>
                <a:t>Base</a:t>
              </a:r>
            </a:p>
          </p:txBody>
        </p:sp>
        <p:sp>
          <p:nvSpPr>
            <p:cNvPr id="501" name="Rectangle 48"/>
            <p:cNvSpPr>
              <a:spLocks noChangeArrowheads="1"/>
            </p:cNvSpPr>
            <p:nvPr/>
          </p:nvSpPr>
          <p:spPr bwMode="auto">
            <a:xfrm>
              <a:off x="6449535" y="2019982"/>
              <a:ext cx="1190625" cy="260350"/>
            </a:xfrm>
            <a:prstGeom prst="rect">
              <a:avLst/>
            </a:prstGeom>
            <a:solidFill>
              <a:srgbClr val="C0C0C0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</p:spPr>
          <p:txBody>
            <a:bodyPr wrap="none" anchor="ctr">
              <a:prstTxWarp prst="textNoShape">
                <a:avLst/>
              </a:prstTxWarp>
              <a:flatTx/>
            </a:bodyPr>
            <a:lstStyle/>
            <a:p>
              <a:pPr algn="ctr"/>
              <a:r>
                <a:rPr lang="de-DE" sz="1000" b="1" dirty="0">
                  <a:latin typeface="Eurostile"/>
                  <a:cs typeface="Eurostile"/>
                </a:rPr>
                <a:t>Language</a:t>
              </a:r>
            </a:p>
          </p:txBody>
        </p:sp>
        <p:sp>
          <p:nvSpPr>
            <p:cNvPr id="502" name="Rectangle 49"/>
            <p:cNvSpPr>
              <a:spLocks noChangeArrowheads="1"/>
            </p:cNvSpPr>
            <p:nvPr/>
          </p:nvSpPr>
          <p:spPr bwMode="auto">
            <a:xfrm>
              <a:off x="5398610" y="1824719"/>
              <a:ext cx="1122363" cy="260350"/>
            </a:xfrm>
            <a:prstGeom prst="rect">
              <a:avLst/>
            </a:prstGeom>
            <a:solidFill>
              <a:srgbClr val="FF00FF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E08CD0"/>
              </a:extrusionClr>
            </a:sp3d>
          </p:spPr>
          <p:txBody>
            <a:bodyPr wrap="none" anchor="ctr">
              <a:prstTxWarp prst="textNoShape">
                <a:avLst/>
              </a:prstTxWarp>
              <a:flatTx/>
            </a:bodyPr>
            <a:lstStyle/>
            <a:p>
              <a:pPr algn="ctr"/>
              <a:r>
                <a:rPr lang="de-DE" sz="1000" b="1" dirty="0" err="1">
                  <a:latin typeface="Eurostile"/>
                  <a:cs typeface="Eurostile"/>
                </a:rPr>
                <a:t>Semantics</a:t>
              </a:r>
              <a:endParaRPr lang="de-DE" sz="1000" b="1" dirty="0">
                <a:latin typeface="Eurostile"/>
                <a:cs typeface="Eurostile"/>
              </a:endParaRPr>
            </a:p>
          </p:txBody>
        </p:sp>
        <p:sp>
          <p:nvSpPr>
            <p:cNvPr id="503" name="Rectangle 50"/>
            <p:cNvSpPr>
              <a:spLocks noChangeArrowheads="1"/>
            </p:cNvSpPr>
            <p:nvPr/>
          </p:nvSpPr>
          <p:spPr bwMode="auto">
            <a:xfrm>
              <a:off x="6590823" y="1696132"/>
              <a:ext cx="793750" cy="260350"/>
            </a:xfrm>
            <a:prstGeom prst="rect">
              <a:avLst/>
            </a:prstGeom>
            <a:solidFill>
              <a:srgbClr val="C0C0C0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</p:spPr>
          <p:txBody>
            <a:bodyPr wrap="none" anchor="ctr">
              <a:prstTxWarp prst="textNoShape">
                <a:avLst/>
              </a:prstTxWarp>
              <a:flatTx/>
            </a:bodyPr>
            <a:lstStyle/>
            <a:p>
              <a:pPr algn="ctr"/>
              <a:r>
                <a:rPr lang="de-DE" sz="1000" b="1">
                  <a:latin typeface="Eurostile"/>
                  <a:cs typeface="Eurostile"/>
                </a:rPr>
                <a:t>Link</a:t>
              </a:r>
            </a:p>
          </p:txBody>
        </p:sp>
        <p:sp>
          <p:nvSpPr>
            <p:cNvPr id="504" name="Text Box 51"/>
            <p:cNvSpPr txBox="1">
              <a:spLocks noChangeArrowheads="1"/>
            </p:cNvSpPr>
            <p:nvPr/>
          </p:nvSpPr>
          <p:spPr bwMode="auto">
            <a:xfrm>
              <a:off x="4984274" y="736306"/>
              <a:ext cx="2400300" cy="684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de-DE" sz="1200" b="1" dirty="0">
                  <a:effectLst>
                    <a:outerShdw blurRad="38100" dist="38100" dir="2700000" algn="tl">
                      <a:srgbClr val="DDDDDD"/>
                    </a:outerShdw>
                  </a:effectLst>
                  <a:latin typeface="Eurostile"/>
                  <a:cs typeface="Eurostile"/>
                </a:rPr>
                <a:t>CERIF 2006 / 2008 Model</a:t>
              </a:r>
            </a:p>
          </p:txBody>
        </p:sp>
      </p:grpSp>
      <p:sp>
        <p:nvSpPr>
          <p:cNvPr id="505" name="Text Box 52"/>
          <p:cNvSpPr txBox="1">
            <a:spLocks noChangeArrowheads="1"/>
          </p:cNvSpPr>
          <p:nvPr/>
        </p:nvSpPr>
        <p:spPr bwMode="auto">
          <a:xfrm>
            <a:off x="4644475" y="4186218"/>
            <a:ext cx="2133918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endParaRPr lang="de-DE" sz="1000" dirty="0">
              <a:latin typeface="Eurostile"/>
              <a:cs typeface="Eurostile"/>
            </a:endParaRPr>
          </a:p>
          <a:p>
            <a:pPr algn="l"/>
            <a:endParaRPr lang="de-DE" sz="1000" dirty="0">
              <a:latin typeface="Eurostile"/>
              <a:cs typeface="Eurostile"/>
            </a:endParaRPr>
          </a:p>
          <a:p>
            <a:pPr algn="l"/>
            <a:r>
              <a:rPr lang="de-DE" sz="1000" dirty="0">
                <a:latin typeface="Eurostile"/>
                <a:cs typeface="Eurostile"/>
              </a:rPr>
              <a:t>- </a:t>
            </a:r>
            <a:r>
              <a:rPr lang="de-DE" sz="1000" b="1" dirty="0">
                <a:latin typeface="Eurostile"/>
                <a:cs typeface="Eurostile"/>
              </a:rPr>
              <a:t>Data Model</a:t>
            </a:r>
          </a:p>
          <a:p>
            <a:pPr algn="l">
              <a:buFontTx/>
              <a:buChar char="-"/>
            </a:pPr>
            <a:r>
              <a:rPr lang="de-DE" sz="1000" b="1" dirty="0">
                <a:latin typeface="Eurostile"/>
                <a:cs typeface="Eurostile"/>
              </a:rPr>
              <a:t> Model </a:t>
            </a:r>
            <a:r>
              <a:rPr lang="de-DE" sz="1000" b="1" dirty="0" err="1">
                <a:latin typeface="Eurostile"/>
                <a:cs typeface="Eurostile"/>
              </a:rPr>
              <a:t>Normalization</a:t>
            </a:r>
            <a:r>
              <a:rPr lang="de-DE" sz="1000" b="1" dirty="0">
                <a:latin typeface="Eurostile"/>
                <a:cs typeface="Eurostile"/>
              </a:rPr>
              <a:t> </a:t>
            </a:r>
          </a:p>
          <a:p>
            <a:pPr algn="l"/>
            <a:r>
              <a:rPr lang="de-DE" sz="1000" b="1" dirty="0">
                <a:latin typeface="Eurostile"/>
                <a:cs typeface="Eurostile"/>
              </a:rPr>
              <a:t>   - </a:t>
            </a:r>
            <a:r>
              <a:rPr lang="de-DE" sz="1000" b="1" dirty="0" err="1">
                <a:latin typeface="Eurostile"/>
                <a:cs typeface="Eurostile"/>
              </a:rPr>
              <a:t>Robust/Consistent</a:t>
            </a:r>
            <a:r>
              <a:rPr lang="de-DE" sz="1000" b="1" dirty="0">
                <a:latin typeface="Eurostile"/>
                <a:cs typeface="Eurostile"/>
              </a:rPr>
              <a:t> </a:t>
            </a:r>
            <a:r>
              <a:rPr lang="de-DE" sz="1000" b="1" dirty="0" err="1">
                <a:latin typeface="Eurostile"/>
                <a:cs typeface="Eurostile"/>
              </a:rPr>
              <a:t>Structure</a:t>
            </a:r>
            <a:endParaRPr lang="de-DE" sz="1000" b="1" dirty="0">
              <a:latin typeface="Eurostile"/>
              <a:cs typeface="Eurostile"/>
            </a:endParaRPr>
          </a:p>
          <a:p>
            <a:pPr algn="l"/>
            <a:r>
              <a:rPr lang="de-DE" sz="1000" b="1" dirty="0">
                <a:latin typeface="Eurostile"/>
                <a:cs typeface="Eurostile"/>
              </a:rPr>
              <a:t>   - Extensible </a:t>
            </a:r>
            <a:r>
              <a:rPr lang="de-DE" sz="1000" b="1" dirty="0" err="1">
                <a:latin typeface="Eurostile"/>
                <a:cs typeface="Eurostile"/>
              </a:rPr>
              <a:t>Structure</a:t>
            </a:r>
            <a:endParaRPr lang="de-DE" sz="1000" b="1" dirty="0">
              <a:latin typeface="Eurostile"/>
              <a:cs typeface="Eurostile"/>
            </a:endParaRPr>
          </a:p>
          <a:p>
            <a:pPr algn="l"/>
            <a:r>
              <a:rPr lang="de-DE" sz="1000" b="1" dirty="0">
                <a:latin typeface="Eurostile"/>
                <a:cs typeface="Eurostile"/>
              </a:rPr>
              <a:t>   - </a:t>
            </a:r>
            <a:r>
              <a:rPr lang="de-DE" sz="1000" b="1" dirty="0" err="1">
                <a:latin typeface="Eurostile"/>
                <a:cs typeface="Eurostile"/>
              </a:rPr>
              <a:t>Semantic</a:t>
            </a:r>
            <a:r>
              <a:rPr lang="de-DE" sz="1000" b="1" dirty="0">
                <a:latin typeface="Eurostile"/>
                <a:cs typeface="Eurostile"/>
              </a:rPr>
              <a:t> </a:t>
            </a:r>
            <a:r>
              <a:rPr lang="de-DE" sz="1000" b="1" dirty="0" err="1">
                <a:latin typeface="Eurostile"/>
                <a:cs typeface="Eurostile"/>
              </a:rPr>
              <a:t>Layer</a:t>
            </a:r>
            <a:r>
              <a:rPr lang="de-DE" sz="1000" b="1" dirty="0">
                <a:latin typeface="Eurostile"/>
                <a:cs typeface="Eurostile"/>
              </a:rPr>
              <a:t> </a:t>
            </a:r>
          </a:p>
          <a:p>
            <a:pPr algn="l">
              <a:buFontTx/>
              <a:buChar char="-"/>
            </a:pPr>
            <a:r>
              <a:rPr lang="de-DE" sz="1000" b="1" dirty="0">
                <a:latin typeface="Eurostile"/>
                <a:cs typeface="Eurostile"/>
              </a:rPr>
              <a:t> XML Exchange </a:t>
            </a:r>
            <a:r>
              <a:rPr lang="de-DE" sz="1000" b="1" dirty="0" err="1">
                <a:latin typeface="Eurostile"/>
                <a:cs typeface="Eurostile"/>
              </a:rPr>
              <a:t>Specification</a:t>
            </a:r>
            <a:r>
              <a:rPr lang="de-DE" sz="1000" b="1" dirty="0">
                <a:latin typeface="Eurostile"/>
                <a:cs typeface="Eurostile"/>
              </a:rPr>
              <a:t/>
            </a:r>
            <a:br>
              <a:rPr lang="de-DE" sz="1000" b="1" dirty="0">
                <a:latin typeface="Eurostile"/>
                <a:cs typeface="Eurostile"/>
              </a:rPr>
            </a:br>
            <a:r>
              <a:rPr lang="de-DE" sz="1000" dirty="0">
                <a:latin typeface="Eurostile"/>
                <a:cs typeface="Eurostile"/>
              </a:rPr>
              <a:t>- </a:t>
            </a:r>
            <a:r>
              <a:rPr lang="de-DE" sz="1000" b="1" dirty="0" err="1">
                <a:latin typeface="Eurostile"/>
                <a:cs typeface="Eurostile"/>
              </a:rPr>
              <a:t>Elaboration</a:t>
            </a:r>
            <a:r>
              <a:rPr lang="de-DE" sz="1000" b="1" dirty="0">
                <a:latin typeface="Eurostile"/>
                <a:cs typeface="Eurostile"/>
              </a:rPr>
              <a:t> on </a:t>
            </a:r>
            <a:r>
              <a:rPr lang="de-DE" sz="1000" b="1" dirty="0" err="1">
                <a:latin typeface="Eurostile"/>
                <a:cs typeface="Eurostile"/>
              </a:rPr>
              <a:t>Publication</a:t>
            </a:r>
            <a:endParaRPr lang="de-DE" sz="1000" b="1" dirty="0">
              <a:latin typeface="Eurostile"/>
              <a:cs typeface="Eurostile"/>
            </a:endParaRPr>
          </a:p>
          <a:p>
            <a:pPr algn="l">
              <a:buFontTx/>
              <a:buChar char="-"/>
            </a:pPr>
            <a:r>
              <a:rPr lang="de-DE" sz="1000" b="1" dirty="0">
                <a:latin typeface="Eurostile"/>
                <a:cs typeface="Eurostile"/>
              </a:rPr>
              <a:t> CERIF </a:t>
            </a:r>
            <a:r>
              <a:rPr lang="de-DE" sz="1000" b="1" dirty="0" err="1">
                <a:latin typeface="Eurostile"/>
                <a:cs typeface="Eurostile"/>
              </a:rPr>
              <a:t>Core</a:t>
            </a:r>
            <a:r>
              <a:rPr lang="de-DE" sz="1000" b="1" dirty="0">
                <a:latin typeface="Eurostile"/>
                <a:cs typeface="Eurostile"/>
              </a:rPr>
              <a:t> </a:t>
            </a:r>
            <a:r>
              <a:rPr lang="de-DE" sz="1000" b="1" dirty="0" err="1">
                <a:latin typeface="Eurostile"/>
                <a:cs typeface="Eurostile"/>
              </a:rPr>
              <a:t>Semantics</a:t>
            </a:r>
            <a:r>
              <a:rPr lang="de-DE" sz="1000" b="1" dirty="0">
                <a:latin typeface="Eurostile"/>
                <a:cs typeface="Eurostile"/>
              </a:rPr>
              <a:t> (2008 1.2)</a:t>
            </a:r>
          </a:p>
        </p:txBody>
      </p:sp>
      <p:sp>
        <p:nvSpPr>
          <p:cNvPr id="506" name="Line 53"/>
          <p:cNvSpPr>
            <a:spLocks noChangeShapeType="1"/>
          </p:cNvSpPr>
          <p:nvPr/>
        </p:nvSpPr>
        <p:spPr bwMode="auto">
          <a:xfrm>
            <a:off x="6144385" y="6012544"/>
            <a:ext cx="0" cy="144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Eurostile"/>
              <a:cs typeface="Eurostile"/>
            </a:endParaRPr>
          </a:p>
        </p:txBody>
      </p:sp>
      <p:sp>
        <p:nvSpPr>
          <p:cNvPr id="507" name="Text Box 54"/>
          <p:cNvSpPr txBox="1">
            <a:spLocks noChangeArrowheads="1"/>
          </p:cNvSpPr>
          <p:nvPr/>
        </p:nvSpPr>
        <p:spPr bwMode="auto">
          <a:xfrm>
            <a:off x="5853873" y="6125433"/>
            <a:ext cx="6353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de-DE" sz="1400" b="1" dirty="0">
                <a:latin typeface="Eurostile"/>
                <a:cs typeface="Eurostile"/>
              </a:rPr>
              <a:t>2006</a:t>
            </a:r>
          </a:p>
        </p:txBody>
      </p:sp>
      <p:sp>
        <p:nvSpPr>
          <p:cNvPr id="508" name="Text Box 55"/>
          <p:cNvSpPr txBox="1">
            <a:spLocks noChangeArrowheads="1"/>
          </p:cNvSpPr>
          <p:nvPr/>
        </p:nvSpPr>
        <p:spPr bwMode="auto">
          <a:xfrm>
            <a:off x="6505630" y="6125433"/>
            <a:ext cx="6353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de-DE" sz="1400" b="1" dirty="0">
                <a:latin typeface="Eurostile"/>
                <a:cs typeface="Eurostile"/>
              </a:rPr>
              <a:t>2008</a:t>
            </a:r>
          </a:p>
        </p:txBody>
      </p:sp>
      <p:sp>
        <p:nvSpPr>
          <p:cNvPr id="510" name="AutoShape 57"/>
          <p:cNvSpPr>
            <a:spLocks noChangeArrowheads="1"/>
          </p:cNvSpPr>
          <p:nvPr/>
        </p:nvSpPr>
        <p:spPr bwMode="auto">
          <a:xfrm rot="4173209">
            <a:off x="133050" y="3377294"/>
            <a:ext cx="531813" cy="360363"/>
          </a:xfrm>
          <a:prstGeom prst="rightArrow">
            <a:avLst>
              <a:gd name="adj1" fmla="val 50000"/>
              <a:gd name="adj2" fmla="val 44934"/>
            </a:avLst>
          </a:prstGeom>
          <a:solidFill>
            <a:srgbClr val="CC99FF"/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Eurostile"/>
              <a:cs typeface="Eurostile"/>
            </a:endParaRPr>
          </a:p>
        </p:txBody>
      </p:sp>
      <p:sp>
        <p:nvSpPr>
          <p:cNvPr id="517" name="Text Box 55"/>
          <p:cNvSpPr txBox="1">
            <a:spLocks noChangeArrowheads="1"/>
          </p:cNvSpPr>
          <p:nvPr/>
        </p:nvSpPr>
        <p:spPr bwMode="auto">
          <a:xfrm>
            <a:off x="7199192" y="6110195"/>
            <a:ext cx="635348" cy="307777"/>
          </a:xfrm>
          <a:prstGeom prst="rect">
            <a:avLst/>
          </a:prstGeom>
          <a:solidFill>
            <a:srgbClr val="EEEEEE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de-DE" sz="1400" b="1" dirty="0" smtClean="0">
                <a:latin typeface="Eurostile"/>
                <a:cs typeface="Eurostile"/>
              </a:rPr>
              <a:t>2012</a:t>
            </a:r>
            <a:endParaRPr lang="de-DE" sz="1400" b="1" dirty="0">
              <a:latin typeface="Eurostile"/>
              <a:cs typeface="Eurostile"/>
            </a:endParaRPr>
          </a:p>
        </p:txBody>
      </p:sp>
      <p:sp>
        <p:nvSpPr>
          <p:cNvPr id="142" name="Rectangle 46"/>
          <p:cNvSpPr>
            <a:spLocks noChangeArrowheads="1"/>
          </p:cNvSpPr>
          <p:nvPr/>
        </p:nvSpPr>
        <p:spPr bwMode="auto">
          <a:xfrm>
            <a:off x="6719066" y="1823403"/>
            <a:ext cx="897042" cy="164327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rgbClr val="800000"/>
            </a:solidFill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0C0C0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pPr algn="ctr"/>
            <a:r>
              <a:rPr lang="de-DE" sz="1000" b="1" dirty="0" smtClean="0">
                <a:latin typeface="Eurostile"/>
                <a:cs typeface="Eurostile"/>
              </a:rPr>
              <a:t>Measurement</a:t>
            </a:r>
            <a:endParaRPr lang="de-DE" sz="1200" b="1" dirty="0">
              <a:latin typeface="Eurostile"/>
              <a:cs typeface="Eurostile"/>
            </a:endParaRPr>
          </a:p>
        </p:txBody>
      </p:sp>
      <p:sp>
        <p:nvSpPr>
          <p:cNvPr id="143" name="Rectangle 46"/>
          <p:cNvSpPr>
            <a:spLocks noChangeArrowheads="1"/>
          </p:cNvSpPr>
          <p:nvPr/>
        </p:nvSpPr>
        <p:spPr bwMode="auto">
          <a:xfrm>
            <a:off x="7734086" y="1824322"/>
            <a:ext cx="897042" cy="164327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0C0C0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pPr algn="ctr"/>
            <a:r>
              <a:rPr lang="de-DE" sz="1000" b="1" dirty="0" smtClean="0">
                <a:latin typeface="Eurostile"/>
                <a:cs typeface="Eurostile"/>
              </a:rPr>
              <a:t>GEO</a:t>
            </a:r>
            <a:endParaRPr lang="de-DE" sz="1200" b="1" dirty="0">
              <a:latin typeface="Eurostile"/>
              <a:cs typeface="Eurostile"/>
            </a:endParaRPr>
          </a:p>
        </p:txBody>
      </p:sp>
      <p:grpSp>
        <p:nvGrpSpPr>
          <p:cNvPr id="71" name="Group 70"/>
          <p:cNvGrpSpPr/>
          <p:nvPr/>
        </p:nvGrpSpPr>
        <p:grpSpPr>
          <a:xfrm>
            <a:off x="6663169" y="2141718"/>
            <a:ext cx="1814606" cy="1295535"/>
            <a:chOff x="1115616" y="1053431"/>
            <a:chExt cx="7344172" cy="4680147"/>
          </a:xfrm>
        </p:grpSpPr>
        <p:cxnSp>
          <p:nvCxnSpPr>
            <p:cNvPr id="72" name="Shape 59"/>
            <p:cNvCxnSpPr>
              <a:stCxn id="116" idx="1"/>
              <a:endCxn id="115" idx="3"/>
            </p:cNvCxnSpPr>
            <p:nvPr/>
          </p:nvCxnSpPr>
          <p:spPr bwMode="auto">
            <a:xfrm rot="10800000">
              <a:off x="4337771" y="1375347"/>
              <a:ext cx="2767410" cy="892658"/>
            </a:xfrm>
            <a:prstGeom prst="bentConnector3">
              <a:avLst>
                <a:gd name="adj1" fmla="val 50000"/>
              </a:avLst>
            </a:prstGeom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Elbow Connector 72"/>
            <p:cNvCxnSpPr>
              <a:endCxn id="113" idx="3"/>
            </p:cNvCxnSpPr>
            <p:nvPr/>
          </p:nvCxnSpPr>
          <p:spPr bwMode="auto">
            <a:xfrm rot="10800000">
              <a:off x="5867734" y="1520950"/>
              <a:ext cx="360660" cy="180181"/>
            </a:xfrm>
            <a:prstGeom prst="bentConnector3">
              <a:avLst>
                <a:gd name="adj1" fmla="val 50000"/>
              </a:avLst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Elbow Connector 73"/>
            <p:cNvCxnSpPr>
              <a:endCxn id="119" idx="0"/>
            </p:cNvCxnSpPr>
            <p:nvPr/>
          </p:nvCxnSpPr>
          <p:spPr bwMode="auto">
            <a:xfrm>
              <a:off x="4644008" y="3284984"/>
              <a:ext cx="2533526" cy="1656184"/>
            </a:xfrm>
            <a:prstGeom prst="bentConnector2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Elbow Connector 74"/>
            <p:cNvCxnSpPr>
              <a:endCxn id="114" idx="2"/>
            </p:cNvCxnSpPr>
            <p:nvPr/>
          </p:nvCxnSpPr>
          <p:spPr bwMode="auto">
            <a:xfrm flipV="1">
              <a:off x="4932253" y="1845146"/>
              <a:ext cx="1754137" cy="287710"/>
            </a:xfrm>
            <a:prstGeom prst="bentConnector2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Oval 23"/>
            <p:cNvSpPr>
              <a:spLocks noChangeArrowheads="1"/>
            </p:cNvSpPr>
            <p:nvPr/>
          </p:nvSpPr>
          <p:spPr bwMode="auto">
            <a:xfrm>
              <a:off x="6904806" y="1943633"/>
              <a:ext cx="360362" cy="287338"/>
            </a:xfrm>
            <a:prstGeom prst="ellipse">
              <a:avLst/>
            </a:prstGeom>
            <a:solidFill>
              <a:srgbClr val="A581CE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500"/>
            </a:p>
          </p:txBody>
        </p:sp>
        <p:sp>
          <p:nvSpPr>
            <p:cNvPr id="77" name="Oval 23"/>
            <p:cNvSpPr>
              <a:spLocks noChangeArrowheads="1"/>
            </p:cNvSpPr>
            <p:nvPr/>
          </p:nvSpPr>
          <p:spPr bwMode="auto">
            <a:xfrm>
              <a:off x="6084379" y="1340769"/>
              <a:ext cx="360362" cy="287338"/>
            </a:xfrm>
            <a:prstGeom prst="ellipse">
              <a:avLst/>
            </a:prstGeom>
            <a:solidFill>
              <a:srgbClr val="A581CE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500"/>
            </a:p>
          </p:txBody>
        </p:sp>
        <p:sp>
          <p:nvSpPr>
            <p:cNvPr id="78" name="Oval 23"/>
            <p:cNvSpPr>
              <a:spLocks noChangeArrowheads="1"/>
            </p:cNvSpPr>
            <p:nvPr/>
          </p:nvSpPr>
          <p:spPr bwMode="auto">
            <a:xfrm>
              <a:off x="4572211" y="1196753"/>
              <a:ext cx="360362" cy="287338"/>
            </a:xfrm>
            <a:prstGeom prst="ellipse">
              <a:avLst/>
            </a:prstGeom>
            <a:solidFill>
              <a:srgbClr val="A581CE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500"/>
            </a:p>
          </p:txBody>
        </p:sp>
        <p:sp>
          <p:nvSpPr>
            <p:cNvPr id="79" name="Oval 78"/>
            <p:cNvSpPr/>
            <p:nvPr/>
          </p:nvSpPr>
          <p:spPr bwMode="auto">
            <a:xfrm>
              <a:off x="5181600" y="2667000"/>
              <a:ext cx="304800" cy="228600"/>
            </a:xfrm>
            <a:prstGeom prst="ellipse">
              <a:avLst/>
            </a:prstGeom>
            <a:solidFill>
              <a:srgbClr val="FFBC9B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500">
                <a:solidFill>
                  <a:srgbClr val="FFFFFF"/>
                </a:solidFill>
              </a:endParaRPr>
            </a:p>
          </p:txBody>
        </p:sp>
        <p:sp>
          <p:nvSpPr>
            <p:cNvPr id="80" name="Oval 79"/>
            <p:cNvSpPr/>
            <p:nvPr/>
          </p:nvSpPr>
          <p:spPr bwMode="auto">
            <a:xfrm>
              <a:off x="2362200" y="2667000"/>
              <a:ext cx="304800" cy="228600"/>
            </a:xfrm>
            <a:prstGeom prst="ellipse">
              <a:avLst/>
            </a:prstGeom>
            <a:solidFill>
              <a:srgbClr val="FFBC9B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500">
                <a:solidFill>
                  <a:srgbClr val="FFFFFF"/>
                </a:solidFill>
              </a:endParaRPr>
            </a:p>
          </p:txBody>
        </p:sp>
        <p:sp>
          <p:nvSpPr>
            <p:cNvPr id="81" name="Oval 24"/>
            <p:cNvSpPr>
              <a:spLocks noChangeArrowheads="1"/>
            </p:cNvSpPr>
            <p:nvPr/>
          </p:nvSpPr>
          <p:spPr bwMode="auto">
            <a:xfrm>
              <a:off x="1115616" y="3933056"/>
              <a:ext cx="360363" cy="28733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500"/>
            </a:p>
          </p:txBody>
        </p:sp>
        <p:sp>
          <p:nvSpPr>
            <p:cNvPr id="82" name="Oval 23"/>
            <p:cNvSpPr>
              <a:spLocks noChangeArrowheads="1"/>
            </p:cNvSpPr>
            <p:nvPr/>
          </p:nvSpPr>
          <p:spPr bwMode="auto">
            <a:xfrm>
              <a:off x="2915816" y="1053431"/>
              <a:ext cx="360363" cy="28733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500"/>
            </a:p>
          </p:txBody>
        </p:sp>
        <p:cxnSp>
          <p:nvCxnSpPr>
            <p:cNvPr id="83" name="Elbow Connector 82"/>
            <p:cNvCxnSpPr/>
            <p:nvPr/>
          </p:nvCxnSpPr>
          <p:spPr bwMode="auto">
            <a:xfrm>
              <a:off x="3505200" y="3048000"/>
              <a:ext cx="1828800" cy="1588"/>
            </a:xfrm>
            <a:prstGeom prst="bentConnector3">
              <a:avLst>
                <a:gd name="adj1" fmla="val 50000"/>
              </a:avLst>
            </a:prstGeom>
            <a:ln w="6350" cap="flat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Elbow Connector 83"/>
            <p:cNvCxnSpPr/>
            <p:nvPr/>
          </p:nvCxnSpPr>
          <p:spPr bwMode="auto">
            <a:xfrm rot="5400000">
              <a:off x="3971926" y="2905125"/>
              <a:ext cx="895350" cy="3175"/>
            </a:xfrm>
            <a:prstGeom prst="bentConnector3">
              <a:avLst>
                <a:gd name="adj1" fmla="val 50000"/>
              </a:avLst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Elbow Connector 84"/>
            <p:cNvCxnSpPr/>
            <p:nvPr/>
          </p:nvCxnSpPr>
          <p:spPr bwMode="auto">
            <a:xfrm rot="16200000" flipH="1">
              <a:off x="4305300" y="2552700"/>
              <a:ext cx="1752600" cy="1524000"/>
            </a:xfrm>
            <a:prstGeom prst="bentConnector3">
              <a:avLst>
                <a:gd name="adj1" fmla="val 10183"/>
              </a:avLst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Elbow Connector 85"/>
            <p:cNvCxnSpPr/>
            <p:nvPr/>
          </p:nvCxnSpPr>
          <p:spPr bwMode="auto">
            <a:xfrm rot="5400000">
              <a:off x="2971800" y="2895600"/>
              <a:ext cx="1752600" cy="838200"/>
            </a:xfrm>
            <a:prstGeom prst="bentConnector3">
              <a:avLst>
                <a:gd name="adj1" fmla="val 11775"/>
              </a:avLst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Elbow Connector 86"/>
            <p:cNvCxnSpPr>
              <a:endCxn id="115" idx="1"/>
            </p:cNvCxnSpPr>
            <p:nvPr/>
          </p:nvCxnSpPr>
          <p:spPr bwMode="auto">
            <a:xfrm rot="16200000" flipV="1">
              <a:off x="1744973" y="2690205"/>
              <a:ext cx="2773734" cy="144016"/>
            </a:xfrm>
            <a:prstGeom prst="bentConnector4">
              <a:avLst>
                <a:gd name="adj1" fmla="val 46781"/>
                <a:gd name="adj2" fmla="val 258732"/>
              </a:avLst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Elbow Connector 87"/>
            <p:cNvCxnSpPr/>
            <p:nvPr/>
          </p:nvCxnSpPr>
          <p:spPr bwMode="auto">
            <a:xfrm rot="5400000" flipH="1" flipV="1">
              <a:off x="3239059" y="4041863"/>
              <a:ext cx="1944215" cy="718493"/>
            </a:xfrm>
            <a:prstGeom prst="bentConnector3">
              <a:avLst>
                <a:gd name="adj1" fmla="val 50000"/>
              </a:avLst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Elbow Connector 88"/>
            <p:cNvCxnSpPr>
              <a:endCxn id="122" idx="0"/>
            </p:cNvCxnSpPr>
            <p:nvPr/>
          </p:nvCxnSpPr>
          <p:spPr bwMode="auto">
            <a:xfrm rot="16200000" flipH="1">
              <a:off x="2577767" y="4703156"/>
              <a:ext cx="720078" cy="187993"/>
            </a:xfrm>
            <a:prstGeom prst="bentConnector3">
              <a:avLst>
                <a:gd name="adj1" fmla="val 50000"/>
              </a:avLst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Elbow Connector 89"/>
            <p:cNvCxnSpPr>
              <a:stCxn id="115" idx="2"/>
            </p:cNvCxnSpPr>
            <p:nvPr/>
          </p:nvCxnSpPr>
          <p:spPr bwMode="auto">
            <a:xfrm rot="5400000">
              <a:off x="2482355" y="1818978"/>
              <a:ext cx="1481484" cy="951409"/>
            </a:xfrm>
            <a:prstGeom prst="bentConnector3">
              <a:avLst>
                <a:gd name="adj1" fmla="val 50000"/>
              </a:avLst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Elbow Connector 90"/>
            <p:cNvCxnSpPr>
              <a:stCxn id="115" idx="2"/>
              <a:endCxn id="110" idx="3"/>
            </p:cNvCxnSpPr>
            <p:nvPr/>
          </p:nvCxnSpPr>
          <p:spPr bwMode="auto">
            <a:xfrm rot="5400000">
              <a:off x="2036999" y="1335820"/>
              <a:ext cx="1443682" cy="1879923"/>
            </a:xfrm>
            <a:prstGeom prst="bentConnector2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Elbow Connector 91"/>
            <p:cNvCxnSpPr>
              <a:stCxn id="116" idx="1"/>
            </p:cNvCxnSpPr>
            <p:nvPr/>
          </p:nvCxnSpPr>
          <p:spPr bwMode="auto">
            <a:xfrm rot="10800000" flipV="1">
              <a:off x="6617817" y="2267211"/>
              <a:ext cx="487362" cy="1806575"/>
            </a:xfrm>
            <a:prstGeom prst="bentConnector2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Elbow Connector 92"/>
            <p:cNvCxnSpPr>
              <a:stCxn id="117" idx="1"/>
            </p:cNvCxnSpPr>
            <p:nvPr/>
          </p:nvCxnSpPr>
          <p:spPr bwMode="auto">
            <a:xfrm rot="10800000" flipV="1">
              <a:off x="6324600" y="3032125"/>
              <a:ext cx="623888" cy="1158875"/>
            </a:xfrm>
            <a:prstGeom prst="bentConnector2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Elbow Connector 93"/>
            <p:cNvCxnSpPr/>
            <p:nvPr/>
          </p:nvCxnSpPr>
          <p:spPr bwMode="auto">
            <a:xfrm rot="5400000" flipH="1" flipV="1">
              <a:off x="7277100" y="3238500"/>
              <a:ext cx="228600" cy="152400"/>
            </a:xfrm>
            <a:prstGeom prst="bentConnector3">
              <a:avLst>
                <a:gd name="adj1" fmla="val 50000"/>
              </a:avLst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Elbow Connector 94"/>
            <p:cNvCxnSpPr>
              <a:stCxn id="120" idx="1"/>
            </p:cNvCxnSpPr>
            <p:nvPr/>
          </p:nvCxnSpPr>
          <p:spPr bwMode="auto">
            <a:xfrm rot="10800000">
              <a:off x="5220072" y="4941169"/>
              <a:ext cx="12700" cy="646931"/>
            </a:xfrm>
            <a:prstGeom prst="bentConnector4">
              <a:avLst>
                <a:gd name="adj1" fmla="val -1800000"/>
                <a:gd name="adj2" fmla="val 61043"/>
              </a:avLst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Elbow Connector 95"/>
            <p:cNvCxnSpPr>
              <a:stCxn id="121" idx="0"/>
              <a:endCxn id="127" idx="2"/>
            </p:cNvCxnSpPr>
            <p:nvPr/>
          </p:nvCxnSpPr>
          <p:spPr bwMode="auto">
            <a:xfrm rot="16200000" flipV="1">
              <a:off x="3984501" y="5038179"/>
              <a:ext cx="359718" cy="310356"/>
            </a:xfrm>
            <a:prstGeom prst="bentConnector3">
              <a:avLst>
                <a:gd name="adj1" fmla="val 50000"/>
              </a:avLst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Elbow Connector 96"/>
            <p:cNvCxnSpPr/>
            <p:nvPr/>
          </p:nvCxnSpPr>
          <p:spPr bwMode="auto">
            <a:xfrm rot="16200000" flipV="1">
              <a:off x="4229100" y="3992117"/>
              <a:ext cx="1371600" cy="533400"/>
            </a:xfrm>
            <a:prstGeom prst="bentConnector3">
              <a:avLst>
                <a:gd name="adj1" fmla="val 50000"/>
              </a:avLst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Elbow Connector 97"/>
            <p:cNvCxnSpPr>
              <a:stCxn id="123" idx="0"/>
            </p:cNvCxnSpPr>
            <p:nvPr/>
          </p:nvCxnSpPr>
          <p:spPr bwMode="auto">
            <a:xfrm rot="5400000" flipH="1" flipV="1">
              <a:off x="1639515" y="2598118"/>
              <a:ext cx="2574925" cy="1535112"/>
            </a:xfrm>
            <a:prstGeom prst="bentConnector3">
              <a:avLst>
                <a:gd name="adj1" fmla="val 50000"/>
              </a:avLst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Elbow Connector 98"/>
            <p:cNvCxnSpPr>
              <a:stCxn id="109" idx="3"/>
            </p:cNvCxnSpPr>
            <p:nvPr/>
          </p:nvCxnSpPr>
          <p:spPr bwMode="auto">
            <a:xfrm>
              <a:off x="1890887" y="3574479"/>
              <a:ext cx="776287" cy="485775"/>
            </a:xfrm>
            <a:prstGeom prst="bentConnector3">
              <a:avLst>
                <a:gd name="adj1" fmla="val 50000"/>
              </a:avLst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Elbow Connector 99"/>
            <p:cNvCxnSpPr>
              <a:stCxn id="110" idx="3"/>
            </p:cNvCxnSpPr>
            <p:nvPr/>
          </p:nvCxnSpPr>
          <p:spPr bwMode="auto">
            <a:xfrm>
              <a:off x="1818878" y="2998415"/>
              <a:ext cx="1301750" cy="904875"/>
            </a:xfrm>
            <a:prstGeom prst="bentConnector3">
              <a:avLst>
                <a:gd name="adj1" fmla="val 86449"/>
              </a:avLst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Elbow Connector 100"/>
            <p:cNvCxnSpPr>
              <a:stCxn id="112" idx="2"/>
            </p:cNvCxnSpPr>
            <p:nvPr/>
          </p:nvCxnSpPr>
          <p:spPr bwMode="auto">
            <a:xfrm rot="16200000" flipH="1">
              <a:off x="1277566" y="3111302"/>
              <a:ext cx="3143250" cy="893762"/>
            </a:xfrm>
            <a:prstGeom prst="bentConnector3">
              <a:avLst>
                <a:gd name="adj1" fmla="val 50000"/>
              </a:avLst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Elbow Connector 101"/>
            <p:cNvCxnSpPr>
              <a:stCxn id="111" idx="2"/>
            </p:cNvCxnSpPr>
            <p:nvPr/>
          </p:nvCxnSpPr>
          <p:spPr bwMode="auto">
            <a:xfrm rot="16200000" flipH="1">
              <a:off x="1741438" y="2595612"/>
              <a:ext cx="1338262" cy="1276350"/>
            </a:xfrm>
            <a:prstGeom prst="bentConnector3">
              <a:avLst>
                <a:gd name="adj1" fmla="val 50000"/>
              </a:avLst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Elbow Connector 102"/>
            <p:cNvCxnSpPr/>
            <p:nvPr/>
          </p:nvCxnSpPr>
          <p:spPr bwMode="auto">
            <a:xfrm rot="5400000" flipH="1" flipV="1">
              <a:off x="1380964" y="2592524"/>
              <a:ext cx="2659360" cy="1893912"/>
            </a:xfrm>
            <a:prstGeom prst="bentConnector3">
              <a:avLst>
                <a:gd name="adj1" fmla="val 50000"/>
              </a:avLst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Elbow Connector 103"/>
            <p:cNvCxnSpPr>
              <a:stCxn id="119" idx="1"/>
              <a:endCxn id="123" idx="3"/>
            </p:cNvCxnSpPr>
            <p:nvPr/>
          </p:nvCxnSpPr>
          <p:spPr bwMode="auto">
            <a:xfrm rot="10800000">
              <a:off x="2699172" y="4833319"/>
              <a:ext cx="4033068" cy="288031"/>
            </a:xfrm>
            <a:prstGeom prst="bentConnector3">
              <a:avLst>
                <a:gd name="adj1" fmla="val 39635"/>
              </a:avLst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Elbow Connector 104"/>
            <p:cNvCxnSpPr>
              <a:stCxn id="123" idx="0"/>
            </p:cNvCxnSpPr>
            <p:nvPr/>
          </p:nvCxnSpPr>
          <p:spPr bwMode="auto">
            <a:xfrm rot="5400000" flipH="1" flipV="1">
              <a:off x="1961556" y="2546746"/>
              <a:ext cx="2304256" cy="1908524"/>
            </a:xfrm>
            <a:prstGeom prst="bentConnector3">
              <a:avLst>
                <a:gd name="adj1" fmla="val 50000"/>
              </a:avLst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Elbow Connector 105"/>
            <p:cNvCxnSpPr>
              <a:stCxn id="108" idx="3"/>
              <a:endCxn id="123" idx="1"/>
            </p:cNvCxnSpPr>
            <p:nvPr/>
          </p:nvCxnSpPr>
          <p:spPr bwMode="auto">
            <a:xfrm flipH="1">
              <a:off x="1619672" y="4293766"/>
              <a:ext cx="343222" cy="539552"/>
            </a:xfrm>
            <a:prstGeom prst="bentConnector5">
              <a:avLst>
                <a:gd name="adj1" fmla="val -66604"/>
                <a:gd name="adj2" fmla="val 53383"/>
                <a:gd name="adj3" fmla="val -16081"/>
              </a:avLst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Elbow Connector 106"/>
            <p:cNvCxnSpPr/>
            <p:nvPr/>
          </p:nvCxnSpPr>
          <p:spPr bwMode="auto">
            <a:xfrm rot="5400000">
              <a:off x="2133600" y="2971800"/>
              <a:ext cx="2590800" cy="1524000"/>
            </a:xfrm>
            <a:prstGeom prst="bentConnector3">
              <a:avLst>
                <a:gd name="adj1" fmla="val 72626"/>
              </a:avLst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Rectangle 7"/>
            <p:cNvSpPr>
              <a:spLocks noChangeArrowheads="1"/>
            </p:cNvSpPr>
            <p:nvPr/>
          </p:nvSpPr>
          <p:spPr bwMode="auto">
            <a:xfrm>
              <a:off x="1259632" y="4077072"/>
              <a:ext cx="703262" cy="433387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" b="1">
                  <a:solidFill>
                    <a:schemeClr val="bg1"/>
                  </a:solidFill>
                  <a:latin typeface="Times New Roman" charset="0"/>
                </a:rPr>
                <a:t>Citation</a:t>
              </a:r>
            </a:p>
          </p:txBody>
        </p:sp>
        <p:sp>
          <p:nvSpPr>
            <p:cNvPr id="109" name="Rectangle 8"/>
            <p:cNvSpPr>
              <a:spLocks noChangeArrowheads="1"/>
            </p:cNvSpPr>
            <p:nvPr/>
          </p:nvSpPr>
          <p:spPr bwMode="auto">
            <a:xfrm>
              <a:off x="1187624" y="3356992"/>
              <a:ext cx="703263" cy="433387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" b="1">
                  <a:solidFill>
                    <a:schemeClr val="bg1"/>
                  </a:solidFill>
                  <a:latin typeface="Times New Roman" charset="0"/>
                </a:rPr>
                <a:t>CV</a:t>
              </a:r>
            </a:p>
          </p:txBody>
        </p:sp>
        <p:sp>
          <p:nvSpPr>
            <p:cNvPr id="110" name="Rectangle 9"/>
            <p:cNvSpPr>
              <a:spLocks noChangeArrowheads="1"/>
            </p:cNvSpPr>
            <p:nvPr/>
          </p:nvSpPr>
          <p:spPr bwMode="auto">
            <a:xfrm>
              <a:off x="1115616" y="2780928"/>
              <a:ext cx="703262" cy="433387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" b="1">
                  <a:solidFill>
                    <a:schemeClr val="bg1"/>
                  </a:solidFill>
                  <a:latin typeface="Times New Roman" charset="0"/>
                </a:rPr>
                <a:t>Prize</a:t>
              </a:r>
            </a:p>
          </p:txBody>
        </p:sp>
        <p:sp>
          <p:nvSpPr>
            <p:cNvPr id="111" name="Rectangle 10"/>
            <p:cNvSpPr>
              <a:spLocks noChangeArrowheads="1"/>
            </p:cNvSpPr>
            <p:nvPr/>
          </p:nvSpPr>
          <p:spPr bwMode="auto">
            <a:xfrm>
              <a:off x="1259632" y="2132856"/>
              <a:ext cx="1025525" cy="43180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" b="1" dirty="0" err="1">
                  <a:solidFill>
                    <a:schemeClr val="bg1"/>
                  </a:solidFill>
                  <a:latin typeface="Times New Roman" charset="0"/>
                </a:rPr>
                <a:t>Qualification</a:t>
              </a:r>
              <a:endParaRPr lang="de-DE" sz="200" b="1" dirty="0">
                <a:solidFill>
                  <a:schemeClr val="bg1"/>
                </a:solidFill>
                <a:latin typeface="Times New Roman" charset="0"/>
              </a:endParaRPr>
            </a:p>
          </p:txBody>
        </p:sp>
        <p:sp>
          <p:nvSpPr>
            <p:cNvPr id="112" name="Rectangle 11"/>
            <p:cNvSpPr>
              <a:spLocks noChangeArrowheads="1"/>
            </p:cNvSpPr>
            <p:nvPr/>
          </p:nvSpPr>
          <p:spPr bwMode="auto">
            <a:xfrm>
              <a:off x="1619672" y="1700808"/>
              <a:ext cx="1565275" cy="28575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" b="1" dirty="0" err="1">
                  <a:solidFill>
                    <a:schemeClr val="bg1"/>
                  </a:solidFill>
                  <a:latin typeface="Times New Roman" charset="0"/>
                </a:rPr>
                <a:t>ExpertiseAndSkills</a:t>
              </a:r>
              <a:endParaRPr lang="de-DE" sz="200" b="1" dirty="0">
                <a:solidFill>
                  <a:schemeClr val="bg1"/>
                </a:solidFill>
                <a:latin typeface="Times New Roman" charset="0"/>
              </a:endParaRPr>
            </a:p>
          </p:txBody>
        </p:sp>
        <p:sp>
          <p:nvSpPr>
            <p:cNvPr id="113" name="Rectangle 12"/>
            <p:cNvSpPr>
              <a:spLocks noChangeArrowheads="1"/>
            </p:cNvSpPr>
            <p:nvPr/>
          </p:nvSpPr>
          <p:spPr bwMode="auto">
            <a:xfrm>
              <a:off x="4788234" y="1340769"/>
              <a:ext cx="1079501" cy="360362"/>
            </a:xfrm>
            <a:prstGeom prst="rect">
              <a:avLst/>
            </a:prstGeom>
            <a:solidFill>
              <a:srgbClr val="A581C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" b="1" dirty="0">
                  <a:solidFill>
                    <a:schemeClr val="bg1"/>
                  </a:solidFill>
                  <a:latin typeface="Times New Roman" charset="0"/>
                </a:rPr>
                <a:t>Equipment</a:t>
              </a:r>
            </a:p>
          </p:txBody>
        </p:sp>
        <p:sp>
          <p:nvSpPr>
            <p:cNvPr id="114" name="Rectangle 13"/>
            <p:cNvSpPr>
              <a:spLocks noChangeArrowheads="1"/>
            </p:cNvSpPr>
            <p:nvPr/>
          </p:nvSpPr>
          <p:spPr bwMode="auto">
            <a:xfrm>
              <a:off x="6228394" y="1484785"/>
              <a:ext cx="915988" cy="360362"/>
            </a:xfrm>
            <a:prstGeom prst="rect">
              <a:avLst/>
            </a:prstGeom>
            <a:solidFill>
              <a:srgbClr val="A581C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" b="1" dirty="0" err="1">
                  <a:solidFill>
                    <a:schemeClr val="bg1"/>
                  </a:solidFill>
                  <a:latin typeface="Times New Roman" charset="0"/>
                </a:rPr>
                <a:t>Facility</a:t>
              </a:r>
              <a:endParaRPr lang="de-DE" sz="200" b="1" dirty="0">
                <a:solidFill>
                  <a:schemeClr val="bg1"/>
                </a:solidFill>
                <a:latin typeface="Times New Roman" charset="0"/>
              </a:endParaRPr>
            </a:p>
          </p:txBody>
        </p:sp>
        <p:sp>
          <p:nvSpPr>
            <p:cNvPr id="115" name="Rectangle 14"/>
            <p:cNvSpPr>
              <a:spLocks noChangeArrowheads="1"/>
            </p:cNvSpPr>
            <p:nvPr/>
          </p:nvSpPr>
          <p:spPr bwMode="auto">
            <a:xfrm>
              <a:off x="3059832" y="1196752"/>
              <a:ext cx="1277937" cy="35718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" b="1" dirty="0" err="1">
                  <a:solidFill>
                    <a:schemeClr val="bg1"/>
                  </a:solidFill>
                  <a:latin typeface="Times New Roman" charset="0"/>
                </a:rPr>
                <a:t>Funding</a:t>
              </a:r>
              <a:endParaRPr lang="de-DE" sz="200" b="1" dirty="0">
                <a:solidFill>
                  <a:schemeClr val="bg1"/>
                </a:solidFill>
                <a:latin typeface="Times New Roman" charset="0"/>
              </a:endParaRPr>
            </a:p>
          </p:txBody>
        </p:sp>
        <p:sp>
          <p:nvSpPr>
            <p:cNvPr id="116" name="Rectangle 15"/>
            <p:cNvSpPr>
              <a:spLocks noChangeArrowheads="1"/>
            </p:cNvSpPr>
            <p:nvPr/>
          </p:nvSpPr>
          <p:spPr bwMode="auto">
            <a:xfrm>
              <a:off x="7105179" y="2087824"/>
              <a:ext cx="915988" cy="360362"/>
            </a:xfrm>
            <a:prstGeom prst="rect">
              <a:avLst/>
            </a:prstGeom>
            <a:solidFill>
              <a:srgbClr val="A581C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" b="1">
                  <a:solidFill>
                    <a:schemeClr val="bg1"/>
                  </a:solidFill>
                  <a:latin typeface="Times New Roman" charset="0"/>
                </a:rPr>
                <a:t>Service</a:t>
              </a:r>
            </a:p>
          </p:txBody>
        </p:sp>
        <p:sp>
          <p:nvSpPr>
            <p:cNvPr id="117" name="Rectangle 16"/>
            <p:cNvSpPr>
              <a:spLocks noChangeArrowheads="1"/>
            </p:cNvSpPr>
            <p:nvPr/>
          </p:nvSpPr>
          <p:spPr bwMode="auto">
            <a:xfrm>
              <a:off x="6948488" y="2852738"/>
              <a:ext cx="1511300" cy="360362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" b="1">
                  <a:solidFill>
                    <a:schemeClr val="bg1"/>
                  </a:solidFill>
                  <a:latin typeface="Times New Roman" charset="0"/>
                </a:rPr>
                <a:t>ElectronicAddresse</a:t>
              </a:r>
            </a:p>
          </p:txBody>
        </p:sp>
        <p:sp>
          <p:nvSpPr>
            <p:cNvPr id="118" name="Rectangle 17"/>
            <p:cNvSpPr>
              <a:spLocks noChangeArrowheads="1"/>
            </p:cNvSpPr>
            <p:nvPr/>
          </p:nvSpPr>
          <p:spPr bwMode="auto">
            <a:xfrm>
              <a:off x="6948488" y="3429000"/>
              <a:ext cx="1511300" cy="360363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" b="1">
                  <a:solidFill>
                    <a:schemeClr val="bg1"/>
                  </a:solidFill>
                  <a:latin typeface="Times New Roman" charset="0"/>
                </a:rPr>
                <a:t>PostalAddress</a:t>
              </a:r>
            </a:p>
          </p:txBody>
        </p:sp>
        <p:sp>
          <p:nvSpPr>
            <p:cNvPr id="119" name="Rectangle 18"/>
            <p:cNvSpPr>
              <a:spLocks noChangeArrowheads="1"/>
            </p:cNvSpPr>
            <p:nvPr/>
          </p:nvSpPr>
          <p:spPr bwMode="auto">
            <a:xfrm>
              <a:off x="6732240" y="4941168"/>
              <a:ext cx="890588" cy="360362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" b="1">
                  <a:solidFill>
                    <a:schemeClr val="bg1"/>
                  </a:solidFill>
                  <a:latin typeface="Times New Roman" charset="0"/>
                </a:rPr>
                <a:t>Country</a:t>
              </a:r>
            </a:p>
          </p:txBody>
        </p:sp>
        <p:sp>
          <p:nvSpPr>
            <p:cNvPr id="120" name="Rectangle 19"/>
            <p:cNvSpPr>
              <a:spLocks noChangeArrowheads="1"/>
            </p:cNvSpPr>
            <p:nvPr/>
          </p:nvSpPr>
          <p:spPr bwMode="auto">
            <a:xfrm>
              <a:off x="5220072" y="5445224"/>
              <a:ext cx="1133475" cy="28575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" b="1">
                  <a:solidFill>
                    <a:schemeClr val="bg1"/>
                  </a:solidFill>
                  <a:latin typeface="Times New Roman" charset="0"/>
                </a:rPr>
                <a:t>Currency</a:t>
              </a:r>
            </a:p>
          </p:txBody>
        </p:sp>
        <p:sp>
          <p:nvSpPr>
            <p:cNvPr id="121" name="Rectangle 20"/>
            <p:cNvSpPr>
              <a:spLocks noChangeArrowheads="1"/>
            </p:cNvSpPr>
            <p:nvPr/>
          </p:nvSpPr>
          <p:spPr bwMode="auto">
            <a:xfrm>
              <a:off x="3563888" y="5373216"/>
              <a:ext cx="1511300" cy="360362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" b="1">
                  <a:solidFill>
                    <a:schemeClr val="bg1"/>
                  </a:solidFill>
                  <a:latin typeface="Times New Roman" charset="0"/>
                </a:rPr>
                <a:t>Language</a:t>
              </a:r>
            </a:p>
          </p:txBody>
        </p:sp>
        <p:sp>
          <p:nvSpPr>
            <p:cNvPr id="122" name="Rectangle 21"/>
            <p:cNvSpPr>
              <a:spLocks noChangeArrowheads="1"/>
            </p:cNvSpPr>
            <p:nvPr/>
          </p:nvSpPr>
          <p:spPr bwMode="auto">
            <a:xfrm>
              <a:off x="2627784" y="5157192"/>
              <a:ext cx="808037" cy="360362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" b="1">
                  <a:solidFill>
                    <a:schemeClr val="bg1"/>
                  </a:solidFill>
                  <a:latin typeface="Times New Roman" charset="0"/>
                </a:rPr>
                <a:t>Event</a:t>
              </a:r>
            </a:p>
          </p:txBody>
        </p:sp>
        <p:sp>
          <p:nvSpPr>
            <p:cNvPr id="123" name="Rectangle 22"/>
            <p:cNvSpPr>
              <a:spLocks noChangeArrowheads="1"/>
            </p:cNvSpPr>
            <p:nvPr/>
          </p:nvSpPr>
          <p:spPr bwMode="auto">
            <a:xfrm>
              <a:off x="1619672" y="4653136"/>
              <a:ext cx="1079500" cy="360363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" b="1">
                  <a:solidFill>
                    <a:schemeClr val="bg1"/>
                  </a:solidFill>
                  <a:latin typeface="Times New Roman" charset="0"/>
                </a:rPr>
                <a:t>Metrics</a:t>
              </a:r>
            </a:p>
          </p:txBody>
        </p:sp>
        <p:pic>
          <p:nvPicPr>
            <p:cNvPr id="124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3013" y="1867347"/>
              <a:ext cx="3887787" cy="1417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5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2529" y="2996952"/>
              <a:ext cx="4103687" cy="144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6" name="Oval 23"/>
            <p:cNvSpPr>
              <a:spLocks noChangeArrowheads="1"/>
            </p:cNvSpPr>
            <p:nvPr/>
          </p:nvSpPr>
          <p:spPr bwMode="auto">
            <a:xfrm>
              <a:off x="3419549" y="4509120"/>
              <a:ext cx="360363" cy="287337"/>
            </a:xfrm>
            <a:prstGeom prst="ellipse">
              <a:avLst/>
            </a:prstGeom>
            <a:solidFill>
              <a:srgbClr val="C95D6B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500"/>
            </a:p>
          </p:txBody>
        </p:sp>
        <p:sp>
          <p:nvSpPr>
            <p:cNvPr id="127" name="Rectangle 18"/>
            <p:cNvSpPr>
              <a:spLocks noChangeArrowheads="1"/>
            </p:cNvSpPr>
            <p:nvPr/>
          </p:nvSpPr>
          <p:spPr bwMode="auto">
            <a:xfrm>
              <a:off x="3563888" y="4653136"/>
              <a:ext cx="890588" cy="360362"/>
            </a:xfrm>
            <a:prstGeom prst="rect">
              <a:avLst/>
            </a:prstGeom>
            <a:solidFill>
              <a:srgbClr val="C95D6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" b="1" dirty="0" err="1" smtClean="0">
                  <a:latin typeface="Times New Roman" charset="0"/>
                </a:rPr>
                <a:t>Indicator</a:t>
              </a:r>
              <a:endParaRPr lang="de-DE" sz="200" b="1" dirty="0">
                <a:latin typeface="Times New Roman" charset="0"/>
              </a:endParaRPr>
            </a:p>
          </p:txBody>
        </p:sp>
        <p:sp>
          <p:nvSpPr>
            <p:cNvPr id="128" name="Oval 23"/>
            <p:cNvSpPr>
              <a:spLocks noChangeArrowheads="1"/>
            </p:cNvSpPr>
            <p:nvPr/>
          </p:nvSpPr>
          <p:spPr bwMode="auto">
            <a:xfrm>
              <a:off x="4644008" y="4509120"/>
              <a:ext cx="360363" cy="287337"/>
            </a:xfrm>
            <a:prstGeom prst="ellipse">
              <a:avLst/>
            </a:prstGeom>
            <a:solidFill>
              <a:srgbClr val="C95D6B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500"/>
            </a:p>
          </p:txBody>
        </p:sp>
        <p:sp>
          <p:nvSpPr>
            <p:cNvPr id="129" name="Rectangle 18"/>
            <p:cNvSpPr>
              <a:spLocks noChangeArrowheads="1"/>
            </p:cNvSpPr>
            <p:nvPr/>
          </p:nvSpPr>
          <p:spPr bwMode="auto">
            <a:xfrm>
              <a:off x="4788024" y="4653136"/>
              <a:ext cx="1224136" cy="432048"/>
            </a:xfrm>
            <a:prstGeom prst="rect">
              <a:avLst/>
            </a:prstGeom>
            <a:solidFill>
              <a:srgbClr val="C95D6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" b="1" dirty="0" smtClean="0">
                  <a:solidFill>
                    <a:srgbClr val="000000"/>
                  </a:solidFill>
                  <a:latin typeface="Times New Roman" charset="0"/>
                </a:rPr>
                <a:t>Measurement</a:t>
              </a:r>
              <a:endParaRPr lang="de-DE" sz="200" b="1" dirty="0">
                <a:solidFill>
                  <a:srgbClr val="000000"/>
                </a:solidFill>
                <a:latin typeface="Times New Roman" charset="0"/>
              </a:endParaRPr>
            </a:p>
          </p:txBody>
        </p:sp>
        <p:cxnSp>
          <p:nvCxnSpPr>
            <p:cNvPr id="130" name="Elbow Connector 129"/>
            <p:cNvCxnSpPr>
              <a:stCxn id="119" idx="2"/>
              <a:endCxn id="118" idx="3"/>
            </p:cNvCxnSpPr>
            <p:nvPr/>
          </p:nvCxnSpPr>
          <p:spPr bwMode="auto">
            <a:xfrm rot="5400000" flipH="1" flipV="1">
              <a:off x="6972487" y="3814229"/>
              <a:ext cx="1692348" cy="1282254"/>
            </a:xfrm>
            <a:prstGeom prst="bentConnector4">
              <a:avLst>
                <a:gd name="adj1" fmla="val -3928"/>
                <a:gd name="adj2" fmla="val 104129"/>
              </a:avLst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Elbow Connector 130"/>
            <p:cNvCxnSpPr>
              <a:endCxn id="129" idx="3"/>
            </p:cNvCxnSpPr>
            <p:nvPr/>
          </p:nvCxnSpPr>
          <p:spPr bwMode="auto">
            <a:xfrm rot="16200000" flipH="1">
              <a:off x="5760132" y="4617132"/>
              <a:ext cx="432048" cy="72008"/>
            </a:xfrm>
            <a:prstGeom prst="bentConnector4">
              <a:avLst>
                <a:gd name="adj1" fmla="val 25000"/>
                <a:gd name="adj2" fmla="val 417465"/>
              </a:avLst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Elbow Connector 131"/>
            <p:cNvCxnSpPr>
              <a:endCxn id="129" idx="2"/>
            </p:cNvCxnSpPr>
            <p:nvPr/>
          </p:nvCxnSpPr>
          <p:spPr bwMode="auto">
            <a:xfrm rot="16200000" flipH="1">
              <a:off x="4301970" y="3987062"/>
              <a:ext cx="1368152" cy="828092"/>
            </a:xfrm>
            <a:prstGeom prst="bentConnector3">
              <a:avLst>
                <a:gd name="adj1" fmla="val 116709"/>
              </a:avLst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Elbow Connector 132"/>
            <p:cNvCxnSpPr>
              <a:endCxn id="127" idx="3"/>
            </p:cNvCxnSpPr>
            <p:nvPr/>
          </p:nvCxnSpPr>
          <p:spPr bwMode="auto">
            <a:xfrm rot="10800000">
              <a:off x="4454476" y="4833318"/>
              <a:ext cx="333548" cy="179859"/>
            </a:xfrm>
            <a:prstGeom prst="bentConnector3">
              <a:avLst>
                <a:gd name="adj1" fmla="val 50000"/>
              </a:avLst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4" name="Group 133"/>
          <p:cNvGrpSpPr/>
          <p:nvPr/>
        </p:nvGrpSpPr>
        <p:grpSpPr>
          <a:xfrm>
            <a:off x="6500376" y="1060645"/>
            <a:ext cx="2366234" cy="736583"/>
            <a:chOff x="4382610" y="1188132"/>
            <a:chExt cx="3508636" cy="1092200"/>
          </a:xfrm>
        </p:grpSpPr>
        <p:sp>
          <p:nvSpPr>
            <p:cNvPr id="135" name="Rectangle 46"/>
            <p:cNvSpPr>
              <a:spLocks noChangeArrowheads="1"/>
            </p:cNvSpPr>
            <p:nvPr/>
          </p:nvSpPr>
          <p:spPr bwMode="auto">
            <a:xfrm>
              <a:off x="4382610" y="2021569"/>
              <a:ext cx="1058863" cy="25876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</p:spPr>
          <p:txBody>
            <a:bodyPr wrap="none" anchor="ctr">
              <a:prstTxWarp prst="textNoShape">
                <a:avLst/>
              </a:prstTxWarp>
              <a:flatTx/>
            </a:bodyPr>
            <a:lstStyle/>
            <a:p>
              <a:pPr algn="ctr"/>
              <a:r>
                <a:rPr lang="de-DE" sz="1000" b="1" dirty="0">
                  <a:latin typeface="Eurostile"/>
                  <a:cs typeface="Eurostile"/>
                </a:rPr>
                <a:t>2ndLevel</a:t>
              </a:r>
              <a:r>
                <a:rPr lang="de-DE" sz="1200" b="1" dirty="0">
                  <a:latin typeface="Eurostile"/>
                  <a:cs typeface="Eurostile"/>
                </a:rPr>
                <a:t> </a:t>
              </a:r>
            </a:p>
          </p:txBody>
        </p:sp>
        <p:sp>
          <p:nvSpPr>
            <p:cNvPr id="136" name="Rectangle 47"/>
            <p:cNvSpPr>
              <a:spLocks noChangeArrowheads="1"/>
            </p:cNvSpPr>
            <p:nvPr/>
          </p:nvSpPr>
          <p:spPr bwMode="auto">
            <a:xfrm>
              <a:off x="4576285" y="1659619"/>
              <a:ext cx="927100" cy="25876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</p:spPr>
          <p:txBody>
            <a:bodyPr wrap="none" anchor="ctr">
              <a:prstTxWarp prst="textNoShape">
                <a:avLst/>
              </a:prstTxWarp>
              <a:flatTx/>
            </a:bodyPr>
            <a:lstStyle/>
            <a:p>
              <a:pPr algn="ctr"/>
              <a:r>
                <a:rPr lang="de-DE" sz="1000" b="1" dirty="0">
                  <a:latin typeface="Eurostile"/>
                  <a:cs typeface="Eurostile"/>
                </a:rPr>
                <a:t>Base</a:t>
              </a:r>
            </a:p>
          </p:txBody>
        </p:sp>
        <p:sp>
          <p:nvSpPr>
            <p:cNvPr id="140" name="Text Box 51"/>
            <p:cNvSpPr txBox="1">
              <a:spLocks noChangeArrowheads="1"/>
            </p:cNvSpPr>
            <p:nvPr/>
          </p:nvSpPr>
          <p:spPr bwMode="auto">
            <a:xfrm>
              <a:off x="5144610" y="1188132"/>
              <a:ext cx="2400300" cy="410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de-DE" sz="1200" b="1" dirty="0">
                  <a:effectLst>
                    <a:outerShdw blurRad="38100" dist="38100" dir="2700000" algn="tl">
                      <a:srgbClr val="DDDDDD"/>
                    </a:outerShdw>
                  </a:effectLst>
                  <a:latin typeface="Eurostile"/>
                  <a:cs typeface="Eurostile"/>
                </a:rPr>
                <a:t>CERIF </a:t>
              </a:r>
              <a:r>
                <a:rPr lang="de-DE" sz="1200" b="1" dirty="0" smtClean="0">
                  <a:effectLst>
                    <a:outerShdw blurRad="38100" dist="38100" dir="2700000" algn="tl">
                      <a:srgbClr val="DDDDDD"/>
                    </a:outerShdw>
                  </a:effectLst>
                  <a:latin typeface="Eurostile"/>
                  <a:cs typeface="Eurostile"/>
                </a:rPr>
                <a:t>1.3</a:t>
              </a:r>
              <a:endParaRPr lang="de-DE" sz="12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Eurostile"/>
                <a:cs typeface="Eurostile"/>
              </a:endParaRPr>
            </a:p>
          </p:txBody>
        </p:sp>
        <p:sp>
          <p:nvSpPr>
            <p:cNvPr id="138" name="Rectangle 49"/>
            <p:cNvSpPr>
              <a:spLocks noChangeArrowheads="1"/>
            </p:cNvSpPr>
            <p:nvPr/>
          </p:nvSpPr>
          <p:spPr bwMode="auto">
            <a:xfrm>
              <a:off x="5440458" y="1950261"/>
              <a:ext cx="1122363" cy="260350"/>
            </a:xfrm>
            <a:prstGeom prst="rect">
              <a:avLst/>
            </a:prstGeom>
            <a:solidFill>
              <a:srgbClr val="FF00FF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E08CD0"/>
              </a:extrusionClr>
            </a:sp3d>
          </p:spPr>
          <p:txBody>
            <a:bodyPr wrap="none" anchor="ctr">
              <a:prstTxWarp prst="textNoShape">
                <a:avLst/>
              </a:prstTxWarp>
              <a:flatTx/>
            </a:bodyPr>
            <a:lstStyle/>
            <a:p>
              <a:pPr algn="ctr"/>
              <a:r>
                <a:rPr lang="de-DE" sz="1000" b="1" dirty="0" err="1">
                  <a:latin typeface="Eurostile"/>
                  <a:cs typeface="Eurostile"/>
                </a:rPr>
                <a:t>Semantics</a:t>
              </a:r>
              <a:endParaRPr lang="de-DE" sz="1000" b="1" dirty="0">
                <a:latin typeface="Eurostile"/>
                <a:cs typeface="Eurostile"/>
              </a:endParaRPr>
            </a:p>
          </p:txBody>
        </p:sp>
        <p:sp>
          <p:nvSpPr>
            <p:cNvPr id="137" name="Rectangle 48"/>
            <p:cNvSpPr>
              <a:spLocks noChangeArrowheads="1"/>
            </p:cNvSpPr>
            <p:nvPr/>
          </p:nvSpPr>
          <p:spPr bwMode="auto">
            <a:xfrm>
              <a:off x="6700621" y="1999058"/>
              <a:ext cx="1190625" cy="260350"/>
            </a:xfrm>
            <a:prstGeom prst="rect">
              <a:avLst/>
            </a:prstGeom>
            <a:solidFill>
              <a:srgbClr val="FFFF00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</p:spPr>
          <p:txBody>
            <a:bodyPr wrap="none" anchor="ctr">
              <a:prstTxWarp prst="textNoShape">
                <a:avLst/>
              </a:prstTxWarp>
              <a:flatTx/>
            </a:bodyPr>
            <a:lstStyle/>
            <a:p>
              <a:pPr algn="ctr"/>
              <a:r>
                <a:rPr lang="de-DE" sz="1000" b="1" dirty="0">
                  <a:latin typeface="Eurostile"/>
                  <a:cs typeface="Eurostile"/>
                </a:rPr>
                <a:t>Language</a:t>
              </a:r>
            </a:p>
          </p:txBody>
        </p:sp>
        <p:sp>
          <p:nvSpPr>
            <p:cNvPr id="139" name="Rectangle 50"/>
            <p:cNvSpPr>
              <a:spLocks noChangeArrowheads="1"/>
            </p:cNvSpPr>
            <p:nvPr/>
          </p:nvSpPr>
          <p:spPr bwMode="auto">
            <a:xfrm>
              <a:off x="6758212" y="1633361"/>
              <a:ext cx="793751" cy="260350"/>
            </a:xfrm>
            <a:prstGeom prst="rect">
              <a:avLst/>
            </a:prstGeom>
            <a:solidFill>
              <a:srgbClr val="C371C7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</p:spPr>
          <p:txBody>
            <a:bodyPr wrap="none" anchor="ctr">
              <a:prstTxWarp prst="textNoShape">
                <a:avLst/>
              </a:prstTxWarp>
              <a:flatTx/>
            </a:bodyPr>
            <a:lstStyle/>
            <a:p>
              <a:pPr algn="ctr"/>
              <a:r>
                <a:rPr lang="de-DE" sz="1000" b="1" dirty="0">
                  <a:latin typeface="Eurostile"/>
                  <a:cs typeface="Eurostile"/>
                </a:rPr>
                <a:t>Link</a:t>
              </a:r>
            </a:p>
          </p:txBody>
        </p:sp>
      </p:grpSp>
      <p:sp>
        <p:nvSpPr>
          <p:cNvPr id="141" name="Rectangle 46"/>
          <p:cNvSpPr>
            <a:spLocks noChangeArrowheads="1"/>
          </p:cNvSpPr>
          <p:nvPr/>
        </p:nvSpPr>
        <p:spPr bwMode="auto">
          <a:xfrm>
            <a:off x="7119539" y="1237599"/>
            <a:ext cx="955565" cy="20849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0C0C0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pPr algn="ctr"/>
            <a:r>
              <a:rPr lang="de-DE" sz="1000" b="1" dirty="0" smtClean="0">
                <a:latin typeface="Eurostile"/>
                <a:cs typeface="Eurostile"/>
              </a:rPr>
              <a:t>Infrastructure</a:t>
            </a:r>
            <a:endParaRPr lang="de-DE" sz="1200" b="1" dirty="0">
              <a:latin typeface="Eurostile"/>
              <a:cs typeface="Eurostile"/>
            </a:endParaRPr>
          </a:p>
        </p:txBody>
      </p:sp>
      <p:sp>
        <p:nvSpPr>
          <p:cNvPr id="144" name="Text Box 52"/>
          <p:cNvSpPr txBox="1">
            <a:spLocks noChangeArrowheads="1"/>
          </p:cNvSpPr>
          <p:nvPr/>
        </p:nvSpPr>
        <p:spPr bwMode="auto">
          <a:xfrm>
            <a:off x="6594005" y="3144817"/>
            <a:ext cx="198472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endParaRPr lang="de-DE" sz="1000" dirty="0">
              <a:latin typeface="Eurostile"/>
              <a:cs typeface="Eurostile"/>
            </a:endParaRPr>
          </a:p>
          <a:p>
            <a:pPr algn="l"/>
            <a:endParaRPr lang="de-DE" sz="1000" dirty="0">
              <a:latin typeface="Eurostile"/>
              <a:cs typeface="Eurostile"/>
            </a:endParaRPr>
          </a:p>
          <a:p>
            <a:pPr algn="l"/>
            <a:r>
              <a:rPr lang="de-DE" sz="1000" dirty="0">
                <a:latin typeface="Eurostile"/>
                <a:cs typeface="Eurostile"/>
              </a:rPr>
              <a:t>- </a:t>
            </a:r>
            <a:r>
              <a:rPr lang="de-DE" sz="1000" b="1" dirty="0">
                <a:latin typeface="Eurostile"/>
                <a:cs typeface="Eurostile"/>
              </a:rPr>
              <a:t>Data Model</a:t>
            </a:r>
          </a:p>
          <a:p>
            <a:pPr algn="l">
              <a:buFontTx/>
              <a:buChar char="-"/>
            </a:pPr>
            <a:r>
              <a:rPr lang="de-DE" sz="1000" b="1" dirty="0">
                <a:latin typeface="Eurostile"/>
                <a:cs typeface="Eurostile"/>
              </a:rPr>
              <a:t> </a:t>
            </a:r>
            <a:r>
              <a:rPr lang="de-DE" sz="1000" b="1" dirty="0" smtClean="0">
                <a:latin typeface="Eurostile"/>
                <a:cs typeface="Eurostile"/>
              </a:rPr>
              <a:t>Infrastructure</a:t>
            </a:r>
            <a:br>
              <a:rPr lang="de-DE" sz="1000" b="1" dirty="0" smtClean="0">
                <a:latin typeface="Eurostile"/>
                <a:cs typeface="Eurostile"/>
              </a:rPr>
            </a:br>
            <a:r>
              <a:rPr lang="de-DE" sz="1000" b="1" dirty="0" smtClean="0">
                <a:latin typeface="Eurostile"/>
                <a:cs typeface="Eurostile"/>
              </a:rPr>
              <a:t>   - </a:t>
            </a:r>
            <a:r>
              <a:rPr lang="de-DE" sz="1000" b="1" dirty="0" err="1" smtClean="0">
                <a:latin typeface="Eurostile"/>
                <a:cs typeface="Eurostile"/>
              </a:rPr>
              <a:t>Facility</a:t>
            </a:r>
            <a:r>
              <a:rPr lang="de-DE" sz="1000" b="1" dirty="0" smtClean="0">
                <a:latin typeface="Eurostile"/>
                <a:cs typeface="Eurostile"/>
              </a:rPr>
              <a:t>, Equipment, Service</a:t>
            </a:r>
            <a:endParaRPr lang="de-DE" sz="1000" b="1" dirty="0">
              <a:latin typeface="Eurostile"/>
              <a:cs typeface="Eurostile"/>
            </a:endParaRPr>
          </a:p>
          <a:p>
            <a:pPr algn="l"/>
            <a:r>
              <a:rPr lang="de-DE" sz="1000" b="1" dirty="0" smtClean="0">
                <a:latin typeface="Eurostile"/>
                <a:cs typeface="Eurostile"/>
              </a:rPr>
              <a:t>- Measurement &amp; </a:t>
            </a:r>
            <a:r>
              <a:rPr lang="de-DE" sz="1000" b="1" dirty="0" err="1" smtClean="0">
                <a:latin typeface="Eurostile"/>
                <a:cs typeface="Eurostile"/>
              </a:rPr>
              <a:t>Indicator</a:t>
            </a:r>
            <a:endParaRPr lang="de-DE" sz="1000" b="1" dirty="0">
              <a:latin typeface="Eurostile"/>
              <a:cs typeface="Eurostile"/>
            </a:endParaRPr>
          </a:p>
          <a:p>
            <a:pPr algn="l"/>
            <a:r>
              <a:rPr lang="de-DE" sz="1000" b="1" dirty="0">
                <a:latin typeface="Eurostile"/>
                <a:cs typeface="Eurostile"/>
              </a:rPr>
              <a:t>   - </a:t>
            </a:r>
            <a:r>
              <a:rPr lang="de-DE" sz="1000" b="1" dirty="0" smtClean="0">
                <a:latin typeface="Eurostile"/>
                <a:cs typeface="Eurostile"/>
              </a:rPr>
              <a:t>Entities </a:t>
            </a:r>
            <a:r>
              <a:rPr lang="de-DE" sz="1000" b="1" dirty="0" err="1" smtClean="0">
                <a:latin typeface="Eurostile"/>
                <a:cs typeface="Eurostile"/>
              </a:rPr>
              <a:t>and</a:t>
            </a:r>
            <a:r>
              <a:rPr lang="de-DE" sz="1000" b="1" dirty="0" smtClean="0">
                <a:latin typeface="Eurostile"/>
                <a:cs typeface="Eurostile"/>
              </a:rPr>
              <a:t> Link </a:t>
            </a:r>
            <a:r>
              <a:rPr lang="de-DE" sz="1000" b="1" dirty="0" err="1" smtClean="0">
                <a:latin typeface="Eurostile"/>
                <a:cs typeface="Eurostile"/>
              </a:rPr>
              <a:t>Tables</a:t>
            </a:r>
            <a:endParaRPr lang="de-DE" sz="1000" b="1" dirty="0">
              <a:latin typeface="Eurostile"/>
              <a:cs typeface="Eurostile"/>
            </a:endParaRPr>
          </a:p>
          <a:p>
            <a:pPr algn="l">
              <a:buFontTx/>
              <a:buChar char="-"/>
            </a:pPr>
            <a:r>
              <a:rPr lang="de-DE" sz="1000" b="1" dirty="0">
                <a:latin typeface="Eurostile"/>
                <a:cs typeface="Eurostile"/>
              </a:rPr>
              <a:t> </a:t>
            </a:r>
            <a:r>
              <a:rPr lang="de-DE" sz="1000" b="1" dirty="0" err="1" smtClean="0">
                <a:latin typeface="Eurostile"/>
                <a:cs typeface="Eurostile"/>
              </a:rPr>
              <a:t>Geographic</a:t>
            </a:r>
            <a:r>
              <a:rPr lang="de-DE" sz="1000" b="1" dirty="0" smtClean="0">
                <a:latin typeface="Eurostile"/>
                <a:cs typeface="Eurostile"/>
              </a:rPr>
              <a:t> </a:t>
            </a:r>
            <a:r>
              <a:rPr lang="de-DE" sz="1000" b="1" dirty="0" err="1" smtClean="0">
                <a:latin typeface="Eurostile"/>
                <a:cs typeface="Eurostile"/>
              </a:rPr>
              <a:t>Bounding</a:t>
            </a:r>
            <a:r>
              <a:rPr lang="de-DE" sz="1000" b="1" dirty="0" smtClean="0">
                <a:latin typeface="Eurostile"/>
                <a:cs typeface="Eurostile"/>
              </a:rPr>
              <a:t> Box</a:t>
            </a:r>
            <a:r>
              <a:rPr lang="de-DE" sz="1000" b="1" dirty="0">
                <a:latin typeface="Eurostile"/>
                <a:cs typeface="Eurostile"/>
              </a:rPr>
              <a:t/>
            </a:r>
            <a:br>
              <a:rPr lang="de-DE" sz="1000" b="1" dirty="0">
                <a:latin typeface="Eurostile"/>
                <a:cs typeface="Eurostile"/>
              </a:rPr>
            </a:br>
            <a:r>
              <a:rPr lang="de-DE" sz="1000" dirty="0">
                <a:latin typeface="Eurostile"/>
                <a:cs typeface="Eurostile"/>
              </a:rPr>
              <a:t>- </a:t>
            </a:r>
            <a:r>
              <a:rPr lang="de-DE" sz="1000" b="1" dirty="0" smtClean="0">
                <a:latin typeface="Eurostile"/>
                <a:cs typeface="Eurostile"/>
              </a:rPr>
              <a:t>CERIF 1.3 </a:t>
            </a:r>
            <a:r>
              <a:rPr lang="de-DE" sz="1000" b="1" dirty="0" err="1" smtClean="0">
                <a:latin typeface="Eurostile"/>
                <a:cs typeface="Eurostile"/>
              </a:rPr>
              <a:t>Vocabulary</a:t>
            </a:r>
          </a:p>
          <a:p>
            <a:pPr algn="l"/>
            <a:r>
              <a:rPr lang="de-DE" sz="1000" b="1" dirty="0">
                <a:latin typeface="Eurostile"/>
                <a:cs typeface="Eurostile"/>
              </a:rPr>
              <a:t> </a:t>
            </a:r>
            <a:r>
              <a:rPr lang="de-DE" sz="1000" b="1" dirty="0" smtClean="0">
                <a:latin typeface="Eurostile"/>
                <a:cs typeface="Eurostile"/>
              </a:rPr>
              <a:t>  - UUIDs</a:t>
            </a:r>
            <a:br>
              <a:rPr lang="de-DE" sz="1000" b="1" dirty="0" smtClean="0">
                <a:latin typeface="Eurostile"/>
                <a:cs typeface="Eurostile"/>
              </a:rPr>
            </a:br>
            <a:r>
              <a:rPr lang="de-DE" sz="1000" b="1" dirty="0" smtClean="0">
                <a:latin typeface="Eurostile"/>
                <a:cs typeface="Eurostile"/>
              </a:rPr>
              <a:t>   - Terms</a:t>
            </a:r>
            <a:br>
              <a:rPr lang="de-DE" sz="1000" b="1" dirty="0" smtClean="0">
                <a:latin typeface="Eurostile"/>
                <a:cs typeface="Eurostile"/>
              </a:rPr>
            </a:br>
            <a:r>
              <a:rPr lang="de-DE" sz="1000" b="1" dirty="0" smtClean="0">
                <a:latin typeface="Eurostile"/>
                <a:cs typeface="Eurostile"/>
              </a:rPr>
              <a:t>   - </a:t>
            </a:r>
            <a:r>
              <a:rPr lang="de-DE" sz="1000" b="1" dirty="0" err="1" smtClean="0">
                <a:latin typeface="Eurostile"/>
                <a:cs typeface="Eurostile"/>
              </a:rPr>
              <a:t>Schemes</a:t>
            </a:r>
            <a:endParaRPr lang="de-DE" sz="1000" b="1" dirty="0" smtClean="0">
              <a:latin typeface="Eurostile"/>
              <a:cs typeface="Eurostile"/>
            </a:endParaRPr>
          </a:p>
          <a:p>
            <a:pPr algn="l"/>
            <a:r>
              <a:rPr lang="de-DE" sz="1000" b="1" dirty="0" smtClean="0">
                <a:latin typeface="Eurostile"/>
                <a:cs typeface="Eurostile"/>
              </a:rPr>
              <a:t>- CERIF 1.4 </a:t>
            </a:r>
            <a:r>
              <a:rPr lang="de-DE" sz="1000" b="1" dirty="0" err="1" smtClean="0">
                <a:latin typeface="Eurostile"/>
                <a:cs typeface="Eurostile"/>
              </a:rPr>
              <a:t>new</a:t>
            </a:r>
            <a:r>
              <a:rPr lang="de-DE" sz="1000" b="1" dirty="0" smtClean="0">
                <a:latin typeface="Eurostile"/>
                <a:cs typeface="Eurostile"/>
              </a:rPr>
              <a:t> XML </a:t>
            </a:r>
            <a:r>
              <a:rPr lang="de-DE" sz="1000" b="1" dirty="0" err="1" smtClean="0">
                <a:latin typeface="Eurostile"/>
                <a:cs typeface="Eurostile"/>
              </a:rPr>
              <a:t>format</a:t>
            </a:r>
            <a:endParaRPr lang="de-DE" sz="1000" b="1" dirty="0" smtClean="0">
              <a:latin typeface="Eurostile"/>
              <a:cs typeface="Eurostile"/>
            </a:endParaRPr>
          </a:p>
          <a:p>
            <a:pPr algn="l"/>
            <a:r>
              <a:rPr lang="de-DE" sz="1000" b="1" dirty="0" smtClean="0">
                <a:latin typeface="Eurostile"/>
                <a:cs typeface="Eurostile"/>
              </a:rPr>
              <a:t>- CERIF 1.5 </a:t>
            </a:r>
            <a:r>
              <a:rPr lang="de-DE" sz="1000" b="1" dirty="0" err="1" smtClean="0">
                <a:latin typeface="Eurostile"/>
                <a:cs typeface="Eurostile"/>
              </a:rPr>
              <a:t>Federated</a:t>
            </a:r>
            <a:r>
              <a:rPr lang="de-DE" sz="1000" b="1" dirty="0" smtClean="0">
                <a:latin typeface="Eurostile"/>
                <a:cs typeface="Eurostile"/>
              </a:rPr>
              <a:t> </a:t>
            </a:r>
            <a:r>
              <a:rPr lang="de-DE" sz="1000" b="1" dirty="0" err="1" smtClean="0">
                <a:latin typeface="Eurostile"/>
                <a:cs typeface="Eurostile"/>
              </a:rPr>
              <a:t>Identifiers</a:t>
            </a:r>
            <a:endParaRPr lang="de-DE" sz="1000" b="1" dirty="0" smtClean="0">
              <a:latin typeface="Eurostile"/>
              <a:cs typeface="Eurostile"/>
            </a:endParaRPr>
          </a:p>
          <a:p>
            <a:pPr algn="l"/>
            <a:r>
              <a:rPr lang="de-DE" sz="1000" b="1" dirty="0" smtClean="0">
                <a:latin typeface="Eurostile"/>
                <a:cs typeface="Eurostile"/>
              </a:rPr>
              <a:t>- CERIF 1.6 Dataset-</a:t>
            </a:r>
            <a:r>
              <a:rPr lang="de-DE" sz="1000" b="1" dirty="0" err="1" smtClean="0">
                <a:latin typeface="Eurostile"/>
                <a:cs typeface="Eurostile"/>
              </a:rPr>
              <a:t>ready</a:t>
            </a:r>
            <a:endParaRPr lang="de-DE" sz="1000" b="1" dirty="0">
              <a:latin typeface="Eurostile"/>
              <a:cs typeface="Eurostile"/>
            </a:endParaRPr>
          </a:p>
          <a:p>
            <a:pPr algn="l">
              <a:buFontTx/>
              <a:buChar char="-"/>
            </a:pPr>
            <a:endParaRPr lang="de-DE" sz="1000" b="1" dirty="0">
              <a:latin typeface="Eurostile"/>
              <a:cs typeface="Eurostile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34037" y="119395"/>
            <a:ext cx="11863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CERIF 1.6</a:t>
            </a:r>
            <a:br>
              <a:rPr lang="en-US" sz="1200" b="1" dirty="0" smtClean="0"/>
            </a:br>
            <a:r>
              <a:rPr lang="en-US" sz="1200" b="1" dirty="0" smtClean="0"/>
              <a:t>CERIF 1.5</a:t>
            </a:r>
          </a:p>
          <a:p>
            <a:pPr algn="ctr"/>
            <a:r>
              <a:rPr lang="en-US" sz="1200" b="1" dirty="0" smtClean="0"/>
              <a:t>CERIF 1.4 (XML)</a:t>
            </a:r>
          </a:p>
          <a:p>
            <a:pPr algn="ctr"/>
            <a:r>
              <a:rPr lang="en-US" sz="1200" b="1" dirty="0" smtClean="0"/>
              <a:t>CERIF 1.3</a:t>
            </a:r>
            <a:endParaRPr lang="en-US" sz="1200" b="1" dirty="0"/>
          </a:p>
        </p:txBody>
      </p:sp>
      <p:sp>
        <p:nvSpPr>
          <p:cNvPr id="146" name="Line 8"/>
          <p:cNvSpPr>
            <a:spLocks noChangeShapeType="1"/>
          </p:cNvSpPr>
          <p:nvPr/>
        </p:nvSpPr>
        <p:spPr bwMode="auto">
          <a:xfrm flipV="1">
            <a:off x="-183745" y="6079217"/>
            <a:ext cx="9407370" cy="95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Eurostile"/>
              <a:cs typeface="Eurostile"/>
            </a:endParaRPr>
          </a:p>
        </p:txBody>
      </p:sp>
      <p:pic>
        <p:nvPicPr>
          <p:cNvPr id="514" name="Picture 4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28838" y="5850619"/>
            <a:ext cx="1008062" cy="4587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</p:pic>
      <p:sp>
        <p:nvSpPr>
          <p:cNvPr id="512" name="Right Arrow Callout 66"/>
          <p:cNvSpPr>
            <a:spLocks noChangeArrowheads="1"/>
          </p:cNvSpPr>
          <p:nvPr/>
        </p:nvSpPr>
        <p:spPr bwMode="auto">
          <a:xfrm>
            <a:off x="8578731" y="2264610"/>
            <a:ext cx="810201" cy="4307089"/>
          </a:xfrm>
          <a:prstGeom prst="rightArrowCallout">
            <a:avLst>
              <a:gd name="adj1" fmla="val 51944"/>
              <a:gd name="adj2" fmla="val 25972"/>
              <a:gd name="adj3" fmla="val 38773"/>
              <a:gd name="adj4" fmla="val 64977"/>
            </a:avLst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sz="1600" dirty="0" smtClean="0">
                <a:latin typeface="Eurostile"/>
                <a:cs typeface="Eurostile"/>
              </a:rPr>
              <a:t>F</a:t>
            </a:r>
            <a:br>
              <a:rPr lang="en-US" sz="1600" dirty="0" smtClean="0">
                <a:latin typeface="Eurostile"/>
                <a:cs typeface="Eurostile"/>
              </a:rPr>
            </a:br>
            <a:r>
              <a:rPr lang="en-US" sz="1600" dirty="0" smtClean="0">
                <a:latin typeface="Eurostile"/>
                <a:cs typeface="Eurostile"/>
              </a:rPr>
              <a:t>O</a:t>
            </a:r>
            <a:br>
              <a:rPr lang="en-US" sz="1600" dirty="0" smtClean="0">
                <a:latin typeface="Eurostile"/>
                <a:cs typeface="Eurostile"/>
              </a:rPr>
            </a:br>
            <a:r>
              <a:rPr lang="en-US" sz="1600" dirty="0" smtClean="0">
                <a:latin typeface="Eurostile"/>
                <a:cs typeface="Eurostile"/>
              </a:rPr>
              <a:t>R </a:t>
            </a:r>
            <a:br>
              <a:rPr lang="en-US" sz="1600" dirty="0" smtClean="0">
                <a:latin typeface="Eurostile"/>
                <a:cs typeface="Eurostile"/>
              </a:rPr>
            </a:br>
            <a:r>
              <a:rPr lang="en-US" sz="1600" dirty="0" smtClean="0">
                <a:latin typeface="Eurostile"/>
                <a:cs typeface="Eurostile"/>
              </a:rPr>
              <a:t>M</a:t>
            </a:r>
            <a:br>
              <a:rPr lang="en-US" sz="1600" dirty="0" smtClean="0">
                <a:latin typeface="Eurostile"/>
                <a:cs typeface="Eurostile"/>
              </a:rPr>
            </a:br>
            <a:r>
              <a:rPr lang="en-US" sz="1600" dirty="0" smtClean="0">
                <a:latin typeface="Eurostile"/>
                <a:cs typeface="Eurostile"/>
              </a:rPr>
              <a:t>A </a:t>
            </a:r>
            <a:br>
              <a:rPr lang="en-US" sz="1600" dirty="0" smtClean="0">
                <a:latin typeface="Eurostile"/>
                <a:cs typeface="Eurostile"/>
              </a:rPr>
            </a:br>
            <a:r>
              <a:rPr lang="en-US" sz="1600" dirty="0" smtClean="0">
                <a:latin typeface="Eurostile"/>
                <a:cs typeface="Eurostile"/>
              </a:rPr>
              <a:t>L</a:t>
            </a:r>
            <a:br>
              <a:rPr lang="en-US" sz="1600" dirty="0" smtClean="0">
                <a:latin typeface="Eurostile"/>
                <a:cs typeface="Eurostile"/>
              </a:rPr>
            </a:br>
            <a:endParaRPr lang="en-US" sz="1600" dirty="0" smtClean="0">
              <a:latin typeface="Eurostile"/>
              <a:cs typeface="Eurostile"/>
            </a:endParaRPr>
          </a:p>
          <a:p>
            <a:pPr algn="ctr"/>
            <a:r>
              <a:rPr lang="en-US" sz="1600" dirty="0" smtClean="0">
                <a:latin typeface="Eurostile"/>
                <a:cs typeface="Eurostile"/>
              </a:rPr>
              <a:t>S</a:t>
            </a:r>
            <a:br>
              <a:rPr lang="en-US" sz="1600" dirty="0" smtClean="0">
                <a:latin typeface="Eurostile"/>
                <a:cs typeface="Eurostile"/>
              </a:rPr>
            </a:br>
            <a:r>
              <a:rPr lang="en-US" sz="1600" dirty="0" smtClean="0">
                <a:latin typeface="Eurostile"/>
                <a:cs typeface="Eurostile"/>
              </a:rPr>
              <a:t>E</a:t>
            </a:r>
            <a:br>
              <a:rPr lang="en-US" sz="1600" dirty="0" smtClean="0">
                <a:latin typeface="Eurostile"/>
                <a:cs typeface="Eurostile"/>
              </a:rPr>
            </a:br>
            <a:r>
              <a:rPr lang="en-US" sz="1600" dirty="0" smtClean="0">
                <a:latin typeface="Eurostile"/>
                <a:cs typeface="Eurostile"/>
              </a:rPr>
              <a:t>M</a:t>
            </a:r>
            <a:br>
              <a:rPr lang="en-US" sz="1600" dirty="0" smtClean="0">
                <a:latin typeface="Eurostile"/>
                <a:cs typeface="Eurostile"/>
              </a:rPr>
            </a:br>
            <a:r>
              <a:rPr lang="en-US" sz="1600" dirty="0" smtClean="0">
                <a:latin typeface="Eurostile"/>
                <a:cs typeface="Eurostile"/>
              </a:rPr>
              <a:t>A</a:t>
            </a:r>
            <a:br>
              <a:rPr lang="en-US" sz="1600" dirty="0" smtClean="0">
                <a:latin typeface="Eurostile"/>
                <a:cs typeface="Eurostile"/>
              </a:rPr>
            </a:br>
            <a:r>
              <a:rPr lang="en-US" sz="1600" dirty="0" smtClean="0">
                <a:latin typeface="Eurostile"/>
                <a:cs typeface="Eurostile"/>
              </a:rPr>
              <a:t>N</a:t>
            </a:r>
            <a:br>
              <a:rPr lang="en-US" sz="1600" dirty="0" smtClean="0">
                <a:latin typeface="Eurostile"/>
                <a:cs typeface="Eurostile"/>
              </a:rPr>
            </a:br>
            <a:r>
              <a:rPr lang="en-US" sz="1600" dirty="0" smtClean="0">
                <a:latin typeface="Eurostile"/>
                <a:cs typeface="Eurostile"/>
              </a:rPr>
              <a:t>T </a:t>
            </a:r>
            <a:br>
              <a:rPr lang="en-US" sz="1600" dirty="0" smtClean="0">
                <a:latin typeface="Eurostile"/>
                <a:cs typeface="Eurostile"/>
              </a:rPr>
            </a:br>
            <a:r>
              <a:rPr lang="en-US" sz="1600" dirty="0" smtClean="0">
                <a:latin typeface="Eurostile"/>
                <a:cs typeface="Eurostile"/>
              </a:rPr>
              <a:t>I</a:t>
            </a:r>
            <a:br>
              <a:rPr lang="en-US" sz="1600" dirty="0" smtClean="0">
                <a:latin typeface="Eurostile"/>
                <a:cs typeface="Eurostile"/>
              </a:rPr>
            </a:br>
            <a:r>
              <a:rPr lang="en-US" sz="1600" dirty="0" smtClean="0">
                <a:latin typeface="Eurostile"/>
                <a:cs typeface="Eurostile"/>
              </a:rPr>
              <a:t>C</a:t>
            </a:r>
          </a:p>
          <a:p>
            <a:pPr algn="ctr"/>
            <a:r>
              <a:rPr lang="en-US" sz="1600" dirty="0" smtClean="0">
                <a:latin typeface="Eurostile"/>
                <a:cs typeface="Eurostile"/>
              </a:rPr>
              <a:t>S</a:t>
            </a:r>
            <a:endParaRPr lang="en-US" sz="1600" dirty="0">
              <a:latin typeface="Eurostile"/>
              <a:cs typeface="Eurostile"/>
            </a:endParaRPr>
          </a:p>
        </p:txBody>
      </p:sp>
      <p:sp>
        <p:nvSpPr>
          <p:cNvPr id="516" name="Text Box 55"/>
          <p:cNvSpPr txBox="1">
            <a:spLocks noChangeArrowheads="1"/>
          </p:cNvSpPr>
          <p:nvPr/>
        </p:nvSpPr>
        <p:spPr bwMode="auto">
          <a:xfrm>
            <a:off x="7366441" y="5635175"/>
            <a:ext cx="759768" cy="430887"/>
          </a:xfrm>
          <a:prstGeom prst="rect">
            <a:avLst/>
          </a:prstGeom>
          <a:solidFill>
            <a:srgbClr val="CC99FF"/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1100" b="1" dirty="0" smtClean="0">
                <a:solidFill>
                  <a:srgbClr val="FF0000"/>
                </a:solidFill>
                <a:latin typeface="Eurostile"/>
                <a:cs typeface="Eurostile"/>
              </a:rPr>
              <a:t>+ </a:t>
            </a:r>
            <a:r>
              <a:rPr lang="de-DE" sz="1100" b="1" dirty="0" err="1" smtClean="0">
                <a:solidFill>
                  <a:srgbClr val="000000"/>
                </a:solidFill>
                <a:latin typeface="Eurostile"/>
                <a:cs typeface="Eurostile"/>
              </a:rPr>
              <a:t>Linked</a:t>
            </a:r>
            <a:r>
              <a:rPr lang="de-DE" sz="1100" b="1" dirty="0" smtClean="0">
                <a:solidFill>
                  <a:srgbClr val="000000"/>
                </a:solidFill>
                <a:latin typeface="Eurostile"/>
                <a:cs typeface="Eurostile"/>
              </a:rPr>
              <a:t> Data</a:t>
            </a:r>
            <a:endParaRPr lang="de-DE" sz="1100" b="1" dirty="0">
              <a:solidFill>
                <a:srgbClr val="000000"/>
              </a:solidFill>
              <a:latin typeface="Eurostile"/>
              <a:cs typeface="Eurostile"/>
            </a:endParaRPr>
          </a:p>
        </p:txBody>
      </p:sp>
      <p:sp>
        <p:nvSpPr>
          <p:cNvPr id="511" name="Line 56"/>
          <p:cNvSpPr>
            <a:spLocks noChangeShapeType="1"/>
          </p:cNvSpPr>
          <p:nvPr/>
        </p:nvSpPr>
        <p:spPr bwMode="auto">
          <a:xfrm>
            <a:off x="7487060" y="6017130"/>
            <a:ext cx="0" cy="144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Eurostile"/>
              <a:cs typeface="Eurostile"/>
            </a:endParaRPr>
          </a:p>
        </p:txBody>
      </p:sp>
      <p:sp>
        <p:nvSpPr>
          <p:cNvPr id="509" name="Line 56"/>
          <p:cNvSpPr>
            <a:spLocks noChangeShapeType="1"/>
          </p:cNvSpPr>
          <p:nvPr/>
        </p:nvSpPr>
        <p:spPr bwMode="auto">
          <a:xfrm>
            <a:off x="6792968" y="5998433"/>
            <a:ext cx="0" cy="144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Eurostile"/>
              <a:cs typeface="Eurostile"/>
            </a:endParaRPr>
          </a:p>
        </p:txBody>
      </p:sp>
      <p:sp>
        <p:nvSpPr>
          <p:cNvPr id="145" name="Line 56"/>
          <p:cNvSpPr>
            <a:spLocks noChangeShapeType="1"/>
          </p:cNvSpPr>
          <p:nvPr/>
        </p:nvSpPr>
        <p:spPr bwMode="auto">
          <a:xfrm>
            <a:off x="7997555" y="5998433"/>
            <a:ext cx="0" cy="16180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Eurostile"/>
              <a:cs typeface="Eurostile"/>
            </a:endParaRPr>
          </a:p>
        </p:txBody>
      </p:sp>
      <p:sp>
        <p:nvSpPr>
          <p:cNvPr id="148" name="Text Box 55"/>
          <p:cNvSpPr txBox="1">
            <a:spLocks noChangeArrowheads="1"/>
          </p:cNvSpPr>
          <p:nvPr/>
        </p:nvSpPr>
        <p:spPr bwMode="auto">
          <a:xfrm>
            <a:off x="7743107" y="6112917"/>
            <a:ext cx="635348" cy="307777"/>
          </a:xfrm>
          <a:prstGeom prst="rect">
            <a:avLst/>
          </a:prstGeom>
          <a:solidFill>
            <a:srgbClr val="EEEEEE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de-DE" sz="1400" b="1" dirty="0" smtClean="0">
                <a:latin typeface="Eurostile"/>
                <a:cs typeface="Eurostile"/>
              </a:rPr>
              <a:t>2013</a:t>
            </a:r>
            <a:endParaRPr lang="de-DE" sz="1400" b="1" dirty="0">
              <a:latin typeface="Eurostile"/>
              <a:cs typeface="Eurostile"/>
            </a:endParaRPr>
          </a:p>
        </p:txBody>
      </p:sp>
    </p:spTree>
    <p:extLst>
      <p:ext uri="{BB962C8B-B14F-4D97-AF65-F5344CB8AC3E}">
        <p14:creationId xmlns:p14="http://schemas.microsoft.com/office/powerpoint/2010/main" val="514692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ercimlogo-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64587" y="581060"/>
            <a:ext cx="2385186" cy="73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Codataus-smal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34249" y="655740"/>
            <a:ext cx="2143818" cy="1326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5571688"/>
              </p:ext>
            </p:extLst>
          </p:nvPr>
        </p:nvGraphicFramePr>
        <p:xfrm>
          <a:off x="360078" y="5914635"/>
          <a:ext cx="6029634" cy="5882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9" name="Document" r:id="rId5" imgW="3644900" imgH="355600" progId="Word.Document.12">
                  <p:link updateAutomatic="1"/>
                </p:oleObj>
              </mc:Choice>
              <mc:Fallback>
                <p:oleObj name="Document" r:id="rId5" imgW="3644900" imgH="355600" progId="Word.Document.12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078" y="5914635"/>
                        <a:ext cx="6029634" cy="5882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3" descr="alle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61235" y="5860585"/>
            <a:ext cx="2121998" cy="380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casrai.jpe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04" y="3599357"/>
            <a:ext cx="2743946" cy="823185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856235" y="1562049"/>
            <a:ext cx="1619695" cy="115938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8" descr="earma-l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024841" y="1633749"/>
            <a:ext cx="1249838" cy="86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5" descr="vivo.tif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156" y="4681782"/>
            <a:ext cx="4125079" cy="9212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71862" y="2261188"/>
            <a:ext cx="212808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i="1" dirty="0" smtClean="0">
                <a:latin typeface="Eurostile"/>
                <a:cs typeface="Eurostile"/>
              </a:rPr>
              <a:t>International Council for Science;</a:t>
            </a:r>
          </a:p>
          <a:p>
            <a:pPr algn="ctr"/>
            <a:r>
              <a:rPr lang="en-US" sz="1100" i="1" dirty="0" smtClean="0">
                <a:latin typeface="Eurostile"/>
                <a:cs typeface="Eurostile"/>
              </a:rPr>
              <a:t>Commission on Data Access</a:t>
            </a:r>
            <a:endParaRPr lang="en-US" sz="1100" i="1" dirty="0">
              <a:latin typeface="Eurostile"/>
              <a:cs typeface="Eurostile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525656" y="2572214"/>
            <a:ext cx="223106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i="1" dirty="0" smtClean="0">
                <a:latin typeface="Eurostile"/>
                <a:cs typeface="Eurostile"/>
              </a:rPr>
              <a:t>European Association of Research </a:t>
            </a:r>
          </a:p>
          <a:p>
            <a:pPr algn="ctr"/>
            <a:r>
              <a:rPr lang="en-US" sz="1100" i="1" dirty="0" smtClean="0">
                <a:latin typeface="Eurostile"/>
                <a:cs typeface="Eurostile"/>
              </a:rPr>
              <a:t>Managers and Administrators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075876" y="6241282"/>
            <a:ext cx="163601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i="1" dirty="0" smtClean="0">
                <a:latin typeface="Eurostile"/>
                <a:cs typeface="Eurostile"/>
              </a:rPr>
              <a:t>All European Academies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89712" y="3175781"/>
            <a:ext cx="2493521" cy="1246761"/>
          </a:xfrm>
          <a:prstGeom prst="rect">
            <a:avLst/>
          </a:prstGeom>
        </p:spPr>
      </p:pic>
      <p:pic>
        <p:nvPicPr>
          <p:cNvPr id="24" name="Picture 23" descr="euroCRIS-logo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577827" y="3227128"/>
            <a:ext cx="2413210" cy="76783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933183" y="3994967"/>
            <a:ext cx="1866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13"/>
              </a:rPr>
              <a:t>www.eurocris.org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17126" y="2476632"/>
            <a:ext cx="1778000" cy="5461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54968" y="1015537"/>
            <a:ext cx="1302316" cy="758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32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3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799" y="457200"/>
            <a:ext cx="8314267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Kinds of questions we want to support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45651" y="135058"/>
            <a:ext cx="1710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i="0" dirty="0" err="1" smtClean="0">
                <a:solidFill>
                  <a:srgbClr val="9B009B"/>
                </a:solidFill>
                <a:latin typeface="Apple Symbols"/>
                <a:cs typeface="Apple Symbols"/>
              </a:rPr>
              <a:t>www.eurocris.org</a:t>
            </a:r>
            <a:endParaRPr lang="en-US" sz="2000" b="0" i="0" dirty="0">
              <a:solidFill>
                <a:srgbClr val="9B009B"/>
              </a:solidFill>
              <a:latin typeface="Apple Symbols"/>
              <a:cs typeface="Apple Symbol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96155" y="100615"/>
            <a:ext cx="3159895" cy="480445"/>
            <a:chOff x="196155" y="100615"/>
            <a:chExt cx="3159895" cy="480445"/>
          </a:xfrm>
        </p:grpSpPr>
        <p:pic>
          <p:nvPicPr>
            <p:cNvPr id="6" name="Picture 5" descr="euroCRIS-logo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6155" y="100615"/>
              <a:ext cx="1509971" cy="48044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645651" y="135058"/>
              <a:ext cx="17103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i="0" dirty="0" err="1" smtClean="0">
                  <a:solidFill>
                    <a:srgbClr val="9B009B"/>
                  </a:solidFill>
                  <a:latin typeface="Apple Symbols"/>
                  <a:cs typeface="Apple Symbols"/>
                </a:rPr>
                <a:t>www.eurocris.org</a:t>
              </a:r>
              <a:endParaRPr lang="en-US" sz="2000" b="0" i="0" dirty="0">
                <a:solidFill>
                  <a:srgbClr val="9B009B"/>
                </a:solidFill>
                <a:latin typeface="Apple Symbols"/>
                <a:cs typeface="Apple Symbols"/>
              </a:endParaRPr>
            </a:p>
          </p:txBody>
        </p:sp>
      </p:grp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7600"/>
          </a:xfrm>
        </p:spPr>
        <p:txBody>
          <a:bodyPr>
            <a:noAutofit/>
          </a:bodyPr>
          <a:lstStyle/>
          <a:p>
            <a:pPr>
              <a:spcBef>
                <a:spcPts val="384"/>
              </a:spcBef>
              <a:spcAft>
                <a:spcPts val="600"/>
              </a:spcAft>
            </a:pPr>
            <a:r>
              <a:rPr lang="en-US" sz="1800" dirty="0" smtClean="0"/>
              <a:t>How </a:t>
            </a:r>
            <a:r>
              <a:rPr lang="en-US" sz="1800" dirty="0"/>
              <a:t>many articles has author X published in </a:t>
            </a:r>
            <a:r>
              <a:rPr lang="en-US" sz="1800" dirty="0" smtClean="0"/>
              <a:t>2013 </a:t>
            </a:r>
            <a:r>
              <a:rPr lang="en-US" sz="1800" dirty="0"/>
              <a:t>as a first author</a:t>
            </a:r>
            <a:r>
              <a:rPr lang="en-US" sz="1800" dirty="0" smtClean="0"/>
              <a:t>?</a:t>
            </a:r>
            <a:endParaRPr lang="en-US" sz="1800" dirty="0"/>
          </a:p>
          <a:p>
            <a:pPr>
              <a:spcBef>
                <a:spcPts val="384"/>
              </a:spcBef>
              <a:spcAft>
                <a:spcPts val="600"/>
              </a:spcAft>
            </a:pPr>
            <a:r>
              <a:rPr lang="en-US" sz="1800" dirty="0"/>
              <a:t>How </a:t>
            </a:r>
            <a:r>
              <a:rPr lang="en-US" sz="1800" dirty="0" smtClean="0"/>
              <a:t>many times </a:t>
            </a:r>
            <a:r>
              <a:rPr lang="en-US" sz="1800" dirty="0"/>
              <a:t>have articles by author X been </a:t>
            </a:r>
            <a:r>
              <a:rPr lang="en-US" sz="1800" dirty="0" smtClean="0"/>
              <a:t>cited by the end of the previous year?</a:t>
            </a:r>
            <a:endParaRPr lang="en-US" sz="1800" dirty="0"/>
          </a:p>
          <a:p>
            <a:pPr>
              <a:spcBef>
                <a:spcPts val="384"/>
              </a:spcBef>
              <a:spcAft>
                <a:spcPts val="600"/>
              </a:spcAft>
            </a:pPr>
            <a:r>
              <a:rPr lang="en-US" sz="1800" dirty="0"/>
              <a:t>Did author X publish with institutionally external authors</a:t>
            </a:r>
            <a:r>
              <a:rPr lang="en-US" sz="1800" dirty="0" smtClean="0"/>
              <a:t>?</a:t>
            </a:r>
            <a:endParaRPr lang="en-US" sz="1800" dirty="0"/>
          </a:p>
          <a:p>
            <a:pPr>
              <a:spcBef>
                <a:spcPts val="384"/>
              </a:spcBef>
              <a:spcAft>
                <a:spcPts val="600"/>
              </a:spcAft>
            </a:pPr>
            <a:r>
              <a:rPr lang="en-US" sz="1800" dirty="0"/>
              <a:t>In how many FP7 projects </a:t>
            </a:r>
            <a:r>
              <a:rPr lang="en-US" sz="1800" dirty="0" smtClean="0"/>
              <a:t>does/did </a:t>
            </a:r>
            <a:r>
              <a:rPr lang="en-US" sz="1800" dirty="0" err="1"/>
              <a:t>organisation</a:t>
            </a:r>
            <a:r>
              <a:rPr lang="en-US" sz="1800" dirty="0"/>
              <a:t> Z participate</a:t>
            </a:r>
            <a:r>
              <a:rPr lang="en-US" sz="1800" dirty="0" smtClean="0"/>
              <a:t>?</a:t>
            </a:r>
            <a:endParaRPr lang="en-US" sz="1800" dirty="0"/>
          </a:p>
          <a:p>
            <a:pPr>
              <a:spcBef>
                <a:spcPts val="384"/>
              </a:spcBef>
              <a:spcAft>
                <a:spcPts val="600"/>
              </a:spcAft>
            </a:pPr>
            <a:r>
              <a:rPr lang="en-US" sz="1800" dirty="0"/>
              <a:t>How many publications have resulted from project Y</a:t>
            </a:r>
            <a:r>
              <a:rPr lang="en-US" sz="1800" dirty="0" smtClean="0"/>
              <a:t>?</a:t>
            </a:r>
            <a:endParaRPr lang="en-US" sz="1800" dirty="0"/>
          </a:p>
          <a:p>
            <a:pPr>
              <a:spcBef>
                <a:spcPts val="384"/>
              </a:spcBef>
              <a:spcAft>
                <a:spcPts val="600"/>
              </a:spcAft>
            </a:pPr>
            <a:r>
              <a:rPr lang="en-US" sz="1800" dirty="0"/>
              <a:t>How many people have been employed in the course of </a:t>
            </a:r>
            <a:r>
              <a:rPr lang="en-US" sz="1800" dirty="0" smtClean="0"/>
              <a:t>FP7 projects </a:t>
            </a:r>
            <a:r>
              <a:rPr lang="en-US" sz="1800" dirty="0"/>
              <a:t>from the 1st call in the </a:t>
            </a:r>
            <a:r>
              <a:rPr lang="en-US" sz="1800" dirty="0" smtClean="0"/>
              <a:t>New Member States?</a:t>
            </a:r>
            <a:endParaRPr lang="en-US" sz="1800" dirty="0"/>
          </a:p>
          <a:p>
            <a:pPr>
              <a:spcBef>
                <a:spcPts val="384"/>
              </a:spcBef>
              <a:spcAft>
                <a:spcPts val="600"/>
              </a:spcAft>
            </a:pPr>
            <a:r>
              <a:rPr lang="en-US" sz="1800" dirty="0"/>
              <a:t>How many PhD students have participated in </a:t>
            </a:r>
            <a:r>
              <a:rPr lang="en-US" sz="1800" dirty="0" smtClean="0"/>
              <a:t>national research projects in country C? In which countries have they earned their masters degrees?</a:t>
            </a:r>
            <a:endParaRPr lang="en-US" sz="1800" dirty="0"/>
          </a:p>
          <a:p>
            <a:pPr>
              <a:spcBef>
                <a:spcPts val="384"/>
              </a:spcBef>
              <a:spcAft>
                <a:spcPts val="600"/>
              </a:spcAft>
            </a:pPr>
            <a:r>
              <a:rPr lang="en-US" sz="1800" dirty="0"/>
              <a:t>How many women have been involved in </a:t>
            </a:r>
            <a:r>
              <a:rPr lang="en-US" sz="1800" dirty="0" smtClean="0"/>
              <a:t>FP7 </a:t>
            </a:r>
            <a:r>
              <a:rPr lang="en-US" sz="1800" dirty="0"/>
              <a:t>projects</a:t>
            </a:r>
            <a:r>
              <a:rPr lang="en-US" sz="1800" dirty="0" smtClean="0"/>
              <a:t>?</a:t>
            </a:r>
            <a:endParaRPr lang="en-US" sz="1800" dirty="0"/>
          </a:p>
          <a:p>
            <a:pPr>
              <a:spcBef>
                <a:spcPts val="384"/>
              </a:spcBef>
              <a:spcAft>
                <a:spcPts val="600"/>
              </a:spcAft>
            </a:pPr>
            <a:r>
              <a:rPr lang="en-US" sz="1800" dirty="0"/>
              <a:t>How often have articles in journal A been requested in </a:t>
            </a:r>
            <a:r>
              <a:rPr lang="en-US" sz="1800" dirty="0" smtClean="0"/>
              <a:t>2013?</a:t>
            </a:r>
            <a:endParaRPr lang="en-US" sz="1800" dirty="0"/>
          </a:p>
          <a:p>
            <a:pPr>
              <a:spcBef>
                <a:spcPts val="384"/>
              </a:spcBef>
              <a:spcAft>
                <a:spcPts val="600"/>
              </a:spcAft>
            </a:pPr>
            <a:r>
              <a:rPr lang="en-US" sz="1800" dirty="0"/>
              <a:t>How many articles have been published in </a:t>
            </a:r>
            <a:r>
              <a:rPr lang="en-US" sz="1800" dirty="0" smtClean="0"/>
              <a:t>field </a:t>
            </a:r>
            <a:r>
              <a:rPr lang="en-US" sz="1800" dirty="0"/>
              <a:t>B</a:t>
            </a:r>
            <a:r>
              <a:rPr lang="en-US" sz="1800" dirty="0" smtClean="0"/>
              <a:t>?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250260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5168"/>
            <a:ext cx="8229600" cy="882469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The Ultimate Answer:</a:t>
            </a:r>
            <a:br>
              <a:rPr lang="en-US" sz="2800" dirty="0" smtClean="0"/>
            </a:br>
            <a:r>
              <a:rPr lang="en-US" sz="2800" b="1" dirty="0" smtClean="0"/>
              <a:t>C</a:t>
            </a:r>
            <a:r>
              <a:rPr lang="en-US" sz="2800" dirty="0" smtClean="0"/>
              <a:t>ommon </a:t>
            </a:r>
            <a:r>
              <a:rPr lang="en-US" sz="2800" b="1" dirty="0" smtClean="0"/>
              <a:t>E</a:t>
            </a:r>
            <a:r>
              <a:rPr lang="en-US" sz="2800" dirty="0" smtClean="0"/>
              <a:t>uropean </a:t>
            </a:r>
            <a:r>
              <a:rPr lang="en-US" sz="2800" b="1" dirty="0" smtClean="0"/>
              <a:t>R</a:t>
            </a:r>
            <a:r>
              <a:rPr lang="en-US" sz="2800" dirty="0" smtClean="0"/>
              <a:t>esearch </a:t>
            </a:r>
            <a:r>
              <a:rPr lang="en-US" sz="2800" b="1" dirty="0" smtClean="0"/>
              <a:t>I</a:t>
            </a:r>
            <a:r>
              <a:rPr lang="en-US" sz="2800" dirty="0" smtClean="0"/>
              <a:t>nformation </a:t>
            </a:r>
            <a:r>
              <a:rPr lang="en-US" sz="2800" b="1" dirty="0" smtClean="0"/>
              <a:t>F</a:t>
            </a:r>
            <a:r>
              <a:rPr lang="en-US" sz="2800" dirty="0" smtClean="0"/>
              <a:t>ormat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645651" y="135058"/>
            <a:ext cx="1710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i="0" dirty="0" err="1" smtClean="0">
                <a:solidFill>
                  <a:srgbClr val="9B009B"/>
                </a:solidFill>
                <a:latin typeface="Apple Symbols"/>
                <a:cs typeface="Apple Symbols"/>
              </a:rPr>
              <a:t>www.eurocris.org</a:t>
            </a:r>
            <a:endParaRPr lang="en-US" sz="2000" b="0" i="0" dirty="0">
              <a:solidFill>
                <a:srgbClr val="9B009B"/>
              </a:solidFill>
              <a:latin typeface="Apple Symbols"/>
              <a:cs typeface="Apple Symbol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96155" y="100615"/>
            <a:ext cx="3159895" cy="480445"/>
            <a:chOff x="196155" y="100615"/>
            <a:chExt cx="3159895" cy="480445"/>
          </a:xfrm>
        </p:grpSpPr>
        <p:pic>
          <p:nvPicPr>
            <p:cNvPr id="6" name="Picture 5" descr="euroCRIS-logo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6155" y="100615"/>
              <a:ext cx="1509971" cy="48044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645651" y="135058"/>
              <a:ext cx="17103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i="0" dirty="0" err="1" smtClean="0">
                  <a:solidFill>
                    <a:srgbClr val="9B009B"/>
                  </a:solidFill>
                  <a:latin typeface="Apple Symbols"/>
                  <a:cs typeface="Apple Symbols"/>
                </a:rPr>
                <a:t>www.eurocris.org</a:t>
              </a:r>
              <a:endParaRPr lang="en-US" sz="2000" b="0" i="0" dirty="0">
                <a:solidFill>
                  <a:srgbClr val="9B009B"/>
                </a:solidFill>
                <a:latin typeface="Apple Symbols"/>
                <a:cs typeface="Apple Symbols"/>
              </a:endParaRPr>
            </a:p>
          </p:txBody>
        </p:sp>
      </p:grpSp>
      <p:grpSp>
        <p:nvGrpSpPr>
          <p:cNvPr id="219" name="Gruppierung 4"/>
          <p:cNvGrpSpPr/>
          <p:nvPr/>
        </p:nvGrpSpPr>
        <p:grpSpPr>
          <a:xfrm>
            <a:off x="838177" y="1331064"/>
            <a:ext cx="7445614" cy="5429565"/>
            <a:chOff x="-114166" y="0"/>
            <a:chExt cx="9404441" cy="6858000"/>
          </a:xfrm>
        </p:grpSpPr>
        <p:cxnSp>
          <p:nvCxnSpPr>
            <p:cNvPr id="220" name="Gewinkelte Verbindung 5"/>
            <p:cNvCxnSpPr>
              <a:stCxn id="486" idx="3"/>
              <a:endCxn id="496" idx="0"/>
            </p:cNvCxnSpPr>
            <p:nvPr/>
          </p:nvCxnSpPr>
          <p:spPr>
            <a:xfrm>
              <a:off x="5009685" y="1762424"/>
              <a:ext cx="1684622" cy="2323477"/>
            </a:xfrm>
            <a:prstGeom prst="bentConnector2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Gewinkelte Verbindung 6"/>
            <p:cNvCxnSpPr>
              <a:stCxn id="486" idx="2"/>
              <a:endCxn id="498" idx="0"/>
            </p:cNvCxnSpPr>
            <p:nvPr/>
          </p:nvCxnSpPr>
          <p:spPr>
            <a:xfrm rot="16200000" flipH="1">
              <a:off x="3804586" y="2529873"/>
              <a:ext cx="1283875" cy="257086"/>
            </a:xfrm>
            <a:prstGeom prst="bentConnector3">
              <a:avLst>
                <a:gd name="adj1" fmla="val 74989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2" name="Gewinkelte Verbindung 7"/>
            <p:cNvCxnSpPr>
              <a:endCxn id="500" idx="3"/>
            </p:cNvCxnSpPr>
            <p:nvPr/>
          </p:nvCxnSpPr>
          <p:spPr>
            <a:xfrm rot="5400000">
              <a:off x="2238022" y="2945350"/>
              <a:ext cx="2571180" cy="218028"/>
            </a:xfrm>
            <a:prstGeom prst="bentConnector2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3" name="Gewinkelte Verbindung 8"/>
            <p:cNvCxnSpPr>
              <a:stCxn id="474" idx="3"/>
              <a:endCxn id="496" idx="2"/>
            </p:cNvCxnSpPr>
            <p:nvPr/>
          </p:nvCxnSpPr>
          <p:spPr>
            <a:xfrm flipH="1" flipV="1">
              <a:off x="6694308" y="4594008"/>
              <a:ext cx="80688" cy="652751"/>
            </a:xfrm>
            <a:prstGeom prst="bentConnector4">
              <a:avLst>
                <a:gd name="adj1" fmla="val -357847"/>
                <a:gd name="adj2" fmla="val 6946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4" name="Gewinkelte Verbindung 9"/>
            <p:cNvCxnSpPr>
              <a:stCxn id="486" idx="3"/>
              <a:endCxn id="474" idx="0"/>
            </p:cNvCxnSpPr>
            <p:nvPr/>
          </p:nvCxnSpPr>
          <p:spPr>
            <a:xfrm>
              <a:off x="5009685" y="1762425"/>
              <a:ext cx="990870" cy="3230281"/>
            </a:xfrm>
            <a:prstGeom prst="bentConnector2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5" name="Gewinkelte Verbindung 10"/>
            <p:cNvCxnSpPr>
              <a:endCxn id="476" idx="0"/>
            </p:cNvCxnSpPr>
            <p:nvPr/>
          </p:nvCxnSpPr>
          <p:spPr>
            <a:xfrm rot="5400000">
              <a:off x="2591135" y="3266879"/>
              <a:ext cx="2977246" cy="476443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6" name="Gewinkelte Verbindung 11"/>
            <p:cNvCxnSpPr>
              <a:stCxn id="498" idx="2"/>
              <a:endCxn id="476" idx="0"/>
            </p:cNvCxnSpPr>
            <p:nvPr/>
          </p:nvCxnSpPr>
          <p:spPr>
            <a:xfrm rot="5400000">
              <a:off x="3615670" y="4034326"/>
              <a:ext cx="1185265" cy="733529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7" name="Gewinkelte Verbindung 12"/>
            <p:cNvCxnSpPr>
              <a:stCxn id="498" idx="2"/>
            </p:cNvCxnSpPr>
            <p:nvPr/>
          </p:nvCxnSpPr>
          <p:spPr>
            <a:xfrm rot="16200000" flipH="1">
              <a:off x="4454140" y="3929383"/>
              <a:ext cx="1482863" cy="1241011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8" name="Gewinkelte Verbindung 13"/>
            <p:cNvCxnSpPr>
              <a:stCxn id="529" idx="2"/>
              <a:endCxn id="486" idx="0"/>
            </p:cNvCxnSpPr>
            <p:nvPr/>
          </p:nvCxnSpPr>
          <p:spPr>
            <a:xfrm rot="16200000" flipH="1">
              <a:off x="3509940" y="700330"/>
              <a:ext cx="619435" cy="996646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9" name="Gewinkelte Verbindung 14"/>
            <p:cNvCxnSpPr>
              <a:stCxn id="486" idx="3"/>
              <a:endCxn id="531" idx="2"/>
            </p:cNvCxnSpPr>
            <p:nvPr/>
          </p:nvCxnSpPr>
          <p:spPr>
            <a:xfrm flipV="1">
              <a:off x="5009685" y="914754"/>
              <a:ext cx="292050" cy="847670"/>
            </a:xfrm>
            <a:prstGeom prst="bentConnector2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0" name="Gewinkelte Verbindung 15"/>
            <p:cNvCxnSpPr>
              <a:stCxn id="531" idx="3"/>
              <a:endCxn id="527" idx="1"/>
            </p:cNvCxnSpPr>
            <p:nvPr/>
          </p:nvCxnSpPr>
          <p:spPr>
            <a:xfrm>
              <a:off x="5993440" y="660701"/>
              <a:ext cx="526758" cy="428527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1" name="Gewinkelte Verbindung 16"/>
            <p:cNvCxnSpPr>
              <a:endCxn id="525" idx="1"/>
            </p:cNvCxnSpPr>
            <p:nvPr/>
          </p:nvCxnSpPr>
          <p:spPr>
            <a:xfrm rot="16200000" flipH="1">
              <a:off x="7003100" y="1379423"/>
              <a:ext cx="507254" cy="434970"/>
            </a:xfrm>
            <a:prstGeom prst="bentConnector2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2" name="Gewinkelte Verbindung 17"/>
            <p:cNvCxnSpPr>
              <a:stCxn id="531" idx="2"/>
              <a:endCxn id="525" idx="1"/>
            </p:cNvCxnSpPr>
            <p:nvPr/>
          </p:nvCxnSpPr>
          <p:spPr>
            <a:xfrm rot="16200000" flipH="1">
              <a:off x="5920083" y="296405"/>
              <a:ext cx="935781" cy="2172477"/>
            </a:xfrm>
            <a:prstGeom prst="bentConnector2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3" name="Gewinkelte Verbindung 18"/>
            <p:cNvCxnSpPr>
              <a:endCxn id="529" idx="3"/>
            </p:cNvCxnSpPr>
            <p:nvPr/>
          </p:nvCxnSpPr>
          <p:spPr>
            <a:xfrm rot="10800000">
              <a:off x="4013040" y="634883"/>
              <a:ext cx="596991" cy="200292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4" name="Gewinkelte Verbindung 19"/>
            <p:cNvCxnSpPr/>
            <p:nvPr/>
          </p:nvCxnSpPr>
          <p:spPr>
            <a:xfrm rot="5400000">
              <a:off x="1348866" y="2471460"/>
              <a:ext cx="3228879" cy="12700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5" name="Gewinkelte Verbindung 20"/>
            <p:cNvCxnSpPr>
              <a:stCxn id="529" idx="3"/>
              <a:endCxn id="510" idx="1"/>
            </p:cNvCxnSpPr>
            <p:nvPr/>
          </p:nvCxnSpPr>
          <p:spPr>
            <a:xfrm>
              <a:off x="4013039" y="634883"/>
              <a:ext cx="1096264" cy="5669389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6" name="Gewinkelte Verbindung 21"/>
            <p:cNvCxnSpPr>
              <a:stCxn id="514" idx="3"/>
              <a:endCxn id="500" idx="1"/>
            </p:cNvCxnSpPr>
            <p:nvPr/>
          </p:nvCxnSpPr>
          <p:spPr>
            <a:xfrm>
              <a:off x="1474834" y="1987707"/>
              <a:ext cx="556354" cy="2352247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7" name="Gewinkelte Verbindung 22"/>
            <p:cNvCxnSpPr>
              <a:stCxn id="513" idx="2"/>
              <a:endCxn id="500" idx="0"/>
            </p:cNvCxnSpPr>
            <p:nvPr/>
          </p:nvCxnSpPr>
          <p:spPr>
            <a:xfrm rot="16200000" flipH="1">
              <a:off x="1246898" y="2609905"/>
              <a:ext cx="957215" cy="1994776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8" name="Gewinkelte Verbindung 23"/>
            <p:cNvCxnSpPr>
              <a:stCxn id="513" idx="2"/>
              <a:endCxn id="496" idx="0"/>
            </p:cNvCxnSpPr>
            <p:nvPr/>
          </p:nvCxnSpPr>
          <p:spPr>
            <a:xfrm rot="16200000" flipH="1">
              <a:off x="3232605" y="624198"/>
              <a:ext cx="957215" cy="5966190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9" name="Gewinkelte Verbindung 24"/>
            <p:cNvCxnSpPr>
              <a:stCxn id="511" idx="0"/>
              <a:endCxn id="474" idx="2"/>
            </p:cNvCxnSpPr>
            <p:nvPr/>
          </p:nvCxnSpPr>
          <p:spPr>
            <a:xfrm rot="16200000" flipV="1">
              <a:off x="6594726" y="4906640"/>
              <a:ext cx="277805" cy="1466147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0" name="Gewinkelte Verbindung 25"/>
            <p:cNvCxnSpPr>
              <a:stCxn id="496" idx="2"/>
              <a:endCxn id="511" idx="0"/>
            </p:cNvCxnSpPr>
            <p:nvPr/>
          </p:nvCxnSpPr>
          <p:spPr>
            <a:xfrm rot="16200000" flipH="1">
              <a:off x="6488198" y="4800115"/>
              <a:ext cx="1184611" cy="772393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1" name="Gewinkelte Verbindung 26"/>
            <p:cNvCxnSpPr>
              <a:stCxn id="523" idx="3"/>
              <a:endCxn id="486" idx="1"/>
            </p:cNvCxnSpPr>
            <p:nvPr/>
          </p:nvCxnSpPr>
          <p:spPr>
            <a:xfrm flipV="1">
              <a:off x="1763974" y="1762424"/>
              <a:ext cx="1862301" cy="3528894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2" name="Gewinkelte Verbindung 27"/>
            <p:cNvCxnSpPr>
              <a:stCxn id="496" idx="2"/>
              <a:endCxn id="521" idx="0"/>
            </p:cNvCxnSpPr>
            <p:nvPr/>
          </p:nvCxnSpPr>
          <p:spPr>
            <a:xfrm rot="5400000">
              <a:off x="3808245" y="2987933"/>
              <a:ext cx="1279988" cy="4492136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3" name="Gewinkelte Verbindung 28"/>
            <p:cNvCxnSpPr>
              <a:stCxn id="509" idx="0"/>
              <a:endCxn id="474" idx="2"/>
            </p:cNvCxnSpPr>
            <p:nvPr/>
          </p:nvCxnSpPr>
          <p:spPr>
            <a:xfrm rot="5400000" flipH="1" flipV="1">
              <a:off x="4739606" y="4789271"/>
              <a:ext cx="549406" cy="1972490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4" name="Gewinkelte Verbindung 29"/>
            <p:cNvCxnSpPr>
              <a:stCxn id="486" idx="2"/>
              <a:endCxn id="509" idx="0"/>
            </p:cNvCxnSpPr>
            <p:nvPr/>
          </p:nvCxnSpPr>
          <p:spPr>
            <a:xfrm rot="5400000">
              <a:off x="2156151" y="3888390"/>
              <a:ext cx="4033742" cy="289917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5" name="Gewinkelte Verbindung 30"/>
            <p:cNvCxnSpPr>
              <a:stCxn id="523" idx="0"/>
              <a:endCxn id="512" idx="2"/>
            </p:cNvCxnSpPr>
            <p:nvPr/>
          </p:nvCxnSpPr>
          <p:spPr>
            <a:xfrm rot="16200000" flipV="1">
              <a:off x="557888" y="4522884"/>
              <a:ext cx="684611" cy="344152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6" name="Gewinkelte Verbindung 31"/>
            <p:cNvCxnSpPr>
              <a:stCxn id="510" idx="0"/>
              <a:endCxn id="474" idx="2"/>
            </p:cNvCxnSpPr>
            <p:nvPr/>
          </p:nvCxnSpPr>
          <p:spPr>
            <a:xfrm rot="5400000" flipH="1" flipV="1">
              <a:off x="5626079" y="5675743"/>
              <a:ext cx="549406" cy="199545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7" name="Gewinkelte Verbindung 32"/>
            <p:cNvCxnSpPr>
              <a:stCxn id="531" idx="2"/>
              <a:endCxn id="511" idx="0"/>
            </p:cNvCxnSpPr>
            <p:nvPr/>
          </p:nvCxnSpPr>
          <p:spPr>
            <a:xfrm rot="16200000" flipH="1">
              <a:off x="3952285" y="2264203"/>
              <a:ext cx="4863864" cy="2164965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8" name="Gewinkelte Verbindung 33"/>
            <p:cNvCxnSpPr>
              <a:stCxn id="502" idx="3"/>
            </p:cNvCxnSpPr>
            <p:nvPr/>
          </p:nvCxnSpPr>
          <p:spPr>
            <a:xfrm>
              <a:off x="2108908" y="1121981"/>
              <a:ext cx="427458" cy="2963920"/>
            </a:xfrm>
            <a:prstGeom prst="bentConnector2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9" name="Gewinkelte Verbindung 34"/>
            <p:cNvCxnSpPr>
              <a:stCxn id="525" idx="1"/>
            </p:cNvCxnSpPr>
            <p:nvPr/>
          </p:nvCxnSpPr>
          <p:spPr>
            <a:xfrm rot="10800000" flipV="1">
              <a:off x="7199486" y="1850535"/>
              <a:ext cx="274727" cy="2235366"/>
            </a:xfrm>
            <a:prstGeom prst="bentConnector2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0" name="Gewinkelte Verbindung 35"/>
            <p:cNvCxnSpPr>
              <a:stCxn id="516" idx="2"/>
              <a:endCxn id="519" idx="0"/>
            </p:cNvCxnSpPr>
            <p:nvPr/>
          </p:nvCxnSpPr>
          <p:spPr>
            <a:xfrm rot="16200000" flipH="1">
              <a:off x="7896593" y="4337392"/>
              <a:ext cx="747364" cy="38243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1" name="Gewinkelte Verbindung 36"/>
            <p:cNvCxnSpPr>
              <a:stCxn id="511" idx="3"/>
              <a:endCxn id="516" idx="3"/>
            </p:cNvCxnSpPr>
            <p:nvPr/>
          </p:nvCxnSpPr>
          <p:spPr>
            <a:xfrm flipV="1">
              <a:off x="8158405" y="3724221"/>
              <a:ext cx="834411" cy="2308450"/>
            </a:xfrm>
            <a:prstGeom prst="bentConnector3">
              <a:avLst>
                <a:gd name="adj1" fmla="val 112599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62" name="Gruppierung 37"/>
            <p:cNvGrpSpPr/>
            <p:nvPr/>
          </p:nvGrpSpPr>
          <p:grpSpPr>
            <a:xfrm>
              <a:off x="70557" y="204606"/>
              <a:ext cx="9219717" cy="6353719"/>
              <a:chOff x="70557" y="204606"/>
              <a:chExt cx="9219717" cy="6353719"/>
            </a:xfrm>
          </p:grpSpPr>
          <p:cxnSp>
            <p:nvCxnSpPr>
              <p:cNvPr id="501" name="Gewinkelte Verbindung 76"/>
              <p:cNvCxnSpPr>
                <a:stCxn id="516" idx="0"/>
                <a:endCxn id="525" idx="2"/>
              </p:cNvCxnSpPr>
              <p:nvPr/>
            </p:nvCxnSpPr>
            <p:spPr>
              <a:xfrm rot="16200000" flipV="1">
                <a:off x="7528026" y="2742480"/>
                <a:ext cx="1361021" cy="85237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2" name="Rechteck 77"/>
              <p:cNvSpPr/>
              <p:nvPr/>
            </p:nvSpPr>
            <p:spPr>
              <a:xfrm>
                <a:off x="793788" y="863369"/>
                <a:ext cx="1315120" cy="51722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100" dirty="0" err="1" smtClean="0">
                    <a:solidFill>
                      <a:schemeClr val="tx1"/>
                    </a:solidFill>
                    <a:latin typeface="Eurostile"/>
                    <a:cs typeface="Eurostile"/>
                  </a:rPr>
                  <a:t>cfExpertise</a:t>
                </a:r>
                <a:endParaRPr lang="de-DE" sz="1100" dirty="0" smtClean="0">
                  <a:solidFill>
                    <a:schemeClr val="tx1"/>
                  </a:solidFill>
                  <a:latin typeface="Eurostile"/>
                  <a:cs typeface="Eurostile"/>
                </a:endParaRPr>
              </a:p>
              <a:p>
                <a:pPr algn="ctr"/>
                <a:r>
                  <a:rPr lang="de-DE" sz="1100" dirty="0" err="1" smtClean="0">
                    <a:solidFill>
                      <a:schemeClr val="tx1"/>
                    </a:solidFill>
                    <a:latin typeface="Eurostile"/>
                    <a:cs typeface="Eurostile"/>
                  </a:rPr>
                  <a:t>AndSkills</a:t>
                </a:r>
                <a:endParaRPr lang="de-DE" sz="1100" dirty="0">
                  <a:solidFill>
                    <a:schemeClr val="tx1"/>
                  </a:solidFill>
                  <a:latin typeface="Eurostile"/>
                  <a:cs typeface="Eurostile"/>
                </a:endParaRPr>
              </a:p>
            </p:txBody>
          </p:sp>
          <p:grpSp>
            <p:nvGrpSpPr>
              <p:cNvPr id="503" name="Gruppierung 78"/>
              <p:cNvGrpSpPr/>
              <p:nvPr/>
            </p:nvGrpSpPr>
            <p:grpSpPr>
              <a:xfrm>
                <a:off x="4423503" y="230424"/>
                <a:ext cx="1569937" cy="684330"/>
                <a:chOff x="7353001" y="160046"/>
                <a:chExt cx="1569937" cy="684330"/>
              </a:xfrm>
            </p:grpSpPr>
            <p:sp>
              <p:nvSpPr>
                <p:cNvPr id="530" name="Oval 529"/>
                <p:cNvSpPr/>
                <p:nvPr/>
              </p:nvSpPr>
              <p:spPr>
                <a:xfrm>
                  <a:off x="7353001" y="160046"/>
                  <a:ext cx="450774" cy="386725"/>
                </a:xfrm>
                <a:prstGeom prst="ellipse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100">
                    <a:latin typeface="Eurostile"/>
                    <a:cs typeface="Eurostile"/>
                  </a:endParaRPr>
                </a:p>
              </p:txBody>
            </p:sp>
            <p:sp>
              <p:nvSpPr>
                <p:cNvPr id="531" name="Rechteck 106"/>
                <p:cNvSpPr/>
                <p:nvPr/>
              </p:nvSpPr>
              <p:spPr>
                <a:xfrm>
                  <a:off x="7539528" y="336270"/>
                  <a:ext cx="1383410" cy="508106"/>
                </a:xfrm>
                <a:prstGeom prst="rect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1100" dirty="0" err="1" smtClean="0">
                      <a:solidFill>
                        <a:schemeClr val="bg1"/>
                      </a:solidFill>
                      <a:latin typeface="Eurostile"/>
                      <a:cs typeface="Eurostile"/>
                    </a:rPr>
                    <a:t>cfEquipment</a:t>
                  </a:r>
                  <a:endParaRPr lang="de-DE" sz="1100" dirty="0">
                    <a:solidFill>
                      <a:schemeClr val="bg1"/>
                    </a:solidFill>
                    <a:latin typeface="Eurostile"/>
                    <a:cs typeface="Eurostile"/>
                  </a:endParaRPr>
                </a:p>
              </p:txBody>
            </p:sp>
          </p:grpSp>
          <p:grpSp>
            <p:nvGrpSpPr>
              <p:cNvPr id="504" name="Gruppierung 79"/>
              <p:cNvGrpSpPr/>
              <p:nvPr/>
            </p:nvGrpSpPr>
            <p:grpSpPr>
              <a:xfrm>
                <a:off x="2443102" y="204606"/>
                <a:ext cx="1569937" cy="684330"/>
                <a:chOff x="7353001" y="160046"/>
                <a:chExt cx="1569937" cy="684330"/>
              </a:xfrm>
            </p:grpSpPr>
            <p:sp>
              <p:nvSpPr>
                <p:cNvPr id="528" name="Oval 527"/>
                <p:cNvSpPr/>
                <p:nvPr/>
              </p:nvSpPr>
              <p:spPr>
                <a:xfrm>
                  <a:off x="7353001" y="160046"/>
                  <a:ext cx="450774" cy="386725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100">
                    <a:latin typeface="Eurostile"/>
                    <a:cs typeface="Eurostile"/>
                  </a:endParaRPr>
                </a:p>
              </p:txBody>
            </p:sp>
            <p:sp>
              <p:nvSpPr>
                <p:cNvPr id="529" name="Rechteck 104"/>
                <p:cNvSpPr/>
                <p:nvPr/>
              </p:nvSpPr>
              <p:spPr>
                <a:xfrm>
                  <a:off x="7539528" y="336270"/>
                  <a:ext cx="1383410" cy="508106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1100" dirty="0" err="1" smtClean="0">
                      <a:solidFill>
                        <a:schemeClr val="tx1"/>
                      </a:solidFill>
                      <a:latin typeface="Eurostile"/>
                      <a:cs typeface="Eurostile"/>
                    </a:rPr>
                    <a:t>cfFunding</a:t>
                  </a:r>
                  <a:endParaRPr lang="de-DE" sz="1100" dirty="0">
                    <a:solidFill>
                      <a:schemeClr val="tx1"/>
                    </a:solidFill>
                    <a:latin typeface="Eurostile"/>
                    <a:cs typeface="Eurostile"/>
                  </a:endParaRPr>
                </a:p>
              </p:txBody>
            </p:sp>
          </p:grpSp>
          <p:grpSp>
            <p:nvGrpSpPr>
              <p:cNvPr id="505" name="Gruppierung 80"/>
              <p:cNvGrpSpPr/>
              <p:nvPr/>
            </p:nvGrpSpPr>
            <p:grpSpPr>
              <a:xfrm>
                <a:off x="6333671" y="658951"/>
                <a:ext cx="1569937" cy="684330"/>
                <a:chOff x="7353001" y="160046"/>
                <a:chExt cx="1569937" cy="684330"/>
              </a:xfrm>
            </p:grpSpPr>
            <p:sp>
              <p:nvSpPr>
                <p:cNvPr id="526" name="Oval 525"/>
                <p:cNvSpPr/>
                <p:nvPr/>
              </p:nvSpPr>
              <p:spPr>
                <a:xfrm>
                  <a:off x="7353001" y="160046"/>
                  <a:ext cx="450774" cy="386725"/>
                </a:xfrm>
                <a:prstGeom prst="ellipse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100">
                    <a:latin typeface="Eurostile"/>
                    <a:cs typeface="Eurostile"/>
                  </a:endParaRPr>
                </a:p>
              </p:txBody>
            </p:sp>
            <p:sp>
              <p:nvSpPr>
                <p:cNvPr id="527" name="Rechteck 102"/>
                <p:cNvSpPr/>
                <p:nvPr/>
              </p:nvSpPr>
              <p:spPr>
                <a:xfrm>
                  <a:off x="7539528" y="336270"/>
                  <a:ext cx="1383410" cy="508106"/>
                </a:xfrm>
                <a:prstGeom prst="rect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1100" dirty="0" err="1" smtClean="0">
                      <a:solidFill>
                        <a:schemeClr val="bg1"/>
                      </a:solidFill>
                      <a:latin typeface="Eurostile"/>
                      <a:cs typeface="Eurostile"/>
                    </a:rPr>
                    <a:t>cfFacility</a:t>
                  </a:r>
                  <a:endParaRPr lang="de-DE" sz="1100" dirty="0">
                    <a:solidFill>
                      <a:schemeClr val="bg1"/>
                    </a:solidFill>
                    <a:latin typeface="Eurostile"/>
                    <a:cs typeface="Eurostile"/>
                  </a:endParaRPr>
                </a:p>
              </p:txBody>
            </p:sp>
          </p:grpSp>
          <p:grpSp>
            <p:nvGrpSpPr>
              <p:cNvPr id="506" name="Gruppierung 81"/>
              <p:cNvGrpSpPr/>
              <p:nvPr/>
            </p:nvGrpSpPr>
            <p:grpSpPr>
              <a:xfrm>
                <a:off x="7287685" y="1420258"/>
                <a:ext cx="1569937" cy="684330"/>
                <a:chOff x="7353001" y="160046"/>
                <a:chExt cx="1569937" cy="684330"/>
              </a:xfrm>
            </p:grpSpPr>
            <p:sp>
              <p:nvSpPr>
                <p:cNvPr id="524" name="Oval 523"/>
                <p:cNvSpPr/>
                <p:nvPr/>
              </p:nvSpPr>
              <p:spPr>
                <a:xfrm>
                  <a:off x="7353001" y="160046"/>
                  <a:ext cx="450774" cy="386725"/>
                </a:xfrm>
                <a:prstGeom prst="ellipse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100">
                    <a:latin typeface="Eurostile"/>
                    <a:cs typeface="Eurostile"/>
                  </a:endParaRPr>
                </a:p>
              </p:txBody>
            </p:sp>
            <p:sp>
              <p:nvSpPr>
                <p:cNvPr id="525" name="Rechteck 100"/>
                <p:cNvSpPr/>
                <p:nvPr/>
              </p:nvSpPr>
              <p:spPr>
                <a:xfrm>
                  <a:off x="7539528" y="336270"/>
                  <a:ext cx="1383410" cy="508106"/>
                </a:xfrm>
                <a:prstGeom prst="rect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1100" dirty="0" err="1" smtClean="0">
                      <a:solidFill>
                        <a:schemeClr val="bg1"/>
                      </a:solidFill>
                      <a:latin typeface="Eurostile"/>
                      <a:cs typeface="Eurostile"/>
                    </a:rPr>
                    <a:t>cfService</a:t>
                  </a:r>
                  <a:endParaRPr lang="de-DE" sz="1100" dirty="0">
                    <a:solidFill>
                      <a:schemeClr val="bg1"/>
                    </a:solidFill>
                    <a:latin typeface="Eurostile"/>
                    <a:cs typeface="Eurostile"/>
                  </a:endParaRPr>
                </a:p>
              </p:txBody>
            </p:sp>
          </p:grpSp>
          <p:grpSp>
            <p:nvGrpSpPr>
              <p:cNvPr id="507" name="Gruppierung 82"/>
              <p:cNvGrpSpPr/>
              <p:nvPr/>
            </p:nvGrpSpPr>
            <p:grpSpPr>
              <a:xfrm>
                <a:off x="194037" y="4861041"/>
                <a:ext cx="1569937" cy="684330"/>
                <a:chOff x="7353001" y="160046"/>
                <a:chExt cx="1569937" cy="684330"/>
              </a:xfrm>
            </p:grpSpPr>
            <p:sp>
              <p:nvSpPr>
                <p:cNvPr id="522" name="Oval 521"/>
                <p:cNvSpPr/>
                <p:nvPr/>
              </p:nvSpPr>
              <p:spPr>
                <a:xfrm>
                  <a:off x="7353001" y="160046"/>
                  <a:ext cx="450774" cy="386725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100">
                    <a:latin typeface="Eurostile"/>
                    <a:cs typeface="Eurostile"/>
                  </a:endParaRPr>
                </a:p>
              </p:txBody>
            </p:sp>
            <p:sp>
              <p:nvSpPr>
                <p:cNvPr id="523" name="Rechteck 98"/>
                <p:cNvSpPr/>
                <p:nvPr/>
              </p:nvSpPr>
              <p:spPr>
                <a:xfrm>
                  <a:off x="7539528" y="336270"/>
                  <a:ext cx="1383410" cy="508106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1100" dirty="0" err="1" smtClean="0">
                      <a:solidFill>
                        <a:schemeClr val="tx1"/>
                      </a:solidFill>
                      <a:latin typeface="Eurostile"/>
                      <a:cs typeface="Eurostile"/>
                    </a:rPr>
                    <a:t>cfCitation</a:t>
                  </a:r>
                  <a:endParaRPr lang="de-DE" sz="1100" dirty="0">
                    <a:solidFill>
                      <a:schemeClr val="tx1"/>
                    </a:solidFill>
                    <a:latin typeface="Eurostile"/>
                    <a:cs typeface="Eurostile"/>
                  </a:endParaRPr>
                </a:p>
              </p:txBody>
            </p:sp>
          </p:grpSp>
          <p:grpSp>
            <p:nvGrpSpPr>
              <p:cNvPr id="508" name="Gruppierung 83"/>
              <p:cNvGrpSpPr/>
              <p:nvPr/>
            </p:nvGrpSpPr>
            <p:grpSpPr>
              <a:xfrm>
                <a:off x="1323939" y="5697771"/>
                <a:ext cx="1569937" cy="684330"/>
                <a:chOff x="7353001" y="160046"/>
                <a:chExt cx="1569937" cy="684330"/>
              </a:xfrm>
            </p:grpSpPr>
            <p:sp>
              <p:nvSpPr>
                <p:cNvPr id="520" name="Oval 519"/>
                <p:cNvSpPr/>
                <p:nvPr/>
              </p:nvSpPr>
              <p:spPr>
                <a:xfrm>
                  <a:off x="7353001" y="160046"/>
                  <a:ext cx="450774" cy="386725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100">
                    <a:latin typeface="Eurostile"/>
                    <a:cs typeface="Eurostile"/>
                  </a:endParaRPr>
                </a:p>
              </p:txBody>
            </p:sp>
            <p:sp>
              <p:nvSpPr>
                <p:cNvPr id="521" name="Rechteck 96"/>
                <p:cNvSpPr/>
                <p:nvPr/>
              </p:nvSpPr>
              <p:spPr>
                <a:xfrm>
                  <a:off x="7539528" y="336270"/>
                  <a:ext cx="1383410" cy="508106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1100" dirty="0" err="1" smtClean="0">
                      <a:solidFill>
                        <a:schemeClr val="tx1"/>
                      </a:solidFill>
                      <a:latin typeface="Eurostile"/>
                      <a:cs typeface="Eurostile"/>
                    </a:rPr>
                    <a:t>cfEvent</a:t>
                  </a:r>
                  <a:endParaRPr lang="de-DE" sz="1100" dirty="0">
                    <a:solidFill>
                      <a:schemeClr val="tx1"/>
                    </a:solidFill>
                    <a:latin typeface="Eurostile"/>
                    <a:cs typeface="Eurostile"/>
                  </a:endParaRPr>
                </a:p>
              </p:txBody>
            </p:sp>
          </p:grpSp>
          <p:sp>
            <p:nvSpPr>
              <p:cNvPr id="509" name="Rechteck 84"/>
              <p:cNvSpPr/>
              <p:nvPr/>
            </p:nvSpPr>
            <p:spPr>
              <a:xfrm>
                <a:off x="3336358" y="6050219"/>
                <a:ext cx="1383410" cy="508106"/>
              </a:xfrm>
              <a:prstGeom prst="rect">
                <a:avLst/>
              </a:prstGeom>
              <a:solidFill>
                <a:srgbClr val="FFDE1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100" dirty="0" err="1" smtClean="0">
                    <a:solidFill>
                      <a:schemeClr val="tx1"/>
                    </a:solidFill>
                    <a:latin typeface="Eurostile"/>
                    <a:cs typeface="Eurostile"/>
                  </a:rPr>
                  <a:t>cfLanguage</a:t>
                </a:r>
                <a:endParaRPr lang="de-DE" sz="1100" dirty="0">
                  <a:solidFill>
                    <a:schemeClr val="tx1"/>
                  </a:solidFill>
                  <a:latin typeface="Eurostile"/>
                  <a:cs typeface="Eurostile"/>
                </a:endParaRPr>
              </a:p>
            </p:txBody>
          </p:sp>
          <p:sp>
            <p:nvSpPr>
              <p:cNvPr id="510" name="Rechteck 85"/>
              <p:cNvSpPr/>
              <p:nvPr/>
            </p:nvSpPr>
            <p:spPr>
              <a:xfrm>
                <a:off x="5109303" y="6050219"/>
                <a:ext cx="1383410" cy="508106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100" dirty="0" err="1" smtClean="0">
                    <a:solidFill>
                      <a:schemeClr val="tx1"/>
                    </a:solidFill>
                    <a:latin typeface="Eurostile"/>
                    <a:cs typeface="Eurostile"/>
                  </a:rPr>
                  <a:t>cfCurrency</a:t>
                </a:r>
                <a:endParaRPr lang="de-DE" sz="1100" dirty="0">
                  <a:solidFill>
                    <a:schemeClr val="tx1"/>
                  </a:solidFill>
                  <a:latin typeface="Eurostile"/>
                  <a:cs typeface="Eurostile"/>
                </a:endParaRPr>
              </a:p>
            </p:txBody>
          </p:sp>
          <p:sp>
            <p:nvSpPr>
              <p:cNvPr id="511" name="Rechteck 86"/>
              <p:cNvSpPr/>
              <p:nvPr/>
            </p:nvSpPr>
            <p:spPr>
              <a:xfrm>
                <a:off x="6774995" y="5778618"/>
                <a:ext cx="1383410" cy="508106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100" dirty="0" err="1" smtClean="0">
                    <a:solidFill>
                      <a:schemeClr val="tx1"/>
                    </a:solidFill>
                    <a:latin typeface="Eurostile"/>
                    <a:cs typeface="Eurostile"/>
                  </a:rPr>
                  <a:t>cfCountry</a:t>
                </a:r>
                <a:endParaRPr lang="de-DE" sz="1100" dirty="0">
                  <a:solidFill>
                    <a:schemeClr val="tx1"/>
                  </a:solidFill>
                  <a:latin typeface="Eurostile"/>
                  <a:cs typeface="Eurostile"/>
                </a:endParaRPr>
              </a:p>
            </p:txBody>
          </p:sp>
          <p:sp>
            <p:nvSpPr>
              <p:cNvPr id="512" name="Rechteck 87"/>
              <p:cNvSpPr/>
              <p:nvPr/>
            </p:nvSpPr>
            <p:spPr>
              <a:xfrm>
                <a:off x="70557" y="3835431"/>
                <a:ext cx="1315120" cy="51722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100" dirty="0" err="1" smtClean="0">
                    <a:solidFill>
                      <a:schemeClr val="tx1"/>
                    </a:solidFill>
                    <a:latin typeface="Eurostile"/>
                    <a:cs typeface="Eurostile"/>
                  </a:rPr>
                  <a:t>cfCurriculum</a:t>
                </a:r>
                <a:r>
                  <a:rPr lang="de-DE" sz="1100" dirty="0" smtClean="0">
                    <a:solidFill>
                      <a:schemeClr val="tx1"/>
                    </a:solidFill>
                    <a:latin typeface="Eurostile"/>
                    <a:cs typeface="Eurostile"/>
                  </a:rPr>
                  <a:t/>
                </a:r>
                <a:br>
                  <a:rPr lang="de-DE" sz="1100" dirty="0" smtClean="0">
                    <a:solidFill>
                      <a:schemeClr val="tx1"/>
                    </a:solidFill>
                    <a:latin typeface="Eurostile"/>
                    <a:cs typeface="Eurostile"/>
                  </a:rPr>
                </a:br>
                <a:r>
                  <a:rPr lang="de-DE" sz="1100" dirty="0" smtClean="0">
                    <a:solidFill>
                      <a:schemeClr val="tx1"/>
                    </a:solidFill>
                    <a:latin typeface="Eurostile"/>
                    <a:cs typeface="Eurostile"/>
                  </a:rPr>
                  <a:t>Vitae	</a:t>
                </a:r>
                <a:endParaRPr lang="de-DE" sz="1100" dirty="0">
                  <a:solidFill>
                    <a:schemeClr val="tx1"/>
                  </a:solidFill>
                  <a:latin typeface="Eurostile"/>
                  <a:cs typeface="Eurostile"/>
                </a:endParaRPr>
              </a:p>
            </p:txBody>
          </p:sp>
          <p:sp>
            <p:nvSpPr>
              <p:cNvPr id="513" name="Rechteck 88"/>
              <p:cNvSpPr/>
              <p:nvPr/>
            </p:nvSpPr>
            <p:spPr>
              <a:xfrm>
                <a:off x="70557" y="2611463"/>
                <a:ext cx="1315120" cy="51722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100" dirty="0" err="1" smtClean="0">
                    <a:solidFill>
                      <a:schemeClr val="tx1"/>
                    </a:solidFill>
                    <a:latin typeface="Eurostile"/>
                    <a:cs typeface="Eurostile"/>
                  </a:rPr>
                  <a:t>cfPrize</a:t>
                </a:r>
                <a:endParaRPr lang="de-DE" sz="1100" dirty="0">
                  <a:solidFill>
                    <a:schemeClr val="tx1"/>
                  </a:solidFill>
                  <a:latin typeface="Eurostile"/>
                  <a:cs typeface="Eurostile"/>
                </a:endParaRPr>
              </a:p>
            </p:txBody>
          </p:sp>
          <p:sp>
            <p:nvSpPr>
              <p:cNvPr id="514" name="Rechteck 89"/>
              <p:cNvSpPr/>
              <p:nvPr/>
            </p:nvSpPr>
            <p:spPr>
              <a:xfrm>
                <a:off x="159714" y="1729095"/>
                <a:ext cx="1315120" cy="51722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100" dirty="0" err="1" smtClean="0">
                    <a:solidFill>
                      <a:schemeClr val="tx1"/>
                    </a:solidFill>
                    <a:latin typeface="Eurostile"/>
                    <a:cs typeface="Eurostile"/>
                  </a:rPr>
                  <a:t>cfQualification</a:t>
                </a:r>
                <a:endParaRPr lang="de-DE" sz="1100" dirty="0" smtClean="0">
                  <a:solidFill>
                    <a:schemeClr val="tx1"/>
                  </a:solidFill>
                  <a:latin typeface="Eurostile"/>
                  <a:cs typeface="Eurostile"/>
                </a:endParaRPr>
              </a:p>
            </p:txBody>
          </p:sp>
          <p:grpSp>
            <p:nvGrpSpPr>
              <p:cNvPr id="515" name="Gruppierung 90"/>
              <p:cNvGrpSpPr/>
              <p:nvPr/>
            </p:nvGrpSpPr>
            <p:grpSpPr>
              <a:xfrm>
                <a:off x="7411165" y="4553972"/>
                <a:ext cx="1569937" cy="684330"/>
                <a:chOff x="7353001" y="160046"/>
                <a:chExt cx="1569937" cy="684330"/>
              </a:xfrm>
            </p:grpSpPr>
            <p:sp>
              <p:nvSpPr>
                <p:cNvPr id="518" name="Oval 517"/>
                <p:cNvSpPr/>
                <p:nvPr/>
              </p:nvSpPr>
              <p:spPr>
                <a:xfrm>
                  <a:off x="7353001" y="160046"/>
                  <a:ext cx="450774" cy="386725"/>
                </a:xfrm>
                <a:prstGeom prst="ellips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100">
                    <a:latin typeface="Eurostile"/>
                    <a:cs typeface="Eurostile"/>
                  </a:endParaRPr>
                </a:p>
              </p:txBody>
            </p:sp>
            <p:sp>
              <p:nvSpPr>
                <p:cNvPr id="519" name="Rechteck 94"/>
                <p:cNvSpPr/>
                <p:nvPr/>
              </p:nvSpPr>
              <p:spPr>
                <a:xfrm>
                  <a:off x="7539528" y="336270"/>
                  <a:ext cx="1383410" cy="508106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1100" dirty="0" err="1" smtClean="0">
                      <a:solidFill>
                        <a:schemeClr val="tx1"/>
                      </a:solidFill>
                      <a:latin typeface="Eurostile"/>
                      <a:cs typeface="Eurostile"/>
                    </a:rPr>
                    <a:t>cfGeographic</a:t>
                  </a:r>
                  <a:r>
                    <a:rPr lang="de-DE" sz="1100" dirty="0" smtClean="0">
                      <a:solidFill>
                        <a:schemeClr val="tx1"/>
                      </a:solidFill>
                      <a:latin typeface="Eurostile"/>
                      <a:cs typeface="Eurostile"/>
                    </a:rPr>
                    <a:t/>
                  </a:r>
                  <a:br>
                    <a:rPr lang="de-DE" sz="1100" dirty="0" smtClean="0">
                      <a:solidFill>
                        <a:schemeClr val="tx1"/>
                      </a:solidFill>
                      <a:latin typeface="Eurostile"/>
                      <a:cs typeface="Eurostile"/>
                    </a:rPr>
                  </a:br>
                  <a:r>
                    <a:rPr lang="de-DE" sz="1100" dirty="0" err="1" smtClean="0">
                      <a:solidFill>
                        <a:schemeClr val="tx1"/>
                      </a:solidFill>
                      <a:latin typeface="Eurostile"/>
                      <a:cs typeface="Eurostile"/>
                    </a:rPr>
                    <a:t>BoundingBox</a:t>
                  </a:r>
                  <a:endParaRPr lang="de-DE" sz="1100" dirty="0">
                    <a:solidFill>
                      <a:schemeClr val="tx1"/>
                    </a:solidFill>
                    <a:latin typeface="Eurostile"/>
                    <a:cs typeface="Eurostile"/>
                  </a:endParaRPr>
                </a:p>
              </p:txBody>
            </p:sp>
          </p:grpSp>
          <p:sp>
            <p:nvSpPr>
              <p:cNvPr id="516" name="Rechteck 91"/>
              <p:cNvSpPr/>
              <p:nvPr/>
            </p:nvSpPr>
            <p:spPr>
              <a:xfrm>
                <a:off x="7509492" y="3465609"/>
                <a:ext cx="1483324" cy="51722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100" dirty="0" err="1" smtClean="0">
                    <a:solidFill>
                      <a:schemeClr val="tx1"/>
                    </a:solidFill>
                    <a:latin typeface="Eurostile"/>
                    <a:cs typeface="Eurostile"/>
                  </a:rPr>
                  <a:t>cfPostalAddress</a:t>
                </a:r>
                <a:endParaRPr lang="de-DE" sz="1100" dirty="0" smtClean="0">
                  <a:solidFill>
                    <a:schemeClr val="tx1"/>
                  </a:solidFill>
                  <a:latin typeface="Eurostile"/>
                  <a:cs typeface="Eurostile"/>
                </a:endParaRPr>
              </a:p>
            </p:txBody>
          </p:sp>
          <p:sp>
            <p:nvSpPr>
              <p:cNvPr id="517" name="Rechteck 92"/>
              <p:cNvSpPr/>
              <p:nvPr/>
            </p:nvSpPr>
            <p:spPr>
              <a:xfrm>
                <a:off x="7393525" y="2503701"/>
                <a:ext cx="1896749" cy="51722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100" dirty="0" err="1" smtClean="0">
                    <a:solidFill>
                      <a:schemeClr val="tx1"/>
                    </a:solidFill>
                    <a:latin typeface="Eurostile"/>
                    <a:cs typeface="Eurostile"/>
                  </a:rPr>
                  <a:t>cfElectronicAddress</a:t>
                </a:r>
                <a:endParaRPr lang="de-DE" sz="1100" dirty="0" smtClean="0">
                  <a:solidFill>
                    <a:schemeClr val="tx1"/>
                  </a:solidFill>
                  <a:latin typeface="Eurostile"/>
                  <a:cs typeface="Eurostile"/>
                </a:endParaRPr>
              </a:p>
            </p:txBody>
          </p:sp>
        </p:grpSp>
        <p:grpSp>
          <p:nvGrpSpPr>
            <p:cNvPr id="463" name="Gruppierung 38"/>
            <p:cNvGrpSpPr/>
            <p:nvPr/>
          </p:nvGrpSpPr>
          <p:grpSpPr>
            <a:xfrm>
              <a:off x="1844661" y="3128686"/>
              <a:ext cx="5541351" cy="1465321"/>
              <a:chOff x="1684594" y="3650611"/>
              <a:chExt cx="5541351" cy="1465321"/>
            </a:xfrm>
          </p:grpSpPr>
          <p:grpSp>
            <p:nvGrpSpPr>
              <p:cNvPr id="489" name="Gruppierung 64"/>
              <p:cNvGrpSpPr/>
              <p:nvPr/>
            </p:nvGrpSpPr>
            <p:grpSpPr>
              <a:xfrm>
                <a:off x="1684594" y="4431602"/>
                <a:ext cx="1569937" cy="684330"/>
                <a:chOff x="3228072" y="2152221"/>
                <a:chExt cx="1781614" cy="831584"/>
              </a:xfrm>
            </p:grpSpPr>
            <p:sp>
              <p:nvSpPr>
                <p:cNvPr id="499" name="Oval 498"/>
                <p:cNvSpPr/>
                <p:nvPr/>
              </p:nvSpPr>
              <p:spPr>
                <a:xfrm>
                  <a:off x="3228072" y="2152221"/>
                  <a:ext cx="511553" cy="469941"/>
                </a:xfrm>
                <a:prstGeom prst="ellipse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100">
                    <a:latin typeface="Eurostile"/>
                    <a:cs typeface="Eurostile"/>
                  </a:endParaRPr>
                </a:p>
              </p:txBody>
            </p:sp>
            <p:sp>
              <p:nvSpPr>
                <p:cNvPr id="500" name="Rechteck 75"/>
                <p:cNvSpPr/>
                <p:nvPr/>
              </p:nvSpPr>
              <p:spPr>
                <a:xfrm>
                  <a:off x="3439749" y="2366365"/>
                  <a:ext cx="1569937" cy="617440"/>
                </a:xfrm>
                <a:prstGeom prst="rect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1100" dirty="0" err="1" smtClean="0">
                      <a:solidFill>
                        <a:schemeClr val="tx1"/>
                      </a:solidFill>
                      <a:latin typeface="Eurostile"/>
                      <a:cs typeface="Eurostile"/>
                    </a:rPr>
                    <a:t>cfPerson</a:t>
                  </a:r>
                  <a:endParaRPr lang="de-DE" sz="1100" dirty="0">
                    <a:solidFill>
                      <a:schemeClr val="tx1"/>
                    </a:solidFill>
                    <a:latin typeface="Eurostile"/>
                    <a:cs typeface="Eurostile"/>
                  </a:endParaRPr>
                </a:p>
              </p:txBody>
            </p:sp>
          </p:grpSp>
          <p:grpSp>
            <p:nvGrpSpPr>
              <p:cNvPr id="490" name="Gruppierung 65"/>
              <p:cNvGrpSpPr/>
              <p:nvPr/>
            </p:nvGrpSpPr>
            <p:grpSpPr>
              <a:xfrm>
                <a:off x="3536766" y="3650611"/>
                <a:ext cx="1569937" cy="679773"/>
                <a:chOff x="3308144" y="2466479"/>
                <a:chExt cx="1781615" cy="826046"/>
              </a:xfrm>
            </p:grpSpPr>
            <p:sp>
              <p:nvSpPr>
                <p:cNvPr id="497" name="Oval 496"/>
                <p:cNvSpPr/>
                <p:nvPr/>
              </p:nvSpPr>
              <p:spPr>
                <a:xfrm>
                  <a:off x="3308144" y="2466479"/>
                  <a:ext cx="511554" cy="469940"/>
                </a:xfrm>
                <a:prstGeom prst="ellipse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100">
                    <a:latin typeface="Eurostile"/>
                    <a:cs typeface="Eurostile"/>
                  </a:endParaRPr>
                </a:p>
              </p:txBody>
            </p:sp>
            <p:sp>
              <p:nvSpPr>
                <p:cNvPr id="498" name="Rechteck 73"/>
                <p:cNvSpPr/>
                <p:nvPr/>
              </p:nvSpPr>
              <p:spPr>
                <a:xfrm>
                  <a:off x="3519823" y="2675085"/>
                  <a:ext cx="1569936" cy="617440"/>
                </a:xfrm>
                <a:prstGeom prst="rect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1100" dirty="0" err="1" smtClean="0">
                      <a:solidFill>
                        <a:srgbClr val="000000"/>
                      </a:solidFill>
                      <a:latin typeface="Eurostile"/>
                      <a:cs typeface="Eurostile"/>
                    </a:rPr>
                    <a:t>cfProject</a:t>
                  </a:r>
                  <a:endParaRPr lang="de-DE" sz="1100" dirty="0">
                    <a:solidFill>
                      <a:srgbClr val="000000"/>
                    </a:solidFill>
                    <a:latin typeface="Eurostile"/>
                    <a:cs typeface="Eurostile"/>
                  </a:endParaRPr>
                </a:p>
              </p:txBody>
            </p:sp>
          </p:grpSp>
          <p:grpSp>
            <p:nvGrpSpPr>
              <p:cNvPr id="491" name="Gruppierung 66"/>
              <p:cNvGrpSpPr/>
              <p:nvPr/>
            </p:nvGrpSpPr>
            <p:grpSpPr>
              <a:xfrm>
                <a:off x="5656008" y="4431602"/>
                <a:ext cx="1569937" cy="684330"/>
                <a:chOff x="3228072" y="2152221"/>
                <a:chExt cx="1781614" cy="831584"/>
              </a:xfrm>
            </p:grpSpPr>
            <p:sp>
              <p:nvSpPr>
                <p:cNvPr id="495" name="Oval 494"/>
                <p:cNvSpPr/>
                <p:nvPr/>
              </p:nvSpPr>
              <p:spPr>
                <a:xfrm>
                  <a:off x="3228072" y="2152221"/>
                  <a:ext cx="511553" cy="469941"/>
                </a:xfrm>
                <a:prstGeom prst="ellipse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100">
                    <a:latin typeface="Eurostile"/>
                    <a:cs typeface="Eurostile"/>
                  </a:endParaRPr>
                </a:p>
              </p:txBody>
            </p:sp>
            <p:sp>
              <p:nvSpPr>
                <p:cNvPr id="496" name="Rechteck 71"/>
                <p:cNvSpPr/>
                <p:nvPr/>
              </p:nvSpPr>
              <p:spPr>
                <a:xfrm>
                  <a:off x="3439749" y="2366365"/>
                  <a:ext cx="1569937" cy="617440"/>
                </a:xfrm>
                <a:prstGeom prst="rect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1100" dirty="0" err="1" smtClean="0">
                      <a:solidFill>
                        <a:srgbClr val="000000"/>
                      </a:solidFill>
                      <a:latin typeface="Eurostile"/>
                      <a:cs typeface="Eurostile"/>
                    </a:rPr>
                    <a:t>cfOrganisation</a:t>
                  </a:r>
                  <a:endParaRPr lang="de-DE" sz="1100" dirty="0" smtClean="0">
                    <a:solidFill>
                      <a:srgbClr val="000000"/>
                    </a:solidFill>
                    <a:latin typeface="Eurostile"/>
                    <a:cs typeface="Eurostile"/>
                  </a:endParaRPr>
                </a:p>
                <a:p>
                  <a:pPr algn="ctr"/>
                  <a:r>
                    <a:rPr lang="de-DE" sz="1100" dirty="0" smtClean="0">
                      <a:solidFill>
                        <a:srgbClr val="000000"/>
                      </a:solidFill>
                      <a:latin typeface="Eurostile"/>
                      <a:cs typeface="Eurostile"/>
                    </a:rPr>
                    <a:t>Unit</a:t>
                  </a:r>
                  <a:endParaRPr lang="de-DE" sz="1100" dirty="0">
                    <a:solidFill>
                      <a:srgbClr val="000000"/>
                    </a:solidFill>
                    <a:latin typeface="Eurostile"/>
                    <a:cs typeface="Eurostile"/>
                  </a:endParaRPr>
                </a:p>
              </p:txBody>
            </p:sp>
          </p:grpSp>
          <p:cxnSp>
            <p:nvCxnSpPr>
              <p:cNvPr id="492" name="Gewinkelte Verbindung 67"/>
              <p:cNvCxnSpPr>
                <a:stCxn id="500" idx="3"/>
                <a:endCxn id="496" idx="1"/>
              </p:cNvCxnSpPr>
              <p:nvPr/>
            </p:nvCxnSpPr>
            <p:spPr>
              <a:xfrm>
                <a:off x="3254531" y="4861879"/>
                <a:ext cx="2588004" cy="12700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3" name="Gewinkelte Verbindung 68"/>
              <p:cNvCxnSpPr>
                <a:stCxn id="500" idx="0"/>
                <a:endCxn id="498" idx="1"/>
              </p:cNvCxnSpPr>
              <p:nvPr/>
            </p:nvCxnSpPr>
            <p:spPr>
              <a:xfrm rot="5400000" flipH="1" flipV="1">
                <a:off x="2877312" y="3761845"/>
                <a:ext cx="531496" cy="1160468"/>
              </a:xfrm>
              <a:prstGeom prst="bentConnector2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4" name="Gewinkelte Verbindung 69"/>
              <p:cNvCxnSpPr>
                <a:stCxn id="496" idx="0"/>
                <a:endCxn id="498" idx="3"/>
              </p:cNvCxnSpPr>
              <p:nvPr/>
            </p:nvCxnSpPr>
            <p:spPr>
              <a:xfrm rot="16200000" flipV="1">
                <a:off x="5554725" y="3628309"/>
                <a:ext cx="531496" cy="1427537"/>
              </a:xfrm>
              <a:prstGeom prst="bentConnector2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64" name="Gewinkelte Verbindung 39"/>
            <p:cNvCxnSpPr/>
            <p:nvPr/>
          </p:nvCxnSpPr>
          <p:spPr>
            <a:xfrm flipV="1">
              <a:off x="5266770" y="2762312"/>
              <a:ext cx="2126755" cy="538040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65" name="Gruppierung 40"/>
            <p:cNvGrpSpPr/>
            <p:nvPr/>
          </p:nvGrpSpPr>
          <p:grpSpPr>
            <a:xfrm>
              <a:off x="1658134" y="1332147"/>
              <a:ext cx="5629552" cy="1723932"/>
              <a:chOff x="1702234" y="1243027"/>
              <a:chExt cx="5629552" cy="1723932"/>
            </a:xfrm>
          </p:grpSpPr>
          <p:grpSp>
            <p:nvGrpSpPr>
              <p:cNvPr id="477" name="Gruppierung 52"/>
              <p:cNvGrpSpPr/>
              <p:nvPr/>
            </p:nvGrpSpPr>
            <p:grpSpPr>
              <a:xfrm>
                <a:off x="1702234" y="2282629"/>
                <a:ext cx="1569937" cy="684330"/>
                <a:chOff x="3228072" y="2152221"/>
                <a:chExt cx="1781614" cy="831584"/>
              </a:xfrm>
            </p:grpSpPr>
            <p:sp>
              <p:nvSpPr>
                <p:cNvPr id="487" name="Oval 486"/>
                <p:cNvSpPr/>
                <p:nvPr/>
              </p:nvSpPr>
              <p:spPr>
                <a:xfrm>
                  <a:off x="3228072" y="2152221"/>
                  <a:ext cx="511553" cy="469941"/>
                </a:xfrm>
                <a:prstGeom prst="ellipse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100">
                    <a:latin typeface="Eurostile"/>
                    <a:cs typeface="Eurostile"/>
                  </a:endParaRPr>
                </a:p>
              </p:txBody>
            </p:sp>
            <p:sp>
              <p:nvSpPr>
                <p:cNvPr id="488" name="Rechteck 63"/>
                <p:cNvSpPr/>
                <p:nvPr/>
              </p:nvSpPr>
              <p:spPr>
                <a:xfrm>
                  <a:off x="3439749" y="2366365"/>
                  <a:ext cx="1569937" cy="617440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1100" dirty="0" err="1" smtClean="0">
                      <a:solidFill>
                        <a:schemeClr val="tx1"/>
                      </a:solidFill>
                      <a:latin typeface="Eurostile"/>
                      <a:cs typeface="Eurostile"/>
                    </a:rPr>
                    <a:t>cfResultPatent</a:t>
                  </a:r>
                  <a:endParaRPr lang="de-DE" sz="1100" dirty="0">
                    <a:solidFill>
                      <a:schemeClr val="tx1"/>
                    </a:solidFill>
                    <a:latin typeface="Eurostile"/>
                    <a:cs typeface="Eurostile"/>
                  </a:endParaRPr>
                </a:p>
              </p:txBody>
            </p:sp>
          </p:grpSp>
          <p:grpSp>
            <p:nvGrpSpPr>
              <p:cNvPr id="478" name="Gruppierung 53"/>
              <p:cNvGrpSpPr/>
              <p:nvPr/>
            </p:nvGrpSpPr>
            <p:grpSpPr>
              <a:xfrm>
                <a:off x="3483848" y="1243027"/>
                <a:ext cx="1569937" cy="684330"/>
                <a:chOff x="3228072" y="2152221"/>
                <a:chExt cx="1781614" cy="831584"/>
              </a:xfrm>
            </p:grpSpPr>
            <p:sp>
              <p:nvSpPr>
                <p:cNvPr id="485" name="Oval 484"/>
                <p:cNvSpPr/>
                <p:nvPr/>
              </p:nvSpPr>
              <p:spPr>
                <a:xfrm>
                  <a:off x="3228072" y="2152221"/>
                  <a:ext cx="511553" cy="469941"/>
                </a:xfrm>
                <a:prstGeom prst="ellipse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100">
                    <a:latin typeface="Eurostile"/>
                    <a:cs typeface="Eurostile"/>
                  </a:endParaRPr>
                </a:p>
              </p:txBody>
            </p:sp>
            <p:sp>
              <p:nvSpPr>
                <p:cNvPr id="486" name="Rechteck 61"/>
                <p:cNvSpPr/>
                <p:nvPr/>
              </p:nvSpPr>
              <p:spPr>
                <a:xfrm>
                  <a:off x="3439749" y="2366365"/>
                  <a:ext cx="1569937" cy="617440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1100" dirty="0" err="1" smtClean="0">
                      <a:solidFill>
                        <a:srgbClr val="000000"/>
                      </a:solidFill>
                      <a:latin typeface="Eurostile"/>
                      <a:cs typeface="Eurostile"/>
                    </a:rPr>
                    <a:t>cfResult</a:t>
                  </a:r>
                  <a:r>
                    <a:rPr lang="de-DE" sz="1100" dirty="0" smtClean="0">
                      <a:solidFill>
                        <a:srgbClr val="000000"/>
                      </a:solidFill>
                      <a:latin typeface="Eurostile"/>
                      <a:cs typeface="Eurostile"/>
                    </a:rPr>
                    <a:t/>
                  </a:r>
                  <a:br>
                    <a:rPr lang="de-DE" sz="1100" dirty="0" smtClean="0">
                      <a:solidFill>
                        <a:srgbClr val="000000"/>
                      </a:solidFill>
                      <a:latin typeface="Eurostile"/>
                      <a:cs typeface="Eurostile"/>
                    </a:rPr>
                  </a:br>
                  <a:r>
                    <a:rPr lang="de-DE" sz="1100" dirty="0" err="1" smtClean="0">
                      <a:solidFill>
                        <a:srgbClr val="000000"/>
                      </a:solidFill>
                      <a:latin typeface="Eurostile"/>
                      <a:cs typeface="Eurostile"/>
                    </a:rPr>
                    <a:t>Publication</a:t>
                  </a:r>
                  <a:endParaRPr lang="de-DE" sz="1100" dirty="0">
                    <a:solidFill>
                      <a:srgbClr val="000000"/>
                    </a:solidFill>
                    <a:latin typeface="Eurostile"/>
                    <a:cs typeface="Eurostile"/>
                  </a:endParaRPr>
                </a:p>
              </p:txBody>
            </p:sp>
          </p:grpSp>
          <p:grpSp>
            <p:nvGrpSpPr>
              <p:cNvPr id="479" name="Gruppierung 54"/>
              <p:cNvGrpSpPr/>
              <p:nvPr/>
            </p:nvGrpSpPr>
            <p:grpSpPr>
              <a:xfrm>
                <a:off x="5673648" y="2282629"/>
                <a:ext cx="1658138" cy="684330"/>
                <a:chOff x="3228072" y="2152221"/>
                <a:chExt cx="1881707" cy="831584"/>
              </a:xfrm>
            </p:grpSpPr>
            <p:sp>
              <p:nvSpPr>
                <p:cNvPr id="483" name="Oval 482"/>
                <p:cNvSpPr/>
                <p:nvPr/>
              </p:nvSpPr>
              <p:spPr>
                <a:xfrm>
                  <a:off x="3228072" y="2152221"/>
                  <a:ext cx="511553" cy="469941"/>
                </a:xfrm>
                <a:prstGeom prst="ellipse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100">
                    <a:latin typeface="Eurostile"/>
                    <a:cs typeface="Eurostile"/>
                  </a:endParaRPr>
                </a:p>
              </p:txBody>
            </p:sp>
            <p:sp>
              <p:nvSpPr>
                <p:cNvPr id="484" name="Rechteck 59"/>
                <p:cNvSpPr/>
                <p:nvPr/>
              </p:nvSpPr>
              <p:spPr>
                <a:xfrm>
                  <a:off x="3439749" y="2366365"/>
                  <a:ext cx="1670030" cy="617440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1100" dirty="0" err="1" smtClean="0">
                      <a:solidFill>
                        <a:srgbClr val="000000"/>
                      </a:solidFill>
                      <a:latin typeface="Eurostile"/>
                      <a:cs typeface="Eurostile"/>
                    </a:rPr>
                    <a:t>cfResultProduct</a:t>
                  </a:r>
                  <a:endParaRPr lang="de-DE" sz="1100" dirty="0" smtClean="0">
                    <a:solidFill>
                      <a:srgbClr val="000000"/>
                    </a:solidFill>
                    <a:latin typeface="Eurostile"/>
                    <a:cs typeface="Eurostile"/>
                  </a:endParaRPr>
                </a:p>
              </p:txBody>
            </p:sp>
          </p:grpSp>
          <p:cxnSp>
            <p:nvCxnSpPr>
              <p:cNvPr id="480" name="Gewinkelte Verbindung 55"/>
              <p:cNvCxnSpPr>
                <a:stCxn id="484" idx="1"/>
                <a:endCxn id="488" idx="3"/>
              </p:cNvCxnSpPr>
              <p:nvPr/>
            </p:nvCxnSpPr>
            <p:spPr>
              <a:xfrm rot="10800000">
                <a:off x="3272172" y="2712906"/>
                <a:ext cx="2588004" cy="16041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1" name="Gewinkelte Verbindung 56"/>
              <p:cNvCxnSpPr>
                <a:stCxn id="486" idx="1"/>
                <a:endCxn id="488" idx="0"/>
              </p:cNvCxnSpPr>
              <p:nvPr/>
            </p:nvCxnSpPr>
            <p:spPr>
              <a:xfrm rot="10800000" flipV="1">
                <a:off x="2580467" y="1673303"/>
                <a:ext cx="1089909" cy="785549"/>
              </a:xfrm>
              <a:prstGeom prst="bentConnector2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2" name="Gewinkelte Verbindung 57"/>
              <p:cNvCxnSpPr>
                <a:stCxn id="484" idx="0"/>
                <a:endCxn id="486" idx="3"/>
              </p:cNvCxnSpPr>
              <p:nvPr/>
            </p:nvCxnSpPr>
            <p:spPr>
              <a:xfrm rot="16200000" flipV="1">
                <a:off x="5432109" y="1294981"/>
                <a:ext cx="785549" cy="1542196"/>
              </a:xfrm>
              <a:prstGeom prst="bentConnector2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6" name="Gruppierung 41"/>
            <p:cNvGrpSpPr/>
            <p:nvPr/>
          </p:nvGrpSpPr>
          <p:grpSpPr>
            <a:xfrm>
              <a:off x="2963304" y="4816481"/>
              <a:ext cx="3811691" cy="685348"/>
              <a:chOff x="3007404" y="5114086"/>
              <a:chExt cx="3811691" cy="685348"/>
            </a:xfrm>
          </p:grpSpPr>
          <p:grpSp>
            <p:nvGrpSpPr>
              <p:cNvPr id="470" name="Gruppierung 45"/>
              <p:cNvGrpSpPr/>
              <p:nvPr/>
            </p:nvGrpSpPr>
            <p:grpSpPr>
              <a:xfrm>
                <a:off x="3007404" y="5115104"/>
                <a:ext cx="1569937" cy="684330"/>
                <a:chOff x="2689884" y="5079822"/>
                <a:chExt cx="1569937" cy="684330"/>
              </a:xfrm>
            </p:grpSpPr>
            <p:sp>
              <p:nvSpPr>
                <p:cNvPr id="475" name="Oval 474"/>
                <p:cNvSpPr/>
                <p:nvPr/>
              </p:nvSpPr>
              <p:spPr>
                <a:xfrm>
                  <a:off x="2689884" y="5079822"/>
                  <a:ext cx="450774" cy="386725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100">
                    <a:latin typeface="Eurostile"/>
                    <a:cs typeface="Eurostile"/>
                  </a:endParaRPr>
                </a:p>
              </p:txBody>
            </p:sp>
            <p:sp>
              <p:nvSpPr>
                <p:cNvPr id="476" name="Rechteck 51"/>
                <p:cNvSpPr/>
                <p:nvPr/>
              </p:nvSpPr>
              <p:spPr>
                <a:xfrm>
                  <a:off x="2876411" y="5256046"/>
                  <a:ext cx="1383410" cy="508106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1100" dirty="0" err="1" smtClean="0">
                      <a:solidFill>
                        <a:srgbClr val="FFFFFF"/>
                      </a:solidFill>
                      <a:latin typeface="Eurostile"/>
                      <a:cs typeface="Eurostile"/>
                    </a:rPr>
                    <a:t>cfIndicator</a:t>
                  </a:r>
                  <a:endParaRPr lang="de-DE" sz="1100" dirty="0">
                    <a:solidFill>
                      <a:srgbClr val="FFFFFF"/>
                    </a:solidFill>
                    <a:latin typeface="Eurostile"/>
                    <a:cs typeface="Eurostile"/>
                  </a:endParaRPr>
                </a:p>
              </p:txBody>
            </p:sp>
          </p:grpSp>
          <p:grpSp>
            <p:nvGrpSpPr>
              <p:cNvPr id="471" name="Gruppierung 46"/>
              <p:cNvGrpSpPr/>
              <p:nvPr/>
            </p:nvGrpSpPr>
            <p:grpSpPr>
              <a:xfrm>
                <a:off x="5083685" y="5114086"/>
                <a:ext cx="1735410" cy="684330"/>
                <a:chOff x="4554485" y="5114086"/>
                <a:chExt cx="1735410" cy="684330"/>
              </a:xfrm>
            </p:grpSpPr>
            <p:sp>
              <p:nvSpPr>
                <p:cNvPr id="473" name="Oval 472"/>
                <p:cNvSpPr/>
                <p:nvPr/>
              </p:nvSpPr>
              <p:spPr>
                <a:xfrm>
                  <a:off x="4554485" y="5114086"/>
                  <a:ext cx="450774" cy="386725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100">
                    <a:latin typeface="Eurostile"/>
                    <a:cs typeface="Eurostile"/>
                  </a:endParaRPr>
                </a:p>
              </p:txBody>
            </p:sp>
            <p:sp>
              <p:nvSpPr>
                <p:cNvPr id="474" name="Rechteck 49"/>
                <p:cNvSpPr/>
                <p:nvPr/>
              </p:nvSpPr>
              <p:spPr>
                <a:xfrm>
                  <a:off x="4741012" y="5290310"/>
                  <a:ext cx="1548883" cy="508106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1100" dirty="0" err="1" smtClean="0">
                      <a:solidFill>
                        <a:srgbClr val="FFFFFF"/>
                      </a:solidFill>
                      <a:latin typeface="Eurostile"/>
                      <a:cs typeface="Eurostile"/>
                    </a:rPr>
                    <a:t>cfMeasurement</a:t>
                  </a:r>
                  <a:endParaRPr lang="de-DE" sz="1100" dirty="0">
                    <a:solidFill>
                      <a:srgbClr val="FFFFFF"/>
                    </a:solidFill>
                    <a:latin typeface="Eurostile"/>
                    <a:cs typeface="Eurostile"/>
                  </a:endParaRPr>
                </a:p>
              </p:txBody>
            </p:sp>
          </p:grpSp>
          <p:cxnSp>
            <p:nvCxnSpPr>
              <p:cNvPr id="472" name="Gewinkelte Verbindung 47"/>
              <p:cNvCxnSpPr>
                <a:stCxn id="476" idx="3"/>
                <a:endCxn id="474" idx="1"/>
              </p:cNvCxnSpPr>
              <p:nvPr/>
            </p:nvCxnSpPr>
            <p:spPr>
              <a:xfrm flipV="1">
                <a:off x="4577341" y="5544363"/>
                <a:ext cx="692871" cy="1018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67" name="Rechteck 42"/>
            <p:cNvSpPr/>
            <p:nvPr/>
          </p:nvSpPr>
          <p:spPr>
            <a:xfrm>
              <a:off x="7679966" y="145675"/>
              <a:ext cx="1383410" cy="50810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100" dirty="0" err="1" smtClean="0">
                  <a:solidFill>
                    <a:srgbClr val="000000"/>
                  </a:solidFill>
                  <a:latin typeface="Eurostile"/>
                  <a:cs typeface="Eurostile"/>
                </a:rPr>
                <a:t>cfFederated</a:t>
              </a:r>
              <a:r>
                <a:rPr lang="de-DE" sz="1100" dirty="0" smtClean="0">
                  <a:solidFill>
                    <a:srgbClr val="000000"/>
                  </a:solidFill>
                  <a:latin typeface="Eurostile"/>
                  <a:cs typeface="Eurostile"/>
                </a:rPr>
                <a:t> Identifier</a:t>
              </a:r>
              <a:endParaRPr lang="de-DE" sz="1100" dirty="0">
                <a:solidFill>
                  <a:srgbClr val="000000"/>
                </a:solidFill>
                <a:latin typeface="Eurostile"/>
                <a:cs typeface="Eurostile"/>
              </a:endParaRPr>
            </a:p>
          </p:txBody>
        </p:sp>
        <p:cxnSp>
          <p:nvCxnSpPr>
            <p:cNvPr id="468" name="Gewinkelte Verbindung 43"/>
            <p:cNvCxnSpPr/>
            <p:nvPr/>
          </p:nvCxnSpPr>
          <p:spPr>
            <a:xfrm rot="5400000" flipH="1" flipV="1">
              <a:off x="7920102" y="1013036"/>
              <a:ext cx="937615" cy="232946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9" name="Rechteck 44"/>
            <p:cNvSpPr/>
            <p:nvPr/>
          </p:nvSpPr>
          <p:spPr>
            <a:xfrm>
              <a:off x="-114166" y="0"/>
              <a:ext cx="9404441" cy="68580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100"/>
            </a:p>
          </p:txBody>
        </p:sp>
      </p:grpSp>
    </p:spTree>
    <p:extLst>
      <p:ext uri="{BB962C8B-B14F-4D97-AF65-F5344CB8AC3E}">
        <p14:creationId xmlns:p14="http://schemas.microsoft.com/office/powerpoint/2010/main" val="1443452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b="1" u="sng" dirty="0">
                <a:ea typeface="ＭＳ Ｐゴシック" charset="-128"/>
                <a:cs typeface="ＭＳ Ｐゴシック" charset="-128"/>
              </a:rPr>
              <a:t>C</a:t>
            </a:r>
            <a:r>
              <a:rPr lang="de-DE" sz="2800" dirty="0">
                <a:ea typeface="ＭＳ Ｐゴシック" charset="-128"/>
                <a:cs typeface="ＭＳ Ｐゴシック" charset="-128"/>
              </a:rPr>
              <a:t>ommon</a:t>
            </a:r>
            <a:r>
              <a:rPr lang="de-DE" sz="2800" b="1" dirty="0">
                <a:ea typeface="ＭＳ Ｐゴシック" charset="-128"/>
                <a:cs typeface="ＭＳ Ｐゴシック" charset="-128"/>
              </a:rPr>
              <a:t> </a:t>
            </a:r>
            <a:r>
              <a:rPr lang="de-DE" sz="2800" b="1" u="sng" dirty="0">
                <a:ea typeface="ＭＳ Ｐゴシック" charset="-128"/>
                <a:cs typeface="ＭＳ Ｐゴシック" charset="-128"/>
              </a:rPr>
              <a:t>E</a:t>
            </a:r>
            <a:r>
              <a:rPr lang="de-DE" sz="2800" dirty="0">
                <a:ea typeface="ＭＳ Ｐゴシック" charset="-128"/>
                <a:cs typeface="ＭＳ Ｐゴシック" charset="-128"/>
              </a:rPr>
              <a:t>uropean</a:t>
            </a:r>
            <a:r>
              <a:rPr lang="de-DE" sz="2800" b="1" dirty="0">
                <a:ea typeface="ＭＳ Ｐゴシック" charset="-128"/>
                <a:cs typeface="ＭＳ Ｐゴシック" charset="-128"/>
              </a:rPr>
              <a:t> </a:t>
            </a:r>
            <a:r>
              <a:rPr lang="de-DE" sz="2800" b="1" u="sng" dirty="0">
                <a:ea typeface="ＭＳ Ｐゴシック" charset="-128"/>
                <a:cs typeface="ＭＳ Ｐゴシック" charset="-128"/>
              </a:rPr>
              <a:t>R</a:t>
            </a:r>
            <a:r>
              <a:rPr lang="de-DE" sz="2800" dirty="0">
                <a:ea typeface="ＭＳ Ｐゴシック" charset="-128"/>
                <a:cs typeface="ＭＳ Ｐゴシック" charset="-128"/>
              </a:rPr>
              <a:t>esearch</a:t>
            </a:r>
            <a:r>
              <a:rPr lang="de-DE" sz="2800" b="1" dirty="0">
                <a:ea typeface="ＭＳ Ｐゴシック" charset="-128"/>
                <a:cs typeface="ＭＳ Ｐゴシック" charset="-128"/>
              </a:rPr>
              <a:t> </a:t>
            </a:r>
            <a:r>
              <a:rPr lang="de-DE" sz="2800" b="1" u="sng" dirty="0">
                <a:ea typeface="ＭＳ Ｐゴシック" charset="-128"/>
                <a:cs typeface="ＭＳ Ｐゴシック" charset="-128"/>
              </a:rPr>
              <a:t>I</a:t>
            </a:r>
            <a:r>
              <a:rPr lang="de-DE" sz="2800" dirty="0">
                <a:ea typeface="ＭＳ Ｐゴシック" charset="-128"/>
                <a:cs typeface="ＭＳ Ｐゴシック" charset="-128"/>
              </a:rPr>
              <a:t>nformation </a:t>
            </a:r>
            <a:r>
              <a:rPr lang="de-DE" sz="2800" b="1" u="sng" dirty="0">
                <a:ea typeface="ＭＳ Ｐゴシック" charset="-128"/>
                <a:cs typeface="ＭＳ Ｐゴシック" charset="-128"/>
              </a:rPr>
              <a:t>F</a:t>
            </a:r>
            <a:r>
              <a:rPr lang="de-DE" sz="2800" dirty="0">
                <a:ea typeface="ＭＳ Ｐゴシック" charset="-128"/>
                <a:cs typeface="ＭＳ Ｐゴシック" charset="-128"/>
              </a:rPr>
              <a:t>ormat</a:t>
            </a:r>
            <a:endParaRPr lang="en-US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641048" y="1756759"/>
            <a:ext cx="7801428" cy="4154983"/>
          </a:xfrm>
          <a:prstGeom prst="rect">
            <a:avLst/>
          </a:prstGeom>
          <a:solidFill>
            <a:schemeClr val="bg1">
              <a:alpha val="89000"/>
            </a:schemeClr>
          </a:solidFill>
        </p:spPr>
        <p:txBody>
          <a:bodyPr wrap="square" rtlCol="0">
            <a:spAutoFit/>
          </a:bodyPr>
          <a:lstStyle/>
          <a:p>
            <a:pPr lvl="2"/>
            <a:endParaRPr lang="en-US" sz="2400" dirty="0" smtClean="0"/>
          </a:p>
          <a:p>
            <a:pPr marL="1219200" lvl="2" indent="-304800">
              <a:buFont typeface="Wingdings" charset="2"/>
              <a:buChar char="§"/>
            </a:pPr>
            <a:r>
              <a:rPr lang="en-US" sz="2400" dirty="0" smtClean="0"/>
              <a:t>CERIF is an EU Recommendation </a:t>
            </a:r>
            <a:br>
              <a:rPr lang="en-US" sz="2400" dirty="0" smtClean="0"/>
            </a:br>
            <a:r>
              <a:rPr lang="en-US" sz="2400" dirty="0" smtClean="0"/>
              <a:t>to Member States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dirty="0" smtClean="0">
                <a:hlinkClick r:id="rId2"/>
              </a:rPr>
              <a:t>http</a:t>
            </a:r>
            <a:r>
              <a:rPr lang="en-US" sz="2400" dirty="0">
                <a:hlinkClick r:id="rId2"/>
              </a:rPr>
              <a:t>://cordis.europa.eu/cerif/</a:t>
            </a:r>
            <a:r>
              <a:rPr lang="en-US" sz="2400" dirty="0"/>
              <a:t> </a:t>
            </a:r>
            <a:endParaRPr lang="en-US" sz="2400" dirty="0" smtClean="0">
              <a:ea typeface="ＭＳ Ｐゴシック" charset="-128"/>
              <a:cs typeface="ＭＳ Ｐゴシック" charset="-128"/>
            </a:endParaRPr>
          </a:p>
          <a:p>
            <a:pPr>
              <a:buNone/>
            </a:pPr>
            <a:endParaRPr lang="en-US" sz="2400" dirty="0">
              <a:ea typeface="ＭＳ Ｐゴシック" charset="-128"/>
              <a:cs typeface="ＭＳ Ｐゴシック" charset="-128"/>
            </a:endParaRPr>
          </a:p>
          <a:p>
            <a:pPr marL="1219200" lvl="2" indent="-304800">
              <a:buFont typeface="Wingdings" charset="2"/>
              <a:buChar char="§"/>
            </a:pPr>
            <a:r>
              <a:rPr lang="en-US" sz="2400" dirty="0" smtClean="0"/>
              <a:t>The European Commission (EC) </a:t>
            </a:r>
            <a:br>
              <a:rPr lang="en-US" sz="2400" dirty="0" smtClean="0"/>
            </a:br>
            <a:r>
              <a:rPr lang="en-US" sz="2400" dirty="0" smtClean="0"/>
              <a:t>has </a:t>
            </a:r>
            <a:r>
              <a:rPr lang="en-US" sz="2400" dirty="0" err="1" smtClean="0"/>
              <a:t>authorised</a:t>
            </a:r>
            <a:r>
              <a:rPr lang="en-US" sz="2400" dirty="0" smtClean="0"/>
              <a:t> </a:t>
            </a:r>
            <a:r>
              <a:rPr lang="en-US" sz="2400" dirty="0" err="1" smtClean="0"/>
              <a:t>euroCRIS</a:t>
            </a:r>
            <a:r>
              <a:rPr lang="en-US" sz="2400" dirty="0" smtClean="0"/>
              <a:t> to maintain</a:t>
            </a:r>
            <a:br>
              <a:rPr lang="en-US" sz="2400" dirty="0" smtClean="0"/>
            </a:br>
            <a:r>
              <a:rPr lang="en-US" sz="2400" dirty="0" smtClean="0"/>
              <a:t>and develop CERIF and its usage </a:t>
            </a:r>
            <a:r>
              <a:rPr lang="en-US" sz="2400" dirty="0" smtClean="0">
                <a:hlinkClick r:id="rId3"/>
              </a:rPr>
              <a:t>http</a:t>
            </a:r>
            <a:r>
              <a:rPr lang="en-US" sz="2400" dirty="0">
                <a:hlinkClick r:id="rId3"/>
              </a:rPr>
              <a:t>://www.eurocris.org/Index.php?page=CERIFreleases&amp;t=</a:t>
            </a:r>
            <a:r>
              <a:rPr lang="en-US" sz="2400" dirty="0" smtClean="0">
                <a:hlinkClick r:id="rId3"/>
              </a:rPr>
              <a:t>1</a:t>
            </a:r>
            <a:r>
              <a:rPr lang="en-US" sz="2400" dirty="0" smtClean="0"/>
              <a:t> </a:t>
            </a:r>
          </a:p>
          <a:p>
            <a:pPr marL="1219200" lvl="2" indent="-304800">
              <a:buFont typeface="Wingdings" charset="2"/>
              <a:buChar char="§"/>
            </a:pPr>
            <a:endParaRPr lang="en-US" sz="2400" dirty="0" smtClean="0"/>
          </a:p>
        </p:txBody>
      </p:sp>
      <p:grpSp>
        <p:nvGrpSpPr>
          <p:cNvPr id="8" name="Group 7"/>
          <p:cNvGrpSpPr/>
          <p:nvPr/>
        </p:nvGrpSpPr>
        <p:grpSpPr>
          <a:xfrm>
            <a:off x="196155" y="100615"/>
            <a:ext cx="3159895" cy="480445"/>
            <a:chOff x="196155" y="100615"/>
            <a:chExt cx="3159895" cy="480445"/>
          </a:xfrm>
        </p:grpSpPr>
        <p:pic>
          <p:nvPicPr>
            <p:cNvPr id="9" name="Picture 8" descr="euroCRIS-logo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6155" y="100615"/>
              <a:ext cx="1509971" cy="480445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645651" y="135058"/>
              <a:ext cx="17103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i="0" dirty="0" err="1" smtClean="0">
                  <a:solidFill>
                    <a:srgbClr val="9B009B"/>
                  </a:solidFill>
                  <a:latin typeface="Apple Symbols"/>
                  <a:cs typeface="Apple Symbols"/>
                </a:rPr>
                <a:t>www.eurocris.org</a:t>
              </a:r>
              <a:endParaRPr lang="en-US" sz="2000" b="0" i="0" dirty="0">
                <a:solidFill>
                  <a:srgbClr val="9B009B"/>
                </a:solidFill>
                <a:latin typeface="Apple Symbols"/>
                <a:cs typeface="Apple Symbol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0912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Model Levels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645651" y="135058"/>
            <a:ext cx="1710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i="0" dirty="0" err="1" smtClean="0">
                <a:solidFill>
                  <a:srgbClr val="9B009B"/>
                </a:solidFill>
                <a:latin typeface="Apple Symbols"/>
                <a:cs typeface="Apple Symbols"/>
              </a:rPr>
              <a:t>www.eurocris.org</a:t>
            </a:r>
            <a:endParaRPr lang="en-US" sz="2000" b="0" i="0" dirty="0">
              <a:solidFill>
                <a:srgbClr val="9B009B"/>
              </a:solidFill>
              <a:latin typeface="Apple Symbols"/>
              <a:cs typeface="Apple Symbol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96155" y="100615"/>
            <a:ext cx="3159895" cy="480445"/>
            <a:chOff x="196155" y="100615"/>
            <a:chExt cx="3159895" cy="480445"/>
          </a:xfrm>
        </p:grpSpPr>
        <p:pic>
          <p:nvPicPr>
            <p:cNvPr id="6" name="Picture 5" descr="euroCRIS-logo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6155" y="100615"/>
              <a:ext cx="1509971" cy="48044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645651" y="135058"/>
              <a:ext cx="17103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i="0" dirty="0" err="1" smtClean="0">
                  <a:solidFill>
                    <a:srgbClr val="9B009B"/>
                  </a:solidFill>
                  <a:latin typeface="Apple Symbols"/>
                  <a:cs typeface="Apple Symbols"/>
                </a:rPr>
                <a:t>www.eurocris.org</a:t>
              </a:r>
              <a:endParaRPr lang="en-US" sz="2000" b="0" i="0" dirty="0">
                <a:solidFill>
                  <a:srgbClr val="9B009B"/>
                </a:solidFill>
                <a:latin typeface="Apple Symbols"/>
                <a:cs typeface="Apple Symbols"/>
              </a:endParaRPr>
            </a:p>
          </p:txBody>
        </p:sp>
      </p:grp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457200" y="1261534"/>
            <a:ext cx="8229600" cy="4864630"/>
          </a:xfrm>
        </p:spPr>
        <p:txBody>
          <a:bodyPr>
            <a:normAutofit fontScale="70000" lnSpcReduction="20000"/>
          </a:bodyPr>
          <a:lstStyle/>
          <a:p>
            <a:pPr marL="57150" indent="0">
              <a:buNone/>
            </a:pPr>
            <a:endParaRPr lang="en-US" dirty="0"/>
          </a:p>
          <a:p>
            <a:pPr marL="514350" indent="-457200"/>
            <a:r>
              <a:rPr lang="en-US" b="1" dirty="0"/>
              <a:t>Conceptual Level</a:t>
            </a:r>
            <a:r>
              <a:rPr lang="en-US" dirty="0"/>
              <a:t> (Specification) </a:t>
            </a:r>
            <a:br>
              <a:rPr lang="en-US" dirty="0"/>
            </a:br>
            <a:r>
              <a:rPr lang="en-US" dirty="0"/>
              <a:t>C</a:t>
            </a:r>
            <a:r>
              <a:rPr lang="en-US" dirty="0" smtClean="0"/>
              <a:t>oncepts relevant for the </a:t>
            </a:r>
            <a:r>
              <a:rPr lang="en-US" dirty="0"/>
              <a:t>research </a:t>
            </a:r>
            <a:r>
              <a:rPr lang="en-US" dirty="0" smtClean="0"/>
              <a:t>domain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and </a:t>
            </a:r>
            <a:r>
              <a:rPr lang="en-US" dirty="0"/>
              <a:t>their relationships</a:t>
            </a:r>
          </a:p>
          <a:p>
            <a:pPr marL="57150" indent="0">
              <a:buNone/>
            </a:pPr>
            <a:endParaRPr lang="en-US" dirty="0"/>
          </a:p>
          <a:p>
            <a:pPr marL="514350" indent="-457200"/>
            <a:r>
              <a:rPr lang="en-US" b="1" dirty="0"/>
              <a:t>Logical Level </a:t>
            </a:r>
            <a:r>
              <a:rPr lang="en-US" dirty="0" smtClean="0"/>
              <a:t>(ER Model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 smtClean="0"/>
              <a:t>Entities and their relationships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514350" indent="-457200"/>
            <a:r>
              <a:rPr lang="en-US" b="1" dirty="0"/>
              <a:t>Physical Level </a:t>
            </a:r>
            <a:r>
              <a:rPr lang="en-US" dirty="0"/>
              <a:t>(Database Scripts)</a:t>
            </a:r>
            <a:br>
              <a:rPr lang="en-US" dirty="0"/>
            </a:br>
            <a:r>
              <a:rPr lang="en-US" dirty="0" smtClean="0"/>
              <a:t>Data Definition commands for the database</a:t>
            </a:r>
          </a:p>
          <a:p>
            <a:pPr marL="514350" indent="-457200"/>
            <a:endParaRPr lang="en-US" dirty="0"/>
          </a:p>
          <a:p>
            <a:pPr marL="514350" indent="-457200"/>
            <a:r>
              <a:rPr lang="en-US" b="1" dirty="0"/>
              <a:t>Semantic Layer </a:t>
            </a:r>
            <a:r>
              <a:rPr lang="en-US" dirty="0" smtClean="0"/>
              <a:t>(Declared </a:t>
            </a:r>
            <a:r>
              <a:rPr lang="en-US" dirty="0"/>
              <a:t>Semantics)</a:t>
            </a:r>
            <a:br>
              <a:rPr lang="en-US" dirty="0"/>
            </a:br>
            <a:r>
              <a:rPr lang="en-US" dirty="0"/>
              <a:t>A formalized </a:t>
            </a:r>
            <a:r>
              <a:rPr lang="en-US" dirty="0" smtClean="0"/>
              <a:t>controlled vocabulary </a:t>
            </a:r>
            <a:r>
              <a:rPr lang="en-US" dirty="0"/>
              <a:t>describing a</a:t>
            </a:r>
            <a:br>
              <a:rPr lang="en-US" dirty="0"/>
            </a:br>
            <a:r>
              <a:rPr lang="en-US" dirty="0"/>
              <a:t>general contextual semantics of the research domain</a:t>
            </a:r>
            <a:br>
              <a:rPr lang="en-US" dirty="0"/>
            </a:br>
            <a:r>
              <a:rPr lang="en-US" dirty="0"/>
              <a:t>inline with the conceptual, logical and machine </a:t>
            </a:r>
            <a:r>
              <a:rPr lang="en-US" dirty="0" smtClean="0"/>
              <a:t>description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6751438" y="2693245"/>
            <a:ext cx="1367592" cy="924959"/>
            <a:chOff x="323850" y="1600200"/>
            <a:chExt cx="8569325" cy="4876800"/>
          </a:xfrm>
        </p:grpSpPr>
        <p:sp>
          <p:nvSpPr>
            <p:cNvPr id="10" name="Rectangle 2"/>
            <p:cNvSpPr txBox="1">
              <a:spLocks noChangeArrowheads="1"/>
            </p:cNvSpPr>
            <p:nvPr/>
          </p:nvSpPr>
          <p:spPr>
            <a:xfrm>
              <a:off x="323850" y="1600200"/>
              <a:ext cx="8569325" cy="4876800"/>
            </a:xfrm>
            <a:prstGeom prst="rect">
              <a:avLst/>
            </a:prstGeom>
            <a:gradFill>
              <a:gsLst>
                <a:gs pos="0">
                  <a:srgbClr val="000066"/>
                </a:gs>
                <a:gs pos="100000">
                  <a:srgbClr val="000000"/>
                </a:gs>
              </a:gsLst>
              <a:lin ang="5400000" scaled="1"/>
            </a:gradFill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Eurostile"/>
                  <a:ea typeface="+mn-ea"/>
                  <a:cs typeface="Eurostile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Eurostile"/>
                  <a:ea typeface="+mn-ea"/>
                  <a:cs typeface="Eurostile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Eurostile"/>
                  <a:ea typeface="+mn-ea"/>
                  <a:cs typeface="Eurostile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Eurostile"/>
                  <a:ea typeface="+mn-ea"/>
                  <a:cs typeface="Eurostile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Eurostile"/>
                  <a:ea typeface="+mn-ea"/>
                  <a:cs typeface="Eurostile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FontTx/>
                <a:buNone/>
              </a:pPr>
              <a:r>
                <a:rPr lang="de-DE" sz="100" b="1" smtClean="0">
                  <a:solidFill>
                    <a:srgbClr val="000000"/>
                  </a:solidFill>
                  <a:ea typeface="ＭＳ Ｐゴシック" charset="-128"/>
                  <a:cs typeface="ＭＳ Ｐゴシック" charset="-128"/>
                </a:rPr>
                <a:t> </a:t>
              </a:r>
              <a:endParaRPr lang="de-DE" sz="100" b="1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endParaRPr>
            </a:p>
          </p:txBody>
        </p:sp>
        <p:grpSp>
          <p:nvGrpSpPr>
            <p:cNvPr id="222" name="Group 3"/>
            <p:cNvGrpSpPr>
              <a:grpSpLocks/>
            </p:cNvGrpSpPr>
            <p:nvPr/>
          </p:nvGrpSpPr>
          <p:grpSpPr bwMode="auto">
            <a:xfrm>
              <a:off x="1287792" y="2100103"/>
              <a:ext cx="6581559" cy="3713145"/>
              <a:chOff x="1111" y="1489"/>
              <a:chExt cx="3584" cy="2022"/>
            </a:xfrm>
          </p:grpSpPr>
          <p:grpSp>
            <p:nvGrpSpPr>
              <p:cNvPr id="223" name="Group 4"/>
              <p:cNvGrpSpPr>
                <a:grpSpLocks/>
              </p:cNvGrpSpPr>
              <p:nvPr/>
            </p:nvGrpSpPr>
            <p:grpSpPr bwMode="auto">
              <a:xfrm>
                <a:off x="3034" y="2565"/>
                <a:ext cx="1093" cy="178"/>
                <a:chOff x="5546" y="2566"/>
                <a:chExt cx="1408" cy="269"/>
              </a:xfrm>
            </p:grpSpPr>
            <p:sp>
              <p:nvSpPr>
                <p:cNvPr id="422" name="Freeform 5"/>
                <p:cNvSpPr>
                  <a:spLocks/>
                </p:cNvSpPr>
                <p:nvPr/>
              </p:nvSpPr>
              <p:spPr bwMode="auto">
                <a:xfrm>
                  <a:off x="6924" y="2566"/>
                  <a:ext cx="30" cy="268"/>
                </a:xfrm>
                <a:custGeom>
                  <a:avLst/>
                  <a:gdLst>
                    <a:gd name="T0" fmla="*/ 0 w 92"/>
                    <a:gd name="T1" fmla="*/ 0 h 806"/>
                    <a:gd name="T2" fmla="*/ 0 w 92"/>
                    <a:gd name="T3" fmla="*/ 0 h 806"/>
                    <a:gd name="T4" fmla="*/ 0 w 92"/>
                    <a:gd name="T5" fmla="*/ 0 h 806"/>
                    <a:gd name="T6" fmla="*/ 0 w 92"/>
                    <a:gd name="T7" fmla="*/ 0 h 806"/>
                    <a:gd name="T8" fmla="*/ 0 w 92"/>
                    <a:gd name="T9" fmla="*/ 0 h 80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2"/>
                    <a:gd name="T16" fmla="*/ 0 h 806"/>
                    <a:gd name="T17" fmla="*/ 92 w 92"/>
                    <a:gd name="T18" fmla="*/ 806 h 80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2" h="806">
                      <a:moveTo>
                        <a:pt x="0" y="806"/>
                      </a:moveTo>
                      <a:lnTo>
                        <a:pt x="0" y="92"/>
                      </a:lnTo>
                      <a:lnTo>
                        <a:pt x="92" y="0"/>
                      </a:lnTo>
                      <a:lnTo>
                        <a:pt x="92" y="648"/>
                      </a:lnTo>
                      <a:lnTo>
                        <a:pt x="0" y="806"/>
                      </a:lnTo>
                      <a:close/>
                    </a:path>
                  </a:pathLst>
                </a:custGeom>
                <a:solidFill>
                  <a:srgbClr val="E1E1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sz="1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23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6924" y="2782"/>
                  <a:ext cx="30" cy="52"/>
                </a:xfrm>
                <a:prstGeom prst="line">
                  <a:avLst/>
                </a:prstGeom>
                <a:noFill/>
                <a:ln w="0">
                  <a:solidFill>
                    <a:srgbClr val="E1E1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sz="1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24" name="Freeform 7"/>
                <p:cNvSpPr>
                  <a:spLocks/>
                </p:cNvSpPr>
                <p:nvPr/>
              </p:nvSpPr>
              <p:spPr bwMode="auto">
                <a:xfrm>
                  <a:off x="6029" y="2566"/>
                  <a:ext cx="925" cy="30"/>
                </a:xfrm>
                <a:custGeom>
                  <a:avLst/>
                  <a:gdLst>
                    <a:gd name="T0" fmla="*/ 0 w 2777"/>
                    <a:gd name="T1" fmla="*/ 0 h 92"/>
                    <a:gd name="T2" fmla="*/ 0 w 2777"/>
                    <a:gd name="T3" fmla="*/ 0 h 92"/>
                    <a:gd name="T4" fmla="*/ 0 w 2777"/>
                    <a:gd name="T5" fmla="*/ 0 h 92"/>
                    <a:gd name="T6" fmla="*/ 0 w 2777"/>
                    <a:gd name="T7" fmla="*/ 0 h 92"/>
                    <a:gd name="T8" fmla="*/ 0 w 2777"/>
                    <a:gd name="T9" fmla="*/ 0 h 9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77"/>
                    <a:gd name="T16" fmla="*/ 0 h 92"/>
                    <a:gd name="T17" fmla="*/ 2777 w 2777"/>
                    <a:gd name="T18" fmla="*/ 92 h 9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77" h="92">
                      <a:moveTo>
                        <a:pt x="2685" y="92"/>
                      </a:moveTo>
                      <a:lnTo>
                        <a:pt x="0" y="92"/>
                      </a:lnTo>
                      <a:lnTo>
                        <a:pt x="339" y="0"/>
                      </a:lnTo>
                      <a:lnTo>
                        <a:pt x="2777" y="0"/>
                      </a:lnTo>
                      <a:lnTo>
                        <a:pt x="2685" y="92"/>
                      </a:lnTo>
                      <a:close/>
                    </a:path>
                  </a:pathLst>
                </a:custGeom>
                <a:solidFill>
                  <a:srgbClr val="9898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sz="1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25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6924" y="2566"/>
                  <a:ext cx="30" cy="30"/>
                </a:xfrm>
                <a:prstGeom prst="line">
                  <a:avLst/>
                </a:prstGeom>
                <a:noFill/>
                <a:ln w="0">
                  <a:solidFill>
                    <a:srgbClr val="9898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sz="1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26" name="Rectangle 9"/>
                <p:cNvSpPr>
                  <a:spLocks noChangeArrowheads="1"/>
                </p:cNvSpPr>
                <p:nvPr/>
              </p:nvSpPr>
              <p:spPr bwMode="auto">
                <a:xfrm>
                  <a:off x="6029" y="2596"/>
                  <a:ext cx="895" cy="238"/>
                </a:xfrm>
                <a:prstGeom prst="rect">
                  <a:avLst/>
                </a:prstGeom>
                <a:solidFill>
                  <a:srgbClr val="C4C4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sz="1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27" name="Line 10"/>
                <p:cNvSpPr>
                  <a:spLocks noChangeShapeType="1"/>
                </p:cNvSpPr>
                <p:nvPr/>
              </p:nvSpPr>
              <p:spPr bwMode="auto">
                <a:xfrm>
                  <a:off x="6029" y="2596"/>
                  <a:ext cx="1" cy="238"/>
                </a:xfrm>
                <a:prstGeom prst="line">
                  <a:avLst/>
                </a:prstGeom>
                <a:noFill/>
                <a:ln w="4763">
                  <a:solidFill>
                    <a:srgbClr val="D6D6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sz="1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28" name="Line 11"/>
                <p:cNvSpPr>
                  <a:spLocks noChangeShapeType="1"/>
                </p:cNvSpPr>
                <p:nvPr/>
              </p:nvSpPr>
              <p:spPr bwMode="auto">
                <a:xfrm>
                  <a:off x="6029" y="2834"/>
                  <a:ext cx="895" cy="1"/>
                </a:xfrm>
                <a:prstGeom prst="line">
                  <a:avLst/>
                </a:prstGeom>
                <a:noFill/>
                <a:ln w="4763">
                  <a:solidFill>
                    <a:srgbClr val="B7B7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sz="1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29" name="Line 12"/>
                <p:cNvSpPr>
                  <a:spLocks noChangeShapeType="1"/>
                </p:cNvSpPr>
                <p:nvPr/>
              </p:nvSpPr>
              <p:spPr bwMode="auto">
                <a:xfrm flipV="1">
                  <a:off x="6924" y="2596"/>
                  <a:ext cx="1" cy="238"/>
                </a:xfrm>
                <a:prstGeom prst="line">
                  <a:avLst/>
                </a:prstGeom>
                <a:noFill/>
                <a:ln w="4763">
                  <a:solidFill>
                    <a:srgbClr val="EAEA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sz="1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30" name="Line 13"/>
                <p:cNvSpPr>
                  <a:spLocks noChangeShapeType="1"/>
                </p:cNvSpPr>
                <p:nvPr/>
              </p:nvSpPr>
              <p:spPr bwMode="auto">
                <a:xfrm flipH="1">
                  <a:off x="6029" y="2596"/>
                  <a:ext cx="895" cy="1"/>
                </a:xfrm>
                <a:prstGeom prst="line">
                  <a:avLst/>
                </a:prstGeom>
                <a:noFill/>
                <a:ln w="4763">
                  <a:solidFill>
                    <a:srgbClr val="B7B7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sz="1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31" name="Rectangle 14"/>
                <p:cNvSpPr>
                  <a:spLocks noChangeArrowheads="1"/>
                </p:cNvSpPr>
                <p:nvPr/>
              </p:nvSpPr>
              <p:spPr bwMode="auto">
                <a:xfrm>
                  <a:off x="5546" y="2638"/>
                  <a:ext cx="280" cy="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de-DE" sz="100" b="1">
                      <a:solidFill>
                        <a:srgbClr val="000000"/>
                      </a:solidFill>
                      <a:latin typeface="Bookman Old Style" charset="0"/>
                    </a:rPr>
                    <a:t>Equipment</a:t>
                  </a:r>
                  <a:endParaRPr lang="de-DE" sz="1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24" name="Freeform 15"/>
              <p:cNvSpPr>
                <a:spLocks/>
              </p:cNvSpPr>
              <p:nvPr/>
            </p:nvSpPr>
            <p:spPr bwMode="auto">
              <a:xfrm>
                <a:off x="2125" y="1934"/>
                <a:ext cx="123" cy="86"/>
              </a:xfrm>
              <a:custGeom>
                <a:avLst/>
                <a:gdLst>
                  <a:gd name="T0" fmla="*/ 0 w 474"/>
                  <a:gd name="T1" fmla="*/ 0 h 357"/>
                  <a:gd name="T2" fmla="*/ 0 w 474"/>
                  <a:gd name="T3" fmla="*/ 0 h 357"/>
                  <a:gd name="T4" fmla="*/ 0 w 474"/>
                  <a:gd name="T5" fmla="*/ 0 h 357"/>
                  <a:gd name="T6" fmla="*/ 0 w 474"/>
                  <a:gd name="T7" fmla="*/ 0 h 357"/>
                  <a:gd name="T8" fmla="*/ 0 w 474"/>
                  <a:gd name="T9" fmla="*/ 0 h 357"/>
                  <a:gd name="T10" fmla="*/ 0 w 474"/>
                  <a:gd name="T11" fmla="*/ 0 h 357"/>
                  <a:gd name="T12" fmla="*/ 0 w 474"/>
                  <a:gd name="T13" fmla="*/ 0 h 357"/>
                  <a:gd name="T14" fmla="*/ 0 w 474"/>
                  <a:gd name="T15" fmla="*/ 0 h 357"/>
                  <a:gd name="T16" fmla="*/ 0 w 474"/>
                  <a:gd name="T17" fmla="*/ 0 h 357"/>
                  <a:gd name="T18" fmla="*/ 0 w 474"/>
                  <a:gd name="T19" fmla="*/ 0 h 357"/>
                  <a:gd name="T20" fmla="*/ 0 w 474"/>
                  <a:gd name="T21" fmla="*/ 0 h 357"/>
                  <a:gd name="T22" fmla="*/ 0 w 474"/>
                  <a:gd name="T23" fmla="*/ 0 h 357"/>
                  <a:gd name="T24" fmla="*/ 0 w 474"/>
                  <a:gd name="T25" fmla="*/ 0 h 357"/>
                  <a:gd name="T26" fmla="*/ 0 w 474"/>
                  <a:gd name="T27" fmla="*/ 0 h 357"/>
                  <a:gd name="T28" fmla="*/ 0 w 474"/>
                  <a:gd name="T29" fmla="*/ 0 h 357"/>
                  <a:gd name="T30" fmla="*/ 0 w 474"/>
                  <a:gd name="T31" fmla="*/ 0 h 357"/>
                  <a:gd name="T32" fmla="*/ 0 w 474"/>
                  <a:gd name="T33" fmla="*/ 0 h 357"/>
                  <a:gd name="T34" fmla="*/ 0 w 474"/>
                  <a:gd name="T35" fmla="*/ 0 h 357"/>
                  <a:gd name="T36" fmla="*/ 0 w 474"/>
                  <a:gd name="T37" fmla="*/ 0 h 357"/>
                  <a:gd name="T38" fmla="*/ 0 w 474"/>
                  <a:gd name="T39" fmla="*/ 0 h 357"/>
                  <a:gd name="T40" fmla="*/ 0 w 474"/>
                  <a:gd name="T41" fmla="*/ 0 h 357"/>
                  <a:gd name="T42" fmla="*/ 0 w 474"/>
                  <a:gd name="T43" fmla="*/ 0 h 357"/>
                  <a:gd name="T44" fmla="*/ 0 w 474"/>
                  <a:gd name="T45" fmla="*/ 0 h 357"/>
                  <a:gd name="T46" fmla="*/ 0 w 474"/>
                  <a:gd name="T47" fmla="*/ 0 h 357"/>
                  <a:gd name="T48" fmla="*/ 0 w 474"/>
                  <a:gd name="T49" fmla="*/ 0 h 357"/>
                  <a:gd name="T50" fmla="*/ 0 w 474"/>
                  <a:gd name="T51" fmla="*/ 0 h 357"/>
                  <a:gd name="T52" fmla="*/ 0 w 474"/>
                  <a:gd name="T53" fmla="*/ 0 h 357"/>
                  <a:gd name="T54" fmla="*/ 0 w 474"/>
                  <a:gd name="T55" fmla="*/ 0 h 357"/>
                  <a:gd name="T56" fmla="*/ 0 w 474"/>
                  <a:gd name="T57" fmla="*/ 0 h 357"/>
                  <a:gd name="T58" fmla="*/ 0 w 474"/>
                  <a:gd name="T59" fmla="*/ 0 h 357"/>
                  <a:gd name="T60" fmla="*/ 0 w 474"/>
                  <a:gd name="T61" fmla="*/ 0 h 357"/>
                  <a:gd name="T62" fmla="*/ 0 w 474"/>
                  <a:gd name="T63" fmla="*/ 0 h 357"/>
                  <a:gd name="T64" fmla="*/ 0 w 474"/>
                  <a:gd name="T65" fmla="*/ 0 h 357"/>
                  <a:gd name="T66" fmla="*/ 0 w 474"/>
                  <a:gd name="T67" fmla="*/ 0 h 357"/>
                  <a:gd name="T68" fmla="*/ 0 w 474"/>
                  <a:gd name="T69" fmla="*/ 0 h 357"/>
                  <a:gd name="T70" fmla="*/ 0 w 474"/>
                  <a:gd name="T71" fmla="*/ 0 h 357"/>
                  <a:gd name="T72" fmla="*/ 0 w 474"/>
                  <a:gd name="T73" fmla="*/ 0 h 357"/>
                  <a:gd name="T74" fmla="*/ 0 w 474"/>
                  <a:gd name="T75" fmla="*/ 0 h 357"/>
                  <a:gd name="T76" fmla="*/ 0 w 474"/>
                  <a:gd name="T77" fmla="*/ 0 h 357"/>
                  <a:gd name="T78" fmla="*/ 0 w 474"/>
                  <a:gd name="T79" fmla="*/ 0 h 357"/>
                  <a:gd name="T80" fmla="*/ 0 w 474"/>
                  <a:gd name="T81" fmla="*/ 0 h 357"/>
                  <a:gd name="T82" fmla="*/ 0 w 474"/>
                  <a:gd name="T83" fmla="*/ 0 h 357"/>
                  <a:gd name="T84" fmla="*/ 0 w 474"/>
                  <a:gd name="T85" fmla="*/ 0 h 35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474"/>
                  <a:gd name="T130" fmla="*/ 0 h 357"/>
                  <a:gd name="T131" fmla="*/ 474 w 474"/>
                  <a:gd name="T132" fmla="*/ 357 h 357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474" h="357">
                    <a:moveTo>
                      <a:pt x="237" y="0"/>
                    </a:moveTo>
                    <a:lnTo>
                      <a:pt x="224" y="0"/>
                    </a:lnTo>
                    <a:lnTo>
                      <a:pt x="211" y="0"/>
                    </a:lnTo>
                    <a:lnTo>
                      <a:pt x="201" y="1"/>
                    </a:lnTo>
                    <a:lnTo>
                      <a:pt x="188" y="4"/>
                    </a:lnTo>
                    <a:lnTo>
                      <a:pt x="176" y="5"/>
                    </a:lnTo>
                    <a:lnTo>
                      <a:pt x="165" y="7"/>
                    </a:lnTo>
                    <a:lnTo>
                      <a:pt x="155" y="10"/>
                    </a:lnTo>
                    <a:lnTo>
                      <a:pt x="144" y="13"/>
                    </a:lnTo>
                    <a:lnTo>
                      <a:pt x="133" y="17"/>
                    </a:lnTo>
                    <a:lnTo>
                      <a:pt x="123" y="21"/>
                    </a:lnTo>
                    <a:lnTo>
                      <a:pt x="113" y="25"/>
                    </a:lnTo>
                    <a:lnTo>
                      <a:pt x="104" y="30"/>
                    </a:lnTo>
                    <a:lnTo>
                      <a:pt x="94" y="35"/>
                    </a:lnTo>
                    <a:lnTo>
                      <a:pt x="86" y="40"/>
                    </a:lnTo>
                    <a:lnTo>
                      <a:pt x="77" y="46"/>
                    </a:lnTo>
                    <a:lnTo>
                      <a:pt x="69" y="52"/>
                    </a:lnTo>
                    <a:lnTo>
                      <a:pt x="60" y="58"/>
                    </a:lnTo>
                    <a:lnTo>
                      <a:pt x="53" y="64"/>
                    </a:lnTo>
                    <a:lnTo>
                      <a:pt x="46" y="71"/>
                    </a:lnTo>
                    <a:lnTo>
                      <a:pt x="40" y="79"/>
                    </a:lnTo>
                    <a:lnTo>
                      <a:pt x="34" y="86"/>
                    </a:lnTo>
                    <a:lnTo>
                      <a:pt x="28" y="93"/>
                    </a:lnTo>
                    <a:lnTo>
                      <a:pt x="23" y="100"/>
                    </a:lnTo>
                    <a:lnTo>
                      <a:pt x="18" y="109"/>
                    </a:lnTo>
                    <a:lnTo>
                      <a:pt x="13" y="116"/>
                    </a:lnTo>
                    <a:lnTo>
                      <a:pt x="9" y="125"/>
                    </a:lnTo>
                    <a:lnTo>
                      <a:pt x="7" y="133"/>
                    </a:lnTo>
                    <a:lnTo>
                      <a:pt x="3" y="142"/>
                    </a:lnTo>
                    <a:lnTo>
                      <a:pt x="2" y="151"/>
                    </a:lnTo>
                    <a:lnTo>
                      <a:pt x="1" y="160"/>
                    </a:lnTo>
                    <a:lnTo>
                      <a:pt x="0" y="168"/>
                    </a:lnTo>
                    <a:lnTo>
                      <a:pt x="0" y="178"/>
                    </a:lnTo>
                    <a:lnTo>
                      <a:pt x="0" y="188"/>
                    </a:lnTo>
                    <a:lnTo>
                      <a:pt x="1" y="196"/>
                    </a:lnTo>
                    <a:lnTo>
                      <a:pt x="2" y="204"/>
                    </a:lnTo>
                    <a:lnTo>
                      <a:pt x="3" y="214"/>
                    </a:lnTo>
                    <a:lnTo>
                      <a:pt x="7" y="223"/>
                    </a:lnTo>
                    <a:lnTo>
                      <a:pt x="9" y="231"/>
                    </a:lnTo>
                    <a:lnTo>
                      <a:pt x="13" y="240"/>
                    </a:lnTo>
                    <a:lnTo>
                      <a:pt x="18" y="247"/>
                    </a:lnTo>
                    <a:lnTo>
                      <a:pt x="23" y="255"/>
                    </a:lnTo>
                    <a:lnTo>
                      <a:pt x="28" y="263"/>
                    </a:lnTo>
                    <a:lnTo>
                      <a:pt x="34" y="271"/>
                    </a:lnTo>
                    <a:lnTo>
                      <a:pt x="40" y="278"/>
                    </a:lnTo>
                    <a:lnTo>
                      <a:pt x="46" y="284"/>
                    </a:lnTo>
                    <a:lnTo>
                      <a:pt x="53" y="292"/>
                    </a:lnTo>
                    <a:lnTo>
                      <a:pt x="60" y="298"/>
                    </a:lnTo>
                    <a:lnTo>
                      <a:pt x="69" y="304"/>
                    </a:lnTo>
                    <a:lnTo>
                      <a:pt x="77" y="310"/>
                    </a:lnTo>
                    <a:lnTo>
                      <a:pt x="86" y="316"/>
                    </a:lnTo>
                    <a:lnTo>
                      <a:pt x="94" y="321"/>
                    </a:lnTo>
                    <a:lnTo>
                      <a:pt x="104" y="325"/>
                    </a:lnTo>
                    <a:lnTo>
                      <a:pt x="113" y="330"/>
                    </a:lnTo>
                    <a:lnTo>
                      <a:pt x="123" y="335"/>
                    </a:lnTo>
                    <a:lnTo>
                      <a:pt x="133" y="339"/>
                    </a:lnTo>
                    <a:lnTo>
                      <a:pt x="144" y="342"/>
                    </a:lnTo>
                    <a:lnTo>
                      <a:pt x="155" y="346"/>
                    </a:lnTo>
                    <a:lnTo>
                      <a:pt x="165" y="348"/>
                    </a:lnTo>
                    <a:lnTo>
                      <a:pt x="176" y="351"/>
                    </a:lnTo>
                    <a:lnTo>
                      <a:pt x="188" y="353"/>
                    </a:lnTo>
                    <a:lnTo>
                      <a:pt x="201" y="354"/>
                    </a:lnTo>
                    <a:lnTo>
                      <a:pt x="211" y="356"/>
                    </a:lnTo>
                    <a:lnTo>
                      <a:pt x="224" y="356"/>
                    </a:lnTo>
                    <a:lnTo>
                      <a:pt x="237" y="357"/>
                    </a:lnTo>
                    <a:lnTo>
                      <a:pt x="249" y="356"/>
                    </a:lnTo>
                    <a:lnTo>
                      <a:pt x="261" y="356"/>
                    </a:lnTo>
                    <a:lnTo>
                      <a:pt x="272" y="354"/>
                    </a:lnTo>
                    <a:lnTo>
                      <a:pt x="284" y="353"/>
                    </a:lnTo>
                    <a:lnTo>
                      <a:pt x="296" y="351"/>
                    </a:lnTo>
                    <a:lnTo>
                      <a:pt x="307" y="348"/>
                    </a:lnTo>
                    <a:lnTo>
                      <a:pt x="318" y="346"/>
                    </a:lnTo>
                    <a:lnTo>
                      <a:pt x="329" y="342"/>
                    </a:lnTo>
                    <a:lnTo>
                      <a:pt x="340" y="339"/>
                    </a:lnTo>
                    <a:lnTo>
                      <a:pt x="349" y="335"/>
                    </a:lnTo>
                    <a:lnTo>
                      <a:pt x="359" y="330"/>
                    </a:lnTo>
                    <a:lnTo>
                      <a:pt x="369" y="325"/>
                    </a:lnTo>
                    <a:lnTo>
                      <a:pt x="378" y="321"/>
                    </a:lnTo>
                    <a:lnTo>
                      <a:pt x="388" y="316"/>
                    </a:lnTo>
                    <a:lnTo>
                      <a:pt x="396" y="310"/>
                    </a:lnTo>
                    <a:lnTo>
                      <a:pt x="404" y="304"/>
                    </a:lnTo>
                    <a:lnTo>
                      <a:pt x="412" y="298"/>
                    </a:lnTo>
                    <a:lnTo>
                      <a:pt x="419" y="292"/>
                    </a:lnTo>
                    <a:lnTo>
                      <a:pt x="427" y="284"/>
                    </a:lnTo>
                    <a:lnTo>
                      <a:pt x="433" y="278"/>
                    </a:lnTo>
                    <a:lnTo>
                      <a:pt x="440" y="271"/>
                    </a:lnTo>
                    <a:lnTo>
                      <a:pt x="445" y="263"/>
                    </a:lnTo>
                    <a:lnTo>
                      <a:pt x="451" y="255"/>
                    </a:lnTo>
                    <a:lnTo>
                      <a:pt x="456" y="247"/>
                    </a:lnTo>
                    <a:lnTo>
                      <a:pt x="459" y="240"/>
                    </a:lnTo>
                    <a:lnTo>
                      <a:pt x="463" y="231"/>
                    </a:lnTo>
                    <a:lnTo>
                      <a:pt x="467" y="223"/>
                    </a:lnTo>
                    <a:lnTo>
                      <a:pt x="469" y="214"/>
                    </a:lnTo>
                    <a:lnTo>
                      <a:pt x="471" y="204"/>
                    </a:lnTo>
                    <a:lnTo>
                      <a:pt x="473" y="196"/>
                    </a:lnTo>
                    <a:lnTo>
                      <a:pt x="474" y="188"/>
                    </a:lnTo>
                    <a:lnTo>
                      <a:pt x="474" y="178"/>
                    </a:lnTo>
                    <a:lnTo>
                      <a:pt x="474" y="168"/>
                    </a:lnTo>
                    <a:lnTo>
                      <a:pt x="473" y="160"/>
                    </a:lnTo>
                    <a:lnTo>
                      <a:pt x="471" y="151"/>
                    </a:lnTo>
                    <a:lnTo>
                      <a:pt x="469" y="142"/>
                    </a:lnTo>
                    <a:lnTo>
                      <a:pt x="467" y="133"/>
                    </a:lnTo>
                    <a:lnTo>
                      <a:pt x="463" y="125"/>
                    </a:lnTo>
                    <a:lnTo>
                      <a:pt x="459" y="116"/>
                    </a:lnTo>
                    <a:lnTo>
                      <a:pt x="456" y="109"/>
                    </a:lnTo>
                    <a:lnTo>
                      <a:pt x="451" y="100"/>
                    </a:lnTo>
                    <a:lnTo>
                      <a:pt x="445" y="93"/>
                    </a:lnTo>
                    <a:lnTo>
                      <a:pt x="440" y="86"/>
                    </a:lnTo>
                    <a:lnTo>
                      <a:pt x="433" y="79"/>
                    </a:lnTo>
                    <a:lnTo>
                      <a:pt x="427" y="71"/>
                    </a:lnTo>
                    <a:lnTo>
                      <a:pt x="419" y="64"/>
                    </a:lnTo>
                    <a:lnTo>
                      <a:pt x="412" y="58"/>
                    </a:lnTo>
                    <a:lnTo>
                      <a:pt x="404" y="52"/>
                    </a:lnTo>
                    <a:lnTo>
                      <a:pt x="396" y="46"/>
                    </a:lnTo>
                    <a:lnTo>
                      <a:pt x="388" y="40"/>
                    </a:lnTo>
                    <a:lnTo>
                      <a:pt x="378" y="35"/>
                    </a:lnTo>
                    <a:lnTo>
                      <a:pt x="369" y="30"/>
                    </a:lnTo>
                    <a:lnTo>
                      <a:pt x="359" y="25"/>
                    </a:lnTo>
                    <a:lnTo>
                      <a:pt x="349" y="21"/>
                    </a:lnTo>
                    <a:lnTo>
                      <a:pt x="340" y="17"/>
                    </a:lnTo>
                    <a:lnTo>
                      <a:pt x="329" y="13"/>
                    </a:lnTo>
                    <a:lnTo>
                      <a:pt x="318" y="10"/>
                    </a:lnTo>
                    <a:lnTo>
                      <a:pt x="307" y="7"/>
                    </a:lnTo>
                    <a:lnTo>
                      <a:pt x="296" y="5"/>
                    </a:lnTo>
                    <a:lnTo>
                      <a:pt x="284" y="4"/>
                    </a:lnTo>
                    <a:lnTo>
                      <a:pt x="272" y="1"/>
                    </a:lnTo>
                    <a:lnTo>
                      <a:pt x="261" y="0"/>
                    </a:lnTo>
                    <a:lnTo>
                      <a:pt x="249" y="0"/>
                    </a:lnTo>
                    <a:lnTo>
                      <a:pt x="237" y="0"/>
                    </a:lnTo>
                  </a:path>
                </a:pathLst>
              </a:custGeom>
              <a:noFill/>
              <a:ln w="7938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225" name="Freeform 16"/>
              <p:cNvSpPr>
                <a:spLocks/>
              </p:cNvSpPr>
              <p:nvPr/>
            </p:nvSpPr>
            <p:spPr bwMode="auto">
              <a:xfrm>
                <a:off x="2831" y="1941"/>
                <a:ext cx="24" cy="279"/>
              </a:xfrm>
              <a:custGeom>
                <a:avLst/>
                <a:gdLst>
                  <a:gd name="T0" fmla="*/ 0 w 92"/>
                  <a:gd name="T1" fmla="*/ 0 h 1161"/>
                  <a:gd name="T2" fmla="*/ 0 w 92"/>
                  <a:gd name="T3" fmla="*/ 0 h 1161"/>
                  <a:gd name="T4" fmla="*/ 0 w 92"/>
                  <a:gd name="T5" fmla="*/ 0 h 1161"/>
                  <a:gd name="T6" fmla="*/ 0 w 92"/>
                  <a:gd name="T7" fmla="*/ 0 h 1161"/>
                  <a:gd name="T8" fmla="*/ 0 w 92"/>
                  <a:gd name="T9" fmla="*/ 0 h 11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161"/>
                  <a:gd name="T17" fmla="*/ 92 w 92"/>
                  <a:gd name="T18" fmla="*/ 1161 h 11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161">
                    <a:moveTo>
                      <a:pt x="0" y="1161"/>
                    </a:moveTo>
                    <a:lnTo>
                      <a:pt x="0" y="92"/>
                    </a:lnTo>
                    <a:lnTo>
                      <a:pt x="92" y="0"/>
                    </a:lnTo>
                    <a:lnTo>
                      <a:pt x="92" y="971"/>
                    </a:lnTo>
                    <a:lnTo>
                      <a:pt x="0" y="1161"/>
                    </a:lnTo>
                    <a:close/>
                  </a:path>
                </a:pathLst>
              </a:custGeom>
              <a:solidFill>
                <a:srgbClr val="E1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226" name="Line 17"/>
              <p:cNvSpPr>
                <a:spLocks noChangeShapeType="1"/>
              </p:cNvSpPr>
              <p:nvPr/>
            </p:nvSpPr>
            <p:spPr bwMode="auto">
              <a:xfrm flipV="1">
                <a:off x="2831" y="2174"/>
                <a:ext cx="24" cy="46"/>
              </a:xfrm>
              <a:prstGeom prst="line">
                <a:avLst/>
              </a:prstGeom>
              <a:noFill/>
              <a:ln w="0">
                <a:solidFill>
                  <a:srgbClr val="E1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227" name="Freeform 18"/>
              <p:cNvSpPr>
                <a:spLocks/>
              </p:cNvSpPr>
              <p:nvPr/>
            </p:nvSpPr>
            <p:spPr bwMode="auto">
              <a:xfrm>
                <a:off x="2186" y="1941"/>
                <a:ext cx="669" cy="22"/>
              </a:xfrm>
              <a:custGeom>
                <a:avLst/>
                <a:gdLst>
                  <a:gd name="T0" fmla="*/ 0 w 2591"/>
                  <a:gd name="T1" fmla="*/ 0 h 92"/>
                  <a:gd name="T2" fmla="*/ 0 w 2591"/>
                  <a:gd name="T3" fmla="*/ 0 h 92"/>
                  <a:gd name="T4" fmla="*/ 0 w 2591"/>
                  <a:gd name="T5" fmla="*/ 0 h 92"/>
                  <a:gd name="T6" fmla="*/ 0 w 2591"/>
                  <a:gd name="T7" fmla="*/ 0 h 92"/>
                  <a:gd name="T8" fmla="*/ 0 w 2591"/>
                  <a:gd name="T9" fmla="*/ 0 h 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91"/>
                  <a:gd name="T16" fmla="*/ 0 h 92"/>
                  <a:gd name="T17" fmla="*/ 2591 w 2591"/>
                  <a:gd name="T18" fmla="*/ 92 h 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91" h="92">
                    <a:moveTo>
                      <a:pt x="2499" y="92"/>
                    </a:moveTo>
                    <a:lnTo>
                      <a:pt x="0" y="92"/>
                    </a:lnTo>
                    <a:lnTo>
                      <a:pt x="323" y="0"/>
                    </a:lnTo>
                    <a:lnTo>
                      <a:pt x="2591" y="0"/>
                    </a:lnTo>
                    <a:lnTo>
                      <a:pt x="2499" y="92"/>
                    </a:lnTo>
                    <a:close/>
                  </a:path>
                </a:pathLst>
              </a:custGeom>
              <a:solidFill>
                <a:srgbClr val="98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228" name="Line 19"/>
              <p:cNvSpPr>
                <a:spLocks noChangeShapeType="1"/>
              </p:cNvSpPr>
              <p:nvPr/>
            </p:nvSpPr>
            <p:spPr bwMode="auto">
              <a:xfrm flipV="1">
                <a:off x="2831" y="1941"/>
                <a:ext cx="24" cy="22"/>
              </a:xfrm>
              <a:prstGeom prst="line">
                <a:avLst/>
              </a:prstGeom>
              <a:noFill/>
              <a:ln w="0">
                <a:solidFill>
                  <a:srgbClr val="98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229" name="Rectangle 20"/>
              <p:cNvSpPr>
                <a:spLocks noChangeArrowheads="1"/>
              </p:cNvSpPr>
              <p:nvPr/>
            </p:nvSpPr>
            <p:spPr bwMode="auto">
              <a:xfrm>
                <a:off x="2186" y="1963"/>
                <a:ext cx="645" cy="257"/>
              </a:xfrm>
              <a:prstGeom prst="rect">
                <a:avLst/>
              </a:prstGeom>
              <a:solidFill>
                <a:srgbClr val="C4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230" name="Line 21"/>
              <p:cNvSpPr>
                <a:spLocks noChangeShapeType="1"/>
              </p:cNvSpPr>
              <p:nvPr/>
            </p:nvSpPr>
            <p:spPr bwMode="auto">
              <a:xfrm>
                <a:off x="2186" y="1963"/>
                <a:ext cx="1" cy="257"/>
              </a:xfrm>
              <a:prstGeom prst="line">
                <a:avLst/>
              </a:prstGeom>
              <a:noFill/>
              <a:ln w="4763">
                <a:solidFill>
                  <a:srgbClr val="D6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231" name="Line 22"/>
              <p:cNvSpPr>
                <a:spLocks noChangeShapeType="1"/>
              </p:cNvSpPr>
              <p:nvPr/>
            </p:nvSpPr>
            <p:spPr bwMode="auto">
              <a:xfrm>
                <a:off x="2186" y="2220"/>
                <a:ext cx="645" cy="1"/>
              </a:xfrm>
              <a:prstGeom prst="line">
                <a:avLst/>
              </a:prstGeom>
              <a:noFill/>
              <a:ln w="4763">
                <a:solidFill>
                  <a:srgbClr val="B7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232" name="Line 23"/>
              <p:cNvSpPr>
                <a:spLocks noChangeShapeType="1"/>
              </p:cNvSpPr>
              <p:nvPr/>
            </p:nvSpPr>
            <p:spPr bwMode="auto">
              <a:xfrm flipV="1">
                <a:off x="2831" y="1963"/>
                <a:ext cx="1" cy="257"/>
              </a:xfrm>
              <a:prstGeom prst="line">
                <a:avLst/>
              </a:prstGeom>
              <a:noFill/>
              <a:ln w="4763">
                <a:solidFill>
                  <a:srgbClr val="EA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233" name="Line 24"/>
              <p:cNvSpPr>
                <a:spLocks noChangeShapeType="1"/>
              </p:cNvSpPr>
              <p:nvPr/>
            </p:nvSpPr>
            <p:spPr bwMode="auto">
              <a:xfrm flipH="1">
                <a:off x="2186" y="1963"/>
                <a:ext cx="645" cy="0"/>
              </a:xfrm>
              <a:prstGeom prst="line">
                <a:avLst/>
              </a:prstGeom>
              <a:noFill/>
              <a:ln w="4763">
                <a:solidFill>
                  <a:srgbClr val="B7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234" name="Rectangle 25"/>
              <p:cNvSpPr>
                <a:spLocks noChangeArrowheads="1"/>
              </p:cNvSpPr>
              <p:nvPr/>
            </p:nvSpPr>
            <p:spPr bwMode="auto">
              <a:xfrm>
                <a:off x="2024" y="2030"/>
                <a:ext cx="140" cy="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de-DE" sz="100" b="1">
                    <a:solidFill>
                      <a:srgbClr val="000000"/>
                    </a:solidFill>
                    <a:latin typeface="Bookman Old Style" charset="0"/>
                  </a:rPr>
                  <a:t>Project</a:t>
                </a:r>
                <a:endParaRPr lang="de-DE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235" name="Freeform 26"/>
              <p:cNvSpPr>
                <a:spLocks/>
              </p:cNvSpPr>
              <p:nvPr/>
            </p:nvSpPr>
            <p:spPr bwMode="auto">
              <a:xfrm>
                <a:off x="2125" y="1934"/>
                <a:ext cx="123" cy="86"/>
              </a:xfrm>
              <a:custGeom>
                <a:avLst/>
                <a:gdLst>
                  <a:gd name="T0" fmla="*/ 0 w 474"/>
                  <a:gd name="T1" fmla="*/ 0 h 357"/>
                  <a:gd name="T2" fmla="*/ 0 w 474"/>
                  <a:gd name="T3" fmla="*/ 0 h 357"/>
                  <a:gd name="T4" fmla="*/ 0 w 474"/>
                  <a:gd name="T5" fmla="*/ 0 h 357"/>
                  <a:gd name="T6" fmla="*/ 0 w 474"/>
                  <a:gd name="T7" fmla="*/ 0 h 357"/>
                  <a:gd name="T8" fmla="*/ 0 w 474"/>
                  <a:gd name="T9" fmla="*/ 0 h 357"/>
                  <a:gd name="T10" fmla="*/ 0 w 474"/>
                  <a:gd name="T11" fmla="*/ 0 h 357"/>
                  <a:gd name="T12" fmla="*/ 0 w 474"/>
                  <a:gd name="T13" fmla="*/ 0 h 357"/>
                  <a:gd name="T14" fmla="*/ 0 w 474"/>
                  <a:gd name="T15" fmla="*/ 0 h 357"/>
                  <a:gd name="T16" fmla="*/ 0 w 474"/>
                  <a:gd name="T17" fmla="*/ 0 h 357"/>
                  <a:gd name="T18" fmla="*/ 0 w 474"/>
                  <a:gd name="T19" fmla="*/ 0 h 357"/>
                  <a:gd name="T20" fmla="*/ 0 w 474"/>
                  <a:gd name="T21" fmla="*/ 0 h 357"/>
                  <a:gd name="T22" fmla="*/ 0 w 474"/>
                  <a:gd name="T23" fmla="*/ 0 h 357"/>
                  <a:gd name="T24" fmla="*/ 0 w 474"/>
                  <a:gd name="T25" fmla="*/ 0 h 357"/>
                  <a:gd name="T26" fmla="*/ 0 w 474"/>
                  <a:gd name="T27" fmla="*/ 0 h 357"/>
                  <a:gd name="T28" fmla="*/ 0 w 474"/>
                  <a:gd name="T29" fmla="*/ 0 h 357"/>
                  <a:gd name="T30" fmla="*/ 0 w 474"/>
                  <a:gd name="T31" fmla="*/ 0 h 357"/>
                  <a:gd name="T32" fmla="*/ 0 w 474"/>
                  <a:gd name="T33" fmla="*/ 0 h 357"/>
                  <a:gd name="T34" fmla="*/ 0 w 474"/>
                  <a:gd name="T35" fmla="*/ 0 h 357"/>
                  <a:gd name="T36" fmla="*/ 0 w 474"/>
                  <a:gd name="T37" fmla="*/ 0 h 357"/>
                  <a:gd name="T38" fmla="*/ 0 w 474"/>
                  <a:gd name="T39" fmla="*/ 0 h 357"/>
                  <a:gd name="T40" fmla="*/ 0 w 474"/>
                  <a:gd name="T41" fmla="*/ 0 h 357"/>
                  <a:gd name="T42" fmla="*/ 0 w 474"/>
                  <a:gd name="T43" fmla="*/ 0 h 357"/>
                  <a:gd name="T44" fmla="*/ 0 w 474"/>
                  <a:gd name="T45" fmla="*/ 0 h 357"/>
                  <a:gd name="T46" fmla="*/ 0 w 474"/>
                  <a:gd name="T47" fmla="*/ 0 h 357"/>
                  <a:gd name="T48" fmla="*/ 0 w 474"/>
                  <a:gd name="T49" fmla="*/ 0 h 357"/>
                  <a:gd name="T50" fmla="*/ 0 w 474"/>
                  <a:gd name="T51" fmla="*/ 0 h 357"/>
                  <a:gd name="T52" fmla="*/ 0 w 474"/>
                  <a:gd name="T53" fmla="*/ 0 h 357"/>
                  <a:gd name="T54" fmla="*/ 0 w 474"/>
                  <a:gd name="T55" fmla="*/ 0 h 357"/>
                  <a:gd name="T56" fmla="*/ 0 w 474"/>
                  <a:gd name="T57" fmla="*/ 0 h 357"/>
                  <a:gd name="T58" fmla="*/ 0 w 474"/>
                  <a:gd name="T59" fmla="*/ 0 h 357"/>
                  <a:gd name="T60" fmla="*/ 0 w 474"/>
                  <a:gd name="T61" fmla="*/ 0 h 357"/>
                  <a:gd name="T62" fmla="*/ 0 w 474"/>
                  <a:gd name="T63" fmla="*/ 0 h 357"/>
                  <a:gd name="T64" fmla="*/ 0 w 474"/>
                  <a:gd name="T65" fmla="*/ 0 h 357"/>
                  <a:gd name="T66" fmla="*/ 0 w 474"/>
                  <a:gd name="T67" fmla="*/ 0 h 357"/>
                  <a:gd name="T68" fmla="*/ 0 w 474"/>
                  <a:gd name="T69" fmla="*/ 0 h 357"/>
                  <a:gd name="T70" fmla="*/ 0 w 474"/>
                  <a:gd name="T71" fmla="*/ 0 h 357"/>
                  <a:gd name="T72" fmla="*/ 0 w 474"/>
                  <a:gd name="T73" fmla="*/ 0 h 357"/>
                  <a:gd name="T74" fmla="*/ 0 w 474"/>
                  <a:gd name="T75" fmla="*/ 0 h 357"/>
                  <a:gd name="T76" fmla="*/ 0 w 474"/>
                  <a:gd name="T77" fmla="*/ 0 h 357"/>
                  <a:gd name="T78" fmla="*/ 0 w 474"/>
                  <a:gd name="T79" fmla="*/ 0 h 357"/>
                  <a:gd name="T80" fmla="*/ 0 w 474"/>
                  <a:gd name="T81" fmla="*/ 0 h 357"/>
                  <a:gd name="T82" fmla="*/ 0 w 474"/>
                  <a:gd name="T83" fmla="*/ 0 h 357"/>
                  <a:gd name="T84" fmla="*/ 0 w 474"/>
                  <a:gd name="T85" fmla="*/ 0 h 35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474"/>
                  <a:gd name="T130" fmla="*/ 0 h 357"/>
                  <a:gd name="T131" fmla="*/ 474 w 474"/>
                  <a:gd name="T132" fmla="*/ 357 h 357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474" h="357">
                    <a:moveTo>
                      <a:pt x="237" y="0"/>
                    </a:moveTo>
                    <a:lnTo>
                      <a:pt x="224" y="0"/>
                    </a:lnTo>
                    <a:lnTo>
                      <a:pt x="211" y="0"/>
                    </a:lnTo>
                    <a:lnTo>
                      <a:pt x="201" y="1"/>
                    </a:lnTo>
                    <a:lnTo>
                      <a:pt x="188" y="4"/>
                    </a:lnTo>
                    <a:lnTo>
                      <a:pt x="176" y="5"/>
                    </a:lnTo>
                    <a:lnTo>
                      <a:pt x="165" y="7"/>
                    </a:lnTo>
                    <a:lnTo>
                      <a:pt x="155" y="10"/>
                    </a:lnTo>
                    <a:lnTo>
                      <a:pt x="144" y="13"/>
                    </a:lnTo>
                    <a:lnTo>
                      <a:pt x="133" y="17"/>
                    </a:lnTo>
                    <a:lnTo>
                      <a:pt x="123" y="21"/>
                    </a:lnTo>
                    <a:lnTo>
                      <a:pt x="113" y="25"/>
                    </a:lnTo>
                    <a:lnTo>
                      <a:pt x="104" y="30"/>
                    </a:lnTo>
                    <a:lnTo>
                      <a:pt x="94" y="35"/>
                    </a:lnTo>
                    <a:lnTo>
                      <a:pt x="86" y="40"/>
                    </a:lnTo>
                    <a:lnTo>
                      <a:pt x="77" y="46"/>
                    </a:lnTo>
                    <a:lnTo>
                      <a:pt x="69" y="52"/>
                    </a:lnTo>
                    <a:lnTo>
                      <a:pt x="60" y="58"/>
                    </a:lnTo>
                    <a:lnTo>
                      <a:pt x="53" y="64"/>
                    </a:lnTo>
                    <a:lnTo>
                      <a:pt x="46" y="71"/>
                    </a:lnTo>
                    <a:lnTo>
                      <a:pt x="40" y="79"/>
                    </a:lnTo>
                    <a:lnTo>
                      <a:pt x="34" y="86"/>
                    </a:lnTo>
                    <a:lnTo>
                      <a:pt x="28" y="93"/>
                    </a:lnTo>
                    <a:lnTo>
                      <a:pt x="23" y="100"/>
                    </a:lnTo>
                    <a:lnTo>
                      <a:pt x="18" y="109"/>
                    </a:lnTo>
                    <a:lnTo>
                      <a:pt x="13" y="116"/>
                    </a:lnTo>
                    <a:lnTo>
                      <a:pt x="9" y="125"/>
                    </a:lnTo>
                    <a:lnTo>
                      <a:pt x="7" y="133"/>
                    </a:lnTo>
                    <a:lnTo>
                      <a:pt x="3" y="142"/>
                    </a:lnTo>
                    <a:lnTo>
                      <a:pt x="2" y="151"/>
                    </a:lnTo>
                    <a:lnTo>
                      <a:pt x="1" y="160"/>
                    </a:lnTo>
                    <a:lnTo>
                      <a:pt x="0" y="168"/>
                    </a:lnTo>
                    <a:lnTo>
                      <a:pt x="0" y="178"/>
                    </a:lnTo>
                    <a:lnTo>
                      <a:pt x="0" y="188"/>
                    </a:lnTo>
                    <a:lnTo>
                      <a:pt x="1" y="196"/>
                    </a:lnTo>
                    <a:lnTo>
                      <a:pt x="2" y="204"/>
                    </a:lnTo>
                    <a:lnTo>
                      <a:pt x="3" y="214"/>
                    </a:lnTo>
                    <a:lnTo>
                      <a:pt x="7" y="223"/>
                    </a:lnTo>
                    <a:lnTo>
                      <a:pt x="9" y="231"/>
                    </a:lnTo>
                    <a:lnTo>
                      <a:pt x="13" y="240"/>
                    </a:lnTo>
                    <a:lnTo>
                      <a:pt x="18" y="247"/>
                    </a:lnTo>
                    <a:lnTo>
                      <a:pt x="23" y="255"/>
                    </a:lnTo>
                    <a:lnTo>
                      <a:pt x="28" y="263"/>
                    </a:lnTo>
                    <a:lnTo>
                      <a:pt x="34" y="271"/>
                    </a:lnTo>
                    <a:lnTo>
                      <a:pt x="40" y="278"/>
                    </a:lnTo>
                    <a:lnTo>
                      <a:pt x="46" y="284"/>
                    </a:lnTo>
                    <a:lnTo>
                      <a:pt x="53" y="292"/>
                    </a:lnTo>
                    <a:lnTo>
                      <a:pt x="60" y="298"/>
                    </a:lnTo>
                    <a:lnTo>
                      <a:pt x="69" y="304"/>
                    </a:lnTo>
                    <a:lnTo>
                      <a:pt x="77" y="310"/>
                    </a:lnTo>
                    <a:lnTo>
                      <a:pt x="86" y="316"/>
                    </a:lnTo>
                    <a:lnTo>
                      <a:pt x="94" y="321"/>
                    </a:lnTo>
                    <a:lnTo>
                      <a:pt x="104" y="325"/>
                    </a:lnTo>
                    <a:lnTo>
                      <a:pt x="113" y="330"/>
                    </a:lnTo>
                    <a:lnTo>
                      <a:pt x="123" y="335"/>
                    </a:lnTo>
                    <a:lnTo>
                      <a:pt x="133" y="339"/>
                    </a:lnTo>
                    <a:lnTo>
                      <a:pt x="144" y="342"/>
                    </a:lnTo>
                    <a:lnTo>
                      <a:pt x="155" y="346"/>
                    </a:lnTo>
                    <a:lnTo>
                      <a:pt x="165" y="348"/>
                    </a:lnTo>
                    <a:lnTo>
                      <a:pt x="176" y="351"/>
                    </a:lnTo>
                    <a:lnTo>
                      <a:pt x="188" y="353"/>
                    </a:lnTo>
                    <a:lnTo>
                      <a:pt x="201" y="354"/>
                    </a:lnTo>
                    <a:lnTo>
                      <a:pt x="211" y="356"/>
                    </a:lnTo>
                    <a:lnTo>
                      <a:pt x="224" y="356"/>
                    </a:lnTo>
                    <a:lnTo>
                      <a:pt x="237" y="357"/>
                    </a:lnTo>
                    <a:lnTo>
                      <a:pt x="249" y="356"/>
                    </a:lnTo>
                    <a:lnTo>
                      <a:pt x="261" y="356"/>
                    </a:lnTo>
                    <a:lnTo>
                      <a:pt x="272" y="354"/>
                    </a:lnTo>
                    <a:lnTo>
                      <a:pt x="284" y="353"/>
                    </a:lnTo>
                    <a:lnTo>
                      <a:pt x="296" y="351"/>
                    </a:lnTo>
                    <a:lnTo>
                      <a:pt x="307" y="348"/>
                    </a:lnTo>
                    <a:lnTo>
                      <a:pt x="318" y="346"/>
                    </a:lnTo>
                    <a:lnTo>
                      <a:pt x="329" y="342"/>
                    </a:lnTo>
                    <a:lnTo>
                      <a:pt x="340" y="339"/>
                    </a:lnTo>
                    <a:lnTo>
                      <a:pt x="349" y="335"/>
                    </a:lnTo>
                    <a:lnTo>
                      <a:pt x="359" y="330"/>
                    </a:lnTo>
                    <a:lnTo>
                      <a:pt x="369" y="325"/>
                    </a:lnTo>
                    <a:lnTo>
                      <a:pt x="378" y="321"/>
                    </a:lnTo>
                    <a:lnTo>
                      <a:pt x="388" y="316"/>
                    </a:lnTo>
                    <a:lnTo>
                      <a:pt x="396" y="310"/>
                    </a:lnTo>
                    <a:lnTo>
                      <a:pt x="404" y="304"/>
                    </a:lnTo>
                    <a:lnTo>
                      <a:pt x="412" y="298"/>
                    </a:lnTo>
                    <a:lnTo>
                      <a:pt x="419" y="292"/>
                    </a:lnTo>
                    <a:lnTo>
                      <a:pt x="427" y="284"/>
                    </a:lnTo>
                    <a:lnTo>
                      <a:pt x="433" y="278"/>
                    </a:lnTo>
                    <a:lnTo>
                      <a:pt x="440" y="271"/>
                    </a:lnTo>
                    <a:lnTo>
                      <a:pt x="445" y="263"/>
                    </a:lnTo>
                    <a:lnTo>
                      <a:pt x="451" y="255"/>
                    </a:lnTo>
                    <a:lnTo>
                      <a:pt x="456" y="247"/>
                    </a:lnTo>
                    <a:lnTo>
                      <a:pt x="459" y="240"/>
                    </a:lnTo>
                    <a:lnTo>
                      <a:pt x="463" y="231"/>
                    </a:lnTo>
                    <a:lnTo>
                      <a:pt x="467" y="223"/>
                    </a:lnTo>
                    <a:lnTo>
                      <a:pt x="469" y="214"/>
                    </a:lnTo>
                    <a:lnTo>
                      <a:pt x="471" y="204"/>
                    </a:lnTo>
                    <a:lnTo>
                      <a:pt x="473" y="196"/>
                    </a:lnTo>
                    <a:lnTo>
                      <a:pt x="474" y="188"/>
                    </a:lnTo>
                    <a:lnTo>
                      <a:pt x="474" y="178"/>
                    </a:lnTo>
                    <a:lnTo>
                      <a:pt x="474" y="168"/>
                    </a:lnTo>
                    <a:lnTo>
                      <a:pt x="473" y="160"/>
                    </a:lnTo>
                    <a:lnTo>
                      <a:pt x="471" y="151"/>
                    </a:lnTo>
                    <a:lnTo>
                      <a:pt x="469" y="142"/>
                    </a:lnTo>
                    <a:lnTo>
                      <a:pt x="467" y="133"/>
                    </a:lnTo>
                    <a:lnTo>
                      <a:pt x="463" y="125"/>
                    </a:lnTo>
                    <a:lnTo>
                      <a:pt x="459" y="116"/>
                    </a:lnTo>
                    <a:lnTo>
                      <a:pt x="456" y="109"/>
                    </a:lnTo>
                    <a:lnTo>
                      <a:pt x="451" y="100"/>
                    </a:lnTo>
                    <a:lnTo>
                      <a:pt x="445" y="93"/>
                    </a:lnTo>
                    <a:lnTo>
                      <a:pt x="440" y="86"/>
                    </a:lnTo>
                    <a:lnTo>
                      <a:pt x="433" y="79"/>
                    </a:lnTo>
                    <a:lnTo>
                      <a:pt x="427" y="71"/>
                    </a:lnTo>
                    <a:lnTo>
                      <a:pt x="419" y="64"/>
                    </a:lnTo>
                    <a:lnTo>
                      <a:pt x="412" y="58"/>
                    </a:lnTo>
                    <a:lnTo>
                      <a:pt x="404" y="52"/>
                    </a:lnTo>
                    <a:lnTo>
                      <a:pt x="396" y="46"/>
                    </a:lnTo>
                    <a:lnTo>
                      <a:pt x="388" y="40"/>
                    </a:lnTo>
                    <a:lnTo>
                      <a:pt x="378" y="35"/>
                    </a:lnTo>
                    <a:lnTo>
                      <a:pt x="369" y="30"/>
                    </a:lnTo>
                    <a:lnTo>
                      <a:pt x="359" y="25"/>
                    </a:lnTo>
                    <a:lnTo>
                      <a:pt x="349" y="21"/>
                    </a:lnTo>
                    <a:lnTo>
                      <a:pt x="340" y="17"/>
                    </a:lnTo>
                    <a:lnTo>
                      <a:pt x="329" y="13"/>
                    </a:lnTo>
                    <a:lnTo>
                      <a:pt x="318" y="10"/>
                    </a:lnTo>
                    <a:lnTo>
                      <a:pt x="307" y="7"/>
                    </a:lnTo>
                    <a:lnTo>
                      <a:pt x="296" y="5"/>
                    </a:lnTo>
                    <a:lnTo>
                      <a:pt x="284" y="4"/>
                    </a:lnTo>
                    <a:lnTo>
                      <a:pt x="272" y="1"/>
                    </a:lnTo>
                    <a:lnTo>
                      <a:pt x="261" y="0"/>
                    </a:lnTo>
                    <a:lnTo>
                      <a:pt x="249" y="0"/>
                    </a:lnTo>
                    <a:lnTo>
                      <a:pt x="237" y="0"/>
                    </a:lnTo>
                  </a:path>
                </a:pathLst>
              </a:custGeom>
              <a:noFill/>
              <a:ln w="7938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236" name="Freeform 27"/>
              <p:cNvSpPr>
                <a:spLocks/>
              </p:cNvSpPr>
              <p:nvPr/>
            </p:nvSpPr>
            <p:spPr bwMode="auto">
              <a:xfrm>
                <a:off x="2831" y="1941"/>
                <a:ext cx="24" cy="279"/>
              </a:xfrm>
              <a:custGeom>
                <a:avLst/>
                <a:gdLst>
                  <a:gd name="T0" fmla="*/ 0 w 92"/>
                  <a:gd name="T1" fmla="*/ 0 h 1161"/>
                  <a:gd name="T2" fmla="*/ 0 w 92"/>
                  <a:gd name="T3" fmla="*/ 0 h 1161"/>
                  <a:gd name="T4" fmla="*/ 0 w 92"/>
                  <a:gd name="T5" fmla="*/ 0 h 1161"/>
                  <a:gd name="T6" fmla="*/ 0 w 92"/>
                  <a:gd name="T7" fmla="*/ 0 h 1161"/>
                  <a:gd name="T8" fmla="*/ 0 w 92"/>
                  <a:gd name="T9" fmla="*/ 0 h 11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161"/>
                  <a:gd name="T17" fmla="*/ 92 w 92"/>
                  <a:gd name="T18" fmla="*/ 1161 h 11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161">
                    <a:moveTo>
                      <a:pt x="0" y="1161"/>
                    </a:moveTo>
                    <a:lnTo>
                      <a:pt x="0" y="92"/>
                    </a:lnTo>
                    <a:lnTo>
                      <a:pt x="92" y="0"/>
                    </a:lnTo>
                    <a:lnTo>
                      <a:pt x="92" y="971"/>
                    </a:lnTo>
                    <a:lnTo>
                      <a:pt x="0" y="1161"/>
                    </a:lnTo>
                    <a:close/>
                  </a:path>
                </a:pathLst>
              </a:custGeom>
              <a:solidFill>
                <a:srgbClr val="E1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237" name="Line 28"/>
              <p:cNvSpPr>
                <a:spLocks noChangeShapeType="1"/>
              </p:cNvSpPr>
              <p:nvPr/>
            </p:nvSpPr>
            <p:spPr bwMode="auto">
              <a:xfrm flipV="1">
                <a:off x="2831" y="2174"/>
                <a:ext cx="24" cy="46"/>
              </a:xfrm>
              <a:prstGeom prst="line">
                <a:avLst/>
              </a:prstGeom>
              <a:noFill/>
              <a:ln w="0">
                <a:solidFill>
                  <a:srgbClr val="E1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238" name="Freeform 29"/>
              <p:cNvSpPr>
                <a:spLocks/>
              </p:cNvSpPr>
              <p:nvPr/>
            </p:nvSpPr>
            <p:spPr bwMode="auto">
              <a:xfrm>
                <a:off x="2186" y="1941"/>
                <a:ext cx="669" cy="22"/>
              </a:xfrm>
              <a:custGeom>
                <a:avLst/>
                <a:gdLst>
                  <a:gd name="T0" fmla="*/ 0 w 2591"/>
                  <a:gd name="T1" fmla="*/ 0 h 92"/>
                  <a:gd name="T2" fmla="*/ 0 w 2591"/>
                  <a:gd name="T3" fmla="*/ 0 h 92"/>
                  <a:gd name="T4" fmla="*/ 0 w 2591"/>
                  <a:gd name="T5" fmla="*/ 0 h 92"/>
                  <a:gd name="T6" fmla="*/ 0 w 2591"/>
                  <a:gd name="T7" fmla="*/ 0 h 92"/>
                  <a:gd name="T8" fmla="*/ 0 w 2591"/>
                  <a:gd name="T9" fmla="*/ 0 h 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91"/>
                  <a:gd name="T16" fmla="*/ 0 h 92"/>
                  <a:gd name="T17" fmla="*/ 2591 w 2591"/>
                  <a:gd name="T18" fmla="*/ 92 h 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91" h="92">
                    <a:moveTo>
                      <a:pt x="2499" y="92"/>
                    </a:moveTo>
                    <a:lnTo>
                      <a:pt x="0" y="92"/>
                    </a:lnTo>
                    <a:lnTo>
                      <a:pt x="323" y="0"/>
                    </a:lnTo>
                    <a:lnTo>
                      <a:pt x="2591" y="0"/>
                    </a:lnTo>
                    <a:lnTo>
                      <a:pt x="2499" y="92"/>
                    </a:lnTo>
                    <a:close/>
                  </a:path>
                </a:pathLst>
              </a:custGeom>
              <a:solidFill>
                <a:srgbClr val="98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239" name="Line 30"/>
              <p:cNvSpPr>
                <a:spLocks noChangeShapeType="1"/>
              </p:cNvSpPr>
              <p:nvPr/>
            </p:nvSpPr>
            <p:spPr bwMode="auto">
              <a:xfrm flipV="1">
                <a:off x="2831" y="1941"/>
                <a:ext cx="24" cy="22"/>
              </a:xfrm>
              <a:prstGeom prst="line">
                <a:avLst/>
              </a:prstGeom>
              <a:noFill/>
              <a:ln w="0">
                <a:solidFill>
                  <a:srgbClr val="98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240" name="Rectangle 31"/>
              <p:cNvSpPr>
                <a:spLocks noChangeArrowheads="1"/>
              </p:cNvSpPr>
              <p:nvPr/>
            </p:nvSpPr>
            <p:spPr bwMode="auto">
              <a:xfrm>
                <a:off x="2186" y="1963"/>
                <a:ext cx="645" cy="257"/>
              </a:xfrm>
              <a:prstGeom prst="rect">
                <a:avLst/>
              </a:prstGeom>
              <a:solidFill>
                <a:srgbClr val="C4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241" name="Line 32"/>
              <p:cNvSpPr>
                <a:spLocks noChangeShapeType="1"/>
              </p:cNvSpPr>
              <p:nvPr/>
            </p:nvSpPr>
            <p:spPr bwMode="auto">
              <a:xfrm>
                <a:off x="2186" y="1963"/>
                <a:ext cx="1" cy="257"/>
              </a:xfrm>
              <a:prstGeom prst="line">
                <a:avLst/>
              </a:prstGeom>
              <a:noFill/>
              <a:ln w="4763">
                <a:solidFill>
                  <a:srgbClr val="D6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242" name="Line 33"/>
              <p:cNvSpPr>
                <a:spLocks noChangeShapeType="1"/>
              </p:cNvSpPr>
              <p:nvPr/>
            </p:nvSpPr>
            <p:spPr bwMode="auto">
              <a:xfrm>
                <a:off x="2186" y="2220"/>
                <a:ext cx="645" cy="1"/>
              </a:xfrm>
              <a:prstGeom prst="line">
                <a:avLst/>
              </a:prstGeom>
              <a:noFill/>
              <a:ln w="4763">
                <a:solidFill>
                  <a:srgbClr val="B7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243" name="Line 34"/>
              <p:cNvSpPr>
                <a:spLocks noChangeShapeType="1"/>
              </p:cNvSpPr>
              <p:nvPr/>
            </p:nvSpPr>
            <p:spPr bwMode="auto">
              <a:xfrm flipV="1">
                <a:off x="2831" y="1963"/>
                <a:ext cx="1" cy="257"/>
              </a:xfrm>
              <a:prstGeom prst="line">
                <a:avLst/>
              </a:prstGeom>
              <a:noFill/>
              <a:ln w="4763">
                <a:solidFill>
                  <a:srgbClr val="EA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244" name="Line 35"/>
              <p:cNvSpPr>
                <a:spLocks noChangeShapeType="1"/>
              </p:cNvSpPr>
              <p:nvPr/>
            </p:nvSpPr>
            <p:spPr bwMode="auto">
              <a:xfrm flipH="1">
                <a:off x="2186" y="1963"/>
                <a:ext cx="645" cy="0"/>
              </a:xfrm>
              <a:prstGeom prst="line">
                <a:avLst/>
              </a:prstGeom>
              <a:noFill/>
              <a:ln w="4763">
                <a:solidFill>
                  <a:srgbClr val="B7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245" name="Rectangle 36"/>
              <p:cNvSpPr>
                <a:spLocks noChangeArrowheads="1"/>
              </p:cNvSpPr>
              <p:nvPr/>
            </p:nvSpPr>
            <p:spPr bwMode="auto">
              <a:xfrm>
                <a:off x="2024" y="2030"/>
                <a:ext cx="140" cy="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de-DE" sz="100" b="1" dirty="0">
                    <a:solidFill>
                      <a:srgbClr val="000000"/>
                    </a:solidFill>
                    <a:latin typeface="Bookman Old Style" charset="0"/>
                  </a:rPr>
                  <a:t>Project</a:t>
                </a:r>
                <a:endParaRPr lang="de-DE" sz="1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6" name="Freeform 37"/>
              <p:cNvSpPr>
                <a:spLocks/>
              </p:cNvSpPr>
              <p:nvPr/>
            </p:nvSpPr>
            <p:spPr bwMode="auto">
              <a:xfrm>
                <a:off x="3255" y="1877"/>
                <a:ext cx="145" cy="86"/>
              </a:xfrm>
              <a:custGeom>
                <a:avLst/>
                <a:gdLst>
                  <a:gd name="T0" fmla="*/ 0 w 561"/>
                  <a:gd name="T1" fmla="*/ 0 h 357"/>
                  <a:gd name="T2" fmla="*/ 0 w 561"/>
                  <a:gd name="T3" fmla="*/ 0 h 357"/>
                  <a:gd name="T4" fmla="*/ 0 w 561"/>
                  <a:gd name="T5" fmla="*/ 0 h 357"/>
                  <a:gd name="T6" fmla="*/ 0 w 561"/>
                  <a:gd name="T7" fmla="*/ 0 h 357"/>
                  <a:gd name="T8" fmla="*/ 0 w 561"/>
                  <a:gd name="T9" fmla="*/ 0 h 357"/>
                  <a:gd name="T10" fmla="*/ 0 w 561"/>
                  <a:gd name="T11" fmla="*/ 0 h 357"/>
                  <a:gd name="T12" fmla="*/ 0 w 561"/>
                  <a:gd name="T13" fmla="*/ 0 h 357"/>
                  <a:gd name="T14" fmla="*/ 0 w 561"/>
                  <a:gd name="T15" fmla="*/ 0 h 357"/>
                  <a:gd name="T16" fmla="*/ 0 w 561"/>
                  <a:gd name="T17" fmla="*/ 0 h 357"/>
                  <a:gd name="T18" fmla="*/ 0 w 561"/>
                  <a:gd name="T19" fmla="*/ 0 h 357"/>
                  <a:gd name="T20" fmla="*/ 0 w 561"/>
                  <a:gd name="T21" fmla="*/ 0 h 357"/>
                  <a:gd name="T22" fmla="*/ 0 w 561"/>
                  <a:gd name="T23" fmla="*/ 0 h 357"/>
                  <a:gd name="T24" fmla="*/ 0 w 561"/>
                  <a:gd name="T25" fmla="*/ 0 h 357"/>
                  <a:gd name="T26" fmla="*/ 0 w 561"/>
                  <a:gd name="T27" fmla="*/ 0 h 357"/>
                  <a:gd name="T28" fmla="*/ 0 w 561"/>
                  <a:gd name="T29" fmla="*/ 0 h 357"/>
                  <a:gd name="T30" fmla="*/ 0 w 561"/>
                  <a:gd name="T31" fmla="*/ 0 h 357"/>
                  <a:gd name="T32" fmla="*/ 0 w 561"/>
                  <a:gd name="T33" fmla="*/ 0 h 357"/>
                  <a:gd name="T34" fmla="*/ 0 w 561"/>
                  <a:gd name="T35" fmla="*/ 0 h 357"/>
                  <a:gd name="T36" fmla="*/ 0 w 561"/>
                  <a:gd name="T37" fmla="*/ 0 h 357"/>
                  <a:gd name="T38" fmla="*/ 0 w 561"/>
                  <a:gd name="T39" fmla="*/ 0 h 357"/>
                  <a:gd name="T40" fmla="*/ 0 w 561"/>
                  <a:gd name="T41" fmla="*/ 0 h 357"/>
                  <a:gd name="T42" fmla="*/ 0 w 561"/>
                  <a:gd name="T43" fmla="*/ 0 h 357"/>
                  <a:gd name="T44" fmla="*/ 0 w 561"/>
                  <a:gd name="T45" fmla="*/ 0 h 357"/>
                  <a:gd name="T46" fmla="*/ 0 w 561"/>
                  <a:gd name="T47" fmla="*/ 0 h 357"/>
                  <a:gd name="T48" fmla="*/ 0 w 561"/>
                  <a:gd name="T49" fmla="*/ 0 h 357"/>
                  <a:gd name="T50" fmla="*/ 0 w 561"/>
                  <a:gd name="T51" fmla="*/ 0 h 357"/>
                  <a:gd name="T52" fmla="*/ 0 w 561"/>
                  <a:gd name="T53" fmla="*/ 0 h 357"/>
                  <a:gd name="T54" fmla="*/ 0 w 561"/>
                  <a:gd name="T55" fmla="*/ 0 h 357"/>
                  <a:gd name="T56" fmla="*/ 0 w 561"/>
                  <a:gd name="T57" fmla="*/ 0 h 357"/>
                  <a:gd name="T58" fmla="*/ 0 w 561"/>
                  <a:gd name="T59" fmla="*/ 0 h 357"/>
                  <a:gd name="T60" fmla="*/ 0 w 561"/>
                  <a:gd name="T61" fmla="*/ 0 h 357"/>
                  <a:gd name="T62" fmla="*/ 0 w 561"/>
                  <a:gd name="T63" fmla="*/ 0 h 357"/>
                  <a:gd name="T64" fmla="*/ 0 w 561"/>
                  <a:gd name="T65" fmla="*/ 0 h 357"/>
                  <a:gd name="T66" fmla="*/ 0 w 561"/>
                  <a:gd name="T67" fmla="*/ 0 h 357"/>
                  <a:gd name="T68" fmla="*/ 0 w 561"/>
                  <a:gd name="T69" fmla="*/ 0 h 357"/>
                  <a:gd name="T70" fmla="*/ 0 w 561"/>
                  <a:gd name="T71" fmla="*/ 0 h 357"/>
                  <a:gd name="T72" fmla="*/ 0 w 561"/>
                  <a:gd name="T73" fmla="*/ 0 h 357"/>
                  <a:gd name="T74" fmla="*/ 0 w 561"/>
                  <a:gd name="T75" fmla="*/ 0 h 357"/>
                  <a:gd name="T76" fmla="*/ 0 w 561"/>
                  <a:gd name="T77" fmla="*/ 0 h 357"/>
                  <a:gd name="T78" fmla="*/ 0 w 561"/>
                  <a:gd name="T79" fmla="*/ 0 h 357"/>
                  <a:gd name="T80" fmla="*/ 0 w 561"/>
                  <a:gd name="T81" fmla="*/ 0 h 357"/>
                  <a:gd name="T82" fmla="*/ 0 w 561"/>
                  <a:gd name="T83" fmla="*/ 0 h 357"/>
                  <a:gd name="T84" fmla="*/ 0 w 561"/>
                  <a:gd name="T85" fmla="*/ 0 h 35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561"/>
                  <a:gd name="T130" fmla="*/ 0 h 357"/>
                  <a:gd name="T131" fmla="*/ 561 w 561"/>
                  <a:gd name="T132" fmla="*/ 357 h 357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561" h="357">
                    <a:moveTo>
                      <a:pt x="280" y="0"/>
                    </a:moveTo>
                    <a:lnTo>
                      <a:pt x="266" y="0"/>
                    </a:lnTo>
                    <a:lnTo>
                      <a:pt x="251" y="0"/>
                    </a:lnTo>
                    <a:lnTo>
                      <a:pt x="238" y="1"/>
                    </a:lnTo>
                    <a:lnTo>
                      <a:pt x="223" y="3"/>
                    </a:lnTo>
                    <a:lnTo>
                      <a:pt x="210" y="5"/>
                    </a:lnTo>
                    <a:lnTo>
                      <a:pt x="197" y="7"/>
                    </a:lnTo>
                    <a:lnTo>
                      <a:pt x="184" y="10"/>
                    </a:lnTo>
                    <a:lnTo>
                      <a:pt x="171" y="13"/>
                    </a:lnTo>
                    <a:lnTo>
                      <a:pt x="158" y="17"/>
                    </a:lnTo>
                    <a:lnTo>
                      <a:pt x="146" y="20"/>
                    </a:lnTo>
                    <a:lnTo>
                      <a:pt x="135" y="25"/>
                    </a:lnTo>
                    <a:lnTo>
                      <a:pt x="123" y="30"/>
                    </a:lnTo>
                    <a:lnTo>
                      <a:pt x="112" y="35"/>
                    </a:lnTo>
                    <a:lnTo>
                      <a:pt x="103" y="40"/>
                    </a:lnTo>
                    <a:lnTo>
                      <a:pt x="92" y="46"/>
                    </a:lnTo>
                    <a:lnTo>
                      <a:pt x="82" y="52"/>
                    </a:lnTo>
                    <a:lnTo>
                      <a:pt x="72" y="58"/>
                    </a:lnTo>
                    <a:lnTo>
                      <a:pt x="64" y="64"/>
                    </a:lnTo>
                    <a:lnTo>
                      <a:pt x="55" y="71"/>
                    </a:lnTo>
                    <a:lnTo>
                      <a:pt x="48" y="78"/>
                    </a:lnTo>
                    <a:lnTo>
                      <a:pt x="41" y="86"/>
                    </a:lnTo>
                    <a:lnTo>
                      <a:pt x="34" y="93"/>
                    </a:lnTo>
                    <a:lnTo>
                      <a:pt x="28" y="100"/>
                    </a:lnTo>
                    <a:lnTo>
                      <a:pt x="22" y="109"/>
                    </a:lnTo>
                    <a:lnTo>
                      <a:pt x="17" y="116"/>
                    </a:lnTo>
                    <a:lnTo>
                      <a:pt x="12" y="124"/>
                    </a:lnTo>
                    <a:lnTo>
                      <a:pt x="8" y="133"/>
                    </a:lnTo>
                    <a:lnTo>
                      <a:pt x="6" y="141"/>
                    </a:lnTo>
                    <a:lnTo>
                      <a:pt x="3" y="151"/>
                    </a:lnTo>
                    <a:lnTo>
                      <a:pt x="1" y="159"/>
                    </a:lnTo>
                    <a:lnTo>
                      <a:pt x="0" y="168"/>
                    </a:lnTo>
                    <a:lnTo>
                      <a:pt x="0" y="178"/>
                    </a:lnTo>
                    <a:lnTo>
                      <a:pt x="0" y="187"/>
                    </a:lnTo>
                    <a:lnTo>
                      <a:pt x="1" y="196"/>
                    </a:lnTo>
                    <a:lnTo>
                      <a:pt x="3" y="204"/>
                    </a:lnTo>
                    <a:lnTo>
                      <a:pt x="6" y="214"/>
                    </a:lnTo>
                    <a:lnTo>
                      <a:pt x="8" y="222"/>
                    </a:lnTo>
                    <a:lnTo>
                      <a:pt x="12" y="231"/>
                    </a:lnTo>
                    <a:lnTo>
                      <a:pt x="17" y="239"/>
                    </a:lnTo>
                    <a:lnTo>
                      <a:pt x="22" y="247"/>
                    </a:lnTo>
                    <a:lnTo>
                      <a:pt x="28" y="255"/>
                    </a:lnTo>
                    <a:lnTo>
                      <a:pt x="34" y="262"/>
                    </a:lnTo>
                    <a:lnTo>
                      <a:pt x="41" y="271"/>
                    </a:lnTo>
                    <a:lnTo>
                      <a:pt x="48" y="278"/>
                    </a:lnTo>
                    <a:lnTo>
                      <a:pt x="55" y="284"/>
                    </a:lnTo>
                    <a:lnTo>
                      <a:pt x="64" y="291"/>
                    </a:lnTo>
                    <a:lnTo>
                      <a:pt x="72" y="297"/>
                    </a:lnTo>
                    <a:lnTo>
                      <a:pt x="82" y="303"/>
                    </a:lnTo>
                    <a:lnTo>
                      <a:pt x="92" y="309"/>
                    </a:lnTo>
                    <a:lnTo>
                      <a:pt x="103" y="315"/>
                    </a:lnTo>
                    <a:lnTo>
                      <a:pt x="112" y="320"/>
                    </a:lnTo>
                    <a:lnTo>
                      <a:pt x="123" y="325"/>
                    </a:lnTo>
                    <a:lnTo>
                      <a:pt x="135" y="330"/>
                    </a:lnTo>
                    <a:lnTo>
                      <a:pt x="146" y="335"/>
                    </a:lnTo>
                    <a:lnTo>
                      <a:pt x="158" y="338"/>
                    </a:lnTo>
                    <a:lnTo>
                      <a:pt x="171" y="342"/>
                    </a:lnTo>
                    <a:lnTo>
                      <a:pt x="184" y="346"/>
                    </a:lnTo>
                    <a:lnTo>
                      <a:pt x="197" y="348"/>
                    </a:lnTo>
                    <a:lnTo>
                      <a:pt x="210" y="351"/>
                    </a:lnTo>
                    <a:lnTo>
                      <a:pt x="223" y="353"/>
                    </a:lnTo>
                    <a:lnTo>
                      <a:pt x="238" y="354"/>
                    </a:lnTo>
                    <a:lnTo>
                      <a:pt x="251" y="355"/>
                    </a:lnTo>
                    <a:lnTo>
                      <a:pt x="266" y="355"/>
                    </a:lnTo>
                    <a:lnTo>
                      <a:pt x="280" y="357"/>
                    </a:lnTo>
                    <a:lnTo>
                      <a:pt x="295" y="355"/>
                    </a:lnTo>
                    <a:lnTo>
                      <a:pt x="309" y="355"/>
                    </a:lnTo>
                    <a:lnTo>
                      <a:pt x="323" y="354"/>
                    </a:lnTo>
                    <a:lnTo>
                      <a:pt x="337" y="353"/>
                    </a:lnTo>
                    <a:lnTo>
                      <a:pt x="350" y="351"/>
                    </a:lnTo>
                    <a:lnTo>
                      <a:pt x="364" y="348"/>
                    </a:lnTo>
                    <a:lnTo>
                      <a:pt x="377" y="346"/>
                    </a:lnTo>
                    <a:lnTo>
                      <a:pt x="389" y="342"/>
                    </a:lnTo>
                    <a:lnTo>
                      <a:pt x="401" y="338"/>
                    </a:lnTo>
                    <a:lnTo>
                      <a:pt x="413" y="335"/>
                    </a:lnTo>
                    <a:lnTo>
                      <a:pt x="425" y="330"/>
                    </a:lnTo>
                    <a:lnTo>
                      <a:pt x="438" y="325"/>
                    </a:lnTo>
                    <a:lnTo>
                      <a:pt x="448" y="320"/>
                    </a:lnTo>
                    <a:lnTo>
                      <a:pt x="458" y="315"/>
                    </a:lnTo>
                    <a:lnTo>
                      <a:pt x="469" y="309"/>
                    </a:lnTo>
                    <a:lnTo>
                      <a:pt x="479" y="303"/>
                    </a:lnTo>
                    <a:lnTo>
                      <a:pt x="487" y="297"/>
                    </a:lnTo>
                    <a:lnTo>
                      <a:pt x="497" y="291"/>
                    </a:lnTo>
                    <a:lnTo>
                      <a:pt x="505" y="284"/>
                    </a:lnTo>
                    <a:lnTo>
                      <a:pt x="512" y="278"/>
                    </a:lnTo>
                    <a:lnTo>
                      <a:pt x="520" y="271"/>
                    </a:lnTo>
                    <a:lnTo>
                      <a:pt x="527" y="262"/>
                    </a:lnTo>
                    <a:lnTo>
                      <a:pt x="533" y="255"/>
                    </a:lnTo>
                    <a:lnTo>
                      <a:pt x="538" y="247"/>
                    </a:lnTo>
                    <a:lnTo>
                      <a:pt x="543" y="239"/>
                    </a:lnTo>
                    <a:lnTo>
                      <a:pt x="548" y="231"/>
                    </a:lnTo>
                    <a:lnTo>
                      <a:pt x="551" y="222"/>
                    </a:lnTo>
                    <a:lnTo>
                      <a:pt x="555" y="214"/>
                    </a:lnTo>
                    <a:lnTo>
                      <a:pt x="557" y="204"/>
                    </a:lnTo>
                    <a:lnTo>
                      <a:pt x="558" y="196"/>
                    </a:lnTo>
                    <a:lnTo>
                      <a:pt x="560" y="187"/>
                    </a:lnTo>
                    <a:lnTo>
                      <a:pt x="561" y="178"/>
                    </a:lnTo>
                    <a:lnTo>
                      <a:pt x="560" y="168"/>
                    </a:lnTo>
                    <a:lnTo>
                      <a:pt x="558" y="159"/>
                    </a:lnTo>
                    <a:lnTo>
                      <a:pt x="557" y="151"/>
                    </a:lnTo>
                    <a:lnTo>
                      <a:pt x="555" y="141"/>
                    </a:lnTo>
                    <a:lnTo>
                      <a:pt x="551" y="133"/>
                    </a:lnTo>
                    <a:lnTo>
                      <a:pt x="548" y="124"/>
                    </a:lnTo>
                    <a:lnTo>
                      <a:pt x="543" y="116"/>
                    </a:lnTo>
                    <a:lnTo>
                      <a:pt x="538" y="109"/>
                    </a:lnTo>
                    <a:lnTo>
                      <a:pt x="533" y="100"/>
                    </a:lnTo>
                    <a:lnTo>
                      <a:pt x="527" y="93"/>
                    </a:lnTo>
                    <a:lnTo>
                      <a:pt x="520" y="86"/>
                    </a:lnTo>
                    <a:lnTo>
                      <a:pt x="512" y="78"/>
                    </a:lnTo>
                    <a:lnTo>
                      <a:pt x="505" y="71"/>
                    </a:lnTo>
                    <a:lnTo>
                      <a:pt x="497" y="64"/>
                    </a:lnTo>
                    <a:lnTo>
                      <a:pt x="487" y="58"/>
                    </a:lnTo>
                    <a:lnTo>
                      <a:pt x="479" y="52"/>
                    </a:lnTo>
                    <a:lnTo>
                      <a:pt x="469" y="46"/>
                    </a:lnTo>
                    <a:lnTo>
                      <a:pt x="458" y="40"/>
                    </a:lnTo>
                    <a:lnTo>
                      <a:pt x="448" y="35"/>
                    </a:lnTo>
                    <a:lnTo>
                      <a:pt x="438" y="30"/>
                    </a:lnTo>
                    <a:lnTo>
                      <a:pt x="425" y="25"/>
                    </a:lnTo>
                    <a:lnTo>
                      <a:pt x="413" y="20"/>
                    </a:lnTo>
                    <a:lnTo>
                      <a:pt x="401" y="17"/>
                    </a:lnTo>
                    <a:lnTo>
                      <a:pt x="389" y="13"/>
                    </a:lnTo>
                    <a:lnTo>
                      <a:pt x="377" y="10"/>
                    </a:lnTo>
                    <a:lnTo>
                      <a:pt x="364" y="7"/>
                    </a:lnTo>
                    <a:lnTo>
                      <a:pt x="350" y="5"/>
                    </a:lnTo>
                    <a:lnTo>
                      <a:pt x="337" y="3"/>
                    </a:lnTo>
                    <a:lnTo>
                      <a:pt x="323" y="1"/>
                    </a:lnTo>
                    <a:lnTo>
                      <a:pt x="309" y="0"/>
                    </a:lnTo>
                    <a:lnTo>
                      <a:pt x="295" y="0"/>
                    </a:lnTo>
                    <a:lnTo>
                      <a:pt x="280" y="0"/>
                    </a:lnTo>
                  </a:path>
                </a:pathLst>
              </a:custGeom>
              <a:noFill/>
              <a:ln w="7938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247" name="Freeform 38"/>
              <p:cNvSpPr>
                <a:spLocks/>
              </p:cNvSpPr>
              <p:nvPr/>
            </p:nvSpPr>
            <p:spPr bwMode="auto">
              <a:xfrm>
                <a:off x="4126" y="1883"/>
                <a:ext cx="23" cy="279"/>
              </a:xfrm>
              <a:custGeom>
                <a:avLst/>
                <a:gdLst>
                  <a:gd name="T0" fmla="*/ 0 w 92"/>
                  <a:gd name="T1" fmla="*/ 0 h 1160"/>
                  <a:gd name="T2" fmla="*/ 0 w 92"/>
                  <a:gd name="T3" fmla="*/ 0 h 1160"/>
                  <a:gd name="T4" fmla="*/ 0 w 92"/>
                  <a:gd name="T5" fmla="*/ 0 h 1160"/>
                  <a:gd name="T6" fmla="*/ 0 w 92"/>
                  <a:gd name="T7" fmla="*/ 0 h 1160"/>
                  <a:gd name="T8" fmla="*/ 0 w 92"/>
                  <a:gd name="T9" fmla="*/ 0 h 11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160"/>
                  <a:gd name="T17" fmla="*/ 92 w 92"/>
                  <a:gd name="T18" fmla="*/ 1160 h 11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160">
                    <a:moveTo>
                      <a:pt x="0" y="1160"/>
                    </a:moveTo>
                    <a:lnTo>
                      <a:pt x="0" y="92"/>
                    </a:lnTo>
                    <a:lnTo>
                      <a:pt x="92" y="0"/>
                    </a:lnTo>
                    <a:lnTo>
                      <a:pt x="92" y="970"/>
                    </a:lnTo>
                    <a:lnTo>
                      <a:pt x="0" y="1160"/>
                    </a:lnTo>
                    <a:close/>
                  </a:path>
                </a:pathLst>
              </a:custGeom>
              <a:solidFill>
                <a:srgbClr val="E1E1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248" name="Line 39"/>
              <p:cNvSpPr>
                <a:spLocks noChangeShapeType="1"/>
              </p:cNvSpPr>
              <p:nvPr/>
            </p:nvSpPr>
            <p:spPr bwMode="auto">
              <a:xfrm flipV="1">
                <a:off x="4126" y="2117"/>
                <a:ext cx="23" cy="45"/>
              </a:xfrm>
              <a:prstGeom prst="line">
                <a:avLst/>
              </a:prstGeom>
              <a:noFill/>
              <a:ln w="0">
                <a:solidFill>
                  <a:srgbClr val="E1E1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249" name="Freeform 40"/>
              <p:cNvSpPr>
                <a:spLocks/>
              </p:cNvSpPr>
              <p:nvPr/>
            </p:nvSpPr>
            <p:spPr bwMode="auto">
              <a:xfrm>
                <a:off x="3328" y="1883"/>
                <a:ext cx="821" cy="22"/>
              </a:xfrm>
              <a:custGeom>
                <a:avLst/>
                <a:gdLst>
                  <a:gd name="T0" fmla="*/ 0 w 3180"/>
                  <a:gd name="T1" fmla="*/ 0 h 92"/>
                  <a:gd name="T2" fmla="*/ 0 w 3180"/>
                  <a:gd name="T3" fmla="*/ 0 h 92"/>
                  <a:gd name="T4" fmla="*/ 0 w 3180"/>
                  <a:gd name="T5" fmla="*/ 0 h 92"/>
                  <a:gd name="T6" fmla="*/ 0 w 3180"/>
                  <a:gd name="T7" fmla="*/ 0 h 92"/>
                  <a:gd name="T8" fmla="*/ 0 w 3180"/>
                  <a:gd name="T9" fmla="*/ 0 h 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80"/>
                  <a:gd name="T16" fmla="*/ 0 h 92"/>
                  <a:gd name="T17" fmla="*/ 3180 w 3180"/>
                  <a:gd name="T18" fmla="*/ 92 h 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80" h="92">
                    <a:moveTo>
                      <a:pt x="3088" y="92"/>
                    </a:moveTo>
                    <a:lnTo>
                      <a:pt x="0" y="92"/>
                    </a:lnTo>
                    <a:lnTo>
                      <a:pt x="376" y="0"/>
                    </a:lnTo>
                    <a:lnTo>
                      <a:pt x="3180" y="0"/>
                    </a:lnTo>
                    <a:lnTo>
                      <a:pt x="3088" y="92"/>
                    </a:lnTo>
                    <a:close/>
                  </a:path>
                </a:pathLst>
              </a:custGeom>
              <a:solidFill>
                <a:srgbClr val="9898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0" name="Line 41"/>
              <p:cNvSpPr>
                <a:spLocks noChangeShapeType="1"/>
              </p:cNvSpPr>
              <p:nvPr/>
            </p:nvSpPr>
            <p:spPr bwMode="auto">
              <a:xfrm flipV="1">
                <a:off x="4126" y="1883"/>
                <a:ext cx="23" cy="22"/>
              </a:xfrm>
              <a:prstGeom prst="line">
                <a:avLst/>
              </a:prstGeom>
              <a:noFill/>
              <a:ln w="0">
                <a:solidFill>
                  <a:srgbClr val="9898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1" name="Rectangle 42"/>
              <p:cNvSpPr>
                <a:spLocks noChangeArrowheads="1"/>
              </p:cNvSpPr>
              <p:nvPr/>
            </p:nvSpPr>
            <p:spPr bwMode="auto">
              <a:xfrm>
                <a:off x="3328" y="1905"/>
                <a:ext cx="798" cy="257"/>
              </a:xfrm>
              <a:prstGeom prst="rect">
                <a:avLst/>
              </a:prstGeom>
              <a:solidFill>
                <a:srgbClr val="C4C4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2" name="Line 43"/>
              <p:cNvSpPr>
                <a:spLocks noChangeShapeType="1"/>
              </p:cNvSpPr>
              <p:nvPr/>
            </p:nvSpPr>
            <p:spPr bwMode="auto">
              <a:xfrm>
                <a:off x="3328" y="1905"/>
                <a:ext cx="0" cy="257"/>
              </a:xfrm>
              <a:prstGeom prst="line">
                <a:avLst/>
              </a:prstGeom>
              <a:noFill/>
              <a:ln w="4763">
                <a:solidFill>
                  <a:srgbClr val="D6D6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3" name="Line 44"/>
              <p:cNvSpPr>
                <a:spLocks noChangeShapeType="1"/>
              </p:cNvSpPr>
              <p:nvPr/>
            </p:nvSpPr>
            <p:spPr bwMode="auto">
              <a:xfrm>
                <a:off x="3328" y="2162"/>
                <a:ext cx="798" cy="1"/>
              </a:xfrm>
              <a:prstGeom prst="line">
                <a:avLst/>
              </a:prstGeom>
              <a:noFill/>
              <a:ln w="4763">
                <a:solidFill>
                  <a:srgbClr val="B7B7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4" name="Line 45"/>
              <p:cNvSpPr>
                <a:spLocks noChangeShapeType="1"/>
              </p:cNvSpPr>
              <p:nvPr/>
            </p:nvSpPr>
            <p:spPr bwMode="auto">
              <a:xfrm flipV="1">
                <a:off x="4126" y="1905"/>
                <a:ext cx="0" cy="257"/>
              </a:xfrm>
              <a:prstGeom prst="line">
                <a:avLst/>
              </a:prstGeom>
              <a:noFill/>
              <a:ln w="4763">
                <a:solidFill>
                  <a:srgbClr val="EAEA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5" name="Line 46"/>
              <p:cNvSpPr>
                <a:spLocks noChangeShapeType="1"/>
              </p:cNvSpPr>
              <p:nvPr/>
            </p:nvSpPr>
            <p:spPr bwMode="auto">
              <a:xfrm flipH="1">
                <a:off x="3328" y="1905"/>
                <a:ext cx="798" cy="0"/>
              </a:xfrm>
              <a:prstGeom prst="line">
                <a:avLst/>
              </a:prstGeom>
              <a:noFill/>
              <a:ln w="4763">
                <a:solidFill>
                  <a:srgbClr val="B7B7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" name="Rectangle 47"/>
              <p:cNvSpPr>
                <a:spLocks noChangeArrowheads="1"/>
              </p:cNvSpPr>
              <p:nvPr/>
            </p:nvSpPr>
            <p:spPr bwMode="auto">
              <a:xfrm>
                <a:off x="2885" y="1977"/>
                <a:ext cx="254" cy="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de-DE" sz="100" b="1">
                    <a:solidFill>
                      <a:srgbClr val="000000"/>
                    </a:solidFill>
                    <a:latin typeface="Bookman Old Style" charset="0"/>
                  </a:rPr>
                  <a:t>Organisation</a:t>
                </a:r>
                <a:endParaRPr lang="de-DE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" name="Freeform 48"/>
              <p:cNvSpPr>
                <a:spLocks/>
              </p:cNvSpPr>
              <p:nvPr/>
            </p:nvSpPr>
            <p:spPr bwMode="auto">
              <a:xfrm>
                <a:off x="3255" y="1877"/>
                <a:ext cx="145" cy="86"/>
              </a:xfrm>
              <a:custGeom>
                <a:avLst/>
                <a:gdLst>
                  <a:gd name="T0" fmla="*/ 0 w 561"/>
                  <a:gd name="T1" fmla="*/ 0 h 357"/>
                  <a:gd name="T2" fmla="*/ 0 w 561"/>
                  <a:gd name="T3" fmla="*/ 0 h 357"/>
                  <a:gd name="T4" fmla="*/ 0 w 561"/>
                  <a:gd name="T5" fmla="*/ 0 h 357"/>
                  <a:gd name="T6" fmla="*/ 0 w 561"/>
                  <a:gd name="T7" fmla="*/ 0 h 357"/>
                  <a:gd name="T8" fmla="*/ 0 w 561"/>
                  <a:gd name="T9" fmla="*/ 0 h 357"/>
                  <a:gd name="T10" fmla="*/ 0 w 561"/>
                  <a:gd name="T11" fmla="*/ 0 h 357"/>
                  <a:gd name="T12" fmla="*/ 0 w 561"/>
                  <a:gd name="T13" fmla="*/ 0 h 357"/>
                  <a:gd name="T14" fmla="*/ 0 w 561"/>
                  <a:gd name="T15" fmla="*/ 0 h 357"/>
                  <a:gd name="T16" fmla="*/ 0 w 561"/>
                  <a:gd name="T17" fmla="*/ 0 h 357"/>
                  <a:gd name="T18" fmla="*/ 0 w 561"/>
                  <a:gd name="T19" fmla="*/ 0 h 357"/>
                  <a:gd name="T20" fmla="*/ 0 w 561"/>
                  <a:gd name="T21" fmla="*/ 0 h 357"/>
                  <a:gd name="T22" fmla="*/ 0 w 561"/>
                  <a:gd name="T23" fmla="*/ 0 h 357"/>
                  <a:gd name="T24" fmla="*/ 0 w 561"/>
                  <a:gd name="T25" fmla="*/ 0 h 357"/>
                  <a:gd name="T26" fmla="*/ 0 w 561"/>
                  <a:gd name="T27" fmla="*/ 0 h 357"/>
                  <a:gd name="T28" fmla="*/ 0 w 561"/>
                  <a:gd name="T29" fmla="*/ 0 h 357"/>
                  <a:gd name="T30" fmla="*/ 0 w 561"/>
                  <a:gd name="T31" fmla="*/ 0 h 357"/>
                  <a:gd name="T32" fmla="*/ 0 w 561"/>
                  <a:gd name="T33" fmla="*/ 0 h 357"/>
                  <a:gd name="T34" fmla="*/ 0 w 561"/>
                  <a:gd name="T35" fmla="*/ 0 h 357"/>
                  <a:gd name="T36" fmla="*/ 0 w 561"/>
                  <a:gd name="T37" fmla="*/ 0 h 357"/>
                  <a:gd name="T38" fmla="*/ 0 w 561"/>
                  <a:gd name="T39" fmla="*/ 0 h 357"/>
                  <a:gd name="T40" fmla="*/ 0 w 561"/>
                  <a:gd name="T41" fmla="*/ 0 h 357"/>
                  <a:gd name="T42" fmla="*/ 0 w 561"/>
                  <a:gd name="T43" fmla="*/ 0 h 357"/>
                  <a:gd name="T44" fmla="*/ 0 w 561"/>
                  <a:gd name="T45" fmla="*/ 0 h 357"/>
                  <a:gd name="T46" fmla="*/ 0 w 561"/>
                  <a:gd name="T47" fmla="*/ 0 h 357"/>
                  <a:gd name="T48" fmla="*/ 0 w 561"/>
                  <a:gd name="T49" fmla="*/ 0 h 357"/>
                  <a:gd name="T50" fmla="*/ 0 w 561"/>
                  <a:gd name="T51" fmla="*/ 0 h 357"/>
                  <a:gd name="T52" fmla="*/ 0 w 561"/>
                  <a:gd name="T53" fmla="*/ 0 h 357"/>
                  <a:gd name="T54" fmla="*/ 0 w 561"/>
                  <a:gd name="T55" fmla="*/ 0 h 357"/>
                  <a:gd name="T56" fmla="*/ 0 w 561"/>
                  <a:gd name="T57" fmla="*/ 0 h 357"/>
                  <a:gd name="T58" fmla="*/ 0 w 561"/>
                  <a:gd name="T59" fmla="*/ 0 h 357"/>
                  <a:gd name="T60" fmla="*/ 0 w 561"/>
                  <a:gd name="T61" fmla="*/ 0 h 357"/>
                  <a:gd name="T62" fmla="*/ 0 w 561"/>
                  <a:gd name="T63" fmla="*/ 0 h 357"/>
                  <a:gd name="T64" fmla="*/ 0 w 561"/>
                  <a:gd name="T65" fmla="*/ 0 h 357"/>
                  <a:gd name="T66" fmla="*/ 0 w 561"/>
                  <a:gd name="T67" fmla="*/ 0 h 357"/>
                  <a:gd name="T68" fmla="*/ 0 w 561"/>
                  <a:gd name="T69" fmla="*/ 0 h 357"/>
                  <a:gd name="T70" fmla="*/ 0 w 561"/>
                  <a:gd name="T71" fmla="*/ 0 h 357"/>
                  <a:gd name="T72" fmla="*/ 0 w 561"/>
                  <a:gd name="T73" fmla="*/ 0 h 357"/>
                  <a:gd name="T74" fmla="*/ 0 w 561"/>
                  <a:gd name="T75" fmla="*/ 0 h 357"/>
                  <a:gd name="T76" fmla="*/ 0 w 561"/>
                  <a:gd name="T77" fmla="*/ 0 h 357"/>
                  <a:gd name="T78" fmla="*/ 0 w 561"/>
                  <a:gd name="T79" fmla="*/ 0 h 357"/>
                  <a:gd name="T80" fmla="*/ 0 w 561"/>
                  <a:gd name="T81" fmla="*/ 0 h 357"/>
                  <a:gd name="T82" fmla="*/ 0 w 561"/>
                  <a:gd name="T83" fmla="*/ 0 h 357"/>
                  <a:gd name="T84" fmla="*/ 0 w 561"/>
                  <a:gd name="T85" fmla="*/ 0 h 35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561"/>
                  <a:gd name="T130" fmla="*/ 0 h 357"/>
                  <a:gd name="T131" fmla="*/ 561 w 561"/>
                  <a:gd name="T132" fmla="*/ 357 h 357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561" h="357">
                    <a:moveTo>
                      <a:pt x="280" y="0"/>
                    </a:moveTo>
                    <a:lnTo>
                      <a:pt x="266" y="0"/>
                    </a:lnTo>
                    <a:lnTo>
                      <a:pt x="251" y="0"/>
                    </a:lnTo>
                    <a:lnTo>
                      <a:pt x="238" y="1"/>
                    </a:lnTo>
                    <a:lnTo>
                      <a:pt x="223" y="3"/>
                    </a:lnTo>
                    <a:lnTo>
                      <a:pt x="210" y="5"/>
                    </a:lnTo>
                    <a:lnTo>
                      <a:pt x="197" y="7"/>
                    </a:lnTo>
                    <a:lnTo>
                      <a:pt x="184" y="10"/>
                    </a:lnTo>
                    <a:lnTo>
                      <a:pt x="171" y="13"/>
                    </a:lnTo>
                    <a:lnTo>
                      <a:pt x="158" y="17"/>
                    </a:lnTo>
                    <a:lnTo>
                      <a:pt x="146" y="20"/>
                    </a:lnTo>
                    <a:lnTo>
                      <a:pt x="135" y="25"/>
                    </a:lnTo>
                    <a:lnTo>
                      <a:pt x="123" y="30"/>
                    </a:lnTo>
                    <a:lnTo>
                      <a:pt x="112" y="35"/>
                    </a:lnTo>
                    <a:lnTo>
                      <a:pt x="103" y="40"/>
                    </a:lnTo>
                    <a:lnTo>
                      <a:pt x="92" y="46"/>
                    </a:lnTo>
                    <a:lnTo>
                      <a:pt x="82" y="52"/>
                    </a:lnTo>
                    <a:lnTo>
                      <a:pt x="72" y="58"/>
                    </a:lnTo>
                    <a:lnTo>
                      <a:pt x="64" y="64"/>
                    </a:lnTo>
                    <a:lnTo>
                      <a:pt x="55" y="71"/>
                    </a:lnTo>
                    <a:lnTo>
                      <a:pt x="48" y="78"/>
                    </a:lnTo>
                    <a:lnTo>
                      <a:pt x="41" y="86"/>
                    </a:lnTo>
                    <a:lnTo>
                      <a:pt x="34" y="93"/>
                    </a:lnTo>
                    <a:lnTo>
                      <a:pt x="28" y="100"/>
                    </a:lnTo>
                    <a:lnTo>
                      <a:pt x="22" y="109"/>
                    </a:lnTo>
                    <a:lnTo>
                      <a:pt x="17" y="116"/>
                    </a:lnTo>
                    <a:lnTo>
                      <a:pt x="12" y="124"/>
                    </a:lnTo>
                    <a:lnTo>
                      <a:pt x="8" y="133"/>
                    </a:lnTo>
                    <a:lnTo>
                      <a:pt x="6" y="141"/>
                    </a:lnTo>
                    <a:lnTo>
                      <a:pt x="3" y="151"/>
                    </a:lnTo>
                    <a:lnTo>
                      <a:pt x="1" y="159"/>
                    </a:lnTo>
                    <a:lnTo>
                      <a:pt x="0" y="168"/>
                    </a:lnTo>
                    <a:lnTo>
                      <a:pt x="0" y="178"/>
                    </a:lnTo>
                    <a:lnTo>
                      <a:pt x="0" y="187"/>
                    </a:lnTo>
                    <a:lnTo>
                      <a:pt x="1" y="196"/>
                    </a:lnTo>
                    <a:lnTo>
                      <a:pt x="3" y="204"/>
                    </a:lnTo>
                    <a:lnTo>
                      <a:pt x="6" y="214"/>
                    </a:lnTo>
                    <a:lnTo>
                      <a:pt x="8" y="222"/>
                    </a:lnTo>
                    <a:lnTo>
                      <a:pt x="12" y="231"/>
                    </a:lnTo>
                    <a:lnTo>
                      <a:pt x="17" y="239"/>
                    </a:lnTo>
                    <a:lnTo>
                      <a:pt x="22" y="247"/>
                    </a:lnTo>
                    <a:lnTo>
                      <a:pt x="28" y="255"/>
                    </a:lnTo>
                    <a:lnTo>
                      <a:pt x="34" y="262"/>
                    </a:lnTo>
                    <a:lnTo>
                      <a:pt x="41" y="271"/>
                    </a:lnTo>
                    <a:lnTo>
                      <a:pt x="48" y="278"/>
                    </a:lnTo>
                    <a:lnTo>
                      <a:pt x="55" y="284"/>
                    </a:lnTo>
                    <a:lnTo>
                      <a:pt x="64" y="291"/>
                    </a:lnTo>
                    <a:lnTo>
                      <a:pt x="72" y="297"/>
                    </a:lnTo>
                    <a:lnTo>
                      <a:pt x="82" y="303"/>
                    </a:lnTo>
                    <a:lnTo>
                      <a:pt x="92" y="309"/>
                    </a:lnTo>
                    <a:lnTo>
                      <a:pt x="103" y="315"/>
                    </a:lnTo>
                    <a:lnTo>
                      <a:pt x="112" y="320"/>
                    </a:lnTo>
                    <a:lnTo>
                      <a:pt x="123" y="325"/>
                    </a:lnTo>
                    <a:lnTo>
                      <a:pt x="135" y="330"/>
                    </a:lnTo>
                    <a:lnTo>
                      <a:pt x="146" y="335"/>
                    </a:lnTo>
                    <a:lnTo>
                      <a:pt x="158" y="338"/>
                    </a:lnTo>
                    <a:lnTo>
                      <a:pt x="171" y="342"/>
                    </a:lnTo>
                    <a:lnTo>
                      <a:pt x="184" y="346"/>
                    </a:lnTo>
                    <a:lnTo>
                      <a:pt x="197" y="348"/>
                    </a:lnTo>
                    <a:lnTo>
                      <a:pt x="210" y="351"/>
                    </a:lnTo>
                    <a:lnTo>
                      <a:pt x="223" y="353"/>
                    </a:lnTo>
                    <a:lnTo>
                      <a:pt x="238" y="354"/>
                    </a:lnTo>
                    <a:lnTo>
                      <a:pt x="251" y="355"/>
                    </a:lnTo>
                    <a:lnTo>
                      <a:pt x="266" y="355"/>
                    </a:lnTo>
                    <a:lnTo>
                      <a:pt x="280" y="357"/>
                    </a:lnTo>
                    <a:lnTo>
                      <a:pt x="295" y="355"/>
                    </a:lnTo>
                    <a:lnTo>
                      <a:pt x="309" y="355"/>
                    </a:lnTo>
                    <a:lnTo>
                      <a:pt x="323" y="354"/>
                    </a:lnTo>
                    <a:lnTo>
                      <a:pt x="337" y="353"/>
                    </a:lnTo>
                    <a:lnTo>
                      <a:pt x="350" y="351"/>
                    </a:lnTo>
                    <a:lnTo>
                      <a:pt x="364" y="348"/>
                    </a:lnTo>
                    <a:lnTo>
                      <a:pt x="377" y="346"/>
                    </a:lnTo>
                    <a:lnTo>
                      <a:pt x="389" y="342"/>
                    </a:lnTo>
                    <a:lnTo>
                      <a:pt x="401" y="338"/>
                    </a:lnTo>
                    <a:lnTo>
                      <a:pt x="413" y="335"/>
                    </a:lnTo>
                    <a:lnTo>
                      <a:pt x="425" y="330"/>
                    </a:lnTo>
                    <a:lnTo>
                      <a:pt x="438" y="325"/>
                    </a:lnTo>
                    <a:lnTo>
                      <a:pt x="448" y="320"/>
                    </a:lnTo>
                    <a:lnTo>
                      <a:pt x="458" y="315"/>
                    </a:lnTo>
                    <a:lnTo>
                      <a:pt x="469" y="309"/>
                    </a:lnTo>
                    <a:lnTo>
                      <a:pt x="479" y="303"/>
                    </a:lnTo>
                    <a:lnTo>
                      <a:pt x="487" y="297"/>
                    </a:lnTo>
                    <a:lnTo>
                      <a:pt x="497" y="291"/>
                    </a:lnTo>
                    <a:lnTo>
                      <a:pt x="505" y="284"/>
                    </a:lnTo>
                    <a:lnTo>
                      <a:pt x="512" y="278"/>
                    </a:lnTo>
                    <a:lnTo>
                      <a:pt x="520" y="271"/>
                    </a:lnTo>
                    <a:lnTo>
                      <a:pt x="527" y="262"/>
                    </a:lnTo>
                    <a:lnTo>
                      <a:pt x="533" y="255"/>
                    </a:lnTo>
                    <a:lnTo>
                      <a:pt x="538" y="247"/>
                    </a:lnTo>
                    <a:lnTo>
                      <a:pt x="543" y="239"/>
                    </a:lnTo>
                    <a:lnTo>
                      <a:pt x="548" y="231"/>
                    </a:lnTo>
                    <a:lnTo>
                      <a:pt x="551" y="222"/>
                    </a:lnTo>
                    <a:lnTo>
                      <a:pt x="555" y="214"/>
                    </a:lnTo>
                    <a:lnTo>
                      <a:pt x="557" y="204"/>
                    </a:lnTo>
                    <a:lnTo>
                      <a:pt x="558" y="196"/>
                    </a:lnTo>
                    <a:lnTo>
                      <a:pt x="560" y="187"/>
                    </a:lnTo>
                    <a:lnTo>
                      <a:pt x="561" y="178"/>
                    </a:lnTo>
                    <a:lnTo>
                      <a:pt x="560" y="168"/>
                    </a:lnTo>
                    <a:lnTo>
                      <a:pt x="558" y="159"/>
                    </a:lnTo>
                    <a:lnTo>
                      <a:pt x="557" y="151"/>
                    </a:lnTo>
                    <a:lnTo>
                      <a:pt x="555" y="141"/>
                    </a:lnTo>
                    <a:lnTo>
                      <a:pt x="551" y="133"/>
                    </a:lnTo>
                    <a:lnTo>
                      <a:pt x="548" y="124"/>
                    </a:lnTo>
                    <a:lnTo>
                      <a:pt x="543" y="116"/>
                    </a:lnTo>
                    <a:lnTo>
                      <a:pt x="538" y="109"/>
                    </a:lnTo>
                    <a:lnTo>
                      <a:pt x="533" y="100"/>
                    </a:lnTo>
                    <a:lnTo>
                      <a:pt x="527" y="93"/>
                    </a:lnTo>
                    <a:lnTo>
                      <a:pt x="520" y="86"/>
                    </a:lnTo>
                    <a:lnTo>
                      <a:pt x="512" y="78"/>
                    </a:lnTo>
                    <a:lnTo>
                      <a:pt x="505" y="71"/>
                    </a:lnTo>
                    <a:lnTo>
                      <a:pt x="497" y="64"/>
                    </a:lnTo>
                    <a:lnTo>
                      <a:pt x="487" y="58"/>
                    </a:lnTo>
                    <a:lnTo>
                      <a:pt x="479" y="52"/>
                    </a:lnTo>
                    <a:lnTo>
                      <a:pt x="469" y="46"/>
                    </a:lnTo>
                    <a:lnTo>
                      <a:pt x="458" y="40"/>
                    </a:lnTo>
                    <a:lnTo>
                      <a:pt x="448" y="35"/>
                    </a:lnTo>
                    <a:lnTo>
                      <a:pt x="438" y="30"/>
                    </a:lnTo>
                    <a:lnTo>
                      <a:pt x="425" y="25"/>
                    </a:lnTo>
                    <a:lnTo>
                      <a:pt x="413" y="20"/>
                    </a:lnTo>
                    <a:lnTo>
                      <a:pt x="401" y="17"/>
                    </a:lnTo>
                    <a:lnTo>
                      <a:pt x="389" y="13"/>
                    </a:lnTo>
                    <a:lnTo>
                      <a:pt x="377" y="10"/>
                    </a:lnTo>
                    <a:lnTo>
                      <a:pt x="364" y="7"/>
                    </a:lnTo>
                    <a:lnTo>
                      <a:pt x="350" y="5"/>
                    </a:lnTo>
                    <a:lnTo>
                      <a:pt x="337" y="3"/>
                    </a:lnTo>
                    <a:lnTo>
                      <a:pt x="323" y="1"/>
                    </a:lnTo>
                    <a:lnTo>
                      <a:pt x="309" y="0"/>
                    </a:lnTo>
                    <a:lnTo>
                      <a:pt x="295" y="0"/>
                    </a:lnTo>
                    <a:lnTo>
                      <a:pt x="280" y="0"/>
                    </a:lnTo>
                  </a:path>
                </a:pathLst>
              </a:custGeom>
              <a:noFill/>
              <a:ln w="7938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8" name="Freeform 49"/>
              <p:cNvSpPr>
                <a:spLocks/>
              </p:cNvSpPr>
              <p:nvPr/>
            </p:nvSpPr>
            <p:spPr bwMode="auto">
              <a:xfrm>
                <a:off x="4126" y="1883"/>
                <a:ext cx="23" cy="279"/>
              </a:xfrm>
              <a:custGeom>
                <a:avLst/>
                <a:gdLst>
                  <a:gd name="T0" fmla="*/ 0 w 92"/>
                  <a:gd name="T1" fmla="*/ 0 h 1160"/>
                  <a:gd name="T2" fmla="*/ 0 w 92"/>
                  <a:gd name="T3" fmla="*/ 0 h 1160"/>
                  <a:gd name="T4" fmla="*/ 0 w 92"/>
                  <a:gd name="T5" fmla="*/ 0 h 1160"/>
                  <a:gd name="T6" fmla="*/ 0 w 92"/>
                  <a:gd name="T7" fmla="*/ 0 h 1160"/>
                  <a:gd name="T8" fmla="*/ 0 w 92"/>
                  <a:gd name="T9" fmla="*/ 0 h 11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160"/>
                  <a:gd name="T17" fmla="*/ 92 w 92"/>
                  <a:gd name="T18" fmla="*/ 1160 h 11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160">
                    <a:moveTo>
                      <a:pt x="0" y="1160"/>
                    </a:moveTo>
                    <a:lnTo>
                      <a:pt x="0" y="92"/>
                    </a:lnTo>
                    <a:lnTo>
                      <a:pt x="92" y="0"/>
                    </a:lnTo>
                    <a:lnTo>
                      <a:pt x="92" y="970"/>
                    </a:lnTo>
                    <a:lnTo>
                      <a:pt x="0" y="1160"/>
                    </a:lnTo>
                    <a:close/>
                  </a:path>
                </a:pathLst>
              </a:custGeom>
              <a:solidFill>
                <a:srgbClr val="E1E1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9" name="Line 50"/>
              <p:cNvSpPr>
                <a:spLocks noChangeShapeType="1"/>
              </p:cNvSpPr>
              <p:nvPr/>
            </p:nvSpPr>
            <p:spPr bwMode="auto">
              <a:xfrm flipV="1">
                <a:off x="4126" y="2117"/>
                <a:ext cx="23" cy="45"/>
              </a:xfrm>
              <a:prstGeom prst="line">
                <a:avLst/>
              </a:prstGeom>
              <a:noFill/>
              <a:ln w="0">
                <a:solidFill>
                  <a:srgbClr val="E1E1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260" name="Freeform 51"/>
              <p:cNvSpPr>
                <a:spLocks/>
              </p:cNvSpPr>
              <p:nvPr/>
            </p:nvSpPr>
            <p:spPr bwMode="auto">
              <a:xfrm>
                <a:off x="3328" y="1883"/>
                <a:ext cx="821" cy="22"/>
              </a:xfrm>
              <a:custGeom>
                <a:avLst/>
                <a:gdLst>
                  <a:gd name="T0" fmla="*/ 0 w 3180"/>
                  <a:gd name="T1" fmla="*/ 0 h 92"/>
                  <a:gd name="T2" fmla="*/ 0 w 3180"/>
                  <a:gd name="T3" fmla="*/ 0 h 92"/>
                  <a:gd name="T4" fmla="*/ 0 w 3180"/>
                  <a:gd name="T5" fmla="*/ 0 h 92"/>
                  <a:gd name="T6" fmla="*/ 0 w 3180"/>
                  <a:gd name="T7" fmla="*/ 0 h 92"/>
                  <a:gd name="T8" fmla="*/ 0 w 3180"/>
                  <a:gd name="T9" fmla="*/ 0 h 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80"/>
                  <a:gd name="T16" fmla="*/ 0 h 92"/>
                  <a:gd name="T17" fmla="*/ 3180 w 3180"/>
                  <a:gd name="T18" fmla="*/ 92 h 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80" h="92">
                    <a:moveTo>
                      <a:pt x="3088" y="92"/>
                    </a:moveTo>
                    <a:lnTo>
                      <a:pt x="0" y="92"/>
                    </a:lnTo>
                    <a:lnTo>
                      <a:pt x="376" y="0"/>
                    </a:lnTo>
                    <a:lnTo>
                      <a:pt x="3180" y="0"/>
                    </a:lnTo>
                    <a:lnTo>
                      <a:pt x="3088" y="92"/>
                    </a:lnTo>
                    <a:close/>
                  </a:path>
                </a:pathLst>
              </a:custGeom>
              <a:solidFill>
                <a:srgbClr val="9898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261" name="Line 52"/>
              <p:cNvSpPr>
                <a:spLocks noChangeShapeType="1"/>
              </p:cNvSpPr>
              <p:nvPr/>
            </p:nvSpPr>
            <p:spPr bwMode="auto">
              <a:xfrm flipV="1">
                <a:off x="4126" y="1883"/>
                <a:ext cx="23" cy="22"/>
              </a:xfrm>
              <a:prstGeom prst="line">
                <a:avLst/>
              </a:prstGeom>
              <a:noFill/>
              <a:ln w="0">
                <a:solidFill>
                  <a:srgbClr val="9898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262" name="Rectangle 53"/>
              <p:cNvSpPr>
                <a:spLocks noChangeArrowheads="1"/>
              </p:cNvSpPr>
              <p:nvPr/>
            </p:nvSpPr>
            <p:spPr bwMode="auto">
              <a:xfrm>
                <a:off x="3328" y="1905"/>
                <a:ext cx="798" cy="257"/>
              </a:xfrm>
              <a:prstGeom prst="rect">
                <a:avLst/>
              </a:prstGeom>
              <a:solidFill>
                <a:srgbClr val="C4C4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263" name="Line 54"/>
              <p:cNvSpPr>
                <a:spLocks noChangeShapeType="1"/>
              </p:cNvSpPr>
              <p:nvPr/>
            </p:nvSpPr>
            <p:spPr bwMode="auto">
              <a:xfrm>
                <a:off x="3328" y="1905"/>
                <a:ext cx="0" cy="257"/>
              </a:xfrm>
              <a:prstGeom prst="line">
                <a:avLst/>
              </a:prstGeom>
              <a:noFill/>
              <a:ln w="4763">
                <a:solidFill>
                  <a:srgbClr val="D6D6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264" name="Line 55"/>
              <p:cNvSpPr>
                <a:spLocks noChangeShapeType="1"/>
              </p:cNvSpPr>
              <p:nvPr/>
            </p:nvSpPr>
            <p:spPr bwMode="auto">
              <a:xfrm>
                <a:off x="3328" y="2162"/>
                <a:ext cx="798" cy="1"/>
              </a:xfrm>
              <a:prstGeom prst="line">
                <a:avLst/>
              </a:prstGeom>
              <a:noFill/>
              <a:ln w="4763">
                <a:solidFill>
                  <a:srgbClr val="B7B7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265" name="Line 56"/>
              <p:cNvSpPr>
                <a:spLocks noChangeShapeType="1"/>
              </p:cNvSpPr>
              <p:nvPr/>
            </p:nvSpPr>
            <p:spPr bwMode="auto">
              <a:xfrm flipV="1">
                <a:off x="4126" y="1905"/>
                <a:ext cx="0" cy="257"/>
              </a:xfrm>
              <a:prstGeom prst="line">
                <a:avLst/>
              </a:prstGeom>
              <a:noFill/>
              <a:ln w="4763">
                <a:solidFill>
                  <a:srgbClr val="EAEA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266" name="Line 57"/>
              <p:cNvSpPr>
                <a:spLocks noChangeShapeType="1"/>
              </p:cNvSpPr>
              <p:nvPr/>
            </p:nvSpPr>
            <p:spPr bwMode="auto">
              <a:xfrm flipH="1">
                <a:off x="3328" y="1905"/>
                <a:ext cx="798" cy="0"/>
              </a:xfrm>
              <a:prstGeom prst="line">
                <a:avLst/>
              </a:prstGeom>
              <a:noFill/>
              <a:ln w="4763">
                <a:solidFill>
                  <a:srgbClr val="B7B7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267" name="Rectangle 58"/>
              <p:cNvSpPr>
                <a:spLocks noChangeArrowheads="1"/>
              </p:cNvSpPr>
              <p:nvPr/>
            </p:nvSpPr>
            <p:spPr bwMode="auto">
              <a:xfrm>
                <a:off x="2885" y="1977"/>
                <a:ext cx="254" cy="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de-DE" sz="100" b="1">
                    <a:solidFill>
                      <a:srgbClr val="000000"/>
                    </a:solidFill>
                    <a:latin typeface="Bookman Old Style" charset="0"/>
                  </a:rPr>
                  <a:t>Organisation</a:t>
                </a:r>
                <a:endParaRPr lang="de-DE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268" name="Freeform 59"/>
              <p:cNvSpPr>
                <a:spLocks/>
              </p:cNvSpPr>
              <p:nvPr/>
            </p:nvSpPr>
            <p:spPr bwMode="auto">
              <a:xfrm>
                <a:off x="4089" y="2284"/>
                <a:ext cx="24" cy="193"/>
              </a:xfrm>
              <a:custGeom>
                <a:avLst/>
                <a:gdLst>
                  <a:gd name="T0" fmla="*/ 0 w 92"/>
                  <a:gd name="T1" fmla="*/ 0 h 803"/>
                  <a:gd name="T2" fmla="*/ 0 w 92"/>
                  <a:gd name="T3" fmla="*/ 0 h 803"/>
                  <a:gd name="T4" fmla="*/ 0 w 92"/>
                  <a:gd name="T5" fmla="*/ 0 h 803"/>
                  <a:gd name="T6" fmla="*/ 0 w 92"/>
                  <a:gd name="T7" fmla="*/ 0 h 803"/>
                  <a:gd name="T8" fmla="*/ 0 w 92"/>
                  <a:gd name="T9" fmla="*/ 0 h 8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803"/>
                  <a:gd name="T17" fmla="*/ 92 w 92"/>
                  <a:gd name="T18" fmla="*/ 803 h 8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803">
                    <a:moveTo>
                      <a:pt x="0" y="803"/>
                    </a:moveTo>
                    <a:lnTo>
                      <a:pt x="0" y="92"/>
                    </a:lnTo>
                    <a:lnTo>
                      <a:pt x="92" y="0"/>
                    </a:lnTo>
                    <a:lnTo>
                      <a:pt x="92" y="646"/>
                    </a:lnTo>
                    <a:lnTo>
                      <a:pt x="0" y="803"/>
                    </a:lnTo>
                    <a:close/>
                  </a:path>
                </a:pathLst>
              </a:custGeom>
              <a:solidFill>
                <a:srgbClr val="E1E1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269" name="Line 60"/>
              <p:cNvSpPr>
                <a:spLocks noChangeShapeType="1"/>
              </p:cNvSpPr>
              <p:nvPr/>
            </p:nvSpPr>
            <p:spPr bwMode="auto">
              <a:xfrm flipV="1">
                <a:off x="4089" y="2440"/>
                <a:ext cx="24" cy="37"/>
              </a:xfrm>
              <a:prstGeom prst="line">
                <a:avLst/>
              </a:prstGeom>
              <a:noFill/>
              <a:ln w="0">
                <a:solidFill>
                  <a:srgbClr val="E1E1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270" name="Freeform 61"/>
              <p:cNvSpPr>
                <a:spLocks/>
              </p:cNvSpPr>
              <p:nvPr/>
            </p:nvSpPr>
            <p:spPr bwMode="auto">
              <a:xfrm>
                <a:off x="3537" y="2284"/>
                <a:ext cx="576" cy="22"/>
              </a:xfrm>
              <a:custGeom>
                <a:avLst/>
                <a:gdLst>
                  <a:gd name="T0" fmla="*/ 0 w 2232"/>
                  <a:gd name="T1" fmla="*/ 0 h 92"/>
                  <a:gd name="T2" fmla="*/ 0 w 2232"/>
                  <a:gd name="T3" fmla="*/ 0 h 92"/>
                  <a:gd name="T4" fmla="*/ 0 w 2232"/>
                  <a:gd name="T5" fmla="*/ 0 h 92"/>
                  <a:gd name="T6" fmla="*/ 0 w 2232"/>
                  <a:gd name="T7" fmla="*/ 0 h 92"/>
                  <a:gd name="T8" fmla="*/ 0 w 2232"/>
                  <a:gd name="T9" fmla="*/ 0 h 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32"/>
                  <a:gd name="T16" fmla="*/ 0 h 92"/>
                  <a:gd name="T17" fmla="*/ 2232 w 2232"/>
                  <a:gd name="T18" fmla="*/ 92 h 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32" h="92">
                    <a:moveTo>
                      <a:pt x="2140" y="92"/>
                    </a:moveTo>
                    <a:lnTo>
                      <a:pt x="0" y="92"/>
                    </a:lnTo>
                    <a:lnTo>
                      <a:pt x="289" y="0"/>
                    </a:lnTo>
                    <a:lnTo>
                      <a:pt x="2232" y="0"/>
                    </a:lnTo>
                    <a:lnTo>
                      <a:pt x="2140" y="92"/>
                    </a:lnTo>
                    <a:close/>
                  </a:path>
                </a:pathLst>
              </a:custGeom>
              <a:solidFill>
                <a:srgbClr val="9898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271" name="Line 62"/>
              <p:cNvSpPr>
                <a:spLocks noChangeShapeType="1"/>
              </p:cNvSpPr>
              <p:nvPr/>
            </p:nvSpPr>
            <p:spPr bwMode="auto">
              <a:xfrm flipV="1">
                <a:off x="4089" y="2284"/>
                <a:ext cx="24" cy="22"/>
              </a:xfrm>
              <a:prstGeom prst="line">
                <a:avLst/>
              </a:prstGeom>
              <a:noFill/>
              <a:ln w="0">
                <a:solidFill>
                  <a:srgbClr val="9898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272" name="Rectangle 63"/>
              <p:cNvSpPr>
                <a:spLocks noChangeArrowheads="1"/>
              </p:cNvSpPr>
              <p:nvPr/>
            </p:nvSpPr>
            <p:spPr bwMode="auto">
              <a:xfrm>
                <a:off x="3537" y="2306"/>
                <a:ext cx="552" cy="171"/>
              </a:xfrm>
              <a:prstGeom prst="rect">
                <a:avLst/>
              </a:prstGeom>
              <a:solidFill>
                <a:srgbClr val="C4C4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273" name="Line 64"/>
              <p:cNvSpPr>
                <a:spLocks noChangeShapeType="1"/>
              </p:cNvSpPr>
              <p:nvPr/>
            </p:nvSpPr>
            <p:spPr bwMode="auto">
              <a:xfrm>
                <a:off x="3537" y="2306"/>
                <a:ext cx="1" cy="171"/>
              </a:xfrm>
              <a:prstGeom prst="line">
                <a:avLst/>
              </a:prstGeom>
              <a:noFill/>
              <a:ln w="4763">
                <a:solidFill>
                  <a:srgbClr val="D6D6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274" name="Line 65"/>
              <p:cNvSpPr>
                <a:spLocks noChangeShapeType="1"/>
              </p:cNvSpPr>
              <p:nvPr/>
            </p:nvSpPr>
            <p:spPr bwMode="auto">
              <a:xfrm>
                <a:off x="3537" y="2477"/>
                <a:ext cx="552" cy="1"/>
              </a:xfrm>
              <a:prstGeom prst="line">
                <a:avLst/>
              </a:prstGeom>
              <a:noFill/>
              <a:ln w="4763">
                <a:solidFill>
                  <a:srgbClr val="B7B7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275" name="Line 66"/>
              <p:cNvSpPr>
                <a:spLocks noChangeShapeType="1"/>
              </p:cNvSpPr>
              <p:nvPr/>
            </p:nvSpPr>
            <p:spPr bwMode="auto">
              <a:xfrm flipV="1">
                <a:off x="4089" y="2306"/>
                <a:ext cx="1" cy="171"/>
              </a:xfrm>
              <a:prstGeom prst="line">
                <a:avLst/>
              </a:prstGeom>
              <a:noFill/>
              <a:ln w="4763">
                <a:solidFill>
                  <a:srgbClr val="EAEA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" name="Line 67"/>
              <p:cNvSpPr>
                <a:spLocks noChangeShapeType="1"/>
              </p:cNvSpPr>
              <p:nvPr/>
            </p:nvSpPr>
            <p:spPr bwMode="auto">
              <a:xfrm flipH="1">
                <a:off x="3537" y="2306"/>
                <a:ext cx="552" cy="1"/>
              </a:xfrm>
              <a:prstGeom prst="line">
                <a:avLst/>
              </a:prstGeom>
              <a:noFill/>
              <a:ln w="4763">
                <a:solidFill>
                  <a:srgbClr val="B7B7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277" name="Rectangle 68"/>
              <p:cNvSpPr>
                <a:spLocks noChangeArrowheads="1"/>
              </p:cNvSpPr>
              <p:nvPr/>
            </p:nvSpPr>
            <p:spPr bwMode="auto">
              <a:xfrm>
                <a:off x="3312" y="2330"/>
                <a:ext cx="145" cy="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de-DE" sz="100" b="1">
                    <a:solidFill>
                      <a:srgbClr val="000000"/>
                    </a:solidFill>
                    <a:latin typeface="Bookman Old Style" charset="0"/>
                  </a:rPr>
                  <a:t>Service</a:t>
                </a:r>
                <a:endParaRPr lang="de-DE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278" name="Freeform 69"/>
              <p:cNvSpPr>
                <a:spLocks/>
              </p:cNvSpPr>
              <p:nvPr/>
            </p:nvSpPr>
            <p:spPr bwMode="auto">
              <a:xfrm>
                <a:off x="3284" y="1511"/>
                <a:ext cx="24" cy="280"/>
              </a:xfrm>
              <a:custGeom>
                <a:avLst/>
                <a:gdLst>
                  <a:gd name="T0" fmla="*/ 0 w 92"/>
                  <a:gd name="T1" fmla="*/ 0 h 1164"/>
                  <a:gd name="T2" fmla="*/ 0 w 92"/>
                  <a:gd name="T3" fmla="*/ 0 h 1164"/>
                  <a:gd name="T4" fmla="*/ 0 w 92"/>
                  <a:gd name="T5" fmla="*/ 0 h 1164"/>
                  <a:gd name="T6" fmla="*/ 0 w 92"/>
                  <a:gd name="T7" fmla="*/ 0 h 1164"/>
                  <a:gd name="T8" fmla="*/ 0 w 92"/>
                  <a:gd name="T9" fmla="*/ 0 h 11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164"/>
                  <a:gd name="T17" fmla="*/ 92 w 92"/>
                  <a:gd name="T18" fmla="*/ 1164 h 11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164">
                    <a:moveTo>
                      <a:pt x="0" y="1164"/>
                    </a:moveTo>
                    <a:lnTo>
                      <a:pt x="0" y="92"/>
                    </a:lnTo>
                    <a:lnTo>
                      <a:pt x="92" y="0"/>
                    </a:lnTo>
                    <a:lnTo>
                      <a:pt x="92" y="974"/>
                    </a:lnTo>
                    <a:lnTo>
                      <a:pt x="0" y="1164"/>
                    </a:lnTo>
                    <a:close/>
                  </a:path>
                </a:pathLst>
              </a:custGeom>
              <a:solidFill>
                <a:srgbClr val="9D9D9D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279" name="Line 70"/>
              <p:cNvSpPr>
                <a:spLocks noChangeShapeType="1"/>
              </p:cNvSpPr>
              <p:nvPr/>
            </p:nvSpPr>
            <p:spPr bwMode="auto">
              <a:xfrm flipV="1">
                <a:off x="3284" y="1745"/>
                <a:ext cx="24" cy="46"/>
              </a:xfrm>
              <a:prstGeom prst="line">
                <a:avLst/>
              </a:prstGeom>
              <a:noFill/>
              <a:ln w="0">
                <a:solidFill>
                  <a:srgbClr val="9D9D9D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280" name="Freeform 71"/>
              <p:cNvSpPr>
                <a:spLocks/>
              </p:cNvSpPr>
              <p:nvPr/>
            </p:nvSpPr>
            <p:spPr bwMode="auto">
              <a:xfrm>
                <a:off x="2090" y="1511"/>
                <a:ext cx="1218" cy="22"/>
              </a:xfrm>
              <a:custGeom>
                <a:avLst/>
                <a:gdLst>
                  <a:gd name="T0" fmla="*/ 0 w 4720"/>
                  <a:gd name="T1" fmla="*/ 0 h 92"/>
                  <a:gd name="T2" fmla="*/ 0 w 4720"/>
                  <a:gd name="T3" fmla="*/ 0 h 92"/>
                  <a:gd name="T4" fmla="*/ 0 w 4720"/>
                  <a:gd name="T5" fmla="*/ 0 h 92"/>
                  <a:gd name="T6" fmla="*/ 0 w 4720"/>
                  <a:gd name="T7" fmla="*/ 0 h 92"/>
                  <a:gd name="T8" fmla="*/ 0 w 4720"/>
                  <a:gd name="T9" fmla="*/ 0 h 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720"/>
                  <a:gd name="T16" fmla="*/ 0 h 92"/>
                  <a:gd name="T17" fmla="*/ 4720 w 4720"/>
                  <a:gd name="T18" fmla="*/ 92 h 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720" h="92">
                    <a:moveTo>
                      <a:pt x="4628" y="92"/>
                    </a:moveTo>
                    <a:lnTo>
                      <a:pt x="0" y="92"/>
                    </a:lnTo>
                    <a:lnTo>
                      <a:pt x="519" y="0"/>
                    </a:lnTo>
                    <a:lnTo>
                      <a:pt x="4720" y="0"/>
                    </a:lnTo>
                    <a:lnTo>
                      <a:pt x="4628" y="92"/>
                    </a:lnTo>
                    <a:close/>
                  </a:path>
                </a:pathLst>
              </a:custGeom>
              <a:solidFill>
                <a:srgbClr val="6A6A6A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281" name="Line 72"/>
              <p:cNvSpPr>
                <a:spLocks noChangeShapeType="1"/>
              </p:cNvSpPr>
              <p:nvPr/>
            </p:nvSpPr>
            <p:spPr bwMode="auto">
              <a:xfrm flipV="1">
                <a:off x="3284" y="1511"/>
                <a:ext cx="24" cy="22"/>
              </a:xfrm>
              <a:prstGeom prst="line">
                <a:avLst/>
              </a:prstGeom>
              <a:noFill/>
              <a:ln w="0">
                <a:solidFill>
                  <a:srgbClr val="6A6A6A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282" name="Rectangle 73"/>
              <p:cNvSpPr>
                <a:spLocks noChangeArrowheads="1"/>
              </p:cNvSpPr>
              <p:nvPr/>
            </p:nvSpPr>
            <p:spPr bwMode="auto">
              <a:xfrm>
                <a:off x="2090" y="1533"/>
                <a:ext cx="1194" cy="258"/>
              </a:xfrm>
              <a:prstGeom prst="rect">
                <a:avLst/>
              </a:prstGeom>
              <a:solidFill>
                <a:srgbClr val="88888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283" name="Line 74"/>
              <p:cNvSpPr>
                <a:spLocks noChangeShapeType="1"/>
              </p:cNvSpPr>
              <p:nvPr/>
            </p:nvSpPr>
            <p:spPr bwMode="auto">
              <a:xfrm>
                <a:off x="2090" y="1533"/>
                <a:ext cx="1" cy="258"/>
              </a:xfrm>
              <a:prstGeom prst="line">
                <a:avLst/>
              </a:prstGeom>
              <a:noFill/>
              <a:ln w="4763">
                <a:solidFill>
                  <a:srgbClr val="959595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284" name="Line 75"/>
              <p:cNvSpPr>
                <a:spLocks noChangeShapeType="1"/>
              </p:cNvSpPr>
              <p:nvPr/>
            </p:nvSpPr>
            <p:spPr bwMode="auto">
              <a:xfrm>
                <a:off x="2090" y="1791"/>
                <a:ext cx="1194" cy="1"/>
              </a:xfrm>
              <a:prstGeom prst="line">
                <a:avLst/>
              </a:prstGeom>
              <a:noFill/>
              <a:ln w="4763">
                <a:solidFill>
                  <a:srgbClr val="7F7F7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285" name="Line 76"/>
              <p:cNvSpPr>
                <a:spLocks noChangeShapeType="1"/>
              </p:cNvSpPr>
              <p:nvPr/>
            </p:nvSpPr>
            <p:spPr bwMode="auto">
              <a:xfrm flipV="1">
                <a:off x="3284" y="1533"/>
                <a:ext cx="1" cy="258"/>
              </a:xfrm>
              <a:prstGeom prst="line">
                <a:avLst/>
              </a:prstGeom>
              <a:noFill/>
              <a:ln w="4763">
                <a:solidFill>
                  <a:srgbClr val="A3A3A3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286" name="Line 77"/>
              <p:cNvSpPr>
                <a:spLocks noChangeShapeType="1"/>
              </p:cNvSpPr>
              <p:nvPr/>
            </p:nvSpPr>
            <p:spPr bwMode="auto">
              <a:xfrm flipH="1">
                <a:off x="2090" y="1533"/>
                <a:ext cx="1194" cy="1"/>
              </a:xfrm>
              <a:prstGeom prst="line">
                <a:avLst/>
              </a:prstGeom>
              <a:noFill/>
              <a:ln w="4763">
                <a:solidFill>
                  <a:srgbClr val="7F7F7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287" name="Rectangle 78"/>
              <p:cNvSpPr>
                <a:spLocks noChangeArrowheads="1"/>
              </p:cNvSpPr>
              <p:nvPr/>
            </p:nvSpPr>
            <p:spPr bwMode="auto">
              <a:xfrm>
                <a:off x="2164" y="1606"/>
                <a:ext cx="163" cy="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de-DE" sz="100" b="1" dirty="0" err="1">
                    <a:solidFill>
                      <a:srgbClr val="000000"/>
                    </a:solidFill>
                    <a:latin typeface="Bookman Old Style" charset="0"/>
                  </a:rPr>
                  <a:t>Funding</a:t>
                </a:r>
                <a:endParaRPr lang="de-DE" sz="1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8" name="Freeform 80"/>
              <p:cNvSpPr>
                <a:spLocks/>
              </p:cNvSpPr>
              <p:nvPr/>
            </p:nvSpPr>
            <p:spPr bwMode="auto">
              <a:xfrm>
                <a:off x="2509" y="1791"/>
                <a:ext cx="178" cy="172"/>
              </a:xfrm>
              <a:custGeom>
                <a:avLst/>
                <a:gdLst>
                  <a:gd name="T0" fmla="*/ 0 w 690"/>
                  <a:gd name="T1" fmla="*/ 0 h 711"/>
                  <a:gd name="T2" fmla="*/ 0 w 690"/>
                  <a:gd name="T3" fmla="*/ 0 h 711"/>
                  <a:gd name="T4" fmla="*/ 0 w 690"/>
                  <a:gd name="T5" fmla="*/ 0 h 711"/>
                  <a:gd name="T6" fmla="*/ 0 w 690"/>
                  <a:gd name="T7" fmla="*/ 0 h 7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90"/>
                  <a:gd name="T13" fmla="*/ 0 h 711"/>
                  <a:gd name="T14" fmla="*/ 690 w 690"/>
                  <a:gd name="T15" fmla="*/ 711 h 7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90" h="711">
                    <a:moveTo>
                      <a:pt x="690" y="0"/>
                    </a:moveTo>
                    <a:lnTo>
                      <a:pt x="690" y="354"/>
                    </a:lnTo>
                    <a:lnTo>
                      <a:pt x="0" y="354"/>
                    </a:lnTo>
                    <a:lnTo>
                      <a:pt x="0" y="711"/>
                    </a:lnTo>
                  </a:path>
                </a:pathLst>
              </a:custGeom>
              <a:noFill/>
              <a:ln w="7938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289" name="Freeform 81"/>
              <p:cNvSpPr>
                <a:spLocks/>
              </p:cNvSpPr>
              <p:nvPr/>
            </p:nvSpPr>
            <p:spPr bwMode="auto">
              <a:xfrm>
                <a:off x="2831" y="2034"/>
                <a:ext cx="497" cy="58"/>
              </a:xfrm>
              <a:custGeom>
                <a:avLst/>
                <a:gdLst>
                  <a:gd name="T0" fmla="*/ 0 w 1924"/>
                  <a:gd name="T1" fmla="*/ 0 h 239"/>
                  <a:gd name="T2" fmla="*/ 0 w 1924"/>
                  <a:gd name="T3" fmla="*/ 0 h 239"/>
                  <a:gd name="T4" fmla="*/ 0 w 1924"/>
                  <a:gd name="T5" fmla="*/ 0 h 239"/>
                  <a:gd name="T6" fmla="*/ 0 w 1924"/>
                  <a:gd name="T7" fmla="*/ 0 h 23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24"/>
                  <a:gd name="T13" fmla="*/ 0 h 239"/>
                  <a:gd name="T14" fmla="*/ 1924 w 1924"/>
                  <a:gd name="T15" fmla="*/ 239 h 23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24" h="239">
                    <a:moveTo>
                      <a:pt x="0" y="239"/>
                    </a:moveTo>
                    <a:lnTo>
                      <a:pt x="961" y="239"/>
                    </a:lnTo>
                    <a:lnTo>
                      <a:pt x="961" y="0"/>
                    </a:lnTo>
                    <a:lnTo>
                      <a:pt x="1924" y="0"/>
                    </a:lnTo>
                  </a:path>
                </a:pathLst>
              </a:custGeom>
              <a:noFill/>
              <a:ln w="7938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290" name="Freeform 82"/>
              <p:cNvSpPr>
                <a:spLocks/>
              </p:cNvSpPr>
              <p:nvPr/>
            </p:nvSpPr>
            <p:spPr bwMode="auto">
              <a:xfrm>
                <a:off x="4126" y="2034"/>
                <a:ext cx="129" cy="1032"/>
              </a:xfrm>
              <a:custGeom>
                <a:avLst/>
                <a:gdLst>
                  <a:gd name="T0" fmla="*/ 0 w 502"/>
                  <a:gd name="T1" fmla="*/ 0 h 4284"/>
                  <a:gd name="T2" fmla="*/ 0 w 502"/>
                  <a:gd name="T3" fmla="*/ 0 h 4284"/>
                  <a:gd name="T4" fmla="*/ 0 w 502"/>
                  <a:gd name="T5" fmla="*/ 0 h 4284"/>
                  <a:gd name="T6" fmla="*/ 0 60000 65536"/>
                  <a:gd name="T7" fmla="*/ 0 60000 65536"/>
                  <a:gd name="T8" fmla="*/ 0 60000 65536"/>
                  <a:gd name="T9" fmla="*/ 0 w 502"/>
                  <a:gd name="T10" fmla="*/ 0 h 4284"/>
                  <a:gd name="T11" fmla="*/ 502 w 502"/>
                  <a:gd name="T12" fmla="*/ 4284 h 42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02" h="4284">
                    <a:moveTo>
                      <a:pt x="502" y="4284"/>
                    </a:moveTo>
                    <a:lnTo>
                      <a:pt x="502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291" name="Freeform 83"/>
              <p:cNvSpPr>
                <a:spLocks/>
              </p:cNvSpPr>
              <p:nvPr/>
            </p:nvSpPr>
            <p:spPr bwMode="auto">
              <a:xfrm>
                <a:off x="4089" y="2392"/>
                <a:ext cx="166" cy="674"/>
              </a:xfrm>
              <a:custGeom>
                <a:avLst/>
                <a:gdLst>
                  <a:gd name="T0" fmla="*/ 0 w 641"/>
                  <a:gd name="T1" fmla="*/ 0 h 2797"/>
                  <a:gd name="T2" fmla="*/ 0 w 641"/>
                  <a:gd name="T3" fmla="*/ 0 h 2797"/>
                  <a:gd name="T4" fmla="*/ 0 w 641"/>
                  <a:gd name="T5" fmla="*/ 0 h 2797"/>
                  <a:gd name="T6" fmla="*/ 0 60000 65536"/>
                  <a:gd name="T7" fmla="*/ 0 60000 65536"/>
                  <a:gd name="T8" fmla="*/ 0 60000 65536"/>
                  <a:gd name="T9" fmla="*/ 0 w 641"/>
                  <a:gd name="T10" fmla="*/ 0 h 2797"/>
                  <a:gd name="T11" fmla="*/ 641 w 641"/>
                  <a:gd name="T12" fmla="*/ 2797 h 279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41" h="2797">
                    <a:moveTo>
                      <a:pt x="641" y="2797"/>
                    </a:moveTo>
                    <a:lnTo>
                      <a:pt x="641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292" name="Freeform 84"/>
              <p:cNvSpPr>
                <a:spLocks/>
              </p:cNvSpPr>
              <p:nvPr/>
            </p:nvSpPr>
            <p:spPr bwMode="auto">
              <a:xfrm>
                <a:off x="4111" y="2678"/>
                <a:ext cx="144" cy="388"/>
              </a:xfrm>
              <a:custGeom>
                <a:avLst/>
                <a:gdLst>
                  <a:gd name="T0" fmla="*/ 0 w 559"/>
                  <a:gd name="T1" fmla="*/ 0 h 1608"/>
                  <a:gd name="T2" fmla="*/ 0 w 559"/>
                  <a:gd name="T3" fmla="*/ 0 h 1608"/>
                  <a:gd name="T4" fmla="*/ 0 w 559"/>
                  <a:gd name="T5" fmla="*/ 0 h 1608"/>
                  <a:gd name="T6" fmla="*/ 0 60000 65536"/>
                  <a:gd name="T7" fmla="*/ 0 60000 65536"/>
                  <a:gd name="T8" fmla="*/ 0 60000 65536"/>
                  <a:gd name="T9" fmla="*/ 0 w 559"/>
                  <a:gd name="T10" fmla="*/ 0 h 1608"/>
                  <a:gd name="T11" fmla="*/ 559 w 559"/>
                  <a:gd name="T12" fmla="*/ 1608 h 160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59" h="1608">
                    <a:moveTo>
                      <a:pt x="559" y="1608"/>
                    </a:moveTo>
                    <a:lnTo>
                      <a:pt x="559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293" name="Freeform 85"/>
              <p:cNvSpPr>
                <a:spLocks/>
              </p:cNvSpPr>
              <p:nvPr/>
            </p:nvSpPr>
            <p:spPr bwMode="auto">
              <a:xfrm>
                <a:off x="2892" y="3281"/>
                <a:ext cx="1366" cy="169"/>
              </a:xfrm>
              <a:custGeom>
                <a:avLst/>
                <a:gdLst>
                  <a:gd name="T0" fmla="*/ 0 w 5290"/>
                  <a:gd name="T1" fmla="*/ 0 h 538"/>
                  <a:gd name="T2" fmla="*/ 0 w 5290"/>
                  <a:gd name="T3" fmla="*/ 0 h 538"/>
                  <a:gd name="T4" fmla="*/ 0 w 5290"/>
                  <a:gd name="T5" fmla="*/ 0 h 538"/>
                  <a:gd name="T6" fmla="*/ 0 60000 65536"/>
                  <a:gd name="T7" fmla="*/ 0 60000 65536"/>
                  <a:gd name="T8" fmla="*/ 0 60000 65536"/>
                  <a:gd name="T9" fmla="*/ 0 w 5290"/>
                  <a:gd name="T10" fmla="*/ 0 h 538"/>
                  <a:gd name="T11" fmla="*/ 5290 w 5290"/>
                  <a:gd name="T12" fmla="*/ 538 h 53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290" h="538">
                    <a:moveTo>
                      <a:pt x="5290" y="0"/>
                    </a:moveTo>
                    <a:lnTo>
                      <a:pt x="5290" y="538"/>
                    </a:lnTo>
                    <a:lnTo>
                      <a:pt x="0" y="538"/>
                    </a:lnTo>
                  </a:path>
                </a:pathLst>
              </a:custGeom>
              <a:noFill/>
              <a:ln w="7938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294" name="Freeform 86"/>
              <p:cNvSpPr>
                <a:spLocks/>
              </p:cNvSpPr>
              <p:nvPr/>
            </p:nvSpPr>
            <p:spPr bwMode="auto">
              <a:xfrm>
                <a:off x="1573" y="1662"/>
                <a:ext cx="517" cy="273"/>
              </a:xfrm>
              <a:custGeom>
                <a:avLst/>
                <a:gdLst>
                  <a:gd name="T0" fmla="*/ 0 w 2000"/>
                  <a:gd name="T1" fmla="*/ 0 h 1129"/>
                  <a:gd name="T2" fmla="*/ 0 w 2000"/>
                  <a:gd name="T3" fmla="*/ 0 h 1129"/>
                  <a:gd name="T4" fmla="*/ 0 w 2000"/>
                  <a:gd name="T5" fmla="*/ 0 h 1129"/>
                  <a:gd name="T6" fmla="*/ 0 60000 65536"/>
                  <a:gd name="T7" fmla="*/ 0 60000 65536"/>
                  <a:gd name="T8" fmla="*/ 0 60000 65536"/>
                  <a:gd name="T9" fmla="*/ 0 w 2000"/>
                  <a:gd name="T10" fmla="*/ 0 h 1129"/>
                  <a:gd name="T11" fmla="*/ 2000 w 2000"/>
                  <a:gd name="T12" fmla="*/ 1129 h 112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00" h="1129">
                    <a:moveTo>
                      <a:pt x="0" y="1129"/>
                    </a:moveTo>
                    <a:lnTo>
                      <a:pt x="0" y="0"/>
                    </a:lnTo>
                    <a:lnTo>
                      <a:pt x="2000" y="0"/>
                    </a:lnTo>
                  </a:path>
                </a:pathLst>
              </a:custGeom>
              <a:noFill/>
              <a:ln w="7938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295" name="Freeform 87"/>
              <p:cNvSpPr>
                <a:spLocks/>
              </p:cNvSpPr>
              <p:nvPr/>
            </p:nvSpPr>
            <p:spPr bwMode="auto">
              <a:xfrm>
                <a:off x="3284" y="1662"/>
                <a:ext cx="443" cy="243"/>
              </a:xfrm>
              <a:custGeom>
                <a:avLst/>
                <a:gdLst>
                  <a:gd name="T0" fmla="*/ 0 w 1712"/>
                  <a:gd name="T1" fmla="*/ 0 h 1008"/>
                  <a:gd name="T2" fmla="*/ 0 w 1712"/>
                  <a:gd name="T3" fmla="*/ 0 h 1008"/>
                  <a:gd name="T4" fmla="*/ 0 w 1712"/>
                  <a:gd name="T5" fmla="*/ 0 h 1008"/>
                  <a:gd name="T6" fmla="*/ 0 60000 65536"/>
                  <a:gd name="T7" fmla="*/ 0 60000 65536"/>
                  <a:gd name="T8" fmla="*/ 0 60000 65536"/>
                  <a:gd name="T9" fmla="*/ 0 w 1712"/>
                  <a:gd name="T10" fmla="*/ 0 h 1008"/>
                  <a:gd name="T11" fmla="*/ 1712 w 1712"/>
                  <a:gd name="T12" fmla="*/ 1008 h 100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12" h="1008">
                    <a:moveTo>
                      <a:pt x="0" y="0"/>
                    </a:moveTo>
                    <a:lnTo>
                      <a:pt x="1712" y="0"/>
                    </a:lnTo>
                    <a:lnTo>
                      <a:pt x="1712" y="1008"/>
                    </a:lnTo>
                  </a:path>
                </a:pathLst>
              </a:custGeom>
              <a:noFill/>
              <a:ln w="7938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296" name="Freeform 88"/>
              <p:cNvSpPr>
                <a:spLocks/>
              </p:cNvSpPr>
              <p:nvPr/>
            </p:nvSpPr>
            <p:spPr bwMode="auto">
              <a:xfrm>
                <a:off x="2043" y="1662"/>
                <a:ext cx="205" cy="1275"/>
              </a:xfrm>
              <a:custGeom>
                <a:avLst/>
                <a:gdLst>
                  <a:gd name="T0" fmla="*/ 0 w 794"/>
                  <a:gd name="T1" fmla="*/ 0 h 5287"/>
                  <a:gd name="T2" fmla="*/ 0 w 794"/>
                  <a:gd name="T3" fmla="*/ 0 h 5287"/>
                  <a:gd name="T4" fmla="*/ 0 w 794"/>
                  <a:gd name="T5" fmla="*/ 0 h 5287"/>
                  <a:gd name="T6" fmla="*/ 0 w 794"/>
                  <a:gd name="T7" fmla="*/ 0 h 528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94"/>
                  <a:gd name="T13" fmla="*/ 0 h 5287"/>
                  <a:gd name="T14" fmla="*/ 794 w 794"/>
                  <a:gd name="T15" fmla="*/ 5287 h 528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94" h="5287">
                    <a:moveTo>
                      <a:pt x="794" y="5287"/>
                    </a:moveTo>
                    <a:lnTo>
                      <a:pt x="0" y="5287"/>
                    </a:lnTo>
                    <a:lnTo>
                      <a:pt x="0" y="0"/>
                    </a:lnTo>
                    <a:lnTo>
                      <a:pt x="182" y="0"/>
                    </a:lnTo>
                  </a:path>
                </a:pathLst>
              </a:custGeom>
              <a:noFill/>
              <a:ln w="7938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297" name="Freeform 89"/>
              <p:cNvSpPr>
                <a:spLocks/>
              </p:cNvSpPr>
              <p:nvPr/>
            </p:nvSpPr>
            <p:spPr bwMode="auto">
              <a:xfrm>
                <a:off x="2043" y="1662"/>
                <a:ext cx="205" cy="1533"/>
              </a:xfrm>
              <a:custGeom>
                <a:avLst/>
                <a:gdLst>
                  <a:gd name="T0" fmla="*/ 0 w 794"/>
                  <a:gd name="T1" fmla="*/ 0 h 6360"/>
                  <a:gd name="T2" fmla="*/ 0 w 794"/>
                  <a:gd name="T3" fmla="*/ 0 h 6360"/>
                  <a:gd name="T4" fmla="*/ 0 w 794"/>
                  <a:gd name="T5" fmla="*/ 0 h 6360"/>
                  <a:gd name="T6" fmla="*/ 0 w 794"/>
                  <a:gd name="T7" fmla="*/ 0 h 63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94"/>
                  <a:gd name="T13" fmla="*/ 0 h 6360"/>
                  <a:gd name="T14" fmla="*/ 794 w 794"/>
                  <a:gd name="T15" fmla="*/ 6360 h 63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94" h="6360">
                    <a:moveTo>
                      <a:pt x="794" y="6360"/>
                    </a:moveTo>
                    <a:lnTo>
                      <a:pt x="0" y="6360"/>
                    </a:lnTo>
                    <a:lnTo>
                      <a:pt x="0" y="0"/>
                    </a:lnTo>
                    <a:lnTo>
                      <a:pt x="182" y="0"/>
                    </a:lnTo>
                  </a:path>
                </a:pathLst>
              </a:custGeom>
              <a:noFill/>
              <a:ln w="7938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298" name="Freeform 90"/>
              <p:cNvSpPr>
                <a:spLocks/>
              </p:cNvSpPr>
              <p:nvPr/>
            </p:nvSpPr>
            <p:spPr bwMode="auto">
              <a:xfrm>
                <a:off x="2043" y="1662"/>
                <a:ext cx="205" cy="1776"/>
              </a:xfrm>
              <a:custGeom>
                <a:avLst/>
                <a:gdLst>
                  <a:gd name="T0" fmla="*/ 0 w 794"/>
                  <a:gd name="T1" fmla="*/ 0 h 7369"/>
                  <a:gd name="T2" fmla="*/ 0 w 794"/>
                  <a:gd name="T3" fmla="*/ 0 h 7369"/>
                  <a:gd name="T4" fmla="*/ 0 w 794"/>
                  <a:gd name="T5" fmla="*/ 0 h 7369"/>
                  <a:gd name="T6" fmla="*/ 0 w 794"/>
                  <a:gd name="T7" fmla="*/ 0 h 736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94"/>
                  <a:gd name="T13" fmla="*/ 0 h 7369"/>
                  <a:gd name="T14" fmla="*/ 794 w 794"/>
                  <a:gd name="T15" fmla="*/ 7369 h 736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94" h="7369">
                    <a:moveTo>
                      <a:pt x="794" y="7369"/>
                    </a:moveTo>
                    <a:lnTo>
                      <a:pt x="0" y="7369"/>
                    </a:lnTo>
                    <a:lnTo>
                      <a:pt x="0" y="0"/>
                    </a:lnTo>
                    <a:lnTo>
                      <a:pt x="182" y="0"/>
                    </a:lnTo>
                  </a:path>
                </a:pathLst>
              </a:custGeom>
              <a:noFill/>
              <a:ln w="7938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299" name="Freeform 91"/>
              <p:cNvSpPr>
                <a:spLocks/>
              </p:cNvSpPr>
              <p:nvPr/>
            </p:nvSpPr>
            <p:spPr bwMode="auto">
              <a:xfrm>
                <a:off x="3077" y="2034"/>
                <a:ext cx="251" cy="501"/>
              </a:xfrm>
              <a:custGeom>
                <a:avLst/>
                <a:gdLst>
                  <a:gd name="T0" fmla="*/ 0 w 974"/>
                  <a:gd name="T1" fmla="*/ 0 h 2082"/>
                  <a:gd name="T2" fmla="*/ 0 w 974"/>
                  <a:gd name="T3" fmla="*/ 0 h 2082"/>
                  <a:gd name="T4" fmla="*/ 0 w 974"/>
                  <a:gd name="T5" fmla="*/ 0 h 2082"/>
                  <a:gd name="T6" fmla="*/ 0 w 974"/>
                  <a:gd name="T7" fmla="*/ 0 h 208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74"/>
                  <a:gd name="T13" fmla="*/ 0 h 2082"/>
                  <a:gd name="T14" fmla="*/ 974 w 974"/>
                  <a:gd name="T15" fmla="*/ 2082 h 208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74" h="2082">
                    <a:moveTo>
                      <a:pt x="974" y="0"/>
                    </a:moveTo>
                    <a:lnTo>
                      <a:pt x="488" y="0"/>
                    </a:lnTo>
                    <a:lnTo>
                      <a:pt x="488" y="2082"/>
                    </a:lnTo>
                    <a:lnTo>
                      <a:pt x="0" y="2082"/>
                    </a:lnTo>
                  </a:path>
                </a:pathLst>
              </a:custGeom>
              <a:noFill/>
              <a:ln w="7938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300" name="Line 92"/>
              <p:cNvSpPr>
                <a:spLocks noChangeShapeType="1"/>
              </p:cNvSpPr>
              <p:nvPr/>
            </p:nvSpPr>
            <p:spPr bwMode="auto">
              <a:xfrm flipV="1">
                <a:off x="2616" y="2220"/>
                <a:ext cx="1" cy="173"/>
              </a:xfrm>
              <a:prstGeom prst="line">
                <a:avLst/>
              </a:prstGeom>
              <a:noFill/>
              <a:ln w="7938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301" name="Freeform 93"/>
              <p:cNvSpPr>
                <a:spLocks/>
              </p:cNvSpPr>
              <p:nvPr/>
            </p:nvSpPr>
            <p:spPr bwMode="auto">
              <a:xfrm>
                <a:off x="1809" y="2063"/>
                <a:ext cx="117" cy="358"/>
              </a:xfrm>
              <a:custGeom>
                <a:avLst/>
                <a:gdLst>
                  <a:gd name="T0" fmla="*/ 0 w 458"/>
                  <a:gd name="T1" fmla="*/ 0 h 1485"/>
                  <a:gd name="T2" fmla="*/ 0 w 458"/>
                  <a:gd name="T3" fmla="*/ 0 h 1485"/>
                  <a:gd name="T4" fmla="*/ 0 w 458"/>
                  <a:gd name="T5" fmla="*/ 0 h 1485"/>
                  <a:gd name="T6" fmla="*/ 0 w 458"/>
                  <a:gd name="T7" fmla="*/ 0 h 148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58"/>
                  <a:gd name="T13" fmla="*/ 0 h 1485"/>
                  <a:gd name="T14" fmla="*/ 458 w 458"/>
                  <a:gd name="T15" fmla="*/ 1485 h 148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58" h="1485">
                    <a:moveTo>
                      <a:pt x="277" y="0"/>
                    </a:moveTo>
                    <a:lnTo>
                      <a:pt x="458" y="0"/>
                    </a:lnTo>
                    <a:lnTo>
                      <a:pt x="458" y="1485"/>
                    </a:lnTo>
                    <a:lnTo>
                      <a:pt x="0" y="1485"/>
                    </a:lnTo>
                  </a:path>
                </a:pathLst>
              </a:custGeom>
              <a:noFill/>
              <a:ln w="7938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302" name="Freeform 94"/>
              <p:cNvSpPr>
                <a:spLocks/>
              </p:cNvSpPr>
              <p:nvPr/>
            </p:nvSpPr>
            <p:spPr bwMode="auto">
              <a:xfrm>
                <a:off x="2687" y="1489"/>
                <a:ext cx="1568" cy="1577"/>
              </a:xfrm>
              <a:custGeom>
                <a:avLst/>
                <a:gdLst>
                  <a:gd name="T0" fmla="*/ 0 w 6072"/>
                  <a:gd name="T1" fmla="*/ 0 h 6543"/>
                  <a:gd name="T2" fmla="*/ 0 w 6072"/>
                  <a:gd name="T3" fmla="*/ 0 h 6543"/>
                  <a:gd name="T4" fmla="*/ 0 w 6072"/>
                  <a:gd name="T5" fmla="*/ 0 h 6543"/>
                  <a:gd name="T6" fmla="*/ 0 w 6072"/>
                  <a:gd name="T7" fmla="*/ 0 h 654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072"/>
                  <a:gd name="T13" fmla="*/ 0 h 6543"/>
                  <a:gd name="T14" fmla="*/ 6072 w 6072"/>
                  <a:gd name="T15" fmla="*/ 6543 h 654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072" h="6543">
                    <a:moveTo>
                      <a:pt x="6072" y="6543"/>
                    </a:moveTo>
                    <a:lnTo>
                      <a:pt x="6072" y="0"/>
                    </a:lnTo>
                    <a:lnTo>
                      <a:pt x="0" y="0"/>
                    </a:lnTo>
                    <a:lnTo>
                      <a:pt x="0" y="181"/>
                    </a:lnTo>
                  </a:path>
                </a:pathLst>
              </a:custGeom>
              <a:noFill/>
              <a:ln w="7938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303" name="Freeform 95"/>
              <p:cNvSpPr>
                <a:spLocks/>
              </p:cNvSpPr>
              <p:nvPr/>
            </p:nvSpPr>
            <p:spPr bwMode="auto">
              <a:xfrm>
                <a:off x="2892" y="2828"/>
                <a:ext cx="24" cy="195"/>
              </a:xfrm>
              <a:custGeom>
                <a:avLst/>
                <a:gdLst>
                  <a:gd name="T0" fmla="*/ 0 w 91"/>
                  <a:gd name="T1" fmla="*/ 0 h 805"/>
                  <a:gd name="T2" fmla="*/ 0 w 91"/>
                  <a:gd name="T3" fmla="*/ 0 h 805"/>
                  <a:gd name="T4" fmla="*/ 0 w 91"/>
                  <a:gd name="T5" fmla="*/ 0 h 805"/>
                  <a:gd name="T6" fmla="*/ 0 w 91"/>
                  <a:gd name="T7" fmla="*/ 0 h 805"/>
                  <a:gd name="T8" fmla="*/ 0 w 91"/>
                  <a:gd name="T9" fmla="*/ 0 h 8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1"/>
                  <a:gd name="T16" fmla="*/ 0 h 805"/>
                  <a:gd name="T17" fmla="*/ 91 w 91"/>
                  <a:gd name="T18" fmla="*/ 805 h 8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1" h="805">
                    <a:moveTo>
                      <a:pt x="0" y="805"/>
                    </a:moveTo>
                    <a:lnTo>
                      <a:pt x="0" y="92"/>
                    </a:lnTo>
                    <a:lnTo>
                      <a:pt x="91" y="0"/>
                    </a:lnTo>
                    <a:lnTo>
                      <a:pt x="91" y="647"/>
                    </a:lnTo>
                    <a:lnTo>
                      <a:pt x="0" y="805"/>
                    </a:lnTo>
                    <a:close/>
                  </a:path>
                </a:pathLst>
              </a:custGeom>
              <a:solidFill>
                <a:srgbClr val="E12D8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304" name="Line 96"/>
              <p:cNvSpPr>
                <a:spLocks noChangeShapeType="1"/>
              </p:cNvSpPr>
              <p:nvPr/>
            </p:nvSpPr>
            <p:spPr bwMode="auto">
              <a:xfrm flipV="1">
                <a:off x="2892" y="2985"/>
                <a:ext cx="24" cy="38"/>
              </a:xfrm>
              <a:prstGeom prst="line">
                <a:avLst/>
              </a:prstGeom>
              <a:noFill/>
              <a:ln w="0">
                <a:solidFill>
                  <a:srgbClr val="E12D87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305" name="Freeform 97"/>
              <p:cNvSpPr>
                <a:spLocks/>
              </p:cNvSpPr>
              <p:nvPr/>
            </p:nvSpPr>
            <p:spPr bwMode="auto">
              <a:xfrm>
                <a:off x="2248" y="2828"/>
                <a:ext cx="668" cy="23"/>
              </a:xfrm>
              <a:custGeom>
                <a:avLst/>
                <a:gdLst>
                  <a:gd name="T0" fmla="*/ 0 w 2587"/>
                  <a:gd name="T1" fmla="*/ 0 h 92"/>
                  <a:gd name="T2" fmla="*/ 0 w 2587"/>
                  <a:gd name="T3" fmla="*/ 0 h 92"/>
                  <a:gd name="T4" fmla="*/ 0 w 2587"/>
                  <a:gd name="T5" fmla="*/ 0 h 92"/>
                  <a:gd name="T6" fmla="*/ 0 w 2587"/>
                  <a:gd name="T7" fmla="*/ 0 h 92"/>
                  <a:gd name="T8" fmla="*/ 0 w 2587"/>
                  <a:gd name="T9" fmla="*/ 0 h 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7"/>
                  <a:gd name="T16" fmla="*/ 0 h 92"/>
                  <a:gd name="T17" fmla="*/ 2587 w 2587"/>
                  <a:gd name="T18" fmla="*/ 92 h 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7" h="92">
                    <a:moveTo>
                      <a:pt x="2496" y="92"/>
                    </a:moveTo>
                    <a:lnTo>
                      <a:pt x="0" y="92"/>
                    </a:lnTo>
                    <a:lnTo>
                      <a:pt x="321" y="0"/>
                    </a:lnTo>
                    <a:lnTo>
                      <a:pt x="2587" y="0"/>
                    </a:lnTo>
                    <a:lnTo>
                      <a:pt x="2496" y="92"/>
                    </a:lnTo>
                    <a:close/>
                  </a:path>
                </a:pathLst>
              </a:custGeom>
              <a:solidFill>
                <a:srgbClr val="981E5B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306" name="Line 98"/>
              <p:cNvSpPr>
                <a:spLocks noChangeShapeType="1"/>
              </p:cNvSpPr>
              <p:nvPr/>
            </p:nvSpPr>
            <p:spPr bwMode="auto">
              <a:xfrm flipV="1">
                <a:off x="2892" y="2828"/>
                <a:ext cx="24" cy="23"/>
              </a:xfrm>
              <a:prstGeom prst="line">
                <a:avLst/>
              </a:prstGeom>
              <a:noFill/>
              <a:ln w="0">
                <a:solidFill>
                  <a:srgbClr val="981E5B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307" name="Rectangle 99"/>
              <p:cNvSpPr>
                <a:spLocks noChangeArrowheads="1"/>
              </p:cNvSpPr>
              <p:nvPr/>
            </p:nvSpPr>
            <p:spPr bwMode="auto">
              <a:xfrm>
                <a:off x="2248" y="2851"/>
                <a:ext cx="644" cy="172"/>
              </a:xfrm>
              <a:prstGeom prst="rect">
                <a:avLst/>
              </a:prstGeom>
              <a:solidFill>
                <a:srgbClr val="C4277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308" name="Line 100"/>
              <p:cNvSpPr>
                <a:spLocks noChangeShapeType="1"/>
              </p:cNvSpPr>
              <p:nvPr/>
            </p:nvSpPr>
            <p:spPr bwMode="auto">
              <a:xfrm>
                <a:off x="2248" y="2851"/>
                <a:ext cx="1" cy="172"/>
              </a:xfrm>
              <a:prstGeom prst="line">
                <a:avLst/>
              </a:prstGeom>
              <a:noFill/>
              <a:ln w="4763">
                <a:solidFill>
                  <a:srgbClr val="D62A8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309" name="Line 101"/>
              <p:cNvSpPr>
                <a:spLocks noChangeShapeType="1"/>
              </p:cNvSpPr>
              <p:nvPr/>
            </p:nvSpPr>
            <p:spPr bwMode="auto">
              <a:xfrm>
                <a:off x="2248" y="3023"/>
                <a:ext cx="644" cy="0"/>
              </a:xfrm>
              <a:prstGeom prst="line">
                <a:avLst/>
              </a:prstGeom>
              <a:noFill/>
              <a:ln w="4763">
                <a:solidFill>
                  <a:srgbClr val="B7246D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310" name="Line 102"/>
              <p:cNvSpPr>
                <a:spLocks noChangeShapeType="1"/>
              </p:cNvSpPr>
              <p:nvPr/>
            </p:nvSpPr>
            <p:spPr bwMode="auto">
              <a:xfrm flipV="1">
                <a:off x="2892" y="2851"/>
                <a:ext cx="1" cy="172"/>
              </a:xfrm>
              <a:prstGeom prst="line">
                <a:avLst/>
              </a:prstGeom>
              <a:noFill/>
              <a:ln w="4763">
                <a:solidFill>
                  <a:srgbClr val="EA2E8C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311" name="Line 103"/>
              <p:cNvSpPr>
                <a:spLocks noChangeShapeType="1"/>
              </p:cNvSpPr>
              <p:nvPr/>
            </p:nvSpPr>
            <p:spPr bwMode="auto">
              <a:xfrm flipH="1">
                <a:off x="2248" y="2851"/>
                <a:ext cx="644" cy="1"/>
              </a:xfrm>
              <a:prstGeom prst="line">
                <a:avLst/>
              </a:prstGeom>
              <a:noFill/>
              <a:ln w="4763">
                <a:solidFill>
                  <a:srgbClr val="B7246D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312" name="Rectangle 104"/>
              <p:cNvSpPr>
                <a:spLocks noChangeArrowheads="1"/>
              </p:cNvSpPr>
              <p:nvPr/>
            </p:nvSpPr>
            <p:spPr bwMode="auto">
              <a:xfrm>
                <a:off x="2141" y="2876"/>
                <a:ext cx="130" cy="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de-DE" sz="100" b="1">
                    <a:solidFill>
                      <a:srgbClr val="000000"/>
                    </a:solidFill>
                    <a:latin typeface="Bookman Old Style" charset="0"/>
                  </a:rPr>
                  <a:t>Patent</a:t>
                </a:r>
                <a:endParaRPr lang="de-DE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313" name="Freeform 105"/>
              <p:cNvSpPr>
                <a:spLocks/>
              </p:cNvSpPr>
              <p:nvPr/>
            </p:nvSpPr>
            <p:spPr bwMode="auto">
              <a:xfrm>
                <a:off x="1809" y="2284"/>
                <a:ext cx="23" cy="251"/>
              </a:xfrm>
              <a:custGeom>
                <a:avLst/>
                <a:gdLst>
                  <a:gd name="T0" fmla="*/ 0 w 92"/>
                  <a:gd name="T1" fmla="*/ 0 h 1040"/>
                  <a:gd name="T2" fmla="*/ 0 w 92"/>
                  <a:gd name="T3" fmla="*/ 0 h 1040"/>
                  <a:gd name="T4" fmla="*/ 0 w 92"/>
                  <a:gd name="T5" fmla="*/ 0 h 1040"/>
                  <a:gd name="T6" fmla="*/ 0 w 92"/>
                  <a:gd name="T7" fmla="*/ 0 h 1040"/>
                  <a:gd name="T8" fmla="*/ 0 w 92"/>
                  <a:gd name="T9" fmla="*/ 0 h 10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40"/>
                  <a:gd name="T17" fmla="*/ 92 w 92"/>
                  <a:gd name="T18" fmla="*/ 1040 h 10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40">
                    <a:moveTo>
                      <a:pt x="0" y="1040"/>
                    </a:moveTo>
                    <a:lnTo>
                      <a:pt x="0" y="92"/>
                    </a:lnTo>
                    <a:lnTo>
                      <a:pt x="92" y="0"/>
                    </a:lnTo>
                    <a:lnTo>
                      <a:pt x="92" y="862"/>
                    </a:lnTo>
                    <a:lnTo>
                      <a:pt x="0" y="1040"/>
                    </a:lnTo>
                    <a:close/>
                  </a:path>
                </a:pathLst>
              </a:custGeom>
              <a:solidFill>
                <a:srgbClr val="2DB42D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314" name="Line 106"/>
              <p:cNvSpPr>
                <a:spLocks noChangeShapeType="1"/>
              </p:cNvSpPr>
              <p:nvPr/>
            </p:nvSpPr>
            <p:spPr bwMode="auto">
              <a:xfrm flipV="1">
                <a:off x="1809" y="2492"/>
                <a:ext cx="23" cy="43"/>
              </a:xfrm>
              <a:prstGeom prst="line">
                <a:avLst/>
              </a:prstGeom>
              <a:noFill/>
              <a:ln w="0">
                <a:solidFill>
                  <a:srgbClr val="2DB42D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315" name="Freeform 107"/>
              <p:cNvSpPr>
                <a:spLocks/>
              </p:cNvSpPr>
              <p:nvPr/>
            </p:nvSpPr>
            <p:spPr bwMode="auto">
              <a:xfrm>
                <a:off x="1419" y="2284"/>
                <a:ext cx="413" cy="22"/>
              </a:xfrm>
              <a:custGeom>
                <a:avLst/>
                <a:gdLst>
                  <a:gd name="T0" fmla="*/ 0 w 1601"/>
                  <a:gd name="T1" fmla="*/ 0 h 92"/>
                  <a:gd name="T2" fmla="*/ 0 w 1601"/>
                  <a:gd name="T3" fmla="*/ 0 h 92"/>
                  <a:gd name="T4" fmla="*/ 0 w 1601"/>
                  <a:gd name="T5" fmla="*/ 0 h 92"/>
                  <a:gd name="T6" fmla="*/ 0 w 1601"/>
                  <a:gd name="T7" fmla="*/ 0 h 92"/>
                  <a:gd name="T8" fmla="*/ 0 w 1601"/>
                  <a:gd name="T9" fmla="*/ 0 h 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01"/>
                  <a:gd name="T16" fmla="*/ 0 h 92"/>
                  <a:gd name="T17" fmla="*/ 1601 w 1601"/>
                  <a:gd name="T18" fmla="*/ 92 h 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01" h="92">
                    <a:moveTo>
                      <a:pt x="1509" y="92"/>
                    </a:moveTo>
                    <a:lnTo>
                      <a:pt x="0" y="92"/>
                    </a:lnTo>
                    <a:lnTo>
                      <a:pt x="231" y="0"/>
                    </a:lnTo>
                    <a:lnTo>
                      <a:pt x="1601" y="0"/>
                    </a:lnTo>
                    <a:lnTo>
                      <a:pt x="1509" y="92"/>
                    </a:lnTo>
                    <a:close/>
                  </a:path>
                </a:pathLst>
              </a:custGeom>
              <a:solidFill>
                <a:srgbClr val="1E791E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316" name="Line 108"/>
              <p:cNvSpPr>
                <a:spLocks noChangeShapeType="1"/>
              </p:cNvSpPr>
              <p:nvPr/>
            </p:nvSpPr>
            <p:spPr bwMode="auto">
              <a:xfrm flipV="1">
                <a:off x="1809" y="2284"/>
                <a:ext cx="23" cy="22"/>
              </a:xfrm>
              <a:prstGeom prst="line">
                <a:avLst/>
              </a:prstGeom>
              <a:noFill/>
              <a:ln w="0">
                <a:solidFill>
                  <a:srgbClr val="1E791E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317" name="Rectangle 109"/>
              <p:cNvSpPr>
                <a:spLocks noChangeArrowheads="1"/>
              </p:cNvSpPr>
              <p:nvPr/>
            </p:nvSpPr>
            <p:spPr bwMode="auto">
              <a:xfrm>
                <a:off x="1419" y="2306"/>
                <a:ext cx="390" cy="229"/>
              </a:xfrm>
              <a:prstGeom prst="rect">
                <a:avLst/>
              </a:prstGeom>
              <a:solidFill>
                <a:srgbClr val="279C2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318" name="Line 110"/>
              <p:cNvSpPr>
                <a:spLocks noChangeShapeType="1"/>
              </p:cNvSpPr>
              <p:nvPr/>
            </p:nvSpPr>
            <p:spPr bwMode="auto">
              <a:xfrm>
                <a:off x="1419" y="2306"/>
                <a:ext cx="1" cy="229"/>
              </a:xfrm>
              <a:prstGeom prst="line">
                <a:avLst/>
              </a:prstGeom>
              <a:noFill/>
              <a:ln w="4763">
                <a:solidFill>
                  <a:srgbClr val="2AAB2A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319" name="Line 111"/>
              <p:cNvSpPr>
                <a:spLocks noChangeShapeType="1"/>
              </p:cNvSpPr>
              <p:nvPr/>
            </p:nvSpPr>
            <p:spPr bwMode="auto">
              <a:xfrm>
                <a:off x="1419" y="2535"/>
                <a:ext cx="390" cy="0"/>
              </a:xfrm>
              <a:prstGeom prst="line">
                <a:avLst/>
              </a:prstGeom>
              <a:noFill/>
              <a:ln w="4763">
                <a:solidFill>
                  <a:srgbClr val="249224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320" name="Line 112"/>
              <p:cNvSpPr>
                <a:spLocks noChangeShapeType="1"/>
              </p:cNvSpPr>
              <p:nvPr/>
            </p:nvSpPr>
            <p:spPr bwMode="auto">
              <a:xfrm flipV="1">
                <a:off x="1809" y="2306"/>
                <a:ext cx="0" cy="229"/>
              </a:xfrm>
              <a:prstGeom prst="line">
                <a:avLst/>
              </a:prstGeom>
              <a:noFill/>
              <a:ln w="4763">
                <a:solidFill>
                  <a:srgbClr val="2EBB2E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321" name="Line 113"/>
              <p:cNvSpPr>
                <a:spLocks noChangeShapeType="1"/>
              </p:cNvSpPr>
              <p:nvPr/>
            </p:nvSpPr>
            <p:spPr bwMode="auto">
              <a:xfrm flipH="1">
                <a:off x="1419" y="2306"/>
                <a:ext cx="390" cy="1"/>
              </a:xfrm>
              <a:prstGeom prst="line">
                <a:avLst/>
              </a:prstGeom>
              <a:noFill/>
              <a:ln w="4763">
                <a:solidFill>
                  <a:srgbClr val="249224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322" name="Rectangle 114"/>
              <p:cNvSpPr>
                <a:spLocks noChangeArrowheads="1"/>
              </p:cNvSpPr>
              <p:nvPr/>
            </p:nvSpPr>
            <p:spPr bwMode="auto">
              <a:xfrm>
                <a:off x="1234" y="2359"/>
                <a:ext cx="109" cy="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de-DE" sz="100" b="1" dirty="0">
                    <a:solidFill>
                      <a:srgbClr val="000000"/>
                    </a:solidFill>
                    <a:latin typeface="Bookman Old Style" charset="0"/>
                  </a:rPr>
                  <a:t>Skills</a:t>
                </a:r>
                <a:endParaRPr lang="de-DE" sz="1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3" name="Freeform 115"/>
              <p:cNvSpPr>
                <a:spLocks/>
              </p:cNvSpPr>
              <p:nvPr/>
            </p:nvSpPr>
            <p:spPr bwMode="auto">
              <a:xfrm>
                <a:off x="1809" y="2628"/>
                <a:ext cx="23" cy="223"/>
              </a:xfrm>
              <a:custGeom>
                <a:avLst/>
                <a:gdLst>
                  <a:gd name="T0" fmla="*/ 0 w 92"/>
                  <a:gd name="T1" fmla="*/ 0 h 924"/>
                  <a:gd name="T2" fmla="*/ 0 w 92"/>
                  <a:gd name="T3" fmla="*/ 0 h 924"/>
                  <a:gd name="T4" fmla="*/ 0 w 92"/>
                  <a:gd name="T5" fmla="*/ 0 h 924"/>
                  <a:gd name="T6" fmla="*/ 0 w 92"/>
                  <a:gd name="T7" fmla="*/ 0 h 924"/>
                  <a:gd name="T8" fmla="*/ 0 w 92"/>
                  <a:gd name="T9" fmla="*/ 0 h 9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924"/>
                  <a:gd name="T17" fmla="*/ 92 w 92"/>
                  <a:gd name="T18" fmla="*/ 924 h 9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924">
                    <a:moveTo>
                      <a:pt x="0" y="924"/>
                    </a:moveTo>
                    <a:lnTo>
                      <a:pt x="0" y="92"/>
                    </a:lnTo>
                    <a:lnTo>
                      <a:pt x="92" y="0"/>
                    </a:lnTo>
                    <a:lnTo>
                      <a:pt x="92" y="755"/>
                    </a:lnTo>
                    <a:lnTo>
                      <a:pt x="0" y="924"/>
                    </a:lnTo>
                    <a:close/>
                  </a:path>
                </a:pathLst>
              </a:custGeom>
              <a:solidFill>
                <a:srgbClr val="2DB42D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324" name="Line 116"/>
              <p:cNvSpPr>
                <a:spLocks noChangeShapeType="1"/>
              </p:cNvSpPr>
              <p:nvPr/>
            </p:nvSpPr>
            <p:spPr bwMode="auto">
              <a:xfrm flipV="1">
                <a:off x="1809" y="2810"/>
                <a:ext cx="23" cy="41"/>
              </a:xfrm>
              <a:prstGeom prst="line">
                <a:avLst/>
              </a:prstGeom>
              <a:noFill/>
              <a:ln w="0">
                <a:solidFill>
                  <a:srgbClr val="2DB42D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325" name="Freeform 117"/>
              <p:cNvSpPr>
                <a:spLocks/>
              </p:cNvSpPr>
              <p:nvPr/>
            </p:nvSpPr>
            <p:spPr bwMode="auto">
              <a:xfrm>
                <a:off x="1419" y="2628"/>
                <a:ext cx="413" cy="23"/>
              </a:xfrm>
              <a:custGeom>
                <a:avLst/>
                <a:gdLst>
                  <a:gd name="T0" fmla="*/ 0 w 1601"/>
                  <a:gd name="T1" fmla="*/ 0 h 92"/>
                  <a:gd name="T2" fmla="*/ 0 w 1601"/>
                  <a:gd name="T3" fmla="*/ 0 h 92"/>
                  <a:gd name="T4" fmla="*/ 0 w 1601"/>
                  <a:gd name="T5" fmla="*/ 0 h 92"/>
                  <a:gd name="T6" fmla="*/ 0 w 1601"/>
                  <a:gd name="T7" fmla="*/ 0 h 92"/>
                  <a:gd name="T8" fmla="*/ 0 w 1601"/>
                  <a:gd name="T9" fmla="*/ 0 h 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01"/>
                  <a:gd name="T16" fmla="*/ 0 h 92"/>
                  <a:gd name="T17" fmla="*/ 1601 w 1601"/>
                  <a:gd name="T18" fmla="*/ 92 h 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01" h="92">
                    <a:moveTo>
                      <a:pt x="1509" y="92"/>
                    </a:moveTo>
                    <a:lnTo>
                      <a:pt x="0" y="92"/>
                    </a:lnTo>
                    <a:lnTo>
                      <a:pt x="231" y="0"/>
                    </a:lnTo>
                    <a:lnTo>
                      <a:pt x="1601" y="0"/>
                    </a:lnTo>
                    <a:lnTo>
                      <a:pt x="1509" y="92"/>
                    </a:lnTo>
                    <a:close/>
                  </a:path>
                </a:pathLst>
              </a:custGeom>
              <a:solidFill>
                <a:srgbClr val="1E791E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326" name="Line 118"/>
              <p:cNvSpPr>
                <a:spLocks noChangeShapeType="1"/>
              </p:cNvSpPr>
              <p:nvPr/>
            </p:nvSpPr>
            <p:spPr bwMode="auto">
              <a:xfrm flipV="1">
                <a:off x="1809" y="2628"/>
                <a:ext cx="23" cy="23"/>
              </a:xfrm>
              <a:prstGeom prst="line">
                <a:avLst/>
              </a:prstGeom>
              <a:noFill/>
              <a:ln w="0">
                <a:solidFill>
                  <a:srgbClr val="1E791E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327" name="Rectangle 119"/>
              <p:cNvSpPr>
                <a:spLocks noChangeArrowheads="1"/>
              </p:cNvSpPr>
              <p:nvPr/>
            </p:nvSpPr>
            <p:spPr bwMode="auto">
              <a:xfrm>
                <a:off x="1419" y="2651"/>
                <a:ext cx="390" cy="200"/>
              </a:xfrm>
              <a:prstGeom prst="rect">
                <a:avLst/>
              </a:prstGeom>
              <a:solidFill>
                <a:srgbClr val="279C2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328" name="Line 120"/>
              <p:cNvSpPr>
                <a:spLocks noChangeShapeType="1"/>
              </p:cNvSpPr>
              <p:nvPr/>
            </p:nvSpPr>
            <p:spPr bwMode="auto">
              <a:xfrm>
                <a:off x="1419" y="2651"/>
                <a:ext cx="1" cy="200"/>
              </a:xfrm>
              <a:prstGeom prst="line">
                <a:avLst/>
              </a:prstGeom>
              <a:noFill/>
              <a:ln w="4763">
                <a:solidFill>
                  <a:srgbClr val="2AAB2A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329" name="Line 121"/>
              <p:cNvSpPr>
                <a:spLocks noChangeShapeType="1"/>
              </p:cNvSpPr>
              <p:nvPr/>
            </p:nvSpPr>
            <p:spPr bwMode="auto">
              <a:xfrm>
                <a:off x="1419" y="2851"/>
                <a:ext cx="390" cy="1"/>
              </a:xfrm>
              <a:prstGeom prst="line">
                <a:avLst/>
              </a:prstGeom>
              <a:noFill/>
              <a:ln w="4763">
                <a:solidFill>
                  <a:srgbClr val="249224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0" name="Line 122"/>
              <p:cNvSpPr>
                <a:spLocks noChangeShapeType="1"/>
              </p:cNvSpPr>
              <p:nvPr/>
            </p:nvSpPr>
            <p:spPr bwMode="auto">
              <a:xfrm flipV="1">
                <a:off x="1809" y="2651"/>
                <a:ext cx="0" cy="200"/>
              </a:xfrm>
              <a:prstGeom prst="line">
                <a:avLst/>
              </a:prstGeom>
              <a:noFill/>
              <a:ln w="4763">
                <a:solidFill>
                  <a:srgbClr val="2EBB2E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1" name="Line 123"/>
              <p:cNvSpPr>
                <a:spLocks noChangeShapeType="1"/>
              </p:cNvSpPr>
              <p:nvPr/>
            </p:nvSpPr>
            <p:spPr bwMode="auto">
              <a:xfrm flipH="1">
                <a:off x="1419" y="2651"/>
                <a:ext cx="390" cy="0"/>
              </a:xfrm>
              <a:prstGeom prst="line">
                <a:avLst/>
              </a:prstGeom>
              <a:noFill/>
              <a:ln w="4763">
                <a:solidFill>
                  <a:srgbClr val="249224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2" name="Rectangle 124"/>
              <p:cNvSpPr>
                <a:spLocks noChangeArrowheads="1"/>
              </p:cNvSpPr>
              <p:nvPr/>
            </p:nvSpPr>
            <p:spPr bwMode="auto">
              <a:xfrm>
                <a:off x="1405" y="2688"/>
                <a:ext cx="55" cy="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de-DE" sz="100" b="1" dirty="0">
                    <a:solidFill>
                      <a:srgbClr val="000000"/>
                    </a:solidFill>
                    <a:latin typeface="Bookman Old Style" charset="0"/>
                  </a:rPr>
                  <a:t>CV</a:t>
                </a:r>
                <a:endParaRPr lang="de-DE" sz="1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33" name="Freeform 125"/>
              <p:cNvSpPr>
                <a:spLocks/>
              </p:cNvSpPr>
              <p:nvPr/>
            </p:nvSpPr>
            <p:spPr bwMode="auto">
              <a:xfrm>
                <a:off x="2892" y="3087"/>
                <a:ext cx="24" cy="194"/>
              </a:xfrm>
              <a:custGeom>
                <a:avLst/>
                <a:gdLst>
                  <a:gd name="T0" fmla="*/ 0 w 91"/>
                  <a:gd name="T1" fmla="*/ 0 h 805"/>
                  <a:gd name="T2" fmla="*/ 0 w 91"/>
                  <a:gd name="T3" fmla="*/ 0 h 805"/>
                  <a:gd name="T4" fmla="*/ 0 w 91"/>
                  <a:gd name="T5" fmla="*/ 0 h 805"/>
                  <a:gd name="T6" fmla="*/ 0 w 91"/>
                  <a:gd name="T7" fmla="*/ 0 h 805"/>
                  <a:gd name="T8" fmla="*/ 0 w 91"/>
                  <a:gd name="T9" fmla="*/ 0 h 8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1"/>
                  <a:gd name="T16" fmla="*/ 0 h 805"/>
                  <a:gd name="T17" fmla="*/ 91 w 91"/>
                  <a:gd name="T18" fmla="*/ 805 h 8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1" h="805">
                    <a:moveTo>
                      <a:pt x="0" y="805"/>
                    </a:moveTo>
                    <a:lnTo>
                      <a:pt x="0" y="92"/>
                    </a:lnTo>
                    <a:lnTo>
                      <a:pt x="91" y="0"/>
                    </a:lnTo>
                    <a:lnTo>
                      <a:pt x="91" y="647"/>
                    </a:lnTo>
                    <a:lnTo>
                      <a:pt x="0" y="805"/>
                    </a:lnTo>
                    <a:close/>
                  </a:path>
                </a:pathLst>
              </a:custGeom>
              <a:solidFill>
                <a:srgbClr val="E12D8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4" name="Line 126"/>
              <p:cNvSpPr>
                <a:spLocks noChangeShapeType="1"/>
              </p:cNvSpPr>
              <p:nvPr/>
            </p:nvSpPr>
            <p:spPr bwMode="auto">
              <a:xfrm flipV="1">
                <a:off x="2892" y="3243"/>
                <a:ext cx="24" cy="38"/>
              </a:xfrm>
              <a:prstGeom prst="line">
                <a:avLst/>
              </a:prstGeom>
              <a:noFill/>
              <a:ln w="0">
                <a:solidFill>
                  <a:srgbClr val="E12D87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5" name="Freeform 127"/>
              <p:cNvSpPr>
                <a:spLocks/>
              </p:cNvSpPr>
              <p:nvPr/>
            </p:nvSpPr>
            <p:spPr bwMode="auto">
              <a:xfrm>
                <a:off x="2248" y="3087"/>
                <a:ext cx="668" cy="22"/>
              </a:xfrm>
              <a:custGeom>
                <a:avLst/>
                <a:gdLst>
                  <a:gd name="T0" fmla="*/ 0 w 2587"/>
                  <a:gd name="T1" fmla="*/ 0 h 92"/>
                  <a:gd name="T2" fmla="*/ 0 w 2587"/>
                  <a:gd name="T3" fmla="*/ 0 h 92"/>
                  <a:gd name="T4" fmla="*/ 0 w 2587"/>
                  <a:gd name="T5" fmla="*/ 0 h 92"/>
                  <a:gd name="T6" fmla="*/ 0 w 2587"/>
                  <a:gd name="T7" fmla="*/ 0 h 92"/>
                  <a:gd name="T8" fmla="*/ 0 w 2587"/>
                  <a:gd name="T9" fmla="*/ 0 h 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7"/>
                  <a:gd name="T16" fmla="*/ 0 h 92"/>
                  <a:gd name="T17" fmla="*/ 2587 w 2587"/>
                  <a:gd name="T18" fmla="*/ 92 h 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7" h="92">
                    <a:moveTo>
                      <a:pt x="2496" y="92"/>
                    </a:moveTo>
                    <a:lnTo>
                      <a:pt x="0" y="92"/>
                    </a:lnTo>
                    <a:lnTo>
                      <a:pt x="321" y="0"/>
                    </a:lnTo>
                    <a:lnTo>
                      <a:pt x="2587" y="0"/>
                    </a:lnTo>
                    <a:lnTo>
                      <a:pt x="2496" y="92"/>
                    </a:lnTo>
                    <a:close/>
                  </a:path>
                </a:pathLst>
              </a:custGeom>
              <a:solidFill>
                <a:srgbClr val="981E5B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6" name="Line 128"/>
              <p:cNvSpPr>
                <a:spLocks noChangeShapeType="1"/>
              </p:cNvSpPr>
              <p:nvPr/>
            </p:nvSpPr>
            <p:spPr bwMode="auto">
              <a:xfrm flipV="1">
                <a:off x="2892" y="3087"/>
                <a:ext cx="24" cy="22"/>
              </a:xfrm>
              <a:prstGeom prst="line">
                <a:avLst/>
              </a:prstGeom>
              <a:noFill/>
              <a:ln w="0">
                <a:solidFill>
                  <a:srgbClr val="981E5B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7" name="Rectangle 129"/>
              <p:cNvSpPr>
                <a:spLocks noChangeArrowheads="1"/>
              </p:cNvSpPr>
              <p:nvPr/>
            </p:nvSpPr>
            <p:spPr bwMode="auto">
              <a:xfrm>
                <a:off x="2248" y="3109"/>
                <a:ext cx="644" cy="172"/>
              </a:xfrm>
              <a:prstGeom prst="rect">
                <a:avLst/>
              </a:prstGeom>
              <a:solidFill>
                <a:srgbClr val="C4277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8" name="Line 130"/>
              <p:cNvSpPr>
                <a:spLocks noChangeShapeType="1"/>
              </p:cNvSpPr>
              <p:nvPr/>
            </p:nvSpPr>
            <p:spPr bwMode="auto">
              <a:xfrm>
                <a:off x="2248" y="3109"/>
                <a:ext cx="1" cy="172"/>
              </a:xfrm>
              <a:prstGeom prst="line">
                <a:avLst/>
              </a:prstGeom>
              <a:noFill/>
              <a:ln w="4763">
                <a:solidFill>
                  <a:srgbClr val="D62A8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9" name="Line 131"/>
              <p:cNvSpPr>
                <a:spLocks noChangeShapeType="1"/>
              </p:cNvSpPr>
              <p:nvPr/>
            </p:nvSpPr>
            <p:spPr bwMode="auto">
              <a:xfrm>
                <a:off x="2248" y="3281"/>
                <a:ext cx="644" cy="1"/>
              </a:xfrm>
              <a:prstGeom prst="line">
                <a:avLst/>
              </a:prstGeom>
              <a:noFill/>
              <a:ln w="4763">
                <a:solidFill>
                  <a:srgbClr val="B7246D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340" name="Line 132"/>
              <p:cNvSpPr>
                <a:spLocks noChangeShapeType="1"/>
              </p:cNvSpPr>
              <p:nvPr/>
            </p:nvSpPr>
            <p:spPr bwMode="auto">
              <a:xfrm flipV="1">
                <a:off x="2892" y="3109"/>
                <a:ext cx="1" cy="172"/>
              </a:xfrm>
              <a:prstGeom prst="line">
                <a:avLst/>
              </a:prstGeom>
              <a:noFill/>
              <a:ln w="4763">
                <a:solidFill>
                  <a:srgbClr val="EA2E8C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341" name="Line 133"/>
              <p:cNvSpPr>
                <a:spLocks noChangeShapeType="1"/>
              </p:cNvSpPr>
              <p:nvPr/>
            </p:nvSpPr>
            <p:spPr bwMode="auto">
              <a:xfrm flipH="1">
                <a:off x="2248" y="3109"/>
                <a:ext cx="644" cy="0"/>
              </a:xfrm>
              <a:prstGeom prst="line">
                <a:avLst/>
              </a:prstGeom>
              <a:noFill/>
              <a:ln w="4763">
                <a:solidFill>
                  <a:srgbClr val="B7246D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342" name="Rectangle 134"/>
              <p:cNvSpPr>
                <a:spLocks noChangeArrowheads="1"/>
              </p:cNvSpPr>
              <p:nvPr/>
            </p:nvSpPr>
            <p:spPr bwMode="auto">
              <a:xfrm>
                <a:off x="2053" y="3133"/>
                <a:ext cx="155" cy="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de-DE" sz="100" b="1">
                    <a:solidFill>
                      <a:srgbClr val="000000"/>
                    </a:solidFill>
                    <a:latin typeface="Bookman Old Style" charset="0"/>
                  </a:rPr>
                  <a:t>Product</a:t>
                </a:r>
                <a:endParaRPr lang="de-DE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343" name="Freeform 135"/>
              <p:cNvSpPr>
                <a:spLocks/>
              </p:cNvSpPr>
              <p:nvPr/>
            </p:nvSpPr>
            <p:spPr bwMode="auto">
              <a:xfrm>
                <a:off x="2892" y="3345"/>
                <a:ext cx="24" cy="165"/>
              </a:xfrm>
              <a:custGeom>
                <a:avLst/>
                <a:gdLst>
                  <a:gd name="T0" fmla="*/ 0 w 91"/>
                  <a:gd name="T1" fmla="*/ 0 h 686"/>
                  <a:gd name="T2" fmla="*/ 0 w 91"/>
                  <a:gd name="T3" fmla="*/ 0 h 686"/>
                  <a:gd name="T4" fmla="*/ 0 w 91"/>
                  <a:gd name="T5" fmla="*/ 0 h 686"/>
                  <a:gd name="T6" fmla="*/ 0 w 91"/>
                  <a:gd name="T7" fmla="*/ 0 h 686"/>
                  <a:gd name="T8" fmla="*/ 0 w 91"/>
                  <a:gd name="T9" fmla="*/ 0 h 6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1"/>
                  <a:gd name="T16" fmla="*/ 0 h 686"/>
                  <a:gd name="T17" fmla="*/ 91 w 91"/>
                  <a:gd name="T18" fmla="*/ 686 h 6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1" h="686">
                    <a:moveTo>
                      <a:pt x="0" y="686"/>
                    </a:moveTo>
                    <a:lnTo>
                      <a:pt x="0" y="91"/>
                    </a:lnTo>
                    <a:lnTo>
                      <a:pt x="91" y="0"/>
                    </a:lnTo>
                    <a:lnTo>
                      <a:pt x="91" y="540"/>
                    </a:lnTo>
                    <a:lnTo>
                      <a:pt x="0" y="686"/>
                    </a:lnTo>
                    <a:close/>
                  </a:path>
                </a:pathLst>
              </a:custGeom>
              <a:solidFill>
                <a:srgbClr val="E12D8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344" name="Line 136"/>
              <p:cNvSpPr>
                <a:spLocks noChangeShapeType="1"/>
              </p:cNvSpPr>
              <p:nvPr/>
            </p:nvSpPr>
            <p:spPr bwMode="auto">
              <a:xfrm flipV="1">
                <a:off x="2892" y="3475"/>
                <a:ext cx="24" cy="35"/>
              </a:xfrm>
              <a:prstGeom prst="line">
                <a:avLst/>
              </a:prstGeom>
              <a:noFill/>
              <a:ln w="0">
                <a:solidFill>
                  <a:srgbClr val="E12D87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345" name="Freeform 137"/>
              <p:cNvSpPr>
                <a:spLocks/>
              </p:cNvSpPr>
              <p:nvPr/>
            </p:nvSpPr>
            <p:spPr bwMode="auto">
              <a:xfrm>
                <a:off x="2248" y="3345"/>
                <a:ext cx="668" cy="22"/>
              </a:xfrm>
              <a:custGeom>
                <a:avLst/>
                <a:gdLst>
                  <a:gd name="T0" fmla="*/ 0 w 2587"/>
                  <a:gd name="T1" fmla="*/ 0 h 91"/>
                  <a:gd name="T2" fmla="*/ 0 w 2587"/>
                  <a:gd name="T3" fmla="*/ 0 h 91"/>
                  <a:gd name="T4" fmla="*/ 0 w 2587"/>
                  <a:gd name="T5" fmla="*/ 0 h 91"/>
                  <a:gd name="T6" fmla="*/ 0 w 2587"/>
                  <a:gd name="T7" fmla="*/ 0 h 91"/>
                  <a:gd name="T8" fmla="*/ 0 w 2587"/>
                  <a:gd name="T9" fmla="*/ 0 h 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7"/>
                  <a:gd name="T16" fmla="*/ 0 h 91"/>
                  <a:gd name="T17" fmla="*/ 2587 w 2587"/>
                  <a:gd name="T18" fmla="*/ 91 h 9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7" h="91">
                    <a:moveTo>
                      <a:pt x="2496" y="91"/>
                    </a:moveTo>
                    <a:lnTo>
                      <a:pt x="0" y="91"/>
                    </a:lnTo>
                    <a:lnTo>
                      <a:pt x="321" y="0"/>
                    </a:lnTo>
                    <a:lnTo>
                      <a:pt x="2587" y="0"/>
                    </a:lnTo>
                    <a:lnTo>
                      <a:pt x="2496" y="91"/>
                    </a:lnTo>
                    <a:close/>
                  </a:path>
                </a:pathLst>
              </a:custGeom>
              <a:solidFill>
                <a:srgbClr val="981E5B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346" name="Line 138"/>
              <p:cNvSpPr>
                <a:spLocks noChangeShapeType="1"/>
              </p:cNvSpPr>
              <p:nvPr/>
            </p:nvSpPr>
            <p:spPr bwMode="auto">
              <a:xfrm flipV="1">
                <a:off x="2892" y="3345"/>
                <a:ext cx="24" cy="22"/>
              </a:xfrm>
              <a:prstGeom prst="line">
                <a:avLst/>
              </a:prstGeom>
              <a:noFill/>
              <a:ln w="0">
                <a:solidFill>
                  <a:srgbClr val="981E5B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347" name="Rectangle 139"/>
              <p:cNvSpPr>
                <a:spLocks noChangeArrowheads="1"/>
              </p:cNvSpPr>
              <p:nvPr/>
            </p:nvSpPr>
            <p:spPr bwMode="auto">
              <a:xfrm>
                <a:off x="2248" y="3367"/>
                <a:ext cx="644" cy="143"/>
              </a:xfrm>
              <a:prstGeom prst="rect">
                <a:avLst/>
              </a:prstGeom>
              <a:solidFill>
                <a:srgbClr val="C4277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348" name="Line 140"/>
              <p:cNvSpPr>
                <a:spLocks noChangeShapeType="1"/>
              </p:cNvSpPr>
              <p:nvPr/>
            </p:nvSpPr>
            <p:spPr bwMode="auto">
              <a:xfrm>
                <a:off x="2248" y="3367"/>
                <a:ext cx="1" cy="143"/>
              </a:xfrm>
              <a:prstGeom prst="line">
                <a:avLst/>
              </a:prstGeom>
              <a:noFill/>
              <a:ln w="4763">
                <a:solidFill>
                  <a:srgbClr val="D62A8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349" name="Line 141"/>
              <p:cNvSpPr>
                <a:spLocks noChangeShapeType="1"/>
              </p:cNvSpPr>
              <p:nvPr/>
            </p:nvSpPr>
            <p:spPr bwMode="auto">
              <a:xfrm>
                <a:off x="2248" y="3510"/>
                <a:ext cx="644" cy="1"/>
              </a:xfrm>
              <a:prstGeom prst="line">
                <a:avLst/>
              </a:prstGeom>
              <a:noFill/>
              <a:ln w="4763">
                <a:solidFill>
                  <a:srgbClr val="B7246D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350" name="Line 142"/>
              <p:cNvSpPr>
                <a:spLocks noChangeShapeType="1"/>
              </p:cNvSpPr>
              <p:nvPr/>
            </p:nvSpPr>
            <p:spPr bwMode="auto">
              <a:xfrm flipV="1">
                <a:off x="2892" y="3367"/>
                <a:ext cx="1" cy="143"/>
              </a:xfrm>
              <a:prstGeom prst="line">
                <a:avLst/>
              </a:prstGeom>
              <a:noFill/>
              <a:ln w="4763">
                <a:solidFill>
                  <a:srgbClr val="EA2E8C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351" name="Line 143"/>
              <p:cNvSpPr>
                <a:spLocks noChangeShapeType="1"/>
              </p:cNvSpPr>
              <p:nvPr/>
            </p:nvSpPr>
            <p:spPr bwMode="auto">
              <a:xfrm flipH="1">
                <a:off x="2248" y="3367"/>
                <a:ext cx="644" cy="1"/>
              </a:xfrm>
              <a:prstGeom prst="line">
                <a:avLst/>
              </a:prstGeom>
              <a:noFill/>
              <a:ln w="4763">
                <a:solidFill>
                  <a:srgbClr val="B7246D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352" name="Rectangle 144"/>
              <p:cNvSpPr>
                <a:spLocks noChangeArrowheads="1"/>
              </p:cNvSpPr>
              <p:nvPr/>
            </p:nvSpPr>
            <p:spPr bwMode="auto">
              <a:xfrm>
                <a:off x="2171" y="3377"/>
                <a:ext cx="115" cy="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de-DE" sz="100" b="1">
                    <a:solidFill>
                      <a:srgbClr val="000000"/>
                    </a:solidFill>
                    <a:latin typeface="Bookman Old Style" charset="0"/>
                  </a:rPr>
                  <a:t>Event</a:t>
                </a:r>
                <a:endParaRPr lang="de-DE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353" name="Freeform 145"/>
              <p:cNvSpPr>
                <a:spLocks/>
              </p:cNvSpPr>
              <p:nvPr/>
            </p:nvSpPr>
            <p:spPr bwMode="auto">
              <a:xfrm>
                <a:off x="1204" y="1905"/>
                <a:ext cx="122" cy="87"/>
              </a:xfrm>
              <a:custGeom>
                <a:avLst/>
                <a:gdLst>
                  <a:gd name="T0" fmla="*/ 0 w 474"/>
                  <a:gd name="T1" fmla="*/ 0 h 355"/>
                  <a:gd name="T2" fmla="*/ 0 w 474"/>
                  <a:gd name="T3" fmla="*/ 0 h 355"/>
                  <a:gd name="T4" fmla="*/ 0 w 474"/>
                  <a:gd name="T5" fmla="*/ 0 h 355"/>
                  <a:gd name="T6" fmla="*/ 0 w 474"/>
                  <a:gd name="T7" fmla="*/ 0 h 355"/>
                  <a:gd name="T8" fmla="*/ 0 w 474"/>
                  <a:gd name="T9" fmla="*/ 0 h 355"/>
                  <a:gd name="T10" fmla="*/ 0 w 474"/>
                  <a:gd name="T11" fmla="*/ 0 h 355"/>
                  <a:gd name="T12" fmla="*/ 0 w 474"/>
                  <a:gd name="T13" fmla="*/ 0 h 355"/>
                  <a:gd name="T14" fmla="*/ 0 w 474"/>
                  <a:gd name="T15" fmla="*/ 0 h 355"/>
                  <a:gd name="T16" fmla="*/ 0 w 474"/>
                  <a:gd name="T17" fmla="*/ 0 h 355"/>
                  <a:gd name="T18" fmla="*/ 0 w 474"/>
                  <a:gd name="T19" fmla="*/ 0 h 355"/>
                  <a:gd name="T20" fmla="*/ 0 w 474"/>
                  <a:gd name="T21" fmla="*/ 0 h 355"/>
                  <a:gd name="T22" fmla="*/ 0 w 474"/>
                  <a:gd name="T23" fmla="*/ 0 h 355"/>
                  <a:gd name="T24" fmla="*/ 0 w 474"/>
                  <a:gd name="T25" fmla="*/ 0 h 355"/>
                  <a:gd name="T26" fmla="*/ 0 w 474"/>
                  <a:gd name="T27" fmla="*/ 0 h 355"/>
                  <a:gd name="T28" fmla="*/ 0 w 474"/>
                  <a:gd name="T29" fmla="*/ 0 h 355"/>
                  <a:gd name="T30" fmla="*/ 0 w 474"/>
                  <a:gd name="T31" fmla="*/ 0 h 355"/>
                  <a:gd name="T32" fmla="*/ 0 w 474"/>
                  <a:gd name="T33" fmla="*/ 0 h 355"/>
                  <a:gd name="T34" fmla="*/ 0 w 474"/>
                  <a:gd name="T35" fmla="*/ 0 h 355"/>
                  <a:gd name="T36" fmla="*/ 0 w 474"/>
                  <a:gd name="T37" fmla="*/ 0 h 355"/>
                  <a:gd name="T38" fmla="*/ 0 w 474"/>
                  <a:gd name="T39" fmla="*/ 0 h 355"/>
                  <a:gd name="T40" fmla="*/ 0 w 474"/>
                  <a:gd name="T41" fmla="*/ 0 h 355"/>
                  <a:gd name="T42" fmla="*/ 0 w 474"/>
                  <a:gd name="T43" fmla="*/ 0 h 355"/>
                  <a:gd name="T44" fmla="*/ 0 w 474"/>
                  <a:gd name="T45" fmla="*/ 0 h 355"/>
                  <a:gd name="T46" fmla="*/ 0 w 474"/>
                  <a:gd name="T47" fmla="*/ 0 h 355"/>
                  <a:gd name="T48" fmla="*/ 0 w 474"/>
                  <a:gd name="T49" fmla="*/ 0 h 355"/>
                  <a:gd name="T50" fmla="*/ 0 w 474"/>
                  <a:gd name="T51" fmla="*/ 0 h 355"/>
                  <a:gd name="T52" fmla="*/ 0 w 474"/>
                  <a:gd name="T53" fmla="*/ 0 h 355"/>
                  <a:gd name="T54" fmla="*/ 0 w 474"/>
                  <a:gd name="T55" fmla="*/ 0 h 355"/>
                  <a:gd name="T56" fmla="*/ 0 w 474"/>
                  <a:gd name="T57" fmla="*/ 0 h 355"/>
                  <a:gd name="T58" fmla="*/ 0 w 474"/>
                  <a:gd name="T59" fmla="*/ 0 h 355"/>
                  <a:gd name="T60" fmla="*/ 0 w 474"/>
                  <a:gd name="T61" fmla="*/ 0 h 355"/>
                  <a:gd name="T62" fmla="*/ 0 w 474"/>
                  <a:gd name="T63" fmla="*/ 0 h 355"/>
                  <a:gd name="T64" fmla="*/ 0 w 474"/>
                  <a:gd name="T65" fmla="*/ 0 h 355"/>
                  <a:gd name="T66" fmla="*/ 0 w 474"/>
                  <a:gd name="T67" fmla="*/ 0 h 355"/>
                  <a:gd name="T68" fmla="*/ 0 w 474"/>
                  <a:gd name="T69" fmla="*/ 0 h 355"/>
                  <a:gd name="T70" fmla="*/ 0 w 474"/>
                  <a:gd name="T71" fmla="*/ 0 h 355"/>
                  <a:gd name="T72" fmla="*/ 0 w 474"/>
                  <a:gd name="T73" fmla="*/ 0 h 355"/>
                  <a:gd name="T74" fmla="*/ 0 w 474"/>
                  <a:gd name="T75" fmla="*/ 0 h 355"/>
                  <a:gd name="T76" fmla="*/ 0 w 474"/>
                  <a:gd name="T77" fmla="*/ 0 h 355"/>
                  <a:gd name="T78" fmla="*/ 0 w 474"/>
                  <a:gd name="T79" fmla="*/ 0 h 355"/>
                  <a:gd name="T80" fmla="*/ 0 w 474"/>
                  <a:gd name="T81" fmla="*/ 0 h 355"/>
                  <a:gd name="T82" fmla="*/ 0 w 474"/>
                  <a:gd name="T83" fmla="*/ 0 h 355"/>
                  <a:gd name="T84" fmla="*/ 0 w 474"/>
                  <a:gd name="T85" fmla="*/ 0 h 35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474"/>
                  <a:gd name="T130" fmla="*/ 0 h 355"/>
                  <a:gd name="T131" fmla="*/ 474 w 474"/>
                  <a:gd name="T132" fmla="*/ 355 h 35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474" h="355">
                    <a:moveTo>
                      <a:pt x="237" y="0"/>
                    </a:moveTo>
                    <a:lnTo>
                      <a:pt x="225" y="0"/>
                    </a:lnTo>
                    <a:lnTo>
                      <a:pt x="213" y="0"/>
                    </a:lnTo>
                    <a:lnTo>
                      <a:pt x="201" y="1"/>
                    </a:lnTo>
                    <a:lnTo>
                      <a:pt x="190" y="3"/>
                    </a:lnTo>
                    <a:lnTo>
                      <a:pt x="178" y="5"/>
                    </a:lnTo>
                    <a:lnTo>
                      <a:pt x="167" y="7"/>
                    </a:lnTo>
                    <a:lnTo>
                      <a:pt x="156" y="9"/>
                    </a:lnTo>
                    <a:lnTo>
                      <a:pt x="145" y="13"/>
                    </a:lnTo>
                    <a:lnTo>
                      <a:pt x="134" y="17"/>
                    </a:lnTo>
                    <a:lnTo>
                      <a:pt x="125" y="20"/>
                    </a:lnTo>
                    <a:lnTo>
                      <a:pt x="114" y="25"/>
                    </a:lnTo>
                    <a:lnTo>
                      <a:pt x="105" y="30"/>
                    </a:lnTo>
                    <a:lnTo>
                      <a:pt x="96" y="35"/>
                    </a:lnTo>
                    <a:lnTo>
                      <a:pt x="86" y="40"/>
                    </a:lnTo>
                    <a:lnTo>
                      <a:pt x="78" y="46"/>
                    </a:lnTo>
                    <a:lnTo>
                      <a:pt x="70" y="52"/>
                    </a:lnTo>
                    <a:lnTo>
                      <a:pt x="62" y="58"/>
                    </a:lnTo>
                    <a:lnTo>
                      <a:pt x="55" y="64"/>
                    </a:lnTo>
                    <a:lnTo>
                      <a:pt x="47" y="71"/>
                    </a:lnTo>
                    <a:lnTo>
                      <a:pt x="41" y="78"/>
                    </a:lnTo>
                    <a:lnTo>
                      <a:pt x="35" y="86"/>
                    </a:lnTo>
                    <a:lnTo>
                      <a:pt x="29" y="93"/>
                    </a:lnTo>
                    <a:lnTo>
                      <a:pt x="24" y="100"/>
                    </a:lnTo>
                    <a:lnTo>
                      <a:pt x="20" y="109"/>
                    </a:lnTo>
                    <a:lnTo>
                      <a:pt x="15" y="116"/>
                    </a:lnTo>
                    <a:lnTo>
                      <a:pt x="11" y="124"/>
                    </a:lnTo>
                    <a:lnTo>
                      <a:pt x="8" y="133"/>
                    </a:lnTo>
                    <a:lnTo>
                      <a:pt x="5" y="141"/>
                    </a:lnTo>
                    <a:lnTo>
                      <a:pt x="4" y="151"/>
                    </a:lnTo>
                    <a:lnTo>
                      <a:pt x="1" y="159"/>
                    </a:lnTo>
                    <a:lnTo>
                      <a:pt x="1" y="168"/>
                    </a:lnTo>
                    <a:lnTo>
                      <a:pt x="0" y="178"/>
                    </a:lnTo>
                    <a:lnTo>
                      <a:pt x="1" y="187"/>
                    </a:lnTo>
                    <a:lnTo>
                      <a:pt x="1" y="196"/>
                    </a:lnTo>
                    <a:lnTo>
                      <a:pt x="4" y="204"/>
                    </a:lnTo>
                    <a:lnTo>
                      <a:pt x="5" y="214"/>
                    </a:lnTo>
                    <a:lnTo>
                      <a:pt x="8" y="222"/>
                    </a:lnTo>
                    <a:lnTo>
                      <a:pt x="11" y="231"/>
                    </a:lnTo>
                    <a:lnTo>
                      <a:pt x="15" y="239"/>
                    </a:lnTo>
                    <a:lnTo>
                      <a:pt x="20" y="246"/>
                    </a:lnTo>
                    <a:lnTo>
                      <a:pt x="24" y="255"/>
                    </a:lnTo>
                    <a:lnTo>
                      <a:pt x="29" y="262"/>
                    </a:lnTo>
                    <a:lnTo>
                      <a:pt x="35" y="269"/>
                    </a:lnTo>
                    <a:lnTo>
                      <a:pt x="41" y="277"/>
                    </a:lnTo>
                    <a:lnTo>
                      <a:pt x="47" y="284"/>
                    </a:lnTo>
                    <a:lnTo>
                      <a:pt x="55" y="291"/>
                    </a:lnTo>
                    <a:lnTo>
                      <a:pt x="62" y="297"/>
                    </a:lnTo>
                    <a:lnTo>
                      <a:pt x="70" y="303"/>
                    </a:lnTo>
                    <a:lnTo>
                      <a:pt x="78" y="309"/>
                    </a:lnTo>
                    <a:lnTo>
                      <a:pt x="86" y="315"/>
                    </a:lnTo>
                    <a:lnTo>
                      <a:pt x="96" y="320"/>
                    </a:lnTo>
                    <a:lnTo>
                      <a:pt x="105" y="325"/>
                    </a:lnTo>
                    <a:lnTo>
                      <a:pt x="114" y="330"/>
                    </a:lnTo>
                    <a:lnTo>
                      <a:pt x="125" y="334"/>
                    </a:lnTo>
                    <a:lnTo>
                      <a:pt x="134" y="338"/>
                    </a:lnTo>
                    <a:lnTo>
                      <a:pt x="145" y="342"/>
                    </a:lnTo>
                    <a:lnTo>
                      <a:pt x="156" y="344"/>
                    </a:lnTo>
                    <a:lnTo>
                      <a:pt x="167" y="348"/>
                    </a:lnTo>
                    <a:lnTo>
                      <a:pt x="178" y="350"/>
                    </a:lnTo>
                    <a:lnTo>
                      <a:pt x="190" y="352"/>
                    </a:lnTo>
                    <a:lnTo>
                      <a:pt x="201" y="354"/>
                    </a:lnTo>
                    <a:lnTo>
                      <a:pt x="213" y="355"/>
                    </a:lnTo>
                    <a:lnTo>
                      <a:pt x="225" y="355"/>
                    </a:lnTo>
                    <a:lnTo>
                      <a:pt x="237" y="355"/>
                    </a:lnTo>
                    <a:lnTo>
                      <a:pt x="249" y="355"/>
                    </a:lnTo>
                    <a:lnTo>
                      <a:pt x="261" y="355"/>
                    </a:lnTo>
                    <a:lnTo>
                      <a:pt x="274" y="354"/>
                    </a:lnTo>
                    <a:lnTo>
                      <a:pt x="286" y="352"/>
                    </a:lnTo>
                    <a:lnTo>
                      <a:pt x="297" y="350"/>
                    </a:lnTo>
                    <a:lnTo>
                      <a:pt x="307" y="348"/>
                    </a:lnTo>
                    <a:lnTo>
                      <a:pt x="318" y="344"/>
                    </a:lnTo>
                    <a:lnTo>
                      <a:pt x="329" y="342"/>
                    </a:lnTo>
                    <a:lnTo>
                      <a:pt x="340" y="338"/>
                    </a:lnTo>
                    <a:lnTo>
                      <a:pt x="350" y="334"/>
                    </a:lnTo>
                    <a:lnTo>
                      <a:pt x="361" y="330"/>
                    </a:lnTo>
                    <a:lnTo>
                      <a:pt x="370" y="325"/>
                    </a:lnTo>
                    <a:lnTo>
                      <a:pt x="379" y="320"/>
                    </a:lnTo>
                    <a:lnTo>
                      <a:pt x="388" y="315"/>
                    </a:lnTo>
                    <a:lnTo>
                      <a:pt x="397" y="309"/>
                    </a:lnTo>
                    <a:lnTo>
                      <a:pt x="404" y="303"/>
                    </a:lnTo>
                    <a:lnTo>
                      <a:pt x="413" y="297"/>
                    </a:lnTo>
                    <a:lnTo>
                      <a:pt x="420" y="291"/>
                    </a:lnTo>
                    <a:lnTo>
                      <a:pt x="427" y="284"/>
                    </a:lnTo>
                    <a:lnTo>
                      <a:pt x="433" y="277"/>
                    </a:lnTo>
                    <a:lnTo>
                      <a:pt x="439" y="269"/>
                    </a:lnTo>
                    <a:lnTo>
                      <a:pt x="445" y="262"/>
                    </a:lnTo>
                    <a:lnTo>
                      <a:pt x="450" y="255"/>
                    </a:lnTo>
                    <a:lnTo>
                      <a:pt x="455" y="246"/>
                    </a:lnTo>
                    <a:lnTo>
                      <a:pt x="460" y="239"/>
                    </a:lnTo>
                    <a:lnTo>
                      <a:pt x="463" y="231"/>
                    </a:lnTo>
                    <a:lnTo>
                      <a:pt x="467" y="222"/>
                    </a:lnTo>
                    <a:lnTo>
                      <a:pt x="469" y="214"/>
                    </a:lnTo>
                    <a:lnTo>
                      <a:pt x="472" y="204"/>
                    </a:lnTo>
                    <a:lnTo>
                      <a:pt x="473" y="196"/>
                    </a:lnTo>
                    <a:lnTo>
                      <a:pt x="474" y="187"/>
                    </a:lnTo>
                    <a:lnTo>
                      <a:pt x="474" y="178"/>
                    </a:lnTo>
                    <a:lnTo>
                      <a:pt x="474" y="168"/>
                    </a:lnTo>
                    <a:lnTo>
                      <a:pt x="473" y="159"/>
                    </a:lnTo>
                    <a:lnTo>
                      <a:pt x="472" y="151"/>
                    </a:lnTo>
                    <a:lnTo>
                      <a:pt x="469" y="141"/>
                    </a:lnTo>
                    <a:lnTo>
                      <a:pt x="467" y="133"/>
                    </a:lnTo>
                    <a:lnTo>
                      <a:pt x="463" y="124"/>
                    </a:lnTo>
                    <a:lnTo>
                      <a:pt x="460" y="116"/>
                    </a:lnTo>
                    <a:lnTo>
                      <a:pt x="455" y="109"/>
                    </a:lnTo>
                    <a:lnTo>
                      <a:pt x="450" y="100"/>
                    </a:lnTo>
                    <a:lnTo>
                      <a:pt x="445" y="93"/>
                    </a:lnTo>
                    <a:lnTo>
                      <a:pt x="439" y="86"/>
                    </a:lnTo>
                    <a:lnTo>
                      <a:pt x="433" y="78"/>
                    </a:lnTo>
                    <a:lnTo>
                      <a:pt x="427" y="71"/>
                    </a:lnTo>
                    <a:lnTo>
                      <a:pt x="420" y="64"/>
                    </a:lnTo>
                    <a:lnTo>
                      <a:pt x="413" y="58"/>
                    </a:lnTo>
                    <a:lnTo>
                      <a:pt x="404" y="52"/>
                    </a:lnTo>
                    <a:lnTo>
                      <a:pt x="397" y="46"/>
                    </a:lnTo>
                    <a:lnTo>
                      <a:pt x="388" y="40"/>
                    </a:lnTo>
                    <a:lnTo>
                      <a:pt x="379" y="35"/>
                    </a:lnTo>
                    <a:lnTo>
                      <a:pt x="370" y="30"/>
                    </a:lnTo>
                    <a:lnTo>
                      <a:pt x="361" y="25"/>
                    </a:lnTo>
                    <a:lnTo>
                      <a:pt x="350" y="20"/>
                    </a:lnTo>
                    <a:lnTo>
                      <a:pt x="340" y="17"/>
                    </a:lnTo>
                    <a:lnTo>
                      <a:pt x="329" y="13"/>
                    </a:lnTo>
                    <a:lnTo>
                      <a:pt x="318" y="9"/>
                    </a:lnTo>
                    <a:lnTo>
                      <a:pt x="307" y="7"/>
                    </a:lnTo>
                    <a:lnTo>
                      <a:pt x="297" y="5"/>
                    </a:lnTo>
                    <a:lnTo>
                      <a:pt x="286" y="3"/>
                    </a:lnTo>
                    <a:lnTo>
                      <a:pt x="274" y="1"/>
                    </a:lnTo>
                    <a:lnTo>
                      <a:pt x="261" y="0"/>
                    </a:lnTo>
                    <a:lnTo>
                      <a:pt x="249" y="0"/>
                    </a:lnTo>
                    <a:lnTo>
                      <a:pt x="237" y="0"/>
                    </a:lnTo>
                  </a:path>
                </a:pathLst>
              </a:custGeom>
              <a:noFill/>
              <a:ln w="7938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354" name="Freeform 146"/>
              <p:cNvSpPr>
                <a:spLocks/>
              </p:cNvSpPr>
              <p:nvPr/>
            </p:nvSpPr>
            <p:spPr bwMode="auto">
              <a:xfrm>
                <a:off x="1880" y="1912"/>
                <a:ext cx="24" cy="280"/>
              </a:xfrm>
              <a:custGeom>
                <a:avLst/>
                <a:gdLst>
                  <a:gd name="T0" fmla="*/ 0 w 92"/>
                  <a:gd name="T1" fmla="*/ 0 h 1160"/>
                  <a:gd name="T2" fmla="*/ 0 w 92"/>
                  <a:gd name="T3" fmla="*/ 0 h 1160"/>
                  <a:gd name="T4" fmla="*/ 0 w 92"/>
                  <a:gd name="T5" fmla="*/ 0 h 1160"/>
                  <a:gd name="T6" fmla="*/ 0 w 92"/>
                  <a:gd name="T7" fmla="*/ 0 h 1160"/>
                  <a:gd name="T8" fmla="*/ 0 w 92"/>
                  <a:gd name="T9" fmla="*/ 0 h 11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160"/>
                  <a:gd name="T17" fmla="*/ 92 w 92"/>
                  <a:gd name="T18" fmla="*/ 1160 h 11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160">
                    <a:moveTo>
                      <a:pt x="0" y="1160"/>
                    </a:moveTo>
                    <a:lnTo>
                      <a:pt x="0" y="92"/>
                    </a:lnTo>
                    <a:lnTo>
                      <a:pt x="92" y="0"/>
                    </a:lnTo>
                    <a:lnTo>
                      <a:pt x="92" y="970"/>
                    </a:lnTo>
                    <a:lnTo>
                      <a:pt x="0" y="1160"/>
                    </a:lnTo>
                    <a:close/>
                  </a:path>
                </a:pathLst>
              </a:custGeom>
              <a:solidFill>
                <a:srgbClr val="2DB42D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355" name="Line 147"/>
              <p:cNvSpPr>
                <a:spLocks noChangeShapeType="1"/>
              </p:cNvSpPr>
              <p:nvPr/>
            </p:nvSpPr>
            <p:spPr bwMode="auto">
              <a:xfrm flipV="1">
                <a:off x="1880" y="2146"/>
                <a:ext cx="24" cy="46"/>
              </a:xfrm>
              <a:prstGeom prst="line">
                <a:avLst/>
              </a:prstGeom>
              <a:noFill/>
              <a:ln w="0">
                <a:solidFill>
                  <a:srgbClr val="2DB42D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356" name="Freeform 148"/>
              <p:cNvSpPr>
                <a:spLocks/>
              </p:cNvSpPr>
              <p:nvPr/>
            </p:nvSpPr>
            <p:spPr bwMode="auto">
              <a:xfrm>
                <a:off x="1266" y="1912"/>
                <a:ext cx="638" cy="23"/>
              </a:xfrm>
              <a:custGeom>
                <a:avLst/>
                <a:gdLst>
                  <a:gd name="T0" fmla="*/ 0 w 2472"/>
                  <a:gd name="T1" fmla="*/ 0 h 92"/>
                  <a:gd name="T2" fmla="*/ 0 w 2472"/>
                  <a:gd name="T3" fmla="*/ 0 h 92"/>
                  <a:gd name="T4" fmla="*/ 0 w 2472"/>
                  <a:gd name="T5" fmla="*/ 0 h 92"/>
                  <a:gd name="T6" fmla="*/ 0 w 2472"/>
                  <a:gd name="T7" fmla="*/ 0 h 92"/>
                  <a:gd name="T8" fmla="*/ 0 w 2472"/>
                  <a:gd name="T9" fmla="*/ 0 h 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72"/>
                  <a:gd name="T16" fmla="*/ 0 h 92"/>
                  <a:gd name="T17" fmla="*/ 2472 w 2472"/>
                  <a:gd name="T18" fmla="*/ 92 h 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72" h="92">
                    <a:moveTo>
                      <a:pt x="2380" y="92"/>
                    </a:moveTo>
                    <a:lnTo>
                      <a:pt x="0" y="92"/>
                    </a:lnTo>
                    <a:lnTo>
                      <a:pt x="312" y="0"/>
                    </a:lnTo>
                    <a:lnTo>
                      <a:pt x="2472" y="0"/>
                    </a:lnTo>
                    <a:lnTo>
                      <a:pt x="2380" y="92"/>
                    </a:lnTo>
                    <a:close/>
                  </a:path>
                </a:pathLst>
              </a:custGeom>
              <a:solidFill>
                <a:srgbClr val="1E791E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357" name="Line 149"/>
              <p:cNvSpPr>
                <a:spLocks noChangeShapeType="1"/>
              </p:cNvSpPr>
              <p:nvPr/>
            </p:nvSpPr>
            <p:spPr bwMode="auto">
              <a:xfrm flipV="1">
                <a:off x="1880" y="1912"/>
                <a:ext cx="24" cy="23"/>
              </a:xfrm>
              <a:prstGeom prst="line">
                <a:avLst/>
              </a:prstGeom>
              <a:noFill/>
              <a:ln w="0">
                <a:solidFill>
                  <a:srgbClr val="1E791E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358" name="Rectangle 150"/>
              <p:cNvSpPr>
                <a:spLocks noChangeArrowheads="1"/>
              </p:cNvSpPr>
              <p:nvPr/>
            </p:nvSpPr>
            <p:spPr bwMode="auto">
              <a:xfrm>
                <a:off x="1266" y="1935"/>
                <a:ext cx="614" cy="257"/>
              </a:xfrm>
              <a:prstGeom prst="rect">
                <a:avLst/>
              </a:prstGeom>
              <a:solidFill>
                <a:srgbClr val="279C2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359" name="Line 151"/>
              <p:cNvSpPr>
                <a:spLocks noChangeShapeType="1"/>
              </p:cNvSpPr>
              <p:nvPr/>
            </p:nvSpPr>
            <p:spPr bwMode="auto">
              <a:xfrm>
                <a:off x="1266" y="1935"/>
                <a:ext cx="0" cy="257"/>
              </a:xfrm>
              <a:prstGeom prst="line">
                <a:avLst/>
              </a:prstGeom>
              <a:noFill/>
              <a:ln w="4763">
                <a:solidFill>
                  <a:srgbClr val="2AAB2A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360" name="Line 152"/>
              <p:cNvSpPr>
                <a:spLocks noChangeShapeType="1"/>
              </p:cNvSpPr>
              <p:nvPr/>
            </p:nvSpPr>
            <p:spPr bwMode="auto">
              <a:xfrm>
                <a:off x="1266" y="2192"/>
                <a:ext cx="614" cy="1"/>
              </a:xfrm>
              <a:prstGeom prst="line">
                <a:avLst/>
              </a:prstGeom>
              <a:noFill/>
              <a:ln w="4763">
                <a:solidFill>
                  <a:srgbClr val="249224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361" name="Line 153"/>
              <p:cNvSpPr>
                <a:spLocks noChangeShapeType="1"/>
              </p:cNvSpPr>
              <p:nvPr/>
            </p:nvSpPr>
            <p:spPr bwMode="auto">
              <a:xfrm flipV="1">
                <a:off x="1880" y="1935"/>
                <a:ext cx="1" cy="257"/>
              </a:xfrm>
              <a:prstGeom prst="line">
                <a:avLst/>
              </a:prstGeom>
              <a:noFill/>
              <a:ln w="4763">
                <a:solidFill>
                  <a:srgbClr val="2EBB2E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362" name="Line 154"/>
              <p:cNvSpPr>
                <a:spLocks noChangeShapeType="1"/>
              </p:cNvSpPr>
              <p:nvPr/>
            </p:nvSpPr>
            <p:spPr bwMode="auto">
              <a:xfrm flipH="1">
                <a:off x="1266" y="1935"/>
                <a:ext cx="614" cy="0"/>
              </a:xfrm>
              <a:prstGeom prst="line">
                <a:avLst/>
              </a:prstGeom>
              <a:noFill/>
              <a:ln w="4763">
                <a:solidFill>
                  <a:srgbClr val="249224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363" name="Rectangle 155"/>
              <p:cNvSpPr>
                <a:spLocks noChangeArrowheads="1"/>
              </p:cNvSpPr>
              <p:nvPr/>
            </p:nvSpPr>
            <p:spPr bwMode="auto">
              <a:xfrm>
                <a:off x="1111" y="2002"/>
                <a:ext cx="134" cy="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de-DE" sz="100" b="1">
                    <a:solidFill>
                      <a:srgbClr val="000000"/>
                    </a:solidFill>
                    <a:latin typeface="Bookman Old Style" charset="0"/>
                  </a:rPr>
                  <a:t>Person</a:t>
                </a:r>
                <a:endParaRPr lang="de-DE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364" name="Freeform 156"/>
              <p:cNvSpPr>
                <a:spLocks/>
              </p:cNvSpPr>
              <p:nvPr/>
            </p:nvSpPr>
            <p:spPr bwMode="auto">
              <a:xfrm>
                <a:off x="1204" y="1905"/>
                <a:ext cx="122" cy="87"/>
              </a:xfrm>
              <a:custGeom>
                <a:avLst/>
                <a:gdLst>
                  <a:gd name="T0" fmla="*/ 0 w 474"/>
                  <a:gd name="T1" fmla="*/ 0 h 355"/>
                  <a:gd name="T2" fmla="*/ 0 w 474"/>
                  <a:gd name="T3" fmla="*/ 0 h 355"/>
                  <a:gd name="T4" fmla="*/ 0 w 474"/>
                  <a:gd name="T5" fmla="*/ 0 h 355"/>
                  <a:gd name="T6" fmla="*/ 0 w 474"/>
                  <a:gd name="T7" fmla="*/ 0 h 355"/>
                  <a:gd name="T8" fmla="*/ 0 w 474"/>
                  <a:gd name="T9" fmla="*/ 0 h 355"/>
                  <a:gd name="T10" fmla="*/ 0 w 474"/>
                  <a:gd name="T11" fmla="*/ 0 h 355"/>
                  <a:gd name="T12" fmla="*/ 0 w 474"/>
                  <a:gd name="T13" fmla="*/ 0 h 355"/>
                  <a:gd name="T14" fmla="*/ 0 w 474"/>
                  <a:gd name="T15" fmla="*/ 0 h 355"/>
                  <a:gd name="T16" fmla="*/ 0 w 474"/>
                  <a:gd name="T17" fmla="*/ 0 h 355"/>
                  <a:gd name="T18" fmla="*/ 0 w 474"/>
                  <a:gd name="T19" fmla="*/ 0 h 355"/>
                  <a:gd name="T20" fmla="*/ 0 w 474"/>
                  <a:gd name="T21" fmla="*/ 0 h 355"/>
                  <a:gd name="T22" fmla="*/ 0 w 474"/>
                  <a:gd name="T23" fmla="*/ 0 h 355"/>
                  <a:gd name="T24" fmla="*/ 0 w 474"/>
                  <a:gd name="T25" fmla="*/ 0 h 355"/>
                  <a:gd name="T26" fmla="*/ 0 w 474"/>
                  <a:gd name="T27" fmla="*/ 0 h 355"/>
                  <a:gd name="T28" fmla="*/ 0 w 474"/>
                  <a:gd name="T29" fmla="*/ 0 h 355"/>
                  <a:gd name="T30" fmla="*/ 0 w 474"/>
                  <a:gd name="T31" fmla="*/ 0 h 355"/>
                  <a:gd name="T32" fmla="*/ 0 w 474"/>
                  <a:gd name="T33" fmla="*/ 0 h 355"/>
                  <a:gd name="T34" fmla="*/ 0 w 474"/>
                  <a:gd name="T35" fmla="*/ 0 h 355"/>
                  <a:gd name="T36" fmla="*/ 0 w 474"/>
                  <a:gd name="T37" fmla="*/ 0 h 355"/>
                  <a:gd name="T38" fmla="*/ 0 w 474"/>
                  <a:gd name="T39" fmla="*/ 0 h 355"/>
                  <a:gd name="T40" fmla="*/ 0 w 474"/>
                  <a:gd name="T41" fmla="*/ 0 h 355"/>
                  <a:gd name="T42" fmla="*/ 0 w 474"/>
                  <a:gd name="T43" fmla="*/ 0 h 355"/>
                  <a:gd name="T44" fmla="*/ 0 w 474"/>
                  <a:gd name="T45" fmla="*/ 0 h 355"/>
                  <a:gd name="T46" fmla="*/ 0 w 474"/>
                  <a:gd name="T47" fmla="*/ 0 h 355"/>
                  <a:gd name="T48" fmla="*/ 0 w 474"/>
                  <a:gd name="T49" fmla="*/ 0 h 355"/>
                  <a:gd name="T50" fmla="*/ 0 w 474"/>
                  <a:gd name="T51" fmla="*/ 0 h 355"/>
                  <a:gd name="T52" fmla="*/ 0 w 474"/>
                  <a:gd name="T53" fmla="*/ 0 h 355"/>
                  <a:gd name="T54" fmla="*/ 0 w 474"/>
                  <a:gd name="T55" fmla="*/ 0 h 355"/>
                  <a:gd name="T56" fmla="*/ 0 w 474"/>
                  <a:gd name="T57" fmla="*/ 0 h 355"/>
                  <a:gd name="T58" fmla="*/ 0 w 474"/>
                  <a:gd name="T59" fmla="*/ 0 h 355"/>
                  <a:gd name="T60" fmla="*/ 0 w 474"/>
                  <a:gd name="T61" fmla="*/ 0 h 355"/>
                  <a:gd name="T62" fmla="*/ 0 w 474"/>
                  <a:gd name="T63" fmla="*/ 0 h 355"/>
                  <a:gd name="T64" fmla="*/ 0 w 474"/>
                  <a:gd name="T65" fmla="*/ 0 h 355"/>
                  <a:gd name="T66" fmla="*/ 0 w 474"/>
                  <a:gd name="T67" fmla="*/ 0 h 355"/>
                  <a:gd name="T68" fmla="*/ 0 w 474"/>
                  <a:gd name="T69" fmla="*/ 0 h 355"/>
                  <a:gd name="T70" fmla="*/ 0 w 474"/>
                  <a:gd name="T71" fmla="*/ 0 h 355"/>
                  <a:gd name="T72" fmla="*/ 0 w 474"/>
                  <a:gd name="T73" fmla="*/ 0 h 355"/>
                  <a:gd name="T74" fmla="*/ 0 w 474"/>
                  <a:gd name="T75" fmla="*/ 0 h 355"/>
                  <a:gd name="T76" fmla="*/ 0 w 474"/>
                  <a:gd name="T77" fmla="*/ 0 h 355"/>
                  <a:gd name="T78" fmla="*/ 0 w 474"/>
                  <a:gd name="T79" fmla="*/ 0 h 355"/>
                  <a:gd name="T80" fmla="*/ 0 w 474"/>
                  <a:gd name="T81" fmla="*/ 0 h 355"/>
                  <a:gd name="T82" fmla="*/ 0 w 474"/>
                  <a:gd name="T83" fmla="*/ 0 h 355"/>
                  <a:gd name="T84" fmla="*/ 0 w 474"/>
                  <a:gd name="T85" fmla="*/ 0 h 35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474"/>
                  <a:gd name="T130" fmla="*/ 0 h 355"/>
                  <a:gd name="T131" fmla="*/ 474 w 474"/>
                  <a:gd name="T132" fmla="*/ 355 h 35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474" h="355">
                    <a:moveTo>
                      <a:pt x="237" y="0"/>
                    </a:moveTo>
                    <a:lnTo>
                      <a:pt x="225" y="0"/>
                    </a:lnTo>
                    <a:lnTo>
                      <a:pt x="213" y="0"/>
                    </a:lnTo>
                    <a:lnTo>
                      <a:pt x="201" y="1"/>
                    </a:lnTo>
                    <a:lnTo>
                      <a:pt x="190" y="3"/>
                    </a:lnTo>
                    <a:lnTo>
                      <a:pt x="178" y="5"/>
                    </a:lnTo>
                    <a:lnTo>
                      <a:pt x="167" y="7"/>
                    </a:lnTo>
                    <a:lnTo>
                      <a:pt x="156" y="9"/>
                    </a:lnTo>
                    <a:lnTo>
                      <a:pt x="145" y="13"/>
                    </a:lnTo>
                    <a:lnTo>
                      <a:pt x="134" y="17"/>
                    </a:lnTo>
                    <a:lnTo>
                      <a:pt x="125" y="20"/>
                    </a:lnTo>
                    <a:lnTo>
                      <a:pt x="114" y="25"/>
                    </a:lnTo>
                    <a:lnTo>
                      <a:pt x="105" y="30"/>
                    </a:lnTo>
                    <a:lnTo>
                      <a:pt x="96" y="35"/>
                    </a:lnTo>
                    <a:lnTo>
                      <a:pt x="86" y="40"/>
                    </a:lnTo>
                    <a:lnTo>
                      <a:pt x="78" y="46"/>
                    </a:lnTo>
                    <a:lnTo>
                      <a:pt x="70" y="52"/>
                    </a:lnTo>
                    <a:lnTo>
                      <a:pt x="62" y="58"/>
                    </a:lnTo>
                    <a:lnTo>
                      <a:pt x="55" y="64"/>
                    </a:lnTo>
                    <a:lnTo>
                      <a:pt x="47" y="71"/>
                    </a:lnTo>
                    <a:lnTo>
                      <a:pt x="41" y="78"/>
                    </a:lnTo>
                    <a:lnTo>
                      <a:pt x="35" y="86"/>
                    </a:lnTo>
                    <a:lnTo>
                      <a:pt x="29" y="93"/>
                    </a:lnTo>
                    <a:lnTo>
                      <a:pt x="24" y="100"/>
                    </a:lnTo>
                    <a:lnTo>
                      <a:pt x="20" y="109"/>
                    </a:lnTo>
                    <a:lnTo>
                      <a:pt x="15" y="116"/>
                    </a:lnTo>
                    <a:lnTo>
                      <a:pt x="11" y="124"/>
                    </a:lnTo>
                    <a:lnTo>
                      <a:pt x="8" y="133"/>
                    </a:lnTo>
                    <a:lnTo>
                      <a:pt x="5" y="141"/>
                    </a:lnTo>
                    <a:lnTo>
                      <a:pt x="4" y="151"/>
                    </a:lnTo>
                    <a:lnTo>
                      <a:pt x="1" y="159"/>
                    </a:lnTo>
                    <a:lnTo>
                      <a:pt x="1" y="168"/>
                    </a:lnTo>
                    <a:lnTo>
                      <a:pt x="0" y="178"/>
                    </a:lnTo>
                    <a:lnTo>
                      <a:pt x="1" y="187"/>
                    </a:lnTo>
                    <a:lnTo>
                      <a:pt x="1" y="196"/>
                    </a:lnTo>
                    <a:lnTo>
                      <a:pt x="4" y="204"/>
                    </a:lnTo>
                    <a:lnTo>
                      <a:pt x="5" y="214"/>
                    </a:lnTo>
                    <a:lnTo>
                      <a:pt x="8" y="222"/>
                    </a:lnTo>
                    <a:lnTo>
                      <a:pt x="11" y="231"/>
                    </a:lnTo>
                    <a:lnTo>
                      <a:pt x="15" y="239"/>
                    </a:lnTo>
                    <a:lnTo>
                      <a:pt x="20" y="246"/>
                    </a:lnTo>
                    <a:lnTo>
                      <a:pt x="24" y="255"/>
                    </a:lnTo>
                    <a:lnTo>
                      <a:pt x="29" y="262"/>
                    </a:lnTo>
                    <a:lnTo>
                      <a:pt x="35" y="269"/>
                    </a:lnTo>
                    <a:lnTo>
                      <a:pt x="41" y="277"/>
                    </a:lnTo>
                    <a:lnTo>
                      <a:pt x="47" y="284"/>
                    </a:lnTo>
                    <a:lnTo>
                      <a:pt x="55" y="291"/>
                    </a:lnTo>
                    <a:lnTo>
                      <a:pt x="62" y="297"/>
                    </a:lnTo>
                    <a:lnTo>
                      <a:pt x="70" y="303"/>
                    </a:lnTo>
                    <a:lnTo>
                      <a:pt x="78" y="309"/>
                    </a:lnTo>
                    <a:lnTo>
                      <a:pt x="86" y="315"/>
                    </a:lnTo>
                    <a:lnTo>
                      <a:pt x="96" y="320"/>
                    </a:lnTo>
                    <a:lnTo>
                      <a:pt x="105" y="325"/>
                    </a:lnTo>
                    <a:lnTo>
                      <a:pt x="114" y="330"/>
                    </a:lnTo>
                    <a:lnTo>
                      <a:pt x="125" y="334"/>
                    </a:lnTo>
                    <a:lnTo>
                      <a:pt x="134" y="338"/>
                    </a:lnTo>
                    <a:lnTo>
                      <a:pt x="145" y="342"/>
                    </a:lnTo>
                    <a:lnTo>
                      <a:pt x="156" y="344"/>
                    </a:lnTo>
                    <a:lnTo>
                      <a:pt x="167" y="348"/>
                    </a:lnTo>
                    <a:lnTo>
                      <a:pt x="178" y="350"/>
                    </a:lnTo>
                    <a:lnTo>
                      <a:pt x="190" y="352"/>
                    </a:lnTo>
                    <a:lnTo>
                      <a:pt x="201" y="354"/>
                    </a:lnTo>
                    <a:lnTo>
                      <a:pt x="213" y="355"/>
                    </a:lnTo>
                    <a:lnTo>
                      <a:pt x="225" y="355"/>
                    </a:lnTo>
                    <a:lnTo>
                      <a:pt x="237" y="355"/>
                    </a:lnTo>
                    <a:lnTo>
                      <a:pt x="249" y="355"/>
                    </a:lnTo>
                    <a:lnTo>
                      <a:pt x="261" y="355"/>
                    </a:lnTo>
                    <a:lnTo>
                      <a:pt x="274" y="354"/>
                    </a:lnTo>
                    <a:lnTo>
                      <a:pt x="286" y="352"/>
                    </a:lnTo>
                    <a:lnTo>
                      <a:pt x="297" y="350"/>
                    </a:lnTo>
                    <a:lnTo>
                      <a:pt x="307" y="348"/>
                    </a:lnTo>
                    <a:lnTo>
                      <a:pt x="318" y="344"/>
                    </a:lnTo>
                    <a:lnTo>
                      <a:pt x="329" y="342"/>
                    </a:lnTo>
                    <a:lnTo>
                      <a:pt x="340" y="338"/>
                    </a:lnTo>
                    <a:lnTo>
                      <a:pt x="350" y="334"/>
                    </a:lnTo>
                    <a:lnTo>
                      <a:pt x="361" y="330"/>
                    </a:lnTo>
                    <a:lnTo>
                      <a:pt x="370" y="325"/>
                    </a:lnTo>
                    <a:lnTo>
                      <a:pt x="379" y="320"/>
                    </a:lnTo>
                    <a:lnTo>
                      <a:pt x="388" y="315"/>
                    </a:lnTo>
                    <a:lnTo>
                      <a:pt x="397" y="309"/>
                    </a:lnTo>
                    <a:lnTo>
                      <a:pt x="404" y="303"/>
                    </a:lnTo>
                    <a:lnTo>
                      <a:pt x="413" y="297"/>
                    </a:lnTo>
                    <a:lnTo>
                      <a:pt x="420" y="291"/>
                    </a:lnTo>
                    <a:lnTo>
                      <a:pt x="427" y="284"/>
                    </a:lnTo>
                    <a:lnTo>
                      <a:pt x="433" y="277"/>
                    </a:lnTo>
                    <a:lnTo>
                      <a:pt x="439" y="269"/>
                    </a:lnTo>
                    <a:lnTo>
                      <a:pt x="445" y="262"/>
                    </a:lnTo>
                    <a:lnTo>
                      <a:pt x="450" y="255"/>
                    </a:lnTo>
                    <a:lnTo>
                      <a:pt x="455" y="246"/>
                    </a:lnTo>
                    <a:lnTo>
                      <a:pt x="460" y="239"/>
                    </a:lnTo>
                    <a:lnTo>
                      <a:pt x="463" y="231"/>
                    </a:lnTo>
                    <a:lnTo>
                      <a:pt x="467" y="222"/>
                    </a:lnTo>
                    <a:lnTo>
                      <a:pt x="469" y="214"/>
                    </a:lnTo>
                    <a:lnTo>
                      <a:pt x="472" y="204"/>
                    </a:lnTo>
                    <a:lnTo>
                      <a:pt x="473" y="196"/>
                    </a:lnTo>
                    <a:lnTo>
                      <a:pt x="474" y="187"/>
                    </a:lnTo>
                    <a:lnTo>
                      <a:pt x="474" y="178"/>
                    </a:lnTo>
                    <a:lnTo>
                      <a:pt x="474" y="168"/>
                    </a:lnTo>
                    <a:lnTo>
                      <a:pt x="473" y="159"/>
                    </a:lnTo>
                    <a:lnTo>
                      <a:pt x="472" y="151"/>
                    </a:lnTo>
                    <a:lnTo>
                      <a:pt x="469" y="141"/>
                    </a:lnTo>
                    <a:lnTo>
                      <a:pt x="467" y="133"/>
                    </a:lnTo>
                    <a:lnTo>
                      <a:pt x="463" y="124"/>
                    </a:lnTo>
                    <a:lnTo>
                      <a:pt x="460" y="116"/>
                    </a:lnTo>
                    <a:lnTo>
                      <a:pt x="455" y="109"/>
                    </a:lnTo>
                    <a:lnTo>
                      <a:pt x="450" y="100"/>
                    </a:lnTo>
                    <a:lnTo>
                      <a:pt x="445" y="93"/>
                    </a:lnTo>
                    <a:lnTo>
                      <a:pt x="439" y="86"/>
                    </a:lnTo>
                    <a:lnTo>
                      <a:pt x="433" y="78"/>
                    </a:lnTo>
                    <a:lnTo>
                      <a:pt x="427" y="71"/>
                    </a:lnTo>
                    <a:lnTo>
                      <a:pt x="420" y="64"/>
                    </a:lnTo>
                    <a:lnTo>
                      <a:pt x="413" y="58"/>
                    </a:lnTo>
                    <a:lnTo>
                      <a:pt x="404" y="52"/>
                    </a:lnTo>
                    <a:lnTo>
                      <a:pt x="397" y="46"/>
                    </a:lnTo>
                    <a:lnTo>
                      <a:pt x="388" y="40"/>
                    </a:lnTo>
                    <a:lnTo>
                      <a:pt x="379" y="35"/>
                    </a:lnTo>
                    <a:lnTo>
                      <a:pt x="370" y="30"/>
                    </a:lnTo>
                    <a:lnTo>
                      <a:pt x="361" y="25"/>
                    </a:lnTo>
                    <a:lnTo>
                      <a:pt x="350" y="20"/>
                    </a:lnTo>
                    <a:lnTo>
                      <a:pt x="340" y="17"/>
                    </a:lnTo>
                    <a:lnTo>
                      <a:pt x="329" y="13"/>
                    </a:lnTo>
                    <a:lnTo>
                      <a:pt x="318" y="9"/>
                    </a:lnTo>
                    <a:lnTo>
                      <a:pt x="307" y="7"/>
                    </a:lnTo>
                    <a:lnTo>
                      <a:pt x="297" y="5"/>
                    </a:lnTo>
                    <a:lnTo>
                      <a:pt x="286" y="3"/>
                    </a:lnTo>
                    <a:lnTo>
                      <a:pt x="274" y="1"/>
                    </a:lnTo>
                    <a:lnTo>
                      <a:pt x="261" y="0"/>
                    </a:lnTo>
                    <a:lnTo>
                      <a:pt x="249" y="0"/>
                    </a:lnTo>
                    <a:lnTo>
                      <a:pt x="237" y="0"/>
                    </a:lnTo>
                  </a:path>
                </a:pathLst>
              </a:custGeom>
              <a:noFill/>
              <a:ln w="7938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365" name="Freeform 157"/>
              <p:cNvSpPr>
                <a:spLocks/>
              </p:cNvSpPr>
              <p:nvPr/>
            </p:nvSpPr>
            <p:spPr bwMode="auto">
              <a:xfrm>
                <a:off x="1880" y="1912"/>
                <a:ext cx="24" cy="280"/>
              </a:xfrm>
              <a:custGeom>
                <a:avLst/>
                <a:gdLst>
                  <a:gd name="T0" fmla="*/ 0 w 92"/>
                  <a:gd name="T1" fmla="*/ 0 h 1160"/>
                  <a:gd name="T2" fmla="*/ 0 w 92"/>
                  <a:gd name="T3" fmla="*/ 0 h 1160"/>
                  <a:gd name="T4" fmla="*/ 0 w 92"/>
                  <a:gd name="T5" fmla="*/ 0 h 1160"/>
                  <a:gd name="T6" fmla="*/ 0 w 92"/>
                  <a:gd name="T7" fmla="*/ 0 h 1160"/>
                  <a:gd name="T8" fmla="*/ 0 w 92"/>
                  <a:gd name="T9" fmla="*/ 0 h 11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160"/>
                  <a:gd name="T17" fmla="*/ 92 w 92"/>
                  <a:gd name="T18" fmla="*/ 1160 h 11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160">
                    <a:moveTo>
                      <a:pt x="0" y="1160"/>
                    </a:moveTo>
                    <a:lnTo>
                      <a:pt x="0" y="92"/>
                    </a:lnTo>
                    <a:lnTo>
                      <a:pt x="92" y="0"/>
                    </a:lnTo>
                    <a:lnTo>
                      <a:pt x="92" y="970"/>
                    </a:lnTo>
                    <a:lnTo>
                      <a:pt x="0" y="1160"/>
                    </a:lnTo>
                    <a:close/>
                  </a:path>
                </a:pathLst>
              </a:custGeom>
              <a:solidFill>
                <a:srgbClr val="2DB42D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366" name="Line 158"/>
              <p:cNvSpPr>
                <a:spLocks noChangeShapeType="1"/>
              </p:cNvSpPr>
              <p:nvPr/>
            </p:nvSpPr>
            <p:spPr bwMode="auto">
              <a:xfrm flipV="1">
                <a:off x="1880" y="2146"/>
                <a:ext cx="24" cy="46"/>
              </a:xfrm>
              <a:prstGeom prst="line">
                <a:avLst/>
              </a:prstGeom>
              <a:noFill/>
              <a:ln w="0">
                <a:solidFill>
                  <a:srgbClr val="2DB42D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367" name="Freeform 159"/>
              <p:cNvSpPr>
                <a:spLocks/>
              </p:cNvSpPr>
              <p:nvPr/>
            </p:nvSpPr>
            <p:spPr bwMode="auto">
              <a:xfrm>
                <a:off x="1266" y="1912"/>
                <a:ext cx="638" cy="23"/>
              </a:xfrm>
              <a:custGeom>
                <a:avLst/>
                <a:gdLst>
                  <a:gd name="T0" fmla="*/ 0 w 2472"/>
                  <a:gd name="T1" fmla="*/ 0 h 92"/>
                  <a:gd name="T2" fmla="*/ 0 w 2472"/>
                  <a:gd name="T3" fmla="*/ 0 h 92"/>
                  <a:gd name="T4" fmla="*/ 0 w 2472"/>
                  <a:gd name="T5" fmla="*/ 0 h 92"/>
                  <a:gd name="T6" fmla="*/ 0 w 2472"/>
                  <a:gd name="T7" fmla="*/ 0 h 92"/>
                  <a:gd name="T8" fmla="*/ 0 w 2472"/>
                  <a:gd name="T9" fmla="*/ 0 h 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72"/>
                  <a:gd name="T16" fmla="*/ 0 h 92"/>
                  <a:gd name="T17" fmla="*/ 2472 w 2472"/>
                  <a:gd name="T18" fmla="*/ 92 h 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72" h="92">
                    <a:moveTo>
                      <a:pt x="2380" y="92"/>
                    </a:moveTo>
                    <a:lnTo>
                      <a:pt x="0" y="92"/>
                    </a:lnTo>
                    <a:lnTo>
                      <a:pt x="312" y="0"/>
                    </a:lnTo>
                    <a:lnTo>
                      <a:pt x="2472" y="0"/>
                    </a:lnTo>
                    <a:lnTo>
                      <a:pt x="2380" y="92"/>
                    </a:lnTo>
                    <a:close/>
                  </a:path>
                </a:pathLst>
              </a:custGeom>
              <a:solidFill>
                <a:srgbClr val="1E791E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368" name="Line 160"/>
              <p:cNvSpPr>
                <a:spLocks noChangeShapeType="1"/>
              </p:cNvSpPr>
              <p:nvPr/>
            </p:nvSpPr>
            <p:spPr bwMode="auto">
              <a:xfrm flipV="1">
                <a:off x="1880" y="1912"/>
                <a:ext cx="24" cy="23"/>
              </a:xfrm>
              <a:prstGeom prst="line">
                <a:avLst/>
              </a:prstGeom>
              <a:noFill/>
              <a:ln w="0">
                <a:solidFill>
                  <a:srgbClr val="1E791E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369" name="Rectangle 161"/>
              <p:cNvSpPr>
                <a:spLocks noChangeArrowheads="1"/>
              </p:cNvSpPr>
              <p:nvPr/>
            </p:nvSpPr>
            <p:spPr bwMode="auto">
              <a:xfrm>
                <a:off x="1266" y="1935"/>
                <a:ext cx="614" cy="257"/>
              </a:xfrm>
              <a:prstGeom prst="rect">
                <a:avLst/>
              </a:prstGeom>
              <a:solidFill>
                <a:srgbClr val="279C2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370" name="Line 162"/>
              <p:cNvSpPr>
                <a:spLocks noChangeShapeType="1"/>
              </p:cNvSpPr>
              <p:nvPr/>
            </p:nvSpPr>
            <p:spPr bwMode="auto">
              <a:xfrm>
                <a:off x="1266" y="1935"/>
                <a:ext cx="0" cy="257"/>
              </a:xfrm>
              <a:prstGeom prst="line">
                <a:avLst/>
              </a:prstGeom>
              <a:noFill/>
              <a:ln w="4763">
                <a:solidFill>
                  <a:srgbClr val="2AAB2A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371" name="Line 163"/>
              <p:cNvSpPr>
                <a:spLocks noChangeShapeType="1"/>
              </p:cNvSpPr>
              <p:nvPr/>
            </p:nvSpPr>
            <p:spPr bwMode="auto">
              <a:xfrm>
                <a:off x="1266" y="2192"/>
                <a:ext cx="614" cy="1"/>
              </a:xfrm>
              <a:prstGeom prst="line">
                <a:avLst/>
              </a:prstGeom>
              <a:noFill/>
              <a:ln w="4763">
                <a:solidFill>
                  <a:srgbClr val="249224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372" name="Line 164"/>
              <p:cNvSpPr>
                <a:spLocks noChangeShapeType="1"/>
              </p:cNvSpPr>
              <p:nvPr/>
            </p:nvSpPr>
            <p:spPr bwMode="auto">
              <a:xfrm flipV="1">
                <a:off x="1880" y="1935"/>
                <a:ext cx="1" cy="257"/>
              </a:xfrm>
              <a:prstGeom prst="line">
                <a:avLst/>
              </a:prstGeom>
              <a:noFill/>
              <a:ln w="4763">
                <a:solidFill>
                  <a:srgbClr val="2EBB2E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373" name="Line 165"/>
              <p:cNvSpPr>
                <a:spLocks noChangeShapeType="1"/>
              </p:cNvSpPr>
              <p:nvPr/>
            </p:nvSpPr>
            <p:spPr bwMode="auto">
              <a:xfrm flipH="1">
                <a:off x="1266" y="1935"/>
                <a:ext cx="614" cy="0"/>
              </a:xfrm>
              <a:prstGeom prst="line">
                <a:avLst/>
              </a:prstGeom>
              <a:noFill/>
              <a:ln w="4763">
                <a:solidFill>
                  <a:srgbClr val="249224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374" name="Rectangle 166"/>
              <p:cNvSpPr>
                <a:spLocks noChangeArrowheads="1"/>
              </p:cNvSpPr>
              <p:nvPr/>
            </p:nvSpPr>
            <p:spPr bwMode="auto">
              <a:xfrm>
                <a:off x="1111" y="2002"/>
                <a:ext cx="134" cy="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de-DE" sz="100" b="1" dirty="0">
                    <a:solidFill>
                      <a:srgbClr val="000000"/>
                    </a:solidFill>
                    <a:latin typeface="Bookman Old Style" charset="0"/>
                  </a:rPr>
                  <a:t>Person</a:t>
                </a:r>
                <a:endParaRPr lang="de-DE" sz="1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75" name="Freeform 167"/>
              <p:cNvSpPr>
                <a:spLocks/>
              </p:cNvSpPr>
              <p:nvPr/>
            </p:nvSpPr>
            <p:spPr bwMode="auto">
              <a:xfrm>
                <a:off x="3772" y="3034"/>
                <a:ext cx="132" cy="99"/>
              </a:xfrm>
              <a:custGeom>
                <a:avLst/>
                <a:gdLst>
                  <a:gd name="T0" fmla="*/ 0 w 515"/>
                  <a:gd name="T1" fmla="*/ 0 h 409"/>
                  <a:gd name="T2" fmla="*/ 0 w 515"/>
                  <a:gd name="T3" fmla="*/ 0 h 409"/>
                  <a:gd name="T4" fmla="*/ 0 w 515"/>
                  <a:gd name="T5" fmla="*/ 0 h 409"/>
                  <a:gd name="T6" fmla="*/ 0 w 515"/>
                  <a:gd name="T7" fmla="*/ 0 h 409"/>
                  <a:gd name="T8" fmla="*/ 0 w 515"/>
                  <a:gd name="T9" fmla="*/ 0 h 409"/>
                  <a:gd name="T10" fmla="*/ 0 w 515"/>
                  <a:gd name="T11" fmla="*/ 0 h 409"/>
                  <a:gd name="T12" fmla="*/ 0 w 515"/>
                  <a:gd name="T13" fmla="*/ 0 h 409"/>
                  <a:gd name="T14" fmla="*/ 0 w 515"/>
                  <a:gd name="T15" fmla="*/ 0 h 409"/>
                  <a:gd name="T16" fmla="*/ 0 w 515"/>
                  <a:gd name="T17" fmla="*/ 0 h 409"/>
                  <a:gd name="T18" fmla="*/ 0 w 515"/>
                  <a:gd name="T19" fmla="*/ 0 h 409"/>
                  <a:gd name="T20" fmla="*/ 0 w 515"/>
                  <a:gd name="T21" fmla="*/ 0 h 409"/>
                  <a:gd name="T22" fmla="*/ 0 w 515"/>
                  <a:gd name="T23" fmla="*/ 0 h 409"/>
                  <a:gd name="T24" fmla="*/ 0 w 515"/>
                  <a:gd name="T25" fmla="*/ 0 h 409"/>
                  <a:gd name="T26" fmla="*/ 0 w 515"/>
                  <a:gd name="T27" fmla="*/ 0 h 409"/>
                  <a:gd name="T28" fmla="*/ 0 w 515"/>
                  <a:gd name="T29" fmla="*/ 0 h 409"/>
                  <a:gd name="T30" fmla="*/ 0 w 515"/>
                  <a:gd name="T31" fmla="*/ 0 h 409"/>
                  <a:gd name="T32" fmla="*/ 0 w 515"/>
                  <a:gd name="T33" fmla="*/ 0 h 409"/>
                  <a:gd name="T34" fmla="*/ 0 w 515"/>
                  <a:gd name="T35" fmla="*/ 0 h 409"/>
                  <a:gd name="T36" fmla="*/ 0 w 515"/>
                  <a:gd name="T37" fmla="*/ 0 h 409"/>
                  <a:gd name="T38" fmla="*/ 0 w 515"/>
                  <a:gd name="T39" fmla="*/ 0 h 409"/>
                  <a:gd name="T40" fmla="*/ 0 w 515"/>
                  <a:gd name="T41" fmla="*/ 0 h 409"/>
                  <a:gd name="T42" fmla="*/ 0 w 515"/>
                  <a:gd name="T43" fmla="*/ 0 h 409"/>
                  <a:gd name="T44" fmla="*/ 0 w 515"/>
                  <a:gd name="T45" fmla="*/ 0 h 409"/>
                  <a:gd name="T46" fmla="*/ 0 w 515"/>
                  <a:gd name="T47" fmla="*/ 0 h 409"/>
                  <a:gd name="T48" fmla="*/ 0 w 515"/>
                  <a:gd name="T49" fmla="*/ 0 h 409"/>
                  <a:gd name="T50" fmla="*/ 0 w 515"/>
                  <a:gd name="T51" fmla="*/ 0 h 409"/>
                  <a:gd name="T52" fmla="*/ 0 w 515"/>
                  <a:gd name="T53" fmla="*/ 0 h 409"/>
                  <a:gd name="T54" fmla="*/ 0 w 515"/>
                  <a:gd name="T55" fmla="*/ 0 h 409"/>
                  <a:gd name="T56" fmla="*/ 0 w 515"/>
                  <a:gd name="T57" fmla="*/ 0 h 409"/>
                  <a:gd name="T58" fmla="*/ 0 w 515"/>
                  <a:gd name="T59" fmla="*/ 0 h 409"/>
                  <a:gd name="T60" fmla="*/ 0 w 515"/>
                  <a:gd name="T61" fmla="*/ 0 h 409"/>
                  <a:gd name="T62" fmla="*/ 0 w 515"/>
                  <a:gd name="T63" fmla="*/ 0 h 409"/>
                  <a:gd name="T64" fmla="*/ 0 w 515"/>
                  <a:gd name="T65" fmla="*/ 0 h 409"/>
                  <a:gd name="T66" fmla="*/ 0 w 515"/>
                  <a:gd name="T67" fmla="*/ 0 h 409"/>
                  <a:gd name="T68" fmla="*/ 0 w 515"/>
                  <a:gd name="T69" fmla="*/ 0 h 409"/>
                  <a:gd name="T70" fmla="*/ 0 w 515"/>
                  <a:gd name="T71" fmla="*/ 0 h 409"/>
                  <a:gd name="T72" fmla="*/ 0 w 515"/>
                  <a:gd name="T73" fmla="*/ 0 h 409"/>
                  <a:gd name="T74" fmla="*/ 0 w 515"/>
                  <a:gd name="T75" fmla="*/ 0 h 409"/>
                  <a:gd name="T76" fmla="*/ 0 w 515"/>
                  <a:gd name="T77" fmla="*/ 0 h 409"/>
                  <a:gd name="T78" fmla="*/ 0 w 515"/>
                  <a:gd name="T79" fmla="*/ 0 h 409"/>
                  <a:gd name="T80" fmla="*/ 0 w 515"/>
                  <a:gd name="T81" fmla="*/ 0 h 409"/>
                  <a:gd name="T82" fmla="*/ 0 w 515"/>
                  <a:gd name="T83" fmla="*/ 0 h 409"/>
                  <a:gd name="T84" fmla="*/ 0 w 515"/>
                  <a:gd name="T85" fmla="*/ 0 h 40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515"/>
                  <a:gd name="T130" fmla="*/ 0 h 409"/>
                  <a:gd name="T131" fmla="*/ 515 w 515"/>
                  <a:gd name="T132" fmla="*/ 409 h 409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515" h="409">
                    <a:moveTo>
                      <a:pt x="257" y="0"/>
                    </a:moveTo>
                    <a:lnTo>
                      <a:pt x="244" y="0"/>
                    </a:lnTo>
                    <a:lnTo>
                      <a:pt x="231" y="0"/>
                    </a:lnTo>
                    <a:lnTo>
                      <a:pt x="219" y="1"/>
                    </a:lnTo>
                    <a:lnTo>
                      <a:pt x="205" y="4"/>
                    </a:lnTo>
                    <a:lnTo>
                      <a:pt x="193" y="6"/>
                    </a:lnTo>
                    <a:lnTo>
                      <a:pt x="181" y="9"/>
                    </a:lnTo>
                    <a:lnTo>
                      <a:pt x="169" y="12"/>
                    </a:lnTo>
                    <a:lnTo>
                      <a:pt x="157" y="16"/>
                    </a:lnTo>
                    <a:lnTo>
                      <a:pt x="146" y="19"/>
                    </a:lnTo>
                    <a:lnTo>
                      <a:pt x="135" y="24"/>
                    </a:lnTo>
                    <a:lnTo>
                      <a:pt x="124" y="29"/>
                    </a:lnTo>
                    <a:lnTo>
                      <a:pt x="114" y="34"/>
                    </a:lnTo>
                    <a:lnTo>
                      <a:pt x="104" y="40"/>
                    </a:lnTo>
                    <a:lnTo>
                      <a:pt x="94" y="46"/>
                    </a:lnTo>
                    <a:lnTo>
                      <a:pt x="85" y="52"/>
                    </a:lnTo>
                    <a:lnTo>
                      <a:pt x="75" y="59"/>
                    </a:lnTo>
                    <a:lnTo>
                      <a:pt x="66" y="67"/>
                    </a:lnTo>
                    <a:lnTo>
                      <a:pt x="59" y="74"/>
                    </a:lnTo>
                    <a:lnTo>
                      <a:pt x="51" y="81"/>
                    </a:lnTo>
                    <a:lnTo>
                      <a:pt x="43" y="90"/>
                    </a:lnTo>
                    <a:lnTo>
                      <a:pt x="37" y="98"/>
                    </a:lnTo>
                    <a:lnTo>
                      <a:pt x="31" y="106"/>
                    </a:lnTo>
                    <a:lnTo>
                      <a:pt x="25" y="115"/>
                    </a:lnTo>
                    <a:lnTo>
                      <a:pt x="20" y="125"/>
                    </a:lnTo>
                    <a:lnTo>
                      <a:pt x="16" y="133"/>
                    </a:lnTo>
                    <a:lnTo>
                      <a:pt x="12" y="143"/>
                    </a:lnTo>
                    <a:lnTo>
                      <a:pt x="8" y="152"/>
                    </a:lnTo>
                    <a:lnTo>
                      <a:pt x="5" y="162"/>
                    </a:lnTo>
                    <a:lnTo>
                      <a:pt x="2" y="173"/>
                    </a:lnTo>
                    <a:lnTo>
                      <a:pt x="1" y="183"/>
                    </a:lnTo>
                    <a:lnTo>
                      <a:pt x="0" y="194"/>
                    </a:lnTo>
                    <a:lnTo>
                      <a:pt x="0" y="204"/>
                    </a:lnTo>
                    <a:lnTo>
                      <a:pt x="0" y="214"/>
                    </a:lnTo>
                    <a:lnTo>
                      <a:pt x="1" y="225"/>
                    </a:lnTo>
                    <a:lnTo>
                      <a:pt x="2" y="235"/>
                    </a:lnTo>
                    <a:lnTo>
                      <a:pt x="5" y="246"/>
                    </a:lnTo>
                    <a:lnTo>
                      <a:pt x="8" y="255"/>
                    </a:lnTo>
                    <a:lnTo>
                      <a:pt x="12" y="265"/>
                    </a:lnTo>
                    <a:lnTo>
                      <a:pt x="16" y="275"/>
                    </a:lnTo>
                    <a:lnTo>
                      <a:pt x="20" y="283"/>
                    </a:lnTo>
                    <a:lnTo>
                      <a:pt x="25" y="293"/>
                    </a:lnTo>
                    <a:lnTo>
                      <a:pt x="31" y="301"/>
                    </a:lnTo>
                    <a:lnTo>
                      <a:pt x="37" y="310"/>
                    </a:lnTo>
                    <a:lnTo>
                      <a:pt x="43" y="318"/>
                    </a:lnTo>
                    <a:lnTo>
                      <a:pt x="51" y="327"/>
                    </a:lnTo>
                    <a:lnTo>
                      <a:pt x="59" y="334"/>
                    </a:lnTo>
                    <a:lnTo>
                      <a:pt x="66" y="341"/>
                    </a:lnTo>
                    <a:lnTo>
                      <a:pt x="75" y="348"/>
                    </a:lnTo>
                    <a:lnTo>
                      <a:pt x="85" y="356"/>
                    </a:lnTo>
                    <a:lnTo>
                      <a:pt x="94" y="362"/>
                    </a:lnTo>
                    <a:lnTo>
                      <a:pt x="104" y="368"/>
                    </a:lnTo>
                    <a:lnTo>
                      <a:pt x="114" y="374"/>
                    </a:lnTo>
                    <a:lnTo>
                      <a:pt x="124" y="379"/>
                    </a:lnTo>
                    <a:lnTo>
                      <a:pt x="135" y="385"/>
                    </a:lnTo>
                    <a:lnTo>
                      <a:pt x="146" y="388"/>
                    </a:lnTo>
                    <a:lnTo>
                      <a:pt x="157" y="393"/>
                    </a:lnTo>
                    <a:lnTo>
                      <a:pt x="169" y="397"/>
                    </a:lnTo>
                    <a:lnTo>
                      <a:pt x="181" y="399"/>
                    </a:lnTo>
                    <a:lnTo>
                      <a:pt x="193" y="403"/>
                    </a:lnTo>
                    <a:lnTo>
                      <a:pt x="205" y="405"/>
                    </a:lnTo>
                    <a:lnTo>
                      <a:pt x="219" y="406"/>
                    </a:lnTo>
                    <a:lnTo>
                      <a:pt x="231" y="408"/>
                    </a:lnTo>
                    <a:lnTo>
                      <a:pt x="244" y="409"/>
                    </a:lnTo>
                    <a:lnTo>
                      <a:pt x="257" y="409"/>
                    </a:lnTo>
                    <a:lnTo>
                      <a:pt x="271" y="409"/>
                    </a:lnTo>
                    <a:lnTo>
                      <a:pt x="284" y="408"/>
                    </a:lnTo>
                    <a:lnTo>
                      <a:pt x="297" y="406"/>
                    </a:lnTo>
                    <a:lnTo>
                      <a:pt x="309" y="405"/>
                    </a:lnTo>
                    <a:lnTo>
                      <a:pt x="322" y="403"/>
                    </a:lnTo>
                    <a:lnTo>
                      <a:pt x="334" y="399"/>
                    </a:lnTo>
                    <a:lnTo>
                      <a:pt x="346" y="397"/>
                    </a:lnTo>
                    <a:lnTo>
                      <a:pt x="358" y="393"/>
                    </a:lnTo>
                    <a:lnTo>
                      <a:pt x="370" y="388"/>
                    </a:lnTo>
                    <a:lnTo>
                      <a:pt x="381" y="385"/>
                    </a:lnTo>
                    <a:lnTo>
                      <a:pt x="392" y="379"/>
                    </a:lnTo>
                    <a:lnTo>
                      <a:pt x="401" y="374"/>
                    </a:lnTo>
                    <a:lnTo>
                      <a:pt x="412" y="368"/>
                    </a:lnTo>
                    <a:lnTo>
                      <a:pt x="422" y="362"/>
                    </a:lnTo>
                    <a:lnTo>
                      <a:pt x="430" y="356"/>
                    </a:lnTo>
                    <a:lnTo>
                      <a:pt x="440" y="348"/>
                    </a:lnTo>
                    <a:lnTo>
                      <a:pt x="449" y="341"/>
                    </a:lnTo>
                    <a:lnTo>
                      <a:pt x="456" y="334"/>
                    </a:lnTo>
                    <a:lnTo>
                      <a:pt x="464" y="327"/>
                    </a:lnTo>
                    <a:lnTo>
                      <a:pt x="471" y="318"/>
                    </a:lnTo>
                    <a:lnTo>
                      <a:pt x="478" y="310"/>
                    </a:lnTo>
                    <a:lnTo>
                      <a:pt x="484" y="301"/>
                    </a:lnTo>
                    <a:lnTo>
                      <a:pt x="490" y="293"/>
                    </a:lnTo>
                    <a:lnTo>
                      <a:pt x="494" y="283"/>
                    </a:lnTo>
                    <a:lnTo>
                      <a:pt x="499" y="275"/>
                    </a:lnTo>
                    <a:lnTo>
                      <a:pt x="503" y="265"/>
                    </a:lnTo>
                    <a:lnTo>
                      <a:pt x="507" y="255"/>
                    </a:lnTo>
                    <a:lnTo>
                      <a:pt x="510" y="246"/>
                    </a:lnTo>
                    <a:lnTo>
                      <a:pt x="513" y="235"/>
                    </a:lnTo>
                    <a:lnTo>
                      <a:pt x="514" y="225"/>
                    </a:lnTo>
                    <a:lnTo>
                      <a:pt x="515" y="214"/>
                    </a:lnTo>
                    <a:lnTo>
                      <a:pt x="515" y="204"/>
                    </a:lnTo>
                    <a:lnTo>
                      <a:pt x="515" y="194"/>
                    </a:lnTo>
                    <a:lnTo>
                      <a:pt x="514" y="183"/>
                    </a:lnTo>
                    <a:lnTo>
                      <a:pt x="513" y="173"/>
                    </a:lnTo>
                    <a:lnTo>
                      <a:pt x="510" y="162"/>
                    </a:lnTo>
                    <a:lnTo>
                      <a:pt x="507" y="152"/>
                    </a:lnTo>
                    <a:lnTo>
                      <a:pt x="503" y="143"/>
                    </a:lnTo>
                    <a:lnTo>
                      <a:pt x="499" y="133"/>
                    </a:lnTo>
                    <a:lnTo>
                      <a:pt x="494" y="125"/>
                    </a:lnTo>
                    <a:lnTo>
                      <a:pt x="490" y="115"/>
                    </a:lnTo>
                    <a:lnTo>
                      <a:pt x="484" y="106"/>
                    </a:lnTo>
                    <a:lnTo>
                      <a:pt x="478" y="98"/>
                    </a:lnTo>
                    <a:lnTo>
                      <a:pt x="471" y="90"/>
                    </a:lnTo>
                    <a:lnTo>
                      <a:pt x="464" y="81"/>
                    </a:lnTo>
                    <a:lnTo>
                      <a:pt x="456" y="74"/>
                    </a:lnTo>
                    <a:lnTo>
                      <a:pt x="449" y="67"/>
                    </a:lnTo>
                    <a:lnTo>
                      <a:pt x="440" y="59"/>
                    </a:lnTo>
                    <a:lnTo>
                      <a:pt x="430" y="52"/>
                    </a:lnTo>
                    <a:lnTo>
                      <a:pt x="422" y="46"/>
                    </a:lnTo>
                    <a:lnTo>
                      <a:pt x="412" y="40"/>
                    </a:lnTo>
                    <a:lnTo>
                      <a:pt x="401" y="34"/>
                    </a:lnTo>
                    <a:lnTo>
                      <a:pt x="392" y="29"/>
                    </a:lnTo>
                    <a:lnTo>
                      <a:pt x="381" y="24"/>
                    </a:lnTo>
                    <a:lnTo>
                      <a:pt x="370" y="19"/>
                    </a:lnTo>
                    <a:lnTo>
                      <a:pt x="358" y="16"/>
                    </a:lnTo>
                    <a:lnTo>
                      <a:pt x="346" y="12"/>
                    </a:lnTo>
                    <a:lnTo>
                      <a:pt x="334" y="9"/>
                    </a:lnTo>
                    <a:lnTo>
                      <a:pt x="322" y="6"/>
                    </a:lnTo>
                    <a:lnTo>
                      <a:pt x="309" y="4"/>
                    </a:lnTo>
                    <a:lnTo>
                      <a:pt x="297" y="1"/>
                    </a:lnTo>
                    <a:lnTo>
                      <a:pt x="284" y="0"/>
                    </a:lnTo>
                    <a:lnTo>
                      <a:pt x="271" y="0"/>
                    </a:lnTo>
                    <a:lnTo>
                      <a:pt x="257" y="0"/>
                    </a:lnTo>
                  </a:path>
                </a:pathLst>
              </a:custGeom>
              <a:noFill/>
              <a:ln w="7938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376" name="Freeform 168"/>
              <p:cNvSpPr>
                <a:spLocks/>
              </p:cNvSpPr>
              <p:nvPr/>
            </p:nvSpPr>
            <p:spPr bwMode="auto">
              <a:xfrm>
                <a:off x="4672" y="3045"/>
                <a:ext cx="23" cy="317"/>
              </a:xfrm>
              <a:custGeom>
                <a:avLst/>
                <a:gdLst>
                  <a:gd name="T0" fmla="*/ 0 w 91"/>
                  <a:gd name="T1" fmla="*/ 0 h 1320"/>
                  <a:gd name="T2" fmla="*/ 0 w 91"/>
                  <a:gd name="T3" fmla="*/ 0 h 1320"/>
                  <a:gd name="T4" fmla="*/ 0 w 91"/>
                  <a:gd name="T5" fmla="*/ 0 h 1320"/>
                  <a:gd name="T6" fmla="*/ 0 w 91"/>
                  <a:gd name="T7" fmla="*/ 0 h 1320"/>
                  <a:gd name="T8" fmla="*/ 0 w 91"/>
                  <a:gd name="T9" fmla="*/ 0 h 13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1"/>
                  <a:gd name="T16" fmla="*/ 0 h 1320"/>
                  <a:gd name="T17" fmla="*/ 91 w 91"/>
                  <a:gd name="T18" fmla="*/ 1320 h 13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1" h="1320">
                    <a:moveTo>
                      <a:pt x="0" y="1320"/>
                    </a:moveTo>
                    <a:lnTo>
                      <a:pt x="0" y="92"/>
                    </a:lnTo>
                    <a:lnTo>
                      <a:pt x="91" y="0"/>
                    </a:lnTo>
                    <a:lnTo>
                      <a:pt x="91" y="1114"/>
                    </a:lnTo>
                    <a:lnTo>
                      <a:pt x="0" y="1320"/>
                    </a:lnTo>
                    <a:close/>
                  </a:path>
                </a:pathLst>
              </a:custGeom>
              <a:solidFill>
                <a:srgbClr val="005AE1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377" name="Line 169"/>
              <p:cNvSpPr>
                <a:spLocks noChangeShapeType="1"/>
              </p:cNvSpPr>
              <p:nvPr/>
            </p:nvSpPr>
            <p:spPr bwMode="auto">
              <a:xfrm flipV="1">
                <a:off x="4672" y="3313"/>
                <a:ext cx="23" cy="49"/>
              </a:xfrm>
              <a:prstGeom prst="line">
                <a:avLst/>
              </a:prstGeom>
              <a:noFill/>
              <a:ln w="0">
                <a:solidFill>
                  <a:srgbClr val="005AE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378" name="Freeform 170"/>
              <p:cNvSpPr>
                <a:spLocks/>
              </p:cNvSpPr>
              <p:nvPr/>
            </p:nvSpPr>
            <p:spPr bwMode="auto">
              <a:xfrm>
                <a:off x="3838" y="3045"/>
                <a:ext cx="857" cy="21"/>
              </a:xfrm>
              <a:custGeom>
                <a:avLst/>
                <a:gdLst>
                  <a:gd name="T0" fmla="*/ 0 w 3317"/>
                  <a:gd name="T1" fmla="*/ 0 h 92"/>
                  <a:gd name="T2" fmla="*/ 0 w 3317"/>
                  <a:gd name="T3" fmla="*/ 0 h 92"/>
                  <a:gd name="T4" fmla="*/ 0 w 3317"/>
                  <a:gd name="T5" fmla="*/ 0 h 92"/>
                  <a:gd name="T6" fmla="*/ 0 w 3317"/>
                  <a:gd name="T7" fmla="*/ 0 h 92"/>
                  <a:gd name="T8" fmla="*/ 0 w 3317"/>
                  <a:gd name="T9" fmla="*/ 0 h 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17"/>
                  <a:gd name="T16" fmla="*/ 0 h 92"/>
                  <a:gd name="T17" fmla="*/ 3317 w 3317"/>
                  <a:gd name="T18" fmla="*/ 92 h 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17" h="92">
                    <a:moveTo>
                      <a:pt x="3226" y="92"/>
                    </a:moveTo>
                    <a:lnTo>
                      <a:pt x="0" y="92"/>
                    </a:lnTo>
                    <a:lnTo>
                      <a:pt x="389" y="0"/>
                    </a:lnTo>
                    <a:lnTo>
                      <a:pt x="3317" y="0"/>
                    </a:lnTo>
                    <a:lnTo>
                      <a:pt x="3226" y="92"/>
                    </a:lnTo>
                    <a:close/>
                  </a:path>
                </a:pathLst>
              </a:custGeom>
              <a:solidFill>
                <a:srgbClr val="003C98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379" name="Line 171"/>
              <p:cNvSpPr>
                <a:spLocks noChangeShapeType="1"/>
              </p:cNvSpPr>
              <p:nvPr/>
            </p:nvSpPr>
            <p:spPr bwMode="auto">
              <a:xfrm flipV="1">
                <a:off x="4672" y="3045"/>
                <a:ext cx="23" cy="21"/>
              </a:xfrm>
              <a:prstGeom prst="line">
                <a:avLst/>
              </a:prstGeom>
              <a:noFill/>
              <a:ln w="0">
                <a:solidFill>
                  <a:srgbClr val="003C98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380" name="Rectangle 172"/>
              <p:cNvSpPr>
                <a:spLocks noChangeArrowheads="1"/>
              </p:cNvSpPr>
              <p:nvPr/>
            </p:nvSpPr>
            <p:spPr bwMode="auto">
              <a:xfrm>
                <a:off x="3838" y="3066"/>
                <a:ext cx="834" cy="296"/>
              </a:xfrm>
              <a:prstGeom prst="rect">
                <a:avLst/>
              </a:prstGeom>
              <a:solidFill>
                <a:srgbClr val="004EC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381" name="Line 173"/>
              <p:cNvSpPr>
                <a:spLocks noChangeShapeType="1"/>
              </p:cNvSpPr>
              <p:nvPr/>
            </p:nvSpPr>
            <p:spPr bwMode="auto">
              <a:xfrm>
                <a:off x="3838" y="3066"/>
                <a:ext cx="1" cy="296"/>
              </a:xfrm>
              <a:prstGeom prst="line">
                <a:avLst/>
              </a:prstGeom>
              <a:noFill/>
              <a:ln w="4763">
                <a:solidFill>
                  <a:srgbClr val="0055D6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382" name="Line 174"/>
              <p:cNvSpPr>
                <a:spLocks noChangeShapeType="1"/>
              </p:cNvSpPr>
              <p:nvPr/>
            </p:nvSpPr>
            <p:spPr bwMode="auto">
              <a:xfrm>
                <a:off x="3838" y="3362"/>
                <a:ext cx="834" cy="1"/>
              </a:xfrm>
              <a:prstGeom prst="line">
                <a:avLst/>
              </a:prstGeom>
              <a:noFill/>
              <a:ln w="4763">
                <a:solidFill>
                  <a:srgbClr val="0049B7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383" name="Line 175"/>
              <p:cNvSpPr>
                <a:spLocks noChangeShapeType="1"/>
              </p:cNvSpPr>
              <p:nvPr/>
            </p:nvSpPr>
            <p:spPr bwMode="auto">
              <a:xfrm flipV="1">
                <a:off x="4672" y="3066"/>
                <a:ext cx="1" cy="296"/>
              </a:xfrm>
              <a:prstGeom prst="line">
                <a:avLst/>
              </a:prstGeom>
              <a:noFill/>
              <a:ln w="4763">
                <a:solidFill>
                  <a:srgbClr val="005DEA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384" name="Line 176"/>
              <p:cNvSpPr>
                <a:spLocks noChangeShapeType="1"/>
              </p:cNvSpPr>
              <p:nvPr/>
            </p:nvSpPr>
            <p:spPr bwMode="auto">
              <a:xfrm flipH="1">
                <a:off x="3838" y="3066"/>
                <a:ext cx="834" cy="1"/>
              </a:xfrm>
              <a:prstGeom prst="line">
                <a:avLst/>
              </a:prstGeom>
              <a:noFill/>
              <a:ln w="4763">
                <a:solidFill>
                  <a:srgbClr val="0049B7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385" name="Rectangle 177"/>
              <p:cNvSpPr>
                <a:spLocks noChangeArrowheads="1"/>
              </p:cNvSpPr>
              <p:nvPr/>
            </p:nvSpPr>
            <p:spPr bwMode="auto">
              <a:xfrm>
                <a:off x="3363" y="3094"/>
                <a:ext cx="269" cy="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de-DE" sz="100" b="1">
                    <a:solidFill>
                      <a:srgbClr val="000000"/>
                    </a:solidFill>
                    <a:latin typeface="Bookman Old Style" charset="0"/>
                  </a:rPr>
                  <a:t>Classification</a:t>
                </a:r>
                <a:endParaRPr lang="de-DE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386" name="Rectangle 178"/>
              <p:cNvSpPr>
                <a:spLocks noChangeArrowheads="1"/>
              </p:cNvSpPr>
              <p:nvPr/>
            </p:nvSpPr>
            <p:spPr bwMode="auto">
              <a:xfrm>
                <a:off x="3918" y="3210"/>
                <a:ext cx="38" cy="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de-DE" sz="100" b="1">
                    <a:solidFill>
                      <a:srgbClr val="000000"/>
                    </a:solidFill>
                    <a:latin typeface="Bookman Old Style" charset="0"/>
                  </a:rPr>
                  <a:t>(</a:t>
                </a:r>
                <a:endParaRPr lang="de-DE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387" name="Rectangle 179"/>
              <p:cNvSpPr>
                <a:spLocks noChangeArrowheads="1"/>
              </p:cNvSpPr>
              <p:nvPr/>
            </p:nvSpPr>
            <p:spPr bwMode="auto">
              <a:xfrm>
                <a:off x="3574" y="3219"/>
                <a:ext cx="206" cy="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de-DE" sz="100" b="1">
                    <a:solidFill>
                      <a:srgbClr val="000000"/>
                    </a:solidFill>
                    <a:latin typeface="Bookman Old Style" charset="0"/>
                  </a:rPr>
                  <a:t>Semantics</a:t>
                </a:r>
                <a:endParaRPr lang="de-DE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388" name="Rectangle 180"/>
              <p:cNvSpPr>
                <a:spLocks noChangeArrowheads="1"/>
              </p:cNvSpPr>
              <p:nvPr/>
            </p:nvSpPr>
            <p:spPr bwMode="auto">
              <a:xfrm>
                <a:off x="4519" y="3210"/>
                <a:ext cx="38" cy="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de-DE" sz="100" b="1">
                    <a:solidFill>
                      <a:srgbClr val="000000"/>
                    </a:solidFill>
                    <a:latin typeface="Bookman Old Style" charset="0"/>
                  </a:rPr>
                  <a:t>)</a:t>
                </a:r>
                <a:endParaRPr lang="de-DE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389" name="Freeform 181"/>
              <p:cNvSpPr>
                <a:spLocks/>
              </p:cNvSpPr>
              <p:nvPr/>
            </p:nvSpPr>
            <p:spPr bwMode="auto">
              <a:xfrm>
                <a:off x="3772" y="3034"/>
                <a:ext cx="132" cy="99"/>
              </a:xfrm>
              <a:custGeom>
                <a:avLst/>
                <a:gdLst>
                  <a:gd name="T0" fmla="*/ 0 w 515"/>
                  <a:gd name="T1" fmla="*/ 0 h 409"/>
                  <a:gd name="T2" fmla="*/ 0 w 515"/>
                  <a:gd name="T3" fmla="*/ 0 h 409"/>
                  <a:gd name="T4" fmla="*/ 0 w 515"/>
                  <a:gd name="T5" fmla="*/ 0 h 409"/>
                  <a:gd name="T6" fmla="*/ 0 w 515"/>
                  <a:gd name="T7" fmla="*/ 0 h 409"/>
                  <a:gd name="T8" fmla="*/ 0 w 515"/>
                  <a:gd name="T9" fmla="*/ 0 h 409"/>
                  <a:gd name="T10" fmla="*/ 0 w 515"/>
                  <a:gd name="T11" fmla="*/ 0 h 409"/>
                  <a:gd name="T12" fmla="*/ 0 w 515"/>
                  <a:gd name="T13" fmla="*/ 0 h 409"/>
                  <a:gd name="T14" fmla="*/ 0 w 515"/>
                  <a:gd name="T15" fmla="*/ 0 h 409"/>
                  <a:gd name="T16" fmla="*/ 0 w 515"/>
                  <a:gd name="T17" fmla="*/ 0 h 409"/>
                  <a:gd name="T18" fmla="*/ 0 w 515"/>
                  <a:gd name="T19" fmla="*/ 0 h 409"/>
                  <a:gd name="T20" fmla="*/ 0 w 515"/>
                  <a:gd name="T21" fmla="*/ 0 h 409"/>
                  <a:gd name="T22" fmla="*/ 0 w 515"/>
                  <a:gd name="T23" fmla="*/ 0 h 409"/>
                  <a:gd name="T24" fmla="*/ 0 w 515"/>
                  <a:gd name="T25" fmla="*/ 0 h 409"/>
                  <a:gd name="T26" fmla="*/ 0 w 515"/>
                  <a:gd name="T27" fmla="*/ 0 h 409"/>
                  <a:gd name="T28" fmla="*/ 0 w 515"/>
                  <a:gd name="T29" fmla="*/ 0 h 409"/>
                  <a:gd name="T30" fmla="*/ 0 w 515"/>
                  <a:gd name="T31" fmla="*/ 0 h 409"/>
                  <a:gd name="T32" fmla="*/ 0 w 515"/>
                  <a:gd name="T33" fmla="*/ 0 h 409"/>
                  <a:gd name="T34" fmla="*/ 0 w 515"/>
                  <a:gd name="T35" fmla="*/ 0 h 409"/>
                  <a:gd name="T36" fmla="*/ 0 w 515"/>
                  <a:gd name="T37" fmla="*/ 0 h 409"/>
                  <a:gd name="T38" fmla="*/ 0 w 515"/>
                  <a:gd name="T39" fmla="*/ 0 h 409"/>
                  <a:gd name="T40" fmla="*/ 0 w 515"/>
                  <a:gd name="T41" fmla="*/ 0 h 409"/>
                  <a:gd name="T42" fmla="*/ 0 w 515"/>
                  <a:gd name="T43" fmla="*/ 0 h 409"/>
                  <a:gd name="T44" fmla="*/ 0 w 515"/>
                  <a:gd name="T45" fmla="*/ 0 h 409"/>
                  <a:gd name="T46" fmla="*/ 0 w 515"/>
                  <a:gd name="T47" fmla="*/ 0 h 409"/>
                  <a:gd name="T48" fmla="*/ 0 w 515"/>
                  <a:gd name="T49" fmla="*/ 0 h 409"/>
                  <a:gd name="T50" fmla="*/ 0 w 515"/>
                  <a:gd name="T51" fmla="*/ 0 h 409"/>
                  <a:gd name="T52" fmla="*/ 0 w 515"/>
                  <a:gd name="T53" fmla="*/ 0 h 409"/>
                  <a:gd name="T54" fmla="*/ 0 w 515"/>
                  <a:gd name="T55" fmla="*/ 0 h 409"/>
                  <a:gd name="T56" fmla="*/ 0 w 515"/>
                  <a:gd name="T57" fmla="*/ 0 h 409"/>
                  <a:gd name="T58" fmla="*/ 0 w 515"/>
                  <a:gd name="T59" fmla="*/ 0 h 409"/>
                  <a:gd name="T60" fmla="*/ 0 w 515"/>
                  <a:gd name="T61" fmla="*/ 0 h 409"/>
                  <a:gd name="T62" fmla="*/ 0 w 515"/>
                  <a:gd name="T63" fmla="*/ 0 h 409"/>
                  <a:gd name="T64" fmla="*/ 0 w 515"/>
                  <a:gd name="T65" fmla="*/ 0 h 409"/>
                  <a:gd name="T66" fmla="*/ 0 w 515"/>
                  <a:gd name="T67" fmla="*/ 0 h 409"/>
                  <a:gd name="T68" fmla="*/ 0 w 515"/>
                  <a:gd name="T69" fmla="*/ 0 h 409"/>
                  <a:gd name="T70" fmla="*/ 0 w 515"/>
                  <a:gd name="T71" fmla="*/ 0 h 409"/>
                  <a:gd name="T72" fmla="*/ 0 w 515"/>
                  <a:gd name="T73" fmla="*/ 0 h 409"/>
                  <a:gd name="T74" fmla="*/ 0 w 515"/>
                  <a:gd name="T75" fmla="*/ 0 h 409"/>
                  <a:gd name="T76" fmla="*/ 0 w 515"/>
                  <a:gd name="T77" fmla="*/ 0 h 409"/>
                  <a:gd name="T78" fmla="*/ 0 w 515"/>
                  <a:gd name="T79" fmla="*/ 0 h 409"/>
                  <a:gd name="T80" fmla="*/ 0 w 515"/>
                  <a:gd name="T81" fmla="*/ 0 h 409"/>
                  <a:gd name="T82" fmla="*/ 0 w 515"/>
                  <a:gd name="T83" fmla="*/ 0 h 409"/>
                  <a:gd name="T84" fmla="*/ 0 w 515"/>
                  <a:gd name="T85" fmla="*/ 0 h 40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515"/>
                  <a:gd name="T130" fmla="*/ 0 h 409"/>
                  <a:gd name="T131" fmla="*/ 515 w 515"/>
                  <a:gd name="T132" fmla="*/ 409 h 409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515" h="409">
                    <a:moveTo>
                      <a:pt x="257" y="0"/>
                    </a:moveTo>
                    <a:lnTo>
                      <a:pt x="244" y="0"/>
                    </a:lnTo>
                    <a:lnTo>
                      <a:pt x="231" y="0"/>
                    </a:lnTo>
                    <a:lnTo>
                      <a:pt x="219" y="1"/>
                    </a:lnTo>
                    <a:lnTo>
                      <a:pt x="205" y="4"/>
                    </a:lnTo>
                    <a:lnTo>
                      <a:pt x="193" y="6"/>
                    </a:lnTo>
                    <a:lnTo>
                      <a:pt x="181" y="9"/>
                    </a:lnTo>
                    <a:lnTo>
                      <a:pt x="169" y="12"/>
                    </a:lnTo>
                    <a:lnTo>
                      <a:pt x="157" y="16"/>
                    </a:lnTo>
                    <a:lnTo>
                      <a:pt x="146" y="19"/>
                    </a:lnTo>
                    <a:lnTo>
                      <a:pt x="135" y="24"/>
                    </a:lnTo>
                    <a:lnTo>
                      <a:pt x="124" y="29"/>
                    </a:lnTo>
                    <a:lnTo>
                      <a:pt x="114" y="34"/>
                    </a:lnTo>
                    <a:lnTo>
                      <a:pt x="104" y="40"/>
                    </a:lnTo>
                    <a:lnTo>
                      <a:pt x="94" y="46"/>
                    </a:lnTo>
                    <a:lnTo>
                      <a:pt x="85" y="52"/>
                    </a:lnTo>
                    <a:lnTo>
                      <a:pt x="75" y="59"/>
                    </a:lnTo>
                    <a:lnTo>
                      <a:pt x="66" y="67"/>
                    </a:lnTo>
                    <a:lnTo>
                      <a:pt x="59" y="74"/>
                    </a:lnTo>
                    <a:lnTo>
                      <a:pt x="51" y="81"/>
                    </a:lnTo>
                    <a:lnTo>
                      <a:pt x="43" y="90"/>
                    </a:lnTo>
                    <a:lnTo>
                      <a:pt x="37" y="98"/>
                    </a:lnTo>
                    <a:lnTo>
                      <a:pt x="31" y="106"/>
                    </a:lnTo>
                    <a:lnTo>
                      <a:pt x="25" y="115"/>
                    </a:lnTo>
                    <a:lnTo>
                      <a:pt x="20" y="125"/>
                    </a:lnTo>
                    <a:lnTo>
                      <a:pt x="16" y="133"/>
                    </a:lnTo>
                    <a:lnTo>
                      <a:pt x="12" y="143"/>
                    </a:lnTo>
                    <a:lnTo>
                      <a:pt x="8" y="152"/>
                    </a:lnTo>
                    <a:lnTo>
                      <a:pt x="5" y="162"/>
                    </a:lnTo>
                    <a:lnTo>
                      <a:pt x="2" y="173"/>
                    </a:lnTo>
                    <a:lnTo>
                      <a:pt x="1" y="183"/>
                    </a:lnTo>
                    <a:lnTo>
                      <a:pt x="0" y="194"/>
                    </a:lnTo>
                    <a:lnTo>
                      <a:pt x="0" y="204"/>
                    </a:lnTo>
                    <a:lnTo>
                      <a:pt x="0" y="214"/>
                    </a:lnTo>
                    <a:lnTo>
                      <a:pt x="1" y="225"/>
                    </a:lnTo>
                    <a:lnTo>
                      <a:pt x="2" y="235"/>
                    </a:lnTo>
                    <a:lnTo>
                      <a:pt x="5" y="246"/>
                    </a:lnTo>
                    <a:lnTo>
                      <a:pt x="8" y="255"/>
                    </a:lnTo>
                    <a:lnTo>
                      <a:pt x="12" y="265"/>
                    </a:lnTo>
                    <a:lnTo>
                      <a:pt x="16" y="275"/>
                    </a:lnTo>
                    <a:lnTo>
                      <a:pt x="20" y="283"/>
                    </a:lnTo>
                    <a:lnTo>
                      <a:pt x="25" y="293"/>
                    </a:lnTo>
                    <a:lnTo>
                      <a:pt x="31" y="301"/>
                    </a:lnTo>
                    <a:lnTo>
                      <a:pt x="37" y="310"/>
                    </a:lnTo>
                    <a:lnTo>
                      <a:pt x="43" y="318"/>
                    </a:lnTo>
                    <a:lnTo>
                      <a:pt x="51" y="327"/>
                    </a:lnTo>
                    <a:lnTo>
                      <a:pt x="59" y="334"/>
                    </a:lnTo>
                    <a:lnTo>
                      <a:pt x="66" y="341"/>
                    </a:lnTo>
                    <a:lnTo>
                      <a:pt x="75" y="348"/>
                    </a:lnTo>
                    <a:lnTo>
                      <a:pt x="85" y="356"/>
                    </a:lnTo>
                    <a:lnTo>
                      <a:pt x="94" y="362"/>
                    </a:lnTo>
                    <a:lnTo>
                      <a:pt x="104" y="368"/>
                    </a:lnTo>
                    <a:lnTo>
                      <a:pt x="114" y="374"/>
                    </a:lnTo>
                    <a:lnTo>
                      <a:pt x="124" y="379"/>
                    </a:lnTo>
                    <a:lnTo>
                      <a:pt x="135" y="385"/>
                    </a:lnTo>
                    <a:lnTo>
                      <a:pt x="146" y="388"/>
                    </a:lnTo>
                    <a:lnTo>
                      <a:pt x="157" y="393"/>
                    </a:lnTo>
                    <a:lnTo>
                      <a:pt x="169" y="397"/>
                    </a:lnTo>
                    <a:lnTo>
                      <a:pt x="181" y="399"/>
                    </a:lnTo>
                    <a:lnTo>
                      <a:pt x="193" y="403"/>
                    </a:lnTo>
                    <a:lnTo>
                      <a:pt x="205" y="405"/>
                    </a:lnTo>
                    <a:lnTo>
                      <a:pt x="219" y="406"/>
                    </a:lnTo>
                    <a:lnTo>
                      <a:pt x="231" y="408"/>
                    </a:lnTo>
                    <a:lnTo>
                      <a:pt x="244" y="409"/>
                    </a:lnTo>
                    <a:lnTo>
                      <a:pt x="257" y="409"/>
                    </a:lnTo>
                    <a:lnTo>
                      <a:pt x="271" y="409"/>
                    </a:lnTo>
                    <a:lnTo>
                      <a:pt x="284" y="408"/>
                    </a:lnTo>
                    <a:lnTo>
                      <a:pt x="297" y="406"/>
                    </a:lnTo>
                    <a:lnTo>
                      <a:pt x="309" y="405"/>
                    </a:lnTo>
                    <a:lnTo>
                      <a:pt x="322" y="403"/>
                    </a:lnTo>
                    <a:lnTo>
                      <a:pt x="334" y="399"/>
                    </a:lnTo>
                    <a:lnTo>
                      <a:pt x="346" y="397"/>
                    </a:lnTo>
                    <a:lnTo>
                      <a:pt x="358" y="393"/>
                    </a:lnTo>
                    <a:lnTo>
                      <a:pt x="370" y="388"/>
                    </a:lnTo>
                    <a:lnTo>
                      <a:pt x="381" y="385"/>
                    </a:lnTo>
                    <a:lnTo>
                      <a:pt x="392" y="379"/>
                    </a:lnTo>
                    <a:lnTo>
                      <a:pt x="401" y="374"/>
                    </a:lnTo>
                    <a:lnTo>
                      <a:pt x="412" y="368"/>
                    </a:lnTo>
                    <a:lnTo>
                      <a:pt x="422" y="362"/>
                    </a:lnTo>
                    <a:lnTo>
                      <a:pt x="430" y="356"/>
                    </a:lnTo>
                    <a:lnTo>
                      <a:pt x="440" y="348"/>
                    </a:lnTo>
                    <a:lnTo>
                      <a:pt x="449" y="341"/>
                    </a:lnTo>
                    <a:lnTo>
                      <a:pt x="456" y="334"/>
                    </a:lnTo>
                    <a:lnTo>
                      <a:pt x="464" y="327"/>
                    </a:lnTo>
                    <a:lnTo>
                      <a:pt x="471" y="318"/>
                    </a:lnTo>
                    <a:lnTo>
                      <a:pt x="478" y="310"/>
                    </a:lnTo>
                    <a:lnTo>
                      <a:pt x="484" y="301"/>
                    </a:lnTo>
                    <a:lnTo>
                      <a:pt x="490" y="293"/>
                    </a:lnTo>
                    <a:lnTo>
                      <a:pt x="494" y="283"/>
                    </a:lnTo>
                    <a:lnTo>
                      <a:pt x="499" y="275"/>
                    </a:lnTo>
                    <a:lnTo>
                      <a:pt x="503" y="265"/>
                    </a:lnTo>
                    <a:lnTo>
                      <a:pt x="507" y="255"/>
                    </a:lnTo>
                    <a:lnTo>
                      <a:pt x="510" y="246"/>
                    </a:lnTo>
                    <a:lnTo>
                      <a:pt x="513" y="235"/>
                    </a:lnTo>
                    <a:lnTo>
                      <a:pt x="514" y="225"/>
                    </a:lnTo>
                    <a:lnTo>
                      <a:pt x="515" y="214"/>
                    </a:lnTo>
                    <a:lnTo>
                      <a:pt x="515" y="204"/>
                    </a:lnTo>
                    <a:lnTo>
                      <a:pt x="515" y="194"/>
                    </a:lnTo>
                    <a:lnTo>
                      <a:pt x="514" y="183"/>
                    </a:lnTo>
                    <a:lnTo>
                      <a:pt x="513" y="173"/>
                    </a:lnTo>
                    <a:lnTo>
                      <a:pt x="510" y="162"/>
                    </a:lnTo>
                    <a:lnTo>
                      <a:pt x="507" y="152"/>
                    </a:lnTo>
                    <a:lnTo>
                      <a:pt x="503" y="143"/>
                    </a:lnTo>
                    <a:lnTo>
                      <a:pt x="499" y="133"/>
                    </a:lnTo>
                    <a:lnTo>
                      <a:pt x="494" y="125"/>
                    </a:lnTo>
                    <a:lnTo>
                      <a:pt x="490" y="115"/>
                    </a:lnTo>
                    <a:lnTo>
                      <a:pt x="484" y="106"/>
                    </a:lnTo>
                    <a:lnTo>
                      <a:pt x="478" y="98"/>
                    </a:lnTo>
                    <a:lnTo>
                      <a:pt x="471" y="90"/>
                    </a:lnTo>
                    <a:lnTo>
                      <a:pt x="464" y="81"/>
                    </a:lnTo>
                    <a:lnTo>
                      <a:pt x="456" y="74"/>
                    </a:lnTo>
                    <a:lnTo>
                      <a:pt x="449" y="67"/>
                    </a:lnTo>
                    <a:lnTo>
                      <a:pt x="440" y="59"/>
                    </a:lnTo>
                    <a:lnTo>
                      <a:pt x="430" y="52"/>
                    </a:lnTo>
                    <a:lnTo>
                      <a:pt x="422" y="46"/>
                    </a:lnTo>
                    <a:lnTo>
                      <a:pt x="412" y="40"/>
                    </a:lnTo>
                    <a:lnTo>
                      <a:pt x="401" y="34"/>
                    </a:lnTo>
                    <a:lnTo>
                      <a:pt x="392" y="29"/>
                    </a:lnTo>
                    <a:lnTo>
                      <a:pt x="381" y="24"/>
                    </a:lnTo>
                    <a:lnTo>
                      <a:pt x="370" y="19"/>
                    </a:lnTo>
                    <a:lnTo>
                      <a:pt x="358" y="16"/>
                    </a:lnTo>
                    <a:lnTo>
                      <a:pt x="346" y="12"/>
                    </a:lnTo>
                    <a:lnTo>
                      <a:pt x="334" y="9"/>
                    </a:lnTo>
                    <a:lnTo>
                      <a:pt x="322" y="6"/>
                    </a:lnTo>
                    <a:lnTo>
                      <a:pt x="309" y="4"/>
                    </a:lnTo>
                    <a:lnTo>
                      <a:pt x="297" y="1"/>
                    </a:lnTo>
                    <a:lnTo>
                      <a:pt x="284" y="0"/>
                    </a:lnTo>
                    <a:lnTo>
                      <a:pt x="271" y="0"/>
                    </a:lnTo>
                    <a:lnTo>
                      <a:pt x="257" y="0"/>
                    </a:lnTo>
                  </a:path>
                </a:pathLst>
              </a:custGeom>
              <a:noFill/>
              <a:ln w="7938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390" name="Freeform 182"/>
              <p:cNvSpPr>
                <a:spLocks/>
              </p:cNvSpPr>
              <p:nvPr/>
            </p:nvSpPr>
            <p:spPr bwMode="auto">
              <a:xfrm>
                <a:off x="4672" y="3045"/>
                <a:ext cx="23" cy="317"/>
              </a:xfrm>
              <a:custGeom>
                <a:avLst/>
                <a:gdLst>
                  <a:gd name="T0" fmla="*/ 0 w 91"/>
                  <a:gd name="T1" fmla="*/ 0 h 1320"/>
                  <a:gd name="T2" fmla="*/ 0 w 91"/>
                  <a:gd name="T3" fmla="*/ 0 h 1320"/>
                  <a:gd name="T4" fmla="*/ 0 w 91"/>
                  <a:gd name="T5" fmla="*/ 0 h 1320"/>
                  <a:gd name="T6" fmla="*/ 0 w 91"/>
                  <a:gd name="T7" fmla="*/ 0 h 1320"/>
                  <a:gd name="T8" fmla="*/ 0 w 91"/>
                  <a:gd name="T9" fmla="*/ 0 h 13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1"/>
                  <a:gd name="T16" fmla="*/ 0 h 1320"/>
                  <a:gd name="T17" fmla="*/ 91 w 91"/>
                  <a:gd name="T18" fmla="*/ 1320 h 13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1" h="1320">
                    <a:moveTo>
                      <a:pt x="0" y="1320"/>
                    </a:moveTo>
                    <a:lnTo>
                      <a:pt x="0" y="92"/>
                    </a:lnTo>
                    <a:lnTo>
                      <a:pt x="91" y="0"/>
                    </a:lnTo>
                    <a:lnTo>
                      <a:pt x="91" y="1114"/>
                    </a:lnTo>
                    <a:lnTo>
                      <a:pt x="0" y="1320"/>
                    </a:lnTo>
                    <a:close/>
                  </a:path>
                </a:pathLst>
              </a:custGeom>
              <a:solidFill>
                <a:srgbClr val="005AE1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391" name="Line 183"/>
              <p:cNvSpPr>
                <a:spLocks noChangeShapeType="1"/>
              </p:cNvSpPr>
              <p:nvPr/>
            </p:nvSpPr>
            <p:spPr bwMode="auto">
              <a:xfrm flipV="1">
                <a:off x="4672" y="3313"/>
                <a:ext cx="23" cy="49"/>
              </a:xfrm>
              <a:prstGeom prst="line">
                <a:avLst/>
              </a:prstGeom>
              <a:noFill/>
              <a:ln w="0">
                <a:solidFill>
                  <a:srgbClr val="005AE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392" name="Freeform 184"/>
              <p:cNvSpPr>
                <a:spLocks/>
              </p:cNvSpPr>
              <p:nvPr/>
            </p:nvSpPr>
            <p:spPr bwMode="auto">
              <a:xfrm>
                <a:off x="3838" y="3045"/>
                <a:ext cx="857" cy="21"/>
              </a:xfrm>
              <a:custGeom>
                <a:avLst/>
                <a:gdLst>
                  <a:gd name="T0" fmla="*/ 0 w 3317"/>
                  <a:gd name="T1" fmla="*/ 0 h 92"/>
                  <a:gd name="T2" fmla="*/ 0 w 3317"/>
                  <a:gd name="T3" fmla="*/ 0 h 92"/>
                  <a:gd name="T4" fmla="*/ 0 w 3317"/>
                  <a:gd name="T5" fmla="*/ 0 h 92"/>
                  <a:gd name="T6" fmla="*/ 0 w 3317"/>
                  <a:gd name="T7" fmla="*/ 0 h 92"/>
                  <a:gd name="T8" fmla="*/ 0 w 3317"/>
                  <a:gd name="T9" fmla="*/ 0 h 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17"/>
                  <a:gd name="T16" fmla="*/ 0 h 92"/>
                  <a:gd name="T17" fmla="*/ 3317 w 3317"/>
                  <a:gd name="T18" fmla="*/ 92 h 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17" h="92">
                    <a:moveTo>
                      <a:pt x="3226" y="92"/>
                    </a:moveTo>
                    <a:lnTo>
                      <a:pt x="0" y="92"/>
                    </a:lnTo>
                    <a:lnTo>
                      <a:pt x="389" y="0"/>
                    </a:lnTo>
                    <a:lnTo>
                      <a:pt x="3317" y="0"/>
                    </a:lnTo>
                    <a:lnTo>
                      <a:pt x="3226" y="92"/>
                    </a:lnTo>
                    <a:close/>
                  </a:path>
                </a:pathLst>
              </a:custGeom>
              <a:solidFill>
                <a:srgbClr val="003C98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393" name="Line 185"/>
              <p:cNvSpPr>
                <a:spLocks noChangeShapeType="1"/>
              </p:cNvSpPr>
              <p:nvPr/>
            </p:nvSpPr>
            <p:spPr bwMode="auto">
              <a:xfrm flipV="1">
                <a:off x="4672" y="3045"/>
                <a:ext cx="23" cy="21"/>
              </a:xfrm>
              <a:prstGeom prst="line">
                <a:avLst/>
              </a:prstGeom>
              <a:noFill/>
              <a:ln w="0">
                <a:solidFill>
                  <a:srgbClr val="003C98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394" name="Rectangle 186"/>
              <p:cNvSpPr>
                <a:spLocks noChangeArrowheads="1"/>
              </p:cNvSpPr>
              <p:nvPr/>
            </p:nvSpPr>
            <p:spPr bwMode="auto">
              <a:xfrm>
                <a:off x="3838" y="3066"/>
                <a:ext cx="834" cy="296"/>
              </a:xfrm>
              <a:prstGeom prst="rect">
                <a:avLst/>
              </a:prstGeom>
              <a:solidFill>
                <a:srgbClr val="004EC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395" name="Line 187"/>
              <p:cNvSpPr>
                <a:spLocks noChangeShapeType="1"/>
              </p:cNvSpPr>
              <p:nvPr/>
            </p:nvSpPr>
            <p:spPr bwMode="auto">
              <a:xfrm>
                <a:off x="3838" y="3066"/>
                <a:ext cx="1" cy="296"/>
              </a:xfrm>
              <a:prstGeom prst="line">
                <a:avLst/>
              </a:prstGeom>
              <a:noFill/>
              <a:ln w="4763">
                <a:solidFill>
                  <a:srgbClr val="0055D6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396" name="Line 188"/>
              <p:cNvSpPr>
                <a:spLocks noChangeShapeType="1"/>
              </p:cNvSpPr>
              <p:nvPr/>
            </p:nvSpPr>
            <p:spPr bwMode="auto">
              <a:xfrm>
                <a:off x="3838" y="3362"/>
                <a:ext cx="834" cy="1"/>
              </a:xfrm>
              <a:prstGeom prst="line">
                <a:avLst/>
              </a:prstGeom>
              <a:noFill/>
              <a:ln w="4763">
                <a:solidFill>
                  <a:srgbClr val="0049B7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397" name="Line 189"/>
              <p:cNvSpPr>
                <a:spLocks noChangeShapeType="1"/>
              </p:cNvSpPr>
              <p:nvPr/>
            </p:nvSpPr>
            <p:spPr bwMode="auto">
              <a:xfrm flipV="1">
                <a:off x="4672" y="3066"/>
                <a:ext cx="1" cy="296"/>
              </a:xfrm>
              <a:prstGeom prst="line">
                <a:avLst/>
              </a:prstGeom>
              <a:noFill/>
              <a:ln w="4763">
                <a:solidFill>
                  <a:srgbClr val="005DEA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398" name="Line 190"/>
              <p:cNvSpPr>
                <a:spLocks noChangeShapeType="1"/>
              </p:cNvSpPr>
              <p:nvPr/>
            </p:nvSpPr>
            <p:spPr bwMode="auto">
              <a:xfrm flipH="1">
                <a:off x="3838" y="3066"/>
                <a:ext cx="834" cy="1"/>
              </a:xfrm>
              <a:prstGeom prst="line">
                <a:avLst/>
              </a:prstGeom>
              <a:noFill/>
              <a:ln w="4763">
                <a:solidFill>
                  <a:srgbClr val="0049B7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399" name="Rectangle 191"/>
              <p:cNvSpPr>
                <a:spLocks noChangeArrowheads="1"/>
              </p:cNvSpPr>
              <p:nvPr/>
            </p:nvSpPr>
            <p:spPr bwMode="auto">
              <a:xfrm>
                <a:off x="3363" y="3094"/>
                <a:ext cx="269" cy="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de-DE" sz="100" b="1">
                    <a:solidFill>
                      <a:srgbClr val="000000"/>
                    </a:solidFill>
                    <a:latin typeface="Bookman Old Style" charset="0"/>
                  </a:rPr>
                  <a:t>Classification</a:t>
                </a:r>
                <a:endParaRPr lang="de-DE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400" name="Rectangle 192"/>
              <p:cNvSpPr>
                <a:spLocks noChangeArrowheads="1"/>
              </p:cNvSpPr>
              <p:nvPr/>
            </p:nvSpPr>
            <p:spPr bwMode="auto">
              <a:xfrm>
                <a:off x="3918" y="3210"/>
                <a:ext cx="38" cy="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de-DE" sz="100" b="1">
                    <a:solidFill>
                      <a:srgbClr val="000000"/>
                    </a:solidFill>
                    <a:latin typeface="Bookman Old Style" charset="0"/>
                  </a:rPr>
                  <a:t>(</a:t>
                </a:r>
                <a:endParaRPr lang="de-DE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401" name="Rectangle 193"/>
              <p:cNvSpPr>
                <a:spLocks noChangeArrowheads="1"/>
              </p:cNvSpPr>
              <p:nvPr/>
            </p:nvSpPr>
            <p:spPr bwMode="auto">
              <a:xfrm>
                <a:off x="3574" y="3219"/>
                <a:ext cx="206" cy="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de-DE" sz="100" b="1">
                    <a:solidFill>
                      <a:srgbClr val="000000"/>
                    </a:solidFill>
                    <a:latin typeface="Bookman Old Style" charset="0"/>
                  </a:rPr>
                  <a:t>Semantics</a:t>
                </a:r>
                <a:endParaRPr lang="de-DE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402" name="Rectangle 194"/>
              <p:cNvSpPr>
                <a:spLocks noChangeArrowheads="1"/>
              </p:cNvSpPr>
              <p:nvPr/>
            </p:nvSpPr>
            <p:spPr bwMode="auto">
              <a:xfrm>
                <a:off x="4519" y="3210"/>
                <a:ext cx="38" cy="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de-DE" sz="100" b="1">
                    <a:solidFill>
                      <a:srgbClr val="000000"/>
                    </a:solidFill>
                    <a:latin typeface="Bookman Old Style" charset="0"/>
                  </a:rPr>
                  <a:t>)</a:t>
                </a:r>
                <a:endParaRPr lang="de-DE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403" name="Freeform 195"/>
              <p:cNvSpPr>
                <a:spLocks/>
              </p:cNvSpPr>
              <p:nvPr/>
            </p:nvSpPr>
            <p:spPr bwMode="auto">
              <a:xfrm>
                <a:off x="2094" y="2364"/>
                <a:ext cx="122" cy="85"/>
              </a:xfrm>
              <a:custGeom>
                <a:avLst/>
                <a:gdLst>
                  <a:gd name="T0" fmla="*/ 0 w 473"/>
                  <a:gd name="T1" fmla="*/ 0 h 355"/>
                  <a:gd name="T2" fmla="*/ 0 w 473"/>
                  <a:gd name="T3" fmla="*/ 0 h 355"/>
                  <a:gd name="T4" fmla="*/ 0 w 473"/>
                  <a:gd name="T5" fmla="*/ 0 h 355"/>
                  <a:gd name="T6" fmla="*/ 0 w 473"/>
                  <a:gd name="T7" fmla="*/ 0 h 355"/>
                  <a:gd name="T8" fmla="*/ 0 w 473"/>
                  <a:gd name="T9" fmla="*/ 0 h 355"/>
                  <a:gd name="T10" fmla="*/ 0 w 473"/>
                  <a:gd name="T11" fmla="*/ 0 h 355"/>
                  <a:gd name="T12" fmla="*/ 0 w 473"/>
                  <a:gd name="T13" fmla="*/ 0 h 355"/>
                  <a:gd name="T14" fmla="*/ 0 w 473"/>
                  <a:gd name="T15" fmla="*/ 0 h 355"/>
                  <a:gd name="T16" fmla="*/ 0 w 473"/>
                  <a:gd name="T17" fmla="*/ 0 h 355"/>
                  <a:gd name="T18" fmla="*/ 0 w 473"/>
                  <a:gd name="T19" fmla="*/ 0 h 355"/>
                  <a:gd name="T20" fmla="*/ 0 w 473"/>
                  <a:gd name="T21" fmla="*/ 0 h 355"/>
                  <a:gd name="T22" fmla="*/ 0 w 473"/>
                  <a:gd name="T23" fmla="*/ 0 h 355"/>
                  <a:gd name="T24" fmla="*/ 0 w 473"/>
                  <a:gd name="T25" fmla="*/ 0 h 355"/>
                  <a:gd name="T26" fmla="*/ 0 w 473"/>
                  <a:gd name="T27" fmla="*/ 0 h 355"/>
                  <a:gd name="T28" fmla="*/ 0 w 473"/>
                  <a:gd name="T29" fmla="*/ 0 h 355"/>
                  <a:gd name="T30" fmla="*/ 0 w 473"/>
                  <a:gd name="T31" fmla="*/ 0 h 355"/>
                  <a:gd name="T32" fmla="*/ 0 w 473"/>
                  <a:gd name="T33" fmla="*/ 0 h 355"/>
                  <a:gd name="T34" fmla="*/ 0 w 473"/>
                  <a:gd name="T35" fmla="*/ 0 h 355"/>
                  <a:gd name="T36" fmla="*/ 0 w 473"/>
                  <a:gd name="T37" fmla="*/ 0 h 355"/>
                  <a:gd name="T38" fmla="*/ 0 w 473"/>
                  <a:gd name="T39" fmla="*/ 0 h 355"/>
                  <a:gd name="T40" fmla="*/ 0 w 473"/>
                  <a:gd name="T41" fmla="*/ 0 h 355"/>
                  <a:gd name="T42" fmla="*/ 0 w 473"/>
                  <a:gd name="T43" fmla="*/ 0 h 355"/>
                  <a:gd name="T44" fmla="*/ 0 w 473"/>
                  <a:gd name="T45" fmla="*/ 0 h 355"/>
                  <a:gd name="T46" fmla="*/ 0 w 473"/>
                  <a:gd name="T47" fmla="*/ 0 h 355"/>
                  <a:gd name="T48" fmla="*/ 0 w 473"/>
                  <a:gd name="T49" fmla="*/ 0 h 355"/>
                  <a:gd name="T50" fmla="*/ 0 w 473"/>
                  <a:gd name="T51" fmla="*/ 0 h 355"/>
                  <a:gd name="T52" fmla="*/ 0 w 473"/>
                  <a:gd name="T53" fmla="*/ 0 h 355"/>
                  <a:gd name="T54" fmla="*/ 0 w 473"/>
                  <a:gd name="T55" fmla="*/ 0 h 355"/>
                  <a:gd name="T56" fmla="*/ 0 w 473"/>
                  <a:gd name="T57" fmla="*/ 0 h 355"/>
                  <a:gd name="T58" fmla="*/ 0 w 473"/>
                  <a:gd name="T59" fmla="*/ 0 h 355"/>
                  <a:gd name="T60" fmla="*/ 0 w 473"/>
                  <a:gd name="T61" fmla="*/ 0 h 355"/>
                  <a:gd name="T62" fmla="*/ 0 w 473"/>
                  <a:gd name="T63" fmla="*/ 0 h 355"/>
                  <a:gd name="T64" fmla="*/ 0 w 473"/>
                  <a:gd name="T65" fmla="*/ 0 h 355"/>
                  <a:gd name="T66" fmla="*/ 0 w 473"/>
                  <a:gd name="T67" fmla="*/ 0 h 355"/>
                  <a:gd name="T68" fmla="*/ 0 w 473"/>
                  <a:gd name="T69" fmla="*/ 0 h 355"/>
                  <a:gd name="T70" fmla="*/ 0 w 473"/>
                  <a:gd name="T71" fmla="*/ 0 h 355"/>
                  <a:gd name="T72" fmla="*/ 0 w 473"/>
                  <a:gd name="T73" fmla="*/ 0 h 355"/>
                  <a:gd name="T74" fmla="*/ 0 w 473"/>
                  <a:gd name="T75" fmla="*/ 0 h 355"/>
                  <a:gd name="T76" fmla="*/ 0 w 473"/>
                  <a:gd name="T77" fmla="*/ 0 h 355"/>
                  <a:gd name="T78" fmla="*/ 0 w 473"/>
                  <a:gd name="T79" fmla="*/ 0 h 355"/>
                  <a:gd name="T80" fmla="*/ 0 w 473"/>
                  <a:gd name="T81" fmla="*/ 0 h 355"/>
                  <a:gd name="T82" fmla="*/ 0 w 473"/>
                  <a:gd name="T83" fmla="*/ 0 h 355"/>
                  <a:gd name="T84" fmla="*/ 0 w 473"/>
                  <a:gd name="T85" fmla="*/ 0 h 35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473"/>
                  <a:gd name="T130" fmla="*/ 0 h 355"/>
                  <a:gd name="T131" fmla="*/ 473 w 473"/>
                  <a:gd name="T132" fmla="*/ 355 h 35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473" h="355">
                    <a:moveTo>
                      <a:pt x="236" y="0"/>
                    </a:moveTo>
                    <a:lnTo>
                      <a:pt x="224" y="0"/>
                    </a:lnTo>
                    <a:lnTo>
                      <a:pt x="212" y="0"/>
                    </a:lnTo>
                    <a:lnTo>
                      <a:pt x="199" y="1"/>
                    </a:lnTo>
                    <a:lnTo>
                      <a:pt x="189" y="3"/>
                    </a:lnTo>
                    <a:lnTo>
                      <a:pt x="176" y="4"/>
                    </a:lnTo>
                    <a:lnTo>
                      <a:pt x="166" y="7"/>
                    </a:lnTo>
                    <a:lnTo>
                      <a:pt x="155" y="9"/>
                    </a:lnTo>
                    <a:lnTo>
                      <a:pt x="144" y="13"/>
                    </a:lnTo>
                    <a:lnTo>
                      <a:pt x="133" y="17"/>
                    </a:lnTo>
                    <a:lnTo>
                      <a:pt x="123" y="20"/>
                    </a:lnTo>
                    <a:lnTo>
                      <a:pt x="114" y="25"/>
                    </a:lnTo>
                    <a:lnTo>
                      <a:pt x="104" y="30"/>
                    </a:lnTo>
                    <a:lnTo>
                      <a:pt x="94" y="35"/>
                    </a:lnTo>
                    <a:lnTo>
                      <a:pt x="86" y="40"/>
                    </a:lnTo>
                    <a:lnTo>
                      <a:pt x="77" y="46"/>
                    </a:lnTo>
                    <a:lnTo>
                      <a:pt x="69" y="52"/>
                    </a:lnTo>
                    <a:lnTo>
                      <a:pt x="60" y="58"/>
                    </a:lnTo>
                    <a:lnTo>
                      <a:pt x="53" y="64"/>
                    </a:lnTo>
                    <a:lnTo>
                      <a:pt x="46" y="71"/>
                    </a:lnTo>
                    <a:lnTo>
                      <a:pt x="40" y="78"/>
                    </a:lnTo>
                    <a:lnTo>
                      <a:pt x="34" y="85"/>
                    </a:lnTo>
                    <a:lnTo>
                      <a:pt x="28" y="93"/>
                    </a:lnTo>
                    <a:lnTo>
                      <a:pt x="23" y="100"/>
                    </a:lnTo>
                    <a:lnTo>
                      <a:pt x="18" y="108"/>
                    </a:lnTo>
                    <a:lnTo>
                      <a:pt x="13" y="116"/>
                    </a:lnTo>
                    <a:lnTo>
                      <a:pt x="10" y="124"/>
                    </a:lnTo>
                    <a:lnTo>
                      <a:pt x="7" y="133"/>
                    </a:lnTo>
                    <a:lnTo>
                      <a:pt x="4" y="141"/>
                    </a:lnTo>
                    <a:lnTo>
                      <a:pt x="2" y="151"/>
                    </a:lnTo>
                    <a:lnTo>
                      <a:pt x="1" y="159"/>
                    </a:lnTo>
                    <a:lnTo>
                      <a:pt x="0" y="168"/>
                    </a:lnTo>
                    <a:lnTo>
                      <a:pt x="0" y="177"/>
                    </a:lnTo>
                    <a:lnTo>
                      <a:pt x="0" y="187"/>
                    </a:lnTo>
                    <a:lnTo>
                      <a:pt x="1" y="196"/>
                    </a:lnTo>
                    <a:lnTo>
                      <a:pt x="2" y="204"/>
                    </a:lnTo>
                    <a:lnTo>
                      <a:pt x="4" y="214"/>
                    </a:lnTo>
                    <a:lnTo>
                      <a:pt x="7" y="222"/>
                    </a:lnTo>
                    <a:lnTo>
                      <a:pt x="10" y="231"/>
                    </a:lnTo>
                    <a:lnTo>
                      <a:pt x="13" y="238"/>
                    </a:lnTo>
                    <a:lnTo>
                      <a:pt x="18" y="246"/>
                    </a:lnTo>
                    <a:lnTo>
                      <a:pt x="23" y="255"/>
                    </a:lnTo>
                    <a:lnTo>
                      <a:pt x="28" y="262"/>
                    </a:lnTo>
                    <a:lnTo>
                      <a:pt x="34" y="269"/>
                    </a:lnTo>
                    <a:lnTo>
                      <a:pt x="40" y="277"/>
                    </a:lnTo>
                    <a:lnTo>
                      <a:pt x="46" y="284"/>
                    </a:lnTo>
                    <a:lnTo>
                      <a:pt x="53" y="290"/>
                    </a:lnTo>
                    <a:lnTo>
                      <a:pt x="60" y="297"/>
                    </a:lnTo>
                    <a:lnTo>
                      <a:pt x="69" y="303"/>
                    </a:lnTo>
                    <a:lnTo>
                      <a:pt x="77" y="309"/>
                    </a:lnTo>
                    <a:lnTo>
                      <a:pt x="86" y="314"/>
                    </a:lnTo>
                    <a:lnTo>
                      <a:pt x="94" y="320"/>
                    </a:lnTo>
                    <a:lnTo>
                      <a:pt x="104" y="325"/>
                    </a:lnTo>
                    <a:lnTo>
                      <a:pt x="114" y="330"/>
                    </a:lnTo>
                    <a:lnTo>
                      <a:pt x="123" y="333"/>
                    </a:lnTo>
                    <a:lnTo>
                      <a:pt x="133" y="337"/>
                    </a:lnTo>
                    <a:lnTo>
                      <a:pt x="144" y="341"/>
                    </a:lnTo>
                    <a:lnTo>
                      <a:pt x="155" y="344"/>
                    </a:lnTo>
                    <a:lnTo>
                      <a:pt x="166" y="347"/>
                    </a:lnTo>
                    <a:lnTo>
                      <a:pt x="176" y="349"/>
                    </a:lnTo>
                    <a:lnTo>
                      <a:pt x="189" y="352"/>
                    </a:lnTo>
                    <a:lnTo>
                      <a:pt x="199" y="353"/>
                    </a:lnTo>
                    <a:lnTo>
                      <a:pt x="212" y="354"/>
                    </a:lnTo>
                    <a:lnTo>
                      <a:pt x="224" y="355"/>
                    </a:lnTo>
                    <a:lnTo>
                      <a:pt x="236" y="355"/>
                    </a:lnTo>
                    <a:lnTo>
                      <a:pt x="248" y="355"/>
                    </a:lnTo>
                    <a:lnTo>
                      <a:pt x="260" y="354"/>
                    </a:lnTo>
                    <a:lnTo>
                      <a:pt x="272" y="353"/>
                    </a:lnTo>
                    <a:lnTo>
                      <a:pt x="284" y="352"/>
                    </a:lnTo>
                    <a:lnTo>
                      <a:pt x="295" y="349"/>
                    </a:lnTo>
                    <a:lnTo>
                      <a:pt x="306" y="347"/>
                    </a:lnTo>
                    <a:lnTo>
                      <a:pt x="318" y="344"/>
                    </a:lnTo>
                    <a:lnTo>
                      <a:pt x="328" y="341"/>
                    </a:lnTo>
                    <a:lnTo>
                      <a:pt x="338" y="337"/>
                    </a:lnTo>
                    <a:lnTo>
                      <a:pt x="349" y="333"/>
                    </a:lnTo>
                    <a:lnTo>
                      <a:pt x="359" y="330"/>
                    </a:lnTo>
                    <a:lnTo>
                      <a:pt x="369" y="325"/>
                    </a:lnTo>
                    <a:lnTo>
                      <a:pt x="377" y="320"/>
                    </a:lnTo>
                    <a:lnTo>
                      <a:pt x="387" y="314"/>
                    </a:lnTo>
                    <a:lnTo>
                      <a:pt x="395" y="309"/>
                    </a:lnTo>
                    <a:lnTo>
                      <a:pt x="404" y="303"/>
                    </a:lnTo>
                    <a:lnTo>
                      <a:pt x="411" y="297"/>
                    </a:lnTo>
                    <a:lnTo>
                      <a:pt x="418" y="290"/>
                    </a:lnTo>
                    <a:lnTo>
                      <a:pt x="426" y="284"/>
                    </a:lnTo>
                    <a:lnTo>
                      <a:pt x="433" y="277"/>
                    </a:lnTo>
                    <a:lnTo>
                      <a:pt x="439" y="269"/>
                    </a:lnTo>
                    <a:lnTo>
                      <a:pt x="444" y="262"/>
                    </a:lnTo>
                    <a:lnTo>
                      <a:pt x="450" y="255"/>
                    </a:lnTo>
                    <a:lnTo>
                      <a:pt x="455" y="246"/>
                    </a:lnTo>
                    <a:lnTo>
                      <a:pt x="458" y="238"/>
                    </a:lnTo>
                    <a:lnTo>
                      <a:pt x="462" y="231"/>
                    </a:lnTo>
                    <a:lnTo>
                      <a:pt x="465" y="222"/>
                    </a:lnTo>
                    <a:lnTo>
                      <a:pt x="468" y="214"/>
                    </a:lnTo>
                    <a:lnTo>
                      <a:pt x="470" y="204"/>
                    </a:lnTo>
                    <a:lnTo>
                      <a:pt x="472" y="196"/>
                    </a:lnTo>
                    <a:lnTo>
                      <a:pt x="473" y="187"/>
                    </a:lnTo>
                    <a:lnTo>
                      <a:pt x="473" y="177"/>
                    </a:lnTo>
                    <a:lnTo>
                      <a:pt x="473" y="168"/>
                    </a:lnTo>
                    <a:lnTo>
                      <a:pt x="472" y="159"/>
                    </a:lnTo>
                    <a:lnTo>
                      <a:pt x="470" y="151"/>
                    </a:lnTo>
                    <a:lnTo>
                      <a:pt x="468" y="141"/>
                    </a:lnTo>
                    <a:lnTo>
                      <a:pt x="465" y="133"/>
                    </a:lnTo>
                    <a:lnTo>
                      <a:pt x="462" y="124"/>
                    </a:lnTo>
                    <a:lnTo>
                      <a:pt x="458" y="116"/>
                    </a:lnTo>
                    <a:lnTo>
                      <a:pt x="455" y="108"/>
                    </a:lnTo>
                    <a:lnTo>
                      <a:pt x="450" y="100"/>
                    </a:lnTo>
                    <a:lnTo>
                      <a:pt x="444" y="93"/>
                    </a:lnTo>
                    <a:lnTo>
                      <a:pt x="439" y="85"/>
                    </a:lnTo>
                    <a:lnTo>
                      <a:pt x="433" y="78"/>
                    </a:lnTo>
                    <a:lnTo>
                      <a:pt x="426" y="71"/>
                    </a:lnTo>
                    <a:lnTo>
                      <a:pt x="418" y="64"/>
                    </a:lnTo>
                    <a:lnTo>
                      <a:pt x="411" y="58"/>
                    </a:lnTo>
                    <a:lnTo>
                      <a:pt x="404" y="52"/>
                    </a:lnTo>
                    <a:lnTo>
                      <a:pt x="395" y="46"/>
                    </a:lnTo>
                    <a:lnTo>
                      <a:pt x="387" y="40"/>
                    </a:lnTo>
                    <a:lnTo>
                      <a:pt x="377" y="35"/>
                    </a:lnTo>
                    <a:lnTo>
                      <a:pt x="369" y="30"/>
                    </a:lnTo>
                    <a:lnTo>
                      <a:pt x="359" y="25"/>
                    </a:lnTo>
                    <a:lnTo>
                      <a:pt x="349" y="20"/>
                    </a:lnTo>
                    <a:lnTo>
                      <a:pt x="338" y="17"/>
                    </a:lnTo>
                    <a:lnTo>
                      <a:pt x="328" y="13"/>
                    </a:lnTo>
                    <a:lnTo>
                      <a:pt x="318" y="9"/>
                    </a:lnTo>
                    <a:lnTo>
                      <a:pt x="306" y="7"/>
                    </a:lnTo>
                    <a:lnTo>
                      <a:pt x="295" y="4"/>
                    </a:lnTo>
                    <a:lnTo>
                      <a:pt x="284" y="3"/>
                    </a:lnTo>
                    <a:lnTo>
                      <a:pt x="272" y="1"/>
                    </a:lnTo>
                    <a:lnTo>
                      <a:pt x="260" y="0"/>
                    </a:lnTo>
                    <a:lnTo>
                      <a:pt x="248" y="0"/>
                    </a:lnTo>
                    <a:lnTo>
                      <a:pt x="236" y="0"/>
                    </a:lnTo>
                  </a:path>
                </a:pathLst>
              </a:custGeom>
              <a:noFill/>
              <a:ln w="7938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404" name="Freeform 196"/>
              <p:cNvSpPr>
                <a:spLocks/>
              </p:cNvSpPr>
              <p:nvPr/>
            </p:nvSpPr>
            <p:spPr bwMode="auto">
              <a:xfrm>
                <a:off x="3077" y="2371"/>
                <a:ext cx="23" cy="307"/>
              </a:xfrm>
              <a:custGeom>
                <a:avLst/>
                <a:gdLst>
                  <a:gd name="T0" fmla="*/ 0 w 92"/>
                  <a:gd name="T1" fmla="*/ 0 h 1278"/>
                  <a:gd name="T2" fmla="*/ 0 w 92"/>
                  <a:gd name="T3" fmla="*/ 0 h 1278"/>
                  <a:gd name="T4" fmla="*/ 0 w 92"/>
                  <a:gd name="T5" fmla="*/ 0 h 1278"/>
                  <a:gd name="T6" fmla="*/ 0 w 92"/>
                  <a:gd name="T7" fmla="*/ 0 h 1278"/>
                  <a:gd name="T8" fmla="*/ 0 w 92"/>
                  <a:gd name="T9" fmla="*/ 0 h 12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278"/>
                  <a:gd name="T17" fmla="*/ 92 w 92"/>
                  <a:gd name="T18" fmla="*/ 1278 h 12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278">
                    <a:moveTo>
                      <a:pt x="0" y="1278"/>
                    </a:moveTo>
                    <a:lnTo>
                      <a:pt x="0" y="92"/>
                    </a:lnTo>
                    <a:lnTo>
                      <a:pt x="92" y="0"/>
                    </a:lnTo>
                    <a:lnTo>
                      <a:pt x="92" y="1077"/>
                    </a:lnTo>
                    <a:lnTo>
                      <a:pt x="0" y="1278"/>
                    </a:lnTo>
                    <a:close/>
                  </a:path>
                </a:pathLst>
              </a:custGeom>
              <a:solidFill>
                <a:srgbClr val="B4008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405" name="Line 197"/>
              <p:cNvSpPr>
                <a:spLocks noChangeShapeType="1"/>
              </p:cNvSpPr>
              <p:nvPr/>
            </p:nvSpPr>
            <p:spPr bwMode="auto">
              <a:xfrm flipV="1">
                <a:off x="3077" y="2630"/>
                <a:ext cx="23" cy="48"/>
              </a:xfrm>
              <a:prstGeom prst="line">
                <a:avLst/>
              </a:prstGeom>
              <a:noFill/>
              <a:ln w="0">
                <a:solidFill>
                  <a:srgbClr val="B40087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406" name="Freeform 198"/>
              <p:cNvSpPr>
                <a:spLocks/>
              </p:cNvSpPr>
              <p:nvPr/>
            </p:nvSpPr>
            <p:spPr bwMode="auto">
              <a:xfrm>
                <a:off x="2156" y="2371"/>
                <a:ext cx="944" cy="22"/>
              </a:xfrm>
              <a:custGeom>
                <a:avLst/>
                <a:gdLst>
                  <a:gd name="T0" fmla="*/ 0 w 3659"/>
                  <a:gd name="T1" fmla="*/ 0 h 92"/>
                  <a:gd name="T2" fmla="*/ 0 w 3659"/>
                  <a:gd name="T3" fmla="*/ 0 h 92"/>
                  <a:gd name="T4" fmla="*/ 0 w 3659"/>
                  <a:gd name="T5" fmla="*/ 0 h 92"/>
                  <a:gd name="T6" fmla="*/ 0 w 3659"/>
                  <a:gd name="T7" fmla="*/ 0 h 92"/>
                  <a:gd name="T8" fmla="*/ 0 w 3659"/>
                  <a:gd name="T9" fmla="*/ 0 h 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59"/>
                  <a:gd name="T16" fmla="*/ 0 h 92"/>
                  <a:gd name="T17" fmla="*/ 3659 w 3659"/>
                  <a:gd name="T18" fmla="*/ 92 h 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59" h="92">
                    <a:moveTo>
                      <a:pt x="3567" y="92"/>
                    </a:moveTo>
                    <a:lnTo>
                      <a:pt x="0" y="92"/>
                    </a:lnTo>
                    <a:lnTo>
                      <a:pt x="421" y="0"/>
                    </a:lnTo>
                    <a:lnTo>
                      <a:pt x="3659" y="0"/>
                    </a:lnTo>
                    <a:lnTo>
                      <a:pt x="3567" y="92"/>
                    </a:lnTo>
                    <a:close/>
                  </a:path>
                </a:pathLst>
              </a:custGeom>
              <a:solidFill>
                <a:srgbClr val="79005B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407" name="Line 199"/>
              <p:cNvSpPr>
                <a:spLocks noChangeShapeType="1"/>
              </p:cNvSpPr>
              <p:nvPr/>
            </p:nvSpPr>
            <p:spPr bwMode="auto">
              <a:xfrm flipV="1">
                <a:off x="3077" y="2371"/>
                <a:ext cx="23" cy="22"/>
              </a:xfrm>
              <a:prstGeom prst="line">
                <a:avLst/>
              </a:prstGeom>
              <a:noFill/>
              <a:ln w="0">
                <a:solidFill>
                  <a:srgbClr val="79005B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408" name="Rectangle 200"/>
              <p:cNvSpPr>
                <a:spLocks noChangeArrowheads="1"/>
              </p:cNvSpPr>
              <p:nvPr/>
            </p:nvSpPr>
            <p:spPr bwMode="auto">
              <a:xfrm>
                <a:off x="2156" y="2393"/>
                <a:ext cx="921" cy="285"/>
              </a:xfrm>
              <a:prstGeom prst="rect">
                <a:avLst/>
              </a:prstGeom>
              <a:solidFill>
                <a:srgbClr val="9C007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409" name="Line 201"/>
              <p:cNvSpPr>
                <a:spLocks noChangeShapeType="1"/>
              </p:cNvSpPr>
              <p:nvPr/>
            </p:nvSpPr>
            <p:spPr bwMode="auto">
              <a:xfrm>
                <a:off x="2156" y="2393"/>
                <a:ext cx="0" cy="285"/>
              </a:xfrm>
              <a:prstGeom prst="line">
                <a:avLst/>
              </a:prstGeom>
              <a:noFill/>
              <a:ln w="4763">
                <a:solidFill>
                  <a:srgbClr val="AB008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410" name="Rectangle 202"/>
              <p:cNvSpPr>
                <a:spLocks noChangeArrowheads="1"/>
              </p:cNvSpPr>
              <p:nvPr/>
            </p:nvSpPr>
            <p:spPr bwMode="auto">
              <a:xfrm>
                <a:off x="1854" y="2483"/>
                <a:ext cx="224" cy="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de-DE" sz="100" b="1">
                    <a:solidFill>
                      <a:srgbClr val="000000"/>
                    </a:solidFill>
                    <a:latin typeface="Bookman Old Style" charset="0"/>
                  </a:rPr>
                  <a:t>Publication</a:t>
                </a:r>
                <a:endParaRPr lang="de-DE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411" name="Line 203"/>
              <p:cNvSpPr>
                <a:spLocks noChangeShapeType="1"/>
              </p:cNvSpPr>
              <p:nvPr/>
            </p:nvSpPr>
            <p:spPr bwMode="auto">
              <a:xfrm>
                <a:off x="1589" y="2846"/>
                <a:ext cx="0" cy="60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412" name="Line 204"/>
              <p:cNvSpPr>
                <a:spLocks noChangeShapeType="1"/>
              </p:cNvSpPr>
              <p:nvPr/>
            </p:nvSpPr>
            <p:spPr bwMode="auto">
              <a:xfrm>
                <a:off x="1589" y="3450"/>
                <a:ext cx="632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413" name="Line 205"/>
              <p:cNvSpPr>
                <a:spLocks noChangeShapeType="1"/>
              </p:cNvSpPr>
              <p:nvPr/>
            </p:nvSpPr>
            <p:spPr bwMode="auto">
              <a:xfrm>
                <a:off x="1870" y="2060"/>
                <a:ext cx="316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414" name="Line 206"/>
              <p:cNvSpPr>
                <a:spLocks noChangeShapeType="1"/>
              </p:cNvSpPr>
              <p:nvPr/>
            </p:nvSpPr>
            <p:spPr bwMode="auto">
              <a:xfrm>
                <a:off x="2924" y="3209"/>
                <a:ext cx="913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415" name="Line 207"/>
              <p:cNvSpPr>
                <a:spLocks noChangeShapeType="1"/>
              </p:cNvSpPr>
              <p:nvPr/>
            </p:nvSpPr>
            <p:spPr bwMode="auto">
              <a:xfrm>
                <a:off x="2924" y="2937"/>
                <a:ext cx="1335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416" name="Line 208"/>
              <p:cNvSpPr>
                <a:spLocks noChangeShapeType="1"/>
              </p:cNvSpPr>
              <p:nvPr/>
            </p:nvSpPr>
            <p:spPr bwMode="auto">
              <a:xfrm>
                <a:off x="1202" y="2423"/>
                <a:ext cx="211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417" name="Line 209"/>
              <p:cNvSpPr>
                <a:spLocks noChangeShapeType="1"/>
              </p:cNvSpPr>
              <p:nvPr/>
            </p:nvSpPr>
            <p:spPr bwMode="auto">
              <a:xfrm>
                <a:off x="1202" y="2060"/>
                <a:ext cx="0" cy="139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418" name="Line 210"/>
              <p:cNvSpPr>
                <a:spLocks noChangeShapeType="1"/>
              </p:cNvSpPr>
              <p:nvPr/>
            </p:nvSpPr>
            <p:spPr bwMode="auto">
              <a:xfrm>
                <a:off x="1202" y="3450"/>
                <a:ext cx="421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419" name="Line 211"/>
              <p:cNvSpPr>
                <a:spLocks noChangeShapeType="1"/>
              </p:cNvSpPr>
              <p:nvPr/>
            </p:nvSpPr>
            <p:spPr bwMode="auto">
              <a:xfrm>
                <a:off x="1202" y="2060"/>
                <a:ext cx="70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420" name="Line 212"/>
              <p:cNvSpPr>
                <a:spLocks noChangeShapeType="1"/>
              </p:cNvSpPr>
              <p:nvPr/>
            </p:nvSpPr>
            <p:spPr bwMode="auto">
              <a:xfrm>
                <a:off x="1202" y="2756"/>
                <a:ext cx="211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  <p:sp>
            <p:nvSpPr>
              <p:cNvPr id="421" name="Line 213"/>
              <p:cNvSpPr>
                <a:spLocks noChangeShapeType="1"/>
              </p:cNvSpPr>
              <p:nvPr/>
            </p:nvSpPr>
            <p:spPr bwMode="auto">
              <a:xfrm>
                <a:off x="2046" y="2544"/>
                <a:ext cx="105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0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471" name="Text Box 10"/>
          <p:cNvSpPr txBox="1">
            <a:spLocks noChangeArrowheads="1"/>
          </p:cNvSpPr>
          <p:nvPr/>
        </p:nvSpPr>
        <p:spPr bwMode="auto">
          <a:xfrm>
            <a:off x="6554754" y="3831390"/>
            <a:ext cx="2193235" cy="800219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de-DE" sz="1000" dirty="0">
                <a:latin typeface="Courier New" charset="0"/>
              </a:rPr>
              <a:t>SQL Script</a:t>
            </a:r>
          </a:p>
          <a:p>
            <a:pPr algn="l"/>
            <a:r>
              <a:rPr lang="de-DE" sz="900" dirty="0">
                <a:latin typeface="Courier New" charset="0"/>
              </a:rPr>
              <a:t>---------------------</a:t>
            </a:r>
            <a:r>
              <a:rPr lang="de-DE" sz="900" dirty="0" smtClean="0">
                <a:latin typeface="Courier New" charset="0"/>
              </a:rPr>
              <a:t>--------</a:t>
            </a:r>
            <a:endParaRPr lang="de-DE" sz="900" dirty="0">
              <a:latin typeface="Courier New" charset="0"/>
            </a:endParaRPr>
          </a:p>
          <a:p>
            <a:pPr algn="l"/>
            <a:r>
              <a:rPr lang="de-DE" sz="900" dirty="0">
                <a:latin typeface="Courier New" charset="0"/>
              </a:rPr>
              <a:t>CREATE Table </a:t>
            </a:r>
            <a:r>
              <a:rPr lang="de-DE" sz="900" dirty="0" err="1" smtClean="0">
                <a:latin typeface="Courier New" charset="0"/>
              </a:rPr>
              <a:t>cfPers</a:t>
            </a:r>
            <a:r>
              <a:rPr lang="de-DE" sz="900" dirty="0" smtClean="0">
                <a:latin typeface="Courier New" charset="0"/>
              </a:rPr>
              <a:t> (...);</a:t>
            </a:r>
            <a:endParaRPr lang="de-DE" sz="900" dirty="0">
              <a:latin typeface="Courier New" charset="0"/>
            </a:endParaRPr>
          </a:p>
          <a:p>
            <a:pPr algn="l"/>
            <a:r>
              <a:rPr lang="de-DE" sz="900" dirty="0">
                <a:latin typeface="Courier New" charset="0"/>
              </a:rPr>
              <a:t>CREATE Table </a:t>
            </a:r>
            <a:r>
              <a:rPr lang="de-DE" sz="900" dirty="0" err="1" smtClean="0">
                <a:latin typeface="Courier New" charset="0"/>
              </a:rPr>
              <a:t>cfProj</a:t>
            </a:r>
            <a:r>
              <a:rPr lang="de-DE" sz="900" dirty="0" smtClean="0">
                <a:latin typeface="Courier New" charset="0"/>
              </a:rPr>
              <a:t> (...);</a:t>
            </a:r>
            <a:endParaRPr lang="de-DE" sz="900" dirty="0">
              <a:latin typeface="Courier New" charset="0"/>
            </a:endParaRPr>
          </a:p>
          <a:p>
            <a:pPr algn="l"/>
            <a:r>
              <a:rPr lang="de-DE" sz="900" dirty="0">
                <a:latin typeface="Courier New" charset="0"/>
              </a:rPr>
              <a:t>CREATE Table </a:t>
            </a:r>
            <a:r>
              <a:rPr lang="de-DE" sz="900" dirty="0" err="1" smtClean="0">
                <a:latin typeface="Courier New" charset="0"/>
              </a:rPr>
              <a:t>cfOrgUnit</a:t>
            </a:r>
            <a:r>
              <a:rPr lang="de-DE" sz="900" dirty="0" smtClean="0">
                <a:latin typeface="Courier New" charset="0"/>
              </a:rPr>
              <a:t> (...);</a:t>
            </a:r>
            <a:endParaRPr lang="de-DE" sz="900" dirty="0">
              <a:latin typeface="Courier New" charset="0"/>
            </a:endParaRPr>
          </a:p>
        </p:txBody>
      </p:sp>
      <p:grpSp>
        <p:nvGrpSpPr>
          <p:cNvPr id="472" name="Group 7"/>
          <p:cNvGrpSpPr>
            <a:grpSpLocks/>
          </p:cNvGrpSpPr>
          <p:nvPr/>
        </p:nvGrpSpPr>
        <p:grpSpPr bwMode="auto">
          <a:xfrm>
            <a:off x="6670393" y="1371600"/>
            <a:ext cx="1145762" cy="885153"/>
            <a:chOff x="3787" y="1253"/>
            <a:chExt cx="998" cy="771"/>
          </a:xfrm>
        </p:grpSpPr>
        <p:pic>
          <p:nvPicPr>
            <p:cNvPr id="473" name="Picture 8" descr="lightBulb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014" y="1344"/>
              <a:ext cx="488" cy="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4" name="AutoShape 9"/>
            <p:cNvSpPr>
              <a:spLocks noChangeArrowheads="1"/>
            </p:cNvSpPr>
            <p:nvPr/>
          </p:nvSpPr>
          <p:spPr bwMode="auto">
            <a:xfrm>
              <a:off x="3787" y="1253"/>
              <a:ext cx="998" cy="771"/>
            </a:xfrm>
            <a:prstGeom prst="cloudCallout">
              <a:avLst>
                <a:gd name="adj1" fmla="val -76051"/>
                <a:gd name="adj2" fmla="val 50259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43908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CERIF Base Entities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645651" y="135058"/>
            <a:ext cx="1710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i="0" dirty="0" err="1" smtClean="0">
                <a:solidFill>
                  <a:srgbClr val="9B009B"/>
                </a:solidFill>
                <a:latin typeface="Apple Symbols"/>
                <a:cs typeface="Apple Symbols"/>
              </a:rPr>
              <a:t>www.eurocris.org</a:t>
            </a:r>
            <a:endParaRPr lang="en-US" sz="2000" b="0" i="0" dirty="0">
              <a:solidFill>
                <a:srgbClr val="9B009B"/>
              </a:solidFill>
              <a:latin typeface="Apple Symbols"/>
              <a:cs typeface="Apple Symbol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96155" y="100615"/>
            <a:ext cx="3159895" cy="480445"/>
            <a:chOff x="196155" y="100615"/>
            <a:chExt cx="3159895" cy="480445"/>
          </a:xfrm>
        </p:grpSpPr>
        <p:pic>
          <p:nvPicPr>
            <p:cNvPr id="6" name="Picture 5" descr="euroCRIS-logo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6155" y="100615"/>
              <a:ext cx="1509971" cy="48044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645651" y="135058"/>
              <a:ext cx="17103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i="0" dirty="0" err="1" smtClean="0">
                  <a:solidFill>
                    <a:srgbClr val="9B009B"/>
                  </a:solidFill>
                  <a:latin typeface="Apple Symbols"/>
                  <a:cs typeface="Apple Symbols"/>
                </a:rPr>
                <a:t>www.eurocris.org</a:t>
              </a:r>
              <a:endParaRPr lang="en-US" sz="2000" b="0" i="0" dirty="0">
                <a:solidFill>
                  <a:srgbClr val="9B009B"/>
                </a:solidFill>
                <a:latin typeface="Apple Symbols"/>
                <a:cs typeface="Apple Symbols"/>
              </a:endParaRPr>
            </a:p>
          </p:txBody>
        </p:sp>
      </p:grpSp>
      <p:pic>
        <p:nvPicPr>
          <p:cNvPr id="4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2060575"/>
            <a:ext cx="7993063" cy="281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73613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14286</TotalTime>
  <Words>1928</Words>
  <Application>Microsoft Macintosh PowerPoint</Application>
  <PresentationFormat>On-screen Show (4:3)</PresentationFormat>
  <Paragraphs>1071</Paragraphs>
  <Slides>48</Slides>
  <Notes>1</Notes>
  <HiddenSlides>5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0" baseType="lpstr">
      <vt:lpstr>Office Theme</vt:lpstr>
      <vt:lpstr>Macintosh HD:Users:brigitte:Public:Drop Box:euroCRIS:seminar:Report20101020.doc!OLE_LINK4</vt:lpstr>
      <vt:lpstr>CERIF 1.6 Tutorial</vt:lpstr>
      <vt:lpstr>PowerPoint Presentation</vt:lpstr>
      <vt:lpstr>What is Research Information?</vt:lpstr>
      <vt:lpstr>Who needs Research Information?</vt:lpstr>
      <vt:lpstr>Kinds of questions we want to support</vt:lpstr>
      <vt:lpstr>The Ultimate Answer: Common European Research Information Format</vt:lpstr>
      <vt:lpstr>Common European Research Information Format</vt:lpstr>
      <vt:lpstr>Model Levels</vt:lpstr>
      <vt:lpstr>CERIF Base Entities</vt:lpstr>
      <vt:lpstr>CERIF Base Entities</vt:lpstr>
      <vt:lpstr>CERIF Base Entities</vt:lpstr>
      <vt:lpstr>CERIF Result Entities</vt:lpstr>
      <vt:lpstr>CERIF Result Entities</vt:lpstr>
      <vt:lpstr>CERIF Result Entities</vt:lpstr>
      <vt:lpstr>CERIF Infrastructure Entities</vt:lpstr>
      <vt:lpstr>CERIF Infrastructure Entities</vt:lpstr>
      <vt:lpstr>CERIF Infrastructure Entities</vt:lpstr>
      <vt:lpstr>CERIF 1.6</vt:lpstr>
      <vt:lpstr>Some CERIF Link Entities</vt:lpstr>
      <vt:lpstr>Some CERIF Link Entities</vt:lpstr>
      <vt:lpstr>Result_Publication Instance Diagram (slide by Keith Jeffery)</vt:lpstr>
      <vt:lpstr>CERIF – Generic Entity Structure</vt:lpstr>
      <vt:lpstr>CERIF General Pattern</vt:lpstr>
      <vt:lpstr>Generic Linking Entity Structure</vt:lpstr>
      <vt:lpstr>Recording Change in CERIF</vt:lpstr>
      <vt:lpstr>Some CERIF Link Entities</vt:lpstr>
      <vt:lpstr>CERIF 1.6</vt:lpstr>
      <vt:lpstr>Measuring Impact in CERIF (MICE)</vt:lpstr>
      <vt:lpstr>CERIF Measurement &amp; Indicator</vt:lpstr>
      <vt:lpstr>Measurement &amp; Indicator (some examples)</vt:lpstr>
      <vt:lpstr>CERIF 1.6</vt:lpstr>
      <vt:lpstr>CERIF Semantic Layer</vt:lpstr>
      <vt:lpstr>CERIF Semantic Layer (Declared Semantics)</vt:lpstr>
      <vt:lpstr>CERIF 1.6</vt:lpstr>
      <vt:lpstr>CERIF Federated Identifiers</vt:lpstr>
      <vt:lpstr>CERIF Federated Identifiers</vt:lpstr>
      <vt:lpstr>CERIF XML 1.6 Interchange Format</vt:lpstr>
      <vt:lpstr>CERIF 1.6 XML Interchange Format</vt:lpstr>
      <vt:lpstr>CERIF 1.6 XML Interchange Format</vt:lpstr>
      <vt:lpstr>CERIF 1.6 Release</vt:lpstr>
      <vt:lpstr>Ongoing Activities: CERIF 1.6.1</vt:lpstr>
      <vt:lpstr>CERIF development</vt:lpstr>
      <vt:lpstr>CERIF highlights</vt:lpstr>
      <vt:lpstr>Metadata Layers</vt:lpstr>
      <vt:lpstr>What is a CRIS?</vt:lpstr>
      <vt:lpstr>CRIS and Repositories at an institution (slide by Keith Jeffery)</vt:lpstr>
      <vt:lpstr>The CERIF Evolution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CERIF 1.5 Tutorial</dc:title>
  <dc:subject/>
  <dc:creator/>
  <cp:keywords/>
  <dc:description/>
  <cp:lastModifiedBy>Jan Dvorak</cp:lastModifiedBy>
  <cp:revision>690</cp:revision>
  <cp:lastPrinted>2012-02-14T12:04:24Z</cp:lastPrinted>
  <dcterms:created xsi:type="dcterms:W3CDTF">2011-08-29T08:02:44Z</dcterms:created>
  <dcterms:modified xsi:type="dcterms:W3CDTF">2015-05-11T15:41:43Z</dcterms:modified>
  <cp:category/>
</cp:coreProperties>
</file>