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67" r:id="rId3"/>
    <p:sldId id="371" r:id="rId4"/>
    <p:sldId id="487" r:id="rId5"/>
    <p:sldId id="464" r:id="rId6"/>
    <p:sldId id="454" r:id="rId7"/>
    <p:sldId id="429" r:id="rId8"/>
    <p:sldId id="445" r:id="rId9"/>
    <p:sldId id="446" r:id="rId10"/>
    <p:sldId id="450" r:id="rId11"/>
    <p:sldId id="448" r:id="rId12"/>
    <p:sldId id="465" r:id="rId13"/>
    <p:sldId id="484" r:id="rId14"/>
    <p:sldId id="468" r:id="rId15"/>
    <p:sldId id="349" r:id="rId16"/>
    <p:sldId id="469" r:id="rId17"/>
    <p:sldId id="473" r:id="rId18"/>
    <p:sldId id="474" r:id="rId19"/>
    <p:sldId id="483" r:id="rId20"/>
    <p:sldId id="470" r:id="rId21"/>
    <p:sldId id="388" r:id="rId22"/>
    <p:sldId id="471" r:id="rId23"/>
    <p:sldId id="472" r:id="rId24"/>
    <p:sldId id="475" r:id="rId25"/>
    <p:sldId id="359" r:id="rId26"/>
    <p:sldId id="476" r:id="rId27"/>
    <p:sldId id="463" r:id="rId28"/>
    <p:sldId id="460" r:id="rId29"/>
    <p:sldId id="488" r:id="rId30"/>
    <p:sldId id="477" r:id="rId31"/>
    <p:sldId id="444" r:id="rId32"/>
    <p:sldId id="486" r:id="rId33"/>
    <p:sldId id="478" r:id="rId34"/>
    <p:sldId id="479" r:id="rId35"/>
    <p:sldId id="480" r:id="rId36"/>
    <p:sldId id="489" r:id="rId37"/>
    <p:sldId id="350" r:id="rId38"/>
    <p:sldId id="490" r:id="rId39"/>
    <p:sldId id="481" r:id="rId40"/>
    <p:sldId id="491" r:id="rId41"/>
  </p:sldIdLst>
  <p:sldSz cx="9144000" cy="6858000" type="screen4x3"/>
  <p:notesSz cx="9874250" cy="67818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6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DD57"/>
    <a:srgbClr val="CC6600"/>
    <a:srgbClr val="0A37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74"/>
  </p:normalViewPr>
  <p:slideViewPr>
    <p:cSldViewPr snapToObjects="1" showGuides="1">
      <p:cViewPr>
        <p:scale>
          <a:sx n="79" d="100"/>
          <a:sy n="79" d="100"/>
        </p:scale>
        <p:origin x="235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1302" y="-90"/>
      </p:cViewPr>
      <p:guideLst>
        <p:guide orient="horz" pos="2136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Grecerca\CERCA%20-%20Rovira\cat_us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33\38507415x$\Dades%20dades%20dades\Finan&#231;ament%20europeu\Programes%20MARC\20141218_Participaci&#243;%20CAT7PM_CD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33\38507415x$\Dades%20dades%20dades\ERC\C&#242;pia%20de%20SPEI_20141215_Quim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8507415X\Desktop\Resum%20pressupostos%20DGR_2000-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8507415X\Desktop\Resum%20pressupostos%20DGR_2000-201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8507415X\Desktop\Llibre6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4645476772617"/>
          <c:y val="0.0628571428571429"/>
          <c:w val="0.898533007334963"/>
          <c:h val="0.774285714285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'Carrasco Formiguera'!$C$25</c:f>
              <c:strCache>
                <c:ptCount val="1"/>
                <c:pt idx="0">
                  <c:v>% UE</c:v>
                </c:pt>
              </c:strCache>
            </c:strRef>
          </c:tx>
          <c:spPr>
            <a:solidFill>
              <a:srgbClr val="C00000"/>
            </a:solidFill>
            <a:ln w="12211">
              <a:solidFill>
                <a:srgbClr val="000000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0.00101604168516229"/>
                  <c:y val="-0.007657472755557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3,04%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2,38%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245316906939104"/>
                  <c:y val="-0.02931959948580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46">
                <a:noFill/>
              </a:ln>
            </c:spPr>
            <c:txPr>
              <a:bodyPr/>
              <a:lstStyle/>
              <a:p>
                <a:pPr>
                  <a:defRPr sz="863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'Carrasco Formiguera'!$A$26:$A$30</c:f>
              <c:strCache>
                <c:ptCount val="5"/>
                <c:pt idx="0">
                  <c:v>Population (2011)</c:v>
                </c:pt>
                <c:pt idx="1">
                  <c:v>GDP (2010)</c:v>
                </c:pt>
                <c:pt idx="2">
                  <c:v>Scientific publications (2010)*</c:v>
                </c:pt>
                <c:pt idx="3">
                  <c:v>7thFP              (2007-2012)</c:v>
                </c:pt>
                <c:pt idx="4">
                  <c:v>ERC Calls (2013)</c:v>
                </c:pt>
              </c:strCache>
            </c:strRef>
          </c:cat>
          <c:val>
            <c:numRef>
              <c:f>'Carrasco Formiguera'!$C$26:$C$30</c:f>
              <c:numCache>
                <c:formatCode>0.00%</c:formatCode>
                <c:ptCount val="5"/>
                <c:pt idx="0">
                  <c:v>0.015</c:v>
                </c:pt>
                <c:pt idx="1">
                  <c:v>0.0169</c:v>
                </c:pt>
                <c:pt idx="2">
                  <c:v>0.0298</c:v>
                </c:pt>
                <c:pt idx="3">
                  <c:v>0.0194</c:v>
                </c:pt>
                <c:pt idx="4">
                  <c:v>0.0348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81745120"/>
        <c:axId val="2081748112"/>
      </c:barChart>
      <c:catAx>
        <c:axId val="20817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8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l-NL"/>
          </a:p>
        </c:txPr>
        <c:crossAx val="208174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1748112"/>
        <c:scaling>
          <c:orientation val="minMax"/>
          <c:max val="0.04"/>
        </c:scaling>
        <c:delete val="0"/>
        <c:axPos val="l"/>
        <c:majorGridlines>
          <c:spPr>
            <a:ln w="3052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0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8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nl-NL"/>
          </a:p>
        </c:txPr>
        <c:crossAx val="2081745120"/>
        <c:crosses val="autoZero"/>
        <c:crossBetween val="between"/>
        <c:majorUnit val="0.01"/>
      </c:valAx>
      <c:spPr>
        <a:solidFill>
          <a:srgbClr val="FFF3F3"/>
        </a:solidFill>
        <a:ln w="12211">
          <a:solidFill>
            <a:srgbClr val="808080"/>
          </a:solidFill>
          <a:prstDash val="solid"/>
        </a:ln>
        <a:scene3d>
          <a:camera prst="orthographicFront"/>
          <a:lightRig rig="threePt" dir="t"/>
        </a:scene3d>
        <a:sp3d prstMaterial="matte">
          <a:bevelT/>
        </a:sp3d>
      </c:spPr>
    </c:plotArea>
    <c:plotVisOnly val="1"/>
    <c:dispBlanksAs val="gap"/>
    <c:showDLblsOverMax val="0"/>
  </c:chart>
  <c:spPr>
    <a:solidFill>
      <a:srgbClr val="FFFFFF"/>
    </a:solidFill>
    <a:ln w="3052">
      <a:solidFill>
        <a:srgbClr val="000000"/>
      </a:solidFill>
      <a:prstDash val="solid"/>
    </a:ln>
  </c:spPr>
  <c:txPr>
    <a:bodyPr/>
    <a:lstStyle/>
    <a:p>
      <a:pPr>
        <a:defRPr sz="768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9740457701528"/>
          <c:y val="0.0332715341050804"/>
          <c:w val="0.86151819789708"/>
          <c:h val="0.89165479172905"/>
        </c:manualLayout>
      </c:layout>
      <c:lineChart>
        <c:grouping val="standard"/>
        <c:varyColors val="0"/>
        <c:ser>
          <c:idx val="0"/>
          <c:order val="0"/>
          <c:tx>
            <c:v>Catalunya</c:v>
          </c:tx>
          <c:spPr>
            <a:ln w="127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numRef>
              <c:f>'Context Internacional'!$A$2:$A$16</c:f>
              <c:numCache>
                <c:formatCode>#,##0</c:formatCode>
                <c:ptCount val="15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</c:numCache>
            </c:numRef>
          </c:cat>
          <c:val>
            <c:numRef>
              <c:f>'Context Internacional'!$B$2:$B$16</c:f>
              <c:numCache>
                <c:formatCode>#,##0</c:formatCode>
                <c:ptCount val="15"/>
                <c:pt idx="0">
                  <c:v>4578.0</c:v>
                </c:pt>
                <c:pt idx="1">
                  <c:v>4831.0</c:v>
                </c:pt>
                <c:pt idx="2">
                  <c:v>5258.0</c:v>
                </c:pt>
                <c:pt idx="3">
                  <c:v>5178.0</c:v>
                </c:pt>
                <c:pt idx="4">
                  <c:v>5482.0</c:v>
                </c:pt>
                <c:pt idx="5">
                  <c:v>5917.0</c:v>
                </c:pt>
                <c:pt idx="6">
                  <c:v>6648.0</c:v>
                </c:pt>
                <c:pt idx="7">
                  <c:v>7107.0</c:v>
                </c:pt>
                <c:pt idx="8">
                  <c:v>8227.0</c:v>
                </c:pt>
                <c:pt idx="9">
                  <c:v>9064.0</c:v>
                </c:pt>
                <c:pt idx="10">
                  <c:v>9223.0</c:v>
                </c:pt>
                <c:pt idx="11">
                  <c:v>11354.0</c:v>
                </c:pt>
                <c:pt idx="12">
                  <c:v>12102.0</c:v>
                </c:pt>
                <c:pt idx="13">
                  <c:v>12120.0</c:v>
                </c:pt>
                <c:pt idx="14">
                  <c:v>13449.0</c:v>
                </c:pt>
              </c:numCache>
            </c:numRef>
          </c:val>
          <c:smooth val="0"/>
        </c:ser>
        <c:ser>
          <c:idx val="1"/>
          <c:order val="1"/>
          <c:tx>
            <c:v>Finlandia</c:v>
          </c:tx>
          <c:spPr>
            <a:ln w="12700">
              <a:solidFill>
                <a:srgbClr val="993366"/>
              </a:solidFill>
              <a:prstDash val="lgDash"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val>
            <c:numRef>
              <c:f>'Context Internacional'!$E$2:$E$16</c:f>
              <c:numCache>
                <c:formatCode>#,##0</c:formatCode>
                <c:ptCount val="15"/>
                <c:pt idx="0">
                  <c:v>6632.0</c:v>
                </c:pt>
                <c:pt idx="1">
                  <c:v>6907.0</c:v>
                </c:pt>
                <c:pt idx="2">
                  <c:v>7271.0</c:v>
                </c:pt>
                <c:pt idx="3">
                  <c:v>7496.0</c:v>
                </c:pt>
                <c:pt idx="4">
                  <c:v>7752.0</c:v>
                </c:pt>
                <c:pt idx="5">
                  <c:v>7546.0</c:v>
                </c:pt>
                <c:pt idx="6">
                  <c:v>8319.0</c:v>
                </c:pt>
                <c:pt idx="7">
                  <c:v>7980.0</c:v>
                </c:pt>
                <c:pt idx="8">
                  <c:v>8736.0</c:v>
                </c:pt>
                <c:pt idx="9">
                  <c:v>8837.0</c:v>
                </c:pt>
                <c:pt idx="10">
                  <c:v>8684.0</c:v>
                </c:pt>
                <c:pt idx="11">
                  <c:v>9799.0</c:v>
                </c:pt>
                <c:pt idx="12">
                  <c:v>9902.0</c:v>
                </c:pt>
                <c:pt idx="13">
                  <c:v>9787.0</c:v>
                </c:pt>
                <c:pt idx="14">
                  <c:v>10235.0</c:v>
                </c:pt>
              </c:numCache>
            </c:numRef>
          </c:val>
          <c:smooth val="0"/>
        </c:ser>
        <c:ser>
          <c:idx val="2"/>
          <c:order val="2"/>
          <c:tx>
            <c:v>Denmark</c:v>
          </c:tx>
          <c:spPr>
            <a:ln w="12700">
              <a:solidFill>
                <a:srgbClr val="99CC00"/>
              </a:solidFill>
              <a:prstDash val="lgDash"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val>
            <c:numRef>
              <c:f>'Context Internacional'!$F$2:$F$16</c:f>
              <c:numCache>
                <c:formatCode>#,##0</c:formatCode>
                <c:ptCount val="15"/>
                <c:pt idx="0">
                  <c:v>7001.0</c:v>
                </c:pt>
                <c:pt idx="1">
                  <c:v>7749.0</c:v>
                </c:pt>
                <c:pt idx="2">
                  <c:v>7794.0</c:v>
                </c:pt>
                <c:pt idx="3">
                  <c:v>7915.0</c:v>
                </c:pt>
                <c:pt idx="4">
                  <c:v>8101.0</c:v>
                </c:pt>
                <c:pt idx="5">
                  <c:v>7858.0</c:v>
                </c:pt>
                <c:pt idx="6">
                  <c:v>8890.0</c:v>
                </c:pt>
                <c:pt idx="7">
                  <c:v>8423.0</c:v>
                </c:pt>
                <c:pt idx="8">
                  <c:v>9506.0</c:v>
                </c:pt>
                <c:pt idx="9">
                  <c:v>9375.0</c:v>
                </c:pt>
                <c:pt idx="10">
                  <c:v>9586.0</c:v>
                </c:pt>
                <c:pt idx="11">
                  <c:v>10883.0</c:v>
                </c:pt>
                <c:pt idx="12">
                  <c:v>11153.0</c:v>
                </c:pt>
                <c:pt idx="13">
                  <c:v>11718.0</c:v>
                </c:pt>
                <c:pt idx="14">
                  <c:v>13010.0</c:v>
                </c:pt>
              </c:numCache>
            </c:numRef>
          </c:val>
          <c:smooth val="0"/>
        </c:ser>
        <c:ser>
          <c:idx val="3"/>
          <c:order val="3"/>
          <c:tx>
            <c:v>Norway</c:v>
          </c:tx>
          <c:spPr>
            <a:ln w="12700">
              <a:solidFill>
                <a:srgbClr val="666699"/>
              </a:solidFill>
              <a:prstDash val="lgDash"/>
            </a:ln>
          </c:spPr>
          <c:marker>
            <c:spPr>
              <a:solidFill>
                <a:srgbClr val="8064A2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val>
            <c:numRef>
              <c:f>'Context Internacional'!$G$2:$G$16</c:f>
              <c:numCache>
                <c:formatCode>#,##0</c:formatCode>
                <c:ptCount val="15"/>
                <c:pt idx="0">
                  <c:v>4533.0</c:v>
                </c:pt>
                <c:pt idx="1">
                  <c:v>4882.0</c:v>
                </c:pt>
                <c:pt idx="2">
                  <c:v>4964.0</c:v>
                </c:pt>
                <c:pt idx="3">
                  <c:v>4901.0</c:v>
                </c:pt>
                <c:pt idx="4">
                  <c:v>5204.0</c:v>
                </c:pt>
                <c:pt idx="5">
                  <c:v>5120.0</c:v>
                </c:pt>
                <c:pt idx="6">
                  <c:v>5659.0</c:v>
                </c:pt>
                <c:pt idx="7">
                  <c:v>5733.0</c:v>
                </c:pt>
                <c:pt idx="8">
                  <c:v>6700.0</c:v>
                </c:pt>
                <c:pt idx="9">
                  <c:v>7214.0</c:v>
                </c:pt>
                <c:pt idx="10">
                  <c:v>7342.0</c:v>
                </c:pt>
                <c:pt idx="11">
                  <c:v>8747.0</c:v>
                </c:pt>
                <c:pt idx="12">
                  <c:v>9176.0</c:v>
                </c:pt>
                <c:pt idx="13">
                  <c:v>9236.0</c:v>
                </c:pt>
                <c:pt idx="14">
                  <c:v>10133.0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652256"/>
        <c:axId val="2081604672"/>
      </c:lineChart>
      <c:catAx>
        <c:axId val="208165225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081604672"/>
        <c:crosses val="autoZero"/>
        <c:auto val="1"/>
        <c:lblAlgn val="ctr"/>
        <c:lblOffset val="100"/>
        <c:noMultiLvlLbl val="0"/>
      </c:catAx>
      <c:valAx>
        <c:axId val="20816046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081652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67947841053843"/>
          <c:y val="0.0981142386696105"/>
          <c:w val="0.294994464027006"/>
          <c:h val="0.203390040914287"/>
        </c:manualLayout>
      </c:layout>
      <c:overlay val="0"/>
      <c:spPr>
        <a:solidFill>
          <a:schemeClr val="bg1"/>
        </a:solidFill>
        <a:ln w="25400"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'[20141218_Participació CAT7PM_CDTI.xlsx]castella'!$H$20</c:f>
              <c:strCache>
                <c:ptCount val="1"/>
                <c:pt idx="0">
                  <c:v>fondos captados por CAT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'[20141218_Participació CAT7PM_CDTI.xlsx]catala'!$C$21:$C$25</c:f>
              <c:strCache>
                <c:ptCount val="5"/>
                <c:pt idx="0">
                  <c:v>FP3 (90-94)</c:v>
                </c:pt>
                <c:pt idx="1">
                  <c:v>FP4 (94-98)</c:v>
                </c:pt>
                <c:pt idx="2">
                  <c:v>FP5 (98-02)</c:v>
                </c:pt>
                <c:pt idx="3">
                  <c:v>FP6 (02-06)</c:v>
                </c:pt>
                <c:pt idx="4">
                  <c:v>FP7 (07-13)</c:v>
                </c:pt>
              </c:strCache>
            </c:strRef>
          </c:cat>
          <c:val>
            <c:numRef>
              <c:f>'[20141218_Participació CAT7PM_CDTI.xlsx]castella'!$H$21:$H$25</c:f>
              <c:numCache>
                <c:formatCode>#,##0.00</c:formatCode>
                <c:ptCount val="5"/>
                <c:pt idx="0">
                  <c:v>34.4</c:v>
                </c:pt>
                <c:pt idx="1">
                  <c:v>78.6</c:v>
                </c:pt>
                <c:pt idx="2">
                  <c:v>131.8</c:v>
                </c:pt>
                <c:pt idx="3">
                  <c:v>221.5</c:v>
                </c:pt>
                <c:pt idx="4" formatCode="General">
                  <c:v>954.0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175584"/>
        <c:axId val="-2101714768"/>
      </c:barChart>
      <c:catAx>
        <c:axId val="-210517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1714768"/>
        <c:crosses val="autoZero"/>
        <c:auto val="1"/>
        <c:lblAlgn val="ctr"/>
        <c:lblOffset val="100"/>
        <c:noMultiLvlLbl val="0"/>
      </c:catAx>
      <c:valAx>
        <c:axId val="-210171476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crossAx val="-210517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3143903044061"/>
          <c:y val="0.173896533634639"/>
          <c:w val="0.940721934929759"/>
          <c:h val="0.56295882280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Mapa!$L$9:$L$40</c:f>
              <c:strCache>
                <c:ptCount val="1"/>
                <c:pt idx="0">
                  <c:v>38,94  33,09  24,37  19,56  17,16  16,60  15,60  13,64  13,32  12,72  11,60  10,00  8,99  8,32  7,89  7,79  7,32  5,74  4,44  3,94  3,24  3,11  3,11  3,10  2,33  0,97  0,95  0,50  0,41  0,34  0,23  0,18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900" b="1" baseline="0">
                      <a:latin typeface="Calibri" pitchFamily="34" charset="0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latin typeface="Calibri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Mapa!$B$9:$B$43</c:f>
              <c:strCache>
                <c:ptCount val="35"/>
                <c:pt idx="0">
                  <c:v>CH</c:v>
                </c:pt>
                <c:pt idx="1">
                  <c:v>IL</c:v>
                </c:pt>
                <c:pt idx="2">
                  <c:v>NL</c:v>
                </c:pt>
                <c:pt idx="3">
                  <c:v>CAT</c:v>
                </c:pt>
                <c:pt idx="4">
                  <c:v>SE</c:v>
                </c:pt>
                <c:pt idx="5">
                  <c:v>DK</c:v>
                </c:pt>
                <c:pt idx="6">
                  <c:v>UK</c:v>
                </c:pt>
                <c:pt idx="7">
                  <c:v>FI</c:v>
                </c:pt>
                <c:pt idx="8">
                  <c:v>BE</c:v>
                </c:pt>
                <c:pt idx="9">
                  <c:v>AT</c:v>
                </c:pt>
                <c:pt idx="10">
                  <c:v>CY</c:v>
                </c:pt>
                <c:pt idx="11">
                  <c:v>IE</c:v>
                </c:pt>
                <c:pt idx="12">
                  <c:v>FR</c:v>
                </c:pt>
                <c:pt idx="13">
                  <c:v>NO</c:v>
                </c:pt>
                <c:pt idx="14">
                  <c:v>DE</c:v>
                </c:pt>
                <c:pt idx="15">
                  <c:v>EU</c:v>
                </c:pt>
                <c:pt idx="16">
                  <c:v>ERA</c:v>
                </c:pt>
                <c:pt idx="17">
                  <c:v>ES</c:v>
                </c:pt>
                <c:pt idx="18">
                  <c:v>IT</c:v>
                </c:pt>
                <c:pt idx="19">
                  <c:v>HU</c:v>
                </c:pt>
                <c:pt idx="20">
                  <c:v>PT</c:v>
                </c:pt>
                <c:pt idx="21">
                  <c:v>ES-</c:v>
                </c:pt>
                <c:pt idx="22">
                  <c:v>IS</c:v>
                </c:pt>
                <c:pt idx="23">
                  <c:v>EL</c:v>
                </c:pt>
                <c:pt idx="24">
                  <c:v>EE</c:v>
                </c:pt>
                <c:pt idx="25">
                  <c:v>SI</c:v>
                </c:pt>
                <c:pt idx="26">
                  <c:v>CZ</c:v>
                </c:pt>
                <c:pt idx="27">
                  <c:v>LV</c:v>
                </c:pt>
                <c:pt idx="28">
                  <c:v>BG</c:v>
                </c:pt>
                <c:pt idx="29">
                  <c:v>PL</c:v>
                </c:pt>
                <c:pt idx="30">
                  <c:v>HR</c:v>
                </c:pt>
                <c:pt idx="31">
                  <c:v>SK</c:v>
                </c:pt>
                <c:pt idx="32">
                  <c:v>RS</c:v>
                </c:pt>
                <c:pt idx="33">
                  <c:v>TR</c:v>
                </c:pt>
                <c:pt idx="34">
                  <c:v>RO</c:v>
                </c:pt>
              </c:strCache>
            </c:strRef>
          </c:cat>
          <c:val>
            <c:numRef>
              <c:f>Mapa!$K$9:$K$43</c:f>
              <c:numCache>
                <c:formatCode>General</c:formatCode>
                <c:ptCount val="35"/>
                <c:pt idx="0">
                  <c:v>38.94487993032225</c:v>
                </c:pt>
                <c:pt idx="1">
                  <c:v>33.08964986533282</c:v>
                </c:pt>
                <c:pt idx="2">
                  <c:v>24.37425506555423</c:v>
                </c:pt>
                <c:pt idx="3">
                  <c:v>19.55531743905706</c:v>
                </c:pt>
                <c:pt idx="4">
                  <c:v>17.16199246546673</c:v>
                </c:pt>
                <c:pt idx="5">
                  <c:v>16.59825093699803</c:v>
                </c:pt>
                <c:pt idx="6">
                  <c:v>15.60047711720761</c:v>
                </c:pt>
                <c:pt idx="7">
                  <c:v>13.63552607333702</c:v>
                </c:pt>
                <c:pt idx="8">
                  <c:v>13.32379504605204</c:v>
                </c:pt>
                <c:pt idx="9">
                  <c:v>12.72234656614442</c:v>
                </c:pt>
                <c:pt idx="10">
                  <c:v>11.60092807424594</c:v>
                </c:pt>
                <c:pt idx="11">
                  <c:v>10.00434971726838</c:v>
                </c:pt>
                <c:pt idx="12">
                  <c:v>8.989380342205905</c:v>
                </c:pt>
                <c:pt idx="13">
                  <c:v>8.315185111859038</c:v>
                </c:pt>
                <c:pt idx="14">
                  <c:v>7.88822374757684</c:v>
                </c:pt>
                <c:pt idx="15">
                  <c:v>7.787374578814956</c:v>
                </c:pt>
                <c:pt idx="16">
                  <c:v>7.316975799046652</c:v>
                </c:pt>
                <c:pt idx="17">
                  <c:v>5.738266529633436</c:v>
                </c:pt>
                <c:pt idx="18">
                  <c:v>4.44489342357814</c:v>
                </c:pt>
                <c:pt idx="19">
                  <c:v>3.937007874015748</c:v>
                </c:pt>
                <c:pt idx="20">
                  <c:v>3.242109278153905</c:v>
                </c:pt>
                <c:pt idx="21">
                  <c:v>3.10923084764769</c:v>
                </c:pt>
                <c:pt idx="22">
                  <c:v>3.105590062111802</c:v>
                </c:pt>
                <c:pt idx="23">
                  <c:v>3.100088573959256</c:v>
                </c:pt>
                <c:pt idx="24">
                  <c:v>2.332814930015552</c:v>
                </c:pt>
                <c:pt idx="25">
                  <c:v>0.971345313258864</c:v>
                </c:pt>
                <c:pt idx="26">
                  <c:v>0.95093191327501</c:v>
                </c:pt>
                <c:pt idx="27">
                  <c:v>0.495540138751239</c:v>
                </c:pt>
                <c:pt idx="28">
                  <c:v>0.411974732216424</c:v>
                </c:pt>
                <c:pt idx="29">
                  <c:v>0.33737316066748</c:v>
                </c:pt>
                <c:pt idx="30">
                  <c:v>0.22737608003638</c:v>
                </c:pt>
                <c:pt idx="31">
                  <c:v>0.184808722971724</c:v>
                </c:pt>
                <c:pt idx="32">
                  <c:v>0.138102472034249</c:v>
                </c:pt>
                <c:pt idx="33">
                  <c:v>0.105782326417814</c:v>
                </c:pt>
                <c:pt idx="34">
                  <c:v>0.0469373386528984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02475200"/>
        <c:axId val="-2119428896"/>
      </c:barChart>
      <c:catAx>
        <c:axId val="-210247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latin typeface="Calibri" pitchFamily="34" charset="0"/>
              </a:defRPr>
            </a:pPr>
            <a:endParaRPr lang="nl-NL"/>
          </a:p>
        </c:txPr>
        <c:crossAx val="-2119428896"/>
        <c:crosses val="autoZero"/>
        <c:auto val="1"/>
        <c:lblAlgn val="ctr"/>
        <c:lblOffset val="100"/>
        <c:noMultiLvlLbl val="0"/>
      </c:catAx>
      <c:valAx>
        <c:axId val="-2119428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Calibri" pitchFamily="34" charset="0"/>
              </a:defRPr>
            </a:pPr>
            <a:endParaRPr lang="nl-NL"/>
          </a:p>
        </c:txPr>
        <c:crossAx val="-210247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a-ES" sz="1600"/>
              <a:t>Evolució del pressupost de la DGR: 2000-2012</a:t>
            </a:r>
          </a:p>
        </c:rich>
      </c:tx>
      <c:layout>
        <c:manualLayout>
          <c:xMode val="edge"/>
          <c:yMode val="edge"/>
          <c:x val="0.0306162394904503"/>
          <c:y val="0.1635376157341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0190154190517993"/>
          <c:y val="0.0114830202247831"/>
          <c:w val="0.948979968979825"/>
          <c:h val="0.96078950153455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768192"/>
        <c:axId val="-2119765216"/>
      </c:lineChart>
      <c:catAx>
        <c:axId val="-211976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9765216"/>
        <c:crosses val="autoZero"/>
        <c:auto val="1"/>
        <c:lblAlgn val="ctr"/>
        <c:lblOffset val="100"/>
        <c:noMultiLvlLbl val="0"/>
      </c:catAx>
      <c:valAx>
        <c:axId val="-2119765216"/>
        <c:scaling>
          <c:orientation val="minMax"/>
          <c:max val="200.0"/>
          <c:min val="-20.0"/>
        </c:scaling>
        <c:delete val="1"/>
        <c:axPos val="l"/>
        <c:numFmt formatCode="#,##0.00" sourceLinked="1"/>
        <c:majorTickMark val="none"/>
        <c:minorTickMark val="none"/>
        <c:tickLblPos val="nextTo"/>
        <c:crossAx val="-211976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pPr>
            <a:r>
              <a:rPr lang="ca-ES" sz="1800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Evolució del pressupost de la DGR: 2000-2012</a:t>
            </a:r>
          </a:p>
        </c:rich>
      </c:tx>
      <c:layout>
        <c:manualLayout>
          <c:xMode val="edge"/>
          <c:yMode val="edge"/>
          <c:x val="0.0310721412633541"/>
          <c:y val="0.2182597281180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"/>
          <c:y val="0.139797247566276"/>
          <c:w val="0.958263755257049"/>
          <c:h val="0.606617519779073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653360"/>
        <c:axId val="-2101695632"/>
      </c:lineChart>
      <c:catAx>
        <c:axId val="-2101653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01695632"/>
        <c:crosses val="autoZero"/>
        <c:auto val="1"/>
        <c:lblAlgn val="ctr"/>
        <c:lblOffset val="100"/>
        <c:noMultiLvlLbl val="0"/>
      </c:catAx>
      <c:valAx>
        <c:axId val="-2101695632"/>
        <c:scaling>
          <c:orientation val="minMax"/>
          <c:max val="200.0"/>
          <c:min val="-20.0"/>
        </c:scaling>
        <c:delete val="1"/>
        <c:axPos val="l"/>
        <c:numFmt formatCode="#,##0.00" sourceLinked="1"/>
        <c:majorTickMark val="none"/>
        <c:minorTickMark val="none"/>
        <c:tickLblPos val="nextTo"/>
        <c:crossAx val="-21016533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7139104712187"/>
          <c:y val="0.532217196550312"/>
          <c:w val="0.602860895287813"/>
          <c:h val="0.46778280344968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"/>
          </c:dPt>
          <c:dPt>
            <c:idx val="1"/>
            <c:bubble3D val="0"/>
            <c:explosion val="14"/>
          </c:dPt>
          <c:dLbls>
            <c:dLbl>
              <c:idx val="0"/>
              <c:layout>
                <c:manualLayout>
                  <c:x val="-0.000446658314492434"/>
                  <c:y val="-0.2342733805753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universities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817495511919047"/>
                  <c:y val="-0.02305908168783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nl-N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Full1!$B$11:$B$12</c:f>
              <c:strCache>
                <c:ptCount val="2"/>
                <c:pt idx="0">
                  <c:v>universitats</c:v>
                </c:pt>
                <c:pt idx="1">
                  <c:v>altres</c:v>
                </c:pt>
              </c:strCache>
            </c:strRef>
          </c:cat>
          <c:val>
            <c:numRef>
              <c:f>Full1!$C$11:$C$12</c:f>
              <c:numCache>
                <c:formatCode>General</c:formatCode>
                <c:ptCount val="2"/>
                <c:pt idx="0">
                  <c:v>14000.0</c:v>
                </c:pt>
                <c:pt idx="1">
                  <c:v>11300.0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F5A71-7C25-4B49-B95F-BE7F1022B83F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a-ES"/>
        </a:p>
      </dgm:t>
    </dgm:pt>
    <dgm:pt modelId="{63CB28C4-2CA8-4199-B93D-2B0F21214F9D}">
      <dgm:prSet phldrT="[Text]" custT="1"/>
      <dgm:spPr/>
      <dgm:t>
        <a:bodyPr/>
        <a:lstStyle/>
        <a:p>
          <a:r>
            <a:rPr lang="ca-ES" sz="1600" b="1" dirty="0" err="1" smtClean="0">
              <a:latin typeface="+mn-lt"/>
            </a:rPr>
            <a:t>Before</a:t>
          </a:r>
          <a:r>
            <a:rPr lang="ca-ES" sz="1600" b="1" dirty="0" smtClean="0">
              <a:latin typeface="+mn-lt"/>
            </a:rPr>
            <a:t> 2000</a:t>
          </a:r>
          <a:r>
            <a:rPr lang="ca-ES" sz="1600" dirty="0" smtClean="0">
              <a:latin typeface="+mn-lt"/>
            </a:rPr>
            <a:t>: CIRIT. Catalan </a:t>
          </a:r>
          <a:r>
            <a:rPr lang="ca-ES" sz="1600" dirty="0" err="1" smtClean="0">
              <a:latin typeface="+mn-lt"/>
            </a:rPr>
            <a:t>Map</a:t>
          </a:r>
          <a:r>
            <a:rPr lang="ca-ES" sz="1600" dirty="0" smtClean="0">
              <a:latin typeface="+mn-lt"/>
            </a:rPr>
            <a:t> of </a:t>
          </a:r>
          <a:r>
            <a:rPr lang="ca-ES" sz="1600" dirty="0" err="1" smtClean="0">
              <a:latin typeface="+mn-lt"/>
            </a:rPr>
            <a:t>Universities</a:t>
          </a:r>
          <a:r>
            <a:rPr lang="ca-ES" sz="1600" dirty="0" smtClean="0">
              <a:latin typeface="+mn-lt"/>
            </a:rPr>
            <a:t>. FCRI.  </a:t>
          </a:r>
          <a:r>
            <a:rPr lang="ca-ES" sz="1600" dirty="0" err="1" smtClean="0">
              <a:latin typeface="+mn-lt"/>
            </a:rPr>
            <a:t>First</a:t>
          </a:r>
          <a:r>
            <a:rPr lang="ca-ES" sz="1600" dirty="0" smtClean="0">
              <a:latin typeface="+mn-lt"/>
            </a:rPr>
            <a:t> Call for </a:t>
          </a:r>
          <a:r>
            <a:rPr lang="ca-ES" sz="1600" dirty="0" err="1" smtClean="0">
              <a:latin typeface="+mn-lt"/>
            </a:rPr>
            <a:t>research</a:t>
          </a:r>
          <a:r>
            <a:rPr lang="ca-ES" sz="1600" dirty="0" smtClean="0">
              <a:latin typeface="+mn-lt"/>
            </a:rPr>
            <a:t> </a:t>
          </a:r>
          <a:r>
            <a:rPr lang="ca-ES" sz="1600" dirty="0" err="1" smtClean="0">
              <a:latin typeface="+mn-lt"/>
            </a:rPr>
            <a:t>groups</a:t>
          </a:r>
          <a:r>
            <a:rPr lang="ca-ES" sz="1600" dirty="0" smtClean="0">
              <a:latin typeface="+mn-lt"/>
            </a:rPr>
            <a:t> (SGR, 1993). </a:t>
          </a:r>
          <a:r>
            <a:rPr lang="ca-ES" sz="1600" dirty="0" err="1" smtClean="0">
              <a:latin typeface="+mn-lt"/>
            </a:rPr>
            <a:t>Creation</a:t>
          </a:r>
          <a:r>
            <a:rPr lang="ca-ES" sz="1600" dirty="0" smtClean="0">
              <a:latin typeface="+mn-lt"/>
            </a:rPr>
            <a:t> of CBUC (1996) </a:t>
          </a:r>
          <a:r>
            <a:rPr lang="ca-ES" sz="1600" dirty="0" err="1" smtClean="0">
              <a:latin typeface="+mn-lt"/>
            </a:rPr>
            <a:t>and</a:t>
          </a:r>
          <a:r>
            <a:rPr lang="ca-ES" sz="1600" dirty="0" smtClean="0">
              <a:latin typeface="+mn-lt"/>
            </a:rPr>
            <a:t> CESCA (1990)</a:t>
          </a:r>
          <a:endParaRPr lang="ca-ES" sz="1600" dirty="0">
            <a:latin typeface="+mn-lt"/>
          </a:endParaRPr>
        </a:p>
      </dgm:t>
    </dgm:pt>
    <dgm:pt modelId="{7548EBB9-798B-4AE1-AC27-A310C840599E}" type="parTrans" cxnId="{D81BB500-7BCA-4E61-BAEF-9109F5A79461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2914F85D-2E8E-454B-927B-68B973062296}" type="sibTrans" cxnId="{D81BB500-7BCA-4E61-BAEF-9109F5A79461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B9F8D104-9161-465F-9D68-91F67944BEC1}">
      <dgm:prSet phldrT="[Text]" custT="1"/>
      <dgm:spPr/>
      <dgm:t>
        <a:bodyPr/>
        <a:lstStyle/>
        <a:p>
          <a:r>
            <a:rPr lang="ca-ES" sz="1600" b="1" dirty="0" smtClean="0">
              <a:latin typeface="+mn-lt"/>
            </a:rPr>
            <a:t>2005</a:t>
          </a:r>
          <a:r>
            <a:rPr lang="ca-ES" sz="1600" dirty="0" smtClean="0">
              <a:latin typeface="+mn-lt"/>
            </a:rPr>
            <a:t>: CERCA </a:t>
          </a:r>
          <a:r>
            <a:rPr lang="ca-ES" sz="1600" dirty="0" err="1" smtClean="0">
              <a:latin typeface="+mn-lt"/>
            </a:rPr>
            <a:t>Programme</a:t>
          </a:r>
          <a:endParaRPr lang="ca-ES" sz="1600" dirty="0">
            <a:latin typeface="+mn-lt"/>
          </a:endParaRPr>
        </a:p>
      </dgm:t>
    </dgm:pt>
    <dgm:pt modelId="{97DE661C-31D9-4BCD-978E-BA7A6562F92D}" type="parTrans" cxnId="{D3D66E4C-5905-4A9C-A3AA-AC93B2269D5D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EEFC852B-C494-4126-8DCD-E5D165DA586D}" type="sibTrans" cxnId="{D3D66E4C-5905-4A9C-A3AA-AC93B2269D5D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E073E4F2-999F-49BD-AEF5-384B3BBA3991}">
      <dgm:prSet phldrT="[Text]" custT="1"/>
      <dgm:spPr/>
      <dgm:t>
        <a:bodyPr/>
        <a:lstStyle/>
        <a:p>
          <a:r>
            <a:rPr lang="ca-ES" sz="1600" b="1" dirty="0" smtClean="0">
              <a:latin typeface="+mn-lt"/>
            </a:rPr>
            <a:t>2000:</a:t>
          </a:r>
          <a:r>
            <a:rPr lang="ca-ES" sz="1600" dirty="0" smtClean="0">
              <a:latin typeface="+mn-lt"/>
            </a:rPr>
            <a:t> ICREA </a:t>
          </a:r>
          <a:r>
            <a:rPr lang="ca-ES" sz="1600" dirty="0" err="1" smtClean="0">
              <a:latin typeface="+mn-lt"/>
            </a:rPr>
            <a:t>Programme</a:t>
          </a:r>
          <a:endParaRPr lang="ca-ES" sz="1600" dirty="0">
            <a:latin typeface="+mn-lt"/>
          </a:endParaRPr>
        </a:p>
      </dgm:t>
    </dgm:pt>
    <dgm:pt modelId="{B22B2A64-4ED2-4F49-873A-4A9D302E9865}" type="parTrans" cxnId="{8381D140-51AE-4A89-9A15-152FB5D7A3EA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70CF967C-B1A7-4409-AA32-115A439F936B}" type="sibTrans" cxnId="{8381D140-51AE-4A89-9A15-152FB5D7A3EA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E476AE6D-0C0A-4B31-9C72-15E93F681600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3047DE38-05D2-4300-B83B-9269F5A2E2A1}" type="parTrans" cxnId="{3E659089-B745-43C5-9712-BF48CF55C47E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F19902D7-5B8F-4E19-99A8-AFCF529E2EE0}" type="sibTrans" cxnId="{3E659089-B745-43C5-9712-BF48CF55C47E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6869BC67-38C9-40C4-97BD-8F1B243CF57F}">
      <dgm:prSet phldrT="[Text]" custT="1"/>
      <dgm:spPr/>
      <dgm:t>
        <a:bodyPr/>
        <a:lstStyle/>
        <a:p>
          <a:r>
            <a:rPr lang="ca-ES" sz="1600" b="1" dirty="0" smtClean="0">
              <a:latin typeface="+mn-lt"/>
            </a:rPr>
            <a:t>2002, 2004: </a:t>
          </a:r>
          <a:r>
            <a:rPr lang="ca-ES" sz="1600" dirty="0" err="1" smtClean="0">
              <a:latin typeface="+mn-lt"/>
            </a:rPr>
            <a:t>Creation</a:t>
          </a:r>
          <a:r>
            <a:rPr lang="ca-ES" sz="1600" dirty="0" smtClean="0">
              <a:latin typeface="+mn-lt"/>
            </a:rPr>
            <a:t> of AGAUR, BSC</a:t>
          </a:r>
          <a:endParaRPr lang="ca-ES" sz="1600" dirty="0">
            <a:latin typeface="+mn-lt"/>
          </a:endParaRPr>
        </a:p>
      </dgm:t>
    </dgm:pt>
    <dgm:pt modelId="{80442A56-46BB-4512-B5A7-69B69834B5EE}" type="parTrans" cxnId="{F54498EB-81B5-4F7A-BDF3-24480943970F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8FC3E747-61B5-4492-9064-DD4C01E17005}" type="sibTrans" cxnId="{F54498EB-81B5-4F7A-BDF3-24480943970F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F6F67C45-77AE-4F57-AE11-0B4934B99879}">
      <dgm:prSet phldrT="[Text]" custT="1"/>
      <dgm:spPr/>
      <dgm:t>
        <a:bodyPr/>
        <a:lstStyle/>
        <a:p>
          <a:r>
            <a:rPr lang="ca-ES" sz="1600" b="1" dirty="0" smtClean="0">
              <a:latin typeface="+mn-lt"/>
            </a:rPr>
            <a:t>2000:</a:t>
          </a:r>
          <a:r>
            <a:rPr lang="ca-ES" sz="1600" dirty="0" smtClean="0">
              <a:latin typeface="+mn-lt"/>
            </a:rPr>
            <a:t> DURSI</a:t>
          </a:r>
          <a:endParaRPr lang="ca-ES" sz="1600" dirty="0">
            <a:latin typeface="+mn-lt"/>
          </a:endParaRPr>
        </a:p>
      </dgm:t>
    </dgm:pt>
    <dgm:pt modelId="{EED86507-F79D-424F-AFC5-DFC3160A69A3}" type="parTrans" cxnId="{C9A88483-F5D2-4280-A2FB-DBD2D494E87C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9435F8C6-EB58-4843-9198-CF998B748E6B}" type="sibTrans" cxnId="{C9A88483-F5D2-4280-A2FB-DBD2D494E87C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882F1BD7-5938-4247-B86B-3E4F20ED61A8}">
      <dgm:prSet phldrT="[Text]" custScaleX="111075" custScaleY="17093" custLinFactNeighborX="-97732" custLinFactNeighborY="-31296"/>
      <dgm:spPr/>
      <dgm:t>
        <a:bodyPr/>
        <a:lstStyle/>
        <a:p>
          <a:endParaRPr lang="ca-ES" sz="1600">
            <a:latin typeface="+mn-lt"/>
          </a:endParaRPr>
        </a:p>
      </dgm:t>
    </dgm:pt>
    <dgm:pt modelId="{322A59C2-D683-4523-B240-76B60378C190}" type="parTrans" cxnId="{F121BC72-CD99-4C1D-B676-42F7DB892255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DEC764CE-AA1E-4B8F-8266-4D2AAC765A49}" type="sibTrans" cxnId="{F121BC72-CD99-4C1D-B676-42F7DB892255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2596EAC4-A10A-4BE8-A0AA-A125AA9FEDF8}">
      <dgm:prSet phldrT="[Text]" custScaleX="111075" custScaleY="17093" custLinFactNeighborX="-97732" custLinFactNeighborY="-31296"/>
      <dgm:spPr/>
      <dgm:t>
        <a:bodyPr/>
        <a:lstStyle/>
        <a:p>
          <a:endParaRPr lang="ca-ES" sz="1600">
            <a:latin typeface="+mn-lt"/>
          </a:endParaRPr>
        </a:p>
      </dgm:t>
    </dgm:pt>
    <dgm:pt modelId="{F7C1A8DB-8EF3-4693-8C8C-7CB0C09B7BFB}" type="parTrans" cxnId="{FD1A1D59-373F-4402-9CC1-5A3B20AEA4A4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CB9AD1EC-5235-4009-A63A-90583265A165}" type="sibTrans" cxnId="{FD1A1D59-373F-4402-9CC1-5A3B20AEA4A4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97C0BEC2-96F7-46C4-8876-5A8F168C8005}">
      <dgm:prSet phldrT="[Text]" custScaleX="111075" custScaleY="17093" custLinFactNeighborX="-97732" custLinFactNeighborY="-31296"/>
      <dgm:spPr/>
      <dgm:t>
        <a:bodyPr/>
        <a:lstStyle/>
        <a:p>
          <a:endParaRPr lang="ca-ES" sz="1600">
            <a:latin typeface="+mn-lt"/>
          </a:endParaRPr>
        </a:p>
      </dgm:t>
    </dgm:pt>
    <dgm:pt modelId="{F3861CA4-349B-46F3-B51B-408D69205414}" type="parTrans" cxnId="{AEAC99B0-0F4B-4BF1-98C1-85DE0DEE9962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C0DA1EB9-60D8-4C77-8210-868CB1814D36}" type="sibTrans" cxnId="{AEAC99B0-0F4B-4BF1-98C1-85DE0DEE9962}">
      <dgm:prSet/>
      <dgm:spPr/>
      <dgm:t>
        <a:bodyPr/>
        <a:lstStyle/>
        <a:p>
          <a:endParaRPr lang="ca-ES" sz="1600">
            <a:latin typeface="+mn-lt"/>
          </a:endParaRPr>
        </a:p>
      </dgm:t>
    </dgm:pt>
    <dgm:pt modelId="{94F1AB11-6872-48F1-A1C3-3BAB57B9CA4C}" type="pres">
      <dgm:prSet presAssocID="{BC4F5A71-7C25-4B49-B95F-BE7F1022B83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18C5278-9960-499F-9B2A-6B8BD3AF0CDA}" type="pres">
      <dgm:prSet presAssocID="{BC4F5A71-7C25-4B49-B95F-BE7F1022B83F}" presName="arrow" presStyleLbl="bgShp" presStyleIdx="0" presStyleCnt="1" custScaleX="129567" custLinFactNeighborY="177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a-ES"/>
        </a:p>
      </dgm:t>
    </dgm:pt>
    <dgm:pt modelId="{3246A04C-287F-4C83-BCBC-4E80DB3929D0}" type="pres">
      <dgm:prSet presAssocID="{BC4F5A71-7C25-4B49-B95F-BE7F1022B83F}" presName="arrowDiagram5" presStyleCnt="0"/>
      <dgm:spPr/>
      <dgm:t>
        <a:bodyPr/>
        <a:lstStyle/>
        <a:p>
          <a:endParaRPr lang="ca-ES"/>
        </a:p>
      </dgm:t>
    </dgm:pt>
    <dgm:pt modelId="{C0BAC45D-DE6D-4167-8E74-C438703FE74F}" type="pres">
      <dgm:prSet presAssocID="{63CB28C4-2CA8-4199-B93D-2B0F21214F9D}" presName="bullet5a" presStyleLbl="node1" presStyleIdx="0" presStyleCnt="5" custLinFactX="-500000" custLinFactY="200000" custLinFactNeighborX="-522863" custLinFactNeighborY="293599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ca-ES"/>
        </a:p>
      </dgm:t>
    </dgm:pt>
    <dgm:pt modelId="{D99E6B85-E304-4A31-A7DE-F9E347CCC6A2}" type="pres">
      <dgm:prSet presAssocID="{63CB28C4-2CA8-4199-B93D-2B0F21214F9D}" presName="textBox5a" presStyleLbl="revTx" presStyleIdx="0" presStyleCnt="5" custScaleX="484058" custScaleY="45121" custLinFactNeighborX="29309" custLinFactNeighborY="2743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7D5F434-3A38-420C-80AF-65286EEE7D46}" type="pres">
      <dgm:prSet presAssocID="{F6F67C45-77AE-4F57-AE11-0B4934B99879}" presName="bullet5b" presStyleLbl="node1" presStyleIdx="1" presStyleCnt="5" custLinFactX="-300000" custLinFactY="140033" custLinFactNeighborX="-391717" custLinFactNeighborY="200000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ca-ES"/>
        </a:p>
      </dgm:t>
    </dgm:pt>
    <dgm:pt modelId="{ADCB397F-E0C5-4C80-B853-E6F336D6D654}" type="pres">
      <dgm:prSet presAssocID="{F6F67C45-77AE-4F57-AE11-0B4934B99879}" presName="textBox5b" presStyleLbl="revTx" presStyleIdx="1" presStyleCnt="5" custScaleX="105434" custScaleY="38683" custLinFactX="-100000" custLinFactNeighborX="-116209" custLinFactNeighborY="-2008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035C8BA-2922-4E2F-B1ED-760BDCD95C11}" type="pres">
      <dgm:prSet presAssocID="{B9F8D104-9161-465F-9D68-91F67944BEC1}" presName="bullet5c" presStyleLbl="node1" presStyleIdx="2" presStyleCnt="5" custLinFactX="-300000" custLinFactY="100000" custLinFactNeighborX="-344482" custLinFactNeighborY="169155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ca-ES"/>
        </a:p>
      </dgm:t>
    </dgm:pt>
    <dgm:pt modelId="{51694DDD-C9FB-4FBD-8F4A-8BEC1831B219}" type="pres">
      <dgm:prSet presAssocID="{B9F8D104-9161-465F-9D68-91F67944BEC1}" presName="textBox5c" presStyleLbl="revTx" presStyleIdx="2" presStyleCnt="5" custScaleX="276344" custScaleY="22952" custLinFactNeighborX="71602" custLinFactNeighborY="-2453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E81A9D-FE69-44FB-8EA2-159813E2A41E}" type="pres">
      <dgm:prSet presAssocID="{E073E4F2-999F-49BD-AEF5-384B3BBA3991}" presName="bullet5d" presStyleLbl="node1" presStyleIdx="3" presStyleCnt="5" custScaleX="78614" custScaleY="78614" custLinFactX="-300000" custLinFactY="100000" custLinFactNeighborX="-309290" custLinFactNeighborY="113828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ca-ES"/>
        </a:p>
      </dgm:t>
    </dgm:pt>
    <dgm:pt modelId="{AD0CAC37-07D8-456F-B219-1B0F5CA8A279}" type="pres">
      <dgm:prSet presAssocID="{E073E4F2-999F-49BD-AEF5-384B3BBA3991}" presName="textBox5d" presStyleLbl="revTx" presStyleIdx="3" presStyleCnt="5" custScaleX="238759" custScaleY="12230" custLinFactX="-97700" custLinFactNeighborX="-100000" custLinFactNeighborY="121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F6A81AE-9ADD-409C-82EE-5E932752462C}" type="pres">
      <dgm:prSet presAssocID="{6869BC67-38C9-40C4-97BD-8F1B243CF57F}" presName="bullet5e" presStyleLbl="node1" presStyleIdx="4" presStyleCnt="5" custScaleX="68214" custScaleY="68215" custLinFactX="-269517" custLinFactY="50728" custLinFactNeighborX="-300000" custLinFactNeighborY="100000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ca-ES"/>
        </a:p>
      </dgm:t>
    </dgm:pt>
    <dgm:pt modelId="{5C8BBDDE-5266-4569-9FA3-13B7E16B6EB8}" type="pres">
      <dgm:prSet presAssocID="{6869BC67-38C9-40C4-97BD-8F1B243CF57F}" presName="textBox5e" presStyleLbl="revTx" presStyleIdx="4" presStyleCnt="5" custScaleX="287591" custScaleY="17091" custLinFactX="-100000" custLinFactNeighborX="-106839" custLinFactNeighborY="534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FD1A1D59-373F-4402-9CC1-5A3B20AEA4A4}" srcId="{BC4F5A71-7C25-4B49-B95F-BE7F1022B83F}" destId="{2596EAC4-A10A-4BE8-A0AA-A125AA9FEDF8}" srcOrd="6" destOrd="0" parTransId="{F7C1A8DB-8EF3-4693-8C8C-7CB0C09B7BFB}" sibTransId="{CB9AD1EC-5235-4009-A63A-90583265A165}"/>
    <dgm:cxn modelId="{D019D260-C892-48C9-B0F4-4F4FA0820F88}" type="presOf" srcId="{63CB28C4-2CA8-4199-B93D-2B0F21214F9D}" destId="{D99E6B85-E304-4A31-A7DE-F9E347CCC6A2}" srcOrd="0" destOrd="0" presId="urn:microsoft.com/office/officeart/2005/8/layout/arrow2"/>
    <dgm:cxn modelId="{F121BC72-CD99-4C1D-B676-42F7DB892255}" srcId="{BC4F5A71-7C25-4B49-B95F-BE7F1022B83F}" destId="{882F1BD7-5938-4247-B86B-3E4F20ED61A8}" srcOrd="7" destOrd="0" parTransId="{322A59C2-D683-4523-B240-76B60378C190}" sibTransId="{DEC764CE-AA1E-4B8F-8266-4D2AAC765A49}"/>
    <dgm:cxn modelId="{F54498EB-81B5-4F7A-BDF3-24480943970F}" srcId="{BC4F5A71-7C25-4B49-B95F-BE7F1022B83F}" destId="{6869BC67-38C9-40C4-97BD-8F1B243CF57F}" srcOrd="4" destOrd="0" parTransId="{80442A56-46BB-4512-B5A7-69B69834B5EE}" sibTransId="{8FC3E747-61B5-4492-9064-DD4C01E17005}"/>
    <dgm:cxn modelId="{C9A88483-F5D2-4280-A2FB-DBD2D494E87C}" srcId="{BC4F5A71-7C25-4B49-B95F-BE7F1022B83F}" destId="{F6F67C45-77AE-4F57-AE11-0B4934B99879}" srcOrd="1" destOrd="0" parTransId="{EED86507-F79D-424F-AFC5-DFC3160A69A3}" sibTransId="{9435F8C6-EB58-4843-9198-CF998B748E6B}"/>
    <dgm:cxn modelId="{32EAB3DB-8BC2-4535-93C8-354430532751}" type="presOf" srcId="{B9F8D104-9161-465F-9D68-91F67944BEC1}" destId="{51694DDD-C9FB-4FBD-8F4A-8BEC1831B219}" srcOrd="0" destOrd="0" presId="urn:microsoft.com/office/officeart/2005/8/layout/arrow2"/>
    <dgm:cxn modelId="{D3D66E4C-5905-4A9C-A3AA-AC93B2269D5D}" srcId="{BC4F5A71-7C25-4B49-B95F-BE7F1022B83F}" destId="{B9F8D104-9161-465F-9D68-91F67944BEC1}" srcOrd="2" destOrd="0" parTransId="{97DE661C-31D9-4BCD-978E-BA7A6562F92D}" sibTransId="{EEFC852B-C494-4126-8DCD-E5D165DA586D}"/>
    <dgm:cxn modelId="{3E7D3218-4CC8-4FF8-942A-3A6A2AE806D0}" type="presOf" srcId="{6869BC67-38C9-40C4-97BD-8F1B243CF57F}" destId="{5C8BBDDE-5266-4569-9FA3-13B7E16B6EB8}" srcOrd="0" destOrd="0" presId="urn:microsoft.com/office/officeart/2005/8/layout/arrow2"/>
    <dgm:cxn modelId="{3E659089-B745-43C5-9712-BF48CF55C47E}" srcId="{BC4F5A71-7C25-4B49-B95F-BE7F1022B83F}" destId="{E476AE6D-0C0A-4B31-9C72-15E93F681600}" srcOrd="8" destOrd="0" parTransId="{3047DE38-05D2-4300-B83B-9269F5A2E2A1}" sibTransId="{F19902D7-5B8F-4E19-99A8-AFCF529E2EE0}"/>
    <dgm:cxn modelId="{8381D140-51AE-4A89-9A15-152FB5D7A3EA}" srcId="{BC4F5A71-7C25-4B49-B95F-BE7F1022B83F}" destId="{E073E4F2-999F-49BD-AEF5-384B3BBA3991}" srcOrd="3" destOrd="0" parTransId="{B22B2A64-4ED2-4F49-873A-4A9D302E9865}" sibTransId="{70CF967C-B1A7-4409-AA32-115A439F936B}"/>
    <dgm:cxn modelId="{AEAC99B0-0F4B-4BF1-98C1-85DE0DEE9962}" srcId="{BC4F5A71-7C25-4B49-B95F-BE7F1022B83F}" destId="{97C0BEC2-96F7-46C4-8876-5A8F168C8005}" srcOrd="5" destOrd="0" parTransId="{F3861CA4-349B-46F3-B51B-408D69205414}" sibTransId="{C0DA1EB9-60D8-4C77-8210-868CB1814D36}"/>
    <dgm:cxn modelId="{0EDA134F-9596-4E44-AACE-CA8A8A2EE855}" type="presOf" srcId="{E073E4F2-999F-49BD-AEF5-384B3BBA3991}" destId="{AD0CAC37-07D8-456F-B219-1B0F5CA8A279}" srcOrd="0" destOrd="0" presId="urn:microsoft.com/office/officeart/2005/8/layout/arrow2"/>
    <dgm:cxn modelId="{32C70B07-A0D7-4199-8E04-79B2981C929F}" type="presOf" srcId="{F6F67C45-77AE-4F57-AE11-0B4934B99879}" destId="{ADCB397F-E0C5-4C80-B853-E6F336D6D654}" srcOrd="0" destOrd="0" presId="urn:microsoft.com/office/officeart/2005/8/layout/arrow2"/>
    <dgm:cxn modelId="{D81BB500-7BCA-4E61-BAEF-9109F5A79461}" srcId="{BC4F5A71-7C25-4B49-B95F-BE7F1022B83F}" destId="{63CB28C4-2CA8-4199-B93D-2B0F21214F9D}" srcOrd="0" destOrd="0" parTransId="{7548EBB9-798B-4AE1-AC27-A310C840599E}" sibTransId="{2914F85D-2E8E-454B-927B-68B973062296}"/>
    <dgm:cxn modelId="{0E039259-11F7-449A-AEF0-219456F0902B}" type="presOf" srcId="{BC4F5A71-7C25-4B49-B95F-BE7F1022B83F}" destId="{94F1AB11-6872-48F1-A1C3-3BAB57B9CA4C}" srcOrd="0" destOrd="0" presId="urn:microsoft.com/office/officeart/2005/8/layout/arrow2"/>
    <dgm:cxn modelId="{B569CDC7-2827-4E15-917B-4008CDC441FD}" type="presParOf" srcId="{94F1AB11-6872-48F1-A1C3-3BAB57B9CA4C}" destId="{718C5278-9960-499F-9B2A-6B8BD3AF0CDA}" srcOrd="0" destOrd="0" presId="urn:microsoft.com/office/officeart/2005/8/layout/arrow2"/>
    <dgm:cxn modelId="{FE56B358-AE86-49DC-97A4-683D9D4A6F29}" type="presParOf" srcId="{94F1AB11-6872-48F1-A1C3-3BAB57B9CA4C}" destId="{3246A04C-287F-4C83-BCBC-4E80DB3929D0}" srcOrd="1" destOrd="0" presId="urn:microsoft.com/office/officeart/2005/8/layout/arrow2"/>
    <dgm:cxn modelId="{B488F2D6-9D4A-4D19-8192-48CAF03C6622}" type="presParOf" srcId="{3246A04C-287F-4C83-BCBC-4E80DB3929D0}" destId="{C0BAC45D-DE6D-4167-8E74-C438703FE74F}" srcOrd="0" destOrd="0" presId="urn:microsoft.com/office/officeart/2005/8/layout/arrow2"/>
    <dgm:cxn modelId="{6650E48F-9F71-48E5-859B-8F62F4E7C6C6}" type="presParOf" srcId="{3246A04C-287F-4C83-BCBC-4E80DB3929D0}" destId="{D99E6B85-E304-4A31-A7DE-F9E347CCC6A2}" srcOrd="1" destOrd="0" presId="urn:microsoft.com/office/officeart/2005/8/layout/arrow2"/>
    <dgm:cxn modelId="{9C7C66CF-F974-4BED-9C10-0E249579AD67}" type="presParOf" srcId="{3246A04C-287F-4C83-BCBC-4E80DB3929D0}" destId="{27D5F434-3A38-420C-80AF-65286EEE7D46}" srcOrd="2" destOrd="0" presId="urn:microsoft.com/office/officeart/2005/8/layout/arrow2"/>
    <dgm:cxn modelId="{F7C78D1A-6F14-48CF-8049-84D568E8148C}" type="presParOf" srcId="{3246A04C-287F-4C83-BCBC-4E80DB3929D0}" destId="{ADCB397F-E0C5-4C80-B853-E6F336D6D654}" srcOrd="3" destOrd="0" presId="urn:microsoft.com/office/officeart/2005/8/layout/arrow2"/>
    <dgm:cxn modelId="{811249E9-FB59-4FD2-B14B-5F029EDC6E74}" type="presParOf" srcId="{3246A04C-287F-4C83-BCBC-4E80DB3929D0}" destId="{A035C8BA-2922-4E2F-B1ED-760BDCD95C11}" srcOrd="4" destOrd="0" presId="urn:microsoft.com/office/officeart/2005/8/layout/arrow2"/>
    <dgm:cxn modelId="{9BB0E2C5-5376-48BC-990C-ADE89C2FA496}" type="presParOf" srcId="{3246A04C-287F-4C83-BCBC-4E80DB3929D0}" destId="{51694DDD-C9FB-4FBD-8F4A-8BEC1831B219}" srcOrd="5" destOrd="0" presId="urn:microsoft.com/office/officeart/2005/8/layout/arrow2"/>
    <dgm:cxn modelId="{4E1ACFA1-593B-430D-B5F6-767D0ED84261}" type="presParOf" srcId="{3246A04C-287F-4C83-BCBC-4E80DB3929D0}" destId="{23E81A9D-FE69-44FB-8EA2-159813E2A41E}" srcOrd="6" destOrd="0" presId="urn:microsoft.com/office/officeart/2005/8/layout/arrow2"/>
    <dgm:cxn modelId="{7C81895E-2D3A-4DB6-856C-0F9A65341062}" type="presParOf" srcId="{3246A04C-287F-4C83-BCBC-4E80DB3929D0}" destId="{AD0CAC37-07D8-456F-B219-1B0F5CA8A279}" srcOrd="7" destOrd="0" presId="urn:microsoft.com/office/officeart/2005/8/layout/arrow2"/>
    <dgm:cxn modelId="{26B99AD6-A8E8-465C-BF75-5755A9487001}" type="presParOf" srcId="{3246A04C-287F-4C83-BCBC-4E80DB3929D0}" destId="{6F6A81AE-9ADD-409C-82EE-5E932752462C}" srcOrd="8" destOrd="0" presId="urn:microsoft.com/office/officeart/2005/8/layout/arrow2"/>
    <dgm:cxn modelId="{F207C7B2-1C80-4C87-B272-9741C537A06B}" type="presParOf" srcId="{3246A04C-287F-4C83-BCBC-4E80DB3929D0}" destId="{5C8BBDDE-5266-4569-9FA3-13B7E16B6EB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C5278-9960-499F-9B2A-6B8BD3AF0CDA}">
      <dsp:nvSpPr>
        <dsp:cNvPr id="0" name=""/>
        <dsp:cNvSpPr/>
      </dsp:nvSpPr>
      <dsp:spPr>
        <a:xfrm>
          <a:off x="-129269" y="0"/>
          <a:ext cx="8424964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AC45D-DE6D-4167-8E74-C438703FE74F}">
      <dsp:nvSpPr>
        <dsp:cNvPr id="0" name=""/>
        <dsp:cNvSpPr/>
      </dsp:nvSpPr>
      <dsp:spPr>
        <a:xfrm>
          <a:off x="0" y="3760193"/>
          <a:ext cx="149555" cy="14955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6B85-E304-4A31-A7DE-F9E347CCC6A2}">
      <dsp:nvSpPr>
        <dsp:cNvPr id="0" name=""/>
        <dsp:cNvSpPr/>
      </dsp:nvSpPr>
      <dsp:spPr>
        <a:xfrm>
          <a:off x="161204" y="3627570"/>
          <a:ext cx="4123275" cy="43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err="1" smtClean="0">
              <a:latin typeface="+mn-lt"/>
            </a:rPr>
            <a:t>Before</a:t>
          </a:r>
          <a:r>
            <a:rPr lang="ca-ES" sz="1600" b="1" kern="1200" dirty="0" smtClean="0">
              <a:latin typeface="+mn-lt"/>
            </a:rPr>
            <a:t> 2000</a:t>
          </a:r>
          <a:r>
            <a:rPr lang="ca-ES" sz="1600" kern="1200" dirty="0" smtClean="0">
              <a:latin typeface="+mn-lt"/>
            </a:rPr>
            <a:t>: CIRIT. Catalan </a:t>
          </a:r>
          <a:r>
            <a:rPr lang="ca-ES" sz="1600" kern="1200" dirty="0" err="1" smtClean="0">
              <a:latin typeface="+mn-lt"/>
            </a:rPr>
            <a:t>Map</a:t>
          </a:r>
          <a:r>
            <a:rPr lang="ca-ES" sz="1600" kern="1200" dirty="0" smtClean="0">
              <a:latin typeface="+mn-lt"/>
            </a:rPr>
            <a:t> of </a:t>
          </a:r>
          <a:r>
            <a:rPr lang="ca-ES" sz="1600" kern="1200" dirty="0" err="1" smtClean="0">
              <a:latin typeface="+mn-lt"/>
            </a:rPr>
            <a:t>Universities</a:t>
          </a:r>
          <a:r>
            <a:rPr lang="ca-ES" sz="1600" kern="1200" dirty="0" smtClean="0">
              <a:latin typeface="+mn-lt"/>
            </a:rPr>
            <a:t>. FCRI.  </a:t>
          </a:r>
          <a:r>
            <a:rPr lang="ca-ES" sz="1600" kern="1200" dirty="0" err="1" smtClean="0">
              <a:latin typeface="+mn-lt"/>
            </a:rPr>
            <a:t>First</a:t>
          </a:r>
          <a:r>
            <a:rPr lang="ca-ES" sz="1600" kern="1200" dirty="0" smtClean="0">
              <a:latin typeface="+mn-lt"/>
            </a:rPr>
            <a:t> Call for </a:t>
          </a:r>
          <a:r>
            <a:rPr lang="ca-ES" sz="1600" kern="1200" dirty="0" err="1" smtClean="0">
              <a:latin typeface="+mn-lt"/>
            </a:rPr>
            <a:t>research</a:t>
          </a:r>
          <a:r>
            <a:rPr lang="ca-ES" sz="1600" kern="1200" dirty="0" smtClean="0">
              <a:latin typeface="+mn-lt"/>
            </a:rPr>
            <a:t> </a:t>
          </a:r>
          <a:r>
            <a:rPr lang="ca-ES" sz="1600" kern="1200" dirty="0" err="1" smtClean="0">
              <a:latin typeface="+mn-lt"/>
            </a:rPr>
            <a:t>groups</a:t>
          </a:r>
          <a:r>
            <a:rPr lang="ca-ES" sz="1600" kern="1200" dirty="0" smtClean="0">
              <a:latin typeface="+mn-lt"/>
            </a:rPr>
            <a:t> (SGR, 1993). </a:t>
          </a:r>
          <a:r>
            <a:rPr lang="ca-ES" sz="1600" kern="1200" dirty="0" err="1" smtClean="0">
              <a:latin typeface="+mn-lt"/>
            </a:rPr>
            <a:t>Creation</a:t>
          </a:r>
          <a:r>
            <a:rPr lang="ca-ES" sz="1600" kern="1200" dirty="0" smtClean="0">
              <a:latin typeface="+mn-lt"/>
            </a:rPr>
            <a:t> of CBUC (1996) </a:t>
          </a:r>
          <a:r>
            <a:rPr lang="ca-ES" sz="1600" kern="1200" dirty="0" err="1" smtClean="0">
              <a:latin typeface="+mn-lt"/>
            </a:rPr>
            <a:t>and</a:t>
          </a:r>
          <a:r>
            <a:rPr lang="ca-ES" sz="1600" kern="1200" dirty="0" smtClean="0">
              <a:latin typeface="+mn-lt"/>
            </a:rPr>
            <a:t> CESCA (1990)</a:t>
          </a:r>
          <a:endParaRPr lang="ca-ES" sz="1600" kern="1200" dirty="0">
            <a:latin typeface="+mn-lt"/>
          </a:endParaRPr>
        </a:p>
      </dsp:txBody>
      <dsp:txXfrm>
        <a:off x="161204" y="3627570"/>
        <a:ext cx="4123275" cy="436424"/>
      </dsp:txXfrm>
    </dsp:sp>
    <dsp:sp modelId="{27D5F434-3A38-420C-80AF-65286EEE7D46}">
      <dsp:nvSpPr>
        <dsp:cNvPr id="0" name=""/>
        <dsp:cNvSpPr/>
      </dsp:nvSpPr>
      <dsp:spPr>
        <a:xfrm>
          <a:off x="662833" y="3040111"/>
          <a:ext cx="234086" cy="234086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397F-E0C5-4C80-B853-E6F336D6D654}">
      <dsp:nvSpPr>
        <dsp:cNvPr id="0" name=""/>
        <dsp:cNvSpPr/>
      </dsp:nvSpPr>
      <dsp:spPr>
        <a:xfrm>
          <a:off x="36007" y="2541197"/>
          <a:ext cx="1138052" cy="65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>
              <a:latin typeface="+mn-lt"/>
            </a:rPr>
            <a:t>2000:</a:t>
          </a:r>
          <a:r>
            <a:rPr lang="ca-ES" sz="1600" kern="1200" dirty="0" smtClean="0">
              <a:latin typeface="+mn-lt"/>
            </a:rPr>
            <a:t> DURSI</a:t>
          </a:r>
          <a:endParaRPr lang="ca-ES" sz="1600" kern="1200" dirty="0">
            <a:latin typeface="+mn-lt"/>
          </a:endParaRPr>
        </a:p>
      </dsp:txBody>
      <dsp:txXfrm>
        <a:off x="36007" y="2541197"/>
        <a:ext cx="1138052" cy="658700"/>
      </dsp:txXfrm>
    </dsp:sp>
    <dsp:sp modelId="{A035C8BA-2922-4E2F-B1ED-760BDCD95C11}">
      <dsp:nvSpPr>
        <dsp:cNvPr id="0" name=""/>
        <dsp:cNvSpPr/>
      </dsp:nvSpPr>
      <dsp:spPr>
        <a:xfrm>
          <a:off x="1310906" y="2464048"/>
          <a:ext cx="312115" cy="31211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94DDD-C9FB-4FBD-8F4A-8BEC1831B219}">
      <dsp:nvSpPr>
        <dsp:cNvPr id="0" name=""/>
        <dsp:cNvSpPr/>
      </dsp:nvSpPr>
      <dsp:spPr>
        <a:xfrm>
          <a:off x="3270542" y="2099627"/>
          <a:ext cx="3468015" cy="52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>
              <a:latin typeface="+mn-lt"/>
            </a:rPr>
            <a:t>2005</a:t>
          </a:r>
          <a:r>
            <a:rPr lang="ca-ES" sz="1600" kern="1200" dirty="0" smtClean="0">
              <a:latin typeface="+mn-lt"/>
            </a:rPr>
            <a:t>: CERCA </a:t>
          </a:r>
          <a:r>
            <a:rPr lang="ca-ES" sz="1600" kern="1200" dirty="0" err="1" smtClean="0">
              <a:latin typeface="+mn-lt"/>
            </a:rPr>
            <a:t>Programme</a:t>
          </a:r>
          <a:endParaRPr lang="ca-ES" sz="1600" kern="1200" dirty="0">
            <a:latin typeface="+mn-lt"/>
          </a:endParaRPr>
        </a:p>
      </dsp:txBody>
      <dsp:txXfrm>
        <a:off x="3270542" y="2099627"/>
        <a:ext cx="3468015" cy="524216"/>
      </dsp:txXfrm>
    </dsp:sp>
    <dsp:sp modelId="{23E81A9D-FE69-44FB-8EA2-159813E2A41E}">
      <dsp:nvSpPr>
        <dsp:cNvPr id="0" name=""/>
        <dsp:cNvSpPr/>
      </dsp:nvSpPr>
      <dsp:spPr>
        <a:xfrm>
          <a:off x="2118642" y="2044699"/>
          <a:ext cx="316931" cy="316931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AC37-07D8-456F-B219-1B0F5CA8A279}">
      <dsp:nvSpPr>
        <dsp:cNvPr id="0" name=""/>
        <dsp:cNvSpPr/>
      </dsp:nvSpPr>
      <dsp:spPr>
        <a:xfrm>
          <a:off x="1260137" y="2866885"/>
          <a:ext cx="3105013" cy="333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>
              <a:latin typeface="+mn-lt"/>
            </a:rPr>
            <a:t>2000:</a:t>
          </a:r>
          <a:r>
            <a:rPr lang="ca-ES" sz="1600" kern="1200" dirty="0" smtClean="0">
              <a:latin typeface="+mn-lt"/>
            </a:rPr>
            <a:t> ICREA </a:t>
          </a:r>
          <a:r>
            <a:rPr lang="ca-ES" sz="1600" kern="1200" dirty="0" err="1" smtClean="0">
              <a:latin typeface="+mn-lt"/>
            </a:rPr>
            <a:t>Programme</a:t>
          </a:r>
          <a:endParaRPr lang="ca-ES" sz="1600" kern="1200" dirty="0">
            <a:latin typeface="+mn-lt"/>
          </a:endParaRPr>
        </a:p>
      </dsp:txBody>
      <dsp:txXfrm>
        <a:off x="1260137" y="2866885"/>
        <a:ext cx="3105013" cy="333008"/>
      </dsp:txXfrm>
    </dsp:sp>
    <dsp:sp modelId="{6F6A81AE-9ADD-409C-82EE-5E932752462C}">
      <dsp:nvSpPr>
        <dsp:cNvPr id="0" name=""/>
        <dsp:cNvSpPr/>
      </dsp:nvSpPr>
      <dsp:spPr>
        <a:xfrm>
          <a:off x="2933179" y="1671963"/>
          <a:ext cx="350408" cy="350413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BBDDE-5266-4569-9FA3-13B7E16B6EB8}">
      <dsp:nvSpPr>
        <dsp:cNvPr id="0" name=""/>
        <dsp:cNvSpPr/>
      </dsp:nvSpPr>
      <dsp:spPr>
        <a:xfrm>
          <a:off x="2124241" y="2472657"/>
          <a:ext cx="3740063" cy="511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>
              <a:latin typeface="+mn-lt"/>
            </a:rPr>
            <a:t>2002, 2004: </a:t>
          </a:r>
          <a:r>
            <a:rPr lang="ca-ES" sz="1600" kern="1200" dirty="0" err="1" smtClean="0">
              <a:latin typeface="+mn-lt"/>
            </a:rPr>
            <a:t>Creation</a:t>
          </a:r>
          <a:r>
            <a:rPr lang="ca-ES" sz="1600" kern="1200" dirty="0" smtClean="0">
              <a:latin typeface="+mn-lt"/>
            </a:rPr>
            <a:t> of AGAUR, BSC</a:t>
          </a:r>
          <a:endParaRPr lang="ca-ES" sz="1600" kern="1200" dirty="0">
            <a:latin typeface="+mn-lt"/>
          </a:endParaRPr>
        </a:p>
      </dsp:txBody>
      <dsp:txXfrm>
        <a:off x="2124241" y="2472657"/>
        <a:ext cx="3740063" cy="51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1.14434E-7</cdr:x>
      <cdr:y>0.81659</cdr:y>
    </cdr:from>
    <cdr:to>
      <cdr:x>0.98398</cdr:x>
      <cdr:y>1</cdr:y>
    </cdr:to>
    <cdr:sp macro="" textlink="">
      <cdr:nvSpPr>
        <cdr:cNvPr id="2" name="QuadreDeText 1"/>
        <cdr:cNvSpPr txBox="1"/>
      </cdr:nvSpPr>
      <cdr:spPr>
        <a:xfrm xmlns:a="http://schemas.openxmlformats.org/drawingml/2006/main">
          <a:off x="1" y="3847281"/>
          <a:ext cx="859863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ca-ES" sz="1000" b="1" baseline="0" dirty="0"/>
            <a:t>Country codes: </a:t>
          </a:r>
        </a:p>
        <a:p xmlns:a="http://schemas.openxmlformats.org/drawingml/2006/main">
          <a:pPr algn="just"/>
          <a:r>
            <a:rPr lang="ca-ES" sz="1000" b="1" baseline="0" dirty="0"/>
            <a:t>CH</a:t>
          </a:r>
          <a:r>
            <a:rPr lang="ca-ES" sz="1000" baseline="0" dirty="0"/>
            <a:t> (</a:t>
          </a:r>
          <a:r>
            <a:rPr lang="ca-ES" sz="1000" baseline="0" dirty="0" err="1"/>
            <a:t>Switzerland</a:t>
          </a:r>
          <a:r>
            <a:rPr lang="ca-ES" sz="1000" baseline="0" dirty="0"/>
            <a:t>), </a:t>
          </a:r>
          <a:r>
            <a:rPr lang="ca-ES" sz="1000" b="1" baseline="0" dirty="0"/>
            <a:t>IL</a:t>
          </a:r>
          <a:r>
            <a:rPr lang="ca-ES" sz="1000" baseline="0" dirty="0"/>
            <a:t> (Israel), </a:t>
          </a:r>
          <a:r>
            <a:rPr lang="ca-ES" sz="1000" b="1" baseline="0" dirty="0"/>
            <a:t>NL</a:t>
          </a:r>
          <a:r>
            <a:rPr lang="ca-ES" sz="1000" baseline="0" dirty="0"/>
            <a:t> (</a:t>
          </a:r>
          <a:r>
            <a:rPr lang="ca-ES" sz="1000" baseline="0" dirty="0" err="1"/>
            <a:t>The</a:t>
          </a:r>
          <a:r>
            <a:rPr lang="ca-ES" sz="1000" baseline="0" dirty="0"/>
            <a:t> </a:t>
          </a:r>
          <a:r>
            <a:rPr lang="ca-ES" sz="1000" baseline="0" dirty="0" err="1"/>
            <a:t>Netherlands</a:t>
          </a:r>
          <a:r>
            <a:rPr lang="ca-ES" sz="1000" baseline="0" dirty="0"/>
            <a:t>), </a:t>
          </a:r>
          <a:r>
            <a:rPr lang="ca-ES" sz="1000" b="1" baseline="0" dirty="0"/>
            <a:t>CAT</a:t>
          </a:r>
          <a:r>
            <a:rPr lang="ca-ES" sz="1000" baseline="0" dirty="0"/>
            <a:t> (</a:t>
          </a:r>
          <a:r>
            <a:rPr lang="ca-ES" sz="1000" baseline="0" dirty="0" err="1"/>
            <a:t>Catalonia</a:t>
          </a:r>
          <a:r>
            <a:rPr lang="ca-ES" sz="1000" baseline="0" dirty="0"/>
            <a:t>), </a:t>
          </a:r>
          <a:r>
            <a:rPr lang="ca-ES" sz="1000" b="1" baseline="0" dirty="0"/>
            <a:t>SE</a:t>
          </a:r>
          <a:r>
            <a:rPr lang="ca-ES" sz="1000" baseline="0" dirty="0"/>
            <a:t> (</a:t>
          </a:r>
          <a:r>
            <a:rPr lang="ca-ES" sz="1000" baseline="0" dirty="0" err="1"/>
            <a:t>Sweden</a:t>
          </a:r>
          <a:r>
            <a:rPr lang="ca-ES" sz="1000" baseline="0" dirty="0"/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DK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Denmark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/>
            <a:t>UK</a:t>
          </a:r>
          <a:r>
            <a:rPr lang="ca-ES" sz="1000" baseline="0" dirty="0"/>
            <a:t> (United </a:t>
          </a:r>
          <a:r>
            <a:rPr lang="ca-ES" sz="1000" baseline="0" dirty="0" err="1"/>
            <a:t>Kingdom</a:t>
          </a:r>
          <a:r>
            <a:rPr lang="ca-ES" sz="1000" baseline="0" dirty="0"/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FI 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Finland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/>
            <a:t>BE</a:t>
          </a:r>
          <a:r>
            <a:rPr lang="ca-ES" sz="1000" baseline="0" dirty="0"/>
            <a:t> (</a:t>
          </a:r>
          <a:r>
            <a:rPr lang="ca-ES" sz="1000" baseline="0" dirty="0" err="1"/>
            <a:t>Belgium</a:t>
          </a:r>
          <a:r>
            <a:rPr lang="ca-ES" sz="1000" baseline="0" dirty="0"/>
            <a:t>), </a:t>
          </a:r>
        </a:p>
        <a:p xmlns:a="http://schemas.openxmlformats.org/drawingml/2006/main">
          <a:pPr algn="just"/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AT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Austria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CY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Cyprus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IE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Ireland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FR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(France),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NO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Norway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DE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Germany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EU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(European Union), </a:t>
          </a:r>
          <a:r>
            <a:rPr lang="ca-ES" sz="1000" baseline="0" dirty="0"/>
            <a:t>E</a:t>
          </a:r>
          <a:r>
            <a:rPr lang="ca-ES" sz="1000" b="1" baseline="0" dirty="0"/>
            <a:t>RA</a:t>
          </a:r>
          <a:r>
            <a:rPr lang="ca-ES" sz="1000" baseline="0" dirty="0"/>
            <a:t> (European </a:t>
          </a:r>
          <a:r>
            <a:rPr lang="ca-ES" sz="1000" baseline="0" dirty="0" err="1"/>
            <a:t>Research</a:t>
          </a:r>
          <a:r>
            <a:rPr lang="ca-ES" sz="1000" baseline="0" dirty="0"/>
            <a:t> </a:t>
          </a:r>
          <a:r>
            <a:rPr lang="ca-ES" sz="1000" baseline="0" dirty="0" err="1"/>
            <a:t>Area</a:t>
          </a:r>
          <a:r>
            <a:rPr lang="ca-ES" sz="1000" baseline="0" dirty="0"/>
            <a:t>), </a:t>
          </a:r>
        </a:p>
        <a:p xmlns:a="http://schemas.openxmlformats.org/drawingml/2006/main">
          <a:pPr algn="just"/>
          <a:r>
            <a:rPr lang="ca-ES" sz="1000" b="1" baseline="0" dirty="0"/>
            <a:t>ES</a:t>
          </a:r>
          <a:r>
            <a:rPr lang="ca-ES" sz="1000" baseline="0" dirty="0"/>
            <a:t> (Spain), </a:t>
          </a:r>
          <a:r>
            <a:rPr lang="ca-ES" sz="1000" b="1" baseline="0" dirty="0"/>
            <a:t>IT</a:t>
          </a:r>
          <a:r>
            <a:rPr lang="ca-ES" sz="1000" baseline="0" dirty="0"/>
            <a:t> (</a:t>
          </a:r>
          <a:r>
            <a:rPr lang="ca-ES" sz="1000" baseline="0" dirty="0" err="1"/>
            <a:t>Italy</a:t>
          </a:r>
          <a:r>
            <a:rPr lang="ca-ES" sz="1000" baseline="0" dirty="0"/>
            <a:t>), </a:t>
          </a:r>
          <a:r>
            <a:rPr lang="ca-ES" sz="1000" b="1" baseline="0" dirty="0"/>
            <a:t>HU</a:t>
          </a:r>
          <a:r>
            <a:rPr lang="ca-ES" sz="1000" baseline="0" dirty="0"/>
            <a:t> (</a:t>
          </a:r>
          <a:r>
            <a:rPr lang="ca-ES" sz="1000" baseline="0" dirty="0" err="1"/>
            <a:t>Hungary</a:t>
          </a:r>
          <a:r>
            <a:rPr lang="ca-ES" sz="1000" baseline="0" dirty="0"/>
            <a:t>),</a:t>
          </a:r>
          <a:r>
            <a:rPr lang="ca-ES" sz="1000" b="1" baseline="0" dirty="0"/>
            <a:t>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PT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(Portugal),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ES-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(Spain 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excluding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Catalonia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IS 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Iceland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ca-ES" sz="1000" b="1" baseline="0" dirty="0"/>
            <a:t>EL </a:t>
          </a:r>
          <a:r>
            <a:rPr lang="ca-ES" sz="1000" baseline="0" dirty="0"/>
            <a:t>(</a:t>
          </a:r>
          <a:r>
            <a:rPr lang="ca-ES" sz="1000" baseline="0" dirty="0" err="1"/>
            <a:t>Greece</a:t>
          </a:r>
          <a:r>
            <a:rPr lang="ca-ES" sz="1000" baseline="0" dirty="0"/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EE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Estonia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 SI 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Slovenia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</a:p>
        <a:p xmlns:a="http://schemas.openxmlformats.org/drawingml/2006/main">
          <a:pPr algn="just"/>
          <a:r>
            <a:rPr lang="ca-ES" sz="1000" b="1" baseline="0" dirty="0"/>
            <a:t>CZ </a:t>
          </a:r>
          <a:r>
            <a:rPr lang="ca-ES" sz="1000" baseline="0" dirty="0"/>
            <a:t>(</a:t>
          </a:r>
          <a:r>
            <a:rPr lang="ca-ES" sz="1000" baseline="0" dirty="0" err="1"/>
            <a:t>Czech</a:t>
          </a:r>
          <a:r>
            <a:rPr lang="ca-ES" sz="1000" baseline="0" dirty="0"/>
            <a:t> </a:t>
          </a:r>
          <a:r>
            <a:rPr lang="ca-ES" sz="1000" baseline="0" dirty="0" err="1"/>
            <a:t>Republic</a:t>
          </a:r>
          <a:r>
            <a:rPr lang="ca-ES" sz="1000" baseline="0" dirty="0"/>
            <a:t>),</a:t>
          </a:r>
          <a:r>
            <a:rPr lang="ca-ES" sz="1000" b="1" baseline="0" dirty="0"/>
            <a:t> LV </a:t>
          </a:r>
          <a:r>
            <a:rPr lang="ca-ES" sz="1000" b="0" baseline="0" dirty="0"/>
            <a:t>(</a:t>
          </a:r>
          <a:r>
            <a:rPr lang="ca-ES" sz="1000" b="0" baseline="0" dirty="0" err="1"/>
            <a:t>Latvia</a:t>
          </a:r>
          <a:r>
            <a:rPr lang="ca-ES" sz="1000" b="0" baseline="0" dirty="0"/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BG 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Bulgaria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PL 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Poland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>
              <a:effectLst/>
              <a:latin typeface="+mn-lt"/>
              <a:ea typeface="+mn-ea"/>
              <a:cs typeface="+mn-cs"/>
            </a:rPr>
            <a:t>HR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ca-ES" sz="1000" baseline="0" dirty="0" err="1">
              <a:effectLst/>
              <a:latin typeface="+mn-lt"/>
              <a:ea typeface="+mn-ea"/>
              <a:cs typeface="+mn-cs"/>
            </a:rPr>
            <a:t>Croatia</a:t>
          </a:r>
          <a:r>
            <a:rPr lang="ca-ES" sz="1000" baseline="0" dirty="0">
              <a:effectLst/>
              <a:latin typeface="+mn-lt"/>
              <a:ea typeface="+mn-ea"/>
              <a:cs typeface="+mn-cs"/>
            </a:rPr>
            <a:t>), </a:t>
          </a:r>
          <a:r>
            <a:rPr lang="ca-ES" sz="1000" b="1" baseline="0" dirty="0"/>
            <a:t>SK </a:t>
          </a:r>
          <a:r>
            <a:rPr lang="ca-ES" sz="1000" baseline="0" dirty="0"/>
            <a:t>(</a:t>
          </a:r>
          <a:r>
            <a:rPr lang="ca-ES" sz="1000" baseline="0" dirty="0" err="1"/>
            <a:t>Slovakia</a:t>
          </a:r>
          <a:r>
            <a:rPr lang="ca-ES" sz="1000" baseline="0" dirty="0"/>
            <a:t>), </a:t>
          </a:r>
          <a:r>
            <a:rPr lang="ca-ES" sz="1000" b="1" baseline="0" dirty="0"/>
            <a:t>RS </a:t>
          </a:r>
          <a:r>
            <a:rPr lang="ca-ES" sz="1000" baseline="0" dirty="0"/>
            <a:t>(</a:t>
          </a:r>
          <a:r>
            <a:rPr lang="ca-ES" sz="1000" baseline="0" dirty="0" err="1"/>
            <a:t>Serbia</a:t>
          </a:r>
          <a:r>
            <a:rPr lang="ca-ES" sz="1000" baseline="0" dirty="0"/>
            <a:t>), </a:t>
          </a:r>
          <a:r>
            <a:rPr lang="ca-ES" sz="1000" b="1" baseline="0" dirty="0"/>
            <a:t>TR</a:t>
          </a:r>
          <a:r>
            <a:rPr lang="ca-ES" sz="1000" baseline="0" dirty="0"/>
            <a:t> (</a:t>
          </a:r>
          <a:r>
            <a:rPr lang="ca-ES" sz="1000" baseline="0" dirty="0" err="1"/>
            <a:t>Turkey</a:t>
          </a:r>
          <a:r>
            <a:rPr lang="ca-ES" sz="1000" baseline="0" dirty="0"/>
            <a:t>), </a:t>
          </a:r>
          <a:r>
            <a:rPr lang="ca-ES" sz="1000" b="1" baseline="0" dirty="0"/>
            <a:t>RO</a:t>
          </a:r>
          <a:r>
            <a:rPr lang="ca-ES" sz="1000" baseline="0" dirty="0"/>
            <a:t> (Romania).</a:t>
          </a:r>
          <a:endParaRPr lang="ca-ES" sz="1000" dirty="0"/>
        </a:p>
      </cdr:txBody>
    </cdr:sp>
  </cdr:relSizeAnchor>
  <cdr:relSizeAnchor xmlns:cdr="http://schemas.openxmlformats.org/drawingml/2006/chartDrawing">
    <cdr:from>
      <cdr:x>0.19776</cdr:x>
      <cdr:y>0.34342</cdr:y>
    </cdr:from>
    <cdr:to>
      <cdr:x>0.55884</cdr:x>
      <cdr:y>0.43912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728193" y="1656862"/>
          <a:ext cx="3155344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ca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a-ES" sz="2400" b="1" dirty="0" err="1" smtClean="0">
              <a:solidFill>
                <a:srgbClr val="FF0000"/>
              </a:solidFill>
              <a:latin typeface="+mn-lt"/>
            </a:rPr>
            <a:t>Catalonia</a:t>
          </a:r>
          <a:endParaRPr lang="ca-ES" sz="2400" b="1" dirty="0">
            <a:solidFill>
              <a:srgbClr val="FF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593124" y="1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8FF9FAA-A095-406E-95BF-7D8E91B6E27D}" type="datetime1">
              <a:rPr lang="es-ES_tradnl"/>
              <a:pPr>
                <a:defRPr/>
              </a:pPr>
              <a:t>23/11/15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41534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593124" y="6441534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80C675A-C437-456E-BC7E-80D015969B3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829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3124" y="1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9992518-2954-459B-9B3E-ECBC205B12BE}" type="datetime1">
              <a:rPr lang="es-ES_tradnl"/>
              <a:pPr>
                <a:defRPr/>
              </a:pPr>
              <a:t>23/11/15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43263" y="509588"/>
            <a:ext cx="3387725" cy="2541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a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425" y="3221356"/>
            <a:ext cx="7899400" cy="30518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3124" y="6441534"/>
            <a:ext cx="4278842" cy="339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38225-CF30-4894-B543-F755BDFACA6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9134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007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60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07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749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098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6248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560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77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74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8EC7-8BDF-4AE1-B5A4-8E6E31037D5D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879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686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1059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4656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662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414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38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31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71020-8896-40BE-BB7E-11089DCA60A8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9880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8113" y="509588"/>
            <a:ext cx="4518025" cy="2541587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9040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1C7A-5F8F-47DF-91CA-82449E317820}" type="slidenum">
              <a:rPr lang="ca-ES" smtClean="0"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899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617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271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5262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798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422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388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9326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530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A99CE-BA7D-4F4A-B159-FDA16E28B7AC}" type="slidenum">
              <a:rPr lang="ca-ES" smtClean="0">
                <a:cs typeface="Arial" charset="0"/>
              </a:rPr>
              <a:pPr/>
              <a:t>5</a:t>
            </a:fld>
            <a:endParaRPr lang="ca-ES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2610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73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18F0-1491-A14D-8967-DF7F357E9305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808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34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38225-CF30-4894-B543-F755BDFACA69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500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07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77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340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F76A3-1BDE-4498-AC95-4F08F635C1F5}" type="datetime1">
              <a:rPr lang="ca-ES" smtClean="0"/>
              <a:t>23/11/15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69BEB7-ADA2-4A49-9AD9-F88A988635BD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68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3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6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D9310FA-2F94-4CC4-B838-01325678D271}" type="datetime1">
              <a:rPr lang="ca-ES" smtClean="0"/>
              <a:t>23/11/15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F69BEB7-ADA2-4A49-9AD9-F88A988635BD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89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1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399213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7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ángulo 8"/>
          <p:cNvSpPr/>
          <p:nvPr/>
        </p:nvSpPr>
        <p:spPr>
          <a:xfrm rot="10800000">
            <a:off x="0" y="0"/>
            <a:ext cx="9144000" cy="457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A37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ca-ES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81" r:id="rId5"/>
    <p:sldLayoutId id="2147483683" r:id="rId6"/>
    <p:sldLayoutId id="2147483684" r:id="rId7"/>
    <p:sldLayoutId id="214748368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https://es.wikipedia.org/w/index.php?title=Sat%C3%A9lite_Amazonas&amp;action=edit&amp;redlink=1" TargetMode="External"/><Relationship Id="rId12" Type="http://schemas.openxmlformats.org/officeDocument/2006/relationships/hyperlink" Target="https://es.wikipedia.org/w/index.php?title=Xtar-Eur&amp;action=edit&amp;redlink=1" TargetMode="External"/><Relationship Id="rId13" Type="http://schemas.openxmlformats.org/officeDocument/2006/relationships/hyperlink" Target="https://es.wikipedia.org/wiki/Spainsat" TargetMode="External"/><Relationship Id="rId14" Type="http://schemas.openxmlformats.org/officeDocument/2006/relationships/hyperlink" Target="https://es.wikipedia.org/w/index.php?title=ESF_Collaborative_Research_Programmes&amp;action=edit&amp;redlink=1" TargetMode="External"/><Relationship Id="rId15" Type="http://schemas.openxmlformats.org/officeDocument/2006/relationships/hyperlink" Target="https://es.wikipedia.org/w/index.php?title=EMBC/EMBO/EMBL&amp;action=edit&amp;redlink=1" TargetMode="External"/><Relationship Id="rId16" Type="http://schemas.openxmlformats.org/officeDocument/2006/relationships/hyperlink" Target="https://es.wikipedia.org/w/index.php?title=Programa_EUREKA&amp;action=edit&amp;redlink=1" TargetMode="External"/><Relationship Id="rId17" Type="http://schemas.openxmlformats.org/officeDocument/2006/relationships/hyperlink" Target="https://es.wikipedia.org/w/index.php?title=Programa_PROFIT&amp;action=edit&amp;redlink=1" TargetMode="External"/><Relationship Id="rId18" Type="http://schemas.openxmlformats.org/officeDocument/2006/relationships/hyperlink" Target="https://es.wikipedia.org/wiki/Global_Biodiversity_Information_Facility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es.wikipedia.org/wiki/Instituto_Laue-Langevin" TargetMode="External"/><Relationship Id="rId4" Type="http://schemas.openxmlformats.org/officeDocument/2006/relationships/hyperlink" Target="https://es.wikipedia.org/wiki/ISIS" TargetMode="External"/><Relationship Id="rId5" Type="http://schemas.openxmlformats.org/officeDocument/2006/relationships/hyperlink" Target="https://es.wikipedia.org/wiki/CERN" TargetMode="External"/><Relationship Id="rId6" Type="http://schemas.openxmlformats.org/officeDocument/2006/relationships/hyperlink" Target="https://es.wikipedia.org/wiki/ESRF" TargetMode="External"/><Relationship Id="rId7" Type="http://schemas.openxmlformats.org/officeDocument/2006/relationships/hyperlink" Target="https://es.wikipedia.org/wiki/Agencia_Espacial_Europea" TargetMode="External"/><Relationship Id="rId8" Type="http://schemas.openxmlformats.org/officeDocument/2006/relationships/hyperlink" Target="https://es.wikipedia.org/w/index.php?title=Hispasat_1B&amp;action=edit&amp;redlink=1" TargetMode="External"/><Relationship Id="rId9" Type="http://schemas.openxmlformats.org/officeDocument/2006/relationships/hyperlink" Target="https://es.wikipedia.org/w/index.php?title=Hispasat_1C&amp;action=edit&amp;redlink=1" TargetMode="External"/><Relationship Id="rId10" Type="http://schemas.openxmlformats.org/officeDocument/2006/relationships/hyperlink" Target="https://es.wikipedia.org/w/index.php?title=Hispasat_1D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radafamilia.cat/docs_instit/vvirtual.php?vv=1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://www.fcbvirtualtour.com/content2/?idioma=es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A377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75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10934"/>
            <a:ext cx="9144000" cy="68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 descr="logoblan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2222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uadroTexto 6"/>
          <p:cNvSpPr txBox="1">
            <a:spLocks noChangeArrowheads="1"/>
          </p:cNvSpPr>
          <p:nvPr/>
        </p:nvSpPr>
        <p:spPr bwMode="auto">
          <a:xfrm>
            <a:off x="971600" y="1052740"/>
            <a:ext cx="72008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sz="54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EuroCRIS</a:t>
            </a:r>
            <a:endParaRPr lang="es-ES_tradnl" sz="5400" b="1" dirty="0" smtClean="0">
              <a:solidFill>
                <a:schemeClr val="bg1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r>
              <a:rPr lang="es-ES_tradnl" sz="54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Barcelona</a:t>
            </a:r>
          </a:p>
          <a:p>
            <a:pPr algn="ctr" eaLnBrk="1" hangingPunct="1"/>
            <a:endParaRPr lang="es-ES_tradnl" sz="5400" b="1" dirty="0" smtClean="0">
              <a:solidFill>
                <a:schemeClr val="bg1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r>
              <a:rPr lang="es-ES_tradnl" sz="32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Research</a:t>
            </a:r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in </a:t>
            </a:r>
            <a:r>
              <a:rPr lang="es-ES_tradnl" sz="32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Catalonia</a:t>
            </a:r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: </a:t>
            </a:r>
            <a:r>
              <a:rPr lang="es-ES_tradnl" sz="32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Transitioning</a:t>
            </a:r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to</a:t>
            </a:r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a new </a:t>
            </a:r>
            <a:r>
              <a:rPr lang="es-ES_tradnl" sz="32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model</a:t>
            </a:r>
            <a:r>
              <a:rPr lang="es-ES_tradnl" sz="32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</a:t>
            </a:r>
          </a:p>
          <a:p>
            <a:pPr algn="ctr" eaLnBrk="1" hangingPunct="1"/>
            <a:endParaRPr lang="es-ES_tradnl" sz="3200" b="1" dirty="0" smtClean="0">
              <a:solidFill>
                <a:schemeClr val="bg1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r>
              <a:rPr lang="es-ES_tradnl" sz="2400" b="1" dirty="0" err="1" smtClean="0">
                <a:solidFill>
                  <a:schemeClr val="bg1"/>
                </a:solidFill>
                <a:latin typeface="Helvetica" charset="0"/>
                <a:cs typeface="Helvetica" charset="0"/>
              </a:rPr>
              <a:t>November</a:t>
            </a:r>
            <a:r>
              <a:rPr lang="es-ES_tradnl" sz="24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 10th, 2015</a:t>
            </a:r>
            <a:endParaRPr lang="es-ES_tradnl" sz="2400" b="1" dirty="0">
              <a:solidFill>
                <a:schemeClr val="bg1"/>
              </a:solidFill>
              <a:latin typeface="Helvetica" charset="0"/>
              <a:cs typeface="Helvetica" charset="0"/>
            </a:endParaRPr>
          </a:p>
          <a:p>
            <a:pPr algn="ctr" eaLnBrk="1" hangingPunct="1"/>
            <a:r>
              <a:rPr lang="es-ES_tradnl" sz="2400" b="1" dirty="0" smtClean="0">
                <a:solidFill>
                  <a:schemeClr val="bg1"/>
                </a:solidFill>
                <a:latin typeface="Helvetica" charset="0"/>
                <a:cs typeface="Helvetica" charset="0"/>
              </a:rPr>
              <a:t>Dr. Lluís Rovira</a:t>
            </a:r>
          </a:p>
          <a:p>
            <a:pPr algn="ctr" eaLnBrk="1" hangingPunct="1"/>
            <a:endParaRPr lang="es-ES_tradnl" sz="4000" b="1" dirty="0" smtClean="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4126" y="6524483"/>
            <a:ext cx="3391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i="1" dirty="0" smtClean="0">
                <a:latin typeface="Calibri" pitchFamily="34" charset="0"/>
              </a:rPr>
              <a:t>Dades DGR a partir d’AGAUR / CDTI novembre 2014</a:t>
            </a:r>
            <a:endParaRPr lang="ca-ES" sz="1200" i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3080" y="782330"/>
            <a:ext cx="8280920" cy="1815882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Excellent</a:t>
            </a: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evolution</a:t>
            </a: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of </a:t>
            </a: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Catalonia</a:t>
            </a: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In </a:t>
            </a: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the</a:t>
            </a: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EU </a:t>
            </a: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framework</a:t>
            </a:r>
            <a:r>
              <a:rPr lang="ca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ca-E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programmes</a:t>
            </a:r>
            <a:endParaRPr lang="ca-ES" sz="24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0" y="2210896"/>
            <a:ext cx="1656184" cy="774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a-ES" sz="900" i="1" dirty="0"/>
          </a:p>
        </p:txBody>
      </p:sp>
      <p:sp>
        <p:nvSpPr>
          <p:cNvPr id="23" name="Títol 1"/>
          <p:cNvSpPr txBox="1">
            <a:spLocks/>
          </p:cNvSpPr>
          <p:nvPr/>
        </p:nvSpPr>
        <p:spPr bwMode="auto">
          <a:xfrm>
            <a:off x="6572092" y="2564904"/>
            <a:ext cx="2287031" cy="51977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>
              <a:defRPr sz="1600" b="1">
                <a:latin typeface="+mn-lt"/>
              </a:defRPr>
            </a:lvl1pPr>
          </a:lstStyle>
          <a:p>
            <a:r>
              <a:rPr lang="ca-ES" sz="1800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Growth</a:t>
            </a:r>
            <a:r>
              <a:rPr lang="ca-ES" sz="18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ca-ES" sz="1800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from</a:t>
            </a:r>
            <a:r>
              <a:rPr lang="ca-ES" sz="18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FP3 to FP7 </a:t>
            </a:r>
            <a:r>
              <a:rPr lang="ca-ES" sz="1800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increasing</a:t>
            </a:r>
            <a:r>
              <a:rPr lang="ca-ES" sz="18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ca-ES" sz="1800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by</a:t>
            </a:r>
            <a:r>
              <a:rPr lang="ca-ES" sz="18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28 </a:t>
            </a:r>
            <a:r>
              <a:rPr lang="ca-ES" sz="1800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times</a:t>
            </a:r>
            <a:endParaRPr lang="ca-ES" sz="18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Crida rectangular 23"/>
          <p:cNvSpPr/>
          <p:nvPr/>
        </p:nvSpPr>
        <p:spPr>
          <a:xfrm>
            <a:off x="6550502" y="2598213"/>
            <a:ext cx="2341480" cy="840079"/>
          </a:xfrm>
          <a:prstGeom prst="wedgeRectCallout">
            <a:avLst>
              <a:gd name="adj1" fmla="val -55462"/>
              <a:gd name="adj2" fmla="val 9447"/>
            </a:avLst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3265434" y="2275047"/>
            <a:ext cx="159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800" i="1" dirty="0" err="1" smtClean="0">
                <a:solidFill>
                  <a:prstClr val="black"/>
                </a:solidFill>
                <a:latin typeface="Century Gothic" pitchFamily="34" charset="0"/>
                <a:cs typeface="+mn-cs"/>
              </a:rPr>
              <a:t>Meuros</a:t>
            </a:r>
            <a:endParaRPr lang="ca-ES" sz="2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9" name="Gràfic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58940"/>
              </p:ext>
            </p:extLst>
          </p:nvPr>
        </p:nvGraphicFramePr>
        <p:xfrm>
          <a:off x="465729" y="2275047"/>
          <a:ext cx="6192688" cy="344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2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àfic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68681"/>
              </p:ext>
            </p:extLst>
          </p:nvPr>
        </p:nvGraphicFramePr>
        <p:xfrm>
          <a:off x="179512" y="1196753"/>
          <a:ext cx="873862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letxa cap avall 12"/>
          <p:cNvSpPr/>
          <p:nvPr/>
        </p:nvSpPr>
        <p:spPr>
          <a:xfrm rot="3676066" flipH="1">
            <a:off x="1623150" y="3155784"/>
            <a:ext cx="209069" cy="29597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6084168" y="3371081"/>
            <a:ext cx="2997386" cy="1210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algn="r"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algn="ctr"/>
            <a:r>
              <a:rPr lang="ca-ES" sz="1800" i="1" dirty="0" smtClean="0"/>
              <a:t>ERC </a:t>
            </a:r>
            <a:r>
              <a:rPr lang="ca-ES" sz="1800" i="1" dirty="0" err="1" smtClean="0"/>
              <a:t>grants</a:t>
            </a:r>
            <a:r>
              <a:rPr lang="ca-ES" sz="1800" i="1" dirty="0" smtClean="0"/>
              <a:t> / </a:t>
            </a:r>
            <a:r>
              <a:rPr lang="ca-ES" sz="1800" i="1" dirty="0" err="1" smtClean="0"/>
              <a:t>million</a:t>
            </a:r>
            <a:r>
              <a:rPr lang="ca-ES" sz="1800" i="1" dirty="0" smtClean="0"/>
              <a:t> </a:t>
            </a:r>
            <a:r>
              <a:rPr lang="ca-ES" sz="1800" i="1" dirty="0" err="1" smtClean="0"/>
              <a:t>inhabitants</a:t>
            </a:r>
            <a:endParaRPr lang="ca-ES" sz="1800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1804" y="188640"/>
            <a:ext cx="8476660" cy="2062103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ca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Success</a:t>
            </a:r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in ERC </a:t>
            </a:r>
            <a:r>
              <a:rPr lang="ca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Grants</a:t>
            </a:r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endParaRPr lang="ca-ES" sz="28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</a:endParaRPr>
          </a:p>
          <a:p>
            <a:pPr>
              <a:spcBef>
                <a:spcPct val="0"/>
              </a:spcBef>
            </a:pPr>
            <a:r>
              <a:rPr lang="ca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(2007 </a:t>
            </a:r>
            <a:r>
              <a:rPr lang="ca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– 2014)</a:t>
            </a:r>
          </a:p>
        </p:txBody>
      </p:sp>
      <p:pic>
        <p:nvPicPr>
          <p:cNvPr id="14" name="Picture 2" descr="C:\Users\38507415X\AppData\Local\Microsoft\Windows\Temporary Internet Files\Content.Outlook\VLW0H5X8\mapa_ue_erc_17_5calls_201401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54604"/>
            <a:ext cx="3414382" cy="273787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0882"/>
            <a:ext cx="4705718" cy="643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6" y="649288"/>
            <a:ext cx="3840850" cy="18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323528" y="285293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Spain:  37 </a:t>
            </a:r>
            <a:r>
              <a:rPr lang="ca-ES" b="1" dirty="0" err="1" smtClean="0"/>
              <a:t>acknowledged</a:t>
            </a:r>
            <a:r>
              <a:rPr lang="ca-ES" b="1" dirty="0" smtClean="0"/>
              <a:t> </a:t>
            </a:r>
            <a:r>
              <a:rPr lang="ca-ES" b="1" dirty="0" err="1" smtClean="0"/>
              <a:t>institutions</a:t>
            </a:r>
            <a:endParaRPr lang="ca-ES" b="1" dirty="0" smtClean="0"/>
          </a:p>
          <a:p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28 	</a:t>
            </a:r>
            <a:r>
              <a:rPr lang="ca-ES" dirty="0" err="1" smtClean="0"/>
              <a:t>Catalonia</a:t>
            </a:r>
            <a:r>
              <a:rPr lang="ca-ES" dirty="0" smtClean="0"/>
              <a:t> (75%)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9 	Rest of Spain (25%)</a:t>
            </a:r>
            <a:endParaRPr lang="ca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20" y="4581128"/>
            <a:ext cx="18124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41884" cy="599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411760" y="24208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err="1" smtClean="0"/>
              <a:t>The</a:t>
            </a:r>
            <a:r>
              <a:rPr lang="ca-ES" sz="4000" dirty="0" smtClean="0"/>
              <a:t> </a:t>
            </a:r>
            <a:r>
              <a:rPr lang="ca-ES" sz="4000" dirty="0" err="1" smtClean="0"/>
              <a:t>pillars</a:t>
            </a:r>
            <a:r>
              <a:rPr lang="ca-ES" sz="4000" dirty="0" smtClean="0"/>
              <a:t> of </a:t>
            </a:r>
            <a:r>
              <a:rPr lang="ca-ES" sz="4000" dirty="0" err="1" smtClean="0"/>
              <a:t>the</a:t>
            </a:r>
            <a:r>
              <a:rPr lang="ca-ES" sz="4000" dirty="0" smtClean="0"/>
              <a:t> </a:t>
            </a:r>
            <a:r>
              <a:rPr lang="ca-ES" sz="4000" dirty="0" err="1" smtClean="0"/>
              <a:t>current</a:t>
            </a:r>
            <a:r>
              <a:rPr lang="ca-ES" sz="4000" dirty="0" smtClean="0"/>
              <a:t> R&amp;D Catalan model 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2522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àfic 19"/>
          <p:cNvGraphicFramePr>
            <a:graphicFrameLocks/>
          </p:cNvGraphicFramePr>
          <p:nvPr>
            <p:extLst/>
          </p:nvPr>
        </p:nvGraphicFramePr>
        <p:xfrm>
          <a:off x="-757352" y="-1100236"/>
          <a:ext cx="9793088" cy="535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àfic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687936"/>
              </p:ext>
            </p:extLst>
          </p:nvPr>
        </p:nvGraphicFramePr>
        <p:xfrm>
          <a:off x="-144524" y="0"/>
          <a:ext cx="9288524" cy="586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7285151"/>
              </p:ext>
            </p:extLst>
          </p:nvPr>
        </p:nvGraphicFramePr>
        <p:xfrm>
          <a:off x="359532" y="202929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Oval 5"/>
          <p:cNvSpPr/>
          <p:nvPr/>
        </p:nvSpPr>
        <p:spPr>
          <a:xfrm>
            <a:off x="4262041" y="3358500"/>
            <a:ext cx="396000" cy="396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Agrupa 6"/>
          <p:cNvGrpSpPr/>
          <p:nvPr/>
        </p:nvGrpSpPr>
        <p:grpSpPr>
          <a:xfrm>
            <a:off x="2581440" y="2986790"/>
            <a:ext cx="3178186" cy="678127"/>
            <a:chOff x="1347083" y="1057600"/>
            <a:chExt cx="5616624" cy="830386"/>
          </a:xfrm>
        </p:grpSpPr>
        <p:sp>
          <p:nvSpPr>
            <p:cNvPr id="8" name="Rectangle 7"/>
            <p:cNvSpPr/>
            <p:nvPr/>
          </p:nvSpPr>
          <p:spPr>
            <a:xfrm>
              <a:off x="4820188" y="1376717"/>
              <a:ext cx="1444508" cy="5112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347083" y="1057600"/>
              <a:ext cx="5616624" cy="511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193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600" b="1" kern="1200" dirty="0" smtClean="0"/>
                <a:t>2008: </a:t>
              </a:r>
              <a:r>
                <a:rPr lang="ca-ES" sz="1600" kern="1200" dirty="0" smtClean="0"/>
                <a:t>PNRI </a:t>
              </a:r>
              <a:r>
                <a:rPr lang="ca-ES" sz="1600" kern="1200" dirty="0" err="1" smtClean="0"/>
                <a:t>Agreement</a:t>
              </a:r>
              <a:endParaRPr lang="ca-ES" sz="1600" kern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943920" y="2972313"/>
            <a:ext cx="432048" cy="432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44657" y="2455990"/>
            <a:ext cx="2013324" cy="8376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/>
              <a:t>2010: </a:t>
            </a:r>
            <a:r>
              <a:rPr lang="ca-ES" sz="1600" kern="1200" dirty="0" err="1" smtClean="0"/>
              <a:t>Creation</a:t>
            </a:r>
            <a:r>
              <a:rPr lang="ca-ES" sz="1600" kern="1200" dirty="0" smtClean="0"/>
              <a:t> of     I-CERCA</a:t>
            </a:r>
            <a:endParaRPr lang="ca-ES" sz="1600" kern="1200" dirty="0"/>
          </a:p>
        </p:txBody>
      </p:sp>
      <p:sp>
        <p:nvSpPr>
          <p:cNvPr id="12" name="Oval 11"/>
          <p:cNvSpPr/>
          <p:nvPr/>
        </p:nvSpPr>
        <p:spPr>
          <a:xfrm>
            <a:off x="6622651" y="2829604"/>
            <a:ext cx="468000" cy="468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6106302" y="1829906"/>
            <a:ext cx="1424767" cy="817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/>
              <a:t>2012: </a:t>
            </a:r>
            <a:r>
              <a:rPr lang="ca-ES" sz="1600" kern="1200" dirty="0" err="1" smtClean="0"/>
              <a:t>Creation</a:t>
            </a:r>
            <a:r>
              <a:rPr lang="ca-ES" sz="1600" kern="1200" dirty="0" smtClean="0"/>
              <a:t> of </a:t>
            </a:r>
            <a:r>
              <a:rPr lang="ca-ES" sz="1600" kern="1200" dirty="0" err="1" smtClean="0"/>
              <a:t>Sincrothron</a:t>
            </a:r>
            <a:r>
              <a:rPr lang="ca-ES" sz="1600" kern="1200" dirty="0" smtClean="0"/>
              <a:t> Alba</a:t>
            </a:r>
            <a:endParaRPr lang="ca-ES" sz="1600" kern="1200" dirty="0"/>
          </a:p>
        </p:txBody>
      </p:sp>
      <p:sp>
        <p:nvSpPr>
          <p:cNvPr id="14" name="Oval 13"/>
          <p:cNvSpPr/>
          <p:nvPr/>
        </p:nvSpPr>
        <p:spPr>
          <a:xfrm>
            <a:off x="7419129" y="2704728"/>
            <a:ext cx="504000" cy="504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545637" y="3284984"/>
            <a:ext cx="1274835" cy="11768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/>
              <a:t>2013: </a:t>
            </a:r>
            <a:r>
              <a:rPr lang="ca-ES" sz="1600" kern="1200" dirty="0" err="1" smtClean="0"/>
              <a:t>Evaluation</a:t>
            </a:r>
            <a:r>
              <a:rPr lang="ca-ES" sz="1600" kern="1200" dirty="0" smtClean="0"/>
              <a:t> of CERCA </a:t>
            </a:r>
            <a:r>
              <a:rPr lang="ca-ES" sz="1600" kern="1200" dirty="0" err="1" smtClean="0"/>
              <a:t>and</a:t>
            </a:r>
            <a:r>
              <a:rPr lang="ca-ES" sz="1600" kern="1200" dirty="0" smtClean="0"/>
              <a:t> ICREA </a:t>
            </a:r>
            <a:r>
              <a:rPr lang="ca-ES" sz="1600" kern="1200" dirty="0" err="1" smtClean="0"/>
              <a:t>Academia</a:t>
            </a:r>
            <a:r>
              <a:rPr lang="ca-ES" sz="1600" kern="1200" dirty="0" smtClean="0"/>
              <a:t>. </a:t>
            </a:r>
            <a:r>
              <a:rPr lang="ca-ES" sz="1600" kern="1200" dirty="0" err="1" smtClean="0"/>
              <a:t>Creation</a:t>
            </a:r>
            <a:r>
              <a:rPr lang="ca-ES" sz="1600" kern="1200" dirty="0" smtClean="0"/>
              <a:t> of CSUC </a:t>
            </a:r>
            <a:endParaRPr lang="ca-ES" sz="1600" kern="1200" dirty="0"/>
          </a:p>
        </p:txBody>
      </p:sp>
      <p:sp>
        <p:nvSpPr>
          <p:cNvPr id="16" name="Oval 15"/>
          <p:cNvSpPr/>
          <p:nvPr/>
        </p:nvSpPr>
        <p:spPr>
          <a:xfrm>
            <a:off x="5244319" y="3151460"/>
            <a:ext cx="414000" cy="414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5949807" y="3664917"/>
            <a:ext cx="1666264" cy="357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/>
              <a:t>2011: </a:t>
            </a:r>
            <a:r>
              <a:rPr lang="ca-ES" sz="1600" kern="1200" dirty="0" smtClean="0"/>
              <a:t>Catalan Law for ICREA </a:t>
            </a:r>
            <a:r>
              <a:rPr lang="ca-ES" sz="1600" kern="1200" dirty="0" err="1" smtClean="0"/>
              <a:t>and</a:t>
            </a:r>
            <a:r>
              <a:rPr lang="ca-ES" sz="1600" kern="1200" dirty="0" smtClean="0"/>
              <a:t> CERCA</a:t>
            </a:r>
            <a:endParaRPr lang="ca-ES" sz="1600" kern="1200" dirty="0"/>
          </a:p>
        </p:txBody>
      </p:sp>
      <p:sp>
        <p:nvSpPr>
          <p:cNvPr id="19" name="Oval 18"/>
          <p:cNvSpPr/>
          <p:nvPr/>
        </p:nvSpPr>
        <p:spPr>
          <a:xfrm>
            <a:off x="8207117" y="2647460"/>
            <a:ext cx="504000" cy="504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50000"/>
              <a:hueOff val="-142312"/>
              <a:satOff val="-8728"/>
              <a:lumOff val="18448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7815145" y="1580552"/>
            <a:ext cx="1509383" cy="11283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193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kern="1200" dirty="0" smtClean="0"/>
              <a:t>2014-15: </a:t>
            </a:r>
            <a:r>
              <a:rPr lang="ca-ES" sz="1600" kern="1200" dirty="0" err="1" smtClean="0"/>
              <a:t>Industry</a:t>
            </a:r>
            <a:r>
              <a:rPr lang="ca-ES" sz="1600" kern="1200" dirty="0" smtClean="0"/>
              <a:t> of </a:t>
            </a:r>
            <a:r>
              <a:rPr lang="ca-ES" sz="1600" kern="1200" dirty="0" err="1" smtClean="0"/>
              <a:t>knowledge</a:t>
            </a:r>
            <a:r>
              <a:rPr lang="ca-ES" sz="1600" kern="1200" dirty="0" smtClean="0"/>
              <a:t> </a:t>
            </a:r>
            <a:r>
              <a:rPr lang="ca-ES" sz="1600" kern="1200" dirty="0" err="1" smtClean="0"/>
              <a:t>Programme</a:t>
            </a:r>
            <a:r>
              <a:rPr lang="ca-ES" sz="1600" kern="1200" dirty="0" smtClean="0"/>
              <a:t> </a:t>
            </a:r>
            <a:endParaRPr lang="ca-ES" sz="1600" kern="1200" dirty="0"/>
          </a:p>
        </p:txBody>
      </p:sp>
      <p:sp>
        <p:nvSpPr>
          <p:cNvPr id="26" name="Rectangle 3"/>
          <p:cNvSpPr/>
          <p:nvPr/>
        </p:nvSpPr>
        <p:spPr>
          <a:xfrm>
            <a:off x="302140" y="646240"/>
            <a:ext cx="6358091" cy="33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Since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2000,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commitment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effort</a:t>
            </a:r>
            <a:endParaRPr lang="ca-E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1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411760" y="24208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err="1" smtClean="0"/>
              <a:t>Main</a:t>
            </a:r>
            <a:r>
              <a:rPr lang="ca-ES" sz="4000" dirty="0" smtClean="0"/>
              <a:t> challenges for </a:t>
            </a:r>
            <a:r>
              <a:rPr lang="ca-ES" sz="4000" dirty="0" err="1" smtClean="0"/>
              <a:t>the</a:t>
            </a:r>
            <a:r>
              <a:rPr lang="ca-ES" sz="4000" dirty="0" smtClean="0"/>
              <a:t> Catalan R&amp;D model 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25448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843808" y="24208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1: </a:t>
            </a:r>
            <a:r>
              <a:rPr lang="ca-ES" sz="4000" b="1" dirty="0" err="1" smtClean="0"/>
              <a:t>Political</a:t>
            </a:r>
            <a:r>
              <a:rPr lang="ca-ES" sz="4000" b="1" dirty="0" smtClean="0"/>
              <a:t> </a:t>
            </a:r>
            <a:r>
              <a:rPr lang="ca-ES" sz="4000" b="1" dirty="0" err="1" smtClean="0"/>
              <a:t>framework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4125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93875" cy="38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115616" y="2060848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200" dirty="0" smtClean="0"/>
              <a:t>A </a:t>
            </a:r>
            <a:r>
              <a:rPr lang="ca-ES" sz="3200" b="1" dirty="0" err="1" smtClean="0"/>
              <a:t>law</a:t>
            </a:r>
            <a:r>
              <a:rPr lang="ca-ES" sz="3200" b="1" dirty="0" smtClean="0"/>
              <a:t> for </a:t>
            </a:r>
            <a:r>
              <a:rPr lang="ca-ES" sz="3200" b="1" dirty="0" err="1" smtClean="0"/>
              <a:t>Science</a:t>
            </a:r>
            <a:r>
              <a:rPr lang="ca-ES" sz="3200" b="1" dirty="0" smtClean="0"/>
              <a:t> </a:t>
            </a:r>
            <a:r>
              <a:rPr lang="ca-ES" sz="3200" dirty="0" smtClean="0"/>
              <a:t>in </a:t>
            </a:r>
            <a:r>
              <a:rPr lang="ca-ES" sz="3200" dirty="0" err="1" smtClean="0"/>
              <a:t>Catalonia</a:t>
            </a:r>
            <a:endParaRPr lang="ca-E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200" dirty="0" smtClean="0"/>
              <a:t>A </a:t>
            </a:r>
            <a:r>
              <a:rPr lang="ca-ES" sz="3200" dirty="0" err="1" smtClean="0"/>
              <a:t>wider</a:t>
            </a:r>
            <a:r>
              <a:rPr lang="ca-ES" sz="3200" dirty="0" smtClean="0"/>
              <a:t> </a:t>
            </a:r>
            <a:r>
              <a:rPr lang="ca-ES" sz="3200" dirty="0" err="1" smtClean="0"/>
              <a:t>scope</a:t>
            </a:r>
            <a:r>
              <a:rPr lang="ca-ES" sz="3200" dirty="0" smtClean="0"/>
              <a:t> </a:t>
            </a:r>
            <a:r>
              <a:rPr lang="ca-ES" sz="3200" b="1" dirty="0" err="1" smtClean="0"/>
              <a:t>law</a:t>
            </a:r>
            <a:r>
              <a:rPr lang="ca-ES" sz="3200" b="1" dirty="0" smtClean="0"/>
              <a:t> for </a:t>
            </a:r>
            <a:r>
              <a:rPr lang="ca-ES" sz="3200" b="1" dirty="0" err="1" smtClean="0"/>
              <a:t>Universities</a:t>
            </a:r>
            <a:r>
              <a:rPr lang="ca-ES" sz="3200" b="1" dirty="0" smtClean="0"/>
              <a:t> 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3156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267744" y="278092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err="1" smtClean="0"/>
              <a:t>The</a:t>
            </a:r>
            <a:r>
              <a:rPr lang="ca-ES" sz="4000" dirty="0" smtClean="0"/>
              <a:t> R&amp;D performance of </a:t>
            </a:r>
            <a:r>
              <a:rPr lang="ca-ES" sz="4000" dirty="0" err="1" smtClean="0"/>
              <a:t>Catalonia</a:t>
            </a:r>
            <a:r>
              <a:rPr lang="ca-ES" sz="4000" dirty="0" smtClean="0"/>
              <a:t> 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0532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843808" y="242088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2: </a:t>
            </a:r>
            <a:r>
              <a:rPr lang="ca-ES" sz="4000" b="1" dirty="0" err="1" smtClean="0"/>
              <a:t>Institutions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19592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àfic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3423"/>
              </p:ext>
            </p:extLst>
          </p:nvPr>
        </p:nvGraphicFramePr>
        <p:xfrm>
          <a:off x="2967713" y="2805647"/>
          <a:ext cx="6047128" cy="319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Agrupa 3"/>
          <p:cNvGrpSpPr/>
          <p:nvPr/>
        </p:nvGrpSpPr>
        <p:grpSpPr>
          <a:xfrm>
            <a:off x="623839" y="1071436"/>
            <a:ext cx="5532337" cy="4533522"/>
            <a:chOff x="1835696" y="805934"/>
            <a:chExt cx="5400600" cy="4515242"/>
          </a:xfrm>
        </p:grpSpPr>
        <p:pic>
          <p:nvPicPr>
            <p:cNvPr id="9" name="Imatge 1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  <a14:imgEffect>
                        <a14:colorTemperature colorTemp="8875"/>
                      </a14:imgEffect>
                      <a14:imgEffect>
                        <a14:saturation sat="1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3" t="21950" r="20773" b="32687"/>
            <a:stretch/>
          </p:blipFill>
          <p:spPr bwMode="auto">
            <a:xfrm>
              <a:off x="2483768" y="1033990"/>
              <a:ext cx="4151514" cy="4287186"/>
            </a:xfrm>
            <a:prstGeom prst="rect">
              <a:avLst/>
            </a:prstGeom>
            <a:ln>
              <a:noFill/>
            </a:ln>
            <a:effectLst>
              <a:innerShdw blurRad="63500" dist="50800">
                <a:prstClr val="black">
                  <a:alpha val="3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/>
            <p:cNvSpPr/>
            <p:nvPr/>
          </p:nvSpPr>
          <p:spPr bwMode="auto">
            <a:xfrm>
              <a:off x="5656838" y="1093966"/>
              <a:ext cx="1235864" cy="1152128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155396" y="805934"/>
              <a:ext cx="1235864" cy="1152128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339752" y="950789"/>
              <a:ext cx="1104333" cy="107928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35696" y="3981695"/>
              <a:ext cx="1224799" cy="1234070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315763" y="2436816"/>
              <a:ext cx="1224136" cy="1202877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90441" y="2678142"/>
              <a:ext cx="1245855" cy="1240280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2379870" y="1311990"/>
              <a:ext cx="989287" cy="42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UNIVERSITIES</a:t>
              </a:r>
            </a:p>
            <a:p>
              <a:pPr algn="ctr"/>
              <a:r>
                <a:rPr lang="ca-E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12 (7+5)</a:t>
              </a:r>
              <a:endParaRPr lang="ca-E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9" name="QuadreDeText 18"/>
            <p:cNvSpPr txBox="1"/>
            <p:nvPr/>
          </p:nvSpPr>
          <p:spPr>
            <a:xfrm>
              <a:off x="4300431" y="921572"/>
              <a:ext cx="868795" cy="705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SCIENTIFIC</a:t>
              </a:r>
            </a:p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 PARKS</a:t>
              </a:r>
            </a:p>
            <a:p>
              <a:pPr algn="ctr"/>
              <a:r>
                <a:rPr lang="ca-E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22</a:t>
              </a:r>
            </a:p>
          </p:txBody>
        </p:sp>
        <p:sp>
          <p:nvSpPr>
            <p:cNvPr id="21" name="QuadreDeText 20"/>
            <p:cNvSpPr txBox="1"/>
            <p:nvPr/>
          </p:nvSpPr>
          <p:spPr>
            <a:xfrm>
              <a:off x="1922733" y="4185000"/>
              <a:ext cx="1081612" cy="674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LARGE SCALE</a:t>
              </a:r>
            </a:p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 FACILITIES</a:t>
              </a:r>
            </a:p>
            <a:p>
              <a:pPr algn="ctr"/>
              <a:r>
                <a:rPr lang="ca-E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3" name="QuadreDeText 22"/>
            <p:cNvSpPr txBox="1"/>
            <p:nvPr/>
          </p:nvSpPr>
          <p:spPr>
            <a:xfrm>
              <a:off x="2386056" y="2723686"/>
              <a:ext cx="1078484" cy="689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ca-ES"/>
              </a:defPPr>
              <a:lvl1pPr algn="ctr">
                <a:defRPr sz="1200">
                  <a:latin typeface="Calibri" pitchFamily="34" charset="0"/>
                </a:defRPr>
              </a:lvl1pPr>
            </a:lstStyle>
            <a:p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R&amp;D CENTRES</a:t>
              </a:r>
            </a:p>
            <a:p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CERCA </a:t>
              </a:r>
              <a:r>
                <a:rPr lang="ca-E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45</a:t>
              </a:r>
              <a:endParaRPr lang="ca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endParaRPr>
            </a:p>
            <a:p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CSIC </a:t>
              </a:r>
              <a:r>
                <a:rPr lang="ca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24" name="QuadreDeText 23"/>
            <p:cNvSpPr txBox="1"/>
            <p:nvPr/>
          </p:nvSpPr>
          <p:spPr>
            <a:xfrm>
              <a:off x="6096039" y="2893900"/>
              <a:ext cx="1034667" cy="1026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INNOVATIVE</a:t>
              </a:r>
            </a:p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 COMPANIES</a:t>
              </a:r>
            </a:p>
            <a:p>
              <a:pPr algn="ctr"/>
              <a:r>
                <a:rPr lang="ca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8.600</a:t>
              </a:r>
            </a:p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SPIN-OFF</a:t>
              </a:r>
            </a:p>
            <a:p>
              <a:pPr algn="ctr"/>
              <a:r>
                <a:rPr lang="ca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250</a:t>
              </a:r>
            </a:p>
          </p:txBody>
        </p:sp>
        <p:sp>
          <p:nvSpPr>
            <p:cNvPr id="25" name="QuadreDeText 24"/>
            <p:cNvSpPr txBox="1"/>
            <p:nvPr/>
          </p:nvSpPr>
          <p:spPr>
            <a:xfrm>
              <a:off x="5723413" y="1373195"/>
              <a:ext cx="1161418" cy="7050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TECHNOLOGY </a:t>
              </a:r>
            </a:p>
            <a:p>
              <a:pPr algn="ctr"/>
              <a:r>
                <a:rPr lang="ca-E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CENTRES</a:t>
              </a:r>
            </a:p>
            <a:p>
              <a:pPr algn="ctr"/>
              <a:r>
                <a:rPr lang="ca-E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itchFamily="34" charset="0"/>
                </a:rPr>
                <a:t>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55393" y="2417029"/>
              <a:ext cx="2456527" cy="1011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2" lvl="0"/>
              <a:r>
                <a:rPr lang="ca-ES" altLang="ca-ES" sz="2000" b="1" dirty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1.652</a:t>
              </a:r>
              <a:r>
                <a:rPr lang="ca-ES" sz="2000" b="1" dirty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ca-ES" sz="2000" b="1" dirty="0" err="1" smtClean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Groups</a:t>
              </a:r>
              <a:r>
                <a:rPr lang="ca-ES" sz="2000" b="1" dirty="0" smtClean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 of </a:t>
              </a:r>
              <a:r>
                <a:rPr lang="ca-ES" sz="2000" b="1" dirty="0" err="1" smtClean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Research</a:t>
              </a:r>
              <a:endParaRPr lang="ca-ES" sz="2000" b="1" dirty="0" smtClean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  <a:p>
              <a:pPr marL="182562" lvl="0"/>
              <a:r>
                <a:rPr lang="ca-ES" sz="2000" b="1" dirty="0" smtClean="0">
                  <a:solidFill>
                    <a:schemeClr val="accent4">
                      <a:lumMod val="50000"/>
                    </a:schemeClr>
                  </a:solidFill>
                  <a:latin typeface="Helvetica" pitchFamily="34" charset="0"/>
                  <a:cs typeface="Helvetica" pitchFamily="34" charset="0"/>
                </a:rPr>
                <a:t>(2014-2016)</a:t>
              </a:r>
              <a:endParaRPr lang="ca-ES" sz="2000" b="1" dirty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23840" y="274707"/>
            <a:ext cx="7548560" cy="850037"/>
          </a:xfrm>
        </p:spPr>
        <p:txBody>
          <a:bodyPr anchor="t">
            <a:noAutofit/>
          </a:bodyPr>
          <a:lstStyle/>
          <a:p>
            <a:r>
              <a:rPr lang="ca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R&amp;D </a:t>
            </a:r>
            <a:r>
              <a:rPr lang="ca-E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institutions</a:t>
            </a:r>
            <a:r>
              <a:rPr lang="ca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ca-E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and</a:t>
            </a:r>
            <a:r>
              <a:rPr lang="ca-E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</a:rPr>
              <a:t> actors</a:t>
            </a:r>
            <a:endParaRPr lang="ca-ES" sz="36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32040" y="4077072"/>
            <a:ext cx="390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0" algn="r"/>
            <a:r>
              <a:rPr lang="ca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itchFamily="34" charset="0"/>
                <a:sym typeface="Symbol"/>
              </a:rPr>
              <a:t> </a:t>
            </a:r>
            <a:r>
              <a:rPr lang="ca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itchFamily="34" charset="0"/>
              </a:rPr>
              <a:t>25.000 </a:t>
            </a:r>
            <a:r>
              <a:rPr lang="ca-E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Helvetica" pitchFamily="34" charset="0"/>
              </a:rPr>
              <a:t>researchers</a:t>
            </a:r>
            <a:endParaRPr lang="ca-ES" sz="2000" b="1" dirty="0">
              <a:solidFill>
                <a:schemeClr val="tx1">
                  <a:lumMod val="85000"/>
                  <a:lumOff val="15000"/>
                </a:schemeClr>
              </a:solidFill>
              <a:cs typeface="Helvetica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8196710" y="5404613"/>
            <a:ext cx="11278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</a:t>
            </a:r>
            <a:r>
              <a:rPr lang="ca-E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a-ES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double</a:t>
            </a:r>
            <a:r>
              <a:rPr lang="ca-E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a-ES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appointments</a:t>
            </a:r>
            <a:endParaRPr lang="ca-ES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51520" y="551287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rgbClr val="FF0000"/>
                </a:solidFill>
              </a:rPr>
              <a:t>CSIC institutes in </a:t>
            </a:r>
            <a:r>
              <a:rPr lang="ca-ES" b="1" dirty="0" err="1" smtClean="0">
                <a:solidFill>
                  <a:srgbClr val="FF0000"/>
                </a:solidFill>
              </a:rPr>
              <a:t>Catalonia</a:t>
            </a:r>
            <a:r>
              <a:rPr lang="ca-ES" b="1" dirty="0" smtClean="0">
                <a:solidFill>
                  <a:srgbClr val="FF0000"/>
                </a:solidFill>
              </a:rPr>
              <a:t> all </a:t>
            </a:r>
            <a:r>
              <a:rPr lang="ca-ES" b="1" dirty="0" err="1" smtClean="0">
                <a:solidFill>
                  <a:srgbClr val="FF0000"/>
                </a:solidFill>
              </a:rPr>
              <a:t>gathered</a:t>
            </a:r>
            <a:r>
              <a:rPr lang="ca-ES" b="1" dirty="0" smtClean="0">
                <a:solidFill>
                  <a:srgbClr val="FF0000"/>
                </a:solidFill>
              </a:rPr>
              <a:t> in a </a:t>
            </a:r>
            <a:r>
              <a:rPr lang="ca-ES" b="1" dirty="0" err="1" smtClean="0">
                <a:solidFill>
                  <a:srgbClr val="FF0000"/>
                </a:solidFill>
              </a:rPr>
              <a:t>new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b="1" dirty="0" err="1" smtClean="0">
                <a:solidFill>
                  <a:srgbClr val="FF0000"/>
                </a:solidFill>
              </a:rPr>
              <a:t>Institution</a:t>
            </a:r>
            <a:endParaRPr lang="ca-E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err="1" smtClean="0">
                <a:solidFill>
                  <a:srgbClr val="FF0000"/>
                </a:solidFill>
              </a:rPr>
              <a:t>Promoting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b="1" dirty="0" err="1" smtClean="0">
                <a:solidFill>
                  <a:srgbClr val="FF0000"/>
                </a:solidFill>
              </a:rPr>
              <a:t>Governance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b="1" dirty="0" err="1" smtClean="0">
                <a:solidFill>
                  <a:srgbClr val="FF0000"/>
                </a:solidFill>
              </a:rPr>
              <a:t>change</a:t>
            </a:r>
            <a:r>
              <a:rPr lang="ca-ES" b="1" dirty="0" smtClean="0">
                <a:solidFill>
                  <a:srgbClr val="FF0000"/>
                </a:solidFill>
              </a:rPr>
              <a:t> in </a:t>
            </a:r>
            <a:r>
              <a:rPr lang="ca-ES" b="1" dirty="0" err="1" smtClean="0">
                <a:solidFill>
                  <a:srgbClr val="FF0000"/>
                </a:solidFill>
              </a:rPr>
              <a:t>universities</a:t>
            </a:r>
            <a:endParaRPr lang="ca-E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rgbClr val="FF0000"/>
                </a:solidFill>
              </a:rPr>
              <a:t>International </a:t>
            </a:r>
            <a:r>
              <a:rPr lang="ca-ES" b="1" dirty="0" err="1" smtClean="0">
                <a:solidFill>
                  <a:srgbClr val="FF0000"/>
                </a:solidFill>
              </a:rPr>
              <a:t>Participation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BEB7-ADA2-4A49-9AD9-F88A988635BD}" type="slidenum">
              <a:rPr lang="ca-ES" smtClean="0"/>
              <a:t>22</a:t>
            </a:fld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971600" y="188640"/>
            <a:ext cx="74888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2400" b="1" dirty="0" smtClean="0"/>
              <a:t>FINLAND 2010 Reform of Universities</a:t>
            </a:r>
            <a:endParaRPr lang="en-US" sz="24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Objectives </a:t>
            </a:r>
            <a:r>
              <a:rPr lang="en-US" sz="1600" b="1" dirty="0"/>
              <a:t>and key impacts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reform will facilitate operation in an international environment. Its purpose is for universities to be better able to:</a:t>
            </a:r>
          </a:p>
          <a:p>
            <a:r>
              <a:rPr lang="en-US" sz="1600" dirty="0"/>
              <a:t>react to changes in the operational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diversify their funding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compete for international research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cooperate with foreign universities and research institutes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allocate resources to top-level research and their strategic focus areas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 ensure the quality and effectiveness of their research and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strengthen their role within the system of innovation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The </a:t>
            </a:r>
            <a:r>
              <a:rPr lang="en-US" sz="1600" b="1" dirty="0"/>
              <a:t>autonomy of universities will enlarge further </a:t>
            </a:r>
            <a:br>
              <a:rPr lang="en-US" sz="1600" b="1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Universities </a:t>
            </a:r>
            <a:r>
              <a:rPr lang="en-US" sz="1600" b="1" dirty="0"/>
              <a:t>will take the place of the State as employers.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Universities </a:t>
            </a:r>
            <a:r>
              <a:rPr lang="en-US" sz="1600" b="1" dirty="0"/>
              <a:t>will have more latitude in the management of their finances </a:t>
            </a:r>
            <a:br>
              <a:rPr lang="en-US" sz="1600" b="1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Administrative </a:t>
            </a:r>
            <a:r>
              <a:rPr lang="en-US" sz="1600" b="1" dirty="0"/>
              <a:t>model for stronger university autonomy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Government </a:t>
            </a:r>
            <a:r>
              <a:rPr lang="en-US" sz="1600" b="1" dirty="0"/>
              <a:t>core funding for universities</a:t>
            </a:r>
            <a:r>
              <a:rPr lang="en-US" sz="1600" dirty="0"/>
              <a:t> </a:t>
            </a:r>
            <a:br>
              <a:rPr lang="en-US" sz="1600" dirty="0"/>
            </a:b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29209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BEB7-ADA2-4A49-9AD9-F88A988635BD}" type="slidenum">
              <a:rPr lang="ca-ES" smtClean="0"/>
              <a:t>23</a:t>
            </a:fld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1347120" y="476672"/>
            <a:ext cx="28083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Horizon</a:t>
            </a:r>
            <a:r>
              <a:rPr lang="es-ES" dirty="0">
                <a:solidFill>
                  <a:srgbClr val="0000FF"/>
                </a:solidFill>
              </a:rPr>
              <a:t> 2020</a:t>
            </a:r>
          </a:p>
          <a:p>
            <a:r>
              <a:rPr lang="es-ES" dirty="0" err="1" smtClean="0">
                <a:solidFill>
                  <a:srgbClr val="0000FF"/>
                </a:solidFill>
                <a:hlinkClick r:id="rId3" tooltip="Instituto Laue-Langevin"/>
              </a:rPr>
              <a:t>Institut</a:t>
            </a:r>
            <a:r>
              <a:rPr lang="es-ES" dirty="0" smtClean="0">
                <a:solidFill>
                  <a:srgbClr val="0000FF"/>
                </a:solidFill>
                <a:hlinkClick r:id="rId3" tooltip="Instituto Laue-Langevin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hlinkClick r:id="rId3" tooltip="Instituto Laue-Langevin"/>
              </a:rPr>
              <a:t>Laue-Langevin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  <a:hlinkClick r:id="rId4" tooltip="ISIS"/>
              </a:rPr>
              <a:t>ISIS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  <a:hlinkClick r:id="rId5" tooltip="CERN"/>
              </a:rPr>
              <a:t>CERN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6" tooltip="ESRF"/>
              </a:rPr>
              <a:t>ESRF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  <a:hlinkClick r:id="rId7" tooltip="Agencia Espacial Europea"/>
              </a:rPr>
              <a:t>ESA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err="1" smtClean="0">
                <a:solidFill>
                  <a:srgbClr val="0000FF"/>
                </a:solidFill>
                <a:hlinkClick r:id="rId8" tooltip="Hispasat 1B (aún no redactado)"/>
              </a:rPr>
              <a:t>Hispasat</a:t>
            </a:r>
            <a:r>
              <a:rPr lang="es-ES" dirty="0" smtClean="0">
                <a:solidFill>
                  <a:srgbClr val="0000FF"/>
                </a:solidFill>
                <a:hlinkClick r:id="rId8" tooltip="Hispasat 1B (aún no redactado)"/>
              </a:rPr>
              <a:t> </a:t>
            </a:r>
            <a:r>
              <a:rPr lang="es-ES" dirty="0">
                <a:solidFill>
                  <a:srgbClr val="0000FF"/>
                </a:solidFill>
                <a:hlinkClick r:id="rId8" tooltip="Hispasat 1B (aún no redactado)"/>
              </a:rPr>
              <a:t>1B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err="1">
                <a:solidFill>
                  <a:srgbClr val="0000FF"/>
                </a:solidFill>
                <a:hlinkClick r:id="rId9" tooltip="Hispasat 1C (aún no redactado)"/>
              </a:rPr>
              <a:t>Hispasat</a:t>
            </a:r>
            <a:r>
              <a:rPr lang="es-ES" dirty="0">
                <a:solidFill>
                  <a:srgbClr val="0000FF"/>
                </a:solidFill>
                <a:hlinkClick r:id="rId9" tooltip="Hispasat 1C (aún no redactado)"/>
              </a:rPr>
              <a:t> 1C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err="1">
                <a:solidFill>
                  <a:srgbClr val="0000FF"/>
                </a:solidFill>
                <a:hlinkClick r:id="rId10" tooltip="Hispasat 1D (aún no redactado)"/>
              </a:rPr>
              <a:t>Hispasat</a:t>
            </a:r>
            <a:r>
              <a:rPr lang="es-ES" dirty="0">
                <a:solidFill>
                  <a:srgbClr val="0000FF"/>
                </a:solidFill>
                <a:hlinkClick r:id="rId10" tooltip="Hispasat 1D (aún no redactado)"/>
              </a:rPr>
              <a:t> 1D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11" tooltip="Satélite Amazonas (aún no redactado)"/>
              </a:rPr>
              <a:t>Amazonas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err="1" smtClean="0">
                <a:solidFill>
                  <a:srgbClr val="0000FF"/>
                </a:solidFill>
                <a:hlinkClick r:id="rId12" tooltip="Xtar-Eur (aún no redactado)"/>
              </a:rPr>
              <a:t>Xtar-Eur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err="1" smtClean="0">
                <a:solidFill>
                  <a:srgbClr val="0000FF"/>
                </a:solidFill>
                <a:hlinkClick r:id="rId13" tooltip="Spainsat"/>
              </a:rPr>
              <a:t>Spainsat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i="1" dirty="0" smtClean="0">
                <a:solidFill>
                  <a:srgbClr val="0000FF"/>
                </a:solidFill>
                <a:hlinkClick r:id="rId14" tooltip="ESF Collaborative Research Programmes (aún no redactado)"/>
              </a:rPr>
              <a:t>ESF </a:t>
            </a:r>
            <a:endParaRPr lang="es-ES" i="1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</a:rPr>
              <a:t>CYTED</a:t>
            </a:r>
          </a:p>
          <a:p>
            <a:r>
              <a:rPr lang="es-ES" dirty="0">
                <a:solidFill>
                  <a:srgbClr val="0000FF"/>
                </a:solidFill>
              </a:rPr>
              <a:t>COST</a:t>
            </a:r>
          </a:p>
          <a:p>
            <a:r>
              <a:rPr lang="es-ES" dirty="0">
                <a:solidFill>
                  <a:srgbClr val="0000FF"/>
                </a:solidFill>
                <a:hlinkClick r:id="rId15" tooltip="EMBC/EMBO/EMBL (aún no redactado)"/>
              </a:rPr>
              <a:t>EMBC/EMBO/EMBL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rgbClr val="0000FF"/>
                </a:solidFill>
                <a:hlinkClick r:id="rId16" tooltip="Programa EUREKA (aún no redactado)"/>
              </a:rPr>
              <a:t>EUREKA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  <a:hlinkClick r:id="rId17" tooltip="Programa PROFIT (aún no redactado)"/>
              </a:rPr>
              <a:t>PROFIT</a:t>
            </a:r>
            <a:endParaRPr lang="es-ES" dirty="0">
              <a:solidFill>
                <a:srgbClr val="0000FF"/>
              </a:solidFill>
            </a:endParaRPr>
          </a:p>
          <a:p>
            <a:r>
              <a:rPr lang="es-ES" i="1" dirty="0" smtClean="0">
                <a:solidFill>
                  <a:srgbClr val="0000FF"/>
                </a:solidFill>
                <a:hlinkClick r:id="rId18" tooltip="Global Biodiversity Information Facility"/>
              </a:rPr>
              <a:t>Global </a:t>
            </a:r>
            <a:r>
              <a:rPr lang="es-ES" i="1" dirty="0" err="1">
                <a:solidFill>
                  <a:srgbClr val="0000FF"/>
                </a:solidFill>
                <a:hlinkClick r:id="rId18" tooltip="Global Biodiversity Information Facility"/>
              </a:rPr>
              <a:t>Biodiversity</a:t>
            </a:r>
            <a:r>
              <a:rPr lang="es-ES" i="1" dirty="0">
                <a:solidFill>
                  <a:srgbClr val="0000FF"/>
                </a:solidFill>
                <a:hlinkClick r:id="rId18" tooltip="Global Biodiversity Information Facility"/>
              </a:rPr>
              <a:t> </a:t>
            </a:r>
            <a:r>
              <a:rPr lang="es-ES" i="1" dirty="0" err="1">
                <a:solidFill>
                  <a:srgbClr val="0000FF"/>
                </a:solidFill>
                <a:hlinkClick r:id="rId18" tooltip="Global Biodiversity Information Facility"/>
              </a:rPr>
              <a:t>Information</a:t>
            </a:r>
            <a:r>
              <a:rPr lang="es-ES" i="1" dirty="0">
                <a:solidFill>
                  <a:srgbClr val="0000FF"/>
                </a:solidFill>
                <a:hlinkClick r:id="rId18" tooltip="Global Biodiversity Information Facility"/>
              </a:rPr>
              <a:t> </a:t>
            </a:r>
            <a:r>
              <a:rPr lang="es-ES" i="1" dirty="0" err="1">
                <a:solidFill>
                  <a:srgbClr val="0000FF"/>
                </a:solidFill>
                <a:hlinkClick r:id="rId18" tooltip="Global Biodiversity Information Facility"/>
              </a:rPr>
              <a:t>Facility</a:t>
            </a:r>
            <a:endParaRPr lang="ca-ES" dirty="0">
              <a:solidFill>
                <a:srgbClr val="0000FF"/>
              </a:solidFill>
            </a:endParaRPr>
          </a:p>
          <a:p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660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267744" y="24208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3: </a:t>
            </a:r>
          </a:p>
          <a:p>
            <a:r>
              <a:rPr lang="ca-ES" sz="4000" b="1" dirty="0" err="1" smtClean="0"/>
              <a:t>The</a:t>
            </a:r>
            <a:r>
              <a:rPr lang="ca-ES" sz="4000" dirty="0" smtClean="0"/>
              <a:t> </a:t>
            </a:r>
            <a:r>
              <a:rPr lang="ca-ES" sz="4000" b="1" dirty="0" err="1" smtClean="0"/>
              <a:t>Role</a:t>
            </a:r>
            <a:r>
              <a:rPr lang="ca-ES" sz="4000" b="1" dirty="0" smtClean="0"/>
              <a:t> of GOV agencies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24069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es de Recerca de Catalu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5" y="1760999"/>
            <a:ext cx="1112859" cy="5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8789" r="73437" b="81609"/>
          <a:stretch/>
        </p:blipFill>
        <p:spPr bwMode="auto">
          <a:xfrm>
            <a:off x="4638650" y="1804943"/>
            <a:ext cx="1085478" cy="5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r="79405" b="79947"/>
          <a:stretch/>
        </p:blipFill>
        <p:spPr bwMode="auto">
          <a:xfrm>
            <a:off x="3149899" y="1805247"/>
            <a:ext cx="1287730" cy="5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04943"/>
            <a:ext cx="1216351" cy="4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14184" r="63095" b="74442"/>
          <a:stretch/>
        </p:blipFill>
        <p:spPr bwMode="auto">
          <a:xfrm>
            <a:off x="1846921" y="1868473"/>
            <a:ext cx="1140903" cy="5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251520" y="2636912"/>
            <a:ext cx="1512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Suporting</a:t>
            </a:r>
            <a:r>
              <a:rPr lang="ca-ES" sz="1400" dirty="0" smtClean="0">
                <a:latin typeface="Arial Narrow" pitchFamily="34" charset="0"/>
              </a:rPr>
              <a:t>  </a:t>
            </a:r>
            <a:r>
              <a:rPr lang="ca-ES" sz="1400" dirty="0" err="1" smtClean="0">
                <a:latin typeface="Arial Narrow" pitchFamily="34" charset="0"/>
              </a:rPr>
              <a:t>activity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strategic</a:t>
            </a:r>
            <a:r>
              <a:rPr lang="ca-ES" sz="1400" dirty="0" smtClean="0">
                <a:latin typeface="Arial Narrow" pitchFamily="34" charset="0"/>
              </a:rPr>
              <a:t> decisions </a:t>
            </a:r>
            <a:r>
              <a:rPr lang="ca-ES" sz="1400" dirty="0" err="1" smtClean="0">
                <a:latin typeface="Arial Narrow" pitchFamily="34" charset="0"/>
              </a:rPr>
              <a:t>at</a:t>
            </a:r>
            <a:r>
              <a:rPr lang="ca-ES" sz="1400" dirty="0" smtClean="0">
                <a:latin typeface="Arial Narrow" pitchFamily="34" charset="0"/>
              </a:rPr>
              <a:t> centres 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Programme</a:t>
            </a:r>
            <a:r>
              <a:rPr lang="ca-ES" sz="1400" dirty="0" smtClean="0">
                <a:latin typeface="Arial Narrow" pitchFamily="34" charset="0"/>
              </a:rPr>
              <a:t> SUMA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Programme</a:t>
            </a:r>
            <a:r>
              <a:rPr lang="ca-ES" sz="1400" dirty="0" smtClean="0">
                <a:latin typeface="Arial Narrow" pitchFamily="34" charset="0"/>
              </a:rPr>
              <a:t>  for KTT /PROVA’T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Evaluation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Economic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law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assessements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HRS4R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 smtClean="0">
              <a:latin typeface="Arial Narrow" pitchFamily="34" charset="0"/>
            </a:endParaRPr>
          </a:p>
          <a:p>
            <a:pPr marL="85725" indent="-85725">
              <a:buFontTx/>
              <a:buChar char="-"/>
            </a:pPr>
            <a:endParaRPr lang="ca-ES" sz="1400" dirty="0">
              <a:latin typeface="Arial Narrow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1691680" y="2636912"/>
            <a:ext cx="15121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Managing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Research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Grants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Appraisal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evaluation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Unit of </a:t>
            </a:r>
            <a:r>
              <a:rPr lang="ca-ES" sz="1400" dirty="0" err="1" smtClean="0">
                <a:latin typeface="Arial Narrow" pitchFamily="34" charset="0"/>
              </a:rPr>
              <a:t>European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international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projects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Competititve</a:t>
            </a:r>
            <a:r>
              <a:rPr lang="ca-ES" sz="1400" dirty="0" smtClean="0">
                <a:latin typeface="Arial Narrow" pitchFamily="34" charset="0"/>
              </a:rPr>
              <a:t> calls (FI, BP, DI..)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SGR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Knowledge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Industry</a:t>
            </a:r>
            <a:r>
              <a:rPr lang="ca-ES" sz="1400" dirty="0" smtClean="0">
                <a:latin typeface="Arial Narrow" pitchFamily="34" charset="0"/>
              </a:rPr>
              <a:t>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 smtClean="0">
              <a:latin typeface="Arial Narrow" pitchFamily="34" charset="0"/>
            </a:endParaRPr>
          </a:p>
          <a:p>
            <a:pPr marL="85725" indent="-85725">
              <a:buFontTx/>
              <a:buChar char="-"/>
            </a:pPr>
            <a:endParaRPr lang="ca-ES" sz="1400" dirty="0">
              <a:latin typeface="Arial Narrow" pitchFamily="34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3160842" y="2636912"/>
            <a:ext cx="1483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ICREA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ICREA </a:t>
            </a:r>
            <a:r>
              <a:rPr lang="ca-ES" sz="1400" dirty="0" err="1" smtClean="0">
                <a:latin typeface="Arial Narrow" pitchFamily="34" charset="0"/>
              </a:rPr>
              <a:t>Academia</a:t>
            </a:r>
            <a:r>
              <a:rPr lang="ca-ES" sz="1400" dirty="0" smtClean="0">
                <a:latin typeface="Arial Narrow" pitchFamily="34" charset="0"/>
              </a:rPr>
              <a:t> call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>
              <a:latin typeface="Arial Narrow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4355976" y="2636912"/>
            <a:ext cx="1635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Interface </a:t>
            </a:r>
            <a:r>
              <a:rPr lang="ca-ES" sz="1400" dirty="0" err="1" smtClean="0">
                <a:latin typeface="Arial Narrow" pitchFamily="34" charset="0"/>
              </a:rPr>
              <a:t>between</a:t>
            </a:r>
            <a:r>
              <a:rPr lang="ca-ES" sz="1400" dirty="0" smtClean="0">
                <a:latin typeface="Arial Narrow" pitchFamily="34" charset="0"/>
              </a:rPr>
              <a:t>  </a:t>
            </a:r>
            <a:r>
              <a:rPr lang="ca-ES" sz="1400" dirty="0" err="1" smtClean="0">
                <a:latin typeface="Arial Narrow" pitchFamily="34" charset="0"/>
              </a:rPr>
              <a:t>public</a:t>
            </a:r>
            <a:r>
              <a:rPr lang="ca-ES" sz="1400" dirty="0" smtClean="0">
                <a:latin typeface="Arial Narrow" pitchFamily="34" charset="0"/>
              </a:rPr>
              <a:t> sector </a:t>
            </a:r>
            <a:r>
              <a:rPr lang="ca-ES" sz="1400" dirty="0">
                <a:latin typeface="Arial Narrow" pitchFamily="34" charset="0"/>
              </a:rPr>
              <a:t>públic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academia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Scientific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dissemination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Arial Narrow" pitchFamily="34" charset="0"/>
              </a:rPr>
              <a:t>R&amp;D </a:t>
            </a:r>
            <a:r>
              <a:rPr lang="ca-ES" sz="1400" dirty="0" err="1" smtClean="0">
                <a:latin typeface="Arial Narrow" pitchFamily="34" charset="0"/>
              </a:rPr>
              <a:t>results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valorisation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Programme</a:t>
            </a:r>
            <a:r>
              <a:rPr lang="ca-ES" sz="1400" dirty="0" smtClean="0">
                <a:latin typeface="Arial Narrow" pitchFamily="34" charset="0"/>
              </a:rPr>
              <a:t> 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Science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week</a:t>
            </a:r>
            <a:endParaRPr lang="ca-ES" sz="1400" dirty="0" smtClean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Research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National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Prizes</a:t>
            </a:r>
            <a:endParaRPr lang="ca-ES" sz="1400" dirty="0">
              <a:latin typeface="Arial Narrow" pitchFamily="34" charset="0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5959202" y="256490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Supporting</a:t>
            </a:r>
            <a:r>
              <a:rPr lang="ca-ES" sz="1400" dirty="0" smtClean="0">
                <a:latin typeface="Arial Narrow" pitchFamily="34" charset="0"/>
              </a:rPr>
              <a:t> TECNIO centres</a:t>
            </a:r>
            <a:endParaRPr lang="ca-ES" sz="14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Innovation</a:t>
            </a:r>
            <a:r>
              <a:rPr lang="ca-ES" sz="1400" dirty="0" smtClean="0">
                <a:latin typeface="Arial Narrow" pitchFamily="34" charset="0"/>
              </a:rPr>
              <a:t> calls</a:t>
            </a:r>
            <a:endParaRPr lang="ca-ES" sz="1400" dirty="0">
              <a:latin typeface="Arial Narrow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7452320" y="256490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err="1" smtClean="0">
                <a:latin typeface="Arial Narrow" pitchFamily="34" charset="0"/>
              </a:rPr>
              <a:t>Academic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research</a:t>
            </a:r>
            <a:r>
              <a:rPr lang="ca-ES" sz="1400" dirty="0" smtClean="0">
                <a:latin typeface="Arial Narrow" pitchFamily="34" charset="0"/>
              </a:rPr>
              <a:t> staff </a:t>
            </a:r>
            <a:r>
              <a:rPr lang="ca-ES" sz="1400" dirty="0" err="1" smtClean="0">
                <a:latin typeface="Arial Narrow" pitchFamily="34" charset="0"/>
              </a:rPr>
              <a:t>assessment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and</a:t>
            </a:r>
            <a:r>
              <a:rPr lang="ca-ES" sz="1400" dirty="0" smtClean="0">
                <a:latin typeface="Arial Narrow" pitchFamily="34" charset="0"/>
              </a:rPr>
              <a:t> </a:t>
            </a:r>
            <a:r>
              <a:rPr lang="ca-ES" sz="1400" dirty="0" err="1" smtClean="0">
                <a:latin typeface="Arial Narrow" pitchFamily="34" charset="0"/>
              </a:rPr>
              <a:t>certification</a:t>
            </a:r>
            <a:endParaRPr lang="ca-ES" sz="1400" dirty="0" smtClean="0">
              <a:latin typeface="Arial Narrow" pitchFamily="34" charset="0"/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312834" y="858145"/>
            <a:ext cx="8518332" cy="33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Government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Agencies</a:t>
            </a:r>
            <a:endParaRPr lang="ca-E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1152128" cy="6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1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" y="260648"/>
            <a:ext cx="89820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539552" y="4005064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Scientific </a:t>
            </a:r>
            <a:r>
              <a:rPr lang="en-US" dirty="0"/>
              <a:t>computing for both academic and industrial </a:t>
            </a:r>
            <a:r>
              <a:rPr lang="en-US" dirty="0" smtClean="0"/>
              <a:t>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networks (</a:t>
            </a:r>
            <a:r>
              <a:rPr lang="en-US" dirty="0" err="1"/>
              <a:t>Anella</a:t>
            </a:r>
            <a:r>
              <a:rPr lang="en-US" dirty="0"/>
              <a:t> Científica and CATNIX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</a:t>
            </a:r>
            <a:r>
              <a:rPr lang="en-US" dirty="0"/>
              <a:t>repositories for university </a:t>
            </a:r>
            <a:r>
              <a:rPr lang="en-US" dirty="0" smtClean="0"/>
              <a:t>and R&amp;D data </a:t>
            </a:r>
            <a:r>
              <a:rPr lang="en-US" dirty="0"/>
              <a:t>(TDX, RECERCAT, RACO, MDX</a:t>
            </a:r>
            <a:r>
              <a:rPr lang="en-US" dirty="0" smtClean="0"/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to electronic </a:t>
            </a:r>
            <a:r>
              <a:rPr lang="en-US" dirty="0"/>
              <a:t>administration (digital certification, registration of incoming and outgoing documents, electronic voting</a:t>
            </a:r>
            <a:r>
              <a:rPr lang="en-US" dirty="0" smtClean="0"/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Libraries</a:t>
            </a:r>
            <a:r>
              <a:rPr lang="en-US" dirty="0"/>
              <a:t> </a:t>
            </a:r>
            <a:r>
              <a:rPr lang="en-US" dirty="0" smtClean="0"/>
              <a:t>cooperation </a:t>
            </a:r>
            <a:r>
              <a:rPr lang="en-US" dirty="0"/>
              <a:t>(CCUC, PUC, BDC, </a:t>
            </a:r>
            <a:r>
              <a:rPr lang="en-US" dirty="0" smtClean="0"/>
              <a:t>MDC…) and </a:t>
            </a:r>
            <a:r>
              <a:rPr lang="en-US" b="1" dirty="0" smtClean="0">
                <a:solidFill>
                  <a:srgbClr val="FF0000"/>
                </a:solidFill>
              </a:rPr>
              <a:t>journals joint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 Procurement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71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840" y="404664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CRIStin</a:t>
            </a:r>
            <a:r>
              <a:rPr lang="en-US" sz="2400" b="1" dirty="0" smtClean="0"/>
              <a:t> system in Norway</a:t>
            </a:r>
            <a:endParaRPr lang="en-US" sz="2400" b="1" dirty="0"/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Research institutions:</a:t>
            </a:r>
          </a:p>
          <a:p>
            <a:r>
              <a:rPr lang="en-US" sz="1600" dirty="0"/>
              <a:t>The need for </a:t>
            </a:r>
            <a:r>
              <a:rPr lang="en-US" sz="1600" dirty="0" smtClean="0"/>
              <a:t>analysis </a:t>
            </a:r>
            <a:r>
              <a:rPr lang="en-US" sz="1600" dirty="0"/>
              <a:t>of own research</a:t>
            </a:r>
          </a:p>
          <a:p>
            <a:r>
              <a:rPr lang="en-US" sz="1600" dirty="0"/>
              <a:t>The need for promotion of own research</a:t>
            </a:r>
          </a:p>
          <a:p>
            <a:r>
              <a:rPr lang="en-US" sz="1600" dirty="0"/>
              <a:t>The need for increased resources and administrative relief</a:t>
            </a:r>
          </a:p>
          <a:p>
            <a:r>
              <a:rPr lang="en-US" sz="1600" dirty="0"/>
              <a:t>The need for increased confidence in the research through visualization of research ethics and documentation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Researchers</a:t>
            </a:r>
            <a:r>
              <a:rPr lang="en-US" sz="1600" b="1" dirty="0"/>
              <a:t>:</a:t>
            </a:r>
          </a:p>
          <a:p>
            <a:r>
              <a:rPr lang="en-US" sz="1600" dirty="0"/>
              <a:t>The need for time-saving and administrative simplification in the application and reporting tasks</a:t>
            </a:r>
          </a:p>
          <a:p>
            <a:r>
              <a:rPr lang="en-US" sz="1600" dirty="0"/>
              <a:t>The need for access to information about resources and results of Norwegian research</a:t>
            </a:r>
          </a:p>
          <a:p>
            <a:r>
              <a:rPr lang="en-US" sz="1600" dirty="0"/>
              <a:t>The need for visibility and attractiveness related to own activities and expertise</a:t>
            </a:r>
          </a:p>
          <a:p>
            <a:r>
              <a:rPr lang="en-US" sz="1600" dirty="0"/>
              <a:t>The need to facilitate knowledge and research dissemination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Authorities:</a:t>
            </a:r>
          </a:p>
          <a:p>
            <a:r>
              <a:rPr lang="en-US" sz="1600" dirty="0"/>
              <a:t>The need for documentation of research results and the funding of research</a:t>
            </a:r>
          </a:p>
          <a:p>
            <a:r>
              <a:rPr lang="en-US" sz="1600" dirty="0"/>
              <a:t>The need for research statistics and knowledge base for policy and management</a:t>
            </a:r>
          </a:p>
          <a:p>
            <a:r>
              <a:rPr lang="en-US" sz="1600" dirty="0"/>
              <a:t>The need for management and prioritization of target areas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Media and the general public:</a:t>
            </a:r>
          </a:p>
          <a:p>
            <a:r>
              <a:rPr lang="en-US" sz="1600" dirty="0"/>
              <a:t>The need for increased attention to research in the media and society</a:t>
            </a:r>
          </a:p>
          <a:p>
            <a:r>
              <a:rPr lang="en-US" sz="1600" dirty="0"/>
              <a:t>The need for an overview of the competence profile</a:t>
            </a:r>
          </a:p>
          <a:p>
            <a:r>
              <a:rPr lang="en-US" sz="1600" dirty="0"/>
              <a:t>The need for access to published results for use in popular scientific treatises</a:t>
            </a:r>
          </a:p>
        </p:txBody>
      </p:sp>
    </p:spTree>
    <p:extLst>
      <p:ext uri="{BB962C8B-B14F-4D97-AF65-F5344CB8AC3E}">
        <p14:creationId xmlns:p14="http://schemas.microsoft.com/office/powerpoint/2010/main" val="25472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 smtClean="0"/>
              <a:t>UNEIX</a:t>
            </a:r>
            <a:r>
              <a:rPr lang="ca-ES" dirty="0" smtClean="0"/>
              <a:t>: Catalan GOV </a:t>
            </a:r>
            <a:r>
              <a:rPr lang="ca-ES" dirty="0" err="1" smtClean="0"/>
              <a:t>collects</a:t>
            </a:r>
            <a:r>
              <a:rPr lang="ca-ES" dirty="0" smtClean="0"/>
              <a:t> </a:t>
            </a:r>
            <a:r>
              <a:rPr lang="ca-ES" dirty="0" err="1" smtClean="0"/>
              <a:t>systematically</a:t>
            </a:r>
            <a:r>
              <a:rPr lang="ca-ES" dirty="0" smtClean="0"/>
              <a:t> R&amp;D input </a:t>
            </a:r>
            <a:r>
              <a:rPr lang="ca-ES" dirty="0" err="1" smtClean="0"/>
              <a:t>and</a:t>
            </a:r>
            <a:r>
              <a:rPr lang="ca-ES" dirty="0" smtClean="0"/>
              <a:t> output data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err="1" smtClean="0"/>
              <a:t>Universities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Research</a:t>
            </a:r>
            <a:r>
              <a:rPr lang="ca-ES" dirty="0" smtClean="0"/>
              <a:t> </a:t>
            </a:r>
            <a:r>
              <a:rPr lang="ca-ES" dirty="0" err="1" smtClean="0"/>
              <a:t>Institutions</a:t>
            </a:r>
            <a:r>
              <a:rPr lang="ca-ES" dirty="0" smtClean="0"/>
              <a:t>.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 err="1" smtClean="0"/>
              <a:t>Universities</a:t>
            </a:r>
            <a:r>
              <a:rPr lang="ca-ES" dirty="0" smtClean="0"/>
              <a:t>: </a:t>
            </a:r>
            <a:r>
              <a:rPr lang="ca-ES" dirty="0" err="1" smtClean="0"/>
              <a:t>Each</a:t>
            </a:r>
            <a:r>
              <a:rPr lang="ca-ES" dirty="0" smtClean="0"/>
              <a:t> UNIV has a </a:t>
            </a:r>
            <a:r>
              <a:rPr lang="ca-ES" dirty="0" err="1" smtClean="0"/>
              <a:t>a</a:t>
            </a:r>
            <a:r>
              <a:rPr lang="ca-ES" dirty="0" smtClean="0"/>
              <a:t> particular CRIS  </a:t>
            </a:r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r>
              <a:rPr lang="en-US" b="1" dirty="0" smtClean="0"/>
              <a:t>There is not an intelligent system of managing scientific data in Catalonia</a:t>
            </a:r>
            <a:endParaRPr lang="en-US" b="1" dirty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83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755576" y="1667563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latin typeface="+mj-lt"/>
              </a:rPr>
              <a:t>BIG DATA </a:t>
            </a:r>
            <a:r>
              <a:rPr lang="ca-ES" sz="3200" dirty="0" err="1" smtClean="0">
                <a:latin typeface="+mj-lt"/>
              </a:rPr>
              <a:t>architecture</a:t>
            </a:r>
            <a:r>
              <a:rPr lang="ca-ES" sz="3200" dirty="0" smtClean="0">
                <a:latin typeface="+mj-lt"/>
              </a:rPr>
              <a:t> in </a:t>
            </a:r>
            <a:r>
              <a:rPr lang="ca-ES" sz="3200" dirty="0" err="1" smtClean="0">
                <a:latin typeface="+mj-lt"/>
              </a:rPr>
              <a:t>Catalonia</a:t>
            </a:r>
            <a:r>
              <a:rPr lang="ca-ES" sz="3200" dirty="0" smtClean="0">
                <a:latin typeface="+mj-lt"/>
              </a:rPr>
              <a:t>: Ivory </a:t>
            </a:r>
            <a:r>
              <a:rPr lang="ca-ES" sz="3200" dirty="0" err="1" smtClean="0">
                <a:latin typeface="+mj-lt"/>
              </a:rPr>
              <a:t>Tower</a:t>
            </a:r>
            <a:endParaRPr lang="ca-ES" sz="3200" dirty="0" smtClean="0">
              <a:latin typeface="+mj-lt"/>
            </a:endParaRPr>
          </a:p>
          <a:p>
            <a:endParaRPr lang="ca-ES" sz="3200" dirty="0">
              <a:latin typeface="+mj-lt"/>
            </a:endParaRPr>
          </a:p>
          <a:p>
            <a:r>
              <a:rPr lang="ca-ES" sz="3200" dirty="0" err="1" smtClean="0">
                <a:latin typeface="+mj-lt"/>
              </a:rPr>
              <a:t>Lacking</a:t>
            </a:r>
            <a:r>
              <a:rPr lang="ca-ES" sz="3200" dirty="0" smtClean="0">
                <a:latin typeface="+mj-lt"/>
              </a:rPr>
              <a:t> a </a:t>
            </a:r>
            <a:r>
              <a:rPr lang="ca-ES" sz="3200" dirty="0" err="1" smtClean="0">
                <a:latin typeface="+mj-lt"/>
              </a:rPr>
              <a:t>national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strategy</a:t>
            </a:r>
            <a:r>
              <a:rPr lang="ca-ES" sz="3200" dirty="0" smtClean="0">
                <a:latin typeface="+mj-lt"/>
              </a:rPr>
              <a:t> for </a:t>
            </a:r>
            <a:r>
              <a:rPr lang="ca-ES" sz="3200" dirty="0" err="1" smtClean="0">
                <a:latin typeface="+mj-lt"/>
              </a:rPr>
              <a:t>keeping</a:t>
            </a:r>
            <a:r>
              <a:rPr lang="ca-ES" sz="3200" dirty="0" smtClean="0">
                <a:latin typeface="+mj-lt"/>
              </a:rPr>
              <a:t>, </a:t>
            </a:r>
            <a:r>
              <a:rPr lang="ca-ES" sz="3200" dirty="0" err="1" smtClean="0">
                <a:latin typeface="+mj-lt"/>
              </a:rPr>
              <a:t>saving</a:t>
            </a:r>
            <a:r>
              <a:rPr lang="ca-ES" sz="3200" dirty="0" smtClean="0">
                <a:latin typeface="+mj-lt"/>
              </a:rPr>
              <a:t>, </a:t>
            </a:r>
            <a:r>
              <a:rPr lang="ca-ES" sz="3200" dirty="0" err="1" smtClean="0">
                <a:latin typeface="+mj-lt"/>
              </a:rPr>
              <a:t>moving</a:t>
            </a:r>
            <a:r>
              <a:rPr lang="ca-ES" sz="3200" dirty="0" smtClean="0">
                <a:latin typeface="+mj-lt"/>
              </a:rPr>
              <a:t>, </a:t>
            </a:r>
            <a:r>
              <a:rPr lang="ca-ES" sz="3200" dirty="0" err="1" smtClean="0">
                <a:latin typeface="+mj-lt"/>
              </a:rPr>
              <a:t>investing</a:t>
            </a:r>
            <a:r>
              <a:rPr lang="ca-ES" sz="3200" dirty="0" smtClean="0">
                <a:latin typeface="+mj-lt"/>
              </a:rPr>
              <a:t> in </a:t>
            </a:r>
            <a:r>
              <a:rPr lang="ca-ES" sz="3200" dirty="0" err="1" smtClean="0">
                <a:latin typeface="+mj-lt"/>
              </a:rPr>
              <a:t>shared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facilities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and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analysing</a:t>
            </a:r>
            <a:r>
              <a:rPr lang="ca-ES" sz="3200" dirty="0" smtClean="0">
                <a:latin typeface="+mj-lt"/>
              </a:rPr>
              <a:t> Big Data.</a:t>
            </a:r>
          </a:p>
          <a:p>
            <a:endParaRPr lang="ca-ES" sz="3200" dirty="0">
              <a:latin typeface="+mj-lt"/>
            </a:endParaRPr>
          </a:p>
          <a:p>
            <a:r>
              <a:rPr lang="ca-ES" sz="3200" dirty="0" smtClean="0">
                <a:latin typeface="+mj-lt"/>
              </a:rPr>
              <a:t>  </a:t>
            </a:r>
            <a:endParaRPr lang="ca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0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869" y="86697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http://www.sagradafamilia.cat/docs_instit/vvirtual.php?vv=1</a:t>
            </a:r>
            <a:endParaRPr lang="ca-ES" dirty="0"/>
          </a:p>
        </p:txBody>
      </p:sp>
      <p:pic>
        <p:nvPicPr>
          <p:cNvPr id="18438" name="Picture 6" descr="SF - la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8083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38132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5"/>
              </a:rPr>
              <a:t>http://www.fcbvirtualtour.com/content2/?idioma=es</a:t>
            </a:r>
            <a:endParaRPr lang="ca-E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1"/>
            <a:ext cx="5513839" cy="29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195736" y="1916832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4: </a:t>
            </a:r>
          </a:p>
          <a:p>
            <a:r>
              <a:rPr lang="ca-ES" sz="4000" b="1" dirty="0" err="1" smtClean="0"/>
              <a:t>The</a:t>
            </a:r>
            <a:r>
              <a:rPr lang="ca-ES" sz="4000" dirty="0" smtClean="0"/>
              <a:t> </a:t>
            </a:r>
            <a:r>
              <a:rPr lang="ca-ES" sz="4000" b="1" dirty="0" err="1" smtClean="0"/>
              <a:t>increasing</a:t>
            </a:r>
            <a:r>
              <a:rPr lang="ca-ES" sz="4000" b="1" dirty="0" smtClean="0"/>
              <a:t> </a:t>
            </a:r>
            <a:r>
              <a:rPr lang="ca-ES" sz="4000" b="1" dirty="0" err="1" smtClean="0"/>
              <a:t>Knowledge</a:t>
            </a:r>
            <a:r>
              <a:rPr lang="ca-ES" sz="4000" b="1" dirty="0" smtClean="0"/>
              <a:t> &amp; Technology </a:t>
            </a:r>
            <a:r>
              <a:rPr lang="ca-ES" sz="4000" b="1" dirty="0" err="1" smtClean="0"/>
              <a:t>Transfer</a:t>
            </a:r>
            <a:r>
              <a:rPr lang="ca-ES" sz="4000" b="1" dirty="0" smtClean="0"/>
              <a:t> (KTT)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13545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1" y="509101"/>
            <a:ext cx="8391683" cy="58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56176" y="5445224"/>
            <a:ext cx="2448272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36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1" y="1377523"/>
            <a:ext cx="8136904" cy="48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QuadreDeText 4"/>
          <p:cNvSpPr txBox="1"/>
          <p:nvPr/>
        </p:nvSpPr>
        <p:spPr>
          <a:xfrm>
            <a:off x="179512" y="260648"/>
            <a:ext cx="8856984" cy="78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a-ES"/>
            </a:defPPr>
            <a:lvl1pPr algn="just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 smtClean="0"/>
              <a:t> </a:t>
            </a:r>
          </a:p>
          <a:p>
            <a:r>
              <a:rPr lang="ca-ES" dirty="0" err="1" smtClean="0"/>
              <a:t>Programme</a:t>
            </a:r>
            <a:r>
              <a:rPr lang="ca-ES" dirty="0" smtClean="0"/>
              <a:t> </a:t>
            </a:r>
            <a:r>
              <a:rPr lang="ca-ES" dirty="0" err="1" smtClean="0"/>
              <a:t>Industry</a:t>
            </a:r>
            <a:r>
              <a:rPr lang="ca-ES" dirty="0" smtClean="0"/>
              <a:t> of </a:t>
            </a:r>
            <a:r>
              <a:rPr lang="ca-ES" dirty="0" err="1" smtClean="0"/>
              <a:t>Knowledge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37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4" y="548680"/>
            <a:ext cx="5055936" cy="58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idor de contingut 2"/>
          <p:cNvSpPr txBox="1">
            <a:spLocks/>
          </p:cNvSpPr>
          <p:nvPr/>
        </p:nvSpPr>
        <p:spPr>
          <a:xfrm>
            <a:off x="5796136" y="1225264"/>
            <a:ext cx="3096344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need</a:t>
            </a:r>
            <a:r>
              <a:rPr lang="ca-ES" b="1" dirty="0" smtClean="0"/>
              <a:t> of a </a:t>
            </a:r>
            <a:r>
              <a:rPr lang="ca-ES" b="1" dirty="0" err="1" smtClean="0"/>
              <a:t>joint</a:t>
            </a:r>
            <a:r>
              <a:rPr lang="ca-ES" b="1" dirty="0" smtClean="0"/>
              <a:t> </a:t>
            </a:r>
            <a:r>
              <a:rPr lang="ca-ES" b="1" dirty="0" err="1" smtClean="0"/>
              <a:t>technology</a:t>
            </a:r>
            <a:r>
              <a:rPr lang="ca-ES" b="1" dirty="0" smtClean="0"/>
              <a:t> </a:t>
            </a:r>
            <a:r>
              <a:rPr lang="ca-ES" b="1" dirty="0" err="1" smtClean="0"/>
              <a:t>Portfolio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8448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195736" y="191683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5: </a:t>
            </a:r>
          </a:p>
          <a:p>
            <a:r>
              <a:rPr lang="ca-ES" sz="4000" b="1" dirty="0" err="1" smtClean="0"/>
              <a:t>Accountability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1465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625951" y="206084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err="1" smtClean="0">
                <a:latin typeface="+mj-lt"/>
              </a:rPr>
              <a:t>Supporting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the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b="1" dirty="0" err="1" smtClean="0">
                <a:latin typeface="+mj-lt"/>
              </a:rPr>
              <a:t>culture</a:t>
            </a:r>
            <a:r>
              <a:rPr lang="ca-ES" sz="3200" b="1" dirty="0" smtClean="0">
                <a:latin typeface="+mj-lt"/>
              </a:rPr>
              <a:t> of </a:t>
            </a:r>
            <a:r>
              <a:rPr lang="ca-ES" sz="3200" b="1" dirty="0" err="1" smtClean="0">
                <a:latin typeface="+mj-lt"/>
              </a:rPr>
              <a:t>evaluation</a:t>
            </a:r>
            <a:r>
              <a:rPr lang="ca-ES" sz="3200" b="1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and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the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implementation</a:t>
            </a:r>
            <a:r>
              <a:rPr lang="ca-ES" sz="3200" dirty="0" smtClean="0">
                <a:latin typeface="+mj-lt"/>
              </a:rPr>
              <a:t> of </a:t>
            </a:r>
            <a:r>
              <a:rPr lang="ca-ES" sz="3200" dirty="0" err="1" smtClean="0">
                <a:latin typeface="+mj-lt"/>
              </a:rPr>
              <a:t>scientific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dissemination</a:t>
            </a:r>
            <a:r>
              <a:rPr lang="ca-ES" sz="3200" dirty="0" smtClean="0">
                <a:latin typeface="+mj-lt"/>
              </a:rPr>
              <a:t> </a:t>
            </a:r>
          </a:p>
          <a:p>
            <a:endParaRPr lang="ca-ES" sz="3200" dirty="0">
              <a:latin typeface="+mj-lt"/>
            </a:endParaRPr>
          </a:p>
          <a:p>
            <a:r>
              <a:rPr lang="ca-ES" sz="3200" b="1" dirty="0" err="1" smtClean="0">
                <a:latin typeface="+mj-lt"/>
              </a:rPr>
              <a:t>Transparency</a:t>
            </a:r>
            <a:r>
              <a:rPr lang="ca-ES" sz="3200" dirty="0" smtClean="0">
                <a:latin typeface="+mj-lt"/>
              </a:rPr>
              <a:t> in GOV Agencies, </a:t>
            </a:r>
            <a:r>
              <a:rPr lang="ca-ES" sz="3200" dirty="0" err="1" smtClean="0">
                <a:latin typeface="+mj-lt"/>
              </a:rPr>
              <a:t>Universities</a:t>
            </a:r>
            <a:r>
              <a:rPr lang="ca-ES" sz="3200" dirty="0" smtClean="0">
                <a:latin typeface="+mj-lt"/>
              </a:rPr>
              <a:t>, </a:t>
            </a:r>
            <a:r>
              <a:rPr lang="ca-ES" sz="3200" dirty="0" err="1">
                <a:latin typeface="+mj-lt"/>
              </a:rPr>
              <a:t>R</a:t>
            </a:r>
            <a:r>
              <a:rPr lang="ca-ES" sz="3200" dirty="0" err="1" smtClean="0">
                <a:latin typeface="+mj-lt"/>
              </a:rPr>
              <a:t>esearch</a:t>
            </a:r>
            <a:r>
              <a:rPr lang="ca-ES" sz="3200" dirty="0" smtClean="0">
                <a:latin typeface="+mj-lt"/>
              </a:rPr>
              <a:t> Centres </a:t>
            </a:r>
            <a:r>
              <a:rPr lang="ca-ES" sz="3200" dirty="0" err="1" smtClean="0">
                <a:latin typeface="+mj-lt"/>
              </a:rPr>
              <a:t>and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public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institutions</a:t>
            </a:r>
            <a:endParaRPr lang="ca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9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12768" cy="44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658598" y="249289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err="1" smtClean="0">
                <a:latin typeface="+mj-lt"/>
              </a:rPr>
              <a:t>There</a:t>
            </a:r>
            <a:r>
              <a:rPr lang="ca-ES" sz="3200" dirty="0" smtClean="0">
                <a:latin typeface="+mj-lt"/>
              </a:rPr>
              <a:t> is </a:t>
            </a:r>
            <a:r>
              <a:rPr lang="ca-ES" sz="3200" dirty="0" err="1" smtClean="0">
                <a:latin typeface="+mj-lt"/>
              </a:rPr>
              <a:t>still</a:t>
            </a:r>
            <a:r>
              <a:rPr lang="ca-ES" sz="3200" dirty="0" smtClean="0">
                <a:latin typeface="+mj-lt"/>
              </a:rPr>
              <a:t> a </a:t>
            </a:r>
            <a:r>
              <a:rPr lang="ca-ES" sz="3200" dirty="0" err="1" smtClean="0">
                <a:latin typeface="+mj-lt"/>
              </a:rPr>
              <a:t>need</a:t>
            </a:r>
            <a:r>
              <a:rPr lang="ca-ES" sz="3200" dirty="0" smtClean="0">
                <a:latin typeface="+mj-lt"/>
              </a:rPr>
              <a:t> for a </a:t>
            </a:r>
            <a:r>
              <a:rPr lang="ca-ES" sz="3200" dirty="0" err="1" smtClean="0">
                <a:latin typeface="+mj-lt"/>
              </a:rPr>
              <a:t>coprenhensive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b="1" dirty="0" err="1" smtClean="0">
                <a:latin typeface="+mj-lt"/>
              </a:rPr>
              <a:t>evaluation</a:t>
            </a:r>
            <a:r>
              <a:rPr lang="ca-ES" sz="3200" b="1" dirty="0" smtClean="0">
                <a:latin typeface="+mj-lt"/>
              </a:rPr>
              <a:t> of </a:t>
            </a:r>
            <a:r>
              <a:rPr lang="ca-ES" sz="3200" b="1" dirty="0" err="1" smtClean="0">
                <a:latin typeface="+mj-lt"/>
              </a:rPr>
              <a:t>Universities</a:t>
            </a:r>
            <a:r>
              <a:rPr lang="ca-ES" sz="3200" b="1" dirty="0" smtClean="0">
                <a:latin typeface="+mj-lt"/>
              </a:rPr>
              <a:t> 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dirty="0" err="1" smtClean="0">
                <a:latin typeface="+mj-lt"/>
              </a:rPr>
              <a:t>and</a:t>
            </a:r>
            <a:r>
              <a:rPr lang="ca-ES" sz="3200" dirty="0" smtClean="0">
                <a:latin typeface="+mj-lt"/>
              </a:rPr>
              <a:t> </a:t>
            </a:r>
            <a:r>
              <a:rPr lang="ca-ES" sz="3200" b="1" dirty="0" smtClean="0">
                <a:latin typeface="+mj-lt"/>
              </a:rPr>
              <a:t>R&amp;D </a:t>
            </a:r>
            <a:r>
              <a:rPr lang="ca-ES" sz="3200" b="1" dirty="0" err="1" smtClean="0">
                <a:latin typeface="+mj-lt"/>
              </a:rPr>
              <a:t>Large</a:t>
            </a:r>
            <a:r>
              <a:rPr lang="ca-ES" sz="3200" b="1" dirty="0" smtClean="0">
                <a:latin typeface="+mj-lt"/>
              </a:rPr>
              <a:t> </a:t>
            </a:r>
            <a:r>
              <a:rPr lang="ca-ES" sz="3200" b="1" dirty="0" err="1" smtClean="0">
                <a:latin typeface="+mj-lt"/>
              </a:rPr>
              <a:t>Scale</a:t>
            </a:r>
            <a:r>
              <a:rPr lang="ca-ES" sz="3200" b="1" dirty="0" smtClean="0">
                <a:latin typeface="+mj-lt"/>
              </a:rPr>
              <a:t> </a:t>
            </a:r>
            <a:r>
              <a:rPr lang="ca-ES" sz="3200" b="1" dirty="0" err="1" smtClean="0">
                <a:latin typeface="+mj-lt"/>
              </a:rPr>
              <a:t>Facilities</a:t>
            </a:r>
            <a:r>
              <a:rPr lang="ca-ES" sz="3200" dirty="0" smtClean="0">
                <a:latin typeface="+mj-lt"/>
              </a:rPr>
              <a:t> </a:t>
            </a:r>
            <a:endParaRPr lang="ca-ES" sz="3200" b="1" dirty="0" smtClean="0">
              <a:latin typeface="+mj-lt"/>
            </a:endParaRPr>
          </a:p>
          <a:p>
            <a:endParaRPr lang="ca-ES" sz="3200" b="1" dirty="0">
              <a:latin typeface="+mj-lt"/>
            </a:endParaRPr>
          </a:p>
          <a:p>
            <a:endParaRPr lang="ca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4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195736" y="191683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Challenge 6: </a:t>
            </a:r>
          </a:p>
          <a:p>
            <a:r>
              <a:rPr lang="ca-ES" sz="4000" b="1" dirty="0" err="1" smtClean="0"/>
              <a:t>The</a:t>
            </a:r>
            <a:r>
              <a:rPr lang="ca-ES" sz="4000" b="1" dirty="0" smtClean="0"/>
              <a:t> </a:t>
            </a:r>
            <a:r>
              <a:rPr lang="ca-ES" sz="4000" b="1" dirty="0" err="1" smtClean="0"/>
              <a:t>issue</a:t>
            </a:r>
            <a:r>
              <a:rPr lang="ca-ES" sz="4000" b="1" dirty="0" smtClean="0"/>
              <a:t> of </a:t>
            </a:r>
            <a:r>
              <a:rPr lang="ca-ES" sz="4000" b="1" dirty="0" err="1" smtClean="0"/>
              <a:t>funding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18784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336"/>
            <a:ext cx="8280920" cy="66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827584" y="1010961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CAT </a:t>
            </a:r>
            <a:r>
              <a:rPr lang="ca-ES" sz="2400" dirty="0" err="1" smtClean="0"/>
              <a:t>expenditure</a:t>
            </a:r>
            <a:r>
              <a:rPr lang="ca-ES" sz="2400" dirty="0" smtClean="0"/>
              <a:t> in R&amp;D is </a:t>
            </a:r>
            <a:r>
              <a:rPr lang="ca-ES" sz="2400" b="1" dirty="0" smtClean="0"/>
              <a:t>3.000 </a:t>
            </a:r>
            <a:r>
              <a:rPr lang="ca-ES" sz="2400" b="1" dirty="0" err="1" smtClean="0"/>
              <a:t>Meuros</a:t>
            </a:r>
            <a:r>
              <a:rPr lang="ca-ES" sz="2400" b="1" dirty="0" smtClean="0"/>
              <a:t> per </a:t>
            </a:r>
            <a:r>
              <a:rPr lang="ca-ES" sz="2400" b="1" dirty="0" err="1" smtClean="0"/>
              <a:t>year</a:t>
            </a:r>
            <a:endParaRPr lang="ca-E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err="1" smtClean="0"/>
              <a:t>This</a:t>
            </a:r>
            <a:r>
              <a:rPr lang="ca-ES" sz="2400" dirty="0" smtClean="0"/>
              <a:t> </a:t>
            </a:r>
            <a:r>
              <a:rPr lang="ca-ES" sz="2400" dirty="0" err="1" smtClean="0"/>
              <a:t>expenditure</a:t>
            </a:r>
            <a:r>
              <a:rPr lang="ca-ES" sz="2400" dirty="0" smtClean="0"/>
              <a:t> is </a:t>
            </a:r>
            <a:r>
              <a:rPr lang="ca-ES" sz="2400" b="1" dirty="0" smtClean="0"/>
              <a:t>1,50% of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err="1" smtClean="0"/>
              <a:t>There</a:t>
            </a:r>
            <a:r>
              <a:rPr lang="ca-ES" sz="2400" dirty="0" smtClean="0"/>
              <a:t> is </a:t>
            </a:r>
            <a:r>
              <a:rPr lang="ca-ES" sz="2400" dirty="0" err="1" smtClean="0"/>
              <a:t>an</a:t>
            </a:r>
            <a:r>
              <a:rPr lang="ca-ES" sz="2400" dirty="0" smtClean="0"/>
              <a:t> </a:t>
            </a:r>
            <a:r>
              <a:rPr lang="ca-ES" sz="2400" dirty="0" err="1" smtClean="0"/>
              <a:t>increase</a:t>
            </a:r>
            <a:r>
              <a:rPr lang="ca-ES" sz="2400" dirty="0" smtClean="0"/>
              <a:t> </a:t>
            </a:r>
            <a:r>
              <a:rPr lang="ca-ES" sz="2400" dirty="0" err="1" smtClean="0"/>
              <a:t>through</a:t>
            </a:r>
            <a:r>
              <a:rPr lang="ca-ES" sz="2400" dirty="0" smtClean="0"/>
              <a:t> EU </a:t>
            </a:r>
            <a:r>
              <a:rPr lang="ca-ES" sz="2400" dirty="0" err="1" smtClean="0"/>
              <a:t>Structural</a:t>
            </a:r>
            <a:r>
              <a:rPr lang="ca-ES" sz="2400" dirty="0" smtClean="0"/>
              <a:t> </a:t>
            </a:r>
            <a:r>
              <a:rPr lang="ca-ES" sz="2400" dirty="0" err="1" smtClean="0"/>
              <a:t>funds</a:t>
            </a:r>
            <a:r>
              <a:rPr lang="ca-ES" sz="2400" dirty="0" smtClean="0"/>
              <a:t> of </a:t>
            </a:r>
            <a:r>
              <a:rPr lang="ca-ES" sz="2400" dirty="0" err="1" smtClean="0"/>
              <a:t>about</a:t>
            </a:r>
            <a:r>
              <a:rPr lang="ca-ES" sz="2400" dirty="0" smtClean="0"/>
              <a:t> </a:t>
            </a:r>
            <a:r>
              <a:rPr lang="ca-ES" sz="2400" b="1" dirty="0" smtClean="0"/>
              <a:t>70 </a:t>
            </a:r>
            <a:r>
              <a:rPr lang="ca-ES" sz="2400" b="1" dirty="0" err="1" smtClean="0"/>
              <a:t>Meuros</a:t>
            </a:r>
            <a:r>
              <a:rPr lang="ca-ES" sz="2400" b="1" dirty="0" smtClean="0"/>
              <a:t> per </a:t>
            </a:r>
            <a:r>
              <a:rPr lang="ca-ES" sz="2400" b="1" dirty="0" err="1" smtClean="0"/>
              <a:t>year</a:t>
            </a:r>
            <a:r>
              <a:rPr lang="ca-ES" sz="2400" b="1" dirty="0" smtClean="0"/>
              <a:t> </a:t>
            </a:r>
            <a:r>
              <a:rPr lang="ca-ES" sz="2400" dirty="0" err="1" smtClean="0"/>
              <a:t>until</a:t>
            </a:r>
            <a:r>
              <a:rPr lang="ca-ES" sz="2400" dirty="0" smtClean="0"/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err="1" smtClean="0"/>
              <a:t>If</a:t>
            </a:r>
            <a:r>
              <a:rPr lang="ca-ES" sz="2400" dirty="0" smtClean="0"/>
              <a:t> </a:t>
            </a:r>
            <a:r>
              <a:rPr lang="ca-ES" sz="2400" dirty="0" err="1" smtClean="0"/>
              <a:t>we</a:t>
            </a:r>
            <a:r>
              <a:rPr lang="ca-ES" sz="2400" dirty="0" smtClean="0"/>
              <a:t> </a:t>
            </a:r>
            <a:r>
              <a:rPr lang="ca-ES" sz="2400" dirty="0" err="1" smtClean="0"/>
              <a:t>assume</a:t>
            </a:r>
            <a:r>
              <a:rPr lang="ca-ES" sz="2400" dirty="0" smtClean="0"/>
              <a:t> </a:t>
            </a:r>
            <a:r>
              <a:rPr lang="ca-ES" sz="2400" dirty="0" err="1" smtClean="0"/>
              <a:t>that</a:t>
            </a:r>
            <a:r>
              <a:rPr lang="ca-ES" sz="2400" dirty="0" smtClean="0"/>
              <a:t> CAT </a:t>
            </a:r>
            <a:r>
              <a:rPr lang="ca-ES" sz="2400" dirty="0" err="1" smtClean="0"/>
              <a:t>keeps</a:t>
            </a:r>
            <a:r>
              <a:rPr lang="ca-ES" sz="2400" dirty="0" smtClean="0"/>
              <a:t> </a:t>
            </a:r>
            <a:r>
              <a:rPr lang="ca-ES" sz="2400" dirty="0" err="1" smtClean="0"/>
              <a:t>the</a:t>
            </a:r>
            <a:r>
              <a:rPr lang="ca-ES" sz="2400" dirty="0" smtClean="0"/>
              <a:t> </a:t>
            </a:r>
            <a:r>
              <a:rPr lang="ca-ES" sz="2400" dirty="0" err="1" smtClean="0"/>
              <a:t>ratio</a:t>
            </a:r>
            <a:r>
              <a:rPr lang="ca-ES" sz="2400" dirty="0" smtClean="0"/>
              <a:t> 40% </a:t>
            </a:r>
            <a:r>
              <a:rPr lang="ca-ES" sz="2400" dirty="0" err="1" smtClean="0"/>
              <a:t>public</a:t>
            </a:r>
            <a:r>
              <a:rPr lang="ca-ES" sz="2400" dirty="0" smtClean="0"/>
              <a:t> </a:t>
            </a:r>
            <a:r>
              <a:rPr lang="ca-ES" sz="2400" dirty="0" err="1" smtClean="0"/>
              <a:t>and</a:t>
            </a:r>
            <a:r>
              <a:rPr lang="ca-ES" sz="2400" dirty="0" smtClean="0"/>
              <a:t> 60% </a:t>
            </a:r>
            <a:r>
              <a:rPr lang="ca-ES" sz="2400" dirty="0" err="1" smtClean="0"/>
              <a:t>private</a:t>
            </a:r>
            <a:r>
              <a:rPr lang="ca-ES" sz="2400" dirty="0" smtClean="0"/>
              <a:t> in R&amp;D </a:t>
            </a:r>
            <a:r>
              <a:rPr lang="ca-ES" sz="2400" dirty="0" err="1" smtClean="0"/>
              <a:t>funding</a:t>
            </a:r>
            <a:r>
              <a:rPr lang="ca-ES" sz="2400" dirty="0" smtClean="0"/>
              <a:t>, </a:t>
            </a:r>
            <a:r>
              <a:rPr lang="ca-ES" sz="2400" dirty="0" err="1" smtClean="0"/>
              <a:t>then</a:t>
            </a:r>
            <a:r>
              <a:rPr lang="ca-ES" sz="2400" dirty="0" smtClean="0"/>
              <a:t> for </a:t>
            </a:r>
            <a:r>
              <a:rPr lang="ca-ES" sz="2400" dirty="0" err="1" smtClean="0"/>
              <a:t>each</a:t>
            </a:r>
            <a:r>
              <a:rPr lang="ca-ES" sz="2400" dirty="0" smtClean="0"/>
              <a:t> of </a:t>
            </a:r>
            <a:r>
              <a:rPr lang="ca-ES" sz="2400" dirty="0" err="1" smtClean="0"/>
              <a:t>the</a:t>
            </a:r>
            <a:r>
              <a:rPr lang="ca-ES" sz="2400" dirty="0" smtClean="0"/>
              <a:t> </a:t>
            </a:r>
            <a:r>
              <a:rPr lang="ca-ES" sz="2400" dirty="0" err="1" smtClean="0"/>
              <a:t>coming</a:t>
            </a:r>
            <a:r>
              <a:rPr lang="ca-ES" sz="2400" dirty="0" smtClean="0"/>
              <a:t> </a:t>
            </a:r>
            <a:r>
              <a:rPr lang="ca-ES" sz="2400" dirty="0" err="1" smtClean="0"/>
              <a:t>years</a:t>
            </a:r>
            <a:r>
              <a:rPr lang="ca-ES" sz="2400" dirty="0" smtClean="0"/>
              <a:t> </a:t>
            </a:r>
            <a:r>
              <a:rPr lang="ca-ES" sz="2400" b="1" dirty="0" smtClean="0"/>
              <a:t>CAT GOV </a:t>
            </a:r>
            <a:r>
              <a:rPr lang="ca-ES" sz="2400" b="1" dirty="0" err="1" smtClean="0"/>
              <a:t>should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add</a:t>
            </a:r>
            <a:r>
              <a:rPr lang="ca-ES" sz="2400" b="1" dirty="0" smtClean="0"/>
              <a:t> 330 </a:t>
            </a:r>
            <a:r>
              <a:rPr lang="ca-ES" sz="2400" b="1" dirty="0" err="1" smtClean="0"/>
              <a:t>Meuros</a:t>
            </a:r>
            <a:r>
              <a:rPr lang="ca-ES" sz="2400" b="1" dirty="0" smtClean="0"/>
              <a:t> </a:t>
            </a:r>
            <a:r>
              <a:rPr lang="ca-ES" sz="2400" dirty="0" err="1" smtClean="0"/>
              <a:t>and</a:t>
            </a:r>
            <a:r>
              <a:rPr lang="ca-ES" sz="2400" dirty="0" smtClean="0"/>
              <a:t> </a:t>
            </a:r>
            <a:r>
              <a:rPr lang="ca-ES" sz="2400" b="1" dirty="0" err="1" smtClean="0"/>
              <a:t>Private</a:t>
            </a:r>
            <a:r>
              <a:rPr lang="ca-ES" sz="2400" b="1" dirty="0" smtClean="0"/>
              <a:t> Sector 600 </a:t>
            </a:r>
            <a:r>
              <a:rPr lang="ca-ES" sz="2400" b="1" dirty="0" err="1" smtClean="0"/>
              <a:t>Meuros</a:t>
            </a:r>
            <a:endParaRPr lang="ca-E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As a </a:t>
            </a:r>
            <a:r>
              <a:rPr lang="ca-ES" sz="2400" dirty="0" err="1" smtClean="0"/>
              <a:t>reference</a:t>
            </a:r>
            <a:r>
              <a:rPr lang="ca-ES" sz="2400" dirty="0" smtClean="0"/>
              <a:t>, CERCA institutes </a:t>
            </a:r>
            <a:r>
              <a:rPr lang="ca-ES" sz="2400" b="1" dirty="0" err="1" smtClean="0"/>
              <a:t>multiply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by</a:t>
            </a:r>
            <a:r>
              <a:rPr lang="ca-ES" sz="2400" b="1" dirty="0" smtClean="0"/>
              <a:t> 4 </a:t>
            </a:r>
            <a:r>
              <a:rPr lang="ca-ES" sz="2400" b="1" dirty="0" err="1" smtClean="0"/>
              <a:t>each</a:t>
            </a:r>
            <a:r>
              <a:rPr lang="ca-ES" sz="2400" b="1" dirty="0" smtClean="0"/>
              <a:t> Euro </a:t>
            </a:r>
            <a:r>
              <a:rPr lang="ca-ES" sz="2400" dirty="0" smtClean="0"/>
              <a:t>of </a:t>
            </a:r>
            <a:r>
              <a:rPr lang="ca-ES" sz="2400" dirty="0" err="1" smtClean="0"/>
              <a:t>trustees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6019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684213" y="1846263"/>
            <a:ext cx="7773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es-ES"/>
          </a:p>
        </p:txBody>
      </p:sp>
      <p:sp>
        <p:nvSpPr>
          <p:cNvPr id="2356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845425" cy="1512887"/>
          </a:xfrm>
          <a:prstGeom prst="rect">
            <a:avLst/>
          </a:prstGeom>
        </p:spPr>
        <p:txBody>
          <a:bodyPr/>
          <a:lstStyle/>
          <a:p>
            <a:pPr indent="-457200" algn="ctr" eaLnBrk="1" hangingPunct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400" b="1" dirty="0" smtClean="0">
                <a:solidFill>
                  <a:srgbClr val="0A3776"/>
                </a:solidFill>
              </a:rPr>
              <a:t>CATALONIA and the European Union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0A3776"/>
                </a:solidFill>
              </a:rPr>
              <a:t>	</a:t>
            </a:r>
            <a:r>
              <a:rPr lang="ca-ES" sz="2400" b="1" dirty="0" smtClean="0">
                <a:solidFill>
                  <a:srgbClr val="0A3776"/>
                </a:solidFill>
              </a:rPr>
              <a:t/>
            </a:r>
            <a:br>
              <a:rPr lang="ca-ES" sz="2400" b="1" dirty="0" smtClean="0">
                <a:solidFill>
                  <a:srgbClr val="0A3776"/>
                </a:solidFill>
              </a:rPr>
            </a:br>
            <a:endParaRPr lang="ca-ES" sz="2000" b="1" dirty="0" smtClean="0">
              <a:solidFill>
                <a:srgbClr val="0A3776"/>
              </a:solidFill>
            </a:endParaRPr>
          </a:p>
        </p:txBody>
      </p:sp>
      <p:sp>
        <p:nvSpPr>
          <p:cNvPr id="23563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7773987" cy="701675"/>
          </a:xfrm>
          <a:prstGeom prst="rect">
            <a:avLst/>
          </a:prstGeom>
        </p:spPr>
        <p:txBody>
          <a:bodyPr/>
          <a:lstStyle/>
          <a:p>
            <a:endParaRPr lang="en-US" sz="1800" smtClean="0"/>
          </a:p>
          <a:p>
            <a:pPr eaLnBrk="1" hangingPunct="1"/>
            <a:endParaRPr lang="ca-ES" sz="1800" smtClean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31156"/>
              </p:ext>
            </p:extLst>
          </p:nvPr>
        </p:nvGraphicFramePr>
        <p:xfrm>
          <a:off x="846138" y="1340768"/>
          <a:ext cx="7321550" cy="36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64" name="QuadreDeText 10"/>
          <p:cNvSpPr txBox="1">
            <a:spLocks noChangeArrowheads="1"/>
          </p:cNvSpPr>
          <p:nvPr/>
        </p:nvSpPr>
        <p:spPr bwMode="auto">
          <a:xfrm>
            <a:off x="899592" y="5112780"/>
            <a:ext cx="7318896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1" dirty="0"/>
              <a:t>Catalan indicators: ratio as percentage of European values</a:t>
            </a:r>
          </a:p>
          <a:p>
            <a:r>
              <a:rPr lang="en-US" sz="1100" i="1" dirty="0"/>
              <a:t>Population, GDP and ERC calls: EU-27</a:t>
            </a:r>
          </a:p>
          <a:p>
            <a:r>
              <a:rPr lang="en-US" sz="1100" i="1" dirty="0"/>
              <a:t>Scientific publications: EU-25</a:t>
            </a:r>
          </a:p>
          <a:p>
            <a:r>
              <a:rPr lang="en-US" sz="1100" i="1" dirty="0"/>
              <a:t>7th Framework Program: FP7 area</a:t>
            </a:r>
          </a:p>
          <a:p>
            <a:r>
              <a:rPr lang="en-US" sz="1100" i="1" dirty="0" smtClean="0"/>
              <a:t>Sources: General Directorate of Research from data APSCIT</a:t>
            </a:r>
            <a:r>
              <a:rPr lang="en-US" sz="1100" i="1" dirty="0"/>
              <a:t>, CDTI, </a:t>
            </a:r>
            <a:r>
              <a:rPr lang="en-US" sz="1100" i="1" dirty="0" err="1"/>
              <a:t>Idescat</a:t>
            </a:r>
            <a:r>
              <a:rPr lang="en-US" sz="1100" i="1" dirty="0"/>
              <a:t>, INE, Eurostat </a:t>
            </a:r>
            <a:r>
              <a:rPr lang="en-US" sz="1100" i="1" dirty="0" smtClean="0"/>
              <a:t>and ERC </a:t>
            </a:r>
            <a:endParaRPr lang="en-US" sz="1100" i="1" dirty="0"/>
          </a:p>
          <a:p>
            <a:r>
              <a:rPr lang="en-US" sz="1100" i="1" dirty="0" smtClean="0"/>
              <a:t>* </a:t>
            </a:r>
            <a:r>
              <a:rPr lang="en-US" sz="1100" i="1" dirty="0"/>
              <a:t>Source: </a:t>
            </a:r>
            <a:r>
              <a:rPr lang="ca-ES" sz="1100" i="1" dirty="0" err="1"/>
              <a:t>Mendez</a:t>
            </a:r>
            <a:r>
              <a:rPr lang="ca-ES" sz="1100" i="1" dirty="0"/>
              <a:t>, R.; </a:t>
            </a:r>
            <a:r>
              <a:rPr lang="ca-ES" sz="1100" i="1" dirty="0" err="1"/>
              <a:t>Suñen</a:t>
            </a:r>
            <a:r>
              <a:rPr lang="ca-ES" sz="1100" i="1" dirty="0"/>
              <a:t>, E. i Rovira, L.: </a:t>
            </a:r>
            <a:r>
              <a:rPr lang="ca-ES" sz="1100" i="1" dirty="0" err="1"/>
              <a:t>National</a:t>
            </a:r>
            <a:r>
              <a:rPr lang="ca-ES" sz="1100" i="1" dirty="0"/>
              <a:t> </a:t>
            </a:r>
            <a:r>
              <a:rPr lang="ca-ES" sz="1100" i="1" dirty="0" err="1"/>
              <a:t>Science</a:t>
            </a:r>
            <a:r>
              <a:rPr lang="ca-ES" sz="1100" i="1" dirty="0"/>
              <a:t> </a:t>
            </a:r>
            <a:r>
              <a:rPr lang="ca-ES" sz="1100" i="1" dirty="0" err="1"/>
              <a:t>Indicators</a:t>
            </a:r>
            <a:r>
              <a:rPr lang="ca-ES" sz="1100" i="1" dirty="0"/>
              <a:t> </a:t>
            </a:r>
            <a:r>
              <a:rPr lang="ca-ES" sz="1100" i="1" dirty="0" smtClean="0"/>
              <a:t>2010</a:t>
            </a:r>
            <a:endParaRPr lang="en-US" sz="1100" i="1" dirty="0"/>
          </a:p>
          <a:p>
            <a:endParaRPr lang="en-US" sz="1100" i="1" dirty="0"/>
          </a:p>
          <a:p>
            <a:pPr>
              <a:spcBef>
                <a:spcPct val="50000"/>
              </a:spcBef>
            </a:pP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7195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15015" cy="241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980728"/>
            <a:ext cx="8280920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ca-ES" sz="2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cientific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profile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Catalonia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1991 </a:t>
            </a:r>
            <a:r>
              <a:rPr lang="ca-ES" sz="2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vs</a:t>
            </a:r>
            <a:r>
              <a:rPr lang="ca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2012 </a:t>
            </a:r>
            <a:endParaRPr lang="ca-E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15015" cy="241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etxa doblada 2"/>
          <p:cNvSpPr/>
          <p:nvPr/>
        </p:nvSpPr>
        <p:spPr>
          <a:xfrm rot="3362230">
            <a:off x="4774130" y="2494055"/>
            <a:ext cx="1440160" cy="1080120"/>
          </a:xfrm>
          <a:prstGeom prst="bentArrow">
            <a:avLst>
              <a:gd name="adj1" fmla="val 34186"/>
              <a:gd name="adj2" fmla="val 39887"/>
              <a:gd name="adj3" fmla="val 25080"/>
              <a:gd name="adj4" fmla="val 7261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95537" y="4581128"/>
            <a:ext cx="401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lain" startAt="1991"/>
            </a:pPr>
            <a:r>
              <a:rPr lang="ca-ES" sz="2400" dirty="0" smtClean="0"/>
              <a:t> 	  2.881 papers</a:t>
            </a:r>
          </a:p>
          <a:p>
            <a:pPr marL="800100" lvl="1" indent="-342900">
              <a:buAutoNum type="arabicPlain" startAt="1991"/>
            </a:pPr>
            <a:endParaRPr lang="ca-ES" sz="2400" dirty="0" smtClean="0"/>
          </a:p>
          <a:p>
            <a:r>
              <a:rPr lang="ca-ES" sz="2400" dirty="0" smtClean="0"/>
              <a:t>	</a:t>
            </a:r>
            <a:r>
              <a:rPr lang="ca-ES" sz="2400" b="1" dirty="0" smtClean="0">
                <a:solidFill>
                  <a:srgbClr val="FF0000"/>
                </a:solidFill>
              </a:rPr>
              <a:t>2012	18.639  papers</a:t>
            </a:r>
            <a:endParaRPr lang="ca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36252" y="496144"/>
            <a:ext cx="5349280" cy="4447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s-ES_tradnl" sz="2200" dirty="0" err="1" smtClean="0"/>
              <a:t>Scientific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production</a:t>
            </a:r>
            <a:r>
              <a:rPr lang="es-ES_tradnl" sz="2200" dirty="0" smtClean="0"/>
              <a:t>: </a:t>
            </a:r>
            <a:r>
              <a:rPr lang="es-ES_tradnl" sz="2200" dirty="0" err="1" smtClean="0"/>
              <a:t>European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comparison</a:t>
            </a:r>
            <a:endParaRPr lang="es-ES_tradnl" sz="2200" dirty="0"/>
          </a:p>
        </p:txBody>
      </p:sp>
      <p:sp>
        <p:nvSpPr>
          <p:cNvPr id="9" name="QuadreDeText 8"/>
          <p:cNvSpPr txBox="1"/>
          <p:nvPr/>
        </p:nvSpPr>
        <p:spPr>
          <a:xfrm>
            <a:off x="373638" y="5600620"/>
            <a:ext cx="8388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SOURCE: </a:t>
            </a:r>
            <a:r>
              <a:rPr lang="es-ES_tradnl" sz="1000" dirty="0" err="1" smtClean="0"/>
              <a:t>National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Science</a:t>
            </a:r>
            <a:r>
              <a:rPr lang="es-ES_tradnl" sz="1000" dirty="0" smtClean="0"/>
              <a:t> </a:t>
            </a:r>
            <a:r>
              <a:rPr lang="es-ES_tradnl" sz="1000" dirty="0" err="1" smtClean="0"/>
              <a:t>Indicators</a:t>
            </a:r>
            <a:r>
              <a:rPr lang="es-ES_tradnl" sz="1000" dirty="0" smtClean="0"/>
              <a:t> de Thomson-Reuters, june 2011</a:t>
            </a:r>
            <a:endParaRPr lang="es-ES_tradnl" sz="1000" dirty="0"/>
          </a:p>
        </p:txBody>
      </p:sp>
      <p:graphicFrame>
        <p:nvGraphicFramePr>
          <p:cNvPr id="5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34945"/>
              </p:ext>
            </p:extLst>
          </p:nvPr>
        </p:nvGraphicFramePr>
        <p:xfrm>
          <a:off x="836252" y="1069964"/>
          <a:ext cx="7201986" cy="423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5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4306"/>
            <a:ext cx="6984776" cy="523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QuadreDeText 6"/>
          <p:cNvSpPr txBox="1"/>
          <p:nvPr/>
        </p:nvSpPr>
        <p:spPr>
          <a:xfrm>
            <a:off x="1475656" y="95430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err="1" smtClean="0">
                <a:solidFill>
                  <a:srgbClr val="0A3776"/>
                </a:solidFill>
              </a:rPr>
              <a:t>Scientific</a:t>
            </a:r>
            <a:r>
              <a:rPr lang="ca-ES" sz="2800" dirty="0" smtClean="0">
                <a:solidFill>
                  <a:srgbClr val="0A3776"/>
                </a:solidFill>
              </a:rPr>
              <a:t> </a:t>
            </a:r>
            <a:r>
              <a:rPr lang="ca-ES" sz="2800" dirty="0" err="1" smtClean="0">
                <a:solidFill>
                  <a:srgbClr val="0A3776"/>
                </a:solidFill>
              </a:rPr>
              <a:t>Production</a:t>
            </a:r>
            <a:r>
              <a:rPr lang="ca-ES" sz="2800" dirty="0" smtClean="0">
                <a:solidFill>
                  <a:srgbClr val="0A3776"/>
                </a:solidFill>
              </a:rPr>
              <a:t>: Catalan </a:t>
            </a:r>
            <a:r>
              <a:rPr lang="ca-ES" sz="2800" dirty="0" err="1" smtClean="0">
                <a:solidFill>
                  <a:srgbClr val="0A3776"/>
                </a:solidFill>
              </a:rPr>
              <a:t>Share</a:t>
            </a:r>
            <a:endParaRPr lang="ca-ES" sz="2800" dirty="0">
              <a:solidFill>
                <a:srgbClr val="0A3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5" y="1484784"/>
            <a:ext cx="8315267" cy="46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493354" y="777971"/>
            <a:ext cx="638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err="1" smtClean="0"/>
              <a:t>Scientific</a:t>
            </a:r>
            <a:r>
              <a:rPr lang="ca-ES" sz="2400" dirty="0" smtClean="0"/>
              <a:t> </a:t>
            </a:r>
            <a:r>
              <a:rPr lang="ca-ES" sz="2400" dirty="0" err="1" smtClean="0"/>
              <a:t>Production</a:t>
            </a:r>
            <a:r>
              <a:rPr lang="ca-ES" sz="2400" dirty="0" smtClean="0"/>
              <a:t> in </a:t>
            </a:r>
            <a:r>
              <a:rPr lang="ca-ES" sz="2400" dirty="0" err="1" smtClean="0"/>
              <a:t>Catalonia</a:t>
            </a:r>
            <a:r>
              <a:rPr lang="ca-ES" sz="2400" dirty="0" smtClean="0"/>
              <a:t> 1991-2012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2325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CA_presentacio">
  <a:themeElements>
    <a:clrScheme name="Personalizar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CERCA_presentacio</Template>
  <TotalTime>3659</TotalTime>
  <Words>1009</Words>
  <Application>Microsoft Macintosh PowerPoint</Application>
  <PresentationFormat>Diavoorstelling (4:3)</PresentationFormat>
  <Paragraphs>262</Paragraphs>
  <Slides>40</Slides>
  <Notes>40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Helvetica</vt:lpstr>
      <vt:lpstr>Helvetica Neue</vt:lpstr>
      <vt:lpstr>ＭＳ Ｐゴシック</vt:lpstr>
      <vt:lpstr>Symbol</vt:lpstr>
      <vt:lpstr>Verdana</vt:lpstr>
      <vt:lpstr>CERCA_presentacio</vt:lpstr>
      <vt:lpstr>PowerPoint-presentatie</vt:lpstr>
      <vt:lpstr>PowerPoint-presentatie</vt:lpstr>
      <vt:lpstr>PowerPoint-presentatie</vt:lpstr>
      <vt:lpstr>PowerPoint-presentatie</vt:lpstr>
      <vt:lpstr>     CATALONIA and the European Union   </vt:lpstr>
      <vt:lpstr>PowerPoint-presentatie</vt:lpstr>
      <vt:lpstr>Scientific production: European comparison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R&amp;D institutions and actors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Departament d'Innovació, Universitats i Empresa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I-CERCA Neus Aguade</dc:creator>
  <cp:lastModifiedBy>Arjan Hogenaar</cp:lastModifiedBy>
  <cp:revision>286</cp:revision>
  <cp:lastPrinted>2015-11-09T12:26:55Z</cp:lastPrinted>
  <dcterms:created xsi:type="dcterms:W3CDTF">2013-04-17T07:50:53Z</dcterms:created>
  <dcterms:modified xsi:type="dcterms:W3CDTF">2015-11-23T11:03:05Z</dcterms:modified>
</cp:coreProperties>
</file>