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88" autoAdjust="0"/>
  </p:normalViewPr>
  <p:slideViewPr>
    <p:cSldViewPr>
      <p:cViewPr>
        <p:scale>
          <a:sx n="80" d="100"/>
          <a:sy n="80" d="100"/>
        </p:scale>
        <p:origin x="-984" y="-5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2A02BA5-1505-4A8B-97B4-3793ACCCF288}" type="datetimeFigureOut">
              <a:rPr lang="it-IT" smtClean="0"/>
              <a:pPr/>
              <a:t>22/12/2015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0184F9-9F52-455E-8B04-9579CC47BBD7}" type="slidenum">
              <a:rPr lang="it-IT" smtClean="0"/>
              <a:pPr/>
              <a:t>‹Nº›</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2A02BA5-1505-4A8B-97B4-3793ACCCF288}" type="datetimeFigureOut">
              <a:rPr lang="it-IT" smtClean="0"/>
              <a:pPr/>
              <a:t>22/12/2015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0184F9-9F52-455E-8B04-9579CC47BBD7}" type="slidenum">
              <a:rPr lang="it-IT" smtClean="0"/>
              <a:pPr/>
              <a:t>‹Nº›</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2A02BA5-1505-4A8B-97B4-3793ACCCF288}" type="datetimeFigureOut">
              <a:rPr lang="it-IT" smtClean="0"/>
              <a:pPr/>
              <a:t>22/12/2015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0184F9-9F52-455E-8B04-9579CC47BBD7}" type="slidenum">
              <a:rPr lang="it-IT" smtClean="0"/>
              <a:pPr/>
              <a:t>‹Nº›</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2A02BA5-1505-4A8B-97B4-3793ACCCF288}" type="datetimeFigureOut">
              <a:rPr lang="it-IT" smtClean="0"/>
              <a:pPr/>
              <a:t>22/12/2015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0184F9-9F52-455E-8B04-9579CC47BBD7}" type="slidenum">
              <a:rPr lang="it-IT" smtClean="0"/>
              <a:pPr/>
              <a:t>‹Nº›</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2A02BA5-1505-4A8B-97B4-3793ACCCF288}" type="datetimeFigureOut">
              <a:rPr lang="it-IT" smtClean="0"/>
              <a:pPr/>
              <a:t>22/12/2015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0184F9-9F52-455E-8B04-9579CC47BBD7}" type="slidenum">
              <a:rPr lang="it-IT" smtClean="0"/>
              <a:pPr/>
              <a:t>‹Nº›</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2A02BA5-1505-4A8B-97B4-3793ACCCF288}" type="datetimeFigureOut">
              <a:rPr lang="it-IT" smtClean="0"/>
              <a:pPr/>
              <a:t>22/12/2015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C0184F9-9F52-455E-8B04-9579CC47BBD7}" type="slidenum">
              <a:rPr lang="it-IT" smtClean="0"/>
              <a:pPr/>
              <a:t>‹Nº›</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2A02BA5-1505-4A8B-97B4-3793ACCCF288}" type="datetimeFigureOut">
              <a:rPr lang="it-IT" smtClean="0"/>
              <a:pPr/>
              <a:t>22/12/2015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C0184F9-9F52-455E-8B04-9579CC47BBD7}" type="slidenum">
              <a:rPr lang="it-IT" smtClean="0"/>
              <a:pPr/>
              <a:t>‹Nº›</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2A02BA5-1505-4A8B-97B4-3793ACCCF288}" type="datetimeFigureOut">
              <a:rPr lang="it-IT" smtClean="0"/>
              <a:pPr/>
              <a:t>22/12/2015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C0184F9-9F52-455E-8B04-9579CC47BBD7}" type="slidenum">
              <a:rPr lang="it-IT" smtClean="0"/>
              <a:pPr/>
              <a:t>‹Nº›</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2A02BA5-1505-4A8B-97B4-3793ACCCF288}" type="datetimeFigureOut">
              <a:rPr lang="it-IT" smtClean="0"/>
              <a:pPr/>
              <a:t>22/12/2015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C0184F9-9F52-455E-8B04-9579CC47BBD7}" type="slidenum">
              <a:rPr lang="it-IT" smtClean="0"/>
              <a:pPr/>
              <a:t>‹Nº›</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2A02BA5-1505-4A8B-97B4-3793ACCCF288}" type="datetimeFigureOut">
              <a:rPr lang="it-IT" smtClean="0"/>
              <a:pPr/>
              <a:t>22/12/2015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C0184F9-9F52-455E-8B04-9579CC47BBD7}" type="slidenum">
              <a:rPr lang="it-IT" smtClean="0"/>
              <a:pPr/>
              <a:t>‹Nº›</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2A02BA5-1505-4A8B-97B4-3793ACCCF288}" type="datetimeFigureOut">
              <a:rPr lang="it-IT" smtClean="0"/>
              <a:pPr/>
              <a:t>22/12/2015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C0184F9-9F52-455E-8B04-9579CC47BBD7}" type="slidenum">
              <a:rPr lang="it-IT" smtClean="0"/>
              <a:pPr/>
              <a:t>‹Nº›</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A02BA5-1505-4A8B-97B4-3793ACCCF288}" type="datetimeFigureOut">
              <a:rPr lang="it-IT" smtClean="0"/>
              <a:pPr/>
              <a:t>22/12/2015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184F9-9F52-455E-8B04-9579CC47BBD7}" type="slidenum">
              <a:rPr lang="it-IT" smtClean="0"/>
              <a:pPr/>
              <a:t>‹Nº›</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p:cNvPicPr>
            <a:picLocks noChangeAspect="1"/>
          </p:cNvPicPr>
          <p:nvPr/>
        </p:nvPicPr>
        <p:blipFill rotWithShape="1">
          <a:blip r:embed="rId2" cstate="print">
            <a:extLst>
              <a:ext uri="{28A0092B-C50C-407E-A947-70E740481C1C}">
                <a14:useLocalDpi xmlns:a14="http://schemas.microsoft.com/office/drawing/2010/main" val="0"/>
              </a:ext>
            </a:extLst>
          </a:blip>
          <a:srcRect l="-670" t="33360" r="8152" b="7551"/>
          <a:stretch/>
        </p:blipFill>
        <p:spPr>
          <a:xfrm>
            <a:off x="-180528" y="0"/>
            <a:ext cx="9324528" cy="6858000"/>
          </a:xfrm>
          <a:prstGeom prst="rect">
            <a:avLst/>
          </a:prstGeom>
        </p:spPr>
      </p:pic>
      <p:sp>
        <p:nvSpPr>
          <p:cNvPr id="11" name="Donut 6"/>
          <p:cNvSpPr/>
          <p:nvPr/>
        </p:nvSpPr>
        <p:spPr>
          <a:xfrm>
            <a:off x="-4631312" y="-3411760"/>
            <a:ext cx="18148725" cy="14690421"/>
          </a:xfrm>
          <a:prstGeom prst="donut">
            <a:avLst>
              <a:gd name="adj" fmla="val 43109"/>
            </a:avLst>
          </a:prstGeom>
          <a:gradFill flip="none" rotWithShape="1">
            <a:gsLst>
              <a:gs pos="0">
                <a:schemeClr val="accent1">
                  <a:tint val="100000"/>
                  <a:shade val="100000"/>
                  <a:satMod val="130000"/>
                  <a:alpha val="65000"/>
                </a:schemeClr>
              </a:gs>
              <a:gs pos="100000">
                <a:schemeClr val="accent1">
                  <a:tint val="50000"/>
                  <a:shade val="100000"/>
                  <a:satMod val="350000"/>
                  <a:alpha val="6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 name="Rectangle 11"/>
          <p:cNvSpPr/>
          <p:nvPr/>
        </p:nvSpPr>
        <p:spPr>
          <a:xfrm>
            <a:off x="5058605" y="4892746"/>
            <a:ext cx="3963690" cy="1631216"/>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de-DE" sz="1600" b="1" dirty="0" smtClean="0">
                <a:solidFill>
                  <a:schemeClr val="tx1"/>
                </a:solidFill>
                <a:latin typeface="PF Paperback"/>
                <a:cs typeface="PF Paperback"/>
              </a:rPr>
              <a:t>EKT (</a:t>
            </a:r>
            <a:r>
              <a:rPr lang="de-DE" sz="1600" b="1" dirty="0" err="1" smtClean="0">
                <a:solidFill>
                  <a:schemeClr val="tx1"/>
                </a:solidFill>
                <a:latin typeface="PF Paperback"/>
                <a:cs typeface="PF Paperback"/>
              </a:rPr>
              <a:t>Greece</a:t>
            </a:r>
            <a:r>
              <a:rPr lang="de-DE" sz="1600" b="1" dirty="0" smtClean="0">
                <a:solidFill>
                  <a:schemeClr val="tx1"/>
                </a:solidFill>
                <a:latin typeface="PF Paperback"/>
                <a:cs typeface="PF Paperback"/>
              </a:rPr>
              <a:t>)</a:t>
            </a:r>
            <a:endParaRPr lang="de-DE" sz="1600" b="1" dirty="0">
              <a:solidFill>
                <a:schemeClr val="tx1"/>
              </a:solidFill>
              <a:latin typeface="PF Paperback"/>
              <a:cs typeface="PF Paperback"/>
            </a:endParaRPr>
          </a:p>
          <a:p>
            <a:r>
              <a:rPr lang="de-DE" sz="1600" b="1" dirty="0" smtClean="0">
                <a:solidFill>
                  <a:schemeClr val="bg2">
                    <a:lumMod val="25000"/>
                  </a:schemeClr>
                </a:solidFill>
                <a:latin typeface="PF Paperback Light"/>
              </a:rPr>
              <a:t>GIVE</a:t>
            </a:r>
          </a:p>
          <a:p>
            <a:r>
              <a:rPr lang="de-DE" sz="1200" dirty="0" smtClean="0">
                <a:solidFill>
                  <a:schemeClr val="bg2">
                    <a:lumMod val="25000"/>
                  </a:schemeClr>
                </a:solidFill>
                <a:latin typeface="PF Paperback Light"/>
              </a:rPr>
              <a:t>CERIF Model | CERIF Services | CERIF XML | CERIF </a:t>
            </a:r>
            <a:r>
              <a:rPr lang="de-DE" sz="1200" dirty="0">
                <a:solidFill>
                  <a:schemeClr val="bg2">
                    <a:lumMod val="25000"/>
                  </a:schemeClr>
                </a:solidFill>
                <a:latin typeface="PF Paperback Light"/>
              </a:rPr>
              <a:t>REST API | CERIF </a:t>
            </a:r>
            <a:r>
              <a:rPr lang="de-DE" sz="1200" dirty="0" smtClean="0">
                <a:solidFill>
                  <a:schemeClr val="bg2">
                    <a:lumMod val="25000"/>
                  </a:schemeClr>
                </a:solidFill>
                <a:latin typeface="PF Paperback Light"/>
              </a:rPr>
              <a:t>OAI </a:t>
            </a:r>
            <a:r>
              <a:rPr lang="de-DE" sz="1200" dirty="0">
                <a:solidFill>
                  <a:schemeClr val="bg2">
                    <a:lumMod val="25000"/>
                  </a:schemeClr>
                </a:solidFill>
                <a:latin typeface="PF Paperback Light"/>
              </a:rPr>
              <a:t>| </a:t>
            </a:r>
            <a:r>
              <a:rPr lang="de-DE" sz="1200" dirty="0" err="1">
                <a:solidFill>
                  <a:schemeClr val="bg2">
                    <a:lumMod val="25000"/>
                  </a:schemeClr>
                </a:solidFill>
                <a:latin typeface="PF Paperback Light"/>
              </a:rPr>
              <a:t>upgrades</a:t>
            </a:r>
            <a:endParaRPr lang="de-DE" sz="1200" dirty="0" smtClean="0">
              <a:solidFill>
                <a:schemeClr val="bg2">
                  <a:lumMod val="25000"/>
                </a:schemeClr>
              </a:solidFill>
              <a:latin typeface="PF Paperback Light"/>
            </a:endParaRPr>
          </a:p>
          <a:p>
            <a:endParaRPr lang="de-DE" sz="1600" dirty="0">
              <a:solidFill>
                <a:schemeClr val="bg2">
                  <a:lumMod val="25000"/>
                </a:schemeClr>
              </a:solidFill>
              <a:latin typeface="PF Paperback Light"/>
            </a:endParaRPr>
          </a:p>
          <a:p>
            <a:r>
              <a:rPr lang="de-DE" sz="1600" b="1" dirty="0" smtClean="0">
                <a:solidFill>
                  <a:schemeClr val="bg2">
                    <a:lumMod val="25000"/>
                  </a:schemeClr>
                </a:solidFill>
                <a:latin typeface="PF Paperback Light"/>
              </a:rPr>
              <a:t>TAKE</a:t>
            </a:r>
          </a:p>
          <a:p>
            <a:r>
              <a:rPr lang="de-DE" sz="1200" dirty="0" err="1" smtClean="0">
                <a:solidFill>
                  <a:schemeClr val="bg2">
                    <a:lumMod val="25000"/>
                  </a:schemeClr>
                </a:solidFill>
                <a:latin typeface="PF Paperback Light"/>
              </a:rPr>
              <a:t>Contribution</a:t>
            </a:r>
            <a:endParaRPr lang="de-DE" sz="1200" dirty="0" smtClean="0">
              <a:solidFill>
                <a:schemeClr val="bg2">
                  <a:lumMod val="25000"/>
                </a:schemeClr>
              </a:solidFill>
              <a:latin typeface="PF Paperback Light"/>
            </a:endParaRPr>
          </a:p>
        </p:txBody>
      </p:sp>
      <p:sp>
        <p:nvSpPr>
          <p:cNvPr id="19" name="Rectangle 11"/>
          <p:cNvSpPr/>
          <p:nvPr/>
        </p:nvSpPr>
        <p:spPr>
          <a:xfrm>
            <a:off x="181390" y="4861969"/>
            <a:ext cx="3888432" cy="1600438"/>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de-DE" sz="1600" b="1" dirty="0" smtClean="0">
                <a:solidFill>
                  <a:schemeClr val="tx1"/>
                </a:solidFill>
                <a:latin typeface="PF Paperback"/>
                <a:cs typeface="PF Paperback"/>
              </a:rPr>
              <a:t>CSUC (Catalonia)</a:t>
            </a:r>
            <a:endParaRPr lang="de-DE" sz="1600" b="1" dirty="0">
              <a:solidFill>
                <a:schemeClr val="tx1"/>
              </a:solidFill>
              <a:latin typeface="PF Paperback"/>
              <a:cs typeface="PF Paperback"/>
            </a:endParaRPr>
          </a:p>
          <a:p>
            <a:r>
              <a:rPr lang="de-DE" sz="1600" b="1" dirty="0" smtClean="0">
                <a:solidFill>
                  <a:schemeClr val="bg2">
                    <a:lumMod val="25000"/>
                  </a:schemeClr>
                </a:solidFill>
                <a:latin typeface="PF Paperback Light"/>
              </a:rPr>
              <a:t>GIVE</a:t>
            </a:r>
          </a:p>
          <a:p>
            <a:r>
              <a:rPr lang="de-DE" sz="1200" dirty="0">
                <a:solidFill>
                  <a:schemeClr val="bg2">
                    <a:lumMod val="25000"/>
                  </a:schemeClr>
                </a:solidFill>
                <a:latin typeface="PF Paperback Light"/>
              </a:rPr>
              <a:t>CERIF </a:t>
            </a:r>
            <a:r>
              <a:rPr lang="de-DE" sz="1200" dirty="0" smtClean="0">
                <a:solidFill>
                  <a:schemeClr val="bg2">
                    <a:lumMod val="25000"/>
                  </a:schemeClr>
                </a:solidFill>
                <a:latin typeface="PF Paperback Light"/>
              </a:rPr>
              <a:t>validator</a:t>
            </a:r>
            <a:r>
              <a:rPr lang="de-DE" sz="1200" dirty="0">
                <a:solidFill>
                  <a:schemeClr val="bg2">
                    <a:lumMod val="25000"/>
                  </a:schemeClr>
                </a:solidFill>
                <a:latin typeface="PF Paperback Light"/>
              </a:rPr>
              <a:t> | </a:t>
            </a:r>
            <a:r>
              <a:rPr lang="de-DE" sz="1200" dirty="0" smtClean="0">
                <a:solidFill>
                  <a:schemeClr val="bg2">
                    <a:lumMod val="25000"/>
                  </a:schemeClr>
                </a:solidFill>
                <a:latin typeface="PF Paperback Light"/>
              </a:rPr>
              <a:t>DSpaceCRIS early adaptor</a:t>
            </a:r>
            <a:endParaRPr lang="de-DE" sz="1200" dirty="0">
              <a:solidFill>
                <a:schemeClr val="bg2">
                  <a:lumMod val="25000"/>
                </a:schemeClr>
              </a:solidFill>
              <a:latin typeface="PF Paperback Light"/>
            </a:endParaRPr>
          </a:p>
          <a:p>
            <a:endParaRPr lang="de-DE" sz="1200" dirty="0" smtClean="0">
              <a:solidFill>
                <a:schemeClr val="bg2">
                  <a:lumMod val="25000"/>
                </a:schemeClr>
              </a:solidFill>
              <a:latin typeface="PF Paperback Light"/>
            </a:endParaRPr>
          </a:p>
          <a:p>
            <a:r>
              <a:rPr lang="de-DE" sz="1600" b="1" dirty="0" smtClean="0">
                <a:solidFill>
                  <a:schemeClr val="bg2">
                    <a:lumMod val="25000"/>
                  </a:schemeClr>
                </a:solidFill>
                <a:latin typeface="PF Paperback Light"/>
              </a:rPr>
              <a:t>TAKE</a:t>
            </a:r>
          </a:p>
          <a:p>
            <a:r>
              <a:rPr lang="de-DE" sz="1200" dirty="0" smtClean="0">
                <a:solidFill>
                  <a:schemeClr val="bg2">
                    <a:lumMod val="25000"/>
                  </a:schemeClr>
                </a:solidFill>
                <a:latin typeface="PF Paperback Light"/>
              </a:rPr>
              <a:t>DSpace-CRIS </a:t>
            </a:r>
            <a:r>
              <a:rPr lang="de-DE" sz="1200" dirty="0">
                <a:solidFill>
                  <a:schemeClr val="bg2">
                    <a:lumMod val="25000"/>
                  </a:schemeClr>
                </a:solidFill>
                <a:latin typeface="PF Paperback Light"/>
              </a:rPr>
              <a:t>| CERIF OAI</a:t>
            </a:r>
          </a:p>
          <a:p>
            <a:endParaRPr lang="de-DE" sz="1400" dirty="0" smtClean="0">
              <a:solidFill>
                <a:schemeClr val="accent1"/>
              </a:solidFill>
              <a:latin typeface="PF Paperback Light"/>
            </a:endParaRPr>
          </a:p>
        </p:txBody>
      </p:sp>
      <p:sp>
        <p:nvSpPr>
          <p:cNvPr id="21" name="Rectangle 11"/>
          <p:cNvSpPr/>
          <p:nvPr/>
        </p:nvSpPr>
        <p:spPr>
          <a:xfrm>
            <a:off x="179512" y="858261"/>
            <a:ext cx="3888432" cy="1631216"/>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de-DE" sz="1600" b="1" dirty="0" smtClean="0">
                <a:solidFill>
                  <a:schemeClr val="tx1"/>
                </a:solidFill>
                <a:latin typeface="PF Paperback"/>
                <a:cs typeface="PF Paperback"/>
              </a:rPr>
              <a:t>FCT|FCCN (Portugal)</a:t>
            </a:r>
          </a:p>
          <a:p>
            <a:r>
              <a:rPr lang="de-DE" sz="1600" b="1" dirty="0">
                <a:solidFill>
                  <a:schemeClr val="bg2">
                    <a:lumMod val="25000"/>
                  </a:schemeClr>
                </a:solidFill>
                <a:latin typeface="PF Paperback Light"/>
              </a:rPr>
              <a:t>GIVE</a:t>
            </a:r>
          </a:p>
          <a:p>
            <a:r>
              <a:rPr lang="de-DE" sz="1200" dirty="0">
                <a:solidFill>
                  <a:schemeClr val="bg2">
                    <a:lumMod val="25000"/>
                  </a:schemeClr>
                </a:solidFill>
                <a:latin typeface="PF Paperback Light"/>
              </a:rPr>
              <a:t>PTCRISync: ORCID Synchronization Framework</a:t>
            </a:r>
          </a:p>
          <a:p>
            <a:endParaRPr lang="de-DE" sz="1600" dirty="0">
              <a:solidFill>
                <a:schemeClr val="tx1">
                  <a:lumMod val="65000"/>
                  <a:lumOff val="35000"/>
                </a:schemeClr>
              </a:solidFill>
              <a:latin typeface="PF Paperback Light"/>
            </a:endParaRPr>
          </a:p>
          <a:p>
            <a:r>
              <a:rPr lang="de-DE" sz="1600" b="1" dirty="0">
                <a:solidFill>
                  <a:schemeClr val="bg2">
                    <a:lumMod val="25000"/>
                  </a:schemeClr>
                </a:solidFill>
                <a:latin typeface="PF Paperback Light"/>
              </a:rPr>
              <a:t>TAKE</a:t>
            </a:r>
          </a:p>
          <a:p>
            <a:r>
              <a:rPr lang="de-DE" sz="1200" dirty="0">
                <a:solidFill>
                  <a:schemeClr val="bg2">
                    <a:lumMod val="25000"/>
                  </a:schemeClr>
                </a:solidFill>
                <a:latin typeface="PF Paperback Light"/>
              </a:rPr>
              <a:t>CERIF Model | CERIF Services | CERIF REST </a:t>
            </a:r>
            <a:r>
              <a:rPr lang="de-DE" sz="1200" dirty="0" smtClean="0">
                <a:solidFill>
                  <a:schemeClr val="bg2">
                    <a:lumMod val="25000"/>
                  </a:schemeClr>
                </a:solidFill>
                <a:latin typeface="PF Paperback Light"/>
              </a:rPr>
              <a:t>API | </a:t>
            </a:r>
            <a:r>
              <a:rPr lang="de-DE" sz="1200" dirty="0">
                <a:solidFill>
                  <a:schemeClr val="bg2">
                    <a:lumMod val="25000"/>
                  </a:schemeClr>
                </a:solidFill>
                <a:latin typeface="PF Paperback Light"/>
              </a:rPr>
              <a:t>CERIF </a:t>
            </a:r>
            <a:r>
              <a:rPr lang="de-DE" sz="1200" dirty="0" smtClean="0">
                <a:solidFill>
                  <a:schemeClr val="bg2">
                    <a:lumMod val="25000"/>
                  </a:schemeClr>
                </a:solidFill>
                <a:latin typeface="PF Paperback Light"/>
              </a:rPr>
              <a:t>OAI | </a:t>
            </a:r>
            <a:r>
              <a:rPr lang="de-DE" sz="1200" dirty="0">
                <a:solidFill>
                  <a:schemeClr val="bg2">
                    <a:lumMod val="25000"/>
                  </a:schemeClr>
                </a:solidFill>
                <a:latin typeface="PF Paperback Light"/>
              </a:rPr>
              <a:t>DSpaceCRIS</a:t>
            </a:r>
          </a:p>
        </p:txBody>
      </p:sp>
      <p:sp>
        <p:nvSpPr>
          <p:cNvPr id="24" name="CasellaDiTesto 23"/>
          <p:cNvSpPr txBox="1"/>
          <p:nvPr/>
        </p:nvSpPr>
        <p:spPr>
          <a:xfrm>
            <a:off x="380404" y="116632"/>
            <a:ext cx="8290669"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ctr">
            <a:spAutoFit/>
          </a:bodyPr>
          <a:lstStyle/>
          <a:p>
            <a:pPr algn="ctr"/>
            <a:r>
              <a:rPr lang="it-IT" sz="2400" b="1" dirty="0" smtClean="0"/>
              <a:t>South European Link for Research Information Management</a:t>
            </a:r>
            <a:endParaRPr lang="it-IT" sz="900" b="1" dirty="0"/>
          </a:p>
        </p:txBody>
      </p:sp>
      <p:sp>
        <p:nvSpPr>
          <p:cNvPr id="12" name="Rectangle 11"/>
          <p:cNvSpPr/>
          <p:nvPr/>
        </p:nvSpPr>
        <p:spPr>
          <a:xfrm>
            <a:off x="5058606" y="836713"/>
            <a:ext cx="3963690" cy="1631216"/>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de-DE" sz="1600" b="1" dirty="0" smtClean="0">
                <a:solidFill>
                  <a:schemeClr val="tx1"/>
                </a:solidFill>
                <a:latin typeface="PF Paperback"/>
                <a:cs typeface="PF Paperback"/>
              </a:rPr>
              <a:t>CINECA (</a:t>
            </a:r>
            <a:r>
              <a:rPr lang="de-DE" sz="1600" b="1" dirty="0" err="1" smtClean="0">
                <a:solidFill>
                  <a:schemeClr val="tx1"/>
                </a:solidFill>
                <a:latin typeface="PF Paperback"/>
                <a:cs typeface="PF Paperback"/>
              </a:rPr>
              <a:t>Italy</a:t>
            </a:r>
            <a:r>
              <a:rPr lang="de-DE" sz="1600" b="1" dirty="0" smtClean="0">
                <a:solidFill>
                  <a:schemeClr val="tx1"/>
                </a:solidFill>
                <a:latin typeface="PF Paperback"/>
                <a:cs typeface="PF Paperback"/>
              </a:rPr>
              <a:t>)</a:t>
            </a:r>
          </a:p>
          <a:p>
            <a:r>
              <a:rPr lang="de-DE" sz="1600" b="1" dirty="0" smtClean="0">
                <a:solidFill>
                  <a:schemeClr val="bg2">
                    <a:lumMod val="25000"/>
                  </a:schemeClr>
                </a:solidFill>
                <a:latin typeface="PF Paperback Light"/>
              </a:rPr>
              <a:t>GIVE</a:t>
            </a:r>
          </a:p>
          <a:p>
            <a:r>
              <a:rPr lang="de-DE" sz="1200" dirty="0" err="1" smtClean="0">
                <a:solidFill>
                  <a:schemeClr val="bg2">
                    <a:lumMod val="25000"/>
                  </a:schemeClr>
                </a:solidFill>
                <a:latin typeface="PF Paperback Light"/>
              </a:rPr>
              <a:t>DSpace</a:t>
            </a:r>
            <a:r>
              <a:rPr lang="de-DE" sz="1200" dirty="0" smtClean="0">
                <a:solidFill>
                  <a:schemeClr val="bg2">
                    <a:lumMod val="25000"/>
                  </a:schemeClr>
                </a:solidFill>
                <a:latin typeface="PF Paperback Light"/>
              </a:rPr>
              <a:t>-CRIS | ORCID HUB | </a:t>
            </a:r>
            <a:r>
              <a:rPr lang="de-DE" sz="1200" dirty="0" err="1" smtClean="0">
                <a:solidFill>
                  <a:schemeClr val="bg2">
                    <a:lumMod val="25000"/>
                  </a:schemeClr>
                </a:solidFill>
                <a:latin typeface="PF Paperback Light"/>
              </a:rPr>
              <a:t>upgrades</a:t>
            </a:r>
            <a:r>
              <a:rPr lang="de-DE" sz="1200" dirty="0" smtClean="0">
                <a:solidFill>
                  <a:schemeClr val="bg2">
                    <a:lumMod val="25000"/>
                  </a:schemeClr>
                </a:solidFill>
                <a:latin typeface="PF Paperback Light"/>
              </a:rPr>
              <a:t> | </a:t>
            </a:r>
            <a:r>
              <a:rPr lang="de-DE" sz="1200" dirty="0" err="1" smtClean="0">
                <a:solidFill>
                  <a:schemeClr val="bg2">
                    <a:lumMod val="25000"/>
                  </a:schemeClr>
                </a:solidFill>
                <a:latin typeface="PF Paperback Light"/>
              </a:rPr>
              <a:t>roadmap</a:t>
            </a:r>
            <a:endParaRPr lang="de-DE" sz="1600" dirty="0" smtClean="0">
              <a:solidFill>
                <a:schemeClr val="bg2">
                  <a:lumMod val="25000"/>
                </a:schemeClr>
              </a:solidFill>
              <a:latin typeface="PF Paperback Light"/>
            </a:endParaRPr>
          </a:p>
          <a:p>
            <a:endParaRPr lang="de-DE" sz="1600" dirty="0">
              <a:solidFill>
                <a:schemeClr val="bg2">
                  <a:lumMod val="25000"/>
                </a:schemeClr>
              </a:solidFill>
              <a:latin typeface="PF Paperback Light"/>
            </a:endParaRPr>
          </a:p>
          <a:p>
            <a:r>
              <a:rPr lang="de-DE" sz="1600" b="1" dirty="0" smtClean="0">
                <a:solidFill>
                  <a:schemeClr val="bg2">
                    <a:lumMod val="25000"/>
                  </a:schemeClr>
                </a:solidFill>
                <a:latin typeface="PF Paperback Light"/>
              </a:rPr>
              <a:t>TAKE</a:t>
            </a:r>
          </a:p>
          <a:p>
            <a:r>
              <a:rPr lang="de-DE" sz="1200" dirty="0" smtClean="0">
                <a:solidFill>
                  <a:schemeClr val="bg2">
                    <a:lumMod val="25000"/>
                  </a:schemeClr>
                </a:solidFill>
                <a:latin typeface="PF Paperback Light"/>
              </a:rPr>
              <a:t>ORCID Synchronization Framework | </a:t>
            </a:r>
            <a:r>
              <a:rPr lang="de-DE" sz="1200" dirty="0">
                <a:solidFill>
                  <a:schemeClr val="bg2">
                    <a:lumMod val="25000"/>
                  </a:schemeClr>
                </a:solidFill>
                <a:latin typeface="PF Paperback Light"/>
              </a:rPr>
              <a:t>CERIF REST API | </a:t>
            </a:r>
            <a:r>
              <a:rPr lang="de-DE" sz="1200" dirty="0" smtClean="0">
                <a:solidFill>
                  <a:schemeClr val="bg2">
                    <a:lumMod val="25000"/>
                  </a:schemeClr>
                </a:solidFill>
                <a:latin typeface="PF Paperback Light"/>
              </a:rPr>
              <a:t>CERIF OAI</a:t>
            </a:r>
            <a:endParaRPr lang="de-DE" sz="1200" dirty="0">
              <a:solidFill>
                <a:schemeClr val="bg2">
                  <a:lumMod val="25000"/>
                </a:schemeClr>
              </a:solidFill>
              <a:latin typeface="PF Paperback Light"/>
            </a:endParaRPr>
          </a:p>
        </p:txBody>
      </p:sp>
      <p:sp>
        <p:nvSpPr>
          <p:cNvPr id="13" name="Rettangolo 3"/>
          <p:cNvSpPr/>
          <p:nvPr/>
        </p:nvSpPr>
        <p:spPr>
          <a:xfrm>
            <a:off x="6732240" y="2911758"/>
            <a:ext cx="2151856" cy="149271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700" dirty="0"/>
              <a:t>After the 2014 </a:t>
            </a:r>
            <a:r>
              <a:rPr lang="en-US" sz="700" dirty="0" err="1"/>
              <a:t>euroCRIS</a:t>
            </a:r>
            <a:r>
              <a:rPr lang="en-US" sz="700" dirty="0"/>
              <a:t> Strategic Membership Meeting in Amsterdam, 4 </a:t>
            </a:r>
            <a:r>
              <a:rPr lang="en-US" sz="700" dirty="0" err="1"/>
              <a:t>Organisations</a:t>
            </a:r>
            <a:r>
              <a:rPr lang="en-US" sz="700" dirty="0"/>
              <a:t> decided to seat around a table and start sharing their views on the development of Research Information Systems in their respective Countries. What came out of the very first conversation was that the similarities were more than the differences: not only from a political and cultural point of view, but also and most importantly for the way those </a:t>
            </a:r>
            <a:r>
              <a:rPr lang="en-US" sz="700" dirty="0" err="1"/>
              <a:t>organisations</a:t>
            </a:r>
            <a:r>
              <a:rPr lang="en-US" sz="700" dirty="0"/>
              <a:t> see the Research Area, their visions and technological roadmaps. The roots of SELRIM are: CERIF, Open Source, Standards and, last but not least, the idea that Collaboration is the king.</a:t>
            </a:r>
            <a:endParaRPr lang="it-IT" sz="700" dirty="0"/>
          </a:p>
        </p:txBody>
      </p:sp>
      <p:sp>
        <p:nvSpPr>
          <p:cNvPr id="20" name="Rettangolo 3"/>
          <p:cNvSpPr/>
          <p:nvPr/>
        </p:nvSpPr>
        <p:spPr>
          <a:xfrm>
            <a:off x="323528" y="3138684"/>
            <a:ext cx="1408770" cy="116955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700" b="1" dirty="0"/>
              <a:t>Contact </a:t>
            </a:r>
            <a:r>
              <a:rPr lang="en-US" sz="700" b="1" dirty="0" smtClean="0"/>
              <a:t>persons</a:t>
            </a:r>
            <a:endParaRPr lang="en-US" sz="700" b="1" dirty="0"/>
          </a:p>
          <a:p>
            <a:endParaRPr lang="en-US" sz="700" dirty="0"/>
          </a:p>
          <a:p>
            <a:r>
              <a:rPr lang="en-US" sz="700" dirty="0"/>
              <a:t>Michele  </a:t>
            </a:r>
            <a:r>
              <a:rPr lang="en-US" sz="700" dirty="0" err="1"/>
              <a:t>Menielli</a:t>
            </a:r>
            <a:r>
              <a:rPr lang="en-US" sz="700" dirty="0"/>
              <a:t> </a:t>
            </a:r>
            <a:r>
              <a:rPr lang="en-US" sz="700" dirty="0" smtClean="0"/>
              <a:t>- </a:t>
            </a:r>
            <a:r>
              <a:rPr lang="en-US" sz="700" dirty="0" err="1"/>
              <a:t>CINECA</a:t>
            </a:r>
            <a:endParaRPr lang="en-US" sz="700" dirty="0"/>
          </a:p>
          <a:p>
            <a:r>
              <a:rPr lang="en-US" sz="700" dirty="0"/>
              <a:t>Andrea </a:t>
            </a:r>
            <a:r>
              <a:rPr lang="en-US" sz="700" dirty="0" err="1"/>
              <a:t>Bollini</a:t>
            </a:r>
            <a:r>
              <a:rPr lang="en-US" sz="700" dirty="0"/>
              <a:t> </a:t>
            </a:r>
            <a:r>
              <a:rPr lang="en-US" sz="700" dirty="0" smtClean="0"/>
              <a:t>- </a:t>
            </a:r>
            <a:r>
              <a:rPr lang="en-US" sz="700" dirty="0" err="1"/>
              <a:t>CINECA</a:t>
            </a:r>
            <a:endParaRPr lang="en-US" sz="700" dirty="0"/>
          </a:p>
          <a:p>
            <a:r>
              <a:rPr lang="en-US" sz="700" dirty="0" err="1"/>
              <a:t>João</a:t>
            </a:r>
            <a:r>
              <a:rPr lang="en-US" sz="700" dirty="0"/>
              <a:t> </a:t>
            </a:r>
            <a:r>
              <a:rPr lang="en-US" sz="700" dirty="0" smtClean="0"/>
              <a:t>Moreira </a:t>
            </a:r>
            <a:r>
              <a:rPr lang="en-US" sz="700" dirty="0"/>
              <a:t>- </a:t>
            </a:r>
            <a:r>
              <a:rPr lang="en-US" sz="700" dirty="0" err="1"/>
              <a:t>FCT|FCCN</a:t>
            </a:r>
            <a:endParaRPr lang="en-US" sz="700" dirty="0" smtClean="0"/>
          </a:p>
          <a:p>
            <a:r>
              <a:rPr lang="en-US" sz="700" dirty="0" smtClean="0"/>
              <a:t>Dimitris </a:t>
            </a:r>
            <a:r>
              <a:rPr lang="en-US" sz="700" dirty="0" err="1"/>
              <a:t>Karaiskos</a:t>
            </a:r>
            <a:r>
              <a:rPr lang="en-US" sz="700" dirty="0"/>
              <a:t> </a:t>
            </a:r>
            <a:r>
              <a:rPr lang="en-US" sz="700" dirty="0" smtClean="0"/>
              <a:t>- </a:t>
            </a:r>
            <a:r>
              <a:rPr lang="en-US" sz="700" dirty="0" err="1" smtClean="0"/>
              <a:t>EKT</a:t>
            </a:r>
            <a:endParaRPr lang="en-US" sz="700" dirty="0" smtClean="0"/>
          </a:p>
          <a:p>
            <a:r>
              <a:rPr lang="en-US" sz="700" dirty="0"/>
              <a:t>Vasilis </a:t>
            </a:r>
            <a:r>
              <a:rPr lang="en-US" sz="700" dirty="0" err="1"/>
              <a:t>Bonis</a:t>
            </a:r>
            <a:r>
              <a:rPr lang="en-US" sz="700" dirty="0"/>
              <a:t> - </a:t>
            </a:r>
            <a:r>
              <a:rPr lang="en-US" sz="700" dirty="0" err="1"/>
              <a:t>EKT</a:t>
            </a:r>
            <a:endParaRPr lang="en-US" sz="700" dirty="0"/>
          </a:p>
          <a:p>
            <a:r>
              <a:rPr lang="en-US" sz="700" dirty="0" err="1" smtClean="0"/>
              <a:t>Lluís</a:t>
            </a:r>
            <a:r>
              <a:rPr lang="en-US" sz="700" dirty="0" smtClean="0"/>
              <a:t> </a:t>
            </a:r>
            <a:r>
              <a:rPr lang="en-US" sz="700" dirty="0" err="1" smtClean="0"/>
              <a:t>Anglada</a:t>
            </a:r>
            <a:r>
              <a:rPr lang="en-US" sz="700" dirty="0" smtClean="0"/>
              <a:t> - </a:t>
            </a:r>
            <a:r>
              <a:rPr lang="en-US" sz="700" dirty="0" err="1" smtClean="0"/>
              <a:t>CSUC</a:t>
            </a:r>
            <a:endParaRPr lang="en-US" sz="700" dirty="0" smtClean="0"/>
          </a:p>
          <a:p>
            <a:r>
              <a:rPr lang="en-US" sz="700" dirty="0" smtClean="0"/>
              <a:t>Ricard de la Vega - </a:t>
            </a:r>
            <a:r>
              <a:rPr lang="en-US" sz="700" dirty="0" err="1" smtClean="0"/>
              <a:t>CSUC</a:t>
            </a:r>
            <a:endParaRPr lang="en-US" sz="700" dirty="0"/>
          </a:p>
          <a:p>
            <a:r>
              <a:rPr lang="en-US" sz="700" dirty="0" smtClean="0"/>
              <a:t>Ramon - </a:t>
            </a:r>
            <a:r>
              <a:rPr lang="en-US" sz="700" dirty="0" err="1" smtClean="0"/>
              <a:t>CSUC</a:t>
            </a:r>
            <a:endParaRPr lang="en-US" sz="700" dirty="0" smtClean="0"/>
          </a:p>
        </p:txBody>
      </p:sp>
      <p:sp>
        <p:nvSpPr>
          <p:cNvPr id="16" name="15 Rectángulo"/>
          <p:cNvSpPr/>
          <p:nvPr/>
        </p:nvSpPr>
        <p:spPr>
          <a:xfrm>
            <a:off x="3364203" y="2481068"/>
            <a:ext cx="2323072" cy="923330"/>
          </a:xfrm>
          <a:prstGeom prst="rect">
            <a:avLst/>
          </a:prstGeom>
          <a:noFill/>
        </p:spPr>
        <p:txBody>
          <a:bodyPr wrap="none" lIns="91440" tIns="45720" rIns="91440" bIns="45720">
            <a:spAutoFit/>
          </a:bodyPr>
          <a:lstStyle/>
          <a:p>
            <a:pPr algn="ctr"/>
            <a:r>
              <a:rPr lang="es-ES" sz="5400" b="1" dirty="0" err="1" smtClean="0">
                <a:ln w="12700">
                  <a:solidFill>
                    <a:schemeClr val="tx2">
                      <a:lumMod val="50000"/>
                    </a:schemeClr>
                  </a:solidFill>
                  <a:prstDash val="solid"/>
                </a:ln>
                <a:solidFill>
                  <a:schemeClr val="accent6">
                    <a:lumMod val="75000"/>
                  </a:schemeClr>
                </a:solidFill>
                <a:effectLst>
                  <a:outerShdw blurRad="41275" dist="20320" dir="1800000" algn="tl" rotWithShape="0">
                    <a:srgbClr val="000000">
                      <a:alpha val="40000"/>
                    </a:srgbClr>
                  </a:outerShdw>
                </a:effectLst>
              </a:rPr>
              <a:t>SELRIM</a:t>
            </a:r>
            <a:endParaRPr lang="es-ES" sz="5400" b="1" dirty="0">
              <a:ln w="12700">
                <a:solidFill>
                  <a:schemeClr val="tx2">
                    <a:lumMod val="50000"/>
                  </a:schemeClr>
                </a:solidFill>
                <a:prstDash val="solid"/>
              </a:ln>
              <a:solidFill>
                <a:schemeClr val="accent6">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74920817"/>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p:cNvPicPr>
            <a:picLocks noChangeAspect="1"/>
          </p:cNvPicPr>
          <p:nvPr/>
        </p:nvPicPr>
        <p:blipFill rotWithShape="1">
          <a:blip r:embed="rId2" cstate="print">
            <a:extLst>
              <a:ext uri="{28A0092B-C50C-407E-A947-70E740481C1C}">
                <a14:useLocalDpi xmlns:a14="http://schemas.microsoft.com/office/drawing/2010/main" val="0"/>
              </a:ext>
            </a:extLst>
          </a:blip>
          <a:srcRect l="-670" t="33360" r="8152" b="7551"/>
          <a:stretch/>
        </p:blipFill>
        <p:spPr>
          <a:xfrm>
            <a:off x="-180528" y="0"/>
            <a:ext cx="9324528" cy="6858000"/>
          </a:xfrm>
          <a:prstGeom prst="rect">
            <a:avLst/>
          </a:prstGeom>
        </p:spPr>
      </p:pic>
      <p:sp>
        <p:nvSpPr>
          <p:cNvPr id="11" name="Donut 6"/>
          <p:cNvSpPr/>
          <p:nvPr/>
        </p:nvSpPr>
        <p:spPr>
          <a:xfrm>
            <a:off x="-4631312" y="-3411760"/>
            <a:ext cx="18148725" cy="14690421"/>
          </a:xfrm>
          <a:prstGeom prst="donut">
            <a:avLst>
              <a:gd name="adj" fmla="val 43109"/>
            </a:avLst>
          </a:prstGeom>
          <a:gradFill flip="none" rotWithShape="1">
            <a:gsLst>
              <a:gs pos="0">
                <a:schemeClr val="accent1">
                  <a:tint val="100000"/>
                  <a:shade val="100000"/>
                  <a:satMod val="130000"/>
                  <a:alpha val="65000"/>
                </a:schemeClr>
              </a:gs>
              <a:gs pos="100000">
                <a:schemeClr val="accent1">
                  <a:tint val="50000"/>
                  <a:shade val="100000"/>
                  <a:satMod val="350000"/>
                  <a:alpha val="6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 name="Rectangle 11"/>
          <p:cNvSpPr/>
          <p:nvPr/>
        </p:nvSpPr>
        <p:spPr>
          <a:xfrm>
            <a:off x="5058605" y="4892746"/>
            <a:ext cx="3963690" cy="1631216"/>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de-DE" sz="1600" b="1" dirty="0" smtClean="0">
                <a:solidFill>
                  <a:schemeClr val="tx1"/>
                </a:solidFill>
                <a:latin typeface="PF Paperback"/>
                <a:cs typeface="PF Paperback"/>
              </a:rPr>
              <a:t>EKT (</a:t>
            </a:r>
            <a:r>
              <a:rPr lang="de-DE" sz="1600" b="1" dirty="0" err="1" smtClean="0">
                <a:solidFill>
                  <a:schemeClr val="tx1"/>
                </a:solidFill>
                <a:latin typeface="PF Paperback"/>
                <a:cs typeface="PF Paperback"/>
              </a:rPr>
              <a:t>Greece</a:t>
            </a:r>
            <a:r>
              <a:rPr lang="de-DE" sz="1600" b="1" dirty="0" smtClean="0">
                <a:solidFill>
                  <a:schemeClr val="tx1"/>
                </a:solidFill>
                <a:latin typeface="PF Paperback"/>
                <a:cs typeface="PF Paperback"/>
              </a:rPr>
              <a:t>)</a:t>
            </a:r>
            <a:endParaRPr lang="de-DE" sz="1600" b="1" dirty="0">
              <a:solidFill>
                <a:schemeClr val="tx1"/>
              </a:solidFill>
              <a:latin typeface="PF Paperback"/>
              <a:cs typeface="PF Paperback"/>
            </a:endParaRPr>
          </a:p>
          <a:p>
            <a:r>
              <a:rPr lang="de-DE" sz="1600" b="1" dirty="0" smtClean="0">
                <a:solidFill>
                  <a:schemeClr val="bg2">
                    <a:lumMod val="25000"/>
                  </a:schemeClr>
                </a:solidFill>
                <a:latin typeface="PF Paperback Light"/>
              </a:rPr>
              <a:t>GIVE</a:t>
            </a:r>
          </a:p>
          <a:p>
            <a:r>
              <a:rPr lang="de-DE" sz="1200" dirty="0" smtClean="0">
                <a:solidFill>
                  <a:schemeClr val="bg2">
                    <a:lumMod val="25000"/>
                  </a:schemeClr>
                </a:solidFill>
                <a:latin typeface="PF Paperback Light"/>
              </a:rPr>
              <a:t>CERIF Model | CERIF Services | CERIF XML | CERIF </a:t>
            </a:r>
            <a:r>
              <a:rPr lang="de-DE" sz="1200" dirty="0">
                <a:solidFill>
                  <a:schemeClr val="bg2">
                    <a:lumMod val="25000"/>
                  </a:schemeClr>
                </a:solidFill>
                <a:latin typeface="PF Paperback Light"/>
              </a:rPr>
              <a:t>REST API | CERIF </a:t>
            </a:r>
            <a:r>
              <a:rPr lang="de-DE" sz="1200" dirty="0" smtClean="0">
                <a:solidFill>
                  <a:schemeClr val="bg2">
                    <a:lumMod val="25000"/>
                  </a:schemeClr>
                </a:solidFill>
                <a:latin typeface="PF Paperback Light"/>
              </a:rPr>
              <a:t>OAI </a:t>
            </a:r>
            <a:r>
              <a:rPr lang="de-DE" sz="1200" dirty="0">
                <a:solidFill>
                  <a:schemeClr val="bg2">
                    <a:lumMod val="25000"/>
                  </a:schemeClr>
                </a:solidFill>
                <a:latin typeface="PF Paperback Light"/>
              </a:rPr>
              <a:t>| </a:t>
            </a:r>
            <a:r>
              <a:rPr lang="de-DE" sz="1200" dirty="0" err="1">
                <a:solidFill>
                  <a:schemeClr val="bg2">
                    <a:lumMod val="25000"/>
                  </a:schemeClr>
                </a:solidFill>
                <a:latin typeface="PF Paperback Light"/>
              </a:rPr>
              <a:t>upgrades</a:t>
            </a:r>
            <a:endParaRPr lang="de-DE" sz="1200" dirty="0" smtClean="0">
              <a:solidFill>
                <a:schemeClr val="bg2">
                  <a:lumMod val="25000"/>
                </a:schemeClr>
              </a:solidFill>
              <a:latin typeface="PF Paperback Light"/>
            </a:endParaRPr>
          </a:p>
          <a:p>
            <a:endParaRPr lang="de-DE" sz="1600" dirty="0">
              <a:solidFill>
                <a:schemeClr val="bg2">
                  <a:lumMod val="25000"/>
                </a:schemeClr>
              </a:solidFill>
              <a:latin typeface="PF Paperback Light"/>
            </a:endParaRPr>
          </a:p>
          <a:p>
            <a:r>
              <a:rPr lang="de-DE" sz="1600" b="1" dirty="0" smtClean="0">
                <a:solidFill>
                  <a:schemeClr val="bg2">
                    <a:lumMod val="25000"/>
                  </a:schemeClr>
                </a:solidFill>
                <a:latin typeface="PF Paperback Light"/>
              </a:rPr>
              <a:t>TAKE</a:t>
            </a:r>
          </a:p>
          <a:p>
            <a:r>
              <a:rPr lang="de-DE" sz="1200" dirty="0" err="1" smtClean="0">
                <a:solidFill>
                  <a:schemeClr val="bg2">
                    <a:lumMod val="25000"/>
                  </a:schemeClr>
                </a:solidFill>
                <a:latin typeface="PF Paperback Light"/>
              </a:rPr>
              <a:t>Contribution</a:t>
            </a:r>
            <a:endParaRPr lang="de-DE" sz="1200" dirty="0" smtClean="0">
              <a:solidFill>
                <a:schemeClr val="bg2">
                  <a:lumMod val="25000"/>
                </a:schemeClr>
              </a:solidFill>
              <a:latin typeface="PF Paperback Light"/>
            </a:endParaRPr>
          </a:p>
        </p:txBody>
      </p:sp>
      <p:sp>
        <p:nvSpPr>
          <p:cNvPr id="19" name="Rectangle 11"/>
          <p:cNvSpPr/>
          <p:nvPr/>
        </p:nvSpPr>
        <p:spPr>
          <a:xfrm>
            <a:off x="181390" y="4861969"/>
            <a:ext cx="3888432" cy="1600438"/>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de-DE" sz="1600" b="1" dirty="0" smtClean="0">
                <a:solidFill>
                  <a:schemeClr val="tx1"/>
                </a:solidFill>
                <a:latin typeface="PF Paperback"/>
                <a:cs typeface="PF Paperback"/>
              </a:rPr>
              <a:t>CSUC (Catalonia)</a:t>
            </a:r>
            <a:endParaRPr lang="de-DE" sz="1600" b="1" dirty="0">
              <a:solidFill>
                <a:schemeClr val="tx1"/>
              </a:solidFill>
              <a:latin typeface="PF Paperback"/>
              <a:cs typeface="PF Paperback"/>
            </a:endParaRPr>
          </a:p>
          <a:p>
            <a:r>
              <a:rPr lang="de-DE" sz="1600" b="1" dirty="0" smtClean="0">
                <a:solidFill>
                  <a:schemeClr val="bg2">
                    <a:lumMod val="25000"/>
                  </a:schemeClr>
                </a:solidFill>
                <a:latin typeface="PF Paperback Light"/>
              </a:rPr>
              <a:t>GIVE</a:t>
            </a:r>
          </a:p>
          <a:p>
            <a:r>
              <a:rPr lang="de-DE" sz="1200" dirty="0">
                <a:solidFill>
                  <a:schemeClr val="bg2">
                    <a:lumMod val="25000"/>
                  </a:schemeClr>
                </a:solidFill>
                <a:latin typeface="PF Paperback Light"/>
              </a:rPr>
              <a:t>CERIF </a:t>
            </a:r>
            <a:r>
              <a:rPr lang="de-DE" sz="1200" dirty="0" smtClean="0">
                <a:solidFill>
                  <a:schemeClr val="bg2">
                    <a:lumMod val="25000"/>
                  </a:schemeClr>
                </a:solidFill>
                <a:latin typeface="PF Paperback Light"/>
              </a:rPr>
              <a:t>validator</a:t>
            </a:r>
            <a:r>
              <a:rPr lang="de-DE" sz="1200" dirty="0">
                <a:solidFill>
                  <a:schemeClr val="bg2">
                    <a:lumMod val="25000"/>
                  </a:schemeClr>
                </a:solidFill>
                <a:latin typeface="PF Paperback Light"/>
              </a:rPr>
              <a:t> | </a:t>
            </a:r>
            <a:r>
              <a:rPr lang="de-DE" sz="1200" dirty="0" smtClean="0">
                <a:solidFill>
                  <a:schemeClr val="bg2">
                    <a:lumMod val="25000"/>
                  </a:schemeClr>
                </a:solidFill>
                <a:latin typeface="PF Paperback Light"/>
              </a:rPr>
              <a:t>DSpaceCRIS early adaptor</a:t>
            </a:r>
            <a:endParaRPr lang="de-DE" sz="1200" dirty="0">
              <a:solidFill>
                <a:schemeClr val="bg2">
                  <a:lumMod val="25000"/>
                </a:schemeClr>
              </a:solidFill>
              <a:latin typeface="PF Paperback Light"/>
            </a:endParaRPr>
          </a:p>
          <a:p>
            <a:endParaRPr lang="de-DE" sz="1200" dirty="0" smtClean="0">
              <a:solidFill>
                <a:schemeClr val="bg2">
                  <a:lumMod val="25000"/>
                </a:schemeClr>
              </a:solidFill>
              <a:latin typeface="PF Paperback Light"/>
            </a:endParaRPr>
          </a:p>
          <a:p>
            <a:r>
              <a:rPr lang="de-DE" sz="1600" b="1" dirty="0" smtClean="0">
                <a:solidFill>
                  <a:schemeClr val="bg2">
                    <a:lumMod val="25000"/>
                  </a:schemeClr>
                </a:solidFill>
                <a:latin typeface="PF Paperback Light"/>
              </a:rPr>
              <a:t>TAKE</a:t>
            </a:r>
          </a:p>
          <a:p>
            <a:r>
              <a:rPr lang="de-DE" sz="1200" dirty="0" smtClean="0">
                <a:solidFill>
                  <a:schemeClr val="bg2">
                    <a:lumMod val="25000"/>
                  </a:schemeClr>
                </a:solidFill>
                <a:latin typeface="PF Paperback Light"/>
              </a:rPr>
              <a:t>DSpace-CRIS </a:t>
            </a:r>
            <a:r>
              <a:rPr lang="de-DE" sz="1200" dirty="0">
                <a:solidFill>
                  <a:schemeClr val="bg2">
                    <a:lumMod val="25000"/>
                  </a:schemeClr>
                </a:solidFill>
                <a:latin typeface="PF Paperback Light"/>
              </a:rPr>
              <a:t>| CERIF OAI</a:t>
            </a:r>
          </a:p>
          <a:p>
            <a:endParaRPr lang="de-DE" sz="1400" dirty="0" smtClean="0">
              <a:solidFill>
                <a:schemeClr val="accent1"/>
              </a:solidFill>
              <a:latin typeface="PF Paperback Light"/>
            </a:endParaRPr>
          </a:p>
        </p:txBody>
      </p:sp>
      <p:sp>
        <p:nvSpPr>
          <p:cNvPr id="21" name="Rectangle 11"/>
          <p:cNvSpPr/>
          <p:nvPr/>
        </p:nvSpPr>
        <p:spPr>
          <a:xfrm>
            <a:off x="179512" y="858261"/>
            <a:ext cx="3888432" cy="1631216"/>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de-DE" sz="1600" b="1" dirty="0" smtClean="0">
                <a:solidFill>
                  <a:schemeClr val="tx1"/>
                </a:solidFill>
                <a:latin typeface="PF Paperback"/>
                <a:cs typeface="PF Paperback"/>
              </a:rPr>
              <a:t>FCT|FCCN (Portugal)</a:t>
            </a:r>
          </a:p>
          <a:p>
            <a:r>
              <a:rPr lang="de-DE" sz="1600" b="1" dirty="0">
                <a:solidFill>
                  <a:schemeClr val="bg2">
                    <a:lumMod val="25000"/>
                  </a:schemeClr>
                </a:solidFill>
                <a:latin typeface="PF Paperback Light"/>
              </a:rPr>
              <a:t>GIVE</a:t>
            </a:r>
          </a:p>
          <a:p>
            <a:r>
              <a:rPr lang="de-DE" sz="1200" dirty="0">
                <a:solidFill>
                  <a:schemeClr val="bg2">
                    <a:lumMod val="25000"/>
                  </a:schemeClr>
                </a:solidFill>
                <a:latin typeface="PF Paperback Light"/>
              </a:rPr>
              <a:t>PTCRISync: ORCID Synchronization Framework</a:t>
            </a:r>
          </a:p>
          <a:p>
            <a:endParaRPr lang="de-DE" sz="1600" dirty="0">
              <a:solidFill>
                <a:schemeClr val="tx1">
                  <a:lumMod val="65000"/>
                  <a:lumOff val="35000"/>
                </a:schemeClr>
              </a:solidFill>
              <a:latin typeface="PF Paperback Light"/>
            </a:endParaRPr>
          </a:p>
          <a:p>
            <a:r>
              <a:rPr lang="de-DE" sz="1600" b="1" dirty="0">
                <a:solidFill>
                  <a:schemeClr val="bg2">
                    <a:lumMod val="25000"/>
                  </a:schemeClr>
                </a:solidFill>
                <a:latin typeface="PF Paperback Light"/>
              </a:rPr>
              <a:t>TAKE</a:t>
            </a:r>
          </a:p>
          <a:p>
            <a:r>
              <a:rPr lang="de-DE" sz="1200" dirty="0">
                <a:solidFill>
                  <a:schemeClr val="bg2">
                    <a:lumMod val="25000"/>
                  </a:schemeClr>
                </a:solidFill>
                <a:latin typeface="PF Paperback Light"/>
              </a:rPr>
              <a:t>CERIF Model | CERIF Services | CERIF REST </a:t>
            </a:r>
            <a:r>
              <a:rPr lang="de-DE" sz="1200" dirty="0" smtClean="0">
                <a:solidFill>
                  <a:schemeClr val="bg2">
                    <a:lumMod val="25000"/>
                  </a:schemeClr>
                </a:solidFill>
                <a:latin typeface="PF Paperback Light"/>
              </a:rPr>
              <a:t>API | </a:t>
            </a:r>
            <a:r>
              <a:rPr lang="de-DE" sz="1200" dirty="0">
                <a:solidFill>
                  <a:schemeClr val="bg2">
                    <a:lumMod val="25000"/>
                  </a:schemeClr>
                </a:solidFill>
                <a:latin typeface="PF Paperback Light"/>
              </a:rPr>
              <a:t>CERIF </a:t>
            </a:r>
            <a:r>
              <a:rPr lang="de-DE" sz="1200" dirty="0" smtClean="0">
                <a:solidFill>
                  <a:schemeClr val="bg2">
                    <a:lumMod val="25000"/>
                  </a:schemeClr>
                </a:solidFill>
                <a:latin typeface="PF Paperback Light"/>
              </a:rPr>
              <a:t>OAI | </a:t>
            </a:r>
            <a:r>
              <a:rPr lang="de-DE" sz="1200" dirty="0">
                <a:solidFill>
                  <a:schemeClr val="bg2">
                    <a:lumMod val="25000"/>
                  </a:schemeClr>
                </a:solidFill>
                <a:latin typeface="PF Paperback Light"/>
              </a:rPr>
              <a:t>DSpaceCRIS</a:t>
            </a:r>
          </a:p>
        </p:txBody>
      </p:sp>
      <p:sp>
        <p:nvSpPr>
          <p:cNvPr id="24" name="CasellaDiTesto 23"/>
          <p:cNvSpPr txBox="1"/>
          <p:nvPr/>
        </p:nvSpPr>
        <p:spPr>
          <a:xfrm>
            <a:off x="380404" y="116632"/>
            <a:ext cx="8290669"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ctr">
            <a:spAutoFit/>
          </a:bodyPr>
          <a:lstStyle/>
          <a:p>
            <a:pPr algn="ctr"/>
            <a:r>
              <a:rPr lang="it-IT" sz="2400" b="1" dirty="0" smtClean="0"/>
              <a:t>South European Link for Research Information Management</a:t>
            </a:r>
            <a:endParaRPr lang="it-IT" sz="900" b="1" dirty="0"/>
          </a:p>
        </p:txBody>
      </p:sp>
      <p:sp>
        <p:nvSpPr>
          <p:cNvPr id="12" name="Rectangle 11"/>
          <p:cNvSpPr/>
          <p:nvPr/>
        </p:nvSpPr>
        <p:spPr>
          <a:xfrm>
            <a:off x="5058606" y="836713"/>
            <a:ext cx="3963690" cy="1631216"/>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de-DE" sz="1600" b="1" dirty="0" smtClean="0">
                <a:solidFill>
                  <a:schemeClr val="tx1"/>
                </a:solidFill>
                <a:latin typeface="PF Paperback"/>
                <a:cs typeface="PF Paperback"/>
              </a:rPr>
              <a:t>CINECA (</a:t>
            </a:r>
            <a:r>
              <a:rPr lang="de-DE" sz="1600" b="1" dirty="0" err="1" smtClean="0">
                <a:solidFill>
                  <a:schemeClr val="tx1"/>
                </a:solidFill>
                <a:latin typeface="PF Paperback"/>
                <a:cs typeface="PF Paperback"/>
              </a:rPr>
              <a:t>Italy</a:t>
            </a:r>
            <a:r>
              <a:rPr lang="de-DE" sz="1600" b="1" dirty="0" smtClean="0">
                <a:solidFill>
                  <a:schemeClr val="tx1"/>
                </a:solidFill>
                <a:latin typeface="PF Paperback"/>
                <a:cs typeface="PF Paperback"/>
              </a:rPr>
              <a:t>)</a:t>
            </a:r>
          </a:p>
          <a:p>
            <a:r>
              <a:rPr lang="de-DE" sz="1600" b="1" dirty="0" smtClean="0">
                <a:solidFill>
                  <a:schemeClr val="bg2">
                    <a:lumMod val="25000"/>
                  </a:schemeClr>
                </a:solidFill>
                <a:latin typeface="PF Paperback Light"/>
              </a:rPr>
              <a:t>GIVE</a:t>
            </a:r>
          </a:p>
          <a:p>
            <a:r>
              <a:rPr lang="de-DE" sz="1200" dirty="0" err="1" smtClean="0">
                <a:solidFill>
                  <a:schemeClr val="bg2">
                    <a:lumMod val="25000"/>
                  </a:schemeClr>
                </a:solidFill>
                <a:latin typeface="PF Paperback Light"/>
              </a:rPr>
              <a:t>DSpace</a:t>
            </a:r>
            <a:r>
              <a:rPr lang="de-DE" sz="1200" dirty="0" smtClean="0">
                <a:solidFill>
                  <a:schemeClr val="bg2">
                    <a:lumMod val="25000"/>
                  </a:schemeClr>
                </a:solidFill>
                <a:latin typeface="PF Paperback Light"/>
              </a:rPr>
              <a:t>-CRIS | ORCID HUB | </a:t>
            </a:r>
            <a:r>
              <a:rPr lang="de-DE" sz="1200" dirty="0" err="1" smtClean="0">
                <a:solidFill>
                  <a:schemeClr val="bg2">
                    <a:lumMod val="25000"/>
                  </a:schemeClr>
                </a:solidFill>
                <a:latin typeface="PF Paperback Light"/>
              </a:rPr>
              <a:t>upgrades</a:t>
            </a:r>
            <a:r>
              <a:rPr lang="de-DE" sz="1200" dirty="0" smtClean="0">
                <a:solidFill>
                  <a:schemeClr val="bg2">
                    <a:lumMod val="25000"/>
                  </a:schemeClr>
                </a:solidFill>
                <a:latin typeface="PF Paperback Light"/>
              </a:rPr>
              <a:t> | </a:t>
            </a:r>
            <a:r>
              <a:rPr lang="de-DE" sz="1200" dirty="0" err="1" smtClean="0">
                <a:solidFill>
                  <a:schemeClr val="bg2">
                    <a:lumMod val="25000"/>
                  </a:schemeClr>
                </a:solidFill>
                <a:latin typeface="PF Paperback Light"/>
              </a:rPr>
              <a:t>roadmap</a:t>
            </a:r>
            <a:endParaRPr lang="de-DE" sz="1600" dirty="0" smtClean="0">
              <a:solidFill>
                <a:schemeClr val="bg2">
                  <a:lumMod val="25000"/>
                </a:schemeClr>
              </a:solidFill>
              <a:latin typeface="PF Paperback Light"/>
            </a:endParaRPr>
          </a:p>
          <a:p>
            <a:endParaRPr lang="de-DE" sz="1600" dirty="0">
              <a:solidFill>
                <a:schemeClr val="bg2">
                  <a:lumMod val="25000"/>
                </a:schemeClr>
              </a:solidFill>
              <a:latin typeface="PF Paperback Light"/>
            </a:endParaRPr>
          </a:p>
          <a:p>
            <a:r>
              <a:rPr lang="de-DE" sz="1600" b="1" dirty="0" smtClean="0">
                <a:solidFill>
                  <a:schemeClr val="bg2">
                    <a:lumMod val="25000"/>
                  </a:schemeClr>
                </a:solidFill>
                <a:latin typeface="PF Paperback Light"/>
              </a:rPr>
              <a:t>TAKE</a:t>
            </a:r>
          </a:p>
          <a:p>
            <a:r>
              <a:rPr lang="de-DE" sz="1200" dirty="0" smtClean="0">
                <a:solidFill>
                  <a:schemeClr val="bg2">
                    <a:lumMod val="25000"/>
                  </a:schemeClr>
                </a:solidFill>
                <a:latin typeface="PF Paperback Light"/>
              </a:rPr>
              <a:t>ORCID Synchronization Framework | </a:t>
            </a:r>
            <a:r>
              <a:rPr lang="de-DE" sz="1200" dirty="0">
                <a:solidFill>
                  <a:schemeClr val="bg2">
                    <a:lumMod val="25000"/>
                  </a:schemeClr>
                </a:solidFill>
                <a:latin typeface="PF Paperback Light"/>
              </a:rPr>
              <a:t>CERIF REST API | </a:t>
            </a:r>
            <a:r>
              <a:rPr lang="de-DE" sz="1200" dirty="0" smtClean="0">
                <a:solidFill>
                  <a:schemeClr val="bg2">
                    <a:lumMod val="25000"/>
                  </a:schemeClr>
                </a:solidFill>
                <a:latin typeface="PF Paperback Light"/>
              </a:rPr>
              <a:t>CERIF OAI</a:t>
            </a:r>
            <a:endParaRPr lang="de-DE" sz="1200" dirty="0">
              <a:solidFill>
                <a:schemeClr val="bg2">
                  <a:lumMod val="25000"/>
                </a:schemeClr>
              </a:solidFill>
              <a:latin typeface="PF Paperback Light"/>
            </a:endParaRPr>
          </a:p>
        </p:txBody>
      </p:sp>
      <p:sp>
        <p:nvSpPr>
          <p:cNvPr id="16" name="15 Rectángulo"/>
          <p:cNvSpPr/>
          <p:nvPr/>
        </p:nvSpPr>
        <p:spPr>
          <a:xfrm>
            <a:off x="3364203" y="2481068"/>
            <a:ext cx="2323072" cy="923330"/>
          </a:xfrm>
          <a:prstGeom prst="rect">
            <a:avLst/>
          </a:prstGeom>
          <a:noFill/>
        </p:spPr>
        <p:txBody>
          <a:bodyPr wrap="none" lIns="91440" tIns="45720" rIns="91440" bIns="45720">
            <a:spAutoFit/>
          </a:bodyPr>
          <a:lstStyle/>
          <a:p>
            <a:pPr algn="ctr"/>
            <a:r>
              <a:rPr lang="es-ES" sz="5400" b="1" dirty="0" err="1" smtClean="0">
                <a:ln w="12700">
                  <a:solidFill>
                    <a:schemeClr val="tx2">
                      <a:lumMod val="50000"/>
                    </a:schemeClr>
                  </a:solidFill>
                  <a:prstDash val="solid"/>
                </a:ln>
                <a:solidFill>
                  <a:schemeClr val="accent6">
                    <a:lumMod val="75000"/>
                  </a:schemeClr>
                </a:solidFill>
                <a:effectLst>
                  <a:outerShdw blurRad="41275" dist="20320" dir="1800000" algn="tl" rotWithShape="0">
                    <a:srgbClr val="000000">
                      <a:alpha val="40000"/>
                    </a:srgbClr>
                  </a:outerShdw>
                </a:effectLst>
              </a:rPr>
              <a:t>SELRIM</a:t>
            </a:r>
            <a:endParaRPr lang="es-ES" sz="5400" b="1" dirty="0">
              <a:ln w="12700">
                <a:solidFill>
                  <a:schemeClr val="tx2">
                    <a:lumMod val="50000"/>
                  </a:schemeClr>
                </a:solidFill>
                <a:prstDash val="solid"/>
              </a:ln>
              <a:solidFill>
                <a:schemeClr val="accent6">
                  <a:lumMod val="75000"/>
                </a:schemeClr>
              </a:solidFill>
              <a:effectLst>
                <a:outerShdw blurRad="41275" dist="20320" dir="1800000" algn="tl" rotWithShape="0">
                  <a:srgbClr val="000000">
                    <a:alpha val="40000"/>
                  </a:srgbClr>
                </a:outerShdw>
              </a:effectLst>
            </a:endParaRPr>
          </a:p>
        </p:txBody>
      </p:sp>
      <p:sp>
        <p:nvSpPr>
          <p:cNvPr id="2" name="1 CuadroTexto"/>
          <p:cNvSpPr txBox="1"/>
          <p:nvPr/>
        </p:nvSpPr>
        <p:spPr>
          <a:xfrm>
            <a:off x="380404" y="1052736"/>
            <a:ext cx="8512076" cy="510909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ES" sz="2400" b="1" dirty="0" err="1" smtClean="0"/>
              <a:t>Identified</a:t>
            </a:r>
            <a:r>
              <a:rPr lang="es-ES" sz="2400" b="1" dirty="0" smtClean="0"/>
              <a:t> </a:t>
            </a:r>
            <a:r>
              <a:rPr lang="es-ES" sz="2400" b="1" dirty="0" err="1" smtClean="0"/>
              <a:t>common</a:t>
            </a:r>
            <a:r>
              <a:rPr lang="es-ES" sz="2400" b="1" dirty="0" smtClean="0"/>
              <a:t> </a:t>
            </a:r>
            <a:r>
              <a:rPr lang="es-ES" sz="2400" b="1" dirty="0" err="1" smtClean="0"/>
              <a:t>interest</a:t>
            </a:r>
            <a:r>
              <a:rPr lang="es-ES" sz="2400" b="1" dirty="0" smtClean="0"/>
              <a:t> </a:t>
            </a:r>
            <a:r>
              <a:rPr lang="es-ES" sz="2400" b="1" dirty="0" err="1" smtClean="0"/>
              <a:t>topics</a:t>
            </a:r>
            <a:r>
              <a:rPr lang="es-ES" sz="2400" b="1" dirty="0" smtClean="0"/>
              <a:t> to </a:t>
            </a:r>
            <a:r>
              <a:rPr lang="es-ES" sz="2400" b="1" dirty="0" err="1" smtClean="0"/>
              <a:t>work</a:t>
            </a:r>
            <a:r>
              <a:rPr lang="es-ES" sz="2400" b="1" dirty="0" smtClean="0"/>
              <a:t> </a:t>
            </a:r>
            <a:r>
              <a:rPr lang="es-ES" sz="2400" b="1" dirty="0" err="1" smtClean="0"/>
              <a:t>on</a:t>
            </a:r>
            <a:r>
              <a:rPr lang="es-ES" sz="2400" b="1" dirty="0" smtClean="0"/>
              <a:t> 2016:</a:t>
            </a:r>
          </a:p>
          <a:p>
            <a:pPr lvl="1"/>
            <a:endParaRPr lang="es-ES" sz="2400" dirty="0" smtClean="0"/>
          </a:p>
          <a:p>
            <a:pPr marL="914400" lvl="1" indent="-457200">
              <a:buFont typeface="+mj-lt"/>
              <a:buAutoNum type="arabicPeriod"/>
            </a:pPr>
            <a:r>
              <a:rPr lang="es-ES" sz="2400" dirty="0" err="1" smtClean="0"/>
              <a:t>Harvesting</a:t>
            </a:r>
            <a:r>
              <a:rPr lang="es-ES" sz="2400" dirty="0" smtClean="0"/>
              <a:t> </a:t>
            </a:r>
            <a:r>
              <a:rPr lang="es-ES" sz="2400" dirty="0"/>
              <a:t>and </a:t>
            </a:r>
            <a:r>
              <a:rPr lang="es-ES" sz="2400" dirty="0" err="1"/>
              <a:t>sync</a:t>
            </a:r>
            <a:r>
              <a:rPr lang="es-ES" sz="2400" dirty="0"/>
              <a:t> </a:t>
            </a:r>
            <a:r>
              <a:rPr lang="es-ES" sz="2400" dirty="0" err="1"/>
              <a:t>info</a:t>
            </a:r>
            <a:r>
              <a:rPr lang="es-ES" sz="2400" dirty="0"/>
              <a:t> </a:t>
            </a:r>
            <a:r>
              <a:rPr lang="es-ES" sz="2400" dirty="0" err="1"/>
              <a:t>using</a:t>
            </a:r>
            <a:r>
              <a:rPr lang="es-ES" sz="2400" dirty="0"/>
              <a:t> </a:t>
            </a:r>
            <a:r>
              <a:rPr lang="es-ES" sz="2400" dirty="0" smtClean="0"/>
              <a:t>OAI-PMH 	(</a:t>
            </a:r>
            <a:r>
              <a:rPr lang="es-ES" sz="2400" dirty="0"/>
              <a:t>1st </a:t>
            </a:r>
            <a:r>
              <a:rPr lang="es-ES" sz="2400" dirty="0" err="1"/>
              <a:t>quarter</a:t>
            </a:r>
            <a:r>
              <a:rPr lang="es-ES" sz="2400" dirty="0" smtClean="0"/>
              <a:t>)</a:t>
            </a:r>
            <a:br>
              <a:rPr lang="es-ES" sz="2400" dirty="0" smtClean="0"/>
            </a:br>
            <a:endParaRPr lang="es-ES" sz="2400" dirty="0" smtClean="0"/>
          </a:p>
          <a:p>
            <a:pPr marL="914400" lvl="1" indent="-457200">
              <a:buFont typeface="+mj-lt"/>
              <a:buAutoNum type="arabicPeriod"/>
            </a:pPr>
            <a:r>
              <a:rPr lang="es-ES" sz="2400" dirty="0" smtClean="0"/>
              <a:t>CASRAI </a:t>
            </a:r>
            <a:r>
              <a:rPr lang="es-ES" sz="2400" dirty="0"/>
              <a:t>full </a:t>
            </a:r>
            <a:r>
              <a:rPr lang="es-ES" sz="2400" dirty="0" err="1"/>
              <a:t>academic</a:t>
            </a:r>
            <a:r>
              <a:rPr lang="es-ES" sz="2400" dirty="0"/>
              <a:t> CV </a:t>
            </a:r>
            <a:r>
              <a:rPr lang="es-ES" sz="2400" dirty="0" err="1"/>
              <a:t>express</a:t>
            </a:r>
            <a:r>
              <a:rPr lang="es-ES" sz="2400" dirty="0"/>
              <a:t> in CERIF </a:t>
            </a:r>
            <a:r>
              <a:rPr lang="es-ES" sz="2400" dirty="0" err="1" smtClean="0"/>
              <a:t>xml</a:t>
            </a:r>
            <a:r>
              <a:rPr lang="es-ES" sz="2400" dirty="0" smtClean="0"/>
              <a:t> 	(2nd </a:t>
            </a:r>
            <a:r>
              <a:rPr lang="es-ES" sz="2400" dirty="0" err="1"/>
              <a:t>quarter</a:t>
            </a:r>
            <a:r>
              <a:rPr lang="es-ES" sz="2400" dirty="0" smtClean="0"/>
              <a:t>)</a:t>
            </a:r>
            <a:br>
              <a:rPr lang="es-ES" sz="2400" dirty="0" smtClean="0"/>
            </a:br>
            <a:endParaRPr lang="es-ES" sz="2400" dirty="0" smtClean="0"/>
          </a:p>
          <a:p>
            <a:pPr marL="914400" lvl="1" indent="-457200">
              <a:buFont typeface="+mj-lt"/>
              <a:buAutoNum type="arabicPeriod"/>
            </a:pPr>
            <a:r>
              <a:rPr lang="es-ES" sz="2400" dirty="0" err="1" smtClean="0"/>
              <a:t>Improving</a:t>
            </a:r>
            <a:r>
              <a:rPr lang="es-ES" sz="2400" dirty="0" smtClean="0"/>
              <a:t> of data </a:t>
            </a:r>
            <a:r>
              <a:rPr lang="es-ES" sz="2400" dirty="0" err="1"/>
              <a:t>validation</a:t>
            </a:r>
            <a:r>
              <a:rPr lang="es-ES" sz="2400" dirty="0"/>
              <a:t> </a:t>
            </a:r>
            <a:r>
              <a:rPr lang="es-ES" sz="2400" dirty="0" err="1"/>
              <a:t>processes</a:t>
            </a:r>
            <a:r>
              <a:rPr lang="es-ES" sz="2400" dirty="0"/>
              <a:t> </a:t>
            </a:r>
            <a:r>
              <a:rPr lang="es-ES" sz="2400" dirty="0" smtClean="0"/>
              <a:t>		(</a:t>
            </a:r>
            <a:r>
              <a:rPr lang="es-ES" sz="2400" dirty="0"/>
              <a:t>3rd </a:t>
            </a:r>
            <a:r>
              <a:rPr lang="es-ES" sz="2400" dirty="0" err="1"/>
              <a:t>quarter</a:t>
            </a:r>
            <a:r>
              <a:rPr lang="es-ES" sz="2400" dirty="0" smtClean="0"/>
              <a:t>)</a:t>
            </a:r>
          </a:p>
          <a:p>
            <a:pPr lvl="1" algn="ctr"/>
            <a:r>
              <a:rPr lang="es-ES" sz="3600" dirty="0" smtClean="0"/>
              <a:t/>
            </a:r>
            <a:br>
              <a:rPr lang="es-ES" sz="3600" dirty="0" smtClean="0"/>
            </a:br>
            <a:r>
              <a:rPr lang="es-ES" sz="2800" dirty="0"/>
              <a:t/>
            </a:r>
            <a:br>
              <a:rPr lang="es-ES" sz="2800" dirty="0"/>
            </a:br>
            <a:r>
              <a:rPr lang="es-ES" sz="2800" b="1" dirty="0" err="1"/>
              <a:t>call</a:t>
            </a:r>
            <a:r>
              <a:rPr lang="es-ES" sz="2800" b="1" dirty="0"/>
              <a:t> </a:t>
            </a:r>
            <a:r>
              <a:rPr lang="es-ES" sz="2800" b="1" dirty="0" err="1"/>
              <a:t>for</a:t>
            </a:r>
            <a:r>
              <a:rPr lang="es-ES" sz="2800" b="1" dirty="0"/>
              <a:t> </a:t>
            </a:r>
            <a:r>
              <a:rPr lang="es-ES" sz="2800" b="1" dirty="0" err="1"/>
              <a:t>joining</a:t>
            </a:r>
            <a:r>
              <a:rPr lang="es-ES" sz="2800" b="1" dirty="0"/>
              <a:t> </a:t>
            </a:r>
            <a:r>
              <a:rPr lang="es-ES" sz="2800" b="1" dirty="0" err="1"/>
              <a:t>us</a:t>
            </a:r>
            <a:r>
              <a:rPr lang="es-ES" sz="2800" b="1" dirty="0"/>
              <a:t> !</a:t>
            </a:r>
          </a:p>
          <a:p>
            <a:pPr marL="914400" lvl="1" indent="-457200">
              <a:buFont typeface="+mj-lt"/>
              <a:buAutoNum type="arabicPeriod"/>
            </a:pPr>
            <a:endParaRPr lang="es-ES" dirty="0"/>
          </a:p>
        </p:txBody>
      </p:sp>
    </p:spTree>
    <p:extLst>
      <p:ext uri="{BB962C8B-B14F-4D97-AF65-F5344CB8AC3E}">
        <p14:creationId xmlns:p14="http://schemas.microsoft.com/office/powerpoint/2010/main" val="2359898809"/>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356</Words>
  <Application>Microsoft Office PowerPoint</Application>
  <PresentationFormat>Presentación en pantalla (4:3)</PresentationFormat>
  <Paragraphs>69</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di Office</vt:lpstr>
      <vt:lpstr>Presentación de PowerPoint</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Michele Mennielli</dc:creator>
  <cp:lastModifiedBy>cbuc</cp:lastModifiedBy>
  <cp:revision>27</cp:revision>
  <dcterms:created xsi:type="dcterms:W3CDTF">2015-11-04T11:09:14Z</dcterms:created>
  <dcterms:modified xsi:type="dcterms:W3CDTF">2015-12-22T09:59:21Z</dcterms:modified>
</cp:coreProperties>
</file>