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6261" r:id="rId2"/>
  </p:sldMasterIdLst>
  <p:notesMasterIdLst>
    <p:notesMasterId r:id="rId24"/>
  </p:notesMasterIdLst>
  <p:sldIdLst>
    <p:sldId id="582" r:id="rId3"/>
    <p:sldId id="765" r:id="rId4"/>
    <p:sldId id="812" r:id="rId5"/>
    <p:sldId id="814" r:id="rId6"/>
    <p:sldId id="813" r:id="rId7"/>
    <p:sldId id="815" r:id="rId8"/>
    <p:sldId id="816" r:id="rId9"/>
    <p:sldId id="817" r:id="rId10"/>
    <p:sldId id="818" r:id="rId11"/>
    <p:sldId id="825" r:id="rId12"/>
    <p:sldId id="826" r:id="rId13"/>
    <p:sldId id="784" r:id="rId14"/>
    <p:sldId id="777" r:id="rId15"/>
    <p:sldId id="789" r:id="rId16"/>
    <p:sldId id="823" r:id="rId17"/>
    <p:sldId id="829" r:id="rId18"/>
    <p:sldId id="830" r:id="rId19"/>
    <p:sldId id="720" r:id="rId20"/>
    <p:sldId id="827" r:id="rId21"/>
    <p:sldId id="828" r:id="rId22"/>
    <p:sldId id="47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56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3304F"/>
    <a:srgbClr val="2E43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13" autoAdjust="0"/>
    <p:restoredTop sz="78879" autoAdjust="0"/>
  </p:normalViewPr>
  <p:slideViewPr>
    <p:cSldViewPr>
      <p:cViewPr>
        <p:scale>
          <a:sx n="60" d="100"/>
          <a:sy n="60" d="100"/>
        </p:scale>
        <p:origin x="-19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0"/>
  <c:clrMapOvr bg1="lt1" tx1="dk1" bg2="lt2" tx2="dk2" accent1="accent1" accent2="accent2" accent3="accent3" accent4="accent4" accent5="accent5" accent6="accent6" hlink="hlink" folHlink="folHlink"/>
  <c:chart>
    <c:title>
      <c:tx>
        <c:rich>
          <a:bodyPr/>
          <a:lstStyle/>
          <a:p>
            <a:pPr>
              <a:defRPr/>
            </a:pPr>
            <a:r>
              <a:rPr lang="en-US"/>
              <a:t>Open Access titles by Discipline</a:t>
            </a:r>
          </a:p>
        </c:rich>
      </c:tx>
      <c:layout/>
    </c:title>
    <c:plotArea>
      <c:layout/>
      <c:barChart>
        <c:barDir val="bar"/>
        <c:grouping val="clustered"/>
        <c:ser>
          <c:idx val="0"/>
          <c:order val="0"/>
          <c:tx>
            <c:strRef>
              <c:f>Sheet1!$B$9</c:f>
              <c:strCache>
                <c:ptCount val="1"/>
                <c:pt idx="0">
                  <c:v># Titles</c:v>
                </c:pt>
              </c:strCache>
            </c:strRef>
          </c:tx>
          <c:dLbls>
            <c:showVal val="1"/>
          </c:dLbls>
          <c:cat>
            <c:strRef>
              <c:f>Sheet1!$A$10:$A$14</c:f>
              <c:strCache>
                <c:ptCount val="5"/>
                <c:pt idx="0">
                  <c:v>Arts &amp; Humanities</c:v>
                </c:pt>
                <c:pt idx="1">
                  <c:v>Engineering &amp; Technology</c:v>
                </c:pt>
                <c:pt idx="2">
                  <c:v>Life Sciences &amp; Biomedicine</c:v>
                </c:pt>
                <c:pt idx="3">
                  <c:v>Physical Sciences</c:v>
                </c:pt>
                <c:pt idx="4">
                  <c:v>Social Sciences</c:v>
                </c:pt>
              </c:strCache>
            </c:strRef>
          </c:cat>
          <c:val>
            <c:numRef>
              <c:f>Sheet1!$B$10:$B$14</c:f>
              <c:numCache>
                <c:formatCode>General</c:formatCode>
                <c:ptCount val="5"/>
                <c:pt idx="0">
                  <c:v>72</c:v>
                </c:pt>
                <c:pt idx="1">
                  <c:v>131</c:v>
                </c:pt>
                <c:pt idx="2">
                  <c:v>804</c:v>
                </c:pt>
                <c:pt idx="3">
                  <c:v>190</c:v>
                </c:pt>
                <c:pt idx="4">
                  <c:v>116</c:v>
                </c:pt>
              </c:numCache>
            </c:numRef>
          </c:val>
        </c:ser>
        <c:axId val="233509632"/>
        <c:axId val="232168448"/>
      </c:barChart>
      <c:valAx>
        <c:axId val="232168448"/>
        <c:scaling>
          <c:orientation val="minMax"/>
        </c:scaling>
        <c:axPos val="b"/>
        <c:majorGridlines/>
        <c:numFmt formatCode="General" sourceLinked="1"/>
        <c:tickLblPos val="nextTo"/>
        <c:crossAx val="233509632"/>
        <c:crosses val="autoZero"/>
        <c:crossBetween val="between"/>
      </c:valAx>
      <c:catAx>
        <c:axId val="233509632"/>
        <c:scaling>
          <c:orientation val="minMax"/>
        </c:scaling>
        <c:axPos val="l"/>
        <c:tickLblPos val="nextTo"/>
        <c:crossAx val="232168448"/>
        <c:crosses val="autoZero"/>
        <c:auto val="1"/>
        <c:lblAlgn val="ctr"/>
        <c:lblOffset val="100"/>
      </c:catAx>
    </c:plotArea>
    <c:plotVisOnly val="1"/>
    <c:dispBlanksAs val="gap"/>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0"/>
  <c:clrMapOvr bg1="lt1" tx1="dk1" bg2="lt2" tx2="dk2" accent1="accent1" accent2="accent2" accent3="accent3" accent4="accent4" accent5="accent5" accent6="accent6" hlink="hlink" folHlink="folHlink"/>
  <c:chart>
    <c:title>
      <c:tx>
        <c:rich>
          <a:bodyPr/>
          <a:lstStyle/>
          <a:p>
            <a:pPr>
              <a:defRPr/>
            </a:pPr>
            <a:r>
              <a:rPr lang="en-US"/>
              <a:t>Number of Open Access Titles</a:t>
            </a:r>
          </a:p>
        </c:rich>
      </c:tx>
      <c:layout/>
    </c:title>
    <c:view3D>
      <c:perspective val="30"/>
    </c:view3D>
    <c:plotArea>
      <c:layout>
        <c:manualLayout>
          <c:layoutTarget val="inner"/>
          <c:xMode val="edge"/>
          <c:yMode val="edge"/>
          <c:x val="3.7100612423447157E-2"/>
          <c:y val="0.20156969962088073"/>
          <c:w val="0.64996587926509386"/>
          <c:h val="0.73100430154564011"/>
        </c:manualLayout>
      </c:layout>
      <c:bar3DChart>
        <c:barDir val="col"/>
        <c:grouping val="clustered"/>
        <c:ser>
          <c:idx val="0"/>
          <c:order val="0"/>
          <c:tx>
            <c:strRef>
              <c:f>Sheet1!$B$1</c:f>
              <c:strCache>
                <c:ptCount val="1"/>
                <c:pt idx="0">
                  <c:v># Titles</c:v>
                </c:pt>
              </c:strCache>
            </c:strRef>
          </c:tx>
          <c:dLbls>
            <c:showVal val="1"/>
          </c:dLbls>
          <c:cat>
            <c:strRef>
              <c:f>Sheet1!$A$2:$A$7</c:f>
              <c:strCache>
                <c:ptCount val="6"/>
                <c:pt idx="0">
                  <c:v>Asia Pacific</c:v>
                </c:pt>
                <c:pt idx="1">
                  <c:v>Europe</c:v>
                </c:pt>
                <c:pt idx="2">
                  <c:v>Latin America</c:v>
                </c:pt>
                <c:pt idx="3">
                  <c:v>Middle East/Africa</c:v>
                </c:pt>
                <c:pt idx="4">
                  <c:v>North America</c:v>
                </c:pt>
                <c:pt idx="5">
                  <c:v>Russia</c:v>
                </c:pt>
              </c:strCache>
            </c:strRef>
          </c:cat>
          <c:val>
            <c:numRef>
              <c:f>Sheet1!$B$2:$B$7</c:f>
              <c:numCache>
                <c:formatCode>General</c:formatCode>
                <c:ptCount val="6"/>
                <c:pt idx="0">
                  <c:v>198</c:v>
                </c:pt>
                <c:pt idx="1">
                  <c:v>601</c:v>
                </c:pt>
                <c:pt idx="2">
                  <c:v>214</c:v>
                </c:pt>
                <c:pt idx="3">
                  <c:v>74</c:v>
                </c:pt>
                <c:pt idx="4">
                  <c:v>196</c:v>
                </c:pt>
                <c:pt idx="5">
                  <c:v>30</c:v>
                </c:pt>
              </c:numCache>
            </c:numRef>
          </c:val>
        </c:ser>
        <c:shape val="box"/>
        <c:axId val="233538304"/>
        <c:axId val="233539840"/>
        <c:axId val="0"/>
      </c:bar3DChart>
      <c:catAx>
        <c:axId val="233538304"/>
        <c:scaling>
          <c:orientation val="minMax"/>
        </c:scaling>
        <c:axPos val="b"/>
        <c:tickLblPos val="nextTo"/>
        <c:crossAx val="233539840"/>
        <c:crosses val="autoZero"/>
        <c:auto val="1"/>
        <c:lblAlgn val="ctr"/>
        <c:lblOffset val="100"/>
      </c:catAx>
      <c:valAx>
        <c:axId val="233539840"/>
        <c:scaling>
          <c:orientation val="minMax"/>
        </c:scaling>
        <c:axPos val="l"/>
        <c:majorGridlines/>
        <c:numFmt formatCode="General" sourceLinked="1"/>
        <c:tickLblPos val="nextTo"/>
        <c:crossAx val="233538304"/>
        <c:crosses val="autoZero"/>
        <c:crossBetween val="between"/>
      </c:valAx>
    </c:plotArea>
    <c:plotVisOnly val="1"/>
    <c:dispBlanksAs val="gap"/>
  </c:chart>
  <c:spPr>
    <a:noFill/>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44AAF-CCDC-4F5A-A5F2-BB3F5CFD44B9}" type="doc">
      <dgm:prSet loTypeId="urn:microsoft.com/office/officeart/2005/8/layout/equation1" loCatId="process" qsTypeId="urn:microsoft.com/office/officeart/2005/8/quickstyle/simple4" qsCatId="simple" csTypeId="urn:microsoft.com/office/officeart/2005/8/colors/accent1_2" csCatId="accent1" phldr="1"/>
      <dgm:spPr/>
    </dgm:pt>
    <dgm:pt modelId="{E6988795-AA58-4E66-B21C-849BACEC7B70}">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w="76200" cmpd="sng">
          <a:solidFill>
            <a:schemeClr val="tx2"/>
          </a:solidFill>
        </a:ln>
        <a:effectLst/>
      </dgm:spPr>
      <dgm:t>
        <a:bodyPr lIns="0" tIns="0" rIns="0" bIns="0"/>
        <a:lstStyle/>
        <a:p>
          <a:r>
            <a:rPr lang="en-GB" sz="1400" b="0" i="0" dirty="0" smtClean="0">
              <a:solidFill>
                <a:srgbClr val="FFFFFF"/>
              </a:solidFill>
              <a:latin typeface="Knowledge Regular Italic"/>
              <a:ea typeface="+mn-ea"/>
              <a:cs typeface="Knowledge Regular Italic"/>
            </a:rPr>
            <a:t>Trusted </a:t>
          </a:r>
          <a:br>
            <a:rPr lang="en-GB" sz="1400" b="0" i="0" dirty="0" smtClean="0">
              <a:solidFill>
                <a:srgbClr val="FFFFFF"/>
              </a:solidFill>
              <a:latin typeface="Knowledge Regular Italic"/>
              <a:ea typeface="+mn-ea"/>
              <a:cs typeface="Knowledge Regular Italic"/>
            </a:rPr>
          </a:br>
          <a:r>
            <a:rPr lang="en-GB" sz="1400" b="0" i="0" dirty="0" smtClean="0">
              <a:solidFill>
                <a:srgbClr val="FFFFFF"/>
              </a:solidFill>
              <a:latin typeface="Knowledge Regular Italic"/>
              <a:ea typeface="+mn-ea"/>
              <a:cs typeface="Knowledge Regular Italic"/>
            </a:rPr>
            <a:t>Information</a:t>
          </a:r>
          <a:endParaRPr lang="en-US" sz="1400" b="0" i="0" dirty="0">
            <a:solidFill>
              <a:srgbClr val="FFFFFF"/>
            </a:solidFill>
            <a:latin typeface="Knowledge Regular Italic"/>
            <a:ea typeface="+mn-ea"/>
            <a:cs typeface="Knowledge Regular Italic"/>
          </a:endParaRPr>
        </a:p>
      </dgm:t>
    </dgm:pt>
    <dgm:pt modelId="{CEB342D1-8AD7-44AD-8E98-60F4799F913E}" type="parTrans" cxnId="{0CC4F845-C984-4F01-90E2-CDB44FEDACD1}">
      <dgm:prSet/>
      <dgm:spPr/>
      <dgm:t>
        <a:bodyPr/>
        <a:lstStyle/>
        <a:p>
          <a:endParaRPr lang="en-US" sz="1400">
            <a:latin typeface="Arial" pitchFamily="34" charset="0"/>
            <a:cs typeface="Arial" pitchFamily="34" charset="0"/>
          </a:endParaRPr>
        </a:p>
      </dgm:t>
    </dgm:pt>
    <dgm:pt modelId="{3D7B6A9D-5BD4-4375-9745-92C84D08FA00}" type="sibTrans" cxnId="{0CC4F845-C984-4F01-90E2-CDB44FEDACD1}">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F86BB379-3117-470F-88E5-48F116184B9D}">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gm:spPr>
      <dgm:t>
        <a:bodyPr lIns="0" tIns="0" rIns="0" bIns="0"/>
        <a:lstStyle/>
        <a:p>
          <a:r>
            <a:rPr lang="en-GB" sz="1400" b="0" i="0" dirty="0" smtClean="0">
              <a:solidFill>
                <a:srgbClr val="FFFFFF"/>
              </a:solidFill>
              <a:latin typeface="Knowledge Regular Italic"/>
              <a:ea typeface="+mn-ea"/>
              <a:cs typeface="Knowledge Regular Italic"/>
            </a:rPr>
            <a:t>Intuitive </a:t>
          </a:r>
          <a:br>
            <a:rPr lang="en-GB" sz="1400" b="0" i="0" dirty="0" smtClean="0">
              <a:solidFill>
                <a:srgbClr val="FFFFFF"/>
              </a:solidFill>
              <a:latin typeface="Knowledge Regular Italic"/>
              <a:ea typeface="+mn-ea"/>
              <a:cs typeface="Knowledge Regular Italic"/>
            </a:rPr>
          </a:br>
          <a:r>
            <a:rPr lang="en-GB" sz="1400" b="0" i="0" dirty="0" smtClean="0">
              <a:solidFill>
                <a:srgbClr val="FFFFFF"/>
              </a:solidFill>
              <a:latin typeface="Knowledge Regular Italic"/>
              <a:ea typeface="+mn-ea"/>
              <a:cs typeface="Knowledge Regular Italic"/>
            </a:rPr>
            <a:t>Technology</a:t>
          </a:r>
          <a:endParaRPr lang="en-US" sz="1400" b="0" i="0" dirty="0">
            <a:solidFill>
              <a:srgbClr val="FFFFFF"/>
            </a:solidFill>
            <a:latin typeface="Knowledge Regular Italic"/>
            <a:ea typeface="+mn-ea"/>
            <a:cs typeface="Knowledge Regular Italic"/>
          </a:endParaRPr>
        </a:p>
      </dgm:t>
    </dgm:pt>
    <dgm:pt modelId="{9D4ED271-3005-487D-8821-70009A41F55E}" type="parTrans" cxnId="{EA765C70-0634-422A-BE8F-60B0C080CD74}">
      <dgm:prSet/>
      <dgm:spPr/>
      <dgm:t>
        <a:bodyPr/>
        <a:lstStyle/>
        <a:p>
          <a:endParaRPr lang="en-US" sz="1400">
            <a:latin typeface="Arial" pitchFamily="34" charset="0"/>
            <a:cs typeface="Arial" pitchFamily="34" charset="0"/>
          </a:endParaRPr>
        </a:p>
      </dgm:t>
    </dgm:pt>
    <dgm:pt modelId="{F46DD6D4-D2DE-420E-BFCA-81AC1CE9FAEA}" type="sibTrans" cxnId="{EA765C70-0634-422A-BE8F-60B0C080CD74}">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AE44FD6F-E00A-4A4B-B1E9-9C1AED18F999}">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gm:spPr>
      <dgm:t>
        <a:bodyPr lIns="0" tIns="0" rIns="0" bIns="0"/>
        <a:lstStyle/>
        <a:p>
          <a:r>
            <a:rPr lang="en-GB" sz="1400" b="0" i="0" dirty="0" smtClean="0">
              <a:solidFill>
                <a:srgbClr val="FFFFFF"/>
              </a:solidFill>
              <a:latin typeface="Knowledge Regular Italic"/>
              <a:ea typeface="+mn-ea"/>
              <a:cs typeface="Knowledge Regular Italic"/>
            </a:rPr>
            <a:t>Dynamic Reporting</a:t>
          </a:r>
          <a:endParaRPr lang="en-US" sz="1400" b="0" i="0" dirty="0">
            <a:solidFill>
              <a:srgbClr val="FFFFFF"/>
            </a:solidFill>
            <a:latin typeface="Knowledge Regular Italic"/>
            <a:ea typeface="+mn-ea"/>
            <a:cs typeface="Knowledge Regular Italic"/>
          </a:endParaRPr>
        </a:p>
      </dgm:t>
    </dgm:pt>
    <dgm:pt modelId="{9F13CDD3-53B7-466F-B0B8-888953C9CFAB}" type="parTrans" cxnId="{CD36637F-ECF6-4F9A-9F1E-58E477E75301}">
      <dgm:prSet/>
      <dgm:spPr/>
      <dgm:t>
        <a:bodyPr/>
        <a:lstStyle/>
        <a:p>
          <a:endParaRPr lang="en-US" sz="1400">
            <a:latin typeface="Arial" pitchFamily="34" charset="0"/>
            <a:cs typeface="Arial" pitchFamily="34" charset="0"/>
          </a:endParaRPr>
        </a:p>
      </dgm:t>
    </dgm:pt>
    <dgm:pt modelId="{ECDFD4B6-D02A-4373-8700-3C18685D48E8}" type="sibTrans" cxnId="{CD36637F-ECF6-4F9A-9F1E-58E477E75301}">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3087890F-DEE9-47FC-A8A2-AC4BAF5AF10D}">
      <dgm:prSet phldrT="[Text]" custT="1"/>
      <dgm:spPr>
        <a:solidFill>
          <a:srgbClr val="FF8003"/>
        </a:solidFill>
        <a:ln>
          <a:noFill/>
        </a:ln>
        <a:effectLst/>
      </dgm:spPr>
      <dgm:t>
        <a:bodyPr lIns="0" tIns="0" rIns="0" bIns="0"/>
        <a:lstStyle/>
        <a:p>
          <a:r>
            <a:rPr lang="en-US" sz="1400" b="0" i="0" dirty="0" smtClean="0">
              <a:solidFill>
                <a:srgbClr val="FFFFFF"/>
              </a:solidFill>
              <a:latin typeface="Knowledge Regular Italic"/>
              <a:ea typeface="+mn-ea"/>
              <a:cs typeface="Knowledge Regular Italic"/>
            </a:rPr>
            <a:t>Strategic Decision Making</a:t>
          </a:r>
          <a:br>
            <a:rPr lang="en-US" sz="1400" b="0" i="0" dirty="0" smtClean="0">
              <a:solidFill>
                <a:srgbClr val="FFFFFF"/>
              </a:solidFill>
              <a:latin typeface="Knowledge Regular Italic"/>
              <a:ea typeface="+mn-ea"/>
              <a:cs typeface="Knowledge Regular Italic"/>
            </a:rPr>
          </a:br>
          <a:r>
            <a:rPr lang="en-US" sz="1400" b="0" i="0" dirty="0" smtClean="0">
              <a:solidFill>
                <a:srgbClr val="FFFFFF"/>
              </a:solidFill>
              <a:latin typeface="Knowledge Regular Italic"/>
              <a:ea typeface="+mn-ea"/>
              <a:cs typeface="Knowledge Regular Italic"/>
            </a:rPr>
            <a:t>Support</a:t>
          </a:r>
        </a:p>
      </dgm:t>
    </dgm:pt>
    <dgm:pt modelId="{A9A3A771-A4F8-4623-9715-E4F5DB27E32B}" type="parTrans" cxnId="{919033FE-86C6-4212-86AA-2CB33175823C}">
      <dgm:prSet/>
      <dgm:spPr/>
      <dgm:t>
        <a:bodyPr/>
        <a:lstStyle/>
        <a:p>
          <a:endParaRPr lang="en-US" sz="1400"/>
        </a:p>
      </dgm:t>
    </dgm:pt>
    <dgm:pt modelId="{0978304F-5612-46DB-9916-81D4A44C222D}" type="sibTrans" cxnId="{919033FE-86C6-4212-86AA-2CB33175823C}">
      <dgm:prSet/>
      <dgm:spPr/>
      <dgm:t>
        <a:bodyPr/>
        <a:lstStyle/>
        <a:p>
          <a:endParaRPr lang="en-US" sz="1400"/>
        </a:p>
      </dgm:t>
    </dgm:pt>
    <dgm:pt modelId="{67EC7ACE-E82B-4FB6-9A3E-55073BC46B1F}" type="pres">
      <dgm:prSet presAssocID="{CC844AAF-CCDC-4F5A-A5F2-BB3F5CFD44B9}" presName="linearFlow" presStyleCnt="0">
        <dgm:presLayoutVars>
          <dgm:dir/>
          <dgm:resizeHandles val="exact"/>
        </dgm:presLayoutVars>
      </dgm:prSet>
      <dgm:spPr/>
    </dgm:pt>
    <dgm:pt modelId="{9CD30964-55D6-472F-B944-15BF7DECDFEB}" type="pres">
      <dgm:prSet presAssocID="{E6988795-AA58-4E66-B21C-849BACEC7B70}" presName="node" presStyleLbl="node1" presStyleIdx="0" presStyleCnt="4">
        <dgm:presLayoutVars>
          <dgm:bulletEnabled val="1"/>
        </dgm:presLayoutVars>
      </dgm:prSet>
      <dgm:spPr>
        <a:xfrm>
          <a:off x="4626" y="41432"/>
          <a:ext cx="1285286" cy="1285286"/>
        </a:xfrm>
        <a:prstGeom prst="ellipse">
          <a:avLst/>
        </a:prstGeom>
      </dgm:spPr>
      <dgm:t>
        <a:bodyPr/>
        <a:lstStyle/>
        <a:p>
          <a:endParaRPr lang="en-GB"/>
        </a:p>
      </dgm:t>
    </dgm:pt>
    <dgm:pt modelId="{4FE944F9-DB18-4CDB-AE25-1F58D3458ADC}" type="pres">
      <dgm:prSet presAssocID="{3D7B6A9D-5BD4-4375-9745-92C84D08FA00}" presName="spacerL" presStyleCnt="0"/>
      <dgm:spPr/>
    </dgm:pt>
    <dgm:pt modelId="{DF3B5BBB-421E-46F6-A3B8-4D47692455C1}" type="pres">
      <dgm:prSet presAssocID="{3D7B6A9D-5BD4-4375-9745-92C84D08FA00}" presName="sibTrans" presStyleLbl="sibTrans2D1" presStyleIdx="0" presStyleCnt="3"/>
      <dgm:spPr>
        <a:xfrm>
          <a:off x="1394278" y="311342"/>
          <a:ext cx="745466" cy="745466"/>
        </a:xfrm>
        <a:prstGeom prst="mathPlus">
          <a:avLst/>
        </a:prstGeom>
      </dgm:spPr>
      <dgm:t>
        <a:bodyPr/>
        <a:lstStyle/>
        <a:p>
          <a:endParaRPr lang="en-GB"/>
        </a:p>
      </dgm:t>
    </dgm:pt>
    <dgm:pt modelId="{E765471A-D5E9-4A3F-B91D-D0F72E879EC1}" type="pres">
      <dgm:prSet presAssocID="{3D7B6A9D-5BD4-4375-9745-92C84D08FA00}" presName="spacerR" presStyleCnt="0"/>
      <dgm:spPr/>
    </dgm:pt>
    <dgm:pt modelId="{F92149D3-8D6D-42F0-A3EB-23469349FF20}" type="pres">
      <dgm:prSet presAssocID="{F86BB379-3117-470F-88E5-48F116184B9D}" presName="node" presStyleLbl="node1" presStyleIdx="1" presStyleCnt="4">
        <dgm:presLayoutVars>
          <dgm:bulletEnabled val="1"/>
        </dgm:presLayoutVars>
      </dgm:prSet>
      <dgm:spPr>
        <a:xfrm>
          <a:off x="2244110" y="41432"/>
          <a:ext cx="1285286" cy="1285286"/>
        </a:xfrm>
        <a:prstGeom prst="ellipse">
          <a:avLst/>
        </a:prstGeom>
      </dgm:spPr>
      <dgm:t>
        <a:bodyPr/>
        <a:lstStyle/>
        <a:p>
          <a:endParaRPr lang="en-GB"/>
        </a:p>
      </dgm:t>
    </dgm:pt>
    <dgm:pt modelId="{DBA6D282-E049-4E9E-9D5D-7EFAFA32D6C2}" type="pres">
      <dgm:prSet presAssocID="{F46DD6D4-D2DE-420E-BFCA-81AC1CE9FAEA}" presName="spacerL" presStyleCnt="0"/>
      <dgm:spPr/>
    </dgm:pt>
    <dgm:pt modelId="{73663155-C88B-4A7C-9861-D2492352F732}" type="pres">
      <dgm:prSet presAssocID="{F46DD6D4-D2DE-420E-BFCA-81AC1CE9FAEA}" presName="sibTrans" presStyleLbl="sibTrans2D1" presStyleIdx="1" presStyleCnt="3"/>
      <dgm:spPr>
        <a:xfrm>
          <a:off x="3633762" y="311342"/>
          <a:ext cx="745466" cy="745466"/>
        </a:xfrm>
        <a:prstGeom prst="mathPlus">
          <a:avLst/>
        </a:prstGeom>
      </dgm:spPr>
      <dgm:t>
        <a:bodyPr/>
        <a:lstStyle/>
        <a:p>
          <a:endParaRPr lang="en-GB"/>
        </a:p>
      </dgm:t>
    </dgm:pt>
    <dgm:pt modelId="{DF5707B4-3CDE-4428-920A-2B76C06E876C}" type="pres">
      <dgm:prSet presAssocID="{F46DD6D4-D2DE-420E-BFCA-81AC1CE9FAEA}" presName="spacerR" presStyleCnt="0"/>
      <dgm:spPr/>
    </dgm:pt>
    <dgm:pt modelId="{0CCC1E5B-1A28-4244-A6AE-551D286D0666}" type="pres">
      <dgm:prSet presAssocID="{AE44FD6F-E00A-4A4B-B1E9-9C1AED18F999}" presName="node" presStyleLbl="node1" presStyleIdx="2" presStyleCnt="4">
        <dgm:presLayoutVars>
          <dgm:bulletEnabled val="1"/>
        </dgm:presLayoutVars>
      </dgm:prSet>
      <dgm:spPr>
        <a:xfrm>
          <a:off x="4483593" y="41432"/>
          <a:ext cx="1285286" cy="1285286"/>
        </a:xfrm>
        <a:prstGeom prst="ellipse">
          <a:avLst/>
        </a:prstGeom>
      </dgm:spPr>
      <dgm:t>
        <a:bodyPr/>
        <a:lstStyle/>
        <a:p>
          <a:endParaRPr lang="en-GB"/>
        </a:p>
      </dgm:t>
    </dgm:pt>
    <dgm:pt modelId="{5784F086-5C6B-438F-B622-190210637C8C}" type="pres">
      <dgm:prSet presAssocID="{ECDFD4B6-D02A-4373-8700-3C18685D48E8}" presName="spacerL" presStyleCnt="0"/>
      <dgm:spPr/>
    </dgm:pt>
    <dgm:pt modelId="{1243E487-0084-442E-A51C-8375C770AF49}" type="pres">
      <dgm:prSet presAssocID="{ECDFD4B6-D02A-4373-8700-3C18685D48E8}" presName="sibTrans" presStyleLbl="sibTrans2D1" presStyleIdx="2" presStyleCnt="3"/>
      <dgm:spPr>
        <a:xfrm>
          <a:off x="5873246" y="311342"/>
          <a:ext cx="745466" cy="745466"/>
        </a:xfrm>
        <a:prstGeom prst="mathEqual">
          <a:avLst/>
        </a:prstGeom>
      </dgm:spPr>
      <dgm:t>
        <a:bodyPr/>
        <a:lstStyle/>
        <a:p>
          <a:endParaRPr lang="en-GB"/>
        </a:p>
      </dgm:t>
    </dgm:pt>
    <dgm:pt modelId="{50B446AB-13F3-4F51-B705-524FB9B25AB6}" type="pres">
      <dgm:prSet presAssocID="{ECDFD4B6-D02A-4373-8700-3C18685D48E8}" presName="spacerR" presStyleCnt="0"/>
      <dgm:spPr/>
    </dgm:pt>
    <dgm:pt modelId="{ADDA6058-4BBE-42B5-A558-56512EBE2B03}" type="pres">
      <dgm:prSet presAssocID="{3087890F-DEE9-47FC-A8A2-AC4BAF5AF10D}" presName="node" presStyleLbl="node1" presStyleIdx="3" presStyleCnt="4">
        <dgm:presLayoutVars>
          <dgm:bulletEnabled val="1"/>
        </dgm:presLayoutVars>
      </dgm:prSet>
      <dgm:spPr>
        <a:xfrm>
          <a:off x="6723077" y="41432"/>
          <a:ext cx="1285286" cy="1285286"/>
        </a:xfrm>
        <a:prstGeom prst="ellipse">
          <a:avLst/>
        </a:prstGeom>
      </dgm:spPr>
      <dgm:t>
        <a:bodyPr/>
        <a:lstStyle/>
        <a:p>
          <a:endParaRPr lang="en-GB"/>
        </a:p>
      </dgm:t>
    </dgm:pt>
  </dgm:ptLst>
  <dgm:cxnLst>
    <dgm:cxn modelId="{9A349F87-57DB-40D6-A235-AB7A99F9757E}" type="presOf" srcId="{ECDFD4B6-D02A-4373-8700-3C18685D48E8}" destId="{1243E487-0084-442E-A51C-8375C770AF49}" srcOrd="0" destOrd="0" presId="urn:microsoft.com/office/officeart/2005/8/layout/equation1"/>
    <dgm:cxn modelId="{6E4C5F18-68C5-4F90-9FC0-4D6E2B4E09D5}" type="presOf" srcId="{E6988795-AA58-4E66-B21C-849BACEC7B70}" destId="{9CD30964-55D6-472F-B944-15BF7DECDFEB}" srcOrd="0" destOrd="0" presId="urn:microsoft.com/office/officeart/2005/8/layout/equation1"/>
    <dgm:cxn modelId="{94F85B10-C799-496A-98E9-FDD02D18733D}" type="presOf" srcId="{CC844AAF-CCDC-4F5A-A5F2-BB3F5CFD44B9}" destId="{67EC7ACE-E82B-4FB6-9A3E-55073BC46B1F}" srcOrd="0" destOrd="0" presId="urn:microsoft.com/office/officeart/2005/8/layout/equation1"/>
    <dgm:cxn modelId="{8995C2A5-1426-48CF-9C6A-E489F151E681}" type="presOf" srcId="{AE44FD6F-E00A-4A4B-B1E9-9C1AED18F999}" destId="{0CCC1E5B-1A28-4244-A6AE-551D286D0666}" srcOrd="0" destOrd="0" presId="urn:microsoft.com/office/officeart/2005/8/layout/equation1"/>
    <dgm:cxn modelId="{EA765C70-0634-422A-BE8F-60B0C080CD74}" srcId="{CC844AAF-CCDC-4F5A-A5F2-BB3F5CFD44B9}" destId="{F86BB379-3117-470F-88E5-48F116184B9D}" srcOrd="1" destOrd="0" parTransId="{9D4ED271-3005-487D-8821-70009A41F55E}" sibTransId="{F46DD6D4-D2DE-420E-BFCA-81AC1CE9FAEA}"/>
    <dgm:cxn modelId="{919033FE-86C6-4212-86AA-2CB33175823C}" srcId="{CC844AAF-CCDC-4F5A-A5F2-BB3F5CFD44B9}" destId="{3087890F-DEE9-47FC-A8A2-AC4BAF5AF10D}" srcOrd="3" destOrd="0" parTransId="{A9A3A771-A4F8-4623-9715-E4F5DB27E32B}" sibTransId="{0978304F-5612-46DB-9916-81D4A44C222D}"/>
    <dgm:cxn modelId="{FD2EE076-7624-4910-8571-667481531128}" type="presOf" srcId="{F46DD6D4-D2DE-420E-BFCA-81AC1CE9FAEA}" destId="{73663155-C88B-4A7C-9861-D2492352F732}" srcOrd="0" destOrd="0" presId="urn:microsoft.com/office/officeart/2005/8/layout/equation1"/>
    <dgm:cxn modelId="{5048F125-0054-4042-AE40-51471E46AC4C}" type="presOf" srcId="{F86BB379-3117-470F-88E5-48F116184B9D}" destId="{F92149D3-8D6D-42F0-A3EB-23469349FF20}" srcOrd="0" destOrd="0" presId="urn:microsoft.com/office/officeart/2005/8/layout/equation1"/>
    <dgm:cxn modelId="{F3367449-E562-42CB-B1BB-9823B3D6105E}" type="presOf" srcId="{3087890F-DEE9-47FC-A8A2-AC4BAF5AF10D}" destId="{ADDA6058-4BBE-42B5-A558-56512EBE2B03}" srcOrd="0" destOrd="0" presId="urn:microsoft.com/office/officeart/2005/8/layout/equation1"/>
    <dgm:cxn modelId="{BC4E6D96-A0FE-4E99-B04F-FD9FCB86E0DB}" type="presOf" srcId="{3D7B6A9D-5BD4-4375-9745-92C84D08FA00}" destId="{DF3B5BBB-421E-46F6-A3B8-4D47692455C1}" srcOrd="0" destOrd="0" presId="urn:microsoft.com/office/officeart/2005/8/layout/equation1"/>
    <dgm:cxn modelId="{0CC4F845-C984-4F01-90E2-CDB44FEDACD1}" srcId="{CC844AAF-CCDC-4F5A-A5F2-BB3F5CFD44B9}" destId="{E6988795-AA58-4E66-B21C-849BACEC7B70}" srcOrd="0" destOrd="0" parTransId="{CEB342D1-8AD7-44AD-8E98-60F4799F913E}" sibTransId="{3D7B6A9D-5BD4-4375-9745-92C84D08FA00}"/>
    <dgm:cxn modelId="{CD36637F-ECF6-4F9A-9F1E-58E477E75301}" srcId="{CC844AAF-CCDC-4F5A-A5F2-BB3F5CFD44B9}" destId="{AE44FD6F-E00A-4A4B-B1E9-9C1AED18F999}" srcOrd="2" destOrd="0" parTransId="{9F13CDD3-53B7-466F-B0B8-888953C9CFAB}" sibTransId="{ECDFD4B6-D02A-4373-8700-3C18685D48E8}"/>
    <dgm:cxn modelId="{633910C2-8D94-4A6F-9C95-7B4720207530}" type="presParOf" srcId="{67EC7ACE-E82B-4FB6-9A3E-55073BC46B1F}" destId="{9CD30964-55D6-472F-B944-15BF7DECDFEB}" srcOrd="0" destOrd="0" presId="urn:microsoft.com/office/officeart/2005/8/layout/equation1"/>
    <dgm:cxn modelId="{83AB1A61-3FCD-423B-8DBB-6F9325A0D6AC}" type="presParOf" srcId="{67EC7ACE-E82B-4FB6-9A3E-55073BC46B1F}" destId="{4FE944F9-DB18-4CDB-AE25-1F58D3458ADC}" srcOrd="1" destOrd="0" presId="urn:microsoft.com/office/officeart/2005/8/layout/equation1"/>
    <dgm:cxn modelId="{C9262761-B2D3-49BB-99AD-39118A0C1A8F}" type="presParOf" srcId="{67EC7ACE-E82B-4FB6-9A3E-55073BC46B1F}" destId="{DF3B5BBB-421E-46F6-A3B8-4D47692455C1}" srcOrd="2" destOrd="0" presId="urn:microsoft.com/office/officeart/2005/8/layout/equation1"/>
    <dgm:cxn modelId="{82D1BAEC-03C5-4E05-8F4C-69D8353FCB63}" type="presParOf" srcId="{67EC7ACE-E82B-4FB6-9A3E-55073BC46B1F}" destId="{E765471A-D5E9-4A3F-B91D-D0F72E879EC1}" srcOrd="3" destOrd="0" presId="urn:microsoft.com/office/officeart/2005/8/layout/equation1"/>
    <dgm:cxn modelId="{E2D21D50-10F2-41E6-86EE-2D0560BA3AFA}" type="presParOf" srcId="{67EC7ACE-E82B-4FB6-9A3E-55073BC46B1F}" destId="{F92149D3-8D6D-42F0-A3EB-23469349FF20}" srcOrd="4" destOrd="0" presId="urn:microsoft.com/office/officeart/2005/8/layout/equation1"/>
    <dgm:cxn modelId="{5587DF2C-FC71-4F83-9E95-9D5E88044D01}" type="presParOf" srcId="{67EC7ACE-E82B-4FB6-9A3E-55073BC46B1F}" destId="{DBA6D282-E049-4E9E-9D5D-7EFAFA32D6C2}" srcOrd="5" destOrd="0" presId="urn:microsoft.com/office/officeart/2005/8/layout/equation1"/>
    <dgm:cxn modelId="{A4873D2D-8FF4-49F1-8733-397D0E3A2D78}" type="presParOf" srcId="{67EC7ACE-E82B-4FB6-9A3E-55073BC46B1F}" destId="{73663155-C88B-4A7C-9861-D2492352F732}" srcOrd="6" destOrd="0" presId="urn:microsoft.com/office/officeart/2005/8/layout/equation1"/>
    <dgm:cxn modelId="{7058A514-71BD-44CE-B24C-1B297332BBD3}" type="presParOf" srcId="{67EC7ACE-E82B-4FB6-9A3E-55073BC46B1F}" destId="{DF5707B4-3CDE-4428-920A-2B76C06E876C}" srcOrd="7" destOrd="0" presId="urn:microsoft.com/office/officeart/2005/8/layout/equation1"/>
    <dgm:cxn modelId="{49109060-B841-4CB1-98A0-122D01F4A5DE}" type="presParOf" srcId="{67EC7ACE-E82B-4FB6-9A3E-55073BC46B1F}" destId="{0CCC1E5B-1A28-4244-A6AE-551D286D0666}" srcOrd="8" destOrd="0" presId="urn:microsoft.com/office/officeart/2005/8/layout/equation1"/>
    <dgm:cxn modelId="{79E46A68-7C29-43AF-82C9-573823157419}" type="presParOf" srcId="{67EC7ACE-E82B-4FB6-9A3E-55073BC46B1F}" destId="{5784F086-5C6B-438F-B622-190210637C8C}" srcOrd="9" destOrd="0" presId="urn:microsoft.com/office/officeart/2005/8/layout/equation1"/>
    <dgm:cxn modelId="{E695FC89-B77C-4BC5-99BC-163A35F5E3F2}" type="presParOf" srcId="{67EC7ACE-E82B-4FB6-9A3E-55073BC46B1F}" destId="{1243E487-0084-442E-A51C-8375C770AF49}" srcOrd="10" destOrd="0" presId="urn:microsoft.com/office/officeart/2005/8/layout/equation1"/>
    <dgm:cxn modelId="{E7330D1D-A714-48B4-96C0-2B723449EFB8}" type="presParOf" srcId="{67EC7ACE-E82B-4FB6-9A3E-55073BC46B1F}" destId="{50B446AB-13F3-4F51-B705-524FB9B25AB6}" srcOrd="11" destOrd="0" presId="urn:microsoft.com/office/officeart/2005/8/layout/equation1"/>
    <dgm:cxn modelId="{D798E023-638E-4B58-AF24-D917998BD988}" type="presParOf" srcId="{67EC7ACE-E82B-4FB6-9A3E-55073BC46B1F}" destId="{ADDA6058-4BBE-42B5-A558-56512EBE2B03}" srcOrd="12"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44AAF-CCDC-4F5A-A5F2-BB3F5CFD44B9}" type="doc">
      <dgm:prSet loTypeId="urn:microsoft.com/office/officeart/2005/8/layout/equation1" loCatId="process" qsTypeId="urn:microsoft.com/office/officeart/2005/8/quickstyle/simple4" qsCatId="simple" csTypeId="urn:microsoft.com/office/officeart/2005/8/colors/accent1_2" csCatId="accent1" phldr="1"/>
      <dgm:spPr/>
    </dgm:pt>
    <dgm:pt modelId="{E6988795-AA58-4E66-B21C-849BACEC7B70}">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gm:spPr>
      <dgm:t>
        <a:bodyPr lIns="0" tIns="0" rIns="0" bIns="0"/>
        <a:lstStyle/>
        <a:p>
          <a:r>
            <a:rPr lang="en-GB" sz="1400" b="0" i="0" dirty="0" smtClean="0">
              <a:solidFill>
                <a:srgbClr val="FFFFFF"/>
              </a:solidFill>
              <a:latin typeface="Knowledge Regular Italic"/>
              <a:ea typeface="+mn-ea"/>
              <a:cs typeface="Knowledge Regular Italic"/>
            </a:rPr>
            <a:t>Trusted </a:t>
          </a:r>
          <a:br>
            <a:rPr lang="en-GB" sz="1400" b="0" i="0" dirty="0" smtClean="0">
              <a:solidFill>
                <a:srgbClr val="FFFFFF"/>
              </a:solidFill>
              <a:latin typeface="Knowledge Regular Italic"/>
              <a:ea typeface="+mn-ea"/>
              <a:cs typeface="Knowledge Regular Italic"/>
            </a:rPr>
          </a:br>
          <a:r>
            <a:rPr lang="en-GB" sz="1400" b="0" i="0" dirty="0" smtClean="0">
              <a:solidFill>
                <a:srgbClr val="FFFFFF"/>
              </a:solidFill>
              <a:latin typeface="Knowledge Regular Italic"/>
              <a:ea typeface="+mn-ea"/>
              <a:cs typeface="Knowledge Regular Italic"/>
            </a:rPr>
            <a:t>Information</a:t>
          </a:r>
          <a:endParaRPr lang="en-US" sz="1400" b="0" i="0" dirty="0">
            <a:solidFill>
              <a:srgbClr val="FFFFFF"/>
            </a:solidFill>
            <a:latin typeface="Knowledge Regular Italic"/>
            <a:ea typeface="+mn-ea"/>
            <a:cs typeface="Knowledge Regular Italic"/>
          </a:endParaRPr>
        </a:p>
      </dgm:t>
    </dgm:pt>
    <dgm:pt modelId="{CEB342D1-8AD7-44AD-8E98-60F4799F913E}" type="parTrans" cxnId="{0CC4F845-C984-4F01-90E2-CDB44FEDACD1}">
      <dgm:prSet/>
      <dgm:spPr/>
      <dgm:t>
        <a:bodyPr/>
        <a:lstStyle/>
        <a:p>
          <a:endParaRPr lang="en-US" sz="1400">
            <a:latin typeface="Arial" pitchFamily="34" charset="0"/>
            <a:cs typeface="Arial" pitchFamily="34" charset="0"/>
          </a:endParaRPr>
        </a:p>
      </dgm:t>
    </dgm:pt>
    <dgm:pt modelId="{3D7B6A9D-5BD4-4375-9745-92C84D08FA00}" type="sibTrans" cxnId="{0CC4F845-C984-4F01-90E2-CDB44FEDACD1}">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F86BB379-3117-470F-88E5-48F116184B9D}">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w="76200" cmpd="sng">
          <a:solidFill>
            <a:srgbClr val="FC7F20"/>
          </a:solidFill>
        </a:ln>
        <a:effectLst/>
      </dgm:spPr>
      <dgm:t>
        <a:bodyPr lIns="0" tIns="0" rIns="0" bIns="0"/>
        <a:lstStyle/>
        <a:p>
          <a:r>
            <a:rPr lang="en-GB" sz="1400" b="0" i="0" dirty="0" smtClean="0">
              <a:solidFill>
                <a:srgbClr val="FFFFFF"/>
              </a:solidFill>
              <a:latin typeface="Knowledge Regular Italic"/>
              <a:ea typeface="+mn-ea"/>
              <a:cs typeface="Knowledge Regular Italic"/>
            </a:rPr>
            <a:t>Intuitive </a:t>
          </a:r>
          <a:br>
            <a:rPr lang="en-GB" sz="1400" b="0" i="0" dirty="0" smtClean="0">
              <a:solidFill>
                <a:srgbClr val="FFFFFF"/>
              </a:solidFill>
              <a:latin typeface="Knowledge Regular Italic"/>
              <a:ea typeface="+mn-ea"/>
              <a:cs typeface="Knowledge Regular Italic"/>
            </a:rPr>
          </a:br>
          <a:r>
            <a:rPr lang="en-GB" sz="1400" b="0" i="0" dirty="0" smtClean="0">
              <a:solidFill>
                <a:srgbClr val="FFFFFF"/>
              </a:solidFill>
              <a:latin typeface="Knowledge Regular Italic"/>
              <a:ea typeface="+mn-ea"/>
              <a:cs typeface="Knowledge Regular Italic"/>
            </a:rPr>
            <a:t>Technology</a:t>
          </a:r>
          <a:endParaRPr lang="en-US" sz="1400" b="0" i="0" dirty="0">
            <a:solidFill>
              <a:srgbClr val="FFFFFF"/>
            </a:solidFill>
            <a:latin typeface="Knowledge Regular Italic"/>
            <a:ea typeface="+mn-ea"/>
            <a:cs typeface="Knowledge Regular Italic"/>
          </a:endParaRPr>
        </a:p>
      </dgm:t>
    </dgm:pt>
    <dgm:pt modelId="{9D4ED271-3005-487D-8821-70009A41F55E}" type="parTrans" cxnId="{EA765C70-0634-422A-BE8F-60B0C080CD74}">
      <dgm:prSet/>
      <dgm:spPr/>
      <dgm:t>
        <a:bodyPr/>
        <a:lstStyle/>
        <a:p>
          <a:endParaRPr lang="en-US" sz="1400">
            <a:latin typeface="Arial" pitchFamily="34" charset="0"/>
            <a:cs typeface="Arial" pitchFamily="34" charset="0"/>
          </a:endParaRPr>
        </a:p>
      </dgm:t>
    </dgm:pt>
    <dgm:pt modelId="{F46DD6D4-D2DE-420E-BFCA-81AC1CE9FAEA}" type="sibTrans" cxnId="{EA765C70-0634-422A-BE8F-60B0C080CD74}">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AE44FD6F-E00A-4A4B-B1E9-9C1AED18F999}">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gm:spPr>
      <dgm:t>
        <a:bodyPr lIns="0" tIns="0" rIns="0" bIns="0"/>
        <a:lstStyle/>
        <a:p>
          <a:r>
            <a:rPr lang="en-GB" sz="1400" b="0" i="0" dirty="0" smtClean="0">
              <a:solidFill>
                <a:srgbClr val="FFFFFF"/>
              </a:solidFill>
              <a:latin typeface="Knowledge Regular Italic"/>
              <a:ea typeface="+mn-ea"/>
              <a:cs typeface="Knowledge Regular Italic"/>
            </a:rPr>
            <a:t>Dynamic Reporting</a:t>
          </a:r>
          <a:endParaRPr lang="en-US" sz="1400" b="0" i="0" dirty="0">
            <a:solidFill>
              <a:srgbClr val="FFFFFF"/>
            </a:solidFill>
            <a:latin typeface="Knowledge Regular Italic"/>
            <a:ea typeface="+mn-ea"/>
            <a:cs typeface="Knowledge Regular Italic"/>
          </a:endParaRPr>
        </a:p>
      </dgm:t>
    </dgm:pt>
    <dgm:pt modelId="{9F13CDD3-53B7-466F-B0B8-888953C9CFAB}" type="parTrans" cxnId="{CD36637F-ECF6-4F9A-9F1E-58E477E75301}">
      <dgm:prSet/>
      <dgm:spPr/>
      <dgm:t>
        <a:bodyPr/>
        <a:lstStyle/>
        <a:p>
          <a:endParaRPr lang="en-US" sz="1400">
            <a:latin typeface="Arial" pitchFamily="34" charset="0"/>
            <a:cs typeface="Arial" pitchFamily="34" charset="0"/>
          </a:endParaRPr>
        </a:p>
      </dgm:t>
    </dgm:pt>
    <dgm:pt modelId="{ECDFD4B6-D02A-4373-8700-3C18685D48E8}" type="sibTrans" cxnId="{CD36637F-ECF6-4F9A-9F1E-58E477E75301}">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3087890F-DEE9-47FC-A8A2-AC4BAF5AF10D}">
      <dgm:prSet phldrT="[Text]" custT="1"/>
      <dgm:spPr>
        <a:solidFill>
          <a:srgbClr val="FF8003"/>
        </a:solidFill>
        <a:ln>
          <a:noFill/>
        </a:ln>
        <a:effectLst/>
      </dgm:spPr>
      <dgm:t>
        <a:bodyPr lIns="0" tIns="0" rIns="0" bIns="0"/>
        <a:lstStyle/>
        <a:p>
          <a:r>
            <a:rPr lang="en-US" sz="1400" b="0" i="0" dirty="0" smtClean="0">
              <a:solidFill>
                <a:srgbClr val="FFFFFF"/>
              </a:solidFill>
              <a:latin typeface="Knowledge Regular Italic"/>
              <a:ea typeface="+mn-ea"/>
              <a:cs typeface="Knowledge Regular Italic"/>
            </a:rPr>
            <a:t>Strategic Decision Making</a:t>
          </a:r>
          <a:br>
            <a:rPr lang="en-US" sz="1400" b="0" i="0" dirty="0" smtClean="0">
              <a:solidFill>
                <a:srgbClr val="FFFFFF"/>
              </a:solidFill>
              <a:latin typeface="Knowledge Regular Italic"/>
              <a:ea typeface="+mn-ea"/>
              <a:cs typeface="Knowledge Regular Italic"/>
            </a:rPr>
          </a:br>
          <a:r>
            <a:rPr lang="en-US" sz="1400" b="0" i="0" dirty="0" smtClean="0">
              <a:solidFill>
                <a:srgbClr val="FFFFFF"/>
              </a:solidFill>
              <a:latin typeface="Knowledge Regular Italic"/>
              <a:ea typeface="+mn-ea"/>
              <a:cs typeface="Knowledge Regular Italic"/>
            </a:rPr>
            <a:t>Support</a:t>
          </a:r>
        </a:p>
      </dgm:t>
    </dgm:pt>
    <dgm:pt modelId="{A9A3A771-A4F8-4623-9715-E4F5DB27E32B}" type="parTrans" cxnId="{919033FE-86C6-4212-86AA-2CB33175823C}">
      <dgm:prSet/>
      <dgm:spPr/>
      <dgm:t>
        <a:bodyPr/>
        <a:lstStyle/>
        <a:p>
          <a:endParaRPr lang="en-US" sz="1400"/>
        </a:p>
      </dgm:t>
    </dgm:pt>
    <dgm:pt modelId="{0978304F-5612-46DB-9916-81D4A44C222D}" type="sibTrans" cxnId="{919033FE-86C6-4212-86AA-2CB33175823C}">
      <dgm:prSet/>
      <dgm:spPr/>
      <dgm:t>
        <a:bodyPr/>
        <a:lstStyle/>
        <a:p>
          <a:endParaRPr lang="en-US" sz="1400"/>
        </a:p>
      </dgm:t>
    </dgm:pt>
    <dgm:pt modelId="{67EC7ACE-E82B-4FB6-9A3E-55073BC46B1F}" type="pres">
      <dgm:prSet presAssocID="{CC844AAF-CCDC-4F5A-A5F2-BB3F5CFD44B9}" presName="linearFlow" presStyleCnt="0">
        <dgm:presLayoutVars>
          <dgm:dir/>
          <dgm:resizeHandles val="exact"/>
        </dgm:presLayoutVars>
      </dgm:prSet>
      <dgm:spPr/>
    </dgm:pt>
    <dgm:pt modelId="{9CD30964-55D6-472F-B944-15BF7DECDFEB}" type="pres">
      <dgm:prSet presAssocID="{E6988795-AA58-4E66-B21C-849BACEC7B70}" presName="node" presStyleLbl="node1" presStyleIdx="0" presStyleCnt="4">
        <dgm:presLayoutVars>
          <dgm:bulletEnabled val="1"/>
        </dgm:presLayoutVars>
      </dgm:prSet>
      <dgm:spPr>
        <a:xfrm>
          <a:off x="4626" y="41432"/>
          <a:ext cx="1285286" cy="1285286"/>
        </a:xfrm>
        <a:prstGeom prst="ellipse">
          <a:avLst/>
        </a:prstGeom>
      </dgm:spPr>
      <dgm:t>
        <a:bodyPr/>
        <a:lstStyle/>
        <a:p>
          <a:endParaRPr lang="en-GB"/>
        </a:p>
      </dgm:t>
    </dgm:pt>
    <dgm:pt modelId="{4FE944F9-DB18-4CDB-AE25-1F58D3458ADC}" type="pres">
      <dgm:prSet presAssocID="{3D7B6A9D-5BD4-4375-9745-92C84D08FA00}" presName="spacerL" presStyleCnt="0"/>
      <dgm:spPr/>
    </dgm:pt>
    <dgm:pt modelId="{DF3B5BBB-421E-46F6-A3B8-4D47692455C1}" type="pres">
      <dgm:prSet presAssocID="{3D7B6A9D-5BD4-4375-9745-92C84D08FA00}" presName="sibTrans" presStyleLbl="sibTrans2D1" presStyleIdx="0" presStyleCnt="3"/>
      <dgm:spPr>
        <a:xfrm>
          <a:off x="1394278" y="311342"/>
          <a:ext cx="745466" cy="745466"/>
        </a:xfrm>
        <a:prstGeom prst="mathPlus">
          <a:avLst/>
        </a:prstGeom>
      </dgm:spPr>
      <dgm:t>
        <a:bodyPr/>
        <a:lstStyle/>
        <a:p>
          <a:endParaRPr lang="en-GB"/>
        </a:p>
      </dgm:t>
    </dgm:pt>
    <dgm:pt modelId="{E765471A-D5E9-4A3F-B91D-D0F72E879EC1}" type="pres">
      <dgm:prSet presAssocID="{3D7B6A9D-5BD4-4375-9745-92C84D08FA00}" presName="spacerR" presStyleCnt="0"/>
      <dgm:spPr/>
    </dgm:pt>
    <dgm:pt modelId="{F92149D3-8D6D-42F0-A3EB-23469349FF20}" type="pres">
      <dgm:prSet presAssocID="{F86BB379-3117-470F-88E5-48F116184B9D}" presName="node" presStyleLbl="node1" presStyleIdx="1" presStyleCnt="4">
        <dgm:presLayoutVars>
          <dgm:bulletEnabled val="1"/>
        </dgm:presLayoutVars>
      </dgm:prSet>
      <dgm:spPr>
        <a:xfrm>
          <a:off x="2244110" y="41432"/>
          <a:ext cx="1285286" cy="1285286"/>
        </a:xfrm>
        <a:prstGeom prst="ellipse">
          <a:avLst/>
        </a:prstGeom>
      </dgm:spPr>
      <dgm:t>
        <a:bodyPr/>
        <a:lstStyle/>
        <a:p>
          <a:endParaRPr lang="en-GB"/>
        </a:p>
      </dgm:t>
    </dgm:pt>
    <dgm:pt modelId="{DBA6D282-E049-4E9E-9D5D-7EFAFA32D6C2}" type="pres">
      <dgm:prSet presAssocID="{F46DD6D4-D2DE-420E-BFCA-81AC1CE9FAEA}" presName="spacerL" presStyleCnt="0"/>
      <dgm:spPr/>
    </dgm:pt>
    <dgm:pt modelId="{73663155-C88B-4A7C-9861-D2492352F732}" type="pres">
      <dgm:prSet presAssocID="{F46DD6D4-D2DE-420E-BFCA-81AC1CE9FAEA}" presName="sibTrans" presStyleLbl="sibTrans2D1" presStyleIdx="1" presStyleCnt="3"/>
      <dgm:spPr>
        <a:xfrm>
          <a:off x="3633762" y="311342"/>
          <a:ext cx="745466" cy="745466"/>
        </a:xfrm>
        <a:prstGeom prst="mathPlus">
          <a:avLst/>
        </a:prstGeom>
      </dgm:spPr>
      <dgm:t>
        <a:bodyPr/>
        <a:lstStyle/>
        <a:p>
          <a:endParaRPr lang="en-GB"/>
        </a:p>
      </dgm:t>
    </dgm:pt>
    <dgm:pt modelId="{DF5707B4-3CDE-4428-920A-2B76C06E876C}" type="pres">
      <dgm:prSet presAssocID="{F46DD6D4-D2DE-420E-BFCA-81AC1CE9FAEA}" presName="spacerR" presStyleCnt="0"/>
      <dgm:spPr/>
    </dgm:pt>
    <dgm:pt modelId="{0CCC1E5B-1A28-4244-A6AE-551D286D0666}" type="pres">
      <dgm:prSet presAssocID="{AE44FD6F-E00A-4A4B-B1E9-9C1AED18F999}" presName="node" presStyleLbl="node1" presStyleIdx="2" presStyleCnt="4">
        <dgm:presLayoutVars>
          <dgm:bulletEnabled val="1"/>
        </dgm:presLayoutVars>
      </dgm:prSet>
      <dgm:spPr>
        <a:xfrm>
          <a:off x="4483593" y="41432"/>
          <a:ext cx="1285286" cy="1285286"/>
        </a:xfrm>
        <a:prstGeom prst="ellipse">
          <a:avLst/>
        </a:prstGeom>
      </dgm:spPr>
      <dgm:t>
        <a:bodyPr/>
        <a:lstStyle/>
        <a:p>
          <a:endParaRPr lang="en-GB"/>
        </a:p>
      </dgm:t>
    </dgm:pt>
    <dgm:pt modelId="{5784F086-5C6B-438F-B622-190210637C8C}" type="pres">
      <dgm:prSet presAssocID="{ECDFD4B6-D02A-4373-8700-3C18685D48E8}" presName="spacerL" presStyleCnt="0"/>
      <dgm:spPr/>
    </dgm:pt>
    <dgm:pt modelId="{1243E487-0084-442E-A51C-8375C770AF49}" type="pres">
      <dgm:prSet presAssocID="{ECDFD4B6-D02A-4373-8700-3C18685D48E8}" presName="sibTrans" presStyleLbl="sibTrans2D1" presStyleIdx="2" presStyleCnt="3"/>
      <dgm:spPr>
        <a:xfrm>
          <a:off x="5873246" y="311342"/>
          <a:ext cx="745466" cy="745466"/>
        </a:xfrm>
        <a:prstGeom prst="mathEqual">
          <a:avLst/>
        </a:prstGeom>
      </dgm:spPr>
      <dgm:t>
        <a:bodyPr/>
        <a:lstStyle/>
        <a:p>
          <a:endParaRPr lang="en-GB"/>
        </a:p>
      </dgm:t>
    </dgm:pt>
    <dgm:pt modelId="{50B446AB-13F3-4F51-B705-524FB9B25AB6}" type="pres">
      <dgm:prSet presAssocID="{ECDFD4B6-D02A-4373-8700-3C18685D48E8}" presName="spacerR" presStyleCnt="0"/>
      <dgm:spPr/>
    </dgm:pt>
    <dgm:pt modelId="{ADDA6058-4BBE-42B5-A558-56512EBE2B03}" type="pres">
      <dgm:prSet presAssocID="{3087890F-DEE9-47FC-A8A2-AC4BAF5AF10D}" presName="node" presStyleLbl="node1" presStyleIdx="3" presStyleCnt="4">
        <dgm:presLayoutVars>
          <dgm:bulletEnabled val="1"/>
        </dgm:presLayoutVars>
      </dgm:prSet>
      <dgm:spPr>
        <a:xfrm>
          <a:off x="6723077" y="41432"/>
          <a:ext cx="1285286" cy="1285286"/>
        </a:xfrm>
        <a:prstGeom prst="ellipse">
          <a:avLst/>
        </a:prstGeom>
      </dgm:spPr>
      <dgm:t>
        <a:bodyPr/>
        <a:lstStyle/>
        <a:p>
          <a:endParaRPr lang="en-GB"/>
        </a:p>
      </dgm:t>
    </dgm:pt>
  </dgm:ptLst>
  <dgm:cxnLst>
    <dgm:cxn modelId="{544A1F09-1DB9-48DE-9B11-5FF06544BFC0}" type="presOf" srcId="{3D7B6A9D-5BD4-4375-9745-92C84D08FA00}" destId="{DF3B5BBB-421E-46F6-A3B8-4D47692455C1}" srcOrd="0" destOrd="0" presId="urn:microsoft.com/office/officeart/2005/8/layout/equation1"/>
    <dgm:cxn modelId="{CE15F057-B875-494E-9408-55EC4E73E444}" type="presOf" srcId="{AE44FD6F-E00A-4A4B-B1E9-9C1AED18F999}" destId="{0CCC1E5B-1A28-4244-A6AE-551D286D0666}" srcOrd="0" destOrd="0" presId="urn:microsoft.com/office/officeart/2005/8/layout/equation1"/>
    <dgm:cxn modelId="{0CC4F845-C984-4F01-90E2-CDB44FEDACD1}" srcId="{CC844AAF-CCDC-4F5A-A5F2-BB3F5CFD44B9}" destId="{E6988795-AA58-4E66-B21C-849BACEC7B70}" srcOrd="0" destOrd="0" parTransId="{CEB342D1-8AD7-44AD-8E98-60F4799F913E}" sibTransId="{3D7B6A9D-5BD4-4375-9745-92C84D08FA00}"/>
    <dgm:cxn modelId="{E8D7A3F0-D48D-4350-9393-A1081B4B318C}" type="presOf" srcId="{F86BB379-3117-470F-88E5-48F116184B9D}" destId="{F92149D3-8D6D-42F0-A3EB-23469349FF20}" srcOrd="0" destOrd="0" presId="urn:microsoft.com/office/officeart/2005/8/layout/equation1"/>
    <dgm:cxn modelId="{A914165E-B5FE-404F-965B-165A6A9512CA}" type="presOf" srcId="{3087890F-DEE9-47FC-A8A2-AC4BAF5AF10D}" destId="{ADDA6058-4BBE-42B5-A558-56512EBE2B03}" srcOrd="0" destOrd="0" presId="urn:microsoft.com/office/officeart/2005/8/layout/equation1"/>
    <dgm:cxn modelId="{CD36637F-ECF6-4F9A-9F1E-58E477E75301}" srcId="{CC844AAF-CCDC-4F5A-A5F2-BB3F5CFD44B9}" destId="{AE44FD6F-E00A-4A4B-B1E9-9C1AED18F999}" srcOrd="2" destOrd="0" parTransId="{9F13CDD3-53B7-466F-B0B8-888953C9CFAB}" sibTransId="{ECDFD4B6-D02A-4373-8700-3C18685D48E8}"/>
    <dgm:cxn modelId="{919033FE-86C6-4212-86AA-2CB33175823C}" srcId="{CC844AAF-CCDC-4F5A-A5F2-BB3F5CFD44B9}" destId="{3087890F-DEE9-47FC-A8A2-AC4BAF5AF10D}" srcOrd="3" destOrd="0" parTransId="{A9A3A771-A4F8-4623-9715-E4F5DB27E32B}" sibTransId="{0978304F-5612-46DB-9916-81D4A44C222D}"/>
    <dgm:cxn modelId="{2ECA084A-0669-48FD-B95F-ECD3BE74DE7B}" type="presOf" srcId="{ECDFD4B6-D02A-4373-8700-3C18685D48E8}" destId="{1243E487-0084-442E-A51C-8375C770AF49}" srcOrd="0" destOrd="0" presId="urn:microsoft.com/office/officeart/2005/8/layout/equation1"/>
    <dgm:cxn modelId="{002930A6-3E60-4D58-BC76-3C4F4965A5B4}" type="presOf" srcId="{F46DD6D4-D2DE-420E-BFCA-81AC1CE9FAEA}" destId="{73663155-C88B-4A7C-9861-D2492352F732}" srcOrd="0" destOrd="0" presId="urn:microsoft.com/office/officeart/2005/8/layout/equation1"/>
    <dgm:cxn modelId="{83027065-ACBC-4684-BE5A-739B8133CA21}" type="presOf" srcId="{E6988795-AA58-4E66-B21C-849BACEC7B70}" destId="{9CD30964-55D6-472F-B944-15BF7DECDFEB}" srcOrd="0" destOrd="0" presId="urn:microsoft.com/office/officeart/2005/8/layout/equation1"/>
    <dgm:cxn modelId="{EA765C70-0634-422A-BE8F-60B0C080CD74}" srcId="{CC844AAF-CCDC-4F5A-A5F2-BB3F5CFD44B9}" destId="{F86BB379-3117-470F-88E5-48F116184B9D}" srcOrd="1" destOrd="0" parTransId="{9D4ED271-3005-487D-8821-70009A41F55E}" sibTransId="{F46DD6D4-D2DE-420E-BFCA-81AC1CE9FAEA}"/>
    <dgm:cxn modelId="{BE5C51BD-413E-41AD-958F-1E5A72AB004F}" type="presOf" srcId="{CC844AAF-CCDC-4F5A-A5F2-BB3F5CFD44B9}" destId="{67EC7ACE-E82B-4FB6-9A3E-55073BC46B1F}" srcOrd="0" destOrd="0" presId="urn:microsoft.com/office/officeart/2005/8/layout/equation1"/>
    <dgm:cxn modelId="{6384B7DD-EBA2-43FD-9D35-7880EFF0F9BD}" type="presParOf" srcId="{67EC7ACE-E82B-4FB6-9A3E-55073BC46B1F}" destId="{9CD30964-55D6-472F-B944-15BF7DECDFEB}" srcOrd="0" destOrd="0" presId="urn:microsoft.com/office/officeart/2005/8/layout/equation1"/>
    <dgm:cxn modelId="{E3F5877F-4668-4DFD-BFA9-70BEE415412B}" type="presParOf" srcId="{67EC7ACE-E82B-4FB6-9A3E-55073BC46B1F}" destId="{4FE944F9-DB18-4CDB-AE25-1F58D3458ADC}" srcOrd="1" destOrd="0" presId="urn:microsoft.com/office/officeart/2005/8/layout/equation1"/>
    <dgm:cxn modelId="{7F36E1CC-E2D1-4881-8D5A-69DD6BBCBBE6}" type="presParOf" srcId="{67EC7ACE-E82B-4FB6-9A3E-55073BC46B1F}" destId="{DF3B5BBB-421E-46F6-A3B8-4D47692455C1}" srcOrd="2" destOrd="0" presId="urn:microsoft.com/office/officeart/2005/8/layout/equation1"/>
    <dgm:cxn modelId="{E52447BE-98B2-4169-9B2B-AF8B59429CAE}" type="presParOf" srcId="{67EC7ACE-E82B-4FB6-9A3E-55073BC46B1F}" destId="{E765471A-D5E9-4A3F-B91D-D0F72E879EC1}" srcOrd="3" destOrd="0" presId="urn:microsoft.com/office/officeart/2005/8/layout/equation1"/>
    <dgm:cxn modelId="{40026D9A-5902-4C5B-85CA-1F3A380635CF}" type="presParOf" srcId="{67EC7ACE-E82B-4FB6-9A3E-55073BC46B1F}" destId="{F92149D3-8D6D-42F0-A3EB-23469349FF20}" srcOrd="4" destOrd="0" presId="urn:microsoft.com/office/officeart/2005/8/layout/equation1"/>
    <dgm:cxn modelId="{7A7B058B-F0EE-4BF5-BE6C-3566E9E1EA93}" type="presParOf" srcId="{67EC7ACE-E82B-4FB6-9A3E-55073BC46B1F}" destId="{DBA6D282-E049-4E9E-9D5D-7EFAFA32D6C2}" srcOrd="5" destOrd="0" presId="urn:microsoft.com/office/officeart/2005/8/layout/equation1"/>
    <dgm:cxn modelId="{876F6149-6851-4D74-AA74-A20939321346}" type="presParOf" srcId="{67EC7ACE-E82B-4FB6-9A3E-55073BC46B1F}" destId="{73663155-C88B-4A7C-9861-D2492352F732}" srcOrd="6" destOrd="0" presId="urn:microsoft.com/office/officeart/2005/8/layout/equation1"/>
    <dgm:cxn modelId="{A76BB217-FDCF-4C09-A6DF-A50AA86B050A}" type="presParOf" srcId="{67EC7ACE-E82B-4FB6-9A3E-55073BC46B1F}" destId="{DF5707B4-3CDE-4428-920A-2B76C06E876C}" srcOrd="7" destOrd="0" presId="urn:microsoft.com/office/officeart/2005/8/layout/equation1"/>
    <dgm:cxn modelId="{D7924137-3299-4A7D-A597-96068036B21D}" type="presParOf" srcId="{67EC7ACE-E82B-4FB6-9A3E-55073BC46B1F}" destId="{0CCC1E5B-1A28-4244-A6AE-551D286D0666}" srcOrd="8" destOrd="0" presId="urn:microsoft.com/office/officeart/2005/8/layout/equation1"/>
    <dgm:cxn modelId="{099D5D16-2AAB-46A2-9123-40CD6288D9F4}" type="presParOf" srcId="{67EC7ACE-E82B-4FB6-9A3E-55073BC46B1F}" destId="{5784F086-5C6B-438F-B622-190210637C8C}" srcOrd="9" destOrd="0" presId="urn:microsoft.com/office/officeart/2005/8/layout/equation1"/>
    <dgm:cxn modelId="{A8E4C4AC-3F53-4176-974E-65740764C8A7}" type="presParOf" srcId="{67EC7ACE-E82B-4FB6-9A3E-55073BC46B1F}" destId="{1243E487-0084-442E-A51C-8375C770AF49}" srcOrd="10" destOrd="0" presId="urn:microsoft.com/office/officeart/2005/8/layout/equation1"/>
    <dgm:cxn modelId="{402C6054-D947-4C40-B3FF-74854482FB73}" type="presParOf" srcId="{67EC7ACE-E82B-4FB6-9A3E-55073BC46B1F}" destId="{50B446AB-13F3-4F51-B705-524FB9B25AB6}" srcOrd="11" destOrd="0" presId="urn:microsoft.com/office/officeart/2005/8/layout/equation1"/>
    <dgm:cxn modelId="{65C980E2-1184-40E4-A6C6-1B7DB4DEEAF1}" type="presParOf" srcId="{67EC7ACE-E82B-4FB6-9A3E-55073BC46B1F}" destId="{ADDA6058-4BBE-42B5-A558-56512EBE2B03}" srcOrd="12"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44AAF-CCDC-4F5A-A5F2-BB3F5CFD44B9}" type="doc">
      <dgm:prSet loTypeId="urn:microsoft.com/office/officeart/2005/8/layout/equation1" loCatId="process" qsTypeId="urn:microsoft.com/office/officeart/2005/8/quickstyle/simple4" qsCatId="simple" csTypeId="urn:microsoft.com/office/officeart/2005/8/colors/accent1_2" csCatId="accent1" phldr="1"/>
      <dgm:spPr/>
    </dgm:pt>
    <dgm:pt modelId="{E6988795-AA58-4E66-B21C-849BACEC7B70}">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gm:spPr>
      <dgm:t>
        <a:bodyPr lIns="0" tIns="0" rIns="0" bIns="0"/>
        <a:lstStyle/>
        <a:p>
          <a:r>
            <a:rPr lang="en-GB" sz="1400" b="0" i="0" dirty="0" smtClean="0">
              <a:solidFill>
                <a:srgbClr val="FFFFFF"/>
              </a:solidFill>
              <a:latin typeface="Knowledge Regular Italic"/>
              <a:ea typeface="+mn-ea"/>
              <a:cs typeface="Knowledge Regular Italic"/>
            </a:rPr>
            <a:t>Trusted </a:t>
          </a:r>
          <a:br>
            <a:rPr lang="en-GB" sz="1400" b="0" i="0" dirty="0" smtClean="0">
              <a:solidFill>
                <a:srgbClr val="FFFFFF"/>
              </a:solidFill>
              <a:latin typeface="Knowledge Regular Italic"/>
              <a:ea typeface="+mn-ea"/>
              <a:cs typeface="Knowledge Regular Italic"/>
            </a:rPr>
          </a:br>
          <a:r>
            <a:rPr lang="en-GB" sz="1400" b="0" i="0" dirty="0" smtClean="0">
              <a:solidFill>
                <a:srgbClr val="FFFFFF"/>
              </a:solidFill>
              <a:latin typeface="Knowledge Regular Italic"/>
              <a:ea typeface="+mn-ea"/>
              <a:cs typeface="Knowledge Regular Italic"/>
            </a:rPr>
            <a:t>Information</a:t>
          </a:r>
          <a:endParaRPr lang="en-US" sz="1400" b="0" i="0" dirty="0">
            <a:solidFill>
              <a:srgbClr val="FFFFFF"/>
            </a:solidFill>
            <a:latin typeface="Knowledge Regular Italic"/>
            <a:ea typeface="+mn-ea"/>
            <a:cs typeface="Knowledge Regular Italic"/>
          </a:endParaRPr>
        </a:p>
      </dgm:t>
    </dgm:pt>
    <dgm:pt modelId="{CEB342D1-8AD7-44AD-8E98-60F4799F913E}" type="parTrans" cxnId="{0CC4F845-C984-4F01-90E2-CDB44FEDACD1}">
      <dgm:prSet/>
      <dgm:spPr/>
      <dgm:t>
        <a:bodyPr/>
        <a:lstStyle/>
        <a:p>
          <a:endParaRPr lang="en-US" sz="1400">
            <a:latin typeface="Arial" pitchFamily="34" charset="0"/>
            <a:cs typeface="Arial" pitchFamily="34" charset="0"/>
          </a:endParaRPr>
        </a:p>
      </dgm:t>
    </dgm:pt>
    <dgm:pt modelId="{3D7B6A9D-5BD4-4375-9745-92C84D08FA00}" type="sibTrans" cxnId="{0CC4F845-C984-4F01-90E2-CDB44FEDACD1}">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F86BB379-3117-470F-88E5-48F116184B9D}">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gm:spPr>
      <dgm:t>
        <a:bodyPr lIns="0" tIns="0" rIns="0" bIns="0"/>
        <a:lstStyle/>
        <a:p>
          <a:r>
            <a:rPr lang="en-GB" sz="1400" b="0" i="0" dirty="0" smtClean="0">
              <a:solidFill>
                <a:srgbClr val="FFFFFF"/>
              </a:solidFill>
              <a:latin typeface="Knowledge Regular Italic"/>
              <a:ea typeface="+mn-ea"/>
              <a:cs typeface="Knowledge Regular Italic"/>
            </a:rPr>
            <a:t>Intuitive </a:t>
          </a:r>
          <a:br>
            <a:rPr lang="en-GB" sz="1400" b="0" i="0" dirty="0" smtClean="0">
              <a:solidFill>
                <a:srgbClr val="FFFFFF"/>
              </a:solidFill>
              <a:latin typeface="Knowledge Regular Italic"/>
              <a:ea typeface="+mn-ea"/>
              <a:cs typeface="Knowledge Regular Italic"/>
            </a:rPr>
          </a:br>
          <a:r>
            <a:rPr lang="en-GB" sz="1400" b="0" i="0" dirty="0" smtClean="0">
              <a:solidFill>
                <a:srgbClr val="FFFFFF"/>
              </a:solidFill>
              <a:latin typeface="Knowledge Regular Italic"/>
              <a:ea typeface="+mn-ea"/>
              <a:cs typeface="Knowledge Regular Italic"/>
            </a:rPr>
            <a:t>Technology</a:t>
          </a:r>
          <a:endParaRPr lang="en-US" sz="1400" b="0" i="0" dirty="0">
            <a:solidFill>
              <a:srgbClr val="FFFFFF"/>
            </a:solidFill>
            <a:latin typeface="Knowledge Regular Italic"/>
            <a:ea typeface="+mn-ea"/>
            <a:cs typeface="Knowledge Regular Italic"/>
          </a:endParaRPr>
        </a:p>
      </dgm:t>
    </dgm:pt>
    <dgm:pt modelId="{9D4ED271-3005-487D-8821-70009A41F55E}" type="parTrans" cxnId="{EA765C70-0634-422A-BE8F-60B0C080CD74}">
      <dgm:prSet/>
      <dgm:spPr/>
      <dgm:t>
        <a:bodyPr/>
        <a:lstStyle/>
        <a:p>
          <a:endParaRPr lang="en-US" sz="1400">
            <a:latin typeface="Arial" pitchFamily="34" charset="0"/>
            <a:cs typeface="Arial" pitchFamily="34" charset="0"/>
          </a:endParaRPr>
        </a:p>
      </dgm:t>
    </dgm:pt>
    <dgm:pt modelId="{F46DD6D4-D2DE-420E-BFCA-81AC1CE9FAEA}" type="sibTrans" cxnId="{EA765C70-0634-422A-BE8F-60B0C080CD74}">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AE44FD6F-E00A-4A4B-B1E9-9C1AED18F999}">
      <dgm:prSet phldrT="[Text]" custT="1"/>
      <dgm:spPr>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w="76200" cmpd="sng">
          <a:solidFill>
            <a:srgbClr val="FC7F20"/>
          </a:solidFill>
        </a:ln>
        <a:effectLst/>
      </dgm:spPr>
      <dgm:t>
        <a:bodyPr lIns="0" tIns="0" rIns="0" bIns="0"/>
        <a:lstStyle/>
        <a:p>
          <a:r>
            <a:rPr lang="en-GB" sz="1400" b="0" i="0" dirty="0" smtClean="0">
              <a:solidFill>
                <a:srgbClr val="FFFFFF"/>
              </a:solidFill>
              <a:latin typeface="Knowledge Regular Italic"/>
              <a:ea typeface="+mn-ea"/>
              <a:cs typeface="Knowledge Regular Italic"/>
            </a:rPr>
            <a:t>Dynamic Reporting</a:t>
          </a:r>
          <a:endParaRPr lang="en-US" sz="1400" b="0" i="0" dirty="0">
            <a:solidFill>
              <a:srgbClr val="FFFFFF"/>
            </a:solidFill>
            <a:latin typeface="Knowledge Regular Italic"/>
            <a:ea typeface="+mn-ea"/>
            <a:cs typeface="Knowledge Regular Italic"/>
          </a:endParaRPr>
        </a:p>
      </dgm:t>
    </dgm:pt>
    <dgm:pt modelId="{9F13CDD3-53B7-466F-B0B8-888953C9CFAB}" type="parTrans" cxnId="{CD36637F-ECF6-4F9A-9F1E-58E477E75301}">
      <dgm:prSet/>
      <dgm:spPr/>
      <dgm:t>
        <a:bodyPr/>
        <a:lstStyle/>
        <a:p>
          <a:endParaRPr lang="en-US" sz="1400">
            <a:latin typeface="Arial" pitchFamily="34" charset="0"/>
            <a:cs typeface="Arial" pitchFamily="34" charset="0"/>
          </a:endParaRPr>
        </a:p>
      </dgm:t>
    </dgm:pt>
    <dgm:pt modelId="{ECDFD4B6-D02A-4373-8700-3C18685D48E8}" type="sibTrans" cxnId="{CD36637F-ECF6-4F9A-9F1E-58E477E75301}">
      <dgm:prSet custT="1"/>
      <dgm:spPr>
        <a:solidFill>
          <a:schemeClr val="accent5"/>
        </a:solidFill>
        <a:ln>
          <a:noFill/>
        </a:ln>
        <a:effectLst/>
      </dgm:spPr>
      <dgm:t>
        <a:bodyPr/>
        <a:lstStyle/>
        <a:p>
          <a:endParaRPr lang="en-US" sz="1400">
            <a:solidFill>
              <a:srgbClr val="FFFFFF"/>
            </a:solidFill>
            <a:latin typeface="Arial" pitchFamily="34" charset="0"/>
            <a:ea typeface="+mn-ea"/>
            <a:cs typeface="Arial" pitchFamily="34" charset="0"/>
          </a:endParaRPr>
        </a:p>
      </dgm:t>
    </dgm:pt>
    <dgm:pt modelId="{3087890F-DEE9-47FC-A8A2-AC4BAF5AF10D}">
      <dgm:prSet phldrT="[Text]" custT="1"/>
      <dgm:spPr>
        <a:solidFill>
          <a:srgbClr val="FF8003"/>
        </a:solidFill>
        <a:ln>
          <a:noFill/>
        </a:ln>
        <a:effectLst/>
      </dgm:spPr>
      <dgm:t>
        <a:bodyPr lIns="0" tIns="0" rIns="0" bIns="0"/>
        <a:lstStyle/>
        <a:p>
          <a:r>
            <a:rPr lang="en-US" sz="1400" b="0" i="0" dirty="0" smtClean="0">
              <a:solidFill>
                <a:srgbClr val="FFFFFF"/>
              </a:solidFill>
              <a:latin typeface="Knowledge Regular Italic"/>
              <a:ea typeface="+mn-ea"/>
              <a:cs typeface="Knowledge Regular Italic"/>
            </a:rPr>
            <a:t>Strategic Decision Making</a:t>
          </a:r>
          <a:br>
            <a:rPr lang="en-US" sz="1400" b="0" i="0" dirty="0" smtClean="0">
              <a:solidFill>
                <a:srgbClr val="FFFFFF"/>
              </a:solidFill>
              <a:latin typeface="Knowledge Regular Italic"/>
              <a:ea typeface="+mn-ea"/>
              <a:cs typeface="Knowledge Regular Italic"/>
            </a:rPr>
          </a:br>
          <a:r>
            <a:rPr lang="en-US" sz="1400" b="0" i="0" dirty="0" smtClean="0">
              <a:solidFill>
                <a:srgbClr val="FFFFFF"/>
              </a:solidFill>
              <a:latin typeface="Knowledge Regular Italic"/>
              <a:ea typeface="+mn-ea"/>
              <a:cs typeface="Knowledge Regular Italic"/>
            </a:rPr>
            <a:t>Support</a:t>
          </a:r>
        </a:p>
      </dgm:t>
    </dgm:pt>
    <dgm:pt modelId="{A9A3A771-A4F8-4623-9715-E4F5DB27E32B}" type="parTrans" cxnId="{919033FE-86C6-4212-86AA-2CB33175823C}">
      <dgm:prSet/>
      <dgm:spPr/>
      <dgm:t>
        <a:bodyPr/>
        <a:lstStyle/>
        <a:p>
          <a:endParaRPr lang="en-US" sz="1400"/>
        </a:p>
      </dgm:t>
    </dgm:pt>
    <dgm:pt modelId="{0978304F-5612-46DB-9916-81D4A44C222D}" type="sibTrans" cxnId="{919033FE-86C6-4212-86AA-2CB33175823C}">
      <dgm:prSet/>
      <dgm:spPr/>
      <dgm:t>
        <a:bodyPr/>
        <a:lstStyle/>
        <a:p>
          <a:endParaRPr lang="en-US" sz="1400"/>
        </a:p>
      </dgm:t>
    </dgm:pt>
    <dgm:pt modelId="{67EC7ACE-E82B-4FB6-9A3E-55073BC46B1F}" type="pres">
      <dgm:prSet presAssocID="{CC844AAF-CCDC-4F5A-A5F2-BB3F5CFD44B9}" presName="linearFlow" presStyleCnt="0">
        <dgm:presLayoutVars>
          <dgm:dir/>
          <dgm:resizeHandles val="exact"/>
        </dgm:presLayoutVars>
      </dgm:prSet>
      <dgm:spPr/>
    </dgm:pt>
    <dgm:pt modelId="{9CD30964-55D6-472F-B944-15BF7DECDFEB}" type="pres">
      <dgm:prSet presAssocID="{E6988795-AA58-4E66-B21C-849BACEC7B70}" presName="node" presStyleLbl="node1" presStyleIdx="0" presStyleCnt="4">
        <dgm:presLayoutVars>
          <dgm:bulletEnabled val="1"/>
        </dgm:presLayoutVars>
      </dgm:prSet>
      <dgm:spPr>
        <a:xfrm>
          <a:off x="4626" y="41432"/>
          <a:ext cx="1285286" cy="1285286"/>
        </a:xfrm>
        <a:prstGeom prst="ellipse">
          <a:avLst/>
        </a:prstGeom>
      </dgm:spPr>
      <dgm:t>
        <a:bodyPr/>
        <a:lstStyle/>
        <a:p>
          <a:endParaRPr lang="en-GB"/>
        </a:p>
      </dgm:t>
    </dgm:pt>
    <dgm:pt modelId="{4FE944F9-DB18-4CDB-AE25-1F58D3458ADC}" type="pres">
      <dgm:prSet presAssocID="{3D7B6A9D-5BD4-4375-9745-92C84D08FA00}" presName="spacerL" presStyleCnt="0"/>
      <dgm:spPr/>
    </dgm:pt>
    <dgm:pt modelId="{DF3B5BBB-421E-46F6-A3B8-4D47692455C1}" type="pres">
      <dgm:prSet presAssocID="{3D7B6A9D-5BD4-4375-9745-92C84D08FA00}" presName="sibTrans" presStyleLbl="sibTrans2D1" presStyleIdx="0" presStyleCnt="3"/>
      <dgm:spPr>
        <a:xfrm>
          <a:off x="1394278" y="311342"/>
          <a:ext cx="745466" cy="745466"/>
        </a:xfrm>
        <a:prstGeom prst="mathPlus">
          <a:avLst/>
        </a:prstGeom>
      </dgm:spPr>
      <dgm:t>
        <a:bodyPr/>
        <a:lstStyle/>
        <a:p>
          <a:endParaRPr lang="en-GB"/>
        </a:p>
      </dgm:t>
    </dgm:pt>
    <dgm:pt modelId="{E765471A-D5E9-4A3F-B91D-D0F72E879EC1}" type="pres">
      <dgm:prSet presAssocID="{3D7B6A9D-5BD4-4375-9745-92C84D08FA00}" presName="spacerR" presStyleCnt="0"/>
      <dgm:spPr/>
    </dgm:pt>
    <dgm:pt modelId="{F92149D3-8D6D-42F0-A3EB-23469349FF20}" type="pres">
      <dgm:prSet presAssocID="{F86BB379-3117-470F-88E5-48F116184B9D}" presName="node" presStyleLbl="node1" presStyleIdx="1" presStyleCnt="4">
        <dgm:presLayoutVars>
          <dgm:bulletEnabled val="1"/>
        </dgm:presLayoutVars>
      </dgm:prSet>
      <dgm:spPr>
        <a:xfrm>
          <a:off x="2244110" y="41432"/>
          <a:ext cx="1285286" cy="1285286"/>
        </a:xfrm>
        <a:prstGeom prst="ellipse">
          <a:avLst/>
        </a:prstGeom>
      </dgm:spPr>
      <dgm:t>
        <a:bodyPr/>
        <a:lstStyle/>
        <a:p>
          <a:endParaRPr lang="en-GB"/>
        </a:p>
      </dgm:t>
    </dgm:pt>
    <dgm:pt modelId="{DBA6D282-E049-4E9E-9D5D-7EFAFA32D6C2}" type="pres">
      <dgm:prSet presAssocID="{F46DD6D4-D2DE-420E-BFCA-81AC1CE9FAEA}" presName="spacerL" presStyleCnt="0"/>
      <dgm:spPr/>
    </dgm:pt>
    <dgm:pt modelId="{73663155-C88B-4A7C-9861-D2492352F732}" type="pres">
      <dgm:prSet presAssocID="{F46DD6D4-D2DE-420E-BFCA-81AC1CE9FAEA}" presName="sibTrans" presStyleLbl="sibTrans2D1" presStyleIdx="1" presStyleCnt="3"/>
      <dgm:spPr>
        <a:xfrm>
          <a:off x="3633762" y="311342"/>
          <a:ext cx="745466" cy="745466"/>
        </a:xfrm>
        <a:prstGeom prst="mathPlus">
          <a:avLst/>
        </a:prstGeom>
      </dgm:spPr>
      <dgm:t>
        <a:bodyPr/>
        <a:lstStyle/>
        <a:p>
          <a:endParaRPr lang="en-GB"/>
        </a:p>
      </dgm:t>
    </dgm:pt>
    <dgm:pt modelId="{DF5707B4-3CDE-4428-920A-2B76C06E876C}" type="pres">
      <dgm:prSet presAssocID="{F46DD6D4-D2DE-420E-BFCA-81AC1CE9FAEA}" presName="spacerR" presStyleCnt="0"/>
      <dgm:spPr/>
    </dgm:pt>
    <dgm:pt modelId="{0CCC1E5B-1A28-4244-A6AE-551D286D0666}" type="pres">
      <dgm:prSet presAssocID="{AE44FD6F-E00A-4A4B-B1E9-9C1AED18F999}" presName="node" presStyleLbl="node1" presStyleIdx="2" presStyleCnt="4">
        <dgm:presLayoutVars>
          <dgm:bulletEnabled val="1"/>
        </dgm:presLayoutVars>
      </dgm:prSet>
      <dgm:spPr>
        <a:xfrm>
          <a:off x="4483593" y="41432"/>
          <a:ext cx="1285286" cy="1285286"/>
        </a:xfrm>
        <a:prstGeom prst="ellipse">
          <a:avLst/>
        </a:prstGeom>
      </dgm:spPr>
      <dgm:t>
        <a:bodyPr/>
        <a:lstStyle/>
        <a:p>
          <a:endParaRPr lang="en-GB"/>
        </a:p>
      </dgm:t>
    </dgm:pt>
    <dgm:pt modelId="{5784F086-5C6B-438F-B622-190210637C8C}" type="pres">
      <dgm:prSet presAssocID="{ECDFD4B6-D02A-4373-8700-3C18685D48E8}" presName="spacerL" presStyleCnt="0"/>
      <dgm:spPr/>
    </dgm:pt>
    <dgm:pt modelId="{1243E487-0084-442E-A51C-8375C770AF49}" type="pres">
      <dgm:prSet presAssocID="{ECDFD4B6-D02A-4373-8700-3C18685D48E8}" presName="sibTrans" presStyleLbl="sibTrans2D1" presStyleIdx="2" presStyleCnt="3"/>
      <dgm:spPr>
        <a:xfrm>
          <a:off x="5873246" y="311342"/>
          <a:ext cx="745466" cy="745466"/>
        </a:xfrm>
        <a:prstGeom prst="mathEqual">
          <a:avLst/>
        </a:prstGeom>
      </dgm:spPr>
      <dgm:t>
        <a:bodyPr/>
        <a:lstStyle/>
        <a:p>
          <a:endParaRPr lang="en-GB"/>
        </a:p>
      </dgm:t>
    </dgm:pt>
    <dgm:pt modelId="{50B446AB-13F3-4F51-B705-524FB9B25AB6}" type="pres">
      <dgm:prSet presAssocID="{ECDFD4B6-D02A-4373-8700-3C18685D48E8}" presName="spacerR" presStyleCnt="0"/>
      <dgm:spPr/>
    </dgm:pt>
    <dgm:pt modelId="{ADDA6058-4BBE-42B5-A558-56512EBE2B03}" type="pres">
      <dgm:prSet presAssocID="{3087890F-DEE9-47FC-A8A2-AC4BAF5AF10D}" presName="node" presStyleLbl="node1" presStyleIdx="3" presStyleCnt="4">
        <dgm:presLayoutVars>
          <dgm:bulletEnabled val="1"/>
        </dgm:presLayoutVars>
      </dgm:prSet>
      <dgm:spPr>
        <a:xfrm>
          <a:off x="6723077" y="41432"/>
          <a:ext cx="1285286" cy="1285286"/>
        </a:xfrm>
        <a:prstGeom prst="ellipse">
          <a:avLst/>
        </a:prstGeom>
      </dgm:spPr>
      <dgm:t>
        <a:bodyPr/>
        <a:lstStyle/>
        <a:p>
          <a:endParaRPr lang="en-GB"/>
        </a:p>
      </dgm:t>
    </dgm:pt>
  </dgm:ptLst>
  <dgm:cxnLst>
    <dgm:cxn modelId="{EA765C70-0634-422A-BE8F-60B0C080CD74}" srcId="{CC844AAF-CCDC-4F5A-A5F2-BB3F5CFD44B9}" destId="{F86BB379-3117-470F-88E5-48F116184B9D}" srcOrd="1" destOrd="0" parTransId="{9D4ED271-3005-487D-8821-70009A41F55E}" sibTransId="{F46DD6D4-D2DE-420E-BFCA-81AC1CE9FAEA}"/>
    <dgm:cxn modelId="{919033FE-86C6-4212-86AA-2CB33175823C}" srcId="{CC844AAF-CCDC-4F5A-A5F2-BB3F5CFD44B9}" destId="{3087890F-DEE9-47FC-A8A2-AC4BAF5AF10D}" srcOrd="3" destOrd="0" parTransId="{A9A3A771-A4F8-4623-9715-E4F5DB27E32B}" sibTransId="{0978304F-5612-46DB-9916-81D4A44C222D}"/>
    <dgm:cxn modelId="{06B3CFF7-FF0A-48A5-9623-BCDDFFFC075F}" type="presOf" srcId="{CC844AAF-CCDC-4F5A-A5F2-BB3F5CFD44B9}" destId="{67EC7ACE-E82B-4FB6-9A3E-55073BC46B1F}" srcOrd="0" destOrd="0" presId="urn:microsoft.com/office/officeart/2005/8/layout/equation1"/>
    <dgm:cxn modelId="{94407F94-24E5-4427-80DF-3196F9781325}" type="presOf" srcId="{E6988795-AA58-4E66-B21C-849BACEC7B70}" destId="{9CD30964-55D6-472F-B944-15BF7DECDFEB}" srcOrd="0" destOrd="0" presId="urn:microsoft.com/office/officeart/2005/8/layout/equation1"/>
    <dgm:cxn modelId="{9D693E7E-E8D6-48B7-8769-576B24221971}" type="presOf" srcId="{3087890F-DEE9-47FC-A8A2-AC4BAF5AF10D}" destId="{ADDA6058-4BBE-42B5-A558-56512EBE2B03}" srcOrd="0" destOrd="0" presId="urn:microsoft.com/office/officeart/2005/8/layout/equation1"/>
    <dgm:cxn modelId="{0816B663-488F-43E2-AE19-AF3AF53FA739}" type="presOf" srcId="{F46DD6D4-D2DE-420E-BFCA-81AC1CE9FAEA}" destId="{73663155-C88B-4A7C-9861-D2492352F732}" srcOrd="0" destOrd="0" presId="urn:microsoft.com/office/officeart/2005/8/layout/equation1"/>
    <dgm:cxn modelId="{F7414761-723D-4C36-A7AC-7B9134D453E5}" type="presOf" srcId="{3D7B6A9D-5BD4-4375-9745-92C84D08FA00}" destId="{DF3B5BBB-421E-46F6-A3B8-4D47692455C1}" srcOrd="0" destOrd="0" presId="urn:microsoft.com/office/officeart/2005/8/layout/equation1"/>
    <dgm:cxn modelId="{8EE70C4D-6C1F-49F0-B87F-CF1E6E54E6B7}" type="presOf" srcId="{AE44FD6F-E00A-4A4B-B1E9-9C1AED18F999}" destId="{0CCC1E5B-1A28-4244-A6AE-551D286D0666}" srcOrd="0" destOrd="0" presId="urn:microsoft.com/office/officeart/2005/8/layout/equation1"/>
    <dgm:cxn modelId="{B48BBB77-1769-4B95-92CB-4F387C079472}" type="presOf" srcId="{ECDFD4B6-D02A-4373-8700-3C18685D48E8}" destId="{1243E487-0084-442E-A51C-8375C770AF49}" srcOrd="0" destOrd="0" presId="urn:microsoft.com/office/officeart/2005/8/layout/equation1"/>
    <dgm:cxn modelId="{32E463F9-38A4-4F44-9A7A-F99C242198C2}" type="presOf" srcId="{F86BB379-3117-470F-88E5-48F116184B9D}" destId="{F92149D3-8D6D-42F0-A3EB-23469349FF20}" srcOrd="0" destOrd="0" presId="urn:microsoft.com/office/officeart/2005/8/layout/equation1"/>
    <dgm:cxn modelId="{0CC4F845-C984-4F01-90E2-CDB44FEDACD1}" srcId="{CC844AAF-CCDC-4F5A-A5F2-BB3F5CFD44B9}" destId="{E6988795-AA58-4E66-B21C-849BACEC7B70}" srcOrd="0" destOrd="0" parTransId="{CEB342D1-8AD7-44AD-8E98-60F4799F913E}" sibTransId="{3D7B6A9D-5BD4-4375-9745-92C84D08FA00}"/>
    <dgm:cxn modelId="{CD36637F-ECF6-4F9A-9F1E-58E477E75301}" srcId="{CC844AAF-CCDC-4F5A-A5F2-BB3F5CFD44B9}" destId="{AE44FD6F-E00A-4A4B-B1E9-9C1AED18F999}" srcOrd="2" destOrd="0" parTransId="{9F13CDD3-53B7-466F-B0B8-888953C9CFAB}" sibTransId="{ECDFD4B6-D02A-4373-8700-3C18685D48E8}"/>
    <dgm:cxn modelId="{C8A45258-E442-42F1-BC5E-24C2DAD22CCF}" type="presParOf" srcId="{67EC7ACE-E82B-4FB6-9A3E-55073BC46B1F}" destId="{9CD30964-55D6-472F-B944-15BF7DECDFEB}" srcOrd="0" destOrd="0" presId="urn:microsoft.com/office/officeart/2005/8/layout/equation1"/>
    <dgm:cxn modelId="{18F9E4C6-0318-4AF5-8B83-EC953A881853}" type="presParOf" srcId="{67EC7ACE-E82B-4FB6-9A3E-55073BC46B1F}" destId="{4FE944F9-DB18-4CDB-AE25-1F58D3458ADC}" srcOrd="1" destOrd="0" presId="urn:microsoft.com/office/officeart/2005/8/layout/equation1"/>
    <dgm:cxn modelId="{A1F74131-1D4E-4CB3-A80B-716D1C3C9595}" type="presParOf" srcId="{67EC7ACE-E82B-4FB6-9A3E-55073BC46B1F}" destId="{DF3B5BBB-421E-46F6-A3B8-4D47692455C1}" srcOrd="2" destOrd="0" presId="urn:microsoft.com/office/officeart/2005/8/layout/equation1"/>
    <dgm:cxn modelId="{71BF969E-2020-45AB-AF16-84AB55BE06B2}" type="presParOf" srcId="{67EC7ACE-E82B-4FB6-9A3E-55073BC46B1F}" destId="{E765471A-D5E9-4A3F-B91D-D0F72E879EC1}" srcOrd="3" destOrd="0" presId="urn:microsoft.com/office/officeart/2005/8/layout/equation1"/>
    <dgm:cxn modelId="{9BB449E8-C640-4914-A114-FF419DEBACD3}" type="presParOf" srcId="{67EC7ACE-E82B-4FB6-9A3E-55073BC46B1F}" destId="{F92149D3-8D6D-42F0-A3EB-23469349FF20}" srcOrd="4" destOrd="0" presId="urn:microsoft.com/office/officeart/2005/8/layout/equation1"/>
    <dgm:cxn modelId="{F6F747D9-F797-4B5E-9D92-9342AE6760AD}" type="presParOf" srcId="{67EC7ACE-E82B-4FB6-9A3E-55073BC46B1F}" destId="{DBA6D282-E049-4E9E-9D5D-7EFAFA32D6C2}" srcOrd="5" destOrd="0" presId="urn:microsoft.com/office/officeart/2005/8/layout/equation1"/>
    <dgm:cxn modelId="{78A03BAD-A244-4CF5-86CC-75F5ADCE3852}" type="presParOf" srcId="{67EC7ACE-E82B-4FB6-9A3E-55073BC46B1F}" destId="{73663155-C88B-4A7C-9861-D2492352F732}" srcOrd="6" destOrd="0" presId="urn:microsoft.com/office/officeart/2005/8/layout/equation1"/>
    <dgm:cxn modelId="{DA11D76B-8F85-441C-954D-70C6C2B9A246}" type="presParOf" srcId="{67EC7ACE-E82B-4FB6-9A3E-55073BC46B1F}" destId="{DF5707B4-3CDE-4428-920A-2B76C06E876C}" srcOrd="7" destOrd="0" presId="urn:microsoft.com/office/officeart/2005/8/layout/equation1"/>
    <dgm:cxn modelId="{AE8F7255-E7B6-4398-8EEA-6AC1A7B4D576}" type="presParOf" srcId="{67EC7ACE-E82B-4FB6-9A3E-55073BC46B1F}" destId="{0CCC1E5B-1A28-4244-A6AE-551D286D0666}" srcOrd="8" destOrd="0" presId="urn:microsoft.com/office/officeart/2005/8/layout/equation1"/>
    <dgm:cxn modelId="{911BEF64-7231-4917-AA25-E759959AE2DD}" type="presParOf" srcId="{67EC7ACE-E82B-4FB6-9A3E-55073BC46B1F}" destId="{5784F086-5C6B-438F-B622-190210637C8C}" srcOrd="9" destOrd="0" presId="urn:microsoft.com/office/officeart/2005/8/layout/equation1"/>
    <dgm:cxn modelId="{861BA874-24D6-46F6-828B-FA2983CA8556}" type="presParOf" srcId="{67EC7ACE-E82B-4FB6-9A3E-55073BC46B1F}" destId="{1243E487-0084-442E-A51C-8375C770AF49}" srcOrd="10" destOrd="0" presId="urn:microsoft.com/office/officeart/2005/8/layout/equation1"/>
    <dgm:cxn modelId="{35EA54BF-6EC9-4264-B3AF-43E0E59FCA4B}" type="presParOf" srcId="{67EC7ACE-E82B-4FB6-9A3E-55073BC46B1F}" destId="{50B446AB-13F3-4F51-B705-524FB9B25AB6}" srcOrd="11" destOrd="0" presId="urn:microsoft.com/office/officeart/2005/8/layout/equation1"/>
    <dgm:cxn modelId="{05B7C860-5960-4DAD-AB4B-87DDC0FC943E}" type="presParOf" srcId="{67EC7ACE-E82B-4FB6-9A3E-55073BC46B1F}" destId="{ADDA6058-4BBE-42B5-A558-56512EBE2B03}" srcOrd="12"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30964-55D6-472F-B944-15BF7DECDFEB}">
      <dsp:nvSpPr>
        <dsp:cNvPr id="0" name=""/>
        <dsp:cNvSpPr/>
      </dsp:nvSpPr>
      <dsp:spPr>
        <a:xfrm>
          <a:off x="4626"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w="76200" cmpd="sng">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Trusted </a:t>
          </a:r>
          <a:br>
            <a:rPr lang="en-GB" sz="1400" b="0" i="0" kern="1200" dirty="0" smtClean="0">
              <a:solidFill>
                <a:srgbClr val="FFFFFF"/>
              </a:solidFill>
              <a:latin typeface="Knowledge Regular Italic"/>
              <a:ea typeface="+mn-ea"/>
              <a:cs typeface="Knowledge Regular Italic"/>
            </a:rPr>
          </a:br>
          <a:r>
            <a:rPr lang="en-GB" sz="1400" b="0" i="0" kern="1200" dirty="0" smtClean="0">
              <a:solidFill>
                <a:srgbClr val="FFFFFF"/>
              </a:solidFill>
              <a:latin typeface="Knowledge Regular Italic"/>
              <a:ea typeface="+mn-ea"/>
              <a:cs typeface="Knowledge Regular Italic"/>
            </a:rPr>
            <a:t>Information</a:t>
          </a:r>
          <a:endParaRPr lang="en-US" sz="1400" b="0" i="0" kern="1200" dirty="0">
            <a:solidFill>
              <a:srgbClr val="FFFFFF"/>
            </a:solidFill>
            <a:latin typeface="Knowledge Regular Italic"/>
            <a:ea typeface="+mn-ea"/>
            <a:cs typeface="Knowledge Regular Italic"/>
          </a:endParaRPr>
        </a:p>
      </dsp:txBody>
      <dsp:txXfrm>
        <a:off x="4626" y="41432"/>
        <a:ext cx="1285286" cy="1285286"/>
      </dsp:txXfrm>
    </dsp:sp>
    <dsp:sp modelId="{DF3B5BBB-421E-46F6-A3B8-4D47692455C1}">
      <dsp:nvSpPr>
        <dsp:cNvPr id="0" name=""/>
        <dsp:cNvSpPr/>
      </dsp:nvSpPr>
      <dsp:spPr>
        <a:xfrm>
          <a:off x="1394278" y="311342"/>
          <a:ext cx="745466" cy="745466"/>
        </a:xfrm>
        <a:prstGeom prst="mathPlus">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1394278" y="311342"/>
        <a:ext cx="745466" cy="745466"/>
      </dsp:txXfrm>
    </dsp:sp>
    <dsp:sp modelId="{F92149D3-8D6D-42F0-A3EB-23469349FF20}">
      <dsp:nvSpPr>
        <dsp:cNvPr id="0" name=""/>
        <dsp:cNvSpPr/>
      </dsp:nvSpPr>
      <dsp:spPr>
        <a:xfrm>
          <a:off x="2244110"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Intuitive </a:t>
          </a:r>
          <a:br>
            <a:rPr lang="en-GB" sz="1400" b="0" i="0" kern="1200" dirty="0" smtClean="0">
              <a:solidFill>
                <a:srgbClr val="FFFFFF"/>
              </a:solidFill>
              <a:latin typeface="Knowledge Regular Italic"/>
              <a:ea typeface="+mn-ea"/>
              <a:cs typeface="Knowledge Regular Italic"/>
            </a:rPr>
          </a:br>
          <a:r>
            <a:rPr lang="en-GB" sz="1400" b="0" i="0" kern="1200" dirty="0" smtClean="0">
              <a:solidFill>
                <a:srgbClr val="FFFFFF"/>
              </a:solidFill>
              <a:latin typeface="Knowledge Regular Italic"/>
              <a:ea typeface="+mn-ea"/>
              <a:cs typeface="Knowledge Regular Italic"/>
            </a:rPr>
            <a:t>Technology</a:t>
          </a:r>
          <a:endParaRPr lang="en-US" sz="1400" b="0" i="0" kern="1200" dirty="0">
            <a:solidFill>
              <a:srgbClr val="FFFFFF"/>
            </a:solidFill>
            <a:latin typeface="Knowledge Regular Italic"/>
            <a:ea typeface="+mn-ea"/>
            <a:cs typeface="Knowledge Regular Italic"/>
          </a:endParaRPr>
        </a:p>
      </dsp:txBody>
      <dsp:txXfrm>
        <a:off x="2244110" y="41432"/>
        <a:ext cx="1285286" cy="1285286"/>
      </dsp:txXfrm>
    </dsp:sp>
    <dsp:sp modelId="{73663155-C88B-4A7C-9861-D2492352F732}">
      <dsp:nvSpPr>
        <dsp:cNvPr id="0" name=""/>
        <dsp:cNvSpPr/>
      </dsp:nvSpPr>
      <dsp:spPr>
        <a:xfrm>
          <a:off x="3633762" y="311342"/>
          <a:ext cx="745466" cy="745466"/>
        </a:xfrm>
        <a:prstGeom prst="mathPlus">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3633762" y="311342"/>
        <a:ext cx="745466" cy="745466"/>
      </dsp:txXfrm>
    </dsp:sp>
    <dsp:sp modelId="{0CCC1E5B-1A28-4244-A6AE-551D286D0666}">
      <dsp:nvSpPr>
        <dsp:cNvPr id="0" name=""/>
        <dsp:cNvSpPr/>
      </dsp:nvSpPr>
      <dsp:spPr>
        <a:xfrm>
          <a:off x="4483593"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Dynamic Reporting</a:t>
          </a:r>
          <a:endParaRPr lang="en-US" sz="1400" b="0" i="0" kern="1200" dirty="0">
            <a:solidFill>
              <a:srgbClr val="FFFFFF"/>
            </a:solidFill>
            <a:latin typeface="Knowledge Regular Italic"/>
            <a:ea typeface="+mn-ea"/>
            <a:cs typeface="Knowledge Regular Italic"/>
          </a:endParaRPr>
        </a:p>
      </dsp:txBody>
      <dsp:txXfrm>
        <a:off x="4483593" y="41432"/>
        <a:ext cx="1285286" cy="1285286"/>
      </dsp:txXfrm>
    </dsp:sp>
    <dsp:sp modelId="{1243E487-0084-442E-A51C-8375C770AF49}">
      <dsp:nvSpPr>
        <dsp:cNvPr id="0" name=""/>
        <dsp:cNvSpPr/>
      </dsp:nvSpPr>
      <dsp:spPr>
        <a:xfrm>
          <a:off x="5873246" y="311342"/>
          <a:ext cx="745466" cy="745466"/>
        </a:xfrm>
        <a:prstGeom prst="mathEqual">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5873246" y="311342"/>
        <a:ext cx="745466" cy="745466"/>
      </dsp:txXfrm>
    </dsp:sp>
    <dsp:sp modelId="{ADDA6058-4BBE-42B5-A558-56512EBE2B03}">
      <dsp:nvSpPr>
        <dsp:cNvPr id="0" name=""/>
        <dsp:cNvSpPr/>
      </dsp:nvSpPr>
      <dsp:spPr>
        <a:xfrm>
          <a:off x="6723077" y="41432"/>
          <a:ext cx="1285286" cy="1285286"/>
        </a:xfrm>
        <a:prstGeom prst="ellipse">
          <a:avLst/>
        </a:prstGeom>
        <a:solidFill>
          <a:srgbClr val="FF800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i="0" kern="1200" dirty="0" smtClean="0">
              <a:solidFill>
                <a:srgbClr val="FFFFFF"/>
              </a:solidFill>
              <a:latin typeface="Knowledge Regular Italic"/>
              <a:ea typeface="+mn-ea"/>
              <a:cs typeface="Knowledge Regular Italic"/>
            </a:rPr>
            <a:t>Strategic Decision Making</a:t>
          </a:r>
          <a:br>
            <a:rPr lang="en-US" sz="1400" b="0" i="0" kern="1200" dirty="0" smtClean="0">
              <a:solidFill>
                <a:srgbClr val="FFFFFF"/>
              </a:solidFill>
              <a:latin typeface="Knowledge Regular Italic"/>
              <a:ea typeface="+mn-ea"/>
              <a:cs typeface="Knowledge Regular Italic"/>
            </a:rPr>
          </a:br>
          <a:r>
            <a:rPr lang="en-US" sz="1400" b="0" i="0" kern="1200" dirty="0" smtClean="0">
              <a:solidFill>
                <a:srgbClr val="FFFFFF"/>
              </a:solidFill>
              <a:latin typeface="Knowledge Regular Italic"/>
              <a:ea typeface="+mn-ea"/>
              <a:cs typeface="Knowledge Regular Italic"/>
            </a:rPr>
            <a:t>Support</a:t>
          </a:r>
        </a:p>
      </dsp:txBody>
      <dsp:txXfrm>
        <a:off x="6723077" y="41432"/>
        <a:ext cx="1285286" cy="12852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30964-55D6-472F-B944-15BF7DECDFEB}">
      <dsp:nvSpPr>
        <dsp:cNvPr id="0" name=""/>
        <dsp:cNvSpPr/>
      </dsp:nvSpPr>
      <dsp:spPr>
        <a:xfrm>
          <a:off x="4626"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Trusted </a:t>
          </a:r>
          <a:br>
            <a:rPr lang="en-GB" sz="1400" b="0" i="0" kern="1200" dirty="0" smtClean="0">
              <a:solidFill>
                <a:srgbClr val="FFFFFF"/>
              </a:solidFill>
              <a:latin typeface="Knowledge Regular Italic"/>
              <a:ea typeface="+mn-ea"/>
              <a:cs typeface="Knowledge Regular Italic"/>
            </a:rPr>
          </a:br>
          <a:r>
            <a:rPr lang="en-GB" sz="1400" b="0" i="0" kern="1200" dirty="0" smtClean="0">
              <a:solidFill>
                <a:srgbClr val="FFFFFF"/>
              </a:solidFill>
              <a:latin typeface="Knowledge Regular Italic"/>
              <a:ea typeface="+mn-ea"/>
              <a:cs typeface="Knowledge Regular Italic"/>
            </a:rPr>
            <a:t>Information</a:t>
          </a:r>
          <a:endParaRPr lang="en-US" sz="1400" b="0" i="0" kern="1200" dirty="0">
            <a:solidFill>
              <a:srgbClr val="FFFFFF"/>
            </a:solidFill>
            <a:latin typeface="Knowledge Regular Italic"/>
            <a:ea typeface="+mn-ea"/>
            <a:cs typeface="Knowledge Regular Italic"/>
          </a:endParaRPr>
        </a:p>
      </dsp:txBody>
      <dsp:txXfrm>
        <a:off x="4626" y="41432"/>
        <a:ext cx="1285286" cy="1285286"/>
      </dsp:txXfrm>
    </dsp:sp>
    <dsp:sp modelId="{DF3B5BBB-421E-46F6-A3B8-4D47692455C1}">
      <dsp:nvSpPr>
        <dsp:cNvPr id="0" name=""/>
        <dsp:cNvSpPr/>
      </dsp:nvSpPr>
      <dsp:spPr>
        <a:xfrm>
          <a:off x="1394278" y="311342"/>
          <a:ext cx="745466" cy="745466"/>
        </a:xfrm>
        <a:prstGeom prst="mathPlus">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1394278" y="311342"/>
        <a:ext cx="745466" cy="745466"/>
      </dsp:txXfrm>
    </dsp:sp>
    <dsp:sp modelId="{F92149D3-8D6D-42F0-A3EB-23469349FF20}">
      <dsp:nvSpPr>
        <dsp:cNvPr id="0" name=""/>
        <dsp:cNvSpPr/>
      </dsp:nvSpPr>
      <dsp:spPr>
        <a:xfrm>
          <a:off x="2244110"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w="76200" cmpd="sng">
          <a:solidFill>
            <a:srgbClr val="FC7F2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Intuitive </a:t>
          </a:r>
          <a:br>
            <a:rPr lang="en-GB" sz="1400" b="0" i="0" kern="1200" dirty="0" smtClean="0">
              <a:solidFill>
                <a:srgbClr val="FFFFFF"/>
              </a:solidFill>
              <a:latin typeface="Knowledge Regular Italic"/>
              <a:ea typeface="+mn-ea"/>
              <a:cs typeface="Knowledge Regular Italic"/>
            </a:rPr>
          </a:br>
          <a:r>
            <a:rPr lang="en-GB" sz="1400" b="0" i="0" kern="1200" dirty="0" smtClean="0">
              <a:solidFill>
                <a:srgbClr val="FFFFFF"/>
              </a:solidFill>
              <a:latin typeface="Knowledge Regular Italic"/>
              <a:ea typeface="+mn-ea"/>
              <a:cs typeface="Knowledge Regular Italic"/>
            </a:rPr>
            <a:t>Technology</a:t>
          </a:r>
          <a:endParaRPr lang="en-US" sz="1400" b="0" i="0" kern="1200" dirty="0">
            <a:solidFill>
              <a:srgbClr val="FFFFFF"/>
            </a:solidFill>
            <a:latin typeface="Knowledge Regular Italic"/>
            <a:ea typeface="+mn-ea"/>
            <a:cs typeface="Knowledge Regular Italic"/>
          </a:endParaRPr>
        </a:p>
      </dsp:txBody>
      <dsp:txXfrm>
        <a:off x="2244110" y="41432"/>
        <a:ext cx="1285286" cy="1285286"/>
      </dsp:txXfrm>
    </dsp:sp>
    <dsp:sp modelId="{73663155-C88B-4A7C-9861-D2492352F732}">
      <dsp:nvSpPr>
        <dsp:cNvPr id="0" name=""/>
        <dsp:cNvSpPr/>
      </dsp:nvSpPr>
      <dsp:spPr>
        <a:xfrm>
          <a:off x="3633762" y="311342"/>
          <a:ext cx="745466" cy="745466"/>
        </a:xfrm>
        <a:prstGeom prst="mathPlus">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3633762" y="311342"/>
        <a:ext cx="745466" cy="745466"/>
      </dsp:txXfrm>
    </dsp:sp>
    <dsp:sp modelId="{0CCC1E5B-1A28-4244-A6AE-551D286D0666}">
      <dsp:nvSpPr>
        <dsp:cNvPr id="0" name=""/>
        <dsp:cNvSpPr/>
      </dsp:nvSpPr>
      <dsp:spPr>
        <a:xfrm>
          <a:off x="4483593"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Dynamic Reporting</a:t>
          </a:r>
          <a:endParaRPr lang="en-US" sz="1400" b="0" i="0" kern="1200" dirty="0">
            <a:solidFill>
              <a:srgbClr val="FFFFFF"/>
            </a:solidFill>
            <a:latin typeface="Knowledge Regular Italic"/>
            <a:ea typeface="+mn-ea"/>
            <a:cs typeface="Knowledge Regular Italic"/>
          </a:endParaRPr>
        </a:p>
      </dsp:txBody>
      <dsp:txXfrm>
        <a:off x="4483593" y="41432"/>
        <a:ext cx="1285286" cy="1285286"/>
      </dsp:txXfrm>
    </dsp:sp>
    <dsp:sp modelId="{1243E487-0084-442E-A51C-8375C770AF49}">
      <dsp:nvSpPr>
        <dsp:cNvPr id="0" name=""/>
        <dsp:cNvSpPr/>
      </dsp:nvSpPr>
      <dsp:spPr>
        <a:xfrm>
          <a:off x="5873246" y="311342"/>
          <a:ext cx="745466" cy="745466"/>
        </a:xfrm>
        <a:prstGeom prst="mathEqual">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5873246" y="311342"/>
        <a:ext cx="745466" cy="745466"/>
      </dsp:txXfrm>
    </dsp:sp>
    <dsp:sp modelId="{ADDA6058-4BBE-42B5-A558-56512EBE2B03}">
      <dsp:nvSpPr>
        <dsp:cNvPr id="0" name=""/>
        <dsp:cNvSpPr/>
      </dsp:nvSpPr>
      <dsp:spPr>
        <a:xfrm>
          <a:off x="6723077" y="41432"/>
          <a:ext cx="1285286" cy="1285286"/>
        </a:xfrm>
        <a:prstGeom prst="ellipse">
          <a:avLst/>
        </a:prstGeom>
        <a:solidFill>
          <a:srgbClr val="FF800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i="0" kern="1200" dirty="0" smtClean="0">
              <a:solidFill>
                <a:srgbClr val="FFFFFF"/>
              </a:solidFill>
              <a:latin typeface="Knowledge Regular Italic"/>
              <a:ea typeface="+mn-ea"/>
              <a:cs typeface="Knowledge Regular Italic"/>
            </a:rPr>
            <a:t>Strategic Decision Making</a:t>
          </a:r>
          <a:br>
            <a:rPr lang="en-US" sz="1400" b="0" i="0" kern="1200" dirty="0" smtClean="0">
              <a:solidFill>
                <a:srgbClr val="FFFFFF"/>
              </a:solidFill>
              <a:latin typeface="Knowledge Regular Italic"/>
              <a:ea typeface="+mn-ea"/>
              <a:cs typeface="Knowledge Regular Italic"/>
            </a:rPr>
          </a:br>
          <a:r>
            <a:rPr lang="en-US" sz="1400" b="0" i="0" kern="1200" dirty="0" smtClean="0">
              <a:solidFill>
                <a:srgbClr val="FFFFFF"/>
              </a:solidFill>
              <a:latin typeface="Knowledge Regular Italic"/>
              <a:ea typeface="+mn-ea"/>
              <a:cs typeface="Knowledge Regular Italic"/>
            </a:rPr>
            <a:t>Support</a:t>
          </a:r>
        </a:p>
      </dsp:txBody>
      <dsp:txXfrm>
        <a:off x="6723077" y="41432"/>
        <a:ext cx="1285286" cy="12852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30964-55D6-472F-B944-15BF7DECDFEB}">
      <dsp:nvSpPr>
        <dsp:cNvPr id="0" name=""/>
        <dsp:cNvSpPr/>
      </dsp:nvSpPr>
      <dsp:spPr>
        <a:xfrm>
          <a:off x="4626"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Trusted </a:t>
          </a:r>
          <a:br>
            <a:rPr lang="en-GB" sz="1400" b="0" i="0" kern="1200" dirty="0" smtClean="0">
              <a:solidFill>
                <a:srgbClr val="FFFFFF"/>
              </a:solidFill>
              <a:latin typeface="Knowledge Regular Italic"/>
              <a:ea typeface="+mn-ea"/>
              <a:cs typeface="Knowledge Regular Italic"/>
            </a:rPr>
          </a:br>
          <a:r>
            <a:rPr lang="en-GB" sz="1400" b="0" i="0" kern="1200" dirty="0" smtClean="0">
              <a:solidFill>
                <a:srgbClr val="FFFFFF"/>
              </a:solidFill>
              <a:latin typeface="Knowledge Regular Italic"/>
              <a:ea typeface="+mn-ea"/>
              <a:cs typeface="Knowledge Regular Italic"/>
            </a:rPr>
            <a:t>Information</a:t>
          </a:r>
          <a:endParaRPr lang="en-US" sz="1400" b="0" i="0" kern="1200" dirty="0">
            <a:solidFill>
              <a:srgbClr val="FFFFFF"/>
            </a:solidFill>
            <a:latin typeface="Knowledge Regular Italic"/>
            <a:ea typeface="+mn-ea"/>
            <a:cs typeface="Knowledge Regular Italic"/>
          </a:endParaRPr>
        </a:p>
      </dsp:txBody>
      <dsp:txXfrm>
        <a:off x="4626" y="41432"/>
        <a:ext cx="1285286" cy="1285286"/>
      </dsp:txXfrm>
    </dsp:sp>
    <dsp:sp modelId="{DF3B5BBB-421E-46F6-A3B8-4D47692455C1}">
      <dsp:nvSpPr>
        <dsp:cNvPr id="0" name=""/>
        <dsp:cNvSpPr/>
      </dsp:nvSpPr>
      <dsp:spPr>
        <a:xfrm>
          <a:off x="1394278" y="311342"/>
          <a:ext cx="745466" cy="745466"/>
        </a:xfrm>
        <a:prstGeom prst="mathPlus">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1394278" y="311342"/>
        <a:ext cx="745466" cy="745466"/>
      </dsp:txXfrm>
    </dsp:sp>
    <dsp:sp modelId="{F92149D3-8D6D-42F0-A3EB-23469349FF20}">
      <dsp:nvSpPr>
        <dsp:cNvPr id="0" name=""/>
        <dsp:cNvSpPr/>
      </dsp:nvSpPr>
      <dsp:spPr>
        <a:xfrm>
          <a:off x="2244110"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Intuitive </a:t>
          </a:r>
          <a:br>
            <a:rPr lang="en-GB" sz="1400" b="0" i="0" kern="1200" dirty="0" smtClean="0">
              <a:solidFill>
                <a:srgbClr val="FFFFFF"/>
              </a:solidFill>
              <a:latin typeface="Knowledge Regular Italic"/>
              <a:ea typeface="+mn-ea"/>
              <a:cs typeface="Knowledge Regular Italic"/>
            </a:rPr>
          </a:br>
          <a:r>
            <a:rPr lang="en-GB" sz="1400" b="0" i="0" kern="1200" dirty="0" smtClean="0">
              <a:solidFill>
                <a:srgbClr val="FFFFFF"/>
              </a:solidFill>
              <a:latin typeface="Knowledge Regular Italic"/>
              <a:ea typeface="+mn-ea"/>
              <a:cs typeface="Knowledge Regular Italic"/>
            </a:rPr>
            <a:t>Technology</a:t>
          </a:r>
          <a:endParaRPr lang="en-US" sz="1400" b="0" i="0" kern="1200" dirty="0">
            <a:solidFill>
              <a:srgbClr val="FFFFFF"/>
            </a:solidFill>
            <a:latin typeface="Knowledge Regular Italic"/>
            <a:ea typeface="+mn-ea"/>
            <a:cs typeface="Knowledge Regular Italic"/>
          </a:endParaRPr>
        </a:p>
      </dsp:txBody>
      <dsp:txXfrm>
        <a:off x="2244110" y="41432"/>
        <a:ext cx="1285286" cy="1285286"/>
      </dsp:txXfrm>
    </dsp:sp>
    <dsp:sp modelId="{73663155-C88B-4A7C-9861-D2492352F732}">
      <dsp:nvSpPr>
        <dsp:cNvPr id="0" name=""/>
        <dsp:cNvSpPr/>
      </dsp:nvSpPr>
      <dsp:spPr>
        <a:xfrm>
          <a:off x="3633762" y="311342"/>
          <a:ext cx="745466" cy="745466"/>
        </a:xfrm>
        <a:prstGeom prst="mathPlus">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3633762" y="311342"/>
        <a:ext cx="745466" cy="745466"/>
      </dsp:txXfrm>
    </dsp:sp>
    <dsp:sp modelId="{0CCC1E5B-1A28-4244-A6AE-551D286D0666}">
      <dsp:nvSpPr>
        <dsp:cNvPr id="0" name=""/>
        <dsp:cNvSpPr/>
      </dsp:nvSpPr>
      <dsp:spPr>
        <a:xfrm>
          <a:off x="4483593" y="41432"/>
          <a:ext cx="1285286" cy="1285286"/>
        </a:xfrm>
        <a:prstGeom prst="ellipse">
          <a:avLst/>
        </a:prstGeom>
        <a:gradFill rotWithShape="0">
          <a:gsLst>
            <a:gs pos="0">
              <a:srgbClr val="005A84">
                <a:hueOff val="0"/>
                <a:satOff val="0"/>
                <a:lumOff val="0"/>
                <a:alphaOff val="0"/>
                <a:shade val="51000"/>
                <a:satMod val="130000"/>
              </a:srgbClr>
            </a:gs>
            <a:gs pos="80000">
              <a:srgbClr val="005A84">
                <a:hueOff val="0"/>
                <a:satOff val="0"/>
                <a:lumOff val="0"/>
                <a:alphaOff val="0"/>
                <a:shade val="93000"/>
                <a:satMod val="130000"/>
              </a:srgbClr>
            </a:gs>
            <a:gs pos="100000">
              <a:srgbClr val="005A84">
                <a:hueOff val="0"/>
                <a:satOff val="0"/>
                <a:lumOff val="0"/>
                <a:alphaOff val="0"/>
                <a:shade val="94000"/>
                <a:satMod val="135000"/>
              </a:srgbClr>
            </a:gs>
          </a:gsLst>
          <a:lin ang="16200000" scaled="0"/>
        </a:gradFill>
        <a:ln w="76200" cmpd="sng">
          <a:solidFill>
            <a:srgbClr val="FC7F2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0" i="0" kern="1200" dirty="0" smtClean="0">
              <a:solidFill>
                <a:srgbClr val="FFFFFF"/>
              </a:solidFill>
              <a:latin typeface="Knowledge Regular Italic"/>
              <a:ea typeface="+mn-ea"/>
              <a:cs typeface="Knowledge Regular Italic"/>
            </a:rPr>
            <a:t>Dynamic Reporting</a:t>
          </a:r>
          <a:endParaRPr lang="en-US" sz="1400" b="0" i="0" kern="1200" dirty="0">
            <a:solidFill>
              <a:srgbClr val="FFFFFF"/>
            </a:solidFill>
            <a:latin typeface="Knowledge Regular Italic"/>
            <a:ea typeface="+mn-ea"/>
            <a:cs typeface="Knowledge Regular Italic"/>
          </a:endParaRPr>
        </a:p>
      </dsp:txBody>
      <dsp:txXfrm>
        <a:off x="4483593" y="41432"/>
        <a:ext cx="1285286" cy="1285286"/>
      </dsp:txXfrm>
    </dsp:sp>
    <dsp:sp modelId="{1243E487-0084-442E-A51C-8375C770AF49}">
      <dsp:nvSpPr>
        <dsp:cNvPr id="0" name=""/>
        <dsp:cNvSpPr/>
      </dsp:nvSpPr>
      <dsp:spPr>
        <a:xfrm>
          <a:off x="5873246" y="311342"/>
          <a:ext cx="745466" cy="745466"/>
        </a:xfrm>
        <a:prstGeom prst="mathEqual">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Arial" pitchFamily="34" charset="0"/>
            <a:ea typeface="+mn-ea"/>
            <a:cs typeface="Arial" pitchFamily="34" charset="0"/>
          </a:endParaRPr>
        </a:p>
      </dsp:txBody>
      <dsp:txXfrm>
        <a:off x="5873246" y="311342"/>
        <a:ext cx="745466" cy="745466"/>
      </dsp:txXfrm>
    </dsp:sp>
    <dsp:sp modelId="{ADDA6058-4BBE-42B5-A558-56512EBE2B03}">
      <dsp:nvSpPr>
        <dsp:cNvPr id="0" name=""/>
        <dsp:cNvSpPr/>
      </dsp:nvSpPr>
      <dsp:spPr>
        <a:xfrm>
          <a:off x="6723077" y="41432"/>
          <a:ext cx="1285286" cy="1285286"/>
        </a:xfrm>
        <a:prstGeom prst="ellipse">
          <a:avLst/>
        </a:prstGeom>
        <a:solidFill>
          <a:srgbClr val="FF800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0" i="0" kern="1200" dirty="0" smtClean="0">
              <a:solidFill>
                <a:srgbClr val="FFFFFF"/>
              </a:solidFill>
              <a:latin typeface="Knowledge Regular Italic"/>
              <a:ea typeface="+mn-ea"/>
              <a:cs typeface="Knowledge Regular Italic"/>
            </a:rPr>
            <a:t>Strategic Decision Making</a:t>
          </a:r>
          <a:br>
            <a:rPr lang="en-US" sz="1400" b="0" i="0" kern="1200" dirty="0" smtClean="0">
              <a:solidFill>
                <a:srgbClr val="FFFFFF"/>
              </a:solidFill>
              <a:latin typeface="Knowledge Regular Italic"/>
              <a:ea typeface="+mn-ea"/>
              <a:cs typeface="Knowledge Regular Italic"/>
            </a:rPr>
          </a:br>
          <a:r>
            <a:rPr lang="en-US" sz="1400" b="0" i="0" kern="1200" dirty="0" smtClean="0">
              <a:solidFill>
                <a:srgbClr val="FFFFFF"/>
              </a:solidFill>
              <a:latin typeface="Knowledge Regular Italic"/>
              <a:ea typeface="+mn-ea"/>
              <a:cs typeface="Knowledge Regular Italic"/>
            </a:rPr>
            <a:t>Support</a:t>
          </a:r>
        </a:p>
      </dsp:txBody>
      <dsp:txXfrm>
        <a:off x="6723077" y="41432"/>
        <a:ext cx="1285286" cy="128528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7E51FEA-58A1-443B-9C8F-475897C814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pitchFamily="34"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2pPr>
    <a:lvl3pPr marL="912813"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3pPr>
    <a:lvl4pPr marL="1370013"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4pPr>
    <a:lvl5pPr marL="1827213"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5pPr>
    <a:lvl6pPr marL="2285772" algn="l" defTabSz="457154" rtl="0" eaLnBrk="1" latinLnBrk="0" hangingPunct="1">
      <a:defRPr sz="1200" kern="1200">
        <a:solidFill>
          <a:schemeClr val="tx1"/>
        </a:solidFill>
        <a:latin typeface="+mn-lt"/>
        <a:ea typeface="+mn-ea"/>
        <a:cs typeface="+mn-cs"/>
      </a:defRPr>
    </a:lvl6pPr>
    <a:lvl7pPr marL="2742926" algn="l" defTabSz="457154" rtl="0" eaLnBrk="1" latinLnBrk="0" hangingPunct="1">
      <a:defRPr sz="1200" kern="1200">
        <a:solidFill>
          <a:schemeClr val="tx1"/>
        </a:solidFill>
        <a:latin typeface="+mn-lt"/>
        <a:ea typeface="+mn-ea"/>
        <a:cs typeface="+mn-cs"/>
      </a:defRPr>
    </a:lvl7pPr>
    <a:lvl8pPr marL="3200080" algn="l" defTabSz="457154" rtl="0" eaLnBrk="1" latinLnBrk="0" hangingPunct="1">
      <a:defRPr sz="1200" kern="1200">
        <a:solidFill>
          <a:schemeClr val="tx1"/>
        </a:solidFill>
        <a:latin typeface="+mn-lt"/>
        <a:ea typeface="+mn-ea"/>
        <a:cs typeface="+mn-cs"/>
      </a:defRPr>
    </a:lvl8pPr>
    <a:lvl9pPr marL="3657234"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hub.thomsonreuters.com/docs/DOC-978892?utm_medium=search&amp;utm_source=ful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hehub.thomsonreuters.com/docs/DOC-107751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1413" y="684213"/>
            <a:ext cx="4575175" cy="3432175"/>
          </a:xfrm>
          <a:ln/>
        </p:spPr>
      </p:sp>
      <p:sp>
        <p:nvSpPr>
          <p:cNvPr id="59395" name="Notes Placeholder 2"/>
          <p:cNvSpPr>
            <a:spLocks noGrp="1"/>
          </p:cNvSpPr>
          <p:nvPr>
            <p:ph type="body" idx="1"/>
          </p:nvPr>
        </p:nvSpPr>
        <p:spPr>
          <a:noFill/>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How</a:t>
            </a:r>
            <a:r>
              <a:rPr lang="de-DE" baseline="0" dirty="0" smtClean="0"/>
              <a:t> our lead product standardization engineers, head of technology &amp; product have been and will be engaged in the different standardization initiatives</a:t>
            </a:r>
            <a:endParaRPr lang="en-US" dirty="0"/>
          </a:p>
        </p:txBody>
      </p:sp>
      <p:sp>
        <p:nvSpPr>
          <p:cNvPr id="4" name="Slide Number Placeholder 3"/>
          <p:cNvSpPr>
            <a:spLocks noGrp="1"/>
          </p:cNvSpPr>
          <p:nvPr>
            <p:ph type="sldNum" sz="quarter" idx="10"/>
          </p:nvPr>
        </p:nvSpPr>
        <p:spPr/>
        <p:txBody>
          <a:bodyPr/>
          <a:lstStyle/>
          <a:p>
            <a:pPr>
              <a:defRPr/>
            </a:pPr>
            <a:fld id="{07E51FEA-58A1-443B-9C8F-475897C814A6}"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de-DE" smtClean="0">
                <a:latin typeface="Arial" pitchFamily="34" charset="0"/>
                <a:ea typeface="ＭＳ Ｐゴシック" pitchFamily="34" charset="-128"/>
              </a:rPr>
              <a:t>Web content</a:t>
            </a:r>
            <a:r>
              <a:rPr lang="de-DE" baseline="0" smtClean="0">
                <a:latin typeface="Arial" pitchFamily="34" charset="0"/>
                <a:ea typeface="ＭＳ Ｐゴシック" pitchFamily="34" charset="-128"/>
              </a:rPr>
              <a:t> accessibility guidelines (Including people with disabilities)</a:t>
            </a:r>
            <a:endParaRPr lang="en-US" dirty="0" smtClean="0">
              <a:latin typeface="Arial" pitchFamily="34" charset="0"/>
              <a:ea typeface="ＭＳ Ｐゴシック" pitchFamily="34" charset="-128"/>
            </a:endParaRPr>
          </a:p>
        </p:txBody>
      </p:sp>
      <p:sp>
        <p:nvSpPr>
          <p:cNvPr id="37892" name="Slide Number Placeholder 3"/>
          <p:cNvSpPr>
            <a:spLocks noGrp="1"/>
          </p:cNvSpPr>
          <p:nvPr>
            <p:ph type="sldNum" sz="quarter" idx="5"/>
          </p:nvPr>
        </p:nvSpPr>
        <p:spPr>
          <a:ln>
            <a:miter lim="800000"/>
            <a:headEnd/>
            <a:tailEnd/>
          </a:ln>
        </p:spPr>
        <p:txBody>
          <a:bodyPr/>
          <a:lstStyle/>
          <a:p>
            <a:pPr>
              <a:defRPr/>
            </a:pPr>
            <a:fld id="{846D8B30-7404-4C87-A0F5-FE7F4F4AC876}" type="slidenum">
              <a:rPr lang="en-US" smtClean="0">
                <a:solidFill>
                  <a:srgbClr val="000000"/>
                </a:solidFill>
              </a:rPr>
              <a:pPr>
                <a:defRPr/>
              </a:pPr>
              <a:t>19</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endParaRPr>
          </a:p>
        </p:txBody>
      </p:sp>
      <p:sp>
        <p:nvSpPr>
          <p:cNvPr id="66564" name="Slide Number Placeholder 3"/>
          <p:cNvSpPr>
            <a:spLocks noGrp="1"/>
          </p:cNvSpPr>
          <p:nvPr>
            <p:ph type="sldNum" sz="quarter" idx="5"/>
          </p:nvPr>
        </p:nvSpPr>
        <p:spPr>
          <a:noFill/>
          <a:ln>
            <a:miter lim="800000"/>
            <a:headEnd/>
            <a:tailEnd/>
          </a:ln>
        </p:spPr>
        <p:txBody>
          <a:bodyPr/>
          <a:lstStyle/>
          <a:p>
            <a:fld id="{95E714FF-59B9-4649-A8D1-CBC57A1AC450}" type="slidenum">
              <a:rPr lang="en-US">
                <a:solidFill>
                  <a:srgbClr val="000000"/>
                </a:solidFill>
              </a:rPr>
              <a:pPr/>
              <a:t>20</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endParaRPr>
          </a:p>
        </p:txBody>
      </p:sp>
      <p:sp>
        <p:nvSpPr>
          <p:cNvPr id="65540" name="Slide Number Placeholder 3"/>
          <p:cNvSpPr>
            <a:spLocks noGrp="1"/>
          </p:cNvSpPr>
          <p:nvPr>
            <p:ph type="sldNum" sz="quarter" idx="5"/>
          </p:nvPr>
        </p:nvSpPr>
        <p:spPr>
          <a:noFill/>
          <a:ln>
            <a:miter lim="800000"/>
            <a:headEnd/>
            <a:tailEnd/>
          </a:ln>
        </p:spPr>
        <p:txBody>
          <a:bodyPr/>
          <a:lstStyle/>
          <a:p>
            <a:fld id="{44A0DD5B-6892-40B9-AC3B-9DCEE365B92D}"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400" dirty="0" smtClean="0">
                <a:ea typeface="+mn-ea"/>
                <a:cs typeface="+mn-cs"/>
              </a:rPr>
              <a:t>The innovation process is rapidly becoming more open, from self-archiving in an institutional repository or central repository/open access website, to Open Access journals which may be subsidized or require payment on behalf of the author.</a:t>
            </a:r>
          </a:p>
          <a:p>
            <a:endParaRPr lang="en-US" dirty="0"/>
          </a:p>
        </p:txBody>
      </p:sp>
      <p:sp>
        <p:nvSpPr>
          <p:cNvPr id="4" name="Slide Number Placeholder 3"/>
          <p:cNvSpPr>
            <a:spLocks noGrp="1"/>
          </p:cNvSpPr>
          <p:nvPr>
            <p:ph type="sldNum" sz="quarter" idx="10"/>
          </p:nvPr>
        </p:nvSpPr>
        <p:spPr/>
        <p:txBody>
          <a:bodyPr/>
          <a:lstStyle/>
          <a:p>
            <a:pPr>
              <a:defRPr/>
            </a:pPr>
            <a:fld id="{3BFD716D-711D-431C-BC89-5C606535E1CF}" type="slidenum">
              <a:rPr lang="en-US" smtClean="0"/>
              <a:pPr>
                <a:defRPr/>
              </a:pPr>
              <a:t>3</a:t>
            </a:fld>
            <a:endParaRPr lang="en-US" dirty="0"/>
          </a:p>
        </p:txBody>
      </p:sp>
    </p:spTree>
    <p:extLst>
      <p:ext uri="{BB962C8B-B14F-4D97-AF65-F5344CB8AC3E}">
        <p14:creationId xmlns="" xmlns:p14="http://schemas.microsoft.com/office/powerpoint/2010/main" val="319484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OPENESS starts with Access to Data (OA Journals)12,5% core collection</a:t>
            </a:r>
          </a:p>
          <a:p>
            <a:r>
              <a:rPr lang="de-DE" dirty="0" smtClean="0"/>
              <a:t>How does TR support that change</a:t>
            </a:r>
            <a:r>
              <a:rPr lang="de-DE" baseline="0" dirty="0" smtClean="0"/>
              <a:t> towards openess?</a:t>
            </a:r>
            <a:endParaRPr lang="en-US" dirty="0" smtClean="0"/>
          </a:p>
          <a:p>
            <a:r>
              <a:rPr lang="en-US" dirty="0" err="1" smtClean="0"/>
              <a:t>WoS</a:t>
            </a:r>
            <a:r>
              <a:rPr lang="en-US" baseline="0" dirty="0" smtClean="0"/>
              <a:t> OA availability / increased open access </a:t>
            </a:r>
            <a:r>
              <a:rPr lang="en-US" baseline="0" dirty="0" err="1" smtClean="0"/>
              <a:t>coveradge</a:t>
            </a:r>
            <a:endParaRPr lang="en-US" baseline="0" dirty="0" smtClean="0"/>
          </a:p>
          <a:p>
            <a:pPr defTabSz="897301">
              <a:defRPr/>
            </a:pPr>
            <a:r>
              <a:rPr lang="en-US" kern="0" dirty="0" smtClean="0">
                <a:solidFill>
                  <a:srgbClr val="000000"/>
                </a:solidFill>
                <a:latin typeface="Knowledge UltraLight Italic"/>
                <a:cs typeface="Knowledge UltraLight Italic"/>
              </a:rPr>
              <a:t>Chinese Academy of Sciences—full text link</a:t>
            </a:r>
            <a:endParaRPr lang="en-US" dirty="0" smtClean="0">
              <a:latin typeface="Knowledge UltraLight Italic"/>
              <a:cs typeface="Knowledge UltraLight Italic"/>
            </a:endParaRPr>
          </a:p>
          <a:p>
            <a:r>
              <a:rPr lang="en-US" dirty="0" smtClean="0"/>
              <a:t>10.3%=</a:t>
            </a:r>
            <a:r>
              <a:rPr lang="en-US" baseline="0" dirty="0" smtClean="0"/>
              <a:t> 12,665 journals (</a:t>
            </a:r>
            <a:r>
              <a:rPr lang="en-US" dirty="0" smtClean="0">
                <a:hlinkClick r:id="rId3"/>
              </a:rPr>
              <a:t>https://thehub.thomsonreuters.com/docs/DOC-978892?utm_medium=search&amp;utm_source=full</a:t>
            </a:r>
            <a:r>
              <a:rPr lang="en-US" dirty="0" smtClean="0"/>
              <a:t>), 1,313 open Access titles (</a:t>
            </a:r>
            <a:r>
              <a:rPr lang="en-US" dirty="0" smtClean="0">
                <a:hlinkClick r:id="rId4"/>
              </a:rPr>
              <a:t>https://thehub.thomsonreuters.com/docs/DOC-1077519</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BFD716D-711D-431C-BC89-5C606535E1CF}" type="slidenum">
              <a:rPr lang="en-US" smtClean="0"/>
              <a:pPr>
                <a:defRPr/>
              </a:pPr>
              <a:t>5</a:t>
            </a:fld>
            <a:endParaRPr lang="en-US" dirty="0"/>
          </a:p>
        </p:txBody>
      </p:sp>
    </p:spTree>
    <p:extLst>
      <p:ext uri="{BB962C8B-B14F-4D97-AF65-F5344CB8AC3E}">
        <p14:creationId xmlns="" xmlns:p14="http://schemas.microsoft.com/office/powerpoint/2010/main" val="249008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https://doaj.org/</a:t>
            </a:r>
            <a:endParaRPr lang="en-US" dirty="0" smtClean="0"/>
          </a:p>
          <a:p>
            <a:endParaRPr lang="en-US" dirty="0" smtClean="0"/>
          </a:p>
          <a:p>
            <a:r>
              <a:rPr lang="en-US" sz="1400" dirty="0" smtClean="0">
                <a:ea typeface="+mn-ea"/>
                <a:cs typeface="+mn-cs"/>
              </a:rPr>
              <a:t>Beyond the Core Web of Science indexes we also cover millions of open access data sets in DCI, and the </a:t>
            </a:r>
            <a:r>
              <a:rPr lang="en-US" sz="1400" dirty="0" err="1" smtClean="0">
                <a:ea typeface="+mn-ea"/>
                <a:cs typeface="+mn-cs"/>
              </a:rPr>
              <a:t>SciELO</a:t>
            </a:r>
            <a:r>
              <a:rPr lang="en-US" sz="1400" dirty="0" smtClean="0">
                <a:ea typeface="+mn-ea"/>
                <a:cs typeface="+mn-cs"/>
              </a:rPr>
              <a:t> Citation Index is comprised exclusively of OA publications, covering over 700 journals primarily in Spanish and Portuguese.</a:t>
            </a:r>
            <a:endParaRPr lang="en-US" dirty="0"/>
          </a:p>
        </p:txBody>
      </p:sp>
      <p:sp>
        <p:nvSpPr>
          <p:cNvPr id="4" name="Slide Number Placeholder 3"/>
          <p:cNvSpPr>
            <a:spLocks noGrp="1"/>
          </p:cNvSpPr>
          <p:nvPr>
            <p:ph type="sldNum" sz="quarter" idx="10"/>
          </p:nvPr>
        </p:nvSpPr>
        <p:spPr/>
        <p:txBody>
          <a:bodyPr/>
          <a:lstStyle/>
          <a:p>
            <a:pPr>
              <a:defRPr/>
            </a:pPr>
            <a:fld id="{3BFD716D-711D-431C-BC89-5C606535E1CF}" type="slidenum">
              <a:rPr lang="en-US" smtClean="0"/>
              <a:pPr>
                <a:defRPr/>
              </a:pPr>
              <a:t>6</a:t>
            </a:fld>
            <a:endParaRPr lang="en-US" dirty="0"/>
          </a:p>
        </p:txBody>
      </p:sp>
    </p:spTree>
    <p:extLst>
      <p:ext uri="{BB962C8B-B14F-4D97-AF65-F5344CB8AC3E}">
        <p14:creationId xmlns="" xmlns:p14="http://schemas.microsoft.com/office/powerpoint/2010/main" val="163590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needs to support</a:t>
            </a:r>
            <a:r>
              <a:rPr lang="en-US" baseline="0" dirty="0" smtClean="0"/>
              <a:t> these requests towards more </a:t>
            </a:r>
            <a:r>
              <a:rPr lang="en-US" baseline="0" dirty="0" err="1" smtClean="0"/>
              <a:t>openess</a:t>
            </a:r>
            <a:endParaRPr lang="en-US" baseline="0" dirty="0" smtClean="0"/>
          </a:p>
          <a:p>
            <a:r>
              <a:rPr lang="de-DE" baseline="0" dirty="0" smtClean="0"/>
              <a:t>Extended: To support funder policies in Europe e.g. HEFCE/REF UK, Narcis NL</a:t>
            </a:r>
            <a:endParaRPr lang="en-US" baseline="0" dirty="0" smtClean="0"/>
          </a:p>
        </p:txBody>
      </p:sp>
      <p:sp>
        <p:nvSpPr>
          <p:cNvPr id="4" name="Slide Number Placeholder 3"/>
          <p:cNvSpPr>
            <a:spLocks noGrp="1"/>
          </p:cNvSpPr>
          <p:nvPr>
            <p:ph type="sldNum" sz="quarter" idx="10"/>
          </p:nvPr>
        </p:nvSpPr>
        <p:spPr/>
        <p:txBody>
          <a:bodyPr/>
          <a:lstStyle/>
          <a:p>
            <a:pPr>
              <a:defRPr/>
            </a:pPr>
            <a:fld id="{3BFD716D-711D-431C-BC89-5C606535E1CF}" type="slidenum">
              <a:rPr lang="en-US" smtClean="0"/>
              <a:pPr>
                <a:defRPr/>
              </a:pPr>
              <a:t>7</a:t>
            </a:fld>
            <a:endParaRPr lang="en-US" dirty="0"/>
          </a:p>
        </p:txBody>
      </p:sp>
    </p:spTree>
    <p:extLst>
      <p:ext uri="{BB962C8B-B14F-4D97-AF65-F5344CB8AC3E}">
        <p14:creationId xmlns="" xmlns:p14="http://schemas.microsoft.com/office/powerpoint/2010/main" val="269326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Concrete technological examples how to support the discovery</a:t>
            </a:r>
            <a:r>
              <a:rPr lang="de-DE" baseline="0" dirty="0" smtClean="0"/>
              <a:t> of what is publically acessible and how the information is provided</a:t>
            </a:r>
          </a:p>
          <a:p>
            <a:r>
              <a:rPr lang="de-DE" baseline="0" dirty="0" smtClean="0"/>
              <a:t>INTERFACES</a:t>
            </a:r>
          </a:p>
          <a:p>
            <a:r>
              <a:rPr lang="de-DE" baseline="0" dirty="0" smtClean="0"/>
              <a:t>STANDARDS</a:t>
            </a:r>
            <a:endParaRPr lang="en-US" dirty="0"/>
          </a:p>
        </p:txBody>
      </p:sp>
      <p:sp>
        <p:nvSpPr>
          <p:cNvPr id="4" name="Slide Number Placeholder 3"/>
          <p:cNvSpPr>
            <a:spLocks noGrp="1"/>
          </p:cNvSpPr>
          <p:nvPr>
            <p:ph type="sldNum" sz="quarter" idx="10"/>
          </p:nvPr>
        </p:nvSpPr>
        <p:spPr/>
        <p:txBody>
          <a:bodyPr/>
          <a:lstStyle/>
          <a:p>
            <a:pPr>
              <a:defRPr/>
            </a:pPr>
            <a:fld id="{07E51FEA-58A1-443B-9C8F-475897C814A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InCites based on WOS,</a:t>
            </a:r>
            <a:r>
              <a:rPr lang="de-DE" baseline="0" dirty="0" smtClean="0"/>
              <a:t> OA flags (year, author, research area)</a:t>
            </a:r>
          </a:p>
          <a:p>
            <a:r>
              <a:rPr lang="de-DE" baseline="0" dirty="0" smtClean="0"/>
              <a:t>Converis Sherpa Romeo</a:t>
            </a:r>
            <a:endParaRPr lang="en-US" dirty="0"/>
          </a:p>
        </p:txBody>
      </p:sp>
      <p:sp>
        <p:nvSpPr>
          <p:cNvPr id="4" name="Slide Number Placeholder 3"/>
          <p:cNvSpPr>
            <a:spLocks noGrp="1"/>
          </p:cNvSpPr>
          <p:nvPr>
            <p:ph type="sldNum" sz="quarter" idx="10"/>
          </p:nvPr>
        </p:nvSpPr>
        <p:spPr/>
        <p:txBody>
          <a:bodyPr/>
          <a:lstStyle/>
          <a:p>
            <a:pPr>
              <a:defRPr/>
            </a:pPr>
            <a:fld id="{3BFD716D-711D-431C-BC89-5C606535E1CF}" type="slidenum">
              <a:rPr lang="en-US" smtClean="0"/>
              <a:pPr>
                <a:defRPr/>
              </a:pPr>
              <a:t>9</a:t>
            </a:fld>
            <a:endParaRPr lang="en-US" dirty="0"/>
          </a:p>
        </p:txBody>
      </p:sp>
    </p:spTree>
    <p:extLst>
      <p:ext uri="{BB962C8B-B14F-4D97-AF65-F5344CB8AC3E}">
        <p14:creationId xmlns="" xmlns:p14="http://schemas.microsoft.com/office/powerpoint/2010/main" val="184336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b="1" dirty="0" smtClean="0">
                <a:latin typeface="Arial" pitchFamily="34" charset="0"/>
                <a:ea typeface="ＭＳ Ｐゴシック" pitchFamily="34" charset="-128"/>
              </a:rPr>
              <a:t>Bridge between Regional</a:t>
            </a:r>
            <a:r>
              <a:rPr lang="en-GB" b="1" baseline="0" dirty="0" smtClean="0">
                <a:latin typeface="Arial" pitchFamily="34" charset="0"/>
                <a:ea typeface="ＭＳ Ｐゴシック" pitchFamily="34" charset="-128"/>
              </a:rPr>
              <a:t> requirements and global initiatives</a:t>
            </a:r>
          </a:p>
          <a:p>
            <a:endParaRPr lang="en-GB" b="1" baseline="0" dirty="0" smtClean="0">
              <a:latin typeface="Arial" pitchFamily="34" charset="0"/>
              <a:ea typeface="ＭＳ Ｐゴシック" pitchFamily="34" charset="-128"/>
            </a:endParaRPr>
          </a:p>
          <a:p>
            <a:r>
              <a:rPr lang="en-GB" b="1" baseline="0" dirty="0" smtClean="0">
                <a:latin typeface="Arial" pitchFamily="34" charset="0"/>
                <a:ea typeface="ＭＳ Ｐゴシック" pitchFamily="34" charset="-128"/>
              </a:rPr>
              <a:t>as global as possible as local as necessary (technological flexibility)</a:t>
            </a:r>
            <a:endParaRPr lang="en-GB"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miter lim="800000"/>
            <a:headEnd/>
            <a:tailEnd/>
          </a:ln>
        </p:spPr>
        <p:txBody>
          <a:bodyPr/>
          <a:lstStyle/>
          <a:p>
            <a:fld id="{A60DFBFC-32E5-49E9-B513-8532E9364F9E}" type="slidenum">
              <a:rPr lang="en-US"/>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p:spPr>
        <p:txBody>
          <a:bodyPr/>
          <a:lstStyle/>
          <a:p>
            <a:r>
              <a:rPr lang="en-GB" smtClean="0">
                <a:latin typeface="Arial" pitchFamily="34" charset="0"/>
                <a:ea typeface="ＭＳ Ｐゴシック" pitchFamily="34" charset="-128"/>
              </a:rPr>
              <a:t>In this context, where more and more institutions manage research information, and e.g. funders and national research performance assessment exercises like the ERA require the actual data to be submitted, and not only a printed report, the channels increase where the research information needs to be exchanged between systems. We see this as a digital ecosystem of research information.</a:t>
            </a:r>
          </a:p>
          <a:p>
            <a:endParaRPr lang="en-GB" smtClean="0">
              <a:latin typeface="Arial" pitchFamily="34" charset="0"/>
              <a:ea typeface="ＭＳ Ｐゴシック" pitchFamily="34" charset="-128"/>
            </a:endParaRPr>
          </a:p>
          <a:p>
            <a:r>
              <a:rPr lang="en-GB" smtClean="0">
                <a:latin typeface="Arial" pitchFamily="34" charset="0"/>
                <a:ea typeface="ＭＳ Ｐゴシック" pitchFamily="34" charset="-128"/>
              </a:rPr>
              <a:t>We are therefore strong advocates of using standards to facilitate this exchange and ensuring that the information can flow seamless through the ecosystem and be reused to a maximum, and avoid that researcher and administrators have to retype the same information. We are actively involved in these and other initiatives to on the one hand ensure that we stay on top of the trends and that CONVERIS is able to exchange data e.g. in CERIF-XML, provide data to VIVO, make extensive use of ORCID and make use of CASRAI for a common vocabulary, e.g. for the generation of CASRAI compliant CVs and make use of the CASRAI thematic classifications. But we are also keen to drive these standards forward by making use of the input we get from our implementations. One example is the extension of CERIF to accommodate the use of federated identifiers, which is a result of our close collaboration with ORCID.</a:t>
            </a:r>
          </a:p>
          <a:p>
            <a:endParaRPr lang="en-GB" smtClean="0">
              <a:latin typeface="Arial" pitchFamily="34" charset="0"/>
              <a:ea typeface="ＭＳ Ｐゴシック" pitchFamily="34" charset="-128"/>
            </a:endParaRPr>
          </a:p>
          <a:p>
            <a:endParaRPr lang="en-GB" smtClean="0">
              <a:latin typeface="Arial" pitchFamily="34" charset="0"/>
              <a:ea typeface="ＭＳ Ｐゴシック" pitchFamily="34" charset="-128"/>
            </a:endParaRPr>
          </a:p>
          <a:p>
            <a:endParaRPr lang="en-GB" smtClean="0">
              <a:latin typeface="Arial" pitchFamily="34" charset="0"/>
              <a:ea typeface="ＭＳ Ｐゴシック" pitchFamily="34" charset="-128"/>
            </a:endParaRPr>
          </a:p>
        </p:txBody>
      </p:sp>
      <p:sp>
        <p:nvSpPr>
          <p:cNvPr id="62468" name="Espace réservé du numéro de diapositive 3"/>
          <p:cNvSpPr>
            <a:spLocks noGrp="1"/>
          </p:cNvSpPr>
          <p:nvPr>
            <p:ph type="sldNum" sz="quarter" idx="5"/>
          </p:nvPr>
        </p:nvSpPr>
        <p:spPr>
          <a:noFill/>
          <a:ln>
            <a:miter lim="800000"/>
            <a:headEnd/>
            <a:tailEnd/>
          </a:ln>
        </p:spPr>
        <p:txBody>
          <a:bodyPr/>
          <a:lstStyle/>
          <a:p>
            <a:fld id="{4276F04A-EA9B-4AF2-B71B-4224849C0D33}"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a:extLst>
            <a:ext uri="{909E8E84-426E-40dd-AFC4-6F175D3DCCD1}"/>
            <a:ext uri="{AF507438-7753-43e0-B8FC-AC1667EBCBE1}"/>
          </a:extLst>
        </p:spPr>
        <p:txBody>
          <a:bodyPr lIns="91431" tIns="45716" rIns="91431" bIns="45716"/>
          <a:lstStyle/>
          <a:p>
            <a:pPr>
              <a:defRPr/>
            </a:pPr>
            <a:endParaRPr lang="en-US">
              <a:latin typeface="Arial" charset="0"/>
              <a:ea typeface="MS PGothic" charset="0"/>
              <a:cs typeface="MS PGothic" charset="0"/>
            </a:endParaRPr>
          </a:p>
        </p:txBody>
      </p:sp>
      <p:pic>
        <p:nvPicPr>
          <p:cNvPr id="5" name="Picture 5" descr="RTR1KWE8_cropped"/>
          <p:cNvPicPr>
            <a:picLocks noChangeAspect="1" noChangeArrowheads="1"/>
          </p:cNvPicPr>
          <p:nvPr/>
        </p:nvPicPr>
        <p:blipFill>
          <a:blip r:embed="rId2"/>
          <a:srcRect/>
          <a:stretch>
            <a:fillRect/>
          </a:stretch>
        </p:blipFill>
        <p:spPr bwMode="ltGray">
          <a:xfrm>
            <a:off x="339725" y="371475"/>
            <a:ext cx="8451850" cy="2905125"/>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l="5247" t="-7869" r="88487" b="6598"/>
          <a:stretch>
            <a:fillRect/>
          </a:stretch>
        </p:blipFill>
        <p:spPr bwMode="auto">
          <a:xfrm>
            <a:off x="0" y="6165850"/>
            <a:ext cx="9170988" cy="695325"/>
          </a:xfrm>
          <a:prstGeom prst="rect">
            <a:avLst/>
          </a:prstGeom>
          <a:noFill/>
          <a:ln w="9525">
            <a:noFill/>
            <a:miter lim="800000"/>
            <a:headEnd/>
            <a:tailEnd/>
          </a:ln>
        </p:spPr>
      </p:pic>
      <p:pic>
        <p:nvPicPr>
          <p:cNvPr id="7" name="Picture 2"/>
          <p:cNvPicPr>
            <a:picLocks noChangeAspect="1" noChangeArrowheads="1"/>
          </p:cNvPicPr>
          <p:nvPr userDrawn="1"/>
        </p:nvPicPr>
        <p:blipFill>
          <a:blip r:embed="rId3"/>
          <a:srcRect t="-7869" b="6598"/>
          <a:stretch>
            <a:fillRect/>
          </a:stretch>
        </p:blipFill>
        <p:spPr bwMode="auto">
          <a:xfrm>
            <a:off x="0" y="6183313"/>
            <a:ext cx="2265363" cy="684212"/>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lvl1pPr>
          </a:lstStyle>
          <a:p>
            <a:pPr lvl="0"/>
            <a:r>
              <a:rPr lang="en-US" noProof="0" smtClean="0"/>
              <a:t>Click to edit Master title style</a:t>
            </a:r>
          </a:p>
        </p:txBody>
      </p:sp>
      <p:sp>
        <p:nvSpPr>
          <p:cNvPr id="16387" name="Rectangle 3"/>
          <p:cNvSpPr>
            <a:spLocks noGrp="1" noChangeArrowheads="1"/>
          </p:cNvSpPr>
          <p:nvPr>
            <p:ph type="subTitle" idx="1"/>
          </p:nvPr>
        </p:nvSpPr>
        <p:spPr>
          <a:xfrm>
            <a:off x="361950" y="4435477"/>
            <a:ext cx="8382000" cy="1279525"/>
          </a:xfrm>
        </p:spPr>
        <p:txBody>
          <a:bodyPr rIns="0"/>
          <a:lstStyle>
            <a:lvl1pPr marL="0" indent="0">
              <a:lnSpc>
                <a:spcPct val="90000"/>
              </a:lnSpc>
              <a:spcBef>
                <a:spcPct val="0"/>
              </a:spcBef>
              <a:buFontTx/>
              <a:buNone/>
              <a:defRPr sz="1800"/>
            </a:lvl1pPr>
          </a:lstStyle>
          <a:p>
            <a:pPr lvl="0"/>
            <a:r>
              <a:rPr lang="en-US" noProof="0" smtClean="0"/>
              <a:t>Click to edit Master subtitle style</a:t>
            </a:r>
          </a:p>
        </p:txBody>
      </p:sp>
      <p:sp>
        <p:nvSpPr>
          <p:cNvPr id="8" name="Rectangle 5"/>
          <p:cNvSpPr>
            <a:spLocks noGrp="1" noChangeArrowheads="1"/>
          </p:cNvSpPr>
          <p:nvPr>
            <p:ph type="sldNum" sz="quarter" idx="10"/>
          </p:nvPr>
        </p:nvSpPr>
        <p:spPr/>
        <p:txBody>
          <a:bodyPr/>
          <a:lstStyle>
            <a:lvl1pPr>
              <a:defRPr smtClean="0"/>
            </a:lvl1pPr>
          </a:lstStyle>
          <a:p>
            <a:pPr>
              <a:defRPr/>
            </a:pPr>
            <a:fld id="{B41F4EEA-3E93-48F0-90F2-A55F47DF93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336550" y="1530350"/>
            <a:ext cx="2162175" cy="369888"/>
          </a:xfrm>
          <a:prstGeom prst="rect">
            <a:avLst/>
          </a:prstGeom>
          <a:noFill/>
          <a:ln>
            <a:noFill/>
          </a:ln>
          <a:extLst>
            <a:ext uri="{909E8E84-426E-40dd-AFC4-6F175D3DCCD1}"/>
            <a:ext uri="{91240B29-F687-4f45-9708-019B960494DF}"/>
          </a:extLst>
        </p:spPr>
        <p:txBody>
          <a:bodyPr lIns="91429" tIns="45714" rIns="91429" bIns="45714">
            <a:spAutoFit/>
          </a:bodyPr>
          <a:lstStyle>
            <a:lvl1pPr marL="227013" indent="-2270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buClr>
                <a:srgbClr val="FF8000"/>
              </a:buClr>
              <a:buFontTx/>
              <a:buChar char="•"/>
              <a:defRPr/>
            </a:pPr>
            <a:endParaRPr lang="en-GB" sz="1800" smtClean="0">
              <a:solidFill>
                <a:srgbClr val="4B4B4B"/>
              </a:solidFill>
              <a:sym typeface="Arial" charset="0"/>
            </a:endParaRPr>
          </a:p>
        </p:txBody>
      </p:sp>
      <p:sp>
        <p:nvSpPr>
          <p:cNvPr id="5" name="Line 19"/>
          <p:cNvSpPr>
            <a:spLocks noChangeShapeType="1"/>
          </p:cNvSpPr>
          <p:nvPr/>
        </p:nvSpPr>
        <p:spPr bwMode="auto">
          <a:xfrm>
            <a:off x="358775" y="4633913"/>
            <a:ext cx="8426450" cy="0"/>
          </a:xfrm>
          <a:prstGeom prst="line">
            <a:avLst/>
          </a:prstGeom>
          <a:noFill/>
          <a:ln w="24130" cap="rnd">
            <a:solidFill>
              <a:schemeClr val="tx1"/>
            </a:solidFill>
            <a:prstDash val="sysDot"/>
            <a:round/>
            <a:headEnd/>
            <a:tailEnd/>
          </a:ln>
        </p:spPr>
        <p:txBody>
          <a:bodyPr lIns="91429" tIns="45714" rIns="91429" bIns="45714"/>
          <a:lstStyle/>
          <a:p>
            <a:pPr>
              <a:defRPr/>
            </a:pPr>
            <a:endParaRPr lang="en-US"/>
          </a:p>
        </p:txBody>
      </p:sp>
      <p:sp>
        <p:nvSpPr>
          <p:cNvPr id="151557" name="Rectangle 14"/>
          <p:cNvSpPr>
            <a:spLocks noGrp="1" noChangeArrowheads="1"/>
          </p:cNvSpPr>
          <p:nvPr>
            <p:ph type="ctrTitle"/>
          </p:nvPr>
        </p:nvSpPr>
        <p:spPr>
          <a:xfrm>
            <a:off x="358775" y="3733802"/>
            <a:ext cx="8389938" cy="858837"/>
          </a:xfrm>
        </p:spPr>
        <p:txBody>
          <a:bodyPr/>
          <a:lstStyle>
            <a:lvl1pPr>
              <a:defRPr sz="2800">
                <a:ea typeface="ＭＳ Ｐゴシック" charset="-128"/>
                <a:cs typeface="ＭＳ Ｐゴシック" charset="-128"/>
              </a:defRPr>
            </a:lvl1pPr>
          </a:lstStyle>
          <a:p>
            <a:r>
              <a:rPr lang="en-GB"/>
              <a:t>Presentation Title</a:t>
            </a:r>
            <a:br>
              <a:rPr lang="en-GB"/>
            </a:br>
            <a:r>
              <a:rPr lang="en-GB"/>
              <a:t>Two lines, 28pt Arial</a:t>
            </a:r>
          </a:p>
        </p:txBody>
      </p:sp>
      <p:sp>
        <p:nvSpPr>
          <p:cNvPr id="151558" name="Rectangle 15"/>
          <p:cNvSpPr>
            <a:spLocks noGrp="1" noChangeArrowheads="1"/>
          </p:cNvSpPr>
          <p:nvPr>
            <p:ph type="subTitle" idx="1"/>
          </p:nvPr>
        </p:nvSpPr>
        <p:spPr>
          <a:xfrm>
            <a:off x="358775" y="4741858"/>
            <a:ext cx="8389938" cy="1081088"/>
          </a:xfrm>
        </p:spPr>
        <p:txBody>
          <a:bodyPr/>
          <a:lstStyle>
            <a:lvl1pPr marL="0" indent="0">
              <a:buFontTx/>
              <a:buNone/>
              <a:defRPr sz="1000">
                <a:ea typeface="ＭＳ Ｐゴシック" charset="-128"/>
                <a:cs typeface="ＭＳ Ｐゴシック" charset="-128"/>
              </a:defRPr>
            </a:lvl1pPr>
          </a:lstStyle>
          <a:p>
            <a:r>
              <a:rPr lang="en-US"/>
              <a:t>Subheadings</a:t>
            </a:r>
          </a:p>
          <a:p>
            <a:endParaRPr lang="en-US"/>
          </a:p>
          <a:p>
            <a:r>
              <a:rPr lang="en-US"/>
              <a:t>Five lines, 14pt Arial</a:t>
            </a:r>
          </a:p>
          <a:p>
            <a:endParaRPr lang="en-GB"/>
          </a:p>
          <a:p>
            <a:r>
              <a:rPr lang="en-GB"/>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80"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4"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7D1DE48-C982-42D5-8274-AC8CDEF7A48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234AC386-44C7-49E6-B80A-4A37BEE3206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smtClean="0"/>
            </a:lvl1pPr>
          </a:lstStyle>
          <a:p>
            <a:pPr>
              <a:defRPr/>
            </a:pPr>
            <a:fld id="{783A7A72-B7ED-4C3A-ACF9-25E60DAB3D3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89FBE54-035C-4D11-8B1B-4A7040CAE75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content Slide">
    <p:spTree>
      <p:nvGrpSpPr>
        <p:cNvPr id="1" name=""/>
        <p:cNvGrpSpPr/>
        <p:nvPr/>
      </p:nvGrpSpPr>
      <p:grpSpPr>
        <a:xfrm>
          <a:off x="0" y="0"/>
          <a:ext cx="0" cy="0"/>
          <a:chOff x="0" y="0"/>
          <a:chExt cx="0" cy="0"/>
        </a:xfrm>
      </p:grpSpPr>
      <p:sp>
        <p:nvSpPr>
          <p:cNvPr id="10" name="Rectangle 5"/>
          <p:cNvSpPr>
            <a:spLocks noGrp="1" noChangeArrowheads="1"/>
          </p:cNvSpPr>
          <p:nvPr>
            <p:ph type="sldNum" sz="quarter" idx="11"/>
          </p:nvPr>
        </p:nvSpPr>
        <p:spPr>
          <a:xfrm>
            <a:off x="8417322" y="6485599"/>
            <a:ext cx="457200" cy="231775"/>
          </a:xfrm>
          <a:prstGeom prst="rect">
            <a:avLst/>
          </a:prstGeom>
          <a:ln/>
        </p:spPr>
        <p:txBody>
          <a:bodyPr/>
          <a:lstStyle>
            <a:lvl1pPr>
              <a:defRPr sz="1200">
                <a:solidFill>
                  <a:schemeClr val="bg1"/>
                </a:solidFill>
                <a:latin typeface="Knowledge Bold"/>
              </a:defRPr>
            </a:lvl1pPr>
          </a:lstStyle>
          <a:p>
            <a:pPr>
              <a:defRPr/>
            </a:pPr>
            <a:fld id="{FA7081D8-B099-416F-9582-802BDA6BDEA2}" type="slidenum">
              <a:rPr lang="en-US" smtClean="0"/>
              <a:pPr>
                <a:defRPr/>
              </a:pPr>
              <a:t>‹#›</a:t>
            </a:fld>
            <a:endParaRPr lang="en-US" dirty="0"/>
          </a:p>
        </p:txBody>
      </p:sp>
    </p:spTree>
    <p:extLst>
      <p:ext uri="{BB962C8B-B14F-4D97-AF65-F5344CB8AC3E}">
        <p14:creationId xmlns="" xmlns:p14="http://schemas.microsoft.com/office/powerpoint/2010/main" val="17677484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scover content Slide">
    <p:spTree>
      <p:nvGrpSpPr>
        <p:cNvPr id="1" name=""/>
        <p:cNvGrpSpPr/>
        <p:nvPr/>
      </p:nvGrpSpPr>
      <p:grpSpPr>
        <a:xfrm>
          <a:off x="0" y="0"/>
          <a:ext cx="0" cy="0"/>
          <a:chOff x="0" y="0"/>
          <a:chExt cx="0" cy="0"/>
        </a:xfrm>
      </p:grpSpPr>
      <p:sp>
        <p:nvSpPr>
          <p:cNvPr id="10" name="Rectangle 5"/>
          <p:cNvSpPr>
            <a:spLocks noGrp="1" noChangeArrowheads="1"/>
          </p:cNvSpPr>
          <p:nvPr>
            <p:ph type="sldNum" sz="quarter" idx="11"/>
          </p:nvPr>
        </p:nvSpPr>
        <p:spPr>
          <a:xfrm>
            <a:off x="8417322" y="6485599"/>
            <a:ext cx="457200" cy="231775"/>
          </a:xfrm>
          <a:prstGeom prst="rect">
            <a:avLst/>
          </a:prstGeom>
          <a:ln/>
        </p:spPr>
        <p:txBody>
          <a:bodyPr/>
          <a:lstStyle>
            <a:lvl1pPr>
              <a:defRPr sz="1200">
                <a:solidFill>
                  <a:schemeClr val="bg1"/>
                </a:solidFill>
                <a:latin typeface="Knowledge Bold"/>
              </a:defRPr>
            </a:lvl1pPr>
          </a:lstStyle>
          <a:p>
            <a:pPr>
              <a:defRPr/>
            </a:pPr>
            <a:fld id="{FA7081D8-B099-416F-9582-802BDA6BDEA2}" type="slidenum">
              <a:rPr lang="en-US" smtClean="0"/>
              <a:pPr>
                <a:defRPr/>
              </a:pPr>
              <a:t>‹#›</a:t>
            </a:fld>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1221890" y="4033520"/>
            <a:ext cx="6895180" cy="2378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6180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092FF910-5CFB-48A9-829C-DF879EB8AE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154" indent="0">
              <a:buNone/>
              <a:defRPr sz="1800"/>
            </a:lvl2pPr>
            <a:lvl3pPr marL="914309" indent="0">
              <a:buNone/>
              <a:defRPr sz="1600"/>
            </a:lvl3pPr>
            <a:lvl4pPr marL="1371463" indent="0">
              <a:buNone/>
              <a:defRPr sz="1400"/>
            </a:lvl4pPr>
            <a:lvl5pPr marL="1828618" indent="0">
              <a:buNone/>
              <a:defRPr sz="1400"/>
            </a:lvl5pPr>
            <a:lvl6pPr marL="2285772" indent="0">
              <a:buNone/>
              <a:defRPr sz="1400"/>
            </a:lvl6pPr>
            <a:lvl7pPr marL="2742926" indent="0">
              <a:buNone/>
              <a:defRPr sz="1400"/>
            </a:lvl7pPr>
            <a:lvl8pPr marL="3200080" indent="0">
              <a:buNone/>
              <a:defRPr sz="1400"/>
            </a:lvl8pPr>
            <a:lvl9pPr marL="3657234" indent="0">
              <a:buNone/>
              <a:defRPr sz="1400"/>
            </a:lvl9pPr>
          </a:lstStyle>
          <a:p>
            <a:pPr lvl="0"/>
            <a:r>
              <a:rPr lang="de-DE" smtClean="0"/>
              <a:t>Mastertextformat bearbeiten</a:t>
            </a:r>
          </a:p>
        </p:txBody>
      </p:sp>
      <p:sp>
        <p:nvSpPr>
          <p:cNvPr id="4" name="Rectangle 4"/>
          <p:cNvSpPr>
            <a:spLocks noGrp="1" noChangeArrowheads="1"/>
          </p:cNvSpPr>
          <p:nvPr>
            <p:ph type="ftr" sz="quarter" idx="10"/>
          </p:nvPr>
        </p:nvSpPr>
        <p:spPr>
          <a:xfrm>
            <a:off x="3124200" y="6394450"/>
            <a:ext cx="5172075" cy="23177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sldNum" sz="quarter" idx="11"/>
          </p:nvPr>
        </p:nvSpPr>
        <p:spPr/>
        <p:txBody>
          <a:bodyPr/>
          <a:lstStyle>
            <a:lvl1pPr>
              <a:defRPr smtClean="0"/>
            </a:lvl1pPr>
          </a:lstStyle>
          <a:p>
            <a:pPr>
              <a:defRPr/>
            </a:pPr>
            <a:fld id="{511AD42A-7818-465B-B984-3764F1C117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8365"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oter Placeholder 4"/>
          <p:cNvSpPr>
            <a:spLocks noGrp="1" noChangeArrowheads="1"/>
          </p:cNvSpPr>
          <p:nvPr>
            <p:ph type="ftr" sz="quarter" idx="10"/>
          </p:nvPr>
        </p:nvSpPr>
        <p:spPr>
          <a:xfrm>
            <a:off x="3124200" y="6394450"/>
            <a:ext cx="5172075" cy="23177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smtClean="0"/>
            </a:lvl1pPr>
          </a:lstStyle>
          <a:p>
            <a:pPr>
              <a:defRPr/>
            </a:pPr>
            <a:fld id="{6D40385D-CC54-4F42-867E-E3B1F8A355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ftr" sz="quarter" idx="10"/>
          </p:nvPr>
        </p:nvSpPr>
        <p:spPr>
          <a:xfrm>
            <a:off x="3124200" y="6394450"/>
            <a:ext cx="5172075" cy="23177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sldNum" sz="quarter" idx="11"/>
          </p:nvPr>
        </p:nvSpPr>
        <p:spPr/>
        <p:txBody>
          <a:bodyPr/>
          <a:lstStyle>
            <a:lvl1pPr>
              <a:defRPr smtClean="0"/>
            </a:lvl1pPr>
          </a:lstStyle>
          <a:p>
            <a:pPr>
              <a:defRPr/>
            </a:pPr>
            <a:fld id="{424E6FE8-F475-45DB-81BC-0E02B64EB9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ftr" sz="quarter" idx="10"/>
          </p:nvPr>
        </p:nvSpPr>
        <p:spPr>
          <a:xfrm>
            <a:off x="3124200" y="6394450"/>
            <a:ext cx="5172075" cy="23177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sldNum" sz="quarter" idx="11"/>
          </p:nvPr>
        </p:nvSpPr>
        <p:spPr/>
        <p:txBody>
          <a:bodyPr/>
          <a:lstStyle>
            <a:lvl1pPr>
              <a:defRPr smtClean="0"/>
            </a:lvl1pPr>
          </a:lstStyle>
          <a:p>
            <a:pPr>
              <a:defRPr/>
            </a:pPr>
            <a:fld id="{408B1675-8965-46B4-AD56-59A35F58E6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3124200" y="6394450"/>
            <a:ext cx="5172075" cy="23177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sldNum" sz="quarter" idx="11"/>
          </p:nvPr>
        </p:nvSpPr>
        <p:spPr/>
        <p:txBody>
          <a:bodyPr/>
          <a:lstStyle>
            <a:lvl1pPr>
              <a:defRPr smtClean="0"/>
            </a:lvl1pPr>
          </a:lstStyle>
          <a:p>
            <a:pPr>
              <a:defRPr/>
            </a:pPr>
            <a:fld id="{E915AEC3-BA08-45DD-9396-3A26A4F663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1" descr="hc_DividerBG_blue"/>
          <p:cNvPicPr>
            <a:picLocks noChangeAspect="1" noChangeArrowheads="1"/>
          </p:cNvPicPr>
          <p:nvPr userDrawn="1"/>
        </p:nvPicPr>
        <p:blipFill>
          <a:blip r:embed="rId2"/>
          <a:srcRect/>
          <a:stretch>
            <a:fillRect/>
          </a:stretch>
        </p:blipFill>
        <p:spPr bwMode="white">
          <a:xfrm>
            <a:off x="0" y="0"/>
            <a:ext cx="9144000" cy="6858000"/>
          </a:xfrm>
          <a:prstGeom prst="rect">
            <a:avLst/>
          </a:prstGeom>
          <a:noFill/>
          <a:ln w="9525">
            <a:noFill/>
            <a:miter lim="800000"/>
            <a:headEnd/>
            <a:tailEnd/>
          </a:ln>
        </p:spPr>
      </p:pic>
      <p:pic>
        <p:nvPicPr>
          <p:cNvPr id="4" name="Picture 23" descr="hc_Divider_TransLogo"/>
          <p:cNvPicPr>
            <a:picLocks noChangeAspect="1" noChangeArrowheads="1"/>
          </p:cNvPicPr>
          <p:nvPr userDrawn="1"/>
        </p:nvPicPr>
        <p:blipFill>
          <a:blip r:embed="rId3"/>
          <a:srcRect/>
          <a:stretch>
            <a:fillRect/>
          </a:stretch>
        </p:blipFill>
        <p:spPr bwMode="black">
          <a:xfrm>
            <a:off x="384175" y="6324600"/>
            <a:ext cx="1630363" cy="361950"/>
          </a:xfrm>
          <a:prstGeom prst="rect">
            <a:avLst/>
          </a:prstGeom>
          <a:noFill/>
          <a:ln w="9525">
            <a:noFill/>
            <a:miter lim="800000"/>
            <a:headEnd/>
            <a:tailEnd/>
          </a:ln>
        </p:spPr>
      </p:pic>
      <p:sp>
        <p:nvSpPr>
          <p:cNvPr id="41988" name="Rectangle 4"/>
          <p:cNvSpPr>
            <a:spLocks noGrp="1" noChangeArrowheads="1"/>
          </p:cNvSpPr>
          <p:nvPr>
            <p:ph type="ctrTitle"/>
          </p:nvPr>
        </p:nvSpPr>
        <p:spPr>
          <a:xfrm>
            <a:off x="898526" y="1538288"/>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19" descr="hc_DividerGraphBG_orange"/>
          <p:cNvPicPr>
            <a:picLocks noChangeAspect="1" noChangeArrowheads="1"/>
          </p:cNvPicPr>
          <p:nvPr userDrawn="1"/>
        </p:nvPicPr>
        <p:blipFill>
          <a:blip r:embed="rId2"/>
          <a:srcRect/>
          <a:stretch>
            <a:fillRect/>
          </a:stretch>
        </p:blipFill>
        <p:spPr bwMode="ltGray">
          <a:xfrm>
            <a:off x="0" y="3175"/>
            <a:ext cx="9144000" cy="6858000"/>
          </a:xfrm>
          <a:prstGeom prst="rect">
            <a:avLst/>
          </a:prstGeom>
          <a:noFill/>
          <a:ln w="9525">
            <a:noFill/>
            <a:miter lim="800000"/>
            <a:headEnd/>
            <a:tailEnd/>
          </a:ln>
        </p:spPr>
      </p:pic>
      <p:sp>
        <p:nvSpPr>
          <p:cNvPr id="5" name="Line 4"/>
          <p:cNvSpPr>
            <a:spLocks noChangeShapeType="1"/>
          </p:cNvSpPr>
          <p:nvPr userDrawn="1"/>
        </p:nvSpPr>
        <p:spPr bwMode="auto">
          <a:xfrm>
            <a:off x="355600" y="1292225"/>
            <a:ext cx="8410575" cy="0"/>
          </a:xfrm>
          <a:prstGeom prst="line">
            <a:avLst/>
          </a:prstGeom>
          <a:noFill/>
          <a:ln w="24130" cap="rnd">
            <a:solidFill>
              <a:schemeClr val="bg1"/>
            </a:solidFill>
            <a:prstDash val="sysDot"/>
            <a:round/>
            <a:headEnd/>
            <a:tailEnd/>
          </a:ln>
        </p:spPr>
        <p:txBody>
          <a:bodyPr lIns="91431" tIns="45716" rIns="91431" bIns="45716"/>
          <a:lstStyle/>
          <a:p>
            <a:pPr>
              <a:defRPr/>
            </a:pPr>
            <a:endParaRPr lang="en-US"/>
          </a:p>
        </p:txBody>
      </p:sp>
      <p:sp>
        <p:nvSpPr>
          <p:cNvPr id="2" name="Title 1"/>
          <p:cNvSpPr>
            <a:spLocks noGrp="1"/>
          </p:cNvSpPr>
          <p:nvPr>
            <p:ph type="title"/>
          </p:nvPr>
        </p:nvSpPr>
        <p:spPr>
          <a:xfrm>
            <a:off x="349251" y="377825"/>
            <a:ext cx="8504193" cy="914400"/>
          </a:xfrm>
        </p:spPr>
        <p:txBody>
          <a:bodyPr tIns="45716" rIns="45716" bIns="45716"/>
          <a:lstStyle>
            <a:lvl1pPr algn="l">
              <a:defRPr sz="3600" b="0" cap="none">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9251" y="1547813"/>
            <a:ext cx="8504193" cy="461665"/>
          </a:xfrm>
          <a:prstGeom prst="rect">
            <a:avLst/>
          </a:prstGeom>
        </p:spPr>
        <p:txBody>
          <a:bodyPr tIns="45716" rIns="45716" bIns="45716"/>
          <a:lstStyle>
            <a:lvl1pPr marL="0" indent="0">
              <a:buNone/>
              <a:defRPr sz="2400">
                <a:solidFill>
                  <a:schemeClr val="bg1"/>
                </a:solidFill>
                <a:latin typeface="Arial"/>
                <a:cs typeface="Arial"/>
              </a:defRPr>
            </a:lvl1pPr>
            <a:lvl2pPr marL="457154" indent="0">
              <a:buNone/>
              <a:defRPr sz="1800"/>
            </a:lvl2pPr>
            <a:lvl3pPr marL="914309" indent="0">
              <a:buNone/>
              <a:defRPr sz="1600"/>
            </a:lvl3pPr>
            <a:lvl4pPr marL="1371463" indent="0">
              <a:buNone/>
              <a:defRPr sz="1400"/>
            </a:lvl4pPr>
            <a:lvl5pPr marL="1828618" indent="0">
              <a:buNone/>
              <a:defRPr sz="1400"/>
            </a:lvl5pPr>
            <a:lvl6pPr marL="2285772" indent="0">
              <a:buNone/>
              <a:defRPr sz="1400"/>
            </a:lvl6pPr>
            <a:lvl7pPr marL="2742926" indent="0">
              <a:buNone/>
              <a:defRPr sz="1400"/>
            </a:lvl7pPr>
            <a:lvl8pPr marL="3200080" indent="0">
              <a:buNone/>
              <a:defRPr sz="1400"/>
            </a:lvl8pPr>
            <a:lvl9pPr marL="3657234" indent="0">
              <a:buNone/>
              <a:defRPr sz="1400"/>
            </a:lvl9pPr>
          </a:lstStyle>
          <a:p>
            <a:pPr lvl="0"/>
            <a:r>
              <a:rPr lang="en-US" dirty="0" smtClean="0"/>
              <a:t>Click to edit Master text styles</a:t>
            </a:r>
          </a:p>
        </p:txBody>
      </p:sp>
      <p:sp>
        <p:nvSpPr>
          <p:cNvPr id="6" name="Slide Number Placeholder 3"/>
          <p:cNvSpPr>
            <a:spLocks noGrp="1"/>
          </p:cNvSpPr>
          <p:nvPr>
            <p:ph type="sldNum" sz="quarter" idx="10"/>
          </p:nvPr>
        </p:nvSpPr>
        <p:spPr>
          <a:xfrm>
            <a:off x="8435975" y="6453188"/>
            <a:ext cx="501650" cy="282575"/>
          </a:xfrm>
        </p:spPr>
        <p:txBody>
          <a:bodyPr/>
          <a:lstStyle>
            <a:lvl1pPr>
              <a:defRPr smtClean="0"/>
            </a:lvl1pPr>
          </a:lstStyle>
          <a:p>
            <a:pPr>
              <a:defRPr/>
            </a:pPr>
            <a:fld id="{24EF48B4-DECC-4E1F-8A1A-410D71566113}"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1"/>
          <a:srcRect l="5247" t="-7869" r="88487" b="6598"/>
          <a:stretch>
            <a:fillRect/>
          </a:stretch>
        </p:blipFill>
        <p:spPr bwMode="auto">
          <a:xfrm>
            <a:off x="0" y="6165850"/>
            <a:ext cx="9170988" cy="695325"/>
          </a:xfrm>
          <a:prstGeom prst="rect">
            <a:avLst/>
          </a:prstGeom>
          <a:noFill/>
          <a:ln w="9525">
            <a:noFill/>
            <a:miter lim="800000"/>
            <a:headEnd/>
            <a:tailEnd/>
          </a:ln>
        </p:spPr>
      </p:pic>
      <p:pic>
        <p:nvPicPr>
          <p:cNvPr id="1027" name="Picture 2"/>
          <p:cNvPicPr>
            <a:picLocks noChangeAspect="1" noChangeArrowheads="1"/>
          </p:cNvPicPr>
          <p:nvPr userDrawn="1"/>
        </p:nvPicPr>
        <p:blipFill>
          <a:blip r:embed="rId11"/>
          <a:srcRect t="-7869" b="6598"/>
          <a:stretch>
            <a:fillRect/>
          </a:stretch>
        </p:blipFill>
        <p:spPr bwMode="auto">
          <a:xfrm>
            <a:off x="0" y="6183313"/>
            <a:ext cx="2265363" cy="684212"/>
          </a:xfrm>
          <a:prstGeom prst="rect">
            <a:avLst/>
          </a:prstGeom>
          <a:noFill/>
          <a:ln w="9525">
            <a:noFill/>
            <a:miter lim="800000"/>
            <a:headEnd/>
            <a:tailEnd/>
          </a:ln>
        </p:spPr>
      </p:pic>
      <p:sp>
        <p:nvSpPr>
          <p:cNvPr id="15365" name="Rectangle 5"/>
          <p:cNvSpPr>
            <a:spLocks noGrp="1" noChangeArrowheads="1"/>
          </p:cNvSpPr>
          <p:nvPr>
            <p:ph type="sldNum" sz="quarter" idx="4"/>
          </p:nvPr>
        </p:nvSpPr>
        <p:spPr bwMode="auto">
          <a:xfrm>
            <a:off x="8424863" y="6394450"/>
            <a:ext cx="457200" cy="231775"/>
          </a:xfrm>
          <a:prstGeom prst="rect">
            <a:avLst/>
          </a:prstGeom>
          <a:noFill/>
          <a:ln w="9525">
            <a:solidFill>
              <a:schemeClr val="tx1"/>
            </a:solidFill>
            <a:miter lim="800000"/>
            <a:headEnd/>
            <a:tailEnd/>
          </a:ln>
          <a:effectLst/>
          <a:extLst>
            <a:ext uri="{909E8E84-426E-40dd-AFC4-6F175D3DCCD1}"/>
            <a:ext uri="{AF507438-7753-43e0-B8FC-AC1667EBCBE1}"/>
            <a:ext uri="{FAA26D3D-D897-4be2-8F04-BA451C77F1D7}"/>
          </a:extLst>
        </p:spPr>
        <p:txBody>
          <a:bodyPr vert="horz" wrap="square" lIns="91431" tIns="45716" rIns="91431" bIns="45716" numCol="1" anchor="t" anchorCtr="0" compatLnSpc="1">
            <a:prstTxWarp prst="textNoShape">
              <a:avLst/>
            </a:prstTxWarp>
          </a:bodyPr>
          <a:lstStyle>
            <a:lvl1pPr algn="r">
              <a:defRPr sz="1000" smtClean="0">
                <a:solidFill>
                  <a:schemeClr val="bg1"/>
                </a:solidFill>
              </a:defRPr>
            </a:lvl1pPr>
          </a:lstStyle>
          <a:p>
            <a:pPr>
              <a:defRPr/>
            </a:pPr>
            <a:fld id="{CD4AF97F-4927-4D67-895C-79D4C9853553}" type="slidenum">
              <a:rPr lang="en-US"/>
              <a:pPr>
                <a:defRPr/>
              </a:pPr>
              <a:t>‹#›</a:t>
            </a:fld>
            <a:endParaRPr lang="en-US"/>
          </a:p>
        </p:txBody>
      </p:sp>
      <p:sp>
        <p:nvSpPr>
          <p:cNvPr id="1029" name="Rectangle 6"/>
          <p:cNvSpPr>
            <a:spLocks noGrp="1" noChangeArrowheads="1"/>
          </p:cNvSpPr>
          <p:nvPr>
            <p:ph type="title"/>
          </p:nvPr>
        </p:nvSpPr>
        <p:spPr bwMode="auto">
          <a:xfrm>
            <a:off x="609600" y="152400"/>
            <a:ext cx="7985125" cy="83661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nvPr>
        </p:nvSpPr>
        <p:spPr bwMode="auto">
          <a:xfrm>
            <a:off x="609600" y="1295400"/>
            <a:ext cx="7985125" cy="4800600"/>
          </a:xfrm>
          <a:prstGeom prst="rect">
            <a:avLst/>
          </a:prstGeom>
          <a:noFill/>
          <a:ln w="9525">
            <a:noFill/>
            <a:miter lim="800000"/>
            <a:headEnd/>
            <a:tailEnd/>
          </a:ln>
        </p:spPr>
        <p:txBody>
          <a:bodyPr vert="horz" wrap="square" lIns="0" tIns="0" rIns="182862"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9" name="Line 9"/>
          <p:cNvSpPr>
            <a:spLocks noChangeShapeType="1"/>
          </p:cNvSpPr>
          <p:nvPr/>
        </p:nvSpPr>
        <p:spPr bwMode="auto">
          <a:xfrm>
            <a:off x="609600" y="1143000"/>
            <a:ext cx="7985125" cy="0"/>
          </a:xfrm>
          <a:prstGeom prst="line">
            <a:avLst/>
          </a:prstGeom>
          <a:noFill/>
          <a:ln w="24130" cap="rnd">
            <a:solidFill>
              <a:schemeClr val="tx1"/>
            </a:solidFill>
            <a:prstDash val="sysDot"/>
            <a:round/>
            <a:headEnd/>
            <a:tailEnd/>
          </a:ln>
          <a:effectLst/>
          <a:extLst>
            <a:ext uri="{909E8E84-426E-40dd-AFC4-6F175D3DCCD1}"/>
            <a:ext uri="{AF507438-7753-43e0-B8FC-AC1667EBCBE1}"/>
          </a:extLst>
        </p:spPr>
        <p:txBody>
          <a:bodyPr lIns="91431" tIns="45716" rIns="91431" bIns="45716"/>
          <a:lstStyle/>
          <a:p>
            <a:pPr>
              <a:defRPr/>
            </a:pPr>
            <a:endParaRPr lang="en-US">
              <a:latin typeface="Arial" charset="0"/>
              <a:ea typeface="MS PGothic" charset="0"/>
              <a:cs typeface="MS PGothic" charset="0"/>
            </a:endParaRPr>
          </a:p>
        </p:txBody>
      </p:sp>
    </p:spTree>
  </p:cSld>
  <p:clrMap bg1="lt1" tx1="dk1" bg2="lt2" tx2="dk2" accent1="accent1" accent2="accent2" accent3="accent3" accent4="accent4" accent5="accent5" accent6="accent6" hlink="hlink" folHlink="folHlink"/>
  <p:sldLayoutIdLst>
    <p:sldLayoutId id="2147487422" r:id="rId1"/>
    <p:sldLayoutId id="2147487418" r:id="rId2"/>
    <p:sldLayoutId id="2147487423" r:id="rId3"/>
    <p:sldLayoutId id="2147487424" r:id="rId4"/>
    <p:sldLayoutId id="2147487425" r:id="rId5"/>
    <p:sldLayoutId id="2147487426" r:id="rId6"/>
    <p:sldLayoutId id="2147487427" r:id="rId7"/>
    <p:sldLayoutId id="2147487428" r:id="rId8"/>
    <p:sldLayoutId id="2147487429" r:id="rId9"/>
  </p:sldLayoutIdLst>
  <p:txStyles>
    <p:titleStyle>
      <a:lvl1pPr algn="l" rtl="0" eaLnBrk="0" fontAlgn="base" hangingPunct="0">
        <a:lnSpc>
          <a:spcPct val="90000"/>
        </a:lnSpc>
        <a:spcBef>
          <a:spcPct val="0"/>
        </a:spcBef>
        <a:spcAft>
          <a:spcPct val="0"/>
        </a:spcAft>
        <a:defRPr sz="3200" b="1">
          <a:solidFill>
            <a:schemeClr val="tx2"/>
          </a:solidFill>
          <a:latin typeface="Arial"/>
          <a:ea typeface="ＭＳ Ｐゴシック" pitchFamily="34" charset="-128"/>
          <a:cs typeface="Arial"/>
        </a:defRPr>
      </a:lvl1pPr>
      <a:lvl2pPr algn="l" rtl="0" eaLnBrk="0" fontAlgn="base" hangingPunct="0">
        <a:lnSpc>
          <a:spcPct val="90000"/>
        </a:lnSpc>
        <a:spcBef>
          <a:spcPct val="0"/>
        </a:spcBef>
        <a:spcAft>
          <a:spcPct val="0"/>
        </a:spcAft>
        <a:defRPr sz="3200" b="1">
          <a:solidFill>
            <a:schemeClr val="tx2"/>
          </a:solidFill>
          <a:latin typeface="Arial" charset="0"/>
          <a:ea typeface="ＭＳ Ｐゴシック" pitchFamily="34" charset="-128"/>
          <a:cs typeface="Arial" pitchFamily="34" charset="0"/>
        </a:defRPr>
      </a:lvl2pPr>
      <a:lvl3pPr algn="l" rtl="0" eaLnBrk="0" fontAlgn="base" hangingPunct="0">
        <a:lnSpc>
          <a:spcPct val="90000"/>
        </a:lnSpc>
        <a:spcBef>
          <a:spcPct val="0"/>
        </a:spcBef>
        <a:spcAft>
          <a:spcPct val="0"/>
        </a:spcAft>
        <a:defRPr sz="3200" b="1">
          <a:solidFill>
            <a:schemeClr val="tx2"/>
          </a:solidFill>
          <a:latin typeface="Arial" charset="0"/>
          <a:ea typeface="ＭＳ Ｐゴシック" pitchFamily="34" charset="-128"/>
          <a:cs typeface="Arial" pitchFamily="34" charset="0"/>
        </a:defRPr>
      </a:lvl3pPr>
      <a:lvl4pPr algn="l" rtl="0" eaLnBrk="0" fontAlgn="base" hangingPunct="0">
        <a:lnSpc>
          <a:spcPct val="90000"/>
        </a:lnSpc>
        <a:spcBef>
          <a:spcPct val="0"/>
        </a:spcBef>
        <a:spcAft>
          <a:spcPct val="0"/>
        </a:spcAft>
        <a:defRPr sz="3200" b="1">
          <a:solidFill>
            <a:schemeClr val="tx2"/>
          </a:solidFill>
          <a:latin typeface="Arial" charset="0"/>
          <a:ea typeface="ＭＳ Ｐゴシック" pitchFamily="34" charset="-128"/>
          <a:cs typeface="Arial" pitchFamily="34" charset="0"/>
        </a:defRPr>
      </a:lvl4pPr>
      <a:lvl5pPr algn="l" rtl="0" eaLnBrk="0" fontAlgn="base" hangingPunct="0">
        <a:lnSpc>
          <a:spcPct val="90000"/>
        </a:lnSpc>
        <a:spcBef>
          <a:spcPct val="0"/>
        </a:spcBef>
        <a:spcAft>
          <a:spcPct val="0"/>
        </a:spcAft>
        <a:defRPr sz="3200" b="1">
          <a:solidFill>
            <a:schemeClr val="tx2"/>
          </a:solidFill>
          <a:latin typeface="Arial" charset="0"/>
          <a:ea typeface="ＭＳ Ｐゴシック" pitchFamily="34" charset="-128"/>
          <a:cs typeface="Arial" pitchFamily="34" charset="0"/>
        </a:defRPr>
      </a:lvl5pPr>
      <a:lvl6pPr marL="457154" algn="l" rtl="0" fontAlgn="base">
        <a:lnSpc>
          <a:spcPct val="90000"/>
        </a:lnSpc>
        <a:spcBef>
          <a:spcPct val="0"/>
        </a:spcBef>
        <a:spcAft>
          <a:spcPct val="0"/>
        </a:spcAft>
        <a:defRPr sz="2800">
          <a:solidFill>
            <a:schemeClr val="tx2"/>
          </a:solidFill>
          <a:latin typeface="Arial" charset="0"/>
          <a:ea typeface="ＭＳ Ｐゴシック" charset="0"/>
        </a:defRPr>
      </a:lvl6pPr>
      <a:lvl7pPr marL="914309" algn="l" rtl="0" fontAlgn="base">
        <a:lnSpc>
          <a:spcPct val="90000"/>
        </a:lnSpc>
        <a:spcBef>
          <a:spcPct val="0"/>
        </a:spcBef>
        <a:spcAft>
          <a:spcPct val="0"/>
        </a:spcAft>
        <a:defRPr sz="2800">
          <a:solidFill>
            <a:schemeClr val="tx2"/>
          </a:solidFill>
          <a:latin typeface="Arial" charset="0"/>
          <a:ea typeface="ＭＳ Ｐゴシック" charset="0"/>
        </a:defRPr>
      </a:lvl7pPr>
      <a:lvl8pPr marL="1371463" algn="l" rtl="0" fontAlgn="base">
        <a:lnSpc>
          <a:spcPct val="90000"/>
        </a:lnSpc>
        <a:spcBef>
          <a:spcPct val="0"/>
        </a:spcBef>
        <a:spcAft>
          <a:spcPct val="0"/>
        </a:spcAft>
        <a:defRPr sz="2800">
          <a:solidFill>
            <a:schemeClr val="tx2"/>
          </a:solidFill>
          <a:latin typeface="Arial" charset="0"/>
          <a:ea typeface="ＭＳ Ｐゴシック" charset="0"/>
        </a:defRPr>
      </a:lvl8pPr>
      <a:lvl9pPr marL="1828618" algn="l" rtl="0" fontAlgn="base">
        <a:lnSpc>
          <a:spcPct val="90000"/>
        </a:lnSpc>
        <a:spcBef>
          <a:spcPct val="0"/>
        </a:spcBef>
        <a:spcAft>
          <a:spcPct val="0"/>
        </a:spcAft>
        <a:defRPr sz="2800">
          <a:solidFill>
            <a:schemeClr val="tx2"/>
          </a:solidFill>
          <a:latin typeface="Arial" charset="0"/>
          <a:ea typeface="ＭＳ Ｐゴシック" charset="0"/>
        </a:defRPr>
      </a:lvl9pPr>
    </p:titleStyle>
    <p:bodyStyle>
      <a:lvl1pPr marL="227013" indent="-227013" algn="l" rtl="0" eaLnBrk="0" fontAlgn="base" hangingPunct="0">
        <a:spcBef>
          <a:spcPct val="50000"/>
        </a:spcBef>
        <a:spcAft>
          <a:spcPct val="0"/>
        </a:spcAft>
        <a:buClr>
          <a:schemeClr val="tx2"/>
        </a:buClr>
        <a:buChar char="•"/>
        <a:defRPr sz="2800">
          <a:solidFill>
            <a:schemeClr val="tx1"/>
          </a:solidFill>
          <a:latin typeface="Arial"/>
          <a:ea typeface="ＭＳ Ｐゴシック" pitchFamily="34" charset="-128"/>
          <a:cs typeface="Arial"/>
        </a:defRPr>
      </a:lvl1pPr>
      <a:lvl2pPr marL="627063" indent="-284163" algn="l" rtl="0" eaLnBrk="0" fontAlgn="base" hangingPunct="0">
        <a:spcBef>
          <a:spcPct val="30000"/>
        </a:spcBef>
        <a:spcAft>
          <a:spcPct val="0"/>
        </a:spcAft>
        <a:buClr>
          <a:schemeClr val="tx2"/>
        </a:buClr>
        <a:buFont typeface="Arial" pitchFamily="34" charset="0"/>
        <a:buChar char="–"/>
        <a:defRPr sz="2400">
          <a:solidFill>
            <a:schemeClr val="tx1"/>
          </a:solidFill>
          <a:latin typeface="Arial"/>
          <a:ea typeface="ＭＳ Ｐゴシック" pitchFamily="34" charset="-128"/>
          <a:cs typeface="Arial"/>
        </a:defRPr>
      </a:lvl2pPr>
      <a:lvl3pPr marL="912813" indent="-169863" algn="l" rtl="0" eaLnBrk="0" fontAlgn="base" hangingPunct="0">
        <a:spcBef>
          <a:spcPct val="25000"/>
        </a:spcBef>
        <a:spcAft>
          <a:spcPct val="0"/>
        </a:spcAft>
        <a:buClr>
          <a:schemeClr val="tx2"/>
        </a:buClr>
        <a:buChar char="•"/>
        <a:defRPr sz="2000">
          <a:solidFill>
            <a:schemeClr val="tx1"/>
          </a:solidFill>
          <a:latin typeface="Arial"/>
          <a:ea typeface="ＭＳ Ｐゴシック" pitchFamily="34" charset="-128"/>
          <a:cs typeface="Arial"/>
        </a:defRPr>
      </a:lvl3pPr>
      <a:lvl4pPr marL="1255713" indent="-227013" algn="l" rtl="0" eaLnBrk="0" fontAlgn="base" hangingPunct="0">
        <a:spcBef>
          <a:spcPct val="20000"/>
        </a:spcBef>
        <a:spcAft>
          <a:spcPct val="0"/>
        </a:spcAft>
        <a:buClr>
          <a:schemeClr val="tx2"/>
        </a:buClr>
        <a:buFont typeface="Arial" pitchFamily="34" charset="0"/>
        <a:buChar char="–"/>
        <a:defRPr>
          <a:solidFill>
            <a:schemeClr val="tx1"/>
          </a:solidFill>
          <a:latin typeface="Arial"/>
          <a:ea typeface="ＭＳ Ｐゴシック" pitchFamily="34" charset="-128"/>
          <a:cs typeface="Arial"/>
        </a:defRPr>
      </a:lvl4pPr>
      <a:lvl5pPr marL="1484313" indent="-112713" algn="l" rtl="0" eaLnBrk="0" fontAlgn="base" hangingPunct="0">
        <a:spcBef>
          <a:spcPct val="20000"/>
        </a:spcBef>
        <a:spcAft>
          <a:spcPct val="0"/>
        </a:spcAft>
        <a:buClr>
          <a:schemeClr val="tx2"/>
        </a:buClr>
        <a:buChar char="•"/>
        <a:defRPr sz="1600">
          <a:solidFill>
            <a:schemeClr val="tx1"/>
          </a:solidFill>
          <a:latin typeface="Arial"/>
          <a:ea typeface="ＭＳ Ｐゴシック" pitchFamily="34" charset="-128"/>
          <a:cs typeface="Arial"/>
        </a:defRPr>
      </a:lvl5pPr>
      <a:lvl6pPr marL="1942906" indent="-114289" algn="l" rtl="0" fontAlgn="base">
        <a:spcBef>
          <a:spcPct val="20000"/>
        </a:spcBef>
        <a:spcAft>
          <a:spcPct val="0"/>
        </a:spcAft>
        <a:buClr>
          <a:schemeClr val="tx2"/>
        </a:buClr>
        <a:buChar char="•"/>
        <a:defRPr sz="1400">
          <a:solidFill>
            <a:schemeClr val="tx1"/>
          </a:solidFill>
          <a:latin typeface="+mn-lt"/>
          <a:ea typeface="+mn-ea"/>
        </a:defRPr>
      </a:lvl6pPr>
      <a:lvl7pPr marL="2400060" indent="-114289" algn="l" rtl="0" fontAlgn="base">
        <a:spcBef>
          <a:spcPct val="20000"/>
        </a:spcBef>
        <a:spcAft>
          <a:spcPct val="0"/>
        </a:spcAft>
        <a:buClr>
          <a:schemeClr val="tx2"/>
        </a:buClr>
        <a:buChar char="•"/>
        <a:defRPr sz="1400">
          <a:solidFill>
            <a:schemeClr val="tx1"/>
          </a:solidFill>
          <a:latin typeface="+mn-lt"/>
          <a:ea typeface="+mn-ea"/>
        </a:defRPr>
      </a:lvl7pPr>
      <a:lvl8pPr marL="2857214" indent="-114289" algn="l" rtl="0" fontAlgn="base">
        <a:spcBef>
          <a:spcPct val="20000"/>
        </a:spcBef>
        <a:spcAft>
          <a:spcPct val="0"/>
        </a:spcAft>
        <a:buClr>
          <a:schemeClr val="tx2"/>
        </a:buClr>
        <a:buChar char="•"/>
        <a:defRPr sz="1400">
          <a:solidFill>
            <a:schemeClr val="tx1"/>
          </a:solidFill>
          <a:latin typeface="+mn-lt"/>
          <a:ea typeface="+mn-ea"/>
        </a:defRPr>
      </a:lvl8pPr>
      <a:lvl9pPr marL="3314368" indent="-114289" algn="l" rtl="0" fontAlgn="base">
        <a:spcBef>
          <a:spcPct val="20000"/>
        </a:spcBef>
        <a:spcAft>
          <a:spcPct val="0"/>
        </a:spcAft>
        <a:buClr>
          <a:schemeClr val="tx2"/>
        </a:buClr>
        <a:buChar char="•"/>
        <a:defRPr sz="1400">
          <a:solidFill>
            <a:schemeClr val="tx1"/>
          </a:solidFill>
          <a:latin typeface="+mn-lt"/>
          <a:ea typeface="+mn-ea"/>
        </a:defRPr>
      </a:lvl9pPr>
    </p:bodyStyle>
    <p:otherStyle>
      <a:defPPr>
        <a:defRPr lang="de-DE"/>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8"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Text Box 21"/>
          <p:cNvSpPr txBox="1">
            <a:spLocks noChangeArrowheads="1"/>
          </p:cNvSpPr>
          <p:nvPr/>
        </p:nvSpPr>
        <p:spPr bwMode="auto">
          <a:xfrm>
            <a:off x="336550" y="1530350"/>
            <a:ext cx="2162175" cy="369888"/>
          </a:xfrm>
          <a:prstGeom prst="rect">
            <a:avLst/>
          </a:prstGeom>
          <a:noFill/>
          <a:ln>
            <a:noFill/>
          </a:ln>
          <a:extLst>
            <a:ext uri="{909E8E84-426E-40dd-AFC4-6F175D3DCCD1}"/>
            <a:ext uri="{91240B29-F687-4f45-9708-019B960494DF}"/>
          </a:extLst>
        </p:spPr>
        <p:txBody>
          <a:bodyPr lIns="91429" tIns="45714" rIns="91429" bIns="45714">
            <a:spAutoFit/>
          </a:bodyPr>
          <a:lstStyle>
            <a:lvl1pPr marL="227013" indent="-2270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buClr>
                <a:srgbClr val="FF8000"/>
              </a:buClr>
              <a:buFontTx/>
              <a:buChar char="•"/>
              <a:defRPr/>
            </a:pPr>
            <a:endParaRPr lang="en-GB" sz="1800" smtClean="0">
              <a:solidFill>
                <a:srgbClr val="4B4B4B"/>
              </a:solidFill>
              <a:sym typeface="Arial" charset="0"/>
            </a:endParaRPr>
          </a:p>
        </p:txBody>
      </p:sp>
      <p:sp>
        <p:nvSpPr>
          <p:cNvPr id="37893" name="Rectangle 5"/>
          <p:cNvSpPr>
            <a:spLocks noGrp="1" noChangeArrowheads="1"/>
          </p:cNvSpPr>
          <p:nvPr>
            <p:ph type="ftr" sz="quarter" idx="3"/>
          </p:nvPr>
        </p:nvSpPr>
        <p:spPr bwMode="auto">
          <a:xfrm>
            <a:off x="2230438" y="6394450"/>
            <a:ext cx="5113337" cy="231775"/>
          </a:xfrm>
          <a:prstGeom prst="rect">
            <a:avLst/>
          </a:prstGeom>
          <a:noFill/>
          <a:ln w="9525">
            <a:noFill/>
            <a:miter lim="800000"/>
            <a:headEnd/>
            <a:tailEnd/>
          </a:ln>
          <a:effectLst/>
        </p:spPr>
        <p:txBody>
          <a:bodyPr vert="horz" wrap="square" lIns="0" tIns="45714" rIns="0" bIns="45714" numCol="1" anchor="t" anchorCtr="0" compatLnSpc="1">
            <a:prstTxWarp prst="textNoShape">
              <a:avLst/>
            </a:prstTxWarp>
          </a:bodyPr>
          <a:lstStyle>
            <a:lvl1pPr algn="ctr">
              <a:buClrTx/>
              <a:buFontTx/>
              <a:buNone/>
              <a:defRPr sz="900">
                <a:solidFill>
                  <a:srgbClr val="4B4B4B"/>
                </a:solidFill>
                <a:latin typeface="Arial" charset="0"/>
                <a:ea typeface="ＭＳ Ｐゴシック" charset="-128"/>
                <a:cs typeface="ＭＳ Ｐゴシック" charset="-128"/>
                <a:sym typeface="Arial" charset="0"/>
              </a:defRPr>
            </a:lvl1pPr>
          </a:lstStyle>
          <a:p>
            <a:pPr>
              <a:defRPr/>
            </a:pPr>
            <a:endParaRPr lang="en-GB"/>
          </a:p>
        </p:txBody>
      </p:sp>
      <p:sp>
        <p:nvSpPr>
          <p:cNvPr id="37894" name="Rectangle 6"/>
          <p:cNvSpPr>
            <a:spLocks noGrp="1" noChangeArrowheads="1"/>
          </p:cNvSpPr>
          <p:nvPr>
            <p:ph type="sldNum" sz="quarter" idx="4"/>
          </p:nvPr>
        </p:nvSpPr>
        <p:spPr bwMode="auto">
          <a:xfrm>
            <a:off x="8686800" y="6626225"/>
            <a:ext cx="457200" cy="23177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900" smtClean="0">
                <a:solidFill>
                  <a:srgbClr val="4B4B4B"/>
                </a:solidFill>
                <a:sym typeface="Arial" pitchFamily="34" charset="0"/>
              </a:defRPr>
            </a:lvl1pPr>
          </a:lstStyle>
          <a:p>
            <a:pPr>
              <a:defRPr/>
            </a:pPr>
            <a:fld id="{41FF47F3-21E0-446A-983A-E42B432670F1}" type="slidenum">
              <a:rPr lang="en-US"/>
              <a:pPr>
                <a:defRPr/>
              </a:pPr>
              <a:t>‹#›</a:t>
            </a:fld>
            <a:endParaRPr lang="en-US"/>
          </a:p>
        </p:txBody>
      </p:sp>
      <p:sp>
        <p:nvSpPr>
          <p:cNvPr id="2053" name="Rectangle 14"/>
          <p:cNvSpPr>
            <a:spLocks noGrp="1" noChangeArrowheads="1"/>
          </p:cNvSpPr>
          <p:nvPr>
            <p:ph type="title"/>
          </p:nvPr>
        </p:nvSpPr>
        <p:spPr bwMode="auto">
          <a:xfrm>
            <a:off x="360363" y="152400"/>
            <a:ext cx="8459787" cy="7921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Standard Content Slide Heading</a:t>
            </a:r>
            <a:br>
              <a:rPr lang="en-US" smtClean="0"/>
            </a:br>
            <a:r>
              <a:rPr lang="en-US" smtClean="0"/>
              <a:t>Two lines of 18pt Arial</a:t>
            </a:r>
          </a:p>
        </p:txBody>
      </p:sp>
      <p:sp>
        <p:nvSpPr>
          <p:cNvPr id="2054" name="Rectangle 15"/>
          <p:cNvSpPr>
            <a:spLocks noGrp="1" noChangeArrowheads="1"/>
          </p:cNvSpPr>
          <p:nvPr>
            <p:ph type="body" idx="1"/>
          </p:nvPr>
        </p:nvSpPr>
        <p:spPr bwMode="auto">
          <a:xfrm>
            <a:off x="358775" y="1125538"/>
            <a:ext cx="8461375" cy="5111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5" name="Picture 1"/>
          <p:cNvPicPr>
            <a:picLocks noChangeArrowheads="1"/>
          </p:cNvPicPr>
          <p:nvPr/>
        </p:nvPicPr>
        <p:blipFill>
          <a:blip r:embed="rId10"/>
          <a:srcRect/>
          <a:stretch>
            <a:fillRect/>
          </a:stretch>
        </p:blipFill>
        <p:spPr bwMode="auto">
          <a:xfrm>
            <a:off x="371475" y="6323013"/>
            <a:ext cx="1644650" cy="528637"/>
          </a:xfrm>
          <a:prstGeom prst="rect">
            <a:avLst/>
          </a:prstGeom>
          <a:noFill/>
          <a:ln w="12700">
            <a:noFill/>
            <a:miter lim="800000"/>
            <a:headEnd/>
            <a:tailEnd/>
          </a:ln>
        </p:spPr>
      </p:pic>
      <p:sp>
        <p:nvSpPr>
          <p:cNvPr id="12296" name="Line 19"/>
          <p:cNvSpPr>
            <a:spLocks noChangeShapeType="1"/>
          </p:cNvSpPr>
          <p:nvPr/>
        </p:nvSpPr>
        <p:spPr bwMode="auto">
          <a:xfrm>
            <a:off x="360363" y="981075"/>
            <a:ext cx="8426450" cy="0"/>
          </a:xfrm>
          <a:prstGeom prst="line">
            <a:avLst/>
          </a:prstGeom>
          <a:noFill/>
          <a:ln w="24130" cap="rnd">
            <a:solidFill>
              <a:schemeClr val="tx1"/>
            </a:solidFill>
            <a:prstDash val="sysDot"/>
            <a:round/>
            <a:headEnd/>
            <a:tailEnd/>
          </a:ln>
        </p:spPr>
        <p:txBody>
          <a:bodyPr lIns="91429" tIns="45714" rIns="91429" bIns="45714"/>
          <a:lstStyle/>
          <a:p>
            <a:pPr>
              <a:defRPr/>
            </a:pPr>
            <a:endParaRPr lang="en-US"/>
          </a:p>
        </p:txBody>
      </p:sp>
    </p:spTree>
  </p:cSld>
  <p:clrMap bg1="lt1" tx1="dk1" bg2="lt2" tx2="dk2" accent1="accent1" accent2="accent2" accent3="accent3" accent4="accent4" accent5="accent5" accent6="accent6" hlink="hlink" folHlink="folHlink"/>
  <p:sldLayoutIdLst>
    <p:sldLayoutId id="2147487430" r:id="rId1"/>
    <p:sldLayoutId id="2147487431" r:id="rId2"/>
    <p:sldLayoutId id="2147487419" r:id="rId3"/>
    <p:sldLayoutId id="2147487420" r:id="rId4"/>
    <p:sldLayoutId id="2147487432" r:id="rId5"/>
    <p:sldLayoutId id="2147487421" r:id="rId6"/>
    <p:sldLayoutId id="2147487433" r:id="rId7"/>
    <p:sldLayoutId id="2147487434" r:id="rId8"/>
  </p:sldLayoutIdLst>
  <p:hf hdr="0" ftr="0" dt="0"/>
  <p:txStyles>
    <p:titleStyle>
      <a:lvl1pPr algn="l" rtl="0" eaLnBrk="0" fontAlgn="base" hangingPunct="0">
        <a:spcBef>
          <a:spcPct val="0"/>
        </a:spcBef>
        <a:spcAft>
          <a:spcPct val="0"/>
        </a:spcAft>
        <a:defRPr>
          <a:solidFill>
            <a:schemeClr val="tx2"/>
          </a:solidFill>
          <a:latin typeface="+mj-lt"/>
          <a:ea typeface="ＭＳ Ｐゴシック" charset="0"/>
          <a:cs typeface="ＭＳ Ｐゴシック" pitchFamily="34" charset="-128"/>
        </a:defRPr>
      </a:lvl1pPr>
      <a:lvl2pPr algn="l" rtl="0" eaLnBrk="0" fontAlgn="base" hangingPunct="0">
        <a:spcBef>
          <a:spcPct val="0"/>
        </a:spcBef>
        <a:spcAft>
          <a:spcPct val="0"/>
        </a:spcAft>
        <a:defRPr>
          <a:solidFill>
            <a:schemeClr val="tx2"/>
          </a:solidFill>
          <a:latin typeface="Arial" pitchFamily="-65" charset="0"/>
          <a:ea typeface="ＭＳ Ｐゴシック" charset="0"/>
          <a:cs typeface="ＭＳ Ｐゴシック" pitchFamily="34" charset="-128"/>
        </a:defRPr>
      </a:lvl2pPr>
      <a:lvl3pPr algn="l" rtl="0" eaLnBrk="0" fontAlgn="base" hangingPunct="0">
        <a:spcBef>
          <a:spcPct val="0"/>
        </a:spcBef>
        <a:spcAft>
          <a:spcPct val="0"/>
        </a:spcAft>
        <a:defRPr>
          <a:solidFill>
            <a:schemeClr val="tx2"/>
          </a:solidFill>
          <a:latin typeface="Arial" pitchFamily="-65" charset="0"/>
          <a:ea typeface="ＭＳ Ｐゴシック" charset="0"/>
          <a:cs typeface="ＭＳ Ｐゴシック" pitchFamily="34" charset="-128"/>
        </a:defRPr>
      </a:lvl3pPr>
      <a:lvl4pPr algn="l" rtl="0" eaLnBrk="0" fontAlgn="base" hangingPunct="0">
        <a:spcBef>
          <a:spcPct val="0"/>
        </a:spcBef>
        <a:spcAft>
          <a:spcPct val="0"/>
        </a:spcAft>
        <a:defRPr>
          <a:solidFill>
            <a:schemeClr val="tx2"/>
          </a:solidFill>
          <a:latin typeface="Arial" pitchFamily="-65" charset="0"/>
          <a:ea typeface="ＭＳ Ｐゴシック" charset="0"/>
          <a:cs typeface="ＭＳ Ｐゴシック" pitchFamily="34" charset="-128"/>
        </a:defRPr>
      </a:lvl4pPr>
      <a:lvl5pPr algn="l" rtl="0" eaLnBrk="0" fontAlgn="base" hangingPunct="0">
        <a:spcBef>
          <a:spcPct val="0"/>
        </a:spcBef>
        <a:spcAft>
          <a:spcPct val="0"/>
        </a:spcAft>
        <a:defRPr>
          <a:solidFill>
            <a:schemeClr val="tx2"/>
          </a:solidFill>
          <a:latin typeface="Arial" pitchFamily="-65" charset="0"/>
          <a:ea typeface="ＭＳ Ｐゴシック" charset="0"/>
          <a:cs typeface="ＭＳ Ｐゴシック" pitchFamily="34" charset="-128"/>
        </a:defRPr>
      </a:lvl5pPr>
      <a:lvl6pPr marL="457146" algn="l" rtl="0" fontAlgn="base">
        <a:lnSpc>
          <a:spcPct val="90000"/>
        </a:lnSpc>
        <a:spcBef>
          <a:spcPct val="0"/>
        </a:spcBef>
        <a:spcAft>
          <a:spcPct val="0"/>
        </a:spcAft>
        <a:defRPr sz="2800">
          <a:solidFill>
            <a:schemeClr val="tx2"/>
          </a:solidFill>
          <a:latin typeface="Arial" pitchFamily="-65" charset="0"/>
        </a:defRPr>
      </a:lvl6pPr>
      <a:lvl7pPr marL="914293" algn="l" rtl="0" fontAlgn="base">
        <a:lnSpc>
          <a:spcPct val="90000"/>
        </a:lnSpc>
        <a:spcBef>
          <a:spcPct val="0"/>
        </a:spcBef>
        <a:spcAft>
          <a:spcPct val="0"/>
        </a:spcAft>
        <a:defRPr sz="2800">
          <a:solidFill>
            <a:schemeClr val="tx2"/>
          </a:solidFill>
          <a:latin typeface="Arial" pitchFamily="-65" charset="0"/>
        </a:defRPr>
      </a:lvl7pPr>
      <a:lvl8pPr marL="1371440" algn="l" rtl="0" fontAlgn="base">
        <a:lnSpc>
          <a:spcPct val="90000"/>
        </a:lnSpc>
        <a:spcBef>
          <a:spcPct val="0"/>
        </a:spcBef>
        <a:spcAft>
          <a:spcPct val="0"/>
        </a:spcAft>
        <a:defRPr sz="2800">
          <a:solidFill>
            <a:schemeClr val="tx2"/>
          </a:solidFill>
          <a:latin typeface="Arial" pitchFamily="-65" charset="0"/>
        </a:defRPr>
      </a:lvl8pPr>
      <a:lvl9pPr marL="1828586" algn="l" rtl="0" fontAlgn="base">
        <a:lnSpc>
          <a:spcPct val="90000"/>
        </a:lnSpc>
        <a:spcBef>
          <a:spcPct val="0"/>
        </a:spcBef>
        <a:spcAft>
          <a:spcPct val="0"/>
        </a:spcAft>
        <a:defRPr sz="2800">
          <a:solidFill>
            <a:schemeClr val="tx2"/>
          </a:solidFill>
          <a:latin typeface="Arial" pitchFamily="-65" charset="0"/>
        </a:defRPr>
      </a:lvl9pPr>
    </p:titleStyle>
    <p:bodyStyle>
      <a:lvl1pPr marL="227013" indent="-227013" algn="l" rtl="0" eaLnBrk="0" fontAlgn="base" hangingPunct="0">
        <a:spcBef>
          <a:spcPct val="0"/>
        </a:spcBef>
        <a:spcAft>
          <a:spcPct val="0"/>
        </a:spcAft>
        <a:buClr>
          <a:schemeClr val="tx2"/>
        </a:buClr>
        <a:buChar char="•"/>
        <a:defRPr sz="3200">
          <a:solidFill>
            <a:schemeClr val="tx1"/>
          </a:solidFill>
          <a:latin typeface="+mn-lt"/>
          <a:ea typeface="ＭＳ Ｐゴシック" charset="0"/>
          <a:cs typeface="ＭＳ Ｐゴシック" pitchFamily="34" charset="-128"/>
        </a:defRPr>
      </a:lvl1pPr>
      <a:lvl2pPr marL="627063" indent="-284163" algn="l" rtl="0" eaLnBrk="0" fontAlgn="base" hangingPunct="0">
        <a:spcBef>
          <a:spcPct val="0"/>
        </a:spcBef>
        <a:spcAft>
          <a:spcPct val="0"/>
        </a:spcAft>
        <a:buClr>
          <a:schemeClr val="tx2"/>
        </a:buClr>
        <a:buFont typeface="Arial" pitchFamily="34" charset="0"/>
        <a:buChar char="–"/>
        <a:defRPr sz="2800">
          <a:solidFill>
            <a:schemeClr val="tx1"/>
          </a:solidFill>
          <a:latin typeface="+mn-lt"/>
          <a:ea typeface="ＭＳ Ｐゴシック" pitchFamily="34" charset="-128"/>
          <a:cs typeface="ＭＳ Ｐゴシック" pitchFamily="34" charset="-128"/>
        </a:defRPr>
      </a:lvl2pPr>
      <a:lvl3pPr marL="912813" indent="-169863" algn="l" rtl="0" eaLnBrk="0" fontAlgn="base" hangingPunct="0">
        <a:spcBef>
          <a:spcPct val="0"/>
        </a:spcBef>
        <a:spcAft>
          <a:spcPct val="0"/>
        </a:spcAft>
        <a:buClr>
          <a:schemeClr val="tx2"/>
        </a:buClr>
        <a:buChar char="•"/>
        <a:defRPr sz="2400">
          <a:solidFill>
            <a:schemeClr val="tx1"/>
          </a:solidFill>
          <a:latin typeface="+mn-lt"/>
          <a:ea typeface="ＭＳ Ｐゴシック" pitchFamily="34" charset="-128"/>
          <a:cs typeface="ＭＳ Ｐゴシック" pitchFamily="34" charset="-128"/>
        </a:defRPr>
      </a:lvl3pPr>
      <a:lvl4pPr marL="1255713" indent="-227013" algn="l" rtl="0" eaLnBrk="0" fontAlgn="base" hangingPunct="0">
        <a:spcBef>
          <a:spcPct val="0"/>
        </a:spcBef>
        <a:spcAft>
          <a:spcPct val="0"/>
        </a:spcAft>
        <a:buClr>
          <a:schemeClr val="tx2"/>
        </a:buClr>
        <a:buFont typeface="Arial" pitchFamily="34" charset="0"/>
        <a:buChar char="–"/>
        <a:defRPr sz="2000">
          <a:solidFill>
            <a:schemeClr val="tx1"/>
          </a:solidFill>
          <a:latin typeface="+mn-lt"/>
          <a:ea typeface="ＭＳ Ｐゴシック" pitchFamily="34" charset="-128"/>
          <a:cs typeface="ＭＳ Ｐゴシック" pitchFamily="34" charset="-128"/>
        </a:defRPr>
      </a:lvl4pPr>
      <a:lvl5pPr marL="1484313" indent="-112713" algn="l" rtl="0" eaLnBrk="0" fontAlgn="base" hangingPunct="0">
        <a:spcBef>
          <a:spcPct val="0"/>
        </a:spcBef>
        <a:spcAft>
          <a:spcPct val="0"/>
        </a:spcAft>
        <a:buClr>
          <a:schemeClr val="tx2"/>
        </a:buClr>
        <a:buChar char="•"/>
        <a:defRPr sz="2000">
          <a:solidFill>
            <a:schemeClr val="tx1"/>
          </a:solidFill>
          <a:latin typeface="+mn-lt"/>
          <a:ea typeface="ＭＳ Ｐゴシック" pitchFamily="34" charset="-128"/>
          <a:cs typeface="ＭＳ Ｐゴシック" pitchFamily="34" charset="-128"/>
        </a:defRPr>
      </a:lvl5pPr>
      <a:lvl6pPr marL="1942873" indent="-114287" algn="l" rtl="0" fontAlgn="base">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fontAlgn="base">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fontAlgn="base">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fontAlgn="base">
        <a:spcBef>
          <a:spcPct val="20000"/>
        </a:spcBef>
        <a:spcAft>
          <a:spcPct val="0"/>
        </a:spcAft>
        <a:buClr>
          <a:schemeClr val="tx2"/>
        </a:buClr>
        <a:buChar char="•"/>
        <a:defRPr sz="1400">
          <a:solidFill>
            <a:schemeClr val="tx1"/>
          </a:solidFill>
          <a:latin typeface="+mn-lt"/>
          <a:ea typeface="ＭＳ Ｐゴシック" pitchFamily="-6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81000" y="3733800"/>
            <a:ext cx="8389938" cy="858838"/>
          </a:xfrm>
        </p:spPr>
        <p:txBody>
          <a:bodyPr/>
          <a:lstStyle/>
          <a:p>
            <a:pPr algn="ctr"/>
            <a:r>
              <a:rPr lang="en-US" sz="2400" dirty="0" smtClean="0">
                <a:ea typeface="ＭＳ Ｐゴシック" pitchFamily="34" charset="-128"/>
              </a:rPr>
              <a:t>Thomson Reuters’ engagements with </a:t>
            </a:r>
            <a:br>
              <a:rPr lang="en-US" sz="2400" dirty="0" smtClean="0">
                <a:ea typeface="ＭＳ Ｐゴシック" pitchFamily="34" charset="-128"/>
              </a:rPr>
            </a:br>
            <a:r>
              <a:rPr lang="en-US" sz="2400" dirty="0" smtClean="0">
                <a:ea typeface="ＭＳ Ｐゴシック" pitchFamily="34" charset="-128"/>
              </a:rPr>
              <a:t>Open – Access, Data, Standards</a:t>
            </a:r>
            <a:endParaRPr lang="en-US" sz="2400" b="1" dirty="0" smtClean="0">
              <a:ea typeface="ＭＳ Ｐゴシック" pitchFamily="34" charset="-128"/>
              <a:cs typeface="Arial" pitchFamily="34" charset="0"/>
            </a:endParaRPr>
          </a:p>
        </p:txBody>
      </p:sp>
      <p:sp>
        <p:nvSpPr>
          <p:cNvPr id="3" name="Subtitle 2"/>
          <p:cNvSpPr>
            <a:spLocks noGrp="1"/>
          </p:cNvSpPr>
          <p:nvPr>
            <p:ph type="subTitle" idx="1"/>
          </p:nvPr>
        </p:nvSpPr>
        <p:spPr>
          <a:xfrm>
            <a:off x="381000" y="4800600"/>
            <a:ext cx="8389938" cy="1219200"/>
          </a:xfrm>
        </p:spPr>
        <p:txBody>
          <a:bodyPr/>
          <a:lstStyle/>
          <a:p>
            <a:pPr>
              <a:defRPr/>
            </a:pPr>
            <a:r>
              <a:rPr lang="sv-SE" sz="1800" dirty="0" smtClean="0">
                <a:solidFill>
                  <a:srgbClr val="FF6600"/>
                </a:solidFill>
                <a:cs typeface="Arial"/>
              </a:rPr>
              <a:t/>
            </a:r>
            <a:br>
              <a:rPr lang="sv-SE" sz="1800" dirty="0" smtClean="0">
                <a:solidFill>
                  <a:srgbClr val="FF6600"/>
                </a:solidFill>
                <a:cs typeface="Arial"/>
              </a:rPr>
            </a:br>
            <a:endParaRPr lang="sv-SE" sz="1800" dirty="0" smtClean="0">
              <a:solidFill>
                <a:schemeClr val="accent6">
                  <a:lumMod val="50000"/>
                </a:schemeClr>
              </a:solidFill>
              <a:cs typeface="Arial"/>
            </a:endParaRPr>
          </a:p>
          <a:p>
            <a:pPr>
              <a:spcBef>
                <a:spcPts val="600"/>
              </a:spcBef>
              <a:defRPr/>
            </a:pPr>
            <a:endParaRPr lang="sv-SE" sz="1800" dirty="0" smtClean="0">
              <a:solidFill>
                <a:schemeClr val="accent6">
                  <a:lumMod val="50000"/>
                </a:schemeClr>
              </a:solidFill>
              <a:cs typeface="Arial"/>
            </a:endParaRPr>
          </a:p>
        </p:txBody>
      </p:sp>
      <p:pic>
        <p:nvPicPr>
          <p:cNvPr id="14340" name="Picture 6" descr="W:\Creative_Services_Jobs\1002157_BRAND3xSquare\May2013\Art\RTR3D36Q - Baz Ratner.jpg"/>
          <p:cNvPicPr>
            <a:picLocks noChangeAspect="1" noChangeArrowheads="1"/>
          </p:cNvPicPr>
          <p:nvPr/>
        </p:nvPicPr>
        <p:blipFill>
          <a:blip r:embed="rId3"/>
          <a:srcRect/>
          <a:stretch>
            <a:fillRect/>
          </a:stretch>
        </p:blipFill>
        <p:spPr bwMode="auto">
          <a:xfrm>
            <a:off x="352425" y="376238"/>
            <a:ext cx="8475663" cy="3375025"/>
          </a:xfrm>
          <a:prstGeom prst="rect">
            <a:avLst/>
          </a:prstGeom>
          <a:noFill/>
          <a:ln w="9525">
            <a:noFill/>
            <a:miter lim="800000"/>
            <a:headEnd/>
            <a:tailEnd/>
          </a:ln>
        </p:spPr>
      </p:pic>
      <p:sp>
        <p:nvSpPr>
          <p:cNvPr id="5" name="TextBox 4"/>
          <p:cNvSpPr txBox="1"/>
          <p:nvPr/>
        </p:nvSpPr>
        <p:spPr bwMode="gray">
          <a:xfrm>
            <a:off x="304800" y="4926728"/>
            <a:ext cx="914400" cy="914400"/>
          </a:xfrm>
          <a:prstGeom prst="rect">
            <a:avLst/>
          </a:prstGeom>
          <a:noFill/>
          <a:ln w="12700">
            <a:noFill/>
            <a:miter lim="800000"/>
            <a:headEnd type="none" w="sm" len="sm"/>
            <a:tailEnd type="none" w="sm" len="sm"/>
          </a:ln>
        </p:spPr>
        <p:txBody>
          <a:bodyPr wrap="none" rtlCol="0" anchor="ctr" anchorCtr="0">
            <a:noAutofit/>
          </a:bodyPr>
          <a:lstStyle/>
          <a:p>
            <a:pPr eaLnBrk="0" fontAlgn="auto" hangingPunct="0">
              <a:spcAft>
                <a:spcPts val="0"/>
              </a:spcAft>
            </a:pPr>
            <a:r>
              <a:rPr lang="de-DE" sz="2000" kern="0" dirty="0" smtClean="0"/>
              <a:t>Brigitte Joerg, Lead Product Standardization Egineer</a:t>
            </a:r>
          </a:p>
          <a:p>
            <a:pPr eaLnBrk="0" fontAlgn="auto" hangingPunct="0">
              <a:spcAft>
                <a:spcPts val="0"/>
              </a:spcAft>
            </a:pPr>
            <a:r>
              <a:rPr lang="de-DE" sz="2000" kern="0" dirty="0" smtClean="0"/>
              <a:t>Sebastien Vellay, Country Account Manager, Iberia</a:t>
            </a:r>
          </a:p>
          <a:p>
            <a:pPr eaLnBrk="0" fontAlgn="auto" hangingPunct="0">
              <a:spcAft>
                <a:spcPts val="0"/>
              </a:spcAft>
            </a:pPr>
            <a:r>
              <a:rPr lang="de-DE" sz="2000" kern="0" dirty="0" smtClean="0"/>
              <a:t>Katrin Jaehnke, Converis Solution Specialis</a:t>
            </a:r>
            <a:r>
              <a:rPr lang="en-US" sz="2000" kern="0" dirty="0" smtClean="0"/>
              <a:t>t</a:t>
            </a:r>
          </a:p>
          <a:p>
            <a:pPr eaLnBrk="0" fontAlgn="auto" hangingPunct="0">
              <a:spcAft>
                <a:spcPts val="0"/>
              </a:spcAft>
            </a:pPr>
            <a:endParaRPr lang="de-DE" sz="20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atin typeface="Arial" pitchFamily="34" charset="0"/>
                <a:cs typeface="Arial" pitchFamily="34" charset="0"/>
              </a:rPr>
              <a:t>InCites</a:t>
            </a:r>
          </a:p>
        </p:txBody>
      </p:sp>
      <p:sp>
        <p:nvSpPr>
          <p:cNvPr id="33795" name="Content Placeholder 2"/>
          <p:cNvSpPr>
            <a:spLocks noGrp="1"/>
          </p:cNvSpPr>
          <p:nvPr>
            <p:ph idx="1"/>
          </p:nvPr>
        </p:nvSpPr>
        <p:spPr/>
        <p:txBody>
          <a:bodyPr/>
          <a:lstStyle/>
          <a:p>
            <a:r>
              <a:rPr lang="de-DE" sz="2000" smtClean="0">
                <a:latin typeface="Arial" pitchFamily="34" charset="0"/>
                <a:cs typeface="Arial" pitchFamily="34" charset="0"/>
              </a:rPr>
              <a:t>Filter on OA within B&amp;A. </a:t>
            </a:r>
            <a:r>
              <a:rPr lang="en-US" sz="2000" b="1" smtClean="0">
                <a:latin typeface="Arial" pitchFamily="34" charset="0"/>
                <a:cs typeface="Arial" pitchFamily="34" charset="0"/>
              </a:rPr>
              <a:t>All journals</a:t>
            </a:r>
            <a:r>
              <a:rPr lang="en-US" sz="2000" smtClean="0">
                <a:latin typeface="Arial" pitchFamily="34" charset="0"/>
                <a:cs typeface="Arial" pitchFamily="34" charset="0"/>
              </a:rPr>
              <a:t> – sorted by Category Normalized Citation Impact vs. Open Access titles (gold) only</a:t>
            </a:r>
          </a:p>
          <a:p>
            <a:endParaRPr lang="en-US" smtClean="0">
              <a:latin typeface="Arial" pitchFamily="34" charset="0"/>
              <a:cs typeface="Arial" pitchFamily="34" charset="0"/>
            </a:endParaRPr>
          </a:p>
        </p:txBody>
      </p:sp>
      <p:pic>
        <p:nvPicPr>
          <p:cNvPr id="33796" name="Picture 3" descr="Open Access InCites.png"/>
          <p:cNvPicPr>
            <a:picLocks noChangeAspect="1"/>
          </p:cNvPicPr>
          <p:nvPr/>
        </p:nvPicPr>
        <p:blipFill>
          <a:blip r:embed="rId2"/>
          <a:srcRect/>
          <a:stretch>
            <a:fillRect/>
          </a:stretch>
        </p:blipFill>
        <p:spPr bwMode="auto">
          <a:xfrm>
            <a:off x="381000" y="1905000"/>
            <a:ext cx="7391400" cy="3533775"/>
          </a:xfrm>
          <a:prstGeom prst="rect">
            <a:avLst/>
          </a:prstGeom>
          <a:noFill/>
          <a:ln w="9525">
            <a:noFill/>
            <a:miter lim="800000"/>
            <a:headEnd/>
            <a:tailEnd/>
          </a:ln>
        </p:spPr>
      </p:pic>
      <p:pic>
        <p:nvPicPr>
          <p:cNvPr id="33797" name="Picture 4" descr="Open Access InCites_2.png"/>
          <p:cNvPicPr>
            <a:picLocks noChangeAspect="1"/>
          </p:cNvPicPr>
          <p:nvPr/>
        </p:nvPicPr>
        <p:blipFill>
          <a:blip r:embed="rId3"/>
          <a:srcRect/>
          <a:stretch>
            <a:fillRect/>
          </a:stretch>
        </p:blipFill>
        <p:spPr bwMode="auto">
          <a:xfrm>
            <a:off x="2667000" y="3048000"/>
            <a:ext cx="6477000" cy="3078163"/>
          </a:xfrm>
          <a:prstGeom prst="rect">
            <a:avLst/>
          </a:prstGeom>
          <a:noFill/>
          <a:ln w="9525">
            <a:noFill/>
            <a:miter lim="800000"/>
            <a:headEnd/>
            <a:tailEnd/>
          </a:ln>
        </p:spPr>
      </p:pic>
      <p:pic>
        <p:nvPicPr>
          <p:cNvPr id="33798" name="Rounded Rectangle 3"/>
          <p:cNvPicPr>
            <a:picLocks noChangeArrowheads="1"/>
          </p:cNvPicPr>
          <p:nvPr/>
        </p:nvPicPr>
        <p:blipFill>
          <a:blip r:embed="rId4"/>
          <a:srcRect/>
          <a:stretch>
            <a:fillRect/>
          </a:stretch>
        </p:blipFill>
        <p:spPr bwMode="auto">
          <a:xfrm>
            <a:off x="2667000" y="3276600"/>
            <a:ext cx="180022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latin typeface="Arial" pitchFamily="34" charset="0"/>
                <a:cs typeface="Arial" pitchFamily="34" charset="0"/>
              </a:rPr>
              <a:t>WOSP &amp; Converis</a:t>
            </a:r>
          </a:p>
        </p:txBody>
      </p:sp>
      <p:pic>
        <p:nvPicPr>
          <p:cNvPr id="36867" name="Content Placeholder 5" descr="Sherpa romeo colors by top10 publication years_2.png"/>
          <p:cNvPicPr>
            <a:picLocks noGrp="1" noChangeAspect="1"/>
          </p:cNvPicPr>
          <p:nvPr>
            <p:ph idx="1"/>
          </p:nvPr>
        </p:nvPicPr>
        <p:blipFill>
          <a:blip r:embed="rId2"/>
          <a:srcRect/>
          <a:stretch>
            <a:fillRect/>
          </a:stretch>
        </p:blipFill>
        <p:spPr>
          <a:xfrm>
            <a:off x="609600" y="1590675"/>
            <a:ext cx="7985125" cy="42100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5"/>
          <p:cNvSpPr>
            <a:spLocks noGrp="1"/>
          </p:cNvSpPr>
          <p:nvPr>
            <p:ph type="title"/>
          </p:nvPr>
        </p:nvSpPr>
        <p:spPr>
          <a:xfrm>
            <a:off x="349250" y="377825"/>
            <a:ext cx="8504238" cy="914400"/>
          </a:xfrm>
        </p:spPr>
        <p:txBody>
          <a:bodyPr/>
          <a:lstStyle/>
          <a:p>
            <a:r>
              <a:rPr lang="en-GB" smtClean="0">
                <a:latin typeface="Arial" pitchFamily="34" charset="0"/>
                <a:cs typeface="Arial" pitchFamily="34" charset="0"/>
              </a:rPr>
              <a:t>Standardization Efforts</a:t>
            </a:r>
          </a:p>
        </p:txBody>
      </p:sp>
      <p:sp>
        <p:nvSpPr>
          <p:cNvPr id="18435" name="Content Placeholder 2"/>
          <p:cNvSpPr>
            <a:spLocks noGrp="1"/>
          </p:cNvSpPr>
          <p:nvPr>
            <p:ph type="body" idx="1"/>
          </p:nvPr>
        </p:nvSpPr>
        <p:spPr>
          <a:xfrm>
            <a:off x="349250" y="1547813"/>
            <a:ext cx="8504238" cy="461962"/>
          </a:xfrm>
        </p:spPr>
        <p:txBody>
          <a:bodyPr/>
          <a:lstStyle/>
          <a:p>
            <a:endParaRPr lang="sv-SE" sz="3200" b="1" smtClean="0">
              <a:latin typeface="Arial" pitchFamily="34" charset="0"/>
              <a:cs typeface="Arial" pitchFamily="34" charset="0"/>
            </a:endParaRPr>
          </a:p>
          <a:p>
            <a:endParaRPr lang="sv-SE" sz="3200" b="1"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regionalization.png"/>
          <p:cNvPicPr>
            <a:picLocks noGrp="1" noChangeAspect="1"/>
          </p:cNvPicPr>
          <p:nvPr>
            <p:ph idx="1"/>
          </p:nvPr>
        </p:nvPicPr>
        <p:blipFill>
          <a:blip r:embed="rId3"/>
          <a:srcRect/>
          <a:stretch>
            <a:fillRect/>
          </a:stretch>
        </p:blipFill>
        <p:spPr>
          <a:xfrm>
            <a:off x="457200" y="1219200"/>
            <a:ext cx="7800975" cy="4095750"/>
          </a:xfrm>
        </p:spPr>
      </p:pic>
      <p:sp>
        <p:nvSpPr>
          <p:cNvPr id="17411" name="Title 1"/>
          <p:cNvSpPr>
            <a:spLocks noGrp="1"/>
          </p:cNvSpPr>
          <p:nvPr>
            <p:ph type="title"/>
          </p:nvPr>
        </p:nvSpPr>
        <p:spPr>
          <a:xfrm>
            <a:off x="381000" y="152400"/>
            <a:ext cx="8382000" cy="836613"/>
          </a:xfrm>
        </p:spPr>
        <p:txBody>
          <a:bodyPr/>
          <a:lstStyle/>
          <a:p>
            <a:r>
              <a:rPr lang="de-DE" dirty="0" smtClean="0">
                <a:latin typeface="Arial" pitchFamily="34" charset="0"/>
                <a:cs typeface="Arial" pitchFamily="34" charset="0"/>
              </a:rPr>
              <a:t>Requirements differ while core software remains</a:t>
            </a:r>
            <a:endParaRPr lang="en-US" dirty="0" smtClean="0">
              <a:latin typeface="Arial" pitchFamily="34" charset="0"/>
              <a:cs typeface="Arial" pitchFamily="34" charset="0"/>
            </a:endParaRPr>
          </a:p>
        </p:txBody>
      </p:sp>
      <p:sp>
        <p:nvSpPr>
          <p:cNvPr id="6" name="TextBox 5"/>
          <p:cNvSpPr txBox="1">
            <a:spLocks noChangeArrowheads="1"/>
          </p:cNvSpPr>
          <p:nvPr/>
        </p:nvSpPr>
        <p:spPr bwMode="auto">
          <a:xfrm>
            <a:off x="304800" y="5181600"/>
            <a:ext cx="9220200" cy="923330"/>
          </a:xfrm>
          <a:prstGeom prst="rect">
            <a:avLst/>
          </a:prstGeom>
          <a:noFill/>
          <a:ln w="9525">
            <a:noFill/>
            <a:miter lim="800000"/>
            <a:headEnd/>
            <a:tailEnd/>
          </a:ln>
        </p:spPr>
        <p:txBody>
          <a:bodyPr>
            <a:spAutoFit/>
          </a:bodyPr>
          <a:lstStyle/>
          <a:p>
            <a:r>
              <a:rPr lang="de-DE" b="1" dirty="0">
                <a:solidFill>
                  <a:schemeClr val="tx1">
                    <a:lumMod val="50000"/>
                  </a:schemeClr>
                </a:solidFill>
                <a:cs typeface="Arial" pitchFamily="34" charset="0"/>
              </a:rPr>
              <a:t>- </a:t>
            </a:r>
            <a:r>
              <a:rPr lang="de-DE" b="1" dirty="0" smtClean="0">
                <a:solidFill>
                  <a:schemeClr val="tx1">
                    <a:lumMod val="50000"/>
                  </a:schemeClr>
                </a:solidFill>
                <a:cs typeface="Arial" pitchFamily="34" charset="0"/>
              </a:rPr>
              <a:t>Standards </a:t>
            </a:r>
            <a:r>
              <a:rPr lang="de-DE" b="1" dirty="0">
                <a:solidFill>
                  <a:schemeClr val="tx1">
                    <a:lumMod val="50000"/>
                  </a:schemeClr>
                </a:solidFill>
                <a:cs typeface="Arial" pitchFamily="34" charset="0"/>
              </a:rPr>
              <a:t>vs. Regional Solutions</a:t>
            </a:r>
          </a:p>
          <a:p>
            <a:pPr>
              <a:buFontTx/>
              <a:buChar char="-"/>
            </a:pPr>
            <a:r>
              <a:rPr lang="de-DE" b="1" dirty="0" smtClean="0">
                <a:solidFill>
                  <a:schemeClr val="tx1">
                    <a:lumMod val="50000"/>
                  </a:schemeClr>
                </a:solidFill>
                <a:cs typeface="Arial" pitchFamily="34" charset="0"/>
              </a:rPr>
              <a:t> Stability through core </a:t>
            </a:r>
            <a:r>
              <a:rPr lang="de-DE" b="1" dirty="0">
                <a:solidFill>
                  <a:schemeClr val="tx1">
                    <a:lumMod val="50000"/>
                  </a:schemeClr>
                </a:solidFill>
                <a:cs typeface="Arial" pitchFamily="34" charset="0"/>
              </a:rPr>
              <a:t>standards </a:t>
            </a:r>
            <a:endParaRPr lang="de-DE" b="1" dirty="0" smtClean="0">
              <a:solidFill>
                <a:schemeClr val="tx1">
                  <a:lumMod val="50000"/>
                </a:schemeClr>
              </a:solidFill>
              <a:cs typeface="Arial" pitchFamily="34" charset="0"/>
            </a:endParaRPr>
          </a:p>
          <a:p>
            <a:pPr>
              <a:buFontTx/>
              <a:buChar char="-"/>
            </a:pPr>
            <a:r>
              <a:rPr lang="de-DE" b="1" dirty="0">
                <a:solidFill>
                  <a:schemeClr val="tx1">
                    <a:lumMod val="50000"/>
                  </a:schemeClr>
                </a:solidFill>
                <a:cs typeface="Arial" pitchFamily="34" charset="0"/>
              </a:rPr>
              <a:t> </a:t>
            </a:r>
            <a:r>
              <a:rPr lang="de-DE" b="1" dirty="0" smtClean="0">
                <a:solidFill>
                  <a:schemeClr val="tx1">
                    <a:lumMod val="50000"/>
                  </a:schemeClr>
                </a:solidFill>
                <a:cs typeface="Arial" pitchFamily="34" charset="0"/>
              </a:rPr>
              <a:t>High </a:t>
            </a:r>
            <a:r>
              <a:rPr lang="de-DE" b="1" dirty="0">
                <a:solidFill>
                  <a:schemeClr val="tx1">
                    <a:lumMod val="50000"/>
                  </a:schemeClr>
                </a:solidFill>
                <a:cs typeface="Arial" pitchFamily="34" charset="0"/>
              </a:rPr>
              <a:t>flexibility </a:t>
            </a:r>
            <a:r>
              <a:rPr lang="de-DE" b="1" dirty="0" smtClean="0">
                <a:solidFill>
                  <a:schemeClr val="tx1">
                    <a:lumMod val="50000"/>
                  </a:schemeClr>
                </a:solidFill>
                <a:cs typeface="Arial" pitchFamily="34" charset="0"/>
              </a:rPr>
              <a:t>with </a:t>
            </a:r>
            <a:r>
              <a:rPr lang="de-DE" b="1" dirty="0">
                <a:solidFill>
                  <a:schemeClr val="tx1">
                    <a:lumMod val="50000"/>
                  </a:schemeClr>
                </a:solidFill>
                <a:cs typeface="Arial" pitchFamily="34" charset="0"/>
              </a:rPr>
              <a:t>specific </a:t>
            </a:r>
            <a:r>
              <a:rPr lang="de-DE" b="1" dirty="0" smtClean="0">
                <a:solidFill>
                  <a:schemeClr val="tx1">
                    <a:lumMod val="50000"/>
                  </a:schemeClr>
                </a:solidFill>
                <a:cs typeface="Arial" pitchFamily="34" charset="0"/>
              </a:rPr>
              <a:t>needs</a:t>
            </a:r>
            <a:endParaRPr lang="en-US" b="1" dirty="0">
              <a:solidFill>
                <a:schemeClr val="tx1">
                  <a:lumMod val="50000"/>
                </a:schemeClr>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4"/>
          <p:cNvSpPr>
            <a:spLocks noGrp="1"/>
          </p:cNvSpPr>
          <p:nvPr>
            <p:ph type="title"/>
          </p:nvPr>
        </p:nvSpPr>
        <p:spPr/>
        <p:txBody>
          <a:bodyPr/>
          <a:lstStyle/>
          <a:p>
            <a:r>
              <a:rPr lang="en-GB" dirty="0" smtClean="0">
                <a:latin typeface="Arial" pitchFamily="34" charset="0"/>
                <a:cs typeface="Arial" pitchFamily="34" charset="0"/>
              </a:rPr>
              <a:t>Standardisation Engagements</a:t>
            </a:r>
          </a:p>
        </p:txBody>
      </p:sp>
      <p:pic>
        <p:nvPicPr>
          <p:cNvPr id="19459" name="Picture 1"/>
          <p:cNvPicPr>
            <a:picLocks noChangeAspect="1"/>
          </p:cNvPicPr>
          <p:nvPr/>
        </p:nvPicPr>
        <p:blipFill>
          <a:blip r:embed="rId3"/>
          <a:srcRect l="1382" t="2438" r="1421" b="26018"/>
          <a:stretch>
            <a:fillRect/>
          </a:stretch>
        </p:blipFill>
        <p:spPr bwMode="auto">
          <a:xfrm>
            <a:off x="571500" y="1371600"/>
            <a:ext cx="8039100" cy="4470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Open Engagements</a:t>
            </a:r>
            <a:endParaRPr lang="en-US" dirty="0"/>
          </a:p>
        </p:txBody>
      </p:sp>
      <p:sp>
        <p:nvSpPr>
          <p:cNvPr id="3" name="Rectangle 39"/>
          <p:cNvSpPr>
            <a:spLocks noChangeArrowheads="1"/>
          </p:cNvSpPr>
          <p:nvPr/>
        </p:nvSpPr>
        <p:spPr bwMode="auto">
          <a:xfrm>
            <a:off x="395536" y="1219200"/>
            <a:ext cx="8568952" cy="5447637"/>
          </a:xfrm>
          <a:prstGeom prst="rect">
            <a:avLst/>
          </a:prstGeom>
          <a:noFill/>
          <a:ln w="9525">
            <a:noFill/>
            <a:miter lim="800000"/>
            <a:headEnd/>
            <a:tailEnd/>
          </a:ln>
        </p:spPr>
        <p:txBody>
          <a:bodyPr wrap="square" lIns="91431" tIns="45716" rIns="91431" bIns="45716">
            <a:spAutoFit/>
          </a:bodyPr>
          <a:lstStyle/>
          <a:p>
            <a:pPr>
              <a:spcBef>
                <a:spcPct val="20000"/>
              </a:spcBef>
              <a:buClr>
                <a:srgbClr val="FF8000"/>
              </a:buClr>
              <a:buFont typeface="Arial" pitchFamily="34" charset="0"/>
              <a:buChar char="•"/>
              <a:tabLst>
                <a:tab pos="265113" algn="l"/>
              </a:tabLst>
            </a:pPr>
            <a:r>
              <a:rPr lang="de-DE" sz="2000" dirty="0" smtClean="0">
                <a:cs typeface="Arial" pitchFamily="34" charset="0"/>
              </a:rPr>
              <a:t> </a:t>
            </a:r>
            <a:r>
              <a:rPr lang="de-DE" sz="2000" b="1" dirty="0" smtClean="0">
                <a:cs typeface="Arial" pitchFamily="34" charset="0"/>
              </a:rPr>
              <a:t>euroCRIS </a:t>
            </a:r>
            <a:r>
              <a:rPr lang="de-DE" sz="2000" dirty="0" smtClean="0">
                <a:cs typeface="Arial" pitchFamily="34" charset="0"/>
              </a:rPr>
              <a:t>(Strategic VIVO Partner): </a:t>
            </a:r>
          </a:p>
          <a:p>
            <a:pPr lvl="1">
              <a:spcBef>
                <a:spcPct val="20000"/>
              </a:spcBef>
              <a:buClr>
                <a:srgbClr val="FF8000"/>
              </a:buClr>
              <a:buFont typeface="Arial" pitchFamily="34" charset="0"/>
              <a:buChar char="•"/>
              <a:tabLst>
                <a:tab pos="265113" algn="l"/>
              </a:tabLst>
            </a:pPr>
            <a:r>
              <a:rPr lang="de-DE" sz="2000" dirty="0" smtClean="0">
                <a:cs typeface="Arial" pitchFamily="34" charset="0"/>
              </a:rPr>
              <a:t>  Member of Board for multiple years and leader of CERIF workgroup to develop a data model for research community (Brigitte Jörg)</a:t>
            </a:r>
          </a:p>
          <a:p>
            <a:pPr lvl="1">
              <a:spcBef>
                <a:spcPct val="20000"/>
              </a:spcBef>
              <a:buClr>
                <a:srgbClr val="FF8000"/>
              </a:buClr>
              <a:buFont typeface="Arial" pitchFamily="34" charset="0"/>
              <a:buChar char="•"/>
              <a:tabLst>
                <a:tab pos="265113" algn="l"/>
              </a:tabLst>
            </a:pPr>
            <a:r>
              <a:rPr lang="de-DE" sz="2000" dirty="0" smtClean="0">
                <a:cs typeface="Arial" pitchFamily="34" charset="0"/>
              </a:rPr>
              <a:t> OpenAIRE: Guidelines CRIS Managers (Brigitte Jörg,Thorsten Höllrigl)</a:t>
            </a:r>
          </a:p>
          <a:p>
            <a:pPr>
              <a:spcBef>
                <a:spcPct val="20000"/>
              </a:spcBef>
              <a:buClr>
                <a:srgbClr val="FF8000"/>
              </a:buClr>
              <a:buFont typeface="Arial" pitchFamily="34" charset="0"/>
              <a:buChar char="•"/>
              <a:tabLst>
                <a:tab pos="265113" algn="l"/>
              </a:tabLst>
            </a:pPr>
            <a:r>
              <a:rPr lang="de-DE" sz="2000" dirty="0" smtClean="0">
                <a:cs typeface="Arial" pitchFamily="34" charset="0"/>
              </a:rPr>
              <a:t> </a:t>
            </a:r>
            <a:r>
              <a:rPr lang="de-DE" sz="2000" b="1" dirty="0" smtClean="0">
                <a:cs typeface="Arial" pitchFamily="34" charset="0"/>
              </a:rPr>
              <a:t>CASRAI</a:t>
            </a:r>
            <a:r>
              <a:rPr lang="de-DE" sz="2000" dirty="0" smtClean="0">
                <a:cs typeface="Arial" pitchFamily="34" charset="0"/>
              </a:rPr>
              <a:t> working group Engagements (Thorsten Höllrigl, Brigitte Jörg)</a:t>
            </a:r>
          </a:p>
          <a:p>
            <a:pPr eaLnBrk="0" hangingPunct="0">
              <a:lnSpc>
                <a:spcPts val="2400"/>
              </a:lnSpc>
              <a:spcBef>
                <a:spcPct val="20000"/>
              </a:spcBef>
              <a:buClr>
                <a:srgbClr val="FF8000"/>
              </a:buClr>
              <a:buFont typeface="Arial" pitchFamily="34" charset="0"/>
              <a:buChar char="•"/>
              <a:tabLst>
                <a:tab pos="265113" algn="l"/>
              </a:tabLst>
            </a:pPr>
            <a:r>
              <a:rPr lang="de-DE" sz="2000" b="1" dirty="0" smtClean="0">
                <a:cs typeface="Arial" pitchFamily="34" charset="0"/>
              </a:rPr>
              <a:t> VIVO </a:t>
            </a:r>
          </a:p>
          <a:p>
            <a:pPr lvl="1" eaLnBrk="0" hangingPunct="0">
              <a:lnSpc>
                <a:spcPts val="2400"/>
              </a:lnSpc>
              <a:spcBef>
                <a:spcPct val="20000"/>
              </a:spcBef>
              <a:buClr>
                <a:srgbClr val="FF8000"/>
              </a:buClr>
              <a:buFont typeface="Arial" pitchFamily="34" charset="0"/>
              <a:buChar char="•"/>
              <a:tabLst>
                <a:tab pos="265113" algn="l"/>
              </a:tabLst>
            </a:pPr>
            <a:r>
              <a:rPr lang="de-DE" sz="2000" b="1" dirty="0" smtClean="0">
                <a:cs typeface="Arial" pitchFamily="34" charset="0"/>
              </a:rPr>
              <a:t> </a:t>
            </a:r>
            <a:r>
              <a:rPr lang="de-DE" sz="2000" dirty="0" smtClean="0">
                <a:cs typeface="Arial" pitchFamily="34" charset="0"/>
              </a:rPr>
              <a:t>Duraspace and VIVO Leadership Group (Thorsten Höllrigl)</a:t>
            </a:r>
          </a:p>
          <a:p>
            <a:pPr lvl="1" eaLnBrk="0" hangingPunct="0">
              <a:lnSpc>
                <a:spcPts val="2400"/>
              </a:lnSpc>
              <a:spcBef>
                <a:spcPct val="20000"/>
              </a:spcBef>
              <a:buClr>
                <a:srgbClr val="FF8000"/>
              </a:buClr>
              <a:buFont typeface="Arial" pitchFamily="34" charset="0"/>
              <a:buChar char="•"/>
              <a:tabLst>
                <a:tab pos="265113" algn="l"/>
              </a:tabLst>
            </a:pPr>
            <a:r>
              <a:rPr lang="de-DE" sz="2000" dirty="0" smtClean="0">
                <a:cs typeface="Arial" pitchFamily="34" charset="0"/>
              </a:rPr>
              <a:t> SHARE: VIVO Connector  (Julia Laurin, Thorsten Höllrigl)</a:t>
            </a:r>
          </a:p>
          <a:p>
            <a:pPr lvl="1">
              <a:spcBef>
                <a:spcPct val="20000"/>
              </a:spcBef>
              <a:buClr>
                <a:srgbClr val="FF8000"/>
              </a:buClr>
              <a:buFont typeface="Arial" pitchFamily="34" charset="0"/>
              <a:buChar char="•"/>
              <a:tabLst>
                <a:tab pos="265113" algn="l"/>
              </a:tabLst>
            </a:pPr>
            <a:r>
              <a:rPr lang="de-DE" sz="2000" dirty="0" smtClean="0">
                <a:cs typeface="Arial" pitchFamily="34" charset="0"/>
              </a:rPr>
              <a:t> ORCID-VIVO Connector (Thorsten Höllrigl)</a:t>
            </a:r>
          </a:p>
          <a:p>
            <a:pPr lvl="1">
              <a:spcBef>
                <a:spcPct val="20000"/>
              </a:spcBef>
              <a:buClr>
                <a:srgbClr val="FF8000"/>
              </a:buClr>
              <a:buFont typeface="Arial" pitchFamily="34" charset="0"/>
              <a:buChar char="•"/>
              <a:tabLst>
                <a:tab pos="265113" algn="l"/>
              </a:tabLst>
            </a:pPr>
            <a:r>
              <a:rPr lang="de-DE" sz="2000" dirty="0" smtClean="0">
                <a:cs typeface="Arial" pitchFamily="34" charset="0"/>
              </a:rPr>
              <a:t> CERIF-ISF Ontology Integration (Thorsten Hölligl, Melissa Händel)</a:t>
            </a:r>
          </a:p>
          <a:p>
            <a:pPr lvl="1">
              <a:spcBef>
                <a:spcPct val="20000"/>
              </a:spcBef>
              <a:buClr>
                <a:srgbClr val="FF8000"/>
              </a:buClr>
              <a:buFont typeface="Arial" pitchFamily="34" charset="0"/>
              <a:buChar char="•"/>
              <a:tabLst>
                <a:tab pos="265113" algn="l"/>
              </a:tabLst>
            </a:pPr>
            <a:r>
              <a:rPr lang="de-DE" sz="2000" dirty="0" smtClean="0">
                <a:cs typeface="Arial" pitchFamily="34" charset="0"/>
              </a:rPr>
              <a:t> VIVO Apps &amp; Tools Working Group co-chair  (Ted Lawless)</a:t>
            </a:r>
          </a:p>
          <a:p>
            <a:pPr>
              <a:spcBef>
                <a:spcPct val="20000"/>
              </a:spcBef>
              <a:buClr>
                <a:srgbClr val="FF8000"/>
              </a:buClr>
              <a:buFont typeface="Arial" pitchFamily="34" charset="0"/>
              <a:buChar char="•"/>
              <a:tabLst>
                <a:tab pos="265113" algn="l"/>
              </a:tabLst>
            </a:pPr>
            <a:r>
              <a:rPr lang="de-DE" sz="2000" dirty="0" smtClean="0">
                <a:cs typeface="Arial" pitchFamily="34" charset="0"/>
              </a:rPr>
              <a:t> </a:t>
            </a:r>
            <a:r>
              <a:rPr lang="de-DE" sz="2000" b="1" dirty="0" smtClean="0">
                <a:cs typeface="Arial" pitchFamily="34" charset="0"/>
              </a:rPr>
              <a:t>ORCID: </a:t>
            </a:r>
            <a:r>
              <a:rPr lang="de-DE" sz="2000" dirty="0" smtClean="0">
                <a:cs typeface="Arial" pitchFamily="34" charset="0"/>
              </a:rPr>
              <a:t>Output syncronization</a:t>
            </a:r>
          </a:p>
          <a:p>
            <a:pPr>
              <a:spcBef>
                <a:spcPct val="20000"/>
              </a:spcBef>
              <a:buClr>
                <a:srgbClr val="FF8000"/>
              </a:buClr>
              <a:buFont typeface="Arial" pitchFamily="34" charset="0"/>
              <a:buChar char="•"/>
              <a:tabLst>
                <a:tab pos="265113" algn="l"/>
              </a:tabLst>
            </a:pPr>
            <a:endParaRPr lang="de-DE" sz="2000" dirty="0" smtClean="0">
              <a:cs typeface="Arial" pitchFamily="34" charset="0"/>
            </a:endParaRPr>
          </a:p>
          <a:p>
            <a:pPr>
              <a:spcBef>
                <a:spcPct val="20000"/>
              </a:spcBef>
              <a:buClr>
                <a:srgbClr val="0A50A0"/>
              </a:buClr>
              <a:tabLst>
                <a:tab pos="265113" algn="l"/>
              </a:tabLst>
            </a:pPr>
            <a:endParaRPr lang="de-DE" sz="2000" dirty="0" smtClean="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Arial" pitchFamily="34" charset="0"/>
                <a:cs typeface="Arial" pitchFamily="34" charset="0"/>
              </a:rPr>
              <a:t>VIVO – Web of Science API &amp; VIVO</a:t>
            </a:r>
          </a:p>
        </p:txBody>
      </p:sp>
      <p:sp>
        <p:nvSpPr>
          <p:cNvPr id="5" name="Rectangle 4"/>
          <p:cNvSpPr/>
          <p:nvPr/>
        </p:nvSpPr>
        <p:spPr>
          <a:xfrm>
            <a:off x="381000" y="2762250"/>
            <a:ext cx="2438400" cy="1104900"/>
          </a:xfrm>
          <a:prstGeom prst="rect">
            <a:avLst/>
          </a:prstGeom>
          <a:solidFill>
            <a:schemeClr val="bg1"/>
          </a:solidFill>
          <a:ln w="254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4B4B4B"/>
                </a:solidFill>
                <a:latin typeface="Knowledge Bold" pitchFamily="34" charset="0"/>
              </a:rPr>
              <a:t>We’re able to identify and link through VIVO Co-Author Network visualization. Cross-departmental on publication highlighted</a:t>
            </a:r>
          </a:p>
        </p:txBody>
      </p:sp>
      <p:pic>
        <p:nvPicPr>
          <p:cNvPr id="23556" name="Picture 2" descr="C:\Users\Public\Documents\Projects\VIVO\conf15\idaho_carlson_wos_pubs.png"/>
          <p:cNvPicPr>
            <a:picLocks noChangeAspect="1" noChangeArrowheads="1"/>
          </p:cNvPicPr>
          <p:nvPr/>
        </p:nvPicPr>
        <p:blipFill>
          <a:blip r:embed="rId2"/>
          <a:srcRect/>
          <a:stretch>
            <a:fillRect/>
          </a:stretch>
        </p:blipFill>
        <p:spPr bwMode="auto">
          <a:xfrm>
            <a:off x="3581400" y="1295400"/>
            <a:ext cx="4667250" cy="4267200"/>
          </a:xfrm>
          <a:prstGeom prst="rect">
            <a:avLst/>
          </a:prstGeom>
          <a:noFill/>
          <a:ln w="25400">
            <a:solidFill>
              <a:schemeClr val="tx2"/>
            </a:solidFill>
            <a:miter lim="800000"/>
            <a:headEnd/>
            <a:tailEnd/>
          </a:ln>
        </p:spPr>
      </p:pic>
      <p:sp>
        <p:nvSpPr>
          <p:cNvPr id="7" name="Rectangle 6"/>
          <p:cNvSpPr/>
          <p:nvPr/>
        </p:nvSpPr>
        <p:spPr>
          <a:xfrm>
            <a:off x="381000" y="1447800"/>
            <a:ext cx="2439988" cy="1219200"/>
          </a:xfrm>
          <a:prstGeom prst="rect">
            <a:avLst/>
          </a:prstGeom>
          <a:solidFill>
            <a:schemeClr val="bg1"/>
          </a:solidFill>
          <a:ln w="254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4B4B4B"/>
                </a:solidFill>
                <a:latin typeface="Knowledge Bold" pitchFamily="34" charset="0"/>
              </a:rPr>
              <a:t>Utilizing the Web of Science API, a search for publications since 2010 yielded several publications for this faculty member</a:t>
            </a:r>
          </a:p>
        </p:txBody>
      </p:sp>
      <p:sp>
        <p:nvSpPr>
          <p:cNvPr id="8" name="Rectangle 7"/>
          <p:cNvSpPr/>
          <p:nvPr/>
        </p:nvSpPr>
        <p:spPr>
          <a:xfrm>
            <a:off x="444064" y="3505200"/>
            <a:ext cx="2438400" cy="1371600"/>
          </a:xfrm>
          <a:prstGeom prst="rect">
            <a:avLst/>
          </a:prstGeom>
          <a:solidFill>
            <a:schemeClr val="bg1"/>
          </a:solidFill>
          <a:ln w="254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4B4B4B"/>
                </a:solidFill>
                <a:latin typeface="Knowledge Bold" pitchFamily="34" charset="0"/>
              </a:rPr>
              <a:t>VIVO displaying Web of Science publication via API. Link to Web of Science and published version via DOI (Built into VIVO)</a:t>
            </a:r>
          </a:p>
        </p:txBody>
      </p:sp>
      <p:pic>
        <p:nvPicPr>
          <p:cNvPr id="23560" name="Picture 2" descr="C:\Users\Public\Documents\Projects\VIVO\conf15\idaho_carlson_coathor_network.png"/>
          <p:cNvPicPr>
            <a:picLocks noChangeAspect="1" noChangeArrowheads="1"/>
          </p:cNvPicPr>
          <p:nvPr/>
        </p:nvPicPr>
        <p:blipFill>
          <a:blip r:embed="rId3"/>
          <a:srcRect/>
          <a:stretch>
            <a:fillRect/>
          </a:stretch>
        </p:blipFill>
        <p:spPr bwMode="auto">
          <a:xfrm>
            <a:off x="3886200" y="1752600"/>
            <a:ext cx="4254500" cy="3505200"/>
          </a:xfrm>
          <a:prstGeom prst="rect">
            <a:avLst/>
          </a:prstGeom>
          <a:noFill/>
          <a:ln w="25400">
            <a:solidFill>
              <a:schemeClr val="tx2"/>
            </a:solidFill>
            <a:miter lim="800000"/>
            <a:headEnd/>
            <a:tailEnd/>
          </a:ln>
        </p:spPr>
      </p:pic>
      <p:pic>
        <p:nvPicPr>
          <p:cNvPr id="9" name="Picture 2" descr="C:\Users\Public\Documents\Projects\VIVO\conf15\idaho_carlson_single_pub.png"/>
          <p:cNvPicPr>
            <a:picLocks noChangeAspect="1" noChangeArrowheads="1"/>
          </p:cNvPicPr>
          <p:nvPr/>
        </p:nvPicPr>
        <p:blipFill>
          <a:blip r:embed="rId4"/>
          <a:srcRect/>
          <a:stretch>
            <a:fillRect/>
          </a:stretch>
        </p:blipFill>
        <p:spPr bwMode="auto">
          <a:xfrm>
            <a:off x="4443412" y="1981200"/>
            <a:ext cx="4700588" cy="3635375"/>
          </a:xfrm>
          <a:prstGeom prst="rect">
            <a:avLst/>
          </a:prstGeom>
          <a:noFill/>
          <a:ln w="25400">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latin typeface="Arial" pitchFamily="34" charset="0"/>
                <a:cs typeface="Arial" pitchFamily="34" charset="0"/>
              </a:rPr>
              <a:t>VIVO &amp; Converis</a:t>
            </a:r>
          </a:p>
        </p:txBody>
      </p:sp>
      <p:sp>
        <p:nvSpPr>
          <p:cNvPr id="7" name="Rectangle 6"/>
          <p:cNvSpPr/>
          <p:nvPr/>
        </p:nvSpPr>
        <p:spPr>
          <a:xfrm>
            <a:off x="381000" y="1447800"/>
            <a:ext cx="2439988" cy="1219200"/>
          </a:xfrm>
          <a:prstGeom prst="rect">
            <a:avLst/>
          </a:prstGeom>
          <a:solidFill>
            <a:schemeClr val="bg1"/>
          </a:solidFill>
          <a:ln w="254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4B4B4B"/>
                </a:solidFill>
                <a:latin typeface="Knowledge Bold" pitchFamily="34" charset="0"/>
              </a:rPr>
              <a:t>VIVO Profile - Publicly available. Supports search, browse, and data visualization. Uses the latest version of  </a:t>
            </a:r>
            <a:r>
              <a:rPr lang="en-US" sz="1400" dirty="0" smtClean="0">
                <a:solidFill>
                  <a:srgbClr val="4B4B4B"/>
                </a:solidFill>
                <a:latin typeface="Knowledge Bold" pitchFamily="34" charset="0"/>
              </a:rPr>
              <a:t>VIVO</a:t>
            </a:r>
            <a:endParaRPr lang="en-US" sz="1400" dirty="0">
              <a:solidFill>
                <a:srgbClr val="4B4B4B"/>
              </a:solidFill>
              <a:latin typeface="Knowledge Bold" pitchFamily="34" charset="0"/>
            </a:endParaRPr>
          </a:p>
        </p:txBody>
      </p:sp>
      <p:pic>
        <p:nvPicPr>
          <p:cNvPr id="20" name="Picture 2"/>
          <p:cNvPicPr>
            <a:picLocks noChangeAspect="1" noChangeArrowheads="1"/>
          </p:cNvPicPr>
          <p:nvPr/>
        </p:nvPicPr>
        <p:blipFill>
          <a:blip r:embed="rId2"/>
          <a:srcRect/>
          <a:stretch>
            <a:fillRect/>
          </a:stretch>
        </p:blipFill>
        <p:spPr bwMode="auto">
          <a:xfrm>
            <a:off x="3200400" y="1447800"/>
            <a:ext cx="5181600" cy="455771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4"/>
          <p:cNvSpPr>
            <a:spLocks noGrp="1"/>
          </p:cNvSpPr>
          <p:nvPr>
            <p:ph type="title"/>
          </p:nvPr>
        </p:nvSpPr>
        <p:spPr>
          <a:xfrm>
            <a:off x="349250" y="377825"/>
            <a:ext cx="8504238" cy="914400"/>
          </a:xfrm>
        </p:spPr>
        <p:txBody>
          <a:bodyPr/>
          <a:lstStyle/>
          <a:p>
            <a:r>
              <a:rPr lang="en-GB" dirty="0" smtClean="0">
                <a:latin typeface="Arial" pitchFamily="34" charset="0"/>
                <a:cs typeface="Arial" pitchFamily="34" charset="0"/>
              </a:rPr>
              <a:t>Future Developments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2129790"/>
            <a:ext cx="7772400" cy="1470660"/>
          </a:xfrm>
        </p:spPr>
        <p:txBody>
          <a:bodyPr/>
          <a:lstStyle/>
          <a:p>
            <a:pPr eaLnBrk="1" hangingPunct="1"/>
            <a:endParaRPr lang="en-US" smtClean="0"/>
          </a:p>
        </p:txBody>
      </p:sp>
      <p:sp>
        <p:nvSpPr>
          <p:cNvPr id="30723" name="Subtitle 2"/>
          <p:cNvSpPr>
            <a:spLocks noGrp="1"/>
          </p:cNvSpPr>
          <p:nvPr>
            <p:ph type="subTitle" idx="1"/>
          </p:nvPr>
        </p:nvSpPr>
        <p:spPr/>
        <p:txBody>
          <a:bodyPr/>
          <a:lstStyle/>
          <a:p>
            <a:pPr eaLnBrk="1" hangingPunct="1"/>
            <a:endParaRPr lang="en-US" smtClean="0"/>
          </a:p>
        </p:txBody>
      </p:sp>
      <p:sp>
        <p:nvSpPr>
          <p:cNvPr id="5" name="Rectangle 4"/>
          <p:cNvSpPr/>
          <p:nvPr/>
        </p:nvSpPr>
        <p:spPr>
          <a:xfrm>
            <a:off x="0" y="0"/>
            <a:ext cx="9144000"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Arial"/>
            </a:endParaRPr>
          </a:p>
        </p:txBody>
      </p:sp>
      <p:sp>
        <p:nvSpPr>
          <p:cNvPr id="43" name="Rectangle 42"/>
          <p:cNvSpPr/>
          <p:nvPr/>
        </p:nvSpPr>
        <p:spPr>
          <a:xfrm>
            <a:off x="1" y="0"/>
            <a:ext cx="6162675" cy="687706"/>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44" name="TextBox 207"/>
          <p:cNvSpPr txBox="1">
            <a:spLocks noChangeArrowheads="1"/>
          </p:cNvSpPr>
          <p:nvPr/>
        </p:nvSpPr>
        <p:spPr bwMode="auto">
          <a:xfrm>
            <a:off x="119064" y="40495"/>
            <a:ext cx="6162675" cy="597856"/>
          </a:xfrm>
          <a:prstGeom prst="rect">
            <a:avLst/>
          </a:prstGeom>
          <a:noFill/>
          <a:ln w="9525">
            <a:noFill/>
            <a:miter lim="800000"/>
            <a:headEnd/>
            <a:tailEnd/>
          </a:ln>
        </p:spPr>
        <p:txBody>
          <a:bodyPr lIns="43434" tIns="21717" rIns="43434" bIns="21717">
            <a:spAutoFit/>
          </a:bodyPr>
          <a:lstStyle/>
          <a:p>
            <a:pPr algn="ctr" defTabSz="914400">
              <a:defRPr/>
            </a:pPr>
            <a:r>
              <a:rPr lang="en-US" sz="3600" b="1" dirty="0">
                <a:solidFill>
                  <a:srgbClr val="FFFFFF"/>
                </a:solidFill>
                <a:latin typeface="Calibri"/>
                <a:ea typeface="ＭＳ Ｐゴシック" pitchFamily="34" charset="-128"/>
              </a:rPr>
              <a:t>CONVERIS</a:t>
            </a:r>
            <a:r>
              <a:rPr lang="en-US" sz="3600" b="1" baseline="30000" dirty="0">
                <a:solidFill>
                  <a:srgbClr val="FFFFFF"/>
                </a:solidFill>
                <a:latin typeface="Calibri"/>
                <a:ea typeface="ＭＳ Ｐゴシック" pitchFamily="34" charset="-128"/>
              </a:rPr>
              <a:t>TM</a:t>
            </a:r>
          </a:p>
        </p:txBody>
      </p:sp>
      <p:sp>
        <p:nvSpPr>
          <p:cNvPr id="56" name="Rounded Rectangle 55"/>
          <p:cNvSpPr/>
          <p:nvPr/>
        </p:nvSpPr>
        <p:spPr>
          <a:xfrm>
            <a:off x="47625" y="2716530"/>
            <a:ext cx="1657350" cy="1628776"/>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57" name="Rounded Rectangle 56"/>
          <p:cNvSpPr/>
          <p:nvPr/>
        </p:nvSpPr>
        <p:spPr>
          <a:xfrm>
            <a:off x="1752600" y="2716530"/>
            <a:ext cx="1709738" cy="1628776"/>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58" name="Rounded Rectangle 57"/>
          <p:cNvSpPr/>
          <p:nvPr/>
        </p:nvSpPr>
        <p:spPr>
          <a:xfrm>
            <a:off x="3505200" y="2716530"/>
            <a:ext cx="1785938" cy="1628776"/>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59" name="Rounded Rectangle 58"/>
          <p:cNvSpPr/>
          <p:nvPr/>
        </p:nvSpPr>
        <p:spPr>
          <a:xfrm>
            <a:off x="5367338" y="2716530"/>
            <a:ext cx="1981200" cy="1628776"/>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61" name="TextBox 60"/>
          <p:cNvSpPr txBox="1"/>
          <p:nvPr/>
        </p:nvSpPr>
        <p:spPr>
          <a:xfrm>
            <a:off x="1" y="2846070"/>
            <a:ext cx="1704975" cy="1077218"/>
          </a:xfrm>
          <a:prstGeom prst="rect">
            <a:avLst/>
          </a:prstGeom>
          <a:noFill/>
        </p:spPr>
        <p:txBody>
          <a:bodyPr>
            <a:spAutoFit/>
          </a:bodyPr>
          <a:lstStyle/>
          <a:p>
            <a:pPr defTabSz="914400">
              <a:defRPr/>
            </a:pPr>
            <a:r>
              <a:rPr lang="en-US" sz="1400" b="1" dirty="0">
                <a:solidFill>
                  <a:srgbClr val="FF8000"/>
                </a:solidFill>
                <a:latin typeface="Calibri"/>
                <a:ea typeface="ＭＳ Ｐゴシック" pitchFamily="34" charset="-128"/>
              </a:rPr>
              <a:t>Data reuse</a:t>
            </a:r>
          </a:p>
          <a:p>
            <a:pPr defTabSz="914400">
              <a:defRPr/>
            </a:pPr>
            <a:r>
              <a:rPr lang="en-US" sz="1400" dirty="0" smtClean="0">
                <a:solidFill>
                  <a:srgbClr val="2F2B20"/>
                </a:solidFill>
                <a:latin typeface="Calibri"/>
                <a:ea typeface="ＭＳ Ｐゴシック" pitchFamily="34" charset="-128"/>
              </a:rPr>
              <a:t>-</a:t>
            </a:r>
            <a:r>
              <a:rPr lang="en-US" sz="1200" dirty="0" smtClean="0">
                <a:solidFill>
                  <a:srgbClr val="2F2B20"/>
                </a:solidFill>
                <a:latin typeface="Calibri"/>
                <a:ea typeface="ＭＳ Ｐゴシック" pitchFamily="34" charset="-128"/>
              </a:rPr>
              <a:t>Synchronization </a:t>
            </a:r>
            <a:r>
              <a:rPr lang="en-US" sz="1200" dirty="0">
                <a:solidFill>
                  <a:srgbClr val="2F2B20"/>
                </a:solidFill>
                <a:latin typeface="Calibri"/>
                <a:ea typeface="ＭＳ Ｐゴシック" pitchFamily="34" charset="-128"/>
              </a:rPr>
              <a:t>with ORCID from </a:t>
            </a:r>
            <a:r>
              <a:rPr lang="en-US" sz="1200" dirty="0" err="1">
                <a:solidFill>
                  <a:srgbClr val="2F2B20"/>
                </a:solidFill>
                <a:latin typeface="Calibri"/>
                <a:ea typeface="ＭＳ Ｐゴシック" pitchFamily="34" charset="-128"/>
              </a:rPr>
              <a:t>Converis</a:t>
            </a:r>
            <a:endParaRPr lang="en-US" sz="1200" dirty="0">
              <a:solidFill>
                <a:srgbClr val="2F2B20"/>
              </a:solidFill>
              <a:latin typeface="Calibri"/>
              <a:ea typeface="ＭＳ Ｐゴシック" pitchFamily="34" charset="-128"/>
            </a:endParaRPr>
          </a:p>
          <a:p>
            <a:pPr defTabSz="914400">
              <a:defRPr/>
            </a:pPr>
            <a:r>
              <a:rPr lang="en-US" sz="1200" dirty="0">
                <a:solidFill>
                  <a:srgbClr val="2F2B20"/>
                </a:solidFill>
                <a:latin typeface="Calibri"/>
                <a:ea typeface="ＭＳ Ｐゴシック" pitchFamily="34" charset="-128"/>
              </a:rPr>
              <a:t>- New saved searches for auto-import of pubs </a:t>
            </a:r>
          </a:p>
        </p:txBody>
      </p:sp>
      <p:sp>
        <p:nvSpPr>
          <p:cNvPr id="62" name="TextBox 61"/>
          <p:cNvSpPr txBox="1"/>
          <p:nvPr/>
        </p:nvSpPr>
        <p:spPr>
          <a:xfrm>
            <a:off x="1752599" y="2825116"/>
            <a:ext cx="1900418" cy="1631216"/>
          </a:xfrm>
          <a:prstGeom prst="rect">
            <a:avLst/>
          </a:prstGeom>
          <a:noFill/>
        </p:spPr>
        <p:txBody>
          <a:bodyPr wrap="square">
            <a:spAutoFit/>
          </a:bodyPr>
          <a:lstStyle/>
          <a:p>
            <a:pPr defTabSz="914400">
              <a:defRPr/>
            </a:pPr>
            <a:r>
              <a:rPr lang="en-US" sz="1400" b="1" dirty="0">
                <a:solidFill>
                  <a:srgbClr val="FF8000"/>
                </a:solidFill>
                <a:latin typeface="Calibri"/>
                <a:ea typeface="ＭＳ Ｐゴシック" pitchFamily="34" charset="-128"/>
              </a:rPr>
              <a:t>Usability</a:t>
            </a:r>
          </a:p>
          <a:p>
            <a:pPr defTabSz="914400">
              <a:defRPr/>
            </a:pPr>
            <a:r>
              <a:rPr lang="en-US" sz="1200" dirty="0">
                <a:solidFill>
                  <a:srgbClr val="2F2B20"/>
                </a:solidFill>
                <a:latin typeface="Calibri"/>
                <a:ea typeface="ＭＳ Ｐゴシック" pitchFamily="34" charset="-128"/>
              </a:rPr>
              <a:t>- Edit items in chains without popups</a:t>
            </a:r>
          </a:p>
          <a:p>
            <a:pPr defTabSz="914400">
              <a:defRPr/>
            </a:pPr>
            <a:r>
              <a:rPr lang="en-US" sz="1200" dirty="0">
                <a:solidFill>
                  <a:srgbClr val="2F2B20"/>
                </a:solidFill>
                <a:latin typeface="Calibri"/>
                <a:ea typeface="ＭＳ Ｐゴシック" pitchFamily="34" charset="-128"/>
              </a:rPr>
              <a:t>- New list page navigation</a:t>
            </a:r>
          </a:p>
          <a:p>
            <a:pPr defTabSz="914400">
              <a:defRPr/>
            </a:pPr>
            <a:r>
              <a:rPr lang="en-US" sz="1200" dirty="0">
                <a:solidFill>
                  <a:srgbClr val="2F2B20"/>
                </a:solidFill>
                <a:latin typeface="Calibri"/>
                <a:ea typeface="ＭＳ Ｐゴシック" pitchFamily="34" charset="-128"/>
              </a:rPr>
              <a:t>- </a:t>
            </a:r>
            <a:r>
              <a:rPr lang="en-US" sz="1200" dirty="0" err="1">
                <a:solidFill>
                  <a:srgbClr val="2F2B20"/>
                </a:solidFill>
                <a:latin typeface="Calibri"/>
                <a:ea typeface="ＭＳ Ｐゴシック" pitchFamily="34" charset="-128"/>
              </a:rPr>
              <a:t>Deduplication</a:t>
            </a:r>
            <a:r>
              <a:rPr lang="en-US" sz="1200" dirty="0">
                <a:solidFill>
                  <a:srgbClr val="2F2B20"/>
                </a:solidFill>
                <a:latin typeface="Calibri"/>
                <a:ea typeface="ＭＳ Ｐゴシック" pitchFamily="34" charset="-128"/>
              </a:rPr>
              <a:t> for all entities</a:t>
            </a:r>
          </a:p>
          <a:p>
            <a:pPr defTabSz="914400">
              <a:defRPr/>
            </a:pPr>
            <a:endParaRPr lang="en-US" sz="1400" b="1" dirty="0">
              <a:solidFill>
                <a:srgbClr val="FF8000"/>
              </a:solidFill>
              <a:latin typeface="Calibri"/>
              <a:ea typeface="ＭＳ Ｐゴシック" pitchFamily="34" charset="-128"/>
            </a:endParaRPr>
          </a:p>
          <a:p>
            <a:pPr defTabSz="914400">
              <a:defRPr/>
            </a:pPr>
            <a:endParaRPr lang="en-US" sz="600" b="1" dirty="0">
              <a:solidFill>
                <a:srgbClr val="FFC000"/>
              </a:solidFill>
              <a:latin typeface="Calibri"/>
              <a:ea typeface="ＭＳ Ｐゴシック" pitchFamily="34" charset="-128"/>
            </a:endParaRPr>
          </a:p>
          <a:p>
            <a:pPr defTabSz="914400">
              <a:defRPr/>
            </a:pPr>
            <a:endParaRPr lang="en-US" sz="600" dirty="0">
              <a:solidFill>
                <a:srgbClr val="2F2B20"/>
              </a:solidFill>
              <a:latin typeface="Calibri"/>
              <a:ea typeface="ＭＳ Ｐゴシック" pitchFamily="34" charset="-128"/>
            </a:endParaRPr>
          </a:p>
        </p:txBody>
      </p:sp>
      <p:sp>
        <p:nvSpPr>
          <p:cNvPr id="63" name="TextBox 62"/>
          <p:cNvSpPr txBox="1"/>
          <p:nvPr/>
        </p:nvSpPr>
        <p:spPr>
          <a:xfrm>
            <a:off x="3557588" y="2819400"/>
            <a:ext cx="1700212" cy="1107996"/>
          </a:xfrm>
          <a:prstGeom prst="rect">
            <a:avLst/>
          </a:prstGeom>
          <a:noFill/>
        </p:spPr>
        <p:txBody>
          <a:bodyPr>
            <a:spAutoFit/>
          </a:bodyPr>
          <a:lstStyle/>
          <a:p>
            <a:pPr defTabSz="914400">
              <a:defRPr/>
            </a:pPr>
            <a:r>
              <a:rPr lang="en-US" sz="1400" b="1" dirty="0">
                <a:solidFill>
                  <a:srgbClr val="FF8000"/>
                </a:solidFill>
                <a:latin typeface="Calibri"/>
                <a:ea typeface="ＭＳ Ｐゴシック" pitchFamily="34" charset="-128"/>
              </a:rPr>
              <a:t>Open Access</a:t>
            </a:r>
          </a:p>
          <a:p>
            <a:pPr defTabSz="914400">
              <a:defRPr/>
            </a:pPr>
            <a:r>
              <a:rPr lang="en-US" sz="1400" dirty="0">
                <a:solidFill>
                  <a:srgbClr val="2F2B20"/>
                </a:solidFill>
                <a:latin typeface="Calibri"/>
                <a:ea typeface="ＭＳ Ｐゴシック" pitchFamily="34" charset="-128"/>
              </a:rPr>
              <a:t>- </a:t>
            </a:r>
            <a:r>
              <a:rPr lang="en-US" sz="1200" dirty="0">
                <a:solidFill>
                  <a:srgbClr val="2F2B20"/>
                </a:solidFill>
                <a:latin typeface="Calibri"/>
                <a:ea typeface="ＭＳ Ｐゴシック" pitchFamily="34" charset="-128"/>
              </a:rPr>
              <a:t>Overhauled OAI-PMH support</a:t>
            </a:r>
          </a:p>
          <a:p>
            <a:pPr defTabSz="914400">
              <a:defRPr/>
            </a:pPr>
            <a:r>
              <a:rPr lang="en-US" sz="1400" dirty="0">
                <a:solidFill>
                  <a:srgbClr val="2F2B20"/>
                </a:solidFill>
                <a:latin typeface="Calibri"/>
                <a:ea typeface="ＭＳ Ｐゴシック" pitchFamily="34" charset="-128"/>
              </a:rPr>
              <a:t>- </a:t>
            </a:r>
            <a:r>
              <a:rPr lang="en-US" sz="1200" dirty="0">
                <a:solidFill>
                  <a:srgbClr val="2F2B20"/>
                </a:solidFill>
                <a:latin typeface="Calibri"/>
                <a:ea typeface="ＭＳ Ｐゴシック" pitchFamily="34" charset="-128"/>
              </a:rPr>
              <a:t>New connectors for </a:t>
            </a:r>
            <a:r>
              <a:rPr lang="en-US" sz="1200" dirty="0" err="1">
                <a:solidFill>
                  <a:srgbClr val="2F2B20"/>
                </a:solidFill>
                <a:latin typeface="Calibri"/>
                <a:ea typeface="ＭＳ Ｐゴシック" pitchFamily="34" charset="-128"/>
              </a:rPr>
              <a:t>Eprints</a:t>
            </a:r>
            <a:r>
              <a:rPr lang="en-US" sz="1200" dirty="0">
                <a:solidFill>
                  <a:srgbClr val="2F2B20"/>
                </a:solidFill>
                <a:latin typeface="Calibri"/>
                <a:ea typeface="ＭＳ Ｐゴシック" pitchFamily="34" charset="-128"/>
              </a:rPr>
              <a:t> and </a:t>
            </a:r>
            <a:r>
              <a:rPr lang="en-US" sz="1200" dirty="0" err="1">
                <a:solidFill>
                  <a:srgbClr val="2F2B20"/>
                </a:solidFill>
                <a:latin typeface="Calibri"/>
                <a:ea typeface="ＭＳ Ｐゴシック" pitchFamily="34" charset="-128"/>
              </a:rPr>
              <a:t>Dspace</a:t>
            </a:r>
            <a:endParaRPr lang="en-US" sz="1200" dirty="0">
              <a:solidFill>
                <a:srgbClr val="2F2B20"/>
              </a:solidFill>
              <a:latin typeface="Calibri"/>
              <a:ea typeface="ＭＳ Ｐゴシック" pitchFamily="34" charset="-128"/>
            </a:endParaRPr>
          </a:p>
        </p:txBody>
      </p:sp>
      <p:sp>
        <p:nvSpPr>
          <p:cNvPr id="64" name="TextBox 63"/>
          <p:cNvSpPr txBox="1"/>
          <p:nvPr/>
        </p:nvSpPr>
        <p:spPr>
          <a:xfrm>
            <a:off x="5334000" y="2819400"/>
            <a:ext cx="2033588" cy="1446550"/>
          </a:xfrm>
          <a:prstGeom prst="rect">
            <a:avLst/>
          </a:prstGeom>
          <a:noFill/>
        </p:spPr>
        <p:txBody>
          <a:bodyPr>
            <a:spAutoFit/>
          </a:bodyPr>
          <a:lstStyle/>
          <a:p>
            <a:pPr defTabSz="914400">
              <a:defRPr/>
            </a:pPr>
            <a:r>
              <a:rPr lang="en-US" sz="1400" b="1" dirty="0">
                <a:solidFill>
                  <a:srgbClr val="FF8000"/>
                </a:solidFill>
                <a:latin typeface="Calibri"/>
                <a:ea typeface="ＭＳ Ｐゴシック" pitchFamily="34" charset="-128"/>
              </a:rPr>
              <a:t>Extended Reporting</a:t>
            </a:r>
            <a:endParaRPr lang="en-US" sz="600" dirty="0">
              <a:solidFill>
                <a:srgbClr val="2F2B20"/>
              </a:solidFill>
              <a:latin typeface="Calibri"/>
              <a:ea typeface="ＭＳ Ｐゴシック" pitchFamily="34" charset="-128"/>
            </a:endParaRPr>
          </a:p>
          <a:p>
            <a:pPr defTabSz="914400">
              <a:defRPr/>
            </a:pPr>
            <a:r>
              <a:rPr lang="en-US" sz="1400" dirty="0">
                <a:solidFill>
                  <a:srgbClr val="2F2B20"/>
                </a:solidFill>
                <a:latin typeface="Calibri"/>
                <a:ea typeface="ＭＳ Ｐゴシック" pitchFamily="34" charset="-128"/>
              </a:rPr>
              <a:t>- </a:t>
            </a:r>
            <a:r>
              <a:rPr lang="en-US" sz="1200" dirty="0">
                <a:solidFill>
                  <a:srgbClr val="2F2B20"/>
                </a:solidFill>
                <a:latin typeface="Calibri"/>
                <a:ea typeface="ＭＳ Ｐゴシック" pitchFamily="34" charset="-128"/>
              </a:rPr>
              <a:t>Dynamic data marts with new metrics &amp; dimensions</a:t>
            </a:r>
          </a:p>
          <a:p>
            <a:pPr defTabSz="914400">
              <a:defRPr/>
            </a:pPr>
            <a:r>
              <a:rPr lang="en-US" sz="1200" dirty="0">
                <a:solidFill>
                  <a:srgbClr val="2F2B20"/>
                </a:solidFill>
                <a:latin typeface="Calibri"/>
                <a:ea typeface="ＭＳ Ｐゴシック" pitchFamily="34" charset="-128"/>
              </a:rPr>
              <a:t>- Google Analytics for Research Portal</a:t>
            </a:r>
          </a:p>
          <a:p>
            <a:pPr defTabSz="914400">
              <a:defRPr/>
            </a:pPr>
            <a:r>
              <a:rPr lang="en-US" sz="1200" dirty="0">
                <a:solidFill>
                  <a:srgbClr val="2F2B20"/>
                </a:solidFill>
                <a:latin typeface="Calibri"/>
                <a:ea typeface="ＭＳ Ｐゴシック" pitchFamily="34" charset="-128"/>
              </a:rPr>
              <a:t>- CV formats for NIH and NSF</a:t>
            </a:r>
          </a:p>
          <a:p>
            <a:pPr defTabSz="914400">
              <a:defRPr/>
            </a:pPr>
            <a:endParaRPr lang="en-US" sz="1200" dirty="0">
              <a:solidFill>
                <a:srgbClr val="2F2B20"/>
              </a:solidFill>
              <a:latin typeface="Calibri"/>
              <a:ea typeface="ＭＳ Ｐゴシック" pitchFamily="34" charset="-128"/>
            </a:endParaRPr>
          </a:p>
        </p:txBody>
      </p:sp>
      <p:sp>
        <p:nvSpPr>
          <p:cNvPr id="66" name="TextBox 65"/>
          <p:cNvSpPr txBox="1"/>
          <p:nvPr/>
        </p:nvSpPr>
        <p:spPr>
          <a:xfrm>
            <a:off x="381001" y="649661"/>
            <a:ext cx="8264525" cy="1215718"/>
          </a:xfrm>
          <a:prstGeom prst="rect">
            <a:avLst/>
          </a:prstGeom>
          <a:noFill/>
        </p:spPr>
        <p:txBody>
          <a:bodyPr>
            <a:spAutoFit/>
          </a:bodyPr>
          <a:lstStyle/>
          <a:p>
            <a:pPr defTabSz="914400"/>
            <a:r>
              <a:rPr lang="en-US" sz="1600" dirty="0" err="1">
                <a:solidFill>
                  <a:srgbClr val="2F2B20"/>
                </a:solidFill>
                <a:latin typeface="Calibri"/>
                <a:ea typeface="ＭＳ Ｐゴシック" pitchFamily="34" charset="-128"/>
              </a:rPr>
              <a:t>Converis</a:t>
            </a:r>
            <a:r>
              <a:rPr lang="en-US" sz="1600" dirty="0">
                <a:solidFill>
                  <a:srgbClr val="2F2B20"/>
                </a:solidFill>
                <a:latin typeface="Calibri"/>
                <a:ea typeface="ＭＳ Ｐゴシック" pitchFamily="34" charset="-128"/>
              </a:rPr>
              <a:t> is a research information system enabling a pro-active research management along the complete research lifecycle, with unique configuration capabilities to tailor the data model, user rights, workflows, reports and integrations to your institution’s individual needs.</a:t>
            </a:r>
          </a:p>
          <a:p>
            <a:pPr defTabSz="914400">
              <a:defRPr/>
            </a:pPr>
            <a:endParaRPr lang="en-US" sz="900" dirty="0">
              <a:solidFill>
                <a:srgbClr val="2F2B20"/>
              </a:solidFill>
              <a:latin typeface="Calibri"/>
              <a:ea typeface="ＭＳ Ｐゴシック" pitchFamily="34" charset="-128"/>
            </a:endParaRPr>
          </a:p>
          <a:p>
            <a:pPr defTabSz="914400">
              <a:defRPr/>
            </a:pPr>
            <a:r>
              <a:rPr lang="en-US" sz="1600" dirty="0">
                <a:solidFill>
                  <a:srgbClr val="2F2B20"/>
                </a:solidFill>
                <a:latin typeface="Calibri"/>
                <a:ea typeface="ＭＳ Ｐゴシック" pitchFamily="34" charset="-128"/>
              </a:rPr>
              <a:t>Recent enhancements include:</a:t>
            </a:r>
          </a:p>
        </p:txBody>
      </p:sp>
      <p:sp>
        <p:nvSpPr>
          <p:cNvPr id="67" name="Rectangle 66"/>
          <p:cNvSpPr/>
          <p:nvPr/>
        </p:nvSpPr>
        <p:spPr>
          <a:xfrm>
            <a:off x="4452939" y="3244216"/>
            <a:ext cx="184666" cy="369332"/>
          </a:xfrm>
          <a:prstGeom prst="rect">
            <a:avLst/>
          </a:prstGeom>
        </p:spPr>
        <p:txBody>
          <a:bodyPr wrap="none">
            <a:spAutoFit/>
          </a:bodyPr>
          <a:lstStyle/>
          <a:p>
            <a:pPr defTabSz="914400">
              <a:defRPr/>
            </a:pPr>
            <a:r>
              <a:rPr lang="en-US" dirty="0">
                <a:solidFill>
                  <a:srgbClr val="2F2B20"/>
                </a:solidFill>
                <a:latin typeface="Calibri"/>
                <a:ea typeface="ＭＳ Ｐゴシック" pitchFamily="34" charset="-128"/>
              </a:rPr>
              <a:t> </a:t>
            </a:r>
          </a:p>
        </p:txBody>
      </p:sp>
      <p:pic>
        <p:nvPicPr>
          <p:cNvPr id="30737"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6425" y="2068830"/>
            <a:ext cx="693738" cy="754380"/>
          </a:xfrm>
          <a:prstGeom prst="rect">
            <a:avLst/>
          </a:prstGeom>
          <a:noFill/>
          <a:ln w="9525">
            <a:noFill/>
            <a:miter lim="800000"/>
            <a:headEnd/>
            <a:tailEnd/>
          </a:ln>
        </p:spPr>
      </p:pic>
      <p:pic>
        <p:nvPicPr>
          <p:cNvPr id="30738"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62200" y="2072640"/>
            <a:ext cx="693738" cy="752476"/>
          </a:xfrm>
          <a:prstGeom prst="rect">
            <a:avLst/>
          </a:prstGeom>
          <a:noFill/>
          <a:ln w="9525">
            <a:noFill/>
            <a:miter lim="800000"/>
            <a:headEnd/>
            <a:tailEnd/>
          </a:ln>
        </p:spPr>
      </p:pic>
      <p:pic>
        <p:nvPicPr>
          <p:cNvPr id="30739"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06864" y="2072640"/>
            <a:ext cx="693737" cy="752476"/>
          </a:xfrm>
          <a:prstGeom prst="rect">
            <a:avLst/>
          </a:prstGeom>
          <a:noFill/>
          <a:ln w="9525">
            <a:noFill/>
            <a:miter lim="800000"/>
            <a:headEnd/>
            <a:tailEnd/>
          </a:ln>
        </p:spPr>
      </p:pic>
      <p:pic>
        <p:nvPicPr>
          <p:cNvPr id="30740"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88064" y="2072640"/>
            <a:ext cx="693737" cy="752476"/>
          </a:xfrm>
          <a:prstGeom prst="rect">
            <a:avLst/>
          </a:prstGeom>
          <a:noFill/>
          <a:ln w="9525">
            <a:noFill/>
            <a:miter lim="800000"/>
            <a:headEnd/>
            <a:tailEnd/>
          </a:ln>
        </p:spPr>
      </p:pic>
      <p:sp>
        <p:nvSpPr>
          <p:cNvPr id="51" name="Rectangle 50"/>
          <p:cNvSpPr/>
          <p:nvPr/>
        </p:nvSpPr>
        <p:spPr bwMode="auto">
          <a:xfrm>
            <a:off x="8683626" y="4792980"/>
            <a:ext cx="79375" cy="107442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52" name="Rectangle 51"/>
          <p:cNvSpPr/>
          <p:nvPr/>
        </p:nvSpPr>
        <p:spPr bwMode="auto">
          <a:xfrm>
            <a:off x="7848601" y="4876800"/>
            <a:ext cx="87313" cy="1270636"/>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53" name="Oval 52"/>
          <p:cNvSpPr/>
          <p:nvPr/>
        </p:nvSpPr>
        <p:spPr bwMode="auto">
          <a:xfrm>
            <a:off x="8229600" y="5025391"/>
            <a:ext cx="935038" cy="91821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54" name="TextBox 53"/>
          <p:cNvSpPr txBox="1"/>
          <p:nvPr/>
        </p:nvSpPr>
        <p:spPr>
          <a:xfrm>
            <a:off x="8204200" y="5154930"/>
            <a:ext cx="1016000" cy="597856"/>
          </a:xfrm>
          <a:prstGeom prst="rect">
            <a:avLst/>
          </a:prstGeom>
          <a:noFill/>
        </p:spPr>
        <p:txBody>
          <a:bodyPr lIns="43434" tIns="21717" rIns="43434" bIns="21717">
            <a:spAutoFit/>
          </a:bodyPr>
          <a:lstStyle/>
          <a:p>
            <a:pPr algn="ctr" defTabSz="914400">
              <a:defRPr/>
            </a:pPr>
            <a:r>
              <a:rPr lang="en-US" sz="1200" dirty="0">
                <a:solidFill>
                  <a:srgbClr val="FFFFFF"/>
                </a:solidFill>
                <a:latin typeface="Calibri"/>
                <a:ea typeface="ＭＳ Ｐゴシック" pitchFamily="34" charset="-128"/>
              </a:rPr>
              <a:t>Extended validation  capability</a:t>
            </a:r>
          </a:p>
        </p:txBody>
      </p:sp>
      <p:sp>
        <p:nvSpPr>
          <p:cNvPr id="55" name="Rectangle 54"/>
          <p:cNvSpPr/>
          <p:nvPr/>
        </p:nvSpPr>
        <p:spPr bwMode="auto">
          <a:xfrm>
            <a:off x="7148514" y="4648200"/>
            <a:ext cx="90487" cy="1083946"/>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69" name="Rectangle 68"/>
          <p:cNvSpPr/>
          <p:nvPr/>
        </p:nvSpPr>
        <p:spPr bwMode="auto">
          <a:xfrm>
            <a:off x="2271714" y="4667251"/>
            <a:ext cx="90487" cy="127635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70" name="Rectangle 69"/>
          <p:cNvSpPr/>
          <p:nvPr/>
        </p:nvSpPr>
        <p:spPr bwMode="auto">
          <a:xfrm>
            <a:off x="6313488" y="4800600"/>
            <a:ext cx="87312" cy="1194436"/>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71" name="Oval 70"/>
          <p:cNvSpPr/>
          <p:nvPr/>
        </p:nvSpPr>
        <p:spPr>
          <a:xfrm>
            <a:off x="5791201" y="5410200"/>
            <a:ext cx="1065213" cy="99060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sz="700" dirty="0">
              <a:solidFill>
                <a:srgbClr val="FFFFFF"/>
              </a:solidFill>
              <a:latin typeface="Arial"/>
            </a:endParaRPr>
          </a:p>
        </p:txBody>
      </p:sp>
      <p:sp>
        <p:nvSpPr>
          <p:cNvPr id="78" name="Oval 77"/>
          <p:cNvSpPr/>
          <p:nvPr/>
        </p:nvSpPr>
        <p:spPr bwMode="auto">
          <a:xfrm>
            <a:off x="7315200" y="5734051"/>
            <a:ext cx="1219200" cy="112395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dirty="0">
              <a:solidFill>
                <a:srgbClr val="FFFFFF"/>
              </a:solidFill>
              <a:latin typeface="Arial"/>
            </a:endParaRPr>
          </a:p>
        </p:txBody>
      </p:sp>
      <p:sp>
        <p:nvSpPr>
          <p:cNvPr id="79" name="TextBox 78"/>
          <p:cNvSpPr txBox="1"/>
          <p:nvPr/>
        </p:nvSpPr>
        <p:spPr>
          <a:xfrm>
            <a:off x="7375526" y="5918836"/>
            <a:ext cx="1116013" cy="597856"/>
          </a:xfrm>
          <a:prstGeom prst="rect">
            <a:avLst/>
          </a:prstGeom>
          <a:noFill/>
        </p:spPr>
        <p:txBody>
          <a:bodyPr lIns="43434" tIns="21717" rIns="43434" bIns="21717">
            <a:spAutoFit/>
          </a:bodyPr>
          <a:lstStyle/>
          <a:p>
            <a:pPr algn="ctr" defTabSz="914400">
              <a:defRPr/>
            </a:pPr>
            <a:r>
              <a:rPr lang="en-US" sz="1200" dirty="0">
                <a:solidFill>
                  <a:srgbClr val="FFFFFF"/>
                </a:solidFill>
                <a:latin typeface="Calibri"/>
                <a:ea typeface="ＭＳ Ｐゴシック" pitchFamily="34" charset="-128"/>
              </a:rPr>
              <a:t>Populate your VIVO instance with Converis</a:t>
            </a:r>
          </a:p>
        </p:txBody>
      </p:sp>
      <p:sp>
        <p:nvSpPr>
          <p:cNvPr id="80" name="TextBox 79"/>
          <p:cNvSpPr txBox="1"/>
          <p:nvPr/>
        </p:nvSpPr>
        <p:spPr>
          <a:xfrm>
            <a:off x="5816207" y="5598814"/>
            <a:ext cx="1041400" cy="597856"/>
          </a:xfrm>
          <a:prstGeom prst="rect">
            <a:avLst/>
          </a:prstGeom>
          <a:noFill/>
        </p:spPr>
        <p:txBody>
          <a:bodyPr lIns="43434" tIns="21717" rIns="43434" bIns="21717">
            <a:spAutoFit/>
          </a:bodyPr>
          <a:lstStyle/>
          <a:p>
            <a:pPr algn="ctr" defTabSz="914400">
              <a:defRPr/>
            </a:pPr>
            <a:r>
              <a:rPr lang="en-US" sz="1200" dirty="0">
                <a:solidFill>
                  <a:srgbClr val="FFFFFF"/>
                </a:solidFill>
                <a:latin typeface="Calibri"/>
                <a:ea typeface="ＭＳ Ｐゴシック" pitchFamily="34" charset="-128"/>
              </a:rPr>
              <a:t>Localization for Russian, Arabic</a:t>
            </a:r>
          </a:p>
          <a:p>
            <a:pPr algn="ctr" defTabSz="914400">
              <a:defRPr/>
            </a:pPr>
            <a:r>
              <a:rPr lang="en-US" sz="1200" dirty="0">
                <a:solidFill>
                  <a:srgbClr val="FFFFFF"/>
                </a:solidFill>
                <a:latin typeface="Calibri"/>
                <a:ea typeface="ＭＳ Ｐゴシック" pitchFamily="34" charset="-128"/>
              </a:rPr>
              <a:t>&amp; Welsh</a:t>
            </a:r>
            <a:endParaRPr lang="en-US" sz="1200" dirty="0">
              <a:solidFill>
                <a:srgbClr val="2F2B20"/>
              </a:solidFill>
              <a:latin typeface="Calibri"/>
              <a:ea typeface="ＭＳ Ｐゴシック" pitchFamily="34" charset="-128"/>
            </a:endParaRPr>
          </a:p>
        </p:txBody>
      </p:sp>
      <p:sp>
        <p:nvSpPr>
          <p:cNvPr id="85" name="Rectangle 84"/>
          <p:cNvSpPr/>
          <p:nvPr/>
        </p:nvSpPr>
        <p:spPr bwMode="auto">
          <a:xfrm>
            <a:off x="3352800" y="4594860"/>
            <a:ext cx="76200" cy="51816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86" name="Oval 85"/>
          <p:cNvSpPr/>
          <p:nvPr/>
        </p:nvSpPr>
        <p:spPr bwMode="auto">
          <a:xfrm>
            <a:off x="2743201" y="5029200"/>
            <a:ext cx="1268413" cy="1183006"/>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r>
              <a:rPr lang="en-US" sz="1200" dirty="0">
                <a:solidFill>
                  <a:srgbClr val="FFFFFF"/>
                </a:solidFill>
                <a:latin typeface="Calibri"/>
              </a:rPr>
              <a:t>REF2020 Open Access compliance</a:t>
            </a:r>
          </a:p>
        </p:txBody>
      </p:sp>
      <p:sp>
        <p:nvSpPr>
          <p:cNvPr id="87" name="TextBox 86"/>
          <p:cNvSpPr txBox="1"/>
          <p:nvPr/>
        </p:nvSpPr>
        <p:spPr>
          <a:xfrm>
            <a:off x="2770188" y="5105400"/>
            <a:ext cx="1192212" cy="228524"/>
          </a:xfrm>
          <a:prstGeom prst="rect">
            <a:avLst/>
          </a:prstGeom>
          <a:noFill/>
        </p:spPr>
        <p:txBody>
          <a:bodyPr lIns="43434" tIns="21717" rIns="43434" bIns="21717">
            <a:spAutoFit/>
          </a:bodyPr>
          <a:lstStyle/>
          <a:p>
            <a:pPr algn="ctr" defTabSz="914400">
              <a:defRPr/>
            </a:pPr>
            <a:endParaRPr lang="en-US" sz="1200" dirty="0">
              <a:solidFill>
                <a:srgbClr val="FFFFFF"/>
              </a:solidFill>
              <a:latin typeface="Calibri"/>
              <a:ea typeface="ＭＳ Ｐゴシック" pitchFamily="34" charset="-128"/>
            </a:endParaRPr>
          </a:p>
        </p:txBody>
      </p:sp>
      <p:sp>
        <p:nvSpPr>
          <p:cNvPr id="34" name="Rectangle 33"/>
          <p:cNvSpPr/>
          <p:nvPr/>
        </p:nvSpPr>
        <p:spPr>
          <a:xfrm>
            <a:off x="0" y="4415790"/>
            <a:ext cx="9144000" cy="497206"/>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35" name="TextBox 34"/>
          <p:cNvSpPr txBox="1"/>
          <p:nvPr/>
        </p:nvSpPr>
        <p:spPr>
          <a:xfrm>
            <a:off x="3200401" y="4415791"/>
            <a:ext cx="2562225" cy="461665"/>
          </a:xfrm>
          <a:prstGeom prst="rect">
            <a:avLst/>
          </a:prstGeom>
          <a:noFill/>
        </p:spPr>
        <p:txBody>
          <a:bodyPr>
            <a:spAutoFit/>
          </a:bodyPr>
          <a:lstStyle/>
          <a:p>
            <a:pPr algn="ctr" defTabSz="914400">
              <a:defRPr/>
            </a:pPr>
            <a:r>
              <a:rPr lang="en-US" sz="2400" b="1" dirty="0">
                <a:solidFill>
                  <a:srgbClr val="FFFFFF"/>
                </a:solidFill>
                <a:latin typeface="Calibri"/>
                <a:ea typeface="ＭＳ Ｐゴシック" pitchFamily="34" charset="-128"/>
              </a:rPr>
              <a:t>COMING SOON!</a:t>
            </a:r>
          </a:p>
        </p:txBody>
      </p:sp>
      <p:sp>
        <p:nvSpPr>
          <p:cNvPr id="90" name="Rectangle 89"/>
          <p:cNvSpPr/>
          <p:nvPr/>
        </p:nvSpPr>
        <p:spPr bwMode="auto">
          <a:xfrm>
            <a:off x="762001" y="4594860"/>
            <a:ext cx="87313" cy="1194436"/>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47" name="Rounded Rectangle 46"/>
          <p:cNvSpPr/>
          <p:nvPr/>
        </p:nvSpPr>
        <p:spPr>
          <a:xfrm>
            <a:off x="7391400" y="2701290"/>
            <a:ext cx="1785938" cy="1630680"/>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48" name="TextBox 47"/>
          <p:cNvSpPr txBox="1"/>
          <p:nvPr/>
        </p:nvSpPr>
        <p:spPr>
          <a:xfrm>
            <a:off x="7365230" y="2743201"/>
            <a:ext cx="1700212" cy="1354217"/>
          </a:xfrm>
          <a:prstGeom prst="rect">
            <a:avLst/>
          </a:prstGeom>
          <a:noFill/>
        </p:spPr>
        <p:txBody>
          <a:bodyPr>
            <a:spAutoFit/>
          </a:bodyPr>
          <a:lstStyle/>
          <a:p>
            <a:pPr defTabSz="914400">
              <a:defRPr/>
            </a:pPr>
            <a:endParaRPr lang="en-US" sz="600" dirty="0">
              <a:solidFill>
                <a:srgbClr val="2F2B20"/>
              </a:solidFill>
              <a:latin typeface="Calibri"/>
              <a:ea typeface="ＭＳ Ｐゴシック" pitchFamily="34" charset="-128"/>
            </a:endParaRPr>
          </a:p>
          <a:p>
            <a:pPr defTabSz="914400">
              <a:defRPr/>
            </a:pPr>
            <a:r>
              <a:rPr lang="en-US" sz="1400" b="1" dirty="0">
                <a:solidFill>
                  <a:srgbClr val="FF8000"/>
                </a:solidFill>
                <a:latin typeface="Calibri"/>
                <a:ea typeface="ＭＳ Ｐゴシック" pitchFamily="34" charset="-128"/>
              </a:rPr>
              <a:t>Technology Upgrade</a:t>
            </a:r>
          </a:p>
          <a:p>
            <a:pPr defTabSz="914400">
              <a:defRPr/>
            </a:pPr>
            <a:r>
              <a:rPr lang="en-US" sz="1200" dirty="0">
                <a:solidFill>
                  <a:srgbClr val="2F2B20"/>
                </a:solidFill>
                <a:latin typeface="Calibri"/>
                <a:ea typeface="ＭＳ Ｐゴシック" pitchFamily="34" charset="-128"/>
              </a:rPr>
              <a:t>- Leading architecture</a:t>
            </a:r>
          </a:p>
          <a:p>
            <a:pPr defTabSz="914400">
              <a:defRPr/>
            </a:pPr>
            <a:r>
              <a:rPr lang="en-US" sz="1400" dirty="0">
                <a:solidFill>
                  <a:srgbClr val="2F2B20"/>
                </a:solidFill>
                <a:latin typeface="Calibri"/>
                <a:ea typeface="ＭＳ Ｐゴシック" pitchFamily="34" charset="-128"/>
              </a:rPr>
              <a:t>-</a:t>
            </a:r>
            <a:r>
              <a:rPr lang="en-US" sz="1200" dirty="0">
                <a:solidFill>
                  <a:srgbClr val="2F2B20"/>
                </a:solidFill>
                <a:latin typeface="Calibri"/>
                <a:ea typeface="ＭＳ Ｐゴシック" pitchFamily="34" charset="-128"/>
              </a:rPr>
              <a:t>Significant performance boost</a:t>
            </a:r>
          </a:p>
          <a:p>
            <a:pPr defTabSz="914400">
              <a:defRPr/>
            </a:pPr>
            <a:r>
              <a:rPr lang="en-US" sz="1200" dirty="0">
                <a:solidFill>
                  <a:srgbClr val="2F2B20"/>
                </a:solidFill>
                <a:latin typeface="Calibri"/>
                <a:ea typeface="ＭＳ Ｐゴシック" pitchFamily="34" charset="-128"/>
              </a:rPr>
              <a:t>-Support for Oracle and </a:t>
            </a:r>
            <a:r>
              <a:rPr lang="en-US" sz="1200" dirty="0" err="1">
                <a:solidFill>
                  <a:srgbClr val="2F2B20"/>
                </a:solidFill>
                <a:latin typeface="Calibri"/>
                <a:ea typeface="ＭＳ Ｐゴシック" pitchFamily="34" charset="-128"/>
              </a:rPr>
              <a:t>Postgres</a:t>
            </a:r>
            <a:endParaRPr lang="en-US" sz="1200" dirty="0">
              <a:solidFill>
                <a:srgbClr val="2F2B20"/>
              </a:solidFill>
              <a:latin typeface="Calibri"/>
              <a:ea typeface="ＭＳ Ｐゴシック" pitchFamily="34" charset="-128"/>
            </a:endParaRPr>
          </a:p>
        </p:txBody>
      </p:sp>
      <p:pic>
        <p:nvPicPr>
          <p:cNvPr id="30760"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42275" y="2057400"/>
            <a:ext cx="693738" cy="754380"/>
          </a:xfrm>
          <a:prstGeom prst="rect">
            <a:avLst/>
          </a:prstGeom>
          <a:noFill/>
          <a:ln w="9525">
            <a:noFill/>
            <a:miter lim="800000"/>
            <a:headEnd/>
            <a:tailEnd/>
          </a:ln>
        </p:spPr>
      </p:pic>
      <p:sp>
        <p:nvSpPr>
          <p:cNvPr id="97" name="Oval 96"/>
          <p:cNvSpPr/>
          <p:nvPr/>
        </p:nvSpPr>
        <p:spPr>
          <a:xfrm>
            <a:off x="-76200" y="5114926"/>
            <a:ext cx="1752600" cy="1548764"/>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sz="700" dirty="0">
              <a:solidFill>
                <a:srgbClr val="FFFFFF"/>
              </a:solidFill>
              <a:latin typeface="Arial"/>
            </a:endParaRPr>
          </a:p>
        </p:txBody>
      </p:sp>
      <p:sp>
        <p:nvSpPr>
          <p:cNvPr id="4" name="TextBox 3"/>
          <p:cNvSpPr txBox="1"/>
          <p:nvPr/>
        </p:nvSpPr>
        <p:spPr>
          <a:xfrm>
            <a:off x="80964" y="5289223"/>
            <a:ext cx="1457325" cy="1107996"/>
          </a:xfrm>
          <a:prstGeom prst="rect">
            <a:avLst/>
          </a:prstGeom>
          <a:noFill/>
        </p:spPr>
        <p:txBody>
          <a:bodyPr>
            <a:spAutoFit/>
          </a:bodyPr>
          <a:lstStyle/>
          <a:p>
            <a:pPr algn="ctr" defTabSz="914400">
              <a:defRPr/>
            </a:pPr>
            <a:r>
              <a:rPr lang="en-US" sz="1200" dirty="0" err="1">
                <a:solidFill>
                  <a:srgbClr val="FFFFFF"/>
                </a:solidFill>
                <a:latin typeface="Calibri"/>
                <a:ea typeface="ＭＳ Ｐゴシック" pitchFamily="34" charset="-128"/>
              </a:rPr>
              <a:t>Localisation</a:t>
            </a:r>
            <a:r>
              <a:rPr lang="en-US" sz="1200" dirty="0">
                <a:solidFill>
                  <a:srgbClr val="FFFFFF"/>
                </a:solidFill>
                <a:latin typeface="Calibri"/>
                <a:ea typeface="ＭＳ Ｐゴシック" pitchFamily="34" charset="-128"/>
              </a:rPr>
              <a:t>: Integrations with </a:t>
            </a:r>
            <a:r>
              <a:rPr lang="en-US" sz="1200" dirty="0" err="1">
                <a:solidFill>
                  <a:srgbClr val="FFFFFF"/>
                </a:solidFill>
                <a:latin typeface="Calibri"/>
                <a:ea typeface="ＭＳ Ｐゴシック" pitchFamily="34" charset="-128"/>
              </a:rPr>
              <a:t>Swepub</a:t>
            </a:r>
            <a:r>
              <a:rPr lang="en-US" sz="1200" dirty="0">
                <a:solidFill>
                  <a:srgbClr val="FFFFFF"/>
                </a:solidFill>
                <a:latin typeface="Calibri"/>
                <a:ea typeface="ＭＳ Ｐゴシック" pitchFamily="34" charset="-128"/>
              </a:rPr>
              <a:t>, </a:t>
            </a:r>
            <a:r>
              <a:rPr lang="en-US" sz="1200" dirty="0" err="1">
                <a:solidFill>
                  <a:srgbClr val="FFFFFF"/>
                </a:solidFill>
                <a:latin typeface="Calibri"/>
                <a:ea typeface="ＭＳ Ｐゴシック" pitchFamily="34" charset="-128"/>
              </a:rPr>
              <a:t>Narcis</a:t>
            </a:r>
            <a:r>
              <a:rPr lang="en-US" sz="1200" dirty="0">
                <a:solidFill>
                  <a:srgbClr val="FFFFFF"/>
                </a:solidFill>
                <a:latin typeface="Calibri"/>
                <a:ea typeface="ＭＳ Ｐゴシック" pitchFamily="34" charset="-128"/>
              </a:rPr>
              <a:t>, Canadian CCV</a:t>
            </a:r>
          </a:p>
          <a:p>
            <a:pPr defTabSz="914400">
              <a:defRPr/>
            </a:pPr>
            <a:endParaRPr lang="en-US" dirty="0">
              <a:solidFill>
                <a:srgbClr val="2F2B20"/>
              </a:solidFill>
              <a:latin typeface="Calibri"/>
              <a:ea typeface="ＭＳ Ｐゴシック" pitchFamily="34" charset="-128"/>
            </a:endParaRPr>
          </a:p>
        </p:txBody>
      </p:sp>
      <p:sp>
        <p:nvSpPr>
          <p:cNvPr id="88" name="Oval 87"/>
          <p:cNvSpPr/>
          <p:nvPr/>
        </p:nvSpPr>
        <p:spPr bwMode="auto">
          <a:xfrm>
            <a:off x="6756401" y="4876800"/>
            <a:ext cx="1033463" cy="101346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89" name="TextBox 88"/>
          <p:cNvSpPr txBox="1"/>
          <p:nvPr/>
        </p:nvSpPr>
        <p:spPr>
          <a:xfrm>
            <a:off x="6726238" y="5105400"/>
            <a:ext cx="1092200" cy="413190"/>
          </a:xfrm>
          <a:prstGeom prst="rect">
            <a:avLst/>
          </a:prstGeom>
          <a:noFill/>
        </p:spPr>
        <p:txBody>
          <a:bodyPr lIns="43434" tIns="21717" rIns="43434" bIns="21717">
            <a:spAutoFit/>
          </a:bodyPr>
          <a:lstStyle/>
          <a:p>
            <a:pPr algn="ctr" defTabSz="914400">
              <a:defRPr/>
            </a:pPr>
            <a:r>
              <a:rPr lang="en-US" sz="1200" dirty="0">
                <a:solidFill>
                  <a:srgbClr val="FFFFFF"/>
                </a:solidFill>
                <a:latin typeface="Calibri"/>
                <a:ea typeface="ＭＳ Ｐゴシック" pitchFamily="34" charset="-128"/>
              </a:rPr>
              <a:t>WGAC  2.0 AA compliance</a:t>
            </a:r>
          </a:p>
        </p:txBody>
      </p:sp>
      <p:sp>
        <p:nvSpPr>
          <p:cNvPr id="72" name="Oval 71"/>
          <p:cNvSpPr/>
          <p:nvPr/>
        </p:nvSpPr>
        <p:spPr bwMode="auto">
          <a:xfrm>
            <a:off x="1657350" y="5638801"/>
            <a:ext cx="1238250" cy="120015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73" name="TextBox 72"/>
          <p:cNvSpPr txBox="1"/>
          <p:nvPr/>
        </p:nvSpPr>
        <p:spPr>
          <a:xfrm>
            <a:off x="1704975" y="5791200"/>
            <a:ext cx="1149350" cy="597856"/>
          </a:xfrm>
          <a:prstGeom prst="rect">
            <a:avLst/>
          </a:prstGeom>
          <a:noFill/>
        </p:spPr>
        <p:txBody>
          <a:bodyPr lIns="43434" tIns="21717" rIns="43434" bIns="21717">
            <a:spAutoFit/>
          </a:bodyPr>
          <a:lstStyle/>
          <a:p>
            <a:pPr algn="ctr" defTabSz="914400">
              <a:defRPr/>
            </a:pPr>
            <a:r>
              <a:rPr lang="en-US" sz="1200" dirty="0">
                <a:solidFill>
                  <a:srgbClr val="FFFFFF"/>
                </a:solidFill>
                <a:latin typeface="Calibri"/>
                <a:ea typeface="ＭＳ Ｐゴシック" pitchFamily="34" charset="-128"/>
              </a:rPr>
              <a:t>Document management capabilities</a:t>
            </a:r>
          </a:p>
        </p:txBody>
      </p:sp>
      <p:sp>
        <p:nvSpPr>
          <p:cNvPr id="60" name="Rectangle 59"/>
          <p:cNvSpPr/>
          <p:nvPr/>
        </p:nvSpPr>
        <p:spPr bwMode="auto">
          <a:xfrm>
            <a:off x="4953000" y="4912996"/>
            <a:ext cx="44450" cy="102870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a:solidFill>
                <a:srgbClr val="FFFFFF"/>
              </a:solidFill>
              <a:latin typeface="Arial"/>
            </a:endParaRPr>
          </a:p>
        </p:txBody>
      </p:sp>
      <p:sp>
        <p:nvSpPr>
          <p:cNvPr id="81" name="Oval 80"/>
          <p:cNvSpPr/>
          <p:nvPr/>
        </p:nvSpPr>
        <p:spPr>
          <a:xfrm>
            <a:off x="4038600" y="5189220"/>
            <a:ext cx="1752600" cy="1621156"/>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defTabSz="914400">
              <a:defRPr/>
            </a:pPr>
            <a:endParaRPr lang="en-US" sz="700" dirty="0">
              <a:solidFill>
                <a:srgbClr val="FFFFFF"/>
              </a:solidFill>
              <a:latin typeface="Arial"/>
            </a:endParaRPr>
          </a:p>
        </p:txBody>
      </p:sp>
      <p:sp>
        <p:nvSpPr>
          <p:cNvPr id="82" name="TextBox 81"/>
          <p:cNvSpPr txBox="1"/>
          <p:nvPr/>
        </p:nvSpPr>
        <p:spPr>
          <a:xfrm>
            <a:off x="4187826" y="5467351"/>
            <a:ext cx="1450975" cy="997965"/>
          </a:xfrm>
          <a:prstGeom prst="rect">
            <a:avLst/>
          </a:prstGeom>
          <a:noFill/>
        </p:spPr>
        <p:txBody>
          <a:bodyPr lIns="43434" tIns="21717" rIns="43434" bIns="21717">
            <a:spAutoFit/>
          </a:bodyPr>
          <a:lstStyle/>
          <a:p>
            <a:pPr algn="ctr" defTabSz="914400">
              <a:defRPr/>
            </a:pPr>
            <a:r>
              <a:rPr lang="en-US" sz="1200" dirty="0">
                <a:solidFill>
                  <a:srgbClr val="FFFFFF"/>
                </a:solidFill>
                <a:latin typeface="Calibri"/>
                <a:ea typeface="ＭＳ Ｐゴシック" pitchFamily="34" charset="-128"/>
              </a:rPr>
              <a:t>Automation of publication import &amp; author disambiguation</a:t>
            </a:r>
          </a:p>
          <a:p>
            <a:pPr defTabSz="914400">
              <a:defRPr/>
            </a:pPr>
            <a:endParaRPr lang="en-US" sz="1400" dirty="0">
              <a:solidFill>
                <a:srgbClr val="2F2B20"/>
              </a:solidFill>
              <a:latin typeface="Calibri"/>
              <a:ea typeface="ＭＳ Ｐゴシック" pitchFamily="34" charset="-128"/>
            </a:endParaRPr>
          </a:p>
        </p:txBody>
      </p:sp>
    </p:spTree>
    <p:extLst>
      <p:ext uri="{BB962C8B-B14F-4D97-AF65-F5344CB8AC3E}">
        <p14:creationId xmlns:p14="http://schemas.microsoft.com/office/powerpoint/2010/main" xmlns="" val="364339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latin typeface="Arial" pitchFamily="34" charset="0"/>
                <a:cs typeface="Arial" pitchFamily="34" charset="0"/>
              </a:rPr>
              <a:t>Outline</a:t>
            </a:r>
          </a:p>
        </p:txBody>
      </p:sp>
      <p:sp>
        <p:nvSpPr>
          <p:cNvPr id="15363" name="Content Placeholder 2"/>
          <p:cNvSpPr>
            <a:spLocks noGrp="1"/>
          </p:cNvSpPr>
          <p:nvPr>
            <p:ph idx="1"/>
          </p:nvPr>
        </p:nvSpPr>
        <p:spPr/>
        <p:txBody>
          <a:bodyPr/>
          <a:lstStyle/>
          <a:p>
            <a:r>
              <a:rPr lang="de-DE" sz="2000" dirty="0" smtClean="0">
                <a:latin typeface="Arial" pitchFamily="34" charset="0"/>
                <a:cs typeface="Arial" pitchFamily="34" charset="0"/>
              </a:rPr>
              <a:t>More openess: Changing research landscape</a:t>
            </a:r>
          </a:p>
          <a:p>
            <a:pPr lvl="1"/>
            <a:r>
              <a:rPr lang="de-DE" sz="1600" dirty="0" smtClean="0">
                <a:latin typeface="Arial" pitchFamily="34" charset="0"/>
                <a:cs typeface="Arial" pitchFamily="34" charset="0"/>
              </a:rPr>
              <a:t>Trusted Information</a:t>
            </a:r>
          </a:p>
          <a:p>
            <a:pPr lvl="1"/>
            <a:r>
              <a:rPr lang="de-DE" sz="1600" dirty="0" smtClean="0">
                <a:latin typeface="Arial" pitchFamily="34" charset="0"/>
                <a:cs typeface="Arial" pitchFamily="34" charset="0"/>
              </a:rPr>
              <a:t>Intuitive Technology</a:t>
            </a:r>
          </a:p>
          <a:p>
            <a:pPr lvl="1"/>
            <a:r>
              <a:rPr lang="de-DE" sz="1600" dirty="0" smtClean="0">
                <a:latin typeface="Arial" pitchFamily="34" charset="0"/>
                <a:cs typeface="Arial" pitchFamily="34" charset="0"/>
              </a:rPr>
              <a:t>Dynamic Reporting</a:t>
            </a:r>
          </a:p>
          <a:p>
            <a:r>
              <a:rPr lang="de-DE" sz="2000" dirty="0" smtClean="0">
                <a:latin typeface="Arial" pitchFamily="34" charset="0"/>
                <a:cs typeface="Arial" pitchFamily="34" charset="0"/>
              </a:rPr>
              <a:t>Powering innovation: Standarization initiatives</a:t>
            </a:r>
            <a:endParaRPr lang="en-US" sz="2000" dirty="0" smtClean="0">
              <a:latin typeface="Arial" pitchFamily="34" charset="0"/>
              <a:cs typeface="Arial" pitchFamily="34" charset="0"/>
            </a:endParaRPr>
          </a:p>
          <a:p>
            <a:r>
              <a:rPr lang="de-DE" sz="2000" dirty="0" smtClean="0">
                <a:latin typeface="Arial" pitchFamily="34" charset="0"/>
                <a:cs typeface="Arial" pitchFamily="34" charset="0"/>
              </a:rPr>
              <a:t>Future Developments</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685800" y="2130425"/>
            <a:ext cx="7772400" cy="1470025"/>
          </a:xfrm>
        </p:spPr>
        <p:txBody>
          <a:bodyPr/>
          <a:lstStyle/>
          <a:p>
            <a:pPr eaLnBrk="1" hangingPunct="1"/>
            <a:endParaRPr lang="en-US" smtClean="0">
              <a:latin typeface="Arial" pitchFamily="34" charset="0"/>
              <a:cs typeface="Arial" pitchFamily="34" charset="0"/>
            </a:endParaRPr>
          </a:p>
        </p:txBody>
      </p:sp>
      <p:sp>
        <p:nvSpPr>
          <p:cNvPr id="38915" name="Subtitle 2"/>
          <p:cNvSpPr>
            <a:spLocks noGrp="1"/>
          </p:cNvSpPr>
          <p:nvPr>
            <p:ph type="subTitle" idx="1"/>
          </p:nvPr>
        </p:nvSpPr>
        <p:spPr>
          <a:xfrm>
            <a:off x="361950" y="4435475"/>
            <a:ext cx="8382000" cy="1279525"/>
          </a:xfrm>
        </p:spPr>
        <p:txBody>
          <a:bodyPr/>
          <a:lstStyle/>
          <a:p>
            <a:pPr eaLnBrk="1" hangingPunct="1"/>
            <a:endParaRPr lang="en-US" smtClean="0">
              <a:latin typeface="Arial" pitchFamily="34" charset="0"/>
              <a:cs typeface="Arial" pitchFamily="34" charset="0"/>
            </a:endParaRPr>
          </a:p>
        </p:txBody>
      </p:sp>
      <p:sp>
        <p:nvSpPr>
          <p:cNvPr id="5" name="Rectangle 4"/>
          <p:cNvSpPr/>
          <p:nvPr/>
        </p:nvSpPr>
        <p:spPr>
          <a:xfrm>
            <a:off x="0" y="0"/>
            <a:ext cx="9144000"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3" name="Rectangle 42"/>
          <p:cNvSpPr/>
          <p:nvPr/>
        </p:nvSpPr>
        <p:spPr>
          <a:xfrm>
            <a:off x="0" y="0"/>
            <a:ext cx="6162675" cy="687388"/>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44" name="TextBox 207"/>
          <p:cNvSpPr txBox="1">
            <a:spLocks noChangeArrowheads="1"/>
          </p:cNvSpPr>
          <p:nvPr/>
        </p:nvSpPr>
        <p:spPr bwMode="auto">
          <a:xfrm>
            <a:off x="119063" y="87313"/>
            <a:ext cx="6162675" cy="598487"/>
          </a:xfrm>
          <a:prstGeom prst="rect">
            <a:avLst/>
          </a:prstGeom>
          <a:noFill/>
          <a:ln w="9525">
            <a:noFill/>
            <a:miter lim="800000"/>
            <a:headEnd/>
            <a:tailEnd/>
          </a:ln>
        </p:spPr>
        <p:txBody>
          <a:bodyPr lIns="43434" tIns="21717" rIns="43434" bIns="21717">
            <a:spAutoFit/>
          </a:bodyPr>
          <a:lstStyle/>
          <a:p>
            <a:pPr algn="ctr" fontAlgn="auto">
              <a:spcBef>
                <a:spcPts val="0"/>
              </a:spcBef>
              <a:spcAft>
                <a:spcPts val="0"/>
              </a:spcAft>
              <a:defRPr/>
            </a:pPr>
            <a:r>
              <a:rPr lang="en-US" sz="3600" b="1" dirty="0">
                <a:solidFill>
                  <a:srgbClr val="FFFFFF"/>
                </a:solidFill>
                <a:latin typeface="Calibri"/>
                <a:ea typeface="+mn-ea"/>
              </a:rPr>
              <a:t>CONVERIS</a:t>
            </a:r>
            <a:r>
              <a:rPr lang="en-US" sz="3600" b="1" baseline="30000" dirty="0">
                <a:solidFill>
                  <a:srgbClr val="FFFFFF"/>
                </a:solidFill>
                <a:latin typeface="Calibri"/>
                <a:ea typeface="+mn-ea"/>
              </a:rPr>
              <a:t>TM</a:t>
            </a:r>
          </a:p>
        </p:txBody>
      </p:sp>
      <p:sp>
        <p:nvSpPr>
          <p:cNvPr id="56" name="Rounded Rectangle 55"/>
          <p:cNvSpPr/>
          <p:nvPr/>
        </p:nvSpPr>
        <p:spPr>
          <a:xfrm>
            <a:off x="47625" y="2716213"/>
            <a:ext cx="1657350" cy="1628775"/>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7" name="Rounded Rectangle 56"/>
          <p:cNvSpPr/>
          <p:nvPr/>
        </p:nvSpPr>
        <p:spPr>
          <a:xfrm>
            <a:off x="1752600" y="2716213"/>
            <a:ext cx="1709738" cy="1628775"/>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8" name="Rounded Rectangle 57"/>
          <p:cNvSpPr/>
          <p:nvPr/>
        </p:nvSpPr>
        <p:spPr>
          <a:xfrm>
            <a:off x="3505200" y="2716213"/>
            <a:ext cx="1785938" cy="1628775"/>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9" name="Rounded Rectangle 58"/>
          <p:cNvSpPr/>
          <p:nvPr/>
        </p:nvSpPr>
        <p:spPr>
          <a:xfrm>
            <a:off x="5367338" y="2716213"/>
            <a:ext cx="1981200" cy="1628775"/>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1" name="TextBox 60"/>
          <p:cNvSpPr txBox="1"/>
          <p:nvPr/>
        </p:nvSpPr>
        <p:spPr>
          <a:xfrm>
            <a:off x="0" y="2846388"/>
            <a:ext cx="1704975" cy="800100"/>
          </a:xfrm>
          <a:prstGeom prst="rect">
            <a:avLst/>
          </a:prstGeom>
          <a:noFill/>
        </p:spPr>
        <p:txBody>
          <a:bodyPr>
            <a:spAutoFit/>
          </a:bodyPr>
          <a:lstStyle/>
          <a:p>
            <a:pPr fontAlgn="auto">
              <a:spcBef>
                <a:spcPts val="0"/>
              </a:spcBef>
              <a:spcAft>
                <a:spcPts val="0"/>
              </a:spcAft>
              <a:defRPr/>
            </a:pPr>
            <a:r>
              <a:rPr lang="en-US" sz="1400" b="1" dirty="0">
                <a:solidFill>
                  <a:srgbClr val="FF8000"/>
                </a:solidFill>
                <a:latin typeface="Calibri"/>
                <a:ea typeface="+mn-ea"/>
              </a:rPr>
              <a:t>ORCID</a:t>
            </a:r>
          </a:p>
          <a:p>
            <a:pPr fontAlgn="auto">
              <a:spcBef>
                <a:spcPts val="0"/>
              </a:spcBef>
              <a:spcAft>
                <a:spcPts val="0"/>
              </a:spcAft>
              <a:defRPr/>
            </a:pPr>
            <a:endParaRPr lang="en-US" sz="600" dirty="0">
              <a:solidFill>
                <a:srgbClr val="2F2B20"/>
              </a:solidFill>
              <a:latin typeface="Calibri"/>
              <a:ea typeface="+mn-ea"/>
            </a:endParaRPr>
          </a:p>
          <a:p>
            <a:pPr fontAlgn="auto">
              <a:spcBef>
                <a:spcPts val="0"/>
              </a:spcBef>
              <a:spcAft>
                <a:spcPts val="0"/>
              </a:spcAft>
              <a:defRPr/>
            </a:pPr>
            <a:r>
              <a:rPr lang="en-US" sz="1400" dirty="0">
                <a:solidFill>
                  <a:srgbClr val="2F2B20"/>
                </a:solidFill>
                <a:latin typeface="Calibri"/>
                <a:ea typeface="+mn-ea"/>
              </a:rPr>
              <a:t>-</a:t>
            </a:r>
            <a:r>
              <a:rPr lang="en-US" sz="1200" dirty="0">
                <a:solidFill>
                  <a:srgbClr val="2F2B20"/>
                </a:solidFill>
                <a:latin typeface="Calibri"/>
                <a:ea typeface="+mn-ea"/>
              </a:rPr>
              <a:t>Extended integration to support synchronization</a:t>
            </a:r>
          </a:p>
        </p:txBody>
      </p:sp>
      <p:sp>
        <p:nvSpPr>
          <p:cNvPr id="62" name="TextBox 61"/>
          <p:cNvSpPr txBox="1"/>
          <p:nvPr/>
        </p:nvSpPr>
        <p:spPr>
          <a:xfrm>
            <a:off x="1752600" y="2825750"/>
            <a:ext cx="1709738" cy="892175"/>
          </a:xfrm>
          <a:prstGeom prst="rect">
            <a:avLst/>
          </a:prstGeom>
          <a:noFill/>
        </p:spPr>
        <p:txBody>
          <a:bodyPr>
            <a:spAutoFit/>
          </a:bodyPr>
          <a:lstStyle/>
          <a:p>
            <a:pPr fontAlgn="auto">
              <a:spcBef>
                <a:spcPts val="0"/>
              </a:spcBef>
              <a:spcAft>
                <a:spcPts val="0"/>
              </a:spcAft>
              <a:defRPr/>
            </a:pPr>
            <a:r>
              <a:rPr lang="en-US" sz="1400" b="1" dirty="0">
                <a:solidFill>
                  <a:srgbClr val="FF8000"/>
                </a:solidFill>
                <a:latin typeface="Calibri"/>
                <a:ea typeface="+mn-ea"/>
              </a:rPr>
              <a:t>Integration</a:t>
            </a:r>
          </a:p>
          <a:p>
            <a:pPr fontAlgn="auto">
              <a:spcBef>
                <a:spcPts val="0"/>
              </a:spcBef>
              <a:spcAft>
                <a:spcPts val="0"/>
              </a:spcAft>
              <a:defRPr/>
            </a:pPr>
            <a:endParaRPr lang="en-US" sz="600" b="1" dirty="0">
              <a:solidFill>
                <a:srgbClr val="FFC000"/>
              </a:solidFill>
              <a:latin typeface="Calibri"/>
              <a:ea typeface="+mn-ea"/>
            </a:endParaRPr>
          </a:p>
          <a:p>
            <a:pPr fontAlgn="auto">
              <a:spcBef>
                <a:spcPts val="0"/>
              </a:spcBef>
              <a:spcAft>
                <a:spcPts val="0"/>
              </a:spcAft>
              <a:defRPr/>
            </a:pPr>
            <a:r>
              <a:rPr lang="en-US" sz="1400" dirty="0">
                <a:solidFill>
                  <a:srgbClr val="2F2B20"/>
                </a:solidFill>
                <a:latin typeface="Calibri"/>
                <a:ea typeface="+mn-ea"/>
              </a:rPr>
              <a:t>-</a:t>
            </a:r>
            <a:r>
              <a:rPr lang="en-US" sz="1200" dirty="0">
                <a:solidFill>
                  <a:srgbClr val="2F2B20"/>
                </a:solidFill>
                <a:latin typeface="Calibri"/>
                <a:ea typeface="+mn-ea"/>
              </a:rPr>
              <a:t>Extend </a:t>
            </a:r>
            <a:r>
              <a:rPr lang="en-US" sz="1200" dirty="0" err="1">
                <a:solidFill>
                  <a:srgbClr val="2F2B20"/>
                </a:solidFill>
                <a:latin typeface="Calibri"/>
                <a:ea typeface="+mn-ea"/>
              </a:rPr>
              <a:t>Dspace</a:t>
            </a:r>
            <a:r>
              <a:rPr lang="en-US" sz="1200" dirty="0">
                <a:solidFill>
                  <a:srgbClr val="2F2B20"/>
                </a:solidFill>
                <a:latin typeface="Calibri"/>
                <a:ea typeface="+mn-ea"/>
              </a:rPr>
              <a:t> and </a:t>
            </a:r>
            <a:r>
              <a:rPr lang="en-US" sz="1200" dirty="0" err="1">
                <a:solidFill>
                  <a:srgbClr val="2F2B20"/>
                </a:solidFill>
                <a:latin typeface="Calibri"/>
                <a:ea typeface="+mn-ea"/>
              </a:rPr>
              <a:t>Eprints</a:t>
            </a:r>
            <a:r>
              <a:rPr lang="en-US" sz="1200" dirty="0">
                <a:solidFill>
                  <a:srgbClr val="2F2B20"/>
                </a:solidFill>
                <a:latin typeface="Calibri"/>
                <a:ea typeface="+mn-ea"/>
              </a:rPr>
              <a:t> integration</a:t>
            </a:r>
          </a:p>
          <a:p>
            <a:pPr fontAlgn="auto">
              <a:spcBef>
                <a:spcPts val="0"/>
              </a:spcBef>
              <a:spcAft>
                <a:spcPts val="0"/>
              </a:spcAft>
              <a:defRPr/>
            </a:pPr>
            <a:endParaRPr lang="en-US" sz="600" dirty="0">
              <a:solidFill>
                <a:srgbClr val="2F2B20"/>
              </a:solidFill>
              <a:latin typeface="Calibri"/>
              <a:ea typeface="+mn-ea"/>
            </a:endParaRPr>
          </a:p>
        </p:txBody>
      </p:sp>
      <p:sp>
        <p:nvSpPr>
          <p:cNvPr id="63" name="TextBox 62"/>
          <p:cNvSpPr txBox="1"/>
          <p:nvPr/>
        </p:nvSpPr>
        <p:spPr>
          <a:xfrm>
            <a:off x="3557588" y="2819400"/>
            <a:ext cx="1700212" cy="1354138"/>
          </a:xfrm>
          <a:prstGeom prst="rect">
            <a:avLst/>
          </a:prstGeom>
          <a:noFill/>
        </p:spPr>
        <p:txBody>
          <a:bodyPr>
            <a:spAutoFit/>
          </a:bodyPr>
          <a:lstStyle/>
          <a:p>
            <a:pPr fontAlgn="auto">
              <a:spcBef>
                <a:spcPts val="0"/>
              </a:spcBef>
              <a:spcAft>
                <a:spcPts val="0"/>
              </a:spcAft>
              <a:defRPr/>
            </a:pPr>
            <a:r>
              <a:rPr lang="en-US" sz="1400" b="1" dirty="0">
                <a:solidFill>
                  <a:srgbClr val="FF8000"/>
                </a:solidFill>
                <a:latin typeface="Calibri"/>
                <a:ea typeface="+mn-ea"/>
              </a:rPr>
              <a:t>Open Access</a:t>
            </a:r>
          </a:p>
          <a:p>
            <a:pPr fontAlgn="auto">
              <a:spcBef>
                <a:spcPts val="0"/>
              </a:spcBef>
              <a:spcAft>
                <a:spcPts val="0"/>
              </a:spcAft>
              <a:defRPr/>
            </a:pPr>
            <a:endParaRPr lang="en-US" sz="600" dirty="0">
              <a:solidFill>
                <a:srgbClr val="2F2B20"/>
              </a:solidFill>
              <a:latin typeface="Calibri"/>
              <a:ea typeface="+mn-ea"/>
            </a:endParaRPr>
          </a:p>
          <a:p>
            <a:pPr fontAlgn="auto">
              <a:spcBef>
                <a:spcPts val="0"/>
              </a:spcBef>
              <a:spcAft>
                <a:spcPts val="0"/>
              </a:spcAft>
              <a:defRPr/>
            </a:pPr>
            <a:r>
              <a:rPr lang="en-US" sz="1400" dirty="0">
                <a:solidFill>
                  <a:srgbClr val="2F2B20"/>
                </a:solidFill>
                <a:latin typeface="Calibri"/>
                <a:ea typeface="+mn-ea"/>
              </a:rPr>
              <a:t>-</a:t>
            </a:r>
            <a:r>
              <a:rPr lang="en-US" sz="1200" dirty="0">
                <a:solidFill>
                  <a:srgbClr val="2F2B20"/>
                </a:solidFill>
                <a:latin typeface="Calibri"/>
                <a:ea typeface="+mn-ea"/>
              </a:rPr>
              <a:t>Overhauled OAI-PMH support  </a:t>
            </a:r>
          </a:p>
          <a:p>
            <a:pPr fontAlgn="auto">
              <a:spcBef>
                <a:spcPts val="0"/>
              </a:spcBef>
              <a:spcAft>
                <a:spcPts val="0"/>
              </a:spcAft>
              <a:defRPr/>
            </a:pPr>
            <a:r>
              <a:rPr lang="en-US" sz="1200" dirty="0">
                <a:solidFill>
                  <a:srgbClr val="2F2B20"/>
                </a:solidFill>
                <a:latin typeface="Calibri"/>
                <a:ea typeface="+mn-ea"/>
              </a:rPr>
              <a:t>-</a:t>
            </a:r>
            <a:r>
              <a:rPr lang="en-GB" sz="1200" dirty="0">
                <a:solidFill>
                  <a:srgbClr val="2F2B20"/>
                </a:solidFill>
                <a:latin typeface="Calibri"/>
                <a:ea typeface="+mn-ea"/>
              </a:rPr>
              <a:t>Support for the pre-print workflow &amp; approval process </a:t>
            </a:r>
            <a:endParaRPr lang="en-US" sz="1200" dirty="0">
              <a:solidFill>
                <a:srgbClr val="2F2B20"/>
              </a:solidFill>
              <a:latin typeface="Calibri"/>
              <a:ea typeface="+mn-ea"/>
            </a:endParaRPr>
          </a:p>
        </p:txBody>
      </p:sp>
      <p:sp>
        <p:nvSpPr>
          <p:cNvPr id="64" name="TextBox 63"/>
          <p:cNvSpPr txBox="1"/>
          <p:nvPr/>
        </p:nvSpPr>
        <p:spPr>
          <a:xfrm>
            <a:off x="5334000" y="2819400"/>
            <a:ext cx="2033588" cy="1538288"/>
          </a:xfrm>
          <a:prstGeom prst="rect">
            <a:avLst/>
          </a:prstGeom>
          <a:noFill/>
        </p:spPr>
        <p:txBody>
          <a:bodyPr>
            <a:spAutoFit/>
          </a:bodyPr>
          <a:lstStyle/>
          <a:p>
            <a:pPr fontAlgn="auto">
              <a:spcBef>
                <a:spcPts val="0"/>
              </a:spcBef>
              <a:spcAft>
                <a:spcPts val="0"/>
              </a:spcAft>
              <a:defRPr/>
            </a:pPr>
            <a:r>
              <a:rPr lang="en-US" sz="1400" b="1" dirty="0">
                <a:solidFill>
                  <a:srgbClr val="FF8000"/>
                </a:solidFill>
                <a:latin typeface="Calibri"/>
                <a:ea typeface="+mn-ea"/>
              </a:rPr>
              <a:t>Extended Reporting</a:t>
            </a:r>
          </a:p>
          <a:p>
            <a:pPr fontAlgn="auto">
              <a:spcBef>
                <a:spcPts val="0"/>
              </a:spcBef>
              <a:spcAft>
                <a:spcPts val="0"/>
              </a:spcAft>
              <a:defRPr/>
            </a:pPr>
            <a:endParaRPr lang="en-US" sz="600" dirty="0">
              <a:solidFill>
                <a:srgbClr val="2F2B20"/>
              </a:solidFill>
              <a:latin typeface="Calibri"/>
              <a:ea typeface="+mn-ea"/>
            </a:endParaRPr>
          </a:p>
          <a:p>
            <a:pPr fontAlgn="auto">
              <a:spcBef>
                <a:spcPts val="0"/>
              </a:spcBef>
              <a:spcAft>
                <a:spcPts val="0"/>
              </a:spcAft>
              <a:defRPr/>
            </a:pPr>
            <a:r>
              <a:rPr lang="en-US" sz="1400" dirty="0">
                <a:solidFill>
                  <a:srgbClr val="2F2B20"/>
                </a:solidFill>
                <a:latin typeface="Calibri"/>
                <a:ea typeface="+mn-ea"/>
              </a:rPr>
              <a:t>-</a:t>
            </a:r>
            <a:r>
              <a:rPr lang="en-US" sz="1200" dirty="0">
                <a:solidFill>
                  <a:srgbClr val="2F2B20"/>
                </a:solidFill>
                <a:latin typeface="Calibri"/>
                <a:ea typeface="+mn-ea"/>
              </a:rPr>
              <a:t>New InCites metrics and charts</a:t>
            </a:r>
          </a:p>
          <a:p>
            <a:pPr fontAlgn="auto">
              <a:spcBef>
                <a:spcPts val="0"/>
              </a:spcBef>
              <a:spcAft>
                <a:spcPts val="0"/>
              </a:spcAft>
              <a:defRPr/>
            </a:pPr>
            <a:r>
              <a:rPr lang="en-US" sz="1200" dirty="0">
                <a:solidFill>
                  <a:srgbClr val="2F2B20"/>
                </a:solidFill>
                <a:latin typeface="Calibri"/>
                <a:ea typeface="+mn-ea"/>
              </a:rPr>
              <a:t>-Google Analytics for Research Portal</a:t>
            </a:r>
          </a:p>
          <a:p>
            <a:pPr fontAlgn="auto">
              <a:spcBef>
                <a:spcPts val="0"/>
              </a:spcBef>
              <a:spcAft>
                <a:spcPts val="0"/>
              </a:spcAft>
              <a:defRPr/>
            </a:pPr>
            <a:r>
              <a:rPr lang="en-US" sz="1200" dirty="0">
                <a:solidFill>
                  <a:srgbClr val="2F2B20"/>
                </a:solidFill>
                <a:latin typeface="Calibri"/>
                <a:ea typeface="+mn-ea"/>
              </a:rPr>
              <a:t>-NIH and NSF </a:t>
            </a:r>
            <a:r>
              <a:rPr lang="en-US" sz="1200" dirty="0" err="1">
                <a:solidFill>
                  <a:srgbClr val="2F2B20"/>
                </a:solidFill>
                <a:latin typeface="Calibri"/>
                <a:ea typeface="+mn-ea"/>
              </a:rPr>
              <a:t>biosketches</a:t>
            </a:r>
            <a:endParaRPr lang="en-US" sz="1200" dirty="0">
              <a:solidFill>
                <a:srgbClr val="2F2B20"/>
              </a:solidFill>
              <a:latin typeface="Calibri"/>
              <a:ea typeface="+mn-ea"/>
            </a:endParaRPr>
          </a:p>
          <a:p>
            <a:pPr fontAlgn="auto">
              <a:spcBef>
                <a:spcPts val="0"/>
              </a:spcBef>
              <a:spcAft>
                <a:spcPts val="0"/>
              </a:spcAft>
              <a:defRPr/>
            </a:pPr>
            <a:endParaRPr lang="en-US" sz="1200" dirty="0">
              <a:solidFill>
                <a:srgbClr val="2F2B20"/>
              </a:solidFill>
              <a:latin typeface="Calibri"/>
              <a:ea typeface="+mn-ea"/>
            </a:endParaRPr>
          </a:p>
        </p:txBody>
      </p:sp>
      <p:sp>
        <p:nvSpPr>
          <p:cNvPr id="66" name="TextBox 65"/>
          <p:cNvSpPr txBox="1"/>
          <p:nvPr/>
        </p:nvSpPr>
        <p:spPr>
          <a:xfrm>
            <a:off x="381000" y="838200"/>
            <a:ext cx="8264525" cy="969963"/>
          </a:xfrm>
          <a:prstGeom prst="rect">
            <a:avLst/>
          </a:prstGeom>
          <a:noFill/>
        </p:spPr>
        <p:txBody>
          <a:bodyPr>
            <a:spAutoFit/>
          </a:bodyPr>
          <a:lstStyle/>
          <a:p>
            <a:pPr fontAlgn="auto">
              <a:spcBef>
                <a:spcPts val="0"/>
              </a:spcBef>
              <a:spcAft>
                <a:spcPts val="0"/>
              </a:spcAft>
              <a:defRPr/>
            </a:pPr>
            <a:r>
              <a:rPr lang="en-US" sz="1600" dirty="0" err="1">
                <a:solidFill>
                  <a:srgbClr val="2F2B20"/>
                </a:solidFill>
                <a:latin typeface="Calibri"/>
                <a:ea typeface="+mn-ea"/>
              </a:rPr>
              <a:t>Converis</a:t>
            </a:r>
            <a:r>
              <a:rPr lang="en-US" sz="1600" dirty="0">
                <a:solidFill>
                  <a:srgbClr val="2F2B20"/>
                </a:solidFill>
                <a:latin typeface="Calibri"/>
                <a:ea typeface="+mn-ea"/>
              </a:rPr>
              <a:t> provides a single destination to access the data and tools you need to accurately manage, assess and report on the results of the research that helps advance your organization. </a:t>
            </a:r>
          </a:p>
          <a:p>
            <a:pPr fontAlgn="auto">
              <a:spcBef>
                <a:spcPts val="0"/>
              </a:spcBef>
              <a:spcAft>
                <a:spcPts val="0"/>
              </a:spcAft>
              <a:defRPr/>
            </a:pPr>
            <a:endParaRPr lang="en-US" sz="900" dirty="0">
              <a:solidFill>
                <a:srgbClr val="2F2B20"/>
              </a:solidFill>
              <a:latin typeface="Calibri"/>
              <a:ea typeface="+mn-ea"/>
            </a:endParaRPr>
          </a:p>
          <a:p>
            <a:pPr fontAlgn="auto">
              <a:spcBef>
                <a:spcPts val="0"/>
              </a:spcBef>
              <a:spcAft>
                <a:spcPts val="0"/>
              </a:spcAft>
              <a:defRPr/>
            </a:pPr>
            <a:r>
              <a:rPr lang="en-US" sz="1600" dirty="0">
                <a:solidFill>
                  <a:srgbClr val="2F2B20"/>
                </a:solidFill>
                <a:latin typeface="Calibri"/>
                <a:ea typeface="+mn-ea"/>
              </a:rPr>
              <a:t>Recent enhancements include:</a:t>
            </a:r>
          </a:p>
        </p:txBody>
      </p:sp>
      <p:sp>
        <p:nvSpPr>
          <p:cNvPr id="67" name="Rectangle 66"/>
          <p:cNvSpPr/>
          <p:nvPr/>
        </p:nvSpPr>
        <p:spPr>
          <a:xfrm>
            <a:off x="4452938" y="3244850"/>
            <a:ext cx="238125" cy="368300"/>
          </a:xfrm>
          <a:prstGeom prst="rect">
            <a:avLst/>
          </a:prstGeom>
        </p:spPr>
        <p:txBody>
          <a:bodyPr wrap="none">
            <a:spAutoFit/>
          </a:bodyPr>
          <a:lstStyle/>
          <a:p>
            <a:pPr fontAlgn="auto">
              <a:spcBef>
                <a:spcPts val="0"/>
              </a:spcBef>
              <a:spcAft>
                <a:spcPts val="0"/>
              </a:spcAft>
              <a:defRPr/>
            </a:pPr>
            <a:r>
              <a:rPr lang="en-US" dirty="0">
                <a:solidFill>
                  <a:srgbClr val="2F2B20"/>
                </a:solidFill>
                <a:latin typeface="Calibri"/>
                <a:ea typeface="+mn-ea"/>
              </a:rPr>
              <a:t> </a:t>
            </a:r>
          </a:p>
        </p:txBody>
      </p:sp>
      <p:pic>
        <p:nvPicPr>
          <p:cNvPr id="38929"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6425" y="2068513"/>
            <a:ext cx="693738" cy="754062"/>
          </a:xfrm>
          <a:prstGeom prst="rect">
            <a:avLst/>
          </a:prstGeom>
          <a:noFill/>
          <a:ln w="9525">
            <a:noFill/>
            <a:miter lim="800000"/>
            <a:headEnd/>
            <a:tailEnd/>
          </a:ln>
        </p:spPr>
      </p:pic>
      <p:pic>
        <p:nvPicPr>
          <p:cNvPr id="38930"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62200" y="2073275"/>
            <a:ext cx="693738" cy="752475"/>
          </a:xfrm>
          <a:prstGeom prst="rect">
            <a:avLst/>
          </a:prstGeom>
          <a:noFill/>
          <a:ln w="9525">
            <a:noFill/>
            <a:miter lim="800000"/>
            <a:headEnd/>
            <a:tailEnd/>
          </a:ln>
        </p:spPr>
      </p:pic>
      <p:pic>
        <p:nvPicPr>
          <p:cNvPr id="38931"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06863" y="2073275"/>
            <a:ext cx="693737" cy="752475"/>
          </a:xfrm>
          <a:prstGeom prst="rect">
            <a:avLst/>
          </a:prstGeom>
          <a:noFill/>
          <a:ln w="9525">
            <a:noFill/>
            <a:miter lim="800000"/>
            <a:headEnd/>
            <a:tailEnd/>
          </a:ln>
        </p:spPr>
      </p:pic>
      <p:pic>
        <p:nvPicPr>
          <p:cNvPr id="38932"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88063" y="2073275"/>
            <a:ext cx="693737" cy="752475"/>
          </a:xfrm>
          <a:prstGeom prst="rect">
            <a:avLst/>
          </a:prstGeom>
          <a:noFill/>
          <a:ln w="9525">
            <a:noFill/>
            <a:miter lim="800000"/>
            <a:headEnd/>
            <a:tailEnd/>
          </a:ln>
        </p:spPr>
      </p:pic>
      <p:sp>
        <p:nvSpPr>
          <p:cNvPr id="51" name="Rectangle 50"/>
          <p:cNvSpPr/>
          <p:nvPr/>
        </p:nvSpPr>
        <p:spPr bwMode="auto">
          <a:xfrm>
            <a:off x="8683625" y="4792663"/>
            <a:ext cx="79375" cy="1074737"/>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52" name="Rectangle 51"/>
          <p:cNvSpPr/>
          <p:nvPr/>
        </p:nvSpPr>
        <p:spPr bwMode="auto">
          <a:xfrm>
            <a:off x="7848600" y="4876800"/>
            <a:ext cx="87313" cy="127000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53" name="Oval 52"/>
          <p:cNvSpPr/>
          <p:nvPr/>
        </p:nvSpPr>
        <p:spPr bwMode="auto">
          <a:xfrm>
            <a:off x="8229600" y="5026025"/>
            <a:ext cx="935038" cy="917575"/>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54" name="TextBox 53"/>
          <p:cNvSpPr txBox="1"/>
          <p:nvPr/>
        </p:nvSpPr>
        <p:spPr>
          <a:xfrm>
            <a:off x="8204200" y="5154613"/>
            <a:ext cx="1016000" cy="598487"/>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Extended validation  capability</a:t>
            </a:r>
          </a:p>
        </p:txBody>
      </p:sp>
      <p:sp>
        <p:nvSpPr>
          <p:cNvPr id="55" name="Rectangle 54"/>
          <p:cNvSpPr/>
          <p:nvPr/>
        </p:nvSpPr>
        <p:spPr bwMode="auto">
          <a:xfrm>
            <a:off x="7148513" y="4648200"/>
            <a:ext cx="90487" cy="1084263"/>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69" name="Rectangle 68"/>
          <p:cNvSpPr/>
          <p:nvPr/>
        </p:nvSpPr>
        <p:spPr bwMode="auto">
          <a:xfrm>
            <a:off x="2271713" y="4667250"/>
            <a:ext cx="90487" cy="127635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70" name="Rectangle 69"/>
          <p:cNvSpPr/>
          <p:nvPr/>
        </p:nvSpPr>
        <p:spPr bwMode="auto">
          <a:xfrm>
            <a:off x="6313488" y="4800600"/>
            <a:ext cx="87312" cy="119380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71" name="Oval 70"/>
          <p:cNvSpPr/>
          <p:nvPr/>
        </p:nvSpPr>
        <p:spPr>
          <a:xfrm>
            <a:off x="5791200" y="5410200"/>
            <a:ext cx="1065213" cy="99060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sz="700" dirty="0">
              <a:solidFill>
                <a:srgbClr val="FFFFFF"/>
              </a:solidFill>
            </a:endParaRPr>
          </a:p>
        </p:txBody>
      </p:sp>
      <p:sp>
        <p:nvSpPr>
          <p:cNvPr id="78" name="Oval 77"/>
          <p:cNvSpPr/>
          <p:nvPr/>
        </p:nvSpPr>
        <p:spPr bwMode="auto">
          <a:xfrm>
            <a:off x="7315200" y="5734050"/>
            <a:ext cx="1219200" cy="112395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dirty="0">
              <a:solidFill>
                <a:srgbClr val="FFFFFF"/>
              </a:solidFill>
            </a:endParaRPr>
          </a:p>
        </p:txBody>
      </p:sp>
      <p:sp>
        <p:nvSpPr>
          <p:cNvPr id="79" name="TextBox 78"/>
          <p:cNvSpPr txBox="1"/>
          <p:nvPr/>
        </p:nvSpPr>
        <p:spPr>
          <a:xfrm>
            <a:off x="7375525" y="5918200"/>
            <a:ext cx="1116013" cy="598488"/>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Populate your VIVO instance with Converis</a:t>
            </a:r>
          </a:p>
        </p:txBody>
      </p:sp>
      <p:sp>
        <p:nvSpPr>
          <p:cNvPr id="80" name="TextBox 79"/>
          <p:cNvSpPr txBox="1"/>
          <p:nvPr/>
        </p:nvSpPr>
        <p:spPr>
          <a:xfrm>
            <a:off x="5829300" y="5661025"/>
            <a:ext cx="1041400" cy="414338"/>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Localization for Russian</a:t>
            </a:r>
            <a:endParaRPr lang="en-US" sz="1200" dirty="0">
              <a:solidFill>
                <a:srgbClr val="2F2B20"/>
              </a:solidFill>
              <a:latin typeface="Calibri"/>
              <a:ea typeface="+mn-ea"/>
            </a:endParaRPr>
          </a:p>
        </p:txBody>
      </p:sp>
      <p:sp>
        <p:nvSpPr>
          <p:cNvPr id="85" name="Rectangle 84"/>
          <p:cNvSpPr/>
          <p:nvPr/>
        </p:nvSpPr>
        <p:spPr bwMode="auto">
          <a:xfrm>
            <a:off x="3352800" y="4594225"/>
            <a:ext cx="76200" cy="519113"/>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86" name="Oval 85"/>
          <p:cNvSpPr/>
          <p:nvPr/>
        </p:nvSpPr>
        <p:spPr bwMode="auto">
          <a:xfrm>
            <a:off x="2743200" y="5029200"/>
            <a:ext cx="1268413" cy="1182688"/>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87" name="TextBox 86"/>
          <p:cNvSpPr txBox="1"/>
          <p:nvPr/>
        </p:nvSpPr>
        <p:spPr>
          <a:xfrm>
            <a:off x="2770188" y="5105400"/>
            <a:ext cx="1192212" cy="782638"/>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Improved</a:t>
            </a:r>
          </a:p>
          <a:p>
            <a:pPr algn="ctr" fontAlgn="auto">
              <a:spcBef>
                <a:spcPts val="0"/>
              </a:spcBef>
              <a:spcAft>
                <a:spcPts val="0"/>
              </a:spcAft>
              <a:defRPr/>
            </a:pPr>
            <a:r>
              <a:rPr lang="en-US" sz="1200" dirty="0">
                <a:solidFill>
                  <a:srgbClr val="FFFFFF"/>
                </a:solidFill>
                <a:latin typeface="Calibri"/>
                <a:ea typeface="+mn-ea"/>
              </a:rPr>
              <a:t>Automation of publication import UI/UX</a:t>
            </a:r>
          </a:p>
        </p:txBody>
      </p:sp>
      <p:sp>
        <p:nvSpPr>
          <p:cNvPr id="34" name="Rectangle 33"/>
          <p:cNvSpPr/>
          <p:nvPr/>
        </p:nvSpPr>
        <p:spPr>
          <a:xfrm>
            <a:off x="0" y="4416425"/>
            <a:ext cx="9144000" cy="496888"/>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35" name="TextBox 34"/>
          <p:cNvSpPr txBox="1"/>
          <p:nvPr/>
        </p:nvSpPr>
        <p:spPr>
          <a:xfrm>
            <a:off x="3200400" y="4416425"/>
            <a:ext cx="2562225" cy="460375"/>
          </a:xfrm>
          <a:prstGeom prst="rect">
            <a:avLst/>
          </a:prstGeom>
          <a:noFill/>
        </p:spPr>
        <p:txBody>
          <a:bodyPr>
            <a:spAutoFit/>
          </a:bodyPr>
          <a:lstStyle/>
          <a:p>
            <a:pPr algn="ctr" fontAlgn="auto">
              <a:spcBef>
                <a:spcPts val="0"/>
              </a:spcBef>
              <a:spcAft>
                <a:spcPts val="0"/>
              </a:spcAft>
              <a:defRPr/>
            </a:pPr>
            <a:r>
              <a:rPr lang="en-US" sz="2400" b="1" dirty="0">
                <a:solidFill>
                  <a:srgbClr val="FFFFFF"/>
                </a:solidFill>
                <a:latin typeface="Calibri"/>
                <a:ea typeface="+mn-ea"/>
              </a:rPr>
              <a:t>COMING SOON!</a:t>
            </a:r>
          </a:p>
        </p:txBody>
      </p:sp>
      <p:sp>
        <p:nvSpPr>
          <p:cNvPr id="90" name="Rectangle 89"/>
          <p:cNvSpPr/>
          <p:nvPr/>
        </p:nvSpPr>
        <p:spPr bwMode="auto">
          <a:xfrm>
            <a:off x="762000" y="4594225"/>
            <a:ext cx="87313" cy="1195388"/>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47" name="Rounded Rectangle 46"/>
          <p:cNvSpPr/>
          <p:nvPr/>
        </p:nvSpPr>
        <p:spPr>
          <a:xfrm>
            <a:off x="7391400" y="2701925"/>
            <a:ext cx="1785938" cy="1630363"/>
          </a:xfrm>
          <a:prstGeom prst="roundRect">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8" name="TextBox 47"/>
          <p:cNvSpPr txBox="1"/>
          <p:nvPr/>
        </p:nvSpPr>
        <p:spPr>
          <a:xfrm>
            <a:off x="7443788" y="2743200"/>
            <a:ext cx="1700212" cy="984250"/>
          </a:xfrm>
          <a:prstGeom prst="rect">
            <a:avLst/>
          </a:prstGeom>
          <a:noFill/>
        </p:spPr>
        <p:txBody>
          <a:bodyPr>
            <a:spAutoFit/>
          </a:bodyPr>
          <a:lstStyle/>
          <a:p>
            <a:pPr fontAlgn="auto">
              <a:spcBef>
                <a:spcPts val="0"/>
              </a:spcBef>
              <a:spcAft>
                <a:spcPts val="0"/>
              </a:spcAft>
              <a:defRPr/>
            </a:pPr>
            <a:endParaRPr lang="en-US" sz="600" dirty="0">
              <a:solidFill>
                <a:srgbClr val="2F2B20"/>
              </a:solidFill>
              <a:latin typeface="Calibri"/>
              <a:ea typeface="+mn-ea"/>
            </a:endParaRPr>
          </a:p>
          <a:p>
            <a:pPr fontAlgn="auto">
              <a:spcBef>
                <a:spcPts val="0"/>
              </a:spcBef>
              <a:spcAft>
                <a:spcPts val="0"/>
              </a:spcAft>
              <a:defRPr/>
            </a:pPr>
            <a:r>
              <a:rPr lang="en-US" sz="1400" b="1" dirty="0">
                <a:solidFill>
                  <a:srgbClr val="FF8000"/>
                </a:solidFill>
                <a:latin typeface="Calibri"/>
                <a:ea typeface="+mn-ea"/>
              </a:rPr>
              <a:t>Technology Upgrade</a:t>
            </a:r>
          </a:p>
          <a:p>
            <a:pPr fontAlgn="auto">
              <a:spcBef>
                <a:spcPts val="0"/>
              </a:spcBef>
              <a:spcAft>
                <a:spcPts val="0"/>
              </a:spcAft>
              <a:defRPr/>
            </a:pPr>
            <a:r>
              <a:rPr lang="en-US" sz="1400" dirty="0">
                <a:solidFill>
                  <a:srgbClr val="2F2B20"/>
                </a:solidFill>
                <a:latin typeface="Calibri"/>
                <a:ea typeface="+mn-ea"/>
              </a:rPr>
              <a:t>-</a:t>
            </a:r>
            <a:r>
              <a:rPr lang="en-US" sz="1200" dirty="0">
                <a:solidFill>
                  <a:srgbClr val="2F2B20"/>
                </a:solidFill>
                <a:latin typeface="Calibri"/>
                <a:ea typeface="+mn-ea"/>
              </a:rPr>
              <a:t>Boosting performance significantly</a:t>
            </a:r>
          </a:p>
          <a:p>
            <a:pPr fontAlgn="auto">
              <a:spcBef>
                <a:spcPts val="0"/>
              </a:spcBef>
              <a:spcAft>
                <a:spcPts val="0"/>
              </a:spcAft>
              <a:defRPr/>
            </a:pPr>
            <a:r>
              <a:rPr lang="en-US" sz="1200" dirty="0">
                <a:solidFill>
                  <a:srgbClr val="2F2B20"/>
                </a:solidFill>
                <a:latin typeface="Calibri"/>
                <a:ea typeface="+mn-ea"/>
              </a:rPr>
              <a:t>-Support for Oracle</a:t>
            </a:r>
          </a:p>
        </p:txBody>
      </p:sp>
      <p:pic>
        <p:nvPicPr>
          <p:cNvPr id="38952" name="Picture 7" descr="C:\Users\U6014881\Pictures\circl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42275" y="2057400"/>
            <a:ext cx="693738" cy="754063"/>
          </a:xfrm>
          <a:prstGeom prst="rect">
            <a:avLst/>
          </a:prstGeom>
          <a:noFill/>
          <a:ln w="9525">
            <a:noFill/>
            <a:miter lim="800000"/>
            <a:headEnd/>
            <a:tailEnd/>
          </a:ln>
        </p:spPr>
      </p:pic>
      <p:sp>
        <p:nvSpPr>
          <p:cNvPr id="97" name="Oval 96"/>
          <p:cNvSpPr/>
          <p:nvPr/>
        </p:nvSpPr>
        <p:spPr>
          <a:xfrm>
            <a:off x="-76200" y="5114925"/>
            <a:ext cx="1752600" cy="154940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sz="700" dirty="0">
              <a:solidFill>
                <a:srgbClr val="FFFFFF"/>
              </a:solidFill>
            </a:endParaRPr>
          </a:p>
        </p:txBody>
      </p:sp>
      <p:sp>
        <p:nvSpPr>
          <p:cNvPr id="4" name="TextBox 3"/>
          <p:cNvSpPr txBox="1"/>
          <p:nvPr/>
        </p:nvSpPr>
        <p:spPr>
          <a:xfrm>
            <a:off x="80963" y="5257800"/>
            <a:ext cx="1457325" cy="1292225"/>
          </a:xfrm>
          <a:prstGeom prst="rect">
            <a:avLst/>
          </a:prstGeom>
          <a:noFill/>
        </p:spPr>
        <p:txBody>
          <a:bodyPr>
            <a:spAutoFit/>
          </a:bodyPr>
          <a:lstStyle/>
          <a:p>
            <a:pPr algn="ctr" fontAlgn="auto">
              <a:spcBef>
                <a:spcPts val="0"/>
              </a:spcBef>
              <a:spcAft>
                <a:spcPts val="0"/>
              </a:spcAft>
              <a:defRPr/>
            </a:pPr>
            <a:r>
              <a:rPr lang="en-US" sz="1200" dirty="0">
                <a:solidFill>
                  <a:srgbClr val="FFFFFF"/>
                </a:solidFill>
                <a:latin typeface="Calibri"/>
                <a:ea typeface="+mn-ea"/>
              </a:rPr>
              <a:t>Enhanced faculty activity reporting, enabling review &amp; assessment workflows</a:t>
            </a:r>
          </a:p>
          <a:p>
            <a:pPr fontAlgn="auto">
              <a:spcBef>
                <a:spcPts val="0"/>
              </a:spcBef>
              <a:spcAft>
                <a:spcPts val="0"/>
              </a:spcAft>
              <a:defRPr/>
            </a:pPr>
            <a:endParaRPr lang="en-US" dirty="0">
              <a:solidFill>
                <a:srgbClr val="2F2B20"/>
              </a:solidFill>
              <a:latin typeface="Calibri"/>
              <a:ea typeface="+mn-ea"/>
            </a:endParaRPr>
          </a:p>
        </p:txBody>
      </p:sp>
      <p:sp>
        <p:nvSpPr>
          <p:cNvPr id="88" name="Oval 87"/>
          <p:cNvSpPr/>
          <p:nvPr/>
        </p:nvSpPr>
        <p:spPr bwMode="auto">
          <a:xfrm>
            <a:off x="6756400" y="4876800"/>
            <a:ext cx="1033463" cy="1012825"/>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89" name="TextBox 88"/>
          <p:cNvSpPr txBox="1"/>
          <p:nvPr/>
        </p:nvSpPr>
        <p:spPr>
          <a:xfrm>
            <a:off x="6726238" y="5105400"/>
            <a:ext cx="1092200" cy="412750"/>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WGAC  2.0 AA compliance</a:t>
            </a:r>
          </a:p>
        </p:txBody>
      </p:sp>
      <p:sp>
        <p:nvSpPr>
          <p:cNvPr id="72" name="Oval 71"/>
          <p:cNvSpPr/>
          <p:nvPr/>
        </p:nvSpPr>
        <p:spPr bwMode="auto">
          <a:xfrm>
            <a:off x="1657350" y="5638800"/>
            <a:ext cx="1238250" cy="1200150"/>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73" name="TextBox 72"/>
          <p:cNvSpPr txBox="1"/>
          <p:nvPr/>
        </p:nvSpPr>
        <p:spPr>
          <a:xfrm>
            <a:off x="1704975" y="5791200"/>
            <a:ext cx="1149350" cy="782638"/>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Document management systems integration</a:t>
            </a:r>
          </a:p>
        </p:txBody>
      </p:sp>
      <p:sp>
        <p:nvSpPr>
          <p:cNvPr id="60" name="Rectangle 59"/>
          <p:cNvSpPr/>
          <p:nvPr/>
        </p:nvSpPr>
        <p:spPr bwMode="auto">
          <a:xfrm>
            <a:off x="4953000" y="4913313"/>
            <a:ext cx="44450" cy="102870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a:solidFill>
                <a:srgbClr val="FFFFFF"/>
              </a:solidFill>
            </a:endParaRPr>
          </a:p>
        </p:txBody>
      </p:sp>
      <p:sp>
        <p:nvSpPr>
          <p:cNvPr id="81" name="Oval 80"/>
          <p:cNvSpPr/>
          <p:nvPr/>
        </p:nvSpPr>
        <p:spPr>
          <a:xfrm>
            <a:off x="4038600" y="5189538"/>
            <a:ext cx="1752600" cy="1620837"/>
          </a:xfrm>
          <a:prstGeom prst="ellipse">
            <a:avLst/>
          </a:prstGeom>
          <a:solidFill>
            <a:srgbClr val="FF8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43434" tIns="21717" rIns="43434" bIns="21717" anchor="ctr"/>
          <a:lstStyle/>
          <a:p>
            <a:pPr algn="ctr" fontAlgn="auto">
              <a:spcBef>
                <a:spcPts val="0"/>
              </a:spcBef>
              <a:spcAft>
                <a:spcPts val="0"/>
              </a:spcAft>
              <a:defRPr/>
            </a:pPr>
            <a:endParaRPr lang="en-US" sz="700" dirty="0">
              <a:solidFill>
                <a:srgbClr val="FFFFFF"/>
              </a:solidFill>
            </a:endParaRPr>
          </a:p>
        </p:txBody>
      </p:sp>
      <p:sp>
        <p:nvSpPr>
          <p:cNvPr id="82" name="TextBox 81"/>
          <p:cNvSpPr txBox="1"/>
          <p:nvPr/>
        </p:nvSpPr>
        <p:spPr>
          <a:xfrm>
            <a:off x="4187825" y="5467350"/>
            <a:ext cx="1450975" cy="998538"/>
          </a:xfrm>
          <a:prstGeom prst="rect">
            <a:avLst/>
          </a:prstGeom>
          <a:noFill/>
        </p:spPr>
        <p:txBody>
          <a:bodyPr lIns="43434" tIns="21717" rIns="43434" bIns="21717">
            <a:spAutoFit/>
          </a:bodyPr>
          <a:lstStyle/>
          <a:p>
            <a:pPr algn="ctr" fontAlgn="auto">
              <a:spcBef>
                <a:spcPts val="0"/>
              </a:spcBef>
              <a:spcAft>
                <a:spcPts val="0"/>
              </a:spcAft>
              <a:defRPr/>
            </a:pPr>
            <a:r>
              <a:rPr lang="en-US" sz="1200" dirty="0">
                <a:solidFill>
                  <a:srgbClr val="FFFFFF"/>
                </a:solidFill>
                <a:latin typeface="Calibri"/>
                <a:ea typeface="+mn-ea"/>
              </a:rPr>
              <a:t>Support submissions to national assessment exercises, including REF </a:t>
            </a:r>
          </a:p>
          <a:p>
            <a:pPr fontAlgn="auto">
              <a:spcBef>
                <a:spcPts val="0"/>
              </a:spcBef>
              <a:spcAft>
                <a:spcPts val="0"/>
              </a:spcAft>
              <a:defRPr/>
            </a:pPr>
            <a:endParaRPr lang="en-US" sz="1400" dirty="0">
              <a:solidFill>
                <a:srgbClr val="2F2B20"/>
              </a:solidFill>
              <a:latin typeface="Calibri"/>
              <a:ea typeface="+mn-ea"/>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txBox="1">
            <a:spLocks/>
          </p:cNvSpPr>
          <p:nvPr/>
        </p:nvSpPr>
        <p:spPr bwMode="auto">
          <a:xfrm>
            <a:off x="0" y="1341438"/>
            <a:ext cx="9144000" cy="4929187"/>
          </a:xfrm>
          <a:prstGeom prst="rect">
            <a:avLst/>
          </a:prstGeom>
          <a:noFill/>
          <a:ln w="9525">
            <a:noFill/>
            <a:miter lim="800000"/>
            <a:headEnd/>
            <a:tailEnd/>
          </a:ln>
        </p:spPr>
        <p:txBody>
          <a:bodyPr/>
          <a:lstStyle/>
          <a:p>
            <a:pPr marL="182563" indent="-182563">
              <a:spcBef>
                <a:spcPts val="600"/>
              </a:spcBef>
              <a:buClr>
                <a:srgbClr val="0A50A0"/>
              </a:buClr>
            </a:pPr>
            <a:endParaRPr lang="sv-SE" sz="3200" b="1"/>
          </a:p>
          <a:p>
            <a:pPr marL="182563" indent="-182563">
              <a:spcBef>
                <a:spcPts val="600"/>
              </a:spcBef>
              <a:buClr>
                <a:srgbClr val="0A50A0"/>
              </a:buClr>
            </a:pPr>
            <a:endParaRPr lang="sv-SE" sz="3200" b="1"/>
          </a:p>
        </p:txBody>
      </p:sp>
      <p:sp>
        <p:nvSpPr>
          <p:cNvPr id="7" name="Titre 6"/>
          <p:cNvSpPr>
            <a:spLocks noGrp="1"/>
          </p:cNvSpPr>
          <p:nvPr>
            <p:ph type="title"/>
          </p:nvPr>
        </p:nvSpPr>
        <p:spPr>
          <a:xfrm>
            <a:off x="349250" y="377825"/>
            <a:ext cx="8504238" cy="914400"/>
          </a:xfrm>
          <a:extLst>
            <a:ext uri="{909E8E84-426E-40dd-AFC4-6F175D3DCCD1}"/>
            <a:ext uri="{91240B29-F687-4f45-9708-019B960494DF}"/>
            <a:ext uri="{AF507438-7753-43e0-B8FC-AC1667EBCBE1}"/>
            <a:ext uri="{FAA26D3D-D897-4be2-8F04-BA451C77F1D7}"/>
          </a:extLst>
        </p:spPr>
        <p:txBody>
          <a:bodyPr/>
          <a:lstStyle/>
          <a:p>
            <a:pPr>
              <a:defRPr/>
            </a:pPr>
            <a:r>
              <a:rPr lang="en-GB" dirty="0" smtClean="0">
                <a:ea typeface="+mj-ea"/>
              </a:rPr>
              <a:t>Thank you for your attention!</a:t>
            </a:r>
            <a:endParaRPr lang="en-GB" dirty="0">
              <a:ea typeface="+mj-ea"/>
            </a:endParaRPr>
          </a:p>
        </p:txBody>
      </p:sp>
      <p:sp>
        <p:nvSpPr>
          <p:cNvPr id="5" name="Titre 6"/>
          <p:cNvSpPr txBox="1">
            <a:spLocks/>
          </p:cNvSpPr>
          <p:nvPr/>
        </p:nvSpPr>
        <p:spPr bwMode="auto">
          <a:xfrm>
            <a:off x="381000" y="2057400"/>
            <a:ext cx="8504238" cy="914400"/>
          </a:xfrm>
          <a:prstGeom prst="rect">
            <a:avLst/>
          </a:prstGeom>
          <a:noFill/>
          <a:ln w="9525">
            <a:noFill/>
            <a:miter lim="800000"/>
            <a:headEnd/>
            <a:tailEnd/>
          </a:ln>
          <a:extLst>
            <a:ext uri="{909E8E84-426E-40dd-AFC4-6F175D3DCCD1}"/>
            <a:ext uri="{91240B29-F687-4f45-9708-019B960494DF}"/>
            <a:ext uri="{AF507438-7753-43e0-B8FC-AC1667EBCBE1}"/>
            <a:ext uri="{FAA26D3D-D897-4be2-8F04-BA451C77F1D7}"/>
          </a:extLst>
        </p:spPr>
        <p:txBody>
          <a:bodyPr vert="horz" wrap="square" lIns="0" tIns="45716" rIns="45716" bIns="45716"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GB" sz="3600" b="0"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0" y="3434081"/>
            <a:ext cx="9144000" cy="2976879"/>
          </a:xfrm>
          <a:prstGeom prst="rect">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404027"/>
            <a:ext cx="9144000" cy="453973"/>
          </a:xfrm>
          <a:prstGeom prst="rect">
            <a:avLst/>
          </a:prstGeom>
          <a:solidFill>
            <a:srgbClr val="F969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stretch>
            <a:fillRect/>
          </a:stretch>
        </p:blipFill>
        <p:spPr>
          <a:xfrm>
            <a:off x="703046" y="6485913"/>
            <a:ext cx="1426618" cy="310135"/>
          </a:xfrm>
          <a:prstGeom prst="rect">
            <a:avLst/>
          </a:prstGeom>
        </p:spPr>
      </p:pic>
      <p:sp>
        <p:nvSpPr>
          <p:cNvPr id="3" name="TextBox 2"/>
          <p:cNvSpPr txBox="1"/>
          <p:nvPr/>
        </p:nvSpPr>
        <p:spPr>
          <a:xfrm>
            <a:off x="670560" y="3729782"/>
            <a:ext cx="7203440" cy="2357568"/>
          </a:xfrm>
          <a:prstGeom prst="rect">
            <a:avLst/>
          </a:prstGeom>
          <a:noFill/>
        </p:spPr>
        <p:txBody>
          <a:bodyPr wrap="square" rtlCol="0">
            <a:spAutoFit/>
          </a:bodyPr>
          <a:lstStyle/>
          <a:p>
            <a:pPr>
              <a:lnSpc>
                <a:spcPct val="80000"/>
              </a:lnSpc>
            </a:pPr>
            <a:r>
              <a:rPr lang="en-US" sz="3200" dirty="0" smtClean="0">
                <a:solidFill>
                  <a:schemeClr val="bg1"/>
                </a:solidFill>
                <a:latin typeface="Knowledge UltraLight Italic"/>
                <a:cs typeface="Knowledge UltraLight Italic"/>
              </a:rPr>
              <a:t>The innovation process is rapidly becoming more open, </a:t>
            </a:r>
            <a:r>
              <a:rPr lang="en-US" sz="4000" b="1" dirty="0" smtClean="0">
                <a:solidFill>
                  <a:schemeClr val="bg1"/>
                </a:solidFill>
                <a:latin typeface="Knowledge Bold"/>
              </a:rPr>
              <a:t>providing challenges for those managing and tracking </a:t>
            </a:r>
            <a:r>
              <a:rPr lang="en-US" sz="3200" dirty="0">
                <a:solidFill>
                  <a:schemeClr val="bg1"/>
                </a:solidFill>
                <a:latin typeface="Knowledge UltraLight Italic"/>
                <a:cs typeface="Knowledge UltraLight Italic"/>
              </a:rPr>
              <a:t>open research.</a:t>
            </a:r>
          </a:p>
        </p:txBody>
      </p:sp>
      <p:pic>
        <p:nvPicPr>
          <p:cNvPr id="14" name="Picture 13"/>
          <p:cNvPicPr>
            <a:picLocks noChangeAspect="1"/>
          </p:cNvPicPr>
          <p:nvPr/>
        </p:nvPicPr>
        <p:blipFill>
          <a:blip r:embed="rId5" cstate="print"/>
          <a:stretch>
            <a:fillRect/>
          </a:stretch>
        </p:blipFill>
        <p:spPr>
          <a:xfrm>
            <a:off x="8432800" y="3934714"/>
            <a:ext cx="365760" cy="621792"/>
          </a:xfrm>
          <a:prstGeom prst="rect">
            <a:avLst/>
          </a:prstGeom>
        </p:spPr>
      </p:pic>
    </p:spTree>
    <p:extLst>
      <p:ext uri="{BB962C8B-B14F-4D97-AF65-F5344CB8AC3E}">
        <p14:creationId xmlns="" xmlns:p14="http://schemas.microsoft.com/office/powerpoint/2010/main" val="382131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txBox="1">
            <a:spLocks/>
          </p:cNvSpPr>
          <p:nvPr/>
        </p:nvSpPr>
        <p:spPr>
          <a:xfrm>
            <a:off x="685800" y="2727325"/>
            <a:ext cx="7757160" cy="1468755"/>
          </a:xfrm>
          <a:prstGeom prst="rect">
            <a:avLst/>
          </a:prstGeom>
        </p:spPr>
        <p:txBody>
          <a:bodyPr anchor="t"/>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pitchFamily="34" charset="0"/>
              </a:defRPr>
            </a:lvl2pPr>
            <a:lvl3pPr algn="l" rtl="0" eaLnBrk="1" fontAlgn="base" hangingPunct="1">
              <a:lnSpc>
                <a:spcPct val="90000"/>
              </a:lnSpc>
              <a:spcBef>
                <a:spcPct val="0"/>
              </a:spcBef>
              <a:spcAft>
                <a:spcPct val="0"/>
              </a:spcAft>
              <a:defRPr sz="2800">
                <a:solidFill>
                  <a:schemeClr val="tx2"/>
                </a:solidFill>
                <a:latin typeface="Arial" pitchFamily="34" charset="0"/>
              </a:defRPr>
            </a:lvl3pPr>
            <a:lvl4pPr algn="l" rtl="0" eaLnBrk="1" fontAlgn="base" hangingPunct="1">
              <a:lnSpc>
                <a:spcPct val="90000"/>
              </a:lnSpc>
              <a:spcBef>
                <a:spcPct val="0"/>
              </a:spcBef>
              <a:spcAft>
                <a:spcPct val="0"/>
              </a:spcAft>
              <a:defRPr sz="2800">
                <a:solidFill>
                  <a:schemeClr val="tx2"/>
                </a:solidFill>
                <a:latin typeface="Arial" pitchFamily="34" charset="0"/>
              </a:defRPr>
            </a:lvl4pPr>
            <a:lvl5pPr algn="l" rtl="0" eaLnBrk="1" fontAlgn="base" hangingPunct="1">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a:lstStyle>
          <a:p>
            <a:r>
              <a:rPr lang="en-US" sz="4400" dirty="0">
                <a:solidFill>
                  <a:schemeClr val="bg1"/>
                </a:solidFill>
                <a:latin typeface="Knowledge UltraLight Italic"/>
                <a:cs typeface="Knowledge UltraLight Italic"/>
              </a:rPr>
              <a:t>How Do You Succeed In Today’s </a:t>
            </a:r>
            <a:r>
              <a:rPr lang="en-US" sz="4400" dirty="0" smtClean="0">
                <a:solidFill>
                  <a:schemeClr val="bg1"/>
                </a:solidFill>
                <a:latin typeface="Knowledge UltraLight Italic"/>
                <a:cs typeface="Knowledge UltraLight Italic"/>
              </a:rPr>
              <a:t>Open World?</a:t>
            </a:r>
            <a:endParaRPr lang="en-US" sz="1800" spc="100" dirty="0">
              <a:solidFill>
                <a:schemeClr val="bg1"/>
              </a:solidFill>
              <a:latin typeface="Knowledge UltraLight Italic"/>
              <a:cs typeface="Knowledge UltraLight Italic"/>
            </a:endParaRPr>
          </a:p>
        </p:txBody>
      </p:sp>
      <p:pic>
        <p:nvPicPr>
          <p:cNvPr id="5" name="Picture 4"/>
          <p:cNvPicPr>
            <a:picLocks noChangeAspect="1"/>
          </p:cNvPicPr>
          <p:nvPr/>
        </p:nvPicPr>
        <p:blipFill>
          <a:blip r:embed="rId2" cstate="print"/>
          <a:stretch>
            <a:fillRect/>
          </a:stretch>
        </p:blipFill>
        <p:spPr>
          <a:xfrm>
            <a:off x="703046" y="6485913"/>
            <a:ext cx="1426618" cy="310135"/>
          </a:xfrm>
          <a:prstGeom prst="rect">
            <a:avLst/>
          </a:prstGeom>
        </p:spPr>
      </p:pic>
    </p:spTree>
    <p:extLst>
      <p:ext uri="{BB962C8B-B14F-4D97-AF65-F5344CB8AC3E}">
        <p14:creationId xmlns="" xmlns:p14="http://schemas.microsoft.com/office/powerpoint/2010/main" val="3220390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264922" y="6333199"/>
            <a:ext cx="457200" cy="231775"/>
          </a:xfrm>
        </p:spPr>
        <p:txBody>
          <a:bodyPr/>
          <a:lstStyle/>
          <a:p>
            <a:pPr>
              <a:defRPr/>
            </a:pPr>
            <a:fld id="{FA7081D8-B099-416F-9582-802BDA6BDEA2}" type="slidenum">
              <a:rPr lang="en-US" smtClean="0"/>
              <a:pPr>
                <a:defRPr/>
              </a:pPr>
              <a:t>5</a:t>
            </a:fld>
            <a:endParaRPr lang="en-US" dirty="0"/>
          </a:p>
        </p:txBody>
      </p:sp>
      <p:sp>
        <p:nvSpPr>
          <p:cNvPr id="3" name="Title 1"/>
          <p:cNvSpPr txBox="1">
            <a:spLocks/>
          </p:cNvSpPr>
          <p:nvPr/>
        </p:nvSpPr>
        <p:spPr>
          <a:xfrm>
            <a:off x="622935" y="258128"/>
            <a:ext cx="8084185" cy="65627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pitchFamily="34" charset="0"/>
              </a:defRPr>
            </a:lvl2pPr>
            <a:lvl3pPr algn="l" rtl="0" eaLnBrk="1" fontAlgn="base" hangingPunct="1">
              <a:lnSpc>
                <a:spcPct val="90000"/>
              </a:lnSpc>
              <a:spcBef>
                <a:spcPct val="0"/>
              </a:spcBef>
              <a:spcAft>
                <a:spcPct val="0"/>
              </a:spcAft>
              <a:defRPr sz="2800">
                <a:solidFill>
                  <a:schemeClr val="tx2"/>
                </a:solidFill>
                <a:latin typeface="Arial" pitchFamily="34" charset="0"/>
              </a:defRPr>
            </a:lvl3pPr>
            <a:lvl4pPr algn="l" rtl="0" eaLnBrk="1" fontAlgn="base" hangingPunct="1">
              <a:lnSpc>
                <a:spcPct val="90000"/>
              </a:lnSpc>
              <a:spcBef>
                <a:spcPct val="0"/>
              </a:spcBef>
              <a:spcAft>
                <a:spcPct val="0"/>
              </a:spcAft>
              <a:defRPr sz="2800">
                <a:solidFill>
                  <a:schemeClr val="tx2"/>
                </a:solidFill>
                <a:latin typeface="Arial" pitchFamily="34" charset="0"/>
              </a:defRPr>
            </a:lvl4pPr>
            <a:lvl5pPr algn="l" rtl="0" eaLnBrk="1" fontAlgn="base" hangingPunct="1">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a:lstStyle>
          <a:p>
            <a:r>
              <a:rPr lang="en-GB" dirty="0" smtClean="0">
                <a:latin typeface="Knowledge UltraLight Italic"/>
                <a:cs typeface="Knowledge UltraLight Italic"/>
              </a:rPr>
              <a:t>You Succeed With </a:t>
            </a:r>
            <a:r>
              <a:rPr lang="en-US" sz="3200" b="1" dirty="0" smtClean="0">
                <a:latin typeface="Knowledge bold"/>
                <a:cs typeface="Knowledge bold"/>
              </a:rPr>
              <a:t>THOMSON </a:t>
            </a:r>
            <a:r>
              <a:rPr lang="en-US" sz="3200" b="1" dirty="0">
                <a:latin typeface="Knowledge bold"/>
                <a:cs typeface="Knowledge bold"/>
              </a:rPr>
              <a:t>REUTERS</a:t>
            </a:r>
            <a:endParaRPr lang="en-US" sz="3200" b="1" dirty="0"/>
          </a:p>
        </p:txBody>
      </p:sp>
      <p:graphicFrame>
        <p:nvGraphicFramePr>
          <p:cNvPr id="4" name="Diagram 3"/>
          <p:cNvGraphicFramePr/>
          <p:nvPr>
            <p:extLst>
              <p:ext uri="{D42A27DB-BD31-4B8C-83A1-F6EECF244321}">
                <p14:modId xmlns="" xmlns:p14="http://schemas.microsoft.com/office/powerpoint/2010/main" val="1085413252"/>
              </p:ext>
            </p:extLst>
          </p:nvPr>
        </p:nvGraphicFramePr>
        <p:xfrm>
          <a:off x="584200" y="1320800"/>
          <a:ext cx="801299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60400" y="3548880"/>
            <a:ext cx="7462321" cy="2893100"/>
          </a:xfrm>
          <a:prstGeom prst="rect">
            <a:avLst/>
          </a:prstGeom>
          <a:noFill/>
        </p:spPr>
        <p:txBody>
          <a:bodyPr wrap="square" rtlCol="0">
            <a:spAutoFit/>
          </a:bodyPr>
          <a:lstStyle/>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Web of </a:t>
            </a:r>
            <a:r>
              <a:rPr lang="en-GB" kern="0" dirty="0" err="1" smtClean="0">
                <a:solidFill>
                  <a:srgbClr val="000000"/>
                </a:solidFill>
                <a:latin typeface="Knowledge UltraLight Italic"/>
                <a:cs typeface="Knowledge UltraLight Italic"/>
              </a:rPr>
              <a:t>Science</a:t>
            </a:r>
            <a:r>
              <a:rPr lang="en-GB" kern="0" baseline="30000" dirty="0" err="1" smtClean="0">
                <a:solidFill>
                  <a:srgbClr val="000000"/>
                </a:solidFill>
                <a:latin typeface="Knowledge UltraLight Italic"/>
                <a:cs typeface="Knowledge UltraLight Italic"/>
              </a:rPr>
              <a:t>TM</a:t>
            </a:r>
            <a:r>
              <a:rPr lang="en-GB" kern="0" dirty="0" smtClean="0">
                <a:solidFill>
                  <a:srgbClr val="000000"/>
                </a:solidFill>
                <a:latin typeface="Knowledge UltraLight Italic"/>
                <a:cs typeface="Knowledge UltraLight Italic"/>
              </a:rPr>
              <a:t> is continuously expanding the boundaries of access to open science. </a:t>
            </a:r>
            <a:r>
              <a:rPr lang="en-GB" b="1" kern="0" dirty="0" smtClean="0">
                <a:solidFill>
                  <a:srgbClr val="000000"/>
                </a:solidFill>
                <a:latin typeface="Knowledge UltraLight Italic"/>
                <a:cs typeface="Knowledge UltraLight Italic"/>
              </a:rPr>
              <a:t>Open </a:t>
            </a:r>
            <a:r>
              <a:rPr lang="en-GB" b="1" kern="0" dirty="0">
                <a:solidFill>
                  <a:srgbClr val="000000"/>
                </a:solidFill>
                <a:latin typeface="Knowledge UltraLight Italic"/>
                <a:cs typeface="Knowledge UltraLight Italic"/>
              </a:rPr>
              <a:t>starts with </a:t>
            </a:r>
            <a:r>
              <a:rPr lang="en-GB" b="1" kern="0" dirty="0" smtClean="0">
                <a:solidFill>
                  <a:srgbClr val="000000"/>
                </a:solidFill>
                <a:latin typeface="Knowledge UltraLight Italic"/>
                <a:cs typeface="Knowledge UltraLight Italic"/>
              </a:rPr>
              <a:t>access to data</a:t>
            </a:r>
            <a:r>
              <a:rPr lang="en-GB" kern="0" dirty="0" smtClean="0">
                <a:solidFill>
                  <a:srgbClr val="000000"/>
                </a:solidFill>
                <a:latin typeface="Knowledge UltraLight Italic"/>
                <a:cs typeface="Knowledge UltraLight Italic"/>
              </a:rPr>
              <a:t>.</a:t>
            </a:r>
            <a:endParaRPr lang="en-GB" kern="0" dirty="0">
              <a:solidFill>
                <a:srgbClr val="000000"/>
              </a:solidFill>
              <a:latin typeface="Knowledge UltraLight Italic"/>
              <a:cs typeface="Knowledge UltraLight Italic"/>
            </a:endParaRP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Approx. 11% of the current Web of Science Core Collection journal coverage are Open Access journals</a:t>
            </a: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The Data Citation Index provides access to research data output alongside traditional publications</a:t>
            </a: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Direct full text links in the Chinese Academy of Sciences international repository (coming soon)</a:t>
            </a:r>
            <a:endParaRPr lang="en-GB" kern="0" dirty="0">
              <a:solidFill>
                <a:srgbClr val="000000"/>
              </a:solidFill>
              <a:latin typeface="Knowledge UltraLight Italic"/>
              <a:cs typeface="Knowledge UltraLight Italic"/>
            </a:endParaRPr>
          </a:p>
          <a:p>
            <a:pPr>
              <a:spcAft>
                <a:spcPts val="600"/>
              </a:spcAft>
            </a:pPr>
            <a:endParaRPr lang="en-US" dirty="0">
              <a:latin typeface="Knowledge UltraLight Italic"/>
              <a:cs typeface="Knowledge UltraLight Italic"/>
            </a:endParaRPr>
          </a:p>
        </p:txBody>
      </p:sp>
      <p:sp>
        <p:nvSpPr>
          <p:cNvPr id="6" name="Rectangle 5"/>
          <p:cNvSpPr/>
          <p:nvPr/>
        </p:nvSpPr>
        <p:spPr>
          <a:xfrm>
            <a:off x="640080" y="2894622"/>
            <a:ext cx="5567680" cy="707886"/>
          </a:xfrm>
          <a:prstGeom prst="rect">
            <a:avLst/>
          </a:prstGeom>
          <a:noFill/>
        </p:spPr>
        <p:txBody>
          <a:bodyPr wrap="square">
            <a:spAutoFit/>
          </a:bodyPr>
          <a:lstStyle/>
          <a:p>
            <a:pPr fontAlgn="b"/>
            <a:r>
              <a:rPr lang="en-GB" sz="4000" dirty="0" smtClean="0">
                <a:solidFill>
                  <a:schemeClr val="tx2"/>
                </a:solidFill>
                <a:latin typeface="Knowledge UltraLight Italic"/>
                <a:cs typeface="Knowledge UltraLight Italic"/>
              </a:rPr>
              <a:t>Trusted Information</a:t>
            </a:r>
            <a:endParaRPr lang="en-GB" sz="4000" dirty="0">
              <a:solidFill>
                <a:schemeClr val="tx2"/>
              </a:solidFill>
              <a:latin typeface="Knowledge UltraLight Italic"/>
              <a:cs typeface="Knowledge UltraLight Italic"/>
            </a:endParaRPr>
          </a:p>
        </p:txBody>
      </p:sp>
      <p:sp>
        <p:nvSpPr>
          <p:cNvPr id="7" name="Rectangle 6"/>
          <p:cNvSpPr/>
          <p:nvPr/>
        </p:nvSpPr>
        <p:spPr>
          <a:xfrm>
            <a:off x="0" y="6404027"/>
            <a:ext cx="9144000" cy="453973"/>
          </a:xfrm>
          <a:prstGeom prst="rect">
            <a:avLst/>
          </a:prstGeom>
          <a:solidFill>
            <a:srgbClr val="F969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stretch>
            <a:fillRect/>
          </a:stretch>
        </p:blipFill>
        <p:spPr>
          <a:xfrm>
            <a:off x="703046" y="6485913"/>
            <a:ext cx="1426618" cy="310135"/>
          </a:xfrm>
          <a:prstGeom prst="rect">
            <a:avLst/>
          </a:prstGeom>
        </p:spPr>
      </p:pic>
    </p:spTree>
    <p:extLst>
      <p:ext uri="{BB962C8B-B14F-4D97-AF65-F5344CB8AC3E}">
        <p14:creationId xmlns="" xmlns:p14="http://schemas.microsoft.com/office/powerpoint/2010/main" val="150135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7081D8-B099-416F-9582-802BDA6BDEA2}" type="slidenum">
              <a:rPr lang="en-US" smtClean="0"/>
              <a:pPr>
                <a:defRPr/>
              </a:pPr>
              <a:t>6</a:t>
            </a:fld>
            <a:endParaRPr lang="en-US" dirty="0"/>
          </a:p>
        </p:txBody>
      </p:sp>
      <p:sp>
        <p:nvSpPr>
          <p:cNvPr id="3" name="Title 1"/>
          <p:cNvSpPr txBox="1">
            <a:spLocks/>
          </p:cNvSpPr>
          <p:nvPr/>
        </p:nvSpPr>
        <p:spPr>
          <a:xfrm>
            <a:off x="421060" y="258128"/>
            <a:ext cx="8084185" cy="65627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pitchFamily="34" charset="0"/>
              </a:defRPr>
            </a:lvl2pPr>
            <a:lvl3pPr algn="l" rtl="0" eaLnBrk="1" fontAlgn="base" hangingPunct="1">
              <a:lnSpc>
                <a:spcPct val="90000"/>
              </a:lnSpc>
              <a:spcBef>
                <a:spcPct val="0"/>
              </a:spcBef>
              <a:spcAft>
                <a:spcPct val="0"/>
              </a:spcAft>
              <a:defRPr sz="2800">
                <a:solidFill>
                  <a:schemeClr val="tx2"/>
                </a:solidFill>
                <a:latin typeface="Arial" pitchFamily="34" charset="0"/>
              </a:defRPr>
            </a:lvl3pPr>
            <a:lvl4pPr algn="l" rtl="0" eaLnBrk="1" fontAlgn="base" hangingPunct="1">
              <a:lnSpc>
                <a:spcPct val="90000"/>
              </a:lnSpc>
              <a:spcBef>
                <a:spcPct val="0"/>
              </a:spcBef>
              <a:spcAft>
                <a:spcPct val="0"/>
              </a:spcAft>
              <a:defRPr sz="2800">
                <a:solidFill>
                  <a:schemeClr val="tx2"/>
                </a:solidFill>
                <a:latin typeface="Arial" pitchFamily="34" charset="0"/>
              </a:defRPr>
            </a:lvl4pPr>
            <a:lvl5pPr algn="l" rtl="0" eaLnBrk="1" fontAlgn="base" hangingPunct="1">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a:lstStyle>
          <a:p>
            <a:r>
              <a:rPr lang="en-GB" sz="2400" b="1" dirty="0">
                <a:latin typeface="Knowledge Bold"/>
                <a:cs typeface="Knowledge Bold"/>
              </a:rPr>
              <a:t>By</a:t>
            </a:r>
            <a:r>
              <a:rPr lang="en-GB" sz="4000" i="1" dirty="0" smtClean="0">
                <a:latin typeface="Knowledge UltraLight"/>
                <a:cs typeface="Knowledge UltraLight"/>
              </a:rPr>
              <a:t> </a:t>
            </a:r>
            <a:r>
              <a:rPr lang="en-GB" sz="2400" b="1" dirty="0">
                <a:latin typeface="Knowledge Bold"/>
                <a:cs typeface="Knowledge Bold"/>
              </a:rPr>
              <a:t>T</a:t>
            </a:r>
            <a:r>
              <a:rPr lang="en-GB" sz="2400" b="1" dirty="0" smtClean="0">
                <a:latin typeface="Knowledge Bold"/>
                <a:cs typeface="Knowledge Bold"/>
              </a:rPr>
              <a:t>he Numbers</a:t>
            </a:r>
            <a:endParaRPr lang="en-US" sz="2400" b="1" dirty="0">
              <a:latin typeface="Knowledge Bold"/>
              <a:cs typeface="Knowledge Bold"/>
            </a:endParaRPr>
          </a:p>
        </p:txBody>
      </p:sp>
      <p:sp>
        <p:nvSpPr>
          <p:cNvPr id="7" name="Rectangle 6"/>
          <p:cNvSpPr/>
          <p:nvPr/>
        </p:nvSpPr>
        <p:spPr>
          <a:xfrm>
            <a:off x="0" y="6404027"/>
            <a:ext cx="9144000" cy="453973"/>
          </a:xfrm>
          <a:prstGeom prst="rect">
            <a:avLst/>
          </a:prstGeom>
          <a:solidFill>
            <a:srgbClr val="F969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tretch>
            <a:fillRect/>
          </a:stretch>
        </p:blipFill>
        <p:spPr>
          <a:xfrm>
            <a:off x="703046" y="6485913"/>
            <a:ext cx="1426618" cy="310135"/>
          </a:xfrm>
          <a:prstGeom prst="rect">
            <a:avLst/>
          </a:prstGeom>
        </p:spPr>
      </p:pic>
      <p:sp>
        <p:nvSpPr>
          <p:cNvPr id="5" name="TextBox 4"/>
          <p:cNvSpPr txBox="1"/>
          <p:nvPr/>
        </p:nvSpPr>
        <p:spPr>
          <a:xfrm>
            <a:off x="415638" y="859910"/>
            <a:ext cx="6293922" cy="1579920"/>
          </a:xfrm>
          <a:prstGeom prst="rect">
            <a:avLst/>
          </a:prstGeom>
          <a:noFill/>
        </p:spPr>
        <p:txBody>
          <a:bodyPr wrap="square" rtlCol="0">
            <a:spAutoFit/>
          </a:bodyPr>
          <a:lstStyle/>
          <a:p>
            <a:pPr>
              <a:spcAft>
                <a:spcPts val="800"/>
              </a:spcAft>
            </a:pPr>
            <a:r>
              <a:rPr lang="en-US" dirty="0" smtClean="0">
                <a:latin typeface="Knowledge UltraLight Italic"/>
                <a:cs typeface="Knowledge UltraLight Italic"/>
              </a:rPr>
              <a:t>With our rigorous content selection process, 1,313 Open Access titles are indexed in Web of Science Core Collection</a:t>
            </a:r>
          </a:p>
          <a:p>
            <a:pPr marL="342900" indent="-342900">
              <a:spcAft>
                <a:spcPts val="0"/>
              </a:spcAft>
              <a:buFont typeface="Arial"/>
              <a:buChar char="•"/>
            </a:pPr>
            <a:r>
              <a:rPr lang="en-US" dirty="0" smtClean="0">
                <a:latin typeface="Knowledge UltraLight Italic"/>
                <a:cs typeface="Knowledge UltraLight Italic"/>
              </a:rPr>
              <a:t>That’s 12.5% of all DOAJ Open Access journals!</a:t>
            </a:r>
          </a:p>
          <a:p>
            <a:pPr marL="342900" indent="-342900">
              <a:spcAft>
                <a:spcPts val="0"/>
              </a:spcAft>
              <a:buFont typeface="Arial"/>
              <a:buChar char="•"/>
            </a:pPr>
            <a:r>
              <a:rPr lang="en-US" dirty="0" smtClean="0">
                <a:latin typeface="Knowledge UltraLight Italic"/>
                <a:cs typeface="Knowledge UltraLight Italic"/>
              </a:rPr>
              <a:t>Web of Science Core Collection coverage:</a:t>
            </a:r>
            <a:endParaRPr lang="en-US" dirty="0">
              <a:latin typeface="Knowledge UltraLight Italic"/>
              <a:cs typeface="Knowledge UltraLight Italic"/>
            </a:endParaRPr>
          </a:p>
          <a:p>
            <a:pPr marL="342900" indent="-342900">
              <a:spcAft>
                <a:spcPts val="800"/>
              </a:spcAft>
              <a:buFont typeface="Arial"/>
              <a:buChar char="•"/>
            </a:pPr>
            <a:endParaRPr lang="en-US" dirty="0">
              <a:latin typeface="Knowledge UltraLight Italic"/>
              <a:cs typeface="Knowledge UltraLight Italic"/>
            </a:endParaRPr>
          </a:p>
        </p:txBody>
      </p:sp>
      <p:sp>
        <p:nvSpPr>
          <p:cNvPr id="4" name="Rounded Rectangle 3"/>
          <p:cNvSpPr/>
          <p:nvPr/>
        </p:nvSpPr>
        <p:spPr>
          <a:xfrm>
            <a:off x="6715498" y="155618"/>
            <a:ext cx="2232561" cy="2155406"/>
          </a:xfrm>
          <a:prstGeom prst="roundRect">
            <a:avLst/>
          </a:prstGeom>
          <a:solidFill>
            <a:srgbClr val="CCCCC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6917376" y="258128"/>
            <a:ext cx="1864426" cy="1969770"/>
          </a:xfrm>
          <a:prstGeom prst="rect">
            <a:avLst/>
          </a:prstGeom>
          <a:noFill/>
        </p:spPr>
        <p:txBody>
          <a:bodyPr wrap="square" rtlCol="0">
            <a:spAutoFit/>
          </a:bodyPr>
          <a:lstStyle/>
          <a:p>
            <a:r>
              <a:rPr lang="en-US" sz="1600" dirty="0" smtClean="0">
                <a:latin typeface="Knowledge Regular" pitchFamily="34" charset="0"/>
              </a:rPr>
              <a:t>Directory of Open Access Journals</a:t>
            </a:r>
          </a:p>
          <a:p>
            <a:endParaRPr lang="en-US" sz="1000" dirty="0" smtClean="0">
              <a:latin typeface="Knowledge Regular" pitchFamily="34" charset="0"/>
            </a:endParaRPr>
          </a:p>
          <a:p>
            <a:r>
              <a:rPr lang="en-US" sz="1600" b="1" dirty="0" smtClean="0">
                <a:latin typeface="Knowledge Regular" pitchFamily="34" charset="0"/>
              </a:rPr>
              <a:t>10,487</a:t>
            </a:r>
            <a:r>
              <a:rPr lang="en-US" sz="1600" dirty="0" smtClean="0">
                <a:latin typeface="Knowledge Regular" pitchFamily="34" charset="0"/>
              </a:rPr>
              <a:t> Journals</a:t>
            </a:r>
          </a:p>
          <a:p>
            <a:r>
              <a:rPr lang="en-US" sz="1600" b="1" dirty="0" smtClean="0">
                <a:latin typeface="Knowledge Regular" pitchFamily="34" charset="0"/>
              </a:rPr>
              <a:t>6,351</a:t>
            </a:r>
            <a:r>
              <a:rPr lang="en-US" sz="1600" dirty="0" smtClean="0">
                <a:latin typeface="Knowledge Regular" pitchFamily="34" charset="0"/>
              </a:rPr>
              <a:t> Searchable at Article level</a:t>
            </a:r>
          </a:p>
          <a:p>
            <a:r>
              <a:rPr lang="en-US" sz="1600" b="1" dirty="0" smtClean="0">
                <a:latin typeface="Knowledge Regular" pitchFamily="34" charset="0"/>
              </a:rPr>
              <a:t>134</a:t>
            </a:r>
            <a:r>
              <a:rPr lang="en-US" sz="1600" dirty="0" smtClean="0">
                <a:latin typeface="Knowledge Regular" pitchFamily="34" charset="0"/>
              </a:rPr>
              <a:t> Countries</a:t>
            </a:r>
          </a:p>
          <a:p>
            <a:r>
              <a:rPr lang="en-US" sz="1600" b="1" dirty="0" smtClean="0">
                <a:latin typeface="Knowledge Regular" pitchFamily="34" charset="0"/>
              </a:rPr>
              <a:t>1,940,408</a:t>
            </a:r>
            <a:r>
              <a:rPr lang="en-US" sz="1600" dirty="0" smtClean="0">
                <a:latin typeface="Knowledge Regular" pitchFamily="34" charset="0"/>
              </a:rPr>
              <a:t> Articles</a:t>
            </a:r>
            <a:endParaRPr lang="en-US" sz="1600" dirty="0">
              <a:latin typeface="Knowledge Regular" pitchFamily="34" charset="0"/>
            </a:endParaRPr>
          </a:p>
        </p:txBody>
      </p:sp>
      <p:cxnSp>
        <p:nvCxnSpPr>
          <p:cNvPr id="11" name="Straight Connector 10"/>
          <p:cNvCxnSpPr/>
          <p:nvPr/>
        </p:nvCxnSpPr>
        <p:spPr>
          <a:xfrm>
            <a:off x="7012376" y="839505"/>
            <a:ext cx="1505885"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0" name="Chart 19"/>
          <p:cNvGraphicFramePr>
            <a:graphicFrameLocks/>
          </p:cNvGraphicFramePr>
          <p:nvPr>
            <p:extLst>
              <p:ext uri="{D42A27DB-BD31-4B8C-83A1-F6EECF244321}">
                <p14:modId xmlns="" xmlns:p14="http://schemas.microsoft.com/office/powerpoint/2010/main" val="3422873008"/>
              </p:ext>
            </p:extLst>
          </p:nvPr>
        </p:nvGraphicFramePr>
        <p:xfrm>
          <a:off x="5142017" y="2590800"/>
          <a:ext cx="4001983" cy="21470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 xmlns:p14="http://schemas.microsoft.com/office/powerpoint/2010/main" val="1388564276"/>
              </p:ext>
            </p:extLst>
          </p:nvPr>
        </p:nvGraphicFramePr>
        <p:xfrm>
          <a:off x="-228600" y="2895600"/>
          <a:ext cx="4572000" cy="2428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2976354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264922" y="6333199"/>
            <a:ext cx="457200" cy="231775"/>
          </a:xfrm>
        </p:spPr>
        <p:txBody>
          <a:bodyPr/>
          <a:lstStyle/>
          <a:p>
            <a:pPr>
              <a:defRPr/>
            </a:pPr>
            <a:fld id="{FA7081D8-B099-416F-9582-802BDA6BDEA2}" type="slidenum">
              <a:rPr lang="en-US" smtClean="0"/>
              <a:pPr>
                <a:defRPr/>
              </a:pPr>
              <a:t>7</a:t>
            </a:fld>
            <a:endParaRPr lang="en-US" dirty="0"/>
          </a:p>
        </p:txBody>
      </p:sp>
      <p:sp>
        <p:nvSpPr>
          <p:cNvPr id="3" name="Title 1"/>
          <p:cNvSpPr txBox="1">
            <a:spLocks/>
          </p:cNvSpPr>
          <p:nvPr/>
        </p:nvSpPr>
        <p:spPr>
          <a:xfrm>
            <a:off x="622935" y="258128"/>
            <a:ext cx="8084185" cy="65627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pitchFamily="34" charset="0"/>
              </a:defRPr>
            </a:lvl2pPr>
            <a:lvl3pPr algn="l" rtl="0" eaLnBrk="1" fontAlgn="base" hangingPunct="1">
              <a:lnSpc>
                <a:spcPct val="90000"/>
              </a:lnSpc>
              <a:spcBef>
                <a:spcPct val="0"/>
              </a:spcBef>
              <a:spcAft>
                <a:spcPct val="0"/>
              </a:spcAft>
              <a:defRPr sz="2800">
                <a:solidFill>
                  <a:schemeClr val="tx2"/>
                </a:solidFill>
                <a:latin typeface="Arial" pitchFamily="34" charset="0"/>
              </a:defRPr>
            </a:lvl3pPr>
            <a:lvl4pPr algn="l" rtl="0" eaLnBrk="1" fontAlgn="base" hangingPunct="1">
              <a:lnSpc>
                <a:spcPct val="90000"/>
              </a:lnSpc>
              <a:spcBef>
                <a:spcPct val="0"/>
              </a:spcBef>
              <a:spcAft>
                <a:spcPct val="0"/>
              </a:spcAft>
              <a:defRPr sz="2800">
                <a:solidFill>
                  <a:schemeClr val="tx2"/>
                </a:solidFill>
                <a:latin typeface="Arial" pitchFamily="34" charset="0"/>
              </a:defRPr>
            </a:lvl4pPr>
            <a:lvl5pPr algn="l" rtl="0" eaLnBrk="1" fontAlgn="base" hangingPunct="1">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a:lstStyle>
          <a:p>
            <a:r>
              <a:rPr lang="en-GB" dirty="0">
                <a:latin typeface="Knowledge UltraLight Italic"/>
                <a:cs typeface="Knowledge UltraLight Italic"/>
              </a:rPr>
              <a:t>You Succeed With </a:t>
            </a:r>
            <a:r>
              <a:rPr lang="en-US" sz="3200" b="1" dirty="0">
                <a:latin typeface="Knowledge bold"/>
                <a:cs typeface="Knowledge bold"/>
              </a:rPr>
              <a:t>THOMSON REUTERS</a:t>
            </a:r>
            <a:endParaRPr lang="en-US" sz="3200" b="1" dirty="0"/>
          </a:p>
          <a:p>
            <a:endParaRPr lang="en-US" sz="2400" b="1" dirty="0">
              <a:latin typeface="Knowledge Bold"/>
              <a:cs typeface="Knowledge Bold"/>
            </a:endParaRPr>
          </a:p>
        </p:txBody>
      </p:sp>
      <p:graphicFrame>
        <p:nvGraphicFramePr>
          <p:cNvPr id="4" name="Diagram 3"/>
          <p:cNvGraphicFramePr/>
          <p:nvPr>
            <p:extLst>
              <p:ext uri="{D42A27DB-BD31-4B8C-83A1-F6EECF244321}">
                <p14:modId xmlns="" xmlns:p14="http://schemas.microsoft.com/office/powerpoint/2010/main" val="2521529591"/>
              </p:ext>
            </p:extLst>
          </p:nvPr>
        </p:nvGraphicFramePr>
        <p:xfrm>
          <a:off x="584200" y="1320800"/>
          <a:ext cx="801299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60400" y="3822005"/>
            <a:ext cx="7260441" cy="2139047"/>
          </a:xfrm>
          <a:prstGeom prst="rect">
            <a:avLst/>
          </a:prstGeom>
          <a:noFill/>
        </p:spPr>
        <p:txBody>
          <a:bodyPr wrap="square" rtlCol="0">
            <a:spAutoFit/>
          </a:bodyPr>
          <a:lstStyle/>
          <a:p>
            <a:pPr marL="179388" indent="-179388" fontAlgn="b">
              <a:spcAft>
                <a:spcPts val="600"/>
              </a:spcAft>
              <a:buFont typeface="Arial" pitchFamily="34" charset="0"/>
              <a:buChar char="•"/>
            </a:pPr>
            <a:endParaRPr lang="en-GB" kern="0" dirty="0" smtClean="0">
              <a:solidFill>
                <a:srgbClr val="000000"/>
              </a:solidFill>
              <a:latin typeface="Knowledge UltraLight Italic"/>
              <a:cs typeface="Knowledge UltraLight Italic"/>
            </a:endParaRPr>
          </a:p>
          <a:p>
            <a:pPr marL="179388" indent="-179388" fontAlgn="b">
              <a:spcAft>
                <a:spcPts val="600"/>
              </a:spcAft>
              <a:buFont typeface="Arial" pitchFamily="34" charset="0"/>
              <a:buChar char="•"/>
            </a:pPr>
            <a:r>
              <a:rPr lang="en-GB" kern="0" dirty="0" err="1" smtClean="0">
                <a:solidFill>
                  <a:srgbClr val="000000"/>
                </a:solidFill>
                <a:latin typeface="Knowledge UltraLight Italic"/>
                <a:cs typeface="Knowledge UltraLight Italic"/>
              </a:rPr>
              <a:t>Converis</a:t>
            </a:r>
            <a:r>
              <a:rPr lang="en-GB" kern="0" dirty="0" smtClean="0">
                <a:solidFill>
                  <a:srgbClr val="000000"/>
                </a:solidFill>
                <a:latin typeface="Knowledge UltraLight Italic"/>
                <a:cs typeface="Knowledge UltraLight Italic"/>
              </a:rPr>
              <a:t> Open Access Repository functionality </a:t>
            </a: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Currently connects with </a:t>
            </a:r>
            <a:r>
              <a:rPr lang="en-GB" kern="0" dirty="0" err="1" smtClean="0">
                <a:solidFill>
                  <a:srgbClr val="000000"/>
                </a:solidFill>
                <a:latin typeface="Knowledge UltraLight Italic"/>
                <a:cs typeface="Knowledge UltraLight Italic"/>
              </a:rPr>
              <a:t>Dspace</a:t>
            </a:r>
            <a:r>
              <a:rPr lang="en-GB" kern="0" dirty="0" smtClean="0">
                <a:solidFill>
                  <a:srgbClr val="000000"/>
                </a:solidFill>
                <a:latin typeface="Knowledge UltraLight Italic"/>
                <a:cs typeface="Knowledge UltraLight Italic"/>
              </a:rPr>
              <a:t> and </a:t>
            </a:r>
            <a:r>
              <a:rPr lang="en-GB" kern="0" dirty="0" err="1" smtClean="0">
                <a:solidFill>
                  <a:srgbClr val="000000"/>
                </a:solidFill>
                <a:latin typeface="Knowledge UltraLight Italic"/>
                <a:cs typeface="Knowledge UltraLight Italic"/>
              </a:rPr>
              <a:t>Eprints</a:t>
            </a:r>
            <a:endParaRPr lang="en-GB" kern="0" dirty="0" smtClean="0">
              <a:solidFill>
                <a:srgbClr val="000000"/>
              </a:solidFill>
              <a:latin typeface="Knowledge UltraLight Italic"/>
              <a:cs typeface="Knowledge UltraLight Italic"/>
            </a:endParaRP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Sherpa/Romeo colours at the article level</a:t>
            </a: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Extended Open Access support (coming soon)</a:t>
            </a: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Integration with Thomson Reuters’ Products information and data </a:t>
            </a:r>
          </a:p>
        </p:txBody>
      </p:sp>
      <p:sp>
        <p:nvSpPr>
          <p:cNvPr id="6" name="Rectangle 5"/>
          <p:cNvSpPr/>
          <p:nvPr/>
        </p:nvSpPr>
        <p:spPr>
          <a:xfrm>
            <a:off x="640080" y="3084622"/>
            <a:ext cx="5567680" cy="707886"/>
          </a:xfrm>
          <a:prstGeom prst="rect">
            <a:avLst/>
          </a:prstGeom>
          <a:noFill/>
        </p:spPr>
        <p:txBody>
          <a:bodyPr wrap="square">
            <a:spAutoFit/>
          </a:bodyPr>
          <a:lstStyle/>
          <a:p>
            <a:pPr fontAlgn="b"/>
            <a:r>
              <a:rPr lang="en-GB" sz="4000" dirty="0" smtClean="0">
                <a:solidFill>
                  <a:schemeClr val="tx2"/>
                </a:solidFill>
                <a:latin typeface="Knowledge UltraLight Italic"/>
                <a:cs typeface="Knowledge UltraLight Italic"/>
              </a:rPr>
              <a:t>Intuitive Technology</a:t>
            </a:r>
            <a:endParaRPr lang="en-GB" sz="4000" dirty="0">
              <a:solidFill>
                <a:schemeClr val="tx2"/>
              </a:solidFill>
              <a:latin typeface="Knowledge UltraLight Italic"/>
              <a:cs typeface="Knowledge UltraLight Italic"/>
            </a:endParaRPr>
          </a:p>
        </p:txBody>
      </p:sp>
      <p:sp>
        <p:nvSpPr>
          <p:cNvPr id="7" name="Rectangle 6"/>
          <p:cNvSpPr/>
          <p:nvPr/>
        </p:nvSpPr>
        <p:spPr>
          <a:xfrm>
            <a:off x="0" y="6404027"/>
            <a:ext cx="9144000" cy="453973"/>
          </a:xfrm>
          <a:prstGeom prst="rect">
            <a:avLst/>
          </a:prstGeom>
          <a:solidFill>
            <a:srgbClr val="F969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stretch>
            <a:fillRect/>
          </a:stretch>
        </p:blipFill>
        <p:spPr>
          <a:xfrm>
            <a:off x="703046" y="6485913"/>
            <a:ext cx="1426618" cy="310135"/>
          </a:xfrm>
          <a:prstGeom prst="rect">
            <a:avLst/>
          </a:prstGeom>
        </p:spPr>
      </p:pic>
    </p:spTree>
    <p:extLst>
      <p:ext uri="{BB962C8B-B14F-4D97-AF65-F5344CB8AC3E}">
        <p14:creationId xmlns="" xmlns:p14="http://schemas.microsoft.com/office/powerpoint/2010/main" val="2779427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7081D8-B099-416F-9582-802BDA6BDEA2}" type="slidenum">
              <a:rPr lang="en-US" smtClean="0"/>
              <a:pPr>
                <a:defRPr/>
              </a:pPr>
              <a:t>8</a:t>
            </a:fld>
            <a:endParaRPr lang="en-US" dirty="0"/>
          </a:p>
        </p:txBody>
      </p:sp>
      <p:sp>
        <p:nvSpPr>
          <p:cNvPr id="3" name="Title 1"/>
          <p:cNvSpPr txBox="1">
            <a:spLocks/>
          </p:cNvSpPr>
          <p:nvPr/>
        </p:nvSpPr>
        <p:spPr>
          <a:xfrm>
            <a:off x="622935" y="258128"/>
            <a:ext cx="8084185" cy="65627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pitchFamily="34" charset="0"/>
              </a:defRPr>
            </a:lvl2pPr>
            <a:lvl3pPr algn="l" rtl="0" eaLnBrk="1" fontAlgn="base" hangingPunct="1">
              <a:lnSpc>
                <a:spcPct val="90000"/>
              </a:lnSpc>
              <a:spcBef>
                <a:spcPct val="0"/>
              </a:spcBef>
              <a:spcAft>
                <a:spcPct val="0"/>
              </a:spcAft>
              <a:defRPr sz="2800">
                <a:solidFill>
                  <a:schemeClr val="tx2"/>
                </a:solidFill>
                <a:latin typeface="Arial" pitchFamily="34" charset="0"/>
              </a:defRPr>
            </a:lvl3pPr>
            <a:lvl4pPr algn="l" rtl="0" eaLnBrk="1" fontAlgn="base" hangingPunct="1">
              <a:lnSpc>
                <a:spcPct val="90000"/>
              </a:lnSpc>
              <a:spcBef>
                <a:spcPct val="0"/>
              </a:spcBef>
              <a:spcAft>
                <a:spcPct val="0"/>
              </a:spcAft>
              <a:defRPr sz="2800">
                <a:solidFill>
                  <a:schemeClr val="tx2"/>
                </a:solidFill>
                <a:latin typeface="Arial" pitchFamily="34" charset="0"/>
              </a:defRPr>
            </a:lvl4pPr>
            <a:lvl5pPr algn="l" rtl="0" eaLnBrk="1" fontAlgn="base" hangingPunct="1">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a:lstStyle>
          <a:p>
            <a:r>
              <a:rPr lang="en-GB" sz="4000" dirty="0" smtClean="0">
                <a:solidFill>
                  <a:srgbClr val="0070C0"/>
                </a:solidFill>
                <a:latin typeface="Knowledge UltraLight Italic"/>
                <a:cs typeface="Knowledge UltraLight Italic"/>
              </a:rPr>
              <a:t>Discovery </a:t>
            </a:r>
            <a:r>
              <a:rPr lang="en-GB" sz="2400" b="1" dirty="0" smtClean="0">
                <a:solidFill>
                  <a:srgbClr val="0070C0"/>
                </a:solidFill>
                <a:latin typeface="Knowledge Bold"/>
                <a:cs typeface="Knowledge Bold"/>
              </a:rPr>
              <a:t>Standards support with </a:t>
            </a:r>
            <a:r>
              <a:rPr lang="en-GB" sz="2400" b="1" dirty="0" err="1" smtClean="0">
                <a:solidFill>
                  <a:srgbClr val="0070C0"/>
                </a:solidFill>
                <a:latin typeface="Knowledge Bold"/>
                <a:cs typeface="Knowledge Bold"/>
              </a:rPr>
              <a:t>Converis</a:t>
            </a:r>
            <a:endParaRPr lang="en-US" sz="2400" b="1" dirty="0">
              <a:solidFill>
                <a:srgbClr val="0070C0"/>
              </a:solidFill>
              <a:latin typeface="Knowledge Bold"/>
              <a:cs typeface="Knowledge Bold"/>
            </a:endParaRPr>
          </a:p>
        </p:txBody>
      </p:sp>
      <p:sp>
        <p:nvSpPr>
          <p:cNvPr id="7" name="Rectangle 6"/>
          <p:cNvSpPr/>
          <p:nvPr/>
        </p:nvSpPr>
        <p:spPr>
          <a:xfrm>
            <a:off x="0" y="6404027"/>
            <a:ext cx="9144000" cy="453973"/>
          </a:xfrm>
          <a:prstGeom prst="rect">
            <a:avLst/>
          </a:prstGeom>
          <a:solidFill>
            <a:srgbClr val="F969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tretch>
            <a:fillRect/>
          </a:stretch>
        </p:blipFill>
        <p:spPr>
          <a:xfrm>
            <a:off x="703046" y="6485913"/>
            <a:ext cx="1426618" cy="310135"/>
          </a:xfrm>
          <a:prstGeom prst="rect">
            <a:avLst/>
          </a:prstGeom>
        </p:spPr>
      </p:pic>
      <p:sp>
        <p:nvSpPr>
          <p:cNvPr id="10" name="TextBox 9"/>
          <p:cNvSpPr txBox="1"/>
          <p:nvPr/>
        </p:nvSpPr>
        <p:spPr>
          <a:xfrm>
            <a:off x="660400" y="1026160"/>
            <a:ext cx="7924800" cy="2441694"/>
          </a:xfrm>
          <a:prstGeom prst="rect">
            <a:avLst/>
          </a:prstGeom>
          <a:noFill/>
        </p:spPr>
        <p:txBody>
          <a:bodyPr wrap="square" rtlCol="0">
            <a:spAutoFit/>
          </a:bodyPr>
          <a:lstStyle/>
          <a:p>
            <a:pPr marL="342900" indent="-342900">
              <a:spcAft>
                <a:spcPts val="800"/>
              </a:spcAft>
              <a:buFont typeface="Arial"/>
              <a:buChar char="•"/>
            </a:pPr>
            <a:r>
              <a:rPr lang="en-US" b="1" dirty="0" smtClean="0">
                <a:latin typeface="Knowledge UltraLight Italic"/>
                <a:cs typeface="Knowledge UltraLight Italic"/>
              </a:rPr>
              <a:t>OAI-PMH </a:t>
            </a:r>
            <a:r>
              <a:rPr lang="en-US" dirty="0" smtClean="0">
                <a:latin typeface="Knowledge UltraLight Italic"/>
                <a:cs typeface="Knowledge UltraLight Italic"/>
              </a:rPr>
              <a:t>— in support of Open Access harvesting</a:t>
            </a:r>
          </a:p>
          <a:p>
            <a:pPr marL="342900" indent="-342900">
              <a:spcAft>
                <a:spcPts val="800"/>
              </a:spcAft>
              <a:buFont typeface="Arial"/>
              <a:buChar char="•"/>
            </a:pPr>
            <a:r>
              <a:rPr lang="en-GB" b="1" dirty="0" smtClean="0">
                <a:latin typeface="Knowledge UltraLight Italic"/>
                <a:cs typeface="Knowledge UltraLight Italic"/>
              </a:rPr>
              <a:t>CASRAI</a:t>
            </a:r>
            <a:r>
              <a:rPr lang="en-GB" dirty="0" smtClean="0">
                <a:latin typeface="Knowledge UltraLight Italic"/>
                <a:cs typeface="Knowledge UltraLight Italic"/>
              </a:rPr>
              <a:t> – Standard Terminology support</a:t>
            </a:r>
            <a:endParaRPr lang="en-US" dirty="0">
              <a:latin typeface="Knowledge UltraLight Italic"/>
              <a:cs typeface="Knowledge UltraLight Italic"/>
            </a:endParaRPr>
          </a:p>
          <a:p>
            <a:pPr marL="342900" indent="-342900">
              <a:spcAft>
                <a:spcPts val="800"/>
              </a:spcAft>
              <a:buFont typeface="Arial"/>
              <a:buChar char="•"/>
            </a:pPr>
            <a:r>
              <a:rPr lang="en-US" b="1" dirty="0" err="1" smtClean="0">
                <a:latin typeface="Knowledge UltraLight Italic"/>
                <a:cs typeface="Knowledge UltraLight Italic"/>
              </a:rPr>
              <a:t>OpenAIRE</a:t>
            </a:r>
            <a:r>
              <a:rPr lang="en-US" dirty="0" smtClean="0">
                <a:latin typeface="Knowledge UltraLight Italic"/>
                <a:cs typeface="Knowledge UltraLight Italic"/>
              </a:rPr>
              <a:t> — compliance (coming soon)</a:t>
            </a:r>
          </a:p>
          <a:p>
            <a:pPr marL="342900" indent="-342900">
              <a:spcAft>
                <a:spcPts val="800"/>
              </a:spcAft>
              <a:buFont typeface="Arial"/>
              <a:buChar char="•"/>
            </a:pPr>
            <a:r>
              <a:rPr lang="en-US" b="1" dirty="0" smtClean="0">
                <a:latin typeface="Knowledge UltraLight Italic"/>
                <a:cs typeface="Knowledge UltraLight Italic"/>
              </a:rPr>
              <a:t>VIVO </a:t>
            </a:r>
            <a:r>
              <a:rPr lang="en-US" dirty="0" smtClean="0">
                <a:latin typeface="Knowledge UltraLight Italic"/>
                <a:cs typeface="Knowledge UltraLight Italic"/>
              </a:rPr>
              <a:t>Connector — in support of Open Data initiatives and applications (coming soon) </a:t>
            </a:r>
            <a:endParaRPr lang="en-US" dirty="0">
              <a:latin typeface="Knowledge UltraLight Italic"/>
              <a:cs typeface="Knowledge UltraLight Italic"/>
            </a:endParaRPr>
          </a:p>
          <a:p>
            <a:pPr marL="342900" indent="-342900">
              <a:spcAft>
                <a:spcPts val="800"/>
              </a:spcAft>
              <a:buFont typeface="Arial"/>
              <a:buChar char="•"/>
            </a:pPr>
            <a:r>
              <a:rPr lang="en-US" b="1" dirty="0" smtClean="0">
                <a:latin typeface="Knowledge UltraLight Italic"/>
                <a:cs typeface="Knowledge UltraLight Italic"/>
              </a:rPr>
              <a:t>DINI 2013 </a:t>
            </a:r>
            <a:r>
              <a:rPr lang="en-US" dirty="0" smtClean="0">
                <a:latin typeface="Knowledge UltraLight Italic"/>
                <a:cs typeface="Knowledge UltraLight Italic"/>
              </a:rPr>
              <a:t>— Germany’s standardization initiative to guide Open Access implementation</a:t>
            </a:r>
          </a:p>
        </p:txBody>
      </p:sp>
    </p:spTree>
    <p:extLst>
      <p:ext uri="{BB962C8B-B14F-4D97-AF65-F5344CB8AC3E}">
        <p14:creationId xmlns="" xmlns:p14="http://schemas.microsoft.com/office/powerpoint/2010/main" val="909897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264922" y="6333199"/>
            <a:ext cx="457200" cy="231775"/>
          </a:xfrm>
        </p:spPr>
        <p:txBody>
          <a:bodyPr/>
          <a:lstStyle/>
          <a:p>
            <a:pPr>
              <a:defRPr/>
            </a:pPr>
            <a:fld id="{FA7081D8-B099-416F-9582-802BDA6BDEA2}" type="slidenum">
              <a:rPr lang="en-US" smtClean="0"/>
              <a:pPr>
                <a:defRPr/>
              </a:pPr>
              <a:t>9</a:t>
            </a:fld>
            <a:endParaRPr lang="en-US" dirty="0"/>
          </a:p>
        </p:txBody>
      </p:sp>
      <p:graphicFrame>
        <p:nvGraphicFramePr>
          <p:cNvPr id="4" name="Diagram 3"/>
          <p:cNvGraphicFramePr/>
          <p:nvPr>
            <p:extLst>
              <p:ext uri="{D42A27DB-BD31-4B8C-83A1-F6EECF244321}">
                <p14:modId xmlns="" xmlns:p14="http://schemas.microsoft.com/office/powerpoint/2010/main" val="4085840718"/>
              </p:ext>
            </p:extLst>
          </p:nvPr>
        </p:nvGraphicFramePr>
        <p:xfrm>
          <a:off x="584200" y="1320800"/>
          <a:ext cx="801299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60400" y="3980527"/>
            <a:ext cx="8341360" cy="1000274"/>
          </a:xfrm>
          <a:prstGeom prst="rect">
            <a:avLst/>
          </a:prstGeom>
          <a:noFill/>
        </p:spPr>
        <p:txBody>
          <a:bodyPr wrap="square" rtlCol="0">
            <a:spAutoFit/>
          </a:bodyPr>
          <a:lstStyle/>
          <a:p>
            <a:pPr marL="179388" indent="-179388" fontAlgn="b">
              <a:spcAft>
                <a:spcPts val="600"/>
              </a:spcAft>
              <a:buFont typeface="Arial" pitchFamily="34" charset="0"/>
              <a:buChar char="•"/>
            </a:pPr>
            <a:r>
              <a:rPr lang="en-GB" kern="0" dirty="0">
                <a:solidFill>
                  <a:srgbClr val="000000"/>
                </a:solidFill>
                <a:latin typeface="Knowledge UltraLight Italic"/>
                <a:cs typeface="Knowledge UltraLight Italic"/>
              </a:rPr>
              <a:t>Unique data analysis </a:t>
            </a:r>
            <a:r>
              <a:rPr lang="en-GB" kern="0" dirty="0" smtClean="0">
                <a:solidFill>
                  <a:srgbClr val="000000"/>
                </a:solidFill>
                <a:latin typeface="Knowledge UltraLight Italic"/>
                <a:cs typeface="Knowledge UltraLight Italic"/>
              </a:rPr>
              <a:t>in </a:t>
            </a:r>
            <a:r>
              <a:rPr lang="en-GB" kern="0" dirty="0" err="1" smtClean="0">
                <a:solidFill>
                  <a:srgbClr val="000000"/>
                </a:solidFill>
                <a:latin typeface="Knowledge UltraLight Italic"/>
                <a:cs typeface="Knowledge UltraLight Italic"/>
              </a:rPr>
              <a:t>InCites</a:t>
            </a:r>
            <a:r>
              <a:rPr lang="en-GB" kern="0" baseline="30000" dirty="0" err="1" smtClean="0">
                <a:solidFill>
                  <a:srgbClr val="000000"/>
                </a:solidFill>
                <a:latin typeface="Knowledge UltraLight Italic"/>
                <a:cs typeface="Knowledge UltraLight Italic"/>
              </a:rPr>
              <a:t>TM</a:t>
            </a:r>
            <a:r>
              <a:rPr lang="en-GB" kern="0" baseline="30000" dirty="0" smtClean="0">
                <a:solidFill>
                  <a:srgbClr val="000000"/>
                </a:solidFill>
                <a:latin typeface="Knowledge UltraLight Italic"/>
                <a:cs typeface="Knowledge UltraLight Italic"/>
              </a:rPr>
              <a:t> </a:t>
            </a:r>
            <a:r>
              <a:rPr lang="en-GB" kern="0" dirty="0" smtClean="0">
                <a:solidFill>
                  <a:srgbClr val="000000"/>
                </a:solidFill>
                <a:latin typeface="Knowledge UltraLight Italic"/>
                <a:cs typeface="Knowledge UltraLight Italic"/>
              </a:rPr>
              <a:t> allows to </a:t>
            </a:r>
            <a:r>
              <a:rPr lang="en-GB" kern="0" dirty="0">
                <a:solidFill>
                  <a:srgbClr val="000000"/>
                </a:solidFill>
                <a:latin typeface="Knowledge UltraLight Italic"/>
                <a:cs typeface="Knowledge UltraLight Italic"/>
              </a:rPr>
              <a:t>understand </a:t>
            </a:r>
            <a:r>
              <a:rPr lang="en-GB" kern="0" dirty="0" smtClean="0">
                <a:solidFill>
                  <a:srgbClr val="000000"/>
                </a:solidFill>
                <a:latin typeface="Knowledge UltraLight Italic"/>
                <a:cs typeface="Knowledge UltraLight Italic"/>
              </a:rPr>
              <a:t>your Open Access research performance</a:t>
            </a:r>
            <a:endParaRPr lang="en-GB" kern="0" dirty="0">
              <a:solidFill>
                <a:srgbClr val="000000"/>
              </a:solidFill>
              <a:latin typeface="Knowledge UltraLight Italic"/>
              <a:cs typeface="Knowledge UltraLight Italic"/>
            </a:endParaRPr>
          </a:p>
          <a:p>
            <a:pPr marL="179388" indent="-179388" fontAlgn="b">
              <a:spcAft>
                <a:spcPts val="600"/>
              </a:spcAft>
              <a:buFont typeface="Arial" pitchFamily="34" charset="0"/>
              <a:buChar char="•"/>
            </a:pPr>
            <a:r>
              <a:rPr lang="en-GB" kern="0" dirty="0" smtClean="0">
                <a:solidFill>
                  <a:srgbClr val="000000"/>
                </a:solidFill>
                <a:latin typeface="Knowledge UltraLight Italic"/>
                <a:cs typeface="Knowledge UltraLight Italic"/>
              </a:rPr>
              <a:t>Compare </a:t>
            </a:r>
            <a:r>
              <a:rPr lang="en-GB" kern="0" dirty="0">
                <a:solidFill>
                  <a:srgbClr val="000000"/>
                </a:solidFill>
                <a:latin typeface="Knowledge UltraLight Italic"/>
                <a:cs typeface="Knowledge UltraLight Italic"/>
              </a:rPr>
              <a:t>how you perform in Open </a:t>
            </a:r>
            <a:r>
              <a:rPr lang="en-GB" kern="0" dirty="0" smtClean="0">
                <a:solidFill>
                  <a:srgbClr val="000000"/>
                </a:solidFill>
                <a:latin typeface="Knowledge UltraLight Italic"/>
                <a:cs typeface="Knowledge UltraLight Italic"/>
              </a:rPr>
              <a:t>Access</a:t>
            </a:r>
            <a:endParaRPr lang="en-GB" kern="0" dirty="0">
              <a:solidFill>
                <a:srgbClr val="000000"/>
              </a:solidFill>
              <a:latin typeface="Knowledge UltraLight Italic"/>
              <a:cs typeface="Knowledge UltraLight Italic"/>
            </a:endParaRPr>
          </a:p>
        </p:txBody>
      </p:sp>
      <p:sp>
        <p:nvSpPr>
          <p:cNvPr id="6" name="Rectangle 5"/>
          <p:cNvSpPr/>
          <p:nvPr/>
        </p:nvSpPr>
        <p:spPr>
          <a:xfrm>
            <a:off x="640080" y="3084622"/>
            <a:ext cx="5567680" cy="707886"/>
          </a:xfrm>
          <a:prstGeom prst="rect">
            <a:avLst/>
          </a:prstGeom>
          <a:noFill/>
        </p:spPr>
        <p:txBody>
          <a:bodyPr wrap="square">
            <a:spAutoFit/>
          </a:bodyPr>
          <a:lstStyle/>
          <a:p>
            <a:pPr fontAlgn="b"/>
            <a:r>
              <a:rPr lang="en-GB" sz="4000" dirty="0" smtClean="0">
                <a:solidFill>
                  <a:schemeClr val="tx2"/>
                </a:solidFill>
                <a:latin typeface="Knowledge UltraLight Italic"/>
                <a:cs typeface="Knowledge UltraLight Italic"/>
              </a:rPr>
              <a:t>Dynamic Reporting</a:t>
            </a:r>
            <a:endParaRPr lang="en-GB" sz="4000" dirty="0">
              <a:solidFill>
                <a:schemeClr val="tx2"/>
              </a:solidFill>
              <a:latin typeface="Knowledge UltraLight Italic"/>
              <a:cs typeface="Knowledge UltraLight Italic"/>
            </a:endParaRPr>
          </a:p>
        </p:txBody>
      </p:sp>
      <p:sp>
        <p:nvSpPr>
          <p:cNvPr id="7" name="Rectangle 6"/>
          <p:cNvSpPr/>
          <p:nvPr/>
        </p:nvSpPr>
        <p:spPr>
          <a:xfrm>
            <a:off x="0" y="6404027"/>
            <a:ext cx="9144000" cy="453973"/>
          </a:xfrm>
          <a:prstGeom prst="rect">
            <a:avLst/>
          </a:prstGeom>
          <a:solidFill>
            <a:srgbClr val="F969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stretch>
            <a:fillRect/>
          </a:stretch>
        </p:blipFill>
        <p:spPr>
          <a:xfrm>
            <a:off x="703046" y="6485913"/>
            <a:ext cx="1426618" cy="310135"/>
          </a:xfrm>
          <a:prstGeom prst="rect">
            <a:avLst/>
          </a:prstGeom>
        </p:spPr>
      </p:pic>
      <p:sp>
        <p:nvSpPr>
          <p:cNvPr id="10" name="Title 1"/>
          <p:cNvSpPr txBox="1">
            <a:spLocks/>
          </p:cNvSpPr>
          <p:nvPr/>
        </p:nvSpPr>
        <p:spPr>
          <a:xfrm>
            <a:off x="622935" y="258128"/>
            <a:ext cx="8084185" cy="65627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pitchFamily="34" charset="0"/>
              </a:defRPr>
            </a:lvl2pPr>
            <a:lvl3pPr algn="l" rtl="0" eaLnBrk="1" fontAlgn="base" hangingPunct="1">
              <a:lnSpc>
                <a:spcPct val="90000"/>
              </a:lnSpc>
              <a:spcBef>
                <a:spcPct val="0"/>
              </a:spcBef>
              <a:spcAft>
                <a:spcPct val="0"/>
              </a:spcAft>
              <a:defRPr sz="2800">
                <a:solidFill>
                  <a:schemeClr val="tx2"/>
                </a:solidFill>
                <a:latin typeface="Arial" pitchFamily="34" charset="0"/>
              </a:defRPr>
            </a:lvl3pPr>
            <a:lvl4pPr algn="l" rtl="0" eaLnBrk="1" fontAlgn="base" hangingPunct="1">
              <a:lnSpc>
                <a:spcPct val="90000"/>
              </a:lnSpc>
              <a:spcBef>
                <a:spcPct val="0"/>
              </a:spcBef>
              <a:spcAft>
                <a:spcPct val="0"/>
              </a:spcAft>
              <a:defRPr sz="2800">
                <a:solidFill>
                  <a:schemeClr val="tx2"/>
                </a:solidFill>
                <a:latin typeface="Arial" pitchFamily="34" charset="0"/>
              </a:defRPr>
            </a:lvl4pPr>
            <a:lvl5pPr algn="l" rtl="0" eaLnBrk="1" fontAlgn="base" hangingPunct="1">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a:lstStyle>
          <a:p>
            <a:r>
              <a:rPr lang="en-GB" dirty="0">
                <a:latin typeface="Knowledge UltraLight Italic"/>
                <a:cs typeface="Knowledge UltraLight Italic"/>
              </a:rPr>
              <a:t>You Succeed With </a:t>
            </a:r>
            <a:r>
              <a:rPr lang="en-US" sz="3200" b="1" dirty="0">
                <a:latin typeface="Knowledge bold"/>
                <a:cs typeface="Knowledge bold"/>
              </a:rPr>
              <a:t>THOMSON REUTERS</a:t>
            </a:r>
            <a:endParaRPr lang="en-US" sz="3200" b="1" dirty="0"/>
          </a:p>
          <a:p>
            <a:endParaRPr lang="en-US" sz="2400" b="1" dirty="0">
              <a:latin typeface="Knowledge Bold"/>
              <a:cs typeface="Knowledge Bold"/>
            </a:endParaRPr>
          </a:p>
        </p:txBody>
      </p:sp>
    </p:spTree>
    <p:extLst>
      <p:ext uri="{BB962C8B-B14F-4D97-AF65-F5344CB8AC3E}">
        <p14:creationId xmlns="" xmlns:p14="http://schemas.microsoft.com/office/powerpoint/2010/main" val="3397405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ThomsonReuters">
  <a:themeElements>
    <a:clrScheme name="Custom 1">
      <a:dk1>
        <a:srgbClr val="4B4B4B"/>
      </a:dk1>
      <a:lt1>
        <a:srgbClr val="FFFFFF"/>
      </a:lt1>
      <a:dk2>
        <a:srgbClr val="FF8000"/>
      </a:dk2>
      <a:lt2>
        <a:srgbClr val="FFB400"/>
      </a:lt2>
      <a:accent1>
        <a:srgbClr val="387C2B"/>
      </a:accent1>
      <a:accent2>
        <a:srgbClr val="78A22F"/>
      </a:accent2>
      <a:accent3>
        <a:srgbClr val="828282"/>
      </a:accent3>
      <a:accent4>
        <a:srgbClr val="BABABA"/>
      </a:accent4>
      <a:accent5>
        <a:srgbClr val="4B4B4B"/>
      </a:accent5>
      <a:accent6>
        <a:srgbClr val="4B4B4B"/>
      </a:accent6>
      <a:hlink>
        <a:srgbClr val="4B4B4B"/>
      </a:hlink>
      <a:folHlink>
        <a:srgbClr val="828282"/>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lnDef>
    <a:txDef>
      <a:spPr bwMode="gray">
        <a:noFill/>
        <a:ln w="12700">
          <a:noFill/>
          <a:miter lim="800000"/>
          <a:headEnd type="none" w="sm" len="sm"/>
          <a:tailEnd type="none" w="sm" len="sm"/>
        </a:ln>
      </a:spPr>
      <a:bodyPr wrap="none" rtlCol="0" anchor="ctr" anchorCtr="0">
        <a:noAutofit/>
      </a:bodyPr>
      <a:lstStyle>
        <a:defPPr algn="ctr" eaLnBrk="0" fontAlgn="auto" hangingPunct="0">
          <a:spcAft>
            <a:spcPts val="0"/>
          </a:spcAft>
          <a:defRPr sz="1400" b="1" kern="0" dirty="0" smtClean="0"/>
        </a:defPPr>
      </a:lstStyle>
    </a:tx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103574</TotalTime>
  <Words>1448</Words>
  <Application>Microsoft Office PowerPoint</Application>
  <PresentationFormat>On-screen Show (4:3)</PresentationFormat>
  <Paragraphs>202</Paragraphs>
  <Slides>21</Slides>
  <Notes>13</Notes>
  <HiddenSlides>2</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tr_presentation_template_05-01-08</vt:lpstr>
      <vt:lpstr>12_ThomsonReuters</vt:lpstr>
      <vt:lpstr>Thomson Reuters’ engagements with  Open – Access, Data, Standards</vt:lpstr>
      <vt:lpstr>Outline</vt:lpstr>
      <vt:lpstr>Slide 3</vt:lpstr>
      <vt:lpstr>Slide 4</vt:lpstr>
      <vt:lpstr>Slide 5</vt:lpstr>
      <vt:lpstr>Slide 6</vt:lpstr>
      <vt:lpstr>Slide 7</vt:lpstr>
      <vt:lpstr>Slide 8</vt:lpstr>
      <vt:lpstr>Slide 9</vt:lpstr>
      <vt:lpstr>InCites</vt:lpstr>
      <vt:lpstr>WOSP &amp; Converis</vt:lpstr>
      <vt:lpstr>Standardization Efforts</vt:lpstr>
      <vt:lpstr>Requirements differ while core software remains</vt:lpstr>
      <vt:lpstr>Standardisation Engagements</vt:lpstr>
      <vt:lpstr>Open Engagements</vt:lpstr>
      <vt:lpstr>VIVO – Web of Science API &amp; VIVO</vt:lpstr>
      <vt:lpstr>VIVO &amp; Converis</vt:lpstr>
      <vt:lpstr>Future Developments</vt:lpstr>
      <vt:lpstr>Slide 19</vt:lpstr>
      <vt:lpstr>Slide 20</vt:lpstr>
      <vt:lpstr>Thank you for your attention!</vt:lpstr>
    </vt:vector>
  </TitlesOfParts>
  <Company>The Thomson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lori.marino</dc:creator>
  <cp:lastModifiedBy>u6028592</cp:lastModifiedBy>
  <cp:revision>674</cp:revision>
  <dcterms:created xsi:type="dcterms:W3CDTF">2008-05-05T00:46:29Z</dcterms:created>
  <dcterms:modified xsi:type="dcterms:W3CDTF">2015-11-10T14:06:19Z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829247</vt:lpwstr>
  </property>
  <property fmtid="{D5CDD505-2E9C-101B-9397-08002B2CF9AE}" pid="3" name="Offisync_ServerID">
    <vt:lpwstr>827ef9c6-9019-45bb-9c94-05eb52e667cd</vt:lpwstr>
  </property>
  <property fmtid="{D5CDD505-2E9C-101B-9397-08002B2CF9AE}" pid="4" name="Jive_VersionGuid_v2.5">
    <vt:lpwstr/>
  </property>
  <property fmtid="{D5CDD505-2E9C-101B-9397-08002B2CF9AE}" pid="5" name="Jive_ModifiedButNotPublished">
    <vt:lpwstr>True</vt:lpwstr>
  </property>
  <property fmtid="{D5CDD505-2E9C-101B-9397-08002B2CF9AE}" pid="6" name="Offisync_UpdateToken">
    <vt:lpwstr>1</vt:lpwstr>
  </property>
  <property fmtid="{D5CDD505-2E9C-101B-9397-08002B2CF9AE}" pid="7" name="Jive_VersionGuid">
    <vt:lpwstr>02c89871-324d-49c3-835a-ebfb6cf4d073</vt:lpwstr>
  </property>
  <property fmtid="{D5CDD505-2E9C-101B-9397-08002B2CF9AE}" pid="8" name="Jive_LatestUserAccountName">
    <vt:lpwstr>6014881</vt:lpwstr>
  </property>
  <property fmtid="{D5CDD505-2E9C-101B-9397-08002B2CF9AE}" pid="9" name="Jive_LatestFileFullName">
    <vt:lpwstr/>
  </property>
  <property fmtid="{D5CDD505-2E9C-101B-9397-08002B2CF9AE}" pid="10" name="Offisync_ProviderInitializationData">
    <vt:lpwstr>https://thehub.thomsonreuters.com</vt:lpwstr>
  </property>
  <property fmtid="{D5CDD505-2E9C-101B-9397-08002B2CF9AE}" pid="11" name="Jive_PrevVersionNumber">
    <vt:lpwstr/>
  </property>
</Properties>
</file>