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2" r:id="rId1"/>
  </p:sldMasterIdLst>
  <p:notesMasterIdLst>
    <p:notesMasterId r:id="rId18"/>
  </p:notesMasterIdLst>
  <p:handoutMasterIdLst>
    <p:handoutMasterId r:id="rId19"/>
  </p:handoutMasterIdLst>
  <p:sldIdLst>
    <p:sldId id="256" r:id="rId2"/>
    <p:sldId id="271" r:id="rId3"/>
    <p:sldId id="287" r:id="rId4"/>
    <p:sldId id="280" r:id="rId5"/>
    <p:sldId id="276" r:id="rId6"/>
    <p:sldId id="281" r:id="rId7"/>
    <p:sldId id="273" r:id="rId8"/>
    <p:sldId id="282" r:id="rId9"/>
    <p:sldId id="283" r:id="rId10"/>
    <p:sldId id="284" r:id="rId11"/>
    <p:sldId id="277" r:id="rId12"/>
    <p:sldId id="288" r:id="rId13"/>
    <p:sldId id="285" r:id="rId14"/>
    <p:sldId id="286" r:id="rId15"/>
    <p:sldId id="274" r:id="rId16"/>
    <p:sldId id="278" r:id="rId17"/>
  </p:sldIdLst>
  <p:sldSz cx="9144000" cy="5143500" type="screen16x9"/>
  <p:notesSz cx="9872663" cy="6742113"/>
  <p:embeddedFontLst>
    <p:embeddedFont>
      <p:font typeface="Calibri" panose="020F0502020204030204" pitchFamily="34" charset="0"/>
      <p:regular r:id="rId20"/>
      <p:bold r:id="rId21"/>
      <p:italic r:id="rId22"/>
      <p:boldItalic r:id="rId23"/>
    </p:embeddedFont>
    <p:embeddedFont>
      <p:font typeface="Source Code Pro" panose="020B0604020202020204" charset="0"/>
      <p:regular r:id="rId24"/>
      <p:bold r:id="rId25"/>
    </p:embeddedFont>
    <p:embeddedFont>
      <p:font typeface="Oswald"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76537" autoAdjust="0"/>
  </p:normalViewPr>
  <p:slideViewPr>
    <p:cSldViewPr>
      <p:cViewPr varScale="1">
        <p:scale>
          <a:sx n="83" d="100"/>
          <a:sy n="83" d="100"/>
        </p:scale>
        <p:origin x="1002" y="90"/>
      </p:cViewPr>
      <p:guideLst>
        <p:guide orient="horz" pos="1620"/>
        <p:guide pos="2880"/>
      </p:guideLst>
    </p:cSldViewPr>
  </p:slideViewPr>
  <p:notesTextViewPr>
    <p:cViewPr>
      <p:scale>
        <a:sx n="1" d="1"/>
        <a:sy n="1" d="1"/>
      </p:scale>
      <p:origin x="0" y="0"/>
    </p:cViewPr>
  </p:notesTextViewPr>
  <p:sorterViewPr>
    <p:cViewPr>
      <p:scale>
        <a:sx n="140" d="100"/>
        <a:sy n="140" d="100"/>
      </p:scale>
      <p:origin x="0" y="13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710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592225" y="0"/>
            <a:ext cx="4278154" cy="337105"/>
          </a:xfrm>
          <a:prstGeom prst="rect">
            <a:avLst/>
          </a:prstGeom>
        </p:spPr>
        <p:txBody>
          <a:bodyPr vert="horz" lIns="91440" tIns="45720" rIns="91440" bIns="45720" rtlCol="0"/>
          <a:lstStyle>
            <a:lvl1pPr algn="r">
              <a:defRPr sz="1200"/>
            </a:lvl1pPr>
          </a:lstStyle>
          <a:p>
            <a:fld id="{6EEBC3D3-048B-4FC0-B26D-6D8D4BEE39D3}" type="datetimeFigureOut">
              <a:rPr lang="en-GB" smtClean="0"/>
              <a:t>09/06/2016</a:t>
            </a:fld>
            <a:endParaRPr lang="en-GB" dirty="0"/>
          </a:p>
        </p:txBody>
      </p:sp>
      <p:sp>
        <p:nvSpPr>
          <p:cNvPr id="4" name="Footer Placeholder 3"/>
          <p:cNvSpPr>
            <a:spLocks noGrp="1"/>
          </p:cNvSpPr>
          <p:nvPr>
            <p:ph type="ftr" sz="quarter" idx="2"/>
          </p:nvPr>
        </p:nvSpPr>
        <p:spPr>
          <a:xfrm>
            <a:off x="0" y="6403837"/>
            <a:ext cx="4278154" cy="33710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592225" y="6403837"/>
            <a:ext cx="4278154" cy="337105"/>
          </a:xfrm>
          <a:prstGeom prst="rect">
            <a:avLst/>
          </a:prstGeom>
        </p:spPr>
        <p:txBody>
          <a:bodyPr vert="horz" lIns="91440" tIns="45720" rIns="91440" bIns="45720" rtlCol="0" anchor="b"/>
          <a:lstStyle>
            <a:lvl1pPr algn="r">
              <a:defRPr sz="1200"/>
            </a:lvl1pPr>
          </a:lstStyle>
          <a:p>
            <a:fld id="{50D031D3-88F0-4745-BF08-5D4C12017A3C}" type="slidenum">
              <a:rPr lang="en-GB" smtClean="0"/>
              <a:t>‹#›</a:t>
            </a:fld>
            <a:endParaRPr lang="en-GB" dirty="0"/>
          </a:p>
        </p:txBody>
      </p:sp>
    </p:spTree>
    <p:extLst>
      <p:ext uri="{BB962C8B-B14F-4D97-AF65-F5344CB8AC3E}">
        <p14:creationId xmlns:p14="http://schemas.microsoft.com/office/powerpoint/2010/main" val="1942713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687638" y="504825"/>
            <a:ext cx="4497387" cy="25304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87269" y="3202505"/>
            <a:ext cx="7898128" cy="303395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16067945"/>
      </p:ext>
    </p:extLst>
  </p:cSld>
  <p:clrMap bg1="lt1" tx1="dk1" bg2="dk2" tx2="lt2" accent1="accent1" accent2="accent2" accent3="accent3" accent4="accent4" accent5="accent5" accent6="accent6" hlink="hlink" folHlink="folHlink"/>
  <p:notesStyle>
    <a:lvl1pPr marL="0" algn="l" defTabSz="913880" rtl="0" eaLnBrk="1" latinLnBrk="0" hangingPunct="1">
      <a:defRPr sz="1200" kern="1200">
        <a:solidFill>
          <a:schemeClr val="tx1"/>
        </a:solidFill>
        <a:latin typeface="+mn-lt"/>
        <a:ea typeface="+mn-ea"/>
        <a:cs typeface="+mn-cs"/>
      </a:defRPr>
    </a:lvl1pPr>
    <a:lvl2pPr marL="456940" algn="l" defTabSz="913880" rtl="0" eaLnBrk="1" latinLnBrk="0" hangingPunct="1">
      <a:defRPr sz="1200" kern="1200">
        <a:solidFill>
          <a:schemeClr val="tx1"/>
        </a:solidFill>
        <a:latin typeface="+mn-lt"/>
        <a:ea typeface="+mn-ea"/>
        <a:cs typeface="+mn-cs"/>
      </a:defRPr>
    </a:lvl2pPr>
    <a:lvl3pPr marL="913880" algn="l" defTabSz="913880" rtl="0" eaLnBrk="1" latinLnBrk="0" hangingPunct="1">
      <a:defRPr sz="1200" kern="1200">
        <a:solidFill>
          <a:schemeClr val="tx1"/>
        </a:solidFill>
        <a:latin typeface="+mn-lt"/>
        <a:ea typeface="+mn-ea"/>
        <a:cs typeface="+mn-cs"/>
      </a:defRPr>
    </a:lvl3pPr>
    <a:lvl4pPr marL="1370820" algn="l" defTabSz="913880" rtl="0" eaLnBrk="1" latinLnBrk="0" hangingPunct="1">
      <a:defRPr sz="1200" kern="1200">
        <a:solidFill>
          <a:schemeClr val="tx1"/>
        </a:solidFill>
        <a:latin typeface="+mn-lt"/>
        <a:ea typeface="+mn-ea"/>
        <a:cs typeface="+mn-cs"/>
      </a:defRPr>
    </a:lvl4pPr>
    <a:lvl5pPr marL="1827760" algn="l" defTabSz="913880" rtl="0" eaLnBrk="1" latinLnBrk="0" hangingPunct="1">
      <a:defRPr sz="1200" kern="1200">
        <a:solidFill>
          <a:schemeClr val="tx1"/>
        </a:solidFill>
        <a:latin typeface="+mn-lt"/>
        <a:ea typeface="+mn-ea"/>
        <a:cs typeface="+mn-cs"/>
      </a:defRPr>
    </a:lvl5pPr>
    <a:lvl6pPr marL="2284700" algn="l" defTabSz="913880" rtl="0" eaLnBrk="1" latinLnBrk="0" hangingPunct="1">
      <a:defRPr sz="1200" kern="1200">
        <a:solidFill>
          <a:schemeClr val="tx1"/>
        </a:solidFill>
        <a:latin typeface="+mn-lt"/>
        <a:ea typeface="+mn-ea"/>
        <a:cs typeface="+mn-cs"/>
      </a:defRPr>
    </a:lvl6pPr>
    <a:lvl7pPr marL="2741640" algn="l" defTabSz="913880" rtl="0" eaLnBrk="1" latinLnBrk="0" hangingPunct="1">
      <a:defRPr sz="1200" kern="1200">
        <a:solidFill>
          <a:schemeClr val="tx1"/>
        </a:solidFill>
        <a:latin typeface="+mn-lt"/>
        <a:ea typeface="+mn-ea"/>
        <a:cs typeface="+mn-cs"/>
      </a:defRPr>
    </a:lvl7pPr>
    <a:lvl8pPr marL="3198580" algn="l" defTabSz="913880" rtl="0" eaLnBrk="1" latinLnBrk="0" hangingPunct="1">
      <a:defRPr sz="1200" kern="1200">
        <a:solidFill>
          <a:schemeClr val="tx1"/>
        </a:solidFill>
        <a:latin typeface="+mn-lt"/>
        <a:ea typeface="+mn-ea"/>
        <a:cs typeface="+mn-cs"/>
      </a:defRPr>
    </a:lvl8pPr>
    <a:lvl9pPr marL="3655520" algn="l" defTabSz="9138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2687638" y="504825"/>
            <a:ext cx="4497387" cy="25304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987269" y="3202505"/>
            <a:ext cx="7898128" cy="3033950"/>
          </a:xfrm>
          <a:prstGeom prst="rect">
            <a:avLst/>
          </a:prstGeom>
        </p:spPr>
        <p:txBody>
          <a:bodyPr lIns="91425" tIns="91425" rIns="91425" bIns="91425" anchor="t" anchorCtr="0">
            <a:noAutofit/>
          </a:bodyPr>
          <a:lstStyle/>
          <a:p>
            <a:pPr lvl="0">
              <a:spcBef>
                <a:spcPts val="0"/>
              </a:spcBef>
              <a:buNone/>
            </a:pPr>
            <a:r>
              <a:rPr lang="en-GB" baseline="0" dirty="0" smtClean="0"/>
              <a:t>Introductions</a:t>
            </a:r>
          </a:p>
          <a:p>
            <a:pPr lvl="0">
              <a:spcBef>
                <a:spcPts val="0"/>
              </a:spcBef>
              <a:buNone/>
            </a:pPr>
            <a:r>
              <a:rPr lang="en-GB" baseline="0" dirty="0" smtClean="0"/>
              <a:t>Introducing the ground work done so far towards development of UK chapter of </a:t>
            </a:r>
            <a:r>
              <a:rPr lang="en-GB" baseline="0" dirty="0" err="1" smtClean="0"/>
              <a:t>Casrai</a:t>
            </a:r>
            <a:endParaRPr lang="en-GB" dirty="0" smtClean="0"/>
          </a:p>
          <a:p>
            <a:pPr lvl="0">
              <a:spcBef>
                <a:spcPts val="0"/>
              </a:spcBef>
              <a:buNone/>
            </a:pPr>
            <a:r>
              <a:rPr lang="en-GB" dirty="0" smtClean="0"/>
              <a:t>15 minutes</a:t>
            </a:r>
            <a:r>
              <a:rPr lang="en-GB" baseline="0" dirty="0" smtClean="0"/>
              <a:t> / Questions at end / Tweet #casrai and #casraiuk</a:t>
            </a:r>
          </a:p>
        </p:txBody>
      </p:sp>
    </p:spTree>
    <p:extLst>
      <p:ext uri="{BB962C8B-B14F-4D97-AF65-F5344CB8AC3E}">
        <p14:creationId xmlns:p14="http://schemas.microsoft.com/office/powerpoint/2010/main" val="2496122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lang="en-GB" sz="1100" dirty="0" smtClean="0">
                <a:solidFill>
                  <a:srgbClr val="C00000"/>
                </a:solidFill>
                <a:latin typeface="Calibri" panose="020F0502020204030204" pitchFamily="34" charset="0"/>
                <a:cs typeface="Calibri" panose="020F0502020204030204" pitchFamily="34" charset="0"/>
              </a:rPr>
              <a:t>e.g. for Open Access  Inputs</a:t>
            </a:r>
            <a:r>
              <a:rPr lang="en-GB" sz="1100" baseline="0" dirty="0" smtClean="0">
                <a:solidFill>
                  <a:srgbClr val="C00000"/>
                </a:solidFill>
                <a:latin typeface="Calibri" panose="020F0502020204030204" pitchFamily="34" charset="0"/>
                <a:cs typeface="Calibri" panose="020F0502020204030204" pitchFamily="34" charset="0"/>
              </a:rPr>
              <a:t> included</a:t>
            </a:r>
            <a:r>
              <a:rPr lang="en-GB" sz="1100" dirty="0" smtClean="0">
                <a:solidFill>
                  <a:srgbClr val="C00000"/>
                </a:solidFill>
                <a:latin typeface="Calibri" panose="020F0502020204030204" pitchFamily="34" charset="0"/>
                <a:cs typeface="Calibri" panose="020F0502020204030204" pitchFamily="34" charset="0"/>
              </a:rPr>
              <a:t> REF, RCUK/RIOXX, Horizon 2020, Charities Open Access Fund, Institutional Requirements…..</a:t>
            </a:r>
          </a:p>
          <a:p>
            <a:pPr marL="0" marR="0" lvl="0" indent="0" algn="l" defTabSz="914192" rtl="0" eaLnBrk="1" fontAlgn="auto" latinLnBrk="0" hangingPunct="1">
              <a:lnSpc>
                <a:spcPct val="100000"/>
              </a:lnSpc>
              <a:spcBef>
                <a:spcPts val="0"/>
              </a:spcBef>
              <a:spcAft>
                <a:spcPts val="0"/>
              </a:spcAft>
              <a:buClrTx/>
              <a:buSzTx/>
              <a:buFontTx/>
              <a:buNone/>
              <a:tabLst/>
              <a:defRPr/>
            </a:pPr>
            <a:r>
              <a:rPr lang="en-GB" sz="1100" dirty="0" smtClean="0">
                <a:solidFill>
                  <a:srgbClr val="C00000"/>
                </a:solidFill>
                <a:latin typeface="Calibri" panose="020F0502020204030204" pitchFamily="34" charset="0"/>
                <a:ea typeface="Arial"/>
                <a:cs typeface="Calibri" panose="020F0502020204030204" pitchFamily="34" charset="0"/>
                <a:sym typeface="Arial"/>
              </a:rPr>
              <a:t>Linkages</a:t>
            </a:r>
            <a:r>
              <a:rPr lang="en-GB" sz="1100" baseline="0" dirty="0" smtClean="0">
                <a:solidFill>
                  <a:srgbClr val="C00000"/>
                </a:solidFill>
                <a:latin typeface="Calibri" panose="020F0502020204030204" pitchFamily="34" charset="0"/>
                <a:ea typeface="Arial"/>
                <a:cs typeface="Calibri" panose="020F0502020204030204" pitchFamily="34" charset="0"/>
                <a:sym typeface="Arial"/>
              </a:rPr>
              <a:t> included o</a:t>
            </a:r>
            <a:r>
              <a:rPr lang="en-GB" sz="1100" dirty="0" smtClean="0">
                <a:solidFill>
                  <a:srgbClr val="C00000"/>
                </a:solidFill>
                <a:latin typeface="Calibri" panose="020F0502020204030204" pitchFamily="34" charset="0"/>
                <a:ea typeface="Arial"/>
                <a:cs typeface="Calibri" panose="020F0502020204030204" pitchFamily="34" charset="0"/>
                <a:sym typeface="Arial"/>
              </a:rPr>
              <a:t>ur system suppliers (Symplectic,</a:t>
            </a:r>
            <a:r>
              <a:rPr lang="en-GB" sz="1100" baseline="0" dirty="0" smtClean="0">
                <a:solidFill>
                  <a:srgbClr val="C00000"/>
                </a:solidFill>
                <a:latin typeface="Calibri" panose="020F0502020204030204" pitchFamily="34" charset="0"/>
                <a:ea typeface="Arial"/>
                <a:cs typeface="Calibri" panose="020F0502020204030204" pitchFamily="34" charset="0"/>
                <a:sym typeface="Arial"/>
              </a:rPr>
              <a:t> EPrints etc.)</a:t>
            </a:r>
            <a:r>
              <a:rPr lang="en-GB" sz="1100" dirty="0" smtClean="0">
                <a:solidFill>
                  <a:srgbClr val="C00000"/>
                </a:solidFill>
                <a:latin typeface="Calibri" panose="020F0502020204030204" pitchFamily="34" charset="0"/>
                <a:ea typeface="Arial"/>
                <a:cs typeface="Calibri" panose="020F0502020204030204" pitchFamily="34" charset="0"/>
                <a:sym typeface="Arial"/>
              </a:rPr>
              <a:t>, ARMA, SCONUL, SCURL, RLUK, UKCoRR, COAR, CCC, Jisc initiatives, other countries work, the CASRAI dictionary….</a:t>
            </a:r>
          </a:p>
          <a:p>
            <a:pPr lvl="0" rtl="0">
              <a:spcBef>
                <a:spcPts val="0"/>
              </a:spcBef>
              <a:buNone/>
            </a:pPr>
            <a:endParaRPr lang="en-GB" dirty="0" smtClean="0"/>
          </a:p>
          <a:p>
            <a:endParaRPr lang="en-GB" dirty="0"/>
          </a:p>
        </p:txBody>
      </p:sp>
    </p:spTree>
    <p:extLst>
      <p:ext uri="{BB962C8B-B14F-4D97-AF65-F5344CB8AC3E}">
        <p14:creationId xmlns:p14="http://schemas.microsoft.com/office/powerpoint/2010/main" val="527454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2687638" y="504825"/>
            <a:ext cx="4497387" cy="25304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987269" y="3202505"/>
            <a:ext cx="7898128" cy="3033950"/>
          </a:xfrm>
          <a:prstGeom prst="rect">
            <a:avLst/>
          </a:prstGeom>
        </p:spPr>
        <p:txBody>
          <a:bodyPr lIns="91425" tIns="91425" rIns="91425" bIns="91425" anchor="t" anchorCtr="0">
            <a:noAutofit/>
          </a:bodyPr>
          <a:lstStyle/>
          <a:p>
            <a:pPr lvl="0" rtl="0">
              <a:spcBef>
                <a:spcPts val="0"/>
              </a:spcBef>
              <a:buNone/>
            </a:pPr>
            <a:r>
              <a:rPr lang="en-GB" dirty="0" smtClean="0"/>
              <a:t>68 people on the attendance list</a:t>
            </a:r>
            <a:endParaRPr dirty="0"/>
          </a:p>
        </p:txBody>
      </p:sp>
    </p:spTree>
    <p:extLst>
      <p:ext uri="{BB962C8B-B14F-4D97-AF65-F5344CB8AC3E}">
        <p14:creationId xmlns:p14="http://schemas.microsoft.com/office/powerpoint/2010/main" val="2235911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2687638" y="504825"/>
            <a:ext cx="4497387" cy="25304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987267" y="3202505"/>
            <a:ext cx="7898130" cy="3033950"/>
          </a:xfrm>
          <a:prstGeom prst="rect">
            <a:avLst/>
          </a:prstGeom>
        </p:spPr>
        <p:txBody>
          <a:bodyPr lIns="91425" tIns="91425" rIns="91425" bIns="91425" anchor="t" anchorCtr="0">
            <a:noAutofit/>
          </a:bodyPr>
          <a:lstStyle/>
          <a:p>
            <a:pPr marL="0" indent="0">
              <a:spcAft>
                <a:spcPts val="511"/>
              </a:spcAft>
              <a:buFont typeface="Arial" panose="020B0604020202020204" pitchFamily="34" charset="0"/>
              <a:buNone/>
            </a:pPr>
            <a:endParaRPr lang="en-GB" sz="1100" dirty="0" smtClean="0"/>
          </a:p>
        </p:txBody>
      </p:sp>
    </p:spTree>
    <p:extLst>
      <p:ext uri="{BB962C8B-B14F-4D97-AF65-F5344CB8AC3E}">
        <p14:creationId xmlns:p14="http://schemas.microsoft.com/office/powerpoint/2010/main" val="1394762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2687638" y="504825"/>
            <a:ext cx="4497387" cy="25304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987269" y="3202505"/>
            <a:ext cx="7898128" cy="3033950"/>
          </a:xfrm>
          <a:prstGeom prst="rect">
            <a:avLst/>
          </a:prstGeom>
        </p:spPr>
        <p:txBody>
          <a:bodyPr lIns="91425" tIns="91425" rIns="91425" bIns="91425" anchor="t" anchorCtr="0">
            <a:noAutofit/>
          </a:bodyPr>
          <a:lstStyle/>
          <a:p>
            <a:pPr marL="0" marR="0" lvl="0" indent="0" algn="l" defTabSz="913880" rtl="0" eaLnBrk="1" fontAlgn="auto" latinLnBrk="0" hangingPunct="1">
              <a:lnSpc>
                <a:spcPct val="100000"/>
              </a:lnSpc>
              <a:spcBef>
                <a:spcPts val="0"/>
              </a:spcBef>
              <a:spcAft>
                <a:spcPts val="0"/>
              </a:spcAft>
              <a:buClrTx/>
              <a:buSzTx/>
              <a:buFontTx/>
              <a:buNone/>
              <a:tabLst/>
              <a:defRPr/>
            </a:pPr>
            <a:r>
              <a:rPr lang="en-GB" sz="1100" b="0" i="0" kern="1200" dirty="0" smtClean="0">
                <a:solidFill>
                  <a:schemeClr val="tx1"/>
                </a:solidFill>
                <a:effectLst/>
                <a:latin typeface="+mn-lt"/>
                <a:ea typeface="+mn-ea"/>
                <a:cs typeface="+mn-cs"/>
              </a:rPr>
              <a:t>Research Outputs Reporting is timely: BIS/RCUK are developing and the opportunities for that system to be more interoperable, and that they are keen to engage with many stakeholder groups, including CASRAI-UK</a:t>
            </a:r>
            <a:endParaRPr lang="en-GB" dirty="0" smtClean="0"/>
          </a:p>
          <a:p>
            <a:pPr lvl="0" rtl="0">
              <a:spcBef>
                <a:spcPts val="0"/>
              </a:spcBef>
              <a:buNone/>
            </a:pPr>
            <a:endParaRPr dirty="0"/>
          </a:p>
        </p:txBody>
      </p:sp>
    </p:spTree>
    <p:extLst>
      <p:ext uri="{BB962C8B-B14F-4D97-AF65-F5344CB8AC3E}">
        <p14:creationId xmlns:p14="http://schemas.microsoft.com/office/powerpoint/2010/main" val="553414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2687638" y="504825"/>
            <a:ext cx="4497387" cy="25304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987267" y="3202505"/>
            <a:ext cx="7898130" cy="3033950"/>
          </a:xfrm>
          <a:prstGeom prst="rect">
            <a:avLst/>
          </a:prstGeom>
        </p:spPr>
        <p:txBody>
          <a:bodyPr lIns="91425" tIns="91425" rIns="91425" bIns="91425" anchor="t" anchorCtr="0">
            <a:noAutofit/>
          </a:bodyPr>
          <a:lstStyle/>
          <a:p>
            <a:pPr lvl="0" rtl="0">
              <a:spcBef>
                <a:spcPts val="0"/>
              </a:spcBef>
              <a:buNone/>
            </a:pPr>
            <a:r>
              <a:rPr lang="en-GB" dirty="0" smtClean="0"/>
              <a:t>So we have started to think about the use</a:t>
            </a:r>
            <a:r>
              <a:rPr lang="en-GB" baseline="0" dirty="0" smtClean="0"/>
              <a:t> cases or hotspots.</a:t>
            </a:r>
          </a:p>
          <a:p>
            <a:pPr lvl="0" rtl="0">
              <a:spcBef>
                <a:spcPts val="0"/>
              </a:spcBef>
              <a:buNone/>
            </a:pPr>
            <a:endParaRPr lang="en-GB" baseline="0" dirty="0" smtClean="0"/>
          </a:p>
          <a:p>
            <a:pPr lvl="0" rtl="0">
              <a:spcBef>
                <a:spcPts val="0"/>
              </a:spcBef>
              <a:buNone/>
            </a:pPr>
            <a:r>
              <a:rPr lang="en-GB" baseline="0" dirty="0" smtClean="0"/>
              <a:t>There will be an open call.</a:t>
            </a:r>
          </a:p>
          <a:p>
            <a:pPr lvl="0" rtl="0">
              <a:spcBef>
                <a:spcPts val="0"/>
              </a:spcBef>
              <a:buNone/>
            </a:pPr>
            <a:endParaRPr lang="en-GB" baseline="0" dirty="0" smtClean="0"/>
          </a:p>
          <a:p>
            <a:pPr lvl="0" rtl="0">
              <a:spcBef>
                <a:spcPts val="0"/>
              </a:spcBef>
              <a:buNone/>
            </a:pPr>
            <a:r>
              <a:rPr lang="en-GB" baseline="0" dirty="0" smtClean="0"/>
              <a:t>We plan to establish a few working groups for September 2016 and then get on with producing or amending the definitions.</a:t>
            </a:r>
            <a:endParaRPr dirty="0"/>
          </a:p>
        </p:txBody>
      </p:sp>
    </p:spTree>
    <p:extLst>
      <p:ext uri="{BB962C8B-B14F-4D97-AF65-F5344CB8AC3E}">
        <p14:creationId xmlns:p14="http://schemas.microsoft.com/office/powerpoint/2010/main" val="318278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04825"/>
            <a:ext cx="4497387" cy="2530475"/>
          </a:xfrm>
        </p:spPr>
      </p:sp>
      <p:sp>
        <p:nvSpPr>
          <p:cNvPr id="3" name="Notes Placeholder 2"/>
          <p:cNvSpPr>
            <a:spLocks noGrp="1"/>
          </p:cNvSpPr>
          <p:nvPr>
            <p:ph type="body" idx="1"/>
          </p:nvPr>
        </p:nvSpPr>
        <p:spPr/>
        <p:txBody>
          <a:bodyPr/>
          <a:lstStyle/>
          <a:p>
            <a:r>
              <a:rPr lang="en-GB" dirty="0" smtClean="0"/>
              <a:t>UK chapter currently has 12 members:</a:t>
            </a:r>
            <a:r>
              <a:rPr lang="en-GB" baseline="0" dirty="0" smtClean="0"/>
              <a:t> 11 Universities and Jisc, plus 4 solution provider Partners. </a:t>
            </a:r>
          </a:p>
          <a:p>
            <a:r>
              <a:rPr lang="en-GB" baseline="0" dirty="0" smtClean="0"/>
              <a:t>Membership is £350</a:t>
            </a:r>
          </a:p>
          <a:p>
            <a:r>
              <a:rPr lang="en-GB" baseline="0" dirty="0" smtClean="0"/>
              <a:t>This is not only about the existing chapters though – an opportunity to consider whether a chapter would work in your country. Or are there Europe-wide information requests that we’d like to tackle via CASRAI?</a:t>
            </a:r>
          </a:p>
          <a:p>
            <a:endParaRPr lang="en-GB" baseline="0" dirty="0" smtClean="0"/>
          </a:p>
          <a:p>
            <a:endParaRPr lang="en-GB" baseline="0" dirty="0" smtClean="0"/>
          </a:p>
          <a:p>
            <a:endParaRPr lang="en-GB" baseline="0" dirty="0" smtClean="0"/>
          </a:p>
        </p:txBody>
      </p:sp>
    </p:spTree>
    <p:extLst>
      <p:ext uri="{BB962C8B-B14F-4D97-AF65-F5344CB8AC3E}">
        <p14:creationId xmlns:p14="http://schemas.microsoft.com/office/powerpoint/2010/main" val="564109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04825"/>
            <a:ext cx="4497387" cy="25304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9089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04825"/>
            <a:ext cx="4497387" cy="25304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CASRAI</a:t>
            </a:r>
            <a:r>
              <a:rPr lang="en-GB" baseline="0" dirty="0" smtClean="0"/>
              <a:t> – Consortia Advancing Standards In Research Administration Information</a:t>
            </a:r>
          </a:p>
          <a:p>
            <a:pPr marL="171450" marR="0" indent="-171450" algn="l" defTabSz="9138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smtClean="0">
                <a:solidFill>
                  <a:schemeClr val="bg2"/>
                </a:solidFill>
                <a:latin typeface="Oswald" panose="020B0604020202020204" charset="0"/>
              </a:rPr>
              <a:t>It works Developing reusable agreements to support the sharing of </a:t>
            </a:r>
            <a:r>
              <a:rPr lang="en-GB" baseline="0" dirty="0" smtClean="0"/>
              <a:t>research information – publications, funding information, project members, other research activities</a:t>
            </a:r>
          </a:p>
          <a:p>
            <a:pPr marL="171450" indent="-171450">
              <a:buFont typeface="Arial" panose="020B0604020202020204" pitchFamily="34" charset="0"/>
              <a:buChar char="•"/>
            </a:pPr>
            <a:r>
              <a:rPr lang="en-GB" baseline="0" dirty="0" smtClean="0"/>
              <a:t>Crucially it is  University-led, topics chosen by members. University partners and stakeholders are also involved and dialogues with partners are important to the success of the work done</a:t>
            </a:r>
          </a:p>
          <a:p>
            <a:pPr marL="171450" indent="-171450">
              <a:buFont typeface="Arial" panose="020B0604020202020204" pitchFamily="34" charset="0"/>
              <a:buChar char="•"/>
            </a:pPr>
            <a:r>
              <a:rPr lang="en-GB" baseline="0" dirty="0" smtClean="0"/>
              <a:t>International organization with membership from different countries. Canadian chapter, looking at national priorities.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What are  some the issues with sharing research information? What pain points when asked for research info</a:t>
            </a:r>
          </a:p>
          <a:p>
            <a:endParaRPr lang="en-GB" dirty="0" smtClean="0"/>
          </a:p>
        </p:txBody>
      </p:sp>
    </p:spTree>
    <p:extLst>
      <p:ext uri="{BB962C8B-B14F-4D97-AF65-F5344CB8AC3E}">
        <p14:creationId xmlns:p14="http://schemas.microsoft.com/office/powerpoint/2010/main" val="56410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2687638" y="504825"/>
            <a:ext cx="4497387" cy="25304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987267" y="3202505"/>
            <a:ext cx="7898130" cy="3033950"/>
          </a:xfrm>
          <a:prstGeom prst="rect">
            <a:avLst/>
          </a:prstGeom>
        </p:spPr>
        <p:txBody>
          <a:bodyPr lIns="91425" tIns="91425" rIns="91425" bIns="91425" anchor="t" anchorCtr="0">
            <a:noAutofit/>
          </a:bodyPr>
          <a:lstStyle/>
          <a:p>
            <a:pPr marL="171450" lvl="0" indent="-171450">
              <a:spcBef>
                <a:spcPts val="0"/>
              </a:spcBef>
              <a:buFont typeface="Arial" panose="020B0604020202020204" pitchFamily="34" charset="0"/>
              <a:buChar char="•"/>
            </a:pPr>
            <a:r>
              <a:rPr lang="en-GB" baseline="0" dirty="0" smtClean="0"/>
              <a:t>Problems encountered when asked to provide research information</a:t>
            </a:r>
          </a:p>
          <a:p>
            <a:pPr marL="171450" lvl="0" indent="-171450">
              <a:spcBef>
                <a:spcPts val="0"/>
              </a:spcBef>
              <a:buFont typeface="Arial" panose="020B0604020202020204" pitchFamily="34" charset="0"/>
              <a:buChar char="•"/>
            </a:pPr>
            <a:r>
              <a:rPr lang="en-GB" baseline="0" dirty="0" smtClean="0"/>
              <a:t>Comparability – how can we know that we’re talking the same language when sharing information?</a:t>
            </a:r>
          </a:p>
          <a:p>
            <a:pPr marL="171450" lvl="0" indent="-171450">
              <a:spcBef>
                <a:spcPts val="0"/>
              </a:spcBef>
              <a:buFont typeface="Arial" panose="020B0604020202020204" pitchFamily="34" charset="0"/>
              <a:buChar char="•"/>
            </a:pPr>
            <a:r>
              <a:rPr lang="en-GB" baseline="0" dirty="0" smtClean="0"/>
              <a:t>Change – have the information requests changed over time? How does that affect what is provided?</a:t>
            </a:r>
          </a:p>
          <a:p>
            <a:pPr marL="171450" lvl="0" indent="-171450">
              <a:spcBef>
                <a:spcPts val="0"/>
              </a:spcBef>
              <a:buFont typeface="Arial" panose="020B0604020202020204" pitchFamily="34" charset="0"/>
              <a:buChar char="•"/>
            </a:pPr>
            <a:r>
              <a:rPr lang="en-GB" baseline="0" dirty="0" smtClean="0"/>
              <a:t>Granularity- is the information requested at a too granular level? </a:t>
            </a:r>
          </a:p>
          <a:p>
            <a:pPr marL="171450" lvl="0" indent="-171450">
              <a:spcBef>
                <a:spcPts val="0"/>
              </a:spcBef>
              <a:buFont typeface="Arial" panose="020B0604020202020204" pitchFamily="34" charset="0"/>
              <a:buChar char="•"/>
            </a:pPr>
            <a:r>
              <a:rPr lang="en-GB" baseline="0" dirty="0" smtClean="0"/>
              <a:t>Tackling these hotspots will lead to tackling the key hotspot: Duplication of effort – seeking to reduce the admin burden on academics and research managers/admins </a:t>
            </a:r>
          </a:p>
          <a:p>
            <a:pPr marL="171450" lvl="0" indent="-171450">
              <a:spcBef>
                <a:spcPts val="0"/>
              </a:spcBef>
              <a:buFont typeface="Arial" panose="020B0604020202020204" pitchFamily="34" charset="0"/>
              <a:buChar char="•"/>
            </a:pPr>
            <a:endParaRPr lang="en-GB" baseline="0" dirty="0" smtClean="0"/>
          </a:p>
          <a:p>
            <a:pPr marL="171450" lvl="0" indent="-171450">
              <a:spcBef>
                <a:spcPts val="0"/>
              </a:spcBef>
              <a:buFont typeface="Arial" panose="020B0604020202020204" pitchFamily="34" charset="0"/>
              <a:buChar char="•"/>
            </a:pPr>
            <a:r>
              <a:rPr lang="en-GB" baseline="0" dirty="0" smtClean="0"/>
              <a:t>Look in more detail about how this works in practice</a:t>
            </a:r>
          </a:p>
          <a:p>
            <a:pPr lvl="0">
              <a:spcBef>
                <a:spcPts val="0"/>
              </a:spcBef>
              <a:buNone/>
            </a:pPr>
            <a:endParaRPr dirty="0"/>
          </a:p>
        </p:txBody>
      </p:sp>
    </p:spTree>
    <p:extLst>
      <p:ext uri="{BB962C8B-B14F-4D97-AF65-F5344CB8AC3E}">
        <p14:creationId xmlns:p14="http://schemas.microsoft.com/office/powerpoint/2010/main" val="333923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This example is</a:t>
            </a:r>
            <a:r>
              <a:rPr lang="en-GB" baseline="0" dirty="0" smtClean="0"/>
              <a:t> </a:t>
            </a:r>
            <a:r>
              <a:rPr lang="en-GB" dirty="0" smtClean="0"/>
              <a:t>about reporting on funder</a:t>
            </a:r>
            <a:r>
              <a:rPr lang="en-GB" baseline="0" dirty="0" smtClean="0"/>
              <a:t> </a:t>
            </a:r>
            <a:r>
              <a:rPr lang="en-GB" dirty="0" smtClean="0"/>
              <a:t>outcomes. </a:t>
            </a:r>
            <a:r>
              <a:rPr lang="en-GB" dirty="0" err="1" smtClean="0"/>
              <a:t>Pis</a:t>
            </a:r>
            <a:r>
              <a:rPr lang="en-GB" dirty="0" smtClean="0"/>
              <a:t> and  Universities</a:t>
            </a:r>
            <a:r>
              <a:rPr lang="en-GB" baseline="0" dirty="0" smtClean="0"/>
              <a:t> get asked to report on funding outcomes by different funders.  Reasonable request but can place burden on Universities. Often similar requests but with different terminology used, different levels of granularity etc. Information is held in internal systems but without common definitions it is difficult to share it.</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System-focussed benefits to CASRAI approach – researching what standards/definition already exist and what might be used. Is free to use (definitions in dictionary) and system agnostic so can be implemented in different systems.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Timely: </a:t>
            </a:r>
            <a:r>
              <a:rPr lang="en-GB" sz="1100" b="0" i="0" kern="1200" dirty="0" smtClean="0">
                <a:solidFill>
                  <a:schemeClr val="tx1"/>
                </a:solidFill>
                <a:effectLst/>
                <a:latin typeface="+mn-lt"/>
                <a:ea typeface="+mn-ea"/>
                <a:cs typeface="+mn-cs"/>
              </a:rPr>
              <a:t>BIS/RCUK are developing and the opportunities for that system to be more interoperable, and that they are keen to engage with many stakeholder groups, including CASRAI-UK</a:t>
            </a:r>
            <a:endParaRPr lang="en-GB" baseline="0" dirty="0" smtClean="0"/>
          </a:p>
        </p:txBody>
      </p:sp>
    </p:spTree>
    <p:extLst>
      <p:ext uri="{BB962C8B-B14F-4D97-AF65-F5344CB8AC3E}">
        <p14:creationId xmlns:p14="http://schemas.microsoft.com/office/powerpoint/2010/main" val="331851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2687638" y="504825"/>
            <a:ext cx="4497387" cy="25304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987269" y="3202505"/>
            <a:ext cx="7898128" cy="3033950"/>
          </a:xfrm>
          <a:prstGeom prst="rect">
            <a:avLst/>
          </a:prstGeom>
        </p:spPr>
        <p:txBody>
          <a:bodyPr lIns="91425" tIns="91425" rIns="91425" bIns="91425" anchor="t" anchorCtr="0">
            <a:noAutofit/>
          </a:bodyPr>
          <a:lstStyle/>
          <a:p>
            <a:pPr marL="171450" lvl="0" indent="-171450">
              <a:spcBef>
                <a:spcPts val="0"/>
              </a:spcBef>
              <a:buFont typeface="Arial" panose="020B0604020202020204" pitchFamily="34" charset="0"/>
              <a:buChar char="•"/>
            </a:pPr>
            <a:r>
              <a:rPr lang="en-GB" dirty="0" smtClean="0"/>
              <a:t>This example about reporting on article processing</a:t>
            </a:r>
            <a:r>
              <a:rPr lang="en-GB" baseline="0" dirty="0" smtClean="0"/>
              <a:t> charges for </a:t>
            </a:r>
            <a:r>
              <a:rPr lang="en-GB" dirty="0" smtClean="0"/>
              <a:t>Open Access</a:t>
            </a:r>
            <a:r>
              <a:rPr lang="en-GB" baseline="0" dirty="0" smtClean="0"/>
              <a:t>.  </a:t>
            </a:r>
          </a:p>
          <a:p>
            <a:pPr marL="171450" lvl="0" indent="-171450">
              <a:spcBef>
                <a:spcPts val="0"/>
              </a:spcBef>
              <a:buFont typeface="Arial" panose="020B0604020202020204" pitchFamily="34" charset="0"/>
              <a:buChar char="•"/>
            </a:pPr>
            <a:r>
              <a:rPr lang="en-GB" baseline="0" dirty="0" smtClean="0"/>
              <a:t>There has been a lot of wasted time individually re-inventing classification.</a:t>
            </a:r>
          </a:p>
          <a:p>
            <a:pPr marL="171450" lvl="0" indent="-171450">
              <a:spcBef>
                <a:spcPts val="0"/>
              </a:spcBef>
              <a:buFont typeface="Arial" panose="020B0604020202020204" pitchFamily="34" charset="0"/>
              <a:buChar char="•"/>
            </a:pPr>
            <a:r>
              <a:rPr lang="en-GB" baseline="0" dirty="0" smtClean="0"/>
              <a:t>Human benefits to the CASRAI approach: stakeholders in the same room to work together for mutual benefit, valuable. Facilitates better understanding.</a:t>
            </a:r>
            <a:endParaRPr dirty="0"/>
          </a:p>
        </p:txBody>
      </p:sp>
    </p:spTree>
    <p:extLst>
      <p:ext uri="{BB962C8B-B14F-4D97-AF65-F5344CB8AC3E}">
        <p14:creationId xmlns:p14="http://schemas.microsoft.com/office/powerpoint/2010/main" val="2667328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2687638" y="504825"/>
            <a:ext cx="4497387" cy="25304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987269" y="3202505"/>
            <a:ext cx="7898128" cy="3033950"/>
          </a:xfrm>
          <a:prstGeom prst="rect">
            <a:avLst/>
          </a:prstGeom>
        </p:spPr>
        <p:txBody>
          <a:bodyPr lIns="91425" tIns="91425" rIns="91425" bIns="91425" anchor="t" anchorCtr="0">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lang="en-GB" sz="1100" dirty="0" smtClean="0">
                <a:solidFill>
                  <a:srgbClr val="C00000"/>
                </a:solidFill>
                <a:latin typeface="Calibri" panose="020F0502020204030204" pitchFamily="34" charset="0"/>
                <a:cs typeface="Calibri" panose="020F0502020204030204" pitchFamily="34" charset="0"/>
              </a:rPr>
              <a:t>e.g. for Open Access  Inputs</a:t>
            </a:r>
            <a:r>
              <a:rPr lang="en-GB" sz="1100" baseline="0" dirty="0" smtClean="0">
                <a:solidFill>
                  <a:srgbClr val="C00000"/>
                </a:solidFill>
                <a:latin typeface="Calibri" panose="020F0502020204030204" pitchFamily="34" charset="0"/>
                <a:cs typeface="Calibri" panose="020F0502020204030204" pitchFamily="34" charset="0"/>
              </a:rPr>
              <a:t> included</a:t>
            </a:r>
            <a:r>
              <a:rPr lang="en-GB" sz="1100" dirty="0" smtClean="0">
                <a:solidFill>
                  <a:srgbClr val="C00000"/>
                </a:solidFill>
                <a:latin typeface="Calibri" panose="020F0502020204030204" pitchFamily="34" charset="0"/>
                <a:cs typeface="Calibri" panose="020F0502020204030204" pitchFamily="34" charset="0"/>
              </a:rPr>
              <a:t> REF, RCUK/RIOXX, Horizon 2020, Charities Open Access Fund, Institutional Requirements…..</a:t>
            </a:r>
          </a:p>
          <a:p>
            <a:pPr marL="0" marR="0" lvl="0" indent="0" algn="l" defTabSz="914192" rtl="0" eaLnBrk="1" fontAlgn="auto" latinLnBrk="0" hangingPunct="1">
              <a:lnSpc>
                <a:spcPct val="100000"/>
              </a:lnSpc>
              <a:spcBef>
                <a:spcPts val="0"/>
              </a:spcBef>
              <a:spcAft>
                <a:spcPts val="0"/>
              </a:spcAft>
              <a:buClrTx/>
              <a:buSzTx/>
              <a:buFontTx/>
              <a:buNone/>
              <a:tabLst/>
              <a:defRPr/>
            </a:pPr>
            <a:r>
              <a:rPr lang="en-GB" sz="1100" dirty="0" smtClean="0">
                <a:solidFill>
                  <a:srgbClr val="C00000"/>
                </a:solidFill>
                <a:latin typeface="Calibri" panose="020F0502020204030204" pitchFamily="34" charset="0"/>
                <a:ea typeface="Arial"/>
                <a:cs typeface="Calibri" panose="020F0502020204030204" pitchFamily="34" charset="0"/>
                <a:sym typeface="Arial"/>
              </a:rPr>
              <a:t>Linkages</a:t>
            </a:r>
            <a:r>
              <a:rPr lang="en-GB" sz="1100" baseline="0" dirty="0" smtClean="0">
                <a:solidFill>
                  <a:srgbClr val="C00000"/>
                </a:solidFill>
                <a:latin typeface="Calibri" panose="020F0502020204030204" pitchFamily="34" charset="0"/>
                <a:ea typeface="Arial"/>
                <a:cs typeface="Calibri" panose="020F0502020204030204" pitchFamily="34" charset="0"/>
                <a:sym typeface="Arial"/>
              </a:rPr>
              <a:t> included o</a:t>
            </a:r>
            <a:r>
              <a:rPr lang="en-GB" sz="1100" dirty="0" smtClean="0">
                <a:solidFill>
                  <a:srgbClr val="C00000"/>
                </a:solidFill>
                <a:latin typeface="Calibri" panose="020F0502020204030204" pitchFamily="34" charset="0"/>
                <a:ea typeface="Arial"/>
                <a:cs typeface="Calibri" panose="020F0502020204030204" pitchFamily="34" charset="0"/>
                <a:sym typeface="Arial"/>
              </a:rPr>
              <a:t>ur system suppliers (Symplectic,</a:t>
            </a:r>
            <a:r>
              <a:rPr lang="en-GB" sz="1100" baseline="0" dirty="0" smtClean="0">
                <a:solidFill>
                  <a:srgbClr val="C00000"/>
                </a:solidFill>
                <a:latin typeface="Calibri" panose="020F0502020204030204" pitchFamily="34" charset="0"/>
                <a:ea typeface="Arial"/>
                <a:cs typeface="Calibri" panose="020F0502020204030204" pitchFamily="34" charset="0"/>
                <a:sym typeface="Arial"/>
              </a:rPr>
              <a:t> EPrints etc.)</a:t>
            </a:r>
            <a:r>
              <a:rPr lang="en-GB" sz="1100" dirty="0" smtClean="0">
                <a:solidFill>
                  <a:srgbClr val="C00000"/>
                </a:solidFill>
                <a:latin typeface="Calibri" panose="020F0502020204030204" pitchFamily="34" charset="0"/>
                <a:ea typeface="Arial"/>
                <a:cs typeface="Calibri" panose="020F0502020204030204" pitchFamily="34" charset="0"/>
                <a:sym typeface="Arial"/>
              </a:rPr>
              <a:t>, ARMA, SCONUL, SCURL, RLUK, UKCoRR, COAR, CCC, Jisc initiatives, other countries work, the CASRAI dictionary….</a:t>
            </a:r>
          </a:p>
          <a:p>
            <a:pPr lvl="0" rtl="0">
              <a:spcBef>
                <a:spcPts val="0"/>
              </a:spcBef>
              <a:buNone/>
            </a:pPr>
            <a:endParaRPr dirty="0"/>
          </a:p>
        </p:txBody>
      </p:sp>
    </p:spTree>
    <p:extLst>
      <p:ext uri="{BB962C8B-B14F-4D97-AF65-F5344CB8AC3E}">
        <p14:creationId xmlns:p14="http://schemas.microsoft.com/office/powerpoint/2010/main" val="1621244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2687638" y="504825"/>
            <a:ext cx="4497387" cy="25304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987269" y="3202505"/>
            <a:ext cx="7898128" cy="303395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5726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2745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27454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10800000">
            <a:off x="4226105" y="2933549"/>
            <a:ext cx="691799" cy="388500"/>
          </a:xfrm>
          <a:prstGeom prst="triangle">
            <a:avLst>
              <a:gd name="adj" fmla="val 50000"/>
            </a:avLst>
          </a:prstGeom>
          <a:solidFill>
            <a:srgbClr val="E69138"/>
          </a:solidFill>
          <a:ln>
            <a:noFill/>
          </a:ln>
        </p:spPr>
        <p:txBody>
          <a:bodyPr lIns="91372" tIns="91372" rIns="91372" bIns="91372" anchor="ctr" anchorCtr="0">
            <a:noAutofit/>
          </a:bodyPr>
          <a:lstStyle/>
          <a:p>
            <a:endParaRPr dirty="0"/>
          </a:p>
        </p:txBody>
      </p:sp>
      <p:sp>
        <p:nvSpPr>
          <p:cNvPr id="11" name="Shape 11"/>
          <p:cNvSpPr/>
          <p:nvPr/>
        </p:nvSpPr>
        <p:spPr>
          <a:xfrm>
            <a:off x="-25" y="5"/>
            <a:ext cx="9144000" cy="3124199"/>
          </a:xfrm>
          <a:prstGeom prst="rect">
            <a:avLst/>
          </a:prstGeom>
          <a:solidFill>
            <a:srgbClr val="E69138"/>
          </a:solidFill>
          <a:ln>
            <a:noFill/>
          </a:ln>
        </p:spPr>
        <p:txBody>
          <a:bodyPr lIns="91372" tIns="91372" rIns="91372" bIns="91372" anchor="ctr" anchorCtr="0">
            <a:noAutofit/>
          </a:bodyPr>
          <a:lstStyle/>
          <a:p>
            <a:endParaRPr dirty="0"/>
          </a:p>
        </p:txBody>
      </p:sp>
      <p:sp>
        <p:nvSpPr>
          <p:cNvPr id="12" name="Shape 12"/>
          <p:cNvSpPr txBox="1">
            <a:spLocks noGrp="1"/>
          </p:cNvSpPr>
          <p:nvPr>
            <p:ph type="ctrTitle"/>
          </p:nvPr>
        </p:nvSpPr>
        <p:spPr>
          <a:xfrm>
            <a:off x="411180" y="644300"/>
            <a:ext cx="8282399" cy="2109000"/>
          </a:xfrm>
          <a:prstGeom prst="rect">
            <a:avLst/>
          </a:prstGeom>
        </p:spPr>
        <p:txBody>
          <a:bodyPr lIns="91372" tIns="91372" rIns="91372" bIns="91372" anchor="b" anchorCtr="0"/>
          <a:lstStyle>
            <a:lvl1pPr lvl="0" algn="ctr">
              <a:spcBef>
                <a:spcPts val="0"/>
              </a:spcBef>
              <a:buClr>
                <a:schemeClr val="lt1"/>
              </a:buClr>
              <a:buSzPct val="100000"/>
              <a:defRPr sz="6000">
                <a:solidFill>
                  <a:schemeClr val="lt1"/>
                </a:solidFill>
              </a:defRPr>
            </a:lvl1pPr>
            <a:lvl2pPr lvl="1" algn="ctr">
              <a:spcBef>
                <a:spcPts val="0"/>
              </a:spcBef>
              <a:buClr>
                <a:schemeClr val="lt1"/>
              </a:buClr>
              <a:buSzPct val="100000"/>
              <a:defRPr sz="6000">
                <a:solidFill>
                  <a:schemeClr val="lt1"/>
                </a:solidFill>
              </a:defRPr>
            </a:lvl2pPr>
            <a:lvl3pPr lvl="2" algn="ctr">
              <a:spcBef>
                <a:spcPts val="0"/>
              </a:spcBef>
              <a:buClr>
                <a:schemeClr val="lt1"/>
              </a:buClr>
              <a:buSzPct val="100000"/>
              <a:defRPr sz="6000">
                <a:solidFill>
                  <a:schemeClr val="lt1"/>
                </a:solidFill>
              </a:defRPr>
            </a:lvl3pPr>
            <a:lvl4pPr lvl="3" algn="ctr">
              <a:spcBef>
                <a:spcPts val="0"/>
              </a:spcBef>
              <a:buClr>
                <a:schemeClr val="lt1"/>
              </a:buClr>
              <a:buSzPct val="100000"/>
              <a:defRPr sz="6000">
                <a:solidFill>
                  <a:schemeClr val="lt1"/>
                </a:solidFill>
              </a:defRPr>
            </a:lvl4pPr>
            <a:lvl5pPr lvl="4" algn="ctr">
              <a:spcBef>
                <a:spcPts val="0"/>
              </a:spcBef>
              <a:buClr>
                <a:schemeClr val="lt1"/>
              </a:buClr>
              <a:buSzPct val="100000"/>
              <a:defRPr sz="6000">
                <a:solidFill>
                  <a:schemeClr val="lt1"/>
                </a:solidFill>
              </a:defRPr>
            </a:lvl5pPr>
            <a:lvl6pPr lvl="5" algn="ctr">
              <a:spcBef>
                <a:spcPts val="0"/>
              </a:spcBef>
              <a:buClr>
                <a:schemeClr val="lt1"/>
              </a:buClr>
              <a:buSzPct val="100000"/>
              <a:defRPr sz="6000">
                <a:solidFill>
                  <a:schemeClr val="lt1"/>
                </a:solidFill>
              </a:defRPr>
            </a:lvl6pPr>
            <a:lvl7pPr lvl="6" algn="ctr">
              <a:spcBef>
                <a:spcPts val="0"/>
              </a:spcBef>
              <a:buClr>
                <a:schemeClr val="lt1"/>
              </a:buClr>
              <a:buSzPct val="100000"/>
              <a:defRPr sz="6000">
                <a:solidFill>
                  <a:schemeClr val="lt1"/>
                </a:solidFill>
              </a:defRPr>
            </a:lvl7pPr>
            <a:lvl8pPr lvl="7" algn="ctr">
              <a:spcBef>
                <a:spcPts val="0"/>
              </a:spcBef>
              <a:buClr>
                <a:schemeClr val="lt1"/>
              </a:buClr>
              <a:buSzPct val="100000"/>
              <a:defRPr sz="6000">
                <a:solidFill>
                  <a:schemeClr val="lt1"/>
                </a:solidFill>
              </a:defRPr>
            </a:lvl8pPr>
            <a:lvl9pPr lvl="8" algn="ctr">
              <a:spcBef>
                <a:spcPts val="0"/>
              </a:spcBef>
              <a:buClr>
                <a:schemeClr val="lt1"/>
              </a:buClr>
              <a:buSzPct val="100000"/>
              <a:defRPr sz="6000">
                <a:solidFill>
                  <a:schemeClr val="lt1"/>
                </a:solidFill>
              </a:defRPr>
            </a:lvl9pPr>
          </a:lstStyle>
          <a:p>
            <a:endParaRPr/>
          </a:p>
        </p:txBody>
      </p:sp>
      <p:sp>
        <p:nvSpPr>
          <p:cNvPr id="13" name="Shape 13"/>
          <p:cNvSpPr txBox="1">
            <a:spLocks noGrp="1"/>
          </p:cNvSpPr>
          <p:nvPr>
            <p:ph type="subTitle" idx="1"/>
          </p:nvPr>
        </p:nvSpPr>
        <p:spPr>
          <a:xfrm>
            <a:off x="411180" y="3398255"/>
            <a:ext cx="8282399" cy="1260599"/>
          </a:xfrm>
          <a:prstGeom prst="rect">
            <a:avLst/>
          </a:prstGeom>
        </p:spPr>
        <p:txBody>
          <a:bodyPr lIns="91372" tIns="91372" rIns="91372" bIns="91372" anchor="ctr" anchorCtr="0"/>
          <a:lstStyle>
            <a:lvl1pPr lvl="0" algn="ctr">
              <a:lnSpc>
                <a:spcPct val="100000"/>
              </a:lnSpc>
              <a:spcBef>
                <a:spcPts val="0"/>
              </a:spcBef>
              <a:spcAft>
                <a:spcPts val="0"/>
              </a:spcAft>
              <a:buSzPct val="100000"/>
              <a:buFont typeface="Oswald"/>
              <a:buNone/>
              <a:defRPr sz="3600">
                <a:latin typeface="Oswald"/>
                <a:ea typeface="Oswald"/>
                <a:cs typeface="Oswald"/>
                <a:sym typeface="Oswald"/>
              </a:defRPr>
            </a:lvl1pPr>
            <a:lvl2pPr lvl="1" algn="ctr">
              <a:lnSpc>
                <a:spcPct val="100000"/>
              </a:lnSpc>
              <a:spcBef>
                <a:spcPts val="0"/>
              </a:spcBef>
              <a:spcAft>
                <a:spcPts val="0"/>
              </a:spcAft>
              <a:buSzPct val="100000"/>
              <a:buFont typeface="Oswald"/>
              <a:buNone/>
              <a:defRPr sz="3600">
                <a:latin typeface="Oswald"/>
                <a:ea typeface="Oswald"/>
                <a:cs typeface="Oswald"/>
                <a:sym typeface="Oswald"/>
              </a:defRPr>
            </a:lvl2pPr>
            <a:lvl3pPr lvl="2" algn="ctr">
              <a:lnSpc>
                <a:spcPct val="100000"/>
              </a:lnSpc>
              <a:spcBef>
                <a:spcPts val="0"/>
              </a:spcBef>
              <a:spcAft>
                <a:spcPts val="0"/>
              </a:spcAft>
              <a:buSzPct val="100000"/>
              <a:buFont typeface="Oswald"/>
              <a:buNone/>
              <a:defRPr sz="3600">
                <a:latin typeface="Oswald"/>
                <a:ea typeface="Oswald"/>
                <a:cs typeface="Oswald"/>
                <a:sym typeface="Oswald"/>
              </a:defRPr>
            </a:lvl3pPr>
            <a:lvl4pPr lvl="3" algn="ctr">
              <a:lnSpc>
                <a:spcPct val="100000"/>
              </a:lnSpc>
              <a:spcBef>
                <a:spcPts val="0"/>
              </a:spcBef>
              <a:spcAft>
                <a:spcPts val="0"/>
              </a:spcAft>
              <a:buSzPct val="100000"/>
              <a:buFont typeface="Oswald"/>
              <a:buNone/>
              <a:defRPr sz="3600">
                <a:latin typeface="Oswald"/>
                <a:ea typeface="Oswald"/>
                <a:cs typeface="Oswald"/>
                <a:sym typeface="Oswald"/>
              </a:defRPr>
            </a:lvl4pPr>
            <a:lvl5pPr lvl="4" algn="ctr">
              <a:lnSpc>
                <a:spcPct val="100000"/>
              </a:lnSpc>
              <a:spcBef>
                <a:spcPts val="0"/>
              </a:spcBef>
              <a:spcAft>
                <a:spcPts val="0"/>
              </a:spcAft>
              <a:buSzPct val="100000"/>
              <a:buFont typeface="Oswald"/>
              <a:buNone/>
              <a:defRPr sz="3600">
                <a:latin typeface="Oswald"/>
                <a:ea typeface="Oswald"/>
                <a:cs typeface="Oswald"/>
                <a:sym typeface="Oswald"/>
              </a:defRPr>
            </a:lvl5pPr>
            <a:lvl6pPr lvl="5" algn="ctr">
              <a:lnSpc>
                <a:spcPct val="100000"/>
              </a:lnSpc>
              <a:spcBef>
                <a:spcPts val="0"/>
              </a:spcBef>
              <a:spcAft>
                <a:spcPts val="0"/>
              </a:spcAft>
              <a:buSzPct val="100000"/>
              <a:buFont typeface="Oswald"/>
              <a:buNone/>
              <a:defRPr sz="3600">
                <a:latin typeface="Oswald"/>
                <a:ea typeface="Oswald"/>
                <a:cs typeface="Oswald"/>
                <a:sym typeface="Oswald"/>
              </a:defRPr>
            </a:lvl6pPr>
            <a:lvl7pPr lvl="6" algn="ctr">
              <a:lnSpc>
                <a:spcPct val="100000"/>
              </a:lnSpc>
              <a:spcBef>
                <a:spcPts val="0"/>
              </a:spcBef>
              <a:spcAft>
                <a:spcPts val="0"/>
              </a:spcAft>
              <a:buSzPct val="100000"/>
              <a:buFont typeface="Oswald"/>
              <a:buNone/>
              <a:defRPr sz="3600">
                <a:latin typeface="Oswald"/>
                <a:ea typeface="Oswald"/>
                <a:cs typeface="Oswald"/>
                <a:sym typeface="Oswald"/>
              </a:defRPr>
            </a:lvl7pPr>
            <a:lvl8pPr lvl="7" algn="ctr">
              <a:lnSpc>
                <a:spcPct val="100000"/>
              </a:lnSpc>
              <a:spcBef>
                <a:spcPts val="0"/>
              </a:spcBef>
              <a:spcAft>
                <a:spcPts val="0"/>
              </a:spcAft>
              <a:buSzPct val="100000"/>
              <a:buFont typeface="Oswald"/>
              <a:buNone/>
              <a:defRPr sz="3600">
                <a:latin typeface="Oswald"/>
                <a:ea typeface="Oswald"/>
                <a:cs typeface="Oswald"/>
                <a:sym typeface="Oswald"/>
              </a:defRPr>
            </a:lvl8pPr>
            <a:lvl9pPr lvl="8" algn="ctr">
              <a:lnSpc>
                <a:spcPct val="100000"/>
              </a:lnSpc>
              <a:spcBef>
                <a:spcPts val="0"/>
              </a:spcBef>
              <a:spcAft>
                <a:spcPts val="0"/>
              </a:spcAft>
              <a:buSzPct val="100000"/>
              <a:buFont typeface="Oswald"/>
              <a:buNone/>
              <a:defRPr sz="3600">
                <a:latin typeface="Oswald"/>
                <a:ea typeface="Oswald"/>
                <a:cs typeface="Oswald"/>
                <a:sym typeface="Oswald"/>
              </a:defRPr>
            </a:lvl9pPr>
          </a:lstStyle>
          <a:p>
            <a:endParaRPr/>
          </a:p>
        </p:txBody>
      </p:sp>
    </p:spTree>
    <p:extLst>
      <p:ext uri="{BB962C8B-B14F-4D97-AF65-F5344CB8AC3E}">
        <p14:creationId xmlns:p14="http://schemas.microsoft.com/office/powerpoint/2010/main" val="262290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1" name="Shape 21"/>
          <p:cNvSpPr txBox="1">
            <a:spLocks noGrp="1"/>
          </p:cNvSpPr>
          <p:nvPr>
            <p:ph type="title"/>
          </p:nvPr>
        </p:nvSpPr>
        <p:spPr>
          <a:xfrm>
            <a:off x="311705" y="372501"/>
            <a:ext cx="8520599" cy="733499"/>
          </a:xfrm>
          <a:prstGeom prst="rect">
            <a:avLst/>
          </a:prstGeom>
        </p:spPr>
        <p:txBody>
          <a:bodyPr lIns="91372" tIns="91372" rIns="91372" bIns="91372"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5" y="1468825"/>
            <a:ext cx="8520599" cy="3099900"/>
          </a:xfrm>
          <a:prstGeom prst="rect">
            <a:avLst/>
          </a:prstGeom>
        </p:spPr>
        <p:txBody>
          <a:bodyPr lIns="91372" tIns="91372" rIns="91372" bIns="91372"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pic>
        <p:nvPicPr>
          <p:cNvPr id="24" name="Shape 24"/>
          <p:cNvPicPr preferRelativeResize="0"/>
          <p:nvPr/>
        </p:nvPicPr>
        <p:blipFill>
          <a:blip r:embed="rId2">
            <a:alphaModFix/>
          </a:blip>
          <a:stretch>
            <a:fillRect/>
          </a:stretch>
        </p:blipFill>
        <p:spPr>
          <a:xfrm>
            <a:off x="7949505" y="4762450"/>
            <a:ext cx="942975" cy="195149"/>
          </a:xfrm>
          <a:prstGeom prst="rect">
            <a:avLst/>
          </a:prstGeom>
          <a:noFill/>
          <a:ln>
            <a:noFill/>
          </a:ln>
        </p:spPr>
      </p:pic>
    </p:spTree>
    <p:extLst>
      <p:ext uri="{BB962C8B-B14F-4D97-AF65-F5344CB8AC3E}">
        <p14:creationId xmlns:p14="http://schemas.microsoft.com/office/powerpoint/2010/main" val="331258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311705" y="372501"/>
            <a:ext cx="8520599" cy="733499"/>
          </a:xfrm>
          <a:prstGeom prst="rect">
            <a:avLst/>
          </a:prstGeom>
        </p:spPr>
        <p:txBody>
          <a:bodyPr lIns="91372" tIns="91372" rIns="91372" bIns="91372"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8" name="Shape 28"/>
          <p:cNvSpPr txBox="1">
            <a:spLocks noGrp="1"/>
          </p:cNvSpPr>
          <p:nvPr>
            <p:ph type="body" idx="1"/>
          </p:nvPr>
        </p:nvSpPr>
        <p:spPr>
          <a:xfrm>
            <a:off x="311705" y="1468825"/>
            <a:ext cx="3999899" cy="3099900"/>
          </a:xfrm>
          <a:prstGeom prst="rect">
            <a:avLst/>
          </a:prstGeom>
        </p:spPr>
        <p:txBody>
          <a:bodyPr lIns="91372" tIns="91372" rIns="91372" bIns="91372"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832405" y="1468825"/>
            <a:ext cx="3999899" cy="3099900"/>
          </a:xfrm>
          <a:prstGeom prst="rect">
            <a:avLst/>
          </a:prstGeom>
        </p:spPr>
        <p:txBody>
          <a:bodyPr lIns="91372" tIns="91372" rIns="91372" bIns="91372"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pic>
        <p:nvPicPr>
          <p:cNvPr id="31" name="Shape 31"/>
          <p:cNvPicPr preferRelativeResize="0"/>
          <p:nvPr/>
        </p:nvPicPr>
        <p:blipFill>
          <a:blip r:embed="rId2">
            <a:alphaModFix/>
          </a:blip>
          <a:stretch>
            <a:fillRect/>
          </a:stretch>
        </p:blipFill>
        <p:spPr>
          <a:xfrm>
            <a:off x="7949505" y="4762450"/>
            <a:ext cx="942975" cy="195149"/>
          </a:xfrm>
          <a:prstGeom prst="rect">
            <a:avLst/>
          </a:prstGeom>
          <a:noFill/>
          <a:ln>
            <a:noFill/>
          </a:ln>
        </p:spPr>
      </p:pic>
    </p:spTree>
    <p:extLst>
      <p:ext uri="{BB962C8B-B14F-4D97-AF65-F5344CB8AC3E}">
        <p14:creationId xmlns:p14="http://schemas.microsoft.com/office/powerpoint/2010/main" val="1370102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5" y="372501"/>
            <a:ext cx="8520599" cy="733499"/>
          </a:xfrm>
          <a:prstGeom prst="rect">
            <a:avLst/>
          </a:prstGeom>
        </p:spPr>
        <p:txBody>
          <a:bodyPr lIns="91372" tIns="91372" rIns="91372" bIns="91372"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pic>
        <p:nvPicPr>
          <p:cNvPr id="4" name="Shape 31"/>
          <p:cNvPicPr preferRelativeResize="0"/>
          <p:nvPr userDrawn="1"/>
        </p:nvPicPr>
        <p:blipFill>
          <a:blip r:embed="rId2">
            <a:alphaModFix/>
          </a:blip>
          <a:stretch>
            <a:fillRect/>
          </a:stretch>
        </p:blipFill>
        <p:spPr>
          <a:xfrm>
            <a:off x="7949505" y="4762450"/>
            <a:ext cx="942975" cy="195149"/>
          </a:xfrm>
          <a:prstGeom prst="rect">
            <a:avLst/>
          </a:prstGeom>
          <a:noFill/>
          <a:ln>
            <a:noFill/>
          </a:ln>
        </p:spPr>
      </p:pic>
    </p:spTree>
    <p:extLst>
      <p:ext uri="{BB962C8B-B14F-4D97-AF65-F5344CB8AC3E}">
        <p14:creationId xmlns:p14="http://schemas.microsoft.com/office/powerpoint/2010/main" val="210017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pic>
        <p:nvPicPr>
          <p:cNvPr id="3" name="Shape 31"/>
          <p:cNvPicPr preferRelativeResize="0"/>
          <p:nvPr userDrawn="1"/>
        </p:nvPicPr>
        <p:blipFill>
          <a:blip r:embed="rId2">
            <a:alphaModFix/>
          </a:blip>
          <a:stretch>
            <a:fillRect/>
          </a:stretch>
        </p:blipFill>
        <p:spPr>
          <a:xfrm>
            <a:off x="7949505" y="4762450"/>
            <a:ext cx="942975" cy="195149"/>
          </a:xfrm>
          <a:prstGeom prst="rect">
            <a:avLst/>
          </a:prstGeom>
          <a:noFill/>
          <a:ln>
            <a:noFill/>
          </a:ln>
        </p:spPr>
      </p:pic>
    </p:spTree>
    <p:extLst>
      <p:ext uri="{BB962C8B-B14F-4D97-AF65-F5344CB8AC3E}">
        <p14:creationId xmlns:p14="http://schemas.microsoft.com/office/powerpoint/2010/main" val="254729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311700" y="4230575"/>
            <a:ext cx="5998800" cy="605100"/>
          </a:xfrm>
          <a:prstGeom prst="rect">
            <a:avLst/>
          </a:prstGeom>
        </p:spPr>
        <p:txBody>
          <a:bodyPr lIns="91372" tIns="91372" rIns="91372" bIns="91372" anchor="ctr" anchorCtr="0"/>
          <a:lstStyle>
            <a:lvl1pPr lvl="0">
              <a:lnSpc>
                <a:spcPct val="100000"/>
              </a:lnSpc>
              <a:spcBef>
                <a:spcPts val="0"/>
              </a:spcBef>
              <a:spcAft>
                <a:spcPts val="0"/>
              </a:spcAft>
              <a:buSzPct val="100000"/>
              <a:buFont typeface="Oswald"/>
              <a:buNone/>
              <a:defRPr sz="2100">
                <a:latin typeface="Oswald"/>
                <a:ea typeface="Oswald"/>
                <a:cs typeface="Oswald"/>
                <a:sym typeface="Oswald"/>
              </a:defRPr>
            </a:lvl1pPr>
          </a:lstStyle>
          <a:p>
            <a:endParaRPr/>
          </a:p>
        </p:txBody>
      </p:sp>
      <p:sp>
        <p:nvSpPr>
          <p:cNvPr id="53" name="Shape 53"/>
          <p:cNvSpPr txBox="1">
            <a:spLocks noGrp="1"/>
          </p:cNvSpPr>
          <p:nvPr>
            <p:ph type="sldNum" idx="12"/>
          </p:nvPr>
        </p:nvSpPr>
        <p:spPr>
          <a:xfrm>
            <a:off x="8472462" y="4663216"/>
            <a:ext cx="548699" cy="393600"/>
          </a:xfrm>
          <a:prstGeom prst="rect">
            <a:avLst/>
          </a:prstGeom>
        </p:spPr>
        <p:txBody>
          <a:bodyPr lIns="91372" tIns="91372" rIns="91372" bIns="91372"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182830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5" y="372501"/>
            <a:ext cx="8520599" cy="733499"/>
          </a:xfrm>
          <a:prstGeom prst="rect">
            <a:avLst/>
          </a:prstGeom>
          <a:noFill/>
          <a:ln>
            <a:noFill/>
          </a:ln>
        </p:spPr>
        <p:txBody>
          <a:bodyPr lIns="91372" tIns="91372" rIns="91372" bIns="91372" anchor="b"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5" y="1468825"/>
            <a:ext cx="8520599" cy="3099900"/>
          </a:xfrm>
          <a:prstGeom prst="rect">
            <a:avLst/>
          </a:prstGeom>
          <a:noFill/>
          <a:ln>
            <a:noFill/>
          </a:ln>
        </p:spPr>
        <p:txBody>
          <a:bodyPr lIns="91372" tIns="91372" rIns="91372" bIns="91372"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Tree>
    <p:extLst>
      <p:ext uri="{BB962C8B-B14F-4D97-AF65-F5344CB8AC3E}">
        <p14:creationId xmlns:p14="http://schemas.microsoft.com/office/powerpoint/2010/main" val="466547586"/>
      </p:ext>
    </p:extLst>
  </p:cSld>
  <p:clrMap bg1="lt1" tx1="dk1" bg2="dk2" tx2="lt2" accent1="accent1" accent2="accent2" accent3="accent3" accent4="accent4" accent5="accent5" accent6="accent6" hlink="hlink" folHlink="folHlink"/>
  <p:sldLayoutIdLst>
    <p:sldLayoutId id="2147483723" r:id="rId1"/>
    <p:sldLayoutId id="2147483725" r:id="rId2"/>
    <p:sldLayoutId id="2147483726" r:id="rId3"/>
    <p:sldLayoutId id="2147483727" r:id="rId4"/>
    <p:sldLayoutId id="2147483730" r:id="rId5"/>
    <p:sldLayoutId id="214748373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dictionary.casrai.org/Open_Access_APC_Report" TargetMode="External"/><Relationship Id="rId4" Type="http://schemas.openxmlformats.org/officeDocument/2006/relationships/hyperlink" Target="http://jisccasraipilot.jiscinvolve.org/wp/working-groups/open-acces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info@casrai.org" TargetMode="External"/><Relationship Id="rId7" Type="http://schemas.openxmlformats.org/officeDocument/2006/relationships/hyperlink" Target="mailto:Helen.Newnham@bristol.ac.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valerie.mccutcheon@glasgow.ac.uk" TargetMode="External"/><Relationship Id="rId5" Type="http://schemas.openxmlformats.org/officeDocument/2006/relationships/hyperlink" Target="http://casrai.org/Call_for_Participation_in_UK_Chapter" TargetMode="External"/><Relationship Id="rId4" Type="http://schemas.openxmlformats.org/officeDocument/2006/relationships/hyperlink" Target="http://dictionary.casrai.org/Main_Pag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e2eoa.org/"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dictionary.casrai.org/Org_ID_Types/ISNI" TargetMode="External"/><Relationship Id="rId5" Type="http://schemas.openxmlformats.org/officeDocument/2006/relationships/hyperlink" Target="http://jisccasraipilot.jiscinvolve.org/wp/2015/03/06/organisational-identifiers-working-group-outputs-and-update/"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jisccasraipilot.jiscinvolve.org/wp/working-groups/data-management-plan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hyperlink" Target="http://www.flickr.com/photos/notbrucelee/8016192302/in/photolist-ddn5G7-aS2Zhc-aFkoQ3-bBdRJv-9zkitP-9zkic4-6MSPfQ-6MNC8R-ckQhGL-dXAtGW-i3NECz-5GEqcG-bnehS-5hrCbv-i3N6NQ-i3NEbc-xiXPt-xiY2Y-xiYny-4o6CmD-xiY6B-f1L5Rk-4v4A4b-4M7ifB-4Mbwh3-4o6CuZ-aHAd5c-6vuztK-gbtiy-77Xp1L-77XpfY-82ogTi-c61mTS-JHdeX-i3NEP6-6Rxiq7-B1t5H-bCdjM-7L2tGZ-ahEVUQ-7mCBRh-6UKMs7-aMNxz-aBf92B-4C1MAu-aEh93a-2kkRAU-fS7qGg-4KL9cJ-63jPLu-63jPzw/lightbox/" TargetMode="External"/><Relationship Id="rId4" Type="http://schemas.openxmlformats.org/officeDocument/2006/relationships/hyperlink" Target="http://dictionary.casrai.org/Research_Dataset/Ethics_Compli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ctrTitle"/>
          </p:nvPr>
        </p:nvSpPr>
        <p:spPr>
          <a:prstGeom prst="rect">
            <a:avLst/>
          </a:prstGeom>
        </p:spPr>
        <p:txBody>
          <a:bodyPr lIns="91372" tIns="91372" rIns="91372" bIns="91372" anchor="b" anchorCtr="0">
            <a:noAutofit/>
          </a:bodyPr>
          <a:lstStyle/>
          <a:p>
            <a:r>
              <a:rPr lang="en" dirty="0" smtClean="0"/>
              <a:t>CASRAI</a:t>
            </a:r>
            <a:br>
              <a:rPr lang="en" dirty="0" smtClean="0"/>
            </a:br>
            <a:r>
              <a:rPr lang="en" sz="2000" b="1" dirty="0"/>
              <a:t>Consortia Advancing Standards In Research Administration Information</a:t>
            </a:r>
            <a:endParaRPr lang="en" sz="2000" dirty="0"/>
          </a:p>
        </p:txBody>
      </p:sp>
      <p:sp>
        <p:nvSpPr>
          <p:cNvPr id="164" name="Shape 164"/>
          <p:cNvSpPr txBox="1">
            <a:spLocks noGrp="1"/>
          </p:cNvSpPr>
          <p:nvPr>
            <p:ph type="subTitle" idx="1"/>
          </p:nvPr>
        </p:nvSpPr>
        <p:spPr>
          <a:prstGeom prst="rect">
            <a:avLst/>
          </a:prstGeom>
        </p:spPr>
        <p:txBody>
          <a:bodyPr lIns="91372" tIns="91372" rIns="91372" bIns="91372" anchor="ctr" anchorCtr="0">
            <a:noAutofit/>
          </a:bodyPr>
          <a:lstStyle/>
          <a:p>
            <a:r>
              <a:rPr lang="en" sz="3000" dirty="0"/>
              <a:t>More research, less paperwork, better </a:t>
            </a:r>
            <a:r>
              <a:rPr lang="en" sz="3000" dirty="0" smtClean="0"/>
              <a:t>information</a:t>
            </a:r>
          </a:p>
          <a:p>
            <a:r>
              <a:rPr lang="en" sz="2400" dirty="0" smtClean="0"/>
              <a:t>#casrai  #casraiuk</a:t>
            </a:r>
            <a:endParaRPr lang="en" sz="2400"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openscience.com/wp-content/uploads/2013/03/o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488" y="1995686"/>
            <a:ext cx="5715000" cy="27432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UK Output 3 – Open Access</a:t>
            </a:r>
            <a:endParaRPr lang="en-GB" dirty="0"/>
          </a:p>
        </p:txBody>
      </p:sp>
      <p:sp>
        <p:nvSpPr>
          <p:cNvPr id="3" name="Text Placeholder 2"/>
          <p:cNvSpPr>
            <a:spLocks noGrp="1"/>
          </p:cNvSpPr>
          <p:nvPr>
            <p:ph type="body" idx="1"/>
          </p:nvPr>
        </p:nvSpPr>
        <p:spPr/>
        <p:txBody>
          <a:bodyPr/>
          <a:lstStyle/>
          <a:p>
            <a:r>
              <a:rPr lang="en-GB" dirty="0" smtClean="0"/>
              <a:t>Produced </a:t>
            </a:r>
            <a:r>
              <a:rPr lang="en-GB" dirty="0"/>
              <a:t>a profile for Article Processing Charges.</a:t>
            </a:r>
          </a:p>
          <a:p>
            <a:r>
              <a:rPr lang="en-GB" dirty="0" smtClean="0">
                <a:latin typeface="+mj-lt"/>
                <a:hlinkClick r:id="rId4"/>
              </a:rPr>
              <a:t>http</a:t>
            </a:r>
            <a:r>
              <a:rPr lang="en-GB" dirty="0">
                <a:latin typeface="+mj-lt"/>
                <a:hlinkClick r:id="rId4"/>
              </a:rPr>
              <a:t>://jisccasraipilot.jiscinvolve.org/wp/working-groups/open-access/</a:t>
            </a:r>
            <a:endParaRPr lang="en-GB" dirty="0">
              <a:latin typeface="+mj-lt"/>
            </a:endParaRPr>
          </a:p>
          <a:p>
            <a:r>
              <a:rPr lang="en-GB" dirty="0" smtClean="0">
                <a:latin typeface="+mj-lt"/>
                <a:hlinkClick r:id="rId5"/>
              </a:rPr>
              <a:t>http</a:t>
            </a:r>
            <a:r>
              <a:rPr lang="en-GB" dirty="0">
                <a:latin typeface="+mj-lt"/>
                <a:hlinkClick r:id="rId5"/>
              </a:rPr>
              <a:t>://dictionary.casrai.org/Open_Access_APC_Report</a:t>
            </a:r>
            <a:endParaRPr lang="en-GB" dirty="0">
              <a:latin typeface="+mj-lt"/>
            </a:endParaRPr>
          </a:p>
        </p:txBody>
      </p:sp>
    </p:spTree>
    <p:extLst>
      <p:ext uri="{BB962C8B-B14F-4D97-AF65-F5344CB8AC3E}">
        <p14:creationId xmlns:p14="http://schemas.microsoft.com/office/powerpoint/2010/main" val="137090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prstGeom prst="rect">
            <a:avLst/>
          </a:prstGeom>
        </p:spPr>
        <p:txBody>
          <a:bodyPr lIns="91362" tIns="91362" rIns="91362" bIns="91362" anchor="b" anchorCtr="0">
            <a:noAutofit/>
          </a:bodyPr>
          <a:lstStyle/>
          <a:p>
            <a:r>
              <a:rPr lang="en" dirty="0" smtClean="0"/>
              <a:t>UK Meeting 16</a:t>
            </a:r>
            <a:r>
              <a:rPr lang="en" baseline="30000" dirty="0" smtClean="0"/>
              <a:t>th</a:t>
            </a:r>
            <a:r>
              <a:rPr lang="en" dirty="0" smtClean="0"/>
              <a:t> May 2016</a:t>
            </a:r>
            <a:endParaRPr lang="en" dirty="0"/>
          </a:p>
        </p:txBody>
      </p:sp>
      <p:sp>
        <p:nvSpPr>
          <p:cNvPr id="131" name="Shape 131"/>
          <p:cNvSpPr txBox="1">
            <a:spLocks noGrp="1"/>
          </p:cNvSpPr>
          <p:nvPr>
            <p:ph type="body" idx="1"/>
          </p:nvPr>
        </p:nvSpPr>
        <p:spPr>
          <a:prstGeom prst="rect">
            <a:avLst/>
          </a:prstGeom>
        </p:spPr>
        <p:txBody>
          <a:bodyPr lIns="91362" tIns="91362" rIns="91362" bIns="91362" anchor="t" anchorCtr="0">
            <a:noAutofit/>
          </a:bodyPr>
          <a:lstStyle/>
          <a:p>
            <a:pPr marL="292086" indent="-292086">
              <a:spcAft>
                <a:spcPts val="511"/>
              </a:spcAft>
              <a:buFont typeface="Arial" panose="020B0604020202020204" pitchFamily="34" charset="0"/>
              <a:buChar char="•"/>
            </a:pPr>
            <a:r>
              <a:rPr lang="en-GB" sz="1700" dirty="0" smtClean="0"/>
              <a:t>Enthusiasm</a:t>
            </a:r>
          </a:p>
          <a:p>
            <a:pPr marL="292086" indent="-292086">
              <a:spcAft>
                <a:spcPts val="511"/>
              </a:spcAft>
              <a:buFont typeface="Arial" panose="020B0604020202020204" pitchFamily="34" charset="0"/>
              <a:buChar char="•"/>
            </a:pPr>
            <a:r>
              <a:rPr lang="en-GB" sz="1700" dirty="0" smtClean="0"/>
              <a:t>Acknowledged Challenges</a:t>
            </a:r>
          </a:p>
          <a:p>
            <a:pPr marL="292086" indent="-292086">
              <a:spcAft>
                <a:spcPts val="511"/>
              </a:spcAft>
              <a:buFont typeface="Arial" panose="020B0604020202020204" pitchFamily="34" charset="0"/>
              <a:buChar char="•"/>
            </a:pPr>
            <a:r>
              <a:rPr lang="en-GB" sz="1700" dirty="0" smtClean="0"/>
              <a:t>Willing to share</a:t>
            </a:r>
          </a:p>
          <a:p>
            <a:pPr marL="292086" indent="-292086">
              <a:spcAft>
                <a:spcPts val="511"/>
              </a:spcAft>
              <a:buFont typeface="Arial" panose="020B0604020202020204" pitchFamily="34" charset="0"/>
              <a:buChar char="•"/>
            </a:pPr>
            <a:r>
              <a:rPr lang="en-GB" sz="1700" dirty="0" smtClean="0"/>
              <a:t>Must research and re-use previous work</a:t>
            </a:r>
            <a:endParaRPr sz="17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715" y="1491630"/>
            <a:ext cx="4723566" cy="3147814"/>
          </a:xfrm>
          <a:prstGeom prst="rect">
            <a:avLst/>
          </a:prstGeom>
        </p:spPr>
      </p:pic>
    </p:spTree>
    <p:extLst>
      <p:ext uri="{BB962C8B-B14F-4D97-AF65-F5344CB8AC3E}">
        <p14:creationId xmlns:p14="http://schemas.microsoft.com/office/powerpoint/2010/main" val="1804816934"/>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372500"/>
            <a:ext cx="8520600" cy="733500"/>
          </a:xfrm>
          <a:prstGeom prst="rect">
            <a:avLst/>
          </a:prstGeom>
        </p:spPr>
        <p:txBody>
          <a:bodyPr lIns="91372" tIns="91372" rIns="91372" bIns="91372" anchor="b" anchorCtr="0">
            <a:noAutofit/>
          </a:bodyPr>
          <a:lstStyle/>
          <a:p>
            <a:r>
              <a:rPr lang="en" dirty="0" smtClean="0"/>
              <a:t>Brainstorming </a:t>
            </a:r>
            <a:r>
              <a:rPr lang="en" dirty="0"/>
              <a:t>to find UK ‘hotspots’</a:t>
            </a:r>
          </a:p>
        </p:txBody>
      </p:sp>
      <p:sp>
        <p:nvSpPr>
          <p:cNvPr id="224" name="Shape 224"/>
          <p:cNvSpPr txBox="1">
            <a:spLocks noGrp="1"/>
          </p:cNvSpPr>
          <p:nvPr>
            <p:ph type="body" idx="1"/>
          </p:nvPr>
        </p:nvSpPr>
        <p:spPr>
          <a:xfrm>
            <a:off x="311700" y="1468825"/>
            <a:ext cx="3999900" cy="3099900"/>
          </a:xfrm>
          <a:prstGeom prst="rect">
            <a:avLst/>
          </a:prstGeom>
        </p:spPr>
        <p:txBody>
          <a:bodyPr lIns="91372" tIns="91372" rIns="91372" bIns="91372" anchor="t" anchorCtr="0">
            <a:noAutofit/>
          </a:bodyPr>
          <a:lstStyle/>
          <a:p>
            <a:pPr marL="456940" indent="-228470">
              <a:lnSpc>
                <a:spcPct val="100000"/>
              </a:lnSpc>
              <a:spcAft>
                <a:spcPts val="1200"/>
              </a:spcAft>
              <a:buAutoNum type="arabicPeriod"/>
            </a:pPr>
            <a:r>
              <a:rPr lang="en" dirty="0"/>
              <a:t>Think of info requests you encounter that </a:t>
            </a:r>
            <a:r>
              <a:rPr lang="en" b="1" dirty="0"/>
              <a:t>suffer</a:t>
            </a:r>
            <a:r>
              <a:rPr lang="en" dirty="0"/>
              <a:t> from one or more of the </a:t>
            </a:r>
            <a:r>
              <a:rPr lang="en" b="1" dirty="0"/>
              <a:t>6 ‘hotspots’</a:t>
            </a:r>
          </a:p>
          <a:p>
            <a:pPr marL="456940" indent="-228470">
              <a:lnSpc>
                <a:spcPct val="100000"/>
              </a:lnSpc>
              <a:spcAft>
                <a:spcPts val="600"/>
              </a:spcAft>
              <a:buAutoNum type="arabicPeriod"/>
            </a:pPr>
            <a:r>
              <a:rPr lang="en" dirty="0"/>
              <a:t>Prioritise those:</a:t>
            </a:r>
          </a:p>
          <a:p>
            <a:pPr marL="913880" lvl="1" indent="-228470">
              <a:lnSpc>
                <a:spcPct val="100000"/>
              </a:lnSpc>
              <a:spcAft>
                <a:spcPts val="600"/>
              </a:spcAft>
              <a:buFont typeface="Arial" panose="020B0604020202020204" pitchFamily="34" charset="0"/>
              <a:buChar char="•"/>
            </a:pPr>
            <a:r>
              <a:rPr lang="en" dirty="0"/>
              <a:t>That bring the </a:t>
            </a:r>
            <a:r>
              <a:rPr lang="en" b="1" dirty="0"/>
              <a:t>most burden</a:t>
            </a:r>
            <a:r>
              <a:rPr lang="en" dirty="0"/>
              <a:t> to each researcher/administrator affected</a:t>
            </a:r>
          </a:p>
          <a:p>
            <a:pPr marL="913880" lvl="1" indent="-228470">
              <a:lnSpc>
                <a:spcPct val="100000"/>
              </a:lnSpc>
              <a:spcAft>
                <a:spcPts val="600"/>
              </a:spcAft>
              <a:buFont typeface="Arial" panose="020B0604020202020204" pitchFamily="34" charset="0"/>
              <a:buChar char="•"/>
            </a:pPr>
            <a:r>
              <a:rPr lang="en" dirty="0"/>
              <a:t>That </a:t>
            </a:r>
            <a:r>
              <a:rPr lang="en" b="1" dirty="0"/>
              <a:t>affect the highest number</a:t>
            </a:r>
            <a:r>
              <a:rPr lang="en" dirty="0"/>
              <a:t> of researchers/institutions</a:t>
            </a:r>
          </a:p>
          <a:p>
            <a:pPr marL="913880" lvl="1" indent="-228470">
              <a:lnSpc>
                <a:spcPct val="100000"/>
              </a:lnSpc>
              <a:spcAft>
                <a:spcPts val="600"/>
              </a:spcAft>
              <a:buFont typeface="Arial" panose="020B0604020202020204" pitchFamily="34" charset="0"/>
              <a:buChar char="•"/>
            </a:pPr>
            <a:r>
              <a:rPr lang="en" dirty="0"/>
              <a:t>Are </a:t>
            </a:r>
            <a:r>
              <a:rPr lang="en" b="1" dirty="0"/>
              <a:t>feasible to tackle</a:t>
            </a:r>
            <a:r>
              <a:rPr lang="en" dirty="0"/>
              <a:t> if key stakeholders are engaged</a:t>
            </a:r>
          </a:p>
          <a:p>
            <a:pPr marL="913880" lvl="1" indent="-228470">
              <a:lnSpc>
                <a:spcPct val="100000"/>
              </a:lnSpc>
              <a:spcAft>
                <a:spcPts val="600"/>
              </a:spcAft>
              <a:buFont typeface="Arial" panose="020B0604020202020204" pitchFamily="34" charset="0"/>
              <a:buChar char="•"/>
            </a:pPr>
            <a:r>
              <a:rPr lang="en" dirty="0"/>
              <a:t>Can </a:t>
            </a:r>
            <a:r>
              <a:rPr lang="en" b="1" dirty="0"/>
              <a:t>‘piggyback’</a:t>
            </a:r>
            <a:r>
              <a:rPr lang="en" dirty="0"/>
              <a:t> onto a current new UK implementation </a:t>
            </a:r>
            <a:r>
              <a:rPr lang="en" dirty="0" smtClean="0"/>
              <a:t>project</a:t>
            </a:r>
            <a:endParaRPr lang="en" dirty="0"/>
          </a:p>
        </p:txBody>
      </p:sp>
      <p:pic>
        <p:nvPicPr>
          <p:cNvPr id="225" name="Shape 225"/>
          <p:cNvPicPr preferRelativeResize="0"/>
          <p:nvPr/>
        </p:nvPicPr>
        <p:blipFill>
          <a:blip r:embed="rId3">
            <a:alphaModFix/>
          </a:blip>
          <a:stretch>
            <a:fillRect/>
          </a:stretch>
        </p:blipFill>
        <p:spPr>
          <a:xfrm>
            <a:off x="4626581" y="1433405"/>
            <a:ext cx="4265899" cy="3030475"/>
          </a:xfrm>
          <a:prstGeom prst="rect">
            <a:avLst/>
          </a:prstGeom>
          <a:noFill/>
          <a:ln>
            <a:noFill/>
          </a:ln>
        </p:spPr>
      </p:pic>
    </p:spTree>
    <p:extLst>
      <p:ext uri="{BB962C8B-B14F-4D97-AF65-F5344CB8AC3E}">
        <p14:creationId xmlns:p14="http://schemas.microsoft.com/office/powerpoint/2010/main" val="293048584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prstGeom prst="rect">
            <a:avLst/>
          </a:prstGeom>
        </p:spPr>
        <p:txBody>
          <a:bodyPr lIns="91362" tIns="91362" rIns="91362" bIns="91362" anchor="b" anchorCtr="0">
            <a:noAutofit/>
          </a:bodyPr>
          <a:lstStyle/>
          <a:p>
            <a:r>
              <a:rPr lang="en" dirty="0" smtClean="0"/>
              <a:t>UK Meeting 16</a:t>
            </a:r>
            <a:r>
              <a:rPr lang="en" baseline="30000" dirty="0" smtClean="0"/>
              <a:t>th</a:t>
            </a:r>
            <a:r>
              <a:rPr lang="en" dirty="0" smtClean="0"/>
              <a:t> May 2016 </a:t>
            </a:r>
            <a:r>
              <a:rPr lang="en-GB" dirty="0"/>
              <a:t>– </a:t>
            </a:r>
            <a:r>
              <a:rPr lang="en" dirty="0" smtClean="0"/>
              <a:t>Popular Topics</a:t>
            </a:r>
            <a:endParaRPr lang="en" dirty="0"/>
          </a:p>
        </p:txBody>
      </p:sp>
      <p:sp>
        <p:nvSpPr>
          <p:cNvPr id="131" name="Shape 131"/>
          <p:cNvSpPr txBox="1">
            <a:spLocks noGrp="1"/>
          </p:cNvSpPr>
          <p:nvPr>
            <p:ph type="body" idx="1"/>
          </p:nvPr>
        </p:nvSpPr>
        <p:spPr>
          <a:xfrm>
            <a:off x="311706" y="1468825"/>
            <a:ext cx="4908366" cy="3099900"/>
          </a:xfrm>
          <a:prstGeom prst="rect">
            <a:avLst/>
          </a:prstGeom>
        </p:spPr>
        <p:txBody>
          <a:bodyPr lIns="91362" tIns="91362" rIns="91362" bIns="91362" anchor="t" anchorCtr="0">
            <a:noAutofit/>
          </a:bodyPr>
          <a:lstStyle/>
          <a:p>
            <a:pPr>
              <a:spcAft>
                <a:spcPts val="511"/>
              </a:spcAft>
            </a:pPr>
            <a:r>
              <a:rPr lang="en-GB" sz="1300" dirty="0"/>
              <a:t>Questions to ask when reflecting on these </a:t>
            </a:r>
            <a:r>
              <a:rPr lang="en-GB" sz="1300" dirty="0" smtClean="0"/>
              <a:t>topics:</a:t>
            </a:r>
            <a:endParaRPr lang="en-GB" sz="1300" dirty="0"/>
          </a:p>
          <a:p>
            <a:pPr marL="285750" indent="-285750">
              <a:spcAft>
                <a:spcPts val="511"/>
              </a:spcAft>
              <a:buFont typeface="Arial" panose="020B0604020202020204" pitchFamily="34" charset="0"/>
              <a:buChar char="•"/>
            </a:pPr>
            <a:r>
              <a:rPr lang="en-GB" sz="1300" dirty="0"/>
              <a:t>Can we achieve something via CASRAI </a:t>
            </a:r>
            <a:br>
              <a:rPr lang="en-GB" sz="1300" dirty="0"/>
            </a:br>
            <a:r>
              <a:rPr lang="en-GB" sz="1300" dirty="0" smtClean="0"/>
              <a:t>approach</a:t>
            </a:r>
            <a:r>
              <a:rPr lang="en-GB" sz="1300" dirty="0"/>
              <a:t>?</a:t>
            </a:r>
          </a:p>
          <a:p>
            <a:pPr marL="285750" indent="-285750">
              <a:spcAft>
                <a:spcPts val="511"/>
              </a:spcAft>
              <a:buFont typeface="Arial" panose="020B0604020202020204" pitchFamily="34" charset="0"/>
              <a:buChar char="•"/>
            </a:pPr>
            <a:r>
              <a:rPr lang="en-GB" sz="1300" dirty="0"/>
              <a:t>Will scope be specific</a:t>
            </a:r>
            <a:r>
              <a:rPr lang="en-GB" sz="1300" dirty="0" smtClean="0"/>
              <a:t>?</a:t>
            </a:r>
          </a:p>
          <a:p>
            <a:pPr lvl="1">
              <a:spcAft>
                <a:spcPts val="511"/>
              </a:spcAft>
            </a:pPr>
            <a:r>
              <a:rPr lang="en-GB" sz="1300" dirty="0" smtClean="0"/>
              <a:t>Topics:</a:t>
            </a:r>
            <a:endParaRPr lang="en-GB" sz="1300" dirty="0"/>
          </a:p>
          <a:p>
            <a:pPr marL="285750" lvl="1" indent="-285750">
              <a:spcAft>
                <a:spcPts val="511"/>
              </a:spcAft>
              <a:buFont typeface="Arial" panose="020B0604020202020204" pitchFamily="34" charset="0"/>
              <a:buChar char="•"/>
            </a:pPr>
            <a:r>
              <a:rPr lang="en-GB" sz="1300" dirty="0" smtClean="0"/>
              <a:t>Research Outputs Reporting – impact?</a:t>
            </a:r>
            <a:endParaRPr lang="en-GB" sz="1300" dirty="0"/>
          </a:p>
          <a:p>
            <a:pPr marL="285750" lvl="1" indent="-285750">
              <a:spcAft>
                <a:spcPts val="511"/>
              </a:spcAft>
              <a:buFont typeface="Arial" panose="020B0604020202020204" pitchFamily="34" charset="0"/>
              <a:buChar char="•"/>
            </a:pPr>
            <a:r>
              <a:rPr lang="en-GB" sz="1300" dirty="0" smtClean="0"/>
              <a:t>Open Access Terminology gaps</a:t>
            </a:r>
          </a:p>
          <a:p>
            <a:pPr marL="285750" lvl="1" indent="-285750">
              <a:spcAft>
                <a:spcPts val="511"/>
              </a:spcAft>
              <a:buFont typeface="Arial" panose="020B0604020202020204" pitchFamily="34" charset="0"/>
              <a:buChar char="•"/>
            </a:pPr>
            <a:r>
              <a:rPr lang="en-GB" sz="1300" dirty="0" smtClean="0"/>
              <a:t>Career level definitions</a:t>
            </a:r>
          </a:p>
          <a:p>
            <a:pPr marL="285750" lvl="1" indent="-285750">
              <a:spcAft>
                <a:spcPts val="511"/>
              </a:spcAft>
              <a:buFont typeface="Arial" panose="020B0604020202020204" pitchFamily="34" charset="0"/>
              <a:buChar char="•"/>
            </a:pPr>
            <a:r>
              <a:rPr lang="en-GB" sz="1300" dirty="0" smtClean="0"/>
              <a:t>Research Excellence Framework</a:t>
            </a:r>
          </a:p>
          <a:p>
            <a:pPr marL="285750" lvl="1" indent="-285750">
              <a:spcAft>
                <a:spcPts val="511"/>
              </a:spcAft>
              <a:buFont typeface="Arial" panose="020B0604020202020204" pitchFamily="34" charset="0"/>
              <a:buChar char="•"/>
            </a:pPr>
            <a:r>
              <a:rPr lang="en-GB" sz="1300" dirty="0" smtClean="0"/>
              <a:t>Institutional Identifiers – other initiatives exist</a:t>
            </a:r>
            <a:endParaRPr lang="en-GB" sz="1300" dirty="0"/>
          </a:p>
          <a:p>
            <a:pPr>
              <a:spcAft>
                <a:spcPts val="511"/>
              </a:spcAft>
            </a:pPr>
            <a:endParaRPr lang="en-GB" sz="1700" dirty="0"/>
          </a:p>
        </p:txBody>
      </p:sp>
      <p:pic>
        <p:nvPicPr>
          <p:cNvPr id="1030" name="Picture 6" descr="Green spa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496631"/>
            <a:ext cx="388140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206357"/>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prstGeom prst="rect">
            <a:avLst/>
          </a:prstGeom>
        </p:spPr>
        <p:txBody>
          <a:bodyPr lIns="91372" tIns="91372" rIns="91372" bIns="91372" anchor="t" anchorCtr="0">
            <a:noAutofit/>
          </a:bodyPr>
          <a:lstStyle/>
          <a:p>
            <a:r>
              <a:rPr lang="en" dirty="0"/>
              <a:t>How it works</a:t>
            </a:r>
          </a:p>
        </p:txBody>
      </p:sp>
      <p:sp>
        <p:nvSpPr>
          <p:cNvPr id="210" name="Shape 210"/>
          <p:cNvSpPr txBox="1">
            <a:spLocks noGrp="1"/>
          </p:cNvSpPr>
          <p:nvPr>
            <p:ph type="body" idx="4294967295"/>
          </p:nvPr>
        </p:nvSpPr>
        <p:spPr>
          <a:xfrm>
            <a:off x="0" y="1450975"/>
            <a:ext cx="2257425" cy="314325"/>
          </a:xfrm>
          <a:prstGeom prst="rect">
            <a:avLst/>
          </a:prstGeom>
        </p:spPr>
        <p:txBody>
          <a:bodyPr lIns="91372" tIns="91372" rIns="91372" bIns="91372" anchor="ctr" anchorCtr="0">
            <a:noAutofit/>
          </a:bodyPr>
          <a:lstStyle/>
          <a:p>
            <a:pPr>
              <a:lnSpc>
                <a:spcPct val="100000"/>
              </a:lnSpc>
              <a:spcAft>
                <a:spcPts val="0"/>
              </a:spcAft>
            </a:pPr>
            <a:r>
              <a:rPr lang="en">
                <a:solidFill>
                  <a:schemeClr val="lt1"/>
                </a:solidFill>
              </a:rPr>
              <a:t>Step 1</a:t>
            </a:r>
          </a:p>
        </p:txBody>
      </p:sp>
      <p:sp>
        <p:nvSpPr>
          <p:cNvPr id="211" name="Shape 211"/>
          <p:cNvSpPr txBox="1">
            <a:spLocks noGrp="1"/>
          </p:cNvSpPr>
          <p:nvPr>
            <p:ph type="body" idx="4294967295"/>
          </p:nvPr>
        </p:nvSpPr>
        <p:spPr>
          <a:xfrm>
            <a:off x="370640" y="1995686"/>
            <a:ext cx="2617184" cy="2651125"/>
          </a:xfrm>
          <a:prstGeom prst="rect">
            <a:avLst/>
          </a:prstGeom>
        </p:spPr>
        <p:txBody>
          <a:bodyPr lIns="91372" tIns="91372" rIns="91372" bIns="91372" anchor="t" anchorCtr="0">
            <a:noAutofit/>
          </a:bodyPr>
          <a:lstStyle/>
          <a:p>
            <a:pPr>
              <a:lnSpc>
                <a:spcPct val="100000"/>
              </a:lnSpc>
              <a:spcAft>
                <a:spcPts val="800"/>
              </a:spcAft>
            </a:pPr>
            <a:r>
              <a:rPr lang="en" sz="1400" dirty="0" smtClean="0"/>
              <a:t>Members </a:t>
            </a:r>
            <a:r>
              <a:rPr lang="en" sz="1400" dirty="0"/>
              <a:t>and partners shortlist problematic info </a:t>
            </a:r>
            <a:r>
              <a:rPr lang="en" sz="1400" dirty="0" smtClean="0"/>
              <a:t>requests</a:t>
            </a:r>
          </a:p>
          <a:p>
            <a:pPr>
              <a:lnSpc>
                <a:spcPct val="100000"/>
              </a:lnSpc>
              <a:spcAft>
                <a:spcPts val="800"/>
              </a:spcAft>
            </a:pPr>
            <a:r>
              <a:rPr lang="en" sz="1400" dirty="0" smtClean="0"/>
              <a:t>Apply </a:t>
            </a:r>
            <a:r>
              <a:rPr lang="en" sz="1400" dirty="0"/>
              <a:t>criteria to prioritize hotspot(s</a:t>
            </a:r>
            <a:r>
              <a:rPr lang="en" sz="1400" dirty="0" smtClean="0"/>
              <a:t>)</a:t>
            </a:r>
          </a:p>
          <a:p>
            <a:pPr>
              <a:lnSpc>
                <a:spcPct val="100000"/>
              </a:lnSpc>
              <a:spcAft>
                <a:spcPts val="800"/>
              </a:spcAft>
            </a:pPr>
            <a:r>
              <a:rPr lang="en" sz="1400" dirty="0" smtClean="0"/>
              <a:t>Identify </a:t>
            </a:r>
            <a:r>
              <a:rPr lang="en" sz="1400" dirty="0"/>
              <a:t>1 to 3 to advance in next annual work cycle.</a:t>
            </a:r>
          </a:p>
        </p:txBody>
      </p:sp>
      <p:sp>
        <p:nvSpPr>
          <p:cNvPr id="213" name="Shape 213"/>
          <p:cNvSpPr txBox="1">
            <a:spLocks noGrp="1"/>
          </p:cNvSpPr>
          <p:nvPr>
            <p:ph type="body" idx="4294967295"/>
          </p:nvPr>
        </p:nvSpPr>
        <p:spPr>
          <a:xfrm>
            <a:off x="0" y="1450975"/>
            <a:ext cx="2255838" cy="314325"/>
          </a:xfrm>
          <a:prstGeom prst="rect">
            <a:avLst/>
          </a:prstGeom>
        </p:spPr>
        <p:txBody>
          <a:bodyPr lIns="91372" tIns="91372" rIns="91372" bIns="91372" anchor="ctr" anchorCtr="0">
            <a:noAutofit/>
          </a:bodyPr>
          <a:lstStyle/>
          <a:p>
            <a:pPr>
              <a:lnSpc>
                <a:spcPct val="100000"/>
              </a:lnSpc>
              <a:spcAft>
                <a:spcPts val="0"/>
              </a:spcAft>
            </a:pPr>
            <a:r>
              <a:rPr lang="en">
                <a:solidFill>
                  <a:schemeClr val="lt1"/>
                </a:solidFill>
              </a:rPr>
              <a:t>Step 2</a:t>
            </a:r>
          </a:p>
        </p:txBody>
      </p:sp>
      <p:sp>
        <p:nvSpPr>
          <p:cNvPr id="214" name="Shape 214"/>
          <p:cNvSpPr txBox="1">
            <a:spLocks noGrp="1"/>
          </p:cNvSpPr>
          <p:nvPr>
            <p:ph type="body" idx="4294967295"/>
          </p:nvPr>
        </p:nvSpPr>
        <p:spPr>
          <a:xfrm>
            <a:off x="3044776" y="1995686"/>
            <a:ext cx="2679352" cy="2651125"/>
          </a:xfrm>
          <a:prstGeom prst="rect">
            <a:avLst/>
          </a:prstGeom>
        </p:spPr>
        <p:txBody>
          <a:bodyPr lIns="91372" tIns="91372" rIns="91372" bIns="91372" anchor="t" anchorCtr="0">
            <a:noAutofit/>
          </a:bodyPr>
          <a:lstStyle/>
          <a:p>
            <a:pPr>
              <a:lnSpc>
                <a:spcPct val="100000"/>
              </a:lnSpc>
              <a:spcAft>
                <a:spcPts val="800"/>
              </a:spcAft>
            </a:pPr>
            <a:r>
              <a:rPr lang="en" sz="1400" dirty="0" smtClean="0"/>
              <a:t>Issue </a:t>
            </a:r>
            <a:r>
              <a:rPr lang="en" sz="1400" dirty="0"/>
              <a:t>an open call for interest &amp; subject </a:t>
            </a:r>
            <a:r>
              <a:rPr lang="en" sz="1400" dirty="0" smtClean="0"/>
              <a:t>experts</a:t>
            </a:r>
          </a:p>
          <a:p>
            <a:pPr>
              <a:lnSpc>
                <a:spcPct val="100000"/>
              </a:lnSpc>
              <a:spcAft>
                <a:spcPts val="800"/>
              </a:spcAft>
            </a:pPr>
            <a:r>
              <a:rPr lang="en" sz="1400" dirty="0" smtClean="0"/>
              <a:t>Assess </a:t>
            </a:r>
            <a:r>
              <a:rPr lang="en" sz="1400" dirty="0"/>
              <a:t>responses and convene working </a:t>
            </a:r>
            <a:r>
              <a:rPr lang="en" sz="1400" dirty="0" smtClean="0"/>
              <a:t>groups</a:t>
            </a:r>
          </a:p>
          <a:p>
            <a:pPr>
              <a:lnSpc>
                <a:spcPct val="100000"/>
              </a:lnSpc>
              <a:spcAft>
                <a:spcPts val="800"/>
              </a:spcAft>
            </a:pPr>
            <a:r>
              <a:rPr lang="en" sz="1400" dirty="0" smtClean="0"/>
              <a:t>Deliberations </a:t>
            </a:r>
            <a:r>
              <a:rPr lang="en" sz="1400" dirty="0"/>
              <a:t>followed by open </a:t>
            </a:r>
            <a:r>
              <a:rPr lang="en" sz="1400" dirty="0" smtClean="0"/>
              <a:t>review</a:t>
            </a:r>
          </a:p>
          <a:p>
            <a:pPr>
              <a:lnSpc>
                <a:spcPct val="100000"/>
              </a:lnSpc>
              <a:spcAft>
                <a:spcPts val="800"/>
              </a:spcAft>
            </a:pPr>
            <a:r>
              <a:rPr lang="en" sz="1400" dirty="0" smtClean="0"/>
              <a:t>Publish </a:t>
            </a:r>
            <a:r>
              <a:rPr lang="en" sz="1400" dirty="0"/>
              <a:t>new/revised </a:t>
            </a:r>
            <a:r>
              <a:rPr lang="en" sz="1400" dirty="0" smtClean="0"/>
              <a:t>standard(s).</a:t>
            </a:r>
            <a:endParaRPr lang="en" sz="1400" dirty="0"/>
          </a:p>
        </p:txBody>
      </p:sp>
      <p:sp>
        <p:nvSpPr>
          <p:cNvPr id="217" name="Shape 217"/>
          <p:cNvSpPr txBox="1">
            <a:spLocks noGrp="1"/>
          </p:cNvSpPr>
          <p:nvPr>
            <p:ph type="body" idx="4294967295"/>
          </p:nvPr>
        </p:nvSpPr>
        <p:spPr>
          <a:xfrm>
            <a:off x="5948501" y="1995686"/>
            <a:ext cx="2760600" cy="2651125"/>
          </a:xfrm>
          <a:prstGeom prst="rect">
            <a:avLst/>
          </a:prstGeom>
        </p:spPr>
        <p:txBody>
          <a:bodyPr lIns="91372" tIns="91372" rIns="91372" bIns="91372" anchor="t" anchorCtr="0">
            <a:noAutofit/>
          </a:bodyPr>
          <a:lstStyle/>
          <a:p>
            <a:pPr>
              <a:lnSpc>
                <a:spcPct val="100000"/>
              </a:lnSpc>
              <a:spcAft>
                <a:spcPts val="800"/>
              </a:spcAft>
            </a:pPr>
            <a:r>
              <a:rPr lang="en" sz="1400" dirty="0" smtClean="0"/>
              <a:t>Promote </a:t>
            </a:r>
            <a:r>
              <a:rPr lang="en" sz="1400" dirty="0"/>
              <a:t>the new/revised standard(s</a:t>
            </a:r>
            <a:r>
              <a:rPr lang="en" sz="1400" dirty="0" smtClean="0"/>
              <a:t>)</a:t>
            </a:r>
          </a:p>
          <a:p>
            <a:pPr>
              <a:lnSpc>
                <a:spcPct val="100000"/>
              </a:lnSpc>
              <a:spcAft>
                <a:spcPts val="800"/>
              </a:spcAft>
            </a:pPr>
            <a:r>
              <a:rPr lang="en" sz="1400" dirty="0" smtClean="0"/>
              <a:t>Solutions </a:t>
            </a:r>
            <a:r>
              <a:rPr lang="en" sz="1400" dirty="0"/>
              <a:t>providers create compliant tech demos or live rollouts in their </a:t>
            </a:r>
            <a:r>
              <a:rPr lang="en" sz="1400" dirty="0" smtClean="0"/>
              <a:t>products</a:t>
            </a:r>
          </a:p>
          <a:p>
            <a:pPr>
              <a:lnSpc>
                <a:spcPct val="100000"/>
              </a:lnSpc>
              <a:spcAft>
                <a:spcPts val="800"/>
              </a:spcAft>
            </a:pPr>
            <a:r>
              <a:rPr lang="en" sz="1400" dirty="0" smtClean="0"/>
              <a:t>Learning </a:t>
            </a:r>
            <a:r>
              <a:rPr lang="en" sz="1400" dirty="0"/>
              <a:t>feeds into next annual work cycle.</a:t>
            </a:r>
          </a:p>
        </p:txBody>
      </p:sp>
      <p:sp>
        <p:nvSpPr>
          <p:cNvPr id="209" name="Shape 209"/>
          <p:cNvSpPr/>
          <p:nvPr/>
        </p:nvSpPr>
        <p:spPr>
          <a:xfrm>
            <a:off x="432350" y="1304875"/>
            <a:ext cx="2469300" cy="607800"/>
          </a:xfrm>
          <a:prstGeom prst="homePlate">
            <a:avLst>
              <a:gd name="adj" fmla="val 50000"/>
            </a:avLst>
          </a:prstGeom>
          <a:solidFill>
            <a:schemeClr val="dk1"/>
          </a:solidFill>
          <a:ln>
            <a:noFill/>
          </a:ln>
        </p:spPr>
        <p:txBody>
          <a:bodyPr lIns="121806" tIns="121806" rIns="121806" bIns="121806" anchor="ctr" anchorCtr="0">
            <a:noAutofit/>
          </a:bodyPr>
          <a:lstStyle/>
          <a:p>
            <a:pPr>
              <a:spcAft>
                <a:spcPts val="600"/>
              </a:spcAft>
            </a:pPr>
            <a:r>
              <a:rPr lang="en" b="1" dirty="0">
                <a:solidFill>
                  <a:schemeClr val="bg1"/>
                </a:solidFill>
                <a:latin typeface="Oswald" panose="020B0604020202020204" charset="0"/>
              </a:rPr>
              <a:t>Identify Info Request(s)</a:t>
            </a:r>
          </a:p>
        </p:txBody>
      </p:sp>
      <p:sp>
        <p:nvSpPr>
          <p:cNvPr id="212" name="Shape 212"/>
          <p:cNvSpPr/>
          <p:nvPr/>
        </p:nvSpPr>
        <p:spPr>
          <a:xfrm>
            <a:off x="3044776" y="1304875"/>
            <a:ext cx="2760600" cy="607800"/>
          </a:xfrm>
          <a:prstGeom prst="chevron">
            <a:avLst>
              <a:gd name="adj" fmla="val 50000"/>
            </a:avLst>
          </a:prstGeom>
          <a:solidFill>
            <a:schemeClr val="dk1"/>
          </a:solidFill>
          <a:ln>
            <a:noFill/>
          </a:ln>
        </p:spPr>
        <p:txBody>
          <a:bodyPr lIns="121806" tIns="121806" rIns="121806" bIns="121806" anchor="ctr" anchorCtr="0">
            <a:noAutofit/>
          </a:bodyPr>
          <a:lstStyle/>
          <a:p>
            <a:pPr>
              <a:spcAft>
                <a:spcPts val="600"/>
              </a:spcAft>
            </a:pPr>
            <a:r>
              <a:rPr lang="en" b="1" dirty="0">
                <a:solidFill>
                  <a:schemeClr val="bg1"/>
                </a:solidFill>
                <a:latin typeface="Oswald" panose="020B0604020202020204" charset="0"/>
              </a:rPr>
              <a:t>Develop Standard(s)</a:t>
            </a:r>
          </a:p>
        </p:txBody>
      </p:sp>
      <p:sp>
        <p:nvSpPr>
          <p:cNvPr id="215" name="Shape 215"/>
          <p:cNvSpPr/>
          <p:nvPr/>
        </p:nvSpPr>
        <p:spPr>
          <a:xfrm>
            <a:off x="5948501" y="1304875"/>
            <a:ext cx="2760600" cy="607800"/>
          </a:xfrm>
          <a:prstGeom prst="chevron">
            <a:avLst>
              <a:gd name="adj" fmla="val 50000"/>
            </a:avLst>
          </a:prstGeom>
          <a:solidFill>
            <a:schemeClr val="dk1"/>
          </a:solidFill>
          <a:ln>
            <a:noFill/>
          </a:ln>
        </p:spPr>
        <p:txBody>
          <a:bodyPr lIns="121806" tIns="121806" rIns="121806" bIns="121806" anchor="ctr" anchorCtr="0">
            <a:noAutofit/>
          </a:bodyPr>
          <a:lstStyle/>
          <a:p>
            <a:pPr>
              <a:spcAft>
                <a:spcPts val="800"/>
              </a:spcAft>
            </a:pPr>
            <a:r>
              <a:rPr lang="en" b="1" dirty="0">
                <a:solidFill>
                  <a:schemeClr val="bg1"/>
                </a:solidFill>
                <a:latin typeface="Oswald" panose="020B0604020202020204" charset="0"/>
              </a:rPr>
              <a:t>Demo/Feedback/Iterate</a:t>
            </a:r>
          </a:p>
        </p:txBody>
      </p:sp>
    </p:spTree>
    <p:extLst>
      <p:ext uri="{BB962C8B-B14F-4D97-AF65-F5344CB8AC3E}">
        <p14:creationId xmlns:p14="http://schemas.microsoft.com/office/powerpoint/2010/main" val="347610238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00"/>
                </a:solidFill>
              </a:rPr>
              <a:t>Get Involved – Multiple Levels of Engagement</a:t>
            </a:r>
            <a:endParaRPr lang="en-GB" dirty="0">
              <a:solidFill>
                <a:srgbClr val="000000"/>
              </a:solidFill>
            </a:endParaRPr>
          </a:p>
        </p:txBody>
      </p:sp>
      <p:sp>
        <p:nvSpPr>
          <p:cNvPr id="61" name="Shape 61"/>
          <p:cNvSpPr>
            <a:spLocks noGrp="1"/>
          </p:cNvSpPr>
          <p:nvPr>
            <p:ph type="body" idx="1"/>
          </p:nvPr>
        </p:nvSpPr>
        <p:spPr>
          <a:prstGeom prst="rect">
            <a:avLst/>
          </a:prstGeom>
          <a:solidFill>
            <a:schemeClr val="lt1">
              <a:alpha val="75000"/>
            </a:schemeClr>
          </a:solidFill>
        </p:spPr>
        <p:txBody>
          <a:bodyPr>
            <a:normAutofit lnSpcReduction="10000"/>
          </a:bodyPr>
          <a:lstStyle/>
          <a:p>
            <a:pPr marL="292086" indent="-292086">
              <a:lnSpc>
                <a:spcPct val="90000"/>
              </a:lnSpc>
              <a:buFont typeface="Arial" panose="020B0604020202020204" pitchFamily="34" charset="0"/>
              <a:buChar char="•"/>
              <a:defRPr sz="1800">
                <a:solidFill>
                  <a:srgbClr val="000000"/>
                </a:solidFill>
              </a:defRPr>
            </a:pPr>
            <a:r>
              <a:rPr lang="en-GB" sz="2000" dirty="0">
                <a:solidFill>
                  <a:srgbClr val="000000"/>
                </a:solidFill>
                <a:sym typeface="Arial"/>
              </a:rPr>
              <a:t>Universities can </a:t>
            </a:r>
            <a:r>
              <a:rPr lang="en-GB" sz="2000" dirty="0" smtClean="0">
                <a:solidFill>
                  <a:srgbClr val="000000"/>
                </a:solidFill>
                <a:sym typeface="Arial"/>
              </a:rPr>
              <a:t>join as </a:t>
            </a:r>
            <a:r>
              <a:rPr lang="en-GB" sz="2000" dirty="0">
                <a:solidFill>
                  <a:srgbClr val="000000"/>
                </a:solidFill>
                <a:sym typeface="Arial"/>
              </a:rPr>
              <a:t>members and sit on steering group</a:t>
            </a:r>
          </a:p>
          <a:p>
            <a:pPr marL="292086" indent="-292086">
              <a:lnSpc>
                <a:spcPct val="90000"/>
              </a:lnSpc>
              <a:buFont typeface="Arial" panose="020B0604020202020204" pitchFamily="34" charset="0"/>
              <a:buChar char="•"/>
              <a:defRPr sz="1800">
                <a:solidFill>
                  <a:srgbClr val="000000"/>
                </a:solidFill>
              </a:defRPr>
            </a:pPr>
            <a:r>
              <a:rPr lang="en-GB" sz="2000" dirty="0">
                <a:solidFill>
                  <a:srgbClr val="000000"/>
                </a:solidFill>
                <a:sym typeface="Arial"/>
              </a:rPr>
              <a:t>Suppliers can join as partners</a:t>
            </a:r>
          </a:p>
          <a:p>
            <a:pPr marL="292086" indent="-292086">
              <a:lnSpc>
                <a:spcPct val="90000"/>
              </a:lnSpc>
              <a:buFont typeface="Arial" panose="020B0604020202020204" pitchFamily="34" charset="0"/>
              <a:buChar char="•"/>
              <a:defRPr sz="1800">
                <a:solidFill>
                  <a:srgbClr val="000000"/>
                </a:solidFill>
              </a:defRPr>
            </a:pPr>
            <a:r>
              <a:rPr lang="en-GB" sz="2000" dirty="0">
                <a:solidFill>
                  <a:srgbClr val="000000"/>
                </a:solidFill>
                <a:sym typeface="Arial"/>
              </a:rPr>
              <a:t>Members and partners can </a:t>
            </a:r>
            <a:r>
              <a:rPr lang="en-GB" sz="2000" dirty="0" smtClean="0">
                <a:solidFill>
                  <a:srgbClr val="000000"/>
                </a:solidFill>
                <a:sym typeface="Arial"/>
              </a:rPr>
              <a:t>propose work, </a:t>
            </a:r>
            <a:r>
              <a:rPr lang="en-GB" sz="2000" dirty="0">
                <a:solidFill>
                  <a:srgbClr val="000000"/>
                </a:solidFill>
                <a:sym typeface="Arial"/>
              </a:rPr>
              <a:t>and be involved in working groups</a:t>
            </a:r>
          </a:p>
          <a:p>
            <a:pPr marL="292086" indent="-292086">
              <a:lnSpc>
                <a:spcPct val="90000"/>
              </a:lnSpc>
              <a:buFont typeface="Arial" panose="020B0604020202020204" pitchFamily="34" charset="0"/>
              <a:buChar char="•"/>
              <a:defRPr sz="1800">
                <a:solidFill>
                  <a:srgbClr val="000000"/>
                </a:solidFill>
              </a:defRPr>
            </a:pPr>
            <a:r>
              <a:rPr lang="en-GB" sz="2000" dirty="0" smtClean="0">
                <a:solidFill>
                  <a:srgbClr val="000000"/>
                </a:solidFill>
                <a:sym typeface="Arial"/>
              </a:rPr>
              <a:t>Review of work is open </a:t>
            </a:r>
            <a:r>
              <a:rPr lang="en-GB" sz="2000" dirty="0">
                <a:solidFill>
                  <a:srgbClr val="000000"/>
                </a:solidFill>
                <a:sym typeface="Arial"/>
              </a:rPr>
              <a:t>to anyone at </a:t>
            </a:r>
            <a:r>
              <a:rPr lang="en-GB" sz="2000" dirty="0" smtClean="0">
                <a:solidFill>
                  <a:srgbClr val="000000"/>
                </a:solidFill>
                <a:sym typeface="Arial"/>
              </a:rPr>
              <a:t>a </a:t>
            </a:r>
            <a:r>
              <a:rPr lang="en-GB" sz="2000" dirty="0">
                <a:solidFill>
                  <a:srgbClr val="000000"/>
                </a:solidFill>
                <a:sym typeface="Arial"/>
              </a:rPr>
              <a:t>Higher Education Institute</a:t>
            </a:r>
          </a:p>
          <a:p>
            <a:pPr marL="292086" indent="-292086">
              <a:lnSpc>
                <a:spcPct val="90000"/>
              </a:lnSpc>
              <a:buFont typeface="Arial" panose="020B0604020202020204" pitchFamily="34" charset="0"/>
              <a:buChar char="•"/>
              <a:defRPr sz="1800">
                <a:solidFill>
                  <a:srgbClr val="000000"/>
                </a:solidFill>
              </a:defRPr>
            </a:pPr>
            <a:r>
              <a:rPr lang="en-GB" sz="2000" dirty="0" smtClean="0">
                <a:solidFill>
                  <a:srgbClr val="000000"/>
                </a:solidFill>
                <a:sym typeface="Arial"/>
              </a:rPr>
              <a:t>Products are </a:t>
            </a:r>
            <a:r>
              <a:rPr lang="en-GB" sz="2000" dirty="0">
                <a:solidFill>
                  <a:srgbClr val="000000"/>
                </a:solidFill>
                <a:sym typeface="Arial"/>
              </a:rPr>
              <a:t>freely available for anyone to use</a:t>
            </a:r>
          </a:p>
        </p:txBody>
      </p:sp>
    </p:spTree>
    <p:extLst>
      <p:ext uri="{BB962C8B-B14F-4D97-AF65-F5344CB8AC3E}">
        <p14:creationId xmlns:p14="http://schemas.microsoft.com/office/powerpoint/2010/main" val="56034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23528" y="411510"/>
            <a:ext cx="8520599" cy="3941191"/>
          </a:xfrm>
        </p:spPr>
        <p:txBody>
          <a:bodyPr/>
          <a:lstStyle/>
          <a:p>
            <a:pPr lvl="1">
              <a:spcBef>
                <a:spcPts val="597"/>
              </a:spcBef>
              <a:spcAft>
                <a:spcPts val="1023"/>
              </a:spcAft>
              <a:defRPr sz="1800">
                <a:solidFill>
                  <a:srgbClr val="000000"/>
                </a:solidFill>
              </a:defRPr>
            </a:pPr>
            <a:r>
              <a:rPr lang="en-GB" sz="2000" b="1" dirty="0">
                <a:latin typeface="Source Code Pro" panose="020B0604020202020204" charset="0"/>
                <a:cs typeface="Calibri" panose="020F0502020204030204" pitchFamily="34" charset="0"/>
              </a:rPr>
              <a:t>Enquire</a:t>
            </a:r>
            <a:r>
              <a:rPr lang="en-GB" sz="2000" dirty="0">
                <a:latin typeface="Source Code Pro" panose="020B0604020202020204" charset="0"/>
                <a:cs typeface="Calibri" panose="020F0502020204030204" pitchFamily="34" charset="0"/>
              </a:rPr>
              <a:t> about joining or creating a </a:t>
            </a:r>
            <a:r>
              <a:rPr lang="en-GB" sz="2000" dirty="0" smtClean="0">
                <a:latin typeface="Source Code Pro" panose="020B0604020202020204" charset="0"/>
                <a:cs typeface="Calibri" panose="020F0502020204030204" pitchFamily="34" charset="0"/>
              </a:rPr>
              <a:t>chapter: </a:t>
            </a:r>
            <a:r>
              <a:rPr lang="en-GB" sz="2000" dirty="0">
                <a:latin typeface="+mj-lt"/>
                <a:cs typeface="Calibri" panose="020F0502020204030204" pitchFamily="34" charset="0"/>
                <a:hlinkClick r:id="rId3"/>
              </a:rPr>
              <a:t>info@casrai.org</a:t>
            </a:r>
            <a:r>
              <a:rPr lang="en-GB" sz="2000" dirty="0">
                <a:latin typeface="Source Code Pro" panose="020B0604020202020204" charset="0"/>
                <a:cs typeface="Calibri" panose="020F0502020204030204" pitchFamily="34" charset="0"/>
              </a:rPr>
              <a:t> </a:t>
            </a:r>
          </a:p>
          <a:p>
            <a:pPr lvl="1">
              <a:spcBef>
                <a:spcPts val="597"/>
              </a:spcBef>
              <a:spcAft>
                <a:spcPts val="1023"/>
              </a:spcAft>
              <a:defRPr sz="1800">
                <a:solidFill>
                  <a:srgbClr val="000000"/>
                </a:solidFill>
              </a:defRPr>
            </a:pPr>
            <a:r>
              <a:rPr lang="en-GB" sz="2000" b="1" dirty="0">
                <a:latin typeface="Source Code Pro" panose="020B0604020202020204" charset="0"/>
                <a:cs typeface="Calibri" panose="020F0502020204030204" pitchFamily="34" charset="0"/>
              </a:rPr>
              <a:t>Browse</a:t>
            </a:r>
            <a:r>
              <a:rPr lang="en-GB" sz="2000" dirty="0">
                <a:latin typeface="Source Code Pro" panose="020B0604020202020204" charset="0"/>
                <a:cs typeface="Calibri" panose="020F0502020204030204" pitchFamily="34" charset="0"/>
              </a:rPr>
              <a:t> the dictionary: </a:t>
            </a:r>
            <a:r>
              <a:rPr lang="en-GB" sz="2000" dirty="0" smtClean="0">
                <a:latin typeface="Source Code Pro" panose="020B0604020202020204" charset="0"/>
                <a:cs typeface="Calibri" panose="020F0502020204030204" pitchFamily="34" charset="0"/>
              </a:rPr>
              <a:t/>
            </a:r>
            <a:br>
              <a:rPr lang="en-GB" sz="2000" dirty="0" smtClean="0">
                <a:latin typeface="Source Code Pro" panose="020B0604020202020204" charset="0"/>
                <a:cs typeface="Calibri" panose="020F0502020204030204" pitchFamily="34" charset="0"/>
              </a:rPr>
            </a:br>
            <a:r>
              <a:rPr lang="en-GB" sz="2000" dirty="0" smtClean="0">
                <a:solidFill>
                  <a:srgbClr val="424242"/>
                </a:solidFill>
                <a:latin typeface="+mj-lt"/>
                <a:cs typeface="Calibri" panose="020F0502020204030204" pitchFamily="34" charset="0"/>
                <a:hlinkClick r:id="rId4"/>
              </a:rPr>
              <a:t>http://dictionary.casrai.org/Main_Page</a:t>
            </a:r>
            <a:endParaRPr lang="en-GB" sz="2000" dirty="0" smtClean="0">
              <a:solidFill>
                <a:srgbClr val="424242"/>
              </a:solidFill>
              <a:latin typeface="+mj-lt"/>
              <a:cs typeface="Calibri" panose="020F0502020204030204" pitchFamily="34" charset="0"/>
            </a:endParaRPr>
          </a:p>
          <a:p>
            <a:pPr>
              <a:spcAft>
                <a:spcPts val="1023"/>
              </a:spcAft>
            </a:pPr>
            <a:r>
              <a:rPr lang="en-GB" sz="2000" dirty="0" smtClean="0">
                <a:solidFill>
                  <a:sysClr val="windowText" lastClr="000000"/>
                </a:solidFill>
                <a:latin typeface="+mj-lt"/>
                <a:cs typeface="Calibri" panose="020F0502020204030204" pitchFamily="34" charset="0"/>
                <a:hlinkClick r:id="rId5"/>
              </a:rPr>
              <a:t>http://casrai.org/Call_for_Participation_in_UK_Chapter</a:t>
            </a:r>
            <a:endParaRPr lang="en-GB" sz="2000" dirty="0" smtClean="0">
              <a:solidFill>
                <a:sysClr val="windowText" lastClr="000000"/>
              </a:solidFill>
              <a:latin typeface="+mj-lt"/>
              <a:cs typeface="Calibri" panose="020F0502020204030204" pitchFamily="34" charset="0"/>
            </a:endParaRPr>
          </a:p>
          <a:p>
            <a:pPr>
              <a:spcAft>
                <a:spcPts val="1023"/>
              </a:spcAft>
            </a:pPr>
            <a:r>
              <a:rPr lang="en-GB" sz="2000" b="1" dirty="0" smtClean="0">
                <a:solidFill>
                  <a:sysClr val="windowText" lastClr="000000"/>
                </a:solidFill>
                <a:latin typeface="Source Code Pro" panose="020B0604020202020204" charset="0"/>
                <a:cs typeface="Calibri" panose="020F0502020204030204" pitchFamily="34" charset="0"/>
              </a:rPr>
              <a:t>Contact </a:t>
            </a:r>
            <a:r>
              <a:rPr lang="en-GB" sz="2000" dirty="0">
                <a:solidFill>
                  <a:sysClr val="windowText" lastClr="000000"/>
                </a:solidFill>
                <a:latin typeface="Source Code Pro" panose="020B0604020202020204" charset="0"/>
                <a:cs typeface="Calibri" panose="020F0502020204030204" pitchFamily="34" charset="0"/>
              </a:rPr>
              <a:t>us:</a:t>
            </a:r>
          </a:p>
          <a:p>
            <a:pPr>
              <a:spcAft>
                <a:spcPts val="1023"/>
              </a:spcAft>
            </a:pPr>
            <a:r>
              <a:rPr lang="en-GB" sz="2000" dirty="0">
                <a:solidFill>
                  <a:sysClr val="windowText" lastClr="000000"/>
                </a:solidFill>
                <a:latin typeface="Source Code Pro" panose="020B0604020202020204" charset="0"/>
                <a:cs typeface="Calibri" panose="020F0502020204030204" pitchFamily="34" charset="0"/>
              </a:rPr>
              <a:t>Valerie McCutcheon </a:t>
            </a:r>
            <a:r>
              <a:rPr lang="en-GB" sz="2000" dirty="0">
                <a:solidFill>
                  <a:sysClr val="windowText" lastClr="000000"/>
                </a:solidFill>
                <a:latin typeface="+mj-lt"/>
                <a:cs typeface="Calibri" panose="020F0502020204030204" pitchFamily="34" charset="0"/>
                <a:hlinkClick r:id="rId6"/>
              </a:rPr>
              <a:t>valerie.mccutcheon@glasgow.ac.uk</a:t>
            </a:r>
            <a:endParaRPr lang="en-GB" sz="2000" dirty="0">
              <a:solidFill>
                <a:sysClr val="windowText" lastClr="000000"/>
              </a:solidFill>
              <a:latin typeface="+mj-lt"/>
              <a:cs typeface="Calibri" panose="020F0502020204030204" pitchFamily="34" charset="0"/>
            </a:endParaRPr>
          </a:p>
          <a:p>
            <a:pPr>
              <a:spcAft>
                <a:spcPts val="1023"/>
              </a:spcAft>
            </a:pPr>
            <a:r>
              <a:rPr lang="en-GB" sz="2000" dirty="0">
                <a:solidFill>
                  <a:sysClr val="windowText" lastClr="000000"/>
                </a:solidFill>
                <a:latin typeface="Source Code Pro" panose="020B0604020202020204" charset="0"/>
                <a:cs typeface="Calibri" panose="020F0502020204030204" pitchFamily="34" charset="0"/>
              </a:rPr>
              <a:t>Helen Newnham </a:t>
            </a:r>
            <a:r>
              <a:rPr lang="en-GB" sz="2000" dirty="0">
                <a:solidFill>
                  <a:sysClr val="windowText" lastClr="000000"/>
                </a:solidFill>
                <a:latin typeface="+mj-lt"/>
                <a:cs typeface="Calibri" panose="020F0502020204030204" pitchFamily="34" charset="0"/>
                <a:hlinkClick r:id="rId7"/>
              </a:rPr>
              <a:t>Helen.Newnham@bristol.ac.uk</a:t>
            </a:r>
            <a:r>
              <a:rPr lang="en-GB" sz="2000" dirty="0">
                <a:solidFill>
                  <a:sysClr val="windowText" lastClr="000000"/>
                </a:solidFill>
                <a:latin typeface="Source Code Pro" panose="020B0604020202020204" charset="0"/>
                <a:cs typeface="Calibri" panose="020F0502020204030204" pitchFamily="34" charset="0"/>
              </a:rPr>
              <a:t> </a:t>
            </a:r>
            <a:endParaRPr lang="en-GB" sz="2000" dirty="0" smtClean="0">
              <a:solidFill>
                <a:sysClr val="windowText" lastClr="000000"/>
              </a:solidFill>
              <a:latin typeface="Source Code Pro" panose="020B0604020202020204" charset="0"/>
              <a:cs typeface="Calibri" panose="020F0502020204030204" pitchFamily="34" charset="0"/>
            </a:endParaRPr>
          </a:p>
          <a:p>
            <a:pPr>
              <a:spcAft>
                <a:spcPts val="1023"/>
              </a:spcAft>
            </a:pPr>
            <a:endParaRPr lang="en-GB" sz="2400" b="1" dirty="0">
              <a:solidFill>
                <a:sysClr val="windowText" lastClr="000000"/>
              </a:solidFill>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573900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solidFill>
                  <a:schemeClr val="bg2"/>
                </a:solidFill>
                <a:latin typeface="Oswald" panose="020B0604020202020204" charset="0"/>
              </a:rPr>
              <a:t>What  is </a:t>
            </a:r>
            <a:r>
              <a:rPr lang="en-GB" dirty="0" smtClean="0">
                <a:solidFill>
                  <a:schemeClr val="bg2"/>
                </a:solidFill>
                <a:latin typeface="Oswald" panose="020B0604020202020204" charset="0"/>
              </a:rPr>
              <a:t>CASRAI?</a:t>
            </a:r>
            <a:endParaRPr lang="en-GB" dirty="0">
              <a:solidFill>
                <a:schemeClr val="bg2"/>
              </a:solidFill>
              <a:latin typeface="Oswald" panose="020B0604020202020204" charset="0"/>
            </a:endParaRPr>
          </a:p>
        </p:txBody>
      </p:sp>
      <p:sp>
        <p:nvSpPr>
          <p:cNvPr id="61" name="Shape 61"/>
          <p:cNvSpPr>
            <a:spLocks noGrp="1"/>
          </p:cNvSpPr>
          <p:nvPr>
            <p:ph type="body" idx="1"/>
          </p:nvPr>
        </p:nvSpPr>
        <p:spPr>
          <a:prstGeom prst="rect">
            <a:avLst/>
          </a:prstGeom>
          <a:solidFill>
            <a:schemeClr val="bg1">
              <a:alpha val="75000"/>
            </a:schemeClr>
          </a:solidFill>
        </p:spPr>
        <p:txBody>
          <a:bodyPr>
            <a:normAutofit fontScale="25000" lnSpcReduction="20000"/>
          </a:bodyPr>
          <a:lstStyle/>
          <a:p>
            <a:pPr marL="360000" indent="-360000">
              <a:lnSpc>
                <a:spcPct val="170000"/>
              </a:lnSpc>
              <a:spcAft>
                <a:spcPts val="600"/>
              </a:spcAft>
              <a:buFont typeface="Arial" panose="020B0604020202020204" pitchFamily="34" charset="0"/>
              <a:buChar char="•"/>
            </a:pPr>
            <a:r>
              <a:rPr lang="en" sz="7200" dirty="0" smtClean="0">
                <a:solidFill>
                  <a:schemeClr val="bg2"/>
                </a:solidFill>
                <a:latin typeface="Oswald" panose="020B0604020202020204" charset="0"/>
              </a:rPr>
              <a:t>International </a:t>
            </a:r>
            <a:r>
              <a:rPr lang="en" sz="7200" dirty="0">
                <a:solidFill>
                  <a:schemeClr val="bg2"/>
                </a:solidFill>
                <a:latin typeface="Oswald" panose="020B0604020202020204" charset="0"/>
              </a:rPr>
              <a:t>non-profit association by and for </a:t>
            </a:r>
            <a:r>
              <a:rPr lang="en" sz="7200" dirty="0" smtClean="0">
                <a:solidFill>
                  <a:schemeClr val="bg2"/>
                </a:solidFill>
                <a:latin typeface="Oswald" panose="020B0604020202020204" charset="0"/>
              </a:rPr>
              <a:t>universities</a:t>
            </a:r>
          </a:p>
          <a:p>
            <a:pPr marL="360000" indent="-360000">
              <a:lnSpc>
                <a:spcPct val="170000"/>
              </a:lnSpc>
              <a:spcAft>
                <a:spcPts val="600"/>
              </a:spcAft>
              <a:buFont typeface="Arial" panose="020B0604020202020204" pitchFamily="34" charset="0"/>
              <a:buChar char="•"/>
            </a:pPr>
            <a:r>
              <a:rPr lang="en-GB" sz="7200" dirty="0">
                <a:solidFill>
                  <a:schemeClr val="bg2"/>
                </a:solidFill>
                <a:latin typeface="Oswald" panose="020B0604020202020204" charset="0"/>
              </a:rPr>
              <a:t>Develop reusable agreements to support sharing of information</a:t>
            </a:r>
          </a:p>
          <a:p>
            <a:pPr marL="360000" indent="-360000">
              <a:lnSpc>
                <a:spcPct val="170000"/>
              </a:lnSpc>
              <a:spcAft>
                <a:spcPts val="600"/>
              </a:spcAft>
              <a:buFont typeface="Arial" panose="020B0604020202020204" pitchFamily="34" charset="0"/>
              <a:buChar char="•"/>
            </a:pPr>
            <a:r>
              <a:rPr lang="en-GB" sz="7200" dirty="0" smtClean="0">
                <a:solidFill>
                  <a:schemeClr val="bg2"/>
                </a:solidFill>
                <a:latin typeface="Oswald" panose="020B0604020202020204" charset="0"/>
              </a:rPr>
              <a:t>Topics chosen by members. Local and national priorities first, with international linkages and integration following</a:t>
            </a:r>
          </a:p>
          <a:p>
            <a:pPr marL="360000" indent="-360000">
              <a:lnSpc>
                <a:spcPct val="170000"/>
              </a:lnSpc>
              <a:spcAft>
                <a:spcPts val="600"/>
              </a:spcAft>
              <a:buFont typeface="Arial" panose="020B0604020202020204" pitchFamily="34" charset="0"/>
              <a:buChar char="•"/>
            </a:pPr>
            <a:r>
              <a:rPr lang="en-GB" sz="7200" dirty="0" smtClean="0">
                <a:solidFill>
                  <a:schemeClr val="bg2"/>
                </a:solidFill>
                <a:latin typeface="Oswald" panose="020B0604020202020204" charset="0"/>
              </a:rPr>
              <a:t>Stakeholder </a:t>
            </a:r>
            <a:r>
              <a:rPr lang="en-GB" sz="7200" dirty="0">
                <a:solidFill>
                  <a:schemeClr val="bg2"/>
                </a:solidFill>
                <a:latin typeface="Oswald" panose="020B0604020202020204" charset="0"/>
              </a:rPr>
              <a:t>members – </a:t>
            </a:r>
            <a:r>
              <a:rPr lang="en-GB" sz="7200" dirty="0" smtClean="0">
                <a:solidFill>
                  <a:schemeClr val="bg2"/>
                </a:solidFill>
                <a:latin typeface="Oswald" panose="020B0604020202020204" charset="0"/>
              </a:rPr>
              <a:t>universities </a:t>
            </a:r>
            <a:r>
              <a:rPr lang="en-GB" sz="7200" dirty="0">
                <a:solidFill>
                  <a:schemeClr val="bg2"/>
                </a:solidFill>
                <a:latin typeface="Oswald" panose="020B0604020202020204" charset="0"/>
              </a:rPr>
              <a:t>and their partners - funders, suppliers, publishers </a:t>
            </a:r>
            <a:endParaRPr lang="en-GB" sz="7200" dirty="0" smtClean="0">
              <a:solidFill>
                <a:schemeClr val="bg2"/>
              </a:solidFill>
              <a:latin typeface="Oswald" panose="020B0604020202020204" charset="0"/>
            </a:endParaRPr>
          </a:p>
          <a:p>
            <a:pPr marL="360000" indent="-360000">
              <a:lnSpc>
                <a:spcPct val="170000"/>
              </a:lnSpc>
              <a:spcAft>
                <a:spcPts val="600"/>
              </a:spcAft>
              <a:buFont typeface="Arial" panose="020B0604020202020204" pitchFamily="34" charset="0"/>
              <a:buChar char="•"/>
            </a:pPr>
            <a:r>
              <a:rPr lang="en-GB" sz="7200" dirty="0" smtClean="0">
                <a:solidFill>
                  <a:schemeClr val="bg2"/>
                </a:solidFill>
                <a:latin typeface="Oswald" panose="020B0604020202020204" charset="0"/>
              </a:rPr>
              <a:t>Agreements and Definitions </a:t>
            </a:r>
            <a:r>
              <a:rPr lang="en-GB" sz="7200" dirty="0">
                <a:solidFill>
                  <a:schemeClr val="bg2"/>
                </a:solidFill>
                <a:latin typeface="Oswald" panose="020B0604020202020204" charset="0"/>
              </a:rPr>
              <a:t>are free to </a:t>
            </a:r>
            <a:r>
              <a:rPr lang="en-GB" sz="7200" dirty="0" smtClean="0">
                <a:solidFill>
                  <a:schemeClr val="bg2"/>
                </a:solidFill>
                <a:latin typeface="Oswald" panose="020B0604020202020204" charset="0"/>
              </a:rPr>
              <a:t>use.  </a:t>
            </a:r>
            <a:r>
              <a:rPr lang="en-GB" sz="7200" dirty="0">
                <a:solidFill>
                  <a:schemeClr val="bg2"/>
                </a:solidFill>
                <a:latin typeface="Oswald" panose="020B0604020202020204" charset="0"/>
              </a:rPr>
              <a:t>They are </a:t>
            </a:r>
            <a:r>
              <a:rPr lang="en-GB" sz="7200" dirty="0" smtClean="0">
                <a:solidFill>
                  <a:schemeClr val="bg2"/>
                </a:solidFill>
                <a:latin typeface="Oswald" panose="020B0604020202020204" charset="0"/>
              </a:rPr>
              <a:t>maintained in </a:t>
            </a:r>
            <a:r>
              <a:rPr lang="en-GB" sz="7200" dirty="0">
                <a:solidFill>
                  <a:schemeClr val="bg2"/>
                </a:solidFill>
                <a:latin typeface="Oswald" panose="020B0604020202020204" charset="0"/>
              </a:rPr>
              <a:t>the CASRAI dictionary</a:t>
            </a:r>
          </a:p>
          <a:p>
            <a:pPr marL="38074"/>
            <a:endParaRPr lang="en-GB" sz="6400" b="1" dirty="0">
              <a:solidFill>
                <a:schemeClr val="tx1"/>
              </a:solidFill>
            </a:endParaRPr>
          </a:p>
        </p:txBody>
      </p:sp>
    </p:spTree>
    <p:extLst>
      <p:ext uri="{BB962C8B-B14F-4D97-AF65-F5344CB8AC3E}">
        <p14:creationId xmlns:p14="http://schemas.microsoft.com/office/powerpoint/2010/main" val="421330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4294967295"/>
          </p:nvPr>
        </p:nvSpPr>
        <p:spPr>
          <a:xfrm>
            <a:off x="395536" y="4371975"/>
            <a:ext cx="5999163" cy="604838"/>
          </a:xfrm>
          <a:prstGeom prst="rect">
            <a:avLst/>
          </a:prstGeom>
        </p:spPr>
        <p:txBody>
          <a:bodyPr lIns="91372" tIns="91372" rIns="91372" bIns="91372" anchor="ctr" anchorCtr="0">
            <a:noAutofit/>
          </a:bodyPr>
          <a:lstStyle/>
          <a:p>
            <a:r>
              <a:rPr lang="en" sz="2800" dirty="0">
                <a:latin typeface="Oswald" panose="020B0604020202020204" charset="0"/>
              </a:rPr>
              <a:t>Information Request ‘HOTSPOTS’</a:t>
            </a:r>
          </a:p>
        </p:txBody>
      </p:sp>
      <p:pic>
        <p:nvPicPr>
          <p:cNvPr id="184" name="Shape 184"/>
          <p:cNvPicPr preferRelativeResize="0"/>
          <p:nvPr/>
        </p:nvPicPr>
        <p:blipFill>
          <a:blip r:embed="rId3">
            <a:alphaModFix/>
          </a:blip>
          <a:stretch>
            <a:fillRect/>
          </a:stretch>
        </p:blipFill>
        <p:spPr>
          <a:xfrm>
            <a:off x="2023901" y="382475"/>
            <a:ext cx="6657975" cy="3848100"/>
          </a:xfrm>
          <a:prstGeom prst="rect">
            <a:avLst/>
          </a:prstGeom>
          <a:noFill/>
          <a:ln>
            <a:noFill/>
          </a:ln>
        </p:spPr>
      </p:pic>
      <p:sp>
        <p:nvSpPr>
          <p:cNvPr id="185" name="Shape 185"/>
          <p:cNvSpPr txBox="1"/>
          <p:nvPr/>
        </p:nvSpPr>
        <p:spPr>
          <a:xfrm>
            <a:off x="4672675" y="498602"/>
            <a:ext cx="1833600" cy="518100"/>
          </a:xfrm>
          <a:prstGeom prst="rect">
            <a:avLst/>
          </a:prstGeom>
          <a:noFill/>
          <a:ln>
            <a:noFill/>
          </a:ln>
        </p:spPr>
        <p:txBody>
          <a:bodyPr lIns="91372" tIns="91372" rIns="91372" bIns="91372" anchor="t" anchorCtr="0">
            <a:noAutofit/>
          </a:bodyPr>
          <a:lstStyle/>
          <a:p>
            <a:r>
              <a:rPr lang="en" sz="1800" b="1">
                <a:latin typeface="Source Code Pro"/>
                <a:ea typeface="Source Code Pro"/>
                <a:cs typeface="Source Code Pro"/>
                <a:sym typeface="Source Code Pro"/>
              </a:rPr>
              <a:t>Duplication</a:t>
            </a:r>
          </a:p>
        </p:txBody>
      </p:sp>
      <p:sp>
        <p:nvSpPr>
          <p:cNvPr id="186" name="Shape 186"/>
          <p:cNvSpPr txBox="1"/>
          <p:nvPr/>
        </p:nvSpPr>
        <p:spPr>
          <a:xfrm>
            <a:off x="1932000" y="967313"/>
            <a:ext cx="1599300" cy="518100"/>
          </a:xfrm>
          <a:prstGeom prst="rect">
            <a:avLst/>
          </a:prstGeom>
          <a:noFill/>
          <a:ln>
            <a:noFill/>
          </a:ln>
        </p:spPr>
        <p:txBody>
          <a:bodyPr lIns="91372" tIns="91372" rIns="91372" bIns="91372" anchor="t" anchorCtr="0">
            <a:noAutofit/>
          </a:bodyPr>
          <a:lstStyle/>
          <a:p>
            <a:r>
              <a:rPr lang="en" sz="1800" b="1">
                <a:latin typeface="Source Code Pro"/>
                <a:ea typeface="Source Code Pro"/>
                <a:cs typeface="Source Code Pro"/>
                <a:sym typeface="Source Code Pro"/>
              </a:rPr>
              <a:t>Complexity</a:t>
            </a:r>
          </a:p>
        </p:txBody>
      </p:sp>
      <p:sp>
        <p:nvSpPr>
          <p:cNvPr id="187" name="Shape 187"/>
          <p:cNvSpPr txBox="1"/>
          <p:nvPr/>
        </p:nvSpPr>
        <p:spPr>
          <a:xfrm>
            <a:off x="2594975" y="2758400"/>
            <a:ext cx="1107000" cy="518100"/>
          </a:xfrm>
          <a:prstGeom prst="rect">
            <a:avLst/>
          </a:prstGeom>
          <a:noFill/>
          <a:ln>
            <a:noFill/>
          </a:ln>
        </p:spPr>
        <p:txBody>
          <a:bodyPr lIns="91372" tIns="91372" rIns="91372" bIns="91372" anchor="t" anchorCtr="0">
            <a:noAutofit/>
          </a:bodyPr>
          <a:lstStyle/>
          <a:p>
            <a:r>
              <a:rPr lang="en" sz="1800" b="1">
                <a:latin typeface="Source Code Pro"/>
                <a:ea typeface="Source Code Pro"/>
                <a:cs typeface="Source Code Pro"/>
                <a:sym typeface="Source Code Pro"/>
              </a:rPr>
              <a:t>Change</a:t>
            </a:r>
          </a:p>
        </p:txBody>
      </p:sp>
      <p:sp>
        <p:nvSpPr>
          <p:cNvPr id="188" name="Shape 188"/>
          <p:cNvSpPr txBox="1"/>
          <p:nvPr/>
        </p:nvSpPr>
        <p:spPr>
          <a:xfrm>
            <a:off x="1364376" y="1882750"/>
            <a:ext cx="1718700" cy="518100"/>
          </a:xfrm>
          <a:prstGeom prst="rect">
            <a:avLst/>
          </a:prstGeom>
          <a:noFill/>
          <a:ln>
            <a:noFill/>
          </a:ln>
        </p:spPr>
        <p:txBody>
          <a:bodyPr lIns="91372" tIns="91372" rIns="91372" bIns="91372" anchor="t" anchorCtr="0">
            <a:noAutofit/>
          </a:bodyPr>
          <a:lstStyle/>
          <a:p>
            <a:r>
              <a:rPr lang="en" sz="1800" b="1">
                <a:latin typeface="Source Code Pro"/>
                <a:ea typeface="Source Code Pro"/>
                <a:cs typeface="Source Code Pro"/>
                <a:sym typeface="Source Code Pro"/>
              </a:rPr>
              <a:t>Feasibility</a:t>
            </a:r>
          </a:p>
        </p:txBody>
      </p:sp>
      <p:sp>
        <p:nvSpPr>
          <p:cNvPr id="189" name="Shape 189"/>
          <p:cNvSpPr txBox="1"/>
          <p:nvPr/>
        </p:nvSpPr>
        <p:spPr>
          <a:xfrm>
            <a:off x="6430000" y="1550425"/>
            <a:ext cx="1599300" cy="518100"/>
          </a:xfrm>
          <a:prstGeom prst="rect">
            <a:avLst/>
          </a:prstGeom>
          <a:noFill/>
          <a:ln>
            <a:noFill/>
          </a:ln>
        </p:spPr>
        <p:txBody>
          <a:bodyPr lIns="91372" tIns="91372" rIns="91372" bIns="91372" anchor="t" anchorCtr="0">
            <a:noAutofit/>
          </a:bodyPr>
          <a:lstStyle/>
          <a:p>
            <a:r>
              <a:rPr lang="en" sz="1800" b="1">
                <a:latin typeface="Source Code Pro"/>
                <a:ea typeface="Source Code Pro"/>
                <a:cs typeface="Source Code Pro"/>
                <a:sym typeface="Source Code Pro"/>
              </a:rPr>
              <a:t>Maturity</a:t>
            </a:r>
          </a:p>
        </p:txBody>
      </p:sp>
      <p:sp>
        <p:nvSpPr>
          <p:cNvPr id="190" name="Shape 190"/>
          <p:cNvSpPr txBox="1"/>
          <p:nvPr/>
        </p:nvSpPr>
        <p:spPr>
          <a:xfrm>
            <a:off x="5515055" y="3201225"/>
            <a:ext cx="1971300" cy="518100"/>
          </a:xfrm>
          <a:prstGeom prst="rect">
            <a:avLst/>
          </a:prstGeom>
          <a:noFill/>
          <a:ln>
            <a:noFill/>
          </a:ln>
        </p:spPr>
        <p:txBody>
          <a:bodyPr lIns="91372" tIns="91372" rIns="91372" bIns="91372" anchor="t" anchorCtr="0">
            <a:noAutofit/>
          </a:bodyPr>
          <a:lstStyle/>
          <a:p>
            <a:r>
              <a:rPr lang="en" sz="1800" b="1">
                <a:latin typeface="Source Code Pro"/>
                <a:ea typeface="Source Code Pro"/>
                <a:cs typeface="Source Code Pro"/>
                <a:sym typeface="Source Code Pro"/>
              </a:rPr>
              <a:t>Comparability</a:t>
            </a:r>
          </a:p>
        </p:txBody>
      </p:sp>
      <p:sp>
        <p:nvSpPr>
          <p:cNvPr id="191" name="Shape 191"/>
          <p:cNvSpPr txBox="1"/>
          <p:nvPr/>
        </p:nvSpPr>
        <p:spPr>
          <a:xfrm>
            <a:off x="4703825" y="732846"/>
            <a:ext cx="3652800" cy="518099"/>
          </a:xfrm>
          <a:prstGeom prst="rect">
            <a:avLst/>
          </a:prstGeom>
          <a:noFill/>
          <a:ln>
            <a:noFill/>
          </a:ln>
        </p:spPr>
        <p:txBody>
          <a:bodyPr lIns="91372" tIns="91372" rIns="91372" bIns="91372" anchor="t" anchorCtr="0">
            <a:noAutofit/>
          </a:bodyPr>
          <a:lstStyle/>
          <a:p>
            <a:r>
              <a:rPr lang="en" sz="1200">
                <a:latin typeface="Source Code Pro"/>
                <a:ea typeface="Source Code Pro"/>
                <a:cs typeface="Source Code Pro"/>
                <a:sym typeface="Source Code Pro"/>
              </a:rPr>
              <a:t>Can’t reuse existing info - must re-key + across multiple requesters</a:t>
            </a:r>
          </a:p>
        </p:txBody>
      </p:sp>
      <p:sp>
        <p:nvSpPr>
          <p:cNvPr id="192" name="Shape 192"/>
          <p:cNvSpPr txBox="1"/>
          <p:nvPr/>
        </p:nvSpPr>
        <p:spPr>
          <a:xfrm>
            <a:off x="6434663" y="1791163"/>
            <a:ext cx="2653500" cy="518100"/>
          </a:xfrm>
          <a:prstGeom prst="rect">
            <a:avLst/>
          </a:prstGeom>
          <a:noFill/>
          <a:ln>
            <a:noFill/>
          </a:ln>
        </p:spPr>
        <p:txBody>
          <a:bodyPr lIns="91372" tIns="91372" rIns="91372" bIns="91372" anchor="t" anchorCtr="0">
            <a:noAutofit/>
          </a:bodyPr>
          <a:lstStyle/>
          <a:p>
            <a:r>
              <a:rPr lang="en" sz="1200">
                <a:latin typeface="Source Code Pro"/>
                <a:ea typeface="Source Code Pro"/>
                <a:cs typeface="Source Code Pro"/>
                <a:sym typeface="Source Code Pro"/>
              </a:rPr>
              <a:t>Meaning/relevance of info needs more shared analysis</a:t>
            </a:r>
          </a:p>
        </p:txBody>
      </p:sp>
      <p:sp>
        <p:nvSpPr>
          <p:cNvPr id="193" name="Shape 193"/>
          <p:cNvSpPr txBox="1"/>
          <p:nvPr/>
        </p:nvSpPr>
        <p:spPr>
          <a:xfrm>
            <a:off x="534800" y="1212250"/>
            <a:ext cx="2892000" cy="518100"/>
          </a:xfrm>
          <a:prstGeom prst="rect">
            <a:avLst/>
          </a:prstGeom>
          <a:noFill/>
          <a:ln>
            <a:noFill/>
          </a:ln>
        </p:spPr>
        <p:txBody>
          <a:bodyPr lIns="91372" tIns="91372" rIns="91372" bIns="91372" anchor="t" anchorCtr="0">
            <a:noAutofit/>
          </a:bodyPr>
          <a:lstStyle/>
          <a:p>
            <a:pPr algn="r"/>
            <a:r>
              <a:rPr lang="en" sz="1200" dirty="0">
                <a:latin typeface="Source Code Pro"/>
                <a:ea typeface="Source Code Pro"/>
                <a:cs typeface="Source Code Pro"/>
                <a:sym typeface="Source Code Pro"/>
              </a:rPr>
              <a:t>Granularity higher than warranted by business step</a:t>
            </a:r>
          </a:p>
        </p:txBody>
      </p:sp>
      <p:sp>
        <p:nvSpPr>
          <p:cNvPr id="194" name="Shape 194"/>
          <p:cNvSpPr txBox="1"/>
          <p:nvPr/>
        </p:nvSpPr>
        <p:spPr>
          <a:xfrm>
            <a:off x="477552" y="2111511"/>
            <a:ext cx="2511900" cy="518100"/>
          </a:xfrm>
          <a:prstGeom prst="rect">
            <a:avLst/>
          </a:prstGeom>
          <a:noFill/>
          <a:ln>
            <a:noFill/>
          </a:ln>
        </p:spPr>
        <p:txBody>
          <a:bodyPr lIns="91372" tIns="91372" rIns="91372" bIns="91372" anchor="t" anchorCtr="0">
            <a:noAutofit/>
          </a:bodyPr>
          <a:lstStyle/>
          <a:p>
            <a:pPr algn="r"/>
            <a:r>
              <a:rPr lang="en" sz="1200">
                <a:latin typeface="Source Code Pro"/>
                <a:ea typeface="Source Code Pro"/>
                <a:cs typeface="Source Code Pro"/>
                <a:sym typeface="Source Code Pro"/>
              </a:rPr>
              <a:t>Info clearly useful but very hard to collect</a:t>
            </a:r>
          </a:p>
        </p:txBody>
      </p:sp>
      <p:sp>
        <p:nvSpPr>
          <p:cNvPr id="195" name="Shape 195"/>
          <p:cNvSpPr txBox="1"/>
          <p:nvPr/>
        </p:nvSpPr>
        <p:spPr>
          <a:xfrm>
            <a:off x="1094207" y="3009340"/>
            <a:ext cx="2511900" cy="686099"/>
          </a:xfrm>
          <a:prstGeom prst="rect">
            <a:avLst/>
          </a:prstGeom>
          <a:noFill/>
          <a:ln>
            <a:noFill/>
          </a:ln>
        </p:spPr>
        <p:txBody>
          <a:bodyPr lIns="91372" tIns="91372" rIns="91372" bIns="91372" anchor="t" anchorCtr="0">
            <a:noAutofit/>
          </a:bodyPr>
          <a:lstStyle/>
          <a:p>
            <a:pPr algn="r"/>
            <a:r>
              <a:rPr lang="en" sz="1200" dirty="0">
                <a:latin typeface="Source Code Pro"/>
                <a:ea typeface="Source Code Pro"/>
                <a:cs typeface="Source Code Pro"/>
                <a:sym typeface="Source Code Pro"/>
              </a:rPr>
              <a:t>Too frequent changes to info requests + across multiple requesters </a:t>
            </a:r>
          </a:p>
        </p:txBody>
      </p:sp>
      <p:sp>
        <p:nvSpPr>
          <p:cNvPr id="196" name="Shape 196"/>
          <p:cNvSpPr txBox="1"/>
          <p:nvPr/>
        </p:nvSpPr>
        <p:spPr>
          <a:xfrm>
            <a:off x="5551900" y="3466825"/>
            <a:ext cx="3156000" cy="518100"/>
          </a:xfrm>
          <a:prstGeom prst="rect">
            <a:avLst/>
          </a:prstGeom>
          <a:noFill/>
          <a:ln>
            <a:noFill/>
          </a:ln>
        </p:spPr>
        <p:txBody>
          <a:bodyPr lIns="91372" tIns="91372" rIns="91372" bIns="91372" anchor="t" anchorCtr="0">
            <a:noAutofit/>
          </a:bodyPr>
          <a:lstStyle/>
          <a:p>
            <a:r>
              <a:rPr lang="en" sz="1200">
                <a:latin typeface="Source Code Pro"/>
                <a:ea typeface="Source Code Pro"/>
                <a:cs typeface="Source Code Pro"/>
                <a:sym typeface="Source Code Pro"/>
              </a:rPr>
              <a:t>Info cannot be compared across requesters and suppliers</a:t>
            </a:r>
          </a:p>
        </p:txBody>
      </p:sp>
    </p:spTree>
    <p:extLst>
      <p:ext uri="{BB962C8B-B14F-4D97-AF65-F5344CB8AC3E}">
        <p14:creationId xmlns:p14="http://schemas.microsoft.com/office/powerpoint/2010/main" val="216990259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5" y="372501"/>
            <a:ext cx="8520599" cy="759089"/>
          </a:xfrm>
        </p:spPr>
        <p:txBody>
          <a:bodyPr/>
          <a:lstStyle/>
          <a:p>
            <a:r>
              <a:rPr lang="en-GB" dirty="0" smtClean="0"/>
              <a:t/>
            </a:r>
            <a:br>
              <a:rPr lang="en-GB" dirty="0" smtClean="0"/>
            </a:br>
            <a:r>
              <a:rPr lang="en-GB" dirty="0" smtClean="0"/>
              <a:t>University Perspective: Interoperability </a:t>
            </a:r>
            <a:endParaRPr lang="en-GB" dirty="0"/>
          </a:p>
        </p:txBody>
      </p:sp>
      <p:sp>
        <p:nvSpPr>
          <p:cNvPr id="3" name="Text Placeholder 2"/>
          <p:cNvSpPr>
            <a:spLocks noGrp="1"/>
          </p:cNvSpPr>
          <p:nvPr>
            <p:ph type="body" idx="1"/>
          </p:nvPr>
        </p:nvSpPr>
        <p:spPr>
          <a:xfrm>
            <a:off x="311705" y="1468825"/>
            <a:ext cx="4548327" cy="3099900"/>
          </a:xfrm>
        </p:spPr>
        <p:txBody>
          <a:bodyPr/>
          <a:lstStyle/>
          <a:p>
            <a:pPr marL="292086" indent="-292086">
              <a:lnSpc>
                <a:spcPct val="100000"/>
              </a:lnSpc>
              <a:spcAft>
                <a:spcPts val="1023"/>
              </a:spcAft>
              <a:buFont typeface="Arial" panose="020B0604020202020204" pitchFamily="34" charset="0"/>
              <a:buChar char="•"/>
            </a:pPr>
            <a:r>
              <a:rPr lang="en-GB" sz="1400" dirty="0"/>
              <a:t>Produce a CASRAI standard question-set and definitions for a business </a:t>
            </a:r>
            <a:r>
              <a:rPr lang="en-GB" sz="1400" dirty="0" smtClean="0"/>
              <a:t>process</a:t>
            </a:r>
          </a:p>
          <a:p>
            <a:pPr marL="292086" indent="-292086">
              <a:lnSpc>
                <a:spcPct val="100000"/>
              </a:lnSpc>
              <a:spcAft>
                <a:spcPts val="1023"/>
              </a:spcAft>
              <a:buFont typeface="Arial" panose="020B0604020202020204" pitchFamily="34" charset="0"/>
              <a:buChar char="•"/>
            </a:pPr>
            <a:r>
              <a:rPr lang="en" sz="1400" dirty="0" smtClean="0"/>
              <a:t>Choose </a:t>
            </a:r>
            <a:r>
              <a:rPr lang="en" sz="1400" dirty="0"/>
              <a:t>a common data model e.g. CERIF XML</a:t>
            </a:r>
          </a:p>
          <a:p>
            <a:pPr marL="292086" indent="-292086">
              <a:lnSpc>
                <a:spcPct val="100000"/>
              </a:lnSpc>
              <a:spcAft>
                <a:spcPts val="1023"/>
              </a:spcAft>
              <a:buFont typeface="Arial" panose="020B0604020202020204" pitchFamily="34" charset="0"/>
              <a:buChar char="•"/>
            </a:pPr>
            <a:r>
              <a:rPr lang="en" sz="1400" dirty="0"/>
              <a:t>Use persistent identifiers e.g. ORCID, DOI, </a:t>
            </a:r>
            <a:r>
              <a:rPr lang="en" sz="1400" dirty="0" smtClean="0"/>
              <a:t>ISNI</a:t>
            </a:r>
          </a:p>
          <a:p>
            <a:pPr marL="292086" indent="-292086">
              <a:lnSpc>
                <a:spcPct val="100000"/>
              </a:lnSpc>
              <a:spcAft>
                <a:spcPts val="1023"/>
              </a:spcAft>
              <a:buFont typeface="Arial" panose="020B0604020202020204" pitchFamily="34" charset="0"/>
              <a:buChar char="•"/>
            </a:pPr>
            <a:r>
              <a:rPr lang="en-GB" sz="1400" dirty="0" smtClean="0"/>
              <a:t>Develop system agnostic definitions</a:t>
            </a:r>
            <a:endParaRPr lang="en" sz="1400" dirty="0"/>
          </a:p>
          <a:p>
            <a:pPr marL="292086" indent="-292086">
              <a:lnSpc>
                <a:spcPct val="100000"/>
              </a:lnSpc>
              <a:spcAft>
                <a:spcPts val="1023"/>
              </a:spcAft>
              <a:buFont typeface="Arial" panose="020B0604020202020204" pitchFamily="34" charset="0"/>
              <a:buChar char="•"/>
            </a:pPr>
            <a:r>
              <a:rPr lang="en" sz="1400" dirty="0"/>
              <a:t>Implement via solution providers to move data between </a:t>
            </a:r>
            <a:r>
              <a:rPr lang="en" sz="1400" dirty="0" smtClean="0"/>
              <a:t>systems</a:t>
            </a:r>
          </a:p>
          <a:p>
            <a:pPr marL="292086" indent="-292086">
              <a:lnSpc>
                <a:spcPct val="100000"/>
              </a:lnSpc>
              <a:spcAft>
                <a:spcPts val="1023"/>
              </a:spcAft>
              <a:buFont typeface="Arial" panose="020B0604020202020204" pitchFamily="34" charset="0"/>
              <a:buChar char="•"/>
            </a:pPr>
            <a:r>
              <a:rPr lang="en-GB" sz="1400" dirty="0" smtClean="0"/>
              <a:t>I</a:t>
            </a:r>
            <a:r>
              <a:rPr lang="en" sz="1400" dirty="0" smtClean="0"/>
              <a:t>ncreases opportunities for data sharing</a:t>
            </a:r>
            <a:endParaRPr lang="en" sz="1400" dirty="0"/>
          </a:p>
          <a:p>
            <a:pPr marL="292086" indent="-292086">
              <a:lnSpc>
                <a:spcPct val="100000"/>
              </a:lnSpc>
              <a:spcAft>
                <a:spcPts val="1023"/>
              </a:spcAft>
              <a:buFont typeface="Arial" panose="020B0604020202020204" pitchFamily="34" charset="0"/>
              <a:buChar char="•"/>
            </a:pPr>
            <a:endParaRPr lang="en" dirty="0"/>
          </a:p>
        </p:txBody>
      </p:sp>
      <p:pic>
        <p:nvPicPr>
          <p:cNvPr id="4" name="Picture 3"/>
          <p:cNvPicPr>
            <a:picLocks noChangeAspect="1"/>
          </p:cNvPicPr>
          <p:nvPr/>
        </p:nvPicPr>
        <p:blipFill>
          <a:blip r:embed="rId3">
            <a:alphaModFix/>
          </a:blip>
          <a:stretch>
            <a:fillRect/>
          </a:stretch>
        </p:blipFill>
        <p:spPr>
          <a:xfrm>
            <a:off x="5182840" y="1322273"/>
            <a:ext cx="3684240" cy="3015200"/>
          </a:xfrm>
          <a:prstGeom prst="rect">
            <a:avLst/>
          </a:prstGeom>
          <a:noFill/>
          <a:ln>
            <a:noFill/>
          </a:ln>
          <a:effectLst>
            <a:outerShdw blurRad="50800" dist="38100" dir="8100000" algn="tr" rotWithShape="0">
              <a:prstClr val="black">
                <a:alpha val="40000"/>
              </a:prstClr>
            </a:outerShdw>
          </a:effectLst>
        </p:spPr>
      </p:pic>
      <p:pic>
        <p:nvPicPr>
          <p:cNvPr id="6" name="Picture 5"/>
          <p:cNvPicPr>
            <a:picLocks noChangeAspect="1"/>
          </p:cNvPicPr>
          <p:nvPr/>
        </p:nvPicPr>
        <p:blipFill>
          <a:blip r:embed="rId4">
            <a:alphaModFix/>
          </a:blip>
          <a:stretch>
            <a:fillRect/>
          </a:stretch>
        </p:blipFill>
        <p:spPr>
          <a:xfrm>
            <a:off x="4860032" y="2829873"/>
            <a:ext cx="2800151" cy="1738852"/>
          </a:xfrm>
          <a:prstGeom prst="rect">
            <a:avLst/>
          </a:prstGeom>
          <a:noFill/>
          <a:ln>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53209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prstGeom prst="rect">
            <a:avLst/>
          </a:prstGeom>
        </p:spPr>
        <p:txBody>
          <a:bodyPr lIns="91362" tIns="91362" rIns="91362" bIns="91362" anchor="b" anchorCtr="0">
            <a:noAutofit/>
          </a:bodyPr>
          <a:lstStyle/>
          <a:p>
            <a:r>
              <a:rPr lang="en" dirty="0"/>
              <a:t>University </a:t>
            </a:r>
            <a:r>
              <a:rPr lang="en" dirty="0" smtClean="0"/>
              <a:t>Perspective</a:t>
            </a:r>
            <a:endParaRPr lang="en" dirty="0"/>
          </a:p>
        </p:txBody>
      </p:sp>
      <p:sp>
        <p:nvSpPr>
          <p:cNvPr id="121" name="Shape 121"/>
          <p:cNvSpPr txBox="1">
            <a:spLocks noGrp="1"/>
          </p:cNvSpPr>
          <p:nvPr>
            <p:ph type="body" idx="1"/>
          </p:nvPr>
        </p:nvSpPr>
        <p:spPr>
          <a:prstGeom prst="rect">
            <a:avLst/>
          </a:prstGeom>
        </p:spPr>
        <p:txBody>
          <a:bodyPr lIns="91362" tIns="91362" rIns="91362" bIns="91362" anchor="t" anchorCtr="0">
            <a:noAutofit/>
          </a:bodyPr>
          <a:lstStyle/>
          <a:p>
            <a:pPr marL="292086" indent="-292086">
              <a:lnSpc>
                <a:spcPct val="100000"/>
              </a:lnSpc>
              <a:spcAft>
                <a:spcPts val="1023"/>
              </a:spcAft>
              <a:buFont typeface="Arial" panose="020B0604020202020204" pitchFamily="34" charset="0"/>
              <a:buChar char="•"/>
            </a:pPr>
            <a:r>
              <a:rPr lang="en-GB" sz="1700" dirty="0" smtClean="0"/>
              <a:t>Example: reporting OA activity and APC payments</a:t>
            </a:r>
            <a:endParaRPr lang="en" sz="1700" dirty="0" smtClean="0"/>
          </a:p>
          <a:p>
            <a:pPr marL="292086" indent="-292086">
              <a:lnSpc>
                <a:spcPct val="100000"/>
              </a:lnSpc>
              <a:spcAft>
                <a:spcPts val="1023"/>
              </a:spcAft>
              <a:buFont typeface="Arial" panose="020B0604020202020204" pitchFamily="34" charset="0"/>
              <a:buChar char="•"/>
            </a:pPr>
            <a:r>
              <a:rPr lang="en" sz="1700" dirty="0" smtClean="0"/>
              <a:t>All Re-inventing </a:t>
            </a:r>
            <a:r>
              <a:rPr lang="en" sz="1700" dirty="0"/>
              <a:t>classifications </a:t>
            </a:r>
          </a:p>
          <a:p>
            <a:pPr marL="292086" indent="-292086">
              <a:lnSpc>
                <a:spcPct val="100000"/>
              </a:lnSpc>
              <a:spcAft>
                <a:spcPts val="1023"/>
              </a:spcAft>
              <a:buFont typeface="Arial" panose="020B0604020202020204" pitchFamily="34" charset="0"/>
              <a:buChar char="•"/>
            </a:pPr>
            <a:r>
              <a:rPr lang="en" sz="1700" dirty="0" smtClean="0"/>
              <a:t>Cost </a:t>
            </a:r>
            <a:r>
              <a:rPr lang="en" sz="1700" dirty="0"/>
              <a:t>to </a:t>
            </a:r>
            <a:r>
              <a:rPr lang="en" sz="1700" dirty="0" smtClean="0"/>
              <a:t>tax-payer</a:t>
            </a:r>
          </a:p>
          <a:p>
            <a:pPr marL="292086" indent="-292086">
              <a:lnSpc>
                <a:spcPct val="100000"/>
              </a:lnSpc>
              <a:spcAft>
                <a:spcPts val="1023"/>
              </a:spcAft>
              <a:buFont typeface="Arial" panose="020B0604020202020204" pitchFamily="34" charset="0"/>
              <a:buChar char="•"/>
            </a:pPr>
            <a:r>
              <a:rPr lang="en-GB" sz="1700" dirty="0" smtClean="0"/>
              <a:t>Stakeholders work together </a:t>
            </a:r>
            <a:endParaRPr lang="en" sz="1700" dirty="0"/>
          </a:p>
          <a:p>
            <a:pPr marL="292086" indent="-292086">
              <a:lnSpc>
                <a:spcPct val="100000"/>
              </a:lnSpc>
              <a:spcAft>
                <a:spcPts val="1023"/>
              </a:spcAft>
              <a:buFont typeface="Arial" panose="020B0604020202020204" pitchFamily="34" charset="0"/>
              <a:buChar char="•"/>
            </a:pPr>
            <a:r>
              <a:rPr lang="en" sz="1700" dirty="0" smtClean="0"/>
              <a:t>Will facilitate </a:t>
            </a:r>
            <a:r>
              <a:rPr lang="en" sz="1700" dirty="0"/>
              <a:t>common understanding </a:t>
            </a:r>
            <a:r>
              <a:rPr lang="en" sz="1700" dirty="0" smtClean="0"/>
              <a:t>of </a:t>
            </a:r>
            <a:r>
              <a:rPr lang="en-GB" sz="1700" dirty="0" smtClean="0"/>
              <a:t>what’s being requested </a:t>
            </a:r>
            <a:endParaRPr lang="en" sz="1700" dirty="0"/>
          </a:p>
        </p:txBody>
      </p:sp>
      <p:pic>
        <p:nvPicPr>
          <p:cNvPr id="122" name="Shape 122"/>
          <p:cNvPicPr preferRelativeResize="0"/>
          <p:nvPr/>
        </p:nvPicPr>
        <p:blipFill>
          <a:blip r:embed="rId3">
            <a:alphaModFix/>
          </a:blip>
          <a:stretch>
            <a:fillRect/>
          </a:stretch>
        </p:blipFill>
        <p:spPr>
          <a:xfrm>
            <a:off x="4860032" y="140090"/>
            <a:ext cx="3312368" cy="3439772"/>
          </a:xfrm>
          <a:prstGeom prst="rect">
            <a:avLst/>
          </a:prstGeom>
          <a:noFill/>
          <a:ln>
            <a:noFill/>
          </a:ln>
          <a:effectLst>
            <a:outerShdw blurRad="50800" dist="38100" dir="8100000" algn="tr" rotWithShape="0">
              <a:prstClr val="black">
                <a:alpha val="40000"/>
              </a:prstClr>
            </a:outerShdw>
          </a:effectLst>
        </p:spPr>
      </p:pic>
      <p:pic>
        <p:nvPicPr>
          <p:cNvPr id="123" name="Shape 123"/>
          <p:cNvPicPr preferRelativeResize="0"/>
          <p:nvPr/>
        </p:nvPicPr>
        <p:blipFill>
          <a:blip r:embed="rId4">
            <a:alphaModFix/>
          </a:blip>
          <a:stretch>
            <a:fillRect/>
          </a:stretch>
        </p:blipFill>
        <p:spPr>
          <a:xfrm>
            <a:off x="4940621" y="3651870"/>
            <a:ext cx="4167883" cy="1398740"/>
          </a:xfrm>
          <a:prstGeom prst="rect">
            <a:avLst/>
          </a:prstGeom>
          <a:noFill/>
          <a:ln>
            <a:noFill/>
          </a:ln>
          <a:effectLst>
            <a:outerShdw blurRad="50800" dist="38100" dir="8100000" algn="tr" rotWithShape="0">
              <a:prstClr val="black">
                <a:alpha val="40000"/>
              </a:prstClr>
            </a:outerShdw>
          </a:effectLst>
        </p:spPr>
      </p:pic>
      <p:sp>
        <p:nvSpPr>
          <p:cNvPr id="124" name="Shape 124"/>
          <p:cNvSpPr/>
          <p:nvPr/>
        </p:nvSpPr>
        <p:spPr>
          <a:xfrm rot="19938793">
            <a:off x="6417697" y="3248016"/>
            <a:ext cx="428700" cy="857400"/>
          </a:xfrm>
          <a:prstGeom prst="downArrow">
            <a:avLst>
              <a:gd name="adj1" fmla="val 50000"/>
              <a:gd name="adj2" fmla="val 50000"/>
            </a:avLst>
          </a:prstGeom>
          <a:solidFill>
            <a:srgbClr val="FFC000"/>
          </a:solidFill>
          <a:ln w="9525" cap="flat" cmpd="sng">
            <a:solidFill>
              <a:schemeClr val="dk2"/>
            </a:solidFill>
            <a:prstDash val="solid"/>
            <a:round/>
            <a:headEnd type="none" w="med" len="med"/>
            <a:tailEnd type="none" w="med" len="med"/>
          </a:ln>
        </p:spPr>
        <p:txBody>
          <a:bodyPr lIns="91362" tIns="91362" rIns="91362" bIns="91362" anchor="ctr" anchorCtr="0">
            <a:noAutofit/>
          </a:bodyPr>
          <a:lstStyle/>
          <a:p>
            <a:endParaRPr dirty="0"/>
          </a:p>
        </p:txBody>
      </p:sp>
      <p:sp>
        <p:nvSpPr>
          <p:cNvPr id="125" name="Shape 125"/>
          <p:cNvSpPr txBox="1"/>
          <p:nvPr/>
        </p:nvSpPr>
        <p:spPr>
          <a:xfrm>
            <a:off x="5940152" y="2774792"/>
            <a:ext cx="2448272" cy="589046"/>
          </a:xfrm>
          <a:prstGeom prst="rect">
            <a:avLst/>
          </a:prstGeom>
          <a:noFill/>
          <a:ln>
            <a:noFill/>
          </a:ln>
        </p:spPr>
        <p:txBody>
          <a:bodyPr lIns="91362" tIns="91362" rIns="91362" bIns="91362" anchor="ctr" anchorCtr="0">
            <a:noAutofit/>
          </a:bodyPr>
          <a:lstStyle/>
          <a:p>
            <a:pPr marL="456888" indent="-228444">
              <a:lnSpc>
                <a:spcPct val="115000"/>
              </a:lnSpc>
              <a:spcAft>
                <a:spcPts val="1600"/>
              </a:spcAft>
              <a:buClr>
                <a:srgbClr val="424242"/>
              </a:buClr>
            </a:pPr>
            <a:r>
              <a:rPr lang="en" b="1" u="sng" dirty="0">
                <a:solidFill>
                  <a:srgbClr val="01AFD1"/>
                </a:solidFill>
                <a:latin typeface="Source Code Pro"/>
                <a:ea typeface="Source Code Pro"/>
                <a:cs typeface="Source Code Pro"/>
                <a:sym typeface="Source Code Pro"/>
                <a:hlinkClick r:id="rId5"/>
              </a:rPr>
              <a:t>http://e2eoa.org/</a:t>
            </a:r>
            <a:r>
              <a:rPr lang="en" b="1" dirty="0">
                <a:solidFill>
                  <a:srgbClr val="424242"/>
                </a:solidFill>
                <a:latin typeface="Source Code Pro"/>
                <a:ea typeface="Source Code Pro"/>
                <a:cs typeface="Source Code Pro"/>
                <a:sym typeface="Source Code Pro"/>
              </a:rPr>
              <a:t> </a:t>
            </a:r>
          </a:p>
        </p:txBody>
      </p:sp>
    </p:spTree>
    <p:extLst>
      <p:ext uri="{BB962C8B-B14F-4D97-AF65-F5344CB8AC3E}">
        <p14:creationId xmlns:p14="http://schemas.microsoft.com/office/powerpoint/2010/main" val="1892220819"/>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prstGeom prst="rect">
            <a:avLst/>
          </a:prstGeom>
        </p:spPr>
        <p:txBody>
          <a:bodyPr lIns="91362" tIns="91362" rIns="91362" bIns="91362" anchor="b" anchorCtr="0">
            <a:noAutofit/>
          </a:bodyPr>
          <a:lstStyle/>
          <a:p>
            <a:r>
              <a:rPr lang="en" dirty="0" smtClean="0"/>
              <a:t>UK Pilot 2013-2015</a:t>
            </a:r>
            <a:endParaRPr lang="en" dirty="0"/>
          </a:p>
        </p:txBody>
      </p:sp>
      <p:sp>
        <p:nvSpPr>
          <p:cNvPr id="102" name="Shape 102"/>
          <p:cNvSpPr txBox="1">
            <a:spLocks noGrp="1"/>
          </p:cNvSpPr>
          <p:nvPr>
            <p:ph type="body" idx="1"/>
          </p:nvPr>
        </p:nvSpPr>
        <p:spPr>
          <a:xfrm>
            <a:off x="311705" y="1384868"/>
            <a:ext cx="8520599" cy="3239113"/>
          </a:xfrm>
          <a:prstGeom prst="rect">
            <a:avLst/>
          </a:prstGeom>
        </p:spPr>
        <p:txBody>
          <a:bodyPr lIns="91362" tIns="91362" rIns="91362" bIns="91362" anchor="t" anchorCtr="0">
            <a:noAutofit/>
          </a:bodyPr>
          <a:lstStyle/>
          <a:p>
            <a:pPr marL="456888" indent="-304592">
              <a:spcAft>
                <a:spcPts val="511"/>
              </a:spcAft>
            </a:pPr>
            <a:r>
              <a:rPr lang="en-GB" sz="1700" b="1" dirty="0" smtClean="0"/>
              <a:t>What worked well?</a:t>
            </a:r>
            <a:endParaRPr lang="en-GB" sz="1700" b="1" dirty="0"/>
          </a:p>
          <a:p>
            <a:pPr marL="292086" indent="-292086">
              <a:lnSpc>
                <a:spcPct val="100000"/>
              </a:lnSpc>
              <a:spcAft>
                <a:spcPts val="1023"/>
              </a:spcAft>
              <a:buFont typeface="Arial" panose="020B0604020202020204" pitchFamily="34" charset="0"/>
              <a:buChar char="•"/>
            </a:pPr>
            <a:r>
              <a:rPr lang="en-GB" sz="1700" dirty="0"/>
              <a:t>Community spirit between stakeholders</a:t>
            </a:r>
          </a:p>
          <a:p>
            <a:pPr marL="292086" indent="-292086">
              <a:lnSpc>
                <a:spcPct val="100000"/>
              </a:lnSpc>
              <a:spcAft>
                <a:spcPts val="1023"/>
              </a:spcAft>
              <a:buFont typeface="Arial" panose="020B0604020202020204" pitchFamily="34" charset="0"/>
              <a:buChar char="•"/>
            </a:pPr>
            <a:r>
              <a:rPr lang="en-GB" sz="1700" dirty="0"/>
              <a:t>Reached agreement on some common terms</a:t>
            </a:r>
          </a:p>
          <a:p>
            <a:pPr marL="292086" indent="-292086">
              <a:lnSpc>
                <a:spcPct val="100000"/>
              </a:lnSpc>
              <a:spcAft>
                <a:spcPts val="1023"/>
              </a:spcAft>
              <a:buFont typeface="Arial" panose="020B0604020202020204" pitchFamily="34" charset="0"/>
              <a:buChar char="•"/>
            </a:pPr>
            <a:r>
              <a:rPr lang="en-GB" sz="1700" dirty="0"/>
              <a:t>Vision embraced</a:t>
            </a:r>
          </a:p>
          <a:p>
            <a:pPr marL="456888" indent="-304592">
              <a:spcAft>
                <a:spcPts val="511"/>
              </a:spcAft>
            </a:pPr>
            <a:endParaRPr lang="en-GB" sz="1700" dirty="0"/>
          </a:p>
          <a:p>
            <a:pPr marL="456888" indent="-304592">
              <a:spcAft>
                <a:spcPts val="511"/>
              </a:spcAft>
            </a:pPr>
            <a:r>
              <a:rPr lang="en-GB" sz="1700" b="1" dirty="0" smtClean="0"/>
              <a:t>Lessons learned?</a:t>
            </a:r>
          </a:p>
          <a:p>
            <a:pPr marL="292086" indent="-292086">
              <a:lnSpc>
                <a:spcPct val="100000"/>
              </a:lnSpc>
              <a:spcAft>
                <a:spcPts val="1023"/>
              </a:spcAft>
              <a:buFont typeface="Arial" panose="020B0604020202020204" pitchFamily="34" charset="0"/>
              <a:buChar char="•"/>
            </a:pPr>
            <a:r>
              <a:rPr lang="en-GB" sz="1700" dirty="0"/>
              <a:t>Process was not clear to all – communicate it better</a:t>
            </a:r>
          </a:p>
          <a:p>
            <a:pPr marL="292086" indent="-292086">
              <a:lnSpc>
                <a:spcPct val="100000"/>
              </a:lnSpc>
              <a:spcAft>
                <a:spcPts val="1023"/>
              </a:spcAft>
              <a:buFont typeface="Arial" panose="020B0604020202020204" pitchFamily="34" charset="0"/>
              <a:buChar char="•"/>
            </a:pPr>
            <a:r>
              <a:rPr lang="en-GB" sz="1700" dirty="0"/>
              <a:t>Research previous work </a:t>
            </a:r>
          </a:p>
          <a:p>
            <a:pPr marL="292086" indent="-292086">
              <a:lnSpc>
                <a:spcPct val="100000"/>
              </a:lnSpc>
              <a:spcAft>
                <a:spcPts val="1023"/>
              </a:spcAft>
              <a:buFont typeface="Arial" panose="020B0604020202020204" pitchFamily="34" charset="0"/>
              <a:buChar char="•"/>
            </a:pPr>
            <a:r>
              <a:rPr lang="en-GB" sz="1700" dirty="0"/>
              <a:t>Focus on defining a clear scope for each working group </a:t>
            </a:r>
            <a:r>
              <a:rPr lang="en-GB" sz="1700" dirty="0" smtClean="0"/>
              <a:t> </a:t>
            </a:r>
          </a:p>
          <a:p>
            <a:pPr marL="456888" indent="-304592"/>
            <a:endParaRPr lang="en" sz="1100" dirty="0"/>
          </a:p>
        </p:txBody>
      </p:sp>
    </p:spTree>
    <p:extLst>
      <p:ext uri="{BB962C8B-B14F-4D97-AF65-F5344CB8AC3E}">
        <p14:creationId xmlns:p14="http://schemas.microsoft.com/office/powerpoint/2010/main" val="3311972107"/>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prstGeom prst="rect">
            <a:avLst/>
          </a:prstGeom>
        </p:spPr>
        <p:txBody>
          <a:bodyPr lIns="91362" tIns="91362" rIns="91362" bIns="91362" anchor="b" anchorCtr="0">
            <a:noAutofit/>
          </a:bodyPr>
          <a:lstStyle/>
          <a:p>
            <a:r>
              <a:rPr lang="en" dirty="0"/>
              <a:t>CASRAI: Accomplishments </a:t>
            </a:r>
            <a:r>
              <a:rPr lang="en" dirty="0" smtClean="0"/>
              <a:t>to-date</a:t>
            </a:r>
            <a:endParaRPr lang="en" dirty="0"/>
          </a:p>
        </p:txBody>
      </p:sp>
      <p:sp>
        <p:nvSpPr>
          <p:cNvPr id="102" name="Shape 102"/>
          <p:cNvSpPr txBox="1">
            <a:spLocks noGrp="1"/>
          </p:cNvSpPr>
          <p:nvPr>
            <p:ph type="body" idx="1"/>
          </p:nvPr>
        </p:nvSpPr>
        <p:spPr>
          <a:xfrm>
            <a:off x="311705" y="1384868"/>
            <a:ext cx="8520599" cy="3239113"/>
          </a:xfrm>
          <a:prstGeom prst="rect">
            <a:avLst/>
          </a:prstGeom>
        </p:spPr>
        <p:txBody>
          <a:bodyPr lIns="91362" tIns="91362" rIns="91362" bIns="91362" anchor="t" anchorCtr="0">
            <a:noAutofit/>
          </a:bodyPr>
          <a:lstStyle/>
          <a:p>
            <a:pPr marL="456888" indent="-304592">
              <a:spcAft>
                <a:spcPts val="511"/>
              </a:spcAft>
            </a:pPr>
            <a:r>
              <a:rPr lang="en-GB" sz="1700" b="1" dirty="0"/>
              <a:t>Jisc-CASRAI </a:t>
            </a:r>
            <a:r>
              <a:rPr lang="en-GB" sz="1700" b="1" dirty="0" smtClean="0"/>
              <a:t>Pilot </a:t>
            </a:r>
            <a:endParaRPr lang="en-GB" sz="1700" b="1" dirty="0"/>
          </a:p>
          <a:p>
            <a:pPr marL="456888" indent="-304592">
              <a:lnSpc>
                <a:spcPct val="100000"/>
              </a:lnSpc>
              <a:spcAft>
                <a:spcPts val="0"/>
              </a:spcAft>
              <a:buFont typeface="Arial" panose="020B0604020202020204" pitchFamily="34" charset="0"/>
              <a:buChar char="•"/>
            </a:pPr>
            <a:r>
              <a:rPr lang="en-GB" sz="1700" dirty="0"/>
              <a:t>Research Data Management Profile </a:t>
            </a:r>
          </a:p>
          <a:p>
            <a:pPr marL="456888" indent="-304592">
              <a:lnSpc>
                <a:spcPct val="100000"/>
              </a:lnSpc>
              <a:spcAft>
                <a:spcPts val="0"/>
              </a:spcAft>
              <a:buFont typeface="Arial" panose="020B0604020202020204" pitchFamily="34" charset="0"/>
              <a:buChar char="•"/>
            </a:pPr>
            <a:r>
              <a:rPr lang="en-GB" sz="1700" dirty="0"/>
              <a:t>Open Access Reporting </a:t>
            </a:r>
          </a:p>
          <a:p>
            <a:pPr marL="456888" indent="-304592">
              <a:lnSpc>
                <a:spcPct val="100000"/>
              </a:lnSpc>
              <a:spcAft>
                <a:spcPts val="511"/>
              </a:spcAft>
              <a:buFont typeface="Arial" panose="020B0604020202020204" pitchFamily="34" charset="0"/>
              <a:buChar char="•"/>
            </a:pPr>
            <a:r>
              <a:rPr lang="en-GB" sz="1700" dirty="0"/>
              <a:t>OrgID </a:t>
            </a:r>
          </a:p>
          <a:p>
            <a:pPr marL="456888" indent="-304592">
              <a:spcAft>
                <a:spcPts val="511"/>
              </a:spcAft>
            </a:pPr>
            <a:r>
              <a:rPr lang="en-GB" sz="1700" b="1" dirty="0"/>
              <a:t>Canadian </a:t>
            </a:r>
            <a:r>
              <a:rPr lang="en-GB" sz="1700" b="1" dirty="0" smtClean="0"/>
              <a:t>Chapter</a:t>
            </a:r>
            <a:endParaRPr lang="en-GB" sz="1700" b="1" dirty="0"/>
          </a:p>
          <a:p>
            <a:pPr marL="456888" indent="-304592">
              <a:lnSpc>
                <a:spcPct val="100000"/>
              </a:lnSpc>
              <a:spcAft>
                <a:spcPts val="0"/>
              </a:spcAft>
              <a:buFont typeface="Arial" panose="020B0604020202020204" pitchFamily="34" charset="0"/>
              <a:buChar char="•"/>
            </a:pPr>
            <a:r>
              <a:rPr lang="en-GB" sz="1700" dirty="0"/>
              <a:t>Academic/Student/Abridged CV agreements</a:t>
            </a:r>
          </a:p>
          <a:p>
            <a:pPr marL="456888" indent="-304592">
              <a:lnSpc>
                <a:spcPct val="100000"/>
              </a:lnSpc>
              <a:spcAft>
                <a:spcPts val="0"/>
              </a:spcAft>
              <a:buFont typeface="Arial" panose="020B0604020202020204" pitchFamily="34" charset="0"/>
              <a:buChar char="•"/>
            </a:pPr>
            <a:r>
              <a:rPr lang="en-GB" sz="1700" dirty="0"/>
              <a:t>Funding Award standard</a:t>
            </a:r>
          </a:p>
          <a:p>
            <a:pPr marL="456888" indent="-304592">
              <a:lnSpc>
                <a:spcPct val="100000"/>
              </a:lnSpc>
              <a:spcAft>
                <a:spcPts val="511"/>
              </a:spcAft>
              <a:buFont typeface="Arial" panose="020B0604020202020204" pitchFamily="34" charset="0"/>
              <a:buChar char="•"/>
            </a:pPr>
            <a:r>
              <a:rPr lang="en-GB" sz="1700" dirty="0"/>
              <a:t>Research Classification Codes</a:t>
            </a:r>
          </a:p>
          <a:p>
            <a:pPr marL="456888" indent="-304592">
              <a:spcAft>
                <a:spcPts val="511"/>
              </a:spcAft>
            </a:pPr>
            <a:r>
              <a:rPr lang="en-GB" sz="1700" b="1" dirty="0"/>
              <a:t>Global </a:t>
            </a:r>
            <a:r>
              <a:rPr lang="en-GB" sz="1700" b="1" dirty="0" smtClean="0"/>
              <a:t>Work</a:t>
            </a:r>
            <a:endParaRPr lang="en-GB" sz="1700" b="1" dirty="0"/>
          </a:p>
          <a:p>
            <a:pPr marL="456888" indent="-304592">
              <a:lnSpc>
                <a:spcPct val="100000"/>
              </a:lnSpc>
              <a:spcAft>
                <a:spcPts val="0"/>
              </a:spcAft>
              <a:buFont typeface="Arial" panose="020B0604020202020204" pitchFamily="34" charset="0"/>
              <a:buChar char="•"/>
            </a:pPr>
            <a:r>
              <a:rPr lang="en-GB" sz="1700" dirty="0"/>
              <a:t>Contributor Roles Taxonomy (</a:t>
            </a:r>
            <a:r>
              <a:rPr lang="en-GB" sz="1700" dirty="0" smtClean="0"/>
              <a:t>CRediT)</a:t>
            </a:r>
          </a:p>
          <a:p>
            <a:pPr marL="456888" indent="-304592">
              <a:lnSpc>
                <a:spcPct val="100000"/>
              </a:lnSpc>
              <a:spcAft>
                <a:spcPts val="0"/>
              </a:spcAft>
              <a:buFont typeface="Arial" panose="020B0604020202020204" pitchFamily="34" charset="0"/>
              <a:buChar char="•"/>
            </a:pPr>
            <a:r>
              <a:rPr lang="en-GB" sz="1700" dirty="0" smtClean="0"/>
              <a:t>Peer </a:t>
            </a:r>
            <a:r>
              <a:rPr lang="en-GB" sz="1700" dirty="0"/>
              <a:t>Review Citation agreement</a:t>
            </a:r>
          </a:p>
          <a:p>
            <a:pPr marL="456888" indent="-304592"/>
            <a:endParaRPr lang="en" sz="11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158" y="555526"/>
            <a:ext cx="3455834" cy="2302989"/>
          </a:xfrm>
          <a:prstGeom prst="rect">
            <a:avLst/>
          </a:prstGeom>
        </p:spPr>
      </p:pic>
    </p:spTree>
    <p:extLst>
      <p:ext uri="{BB962C8B-B14F-4D97-AF65-F5344CB8AC3E}">
        <p14:creationId xmlns:p14="http://schemas.microsoft.com/office/powerpoint/2010/main" val="869375454"/>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599672"/>
            <a:ext cx="4860032" cy="2838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UK Output </a:t>
            </a:r>
            <a:r>
              <a:rPr lang="en-GB" dirty="0"/>
              <a:t>1 – </a:t>
            </a:r>
            <a:r>
              <a:rPr lang="en-GB" dirty="0" smtClean="0"/>
              <a:t>Organisational Identifiers</a:t>
            </a:r>
            <a:endParaRPr lang="en-GB" dirty="0"/>
          </a:p>
        </p:txBody>
      </p:sp>
      <p:sp>
        <p:nvSpPr>
          <p:cNvPr id="3" name="Text Placeholder 2"/>
          <p:cNvSpPr>
            <a:spLocks noGrp="1"/>
          </p:cNvSpPr>
          <p:nvPr>
            <p:ph type="body" idx="1"/>
          </p:nvPr>
        </p:nvSpPr>
        <p:spPr>
          <a:xfrm>
            <a:off x="311705" y="1468825"/>
            <a:ext cx="3828247" cy="3099900"/>
          </a:xfrm>
        </p:spPr>
        <p:txBody>
          <a:bodyPr/>
          <a:lstStyle/>
          <a:p>
            <a:r>
              <a:rPr lang="en-GB" sz="1400" dirty="0"/>
              <a:t>This group recommended an International Standard Name </a:t>
            </a:r>
          </a:p>
          <a:p>
            <a:r>
              <a:rPr lang="en-GB" sz="1400" dirty="0"/>
              <a:t>Identifier (ISNI) model for unique identifiers for organisations.</a:t>
            </a:r>
          </a:p>
          <a:p>
            <a:pPr>
              <a:lnSpc>
                <a:spcPct val="100000"/>
              </a:lnSpc>
              <a:spcAft>
                <a:spcPts val="0"/>
              </a:spcAft>
            </a:pPr>
            <a:endParaRPr lang="en-GB" sz="1400" dirty="0"/>
          </a:p>
          <a:p>
            <a:pPr>
              <a:lnSpc>
                <a:spcPct val="100000"/>
              </a:lnSpc>
              <a:spcAft>
                <a:spcPts val="0"/>
              </a:spcAft>
            </a:pPr>
            <a:r>
              <a:rPr lang="en-GB" sz="1400" dirty="0">
                <a:latin typeface="+mj-lt"/>
                <a:hlinkClick r:id="rId5"/>
              </a:rPr>
              <a:t>http://jisccasraipilot.jiscinvolve.org/wp/2015/03/06/organisational-identifiers-working-group-outputs-and-update</a:t>
            </a:r>
            <a:r>
              <a:rPr lang="en-GB" sz="1400" dirty="0" smtClean="0">
                <a:latin typeface="+mj-lt"/>
                <a:hlinkClick r:id="rId5"/>
              </a:rPr>
              <a:t>/</a:t>
            </a:r>
            <a:endParaRPr lang="en-GB" sz="1400" dirty="0" smtClean="0">
              <a:latin typeface="+mj-lt"/>
            </a:endParaRPr>
          </a:p>
          <a:p>
            <a:pPr>
              <a:lnSpc>
                <a:spcPct val="100000"/>
              </a:lnSpc>
              <a:spcAft>
                <a:spcPts val="0"/>
              </a:spcAft>
            </a:pPr>
            <a:endParaRPr lang="en-GB" sz="1400" dirty="0">
              <a:latin typeface="+mj-lt"/>
            </a:endParaRPr>
          </a:p>
          <a:p>
            <a:pPr>
              <a:lnSpc>
                <a:spcPct val="100000"/>
              </a:lnSpc>
              <a:spcAft>
                <a:spcPts val="0"/>
              </a:spcAft>
            </a:pPr>
            <a:r>
              <a:rPr lang="en-GB" sz="1400" dirty="0">
                <a:latin typeface="+mj-lt"/>
                <a:hlinkClick r:id="rId6"/>
              </a:rPr>
              <a:t>http://dictionary.casrai.org/Org_ID_Types/ISNI</a:t>
            </a:r>
            <a:endParaRPr lang="en-GB" sz="1400" dirty="0">
              <a:latin typeface="+mj-lt"/>
            </a:endParaRPr>
          </a:p>
          <a:p>
            <a:endParaRPr lang="en-GB" dirty="0"/>
          </a:p>
          <a:p>
            <a:endParaRPr lang="en-GB" dirty="0" smtClean="0"/>
          </a:p>
          <a:p>
            <a:endParaRPr lang="en-GB" dirty="0" smtClean="0"/>
          </a:p>
          <a:p>
            <a:endParaRPr lang="en-GB" dirty="0"/>
          </a:p>
          <a:p>
            <a:endParaRPr lang="en-GB" sz="1400" dirty="0">
              <a:latin typeface="+mj-lt"/>
            </a:endParaRPr>
          </a:p>
        </p:txBody>
      </p:sp>
    </p:spTree>
    <p:extLst>
      <p:ext uri="{BB962C8B-B14F-4D97-AF65-F5344CB8AC3E}">
        <p14:creationId xmlns:p14="http://schemas.microsoft.com/office/powerpoint/2010/main" val="1250880959"/>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Output 2 – Data Management Plans</a:t>
            </a:r>
            <a:endParaRPr lang="en-GB" dirty="0"/>
          </a:p>
        </p:txBody>
      </p:sp>
      <p:sp>
        <p:nvSpPr>
          <p:cNvPr id="3" name="Text Placeholder 2"/>
          <p:cNvSpPr>
            <a:spLocks noGrp="1"/>
          </p:cNvSpPr>
          <p:nvPr>
            <p:ph type="body" idx="1"/>
          </p:nvPr>
        </p:nvSpPr>
        <p:spPr/>
        <p:txBody>
          <a:bodyPr/>
          <a:lstStyle/>
          <a:p>
            <a:r>
              <a:rPr lang="en-GB" dirty="0" smtClean="0"/>
              <a:t>Produced </a:t>
            </a:r>
            <a:r>
              <a:rPr lang="en-GB" dirty="0"/>
              <a:t>a profile for Ethics Compliance in data management planning. The profile is also being considered for use in Canada.</a:t>
            </a:r>
          </a:p>
          <a:p>
            <a:r>
              <a:rPr lang="en-GB" dirty="0">
                <a:latin typeface="+mj-lt"/>
                <a:hlinkClick r:id="rId3"/>
              </a:rPr>
              <a:t>http://jisccasraipilot.jiscinvolve.org/wp/working-groups/data-management-plans</a:t>
            </a:r>
            <a:r>
              <a:rPr lang="en-GB" dirty="0" smtClean="0">
                <a:latin typeface="+mj-lt"/>
                <a:hlinkClick r:id="rId3"/>
              </a:rPr>
              <a:t>/</a:t>
            </a:r>
            <a:endParaRPr lang="en-GB" dirty="0" smtClean="0">
              <a:latin typeface="+mj-lt"/>
            </a:endParaRPr>
          </a:p>
          <a:p>
            <a:r>
              <a:rPr lang="en-GB" dirty="0">
                <a:latin typeface="+mj-lt"/>
              </a:rPr>
              <a:t/>
            </a:r>
            <a:br>
              <a:rPr lang="en-GB" dirty="0">
                <a:latin typeface="+mj-lt"/>
              </a:rPr>
            </a:br>
            <a:r>
              <a:rPr lang="en-GB" dirty="0">
                <a:latin typeface="+mj-lt"/>
                <a:hlinkClick r:id="rId4"/>
              </a:rPr>
              <a:t>http://dictionary.casrai.org/Research_Dataset/Ethics_Compliance</a:t>
            </a:r>
            <a:endParaRPr lang="en-GB" dirty="0">
              <a:latin typeface="+mj-lt"/>
            </a:endParaRPr>
          </a:p>
        </p:txBody>
      </p:sp>
      <p:sp>
        <p:nvSpPr>
          <p:cNvPr id="5" name="TextBox 4"/>
          <p:cNvSpPr txBox="1"/>
          <p:nvPr/>
        </p:nvSpPr>
        <p:spPr>
          <a:xfrm rot="16200000">
            <a:off x="6584736" y="2329018"/>
            <a:ext cx="4801314" cy="246221"/>
          </a:xfrm>
          <a:prstGeom prst="rect">
            <a:avLst/>
          </a:prstGeom>
          <a:noFill/>
        </p:spPr>
        <p:txBody>
          <a:bodyPr wrap="none" rtlCol="0">
            <a:spAutoFit/>
          </a:bodyPr>
          <a:lstStyle/>
          <a:p>
            <a:r>
              <a:rPr lang="en-GB" sz="1000" i="1" dirty="0">
                <a:latin typeface="Source Code Pro" panose="020B0604020202020204" charset="0"/>
              </a:rPr>
              <a:t>Credit: </a:t>
            </a:r>
            <a:r>
              <a:rPr lang="en-GB" sz="1000" i="1" u="sng" dirty="0">
                <a:latin typeface="Source Code Pro" panose="020B0604020202020204" charset="0"/>
                <a:hlinkClick r:id="rId5"/>
              </a:rPr>
              <a:t>justgrimes on flickr.</a:t>
            </a:r>
            <a:r>
              <a:rPr lang="en-GB" sz="1000" i="1" dirty="0">
                <a:latin typeface="Source Code Pro" panose="020B0604020202020204" charset="0"/>
                <a:hlinkClick r:id="rId5"/>
              </a:rPr>
              <a:t>(link is external)</a:t>
            </a:r>
            <a:r>
              <a:rPr lang="en-GB" sz="1000" i="1" dirty="0">
                <a:latin typeface="Source Code Pro" panose="020B0604020202020204" charset="0"/>
              </a:rPr>
              <a:t> CC BY-SA 2.0</a:t>
            </a:r>
            <a:endParaRPr lang="en-GB" sz="1000" dirty="0">
              <a:latin typeface="Source Code Pro" panose="020B0604020202020204"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5716" y="1401396"/>
            <a:ext cx="4364756" cy="3259927"/>
          </a:xfrm>
          <a:prstGeom prst="rect">
            <a:avLst/>
          </a:prstGeom>
        </p:spPr>
      </p:pic>
    </p:spTree>
    <p:extLst>
      <p:ext uri="{BB962C8B-B14F-4D97-AF65-F5344CB8AC3E}">
        <p14:creationId xmlns:p14="http://schemas.microsoft.com/office/powerpoint/2010/main" val="1345583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4_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themeOverride>
</file>

<file path=docProps/app.xml><?xml version="1.0" encoding="utf-8"?>
<Properties xmlns="http://schemas.openxmlformats.org/officeDocument/2006/extended-properties" xmlns:vt="http://schemas.openxmlformats.org/officeDocument/2006/docPropsVTypes">
  <Template/>
  <TotalTime>818</TotalTime>
  <Words>1300</Words>
  <Application>Microsoft Office PowerPoint</Application>
  <PresentationFormat>On-screen Show (16:9)</PresentationFormat>
  <Paragraphs>166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Source Code Pro</vt:lpstr>
      <vt:lpstr>Oswald</vt:lpstr>
      <vt:lpstr>4_modern-writer</vt:lpstr>
      <vt:lpstr>CASRAI Consortia Advancing Standards In Research Administration Information</vt:lpstr>
      <vt:lpstr>What  is CASRAI?</vt:lpstr>
      <vt:lpstr>PowerPoint Presentation</vt:lpstr>
      <vt:lpstr> University Perspective: Interoperability </vt:lpstr>
      <vt:lpstr>University Perspective</vt:lpstr>
      <vt:lpstr>UK Pilot 2013-2015</vt:lpstr>
      <vt:lpstr>CASRAI: Accomplishments to-date</vt:lpstr>
      <vt:lpstr>UK Output 1 – Organisational Identifiers</vt:lpstr>
      <vt:lpstr>UK Output 2 – Data Management Plans</vt:lpstr>
      <vt:lpstr>UK Output 3 – Open Access</vt:lpstr>
      <vt:lpstr>UK Meeting 16th May 2016</vt:lpstr>
      <vt:lpstr>Brainstorming to find UK ‘hotspots’</vt:lpstr>
      <vt:lpstr>UK Meeting 16th May 2016 – Popular Topics</vt:lpstr>
      <vt:lpstr>How it works</vt:lpstr>
      <vt:lpstr>Get Involved – Multiple Levels of Engagement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CASRAI</dc:title>
  <dc:creator>Niels Cadee</dc:creator>
  <cp:lastModifiedBy>Helen</cp:lastModifiedBy>
  <cp:revision>76</cp:revision>
  <cp:lastPrinted>2016-06-07T08:23:55Z</cp:lastPrinted>
  <dcterms:modified xsi:type="dcterms:W3CDTF">2016-06-09T08:45:48Z</dcterms:modified>
</cp:coreProperties>
</file>