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slideLayouts/slideLayout12.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8.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84" r:id="rId2"/>
    <p:sldMasterId id="2147483785" r:id="rId3"/>
    <p:sldMasterId id="2147483787" r:id="rId4"/>
    <p:sldMasterId id="2147483789" r:id="rId5"/>
    <p:sldMasterId id="2147483791" r:id="rId6"/>
    <p:sldMasterId id="2147483793" r:id="rId7"/>
    <p:sldMasterId id="2147483795" r:id="rId8"/>
    <p:sldMasterId id="2147483797" r:id="rId9"/>
    <p:sldMasterId id="2147483799" r:id="rId10"/>
    <p:sldMasterId id="2147483801" r:id="rId11"/>
    <p:sldMasterId id="2147483804" r:id="rId12"/>
    <p:sldMasterId id="2147483806" r:id="rId13"/>
    <p:sldMasterId id="2147483830" r:id="rId14"/>
    <p:sldMasterId id="2147483832" r:id="rId15"/>
    <p:sldMasterId id="2147483833" r:id="rId16"/>
    <p:sldMasterId id="2147483835" r:id="rId17"/>
    <p:sldMasterId id="2147483837" r:id="rId18"/>
    <p:sldMasterId id="2147483839" r:id="rId19"/>
    <p:sldMasterId id="2147483841" r:id="rId20"/>
    <p:sldMasterId id="2147483842" r:id="rId21"/>
    <p:sldMasterId id="2147483844" r:id="rId22"/>
    <p:sldMasterId id="2147483846" r:id="rId23"/>
    <p:sldMasterId id="2147483847" r:id="rId24"/>
    <p:sldMasterId id="2147483849" r:id="rId25"/>
    <p:sldMasterId id="2147483851" r:id="rId26"/>
    <p:sldMasterId id="2147483853" r:id="rId27"/>
    <p:sldMasterId id="2147483854" r:id="rId28"/>
    <p:sldMasterId id="2147483858" r:id="rId29"/>
    <p:sldMasterId id="2147483871" r:id="rId30"/>
  </p:sldMasterIdLst>
  <p:notesMasterIdLst>
    <p:notesMasterId r:id="rId47"/>
  </p:notesMasterIdLst>
  <p:handoutMasterIdLst>
    <p:handoutMasterId r:id="rId48"/>
  </p:handoutMasterIdLst>
  <p:sldIdLst>
    <p:sldId id="438" r:id="rId31"/>
    <p:sldId id="446" r:id="rId32"/>
    <p:sldId id="447" r:id="rId33"/>
    <p:sldId id="449" r:id="rId34"/>
    <p:sldId id="450" r:id="rId35"/>
    <p:sldId id="445" r:id="rId36"/>
    <p:sldId id="434" r:id="rId37"/>
    <p:sldId id="442" r:id="rId38"/>
    <p:sldId id="451" r:id="rId39"/>
    <p:sldId id="452" r:id="rId40"/>
    <p:sldId id="460" r:id="rId41"/>
    <p:sldId id="458" r:id="rId42"/>
    <p:sldId id="453" r:id="rId43"/>
    <p:sldId id="454" r:id="rId44"/>
    <p:sldId id="459" r:id="rId45"/>
    <p:sldId id="439" r:id="rId46"/>
  </p:sldIdLst>
  <p:sldSz cx="9144000" cy="6858000" type="screen4x3"/>
  <p:notesSz cx="6669088" cy="9926638"/>
  <p:custDataLst>
    <p:tags r:id="rId4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94">
          <p15:clr>
            <a:srgbClr val="A4A3A4"/>
          </p15:clr>
        </p15:guide>
        <p15:guide id="4" pos="5466">
          <p15:clr>
            <a:srgbClr val="A4A3A4"/>
          </p15:clr>
        </p15:guide>
      </p15:sldGuideLst>
    </p:ext>
    <p:ext uri="{2D200454-40CA-4A62-9FC3-DE9A4176ACB9}">
      <p15:notesGuideLst xmlns=""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FBD"/>
    <a:srgbClr val="50B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8153" autoAdjust="0"/>
  </p:normalViewPr>
  <p:slideViewPr>
    <p:cSldViewPr snapToGrid="0">
      <p:cViewPr varScale="1">
        <p:scale>
          <a:sx n="57" d="100"/>
          <a:sy n="57" d="100"/>
        </p:scale>
        <p:origin x="-1734" y="-84"/>
      </p:cViewPr>
      <p:guideLst>
        <p:guide orient="horz" pos="2160"/>
        <p:guide pos="2880"/>
        <p:guide pos="294"/>
        <p:guide pos="5466"/>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75" d="100"/>
        <a:sy n="75" d="100"/>
      </p:scale>
      <p:origin x="0" y="756"/>
    </p:cViewPr>
  </p:sorterViewPr>
  <p:notesViewPr>
    <p:cSldViewPr snapToGrid="0">
      <p:cViewPr>
        <p:scale>
          <a:sx n="100" d="100"/>
          <a:sy n="100" d="100"/>
        </p:scale>
        <p:origin x="-1950" y="648"/>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smtClean="0">
                <a:latin typeface="Arial" charset="0"/>
              </a:defRPr>
            </a:lvl1pPr>
          </a:lstStyle>
          <a:p>
            <a:pPr>
              <a:defRPr/>
            </a:pPr>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smtClean="0">
                <a:latin typeface="Arial" charset="0"/>
              </a:defRPr>
            </a:lvl1pPr>
          </a:lstStyle>
          <a:p>
            <a:pPr>
              <a:defRPr/>
            </a:pPr>
            <a:fld id="{76C62B65-4DA9-4615-9996-7ACC80D0E694}" type="datetimeFigureOut">
              <a:rPr lang="en-US"/>
              <a:pPr>
                <a:defRPr/>
              </a:pPr>
              <a:t>6/10/2016</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smtClean="0">
                <a:latin typeface="Arial" charset="0"/>
              </a:defRPr>
            </a:lvl1pPr>
          </a:lstStyle>
          <a:p>
            <a:pPr>
              <a:defRPr/>
            </a:pPr>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smtClean="0">
                <a:latin typeface="Arial" charset="0"/>
              </a:defRPr>
            </a:lvl1pPr>
          </a:lstStyle>
          <a:p>
            <a:pPr>
              <a:defRPr/>
            </a:pPr>
            <a:fld id="{1CBB82B7-EFAC-4FD5-B585-3ED74F6254B8}" type="slidenum">
              <a:rPr lang="en-US"/>
              <a:pPr>
                <a:defRPr/>
              </a:pPr>
              <a:t>‹#›</a:t>
            </a:fld>
            <a:endParaRPr lang="en-US"/>
          </a:p>
        </p:txBody>
      </p:sp>
    </p:spTree>
    <p:extLst>
      <p:ext uri="{BB962C8B-B14F-4D97-AF65-F5344CB8AC3E}">
        <p14:creationId xmlns:p14="http://schemas.microsoft.com/office/powerpoint/2010/main" val="2424989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atin typeface="Arial" charset="0"/>
              </a:defRPr>
            </a:lvl1pPr>
          </a:lstStyle>
          <a:p>
            <a:pPr>
              <a:defRPr/>
            </a:pPr>
            <a:fld id="{4DB963B0-07C5-425D-A4C4-3A8EEB5B3717}" type="datetimeFigureOut">
              <a:rPr lang="en-US"/>
              <a:pPr>
                <a:defRPr/>
              </a:pPr>
              <a:t>6/10/2016</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atin typeface="Arial" charset="0"/>
              </a:defRPr>
            </a:lvl1pPr>
          </a:lstStyle>
          <a:p>
            <a:pPr>
              <a:defRPr/>
            </a:pPr>
            <a:fld id="{75615472-3010-4047-8EF8-82C87A95DBE7}" type="slidenum">
              <a:rPr lang="en-US"/>
              <a:pPr>
                <a:defRPr/>
              </a:pPr>
              <a:t>‹#›</a:t>
            </a:fld>
            <a:endParaRPr lang="en-US"/>
          </a:p>
        </p:txBody>
      </p:sp>
    </p:spTree>
    <p:extLst>
      <p:ext uri="{BB962C8B-B14F-4D97-AF65-F5344CB8AC3E}">
        <p14:creationId xmlns:p14="http://schemas.microsoft.com/office/powerpoint/2010/main" val="4233275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1</a:t>
            </a:fld>
            <a:endParaRPr lang="en-US"/>
          </a:p>
        </p:txBody>
      </p:sp>
    </p:spTree>
    <p:extLst>
      <p:ext uri="{BB962C8B-B14F-4D97-AF65-F5344CB8AC3E}">
        <p14:creationId xmlns:p14="http://schemas.microsoft.com/office/powerpoint/2010/main" val="160567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10</a:t>
            </a:fld>
            <a:endParaRPr lang="en-US"/>
          </a:p>
        </p:txBody>
      </p:sp>
    </p:spTree>
    <p:extLst>
      <p:ext uri="{BB962C8B-B14F-4D97-AF65-F5344CB8AC3E}">
        <p14:creationId xmlns:p14="http://schemas.microsoft.com/office/powerpoint/2010/main" val="318207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important that metrics have been agreed by expert group from the partner institutions and then tested with real data </a:t>
            </a:r>
          </a:p>
          <a:p>
            <a:r>
              <a:rPr lang="en-US" baseline="0" dirty="0" smtClean="0"/>
              <a:t>Want to be in a position to benchmark either 1:1 via exchange of data or as part of SMX</a:t>
            </a:r>
          </a:p>
          <a:p>
            <a:endParaRPr lang="en-US" baseline="0" dirty="0" smtClean="0"/>
          </a:p>
          <a:p>
            <a:r>
              <a:rPr lang="en-US" baseline="0" dirty="0" smtClean="0"/>
              <a:t>We were asking the same questions here at St Andrews internally .. Good to have something to refer to … why reinvent the wheel?</a:t>
            </a:r>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12</a:t>
            </a:fld>
            <a:endParaRPr lang="en-US"/>
          </a:p>
        </p:txBody>
      </p:sp>
    </p:spTree>
    <p:extLst>
      <p:ext uri="{BB962C8B-B14F-4D97-AF65-F5344CB8AC3E}">
        <p14:creationId xmlns:p14="http://schemas.microsoft.com/office/powerpoint/2010/main" val="105928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month</a:t>
            </a:r>
            <a:r>
              <a:rPr lang="en-US" baseline="0" dirty="0" smtClean="0"/>
              <a:t> write-off for all funders ... need workable rule for benchmarking … agreed a sensible compromise.</a:t>
            </a:r>
          </a:p>
          <a:p>
            <a:endParaRPr lang="en-US" baseline="0" dirty="0" smtClean="0"/>
          </a:p>
          <a:p>
            <a:r>
              <a:rPr lang="en-US" baseline="0" dirty="0" smtClean="0"/>
              <a:t>Price awarded versus requested … we hold both in our systems but several of the project partners only have data available for price actually awarded – and cannot link back to the originally requested price.   As more institutions improve the links between their pre and post award systems this should change and Snowball notes that the recipe will need revisiting.</a:t>
            </a:r>
          </a:p>
          <a:p>
            <a:endParaRPr lang="en-US" baseline="0" dirty="0" smtClean="0"/>
          </a:p>
          <a:p>
            <a:r>
              <a:rPr lang="en-US" baseline="0" dirty="0" smtClean="0"/>
              <a:t>When do we count the success or failure : our finance team reluctant at first to recipe that meant rates could change retrospectively.  However the point here is that Snowball Metrics are indicators to help measure </a:t>
            </a:r>
            <a:r>
              <a:rPr lang="en-US" baseline="0" dirty="0" err="1" smtClean="0"/>
              <a:t>progess</a:t>
            </a:r>
            <a:r>
              <a:rPr lang="en-US" baseline="0" dirty="0" smtClean="0"/>
              <a:t> towards institutional objectives and benchmark with peers -  they are not subject to accounting rules.</a:t>
            </a:r>
          </a:p>
          <a:p>
            <a:r>
              <a:rPr lang="en-US" baseline="0" dirty="0" smtClean="0"/>
              <a:t>Indeed a Success Rate is a percentage and for it to make sense the success or failure has to be recorded against the application.  If we have a 12 month write-off period then the most we need to do is look back 12 months to get the final picture – another advantage of an agreed 12 month write off period.</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13</a:t>
            </a:fld>
            <a:endParaRPr lang="en-US"/>
          </a:p>
        </p:txBody>
      </p:sp>
    </p:spTree>
    <p:extLst>
      <p:ext uri="{BB962C8B-B14F-4D97-AF65-F5344CB8AC3E}">
        <p14:creationId xmlns:p14="http://schemas.microsoft.com/office/powerpoint/2010/main" val="672328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how the Success Rates indicator </a:t>
            </a:r>
            <a:r>
              <a:rPr lang="en-US" baseline="0" dirty="0" smtClean="0"/>
              <a:t>can be represented </a:t>
            </a:r>
            <a:endParaRPr lang="en-US" dirty="0"/>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14</a:t>
            </a:fld>
            <a:endParaRPr lang="en-US"/>
          </a:p>
        </p:txBody>
      </p:sp>
    </p:spTree>
    <p:extLst>
      <p:ext uri="{BB962C8B-B14F-4D97-AF65-F5344CB8AC3E}">
        <p14:creationId xmlns:p14="http://schemas.microsoft.com/office/powerpoint/2010/main" val="1814357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15</a:t>
            </a:fld>
            <a:endParaRPr lang="en-US"/>
          </a:p>
        </p:txBody>
      </p:sp>
    </p:spTree>
    <p:extLst>
      <p:ext uri="{BB962C8B-B14F-4D97-AF65-F5344CB8AC3E}">
        <p14:creationId xmlns:p14="http://schemas.microsoft.com/office/powerpoint/2010/main" val="3940717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16</a:t>
            </a:fld>
            <a:endParaRPr lang="en-US"/>
          </a:p>
        </p:txBody>
      </p:sp>
    </p:spTree>
    <p:extLst>
      <p:ext uri="{BB962C8B-B14F-4D97-AF65-F5344CB8AC3E}">
        <p14:creationId xmlns:p14="http://schemas.microsoft.com/office/powerpoint/2010/main" val="148190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mtClean="0"/>
              <a:t>So The</a:t>
            </a:r>
            <a:r>
              <a:rPr lang="en-GB" baseline="0" smtClean="0"/>
              <a:t> </a:t>
            </a:r>
            <a:r>
              <a:rPr lang="en-GB" baseline="0" dirty="0" smtClean="0"/>
              <a:t>Snowball Metrics p</a:t>
            </a:r>
            <a:r>
              <a:rPr lang="en-GB" dirty="0" smtClean="0"/>
              <a:t>roject started</a:t>
            </a:r>
            <a:r>
              <a:rPr lang="en-GB" baseline="0" dirty="0" smtClean="0"/>
              <a:t> about 4 years ago following a report led by the Chair of the Snowball Metrics Steering Committee, John Green, when he was Chief Operating Officer at Imperial College London.  One of the things the report highlighted was the need for standard metric definitions in order to allow universities to benchmark themselves against their peers in order to allow them to more effectively align strategies to their strengths and weaknesses.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slide here shows the original 9 partners in the project.  The University</a:t>
            </a:r>
            <a:r>
              <a:rPr lang="en-GB" baseline="0" dirty="0" smtClean="0"/>
              <a:t> </a:t>
            </a:r>
            <a:r>
              <a:rPr lang="en-GB" dirty="0" smtClean="0"/>
              <a:t>Partners account for around 50% of UK research output and also research spend</a:t>
            </a:r>
            <a:r>
              <a:rPr lang="en-GB" baseline="0" dirty="0" smtClean="0"/>
              <a:t> and Elsevier as a partner, provided general project management, the capability to help test the feasibility of the metrics and to help communicate and distribute the program using our global networks.</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15952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Snowball Metrics project aims to publish a series of free to use metrics which become the international standard that is endorsed by research-intensive universities so they can build and monitor their strategies.  Importantly, it is a ‘bottom-up, or ‘sector led’ initiative in which universities agree a single method to calculate metrics about their own performance so they can effectively compare themselves against each other in an apples to apples way across the whole research workflow from Inputs, throughputs or processes, to outputs and outcomes.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Snowball metrics are not proprietary, they do not depend on a particular data source or supplier and are based on a combination of all the data sources available to universities be they institutional, third party or commercial sources.  They should also be system and tool agnostic and build on existing standards where possible and this is where the CASRAI project is obviously relevant.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55752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Started in </a:t>
            </a:r>
            <a:r>
              <a:rPr lang="en-GB" dirty="0" err="1" smtClean="0"/>
              <a:t>Uk</a:t>
            </a:r>
            <a:r>
              <a:rPr lang="en-GB" dirty="0" smtClean="0"/>
              <a:t> but desire is to globalise metrics</a:t>
            </a:r>
            <a:r>
              <a:rPr lang="en-GB" baseline="0" dirty="0" smtClean="0"/>
              <a:t> so we have a US group which has been partially successful with a few universities still interested but not taken up as quickly as hope due to many factors. We do however have around 12 US specific versions of metrics where the subject areas have been mapped to the NSF HERD survey subject areas. In ANZ group has been slow and not too successful to this point.  Also had interest from other areas listed. Now UK and US universities could benchmark themselves but key to this further success is also our work with standards agencies such as CASRAI and </a:t>
            </a:r>
            <a:r>
              <a:rPr lang="en-GB" baseline="0" dirty="0" err="1" smtClean="0"/>
              <a:t>euroCRIS</a:t>
            </a:r>
            <a:r>
              <a:rPr lang="en-GB" baseline="0" dirty="0" smtClean="0"/>
              <a:t>. One issue may be there is no way for </a:t>
            </a:r>
            <a:r>
              <a:rPr lang="en-GB" baseline="0" dirty="0" err="1" smtClean="0"/>
              <a:t>univ</a:t>
            </a:r>
            <a:r>
              <a:rPr lang="en-GB" baseline="0" dirty="0" smtClean="0"/>
              <a:t> to see each others metrics and share them.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29208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5</a:t>
            </a:fld>
            <a:endParaRPr lang="en-US"/>
          </a:p>
        </p:txBody>
      </p:sp>
    </p:spTree>
    <p:extLst>
      <p:ext uri="{BB962C8B-B14F-4D97-AF65-F5344CB8AC3E}">
        <p14:creationId xmlns:p14="http://schemas.microsoft.com/office/powerpoint/2010/main" val="84153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6</a:t>
            </a:fld>
            <a:endParaRPr lang="en-US"/>
          </a:p>
        </p:txBody>
      </p:sp>
    </p:spTree>
    <p:extLst>
      <p:ext uri="{BB962C8B-B14F-4D97-AF65-F5344CB8AC3E}">
        <p14:creationId xmlns:p14="http://schemas.microsoft.com/office/powerpoint/2010/main" val="218519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7</a:t>
            </a:fld>
            <a:endParaRPr lang="en-US"/>
          </a:p>
        </p:txBody>
      </p:sp>
    </p:spTree>
    <p:extLst>
      <p:ext uri="{BB962C8B-B14F-4D97-AF65-F5344CB8AC3E}">
        <p14:creationId xmlns:p14="http://schemas.microsoft.com/office/powerpoint/2010/main" val="511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8</a:t>
            </a:fld>
            <a:endParaRPr lang="en-US"/>
          </a:p>
        </p:txBody>
      </p:sp>
    </p:spTree>
    <p:extLst>
      <p:ext uri="{BB962C8B-B14F-4D97-AF65-F5344CB8AC3E}">
        <p14:creationId xmlns:p14="http://schemas.microsoft.com/office/powerpoint/2010/main" val="223340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15472-3010-4047-8EF8-82C87A95DBE7}" type="slidenum">
              <a:rPr lang="en-US" smtClean="0"/>
              <a:pPr>
                <a:defRPr/>
              </a:pPr>
              <a:t>9</a:t>
            </a:fld>
            <a:endParaRPr lang="en-US"/>
          </a:p>
        </p:txBody>
      </p:sp>
    </p:spTree>
    <p:extLst>
      <p:ext uri="{BB962C8B-B14F-4D97-AF65-F5344CB8AC3E}">
        <p14:creationId xmlns:p14="http://schemas.microsoft.com/office/powerpoint/2010/main" val="32588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b="1">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1066800" cy="365125"/>
          </a:xfrm>
        </p:spPr>
        <p:txBody>
          <a:bodyPr/>
          <a:lstStyle>
            <a:lvl1pPr>
              <a:defRPr/>
            </a:lvl1pPr>
          </a:lstStyle>
          <a:p>
            <a:pPr>
              <a:defRPr/>
            </a:pPr>
            <a:fld id="{6EB11614-EB1C-494E-98C2-760CC147A040}" type="datetime1">
              <a:rPr lang="en-US"/>
              <a:pPr>
                <a:defRPr/>
              </a:pPr>
              <a:t>6/10/2016</a:t>
            </a:fld>
            <a:endParaRPr lang="en-US"/>
          </a:p>
        </p:txBody>
      </p:sp>
      <p:sp>
        <p:nvSpPr>
          <p:cNvPr id="5" name="Footer Placeholder 4"/>
          <p:cNvSpPr>
            <a:spLocks noGrp="1"/>
          </p:cNvSpPr>
          <p:nvPr>
            <p:ph type="ftr" sz="quarter" idx="11"/>
          </p:nvPr>
        </p:nvSpPr>
        <p:spPr>
          <a:xfrm>
            <a:off x="1524000" y="6356350"/>
            <a:ext cx="6477000" cy="365125"/>
          </a:xfrm>
        </p:spPr>
        <p:txBody>
          <a:bodyPr/>
          <a:lstStyle>
            <a:lvl1pPr algn="l">
              <a:defRPr sz="700" b="1"/>
            </a:lvl1pPr>
          </a:lstStyle>
          <a:p>
            <a:pPr>
              <a:defRPr/>
            </a:pPr>
            <a:r>
              <a:rPr lang="en-US"/>
              <a:t>Snowball Metrics Project Partners University of Oxford, University College London, University of Cambridge, Imperial Colledge London, University of Bristol, University of Leeds, Queen’s University Belfast, University of St. Andrews, Elsevier  *Ordered according to productivity 2011 (data source: Scopus)</a:t>
            </a:r>
            <a:endParaRPr lang="en-US" sz="600" b="0" dirty="0"/>
          </a:p>
        </p:txBody>
      </p:sp>
      <p:sp>
        <p:nvSpPr>
          <p:cNvPr id="6" name="Slide Number Placeholder 5"/>
          <p:cNvSpPr>
            <a:spLocks noGrp="1"/>
          </p:cNvSpPr>
          <p:nvPr>
            <p:ph type="sldNum" sz="quarter" idx="12"/>
          </p:nvPr>
        </p:nvSpPr>
        <p:spPr>
          <a:xfrm>
            <a:off x="8001000" y="6356350"/>
            <a:ext cx="685800" cy="365125"/>
          </a:xfrm>
        </p:spPr>
        <p:txBody>
          <a:bodyPr/>
          <a:lstStyle>
            <a:lvl1pPr>
              <a:defRPr/>
            </a:lvl1pPr>
          </a:lstStyle>
          <a:p>
            <a:pPr>
              <a:defRPr/>
            </a:pPr>
            <a:fld id="{CCDB672E-867C-46DE-8267-B7B6A712D5B5}" type="slidenum">
              <a:rPr lang="en-US"/>
              <a:pPr>
                <a:defRPr/>
              </a:pPr>
              <a:t>‹#›</a:t>
            </a:fld>
            <a:endParaRPr lang="en-US"/>
          </a:p>
        </p:txBody>
      </p:sp>
    </p:spTree>
    <p:extLst>
      <p:ext uri="{BB962C8B-B14F-4D97-AF65-F5344CB8AC3E}">
        <p14:creationId xmlns:p14="http://schemas.microsoft.com/office/powerpoint/2010/main" val="242093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E2A2DD-B892-46F0-8360-4E88C6939C6C}" type="datetime1">
              <a:rPr lang="en-US"/>
              <a:pPr>
                <a:defRPr/>
              </a:pPr>
              <a:t>6/10/2016</a:t>
            </a:fld>
            <a:endParaRPr lang="en-US"/>
          </a:p>
        </p:txBody>
      </p:sp>
      <p:sp>
        <p:nvSpPr>
          <p:cNvPr id="5"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143658DF-BCC4-453A-821B-98BE45F8CEA8}" type="slidenum">
              <a:rPr lang="en-US"/>
              <a:pPr>
                <a:defRPr/>
              </a:pPr>
              <a:t>‹#›</a:t>
            </a:fld>
            <a:endParaRPr lang="en-US"/>
          </a:p>
        </p:txBody>
      </p:sp>
    </p:spTree>
    <p:extLst>
      <p:ext uri="{BB962C8B-B14F-4D97-AF65-F5344CB8AC3E}">
        <p14:creationId xmlns:p14="http://schemas.microsoft.com/office/powerpoint/2010/main" val="207324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BEC1D4-8A1D-44E7-9646-4C72F0C54906}" type="datetime1">
              <a:rPr lang="en-US"/>
              <a:pPr>
                <a:defRPr/>
              </a:pPr>
              <a:t>6/10/2016</a:t>
            </a:fld>
            <a:endParaRPr lang="en-US"/>
          </a:p>
        </p:txBody>
      </p:sp>
      <p:sp>
        <p:nvSpPr>
          <p:cNvPr id="5"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733C166B-FAF5-44F0-9AF6-0111B8F67893}" type="slidenum">
              <a:rPr lang="en-US"/>
              <a:pPr>
                <a:defRPr/>
              </a:pPr>
              <a:t>‹#›</a:t>
            </a:fld>
            <a:endParaRPr lang="en-US"/>
          </a:p>
        </p:txBody>
      </p:sp>
    </p:spTree>
    <p:extLst>
      <p:ext uri="{BB962C8B-B14F-4D97-AF65-F5344CB8AC3E}">
        <p14:creationId xmlns:p14="http://schemas.microsoft.com/office/powerpoint/2010/main" val="394980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DC00CE-0100-4D63-9507-905679C73F63}" type="datetime1">
              <a:rPr lang="en-US"/>
              <a:pPr>
                <a:defRPr/>
              </a:pPr>
              <a:t>6/10/2016</a:t>
            </a:fld>
            <a:endParaRPr lang="en-US"/>
          </a:p>
        </p:txBody>
      </p:sp>
      <p:sp>
        <p:nvSpPr>
          <p:cNvPr id="5"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B475C23E-1427-4651-8D2C-9DE5C77431A0}" type="slidenum">
              <a:rPr lang="en-US"/>
              <a:pPr>
                <a:defRPr/>
              </a:pPr>
              <a:t>‹#›</a:t>
            </a:fld>
            <a:endParaRPr lang="en-US"/>
          </a:p>
        </p:txBody>
      </p:sp>
    </p:spTree>
    <p:extLst>
      <p:ext uri="{BB962C8B-B14F-4D97-AF65-F5344CB8AC3E}">
        <p14:creationId xmlns:p14="http://schemas.microsoft.com/office/powerpoint/2010/main" val="36580335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laceholder 1"/>
          <p:cNvSpPr>
            <a:spLocks noGrp="1"/>
          </p:cNvSpPr>
          <p:nvPr>
            <p:ph type="title"/>
          </p:nvPr>
        </p:nvSpPr>
        <p:spPr>
          <a:xfrm>
            <a:off x="457200" y="705206"/>
            <a:ext cx="8238319" cy="418645"/>
          </a:xfrm>
          <a:prstGeom prst="rect">
            <a:avLst/>
          </a:prstGeom>
        </p:spPr>
        <p:txBody>
          <a:bodyPr rtlCol="0">
            <a:noAutofit/>
          </a:bodyPr>
          <a:lstStyle>
            <a:lvl1pPr>
              <a:defRPr b="0"/>
            </a:lvl1pPr>
          </a:lstStyle>
          <a:p>
            <a:r>
              <a:rPr lang="en-US" dirty="0" smtClean="0"/>
              <a:t>Title of Slide</a:t>
            </a:r>
            <a:endParaRPr lang="en-US" dirty="0"/>
          </a:p>
        </p:txBody>
      </p:sp>
      <p:sp>
        <p:nvSpPr>
          <p:cNvPr id="4" name="Slide Number Placeholder 7"/>
          <p:cNvSpPr>
            <a:spLocks noGrp="1"/>
          </p:cNvSpPr>
          <p:nvPr>
            <p:ph type="sldNum" sz="quarter" idx="10"/>
          </p:nvPr>
        </p:nvSpPr>
        <p:spPr>
          <a:xfrm>
            <a:off x="8474075" y="6489700"/>
            <a:ext cx="587375" cy="354013"/>
          </a:xfrm>
        </p:spPr>
        <p:txBody>
          <a:bodyPr/>
          <a:lstStyle>
            <a:lvl1pPr algn="r" defTabSz="457200">
              <a:defRPr sz="800">
                <a:solidFill>
                  <a:schemeClr val="tx1"/>
                </a:solidFill>
                <a:latin typeface="Arial" panose="020B0604020202020204" pitchFamily="34" charset="0"/>
                <a:cs typeface="Arial" panose="020B0604020202020204" pitchFamily="34" charset="0"/>
              </a:defRPr>
            </a:lvl1pPr>
          </a:lstStyle>
          <a:p>
            <a:pPr>
              <a:defRPr/>
            </a:pPr>
            <a:r>
              <a:rPr lang="en-US">
                <a:solidFill>
                  <a:prstClr val="black"/>
                </a:solidFill>
              </a:rPr>
              <a:t> </a:t>
            </a:r>
            <a:fld id="{426ED354-6E08-449F-BED8-7EA9E252C29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4500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laceholder 1"/>
          <p:cNvSpPr>
            <a:spLocks noGrp="1"/>
          </p:cNvSpPr>
          <p:nvPr>
            <p:ph type="title"/>
          </p:nvPr>
        </p:nvSpPr>
        <p:spPr>
          <a:xfrm>
            <a:off x="457200" y="705206"/>
            <a:ext cx="8238319" cy="418645"/>
          </a:xfrm>
          <a:prstGeom prst="rect">
            <a:avLst/>
          </a:prstGeom>
        </p:spPr>
        <p:txBody>
          <a:bodyPr rtlCol="0">
            <a:noAutofit/>
          </a:bodyPr>
          <a:lstStyle>
            <a:lvl1pPr>
              <a:defRPr b="0"/>
            </a:lvl1pPr>
          </a:lstStyle>
          <a:p>
            <a:r>
              <a:rPr lang="en-US" dirty="0" smtClean="0"/>
              <a:t>Title of Slide</a:t>
            </a:r>
            <a:endParaRPr lang="en-US" dirty="0"/>
          </a:p>
        </p:txBody>
      </p:sp>
      <p:sp>
        <p:nvSpPr>
          <p:cNvPr id="4" name="Slide Number Placeholder 7"/>
          <p:cNvSpPr>
            <a:spLocks noGrp="1"/>
          </p:cNvSpPr>
          <p:nvPr>
            <p:ph type="sldNum" sz="quarter" idx="10"/>
          </p:nvPr>
        </p:nvSpPr>
        <p:spPr>
          <a:xfrm>
            <a:off x="8474075" y="6489700"/>
            <a:ext cx="587375" cy="354013"/>
          </a:xfrm>
        </p:spPr>
        <p:txBody>
          <a:bodyPr/>
          <a:lstStyle>
            <a:lvl1pPr algn="r" defTabSz="457200">
              <a:defRPr sz="800">
                <a:solidFill>
                  <a:schemeClr val="tx1"/>
                </a:solidFill>
                <a:latin typeface="Arial" panose="020B0604020202020204" pitchFamily="34" charset="0"/>
                <a:cs typeface="Arial" panose="020B0604020202020204" pitchFamily="34" charset="0"/>
              </a:defRPr>
            </a:lvl1pPr>
          </a:lstStyle>
          <a:p>
            <a:pPr>
              <a:defRPr/>
            </a:pPr>
            <a:r>
              <a:rPr lang="en-US">
                <a:solidFill>
                  <a:prstClr val="black"/>
                </a:solidFill>
              </a:rPr>
              <a:t> </a:t>
            </a:r>
            <a:fld id="{53DD8E1B-5D64-484D-9620-D3AB0082F19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1561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b="1">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1066800" cy="365125"/>
          </a:xfrm>
        </p:spPr>
        <p:txBody>
          <a:bodyPr/>
          <a:lstStyle>
            <a:lvl1pPr>
              <a:defRPr/>
            </a:lvl1pPr>
          </a:lstStyle>
          <a:p>
            <a:pPr>
              <a:defRPr/>
            </a:pPr>
            <a:fld id="{6EB11614-EB1C-494E-98C2-760CC147A040}"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a:xfrm>
            <a:off x="1524000" y="6356350"/>
            <a:ext cx="6477000" cy="365125"/>
          </a:xfrm>
        </p:spPr>
        <p:txBody>
          <a:bodyPr/>
          <a:lstStyle>
            <a:lvl1pPr algn="l">
              <a:defRPr sz="700" b="1"/>
            </a:lvl1pPr>
          </a:lstStyle>
          <a:p>
            <a:pPr>
              <a:defRPr/>
            </a:pPr>
            <a:r>
              <a:rPr lang="en-US">
                <a:solidFill>
                  <a:prstClr val="black">
                    <a:tint val="75000"/>
                  </a:prstClr>
                </a:solidFill>
              </a:rPr>
              <a:t>Snowball Metrics Project Partners University of Oxford, University College London, University of Cambridge, Imperial Colledge London, University of Bristol, University of Leeds, Queen’s University Belfast, University of St. Andrews, Elsevier  *Ordered according to productivity 2011 (data source: Scopus)</a:t>
            </a:r>
            <a:endParaRPr lang="en-US" sz="600" b="0" dirty="0">
              <a:solidFill>
                <a:prstClr val="black">
                  <a:tint val="75000"/>
                </a:prstClr>
              </a:solidFill>
            </a:endParaRPr>
          </a:p>
        </p:txBody>
      </p:sp>
      <p:sp>
        <p:nvSpPr>
          <p:cNvPr id="6" name="Slide Number Placeholder 5"/>
          <p:cNvSpPr>
            <a:spLocks noGrp="1"/>
          </p:cNvSpPr>
          <p:nvPr>
            <p:ph type="sldNum" sz="quarter" idx="12"/>
          </p:nvPr>
        </p:nvSpPr>
        <p:spPr>
          <a:xfrm>
            <a:off x="8001000" y="6356350"/>
            <a:ext cx="685800" cy="365125"/>
          </a:xfrm>
        </p:spPr>
        <p:txBody>
          <a:bodyPr/>
          <a:lstStyle>
            <a:lvl1pPr>
              <a:defRPr/>
            </a:lvl1pPr>
          </a:lstStyle>
          <a:p>
            <a:pPr>
              <a:defRPr/>
            </a:pPr>
            <a:fld id="{CCDB672E-867C-46DE-8267-B7B6A712D5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8589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DC00CE-0100-4D63-9507-905679C73F63}"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B475C23E-1427-4651-8D2C-9DE5C77431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92915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000" b="0" cap="none">
                <a:solidFill>
                  <a:schemeClr val="bg1">
                    <a:lumMod val="65000"/>
                  </a:schemeClr>
                </a:solidFill>
                <a:latin typeface="Arial" pitchFamily="34" charset="0"/>
                <a:cs typeface="Arial" pitchFamily="34" charset="0"/>
              </a:defRPr>
            </a:lvl1pPr>
          </a:lstStyle>
          <a:p>
            <a:r>
              <a:rPr lang="en-US" dirty="0" smtClean="0"/>
              <a:t>Click</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lang="en-US" sz="2800" b="1" kern="1200" dirty="0" smtClean="0">
                <a:solidFill>
                  <a:srgbClr val="50BBD3"/>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DAEC9A-0108-49BC-8417-1A61C6B56253}"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700" b="1" dirty="0"/>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a:t>
            </a:r>
            <a:r>
              <a:rPr lang="en-US" b="0" smtClean="0">
                <a:solidFill>
                  <a:prstClr val="black">
                    <a:tint val="75000"/>
                  </a:prstClr>
                </a:solidFill>
              </a:rPr>
              <a:t>Elsevier</a:t>
            </a:r>
            <a:endParaRPr lang="en-US" b="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31A015-2764-4D89-A742-0360409DED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7805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1"/>
            <a:ext cx="4038600" cy="5029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1"/>
            <a:ext cx="4038600" cy="5029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B35989-55BB-4AF9-BDDD-7A25A5505639}" type="datetime1">
              <a:rPr lang="en-US">
                <a:solidFill>
                  <a:prstClr val="black">
                    <a:tint val="75000"/>
                  </a:prstClr>
                </a:solidFill>
              </a:rPr>
              <a:pPr>
                <a:defRPr/>
              </a:pPr>
              <a:t>6/10/2016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535D33D6-2D0F-419D-B86A-7DB117C49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807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1283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1283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6293B08-026C-405C-8ACA-AD3675827FD6}" type="datetime1">
              <a:rPr lang="en-US">
                <a:solidFill>
                  <a:prstClr val="black">
                    <a:tint val="75000"/>
                  </a:prstClr>
                </a:solidFill>
              </a:rPr>
              <a:pPr>
                <a:defRPr/>
              </a:pPr>
              <a:t>6/10/2016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9" name="Slide Number Placeholder 5"/>
          <p:cNvSpPr>
            <a:spLocks noGrp="1"/>
          </p:cNvSpPr>
          <p:nvPr>
            <p:ph type="sldNum" sz="quarter" idx="12"/>
          </p:nvPr>
        </p:nvSpPr>
        <p:spPr/>
        <p:txBody>
          <a:bodyPr/>
          <a:lstStyle>
            <a:lvl1pPr>
              <a:defRPr/>
            </a:lvl1pPr>
          </a:lstStyle>
          <a:p>
            <a:pPr>
              <a:defRPr/>
            </a:pPr>
            <a:fld id="{AD620528-384D-4DCC-A8C2-5FCAD4A853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480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DC00CE-0100-4D63-9507-905679C73F63}" type="datetime1">
              <a:rPr lang="en-US"/>
              <a:pPr>
                <a:defRPr/>
              </a:pPr>
              <a:t>6/10/2016</a:t>
            </a:fld>
            <a:endParaRPr lang="en-US"/>
          </a:p>
        </p:txBody>
      </p:sp>
      <p:sp>
        <p:nvSpPr>
          <p:cNvPr id="5"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B475C23E-1427-4651-8D2C-9DE5C77431A0}" type="slidenum">
              <a:rPr lang="en-US"/>
              <a:pPr>
                <a:defRPr/>
              </a:pPr>
              <a:t>‹#›</a:t>
            </a:fld>
            <a:endParaRPr lang="en-US"/>
          </a:p>
        </p:txBody>
      </p:sp>
    </p:spTree>
    <p:extLst>
      <p:ext uri="{BB962C8B-B14F-4D97-AF65-F5344CB8AC3E}">
        <p14:creationId xmlns:p14="http://schemas.microsoft.com/office/powerpoint/2010/main" val="17329764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97DDA8-856F-4E98-AD09-232C379B314F}" type="datetime1">
              <a:rPr lang="en-US">
                <a:solidFill>
                  <a:prstClr val="black">
                    <a:tint val="75000"/>
                  </a:prstClr>
                </a:solidFill>
              </a:rPr>
              <a:pPr>
                <a:defRPr/>
              </a:pPr>
              <a:t>6/10/2016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5" name="Slide Number Placeholder 5"/>
          <p:cNvSpPr>
            <a:spLocks noGrp="1"/>
          </p:cNvSpPr>
          <p:nvPr>
            <p:ph type="sldNum" sz="quarter" idx="12"/>
          </p:nvPr>
        </p:nvSpPr>
        <p:spPr/>
        <p:txBody>
          <a:bodyPr/>
          <a:lstStyle>
            <a:lvl1pPr>
              <a:defRPr/>
            </a:lvl1pPr>
          </a:lstStyle>
          <a:p>
            <a:pPr>
              <a:defRPr/>
            </a:pPr>
            <a:fld id="{5E23E017-EB48-4D09-8E14-2EE3C1C789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7575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81595E-AB52-4573-816C-0E070A340925}" type="datetime1">
              <a:rPr lang="en-US">
                <a:solidFill>
                  <a:prstClr val="black">
                    <a:tint val="75000"/>
                  </a:prstClr>
                </a:solidFill>
              </a:rPr>
              <a:pPr>
                <a:defRPr/>
              </a:pPr>
              <a:t>6/10/2016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4" name="Slide Number Placeholder 5"/>
          <p:cNvSpPr>
            <a:spLocks noGrp="1"/>
          </p:cNvSpPr>
          <p:nvPr>
            <p:ph type="sldNum" sz="quarter" idx="12"/>
          </p:nvPr>
        </p:nvSpPr>
        <p:spPr/>
        <p:txBody>
          <a:bodyPr/>
          <a:lstStyle>
            <a:lvl1pPr>
              <a:defRPr/>
            </a:lvl1pPr>
          </a:lstStyle>
          <a:p>
            <a:pPr>
              <a:defRPr/>
            </a:pPr>
            <a:fld id="{A5ECAE53-16C2-4C32-8E8F-34512F6A15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4147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1E0EFA-345D-4199-B3F6-A6814FA76B0B}" type="datetime1">
              <a:rPr lang="en-US">
                <a:solidFill>
                  <a:prstClr val="black">
                    <a:tint val="75000"/>
                  </a:prstClr>
                </a:solidFill>
              </a:rPr>
              <a:pPr>
                <a:defRPr/>
              </a:pPr>
              <a:t>6/10/2016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EE3DC7A2-BACF-4B6B-B377-DF4789340C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718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401B2-03F7-4F11-A298-17CA205BDDD2}" type="datetime1">
              <a:rPr lang="en-US">
                <a:solidFill>
                  <a:prstClr val="black">
                    <a:tint val="75000"/>
                  </a:prstClr>
                </a:solidFill>
              </a:rPr>
              <a:pPr>
                <a:defRPr/>
              </a:pPr>
              <a:t>6/10/2016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C81BC1DB-F4B8-41F3-9DEB-48C48246C8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036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E2A2DD-B892-46F0-8360-4E88C6939C6C}"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143658DF-BCC4-453A-821B-98BE45F8C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5885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BEC1D4-8A1D-44E7-9646-4C72F0C54906}"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733C166B-FAF5-44F0-9AF6-0111B8F67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9937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b="1">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1066800" cy="365125"/>
          </a:xfrm>
        </p:spPr>
        <p:txBody>
          <a:bodyPr/>
          <a:lstStyle>
            <a:lvl1pPr>
              <a:defRPr/>
            </a:lvl1pPr>
          </a:lstStyle>
          <a:p>
            <a:pPr>
              <a:defRPr/>
            </a:pPr>
            <a:fld id="{6EB11614-EB1C-494E-98C2-760CC147A040}"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a:xfrm>
            <a:off x="1524000" y="6356350"/>
            <a:ext cx="6477000" cy="365125"/>
          </a:xfrm>
        </p:spPr>
        <p:txBody>
          <a:bodyPr/>
          <a:lstStyle>
            <a:lvl1pPr algn="l">
              <a:defRPr sz="700" b="1"/>
            </a:lvl1pPr>
          </a:lstStyle>
          <a:p>
            <a:pPr>
              <a:defRPr/>
            </a:pPr>
            <a:r>
              <a:rPr lang="en-US">
                <a:solidFill>
                  <a:prstClr val="black">
                    <a:tint val="75000"/>
                  </a:prstClr>
                </a:solidFill>
              </a:rPr>
              <a:t>Snowball Metrics Project Partners University of Oxford, University College London, University of Cambridge, Imperial Colledge London, University of Bristol, University of Leeds, Queen’s University Belfast, University of St. Andrews, Elsevier  *Ordered according to productivity 2011 (data source: Scopus)</a:t>
            </a:r>
            <a:endParaRPr lang="en-US" sz="600" b="0" dirty="0">
              <a:solidFill>
                <a:prstClr val="black">
                  <a:tint val="75000"/>
                </a:prstClr>
              </a:solidFill>
            </a:endParaRPr>
          </a:p>
        </p:txBody>
      </p:sp>
      <p:sp>
        <p:nvSpPr>
          <p:cNvPr id="6" name="Slide Number Placeholder 5"/>
          <p:cNvSpPr>
            <a:spLocks noGrp="1"/>
          </p:cNvSpPr>
          <p:nvPr>
            <p:ph type="sldNum" sz="quarter" idx="12"/>
          </p:nvPr>
        </p:nvSpPr>
        <p:spPr>
          <a:xfrm>
            <a:off x="8001000" y="6356350"/>
            <a:ext cx="685800" cy="365125"/>
          </a:xfrm>
        </p:spPr>
        <p:txBody>
          <a:bodyPr/>
          <a:lstStyle>
            <a:lvl1pPr>
              <a:defRPr/>
            </a:lvl1pPr>
          </a:lstStyle>
          <a:p>
            <a:pPr>
              <a:defRPr/>
            </a:pPr>
            <a:fld id="{CCDB672E-867C-46DE-8267-B7B6A712D5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2651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DC00CE-0100-4D63-9507-905679C73F63}"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B475C23E-1427-4651-8D2C-9DE5C77431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84582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000" b="0" cap="none">
                <a:solidFill>
                  <a:schemeClr val="bg1">
                    <a:lumMod val="65000"/>
                  </a:schemeClr>
                </a:solidFill>
                <a:latin typeface="Arial" pitchFamily="34" charset="0"/>
                <a:cs typeface="Arial" pitchFamily="34" charset="0"/>
              </a:defRPr>
            </a:lvl1pPr>
          </a:lstStyle>
          <a:p>
            <a:r>
              <a:rPr lang="en-US" dirty="0" smtClean="0"/>
              <a:t>Click</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lang="en-US" sz="2800" b="1" kern="1200" dirty="0" smtClean="0">
                <a:solidFill>
                  <a:srgbClr val="50BBD3"/>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DAEC9A-0108-49BC-8417-1A61C6B56253}"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700" b="1" dirty="0"/>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a:t>
            </a:r>
            <a:r>
              <a:rPr lang="en-US" b="0" smtClean="0">
                <a:solidFill>
                  <a:prstClr val="black">
                    <a:tint val="75000"/>
                  </a:prstClr>
                </a:solidFill>
              </a:rPr>
              <a:t>Elsevier</a:t>
            </a:r>
            <a:endParaRPr lang="en-US" b="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31A015-2764-4D89-A742-0360409DED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8662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1"/>
            <a:ext cx="4038600" cy="5029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1"/>
            <a:ext cx="4038600" cy="5029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B35989-55BB-4AF9-BDDD-7A25A5505639}" type="datetime1">
              <a:rPr lang="en-US">
                <a:solidFill>
                  <a:prstClr val="black">
                    <a:tint val="75000"/>
                  </a:prstClr>
                </a:solidFill>
              </a:rPr>
              <a:pPr>
                <a:defRPr/>
              </a:pPr>
              <a:t>6/10/2016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535D33D6-2D0F-419D-B86A-7DB117C499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130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000" b="0" cap="none">
                <a:solidFill>
                  <a:schemeClr val="bg1">
                    <a:lumMod val="65000"/>
                  </a:schemeClr>
                </a:solidFill>
                <a:latin typeface="Arial" pitchFamily="34" charset="0"/>
                <a:cs typeface="Arial" pitchFamily="34" charset="0"/>
              </a:defRPr>
            </a:lvl1pPr>
          </a:lstStyle>
          <a:p>
            <a:r>
              <a:rPr lang="en-US" dirty="0" smtClean="0"/>
              <a:t>Click</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lang="en-US" sz="2800" b="1" kern="1200" dirty="0" smtClean="0">
                <a:solidFill>
                  <a:srgbClr val="50BBD3"/>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DAEC9A-0108-49BC-8417-1A61C6B56253}" type="datetime1">
              <a:rPr lang="en-US"/>
              <a:pPr>
                <a:defRPr/>
              </a:pPr>
              <a:t>6/10/2016</a:t>
            </a:fld>
            <a:endParaRPr lang="en-US"/>
          </a:p>
        </p:txBody>
      </p:sp>
      <p:sp>
        <p:nvSpPr>
          <p:cNvPr id="5" name="Footer Placeholder 4"/>
          <p:cNvSpPr>
            <a:spLocks noGrp="1"/>
          </p:cNvSpPr>
          <p:nvPr>
            <p:ph type="ftr" sz="quarter" idx="11"/>
          </p:nvPr>
        </p:nvSpPr>
        <p:spPr/>
        <p:txBody>
          <a:bodyPr/>
          <a:lstStyle>
            <a:lvl1pPr>
              <a:defRPr sz="700" b="1" dirty="0"/>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a:t>
            </a:r>
            <a:r>
              <a:rPr lang="en-US" b="0" smtClean="0"/>
              <a:t>Elsevier</a:t>
            </a:r>
            <a:endParaRPr lang="en-US" b="0"/>
          </a:p>
        </p:txBody>
      </p:sp>
      <p:sp>
        <p:nvSpPr>
          <p:cNvPr id="6" name="Slide Number Placeholder 5"/>
          <p:cNvSpPr>
            <a:spLocks noGrp="1"/>
          </p:cNvSpPr>
          <p:nvPr>
            <p:ph type="sldNum" sz="quarter" idx="12"/>
          </p:nvPr>
        </p:nvSpPr>
        <p:spPr/>
        <p:txBody>
          <a:bodyPr/>
          <a:lstStyle>
            <a:lvl1pPr>
              <a:defRPr/>
            </a:lvl1pPr>
          </a:lstStyle>
          <a:p>
            <a:pPr>
              <a:defRPr/>
            </a:pPr>
            <a:fld id="{F631A015-2764-4D89-A742-0360409DED0D}" type="slidenum">
              <a:rPr lang="en-US"/>
              <a:pPr>
                <a:defRPr/>
              </a:pPr>
              <a:t>‹#›</a:t>
            </a:fld>
            <a:endParaRPr lang="en-US"/>
          </a:p>
        </p:txBody>
      </p:sp>
    </p:spTree>
    <p:extLst>
      <p:ext uri="{BB962C8B-B14F-4D97-AF65-F5344CB8AC3E}">
        <p14:creationId xmlns:p14="http://schemas.microsoft.com/office/powerpoint/2010/main" val="2231729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1283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1283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6293B08-026C-405C-8ACA-AD3675827FD6}" type="datetime1">
              <a:rPr lang="en-US">
                <a:solidFill>
                  <a:prstClr val="black">
                    <a:tint val="75000"/>
                  </a:prstClr>
                </a:solidFill>
              </a:rPr>
              <a:pPr>
                <a:defRPr/>
              </a:pPr>
              <a:t>6/10/2016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9" name="Slide Number Placeholder 5"/>
          <p:cNvSpPr>
            <a:spLocks noGrp="1"/>
          </p:cNvSpPr>
          <p:nvPr>
            <p:ph type="sldNum" sz="quarter" idx="12"/>
          </p:nvPr>
        </p:nvSpPr>
        <p:spPr/>
        <p:txBody>
          <a:bodyPr/>
          <a:lstStyle>
            <a:lvl1pPr>
              <a:defRPr/>
            </a:lvl1pPr>
          </a:lstStyle>
          <a:p>
            <a:pPr>
              <a:defRPr/>
            </a:pPr>
            <a:fld id="{AD620528-384D-4DCC-A8C2-5FCAD4A853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1701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97DDA8-856F-4E98-AD09-232C379B314F}" type="datetime1">
              <a:rPr lang="en-US">
                <a:solidFill>
                  <a:prstClr val="black">
                    <a:tint val="75000"/>
                  </a:prstClr>
                </a:solidFill>
              </a:rPr>
              <a:pPr>
                <a:defRPr/>
              </a:pPr>
              <a:t>6/10/2016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5" name="Slide Number Placeholder 5"/>
          <p:cNvSpPr>
            <a:spLocks noGrp="1"/>
          </p:cNvSpPr>
          <p:nvPr>
            <p:ph type="sldNum" sz="quarter" idx="12"/>
          </p:nvPr>
        </p:nvSpPr>
        <p:spPr/>
        <p:txBody>
          <a:bodyPr/>
          <a:lstStyle>
            <a:lvl1pPr>
              <a:defRPr/>
            </a:lvl1pPr>
          </a:lstStyle>
          <a:p>
            <a:pPr>
              <a:defRPr/>
            </a:pPr>
            <a:fld id="{5E23E017-EB48-4D09-8E14-2EE3C1C789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8568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81595E-AB52-4573-816C-0E070A340925}" type="datetime1">
              <a:rPr lang="en-US">
                <a:solidFill>
                  <a:prstClr val="black">
                    <a:tint val="75000"/>
                  </a:prstClr>
                </a:solidFill>
              </a:rPr>
              <a:pPr>
                <a:defRPr/>
              </a:pPr>
              <a:t>6/10/2016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4" name="Slide Number Placeholder 5"/>
          <p:cNvSpPr>
            <a:spLocks noGrp="1"/>
          </p:cNvSpPr>
          <p:nvPr>
            <p:ph type="sldNum" sz="quarter" idx="12"/>
          </p:nvPr>
        </p:nvSpPr>
        <p:spPr/>
        <p:txBody>
          <a:bodyPr/>
          <a:lstStyle>
            <a:lvl1pPr>
              <a:defRPr/>
            </a:lvl1pPr>
          </a:lstStyle>
          <a:p>
            <a:pPr>
              <a:defRPr/>
            </a:pPr>
            <a:fld id="{A5ECAE53-16C2-4C32-8E8F-34512F6A15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1866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1E0EFA-345D-4199-B3F6-A6814FA76B0B}" type="datetime1">
              <a:rPr lang="en-US">
                <a:solidFill>
                  <a:prstClr val="black">
                    <a:tint val="75000"/>
                  </a:prstClr>
                </a:solidFill>
              </a:rPr>
              <a:pPr>
                <a:defRPr/>
              </a:pPr>
              <a:t>6/10/2016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EE3DC7A2-BACF-4B6B-B377-DF4789340C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4464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401B2-03F7-4F11-A298-17CA205BDDD2}" type="datetime1">
              <a:rPr lang="en-US">
                <a:solidFill>
                  <a:prstClr val="black">
                    <a:tint val="75000"/>
                  </a:prstClr>
                </a:solidFill>
              </a:rPr>
              <a:pPr>
                <a:defRPr/>
              </a:pPr>
              <a:t>6/10/2016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C81BC1DB-F4B8-41F3-9DEB-48C48246C8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1960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E2A2DD-B892-46F0-8360-4E88C6939C6C}"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143658DF-BCC4-453A-821B-98BE45F8CE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910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BEC1D4-8A1D-44E7-9646-4C72F0C54906}"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700" b="1"/>
            </a:lvl1pPr>
          </a:lstStyle>
          <a:p>
            <a:pPr>
              <a:defRPr/>
            </a:pPr>
            <a:r>
              <a:rPr lang="en-US" sz="800">
                <a:solidFill>
                  <a:prstClr val="black">
                    <a:tint val="75000"/>
                  </a:prstClr>
                </a:solidFill>
              </a:rPr>
              <a:t>Snowball Metrics Project Partners</a:t>
            </a:r>
            <a:endParaRPr lang="en-US" sz="800" b="0">
              <a:solidFill>
                <a:prstClr val="black">
                  <a:tint val="75000"/>
                </a:prstClr>
              </a:solidFill>
            </a:endParaRPr>
          </a:p>
          <a:p>
            <a:pPr>
              <a:defRPr/>
            </a:pPr>
            <a:r>
              <a:rPr lang="en-US" b="0">
                <a:solidFill>
                  <a:prstClr val="black">
                    <a:tint val="75000"/>
                  </a:prstClr>
                </a:solidFil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733C166B-FAF5-44F0-9AF6-0111B8F67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417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1"/>
            <a:ext cx="4038600" cy="5029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1"/>
            <a:ext cx="4038600" cy="5029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B35989-55BB-4AF9-BDDD-7A25A5505639}" type="datetime1">
              <a:rPr lang="en-US"/>
              <a:pPr>
                <a:defRPr/>
              </a:pPr>
              <a:t>6/10/2016</a:t>
            </a:fld>
            <a:endParaRPr lang="en-US"/>
          </a:p>
        </p:txBody>
      </p:sp>
      <p:sp>
        <p:nvSpPr>
          <p:cNvPr id="6"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535D33D6-2D0F-419D-B86A-7DB117C49937}" type="slidenum">
              <a:rPr lang="en-US"/>
              <a:pPr>
                <a:defRPr/>
              </a:pPr>
              <a:t>‹#›</a:t>
            </a:fld>
            <a:endParaRPr lang="en-US"/>
          </a:p>
        </p:txBody>
      </p:sp>
    </p:spTree>
    <p:extLst>
      <p:ext uri="{BB962C8B-B14F-4D97-AF65-F5344CB8AC3E}">
        <p14:creationId xmlns:p14="http://schemas.microsoft.com/office/powerpoint/2010/main" val="17003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1283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1283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6293B08-026C-405C-8ACA-AD3675827FD6}" type="datetime1">
              <a:rPr lang="en-US"/>
              <a:pPr>
                <a:defRPr/>
              </a:pPr>
              <a:t>6/10/2016</a:t>
            </a:fld>
            <a:endParaRPr lang="en-US"/>
          </a:p>
        </p:txBody>
      </p:sp>
      <p:sp>
        <p:nvSpPr>
          <p:cNvPr id="8"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9" name="Slide Number Placeholder 5"/>
          <p:cNvSpPr>
            <a:spLocks noGrp="1"/>
          </p:cNvSpPr>
          <p:nvPr>
            <p:ph type="sldNum" sz="quarter" idx="12"/>
          </p:nvPr>
        </p:nvSpPr>
        <p:spPr/>
        <p:txBody>
          <a:bodyPr/>
          <a:lstStyle>
            <a:lvl1pPr>
              <a:defRPr/>
            </a:lvl1pPr>
          </a:lstStyle>
          <a:p>
            <a:pPr>
              <a:defRPr/>
            </a:pPr>
            <a:fld id="{AD620528-384D-4DCC-A8C2-5FCAD4A85365}" type="slidenum">
              <a:rPr lang="en-US"/>
              <a:pPr>
                <a:defRPr/>
              </a:pPr>
              <a:t>‹#›</a:t>
            </a:fld>
            <a:endParaRPr lang="en-US"/>
          </a:p>
        </p:txBody>
      </p:sp>
    </p:spTree>
    <p:extLst>
      <p:ext uri="{BB962C8B-B14F-4D97-AF65-F5344CB8AC3E}">
        <p14:creationId xmlns:p14="http://schemas.microsoft.com/office/powerpoint/2010/main" val="159096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97DDA8-856F-4E98-AD09-232C379B314F}" type="datetime1">
              <a:rPr lang="en-US"/>
              <a:pPr>
                <a:defRPr/>
              </a:pPr>
              <a:t>6/10/2016</a:t>
            </a:fld>
            <a:endParaRPr lang="en-US"/>
          </a:p>
        </p:txBody>
      </p:sp>
      <p:sp>
        <p:nvSpPr>
          <p:cNvPr id="4"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5" name="Slide Number Placeholder 5"/>
          <p:cNvSpPr>
            <a:spLocks noGrp="1"/>
          </p:cNvSpPr>
          <p:nvPr>
            <p:ph type="sldNum" sz="quarter" idx="12"/>
          </p:nvPr>
        </p:nvSpPr>
        <p:spPr/>
        <p:txBody>
          <a:bodyPr/>
          <a:lstStyle>
            <a:lvl1pPr>
              <a:defRPr/>
            </a:lvl1pPr>
          </a:lstStyle>
          <a:p>
            <a:pPr>
              <a:defRPr/>
            </a:pPr>
            <a:fld id="{5E23E017-EB48-4D09-8E14-2EE3C1C78940}" type="slidenum">
              <a:rPr lang="en-US"/>
              <a:pPr>
                <a:defRPr/>
              </a:pPr>
              <a:t>‹#›</a:t>
            </a:fld>
            <a:endParaRPr lang="en-US"/>
          </a:p>
        </p:txBody>
      </p:sp>
    </p:spTree>
    <p:extLst>
      <p:ext uri="{BB962C8B-B14F-4D97-AF65-F5344CB8AC3E}">
        <p14:creationId xmlns:p14="http://schemas.microsoft.com/office/powerpoint/2010/main" val="191664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81595E-AB52-4573-816C-0E070A340925}" type="datetime1">
              <a:rPr lang="en-US"/>
              <a:pPr>
                <a:defRPr/>
              </a:pPr>
              <a:t>6/10/2016</a:t>
            </a:fld>
            <a:endParaRPr lang="en-US"/>
          </a:p>
        </p:txBody>
      </p:sp>
      <p:sp>
        <p:nvSpPr>
          <p:cNvPr id="3"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4" name="Slide Number Placeholder 5"/>
          <p:cNvSpPr>
            <a:spLocks noGrp="1"/>
          </p:cNvSpPr>
          <p:nvPr>
            <p:ph type="sldNum" sz="quarter" idx="12"/>
          </p:nvPr>
        </p:nvSpPr>
        <p:spPr/>
        <p:txBody>
          <a:bodyPr/>
          <a:lstStyle>
            <a:lvl1pPr>
              <a:defRPr/>
            </a:lvl1pPr>
          </a:lstStyle>
          <a:p>
            <a:pPr>
              <a:defRPr/>
            </a:pPr>
            <a:fld id="{A5ECAE53-16C2-4C32-8E8F-34512F6A1570}" type="slidenum">
              <a:rPr lang="en-US"/>
              <a:pPr>
                <a:defRPr/>
              </a:pPr>
              <a:t>‹#›</a:t>
            </a:fld>
            <a:endParaRPr lang="en-US"/>
          </a:p>
        </p:txBody>
      </p:sp>
    </p:spTree>
    <p:extLst>
      <p:ext uri="{BB962C8B-B14F-4D97-AF65-F5344CB8AC3E}">
        <p14:creationId xmlns:p14="http://schemas.microsoft.com/office/powerpoint/2010/main" val="1091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1E0EFA-345D-4199-B3F6-A6814FA76B0B}" type="datetime1">
              <a:rPr lang="en-US"/>
              <a:pPr>
                <a:defRPr/>
              </a:pPr>
              <a:t>6/10/2016</a:t>
            </a:fld>
            <a:endParaRPr lang="en-US"/>
          </a:p>
        </p:txBody>
      </p:sp>
      <p:sp>
        <p:nvSpPr>
          <p:cNvPr id="6"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EE3DC7A2-BACF-4B6B-B377-DF4789340CC9}" type="slidenum">
              <a:rPr lang="en-US"/>
              <a:pPr>
                <a:defRPr/>
              </a:pPr>
              <a:t>‹#›</a:t>
            </a:fld>
            <a:endParaRPr lang="en-US"/>
          </a:p>
        </p:txBody>
      </p:sp>
    </p:spTree>
    <p:extLst>
      <p:ext uri="{BB962C8B-B14F-4D97-AF65-F5344CB8AC3E}">
        <p14:creationId xmlns:p14="http://schemas.microsoft.com/office/powerpoint/2010/main" val="116176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401B2-03F7-4F11-A298-17CA205BDDD2}" type="datetime1">
              <a:rPr lang="en-US"/>
              <a:pPr>
                <a:defRPr/>
              </a:pPr>
              <a:t>6/10/2016</a:t>
            </a:fld>
            <a:endParaRPr lang="en-US"/>
          </a:p>
        </p:txBody>
      </p:sp>
      <p:sp>
        <p:nvSpPr>
          <p:cNvPr id="6" name="Footer Placeholder 4"/>
          <p:cNvSpPr>
            <a:spLocks noGrp="1"/>
          </p:cNvSpPr>
          <p:nvPr>
            <p:ph type="ftr" sz="quarter" idx="11"/>
          </p:nvPr>
        </p:nvSpPr>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7" name="Slide Number Placeholder 5"/>
          <p:cNvSpPr>
            <a:spLocks noGrp="1"/>
          </p:cNvSpPr>
          <p:nvPr>
            <p:ph type="sldNum" sz="quarter" idx="12"/>
          </p:nvPr>
        </p:nvSpPr>
        <p:spPr/>
        <p:txBody>
          <a:bodyPr/>
          <a:lstStyle>
            <a:lvl1pPr>
              <a:defRPr/>
            </a:lvl1pPr>
          </a:lstStyle>
          <a:p>
            <a:pPr>
              <a:defRPr/>
            </a:pPr>
            <a:fld id="{C81BC1DB-F4B8-41F3-9DEB-48C48246C8E4}" type="slidenum">
              <a:rPr lang="en-US"/>
              <a:pPr>
                <a:defRPr/>
              </a:pPr>
              <a:t>‹#›</a:t>
            </a:fld>
            <a:endParaRPr lang="en-US"/>
          </a:p>
        </p:txBody>
      </p:sp>
    </p:spTree>
    <p:extLst>
      <p:ext uri="{BB962C8B-B14F-4D97-AF65-F5344CB8AC3E}">
        <p14:creationId xmlns:p14="http://schemas.microsoft.com/office/powerpoint/2010/main" val="169240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theme" Target="../theme/theme14.xml"/><Relationship Id="rId4" Type="http://schemas.openxmlformats.org/officeDocument/2006/relationships/image" Target="../media/image4.jpeg"/></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12.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9.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0.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pPr>
                <a:defRPr/>
              </a:pPr>
              <a:t>6/10/2016</a:t>
            </a:fld>
            <a:endParaRPr lang="en-US"/>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t>Snowball Metrics Project Partners</a:t>
            </a:r>
            <a:endParaRPr lang="en-US" dirty="0"/>
          </a:p>
          <a:p>
            <a:pPr>
              <a:defRPr/>
            </a:pPr>
            <a:r>
              <a:rPr lang="en-US" sz="700" dirty="0"/>
              <a:t>University of Oxford, University College London, University of Cambridge, Imperial </a:t>
            </a:r>
            <a:r>
              <a:rPr lang="en-US" sz="700" dirty="0" smtClean="0"/>
              <a:t>College </a:t>
            </a:r>
            <a:r>
              <a:rPr lang="en-US" sz="700" dirty="0"/>
              <a:t>London, University of Bristol, University of Leeds, Queen’s University Belfast, University of St. Andrews, Elsevier  *Ordered according to productivity 2011 (data source: Scopus)</a:t>
            </a:r>
            <a:endParaRPr lang="en-US" sz="200" dirty="0"/>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1027" name="Text Placeholder 2"/>
          <p:cNvSpPr>
            <a:spLocks noGrp="1"/>
          </p:cNvSpPr>
          <p:nvPr>
            <p:ph type="body" idx="1"/>
          </p:nvPr>
        </p:nvSpPr>
        <p:spPr bwMode="auto">
          <a:xfrm>
            <a:off x="457200" y="1447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977F6EC-6D4E-4BE9-9F74-12B638BDD582}"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3600" b="1" kern="1200">
          <a:solidFill>
            <a:srgbClr val="50BBD3"/>
          </a:solidFill>
          <a:latin typeface="+mj-lt"/>
          <a:ea typeface="+mj-ea"/>
          <a:cs typeface="+mj-cs"/>
        </a:defRPr>
      </a:lvl1pPr>
      <a:lvl2pPr algn="l" rtl="0" eaLnBrk="0" fontAlgn="base" hangingPunct="0">
        <a:spcBef>
          <a:spcPct val="0"/>
        </a:spcBef>
        <a:spcAft>
          <a:spcPct val="0"/>
        </a:spcAft>
        <a:defRPr sz="3600" b="1">
          <a:solidFill>
            <a:srgbClr val="50BBD3"/>
          </a:solidFill>
          <a:latin typeface="Arial" charset="0"/>
        </a:defRPr>
      </a:lvl2pPr>
      <a:lvl3pPr algn="l" rtl="0" eaLnBrk="0" fontAlgn="base" hangingPunct="0">
        <a:spcBef>
          <a:spcPct val="0"/>
        </a:spcBef>
        <a:spcAft>
          <a:spcPct val="0"/>
        </a:spcAft>
        <a:defRPr sz="3600" b="1">
          <a:solidFill>
            <a:srgbClr val="50BBD3"/>
          </a:solidFill>
          <a:latin typeface="Arial" charset="0"/>
        </a:defRPr>
      </a:lvl3pPr>
      <a:lvl4pPr algn="l" rtl="0" eaLnBrk="0" fontAlgn="base" hangingPunct="0">
        <a:spcBef>
          <a:spcPct val="0"/>
        </a:spcBef>
        <a:spcAft>
          <a:spcPct val="0"/>
        </a:spcAft>
        <a:defRPr sz="3600" b="1">
          <a:solidFill>
            <a:srgbClr val="50BBD3"/>
          </a:solidFill>
          <a:latin typeface="Arial" charset="0"/>
        </a:defRPr>
      </a:lvl4pPr>
      <a:lvl5pPr algn="l" rtl="0" eaLnBrk="0" fontAlgn="base" hangingPunct="0">
        <a:spcBef>
          <a:spcPct val="0"/>
        </a:spcBef>
        <a:spcAft>
          <a:spcPct val="0"/>
        </a:spcAft>
        <a:defRPr sz="36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mrc_powerpoint_logo_warm_gra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188" y="6527800"/>
            <a:ext cx="17287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3" descr="PP strip-new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58888"/>
            <a:ext cx="91376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3750" y="114300"/>
            <a:ext cx="16271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685800" y="458788"/>
            <a:ext cx="7824788"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GB" smtClean="0"/>
          </a:p>
        </p:txBody>
      </p:sp>
      <p:pic>
        <p:nvPicPr>
          <p:cNvPr id="1028" name="Picture 6" descr="mrc_powerpoint_logo_warm_gra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188" y="6527800"/>
            <a:ext cx="17287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7"/>
          <p:cNvSpPr>
            <a:spLocks noChangeShapeType="1"/>
          </p:cNvSpPr>
          <p:nvPr userDrawn="1"/>
        </p:nvSpPr>
        <p:spPr bwMode="auto">
          <a:xfrm>
            <a:off x="304800" y="1397000"/>
            <a:ext cx="8534400" cy="0"/>
          </a:xfrm>
          <a:prstGeom prst="line">
            <a:avLst/>
          </a:prstGeom>
          <a:noFill/>
          <a:ln w="22225">
            <a:solidFill>
              <a:srgbClr val="766A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rgbClr val="920049"/>
              </a:buClr>
              <a:buFontTx/>
              <a:buChar char="•"/>
            </a:pPr>
            <a:endParaRPr lang="en-US" sz="2000" smtClean="0">
              <a:solidFill>
                <a:srgbClr val="000000"/>
              </a:solidFill>
              <a:latin typeface="Verdana" pitchFamily="34"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Font typeface="Verdana" pitchFamily="34" charset="0"/>
        <a:buChar char="–"/>
        <a:defRPr>
          <a:solidFill>
            <a:schemeClr val="tx1"/>
          </a:solidFill>
          <a:latin typeface="+mn-lt"/>
        </a:defRPr>
      </a:lvl2pPr>
      <a:lvl3pPr marL="1143000" indent="-228600" algn="l" rtl="0" eaLnBrk="0" fontAlgn="base" hangingPunct="0">
        <a:spcBef>
          <a:spcPct val="20000"/>
        </a:spcBef>
        <a:spcAft>
          <a:spcPct val="0"/>
        </a:spcAft>
        <a:buClr>
          <a:srgbClr val="920049"/>
        </a:buClr>
        <a:buChar char="•"/>
        <a:defRPr>
          <a:solidFill>
            <a:schemeClr val="tx1"/>
          </a:solidFill>
          <a:latin typeface="+mn-lt"/>
        </a:defRPr>
      </a:lvl3pPr>
      <a:lvl4pPr marL="1562100" indent="-228600" algn="l" rtl="0" eaLnBrk="0" fontAlgn="base" hangingPunct="0">
        <a:spcBef>
          <a:spcPct val="20000"/>
        </a:spcBef>
        <a:spcAft>
          <a:spcPct val="0"/>
        </a:spcAft>
        <a:buClr>
          <a:srgbClr val="920049"/>
        </a:buClr>
        <a:buChar char="–"/>
        <a:defRPr>
          <a:solidFill>
            <a:schemeClr val="tx1"/>
          </a:solidFill>
          <a:latin typeface="+mn-lt"/>
        </a:defRPr>
      </a:lvl4pPr>
      <a:lvl5pPr marL="1981200" indent="-228600" algn="l" rtl="0" eaLnBrk="0" fontAlgn="base" hangingPunct="0">
        <a:spcBef>
          <a:spcPct val="20000"/>
        </a:spcBef>
        <a:spcAft>
          <a:spcPct val="0"/>
        </a:spcAft>
        <a:buClr>
          <a:srgbClr val="920049"/>
        </a:buClr>
        <a:buChar char="»"/>
        <a:defRPr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1027" name="Text Placeholder 2"/>
          <p:cNvSpPr>
            <a:spLocks noGrp="1"/>
          </p:cNvSpPr>
          <p:nvPr>
            <p:ph type="body" idx="1"/>
          </p:nvPr>
        </p:nvSpPr>
        <p:spPr bwMode="auto">
          <a:xfrm>
            <a:off x="457200" y="1447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4EB77FD-7EA6-447F-94A4-96C43AFCA25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3600" b="1" kern="1200">
          <a:solidFill>
            <a:srgbClr val="50BBD3"/>
          </a:solidFill>
          <a:latin typeface="+mj-lt"/>
          <a:ea typeface="+mj-ea"/>
          <a:cs typeface="+mj-cs"/>
        </a:defRPr>
      </a:lvl1pPr>
      <a:lvl2pPr algn="l" rtl="0" eaLnBrk="0" fontAlgn="base" hangingPunct="0">
        <a:spcBef>
          <a:spcPct val="0"/>
        </a:spcBef>
        <a:spcAft>
          <a:spcPct val="0"/>
        </a:spcAft>
        <a:defRPr sz="3600" b="1">
          <a:solidFill>
            <a:srgbClr val="50BBD3"/>
          </a:solidFill>
          <a:latin typeface="Arial" charset="0"/>
        </a:defRPr>
      </a:lvl2pPr>
      <a:lvl3pPr algn="l" rtl="0" eaLnBrk="0" fontAlgn="base" hangingPunct="0">
        <a:spcBef>
          <a:spcPct val="0"/>
        </a:spcBef>
        <a:spcAft>
          <a:spcPct val="0"/>
        </a:spcAft>
        <a:defRPr sz="3600" b="1">
          <a:solidFill>
            <a:srgbClr val="50BBD3"/>
          </a:solidFill>
          <a:latin typeface="Arial" charset="0"/>
        </a:defRPr>
      </a:lvl3pPr>
      <a:lvl4pPr algn="l" rtl="0" eaLnBrk="0" fontAlgn="base" hangingPunct="0">
        <a:spcBef>
          <a:spcPct val="0"/>
        </a:spcBef>
        <a:spcAft>
          <a:spcPct val="0"/>
        </a:spcAft>
        <a:defRPr sz="3600" b="1">
          <a:solidFill>
            <a:srgbClr val="50BBD3"/>
          </a:solidFill>
          <a:latin typeface="Arial" charset="0"/>
        </a:defRPr>
      </a:lvl4pPr>
      <a:lvl5pPr algn="l" rtl="0" eaLnBrk="0" fontAlgn="base" hangingPunct="0">
        <a:spcBef>
          <a:spcPct val="0"/>
        </a:spcBef>
        <a:spcAft>
          <a:spcPct val="0"/>
        </a:spcAft>
        <a:defRPr sz="36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70" r:id="rId1"/>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a:t>
            </a:r>
          </a:p>
        </p:txBody>
      </p:sp>
      <p:sp>
        <p:nvSpPr>
          <p:cNvPr id="1027" name="Text Placeholder 2"/>
          <p:cNvSpPr>
            <a:spLocks noGrp="1"/>
          </p:cNvSpPr>
          <p:nvPr>
            <p:ph type="body" idx="1"/>
          </p:nvPr>
        </p:nvSpPr>
        <p:spPr bwMode="auto">
          <a:xfrm>
            <a:off x="457200" y="1447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AF33CC0-68B0-4FD2-8847-CF47E5BC56FF}"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50BBD3"/>
          </a:solidFill>
          <a:latin typeface="+mj-lt"/>
          <a:ea typeface="+mj-ea"/>
          <a:cs typeface="+mj-cs"/>
        </a:defRPr>
      </a:lvl1pPr>
      <a:lvl2pPr algn="l" rtl="0" eaLnBrk="0" fontAlgn="base" hangingPunct="0">
        <a:spcBef>
          <a:spcPct val="0"/>
        </a:spcBef>
        <a:spcAft>
          <a:spcPct val="0"/>
        </a:spcAft>
        <a:defRPr sz="3600" b="1">
          <a:solidFill>
            <a:srgbClr val="50BBD3"/>
          </a:solidFill>
          <a:latin typeface="Arial" charset="0"/>
        </a:defRPr>
      </a:lvl2pPr>
      <a:lvl3pPr algn="l" rtl="0" eaLnBrk="0" fontAlgn="base" hangingPunct="0">
        <a:spcBef>
          <a:spcPct val="0"/>
        </a:spcBef>
        <a:spcAft>
          <a:spcPct val="0"/>
        </a:spcAft>
        <a:defRPr sz="3600" b="1">
          <a:solidFill>
            <a:srgbClr val="50BBD3"/>
          </a:solidFill>
          <a:latin typeface="Arial" charset="0"/>
        </a:defRPr>
      </a:lvl3pPr>
      <a:lvl4pPr algn="l" rtl="0" eaLnBrk="0" fontAlgn="base" hangingPunct="0">
        <a:spcBef>
          <a:spcPct val="0"/>
        </a:spcBef>
        <a:spcAft>
          <a:spcPct val="0"/>
        </a:spcAft>
        <a:defRPr sz="3600" b="1">
          <a:solidFill>
            <a:srgbClr val="50BBD3"/>
          </a:solidFill>
          <a:latin typeface="Arial" charset="0"/>
        </a:defRPr>
      </a:lvl4pPr>
      <a:lvl5pPr algn="l" rtl="0" eaLnBrk="0" fontAlgn="base" hangingPunct="0">
        <a:spcBef>
          <a:spcPct val="0"/>
        </a:spcBef>
        <a:spcAft>
          <a:spcPct val="0"/>
        </a:spcAft>
        <a:defRPr sz="36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a:t>
            </a:r>
          </a:p>
        </p:txBody>
      </p:sp>
      <p:sp>
        <p:nvSpPr>
          <p:cNvPr id="1027" name="Text Placeholder 2"/>
          <p:cNvSpPr>
            <a:spLocks noGrp="1"/>
          </p:cNvSpPr>
          <p:nvPr>
            <p:ph type="body" idx="1"/>
          </p:nvPr>
        </p:nvSpPr>
        <p:spPr bwMode="auto">
          <a:xfrm>
            <a:off x="457200" y="1447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AF33CC0-68B0-4FD2-8847-CF47E5BC56FF}"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50BBD3"/>
          </a:solidFill>
          <a:latin typeface="+mj-lt"/>
          <a:ea typeface="+mj-ea"/>
          <a:cs typeface="+mj-cs"/>
        </a:defRPr>
      </a:lvl1pPr>
      <a:lvl2pPr algn="l" rtl="0" eaLnBrk="0" fontAlgn="base" hangingPunct="0">
        <a:spcBef>
          <a:spcPct val="0"/>
        </a:spcBef>
        <a:spcAft>
          <a:spcPct val="0"/>
        </a:spcAft>
        <a:defRPr sz="3600" b="1">
          <a:solidFill>
            <a:srgbClr val="50BBD3"/>
          </a:solidFill>
          <a:latin typeface="Arial" charset="0"/>
        </a:defRPr>
      </a:lvl2pPr>
      <a:lvl3pPr algn="l" rtl="0" eaLnBrk="0" fontAlgn="base" hangingPunct="0">
        <a:spcBef>
          <a:spcPct val="0"/>
        </a:spcBef>
        <a:spcAft>
          <a:spcPct val="0"/>
        </a:spcAft>
        <a:defRPr sz="3600" b="1">
          <a:solidFill>
            <a:srgbClr val="50BBD3"/>
          </a:solidFill>
          <a:latin typeface="Arial" charset="0"/>
        </a:defRPr>
      </a:lvl3pPr>
      <a:lvl4pPr algn="l" rtl="0" eaLnBrk="0" fontAlgn="base" hangingPunct="0">
        <a:spcBef>
          <a:spcPct val="0"/>
        </a:spcBef>
        <a:spcAft>
          <a:spcPct val="0"/>
        </a:spcAft>
        <a:defRPr sz="3600" b="1">
          <a:solidFill>
            <a:srgbClr val="50BBD3"/>
          </a:solidFill>
          <a:latin typeface="Arial" charset="0"/>
        </a:defRPr>
      </a:lvl4pPr>
      <a:lvl5pPr algn="l" rtl="0" eaLnBrk="0" fontAlgn="base" hangingPunct="0">
        <a:spcBef>
          <a:spcPct val="0"/>
        </a:spcBef>
        <a:spcAft>
          <a:spcPct val="0"/>
        </a:spcAft>
        <a:defRPr sz="36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17C2789-80F0-4DCF-A05E-04FD7263B608}" type="datetime1">
              <a:rPr lang="en-US"/>
              <a:pPr>
                <a:defRPr/>
              </a:pPr>
              <a:t>6/10/2016</a:t>
            </a:fld>
            <a:endParaRPr lang="en-US"/>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700" b="1">
                <a:solidFill>
                  <a:prstClr val="black">
                    <a:tint val="75000"/>
                  </a:prstClr>
                </a:solidFill>
                <a:latin typeface="+mn-lt"/>
              </a:defRPr>
            </a:lvl1pPr>
          </a:lstStyle>
          <a:p>
            <a:pPr>
              <a:defRPr/>
            </a:pPr>
            <a:r>
              <a:rPr lang="en-US" sz="800"/>
              <a:t>Snowball Metrics Project Partners</a:t>
            </a:r>
            <a:endParaRPr lang="en-US" sz="800" b="0"/>
          </a:p>
          <a:p>
            <a:pPr>
              <a:defRPr/>
            </a:pPr>
            <a:r>
              <a:rPr lang="en-US" b="0"/>
              <a:t>University of Oxford, University College London, University of Cambridge, Imperial </a:t>
            </a:r>
            <a:r>
              <a:rPr lang="en-US" b="0" smtClean="0"/>
              <a:t>College </a:t>
            </a:r>
            <a:r>
              <a:rPr lang="en-US" b="0"/>
              <a:t>London, University of Bristol, University of Leeds, Queen’s University Belfast, University of St. Andrews, Elsevier  *Ordered according to productivity 2011 (data source: Scopus)</a:t>
            </a:r>
            <a:endParaRPr lang="en-US" sz="200" b="0"/>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3347A61-FE1B-4ECE-8261-5B216691DF88}" type="slidenum">
              <a:rPr lang="en-US"/>
              <a:pPr>
                <a:defRPr/>
              </a:pPr>
              <a:t>‹#›</a:t>
            </a:fld>
            <a:endParaRPr lang="en-US"/>
          </a:p>
        </p:txBody>
      </p:sp>
    </p:spTree>
    <p:extLst>
      <p:ext uri="{BB962C8B-B14F-4D97-AF65-F5344CB8AC3E}">
        <p14:creationId xmlns:p14="http://schemas.microsoft.com/office/powerpoint/2010/main" val="293176048"/>
      </p:ext>
    </p:extLst>
  </p:cSld>
  <p:clrMap bg1="lt1" tx1="dk1" bg2="lt2" tx2="dk2" accent1="accent1" accent2="accent2" accent3="accent3" accent4="accent4" accent5="accent5" accent6="accent6" hlink="hlink" folHlink="folHlink"/>
  <p:sldLayoutIdLst>
    <p:sldLayoutId id="2147483856" r:id="rId1"/>
    <p:sldLayoutId id="2147483857" r:id="rId2"/>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730578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144230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1371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464A6-5C58-4B04-AD9B-AADE3FA9FF5A}" type="datetime1">
              <a:rPr lang="en-US">
                <a:solidFill>
                  <a:prstClr val="black">
                    <a:tint val="75000"/>
                  </a:prstClr>
                </a:solidFill>
              </a:rPr>
              <a:pPr>
                <a:defRPr/>
              </a:pPr>
              <a:t>6/10/2016</a:t>
            </a:fld>
            <a:endParaRPr lang="en-US">
              <a:solidFill>
                <a:prstClr val="black">
                  <a:tint val="75000"/>
                </a:prstClr>
              </a:solidFill>
            </a:endParaRPr>
          </a:p>
        </p:txBody>
      </p:sp>
      <p:sp>
        <p:nvSpPr>
          <p:cNvPr id="5" name="Footer Placeholder 4"/>
          <p:cNvSpPr>
            <a:spLocks noGrp="1"/>
          </p:cNvSpPr>
          <p:nvPr>
            <p:ph type="ftr" sz="quarter" idx="3"/>
          </p:nvPr>
        </p:nvSpPr>
        <p:spPr>
          <a:xfrm>
            <a:off x="1828800" y="6416675"/>
            <a:ext cx="5486400" cy="365125"/>
          </a:xfrm>
          <a:prstGeom prst="rect">
            <a:avLst/>
          </a:prstGeom>
        </p:spPr>
        <p:txBody>
          <a:bodyPr vert="horz" lIns="91440" tIns="45720" rIns="91440" bIns="45720" rtlCol="0" anchor="ctr"/>
          <a:lstStyle>
            <a:lvl1pPr algn="l" fontAlgn="auto">
              <a:spcBef>
                <a:spcPts val="0"/>
              </a:spcBef>
              <a:spcAft>
                <a:spcPts val="0"/>
              </a:spcAft>
              <a:defRPr sz="800" b="0">
                <a:solidFill>
                  <a:schemeClr val="tx1">
                    <a:tint val="75000"/>
                  </a:schemeClr>
                </a:solidFill>
                <a:latin typeface="+mn-lt"/>
              </a:defRPr>
            </a:lvl1pPr>
          </a:lstStyle>
          <a:p>
            <a:pPr>
              <a:defRPr/>
            </a:pPr>
            <a:r>
              <a:rPr lang="en-US" b="1" dirty="0">
                <a:solidFill>
                  <a:prstClr val="black">
                    <a:tint val="75000"/>
                  </a:prstClr>
                </a:solidFill>
              </a:rPr>
              <a:t>Snowball Metrics Project Partners</a:t>
            </a:r>
            <a:endParaRPr lang="en-US" dirty="0">
              <a:solidFill>
                <a:prstClr val="black">
                  <a:tint val="75000"/>
                </a:prstClr>
              </a:solidFill>
            </a:endParaRPr>
          </a:p>
          <a:p>
            <a:pPr>
              <a:defRPr/>
            </a:pPr>
            <a:r>
              <a:rPr lang="en-US" sz="700" dirty="0">
                <a:solidFill>
                  <a:prstClr val="black">
                    <a:tint val="75000"/>
                  </a:prstClr>
                </a:solidFill>
              </a:rPr>
              <a:t>University of Oxford, University College London, University of Cambridge, Imperial </a:t>
            </a:r>
            <a:r>
              <a:rPr lang="en-US" sz="700" dirty="0" smtClean="0">
                <a:solidFill>
                  <a:prstClr val="black">
                    <a:tint val="75000"/>
                  </a:prstClr>
                </a:solidFill>
              </a:rPr>
              <a:t>College </a:t>
            </a:r>
            <a:r>
              <a:rPr lang="en-US" sz="700" dirty="0">
                <a:solidFill>
                  <a:prstClr val="black">
                    <a:tint val="75000"/>
                  </a:prstClr>
                </a:solidFill>
              </a:rPr>
              <a:t>London, University of Bristol, University of Leeds, Queen’s University Belfast, University of St. Andrews, Elsevier  *Ordered according to productivity 2011 (data source: Scopus)</a:t>
            </a:r>
            <a:endParaRPr lang="en-US" sz="200" dirty="0">
              <a:solidFill>
                <a:prstClr val="black">
                  <a:tint val="75000"/>
                </a:prstClr>
              </a:solidFill>
            </a:endParaRPr>
          </a:p>
        </p:txBody>
      </p:sp>
      <p:sp>
        <p:nvSpPr>
          <p:cNvPr id="6" name="Slide Number Placeholder 5"/>
          <p:cNvSpPr>
            <a:spLocks noGrp="1"/>
          </p:cNvSpPr>
          <p:nvPr>
            <p:ph type="sldNum" sz="quarter" idx="4"/>
          </p:nvPr>
        </p:nvSpPr>
        <p:spPr>
          <a:xfrm>
            <a:off x="7315200" y="6416675"/>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DDEEBA-A52D-49CF-8EE6-A3D78911F15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eaLnBrk="0" fontAlgn="base" hangingPunct="0">
        <a:spcBef>
          <a:spcPct val="0"/>
        </a:spcBef>
        <a:spcAft>
          <a:spcPct val="0"/>
        </a:spcAft>
        <a:defRPr sz="2800" b="1" kern="1200">
          <a:solidFill>
            <a:srgbClr val="50BBD3"/>
          </a:solidFill>
          <a:latin typeface="+mj-lt"/>
          <a:ea typeface="+mj-ea"/>
          <a:cs typeface="+mj-cs"/>
        </a:defRPr>
      </a:lvl1pPr>
      <a:lvl2pPr algn="l" rtl="0" eaLnBrk="0" fontAlgn="base" hangingPunct="0">
        <a:spcBef>
          <a:spcPct val="0"/>
        </a:spcBef>
        <a:spcAft>
          <a:spcPct val="0"/>
        </a:spcAft>
        <a:defRPr sz="2800" b="1">
          <a:solidFill>
            <a:srgbClr val="50BBD3"/>
          </a:solidFill>
          <a:latin typeface="Arial" charset="0"/>
        </a:defRPr>
      </a:lvl2pPr>
      <a:lvl3pPr algn="l" rtl="0" eaLnBrk="0" fontAlgn="base" hangingPunct="0">
        <a:spcBef>
          <a:spcPct val="0"/>
        </a:spcBef>
        <a:spcAft>
          <a:spcPct val="0"/>
        </a:spcAft>
        <a:defRPr sz="2800" b="1">
          <a:solidFill>
            <a:srgbClr val="50BBD3"/>
          </a:solidFill>
          <a:latin typeface="Arial" charset="0"/>
        </a:defRPr>
      </a:lvl3pPr>
      <a:lvl4pPr algn="l" rtl="0" eaLnBrk="0" fontAlgn="base" hangingPunct="0">
        <a:spcBef>
          <a:spcPct val="0"/>
        </a:spcBef>
        <a:spcAft>
          <a:spcPct val="0"/>
        </a:spcAft>
        <a:defRPr sz="2800" b="1">
          <a:solidFill>
            <a:srgbClr val="50BBD3"/>
          </a:solidFill>
          <a:latin typeface="Arial" charset="0"/>
        </a:defRPr>
      </a:lvl4pPr>
      <a:lvl5pPr algn="l" rtl="0" eaLnBrk="0" fontAlgn="base" hangingPunct="0">
        <a:spcBef>
          <a:spcPct val="0"/>
        </a:spcBef>
        <a:spcAft>
          <a:spcPct val="0"/>
        </a:spcAft>
        <a:defRPr sz="2800" b="1">
          <a:solidFill>
            <a:srgbClr val="50BBD3"/>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g11@cam.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mailto:jtg11@cam.ac.uk" TargetMode="External"/><Relationship Id="rId3" Type="http://schemas.openxmlformats.org/officeDocument/2006/relationships/tags" Target="../tags/tag11.xml"/><Relationship Id="rId7" Type="http://schemas.openxmlformats.org/officeDocument/2006/relationships/image" Target="../media/image32.emf"/><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4.png"/><Relationship Id="rId5" Type="http://schemas.openxmlformats.org/officeDocument/2006/relationships/notesSlide" Target="../notesSlides/notesSlide15.xml"/><Relationship Id="rId10" Type="http://schemas.openxmlformats.org/officeDocument/2006/relationships/image" Target="../media/image33.png"/><Relationship Id="rId4" Type="http://schemas.openxmlformats.org/officeDocument/2006/relationships/slideLayout" Target="../slideLayouts/slideLayout12.xml"/><Relationship Id="rId9" Type="http://schemas.openxmlformats.org/officeDocument/2006/relationships/hyperlink" Target="http://www.snowballmetrics.com/"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7.jpeg"/><Relationship Id="rId1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gif"/><Relationship Id="rId17" Type="http://schemas.openxmlformats.org/officeDocument/2006/relationships/image" Target="../media/image11.png"/><Relationship Id="rId2" Type="http://schemas.openxmlformats.org/officeDocument/2006/relationships/tags" Target="../tags/tag3.xml"/><Relationship Id="rId16"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jpeg"/><Relationship Id="rId5" Type="http://schemas.openxmlformats.org/officeDocument/2006/relationships/tags" Target="../tags/tag6.xml"/><Relationship Id="rId15" Type="http://schemas.openxmlformats.org/officeDocument/2006/relationships/image" Target="../media/image9.jpeg"/><Relationship Id="rId10" Type="http://schemas.openxmlformats.org/officeDocument/2006/relationships/notesSlide" Target="../notesSlides/notesSlide2.xml"/><Relationship Id="rId19" Type="http://schemas.openxmlformats.org/officeDocument/2006/relationships/image" Target="../media/image13.jpeg"/><Relationship Id="rId4" Type="http://schemas.openxmlformats.org/officeDocument/2006/relationships/tags" Target="../tags/tag5.xml"/><Relationship Id="rId9" Type="http://schemas.openxmlformats.org/officeDocument/2006/relationships/slideLayout" Target="../slideLayouts/slideLayout2.xml"/><Relationship Id="rId1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hyperlink" Target="http://www.snowballmetrics.com/wp-content/uploads/Snowball-Metrics-Letter-of-Intent.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824107" y="1766652"/>
            <a:ext cx="7861128" cy="1500187"/>
          </a:xfrm>
        </p:spPr>
        <p:txBody>
          <a:bodyPr/>
          <a:lstStyle/>
          <a:p>
            <a:pPr>
              <a:defRPr/>
            </a:pPr>
            <a:r>
              <a:rPr lang="en-US" dirty="0"/>
              <a:t>Snowball </a:t>
            </a:r>
            <a:r>
              <a:rPr lang="en-US" dirty="0" smtClean="0"/>
              <a:t>Metrics – providing a robust methodology to inform research strategy – but do they help?</a:t>
            </a:r>
            <a:endParaRPr lang="en-US" sz="2400" dirty="0" smtClean="0"/>
          </a:p>
        </p:txBody>
      </p:sp>
      <p:sp>
        <p:nvSpPr>
          <p:cNvPr id="6" name="Slide Number Placeholder 5"/>
          <p:cNvSpPr>
            <a:spLocks noGrp="1"/>
          </p:cNvSpPr>
          <p:nvPr>
            <p:ph type="sldNum" sz="quarter" idx="12"/>
          </p:nvPr>
        </p:nvSpPr>
        <p:spPr/>
        <p:txBody>
          <a:bodyPr/>
          <a:lstStyle/>
          <a:p>
            <a:pPr>
              <a:defRPr/>
            </a:pPr>
            <a:fld id="{293F6263-8E3C-4838-9542-2A12C7AFDFE1}" type="slidenum">
              <a:rPr lang="en-US" smtClean="0"/>
              <a:pPr>
                <a:defRPr/>
              </a:pPr>
              <a:t>1</a:t>
            </a:fld>
            <a:endParaRPr lang="en-US" dirty="0"/>
          </a:p>
        </p:txBody>
      </p:sp>
      <p:sp>
        <p:nvSpPr>
          <p:cNvPr id="2" name="Title 1"/>
          <p:cNvSpPr>
            <a:spLocks noGrp="1"/>
          </p:cNvSpPr>
          <p:nvPr>
            <p:ph type="title"/>
          </p:nvPr>
        </p:nvSpPr>
        <p:spPr>
          <a:xfrm>
            <a:off x="722313" y="3743035"/>
            <a:ext cx="7772400" cy="1362075"/>
          </a:xfrm>
        </p:spPr>
        <p:txBody>
          <a:bodyPr/>
          <a:lstStyle/>
          <a:p>
            <a:pPr algn="r"/>
            <a:r>
              <a:rPr lang="en-US" sz="1600" b="1" dirty="0" smtClean="0"/>
              <a:t>John Green, Chair of Snowball Steering Group</a:t>
            </a:r>
            <a:r>
              <a:rPr lang="en-US" dirty="0" smtClean="0"/>
              <a:t/>
            </a:r>
            <a:br>
              <a:rPr lang="en-US" dirty="0" smtClean="0"/>
            </a:br>
            <a:r>
              <a:rPr lang="en-GB" sz="1200" i="1" dirty="0"/>
              <a:t>formerly Chief Operating Officer, Imperial College </a:t>
            </a:r>
            <a:r>
              <a:rPr lang="en-GB" sz="1200" i="1" dirty="0" smtClean="0"/>
              <a:t>London</a:t>
            </a:r>
            <a:r>
              <a:rPr lang="en-GB" sz="1200" i="1" dirty="0"/>
              <a:t/>
            </a:r>
            <a:br>
              <a:rPr lang="en-GB" sz="1200" i="1" dirty="0"/>
            </a:br>
            <a:r>
              <a:rPr lang="en-GB" sz="1200" i="1" dirty="0"/>
              <a:t>now Life Fellow, Queens’ College </a:t>
            </a:r>
            <a:r>
              <a:rPr lang="en-GB" sz="1200" i="1" dirty="0" smtClean="0"/>
              <a:t>Cambridge</a:t>
            </a:r>
            <a:r>
              <a:rPr lang="en-GB" sz="1400" dirty="0"/>
              <a:t/>
            </a:r>
            <a:br>
              <a:rPr lang="en-GB" sz="1400" dirty="0"/>
            </a:br>
            <a:r>
              <a:rPr lang="en-GB" sz="1200" dirty="0" smtClean="0">
                <a:hlinkClick r:id="rId3"/>
              </a:rPr>
              <a:t>jtg11@cam.ac.uk</a:t>
            </a:r>
            <a:r>
              <a:rPr lang="en-GB" sz="1200" dirty="0" smtClean="0"/>
              <a:t/>
            </a:r>
            <a:br>
              <a:rPr lang="en-GB" sz="1200" dirty="0" smtClean="0"/>
            </a:br>
            <a:r>
              <a:rPr lang="en-GB" sz="1600" dirty="0" smtClean="0"/>
              <a:t/>
            </a:r>
            <a:br>
              <a:rPr lang="en-GB" sz="1600" dirty="0" smtClean="0"/>
            </a:br>
            <a:r>
              <a:rPr lang="en-US" sz="1600" b="1" dirty="0"/>
              <a:t>Anna Clements, University of St Andrews, UK</a:t>
            </a:r>
            <a:r>
              <a:rPr lang="en-US" sz="1600" dirty="0"/>
              <a:t/>
            </a:r>
            <a:br>
              <a:rPr lang="en-US" sz="1600" dirty="0"/>
            </a:br>
            <a:r>
              <a:rPr lang="en-US" sz="1200" i="1" dirty="0" smtClean="0"/>
              <a:t>Board member, </a:t>
            </a:r>
            <a:r>
              <a:rPr lang="en-US" sz="1200" i="1" dirty="0" err="1" smtClean="0"/>
              <a:t>euroCRIS</a:t>
            </a:r>
            <a:r>
              <a:rPr lang="en-US" sz="1200" i="1" dirty="0" smtClean="0"/>
              <a:t/>
            </a:r>
            <a:br>
              <a:rPr lang="en-US" sz="1200" i="1" dirty="0" smtClean="0"/>
            </a:br>
            <a:r>
              <a:rPr lang="en-US" sz="1200" i="1" dirty="0" smtClean="0"/>
              <a:t>Deputy chair , CASRAI-UK </a:t>
            </a:r>
            <a:r>
              <a:rPr lang="en-GB" sz="1200" dirty="0" smtClean="0"/>
              <a:t/>
            </a:r>
            <a:br>
              <a:rPr lang="en-GB" sz="1200" dirty="0" smtClean="0"/>
            </a:br>
            <a:r>
              <a:rPr lang="en-US" sz="1200" i="1" dirty="0" smtClean="0"/>
              <a:t>Chair, Pure UK Strategy Group</a:t>
            </a:r>
            <a:r>
              <a:rPr lang="en-GB" sz="1600" dirty="0" smtClean="0"/>
              <a:t/>
            </a:r>
            <a:br>
              <a:rPr lang="en-GB" sz="1600" dirty="0" smtClean="0"/>
            </a:br>
            <a:r>
              <a:rPr lang="en-GB" sz="1600" dirty="0" smtClean="0"/>
              <a:t/>
            </a:r>
            <a:br>
              <a:rPr lang="en-GB" sz="1600" dirty="0" smtClean="0"/>
            </a:br>
            <a:r>
              <a:rPr lang="en-US" sz="1600" b="1" dirty="0" smtClean="0"/>
              <a:t>Peter Darroch, Elsevier, Project Manager Snowball</a:t>
            </a:r>
            <a:endParaRPr lang="en-US" sz="1600" b="1" dirty="0"/>
          </a:p>
        </p:txBody>
      </p:sp>
    </p:spTree>
    <p:extLst>
      <p:ext uri="{BB962C8B-B14F-4D97-AF65-F5344CB8AC3E}">
        <p14:creationId xmlns:p14="http://schemas.microsoft.com/office/powerpoint/2010/main" val="1977597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Snowball metrics exchange</a:t>
            </a:r>
            <a:br>
              <a:rPr lang="en-US" dirty="0" smtClean="0"/>
            </a:br>
            <a:endParaRPr lang="en-US" b="0" dirty="0"/>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10</a:t>
            </a:fld>
            <a:endParaRPr lang="en-US">
              <a:solidFill>
                <a:prstClr val="black">
                  <a:tint val="75000"/>
                </a:prstClr>
              </a:solidFill>
            </a:endParaRPr>
          </a:p>
        </p:txBody>
      </p:sp>
      <p:sp>
        <p:nvSpPr>
          <p:cNvPr id="4" name="Flowchart: Magnetic Disk 3"/>
          <p:cNvSpPr/>
          <p:nvPr/>
        </p:nvSpPr>
        <p:spPr>
          <a:xfrm>
            <a:off x="768350" y="1787888"/>
            <a:ext cx="1001712" cy="11073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database</a:t>
            </a:r>
            <a:endParaRPr lang="en-US" dirty="0"/>
          </a:p>
        </p:txBody>
      </p:sp>
      <p:pic>
        <p:nvPicPr>
          <p:cNvPr id="5" name="Picture 5" descr="HIGH SPEED BARBED WIRE MACHINE"/>
          <p:cNvPicPr>
            <a:picLocks noChangeAspect="1" noChangeArrowheads="1"/>
          </p:cNvPicPr>
          <p:nvPr/>
        </p:nvPicPr>
        <p:blipFill>
          <a:blip r:embed="rId3">
            <a:extLst>
              <a:ext uri="{28A0092B-C50C-407E-A947-70E740481C1C}">
                <a14:useLocalDpi xmlns:a14="http://schemas.microsoft.com/office/drawing/2010/main" val="0"/>
              </a:ext>
            </a:extLst>
          </a:blip>
          <a:srcRect t="33231" b="33540"/>
          <a:stretch>
            <a:fillRect/>
          </a:stretch>
        </p:blipFill>
        <p:spPr bwMode="auto">
          <a:xfrm rot="5204315">
            <a:off x="1683664" y="2658195"/>
            <a:ext cx="2193841" cy="4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6786563" y="1637844"/>
            <a:ext cx="1800225" cy="1268412"/>
            <a:chOff x="6948264" y="2279505"/>
            <a:chExt cx="1800200" cy="1268612"/>
          </a:xfrm>
        </p:grpSpPr>
        <p:pic>
          <p:nvPicPr>
            <p:cNvPr id="8" name="Picture 8" descr="C:\Users\BaasJ\AppData\Local\Microsoft\Windows\Temporary Internet Files\Content.IE5\DJJ2PX7D\sign-i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279505"/>
              <a:ext cx="1800200" cy="12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255" y="2670816"/>
              <a:ext cx="870217" cy="48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p:cNvSpPr txBox="1">
            <a:spLocks noChangeArrowheads="1"/>
          </p:cNvSpPr>
          <p:nvPr/>
        </p:nvSpPr>
        <p:spPr bwMode="auto">
          <a:xfrm>
            <a:off x="3080273" y="883386"/>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50BBD3"/>
              </a:buClr>
              <a:buFont typeface="Arial" pitchFamily="34" charset="0"/>
              <a:buChar char="•"/>
              <a:defRPr sz="3200">
                <a:solidFill>
                  <a:schemeClr val="tx1"/>
                </a:solidFill>
                <a:latin typeface="Garamond" pitchFamily="18" charset="0"/>
              </a:defRPr>
            </a:lvl1pPr>
            <a:lvl2pPr marL="742950" indent="-285750" eaLnBrk="0" hangingPunct="0">
              <a:spcBef>
                <a:spcPct val="20000"/>
              </a:spcBef>
              <a:buClr>
                <a:srgbClr val="50BBD3"/>
              </a:buClr>
              <a:buFont typeface="Arial" pitchFamily="34" charset="0"/>
              <a:buChar char="–"/>
              <a:defRPr sz="2800">
                <a:solidFill>
                  <a:schemeClr val="tx1"/>
                </a:solidFill>
                <a:latin typeface="Garamond" pitchFamily="18" charset="0"/>
              </a:defRPr>
            </a:lvl2pPr>
            <a:lvl3pPr marL="1143000" indent="-228600" eaLnBrk="0" hangingPunct="0">
              <a:spcBef>
                <a:spcPct val="20000"/>
              </a:spcBef>
              <a:buClr>
                <a:srgbClr val="50BBD3"/>
              </a:buClr>
              <a:buFont typeface="Arial" pitchFamily="34" charset="0"/>
              <a:buChar char="•"/>
              <a:defRPr sz="2400">
                <a:solidFill>
                  <a:schemeClr val="tx1"/>
                </a:solidFill>
                <a:latin typeface="Garamond" pitchFamily="18" charset="0"/>
              </a:defRPr>
            </a:lvl3pPr>
            <a:lvl4pPr marL="1600200" indent="-228600" eaLnBrk="0" hangingPunct="0">
              <a:spcBef>
                <a:spcPct val="20000"/>
              </a:spcBef>
              <a:buClr>
                <a:srgbClr val="50BBD3"/>
              </a:buClr>
              <a:buFont typeface="Arial" pitchFamily="34" charset="0"/>
              <a:buChar char="–"/>
              <a:defRPr sz="2000">
                <a:solidFill>
                  <a:schemeClr val="tx1"/>
                </a:solidFill>
                <a:latin typeface="Garamond" pitchFamily="18" charset="0"/>
              </a:defRPr>
            </a:lvl4pPr>
            <a:lvl5pPr marL="2057400" indent="-228600" eaLnBrk="0" hangingPunct="0">
              <a:spcBef>
                <a:spcPct val="20000"/>
              </a:spcBef>
              <a:buClr>
                <a:srgbClr val="50BBD3"/>
              </a:buClr>
              <a:buFont typeface="Arial" pitchFamily="34" charset="0"/>
              <a:buChar char="»"/>
              <a:defRPr sz="2000">
                <a:solidFill>
                  <a:schemeClr val="tx1"/>
                </a:solidFill>
                <a:latin typeface="Garamond" pitchFamily="18" charset="0"/>
              </a:defRPr>
            </a:lvl5pPr>
            <a:lvl6pPr marL="25146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6pPr>
            <a:lvl7pPr marL="29718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7pPr>
            <a:lvl8pPr marL="34290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8pPr>
            <a:lvl9pPr marL="38862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9pPr>
          </a:lstStyle>
          <a:p>
            <a:pPr algn="ctr" eaLnBrk="1" hangingPunct="1">
              <a:spcBef>
                <a:spcPct val="0"/>
              </a:spcBef>
              <a:buClrTx/>
              <a:buFontTx/>
              <a:buNone/>
            </a:pPr>
            <a:r>
              <a:rPr lang="en-GB" altLang="en-US" sz="2400" b="1" dirty="0" smtClean="0">
                <a:solidFill>
                  <a:srgbClr val="0070C0"/>
                </a:solidFill>
                <a:latin typeface="Arial" pitchFamily="34" charset="0"/>
              </a:rPr>
              <a:t>Snowball Metrics </a:t>
            </a:r>
            <a:r>
              <a:rPr lang="en-GB" altLang="en-US" sz="2400" b="1" dirty="0" err="1" smtClean="0">
                <a:solidFill>
                  <a:srgbClr val="0070C0"/>
                </a:solidFill>
                <a:latin typeface="Arial" pitchFamily="34" charset="0"/>
              </a:rPr>
              <a:t>eXchange</a:t>
            </a:r>
            <a:endParaRPr lang="en-GB" altLang="en-US" sz="2400" b="1" dirty="0">
              <a:solidFill>
                <a:srgbClr val="0070C0"/>
              </a:solidFill>
              <a:latin typeface="Arial" pitchFamily="34" charset="0"/>
            </a:endParaRPr>
          </a:p>
        </p:txBody>
      </p:sp>
      <p:sp>
        <p:nvSpPr>
          <p:cNvPr id="11" name="TextBox 10"/>
          <p:cNvSpPr txBox="1">
            <a:spLocks noChangeArrowheads="1"/>
          </p:cNvSpPr>
          <p:nvPr/>
        </p:nvSpPr>
        <p:spPr bwMode="auto">
          <a:xfrm>
            <a:off x="360727" y="929553"/>
            <a:ext cx="21337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50BBD3"/>
              </a:buClr>
              <a:buFont typeface="Arial" pitchFamily="34" charset="0"/>
              <a:buChar char="•"/>
              <a:defRPr sz="3200">
                <a:solidFill>
                  <a:schemeClr val="tx1"/>
                </a:solidFill>
                <a:latin typeface="Garamond" pitchFamily="18" charset="0"/>
              </a:defRPr>
            </a:lvl1pPr>
            <a:lvl2pPr marL="742950" indent="-285750" eaLnBrk="0" hangingPunct="0">
              <a:spcBef>
                <a:spcPct val="20000"/>
              </a:spcBef>
              <a:buClr>
                <a:srgbClr val="50BBD3"/>
              </a:buClr>
              <a:buFont typeface="Arial" pitchFamily="34" charset="0"/>
              <a:buChar char="–"/>
              <a:defRPr sz="2800">
                <a:solidFill>
                  <a:schemeClr val="tx1"/>
                </a:solidFill>
                <a:latin typeface="Garamond" pitchFamily="18" charset="0"/>
              </a:defRPr>
            </a:lvl2pPr>
            <a:lvl3pPr marL="1143000" indent="-228600" eaLnBrk="0" hangingPunct="0">
              <a:spcBef>
                <a:spcPct val="20000"/>
              </a:spcBef>
              <a:buClr>
                <a:srgbClr val="50BBD3"/>
              </a:buClr>
              <a:buFont typeface="Arial" pitchFamily="34" charset="0"/>
              <a:buChar char="•"/>
              <a:defRPr sz="2400">
                <a:solidFill>
                  <a:schemeClr val="tx1"/>
                </a:solidFill>
                <a:latin typeface="Garamond" pitchFamily="18" charset="0"/>
              </a:defRPr>
            </a:lvl3pPr>
            <a:lvl4pPr marL="1600200" indent="-228600" eaLnBrk="0" hangingPunct="0">
              <a:spcBef>
                <a:spcPct val="20000"/>
              </a:spcBef>
              <a:buClr>
                <a:srgbClr val="50BBD3"/>
              </a:buClr>
              <a:buFont typeface="Arial" pitchFamily="34" charset="0"/>
              <a:buChar char="–"/>
              <a:defRPr sz="2000">
                <a:solidFill>
                  <a:schemeClr val="tx1"/>
                </a:solidFill>
                <a:latin typeface="Garamond" pitchFamily="18" charset="0"/>
              </a:defRPr>
            </a:lvl4pPr>
            <a:lvl5pPr marL="2057400" indent="-228600" eaLnBrk="0" hangingPunct="0">
              <a:spcBef>
                <a:spcPct val="20000"/>
              </a:spcBef>
              <a:buClr>
                <a:srgbClr val="50BBD3"/>
              </a:buClr>
              <a:buFont typeface="Arial" pitchFamily="34" charset="0"/>
              <a:buChar char="»"/>
              <a:defRPr sz="2000">
                <a:solidFill>
                  <a:schemeClr val="tx1"/>
                </a:solidFill>
                <a:latin typeface="Garamond" pitchFamily="18" charset="0"/>
              </a:defRPr>
            </a:lvl5pPr>
            <a:lvl6pPr marL="25146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6pPr>
            <a:lvl7pPr marL="29718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7pPr>
            <a:lvl8pPr marL="34290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8pPr>
            <a:lvl9pPr marL="38862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9pPr>
          </a:lstStyle>
          <a:p>
            <a:pPr algn="ctr" eaLnBrk="1" hangingPunct="1">
              <a:spcBef>
                <a:spcPct val="0"/>
              </a:spcBef>
              <a:buClrTx/>
              <a:buFontTx/>
              <a:buNone/>
            </a:pPr>
            <a:r>
              <a:rPr lang="en-GB" altLang="en-US" sz="2400" b="1" dirty="0" smtClean="0">
                <a:solidFill>
                  <a:schemeClr val="accent4"/>
                </a:solidFill>
                <a:latin typeface="Arial" pitchFamily="34" charset="0"/>
              </a:rPr>
              <a:t>Data sources</a:t>
            </a:r>
          </a:p>
          <a:p>
            <a:pPr algn="ctr" eaLnBrk="1" hangingPunct="1">
              <a:spcBef>
                <a:spcPct val="0"/>
              </a:spcBef>
              <a:buClrTx/>
              <a:buFontTx/>
              <a:buNone/>
            </a:pPr>
            <a:r>
              <a:rPr lang="en-GB" altLang="en-US" sz="1800" b="1" dirty="0" smtClean="0">
                <a:solidFill>
                  <a:schemeClr val="accent4"/>
                </a:solidFill>
                <a:latin typeface="Arial" pitchFamily="34" charset="0"/>
              </a:rPr>
              <a:t>inputs</a:t>
            </a:r>
            <a:endParaRPr lang="en-GB" altLang="en-US" sz="1800" b="1" dirty="0">
              <a:solidFill>
                <a:schemeClr val="accent4"/>
              </a:solidFill>
              <a:latin typeface="Arial" pitchFamily="34" charset="0"/>
            </a:endParaRPr>
          </a:p>
        </p:txBody>
      </p:sp>
      <p:sp>
        <p:nvSpPr>
          <p:cNvPr id="12" name="TextBox 11"/>
          <p:cNvSpPr txBox="1">
            <a:spLocks noChangeArrowheads="1"/>
          </p:cNvSpPr>
          <p:nvPr/>
        </p:nvSpPr>
        <p:spPr bwMode="auto">
          <a:xfrm>
            <a:off x="6250067" y="929553"/>
            <a:ext cx="28432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50BBD3"/>
              </a:buClr>
              <a:buFont typeface="Arial" pitchFamily="34" charset="0"/>
              <a:buChar char="•"/>
              <a:defRPr sz="3200">
                <a:solidFill>
                  <a:schemeClr val="tx1"/>
                </a:solidFill>
                <a:latin typeface="Garamond" pitchFamily="18" charset="0"/>
              </a:defRPr>
            </a:lvl1pPr>
            <a:lvl2pPr marL="742950" indent="-285750" eaLnBrk="0" hangingPunct="0">
              <a:spcBef>
                <a:spcPct val="20000"/>
              </a:spcBef>
              <a:buClr>
                <a:srgbClr val="50BBD3"/>
              </a:buClr>
              <a:buFont typeface="Arial" pitchFamily="34" charset="0"/>
              <a:buChar char="–"/>
              <a:defRPr sz="2800">
                <a:solidFill>
                  <a:schemeClr val="tx1"/>
                </a:solidFill>
                <a:latin typeface="Garamond" pitchFamily="18" charset="0"/>
              </a:defRPr>
            </a:lvl2pPr>
            <a:lvl3pPr marL="1143000" indent="-228600" eaLnBrk="0" hangingPunct="0">
              <a:spcBef>
                <a:spcPct val="20000"/>
              </a:spcBef>
              <a:buClr>
                <a:srgbClr val="50BBD3"/>
              </a:buClr>
              <a:buFont typeface="Arial" pitchFamily="34" charset="0"/>
              <a:buChar char="•"/>
              <a:defRPr sz="2400">
                <a:solidFill>
                  <a:schemeClr val="tx1"/>
                </a:solidFill>
                <a:latin typeface="Garamond" pitchFamily="18" charset="0"/>
              </a:defRPr>
            </a:lvl3pPr>
            <a:lvl4pPr marL="1600200" indent="-228600" eaLnBrk="0" hangingPunct="0">
              <a:spcBef>
                <a:spcPct val="20000"/>
              </a:spcBef>
              <a:buClr>
                <a:srgbClr val="50BBD3"/>
              </a:buClr>
              <a:buFont typeface="Arial" pitchFamily="34" charset="0"/>
              <a:buChar char="–"/>
              <a:defRPr sz="2000">
                <a:solidFill>
                  <a:schemeClr val="tx1"/>
                </a:solidFill>
                <a:latin typeface="Garamond" pitchFamily="18" charset="0"/>
              </a:defRPr>
            </a:lvl4pPr>
            <a:lvl5pPr marL="2057400" indent="-228600" eaLnBrk="0" hangingPunct="0">
              <a:spcBef>
                <a:spcPct val="20000"/>
              </a:spcBef>
              <a:buClr>
                <a:srgbClr val="50BBD3"/>
              </a:buClr>
              <a:buFont typeface="Arial" pitchFamily="34" charset="0"/>
              <a:buChar char="»"/>
              <a:defRPr sz="2000">
                <a:solidFill>
                  <a:schemeClr val="tx1"/>
                </a:solidFill>
                <a:latin typeface="Garamond" pitchFamily="18" charset="0"/>
              </a:defRPr>
            </a:lvl5pPr>
            <a:lvl6pPr marL="25146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6pPr>
            <a:lvl7pPr marL="29718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7pPr>
            <a:lvl8pPr marL="34290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8pPr>
            <a:lvl9pPr marL="38862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9pPr>
          </a:lstStyle>
          <a:p>
            <a:pPr algn="ctr" eaLnBrk="1" hangingPunct="1">
              <a:spcBef>
                <a:spcPct val="0"/>
              </a:spcBef>
              <a:buClrTx/>
              <a:buFontTx/>
              <a:buNone/>
            </a:pPr>
            <a:r>
              <a:rPr lang="en-GB" altLang="en-US" sz="2400" b="1" dirty="0" smtClean="0">
                <a:solidFill>
                  <a:srgbClr val="00B050"/>
                </a:solidFill>
                <a:latin typeface="Arial" pitchFamily="34" charset="0"/>
              </a:rPr>
              <a:t>Data sources </a:t>
            </a:r>
            <a:r>
              <a:rPr lang="en-GB" altLang="en-US" sz="1800" b="1" dirty="0" smtClean="0">
                <a:solidFill>
                  <a:srgbClr val="00B050"/>
                </a:solidFill>
                <a:latin typeface="Arial" pitchFamily="34" charset="0"/>
              </a:rPr>
              <a:t>outputs</a:t>
            </a:r>
            <a:endParaRPr lang="en-US" altLang="en-US" sz="1800" b="1" dirty="0">
              <a:solidFill>
                <a:srgbClr val="00B050"/>
              </a:solidFill>
              <a:latin typeface="Arial" pitchFamily="34" charset="0"/>
            </a:endParaRPr>
          </a:p>
        </p:txBody>
      </p:sp>
      <p:sp>
        <p:nvSpPr>
          <p:cNvPr id="13" name="TextBox 12"/>
          <p:cNvSpPr txBox="1">
            <a:spLocks noChangeArrowheads="1"/>
          </p:cNvSpPr>
          <p:nvPr/>
        </p:nvSpPr>
        <p:spPr bwMode="auto">
          <a:xfrm>
            <a:off x="253006" y="6028097"/>
            <a:ext cx="211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50BBD3"/>
              </a:buClr>
              <a:buFont typeface="Arial" pitchFamily="34" charset="0"/>
              <a:buChar char="•"/>
              <a:defRPr sz="3200">
                <a:solidFill>
                  <a:schemeClr val="tx1"/>
                </a:solidFill>
                <a:latin typeface="Garamond" pitchFamily="18" charset="0"/>
              </a:defRPr>
            </a:lvl1pPr>
            <a:lvl2pPr marL="742950" indent="-285750" eaLnBrk="0" hangingPunct="0">
              <a:spcBef>
                <a:spcPct val="20000"/>
              </a:spcBef>
              <a:buClr>
                <a:srgbClr val="50BBD3"/>
              </a:buClr>
              <a:buFont typeface="Arial" pitchFamily="34" charset="0"/>
              <a:buChar char="–"/>
              <a:defRPr sz="2800">
                <a:solidFill>
                  <a:schemeClr val="tx1"/>
                </a:solidFill>
                <a:latin typeface="Garamond" pitchFamily="18" charset="0"/>
              </a:defRPr>
            </a:lvl2pPr>
            <a:lvl3pPr marL="1143000" indent="-228600" eaLnBrk="0" hangingPunct="0">
              <a:spcBef>
                <a:spcPct val="20000"/>
              </a:spcBef>
              <a:buClr>
                <a:srgbClr val="50BBD3"/>
              </a:buClr>
              <a:buFont typeface="Arial" pitchFamily="34" charset="0"/>
              <a:buChar char="•"/>
              <a:defRPr sz="2400">
                <a:solidFill>
                  <a:schemeClr val="tx1"/>
                </a:solidFill>
                <a:latin typeface="Garamond" pitchFamily="18" charset="0"/>
              </a:defRPr>
            </a:lvl3pPr>
            <a:lvl4pPr marL="1600200" indent="-228600" eaLnBrk="0" hangingPunct="0">
              <a:spcBef>
                <a:spcPct val="20000"/>
              </a:spcBef>
              <a:buClr>
                <a:srgbClr val="50BBD3"/>
              </a:buClr>
              <a:buFont typeface="Arial" pitchFamily="34" charset="0"/>
              <a:buChar char="–"/>
              <a:defRPr sz="2000">
                <a:solidFill>
                  <a:schemeClr val="tx1"/>
                </a:solidFill>
                <a:latin typeface="Garamond" pitchFamily="18" charset="0"/>
              </a:defRPr>
            </a:lvl4pPr>
            <a:lvl5pPr marL="2057400" indent="-228600" eaLnBrk="0" hangingPunct="0">
              <a:spcBef>
                <a:spcPct val="20000"/>
              </a:spcBef>
              <a:buClr>
                <a:srgbClr val="50BBD3"/>
              </a:buClr>
              <a:buFont typeface="Arial" pitchFamily="34" charset="0"/>
              <a:buChar char="»"/>
              <a:defRPr sz="2000">
                <a:solidFill>
                  <a:schemeClr val="tx1"/>
                </a:solidFill>
                <a:latin typeface="Garamond" pitchFamily="18" charset="0"/>
              </a:defRPr>
            </a:lvl5pPr>
            <a:lvl6pPr marL="25146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6pPr>
            <a:lvl7pPr marL="29718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7pPr>
            <a:lvl8pPr marL="34290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8pPr>
            <a:lvl9pPr marL="38862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9pPr>
          </a:lstStyle>
          <a:p>
            <a:pPr eaLnBrk="1" hangingPunct="1">
              <a:spcBef>
                <a:spcPct val="0"/>
              </a:spcBef>
              <a:buClrTx/>
              <a:buFontTx/>
              <a:buNone/>
            </a:pPr>
            <a:r>
              <a:rPr lang="en-GB" altLang="en-US" sz="1400" dirty="0">
                <a:solidFill>
                  <a:srgbClr val="0070C0"/>
                </a:solidFill>
                <a:latin typeface="Arial" pitchFamily="34" charset="0"/>
              </a:rPr>
              <a:t>Scholarly output = 1,376</a:t>
            </a:r>
            <a:endParaRPr lang="en-US" altLang="en-US" sz="1400" dirty="0">
              <a:solidFill>
                <a:srgbClr val="0070C0"/>
              </a:solidFill>
              <a:latin typeface="Arial" pitchFamily="34" charset="0"/>
            </a:endParaRPr>
          </a:p>
        </p:txBody>
      </p:sp>
      <p:sp>
        <p:nvSpPr>
          <p:cNvPr id="14" name="Right Arrow 13"/>
          <p:cNvSpPr/>
          <p:nvPr/>
        </p:nvSpPr>
        <p:spPr>
          <a:xfrm>
            <a:off x="3713053" y="5757672"/>
            <a:ext cx="1714500" cy="747712"/>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t>FJ#)_!A#_+</a:t>
            </a:r>
            <a:endParaRPr lang="en-US" dirty="0"/>
          </a:p>
        </p:txBody>
      </p:sp>
      <p:sp>
        <p:nvSpPr>
          <p:cNvPr id="18" name="TextBox 2"/>
          <p:cNvSpPr txBox="1">
            <a:spLocks noChangeArrowheads="1"/>
          </p:cNvSpPr>
          <p:nvPr/>
        </p:nvSpPr>
        <p:spPr bwMode="auto">
          <a:xfrm>
            <a:off x="663005" y="3075057"/>
            <a:ext cx="92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err="1"/>
              <a:t>InCites</a:t>
            </a:r>
            <a:endParaRPr lang="en-US" altLang="en-US" sz="1600" dirty="0"/>
          </a:p>
        </p:txBody>
      </p:sp>
      <p:sp>
        <p:nvSpPr>
          <p:cNvPr id="19" name="TextBox 20"/>
          <p:cNvSpPr txBox="1">
            <a:spLocks noChangeArrowheads="1"/>
          </p:cNvSpPr>
          <p:nvPr/>
        </p:nvSpPr>
        <p:spPr bwMode="auto">
          <a:xfrm>
            <a:off x="1126555" y="3448586"/>
            <a:ext cx="919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err="1"/>
              <a:t>SciVal</a:t>
            </a:r>
            <a:endParaRPr lang="en-US" altLang="en-US" sz="1600" dirty="0"/>
          </a:p>
        </p:txBody>
      </p:sp>
      <p:sp>
        <p:nvSpPr>
          <p:cNvPr id="20" name="TextBox 23"/>
          <p:cNvSpPr txBox="1">
            <a:spLocks noChangeArrowheads="1"/>
          </p:cNvSpPr>
          <p:nvPr/>
        </p:nvSpPr>
        <p:spPr bwMode="auto">
          <a:xfrm>
            <a:off x="616968" y="3883095"/>
            <a:ext cx="1428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a:t>Symplectic</a:t>
            </a:r>
          </a:p>
        </p:txBody>
      </p:sp>
      <p:sp>
        <p:nvSpPr>
          <p:cNvPr id="21" name="TextBox 24"/>
          <p:cNvSpPr txBox="1">
            <a:spLocks noChangeArrowheads="1"/>
          </p:cNvSpPr>
          <p:nvPr/>
        </p:nvSpPr>
        <p:spPr bwMode="auto">
          <a:xfrm>
            <a:off x="970980" y="4251395"/>
            <a:ext cx="919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a:t>Pure</a:t>
            </a:r>
          </a:p>
        </p:txBody>
      </p:sp>
      <p:sp>
        <p:nvSpPr>
          <p:cNvPr id="22" name="TextBox 25"/>
          <p:cNvSpPr txBox="1">
            <a:spLocks noChangeArrowheads="1"/>
          </p:cNvSpPr>
          <p:nvPr/>
        </p:nvSpPr>
        <p:spPr bwMode="auto">
          <a:xfrm>
            <a:off x="729680" y="4621282"/>
            <a:ext cx="1316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err="1"/>
              <a:t>Converis</a:t>
            </a:r>
            <a:endParaRPr lang="en-US" altLang="en-US" sz="1600" dirty="0"/>
          </a:p>
        </p:txBody>
      </p:sp>
      <p:pic>
        <p:nvPicPr>
          <p:cNvPr id="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9951" y="2504693"/>
            <a:ext cx="1352444" cy="776287"/>
          </a:xfrm>
          <a:prstGeom prst="rect">
            <a:avLst/>
          </a:prstGeom>
          <a:noFill/>
          <a:ln>
            <a:noFill/>
          </a:ln>
          <a:effectLst>
            <a:outerShdw blurRad="1524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9952" y="4303856"/>
            <a:ext cx="1352444" cy="776360"/>
          </a:xfrm>
          <a:prstGeom prst="rect">
            <a:avLst/>
          </a:prstGeom>
          <a:noFill/>
          <a:ln>
            <a:noFill/>
          </a:ln>
          <a:effectLst>
            <a:outerShdw blurRad="1524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8210" y="3398912"/>
            <a:ext cx="1344186" cy="775398"/>
          </a:xfrm>
          <a:prstGeom prst="rect">
            <a:avLst/>
          </a:prstGeom>
          <a:noFill/>
          <a:ln>
            <a:noFill/>
          </a:ln>
          <a:effectLst>
            <a:outerShdw blurRad="1524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descr="HIGH SPEED BARBED WIRE MACHINE"/>
          <p:cNvPicPr>
            <a:picLocks noChangeAspect="1" noChangeArrowheads="1"/>
          </p:cNvPicPr>
          <p:nvPr/>
        </p:nvPicPr>
        <p:blipFill>
          <a:blip r:embed="rId3">
            <a:extLst>
              <a:ext uri="{28A0092B-C50C-407E-A947-70E740481C1C}">
                <a14:useLocalDpi xmlns:a14="http://schemas.microsoft.com/office/drawing/2010/main" val="0"/>
              </a:ext>
            </a:extLst>
          </a:blip>
          <a:srcRect t="33231" b="33540"/>
          <a:stretch>
            <a:fillRect/>
          </a:stretch>
        </p:blipFill>
        <p:spPr bwMode="auto">
          <a:xfrm rot="5204315">
            <a:off x="1902039" y="5054456"/>
            <a:ext cx="2106978" cy="4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6578322" y="5977540"/>
            <a:ext cx="211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50BBD3"/>
              </a:buClr>
              <a:buFont typeface="Arial" pitchFamily="34" charset="0"/>
              <a:buChar char="•"/>
              <a:defRPr sz="3200">
                <a:solidFill>
                  <a:schemeClr val="tx1"/>
                </a:solidFill>
                <a:latin typeface="Garamond" pitchFamily="18" charset="0"/>
              </a:defRPr>
            </a:lvl1pPr>
            <a:lvl2pPr marL="742950" indent="-285750" eaLnBrk="0" hangingPunct="0">
              <a:spcBef>
                <a:spcPct val="20000"/>
              </a:spcBef>
              <a:buClr>
                <a:srgbClr val="50BBD3"/>
              </a:buClr>
              <a:buFont typeface="Arial" pitchFamily="34" charset="0"/>
              <a:buChar char="–"/>
              <a:defRPr sz="2800">
                <a:solidFill>
                  <a:schemeClr val="tx1"/>
                </a:solidFill>
                <a:latin typeface="Garamond" pitchFamily="18" charset="0"/>
              </a:defRPr>
            </a:lvl2pPr>
            <a:lvl3pPr marL="1143000" indent="-228600" eaLnBrk="0" hangingPunct="0">
              <a:spcBef>
                <a:spcPct val="20000"/>
              </a:spcBef>
              <a:buClr>
                <a:srgbClr val="50BBD3"/>
              </a:buClr>
              <a:buFont typeface="Arial" pitchFamily="34" charset="0"/>
              <a:buChar char="•"/>
              <a:defRPr sz="2400">
                <a:solidFill>
                  <a:schemeClr val="tx1"/>
                </a:solidFill>
                <a:latin typeface="Garamond" pitchFamily="18" charset="0"/>
              </a:defRPr>
            </a:lvl3pPr>
            <a:lvl4pPr marL="1600200" indent="-228600" eaLnBrk="0" hangingPunct="0">
              <a:spcBef>
                <a:spcPct val="20000"/>
              </a:spcBef>
              <a:buClr>
                <a:srgbClr val="50BBD3"/>
              </a:buClr>
              <a:buFont typeface="Arial" pitchFamily="34" charset="0"/>
              <a:buChar char="–"/>
              <a:defRPr sz="2000">
                <a:solidFill>
                  <a:schemeClr val="tx1"/>
                </a:solidFill>
                <a:latin typeface="Garamond" pitchFamily="18" charset="0"/>
              </a:defRPr>
            </a:lvl4pPr>
            <a:lvl5pPr marL="2057400" indent="-228600" eaLnBrk="0" hangingPunct="0">
              <a:spcBef>
                <a:spcPct val="20000"/>
              </a:spcBef>
              <a:buClr>
                <a:srgbClr val="50BBD3"/>
              </a:buClr>
              <a:buFont typeface="Arial" pitchFamily="34" charset="0"/>
              <a:buChar char="»"/>
              <a:defRPr sz="2000">
                <a:solidFill>
                  <a:schemeClr val="tx1"/>
                </a:solidFill>
                <a:latin typeface="Garamond" pitchFamily="18" charset="0"/>
              </a:defRPr>
            </a:lvl5pPr>
            <a:lvl6pPr marL="25146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6pPr>
            <a:lvl7pPr marL="29718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7pPr>
            <a:lvl8pPr marL="34290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8pPr>
            <a:lvl9pPr marL="38862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9pPr>
          </a:lstStyle>
          <a:p>
            <a:pPr eaLnBrk="1" hangingPunct="1">
              <a:spcBef>
                <a:spcPct val="0"/>
              </a:spcBef>
              <a:buClrTx/>
              <a:buFontTx/>
              <a:buNone/>
            </a:pPr>
            <a:r>
              <a:rPr lang="en-GB" altLang="en-US" sz="1400" dirty="0">
                <a:solidFill>
                  <a:srgbClr val="0070C0"/>
                </a:solidFill>
                <a:latin typeface="Arial" pitchFamily="34" charset="0"/>
              </a:rPr>
              <a:t>Scholarly output = 1,376</a:t>
            </a:r>
            <a:endParaRPr lang="en-US" altLang="en-US" sz="1400" dirty="0">
              <a:solidFill>
                <a:srgbClr val="0070C0"/>
              </a:solidFill>
              <a:latin typeface="Arial" pitchFamily="34" charset="0"/>
            </a:endParaRPr>
          </a:p>
        </p:txBody>
      </p:sp>
      <p:sp>
        <p:nvSpPr>
          <p:cNvPr id="33" name="TextBox 2"/>
          <p:cNvSpPr txBox="1">
            <a:spLocks noChangeArrowheads="1"/>
          </p:cNvSpPr>
          <p:nvPr/>
        </p:nvSpPr>
        <p:spPr bwMode="auto">
          <a:xfrm>
            <a:off x="7003335" y="3084471"/>
            <a:ext cx="92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err="1"/>
              <a:t>InCites</a:t>
            </a:r>
            <a:endParaRPr lang="en-US" altLang="en-US" sz="1600" dirty="0"/>
          </a:p>
        </p:txBody>
      </p:sp>
      <p:sp>
        <p:nvSpPr>
          <p:cNvPr id="34" name="TextBox 20"/>
          <p:cNvSpPr txBox="1">
            <a:spLocks noChangeArrowheads="1"/>
          </p:cNvSpPr>
          <p:nvPr/>
        </p:nvSpPr>
        <p:spPr bwMode="auto">
          <a:xfrm>
            <a:off x="7466885" y="3449611"/>
            <a:ext cx="919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err="1"/>
              <a:t>SciVal</a:t>
            </a:r>
            <a:endParaRPr lang="en-US" altLang="en-US" sz="1600" dirty="0"/>
          </a:p>
        </p:txBody>
      </p:sp>
      <p:sp>
        <p:nvSpPr>
          <p:cNvPr id="35" name="TextBox 23"/>
          <p:cNvSpPr txBox="1">
            <a:spLocks noChangeArrowheads="1"/>
          </p:cNvSpPr>
          <p:nvPr/>
        </p:nvSpPr>
        <p:spPr bwMode="auto">
          <a:xfrm>
            <a:off x="6957298" y="3892509"/>
            <a:ext cx="1428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err="1"/>
              <a:t>Symplectic</a:t>
            </a:r>
            <a:endParaRPr lang="en-US" altLang="en-US" sz="1600" dirty="0"/>
          </a:p>
        </p:txBody>
      </p:sp>
      <p:sp>
        <p:nvSpPr>
          <p:cNvPr id="36" name="TextBox 24"/>
          <p:cNvSpPr txBox="1">
            <a:spLocks noChangeArrowheads="1"/>
          </p:cNvSpPr>
          <p:nvPr/>
        </p:nvSpPr>
        <p:spPr bwMode="auto">
          <a:xfrm>
            <a:off x="7311310" y="4260809"/>
            <a:ext cx="919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a:t>Pure</a:t>
            </a:r>
          </a:p>
        </p:txBody>
      </p:sp>
      <p:sp>
        <p:nvSpPr>
          <p:cNvPr id="37" name="TextBox 25"/>
          <p:cNvSpPr txBox="1">
            <a:spLocks noChangeArrowheads="1"/>
          </p:cNvSpPr>
          <p:nvPr/>
        </p:nvSpPr>
        <p:spPr bwMode="auto">
          <a:xfrm>
            <a:off x="7070010" y="4630696"/>
            <a:ext cx="1316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a:t>Converis</a:t>
            </a:r>
          </a:p>
        </p:txBody>
      </p:sp>
      <p:pic>
        <p:nvPicPr>
          <p:cNvPr id="38" name="Picture 5" descr="HIGH SPEED BARBED WIRE MACHINE"/>
          <p:cNvPicPr>
            <a:picLocks noChangeAspect="1" noChangeArrowheads="1"/>
          </p:cNvPicPr>
          <p:nvPr/>
        </p:nvPicPr>
        <p:blipFill>
          <a:blip r:embed="rId3">
            <a:extLst>
              <a:ext uri="{28A0092B-C50C-407E-A947-70E740481C1C}">
                <a14:useLocalDpi xmlns:a14="http://schemas.microsoft.com/office/drawing/2010/main" val="0"/>
              </a:ext>
            </a:extLst>
          </a:blip>
          <a:srcRect t="33231" b="33540"/>
          <a:stretch>
            <a:fillRect/>
          </a:stretch>
        </p:blipFill>
        <p:spPr bwMode="auto">
          <a:xfrm rot="5204315">
            <a:off x="4975167" y="2685062"/>
            <a:ext cx="2168738" cy="4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 descr="HIGH SPEED BARBED WIRE MACHINE"/>
          <p:cNvPicPr>
            <a:picLocks noChangeAspect="1" noChangeArrowheads="1"/>
          </p:cNvPicPr>
          <p:nvPr/>
        </p:nvPicPr>
        <p:blipFill>
          <a:blip r:embed="rId3">
            <a:extLst>
              <a:ext uri="{28A0092B-C50C-407E-A947-70E740481C1C}">
                <a14:useLocalDpi xmlns:a14="http://schemas.microsoft.com/office/drawing/2010/main" val="0"/>
              </a:ext>
            </a:extLst>
          </a:blip>
          <a:srcRect t="33231" b="33540"/>
          <a:stretch>
            <a:fillRect/>
          </a:stretch>
        </p:blipFill>
        <p:spPr bwMode="auto">
          <a:xfrm rot="5204315">
            <a:off x="5207028" y="5071226"/>
            <a:ext cx="2073384" cy="4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25"/>
          <p:cNvSpPr txBox="1">
            <a:spLocks noChangeArrowheads="1"/>
          </p:cNvSpPr>
          <p:nvPr/>
        </p:nvSpPr>
        <p:spPr bwMode="auto">
          <a:xfrm>
            <a:off x="1056281" y="5138527"/>
            <a:ext cx="1316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smtClean="0"/>
              <a:t>spreadsheet</a:t>
            </a:r>
            <a:endParaRPr lang="en-US" altLang="en-US" sz="1600" dirty="0"/>
          </a:p>
        </p:txBody>
      </p:sp>
      <p:sp>
        <p:nvSpPr>
          <p:cNvPr id="41" name="TextBox 25"/>
          <p:cNvSpPr txBox="1">
            <a:spLocks noChangeArrowheads="1"/>
          </p:cNvSpPr>
          <p:nvPr/>
        </p:nvSpPr>
        <p:spPr bwMode="auto">
          <a:xfrm>
            <a:off x="7268447" y="5138527"/>
            <a:ext cx="1316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smtClean="0"/>
              <a:t>spreadsheet</a:t>
            </a:r>
            <a:endParaRPr lang="en-US" altLang="en-US" sz="1600" dirty="0"/>
          </a:p>
        </p:txBody>
      </p:sp>
    </p:spTree>
    <p:extLst>
      <p:ext uri="{BB962C8B-B14F-4D97-AF65-F5344CB8AC3E}">
        <p14:creationId xmlns:p14="http://schemas.microsoft.com/office/powerpoint/2010/main" val="10677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14"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3" y="110455"/>
            <a:ext cx="5867400" cy="685800"/>
          </a:xfrm>
        </p:spPr>
        <p:txBody>
          <a:bodyPr/>
          <a:lstStyle/>
          <a:p>
            <a:r>
              <a:rPr lang="en-US" dirty="0"/>
              <a:t>Snowball </a:t>
            </a:r>
            <a:r>
              <a:rPr lang="en-US" dirty="0" smtClean="0"/>
              <a:t>Metrics </a:t>
            </a:r>
            <a:r>
              <a:rPr lang="en-US" dirty="0"/>
              <a:t>exchange</a:t>
            </a:r>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11</a:t>
            </a:fld>
            <a:endParaRPr lang="en-US">
              <a:solidFill>
                <a:prstClr val="black">
                  <a:tint val="75000"/>
                </a:prstClr>
              </a:solidFill>
            </a:endParaRPr>
          </a:p>
        </p:txBody>
      </p:sp>
      <p:sp>
        <p:nvSpPr>
          <p:cNvPr id="3" name="Rectangle 2"/>
          <p:cNvSpPr/>
          <p:nvPr/>
        </p:nvSpPr>
        <p:spPr>
          <a:xfrm>
            <a:off x="481263" y="1347537"/>
            <a:ext cx="8197516" cy="4801314"/>
          </a:xfrm>
          <a:prstGeom prst="rect">
            <a:avLst/>
          </a:prstGeom>
        </p:spPr>
        <p:txBody>
          <a:bodyPr wrap="square">
            <a:spAutoFit/>
          </a:bodyPr>
          <a:lstStyle/>
          <a:p>
            <a:pPr marL="285750" indent="-285750">
              <a:buFont typeface="Arial" panose="020B0604020202020204" pitchFamily="34" charset="0"/>
              <a:buChar char="•"/>
            </a:pPr>
            <a:r>
              <a:rPr lang="en-US" b="1" dirty="0" smtClean="0"/>
              <a:t>Any institution </a:t>
            </a:r>
            <a:r>
              <a:rPr lang="en-US" dirty="0" smtClean="0"/>
              <a:t>who is using Snowball Metrics can </a:t>
            </a:r>
            <a:r>
              <a:rPr lang="en-US" b="1" dirty="0" smtClean="0"/>
              <a:t>become a member</a:t>
            </a:r>
            <a:r>
              <a:rPr lang="en-US" dirty="0" smtClean="0"/>
              <a:t> of the exchange</a:t>
            </a:r>
          </a:p>
          <a:p>
            <a:endParaRPr lang="en-US" dirty="0" smtClean="0"/>
          </a:p>
          <a:p>
            <a:pPr marL="285750" indent="-285750">
              <a:buFont typeface="Arial" panose="020B0604020202020204" pitchFamily="34" charset="0"/>
              <a:buChar char="•"/>
            </a:pPr>
            <a:r>
              <a:rPr lang="en-US" dirty="0" smtClean="0"/>
              <a:t>Institutional </a:t>
            </a:r>
            <a:r>
              <a:rPr lang="en-US" smtClean="0"/>
              <a:t>members are responsible </a:t>
            </a:r>
            <a:r>
              <a:rPr lang="en-US" dirty="0" smtClean="0"/>
              <a:t>for generating Snowball Metrics </a:t>
            </a:r>
            <a:r>
              <a:rPr lang="en-US" b="1" dirty="0" smtClean="0"/>
              <a:t>according to recipes</a:t>
            </a:r>
          </a:p>
          <a:p>
            <a:endParaRPr lang="en-US" b="1" dirty="0"/>
          </a:p>
          <a:p>
            <a:pPr marL="285750" indent="-285750">
              <a:buFont typeface="Arial" panose="020B0604020202020204" pitchFamily="34" charset="0"/>
              <a:buChar char="•"/>
            </a:pPr>
            <a:r>
              <a:rPr lang="en-US" dirty="0" smtClean="0"/>
              <a:t>An institution could be the member of </a:t>
            </a:r>
            <a:r>
              <a:rPr lang="en-US" b="1" dirty="0" smtClean="0"/>
              <a:t>one or more ‘Benchmarking clubs’</a:t>
            </a:r>
          </a:p>
          <a:p>
            <a:endParaRPr lang="en-US" b="1" dirty="0"/>
          </a:p>
          <a:p>
            <a:pPr marL="285750" indent="-285750">
              <a:buFont typeface="Arial" panose="020B0604020202020204" pitchFamily="34" charset="0"/>
              <a:buChar char="•"/>
            </a:pPr>
            <a:r>
              <a:rPr lang="en-US" dirty="0" smtClean="0"/>
              <a:t>Institutions </a:t>
            </a:r>
            <a:r>
              <a:rPr lang="en-US" b="1" dirty="0" smtClean="0"/>
              <a:t>choose what to share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dirty="0" smtClean="0"/>
              <a:t>Exchange service </a:t>
            </a:r>
            <a:r>
              <a:rPr lang="en-GB" b="1" dirty="0" smtClean="0"/>
              <a:t>encrypts all metrics </a:t>
            </a:r>
            <a:r>
              <a:rPr lang="en-GB" dirty="0" smtClean="0"/>
              <a:t>and only </a:t>
            </a:r>
            <a:r>
              <a:rPr lang="en-GB" b="1" dirty="0" smtClean="0"/>
              <a:t>entitled institutions </a:t>
            </a:r>
            <a:r>
              <a:rPr lang="en-GB" dirty="0" smtClean="0"/>
              <a:t>can </a:t>
            </a:r>
            <a:r>
              <a:rPr lang="en-GB" b="1" dirty="0" smtClean="0"/>
              <a:t>decrypt</a:t>
            </a:r>
            <a:endParaRPr lang="en-US" b="1" dirty="0" smtClean="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smtClean="0"/>
              <a:t>Data </a:t>
            </a:r>
            <a:r>
              <a:rPr lang="en-GB" dirty="0" smtClean="0"/>
              <a:t>underlying metrics will </a:t>
            </a:r>
            <a:r>
              <a:rPr lang="en-GB" b="1" dirty="0" smtClean="0"/>
              <a:t>never be exchanged</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smtClean="0"/>
              <a:t>CRIS system </a:t>
            </a:r>
            <a:r>
              <a:rPr lang="en-GB" dirty="0" smtClean="0"/>
              <a:t>could act as </a:t>
            </a:r>
            <a:r>
              <a:rPr lang="en-GB" b="1" dirty="0" smtClean="0"/>
              <a:t>provider </a:t>
            </a:r>
            <a:r>
              <a:rPr lang="en-GB" dirty="0" smtClean="0"/>
              <a:t>and </a:t>
            </a:r>
            <a:r>
              <a:rPr lang="en-GB" b="1" dirty="0" smtClean="0"/>
              <a:t>client, </a:t>
            </a:r>
            <a:r>
              <a:rPr lang="en-GB" dirty="0" smtClean="0"/>
              <a:t>communicating directly with exchange APIs</a:t>
            </a:r>
            <a:endParaRPr lang="en-US" dirty="0"/>
          </a:p>
        </p:txBody>
      </p:sp>
    </p:spTree>
    <p:extLst>
      <p:ext uri="{BB962C8B-B14F-4D97-AF65-F5344CB8AC3E}">
        <p14:creationId xmlns:p14="http://schemas.microsoft.com/office/powerpoint/2010/main" val="3824589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3" y="110455"/>
            <a:ext cx="5867400" cy="685800"/>
          </a:xfrm>
        </p:spPr>
        <p:txBody>
          <a:bodyPr/>
          <a:lstStyle/>
          <a:p>
            <a:r>
              <a:rPr lang="en-US" dirty="0" smtClean="0"/>
              <a:t>Case study - St Andrews</a:t>
            </a:r>
            <a:endParaRPr lang="en-US" dirty="0"/>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12</a:t>
            </a:fld>
            <a:endParaRPr lang="en-US">
              <a:solidFill>
                <a:prstClr val="black">
                  <a:tint val="75000"/>
                </a:prstClr>
              </a:solidFill>
            </a:endParaRPr>
          </a:p>
        </p:txBody>
      </p:sp>
      <p:sp>
        <p:nvSpPr>
          <p:cNvPr id="8" name="TextBox 7"/>
          <p:cNvSpPr txBox="1"/>
          <p:nvPr/>
        </p:nvSpPr>
        <p:spPr>
          <a:xfrm>
            <a:off x="108488" y="1129135"/>
            <a:ext cx="5966848" cy="2123658"/>
          </a:xfrm>
          <a:prstGeom prst="rect">
            <a:avLst/>
          </a:prstGeom>
          <a:noFill/>
        </p:spPr>
        <p:txBody>
          <a:bodyPr wrap="square" rtlCol="0">
            <a:spAutoFit/>
          </a:bodyPr>
          <a:lstStyle/>
          <a:p>
            <a:pPr marL="342900" lvl="0" indent="-342900">
              <a:buFont typeface="Arial" panose="020B0604020202020204" pitchFamily="34" charset="0"/>
              <a:buChar char="•"/>
            </a:pPr>
            <a:endParaRPr lang="en-US" sz="2000" b="1" dirty="0" smtClean="0">
              <a:latin typeface="+mn-lt"/>
            </a:endParaRPr>
          </a:p>
          <a:p>
            <a:pPr marL="342900" lvl="0" indent="-342900">
              <a:buFont typeface="Arial" panose="020B0604020202020204" pitchFamily="34" charset="0"/>
              <a:buChar char="•"/>
            </a:pPr>
            <a:r>
              <a:rPr lang="en-US" sz="2800" b="1" dirty="0" smtClean="0">
                <a:latin typeface="+mn-lt"/>
              </a:rPr>
              <a:t>Review of Institutional KPIs in 2014</a:t>
            </a:r>
          </a:p>
          <a:p>
            <a:pPr marL="342900" lvl="0" indent="-342900">
              <a:buFont typeface="Arial" panose="020B0604020202020204" pitchFamily="34" charset="0"/>
              <a:buChar char="•"/>
            </a:pPr>
            <a:r>
              <a:rPr lang="en-US" sz="2800" b="1" dirty="0" smtClean="0">
                <a:latin typeface="+mn-lt"/>
              </a:rPr>
              <a:t>Made use of Snowball Metrics, including </a:t>
            </a:r>
            <a:r>
              <a:rPr lang="en-US" sz="2800" b="1" i="1" dirty="0" smtClean="0">
                <a:latin typeface="+mn-lt"/>
              </a:rPr>
              <a:t>Outputs in Top Percentiles</a:t>
            </a:r>
            <a:r>
              <a:rPr lang="en-US" sz="2800" b="1" dirty="0" smtClean="0">
                <a:latin typeface="+mn-lt"/>
              </a:rPr>
              <a:t> and </a:t>
            </a:r>
            <a:r>
              <a:rPr lang="en-US" sz="2800" b="1" i="1" dirty="0" smtClean="0">
                <a:latin typeface="+mn-lt"/>
              </a:rPr>
              <a:t>Success Rates</a:t>
            </a:r>
          </a:p>
        </p:txBody>
      </p:sp>
      <p:pic>
        <p:nvPicPr>
          <p:cNvPr id="9" name="Picture 8" descr="reinvent whe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839" y="1183812"/>
            <a:ext cx="3198054" cy="2086330"/>
          </a:xfrm>
          <a:prstGeom prst="rect">
            <a:avLst/>
          </a:prstGeom>
        </p:spPr>
      </p:pic>
      <p:sp>
        <p:nvSpPr>
          <p:cNvPr id="11" name="TextBox 10"/>
          <p:cNvSpPr txBox="1"/>
          <p:nvPr/>
        </p:nvSpPr>
        <p:spPr>
          <a:xfrm>
            <a:off x="3365733" y="3894920"/>
            <a:ext cx="5377712" cy="2000548"/>
          </a:xfrm>
          <a:prstGeom prst="rect">
            <a:avLst/>
          </a:prstGeom>
          <a:noFill/>
        </p:spPr>
        <p:txBody>
          <a:bodyPr wrap="square" rtlCol="0">
            <a:spAutoFit/>
          </a:bodyPr>
          <a:lstStyle/>
          <a:p>
            <a:pPr marL="342900" lvl="0" indent="-342900">
              <a:buFont typeface="Arial" panose="020B0604020202020204" pitchFamily="34" charset="0"/>
              <a:buChar char="•"/>
            </a:pPr>
            <a:r>
              <a:rPr lang="en-US" sz="2800" b="1" dirty="0" smtClean="0">
                <a:latin typeface="+mn-lt"/>
              </a:rPr>
              <a:t>Advantages of using Snowball</a:t>
            </a:r>
          </a:p>
          <a:p>
            <a:pPr marL="800100" lvl="1" indent="-342900">
              <a:buFont typeface="Arial" panose="020B0604020202020204" pitchFamily="34" charset="0"/>
              <a:buChar char="•"/>
            </a:pPr>
            <a:r>
              <a:rPr lang="en-US" sz="2400" b="1" dirty="0" smtClean="0">
                <a:latin typeface="+mn-lt"/>
              </a:rPr>
              <a:t>Tried and tested by Snowball partners </a:t>
            </a:r>
          </a:p>
          <a:p>
            <a:pPr marL="800100" lvl="1" indent="-342900">
              <a:buFont typeface="Arial" panose="020B0604020202020204" pitchFamily="34" charset="0"/>
              <a:buChar char="•"/>
            </a:pPr>
            <a:r>
              <a:rPr lang="en-US" sz="2400" b="1" dirty="0" smtClean="0">
                <a:latin typeface="+mn-lt"/>
              </a:rPr>
              <a:t>“Benchmark-ready”</a:t>
            </a:r>
          </a:p>
          <a:p>
            <a:pPr marL="800100" lvl="1" indent="-342900">
              <a:buFont typeface="Arial" panose="020B0604020202020204" pitchFamily="34" charset="0"/>
              <a:buChar char="•"/>
            </a:pPr>
            <a:r>
              <a:rPr lang="en-US" sz="2400" b="1" dirty="0" smtClean="0">
                <a:latin typeface="+mn-lt"/>
              </a:rPr>
              <a:t>Specific questions answered</a:t>
            </a:r>
          </a:p>
        </p:txBody>
      </p:sp>
      <p:pic>
        <p:nvPicPr>
          <p:cNvPr id="12" name="Picture 11" descr="questions 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92" y="3894920"/>
            <a:ext cx="3330630" cy="2023820"/>
          </a:xfrm>
          <a:prstGeom prst="rect">
            <a:avLst/>
          </a:prstGeom>
        </p:spPr>
      </p:pic>
    </p:spTree>
    <p:extLst>
      <p:ext uri="{BB962C8B-B14F-4D97-AF65-F5344CB8AC3E}">
        <p14:creationId xmlns:p14="http://schemas.microsoft.com/office/powerpoint/2010/main" val="105199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3" y="110455"/>
            <a:ext cx="5867400" cy="685800"/>
          </a:xfrm>
        </p:spPr>
        <p:txBody>
          <a:bodyPr/>
          <a:lstStyle/>
          <a:p>
            <a:r>
              <a:rPr lang="en-US" dirty="0" smtClean="0"/>
              <a:t>Success Rates : Questions</a:t>
            </a:r>
            <a:endParaRPr lang="en-US" dirty="0"/>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13</a:t>
            </a:fld>
            <a:endParaRPr lang="en-US">
              <a:solidFill>
                <a:prstClr val="black">
                  <a:tint val="75000"/>
                </a:prstClr>
              </a:solidFill>
            </a:endParaRPr>
          </a:p>
        </p:txBody>
      </p:sp>
      <p:sp>
        <p:nvSpPr>
          <p:cNvPr id="8" name="TextBox 7"/>
          <p:cNvSpPr txBox="1"/>
          <p:nvPr/>
        </p:nvSpPr>
        <p:spPr>
          <a:xfrm>
            <a:off x="368485" y="928040"/>
            <a:ext cx="8318315" cy="5139869"/>
          </a:xfrm>
          <a:prstGeom prst="rect">
            <a:avLst/>
          </a:prstGeom>
          <a:noFill/>
        </p:spPr>
        <p:txBody>
          <a:bodyPr wrap="square" rtlCol="0">
            <a:spAutoFit/>
          </a:bodyPr>
          <a:lstStyle/>
          <a:p>
            <a:pPr marL="342900" lvl="0" indent="-342900">
              <a:buFont typeface="Arial" panose="020B0604020202020204" pitchFamily="34" charset="0"/>
              <a:buChar char="•"/>
            </a:pPr>
            <a:endParaRPr lang="en-US" sz="2000" b="1" dirty="0" smtClean="0">
              <a:latin typeface="+mn-lt"/>
            </a:endParaRPr>
          </a:p>
          <a:p>
            <a:pPr marL="342900" lvl="0" indent="-342900">
              <a:buFont typeface="Arial" panose="020B0604020202020204" pitchFamily="34" charset="0"/>
              <a:buChar char="•"/>
            </a:pPr>
            <a:r>
              <a:rPr lang="en-US" sz="3200" b="1" dirty="0" smtClean="0">
                <a:latin typeface="+mn-lt"/>
              </a:rPr>
              <a:t>What do we count ? </a:t>
            </a:r>
          </a:p>
          <a:p>
            <a:pPr marL="800100" lvl="1" indent="-342900">
              <a:buFont typeface="Wingdings" charset="2"/>
              <a:buChar char="ü"/>
            </a:pPr>
            <a:r>
              <a:rPr lang="en-US" sz="2400" dirty="0">
                <a:latin typeface="+mn-lt"/>
              </a:rPr>
              <a:t>Record three-states :  success / pending / </a:t>
            </a:r>
            <a:r>
              <a:rPr lang="en-US" sz="2400" dirty="0" smtClean="0">
                <a:latin typeface="+mn-lt"/>
              </a:rPr>
              <a:t>rejection</a:t>
            </a:r>
          </a:p>
          <a:p>
            <a:pPr marL="800100" lvl="1" indent="-342900">
              <a:buFont typeface="Wingdings" charset="2"/>
              <a:buChar char="ü"/>
            </a:pPr>
            <a:r>
              <a:rPr lang="en-US" sz="2400" dirty="0" smtClean="0">
                <a:latin typeface="+mn-lt"/>
              </a:rPr>
              <a:t>Uses most up to date price available </a:t>
            </a:r>
          </a:p>
          <a:p>
            <a:pPr lvl="2"/>
            <a:r>
              <a:rPr lang="en-US" sz="2400" dirty="0" smtClean="0">
                <a:latin typeface="+mn-lt"/>
              </a:rPr>
              <a:t>    pragmatic decision – we all have this in our systems; we don’t all keep requested price, for example</a:t>
            </a:r>
          </a:p>
          <a:p>
            <a:pPr lvl="2"/>
            <a:endParaRPr lang="en-US" sz="2800" b="1" dirty="0" smtClean="0">
              <a:latin typeface="+mn-lt"/>
            </a:endParaRPr>
          </a:p>
          <a:p>
            <a:pPr marL="342900" lvl="0" indent="-342900">
              <a:buFont typeface="Arial" panose="020B0604020202020204" pitchFamily="34" charset="0"/>
              <a:buChar char="•"/>
            </a:pPr>
            <a:r>
              <a:rPr lang="en-US" sz="3200" b="1" dirty="0" smtClean="0">
                <a:latin typeface="+mn-lt"/>
              </a:rPr>
              <a:t>When do we count it ?</a:t>
            </a:r>
          </a:p>
          <a:p>
            <a:pPr marL="800100" lvl="1" indent="-342900">
              <a:buFont typeface="Wingdings" charset="2"/>
              <a:buChar char="ü"/>
            </a:pPr>
            <a:r>
              <a:rPr lang="en-US" sz="2400" dirty="0">
                <a:latin typeface="+mn-lt"/>
              </a:rPr>
              <a:t>Record against year </a:t>
            </a:r>
            <a:r>
              <a:rPr lang="en-US" sz="2400">
                <a:latin typeface="+mn-lt"/>
              </a:rPr>
              <a:t>of </a:t>
            </a:r>
            <a:r>
              <a:rPr lang="en-US" sz="2400" smtClean="0">
                <a:latin typeface="+mn-lt"/>
              </a:rPr>
              <a:t>application</a:t>
            </a:r>
            <a:r>
              <a:rPr lang="en-US" sz="2400" smtClean="0">
                <a:latin typeface="+mn-lt"/>
              </a:rPr>
              <a:t> </a:t>
            </a:r>
            <a:r>
              <a:rPr lang="en-US" sz="2400" dirty="0">
                <a:latin typeface="+mn-lt"/>
              </a:rPr>
              <a:t>: rates could change </a:t>
            </a:r>
            <a:r>
              <a:rPr lang="en-US" sz="2400" dirty="0" smtClean="0">
                <a:latin typeface="+mn-lt"/>
              </a:rPr>
              <a:t>retrospectively  … this was a problem at first for our accountants!</a:t>
            </a:r>
          </a:p>
          <a:p>
            <a:pPr marL="800100" lvl="1" indent="-342900">
              <a:buFont typeface="Wingdings" charset="2"/>
              <a:buChar char="ü"/>
            </a:pPr>
            <a:r>
              <a:rPr lang="en-US" sz="2400" dirty="0">
                <a:latin typeface="+mn-lt"/>
              </a:rPr>
              <a:t>Agree </a:t>
            </a:r>
            <a:r>
              <a:rPr lang="en-US" sz="2400" dirty="0" smtClean="0">
                <a:latin typeface="+mn-lt"/>
              </a:rPr>
              <a:t>12 month </a:t>
            </a:r>
            <a:r>
              <a:rPr lang="en-US" sz="2400" dirty="0">
                <a:latin typeface="+mn-lt"/>
              </a:rPr>
              <a:t>write-off across all funders </a:t>
            </a:r>
          </a:p>
          <a:p>
            <a:pPr marL="800100" lvl="1" indent="-342900">
              <a:buFont typeface="Wingdings" charset="2"/>
              <a:buChar char="ü"/>
            </a:pPr>
            <a:endParaRPr lang="en-US" sz="2400" dirty="0">
              <a:solidFill>
                <a:schemeClr val="tx1">
                  <a:lumMod val="50000"/>
                  <a:lumOff val="50000"/>
                </a:schemeClr>
              </a:solidFill>
              <a:latin typeface="+mn-lt"/>
            </a:endParaRPr>
          </a:p>
        </p:txBody>
      </p:sp>
    </p:spTree>
    <p:extLst>
      <p:ext uri="{BB962C8B-B14F-4D97-AF65-F5344CB8AC3E}">
        <p14:creationId xmlns:p14="http://schemas.microsoft.com/office/powerpoint/2010/main" val="252601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3" y="110455"/>
            <a:ext cx="5867400" cy="685800"/>
          </a:xfrm>
        </p:spPr>
        <p:txBody>
          <a:bodyPr/>
          <a:lstStyle/>
          <a:p>
            <a:r>
              <a:rPr lang="en-US" dirty="0" smtClean="0"/>
              <a:t>Success Rates : example</a:t>
            </a:r>
            <a:endParaRPr lang="en-US" dirty="0"/>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14</a:t>
            </a:fld>
            <a:endParaRPr lang="en-US">
              <a:solidFill>
                <a:prstClr val="black">
                  <a:tint val="75000"/>
                </a:prstClr>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32033" y="1224365"/>
            <a:ext cx="8432998" cy="4835471"/>
          </a:xfrm>
          <a:prstGeom prst="rect">
            <a:avLst/>
          </a:prstGeom>
        </p:spPr>
      </p:pic>
    </p:spTree>
    <p:extLst>
      <p:ext uri="{BB962C8B-B14F-4D97-AF65-F5344CB8AC3E}">
        <p14:creationId xmlns:p14="http://schemas.microsoft.com/office/powerpoint/2010/main" val="139274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So do metrics help?</a:t>
            </a:r>
            <a:endParaRPr lang="en-GB"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a:defRPr/>
            </a:pPr>
            <a:fld id="{A297DDA8-856F-4E98-AD09-232C379B314F}" type="datetime1">
              <a:rPr lang="en-US" smtClean="0"/>
              <a:pPr>
                <a:defRPr/>
              </a:pPr>
              <a:t>6/10/2016</a:t>
            </a:fld>
            <a:endParaRPr lang="en-US"/>
          </a:p>
        </p:txBody>
      </p:sp>
      <p:sp>
        <p:nvSpPr>
          <p:cNvPr id="4" name="Footer Placeholder 3"/>
          <p:cNvSpPr>
            <a:spLocks noGrp="1"/>
          </p:cNvSpPr>
          <p:nvPr>
            <p:ph type="ftr" sz="quarter" idx="11"/>
          </p:nvPr>
        </p:nvSpPr>
        <p:spPr/>
        <p:txBody>
          <a:bodyPr/>
          <a:lstStyle/>
          <a:p>
            <a:pPr>
              <a:defRPr/>
            </a:pPr>
            <a:r>
              <a:rPr lang="en-US" sz="800" smtClean="0"/>
              <a:t>Snowball Metrics Project Partners</a:t>
            </a:r>
            <a:endParaRPr lang="en-US" sz="800" b="0" smtClean="0"/>
          </a:p>
          <a:p>
            <a:pPr>
              <a:defRPr/>
            </a:pPr>
            <a:r>
              <a:rPr lang="en-US" b="0" smtClean="0"/>
              <a:t>University of Oxford, University College London, University of Cambridge, Imperial Colledge London, University of Bristol, University of Leeds, Queen’s University Belfast, University of St. Andrews, Elsevier  *Ordered according to productivity 2011 (data source: Scopus)</a:t>
            </a:r>
            <a:endParaRPr lang="en-US" b="0"/>
          </a:p>
        </p:txBody>
      </p:sp>
      <p:sp>
        <p:nvSpPr>
          <p:cNvPr id="5" name="Slide Number Placeholder 4"/>
          <p:cNvSpPr>
            <a:spLocks noGrp="1"/>
          </p:cNvSpPr>
          <p:nvPr>
            <p:ph type="sldNum" sz="quarter" idx="12"/>
          </p:nvPr>
        </p:nvSpPr>
        <p:spPr/>
        <p:txBody>
          <a:bodyPr/>
          <a:lstStyle/>
          <a:p>
            <a:pPr>
              <a:defRPr/>
            </a:pPr>
            <a:fld id="{5E23E017-EB48-4D09-8E14-2EE3C1C78940}" type="slidenum">
              <a:rPr lang="en-US" smtClean="0"/>
              <a:pPr>
                <a:defRPr/>
              </a:pPr>
              <a:t>15</a:t>
            </a:fld>
            <a:endParaRPr lang="en-US"/>
          </a:p>
        </p:txBody>
      </p:sp>
      <p:sp>
        <p:nvSpPr>
          <p:cNvPr id="6" name="TextBox 5"/>
          <p:cNvSpPr txBox="1"/>
          <p:nvPr/>
        </p:nvSpPr>
        <p:spPr>
          <a:xfrm>
            <a:off x="213526" y="1177290"/>
            <a:ext cx="9059724" cy="5632311"/>
          </a:xfrm>
          <a:prstGeom prst="rect">
            <a:avLst/>
          </a:prstGeom>
          <a:noFill/>
        </p:spPr>
        <p:txBody>
          <a:bodyPr wrap="none" rtlCol="0">
            <a:spAutoFit/>
          </a:bodyPr>
          <a:lstStyle/>
          <a:p>
            <a:pPr marL="285750" lvl="0" indent="-285750">
              <a:buFont typeface="Arial" panose="020B0604020202020204" pitchFamily="34" charset="0"/>
              <a:buChar char="•"/>
            </a:pPr>
            <a:r>
              <a:rPr lang="en-US" sz="2400" dirty="0">
                <a:latin typeface="+mn-lt"/>
              </a:rPr>
              <a:t>It’s not all metrics, or no metrics </a:t>
            </a:r>
            <a:r>
              <a:rPr lang="en-US" sz="2400" dirty="0" smtClean="0">
                <a:latin typeface="+mn-lt"/>
              </a:rPr>
              <a:t>– it’s </a:t>
            </a:r>
            <a:r>
              <a:rPr lang="en-US" sz="2400" dirty="0">
                <a:latin typeface="+mn-lt"/>
              </a:rPr>
              <a:t>not a </a:t>
            </a:r>
            <a:r>
              <a:rPr lang="en-US" sz="2400" dirty="0" smtClean="0">
                <a:latin typeface="+mn-lt"/>
              </a:rPr>
              <a:t>black and white decision</a:t>
            </a:r>
          </a:p>
          <a:p>
            <a:pPr marL="285750" lvl="0" indent="-285750">
              <a:buFont typeface="Arial" panose="020B0604020202020204" pitchFamily="34" charset="0"/>
              <a:buChar char="•"/>
            </a:pPr>
            <a:r>
              <a:rPr lang="en-US" sz="2400" dirty="0" smtClean="0">
                <a:latin typeface="+mn-lt"/>
              </a:rPr>
              <a:t>Metrics can provide data points on which to build using expert</a:t>
            </a:r>
            <a:br>
              <a:rPr lang="en-US" sz="2400" dirty="0" smtClean="0">
                <a:latin typeface="+mn-lt"/>
              </a:rPr>
            </a:br>
            <a:r>
              <a:rPr lang="en-US" sz="2400" dirty="0" smtClean="0">
                <a:latin typeface="+mn-lt"/>
              </a:rPr>
              <a:t>opinion (peer review) </a:t>
            </a:r>
            <a:r>
              <a:rPr lang="en-US" sz="2400" dirty="0">
                <a:latin typeface="+mn-lt"/>
              </a:rPr>
              <a:t>to </a:t>
            </a:r>
            <a:r>
              <a:rPr lang="en-US" sz="2400" dirty="0" smtClean="0">
                <a:latin typeface="+mn-lt"/>
              </a:rPr>
              <a:t>delve deeper &amp; deal </a:t>
            </a:r>
            <a:r>
              <a:rPr lang="en-US" sz="2400" dirty="0">
                <a:latin typeface="+mn-lt"/>
              </a:rPr>
              <a:t>with </a:t>
            </a:r>
            <a:r>
              <a:rPr lang="en-US" sz="2400" dirty="0" smtClean="0">
                <a:latin typeface="+mn-lt"/>
              </a:rPr>
              <a:t>outliers</a:t>
            </a:r>
          </a:p>
          <a:p>
            <a:pPr marL="285750" lvl="0" indent="-285750">
              <a:buFont typeface="Arial" panose="020B0604020202020204" pitchFamily="34" charset="0"/>
              <a:buChar char="•"/>
            </a:pPr>
            <a:r>
              <a:rPr lang="en-US" sz="2400" dirty="0" smtClean="0">
                <a:latin typeface="+mn-lt"/>
              </a:rPr>
              <a:t>Metrics </a:t>
            </a:r>
            <a:r>
              <a:rPr lang="en-US" sz="2400" dirty="0">
                <a:latin typeface="+mn-lt"/>
              </a:rPr>
              <a:t>aren’t a replacement for human judgment </a:t>
            </a:r>
            <a:r>
              <a:rPr lang="en-US" sz="2400" dirty="0" smtClean="0">
                <a:latin typeface="+mn-lt"/>
              </a:rPr>
              <a:t>–  they </a:t>
            </a:r>
            <a:r>
              <a:rPr lang="en-US" sz="2400" dirty="0">
                <a:latin typeface="+mn-lt"/>
              </a:rPr>
              <a:t>complement </a:t>
            </a:r>
            <a:r>
              <a:rPr lang="en-US" sz="2400" dirty="0" smtClean="0">
                <a:latin typeface="+mn-lt"/>
              </a:rPr>
              <a:t>it</a:t>
            </a:r>
          </a:p>
          <a:p>
            <a:pPr marL="285750" lvl="0" indent="-285750">
              <a:buFont typeface="Arial" panose="020B0604020202020204" pitchFamily="34" charset="0"/>
              <a:buChar char="•"/>
            </a:pPr>
            <a:r>
              <a:rPr lang="en-US" sz="2400" dirty="0" smtClean="0">
                <a:latin typeface="+mn-lt"/>
              </a:rPr>
              <a:t>Universities </a:t>
            </a:r>
            <a:r>
              <a:rPr lang="en-US" sz="2400" dirty="0">
                <a:latin typeface="+mn-lt"/>
              </a:rPr>
              <a:t>already widely adopt metrics and </a:t>
            </a:r>
            <a:r>
              <a:rPr lang="en-US" sz="2400" dirty="0" smtClean="0">
                <a:latin typeface="+mn-lt"/>
              </a:rPr>
              <a:t>tools</a:t>
            </a:r>
          </a:p>
          <a:p>
            <a:pPr marL="285750" lvl="0" indent="-285750">
              <a:buFont typeface="Arial" panose="020B0604020202020204" pitchFamily="34" charset="0"/>
              <a:buChar char="•"/>
            </a:pPr>
            <a:r>
              <a:rPr lang="en-US" sz="2400" dirty="0" smtClean="0">
                <a:latin typeface="+mn-lt"/>
              </a:rPr>
              <a:t>We value </a:t>
            </a:r>
            <a:r>
              <a:rPr lang="en-US" sz="2400" dirty="0">
                <a:latin typeface="+mn-lt"/>
              </a:rPr>
              <a:t>objective normalized universal information </a:t>
            </a:r>
            <a:r>
              <a:rPr lang="en-US" sz="2400" dirty="0" smtClean="0">
                <a:latin typeface="+mn-lt"/>
              </a:rPr>
              <a:t>that</a:t>
            </a:r>
            <a:br>
              <a:rPr lang="en-US" sz="2400" dirty="0" smtClean="0">
                <a:latin typeface="+mn-lt"/>
              </a:rPr>
            </a:br>
            <a:r>
              <a:rPr lang="en-US" sz="2400" dirty="0" smtClean="0">
                <a:latin typeface="+mn-lt"/>
              </a:rPr>
              <a:t>enables </a:t>
            </a:r>
            <a:r>
              <a:rPr lang="en-US" sz="2400" dirty="0">
                <a:latin typeface="+mn-lt"/>
              </a:rPr>
              <a:t>meaningful </a:t>
            </a:r>
            <a:r>
              <a:rPr lang="en-US" sz="2400" dirty="0" smtClean="0">
                <a:latin typeface="+mn-lt"/>
              </a:rPr>
              <a:t>comparisons</a:t>
            </a:r>
          </a:p>
          <a:p>
            <a:pPr marL="285750" lvl="0" indent="-285750">
              <a:buFont typeface="Arial" panose="020B0604020202020204" pitchFamily="34" charset="0"/>
              <a:buChar char="•"/>
            </a:pPr>
            <a:r>
              <a:rPr lang="en-US" sz="2400" dirty="0" smtClean="0">
                <a:latin typeface="+mn-lt"/>
              </a:rPr>
              <a:t>After all academia is an evidence-based activity!</a:t>
            </a:r>
          </a:p>
          <a:p>
            <a:pPr marL="285750" lvl="0" indent="-285750">
              <a:buFont typeface="Arial" panose="020B0604020202020204" pitchFamily="34" charset="0"/>
              <a:buChar char="•"/>
            </a:pPr>
            <a:r>
              <a:rPr lang="en-US" sz="2400" dirty="0" smtClean="0">
                <a:latin typeface="+mn-lt"/>
              </a:rPr>
              <a:t>Metrics </a:t>
            </a:r>
            <a:r>
              <a:rPr lang="en-US" sz="2400" dirty="0">
                <a:latin typeface="+mn-lt"/>
              </a:rPr>
              <a:t>aren’t the antithesis of peer </a:t>
            </a:r>
            <a:r>
              <a:rPr lang="en-US" sz="2400" dirty="0" smtClean="0">
                <a:latin typeface="+mn-lt"/>
              </a:rPr>
              <a:t>review</a:t>
            </a:r>
          </a:p>
          <a:p>
            <a:pPr marL="285750" lvl="0" indent="-285750">
              <a:buFont typeface="Arial" panose="020B0604020202020204" pitchFamily="34" charset="0"/>
              <a:buChar char="•"/>
            </a:pPr>
            <a:r>
              <a:rPr lang="en-US" sz="2400" dirty="0" smtClean="0">
                <a:latin typeface="+mn-lt"/>
              </a:rPr>
              <a:t>(</a:t>
            </a:r>
            <a:r>
              <a:rPr lang="en-US" sz="2400" dirty="0" err="1">
                <a:latin typeface="+mn-lt"/>
              </a:rPr>
              <a:t>Biblio</a:t>
            </a:r>
            <a:r>
              <a:rPr lang="en-US" sz="2400" dirty="0">
                <a:latin typeface="+mn-lt"/>
              </a:rPr>
              <a:t>)-metrics incorporate </a:t>
            </a:r>
            <a:r>
              <a:rPr lang="en-US" sz="2400" dirty="0" smtClean="0">
                <a:latin typeface="+mn-lt"/>
              </a:rPr>
              <a:t>decisions </a:t>
            </a:r>
            <a:r>
              <a:rPr lang="en-US" sz="2400" dirty="0">
                <a:latin typeface="+mn-lt"/>
              </a:rPr>
              <a:t>made by peer review</a:t>
            </a:r>
            <a:r>
              <a:rPr lang="en-US" sz="2400" dirty="0" smtClean="0">
                <a:latin typeface="+mn-lt"/>
              </a:rPr>
              <a:t>,</a:t>
            </a:r>
            <a:br>
              <a:rPr lang="en-US" sz="2400" dirty="0" smtClean="0">
                <a:latin typeface="+mn-lt"/>
              </a:rPr>
            </a:br>
            <a:r>
              <a:rPr lang="en-US" sz="2400" dirty="0" smtClean="0">
                <a:latin typeface="+mn-lt"/>
              </a:rPr>
              <a:t>e.g</a:t>
            </a:r>
            <a:r>
              <a:rPr lang="en-US" sz="2400" dirty="0">
                <a:latin typeface="+mn-lt"/>
              </a:rPr>
              <a:t>. whether to publish, what to </a:t>
            </a:r>
            <a:r>
              <a:rPr lang="en-US" sz="2400" dirty="0" smtClean="0">
                <a:latin typeface="+mn-lt"/>
              </a:rPr>
              <a:t>cite</a:t>
            </a:r>
          </a:p>
          <a:p>
            <a:pPr marL="285750" lvl="0" indent="-285750">
              <a:buFont typeface="Arial" panose="020B0604020202020204" pitchFamily="34" charset="0"/>
              <a:buChar char="•"/>
            </a:pPr>
            <a:r>
              <a:rPr lang="en-US" sz="2400" dirty="0" smtClean="0">
                <a:latin typeface="+mn-lt"/>
              </a:rPr>
              <a:t>But metrics </a:t>
            </a:r>
            <a:r>
              <a:rPr lang="en-US" sz="2400" dirty="0">
                <a:latin typeface="+mn-lt"/>
              </a:rPr>
              <a:t>aren’t just </a:t>
            </a:r>
            <a:r>
              <a:rPr lang="en-US" sz="2400" dirty="0" err="1">
                <a:latin typeface="+mn-lt"/>
              </a:rPr>
              <a:t>bibliometrics</a:t>
            </a:r>
            <a:r>
              <a:rPr lang="en-US" sz="2400" dirty="0">
                <a:latin typeface="+mn-lt"/>
              </a:rPr>
              <a:t> – there are many </a:t>
            </a:r>
            <a:r>
              <a:rPr lang="en-US" sz="2400" dirty="0" smtClean="0">
                <a:latin typeface="+mn-lt"/>
              </a:rPr>
              <a:t>measures</a:t>
            </a:r>
            <a:br>
              <a:rPr lang="en-US" sz="2400" dirty="0" smtClean="0">
                <a:latin typeface="+mn-lt"/>
              </a:rPr>
            </a:br>
            <a:r>
              <a:rPr lang="en-US" sz="2400" dirty="0" smtClean="0">
                <a:latin typeface="+mn-lt"/>
              </a:rPr>
              <a:t>that </a:t>
            </a:r>
            <a:r>
              <a:rPr lang="en-US" sz="2400" dirty="0">
                <a:latin typeface="+mn-lt"/>
              </a:rPr>
              <a:t>can and should be </a:t>
            </a:r>
            <a:r>
              <a:rPr lang="en-US" sz="2400" dirty="0" smtClean="0">
                <a:latin typeface="+mn-lt"/>
              </a:rPr>
              <a:t>used</a:t>
            </a:r>
          </a:p>
          <a:p>
            <a:pPr marL="285750" lvl="0" indent="-285750">
              <a:buFont typeface="Arial" panose="020B0604020202020204" pitchFamily="34" charset="0"/>
              <a:buChar char="•"/>
            </a:pPr>
            <a:r>
              <a:rPr lang="en-US" sz="2400" dirty="0" smtClean="0">
                <a:latin typeface="+mn-lt"/>
              </a:rPr>
              <a:t>First </a:t>
            </a:r>
            <a:r>
              <a:rPr lang="en-US" sz="2400" dirty="0">
                <a:latin typeface="+mn-lt"/>
              </a:rPr>
              <a:t>define the question; then pick the metrics to answer them</a:t>
            </a:r>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336316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8985450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36"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custDataLst>
              <p:tags r:id="rId3"/>
            </p:custDataLst>
          </p:nvPr>
        </p:nvSpPr>
        <p:spPr>
          <a:xfrm>
            <a:off x="0" y="0"/>
            <a:ext cx="914400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John </a:t>
            </a:r>
            <a:r>
              <a:rPr lang="en-GB" sz="2800" b="1" dirty="0" smtClean="0"/>
              <a:t>Green</a:t>
            </a:r>
          </a:p>
          <a:p>
            <a:pPr algn="ctr"/>
            <a:r>
              <a:rPr lang="en-GB" sz="2800" b="1" dirty="0" smtClean="0"/>
              <a:t>Anna Clements</a:t>
            </a:r>
          </a:p>
          <a:p>
            <a:pPr algn="ctr"/>
            <a:r>
              <a:rPr lang="en-GB" sz="2800" b="1" smtClean="0"/>
              <a:t>Peter Darroch</a:t>
            </a:r>
            <a:endParaRPr lang="en-GB" sz="2800" b="1" dirty="0"/>
          </a:p>
          <a:p>
            <a:pPr algn="ctr"/>
            <a:r>
              <a:rPr lang="en-GB" sz="800" dirty="0"/>
              <a:t/>
            </a:r>
            <a:br>
              <a:rPr lang="en-GB" sz="800" dirty="0"/>
            </a:br>
            <a:r>
              <a:rPr lang="en-GB" sz="800" dirty="0"/>
              <a:t/>
            </a:r>
            <a:br>
              <a:rPr lang="en-GB" sz="800" dirty="0"/>
            </a:br>
            <a:r>
              <a:rPr lang="en-GB" dirty="0">
                <a:hlinkClick r:id="rId8"/>
              </a:rPr>
              <a:t>jtg11@cam.ac.uk</a:t>
            </a:r>
            <a:endParaRPr lang="en-GB" dirty="0"/>
          </a:p>
          <a:p>
            <a:pPr algn="ctr"/>
            <a:endParaRPr lang="en-GB" dirty="0"/>
          </a:p>
          <a:p>
            <a:pPr algn="ctr"/>
            <a:endParaRPr lang="en-GB" dirty="0"/>
          </a:p>
          <a:p>
            <a:pPr algn="ctr"/>
            <a:r>
              <a:rPr lang="en-US" dirty="0">
                <a:solidFill>
                  <a:schemeClr val="bg1">
                    <a:lumMod val="50000"/>
                  </a:schemeClr>
                </a:solidFill>
              </a:rPr>
              <a:t>Snowball Metrics </a:t>
            </a:r>
            <a:r>
              <a:rPr lang="en-US" dirty="0">
                <a:solidFill>
                  <a:schemeClr val="bg1">
                    <a:lumMod val="50000"/>
                  </a:schemeClr>
                </a:solidFill>
                <a:hlinkClick r:id="rId9"/>
              </a:rPr>
              <a:t>http://www.snowballmetrics.com/</a:t>
            </a:r>
            <a:r>
              <a:rPr lang="en-US" dirty="0">
                <a:solidFill>
                  <a:schemeClr val="bg1">
                    <a:lumMod val="50000"/>
                  </a:schemeClr>
                </a:solidFill>
              </a:rPr>
              <a:t> </a:t>
            </a: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0271" y="397461"/>
            <a:ext cx="1617707" cy="1784753"/>
          </a:xfrm>
          <a:prstGeom prst="rect">
            <a:avLst/>
          </a:prstGeom>
        </p:spPr>
      </p:pic>
      <p:pic>
        <p:nvPicPr>
          <p:cNvPr id="6" name="Picture 5" descr="Home"/>
          <p:cNvPicPr/>
          <p:nvPr/>
        </p:nvPicPr>
        <p:blipFill>
          <a:blip r:embed="rId11">
            <a:extLst>
              <a:ext uri="{28A0092B-C50C-407E-A947-70E740481C1C}">
                <a14:useLocalDpi xmlns:a14="http://schemas.microsoft.com/office/drawing/2010/main" val="0"/>
              </a:ext>
            </a:extLst>
          </a:blip>
          <a:srcRect/>
          <a:stretch>
            <a:fillRect/>
          </a:stretch>
        </p:blipFill>
        <p:spPr bwMode="auto">
          <a:xfrm>
            <a:off x="264684" y="6075970"/>
            <a:ext cx="2069431" cy="424535"/>
          </a:xfrm>
          <a:prstGeom prst="rect">
            <a:avLst/>
          </a:prstGeom>
          <a:noFill/>
          <a:ln>
            <a:noFill/>
          </a:ln>
        </p:spPr>
      </p:pic>
    </p:spTree>
    <p:extLst>
      <p:ext uri="{BB962C8B-B14F-4D97-AF65-F5344CB8AC3E}">
        <p14:creationId xmlns:p14="http://schemas.microsoft.com/office/powerpoint/2010/main" val="106305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3472"/>
            <a:ext cx="6434919" cy="685800"/>
          </a:xfrm>
        </p:spPr>
        <p:txBody>
          <a:bodyPr/>
          <a:lstStyle/>
          <a:p>
            <a:r>
              <a:rPr lang="en-US" dirty="0" smtClean="0"/>
              <a:t>Snowball Metrics address university-driven benchmarking</a:t>
            </a:r>
            <a:endParaRPr lang="en-US" dirty="0"/>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2</a:t>
            </a:fld>
            <a:endParaRPr lang="en-US">
              <a:solidFill>
                <a:prstClr val="black">
                  <a:tint val="75000"/>
                </a:prstClr>
              </a:solidFill>
            </a:endParaRPr>
          </a:p>
        </p:txBody>
      </p:sp>
      <p:grpSp>
        <p:nvGrpSpPr>
          <p:cNvPr id="7" name="Group 6"/>
          <p:cNvGrpSpPr/>
          <p:nvPr/>
        </p:nvGrpSpPr>
        <p:grpSpPr>
          <a:xfrm>
            <a:off x="378172" y="2753849"/>
            <a:ext cx="8288976" cy="2869769"/>
            <a:chOff x="427512" y="3480518"/>
            <a:chExt cx="8288976" cy="2869769"/>
          </a:xfrm>
        </p:grpSpPr>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7326028" y="5191552"/>
              <a:ext cx="807339" cy="901048"/>
            </a:xfrm>
            <a:prstGeom prst="rect">
              <a:avLst/>
            </a:prstGeom>
          </p:spPr>
        </p:pic>
        <p:pic>
          <p:nvPicPr>
            <p:cNvPr id="9" name="Picture 8"/>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25450" y="4005024"/>
              <a:ext cx="2279687" cy="546175"/>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796991" y="5384302"/>
              <a:ext cx="2095433" cy="671742"/>
            </a:xfrm>
            <a:prstGeom prst="rect">
              <a:avLst/>
            </a:prstGeom>
          </p:spPr>
        </p:pic>
        <p:pic>
          <p:nvPicPr>
            <p:cNvPr id="11" name="Picture 1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68515" y="4069839"/>
              <a:ext cx="2151138" cy="668481"/>
            </a:xfrm>
            <a:prstGeom prst="rect">
              <a:avLst/>
            </a:prstGeom>
          </p:spPr>
        </p:pic>
        <p:pic>
          <p:nvPicPr>
            <p:cNvPr id="12" name="Picture 11"/>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524346" y="5544653"/>
              <a:ext cx="2095308" cy="606927"/>
            </a:xfrm>
            <a:prstGeom prst="rect">
              <a:avLst/>
            </a:prstGeom>
          </p:spPr>
        </p:pic>
        <p:pic>
          <p:nvPicPr>
            <p:cNvPr id="13" name="Picture 12"/>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501089" y="4848393"/>
              <a:ext cx="1824778" cy="477918"/>
            </a:xfrm>
            <a:prstGeom prst="rect">
              <a:avLst/>
            </a:prstGeom>
          </p:spPr>
        </p:pic>
        <p:pic>
          <p:nvPicPr>
            <p:cNvPr id="14" name="Picture 13"/>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811949" y="4629490"/>
              <a:ext cx="2106687" cy="632006"/>
            </a:xfrm>
            <a:prstGeom prst="rect">
              <a:avLst/>
            </a:prstGeom>
          </p:spPr>
        </p:pic>
        <p:pic>
          <p:nvPicPr>
            <p:cNvPr id="15" name="Picture 14"/>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6182198" y="4098717"/>
              <a:ext cx="2144787" cy="797277"/>
            </a:xfrm>
            <a:prstGeom prst="rect">
              <a:avLst/>
            </a:prstGeom>
            <a:solidFill>
              <a:schemeClr val="tx1"/>
            </a:solidFill>
          </p:spPr>
        </p:pic>
        <p:pic>
          <p:nvPicPr>
            <p:cNvPr id="16" name="Picture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82199" y="5072800"/>
              <a:ext cx="891992" cy="1197754"/>
            </a:xfrm>
            <a:prstGeom prst="rect">
              <a:avLst/>
            </a:prstGeom>
          </p:spPr>
        </p:pic>
        <p:sp>
          <p:nvSpPr>
            <p:cNvPr id="17" name="TextBox 16"/>
            <p:cNvSpPr txBox="1"/>
            <p:nvPr/>
          </p:nvSpPr>
          <p:spPr>
            <a:xfrm>
              <a:off x="2244191" y="3480518"/>
              <a:ext cx="5119158" cy="461665"/>
            </a:xfrm>
            <a:prstGeom prst="rect">
              <a:avLst/>
            </a:prstGeom>
            <a:noFill/>
          </p:spPr>
          <p:txBody>
            <a:bodyPr wrap="none" rtlCol="0">
              <a:spAutoFit/>
            </a:bodyPr>
            <a:lstStyle/>
            <a:p>
              <a:r>
                <a:rPr lang="en-GB" sz="2400" b="1" dirty="0" smtClean="0">
                  <a:solidFill>
                    <a:srgbClr val="50BBD3"/>
                  </a:solidFill>
                  <a:latin typeface="Garamond"/>
                </a:rPr>
                <a:t>Snowball Metrics UK Project Partners</a:t>
              </a:r>
              <a:endParaRPr lang="en-US" sz="2400" b="1" dirty="0">
                <a:solidFill>
                  <a:srgbClr val="50BBD3"/>
                </a:solidFill>
                <a:latin typeface="Garamond"/>
              </a:endParaRPr>
            </a:p>
          </p:txBody>
        </p:sp>
        <p:sp>
          <p:nvSpPr>
            <p:cNvPr id="18" name="Rectangle 17"/>
            <p:cNvSpPr/>
            <p:nvPr/>
          </p:nvSpPr>
          <p:spPr>
            <a:xfrm>
              <a:off x="427512" y="3480518"/>
              <a:ext cx="8288976" cy="2869769"/>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Content Placeholder 21"/>
          <p:cNvSpPr txBox="1">
            <a:spLocks noGrp="1"/>
          </p:cNvSpPr>
          <p:nvPr>
            <p:ph idx="1"/>
          </p:nvPr>
        </p:nvSpPr>
        <p:spPr>
          <a:xfrm>
            <a:off x="457200" y="1143000"/>
            <a:ext cx="8229600" cy="1200329"/>
          </a:xfrm>
          <a:prstGeom prst="rect">
            <a:avLst/>
          </a:prstGeom>
          <a:noFill/>
        </p:spPr>
        <p:txBody>
          <a:bodyPr wrap="square" rtlCol="0">
            <a:spAutoFit/>
          </a:bodyPr>
          <a:lstStyle/>
          <a:p>
            <a:pPr marL="0" indent="0">
              <a:buNone/>
            </a:pPr>
            <a:r>
              <a:rPr lang="en-GB" sz="2400" b="1" dirty="0" smtClean="0">
                <a:solidFill>
                  <a:srgbClr val="FF0000"/>
                </a:solidFill>
                <a:latin typeface="Garamond"/>
              </a:rPr>
              <a:t>Universities </a:t>
            </a:r>
            <a:r>
              <a:rPr lang="en-GB" sz="2400" b="1" dirty="0">
                <a:solidFill>
                  <a:srgbClr val="FF0000"/>
                </a:solidFill>
                <a:latin typeface="Garamond"/>
              </a:rPr>
              <a:t>need </a:t>
            </a:r>
            <a:r>
              <a:rPr lang="en-GB" sz="2400" b="1" u="sng" dirty="0" smtClean="0">
                <a:solidFill>
                  <a:srgbClr val="FF0000"/>
                </a:solidFill>
                <a:latin typeface="Garamond"/>
              </a:rPr>
              <a:t>standard metrics</a:t>
            </a:r>
            <a:r>
              <a:rPr lang="en-GB" sz="2400" b="1" dirty="0" smtClean="0">
                <a:solidFill>
                  <a:srgbClr val="FF0000"/>
                </a:solidFill>
                <a:latin typeface="Garamond"/>
              </a:rPr>
              <a:t> to </a:t>
            </a:r>
            <a:r>
              <a:rPr lang="en-GB" sz="2400" b="1" dirty="0">
                <a:solidFill>
                  <a:srgbClr val="FF0000"/>
                </a:solidFill>
                <a:latin typeface="Garamond"/>
              </a:rPr>
              <a:t>benchmark </a:t>
            </a:r>
            <a:r>
              <a:rPr lang="en-GB" sz="2400" b="1" u="sng" dirty="0" smtClean="0">
                <a:solidFill>
                  <a:srgbClr val="FF0000"/>
                </a:solidFill>
                <a:latin typeface="Garamond"/>
              </a:rPr>
              <a:t>themselves</a:t>
            </a:r>
            <a:r>
              <a:rPr lang="en-GB" sz="2400" b="1" dirty="0" smtClean="0">
                <a:solidFill>
                  <a:srgbClr val="FF0000"/>
                </a:solidFill>
                <a:latin typeface="Garamond"/>
              </a:rPr>
              <a:t> and </a:t>
            </a:r>
            <a:r>
              <a:rPr lang="en-GB" sz="2400" b="1" dirty="0">
                <a:solidFill>
                  <a:srgbClr val="FF0000"/>
                </a:solidFill>
                <a:latin typeface="Garamond"/>
              </a:rPr>
              <a:t>know their </a:t>
            </a:r>
            <a:r>
              <a:rPr lang="en-GB" sz="2400" b="1" dirty="0" smtClean="0">
                <a:solidFill>
                  <a:srgbClr val="FF0000"/>
                </a:solidFill>
                <a:latin typeface="Garamond"/>
              </a:rPr>
              <a:t>position </a:t>
            </a:r>
            <a:r>
              <a:rPr lang="en-GB" sz="2400" b="1" dirty="0">
                <a:solidFill>
                  <a:srgbClr val="FF0000"/>
                </a:solidFill>
                <a:latin typeface="Garamond"/>
              </a:rPr>
              <a:t>relative to </a:t>
            </a:r>
            <a:r>
              <a:rPr lang="en-GB" sz="2400" b="1" dirty="0" smtClean="0">
                <a:solidFill>
                  <a:srgbClr val="FF0000"/>
                </a:solidFill>
                <a:latin typeface="Garamond"/>
              </a:rPr>
              <a:t>peers</a:t>
            </a:r>
            <a:r>
              <a:rPr lang="en-GB" sz="2400" b="1" dirty="0">
                <a:solidFill>
                  <a:srgbClr val="FF0000"/>
                </a:solidFill>
                <a:latin typeface="Garamond"/>
              </a:rPr>
              <a:t>, so they can strategically align resources to their strengths and weaknesses </a:t>
            </a:r>
            <a:endParaRPr lang="en-US" sz="2400" b="1" dirty="0">
              <a:solidFill>
                <a:srgbClr val="FF0000"/>
              </a:solidFill>
              <a:latin typeface="Garamond"/>
            </a:endParaRPr>
          </a:p>
        </p:txBody>
      </p:sp>
    </p:spTree>
    <p:extLst>
      <p:ext uri="{BB962C8B-B14F-4D97-AF65-F5344CB8AC3E}">
        <p14:creationId xmlns:p14="http://schemas.microsoft.com/office/powerpoint/2010/main" val="2168292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1" y="152400"/>
            <a:ext cx="6434919" cy="685800"/>
          </a:xfrm>
        </p:spPr>
        <p:txBody>
          <a:bodyPr/>
          <a:lstStyle/>
          <a:p>
            <a:r>
              <a:rPr lang="en-US" dirty="0" smtClean="0"/>
              <a:t>Snowball Metrics approach</a:t>
            </a:r>
            <a:endParaRPr lang="en-US" dirty="0"/>
          </a:p>
        </p:txBody>
      </p:sp>
      <p:sp>
        <p:nvSpPr>
          <p:cNvPr id="6" name="Slide Number Placeholder 5"/>
          <p:cNvSpPr>
            <a:spLocks noGrp="1"/>
          </p:cNvSpPr>
          <p:nvPr>
            <p:ph type="sldNum" sz="quarter" idx="12"/>
          </p:nvPr>
        </p:nvSpPr>
        <p:spPr>
          <a:xfrm>
            <a:off x="7668479" y="6482044"/>
            <a:ext cx="1371600" cy="365125"/>
          </a:xfrm>
        </p:spPr>
        <p:txBody>
          <a:bodyPr/>
          <a:lstStyle/>
          <a:p>
            <a:pPr>
              <a:defRPr/>
            </a:pPr>
            <a:fld id="{B475C23E-1427-4651-8D2C-9DE5C77431A0}" type="slidenum">
              <a:rPr lang="en-US" smtClean="0">
                <a:solidFill>
                  <a:prstClr val="black">
                    <a:tint val="75000"/>
                  </a:prstClr>
                </a:solidFill>
              </a:rPr>
              <a:pPr>
                <a:defRPr/>
              </a:pPr>
              <a:t>3</a:t>
            </a:fld>
            <a:endParaRPr lang="en-US" dirty="0">
              <a:solidFill>
                <a:prstClr val="black">
                  <a:tint val="75000"/>
                </a:prstClr>
              </a:solidFill>
            </a:endParaRPr>
          </a:p>
        </p:txBody>
      </p:sp>
      <p:sp>
        <p:nvSpPr>
          <p:cNvPr id="4" name="Content Placeholder 3"/>
          <p:cNvSpPr>
            <a:spLocks noGrp="1"/>
          </p:cNvSpPr>
          <p:nvPr>
            <p:ph idx="1"/>
          </p:nvPr>
        </p:nvSpPr>
        <p:spPr>
          <a:xfrm>
            <a:off x="457199" y="1224888"/>
            <a:ext cx="8400197" cy="5257800"/>
          </a:xfrm>
        </p:spPr>
        <p:txBody>
          <a:bodyPr/>
          <a:lstStyle/>
          <a:p>
            <a:pPr marL="0" indent="0">
              <a:buNone/>
            </a:pPr>
            <a:r>
              <a:rPr lang="en-GB" b="1" u="sng" dirty="0"/>
              <a:t>Vision</a:t>
            </a:r>
            <a:r>
              <a:rPr lang="en-GB" dirty="0"/>
              <a:t>: </a:t>
            </a:r>
            <a:r>
              <a:rPr lang="en-GB" b="1" dirty="0"/>
              <a:t>Snowball Metrics </a:t>
            </a:r>
            <a:r>
              <a:rPr lang="en-GB" b="1" dirty="0" smtClean="0"/>
              <a:t>enable benchmarking by driving </a:t>
            </a:r>
            <a:r>
              <a:rPr lang="en-GB" b="1" dirty="0"/>
              <a:t>quality and efficiency across higher education’s research and enterprise activities, regardless of system and </a:t>
            </a:r>
            <a:r>
              <a:rPr lang="en-GB" b="1" dirty="0" smtClean="0"/>
              <a:t>supplier</a:t>
            </a:r>
          </a:p>
          <a:p>
            <a:r>
              <a:rPr lang="en-US" b="1" dirty="0" smtClean="0">
                <a:solidFill>
                  <a:srgbClr val="67AFBD"/>
                </a:solidFill>
              </a:rPr>
              <a:t>Bottom-up initiative</a:t>
            </a:r>
            <a:r>
              <a:rPr lang="en-US" dirty="0" smtClean="0"/>
              <a:t>: universities define and endorse </a:t>
            </a:r>
            <a:r>
              <a:rPr lang="en-US" dirty="0"/>
              <a:t>metrics to generate a </a:t>
            </a:r>
            <a:r>
              <a:rPr lang="en-US" b="1" dirty="0" smtClean="0"/>
              <a:t>strategic</a:t>
            </a:r>
            <a:r>
              <a:rPr lang="en-US" dirty="0" smtClean="0"/>
              <a:t> </a:t>
            </a:r>
            <a:r>
              <a:rPr lang="en-US" b="1" dirty="0" smtClean="0"/>
              <a:t>dashboard</a:t>
            </a:r>
            <a:r>
              <a:rPr lang="en-US" dirty="0" smtClean="0"/>
              <a:t>. </a:t>
            </a:r>
            <a:r>
              <a:rPr lang="en-US" dirty="0" smtClean="0">
                <a:solidFill>
                  <a:srgbClr val="67AFBD"/>
                </a:solidFill>
              </a:rPr>
              <a:t>The community is their guardian</a:t>
            </a:r>
            <a:endParaRPr lang="en-US" dirty="0">
              <a:solidFill>
                <a:srgbClr val="67AFBD"/>
              </a:solidFill>
            </a:endParaRPr>
          </a:p>
          <a:p>
            <a:r>
              <a:rPr lang="en-US" dirty="0"/>
              <a:t>Draw on </a:t>
            </a:r>
            <a:r>
              <a:rPr lang="en-US" dirty="0" smtClean="0"/>
              <a:t>all data: </a:t>
            </a:r>
            <a:r>
              <a:rPr lang="en-US" b="1" dirty="0" smtClean="0"/>
              <a:t>university</a:t>
            </a:r>
            <a:r>
              <a:rPr lang="en-US" b="1" dirty="0"/>
              <a:t>, </a:t>
            </a:r>
            <a:r>
              <a:rPr lang="en-US" b="1" dirty="0" smtClean="0"/>
              <a:t>commercial and public</a:t>
            </a:r>
            <a:endParaRPr lang="en-US" b="1" dirty="0"/>
          </a:p>
          <a:p>
            <a:r>
              <a:rPr lang="en-US" dirty="0"/>
              <a:t>Ensure that the metrics are </a:t>
            </a:r>
            <a:r>
              <a:rPr lang="en-US" b="1" dirty="0" smtClean="0"/>
              <a:t>system- and tool-agnostic</a:t>
            </a:r>
          </a:p>
          <a:p>
            <a:r>
              <a:rPr lang="en-US" dirty="0" smtClean="0"/>
              <a:t>Build on </a:t>
            </a:r>
            <a:r>
              <a:rPr lang="en-US" b="1" dirty="0" smtClean="0"/>
              <a:t>existing definitions and standards </a:t>
            </a:r>
            <a:r>
              <a:rPr lang="en-US" dirty="0" smtClean="0"/>
              <a:t>where possible and sensible</a:t>
            </a:r>
            <a:endParaRPr lang="en-US" dirty="0"/>
          </a:p>
          <a:p>
            <a:endParaRPr lang="en-US" dirty="0"/>
          </a:p>
        </p:txBody>
      </p:sp>
      <p:pic>
        <p:nvPicPr>
          <p:cNvPr id="19"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01" y="5664237"/>
            <a:ext cx="705643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728" y="4760087"/>
            <a:ext cx="3507087" cy="59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463" y="4773735"/>
            <a:ext cx="1981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40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8168" y="-87576"/>
            <a:ext cx="5715000" cy="1143000"/>
          </a:xfrm>
        </p:spPr>
        <p:txBody>
          <a:bodyPr/>
          <a:lstStyle/>
          <a:p>
            <a:r>
              <a:rPr lang="en-GB" sz="2800" dirty="0" smtClean="0"/>
              <a:t>Globalizing Snowball Metrics</a:t>
            </a:r>
            <a:endParaRPr lang="en-US" sz="2800" dirty="0" smtClean="0"/>
          </a:p>
        </p:txBody>
      </p:sp>
      <p:sp>
        <p:nvSpPr>
          <p:cNvPr id="4" name="Slide Number Placeholder 3"/>
          <p:cNvSpPr>
            <a:spLocks noGrp="1"/>
          </p:cNvSpPr>
          <p:nvPr>
            <p:ph type="sldNum" sz="quarter" idx="10"/>
          </p:nvPr>
        </p:nvSpPr>
        <p:spPr>
          <a:xfrm>
            <a:off x="7669913" y="6416121"/>
            <a:ext cx="1371600" cy="365125"/>
          </a:xfrm>
        </p:spPr>
        <p:txBody>
          <a:bodyPr/>
          <a:lstStyle/>
          <a:p>
            <a:pPr>
              <a:defRPr/>
            </a:pPr>
            <a:fld id="{86BA62B5-78D4-4BCF-AA98-C940361E71FC}" type="slidenum">
              <a:rPr lang="en-US" smtClean="0">
                <a:solidFill>
                  <a:prstClr val="black">
                    <a:tint val="75000"/>
                  </a:prstClr>
                </a:solidFill>
              </a:rPr>
              <a:pPr>
                <a:defRPr/>
              </a:pPr>
              <a:t>4</a:t>
            </a:fld>
            <a:endParaRPr lang="en-US" dirty="0">
              <a:solidFill>
                <a:prstClr val="black">
                  <a:tint val="75000"/>
                </a:prstClr>
              </a:solidFill>
            </a:endParaRPr>
          </a:p>
        </p:txBody>
      </p:sp>
      <p:sp>
        <p:nvSpPr>
          <p:cNvPr id="43012" name="Content Placeholder 2"/>
          <p:cNvSpPr>
            <a:spLocks noGrp="1"/>
          </p:cNvSpPr>
          <p:nvPr>
            <p:ph idx="1"/>
          </p:nvPr>
        </p:nvSpPr>
        <p:spPr>
          <a:xfrm>
            <a:off x="388960" y="878000"/>
            <a:ext cx="4142096" cy="3844123"/>
          </a:xfrm>
        </p:spPr>
        <p:txBody>
          <a:bodyPr/>
          <a:lstStyle/>
          <a:p>
            <a:pPr marL="0" indent="0">
              <a:buNone/>
            </a:pPr>
            <a:r>
              <a:rPr lang="en-US" sz="2400" b="1" dirty="0" smtClean="0"/>
              <a:t>US</a:t>
            </a:r>
          </a:p>
          <a:p>
            <a:r>
              <a:rPr lang="en-US" sz="2200" dirty="0"/>
              <a:t>University of Michigan</a:t>
            </a:r>
          </a:p>
          <a:p>
            <a:r>
              <a:rPr lang="en-US" sz="2200" dirty="0"/>
              <a:t>University of Minnesota</a:t>
            </a:r>
          </a:p>
          <a:p>
            <a:r>
              <a:rPr lang="en-US" sz="2200" dirty="0" smtClean="0"/>
              <a:t>Northwestern University</a:t>
            </a:r>
          </a:p>
          <a:p>
            <a:r>
              <a:rPr lang="en-US" sz="2200" dirty="0"/>
              <a:t>University of Illinois at Urbana-Champaign </a:t>
            </a:r>
          </a:p>
          <a:p>
            <a:r>
              <a:rPr lang="en-US" sz="2200" dirty="0" smtClean="0"/>
              <a:t>Arizona State University </a:t>
            </a:r>
          </a:p>
          <a:p>
            <a:r>
              <a:rPr lang="en-US" sz="2200" dirty="0" smtClean="0"/>
              <a:t>MD Anderson Cancer Center</a:t>
            </a:r>
          </a:p>
          <a:p>
            <a:r>
              <a:rPr lang="en-US" sz="2200" dirty="0" smtClean="0"/>
              <a:t>Kansas State University</a:t>
            </a:r>
          </a:p>
          <a:p>
            <a:endParaRPr lang="en-US" sz="2200" dirty="0"/>
          </a:p>
        </p:txBody>
      </p:sp>
      <p:sp>
        <p:nvSpPr>
          <p:cNvPr id="2" name="TextBox 1"/>
          <p:cNvSpPr txBox="1"/>
          <p:nvPr/>
        </p:nvSpPr>
        <p:spPr>
          <a:xfrm>
            <a:off x="4749420" y="878000"/>
            <a:ext cx="4046429" cy="3988784"/>
          </a:xfrm>
          <a:prstGeom prst="rect">
            <a:avLst/>
          </a:prstGeom>
          <a:noFill/>
        </p:spPr>
        <p:txBody>
          <a:bodyPr wrap="none" rtlCol="0">
            <a:spAutoFit/>
          </a:bodyPr>
          <a:lstStyle/>
          <a:p>
            <a:r>
              <a:rPr lang="en-US" sz="2400" b="1" dirty="0">
                <a:solidFill>
                  <a:prstClr val="black"/>
                </a:solidFill>
                <a:latin typeface="Garamond"/>
              </a:rPr>
              <a:t>Australia / New Zealand</a:t>
            </a:r>
          </a:p>
          <a:p>
            <a:pPr marL="342900" lvl="1" indent="-342900" eaLnBrk="0" hangingPunct="0">
              <a:spcBef>
                <a:spcPct val="20000"/>
              </a:spcBef>
              <a:buClr>
                <a:srgbClr val="50BBD3"/>
              </a:buClr>
              <a:buFont typeface="Arial" pitchFamily="34" charset="0"/>
              <a:buChar char="•"/>
            </a:pPr>
            <a:r>
              <a:rPr lang="en-US" sz="2200" dirty="0" smtClean="0">
                <a:solidFill>
                  <a:prstClr val="black"/>
                </a:solidFill>
                <a:latin typeface="Garamond"/>
              </a:rPr>
              <a:t>University </a:t>
            </a:r>
            <a:r>
              <a:rPr lang="en-US" sz="2200" dirty="0">
                <a:solidFill>
                  <a:prstClr val="black"/>
                </a:solidFill>
                <a:latin typeface="Garamond"/>
              </a:rPr>
              <a:t>of Queensland</a:t>
            </a:r>
          </a:p>
          <a:p>
            <a:pPr marL="342900" lvl="1" indent="-342900" eaLnBrk="0" hangingPunct="0">
              <a:spcBef>
                <a:spcPct val="20000"/>
              </a:spcBef>
              <a:buClr>
                <a:srgbClr val="50BBD3"/>
              </a:buClr>
              <a:buFont typeface="Arial" pitchFamily="34" charset="0"/>
              <a:buChar char="•"/>
            </a:pPr>
            <a:r>
              <a:rPr lang="en-US" sz="2200" dirty="0">
                <a:solidFill>
                  <a:prstClr val="black"/>
                </a:solidFill>
                <a:latin typeface="Garamond"/>
              </a:rPr>
              <a:t>University of Western Australia </a:t>
            </a:r>
          </a:p>
          <a:p>
            <a:pPr marL="342900" lvl="1" indent="-342900" eaLnBrk="0" hangingPunct="0">
              <a:spcBef>
                <a:spcPct val="20000"/>
              </a:spcBef>
              <a:buClr>
                <a:srgbClr val="50BBD3"/>
              </a:buClr>
              <a:buFont typeface="Arial" pitchFamily="34" charset="0"/>
              <a:buChar char="•"/>
            </a:pPr>
            <a:r>
              <a:rPr lang="en-US" sz="2200" dirty="0">
                <a:solidFill>
                  <a:prstClr val="black"/>
                </a:solidFill>
                <a:latin typeface="Garamond"/>
              </a:rPr>
              <a:t>University of Auckland </a:t>
            </a:r>
          </a:p>
          <a:p>
            <a:pPr marL="342900" lvl="1" indent="-342900" eaLnBrk="0" hangingPunct="0">
              <a:spcBef>
                <a:spcPct val="20000"/>
              </a:spcBef>
              <a:buClr>
                <a:srgbClr val="50BBD3"/>
              </a:buClr>
              <a:buFont typeface="Arial" pitchFamily="34" charset="0"/>
              <a:buChar char="•"/>
            </a:pPr>
            <a:r>
              <a:rPr lang="en-US" sz="2200" dirty="0">
                <a:solidFill>
                  <a:prstClr val="black"/>
                </a:solidFill>
                <a:latin typeface="Garamond"/>
              </a:rPr>
              <a:t>University of Wollongong </a:t>
            </a:r>
          </a:p>
          <a:p>
            <a:pPr marL="342900" lvl="1" indent="-342900" eaLnBrk="0" hangingPunct="0">
              <a:spcBef>
                <a:spcPct val="20000"/>
              </a:spcBef>
              <a:buClr>
                <a:srgbClr val="50BBD3"/>
              </a:buClr>
              <a:buFont typeface="Arial" pitchFamily="34" charset="0"/>
              <a:buChar char="•"/>
            </a:pPr>
            <a:r>
              <a:rPr lang="en-US" sz="2200" dirty="0" smtClean="0">
                <a:solidFill>
                  <a:prstClr val="black"/>
                </a:solidFill>
                <a:latin typeface="Garamond"/>
              </a:rPr>
              <a:t>University </a:t>
            </a:r>
            <a:r>
              <a:rPr lang="en-US" sz="2200" dirty="0">
                <a:solidFill>
                  <a:prstClr val="black"/>
                </a:solidFill>
                <a:latin typeface="Garamond"/>
              </a:rPr>
              <a:t>of Tasmania</a:t>
            </a:r>
          </a:p>
          <a:p>
            <a:pPr marL="342900" lvl="1" indent="-342900" eaLnBrk="0" hangingPunct="0">
              <a:spcBef>
                <a:spcPct val="20000"/>
              </a:spcBef>
              <a:buClr>
                <a:srgbClr val="50BBD3"/>
              </a:buClr>
              <a:buFont typeface="Arial" pitchFamily="34" charset="0"/>
              <a:buChar char="•"/>
            </a:pPr>
            <a:r>
              <a:rPr lang="en-US" sz="2200" dirty="0" smtClean="0">
                <a:solidFill>
                  <a:prstClr val="black"/>
                </a:solidFill>
                <a:latin typeface="Garamond"/>
              </a:rPr>
              <a:t>Massey </a:t>
            </a:r>
            <a:r>
              <a:rPr lang="en-US" sz="2200" dirty="0">
                <a:solidFill>
                  <a:prstClr val="black"/>
                </a:solidFill>
                <a:latin typeface="Garamond"/>
              </a:rPr>
              <a:t>University </a:t>
            </a:r>
          </a:p>
          <a:p>
            <a:pPr marL="342900" lvl="1" indent="-342900" eaLnBrk="0" hangingPunct="0">
              <a:spcBef>
                <a:spcPct val="20000"/>
              </a:spcBef>
              <a:buClr>
                <a:srgbClr val="50BBD3"/>
              </a:buClr>
              <a:buFont typeface="Arial" pitchFamily="34" charset="0"/>
              <a:buChar char="•"/>
            </a:pPr>
            <a:r>
              <a:rPr lang="en-US" sz="2200" dirty="0">
                <a:solidFill>
                  <a:prstClr val="black"/>
                </a:solidFill>
                <a:latin typeface="Garamond"/>
              </a:rPr>
              <a:t>The University of Canberra</a:t>
            </a:r>
          </a:p>
          <a:p>
            <a:pPr marL="342900" lvl="1" indent="-342900" eaLnBrk="0" hangingPunct="0">
              <a:spcBef>
                <a:spcPct val="20000"/>
              </a:spcBef>
              <a:buClr>
                <a:srgbClr val="50BBD3"/>
              </a:buClr>
              <a:buFont typeface="Arial" pitchFamily="34" charset="0"/>
              <a:buChar char="•"/>
            </a:pPr>
            <a:r>
              <a:rPr lang="en-US" sz="2200" dirty="0">
                <a:solidFill>
                  <a:prstClr val="black"/>
                </a:solidFill>
                <a:latin typeface="Garamond"/>
              </a:rPr>
              <a:t>Charles Darwin University</a:t>
            </a:r>
          </a:p>
          <a:p>
            <a:endParaRPr lang="en-US" dirty="0">
              <a:solidFill>
                <a:prstClr val="black"/>
              </a:solidFill>
            </a:endParaRPr>
          </a:p>
        </p:txBody>
      </p:sp>
      <p:sp>
        <p:nvSpPr>
          <p:cNvPr id="7" name="Content Placeholder 2"/>
          <p:cNvSpPr txBox="1">
            <a:spLocks/>
          </p:cNvSpPr>
          <p:nvPr/>
        </p:nvSpPr>
        <p:spPr bwMode="auto">
          <a:xfrm>
            <a:off x="391235" y="4576529"/>
            <a:ext cx="7347045" cy="218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0BBD3"/>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50BBD3"/>
              </a:buClr>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0BBD3"/>
              </a:buClr>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50BBD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prstClr val="black"/>
                </a:solidFill>
              </a:rPr>
              <a:t>Interest and support from:</a:t>
            </a:r>
          </a:p>
          <a:p>
            <a:r>
              <a:rPr lang="en-US" sz="2200" dirty="0" smtClean="0">
                <a:solidFill>
                  <a:prstClr val="black"/>
                </a:solidFill>
              </a:rPr>
              <a:t>Japan RU11 metrics group</a:t>
            </a:r>
          </a:p>
          <a:p>
            <a:r>
              <a:rPr lang="en-US" sz="2200" dirty="0" smtClean="0">
                <a:solidFill>
                  <a:prstClr val="black"/>
                </a:solidFill>
              </a:rPr>
              <a:t>Association of Pacific Rim Universities (APRU)</a:t>
            </a:r>
          </a:p>
          <a:p>
            <a:r>
              <a:rPr lang="en-US" sz="2200" dirty="0" smtClean="0">
                <a:solidFill>
                  <a:prstClr val="black"/>
                </a:solidFill>
              </a:rPr>
              <a:t>European Commission for H2020</a:t>
            </a:r>
          </a:p>
          <a:p>
            <a:r>
              <a:rPr lang="en-US" sz="2200" dirty="0" err="1">
                <a:solidFill>
                  <a:prstClr val="black"/>
                </a:solidFill>
              </a:rPr>
              <a:t>Fundação</a:t>
            </a:r>
            <a:r>
              <a:rPr lang="en-US" sz="2200" dirty="0">
                <a:solidFill>
                  <a:prstClr val="black"/>
                </a:solidFill>
              </a:rPr>
              <a:t> para a </a:t>
            </a:r>
            <a:r>
              <a:rPr lang="en-US" sz="2200" dirty="0" err="1">
                <a:solidFill>
                  <a:prstClr val="black"/>
                </a:solidFill>
              </a:rPr>
              <a:t>Ciência</a:t>
            </a:r>
            <a:r>
              <a:rPr lang="en-US" sz="2200" dirty="0">
                <a:solidFill>
                  <a:prstClr val="black"/>
                </a:solidFill>
              </a:rPr>
              <a:t> e a </a:t>
            </a:r>
            <a:r>
              <a:rPr lang="en-US" sz="2200" dirty="0" err="1">
                <a:solidFill>
                  <a:prstClr val="black"/>
                </a:solidFill>
              </a:rPr>
              <a:t>Tecnologia</a:t>
            </a:r>
            <a:r>
              <a:rPr lang="en-US" sz="2200" dirty="0">
                <a:solidFill>
                  <a:prstClr val="black"/>
                </a:solidFill>
              </a:rPr>
              <a:t> </a:t>
            </a:r>
            <a:r>
              <a:rPr lang="en-US" sz="2200" dirty="0" smtClean="0">
                <a:solidFill>
                  <a:prstClr val="black"/>
                </a:solidFill>
              </a:rPr>
              <a:t> (FCT) in Portugal</a:t>
            </a:r>
          </a:p>
          <a:p>
            <a:endParaRPr lang="en-US" sz="2200" dirty="0">
              <a:solidFill>
                <a:prstClr val="black"/>
              </a:solidFill>
            </a:endParaRPr>
          </a:p>
        </p:txBody>
      </p:sp>
    </p:spTree>
    <p:extLst>
      <p:ext uri="{BB962C8B-B14F-4D97-AF65-F5344CB8AC3E}">
        <p14:creationId xmlns:p14="http://schemas.microsoft.com/office/powerpoint/2010/main" val="216294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194" y="915123"/>
            <a:ext cx="3955477" cy="525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128" y="138752"/>
            <a:ext cx="5867400" cy="685800"/>
          </a:xfrm>
        </p:spPr>
        <p:txBody>
          <a:bodyPr/>
          <a:lstStyle/>
          <a:p>
            <a:r>
              <a:rPr lang="en-US" dirty="0" smtClean="0"/>
              <a:t>The output of Snowball Metrics</a:t>
            </a:r>
            <a:endParaRPr lang="en-US" dirty="0"/>
          </a:p>
        </p:txBody>
      </p:sp>
      <p:sp>
        <p:nvSpPr>
          <p:cNvPr id="6" name="Slide Number Placeholder 5"/>
          <p:cNvSpPr>
            <a:spLocks noGrp="1"/>
          </p:cNvSpPr>
          <p:nvPr>
            <p:ph type="sldNum" sz="quarter" idx="12"/>
          </p:nvPr>
        </p:nvSpPr>
        <p:spPr>
          <a:xfrm>
            <a:off x="7315200" y="6362083"/>
            <a:ext cx="1371600" cy="365125"/>
          </a:xfrm>
        </p:spPr>
        <p:txBody>
          <a:bodyPr/>
          <a:lstStyle/>
          <a:p>
            <a:pPr>
              <a:defRPr/>
            </a:pPr>
            <a:fld id="{B475C23E-1427-4651-8D2C-9DE5C77431A0}" type="slidenum">
              <a:rPr lang="en-US" smtClean="0">
                <a:solidFill>
                  <a:prstClr val="black">
                    <a:tint val="75000"/>
                  </a:prstClr>
                </a:solidFill>
              </a:rPr>
              <a:pPr>
                <a:defRPr/>
              </a:pPr>
              <a:t>5</a:t>
            </a:fld>
            <a:endParaRPr lang="en-US">
              <a:solidFill>
                <a:prstClr val="black">
                  <a:tint val="75000"/>
                </a:prstClr>
              </a:solidFill>
            </a:endParaRPr>
          </a:p>
        </p:txBody>
      </p:sp>
      <p:sp>
        <p:nvSpPr>
          <p:cNvPr id="16" name="Rectangle 15"/>
          <p:cNvSpPr/>
          <p:nvPr/>
        </p:nvSpPr>
        <p:spPr>
          <a:xfrm>
            <a:off x="5096326" y="5502833"/>
            <a:ext cx="4211472" cy="369332"/>
          </a:xfrm>
          <a:prstGeom prst="rect">
            <a:avLst/>
          </a:prstGeom>
        </p:spPr>
        <p:txBody>
          <a:bodyPr wrap="square">
            <a:spAutoFit/>
          </a:bodyPr>
          <a:lstStyle/>
          <a:p>
            <a:r>
              <a:rPr lang="en-GB" b="1" dirty="0" smtClean="0">
                <a:solidFill>
                  <a:srgbClr val="50BBD3"/>
                </a:solidFill>
                <a:latin typeface="Garamond"/>
              </a:rPr>
              <a:t>www.snowballmetrics.com/metrics </a:t>
            </a:r>
            <a:endParaRPr lang="en-US" b="1" dirty="0">
              <a:solidFill>
                <a:srgbClr val="50BBD3"/>
              </a:solidFill>
              <a:latin typeface="Garamond"/>
            </a:endParaRPr>
          </a:p>
        </p:txBody>
      </p:sp>
      <p:sp>
        <p:nvSpPr>
          <p:cNvPr id="3" name="TextBox 2"/>
          <p:cNvSpPr txBox="1"/>
          <p:nvPr/>
        </p:nvSpPr>
        <p:spPr>
          <a:xfrm>
            <a:off x="368488" y="875112"/>
            <a:ext cx="4230806" cy="5016758"/>
          </a:xfrm>
          <a:prstGeom prst="rect">
            <a:avLst/>
          </a:prstGeom>
          <a:noFill/>
        </p:spPr>
        <p:txBody>
          <a:bodyPr wrap="square" rtlCol="0">
            <a:spAutoFit/>
          </a:bodyPr>
          <a:lstStyle/>
          <a:p>
            <a:r>
              <a:rPr lang="en-US" sz="2000" b="1" dirty="0" smtClean="0">
                <a:solidFill>
                  <a:srgbClr val="50BBD3"/>
                </a:solidFill>
                <a:latin typeface="Garamond"/>
              </a:rPr>
              <a:t>“Recipes” – agreed and tested metric methodologies – are the output of Snowball Metrics</a:t>
            </a:r>
          </a:p>
          <a:p>
            <a:pPr>
              <a:spcAft>
                <a:spcPts val="600"/>
              </a:spcAft>
              <a:buFont typeface="Arial" charset="0"/>
              <a:buNone/>
              <a:defRPr/>
            </a:pPr>
            <a:endParaRPr lang="en-GB" sz="2000" dirty="0" smtClean="0">
              <a:solidFill>
                <a:prstClr val="black"/>
              </a:solidFill>
              <a:latin typeface="Garamond"/>
            </a:endParaRPr>
          </a:p>
          <a:p>
            <a:pPr>
              <a:spcAft>
                <a:spcPts val="600"/>
              </a:spcAft>
              <a:buFont typeface="Arial" charset="0"/>
              <a:buNone/>
              <a:defRPr/>
            </a:pPr>
            <a:r>
              <a:rPr lang="en-GB" sz="2000" dirty="0" smtClean="0">
                <a:solidFill>
                  <a:prstClr val="black"/>
                </a:solidFill>
                <a:latin typeface="Garamond"/>
              </a:rPr>
              <a:t>From Statement of Intent:</a:t>
            </a:r>
          </a:p>
          <a:p>
            <a:pPr marL="342900" indent="-342900">
              <a:spcAft>
                <a:spcPts val="600"/>
              </a:spcAft>
              <a:buFont typeface="Arial" panose="020B0604020202020204" pitchFamily="34" charset="0"/>
              <a:buChar char="•"/>
              <a:defRPr/>
            </a:pPr>
            <a:r>
              <a:rPr lang="en-GB" sz="2000" dirty="0" smtClean="0">
                <a:solidFill>
                  <a:prstClr val="black"/>
                </a:solidFill>
                <a:latin typeface="Garamond"/>
              </a:rPr>
              <a:t>Agreed </a:t>
            </a:r>
            <a:r>
              <a:rPr lang="en-GB" sz="2000" dirty="0">
                <a:solidFill>
                  <a:prstClr val="black"/>
                </a:solidFill>
                <a:latin typeface="Garamond"/>
              </a:rPr>
              <a:t>and tested methodologies… are and will continue to be </a:t>
            </a:r>
            <a:r>
              <a:rPr lang="en-GB" sz="2000" b="1" dirty="0">
                <a:solidFill>
                  <a:prstClr val="black"/>
                </a:solidFill>
                <a:latin typeface="Garamond"/>
              </a:rPr>
              <a:t>shared free-of-charge</a:t>
            </a:r>
            <a:endParaRPr lang="en-GB" sz="2000" dirty="0">
              <a:solidFill>
                <a:prstClr val="black"/>
              </a:solidFill>
              <a:latin typeface="Garamond"/>
            </a:endParaRPr>
          </a:p>
          <a:p>
            <a:pPr marL="342900" indent="-342900">
              <a:spcAft>
                <a:spcPts val="600"/>
              </a:spcAft>
              <a:buFont typeface="Arial" panose="020B0604020202020204" pitchFamily="34" charset="0"/>
              <a:buChar char="•"/>
              <a:defRPr/>
            </a:pPr>
            <a:r>
              <a:rPr lang="en-US" sz="2000" b="1" dirty="0">
                <a:solidFill>
                  <a:prstClr val="black"/>
                </a:solidFill>
                <a:latin typeface="Garamond"/>
              </a:rPr>
              <a:t>None of the project partners will at any stage apply any charges  </a:t>
            </a:r>
            <a:r>
              <a:rPr lang="en-GB" sz="2000" b="1" dirty="0">
                <a:solidFill>
                  <a:prstClr val="black"/>
                </a:solidFill>
                <a:latin typeface="Garamond"/>
              </a:rPr>
              <a:t>for the methodologies</a:t>
            </a:r>
            <a:endParaRPr lang="en-GB" sz="2000" dirty="0">
              <a:solidFill>
                <a:prstClr val="black"/>
              </a:solidFill>
              <a:latin typeface="Garamond"/>
            </a:endParaRPr>
          </a:p>
          <a:p>
            <a:pPr marL="342900" indent="-342900">
              <a:spcAft>
                <a:spcPts val="600"/>
              </a:spcAft>
              <a:buFont typeface="Arial" panose="020B0604020202020204" pitchFamily="34" charset="0"/>
              <a:buChar char="•"/>
              <a:defRPr/>
            </a:pPr>
            <a:r>
              <a:rPr lang="en-GB" sz="2000" b="1" dirty="0">
                <a:solidFill>
                  <a:prstClr val="black"/>
                </a:solidFill>
                <a:latin typeface="Garamond"/>
              </a:rPr>
              <a:t>Any organization can use these methodologies for their own purposes, public service or commercial</a:t>
            </a:r>
            <a:endParaRPr lang="en-US" sz="2000" dirty="0">
              <a:solidFill>
                <a:prstClr val="black"/>
              </a:solidFill>
              <a:latin typeface="Garamond"/>
            </a:endParaRPr>
          </a:p>
        </p:txBody>
      </p:sp>
      <p:sp>
        <p:nvSpPr>
          <p:cNvPr id="17" name="TextBox 16"/>
          <p:cNvSpPr txBox="1"/>
          <p:nvPr/>
        </p:nvSpPr>
        <p:spPr>
          <a:xfrm>
            <a:off x="191057" y="6166074"/>
            <a:ext cx="8830113" cy="584775"/>
          </a:xfrm>
          <a:prstGeom prst="rect">
            <a:avLst/>
          </a:prstGeom>
          <a:noFill/>
        </p:spPr>
        <p:txBody>
          <a:bodyPr wrap="square" rtlCol="0">
            <a:spAutoFit/>
          </a:bodyPr>
          <a:lstStyle/>
          <a:p>
            <a:r>
              <a:rPr lang="en-US" sz="1600" dirty="0" smtClean="0">
                <a:solidFill>
                  <a:prstClr val="black"/>
                </a:solidFill>
                <a:latin typeface="Garamond"/>
              </a:rPr>
              <a:t>Statement of Intent available </a:t>
            </a:r>
            <a:r>
              <a:rPr lang="en-US" sz="1600" dirty="0">
                <a:solidFill>
                  <a:prstClr val="black"/>
                </a:solidFill>
                <a:latin typeface="Garamond"/>
              </a:rPr>
              <a:t>at </a:t>
            </a:r>
            <a:r>
              <a:rPr lang="en-US" sz="1600" dirty="0">
                <a:solidFill>
                  <a:prstClr val="black"/>
                </a:solidFill>
                <a:latin typeface="Garamond"/>
                <a:hlinkClick r:id="rId4"/>
              </a:rPr>
              <a:t>http://</a:t>
            </a:r>
            <a:r>
              <a:rPr lang="en-US" sz="1600" dirty="0" smtClean="0">
                <a:solidFill>
                  <a:prstClr val="black"/>
                </a:solidFill>
                <a:latin typeface="Garamond"/>
                <a:hlinkClick r:id="rId4"/>
              </a:rPr>
              <a:t>www.snowballmetrics.com/wp-content/uploads/Snowball-Metrics-Letter-of-Intent.pdf</a:t>
            </a:r>
            <a:r>
              <a:rPr lang="en-US" sz="1600" dirty="0" smtClean="0">
                <a:solidFill>
                  <a:prstClr val="black"/>
                </a:solidFill>
                <a:latin typeface="Garamond"/>
              </a:rPr>
              <a:t> </a:t>
            </a:r>
            <a:endParaRPr lang="en-US" sz="1600" dirty="0">
              <a:solidFill>
                <a:prstClr val="black"/>
              </a:solidFill>
              <a:latin typeface="Garamond"/>
            </a:endParaRPr>
          </a:p>
        </p:txBody>
      </p:sp>
    </p:spTree>
    <p:extLst>
      <p:ext uri="{BB962C8B-B14F-4D97-AF65-F5344CB8AC3E}">
        <p14:creationId xmlns:p14="http://schemas.microsoft.com/office/powerpoint/2010/main" val="1971394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55" y="219512"/>
            <a:ext cx="5867400" cy="685800"/>
          </a:xfrm>
        </p:spPr>
        <p:txBody>
          <a:bodyPr/>
          <a:lstStyle/>
          <a:p>
            <a:r>
              <a:rPr lang="en-US" dirty="0" smtClean="0"/>
              <a:t>The Snowball Metrics Landscape</a:t>
            </a:r>
            <a:br>
              <a:rPr lang="en-US" dirty="0" smtClean="0"/>
            </a:br>
            <a:r>
              <a:rPr lang="en-US" sz="1800" b="0" dirty="0" smtClean="0"/>
              <a:t>A mutually agreed and tested basket of metric ‘recipes’</a:t>
            </a:r>
            <a:endParaRPr lang="en-US" b="0" dirty="0"/>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6</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627852391"/>
              </p:ext>
            </p:extLst>
          </p:nvPr>
        </p:nvGraphicFramePr>
        <p:xfrm>
          <a:off x="157838" y="1114782"/>
          <a:ext cx="8784976" cy="4432404"/>
        </p:xfrm>
        <a:graphic>
          <a:graphicData uri="http://schemas.openxmlformats.org/drawingml/2006/table">
            <a:tbl>
              <a:tblPr firstRow="1" bandRow="1"/>
              <a:tblGrid>
                <a:gridCol w="1944216"/>
                <a:gridCol w="1872208"/>
                <a:gridCol w="1656184"/>
                <a:gridCol w="3312368"/>
              </a:tblGrid>
              <a:tr h="363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000"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000" b="1" dirty="0" smtClean="0">
                          <a:latin typeface="Times New Roman" panose="02020603050405020304" pitchFamily="18" charset="0"/>
                          <a:cs typeface="Times New Roman" panose="02020603050405020304" pitchFamily="18" charset="0"/>
                        </a:rPr>
                        <a:t>Research Inputs</a:t>
                      </a:r>
                      <a:endParaRPr lang="en-US" sz="1000" b="1"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000" b="1" dirty="0" smtClean="0">
                          <a:latin typeface="Times New Roman" panose="02020603050405020304" pitchFamily="18" charset="0"/>
                          <a:cs typeface="Times New Roman" panose="02020603050405020304" pitchFamily="18" charset="0"/>
                        </a:rPr>
                        <a:t>Research Process</a:t>
                      </a:r>
                      <a:endParaRPr lang="en-US" sz="1000" b="1"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000" b="1" dirty="0" smtClean="0">
                          <a:latin typeface="Times New Roman" panose="02020603050405020304" pitchFamily="18" charset="0"/>
                          <a:cs typeface="Times New Roman" panose="02020603050405020304" pitchFamily="18" charset="0"/>
                        </a:rPr>
                        <a:t>Research Outputs and Outcomes</a:t>
                      </a:r>
                      <a:endParaRPr lang="en-US" sz="1000" b="1"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28370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b="1" dirty="0" smtClean="0">
                          <a:latin typeface="Times New Roman" panose="02020603050405020304" pitchFamily="18" charset="0"/>
                          <a:cs typeface="Times New Roman" panose="02020603050405020304" pitchFamily="18" charset="0"/>
                        </a:rPr>
                        <a:t>Research</a:t>
                      </a:r>
                      <a:endParaRPr lang="en-US" sz="1000" b="1"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Applications Volume</a:t>
                      </a:r>
                    </a:p>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Awards Volume</a:t>
                      </a:r>
                    </a:p>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Success Rate</a:t>
                      </a:r>
                    </a:p>
                  </a:txBody>
                  <a:tcPr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Income</a:t>
                      </a:r>
                      <a:r>
                        <a:rPr lang="en-GB" sz="900" baseline="0" dirty="0" smtClean="0">
                          <a:latin typeface="Times New Roman" panose="02020603050405020304" pitchFamily="18" charset="0"/>
                          <a:cs typeface="Times New Roman" panose="02020603050405020304" pitchFamily="18" charset="0"/>
                        </a:rPr>
                        <a:t> Volume</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Market Share</a:t>
                      </a:r>
                      <a:endParaRPr lang="en-US" sz="900"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900" b="1" i="1" dirty="0" smtClean="0">
                          <a:latin typeface="Times New Roman" panose="02020603050405020304" pitchFamily="18" charset="0"/>
                          <a:cs typeface="Times New Roman" panose="02020603050405020304" pitchFamily="18" charset="0"/>
                        </a:rPr>
                        <a:t>Publications and citations</a:t>
                      </a:r>
                    </a:p>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Scholarly Output</a:t>
                      </a:r>
                    </a:p>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Citation Count</a:t>
                      </a:r>
                    </a:p>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Citations</a:t>
                      </a:r>
                      <a:r>
                        <a:rPr lang="en-GB" sz="900" baseline="0" dirty="0" smtClean="0">
                          <a:latin typeface="Times New Roman" panose="02020603050405020304" pitchFamily="18" charset="0"/>
                          <a:cs typeface="Times New Roman" panose="02020603050405020304" pitchFamily="18" charset="0"/>
                        </a:rPr>
                        <a:t> per Output</a:t>
                      </a:r>
                    </a:p>
                    <a:p>
                      <a:pPr marL="171450" indent="-171450">
                        <a:buFont typeface="Arial" panose="020B0604020202020204" pitchFamily="34" charset="0"/>
                        <a:buChar char="•"/>
                      </a:pPr>
                      <a:r>
                        <a:rPr lang="en-GB" sz="900" i="1" baseline="0" dirty="0" smtClean="0">
                          <a:latin typeface="Times New Roman" panose="02020603050405020304" pitchFamily="18" charset="0"/>
                          <a:cs typeface="Times New Roman" panose="02020603050405020304" pitchFamily="18" charset="0"/>
                        </a:rPr>
                        <a:t>h</a:t>
                      </a:r>
                      <a:r>
                        <a:rPr lang="en-GB" sz="900" baseline="0" dirty="0" smtClean="0">
                          <a:latin typeface="Times New Roman" panose="02020603050405020304" pitchFamily="18" charset="0"/>
                          <a:cs typeface="Times New Roman" panose="02020603050405020304" pitchFamily="18" charset="0"/>
                        </a:rPr>
                        <a:t>-index</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Field-Weighted Citation Impact</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Outputs in Top Percentiles</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Publications in Top Journal Percentiles</a:t>
                      </a:r>
                    </a:p>
                    <a:p>
                      <a:pPr marL="0" indent="0">
                        <a:buFont typeface="Arial" panose="020B0604020202020204" pitchFamily="34" charset="0"/>
                        <a:buNone/>
                      </a:pPr>
                      <a:endParaRPr lang="en-GB" sz="9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GB" sz="900" b="1" i="1" dirty="0" smtClean="0">
                          <a:latin typeface="Times New Roman" panose="02020603050405020304" pitchFamily="18" charset="0"/>
                          <a:cs typeface="Times New Roman" panose="02020603050405020304" pitchFamily="18" charset="0"/>
                        </a:rPr>
                        <a:t>Collaboration</a:t>
                      </a:r>
                      <a:endParaRPr lang="en-GB" sz="900" b="0" i="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900" b="0" i="0" dirty="0" smtClean="0">
                          <a:latin typeface="Times New Roman" panose="02020603050405020304" pitchFamily="18" charset="0"/>
                          <a:cs typeface="Times New Roman" panose="02020603050405020304" pitchFamily="18" charset="0"/>
                        </a:rPr>
                        <a:t>Collaboration</a:t>
                      </a:r>
                    </a:p>
                    <a:p>
                      <a:pPr marL="171450" indent="-171450">
                        <a:buFont typeface="Arial" panose="020B0604020202020204" pitchFamily="34" charset="0"/>
                        <a:buChar char="•"/>
                      </a:pPr>
                      <a:r>
                        <a:rPr lang="en-GB" sz="900" b="0" i="0" dirty="0" smtClean="0">
                          <a:latin typeface="Times New Roman" panose="02020603050405020304" pitchFamily="18" charset="0"/>
                          <a:cs typeface="Times New Roman" panose="02020603050405020304" pitchFamily="18" charset="0"/>
                        </a:rPr>
                        <a:t>Collaboration Impact</a:t>
                      </a:r>
                    </a:p>
                    <a:p>
                      <a:pPr marL="171450" indent="-171450">
                        <a:buFont typeface="Arial" panose="020B0604020202020204" pitchFamily="34" charset="0"/>
                        <a:buChar char="•"/>
                      </a:pPr>
                      <a:r>
                        <a:rPr lang="en-GB" sz="900" b="0" i="0" dirty="0" smtClean="0">
                          <a:latin typeface="Times New Roman" panose="02020603050405020304" pitchFamily="18" charset="0"/>
                          <a:cs typeface="Times New Roman" panose="02020603050405020304" pitchFamily="18" charset="0"/>
                        </a:rPr>
                        <a:t>Collaboration Field-Weighted Citation Impact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smtClean="0">
                          <a:latin typeface="Times New Roman" panose="02020603050405020304" pitchFamily="18" charset="0"/>
                          <a:cs typeface="Times New Roman" panose="02020603050405020304" pitchFamily="18" charset="0"/>
                        </a:rPr>
                        <a:t>Collaboration Publication Share</a:t>
                      </a:r>
                    </a:p>
                    <a:p>
                      <a:pPr marL="171450" indent="-171450">
                        <a:buFont typeface="Arial" panose="020B0604020202020204" pitchFamily="34" charset="0"/>
                        <a:buChar char="•"/>
                      </a:pPr>
                      <a:r>
                        <a:rPr lang="en-GB" sz="900" b="0" i="0" dirty="0" smtClean="0">
                          <a:latin typeface="Times New Roman" panose="02020603050405020304" pitchFamily="18" charset="0"/>
                          <a:cs typeface="Times New Roman" panose="02020603050405020304" pitchFamily="18" charset="0"/>
                        </a:rPr>
                        <a:t>Academic-Corporate Collaboration</a:t>
                      </a:r>
                    </a:p>
                    <a:p>
                      <a:pPr marL="171450" indent="-171450">
                        <a:buFont typeface="Arial" panose="020B0604020202020204" pitchFamily="34" charset="0"/>
                        <a:buChar char="•"/>
                      </a:pPr>
                      <a:r>
                        <a:rPr lang="en-GB" sz="900" b="0" i="0" dirty="0" smtClean="0">
                          <a:latin typeface="Times New Roman" panose="02020603050405020304" pitchFamily="18" charset="0"/>
                          <a:cs typeface="Times New Roman" panose="02020603050405020304" pitchFamily="18" charset="0"/>
                        </a:rPr>
                        <a:t>Academic-Corporate Collaboration Impact</a:t>
                      </a:r>
                    </a:p>
                    <a:p>
                      <a:pPr marL="0" indent="0">
                        <a:buFont typeface="Arial" panose="020B0604020202020204" pitchFamily="34" charset="0"/>
                        <a:buNone/>
                      </a:pPr>
                      <a:endParaRPr lang="en-GB" sz="900" b="0" i="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GB" sz="900" b="1" i="1" dirty="0" smtClean="0">
                          <a:latin typeface="Times New Roman" panose="02020603050405020304" pitchFamily="18" charset="0"/>
                          <a:cs typeface="Times New Roman" panose="02020603050405020304" pitchFamily="18" charset="0"/>
                        </a:rPr>
                        <a:t>Impact</a:t>
                      </a:r>
                    </a:p>
                    <a:p>
                      <a:pPr marL="171450" indent="-171450">
                        <a:buFont typeface="Arial" panose="020B0604020202020204" pitchFamily="34" charset="0"/>
                        <a:buChar char="•"/>
                      </a:pPr>
                      <a:r>
                        <a:rPr lang="en-GB" sz="900" b="0" i="0" dirty="0" err="1" smtClean="0">
                          <a:latin typeface="Times New Roman" panose="02020603050405020304" pitchFamily="18" charset="0"/>
                          <a:cs typeface="Times New Roman" panose="02020603050405020304" pitchFamily="18" charset="0"/>
                        </a:rPr>
                        <a:t>Altmetrics</a:t>
                      </a:r>
                      <a:endParaRPr lang="en-GB" sz="900" b="0" i="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900" b="0" i="0" dirty="0" smtClean="0">
                          <a:latin typeface="Times New Roman" panose="02020603050405020304" pitchFamily="18" charset="0"/>
                          <a:cs typeface="Times New Roman" panose="02020603050405020304" pitchFamily="18" charset="0"/>
                        </a:rPr>
                        <a:t>Public Engagement</a:t>
                      </a:r>
                    </a:p>
                    <a:p>
                      <a:pPr marL="171450" indent="-171450">
                        <a:buFont typeface="Arial" panose="020B0604020202020204" pitchFamily="34" charset="0"/>
                        <a:buChar char="•"/>
                      </a:pPr>
                      <a:r>
                        <a:rPr lang="en-GB" sz="900" b="0" i="0" dirty="0" smtClean="0">
                          <a:latin typeface="Times New Roman" panose="02020603050405020304" pitchFamily="18" charset="0"/>
                          <a:cs typeface="Times New Roman" panose="02020603050405020304" pitchFamily="18" charset="0"/>
                        </a:rPr>
                        <a:t>Academic Recognition</a:t>
                      </a:r>
                      <a:endParaRPr lang="en-US" sz="900" b="0" i="0"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842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b="1" dirty="0" smtClean="0">
                          <a:latin typeface="Times New Roman" panose="02020603050405020304" pitchFamily="18" charset="0"/>
                          <a:cs typeface="Times New Roman" panose="02020603050405020304" pitchFamily="18" charset="0"/>
                        </a:rPr>
                        <a:t>Enterprise Activities/Economic Development</a:t>
                      </a:r>
                      <a:endParaRPr lang="en-US" sz="1000" b="1"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Academic-Industry</a:t>
                      </a:r>
                      <a:r>
                        <a:rPr lang="en-GB" sz="900" baseline="0" dirty="0" smtClean="0">
                          <a:latin typeface="Times New Roman" panose="02020603050405020304" pitchFamily="18" charset="0"/>
                          <a:cs typeface="Times New Roman" panose="02020603050405020304" pitchFamily="18" charset="0"/>
                        </a:rPr>
                        <a:t> Leverage</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Business Consultancy Activities</a:t>
                      </a:r>
                      <a:endParaRPr lang="en-US" sz="900"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Contract Research Volume</a:t>
                      </a:r>
                      <a:endParaRPr lang="en-US" sz="900"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Intellectual Property</a:t>
                      </a:r>
                      <a:r>
                        <a:rPr lang="en-US" sz="900" baseline="0" dirty="0" smtClean="0">
                          <a:latin typeface="Times New Roman" panose="02020603050405020304" pitchFamily="18" charset="0"/>
                          <a:cs typeface="Times New Roman" panose="02020603050405020304" pitchFamily="18" charset="0"/>
                        </a:rPr>
                        <a:t> Volume</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Intellectual Property Income</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Sustainable Spin-Offs</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Spin-Off-Related Finances</a:t>
                      </a:r>
                      <a:endParaRPr lang="en-GB" sz="900" dirty="0" smtClean="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359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b="1" dirty="0" smtClean="0">
                          <a:latin typeface="Times New Roman" panose="02020603050405020304" pitchFamily="18" charset="0"/>
                          <a:cs typeface="Times New Roman" panose="02020603050405020304" pitchFamily="18" charset="0"/>
                        </a:rPr>
                        <a:t>Postgraduate Education*</a:t>
                      </a:r>
                      <a:endParaRPr lang="en-US" sz="1000" b="1"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Research Student Funding</a:t>
                      </a:r>
                      <a:endParaRPr lang="en-US" sz="900"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Research Student to Academic Staff Ratio</a:t>
                      </a:r>
                      <a:endParaRPr lang="en-US" sz="900"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900" dirty="0" smtClean="0">
                          <a:latin typeface="Times New Roman" panose="02020603050405020304" pitchFamily="18" charset="0"/>
                          <a:cs typeface="Times New Roman" panose="02020603050405020304" pitchFamily="18" charset="0"/>
                        </a:rPr>
                        <a:t>Time to Approval of</a:t>
                      </a:r>
                      <a:r>
                        <a:rPr lang="en-GB" sz="900" baseline="0" dirty="0" smtClean="0">
                          <a:latin typeface="Times New Roman" panose="02020603050405020304" pitchFamily="18" charset="0"/>
                          <a:cs typeface="Times New Roman" panose="02020603050405020304" pitchFamily="18" charset="0"/>
                        </a:rPr>
                        <a:t> Doctoral degree</a:t>
                      </a:r>
                    </a:p>
                    <a:p>
                      <a:pPr marL="171450" indent="-171450">
                        <a:buFont typeface="Arial" panose="020B0604020202020204" pitchFamily="34" charset="0"/>
                        <a:buChar char="•"/>
                      </a:pPr>
                      <a:r>
                        <a:rPr lang="en-GB" sz="900" baseline="0" dirty="0" smtClean="0">
                          <a:latin typeface="Times New Roman" panose="02020603050405020304" pitchFamily="18" charset="0"/>
                          <a:cs typeface="Times New Roman" panose="02020603050405020304" pitchFamily="18" charset="0"/>
                        </a:rPr>
                        <a:t>Destination of Research Student Leavers</a:t>
                      </a:r>
                      <a:endParaRPr lang="en-US" sz="900" dirty="0">
                        <a:latin typeface="Times New Roman" panose="02020603050405020304" pitchFamily="18" charset="0"/>
                        <a:cs typeface="Times New Roman" panose="02020603050405020304" pitchFamily="18" charset="0"/>
                      </a:endParaRPr>
                    </a:p>
                  </a:txBody>
                  <a:tcPr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5" name="TextBox 4"/>
          <p:cNvSpPr txBox="1"/>
          <p:nvPr/>
        </p:nvSpPr>
        <p:spPr>
          <a:xfrm>
            <a:off x="118613" y="5552810"/>
            <a:ext cx="2900153" cy="215444"/>
          </a:xfrm>
          <a:prstGeom prst="rect">
            <a:avLst/>
          </a:prstGeom>
          <a:noFill/>
        </p:spPr>
        <p:txBody>
          <a:bodyPr wrap="none" rtlCol="0">
            <a:spAutoFit/>
          </a:bodyPr>
          <a:lstStyle/>
          <a:p>
            <a:r>
              <a:rPr lang="en-GB" sz="800" i="1" dirty="0" smtClean="0"/>
              <a:t>* In feasibility testing, to be published in 3</a:t>
            </a:r>
            <a:r>
              <a:rPr lang="en-GB" sz="800" i="1" baseline="30000" dirty="0" smtClean="0"/>
              <a:t>rd</a:t>
            </a:r>
            <a:r>
              <a:rPr lang="en-GB" sz="800" i="1" dirty="0" smtClean="0"/>
              <a:t> recipe book due 2016</a:t>
            </a:r>
            <a:endParaRPr lang="en-US" sz="800" i="1" dirty="0"/>
          </a:p>
        </p:txBody>
      </p:sp>
    </p:spTree>
    <p:extLst>
      <p:ext uri="{BB962C8B-B14F-4D97-AF65-F5344CB8AC3E}">
        <p14:creationId xmlns:p14="http://schemas.microsoft.com/office/powerpoint/2010/main" val="868940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Denominators</a:t>
            </a:r>
            <a:endParaRPr lang="en-US" dirty="0"/>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7</a:t>
            </a:fld>
            <a:endParaRPr lang="en-US">
              <a:solidFill>
                <a:prstClr val="black">
                  <a:tint val="75000"/>
                </a:prstClr>
              </a:solidFill>
            </a:endParaRP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16" y="1681447"/>
            <a:ext cx="8106300" cy="32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896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33064"/>
            <a:ext cx="6553200" cy="1143000"/>
          </a:xfrm>
        </p:spPr>
        <p:txBody>
          <a:bodyPr/>
          <a:lstStyle/>
          <a:p>
            <a:r>
              <a:rPr lang="en-GB" dirty="0" smtClean="0"/>
              <a:t>Towards global</a:t>
            </a:r>
            <a:br>
              <a:rPr lang="en-GB" dirty="0" smtClean="0"/>
            </a:br>
            <a:r>
              <a:rPr lang="en-GB" dirty="0" smtClean="0"/>
              <a:t>standards for benchmarking</a:t>
            </a:r>
            <a:endParaRPr lang="en-US" dirty="0" smtClean="0"/>
          </a:p>
        </p:txBody>
      </p:sp>
      <p:sp>
        <p:nvSpPr>
          <p:cNvPr id="3" name="Content Placeholder 2"/>
          <p:cNvSpPr>
            <a:spLocks noGrp="1"/>
          </p:cNvSpPr>
          <p:nvPr>
            <p:ph idx="1"/>
          </p:nvPr>
        </p:nvSpPr>
        <p:spPr>
          <a:xfrm>
            <a:off x="381000" y="1393208"/>
            <a:ext cx="8458200" cy="2590800"/>
          </a:xfrm>
        </p:spPr>
        <p:txBody>
          <a:bodyPr/>
          <a:lstStyle/>
          <a:p>
            <a:pPr marL="0" lvl="1" indent="0">
              <a:buFont typeface="Arial" charset="0"/>
              <a:buNone/>
              <a:defRPr/>
            </a:pPr>
            <a:r>
              <a:rPr lang="en-GB" sz="2000" dirty="0" smtClean="0"/>
              <a:t>Snowball Metrics denominators should enable global benchmarking as far as possible.  </a:t>
            </a:r>
            <a:r>
              <a:rPr lang="en-GB" dirty="0" smtClean="0"/>
              <a:t>We do not know how this will look , but one possibility is:</a:t>
            </a:r>
            <a:endParaRPr lang="en-US" sz="2400" dirty="0"/>
          </a:p>
        </p:txBody>
      </p:sp>
      <p:sp>
        <p:nvSpPr>
          <p:cNvPr id="4" name="Slide Number Placeholder 3"/>
          <p:cNvSpPr>
            <a:spLocks noGrp="1"/>
          </p:cNvSpPr>
          <p:nvPr>
            <p:ph type="sldNum" sz="quarter" idx="10"/>
          </p:nvPr>
        </p:nvSpPr>
        <p:spPr>
          <a:xfrm>
            <a:off x="457200" y="6348435"/>
            <a:ext cx="1371600" cy="365125"/>
          </a:xfrm>
        </p:spPr>
        <p:txBody>
          <a:bodyPr/>
          <a:lstStyle/>
          <a:p>
            <a:pPr>
              <a:defRPr/>
            </a:pPr>
            <a:fld id="{8EDBBC54-4C58-4A54-8CD5-FF1DD34247F8}" type="slidenum">
              <a:rPr lang="en-US" smtClean="0"/>
              <a:pPr>
                <a:defRPr/>
              </a:pPr>
              <a:t>8</a:t>
            </a:fld>
            <a:endParaRPr lang="en-US"/>
          </a:p>
        </p:txBody>
      </p:sp>
      <p:sp>
        <p:nvSpPr>
          <p:cNvPr id="2" name="Oval 1"/>
          <p:cNvSpPr/>
          <p:nvPr/>
        </p:nvSpPr>
        <p:spPr>
          <a:xfrm>
            <a:off x="1669568" y="2943344"/>
            <a:ext cx="2209800" cy="21336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2279168" y="2943344"/>
            <a:ext cx="2209800" cy="2057400"/>
          </a:xfrm>
          <a:prstGeom prst="ellipse">
            <a:avLst/>
          </a:prstGeom>
          <a:solidFill>
            <a:schemeClr val="accent4">
              <a:lumMod val="20000"/>
              <a:lumOff val="80000"/>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974368" y="3400544"/>
            <a:ext cx="2209800" cy="2017713"/>
          </a:xfrm>
          <a:prstGeom prst="ellipse">
            <a:avLst/>
          </a:prstGeom>
          <a:solidFill>
            <a:schemeClr val="accent2">
              <a:lumMod val="20000"/>
              <a:lumOff val="80000"/>
              <a:alpha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446968" y="5233544"/>
            <a:ext cx="1343025" cy="400050"/>
          </a:xfrm>
          <a:prstGeom prst="rect">
            <a:avLst/>
          </a:prstGeom>
          <a:noFill/>
        </p:spPr>
        <p:txBody>
          <a:bodyPr wrap="none">
            <a:spAutoFit/>
          </a:bodyPr>
          <a:lstStyle/>
          <a:p>
            <a:pPr>
              <a:defRPr/>
            </a:pPr>
            <a:r>
              <a:rPr lang="en-GB" sz="2000" dirty="0">
                <a:solidFill>
                  <a:srgbClr val="002060"/>
                </a:solidFill>
                <a:latin typeface="+mn-lt"/>
              </a:rPr>
              <a:t>UK metrics</a:t>
            </a:r>
            <a:endParaRPr lang="en-US" sz="2000" dirty="0">
              <a:solidFill>
                <a:srgbClr val="002060"/>
              </a:solidFill>
              <a:latin typeface="+mn-lt"/>
            </a:endParaRPr>
          </a:p>
        </p:txBody>
      </p:sp>
      <p:sp>
        <p:nvSpPr>
          <p:cNvPr id="9" name="TextBox 8"/>
          <p:cNvSpPr txBox="1"/>
          <p:nvPr/>
        </p:nvSpPr>
        <p:spPr>
          <a:xfrm>
            <a:off x="446968" y="5925694"/>
            <a:ext cx="3446713" cy="400110"/>
          </a:xfrm>
          <a:prstGeom prst="rect">
            <a:avLst/>
          </a:prstGeom>
          <a:noFill/>
        </p:spPr>
        <p:txBody>
          <a:bodyPr wrap="none">
            <a:spAutoFit/>
          </a:bodyPr>
          <a:lstStyle/>
          <a:p>
            <a:pPr>
              <a:defRPr/>
            </a:pPr>
            <a:r>
              <a:rPr lang="en-GB" sz="2000" dirty="0" smtClean="0">
                <a:solidFill>
                  <a:srgbClr val="FF0000"/>
                </a:solidFill>
                <a:latin typeface="+mn-lt"/>
              </a:rPr>
              <a:t>Australia / New Zealand </a:t>
            </a:r>
            <a:r>
              <a:rPr lang="en-GB" sz="2000" dirty="0">
                <a:solidFill>
                  <a:srgbClr val="FF0000"/>
                </a:solidFill>
                <a:latin typeface="+mn-lt"/>
              </a:rPr>
              <a:t>metrics</a:t>
            </a:r>
            <a:endParaRPr lang="en-US" sz="2000" dirty="0">
              <a:solidFill>
                <a:srgbClr val="FF0000"/>
              </a:solidFill>
              <a:latin typeface="+mn-lt"/>
            </a:endParaRPr>
          </a:p>
        </p:txBody>
      </p:sp>
      <p:sp>
        <p:nvSpPr>
          <p:cNvPr id="10" name="TextBox 9"/>
          <p:cNvSpPr txBox="1"/>
          <p:nvPr/>
        </p:nvSpPr>
        <p:spPr>
          <a:xfrm>
            <a:off x="446968" y="5563744"/>
            <a:ext cx="1521699" cy="400110"/>
          </a:xfrm>
          <a:prstGeom prst="rect">
            <a:avLst/>
          </a:prstGeom>
          <a:noFill/>
        </p:spPr>
        <p:txBody>
          <a:bodyPr wrap="none">
            <a:spAutoFit/>
          </a:bodyPr>
          <a:lstStyle/>
          <a:p>
            <a:pPr>
              <a:defRPr/>
            </a:pPr>
            <a:r>
              <a:rPr lang="en-GB" sz="2000" dirty="0" smtClean="0">
                <a:solidFill>
                  <a:srgbClr val="00B050"/>
                </a:solidFill>
                <a:latin typeface="+mn-lt"/>
              </a:rPr>
              <a:t>Japan metrics</a:t>
            </a:r>
            <a:endParaRPr lang="en-US" sz="2000" dirty="0">
              <a:solidFill>
                <a:srgbClr val="00B050"/>
              </a:solidFill>
              <a:latin typeface="+mn-lt"/>
            </a:endParaRPr>
          </a:p>
        </p:txBody>
      </p:sp>
      <p:sp>
        <p:nvSpPr>
          <p:cNvPr id="8" name="TextBox 7"/>
          <p:cNvSpPr txBox="1"/>
          <p:nvPr/>
        </p:nvSpPr>
        <p:spPr>
          <a:xfrm>
            <a:off x="6738566" y="5727448"/>
            <a:ext cx="1752600" cy="646113"/>
          </a:xfrm>
          <a:prstGeom prst="rect">
            <a:avLst/>
          </a:prstGeom>
          <a:noFill/>
        </p:spPr>
        <p:txBody>
          <a:bodyPr>
            <a:spAutoFit/>
          </a:bodyPr>
          <a:lstStyle/>
          <a:p>
            <a:pPr algn="ctr">
              <a:defRPr/>
            </a:pPr>
            <a:r>
              <a:rPr lang="en-GB" dirty="0">
                <a:latin typeface="+mn-lt"/>
              </a:rPr>
              <a:t>Illustrative only, testing underway</a:t>
            </a:r>
            <a:endParaRPr lang="en-US" dirty="0">
              <a:latin typeface="+mn-lt"/>
            </a:endParaRPr>
          </a:p>
        </p:txBody>
      </p:sp>
      <p:sp>
        <p:nvSpPr>
          <p:cNvPr id="11" name="Rectangle 10"/>
          <p:cNvSpPr/>
          <p:nvPr/>
        </p:nvSpPr>
        <p:spPr>
          <a:xfrm>
            <a:off x="6774968" y="5775713"/>
            <a:ext cx="1752600" cy="5842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4151184" y="2209768"/>
            <a:ext cx="4203502" cy="923330"/>
          </a:xfrm>
          <a:prstGeom prst="rect">
            <a:avLst/>
          </a:prstGeom>
          <a:noFill/>
        </p:spPr>
        <p:txBody>
          <a:bodyPr wrap="square">
            <a:spAutoFit/>
          </a:bodyPr>
          <a:lstStyle/>
          <a:p>
            <a:pPr algn="ctr">
              <a:defRPr/>
            </a:pPr>
            <a:r>
              <a:rPr lang="en-GB" b="1" dirty="0">
                <a:latin typeface="+mn-lt"/>
              </a:rPr>
              <a:t>Common core </a:t>
            </a:r>
            <a:r>
              <a:rPr lang="en-GB" dirty="0">
                <a:latin typeface="+mn-lt"/>
              </a:rPr>
              <a:t>where </a:t>
            </a:r>
            <a:r>
              <a:rPr lang="en-GB" b="1" dirty="0">
                <a:solidFill>
                  <a:srgbClr val="0070C0"/>
                </a:solidFill>
                <a:latin typeface="+mn-lt"/>
              </a:rPr>
              <a:t>benchmarking against global peers</a:t>
            </a:r>
            <a:r>
              <a:rPr lang="en-GB" dirty="0">
                <a:latin typeface="+mn-lt"/>
              </a:rPr>
              <a:t> can be </a:t>
            </a:r>
            <a:r>
              <a:rPr lang="en-GB" dirty="0" smtClean="0">
                <a:latin typeface="+mn-lt"/>
              </a:rPr>
              <a:t>conducted. </a:t>
            </a:r>
            <a:r>
              <a:rPr lang="en-GB" b="1" dirty="0" smtClean="0">
                <a:solidFill>
                  <a:srgbClr val="0070C0"/>
                </a:solidFill>
                <a:latin typeface="+mn-lt"/>
              </a:rPr>
              <a:t>Aim is to make this as big as possible</a:t>
            </a:r>
            <a:endParaRPr lang="en-US" b="1" dirty="0">
              <a:solidFill>
                <a:srgbClr val="0070C0"/>
              </a:solidFill>
              <a:latin typeface="+mn-lt"/>
            </a:endParaRPr>
          </a:p>
        </p:txBody>
      </p:sp>
      <p:sp>
        <p:nvSpPr>
          <p:cNvPr id="15" name="TextBox 14"/>
          <p:cNvSpPr txBox="1"/>
          <p:nvPr/>
        </p:nvSpPr>
        <p:spPr>
          <a:xfrm>
            <a:off x="4488968" y="3258376"/>
            <a:ext cx="4114800" cy="1200329"/>
          </a:xfrm>
          <a:prstGeom prst="rect">
            <a:avLst/>
          </a:prstGeom>
          <a:noFill/>
        </p:spPr>
        <p:txBody>
          <a:bodyPr>
            <a:spAutoFit/>
          </a:bodyPr>
          <a:lstStyle/>
          <a:p>
            <a:pPr algn="ctr">
              <a:defRPr/>
            </a:pPr>
            <a:r>
              <a:rPr lang="en-GB" b="1" dirty="0">
                <a:latin typeface="+mn-lt"/>
              </a:rPr>
              <a:t>Shared features </a:t>
            </a:r>
            <a:r>
              <a:rPr lang="en-GB" dirty="0">
                <a:latin typeface="+mn-lt"/>
              </a:rPr>
              <a:t>where benchmarking between </a:t>
            </a:r>
            <a:r>
              <a:rPr lang="en-GB" dirty="0" smtClean="0">
                <a:latin typeface="+mn-lt"/>
              </a:rPr>
              <a:t>Countries 1 and 2 can be supported by shared or </a:t>
            </a:r>
            <a:r>
              <a:rPr lang="en-GB" dirty="0" err="1" smtClean="0">
                <a:latin typeface="+mn-lt"/>
              </a:rPr>
              <a:t>analagous</a:t>
            </a:r>
            <a:r>
              <a:rPr lang="en-GB" dirty="0" smtClean="0">
                <a:latin typeface="+mn-lt"/>
              </a:rPr>
              <a:t> data e.g. </a:t>
            </a:r>
            <a:r>
              <a:rPr lang="en-GB" b="1" dirty="0" smtClean="0">
                <a:solidFill>
                  <a:srgbClr val="0070C0"/>
                </a:solidFill>
                <a:latin typeface="+mn-lt"/>
              </a:rPr>
              <a:t>regional benchmarking</a:t>
            </a:r>
            <a:endParaRPr lang="en-US" b="1" dirty="0">
              <a:solidFill>
                <a:srgbClr val="0070C0"/>
              </a:solidFill>
              <a:latin typeface="+mn-lt"/>
            </a:endParaRPr>
          </a:p>
        </p:txBody>
      </p:sp>
      <p:sp>
        <p:nvSpPr>
          <p:cNvPr id="16" name="TextBox 15"/>
          <p:cNvSpPr txBox="1"/>
          <p:nvPr/>
        </p:nvSpPr>
        <p:spPr>
          <a:xfrm>
            <a:off x="4336568" y="4549232"/>
            <a:ext cx="4038600" cy="923330"/>
          </a:xfrm>
          <a:prstGeom prst="rect">
            <a:avLst/>
          </a:prstGeom>
          <a:noFill/>
        </p:spPr>
        <p:txBody>
          <a:bodyPr>
            <a:spAutoFit/>
          </a:bodyPr>
          <a:lstStyle/>
          <a:p>
            <a:pPr algn="ctr">
              <a:defRPr/>
            </a:pPr>
            <a:r>
              <a:rPr lang="en-GB" b="1" dirty="0">
                <a:latin typeface="+mn-lt"/>
              </a:rPr>
              <a:t>National peculiarity </a:t>
            </a:r>
            <a:r>
              <a:rPr lang="en-GB" dirty="0">
                <a:latin typeface="+mn-lt"/>
              </a:rPr>
              <a:t>can support benchmarking within </a:t>
            </a:r>
            <a:r>
              <a:rPr lang="en-GB" dirty="0" smtClean="0">
                <a:latin typeface="+mn-lt"/>
              </a:rPr>
              <a:t>Country 1, </a:t>
            </a:r>
            <a:r>
              <a:rPr lang="en-GB" dirty="0">
                <a:latin typeface="+mn-lt"/>
              </a:rPr>
              <a:t>but not </a:t>
            </a:r>
            <a:r>
              <a:rPr lang="en-GB" dirty="0" smtClean="0">
                <a:latin typeface="+mn-lt"/>
              </a:rPr>
              <a:t>globally i.e. </a:t>
            </a:r>
            <a:r>
              <a:rPr lang="en-GB" b="1" dirty="0" smtClean="0">
                <a:solidFill>
                  <a:srgbClr val="0070C0"/>
                </a:solidFill>
                <a:latin typeface="+mn-lt"/>
              </a:rPr>
              <a:t>national benchmarking</a:t>
            </a:r>
            <a:endParaRPr lang="en-US" b="1" dirty="0">
              <a:solidFill>
                <a:srgbClr val="0070C0"/>
              </a:solidFill>
              <a:latin typeface="+mn-lt"/>
            </a:endParaRPr>
          </a:p>
        </p:txBody>
      </p:sp>
      <p:cxnSp>
        <p:nvCxnSpPr>
          <p:cNvPr id="17" name="Straight Arrow Connector 16"/>
          <p:cNvCxnSpPr/>
          <p:nvPr/>
        </p:nvCxnSpPr>
        <p:spPr>
          <a:xfrm flipH="1">
            <a:off x="3079268" y="4749421"/>
            <a:ext cx="1714500" cy="4338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917468" y="3400544"/>
            <a:ext cx="876300" cy="10588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003068" y="2470245"/>
            <a:ext cx="1485900" cy="17176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9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Snowball metrics exchange</a:t>
            </a:r>
            <a:endParaRPr lang="en-US" dirty="0"/>
          </a:p>
        </p:txBody>
      </p:sp>
      <p:sp>
        <p:nvSpPr>
          <p:cNvPr id="6" name="Slide Number Placeholder 5"/>
          <p:cNvSpPr>
            <a:spLocks noGrp="1"/>
          </p:cNvSpPr>
          <p:nvPr>
            <p:ph type="sldNum" sz="quarter" idx="12"/>
          </p:nvPr>
        </p:nvSpPr>
        <p:spPr/>
        <p:txBody>
          <a:bodyPr/>
          <a:lstStyle/>
          <a:p>
            <a:pPr>
              <a:defRPr/>
            </a:pPr>
            <a:fld id="{B475C23E-1427-4651-8D2C-9DE5C77431A0}" type="slidenum">
              <a:rPr lang="en-US" smtClean="0">
                <a:solidFill>
                  <a:prstClr val="black">
                    <a:tint val="75000"/>
                  </a:prstClr>
                </a:solidFill>
              </a:rPr>
              <a:pPr>
                <a:defRPr/>
              </a:pPr>
              <a:t>9</a:t>
            </a:fld>
            <a:endParaRPr lang="en-US">
              <a:solidFill>
                <a:prstClr val="black">
                  <a:tint val="75000"/>
                </a:prstClr>
              </a:solidFill>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958" y="1295925"/>
            <a:ext cx="3269752" cy="1876800"/>
          </a:xfrm>
          <a:prstGeom prst="rect">
            <a:avLst/>
          </a:prstGeom>
          <a:noFill/>
          <a:ln>
            <a:noFill/>
          </a:ln>
          <a:effectLst>
            <a:outerShdw blurRad="1524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636" y="4811426"/>
            <a:ext cx="3268551" cy="1876287"/>
          </a:xfrm>
          <a:prstGeom prst="rect">
            <a:avLst/>
          </a:prstGeom>
          <a:noFill/>
          <a:ln>
            <a:noFill/>
          </a:ln>
          <a:effectLst>
            <a:outerShdw blurRad="1524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636" y="1296438"/>
            <a:ext cx="3252623" cy="1876287"/>
          </a:xfrm>
          <a:prstGeom prst="rect">
            <a:avLst/>
          </a:prstGeom>
          <a:noFill/>
          <a:ln>
            <a:noFill/>
          </a:ln>
          <a:effectLst>
            <a:outerShdw blurRad="1524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a:spLocks noChangeArrowheads="1"/>
          </p:cNvSpPr>
          <p:nvPr/>
        </p:nvSpPr>
        <p:spPr bwMode="auto">
          <a:xfrm>
            <a:off x="760002" y="945510"/>
            <a:ext cx="2357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50BBD3"/>
              </a:buClr>
              <a:buFont typeface="Arial" pitchFamily="34" charset="0"/>
              <a:buChar char="•"/>
              <a:defRPr sz="3200">
                <a:solidFill>
                  <a:schemeClr val="tx1"/>
                </a:solidFill>
                <a:latin typeface="Garamond" pitchFamily="18" charset="0"/>
              </a:defRPr>
            </a:lvl1pPr>
            <a:lvl2pPr marL="742950" indent="-285750" eaLnBrk="0" hangingPunct="0">
              <a:spcBef>
                <a:spcPct val="20000"/>
              </a:spcBef>
              <a:buClr>
                <a:srgbClr val="50BBD3"/>
              </a:buClr>
              <a:buFont typeface="Arial" pitchFamily="34" charset="0"/>
              <a:buChar char="–"/>
              <a:defRPr sz="2800">
                <a:solidFill>
                  <a:schemeClr val="tx1"/>
                </a:solidFill>
                <a:latin typeface="Garamond" pitchFamily="18" charset="0"/>
              </a:defRPr>
            </a:lvl2pPr>
            <a:lvl3pPr marL="1143000" indent="-228600" eaLnBrk="0" hangingPunct="0">
              <a:spcBef>
                <a:spcPct val="20000"/>
              </a:spcBef>
              <a:buClr>
                <a:srgbClr val="50BBD3"/>
              </a:buClr>
              <a:buFont typeface="Arial" pitchFamily="34" charset="0"/>
              <a:buChar char="•"/>
              <a:defRPr sz="2400">
                <a:solidFill>
                  <a:schemeClr val="tx1"/>
                </a:solidFill>
                <a:latin typeface="Garamond" pitchFamily="18" charset="0"/>
              </a:defRPr>
            </a:lvl3pPr>
            <a:lvl4pPr marL="1600200" indent="-228600" eaLnBrk="0" hangingPunct="0">
              <a:spcBef>
                <a:spcPct val="20000"/>
              </a:spcBef>
              <a:buClr>
                <a:srgbClr val="50BBD3"/>
              </a:buClr>
              <a:buFont typeface="Arial" pitchFamily="34" charset="0"/>
              <a:buChar char="–"/>
              <a:defRPr sz="2000">
                <a:solidFill>
                  <a:schemeClr val="tx1"/>
                </a:solidFill>
                <a:latin typeface="Garamond" pitchFamily="18" charset="0"/>
              </a:defRPr>
            </a:lvl4pPr>
            <a:lvl5pPr marL="2057400" indent="-228600" eaLnBrk="0" hangingPunct="0">
              <a:spcBef>
                <a:spcPct val="20000"/>
              </a:spcBef>
              <a:buClr>
                <a:srgbClr val="50BBD3"/>
              </a:buClr>
              <a:buFont typeface="Arial" pitchFamily="34" charset="0"/>
              <a:buChar char="»"/>
              <a:defRPr sz="2000">
                <a:solidFill>
                  <a:schemeClr val="tx1"/>
                </a:solidFill>
                <a:latin typeface="Garamond" pitchFamily="18" charset="0"/>
              </a:defRPr>
            </a:lvl5pPr>
            <a:lvl6pPr marL="25146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6pPr>
            <a:lvl7pPr marL="29718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7pPr>
            <a:lvl8pPr marL="34290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8pPr>
            <a:lvl9pPr marL="38862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9pPr>
          </a:lstStyle>
          <a:p>
            <a:pPr eaLnBrk="1" hangingPunct="1">
              <a:spcBef>
                <a:spcPct val="0"/>
              </a:spcBef>
              <a:buClrTx/>
              <a:buFontTx/>
              <a:buNone/>
            </a:pPr>
            <a:r>
              <a:rPr lang="en-GB" altLang="en-US" sz="800" b="1" dirty="0" smtClean="0">
                <a:solidFill>
                  <a:prstClr val="black"/>
                </a:solidFill>
                <a:latin typeface="Times New Roman" panose="02020603050405020304" pitchFamily="18" charset="0"/>
                <a:cs typeface="Times New Roman" panose="02020603050405020304" pitchFamily="18" charset="0"/>
              </a:rPr>
              <a:t>Institution A+B add metric values to the SMP</a:t>
            </a:r>
          </a:p>
          <a:p>
            <a:pPr eaLnBrk="1" hangingPunct="1">
              <a:spcBef>
                <a:spcPct val="0"/>
              </a:spcBef>
              <a:buClrTx/>
              <a:buFontTx/>
              <a:buNone/>
            </a:pPr>
            <a:r>
              <a:rPr lang="en-GB" altLang="en-US" sz="800" b="1" dirty="0" smtClean="0">
                <a:solidFill>
                  <a:srgbClr val="9BBB59">
                    <a:lumMod val="50000"/>
                  </a:srgbClr>
                </a:solidFill>
                <a:latin typeface="Times New Roman" panose="02020603050405020304" pitchFamily="18" charset="0"/>
                <a:cs typeface="Times New Roman" panose="02020603050405020304" pitchFamily="18" charset="0"/>
              </a:rPr>
              <a:t>e.g. Scholarly </a:t>
            </a:r>
            <a:r>
              <a:rPr lang="en-GB" altLang="en-US" sz="800" b="1" dirty="0">
                <a:solidFill>
                  <a:srgbClr val="9BBB59">
                    <a:lumMod val="50000"/>
                  </a:srgbClr>
                </a:solidFill>
                <a:latin typeface="Times New Roman" panose="02020603050405020304" pitchFamily="18" charset="0"/>
                <a:cs typeface="Times New Roman" panose="02020603050405020304" pitchFamily="18" charset="0"/>
              </a:rPr>
              <a:t>output = 1,376</a:t>
            </a:r>
            <a:endParaRPr lang="en-US" altLang="en-US" sz="800" b="1" dirty="0">
              <a:solidFill>
                <a:srgbClr val="9BBB59">
                  <a:lumMod val="50000"/>
                </a:srgbClr>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3836488" y="1856360"/>
            <a:ext cx="850952" cy="590483"/>
          </a:xfrm>
          <a:prstGeom prst="rightArrow">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FJ#)_!A#_+</a:t>
            </a:r>
            <a:endParaRPr kumimoji="0" lang="en-US" sz="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ight Arrow 11"/>
          <p:cNvSpPr/>
          <p:nvPr/>
        </p:nvSpPr>
        <p:spPr>
          <a:xfrm rot="5400000">
            <a:off x="5983880" y="3543594"/>
            <a:ext cx="1028205" cy="590483"/>
          </a:xfrm>
          <a:prstGeom prst="rightArrow">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 kern="0" dirty="0">
                <a:solidFill>
                  <a:prstClr val="black"/>
                </a:solidFill>
                <a:latin typeface="Times New Roman" panose="02020603050405020304" pitchFamily="18" charset="0"/>
                <a:cs typeface="Times New Roman" panose="02020603050405020304" pitchFamily="18" charset="0"/>
              </a:rPr>
              <a:t>FJ #)_!A#_+</a:t>
            </a:r>
            <a:endParaRPr kumimoji="0" lang="en-US" sz="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a:spLocks noChangeArrowheads="1"/>
          </p:cNvSpPr>
          <p:nvPr/>
        </p:nvSpPr>
        <p:spPr bwMode="auto">
          <a:xfrm>
            <a:off x="5290894" y="4384997"/>
            <a:ext cx="24141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50BBD3"/>
              </a:buClr>
              <a:buFont typeface="Arial" pitchFamily="34" charset="0"/>
              <a:buChar char="•"/>
              <a:defRPr sz="3200">
                <a:solidFill>
                  <a:schemeClr val="tx1"/>
                </a:solidFill>
                <a:latin typeface="Garamond" pitchFamily="18" charset="0"/>
              </a:defRPr>
            </a:lvl1pPr>
            <a:lvl2pPr marL="742950" indent="-285750" eaLnBrk="0" hangingPunct="0">
              <a:spcBef>
                <a:spcPct val="20000"/>
              </a:spcBef>
              <a:buClr>
                <a:srgbClr val="50BBD3"/>
              </a:buClr>
              <a:buFont typeface="Arial" pitchFamily="34" charset="0"/>
              <a:buChar char="–"/>
              <a:defRPr sz="2800">
                <a:solidFill>
                  <a:schemeClr val="tx1"/>
                </a:solidFill>
                <a:latin typeface="Garamond" pitchFamily="18" charset="0"/>
              </a:defRPr>
            </a:lvl2pPr>
            <a:lvl3pPr marL="1143000" indent="-228600" eaLnBrk="0" hangingPunct="0">
              <a:spcBef>
                <a:spcPct val="20000"/>
              </a:spcBef>
              <a:buClr>
                <a:srgbClr val="50BBD3"/>
              </a:buClr>
              <a:buFont typeface="Arial" pitchFamily="34" charset="0"/>
              <a:buChar char="•"/>
              <a:defRPr sz="2400">
                <a:solidFill>
                  <a:schemeClr val="tx1"/>
                </a:solidFill>
                <a:latin typeface="Garamond" pitchFamily="18" charset="0"/>
              </a:defRPr>
            </a:lvl3pPr>
            <a:lvl4pPr marL="1600200" indent="-228600" eaLnBrk="0" hangingPunct="0">
              <a:spcBef>
                <a:spcPct val="20000"/>
              </a:spcBef>
              <a:buClr>
                <a:srgbClr val="50BBD3"/>
              </a:buClr>
              <a:buFont typeface="Arial" pitchFamily="34" charset="0"/>
              <a:buChar char="–"/>
              <a:defRPr sz="2000">
                <a:solidFill>
                  <a:schemeClr val="tx1"/>
                </a:solidFill>
                <a:latin typeface="Garamond" pitchFamily="18" charset="0"/>
              </a:defRPr>
            </a:lvl4pPr>
            <a:lvl5pPr marL="2057400" indent="-228600" eaLnBrk="0" hangingPunct="0">
              <a:spcBef>
                <a:spcPct val="20000"/>
              </a:spcBef>
              <a:buClr>
                <a:srgbClr val="50BBD3"/>
              </a:buClr>
              <a:buFont typeface="Arial" pitchFamily="34" charset="0"/>
              <a:buChar char="»"/>
              <a:defRPr sz="2000">
                <a:solidFill>
                  <a:schemeClr val="tx1"/>
                </a:solidFill>
                <a:latin typeface="Garamond" pitchFamily="18" charset="0"/>
              </a:defRPr>
            </a:lvl5pPr>
            <a:lvl6pPr marL="25146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6pPr>
            <a:lvl7pPr marL="29718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7pPr>
            <a:lvl8pPr marL="34290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8pPr>
            <a:lvl9pPr marL="38862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9pPr>
          </a:lstStyle>
          <a:p>
            <a:pPr eaLnBrk="1" hangingPunct="1">
              <a:spcBef>
                <a:spcPct val="0"/>
              </a:spcBef>
              <a:buClrTx/>
              <a:buFontTx/>
              <a:buNone/>
            </a:pPr>
            <a:r>
              <a:rPr lang="en-GB" altLang="en-US" sz="800" b="1" dirty="0" smtClean="0">
                <a:solidFill>
                  <a:prstClr val="black"/>
                </a:solidFill>
                <a:latin typeface="Times New Roman" panose="02020603050405020304" pitchFamily="18" charset="0"/>
                <a:cs typeface="Times New Roman" panose="02020603050405020304" pitchFamily="18" charset="0"/>
              </a:rPr>
              <a:t>Institution s A+B retrieve or update metric  values in the SMC.  </a:t>
            </a:r>
            <a:r>
              <a:rPr lang="en-GB" altLang="en-US" sz="800" b="1" dirty="0" smtClean="0">
                <a:solidFill>
                  <a:srgbClr val="9BBB59">
                    <a:lumMod val="50000"/>
                  </a:srgbClr>
                </a:solidFill>
                <a:latin typeface="Times New Roman" panose="02020603050405020304" pitchFamily="18" charset="0"/>
                <a:cs typeface="Times New Roman" panose="02020603050405020304" pitchFamily="18" charset="0"/>
              </a:rPr>
              <a:t>e.g. Scholarly </a:t>
            </a:r>
            <a:r>
              <a:rPr lang="en-GB" altLang="en-US" sz="800" b="1" dirty="0">
                <a:solidFill>
                  <a:srgbClr val="9BBB59">
                    <a:lumMod val="50000"/>
                  </a:srgbClr>
                </a:solidFill>
                <a:latin typeface="Times New Roman" panose="02020603050405020304" pitchFamily="18" charset="0"/>
                <a:cs typeface="Times New Roman" panose="02020603050405020304" pitchFamily="18" charset="0"/>
              </a:rPr>
              <a:t>output = 1,376</a:t>
            </a:r>
            <a:endParaRPr lang="en-US" altLang="en-US" sz="800" b="1" dirty="0">
              <a:solidFill>
                <a:srgbClr val="9BBB59">
                  <a:lumMod val="50000"/>
                </a:srgbClr>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5327115" y="945510"/>
            <a:ext cx="2357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50BBD3"/>
              </a:buClr>
              <a:buFont typeface="Arial" pitchFamily="34" charset="0"/>
              <a:buChar char="•"/>
              <a:defRPr sz="3200">
                <a:solidFill>
                  <a:schemeClr val="tx1"/>
                </a:solidFill>
                <a:latin typeface="Garamond" pitchFamily="18" charset="0"/>
              </a:defRPr>
            </a:lvl1pPr>
            <a:lvl2pPr marL="742950" indent="-285750" eaLnBrk="0" hangingPunct="0">
              <a:spcBef>
                <a:spcPct val="20000"/>
              </a:spcBef>
              <a:buClr>
                <a:srgbClr val="50BBD3"/>
              </a:buClr>
              <a:buFont typeface="Arial" pitchFamily="34" charset="0"/>
              <a:buChar char="–"/>
              <a:defRPr sz="2800">
                <a:solidFill>
                  <a:schemeClr val="tx1"/>
                </a:solidFill>
                <a:latin typeface="Garamond" pitchFamily="18" charset="0"/>
              </a:defRPr>
            </a:lvl2pPr>
            <a:lvl3pPr marL="1143000" indent="-228600" eaLnBrk="0" hangingPunct="0">
              <a:spcBef>
                <a:spcPct val="20000"/>
              </a:spcBef>
              <a:buClr>
                <a:srgbClr val="50BBD3"/>
              </a:buClr>
              <a:buFont typeface="Arial" pitchFamily="34" charset="0"/>
              <a:buChar char="•"/>
              <a:defRPr sz="2400">
                <a:solidFill>
                  <a:schemeClr val="tx1"/>
                </a:solidFill>
                <a:latin typeface="Garamond" pitchFamily="18" charset="0"/>
              </a:defRPr>
            </a:lvl3pPr>
            <a:lvl4pPr marL="1600200" indent="-228600" eaLnBrk="0" hangingPunct="0">
              <a:spcBef>
                <a:spcPct val="20000"/>
              </a:spcBef>
              <a:buClr>
                <a:srgbClr val="50BBD3"/>
              </a:buClr>
              <a:buFont typeface="Arial" pitchFamily="34" charset="0"/>
              <a:buChar char="–"/>
              <a:defRPr sz="2000">
                <a:solidFill>
                  <a:schemeClr val="tx1"/>
                </a:solidFill>
                <a:latin typeface="Garamond" pitchFamily="18" charset="0"/>
              </a:defRPr>
            </a:lvl4pPr>
            <a:lvl5pPr marL="2057400" indent="-228600" eaLnBrk="0" hangingPunct="0">
              <a:spcBef>
                <a:spcPct val="20000"/>
              </a:spcBef>
              <a:buClr>
                <a:srgbClr val="50BBD3"/>
              </a:buClr>
              <a:buFont typeface="Arial" pitchFamily="34" charset="0"/>
              <a:buChar char="»"/>
              <a:defRPr sz="2000">
                <a:solidFill>
                  <a:schemeClr val="tx1"/>
                </a:solidFill>
                <a:latin typeface="Garamond" pitchFamily="18" charset="0"/>
              </a:defRPr>
            </a:lvl5pPr>
            <a:lvl6pPr marL="25146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6pPr>
            <a:lvl7pPr marL="29718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7pPr>
            <a:lvl8pPr marL="34290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8pPr>
            <a:lvl9pPr marL="3886200" indent="-228600" eaLnBrk="0" fontAlgn="base" hangingPunct="0">
              <a:spcBef>
                <a:spcPct val="20000"/>
              </a:spcBef>
              <a:spcAft>
                <a:spcPct val="0"/>
              </a:spcAft>
              <a:buClr>
                <a:srgbClr val="50BBD3"/>
              </a:buClr>
              <a:buFont typeface="Arial" pitchFamily="34" charset="0"/>
              <a:buChar char="»"/>
              <a:defRPr sz="2000">
                <a:solidFill>
                  <a:schemeClr val="tx1"/>
                </a:solidFill>
                <a:latin typeface="Garamond" pitchFamily="18" charset="0"/>
              </a:defRPr>
            </a:lvl9pPr>
          </a:lstStyle>
          <a:p>
            <a:pPr eaLnBrk="1" hangingPunct="1">
              <a:spcBef>
                <a:spcPct val="0"/>
              </a:spcBef>
              <a:buClrTx/>
              <a:buFontTx/>
              <a:buNone/>
            </a:pPr>
            <a:r>
              <a:rPr lang="en-GB" altLang="en-US" sz="800" b="1" dirty="0" smtClean="0">
                <a:solidFill>
                  <a:prstClr val="black"/>
                </a:solidFill>
                <a:latin typeface="Times New Roman" panose="02020603050405020304" pitchFamily="18" charset="0"/>
                <a:cs typeface="Times New Roman" panose="02020603050405020304" pitchFamily="18" charset="0"/>
              </a:rPr>
              <a:t>Institution A+B agree to share encrypted metric values and manage entitlements in the SMX</a:t>
            </a:r>
          </a:p>
        </p:txBody>
      </p:sp>
      <p:pic>
        <p:nvPicPr>
          <p:cNvPr id="399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618" y="3693557"/>
            <a:ext cx="2852432" cy="2476970"/>
          </a:xfrm>
          <a:prstGeom prst="rect">
            <a:avLst/>
          </a:prstGeom>
          <a:noFill/>
          <a:ln>
            <a:noFill/>
          </a:ln>
          <a:effectLst>
            <a:outerShdw blurRad="1524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920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uagiXhw.0OenRA_DGCr8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Hqcy6RgUEen5aZTDYKA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wcralbJ90W9q588cR0u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Kzhmbg3SUyx7UEaknMMI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JWC4DmBb0OVzRLyg5yj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BxNjwxDQkG..lRBxBhM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rmUiXUSvEmd_lU8Xyh3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olL.SyK20ub4ttBHyDO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cbM30HVCUaqdeGCskl7iw"/>
</p:tagLst>
</file>

<file path=ppt/theme/theme1.xml><?xml version="1.0" encoding="utf-8"?>
<a:theme xmlns:a="http://schemas.openxmlformats.org/drawingml/2006/main" name="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rgbClr val="920049"/>
          </a:buClr>
          <a:buSzTx/>
          <a:buFontTx/>
          <a:buChar char="•"/>
          <a:tabLst/>
          <a:defRPr kumimoji="0" lang="en-US" sz="2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rgbClr val="920049"/>
          </a:buClr>
          <a:buSzTx/>
          <a:buFontTx/>
          <a:buChar char="•"/>
          <a:tabLst/>
          <a:defRPr kumimoji="0" lang="en-US" sz="2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rgbClr val="920049"/>
          </a:buClr>
          <a:buSzTx/>
          <a:buFontTx/>
          <a:buChar char="•"/>
          <a:tabLst/>
          <a:defRPr kumimoji="0" lang="en-US" sz="2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rgbClr val="920049"/>
          </a:buClr>
          <a:buSzTx/>
          <a:buFontTx/>
          <a:buChar char="•"/>
          <a:tabLst/>
          <a:defRPr kumimoji="0" lang="en-US" sz="2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3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6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nowbal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nowball">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8931</TotalTime>
  <Words>1651</Words>
  <Application>Microsoft Office PowerPoint</Application>
  <PresentationFormat>On-screen Show (4:3)</PresentationFormat>
  <Paragraphs>230</Paragraphs>
  <Slides>16</Slides>
  <Notes>15</Notes>
  <HiddenSlides>0</HiddenSlides>
  <MMClips>0</MMClips>
  <ScaleCrop>false</ScaleCrop>
  <HeadingPairs>
    <vt:vector size="6" baseType="variant">
      <vt:variant>
        <vt:lpstr>Theme</vt:lpstr>
      </vt:variant>
      <vt:variant>
        <vt:i4>30</vt:i4>
      </vt:variant>
      <vt:variant>
        <vt:lpstr>Embedded OLE Servers</vt:lpstr>
      </vt:variant>
      <vt:variant>
        <vt:i4>1</vt:i4>
      </vt:variant>
      <vt:variant>
        <vt:lpstr>Slide Titles</vt:lpstr>
      </vt:variant>
      <vt:variant>
        <vt:i4>16</vt:i4>
      </vt:variant>
    </vt:vector>
  </HeadingPairs>
  <TitlesOfParts>
    <vt:vector size="47" baseType="lpstr">
      <vt:lpstr>Snowball</vt:lpstr>
      <vt:lpstr>1_Snowball</vt:lpstr>
      <vt:lpstr>2_Snowball</vt:lpstr>
      <vt:lpstr>3_Snowball</vt:lpstr>
      <vt:lpstr>4_Snowball</vt:lpstr>
      <vt:lpstr>5_Snowball</vt:lpstr>
      <vt:lpstr>6_Snowball</vt:lpstr>
      <vt:lpstr>7_Snowball</vt:lpstr>
      <vt:lpstr>8_Snowball</vt:lpstr>
      <vt:lpstr>9_Snowball</vt:lpstr>
      <vt:lpstr>10_Snowball</vt:lpstr>
      <vt:lpstr>11_Snowball</vt:lpstr>
      <vt:lpstr>12_Snowball</vt:lpstr>
      <vt:lpstr>Default Design</vt:lpstr>
      <vt:lpstr>2_Default Design</vt:lpstr>
      <vt:lpstr>13_Snowball</vt:lpstr>
      <vt:lpstr>14_Snowball</vt:lpstr>
      <vt:lpstr>15_Snowball</vt:lpstr>
      <vt:lpstr>16_Snowball</vt:lpstr>
      <vt:lpstr>17_Snowball</vt:lpstr>
      <vt:lpstr>18_Snowball</vt:lpstr>
      <vt:lpstr>19_Snowball</vt:lpstr>
      <vt:lpstr>20_Snowball</vt:lpstr>
      <vt:lpstr>21_Snowball</vt:lpstr>
      <vt:lpstr>22_Snowball</vt:lpstr>
      <vt:lpstr>23_Snowball</vt:lpstr>
      <vt:lpstr>24_Snowball</vt:lpstr>
      <vt:lpstr>33_Snowball</vt:lpstr>
      <vt:lpstr>25_Snowball</vt:lpstr>
      <vt:lpstr>26_Snowball</vt:lpstr>
      <vt:lpstr>think-cell Slide</vt:lpstr>
      <vt:lpstr>John Green, Chair of Snowball Steering Group formerly Chief Operating Officer, Imperial College London now Life Fellow, Queens’ College Cambridge jtg11@cam.ac.uk  Anna Clements, University of St Andrews, UK Board member, euroCRIS Deputy chair , CASRAI-UK  Chair, Pure UK Strategy Group  Peter Darroch, Elsevier, Project Manager Snowball</vt:lpstr>
      <vt:lpstr>Snowball Metrics address university-driven benchmarking</vt:lpstr>
      <vt:lpstr>Snowball Metrics approach</vt:lpstr>
      <vt:lpstr>Globalizing Snowball Metrics</vt:lpstr>
      <vt:lpstr>The output of Snowball Metrics</vt:lpstr>
      <vt:lpstr>The Snowball Metrics Landscape A mutually agreed and tested basket of metric ‘recipes’</vt:lpstr>
      <vt:lpstr>Denominators</vt:lpstr>
      <vt:lpstr>Towards global standards for benchmarking</vt:lpstr>
      <vt:lpstr>Snowball metrics exchange</vt:lpstr>
      <vt:lpstr>Snowball metrics exchange </vt:lpstr>
      <vt:lpstr>Snowball Metrics exchange</vt:lpstr>
      <vt:lpstr>Case study - St Andrews</vt:lpstr>
      <vt:lpstr>Success Rates : Questions</vt:lpstr>
      <vt:lpstr>Success Rates : example</vt:lpstr>
      <vt:lpstr>So do metrics help?</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Reed Elsevier</dc:creator>
  <cp:lastModifiedBy>Peter Darroch</cp:lastModifiedBy>
  <cp:revision>344</cp:revision>
  <cp:lastPrinted>2014-05-01T06:43:51Z</cp:lastPrinted>
  <dcterms:created xsi:type="dcterms:W3CDTF">2012-10-25T11:51:23Z</dcterms:created>
  <dcterms:modified xsi:type="dcterms:W3CDTF">2016-06-10T08:31:42Z</dcterms:modified>
</cp:coreProperties>
</file>