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1"/>
  </p:notesMasterIdLst>
  <p:sldIdLst>
    <p:sldId id="256" r:id="rId3"/>
    <p:sldId id="272" r:id="rId4"/>
    <p:sldId id="356" r:id="rId5"/>
    <p:sldId id="357" r:id="rId6"/>
    <p:sldId id="332" r:id="rId7"/>
    <p:sldId id="346" r:id="rId8"/>
    <p:sldId id="277"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5E7"/>
    <a:srgbClr val="FFE3B9"/>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29" autoAdjust="0"/>
    <p:restoredTop sz="92402" autoAdjust="0"/>
  </p:normalViewPr>
  <p:slideViewPr>
    <p:cSldViewPr>
      <p:cViewPr varScale="1">
        <p:scale>
          <a:sx n="78" d="100"/>
          <a:sy n="78" d="100"/>
        </p:scale>
        <p:origin x="127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75B87C-7D91-4099-A8EA-1E2FCB4F5471}" type="datetimeFigureOut">
              <a:rPr lang="en-GB" smtClean="0"/>
              <a:pPr/>
              <a:t>10/06/2016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73133F-5328-4751-B0E4-3646D7EE8743}" type="slidenum">
              <a:rPr lang="en-GB" smtClean="0"/>
              <a:pPr/>
              <a:t>‹#›</a:t>
            </a:fld>
            <a:endParaRPr lang="en-GB" dirty="0"/>
          </a:p>
        </p:txBody>
      </p:sp>
    </p:spTree>
    <p:extLst>
      <p:ext uri="{BB962C8B-B14F-4D97-AF65-F5344CB8AC3E}">
        <p14:creationId xmlns:p14="http://schemas.microsoft.com/office/powerpoint/2010/main" val="1998731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B73133F-5328-4751-B0E4-3646D7EE8743}" type="slidenum">
              <a:rPr lang="en-GB" smtClean="0"/>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B73133F-5328-4751-B0E4-3646D7EE8743}"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ea typeface="ＭＳ Ｐゴシック" pitchFamily="34" charset="-128"/>
              </a:rPr>
              <a:t>DMPonline has evolved greatly over the past few years, initially in terms of adding extra features and functionality requested by users, but subsequently in more fundamental ways in light of how the landscape is changing. </a:t>
            </a:r>
          </a:p>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When we started, only a handful of research funders asked for DMPs. The requirements have since increased and these are regularly updated. Universities often ask for DMPs now too, and they want to provide tailored guidance, specific to their local context.  Discipline-specific guidance is also emerging.</a:t>
            </a:r>
          </a:p>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The tool is evolving to allow us to combine the different funder, institutional and disciplinary contexts to present users with the relevant questions and guidance based on what position they’re in (i.e. if they’re applying for funding but their university also asks for a DMP and offers local guidance, we’ll pull all these things together and present them to the user) </a:t>
            </a:r>
          </a:p>
          <a:p>
            <a:endParaRPr lang="en-GB" dirty="0"/>
          </a:p>
        </p:txBody>
      </p:sp>
      <p:sp>
        <p:nvSpPr>
          <p:cNvPr id="4" name="Slide Number Placeholder 3"/>
          <p:cNvSpPr>
            <a:spLocks noGrp="1"/>
          </p:cNvSpPr>
          <p:nvPr>
            <p:ph type="sldNum" sz="quarter" idx="10"/>
          </p:nvPr>
        </p:nvSpPr>
        <p:spPr/>
        <p:txBody>
          <a:bodyPr/>
          <a:lstStyle/>
          <a:p>
            <a:fld id="{BB73133F-5328-4751-B0E4-3646D7EE8743}" type="slidenum">
              <a:rPr lang="en-GB" smtClean="0"/>
              <a:pPr/>
              <a:t>3</a:t>
            </a:fld>
            <a:endParaRPr lang="en-GB" dirty="0"/>
          </a:p>
        </p:txBody>
      </p:sp>
    </p:spTree>
    <p:extLst>
      <p:ext uri="{BB962C8B-B14F-4D97-AF65-F5344CB8AC3E}">
        <p14:creationId xmlns:p14="http://schemas.microsoft.com/office/powerpoint/2010/main" val="195640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73133F-5328-4751-B0E4-3646D7EE8743}" type="slidenum">
              <a:rPr lang="en-GB" smtClean="0"/>
              <a:pPr/>
              <a:t>5</a:t>
            </a:fld>
            <a:endParaRPr lang="en-GB" dirty="0"/>
          </a:p>
        </p:txBody>
      </p:sp>
    </p:spTree>
    <p:extLst>
      <p:ext uri="{BB962C8B-B14F-4D97-AF65-F5344CB8AC3E}">
        <p14:creationId xmlns:p14="http://schemas.microsoft.com/office/powerpoint/2010/main" val="328622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B73133F-5328-4751-B0E4-3646D7EE8743}" type="slidenum">
              <a:rPr lang="en-GB" smtClean="0"/>
              <a:pPr/>
              <a:t>6</a:t>
            </a:fld>
            <a:endParaRPr lang="en-GB" dirty="0"/>
          </a:p>
        </p:txBody>
      </p:sp>
    </p:spTree>
    <p:extLst>
      <p:ext uri="{BB962C8B-B14F-4D97-AF65-F5344CB8AC3E}">
        <p14:creationId xmlns:p14="http://schemas.microsoft.com/office/powerpoint/2010/main" val="698618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B73133F-5328-4751-B0E4-3646D7EE8743}" type="slidenum">
              <a:rPr lang="en-GB" smtClean="0"/>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9900"/>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sp>
        <p:nvSpPr>
          <p:cNvPr id="6" name="Slide Number Placeholder 5"/>
          <p:cNvSpPr>
            <a:spLocks noGrp="1"/>
          </p:cNvSpPr>
          <p:nvPr>
            <p:ph type="sldNum" sz="quarter" idx="12"/>
          </p:nvPr>
        </p:nvSpPr>
        <p:spPr/>
        <p:txBody>
          <a:bodyPr/>
          <a:lstStyle/>
          <a:p>
            <a:fld id="{F9E76500-2A69-4585-B4CC-D1606B6747F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sp>
        <p:nvSpPr>
          <p:cNvPr id="6" name="Slide Number Placeholder 5"/>
          <p:cNvSpPr>
            <a:spLocks noGrp="1"/>
          </p:cNvSpPr>
          <p:nvPr>
            <p:ph type="sldNum" sz="quarter" idx="12"/>
          </p:nvPr>
        </p:nvSpPr>
        <p:spPr/>
        <p:txBody>
          <a:bodyPr/>
          <a:lstStyle/>
          <a:p>
            <a:fld id="{F9E76500-2A69-4585-B4CC-D1606B6747F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sp>
        <p:nvSpPr>
          <p:cNvPr id="6" name="Slide Number Placeholder 5"/>
          <p:cNvSpPr>
            <a:spLocks noGrp="1"/>
          </p:cNvSpPr>
          <p:nvPr>
            <p:ph type="sldNum" sz="quarter" idx="12"/>
          </p:nvPr>
        </p:nvSpPr>
        <p:spPr/>
        <p:txBody>
          <a:bodyPr/>
          <a:lstStyle/>
          <a:p>
            <a:fld id="{F9E76500-2A69-4585-B4CC-D1606B6747F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10th June 2016</a:t>
            </a:r>
            <a:endParaRPr lang="en-GB"/>
          </a:p>
        </p:txBody>
      </p:sp>
      <p:sp>
        <p:nvSpPr>
          <p:cNvPr id="5" name="Footer Placeholder 4"/>
          <p:cNvSpPr>
            <a:spLocks noGrp="1"/>
          </p:cNvSpPr>
          <p:nvPr>
            <p:ph type="ftr" sz="quarter" idx="11"/>
          </p:nvPr>
        </p:nvSpPr>
        <p:spPr/>
        <p:txBody>
          <a:bodyPr/>
          <a:lstStyle/>
          <a:p>
            <a:r>
              <a:rPr lang="en-GB" smtClean="0"/>
              <a:t>CRIS2016 - St Andrews, Scotland</a:t>
            </a:r>
            <a:endParaRPr lang="en-GB"/>
          </a:p>
        </p:txBody>
      </p:sp>
      <p:sp>
        <p:nvSpPr>
          <p:cNvPr id="6" name="Slide Number Placeholder 5"/>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734817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10th June 2016</a:t>
            </a:r>
            <a:endParaRPr lang="en-GB"/>
          </a:p>
        </p:txBody>
      </p:sp>
      <p:sp>
        <p:nvSpPr>
          <p:cNvPr id="5" name="Footer Placeholder 4"/>
          <p:cNvSpPr>
            <a:spLocks noGrp="1"/>
          </p:cNvSpPr>
          <p:nvPr>
            <p:ph type="ftr" sz="quarter" idx="11"/>
          </p:nvPr>
        </p:nvSpPr>
        <p:spPr/>
        <p:txBody>
          <a:bodyPr/>
          <a:lstStyle/>
          <a:p>
            <a:r>
              <a:rPr lang="en-GB" smtClean="0"/>
              <a:t>CRIS2016 - St Andrews, Scotland</a:t>
            </a:r>
            <a:endParaRPr lang="en-GB"/>
          </a:p>
        </p:txBody>
      </p:sp>
      <p:sp>
        <p:nvSpPr>
          <p:cNvPr id="6" name="Slide Number Placeholder 5"/>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2439584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10th June 2016</a:t>
            </a:r>
            <a:endParaRPr lang="en-GB"/>
          </a:p>
        </p:txBody>
      </p:sp>
      <p:sp>
        <p:nvSpPr>
          <p:cNvPr id="5" name="Footer Placeholder 4"/>
          <p:cNvSpPr>
            <a:spLocks noGrp="1"/>
          </p:cNvSpPr>
          <p:nvPr>
            <p:ph type="ftr" sz="quarter" idx="11"/>
          </p:nvPr>
        </p:nvSpPr>
        <p:spPr/>
        <p:txBody>
          <a:bodyPr/>
          <a:lstStyle/>
          <a:p>
            <a:r>
              <a:rPr lang="en-GB" smtClean="0"/>
              <a:t>CRIS2016 - St Andrews, Scotland</a:t>
            </a:r>
            <a:endParaRPr lang="en-GB"/>
          </a:p>
        </p:txBody>
      </p:sp>
      <p:sp>
        <p:nvSpPr>
          <p:cNvPr id="6" name="Slide Number Placeholder 5"/>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1332323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10th June 2016</a:t>
            </a:r>
            <a:endParaRPr lang="en-GB"/>
          </a:p>
        </p:txBody>
      </p:sp>
      <p:sp>
        <p:nvSpPr>
          <p:cNvPr id="6" name="Footer Placeholder 5"/>
          <p:cNvSpPr>
            <a:spLocks noGrp="1"/>
          </p:cNvSpPr>
          <p:nvPr>
            <p:ph type="ftr" sz="quarter" idx="11"/>
          </p:nvPr>
        </p:nvSpPr>
        <p:spPr/>
        <p:txBody>
          <a:bodyPr/>
          <a:lstStyle/>
          <a:p>
            <a:r>
              <a:rPr lang="en-GB" smtClean="0"/>
              <a:t>CRIS2016 - St Andrews, Scotland</a:t>
            </a:r>
            <a:endParaRPr lang="en-GB"/>
          </a:p>
        </p:txBody>
      </p:sp>
      <p:sp>
        <p:nvSpPr>
          <p:cNvPr id="7" name="Slide Number Placeholder 6"/>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221582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10th June 2016</a:t>
            </a:r>
            <a:endParaRPr lang="en-GB"/>
          </a:p>
        </p:txBody>
      </p:sp>
      <p:sp>
        <p:nvSpPr>
          <p:cNvPr id="8" name="Footer Placeholder 7"/>
          <p:cNvSpPr>
            <a:spLocks noGrp="1"/>
          </p:cNvSpPr>
          <p:nvPr>
            <p:ph type="ftr" sz="quarter" idx="11"/>
          </p:nvPr>
        </p:nvSpPr>
        <p:spPr/>
        <p:txBody>
          <a:bodyPr/>
          <a:lstStyle/>
          <a:p>
            <a:r>
              <a:rPr lang="en-GB" smtClean="0"/>
              <a:t>CRIS2016 - St Andrews, Scotland</a:t>
            </a:r>
            <a:endParaRPr lang="en-GB"/>
          </a:p>
        </p:txBody>
      </p:sp>
      <p:sp>
        <p:nvSpPr>
          <p:cNvPr id="9" name="Slide Number Placeholder 8"/>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2453617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10th June 2016</a:t>
            </a:r>
            <a:endParaRPr lang="en-GB"/>
          </a:p>
        </p:txBody>
      </p:sp>
      <p:sp>
        <p:nvSpPr>
          <p:cNvPr id="4" name="Footer Placeholder 3"/>
          <p:cNvSpPr>
            <a:spLocks noGrp="1"/>
          </p:cNvSpPr>
          <p:nvPr>
            <p:ph type="ftr" sz="quarter" idx="11"/>
          </p:nvPr>
        </p:nvSpPr>
        <p:spPr/>
        <p:txBody>
          <a:bodyPr/>
          <a:lstStyle/>
          <a:p>
            <a:r>
              <a:rPr lang="en-GB" smtClean="0"/>
              <a:t>CRIS2016 - St Andrews, Scotland</a:t>
            </a:r>
            <a:endParaRPr lang="en-GB"/>
          </a:p>
        </p:txBody>
      </p:sp>
      <p:sp>
        <p:nvSpPr>
          <p:cNvPr id="5" name="Slide Number Placeholder 4"/>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3603442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10th June 2016</a:t>
            </a:r>
            <a:endParaRPr lang="en-GB"/>
          </a:p>
        </p:txBody>
      </p:sp>
      <p:sp>
        <p:nvSpPr>
          <p:cNvPr id="3" name="Footer Placeholder 2"/>
          <p:cNvSpPr>
            <a:spLocks noGrp="1"/>
          </p:cNvSpPr>
          <p:nvPr>
            <p:ph type="ftr" sz="quarter" idx="11"/>
          </p:nvPr>
        </p:nvSpPr>
        <p:spPr/>
        <p:txBody>
          <a:bodyPr/>
          <a:lstStyle/>
          <a:p>
            <a:r>
              <a:rPr lang="en-GB" smtClean="0"/>
              <a:t>CRIS2016 - St Andrews, Scotland</a:t>
            </a:r>
            <a:endParaRPr lang="en-GB"/>
          </a:p>
        </p:txBody>
      </p:sp>
      <p:sp>
        <p:nvSpPr>
          <p:cNvPr id="4" name="Slide Number Placeholder 3"/>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3690671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10th June 2016</a:t>
            </a:r>
            <a:endParaRPr lang="en-GB"/>
          </a:p>
        </p:txBody>
      </p:sp>
      <p:sp>
        <p:nvSpPr>
          <p:cNvPr id="6" name="Footer Placeholder 5"/>
          <p:cNvSpPr>
            <a:spLocks noGrp="1"/>
          </p:cNvSpPr>
          <p:nvPr>
            <p:ph type="ftr" sz="quarter" idx="11"/>
          </p:nvPr>
        </p:nvSpPr>
        <p:spPr/>
        <p:txBody>
          <a:bodyPr/>
          <a:lstStyle/>
          <a:p>
            <a:r>
              <a:rPr lang="en-GB" smtClean="0"/>
              <a:t>CRIS2016 - St Andrews, Scotland</a:t>
            </a:r>
            <a:endParaRPr lang="en-GB"/>
          </a:p>
        </p:txBody>
      </p:sp>
      <p:sp>
        <p:nvSpPr>
          <p:cNvPr id="7" name="Slide Number Placeholder 6"/>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230521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lstStyle>
            <a:lvl1pPr>
              <a:defRPr>
                <a:solidFill>
                  <a:srgbClr val="FF99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a:xfrm>
            <a:off x="2843808" y="6356350"/>
            <a:ext cx="2895600" cy="365125"/>
          </a:xfrm>
        </p:spPr>
        <p:txBody>
          <a:bodyPr/>
          <a:lstStyle/>
          <a:p>
            <a:r>
              <a:rPr lang="en-GB" smtClean="0"/>
              <a:t>CRIS2016 - St Andrews, Scotland</a:t>
            </a:r>
            <a:endParaRPr lang="en-GB" dirty="0"/>
          </a:p>
        </p:txBody>
      </p:sp>
      <p:sp>
        <p:nvSpPr>
          <p:cNvPr id="6" name="Slide Number Placeholder 5"/>
          <p:cNvSpPr>
            <a:spLocks noGrp="1"/>
          </p:cNvSpPr>
          <p:nvPr>
            <p:ph type="sldNum" sz="quarter" idx="12"/>
          </p:nvPr>
        </p:nvSpPr>
        <p:spPr/>
        <p:txBody>
          <a:bodyPr/>
          <a:lstStyle/>
          <a:p>
            <a:fld id="{F9E76500-2A69-4585-B4CC-D1606B6747FE}" type="slidenum">
              <a:rPr lang="en-GB" smtClean="0"/>
              <a:pPr/>
              <a:t>‹#›</a:t>
            </a:fld>
            <a:endParaRPr lang="en-GB" dirty="0"/>
          </a:p>
        </p:txBody>
      </p:sp>
      <p:pic>
        <p:nvPicPr>
          <p:cNvPr id="7" name="Picture 6" descr="DMPonline_logo_biggerjpg.jpg"/>
          <p:cNvPicPr>
            <a:picLocks noChangeAspect="1"/>
          </p:cNvPicPr>
          <p:nvPr userDrawn="1"/>
        </p:nvPicPr>
        <p:blipFill>
          <a:blip r:embed="rId2" cstate="print"/>
          <a:stretch>
            <a:fillRect/>
          </a:stretch>
        </p:blipFill>
        <p:spPr>
          <a:xfrm>
            <a:off x="467544" y="-1"/>
            <a:ext cx="1368151" cy="1363821"/>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10th June 2016</a:t>
            </a:r>
            <a:endParaRPr lang="en-GB"/>
          </a:p>
        </p:txBody>
      </p:sp>
      <p:sp>
        <p:nvSpPr>
          <p:cNvPr id="6" name="Footer Placeholder 5"/>
          <p:cNvSpPr>
            <a:spLocks noGrp="1"/>
          </p:cNvSpPr>
          <p:nvPr>
            <p:ph type="ftr" sz="quarter" idx="11"/>
          </p:nvPr>
        </p:nvSpPr>
        <p:spPr/>
        <p:txBody>
          <a:bodyPr/>
          <a:lstStyle/>
          <a:p>
            <a:r>
              <a:rPr lang="en-GB" smtClean="0"/>
              <a:t>CRIS2016 - St Andrews, Scotland</a:t>
            </a:r>
            <a:endParaRPr lang="en-GB"/>
          </a:p>
        </p:txBody>
      </p:sp>
      <p:sp>
        <p:nvSpPr>
          <p:cNvPr id="7" name="Slide Number Placeholder 6"/>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2658006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10th June 2016</a:t>
            </a:r>
            <a:endParaRPr lang="en-GB"/>
          </a:p>
        </p:txBody>
      </p:sp>
      <p:sp>
        <p:nvSpPr>
          <p:cNvPr id="5" name="Footer Placeholder 4"/>
          <p:cNvSpPr>
            <a:spLocks noGrp="1"/>
          </p:cNvSpPr>
          <p:nvPr>
            <p:ph type="ftr" sz="quarter" idx="11"/>
          </p:nvPr>
        </p:nvSpPr>
        <p:spPr/>
        <p:txBody>
          <a:bodyPr/>
          <a:lstStyle/>
          <a:p>
            <a:r>
              <a:rPr lang="en-GB" smtClean="0"/>
              <a:t>CRIS2016 - St Andrews, Scotland</a:t>
            </a:r>
            <a:endParaRPr lang="en-GB"/>
          </a:p>
        </p:txBody>
      </p:sp>
      <p:sp>
        <p:nvSpPr>
          <p:cNvPr id="6" name="Slide Number Placeholder 5"/>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1722457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10th June 2016</a:t>
            </a:r>
            <a:endParaRPr lang="en-GB"/>
          </a:p>
        </p:txBody>
      </p:sp>
      <p:sp>
        <p:nvSpPr>
          <p:cNvPr id="5" name="Footer Placeholder 4"/>
          <p:cNvSpPr>
            <a:spLocks noGrp="1"/>
          </p:cNvSpPr>
          <p:nvPr>
            <p:ph type="ftr" sz="quarter" idx="11"/>
          </p:nvPr>
        </p:nvSpPr>
        <p:spPr/>
        <p:txBody>
          <a:bodyPr/>
          <a:lstStyle/>
          <a:p>
            <a:r>
              <a:rPr lang="en-GB" smtClean="0"/>
              <a:t>CRIS2016 - St Andrews, Scotland</a:t>
            </a:r>
            <a:endParaRPr lang="en-GB"/>
          </a:p>
        </p:txBody>
      </p:sp>
      <p:sp>
        <p:nvSpPr>
          <p:cNvPr id="6" name="Slide Number Placeholder 5"/>
          <p:cNvSpPr>
            <a:spLocks noGrp="1"/>
          </p:cNvSpPr>
          <p:nvPr>
            <p:ph type="sldNum" sz="quarter" idx="12"/>
          </p:nvPr>
        </p:nvSpPr>
        <p:spPr/>
        <p:txBody>
          <a:bodyPr/>
          <a:lstStyle/>
          <a:p>
            <a:fld id="{2CC158F8-AEB7-444C-BEE5-0D5FC2C900C1}" type="slidenum">
              <a:rPr lang="en-GB" smtClean="0"/>
              <a:t>‹#›</a:t>
            </a:fld>
            <a:endParaRPr lang="en-GB"/>
          </a:p>
        </p:txBody>
      </p:sp>
    </p:spTree>
    <p:extLst>
      <p:ext uri="{BB962C8B-B14F-4D97-AF65-F5344CB8AC3E}">
        <p14:creationId xmlns:p14="http://schemas.microsoft.com/office/powerpoint/2010/main" val="398843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sp>
        <p:nvSpPr>
          <p:cNvPr id="6" name="Slide Number Placeholder 5"/>
          <p:cNvSpPr>
            <a:spLocks noGrp="1"/>
          </p:cNvSpPr>
          <p:nvPr>
            <p:ph type="sldNum" sz="quarter" idx="12"/>
          </p:nvPr>
        </p:nvSpPr>
        <p:spPr/>
        <p:txBody>
          <a:bodyPr/>
          <a:lstStyle/>
          <a:p>
            <a:fld id="{F9E76500-2A69-4585-B4CC-D1606B6747F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lstStyle>
            <a:lvl1pPr>
              <a:defRPr>
                <a:solidFill>
                  <a:srgbClr val="FF9900"/>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10th June 2016</a:t>
            </a:r>
            <a:endParaRPr lang="en-GB" dirty="0"/>
          </a:p>
        </p:txBody>
      </p:sp>
      <p:sp>
        <p:nvSpPr>
          <p:cNvPr id="6" name="Footer Placeholder 5"/>
          <p:cNvSpPr>
            <a:spLocks noGrp="1"/>
          </p:cNvSpPr>
          <p:nvPr>
            <p:ph type="ftr" sz="quarter" idx="11"/>
          </p:nvPr>
        </p:nvSpPr>
        <p:spPr/>
        <p:txBody>
          <a:bodyPr/>
          <a:lstStyle/>
          <a:p>
            <a:r>
              <a:rPr lang="en-GB" smtClean="0"/>
              <a:t>CRIS2016 - St Andrews, Scotland</a:t>
            </a:r>
            <a:endParaRPr lang="en-GB" dirty="0"/>
          </a:p>
        </p:txBody>
      </p:sp>
      <p:sp>
        <p:nvSpPr>
          <p:cNvPr id="7" name="Slide Number Placeholder 6"/>
          <p:cNvSpPr>
            <a:spLocks noGrp="1"/>
          </p:cNvSpPr>
          <p:nvPr>
            <p:ph type="sldNum" sz="quarter" idx="12"/>
          </p:nvPr>
        </p:nvSpPr>
        <p:spPr/>
        <p:txBody>
          <a:bodyPr/>
          <a:lstStyle/>
          <a:p>
            <a:fld id="{F9E76500-2A69-4585-B4CC-D1606B6747FE}" type="slidenum">
              <a:rPr lang="en-GB" smtClean="0"/>
              <a:pPr/>
              <a:t>‹#›</a:t>
            </a:fld>
            <a:endParaRPr lang="en-GB" dirty="0"/>
          </a:p>
        </p:txBody>
      </p:sp>
      <p:pic>
        <p:nvPicPr>
          <p:cNvPr id="8" name="Picture 7" descr="DMPonline_logo_biggerjpg.jpg"/>
          <p:cNvPicPr>
            <a:picLocks noChangeAspect="1"/>
          </p:cNvPicPr>
          <p:nvPr userDrawn="1"/>
        </p:nvPicPr>
        <p:blipFill>
          <a:blip r:embed="rId2" cstate="print"/>
          <a:stretch>
            <a:fillRect/>
          </a:stretch>
        </p:blipFill>
        <p:spPr>
          <a:xfrm>
            <a:off x="467544" y="-1"/>
            <a:ext cx="1368151" cy="1363821"/>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lstStyle>
            <a:lvl1pPr>
              <a:defRPr>
                <a:solidFill>
                  <a:srgbClr val="FF9900"/>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10th June 2016</a:t>
            </a:r>
            <a:endParaRPr lang="en-GB" dirty="0"/>
          </a:p>
        </p:txBody>
      </p:sp>
      <p:sp>
        <p:nvSpPr>
          <p:cNvPr id="8" name="Footer Placeholder 7"/>
          <p:cNvSpPr>
            <a:spLocks noGrp="1"/>
          </p:cNvSpPr>
          <p:nvPr>
            <p:ph type="ftr" sz="quarter" idx="11"/>
          </p:nvPr>
        </p:nvSpPr>
        <p:spPr/>
        <p:txBody>
          <a:bodyPr/>
          <a:lstStyle/>
          <a:p>
            <a:r>
              <a:rPr lang="en-GB" smtClean="0"/>
              <a:t>CRIS2016 - St Andrews, Scotland</a:t>
            </a:r>
            <a:endParaRPr lang="en-GB" dirty="0"/>
          </a:p>
        </p:txBody>
      </p:sp>
      <p:sp>
        <p:nvSpPr>
          <p:cNvPr id="9" name="Slide Number Placeholder 8"/>
          <p:cNvSpPr>
            <a:spLocks noGrp="1"/>
          </p:cNvSpPr>
          <p:nvPr>
            <p:ph type="sldNum" sz="quarter" idx="12"/>
          </p:nvPr>
        </p:nvSpPr>
        <p:spPr/>
        <p:txBody>
          <a:bodyPr/>
          <a:lstStyle/>
          <a:p>
            <a:fld id="{F9E76500-2A69-4585-B4CC-D1606B6747FE}" type="slidenum">
              <a:rPr lang="en-GB" smtClean="0"/>
              <a:pPr/>
              <a:t>‹#›</a:t>
            </a:fld>
            <a:endParaRPr lang="en-GB" dirty="0"/>
          </a:p>
        </p:txBody>
      </p:sp>
      <p:pic>
        <p:nvPicPr>
          <p:cNvPr id="10" name="Picture 9" descr="DMPonline_logo_biggerjpg.jpg"/>
          <p:cNvPicPr>
            <a:picLocks noChangeAspect="1"/>
          </p:cNvPicPr>
          <p:nvPr userDrawn="1"/>
        </p:nvPicPr>
        <p:blipFill>
          <a:blip r:embed="rId2" cstate="print"/>
          <a:stretch>
            <a:fillRect/>
          </a:stretch>
        </p:blipFill>
        <p:spPr>
          <a:xfrm>
            <a:off x="467544" y="-1"/>
            <a:ext cx="1368151" cy="1363821"/>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8"/>
            <a:ext cx="6563072" cy="1143000"/>
          </a:xfrm>
        </p:spPr>
        <p:txBody>
          <a:bodyPr/>
          <a:lstStyle>
            <a:lvl1pPr>
              <a:defRPr>
                <a:solidFill>
                  <a:srgbClr val="FF9900"/>
                </a:solidFill>
              </a:defRPr>
            </a:lvl1p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r>
              <a:rPr lang="en-US" smtClean="0"/>
              <a:t>10th June 2016</a:t>
            </a:r>
            <a:endParaRPr lang="en-GB" dirty="0"/>
          </a:p>
        </p:txBody>
      </p:sp>
      <p:sp>
        <p:nvSpPr>
          <p:cNvPr id="4" name="Footer Placeholder 3"/>
          <p:cNvSpPr>
            <a:spLocks noGrp="1"/>
          </p:cNvSpPr>
          <p:nvPr>
            <p:ph type="ftr" sz="quarter" idx="11"/>
          </p:nvPr>
        </p:nvSpPr>
        <p:spPr/>
        <p:txBody>
          <a:bodyPr/>
          <a:lstStyle/>
          <a:p>
            <a:r>
              <a:rPr lang="en-GB" smtClean="0"/>
              <a:t>CRIS2016 - St Andrews, Scotland</a:t>
            </a:r>
            <a:endParaRPr lang="en-GB" dirty="0"/>
          </a:p>
        </p:txBody>
      </p:sp>
      <p:sp>
        <p:nvSpPr>
          <p:cNvPr id="5" name="Slide Number Placeholder 4"/>
          <p:cNvSpPr>
            <a:spLocks noGrp="1"/>
          </p:cNvSpPr>
          <p:nvPr>
            <p:ph type="sldNum" sz="quarter" idx="12"/>
          </p:nvPr>
        </p:nvSpPr>
        <p:spPr/>
        <p:txBody>
          <a:bodyPr/>
          <a:lstStyle/>
          <a:p>
            <a:fld id="{F9E76500-2A69-4585-B4CC-D1606B6747FE}" type="slidenum">
              <a:rPr lang="en-GB" smtClean="0"/>
              <a:pPr/>
              <a:t>‹#›</a:t>
            </a:fld>
            <a:endParaRPr lang="en-GB" dirty="0"/>
          </a:p>
        </p:txBody>
      </p:sp>
      <p:pic>
        <p:nvPicPr>
          <p:cNvPr id="6" name="Picture 5" descr="DMPonline_logo_biggerjpg.jpg"/>
          <p:cNvPicPr>
            <a:picLocks noChangeAspect="1"/>
          </p:cNvPicPr>
          <p:nvPr userDrawn="1"/>
        </p:nvPicPr>
        <p:blipFill>
          <a:blip r:embed="rId2" cstate="print"/>
          <a:stretch>
            <a:fillRect/>
          </a:stretch>
        </p:blipFill>
        <p:spPr>
          <a:xfrm>
            <a:off x="467544" y="-1"/>
            <a:ext cx="1368151" cy="136382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10th June 2016</a:t>
            </a:r>
            <a:endParaRPr lang="en-GB" dirty="0"/>
          </a:p>
        </p:txBody>
      </p:sp>
      <p:sp>
        <p:nvSpPr>
          <p:cNvPr id="3" name="Footer Placeholder 2"/>
          <p:cNvSpPr>
            <a:spLocks noGrp="1"/>
          </p:cNvSpPr>
          <p:nvPr>
            <p:ph type="ftr" sz="quarter" idx="11"/>
          </p:nvPr>
        </p:nvSpPr>
        <p:spPr/>
        <p:txBody>
          <a:bodyPr/>
          <a:lstStyle/>
          <a:p>
            <a:r>
              <a:rPr lang="en-GB" smtClean="0"/>
              <a:t>CRIS2016 - St Andrews, Scotland</a:t>
            </a:r>
            <a:endParaRPr lang="en-GB" dirty="0"/>
          </a:p>
        </p:txBody>
      </p:sp>
      <p:sp>
        <p:nvSpPr>
          <p:cNvPr id="4" name="Slide Number Placeholder 3"/>
          <p:cNvSpPr>
            <a:spLocks noGrp="1"/>
          </p:cNvSpPr>
          <p:nvPr>
            <p:ph type="sldNum" sz="quarter" idx="12"/>
          </p:nvPr>
        </p:nvSpPr>
        <p:spPr/>
        <p:txBody>
          <a:bodyPr/>
          <a:lstStyle/>
          <a:p>
            <a:fld id="{F9E76500-2A69-4585-B4CC-D1606B6747F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10th June 2016</a:t>
            </a:r>
            <a:endParaRPr lang="en-GB" dirty="0"/>
          </a:p>
        </p:txBody>
      </p:sp>
      <p:sp>
        <p:nvSpPr>
          <p:cNvPr id="6" name="Footer Placeholder 5"/>
          <p:cNvSpPr>
            <a:spLocks noGrp="1"/>
          </p:cNvSpPr>
          <p:nvPr>
            <p:ph type="ftr" sz="quarter" idx="11"/>
          </p:nvPr>
        </p:nvSpPr>
        <p:spPr/>
        <p:txBody>
          <a:bodyPr/>
          <a:lstStyle/>
          <a:p>
            <a:r>
              <a:rPr lang="en-GB" smtClean="0"/>
              <a:t>CRIS2016 - St Andrews, Scotland</a:t>
            </a:r>
            <a:endParaRPr lang="en-GB" dirty="0"/>
          </a:p>
        </p:txBody>
      </p:sp>
      <p:sp>
        <p:nvSpPr>
          <p:cNvPr id="7" name="Slide Number Placeholder 6"/>
          <p:cNvSpPr>
            <a:spLocks noGrp="1"/>
          </p:cNvSpPr>
          <p:nvPr>
            <p:ph type="sldNum" sz="quarter" idx="12"/>
          </p:nvPr>
        </p:nvSpPr>
        <p:spPr/>
        <p:txBody>
          <a:bodyPr/>
          <a:lstStyle/>
          <a:p>
            <a:fld id="{F9E76500-2A69-4585-B4CC-D1606B6747FE}"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10th June 2016</a:t>
            </a:r>
            <a:endParaRPr lang="en-GB" dirty="0"/>
          </a:p>
        </p:txBody>
      </p:sp>
      <p:sp>
        <p:nvSpPr>
          <p:cNvPr id="6" name="Footer Placeholder 5"/>
          <p:cNvSpPr>
            <a:spLocks noGrp="1"/>
          </p:cNvSpPr>
          <p:nvPr>
            <p:ph type="ftr" sz="quarter" idx="11"/>
          </p:nvPr>
        </p:nvSpPr>
        <p:spPr/>
        <p:txBody>
          <a:bodyPr/>
          <a:lstStyle/>
          <a:p>
            <a:r>
              <a:rPr lang="en-GB" smtClean="0"/>
              <a:t>CRIS2016 - St Andrews, Scotland</a:t>
            </a:r>
            <a:endParaRPr lang="en-GB" dirty="0"/>
          </a:p>
        </p:txBody>
      </p:sp>
      <p:sp>
        <p:nvSpPr>
          <p:cNvPr id="7" name="Slide Number Placeholder 6"/>
          <p:cNvSpPr>
            <a:spLocks noGrp="1"/>
          </p:cNvSpPr>
          <p:nvPr>
            <p:ph type="sldNum" sz="quarter" idx="12"/>
          </p:nvPr>
        </p:nvSpPr>
        <p:spPr/>
        <p:txBody>
          <a:bodyPr/>
          <a:lstStyle/>
          <a:p>
            <a:fld id="{F9E76500-2A69-4585-B4CC-D1606B6747FE}" type="slidenum">
              <a:rPr lang="en-GB" smtClean="0"/>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10th June 2016</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CRIS2016 - St Andrews, Scotland</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GB" dirty="0"/>
          </a:p>
        </p:txBody>
      </p:sp>
      <p:pic>
        <p:nvPicPr>
          <p:cNvPr id="8"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818082" y="6255734"/>
            <a:ext cx="1930382" cy="484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10th June 2016</a:t>
            </a: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CRIS2016 - St Andrews, Scotland</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C158F8-AEB7-444C-BEE5-0D5FC2C900C1}" type="slidenum">
              <a:rPr lang="en-GB" smtClean="0"/>
              <a:t>‹#›</a:t>
            </a:fld>
            <a:endParaRPr lang="en-GB"/>
          </a:p>
        </p:txBody>
      </p:sp>
    </p:spTree>
    <p:extLst>
      <p:ext uri="{BB962C8B-B14F-4D97-AF65-F5344CB8AC3E}">
        <p14:creationId xmlns:p14="http://schemas.microsoft.com/office/powerpoint/2010/main" val="19637953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rta.ribeiro@ed.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github.com/DigitalCurationCentre/DMPonline_v4" TargetMode="External"/><Relationship Id="rId4" Type="http://schemas.openxmlformats.org/officeDocument/2006/relationships/hyperlink" Target="http://www.screenr.com/PJH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386" y="2132856"/>
            <a:ext cx="7524030" cy="1584176"/>
          </a:xfrm>
        </p:spPr>
        <p:txBody>
          <a:bodyPr>
            <a:noAutofit/>
          </a:bodyPr>
          <a:lstStyle/>
          <a:p>
            <a:r>
              <a:rPr lang="en-GB" sz="4800" dirty="0" smtClean="0">
                <a:solidFill>
                  <a:srgbClr val="FF9900"/>
                </a:solidFill>
                <a:latin typeface="GillSans-Light" panose="020B0400000000000000" pitchFamily="34" charset="0"/>
              </a:rPr>
              <a:t>DMPonline tool</a:t>
            </a:r>
            <a:endParaRPr lang="en-GB" sz="4800" dirty="0">
              <a:solidFill>
                <a:srgbClr val="FF9900"/>
              </a:solidFill>
              <a:latin typeface="GillSans-Light" panose="020B0400000000000000" pitchFamily="34" charset="0"/>
            </a:endParaRPr>
          </a:p>
        </p:txBody>
      </p:sp>
      <p:sp>
        <p:nvSpPr>
          <p:cNvPr id="3" name="Subtitle 2"/>
          <p:cNvSpPr>
            <a:spLocks noGrp="1"/>
          </p:cNvSpPr>
          <p:nvPr>
            <p:ph type="subTitle" idx="1"/>
          </p:nvPr>
        </p:nvSpPr>
        <p:spPr>
          <a:xfrm>
            <a:off x="683568" y="4603576"/>
            <a:ext cx="7776864" cy="1561728"/>
          </a:xfrm>
          <a:ln>
            <a:noFill/>
          </a:ln>
        </p:spPr>
        <p:txBody>
          <a:bodyPr>
            <a:normAutofit fontScale="77500" lnSpcReduction="20000"/>
          </a:bodyPr>
          <a:lstStyle/>
          <a:p>
            <a:r>
              <a:rPr lang="en-GB" dirty="0" smtClean="0">
                <a:latin typeface="GillSans-Light" panose="020B0400000000000000" pitchFamily="34" charset="0"/>
              </a:rPr>
              <a:t>Marta </a:t>
            </a:r>
            <a:r>
              <a:rPr lang="en-GB" dirty="0" smtClean="0">
                <a:latin typeface="GillSans-Light" panose="020B0400000000000000" pitchFamily="34" charset="0"/>
              </a:rPr>
              <a:t>Ribeiro</a:t>
            </a:r>
          </a:p>
          <a:p>
            <a:r>
              <a:rPr lang="en-GB" dirty="0" smtClean="0">
                <a:latin typeface="GillSans-Light" panose="020B0400000000000000" pitchFamily="34" charset="0"/>
              </a:rPr>
              <a:t>Digital Curation Centre (DCC), University of Edinburgh</a:t>
            </a:r>
            <a:endParaRPr lang="en-GB" dirty="0" smtClean="0">
              <a:latin typeface="GillSans-Light" panose="020B0400000000000000" pitchFamily="34" charset="0"/>
            </a:endParaRPr>
          </a:p>
          <a:p>
            <a:r>
              <a:rPr lang="en-GB" dirty="0" smtClean="0">
                <a:solidFill>
                  <a:srgbClr val="FF9900"/>
                </a:solidFill>
                <a:latin typeface="GillSans-Light" panose="020B0400000000000000" pitchFamily="34" charset="0"/>
                <a:hlinkClick r:id="rId3"/>
              </a:rPr>
              <a:t>marta.ribeiro@ed.ac.uk</a:t>
            </a:r>
            <a:endParaRPr lang="en-GB" dirty="0" smtClean="0">
              <a:solidFill>
                <a:srgbClr val="FF9900"/>
              </a:solidFill>
              <a:latin typeface="GillSans-Light" panose="020B0400000000000000" pitchFamily="34" charset="0"/>
            </a:endParaRPr>
          </a:p>
        </p:txBody>
      </p:sp>
      <p:pic>
        <p:nvPicPr>
          <p:cNvPr id="6" name="Picture 5" descr="DMPonline_logo_biggerjpg.jpg"/>
          <p:cNvPicPr>
            <a:picLocks noChangeAspect="1"/>
          </p:cNvPicPr>
          <p:nvPr/>
        </p:nvPicPr>
        <p:blipFill>
          <a:blip r:embed="rId4" cstate="print"/>
          <a:stretch>
            <a:fillRect/>
          </a:stretch>
        </p:blipFill>
        <p:spPr>
          <a:xfrm>
            <a:off x="893345" y="0"/>
            <a:ext cx="1516969" cy="1512168"/>
          </a:xfrm>
          <a:prstGeom prst="rect">
            <a:avLst/>
          </a:prstGeom>
        </p:spPr>
      </p:pic>
      <p:pic>
        <p:nvPicPr>
          <p:cNvPr id="9"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6261101"/>
            <a:ext cx="1497012"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4000" dirty="0">
                <a:solidFill>
                  <a:srgbClr val="FF9900"/>
                </a:solidFill>
                <a:latin typeface="GillSans-Light" panose="020B0400000000000000" pitchFamily="34" charset="0"/>
              </a:rPr>
              <a:t>Programme</a:t>
            </a:r>
            <a:endParaRPr lang="en-GB" sz="4000" dirty="0">
              <a:solidFill>
                <a:srgbClr val="FF9900"/>
              </a:solidFill>
              <a:latin typeface="GillSans-Light" panose="020B0400000000000000" pitchFamily="34" charset="0"/>
            </a:endParaRPr>
          </a:p>
        </p:txBody>
      </p:sp>
      <p:sp>
        <p:nvSpPr>
          <p:cNvPr id="3" name="Content Placeholder 2"/>
          <p:cNvSpPr>
            <a:spLocks noGrp="1"/>
          </p:cNvSpPr>
          <p:nvPr>
            <p:ph idx="1"/>
          </p:nvPr>
        </p:nvSpPr>
        <p:spPr>
          <a:xfrm>
            <a:off x="457200" y="1916832"/>
            <a:ext cx="8229600" cy="4209331"/>
          </a:xfrm>
        </p:spPr>
        <p:txBody>
          <a:bodyPr>
            <a:noAutofit/>
          </a:bodyPr>
          <a:lstStyle/>
          <a:p>
            <a:pPr>
              <a:lnSpc>
                <a:spcPct val="150000"/>
              </a:lnSpc>
            </a:pPr>
            <a:r>
              <a:rPr lang="en-GB" altLang="en-US" sz="2800" dirty="0" smtClean="0">
                <a:latin typeface="Arial" panose="020B0604020202020204" pitchFamily="34" charset="0"/>
                <a:cs typeface="Arial" panose="020B0604020202020204" pitchFamily="34" charset="0"/>
              </a:rPr>
              <a:t>What is DMPonline? </a:t>
            </a:r>
          </a:p>
          <a:p>
            <a:pPr>
              <a:lnSpc>
                <a:spcPct val="150000"/>
              </a:lnSpc>
            </a:pPr>
            <a:r>
              <a:rPr lang="en-GB" altLang="en-US" sz="2800" dirty="0">
                <a:latin typeface="Arial" panose="020B0604020202020204" pitchFamily="34" charset="0"/>
                <a:cs typeface="Arial" panose="020B0604020202020204" pitchFamily="34" charset="0"/>
              </a:rPr>
              <a:t>Main features in DMPonline</a:t>
            </a:r>
            <a:endParaRPr lang="en-GB" altLang="en-US" sz="2800" dirty="0" smtClean="0">
              <a:latin typeface="Arial" panose="020B0604020202020204" pitchFamily="34" charset="0"/>
              <a:cs typeface="Arial" panose="020B0604020202020204" pitchFamily="34" charset="0"/>
            </a:endParaRPr>
          </a:p>
          <a:p>
            <a:pPr>
              <a:lnSpc>
                <a:spcPct val="150000"/>
              </a:lnSpc>
            </a:pPr>
            <a:r>
              <a:rPr lang="en-GB" altLang="en-US" sz="2800" dirty="0" smtClean="0">
                <a:latin typeface="Arial" panose="020B0604020202020204" pitchFamily="34" charset="0"/>
                <a:cs typeface="Arial" panose="020B0604020202020204" pitchFamily="34" charset="0"/>
              </a:rPr>
              <a:t>Live demo </a:t>
            </a:r>
            <a:r>
              <a:rPr lang="en-GB" altLang="en-US" sz="2800" dirty="0">
                <a:latin typeface="Arial" panose="020B0604020202020204" pitchFamily="34" charset="0"/>
                <a:cs typeface="Arial" panose="020B0604020202020204" pitchFamily="34" charset="0"/>
              </a:rPr>
              <a:t>of </a:t>
            </a:r>
            <a:r>
              <a:rPr lang="en-GB" altLang="en-US" sz="2800" dirty="0" smtClean="0">
                <a:latin typeface="Arial" panose="020B0604020202020204" pitchFamily="34" charset="0"/>
                <a:cs typeface="Arial" panose="020B0604020202020204" pitchFamily="34" charset="0"/>
              </a:rPr>
              <a:t>DMPonline </a:t>
            </a:r>
          </a:p>
        </p:txBody>
      </p:sp>
      <p:sp>
        <p:nvSpPr>
          <p:cNvPr id="7" name="Date Placeholder 6"/>
          <p:cNvSpPr>
            <a:spLocks noGrp="1"/>
          </p:cNvSpPr>
          <p:nvPr>
            <p:ph type="dt" sz="half" idx="10"/>
          </p:nvPr>
        </p:nvSpPr>
        <p:spPr/>
        <p:txBody>
          <a:bodyPr/>
          <a:lstStyle/>
          <a:p>
            <a:r>
              <a:rPr lang="en-US" smtClean="0"/>
              <a:t>10th June 2016</a:t>
            </a:r>
            <a:endParaRPr lang="en-GB" dirty="0"/>
          </a:p>
        </p:txBody>
      </p:sp>
      <p:sp>
        <p:nvSpPr>
          <p:cNvPr id="8" name="Footer Placeholder 7"/>
          <p:cNvSpPr>
            <a:spLocks noGrp="1"/>
          </p:cNvSpPr>
          <p:nvPr>
            <p:ph type="ftr" sz="quarter" idx="11"/>
          </p:nvPr>
        </p:nvSpPr>
        <p:spPr/>
        <p:txBody>
          <a:bodyPr/>
          <a:lstStyle/>
          <a:p>
            <a:r>
              <a:rPr lang="en-GB" smtClean="0"/>
              <a:t>CRIS2016 - St Andrews, Scotland</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3600" dirty="0">
                <a:ea typeface="ＭＳ Ｐゴシック" pitchFamily="34" charset="-128"/>
              </a:rPr>
              <a:t>What is DMPonline? </a:t>
            </a:r>
            <a:endParaRPr lang="en-GB" sz="3600" dirty="0"/>
          </a:p>
        </p:txBody>
      </p:sp>
      <p:sp>
        <p:nvSpPr>
          <p:cNvPr id="3" name="Content Placeholder 2"/>
          <p:cNvSpPr>
            <a:spLocks noGrp="1"/>
          </p:cNvSpPr>
          <p:nvPr>
            <p:ph idx="1"/>
          </p:nvPr>
        </p:nvSpPr>
        <p:spPr/>
        <p:txBody>
          <a:bodyPr>
            <a:normAutofit/>
          </a:bodyPr>
          <a:lstStyle/>
          <a:p>
            <a:pPr marL="0" indent="0" algn="ctr" defTabSz="457200">
              <a:spcBef>
                <a:spcPts val="0"/>
              </a:spcBef>
              <a:spcAft>
                <a:spcPts val="600"/>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800" dirty="0">
                <a:ea typeface="ＭＳ Ｐゴシック" pitchFamily="34" charset="-128"/>
              </a:rPr>
              <a:t>A web-based tool to help researchers write data management plans</a:t>
            </a:r>
          </a:p>
          <a:p>
            <a:pPr marL="0" indent="0" defTabSz="457200">
              <a:spcBef>
                <a:spcPts val="0"/>
              </a:spcBef>
              <a:spcAft>
                <a:spcPts val="1200"/>
              </a:spcAft>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400" b="1" dirty="0">
                <a:ea typeface="ＭＳ Ｐゴシック" pitchFamily="34" charset="-128"/>
              </a:rPr>
              <a:t>A short history</a:t>
            </a:r>
          </a:p>
          <a:p>
            <a:pPr marL="72000" indent="-360000" defTabSz="457200">
              <a:spcBef>
                <a:spcPts val="0"/>
              </a:spcBef>
              <a:spcAft>
                <a:spcPts val="18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ea typeface="ＭＳ Ｐゴシック" pitchFamily="34" charset="-128"/>
              </a:rPr>
              <a:t>Launched in April 2010 at the </a:t>
            </a:r>
            <a:r>
              <a:rPr lang="en-GB" sz="2000" dirty="0" err="1">
                <a:ea typeface="ＭＳ Ｐゴシック" pitchFamily="34" charset="-128"/>
              </a:rPr>
              <a:t>Jisc</a:t>
            </a:r>
            <a:r>
              <a:rPr lang="en-GB" sz="2000" dirty="0">
                <a:ea typeface="ＭＳ Ｐゴシック" pitchFamily="34" charset="-128"/>
              </a:rPr>
              <a:t> conference</a:t>
            </a:r>
          </a:p>
          <a:p>
            <a:pPr marL="72000" indent="-360000" defTabSz="457200">
              <a:spcBef>
                <a:spcPts val="0"/>
              </a:spcBef>
              <a:spcAft>
                <a:spcPts val="18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ea typeface="ＭＳ Ｐゴシック" pitchFamily="34" charset="-128"/>
              </a:rPr>
              <a:t>Released v.2 in March 2011 with extra functionality</a:t>
            </a:r>
          </a:p>
          <a:p>
            <a:pPr marL="360000" indent="-360000" defTabSz="457200">
              <a:spcBef>
                <a:spcPts val="0"/>
              </a:spcBef>
              <a:spcAft>
                <a:spcPts val="18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ea typeface="ＭＳ Ｐゴシック" pitchFamily="34" charset="-128"/>
              </a:rPr>
              <a:t>Released v.3 in April 2012 with revisions in light of the </a:t>
            </a:r>
            <a:r>
              <a:rPr lang="en-GB" sz="2000" dirty="0" err="1" smtClean="0">
                <a:ea typeface="ＭＳ Ｐゴシック" pitchFamily="34" charset="-128"/>
              </a:rPr>
              <a:t>DMPTool</a:t>
            </a:r>
            <a:r>
              <a:rPr lang="en-GB" sz="2000" dirty="0" smtClean="0">
                <a:ea typeface="ＭＳ Ｐゴシック" pitchFamily="34" charset="-128"/>
              </a:rPr>
              <a:t> </a:t>
            </a:r>
            <a:r>
              <a:rPr lang="en-GB" sz="2000" dirty="0">
                <a:ea typeface="ＭＳ Ｐゴシック" pitchFamily="34" charset="-128"/>
              </a:rPr>
              <a:t>and work from the </a:t>
            </a:r>
            <a:r>
              <a:rPr lang="en-GB" sz="2000" dirty="0" err="1">
                <a:ea typeface="ＭＳ Ｐゴシック" pitchFamily="34" charset="-128"/>
              </a:rPr>
              <a:t>Jisc</a:t>
            </a:r>
            <a:r>
              <a:rPr lang="en-GB" sz="2000" dirty="0">
                <a:ea typeface="ＭＳ Ｐゴシック" pitchFamily="34" charset="-128"/>
              </a:rPr>
              <a:t> MRD </a:t>
            </a:r>
            <a:r>
              <a:rPr lang="en-GB" sz="2000" dirty="0" smtClean="0">
                <a:ea typeface="ＭＳ Ｐゴシック" pitchFamily="34" charset="-128"/>
              </a:rPr>
              <a:t>programme</a:t>
            </a:r>
            <a:endParaRPr lang="en-GB" sz="2000" dirty="0">
              <a:ea typeface="ＭＳ Ｐゴシック" pitchFamily="34" charset="-128"/>
            </a:endParaRPr>
          </a:p>
          <a:p>
            <a:pPr marL="71438" indent="-358775" defTabSz="457200">
              <a:spcBef>
                <a:spcPts val="0"/>
              </a:spcBef>
              <a:spcAft>
                <a:spcPts val="1800"/>
              </a:spcAft>
              <a:tabLst>
                <a:tab pos="361950"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ea typeface="ＭＳ Ｐゴシック" pitchFamily="34" charset="-128"/>
              </a:rPr>
              <a:t>Released v.4 in December 2013, incorporating </a:t>
            </a:r>
            <a:r>
              <a:rPr lang="en-GB" sz="2000" dirty="0" smtClean="0">
                <a:ea typeface="ＭＳ Ｐゴシック" pitchFamily="34" charset="-128"/>
              </a:rPr>
              <a:t>major </a:t>
            </a:r>
            <a:r>
              <a:rPr lang="en-GB" sz="2000" dirty="0" smtClean="0">
                <a:ea typeface="ＭＳ Ｐゴシック" pitchFamily="34" charset="-128"/>
              </a:rPr>
              <a:t>changes </a:t>
            </a:r>
            <a:r>
              <a:rPr lang="en-GB" sz="2000" dirty="0">
                <a:ea typeface="ＭＳ Ｐゴシック" pitchFamily="34" charset="-128"/>
              </a:rPr>
              <a:t>from evaluation</a:t>
            </a:r>
            <a:endParaRPr lang="en-GB" sz="2400" dirty="0">
              <a:ea typeface="ＭＳ Ｐゴシック" pitchFamily="34" charset="-128"/>
            </a:endParaRPr>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spTree>
    <p:extLst>
      <p:ext uri="{BB962C8B-B14F-4D97-AF65-F5344CB8AC3E}">
        <p14:creationId xmlns:p14="http://schemas.microsoft.com/office/powerpoint/2010/main" val="3971308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ltLang="en-US" sz="3600" dirty="0">
                <a:ea typeface="ＭＳ Ｐゴシック" pitchFamily="34" charset="-128"/>
              </a:rPr>
              <a:t>Main features in DMPonline</a:t>
            </a:r>
            <a:endParaRPr lang="en-GB" sz="3600" dirty="0"/>
          </a:p>
        </p:txBody>
      </p:sp>
      <p:sp>
        <p:nvSpPr>
          <p:cNvPr id="3" name="Content Placeholder 2"/>
          <p:cNvSpPr>
            <a:spLocks noGrp="1"/>
          </p:cNvSpPr>
          <p:nvPr>
            <p:ph idx="1"/>
          </p:nvPr>
        </p:nvSpPr>
        <p:spPr/>
        <p:txBody>
          <a:bodyPr>
            <a:noAutofit/>
          </a:bodyPr>
          <a:lstStyle/>
          <a:p>
            <a:pPr marL="0" lvl="0" indent="0" defTabSz="457200">
              <a:spcBef>
                <a:spcPts val="600"/>
              </a:spcBef>
              <a:spcAft>
                <a:spcPts val="6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sz="2400" dirty="0">
                <a:solidFill>
                  <a:prstClr val="black"/>
                </a:solidFill>
                <a:ea typeface="ＭＳ Ｐゴシック" pitchFamily="34" charset="-128"/>
              </a:rPr>
              <a:t> Templates for different requirements (funder or </a:t>
            </a:r>
            <a:r>
              <a:rPr lang="en-GB" altLang="en-US" sz="2400" dirty="0" smtClean="0">
                <a:solidFill>
                  <a:prstClr val="black"/>
                </a:solidFill>
                <a:ea typeface="ＭＳ Ｐゴシック" pitchFamily="34" charset="-128"/>
              </a:rPr>
              <a:t>institution)</a:t>
            </a:r>
          </a:p>
          <a:p>
            <a:pPr marL="0" lvl="0" indent="0" defTabSz="457200">
              <a:spcBef>
                <a:spcPts val="600"/>
              </a:spcBef>
              <a:spcAft>
                <a:spcPts val="6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sz="2400" dirty="0">
                <a:solidFill>
                  <a:prstClr val="black"/>
                </a:solidFill>
                <a:ea typeface="ＭＳ Ｐゴシック" pitchFamily="34" charset="-128"/>
              </a:rPr>
              <a:t> </a:t>
            </a:r>
            <a:r>
              <a:rPr lang="en-GB" altLang="en-US" sz="2400" dirty="0" smtClean="0">
                <a:solidFill>
                  <a:prstClr val="black"/>
                </a:solidFill>
                <a:ea typeface="ＭＳ Ｐゴシック" pitchFamily="34" charset="-128"/>
              </a:rPr>
              <a:t>Tailored </a:t>
            </a:r>
            <a:r>
              <a:rPr lang="en-GB" altLang="en-US" sz="2400" dirty="0">
                <a:solidFill>
                  <a:prstClr val="black"/>
                </a:solidFill>
                <a:ea typeface="ＭＳ Ｐゴシック" pitchFamily="34" charset="-128"/>
              </a:rPr>
              <a:t>guidance (funder, institutional, discipline-specific </a:t>
            </a:r>
            <a:r>
              <a:rPr lang="en-GB" altLang="en-US" sz="2400" dirty="0" err="1">
                <a:solidFill>
                  <a:prstClr val="black"/>
                </a:solidFill>
                <a:ea typeface="ＭＳ Ｐゴシック" pitchFamily="34" charset="-128"/>
              </a:rPr>
              <a:t>etc</a:t>
            </a:r>
            <a:r>
              <a:rPr lang="en-GB" altLang="en-US" sz="2400" dirty="0">
                <a:solidFill>
                  <a:prstClr val="black"/>
                </a:solidFill>
                <a:ea typeface="ＭＳ Ｐゴシック" pitchFamily="34" charset="-128"/>
              </a:rPr>
              <a:t>) </a:t>
            </a:r>
            <a:endParaRPr lang="en-GB" altLang="en-US" sz="2400" dirty="0" smtClean="0">
              <a:solidFill>
                <a:prstClr val="black"/>
              </a:solidFill>
              <a:ea typeface="ＭＳ Ｐゴシック" pitchFamily="34" charset="-128"/>
            </a:endParaRPr>
          </a:p>
          <a:p>
            <a:pPr marL="0" lvl="0" indent="0" defTabSz="457200">
              <a:spcBef>
                <a:spcPts val="600"/>
              </a:spcBef>
              <a:spcAft>
                <a:spcPts val="6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sz="2400" dirty="0">
                <a:solidFill>
                  <a:prstClr val="black"/>
                </a:solidFill>
                <a:ea typeface="ＭＳ Ｐゴシック" pitchFamily="34" charset="-128"/>
                <a:cs typeface="Arial" pitchFamily="34" charset="0"/>
              </a:rPr>
              <a:t> </a:t>
            </a:r>
            <a:r>
              <a:rPr lang="en-US" altLang="en-US" sz="2400" dirty="0" smtClean="0">
                <a:solidFill>
                  <a:prstClr val="black"/>
                </a:solidFill>
                <a:ea typeface="ＭＳ Ｐゴシック" pitchFamily="34" charset="-128"/>
                <a:cs typeface="Arial" pitchFamily="34" charset="0"/>
              </a:rPr>
              <a:t>Ability </a:t>
            </a:r>
            <a:r>
              <a:rPr lang="en-US" altLang="en-US" sz="2400" dirty="0">
                <a:solidFill>
                  <a:prstClr val="black"/>
                </a:solidFill>
                <a:ea typeface="ＭＳ Ｐゴシック" pitchFamily="34" charset="-128"/>
                <a:cs typeface="Arial" pitchFamily="34" charset="0"/>
              </a:rPr>
              <a:t>to provide examples and suggested </a:t>
            </a:r>
            <a:r>
              <a:rPr lang="en-US" altLang="en-US" sz="2400" dirty="0" smtClean="0">
                <a:solidFill>
                  <a:prstClr val="black"/>
                </a:solidFill>
                <a:ea typeface="ＭＳ Ｐゴシック" pitchFamily="34" charset="-128"/>
                <a:cs typeface="Arial" pitchFamily="34" charset="0"/>
              </a:rPr>
              <a:t>answers</a:t>
            </a:r>
          </a:p>
          <a:p>
            <a:pPr marL="0" lvl="0" indent="0" defTabSz="457200">
              <a:spcBef>
                <a:spcPts val="600"/>
              </a:spcBef>
              <a:spcAft>
                <a:spcPts val="6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dirty="0">
                <a:solidFill>
                  <a:prstClr val="black"/>
                </a:solidFill>
                <a:ea typeface="ＭＳ Ｐゴシック" pitchFamily="34" charset="-128"/>
                <a:cs typeface="Arial" pitchFamily="34" charset="0"/>
              </a:rPr>
              <a:t> </a:t>
            </a:r>
            <a:r>
              <a:rPr lang="en-GB" altLang="en-US" sz="2400" dirty="0" smtClean="0">
                <a:solidFill>
                  <a:prstClr val="black"/>
                </a:solidFill>
                <a:ea typeface="ＭＳ Ｐゴシック" pitchFamily="34" charset="-128"/>
              </a:rPr>
              <a:t>Supports </a:t>
            </a:r>
            <a:r>
              <a:rPr lang="en-GB" altLang="en-US" sz="2400" dirty="0">
                <a:solidFill>
                  <a:prstClr val="black"/>
                </a:solidFill>
                <a:ea typeface="ＭＳ Ｐゴシック" pitchFamily="34" charset="-128"/>
              </a:rPr>
              <a:t>multiple </a:t>
            </a:r>
            <a:r>
              <a:rPr lang="en-US" altLang="en-US" sz="2400" dirty="0">
                <a:solidFill>
                  <a:prstClr val="black"/>
                </a:solidFill>
                <a:ea typeface="ＭＳ Ｐゴシック" pitchFamily="34" charset="-128"/>
              </a:rPr>
              <a:t>phases (e.g. pre- / during / </a:t>
            </a:r>
            <a:r>
              <a:rPr lang="en-US" altLang="en-US" sz="2400" dirty="0" smtClean="0">
                <a:solidFill>
                  <a:prstClr val="black"/>
                </a:solidFill>
                <a:ea typeface="ＭＳ Ｐゴシック" pitchFamily="34" charset="-128"/>
              </a:rPr>
              <a:t>post-project)</a:t>
            </a:r>
          </a:p>
          <a:p>
            <a:pPr marL="0" lvl="0" indent="0" defTabSz="457200">
              <a:spcBef>
                <a:spcPts val="600"/>
              </a:spcBef>
              <a:spcAft>
                <a:spcPts val="6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dirty="0">
                <a:solidFill>
                  <a:prstClr val="black"/>
                </a:solidFill>
                <a:ea typeface="ＭＳ Ｐゴシック" pitchFamily="34" charset="-128"/>
              </a:rPr>
              <a:t> </a:t>
            </a:r>
            <a:r>
              <a:rPr lang="en-US" altLang="en-US" sz="2400" dirty="0" smtClean="0">
                <a:solidFill>
                  <a:prstClr val="black"/>
                </a:solidFill>
                <a:ea typeface="ＭＳ Ｐゴシック" pitchFamily="34" charset="-128"/>
              </a:rPr>
              <a:t>Granular </a:t>
            </a:r>
            <a:r>
              <a:rPr lang="en-US" altLang="en-US" sz="2400" dirty="0">
                <a:solidFill>
                  <a:prstClr val="black"/>
                </a:solidFill>
                <a:ea typeface="ＭＳ Ｐゴシック" pitchFamily="34" charset="-128"/>
              </a:rPr>
              <a:t>read / write / share </a:t>
            </a:r>
            <a:r>
              <a:rPr lang="en-US" altLang="en-US" sz="2400" dirty="0" smtClean="0">
                <a:solidFill>
                  <a:prstClr val="black"/>
                </a:solidFill>
                <a:ea typeface="ＭＳ Ｐゴシック" pitchFamily="34" charset="-128"/>
              </a:rPr>
              <a:t>permissions</a:t>
            </a:r>
          </a:p>
          <a:p>
            <a:pPr marL="0" lvl="0" indent="0" defTabSz="457200">
              <a:spcBef>
                <a:spcPts val="600"/>
              </a:spcBef>
              <a:spcAft>
                <a:spcPts val="6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US" altLang="en-US" sz="2400" dirty="0">
                <a:solidFill>
                  <a:prstClr val="black"/>
                </a:solidFill>
                <a:ea typeface="ＭＳ Ｐゴシック" pitchFamily="34" charset="-128"/>
              </a:rPr>
              <a:t> </a:t>
            </a:r>
            <a:r>
              <a:rPr lang="en-GB" altLang="en-US" sz="2400" dirty="0" smtClean="0">
                <a:solidFill>
                  <a:prstClr val="black"/>
                </a:solidFill>
                <a:ea typeface="ＭＳ Ｐゴシック" pitchFamily="34" charset="-128"/>
              </a:rPr>
              <a:t>Customised </a:t>
            </a:r>
            <a:r>
              <a:rPr lang="en-GB" altLang="en-US" sz="2400" dirty="0">
                <a:solidFill>
                  <a:prstClr val="black"/>
                </a:solidFill>
                <a:ea typeface="ＭＳ Ｐゴシック" pitchFamily="34" charset="-128"/>
              </a:rPr>
              <a:t>exports to a variety of </a:t>
            </a:r>
            <a:r>
              <a:rPr lang="en-GB" altLang="en-US" sz="2400" dirty="0" smtClean="0">
                <a:solidFill>
                  <a:prstClr val="black"/>
                </a:solidFill>
                <a:ea typeface="ＭＳ Ｐゴシック" pitchFamily="34" charset="-128"/>
              </a:rPr>
              <a:t>formats</a:t>
            </a:r>
          </a:p>
          <a:p>
            <a:pPr marL="0" lvl="0" indent="0" defTabSz="457200">
              <a:spcBef>
                <a:spcPts val="600"/>
              </a:spcBef>
              <a:spcAft>
                <a:spcPts val="6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altLang="en-US" sz="2400" dirty="0">
                <a:solidFill>
                  <a:prstClr val="black"/>
                </a:solidFill>
                <a:ea typeface="ＭＳ Ｐゴシック" pitchFamily="34" charset="-128"/>
              </a:rPr>
              <a:t> </a:t>
            </a:r>
            <a:r>
              <a:rPr lang="en-US" altLang="en-US" sz="2400" dirty="0" smtClean="0">
                <a:solidFill>
                  <a:prstClr val="black"/>
                </a:solidFill>
                <a:ea typeface="ＭＳ Ｐゴシック" pitchFamily="34" charset="-128"/>
              </a:rPr>
              <a:t>Shibboleth </a:t>
            </a:r>
            <a:r>
              <a:rPr lang="en-US" altLang="en-US" sz="2400" dirty="0">
                <a:solidFill>
                  <a:prstClr val="black"/>
                </a:solidFill>
                <a:ea typeface="ＭＳ Ｐゴシック" pitchFamily="34" charset="-128"/>
              </a:rPr>
              <a:t>authentication</a:t>
            </a:r>
            <a:endParaRPr lang="en-GB" sz="3600" dirty="0"/>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spTree>
    <p:extLst>
      <p:ext uri="{BB962C8B-B14F-4D97-AF65-F5344CB8AC3E}">
        <p14:creationId xmlns:p14="http://schemas.microsoft.com/office/powerpoint/2010/main" val="1063726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dirty="0" smtClean="0">
                <a:latin typeface="Arial" panose="020B0604020202020204" pitchFamily="34" charset="0"/>
                <a:cs typeface="Arial" panose="020B0604020202020204" pitchFamily="34" charset="0"/>
              </a:rPr>
              <a:t>DMPonline v4 </a:t>
            </a:r>
            <a:r>
              <a:rPr lang="en-GB" altLang="en-US" dirty="0">
                <a:latin typeface="Arial" panose="020B0604020202020204" pitchFamily="34" charset="0"/>
                <a:cs typeface="Arial" panose="020B0604020202020204" pitchFamily="34" charset="0"/>
              </a:rPr>
              <a:t>features </a:t>
            </a:r>
            <a:endParaRPr lang="en-GB" dirty="0"/>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pic>
        <p:nvPicPr>
          <p:cNvPr id="7"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619672" y="1484784"/>
            <a:ext cx="6124924" cy="4525963"/>
          </a:xfrm>
        </p:spPr>
      </p:pic>
    </p:spTree>
    <p:extLst>
      <p:ext uri="{BB962C8B-B14F-4D97-AF65-F5344CB8AC3E}">
        <p14:creationId xmlns:p14="http://schemas.microsoft.com/office/powerpoint/2010/main" val="2770189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492896"/>
            <a:ext cx="8229600" cy="3633267"/>
          </a:xfrm>
        </p:spPr>
        <p:txBody>
          <a:bodyPr>
            <a:normAutofit/>
          </a:bodyPr>
          <a:lstStyle/>
          <a:p>
            <a:pPr marL="0" indent="0" algn="ctr">
              <a:buNone/>
            </a:pPr>
            <a:r>
              <a:rPr lang="en-GB" sz="4800" dirty="0" smtClean="0">
                <a:solidFill>
                  <a:srgbClr val="FF9900"/>
                </a:solidFill>
                <a:latin typeface="+mj-lt"/>
              </a:rPr>
              <a:t>DMPonline Live Demo</a:t>
            </a:r>
            <a:endParaRPr lang="en-GB" sz="4800" dirty="0">
              <a:solidFill>
                <a:srgbClr val="FF9900"/>
              </a:solidFill>
              <a:latin typeface="+mj-lt"/>
            </a:endParaRPr>
          </a:p>
        </p:txBody>
      </p:sp>
      <p:sp>
        <p:nvSpPr>
          <p:cNvPr id="4" name="Date Placeholder 3"/>
          <p:cNvSpPr>
            <a:spLocks noGrp="1"/>
          </p:cNvSpPr>
          <p:nvPr>
            <p:ph type="dt" sz="half" idx="10"/>
          </p:nvPr>
        </p:nvSpPr>
        <p:spPr/>
        <p:txBody>
          <a:bodyPr/>
          <a:lstStyle/>
          <a:p>
            <a:r>
              <a:rPr lang="en-US" smtClean="0"/>
              <a:t>10th June 2016</a:t>
            </a:r>
            <a:endParaRPr lang="en-GB" dirty="0"/>
          </a:p>
        </p:txBody>
      </p:sp>
      <p:sp>
        <p:nvSpPr>
          <p:cNvPr id="5" name="Footer Placeholder 4"/>
          <p:cNvSpPr>
            <a:spLocks noGrp="1"/>
          </p:cNvSpPr>
          <p:nvPr>
            <p:ph type="ftr" sz="quarter" idx="11"/>
          </p:nvPr>
        </p:nvSpPr>
        <p:spPr/>
        <p:txBody>
          <a:bodyPr/>
          <a:lstStyle/>
          <a:p>
            <a:r>
              <a:rPr lang="en-GB" smtClean="0"/>
              <a:t>CRIS2016 - St Andrews, Scotland</a:t>
            </a:r>
            <a:endParaRPr lang="en-GB" dirty="0"/>
          </a:p>
        </p:txBody>
      </p:sp>
    </p:spTree>
    <p:extLst>
      <p:ext uri="{BB962C8B-B14F-4D97-AF65-F5344CB8AC3E}">
        <p14:creationId xmlns:p14="http://schemas.microsoft.com/office/powerpoint/2010/main" val="2132648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a:t>
            </a:r>
            <a:endParaRPr lang="en-GB" dirty="0"/>
          </a:p>
        </p:txBody>
      </p:sp>
      <p:pic>
        <p:nvPicPr>
          <p:cNvPr id="13" name="Content Placeholder 12" descr="Capture.PNG"/>
          <p:cNvPicPr>
            <a:picLocks noGrp="1" noChangeAspect="1"/>
          </p:cNvPicPr>
          <p:nvPr>
            <p:ph idx="1"/>
          </p:nvPr>
        </p:nvPicPr>
        <p:blipFill>
          <a:blip r:embed="rId3" cstate="print"/>
          <a:stretch>
            <a:fillRect/>
          </a:stretch>
        </p:blipFill>
        <p:spPr>
          <a:xfrm>
            <a:off x="2267744" y="1556792"/>
            <a:ext cx="4527296" cy="3232508"/>
          </a:xfrm>
        </p:spPr>
      </p:pic>
      <p:sp>
        <p:nvSpPr>
          <p:cNvPr id="5" name="Rectangle 4"/>
          <p:cNvSpPr/>
          <p:nvPr/>
        </p:nvSpPr>
        <p:spPr>
          <a:xfrm>
            <a:off x="2945097" y="1988840"/>
            <a:ext cx="2779031" cy="338554"/>
          </a:xfrm>
          <a:prstGeom prst="rect">
            <a:avLst/>
          </a:prstGeom>
        </p:spPr>
        <p:txBody>
          <a:bodyPr wrap="none">
            <a:spAutoFit/>
          </a:bodyPr>
          <a:lstStyle/>
          <a:p>
            <a:r>
              <a:rPr lang="en-GB" sz="1600" dirty="0" smtClean="0">
                <a:hlinkClick r:id="rId4"/>
              </a:rPr>
              <a:t>http://www.screenr.com/PJHN</a:t>
            </a:r>
            <a:r>
              <a:rPr lang="en-GB" sz="1600" dirty="0" smtClean="0"/>
              <a:t> </a:t>
            </a:r>
            <a:endParaRPr lang="en-GB" sz="1600" dirty="0"/>
          </a:p>
        </p:txBody>
      </p:sp>
      <p:sp>
        <p:nvSpPr>
          <p:cNvPr id="9" name="Rectangle 8"/>
          <p:cNvSpPr/>
          <p:nvPr/>
        </p:nvSpPr>
        <p:spPr>
          <a:xfrm>
            <a:off x="611560" y="5412100"/>
            <a:ext cx="8352928" cy="707886"/>
          </a:xfrm>
          <a:prstGeom prst="rect">
            <a:avLst/>
          </a:prstGeom>
        </p:spPr>
        <p:txBody>
          <a:bodyPr wrap="square">
            <a:spAutoFit/>
          </a:bodyPr>
          <a:lstStyle/>
          <a:p>
            <a:r>
              <a:rPr lang="en-GB" sz="2000" dirty="0" smtClean="0"/>
              <a:t>Get the code, amend it, run a local instance, flag issues, request features... </a:t>
            </a:r>
            <a:r>
              <a:rPr lang="en-GB" sz="2000" dirty="0" smtClean="0">
                <a:hlinkClick r:id="rId5"/>
              </a:rPr>
              <a:t>https://github.com/DigitalCurationCentre/DMPonline_v4</a:t>
            </a:r>
            <a:r>
              <a:rPr lang="en-GB" sz="2000" dirty="0" smtClean="0"/>
              <a:t> </a:t>
            </a:r>
            <a:endParaRPr lang="en-GB" sz="2000" dirty="0"/>
          </a:p>
        </p:txBody>
      </p:sp>
      <p:pic>
        <p:nvPicPr>
          <p:cNvPr id="11" name="Picture 10" descr="Capture.PNG"/>
          <p:cNvPicPr>
            <a:picLocks noChangeAspect="1"/>
          </p:cNvPicPr>
          <p:nvPr/>
        </p:nvPicPr>
        <p:blipFill>
          <a:blip r:embed="rId6" cstate="print"/>
          <a:stretch>
            <a:fillRect/>
          </a:stretch>
        </p:blipFill>
        <p:spPr>
          <a:xfrm>
            <a:off x="655390" y="4869160"/>
            <a:ext cx="1180306" cy="542940"/>
          </a:xfrm>
          <a:prstGeom prst="rect">
            <a:avLst/>
          </a:prstGeom>
        </p:spPr>
      </p:pic>
      <p:sp>
        <p:nvSpPr>
          <p:cNvPr id="12" name="Date Placeholder 11"/>
          <p:cNvSpPr>
            <a:spLocks noGrp="1"/>
          </p:cNvSpPr>
          <p:nvPr>
            <p:ph type="dt" sz="half" idx="10"/>
          </p:nvPr>
        </p:nvSpPr>
        <p:spPr/>
        <p:txBody>
          <a:bodyPr/>
          <a:lstStyle/>
          <a:p>
            <a:r>
              <a:rPr lang="en-US" smtClean="0"/>
              <a:t>10th June 2016</a:t>
            </a:r>
            <a:endParaRPr lang="en-GB" dirty="0"/>
          </a:p>
        </p:txBody>
      </p:sp>
      <p:sp>
        <p:nvSpPr>
          <p:cNvPr id="14" name="Footer Placeholder 13"/>
          <p:cNvSpPr>
            <a:spLocks noGrp="1"/>
          </p:cNvSpPr>
          <p:nvPr>
            <p:ph type="ftr" sz="quarter" idx="11"/>
          </p:nvPr>
        </p:nvSpPr>
        <p:spPr/>
        <p:txBody>
          <a:bodyPr/>
          <a:lstStyle/>
          <a:p>
            <a:r>
              <a:rPr lang="en-GB" smtClean="0"/>
              <a:t>CRIS2016 - St Andrews, Scotland</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6107062655_61eba7be5f_o.jpg"/>
          <p:cNvPicPr>
            <a:picLocks noGrp="1" noChangeAspect="1"/>
          </p:cNvPicPr>
          <p:nvPr>
            <p:ph idx="1"/>
          </p:nvPr>
        </p:nvPicPr>
        <p:blipFill>
          <a:blip r:embed="rId2" cstate="print"/>
          <a:stretch>
            <a:fillRect/>
          </a:stretch>
        </p:blipFill>
        <p:spPr>
          <a:xfrm>
            <a:off x="2286000" y="1824831"/>
            <a:ext cx="4572000" cy="4076700"/>
          </a:xfrm>
        </p:spPr>
      </p:pic>
      <p:pic>
        <p:nvPicPr>
          <p:cNvPr id="6" name="Picture 5" descr="6394748009_b5bdb0f5d5_b.jpg"/>
          <p:cNvPicPr>
            <a:picLocks noChangeAspect="1"/>
          </p:cNvPicPr>
          <p:nvPr/>
        </p:nvPicPr>
        <p:blipFill>
          <a:blip r:embed="rId3" cstate="print"/>
          <a:srcRect l="9244"/>
          <a:stretch>
            <a:fillRect/>
          </a:stretch>
        </p:blipFill>
        <p:spPr>
          <a:xfrm>
            <a:off x="0" y="0"/>
            <a:ext cx="9144000" cy="6858000"/>
          </a:xfrm>
          <a:prstGeom prst="rect">
            <a:avLst/>
          </a:prstGeom>
        </p:spPr>
      </p:pic>
      <p:sp>
        <p:nvSpPr>
          <p:cNvPr id="2" name="Title 1"/>
          <p:cNvSpPr>
            <a:spLocks noGrp="1"/>
          </p:cNvSpPr>
          <p:nvPr>
            <p:ph type="title"/>
          </p:nvPr>
        </p:nvSpPr>
        <p:spPr>
          <a:xfrm>
            <a:off x="0" y="4869160"/>
            <a:ext cx="2386608" cy="1143000"/>
          </a:xfrm>
        </p:spPr>
        <p:txBody>
          <a:bodyPr>
            <a:normAutofit/>
          </a:bodyPr>
          <a:lstStyle/>
          <a:p>
            <a:r>
              <a:rPr lang="en-GB" sz="5400" dirty="0" smtClean="0"/>
              <a:t>Q&amp;A</a:t>
            </a:r>
            <a:endParaRPr lang="en-GB" sz="5400" dirty="0"/>
          </a:p>
        </p:txBody>
      </p:sp>
      <p:sp>
        <p:nvSpPr>
          <p:cNvPr id="7" name="TextBox 6"/>
          <p:cNvSpPr txBox="1"/>
          <p:nvPr/>
        </p:nvSpPr>
        <p:spPr>
          <a:xfrm>
            <a:off x="2627784" y="6453336"/>
            <a:ext cx="6424190" cy="261610"/>
          </a:xfrm>
          <a:prstGeom prst="rect">
            <a:avLst/>
          </a:prstGeom>
          <a:noFill/>
        </p:spPr>
        <p:txBody>
          <a:bodyPr wrap="square" rtlCol="0">
            <a:spAutoFit/>
          </a:bodyPr>
          <a:lstStyle/>
          <a:p>
            <a:r>
              <a:rPr lang="en-GB" sz="1100" dirty="0" smtClean="0"/>
              <a:t>Image credit: The original SimonB - www.flickr.com/photos/26565770@N02/6394748009 </a:t>
            </a:r>
            <a:endParaRPr lang="en-GB" sz="1100" dirty="0"/>
          </a:p>
        </p:txBody>
      </p:sp>
      <p:sp>
        <p:nvSpPr>
          <p:cNvPr id="9" name="Date Placeholder 8"/>
          <p:cNvSpPr>
            <a:spLocks noGrp="1"/>
          </p:cNvSpPr>
          <p:nvPr>
            <p:ph type="dt" sz="half" idx="10"/>
          </p:nvPr>
        </p:nvSpPr>
        <p:spPr/>
        <p:txBody>
          <a:bodyPr/>
          <a:lstStyle/>
          <a:p>
            <a:r>
              <a:rPr lang="en-US" smtClean="0"/>
              <a:t>10th June 2016</a:t>
            </a:r>
            <a:endParaRPr lang="en-GB" dirty="0"/>
          </a:p>
        </p:txBody>
      </p:sp>
      <p:sp>
        <p:nvSpPr>
          <p:cNvPr id="10" name="Footer Placeholder 9"/>
          <p:cNvSpPr>
            <a:spLocks noGrp="1"/>
          </p:cNvSpPr>
          <p:nvPr>
            <p:ph type="ftr" sz="quarter" idx="11"/>
          </p:nvPr>
        </p:nvSpPr>
        <p:spPr/>
        <p:txBody>
          <a:bodyPr/>
          <a:lstStyle/>
          <a:p>
            <a:r>
              <a:rPr lang="en-GB" smtClean="0"/>
              <a:t>CRIS2016 - St Andrews, Scotland</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MPonline">
      <a:majorFont>
        <a:latin typeface="GillSans-Ligh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1813</TotalTime>
  <Words>422</Words>
  <Application>Microsoft Office PowerPoint</Application>
  <PresentationFormat>On-screen Show (4:3)</PresentationFormat>
  <Paragraphs>55</Paragraphs>
  <Slides>8</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ＭＳ Ｐゴシック</vt:lpstr>
      <vt:lpstr>Arial</vt:lpstr>
      <vt:lpstr>Calibri</vt:lpstr>
      <vt:lpstr>GillSans-Light</vt:lpstr>
      <vt:lpstr>Office Theme</vt:lpstr>
      <vt:lpstr>Custom Design</vt:lpstr>
      <vt:lpstr>DMPonline tool</vt:lpstr>
      <vt:lpstr>Programme</vt:lpstr>
      <vt:lpstr>What is DMPonline? </vt:lpstr>
      <vt:lpstr>Main features in DMPonline</vt:lpstr>
      <vt:lpstr>DMPonline v4 features </vt:lpstr>
      <vt:lpstr>PowerPoint Presentation</vt:lpstr>
      <vt:lpstr>More information</vt:lpstr>
      <vt:lpstr>Q&amp;A</vt:lpstr>
    </vt:vector>
  </TitlesOfParts>
  <Company>University of Glasgow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 for customising DMPonline</dc:title>
  <dc:creator>slj2z</dc:creator>
  <cp:lastModifiedBy>RIBEIRO Marta</cp:lastModifiedBy>
  <cp:revision>114</cp:revision>
  <dcterms:created xsi:type="dcterms:W3CDTF">2014-03-04T14:35:04Z</dcterms:created>
  <dcterms:modified xsi:type="dcterms:W3CDTF">2016-06-10T20:03:49Z</dcterms:modified>
</cp:coreProperties>
</file>