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56" r:id="rId2"/>
    <p:sldId id="281" r:id="rId3"/>
    <p:sldId id="282" r:id="rId4"/>
    <p:sldId id="257" r:id="rId5"/>
    <p:sldId id="258" r:id="rId6"/>
    <p:sldId id="260" r:id="rId7"/>
    <p:sldId id="259" r:id="rId8"/>
    <p:sldId id="280" r:id="rId9"/>
    <p:sldId id="261" r:id="rId10"/>
    <p:sldId id="262" r:id="rId11"/>
    <p:sldId id="263" r:id="rId12"/>
    <p:sldId id="267" r:id="rId13"/>
    <p:sldId id="272" r:id="rId14"/>
    <p:sldId id="271" r:id="rId15"/>
    <p:sldId id="283" r:id="rId16"/>
    <p:sldId id="284" r:id="rId17"/>
    <p:sldId id="268" r:id="rId18"/>
    <p:sldId id="269" r:id="rId19"/>
    <p:sldId id="270" r:id="rId20"/>
    <p:sldId id="274" r:id="rId21"/>
    <p:sldId id="275" r:id="rId22"/>
    <p:sldId id="277" r:id="rId23"/>
    <p:sldId id="278" r:id="rId24"/>
    <p:sldId id="279" r:id="rId25"/>
    <p:sldId id="273" r:id="rId26"/>
  </p:sldIdLst>
  <p:sldSz cx="9144000" cy="5143500" type="screen16x9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A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93" autoAdjust="0"/>
  </p:normalViewPr>
  <p:slideViewPr>
    <p:cSldViewPr>
      <p:cViewPr>
        <p:scale>
          <a:sx n="104" d="100"/>
          <a:sy n="104" d="100"/>
        </p:scale>
        <p:origin x="-1812" y="-7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B9913-A315-470E-A87D-D4F02BC31A48}" type="doc">
      <dgm:prSet loTypeId="urn:microsoft.com/office/officeart/2005/8/layout/hProcess9" loCatId="process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4AD538C8-0876-454C-A8B6-2085A13D614A}">
      <dgm:prSet phldrT="[Texto]"/>
      <dgm:spPr/>
      <dgm:t>
        <a:bodyPr/>
        <a:lstStyle/>
        <a:p>
          <a:r>
            <a:rPr lang="en-US" noProof="0" dirty="0" smtClean="0">
              <a:latin typeface="Century Gothic" pitchFamily="34" charset="0"/>
            </a:rPr>
            <a:t>Data Curation</a:t>
          </a:r>
          <a:endParaRPr lang="en-US" noProof="0" dirty="0">
            <a:latin typeface="Century Gothic" pitchFamily="34" charset="0"/>
          </a:endParaRPr>
        </a:p>
      </dgm:t>
    </dgm:pt>
    <dgm:pt modelId="{65742743-A834-447D-B77D-05630AA4C98C}" type="parTrans" cxnId="{56CA92D8-D20A-4989-86FC-38BC075EF216}">
      <dgm:prSet/>
      <dgm:spPr/>
      <dgm:t>
        <a:bodyPr/>
        <a:lstStyle/>
        <a:p>
          <a:endParaRPr lang="es-ES"/>
        </a:p>
      </dgm:t>
    </dgm:pt>
    <dgm:pt modelId="{F1013A71-4A67-4EBF-AD22-B3029AD64C5F}" type="sibTrans" cxnId="{56CA92D8-D20A-4989-86FC-38BC075EF216}">
      <dgm:prSet/>
      <dgm:spPr/>
      <dgm:t>
        <a:bodyPr/>
        <a:lstStyle/>
        <a:p>
          <a:endParaRPr lang="es-ES"/>
        </a:p>
      </dgm:t>
    </dgm:pt>
    <dgm:pt modelId="{2B229937-D12E-4E25-90D3-35626D7D73B6}">
      <dgm:prSet phldrT="[Texto]"/>
      <dgm:spPr/>
      <dgm:t>
        <a:bodyPr/>
        <a:lstStyle/>
        <a:p>
          <a:r>
            <a:rPr lang="en-US" noProof="0" dirty="0" smtClean="0">
              <a:latin typeface="Century Gothic" pitchFamily="34" charset="0"/>
            </a:rPr>
            <a:t>Data Sharing</a:t>
          </a:r>
          <a:endParaRPr lang="en-US" noProof="0" dirty="0">
            <a:latin typeface="Century Gothic" pitchFamily="34" charset="0"/>
          </a:endParaRPr>
        </a:p>
      </dgm:t>
    </dgm:pt>
    <dgm:pt modelId="{F27FAD20-B300-451E-B8BE-14D62E73071A}" type="parTrans" cxnId="{E6EF2C23-9CDF-49CA-9A1A-45B6091D1DAF}">
      <dgm:prSet/>
      <dgm:spPr/>
      <dgm:t>
        <a:bodyPr/>
        <a:lstStyle/>
        <a:p>
          <a:endParaRPr lang="es-ES"/>
        </a:p>
      </dgm:t>
    </dgm:pt>
    <dgm:pt modelId="{685416DD-BA2B-42CD-9583-925847AB3592}" type="sibTrans" cxnId="{E6EF2C23-9CDF-49CA-9A1A-45B6091D1DAF}">
      <dgm:prSet/>
      <dgm:spPr/>
      <dgm:t>
        <a:bodyPr/>
        <a:lstStyle/>
        <a:p>
          <a:endParaRPr lang="es-ES"/>
        </a:p>
      </dgm:t>
    </dgm:pt>
    <dgm:pt modelId="{97245CD7-56E5-4338-A2E4-82D20B4144B7}">
      <dgm:prSet phldrT="[Texto]"/>
      <dgm:spPr/>
      <dgm:t>
        <a:bodyPr/>
        <a:lstStyle/>
        <a:p>
          <a:r>
            <a:rPr lang="en-US" noProof="0" dirty="0" smtClean="0">
              <a:latin typeface="Century Gothic" pitchFamily="34" charset="0"/>
            </a:rPr>
            <a:t>Open Linked Data</a:t>
          </a:r>
          <a:endParaRPr lang="en-US" noProof="0" dirty="0">
            <a:latin typeface="Century Gothic" pitchFamily="34" charset="0"/>
          </a:endParaRPr>
        </a:p>
      </dgm:t>
    </dgm:pt>
    <dgm:pt modelId="{7D524C68-C1FF-4046-8A54-939960B02009}" type="parTrans" cxnId="{9C43667F-0DF7-4CF8-840C-A03CE1FB86EA}">
      <dgm:prSet/>
      <dgm:spPr/>
      <dgm:t>
        <a:bodyPr/>
        <a:lstStyle/>
        <a:p>
          <a:endParaRPr lang="es-ES"/>
        </a:p>
      </dgm:t>
    </dgm:pt>
    <dgm:pt modelId="{2CC3F601-B351-4D14-AC05-C0AFA175F7F4}" type="sibTrans" cxnId="{9C43667F-0DF7-4CF8-840C-A03CE1FB86EA}">
      <dgm:prSet/>
      <dgm:spPr/>
      <dgm:t>
        <a:bodyPr/>
        <a:lstStyle/>
        <a:p>
          <a:endParaRPr lang="es-ES"/>
        </a:p>
      </dgm:t>
    </dgm:pt>
    <dgm:pt modelId="{48D3148D-AFCD-45E9-B672-14EE22BCD6C1}" type="pres">
      <dgm:prSet presAssocID="{CC1B9913-A315-470E-A87D-D4F02BC31A4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388B7E0-75F4-4D3B-A08F-05E6F23F5E4D}" type="pres">
      <dgm:prSet presAssocID="{CC1B9913-A315-470E-A87D-D4F02BC31A48}" presName="arrow" presStyleLbl="bgShp" presStyleIdx="0" presStyleCnt="1"/>
      <dgm:spPr/>
    </dgm:pt>
    <dgm:pt modelId="{E03169EE-0E8E-4F6E-B303-1131D1AC4C29}" type="pres">
      <dgm:prSet presAssocID="{CC1B9913-A315-470E-A87D-D4F02BC31A48}" presName="linearProcess" presStyleCnt="0"/>
      <dgm:spPr/>
    </dgm:pt>
    <dgm:pt modelId="{11ED84A0-1E1A-4D20-9B34-F8D6CE6D4814}" type="pres">
      <dgm:prSet presAssocID="{4AD538C8-0876-454C-A8B6-2085A13D614A}" presName="textNode" presStyleLbl="node1" presStyleIdx="0" presStyleCnt="3" custScaleX="80703" custScaleY="80703" custLinFactNeighborX="-604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CE460D-96D2-4ADE-8CE8-206656A5C8DF}" type="pres">
      <dgm:prSet presAssocID="{F1013A71-4A67-4EBF-AD22-B3029AD64C5F}" presName="sibTrans" presStyleCnt="0"/>
      <dgm:spPr/>
    </dgm:pt>
    <dgm:pt modelId="{7726B587-872E-4129-B072-3215D8035F6E}" type="pres">
      <dgm:prSet presAssocID="{2B229937-D12E-4E25-90D3-35626D7D73B6}" presName="textNode" presStyleLbl="node1" presStyleIdx="1" presStyleCnt="3" custScaleX="80995" custScaleY="80995" custLinFactNeighborX="-309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901716-154D-4A31-907E-D71A33249D50}" type="pres">
      <dgm:prSet presAssocID="{685416DD-BA2B-42CD-9583-925847AB3592}" presName="sibTrans" presStyleCnt="0"/>
      <dgm:spPr/>
    </dgm:pt>
    <dgm:pt modelId="{3D0B601F-EACF-485B-B1A9-51062DBD96B4}" type="pres">
      <dgm:prSet presAssocID="{97245CD7-56E5-4338-A2E4-82D20B4144B7}" presName="textNode" presStyleLbl="node1" presStyleIdx="2" presStyleCnt="3" custScaleX="80703" custScaleY="80703" custLinFactNeighborX="-19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F23A2F-4C2A-4CA4-9FEE-468EE9A8A588}" type="presOf" srcId="{CC1B9913-A315-470E-A87D-D4F02BC31A48}" destId="{48D3148D-AFCD-45E9-B672-14EE22BCD6C1}" srcOrd="0" destOrd="0" presId="urn:microsoft.com/office/officeart/2005/8/layout/hProcess9"/>
    <dgm:cxn modelId="{4DAD23C9-1A37-4C25-9A04-39305D6A75CC}" type="presOf" srcId="{2B229937-D12E-4E25-90D3-35626D7D73B6}" destId="{7726B587-872E-4129-B072-3215D8035F6E}" srcOrd="0" destOrd="0" presId="urn:microsoft.com/office/officeart/2005/8/layout/hProcess9"/>
    <dgm:cxn modelId="{9C43667F-0DF7-4CF8-840C-A03CE1FB86EA}" srcId="{CC1B9913-A315-470E-A87D-D4F02BC31A48}" destId="{97245CD7-56E5-4338-A2E4-82D20B4144B7}" srcOrd="2" destOrd="0" parTransId="{7D524C68-C1FF-4046-8A54-939960B02009}" sibTransId="{2CC3F601-B351-4D14-AC05-C0AFA175F7F4}"/>
    <dgm:cxn modelId="{E6EF2C23-9CDF-49CA-9A1A-45B6091D1DAF}" srcId="{CC1B9913-A315-470E-A87D-D4F02BC31A48}" destId="{2B229937-D12E-4E25-90D3-35626D7D73B6}" srcOrd="1" destOrd="0" parTransId="{F27FAD20-B300-451E-B8BE-14D62E73071A}" sibTransId="{685416DD-BA2B-42CD-9583-925847AB3592}"/>
    <dgm:cxn modelId="{701DE39B-11F1-43A9-846F-FB0BFBB6296D}" type="presOf" srcId="{4AD538C8-0876-454C-A8B6-2085A13D614A}" destId="{11ED84A0-1E1A-4D20-9B34-F8D6CE6D4814}" srcOrd="0" destOrd="0" presId="urn:microsoft.com/office/officeart/2005/8/layout/hProcess9"/>
    <dgm:cxn modelId="{56CA92D8-D20A-4989-86FC-38BC075EF216}" srcId="{CC1B9913-A315-470E-A87D-D4F02BC31A48}" destId="{4AD538C8-0876-454C-A8B6-2085A13D614A}" srcOrd="0" destOrd="0" parTransId="{65742743-A834-447D-B77D-05630AA4C98C}" sibTransId="{F1013A71-4A67-4EBF-AD22-B3029AD64C5F}"/>
    <dgm:cxn modelId="{2F98AAA4-43C4-40F7-880F-747A2D06A7BA}" type="presOf" srcId="{97245CD7-56E5-4338-A2E4-82D20B4144B7}" destId="{3D0B601F-EACF-485B-B1A9-51062DBD96B4}" srcOrd="0" destOrd="0" presId="urn:microsoft.com/office/officeart/2005/8/layout/hProcess9"/>
    <dgm:cxn modelId="{70475210-5551-4894-92D2-E4D0C69C99F3}" type="presParOf" srcId="{48D3148D-AFCD-45E9-B672-14EE22BCD6C1}" destId="{B388B7E0-75F4-4D3B-A08F-05E6F23F5E4D}" srcOrd="0" destOrd="0" presId="urn:microsoft.com/office/officeart/2005/8/layout/hProcess9"/>
    <dgm:cxn modelId="{DE73AE43-86CE-4032-9C4F-7AE7CDD6BF40}" type="presParOf" srcId="{48D3148D-AFCD-45E9-B672-14EE22BCD6C1}" destId="{E03169EE-0E8E-4F6E-B303-1131D1AC4C29}" srcOrd="1" destOrd="0" presId="urn:microsoft.com/office/officeart/2005/8/layout/hProcess9"/>
    <dgm:cxn modelId="{BA34B55E-02F1-4BC8-AF4E-BC103F01DC1F}" type="presParOf" srcId="{E03169EE-0E8E-4F6E-B303-1131D1AC4C29}" destId="{11ED84A0-1E1A-4D20-9B34-F8D6CE6D4814}" srcOrd="0" destOrd="0" presId="urn:microsoft.com/office/officeart/2005/8/layout/hProcess9"/>
    <dgm:cxn modelId="{7C32148A-927F-4B2D-BB14-57B6D3500F65}" type="presParOf" srcId="{E03169EE-0E8E-4F6E-B303-1131D1AC4C29}" destId="{B6CE460D-96D2-4ADE-8CE8-206656A5C8DF}" srcOrd="1" destOrd="0" presId="urn:microsoft.com/office/officeart/2005/8/layout/hProcess9"/>
    <dgm:cxn modelId="{B518647B-CDCB-42D1-8AB8-63E81A56C3EC}" type="presParOf" srcId="{E03169EE-0E8E-4F6E-B303-1131D1AC4C29}" destId="{7726B587-872E-4129-B072-3215D8035F6E}" srcOrd="2" destOrd="0" presId="urn:microsoft.com/office/officeart/2005/8/layout/hProcess9"/>
    <dgm:cxn modelId="{F82BC0F2-69B7-4609-99DF-6C8CD99A3DF9}" type="presParOf" srcId="{E03169EE-0E8E-4F6E-B303-1131D1AC4C29}" destId="{7A901716-154D-4A31-907E-D71A33249D50}" srcOrd="3" destOrd="0" presId="urn:microsoft.com/office/officeart/2005/8/layout/hProcess9"/>
    <dgm:cxn modelId="{4D28F690-77E7-4E8E-8C00-DAFE124C55FC}" type="presParOf" srcId="{E03169EE-0E8E-4F6E-B303-1131D1AC4C29}" destId="{3D0B601F-EACF-485B-B1A9-51062DBD96B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5FAB3E-FF9F-4AFA-9D3A-3757E4A2F2A8}" type="doc">
      <dgm:prSet loTypeId="urn:microsoft.com/office/officeart/2005/8/layout/equation2" loCatId="process" qsTypeId="urn:microsoft.com/office/officeart/2009/2/quickstyle/3d8" qsCatId="3D" csTypeId="urn:microsoft.com/office/officeart/2005/8/colors/accent1_1" csCatId="accent1" phldr="1"/>
      <dgm:spPr/>
    </dgm:pt>
    <dgm:pt modelId="{9CA2F7C8-019E-41CC-873B-0A961891885C}">
      <dgm:prSet phldrT="[Texto]"/>
      <dgm:spPr/>
      <dgm:t>
        <a:bodyPr/>
        <a:lstStyle/>
        <a:p>
          <a:r>
            <a:rPr lang="en-US" noProof="0" dirty="0" smtClean="0">
              <a:latin typeface="Century Gothic" pitchFamily="34" charset="0"/>
            </a:rPr>
            <a:t>Search</a:t>
          </a:r>
          <a:endParaRPr lang="en-US" noProof="0" dirty="0">
            <a:latin typeface="Century Gothic" pitchFamily="34" charset="0"/>
          </a:endParaRPr>
        </a:p>
      </dgm:t>
    </dgm:pt>
    <dgm:pt modelId="{B3FDA073-9ED3-4DE2-91E1-C9287F472E64}" type="parTrans" cxnId="{83BFE1A9-05E7-4B4D-9057-E38A357F16CC}">
      <dgm:prSet/>
      <dgm:spPr/>
      <dgm:t>
        <a:bodyPr/>
        <a:lstStyle/>
        <a:p>
          <a:endParaRPr lang="en-US" noProof="0"/>
        </a:p>
      </dgm:t>
    </dgm:pt>
    <dgm:pt modelId="{7295FC68-F401-4B40-BE26-4BFC0EB71D2B}" type="sibTrans" cxnId="{83BFE1A9-05E7-4B4D-9057-E38A357F16CC}">
      <dgm:prSet/>
      <dgm:spPr/>
      <dgm:t>
        <a:bodyPr/>
        <a:lstStyle/>
        <a:p>
          <a:endParaRPr lang="en-US" noProof="0"/>
        </a:p>
      </dgm:t>
    </dgm:pt>
    <dgm:pt modelId="{3C808159-CC29-43B9-A910-34E44DAE2D75}">
      <dgm:prSet phldrT="[Texto]"/>
      <dgm:spPr/>
      <dgm:t>
        <a:bodyPr/>
        <a:lstStyle/>
        <a:p>
          <a:r>
            <a:rPr lang="en-US" noProof="0" smtClean="0">
              <a:latin typeface="Century Gothic" pitchFamily="34" charset="0"/>
            </a:rPr>
            <a:t>Find</a:t>
          </a:r>
          <a:endParaRPr lang="en-US" noProof="0">
            <a:latin typeface="Century Gothic" pitchFamily="34" charset="0"/>
          </a:endParaRPr>
        </a:p>
      </dgm:t>
    </dgm:pt>
    <dgm:pt modelId="{1DC2BE38-6EE7-494F-8F44-F1913B870985}" type="parTrans" cxnId="{19D8723F-4325-4BFA-8A15-3CF3268854F5}">
      <dgm:prSet/>
      <dgm:spPr/>
      <dgm:t>
        <a:bodyPr/>
        <a:lstStyle/>
        <a:p>
          <a:endParaRPr lang="en-US" noProof="0"/>
        </a:p>
      </dgm:t>
    </dgm:pt>
    <dgm:pt modelId="{06748FAF-0915-44A3-912E-C7BE7906AF86}" type="sibTrans" cxnId="{19D8723F-4325-4BFA-8A15-3CF3268854F5}">
      <dgm:prSet/>
      <dgm:spPr/>
      <dgm:t>
        <a:bodyPr/>
        <a:lstStyle/>
        <a:p>
          <a:endParaRPr lang="en-US" noProof="0"/>
        </a:p>
      </dgm:t>
    </dgm:pt>
    <dgm:pt modelId="{8F582C1E-2C1C-402E-920C-68D9A2827E01}">
      <dgm:prSet phldrT="[Texto]"/>
      <dgm:spPr/>
      <dgm:t>
        <a:bodyPr/>
        <a:lstStyle/>
        <a:p>
          <a:r>
            <a:rPr lang="en-US" noProof="0" dirty="0" smtClean="0">
              <a:latin typeface="Century Gothic" pitchFamily="34" charset="0"/>
            </a:rPr>
            <a:t>Discover</a:t>
          </a:r>
          <a:endParaRPr lang="en-US" noProof="0" dirty="0">
            <a:latin typeface="Century Gothic" pitchFamily="34" charset="0"/>
          </a:endParaRPr>
        </a:p>
      </dgm:t>
    </dgm:pt>
    <dgm:pt modelId="{47459A5B-AF68-46B5-8CCF-0F92534C3B4C}" type="parTrans" cxnId="{43BC842B-B7A6-4896-80F1-717BCEA0DB21}">
      <dgm:prSet/>
      <dgm:spPr/>
      <dgm:t>
        <a:bodyPr/>
        <a:lstStyle/>
        <a:p>
          <a:endParaRPr lang="en-US" noProof="0"/>
        </a:p>
      </dgm:t>
    </dgm:pt>
    <dgm:pt modelId="{509D5EBF-9BC9-4B44-8230-CC9766578B88}" type="sibTrans" cxnId="{43BC842B-B7A6-4896-80F1-717BCEA0DB21}">
      <dgm:prSet/>
      <dgm:spPr/>
      <dgm:t>
        <a:bodyPr/>
        <a:lstStyle/>
        <a:p>
          <a:endParaRPr lang="en-US" noProof="0"/>
        </a:p>
      </dgm:t>
    </dgm:pt>
    <dgm:pt modelId="{149BC739-0247-4642-B1E9-249EC008203F}" type="pres">
      <dgm:prSet presAssocID="{7B5FAB3E-FF9F-4AFA-9D3A-3757E4A2F2A8}" presName="Name0" presStyleCnt="0">
        <dgm:presLayoutVars>
          <dgm:dir/>
          <dgm:resizeHandles val="exact"/>
        </dgm:presLayoutVars>
      </dgm:prSet>
      <dgm:spPr/>
    </dgm:pt>
    <dgm:pt modelId="{E44EB634-9358-43E7-A318-49E7F7B858C8}" type="pres">
      <dgm:prSet presAssocID="{7B5FAB3E-FF9F-4AFA-9D3A-3757E4A2F2A8}" presName="vNodes" presStyleCnt="0"/>
      <dgm:spPr/>
    </dgm:pt>
    <dgm:pt modelId="{4936CED8-9B3C-4D11-8659-6372D116095B}" type="pres">
      <dgm:prSet presAssocID="{9CA2F7C8-019E-41CC-873B-0A961891885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AC2B76-019E-4C58-BA90-0D8BAD3F5FF4}" type="pres">
      <dgm:prSet presAssocID="{7295FC68-F401-4B40-BE26-4BFC0EB71D2B}" presName="spacerT" presStyleCnt="0"/>
      <dgm:spPr/>
    </dgm:pt>
    <dgm:pt modelId="{61A66F5E-24DC-4E58-8B46-0F17E610266F}" type="pres">
      <dgm:prSet presAssocID="{7295FC68-F401-4B40-BE26-4BFC0EB71D2B}" presName="sibTrans" presStyleLbl="sibTrans2D1" presStyleIdx="0" presStyleCnt="2"/>
      <dgm:spPr/>
      <dgm:t>
        <a:bodyPr/>
        <a:lstStyle/>
        <a:p>
          <a:endParaRPr lang="es-ES"/>
        </a:p>
      </dgm:t>
    </dgm:pt>
    <dgm:pt modelId="{0C825128-436B-4E3C-A7E5-90591B9978EB}" type="pres">
      <dgm:prSet presAssocID="{7295FC68-F401-4B40-BE26-4BFC0EB71D2B}" presName="spacerB" presStyleCnt="0"/>
      <dgm:spPr/>
    </dgm:pt>
    <dgm:pt modelId="{B47EF9D7-74EE-4221-A80A-14394F9EFB3E}" type="pres">
      <dgm:prSet presAssocID="{3C808159-CC29-43B9-A910-34E44DAE2D7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95FD01-9E52-4B2C-A040-06C548274BB0}" type="pres">
      <dgm:prSet presAssocID="{7B5FAB3E-FF9F-4AFA-9D3A-3757E4A2F2A8}" presName="sibTransLast" presStyleLbl="sibTrans2D1" presStyleIdx="1" presStyleCnt="2"/>
      <dgm:spPr/>
      <dgm:t>
        <a:bodyPr/>
        <a:lstStyle/>
        <a:p>
          <a:endParaRPr lang="es-ES"/>
        </a:p>
      </dgm:t>
    </dgm:pt>
    <dgm:pt modelId="{A865D6A3-F53F-415B-B2F3-6EB85FCF4B21}" type="pres">
      <dgm:prSet presAssocID="{7B5FAB3E-FF9F-4AFA-9D3A-3757E4A2F2A8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53200862-97E0-4207-B9B1-E51584282D7D}" type="pres">
      <dgm:prSet presAssocID="{7B5FAB3E-FF9F-4AFA-9D3A-3757E4A2F2A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E8CC219-142E-4BDA-A4A9-D3595F6EA0CD}" type="presOf" srcId="{7295FC68-F401-4B40-BE26-4BFC0EB71D2B}" destId="{61A66F5E-24DC-4E58-8B46-0F17E610266F}" srcOrd="0" destOrd="0" presId="urn:microsoft.com/office/officeart/2005/8/layout/equation2"/>
    <dgm:cxn modelId="{7F44F052-4923-4E7D-BE41-AD0D3F375783}" type="presOf" srcId="{3C808159-CC29-43B9-A910-34E44DAE2D75}" destId="{B47EF9D7-74EE-4221-A80A-14394F9EFB3E}" srcOrd="0" destOrd="0" presId="urn:microsoft.com/office/officeart/2005/8/layout/equation2"/>
    <dgm:cxn modelId="{32E8AB09-83F0-4A36-BF38-392AE7B06AB0}" type="presOf" srcId="{9CA2F7C8-019E-41CC-873B-0A961891885C}" destId="{4936CED8-9B3C-4D11-8659-6372D116095B}" srcOrd="0" destOrd="0" presId="urn:microsoft.com/office/officeart/2005/8/layout/equation2"/>
    <dgm:cxn modelId="{19D8723F-4325-4BFA-8A15-3CF3268854F5}" srcId="{7B5FAB3E-FF9F-4AFA-9D3A-3757E4A2F2A8}" destId="{3C808159-CC29-43B9-A910-34E44DAE2D75}" srcOrd="1" destOrd="0" parTransId="{1DC2BE38-6EE7-494F-8F44-F1913B870985}" sibTransId="{06748FAF-0915-44A3-912E-C7BE7906AF86}"/>
    <dgm:cxn modelId="{BF0BC768-01D8-4F42-99EE-3285222854CB}" type="presOf" srcId="{7B5FAB3E-FF9F-4AFA-9D3A-3757E4A2F2A8}" destId="{149BC739-0247-4642-B1E9-249EC008203F}" srcOrd="0" destOrd="0" presId="urn:microsoft.com/office/officeart/2005/8/layout/equation2"/>
    <dgm:cxn modelId="{C081DCCC-F8F7-4838-8CFF-5DE53B6B5D1C}" type="presOf" srcId="{8F582C1E-2C1C-402E-920C-68D9A2827E01}" destId="{53200862-97E0-4207-B9B1-E51584282D7D}" srcOrd="0" destOrd="0" presId="urn:microsoft.com/office/officeart/2005/8/layout/equation2"/>
    <dgm:cxn modelId="{8C3E07EA-7C4E-4315-9F09-283D2A18F0C8}" type="presOf" srcId="{06748FAF-0915-44A3-912E-C7BE7906AF86}" destId="{A865D6A3-F53F-415B-B2F3-6EB85FCF4B21}" srcOrd="1" destOrd="0" presId="urn:microsoft.com/office/officeart/2005/8/layout/equation2"/>
    <dgm:cxn modelId="{83BFE1A9-05E7-4B4D-9057-E38A357F16CC}" srcId="{7B5FAB3E-FF9F-4AFA-9D3A-3757E4A2F2A8}" destId="{9CA2F7C8-019E-41CC-873B-0A961891885C}" srcOrd="0" destOrd="0" parTransId="{B3FDA073-9ED3-4DE2-91E1-C9287F472E64}" sibTransId="{7295FC68-F401-4B40-BE26-4BFC0EB71D2B}"/>
    <dgm:cxn modelId="{43BC842B-B7A6-4896-80F1-717BCEA0DB21}" srcId="{7B5FAB3E-FF9F-4AFA-9D3A-3757E4A2F2A8}" destId="{8F582C1E-2C1C-402E-920C-68D9A2827E01}" srcOrd="2" destOrd="0" parTransId="{47459A5B-AF68-46B5-8CCF-0F92534C3B4C}" sibTransId="{509D5EBF-9BC9-4B44-8230-CC9766578B88}"/>
    <dgm:cxn modelId="{CD8F7202-C3BA-4399-B37C-9D7741297961}" type="presOf" srcId="{06748FAF-0915-44A3-912E-C7BE7906AF86}" destId="{6B95FD01-9E52-4B2C-A040-06C548274BB0}" srcOrd="0" destOrd="0" presId="urn:microsoft.com/office/officeart/2005/8/layout/equation2"/>
    <dgm:cxn modelId="{9CD4CBAC-D864-4EA7-A014-699B0152A4F4}" type="presParOf" srcId="{149BC739-0247-4642-B1E9-249EC008203F}" destId="{E44EB634-9358-43E7-A318-49E7F7B858C8}" srcOrd="0" destOrd="0" presId="urn:microsoft.com/office/officeart/2005/8/layout/equation2"/>
    <dgm:cxn modelId="{1021CEC8-D3B6-43B0-9F38-0FBBBAEDED47}" type="presParOf" srcId="{E44EB634-9358-43E7-A318-49E7F7B858C8}" destId="{4936CED8-9B3C-4D11-8659-6372D116095B}" srcOrd="0" destOrd="0" presId="urn:microsoft.com/office/officeart/2005/8/layout/equation2"/>
    <dgm:cxn modelId="{201367BA-5E7F-46F9-A133-5987A54DAD4C}" type="presParOf" srcId="{E44EB634-9358-43E7-A318-49E7F7B858C8}" destId="{E3AC2B76-019E-4C58-BA90-0D8BAD3F5FF4}" srcOrd="1" destOrd="0" presId="urn:microsoft.com/office/officeart/2005/8/layout/equation2"/>
    <dgm:cxn modelId="{CA6DF746-32C6-4BD0-AE75-FFF5DB9FD9A7}" type="presParOf" srcId="{E44EB634-9358-43E7-A318-49E7F7B858C8}" destId="{61A66F5E-24DC-4E58-8B46-0F17E610266F}" srcOrd="2" destOrd="0" presId="urn:microsoft.com/office/officeart/2005/8/layout/equation2"/>
    <dgm:cxn modelId="{1F0F325B-C851-4EEA-A068-F4910CC0AC63}" type="presParOf" srcId="{E44EB634-9358-43E7-A318-49E7F7B858C8}" destId="{0C825128-436B-4E3C-A7E5-90591B9978EB}" srcOrd="3" destOrd="0" presId="urn:microsoft.com/office/officeart/2005/8/layout/equation2"/>
    <dgm:cxn modelId="{DB4C81A0-F041-4261-B9FC-19E493C51379}" type="presParOf" srcId="{E44EB634-9358-43E7-A318-49E7F7B858C8}" destId="{B47EF9D7-74EE-4221-A80A-14394F9EFB3E}" srcOrd="4" destOrd="0" presId="urn:microsoft.com/office/officeart/2005/8/layout/equation2"/>
    <dgm:cxn modelId="{16E49165-3C75-4655-8285-41DC802338B7}" type="presParOf" srcId="{149BC739-0247-4642-B1E9-249EC008203F}" destId="{6B95FD01-9E52-4B2C-A040-06C548274BB0}" srcOrd="1" destOrd="0" presId="urn:microsoft.com/office/officeart/2005/8/layout/equation2"/>
    <dgm:cxn modelId="{466FDE7E-754E-438F-AFB2-EFC40790CC24}" type="presParOf" srcId="{6B95FD01-9E52-4B2C-A040-06C548274BB0}" destId="{A865D6A3-F53F-415B-B2F3-6EB85FCF4B21}" srcOrd="0" destOrd="0" presId="urn:microsoft.com/office/officeart/2005/8/layout/equation2"/>
    <dgm:cxn modelId="{ED9034F9-7FF2-45B7-B784-76A73A0D8317}" type="presParOf" srcId="{149BC739-0247-4642-B1E9-249EC008203F}" destId="{53200862-97E0-4207-B9B1-E51584282D7D}" srcOrd="2" destOrd="0" presId="urn:microsoft.com/office/officeart/2005/8/layout/equation2"/>
  </dgm:cxnLst>
  <dgm:bg>
    <a:effectLst>
      <a:glow rad="127000">
        <a:schemeClr val="accent1">
          <a:alpha val="86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39548F-FC7A-4677-AFCC-FCC3D7DB5EE7}" type="doc">
      <dgm:prSet loTypeId="urn:microsoft.com/office/officeart/2005/8/layout/hList7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C7CD38AA-F74A-4595-9E18-A306500916A2}">
      <dgm:prSet phldrT="[Texto]"/>
      <dgm:spPr/>
      <dgm:t>
        <a:bodyPr/>
        <a:lstStyle/>
        <a:p>
          <a:r>
            <a:rPr lang="en-US" noProof="0" dirty="0" smtClean="0">
              <a:latin typeface="Century Gothic" pitchFamily="34" charset="0"/>
            </a:rPr>
            <a:t>Interface</a:t>
          </a:r>
          <a:endParaRPr lang="en-US" noProof="0" dirty="0">
            <a:latin typeface="Century Gothic" pitchFamily="34" charset="0"/>
          </a:endParaRPr>
        </a:p>
      </dgm:t>
    </dgm:pt>
    <dgm:pt modelId="{81829530-9086-4BA9-8C5F-E183D6017188}" type="parTrans" cxnId="{5E6617FA-DD1F-413C-8A82-EEBEB454C209}">
      <dgm:prSet/>
      <dgm:spPr/>
      <dgm:t>
        <a:bodyPr/>
        <a:lstStyle/>
        <a:p>
          <a:endParaRPr lang="en-US" noProof="0">
            <a:latin typeface="Century Gothic" pitchFamily="34" charset="0"/>
          </a:endParaRPr>
        </a:p>
      </dgm:t>
    </dgm:pt>
    <dgm:pt modelId="{9D267148-C598-4E69-B8F6-1D59AA269FCF}" type="sibTrans" cxnId="{5E6617FA-DD1F-413C-8A82-EEBEB454C209}">
      <dgm:prSet/>
      <dgm:spPr/>
      <dgm:t>
        <a:bodyPr/>
        <a:lstStyle/>
        <a:p>
          <a:endParaRPr lang="en-US" noProof="0">
            <a:latin typeface="Century Gothic" pitchFamily="34" charset="0"/>
          </a:endParaRPr>
        </a:p>
      </dgm:t>
    </dgm:pt>
    <dgm:pt modelId="{4EA7BE02-CF72-4DBA-A428-6A9E67C63D0D}">
      <dgm:prSet phldrT="[Texto]"/>
      <dgm:spPr/>
      <dgm:t>
        <a:bodyPr/>
        <a:lstStyle/>
        <a:p>
          <a:r>
            <a:rPr lang="en-US" noProof="0" dirty="0" smtClean="0">
              <a:latin typeface="Century Gothic" pitchFamily="34" charset="0"/>
            </a:rPr>
            <a:t>Visualization</a:t>
          </a:r>
          <a:endParaRPr lang="en-US" noProof="0" dirty="0">
            <a:latin typeface="Century Gothic" pitchFamily="34" charset="0"/>
          </a:endParaRPr>
        </a:p>
      </dgm:t>
    </dgm:pt>
    <dgm:pt modelId="{84125B38-5064-454E-9458-45EFBD007318}" type="parTrans" cxnId="{81919813-DF47-4B64-83BE-AD329A1348D4}">
      <dgm:prSet/>
      <dgm:spPr/>
      <dgm:t>
        <a:bodyPr/>
        <a:lstStyle/>
        <a:p>
          <a:endParaRPr lang="en-US" noProof="0">
            <a:latin typeface="Century Gothic" pitchFamily="34" charset="0"/>
          </a:endParaRPr>
        </a:p>
      </dgm:t>
    </dgm:pt>
    <dgm:pt modelId="{63796C34-7D05-4F20-8F90-EE6E84F48A2D}" type="sibTrans" cxnId="{81919813-DF47-4B64-83BE-AD329A1348D4}">
      <dgm:prSet/>
      <dgm:spPr/>
      <dgm:t>
        <a:bodyPr/>
        <a:lstStyle/>
        <a:p>
          <a:endParaRPr lang="en-US" noProof="0">
            <a:latin typeface="Century Gothic" pitchFamily="34" charset="0"/>
          </a:endParaRPr>
        </a:p>
      </dgm:t>
    </dgm:pt>
    <dgm:pt modelId="{3FDD356D-2C59-45D9-98B3-D42C1061EED1}">
      <dgm:prSet phldrT="[Texto]"/>
      <dgm:spPr/>
      <dgm:t>
        <a:bodyPr/>
        <a:lstStyle/>
        <a:p>
          <a:r>
            <a:rPr lang="en-US" noProof="0" dirty="0" smtClean="0">
              <a:latin typeface="Century Gothic" pitchFamily="34" charset="0"/>
            </a:rPr>
            <a:t>Semantic engine</a:t>
          </a:r>
          <a:endParaRPr lang="en-US" noProof="0" dirty="0">
            <a:latin typeface="Century Gothic" pitchFamily="34" charset="0"/>
          </a:endParaRPr>
        </a:p>
      </dgm:t>
    </dgm:pt>
    <dgm:pt modelId="{DB109586-2D7B-443B-9F31-F93C2530C26A}" type="parTrans" cxnId="{CEB2645F-EA10-4329-B46B-199A2CCEA476}">
      <dgm:prSet/>
      <dgm:spPr/>
      <dgm:t>
        <a:bodyPr/>
        <a:lstStyle/>
        <a:p>
          <a:endParaRPr lang="en-US" noProof="0">
            <a:latin typeface="Century Gothic" pitchFamily="34" charset="0"/>
          </a:endParaRPr>
        </a:p>
      </dgm:t>
    </dgm:pt>
    <dgm:pt modelId="{574CD821-FDAF-415A-85A8-1A480098AED7}" type="sibTrans" cxnId="{CEB2645F-EA10-4329-B46B-199A2CCEA476}">
      <dgm:prSet/>
      <dgm:spPr/>
      <dgm:t>
        <a:bodyPr/>
        <a:lstStyle/>
        <a:p>
          <a:endParaRPr lang="en-US" noProof="0">
            <a:latin typeface="Century Gothic" pitchFamily="34" charset="0"/>
          </a:endParaRPr>
        </a:p>
      </dgm:t>
    </dgm:pt>
    <dgm:pt modelId="{3F37717D-FBBA-4B81-BDC8-3221D5D9185A}" type="pres">
      <dgm:prSet presAssocID="{7939548F-FC7A-4677-AFCC-FCC3D7DB5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E28F6C-6EAA-42C3-AEE3-5B06FC304576}" type="pres">
      <dgm:prSet presAssocID="{7939548F-FC7A-4677-AFCC-FCC3D7DB5EE7}" presName="fgShape" presStyleLbl="fgShp" presStyleIdx="0" presStyleCnt="1"/>
      <dgm:spPr/>
      <dgm:t>
        <a:bodyPr/>
        <a:lstStyle/>
        <a:p>
          <a:endParaRPr lang="es-ES"/>
        </a:p>
      </dgm:t>
    </dgm:pt>
    <dgm:pt modelId="{6A3D84F6-F256-4A8B-9785-9B7C32CC528D}" type="pres">
      <dgm:prSet presAssocID="{7939548F-FC7A-4677-AFCC-FCC3D7DB5EE7}" presName="linComp" presStyleCnt="0"/>
      <dgm:spPr/>
      <dgm:t>
        <a:bodyPr/>
        <a:lstStyle/>
        <a:p>
          <a:endParaRPr lang="es-ES"/>
        </a:p>
      </dgm:t>
    </dgm:pt>
    <dgm:pt modelId="{C4C77093-E3F7-493D-850B-9A5F5878A7F9}" type="pres">
      <dgm:prSet presAssocID="{3FDD356D-2C59-45D9-98B3-D42C1061EED1}" presName="compNode" presStyleCnt="0"/>
      <dgm:spPr/>
      <dgm:t>
        <a:bodyPr/>
        <a:lstStyle/>
        <a:p>
          <a:endParaRPr lang="es-ES"/>
        </a:p>
      </dgm:t>
    </dgm:pt>
    <dgm:pt modelId="{15D24DD3-7EFC-444B-8C0E-4146CF213234}" type="pres">
      <dgm:prSet presAssocID="{3FDD356D-2C59-45D9-98B3-D42C1061EED1}" presName="bkgdShape" presStyleLbl="node1" presStyleIdx="0" presStyleCnt="3"/>
      <dgm:spPr/>
      <dgm:t>
        <a:bodyPr/>
        <a:lstStyle/>
        <a:p>
          <a:endParaRPr lang="es-ES"/>
        </a:p>
      </dgm:t>
    </dgm:pt>
    <dgm:pt modelId="{DC53ED87-97FF-48E4-BA24-A949EB104B3D}" type="pres">
      <dgm:prSet presAssocID="{3FDD356D-2C59-45D9-98B3-D42C1061EED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A2C939-0F0E-4033-9EA7-EE27053B23FE}" type="pres">
      <dgm:prSet presAssocID="{3FDD356D-2C59-45D9-98B3-D42C1061EED1}" presName="invisiNode" presStyleLbl="node1" presStyleIdx="0" presStyleCnt="3"/>
      <dgm:spPr/>
      <dgm:t>
        <a:bodyPr/>
        <a:lstStyle/>
        <a:p>
          <a:endParaRPr lang="es-ES"/>
        </a:p>
      </dgm:t>
    </dgm:pt>
    <dgm:pt modelId="{605A192C-838A-42F4-8D7C-C7A8FE4158CC}" type="pres">
      <dgm:prSet presAssocID="{3FDD356D-2C59-45D9-98B3-D42C1061EED1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s-ES"/>
        </a:p>
      </dgm:t>
    </dgm:pt>
    <dgm:pt modelId="{7E917E0D-BED3-4454-B6AD-50BDC5BFBDCB}" type="pres">
      <dgm:prSet presAssocID="{574CD821-FDAF-415A-85A8-1A480098AED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710DFDD-ACF7-496E-8418-10E74F493847}" type="pres">
      <dgm:prSet presAssocID="{C7CD38AA-F74A-4595-9E18-A306500916A2}" presName="compNode" presStyleCnt="0"/>
      <dgm:spPr/>
      <dgm:t>
        <a:bodyPr/>
        <a:lstStyle/>
        <a:p>
          <a:endParaRPr lang="es-ES"/>
        </a:p>
      </dgm:t>
    </dgm:pt>
    <dgm:pt modelId="{527282A1-189D-4F2B-AF35-7612B14FBFBA}" type="pres">
      <dgm:prSet presAssocID="{C7CD38AA-F74A-4595-9E18-A306500916A2}" presName="bkgdShape" presStyleLbl="node1" presStyleIdx="1" presStyleCnt="3"/>
      <dgm:spPr/>
      <dgm:t>
        <a:bodyPr/>
        <a:lstStyle/>
        <a:p>
          <a:endParaRPr lang="es-ES"/>
        </a:p>
      </dgm:t>
    </dgm:pt>
    <dgm:pt modelId="{0A5819F5-FA9B-41BD-9ECA-C052DA4952C2}" type="pres">
      <dgm:prSet presAssocID="{C7CD38AA-F74A-4595-9E18-A306500916A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8EC868-23AE-414C-9B71-C85B9AFD8289}" type="pres">
      <dgm:prSet presAssocID="{C7CD38AA-F74A-4595-9E18-A306500916A2}" presName="invisiNode" presStyleLbl="node1" presStyleIdx="1" presStyleCnt="3"/>
      <dgm:spPr/>
      <dgm:t>
        <a:bodyPr/>
        <a:lstStyle/>
        <a:p>
          <a:endParaRPr lang="es-ES"/>
        </a:p>
      </dgm:t>
    </dgm:pt>
    <dgm:pt modelId="{78CE64A0-D7A1-44EA-9C5F-EDF6432F2CC3}" type="pres">
      <dgm:prSet presAssocID="{C7CD38AA-F74A-4595-9E18-A306500916A2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es-ES"/>
        </a:p>
      </dgm:t>
    </dgm:pt>
    <dgm:pt modelId="{51139841-DA07-4CDE-A16E-321C6A53ED6F}" type="pres">
      <dgm:prSet presAssocID="{9D267148-C598-4E69-B8F6-1D59AA269FC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F4854F2-4233-4400-A7EE-7CCD4449AA15}" type="pres">
      <dgm:prSet presAssocID="{4EA7BE02-CF72-4DBA-A428-6A9E67C63D0D}" presName="compNode" presStyleCnt="0"/>
      <dgm:spPr/>
      <dgm:t>
        <a:bodyPr/>
        <a:lstStyle/>
        <a:p>
          <a:endParaRPr lang="es-ES"/>
        </a:p>
      </dgm:t>
    </dgm:pt>
    <dgm:pt modelId="{52A75664-911C-4BD1-943F-228CC94E619C}" type="pres">
      <dgm:prSet presAssocID="{4EA7BE02-CF72-4DBA-A428-6A9E67C63D0D}" presName="bkgdShape" presStyleLbl="node1" presStyleIdx="2" presStyleCnt="3"/>
      <dgm:spPr/>
      <dgm:t>
        <a:bodyPr/>
        <a:lstStyle/>
        <a:p>
          <a:endParaRPr lang="es-ES"/>
        </a:p>
      </dgm:t>
    </dgm:pt>
    <dgm:pt modelId="{DFD689DD-A586-4C4B-8626-A9A7006E732B}" type="pres">
      <dgm:prSet presAssocID="{4EA7BE02-CF72-4DBA-A428-6A9E67C63D0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447FF0-AA42-4194-918B-FBE5C6F663A4}" type="pres">
      <dgm:prSet presAssocID="{4EA7BE02-CF72-4DBA-A428-6A9E67C63D0D}" presName="invisiNode" presStyleLbl="node1" presStyleIdx="2" presStyleCnt="3"/>
      <dgm:spPr/>
      <dgm:t>
        <a:bodyPr/>
        <a:lstStyle/>
        <a:p>
          <a:endParaRPr lang="es-ES"/>
        </a:p>
      </dgm:t>
    </dgm:pt>
    <dgm:pt modelId="{02B6ED05-970F-4C6B-BFF1-3D212D71FBFC}" type="pres">
      <dgm:prSet presAssocID="{4EA7BE02-CF72-4DBA-A428-6A9E67C63D0D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s-ES"/>
        </a:p>
      </dgm:t>
    </dgm:pt>
  </dgm:ptLst>
  <dgm:cxnLst>
    <dgm:cxn modelId="{A87B0303-CAFE-48EF-BD06-D5272145C503}" type="presOf" srcId="{9D267148-C598-4E69-B8F6-1D59AA269FCF}" destId="{51139841-DA07-4CDE-A16E-321C6A53ED6F}" srcOrd="0" destOrd="0" presId="urn:microsoft.com/office/officeart/2005/8/layout/hList7"/>
    <dgm:cxn modelId="{7EFE2140-2C1A-4ACB-B337-BEDB21404736}" type="presOf" srcId="{574CD821-FDAF-415A-85A8-1A480098AED7}" destId="{7E917E0D-BED3-4454-B6AD-50BDC5BFBDCB}" srcOrd="0" destOrd="0" presId="urn:microsoft.com/office/officeart/2005/8/layout/hList7"/>
    <dgm:cxn modelId="{2CC12C94-0314-425E-942B-56CB4A81CE1A}" type="presOf" srcId="{3FDD356D-2C59-45D9-98B3-D42C1061EED1}" destId="{DC53ED87-97FF-48E4-BA24-A949EB104B3D}" srcOrd="1" destOrd="0" presId="urn:microsoft.com/office/officeart/2005/8/layout/hList7"/>
    <dgm:cxn modelId="{D582366E-1395-4A52-9F50-C9D316EF7430}" type="presOf" srcId="{3FDD356D-2C59-45D9-98B3-D42C1061EED1}" destId="{15D24DD3-7EFC-444B-8C0E-4146CF213234}" srcOrd="0" destOrd="0" presId="urn:microsoft.com/office/officeart/2005/8/layout/hList7"/>
    <dgm:cxn modelId="{42212596-ADE6-4360-99C6-FD03EB19D3F8}" type="presOf" srcId="{4EA7BE02-CF72-4DBA-A428-6A9E67C63D0D}" destId="{52A75664-911C-4BD1-943F-228CC94E619C}" srcOrd="0" destOrd="0" presId="urn:microsoft.com/office/officeart/2005/8/layout/hList7"/>
    <dgm:cxn modelId="{B79CEF8C-DBC0-474D-9F3F-696E6E247301}" type="presOf" srcId="{7939548F-FC7A-4677-AFCC-FCC3D7DB5EE7}" destId="{3F37717D-FBBA-4B81-BDC8-3221D5D9185A}" srcOrd="0" destOrd="0" presId="urn:microsoft.com/office/officeart/2005/8/layout/hList7"/>
    <dgm:cxn modelId="{C7CD5873-5079-4460-B538-A9D780D2BE66}" type="presOf" srcId="{C7CD38AA-F74A-4595-9E18-A306500916A2}" destId="{0A5819F5-FA9B-41BD-9ECA-C052DA4952C2}" srcOrd="1" destOrd="0" presId="urn:microsoft.com/office/officeart/2005/8/layout/hList7"/>
    <dgm:cxn modelId="{5E6617FA-DD1F-413C-8A82-EEBEB454C209}" srcId="{7939548F-FC7A-4677-AFCC-FCC3D7DB5EE7}" destId="{C7CD38AA-F74A-4595-9E18-A306500916A2}" srcOrd="1" destOrd="0" parTransId="{81829530-9086-4BA9-8C5F-E183D6017188}" sibTransId="{9D267148-C598-4E69-B8F6-1D59AA269FCF}"/>
    <dgm:cxn modelId="{CEB2645F-EA10-4329-B46B-199A2CCEA476}" srcId="{7939548F-FC7A-4677-AFCC-FCC3D7DB5EE7}" destId="{3FDD356D-2C59-45D9-98B3-D42C1061EED1}" srcOrd="0" destOrd="0" parTransId="{DB109586-2D7B-443B-9F31-F93C2530C26A}" sibTransId="{574CD821-FDAF-415A-85A8-1A480098AED7}"/>
    <dgm:cxn modelId="{81919813-DF47-4B64-83BE-AD329A1348D4}" srcId="{7939548F-FC7A-4677-AFCC-FCC3D7DB5EE7}" destId="{4EA7BE02-CF72-4DBA-A428-6A9E67C63D0D}" srcOrd="2" destOrd="0" parTransId="{84125B38-5064-454E-9458-45EFBD007318}" sibTransId="{63796C34-7D05-4F20-8F90-EE6E84F48A2D}"/>
    <dgm:cxn modelId="{32EEFF28-CE6E-4293-8E8C-16C37D78095D}" type="presOf" srcId="{4EA7BE02-CF72-4DBA-A428-6A9E67C63D0D}" destId="{DFD689DD-A586-4C4B-8626-A9A7006E732B}" srcOrd="1" destOrd="0" presId="urn:microsoft.com/office/officeart/2005/8/layout/hList7"/>
    <dgm:cxn modelId="{C9C7C3A6-13D7-46F0-8F0E-9F610CA82315}" type="presOf" srcId="{C7CD38AA-F74A-4595-9E18-A306500916A2}" destId="{527282A1-189D-4F2B-AF35-7612B14FBFBA}" srcOrd="0" destOrd="0" presId="urn:microsoft.com/office/officeart/2005/8/layout/hList7"/>
    <dgm:cxn modelId="{B34C15B7-8956-4135-8290-C47DAAE39083}" type="presParOf" srcId="{3F37717D-FBBA-4B81-BDC8-3221D5D9185A}" destId="{C1E28F6C-6EAA-42C3-AEE3-5B06FC304576}" srcOrd="0" destOrd="0" presId="urn:microsoft.com/office/officeart/2005/8/layout/hList7"/>
    <dgm:cxn modelId="{6BCF6F44-C464-46D5-9F1F-426FB2DB81A9}" type="presParOf" srcId="{3F37717D-FBBA-4B81-BDC8-3221D5D9185A}" destId="{6A3D84F6-F256-4A8B-9785-9B7C32CC528D}" srcOrd="1" destOrd="0" presId="urn:microsoft.com/office/officeart/2005/8/layout/hList7"/>
    <dgm:cxn modelId="{D9E3E82E-7303-4595-BE7B-FD51703A84B2}" type="presParOf" srcId="{6A3D84F6-F256-4A8B-9785-9B7C32CC528D}" destId="{C4C77093-E3F7-493D-850B-9A5F5878A7F9}" srcOrd="0" destOrd="0" presId="urn:microsoft.com/office/officeart/2005/8/layout/hList7"/>
    <dgm:cxn modelId="{DF5EE175-11E0-44A9-A6FA-DC033D2A8B0F}" type="presParOf" srcId="{C4C77093-E3F7-493D-850B-9A5F5878A7F9}" destId="{15D24DD3-7EFC-444B-8C0E-4146CF213234}" srcOrd="0" destOrd="0" presId="urn:microsoft.com/office/officeart/2005/8/layout/hList7"/>
    <dgm:cxn modelId="{BE99CFE3-D663-4D77-9EFF-43A69A2B953F}" type="presParOf" srcId="{C4C77093-E3F7-493D-850B-9A5F5878A7F9}" destId="{DC53ED87-97FF-48E4-BA24-A949EB104B3D}" srcOrd="1" destOrd="0" presId="urn:microsoft.com/office/officeart/2005/8/layout/hList7"/>
    <dgm:cxn modelId="{591C5C2B-FCEA-4151-B032-2D88F48DEC42}" type="presParOf" srcId="{C4C77093-E3F7-493D-850B-9A5F5878A7F9}" destId="{5CA2C939-0F0E-4033-9EA7-EE27053B23FE}" srcOrd="2" destOrd="0" presId="urn:microsoft.com/office/officeart/2005/8/layout/hList7"/>
    <dgm:cxn modelId="{CD4CAC4D-4DD8-41AB-9424-D96222AE669A}" type="presParOf" srcId="{C4C77093-E3F7-493D-850B-9A5F5878A7F9}" destId="{605A192C-838A-42F4-8D7C-C7A8FE4158CC}" srcOrd="3" destOrd="0" presId="urn:microsoft.com/office/officeart/2005/8/layout/hList7"/>
    <dgm:cxn modelId="{E7589976-5329-4ACD-A6F8-47A18940F101}" type="presParOf" srcId="{6A3D84F6-F256-4A8B-9785-9B7C32CC528D}" destId="{7E917E0D-BED3-4454-B6AD-50BDC5BFBDCB}" srcOrd="1" destOrd="0" presId="urn:microsoft.com/office/officeart/2005/8/layout/hList7"/>
    <dgm:cxn modelId="{982CE77F-078A-46AE-953B-DDE742732C51}" type="presParOf" srcId="{6A3D84F6-F256-4A8B-9785-9B7C32CC528D}" destId="{6710DFDD-ACF7-496E-8418-10E74F493847}" srcOrd="2" destOrd="0" presId="urn:microsoft.com/office/officeart/2005/8/layout/hList7"/>
    <dgm:cxn modelId="{A2FFFAF3-CC44-45D4-9744-92E8F6C2EB0C}" type="presParOf" srcId="{6710DFDD-ACF7-496E-8418-10E74F493847}" destId="{527282A1-189D-4F2B-AF35-7612B14FBFBA}" srcOrd="0" destOrd="0" presId="urn:microsoft.com/office/officeart/2005/8/layout/hList7"/>
    <dgm:cxn modelId="{9341E394-5011-446F-A3FA-6B08E75E19EE}" type="presParOf" srcId="{6710DFDD-ACF7-496E-8418-10E74F493847}" destId="{0A5819F5-FA9B-41BD-9ECA-C052DA4952C2}" srcOrd="1" destOrd="0" presId="urn:microsoft.com/office/officeart/2005/8/layout/hList7"/>
    <dgm:cxn modelId="{22508085-C147-4BD9-BA8F-66D1397F534A}" type="presParOf" srcId="{6710DFDD-ACF7-496E-8418-10E74F493847}" destId="{A88EC868-23AE-414C-9B71-C85B9AFD8289}" srcOrd="2" destOrd="0" presId="urn:microsoft.com/office/officeart/2005/8/layout/hList7"/>
    <dgm:cxn modelId="{5F9F1F48-2076-45D6-9CFF-E74E4FD5845D}" type="presParOf" srcId="{6710DFDD-ACF7-496E-8418-10E74F493847}" destId="{78CE64A0-D7A1-44EA-9C5F-EDF6432F2CC3}" srcOrd="3" destOrd="0" presId="urn:microsoft.com/office/officeart/2005/8/layout/hList7"/>
    <dgm:cxn modelId="{BE587FCC-1B73-44E6-B66F-B4D19F13AAD9}" type="presParOf" srcId="{6A3D84F6-F256-4A8B-9785-9B7C32CC528D}" destId="{51139841-DA07-4CDE-A16E-321C6A53ED6F}" srcOrd="3" destOrd="0" presId="urn:microsoft.com/office/officeart/2005/8/layout/hList7"/>
    <dgm:cxn modelId="{9ABC6649-673C-4D02-A714-D25A4EA8365E}" type="presParOf" srcId="{6A3D84F6-F256-4A8B-9785-9B7C32CC528D}" destId="{5F4854F2-4233-4400-A7EE-7CCD4449AA15}" srcOrd="4" destOrd="0" presId="urn:microsoft.com/office/officeart/2005/8/layout/hList7"/>
    <dgm:cxn modelId="{FF694ED1-40CB-42E4-9C2D-D5DA3BAA552E}" type="presParOf" srcId="{5F4854F2-4233-4400-A7EE-7CCD4449AA15}" destId="{52A75664-911C-4BD1-943F-228CC94E619C}" srcOrd="0" destOrd="0" presId="urn:microsoft.com/office/officeart/2005/8/layout/hList7"/>
    <dgm:cxn modelId="{CC86446D-0A75-488B-A4D5-F424FC893C1C}" type="presParOf" srcId="{5F4854F2-4233-4400-A7EE-7CCD4449AA15}" destId="{DFD689DD-A586-4C4B-8626-A9A7006E732B}" srcOrd="1" destOrd="0" presId="urn:microsoft.com/office/officeart/2005/8/layout/hList7"/>
    <dgm:cxn modelId="{54526BFB-B138-4312-984C-8CD206FD2931}" type="presParOf" srcId="{5F4854F2-4233-4400-A7EE-7CCD4449AA15}" destId="{ED447FF0-AA42-4194-918B-FBE5C6F663A4}" srcOrd="2" destOrd="0" presId="urn:microsoft.com/office/officeart/2005/8/layout/hList7"/>
    <dgm:cxn modelId="{FC38C0C0-059A-441F-8D03-02EDA84CC2FD}" type="presParOf" srcId="{5F4854F2-4233-4400-A7EE-7CCD4449AA15}" destId="{02B6ED05-970F-4C6B-BFF1-3D212D71FBF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EE1A17-3FF8-4175-8702-0E158ABFF8CC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691F6AE-29E8-4CD4-BE84-D1EE0EC1EFC3}">
      <dgm:prSet phldrT="[Texto]" custT="1"/>
      <dgm:spPr>
        <a:solidFill>
          <a:schemeClr val="bg1"/>
        </a:solidFill>
        <a:ln>
          <a:solidFill>
            <a:srgbClr val="35A814"/>
          </a:solidFill>
        </a:ln>
      </dgm:spPr>
      <dgm:t>
        <a:bodyPr/>
        <a:lstStyle/>
        <a:p>
          <a:r>
            <a:rPr lang="es-ES" sz="800" b="1" dirty="0" smtClean="0">
              <a:solidFill>
                <a:srgbClr val="35A814"/>
              </a:solidFill>
              <a:latin typeface="Century Gothic" panose="020B0502020202020204" pitchFamily="34" charset="0"/>
            </a:rPr>
            <a:t>Management</a:t>
          </a:r>
          <a:endParaRPr lang="es-ES" sz="800" b="1" dirty="0">
            <a:solidFill>
              <a:srgbClr val="35A814"/>
            </a:solidFill>
            <a:latin typeface="Century Gothic" panose="020B0502020202020204" pitchFamily="34" charset="0"/>
          </a:endParaRPr>
        </a:p>
      </dgm:t>
    </dgm:pt>
    <dgm:pt modelId="{61F51B49-8D1B-40E9-BBA6-669A6551AC43}" type="parTrans" cxnId="{9E10E275-4C48-44D6-90ED-5C095A72BEFC}">
      <dgm:prSet/>
      <dgm:spPr/>
      <dgm:t>
        <a:bodyPr/>
        <a:lstStyle/>
        <a:p>
          <a:endParaRPr lang="es-ES" sz="600" b="1">
            <a:latin typeface="Century Gothic" panose="020B0502020202020204" pitchFamily="34" charset="0"/>
          </a:endParaRPr>
        </a:p>
      </dgm:t>
    </dgm:pt>
    <dgm:pt modelId="{B1822D18-53D8-4B97-8C91-A0457DA3EDBC}" type="sibTrans" cxnId="{9E10E275-4C48-44D6-90ED-5C095A72BEFC}">
      <dgm:prSet/>
      <dgm:spPr/>
      <dgm:t>
        <a:bodyPr/>
        <a:lstStyle/>
        <a:p>
          <a:endParaRPr lang="es-ES" sz="600" b="1">
            <a:latin typeface="Century Gothic" panose="020B0502020202020204" pitchFamily="34" charset="0"/>
          </a:endParaRPr>
        </a:p>
      </dgm:t>
    </dgm:pt>
    <dgm:pt modelId="{C4527A12-7AE6-4284-A193-643514D375C2}">
      <dgm:prSet phldrT="[Texto]" custT="1"/>
      <dgm:spPr>
        <a:solidFill>
          <a:schemeClr val="bg1"/>
        </a:solidFill>
        <a:ln>
          <a:solidFill>
            <a:srgbClr val="35A814"/>
          </a:solidFill>
        </a:ln>
      </dgm:spPr>
      <dgm:t>
        <a:bodyPr/>
        <a:lstStyle/>
        <a:p>
          <a:r>
            <a:rPr lang="es-ES" sz="800" b="1" dirty="0" smtClean="0">
              <a:solidFill>
                <a:srgbClr val="35A814"/>
              </a:solidFill>
              <a:latin typeface="Century Gothic" panose="020B0502020202020204" pitchFamily="34" charset="0"/>
            </a:rPr>
            <a:t>Production</a:t>
          </a:r>
          <a:endParaRPr lang="es-ES" sz="800" b="1" dirty="0">
            <a:solidFill>
              <a:srgbClr val="35A814"/>
            </a:solidFill>
            <a:latin typeface="Century Gothic" panose="020B0502020202020204" pitchFamily="34" charset="0"/>
          </a:endParaRPr>
        </a:p>
      </dgm:t>
    </dgm:pt>
    <dgm:pt modelId="{F4402180-B872-49BF-AD67-3B4049724762}" type="parTrans" cxnId="{1D335AC7-2B89-46BF-AD30-2FF9B34EC75A}">
      <dgm:prSet/>
      <dgm:spPr/>
      <dgm:t>
        <a:bodyPr/>
        <a:lstStyle/>
        <a:p>
          <a:endParaRPr lang="es-ES" sz="600" b="1">
            <a:latin typeface="Century Gothic" panose="020B0502020202020204" pitchFamily="34" charset="0"/>
          </a:endParaRPr>
        </a:p>
      </dgm:t>
    </dgm:pt>
    <dgm:pt modelId="{E97F8A35-F865-4781-9743-B205442F612A}" type="sibTrans" cxnId="{1D335AC7-2B89-46BF-AD30-2FF9B34EC75A}">
      <dgm:prSet/>
      <dgm:spPr/>
      <dgm:t>
        <a:bodyPr/>
        <a:lstStyle/>
        <a:p>
          <a:endParaRPr lang="es-ES" sz="600" b="1">
            <a:latin typeface="Century Gothic" panose="020B0502020202020204" pitchFamily="34" charset="0"/>
          </a:endParaRPr>
        </a:p>
      </dgm:t>
    </dgm:pt>
    <dgm:pt modelId="{33328B01-95F8-4AF7-BA30-292FE675DB77}">
      <dgm:prSet phldrT="[Texto]" custT="1"/>
      <dgm:spPr>
        <a:solidFill>
          <a:schemeClr val="bg1"/>
        </a:solidFill>
        <a:ln>
          <a:solidFill>
            <a:srgbClr val="35A814"/>
          </a:solidFill>
        </a:ln>
      </dgm:spPr>
      <dgm:t>
        <a:bodyPr/>
        <a:lstStyle/>
        <a:p>
          <a:r>
            <a:rPr lang="es-ES" sz="800" b="1" dirty="0" smtClean="0">
              <a:solidFill>
                <a:srgbClr val="35A814"/>
              </a:solidFill>
              <a:latin typeface="Century Gothic" panose="020B0502020202020204" pitchFamily="34" charset="0"/>
            </a:rPr>
            <a:t>Promotion </a:t>
          </a:r>
          <a:endParaRPr lang="es-ES" sz="800" b="1" dirty="0">
            <a:solidFill>
              <a:srgbClr val="35A814"/>
            </a:solidFill>
            <a:latin typeface="Century Gothic" panose="020B0502020202020204" pitchFamily="34" charset="0"/>
          </a:endParaRPr>
        </a:p>
      </dgm:t>
    </dgm:pt>
    <dgm:pt modelId="{4499CA79-E27A-492A-8E48-C502A0EF402A}" type="parTrans" cxnId="{7B74F040-9A72-4D4A-AE02-0D2998D5D398}">
      <dgm:prSet/>
      <dgm:spPr/>
      <dgm:t>
        <a:bodyPr/>
        <a:lstStyle/>
        <a:p>
          <a:endParaRPr lang="es-ES" sz="600" b="1">
            <a:latin typeface="Century Gothic" panose="020B0502020202020204" pitchFamily="34" charset="0"/>
          </a:endParaRPr>
        </a:p>
      </dgm:t>
    </dgm:pt>
    <dgm:pt modelId="{0A605DF6-8AD4-4CAB-B7E7-1B5CF5F7F7D9}" type="sibTrans" cxnId="{7B74F040-9A72-4D4A-AE02-0D2998D5D398}">
      <dgm:prSet/>
      <dgm:spPr/>
      <dgm:t>
        <a:bodyPr/>
        <a:lstStyle/>
        <a:p>
          <a:endParaRPr lang="es-ES" sz="600" b="1">
            <a:latin typeface="Century Gothic" panose="020B0502020202020204" pitchFamily="34" charset="0"/>
          </a:endParaRPr>
        </a:p>
      </dgm:t>
    </dgm:pt>
    <dgm:pt modelId="{B92538BD-BCB4-4926-A338-71481ED3D449}">
      <dgm:prSet phldrT="[Texto]" custT="1"/>
      <dgm:spPr>
        <a:solidFill>
          <a:schemeClr val="bg1"/>
        </a:solidFill>
        <a:ln>
          <a:solidFill>
            <a:srgbClr val="35A814"/>
          </a:solidFill>
        </a:ln>
      </dgm:spPr>
      <dgm:t>
        <a:bodyPr/>
        <a:lstStyle/>
        <a:p>
          <a:r>
            <a:rPr lang="es-ES" sz="800" b="1" dirty="0" smtClean="0">
              <a:solidFill>
                <a:srgbClr val="35A814"/>
              </a:solidFill>
              <a:latin typeface="Century Gothic" panose="020B0502020202020204" pitchFamily="34" charset="0"/>
            </a:rPr>
            <a:t>Analytics</a:t>
          </a:r>
          <a:endParaRPr lang="es-ES" sz="800" b="1" dirty="0">
            <a:solidFill>
              <a:srgbClr val="35A814"/>
            </a:solidFill>
            <a:latin typeface="Century Gothic" panose="020B0502020202020204" pitchFamily="34" charset="0"/>
          </a:endParaRPr>
        </a:p>
      </dgm:t>
    </dgm:pt>
    <dgm:pt modelId="{9A91C9DC-CBAF-4552-9A7A-4E1F3C5CEDF6}" type="parTrans" cxnId="{3ED3DCF8-09C8-44CD-93F8-6C812E864DCE}">
      <dgm:prSet/>
      <dgm:spPr/>
      <dgm:t>
        <a:bodyPr/>
        <a:lstStyle/>
        <a:p>
          <a:endParaRPr lang="es-ES" sz="600" b="1">
            <a:latin typeface="Century Gothic" panose="020B0502020202020204" pitchFamily="34" charset="0"/>
          </a:endParaRPr>
        </a:p>
      </dgm:t>
    </dgm:pt>
    <dgm:pt modelId="{60C08677-D781-4C1D-80E6-F5C3F2800B7C}" type="sibTrans" cxnId="{3ED3DCF8-09C8-44CD-93F8-6C812E864DCE}">
      <dgm:prSet/>
      <dgm:spPr/>
      <dgm:t>
        <a:bodyPr/>
        <a:lstStyle/>
        <a:p>
          <a:endParaRPr lang="es-ES" sz="600" b="1">
            <a:latin typeface="Century Gothic" panose="020B0502020202020204" pitchFamily="34" charset="0"/>
          </a:endParaRPr>
        </a:p>
      </dgm:t>
    </dgm:pt>
    <dgm:pt modelId="{3E96625D-58AE-4943-9E3C-91F235F796C0}">
      <dgm:prSet phldrT="[Texto]" custT="1"/>
      <dgm:spPr>
        <a:solidFill>
          <a:schemeClr val="bg1"/>
        </a:solidFill>
        <a:ln>
          <a:solidFill>
            <a:srgbClr val="35A814"/>
          </a:solidFill>
        </a:ln>
      </dgm:spPr>
      <dgm:t>
        <a:bodyPr/>
        <a:lstStyle/>
        <a:p>
          <a:r>
            <a:rPr lang="es-ES" sz="800" b="1" dirty="0" smtClean="0">
              <a:solidFill>
                <a:srgbClr val="35A814"/>
              </a:solidFill>
              <a:latin typeface="Century Gothic" panose="020B0502020202020204" pitchFamily="34" charset="0"/>
            </a:rPr>
            <a:t>Demand</a:t>
          </a:r>
          <a:endParaRPr lang="es-ES" sz="800" b="1" dirty="0">
            <a:solidFill>
              <a:srgbClr val="35A814"/>
            </a:solidFill>
            <a:latin typeface="Century Gothic" panose="020B0502020202020204" pitchFamily="34" charset="0"/>
          </a:endParaRPr>
        </a:p>
      </dgm:t>
    </dgm:pt>
    <dgm:pt modelId="{462A68C3-932F-4367-9457-862207361A5E}" type="sibTrans" cxnId="{AE907BA6-9139-45CD-9E92-F654CCC5213F}">
      <dgm:prSet/>
      <dgm:spPr>
        <a:solidFill>
          <a:srgbClr val="35A814">
            <a:alpha val="40000"/>
          </a:srgbClr>
        </a:solidFill>
      </dgm:spPr>
      <dgm:t>
        <a:bodyPr/>
        <a:lstStyle/>
        <a:p>
          <a:endParaRPr lang="es-ES" sz="600" b="1">
            <a:latin typeface="Century Gothic" panose="020B0502020202020204" pitchFamily="34" charset="0"/>
          </a:endParaRPr>
        </a:p>
      </dgm:t>
    </dgm:pt>
    <dgm:pt modelId="{8B9522F4-53D5-41B3-947D-5A4FF7280AC6}" type="parTrans" cxnId="{AE907BA6-9139-45CD-9E92-F654CCC5213F}">
      <dgm:prSet/>
      <dgm:spPr/>
      <dgm:t>
        <a:bodyPr/>
        <a:lstStyle/>
        <a:p>
          <a:endParaRPr lang="es-ES" sz="600" b="1">
            <a:latin typeface="Century Gothic" panose="020B0502020202020204" pitchFamily="34" charset="0"/>
          </a:endParaRPr>
        </a:p>
      </dgm:t>
    </dgm:pt>
    <dgm:pt modelId="{CD444B4F-34EA-46E0-88B2-D7AE30293853}" type="pres">
      <dgm:prSet presAssocID="{E3EE1A17-3FF8-4175-8702-0E158ABFF8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6F51E4-1D86-4785-8076-1D0E00AD4FAD}" type="pres">
      <dgm:prSet presAssocID="{E3EE1A17-3FF8-4175-8702-0E158ABFF8CC}" presName="cycle" presStyleCnt="0"/>
      <dgm:spPr/>
      <dgm:t>
        <a:bodyPr/>
        <a:lstStyle/>
        <a:p>
          <a:endParaRPr lang="es-ES"/>
        </a:p>
      </dgm:t>
    </dgm:pt>
    <dgm:pt modelId="{D08D30A7-2BD7-4F05-BA72-F9AEBC25969F}" type="pres">
      <dgm:prSet presAssocID="{3E96625D-58AE-4943-9E3C-91F235F796C0}" presName="nodeFirstNode" presStyleLbl="node1" presStyleIdx="0" presStyleCnt="5" custRadScaleRad="1087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890D3F-3CA9-4467-A978-CC7F0EC1A7C6}" type="pres">
      <dgm:prSet presAssocID="{462A68C3-932F-4367-9457-862207361A5E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103C5176-4EC5-4CF9-A7C5-92C3AD999794}" type="pres">
      <dgm:prSet presAssocID="{E691F6AE-29E8-4CD4-BE84-D1EE0EC1EFC3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1D1E96-78F7-46DC-A8AF-568539338AF1}" type="pres">
      <dgm:prSet presAssocID="{C4527A12-7AE6-4284-A193-643514D375C2}" presName="nodeFollowingNodes" presStyleLbl="node1" presStyleIdx="2" presStyleCnt="5" custRadScaleRad="109263" custRadScaleInc="-91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85108B-AB26-4837-ACA3-E3319E6B6444}" type="pres">
      <dgm:prSet presAssocID="{33328B01-95F8-4AF7-BA30-292FE675DB77}" presName="nodeFollowingNodes" presStyleLbl="node1" presStyleIdx="3" presStyleCnt="5" custRadScaleRad="108119" custRadScaleInc="79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E6C2B4-567D-4439-A944-5B42C4682F5F}" type="pres">
      <dgm:prSet presAssocID="{B92538BD-BCB4-4926-A338-71481ED3D44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20FBCEF-9D58-44A4-A2C4-74210C155BBB}" type="presOf" srcId="{3E96625D-58AE-4943-9E3C-91F235F796C0}" destId="{D08D30A7-2BD7-4F05-BA72-F9AEBC25969F}" srcOrd="0" destOrd="0" presId="urn:microsoft.com/office/officeart/2005/8/layout/cycle3"/>
    <dgm:cxn modelId="{5F4AD7FC-564D-4738-A61B-B31641F12070}" type="presOf" srcId="{B92538BD-BCB4-4926-A338-71481ED3D449}" destId="{9DE6C2B4-567D-4439-A944-5B42C4682F5F}" srcOrd="0" destOrd="0" presId="urn:microsoft.com/office/officeart/2005/8/layout/cycle3"/>
    <dgm:cxn modelId="{3C454605-2D14-4B5D-B116-99D19EF37A58}" type="presOf" srcId="{C4527A12-7AE6-4284-A193-643514D375C2}" destId="{381D1E96-78F7-46DC-A8AF-568539338AF1}" srcOrd="0" destOrd="0" presId="urn:microsoft.com/office/officeart/2005/8/layout/cycle3"/>
    <dgm:cxn modelId="{AE907BA6-9139-45CD-9E92-F654CCC5213F}" srcId="{E3EE1A17-3FF8-4175-8702-0E158ABFF8CC}" destId="{3E96625D-58AE-4943-9E3C-91F235F796C0}" srcOrd="0" destOrd="0" parTransId="{8B9522F4-53D5-41B3-947D-5A4FF7280AC6}" sibTransId="{462A68C3-932F-4367-9457-862207361A5E}"/>
    <dgm:cxn modelId="{7B74F040-9A72-4D4A-AE02-0D2998D5D398}" srcId="{E3EE1A17-3FF8-4175-8702-0E158ABFF8CC}" destId="{33328B01-95F8-4AF7-BA30-292FE675DB77}" srcOrd="3" destOrd="0" parTransId="{4499CA79-E27A-492A-8E48-C502A0EF402A}" sibTransId="{0A605DF6-8AD4-4CAB-B7E7-1B5CF5F7F7D9}"/>
    <dgm:cxn modelId="{9E10E275-4C48-44D6-90ED-5C095A72BEFC}" srcId="{E3EE1A17-3FF8-4175-8702-0E158ABFF8CC}" destId="{E691F6AE-29E8-4CD4-BE84-D1EE0EC1EFC3}" srcOrd="1" destOrd="0" parTransId="{61F51B49-8D1B-40E9-BBA6-669A6551AC43}" sibTransId="{B1822D18-53D8-4B97-8C91-A0457DA3EDBC}"/>
    <dgm:cxn modelId="{A38FAC66-82C7-4E58-B87C-227C06845D29}" type="presOf" srcId="{33328B01-95F8-4AF7-BA30-292FE675DB77}" destId="{7D85108B-AB26-4837-ACA3-E3319E6B6444}" srcOrd="0" destOrd="0" presId="urn:microsoft.com/office/officeart/2005/8/layout/cycle3"/>
    <dgm:cxn modelId="{103B9BDF-4011-4AF3-A582-97A66A88615A}" type="presOf" srcId="{E3EE1A17-3FF8-4175-8702-0E158ABFF8CC}" destId="{CD444B4F-34EA-46E0-88B2-D7AE30293853}" srcOrd="0" destOrd="0" presId="urn:microsoft.com/office/officeart/2005/8/layout/cycle3"/>
    <dgm:cxn modelId="{3ED3DCF8-09C8-44CD-93F8-6C812E864DCE}" srcId="{E3EE1A17-3FF8-4175-8702-0E158ABFF8CC}" destId="{B92538BD-BCB4-4926-A338-71481ED3D449}" srcOrd="4" destOrd="0" parTransId="{9A91C9DC-CBAF-4552-9A7A-4E1F3C5CEDF6}" sibTransId="{60C08677-D781-4C1D-80E6-F5C3F2800B7C}"/>
    <dgm:cxn modelId="{FA55B3C4-AF0A-48D8-A38D-F9579F14B663}" type="presOf" srcId="{E691F6AE-29E8-4CD4-BE84-D1EE0EC1EFC3}" destId="{103C5176-4EC5-4CF9-A7C5-92C3AD999794}" srcOrd="0" destOrd="0" presId="urn:microsoft.com/office/officeart/2005/8/layout/cycle3"/>
    <dgm:cxn modelId="{1D335AC7-2B89-46BF-AD30-2FF9B34EC75A}" srcId="{E3EE1A17-3FF8-4175-8702-0E158ABFF8CC}" destId="{C4527A12-7AE6-4284-A193-643514D375C2}" srcOrd="2" destOrd="0" parTransId="{F4402180-B872-49BF-AD67-3B4049724762}" sibTransId="{E97F8A35-F865-4781-9743-B205442F612A}"/>
    <dgm:cxn modelId="{14BE389B-6AA1-474C-AA73-199017549745}" type="presOf" srcId="{462A68C3-932F-4367-9457-862207361A5E}" destId="{EA890D3F-3CA9-4467-A978-CC7F0EC1A7C6}" srcOrd="0" destOrd="0" presId="urn:microsoft.com/office/officeart/2005/8/layout/cycle3"/>
    <dgm:cxn modelId="{2901701A-23DF-4C17-AC2A-B301E8B2AD85}" type="presParOf" srcId="{CD444B4F-34EA-46E0-88B2-D7AE30293853}" destId="{686F51E4-1D86-4785-8076-1D0E00AD4FAD}" srcOrd="0" destOrd="0" presId="urn:microsoft.com/office/officeart/2005/8/layout/cycle3"/>
    <dgm:cxn modelId="{129DD0E8-B0AF-4301-B54D-2C78CB4AC121}" type="presParOf" srcId="{686F51E4-1D86-4785-8076-1D0E00AD4FAD}" destId="{D08D30A7-2BD7-4F05-BA72-F9AEBC25969F}" srcOrd="0" destOrd="0" presId="urn:microsoft.com/office/officeart/2005/8/layout/cycle3"/>
    <dgm:cxn modelId="{B7CD56FD-DC84-4352-9FC3-E3E5ECD696B8}" type="presParOf" srcId="{686F51E4-1D86-4785-8076-1D0E00AD4FAD}" destId="{EA890D3F-3CA9-4467-A978-CC7F0EC1A7C6}" srcOrd="1" destOrd="0" presId="urn:microsoft.com/office/officeart/2005/8/layout/cycle3"/>
    <dgm:cxn modelId="{AE9796B3-9828-42EC-8E98-7E749B038A54}" type="presParOf" srcId="{686F51E4-1D86-4785-8076-1D0E00AD4FAD}" destId="{103C5176-4EC5-4CF9-A7C5-92C3AD999794}" srcOrd="2" destOrd="0" presId="urn:microsoft.com/office/officeart/2005/8/layout/cycle3"/>
    <dgm:cxn modelId="{AA232628-D89E-4B94-9BE4-017F6A115431}" type="presParOf" srcId="{686F51E4-1D86-4785-8076-1D0E00AD4FAD}" destId="{381D1E96-78F7-46DC-A8AF-568539338AF1}" srcOrd="3" destOrd="0" presId="urn:microsoft.com/office/officeart/2005/8/layout/cycle3"/>
    <dgm:cxn modelId="{B843C383-8924-4E1A-9434-FF015847E287}" type="presParOf" srcId="{686F51E4-1D86-4785-8076-1D0E00AD4FAD}" destId="{7D85108B-AB26-4837-ACA3-E3319E6B6444}" srcOrd="4" destOrd="0" presId="urn:microsoft.com/office/officeart/2005/8/layout/cycle3"/>
    <dgm:cxn modelId="{14A81C44-D083-409F-B809-1C959B7DC337}" type="presParOf" srcId="{686F51E4-1D86-4785-8076-1D0E00AD4FAD}" destId="{9DE6C2B4-567D-4439-A944-5B42C4682F5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8B7E0-75F4-4D3B-A08F-05E6F23F5E4D}">
      <dsp:nvSpPr>
        <dsp:cNvPr id="0" name=""/>
        <dsp:cNvSpPr/>
      </dsp:nvSpPr>
      <dsp:spPr>
        <a:xfrm>
          <a:off x="525632" y="0"/>
          <a:ext cx="5957174" cy="382801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D84A0-1E1A-4D20-9B34-F8D6CE6D4814}">
      <dsp:nvSpPr>
        <dsp:cNvPr id="0" name=""/>
        <dsp:cNvSpPr/>
      </dsp:nvSpPr>
      <dsp:spPr>
        <a:xfrm>
          <a:off x="527719" y="1296142"/>
          <a:ext cx="1820531" cy="123572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>
              <a:latin typeface="Century Gothic" pitchFamily="34" charset="0"/>
            </a:rPr>
            <a:t>Data Curation</a:t>
          </a:r>
          <a:endParaRPr lang="en-US" sz="2200" kern="1200" noProof="0" dirty="0">
            <a:latin typeface="Century Gothic" pitchFamily="34" charset="0"/>
          </a:endParaRPr>
        </a:p>
      </dsp:txBody>
      <dsp:txXfrm>
        <a:off x="588042" y="1356465"/>
        <a:ext cx="1699885" cy="1115083"/>
      </dsp:txXfrm>
    </dsp:sp>
    <dsp:sp modelId="{7726B587-872E-4129-B072-3215D8035F6E}">
      <dsp:nvSpPr>
        <dsp:cNvPr id="0" name=""/>
        <dsp:cNvSpPr/>
      </dsp:nvSpPr>
      <dsp:spPr>
        <a:xfrm>
          <a:off x="2543944" y="1293907"/>
          <a:ext cx="1827118" cy="1240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>
              <a:latin typeface="Century Gothic" pitchFamily="34" charset="0"/>
            </a:rPr>
            <a:t>Data Sharing</a:t>
          </a:r>
          <a:endParaRPr lang="en-US" sz="2200" kern="1200" noProof="0" dirty="0">
            <a:latin typeface="Century Gothic" pitchFamily="34" charset="0"/>
          </a:endParaRPr>
        </a:p>
      </dsp:txBody>
      <dsp:txXfrm>
        <a:off x="2604486" y="1354449"/>
        <a:ext cx="1706034" cy="1119116"/>
      </dsp:txXfrm>
    </dsp:sp>
    <dsp:sp modelId="{3D0B601F-EACF-485B-B1A9-51062DBD96B4}">
      <dsp:nvSpPr>
        <dsp:cNvPr id="0" name=""/>
        <dsp:cNvSpPr/>
      </dsp:nvSpPr>
      <dsp:spPr>
        <a:xfrm>
          <a:off x="4539838" y="1296142"/>
          <a:ext cx="1820531" cy="123572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>
              <a:latin typeface="Century Gothic" pitchFamily="34" charset="0"/>
            </a:rPr>
            <a:t>Open Linked Data</a:t>
          </a:r>
          <a:endParaRPr lang="en-US" sz="2200" kern="1200" noProof="0" dirty="0">
            <a:latin typeface="Century Gothic" pitchFamily="34" charset="0"/>
          </a:endParaRPr>
        </a:p>
      </dsp:txBody>
      <dsp:txXfrm>
        <a:off x="4600161" y="1356465"/>
        <a:ext cx="1699885" cy="1115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6CED8-9B3C-4D11-8659-6372D116095B}">
      <dsp:nvSpPr>
        <dsp:cNvPr id="0" name=""/>
        <dsp:cNvSpPr/>
      </dsp:nvSpPr>
      <dsp:spPr>
        <a:xfrm>
          <a:off x="2193" y="115147"/>
          <a:ext cx="778867" cy="7788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latin typeface="Century Gothic" pitchFamily="34" charset="0"/>
            </a:rPr>
            <a:t>Search</a:t>
          </a:r>
          <a:endParaRPr lang="en-US" sz="1200" kern="1200" noProof="0" dirty="0">
            <a:latin typeface="Century Gothic" pitchFamily="34" charset="0"/>
          </a:endParaRPr>
        </a:p>
      </dsp:txBody>
      <dsp:txXfrm>
        <a:off x="116255" y="229209"/>
        <a:ext cx="550743" cy="550743"/>
      </dsp:txXfrm>
    </dsp:sp>
    <dsp:sp modelId="{61A66F5E-24DC-4E58-8B46-0F17E610266F}">
      <dsp:nvSpPr>
        <dsp:cNvPr id="0" name=""/>
        <dsp:cNvSpPr/>
      </dsp:nvSpPr>
      <dsp:spPr>
        <a:xfrm>
          <a:off x="165756" y="957259"/>
          <a:ext cx="451743" cy="45174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noProof="0"/>
        </a:p>
      </dsp:txBody>
      <dsp:txXfrm>
        <a:off x="225635" y="1130006"/>
        <a:ext cx="331985" cy="106249"/>
      </dsp:txXfrm>
    </dsp:sp>
    <dsp:sp modelId="{B47EF9D7-74EE-4221-A80A-14394F9EFB3E}">
      <dsp:nvSpPr>
        <dsp:cNvPr id="0" name=""/>
        <dsp:cNvSpPr/>
      </dsp:nvSpPr>
      <dsp:spPr>
        <a:xfrm>
          <a:off x="2193" y="1472247"/>
          <a:ext cx="778867" cy="7788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smtClean="0">
              <a:latin typeface="Century Gothic" pitchFamily="34" charset="0"/>
            </a:rPr>
            <a:t>Find</a:t>
          </a:r>
          <a:endParaRPr lang="en-US" sz="1200" kern="1200" noProof="0">
            <a:latin typeface="Century Gothic" pitchFamily="34" charset="0"/>
          </a:endParaRPr>
        </a:p>
      </dsp:txBody>
      <dsp:txXfrm>
        <a:off x="116255" y="1586309"/>
        <a:ext cx="550743" cy="550743"/>
      </dsp:txXfrm>
    </dsp:sp>
    <dsp:sp modelId="{6B95FD01-9E52-4B2C-A040-06C548274BB0}">
      <dsp:nvSpPr>
        <dsp:cNvPr id="0" name=""/>
        <dsp:cNvSpPr/>
      </dsp:nvSpPr>
      <dsp:spPr>
        <a:xfrm>
          <a:off x="897891" y="1038262"/>
          <a:ext cx="247679" cy="289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noProof="0"/>
        </a:p>
      </dsp:txBody>
      <dsp:txXfrm>
        <a:off x="897891" y="1096210"/>
        <a:ext cx="173375" cy="173842"/>
      </dsp:txXfrm>
    </dsp:sp>
    <dsp:sp modelId="{53200862-97E0-4207-B9B1-E51584282D7D}">
      <dsp:nvSpPr>
        <dsp:cNvPr id="0" name=""/>
        <dsp:cNvSpPr/>
      </dsp:nvSpPr>
      <dsp:spPr>
        <a:xfrm>
          <a:off x="1248382" y="404263"/>
          <a:ext cx="1557735" cy="1557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>
              <a:latin typeface="Century Gothic" pitchFamily="34" charset="0"/>
            </a:rPr>
            <a:t>Discover</a:t>
          </a:r>
          <a:endParaRPr lang="en-US" sz="1900" kern="1200" noProof="0" dirty="0">
            <a:latin typeface="Century Gothic" pitchFamily="34" charset="0"/>
          </a:endParaRPr>
        </a:p>
      </dsp:txBody>
      <dsp:txXfrm>
        <a:off x="1476507" y="632388"/>
        <a:ext cx="1101485" cy="1101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24DD3-7EFC-444B-8C0E-4146CF213234}">
      <dsp:nvSpPr>
        <dsp:cNvPr id="0" name=""/>
        <dsp:cNvSpPr/>
      </dsp:nvSpPr>
      <dsp:spPr>
        <a:xfrm>
          <a:off x="1209" y="0"/>
          <a:ext cx="1881771" cy="354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 smtClean="0">
              <a:latin typeface="Century Gothic" pitchFamily="34" charset="0"/>
            </a:rPr>
            <a:t>Semantic engine</a:t>
          </a:r>
          <a:endParaRPr lang="en-US" sz="2100" kern="1200" noProof="0" dirty="0">
            <a:latin typeface="Century Gothic" pitchFamily="34" charset="0"/>
          </a:endParaRPr>
        </a:p>
      </dsp:txBody>
      <dsp:txXfrm>
        <a:off x="1209" y="1416080"/>
        <a:ext cx="1881771" cy="1416080"/>
      </dsp:txXfrm>
    </dsp:sp>
    <dsp:sp modelId="{605A192C-838A-42F4-8D7C-C7A8FE4158CC}">
      <dsp:nvSpPr>
        <dsp:cNvPr id="0" name=""/>
        <dsp:cNvSpPr/>
      </dsp:nvSpPr>
      <dsp:spPr>
        <a:xfrm>
          <a:off x="352651" y="212412"/>
          <a:ext cx="1178886" cy="117888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7282A1-189D-4F2B-AF35-7612B14FBFBA}">
      <dsp:nvSpPr>
        <dsp:cNvPr id="0" name=""/>
        <dsp:cNvSpPr/>
      </dsp:nvSpPr>
      <dsp:spPr>
        <a:xfrm>
          <a:off x="1939434" y="0"/>
          <a:ext cx="1881771" cy="354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 smtClean="0">
              <a:latin typeface="Century Gothic" pitchFamily="34" charset="0"/>
            </a:rPr>
            <a:t>Interface</a:t>
          </a:r>
          <a:endParaRPr lang="en-US" sz="2100" kern="1200" noProof="0" dirty="0">
            <a:latin typeface="Century Gothic" pitchFamily="34" charset="0"/>
          </a:endParaRPr>
        </a:p>
      </dsp:txBody>
      <dsp:txXfrm>
        <a:off x="1939434" y="1416080"/>
        <a:ext cx="1881771" cy="1416080"/>
      </dsp:txXfrm>
    </dsp:sp>
    <dsp:sp modelId="{78CE64A0-D7A1-44EA-9C5F-EDF6432F2CC3}">
      <dsp:nvSpPr>
        <dsp:cNvPr id="0" name=""/>
        <dsp:cNvSpPr/>
      </dsp:nvSpPr>
      <dsp:spPr>
        <a:xfrm>
          <a:off x="2290876" y="212412"/>
          <a:ext cx="1178886" cy="117888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A75664-911C-4BD1-943F-228CC94E619C}">
      <dsp:nvSpPr>
        <dsp:cNvPr id="0" name=""/>
        <dsp:cNvSpPr/>
      </dsp:nvSpPr>
      <dsp:spPr>
        <a:xfrm>
          <a:off x="3877658" y="0"/>
          <a:ext cx="1881771" cy="3540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 smtClean="0">
              <a:latin typeface="Century Gothic" pitchFamily="34" charset="0"/>
            </a:rPr>
            <a:t>Visualization</a:t>
          </a:r>
          <a:endParaRPr lang="en-US" sz="2100" kern="1200" noProof="0" dirty="0">
            <a:latin typeface="Century Gothic" pitchFamily="34" charset="0"/>
          </a:endParaRPr>
        </a:p>
      </dsp:txBody>
      <dsp:txXfrm>
        <a:off x="3877658" y="1416080"/>
        <a:ext cx="1881771" cy="1416080"/>
      </dsp:txXfrm>
    </dsp:sp>
    <dsp:sp modelId="{02B6ED05-970F-4C6B-BFF1-3D212D71FBFC}">
      <dsp:nvSpPr>
        <dsp:cNvPr id="0" name=""/>
        <dsp:cNvSpPr/>
      </dsp:nvSpPr>
      <dsp:spPr>
        <a:xfrm>
          <a:off x="4229101" y="212412"/>
          <a:ext cx="1178886" cy="117888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E28F6C-6EAA-42C3-AEE3-5B06FC304576}">
      <dsp:nvSpPr>
        <dsp:cNvPr id="0" name=""/>
        <dsp:cNvSpPr/>
      </dsp:nvSpPr>
      <dsp:spPr>
        <a:xfrm>
          <a:off x="230425" y="2832160"/>
          <a:ext cx="5299788" cy="53103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90D3F-3CA9-4467-A978-CC7F0EC1A7C6}">
      <dsp:nvSpPr>
        <dsp:cNvPr id="0" name=""/>
        <dsp:cNvSpPr/>
      </dsp:nvSpPr>
      <dsp:spPr>
        <a:xfrm>
          <a:off x="287899" y="-8277"/>
          <a:ext cx="1944479" cy="1944479"/>
        </a:xfrm>
        <a:prstGeom prst="circularArrow">
          <a:avLst>
            <a:gd name="adj1" fmla="val 5544"/>
            <a:gd name="adj2" fmla="val 330680"/>
            <a:gd name="adj3" fmla="val 14045993"/>
            <a:gd name="adj4" fmla="val 17223702"/>
            <a:gd name="adj5" fmla="val 5757"/>
          </a:avLst>
        </a:prstGeom>
        <a:solidFill>
          <a:srgbClr val="35A814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D30A7-2BD7-4F05-BA72-F9AEBC25969F}">
      <dsp:nvSpPr>
        <dsp:cNvPr id="0" name=""/>
        <dsp:cNvSpPr/>
      </dsp:nvSpPr>
      <dsp:spPr>
        <a:xfrm>
          <a:off x="858962" y="0"/>
          <a:ext cx="802354" cy="401177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35A81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solidFill>
                <a:srgbClr val="35A814"/>
              </a:solidFill>
              <a:latin typeface="Century Gothic" panose="020B0502020202020204" pitchFamily="34" charset="0"/>
            </a:rPr>
            <a:t>Demand</a:t>
          </a:r>
          <a:endParaRPr lang="es-ES" sz="800" b="1" kern="1200" dirty="0">
            <a:solidFill>
              <a:srgbClr val="35A814"/>
            </a:solidFill>
            <a:latin typeface="Century Gothic" panose="020B0502020202020204" pitchFamily="34" charset="0"/>
          </a:endParaRPr>
        </a:p>
      </dsp:txBody>
      <dsp:txXfrm>
        <a:off x="878546" y="19584"/>
        <a:ext cx="763186" cy="362009"/>
      </dsp:txXfrm>
    </dsp:sp>
    <dsp:sp modelId="{103C5176-4EC5-4CF9-A7C5-92C3AD999794}">
      <dsp:nvSpPr>
        <dsp:cNvPr id="0" name=""/>
        <dsp:cNvSpPr/>
      </dsp:nvSpPr>
      <dsp:spPr>
        <a:xfrm>
          <a:off x="1647580" y="573614"/>
          <a:ext cx="802354" cy="401177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35A81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solidFill>
                <a:srgbClr val="35A814"/>
              </a:solidFill>
              <a:latin typeface="Century Gothic" panose="020B0502020202020204" pitchFamily="34" charset="0"/>
            </a:rPr>
            <a:t>Management</a:t>
          </a:r>
          <a:endParaRPr lang="es-ES" sz="800" b="1" kern="1200" dirty="0">
            <a:solidFill>
              <a:srgbClr val="35A814"/>
            </a:solidFill>
            <a:latin typeface="Century Gothic" panose="020B0502020202020204" pitchFamily="34" charset="0"/>
          </a:endParaRPr>
        </a:p>
      </dsp:txBody>
      <dsp:txXfrm>
        <a:off x="1667164" y="593198"/>
        <a:ext cx="763186" cy="362009"/>
      </dsp:txXfrm>
    </dsp:sp>
    <dsp:sp modelId="{381D1E96-78F7-46DC-A8AF-568539338AF1}">
      <dsp:nvSpPr>
        <dsp:cNvPr id="0" name=""/>
        <dsp:cNvSpPr/>
      </dsp:nvSpPr>
      <dsp:spPr>
        <a:xfrm>
          <a:off x="1459149" y="1501340"/>
          <a:ext cx="802354" cy="401177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35A81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solidFill>
                <a:srgbClr val="35A814"/>
              </a:solidFill>
              <a:latin typeface="Century Gothic" panose="020B0502020202020204" pitchFamily="34" charset="0"/>
            </a:rPr>
            <a:t>Production</a:t>
          </a:r>
          <a:endParaRPr lang="es-ES" sz="800" b="1" kern="1200" dirty="0">
            <a:solidFill>
              <a:srgbClr val="35A814"/>
            </a:solidFill>
            <a:latin typeface="Century Gothic" panose="020B0502020202020204" pitchFamily="34" charset="0"/>
          </a:endParaRPr>
        </a:p>
      </dsp:txBody>
      <dsp:txXfrm>
        <a:off x="1478733" y="1520924"/>
        <a:ext cx="763186" cy="362009"/>
      </dsp:txXfrm>
    </dsp:sp>
    <dsp:sp modelId="{7D85108B-AB26-4837-ACA3-E3319E6B6444}">
      <dsp:nvSpPr>
        <dsp:cNvPr id="0" name=""/>
        <dsp:cNvSpPr/>
      </dsp:nvSpPr>
      <dsp:spPr>
        <a:xfrm>
          <a:off x="273189" y="1501340"/>
          <a:ext cx="802354" cy="401177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35A81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solidFill>
                <a:srgbClr val="35A814"/>
              </a:solidFill>
              <a:latin typeface="Century Gothic" panose="020B0502020202020204" pitchFamily="34" charset="0"/>
            </a:rPr>
            <a:t>Promotion </a:t>
          </a:r>
          <a:endParaRPr lang="es-ES" sz="800" b="1" kern="1200" dirty="0">
            <a:solidFill>
              <a:srgbClr val="35A814"/>
            </a:solidFill>
            <a:latin typeface="Century Gothic" panose="020B0502020202020204" pitchFamily="34" charset="0"/>
          </a:endParaRPr>
        </a:p>
      </dsp:txBody>
      <dsp:txXfrm>
        <a:off x="292773" y="1520924"/>
        <a:ext cx="763186" cy="362009"/>
      </dsp:txXfrm>
    </dsp:sp>
    <dsp:sp modelId="{9DE6C2B4-567D-4439-A944-5B42C4682F5F}">
      <dsp:nvSpPr>
        <dsp:cNvPr id="0" name=""/>
        <dsp:cNvSpPr/>
      </dsp:nvSpPr>
      <dsp:spPr>
        <a:xfrm>
          <a:off x="70344" y="573614"/>
          <a:ext cx="802354" cy="401177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35A81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>
              <a:solidFill>
                <a:srgbClr val="35A814"/>
              </a:solidFill>
              <a:latin typeface="Century Gothic" panose="020B0502020202020204" pitchFamily="34" charset="0"/>
            </a:rPr>
            <a:t>Analytics</a:t>
          </a:r>
          <a:endParaRPr lang="es-ES" sz="800" b="1" kern="1200" dirty="0">
            <a:solidFill>
              <a:srgbClr val="35A814"/>
            </a:solidFill>
            <a:latin typeface="Century Gothic" panose="020B0502020202020204" pitchFamily="34" charset="0"/>
          </a:endParaRPr>
        </a:p>
      </dsp:txBody>
      <dsp:txXfrm>
        <a:off x="89928" y="593198"/>
        <a:ext cx="763186" cy="362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AF922-7F28-45C0-9EE9-6695DE3E5BE9}" type="datetimeFigureOut">
              <a:rPr lang="es-ES" smtClean="0"/>
              <a:t>07/06/2016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3A546-29F0-46B2-BCEA-EACE66071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94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critical aspect of academia is networking with your peers. Connecting with peers who share similar research interests can lead to collaboration, new and exciting projects, and can ultimately enhance a researcher’s scientific impact. However, academic networking is often limited to within-department networking, annual conferences/meetings, or through invited lectures and seminars. 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advent of social media, academic networking has been greatly enhanced.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critical aspect of academia is networking with your peers. Connecting with peers who share similar research interests can lead to collaboration, new and exciting projects, and can ultimately enhance a researcher’s scientific impact. However, academic networking is often limited to within-department networking, annual conferences/meetings, or through invited lectures and seminars. With the advent of social media, academic networking has been greatly enhanced.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critical aspect of academia is networking with your peers. Connecting with peers who share similar research interests can lead to collaboration, new and exciting projects, and can ultimately enhance a researcher’s scientific impact. However, academic networking is often limited to within-department networking, annual conferences/meetings, or through invited lectures and seminars. With the advent of social media, academic networking has been greatly enhanced.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critical aspect of academia is networking with your peers. Connecting with peers who share similar research interests can lead to collaboration, new and exciting projects, and can ultimately enhance a researcher’s scientific impact. However, academic networking is often limited to within-department networking, annual conferences/meetings, or through invited lectures and seminars. With the advent of social media, academic networking has been greatly enhanced.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critical aspect of academia is networking with your peers. Connecting with peers who share similar research interests can lead to collaboration, new and exciting projects, and can ultimately enhance a researcher’s scientific impact. However, academic networking is often limited to within-department networking, annual conferences/meetings, or through invited lectures and seminars. With the advent of social media, academic networking has been greatly enhanced.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A546-29F0-46B2-BCEA-EACE66071E2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84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10/06/2016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06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10/06/2016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86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10/06/2016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45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10/06/2016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74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10/06/2016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05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10/06/2016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2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10/06/2016</a:t>
            </a: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18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10/06/2016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27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10/06/2016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5" name="4 Conector recto"/>
          <p:cNvCxnSpPr>
            <a:stCxn id="8" idx="3"/>
          </p:cNvCxnSpPr>
          <p:nvPr userDrawn="1"/>
        </p:nvCxnSpPr>
        <p:spPr>
          <a:xfrm>
            <a:off x="7524328" y="323393"/>
            <a:ext cx="16196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>
            <a:stCxn id="8" idx="1"/>
          </p:cNvCxnSpPr>
          <p:nvPr userDrawn="1"/>
        </p:nvCxnSpPr>
        <p:spPr>
          <a:xfrm flipH="1">
            <a:off x="0" y="323393"/>
            <a:ext cx="19797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ttps://ifac.papercept.net/images/hms/hms1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5000"/>
                    </a14:imgEffect>
                    <a14:imgEffect>
                      <a14:brightnessContrast bright="15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83"/>
          <a:stretch/>
        </p:blipFill>
        <p:spPr bwMode="auto">
          <a:xfrm rot="16200000">
            <a:off x="-2184347" y="2165482"/>
            <a:ext cx="5164039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 userDrawn="1"/>
        </p:nvSpPr>
        <p:spPr>
          <a:xfrm>
            <a:off x="1979712" y="92560"/>
            <a:ext cx="5544616" cy="46166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Century Gothic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45082"/>
            <a:ext cx="720080" cy="41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2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10/06/2016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286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10/06/2016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10/06/2016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92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oo.gl/dUU6xu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hyperlink" Target="https://en.wikipedia.org/wiki/Knowledge_representat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rs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hyperlink" Target="http://basekb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porte.gestionuniversitariasigma.com/index.php/e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goo.gl/l96E7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hyperlink" Target="http://goo.gl/ZLY8U0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5"/>
          <a:stretch/>
        </p:blipFill>
        <p:spPr>
          <a:xfrm>
            <a:off x="0" y="-20538"/>
            <a:ext cx="9144000" cy="4176464"/>
          </a:xfrm>
          <a:prstGeom prst="rect">
            <a:avLst/>
          </a:prstGeom>
        </p:spPr>
      </p:pic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0" y="93861"/>
            <a:ext cx="91440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i="1" dirty="0">
                <a:solidFill>
                  <a:schemeClr val="bg1"/>
                </a:solidFill>
                <a:latin typeface="Century Gothic" pitchFamily="34" charset="0"/>
              </a:rPr>
              <a:t>Can machines understand what </a:t>
            </a:r>
            <a:r>
              <a:rPr lang="en-GB" sz="2400" i="1" dirty="0" smtClean="0">
                <a:solidFill>
                  <a:schemeClr val="bg1"/>
                </a:solidFill>
                <a:latin typeface="Century Gothic" pitchFamily="34" charset="0"/>
              </a:rPr>
              <a:t>researchers look for?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379711" y="4299942"/>
            <a:ext cx="268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St. Andrews, Scotland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18984" y="608370"/>
            <a:ext cx="71094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  <a:cs typeface="Estrangelo Edessa" pitchFamily="66"/>
              </a:rPr>
              <a:t>    </a:t>
            </a:r>
            <a:r>
              <a:rPr lang="en-US" sz="2800" b="1" dirty="0" smtClean="0">
                <a:solidFill>
                  <a:schemeClr val="bg1"/>
                </a:solidFill>
                <a:latin typeface="Century Gothic" pitchFamily="34" charset="0"/>
                <a:cs typeface="Estrangelo Edessa" pitchFamily="66"/>
              </a:rPr>
              <a:t>Conceptualizing the research world</a:t>
            </a:r>
            <a:endParaRPr lang="en-US" sz="2800" b="1" dirty="0">
              <a:solidFill>
                <a:schemeClr val="bg1"/>
              </a:solidFill>
              <a:latin typeface="Century Gothic" pitchFamily="34" charset="0"/>
              <a:cs typeface="Estrangelo Edessa" pitchFamily="66"/>
            </a:endParaRPr>
          </a:p>
        </p:txBody>
      </p:sp>
      <p:pic>
        <p:nvPicPr>
          <p:cNvPr id="1032" name="Picture 8" descr="http://www.cineca.it/sites/default/files/styles/large/public/cineca/news/images/euroCRIS.gif?itok=LHLCPZ3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426" y="4299942"/>
            <a:ext cx="179832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291301"/>
            <a:ext cx="1278458" cy="728721"/>
          </a:xfrm>
          <a:prstGeom prst="rect">
            <a:avLst/>
          </a:prstGeom>
          <a:noFill/>
        </p:spPr>
      </p:pic>
      <p:sp>
        <p:nvSpPr>
          <p:cNvPr id="23" name="22 Marcador de fecha"/>
          <p:cNvSpPr>
            <a:spLocks noGrp="1"/>
          </p:cNvSpPr>
          <p:nvPr>
            <p:ph type="dt" sz="half" idx="10"/>
          </p:nvPr>
        </p:nvSpPr>
        <p:spPr>
          <a:xfrm>
            <a:off x="1646312" y="4623248"/>
            <a:ext cx="2133600" cy="273844"/>
          </a:xfrm>
        </p:spPr>
        <p:txBody>
          <a:bodyPr/>
          <a:lstStyle/>
          <a:p>
            <a:pPr algn="ctr"/>
            <a:r>
              <a:rPr lang="es-ES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10/06/2016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http://cd00.epimg.net/cincodias/imagenes/2016/02/03/lifestyle/1454522046_347468_1454523066_sumario_norm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77729"/>
            <a:ext cx="3128819" cy="43422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6372200" y="3219822"/>
            <a:ext cx="1880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" dirty="0">
                <a:latin typeface="Century Gothic" pitchFamily="34" charset="0"/>
              </a:rPr>
              <a:t>Source: </a:t>
            </a:r>
            <a:r>
              <a:rPr lang="es-ES" sz="800" dirty="0">
                <a:latin typeface="Century Gothic" pitchFamily="34" charset="0"/>
                <a:hlinkClick r:id="rId4"/>
              </a:rPr>
              <a:t>http://</a:t>
            </a:r>
            <a:r>
              <a:rPr lang="es-ES" sz="800" dirty="0" smtClean="0">
                <a:latin typeface="Century Gothic" pitchFamily="34" charset="0"/>
                <a:hlinkClick r:id="rId4"/>
              </a:rPr>
              <a:t>goo.gl/dUU6xu</a:t>
            </a:r>
            <a:endParaRPr lang="es-ES" sz="800" dirty="0" smtClean="0">
              <a:latin typeface="Century Gothic" pitchFamily="34" charset="0"/>
            </a:endParaRPr>
          </a:p>
          <a:p>
            <a:pPr algn="ctr"/>
            <a:endParaRPr lang="es-ES" sz="800" dirty="0">
              <a:latin typeface="Century Gothic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79712" y="925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Are we talking about big data? Yes!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444209" y="1779662"/>
            <a:ext cx="21602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u="sng" dirty="0" smtClean="0">
                <a:latin typeface="Century Gothic" pitchFamily="34" charset="0"/>
              </a:rPr>
              <a:t>Disadvantage!</a:t>
            </a:r>
          </a:p>
          <a:p>
            <a:pPr algn="just"/>
            <a:endParaRPr lang="en-US" sz="1400" b="1" u="sng" dirty="0" smtClean="0">
              <a:latin typeface="Century Gothic" pitchFamily="34" charset="0"/>
            </a:endParaRPr>
          </a:p>
          <a:p>
            <a:pPr algn="just"/>
            <a:r>
              <a:rPr lang="en-US" sz="1400" dirty="0" smtClean="0">
                <a:latin typeface="Century Gothic" pitchFamily="34" charset="0"/>
              </a:rPr>
              <a:t>It’s impossible for the human brain to process and track all this information</a:t>
            </a:r>
            <a:endParaRPr lang="en-US" sz="1400" dirty="0">
              <a:latin typeface="Century Gothic" pitchFamily="34" charset="0"/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782216" y="4767264"/>
            <a:ext cx="2133600" cy="273844"/>
          </a:xfrm>
        </p:spPr>
        <p:txBody>
          <a:bodyPr/>
          <a:lstStyle/>
          <a:p>
            <a:r>
              <a:rPr lang="es-ES" sz="1050" smtClean="0"/>
              <a:t>10/06/2016</a:t>
            </a:r>
            <a:endParaRPr lang="es-ES" sz="105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32FADFE-3B8F-471C-ABF0-DBC7717ECBBC}" type="slidenum">
              <a:rPr lang="es-ES" smtClean="0"/>
              <a:t>10</a:t>
            </a:fld>
            <a:endParaRPr lang="es-E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Conceptualizing the research world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64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979712" y="925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The evolution of data management</a:t>
            </a:r>
            <a:endParaRPr lang="en-US" sz="2400" dirty="0">
              <a:latin typeface="Century Gothic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84784490"/>
              </p:ext>
            </p:extLst>
          </p:nvPr>
        </p:nvGraphicFramePr>
        <p:xfrm>
          <a:off x="899592" y="555526"/>
          <a:ext cx="7008440" cy="3828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3491880" y="3579862"/>
            <a:ext cx="1800199" cy="83099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entury Gothic" pitchFamily="34" charset="0"/>
              </a:rPr>
              <a:t>M</a:t>
            </a:r>
            <a:r>
              <a:rPr lang="en-US" sz="1200" dirty="0" smtClean="0">
                <a:latin typeface="Century Gothic" pitchFamily="34" charset="0"/>
              </a:rPr>
              <a:t>aking </a:t>
            </a:r>
            <a:r>
              <a:rPr lang="en-US" sz="1200" dirty="0">
                <a:latin typeface="Century Gothic" pitchFamily="34" charset="0"/>
              </a:rPr>
              <a:t>data used for </a:t>
            </a:r>
            <a:r>
              <a:rPr lang="en-US" sz="1200" dirty="0" smtClean="0">
                <a:latin typeface="Century Gothic" pitchFamily="34" charset="0"/>
              </a:rPr>
              <a:t>scholarly research </a:t>
            </a:r>
            <a:r>
              <a:rPr lang="en-US" sz="1200" dirty="0">
                <a:latin typeface="Century Gothic" pitchFamily="34" charset="0"/>
              </a:rPr>
              <a:t>available to other </a:t>
            </a:r>
            <a:endParaRPr lang="en-US" sz="1200" dirty="0" smtClean="0">
              <a:latin typeface="Century Gothic" pitchFamily="34" charset="0"/>
            </a:endParaRPr>
          </a:p>
          <a:p>
            <a:r>
              <a:rPr lang="en-US" sz="1200" dirty="0" smtClean="0">
                <a:latin typeface="Century Gothic" pitchFamily="34" charset="0"/>
              </a:rPr>
              <a:t>investigators</a:t>
            </a:r>
            <a:endParaRPr lang="es-ES" sz="1200" dirty="0">
              <a:latin typeface="Century Gothic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72183" y="3579862"/>
            <a:ext cx="2147689" cy="120032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>
                <a:latin typeface="Century Gothic" pitchFamily="34" charset="0"/>
              </a:rPr>
              <a:t>H</a:t>
            </a:r>
            <a:r>
              <a:rPr lang="en-GB" sz="1200" dirty="0" smtClean="0">
                <a:latin typeface="Century Gothic" pitchFamily="34" charset="0"/>
              </a:rPr>
              <a:t>ow </a:t>
            </a:r>
            <a:r>
              <a:rPr lang="en-GB" sz="1200" dirty="0">
                <a:latin typeface="Century Gothic" pitchFamily="34" charset="0"/>
              </a:rPr>
              <a:t>to organize and preserve the data and materials used in the creation of knowledge, once the results </a:t>
            </a:r>
            <a:r>
              <a:rPr lang="en-GB" sz="1200" dirty="0" smtClean="0">
                <a:latin typeface="Century Gothic" pitchFamily="34" charset="0"/>
              </a:rPr>
              <a:t>have </a:t>
            </a:r>
            <a:r>
              <a:rPr lang="en-GB" sz="1200" dirty="0">
                <a:latin typeface="Century Gothic" pitchFamily="34" charset="0"/>
              </a:rPr>
              <a:t>been published</a:t>
            </a:r>
            <a:endParaRPr lang="es-ES" sz="1200" dirty="0"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580112" y="3579862"/>
            <a:ext cx="1512167" cy="83099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entury Gothic" pitchFamily="34" charset="0"/>
              </a:rPr>
              <a:t>U</a:t>
            </a:r>
            <a:r>
              <a:rPr lang="en-US" sz="1200" dirty="0" smtClean="0">
                <a:latin typeface="Century Gothic" pitchFamily="34" charset="0"/>
              </a:rPr>
              <a:t>sing </a:t>
            </a:r>
            <a:r>
              <a:rPr lang="en-US" sz="1200" dirty="0">
                <a:latin typeface="Century Gothic" pitchFamily="34" charset="0"/>
              </a:rPr>
              <a:t>the Web to connect related data that wasn't previously linked</a:t>
            </a:r>
            <a:endParaRPr lang="es-ES" sz="1200" dirty="0">
              <a:latin typeface="Century Gothic" pitchFamily="34" charset="0"/>
            </a:endParaRP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782216" y="4767264"/>
            <a:ext cx="2133600" cy="273844"/>
          </a:xfrm>
        </p:spPr>
        <p:txBody>
          <a:bodyPr/>
          <a:lstStyle/>
          <a:p>
            <a:r>
              <a:rPr lang="es-ES" sz="1050" smtClean="0"/>
              <a:t>10/06/2016</a:t>
            </a:r>
            <a:endParaRPr lang="es-ES" sz="1050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818186"/>
            <a:ext cx="2895600" cy="273844"/>
          </a:xfrm>
        </p:spPr>
        <p:txBody>
          <a:bodyPr/>
          <a:lstStyle/>
          <a:p>
            <a:r>
              <a:rPr lang="en-US" dirty="0" smtClean="0"/>
              <a:t>Conceptualizing the research world</a:t>
            </a:r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32FADFE-3B8F-471C-ABF0-DBC7717ECBBC}" type="slidenum">
              <a:rPr lang="es-ES" smtClean="0"/>
              <a:t>11</a:t>
            </a:fld>
            <a:endParaRPr lang="es-ES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2339752" y="3075806"/>
            <a:ext cx="0" cy="45585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427984" y="3075806"/>
            <a:ext cx="0" cy="45585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6372200" y="3075806"/>
            <a:ext cx="0" cy="45585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s3.amazonaws.com/libapps/sites/186/icons/6693/open-access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256" y="3102083"/>
            <a:ext cx="432049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btlj.org/wp-content/uploads/2016/03/open_dat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19" y="3125528"/>
            <a:ext cx="597458" cy="39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5" t="19100" r="4671" b="19520"/>
          <a:stretch/>
        </p:blipFill>
        <p:spPr>
          <a:xfrm>
            <a:off x="7488920" y="2139702"/>
            <a:ext cx="1656184" cy="73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5" t="19100" r="4671" b="19520"/>
          <a:stretch/>
        </p:blipFill>
        <p:spPr>
          <a:xfrm>
            <a:off x="6026404" y="3805178"/>
            <a:ext cx="2804996" cy="1242720"/>
          </a:xfrm>
          <a:prstGeom prst="rect">
            <a:avLst/>
          </a:prstGeom>
        </p:spPr>
      </p:pic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930800" y="51470"/>
            <a:ext cx="566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The semantic approach</a:t>
            </a:r>
            <a:endParaRPr lang="en-US" sz="2400" dirty="0">
              <a:latin typeface="Century Gothic" pitchFamily="34" charset="0"/>
            </a:endParaRPr>
          </a:p>
        </p:txBody>
      </p:sp>
      <p:pic>
        <p:nvPicPr>
          <p:cNvPr id="7170" name="Picture 2" descr="Breal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15566"/>
            <a:ext cx="1774383" cy="23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87624" y="3435846"/>
            <a:ext cx="1630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Century Gothic" pitchFamily="34" charset="0"/>
              </a:rPr>
              <a:t>Michel Bréal </a:t>
            </a:r>
          </a:p>
          <a:p>
            <a:pPr algn="ctr"/>
            <a:r>
              <a:rPr lang="en-US" sz="1050" dirty="0" smtClean="0">
                <a:latin typeface="Century Gothic" pitchFamily="34" charset="0"/>
              </a:rPr>
              <a:t>French philologist</a:t>
            </a:r>
          </a:p>
          <a:p>
            <a:pPr algn="ctr"/>
            <a:r>
              <a:rPr lang="en-US" sz="1050" dirty="0" smtClean="0">
                <a:latin typeface="Century Gothic" pitchFamily="34" charset="0"/>
              </a:rPr>
              <a:t>Father of modern semantics</a:t>
            </a:r>
            <a:endParaRPr lang="en-US" sz="1050" dirty="0"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915566"/>
            <a:ext cx="58326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itchFamily="34" charset="0"/>
              </a:rPr>
              <a:t>Semantics try to resolve the problem of </a:t>
            </a:r>
            <a:r>
              <a:rPr lang="en-US" sz="1600" b="1" dirty="0" smtClean="0">
                <a:latin typeface="Century Gothic" pitchFamily="34" charset="0"/>
              </a:rPr>
              <a:t>understanding</a:t>
            </a:r>
          </a:p>
          <a:p>
            <a:r>
              <a:rPr lang="en-US" sz="1600" dirty="0">
                <a:latin typeface="Century Gothic" pitchFamily="34" charset="0"/>
              </a:rPr>
              <a:t>a</a:t>
            </a:r>
            <a:r>
              <a:rPr lang="en-US" sz="1600" dirty="0" smtClean="0">
                <a:latin typeface="Century Gothic" pitchFamily="34" charset="0"/>
              </a:rPr>
              <a:t>nd is based on </a:t>
            </a:r>
            <a:r>
              <a:rPr lang="en-US" sz="1600" dirty="0">
                <a:latin typeface="Century Gothic" pitchFamily="34" charset="0"/>
              </a:rPr>
              <a:t>open world </a:t>
            </a:r>
            <a:r>
              <a:rPr lang="en-US" sz="1600" dirty="0" smtClean="0">
                <a:latin typeface="Century Gothic" pitchFamily="34" charset="0"/>
              </a:rPr>
              <a:t>assumption, </a:t>
            </a:r>
            <a:r>
              <a:rPr lang="en-US" sz="1600" dirty="0">
                <a:latin typeface="Century Gothic" pitchFamily="34" charset="0"/>
              </a:rPr>
              <a:t>that states that everything we don’t know is undefined.</a:t>
            </a:r>
          </a:p>
          <a:p>
            <a:endParaRPr lang="en-US" sz="1600" dirty="0" smtClean="0">
              <a:latin typeface="Century Gothic" pitchFamily="34" charset="0"/>
            </a:endParaRPr>
          </a:p>
          <a:p>
            <a:r>
              <a:rPr lang="en-US" sz="1600" dirty="0" smtClean="0">
                <a:latin typeface="Century Gothic" pitchFamily="34" charset="0"/>
              </a:rPr>
              <a:t>In </a:t>
            </a:r>
            <a:r>
              <a:rPr lang="en-US" sz="1600" b="1" dirty="0" smtClean="0">
                <a:latin typeface="Century Gothic" pitchFamily="34" charset="0"/>
              </a:rPr>
              <a:t>computer science </a:t>
            </a:r>
            <a:r>
              <a:rPr lang="en-US" sz="1600" dirty="0" smtClean="0">
                <a:latin typeface="Century Gothic" pitchFamily="34" charset="0"/>
              </a:rPr>
              <a:t>refers to the meaning of languages, providing the rules for interpreting the syntax</a:t>
            </a:r>
          </a:p>
          <a:p>
            <a:endParaRPr lang="en-US" sz="1600" dirty="0">
              <a:latin typeface="Century Gothic" pitchFamily="34" charset="0"/>
            </a:endParaRPr>
          </a:p>
          <a:p>
            <a:r>
              <a:rPr lang="en-US" sz="1600" b="1" dirty="0" smtClean="0">
                <a:latin typeface="Century Gothic" pitchFamily="34" charset="0"/>
              </a:rPr>
              <a:t>Semantic data model or semantic network </a:t>
            </a:r>
            <a:r>
              <a:rPr lang="en-US" sz="1600" dirty="0" smtClean="0">
                <a:latin typeface="Century Gothic" pitchFamily="34" charset="0"/>
              </a:rPr>
              <a:t>is a network that represents semantic relations between concepts and is a form of knowledge representation. </a:t>
            </a:r>
            <a:r>
              <a:rPr lang="en-US" sz="1600" dirty="0">
                <a:latin typeface="Century Gothic" pitchFamily="34" charset="0"/>
              </a:rPr>
              <a:t>I</a:t>
            </a:r>
            <a:r>
              <a:rPr lang="en-US" sz="1600" dirty="0" smtClean="0">
                <a:latin typeface="Century Gothic" pitchFamily="34" charset="0"/>
              </a:rPr>
              <a:t>s</a:t>
            </a:r>
            <a:r>
              <a:rPr lang="en-US" sz="1600" b="1" dirty="0" smtClean="0">
                <a:latin typeface="Century Gothic" pitchFamily="34" charset="0"/>
              </a:rPr>
              <a:t> </a:t>
            </a:r>
            <a:r>
              <a:rPr lang="en-US" sz="1600" dirty="0" smtClean="0">
                <a:latin typeface="Century Gothic" pitchFamily="34" charset="0"/>
              </a:rPr>
              <a:t>used to describe particular types of data model using directing graphs in which the vertices denotes concepts in the world and the edges relationships between them.</a:t>
            </a:r>
            <a:endParaRPr lang="en-US" sz="1600" dirty="0">
              <a:latin typeface="Century Gothic" pitchFamily="34" charset="0"/>
            </a:endParaRP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782216" y="4767264"/>
            <a:ext cx="2133600" cy="273844"/>
          </a:xfrm>
        </p:spPr>
        <p:txBody>
          <a:bodyPr/>
          <a:lstStyle/>
          <a:p>
            <a:r>
              <a:rPr lang="es-ES" sz="1050" smtClean="0"/>
              <a:t>10/06/2016</a:t>
            </a:r>
            <a:endParaRPr lang="es-ES" sz="105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Conceptualizing the research world</a:t>
            </a:r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32FADFE-3B8F-471C-ABF0-DBC7717ECBBC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32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20" y="2787774"/>
            <a:ext cx="2016492" cy="2232248"/>
          </a:xfrm>
          <a:prstGeom prst="rect">
            <a:avLst/>
          </a:prstGeom>
        </p:spPr>
      </p:pic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907704" y="4347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The semantic approach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863878"/>
            <a:ext cx="795637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Century Gothic" pitchFamily="34" charset="0"/>
            </a:endParaRPr>
          </a:p>
          <a:p>
            <a:r>
              <a:rPr lang="en-US" sz="1600" dirty="0" smtClean="0">
                <a:latin typeface="Century Gothic" pitchFamily="34" charset="0"/>
              </a:rPr>
              <a:t>      Key definitions:</a:t>
            </a:r>
          </a:p>
          <a:p>
            <a:endParaRPr lang="en-US" sz="1600" dirty="0" smtClean="0">
              <a:latin typeface="Century Gothic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600" b="1" dirty="0" smtClean="0">
                <a:latin typeface="Century Gothic" pitchFamily="34" charset="0"/>
              </a:rPr>
              <a:t>Ontology</a:t>
            </a:r>
            <a:r>
              <a:rPr lang="en-US" sz="1600" dirty="0" smtClean="0">
                <a:latin typeface="Century Gothic" pitchFamily="34" charset="0"/>
              </a:rPr>
              <a:t>: </a:t>
            </a:r>
            <a:r>
              <a:rPr lang="en-US" sz="1400" dirty="0" smtClean="0">
                <a:latin typeface="Century Gothic" pitchFamily="34" charset="0"/>
              </a:rPr>
              <a:t>formalized vocabularies of terms, often covering a specific domain and shared by a community of users. </a:t>
            </a:r>
            <a:r>
              <a:rPr lang="en-US" sz="1400" dirty="0">
                <a:latin typeface="Century Gothic" pitchFamily="34" charset="0"/>
              </a:rPr>
              <a:t>A</a:t>
            </a:r>
            <a:r>
              <a:rPr lang="en-US" sz="1400" dirty="0" smtClean="0">
                <a:latin typeface="Century Gothic" pitchFamily="34" charset="0"/>
              </a:rPr>
              <a:t>re </a:t>
            </a:r>
            <a:r>
              <a:rPr lang="en-US" sz="1400" dirty="0">
                <a:latin typeface="Century Gothic" pitchFamily="34" charset="0"/>
              </a:rPr>
              <a:t>a formal way to describe taxonomies and classification networks, essentially defining the structure of knowledge for various domains: the nouns representing classes of objects and the verbs representing relations between the objects</a:t>
            </a:r>
            <a:r>
              <a:rPr lang="en-US" sz="1400" dirty="0" smtClean="0">
                <a:latin typeface="Century Gothic" pitchFamily="34" charset="0"/>
              </a:rPr>
              <a:t>.</a:t>
            </a:r>
          </a:p>
          <a:p>
            <a:pPr algn="just"/>
            <a:endParaRPr lang="en-US" sz="1400" dirty="0" smtClean="0">
              <a:latin typeface="Century Gothic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latin typeface="Century Gothic" pitchFamily="34" charset="0"/>
              </a:rPr>
              <a:t>OWL</a:t>
            </a:r>
            <a:r>
              <a:rPr lang="en-US" sz="1600" dirty="0" smtClean="0">
                <a:latin typeface="Century Gothic" pitchFamily="34" charset="0"/>
              </a:rPr>
              <a:t>: </a:t>
            </a:r>
            <a:r>
              <a:rPr lang="en-US" sz="1400" dirty="0" smtClean="0">
                <a:latin typeface="Century Gothic" pitchFamily="34" charset="0"/>
              </a:rPr>
              <a:t>The web ontology language is </a:t>
            </a:r>
            <a:r>
              <a:rPr lang="en-US" sz="1400" dirty="0">
                <a:latin typeface="Century Gothic" pitchFamily="34" charset="0"/>
              </a:rPr>
              <a:t>a family of </a:t>
            </a:r>
            <a:r>
              <a:rPr lang="en-US" sz="1400" dirty="0">
                <a:latin typeface="Century Gothic" pitchFamily="34" charset="0"/>
                <a:hlinkClick r:id="rId4" tooltip="Knowledge representation"/>
              </a:rPr>
              <a:t>knowledge representation</a:t>
            </a:r>
            <a:r>
              <a:rPr lang="en-US" sz="1400" dirty="0">
                <a:latin typeface="Century Gothic" pitchFamily="34" charset="0"/>
              </a:rPr>
              <a:t> languages for authoring ontologies</a:t>
            </a:r>
            <a:r>
              <a:rPr lang="en-US" sz="1400" dirty="0" smtClean="0">
                <a:latin typeface="Century Gothic" pitchFamily="34" charset="0"/>
              </a:rPr>
              <a:t>. </a:t>
            </a:r>
            <a:r>
              <a:rPr lang="en-US" sz="1400" dirty="0">
                <a:latin typeface="Century Gothic" pitchFamily="34" charset="0"/>
              </a:rPr>
              <a:t>Languages in the OWL family are capable of creating classes, properties, defining instances and its </a:t>
            </a:r>
            <a:r>
              <a:rPr lang="en-US" sz="1400" dirty="0" smtClean="0">
                <a:latin typeface="Century Gothic" pitchFamily="34" charset="0"/>
              </a:rPr>
              <a:t>operations</a:t>
            </a:r>
            <a:endParaRPr lang="en-US" sz="1400" dirty="0">
              <a:latin typeface="Century Gothic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latin typeface="Century Gothic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latin typeface="Century Gothic" pitchFamily="34" charset="0"/>
              </a:rPr>
              <a:t>RDF</a:t>
            </a:r>
            <a:r>
              <a:rPr lang="en-US" sz="1600" dirty="0" smtClean="0">
                <a:latin typeface="Century Gothic" pitchFamily="34" charset="0"/>
              </a:rPr>
              <a:t>: </a:t>
            </a:r>
            <a:r>
              <a:rPr lang="en-US" sz="1400" dirty="0" smtClean="0">
                <a:latin typeface="Century Gothic" pitchFamily="34" charset="0"/>
              </a:rPr>
              <a:t>Resource description framework. Standard model for data interchange in the web. Facilitate data merging from different schemas (directed labeled graph).  W3C. RDF 1.1, RDFa.</a:t>
            </a:r>
            <a:endParaRPr lang="en-US" sz="1400" dirty="0">
              <a:latin typeface="Century Gothic" pitchFamily="34" charset="0"/>
            </a:endParaRPr>
          </a:p>
        </p:txBody>
      </p:sp>
      <p:sp>
        <p:nvSpPr>
          <p:cNvPr id="8" name="AutoShape 4" descr="Resultat d'imatges de Wc3 semantics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8" name="Picture 6" descr="https://www.w3.org/Icons/SW/sw-horz-w3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35" y="4443958"/>
            <a:ext cx="22955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827584" y="690250"/>
            <a:ext cx="831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itchFamily="34" charset="0"/>
              </a:rPr>
              <a:t>Semantics is the next revolution of the information society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32FADFE-3B8F-471C-ABF0-DBC7717ECBBC}" type="slidenum">
              <a:rPr lang="es-ES" smtClean="0"/>
              <a:t>13</a:t>
            </a:fld>
            <a:endParaRPr lang="es-E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10/06/2016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Conceptualizing the research world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03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979712" y="925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The semantic approach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27585" y="3756977"/>
            <a:ext cx="8280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Century Gothic" pitchFamily="34" charset="0"/>
              </a:rPr>
              <a:t>The Semantic Web enables automated and human navigation to represent and mine digital data, and it supports interoperability and integration of data from a variety of Sources </a:t>
            </a:r>
            <a:endParaRPr lang="en-US" sz="1600" dirty="0">
              <a:latin typeface="Century Gothic" pitchFamily="34" charset="0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782216" y="4767264"/>
            <a:ext cx="2133600" cy="273844"/>
          </a:xfrm>
        </p:spPr>
        <p:txBody>
          <a:bodyPr/>
          <a:lstStyle/>
          <a:p>
            <a:r>
              <a:rPr lang="es-ES" sz="1050" smtClean="0"/>
              <a:t>10/06/2016</a:t>
            </a:r>
            <a:endParaRPr lang="es-ES" sz="1050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32FADFE-3B8F-471C-ABF0-DBC7717ECBBC}" type="slidenum">
              <a:rPr lang="es-ES" smtClean="0"/>
              <a:t>14</a:t>
            </a:fld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907704" y="62753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itchFamily="34" charset="0"/>
              </a:rPr>
              <a:t>So, how can we use semantics?</a:t>
            </a:r>
            <a:endParaRPr lang="es-ES" sz="2000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31590"/>
            <a:ext cx="3898776" cy="2436735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4" y="1131590"/>
            <a:ext cx="3655104" cy="2436736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5652120" y="437195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>
                <a:latin typeface="Century Gothic" pitchFamily="34" charset="0"/>
              </a:rPr>
              <a:t>Semantics is a game changer!</a:t>
            </a:r>
            <a:endParaRPr lang="en-US" b="1" i="1" u="sng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1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34965154"/>
              </p:ext>
            </p:extLst>
          </p:nvPr>
        </p:nvGraphicFramePr>
        <p:xfrm>
          <a:off x="827584" y="1635646"/>
          <a:ext cx="2808312" cy="236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782216" y="4767264"/>
            <a:ext cx="2133600" cy="273844"/>
          </a:xfrm>
        </p:spPr>
        <p:txBody>
          <a:bodyPr/>
          <a:lstStyle/>
          <a:p>
            <a:r>
              <a:rPr lang="es-ES" sz="1050" smtClean="0"/>
              <a:t>10/06/2016</a:t>
            </a:r>
            <a:endParaRPr lang="es-ES" sz="105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32FADFE-3B8F-471C-ABF0-DBC7717ECBBC}" type="slidenum">
              <a:rPr lang="es-ES" smtClean="0"/>
              <a:t>15</a:t>
            </a:fld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1979712" y="84569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itchFamily="34" charset="0"/>
              </a:rPr>
              <a:t>T</a:t>
            </a:r>
            <a:r>
              <a:rPr lang="en-GB" sz="2400" dirty="0" smtClean="0">
                <a:latin typeface="Century Gothic" pitchFamily="34" charset="0"/>
              </a:rPr>
              <a:t>he semantic approach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07704" y="62753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itchFamily="34" charset="0"/>
              </a:rPr>
              <a:t>So, </a:t>
            </a:r>
            <a:r>
              <a:rPr lang="en-US" sz="2000" dirty="0" smtClean="0">
                <a:latin typeface="Century Gothic" pitchFamily="34" charset="0"/>
              </a:rPr>
              <a:t>Why we would use </a:t>
            </a:r>
            <a:r>
              <a:rPr lang="en-US" sz="2000" dirty="0">
                <a:latin typeface="Century Gothic" pitchFamily="34" charset="0"/>
              </a:rPr>
              <a:t>semantics?</a:t>
            </a:r>
            <a:endParaRPr lang="es-ES" sz="2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779912" y="1347614"/>
            <a:ext cx="5184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Because we can answer the basic researchers needs:</a:t>
            </a:r>
          </a:p>
          <a:p>
            <a:endParaRPr lang="en-US" sz="2000" dirty="0" smtClean="0">
              <a:latin typeface="Century Gothic" pitchFamily="34" charset="0"/>
            </a:endParaRPr>
          </a:p>
          <a:p>
            <a:pPr marL="342900" indent="-342900">
              <a:buAutoNum type="arabicParenR"/>
            </a:pPr>
            <a:r>
              <a:rPr lang="en-US" sz="2000" dirty="0" smtClean="0">
                <a:latin typeface="Century Gothic" pitchFamily="34" charset="0"/>
              </a:rPr>
              <a:t>Social &amp; information dissemination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Century Gothic" pitchFamily="34" charset="0"/>
              </a:rPr>
              <a:t>Information gathering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Century Gothic" pitchFamily="34" charset="0"/>
              </a:rPr>
              <a:t>Collaboration 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Century Gothic" pitchFamily="34" charset="0"/>
              </a:rPr>
              <a:t>Funding</a:t>
            </a:r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782216" y="4767264"/>
            <a:ext cx="2133600" cy="273844"/>
          </a:xfrm>
        </p:spPr>
        <p:txBody>
          <a:bodyPr/>
          <a:lstStyle/>
          <a:p>
            <a:r>
              <a:rPr lang="es-ES" sz="1050" smtClean="0"/>
              <a:t>10/06/2016</a:t>
            </a:r>
            <a:endParaRPr lang="es-ES" sz="105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32FADFE-3B8F-471C-ABF0-DBC7717ECBBC}" type="slidenum">
              <a:rPr lang="es-ES" smtClean="0"/>
              <a:t>16</a:t>
            </a:fld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1979712" y="84569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itchFamily="34" charset="0"/>
              </a:rPr>
              <a:t>Technological tools &amp; solutions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043608" y="73148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itchFamily="34" charset="0"/>
              </a:rPr>
              <a:t>Technology must help us in this way to semantics</a:t>
            </a:r>
            <a:r>
              <a:rPr lang="en-US" sz="2000" dirty="0">
                <a:latin typeface="Century Gothic" pitchFamily="34" charset="0"/>
              </a:rPr>
              <a:t> so, how we can define a project of this kind?. 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56347464"/>
              </p:ext>
            </p:extLst>
          </p:nvPr>
        </p:nvGraphicFramePr>
        <p:xfrm>
          <a:off x="2123728" y="1479822"/>
          <a:ext cx="5760640" cy="35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82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Diagram showing that each syntax maps to/from ontologies and ontologies have two semantic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35646"/>
            <a:ext cx="3756878" cy="24897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996108" y="92560"/>
            <a:ext cx="55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Technological tools &amp; solutions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97374" y="915566"/>
            <a:ext cx="838842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smtClean="0">
                <a:latin typeface="Century Gothic" pitchFamily="34" charset="0"/>
              </a:rPr>
              <a:t>Searching the best semantic search engine based on concepts such as:</a:t>
            </a:r>
          </a:p>
          <a:p>
            <a:endParaRPr lang="en-US" dirty="0" smtClean="0">
              <a:latin typeface="Century Gothic" pitchFamily="34" charset="0"/>
            </a:endParaRP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  <a:sym typeface="Wingdings" pitchFamily="2" charset="2"/>
              </a:rPr>
              <a:t>Ontologies. OWL. RDF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  <a:sym typeface="Wingdings" pitchFamily="2" charset="2"/>
              </a:rPr>
              <a:t>W3C recommendations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  <a:sym typeface="Wingdings" pitchFamily="2" charset="2"/>
              </a:rPr>
              <a:t>Neuronal networks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  <a:sym typeface="Wingdings" pitchFamily="2" charset="2"/>
              </a:rPr>
              <a:t>Deep learning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  <a:sym typeface="Wingdings" pitchFamily="2" charset="2"/>
              </a:rPr>
              <a:t>Machine learning</a:t>
            </a:r>
          </a:p>
          <a:p>
            <a:pPr marL="742950" lvl="1" indent="-285750">
              <a:buFont typeface="Wingdings" pitchFamily="2" charset="2"/>
              <a:buChar char="q"/>
            </a:pPr>
            <a:endParaRPr lang="en-US" dirty="0" smtClean="0">
              <a:latin typeface="Century Gothic" pitchFamily="34" charset="0"/>
            </a:endParaRPr>
          </a:p>
          <a:p>
            <a:pPr marL="742950" lvl="1" indent="-285750">
              <a:buFont typeface="Wingdings" pitchFamily="2" charset="2"/>
              <a:buChar char="q"/>
            </a:pPr>
            <a:endParaRPr lang="en-US" dirty="0">
              <a:latin typeface="Century Gothic" pitchFamily="34" charset="0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782216" y="4767264"/>
            <a:ext cx="2133600" cy="273844"/>
          </a:xfrm>
        </p:spPr>
        <p:txBody>
          <a:bodyPr/>
          <a:lstStyle/>
          <a:p>
            <a:r>
              <a:rPr lang="es-ES" sz="1050" smtClean="0"/>
              <a:t>10/06/2016</a:t>
            </a:r>
            <a:endParaRPr lang="es-ES" sz="105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32FADFE-3B8F-471C-ABF0-DBC7717ECBBC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84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996108" y="92560"/>
            <a:ext cx="55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Technological tools &amp; solutions. 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51806" y="853425"/>
            <a:ext cx="74168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itchFamily="34" charset="0"/>
              </a:rPr>
              <a:t>2</a:t>
            </a:r>
            <a:r>
              <a:rPr lang="en-US" b="1" dirty="0" smtClean="0">
                <a:latin typeface="Century Gothic" pitchFamily="34" charset="0"/>
              </a:rPr>
              <a:t>) Defining the best interface (user-computer experience) with a </a:t>
            </a:r>
            <a:r>
              <a:rPr lang="en-US" b="1" dirty="0" smtClean="0">
                <a:latin typeface="Century Gothic" pitchFamily="34" charset="0"/>
                <a:hlinkClick r:id="rId3"/>
              </a:rPr>
              <a:t>semantic parser</a:t>
            </a:r>
            <a:r>
              <a:rPr lang="en-US" b="1" dirty="0" smtClean="0">
                <a:latin typeface="Century Gothic" pitchFamily="34" charset="0"/>
              </a:rPr>
              <a:t> </a:t>
            </a:r>
            <a:r>
              <a:rPr lang="en-US" dirty="0" smtClean="0">
                <a:latin typeface="Century Gothic" pitchFamily="34" charset="0"/>
              </a:rPr>
              <a:t>(</a:t>
            </a:r>
            <a:r>
              <a:rPr lang="en-US" dirty="0" smtClean="0">
                <a:latin typeface="Century Gothic" pitchFamily="34" charset="0"/>
                <a:hlinkClick r:id="rId4"/>
              </a:rPr>
              <a:t>:</a:t>
            </a:r>
            <a:r>
              <a:rPr lang="en-US" dirty="0" err="1" smtClean="0">
                <a:latin typeface="Century Gothic" pitchFamily="34" charset="0"/>
                <a:hlinkClick r:id="rId4"/>
              </a:rPr>
              <a:t>BaseKB</a:t>
            </a:r>
            <a:r>
              <a:rPr lang="en-US" dirty="0" smtClean="0">
                <a:latin typeface="Century Gothic" pitchFamily="34" charset="0"/>
              </a:rPr>
              <a:t>):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>
              <a:latin typeface="Century Gothic" pitchFamily="34" charset="0"/>
            </a:endParaRP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b="1" dirty="0" smtClean="0">
                <a:latin typeface="Century Gothic" pitchFamily="34" charset="0"/>
              </a:rPr>
              <a:t>Learnability</a:t>
            </a:r>
            <a:r>
              <a:rPr lang="en-US" sz="1600" dirty="0">
                <a:latin typeface="Century Gothic" pitchFamily="34" charset="0"/>
              </a:rPr>
              <a:t>: How easy is it for users </a:t>
            </a:r>
            <a:endParaRPr lang="en-US" sz="1600" dirty="0" smtClean="0">
              <a:latin typeface="Century Gothic" pitchFamily="34" charset="0"/>
            </a:endParaRPr>
          </a:p>
          <a:p>
            <a:pPr lvl="1"/>
            <a:r>
              <a:rPr lang="en-US" sz="1600" dirty="0" smtClean="0">
                <a:latin typeface="Century Gothic" pitchFamily="34" charset="0"/>
              </a:rPr>
              <a:t>      to accomplish basic tasks the first </a:t>
            </a:r>
          </a:p>
          <a:p>
            <a:pPr lvl="1"/>
            <a:r>
              <a:rPr lang="en-US" sz="1600" dirty="0" smtClean="0">
                <a:latin typeface="Century Gothic" pitchFamily="34" charset="0"/>
              </a:rPr>
              <a:t>      time </a:t>
            </a:r>
            <a:r>
              <a:rPr lang="en-US" sz="1600" dirty="0">
                <a:latin typeface="Century Gothic" pitchFamily="34" charset="0"/>
              </a:rPr>
              <a:t>they encounter the design?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b="1" dirty="0">
                <a:latin typeface="Century Gothic" pitchFamily="34" charset="0"/>
              </a:rPr>
              <a:t>Efficiency</a:t>
            </a:r>
            <a:r>
              <a:rPr lang="en-US" sz="1600" dirty="0">
                <a:latin typeface="Century Gothic" pitchFamily="34" charset="0"/>
              </a:rPr>
              <a:t>: Once users have learned </a:t>
            </a:r>
            <a:endParaRPr lang="en-US" sz="1600" dirty="0" smtClean="0">
              <a:latin typeface="Century Gothic" pitchFamily="34" charset="0"/>
            </a:endParaRPr>
          </a:p>
          <a:p>
            <a:pPr lvl="1"/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smtClean="0">
                <a:latin typeface="Century Gothic" pitchFamily="34" charset="0"/>
              </a:rPr>
              <a:t>     the </a:t>
            </a:r>
            <a:r>
              <a:rPr lang="en-US" sz="1600" dirty="0">
                <a:latin typeface="Century Gothic" pitchFamily="34" charset="0"/>
              </a:rPr>
              <a:t>design, how quickly can they </a:t>
            </a:r>
            <a:endParaRPr lang="en-US" sz="1600" dirty="0" smtClean="0">
              <a:latin typeface="Century Gothic" pitchFamily="34" charset="0"/>
            </a:endParaRPr>
          </a:p>
          <a:p>
            <a:pPr lvl="1"/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smtClean="0">
                <a:latin typeface="Century Gothic" pitchFamily="34" charset="0"/>
              </a:rPr>
              <a:t>     perform </a:t>
            </a:r>
            <a:r>
              <a:rPr lang="en-US" sz="1600" dirty="0">
                <a:latin typeface="Century Gothic" pitchFamily="34" charset="0"/>
              </a:rPr>
              <a:t>tasks?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b="1" dirty="0">
                <a:latin typeface="Century Gothic" pitchFamily="34" charset="0"/>
              </a:rPr>
              <a:t>Memorability</a:t>
            </a:r>
            <a:r>
              <a:rPr lang="en-US" sz="1600" dirty="0">
                <a:latin typeface="Century Gothic" pitchFamily="34" charset="0"/>
              </a:rPr>
              <a:t>: When users return to </a:t>
            </a:r>
            <a:endParaRPr lang="en-US" sz="1600" dirty="0" smtClean="0">
              <a:latin typeface="Century Gothic" pitchFamily="34" charset="0"/>
            </a:endParaRPr>
          </a:p>
          <a:p>
            <a:pPr lvl="1"/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smtClean="0">
                <a:latin typeface="Century Gothic" pitchFamily="34" charset="0"/>
              </a:rPr>
              <a:t>    the </a:t>
            </a:r>
            <a:r>
              <a:rPr lang="en-US" sz="1600" dirty="0">
                <a:latin typeface="Century Gothic" pitchFamily="34" charset="0"/>
              </a:rPr>
              <a:t>design after a period of not using </a:t>
            </a:r>
            <a:endParaRPr lang="en-US" sz="1600" dirty="0" smtClean="0">
              <a:latin typeface="Century Gothic" pitchFamily="34" charset="0"/>
            </a:endParaRPr>
          </a:p>
          <a:p>
            <a:pPr lvl="1"/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smtClean="0">
                <a:latin typeface="Century Gothic" pitchFamily="34" charset="0"/>
              </a:rPr>
              <a:t>    it</a:t>
            </a:r>
            <a:r>
              <a:rPr lang="en-US" sz="1600" dirty="0">
                <a:latin typeface="Century Gothic" pitchFamily="34" charset="0"/>
              </a:rPr>
              <a:t>, how easily can they re-establish proficiency?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b="1" dirty="0" smtClean="0">
                <a:latin typeface="Century Gothic" pitchFamily="34" charset="0"/>
              </a:rPr>
              <a:t>Satisfaction</a:t>
            </a:r>
            <a:r>
              <a:rPr lang="en-US" sz="1600" dirty="0">
                <a:latin typeface="Century Gothic" pitchFamily="34" charset="0"/>
              </a:rPr>
              <a:t>: How pleasant is it to use the </a:t>
            </a:r>
            <a:r>
              <a:rPr lang="en-US" sz="1600" dirty="0" smtClean="0">
                <a:latin typeface="Century Gothic" pitchFamily="34" charset="0"/>
              </a:rPr>
              <a:t>design</a:t>
            </a:r>
            <a:endParaRPr lang="en-US" dirty="0" smtClean="0">
              <a:latin typeface="Century Gothic" pitchFamily="34" charset="0"/>
            </a:endParaRPr>
          </a:p>
          <a:p>
            <a:pPr marL="742950" lvl="1" indent="-285750">
              <a:buFont typeface="Wingdings" pitchFamily="2" charset="2"/>
              <a:buChar char="q"/>
            </a:pPr>
            <a:endParaRPr lang="en-US" dirty="0">
              <a:latin typeface="Century Gothic" pitchFamily="34" charset="0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755576" y="4765698"/>
            <a:ext cx="2133600" cy="273844"/>
          </a:xfrm>
        </p:spPr>
        <p:txBody>
          <a:bodyPr/>
          <a:lstStyle/>
          <a:p>
            <a:r>
              <a:rPr lang="es-ES" smtClean="0"/>
              <a:t>10/06/2016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32FADFE-3B8F-471C-ABF0-DBC7717ECBBC}" type="slidenum">
              <a:rPr lang="es-ES" smtClean="0"/>
              <a:t>18</a:t>
            </a:fld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9"/>
          <a:stretch/>
        </p:blipFill>
        <p:spPr>
          <a:xfrm>
            <a:off x="5601784" y="1563638"/>
            <a:ext cx="3312368" cy="14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979712" y="925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Technological tools &amp; solutions. 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947402"/>
            <a:ext cx="69847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itchFamily="34" charset="0"/>
              </a:rPr>
              <a:t>3) Modeling the way to display the results: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>
              <a:latin typeface="Century Gothic" pitchFamily="34" charset="0"/>
            </a:endParaRP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</a:rPr>
              <a:t>Graphics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</a:rPr>
              <a:t>Statistics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</a:rPr>
              <a:t>Unexpected results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</a:rPr>
              <a:t>Discarding not relevant results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</a:rPr>
              <a:t>Learning from the searches, </a:t>
            </a:r>
          </a:p>
          <a:p>
            <a:pPr lvl="1"/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smtClean="0">
                <a:latin typeface="Century Gothic" pitchFamily="34" charset="0"/>
              </a:rPr>
              <a:t>    results and findings</a:t>
            </a:r>
          </a:p>
          <a:p>
            <a:pPr marL="742950" lvl="1" indent="-285750">
              <a:buFont typeface="Wingdings" pitchFamily="2" charset="2"/>
              <a:buChar char="q"/>
            </a:pPr>
            <a:endParaRPr lang="en-US" dirty="0" smtClean="0">
              <a:latin typeface="Century Gothic" pitchFamily="34" charset="0"/>
            </a:endParaRPr>
          </a:p>
          <a:p>
            <a:pPr lvl="1"/>
            <a:endParaRPr lang="en-US" dirty="0">
              <a:latin typeface="Century Gothic" pitchFamily="34" charset="0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782216" y="4767264"/>
            <a:ext cx="2133600" cy="273844"/>
          </a:xfrm>
        </p:spPr>
        <p:txBody>
          <a:bodyPr/>
          <a:lstStyle/>
          <a:p>
            <a:r>
              <a:rPr lang="es-ES" sz="1050" smtClean="0"/>
              <a:t>10/06/2016</a:t>
            </a:r>
            <a:endParaRPr lang="es-ES" sz="105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32FADFE-3B8F-471C-ABF0-DBC7717ECBBC}" type="slidenum">
              <a:rPr lang="es-ES" smtClean="0"/>
              <a:t>19</a:t>
            </a:fld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5492888" y="1949184"/>
            <a:ext cx="360040" cy="360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6171228" y="1707654"/>
            <a:ext cx="360040" cy="360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6337748" y="2552633"/>
            <a:ext cx="360040" cy="360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5436096" y="2916091"/>
            <a:ext cx="360040" cy="360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6157728" y="3138769"/>
            <a:ext cx="360040" cy="360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6897044" y="2434004"/>
            <a:ext cx="360040" cy="360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6851300" y="1887674"/>
            <a:ext cx="360040" cy="360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18 Conector recto de flecha"/>
          <p:cNvCxnSpPr>
            <a:stCxn id="9" idx="5"/>
            <a:endCxn id="14" idx="1"/>
          </p:cNvCxnSpPr>
          <p:nvPr/>
        </p:nvCxnSpPr>
        <p:spPr>
          <a:xfrm>
            <a:off x="5800201" y="2256497"/>
            <a:ext cx="590274" cy="348863"/>
          </a:xfrm>
          <a:prstGeom prst="straightConnector1">
            <a:avLst/>
          </a:prstGeom>
          <a:ln w="127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13" idx="4"/>
            <a:endCxn id="15" idx="7"/>
          </p:cNvCxnSpPr>
          <p:nvPr/>
        </p:nvCxnSpPr>
        <p:spPr>
          <a:xfrm flipH="1">
            <a:off x="5743409" y="2067694"/>
            <a:ext cx="607839" cy="901124"/>
          </a:xfrm>
          <a:prstGeom prst="straightConnector1">
            <a:avLst/>
          </a:prstGeom>
          <a:ln w="127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15" idx="7"/>
          </p:cNvCxnSpPr>
          <p:nvPr/>
        </p:nvCxnSpPr>
        <p:spPr>
          <a:xfrm flipV="1">
            <a:off x="5743409" y="2129205"/>
            <a:ext cx="1079159" cy="839613"/>
          </a:xfrm>
          <a:prstGeom prst="straightConnector1">
            <a:avLst/>
          </a:prstGeom>
          <a:ln w="127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13" idx="5"/>
            <a:endCxn id="17" idx="1"/>
          </p:cNvCxnSpPr>
          <p:nvPr/>
        </p:nvCxnSpPr>
        <p:spPr>
          <a:xfrm>
            <a:off x="6478541" y="2014967"/>
            <a:ext cx="471230" cy="471764"/>
          </a:xfrm>
          <a:prstGeom prst="straightConnector1">
            <a:avLst/>
          </a:prstGeom>
          <a:ln w="127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14" idx="3"/>
            <a:endCxn id="16" idx="0"/>
          </p:cNvCxnSpPr>
          <p:nvPr/>
        </p:nvCxnSpPr>
        <p:spPr>
          <a:xfrm flipH="1">
            <a:off x="6337748" y="2859946"/>
            <a:ext cx="52727" cy="278823"/>
          </a:xfrm>
          <a:prstGeom prst="straightConnector1">
            <a:avLst/>
          </a:prstGeom>
          <a:ln w="127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stCxn id="18" idx="5"/>
            <a:endCxn id="45" idx="2"/>
          </p:cNvCxnSpPr>
          <p:nvPr/>
        </p:nvCxnSpPr>
        <p:spPr>
          <a:xfrm flipV="1">
            <a:off x="7158613" y="1975241"/>
            <a:ext cx="547242" cy="219746"/>
          </a:xfrm>
          <a:prstGeom prst="straightConnector1">
            <a:avLst/>
          </a:prstGeom>
          <a:ln w="127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stCxn id="17" idx="4"/>
            <a:endCxn id="16" idx="6"/>
          </p:cNvCxnSpPr>
          <p:nvPr/>
        </p:nvCxnSpPr>
        <p:spPr>
          <a:xfrm flipH="1">
            <a:off x="6517768" y="2794044"/>
            <a:ext cx="559296" cy="524745"/>
          </a:xfrm>
          <a:prstGeom prst="straightConnector1">
            <a:avLst/>
          </a:prstGeom>
          <a:ln w="127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9" idx="4"/>
            <a:endCxn id="15" idx="0"/>
          </p:cNvCxnSpPr>
          <p:nvPr/>
        </p:nvCxnSpPr>
        <p:spPr>
          <a:xfrm flipH="1">
            <a:off x="5616116" y="2309224"/>
            <a:ext cx="56792" cy="606867"/>
          </a:xfrm>
          <a:prstGeom prst="straightConnector1">
            <a:avLst/>
          </a:prstGeom>
          <a:ln w="127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Elipse"/>
          <p:cNvSpPr/>
          <p:nvPr/>
        </p:nvSpPr>
        <p:spPr>
          <a:xfrm>
            <a:off x="7705855" y="1795221"/>
            <a:ext cx="360040" cy="360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Elipse"/>
          <p:cNvSpPr/>
          <p:nvPr/>
        </p:nvSpPr>
        <p:spPr>
          <a:xfrm>
            <a:off x="7344308" y="3140194"/>
            <a:ext cx="360040" cy="360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8" name="47 Conector recto de flecha"/>
          <p:cNvCxnSpPr>
            <a:stCxn id="45" idx="1"/>
            <a:endCxn id="13" idx="6"/>
          </p:cNvCxnSpPr>
          <p:nvPr/>
        </p:nvCxnSpPr>
        <p:spPr>
          <a:xfrm flipH="1">
            <a:off x="6531268" y="1847948"/>
            <a:ext cx="1227314" cy="39726"/>
          </a:xfrm>
          <a:prstGeom prst="straightConnector1">
            <a:avLst/>
          </a:prstGeom>
          <a:ln w="127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>
            <a:stCxn id="17" idx="5"/>
            <a:endCxn id="47" idx="0"/>
          </p:cNvCxnSpPr>
          <p:nvPr/>
        </p:nvCxnSpPr>
        <p:spPr>
          <a:xfrm>
            <a:off x="7204357" y="2741317"/>
            <a:ext cx="319971" cy="398877"/>
          </a:xfrm>
          <a:prstGeom prst="straightConnector1">
            <a:avLst/>
          </a:prstGeom>
          <a:ln w="127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7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971600" y="3363838"/>
            <a:ext cx="8072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u="sng" dirty="0" smtClean="0">
                <a:latin typeface="Century Gothic" pitchFamily="34" charset="0"/>
                <a:hlinkClick r:id="rId3"/>
              </a:rPr>
              <a:t>SIGMA </a:t>
            </a:r>
            <a:r>
              <a:rPr lang="en-GB" u="sng" dirty="0">
                <a:latin typeface="Century Gothic" pitchFamily="34" charset="0"/>
                <a:hlinkClick r:id="rId3"/>
              </a:rPr>
              <a:t>AIE</a:t>
            </a:r>
            <a:r>
              <a:rPr lang="en-GB" sz="1400" dirty="0">
                <a:latin typeface="Century Gothic" pitchFamily="34" charset="0"/>
              </a:rPr>
              <a:t>, is a non-profit higher education consortium created and led </a:t>
            </a:r>
            <a:r>
              <a:rPr lang="en-GB" sz="1400" b="1" dirty="0">
                <a:latin typeface="Century Gothic" pitchFamily="34" charset="0"/>
              </a:rPr>
              <a:t>by 10 </a:t>
            </a:r>
            <a:r>
              <a:rPr lang="en-GB" sz="1400" b="1" dirty="0" smtClean="0">
                <a:latin typeface="Century Gothic" pitchFamily="34" charset="0"/>
              </a:rPr>
              <a:t>reference Spanish </a:t>
            </a:r>
            <a:r>
              <a:rPr lang="en-GB" sz="1400" b="1" dirty="0">
                <a:latin typeface="Century Gothic" pitchFamily="34" charset="0"/>
              </a:rPr>
              <a:t>universities</a:t>
            </a:r>
            <a:r>
              <a:rPr lang="en-GB" sz="1400" dirty="0">
                <a:latin typeface="Century Gothic" pitchFamily="34" charset="0"/>
              </a:rPr>
              <a:t>, to optimize Academic and Research with information technology. </a:t>
            </a:r>
            <a:r>
              <a:rPr lang="en-GB" sz="1400" dirty="0" smtClean="0">
                <a:latin typeface="Century Gothic" pitchFamily="34" charset="0"/>
              </a:rPr>
              <a:t>Implementing </a:t>
            </a:r>
            <a:r>
              <a:rPr lang="en-GB" sz="1400" dirty="0">
                <a:latin typeface="Century Gothic" pitchFamily="34" charset="0"/>
              </a:rPr>
              <a:t>the </a:t>
            </a:r>
            <a:r>
              <a:rPr lang="en-GB" sz="1400" b="1" dirty="0">
                <a:latin typeface="Century Gothic" pitchFamily="34" charset="0"/>
              </a:rPr>
              <a:t>best practices of university </a:t>
            </a:r>
            <a:r>
              <a:rPr lang="en-GB" sz="1400" b="1" dirty="0" smtClean="0">
                <a:latin typeface="Century Gothic" pitchFamily="34" charset="0"/>
              </a:rPr>
              <a:t>management</a:t>
            </a:r>
            <a:r>
              <a:rPr lang="en-GB" sz="1400" b="1" dirty="0">
                <a:latin typeface="Century Gothic" pitchFamily="34" charset="0"/>
              </a:rPr>
              <a:t> </a:t>
            </a:r>
            <a:r>
              <a:rPr lang="en-GB" sz="1400" dirty="0" smtClean="0">
                <a:latin typeface="Century Gothic" pitchFamily="34" charset="0"/>
              </a:rPr>
              <a:t>that </a:t>
            </a:r>
            <a:r>
              <a:rPr lang="en-GB" sz="1400" dirty="0">
                <a:latin typeface="Century Gothic" pitchFamily="34" charset="0"/>
              </a:rPr>
              <a:t>are reflected in SIGMA’s tools and services, given the changing environment </a:t>
            </a:r>
            <a:r>
              <a:rPr lang="en-GB" sz="1400" dirty="0" smtClean="0">
                <a:latin typeface="Century Gothic" pitchFamily="34" charset="0"/>
              </a:rPr>
              <a:t>of higher </a:t>
            </a:r>
            <a:r>
              <a:rPr lang="en-GB" sz="1400" dirty="0">
                <a:latin typeface="Century Gothic" pitchFamily="34" charset="0"/>
              </a:rPr>
              <a:t>education </a:t>
            </a:r>
            <a:r>
              <a:rPr lang="en-GB" sz="1400" dirty="0" smtClean="0">
                <a:latin typeface="Century Gothic" pitchFamily="34" charset="0"/>
              </a:rPr>
              <a:t>scenario.</a:t>
            </a:r>
            <a:endParaRPr lang="es-ES" sz="1400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6" y="987574"/>
            <a:ext cx="5947767" cy="207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782216" y="4767264"/>
            <a:ext cx="2133600" cy="273844"/>
          </a:xfrm>
        </p:spPr>
        <p:txBody>
          <a:bodyPr/>
          <a:lstStyle/>
          <a:p>
            <a:r>
              <a:rPr lang="es-ES" sz="1050" dirty="0" smtClean="0"/>
              <a:t>10/06/2016</a:t>
            </a:r>
            <a:endParaRPr lang="es-ES" sz="105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32FADFE-3B8F-471C-ABF0-DBC7717ECBBC}" type="slidenum">
              <a:rPr lang="es-ES" smtClean="0"/>
              <a:t>2</a:t>
            </a:fld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1979712" y="84569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entury Gothic" pitchFamily="34" charset="0"/>
              </a:rPr>
              <a:t>who we are?</a:t>
            </a:r>
            <a:endParaRPr lang="en-US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979712" y="123478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Technological tools &amp; solutions. An example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851920" y="1384196"/>
            <a:ext cx="4824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Century Gothic" pitchFamily="34" charset="0"/>
              </a:rPr>
              <a:t>Is an open community, an open information model, and an open source semantic web application, supporting the advancement of scholarship by integrating and sharing information about scholars, their activities and their accomplishments.</a:t>
            </a:r>
          </a:p>
          <a:p>
            <a:pPr algn="ctr"/>
            <a:endParaRPr lang="en-US" sz="1600" dirty="0">
              <a:latin typeface="Century Gothic" pitchFamily="34" charset="0"/>
            </a:endParaRPr>
          </a:p>
          <a:p>
            <a:pPr algn="ctr"/>
            <a:r>
              <a:rPr lang="en-US" sz="1600" dirty="0" smtClean="0">
                <a:latin typeface="Century Gothic" pitchFamily="34" charset="0"/>
              </a:rPr>
              <a:t>By Cornell university </a:t>
            </a:r>
            <a:endParaRPr lang="en-US" sz="1600" dirty="0">
              <a:latin typeface="Century Gothic" pitchFamily="34" charset="0"/>
            </a:endParaRPr>
          </a:p>
        </p:txBody>
      </p:sp>
      <p:pic>
        <p:nvPicPr>
          <p:cNvPr id="11" name="Picture 2" descr="https://avatars2.githubusercontent.com/u/1489712?v=3&amp;s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26" y="1185484"/>
            <a:ext cx="2034338" cy="20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782216" y="4767264"/>
            <a:ext cx="2133600" cy="273844"/>
          </a:xfrm>
        </p:spPr>
        <p:txBody>
          <a:bodyPr/>
          <a:lstStyle/>
          <a:p>
            <a:r>
              <a:rPr lang="es-ES" sz="1050" smtClean="0"/>
              <a:t>10/06/2016</a:t>
            </a:r>
            <a:endParaRPr lang="es-ES" sz="105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32FADFE-3B8F-471C-ABF0-DBC7717ECBBC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2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970560" y="15541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Technological tools &amp; solutions. An example</a:t>
            </a:r>
            <a:endParaRPr lang="en-US" sz="2000" dirty="0">
              <a:latin typeface="Century Gothic" pitchFamily="34" charset="0"/>
            </a:endParaRPr>
          </a:p>
        </p:txBody>
      </p:sp>
      <p:pic>
        <p:nvPicPr>
          <p:cNvPr id="2050" name="Picture 2" descr="https://avatars2.githubusercontent.com/u/1489712?v=3&amp;s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75606"/>
            <a:ext cx="2034338" cy="20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" b="1824"/>
          <a:stretch/>
        </p:blipFill>
        <p:spPr>
          <a:xfrm>
            <a:off x="3275856" y="627534"/>
            <a:ext cx="5400656" cy="4104455"/>
          </a:xfrm>
          <a:prstGeom prst="rect">
            <a:avLst/>
          </a:prstGeom>
        </p:spPr>
      </p:pic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782216" y="4767264"/>
            <a:ext cx="2133600" cy="273844"/>
          </a:xfrm>
        </p:spPr>
        <p:txBody>
          <a:bodyPr/>
          <a:lstStyle/>
          <a:p>
            <a:r>
              <a:rPr lang="es-ES" sz="1050" smtClean="0"/>
              <a:t>10/06/2016</a:t>
            </a:r>
            <a:endParaRPr lang="es-ES" sz="105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31990"/>
            <a:ext cx="2895600" cy="273844"/>
          </a:xfrm>
        </p:spPr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32FADFE-3B8F-471C-ABF0-DBC7717ECBBC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6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979712" y="123478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Technological tools &amp; solutions. An example</a:t>
            </a:r>
            <a:endParaRPr lang="en-US" sz="2000" dirty="0">
              <a:latin typeface="Century Gothic" pitchFamily="34" charset="0"/>
            </a:endParaRPr>
          </a:p>
        </p:txBody>
      </p:sp>
      <p:pic>
        <p:nvPicPr>
          <p:cNvPr id="2050" name="Picture 2" descr="https://avatars2.githubusercontent.com/u/1489712?v=3&amp;s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29500"/>
            <a:ext cx="2034338" cy="20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72923"/>
            <a:ext cx="5553036" cy="3987059"/>
          </a:xfrm>
          <a:prstGeom prst="rect">
            <a:avLst/>
          </a:prstGeom>
        </p:spPr>
      </p:pic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782216" y="4767264"/>
            <a:ext cx="2133600" cy="273844"/>
          </a:xfrm>
        </p:spPr>
        <p:txBody>
          <a:bodyPr/>
          <a:lstStyle/>
          <a:p>
            <a:r>
              <a:rPr lang="es-ES" sz="1050" smtClean="0"/>
              <a:t>10/06/2016</a:t>
            </a:r>
            <a:endParaRPr lang="es-ES" sz="105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32FADFE-3B8F-471C-ABF0-DBC7717ECBBC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8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979712" y="925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In summary…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771550"/>
            <a:ext cx="80648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itchFamily="34" charset="0"/>
              </a:rPr>
              <a:t>We want to develop a new way of researchers-information interaction. Open to collaborations:</a:t>
            </a:r>
          </a:p>
          <a:p>
            <a:endParaRPr lang="en-US" sz="1600" dirty="0" smtClean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entury Gothic" pitchFamily="34" charset="0"/>
              </a:rPr>
              <a:t>Usable interface (researcher-computer) near to natural language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entury Gothic" pitchFamily="34" charset="0"/>
              </a:rPr>
              <a:t>Computer capable to translate the information introduced by the researcher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entury Gothic" pitchFamily="34" charset="0"/>
              </a:rPr>
              <a:t>Find the most related 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entury Gothic" pitchFamily="34" charset="0"/>
              </a:rPr>
              <a:t>Discard not relevant 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entury Gothic" pitchFamily="34" charset="0"/>
              </a:rPr>
              <a:t>Computer must ‘learn’ from the feedback of the researcher about the answers in order to provide increasingly better answers and proposals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entury Gothic" pitchFamily="34" charset="0"/>
              </a:rPr>
              <a:t>Researchers would: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Century Gothic" pitchFamily="34" charset="0"/>
              </a:rPr>
              <a:t>Find best colleagues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Century Gothic" pitchFamily="34" charset="0"/>
              </a:rPr>
              <a:t>Build research groups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Century Gothic" pitchFamily="34" charset="0"/>
              </a:rPr>
              <a:t>Find best projects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Century Gothic" pitchFamily="34" charset="0"/>
              </a:rPr>
              <a:t>Find more and best funding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782216" y="4767264"/>
            <a:ext cx="2133600" cy="273844"/>
          </a:xfrm>
        </p:spPr>
        <p:txBody>
          <a:bodyPr/>
          <a:lstStyle/>
          <a:p>
            <a:r>
              <a:rPr lang="es-ES" sz="1050" smtClean="0"/>
              <a:t>10/06/2016</a:t>
            </a:r>
            <a:endParaRPr lang="es-ES" sz="105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32FADFE-3B8F-471C-ABF0-DBC7717ECBBC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996108" y="92560"/>
            <a:ext cx="55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In summary…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99207" y="699537"/>
            <a:ext cx="70332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entury Gothic" pitchFamily="34" charset="0"/>
              </a:rPr>
              <a:t>Finally this kind of tools can be integrated to be a platform previous to access all the research information of the institution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2" name="1 Rectángulo redondeado"/>
          <p:cNvSpPr/>
          <p:nvPr/>
        </p:nvSpPr>
        <p:spPr>
          <a:xfrm>
            <a:off x="1499207" y="1708804"/>
            <a:ext cx="6745201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latin typeface="Century Gothic" pitchFamily="34" charset="0"/>
              </a:rPr>
              <a:t>SEMANTIC PLATFORM</a:t>
            </a:r>
            <a:endParaRPr lang="es-ES" sz="2400" b="1" dirty="0">
              <a:latin typeface="Century Gothic" pitchFamily="34" charset="0"/>
            </a:endParaRPr>
          </a:p>
        </p:txBody>
      </p:sp>
      <p:graphicFrame>
        <p:nvGraphicFramePr>
          <p:cNvPr id="9" name="Diagrama 32"/>
          <p:cNvGraphicFramePr/>
          <p:nvPr>
            <p:extLst>
              <p:ext uri="{D42A27DB-BD31-4B8C-83A1-F6EECF244321}">
                <p14:modId xmlns:p14="http://schemas.microsoft.com/office/powerpoint/2010/main" val="1472050742"/>
              </p:ext>
            </p:extLst>
          </p:nvPr>
        </p:nvGraphicFramePr>
        <p:xfrm>
          <a:off x="2467693" y="2787774"/>
          <a:ext cx="2520279" cy="1902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42"/>
          <p:cNvSpPr/>
          <p:nvPr/>
        </p:nvSpPr>
        <p:spPr>
          <a:xfrm>
            <a:off x="2991530" y="3723878"/>
            <a:ext cx="1440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5A814"/>
                </a:solidFill>
                <a:latin typeface="Century Gothic"/>
                <a:cs typeface="Century Gothic"/>
              </a:rPr>
              <a:t>SIGMA</a:t>
            </a:r>
            <a:r>
              <a:rPr lang="es-ES" b="1" dirty="0">
                <a:solidFill>
                  <a:srgbClr val="35A814"/>
                </a:solidFill>
                <a:latin typeface="Century Gothic"/>
                <a:cs typeface="Century Gothic"/>
              </a:rPr>
              <a:t> </a:t>
            </a:r>
            <a:r>
              <a:rPr lang="es-ES" b="1" dirty="0" smtClean="0">
                <a:solidFill>
                  <a:srgbClr val="35A814"/>
                </a:solidFill>
                <a:latin typeface="Century Gothic"/>
                <a:cs typeface="Century Gothic"/>
              </a:rPr>
              <a:t>RESEARCH</a:t>
            </a:r>
            <a:endParaRPr lang="es-ES" b="1" dirty="0">
              <a:solidFill>
                <a:srgbClr val="35A814"/>
              </a:solidFill>
            </a:endParaRPr>
          </a:p>
        </p:txBody>
      </p:sp>
      <p:pic>
        <p:nvPicPr>
          <p:cNvPr id="11" name="Imagen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5803" y="3291830"/>
            <a:ext cx="471906" cy="461182"/>
          </a:xfrm>
          <a:prstGeom prst="rect">
            <a:avLst/>
          </a:prstGeom>
        </p:spPr>
      </p:pic>
      <p:sp>
        <p:nvSpPr>
          <p:cNvPr id="7" name="6 Disco magnético"/>
          <p:cNvSpPr/>
          <p:nvPr/>
        </p:nvSpPr>
        <p:spPr>
          <a:xfrm>
            <a:off x="5724128" y="2931790"/>
            <a:ext cx="1440160" cy="1569609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Institutional Repository</a:t>
            </a:r>
          </a:p>
          <a:p>
            <a:pPr algn="ctr"/>
            <a:r>
              <a:rPr lang="es-ES_tradnl" dirty="0" smtClean="0"/>
              <a:t>(OA)</a:t>
            </a:r>
            <a:endParaRPr lang="es-ES" dirty="0"/>
          </a:p>
        </p:txBody>
      </p:sp>
      <p:sp>
        <p:nvSpPr>
          <p:cNvPr id="13" name="12 Marcador de fecha"/>
          <p:cNvSpPr>
            <a:spLocks noGrp="1"/>
          </p:cNvSpPr>
          <p:nvPr>
            <p:ph type="dt" sz="half" idx="10"/>
          </p:nvPr>
        </p:nvSpPr>
        <p:spPr>
          <a:xfrm>
            <a:off x="782216" y="4767264"/>
            <a:ext cx="2133600" cy="273844"/>
          </a:xfrm>
        </p:spPr>
        <p:txBody>
          <a:bodyPr/>
          <a:lstStyle/>
          <a:p>
            <a:r>
              <a:rPr lang="es-ES" sz="1050" smtClean="0"/>
              <a:t>10/06/2016</a:t>
            </a:r>
            <a:endParaRPr lang="es-ES" sz="1050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32FADFE-3B8F-471C-ABF0-DBC7717ECBBC}" type="slidenum">
              <a:rPr lang="es-ES" smtClean="0"/>
              <a:t>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Conceptualizing the research world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51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795886"/>
            <a:ext cx="1329235" cy="78774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07504" y="3768591"/>
            <a:ext cx="6696744" cy="1323439"/>
          </a:xfrm>
          <a:prstGeom prst="rect">
            <a:avLst/>
          </a:prstGeom>
          <a:solidFill>
            <a:srgbClr val="00B0F0">
              <a:alpha val="65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>Thank you for your attention!</a:t>
            </a:r>
          </a:p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Century Gothic" pitchFamily="34" charset="0"/>
              </a:rPr>
              <a:t>Anna Guillaumet    @</a:t>
            </a:r>
            <a:r>
              <a:rPr lang="en-US" sz="2400" i="1" dirty="0" err="1" smtClean="0">
                <a:solidFill>
                  <a:schemeClr val="bg1"/>
                </a:solidFill>
                <a:latin typeface="Century Gothic" pitchFamily="34" charset="0"/>
              </a:rPr>
              <a:t>annaguillaumet</a:t>
            </a:r>
            <a:endParaRPr lang="en-US" sz="2400" i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en-US" sz="2400" i="1" dirty="0" smtClean="0">
                <a:solidFill>
                  <a:schemeClr val="bg1"/>
                </a:solidFill>
                <a:latin typeface="Century Gothic" pitchFamily="34" charset="0"/>
              </a:rPr>
              <a:t>nna.guillaumet@sigmaaie.org</a:t>
            </a:r>
            <a:endParaRPr lang="en-US" sz="24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/>
          <a:stretch/>
        </p:blipFill>
        <p:spPr>
          <a:xfrm>
            <a:off x="0" y="-17277"/>
            <a:ext cx="9144000" cy="359713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7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0867"/>
              </p:ext>
            </p:extLst>
          </p:nvPr>
        </p:nvGraphicFramePr>
        <p:xfrm>
          <a:off x="827584" y="699542"/>
          <a:ext cx="8318089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8089"/>
              </a:tblGrid>
              <a:tr h="422116">
                <a:tc>
                  <a:txBody>
                    <a:bodyPr/>
                    <a:lstStyle/>
                    <a:p>
                      <a:pPr algn="ctr"/>
                      <a:r>
                        <a:rPr lang="ca-ES" sz="2100" b="0" noProof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SIGMA</a:t>
                      </a:r>
                      <a:r>
                        <a:rPr lang="ca-ES" sz="2100" noProof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RESEARCH</a:t>
                      </a:r>
                      <a:endParaRPr lang="ca-ES" sz="2100" noProof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AE1F"/>
                    </a:solidFill>
                  </a:tcPr>
                </a:tc>
              </a:tr>
              <a:tr h="1018044"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Integral </a:t>
                      </a:r>
                      <a:r>
                        <a:rPr lang="en-US" sz="14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100% cloud solution </a:t>
                      </a:r>
                      <a:r>
                        <a:rPr lang="en-US" sz="1400" b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for the Research &amp; Innovation life cycle to promote collaboration,</a:t>
                      </a:r>
                      <a:r>
                        <a:rPr lang="en-US" sz="1400" b="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/>
                          <a:cs typeface="Century Gothic"/>
                        </a:rPr>
                        <a:t> obtain better impact &amp; visibility, enable decision making and optimize administrative procedures for HE and research institutions</a:t>
                      </a:r>
                      <a:endParaRPr lang="en-US" sz="1400" b="1" noProof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9804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6" name="Picture 2" descr="http://iris.isr.umich.edu/wp-content/uploads/2015/09/iris-envision-future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9" b="23972"/>
          <a:stretch/>
        </p:blipFill>
        <p:spPr bwMode="auto">
          <a:xfrm>
            <a:off x="2123728" y="1956816"/>
            <a:ext cx="5991225" cy="320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979712" y="925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Who we are?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92088" y="4659982"/>
            <a:ext cx="835191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Working to improve the researcher’s interaction with the information…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dspacecris.eurocris.org/image/cerif_logo-euroCRIS-webs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46" y="4011910"/>
            <a:ext cx="646187" cy="5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3.amazonaws.com/libapps/accounts/12330/images/orcid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89761"/>
            <a:ext cx="1387041" cy="58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14" y="3989761"/>
            <a:ext cx="613239" cy="61476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298602"/>
            <a:ext cx="864096" cy="27679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885293" y="2935801"/>
            <a:ext cx="2829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Adaptability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Interoperability with legacy systems and external systems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Ensuring the data quality and data integration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236296" y="294730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Implementing the best practices at European level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1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979712" y="9386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atin typeface="Century Gothic" pitchFamily="34" charset="0"/>
              </a:rPr>
              <a:t>Research: old times vs new times</a:t>
            </a:r>
            <a:endParaRPr lang="es-ES" sz="2400" dirty="0">
              <a:latin typeface="Century Gothic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Conceptualizing the research world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32FADFE-3B8F-471C-ABF0-DBC7717ECBBC}" type="slidenum">
              <a:rPr lang="es-ES" smtClean="0"/>
              <a:t>4</a:t>
            </a:fld>
            <a:endParaRPr lang="es-ES" dirty="0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782216" y="4767264"/>
            <a:ext cx="2133600" cy="273844"/>
          </a:xfrm>
        </p:spPr>
        <p:txBody>
          <a:bodyPr/>
          <a:lstStyle/>
          <a:p>
            <a:r>
              <a:rPr lang="es-ES" sz="1050" smtClean="0"/>
              <a:t>10/06/2016</a:t>
            </a:r>
            <a:endParaRPr lang="es-ES" sz="105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52" y="937890"/>
            <a:ext cx="3132000" cy="163386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3"/>
          <a:stretch/>
        </p:blipFill>
        <p:spPr>
          <a:xfrm>
            <a:off x="1403648" y="946003"/>
            <a:ext cx="3103513" cy="162574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4"/>
          <a:stretch/>
        </p:blipFill>
        <p:spPr>
          <a:xfrm>
            <a:off x="1411643" y="2643758"/>
            <a:ext cx="3087521" cy="163386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>
          <a:xfrm>
            <a:off x="5508104" y="2715766"/>
            <a:ext cx="3190700" cy="1515582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4507161" y="2355726"/>
            <a:ext cx="1023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entury Gothic" pitchFamily="34" charset="0"/>
              </a:rPr>
              <a:t>Vs.</a:t>
            </a:r>
            <a:endParaRPr lang="es-E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979712" y="925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The research scenario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051720" y="4321428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Century Gothic" pitchFamily="34" charset="0"/>
              </a:rPr>
              <a:t>Source</a:t>
            </a:r>
            <a:r>
              <a:rPr lang="es-ES" sz="800" dirty="0">
                <a:latin typeface="Century Gothic" pitchFamily="34" charset="0"/>
              </a:rPr>
              <a:t>: </a:t>
            </a:r>
            <a:r>
              <a:rPr lang="es-ES" sz="800" dirty="0">
                <a:latin typeface="Century Gothic" pitchFamily="34" charset="0"/>
                <a:hlinkClick r:id="rId2"/>
              </a:rPr>
              <a:t>https://</a:t>
            </a:r>
            <a:r>
              <a:rPr lang="es-ES" sz="800" dirty="0" smtClean="0">
                <a:latin typeface="Century Gothic" pitchFamily="34" charset="0"/>
                <a:hlinkClick r:id="rId2"/>
              </a:rPr>
              <a:t>goo.gl/l96E73</a:t>
            </a:r>
            <a:endParaRPr lang="es-ES" sz="800" dirty="0" smtClean="0">
              <a:latin typeface="Century Gothic" pitchFamily="34" charset="0"/>
            </a:endParaRPr>
          </a:p>
          <a:p>
            <a:endParaRPr lang="es-ES" sz="800" dirty="0" smtClean="0">
              <a:latin typeface="Century Gothic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37" y="699542"/>
            <a:ext cx="5962650" cy="3533775"/>
          </a:xfrm>
          <a:prstGeom prst="rect">
            <a:avLst/>
          </a:prstGeom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Conceptualizing the research world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32FADFE-3B8F-471C-ABF0-DBC7717ECBBC}" type="slidenum">
              <a:rPr lang="es-ES" smtClean="0"/>
              <a:t>5</a:t>
            </a:fld>
            <a:endParaRPr lang="es-ES" dirty="0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782216" y="4767264"/>
            <a:ext cx="2133600" cy="273844"/>
          </a:xfrm>
        </p:spPr>
        <p:txBody>
          <a:bodyPr/>
          <a:lstStyle/>
          <a:p>
            <a:r>
              <a:rPr lang="es-ES" sz="1050" smtClean="0"/>
              <a:t>10/06/2016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22020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blogs.ethz.ch/innovethbib/files/2015/07/2015-07_Innovationsblog_Bibliometrie_Big-D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3423"/>
            <a:ext cx="3427826" cy="13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979712" y="92560"/>
            <a:ext cx="5616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Century Gothic" pitchFamily="34" charset="0"/>
              </a:rPr>
              <a:t>The research scenario in the digital world</a:t>
            </a:r>
            <a:endParaRPr lang="en-US" sz="2100" dirty="0">
              <a:latin typeface="Century Gothic" pitchFamily="34" charset="0"/>
            </a:endParaRPr>
          </a:p>
        </p:txBody>
      </p:sp>
      <p:pic>
        <p:nvPicPr>
          <p:cNvPr id="3074" name="Picture 2" descr="http://s3.amazonaws.com/libapps/sites/186/icons/6693/open-acces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598" y="2438157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gbibliotecas.mecd.gob.es/wp-content/uploads/2014/09/Web-of-Scien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22" y="1874560"/>
            <a:ext cx="2432982" cy="93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elsevier.com/?a=988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29" y="2813020"/>
            <a:ext cx="2168768" cy="62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arineecologistmusings.files.wordpress.com/2015/02/social-media-blog-post-image.png?w=828&amp;h=49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025" y="2813020"/>
            <a:ext cx="3525765" cy="20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tlj.org/wp-content/uploads/2016/03/open_dat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570984"/>
            <a:ext cx="1450535" cy="9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ialnet.unirioja.es/imagen/dialnet_grand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22" y="584150"/>
            <a:ext cx="2455949" cy="70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upload.wikimedia.org/wikipedia/commons/a/a9/Google_Scholar_logo_201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8" y="1201097"/>
            <a:ext cx="2227895" cy="85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1262449" y="666299"/>
            <a:ext cx="2447572" cy="1300593"/>
            <a:chOff x="1331990" y="2355726"/>
            <a:chExt cx="2447572" cy="1300593"/>
          </a:xfrm>
        </p:grpSpPr>
        <p:pic>
          <p:nvPicPr>
            <p:cNvPr id="4098" name="Picture 2" descr="Global map with networks connecting countrie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90" y="2355726"/>
              <a:ext cx="2447572" cy="1300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>
              <a:off x="1332419" y="3471653"/>
              <a:ext cx="105990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600" dirty="0">
                  <a:solidFill>
                    <a:schemeClr val="bg1"/>
                  </a:solidFill>
                  <a:latin typeface="Century Gothic" pitchFamily="34" charset="0"/>
                </a:rPr>
                <a:t>http://www.uwe.ac.uk/</a:t>
              </a:r>
            </a:p>
          </p:txBody>
        </p:sp>
      </p:grpSp>
      <p:pic>
        <p:nvPicPr>
          <p:cNvPr id="4108" name="Picture 12" descr="http://v1.impactstory.org/static/img/impactstory-logo-sideways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62" y="681533"/>
            <a:ext cx="1782513" cy="39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827584" y="480399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Century Gothic" pitchFamily="34" charset="0"/>
              </a:rPr>
              <a:t>Source</a:t>
            </a:r>
            <a:r>
              <a:rPr lang="es-ES" sz="800" dirty="0">
                <a:latin typeface="Century Gothic" pitchFamily="34" charset="0"/>
              </a:rPr>
              <a:t>: </a:t>
            </a:r>
            <a:r>
              <a:rPr lang="es-ES" sz="800" dirty="0">
                <a:latin typeface="Century Gothic" pitchFamily="34" charset="0"/>
                <a:hlinkClick r:id="rId13"/>
              </a:rPr>
              <a:t>http://</a:t>
            </a:r>
            <a:r>
              <a:rPr lang="es-ES" sz="800" dirty="0" smtClean="0">
                <a:latin typeface="Century Gothic" pitchFamily="34" charset="0"/>
                <a:hlinkClick r:id="rId13"/>
              </a:rPr>
              <a:t>goo.gl/ZLY8U0</a:t>
            </a:r>
            <a:endParaRPr lang="es-ES" sz="800" dirty="0" smtClean="0">
              <a:latin typeface="Century Gothic" pitchFamily="34" charset="0"/>
            </a:endParaRPr>
          </a:p>
          <a:p>
            <a:endParaRPr lang="es-ES" sz="800" dirty="0">
              <a:latin typeface="Century Gothic" pitchFamily="34" charset="0"/>
            </a:endParaRPr>
          </a:p>
        </p:txBody>
      </p:sp>
      <p:pic>
        <p:nvPicPr>
          <p:cNvPr id="17" name="Picture 4" descr="http://www.enago.com/blog/wp-content/uploads/2014/09/altmetric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86115"/>
            <a:ext cx="1151206" cy="72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10/06/2016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Conceptualizing the research world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2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osloaltmetricsfinal-150903140534-lva1-app6892/95/social-media-in-science-and-altmetrics-new-ways-of-measuring-research-impact-7-638.jpg?cb=1441289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57782"/>
            <a:ext cx="5984808" cy="414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979712" y="925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The use of social media in Research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03848" y="4746178"/>
            <a:ext cx="2895600" cy="273844"/>
          </a:xfrm>
        </p:spPr>
        <p:txBody>
          <a:bodyPr/>
          <a:lstStyle/>
          <a:p>
            <a:r>
              <a:rPr lang="en-US" dirty="0" smtClean="0"/>
              <a:t>Conceptualizing the research world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32FADFE-3B8F-471C-ABF0-DBC7717ECBBC}" type="slidenum">
              <a:rPr lang="es-ES" smtClean="0"/>
              <a:t>7</a:t>
            </a:fld>
            <a:endParaRPr lang="es-E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10/06/2016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8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979712" y="925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Why researchers use social media?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03848" y="4746178"/>
            <a:ext cx="2895600" cy="273844"/>
          </a:xfrm>
        </p:spPr>
        <p:txBody>
          <a:bodyPr/>
          <a:lstStyle/>
          <a:p>
            <a:r>
              <a:rPr lang="en-US" dirty="0" smtClean="0"/>
              <a:t>Conceptualizing the research world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32FADFE-3B8F-471C-ABF0-DBC7717ECBBC}" type="slidenum">
              <a:rPr lang="es-ES" smtClean="0"/>
              <a:t>8</a:t>
            </a:fld>
            <a:endParaRPr lang="es-ES"/>
          </a:p>
        </p:txBody>
      </p:sp>
      <p:pic>
        <p:nvPicPr>
          <p:cNvPr id="1026" name="Picture 2" descr="http://image.slidesharecdn.com/osloaltmetricsfinal-150903140534-lva1-app6892/95/social-media-in-science-and-altmetrics-new-ways-of-measuring-research-impact-10-638.jpg?cb=1441289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7534"/>
            <a:ext cx="60769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10/06/2016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3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>
            <a:stCxn id="11" idx="3"/>
          </p:cNvCxnSpPr>
          <p:nvPr/>
        </p:nvCxnSpPr>
        <p:spPr>
          <a:xfrm>
            <a:off x="7524328" y="323393"/>
            <a:ext cx="16196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"/>
          <p:cNvCxnSpPr>
            <a:stCxn id="11" idx="1"/>
          </p:cNvCxnSpPr>
          <p:nvPr/>
        </p:nvCxnSpPr>
        <p:spPr>
          <a:xfrm flipH="1">
            <a:off x="0" y="323393"/>
            <a:ext cx="19797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2.bp.blogspot.com/-5Uai7USheOE/VZZx5p7RapI/AAAAAAAAB-M/fYqt9IE2Op8/s1600/Big-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94" y="499746"/>
            <a:ext cx="5354960" cy="401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ITEhUTEhMVFRUXFxcaFhgYFxcYHRcXGBgXGBcaFxgaHSggGBolHRcWITEhJSkrLi4uGB8zODMtNygtLisBCgoKDg0OGhAQGi0mICUtLS0tLS0rLS0tLS0tLS0tLS0rLS0tLS0tLS0tLS0tLS0tLS0tLS0tLS0tLS0tLS0tN//AABEIAKoBKQMBIgACEQEDEQH/xAAcAAACAgMBAQAAAAAAAAAAAAAFBgAEAgMHAQj/xABCEAABAwIEAggDBQYFAwUAAAABAAIRAyEEBRIxQVEGEyJhcYGRoTKxwSNCUnLRFGKSsuHwBxUkM4JTovEWo8LS4v/EABoBAAIDAQEAAAAAAAAAAAAAAAIDAAEEBQb/xAAoEQACAgICAgICAgIDAAAAAAAAAQIRAyESMQRBE1EiYRRxBTJCkbH/2gAMAwEAAhEDEQA/AFHM8uraA0AnyQM5TW/AV0rOqrgGwSRpG3BBcvzEk6dxO9vqvRT8Z5fys8tg8yag2kLOGyx9pYV7icAZ+By6azDNMEHa9o90u53VmoYBAmLKQwctC8f+Rlkn0LGCygOudQ8ivc1wMADV7Qm7LHQz4o8Qqma4sl8dkwOSY/HpUOj5cpSFChljnTBC2UMpqOuBIG6ZMIA6ZDTZH8tyZnVl7mkDgBF0l+Mo7Cn5/HTOfvwEbtIVLqSTYGF05+QUntkFwn++aou6NNHZDzzNlJYotgQ/ycPbOeV2AWC1tCMZ5gQ0ucHTBjaFVwNIHdZnjfPidKOVPHyKlSkRuvGtnZH6eTmqNQ0AEwJcATHJEsP0VeGkgT4Ob+qNYG2KflwWm9ia+y9awRcozX6O1pP2bvSfkscN0aqONw5o72lB8Mr6GfyMddgnqeRWdKjeJRWrlbm2gW8lRGCdM8ETxNeiRzRl0zKo0DZeFQBeOKRLs0R6MHLU4rY5a3JbGI1uWpy2uWpyBhI1lanLYVrcgYaNZWpy2OWsoGEYFYlXMFllat/tUn1I3LWkj12WGIy+qz46bmxvI+qEIqlYleleIQiKKKKiHiiiihCKKKKEOt5hUquJ0y6w+EEwIVfA0zrEtM8eCL9GqrhUfe5pPiOYAKvYHGYl24Du57QT7iV6h5nF8VR5mOGPxGirDKZ7Jk7Qf6oHX7UDtTxJ5pwq1OyNeGYZ/DI+RWvBjDvMGi+n3h0/MK45a7RlhgULdgrCCABr9WoHi6hc9xkFPwoYaCese3xaD8kAdk2HdMYltzxYR9VTzp+hmLC+7QvUSRMAJrylxfTkhxg7A28VMu6KtJBFai6/4olHn9GnD4YFvuuG6qfkY6qxPk4pNaRSc+GixHcq2IxB7Vy0NB3HFGzlFQRb3CGZpk1fQ6zjOwslQyQb7Odj8afLcTmme1Jb4uVXBQBwRzOOjmIIaBSfuTsStLcgxAafsn/wO/RLlNPK3Z6aMWsaRayzDUnuptrO0tFObGJc51kdxfR9rWaWVmkkb6gADqA58kDrZLW6wfZOhrWj4XcAO5TMsqqwAKbvIFNU1xuzJLDJytHmOyl9Nurrg65+Ek7An6IplmVYk4br+vc1oBMdrh5pdp5TWkSx/oUdGDxAp6QKoHKDHopGSfTJPFJKn/4XjlmMLA4VGmQDBE7+SG1aeJ1ml1dJ7gYgtBkrLD0sWHBrTVAHCHI3lNLEtqawHajMkt/UboptcW7QnHinGX5LX9CrjcFXpx1uCpydoaRN4+6VRxlJrDFXCPpnf4nNt3BwXScVjMXWcabmEt/Lyg8uYXmZZniH6Q7Bh2mL6TNiOY7lgo6sf0jlT/2Y8Kzf4XfotLsNQO1Yj8zD8wUzZvlNerVdUGF0y0NAAMAi2qLSYWOY5DVfTYynhSwgN1OIbJImb7mZ9kpyj7o0KMtdiq/AD7tWmfOPmFoqZfU4AHwcD9Ubq9D8WAT1Rt4fqluqIKXyixyUvswrU3Ns4EeNlocrWKd2WA8ifU/0VQpU9MZE1uTn/hd0XZi67312F1Ck2TvDqhI0tPMRqJHgk5tMusASeQ4nwX0n0aymjgcHToBwLg2XkQNT3XeT528glydDErBOa6GDq2sDabfhawaA3kWhose8Ln+eVdZAFheAR6meKe+keOojsy4GeIB9IXPswaCeyZ9rc4KFOynBrsB47LhUHBrhsY38e5LdeiWOLXCCE2OkIRnVMFoeLEWPeoWn6AyhUUQhniiiihCKKKKEOr9FK5diwDsQ9o/hKbejeYVSILpgmJAO3ukjou4DGMIP3xPmbppyt+gvEGz3D5hd3jyk7OFOXGCobqtd1tTGu9vmtmDfTce1SI74HzCC1sdwDnCOd/mEYyjFamTIkJc4tCnlSiX6mFoOYRNvT5oY3o7TPwaY7xPuFdzCrLPiCCcN0EFKuySnH6LzejxkWZ5W+ivYnKTYADyP6oXRrnaT6lEaGJd3+qKSn9iJ/E1tFLGYCs3YOiDdpQLMKuIDIAqgz+8m52Mfe/yQrO8xqBgNNoniDefDvRY5yXaQvFixOVpsQMfmuIDmjrHi17nmtrM6xPZHWvuUWp545zyX0aZDY1dm95uJnZEMFmrQ8NNFm4nSItwcO5Vfb4m9tJf7FOjjcUXmK3GwI/ovcdicwDrEkfk//KY8K4l92NBLhcCLSiFdrnPMK5ZIrXET4znkemIP+Y5h3/wD/wCqujN8W0DWTJ/db+ibnhzNhJ80OxteXU531Hn+Eq8eSF9Iflx5K7F5nSLFBxs6Pyj9EYyrOK7zBn+Efosm1Xcz6lE8pcSTJd6oMmSLXSCWB98mDn5jVa83O20C9/BAsx6S4gE3PlCZc/OmmSJPabuecpSqZOx0OLjJuYA4+aXzhGPKQ3HinKVJ2UqueYp2z3jzCrVcwxn/AFX/AMQRenkVP8TvQfqiOW5VSPZLj3WCBZMMn2aHjyxVgbo1iK76xbUe9w0PsSSNlz/MMA/W6x3K63krdOJjT908f3Uu5xhWDU+OZg8EfwxchP8AIaSOaY74o5AD0CqErdiny5x5k/NaCVjl2bo9HQv8HMqpV69XrBJYxpb3EkyR6Bdax2EwmGYatXXpkCS9xu4wNyvnzoh0mqYCv1zAHAjS9p4tkG3IghdX/wAWsU9+GpaZLC7UdIJEaZkxwSZypDscOTErpHjga9UFmoBzw0GTsYG6EZVUcH6mjSZEDds6hcA+kd6xwry8OLuEQZifXdbq2K0AEBp8RPBKbV6NCjrZvzt5bVOxBgkbRIBsR4oPinNcx97Ee/A9y14rEOeS5xub8r+Cpvc9rCY+K0/35+iJMVOC7Bi8XpXisAiiiihCKKKKEOg5PU04hp5VB/Mn+kz7d7du2T6k/qkRuXVabw5zSAe0DuI3F10ek2cRMiDpd5QCvQR1/wBHnck04qmYY2lpeL+qK4Julsh29/JYVqOqpFkRq04gWSpy0kZcz1RUx1cCJcIQGvnbBYXRHpAbNOoG/AdxSa8949E7DBSWw56SGnKc7YXRp9UZZXa49kt8kqZZU0C2gzuSNlZZiodILPIIpYFejLPIMlQCDEeqG4x14XmDzIOEOLZm1t15iTLkiUXHsbg2DcTSDXPeGzMavLiplfVOqNgiWzAn27wrbDMzG5QzCYHTiC5vwkEj2VQVodmlUWx0woAElpht9wt1PH0yD8XshdMwwn6FCsdVhh7Wm06u/wCqV8Sm6YGLyJYnHj7GSh0hpUxEuMbyP0KA5pndF1QO1H4iT2dpEfVL2BAkue8AE3N+QsPVVcRTBO7d4B4dx906PjwjbN+XypzofMv6R4ZrA3UCRx0n9EZZiadQB7S0DhAP6Lk+LoHXoBuIE85j2uug5LhyxjQdgFmz4oxVoZHPJ6Zq6TAGiIMkvHdtPNVMPRYRTJHZLQDfTDgOJgrb0sqg0wAYg2PmFTwD3dW0C4LRPFZs+8a/s1+I/wA2b8VgT1hDSI1BoGoTeOG/msquGFOtpExYid4Kq1tWrVfVz4rFj4hzyYbz9YCxY4y5rR0JtcWEMrANVpO+k/ylJHSyvpp1PNOOSPPWsn8J/lK530+rw1w5uXZ6t/o4MI8mv7OfuKwcV65YErnM66PHLu1E1q2XYYta0g0GAkkz/thp7tpF1wcldN6DdM6LMH+y136XsJ6smwc03A1bCDIvwScqtGjBJKWwJiMPDaoeOrc27L7xIIQKpXJCY+kmHqPqlzrDhfggxwcbCUpfsdLvRSLiiOeYkNpUKQAIfTDnGDqB1ER6Na7b5rTSy+o92lrZPHkANyTwC35nhzpINR2poAaZsYi19rQEcRc0LFRkEjkYWCyeIWKMSRRRRQhFFFFCHfsuxFNzGNDgSGiR4C6a6OEa5zXaRPVi/t9FyPJcw6ur2jAk38+K67ldYOZTcLgtcB6/1XazLik4s8esLhNp9FltETMR3qxWwxd8JbPesqgsI5D3VVmI0u2WXk3tGpRinUugP0iw5AgubIImBtKT6NEvq6WuEju5JszTMC6q9roAgcO4e6W6OGqiu+DpABMxwm0Lf486VMryI2riMGUZY8te1xAEG+hT/Ji0f7h/hCr5Xjq8RqIBO5RKHkboZ5Jxk9mJxXGmtg4ZZEdt3oFlh+8nUDxi44KZg7SDNTSeAQw0w2k6uHHUD4gopSuFyYXj458y8acgzN1s6O0y7Wx0y3a/9/2VWwtQPaHDiEWyPDAS7vj9Pqs3yUqN08LlouYu1KOJ7/oljN3wy8ecf2Uz4/DgGed0gZ47U48kfjy9isnjOWReqKwrn7xkcpHqtRry4chwngh7qcmy2MYG8bpss/qjZHx/dh7KftKrQBNxxn35BdIZUhoE7Dly8lzzoXRHW78PfaQuoUsfTDQC64Cw+TJ2h2JK2kJnTisSxkXGq/dtCB4DJKj2hzammRO7rDyTH06zFj2sYy97920LLLaP2NNrb9m/jJSMmVwxJxHxi03YOxeXVagADh2RcgG8cSqlLIqgMmoD3GSnJ2XPDg0XYSJ2m4H6r3GZU0CWEzEwd/KEmPlZfQyWK0LuU1Pt2eB+RXMf8Q6v2mn94/NO+U1SzGtaZgucPAy5c8/xAf8A6p45Od81uyZLQnDjpiw4rAleleMaSQAJJMAd52WI3oxKv5XkmJxBIo0nvi5MQ1o5ucbDzKY8s6Ptp6Q8aqhEmdmhdLb0cqVW4KnTa8UKjGmqQLF2olxd3xz7oRyx0rZFLegd0V6GvGC6rEaHVWuLmhp1FlN2wJHMhxC3UeiTKTH1atOo8zppsDXCYEkugTHgurYTq2lwpsDdtTgAJPeeKmb4ttOk5xcBpBcSTGwn3WR47lY9Z6VHBqdF1MVMRXpmnSbAawtLBUqGSwGbloiTukTNceahgOLr3iwnwTJ096Y1cycL6KDCdI5T953eeXd4oPTwzeqMMj8POBuT4rVjxUhU8nIXntWtXHM1T3KqQhnEiZiooollkUUUUIdNdge0fEp96J1NFJoBMB5EdxE/RKVY9o+KYujNXsP7nU3eUlp/mXemlwOJxu0Oxxg70GxOaw42G6tvKA5g2Hu8VmikmCsafZhXxBc8u5lWqGOA1Oe0HgBz4ocCvczaeqBHAyjClBUG8tx7KlhAP07ldzGhGktdAm4sbc0mZdWIe17edxyPH1Tk6sLWEq5x2mhEoC1meLEuBuOE+6EZnmrn0nNsGAWA8YWzpEYqEenggmJf9k7vLR9fojyNcaG4cVUwv0WxctLDwuPqn3J2fZHvXJ8ixGmq3vMHzXXsqEUm+CxzGSVSMzQ6xneEj53lj3OcGAHSb3gSeSesOYL28wl6q0dc+wI7J3IGx2UxycU6CjFSabEQ5XWaHOLTA3PgVqyqn8TiJMJux16NWx3d96Uq5ZQqOdDNzvyCbidtth5dRG3JGaAXtEm3d4wnDD5pSDG6jpMXkFJr6eIENp6QwADv701ZbmtJlJjatRoeBcHzWfyHydk8Wt7QM6YYilUpsLHNdDuF48VpyjFGmxpFtxwPE8CrvSUUK7GhrmkyYLY5cUqY3L8SyzHxuR2gPmUv4/khx6NDTUh4o4hzvtA6SPblZXcLiC53b3jfmuWU6+PpmQ8j/mwg+90fwOdVngNrN82ubv33VLxJRrZacvoqYpkY9p51D/MVzrp7gj+0VXgz23SPMrreLyYmrTq6hZwm4M34RxXO+nVBzcRUtbUVeZ0HhjyOcko90MwYfX1u+GmC7xOw+a01cMx24g8wi+S4gUWEMEuOkSdrFxJPff2SsUo8tmiUGloO4zE9XJjVVfs3eJ2+gTp0f6ZVqOHFIgOFEQ55gagJ1Cnzg7E7gFIdDCw7rqh1QHOB3BcBIuEVxVMtwoZHbcGz4usfaQtUo8xK0M+C/wASn1Gu0YcaoPacSWjv0j+iTs9zvEYinVfVrO02aAIa0F5DZgbwJ3lZ4Buis2i0SAztd7rH5W81Wz7DQx+HZuX057iTPsPkoscUDsWhgmOqOawHqqRjve/iXemyzx7nRAIAI9uQCL4us1j+pogky51R37ziSb/3yQuvRa6ZfBupVIKxexL9I0Djc8+5Uyt2JdqcSTP6BanLO9jEYFeL0rxKYRFFFFRDrVd3aPijXRWp23jeWO9W3HyQGue0fFFOjdUtrNPAnSfB1l3nuBxvY70qwc1rhxH/AJQzN23B5j5LZlFTsFv4SR7rZmFPUzwusz1IpaAoN1fw0OZpN+fgUOm68o4vQ8TsbH6K2HJaLGEyrS/eW8uNrhGXO4rVSE7Lb1HerTdCG9it0qbdrvEJbxjvs/Fw9gUydLXRpHefolTHO7DfzH6IW9GjGaKD4cCu4Zefs2flC4VRMuHiF27D1NNFp5Nb8glS2BndNFqk+KniClnFuIxLgSIgWItx3RjD4jVUbb+yh+YEtxJABgs8dj77oaoLA7VlWrl8sc3sy4kwDwPFTCYRlIANAsN+aJUKX+6QRaItHBCamKncQfmihfQvyrlSRfbTJBIjawPE8EKr4J7WkmH1XXng0c/Dh5L19SpBN4VZuJqGYk2v4I1BsDH+KKmNbU1DQ6BAkzBLuJR3BYVzwxuoGSRMzBJQEk7mw5/3usv2hwILREH1s03RcK6N/jScpUM+cdH3MAABeCDNoiLKjjsiNBuouBFo8xKuYbpHUxDNLrVGztbUEOzHMKjw4P4xb8ogJcZTumdRY5tAXHY11PEMe1xBDx76Vc6ZCnii8sjrKcdY3jcWIHFqCZ80623j4D7A/RUuljKlPMmPpv6udEum0EXBHEHksvlVJiMMXjkxZxmHLCQtNOqQuhYnBYfFy1sNqgTp/F3tPHwSbmeUOpOIIKxvWmbKtWjCjjTETY7hHm9JXEQ9rXWgHl3xxSm4QvW14RxySj0wHCMuxxyzM6LarqpMENJaD950WHmVtw2Cl76/WahpA3BJfs53hbbvSd16ybiHN+FxE8inR8nf5IVLBrRczTFaC6m0RBjx754oPj60M/ePy4rdiHF5kkyhmIBm6P5lIW8biVl49ZPWsoWWeFeKKJbLIoooqIdTrHtnxVymCwtIO5Dp7gVTbWDasmYkzG6OYDBGqAajSGg6WA23ufILvxa4HDyS4uw1SqtZXcAfiMn/AJXHldFHBYN6poa6lpLtAEntfD2d/JEsHmBcO0Aeaxytqy+VvQoYylocR6IbiqLngBgkzsmbNMNqEyARPp5ILSzdmHa4tbqfG54DuUUxqtrQc6M0X6YrCI2neO9G2sa0EkhcvxPTbEH4Yb5BCsR0ixLt6hVOTbF/x5M6DmtCmXCoQCNr8PALnOcG4He4+rlhRzJ5JD3uLTvfbkR4KpimkOINzz3nkR3K5TtUMxYeD2zLBvGtpO2oT4Sur1c8ptw4PDQ36LkNISQE6Z2dGGjuaPkgTLzY1JoJ5X0la6uxuwJHOLmN0TzbFgYlukE6muFjwEGy550cf/qKZ5FnzBTrnzmmvS+HciLjdvFDOWxmPGo6QSxmbua97WzAA3AO4SP/AJrXeXlpHYuffa3cmfFtkh7QYLYJDuIPGe6PRJGGxPV4h7TYOJBnhdVHJJBTxRaui/i+lD+paxru197+/GFSyvpHUa+7rHdVMblxbVDDYONnHaFnjcjcxrn6gQOXJF8kvsH48f0WMfj6r6pFN2ocI4DkrOEzCsBGgPFpsTBNuHh7KjkFMgGobCLeW/yRbozV1ap2MH3cEE80oRcvobjguVIlPM67XAtoQ4XmKg+qY8LjXYlurqg2o0doQ7+ICbhbMTgajYdIEgEXBMHu3W/B4WsGmqDZvGQCFhn/AJFv/js3RU0+xMzWm8El8zN5VX/Em76bvxUmFM3SnMqTtPXAtJb8QEixO44boR07y81KOHewgjqgJHdCZKfNKX2SNWLNAl1NpDiHtgtdJtF0zYPMmV6IGKIFQHSanAnhq5TzS5lDwyWF+n4Z0kSBMeQumzB5WNUHEv0vEEW7J4TZXGCkqkXPLwehdznIywyLhLVagQV1Gnk72O6t2KJbwkC3hZbj0U1Sf2kx+UX8LIfhr2T50/RyNetedoK6a/oxEf6l997AR7LXiOjTACTiqlgdj/RD8aJ8v6OdtDj913oVWxgkW4Jiyqq51QS50AgjtE/eaL+qEYJlF7i2rV6sD91zp9FbxuPRFkUlsBuC8KuY+lDiWh3VizS4QSOZHCVSKNvQs8UUUQFkUUUUIddwlOkHCrVNg/4eYF9StZt00pEaWDYmCL+iQa2Ic74nE+K1Fy6LyNnN+CLds6FgM6LsOwgaQ2qWu4nS4Bw+TkXwzqjXOcyp1tIRN7gGIJHdMJG6O1dVHEU/3WvH/A39nFXsPiKlODTfYgEgG3gTz7igtv2HKKWh6ZVBP0QLO8BEub8J9it+X5uMQ4Cr2HAQSBvB+IjieavVAR2QRUBnYbgAGY8/ZSxSXF6OY1RBWolOWJw1OmCHUG1KckyJbUZPDUNx4gocMswz3A0qwH7lbseQeOz8ldjVsXJWdTES0A8Nj3clfzXI61IkmmQybOHabH5hZC2UXOMASSbeKqwqCPR/DdZWbyFz5I90tqjS1kxJn05+vsrHR/KzRadYh53HIclq6RZd1kPae0Nhz3KglyuYJ6O0j14J8fSf6Jxz1hcaekkHrG3jabb80rdHBoY952a0+u/yAVb/ANSVy3QXnSCDETJaZEHyQtWMT2x0x7WtIaXNeTaAdOmPmuedIW6cQ+0X5zvdXXdIK73AuaHQZFoVHMxUr1C/q9MxYKlBjLS9mivmTnMDDeDvx2hY1qxLGySbkRJ7j9Vk3KKp+6royKqae33vmB+iPgweUUacVnGqk2m1umBfvRnoadWoHkfYj9UIHRyt+E+iY+jOTVqMvLSQJBEG8xt6BBkxSlFxRI5IxdjozFMbTHZcXi4JILe+0LV/mEtqAiNemIsAR3IQ7H1QT9ifC/6KNxxMRRdJnja3kuW/A8j9GteRACdM29lp7nfNh/VBumBJwOEcCfhc0+36Ij0gdUqHtNLWgOAby5meM2uque0CcrpH8FR4+a2vC8eOMX6FxmnJtCVkxvUH7k+hC6Rk2I62m08dInx4rm+SDtvH7h+bUzdD8yNKt2pLC0yOE2j3R41ZMjpnS6+DL2B5sY9ljhsc6mNLm+B5qYXNBWGmIssNrOEhNaoBM3VsW5/3PZC87q6aFQxEtj1stuKxYojUDqby4pazrP8ArWtbte44EcFFBPZOTQLyZgD9r9n+diV8xw5Bkc01ZfXiqRvdgH8bFM5bh6YgiTF78VbiqLg2I9bEvcAHOJA2laFtxBGo6RAmw5Ba1kl2aEeKKKISEUUUUIMBcsS5YFyxLlrszUG+jGKDa7Q4w18sd4PBb8yFco42rh3kEQYggjcee4sErB8Ixgs+MBlZoqsHB27fyu3b8lXKiONjnlmbYR4EjqngyCJInw4DuCZ6eXuc0PpuBO8tN/JcxGAZVvhnyf8Apvhr/I7P8lfyPMMZQfDdQjdrp9wrTvoVOC9j0a14rM1bz9108SDx2QvH5Jh3guYS13IwD/XfgmXK8W2u2ajPEciircipOEsPlurquxVv1s57gMlxNOTSqua0fFFx5iYKN4TBNJBqUqb3j74aKbv+23smmngursARP97LazRs5g8RuiRTk2A/8qY8zqc0nmJ9wteK6OuLTpIcSIseHEwbo64NkXiZ39licE74zBA5G3grtAcWL+I6NsZR0AEF24+aFt6N0W30n2Caq1aqT2C4eHzVc46qPiYyp4tAPqEyNkBP+SUmgODGwe+fZZtwdMGzGjyH1RVuZYc2fTLP+R+tkJzTOcIyNNQ8ZsJHmN0XL7K4/QTo1KWjQabZHEAXvPLlPqrfWYc040uBtNuSTndJ6Rs0OcTtFpVXE59WExRg8ZHzCW+P2Goy+h+qfscSJJ4C+/fugeZ1peQD2R8MbR6JExHSXEnZzR5IfXzbFO3qH5fJUpJB8GxyxPHmhNbE6RvbjePS6Vqtasd3E+ZVdzHn/wAqPIg442G8wxuqBqsBYTP1Vms4OyyoPw1R7tH9Uq1KbhumHKKbnYDGMINgxw8if0SckrQ+CpiXlTvtY/df7An6IrlnxFptI37wZ/vwVDI8HUfXbpaT8Xu0jz3TRl+GZTkRLuMj5DkhxJl5WEslxha8Xm3C1/NMVXMW/eB8/olBre0Ib5hG6VcN0iSZ4Hw4rVVigb0ixxaBvBPFAXtDhIRjP6rSI0l3oL+KBNOk225TKB60Rm3LKpFQ/mYf/cagGOxLnvcXGe0fmUcwQJe489J/72JaxjCHut953zKTOVDsaMXLAryVikydjjJeLxeobIReKKKiBUuXhcsCvCtFiTIuXtGmXGAtRRroyPtFIK3RUnxVhvIuj5EE7p/wLwAG1AKgHPceDt0My3Yq8t3CKVI57nJsL0qbDem/Sfwut6HYq0yu9h7UtPPgfogNM3R3JXEktJkRsbj0QyVFxVhGhmbtnAOH98CrTKrHcIS7Xs4xa/Bb6bjG5S+C9E5voMOyppMh3v8AVU8wY9tmiBz593JUGVXaviPqUXwNVxFyfUqncQ4pS/QKo4t7DMcON7La/NWuILmj6cf78lYz9oFMkDiEutaCwkiTzN0yKUimnHRazith6jHAN0uvfhsY274SXmeT4fqS8VT1gHwniZ4eo90bqi6wzCg3qp0tmN4CvJi12HCe+hIyOjUc9opAl4Mgflunk9IcRRnrcNG5MtI5SeXEeqCdGWD9rp2Hxp+quJZVBuNL97/dCyzVOjRHo5ZmTXVHuqimWtcSbAwO5EcLVw+ka6Jm178tx53800R/onfkKK5HRa7DU9TWn7I7gHkhslCm12CcHhtJ0lpi2x4RyW6h0fwZptLnuDyBI4T6bJxxWCpBtqbBf8LeXgtGKw7IHYbseA5BEkqsgh4zBUWvIpgaZse7xKL9H8K2pSrmo0RUpnS5sA6QSATHHiqHTBoAqQALcLcQjfR34iOHU7cNgnP/AFBj2JmLwrKTqDNeoVHyzgRp7/ZDmVjJY/cGxPpuq/Sh5/a6IkwNJA4Al145I3iWiGGBOp38xVJhSR7l+BdINzy2+dpRqtRbY1BwsS3j4rGh8A8UXw7jIEq2yqFTPMOzTuATEGNvFJdV1yO9dN6ShI2ZtE7BC3aJRUy53aP5f/k0oJijD6l/vu+ZTBgGiXW+6fmEu5l/u1Pzu/mKVN0NxmhxWJFlisik9jTBReleICEUUU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4" name="Picture 6" descr="https://ifac.papercept.net/images/hms/hms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5000"/>
                    </a14:imgEffect>
                    <a14:imgEffect>
                      <a14:brightnessContrast bright="15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83"/>
          <a:stretch/>
        </p:blipFill>
        <p:spPr bwMode="auto">
          <a:xfrm rot="16200000">
            <a:off x="-2184347" y="2165482"/>
            <a:ext cx="5164039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979712" y="92560"/>
            <a:ext cx="5544616" cy="46166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itchFamily="34" charset="0"/>
              </a:rPr>
              <a:t>Are we talking about big data? Yes!</a:t>
            </a:r>
            <a:endParaRPr lang="en-US" sz="2400" dirty="0">
              <a:latin typeface="Century Gothic" pitchFamily="34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45082"/>
            <a:ext cx="720080" cy="410445"/>
          </a:xfrm>
          <a:prstGeom prst="rect">
            <a:avLst/>
          </a:prstGeom>
        </p:spPr>
      </p:pic>
      <p:pic>
        <p:nvPicPr>
          <p:cNvPr id="1026" name="Picture 2" descr="http://2.bp.blogspot.com/-5Uai7USheOE/VZZx5p7RapI/AAAAAAAAB-M/fYqt9IE2Op8/s1600/Big-da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" b="8161"/>
          <a:stretch/>
        </p:blipFill>
        <p:spPr bwMode="auto">
          <a:xfrm>
            <a:off x="2123728" y="758229"/>
            <a:ext cx="5472608" cy="35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Conceptualizing the research world</a:t>
            </a:r>
            <a:endParaRPr lang="en-US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</a:t>
            </a:fld>
            <a:endParaRPr lang="es-ES" dirty="0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>
          <a:xfrm>
            <a:off x="782216" y="4767264"/>
            <a:ext cx="2133600" cy="273844"/>
          </a:xfrm>
        </p:spPr>
        <p:txBody>
          <a:bodyPr/>
          <a:lstStyle/>
          <a:p>
            <a:r>
              <a:rPr lang="es-ES" sz="1050" smtClean="0"/>
              <a:t>10/06/2016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9085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1384</Words>
  <Application>Microsoft Office PowerPoint</Application>
  <PresentationFormat>Presentación en pantalla (16:9)</PresentationFormat>
  <Paragraphs>244</Paragraphs>
  <Slides>25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Anna Guillaumet</dc:creator>
  <cp:lastModifiedBy>Anna Guillaumet</cp:lastModifiedBy>
  <cp:revision>111</cp:revision>
  <cp:lastPrinted>2016-06-06T12:05:43Z</cp:lastPrinted>
  <dcterms:created xsi:type="dcterms:W3CDTF">2016-05-24T15:19:37Z</dcterms:created>
  <dcterms:modified xsi:type="dcterms:W3CDTF">2016-06-07T12:07:01Z</dcterms:modified>
</cp:coreProperties>
</file>