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6" r:id="rId2"/>
    <p:sldMasterId id="2147483670" r:id="rId3"/>
  </p:sldMasterIdLst>
  <p:notesMasterIdLst>
    <p:notesMasterId r:id="rId20"/>
  </p:notesMasterIdLst>
  <p:handoutMasterIdLst>
    <p:handoutMasterId r:id="rId21"/>
  </p:handoutMasterIdLst>
  <p:sldIdLst>
    <p:sldId id="256" r:id="rId4"/>
    <p:sldId id="268" r:id="rId5"/>
    <p:sldId id="269" r:id="rId6"/>
    <p:sldId id="271" r:id="rId7"/>
    <p:sldId id="287" r:id="rId8"/>
    <p:sldId id="288" r:id="rId9"/>
    <p:sldId id="294" r:id="rId10"/>
    <p:sldId id="298" r:id="rId11"/>
    <p:sldId id="295" r:id="rId12"/>
    <p:sldId id="296" r:id="rId13"/>
    <p:sldId id="290" r:id="rId14"/>
    <p:sldId id="297" r:id="rId15"/>
    <p:sldId id="291" r:id="rId16"/>
    <p:sldId id="292" r:id="rId17"/>
    <p:sldId id="293" r:id="rId18"/>
    <p:sldId id="282" r:id="rId1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A87D10"/>
    <a:srgbClr val="C99313"/>
    <a:srgbClr val="00B1EB"/>
    <a:srgbClr val="0080A8"/>
    <a:srgbClr val="009B77"/>
    <a:srgbClr val="008666"/>
    <a:srgbClr val="98A4AE"/>
    <a:srgbClr val="768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18" autoAdjust="0"/>
    <p:restoredTop sz="94645" autoAdjust="0"/>
  </p:normalViewPr>
  <p:slideViewPr>
    <p:cSldViewPr snapToGrid="0" showGuides="1">
      <p:cViewPr varScale="1">
        <p:scale>
          <a:sx n="70" d="100"/>
          <a:sy n="70" d="100"/>
        </p:scale>
        <p:origin x="318" y="60"/>
      </p:cViewPr>
      <p:guideLst>
        <p:guide orient="horz"/>
        <p:guide pos="3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-3768" y="-78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04BC-B0E3-4208-A222-418A4F529526}" type="datetimeFigureOut">
              <a:rPr lang="de-DE" smtClean="0"/>
              <a:pPr/>
              <a:t>10.06.2016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CCCE-5D86-4F2C-A810-6EA86A7CE74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556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D818D-C606-4ACC-B471-870C5A9C4C11}" type="datetimeFigureOut">
              <a:rPr lang="de-DE" smtClean="0"/>
              <a:pPr/>
              <a:t>10.06.2016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32A09-A8F9-4844-A50B-996B9FD8E09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10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2A09-A8F9-4844-A50B-996B9FD8E092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860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2A09-A8F9-4844-A50B-996B9FD8E092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421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2A09-A8F9-4844-A50B-996B9FD8E092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9898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2A09-A8F9-4844-A50B-996B9FD8E092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27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2A09-A8F9-4844-A50B-996B9FD8E092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640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2A09-A8F9-4844-A50B-996B9FD8E092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073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2A09-A8F9-4844-A50B-996B9FD8E092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110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2A09-A8F9-4844-A50B-996B9FD8E092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41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2A09-A8F9-4844-A50B-996B9FD8E092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157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2A09-A8F9-4844-A50B-996B9FD8E092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153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2A09-A8F9-4844-A50B-996B9FD8E092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216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2A09-A8F9-4844-A50B-996B9FD8E092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903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2A09-A8F9-4844-A50B-996B9FD8E092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684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2A09-A8F9-4844-A50B-996B9FD8E092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459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2A09-A8F9-4844-A50B-996B9FD8E092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041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3.</a:t>
            </a:r>
            <a:r>
              <a:rPr lang="de-DE" baseline="0" dirty="0" smtClean="0"/>
              <a:t> Bessere Formulierung, die Übergang von alt zu neu betont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2A09-A8F9-4844-A50B-996B9FD8E092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01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mit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307180" y="1324800"/>
            <a:ext cx="8836819" cy="1287985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581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986531"/>
            <a:ext cx="8568000" cy="5919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307181" y="2648801"/>
            <a:ext cx="8836819" cy="3896462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92201" y="4154488"/>
            <a:ext cx="2350845" cy="2390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60173" y="848497"/>
            <a:ext cx="8340387" cy="55712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69696"/>
                </a:solidFill>
                <a:latin typeface="Helvetica Neue Medium" charset="0"/>
                <a:ea typeface="ＭＳ Ｐゴシック" pitchFamily="34" charset="-128"/>
              </a:rPr>
              <a:t>04. November 2015    I   272. Dies </a:t>
            </a:r>
            <a:r>
              <a:rPr lang="de-DE" dirty="0" err="1" smtClean="0">
                <a:solidFill>
                  <a:srgbClr val="969696"/>
                </a:solidFill>
                <a:latin typeface="Helvetica Neue Medium" charset="0"/>
                <a:ea typeface="ＭＳ Ｐゴシック" pitchFamily="34" charset="-128"/>
              </a:rPr>
              <a:t>academicus</a:t>
            </a:r>
            <a:r>
              <a:rPr lang="de-DE" dirty="0" smtClean="0">
                <a:solidFill>
                  <a:srgbClr val="969696"/>
                </a:solidFill>
                <a:latin typeface="Helvetica Neue Medium" charset="0"/>
                <a:ea typeface="ＭＳ Ｐゴシック" pitchFamily="34" charset="-128"/>
              </a:rPr>
              <a:t>   I    www.fau.de</a:t>
            </a:r>
            <a:endParaRPr lang="en-US" dirty="0" smtClean="0">
              <a:solidFill>
                <a:srgbClr val="969696"/>
              </a:solidFill>
              <a:latin typeface="Helvetica Neue Medium" charset="0"/>
              <a:ea typeface="ＭＳ Ｐゴシック" pitchFamily="34" charset="-128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1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eigen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61599" y="849600"/>
            <a:ext cx="8341200" cy="5572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69696"/>
                </a:solidFill>
                <a:latin typeface="Helvetica Neue Medium" charset="0"/>
                <a:ea typeface="ＭＳ Ｐゴシック" pitchFamily="34" charset="-128"/>
              </a:rPr>
              <a:t>04. November 2015    I   272. Dies </a:t>
            </a:r>
            <a:r>
              <a:rPr lang="de-DE" dirty="0" err="1" smtClean="0">
                <a:solidFill>
                  <a:srgbClr val="969696"/>
                </a:solidFill>
                <a:latin typeface="Helvetica Neue Medium" charset="0"/>
                <a:ea typeface="ＭＳ Ｐゴシック" pitchFamily="34" charset="-128"/>
              </a:rPr>
              <a:t>academicus</a:t>
            </a:r>
            <a:r>
              <a:rPr lang="de-DE" dirty="0" smtClean="0">
                <a:solidFill>
                  <a:srgbClr val="969696"/>
                </a:solidFill>
                <a:latin typeface="Helvetica Neue Medium" charset="0"/>
                <a:ea typeface="ＭＳ Ｐゴシック" pitchFamily="34" charset="-128"/>
              </a:rPr>
              <a:t>   I    www.fau.de</a:t>
            </a:r>
            <a:endParaRPr lang="en-US" dirty="0" smtClean="0">
              <a:solidFill>
                <a:srgbClr val="969696"/>
              </a:solidFill>
              <a:latin typeface="Helvetica Neue Medium" charset="0"/>
              <a:ea typeface="ＭＳ Ｐゴシック" pitchFamily="34" charset="-128"/>
            </a:endParaRPr>
          </a:p>
          <a:p>
            <a:endParaRPr lang="de-DE" dirty="0"/>
          </a:p>
        </p:txBody>
      </p:sp>
      <p:sp>
        <p:nvSpPr>
          <p:cNvPr id="12" name="Textplatzhalter 10"/>
          <p:cNvSpPr txBox="1">
            <a:spLocks/>
          </p:cNvSpPr>
          <p:nvPr userDrawn="1"/>
        </p:nvSpPr>
        <p:spPr>
          <a:xfrm>
            <a:off x="7270893" y="5682815"/>
            <a:ext cx="1426482" cy="473075"/>
          </a:xfrm>
          <a:prstGeom prst="rect">
            <a:avLst/>
          </a:prstGeom>
          <a:solidFill>
            <a:srgbClr val="003865"/>
          </a:solidFill>
          <a:ln w="6350">
            <a:solidFill>
              <a:schemeClr val="bg1"/>
            </a:solidFill>
          </a:ln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lvl="1" indent="-285750">
              <a:buFont typeface="Arial" pitchFamily="34" charset="0"/>
              <a:buNone/>
              <a:defRPr/>
            </a:pPr>
            <a:r>
              <a:rPr lang="de-DE" sz="2000" dirty="0" smtClean="0">
                <a:solidFill>
                  <a:prstClr val="white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835346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725" y="1204913"/>
            <a:ext cx="7599363" cy="557212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906588"/>
            <a:ext cx="7599363" cy="3771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3CBB72-807C-402F-B258-D964FCD0F945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9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094D0-A00F-461B-A465-0CEB383DD6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99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mit eigen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307180" y="1326628"/>
            <a:ext cx="8836819" cy="1287985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581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986531"/>
            <a:ext cx="8568000" cy="6001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307181" y="2648801"/>
            <a:ext cx="8836819" cy="3896462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10"/>
          <p:cNvSpPr txBox="1">
            <a:spLocks/>
          </p:cNvSpPr>
          <p:nvPr userDrawn="1"/>
        </p:nvSpPr>
        <p:spPr>
          <a:xfrm>
            <a:off x="7270893" y="5682815"/>
            <a:ext cx="1426482" cy="473075"/>
          </a:xfrm>
          <a:prstGeom prst="rect">
            <a:avLst/>
          </a:prstGeom>
          <a:solidFill>
            <a:srgbClr val="003865"/>
          </a:solidFill>
          <a:ln w="6350">
            <a:solidFill>
              <a:schemeClr val="bg1"/>
            </a:solidFill>
          </a:ln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mit Bild(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307180" y="1326628"/>
            <a:ext cx="8836819" cy="1287985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600" y="1397001"/>
            <a:ext cx="8568000" cy="52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999" y="1986531"/>
            <a:ext cx="8568000" cy="5919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>
          <a:xfrm>
            <a:off x="314325" y="2655094"/>
            <a:ext cx="8829675" cy="3890169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größerer Titelraum und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04800" y="1326628"/>
            <a:ext cx="8839199" cy="2609578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305999" y="3981450"/>
            <a:ext cx="8838000" cy="2563812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11732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2670271"/>
            <a:ext cx="8568000" cy="11273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2" name="Grafik 11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67735" y="4637903"/>
            <a:ext cx="1875504" cy="19073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master eigene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04800" y="1335174"/>
            <a:ext cx="8839199" cy="2609578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309563" y="3989996"/>
            <a:ext cx="8834437" cy="2563812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11732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2670271"/>
            <a:ext cx="8568000" cy="11273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platzhalter 10"/>
          <p:cNvSpPr txBox="1">
            <a:spLocks/>
          </p:cNvSpPr>
          <p:nvPr userDrawn="1"/>
        </p:nvSpPr>
        <p:spPr>
          <a:xfrm>
            <a:off x="7270893" y="5682815"/>
            <a:ext cx="1426482" cy="473075"/>
          </a:xfrm>
          <a:prstGeom prst="rect">
            <a:avLst/>
          </a:prstGeom>
          <a:solidFill>
            <a:srgbClr val="003865"/>
          </a:solidFill>
          <a:ln w="6350">
            <a:solidFill>
              <a:schemeClr val="bg1"/>
            </a:solidFill>
          </a:ln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größerer Titelraum und Bild(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04800" y="1326628"/>
            <a:ext cx="8839199" cy="2609578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11732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2670271"/>
            <a:ext cx="8568000" cy="11273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306000" y="3978275"/>
            <a:ext cx="8838000" cy="256698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großer Titelra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04800" y="1326627"/>
            <a:ext cx="8839199" cy="5218635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23347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3815330"/>
            <a:ext cx="8568000" cy="25937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60173" y="848497"/>
            <a:ext cx="8340387" cy="55712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643B27-0F35-4AC5-A9AD-B13FDAF53AE8}" type="datetime1">
              <a:rPr lang="de-DE" smtClean="0"/>
              <a:pPr/>
              <a:t>10.06.2016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eigen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61599" y="849600"/>
            <a:ext cx="8341200" cy="5572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57CF44-A383-4FFE-9366-088A25F3F2DE}" type="datetime1">
              <a:rPr lang="de-DE" smtClean="0"/>
              <a:pPr/>
              <a:t>10.06.2016</a:t>
            </a:fld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extplatzhalter 10"/>
          <p:cNvSpPr txBox="1">
            <a:spLocks/>
          </p:cNvSpPr>
          <p:nvPr userDrawn="1"/>
        </p:nvSpPr>
        <p:spPr>
          <a:xfrm>
            <a:off x="7270893" y="5682815"/>
            <a:ext cx="1426482" cy="473075"/>
          </a:xfrm>
          <a:prstGeom prst="rect">
            <a:avLst/>
          </a:prstGeom>
          <a:solidFill>
            <a:srgbClr val="003865"/>
          </a:solidFill>
          <a:ln w="6350">
            <a:solidFill>
              <a:schemeClr val="bg1"/>
            </a:solidFill>
          </a:ln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1" y="2649195"/>
            <a:ext cx="252000" cy="1288800"/>
            <a:chOff x="0" y="1984331"/>
            <a:chExt cx="194400" cy="968773"/>
          </a:xfrm>
        </p:grpSpPr>
        <p:sp>
          <p:nvSpPr>
            <p:cNvPr id="9" name="Rechteck 8"/>
            <p:cNvSpPr/>
            <p:nvPr userDrawn="1"/>
          </p:nvSpPr>
          <p:spPr>
            <a:xfrm>
              <a:off x="0" y="2733675"/>
              <a:ext cx="194400" cy="219429"/>
            </a:xfrm>
            <a:prstGeom prst="rect">
              <a:avLst/>
            </a:prstGeom>
            <a:solidFill>
              <a:srgbClr val="98A4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 userDrawn="1"/>
          </p:nvSpPr>
          <p:spPr>
            <a:xfrm>
              <a:off x="0" y="2531269"/>
              <a:ext cx="194400" cy="227792"/>
            </a:xfrm>
            <a:prstGeom prst="rect">
              <a:avLst/>
            </a:prstGeom>
            <a:solidFill>
              <a:srgbClr val="007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0" y="2347913"/>
              <a:ext cx="194400" cy="218679"/>
            </a:xfrm>
            <a:prstGeom prst="rect">
              <a:avLst/>
            </a:prstGeom>
            <a:solidFill>
              <a:srgbClr val="00B1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 userDrawn="1"/>
          </p:nvSpPr>
          <p:spPr>
            <a:xfrm>
              <a:off x="0" y="2150269"/>
              <a:ext cx="194400" cy="220610"/>
            </a:xfrm>
            <a:prstGeom prst="rect">
              <a:avLst/>
            </a:prstGeom>
            <a:solidFill>
              <a:srgbClr val="8D1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 userDrawn="1"/>
          </p:nvSpPr>
          <p:spPr>
            <a:xfrm>
              <a:off x="0" y="1984331"/>
              <a:ext cx="194400" cy="194400"/>
            </a:xfrm>
            <a:prstGeom prst="rect">
              <a:avLst/>
            </a:prstGeom>
            <a:solidFill>
              <a:srgbClr val="C99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6" name="Rechteck 55"/>
          <p:cNvSpPr/>
          <p:nvPr userDrawn="1"/>
        </p:nvSpPr>
        <p:spPr>
          <a:xfrm>
            <a:off x="0" y="1325003"/>
            <a:ext cx="252000" cy="128961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 descr="Logo_FAU_DinA5_RGB.emf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336000" y="252000"/>
            <a:ext cx="2169825" cy="4340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59" r:id="rId3"/>
    <p:sldLayoutId id="2147483662" r:id="rId4"/>
    <p:sldLayoutId id="2147483667" r:id="rId5"/>
    <p:sldLayoutId id="2147483668" r:id="rId6"/>
    <p:sldLayoutId id="2147483669" r:id="rId7"/>
  </p:sldLayoutIdLs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 userDrawn="1"/>
        </p:nvGrpSpPr>
        <p:grpSpPr>
          <a:xfrm>
            <a:off x="0" y="1984826"/>
            <a:ext cx="262800" cy="644400"/>
            <a:chOff x="0" y="1984331"/>
            <a:chExt cx="194400" cy="968773"/>
          </a:xfrm>
        </p:grpSpPr>
        <p:sp>
          <p:nvSpPr>
            <p:cNvPr id="13" name="Rechteck 12"/>
            <p:cNvSpPr/>
            <p:nvPr userDrawn="1"/>
          </p:nvSpPr>
          <p:spPr>
            <a:xfrm>
              <a:off x="0" y="2733675"/>
              <a:ext cx="194400" cy="219429"/>
            </a:xfrm>
            <a:prstGeom prst="rect">
              <a:avLst/>
            </a:prstGeom>
            <a:solidFill>
              <a:srgbClr val="98A4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0" y="2531269"/>
              <a:ext cx="194400" cy="227792"/>
            </a:xfrm>
            <a:prstGeom prst="rect">
              <a:avLst/>
            </a:prstGeom>
            <a:solidFill>
              <a:srgbClr val="007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0" y="2347913"/>
              <a:ext cx="194400" cy="218679"/>
            </a:xfrm>
            <a:prstGeom prst="rect">
              <a:avLst/>
            </a:prstGeom>
            <a:solidFill>
              <a:srgbClr val="00B1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0" y="2150269"/>
              <a:ext cx="194400" cy="220610"/>
            </a:xfrm>
            <a:prstGeom prst="rect">
              <a:avLst/>
            </a:prstGeom>
            <a:solidFill>
              <a:srgbClr val="8D1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 userDrawn="1"/>
          </p:nvSpPr>
          <p:spPr>
            <a:xfrm>
              <a:off x="0" y="1984331"/>
              <a:ext cx="194400" cy="194400"/>
            </a:xfrm>
            <a:prstGeom prst="rect">
              <a:avLst/>
            </a:prstGeom>
            <a:solidFill>
              <a:srgbClr val="C99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1" name="Rechteck 60"/>
          <p:cNvSpPr/>
          <p:nvPr userDrawn="1"/>
        </p:nvSpPr>
        <p:spPr>
          <a:xfrm>
            <a:off x="1" y="1316535"/>
            <a:ext cx="264318" cy="643233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Freihandform 108"/>
          <p:cNvSpPr/>
          <p:nvPr userDrawn="1"/>
        </p:nvSpPr>
        <p:spPr>
          <a:xfrm>
            <a:off x="295266" y="657389"/>
            <a:ext cx="8848733" cy="5924385"/>
          </a:xfrm>
          <a:custGeom>
            <a:avLst/>
            <a:gdLst>
              <a:gd name="connsiteX0" fmla="*/ 719137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  <a:gd name="connsiteX0" fmla="*/ 723719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" h="721519">
                <a:moveTo>
                  <a:pt x="723719" y="0"/>
                </a:moveTo>
                <a:lnTo>
                  <a:pt x="0" y="0"/>
                </a:lnTo>
                <a:lnTo>
                  <a:pt x="0" y="721519"/>
                </a:lnTo>
                <a:lnTo>
                  <a:pt x="723900" y="721519"/>
                </a:lnTo>
                <a:lnTo>
                  <a:pt x="685800" y="721519"/>
                </a:lnTo>
              </a:path>
            </a:pathLst>
          </a:custGeom>
          <a:ln>
            <a:solidFill>
              <a:srgbClr val="003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Fußzeilenplatzhalter 116"/>
          <p:cNvSpPr>
            <a:spLocks noGrp="1"/>
          </p:cNvSpPr>
          <p:nvPr>
            <p:ph type="ftr" sz="quarter" idx="3"/>
          </p:nvPr>
        </p:nvSpPr>
        <p:spPr>
          <a:xfrm>
            <a:off x="296448" y="6628573"/>
            <a:ext cx="6120000" cy="1924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8" name="Datumsplatzhalter 117"/>
          <p:cNvSpPr>
            <a:spLocks noGrp="1"/>
          </p:cNvSpPr>
          <p:nvPr>
            <p:ph type="dt" sz="half" idx="2"/>
          </p:nvPr>
        </p:nvSpPr>
        <p:spPr>
          <a:xfrm>
            <a:off x="6809840" y="6627600"/>
            <a:ext cx="1080000" cy="19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fld id="{999ECA2A-29A5-4A61-9B2A-1FC4878172CE}" type="datetime1">
              <a:rPr lang="de-DE" smtClean="0"/>
              <a:pPr/>
              <a:t>10.06.2016</a:t>
            </a:fld>
            <a:endParaRPr lang="de-DE" dirty="0"/>
          </a:p>
        </p:txBody>
      </p:sp>
      <p:sp>
        <p:nvSpPr>
          <p:cNvPr id="119" name="Foliennummernplatzhalter 118"/>
          <p:cNvSpPr>
            <a:spLocks noGrp="1"/>
          </p:cNvSpPr>
          <p:nvPr>
            <p:ph type="sldNum" sz="quarter" idx="4"/>
          </p:nvPr>
        </p:nvSpPr>
        <p:spPr>
          <a:xfrm>
            <a:off x="8227255" y="6627600"/>
            <a:ext cx="720000" cy="19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003865"/>
                </a:solidFill>
              </a:defRPr>
            </a:lvl1pPr>
          </a:lstStyle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8" name="Grafik 17" descr="Logo_FAU_DinA5_RGB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336883" y="130801"/>
            <a:ext cx="1407067" cy="2814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lang="de-DE" sz="3200" b="1" kern="1200" dirty="0" smtClean="0">
          <a:solidFill>
            <a:srgbClr val="003865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rgbClr val="003865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rgbClr val="00386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86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8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 userDrawn="1"/>
        </p:nvGrpSpPr>
        <p:grpSpPr>
          <a:xfrm>
            <a:off x="0" y="1984826"/>
            <a:ext cx="262800" cy="644400"/>
            <a:chOff x="0" y="1984331"/>
            <a:chExt cx="194400" cy="968773"/>
          </a:xfrm>
        </p:grpSpPr>
        <p:sp>
          <p:nvSpPr>
            <p:cNvPr id="13" name="Rechteck 12"/>
            <p:cNvSpPr/>
            <p:nvPr userDrawn="1"/>
          </p:nvSpPr>
          <p:spPr>
            <a:xfrm>
              <a:off x="0" y="2733675"/>
              <a:ext cx="194400" cy="219429"/>
            </a:xfrm>
            <a:prstGeom prst="rect">
              <a:avLst/>
            </a:prstGeom>
            <a:solidFill>
              <a:srgbClr val="98A4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0" y="2531269"/>
              <a:ext cx="194400" cy="227792"/>
            </a:xfrm>
            <a:prstGeom prst="rect">
              <a:avLst/>
            </a:prstGeom>
            <a:solidFill>
              <a:srgbClr val="007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0" y="2347913"/>
              <a:ext cx="194400" cy="218679"/>
            </a:xfrm>
            <a:prstGeom prst="rect">
              <a:avLst/>
            </a:prstGeom>
            <a:solidFill>
              <a:srgbClr val="00B1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0" y="2150269"/>
              <a:ext cx="194400" cy="220610"/>
            </a:xfrm>
            <a:prstGeom prst="rect">
              <a:avLst/>
            </a:prstGeom>
            <a:solidFill>
              <a:srgbClr val="8D1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7" name="Rechteck 16"/>
            <p:cNvSpPr/>
            <p:nvPr userDrawn="1"/>
          </p:nvSpPr>
          <p:spPr>
            <a:xfrm>
              <a:off x="0" y="1984331"/>
              <a:ext cx="194400" cy="194400"/>
            </a:xfrm>
            <a:prstGeom prst="rect">
              <a:avLst/>
            </a:prstGeom>
            <a:solidFill>
              <a:srgbClr val="C99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sp>
        <p:nvSpPr>
          <p:cNvPr id="61" name="Rechteck 60"/>
          <p:cNvSpPr/>
          <p:nvPr userDrawn="1"/>
        </p:nvSpPr>
        <p:spPr>
          <a:xfrm>
            <a:off x="1" y="1316535"/>
            <a:ext cx="264318" cy="643233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9" name="Freihandform 108"/>
          <p:cNvSpPr/>
          <p:nvPr userDrawn="1"/>
        </p:nvSpPr>
        <p:spPr>
          <a:xfrm>
            <a:off x="295266" y="657389"/>
            <a:ext cx="8848733" cy="5924385"/>
          </a:xfrm>
          <a:custGeom>
            <a:avLst/>
            <a:gdLst>
              <a:gd name="connsiteX0" fmla="*/ 719137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  <a:gd name="connsiteX0" fmla="*/ 723719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" h="721519">
                <a:moveTo>
                  <a:pt x="723719" y="0"/>
                </a:moveTo>
                <a:lnTo>
                  <a:pt x="0" y="0"/>
                </a:lnTo>
                <a:lnTo>
                  <a:pt x="0" y="721519"/>
                </a:lnTo>
                <a:lnTo>
                  <a:pt x="723900" y="721519"/>
                </a:lnTo>
                <a:lnTo>
                  <a:pt x="685800" y="721519"/>
                </a:lnTo>
              </a:path>
            </a:pathLst>
          </a:custGeom>
          <a:ln>
            <a:solidFill>
              <a:srgbClr val="003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sp>
        <p:nvSpPr>
          <p:cNvPr id="117" name="Fußzeilenplatzhalter 116"/>
          <p:cNvSpPr>
            <a:spLocks noGrp="1"/>
          </p:cNvSpPr>
          <p:nvPr>
            <p:ph type="ftr" sz="quarter" idx="3"/>
          </p:nvPr>
        </p:nvSpPr>
        <p:spPr>
          <a:xfrm>
            <a:off x="296448" y="6628573"/>
            <a:ext cx="6120000" cy="1924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r>
              <a:rPr lang="de-DE" dirty="0" smtClean="0">
                <a:solidFill>
                  <a:srgbClr val="969696"/>
                </a:solidFill>
                <a:latin typeface="Helvetica Neue Medium" charset="0"/>
                <a:ea typeface="ＭＳ Ｐゴシック" pitchFamily="34" charset="-128"/>
              </a:rPr>
              <a:t>04. November 2015    I   272. Dies </a:t>
            </a:r>
            <a:r>
              <a:rPr lang="de-DE" dirty="0" err="1" smtClean="0">
                <a:solidFill>
                  <a:srgbClr val="969696"/>
                </a:solidFill>
                <a:latin typeface="Helvetica Neue Medium" charset="0"/>
                <a:ea typeface="ＭＳ Ｐゴシック" pitchFamily="34" charset="-128"/>
              </a:rPr>
              <a:t>academicus</a:t>
            </a:r>
            <a:r>
              <a:rPr lang="de-DE" dirty="0" smtClean="0">
                <a:solidFill>
                  <a:srgbClr val="969696"/>
                </a:solidFill>
                <a:latin typeface="Helvetica Neue Medium" charset="0"/>
                <a:ea typeface="ＭＳ Ｐゴシック" pitchFamily="34" charset="-128"/>
              </a:rPr>
              <a:t>   I    www.fau.de</a:t>
            </a:r>
            <a:endParaRPr lang="en-US" dirty="0" smtClean="0">
              <a:solidFill>
                <a:srgbClr val="969696"/>
              </a:solidFill>
              <a:latin typeface="Helvetica Neue Medium" charset="0"/>
              <a:ea typeface="ＭＳ Ｐゴシック" pitchFamily="34" charset="-128"/>
            </a:endParaRPr>
          </a:p>
          <a:p>
            <a:endParaRPr lang="de-DE" dirty="0"/>
          </a:p>
        </p:txBody>
      </p:sp>
      <p:sp>
        <p:nvSpPr>
          <p:cNvPr id="119" name="Foliennummernplatzhalter 118"/>
          <p:cNvSpPr>
            <a:spLocks noGrp="1"/>
          </p:cNvSpPr>
          <p:nvPr>
            <p:ph type="sldNum" sz="quarter" idx="4"/>
          </p:nvPr>
        </p:nvSpPr>
        <p:spPr>
          <a:xfrm>
            <a:off x="8227255" y="6627600"/>
            <a:ext cx="720000" cy="19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003865"/>
                </a:solidFill>
              </a:defRPr>
            </a:lvl1pPr>
          </a:lstStyle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8" name="Grafik 17" descr="Logo_FAU_DinA5_RGB.e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336883" y="130801"/>
            <a:ext cx="1407067" cy="2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5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lang="de-DE" sz="3200" b="1" kern="1200" dirty="0" smtClean="0">
          <a:solidFill>
            <a:srgbClr val="003865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rgbClr val="003865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rgbClr val="00386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86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8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79890" y="1397002"/>
            <a:ext cx="8568000" cy="1153251"/>
          </a:xfrm>
        </p:spPr>
        <p:txBody>
          <a:bodyPr>
            <a:normAutofit/>
          </a:bodyPr>
          <a:lstStyle/>
          <a:p>
            <a:r>
              <a:rPr lang="en-GB" dirty="0">
                <a:cs typeface="Arial" pitchFamily="34" charset="0"/>
              </a:rPr>
              <a:t>Friedrich-Alexander-</a:t>
            </a:r>
            <a:r>
              <a:rPr lang="en-GB" dirty="0" err="1">
                <a:cs typeface="Arial" pitchFamily="34" charset="0"/>
              </a:rPr>
              <a:t>Universität</a:t>
            </a:r>
            <a:r>
              <a:rPr lang="en-GB" dirty="0">
                <a:cs typeface="Arial" pitchFamily="34" charset="0"/>
              </a:rPr>
              <a:t> </a:t>
            </a:r>
            <a:r>
              <a:rPr lang="en-GB" dirty="0" smtClean="0">
                <a:cs typeface="Arial" pitchFamily="34" charset="0"/>
              </a:rPr>
              <a:t/>
            </a:r>
            <a:br>
              <a:rPr lang="en-GB" dirty="0" smtClean="0">
                <a:cs typeface="Arial" pitchFamily="34" charset="0"/>
              </a:rPr>
            </a:br>
            <a:r>
              <a:rPr lang="en-GB" dirty="0" smtClean="0">
                <a:cs typeface="Arial" pitchFamily="34" charset="0"/>
              </a:rPr>
              <a:t>Erlangen-</a:t>
            </a:r>
            <a:r>
              <a:rPr lang="en-GB" dirty="0" err="1" smtClean="0">
                <a:cs typeface="Arial" pitchFamily="34" charset="0"/>
              </a:rPr>
              <a:t>Nürnberg</a:t>
            </a:r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79890" y="3516225"/>
            <a:ext cx="8568000" cy="11532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cs typeface="Arial" pitchFamily="34" charset="0"/>
              </a:rPr>
              <a:t>Introducing CRIS at FAU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9890" y="2788730"/>
            <a:ext cx="8568000" cy="11532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cs typeface="Arial" pitchFamily="34" charset="0"/>
              </a:rPr>
              <a:t>CRIS2016 – St. Andrews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890" y="1397002"/>
            <a:ext cx="8568000" cy="474309"/>
          </a:xfrm>
        </p:spPr>
        <p:txBody>
          <a:bodyPr>
            <a:normAutofit/>
          </a:bodyPr>
          <a:lstStyle/>
          <a:p>
            <a:r>
              <a:rPr lang="de-DE" dirty="0" err="1" smtClean="0"/>
              <a:t>Challenges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FAU CRIS</a:t>
            </a:r>
            <a:endParaRPr lang="de-DE" dirty="0"/>
          </a:p>
        </p:txBody>
      </p:sp>
      <p:sp>
        <p:nvSpPr>
          <p:cNvPr id="13" name="Abgerundetes Rechteck 12"/>
          <p:cNvSpPr/>
          <p:nvPr/>
        </p:nvSpPr>
        <p:spPr>
          <a:xfrm>
            <a:off x="730055" y="2001329"/>
            <a:ext cx="1901002" cy="1608306"/>
          </a:xfrm>
          <a:prstGeom prst="roundRect">
            <a:avLst/>
          </a:prstGeom>
          <a:solidFill>
            <a:srgbClr val="0038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Structural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FAU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730054" y="3739653"/>
            <a:ext cx="8299501" cy="6080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Taking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account</a:t>
            </a:r>
            <a:r>
              <a:rPr lang="de-DE" dirty="0" smtClean="0"/>
              <a:t> different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cultures</a:t>
            </a:r>
            <a:endParaRPr lang="de-DE" dirty="0"/>
          </a:p>
        </p:txBody>
      </p:sp>
      <p:sp>
        <p:nvSpPr>
          <p:cNvPr id="10" name="Abgerundetes Rechteck 9"/>
          <p:cNvSpPr/>
          <p:nvPr/>
        </p:nvSpPr>
        <p:spPr>
          <a:xfrm>
            <a:off x="730053" y="4477731"/>
            <a:ext cx="8299501" cy="6080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Refrain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purely</a:t>
            </a:r>
            <a:r>
              <a:rPr lang="de-DE" dirty="0" smtClean="0"/>
              <a:t> quantitative </a:t>
            </a:r>
            <a:r>
              <a:rPr lang="de-DE" dirty="0" err="1" smtClean="0"/>
              <a:t>evaluation</a:t>
            </a:r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2862888" y="2001329"/>
            <a:ext cx="1901002" cy="1608306"/>
          </a:xfrm>
          <a:prstGeom prst="roundRect">
            <a:avLst/>
          </a:prstGeom>
          <a:solidFill>
            <a:srgbClr val="0038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Changing</a:t>
            </a:r>
            <a:r>
              <a:rPr lang="de-DE" dirty="0"/>
              <a:t> </a:t>
            </a:r>
            <a:r>
              <a:rPr lang="de-DE" dirty="0" err="1"/>
              <a:t>processes</a:t>
            </a:r>
            <a:endParaRPr lang="de-DE" dirty="0"/>
          </a:p>
        </p:txBody>
      </p:sp>
      <p:sp>
        <p:nvSpPr>
          <p:cNvPr id="16" name="Abgerundetes Rechteck 15"/>
          <p:cNvSpPr/>
          <p:nvPr/>
        </p:nvSpPr>
        <p:spPr>
          <a:xfrm>
            <a:off x="4995721" y="2001329"/>
            <a:ext cx="1901002" cy="160830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Fairness in </a:t>
            </a:r>
            <a:r>
              <a:rPr lang="de-DE" dirty="0" err="1" smtClean="0"/>
              <a:t>reporting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314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890" y="1397002"/>
            <a:ext cx="8568000" cy="474309"/>
          </a:xfrm>
        </p:spPr>
        <p:txBody>
          <a:bodyPr/>
          <a:lstStyle/>
          <a:p>
            <a:r>
              <a:rPr lang="de-DE" dirty="0" smtClean="0"/>
              <a:t>Incentives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FAU CRIS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56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890" y="1397002"/>
            <a:ext cx="8568000" cy="474309"/>
          </a:xfrm>
        </p:spPr>
        <p:txBody>
          <a:bodyPr/>
          <a:lstStyle/>
          <a:p>
            <a:r>
              <a:rPr lang="de-DE" dirty="0" smtClean="0"/>
              <a:t>Incentives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FAU CRIS</a:t>
            </a:r>
            <a:endParaRPr lang="de-DE" dirty="0"/>
          </a:p>
        </p:txBody>
      </p:sp>
      <p:sp>
        <p:nvSpPr>
          <p:cNvPr id="13" name="Abgerundetes Rechteck 12"/>
          <p:cNvSpPr/>
          <p:nvPr/>
        </p:nvSpPr>
        <p:spPr>
          <a:xfrm>
            <a:off x="730055" y="2001329"/>
            <a:ext cx="1901002" cy="160830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High </a:t>
            </a:r>
            <a:r>
              <a:rPr lang="de-DE" dirty="0" err="1" smtClean="0"/>
              <a:t>reusability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entered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730053" y="3739653"/>
            <a:ext cx="8299501" cy="6080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Data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entered</a:t>
            </a:r>
            <a:r>
              <a:rPr lang="de-DE" dirty="0" smtClean="0"/>
              <a:t> </a:t>
            </a:r>
            <a:r>
              <a:rPr lang="de-DE" dirty="0" err="1" smtClean="0"/>
              <a:t>once</a:t>
            </a:r>
            <a:r>
              <a:rPr lang="de-DE" dirty="0" smtClean="0"/>
              <a:t> per </a:t>
            </a:r>
            <a:r>
              <a:rPr lang="de-DE" dirty="0" err="1" smtClean="0"/>
              <a:t>publication</a:t>
            </a:r>
            <a:endParaRPr lang="de-DE" dirty="0"/>
          </a:p>
        </p:txBody>
      </p:sp>
      <p:sp>
        <p:nvSpPr>
          <p:cNvPr id="10" name="Abgerundetes Rechteck 9"/>
          <p:cNvSpPr/>
          <p:nvPr/>
        </p:nvSpPr>
        <p:spPr>
          <a:xfrm>
            <a:off x="730053" y="4477731"/>
            <a:ext cx="8299501" cy="6080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Reports </a:t>
            </a:r>
            <a:r>
              <a:rPr lang="de-DE" dirty="0" err="1" smtClean="0"/>
              <a:t>usable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central</a:t>
            </a:r>
            <a:r>
              <a:rPr lang="de-DE" dirty="0" smtClean="0"/>
              <a:t> </a:t>
            </a:r>
            <a:r>
              <a:rPr lang="de-DE" dirty="0" err="1" smtClean="0"/>
              <a:t>administration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researchers</a:t>
            </a:r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730053" y="5221263"/>
            <a:ext cx="8299501" cy="6080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publication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linked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numerous</a:t>
            </a:r>
            <a:r>
              <a:rPr lang="de-DE" dirty="0" smtClean="0"/>
              <a:t> </a:t>
            </a:r>
            <a:r>
              <a:rPr lang="de-DE" dirty="0" err="1" smtClean="0"/>
              <a:t>entities</a:t>
            </a:r>
            <a:r>
              <a:rPr lang="de-DE" dirty="0" smtClean="0"/>
              <a:t> (e.g. </a:t>
            </a:r>
            <a:r>
              <a:rPr lang="de-DE" dirty="0" err="1" smtClean="0"/>
              <a:t>projects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753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890" y="1397002"/>
            <a:ext cx="8568000" cy="474309"/>
          </a:xfrm>
        </p:spPr>
        <p:txBody>
          <a:bodyPr>
            <a:normAutofit/>
          </a:bodyPr>
          <a:lstStyle/>
          <a:p>
            <a:r>
              <a:rPr lang="de-DE" dirty="0" smtClean="0"/>
              <a:t>Incentives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FAU CRIS</a:t>
            </a:r>
            <a:endParaRPr lang="de-DE" dirty="0"/>
          </a:p>
        </p:txBody>
      </p:sp>
      <p:sp>
        <p:nvSpPr>
          <p:cNvPr id="13" name="Abgerundetes Rechteck 12"/>
          <p:cNvSpPr/>
          <p:nvPr/>
        </p:nvSpPr>
        <p:spPr>
          <a:xfrm>
            <a:off x="730055" y="2001329"/>
            <a:ext cx="1901002" cy="1608306"/>
          </a:xfrm>
          <a:prstGeom prst="roundRect">
            <a:avLst/>
          </a:prstGeom>
          <a:solidFill>
            <a:srgbClr val="0038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High </a:t>
            </a:r>
            <a:r>
              <a:rPr lang="de-DE" dirty="0" err="1" smtClean="0"/>
              <a:t>reusability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entered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730053" y="3739653"/>
            <a:ext cx="8299501" cy="6080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Central Research Portal</a:t>
            </a:r>
            <a:endParaRPr lang="de-DE" dirty="0"/>
          </a:p>
        </p:txBody>
      </p:sp>
      <p:sp>
        <p:nvSpPr>
          <p:cNvPr id="10" name="Abgerundetes Rechteck 9"/>
          <p:cNvSpPr/>
          <p:nvPr/>
        </p:nvSpPr>
        <p:spPr>
          <a:xfrm>
            <a:off x="730053" y="4477731"/>
            <a:ext cx="8299501" cy="6080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Plugins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Websites (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researchers</a:t>
            </a:r>
            <a:r>
              <a:rPr lang="de-DE" dirty="0" smtClean="0"/>
              <a:t>, </a:t>
            </a:r>
            <a:r>
              <a:rPr lang="de-DE" dirty="0" err="1" smtClean="0"/>
              <a:t>organisations</a:t>
            </a:r>
            <a:r>
              <a:rPr lang="de-DE" dirty="0" smtClean="0"/>
              <a:t>, </a:t>
            </a:r>
            <a:r>
              <a:rPr lang="de-DE" dirty="0" err="1" smtClean="0"/>
              <a:t>projects</a:t>
            </a:r>
            <a:r>
              <a:rPr lang="de-DE" dirty="0" smtClean="0"/>
              <a:t>, etc.)</a:t>
            </a:r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730053" y="5221263"/>
            <a:ext cx="8299501" cy="6080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Compromise</a:t>
            </a:r>
            <a:r>
              <a:rPr lang="de-DE" dirty="0" smtClean="0"/>
              <a:t>: </a:t>
            </a:r>
            <a:r>
              <a:rPr lang="de-DE" dirty="0" err="1" smtClean="0"/>
              <a:t>Allow</a:t>
            </a:r>
            <a:r>
              <a:rPr lang="de-DE" dirty="0" smtClean="0"/>
              <a:t> </a:t>
            </a:r>
            <a:r>
              <a:rPr lang="de-DE" dirty="0" err="1" smtClean="0"/>
              <a:t>entry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not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administration</a:t>
            </a:r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2862888" y="2001329"/>
            <a:ext cx="1901002" cy="160830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Improved</a:t>
            </a:r>
            <a:r>
              <a:rPr lang="de-DE" dirty="0" smtClean="0"/>
              <a:t> </a:t>
            </a:r>
            <a:r>
              <a:rPr lang="de-DE" dirty="0" err="1" smtClean="0"/>
              <a:t>visibility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30555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890" y="1397002"/>
            <a:ext cx="8568000" cy="474309"/>
          </a:xfrm>
        </p:spPr>
        <p:txBody>
          <a:bodyPr>
            <a:normAutofit/>
          </a:bodyPr>
          <a:lstStyle/>
          <a:p>
            <a:r>
              <a:rPr lang="de-DE" dirty="0" smtClean="0"/>
              <a:t>Incentives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FAU CRIS</a:t>
            </a:r>
            <a:endParaRPr lang="de-DE" dirty="0"/>
          </a:p>
        </p:txBody>
      </p:sp>
      <p:sp>
        <p:nvSpPr>
          <p:cNvPr id="13" name="Abgerundetes Rechteck 12"/>
          <p:cNvSpPr/>
          <p:nvPr/>
        </p:nvSpPr>
        <p:spPr>
          <a:xfrm>
            <a:off x="730055" y="2001329"/>
            <a:ext cx="1901002" cy="1608306"/>
          </a:xfrm>
          <a:prstGeom prst="roundRect">
            <a:avLst/>
          </a:prstGeom>
          <a:solidFill>
            <a:srgbClr val="0038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High </a:t>
            </a:r>
            <a:r>
              <a:rPr lang="de-DE" dirty="0" err="1" smtClean="0"/>
              <a:t>reusability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entered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730053" y="3739653"/>
            <a:ext cx="8299501" cy="6080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Central Administration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generate</a:t>
            </a:r>
            <a:r>
              <a:rPr lang="de-DE" dirty="0" smtClean="0"/>
              <a:t> </a:t>
            </a:r>
            <a:r>
              <a:rPr lang="de-DE" dirty="0" err="1" smtClean="0"/>
              <a:t>reports</a:t>
            </a:r>
            <a:endParaRPr lang="de-DE" dirty="0"/>
          </a:p>
        </p:txBody>
      </p:sp>
      <p:sp>
        <p:nvSpPr>
          <p:cNvPr id="10" name="Abgerundetes Rechteck 9"/>
          <p:cNvSpPr/>
          <p:nvPr/>
        </p:nvSpPr>
        <p:spPr>
          <a:xfrm>
            <a:off x="730053" y="4477731"/>
            <a:ext cx="8299501" cy="6080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No</a:t>
            </a:r>
            <a:r>
              <a:rPr lang="de-DE" dirty="0" smtClean="0"/>
              <a:t> additional </a:t>
            </a:r>
            <a:r>
              <a:rPr lang="de-DE" dirty="0" err="1" smtClean="0"/>
              <a:t>requests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r>
              <a:rPr lang="de-DE" dirty="0" smtClean="0"/>
              <a:t>, </a:t>
            </a:r>
            <a:r>
              <a:rPr lang="de-DE" dirty="0" err="1" smtClean="0"/>
              <a:t>polls</a:t>
            </a:r>
            <a:r>
              <a:rPr lang="de-DE" dirty="0" smtClean="0"/>
              <a:t>, etc.</a:t>
            </a:r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730053" y="5221263"/>
            <a:ext cx="8299501" cy="6080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Website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r>
              <a:rPr lang="de-DE" dirty="0" smtClean="0"/>
              <a:t> </a:t>
            </a:r>
            <a:r>
              <a:rPr lang="de-DE" dirty="0" err="1" smtClean="0"/>
              <a:t>doesn‘t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administered</a:t>
            </a:r>
            <a:r>
              <a:rPr lang="de-DE" dirty="0" smtClean="0"/>
              <a:t> </a:t>
            </a:r>
            <a:r>
              <a:rPr lang="de-DE" dirty="0" err="1" smtClean="0"/>
              <a:t>manually</a:t>
            </a:r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2862888" y="2001329"/>
            <a:ext cx="1901002" cy="1608306"/>
          </a:xfrm>
          <a:prstGeom prst="roundRect">
            <a:avLst/>
          </a:prstGeom>
          <a:solidFill>
            <a:srgbClr val="0038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Improved</a:t>
            </a:r>
            <a:r>
              <a:rPr lang="de-DE" dirty="0" smtClean="0"/>
              <a:t> </a:t>
            </a:r>
            <a:r>
              <a:rPr lang="de-DE" dirty="0" err="1" smtClean="0"/>
              <a:t>visibility</a:t>
            </a:r>
            <a:endParaRPr lang="de-DE" dirty="0" smtClean="0"/>
          </a:p>
        </p:txBody>
      </p:sp>
      <p:sp>
        <p:nvSpPr>
          <p:cNvPr id="16" name="Abgerundetes Rechteck 15"/>
          <p:cNvSpPr/>
          <p:nvPr/>
        </p:nvSpPr>
        <p:spPr>
          <a:xfrm>
            <a:off x="4995721" y="2001329"/>
            <a:ext cx="1901002" cy="160830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Workload</a:t>
            </a:r>
            <a:r>
              <a:rPr lang="de-DE" dirty="0" smtClean="0"/>
              <a:t> </a:t>
            </a:r>
            <a:r>
              <a:rPr lang="de-DE" dirty="0" err="1" smtClean="0"/>
              <a:t>reduction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03695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890" y="1397002"/>
            <a:ext cx="8568000" cy="474309"/>
          </a:xfrm>
        </p:spPr>
        <p:txBody>
          <a:bodyPr>
            <a:normAutofit/>
          </a:bodyPr>
          <a:lstStyle/>
          <a:p>
            <a:r>
              <a:rPr lang="de-DE" dirty="0" smtClean="0"/>
              <a:t>Incentives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FAU CRIS</a:t>
            </a:r>
            <a:endParaRPr lang="de-DE" dirty="0"/>
          </a:p>
        </p:txBody>
      </p:sp>
      <p:sp>
        <p:nvSpPr>
          <p:cNvPr id="13" name="Abgerundetes Rechteck 12"/>
          <p:cNvSpPr/>
          <p:nvPr/>
        </p:nvSpPr>
        <p:spPr>
          <a:xfrm>
            <a:off x="730055" y="2001329"/>
            <a:ext cx="1901002" cy="1608306"/>
          </a:xfrm>
          <a:prstGeom prst="roundRect">
            <a:avLst/>
          </a:prstGeom>
          <a:solidFill>
            <a:srgbClr val="0038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High </a:t>
            </a:r>
            <a:r>
              <a:rPr lang="de-DE" dirty="0" err="1" smtClean="0"/>
              <a:t>reusability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entered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730054" y="3739653"/>
            <a:ext cx="8299501" cy="6080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Training </a:t>
            </a:r>
            <a:r>
              <a:rPr lang="de-DE" dirty="0" err="1" smtClean="0"/>
              <a:t>and</a:t>
            </a:r>
            <a:r>
              <a:rPr lang="de-DE" dirty="0" smtClean="0"/>
              <a:t> online </a:t>
            </a:r>
            <a:r>
              <a:rPr lang="de-DE" dirty="0" err="1" smtClean="0"/>
              <a:t>documentation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endParaRPr lang="de-DE" dirty="0"/>
          </a:p>
        </p:txBody>
      </p:sp>
      <p:sp>
        <p:nvSpPr>
          <p:cNvPr id="10" name="Abgerundetes Rechteck 9"/>
          <p:cNvSpPr/>
          <p:nvPr/>
        </p:nvSpPr>
        <p:spPr>
          <a:xfrm>
            <a:off x="730053" y="4477731"/>
            <a:ext cx="8299501" cy="6080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Ticket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2862888" y="2001329"/>
            <a:ext cx="1901002" cy="1608306"/>
          </a:xfrm>
          <a:prstGeom prst="roundRect">
            <a:avLst/>
          </a:prstGeom>
          <a:solidFill>
            <a:srgbClr val="0038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Improved</a:t>
            </a:r>
            <a:r>
              <a:rPr lang="de-DE" dirty="0" smtClean="0"/>
              <a:t> </a:t>
            </a:r>
            <a:r>
              <a:rPr lang="de-DE" dirty="0" err="1" smtClean="0"/>
              <a:t>visibility</a:t>
            </a:r>
            <a:endParaRPr lang="de-DE" dirty="0" smtClean="0"/>
          </a:p>
        </p:txBody>
      </p:sp>
      <p:sp>
        <p:nvSpPr>
          <p:cNvPr id="16" name="Abgerundetes Rechteck 15"/>
          <p:cNvSpPr/>
          <p:nvPr/>
        </p:nvSpPr>
        <p:spPr>
          <a:xfrm>
            <a:off x="4995721" y="2001329"/>
            <a:ext cx="1901002" cy="1608306"/>
          </a:xfrm>
          <a:prstGeom prst="roundRect">
            <a:avLst/>
          </a:prstGeom>
          <a:solidFill>
            <a:srgbClr val="0038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Workload</a:t>
            </a:r>
            <a:r>
              <a:rPr lang="de-DE" dirty="0"/>
              <a:t> </a:t>
            </a:r>
            <a:r>
              <a:rPr lang="de-DE" dirty="0" err="1"/>
              <a:t>reduction</a:t>
            </a:r>
            <a:endParaRPr lang="de-DE" dirty="0"/>
          </a:p>
        </p:txBody>
      </p:sp>
      <p:sp>
        <p:nvSpPr>
          <p:cNvPr id="14" name="Abgerundetes Rechteck 13"/>
          <p:cNvSpPr/>
          <p:nvPr/>
        </p:nvSpPr>
        <p:spPr>
          <a:xfrm>
            <a:off x="7128552" y="2006783"/>
            <a:ext cx="1901002" cy="160830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Active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endParaRPr lang="de-DE" dirty="0" smtClean="0"/>
          </a:p>
        </p:txBody>
      </p:sp>
      <p:sp>
        <p:nvSpPr>
          <p:cNvPr id="15" name="Abgerundetes Rechteck 14"/>
          <p:cNvSpPr/>
          <p:nvPr/>
        </p:nvSpPr>
        <p:spPr>
          <a:xfrm>
            <a:off x="730052" y="5215809"/>
            <a:ext cx="8299501" cy="6080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Dedicated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-time </a:t>
            </a:r>
            <a:r>
              <a:rPr lang="de-DE" dirty="0" err="1" smtClean="0"/>
              <a:t>staff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444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890" y="2823132"/>
            <a:ext cx="8568000" cy="2334739"/>
          </a:xfrm>
        </p:spPr>
        <p:txBody>
          <a:bodyPr>
            <a:normAutofit/>
          </a:bodyPr>
          <a:lstStyle/>
          <a:p>
            <a:r>
              <a:rPr lang="en-US" sz="5000" dirty="0"/>
              <a:t>Thank </a:t>
            </a:r>
            <a:r>
              <a:rPr lang="en-US" sz="5000" dirty="0" smtClean="0"/>
              <a:t>you</a:t>
            </a:r>
            <a:br>
              <a:rPr lang="en-US" sz="5000" dirty="0" smtClean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/>
              <a:t>for your </a:t>
            </a: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 smtClean="0"/>
              <a:t>attention</a:t>
            </a:r>
            <a:endParaRPr lang="de-DE" sz="5000" dirty="0"/>
          </a:p>
        </p:txBody>
      </p:sp>
      <p:pic>
        <p:nvPicPr>
          <p:cNvPr id="4" name="Picture 3" descr="uniwappn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00000">
            <a:off x="4743013" y="1880850"/>
            <a:ext cx="4343418" cy="4410699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6780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890" y="1397002"/>
            <a:ext cx="8568000" cy="2334739"/>
          </a:xfrm>
        </p:spPr>
        <p:txBody>
          <a:bodyPr/>
          <a:lstStyle/>
          <a:p>
            <a:r>
              <a:rPr lang="en-US" dirty="0"/>
              <a:t>FAU - one of the TOP 10 German Research Universities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411061" y="2551837"/>
            <a:ext cx="80198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More than </a:t>
            </a:r>
            <a:r>
              <a:rPr lang="en-US" dirty="0" smtClean="0">
                <a:solidFill>
                  <a:schemeClr val="bg1"/>
                </a:solidFill>
              </a:rPr>
              <a:t>40,000 </a:t>
            </a:r>
            <a:r>
              <a:rPr lang="en-US" dirty="0">
                <a:solidFill>
                  <a:schemeClr val="bg1"/>
                </a:solidFill>
              </a:rPr>
              <a:t>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5 faculties (incl. Faculty of Engineering and </a:t>
            </a:r>
            <a:r>
              <a:rPr lang="en-US" dirty="0" smtClean="0">
                <a:solidFill>
                  <a:schemeClr val="bg1"/>
                </a:solidFill>
              </a:rPr>
              <a:t>university </a:t>
            </a:r>
            <a:r>
              <a:rPr lang="en-US" dirty="0">
                <a:solidFill>
                  <a:schemeClr val="bg1"/>
                </a:solidFill>
              </a:rPr>
              <a:t>hospital)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23 departments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25 </a:t>
            </a:r>
            <a:r>
              <a:rPr lang="en-US" dirty="0">
                <a:solidFill>
                  <a:schemeClr val="bg1"/>
                </a:solidFill>
              </a:rPr>
              <a:t>clinics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661 professorships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2" y="4664279"/>
            <a:ext cx="8839957" cy="187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5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890" y="1397002"/>
            <a:ext cx="8568000" cy="951915"/>
          </a:xfrm>
        </p:spPr>
        <p:txBody>
          <a:bodyPr/>
          <a:lstStyle/>
          <a:p>
            <a:r>
              <a:rPr lang="en-US" dirty="0"/>
              <a:t>FAU - one of the TOP 10 German Research Universities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88279" y="2634143"/>
            <a:ext cx="8568000" cy="270949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More than</a:t>
            </a:r>
            <a:r>
              <a:rPr lang="en-US" sz="1800" b="1" dirty="0" smtClean="0"/>
              <a:t> </a:t>
            </a:r>
            <a:r>
              <a:rPr lang="en-US" sz="1800" b="1" dirty="0"/>
              <a:t>3,000 </a:t>
            </a:r>
            <a:r>
              <a:rPr lang="en-US" sz="1800" dirty="0"/>
              <a:t>members of </a:t>
            </a:r>
            <a:r>
              <a:rPr lang="en-US" sz="1800" b="1" dirty="0"/>
              <a:t>academic </a:t>
            </a:r>
            <a:r>
              <a:rPr lang="en-US" sz="1800" b="1" dirty="0" smtClean="0"/>
              <a:t>staff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More than</a:t>
            </a:r>
            <a:r>
              <a:rPr lang="en-US" sz="1800" b="1" dirty="0" smtClean="0"/>
              <a:t> 2,000 </a:t>
            </a:r>
            <a:r>
              <a:rPr lang="en-US" sz="1800" dirty="0"/>
              <a:t>employees in </a:t>
            </a:r>
            <a:r>
              <a:rPr lang="en-US" sz="1800" b="1" dirty="0"/>
              <a:t>administration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More than </a:t>
            </a:r>
            <a:r>
              <a:rPr lang="en-US" sz="1800" b="1" dirty="0" smtClean="0"/>
              <a:t>240 </a:t>
            </a:r>
            <a:r>
              <a:rPr lang="en-US" sz="1800" b="1" dirty="0"/>
              <a:t>degree </a:t>
            </a:r>
            <a:r>
              <a:rPr lang="en-US" sz="1800" b="1" dirty="0" smtClean="0"/>
              <a:t>programs</a:t>
            </a:r>
            <a:r>
              <a:rPr lang="en-US" sz="1800" dirty="0"/>
              <a:t>, among them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/>
              <a:t>76 </a:t>
            </a:r>
            <a:r>
              <a:rPr lang="en-US" sz="1800" b="1" dirty="0"/>
              <a:t>Bachelor’s </a:t>
            </a:r>
            <a:r>
              <a:rPr lang="en-US" sz="1800" dirty="0"/>
              <a:t>degree </a:t>
            </a:r>
            <a:r>
              <a:rPr lang="en-US" sz="1800" dirty="0" smtClean="0"/>
              <a:t>programs </a:t>
            </a:r>
            <a:r>
              <a:rPr lang="en-US" sz="1800" dirty="0"/>
              <a:t>and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smtClean="0"/>
              <a:t>8</a:t>
            </a:r>
            <a:r>
              <a:rPr lang="en-US" sz="1800" b="1" dirty="0"/>
              <a:t>7</a:t>
            </a:r>
            <a:r>
              <a:rPr lang="en-US" sz="1800" b="1" smtClean="0"/>
              <a:t> </a:t>
            </a:r>
            <a:r>
              <a:rPr lang="en-US" sz="1800" b="1" dirty="0"/>
              <a:t>Master’s </a:t>
            </a:r>
            <a:r>
              <a:rPr lang="en-US" sz="1800" dirty="0"/>
              <a:t>degree </a:t>
            </a:r>
            <a:r>
              <a:rPr lang="en-US" sz="1800" dirty="0" smtClean="0"/>
              <a:t>programs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2" y="4744607"/>
            <a:ext cx="8833607" cy="184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4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890" y="1397002"/>
            <a:ext cx="8568000" cy="2334739"/>
          </a:xfrm>
        </p:spPr>
        <p:txBody>
          <a:bodyPr/>
          <a:lstStyle/>
          <a:p>
            <a:r>
              <a:rPr lang="de-DE" dirty="0"/>
              <a:t>Our Major Research Areas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672631"/>
              </p:ext>
            </p:extLst>
          </p:nvPr>
        </p:nvGraphicFramePr>
        <p:xfrm>
          <a:off x="482367" y="2617367"/>
          <a:ext cx="8267350" cy="3825378"/>
        </p:xfrm>
        <a:graphic>
          <a:graphicData uri="http://schemas.openxmlformats.org/drawingml/2006/table">
            <a:tbl>
              <a:tblPr firstRow="1"/>
              <a:tblGrid>
                <a:gridCol w="1653470"/>
                <a:gridCol w="1653470"/>
                <a:gridCol w="1653470"/>
                <a:gridCol w="1653470"/>
                <a:gridCol w="1653470"/>
              </a:tblGrid>
              <a:tr h="796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Humanities, Social Sciences, and Theology</a:t>
                      </a:r>
                    </a:p>
                  </a:txBody>
                  <a:tcPr marL="7813" marR="7813" marT="7813" marB="0" anchor="ctr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Business, Economics, and Law</a:t>
                      </a:r>
                    </a:p>
                  </a:txBody>
                  <a:tcPr marL="7813" marR="7813" marT="78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Medicine</a:t>
                      </a:r>
                    </a:p>
                  </a:txBody>
                  <a:tcPr marL="7813" marR="7813" marT="78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Sciences</a:t>
                      </a:r>
                    </a:p>
                  </a:txBody>
                  <a:tcPr marL="7813" marR="7813" marT="78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Engineering</a:t>
                      </a:r>
                    </a:p>
                  </a:txBody>
                  <a:tcPr marL="7813" marR="7813" marT="78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378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3" marR="7813" marT="7813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3" marR="7813" marT="78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3" marR="7813" marT="78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Materials and Processes</a:t>
                      </a:r>
                    </a:p>
                  </a:txBody>
                  <a:tcPr marL="7813" marR="7813" marT="7813" marB="0" anchor="ctr">
                    <a:lnL>
                      <a:noFill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8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3" marR="7813" marT="7813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3" marR="7813" marT="78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Optics and Optical Technology</a:t>
                      </a:r>
                    </a:p>
                  </a:txBody>
                  <a:tcPr marL="7813" marR="7813" marT="7813" marB="0" anchor="ctr">
                    <a:lnL>
                      <a:noFill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67892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3" marR="7813" marT="7813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3" marR="7813" marT="78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Molecular Life Science and Medicine</a:t>
                      </a:r>
                    </a:p>
                  </a:txBody>
                  <a:tcPr marL="7813" marR="7813" marT="78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3" marR="7813" marT="7813" marB="0" anchor="ctr">
                    <a:lnL>
                      <a:noFill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</a:tr>
              <a:tr h="189297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3" marR="7813" marT="7813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3" marR="7813" marT="78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Health Technology</a:t>
                      </a:r>
                    </a:p>
                  </a:txBody>
                  <a:tcPr marL="7813" marR="7813" marT="7813" marB="0" anchor="ctr">
                    <a:lnL>
                      <a:noFill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9297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Electronics, Information and Communication</a:t>
                      </a:r>
                    </a:p>
                  </a:txBody>
                  <a:tcPr marL="7813" marR="7813" marT="7813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9297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Energy, Environment and Climate </a:t>
                      </a:r>
                    </a:p>
                  </a:txBody>
                  <a:tcPr marL="7813" marR="7813" marT="7813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859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Language – Culture – Region</a:t>
                      </a:r>
                    </a:p>
                  </a:txBody>
                  <a:tcPr marL="7813" marR="7813" marT="7813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3" marR="7813" marT="78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3" marR="7813" marT="78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3" marR="7813" marT="7813" marB="0" anchor="ctr">
                    <a:lnL>
                      <a:noFill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</a:tr>
              <a:tr h="75718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Cohesion – Transformation – Innovation in Law and Economics</a:t>
                      </a:r>
                    </a:p>
                  </a:txBody>
                  <a:tcPr marL="7813" marR="7813" marT="7813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3" marR="7813" marT="78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3" marR="7813" marT="78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3" marR="7813" marT="7813" marB="0" anchor="ctr">
                    <a:lnL>
                      <a:noFill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9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890" y="1397002"/>
            <a:ext cx="8568000" cy="2334739"/>
          </a:xfrm>
        </p:spPr>
        <p:txBody>
          <a:bodyPr/>
          <a:lstStyle/>
          <a:p>
            <a:r>
              <a:rPr lang="de-DE" dirty="0" smtClean="0"/>
              <a:t>FAU CRIS Timeline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143196"/>
              </p:ext>
            </p:extLst>
          </p:nvPr>
        </p:nvGraphicFramePr>
        <p:xfrm>
          <a:off x="1856096" y="2366560"/>
          <a:ext cx="70393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222"/>
                <a:gridCol w="1173222"/>
                <a:gridCol w="1173222"/>
                <a:gridCol w="1173222"/>
                <a:gridCol w="1173222"/>
                <a:gridCol w="11732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2011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2012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2013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2014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2016…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bgerundetes Rechteck 4"/>
          <p:cNvSpPr/>
          <p:nvPr/>
        </p:nvSpPr>
        <p:spPr>
          <a:xfrm>
            <a:off x="1854180" y="2879678"/>
            <a:ext cx="1407635" cy="852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Purchase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Converis</a:t>
            </a:r>
            <a:r>
              <a:rPr lang="de-DE" dirty="0" smtClean="0"/>
              <a:t> 4</a:t>
            </a:r>
            <a:endParaRPr lang="de-DE" dirty="0"/>
          </a:p>
        </p:txBody>
      </p:sp>
      <p:sp>
        <p:nvSpPr>
          <p:cNvPr id="7" name="Abgerundetes Rechteck 6"/>
          <p:cNvSpPr/>
          <p:nvPr/>
        </p:nvSpPr>
        <p:spPr>
          <a:xfrm>
            <a:off x="2679560" y="3792368"/>
            <a:ext cx="2184916" cy="646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Data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specification</a:t>
            </a:r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5363570" y="2879678"/>
            <a:ext cx="1238425" cy="1061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Upgrade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Converis</a:t>
            </a:r>
            <a:r>
              <a:rPr lang="de-DE" dirty="0" smtClean="0"/>
              <a:t> 5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6601995" y="4409224"/>
            <a:ext cx="1600309" cy="1014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Rollout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Publication</a:t>
            </a:r>
            <a:r>
              <a:rPr lang="de-DE" dirty="0" smtClean="0"/>
              <a:t> </a:t>
            </a:r>
            <a:r>
              <a:rPr lang="de-DE" dirty="0" err="1" smtClean="0"/>
              <a:t>module</a:t>
            </a:r>
            <a:endParaRPr lang="de-DE" dirty="0" smtClean="0"/>
          </a:p>
        </p:txBody>
      </p:sp>
      <p:sp>
        <p:nvSpPr>
          <p:cNvPr id="11" name="Abgerundetes Rechteck 10"/>
          <p:cNvSpPr/>
          <p:nvPr/>
        </p:nvSpPr>
        <p:spPr>
          <a:xfrm>
            <a:off x="7600184" y="2879678"/>
            <a:ext cx="1297151" cy="1323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Addition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/>
              <a:t>e</a:t>
            </a:r>
            <a:r>
              <a:rPr lang="de-DE" dirty="0" err="1" smtClean="0"/>
              <a:t>ntities</a:t>
            </a:r>
            <a:endParaRPr lang="de-DE" dirty="0" smtClean="0"/>
          </a:p>
        </p:txBody>
      </p:sp>
      <p:sp>
        <p:nvSpPr>
          <p:cNvPr id="12" name="Abgerundetes Rechteck 11"/>
          <p:cNvSpPr/>
          <p:nvPr/>
        </p:nvSpPr>
        <p:spPr>
          <a:xfrm>
            <a:off x="4116218" y="4499977"/>
            <a:ext cx="1247352" cy="1118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Test </a:t>
            </a:r>
            <a:r>
              <a:rPr lang="de-DE" dirty="0" err="1" smtClean="0"/>
              <a:t>users</a:t>
            </a:r>
            <a:endParaRPr lang="de-DE" dirty="0"/>
          </a:p>
        </p:txBody>
      </p:sp>
      <p:sp>
        <p:nvSpPr>
          <p:cNvPr id="3" name="Abgerundetes Rechteck 2"/>
          <p:cNvSpPr/>
          <p:nvPr/>
        </p:nvSpPr>
        <p:spPr>
          <a:xfrm>
            <a:off x="382136" y="2879678"/>
            <a:ext cx="1242483" cy="18835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Config</a:t>
            </a:r>
            <a:endParaRPr lang="de-DE" dirty="0"/>
          </a:p>
        </p:txBody>
      </p:sp>
      <p:sp>
        <p:nvSpPr>
          <p:cNvPr id="13" name="Abgerundetes Rechteck 12"/>
          <p:cNvSpPr/>
          <p:nvPr/>
        </p:nvSpPr>
        <p:spPr>
          <a:xfrm>
            <a:off x="382136" y="4981433"/>
            <a:ext cx="1232582" cy="1274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Live</a:t>
            </a:r>
            <a:endParaRPr lang="de-DE" dirty="0"/>
          </a:p>
        </p:txBody>
      </p:sp>
      <p:sp>
        <p:nvSpPr>
          <p:cNvPr id="14" name="Abgerundetes Rechteck 13"/>
          <p:cNvSpPr/>
          <p:nvPr/>
        </p:nvSpPr>
        <p:spPr>
          <a:xfrm>
            <a:off x="6601995" y="5618537"/>
            <a:ext cx="2295340" cy="646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Live </a:t>
            </a:r>
            <a:r>
              <a:rPr lang="de-DE" dirty="0" err="1" smtClean="0"/>
              <a:t>users</a:t>
            </a:r>
            <a:r>
              <a:rPr lang="de-DE" dirty="0"/>
              <a:t> </a:t>
            </a:r>
            <a:r>
              <a:rPr lang="de-DE" dirty="0" smtClean="0"/>
              <a:t>(20-80 </a:t>
            </a:r>
            <a:r>
              <a:rPr lang="de-DE" dirty="0" err="1" smtClean="0"/>
              <a:t>logins</a:t>
            </a:r>
            <a:r>
              <a:rPr lang="de-DE" dirty="0" smtClean="0"/>
              <a:t>/</a:t>
            </a:r>
            <a:r>
              <a:rPr lang="de-DE" dirty="0" err="1" smtClean="0"/>
              <a:t>day</a:t>
            </a:r>
            <a:r>
              <a:rPr lang="de-DE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685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890" y="1397002"/>
            <a:ext cx="8568000" cy="2334739"/>
          </a:xfrm>
        </p:spPr>
        <p:txBody>
          <a:bodyPr/>
          <a:lstStyle/>
          <a:p>
            <a:r>
              <a:rPr lang="de-DE" dirty="0" smtClean="0"/>
              <a:t>FAU CRIS </a:t>
            </a:r>
            <a:r>
              <a:rPr lang="de-DE" dirty="0" err="1" smtClean="0"/>
              <a:t>Map</a:t>
            </a:r>
            <a:endParaRPr lang="de-DE" dirty="0"/>
          </a:p>
        </p:txBody>
      </p:sp>
      <p:sp>
        <p:nvSpPr>
          <p:cNvPr id="3" name="Ellipse 2"/>
          <p:cNvSpPr/>
          <p:nvPr/>
        </p:nvSpPr>
        <p:spPr>
          <a:xfrm>
            <a:off x="3914188" y="3484571"/>
            <a:ext cx="1699404" cy="1224951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FAU CRIS</a:t>
            </a:r>
            <a:endParaRPr lang="de-DE" dirty="0"/>
          </a:p>
        </p:txBody>
      </p:sp>
      <p:cxnSp>
        <p:nvCxnSpPr>
          <p:cNvPr id="16" name="AutoShape 63"/>
          <p:cNvCxnSpPr>
            <a:cxnSpLocks noChangeShapeType="1"/>
            <a:stCxn id="58" idx="3"/>
            <a:endCxn id="3" idx="3"/>
          </p:cNvCxnSpPr>
          <p:nvPr/>
        </p:nvCxnSpPr>
        <p:spPr bwMode="auto">
          <a:xfrm flipV="1">
            <a:off x="1820173" y="4530132"/>
            <a:ext cx="2342887" cy="1158351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1" name="AutoShape 63"/>
          <p:cNvCxnSpPr>
            <a:cxnSpLocks noChangeShapeType="1"/>
            <a:stCxn id="65" idx="3"/>
            <a:endCxn id="3" idx="2"/>
          </p:cNvCxnSpPr>
          <p:nvPr/>
        </p:nvCxnSpPr>
        <p:spPr bwMode="auto">
          <a:xfrm>
            <a:off x="3681059" y="4086588"/>
            <a:ext cx="233129" cy="1045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44" name="Abgerundetes Rechteck 43"/>
          <p:cNvSpPr/>
          <p:nvPr/>
        </p:nvSpPr>
        <p:spPr>
          <a:xfrm>
            <a:off x="7108166" y="1644172"/>
            <a:ext cx="1621766" cy="1353846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Reports</a:t>
            </a:r>
            <a:endParaRPr lang="de-DE" dirty="0"/>
          </a:p>
        </p:txBody>
      </p:sp>
      <p:sp>
        <p:nvSpPr>
          <p:cNvPr id="45" name="Abgerundetes Rechteck 44"/>
          <p:cNvSpPr/>
          <p:nvPr/>
        </p:nvSpPr>
        <p:spPr>
          <a:xfrm>
            <a:off x="7108166" y="3327866"/>
            <a:ext cx="1621766" cy="1353846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Websites</a:t>
            </a:r>
            <a:endParaRPr lang="de-DE" dirty="0"/>
          </a:p>
        </p:txBody>
      </p:sp>
      <p:sp>
        <p:nvSpPr>
          <p:cNvPr id="46" name="Abgerundetes Rechteck 45"/>
          <p:cNvSpPr/>
          <p:nvPr/>
        </p:nvSpPr>
        <p:spPr>
          <a:xfrm>
            <a:off x="7108166" y="5011560"/>
            <a:ext cx="1621766" cy="1353846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Research Portal</a:t>
            </a:r>
            <a:endParaRPr lang="de-DE" dirty="0"/>
          </a:p>
        </p:txBody>
      </p:sp>
      <p:cxnSp>
        <p:nvCxnSpPr>
          <p:cNvPr id="47" name="AutoShape 63"/>
          <p:cNvCxnSpPr>
            <a:cxnSpLocks noChangeShapeType="1"/>
            <a:stCxn id="3" idx="7"/>
            <a:endCxn id="44" idx="1"/>
          </p:cNvCxnSpPr>
          <p:nvPr/>
        </p:nvCxnSpPr>
        <p:spPr bwMode="auto">
          <a:xfrm flipV="1">
            <a:off x="5364720" y="2321095"/>
            <a:ext cx="1743446" cy="1342866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2" name="AutoShape 63"/>
          <p:cNvCxnSpPr>
            <a:cxnSpLocks noChangeShapeType="1"/>
            <a:stCxn id="3" idx="5"/>
            <a:endCxn id="46" idx="1"/>
          </p:cNvCxnSpPr>
          <p:nvPr/>
        </p:nvCxnSpPr>
        <p:spPr bwMode="auto">
          <a:xfrm>
            <a:off x="5364720" y="4530132"/>
            <a:ext cx="1743446" cy="1158351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3" name="AutoShape 63"/>
          <p:cNvCxnSpPr>
            <a:cxnSpLocks noChangeShapeType="1"/>
            <a:stCxn id="3" idx="6"/>
            <a:endCxn id="45" idx="1"/>
          </p:cNvCxnSpPr>
          <p:nvPr/>
        </p:nvCxnSpPr>
        <p:spPr bwMode="auto">
          <a:xfrm flipV="1">
            <a:off x="5613592" y="4004789"/>
            <a:ext cx="1494574" cy="9225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58" name="Abgerundetes Rechteck 57"/>
          <p:cNvSpPr/>
          <p:nvPr/>
        </p:nvSpPr>
        <p:spPr>
          <a:xfrm>
            <a:off x="479888" y="5272947"/>
            <a:ext cx="1340285" cy="831071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HIS FSV (</a:t>
            </a:r>
            <a:r>
              <a:rPr lang="de-DE" dirty="0" err="1"/>
              <a:t>f</a:t>
            </a:r>
            <a:r>
              <a:rPr lang="de-DE" dirty="0" err="1" smtClean="0"/>
              <a:t>inance</a:t>
            </a:r>
            <a:r>
              <a:rPr lang="de-DE" dirty="0"/>
              <a:t>)</a:t>
            </a:r>
          </a:p>
        </p:txBody>
      </p:sp>
      <p:sp>
        <p:nvSpPr>
          <p:cNvPr id="63" name="Abgerundetes Rechteck 62"/>
          <p:cNvSpPr/>
          <p:nvPr/>
        </p:nvSpPr>
        <p:spPr>
          <a:xfrm>
            <a:off x="479888" y="3158654"/>
            <a:ext cx="1300171" cy="831071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Viva (HR)</a:t>
            </a:r>
            <a:endParaRPr lang="de-DE" dirty="0"/>
          </a:p>
        </p:txBody>
      </p:sp>
      <p:sp>
        <p:nvSpPr>
          <p:cNvPr id="64" name="Abgerundetes Rechteck 63"/>
          <p:cNvSpPr/>
          <p:nvPr/>
        </p:nvSpPr>
        <p:spPr>
          <a:xfrm>
            <a:off x="479888" y="4160971"/>
            <a:ext cx="1340285" cy="831071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fau.org (</a:t>
            </a:r>
            <a:r>
              <a:rPr lang="de-DE" dirty="0" err="1" smtClean="0"/>
              <a:t>structure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65" name="Abgerundetes Rechteck 64"/>
          <p:cNvSpPr/>
          <p:nvPr/>
        </p:nvSpPr>
        <p:spPr>
          <a:xfrm>
            <a:off x="1974464" y="3533173"/>
            <a:ext cx="1706595" cy="110683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IdM</a:t>
            </a:r>
            <a:endParaRPr lang="de-DE" dirty="0" smtClean="0"/>
          </a:p>
          <a:p>
            <a:pPr algn="ctr"/>
            <a:r>
              <a:rPr lang="de-DE" dirty="0" smtClean="0"/>
              <a:t>(Identity </a:t>
            </a:r>
            <a:r>
              <a:rPr lang="de-DE" dirty="0" err="1" smtClean="0"/>
              <a:t>management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68" name="Abgerundetes Rechteck 67"/>
          <p:cNvSpPr/>
          <p:nvPr/>
        </p:nvSpPr>
        <p:spPr>
          <a:xfrm>
            <a:off x="479888" y="1898353"/>
            <a:ext cx="1901002" cy="83107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WoS</a:t>
            </a:r>
            <a:r>
              <a:rPr lang="de-DE" dirty="0" smtClean="0"/>
              <a:t>, </a:t>
            </a:r>
            <a:r>
              <a:rPr lang="de-DE" dirty="0" err="1" smtClean="0"/>
              <a:t>Scopus</a:t>
            </a:r>
            <a:r>
              <a:rPr lang="de-DE" dirty="0" smtClean="0"/>
              <a:t>, </a:t>
            </a:r>
            <a:r>
              <a:rPr lang="de-DE" dirty="0" err="1" smtClean="0"/>
              <a:t>Orcid</a:t>
            </a:r>
            <a:r>
              <a:rPr lang="de-DE" dirty="0" smtClean="0"/>
              <a:t>, etc.</a:t>
            </a:r>
            <a:endParaRPr lang="de-DE" dirty="0"/>
          </a:p>
        </p:txBody>
      </p:sp>
      <p:cxnSp>
        <p:nvCxnSpPr>
          <p:cNvPr id="69" name="AutoShape 63"/>
          <p:cNvCxnSpPr>
            <a:cxnSpLocks noChangeShapeType="1"/>
            <a:stCxn id="64" idx="3"/>
            <a:endCxn id="65" idx="1"/>
          </p:cNvCxnSpPr>
          <p:nvPr/>
        </p:nvCxnSpPr>
        <p:spPr bwMode="auto">
          <a:xfrm flipV="1">
            <a:off x="1820173" y="4086588"/>
            <a:ext cx="154291" cy="48991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70" name="AutoShape 63"/>
          <p:cNvCxnSpPr>
            <a:cxnSpLocks noChangeShapeType="1"/>
            <a:stCxn id="63" idx="3"/>
            <a:endCxn id="65" idx="1"/>
          </p:cNvCxnSpPr>
          <p:nvPr/>
        </p:nvCxnSpPr>
        <p:spPr bwMode="auto">
          <a:xfrm>
            <a:off x="1780059" y="3574190"/>
            <a:ext cx="194405" cy="51239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71" name="AutoShape 63"/>
          <p:cNvCxnSpPr>
            <a:cxnSpLocks noChangeShapeType="1"/>
            <a:stCxn id="68" idx="3"/>
            <a:endCxn id="3" idx="1"/>
          </p:cNvCxnSpPr>
          <p:nvPr/>
        </p:nvCxnSpPr>
        <p:spPr bwMode="auto">
          <a:xfrm>
            <a:off x="2380890" y="2313889"/>
            <a:ext cx="1782170" cy="1350072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96" name="Abgerundetes Rechteck 95"/>
          <p:cNvSpPr/>
          <p:nvPr/>
        </p:nvSpPr>
        <p:spPr>
          <a:xfrm>
            <a:off x="3072941" y="1905559"/>
            <a:ext cx="1901002" cy="83107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File </a:t>
            </a:r>
            <a:r>
              <a:rPr lang="de-DE" dirty="0" err="1" smtClean="0"/>
              <a:t>import</a:t>
            </a:r>
            <a:r>
              <a:rPr lang="de-DE" dirty="0" smtClean="0"/>
              <a:t> (</a:t>
            </a:r>
            <a:r>
              <a:rPr lang="de-DE" dirty="0" err="1" smtClean="0"/>
              <a:t>BibTeX</a:t>
            </a:r>
            <a:r>
              <a:rPr lang="de-DE" dirty="0" smtClean="0"/>
              <a:t>, etc.)</a:t>
            </a:r>
            <a:endParaRPr lang="de-DE" dirty="0"/>
          </a:p>
        </p:txBody>
      </p:sp>
      <p:cxnSp>
        <p:nvCxnSpPr>
          <p:cNvPr id="97" name="AutoShape 63"/>
          <p:cNvCxnSpPr>
            <a:cxnSpLocks noChangeShapeType="1"/>
            <a:stCxn id="96" idx="2"/>
            <a:endCxn id="3" idx="0"/>
          </p:cNvCxnSpPr>
          <p:nvPr/>
        </p:nvCxnSpPr>
        <p:spPr bwMode="auto">
          <a:xfrm>
            <a:off x="4023442" y="2736630"/>
            <a:ext cx="740448" cy="747941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00" name="Abgerundetes Rechteck 99"/>
          <p:cNvSpPr/>
          <p:nvPr/>
        </p:nvSpPr>
        <p:spPr>
          <a:xfrm>
            <a:off x="3164090" y="5272946"/>
            <a:ext cx="1901002" cy="83107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Manual </a:t>
            </a:r>
            <a:r>
              <a:rPr lang="de-DE" dirty="0" err="1" smtClean="0"/>
              <a:t>entry</a:t>
            </a:r>
            <a:endParaRPr lang="de-DE" dirty="0"/>
          </a:p>
        </p:txBody>
      </p:sp>
      <p:cxnSp>
        <p:nvCxnSpPr>
          <p:cNvPr id="101" name="AutoShape 63"/>
          <p:cNvCxnSpPr>
            <a:cxnSpLocks noChangeShapeType="1"/>
            <a:stCxn id="100" idx="0"/>
            <a:endCxn id="3" idx="4"/>
          </p:cNvCxnSpPr>
          <p:nvPr/>
        </p:nvCxnSpPr>
        <p:spPr bwMode="auto">
          <a:xfrm flipV="1">
            <a:off x="4114591" y="4709522"/>
            <a:ext cx="649299" cy="563424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63158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58" grpId="0" animBg="1"/>
      <p:bldP spid="63" grpId="0" animBg="1"/>
      <p:bldP spid="64" grpId="0" animBg="1"/>
      <p:bldP spid="65" grpId="0" animBg="1"/>
      <p:bldP spid="68" grpId="0" animBg="1"/>
      <p:bldP spid="96" grpId="0" animBg="1"/>
      <p:bldP spid="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890" y="1397002"/>
            <a:ext cx="8568000" cy="474309"/>
          </a:xfrm>
        </p:spPr>
        <p:txBody>
          <a:bodyPr>
            <a:normAutofit/>
          </a:bodyPr>
          <a:lstStyle/>
          <a:p>
            <a:r>
              <a:rPr lang="de-DE" dirty="0" err="1" smtClean="0"/>
              <a:t>Challenges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FAU CRIS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42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890" y="1397002"/>
            <a:ext cx="8568000" cy="474309"/>
          </a:xfrm>
        </p:spPr>
        <p:txBody>
          <a:bodyPr>
            <a:normAutofit/>
          </a:bodyPr>
          <a:lstStyle/>
          <a:p>
            <a:r>
              <a:rPr lang="de-DE" dirty="0" err="1" smtClean="0"/>
              <a:t>Challenges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FAU CRIS</a:t>
            </a:r>
            <a:endParaRPr lang="de-DE" dirty="0"/>
          </a:p>
        </p:txBody>
      </p:sp>
      <p:sp>
        <p:nvSpPr>
          <p:cNvPr id="13" name="Abgerundetes Rechteck 12"/>
          <p:cNvSpPr/>
          <p:nvPr/>
        </p:nvSpPr>
        <p:spPr>
          <a:xfrm>
            <a:off x="730055" y="2001329"/>
            <a:ext cx="1901002" cy="160830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Structural</a:t>
            </a:r>
            <a:r>
              <a:rPr lang="de-DE" dirty="0" smtClean="0"/>
              <a:t> </a:t>
            </a:r>
            <a:r>
              <a:rPr lang="de-DE" dirty="0" err="1" smtClean="0"/>
              <a:t>differences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FAU</a:t>
            </a:r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730053" y="3739653"/>
            <a:ext cx="8299501" cy="6080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Five</a:t>
            </a:r>
            <a:r>
              <a:rPr lang="de-DE" dirty="0" smtClean="0"/>
              <a:t> </a:t>
            </a:r>
            <a:r>
              <a:rPr lang="de-DE" dirty="0" err="1" smtClean="0"/>
              <a:t>faculties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/>
              <a:t> </a:t>
            </a:r>
            <a:r>
              <a:rPr lang="de-DE" dirty="0" smtClean="0"/>
              <a:t>different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culture</a:t>
            </a:r>
            <a:endParaRPr lang="de-DE" dirty="0"/>
          </a:p>
        </p:txBody>
      </p:sp>
      <p:sp>
        <p:nvSpPr>
          <p:cNvPr id="10" name="Abgerundetes Rechteck 9"/>
          <p:cNvSpPr/>
          <p:nvPr/>
        </p:nvSpPr>
        <p:spPr>
          <a:xfrm>
            <a:off x="730053" y="4477731"/>
            <a:ext cx="8299501" cy="6080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Organisational </a:t>
            </a:r>
            <a:r>
              <a:rPr lang="de-DE" dirty="0" err="1" smtClean="0"/>
              <a:t>independence</a:t>
            </a:r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730053" y="5221263"/>
            <a:ext cx="8299501" cy="6080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Widely</a:t>
            </a:r>
            <a:r>
              <a:rPr lang="de-DE" dirty="0" smtClean="0"/>
              <a:t> </a:t>
            </a:r>
            <a:r>
              <a:rPr lang="de-DE" dirty="0" err="1" smtClean="0"/>
              <a:t>varying</a:t>
            </a:r>
            <a:r>
              <a:rPr lang="de-DE" dirty="0" smtClean="0"/>
              <a:t> IT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structures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4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890" y="1397002"/>
            <a:ext cx="8568000" cy="474309"/>
          </a:xfrm>
        </p:spPr>
        <p:txBody>
          <a:bodyPr>
            <a:normAutofit/>
          </a:bodyPr>
          <a:lstStyle/>
          <a:p>
            <a:r>
              <a:rPr lang="de-DE" dirty="0" err="1" smtClean="0"/>
              <a:t>Challenges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FAU CRIS</a:t>
            </a:r>
            <a:endParaRPr lang="de-DE" dirty="0"/>
          </a:p>
        </p:txBody>
      </p:sp>
      <p:sp>
        <p:nvSpPr>
          <p:cNvPr id="13" name="Abgerundetes Rechteck 12"/>
          <p:cNvSpPr/>
          <p:nvPr/>
        </p:nvSpPr>
        <p:spPr>
          <a:xfrm>
            <a:off x="730055" y="2001329"/>
            <a:ext cx="1901002" cy="1608306"/>
          </a:xfrm>
          <a:prstGeom prst="roundRect">
            <a:avLst/>
          </a:prstGeom>
          <a:solidFill>
            <a:srgbClr val="0038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Structural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FAU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730053" y="3739653"/>
            <a:ext cx="8299501" cy="6080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faculties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minimal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intricate</a:t>
            </a:r>
            <a:endParaRPr lang="de-DE" dirty="0"/>
          </a:p>
        </p:txBody>
      </p:sp>
      <p:sp>
        <p:nvSpPr>
          <p:cNvPr id="10" name="Abgerundetes Rechteck 9"/>
          <p:cNvSpPr/>
          <p:nvPr/>
        </p:nvSpPr>
        <p:spPr>
          <a:xfrm>
            <a:off x="730053" y="4477731"/>
            <a:ext cx="8299501" cy="6080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central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still „</a:t>
            </a:r>
            <a:r>
              <a:rPr lang="de-DE" dirty="0" err="1" smtClean="0"/>
              <a:t>paper-based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730053" y="5221263"/>
            <a:ext cx="8299501" cy="6080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Higher </a:t>
            </a:r>
            <a:r>
              <a:rPr lang="de-DE" dirty="0" err="1" smtClean="0"/>
              <a:t>workload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initial </a:t>
            </a:r>
            <a:r>
              <a:rPr lang="de-DE" dirty="0" err="1" smtClean="0"/>
              <a:t>entry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„</a:t>
            </a:r>
            <a:r>
              <a:rPr lang="de-DE" dirty="0" err="1" smtClean="0"/>
              <a:t>historical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2862888" y="2001329"/>
            <a:ext cx="1901002" cy="160830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Resistance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hanging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894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itelfolien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ssei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nhaltssei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496</Words>
  <Application>Microsoft Office PowerPoint</Application>
  <PresentationFormat>Bildschirmpräsentation (4:3)</PresentationFormat>
  <Paragraphs>137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Helvetica Neue Medium</vt:lpstr>
      <vt:lpstr>Titelfolienmaster</vt:lpstr>
      <vt:lpstr>Inhaltsseite</vt:lpstr>
      <vt:lpstr>1_Inhaltsseite</vt:lpstr>
      <vt:lpstr>Friedrich-Alexander-Universität  Erlangen-Nürnberg</vt:lpstr>
      <vt:lpstr>FAU - one of the TOP 10 German Research Universities</vt:lpstr>
      <vt:lpstr>FAU - one of the TOP 10 German Research Universities</vt:lpstr>
      <vt:lpstr>Our Major Research Areas</vt:lpstr>
      <vt:lpstr>FAU CRIS Timeline</vt:lpstr>
      <vt:lpstr>FAU CRIS Map</vt:lpstr>
      <vt:lpstr>Challenges for FAU CRIS</vt:lpstr>
      <vt:lpstr>Challenges for FAU CRIS</vt:lpstr>
      <vt:lpstr>Challenges for FAU CRIS</vt:lpstr>
      <vt:lpstr>Challenges for FAU CRIS</vt:lpstr>
      <vt:lpstr>Incentives to use FAU CRIS</vt:lpstr>
      <vt:lpstr>Incentives to use FAU CRIS</vt:lpstr>
      <vt:lpstr>Incentives to use FAU CRIS</vt:lpstr>
      <vt:lpstr>Incentives to use FAU CRIS</vt:lpstr>
      <vt:lpstr>Incentives to use FAU CRIS</vt:lpstr>
      <vt:lpstr>Thank you  for your  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FAU</dc:creator>
  <cp:lastModifiedBy>Bastian Melsheimer</cp:lastModifiedBy>
  <cp:revision>401</cp:revision>
  <cp:lastPrinted>2015-11-05T12:58:43Z</cp:lastPrinted>
  <dcterms:created xsi:type="dcterms:W3CDTF">2014-02-08T08:57:37Z</dcterms:created>
  <dcterms:modified xsi:type="dcterms:W3CDTF">2016-06-10T09:41:18Z</dcterms:modified>
</cp:coreProperties>
</file>