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409" r:id="rId3"/>
    <p:sldId id="411" r:id="rId4"/>
    <p:sldId id="410" r:id="rId5"/>
    <p:sldId id="412" r:id="rId6"/>
    <p:sldId id="420" r:id="rId7"/>
    <p:sldId id="414" r:id="rId8"/>
    <p:sldId id="417" r:id="rId9"/>
    <p:sldId id="415" r:id="rId10"/>
    <p:sldId id="418" r:id="rId11"/>
    <p:sldId id="421" r:id="rId12"/>
    <p:sldId id="422" r:id="rId13"/>
    <p:sldId id="388" r:id="rId14"/>
    <p:sldId id="424" r:id="rId15"/>
    <p:sldId id="392" r:id="rId16"/>
    <p:sldId id="373" r:id="rId17"/>
    <p:sldId id="390" r:id="rId18"/>
    <p:sldId id="394" r:id="rId19"/>
    <p:sldId id="380" r:id="rId20"/>
    <p:sldId id="425" r:id="rId21"/>
    <p:sldId id="403" r:id="rId22"/>
    <p:sldId id="396" r:id="rId23"/>
    <p:sldId id="426" r:id="rId24"/>
    <p:sldId id="429" r:id="rId25"/>
    <p:sldId id="427" r:id="rId26"/>
    <p:sldId id="430" r:id="rId27"/>
    <p:sldId id="431" r:id="rId28"/>
    <p:sldId id="433" r:id="rId29"/>
    <p:sldId id="428" r:id="rId30"/>
    <p:sldId id="434" r:id="rId31"/>
    <p:sldId id="435" r:id="rId32"/>
    <p:sldId id="436" r:id="rId33"/>
    <p:sldId id="395" r:id="rId34"/>
    <p:sldId id="437" r:id="rId35"/>
  </p:sldIdLst>
  <p:sldSz cx="9144000" cy="6858000" type="screen4x3"/>
  <p:notesSz cx="6805613" cy="9939338"/>
  <p:defaultTextStyle>
    <a:defPPr>
      <a:defRPr lang="nl-B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ENG Helen" initials="C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4EAC"/>
    <a:srgbClr val="053C7B"/>
    <a:srgbClr val="631D1D"/>
    <a:srgbClr val="811A20"/>
    <a:srgbClr val="18233A"/>
    <a:srgbClr val="62616E"/>
    <a:srgbClr val="ACD6E6"/>
    <a:srgbClr val="239B71"/>
    <a:srgbClr val="0EA16F"/>
    <a:srgbClr val="3180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52" autoAdjust="0"/>
    <p:restoredTop sz="85356" autoAdjust="0"/>
  </p:normalViewPr>
  <p:slideViewPr>
    <p:cSldViewPr>
      <p:cViewPr>
        <p:scale>
          <a:sx n="50" d="100"/>
          <a:sy n="50" d="100"/>
        </p:scale>
        <p:origin x="-1200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34D8A6-E91F-2349-9524-29B4C5A5DC24}" type="datetimeFigureOut">
              <a:rPr lang="nl-NL" smtClean="0"/>
              <a:t>31-5-2017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621A2C-3C7C-D545-A329-5793AF5DBC8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862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dirty="0" smtClean="0"/>
              <a:t>: ILVO, INVO, ITM</a:t>
            </a:r>
          </a:p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21A2C-3C7C-D545-A329-5793AF5DBC8F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2057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smtClean="0"/>
              <a:t>Introducing model driven formal semantic management at the business level</a:t>
            </a:r>
            <a:endParaRPr lang="en-US" sz="2000" dirty="0" smtClean="0">
              <a:sym typeface="Wingdings" panose="05000000000000000000" pitchFamily="2" charset="2"/>
            </a:endParaRPr>
          </a:p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21A2C-3C7C-D545-A329-5793AF5DBC8F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22446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FRIS</a:t>
            </a:r>
            <a:r>
              <a:rPr lang="nl-BE" baseline="0" dirty="0" smtClean="0"/>
              <a:t> – Enterprise Information Architecture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21A2C-3C7C-D545-A329-5793AF5DBC8F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28969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Syntactic and semantic alignment is realized at the systems interfaces. </a:t>
            </a:r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21A2C-3C7C-D545-A329-5793AF5DBC8F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69698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Providers are responsible for their semantic management and the mapping to the agreed FRIS semantics.</a:t>
            </a:r>
            <a:endParaRPr lang="nl-BE" dirty="0" smtClean="0"/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21A2C-3C7C-D545-A329-5793AF5DBC8F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3602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21A2C-3C7C-D545-A329-5793AF5DBC8F}" type="slidenum">
              <a:rPr lang="nl-NL" smtClean="0"/>
              <a:t>28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0834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21A2C-3C7C-D545-A329-5793AF5DBC8F}" type="slidenum">
              <a:rPr lang="nl-NL" smtClean="0"/>
              <a:t>29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677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/>
          <p:nvPr userDrawn="1"/>
        </p:nvSpPr>
        <p:spPr>
          <a:xfrm>
            <a:off x="8610600" y="2667000"/>
            <a:ext cx="533400" cy="1219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9"/>
          <p:cNvSpPr/>
          <p:nvPr userDrawn="1"/>
        </p:nvSpPr>
        <p:spPr>
          <a:xfrm>
            <a:off x="7924800" y="3200400"/>
            <a:ext cx="8382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10"/>
          <p:cNvSpPr/>
          <p:nvPr userDrawn="1"/>
        </p:nvSpPr>
        <p:spPr>
          <a:xfrm>
            <a:off x="7086600" y="3657600"/>
            <a:ext cx="9906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11"/>
          <p:cNvSpPr/>
          <p:nvPr userDrawn="1"/>
        </p:nvSpPr>
        <p:spPr>
          <a:xfrm>
            <a:off x="3200400" y="152400"/>
            <a:ext cx="9906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12"/>
          <p:cNvSpPr/>
          <p:nvPr userDrawn="1"/>
        </p:nvSpPr>
        <p:spPr>
          <a:xfrm>
            <a:off x="2971800" y="457200"/>
            <a:ext cx="838200" cy="838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2996952"/>
            <a:ext cx="6984776" cy="630982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rgbClr val="811A2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B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3644978"/>
            <a:ext cx="6984776" cy="43204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18233A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nl-BE" dirty="0"/>
          </a:p>
        </p:txBody>
      </p:sp>
      <p:cxnSp>
        <p:nvCxnSpPr>
          <p:cNvPr id="20" name="Rechte verbindingslijn 19"/>
          <p:cNvCxnSpPr/>
          <p:nvPr userDrawn="1"/>
        </p:nvCxnSpPr>
        <p:spPr>
          <a:xfrm>
            <a:off x="467544" y="2492896"/>
            <a:ext cx="0" cy="1944216"/>
          </a:xfrm>
          <a:prstGeom prst="line">
            <a:avLst/>
          </a:prstGeom>
          <a:ln>
            <a:solidFill>
              <a:srgbClr val="811A2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Afbeelding 3" descr="streepjes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0"/>
            <a:ext cx="4239909" cy="402349"/>
          </a:xfrm>
          <a:prstGeom prst="rect">
            <a:avLst/>
          </a:prstGeom>
        </p:spPr>
      </p:pic>
      <p:pic>
        <p:nvPicPr>
          <p:cNvPr id="5" name="Afbeelding 4" descr="LOGO_UHASSELT-CMYK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237" y="5733256"/>
            <a:ext cx="1899606" cy="886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823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8"/>
          <p:cNvSpPr>
            <a:spLocks noChangeShapeType="1"/>
          </p:cNvSpPr>
          <p:nvPr userDrawn="1"/>
        </p:nvSpPr>
        <p:spPr bwMode="auto">
          <a:xfrm>
            <a:off x="107504" y="692696"/>
            <a:ext cx="8928992" cy="0"/>
          </a:xfrm>
          <a:prstGeom prst="line">
            <a:avLst/>
          </a:prstGeom>
          <a:noFill/>
          <a:ln w="3175" cmpd="sng">
            <a:solidFill>
              <a:srgbClr val="811A20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90254" cy="549844"/>
          </a:xfrm>
          <a:ln>
            <a:noFill/>
          </a:ln>
        </p:spPr>
        <p:txBody>
          <a:bodyPr>
            <a:normAutofit/>
          </a:bodyPr>
          <a:lstStyle>
            <a:lvl1pPr algn="l">
              <a:defRPr sz="3000">
                <a:solidFill>
                  <a:srgbClr val="811A2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>
            <a:lvl1pPr>
              <a:buFont typeface="Wingdings" pitchFamily="2" charset="2"/>
              <a:buChar char="§"/>
              <a:defRPr sz="28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buFont typeface="Wingdings" pitchFamily="2" charset="2"/>
              <a:buChar char="§"/>
              <a:defRPr sz="24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buFont typeface="Wingdings" pitchFamily="2" charset="2"/>
              <a:buChar char="§"/>
              <a:defRPr sz="20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buFont typeface="Wingdings" pitchFamily="2" charset="2"/>
              <a:buChar char="§"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buFont typeface="Wingdings" pitchFamily="2" charset="2"/>
              <a:buChar char="§"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BE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559652E-C199-334F-9320-471B095246A8}" type="datetime1">
              <a:rPr lang="nl-BE"/>
              <a:pPr/>
              <a:t>31/05/2017</a:t>
            </a:fld>
            <a:endParaRPr lang="nl-BE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77000" y="6357938"/>
            <a:ext cx="752475" cy="365125"/>
          </a:xfrm>
        </p:spPr>
        <p:txBody>
          <a:bodyPr/>
          <a:lstStyle>
            <a:lvl1pPr>
              <a:defRPr/>
            </a:lvl1pPr>
          </a:lstStyle>
          <a:p>
            <a:fld id="{BBB2625E-E22D-324D-B6D3-F6234E5E9FE9}" type="slidenum">
              <a:rPr lang="nl-BE"/>
              <a:pPr/>
              <a:t>‹#›</a:t>
            </a:fld>
            <a:endParaRPr lang="nl-BE"/>
          </a:p>
        </p:txBody>
      </p:sp>
      <p:sp>
        <p:nvSpPr>
          <p:cNvPr id="20" name="Line 8"/>
          <p:cNvSpPr>
            <a:spLocks noChangeShapeType="1"/>
          </p:cNvSpPr>
          <p:nvPr userDrawn="1"/>
        </p:nvSpPr>
        <p:spPr bwMode="auto">
          <a:xfrm>
            <a:off x="107504" y="6237312"/>
            <a:ext cx="7560840" cy="0"/>
          </a:xfrm>
          <a:prstGeom prst="line">
            <a:avLst/>
          </a:prstGeom>
          <a:noFill/>
          <a:ln w="3175" cmpd="sng">
            <a:solidFill>
              <a:srgbClr val="811A20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pic>
        <p:nvPicPr>
          <p:cNvPr id="11" name="Afbeelding 10" descr="streepjes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3" y="1"/>
            <a:ext cx="2672699" cy="116632"/>
          </a:xfrm>
          <a:prstGeom prst="rect">
            <a:avLst/>
          </a:prstGeom>
        </p:spPr>
      </p:pic>
      <p:pic>
        <p:nvPicPr>
          <p:cNvPr id="13" name="Afbeelding 12" descr="LOGO_UHASSELT-CMYK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6179623"/>
            <a:ext cx="1251534" cy="58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644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764704"/>
            <a:ext cx="4038600" cy="5361459"/>
          </a:xfrm>
        </p:spPr>
        <p:txBody>
          <a:bodyPr/>
          <a:lstStyle>
            <a:lvl1pPr>
              <a:buFont typeface="Wingdings" pitchFamily="2" charset="2"/>
              <a:buChar char="§"/>
              <a:defRPr sz="24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buFont typeface="Wingdings" pitchFamily="2" charset="2"/>
              <a:buChar char="§"/>
              <a:defRPr sz="20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buFont typeface="Wingdings" pitchFamily="2" charset="2"/>
              <a:buChar char="§"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buFont typeface="Wingdings" pitchFamily="2" charset="2"/>
              <a:buChar char="§"/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B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764704"/>
            <a:ext cx="4038600" cy="5361459"/>
          </a:xfrm>
        </p:spPr>
        <p:txBody>
          <a:bodyPr/>
          <a:lstStyle>
            <a:lvl1pPr>
              <a:buFont typeface="Wingdings" pitchFamily="2" charset="2"/>
              <a:buChar char="§"/>
              <a:defRPr lang="en-US" sz="2400" kern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buFont typeface="Wingdings" pitchFamily="2" charset="2"/>
              <a:buChar char="§"/>
              <a:defRPr lang="en-US" sz="2000" kern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buFont typeface="Wingdings" pitchFamily="2" charset="2"/>
              <a:buChar char="§"/>
              <a:defRPr lang="en-US" sz="1800" kern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buFont typeface="Wingdings" pitchFamily="2" charset="2"/>
              <a:buChar char="§"/>
              <a:defRPr lang="en-US" sz="1600" kern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buFont typeface="Wingdings" pitchFamily="2" charset="2"/>
              <a:buChar char="§"/>
              <a:defRPr lang="nl-BE" sz="1400" kern="12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BE" dirty="0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5DD459-C67D-7047-BA33-F4FEB3BFC21B}" type="datetime1">
              <a:rPr lang="nl-BE"/>
              <a:pPr/>
              <a:t>31/05/2017</a:t>
            </a:fld>
            <a:endParaRPr lang="nl-BE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77000" y="6357938"/>
            <a:ext cx="752475" cy="365125"/>
          </a:xfrm>
        </p:spPr>
        <p:txBody>
          <a:bodyPr/>
          <a:lstStyle>
            <a:lvl1pPr>
              <a:defRPr/>
            </a:lvl1pPr>
          </a:lstStyle>
          <a:p>
            <a:fld id="{2B938D02-EAF4-FD43-B7FD-62C0C1CBB0F5}" type="slidenum">
              <a:rPr lang="nl-BE"/>
              <a:pPr/>
              <a:t>‹#›</a:t>
            </a:fld>
            <a:endParaRPr lang="nl-BE"/>
          </a:p>
        </p:txBody>
      </p:sp>
      <p:sp>
        <p:nvSpPr>
          <p:cNvPr id="12" name="Line 8"/>
          <p:cNvSpPr>
            <a:spLocks noChangeShapeType="1"/>
          </p:cNvSpPr>
          <p:nvPr userDrawn="1"/>
        </p:nvSpPr>
        <p:spPr bwMode="auto">
          <a:xfrm>
            <a:off x="107504" y="692696"/>
            <a:ext cx="8928992" cy="0"/>
          </a:xfrm>
          <a:prstGeom prst="line">
            <a:avLst/>
          </a:prstGeom>
          <a:noFill/>
          <a:ln w="3175" cmpd="sng">
            <a:solidFill>
              <a:srgbClr val="811A20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90254" cy="549844"/>
          </a:xfrm>
          <a:ln>
            <a:noFill/>
          </a:ln>
        </p:spPr>
        <p:txBody>
          <a:bodyPr>
            <a:normAutofit/>
          </a:bodyPr>
          <a:lstStyle>
            <a:lvl1pPr algn="l">
              <a:defRPr sz="3000">
                <a:solidFill>
                  <a:srgbClr val="811A2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BE" dirty="0"/>
          </a:p>
        </p:txBody>
      </p:sp>
      <p:sp>
        <p:nvSpPr>
          <p:cNvPr id="14" name="Line 8"/>
          <p:cNvSpPr>
            <a:spLocks noChangeShapeType="1"/>
          </p:cNvSpPr>
          <p:nvPr userDrawn="1"/>
        </p:nvSpPr>
        <p:spPr bwMode="auto">
          <a:xfrm>
            <a:off x="107504" y="6237312"/>
            <a:ext cx="7560840" cy="0"/>
          </a:xfrm>
          <a:prstGeom prst="line">
            <a:avLst/>
          </a:prstGeom>
          <a:noFill/>
          <a:ln w="3175" cmpd="sng">
            <a:solidFill>
              <a:srgbClr val="811A20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pic>
        <p:nvPicPr>
          <p:cNvPr id="15" name="Afbeelding 14" descr="streepjes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3" y="1"/>
            <a:ext cx="2672699" cy="116632"/>
          </a:xfrm>
          <a:prstGeom prst="rect">
            <a:avLst/>
          </a:prstGeom>
        </p:spPr>
      </p:pic>
      <p:pic>
        <p:nvPicPr>
          <p:cNvPr id="16" name="Afbeelding 15" descr="LOGO_UHASSELT-CMYK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6179623"/>
            <a:ext cx="1251534" cy="58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622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52A5EFE-4183-5649-8573-9EF119A6C78A}" type="datetime1">
              <a:rPr lang="nl-BE"/>
              <a:pPr/>
              <a:t>31/05/2017</a:t>
            </a:fld>
            <a:endParaRPr lang="nl-BE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77000" y="6357938"/>
            <a:ext cx="752475" cy="365125"/>
          </a:xfrm>
        </p:spPr>
        <p:txBody>
          <a:bodyPr/>
          <a:lstStyle>
            <a:lvl1pPr>
              <a:defRPr/>
            </a:lvl1pPr>
          </a:lstStyle>
          <a:p>
            <a:fld id="{2AFDC6E1-9C0E-EA4C-8B2C-632253832F8A}" type="slidenum">
              <a:rPr lang="nl-BE"/>
              <a:pPr/>
              <a:t>‹#›</a:t>
            </a:fld>
            <a:endParaRPr lang="nl-BE"/>
          </a:p>
        </p:txBody>
      </p:sp>
      <p:sp>
        <p:nvSpPr>
          <p:cNvPr id="10" name="Line 8"/>
          <p:cNvSpPr>
            <a:spLocks noChangeShapeType="1"/>
          </p:cNvSpPr>
          <p:nvPr userDrawn="1"/>
        </p:nvSpPr>
        <p:spPr bwMode="auto">
          <a:xfrm>
            <a:off x="107504" y="692696"/>
            <a:ext cx="8928992" cy="0"/>
          </a:xfrm>
          <a:prstGeom prst="line">
            <a:avLst/>
          </a:prstGeom>
          <a:noFill/>
          <a:ln w="3175" cmpd="sng">
            <a:solidFill>
              <a:srgbClr val="811A20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90254" cy="549844"/>
          </a:xfrm>
          <a:ln>
            <a:noFill/>
          </a:ln>
        </p:spPr>
        <p:txBody>
          <a:bodyPr>
            <a:normAutofit/>
          </a:bodyPr>
          <a:lstStyle>
            <a:lvl1pPr algn="l">
              <a:defRPr sz="3000">
                <a:solidFill>
                  <a:srgbClr val="811A2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BE" dirty="0"/>
          </a:p>
        </p:txBody>
      </p:sp>
      <p:sp>
        <p:nvSpPr>
          <p:cNvPr id="12" name="Line 8"/>
          <p:cNvSpPr>
            <a:spLocks noChangeShapeType="1"/>
          </p:cNvSpPr>
          <p:nvPr userDrawn="1"/>
        </p:nvSpPr>
        <p:spPr bwMode="auto">
          <a:xfrm>
            <a:off x="107504" y="6237312"/>
            <a:ext cx="7560840" cy="0"/>
          </a:xfrm>
          <a:prstGeom prst="line">
            <a:avLst/>
          </a:prstGeom>
          <a:noFill/>
          <a:ln w="3175" cmpd="sng">
            <a:solidFill>
              <a:srgbClr val="811A20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pic>
        <p:nvPicPr>
          <p:cNvPr id="13" name="Afbeelding 12" descr="streepjes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3" y="1"/>
            <a:ext cx="2672699" cy="116632"/>
          </a:xfrm>
          <a:prstGeom prst="rect">
            <a:avLst/>
          </a:prstGeom>
        </p:spPr>
      </p:pic>
      <p:pic>
        <p:nvPicPr>
          <p:cNvPr id="14" name="Afbeelding 13" descr="LOGO_UHASSELT-CMYK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6179623"/>
            <a:ext cx="1251534" cy="58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856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0C988CC6-97EB-4A45-9195-47EF7C52919D}" type="datetime1">
              <a:rPr lang="nl-BE"/>
              <a:pPr/>
              <a:t>31/05/2017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0476D89C-E8B9-AE4E-B6DF-5DF853DAFA02}" type="slidenum">
              <a:rPr lang="nl-BE"/>
              <a:pPr/>
              <a:t>‹#›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5" charset="-128"/>
          <a:cs typeface="ＭＳ Ｐゴシック" pitchFamily="-10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05" charset="-128"/>
          <a:cs typeface="ＭＳ Ｐゴシック" pitchFamily="-10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05" charset="-128"/>
          <a:cs typeface="ＭＳ Ｐゴシック" pitchFamily="-10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05" charset="-128"/>
          <a:cs typeface="ＭＳ Ｐゴシック" pitchFamily="-10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05" charset="-128"/>
          <a:cs typeface="ＭＳ Ｐゴシック" pitchFamily="-10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105" charset="-128"/>
          <a:cs typeface="ＭＳ Ｐゴシック" pitchFamily="-10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dmponline.be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>
          <a:xfrm>
            <a:off x="445400" y="3212976"/>
            <a:ext cx="8689472" cy="936104"/>
          </a:xfrm>
        </p:spPr>
        <p:txBody>
          <a:bodyPr>
            <a:noAutofit/>
          </a:bodyPr>
          <a:lstStyle/>
          <a:p>
            <a:pPr eaLnBrk="1" hangingPunct="1"/>
            <a:r>
              <a:rPr lang="en-US" sz="2400" i="1" dirty="0" smtClean="0"/>
              <a:t>The </a:t>
            </a:r>
            <a:r>
              <a:rPr lang="en-US" sz="2400" i="1" dirty="0"/>
              <a:t>transition of </a:t>
            </a:r>
            <a:r>
              <a:rPr lang="en-US" sz="2400" i="1" dirty="0" smtClean="0"/>
              <a:t>FRIS </a:t>
            </a:r>
            <a:r>
              <a:rPr lang="en-US" sz="2400" i="1" dirty="0"/>
              <a:t>1.0 </a:t>
            </a:r>
            <a:r>
              <a:rPr lang="en-US" sz="2400" i="1" dirty="0" smtClean="0"/>
              <a:t>towards FRIS 2.0:</a:t>
            </a:r>
            <a:br>
              <a:rPr lang="en-US" sz="2400" i="1" dirty="0" smtClean="0"/>
            </a:br>
            <a:r>
              <a:rPr lang="en-US" sz="2400" i="1" dirty="0"/>
              <a:t>                   </a:t>
            </a:r>
            <a:r>
              <a:rPr lang="en-US" sz="2400" i="1" dirty="0" smtClean="0"/>
              <a:t/>
            </a:r>
            <a:br>
              <a:rPr lang="en-US" sz="2400" i="1" dirty="0" smtClean="0"/>
            </a:br>
            <a:r>
              <a:rPr lang="en-US" sz="2400" i="1" dirty="0" smtClean="0"/>
              <a:t>Focus on </a:t>
            </a:r>
            <a:r>
              <a:rPr lang="en-US" sz="2400" i="1" dirty="0" smtClean="0"/>
              <a:t>semantic interoperability</a:t>
            </a:r>
            <a:r>
              <a:rPr lang="en-US" sz="2400" i="1" dirty="0"/>
              <a:t/>
            </a:r>
            <a:br>
              <a:rPr lang="en-US" sz="2400" i="1" dirty="0"/>
            </a:br>
            <a:endParaRPr lang="en-US" sz="2400" dirty="0">
              <a:latin typeface="Verdana" charset="0"/>
              <a:ea typeface="ＭＳ Ｐゴシック" charset="0"/>
              <a:cs typeface="Verdana" charset="0"/>
            </a:endParaRPr>
          </a:p>
        </p:txBody>
      </p:sp>
      <p:sp>
        <p:nvSpPr>
          <p:cNvPr id="6147" name="Subtitle 2"/>
          <p:cNvSpPr>
            <a:spLocks noGrp="1"/>
          </p:cNvSpPr>
          <p:nvPr>
            <p:ph type="subTitle" idx="1"/>
          </p:nvPr>
        </p:nvSpPr>
        <p:spPr>
          <a:xfrm>
            <a:off x="3419872" y="5877272"/>
            <a:ext cx="3096344" cy="648072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en-US" sz="6400" b="1" dirty="0" smtClean="0">
                <a:latin typeface="Verdana" charset="0"/>
                <a:ea typeface="ＭＳ Ｐゴシック" charset="0"/>
                <a:cs typeface="Verdana" charset="0"/>
              </a:rPr>
              <a:t>Sadia Vancauwenbergh </a:t>
            </a:r>
          </a:p>
          <a:p>
            <a:pPr algn="ctr"/>
            <a:r>
              <a:rPr lang="en-US" sz="6400" b="1" dirty="0" smtClean="0">
                <a:latin typeface="Verdana" charset="0"/>
                <a:ea typeface="ＭＳ Ｐゴシック" charset="0"/>
                <a:cs typeface="Verdana" charset="0"/>
              </a:rPr>
              <a:t>2017-05-31</a:t>
            </a:r>
          </a:p>
          <a:p>
            <a:endParaRPr lang="en-US" b="1" dirty="0">
              <a:latin typeface="Verdana" charset="0"/>
              <a:ea typeface="ＭＳ Ｐゴシック" charset="0"/>
              <a:cs typeface="Verdana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253" y="5825118"/>
            <a:ext cx="2733571" cy="556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>
          <a:xfrm>
            <a:off x="445400" y="3212976"/>
            <a:ext cx="8689472" cy="936104"/>
          </a:xfrm>
        </p:spPr>
        <p:txBody>
          <a:bodyPr>
            <a:noAutofit/>
          </a:bodyPr>
          <a:lstStyle/>
          <a:p>
            <a:pPr eaLnBrk="1" hangingPunct="1"/>
            <a:r>
              <a:rPr lang="en-US" sz="2400" i="1" dirty="0" smtClean="0"/>
              <a:t>The </a:t>
            </a:r>
            <a:r>
              <a:rPr lang="en-US" sz="2400" i="1" dirty="0"/>
              <a:t>transition of </a:t>
            </a:r>
            <a:r>
              <a:rPr lang="en-US" sz="2400" i="1" dirty="0" smtClean="0"/>
              <a:t>FRIS </a:t>
            </a:r>
            <a:r>
              <a:rPr lang="en-US" sz="2400" i="1" dirty="0"/>
              <a:t>1.0 </a:t>
            </a:r>
            <a:r>
              <a:rPr lang="en-US" sz="2400" i="1" dirty="0" smtClean="0"/>
              <a:t>towards FRIS 2.0:</a:t>
            </a:r>
            <a:r>
              <a:rPr lang="en-US" sz="2400" i="1" dirty="0"/>
              <a:t/>
            </a:r>
            <a:br>
              <a:rPr lang="en-US" sz="2400" i="1" dirty="0"/>
            </a:br>
            <a:r>
              <a:rPr lang="en-US" sz="2400" i="1" dirty="0"/>
              <a:t>                          </a:t>
            </a:r>
            <a:r>
              <a:rPr lang="en-US" sz="2400" i="1" dirty="0" smtClean="0"/>
              <a:t/>
            </a:r>
            <a:br>
              <a:rPr lang="en-US" sz="2400" i="1" dirty="0" smtClean="0"/>
            </a:br>
            <a:r>
              <a:rPr lang="en-US" sz="2400" i="1" dirty="0" smtClean="0"/>
              <a:t>Focus on </a:t>
            </a:r>
            <a:r>
              <a:rPr lang="en-US" sz="2400" i="1" dirty="0" smtClean="0"/>
              <a:t>semantics</a:t>
            </a:r>
            <a:br>
              <a:rPr lang="en-US" sz="2400" i="1" dirty="0" smtClean="0"/>
            </a:br>
            <a:endParaRPr lang="en-US" sz="2400" dirty="0">
              <a:latin typeface="Verdana" charset="0"/>
              <a:ea typeface="ＭＳ Ｐゴシック" charset="0"/>
              <a:cs typeface="Verdana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253" y="5825118"/>
            <a:ext cx="2733571" cy="556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766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The </a:t>
            </a:r>
            <a:r>
              <a:rPr lang="nl-BE" dirty="0" err="1" smtClean="0"/>
              <a:t>importance</a:t>
            </a:r>
            <a:r>
              <a:rPr lang="nl-BE" dirty="0" smtClean="0"/>
              <a:t> of </a:t>
            </a:r>
            <a:r>
              <a:rPr lang="nl-BE" dirty="0" err="1" smtClean="0"/>
              <a:t>semantics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795320" cy="5361459"/>
          </a:xfrm>
        </p:spPr>
        <p:txBody>
          <a:bodyPr/>
          <a:lstStyle/>
          <a:p>
            <a:endParaRPr lang="nl-BE" dirty="0" smtClean="0"/>
          </a:p>
          <a:p>
            <a:r>
              <a:rPr lang="nl-BE" sz="2400" dirty="0" smtClean="0"/>
              <a:t>FRIS is </a:t>
            </a:r>
            <a:r>
              <a:rPr lang="nl-BE" sz="2400" dirty="0" err="1" smtClean="0"/>
              <a:t>not</a:t>
            </a:r>
            <a:r>
              <a:rPr lang="nl-BE" sz="2400" dirty="0" smtClean="0"/>
              <a:t> </a:t>
            </a:r>
            <a:r>
              <a:rPr lang="nl-BE" sz="2400" dirty="0" err="1" smtClean="0"/>
              <a:t>only</a:t>
            </a:r>
            <a:r>
              <a:rPr lang="nl-BE" sz="2400" dirty="0" smtClean="0"/>
              <a:t> </a:t>
            </a:r>
            <a:r>
              <a:rPr lang="nl-BE" sz="2400" dirty="0" err="1" smtClean="0"/>
              <a:t>about</a:t>
            </a:r>
            <a:r>
              <a:rPr lang="nl-BE" sz="2400" dirty="0" smtClean="0"/>
              <a:t> </a:t>
            </a:r>
            <a:r>
              <a:rPr lang="nl-BE" sz="2400" dirty="0" err="1" smtClean="0"/>
              <a:t>the</a:t>
            </a:r>
            <a:r>
              <a:rPr lang="nl-BE" sz="2400" dirty="0" smtClean="0"/>
              <a:t> </a:t>
            </a:r>
            <a:r>
              <a:rPr lang="nl-BE" sz="2400" dirty="0" err="1" smtClean="0"/>
              <a:t>architecture</a:t>
            </a:r>
            <a:r>
              <a:rPr lang="nl-BE" sz="2400" dirty="0" smtClean="0"/>
              <a:t>, </a:t>
            </a:r>
            <a:r>
              <a:rPr lang="nl-BE" sz="2400" dirty="0" err="1" smtClean="0"/>
              <a:t>technology</a:t>
            </a:r>
            <a:r>
              <a:rPr lang="nl-BE" sz="2400" dirty="0" smtClean="0"/>
              <a:t>, …</a:t>
            </a:r>
          </a:p>
          <a:p>
            <a:r>
              <a:rPr lang="nl-BE" sz="2400" dirty="0" smtClean="0"/>
              <a:t>The </a:t>
            </a:r>
            <a:r>
              <a:rPr lang="nl-BE" sz="2400" dirty="0" err="1" smtClean="0"/>
              <a:t>true</a:t>
            </a:r>
            <a:r>
              <a:rPr lang="nl-BE" sz="2400" dirty="0" smtClean="0"/>
              <a:t> </a:t>
            </a:r>
            <a:r>
              <a:rPr lang="nl-BE" sz="2400" dirty="0" err="1" smtClean="0"/>
              <a:t>value</a:t>
            </a:r>
            <a:r>
              <a:rPr lang="nl-BE" sz="2400" dirty="0" smtClean="0"/>
              <a:t> </a:t>
            </a:r>
            <a:r>
              <a:rPr lang="nl-BE" sz="2400" dirty="0" err="1" smtClean="0"/>
              <a:t>comes</a:t>
            </a:r>
            <a:r>
              <a:rPr lang="nl-BE" sz="2400" dirty="0" smtClean="0"/>
              <a:t> </a:t>
            </a:r>
            <a:r>
              <a:rPr lang="nl-BE" sz="2400" dirty="0" err="1" smtClean="0"/>
              <a:t>from</a:t>
            </a:r>
            <a:r>
              <a:rPr lang="nl-BE" sz="2400" dirty="0" smtClean="0"/>
              <a:t> </a:t>
            </a:r>
            <a:r>
              <a:rPr lang="nl-BE" sz="2400" dirty="0" err="1" smtClean="0"/>
              <a:t>the</a:t>
            </a:r>
            <a:r>
              <a:rPr lang="nl-BE" sz="2400" dirty="0" smtClean="0"/>
              <a:t> </a:t>
            </a:r>
            <a:r>
              <a:rPr lang="nl-BE" sz="2400" dirty="0" err="1" smtClean="0"/>
              <a:t>quality</a:t>
            </a:r>
            <a:r>
              <a:rPr lang="nl-BE" sz="2400" dirty="0" smtClean="0"/>
              <a:t> of </a:t>
            </a:r>
            <a:r>
              <a:rPr lang="nl-BE" sz="2400" dirty="0" err="1" smtClean="0"/>
              <a:t>the</a:t>
            </a:r>
            <a:r>
              <a:rPr lang="nl-BE" sz="2400" dirty="0" smtClean="0"/>
              <a:t> information </a:t>
            </a:r>
            <a:r>
              <a:rPr lang="nl-BE" sz="2400" dirty="0" err="1" smtClean="0"/>
              <a:t>contained</a:t>
            </a:r>
            <a:endParaRPr lang="nl-BE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708920"/>
            <a:ext cx="2664296" cy="3092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475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The </a:t>
            </a:r>
            <a:r>
              <a:rPr lang="nl-BE" dirty="0" err="1" smtClean="0"/>
              <a:t>importance</a:t>
            </a:r>
            <a:r>
              <a:rPr lang="nl-BE" dirty="0" smtClean="0"/>
              <a:t> of </a:t>
            </a:r>
            <a:r>
              <a:rPr lang="nl-BE" dirty="0" err="1" smtClean="0"/>
              <a:t>semantics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nl-BE" sz="800" dirty="0" smtClean="0"/>
          </a:p>
          <a:p>
            <a:pPr marL="0" indent="0" algn="ctr">
              <a:buNone/>
            </a:pPr>
            <a:r>
              <a:rPr lang="nl-BE" sz="2400" dirty="0" smtClean="0"/>
              <a:t>It’s </a:t>
            </a:r>
            <a:r>
              <a:rPr lang="nl-BE" sz="2400" dirty="0" err="1" smtClean="0"/>
              <a:t>not</a:t>
            </a:r>
            <a:r>
              <a:rPr lang="nl-BE" sz="2400" dirty="0" smtClean="0"/>
              <a:t> </a:t>
            </a:r>
            <a:r>
              <a:rPr lang="nl-BE" sz="2400" dirty="0" err="1" smtClean="0"/>
              <a:t>about</a:t>
            </a:r>
            <a:r>
              <a:rPr lang="nl-BE" sz="2400" dirty="0" smtClean="0"/>
              <a:t> </a:t>
            </a:r>
            <a:r>
              <a:rPr lang="nl-BE" sz="2400" dirty="0" err="1" smtClean="0"/>
              <a:t>agreeing</a:t>
            </a:r>
            <a:r>
              <a:rPr lang="nl-BE" sz="2400" dirty="0" smtClean="0"/>
              <a:t> </a:t>
            </a:r>
            <a:r>
              <a:rPr lang="nl-BE" sz="2400" dirty="0" err="1" smtClean="0"/>
              <a:t>that</a:t>
            </a:r>
            <a:r>
              <a:rPr lang="nl-BE" sz="2400" dirty="0" smtClean="0"/>
              <a:t> </a:t>
            </a:r>
            <a:r>
              <a:rPr lang="nl-BE" sz="2400" dirty="0" err="1" smtClean="0"/>
              <a:t>semantics</a:t>
            </a:r>
            <a:r>
              <a:rPr lang="nl-BE" sz="2400" dirty="0" smtClean="0"/>
              <a:t> is important, </a:t>
            </a:r>
            <a:r>
              <a:rPr lang="nl-BE" sz="2400" dirty="0" err="1" smtClean="0"/>
              <a:t>it’s</a:t>
            </a:r>
            <a:r>
              <a:rPr lang="nl-BE" sz="2400" dirty="0" smtClean="0"/>
              <a:t> </a:t>
            </a:r>
            <a:r>
              <a:rPr lang="nl-BE" sz="2400" dirty="0" err="1" smtClean="0"/>
              <a:t>about</a:t>
            </a:r>
            <a:r>
              <a:rPr lang="nl-BE" sz="2400" dirty="0" smtClean="0"/>
              <a:t> real commitment </a:t>
            </a:r>
            <a:r>
              <a:rPr lang="nl-BE" sz="2400" dirty="0" err="1" smtClean="0"/>
              <a:t>by</a:t>
            </a:r>
            <a:r>
              <a:rPr lang="nl-BE" sz="2400" dirty="0" smtClean="0"/>
              <a:t> </a:t>
            </a:r>
            <a:r>
              <a:rPr lang="nl-BE" sz="2400" dirty="0" err="1" smtClean="0"/>
              <a:t>everyone</a:t>
            </a:r>
            <a:r>
              <a:rPr lang="nl-BE" sz="2400" dirty="0" smtClean="0"/>
              <a:t> </a:t>
            </a:r>
            <a:r>
              <a:rPr lang="nl-BE" sz="2400" dirty="0" err="1" smtClean="0"/>
              <a:t>to</a:t>
            </a:r>
            <a:r>
              <a:rPr lang="nl-BE" sz="2400" dirty="0" smtClean="0"/>
              <a:t> </a:t>
            </a:r>
            <a:r>
              <a:rPr lang="nl-BE" sz="2400" dirty="0" err="1" smtClean="0"/>
              <a:t>implement</a:t>
            </a:r>
            <a:r>
              <a:rPr lang="nl-BE" sz="2400" dirty="0" smtClean="0"/>
              <a:t> </a:t>
            </a:r>
            <a:r>
              <a:rPr lang="nl-BE" sz="2400" dirty="0" err="1" smtClean="0"/>
              <a:t>semantics</a:t>
            </a:r>
            <a:endParaRPr lang="nl-BE" sz="2400" dirty="0" smtClean="0"/>
          </a:p>
          <a:p>
            <a:endParaRPr lang="nl-BE" sz="2400" dirty="0"/>
          </a:p>
          <a:p>
            <a:pPr marL="0" indent="0">
              <a:buNone/>
            </a:pPr>
            <a:endParaRPr lang="nl-BE" sz="2400" dirty="0" smtClean="0"/>
          </a:p>
          <a:p>
            <a:pPr marL="0" indent="0">
              <a:buNone/>
            </a:pPr>
            <a:endParaRPr lang="nl-BE" sz="2400" dirty="0" smtClean="0"/>
          </a:p>
          <a:p>
            <a:pPr marL="0" indent="0">
              <a:buNone/>
            </a:pPr>
            <a:endParaRPr lang="nl-BE" sz="2400" dirty="0"/>
          </a:p>
          <a:p>
            <a:pPr marL="0" indent="0">
              <a:buNone/>
            </a:pPr>
            <a:endParaRPr lang="nl-BE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39" y="2420888"/>
            <a:ext cx="2968749" cy="376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294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CERIF, </a:t>
            </a:r>
            <a:r>
              <a:rPr lang="nl-BE" dirty="0" err="1" smtClean="0"/>
              <a:t>almost</a:t>
            </a:r>
            <a:r>
              <a:rPr lang="nl-BE" dirty="0" smtClean="0"/>
              <a:t> </a:t>
            </a:r>
            <a:r>
              <a:rPr lang="nl-BE" dirty="0" err="1" smtClean="0"/>
              <a:t>unlimited</a:t>
            </a:r>
            <a:r>
              <a:rPr lang="nl-BE" dirty="0" smtClean="0"/>
              <a:t> flexibility </a:t>
            </a:r>
            <a:r>
              <a:rPr lang="nl-BE" dirty="0" err="1" smtClean="0"/>
              <a:t>for</a:t>
            </a:r>
            <a:r>
              <a:rPr lang="nl-BE" dirty="0" smtClean="0"/>
              <a:t> </a:t>
            </a:r>
            <a:r>
              <a:rPr lang="nl-BE" dirty="0" err="1" smtClean="0"/>
              <a:t>modelling</a:t>
            </a:r>
            <a:r>
              <a:rPr lang="nl-BE" dirty="0" smtClean="0"/>
              <a:t> RI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686800" cy="5361459"/>
          </a:xfrm>
        </p:spPr>
        <p:txBody>
          <a:bodyPr/>
          <a:lstStyle/>
          <a:p>
            <a:r>
              <a:rPr lang="nl-BE" dirty="0" err="1" smtClean="0"/>
              <a:t>Semantic</a:t>
            </a:r>
            <a:r>
              <a:rPr lang="nl-BE" dirty="0" smtClean="0"/>
              <a:t> mismatches </a:t>
            </a:r>
          </a:p>
          <a:p>
            <a:pPr lvl="1"/>
            <a:r>
              <a:rPr lang="nl-BE" dirty="0" err="1" smtClean="0"/>
              <a:t>Terminology</a:t>
            </a:r>
            <a:r>
              <a:rPr lang="nl-BE" dirty="0" smtClean="0"/>
              <a:t>: </a:t>
            </a:r>
          </a:p>
          <a:p>
            <a:pPr marL="514350" lvl="1" indent="0">
              <a:buNone/>
            </a:pPr>
            <a:r>
              <a:rPr lang="nl-BE" sz="2000" dirty="0" smtClean="0"/>
              <a:t>   </a:t>
            </a:r>
            <a:r>
              <a:rPr lang="nl-BE" sz="2000" dirty="0" err="1" smtClean="0"/>
              <a:t>same</a:t>
            </a:r>
            <a:r>
              <a:rPr lang="nl-BE" sz="2000" dirty="0" smtClean="0"/>
              <a:t> </a:t>
            </a:r>
            <a:r>
              <a:rPr lang="nl-BE" sz="2000" dirty="0" err="1" smtClean="0"/>
              <a:t>concepts</a:t>
            </a:r>
            <a:r>
              <a:rPr lang="nl-BE" sz="2000" dirty="0" smtClean="0"/>
              <a:t>, differents </a:t>
            </a:r>
            <a:r>
              <a:rPr lang="nl-BE" sz="2000" dirty="0" err="1" smtClean="0"/>
              <a:t>meanings</a:t>
            </a:r>
            <a:r>
              <a:rPr lang="nl-BE" sz="2000" dirty="0" smtClean="0"/>
              <a:t> </a:t>
            </a:r>
            <a:r>
              <a:rPr lang="nl-BE" sz="2000" dirty="0" err="1" smtClean="0"/>
              <a:t>and</a:t>
            </a:r>
            <a:r>
              <a:rPr lang="nl-BE" sz="2000" dirty="0" smtClean="0"/>
              <a:t> </a:t>
            </a:r>
            <a:r>
              <a:rPr lang="nl-BE" sz="2000" dirty="0" err="1" smtClean="0"/>
              <a:t>vice</a:t>
            </a:r>
            <a:r>
              <a:rPr lang="nl-BE" sz="2000" dirty="0" smtClean="0"/>
              <a:t> versa</a:t>
            </a:r>
          </a:p>
          <a:p>
            <a:pPr marL="514350" lvl="1" indent="0">
              <a:buNone/>
            </a:pPr>
            <a:r>
              <a:rPr lang="nl-BE" sz="2000" dirty="0"/>
              <a:t> </a:t>
            </a:r>
            <a:r>
              <a:rPr lang="nl-BE" sz="2000" dirty="0" smtClean="0"/>
              <a:t>  </a:t>
            </a:r>
            <a:r>
              <a:rPr lang="nl-BE" sz="2000" dirty="0" smtClean="0">
                <a:sym typeface="Wingdings" panose="05000000000000000000" pitchFamily="2" charset="2"/>
              </a:rPr>
              <a:t> </a:t>
            </a:r>
            <a:r>
              <a:rPr lang="nl-BE" sz="2000" dirty="0" smtClean="0"/>
              <a:t>at </a:t>
            </a:r>
            <a:r>
              <a:rPr lang="nl-BE" sz="2000" dirty="0" err="1" smtClean="0"/>
              <a:t>the</a:t>
            </a:r>
            <a:r>
              <a:rPr lang="nl-BE" sz="2000" dirty="0" smtClean="0"/>
              <a:t> </a:t>
            </a:r>
            <a:r>
              <a:rPr lang="nl-BE" sz="2000" dirty="0" err="1"/>
              <a:t>inter</a:t>
            </a:r>
            <a:r>
              <a:rPr lang="nl-BE" sz="2000" dirty="0"/>
              <a:t>- </a:t>
            </a:r>
            <a:r>
              <a:rPr lang="nl-BE" sz="2000" dirty="0" err="1"/>
              <a:t>and</a:t>
            </a:r>
            <a:r>
              <a:rPr lang="nl-BE" sz="2000" dirty="0"/>
              <a:t> </a:t>
            </a:r>
            <a:r>
              <a:rPr lang="nl-BE" sz="2000" dirty="0" smtClean="0"/>
              <a:t>intra-</a:t>
            </a:r>
            <a:r>
              <a:rPr lang="nl-BE" sz="2000" dirty="0" err="1" smtClean="0"/>
              <a:t>organizational</a:t>
            </a:r>
            <a:r>
              <a:rPr lang="nl-BE" sz="2000" dirty="0" smtClean="0"/>
              <a:t> </a:t>
            </a:r>
            <a:r>
              <a:rPr lang="nl-BE" sz="2000" dirty="0"/>
              <a:t>level</a:t>
            </a:r>
          </a:p>
          <a:p>
            <a:pPr marL="514350" lvl="1" indent="0">
              <a:buNone/>
            </a:pPr>
            <a:endParaRPr lang="nl-BE" sz="2000" dirty="0"/>
          </a:p>
          <a:p>
            <a:pPr marL="514350" lvl="1" indent="0">
              <a:buNone/>
            </a:pPr>
            <a:endParaRPr lang="nl-BE" sz="2000" dirty="0" smtClean="0"/>
          </a:p>
          <a:p>
            <a:pPr marL="514350" lvl="1" indent="0">
              <a:buNone/>
            </a:pPr>
            <a:endParaRPr lang="nl-BE" sz="2000" dirty="0"/>
          </a:p>
          <a:p>
            <a:pPr marL="514350" lvl="1" indent="0">
              <a:buNone/>
            </a:pPr>
            <a:endParaRPr lang="nl-BE" sz="2000" dirty="0" smtClean="0"/>
          </a:p>
          <a:p>
            <a:pPr marL="514350" lvl="1" indent="0">
              <a:buNone/>
            </a:pPr>
            <a:endParaRPr lang="nl-BE" sz="2000" dirty="0"/>
          </a:p>
          <a:p>
            <a:pPr marL="514350" lvl="1" indent="0">
              <a:buNone/>
            </a:pPr>
            <a:endParaRPr lang="nl-BE" sz="2000" dirty="0" smtClean="0"/>
          </a:p>
          <a:p>
            <a:pPr marL="514350" lvl="1" indent="0">
              <a:buNone/>
            </a:pPr>
            <a:endParaRPr lang="nl-BE" sz="2000" dirty="0"/>
          </a:p>
          <a:p>
            <a:pPr marL="514350" lvl="1" indent="0">
              <a:buNone/>
            </a:pPr>
            <a:endParaRPr lang="nl-BE" sz="2000" dirty="0" smtClean="0"/>
          </a:p>
          <a:p>
            <a:pPr marL="514350" lvl="1" indent="0">
              <a:buNone/>
            </a:pPr>
            <a:endParaRPr lang="nl-BE" sz="2000" dirty="0"/>
          </a:p>
          <a:p>
            <a:pPr marL="514350" lvl="1" indent="0">
              <a:buNone/>
            </a:pPr>
            <a:endParaRPr lang="nl-BE" sz="2000" dirty="0" smtClean="0"/>
          </a:p>
          <a:p>
            <a:pPr marL="457200" lvl="1" indent="0">
              <a:buNone/>
            </a:pPr>
            <a:endParaRPr lang="nl-BE" dirty="0" smtClean="0"/>
          </a:p>
        </p:txBody>
      </p:sp>
      <p:grpSp>
        <p:nvGrpSpPr>
          <p:cNvPr id="19" name="Group 18"/>
          <p:cNvGrpSpPr/>
          <p:nvPr/>
        </p:nvGrpSpPr>
        <p:grpSpPr>
          <a:xfrm>
            <a:off x="2123728" y="2809280"/>
            <a:ext cx="5544616" cy="2995984"/>
            <a:chOff x="2123728" y="2953296"/>
            <a:chExt cx="5544616" cy="2995984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3728" y="2953296"/>
              <a:ext cx="5184516" cy="2752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2123728" y="5445224"/>
              <a:ext cx="1728192" cy="50405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nl-BE" sz="1200" i="1" dirty="0" smtClean="0"/>
                <a:t>Sabbatical </a:t>
              </a:r>
              <a:r>
                <a:rPr lang="nl-BE" sz="1200" i="1" dirty="0" err="1" smtClean="0"/>
                <a:t>Leave</a:t>
              </a:r>
              <a:r>
                <a:rPr lang="nl-BE" sz="1200" i="1" dirty="0" smtClean="0"/>
                <a:t> Grant</a:t>
              </a:r>
              <a:endParaRPr lang="nl-BE" sz="1200" i="1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580112" y="4605728"/>
              <a:ext cx="2088232" cy="1296144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nl-BE" sz="1200" i="1" dirty="0" smtClean="0"/>
                <a:t>FWO </a:t>
              </a:r>
              <a:r>
                <a:rPr lang="nl-BE" sz="1200" i="1" dirty="0" err="1" smtClean="0"/>
                <a:t>Undefined</a:t>
              </a:r>
              <a:endParaRPr lang="nl-BE" sz="1200" i="1" dirty="0" smtClean="0"/>
            </a:p>
            <a:p>
              <a:r>
                <a:rPr lang="nl-BE" sz="1200" i="1" dirty="0" smtClean="0"/>
                <a:t>OR</a:t>
              </a:r>
            </a:p>
            <a:p>
              <a:r>
                <a:rPr lang="nl-BE" sz="1200" i="1" dirty="0" smtClean="0"/>
                <a:t>FWO </a:t>
              </a:r>
              <a:r>
                <a:rPr lang="nl-BE" sz="1200" i="1" dirty="0" err="1" smtClean="0"/>
                <a:t>Scientific</a:t>
              </a:r>
              <a:r>
                <a:rPr lang="nl-BE" sz="1200" i="1" dirty="0" smtClean="0"/>
                <a:t> Research Network</a:t>
              </a:r>
            </a:p>
            <a:p>
              <a:r>
                <a:rPr lang="nl-BE" sz="1200" i="1" dirty="0" smtClean="0"/>
                <a:t>OR</a:t>
              </a:r>
            </a:p>
            <a:p>
              <a:r>
                <a:rPr lang="nl-BE" sz="1200" i="1" dirty="0" smtClean="0"/>
                <a:t>FWO </a:t>
              </a:r>
              <a:r>
                <a:rPr lang="nl-BE" sz="1200" i="1" dirty="0" err="1" smtClean="0"/>
                <a:t>Postdoctoral</a:t>
              </a:r>
              <a:r>
                <a:rPr lang="nl-BE" sz="1200" i="1" dirty="0" smtClean="0"/>
                <a:t> fellowship</a:t>
              </a:r>
            </a:p>
            <a:p>
              <a:r>
                <a:rPr lang="nl-BE" sz="1200" i="1" dirty="0" smtClean="0"/>
                <a:t>OR </a:t>
              </a:r>
            </a:p>
            <a:p>
              <a:r>
                <a:rPr lang="nl-BE" sz="1200" i="1" dirty="0"/>
                <a:t>/</a:t>
              </a: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2987824" y="4933800"/>
              <a:ext cx="2592288" cy="0"/>
            </a:xfrm>
            <a:prstGeom prst="line">
              <a:avLst/>
            </a:prstGeom>
            <a:ln w="57150">
              <a:solidFill>
                <a:srgbClr val="053C7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2987824" y="4933799"/>
              <a:ext cx="2592288" cy="511425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2987824" y="4605728"/>
              <a:ext cx="2592288" cy="328072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2987824" y="4933800"/>
              <a:ext cx="2592288" cy="968072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57166"/>
            <a:ext cx="2733571" cy="556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400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>
          <a:xfrm>
            <a:off x="445400" y="3212976"/>
            <a:ext cx="8689472" cy="936104"/>
          </a:xfrm>
        </p:spPr>
        <p:txBody>
          <a:bodyPr>
            <a:noAutofit/>
          </a:bodyPr>
          <a:lstStyle/>
          <a:p>
            <a:pPr eaLnBrk="1" hangingPunct="1"/>
            <a:r>
              <a:rPr lang="en-US" sz="2400" i="1" dirty="0" smtClean="0"/>
              <a:t>The </a:t>
            </a:r>
            <a:r>
              <a:rPr lang="en-US" sz="2400" i="1" dirty="0"/>
              <a:t>transition of </a:t>
            </a:r>
            <a:r>
              <a:rPr lang="en-US" sz="2400" i="1" dirty="0" smtClean="0"/>
              <a:t>FRIS </a:t>
            </a:r>
            <a:r>
              <a:rPr lang="en-US" sz="2400" i="1" dirty="0"/>
              <a:t>1.0 </a:t>
            </a:r>
            <a:r>
              <a:rPr lang="en-US" sz="2400" i="1" dirty="0" smtClean="0"/>
              <a:t>towards FRIS 2.0:</a:t>
            </a:r>
            <a:r>
              <a:rPr lang="en-US" sz="2400" i="1" dirty="0"/>
              <a:t/>
            </a:r>
            <a:br>
              <a:rPr lang="en-US" sz="2400" i="1" dirty="0"/>
            </a:br>
            <a:r>
              <a:rPr lang="en-US" sz="2400" i="1" dirty="0"/>
              <a:t>                          </a:t>
            </a:r>
            <a:r>
              <a:rPr lang="en-US" sz="2400" i="1" dirty="0" smtClean="0"/>
              <a:t/>
            </a:r>
            <a:br>
              <a:rPr lang="en-US" sz="2400" i="1" dirty="0" smtClean="0"/>
            </a:br>
            <a:r>
              <a:rPr lang="en-US" sz="2400" i="1" dirty="0" smtClean="0"/>
              <a:t>Focus on semantics </a:t>
            </a:r>
            <a:br>
              <a:rPr lang="en-US" sz="2400" i="1" dirty="0" smtClean="0"/>
            </a:br>
            <a:r>
              <a:rPr lang="en-US" sz="2400" i="1" dirty="0"/>
              <a:t/>
            </a:r>
            <a:br>
              <a:rPr lang="en-US" sz="2400" i="1" dirty="0"/>
            </a:br>
            <a:r>
              <a:rPr lang="en-US" sz="2400" i="1" dirty="0" smtClean="0">
                <a:sym typeface="Wingdings" panose="05000000000000000000" pitchFamily="2" charset="2"/>
              </a:rPr>
              <a:t> data and classification governance</a:t>
            </a:r>
            <a:r>
              <a:rPr lang="en-US" sz="2400" i="1" dirty="0"/>
              <a:t/>
            </a:r>
            <a:br>
              <a:rPr lang="en-US" sz="2400" i="1" dirty="0"/>
            </a:br>
            <a:endParaRPr lang="en-US" sz="2400" dirty="0">
              <a:latin typeface="Verdana" charset="0"/>
              <a:ea typeface="ＭＳ Ｐゴシック" charset="0"/>
              <a:cs typeface="Verdana" charset="0"/>
            </a:endParaRPr>
          </a:p>
        </p:txBody>
      </p:sp>
      <p:sp>
        <p:nvSpPr>
          <p:cNvPr id="6147" name="Subtitle 2"/>
          <p:cNvSpPr>
            <a:spLocks noGrp="1"/>
          </p:cNvSpPr>
          <p:nvPr>
            <p:ph type="subTitle" idx="1"/>
          </p:nvPr>
        </p:nvSpPr>
        <p:spPr>
          <a:xfrm>
            <a:off x="3419872" y="5877272"/>
            <a:ext cx="3096344" cy="648072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en-US" sz="6400" b="1" dirty="0" smtClean="0">
                <a:latin typeface="Verdana" charset="0"/>
                <a:ea typeface="ＭＳ Ｐゴシック" charset="0"/>
                <a:cs typeface="Verdana" charset="0"/>
              </a:rPr>
              <a:t>Sadia Vancauwenbergh </a:t>
            </a:r>
          </a:p>
          <a:p>
            <a:pPr algn="ctr"/>
            <a:r>
              <a:rPr lang="en-US" sz="6400" b="1" dirty="0" smtClean="0">
                <a:latin typeface="Verdana" charset="0"/>
                <a:ea typeface="ＭＳ Ｐゴシック" charset="0"/>
                <a:cs typeface="Verdana" charset="0"/>
              </a:rPr>
              <a:t>2017-05-31</a:t>
            </a:r>
          </a:p>
          <a:p>
            <a:endParaRPr lang="en-US" b="1" dirty="0">
              <a:latin typeface="Verdana" charset="0"/>
              <a:ea typeface="ＭＳ Ｐゴシック" charset="0"/>
              <a:cs typeface="Verdana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253" y="5825118"/>
            <a:ext cx="2733571" cy="556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129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2800" dirty="0"/>
              <a:t>1</a:t>
            </a:r>
            <a:r>
              <a:rPr lang="nl-BE" sz="2800" dirty="0" smtClean="0"/>
              <a:t>. Installation of a </a:t>
            </a:r>
            <a:r>
              <a:rPr lang="nl-BE" sz="2800" dirty="0" err="1" smtClean="0"/>
              <a:t>governance</a:t>
            </a:r>
            <a:r>
              <a:rPr lang="nl-BE" sz="2800" dirty="0" smtClean="0"/>
              <a:t> </a:t>
            </a:r>
            <a:r>
              <a:rPr lang="nl-BE" sz="2800" dirty="0" err="1" smtClean="0"/>
              <a:t>structure</a:t>
            </a:r>
            <a:r>
              <a:rPr lang="nl-BE" sz="2800" dirty="0" smtClean="0"/>
              <a:t>: WHO?</a:t>
            </a:r>
            <a:endParaRPr lang="nl-BE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000125"/>
            <a:ext cx="6000750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57166"/>
            <a:ext cx="2733571" cy="556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750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 3"/>
          <p:cNvGrpSpPr/>
          <p:nvPr/>
        </p:nvGrpSpPr>
        <p:grpSpPr>
          <a:xfrm>
            <a:off x="751095" y="1268760"/>
            <a:ext cx="7853353" cy="4877610"/>
            <a:chOff x="177800" y="1052513"/>
            <a:chExt cx="8755063" cy="4772025"/>
          </a:xfrm>
        </p:grpSpPr>
        <p:sp>
          <p:nvSpPr>
            <p:cNvPr id="5" name="Rectangle 2"/>
            <p:cNvSpPr>
              <a:spLocks noChangeArrowheads="1"/>
            </p:cNvSpPr>
            <p:nvPr/>
          </p:nvSpPr>
          <p:spPr bwMode="auto">
            <a:xfrm>
              <a:off x="474663" y="1176338"/>
              <a:ext cx="2325687" cy="4648200"/>
            </a:xfrm>
            <a:prstGeom prst="rect">
              <a:avLst/>
            </a:prstGeom>
            <a:solidFill>
              <a:srgbClr val="CCFFCC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endParaRPr lang="nl-NL"/>
            </a:p>
          </p:txBody>
        </p:sp>
        <p:sp>
          <p:nvSpPr>
            <p:cNvPr id="6" name="Rectangle 3"/>
            <p:cNvSpPr>
              <a:spLocks noChangeArrowheads="1"/>
            </p:cNvSpPr>
            <p:nvPr/>
          </p:nvSpPr>
          <p:spPr bwMode="auto">
            <a:xfrm>
              <a:off x="2800350" y="1176338"/>
              <a:ext cx="1057275" cy="4648200"/>
            </a:xfrm>
            <a:prstGeom prst="rect">
              <a:avLst/>
            </a:prstGeom>
            <a:gradFill rotWithShape="0">
              <a:gsLst>
                <a:gs pos="0">
                  <a:srgbClr val="CCFFCC"/>
                </a:gs>
                <a:gs pos="100000">
                  <a:srgbClr val="FFFFCC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endParaRPr lang="nl-NL"/>
            </a:p>
          </p:txBody>
        </p:sp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5549900" y="1176338"/>
              <a:ext cx="1268413" cy="4648200"/>
            </a:xfrm>
            <a:prstGeom prst="rect">
              <a:avLst/>
            </a:prstGeom>
            <a:gradFill rotWithShape="0">
              <a:gsLst>
                <a:gs pos="0">
                  <a:srgbClr val="FFFFCC"/>
                </a:gs>
                <a:gs pos="100000">
                  <a:srgbClr val="CCFFF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endParaRPr lang="nl-NL"/>
            </a:p>
          </p:txBody>
        </p:sp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6711950" y="1176338"/>
              <a:ext cx="2220913" cy="4648200"/>
            </a:xfrm>
            <a:prstGeom prst="rect">
              <a:avLst/>
            </a:prstGeom>
            <a:solidFill>
              <a:srgbClr val="CCFFF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endParaRPr lang="nl-NL"/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3752850" y="1176338"/>
              <a:ext cx="1797050" cy="4648200"/>
            </a:xfrm>
            <a:prstGeom prst="rect">
              <a:avLst/>
            </a:prstGeom>
            <a:solidFill>
              <a:srgbClr val="FFFFCC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endParaRPr lang="nl-NL"/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474663" y="1155700"/>
              <a:ext cx="8453437" cy="46688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1" name="Line 8"/>
            <p:cNvSpPr>
              <a:spLocks noChangeShapeType="1"/>
            </p:cNvSpPr>
            <p:nvPr/>
          </p:nvSpPr>
          <p:spPr bwMode="auto">
            <a:xfrm>
              <a:off x="474663" y="2643188"/>
              <a:ext cx="84534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12" name="Line 9"/>
            <p:cNvSpPr>
              <a:spLocks noChangeShapeType="1"/>
            </p:cNvSpPr>
            <p:nvPr/>
          </p:nvSpPr>
          <p:spPr bwMode="auto">
            <a:xfrm>
              <a:off x="474663" y="4232275"/>
              <a:ext cx="84534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13" name="Line 10"/>
            <p:cNvSpPr>
              <a:spLocks noChangeShapeType="1"/>
            </p:cNvSpPr>
            <p:nvPr/>
          </p:nvSpPr>
          <p:spPr bwMode="auto">
            <a:xfrm flipV="1">
              <a:off x="2916238" y="1176338"/>
              <a:ext cx="0" cy="4648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endParaRPr lang="nl-NL"/>
            </a:p>
          </p:txBody>
        </p:sp>
        <p:sp>
          <p:nvSpPr>
            <p:cNvPr id="14" name="Line 11"/>
            <p:cNvSpPr>
              <a:spLocks noChangeShapeType="1"/>
            </p:cNvSpPr>
            <p:nvPr/>
          </p:nvSpPr>
          <p:spPr bwMode="auto">
            <a:xfrm flipV="1">
              <a:off x="5148263" y="1176338"/>
              <a:ext cx="0" cy="4648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endParaRPr lang="nl-NL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 rot="16200000">
              <a:off x="-168275" y="1811338"/>
              <a:ext cx="981075" cy="288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GB" sz="1900" i="1">
                  <a:solidFill>
                    <a:srgbClr val="000000"/>
                  </a:solidFill>
                  <a:latin typeface="Arial" charset="0"/>
                </a:rPr>
                <a:t>Business</a:t>
              </a:r>
              <a:endParaRPr lang="en-GB" sz="3000">
                <a:latin typeface="Arial" charset="0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 rot="16200000">
              <a:off x="-269875" y="3351213"/>
              <a:ext cx="1184275" cy="288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GB" sz="1900" i="1" dirty="0">
                  <a:solidFill>
                    <a:srgbClr val="000000"/>
                  </a:solidFill>
                  <a:latin typeface="Arial" charset="0"/>
                </a:rPr>
                <a:t>Application</a:t>
              </a:r>
              <a:endParaRPr lang="en-GB" sz="3000" dirty="0">
                <a:latin typeface="Arial" charset="0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 rot="16200000">
              <a:off x="-304006" y="4885531"/>
              <a:ext cx="1252538" cy="288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GB" sz="1900" i="1">
                  <a:solidFill>
                    <a:srgbClr val="000000"/>
                  </a:solidFill>
                  <a:latin typeface="Arial" charset="0"/>
                </a:rPr>
                <a:t>Technology</a:t>
              </a:r>
              <a:endParaRPr lang="en-GB" sz="3000">
                <a:latin typeface="Arial" charset="0"/>
              </a:endParaRPr>
            </a:p>
          </p:txBody>
        </p:sp>
        <p:pic>
          <p:nvPicPr>
            <p:cNvPr id="18" name="Picture 16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116013" y="1052513"/>
              <a:ext cx="7561262" cy="15367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19" name="Picture 17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1116013" y="2420938"/>
              <a:ext cx="6048375" cy="178276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20" name="Picture 18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1116013" y="3941553"/>
              <a:ext cx="7783512" cy="167163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sp>
          <p:nvSpPr>
            <p:cNvPr id="21" name="Ovaal 20"/>
            <p:cNvSpPr/>
            <p:nvPr/>
          </p:nvSpPr>
          <p:spPr bwMode="auto">
            <a:xfrm>
              <a:off x="474663" y="1052513"/>
              <a:ext cx="2441575" cy="1728415"/>
            </a:xfrm>
            <a:prstGeom prst="ellipse">
              <a:avLst/>
            </a:prstGeom>
            <a:noFill/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BE" sz="3200" b="1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3" name="Tijdelijke aanduiding voor inhoud 2"/>
          <p:cNvSpPr>
            <a:spLocks noGrp="1"/>
          </p:cNvSpPr>
          <p:nvPr>
            <p:ph idx="1"/>
          </p:nvPr>
        </p:nvSpPr>
        <p:spPr>
          <a:xfrm>
            <a:off x="323528" y="332656"/>
            <a:ext cx="9289032" cy="5361459"/>
          </a:xfrm>
        </p:spPr>
        <p:txBody>
          <a:bodyPr/>
          <a:lstStyle/>
          <a:p>
            <a:pPr>
              <a:buFontTx/>
              <a:buChar char="-"/>
            </a:pPr>
            <a:endParaRPr lang="en-US" sz="2400" dirty="0" smtClean="0"/>
          </a:p>
          <a:p>
            <a:pPr marL="0" indent="0">
              <a:buNone/>
            </a:pPr>
            <a:r>
              <a:rPr lang="en-US" sz="2200" dirty="0" smtClean="0"/>
              <a:t>Recording </a:t>
            </a:r>
            <a:r>
              <a:rPr lang="en-US" sz="2200" dirty="0"/>
              <a:t>of business </a:t>
            </a:r>
            <a:r>
              <a:rPr lang="en-US" sz="2200" dirty="0" smtClean="0"/>
              <a:t>concepts &amp; meanings by term. theory</a:t>
            </a:r>
            <a:endParaRPr lang="en-US" sz="2200" dirty="0"/>
          </a:p>
          <a:p>
            <a:pPr lvl="2">
              <a:buFontTx/>
              <a:buChar char="-"/>
            </a:pPr>
            <a:endParaRPr lang="en-US" sz="1800" dirty="0"/>
          </a:p>
          <a:p>
            <a:pPr>
              <a:buFontTx/>
              <a:buChar char="-"/>
            </a:pPr>
            <a:endParaRPr lang="en-US" sz="2000" dirty="0" smtClean="0"/>
          </a:p>
          <a:p>
            <a:pPr lvl="1">
              <a:buFontTx/>
              <a:buChar char="-"/>
            </a:pPr>
            <a:endParaRPr lang="en-US" sz="1600" dirty="0"/>
          </a:p>
          <a:p>
            <a:endParaRPr lang="nl-BE" sz="20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10009112" cy="549844"/>
          </a:xfrm>
        </p:spPr>
        <p:txBody>
          <a:bodyPr>
            <a:normAutofit fontScale="90000"/>
          </a:bodyPr>
          <a:lstStyle/>
          <a:p>
            <a:r>
              <a:rPr lang="nl-BE" sz="3100" dirty="0" smtClean="0"/>
              <a:t>2. </a:t>
            </a:r>
            <a:r>
              <a:rPr lang="nl-BE" sz="3100" dirty="0" err="1" smtClean="0"/>
              <a:t>Creation</a:t>
            </a:r>
            <a:r>
              <a:rPr lang="nl-BE" sz="3100" dirty="0" smtClean="0"/>
              <a:t> of a business </a:t>
            </a:r>
            <a:r>
              <a:rPr lang="nl-BE" sz="3100" dirty="0" err="1" smtClean="0"/>
              <a:t>layer</a:t>
            </a:r>
            <a:r>
              <a:rPr lang="nl-BE" sz="3100" dirty="0" smtClean="0"/>
              <a:t>: WHAT?</a:t>
            </a:r>
            <a:endParaRPr lang="nl-BE" dirty="0"/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57166"/>
            <a:ext cx="2733571" cy="556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626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2800" dirty="0" smtClean="0"/>
              <a:t>3. </a:t>
            </a:r>
            <a:r>
              <a:rPr lang="nl-BE" sz="2800" dirty="0" err="1" smtClean="0"/>
              <a:t>Inter-organizational</a:t>
            </a:r>
            <a:r>
              <a:rPr lang="nl-BE" sz="2800" dirty="0" smtClean="0"/>
              <a:t> </a:t>
            </a:r>
            <a:r>
              <a:rPr lang="nl-BE" sz="2800" dirty="0" err="1" smtClean="0"/>
              <a:t>semantic</a:t>
            </a:r>
            <a:r>
              <a:rPr lang="nl-BE" sz="2800" dirty="0" smtClean="0"/>
              <a:t> </a:t>
            </a:r>
            <a:r>
              <a:rPr lang="nl-BE" sz="2800" dirty="0" err="1" smtClean="0"/>
              <a:t>alignment</a:t>
            </a:r>
            <a:endParaRPr lang="nl-BE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2204864"/>
            <a:ext cx="7486650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507288" cy="5361459"/>
          </a:xfrm>
        </p:spPr>
        <p:txBody>
          <a:bodyPr/>
          <a:lstStyle/>
          <a:p>
            <a:pPr lvl="1"/>
            <a:r>
              <a:rPr lang="en-US" sz="2000" dirty="0"/>
              <a:t>Definition of required business concepts on the meta-level</a:t>
            </a:r>
          </a:p>
          <a:p>
            <a:pPr lvl="1"/>
            <a:r>
              <a:rPr lang="en-US" sz="2000" dirty="0"/>
              <a:t>Collaborative, machine-readable manner</a:t>
            </a:r>
          </a:p>
          <a:p>
            <a:pPr lvl="1"/>
            <a:r>
              <a:rPr lang="nl-BE" sz="2000" i="1" dirty="0" smtClean="0"/>
              <a:t>Full-</a:t>
            </a:r>
            <a:r>
              <a:rPr lang="nl-BE" sz="2000" i="1" dirty="0" err="1" smtClean="0"/>
              <a:t>cycle</a:t>
            </a:r>
            <a:r>
              <a:rPr lang="nl-BE" sz="2000" dirty="0" smtClean="0"/>
              <a:t> </a:t>
            </a:r>
            <a:r>
              <a:rPr lang="nl-BE" sz="2000" dirty="0"/>
              <a:t>business </a:t>
            </a:r>
            <a:r>
              <a:rPr lang="nl-BE" sz="2000" dirty="0" err="1"/>
              <a:t>semantics</a:t>
            </a:r>
            <a:r>
              <a:rPr lang="nl-BE" sz="2000" dirty="0"/>
              <a:t> </a:t>
            </a:r>
            <a:r>
              <a:rPr lang="nl-BE" sz="2000" dirty="0" smtClean="0"/>
              <a:t>management</a:t>
            </a:r>
            <a:endParaRPr lang="en-US" sz="18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57166"/>
            <a:ext cx="2733571" cy="556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314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Data </a:t>
            </a:r>
            <a:r>
              <a:rPr lang="nl-BE" dirty="0" err="1" smtClean="0"/>
              <a:t>governance</a:t>
            </a:r>
            <a:endParaRPr lang="nl-BE" dirty="0"/>
          </a:p>
        </p:txBody>
      </p:sp>
      <p:grpSp>
        <p:nvGrpSpPr>
          <p:cNvPr id="5" name="Groep 4"/>
          <p:cNvGrpSpPr/>
          <p:nvPr/>
        </p:nvGrpSpPr>
        <p:grpSpPr>
          <a:xfrm>
            <a:off x="138755" y="836712"/>
            <a:ext cx="8829229" cy="6662467"/>
            <a:chOff x="458787" y="208236"/>
            <a:chExt cx="8001645" cy="5940152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208236"/>
              <a:ext cx="7992888" cy="5940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787" y="5013176"/>
              <a:ext cx="1016869" cy="1123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908720"/>
            <a:ext cx="1876425" cy="276225"/>
          </a:xfrm>
        </p:spPr>
      </p:pic>
    </p:spTree>
    <p:extLst>
      <p:ext uri="{BB962C8B-B14F-4D97-AF65-F5344CB8AC3E}">
        <p14:creationId xmlns:p14="http://schemas.microsoft.com/office/powerpoint/2010/main" val="291913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4023264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4218" y="1939144"/>
            <a:ext cx="5204286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35896" y="141277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smtClean="0"/>
              <a:t>      UH Model</a:t>
            </a:r>
            <a:endParaRPr lang="nl-BE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020272" y="1423472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smtClean="0"/>
              <a:t>  FRIS </a:t>
            </a:r>
            <a:r>
              <a:rPr lang="nl-BE" b="1" dirty="0" err="1" smtClean="0"/>
              <a:t>MetaModel</a:t>
            </a:r>
            <a:endParaRPr lang="nl-BE" b="1" dirty="0"/>
          </a:p>
        </p:txBody>
      </p:sp>
      <p:sp>
        <p:nvSpPr>
          <p:cNvPr id="3" name="Rectangle 2"/>
          <p:cNvSpPr/>
          <p:nvPr/>
        </p:nvSpPr>
        <p:spPr>
          <a:xfrm>
            <a:off x="3904218" y="1412776"/>
            <a:ext cx="1531878" cy="34786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Rectangle 6"/>
          <p:cNvSpPr/>
          <p:nvPr/>
        </p:nvSpPr>
        <p:spPr>
          <a:xfrm>
            <a:off x="7164288" y="1412776"/>
            <a:ext cx="1979712" cy="34786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9643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FRIS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686800" cy="5361459"/>
          </a:xfrm>
        </p:spPr>
        <p:txBody>
          <a:bodyPr/>
          <a:lstStyle/>
          <a:p>
            <a:endParaRPr lang="nl-BE" dirty="0" smtClean="0"/>
          </a:p>
          <a:p>
            <a:pPr marL="0" indent="0">
              <a:buNone/>
            </a:pPr>
            <a:r>
              <a:rPr lang="nl-BE" dirty="0" err="1" smtClean="0"/>
              <a:t>Flanders</a:t>
            </a:r>
            <a:r>
              <a:rPr lang="nl-BE" dirty="0" smtClean="0"/>
              <a:t> Research Information Space: </a:t>
            </a:r>
          </a:p>
          <a:p>
            <a:pPr marL="0" indent="0">
              <a:buNone/>
            </a:pPr>
            <a:r>
              <a:rPr lang="nl-BE" sz="2000" dirty="0" smtClean="0"/>
              <a:t>Virtual </a:t>
            </a:r>
            <a:r>
              <a:rPr lang="nl-BE" sz="2000" dirty="0" err="1" smtClean="0"/>
              <a:t>space</a:t>
            </a:r>
            <a:r>
              <a:rPr lang="nl-BE" sz="2000" dirty="0" smtClean="0"/>
              <a:t> </a:t>
            </a:r>
            <a:r>
              <a:rPr lang="nl-BE" sz="2000" dirty="0" err="1" smtClean="0"/>
              <a:t>collecting</a:t>
            </a:r>
            <a:r>
              <a:rPr lang="nl-BE" sz="2000" dirty="0" smtClean="0"/>
              <a:t> information on </a:t>
            </a:r>
            <a:r>
              <a:rPr lang="nl-BE" sz="2000" dirty="0" err="1" smtClean="0"/>
              <a:t>publicly-funded</a:t>
            </a:r>
            <a:r>
              <a:rPr lang="nl-BE" sz="2000" dirty="0" smtClean="0"/>
              <a:t> research</a:t>
            </a:r>
          </a:p>
          <a:p>
            <a:pPr marL="0" indent="0">
              <a:buNone/>
            </a:pPr>
            <a:r>
              <a:rPr lang="nl-BE" sz="2000" dirty="0" smtClean="0"/>
              <a:t>in </a:t>
            </a:r>
            <a:r>
              <a:rPr lang="nl-BE" sz="2000" dirty="0" err="1" smtClean="0"/>
              <a:t>Flanders</a:t>
            </a:r>
            <a:endParaRPr lang="nl-BE" sz="2000" dirty="0" smtClean="0"/>
          </a:p>
          <a:p>
            <a:pPr marL="0" indent="0">
              <a:buNone/>
            </a:pPr>
            <a:r>
              <a:rPr lang="nl-BE" dirty="0"/>
              <a:t>	</a:t>
            </a:r>
            <a:endParaRPr lang="nl-BE" dirty="0" smtClean="0"/>
          </a:p>
          <a:p>
            <a:pPr marL="0" indent="0">
              <a:buNone/>
            </a:pPr>
            <a:r>
              <a:rPr lang="nl-BE" sz="2000" dirty="0" smtClean="0"/>
              <a:t>Goal: </a:t>
            </a:r>
          </a:p>
          <a:p>
            <a:pPr lvl="1"/>
            <a:r>
              <a:rPr lang="nl-BE" sz="2000" dirty="0" smtClean="0"/>
              <a:t>Simple, </a:t>
            </a:r>
            <a:r>
              <a:rPr lang="nl-BE" sz="2000" dirty="0" err="1" smtClean="0"/>
              <a:t>transparent</a:t>
            </a:r>
            <a:r>
              <a:rPr lang="nl-BE" sz="2000" dirty="0" smtClean="0"/>
              <a:t>, open platform</a:t>
            </a:r>
          </a:p>
          <a:p>
            <a:pPr lvl="1"/>
            <a:r>
              <a:rPr lang="nl-BE" sz="2000" dirty="0" err="1" smtClean="0"/>
              <a:t>Government</a:t>
            </a:r>
            <a:r>
              <a:rPr lang="nl-BE" sz="2000" dirty="0" smtClean="0"/>
              <a:t>, </a:t>
            </a:r>
            <a:r>
              <a:rPr lang="nl-BE" sz="2000" dirty="0" err="1" smtClean="0"/>
              <a:t>researchers</a:t>
            </a:r>
            <a:r>
              <a:rPr lang="nl-BE" sz="2000" dirty="0" smtClean="0"/>
              <a:t>, business, </a:t>
            </a:r>
            <a:r>
              <a:rPr lang="nl-BE" sz="2000" dirty="0" err="1" smtClean="0"/>
              <a:t>citizens</a:t>
            </a:r>
            <a:endParaRPr lang="nl-BE" sz="2000" dirty="0" smtClean="0"/>
          </a:p>
          <a:p>
            <a:pPr lvl="1"/>
            <a:endParaRPr lang="nl-BE" sz="2000" dirty="0"/>
          </a:p>
          <a:p>
            <a:pPr marL="57150" indent="0">
              <a:buNone/>
            </a:pPr>
            <a:r>
              <a:rPr lang="nl-BE" sz="2000" dirty="0" err="1" smtClean="0"/>
              <a:t>Initiative</a:t>
            </a:r>
            <a:r>
              <a:rPr lang="nl-BE" sz="2000" dirty="0" smtClean="0"/>
              <a:t>:</a:t>
            </a:r>
          </a:p>
          <a:p>
            <a:pPr lvl="1"/>
            <a:r>
              <a:rPr lang="nl-BE" sz="2000" dirty="0" err="1" smtClean="0"/>
              <a:t>Flemish</a:t>
            </a:r>
            <a:r>
              <a:rPr lang="nl-BE" sz="2000" dirty="0" smtClean="0"/>
              <a:t> </a:t>
            </a:r>
            <a:r>
              <a:rPr lang="nl-BE" sz="2000" dirty="0" err="1"/>
              <a:t>Government</a:t>
            </a:r>
            <a:r>
              <a:rPr lang="nl-BE" sz="2000" dirty="0"/>
              <a:t>, Dep. </a:t>
            </a:r>
            <a:r>
              <a:rPr lang="nl-BE" sz="2000" dirty="0" err="1"/>
              <a:t>Economy</a:t>
            </a:r>
            <a:r>
              <a:rPr lang="nl-BE" sz="2000" dirty="0"/>
              <a:t> </a:t>
            </a:r>
            <a:r>
              <a:rPr lang="nl-BE" sz="2000" dirty="0" err="1"/>
              <a:t>Science</a:t>
            </a:r>
            <a:r>
              <a:rPr lang="nl-BE" sz="2000" dirty="0"/>
              <a:t> </a:t>
            </a:r>
            <a:r>
              <a:rPr lang="nl-BE" sz="2000" dirty="0" err="1"/>
              <a:t>and</a:t>
            </a:r>
            <a:r>
              <a:rPr lang="nl-BE" sz="2000" dirty="0"/>
              <a:t> </a:t>
            </a:r>
            <a:r>
              <a:rPr lang="nl-BE" sz="2000" dirty="0" err="1"/>
              <a:t>Innovation</a:t>
            </a:r>
            <a:endParaRPr lang="nl-BE" sz="2000" dirty="0"/>
          </a:p>
          <a:p>
            <a:pPr lvl="1"/>
            <a:endParaRPr lang="nl-BE" dirty="0"/>
          </a:p>
          <a:p>
            <a:pPr lvl="3"/>
            <a:endParaRPr lang="nl-BE" dirty="0" smtClean="0"/>
          </a:p>
          <a:p>
            <a:pPr lvl="2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23998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What</a:t>
            </a:r>
            <a:r>
              <a:rPr lang="nl-BE" dirty="0" smtClean="0"/>
              <a:t> </a:t>
            </a:r>
            <a:r>
              <a:rPr lang="nl-BE" dirty="0" err="1" smtClean="0"/>
              <a:t>about</a:t>
            </a:r>
            <a:r>
              <a:rPr lang="nl-BE" dirty="0" smtClean="0"/>
              <a:t> research </a:t>
            </a:r>
            <a:r>
              <a:rPr lang="nl-BE" dirty="0" err="1" smtClean="0"/>
              <a:t>classifications</a:t>
            </a:r>
            <a:r>
              <a:rPr lang="nl-BE" dirty="0" smtClean="0"/>
              <a:t>?</a:t>
            </a:r>
            <a:endParaRPr lang="nl-BE" dirty="0"/>
          </a:p>
        </p:txBody>
      </p:sp>
      <p:pic>
        <p:nvPicPr>
          <p:cNvPr id="4" name="Picture 2" descr="Afbeeldingsresultaten voor classification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412776"/>
            <a:ext cx="6165442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2" descr="Afbeeldingsresultaten voor tabel van mendeljev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170643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Example</a:t>
            </a:r>
            <a:r>
              <a:rPr lang="nl-BE" dirty="0" smtClean="0"/>
              <a:t> financial code list</a:t>
            </a:r>
            <a:endParaRPr lang="nl-BE" dirty="0"/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720"/>
            <a:ext cx="9217484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971600" y="1124744"/>
            <a:ext cx="7992888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Rectangle 7"/>
          <p:cNvSpPr/>
          <p:nvPr/>
        </p:nvSpPr>
        <p:spPr>
          <a:xfrm>
            <a:off x="971600" y="3789040"/>
            <a:ext cx="7992888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57166"/>
            <a:ext cx="2733571" cy="556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27276" y="4581128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GB" sz="2400" dirty="0" smtClean="0"/>
              <a:t>Used for labelling research projects</a:t>
            </a:r>
          </a:p>
          <a:p>
            <a:pPr marL="1714500" lvl="3" indent="-342900">
              <a:buFont typeface="Wingdings" panose="05000000000000000000" pitchFamily="2" charset="2"/>
              <a:buChar char="§"/>
            </a:pPr>
            <a:r>
              <a:rPr lang="en-GB" sz="2400" dirty="0" smtClean="0"/>
              <a:t>Confusing terminology, no semantics foreseen</a:t>
            </a:r>
          </a:p>
          <a:p>
            <a:pPr marL="1714500" lvl="3" indent="-342900">
              <a:buFont typeface="Wingdings" panose="05000000000000000000" pitchFamily="2" charset="2"/>
              <a:buChar char="§"/>
            </a:pPr>
            <a:r>
              <a:rPr lang="en-GB" sz="2400" dirty="0" smtClean="0"/>
              <a:t>Decentral </a:t>
            </a:r>
            <a:r>
              <a:rPr lang="en-GB" sz="2400" dirty="0"/>
              <a:t>maintenance of code lists</a:t>
            </a:r>
          </a:p>
        </p:txBody>
      </p:sp>
    </p:spTree>
    <p:extLst>
      <p:ext uri="{BB962C8B-B14F-4D97-AF65-F5344CB8AC3E}">
        <p14:creationId xmlns:p14="http://schemas.microsoft.com/office/powerpoint/2010/main" val="242278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Classification</a:t>
            </a:r>
            <a:r>
              <a:rPr lang="nl-BE" dirty="0" smtClean="0"/>
              <a:t> </a:t>
            </a:r>
            <a:r>
              <a:rPr lang="nl-BE" dirty="0" err="1" smtClean="0"/>
              <a:t>governance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686800" cy="5361459"/>
          </a:xfrm>
        </p:spPr>
        <p:txBody>
          <a:bodyPr/>
          <a:lstStyle/>
          <a:p>
            <a:endParaRPr lang="nl-BE" sz="2400" dirty="0" smtClean="0"/>
          </a:p>
          <a:p>
            <a:pPr lvl="1"/>
            <a:r>
              <a:rPr lang="nl-BE" sz="2000" dirty="0" err="1" smtClean="0"/>
              <a:t>Roles</a:t>
            </a:r>
            <a:r>
              <a:rPr lang="nl-BE" sz="2000" dirty="0" smtClean="0"/>
              <a:t> &amp; </a:t>
            </a:r>
            <a:r>
              <a:rPr lang="nl-BE" sz="2000" dirty="0" err="1" smtClean="0"/>
              <a:t>responsibilities</a:t>
            </a:r>
            <a:endParaRPr lang="nl-BE" sz="2000" dirty="0" smtClean="0"/>
          </a:p>
          <a:p>
            <a:pPr lvl="1"/>
            <a:r>
              <a:rPr lang="nl-BE" sz="2000" dirty="0" smtClean="0"/>
              <a:t>Central maintenance of code </a:t>
            </a:r>
            <a:r>
              <a:rPr lang="nl-BE" sz="2000" dirty="0" err="1" smtClean="0"/>
              <a:t>lists</a:t>
            </a:r>
            <a:r>
              <a:rPr lang="nl-BE" sz="2000" dirty="0" smtClean="0"/>
              <a:t> in DGC, incl. </a:t>
            </a:r>
            <a:r>
              <a:rPr lang="nl-BE" sz="2000" dirty="0" err="1" smtClean="0"/>
              <a:t>allowed</a:t>
            </a:r>
            <a:r>
              <a:rPr lang="nl-BE" sz="2000" dirty="0" smtClean="0"/>
              <a:t> </a:t>
            </a:r>
            <a:r>
              <a:rPr lang="nl-BE" sz="2000" dirty="0" err="1" smtClean="0"/>
              <a:t>value</a:t>
            </a:r>
            <a:endParaRPr lang="nl-BE" sz="2000" dirty="0" smtClean="0"/>
          </a:p>
          <a:p>
            <a:pPr lvl="1"/>
            <a:endParaRPr lang="nl-BE" sz="2000" dirty="0" smtClean="0"/>
          </a:p>
          <a:p>
            <a:pPr lvl="1"/>
            <a:r>
              <a:rPr lang="nl-BE" sz="2000" dirty="0" err="1" smtClean="0"/>
              <a:t>Semantics</a:t>
            </a:r>
            <a:r>
              <a:rPr lang="nl-BE" sz="2000" dirty="0" smtClean="0"/>
              <a:t> </a:t>
            </a:r>
            <a:r>
              <a:rPr lang="nl-BE" sz="2000" dirty="0" err="1"/>
              <a:t>and</a:t>
            </a:r>
            <a:r>
              <a:rPr lang="nl-BE" sz="2000" dirty="0"/>
              <a:t> </a:t>
            </a:r>
            <a:r>
              <a:rPr lang="nl-BE" sz="2000" dirty="0" err="1"/>
              <a:t>examples</a:t>
            </a:r>
            <a:r>
              <a:rPr lang="nl-BE" sz="2000" dirty="0"/>
              <a:t> </a:t>
            </a:r>
          </a:p>
          <a:p>
            <a:pPr lvl="1"/>
            <a:r>
              <a:rPr lang="nl-BE" sz="2000" dirty="0" err="1" smtClean="0"/>
              <a:t>Workflows</a:t>
            </a:r>
            <a:r>
              <a:rPr lang="nl-BE" sz="2000" dirty="0" smtClean="0"/>
              <a:t> </a:t>
            </a:r>
            <a:r>
              <a:rPr lang="nl-BE" sz="2000" dirty="0" err="1" smtClean="0"/>
              <a:t>for</a:t>
            </a:r>
            <a:r>
              <a:rPr lang="nl-BE" sz="2000" dirty="0" smtClean="0"/>
              <a:t> </a:t>
            </a:r>
            <a:r>
              <a:rPr lang="nl-BE" sz="2000" dirty="0" err="1" smtClean="0"/>
              <a:t>creating</a:t>
            </a:r>
            <a:r>
              <a:rPr lang="nl-BE" sz="2000" dirty="0" smtClean="0"/>
              <a:t>/editing </a:t>
            </a:r>
            <a:r>
              <a:rPr lang="nl-BE" sz="2000" dirty="0" err="1" smtClean="0"/>
              <a:t>existing</a:t>
            </a:r>
            <a:r>
              <a:rPr lang="nl-BE" sz="2000" dirty="0" smtClean="0"/>
              <a:t> codes</a:t>
            </a:r>
          </a:p>
          <a:p>
            <a:pPr lvl="1"/>
            <a:r>
              <a:rPr lang="nl-BE" sz="2000" dirty="0" smtClean="0"/>
              <a:t>Full view on </a:t>
            </a:r>
            <a:r>
              <a:rPr lang="nl-BE" sz="2000" dirty="0" err="1" smtClean="0"/>
              <a:t>remarks</a:t>
            </a:r>
            <a:r>
              <a:rPr lang="nl-BE" sz="2000" dirty="0" smtClean="0"/>
              <a:t> &amp; </a:t>
            </a:r>
            <a:r>
              <a:rPr lang="nl-BE" sz="2000" dirty="0" err="1" smtClean="0"/>
              <a:t>comments</a:t>
            </a:r>
            <a:endParaRPr lang="nl-BE" sz="2000" dirty="0" smtClean="0"/>
          </a:p>
          <a:p>
            <a:pPr lvl="1"/>
            <a:endParaRPr lang="nl-BE" sz="2000" dirty="0" smtClean="0"/>
          </a:p>
          <a:p>
            <a:pPr lvl="1"/>
            <a:r>
              <a:rPr lang="nl-BE" sz="2000" dirty="0" err="1" smtClean="0"/>
              <a:t>Concordance</a:t>
            </a:r>
            <a:r>
              <a:rPr lang="nl-BE" sz="2000" dirty="0" smtClean="0"/>
              <a:t> </a:t>
            </a:r>
            <a:r>
              <a:rPr lang="nl-BE" sz="2000" dirty="0" err="1" smtClean="0"/>
              <a:t>tables</a:t>
            </a:r>
            <a:endParaRPr lang="nl-BE" sz="2000" dirty="0" smtClean="0"/>
          </a:p>
          <a:p>
            <a:pPr lvl="1"/>
            <a:endParaRPr lang="nl-BE" sz="2000" dirty="0" smtClean="0"/>
          </a:p>
          <a:p>
            <a:pPr lvl="1"/>
            <a:endParaRPr lang="nl-BE" sz="2000" dirty="0"/>
          </a:p>
          <a:p>
            <a:pPr lvl="1"/>
            <a:r>
              <a:rPr lang="nl-BE" sz="2000" dirty="0" smtClean="0"/>
              <a:t>Publications, research </a:t>
            </a:r>
            <a:r>
              <a:rPr lang="nl-BE" sz="2000" dirty="0" err="1" smtClean="0"/>
              <a:t>projects</a:t>
            </a:r>
            <a:r>
              <a:rPr lang="nl-BE" sz="2000" dirty="0" smtClean="0"/>
              <a:t>, research disciplines, </a:t>
            </a:r>
            <a:r>
              <a:rPr lang="nl-BE" sz="2000" dirty="0" err="1" smtClean="0"/>
              <a:t>technology</a:t>
            </a:r>
            <a:r>
              <a:rPr lang="nl-BE" sz="2000" dirty="0" smtClean="0"/>
              <a:t> </a:t>
            </a:r>
            <a:r>
              <a:rPr lang="nl-BE" sz="2000" dirty="0" err="1" smtClean="0"/>
              <a:t>domains</a:t>
            </a:r>
            <a:r>
              <a:rPr lang="nl-BE" sz="2000" dirty="0" smtClean="0"/>
              <a:t>,…</a:t>
            </a:r>
          </a:p>
          <a:p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57166"/>
            <a:ext cx="2733571" cy="556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869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Integration </a:t>
            </a:r>
            <a:r>
              <a:rPr lang="nl-BE" dirty="0" err="1" smtClean="0"/>
              <a:t>with</a:t>
            </a:r>
            <a:r>
              <a:rPr lang="nl-BE" dirty="0" smtClean="0"/>
              <a:t> CRIS system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579296" cy="5361459"/>
          </a:xfrm>
        </p:spPr>
        <p:txBody>
          <a:bodyPr/>
          <a:lstStyle/>
          <a:p>
            <a:pPr marL="0" indent="0" algn="ctr">
              <a:buNone/>
            </a:pPr>
            <a:endParaRPr lang="en-US" sz="2400" dirty="0" smtClean="0">
              <a:latin typeface="Verdana" charset="0"/>
              <a:ea typeface="ＭＳ Ｐゴシック" charset="0"/>
              <a:cs typeface="Verdana" charset="0"/>
            </a:endParaRPr>
          </a:p>
          <a:p>
            <a:pPr marL="0" indent="0" algn="ctr">
              <a:buNone/>
            </a:pPr>
            <a:endParaRPr lang="en-US" sz="2400" dirty="0">
              <a:latin typeface="Verdana" charset="0"/>
              <a:ea typeface="ＭＳ Ｐゴシック" charset="0"/>
              <a:cs typeface="Verdana" charset="0"/>
            </a:endParaRPr>
          </a:p>
          <a:p>
            <a:pPr marL="0" indent="0" algn="ctr">
              <a:buNone/>
            </a:pPr>
            <a:endParaRPr lang="en-US" sz="2400" dirty="0" smtClean="0">
              <a:latin typeface="Verdana" charset="0"/>
              <a:ea typeface="ＭＳ Ｐゴシック" charset="0"/>
              <a:cs typeface="Verdana" charset="0"/>
            </a:endParaRPr>
          </a:p>
          <a:p>
            <a:pPr marL="0" indent="0" algn="ctr">
              <a:buNone/>
            </a:pPr>
            <a:endParaRPr lang="en-US" sz="2400" dirty="0">
              <a:latin typeface="Verdana" charset="0"/>
              <a:ea typeface="ＭＳ Ｐゴシック" charset="0"/>
              <a:cs typeface="Verdana" charset="0"/>
            </a:endParaRPr>
          </a:p>
          <a:p>
            <a:pPr marL="0" indent="0" algn="ctr">
              <a:buNone/>
            </a:pPr>
            <a:endParaRPr lang="en-US" sz="2400" dirty="0" smtClean="0">
              <a:latin typeface="Verdana" charset="0"/>
              <a:ea typeface="ＭＳ Ｐゴシック" charset="0"/>
              <a:cs typeface="Verdana" charset="0"/>
            </a:endParaRPr>
          </a:p>
          <a:p>
            <a:pPr marL="0" indent="0" algn="ctr">
              <a:buNone/>
            </a:pPr>
            <a:endParaRPr lang="en-US" sz="2400" dirty="0">
              <a:latin typeface="Verdana" charset="0"/>
              <a:ea typeface="ＭＳ Ｐゴシック" charset="0"/>
              <a:cs typeface="Verdana" charset="0"/>
            </a:endParaRPr>
          </a:p>
          <a:p>
            <a:pPr marL="0" indent="0" algn="ctr">
              <a:buNone/>
            </a:pPr>
            <a:endParaRPr lang="en-US" sz="2400" dirty="0" smtClean="0">
              <a:latin typeface="Verdana" charset="0"/>
              <a:ea typeface="ＭＳ Ｐゴシック" charset="0"/>
              <a:cs typeface="Verdana" charset="0"/>
            </a:endParaRPr>
          </a:p>
          <a:p>
            <a:pPr marL="0" indent="0" algn="ctr">
              <a:buNone/>
            </a:pPr>
            <a:endParaRPr lang="en-US" sz="2400" dirty="0">
              <a:latin typeface="Verdana" charset="0"/>
              <a:ea typeface="ＭＳ Ｐゴシック" charset="0"/>
              <a:cs typeface="Verdana" charset="0"/>
            </a:endParaRPr>
          </a:p>
          <a:p>
            <a:pPr marL="0" indent="0" algn="ctr">
              <a:buNone/>
            </a:pPr>
            <a:endParaRPr lang="en-US" sz="2400" dirty="0" smtClean="0">
              <a:latin typeface="Verdana" charset="0"/>
              <a:ea typeface="ＭＳ Ｐゴシック" charset="0"/>
              <a:cs typeface="Verdana" charset="0"/>
            </a:endParaRPr>
          </a:p>
          <a:p>
            <a:pPr marL="0" indent="0" algn="ctr">
              <a:buNone/>
            </a:pPr>
            <a:r>
              <a:rPr lang="en-US" sz="2400" dirty="0" smtClean="0">
                <a:latin typeface="Verdana" charset="0"/>
                <a:ea typeface="ＭＳ Ｐゴシック" charset="0"/>
                <a:cs typeface="Verdana" charset="0"/>
              </a:rPr>
              <a:t>Data and classification governance is</a:t>
            </a:r>
          </a:p>
          <a:p>
            <a:pPr marL="0" indent="0" algn="ctr">
              <a:buNone/>
            </a:pPr>
            <a:r>
              <a:rPr lang="en-US" sz="2400" dirty="0" smtClean="0">
                <a:latin typeface="Verdana" charset="0"/>
                <a:ea typeface="ＭＳ Ｐゴシック" charset="0"/>
                <a:cs typeface="Verdana" charset="0"/>
              </a:rPr>
              <a:t>key </a:t>
            </a:r>
            <a:r>
              <a:rPr lang="en-US" sz="2400" dirty="0">
                <a:latin typeface="Verdana" charset="0"/>
                <a:ea typeface="ＭＳ Ｐゴシック" charset="0"/>
                <a:cs typeface="Verdana" charset="0"/>
              </a:rPr>
              <a:t>to </a:t>
            </a:r>
            <a:r>
              <a:rPr lang="en-US" sz="2400" dirty="0" smtClean="0">
                <a:latin typeface="Verdana" charset="0"/>
                <a:ea typeface="ＭＳ Ｐゴシック" charset="0"/>
                <a:cs typeface="Verdana" charset="0"/>
              </a:rPr>
              <a:t>true semantic </a:t>
            </a:r>
            <a:r>
              <a:rPr lang="en-US" sz="2400" dirty="0">
                <a:latin typeface="Verdana" charset="0"/>
                <a:ea typeface="ＭＳ Ｐゴシック" charset="0"/>
                <a:cs typeface="Verdana" charset="0"/>
              </a:rPr>
              <a:t>interoperability of CRIS systems </a:t>
            </a:r>
            <a:r>
              <a:rPr lang="en-US" sz="2400" dirty="0" smtClean="0">
                <a:latin typeface="Verdana" charset="0"/>
                <a:ea typeface="ＭＳ Ｐゴシック" charset="0"/>
                <a:cs typeface="Verdana" charset="0"/>
              </a:rPr>
              <a:t>in </a:t>
            </a:r>
            <a:r>
              <a:rPr lang="en-US" sz="2400" dirty="0">
                <a:latin typeface="Verdana" charset="0"/>
                <a:ea typeface="ＭＳ Ｐゴシック" charset="0"/>
                <a:cs typeface="Verdana" charset="0"/>
              </a:rPr>
              <a:t>inter-organizational contexts</a:t>
            </a:r>
            <a:endParaRPr lang="nl-BE" sz="24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2372606" y="1193155"/>
            <a:ext cx="4392488" cy="3312368"/>
            <a:chOff x="2057607" y="2087349"/>
            <a:chExt cx="5106681" cy="3933939"/>
          </a:xfrm>
        </p:grpSpPr>
        <p:pic>
          <p:nvPicPr>
            <p:cNvPr id="4" name="Tijdelijke aanduiding voor inhoud 3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057607" y="2087349"/>
              <a:ext cx="5106681" cy="3933939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</p:pic>
        <p:cxnSp>
          <p:nvCxnSpPr>
            <p:cNvPr id="6" name="Straight Connector 5"/>
            <p:cNvCxnSpPr/>
            <p:nvPr/>
          </p:nvCxnSpPr>
          <p:spPr>
            <a:xfrm flipH="1">
              <a:off x="5004048" y="4149080"/>
              <a:ext cx="288032" cy="288032"/>
            </a:xfrm>
            <a:prstGeom prst="line">
              <a:avLst/>
            </a:prstGeom>
            <a:ln w="38100">
              <a:solidFill>
                <a:srgbClr val="634EA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 flipV="1">
              <a:off x="3635896" y="4077072"/>
              <a:ext cx="360040" cy="28803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4427984" y="4221088"/>
              <a:ext cx="0" cy="21602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57166"/>
            <a:ext cx="2733571" cy="556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770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>
          <a:xfrm>
            <a:off x="445400" y="3212976"/>
            <a:ext cx="8689472" cy="936104"/>
          </a:xfrm>
        </p:spPr>
        <p:txBody>
          <a:bodyPr>
            <a:noAutofit/>
          </a:bodyPr>
          <a:lstStyle/>
          <a:p>
            <a:pPr eaLnBrk="1" hangingPunct="1"/>
            <a:r>
              <a:rPr lang="en-US" sz="2400" i="1" dirty="0" smtClean="0"/>
              <a:t>Towards (open) research data management:</a:t>
            </a:r>
            <a:br>
              <a:rPr lang="en-US" sz="2400" i="1" dirty="0" smtClean="0"/>
            </a:br>
            <a:r>
              <a:rPr lang="en-US" sz="2400" i="1" dirty="0"/>
              <a:t/>
            </a:r>
            <a:br>
              <a:rPr lang="en-US" sz="2400" i="1" dirty="0"/>
            </a:br>
            <a:r>
              <a:rPr lang="en-US" sz="2400" i="1" dirty="0" smtClean="0"/>
              <a:t>status of the Flemish universities</a:t>
            </a:r>
            <a:r>
              <a:rPr lang="en-US" sz="2400" i="1" dirty="0"/>
              <a:t>                         </a:t>
            </a:r>
            <a:r>
              <a:rPr lang="en-US" sz="2400" i="1" dirty="0" smtClean="0"/>
              <a:t/>
            </a:r>
            <a:br>
              <a:rPr lang="en-US" sz="2400" i="1" dirty="0" smtClean="0"/>
            </a:br>
            <a:r>
              <a:rPr lang="en-US" sz="2400" i="1" dirty="0"/>
              <a:t/>
            </a:r>
            <a:br>
              <a:rPr lang="en-US" sz="2400" i="1" dirty="0"/>
            </a:br>
            <a:endParaRPr lang="en-US" sz="2400" dirty="0">
              <a:latin typeface="Verdana" charset="0"/>
              <a:ea typeface="ＭＳ Ｐゴシック" charset="0"/>
              <a:cs typeface="Verdana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253" y="5825118"/>
            <a:ext cx="2733571" cy="556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142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(Open) Research Data management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sz="2400" dirty="0" smtClean="0"/>
              <a:t>Sense of </a:t>
            </a:r>
            <a:r>
              <a:rPr lang="nl-BE" sz="2400" dirty="0" err="1" smtClean="0"/>
              <a:t>urgency</a:t>
            </a:r>
            <a:r>
              <a:rPr lang="nl-BE" sz="2400" dirty="0" smtClean="0"/>
              <a:t>:</a:t>
            </a:r>
          </a:p>
          <a:p>
            <a:r>
              <a:rPr lang="nl-BE" sz="2400" dirty="0" smtClean="0"/>
              <a:t>Research data are </a:t>
            </a:r>
            <a:r>
              <a:rPr lang="nl-BE" sz="2400" dirty="0" err="1" smtClean="0"/>
              <a:t>valuable</a:t>
            </a:r>
            <a:endParaRPr lang="nl-BE" sz="2400" dirty="0" smtClean="0"/>
          </a:p>
          <a:p>
            <a:pPr lvl="1"/>
            <a:r>
              <a:rPr lang="nl-BE" sz="2000" dirty="0" err="1" smtClean="0"/>
              <a:t>verification</a:t>
            </a:r>
            <a:r>
              <a:rPr lang="nl-BE" sz="2000" dirty="0" smtClean="0"/>
              <a:t> of research </a:t>
            </a:r>
            <a:r>
              <a:rPr lang="nl-BE" sz="2000" dirty="0" err="1" smtClean="0"/>
              <a:t>results</a:t>
            </a:r>
            <a:endParaRPr lang="nl-BE" sz="2000" dirty="0" smtClean="0"/>
          </a:p>
          <a:p>
            <a:pPr lvl="1"/>
            <a:r>
              <a:rPr lang="nl-BE" sz="2000" dirty="0" err="1" smtClean="0"/>
              <a:t>verification</a:t>
            </a:r>
            <a:r>
              <a:rPr lang="nl-BE" sz="2000" dirty="0" smtClean="0"/>
              <a:t> of </a:t>
            </a:r>
            <a:r>
              <a:rPr lang="nl-BE" sz="2000" dirty="0" err="1" smtClean="0"/>
              <a:t>ownership</a:t>
            </a:r>
            <a:endParaRPr lang="nl-BE" sz="2000" dirty="0" smtClean="0"/>
          </a:p>
          <a:p>
            <a:pPr lvl="1"/>
            <a:r>
              <a:rPr lang="nl-BE" sz="2000" dirty="0" smtClean="0"/>
              <a:t>data </a:t>
            </a:r>
            <a:r>
              <a:rPr lang="nl-BE" sz="2000" dirty="0" err="1" smtClean="0"/>
              <a:t>collection</a:t>
            </a:r>
            <a:r>
              <a:rPr lang="nl-BE" sz="2000" dirty="0" smtClean="0"/>
              <a:t> </a:t>
            </a:r>
            <a:r>
              <a:rPr lang="nl-BE" sz="2000" dirty="0" err="1" smtClean="0"/>
              <a:t>and</a:t>
            </a:r>
            <a:r>
              <a:rPr lang="nl-BE" sz="2000" dirty="0" smtClean="0"/>
              <a:t> </a:t>
            </a:r>
            <a:r>
              <a:rPr lang="nl-BE" sz="2000" dirty="0" err="1" smtClean="0"/>
              <a:t>reuse</a:t>
            </a:r>
            <a:endParaRPr lang="nl-BE" sz="2000" dirty="0" smtClean="0"/>
          </a:p>
          <a:p>
            <a:pPr lvl="1"/>
            <a:endParaRPr lang="nl-BE" sz="2400" dirty="0"/>
          </a:p>
          <a:p>
            <a:pPr marL="0" indent="0">
              <a:buNone/>
            </a:pPr>
            <a:r>
              <a:rPr lang="nl-BE" sz="2400" dirty="0"/>
              <a:t>Drivers:</a:t>
            </a:r>
          </a:p>
          <a:p>
            <a:r>
              <a:rPr lang="nl-BE" sz="2400" dirty="0"/>
              <a:t>EU </a:t>
            </a:r>
            <a:r>
              <a:rPr lang="nl-BE" sz="2400" dirty="0" err="1"/>
              <a:t>Commission</a:t>
            </a:r>
            <a:r>
              <a:rPr lang="nl-BE" sz="2400" dirty="0"/>
              <a:t> </a:t>
            </a:r>
            <a:r>
              <a:rPr lang="nl-BE" sz="2400" dirty="0" smtClean="0"/>
              <a:t>Open data pilot; 2017</a:t>
            </a:r>
            <a:endParaRPr lang="nl-BE" sz="2400" dirty="0"/>
          </a:p>
          <a:p>
            <a:r>
              <a:rPr lang="nl-BE" sz="2400" dirty="0"/>
              <a:t>Fund </a:t>
            </a:r>
            <a:r>
              <a:rPr lang="nl-BE" sz="2400" dirty="0" err="1"/>
              <a:t>for</a:t>
            </a:r>
            <a:r>
              <a:rPr lang="nl-BE" sz="2400" dirty="0"/>
              <a:t> </a:t>
            </a:r>
            <a:r>
              <a:rPr lang="nl-BE" sz="2400" dirty="0" err="1"/>
              <a:t>Scientific</a:t>
            </a:r>
            <a:r>
              <a:rPr lang="nl-BE" sz="2400" dirty="0"/>
              <a:t> Research </a:t>
            </a:r>
            <a:r>
              <a:rPr lang="nl-BE" sz="2400" dirty="0" err="1"/>
              <a:t>Flanders</a:t>
            </a:r>
            <a:r>
              <a:rPr lang="nl-BE" sz="2400" dirty="0"/>
              <a:t> end </a:t>
            </a:r>
            <a:r>
              <a:rPr lang="nl-BE" sz="2400" dirty="0" smtClean="0"/>
              <a:t>2017</a:t>
            </a:r>
          </a:p>
          <a:p>
            <a:endParaRPr lang="nl-BE" sz="2400" dirty="0"/>
          </a:p>
          <a:p>
            <a:pPr marL="0" indent="0">
              <a:buNone/>
            </a:pPr>
            <a:endParaRPr lang="nl-BE" sz="2400" dirty="0" smtClean="0"/>
          </a:p>
          <a:p>
            <a:pPr marL="0" indent="0">
              <a:buNone/>
            </a:pPr>
            <a:endParaRPr lang="nl-BE" sz="2400" dirty="0" smtClean="0"/>
          </a:p>
          <a:p>
            <a:endParaRPr lang="nl-BE" dirty="0"/>
          </a:p>
        </p:txBody>
      </p:sp>
      <p:pic>
        <p:nvPicPr>
          <p:cNvPr id="5122" name="Picture 2" descr="Image result for paddenstoelen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581128"/>
            <a:ext cx="2016224" cy="1514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67676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Survey in Flemish universities</a:t>
            </a:r>
            <a:endParaRPr lang="en-GB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38648" y="836712"/>
            <a:ext cx="5169856" cy="55441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5535" y="1052736"/>
            <a:ext cx="3659976" cy="45550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 err="1" smtClean="0"/>
              <a:t>Raising</a:t>
            </a:r>
            <a:r>
              <a:rPr lang="nl-BE" sz="2400" dirty="0" smtClean="0"/>
              <a:t> awareness</a:t>
            </a:r>
            <a:r>
              <a:rPr lang="nl-BE" b="1" dirty="0" smtClean="0"/>
              <a:t>:</a:t>
            </a:r>
          </a:p>
          <a:p>
            <a:endParaRPr lang="nl-BE" dirty="0"/>
          </a:p>
          <a:p>
            <a:pPr marL="342900" indent="-342900">
              <a:buAutoNum type="arabicPeriod"/>
            </a:pPr>
            <a:r>
              <a:rPr lang="nl-BE" sz="2000" dirty="0" smtClean="0"/>
              <a:t>Head of </a:t>
            </a:r>
            <a:r>
              <a:rPr lang="nl-BE" sz="2000" dirty="0" err="1" smtClean="0"/>
              <a:t>department</a:t>
            </a:r>
            <a:endParaRPr lang="nl-BE" sz="2000" dirty="0" smtClean="0"/>
          </a:p>
          <a:p>
            <a:pPr marL="342900" indent="-342900">
              <a:buAutoNum type="arabicPeriod"/>
            </a:pPr>
            <a:endParaRPr lang="nl-BE" sz="2000" dirty="0"/>
          </a:p>
          <a:p>
            <a:pPr marL="342900" indent="-342900">
              <a:buAutoNum type="arabicPeriod"/>
            </a:pPr>
            <a:endParaRPr lang="nl-BE" sz="2000" dirty="0" smtClean="0"/>
          </a:p>
          <a:p>
            <a:pPr marL="342900" indent="-342900">
              <a:buAutoNum type="arabicPeriod"/>
            </a:pPr>
            <a:r>
              <a:rPr lang="nl-BE" sz="2000" dirty="0" smtClean="0"/>
              <a:t>Per </a:t>
            </a:r>
            <a:r>
              <a:rPr lang="nl-BE" sz="2000" dirty="0" err="1" smtClean="0"/>
              <a:t>department</a:t>
            </a:r>
            <a:r>
              <a:rPr lang="nl-BE" sz="2000" dirty="0" smtClean="0"/>
              <a:t>:</a:t>
            </a:r>
          </a:p>
          <a:p>
            <a:pPr marL="800100" lvl="1" indent="-342900">
              <a:buAutoNum type="arabicPeriod"/>
            </a:pPr>
            <a:r>
              <a:rPr lang="nl-BE" sz="2000" dirty="0" smtClean="0"/>
              <a:t>Professor</a:t>
            </a:r>
          </a:p>
          <a:p>
            <a:pPr marL="800100" lvl="1" indent="-342900">
              <a:buAutoNum type="arabicPeriod"/>
            </a:pPr>
            <a:r>
              <a:rPr lang="nl-BE" sz="2000" dirty="0" err="1" smtClean="0"/>
              <a:t>Postdoctoral</a:t>
            </a:r>
            <a:r>
              <a:rPr lang="nl-BE" sz="2000" dirty="0" smtClean="0"/>
              <a:t> fellow</a:t>
            </a:r>
          </a:p>
          <a:p>
            <a:pPr marL="800100" lvl="1" indent="-342900">
              <a:buAutoNum type="arabicPeriod"/>
            </a:pPr>
            <a:r>
              <a:rPr lang="nl-BE" sz="2000" dirty="0" smtClean="0"/>
              <a:t>PhD student</a:t>
            </a:r>
          </a:p>
          <a:p>
            <a:pPr lvl="1"/>
            <a:endParaRPr lang="nl-BE" dirty="0" smtClean="0"/>
          </a:p>
          <a:p>
            <a:pPr lvl="1"/>
            <a:endParaRPr lang="nl-BE" dirty="0" smtClean="0"/>
          </a:p>
          <a:p>
            <a:pPr lvl="1"/>
            <a:r>
              <a:rPr lang="nl-BE" dirty="0" smtClean="0"/>
              <a:t>Publications:</a:t>
            </a:r>
          </a:p>
          <a:p>
            <a:pPr lvl="1"/>
            <a:r>
              <a:rPr lang="nl-BE" dirty="0" smtClean="0"/>
              <a:t>- Thema</a:t>
            </a:r>
            <a:r>
              <a:rPr lang="nl-BE" i="1" dirty="0" smtClean="0"/>
              <a:t> (</a:t>
            </a:r>
            <a:r>
              <a:rPr lang="nl-BE" i="1" dirty="0" err="1" smtClean="0"/>
              <a:t>proofs</a:t>
            </a:r>
            <a:r>
              <a:rPr lang="nl-BE" i="1" dirty="0" smtClean="0"/>
              <a:t>)</a:t>
            </a:r>
          </a:p>
          <a:p>
            <a:pPr lvl="1"/>
            <a:r>
              <a:rPr lang="nl-BE" dirty="0" smtClean="0"/>
              <a:t>- White paper </a:t>
            </a:r>
            <a:r>
              <a:rPr lang="nl-BE" i="1" dirty="0" smtClean="0"/>
              <a:t>(in </a:t>
            </a:r>
            <a:r>
              <a:rPr lang="nl-BE" i="1" dirty="0" err="1" smtClean="0"/>
              <a:t>preparation</a:t>
            </a:r>
            <a:r>
              <a:rPr lang="nl-BE" i="1" dirty="0" smtClean="0"/>
              <a:t>)</a:t>
            </a:r>
            <a:endParaRPr lang="nl-BE" i="1" dirty="0"/>
          </a:p>
          <a:p>
            <a:pPr lvl="1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51145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Drafting</a:t>
            </a:r>
            <a:r>
              <a:rPr lang="nl-BE" dirty="0" smtClean="0"/>
              <a:t> a research data policy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795320" cy="5361459"/>
          </a:xfrm>
        </p:spPr>
        <p:txBody>
          <a:bodyPr/>
          <a:lstStyle/>
          <a:p>
            <a:pPr marL="0" indent="0">
              <a:buNone/>
            </a:pPr>
            <a:endParaRPr lang="nl-BE" sz="2400" dirty="0" smtClean="0"/>
          </a:p>
          <a:p>
            <a:pPr marL="0" indent="0">
              <a:buNone/>
            </a:pPr>
            <a:r>
              <a:rPr lang="nl-BE" sz="2400" dirty="0" smtClean="0"/>
              <a:t>Hasselt University: Central + 4 </a:t>
            </a:r>
            <a:r>
              <a:rPr lang="nl-BE" sz="2400" dirty="0" err="1" smtClean="0"/>
              <a:t>disciplinary</a:t>
            </a:r>
            <a:r>
              <a:rPr lang="nl-BE" sz="2400" dirty="0" smtClean="0"/>
              <a:t> RD </a:t>
            </a:r>
            <a:r>
              <a:rPr lang="nl-BE" sz="2400" dirty="0" err="1" smtClean="0"/>
              <a:t>policies</a:t>
            </a:r>
            <a:endParaRPr lang="nl-BE" sz="2400" dirty="0" smtClean="0"/>
          </a:p>
          <a:p>
            <a:pPr lvl="1"/>
            <a:endParaRPr lang="nl-BE" sz="2000" dirty="0" smtClean="0"/>
          </a:p>
          <a:p>
            <a:pPr lvl="1"/>
            <a:r>
              <a:rPr lang="nl-BE" sz="2000" dirty="0" err="1" smtClean="0"/>
              <a:t>Responsibility</a:t>
            </a:r>
            <a:r>
              <a:rPr lang="nl-BE" sz="2000" dirty="0" smtClean="0"/>
              <a:t> </a:t>
            </a:r>
            <a:r>
              <a:rPr lang="nl-BE" sz="2000" dirty="0"/>
              <a:t>of researcher, </a:t>
            </a:r>
            <a:r>
              <a:rPr lang="nl-BE" sz="2000" dirty="0" err="1"/>
              <a:t>central</a:t>
            </a:r>
            <a:r>
              <a:rPr lang="nl-BE" sz="2000" dirty="0"/>
              <a:t> </a:t>
            </a:r>
            <a:r>
              <a:rPr lang="nl-BE" sz="2000" dirty="0" smtClean="0"/>
              <a:t>support </a:t>
            </a:r>
            <a:endParaRPr lang="nl-BE" sz="2000" dirty="0"/>
          </a:p>
          <a:p>
            <a:pPr lvl="1"/>
            <a:endParaRPr lang="nl-BE" sz="2000" dirty="0" smtClean="0"/>
          </a:p>
          <a:p>
            <a:pPr lvl="1"/>
            <a:r>
              <a:rPr lang="nl-BE" sz="2000" dirty="0" smtClean="0"/>
              <a:t>Data </a:t>
            </a:r>
            <a:r>
              <a:rPr lang="nl-BE" sz="2000" dirty="0"/>
              <a:t>management </a:t>
            </a:r>
            <a:r>
              <a:rPr lang="nl-BE" sz="2000" dirty="0" err="1"/>
              <a:t>plans</a:t>
            </a:r>
            <a:r>
              <a:rPr lang="nl-BE" sz="2000" dirty="0"/>
              <a:t> </a:t>
            </a:r>
            <a:r>
              <a:rPr lang="nl-BE" sz="2000" dirty="0" smtClean="0"/>
              <a:t>(criteria </a:t>
            </a:r>
            <a:r>
              <a:rPr lang="nl-BE" sz="2000" dirty="0" err="1" smtClean="0"/>
              <a:t>for</a:t>
            </a:r>
            <a:r>
              <a:rPr lang="nl-BE" sz="2000" dirty="0" smtClean="0"/>
              <a:t> </a:t>
            </a:r>
            <a:r>
              <a:rPr lang="nl-BE" sz="2000" dirty="0" err="1" smtClean="0"/>
              <a:t>internal</a:t>
            </a:r>
            <a:r>
              <a:rPr lang="nl-BE" sz="2000" dirty="0" smtClean="0"/>
              <a:t> </a:t>
            </a:r>
            <a:r>
              <a:rPr lang="nl-BE" sz="2000" dirty="0"/>
              <a:t>research funds)</a:t>
            </a:r>
          </a:p>
          <a:p>
            <a:pPr lvl="1"/>
            <a:endParaRPr lang="nl-BE" sz="2000" dirty="0" smtClean="0"/>
          </a:p>
          <a:p>
            <a:pPr lvl="1"/>
            <a:r>
              <a:rPr lang="nl-BE" sz="2000" dirty="0" smtClean="0"/>
              <a:t>Legal </a:t>
            </a:r>
            <a:r>
              <a:rPr lang="nl-BE" sz="2000" dirty="0"/>
              <a:t>&amp; </a:t>
            </a:r>
            <a:r>
              <a:rPr lang="nl-BE" sz="2000" dirty="0" err="1"/>
              <a:t>ethical</a:t>
            </a:r>
            <a:r>
              <a:rPr lang="nl-BE" sz="2000" dirty="0"/>
              <a:t> issues</a:t>
            </a:r>
          </a:p>
          <a:p>
            <a:pPr lvl="2"/>
            <a:r>
              <a:rPr lang="nl-BE" sz="1600" dirty="0" smtClean="0"/>
              <a:t>RRI, GDPR, Property </a:t>
            </a:r>
            <a:r>
              <a:rPr lang="nl-BE" sz="1600" dirty="0" err="1" smtClean="0"/>
              <a:t>Law</a:t>
            </a:r>
            <a:r>
              <a:rPr lang="nl-BE" sz="1600" dirty="0" smtClean="0"/>
              <a:t>, Privacy </a:t>
            </a:r>
            <a:r>
              <a:rPr lang="nl-BE" sz="1600" dirty="0" err="1" smtClean="0"/>
              <a:t>Law</a:t>
            </a:r>
            <a:r>
              <a:rPr lang="nl-BE" sz="1600" dirty="0" smtClean="0"/>
              <a:t>, </a:t>
            </a:r>
            <a:r>
              <a:rPr lang="nl-BE" sz="1600" dirty="0" err="1" smtClean="0"/>
              <a:t>Ethics</a:t>
            </a:r>
            <a:r>
              <a:rPr lang="nl-BE" sz="1600" dirty="0" smtClean="0"/>
              <a:t>, Information </a:t>
            </a:r>
            <a:r>
              <a:rPr lang="nl-BE" sz="1600" dirty="0" err="1" smtClean="0"/>
              <a:t>safety</a:t>
            </a:r>
            <a:r>
              <a:rPr lang="nl-BE" sz="1600" dirty="0" smtClean="0"/>
              <a:t>, </a:t>
            </a:r>
            <a:r>
              <a:rPr lang="nl-BE" sz="1600" dirty="0" err="1" smtClean="0"/>
              <a:t>Acceptable</a:t>
            </a:r>
            <a:r>
              <a:rPr lang="nl-BE" sz="1600" dirty="0" smtClean="0"/>
              <a:t> </a:t>
            </a:r>
            <a:r>
              <a:rPr lang="nl-BE" sz="1600" dirty="0" err="1" smtClean="0"/>
              <a:t>Use</a:t>
            </a:r>
            <a:r>
              <a:rPr lang="nl-BE" sz="1600" dirty="0" smtClean="0"/>
              <a:t> Policy, </a:t>
            </a:r>
            <a:r>
              <a:rPr lang="nl-BE" sz="1600" dirty="0" err="1" smtClean="0"/>
              <a:t>Regulations</a:t>
            </a:r>
            <a:r>
              <a:rPr lang="nl-BE" sz="1600" dirty="0" smtClean="0"/>
              <a:t> </a:t>
            </a:r>
            <a:r>
              <a:rPr lang="nl-BE" sz="1600" dirty="0" err="1" smtClean="0"/>
              <a:t>from</a:t>
            </a:r>
            <a:r>
              <a:rPr lang="nl-BE" sz="1600" dirty="0" smtClean="0"/>
              <a:t> </a:t>
            </a:r>
            <a:r>
              <a:rPr lang="nl-BE" sz="1600" dirty="0" err="1" smtClean="0"/>
              <a:t>third</a:t>
            </a:r>
            <a:r>
              <a:rPr lang="nl-BE" sz="1600" dirty="0" smtClean="0"/>
              <a:t> </a:t>
            </a:r>
            <a:r>
              <a:rPr lang="nl-BE" sz="1600" dirty="0" err="1" smtClean="0"/>
              <a:t>parties</a:t>
            </a:r>
            <a:r>
              <a:rPr lang="nl-BE" sz="1600" dirty="0" smtClean="0"/>
              <a:t> (</a:t>
            </a:r>
            <a:r>
              <a:rPr lang="nl-BE" sz="1600" dirty="0" err="1" smtClean="0"/>
              <a:t>funders</a:t>
            </a:r>
            <a:r>
              <a:rPr lang="nl-BE" sz="1600" dirty="0" smtClean="0"/>
              <a:t>)</a:t>
            </a:r>
          </a:p>
          <a:p>
            <a:pPr lvl="2"/>
            <a:r>
              <a:rPr lang="nl-BE" sz="1600" dirty="0" err="1"/>
              <a:t>Anonymised</a:t>
            </a:r>
            <a:r>
              <a:rPr lang="nl-BE" sz="1600" dirty="0"/>
              <a:t>, </a:t>
            </a:r>
            <a:r>
              <a:rPr lang="nl-BE" sz="1600" dirty="0" err="1"/>
              <a:t>pseudonymised</a:t>
            </a:r>
            <a:r>
              <a:rPr lang="nl-BE" sz="1600" dirty="0"/>
              <a:t>, </a:t>
            </a:r>
            <a:r>
              <a:rPr lang="nl-BE" sz="1600" dirty="0" err="1"/>
              <a:t>encrypted</a:t>
            </a:r>
            <a:r>
              <a:rPr lang="nl-BE" sz="1600" dirty="0"/>
              <a:t> data, </a:t>
            </a:r>
            <a:r>
              <a:rPr lang="nl-BE" sz="1600" dirty="0" smtClean="0"/>
              <a:t>metadata</a:t>
            </a:r>
          </a:p>
          <a:p>
            <a:pPr lvl="2"/>
            <a:endParaRPr lang="nl-BE" sz="1600" dirty="0" smtClean="0"/>
          </a:p>
          <a:p>
            <a:pPr lvl="1"/>
            <a:r>
              <a:rPr lang="nl-BE" sz="2000" dirty="0" err="1" smtClean="0"/>
              <a:t>Infrastructure</a:t>
            </a:r>
            <a:r>
              <a:rPr lang="nl-BE" sz="2000" dirty="0" smtClean="0"/>
              <a:t>: </a:t>
            </a:r>
          </a:p>
          <a:p>
            <a:pPr lvl="2"/>
            <a:r>
              <a:rPr lang="nl-BE" sz="1600" dirty="0" err="1" smtClean="0"/>
              <a:t>Which</a:t>
            </a:r>
            <a:r>
              <a:rPr lang="nl-BE" sz="1600" dirty="0" smtClean="0"/>
              <a:t> data? Digital data, </a:t>
            </a:r>
            <a:r>
              <a:rPr lang="nl-BE" sz="1600" dirty="0" err="1" smtClean="0"/>
              <a:t>materials</a:t>
            </a:r>
            <a:r>
              <a:rPr lang="nl-BE" sz="1600" dirty="0" smtClean="0"/>
              <a:t> </a:t>
            </a:r>
            <a:r>
              <a:rPr lang="nl-BE" sz="1600" dirty="0" err="1" smtClean="0"/>
              <a:t>and</a:t>
            </a:r>
            <a:r>
              <a:rPr lang="nl-BE" sz="1600" dirty="0" smtClean="0"/>
              <a:t> </a:t>
            </a:r>
            <a:r>
              <a:rPr lang="nl-BE" sz="1600" dirty="0" err="1" smtClean="0"/>
              <a:t>objects</a:t>
            </a:r>
            <a:endParaRPr lang="nl-BE" sz="1600" dirty="0" smtClean="0"/>
          </a:p>
          <a:p>
            <a:pPr lvl="2"/>
            <a:r>
              <a:rPr lang="nl-BE" sz="1600" dirty="0" err="1" smtClean="0"/>
              <a:t>Preservation</a:t>
            </a:r>
            <a:r>
              <a:rPr lang="nl-BE" sz="1600" dirty="0" smtClean="0"/>
              <a:t>, </a:t>
            </a:r>
            <a:r>
              <a:rPr lang="nl-BE" sz="1600" dirty="0" err="1" smtClean="0"/>
              <a:t>archival</a:t>
            </a:r>
            <a:r>
              <a:rPr lang="nl-BE" sz="1600" dirty="0" smtClean="0"/>
              <a:t> </a:t>
            </a:r>
            <a:r>
              <a:rPr lang="nl-BE" sz="1600" dirty="0" err="1" smtClean="0"/>
              <a:t>and</a:t>
            </a:r>
            <a:r>
              <a:rPr lang="nl-BE" sz="1600" dirty="0" smtClean="0"/>
              <a:t> </a:t>
            </a:r>
            <a:r>
              <a:rPr lang="nl-BE" sz="1600" dirty="0" err="1" smtClean="0"/>
              <a:t>removal</a:t>
            </a:r>
            <a:endParaRPr lang="nl-BE" sz="1600" dirty="0" smtClean="0"/>
          </a:p>
          <a:p>
            <a:pPr lvl="2"/>
            <a:r>
              <a:rPr lang="nl-BE" sz="1600" dirty="0" err="1" smtClean="0"/>
              <a:t>Interoperable</a:t>
            </a:r>
            <a:r>
              <a:rPr lang="nl-BE" sz="1600" dirty="0" smtClean="0"/>
              <a:t>: </a:t>
            </a:r>
            <a:r>
              <a:rPr lang="nl-BE" sz="1600" dirty="0" err="1" smtClean="0"/>
              <a:t>semantically</a:t>
            </a:r>
            <a:r>
              <a:rPr lang="nl-BE" sz="1600" dirty="0" smtClean="0"/>
              <a:t>, </a:t>
            </a:r>
            <a:r>
              <a:rPr lang="nl-BE" sz="1600" dirty="0" err="1" smtClean="0"/>
              <a:t>technically</a:t>
            </a:r>
            <a:r>
              <a:rPr lang="nl-BE" sz="1600" dirty="0" smtClean="0"/>
              <a:t>, </a:t>
            </a:r>
            <a:r>
              <a:rPr lang="nl-BE" sz="1600" dirty="0" err="1" smtClean="0"/>
              <a:t>linkage</a:t>
            </a:r>
            <a:r>
              <a:rPr lang="nl-BE" sz="1600" dirty="0" smtClean="0"/>
              <a:t> </a:t>
            </a:r>
            <a:r>
              <a:rPr lang="nl-BE" sz="1600" dirty="0" err="1" smtClean="0"/>
              <a:t>to</a:t>
            </a:r>
            <a:r>
              <a:rPr lang="nl-BE" sz="1600" dirty="0" smtClean="0"/>
              <a:t> RI </a:t>
            </a:r>
            <a:r>
              <a:rPr lang="nl-BE" sz="1600" dirty="0" err="1" smtClean="0"/>
              <a:t>objects</a:t>
            </a:r>
            <a:r>
              <a:rPr lang="nl-BE" sz="1600" dirty="0" smtClean="0"/>
              <a:t>/</a:t>
            </a:r>
            <a:r>
              <a:rPr lang="nl-BE" sz="1600" dirty="0" err="1" smtClean="0"/>
              <a:t>publishers</a:t>
            </a:r>
            <a:endParaRPr lang="nl-BE" sz="1600" dirty="0" smtClean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7955900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Drafting</a:t>
            </a:r>
            <a:r>
              <a:rPr lang="nl-BE" dirty="0" smtClean="0"/>
              <a:t> a research data policy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795320" cy="5361459"/>
          </a:xfrm>
        </p:spPr>
        <p:txBody>
          <a:bodyPr/>
          <a:lstStyle/>
          <a:p>
            <a:pPr marL="0" indent="0">
              <a:buNone/>
            </a:pPr>
            <a:endParaRPr lang="nl-BE" sz="2400" dirty="0" smtClean="0"/>
          </a:p>
          <a:p>
            <a:pPr marL="0" indent="0">
              <a:buNone/>
            </a:pPr>
            <a:r>
              <a:rPr lang="nl-BE" sz="2400" dirty="0" smtClean="0"/>
              <a:t>Hasselt University: Central + 4 </a:t>
            </a:r>
            <a:r>
              <a:rPr lang="nl-BE" sz="2400" dirty="0" err="1" smtClean="0"/>
              <a:t>disciplinary</a:t>
            </a:r>
            <a:r>
              <a:rPr lang="nl-BE" sz="2400" dirty="0" smtClean="0"/>
              <a:t> RD </a:t>
            </a:r>
            <a:r>
              <a:rPr lang="nl-BE" sz="2400" dirty="0" err="1" smtClean="0"/>
              <a:t>policies</a:t>
            </a:r>
            <a:endParaRPr lang="nl-BE" sz="2400" dirty="0" smtClean="0"/>
          </a:p>
          <a:p>
            <a:pPr lvl="1"/>
            <a:endParaRPr lang="nl-BE" sz="2000" dirty="0" smtClean="0"/>
          </a:p>
          <a:p>
            <a:pPr lvl="1"/>
            <a:r>
              <a:rPr lang="nl-BE" sz="2000" dirty="0" smtClean="0"/>
              <a:t>Skills </a:t>
            </a:r>
            <a:r>
              <a:rPr lang="nl-BE" sz="2000" dirty="0" err="1" smtClean="0"/>
              <a:t>and</a:t>
            </a:r>
            <a:r>
              <a:rPr lang="nl-BE" sz="2000" dirty="0" smtClean="0"/>
              <a:t> expertise</a:t>
            </a:r>
          </a:p>
          <a:p>
            <a:pPr lvl="2"/>
            <a:r>
              <a:rPr lang="nl-BE" sz="1600" dirty="0" err="1" smtClean="0"/>
              <a:t>Doctoral</a:t>
            </a:r>
            <a:r>
              <a:rPr lang="nl-BE" sz="1600" dirty="0" smtClean="0"/>
              <a:t> </a:t>
            </a:r>
            <a:r>
              <a:rPr lang="nl-BE" sz="1600" dirty="0" err="1" smtClean="0"/>
              <a:t>and</a:t>
            </a:r>
            <a:r>
              <a:rPr lang="nl-BE" sz="1600" dirty="0" smtClean="0"/>
              <a:t> senior training, training of </a:t>
            </a:r>
            <a:r>
              <a:rPr lang="nl-BE" sz="1600" dirty="0" err="1" smtClean="0"/>
              <a:t>reviewers</a:t>
            </a:r>
            <a:endParaRPr lang="nl-BE" sz="1600" dirty="0" smtClean="0"/>
          </a:p>
          <a:p>
            <a:pPr lvl="2"/>
            <a:endParaRPr lang="nl-BE" sz="1600" dirty="0"/>
          </a:p>
          <a:p>
            <a:pPr lvl="1"/>
            <a:r>
              <a:rPr lang="nl-BE" sz="2000" dirty="0" smtClean="0"/>
              <a:t>IPR issues</a:t>
            </a:r>
          </a:p>
          <a:p>
            <a:pPr lvl="1"/>
            <a:r>
              <a:rPr lang="nl-BE" sz="2000" dirty="0" err="1" smtClean="0"/>
              <a:t>Reuse</a:t>
            </a:r>
            <a:r>
              <a:rPr lang="nl-BE" sz="2000" dirty="0" smtClean="0"/>
              <a:t> </a:t>
            </a:r>
            <a:r>
              <a:rPr lang="nl-BE" sz="2000" dirty="0" err="1" smtClean="0"/>
              <a:t>and</a:t>
            </a:r>
            <a:r>
              <a:rPr lang="nl-BE" sz="2000" dirty="0" smtClean="0"/>
              <a:t> public </a:t>
            </a:r>
            <a:r>
              <a:rPr lang="nl-BE" sz="2000" dirty="0" err="1" smtClean="0"/>
              <a:t>disclosure</a:t>
            </a:r>
            <a:endParaRPr lang="nl-BE" sz="2000" dirty="0" smtClean="0"/>
          </a:p>
          <a:p>
            <a:pPr lvl="1"/>
            <a:r>
              <a:rPr lang="nl-BE" sz="2000" dirty="0" smtClean="0"/>
              <a:t>Exit policy </a:t>
            </a:r>
            <a:r>
              <a:rPr lang="nl-BE" sz="2000" dirty="0" err="1" smtClean="0"/>
              <a:t>for</a:t>
            </a:r>
            <a:r>
              <a:rPr lang="nl-BE" sz="2000" dirty="0" smtClean="0"/>
              <a:t> data of </a:t>
            </a:r>
            <a:r>
              <a:rPr lang="nl-BE" sz="2000" dirty="0" err="1" smtClean="0"/>
              <a:t>researchers</a:t>
            </a:r>
            <a:r>
              <a:rPr lang="nl-BE" sz="2000" dirty="0" smtClean="0"/>
              <a:t> </a:t>
            </a:r>
            <a:r>
              <a:rPr lang="nl-BE" sz="2000" dirty="0" err="1" smtClean="0"/>
              <a:t>leaving</a:t>
            </a:r>
            <a:r>
              <a:rPr lang="nl-BE" sz="2000" dirty="0" smtClean="0"/>
              <a:t> </a:t>
            </a:r>
            <a:r>
              <a:rPr lang="nl-BE" sz="2000" dirty="0" err="1" smtClean="0"/>
              <a:t>the</a:t>
            </a:r>
            <a:r>
              <a:rPr lang="nl-BE" sz="2000" dirty="0" smtClean="0"/>
              <a:t> </a:t>
            </a:r>
            <a:r>
              <a:rPr lang="nl-BE" sz="2000" dirty="0" err="1" smtClean="0"/>
              <a:t>university</a:t>
            </a:r>
            <a:endParaRPr lang="nl-BE" sz="2000" dirty="0" smtClean="0"/>
          </a:p>
          <a:p>
            <a:pPr lvl="1"/>
            <a:r>
              <a:rPr lang="nl-BE" sz="2000" dirty="0" smtClean="0"/>
              <a:t>Monitoring </a:t>
            </a:r>
            <a:r>
              <a:rPr lang="nl-BE" sz="2000" dirty="0" err="1" smtClean="0"/>
              <a:t>and</a:t>
            </a:r>
            <a:r>
              <a:rPr lang="nl-BE" sz="2000" dirty="0" smtClean="0"/>
              <a:t> compliance</a:t>
            </a:r>
          </a:p>
          <a:p>
            <a:pPr lvl="1"/>
            <a:endParaRPr lang="nl-BE" sz="2000" dirty="0"/>
          </a:p>
          <a:p>
            <a:pPr lvl="1"/>
            <a:r>
              <a:rPr lang="nl-BE" sz="2000" dirty="0" err="1" smtClean="0"/>
              <a:t>Inclusion</a:t>
            </a:r>
            <a:r>
              <a:rPr lang="nl-BE" sz="2000" dirty="0" smtClean="0"/>
              <a:t> of RDM in </a:t>
            </a:r>
            <a:r>
              <a:rPr lang="nl-BE" sz="2000" dirty="0" err="1" smtClean="0"/>
              <a:t>the</a:t>
            </a:r>
            <a:r>
              <a:rPr lang="nl-BE" sz="2000" dirty="0" smtClean="0"/>
              <a:t> research(</a:t>
            </a:r>
            <a:r>
              <a:rPr lang="nl-BE" sz="2000" dirty="0" err="1" smtClean="0"/>
              <a:t>er’s</a:t>
            </a:r>
            <a:r>
              <a:rPr lang="nl-BE" sz="2000" dirty="0" smtClean="0"/>
              <a:t>) life </a:t>
            </a:r>
            <a:r>
              <a:rPr lang="nl-BE" sz="2000" dirty="0" err="1" smtClean="0"/>
              <a:t>cycle</a:t>
            </a:r>
            <a:endParaRPr lang="nl-BE" sz="2000" dirty="0" smtClean="0"/>
          </a:p>
          <a:p>
            <a:pPr lvl="2"/>
            <a:r>
              <a:rPr lang="nl-BE" sz="1600" dirty="0" err="1" smtClean="0">
                <a:sym typeface="Wingdings" panose="05000000000000000000" pitchFamily="2" charset="2"/>
              </a:rPr>
              <a:t>Redraw</a:t>
            </a:r>
            <a:r>
              <a:rPr lang="nl-BE" sz="1600" dirty="0" smtClean="0">
                <a:sym typeface="Wingdings" panose="05000000000000000000" pitchFamily="2" charset="2"/>
              </a:rPr>
              <a:t> research </a:t>
            </a:r>
            <a:r>
              <a:rPr lang="nl-BE" sz="1600" dirty="0" err="1" smtClean="0">
                <a:sym typeface="Wingdings" panose="05000000000000000000" pitchFamily="2" charset="2"/>
              </a:rPr>
              <a:t>process</a:t>
            </a:r>
            <a:endParaRPr lang="nl-BE" sz="1600" dirty="0" smtClean="0">
              <a:sym typeface="Wingdings" panose="05000000000000000000" pitchFamily="2" charset="2"/>
            </a:endParaRPr>
          </a:p>
          <a:p>
            <a:pPr lvl="2"/>
            <a:r>
              <a:rPr lang="nl-BE" sz="1600" dirty="0" smtClean="0">
                <a:sym typeface="Wingdings" panose="05000000000000000000" pitchFamily="2" charset="2"/>
              </a:rPr>
              <a:t>New expert team: </a:t>
            </a:r>
            <a:r>
              <a:rPr lang="nl-BE" sz="1600" dirty="0" err="1" smtClean="0">
                <a:sym typeface="Wingdings" panose="05000000000000000000" pitchFamily="2" charset="2"/>
              </a:rPr>
              <a:t>legal</a:t>
            </a:r>
            <a:r>
              <a:rPr lang="nl-BE" sz="1600" dirty="0">
                <a:sym typeface="Wingdings" panose="05000000000000000000" pitchFamily="2" charset="2"/>
              </a:rPr>
              <a:t> </a:t>
            </a:r>
            <a:r>
              <a:rPr lang="nl-BE" sz="1600" dirty="0" err="1" smtClean="0">
                <a:sym typeface="Wingdings" panose="05000000000000000000" pitchFamily="2" charset="2"/>
              </a:rPr>
              <a:t>and</a:t>
            </a:r>
            <a:r>
              <a:rPr lang="nl-BE" sz="1600" dirty="0" smtClean="0">
                <a:sym typeface="Wingdings" panose="05000000000000000000" pitchFamily="2" charset="2"/>
              </a:rPr>
              <a:t> </a:t>
            </a:r>
            <a:r>
              <a:rPr lang="nl-BE" sz="1600" dirty="0" err="1" smtClean="0">
                <a:sym typeface="Wingdings" panose="05000000000000000000" pitchFamily="2" charset="2"/>
              </a:rPr>
              <a:t>ethical</a:t>
            </a:r>
            <a:r>
              <a:rPr lang="nl-BE" sz="1600" dirty="0" smtClean="0">
                <a:sym typeface="Wingdings" panose="05000000000000000000" pitchFamily="2" charset="2"/>
              </a:rPr>
              <a:t> expertise, information </a:t>
            </a:r>
            <a:r>
              <a:rPr lang="nl-BE" sz="1600" dirty="0" err="1" smtClean="0">
                <a:sym typeface="Wingdings" panose="05000000000000000000" pitchFamily="2" charset="2"/>
              </a:rPr>
              <a:t>safety</a:t>
            </a:r>
            <a:r>
              <a:rPr lang="nl-BE" sz="1600" dirty="0" smtClean="0">
                <a:sym typeface="Wingdings" panose="05000000000000000000" pitchFamily="2" charset="2"/>
              </a:rPr>
              <a:t> </a:t>
            </a:r>
            <a:r>
              <a:rPr lang="nl-BE" sz="1600" dirty="0" err="1" smtClean="0">
                <a:sym typeface="Wingdings" panose="05000000000000000000" pitchFamily="2" charset="2"/>
              </a:rPr>
              <a:t>and</a:t>
            </a:r>
            <a:r>
              <a:rPr lang="nl-BE" sz="1600" dirty="0" smtClean="0">
                <a:sym typeface="Wingdings" panose="05000000000000000000" pitchFamily="2" charset="2"/>
              </a:rPr>
              <a:t> data </a:t>
            </a:r>
            <a:r>
              <a:rPr lang="nl-BE" sz="1600" dirty="0" err="1" smtClean="0">
                <a:sym typeface="Wingdings" panose="05000000000000000000" pitchFamily="2" charset="2"/>
              </a:rPr>
              <a:t>protection</a:t>
            </a:r>
            <a:r>
              <a:rPr lang="nl-BE" sz="1600" dirty="0" smtClean="0">
                <a:sym typeface="Wingdings" panose="05000000000000000000" pitchFamily="2" charset="2"/>
              </a:rPr>
              <a:t> </a:t>
            </a:r>
            <a:r>
              <a:rPr lang="nl-BE" sz="1600" dirty="0" err="1" smtClean="0">
                <a:sym typeface="Wingdings" panose="05000000000000000000" pitchFamily="2" charset="2"/>
              </a:rPr>
              <a:t>officers</a:t>
            </a:r>
            <a:r>
              <a:rPr lang="nl-BE" sz="1600" dirty="0" smtClean="0">
                <a:sym typeface="Wingdings" panose="05000000000000000000" pitchFamily="2" charset="2"/>
              </a:rPr>
              <a:t>, </a:t>
            </a:r>
            <a:r>
              <a:rPr lang="nl-BE" sz="1600" dirty="0" err="1" smtClean="0">
                <a:sym typeface="Wingdings" panose="05000000000000000000" pitchFamily="2" charset="2"/>
              </a:rPr>
              <a:t>valorisation</a:t>
            </a:r>
            <a:r>
              <a:rPr lang="nl-BE" sz="1600" dirty="0" smtClean="0">
                <a:sym typeface="Wingdings" panose="05000000000000000000" pitchFamily="2" charset="2"/>
              </a:rPr>
              <a:t> experts, data </a:t>
            </a:r>
            <a:r>
              <a:rPr lang="nl-BE" sz="1600" dirty="0" err="1" smtClean="0">
                <a:sym typeface="Wingdings" panose="05000000000000000000" pitchFamily="2" charset="2"/>
              </a:rPr>
              <a:t>repository</a:t>
            </a:r>
            <a:r>
              <a:rPr lang="nl-BE" sz="1600" dirty="0" smtClean="0">
                <a:sym typeface="Wingdings" panose="05000000000000000000" pitchFamily="2" charset="2"/>
              </a:rPr>
              <a:t> managers, HR </a:t>
            </a:r>
            <a:r>
              <a:rPr lang="nl-BE" sz="1600" dirty="0" err="1" smtClean="0">
                <a:sym typeface="Wingdings" panose="05000000000000000000" pitchFamily="2" charset="2"/>
              </a:rPr>
              <a:t>officers</a:t>
            </a:r>
            <a:endParaRPr lang="nl-BE" sz="1600" dirty="0" smtClean="0"/>
          </a:p>
          <a:p>
            <a:pPr lvl="2"/>
            <a:endParaRPr lang="nl-BE" sz="1600" dirty="0" smtClean="0"/>
          </a:p>
          <a:p>
            <a:pPr lvl="2"/>
            <a:endParaRPr lang="nl-BE" sz="1600" dirty="0" smtClean="0"/>
          </a:p>
          <a:p>
            <a:pPr lvl="1"/>
            <a:endParaRPr lang="nl-BE" sz="2000" dirty="0" smtClean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7643211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(Open) Research Data management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686800" cy="5361459"/>
          </a:xfrm>
        </p:spPr>
        <p:txBody>
          <a:bodyPr/>
          <a:lstStyle/>
          <a:p>
            <a:endParaRPr lang="nl-BE" sz="2000" dirty="0" smtClean="0"/>
          </a:p>
          <a:p>
            <a:r>
              <a:rPr lang="nl-BE" sz="2000" dirty="0" smtClean="0"/>
              <a:t>VLIR </a:t>
            </a:r>
            <a:r>
              <a:rPr lang="nl-BE" sz="2000" dirty="0" err="1" smtClean="0"/>
              <a:t>Working</a:t>
            </a:r>
            <a:r>
              <a:rPr lang="nl-BE" sz="2000" dirty="0" smtClean="0"/>
              <a:t> Group RDM</a:t>
            </a:r>
          </a:p>
          <a:p>
            <a:pPr lvl="1"/>
            <a:r>
              <a:rPr lang="nl-BE" sz="2000" dirty="0" smtClean="0"/>
              <a:t>Members:</a:t>
            </a:r>
          </a:p>
          <a:p>
            <a:pPr lvl="2"/>
            <a:r>
              <a:rPr lang="nl-BE" dirty="0" smtClean="0"/>
              <a:t>Legal </a:t>
            </a:r>
            <a:r>
              <a:rPr lang="nl-BE" dirty="0" err="1" smtClean="0"/>
              <a:t>officers</a:t>
            </a:r>
            <a:r>
              <a:rPr lang="nl-BE" dirty="0" smtClean="0"/>
              <a:t>, research </a:t>
            </a:r>
            <a:r>
              <a:rPr lang="nl-BE" dirty="0" err="1" smtClean="0"/>
              <a:t>coordination</a:t>
            </a:r>
            <a:r>
              <a:rPr lang="nl-BE" dirty="0" smtClean="0"/>
              <a:t> </a:t>
            </a:r>
            <a:r>
              <a:rPr lang="nl-BE" dirty="0" err="1" smtClean="0"/>
              <a:t>officers</a:t>
            </a:r>
            <a:r>
              <a:rPr lang="nl-BE" dirty="0" smtClean="0"/>
              <a:t> + …</a:t>
            </a:r>
          </a:p>
          <a:p>
            <a:pPr lvl="1"/>
            <a:r>
              <a:rPr lang="nl-BE" sz="2000" dirty="0" smtClean="0"/>
              <a:t>Cooperation on:</a:t>
            </a:r>
          </a:p>
          <a:p>
            <a:pPr lvl="2"/>
            <a:r>
              <a:rPr lang="nl-BE" dirty="0" err="1"/>
              <a:t>Drafting</a:t>
            </a:r>
            <a:r>
              <a:rPr lang="nl-BE" dirty="0"/>
              <a:t> DMP </a:t>
            </a:r>
            <a:r>
              <a:rPr lang="nl-BE" dirty="0" err="1"/>
              <a:t>questions</a:t>
            </a:r>
            <a:r>
              <a:rPr lang="nl-BE" dirty="0"/>
              <a:t> </a:t>
            </a:r>
            <a:r>
              <a:rPr lang="nl-BE" dirty="0" err="1"/>
              <a:t>for</a:t>
            </a:r>
            <a:r>
              <a:rPr lang="nl-BE" dirty="0"/>
              <a:t> </a:t>
            </a:r>
            <a:r>
              <a:rPr lang="nl-BE" dirty="0" err="1" smtClean="0"/>
              <a:t>funders</a:t>
            </a:r>
            <a:endParaRPr lang="nl-BE" dirty="0"/>
          </a:p>
          <a:p>
            <a:pPr lvl="3"/>
            <a:r>
              <a:rPr lang="nl-BE" sz="2000" dirty="0" smtClean="0"/>
              <a:t>Application, start &amp; end</a:t>
            </a:r>
          </a:p>
          <a:p>
            <a:pPr lvl="3"/>
            <a:r>
              <a:rPr lang="nl-BE" sz="2000" dirty="0" smtClean="0"/>
              <a:t>Financial incentives</a:t>
            </a:r>
            <a:r>
              <a:rPr lang="nl-BE" sz="2000" dirty="0" smtClean="0"/>
              <a:t>? </a:t>
            </a:r>
            <a:r>
              <a:rPr lang="nl-BE" sz="2000" dirty="0" err="1" smtClean="0"/>
              <a:t>By</a:t>
            </a:r>
            <a:r>
              <a:rPr lang="nl-BE" sz="2000" dirty="0" smtClean="0"/>
              <a:t> </a:t>
            </a:r>
            <a:r>
              <a:rPr lang="nl-BE" sz="2000" dirty="0" err="1" smtClean="0"/>
              <a:t>and</a:t>
            </a:r>
            <a:r>
              <a:rPr lang="nl-BE" sz="2000" dirty="0" smtClean="0"/>
              <a:t> </a:t>
            </a:r>
            <a:r>
              <a:rPr lang="nl-BE" sz="2000" dirty="0" err="1" smtClean="0"/>
              <a:t>to</a:t>
            </a:r>
            <a:r>
              <a:rPr lang="nl-BE" sz="2000" dirty="0" smtClean="0"/>
              <a:t> </a:t>
            </a:r>
            <a:r>
              <a:rPr lang="nl-BE" sz="2000" dirty="0" err="1" smtClean="0"/>
              <a:t>whom</a:t>
            </a:r>
            <a:r>
              <a:rPr lang="nl-BE" sz="2000" dirty="0" smtClean="0"/>
              <a:t>?</a:t>
            </a:r>
            <a:endParaRPr lang="nl-BE" sz="2000" dirty="0"/>
          </a:p>
          <a:p>
            <a:pPr lvl="2"/>
            <a:r>
              <a:rPr lang="nl-BE" dirty="0" err="1" smtClean="0"/>
              <a:t>Looking</a:t>
            </a:r>
            <a:r>
              <a:rPr lang="nl-BE" dirty="0" smtClean="0"/>
              <a:t> </a:t>
            </a:r>
            <a:r>
              <a:rPr lang="nl-BE" dirty="0" err="1" smtClean="0"/>
              <a:t>for</a:t>
            </a:r>
            <a:r>
              <a:rPr lang="nl-BE" dirty="0" smtClean="0"/>
              <a:t> </a:t>
            </a:r>
            <a:r>
              <a:rPr lang="nl-BE" dirty="0" err="1" smtClean="0"/>
              <a:t>an</a:t>
            </a:r>
            <a:r>
              <a:rPr lang="nl-BE" dirty="0" smtClean="0"/>
              <a:t> </a:t>
            </a:r>
            <a:r>
              <a:rPr lang="nl-BE" dirty="0" err="1" smtClean="0"/>
              <a:t>appropriate</a:t>
            </a:r>
            <a:r>
              <a:rPr lang="nl-BE" dirty="0" smtClean="0"/>
              <a:t> </a:t>
            </a:r>
            <a:r>
              <a:rPr lang="nl-BE" dirty="0" err="1" smtClean="0"/>
              <a:t>infrastructure</a:t>
            </a:r>
            <a:endParaRPr lang="nl-BE" dirty="0" smtClean="0"/>
          </a:p>
          <a:p>
            <a:endParaRPr lang="nl-BE" sz="2000" dirty="0" smtClean="0"/>
          </a:p>
          <a:p>
            <a:r>
              <a:rPr lang="nl-BE" sz="2000" dirty="0" err="1" smtClean="0"/>
              <a:t>Flemish</a:t>
            </a:r>
            <a:r>
              <a:rPr lang="nl-BE" sz="2000" dirty="0" smtClean="0"/>
              <a:t> </a:t>
            </a:r>
            <a:r>
              <a:rPr lang="nl-BE" sz="2000" dirty="0"/>
              <a:t>consortium</a:t>
            </a:r>
          </a:p>
          <a:p>
            <a:pPr lvl="1"/>
            <a:r>
              <a:rPr lang="nl-BE" sz="2000" dirty="0">
                <a:hlinkClick r:id="rId3"/>
              </a:rPr>
              <a:t>DMPonline.be</a:t>
            </a:r>
            <a:endParaRPr lang="nl-BE" sz="2000" dirty="0"/>
          </a:p>
          <a:p>
            <a:pPr lvl="1"/>
            <a:r>
              <a:rPr lang="nl-BE" sz="2000" dirty="0"/>
              <a:t>BELNET server, </a:t>
            </a:r>
            <a:r>
              <a:rPr lang="nl-BE" sz="2000" dirty="0" err="1"/>
              <a:t>coordinated</a:t>
            </a:r>
            <a:r>
              <a:rPr lang="nl-BE" sz="2000" dirty="0"/>
              <a:t> </a:t>
            </a:r>
            <a:r>
              <a:rPr lang="nl-BE" sz="2000" dirty="0" err="1"/>
              <a:t>by</a:t>
            </a:r>
            <a:r>
              <a:rPr lang="nl-BE" sz="2000" dirty="0"/>
              <a:t> </a:t>
            </a:r>
            <a:r>
              <a:rPr lang="nl-BE" sz="2000" dirty="0" err="1"/>
              <a:t>Ghent</a:t>
            </a:r>
            <a:r>
              <a:rPr lang="nl-BE" sz="2000" dirty="0"/>
              <a:t> University</a:t>
            </a:r>
          </a:p>
          <a:p>
            <a:pPr lvl="1"/>
            <a:r>
              <a:rPr lang="nl-BE" sz="2000" dirty="0"/>
              <a:t>4 </a:t>
            </a:r>
            <a:r>
              <a:rPr lang="nl-BE" sz="2000" dirty="0" err="1"/>
              <a:t>Flemish</a:t>
            </a:r>
            <a:r>
              <a:rPr lang="nl-BE" sz="2000" dirty="0"/>
              <a:t> </a:t>
            </a:r>
            <a:r>
              <a:rPr lang="nl-BE" sz="2000" dirty="0" err="1"/>
              <a:t>universities</a:t>
            </a:r>
            <a:endParaRPr lang="nl-BE" sz="2000" dirty="0"/>
          </a:p>
          <a:p>
            <a:pPr lvl="1"/>
            <a:r>
              <a:rPr lang="nl-BE" sz="2000" dirty="0" err="1"/>
              <a:t>From</a:t>
            </a:r>
            <a:r>
              <a:rPr lang="nl-BE" sz="2000" dirty="0"/>
              <a:t> 1/1/2018: research </a:t>
            </a:r>
            <a:r>
              <a:rPr lang="nl-BE" sz="2000" dirty="0" err="1"/>
              <a:t>institutes</a:t>
            </a:r>
            <a:endParaRPr lang="nl-BE" sz="2000" dirty="0"/>
          </a:p>
          <a:p>
            <a:pPr lvl="2"/>
            <a:endParaRPr lang="nl-BE" dirty="0" smtClean="0"/>
          </a:p>
          <a:p>
            <a:pPr lvl="2"/>
            <a:endParaRPr lang="nl-BE" dirty="0" smtClean="0"/>
          </a:p>
          <a:p>
            <a:pPr lvl="1"/>
            <a:endParaRPr lang="nl-BE" dirty="0"/>
          </a:p>
          <a:p>
            <a:endParaRPr lang="nl-BE" dirty="0" smtClean="0"/>
          </a:p>
          <a:p>
            <a:pPr lvl="1"/>
            <a:endParaRPr lang="nl-BE" dirty="0"/>
          </a:p>
          <a:p>
            <a:pPr lvl="1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460777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FRIS 1.0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795320" cy="5361459"/>
          </a:xfrm>
        </p:spPr>
        <p:txBody>
          <a:bodyPr/>
          <a:lstStyle/>
          <a:p>
            <a:pPr marL="914400" lvl="2" indent="0">
              <a:buNone/>
            </a:pPr>
            <a:endParaRPr lang="nl-BE" dirty="0"/>
          </a:p>
          <a:p>
            <a:pPr lvl="1"/>
            <a:r>
              <a:rPr lang="nl-BE" dirty="0"/>
              <a:t>Data providers:</a:t>
            </a:r>
          </a:p>
          <a:p>
            <a:pPr lvl="2"/>
            <a:r>
              <a:rPr lang="nl-BE" dirty="0" err="1"/>
              <a:t>All</a:t>
            </a:r>
            <a:r>
              <a:rPr lang="nl-BE" dirty="0"/>
              <a:t> 5 </a:t>
            </a:r>
            <a:r>
              <a:rPr lang="nl-BE" dirty="0" err="1"/>
              <a:t>Flemish</a:t>
            </a:r>
            <a:r>
              <a:rPr lang="nl-BE" dirty="0"/>
              <a:t> </a:t>
            </a:r>
            <a:r>
              <a:rPr lang="nl-BE" dirty="0" err="1"/>
              <a:t>Universities</a:t>
            </a:r>
            <a:endParaRPr lang="nl-BE" dirty="0"/>
          </a:p>
          <a:p>
            <a:pPr lvl="2"/>
            <a:r>
              <a:rPr lang="nl-BE" dirty="0"/>
              <a:t>Financial stimulus </a:t>
            </a:r>
            <a:r>
              <a:rPr lang="nl-BE" dirty="0" err="1"/>
              <a:t>for</a:t>
            </a:r>
            <a:r>
              <a:rPr lang="nl-BE" dirty="0"/>
              <a:t> data delivery in bulk, 2 </a:t>
            </a:r>
            <a:r>
              <a:rPr lang="nl-BE" dirty="0" err="1" smtClean="0"/>
              <a:t>times</a:t>
            </a:r>
            <a:r>
              <a:rPr lang="nl-BE" dirty="0" smtClean="0"/>
              <a:t>/</a:t>
            </a:r>
            <a:r>
              <a:rPr lang="nl-BE" dirty="0" err="1" smtClean="0"/>
              <a:t>year</a:t>
            </a:r>
            <a:endParaRPr lang="nl-BE" dirty="0" smtClean="0"/>
          </a:p>
          <a:p>
            <a:pPr lvl="2"/>
            <a:r>
              <a:rPr lang="nl-BE" dirty="0" smtClean="0"/>
              <a:t>CERIF-XML</a:t>
            </a:r>
            <a:endParaRPr lang="nl-BE" dirty="0"/>
          </a:p>
          <a:p>
            <a:pPr marL="914400" lvl="2" indent="0">
              <a:buNone/>
            </a:pPr>
            <a:endParaRPr lang="nl-BE" dirty="0"/>
          </a:p>
          <a:p>
            <a:pPr marL="857250" lvl="1" indent="-342900"/>
            <a:r>
              <a:rPr lang="nl-BE" dirty="0" smtClean="0"/>
              <a:t>Data &amp; </a:t>
            </a:r>
            <a:r>
              <a:rPr lang="nl-BE" dirty="0" err="1" smtClean="0"/>
              <a:t>classifications</a:t>
            </a:r>
            <a:r>
              <a:rPr lang="nl-BE" dirty="0" smtClean="0"/>
              <a:t>:</a:t>
            </a:r>
          </a:p>
          <a:p>
            <a:pPr lvl="2"/>
            <a:r>
              <a:rPr lang="nl-BE" dirty="0" err="1" smtClean="0"/>
              <a:t>Researchers</a:t>
            </a:r>
            <a:r>
              <a:rPr lang="nl-BE" dirty="0" smtClean="0"/>
              <a:t> 		</a:t>
            </a:r>
            <a:r>
              <a:rPr lang="nl-BE" dirty="0" err="1" smtClean="0"/>
              <a:t>Science</a:t>
            </a:r>
            <a:r>
              <a:rPr lang="nl-BE" dirty="0" smtClean="0"/>
              <a:t> Discipline Codes </a:t>
            </a:r>
          </a:p>
          <a:p>
            <a:pPr lvl="2"/>
            <a:r>
              <a:rPr lang="nl-BE" dirty="0" err="1" smtClean="0"/>
              <a:t>Organisations</a:t>
            </a:r>
            <a:r>
              <a:rPr lang="nl-BE" dirty="0" smtClean="0"/>
              <a:t>		</a:t>
            </a:r>
            <a:r>
              <a:rPr lang="nl-BE" dirty="0" err="1" smtClean="0"/>
              <a:t>Science</a:t>
            </a:r>
            <a:r>
              <a:rPr lang="nl-BE" dirty="0" smtClean="0"/>
              <a:t> Discipline Codes</a:t>
            </a:r>
          </a:p>
          <a:p>
            <a:pPr lvl="2"/>
            <a:r>
              <a:rPr lang="nl-BE" dirty="0" smtClean="0"/>
              <a:t>Research </a:t>
            </a:r>
            <a:r>
              <a:rPr lang="nl-BE" dirty="0" err="1" smtClean="0"/>
              <a:t>projects</a:t>
            </a:r>
            <a:r>
              <a:rPr lang="nl-BE" dirty="0" smtClean="0"/>
              <a:t>		Financial Codes</a:t>
            </a:r>
          </a:p>
          <a:p>
            <a:pPr lvl="2"/>
            <a:endParaRPr lang="nl-BE" dirty="0" smtClean="0"/>
          </a:p>
          <a:p>
            <a:pPr lvl="1"/>
            <a:r>
              <a:rPr lang="nl-BE" dirty="0" smtClean="0"/>
              <a:t>Simple </a:t>
            </a:r>
            <a:r>
              <a:rPr lang="nl-BE" dirty="0" err="1" smtClean="0"/>
              <a:t>technical</a:t>
            </a:r>
            <a:r>
              <a:rPr lang="nl-BE" dirty="0" smtClean="0"/>
              <a:t> </a:t>
            </a:r>
            <a:r>
              <a:rPr lang="nl-BE" dirty="0" err="1" smtClean="0"/>
              <a:t>validation</a:t>
            </a:r>
            <a:r>
              <a:rPr lang="nl-BE" dirty="0" smtClean="0"/>
              <a:t> </a:t>
            </a:r>
            <a:r>
              <a:rPr lang="nl-BE" dirty="0" err="1" smtClean="0"/>
              <a:t>rules</a:t>
            </a:r>
            <a:endParaRPr lang="nl-BE" dirty="0" smtClean="0"/>
          </a:p>
          <a:p>
            <a:pPr lvl="2"/>
            <a:r>
              <a:rPr lang="nl-BE" dirty="0" err="1" smtClean="0"/>
              <a:t>Example</a:t>
            </a:r>
            <a:r>
              <a:rPr lang="nl-BE" dirty="0" smtClean="0"/>
              <a:t>: </a:t>
            </a:r>
            <a:r>
              <a:rPr lang="nl-BE" dirty="0" err="1" smtClean="0"/>
              <a:t>Use</a:t>
            </a:r>
            <a:r>
              <a:rPr lang="nl-BE" dirty="0" smtClean="0"/>
              <a:t> a </a:t>
            </a:r>
            <a:r>
              <a:rPr lang="nl-BE" dirty="0" err="1" smtClean="0"/>
              <a:t>valid</a:t>
            </a:r>
            <a:r>
              <a:rPr lang="nl-BE" dirty="0" smtClean="0"/>
              <a:t> financial code</a:t>
            </a:r>
          </a:p>
          <a:p>
            <a:pPr lvl="2"/>
            <a:endParaRPr lang="nl-BE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491880" y="3717032"/>
            <a:ext cx="151216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707904" y="4077072"/>
            <a:ext cx="129614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067944" y="4437112"/>
            <a:ext cx="93610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389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Picture 2" descr="Image result for data tsunami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7846420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78150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2050" name="Picture 2" descr="Image result for research data management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30" y="116632"/>
            <a:ext cx="7469908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63620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098" name="Picture 2" descr="https://www.computecanada.ca/wp-content/uploads/2016/01/Research-Data-Management-300x24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1" y="836712"/>
            <a:ext cx="6271665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62670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1546" y="5085184"/>
            <a:ext cx="8924950" cy="16740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Acknowledgements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sz="2000" dirty="0" smtClean="0"/>
          </a:p>
          <a:p>
            <a:r>
              <a:rPr lang="nl-BE" sz="2000" dirty="0" err="1" smtClean="0"/>
              <a:t>Flanders</a:t>
            </a:r>
            <a:r>
              <a:rPr lang="nl-BE" sz="2000" dirty="0" smtClean="0"/>
              <a:t> </a:t>
            </a:r>
            <a:r>
              <a:rPr lang="nl-BE" sz="2000" dirty="0" err="1"/>
              <a:t>Government</a:t>
            </a:r>
            <a:r>
              <a:rPr lang="nl-BE" sz="2000" dirty="0"/>
              <a:t>, </a:t>
            </a:r>
            <a:r>
              <a:rPr lang="nl-BE" sz="2000" dirty="0" err="1"/>
              <a:t>Department</a:t>
            </a:r>
            <a:r>
              <a:rPr lang="nl-BE" sz="2000" dirty="0"/>
              <a:t> </a:t>
            </a:r>
            <a:r>
              <a:rPr lang="nl-BE" sz="2000" dirty="0" err="1"/>
              <a:t>Economy</a:t>
            </a:r>
            <a:r>
              <a:rPr lang="nl-BE" sz="2000" dirty="0"/>
              <a:t>, </a:t>
            </a:r>
            <a:r>
              <a:rPr lang="nl-BE" sz="2000" dirty="0" err="1"/>
              <a:t>Science</a:t>
            </a:r>
            <a:r>
              <a:rPr lang="nl-BE" sz="2000" dirty="0"/>
              <a:t> </a:t>
            </a:r>
            <a:r>
              <a:rPr lang="nl-BE" sz="2000" dirty="0" err="1"/>
              <a:t>and</a:t>
            </a:r>
            <a:r>
              <a:rPr lang="nl-BE" sz="2000" dirty="0"/>
              <a:t> </a:t>
            </a:r>
            <a:r>
              <a:rPr lang="nl-BE" sz="2000" dirty="0" err="1"/>
              <a:t>Innovation</a:t>
            </a:r>
            <a:r>
              <a:rPr lang="nl-BE" sz="2000" dirty="0"/>
              <a:t> (EWI</a:t>
            </a:r>
            <a:r>
              <a:rPr lang="nl-BE" sz="2000" dirty="0" smtClean="0"/>
              <a:t>)</a:t>
            </a:r>
          </a:p>
          <a:p>
            <a:endParaRPr lang="nl-BE" sz="2000" dirty="0" smtClean="0"/>
          </a:p>
          <a:p>
            <a:r>
              <a:rPr lang="nl-BE" sz="2000" dirty="0" smtClean="0"/>
              <a:t>ECOOM-</a:t>
            </a:r>
            <a:r>
              <a:rPr lang="nl-BE" sz="2000" dirty="0" err="1" smtClean="0"/>
              <a:t>UHasselt</a:t>
            </a:r>
            <a:r>
              <a:rPr lang="nl-BE" sz="2000" dirty="0" smtClean="0"/>
              <a:t> project team</a:t>
            </a:r>
          </a:p>
          <a:p>
            <a:endParaRPr lang="nl-BE" sz="2000" dirty="0"/>
          </a:p>
        </p:txBody>
      </p:sp>
      <p:pic>
        <p:nvPicPr>
          <p:cNvPr id="6" name="Picture 8" descr="http://upload.wikimedia.org/wikipedia/commons/7/70/Belgium_RegProv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822616"/>
            <a:ext cx="2429132" cy="204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301" y="5085184"/>
            <a:ext cx="3680931" cy="1674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Image result for hasselt universit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50" y="2780928"/>
            <a:ext cx="615315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925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8503572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81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FRIS 1.0</a:t>
            </a:r>
            <a:endParaRPr lang="nl-BE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41475"/>
            <a:ext cx="7972334" cy="3803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197704" y="3383280"/>
            <a:ext cx="2283702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7951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7473950" cy="2819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379836"/>
            <a:ext cx="7137400" cy="2273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0" y="4406156"/>
            <a:ext cx="7397750" cy="1581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5366048"/>
            <a:ext cx="17462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smtClean="0"/>
              <a:t>ORCID</a:t>
            </a:r>
          </a:p>
          <a:p>
            <a:r>
              <a:rPr lang="nl-BE" b="1" dirty="0" err="1" smtClean="0"/>
              <a:t>ResearcherID</a:t>
            </a:r>
            <a:endParaRPr lang="nl-BE" b="1" dirty="0" smtClean="0"/>
          </a:p>
          <a:p>
            <a:r>
              <a:rPr lang="nl-BE" b="1" dirty="0" err="1" smtClean="0"/>
              <a:t>ScopusID</a:t>
            </a:r>
            <a:endParaRPr lang="nl-BE" b="1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892597" y="5366048"/>
            <a:ext cx="746547" cy="2808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532188" y="176352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smtClean="0"/>
              <a:t>Project </a:t>
            </a:r>
            <a:r>
              <a:rPr lang="nl-BE" b="1" dirty="0" err="1" smtClean="0"/>
              <a:t>IDs</a:t>
            </a:r>
            <a:endParaRPr lang="nl-BE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532188" y="400384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err="1" smtClean="0"/>
              <a:t>Organisation</a:t>
            </a:r>
            <a:r>
              <a:rPr lang="nl-BE" b="1" dirty="0" smtClean="0"/>
              <a:t> </a:t>
            </a:r>
            <a:r>
              <a:rPr lang="nl-BE" b="1" dirty="0" err="1" smtClean="0"/>
              <a:t>IDs</a:t>
            </a:r>
            <a:endParaRPr lang="nl-BE" b="1" dirty="0"/>
          </a:p>
        </p:txBody>
      </p:sp>
    </p:spTree>
    <p:extLst>
      <p:ext uri="{BB962C8B-B14F-4D97-AF65-F5344CB8AC3E}">
        <p14:creationId xmlns:p14="http://schemas.microsoft.com/office/powerpoint/2010/main" val="323865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FRIS 2.0 </a:t>
            </a:r>
            <a:r>
              <a:rPr lang="nl-BE" dirty="0" err="1" smtClean="0"/>
              <a:t>Needs</a:t>
            </a:r>
            <a:r>
              <a:rPr lang="nl-BE" dirty="0" smtClean="0"/>
              <a:t> &amp; drivers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686800" cy="5361459"/>
          </a:xfrm>
        </p:spPr>
        <p:txBody>
          <a:bodyPr/>
          <a:lstStyle/>
          <a:p>
            <a:endParaRPr lang="nl-BE" dirty="0" smtClean="0"/>
          </a:p>
          <a:p>
            <a:r>
              <a:rPr lang="nl-BE" sz="2400" dirty="0" smtClean="0"/>
              <a:t>Correct, </a:t>
            </a:r>
            <a:r>
              <a:rPr lang="nl-BE" sz="2400" dirty="0" err="1" smtClean="0"/>
              <a:t>actual</a:t>
            </a:r>
            <a:r>
              <a:rPr lang="nl-BE" sz="2400" dirty="0" smtClean="0"/>
              <a:t>, complete research information</a:t>
            </a:r>
          </a:p>
          <a:p>
            <a:pPr lvl="1"/>
            <a:r>
              <a:rPr lang="nl-BE" sz="2000" dirty="0" smtClean="0"/>
              <a:t>Maximum </a:t>
            </a:r>
            <a:r>
              <a:rPr lang="nl-BE" sz="2000" dirty="0" err="1" smtClean="0"/>
              <a:t>reuse</a:t>
            </a:r>
            <a:r>
              <a:rPr lang="nl-BE" sz="2000" dirty="0" smtClean="0"/>
              <a:t> of research information</a:t>
            </a:r>
          </a:p>
          <a:p>
            <a:pPr lvl="1"/>
            <a:r>
              <a:rPr lang="nl-BE" sz="2000" dirty="0" err="1"/>
              <a:t>B</a:t>
            </a:r>
            <a:r>
              <a:rPr lang="nl-BE" sz="2000" dirty="0" err="1" smtClean="0"/>
              <a:t>y</a:t>
            </a:r>
            <a:r>
              <a:rPr lang="nl-BE" sz="2000" dirty="0" smtClean="0"/>
              <a:t> </a:t>
            </a:r>
            <a:r>
              <a:rPr lang="nl-BE" sz="2000" dirty="0" err="1" smtClean="0"/>
              <a:t>connecting</a:t>
            </a:r>
            <a:r>
              <a:rPr lang="nl-BE" sz="2000" dirty="0" smtClean="0"/>
              <a:t> data silo’s </a:t>
            </a:r>
            <a:r>
              <a:rPr lang="nl-BE" sz="2000" dirty="0" err="1" smtClean="0"/>
              <a:t>using</a:t>
            </a:r>
            <a:r>
              <a:rPr lang="nl-BE" sz="2000" dirty="0" smtClean="0"/>
              <a:t> </a:t>
            </a:r>
            <a:r>
              <a:rPr lang="nl-BE" sz="2000" dirty="0" err="1" smtClean="0"/>
              <a:t>standards</a:t>
            </a:r>
            <a:r>
              <a:rPr lang="nl-BE" sz="2000" dirty="0" smtClean="0"/>
              <a:t> &amp; </a:t>
            </a:r>
            <a:r>
              <a:rPr lang="nl-BE" sz="2000" dirty="0" err="1" smtClean="0"/>
              <a:t>identifiers</a:t>
            </a:r>
            <a:endParaRPr lang="nl-BE" sz="2000" dirty="0" smtClean="0"/>
          </a:p>
          <a:p>
            <a:pPr lvl="1"/>
            <a:r>
              <a:rPr lang="nl-BE" sz="2000" dirty="0" err="1" smtClean="0"/>
              <a:t>Reducing</a:t>
            </a:r>
            <a:r>
              <a:rPr lang="nl-BE" sz="2000" dirty="0" smtClean="0"/>
              <a:t> system </a:t>
            </a:r>
            <a:r>
              <a:rPr lang="nl-BE" sz="2000" dirty="0" err="1" smtClean="0"/>
              <a:t>costs</a:t>
            </a:r>
            <a:endParaRPr lang="nl-BE" sz="2000" dirty="0" smtClean="0"/>
          </a:p>
          <a:p>
            <a:endParaRPr lang="nl-BE" dirty="0" smtClean="0"/>
          </a:p>
          <a:p>
            <a:r>
              <a:rPr lang="nl-BE" sz="2400" dirty="0" smtClean="0"/>
              <a:t>CRIS services &amp; </a:t>
            </a:r>
            <a:r>
              <a:rPr lang="nl-BE" sz="2400" dirty="0" err="1" smtClean="0"/>
              <a:t>applications</a:t>
            </a:r>
            <a:endParaRPr lang="nl-BE" sz="2400" dirty="0" smtClean="0"/>
          </a:p>
          <a:p>
            <a:pPr lvl="1"/>
            <a:r>
              <a:rPr lang="nl-BE" sz="2000" dirty="0" err="1" smtClean="0"/>
              <a:t>Administrative</a:t>
            </a:r>
            <a:r>
              <a:rPr lang="nl-BE" sz="2000" dirty="0" smtClean="0"/>
              <a:t> </a:t>
            </a:r>
            <a:r>
              <a:rPr lang="nl-BE" sz="2000" dirty="0" err="1" smtClean="0"/>
              <a:t>reduction</a:t>
            </a:r>
            <a:r>
              <a:rPr lang="nl-BE" sz="2000" dirty="0" smtClean="0"/>
              <a:t> of research </a:t>
            </a:r>
            <a:r>
              <a:rPr lang="nl-BE" sz="2000" dirty="0" err="1" smtClean="0"/>
              <a:t>reporting</a:t>
            </a:r>
            <a:r>
              <a:rPr lang="nl-BE" sz="2000" dirty="0" smtClean="0"/>
              <a:t> (Peters et al. 2011)</a:t>
            </a:r>
          </a:p>
          <a:p>
            <a:pPr lvl="1"/>
            <a:r>
              <a:rPr lang="nl-BE" sz="2000" dirty="0" err="1" smtClean="0"/>
              <a:t>Increased</a:t>
            </a:r>
            <a:r>
              <a:rPr lang="nl-BE" sz="2000" dirty="0" smtClean="0"/>
              <a:t> </a:t>
            </a:r>
            <a:r>
              <a:rPr lang="nl-BE" sz="2000" dirty="0" err="1" smtClean="0"/>
              <a:t>strategic</a:t>
            </a:r>
            <a:r>
              <a:rPr lang="nl-BE" sz="2000" dirty="0" smtClean="0"/>
              <a:t> intelligence</a:t>
            </a:r>
          </a:p>
          <a:p>
            <a:pPr lvl="1"/>
            <a:r>
              <a:rPr lang="nl-BE" sz="2000" dirty="0" err="1" smtClean="0"/>
              <a:t>Efficient</a:t>
            </a:r>
            <a:r>
              <a:rPr lang="nl-BE" sz="2000" dirty="0" smtClean="0"/>
              <a:t> &amp; </a:t>
            </a:r>
            <a:r>
              <a:rPr lang="nl-BE" sz="2000" dirty="0" err="1" smtClean="0"/>
              <a:t>effective</a:t>
            </a:r>
            <a:r>
              <a:rPr lang="nl-BE" sz="2000" dirty="0" smtClean="0"/>
              <a:t> policy monitoring</a:t>
            </a:r>
          </a:p>
          <a:p>
            <a:pPr lvl="1"/>
            <a:r>
              <a:rPr lang="nl-BE" sz="2000" dirty="0" smtClean="0"/>
              <a:t>More information services</a:t>
            </a:r>
          </a:p>
          <a:p>
            <a:pPr lvl="1"/>
            <a:endParaRPr lang="nl-BE" sz="2000" dirty="0"/>
          </a:p>
          <a:p>
            <a:pPr lvl="1"/>
            <a:endParaRPr lang="nl-BE" dirty="0" smtClean="0"/>
          </a:p>
          <a:p>
            <a:endParaRPr lang="nl-BE" dirty="0" smtClean="0"/>
          </a:p>
          <a:p>
            <a:endParaRPr lang="nl-BE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57166"/>
            <a:ext cx="2733571" cy="556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366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9217024" cy="549844"/>
          </a:xfrm>
        </p:spPr>
        <p:txBody>
          <a:bodyPr>
            <a:normAutofit/>
          </a:bodyPr>
          <a:lstStyle/>
          <a:p>
            <a:r>
              <a:rPr lang="nl-BE" dirty="0" smtClean="0"/>
              <a:t>FRIS 2.0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168" y="764704"/>
            <a:ext cx="8795320" cy="5361459"/>
          </a:xfrm>
        </p:spPr>
        <p:txBody>
          <a:bodyPr/>
          <a:lstStyle/>
          <a:p>
            <a:pPr marL="914400" lvl="2" indent="0">
              <a:buNone/>
            </a:pPr>
            <a:endParaRPr lang="nl-BE" dirty="0"/>
          </a:p>
          <a:p>
            <a:pPr lvl="1"/>
            <a:r>
              <a:rPr lang="nl-BE" dirty="0"/>
              <a:t>Data providers:</a:t>
            </a:r>
          </a:p>
          <a:p>
            <a:pPr lvl="2"/>
            <a:r>
              <a:rPr lang="nl-BE" dirty="0" err="1"/>
              <a:t>All</a:t>
            </a:r>
            <a:r>
              <a:rPr lang="nl-BE" dirty="0"/>
              <a:t> 5 </a:t>
            </a:r>
            <a:r>
              <a:rPr lang="nl-BE" dirty="0" err="1"/>
              <a:t>Flemish</a:t>
            </a:r>
            <a:r>
              <a:rPr lang="nl-BE" dirty="0"/>
              <a:t> </a:t>
            </a:r>
            <a:r>
              <a:rPr lang="nl-BE" dirty="0" err="1" smtClean="0"/>
              <a:t>Universities</a:t>
            </a:r>
            <a:endParaRPr lang="nl-BE" dirty="0"/>
          </a:p>
          <a:p>
            <a:pPr lvl="2"/>
            <a:r>
              <a:rPr lang="nl-BE" dirty="0" err="1" smtClean="0"/>
              <a:t>Some</a:t>
            </a:r>
            <a:r>
              <a:rPr lang="nl-BE" dirty="0" smtClean="0"/>
              <a:t> </a:t>
            </a:r>
            <a:r>
              <a:rPr lang="nl-BE" dirty="0" err="1" smtClean="0"/>
              <a:t>strategic</a:t>
            </a:r>
            <a:r>
              <a:rPr lang="nl-BE" dirty="0" smtClean="0"/>
              <a:t> research </a:t>
            </a:r>
            <a:r>
              <a:rPr lang="nl-BE" dirty="0" err="1" smtClean="0"/>
              <a:t>centres</a:t>
            </a:r>
            <a:endParaRPr lang="nl-BE" dirty="0" smtClean="0"/>
          </a:p>
          <a:p>
            <a:pPr lvl="2"/>
            <a:r>
              <a:rPr lang="nl-BE" dirty="0" err="1" smtClean="0"/>
              <a:t>Some</a:t>
            </a:r>
            <a:r>
              <a:rPr lang="nl-BE" dirty="0" smtClean="0"/>
              <a:t> research </a:t>
            </a:r>
            <a:r>
              <a:rPr lang="nl-BE" dirty="0" err="1" smtClean="0"/>
              <a:t>institutes</a:t>
            </a:r>
            <a:endParaRPr lang="nl-BE" dirty="0" smtClean="0"/>
          </a:p>
          <a:p>
            <a:pPr lvl="2"/>
            <a:r>
              <a:rPr lang="nl-BE" dirty="0" err="1" smtClean="0"/>
              <a:t>Not</a:t>
            </a:r>
            <a:r>
              <a:rPr lang="nl-BE" dirty="0" smtClean="0"/>
              <a:t> (</a:t>
            </a:r>
            <a:r>
              <a:rPr lang="nl-BE" dirty="0" err="1" smtClean="0"/>
              <a:t>yet</a:t>
            </a:r>
            <a:r>
              <a:rPr lang="nl-BE" dirty="0" smtClean="0"/>
              <a:t>) </a:t>
            </a:r>
            <a:r>
              <a:rPr lang="nl-BE" dirty="0" err="1" smtClean="0"/>
              <a:t>university</a:t>
            </a:r>
            <a:r>
              <a:rPr lang="nl-BE" dirty="0" smtClean="0"/>
              <a:t> colleges</a:t>
            </a:r>
          </a:p>
          <a:p>
            <a:pPr lvl="2"/>
            <a:endParaRPr lang="nl-BE" dirty="0" smtClean="0"/>
          </a:p>
          <a:p>
            <a:pPr lvl="2"/>
            <a:r>
              <a:rPr lang="nl-BE" dirty="0" smtClean="0"/>
              <a:t>Real-time data delivery</a:t>
            </a:r>
          </a:p>
          <a:p>
            <a:pPr lvl="2"/>
            <a:r>
              <a:rPr lang="nl-BE" dirty="0" smtClean="0"/>
              <a:t>SOA, 1 SOAP data entry </a:t>
            </a:r>
            <a:r>
              <a:rPr lang="nl-BE" dirty="0" err="1" smtClean="0"/>
              <a:t>webservice</a:t>
            </a:r>
            <a:r>
              <a:rPr lang="nl-BE" dirty="0" smtClean="0"/>
              <a:t> built on CERIF-XML</a:t>
            </a:r>
          </a:p>
          <a:p>
            <a:pPr lvl="2"/>
            <a:endParaRPr lang="nl-BE" dirty="0"/>
          </a:p>
          <a:p>
            <a:pPr lvl="2"/>
            <a:endParaRPr lang="nl-BE" dirty="0" smtClean="0"/>
          </a:p>
          <a:p>
            <a:pPr lvl="2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41457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/>
              <a:t>FRIS </a:t>
            </a:r>
            <a:r>
              <a:rPr lang="nl-BE" dirty="0" smtClean="0"/>
              <a:t>2.0</a:t>
            </a:r>
            <a:endParaRPr lang="nl-B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383" y="765175"/>
            <a:ext cx="7003234" cy="5360988"/>
          </a:xfrm>
        </p:spPr>
      </p:pic>
      <p:sp>
        <p:nvSpPr>
          <p:cNvPr id="5" name="TextBox 4"/>
          <p:cNvSpPr txBox="1"/>
          <p:nvPr/>
        </p:nvSpPr>
        <p:spPr>
          <a:xfrm>
            <a:off x="107504" y="6340678"/>
            <a:ext cx="7007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 smtClean="0"/>
              <a:t>Figure</a:t>
            </a:r>
            <a:r>
              <a:rPr lang="nl-BE" dirty="0" smtClean="0"/>
              <a:t> taken </a:t>
            </a:r>
            <a:r>
              <a:rPr lang="nl-BE" dirty="0" err="1" smtClean="0"/>
              <a:t>from</a:t>
            </a:r>
            <a:r>
              <a:rPr lang="nl-BE" dirty="0" smtClean="0"/>
              <a:t> </a:t>
            </a:r>
            <a:r>
              <a:rPr lang="nl-BE" dirty="0" err="1" smtClean="0"/>
              <a:t>the</a:t>
            </a:r>
            <a:r>
              <a:rPr lang="nl-BE" dirty="0" smtClean="0"/>
              <a:t> FRIS portal, Dept. EWI, </a:t>
            </a:r>
            <a:r>
              <a:rPr lang="nl-BE" dirty="0" err="1" smtClean="0"/>
              <a:t>Flemish</a:t>
            </a:r>
            <a:r>
              <a:rPr lang="nl-BE" dirty="0" smtClean="0"/>
              <a:t> </a:t>
            </a:r>
            <a:r>
              <a:rPr lang="nl-BE" dirty="0" err="1" smtClean="0"/>
              <a:t>government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71359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9083352" cy="5361459"/>
          </a:xfrm>
        </p:spPr>
        <p:txBody>
          <a:bodyPr/>
          <a:lstStyle/>
          <a:p>
            <a:pPr marL="857250" lvl="1" indent="-342900"/>
            <a:endParaRPr lang="nl-BE" dirty="0" smtClean="0"/>
          </a:p>
          <a:p>
            <a:pPr marL="457200"/>
            <a:r>
              <a:rPr lang="nl-BE" sz="2400" dirty="0" smtClean="0"/>
              <a:t>Data </a:t>
            </a:r>
            <a:r>
              <a:rPr lang="nl-BE" sz="2400" dirty="0"/>
              <a:t>&amp; </a:t>
            </a:r>
            <a:r>
              <a:rPr lang="nl-BE" sz="2400" dirty="0" err="1" smtClean="0"/>
              <a:t>classification</a:t>
            </a:r>
            <a:r>
              <a:rPr lang="nl-BE" sz="2400" dirty="0" smtClean="0"/>
              <a:t> </a:t>
            </a:r>
            <a:r>
              <a:rPr lang="nl-BE" sz="2400" dirty="0" err="1" smtClean="0"/>
              <a:t>governance</a:t>
            </a:r>
            <a:r>
              <a:rPr lang="nl-BE" sz="2400" dirty="0" smtClean="0"/>
              <a:t>:</a:t>
            </a:r>
            <a:endParaRPr lang="nl-BE" sz="2400" dirty="0"/>
          </a:p>
          <a:p>
            <a:pPr lvl="2"/>
            <a:r>
              <a:rPr lang="nl-BE" dirty="0" err="1"/>
              <a:t>Researchers</a:t>
            </a:r>
            <a:r>
              <a:rPr lang="nl-BE" dirty="0"/>
              <a:t> 		</a:t>
            </a:r>
            <a:r>
              <a:rPr lang="nl-BE" dirty="0" err="1"/>
              <a:t>Science</a:t>
            </a:r>
            <a:r>
              <a:rPr lang="nl-BE" dirty="0"/>
              <a:t> Discipline Codes </a:t>
            </a:r>
          </a:p>
          <a:p>
            <a:pPr lvl="2"/>
            <a:r>
              <a:rPr lang="nl-BE" dirty="0" err="1"/>
              <a:t>Organisations</a:t>
            </a:r>
            <a:r>
              <a:rPr lang="nl-BE" dirty="0"/>
              <a:t>		</a:t>
            </a:r>
            <a:r>
              <a:rPr lang="nl-BE" dirty="0" err="1"/>
              <a:t>Science</a:t>
            </a:r>
            <a:r>
              <a:rPr lang="nl-BE" dirty="0"/>
              <a:t> Discipline Codes</a:t>
            </a:r>
          </a:p>
          <a:p>
            <a:pPr lvl="2"/>
            <a:r>
              <a:rPr lang="nl-BE" dirty="0"/>
              <a:t>Research </a:t>
            </a:r>
            <a:r>
              <a:rPr lang="nl-BE" dirty="0" err="1"/>
              <a:t>projects</a:t>
            </a:r>
            <a:r>
              <a:rPr lang="nl-BE" dirty="0"/>
              <a:t>		Financial Codes</a:t>
            </a:r>
          </a:p>
          <a:p>
            <a:pPr lvl="2"/>
            <a:r>
              <a:rPr lang="nl-BE" dirty="0" smtClean="0"/>
              <a:t>Publications</a:t>
            </a:r>
          </a:p>
          <a:p>
            <a:pPr lvl="2"/>
            <a:endParaRPr lang="nl-BE" dirty="0"/>
          </a:p>
          <a:p>
            <a:pPr marL="342900" lvl="1" indent="-342900"/>
            <a:r>
              <a:rPr lang="nl-BE" dirty="0"/>
              <a:t>Data </a:t>
            </a:r>
            <a:r>
              <a:rPr lang="nl-BE" dirty="0" err="1"/>
              <a:t>quality</a:t>
            </a:r>
            <a:r>
              <a:rPr lang="nl-BE" dirty="0"/>
              <a:t>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completeness</a:t>
            </a:r>
            <a:r>
              <a:rPr lang="nl-BE" dirty="0"/>
              <a:t>:</a:t>
            </a:r>
          </a:p>
          <a:p>
            <a:pPr marL="742950" lvl="2" indent="-342900"/>
            <a:r>
              <a:rPr lang="nl-BE" dirty="0"/>
              <a:t>Business &amp; </a:t>
            </a:r>
            <a:r>
              <a:rPr lang="nl-BE" dirty="0" err="1"/>
              <a:t>technical</a:t>
            </a:r>
            <a:r>
              <a:rPr lang="nl-BE" dirty="0"/>
              <a:t> </a:t>
            </a:r>
            <a:r>
              <a:rPr lang="nl-BE" dirty="0" err="1"/>
              <a:t>validation</a:t>
            </a:r>
            <a:r>
              <a:rPr lang="nl-BE" dirty="0"/>
              <a:t> </a:t>
            </a:r>
            <a:r>
              <a:rPr lang="nl-BE" dirty="0" err="1" smtClean="0"/>
              <a:t>rules</a:t>
            </a:r>
            <a:endParaRPr lang="nl-BE" dirty="0" smtClean="0"/>
          </a:p>
          <a:p>
            <a:pPr marL="742950" lvl="2" indent="-342900"/>
            <a:endParaRPr lang="nl-BE" dirty="0"/>
          </a:p>
          <a:p>
            <a:pPr marL="342900" lvl="1" indent="-342900"/>
            <a:r>
              <a:rPr lang="nl-BE" dirty="0"/>
              <a:t>Open data:</a:t>
            </a:r>
          </a:p>
          <a:p>
            <a:pPr marL="742950" lvl="2" indent="-342900"/>
            <a:r>
              <a:rPr lang="nl-BE" dirty="0" smtClean="0"/>
              <a:t>6 </a:t>
            </a:r>
            <a:r>
              <a:rPr lang="nl-BE" dirty="0"/>
              <a:t>SOAP </a:t>
            </a:r>
            <a:r>
              <a:rPr lang="nl-BE" dirty="0" err="1" smtClean="0"/>
              <a:t>webservices</a:t>
            </a:r>
            <a:endParaRPr lang="nl-BE" dirty="0" smtClean="0"/>
          </a:p>
          <a:p>
            <a:pPr marL="742950" lvl="2" indent="-342900"/>
            <a:endParaRPr lang="nl-BE" dirty="0" smtClean="0"/>
          </a:p>
          <a:p>
            <a:pPr marL="342900" lvl="1" indent="-342900"/>
            <a:r>
              <a:rPr lang="nl-BE" dirty="0" smtClean="0"/>
              <a:t>New research portal </a:t>
            </a:r>
            <a:r>
              <a:rPr lang="nl-BE" dirty="0" err="1" smtClean="0"/>
              <a:t>with</a:t>
            </a:r>
            <a:r>
              <a:rPr lang="nl-BE" dirty="0" smtClean="0"/>
              <a:t> more search </a:t>
            </a:r>
            <a:r>
              <a:rPr lang="nl-BE" dirty="0" err="1" smtClean="0"/>
              <a:t>functionalities</a:t>
            </a:r>
            <a:endParaRPr lang="nl-BE" dirty="0"/>
          </a:p>
          <a:p>
            <a:pPr marL="342900" lvl="1" indent="-342900"/>
            <a:endParaRPr lang="nl-BE" dirty="0"/>
          </a:p>
          <a:p>
            <a:pPr marL="742950" lvl="2" indent="-342900"/>
            <a:endParaRPr lang="nl-BE" dirty="0"/>
          </a:p>
          <a:p>
            <a:pPr lvl="2"/>
            <a:endParaRPr lang="nl-BE" dirty="0" smtClean="0">
              <a:solidFill>
                <a:srgbClr val="00B050"/>
              </a:solidFill>
            </a:endParaRPr>
          </a:p>
          <a:p>
            <a:endParaRPr lang="nl-BE" dirty="0" smtClean="0"/>
          </a:p>
          <a:p>
            <a:endParaRPr lang="nl-BE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FRIS 2.0</a:t>
            </a:r>
            <a:endParaRPr lang="nl-BE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491880" y="1844824"/>
            <a:ext cx="151216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3707904" y="2204864"/>
            <a:ext cx="129614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067944" y="2564904"/>
            <a:ext cx="93610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603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10523</TotalTime>
  <Words>829</Words>
  <Application>Microsoft Office PowerPoint</Application>
  <PresentationFormat>On-screen Show (4:3)</PresentationFormat>
  <Paragraphs>265</Paragraphs>
  <Slides>34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The transition of FRIS 1.0 towards FRIS 2.0:                     Focus on semantic interoperability </vt:lpstr>
      <vt:lpstr>FRIS</vt:lpstr>
      <vt:lpstr>FRIS 1.0</vt:lpstr>
      <vt:lpstr>FRIS 1.0</vt:lpstr>
      <vt:lpstr>PowerPoint Presentation</vt:lpstr>
      <vt:lpstr>FRIS 2.0 Needs &amp; drivers</vt:lpstr>
      <vt:lpstr>FRIS 2.0</vt:lpstr>
      <vt:lpstr>FRIS 2.0</vt:lpstr>
      <vt:lpstr>FRIS 2.0</vt:lpstr>
      <vt:lpstr>The transition of FRIS 1.0 towards FRIS 2.0:                            Focus on semantics </vt:lpstr>
      <vt:lpstr>The importance of semantics</vt:lpstr>
      <vt:lpstr>The importance of semantics</vt:lpstr>
      <vt:lpstr>CERIF, almost unlimited flexibility for modelling RI</vt:lpstr>
      <vt:lpstr>The transition of FRIS 1.0 towards FRIS 2.0:                            Focus on semantics    data and classification governance </vt:lpstr>
      <vt:lpstr>1. Installation of a governance structure: WHO?</vt:lpstr>
      <vt:lpstr>2. Creation of a business layer: WHAT?</vt:lpstr>
      <vt:lpstr>3. Inter-organizational semantic alignment</vt:lpstr>
      <vt:lpstr>Data governance</vt:lpstr>
      <vt:lpstr>PowerPoint Presentation</vt:lpstr>
      <vt:lpstr>What about research classifications?</vt:lpstr>
      <vt:lpstr>Example financial code list</vt:lpstr>
      <vt:lpstr>Classification governance</vt:lpstr>
      <vt:lpstr>Integration with CRIS system</vt:lpstr>
      <vt:lpstr>Towards (open) research data management:  status of the Flemish universities                           </vt:lpstr>
      <vt:lpstr>(Open) Research Data management</vt:lpstr>
      <vt:lpstr>Survey in Flemish universities</vt:lpstr>
      <vt:lpstr>Drafting a research data policy</vt:lpstr>
      <vt:lpstr>Drafting a research data policy</vt:lpstr>
      <vt:lpstr>(Open) Research Data management</vt:lpstr>
      <vt:lpstr>PowerPoint Presentation</vt:lpstr>
      <vt:lpstr>PowerPoint Presentation</vt:lpstr>
      <vt:lpstr>PowerPoint Presentation</vt:lpstr>
      <vt:lpstr>Acknowledgements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lambr</dc:creator>
  <cp:lastModifiedBy>VANCAUWENBERGH Sadia</cp:lastModifiedBy>
  <cp:revision>558</cp:revision>
  <cp:lastPrinted>2014-09-11T12:34:43Z</cp:lastPrinted>
  <dcterms:created xsi:type="dcterms:W3CDTF">2009-12-01T15:52:26Z</dcterms:created>
  <dcterms:modified xsi:type="dcterms:W3CDTF">2017-05-30T22:31:39Z</dcterms:modified>
</cp:coreProperties>
</file>