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87" r:id="rId1"/>
    <p:sldMasterId id="2147485554" r:id="rId2"/>
  </p:sldMasterIdLst>
  <p:notesMasterIdLst>
    <p:notesMasterId r:id="rId11"/>
  </p:notesMasterIdLst>
  <p:sldIdLst>
    <p:sldId id="401" r:id="rId3"/>
    <p:sldId id="402" r:id="rId4"/>
    <p:sldId id="399" r:id="rId5"/>
    <p:sldId id="403" r:id="rId6"/>
    <p:sldId id="375" r:id="rId7"/>
    <p:sldId id="398" r:id="rId8"/>
    <p:sldId id="397" r:id="rId9"/>
    <p:sldId id="400" r:id="rId10"/>
  </p:sldIdLst>
  <p:sldSz cx="12192000" cy="6858000"/>
  <p:notesSz cx="6858000" cy="9144000"/>
  <p:custDataLst>
    <p:tags r:id="rId12"/>
  </p:custData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  <a:srgbClr val="006991"/>
    <a:srgbClr val="8E6022"/>
    <a:srgbClr val="845716"/>
    <a:srgbClr val="F0F797"/>
    <a:srgbClr val="FFFF99"/>
    <a:srgbClr val="FF6600"/>
    <a:srgbClr val="3E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09" autoAdjust="0"/>
    <p:restoredTop sz="94434" autoAdjust="0"/>
  </p:normalViewPr>
  <p:slideViewPr>
    <p:cSldViewPr snapToGrid="0">
      <p:cViewPr>
        <p:scale>
          <a:sx n="66" d="100"/>
          <a:sy n="66" d="100"/>
        </p:scale>
        <p:origin x="672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2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itchFamily="32" charset="0"/>
              </a:defRPr>
            </a:lvl1pPr>
          </a:lstStyle>
          <a:p>
            <a:pPr>
              <a:defRPr/>
            </a:pPr>
            <a:fld id="{B85E9D12-083E-4B95-8E1E-46387CA830B5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2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7C04CE-C475-4C7E-A54A-71AA4551E4F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24164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87313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138" y="1449388"/>
            <a:ext cx="12028487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138" y="1397000"/>
            <a:ext cx="12028487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138" y="2976563"/>
            <a:ext cx="12028487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939C-44A0-45BD-B79E-36AD63D2DFD1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F867B-310D-4ACB-B252-887254FA791F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7B27A-8D82-443D-A926-4C0873F13B0F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DCC41-F025-4117-8B3D-8C037B7D78F2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8D3C-1CC3-4532-BAC8-989A6BFC5D48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FEAEA-5C3D-466C-ABE7-C42E2A7FA4F5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C870-38D9-43B3-ABA2-4F7BFAA038BE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9C27A-E22C-4EA1-A9ED-36A12EC2561F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E514-DDB2-4101-867C-4736B92FBC08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06BC9-73E5-44CD-A295-DB84B2CDBC56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876D-2AC3-413B-A07D-4FD83211B36F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C8443-CB8E-4D80-8C67-62B9161BA8F5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A60EF-BF8A-4CB5-91DB-314A7CE5A3AA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13843-21CC-4DB0-A4A2-BD6CF60BC74D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CD85C-AD8A-4F7E-8736-4BD91DAAC3DB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79C41-5CC9-4A23-B0EA-9E0A5778BCC1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9D47-8835-472B-A3BB-1C153B857EE0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DFF26-7FAD-4006-A163-D83B69D9D619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C46F-B8BF-475D-90C6-2E364EFCC499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014B8-FF25-4FCB-9CC8-EE3DE91B0A0A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E44A6-4A85-4C4F-9F27-28A515CBEF78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AA49F-D158-49E4-BAB0-0DA16D75137F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3F6FB-34DF-4A12-A151-0B1A29CBC61D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00B80-3A2F-4C89-9BA8-69D13907B575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CD10-3631-4800-8F76-C610B35C5243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726B0-5CA8-4A96-8204-C99F557F1C20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5F3C-73CB-43A8-93B0-2DFAD317BB2B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4F6C-18E5-414B-8F60-D1B782B22D98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FCC0-234D-4B5E-B496-231EA58290AE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45631-440D-4356-B303-672B7B0B7C5E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92075" y="2376488"/>
            <a:ext cx="1201896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075" y="2341563"/>
            <a:ext cx="1201896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488" y="2468563"/>
            <a:ext cx="12020550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90CD-0267-4D34-86A6-7A3B76DA59D5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26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AD643936-932C-494C-8F21-D8F470F111E4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7D27-6994-4E7F-A1BF-528C7898CD99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E72D9-0458-4DE3-920A-C88C7A74249A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D193A-BF5A-4B00-B6E6-D77D24B3102F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91A62-3324-4FAF-A34D-ABBADB79550C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AEC5-27E8-45EE-B706-2EB9233CD8E0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B808A-C669-4AA8-8B29-94056259B210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970F-014A-4064-9906-36FF0AF7F223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B2867-C9F4-487E-82FC-59ABBD9977FC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85725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5A7A-BE52-46C2-B71C-0243C16A5A63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D2588-90AC-4B7B-9261-17C166E96B2C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0488" y="4683125"/>
            <a:ext cx="1200943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075" y="4649788"/>
            <a:ext cx="12007850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075" y="4773613"/>
            <a:ext cx="12007850" cy="4921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82BD-395C-472B-854B-8FE3C7D174A4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26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D59D7CF8-0AF6-46D1-93CA-6C730CF7FD73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725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 i="0" u="none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29B2B2B-164D-411D-991D-0E632562C2C2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26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FFE12E7A-AB26-4EE0-8D1C-36DCEC86C5E9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4" r:id="rId1"/>
    <p:sldLayoutId id="2147485986" r:id="rId2"/>
    <p:sldLayoutId id="2147486005" r:id="rId3"/>
    <p:sldLayoutId id="2147485987" r:id="rId4"/>
    <p:sldLayoutId id="2147485988" r:id="rId5"/>
    <p:sldLayoutId id="2147485989" r:id="rId6"/>
    <p:sldLayoutId id="2147485990" r:id="rId7"/>
    <p:sldLayoutId id="2147486006" r:id="rId8"/>
    <p:sldLayoutId id="2147486007" r:id="rId9"/>
    <p:sldLayoutId id="2147485991" r:id="rId10"/>
    <p:sldLayoutId id="214748599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2" charset="0"/>
              </a:defRPr>
            </a:lvl1pPr>
          </a:lstStyle>
          <a:p>
            <a:pPr>
              <a:defRPr/>
            </a:pPr>
            <a:fld id="{CE43B379-6130-4E2F-BF14-4DB8801D73DB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2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6AA0CA-D9A9-4F9B-9A67-381182EC565F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3" r:id="rId1"/>
    <p:sldLayoutId id="2147485994" r:id="rId2"/>
    <p:sldLayoutId id="2147485995" r:id="rId3"/>
    <p:sldLayoutId id="2147485996" r:id="rId4"/>
    <p:sldLayoutId id="2147485997" r:id="rId5"/>
    <p:sldLayoutId id="2147485998" r:id="rId6"/>
    <p:sldLayoutId id="2147485999" r:id="rId7"/>
    <p:sldLayoutId id="2147486000" r:id="rId8"/>
    <p:sldLayoutId id="2147486001" r:id="rId9"/>
    <p:sldLayoutId id="2147486002" r:id="rId10"/>
    <p:sldLayoutId id="2147486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333625" y="572984"/>
            <a:ext cx="9858375" cy="708025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Science: the crucial importance of metadata </a:t>
            </a: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nl-NL" altLang="nl-N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085" name="Tekstvak 6"/>
          <p:cNvSpPr txBox="1">
            <a:spLocks noChangeArrowheads="1"/>
          </p:cNvSpPr>
          <p:nvPr/>
        </p:nvSpPr>
        <p:spPr bwMode="auto">
          <a:xfrm>
            <a:off x="1187449" y="1147763"/>
            <a:ext cx="10252075" cy="76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altLang="nl-NL" sz="2800" dirty="0" smtClean="0">
                <a:latin typeface="Calibri" pitchFamily="32" charset="0"/>
              </a:rPr>
              <a:t>To realise an optimal and workable Open Science Framework, a conditio sine qua non is that the </a:t>
            </a:r>
            <a:r>
              <a:rPr lang="nl-NL" altLang="nl-NL" sz="2800" dirty="0" smtClean="0">
                <a:latin typeface="Calibri" pitchFamily="32" charset="0"/>
              </a:rPr>
              <a:t>information and data </a:t>
            </a:r>
            <a:r>
              <a:rPr lang="nl-NL" altLang="nl-NL" sz="2800" dirty="0" smtClean="0">
                <a:latin typeface="Calibri" pitchFamily="32" charset="0"/>
              </a:rPr>
              <a:t>are FAIR, meaning:</a:t>
            </a:r>
          </a:p>
          <a:p>
            <a:endParaRPr lang="nl-NL" altLang="nl-NL" dirty="0" smtClean="0">
              <a:latin typeface="Calibri" pitchFamily="32" charset="0"/>
            </a:endParaRPr>
          </a:p>
          <a:p>
            <a:pPr>
              <a:buFont typeface="Arial" pitchFamily="34" charset="0"/>
              <a:buChar char="•"/>
            </a:pPr>
            <a:r>
              <a:rPr lang="nl-NL" altLang="nl-NL" sz="2800" dirty="0" smtClean="0">
                <a:latin typeface="Calibri" pitchFamily="32" charset="0"/>
              </a:rPr>
              <a:t>  </a:t>
            </a:r>
            <a:r>
              <a:rPr lang="nl-NL" altLang="nl-NL" sz="2800" b="1" dirty="0" err="1" smtClean="0">
                <a:solidFill>
                  <a:srgbClr val="0070C0"/>
                </a:solidFill>
                <a:latin typeface="Calibri" pitchFamily="32" charset="0"/>
              </a:rPr>
              <a:t>F</a:t>
            </a:r>
            <a:r>
              <a:rPr lang="nl-NL" altLang="nl-NL" sz="2800" dirty="0" err="1" smtClean="0">
                <a:latin typeface="Calibri" pitchFamily="32" charset="0"/>
              </a:rPr>
              <a:t>indable</a:t>
            </a:r>
            <a:endParaRPr lang="nl-NL" altLang="nl-NL" sz="2800" dirty="0" smtClean="0">
              <a:latin typeface="Calibri" pitchFamily="32" charset="0"/>
            </a:endParaRPr>
          </a:p>
          <a:p>
            <a:pPr>
              <a:buFont typeface="Arial" pitchFamily="34" charset="0"/>
              <a:buChar char="•"/>
            </a:pPr>
            <a:r>
              <a:rPr lang="nl-NL" altLang="nl-NL" sz="2800" dirty="0" smtClean="0">
                <a:latin typeface="Calibri" pitchFamily="32" charset="0"/>
              </a:rPr>
              <a:t>  </a:t>
            </a:r>
            <a:r>
              <a:rPr lang="nl-NL" altLang="nl-NL" sz="2800" b="1" dirty="0" err="1" smtClean="0">
                <a:solidFill>
                  <a:srgbClr val="0070C0"/>
                </a:solidFill>
                <a:latin typeface="Calibri" pitchFamily="32" charset="0"/>
              </a:rPr>
              <a:t>A</a:t>
            </a:r>
            <a:r>
              <a:rPr lang="nl-NL" altLang="nl-NL" sz="2800" dirty="0" err="1" smtClean="0">
                <a:latin typeface="Calibri" pitchFamily="32" charset="0"/>
              </a:rPr>
              <a:t>ccessible</a:t>
            </a:r>
            <a:endParaRPr lang="nl-NL" altLang="nl-NL" sz="2800" dirty="0" smtClean="0">
              <a:latin typeface="Calibri" pitchFamily="32" charset="0"/>
            </a:endParaRPr>
          </a:p>
          <a:p>
            <a:pPr>
              <a:buFont typeface="Arial" pitchFamily="34" charset="0"/>
              <a:buChar char="•"/>
            </a:pPr>
            <a:r>
              <a:rPr lang="nl-NL" altLang="nl-NL" sz="2800" dirty="0" smtClean="0">
                <a:latin typeface="Calibri" pitchFamily="32" charset="0"/>
              </a:rPr>
              <a:t>  </a:t>
            </a:r>
            <a:r>
              <a:rPr lang="nl-NL" altLang="nl-NL" sz="2800" b="1" dirty="0" smtClean="0">
                <a:solidFill>
                  <a:srgbClr val="0070C0"/>
                </a:solidFill>
                <a:latin typeface="Calibri" pitchFamily="32" charset="0"/>
              </a:rPr>
              <a:t>I</a:t>
            </a:r>
            <a:r>
              <a:rPr lang="nl-NL" altLang="nl-NL" sz="2800" dirty="0" smtClean="0">
                <a:latin typeface="Calibri" pitchFamily="32" charset="0"/>
              </a:rPr>
              <a:t>nteroperable \ </a:t>
            </a:r>
            <a:r>
              <a:rPr lang="nl-NL" altLang="nl-NL" sz="2800" b="1" dirty="0" smtClean="0">
                <a:solidFill>
                  <a:srgbClr val="7030A0"/>
                </a:solidFill>
                <a:latin typeface="Calibri" pitchFamily="32" charset="0"/>
              </a:rPr>
              <a:t>I</a:t>
            </a:r>
            <a:r>
              <a:rPr lang="nl-NL" altLang="nl-NL" sz="2800" dirty="0" smtClean="0">
                <a:latin typeface="Calibri" pitchFamily="32" charset="0"/>
              </a:rPr>
              <a:t>nterpretable</a:t>
            </a:r>
            <a:endParaRPr lang="nl-NL" altLang="nl-NL" sz="2800" dirty="0" smtClean="0">
              <a:latin typeface="Calibri" pitchFamily="32" charset="0"/>
            </a:endParaRPr>
          </a:p>
          <a:p>
            <a:pPr>
              <a:buFont typeface="Arial" pitchFamily="34" charset="0"/>
              <a:buChar char="•"/>
            </a:pPr>
            <a:r>
              <a:rPr lang="nl-NL" altLang="nl-NL" sz="2800" dirty="0" smtClean="0">
                <a:latin typeface="Calibri" pitchFamily="32" charset="0"/>
              </a:rPr>
              <a:t>  </a:t>
            </a:r>
            <a:r>
              <a:rPr lang="nl-NL" altLang="nl-NL" sz="2800" b="1" dirty="0" err="1" smtClean="0">
                <a:solidFill>
                  <a:srgbClr val="0070C0"/>
                </a:solidFill>
                <a:latin typeface="Calibri" pitchFamily="32" charset="0"/>
              </a:rPr>
              <a:t>R</a:t>
            </a:r>
            <a:r>
              <a:rPr lang="nl-NL" altLang="nl-NL" sz="2800" dirty="0" err="1" smtClean="0">
                <a:latin typeface="Calibri" pitchFamily="32" charset="0"/>
              </a:rPr>
              <a:t>eusable</a:t>
            </a:r>
            <a:r>
              <a:rPr lang="nl-NL" altLang="nl-NL" sz="2800" dirty="0" smtClean="0">
                <a:latin typeface="Calibri" pitchFamily="32" charset="0"/>
              </a:rPr>
              <a:t/>
            </a:r>
            <a:br>
              <a:rPr lang="nl-NL" altLang="nl-NL" sz="2800" dirty="0" smtClean="0">
                <a:latin typeface="Calibri" pitchFamily="32" charset="0"/>
              </a:rPr>
            </a:br>
            <a:endParaRPr lang="nl-NL" altLang="nl-NL" sz="2800" dirty="0" smtClean="0">
              <a:latin typeface="Calibri" pitchFamily="32" charset="0"/>
            </a:endParaRPr>
          </a:p>
          <a:p>
            <a:r>
              <a:rPr lang="nl-NL" altLang="nl-NL" sz="2800" dirty="0" smtClean="0">
                <a:latin typeface="Calibri" pitchFamily="32" charset="0"/>
              </a:rPr>
              <a:t>For all these </a:t>
            </a:r>
            <a:r>
              <a:rPr lang="nl-NL" altLang="nl-NL" sz="2800" dirty="0" err="1" smtClean="0">
                <a:latin typeface="Calibri" pitchFamily="32" charset="0"/>
              </a:rPr>
              <a:t>aspects</a:t>
            </a:r>
            <a:r>
              <a:rPr lang="nl-NL" altLang="nl-NL" sz="2800" dirty="0" smtClean="0">
                <a:latin typeface="Calibri" pitchFamily="32" charset="0"/>
              </a:rPr>
              <a:t> </a:t>
            </a:r>
            <a:r>
              <a:rPr lang="nl-NL" altLang="nl-NL" sz="2800" i="1" dirty="0" smtClean="0">
                <a:solidFill>
                  <a:srgbClr val="0070C0"/>
                </a:solidFill>
                <a:latin typeface="Calibri" pitchFamily="32" charset="0"/>
              </a:rPr>
              <a:t>the </a:t>
            </a:r>
            <a:r>
              <a:rPr lang="nl-NL" altLang="nl-NL" sz="2800" i="1" dirty="0" err="1" smtClean="0">
                <a:solidFill>
                  <a:srgbClr val="0070C0"/>
                </a:solidFill>
                <a:latin typeface="Calibri" pitchFamily="32" charset="0"/>
              </a:rPr>
              <a:t>availability</a:t>
            </a:r>
            <a:r>
              <a:rPr lang="nl-NL" altLang="nl-NL" sz="2800" i="1" dirty="0" smtClean="0">
                <a:solidFill>
                  <a:srgbClr val="0070C0"/>
                </a:solidFill>
                <a:latin typeface="Calibri" pitchFamily="32" charset="0"/>
              </a:rPr>
              <a:t> of adequate (</a:t>
            </a:r>
            <a:r>
              <a:rPr lang="nl-NL" altLang="nl-NL" sz="2800" i="1" dirty="0" err="1" smtClean="0">
                <a:solidFill>
                  <a:srgbClr val="0070C0"/>
                </a:solidFill>
                <a:latin typeface="Calibri" pitchFamily="32" charset="0"/>
              </a:rPr>
              <a:t>enough</a:t>
            </a:r>
            <a:r>
              <a:rPr lang="nl-NL" altLang="nl-NL" sz="2800" i="1" dirty="0" smtClean="0">
                <a:solidFill>
                  <a:srgbClr val="0070C0"/>
                </a:solidFill>
                <a:latin typeface="Calibri" pitchFamily="32" charset="0"/>
              </a:rPr>
              <a:t> </a:t>
            </a:r>
            <a:r>
              <a:rPr lang="nl-NL" altLang="nl-NL" sz="2800" i="1" dirty="0" err="1" smtClean="0">
                <a:solidFill>
                  <a:srgbClr val="0070C0"/>
                </a:solidFill>
                <a:latin typeface="Calibri" pitchFamily="32" charset="0"/>
              </a:rPr>
              <a:t>detailed</a:t>
            </a:r>
            <a:r>
              <a:rPr lang="nl-NL" altLang="nl-NL" sz="2800" i="1" dirty="0" smtClean="0">
                <a:solidFill>
                  <a:srgbClr val="0070C0"/>
                </a:solidFill>
                <a:latin typeface="Calibri" pitchFamily="32" charset="0"/>
              </a:rPr>
              <a:t>, </a:t>
            </a:r>
            <a:r>
              <a:rPr lang="nl-NL" altLang="nl-NL" sz="2800" i="1" dirty="0" err="1" smtClean="0">
                <a:solidFill>
                  <a:srgbClr val="0070C0"/>
                </a:solidFill>
                <a:latin typeface="Calibri" pitchFamily="32" charset="0"/>
              </a:rPr>
              <a:t>expressive</a:t>
            </a:r>
            <a:r>
              <a:rPr lang="nl-NL" altLang="nl-NL" sz="2800" i="1" dirty="0" smtClean="0">
                <a:solidFill>
                  <a:srgbClr val="0070C0"/>
                </a:solidFill>
                <a:latin typeface="Calibri" pitchFamily="32" charset="0"/>
              </a:rPr>
              <a:t>) metadata is </a:t>
            </a:r>
            <a:r>
              <a:rPr lang="nl-NL" altLang="nl-NL" sz="2800" i="1" dirty="0" err="1" smtClean="0">
                <a:solidFill>
                  <a:srgbClr val="0070C0"/>
                </a:solidFill>
                <a:latin typeface="Calibri" pitchFamily="32" charset="0"/>
              </a:rPr>
              <a:t>vital</a:t>
            </a:r>
            <a:r>
              <a:rPr lang="nl-NL" altLang="nl-NL" sz="2800" dirty="0" smtClean="0">
                <a:latin typeface="Calibri" pitchFamily="32" charset="0"/>
              </a:rPr>
              <a:t>. And consequently: </a:t>
            </a:r>
            <a:r>
              <a:rPr lang="nl-NL" altLang="nl-NL" sz="2800" i="1" dirty="0" smtClean="0">
                <a:solidFill>
                  <a:srgbClr val="0070C0"/>
                </a:solidFill>
                <a:latin typeface="Calibri" pitchFamily="32" charset="0"/>
              </a:rPr>
              <a:t>so is the availability of an appropriate metadata </a:t>
            </a:r>
            <a:r>
              <a:rPr lang="nl-NL" altLang="nl-NL" sz="2800" i="1" dirty="0" smtClean="0">
                <a:solidFill>
                  <a:srgbClr val="0070C0"/>
                </a:solidFill>
                <a:latin typeface="Calibri" pitchFamily="32" charset="0"/>
              </a:rPr>
              <a:t>ecosystem to </a:t>
            </a:r>
            <a:r>
              <a:rPr lang="nl-NL" altLang="nl-NL" sz="2800" i="1" dirty="0" smtClean="0">
                <a:solidFill>
                  <a:srgbClr val="0070C0"/>
                </a:solidFill>
                <a:latin typeface="Calibri" pitchFamily="32" charset="0"/>
              </a:rPr>
              <a:t>optimally </a:t>
            </a:r>
            <a:r>
              <a:rPr lang="nl-NL" altLang="nl-NL" sz="2800" i="1" dirty="0" smtClean="0">
                <a:solidFill>
                  <a:srgbClr val="0070C0"/>
                </a:solidFill>
                <a:latin typeface="Calibri" pitchFamily="32" charset="0"/>
              </a:rPr>
              <a:t>handle</a:t>
            </a:r>
            <a:r>
              <a:rPr lang="nl-NL" altLang="nl-NL" sz="2800" i="1" dirty="0" smtClean="0">
                <a:solidFill>
                  <a:srgbClr val="0070C0"/>
                </a:solidFill>
                <a:latin typeface="Calibri" pitchFamily="32" charset="0"/>
              </a:rPr>
              <a:t>, exchange and expose </a:t>
            </a:r>
            <a:r>
              <a:rPr lang="nl-NL" altLang="nl-NL" sz="2800" i="1" dirty="0" smtClean="0">
                <a:solidFill>
                  <a:srgbClr val="0070C0"/>
                </a:solidFill>
                <a:latin typeface="Calibri" pitchFamily="32" charset="0"/>
              </a:rPr>
              <a:t>the </a:t>
            </a:r>
            <a:r>
              <a:rPr lang="nl-NL" altLang="nl-NL" sz="2800" i="1" dirty="0" smtClean="0">
                <a:solidFill>
                  <a:srgbClr val="0070C0"/>
                </a:solidFill>
                <a:latin typeface="Calibri" pitchFamily="32" charset="0"/>
              </a:rPr>
              <a:t>metadata</a:t>
            </a:r>
            <a:r>
              <a:rPr lang="nl-NL" altLang="nl-NL" sz="2800" dirty="0" smtClean="0">
                <a:latin typeface="Calibri" pitchFamily="32" charset="0"/>
              </a:rPr>
              <a:t>. </a:t>
            </a:r>
          </a:p>
          <a:p>
            <a:endParaRPr lang="nl-NL" altLang="nl-NL" sz="2800" dirty="0" smtClean="0">
              <a:latin typeface="Calibri" pitchFamily="32" charset="0"/>
            </a:endParaRPr>
          </a:p>
          <a:p>
            <a:endParaRPr lang="nl-NL" altLang="nl-NL" sz="2800" dirty="0" smtClean="0">
              <a:latin typeface="Calibri" pitchFamily="32" charset="0"/>
            </a:endParaRPr>
          </a:p>
          <a:p>
            <a:endParaRPr lang="nl-NL" altLang="nl-NL" sz="2800" dirty="0" smtClean="0">
              <a:latin typeface="Calibri" pitchFamily="32" charset="0"/>
            </a:endParaRPr>
          </a:p>
          <a:p>
            <a:endParaRPr lang="nl-NL" altLang="nl-NL" dirty="0" smtClean="0">
              <a:latin typeface="Calibri" pitchFamily="32" charset="0"/>
            </a:endParaRPr>
          </a:p>
          <a:p>
            <a:endParaRPr lang="nl-NL" altLang="nl-NL" dirty="0" smtClean="0">
              <a:latin typeface="Calibri" pitchFamily="32" charset="0"/>
            </a:endParaRPr>
          </a:p>
          <a:p>
            <a:endParaRPr lang="nl-NL" altLang="nl-NL" dirty="0">
              <a:latin typeface="Calibri" pitchFamily="32" charset="0"/>
            </a:endParaRPr>
          </a:p>
        </p:txBody>
      </p:sp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59" y="452947"/>
            <a:ext cx="1649691" cy="4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324469" y="926996"/>
            <a:ext cx="10605531" cy="60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nl-NL" alt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 CRIS is an information system that holds </a:t>
            </a:r>
            <a:r>
              <a:rPr lang="nl-NL" alt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(interlinked</a:t>
            </a:r>
            <a:r>
              <a:rPr lang="nl-NL" alt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) metadata </a:t>
            </a:r>
            <a:r>
              <a:rPr lang="nl-NL" alt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about virtually all aspects of research: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nl-NL" altLang="nl-NL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2000" i="1" dirty="0" smtClean="0">
                <a:latin typeface="Calibri" panose="020F0502020204030204" pitchFamily="34" charset="0"/>
              </a:rPr>
              <a:t>The </a:t>
            </a:r>
            <a:r>
              <a:rPr lang="nl-NL" altLang="nl-NL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researchers</a:t>
            </a:r>
            <a:r>
              <a:rPr lang="nl-NL" altLang="nl-NL" sz="2000" i="1" dirty="0" smtClean="0">
                <a:latin typeface="Calibri" panose="020F0502020204030204" pitchFamily="34" charset="0"/>
              </a:rPr>
              <a:t> </a:t>
            </a:r>
            <a:r>
              <a:rPr lang="nl-NL" altLang="nl-NL" sz="2000" dirty="0" smtClean="0">
                <a:latin typeface="Calibri" panose="020F0502020204030204" pitchFamily="34" charset="0"/>
              </a:rPr>
              <a:t>(ID, name, title, affiliation, ...) and their </a:t>
            </a:r>
            <a:r>
              <a:rPr lang="nl-NL" altLang="nl-NL" sz="2000" dirty="0" smtClean="0">
                <a:latin typeface="Calibri" panose="020F0502020204030204" pitchFamily="34" charset="0"/>
              </a:rPr>
              <a:t>role</a:t>
            </a:r>
            <a:r>
              <a:rPr lang="nl-NL" altLang="nl-NL" sz="2000" dirty="0">
                <a:latin typeface="Calibri" panose="020F0502020204030204" pitchFamily="34" charset="0"/>
              </a:rPr>
              <a:t> </a:t>
            </a:r>
            <a:r>
              <a:rPr lang="nl-NL" altLang="nl-NL" sz="2000" dirty="0" smtClean="0">
                <a:latin typeface="Calibri" panose="020F0502020204030204" pitchFamily="34" charset="0"/>
              </a:rPr>
              <a:t>in the research.</a:t>
            </a:r>
            <a:endParaRPr lang="nl-NL" altLang="nl-NL" sz="2000" dirty="0" smtClean="0">
              <a:latin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2000" i="1" dirty="0" smtClean="0">
                <a:latin typeface="Calibri" panose="020F0502020204030204" pitchFamily="34" charset="0"/>
              </a:rPr>
              <a:t>The </a:t>
            </a:r>
            <a:r>
              <a:rPr lang="nl-NL" altLang="nl-NL" sz="2000" b="1" i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projects</a:t>
            </a:r>
            <a:r>
              <a:rPr lang="nl-NL" altLang="nl-NL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2000" dirty="0" smtClean="0">
                <a:latin typeface="Calibri" panose="020F0502020204030204" pitchFamily="34" charset="0"/>
              </a:rPr>
              <a:t>(ID, </a:t>
            </a:r>
            <a:r>
              <a:rPr lang="nl-NL" altLang="nl-NL" sz="2000" dirty="0" err="1" smtClean="0">
                <a:latin typeface="Calibri" panose="020F0502020204030204" pitchFamily="34" charset="0"/>
              </a:rPr>
              <a:t>title</a:t>
            </a:r>
            <a:r>
              <a:rPr lang="nl-NL" altLang="nl-NL" sz="2000" dirty="0" smtClean="0">
                <a:latin typeface="Calibri" panose="020F0502020204030204" pitchFamily="34" charset="0"/>
              </a:rPr>
              <a:t>, description, key words, start- and enddate, ...)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2000" i="1" dirty="0" smtClean="0">
                <a:latin typeface="Calibri" panose="020F0502020204030204" pitchFamily="34" charset="0"/>
              </a:rPr>
              <a:t>The </a:t>
            </a:r>
            <a:r>
              <a:rPr lang="nl-NL" altLang="nl-NL" sz="2000" b="1" i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organisations</a:t>
            </a:r>
            <a:r>
              <a:rPr lang="nl-NL" altLang="nl-NL" sz="2000" i="1" dirty="0" smtClean="0">
                <a:latin typeface="Calibri" panose="020F0502020204030204" pitchFamily="34" charset="0"/>
              </a:rPr>
              <a:t> </a:t>
            </a:r>
            <a:r>
              <a:rPr lang="nl-NL" altLang="nl-NL" sz="2000" dirty="0" smtClean="0">
                <a:latin typeface="Calibri" panose="020F0502020204030204" pitchFamily="34" charset="0"/>
              </a:rPr>
              <a:t>(</a:t>
            </a:r>
            <a:r>
              <a:rPr lang="nl-NL" altLang="nl-NL" sz="2000" dirty="0" err="1" smtClean="0">
                <a:latin typeface="Calibri" panose="020F0502020204030204" pitchFamily="34" charset="0"/>
              </a:rPr>
              <a:t>institutes</a:t>
            </a:r>
            <a:r>
              <a:rPr lang="nl-NL" altLang="nl-NL" sz="2000" dirty="0" smtClean="0">
                <a:latin typeface="Calibri" panose="020F0502020204030204" pitchFamily="34" charset="0"/>
              </a:rPr>
              <a:t>, </a:t>
            </a:r>
            <a:r>
              <a:rPr lang="nl-NL" altLang="nl-NL" sz="2000" dirty="0" err="1" smtClean="0">
                <a:latin typeface="Calibri" panose="020F0502020204030204" pitchFamily="34" charset="0"/>
              </a:rPr>
              <a:t>universities</a:t>
            </a:r>
            <a:r>
              <a:rPr lang="nl-NL" altLang="nl-NL" sz="2000" dirty="0" smtClean="0">
                <a:latin typeface="Calibri" panose="020F0502020204030204" pitchFamily="34" charset="0"/>
              </a:rPr>
              <a:t>,…)  involved and their role (owner, funder, ...)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2000" i="1" dirty="0" smtClean="0">
                <a:latin typeface="Calibri" panose="020F0502020204030204" pitchFamily="34" charset="0"/>
              </a:rPr>
              <a:t>The </a:t>
            </a:r>
            <a:r>
              <a:rPr lang="nl-NL" altLang="nl-NL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input</a:t>
            </a:r>
            <a:r>
              <a:rPr lang="nl-NL" altLang="nl-NL" sz="2000" i="1" dirty="0" smtClean="0">
                <a:latin typeface="Calibri" panose="020F0502020204030204" pitchFamily="34" charset="0"/>
              </a:rPr>
              <a:t> </a:t>
            </a:r>
            <a:r>
              <a:rPr lang="nl-NL" altLang="nl-NL" sz="2000" dirty="0" smtClean="0">
                <a:latin typeface="Calibri" panose="020F0502020204030204" pitchFamily="34" charset="0"/>
              </a:rPr>
              <a:t>invested in the research both in time (f.t.e.) and money.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2000" i="1" dirty="0" smtClean="0">
                <a:latin typeface="Calibri" panose="020F0502020204030204" pitchFamily="34" charset="0"/>
              </a:rPr>
              <a:t>The </a:t>
            </a:r>
            <a:r>
              <a:rPr lang="nl-NL" altLang="nl-NL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output</a:t>
            </a:r>
            <a:r>
              <a:rPr lang="nl-NL" altLang="nl-NL" sz="2000" i="1" dirty="0" smtClean="0">
                <a:latin typeface="Calibri" panose="020F0502020204030204" pitchFamily="34" charset="0"/>
              </a:rPr>
              <a:t> </a:t>
            </a:r>
            <a:r>
              <a:rPr lang="nl-NL" altLang="nl-NL" sz="2000" dirty="0" smtClean="0">
                <a:latin typeface="Calibri" panose="020F0502020204030204" pitchFamily="34" charset="0"/>
              </a:rPr>
              <a:t>from the research (publications, datasets, software, patents,  images, etc...)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2000" dirty="0" smtClean="0">
                <a:latin typeface="Calibri" panose="020F0502020204030204" pitchFamily="34" charset="0"/>
              </a:rPr>
              <a:t>The </a:t>
            </a:r>
            <a:r>
              <a:rPr lang="nl-NL" altLang="nl-NL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equipment, services and tools </a:t>
            </a:r>
            <a:r>
              <a:rPr lang="nl-NL" altLang="nl-NL" sz="2000" dirty="0" smtClean="0">
                <a:latin typeface="Calibri" panose="020F0502020204030204" pitchFamily="34" charset="0"/>
              </a:rPr>
              <a:t>(e.g. </a:t>
            </a:r>
            <a:r>
              <a:rPr lang="nl-NL" altLang="nl-NL" sz="2000" dirty="0">
                <a:latin typeface="Calibri" panose="020F0502020204030204" pitchFamily="34" charset="0"/>
              </a:rPr>
              <a:t>w</a:t>
            </a:r>
            <a:r>
              <a:rPr lang="nl-NL" altLang="nl-NL" sz="2000" dirty="0" smtClean="0">
                <a:latin typeface="Calibri" panose="020F0502020204030204" pitchFamily="34" charset="0"/>
              </a:rPr>
              <a:t>hich version of whic software)</a:t>
            </a:r>
            <a:r>
              <a:rPr lang="nl-NL" altLang="nl-NL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2000" dirty="0" smtClean="0">
                <a:latin typeface="Calibri" panose="020F0502020204030204" pitchFamily="34" charset="0"/>
              </a:rPr>
              <a:t>used</a:t>
            </a:r>
            <a:r>
              <a:rPr lang="nl-NL" altLang="nl-NL" sz="2000" dirty="0" smtClean="0">
                <a:latin typeface="Calibri" panose="020F0502020204030204" pitchFamily="34" charset="0"/>
              </a:rPr>
              <a:t>.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2000" dirty="0" smtClean="0">
                <a:latin typeface="Calibri" panose="020F0502020204030204" pitchFamily="34" charset="0"/>
              </a:rPr>
              <a:t>The</a:t>
            </a:r>
            <a:r>
              <a:rPr lang="nl-NL" altLang="nl-NL" sz="2000" i="1" dirty="0" smtClean="0">
                <a:latin typeface="Calibri" panose="020F0502020204030204" pitchFamily="34" charset="0"/>
              </a:rPr>
              <a:t> </a:t>
            </a:r>
            <a:r>
              <a:rPr lang="nl-NL" altLang="nl-NL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field</a:t>
            </a:r>
            <a:r>
              <a:rPr lang="nl-NL" altLang="nl-NL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or subject </a:t>
            </a:r>
            <a:r>
              <a:rPr lang="nl-NL" altLang="nl-NL" sz="2000" dirty="0" smtClean="0">
                <a:latin typeface="Calibri" panose="020F0502020204030204" pitchFamily="34" charset="0"/>
              </a:rPr>
              <a:t>of </a:t>
            </a:r>
            <a:r>
              <a:rPr lang="nl-NL" altLang="nl-NL" sz="2000" dirty="0" smtClean="0">
                <a:latin typeface="Calibri" panose="020F0502020204030204" pitchFamily="34" charset="0"/>
              </a:rPr>
              <a:t>the </a:t>
            </a:r>
            <a:r>
              <a:rPr lang="nl-NL" altLang="nl-NL" sz="2000" dirty="0" smtClean="0">
                <a:latin typeface="Calibri" panose="020F0502020204030204" pitchFamily="34" charset="0"/>
              </a:rPr>
              <a:t>research.</a:t>
            </a:r>
            <a:endParaRPr lang="nl-NL" altLang="nl-NL" sz="2000" dirty="0" smtClean="0">
              <a:latin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2000" dirty="0" smtClean="0">
                <a:latin typeface="Calibri" panose="020F0502020204030204" pitchFamily="34" charset="0"/>
              </a:rPr>
              <a:t>The </a:t>
            </a:r>
            <a:r>
              <a:rPr lang="nl-NL" altLang="nl-NL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impact of the research</a:t>
            </a:r>
            <a:r>
              <a:rPr lang="nl-NL" altLang="nl-NL" sz="2000" dirty="0" smtClean="0">
                <a:latin typeface="Calibri" panose="020F0502020204030204" pitchFamily="34" charset="0"/>
              </a:rPr>
              <a:t>, both in- and outside of </a:t>
            </a:r>
            <a:r>
              <a:rPr lang="nl-NL" altLang="nl-NL" sz="2000" dirty="0" err="1" smtClean="0">
                <a:latin typeface="Calibri" panose="020F0502020204030204" pitchFamily="34" charset="0"/>
              </a:rPr>
              <a:t>academia</a:t>
            </a:r>
            <a:r>
              <a:rPr lang="nl-NL" altLang="nl-NL" sz="2000" dirty="0" smtClean="0">
                <a:latin typeface="Calibri" panose="020F0502020204030204" pitchFamily="34" charset="0"/>
              </a:rPr>
              <a:t> (</a:t>
            </a:r>
            <a:r>
              <a:rPr lang="nl-NL" altLang="nl-NL" sz="2000" dirty="0" err="1" smtClean="0">
                <a:latin typeface="Calibri" panose="020F0502020204030204" pitchFamily="34" charset="0"/>
              </a:rPr>
              <a:t>metrics</a:t>
            </a:r>
            <a:r>
              <a:rPr lang="nl-NL" altLang="nl-NL" sz="2000" dirty="0" smtClean="0">
                <a:latin typeface="Calibri" panose="020F0502020204030204" pitchFamily="34" charset="0"/>
              </a:rPr>
              <a:t>, impact indicators,…).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Semantic</a:t>
            </a:r>
            <a:r>
              <a:rPr lang="nl-NL" altLang="nl-NL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classifications of the research </a:t>
            </a:r>
            <a:r>
              <a:rPr lang="nl-NL" altLang="nl-NL" sz="2000" dirty="0" smtClean="0">
                <a:latin typeface="Calibri" panose="020F0502020204030204" pitchFamily="34" charset="0"/>
              </a:rPr>
              <a:t>on various dimensions (typologies,  ...),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Rights</a:t>
            </a:r>
            <a:r>
              <a:rPr lang="nl-NL" altLang="nl-NL" sz="2000" b="1" i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metadata</a:t>
            </a:r>
            <a:r>
              <a:rPr lang="nl-NL" altLang="nl-NL" sz="2000" dirty="0" smtClean="0">
                <a:latin typeface="Calibri" panose="020F0502020204030204" pitchFamily="34" charset="0"/>
              </a:rPr>
              <a:t>: who is authorised or which conditions may apply to access (some of the) information in the </a:t>
            </a:r>
            <a:r>
              <a:rPr lang="nl-NL" altLang="nl-NL" sz="2000" dirty="0" smtClean="0">
                <a:latin typeface="Calibri" panose="020F0502020204030204" pitchFamily="34" charset="0"/>
              </a:rPr>
              <a:t>CRIS</a:t>
            </a:r>
            <a:endParaRPr lang="nl-NL" altLang="nl-NL" sz="2000" dirty="0">
              <a:latin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2000" b="1" i="1" dirty="0">
                <a:solidFill>
                  <a:srgbClr val="7030A0"/>
                </a:solidFill>
                <a:latin typeface="Calibri" panose="020F0502020204030204" pitchFamily="34" charset="0"/>
              </a:rPr>
              <a:t>Cooperations</a:t>
            </a:r>
            <a:r>
              <a:rPr lang="nl-NL" altLang="nl-NL" sz="2000" i="1" dirty="0">
                <a:latin typeface="Calibri" panose="020F0502020204030204" pitchFamily="34" charset="0"/>
              </a:rPr>
              <a:t> </a:t>
            </a:r>
            <a:r>
              <a:rPr lang="nl-NL" altLang="nl-NL" sz="2000" dirty="0">
                <a:latin typeface="Calibri" panose="020F0502020204030204" pitchFamily="34" charset="0"/>
              </a:rPr>
              <a:t>with other projects, researchers, groups, organisations.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2000" b="1" i="1" dirty="0">
                <a:solidFill>
                  <a:srgbClr val="7030A0"/>
                </a:solidFill>
                <a:latin typeface="Calibri" panose="020F0502020204030204" pitchFamily="34" charset="0"/>
              </a:rPr>
              <a:t>Links to other systems </a:t>
            </a:r>
            <a:r>
              <a:rPr lang="nl-NL" altLang="nl-NL" sz="2000" dirty="0">
                <a:latin typeface="Calibri" panose="020F0502020204030204" pitchFamily="34" charset="0"/>
              </a:rPr>
              <a:t>(HRM, financial, external: ORCID, WoS, Scopus, ...)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nl-NL" altLang="nl-NL" sz="2000" dirty="0" smtClean="0">
              <a:latin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2000" dirty="0" err="1" smtClean="0">
                <a:latin typeface="Calibri" panose="020F0502020204030204" pitchFamily="34" charset="0"/>
              </a:rPr>
              <a:t>Etc</a:t>
            </a:r>
            <a:r>
              <a:rPr lang="nl-NL" altLang="nl-NL" sz="2000" dirty="0" smtClean="0">
                <a:latin typeface="Calibri" panose="020F0502020204030204" pitchFamily="34" charset="0"/>
              </a:rPr>
              <a:t>…</a:t>
            </a:r>
            <a:r>
              <a:rPr lang="nl-NL" altLang="nl-NL" sz="1100" dirty="0" smtClean="0">
                <a:latin typeface="Calibri" panose="020F0502020204030204" pitchFamily="34" charset="0"/>
              </a:rPr>
              <a:t/>
            </a:r>
            <a:br>
              <a:rPr lang="nl-NL" altLang="nl-NL" sz="1100" dirty="0" smtClean="0">
                <a:latin typeface="Calibri" panose="020F0502020204030204" pitchFamily="34" charset="0"/>
              </a:rPr>
            </a:br>
            <a:endParaRPr lang="nl-NL" altLang="nl-NL" sz="1100" dirty="0" smtClean="0">
              <a:latin typeface="Calibri" panose="020F0502020204030204" pitchFamily="34" charset="0"/>
            </a:endParaRPr>
          </a:p>
          <a:p>
            <a:pPr marL="0" indent="0" eaLnBrk="1" hangingPunct="1">
              <a:defRPr/>
            </a:pPr>
            <a:r>
              <a:rPr lang="nl-NL" altLang="nl-NL" sz="1000" dirty="0" smtClean="0">
                <a:latin typeface="Calibri" panose="020F0502020204030204" pitchFamily="34" charset="0"/>
              </a:rPr>
              <a:t/>
            </a:r>
            <a:br>
              <a:rPr lang="nl-NL" altLang="nl-NL" sz="1000" dirty="0" smtClean="0">
                <a:latin typeface="Calibri" panose="020F0502020204030204" pitchFamily="34" charset="0"/>
              </a:rPr>
            </a:br>
            <a:endParaRPr lang="nl-NL" altLang="nl-NL" sz="1000" dirty="0" smtClean="0">
              <a:latin typeface="Calibri" panose="020F0502020204030204" pitchFamily="34" charset="0"/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2333625" y="572984"/>
            <a:ext cx="9858375" cy="708025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CRIS: Treasure Chests of metadata</a:t>
            </a: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nl-NL" altLang="nl-N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59" y="452947"/>
            <a:ext cx="1649691" cy="4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8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443059" y="689972"/>
            <a:ext cx="11345017" cy="732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</a:t>
            </a:r>
            <a:endParaRPr lang="nl-NL" altLang="nl-NL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nl-NL" alt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In the course of time CRIS have made a big switch: </a:t>
            </a:r>
            <a:r>
              <a:rPr lang="nl-NL" altLang="nl-NL" sz="24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from tools for research administration to primary resources of research information</a:t>
            </a:r>
            <a:r>
              <a:rPr lang="nl-NL" alt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 In terms of stakeholders/target groups: </a:t>
            </a:r>
            <a:r>
              <a:rPr lang="nl-NL" altLang="nl-NL" sz="24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from administrators to the research(ers) community. </a:t>
            </a:r>
            <a:r>
              <a:rPr lang="nl-NL" altLang="nl-NL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nl-NL" altLang="nl-NL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nl-NL" altLang="nl-NL" i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Initially, CRIS: resources for </a:t>
            </a:r>
            <a:r>
              <a:rPr lang="en-US" sz="2400" dirty="0">
                <a:latin typeface="Calibri" panose="020F0502020204030204" pitchFamily="34" charset="0"/>
              </a:rPr>
              <a:t>administrative purposes, </a:t>
            </a:r>
            <a:r>
              <a:rPr lang="en-US" sz="2400" dirty="0" smtClean="0">
                <a:latin typeface="Calibri" panose="020F0502020204030204" pitchFamily="34" charset="0"/>
              </a:rPr>
              <a:t>notably </a:t>
            </a:r>
            <a:r>
              <a:rPr lang="en-US" sz="2400" dirty="0">
                <a:latin typeface="Calibri" panose="020F0502020204030204" pitchFamily="34" charset="0"/>
              </a:rPr>
              <a:t>management, monitoring, </a:t>
            </a:r>
            <a:r>
              <a:rPr lang="en-US" sz="2400" dirty="0" smtClean="0">
                <a:latin typeface="Calibri" panose="020F0502020204030204" pitchFamily="34" charset="0"/>
              </a:rPr>
              <a:t>evaluation </a:t>
            </a:r>
            <a:r>
              <a:rPr lang="en-US" sz="2400" dirty="0">
                <a:latin typeface="Calibri" panose="020F0502020204030204" pitchFamily="34" charset="0"/>
              </a:rPr>
              <a:t>and benchmarking of </a:t>
            </a:r>
            <a:r>
              <a:rPr lang="en-US" sz="2400" dirty="0" smtClean="0">
                <a:latin typeface="Calibri" panose="020F0502020204030204" pitchFamily="34" charset="0"/>
              </a:rPr>
              <a:t>research.</a:t>
            </a:r>
            <a:endParaRPr lang="en-US" altLang="nl-NL" sz="2400" i="1" dirty="0">
              <a:latin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latin typeface="Calibri" panose="020F0502020204030204" pitchFamily="34" charset="0"/>
              </a:rPr>
              <a:t>wareness has grown </a:t>
            </a:r>
            <a:r>
              <a:rPr lang="en-US" sz="2400" dirty="0">
                <a:latin typeface="Calibri" panose="020F0502020204030204" pitchFamily="34" charset="0"/>
              </a:rPr>
              <a:t>about the big potential of </a:t>
            </a:r>
            <a:r>
              <a:rPr lang="en-US" sz="2400" dirty="0" smtClean="0">
                <a:latin typeface="Calibri" panose="020F0502020204030204" pitchFamily="34" charset="0"/>
              </a:rPr>
              <a:t>CRIS </a:t>
            </a:r>
            <a:r>
              <a:rPr lang="en-US" sz="2400" dirty="0">
                <a:latin typeface="Calibri" panose="020F0502020204030204" pitchFamily="34" charset="0"/>
              </a:rPr>
              <a:t>for profiling and showcasing research. In general: for </a:t>
            </a:r>
            <a:r>
              <a:rPr lang="en-US" sz="2400" i="1" dirty="0">
                <a:solidFill>
                  <a:srgbClr val="7030A0"/>
                </a:solidFill>
                <a:latin typeface="Calibri" panose="020F0502020204030204" pitchFamily="34" charset="0"/>
              </a:rPr>
              <a:t>making research known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to the </a:t>
            </a:r>
            <a:r>
              <a:rPr lang="en-US" sz="2400" dirty="0" smtClean="0">
                <a:latin typeface="Calibri" panose="020F0502020204030204" pitchFamily="34" charset="0"/>
              </a:rPr>
              <a:t>world</a:t>
            </a:r>
            <a:endParaRPr lang="en-US" sz="2400" dirty="0">
              <a:latin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</a:rPr>
              <a:t>information </a:t>
            </a:r>
            <a:r>
              <a:rPr lang="en-US" sz="2400" dirty="0" smtClean="0">
                <a:latin typeface="Calibri" panose="020F0502020204030204" pitchFamily="34" charset="0"/>
              </a:rPr>
              <a:t>in CRIS </a:t>
            </a:r>
            <a:r>
              <a:rPr lang="en-US" sz="2400" dirty="0">
                <a:latin typeface="Calibri" panose="020F0502020204030204" pitchFamily="34" charset="0"/>
              </a:rPr>
              <a:t>constitute what may be called, </a:t>
            </a:r>
            <a:r>
              <a:rPr lang="en-US" sz="2400" i="1" dirty="0">
                <a:solidFill>
                  <a:srgbClr val="7030A0"/>
                </a:solidFill>
                <a:latin typeface="Calibri" panose="020F0502020204030204" pitchFamily="34" charset="0"/>
              </a:rPr>
              <a:t>an interconnected and multiple chain of variables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(entries) </a:t>
            </a:r>
            <a:r>
              <a:rPr lang="en-US" sz="2400" i="1" dirty="0">
                <a:latin typeface="Calibri" panose="020F0502020204030204" pitchFamily="34" charset="0"/>
              </a:rPr>
              <a:t> for searching, finding and </a:t>
            </a:r>
            <a:r>
              <a:rPr lang="en-US" sz="2400" i="1" dirty="0" smtClean="0">
                <a:latin typeface="Calibri" panose="020F0502020204030204" pitchFamily="34" charset="0"/>
              </a:rPr>
              <a:t>interpreting research </a:t>
            </a:r>
            <a:r>
              <a:rPr lang="en-US" sz="2400" i="1" dirty="0">
                <a:latin typeface="Calibri" panose="020F0502020204030204" pitchFamily="34" charset="0"/>
              </a:rPr>
              <a:t>data, their accessibility and their reusability</a:t>
            </a:r>
            <a:r>
              <a:rPr lang="en-US" sz="2400" dirty="0" smtClean="0">
                <a:latin typeface="Calibri" panose="020F0502020204030204" pitchFamily="34" charset="0"/>
              </a:rPr>
              <a:t>. </a:t>
            </a:r>
            <a:br>
              <a:rPr lang="en-US" sz="2400" dirty="0" smtClean="0">
                <a:latin typeface="Calibri" panose="020F0502020204030204" pitchFamily="34" charset="0"/>
              </a:rPr>
            </a:br>
            <a:endParaRPr lang="en-US" sz="2400" dirty="0" smtClean="0">
              <a:latin typeface="Calibri" panose="020F0502020204030204" pitchFamily="34" charset="0"/>
            </a:endParaRPr>
          </a:p>
          <a:p>
            <a:pPr marL="457200" lvl="1" indent="0" algn="ctr" eaLnBrk="1" hangingPunct="1">
              <a:defRPr/>
            </a:pPr>
            <a: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Therefore: it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makes a world of difference to a user searching for relevant research data </a:t>
            </a:r>
            <a: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when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the metadata that directly apply to the datasets are enriched by the additional </a:t>
            </a:r>
            <a: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metadata available in CRIS. about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aspects and entities </a:t>
            </a:r>
            <a: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linked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to the dataset. </a:t>
            </a:r>
            <a:endParaRPr lang="nl-NL" sz="24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457200" lvl="1" indent="0" eaLnBrk="1" hangingPunct="1">
              <a:defRPr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dirty="0"/>
              <a:t> </a:t>
            </a:r>
            <a:endParaRPr lang="nl-NL" sz="3200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100" dirty="0" smtClean="0">
                <a:latin typeface="Calibri" panose="020F0502020204030204" pitchFamily="34" charset="0"/>
              </a:rPr>
              <a:t/>
            </a:r>
            <a:br>
              <a:rPr lang="nl-NL" altLang="nl-NL" sz="1100" dirty="0" smtClean="0">
                <a:latin typeface="Calibri" panose="020F0502020204030204" pitchFamily="34" charset="0"/>
              </a:rPr>
            </a:br>
            <a:endParaRPr lang="nl-NL" altLang="nl-NL" sz="1100" dirty="0" smtClean="0">
              <a:latin typeface="Calibri" panose="020F0502020204030204" pitchFamily="34" charset="0"/>
            </a:endParaRPr>
          </a:p>
          <a:p>
            <a:pPr marL="0" indent="0" eaLnBrk="1" hangingPunct="1">
              <a:defRPr/>
            </a:pPr>
            <a:r>
              <a:rPr lang="nl-NL" altLang="nl-NL" sz="1000" dirty="0" smtClean="0">
                <a:latin typeface="Calibri" panose="020F0502020204030204" pitchFamily="34" charset="0"/>
              </a:rPr>
              <a:t/>
            </a:r>
            <a:br>
              <a:rPr lang="nl-NL" altLang="nl-NL" sz="1000" dirty="0" smtClean="0">
                <a:latin typeface="Calibri" panose="020F0502020204030204" pitchFamily="34" charset="0"/>
              </a:rPr>
            </a:br>
            <a:endParaRPr lang="nl-NL" altLang="nl-NL" sz="1000" dirty="0" smtClean="0">
              <a:latin typeface="Calibri" panose="020F0502020204030204" pitchFamily="34" charset="0"/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2333625" y="1059872"/>
            <a:ext cx="9858375" cy="708025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CRIS, a big switch in time. </a:t>
            </a:r>
            <a:br>
              <a:rPr lang="nl-NL" alt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nl-NL" altLang="nl-N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59" y="452947"/>
            <a:ext cx="1649691" cy="4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443059" y="1767897"/>
            <a:ext cx="1134501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i="1" dirty="0">
                <a:solidFill>
                  <a:srgbClr val="7030A0"/>
                </a:solidFill>
                <a:latin typeface="Calibri" panose="020F0502020204030204" pitchFamily="34" charset="0"/>
              </a:rPr>
              <a:t>In order to realize an optimal FAIR </a:t>
            </a:r>
            <a:r>
              <a:rPr lang="en-US" sz="28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and Open data and Science infrastructure </a:t>
            </a:r>
            <a:r>
              <a:rPr lang="en-US" sz="2800" i="1" dirty="0">
                <a:solidFill>
                  <a:srgbClr val="7030A0"/>
                </a:solidFill>
                <a:latin typeface="Calibri" panose="020F0502020204030204" pitchFamily="34" charset="0"/>
              </a:rPr>
              <a:t>the integration of </a:t>
            </a:r>
            <a:r>
              <a:rPr lang="en-US" sz="24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(the information available in)</a:t>
            </a:r>
            <a:r>
              <a:rPr lang="en-US" sz="28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CRIS </a:t>
            </a:r>
            <a:r>
              <a:rPr lang="en-US" sz="24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(infrastructure) </a:t>
            </a:r>
            <a:r>
              <a:rPr lang="en-US" sz="28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is recommendable if not necessary. 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2333625" y="1059872"/>
            <a:ext cx="9858375" cy="708025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Resulting Propostions for discussion </a:t>
            </a:r>
            <a:br>
              <a:rPr lang="nl-NL" alt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nl-NL" altLang="nl-N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59" y="452947"/>
            <a:ext cx="1649691" cy="4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6145" y="3301294"/>
            <a:ext cx="1134501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Resulting from this: </a:t>
            </a:r>
          </a:p>
          <a:p>
            <a:pPr eaLnBrk="1" hangingPunct="1">
              <a:defRPr/>
            </a:pPr>
            <a:endParaRPr lang="en-US" sz="2800" i="1" dirty="0" smtClean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sz="28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The Open Science an FAIR Data communities on the one hand and the CRIS Community on the other should come together and jointly cooperate to work this out. </a:t>
            </a:r>
          </a:p>
        </p:txBody>
      </p:sp>
    </p:spTree>
    <p:extLst>
      <p:ext uri="{BB962C8B-B14F-4D97-AF65-F5344CB8AC3E}">
        <p14:creationId xmlns:p14="http://schemas.microsoft.com/office/powerpoint/2010/main" val="1661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432115" y="339120"/>
            <a:ext cx="10593290" cy="708025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nl-NL" altLang="nl-N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</a:t>
            </a: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Research </a:t>
            </a:r>
            <a:r>
              <a:rPr lang="nl-NL" altLang="nl-N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altLang="nl-N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Infrastructure</a:t>
            </a: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b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is </a:t>
            </a:r>
            <a:r>
              <a:rPr lang="nl-NL" altLang="nl-N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possible</a:t>
            </a: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in the </a:t>
            </a:r>
            <a:r>
              <a:rPr lang="nl-NL" altLang="nl-N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near</a:t>
            </a: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nl-NL" altLang="nl-N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future</a:t>
            </a: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50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24" y="1584818"/>
            <a:ext cx="5719451" cy="44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84294" y="1131315"/>
            <a:ext cx="792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Calibri" pitchFamily="34" charset="0"/>
              </a:rPr>
              <a:t>Conclusion</a:t>
            </a:r>
            <a:r>
              <a:rPr lang="nl-NL" dirty="0" smtClean="0">
                <a:latin typeface="Calibri" pitchFamily="34" charset="0"/>
              </a:rPr>
              <a:t> of a report of a </a:t>
            </a:r>
            <a:r>
              <a:rPr lang="nl-NL" dirty="0" err="1" smtClean="0">
                <a:latin typeface="Calibri" pitchFamily="34" charset="0"/>
              </a:rPr>
              <a:t>working</a:t>
            </a:r>
            <a:r>
              <a:rPr lang="nl-NL" dirty="0" smtClean="0">
                <a:latin typeface="Calibri" pitchFamily="34" charset="0"/>
              </a:rPr>
              <a:t> </a:t>
            </a:r>
            <a:r>
              <a:rPr lang="nl-NL" dirty="0" err="1" smtClean="0">
                <a:latin typeface="Calibri" pitchFamily="34" charset="0"/>
              </a:rPr>
              <a:t>group</a:t>
            </a:r>
            <a:r>
              <a:rPr lang="nl-NL" dirty="0" smtClean="0">
                <a:latin typeface="Calibri" pitchFamily="34" charset="0"/>
              </a:rPr>
              <a:t> of the </a:t>
            </a:r>
            <a:r>
              <a:rPr lang="nl-NL" dirty="0" err="1" smtClean="0">
                <a:latin typeface="Calibri" pitchFamily="34" charset="0"/>
              </a:rPr>
              <a:t>European</a:t>
            </a:r>
            <a:r>
              <a:rPr lang="nl-NL" dirty="0" smtClean="0">
                <a:latin typeface="Calibri" pitchFamily="34" charset="0"/>
              </a:rPr>
              <a:t> </a:t>
            </a:r>
            <a:r>
              <a:rPr lang="nl-NL" dirty="0" err="1" smtClean="0">
                <a:latin typeface="Calibri" pitchFamily="34" charset="0"/>
              </a:rPr>
              <a:t>Parliament</a:t>
            </a:r>
            <a:r>
              <a:rPr lang="nl-NL" dirty="0" smtClean="0">
                <a:latin typeface="Calibri" pitchFamily="34" charset="0"/>
              </a:rPr>
              <a:t> (April 2014): </a:t>
            </a:r>
            <a:endParaRPr lang="nl-NL" dirty="0">
              <a:latin typeface="Calibri" pitchFamily="34" charset="0"/>
            </a:endParaRPr>
          </a:p>
        </p:txBody>
      </p:sp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59" y="452947"/>
            <a:ext cx="1649691" cy="4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72275" y="2366386"/>
            <a:ext cx="5324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“We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conclude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that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 European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Integrated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Research Information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Infrastructure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is </a:t>
            </a:r>
            <a:r>
              <a:rPr lang="nl-NL" sz="20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technically</a:t>
            </a:r>
            <a:r>
              <a:rPr lang="nl-NL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0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feasible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thanks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recent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technological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developments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000" i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nl-NL" sz="2000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000" i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especially</a:t>
            </a:r>
            <a:r>
              <a:rPr lang="nl-NL" sz="2000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000" i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nl-NL" sz="2000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000" i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maturity</a:t>
            </a:r>
            <a:r>
              <a:rPr lang="nl-NL" sz="2000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of </a:t>
            </a:r>
            <a:r>
              <a:rPr lang="nl-NL" sz="2000" i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nl-NL" sz="2000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European CERIF standard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which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allows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seamless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interlinking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of datasets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/or research information systems, in different formats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including</a:t>
            </a:r>
            <a:r>
              <a:rPr lang="nl-NL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non-CERIF systems</a:t>
            </a:r>
            <a:r>
              <a:rPr lang="nl-NL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”</a:t>
            </a:r>
            <a:endParaRPr lang="nl-NL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1376363"/>
            <a:ext cx="101631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kstvak 6"/>
          <p:cNvSpPr txBox="1">
            <a:spLocks noChangeArrowheads="1"/>
          </p:cNvSpPr>
          <p:nvPr/>
        </p:nvSpPr>
        <p:spPr bwMode="auto">
          <a:xfrm>
            <a:off x="1082675" y="5843588"/>
            <a:ext cx="9469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nl-NL" dirty="0">
                <a:latin typeface="Calibri" pitchFamily="32" charset="0"/>
              </a:rPr>
              <a:t>STOA-Report: </a:t>
            </a:r>
            <a:r>
              <a:rPr lang="en-US" altLang="nl-NL" i="1" dirty="0">
                <a:latin typeface="Calibri" pitchFamily="32" charset="0"/>
              </a:rPr>
              <a:t>Measuring Scientific Performance for Improved Policy Making</a:t>
            </a:r>
            <a:r>
              <a:rPr lang="en-US" altLang="nl-NL" dirty="0">
                <a:latin typeface="Calibri" pitchFamily="32" charset="0"/>
              </a:rPr>
              <a:t>, p. 14.</a:t>
            </a:r>
            <a:endParaRPr lang="nl-NL" altLang="nl-NL" dirty="0">
              <a:latin typeface="Calibri" pitchFamily="32" charset="0"/>
            </a:endParaRPr>
          </a:p>
        </p:txBody>
      </p:sp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59" y="452947"/>
            <a:ext cx="1649691" cy="4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432115" y="339120"/>
            <a:ext cx="1059329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nl-NL" alt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European</a:t>
            </a:r>
            <a:r>
              <a:rPr kumimoji="0" lang="nl-NL" alt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Research </a:t>
            </a:r>
            <a:r>
              <a:rPr kumimoji="0" lang="nl-NL" alt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</a:t>
            </a:r>
            <a:r>
              <a:rPr kumimoji="0" lang="nl-NL" alt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NL" alt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Infrastructure</a:t>
            </a:r>
            <a:r>
              <a:rPr kumimoji="0" lang="nl-NL" alt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br>
              <a:rPr kumimoji="0" lang="nl-NL" alt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nl-NL" alt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is </a:t>
            </a:r>
            <a:r>
              <a:rPr kumimoji="0" lang="nl-NL" alt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possible</a:t>
            </a:r>
            <a:r>
              <a:rPr kumimoji="0" lang="nl-NL" alt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in the </a:t>
            </a:r>
            <a:r>
              <a:rPr kumimoji="0" lang="nl-NL" alt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near</a:t>
            </a:r>
            <a:r>
              <a:rPr kumimoji="0" lang="nl-NL" alt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nl-NL" alt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future</a:t>
            </a:r>
            <a:r>
              <a:rPr kumimoji="0" lang="nl-NL" alt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7619" y="1026540"/>
            <a:ext cx="792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Calibri" pitchFamily="34" charset="0"/>
              </a:rPr>
              <a:t>Conclusion</a:t>
            </a:r>
            <a:r>
              <a:rPr lang="nl-NL" dirty="0" smtClean="0">
                <a:latin typeface="Calibri" pitchFamily="34" charset="0"/>
              </a:rPr>
              <a:t> of a report of a </a:t>
            </a:r>
            <a:r>
              <a:rPr lang="nl-NL" dirty="0" err="1" smtClean="0">
                <a:latin typeface="Calibri" pitchFamily="34" charset="0"/>
              </a:rPr>
              <a:t>working</a:t>
            </a:r>
            <a:r>
              <a:rPr lang="nl-NL" dirty="0" smtClean="0">
                <a:latin typeface="Calibri" pitchFamily="34" charset="0"/>
              </a:rPr>
              <a:t> </a:t>
            </a:r>
            <a:r>
              <a:rPr lang="nl-NL" dirty="0" err="1" smtClean="0">
                <a:latin typeface="Calibri" pitchFamily="34" charset="0"/>
              </a:rPr>
              <a:t>group</a:t>
            </a:r>
            <a:r>
              <a:rPr lang="nl-NL" dirty="0" smtClean="0">
                <a:latin typeface="Calibri" pitchFamily="34" charset="0"/>
              </a:rPr>
              <a:t> of the </a:t>
            </a:r>
            <a:r>
              <a:rPr lang="nl-NL" dirty="0" err="1" smtClean="0">
                <a:latin typeface="Calibri" pitchFamily="34" charset="0"/>
              </a:rPr>
              <a:t>European</a:t>
            </a:r>
            <a:r>
              <a:rPr lang="nl-NL" dirty="0" smtClean="0">
                <a:latin typeface="Calibri" pitchFamily="34" charset="0"/>
              </a:rPr>
              <a:t> </a:t>
            </a:r>
            <a:r>
              <a:rPr lang="nl-NL" dirty="0" err="1" smtClean="0">
                <a:latin typeface="Calibri" pitchFamily="34" charset="0"/>
              </a:rPr>
              <a:t>Parliament</a:t>
            </a:r>
            <a:r>
              <a:rPr lang="nl-NL" dirty="0" smtClean="0">
                <a:latin typeface="Calibri" pitchFamily="34" charset="0"/>
              </a:rPr>
              <a:t> (April 2014): </a:t>
            </a:r>
            <a:endParaRPr lang="nl-NL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135661" y="317402"/>
            <a:ext cx="9858375" cy="708025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European</a:t>
            </a: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Research </a:t>
            </a:r>
            <a:r>
              <a:rPr lang="nl-NL" altLang="nl-N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Information</a:t>
            </a: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nl-NL" altLang="nl-N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Infrastructure</a:t>
            </a: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: </a:t>
            </a:r>
            <a:r>
              <a:rPr lang="nl-NL" altLang="nl-N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an</a:t>
            </a: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nl-NL" altLang="nl-N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Architecture</a:t>
            </a:r>
            <a:r>
              <a:rPr lang="nl-NL" alt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1116013"/>
            <a:ext cx="9215438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775" y="1138238"/>
            <a:ext cx="9144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kstvak 8"/>
          <p:cNvSpPr txBox="1">
            <a:spLocks noChangeArrowheads="1"/>
          </p:cNvSpPr>
          <p:nvPr/>
        </p:nvSpPr>
        <p:spPr bwMode="auto">
          <a:xfrm>
            <a:off x="4541003" y="5713216"/>
            <a:ext cx="554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nl-NL" sz="1400" b="1" dirty="0" smtClean="0">
                <a:solidFill>
                  <a:srgbClr val="002060"/>
                </a:solidFill>
                <a:latin typeface="Calibri" pitchFamily="32" charset="0"/>
              </a:rPr>
              <a:t>NATIONAL and LOCAL </a:t>
            </a:r>
            <a:r>
              <a:rPr lang="en-US" altLang="nl-NL" sz="1400" b="1" dirty="0">
                <a:solidFill>
                  <a:srgbClr val="002060"/>
                </a:solidFill>
                <a:latin typeface="Calibri" pitchFamily="32" charset="0"/>
              </a:rPr>
              <a:t>CRIS AND REPOSITORIES</a:t>
            </a:r>
            <a:endParaRPr lang="nl-NL" altLang="nl-NL" sz="1400" b="1" dirty="0">
              <a:solidFill>
                <a:srgbClr val="002060"/>
              </a:solidFill>
              <a:latin typeface="Calibri" pitchFamily="3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66950" y="3328988"/>
            <a:ext cx="769938" cy="442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33625" y="3273425"/>
            <a:ext cx="6873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  <a:t>Standard</a:t>
            </a:r>
            <a:b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</a:br>
            <a:r>
              <a:rPr lang="nl-NL" altLang="nl-NL" sz="1000" dirty="0" err="1">
                <a:solidFill>
                  <a:schemeClr val="bg1"/>
                </a:solidFill>
                <a:latin typeface="Calibri" pitchFamily="32" charset="0"/>
              </a:rPr>
              <a:t>use</a:t>
            </a:r>
            <a: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  <a:t> case / </a:t>
            </a:r>
            <a:r>
              <a:rPr lang="nl-NL" altLang="nl-NL" sz="1000" dirty="0" err="1">
                <a:solidFill>
                  <a:schemeClr val="bg1"/>
                </a:solidFill>
                <a:latin typeface="Calibri" pitchFamily="32" charset="0"/>
              </a:rPr>
              <a:t>profile</a:t>
            </a:r>
            <a: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03563" y="3328988"/>
            <a:ext cx="768350" cy="442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70238" y="3273425"/>
            <a:ext cx="6873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  <a:t>Standard</a:t>
            </a:r>
            <a:b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</a:br>
            <a:r>
              <a:rPr lang="nl-NL" altLang="nl-NL" sz="1000" dirty="0" err="1">
                <a:solidFill>
                  <a:schemeClr val="bg1"/>
                </a:solidFill>
                <a:latin typeface="Calibri" pitchFamily="32" charset="0"/>
              </a:rPr>
              <a:t>use</a:t>
            </a:r>
            <a: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  <a:t> case / </a:t>
            </a:r>
            <a:r>
              <a:rPr lang="nl-NL" altLang="nl-NL" sz="1000" dirty="0" err="1" smtClean="0">
                <a:solidFill>
                  <a:schemeClr val="bg1"/>
                </a:solidFill>
                <a:latin typeface="Calibri" pitchFamily="32" charset="0"/>
              </a:rPr>
              <a:t>profile</a:t>
            </a:r>
            <a:r>
              <a:rPr lang="nl-NL" altLang="nl-NL" sz="1000" dirty="0" smtClean="0">
                <a:solidFill>
                  <a:schemeClr val="bg1"/>
                </a:solidFill>
                <a:latin typeface="Calibri" pitchFamily="32" charset="0"/>
              </a:rPr>
              <a:t> </a:t>
            </a:r>
            <a:endParaRPr lang="nl-NL" altLang="nl-NL" sz="1000" dirty="0">
              <a:solidFill>
                <a:schemeClr val="bg1"/>
              </a:solidFill>
              <a:latin typeface="Calibri" pitchFamily="3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90975" y="3325813"/>
            <a:ext cx="769938" cy="441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57650" y="3270250"/>
            <a:ext cx="6873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  <a:t>Standard</a:t>
            </a:r>
            <a:b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</a:br>
            <a:r>
              <a:rPr lang="nl-NL" altLang="nl-NL" sz="1000" dirty="0" err="1">
                <a:solidFill>
                  <a:schemeClr val="bg1"/>
                </a:solidFill>
                <a:latin typeface="Calibri" pitchFamily="32" charset="0"/>
              </a:rPr>
              <a:t>use</a:t>
            </a:r>
            <a: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  <a:t> case / </a:t>
            </a:r>
            <a:r>
              <a:rPr lang="nl-NL" altLang="nl-NL" sz="1000" dirty="0" err="1">
                <a:solidFill>
                  <a:schemeClr val="bg1"/>
                </a:solidFill>
                <a:latin typeface="Calibri" pitchFamily="32" charset="0"/>
              </a:rPr>
              <a:t>profile</a:t>
            </a:r>
            <a: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915275" y="3325813"/>
            <a:ext cx="769938" cy="441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981950" y="3270250"/>
            <a:ext cx="6873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  <a:t>Standard</a:t>
            </a:r>
            <a:b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</a:br>
            <a:r>
              <a:rPr lang="nl-NL" altLang="nl-NL" sz="1000" dirty="0" err="1">
                <a:solidFill>
                  <a:schemeClr val="bg1"/>
                </a:solidFill>
                <a:latin typeface="Calibri" pitchFamily="32" charset="0"/>
              </a:rPr>
              <a:t>use</a:t>
            </a:r>
            <a: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  <a:t> case / </a:t>
            </a:r>
            <a:r>
              <a:rPr lang="nl-NL" altLang="nl-NL" sz="1000" dirty="0" err="1">
                <a:solidFill>
                  <a:schemeClr val="bg1"/>
                </a:solidFill>
                <a:latin typeface="Calibri" pitchFamily="32" charset="0"/>
              </a:rPr>
              <a:t>profile</a:t>
            </a:r>
            <a:r>
              <a:rPr lang="nl-NL" altLang="nl-NL" sz="1000" dirty="0">
                <a:solidFill>
                  <a:schemeClr val="bg1"/>
                </a:solidFill>
                <a:latin typeface="Calibri" pitchFamily="32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751888" y="3321050"/>
            <a:ext cx="768350" cy="442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818563" y="3265488"/>
            <a:ext cx="6873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1000">
                <a:solidFill>
                  <a:schemeClr val="bg1"/>
                </a:solidFill>
                <a:latin typeface="Calibri" pitchFamily="32" charset="0"/>
              </a:rPr>
              <a:t>Standard</a:t>
            </a:r>
            <a:br>
              <a:rPr lang="nl-NL" altLang="nl-NL" sz="1000">
                <a:solidFill>
                  <a:schemeClr val="bg1"/>
                </a:solidFill>
                <a:latin typeface="Calibri" pitchFamily="32" charset="0"/>
              </a:rPr>
            </a:br>
            <a:r>
              <a:rPr lang="nl-NL" altLang="nl-NL" sz="1000">
                <a:solidFill>
                  <a:schemeClr val="bg1"/>
                </a:solidFill>
                <a:latin typeface="Calibri" pitchFamily="32" charset="0"/>
              </a:rPr>
              <a:t>use case / profile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586913" y="3316288"/>
            <a:ext cx="769937" cy="442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653588" y="3260725"/>
            <a:ext cx="6889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1000">
                <a:solidFill>
                  <a:schemeClr val="bg1"/>
                </a:solidFill>
                <a:latin typeface="Calibri" pitchFamily="32" charset="0"/>
              </a:rPr>
              <a:t>Standard</a:t>
            </a:r>
            <a:br>
              <a:rPr lang="nl-NL" altLang="nl-NL" sz="1000">
                <a:solidFill>
                  <a:schemeClr val="bg1"/>
                </a:solidFill>
                <a:latin typeface="Calibri" pitchFamily="32" charset="0"/>
              </a:rPr>
            </a:br>
            <a:r>
              <a:rPr lang="nl-NL" altLang="nl-NL" sz="1000">
                <a:solidFill>
                  <a:schemeClr val="bg1"/>
                </a:solidFill>
                <a:latin typeface="Calibri" pitchFamily="32" charset="0"/>
              </a:rPr>
              <a:t>use case / profile </a:t>
            </a: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059" y="452947"/>
            <a:ext cx="1649691" cy="4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397125" y="220663"/>
            <a:ext cx="926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eaLnBrk="1" hangingPunct="1">
              <a:defRPr/>
            </a:pPr>
            <a:r>
              <a:rPr lang="nl-NL" altLang="nl-NL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CRIS’s</a:t>
            </a:r>
            <a:r>
              <a:rPr lang="nl-NL" altLang="nl-NL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altLang="nl-NL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</a:t>
            </a:r>
            <a:r>
              <a:rPr lang="nl-NL" altLang="nl-NL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field of </a:t>
            </a:r>
            <a:r>
              <a:rPr lang="nl-NL" altLang="nl-NL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application</a:t>
            </a:r>
            <a:r>
              <a:rPr lang="nl-NL" altLang="nl-NL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Research </a:t>
            </a:r>
            <a:r>
              <a:rPr lang="nl-NL" altLang="nl-NL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DATA</a:t>
            </a:r>
            <a:r>
              <a:rPr lang="nl-NL" altLang="nl-NL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altLang="nl-NL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sets</a:t>
            </a:r>
          </a:p>
        </p:txBody>
      </p:sp>
      <p:pic>
        <p:nvPicPr>
          <p:cNvPr id="16387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361950"/>
            <a:ext cx="164941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-200025" y="4716463"/>
            <a:ext cx="110045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/>
            <a:r>
              <a:rPr lang="nl-NL" altLang="nl-NL" sz="2000">
                <a:latin typeface="Calibri" pitchFamily="34" charset="0"/>
              </a:rPr>
              <a:t/>
            </a:r>
            <a:br>
              <a:rPr lang="nl-NL" altLang="nl-NL" sz="2000">
                <a:latin typeface="Calibri" pitchFamily="34" charset="0"/>
              </a:rPr>
            </a:br>
            <a:endParaRPr lang="nl-NL" altLang="nl-NL">
              <a:latin typeface="Calibri" pitchFamily="34" charset="0"/>
            </a:endParaRPr>
          </a:p>
        </p:txBody>
      </p:sp>
      <p:sp>
        <p:nvSpPr>
          <p:cNvPr id="16389" name="Tekstvak 8"/>
          <p:cNvSpPr txBox="1">
            <a:spLocks noChangeArrowheads="1"/>
          </p:cNvSpPr>
          <p:nvPr/>
        </p:nvSpPr>
        <p:spPr bwMode="auto">
          <a:xfrm>
            <a:off x="2765425" y="5054600"/>
            <a:ext cx="6967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 altLang="nl-NL">
              <a:latin typeface="Calibri" pitchFamily="34" charset="0"/>
            </a:endParaRPr>
          </a:p>
        </p:txBody>
      </p:sp>
      <p:pic>
        <p:nvPicPr>
          <p:cNvPr id="7" name="Afbeelding 6" descr="can-stock-photo_csp12068337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668408" y="2258028"/>
            <a:ext cx="2390544" cy="1784939"/>
          </a:xfrm>
          <a:prstGeom prst="rect">
            <a:avLst/>
          </a:prstGeom>
          <a:scene3d>
            <a:camera prst="orthographicFront">
              <a:rot lat="1351253" lon="19966416" rev="20931090"/>
            </a:camera>
            <a:lightRig rig="threePt" dir="t"/>
          </a:scene3d>
        </p:spPr>
      </p:pic>
      <p:pic>
        <p:nvPicPr>
          <p:cNvPr id="16391" name="Tijdelijke aanduiding voor inhoud 13" descr="Naamloos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-78680" r="-78680"/>
          <a:stretch>
            <a:fillRect/>
          </a:stretch>
        </p:blipFill>
        <p:spPr>
          <a:xfrm>
            <a:off x="3717925" y="2733675"/>
            <a:ext cx="4103688" cy="2232025"/>
          </a:xfrm>
        </p:spPr>
      </p:pic>
      <p:pic>
        <p:nvPicPr>
          <p:cNvPr id="16392" name="Picture 22" descr="http://i394.photobucket.com/albums/pp29/o3n1x3r/animasi/gm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138" y="2363788"/>
            <a:ext cx="2676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15"/>
          <p:cNvGrpSpPr>
            <a:grpSpLocks/>
          </p:cNvGrpSpPr>
          <p:nvPr/>
        </p:nvGrpSpPr>
        <p:grpSpPr bwMode="auto">
          <a:xfrm>
            <a:off x="4872038" y="2852738"/>
            <a:ext cx="1582737" cy="2116137"/>
            <a:chOff x="3923928" y="3068960"/>
            <a:chExt cx="1584176" cy="2116239"/>
          </a:xfrm>
        </p:grpSpPr>
        <p:pic>
          <p:nvPicPr>
            <p:cNvPr id="16408" name="Picture 2" descr="C:\Users\Gebruiker\AppData\Local\Microsoft\Windows\Temporary Internet Files\Content.IE5\20KOTTV0\MC900433879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3928" y="4293096"/>
              <a:ext cx="892103" cy="89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9" name="Picture 3" descr="C:\Users\Gebruiker\AppData\Local\Microsoft\Windows\Temporary Internet Files\Content.IE5\GG5U9CRD\MC900303595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1960" y="3068960"/>
              <a:ext cx="397478" cy="39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0" name="Picture 4" descr="C:\Users\Gebruiker\AppData\Local\Microsoft\Windows\Temporary Internet Files\Content.IE5\O2XIFSDV\MC900434845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67944" y="3573016"/>
              <a:ext cx="739282" cy="739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1" name="laptop"/>
            <p:cNvSpPr>
              <a:spLocks noEditPoints="1" noChangeArrowheads="1"/>
            </p:cNvSpPr>
            <p:nvPr/>
          </p:nvSpPr>
          <p:spPr bwMode="auto">
            <a:xfrm>
              <a:off x="4860032" y="3068960"/>
              <a:ext cx="352664" cy="552234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pic>
          <p:nvPicPr>
            <p:cNvPr id="16412" name="Picture 6" descr="C:\Users\Gebruiker\AppData\Local\Microsoft\Windows\Temporary Internet Files\Content.IE5\O2XIFSDV\MC900441809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16016" y="3645024"/>
              <a:ext cx="792088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U-vormige pijl 16"/>
          <p:cNvSpPr/>
          <p:nvPr/>
        </p:nvSpPr>
        <p:spPr bwMode="auto">
          <a:xfrm>
            <a:off x="1870075" y="1284288"/>
            <a:ext cx="4321175" cy="1871662"/>
          </a:xfrm>
          <a:prstGeom prst="uturnArrow">
            <a:avLst>
              <a:gd name="adj1" fmla="val 19573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0" rIns="91420" bIns="45710"/>
          <a:lstStyle/>
          <a:p>
            <a:pPr algn="ctr" defTabSz="914213">
              <a:defRPr/>
            </a:pPr>
            <a:endParaRPr lang="nl-NL">
              <a:latin typeface="Century Gothic" pitchFamily="32" charset="0"/>
              <a:ea typeface="ヒラギノ明朝 ProN W3" charset="-128"/>
              <a:cs typeface="ヒラギノ明朝 ProN W3" charset="-128"/>
            </a:endParaRPr>
          </a:p>
        </p:txBody>
      </p:sp>
      <p:pic>
        <p:nvPicPr>
          <p:cNvPr id="16395" name="Afbeelding 17" descr="dexter15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355263" y="3825875"/>
            <a:ext cx="1628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Afbeelding 18" descr="Nature-journal.jpg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8473185" y="2982949"/>
            <a:ext cx="1749216" cy="2319036"/>
          </a:xfrm>
          <a:prstGeom prst="rect">
            <a:avLst/>
          </a:prstGeom>
          <a:scene3d>
            <a:camera prst="orthographicFront">
              <a:rot lat="19860343" lon="18971190" rev="1620185"/>
            </a:camera>
            <a:lightRig rig="threePt" dir="t"/>
          </a:scene3d>
        </p:spPr>
      </p:pic>
      <p:sp>
        <p:nvSpPr>
          <p:cNvPr id="20" name="U-vormige pijl 19"/>
          <p:cNvSpPr/>
          <p:nvPr/>
        </p:nvSpPr>
        <p:spPr bwMode="auto">
          <a:xfrm rot="10800000" flipH="1">
            <a:off x="5543550" y="4740275"/>
            <a:ext cx="4535488" cy="1597025"/>
          </a:xfrm>
          <a:prstGeom prst="uturnArrow">
            <a:avLst>
              <a:gd name="adj1" fmla="val 22616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0" rIns="91420" bIns="45710"/>
          <a:lstStyle/>
          <a:p>
            <a:pPr algn="ctr" defTabSz="914213">
              <a:defRPr/>
            </a:pPr>
            <a:endParaRPr lang="nl-NL">
              <a:latin typeface="Century Gothic" pitchFamily="32" charset="0"/>
              <a:ea typeface="ヒラギノ明朝 ProN W3" charset="-128"/>
              <a:cs typeface="ヒラギノ明朝 ProN W3" charset="-128"/>
            </a:endParaRPr>
          </a:p>
        </p:txBody>
      </p:sp>
      <p:sp>
        <p:nvSpPr>
          <p:cNvPr id="26" name="Tekstvak 29"/>
          <p:cNvSpPr txBox="1"/>
          <p:nvPr/>
        </p:nvSpPr>
        <p:spPr>
          <a:xfrm>
            <a:off x="5451475" y="4035425"/>
            <a:ext cx="1289050" cy="522288"/>
          </a:xfrm>
          <a:prstGeom prst="rect">
            <a:avLst/>
          </a:prstGeom>
          <a:noFill/>
        </p:spPr>
        <p:txBody>
          <a:bodyPr lIns="91420" tIns="45710" rIns="91420" bIns="4571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temporary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storage</a:t>
            </a:r>
            <a:endParaRPr lang="nl-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kstvak 25"/>
          <p:cNvSpPr txBox="1">
            <a:spLocks noChangeArrowheads="1"/>
          </p:cNvSpPr>
          <p:nvPr/>
        </p:nvSpPr>
        <p:spPr bwMode="auto">
          <a:xfrm>
            <a:off x="6327775" y="5008563"/>
            <a:ext cx="2911475" cy="64611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nl-NL">
                <a:solidFill>
                  <a:schemeClr val="bg1"/>
                </a:solidFill>
                <a:latin typeface="Calibri" pitchFamily="34" charset="0"/>
              </a:rPr>
              <a:t>CRIS: linking publications to dataset + archiving of data.</a:t>
            </a:r>
            <a:endParaRPr lang="nl-NL" altLang="nl-NL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Tekstvak 32"/>
          <p:cNvSpPr txBox="1">
            <a:spLocks noChangeArrowheads="1"/>
          </p:cNvSpPr>
          <p:nvPr/>
        </p:nvSpPr>
        <p:spPr bwMode="auto">
          <a:xfrm>
            <a:off x="577850" y="5611813"/>
            <a:ext cx="3168650" cy="6477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nl-NL">
                <a:solidFill>
                  <a:schemeClr val="bg1"/>
                </a:solidFill>
                <a:latin typeface="Calibri" pitchFamily="34" charset="0"/>
              </a:rPr>
              <a:t>CRIS: registration of (metadata) for dataset</a:t>
            </a:r>
            <a:endParaRPr lang="nl-NL" altLang="nl-NL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Tekstvak 32"/>
          <p:cNvSpPr txBox="1">
            <a:spLocks noChangeArrowheads="1"/>
          </p:cNvSpPr>
          <p:nvPr/>
        </p:nvSpPr>
        <p:spPr bwMode="auto">
          <a:xfrm>
            <a:off x="473075" y="5143500"/>
            <a:ext cx="31686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2100" b="1">
                <a:latin typeface="Calibri" pitchFamily="34" charset="0"/>
              </a:rPr>
              <a:t>data collection</a:t>
            </a:r>
          </a:p>
        </p:txBody>
      </p:sp>
      <p:sp>
        <p:nvSpPr>
          <p:cNvPr id="33" name="Tekstvak 32"/>
          <p:cNvSpPr txBox="1">
            <a:spLocks noChangeArrowheads="1"/>
          </p:cNvSpPr>
          <p:nvPr/>
        </p:nvSpPr>
        <p:spPr bwMode="auto">
          <a:xfrm>
            <a:off x="2278063" y="1614488"/>
            <a:ext cx="31686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2100" b="1">
                <a:latin typeface="Calibri" pitchFamily="34" charset="0"/>
              </a:rPr>
              <a:t>selection</a:t>
            </a:r>
          </a:p>
        </p:txBody>
      </p:sp>
      <p:sp>
        <p:nvSpPr>
          <p:cNvPr id="34" name="Tekstvak 32"/>
          <p:cNvSpPr txBox="1">
            <a:spLocks noChangeArrowheads="1"/>
          </p:cNvSpPr>
          <p:nvPr/>
        </p:nvSpPr>
        <p:spPr bwMode="auto">
          <a:xfrm>
            <a:off x="2828925" y="3384550"/>
            <a:ext cx="31686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2100" b="1">
                <a:latin typeface="Calibri" pitchFamily="34" charset="0"/>
              </a:rPr>
              <a:t>analysis</a:t>
            </a:r>
          </a:p>
        </p:txBody>
      </p:sp>
      <p:sp>
        <p:nvSpPr>
          <p:cNvPr id="35" name="Tekstvak 32"/>
          <p:cNvSpPr txBox="1">
            <a:spLocks noChangeArrowheads="1"/>
          </p:cNvSpPr>
          <p:nvPr/>
        </p:nvSpPr>
        <p:spPr bwMode="auto">
          <a:xfrm>
            <a:off x="5700713" y="3021013"/>
            <a:ext cx="3168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2000" b="1">
                <a:latin typeface="Calibri" pitchFamily="34" charset="0"/>
              </a:rPr>
              <a:t>data life </a:t>
            </a:r>
          </a:p>
          <a:p>
            <a:pPr algn="ctr"/>
            <a:r>
              <a:rPr lang="nl-NL" altLang="nl-NL" sz="2000" b="1">
                <a:latin typeface="Calibri" pitchFamily="34" charset="0"/>
              </a:rPr>
              <a:t>cycle</a:t>
            </a:r>
          </a:p>
          <a:p>
            <a:pPr algn="ctr"/>
            <a:r>
              <a:rPr lang="nl-NL" altLang="nl-NL" sz="2000" b="1">
                <a:latin typeface="Calibri" pitchFamily="34" charset="0"/>
              </a:rPr>
              <a:t>management</a:t>
            </a:r>
          </a:p>
        </p:txBody>
      </p:sp>
      <p:sp>
        <p:nvSpPr>
          <p:cNvPr id="36" name="Tekstvak 32"/>
          <p:cNvSpPr txBox="1">
            <a:spLocks noChangeArrowheads="1"/>
          </p:cNvSpPr>
          <p:nvPr/>
        </p:nvSpPr>
        <p:spPr bwMode="auto">
          <a:xfrm>
            <a:off x="6192838" y="5600700"/>
            <a:ext cx="31686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2100" b="1">
                <a:latin typeface="Calibri" pitchFamily="34" charset="0"/>
              </a:rPr>
              <a:t>publication of results</a:t>
            </a:r>
          </a:p>
        </p:txBody>
      </p:sp>
      <p:sp>
        <p:nvSpPr>
          <p:cNvPr id="37" name="Tekstvak 32"/>
          <p:cNvSpPr txBox="1">
            <a:spLocks noChangeArrowheads="1"/>
          </p:cNvSpPr>
          <p:nvPr/>
        </p:nvSpPr>
        <p:spPr bwMode="auto">
          <a:xfrm>
            <a:off x="7259638" y="2820988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2100" b="1">
                <a:latin typeface="Calibri" pitchFamily="34" charset="0"/>
              </a:rPr>
              <a:t>articles</a:t>
            </a:r>
          </a:p>
        </p:txBody>
      </p:sp>
      <p:sp>
        <p:nvSpPr>
          <p:cNvPr id="38" name="Tekstvak 32"/>
          <p:cNvSpPr txBox="1">
            <a:spLocks noChangeArrowheads="1"/>
          </p:cNvSpPr>
          <p:nvPr/>
        </p:nvSpPr>
        <p:spPr bwMode="auto">
          <a:xfrm>
            <a:off x="9521825" y="1943100"/>
            <a:ext cx="31686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2100" b="1">
                <a:latin typeface="Calibri" pitchFamily="34" charset="0"/>
              </a:rPr>
              <a:t>final dataset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39&quot;&gt;&lt;property id=&quot;20148&quot; value=&quot;5&quot;/&gt;&lt;property id=&quot;20300&quot; value=&quot;Slide 2 - &amp;quot;A European Research Information Infrastructure  is possible in the near future.&amp;quot;&quot;/&gt;&lt;property id=&quot;20307&quot; value=&quot;375&quot;/&gt;&lt;/object&gt;&lt;object type=&quot;3&quot; unique_id=&quot;10040&quot;&gt;&lt;property id=&quot;20148&quot; value=&quot;5&quot;/&gt;&lt;property id=&quot;20300&quot; value=&quot;Slide 3&quot;/&gt;&lt;property id=&quot;20307&quot; value=&quot;398&quot;/&gt;&lt;/object&gt;&lt;object type=&quot;3&quot; unique_id=&quot;10041&quot;&gt;&lt;property id=&quot;20148&quot; value=&quot;5&quot;/&gt;&lt;property id=&quot;20300&quot; value=&quot;Slide 4 - &amp;quot;European Research Information Infrastructure: an Architecture.&amp;quot;&quot;/&gt;&lt;property id=&quot;20307&quot; value=&quot;397&quot;/&gt;&lt;/object&gt;&lt;object type=&quot;3&quot; unique_id=&quot;20475&quot;&gt;&lt;property id=&quot;20148&quot; value=&quot;5&quot;/&gt;&lt;property id=&quot;20300&quot; value=&quot;Slide 1&quot;/&gt;&lt;property id=&quot;20307&quot; value=&quot;399&quot;/&gt;&lt;/object&gt;&lt;object type=&quot;3&quot; unique_id=&quot;20476&quot;&gt;&lt;property id=&quot;20148&quot; value=&quot;5&quot;/&gt;&lt;property id=&quot;20300&quot; value=&quot;Slide 5&quot;/&gt;&lt;property id=&quot;20307&quot; value=&quot;400&quot;/&gt;&lt;/object&gt;&lt;object type=&quot;3&quot; unique_id=&quot;20477&quot;&gt;&lt;property id=&quot;20148&quot; value=&quot;5&quot;/&gt;&lt;property id=&quot;20300&quot; value=&quot;Slide 6 - &amp;quot;Open Science: the crucial importance of metadata  (and hence of optimal formats and models to handle metadata)&amp;quot;&quot;/&gt;&lt;property id=&quot;20307&quot; value=&quot;401&quot;/&gt;&lt;/object&gt;&lt;/object&gt;&lt;object type=&quot;8&quot; unique_id=&quot;1008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5219</TotalTime>
  <Words>295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Cambria Math</vt:lpstr>
      <vt:lpstr>Century Gothic</vt:lpstr>
      <vt:lpstr>Franklin Gothic Book</vt:lpstr>
      <vt:lpstr>Perpetua</vt:lpstr>
      <vt:lpstr>Wingdings 2</vt:lpstr>
      <vt:lpstr>ヒラギノ明朝 ProN W3</vt:lpstr>
      <vt:lpstr>Equity</vt:lpstr>
      <vt:lpstr>Custom Design</vt:lpstr>
      <vt:lpstr>Open Science: the crucial importance of metadata  </vt:lpstr>
      <vt:lpstr>CRIS: Treasure Chests of metadata </vt:lpstr>
      <vt:lpstr>CRIS, a big switch in time.   </vt:lpstr>
      <vt:lpstr>Resulting Propostions for discussion   </vt:lpstr>
      <vt:lpstr>A European Research Information Infrastructure  is possible in the near future.</vt:lpstr>
      <vt:lpstr>PowerPoint Presentation</vt:lpstr>
      <vt:lpstr>European Research Information Infrastructure: an Architecture.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Simons</dc:creator>
  <cp:lastModifiedBy>folio</cp:lastModifiedBy>
  <cp:revision>866</cp:revision>
  <dcterms:created xsi:type="dcterms:W3CDTF">2013-05-09T08:08:40Z</dcterms:created>
  <dcterms:modified xsi:type="dcterms:W3CDTF">2017-11-20T10:02:53Z</dcterms:modified>
</cp:coreProperties>
</file>