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7" r:id="rId2"/>
  </p:sldMasterIdLst>
  <p:notesMasterIdLst>
    <p:notesMasterId r:id="rId22"/>
  </p:notesMasterIdLst>
  <p:handoutMasterIdLst>
    <p:handoutMasterId r:id="rId23"/>
  </p:handoutMasterIdLst>
  <p:sldIdLst>
    <p:sldId id="284" r:id="rId3"/>
    <p:sldId id="317" r:id="rId4"/>
    <p:sldId id="318" r:id="rId5"/>
    <p:sldId id="307" r:id="rId6"/>
    <p:sldId id="319" r:id="rId7"/>
    <p:sldId id="320" r:id="rId8"/>
    <p:sldId id="321" r:id="rId9"/>
    <p:sldId id="322" r:id="rId10"/>
    <p:sldId id="324" r:id="rId11"/>
    <p:sldId id="325" r:id="rId12"/>
    <p:sldId id="326" r:id="rId13"/>
    <p:sldId id="328" r:id="rId14"/>
    <p:sldId id="329" r:id="rId15"/>
    <p:sldId id="330" r:id="rId16"/>
    <p:sldId id="331" r:id="rId17"/>
    <p:sldId id="333" r:id="rId18"/>
    <p:sldId id="332" r:id="rId19"/>
    <p:sldId id="334" r:id="rId20"/>
    <p:sldId id="293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>
            <p14:sldId id="284"/>
            <p14:sldId id="317"/>
            <p14:sldId id="318"/>
            <p14:sldId id="307"/>
            <p14:sldId id="319"/>
            <p14:sldId id="320"/>
            <p14:sldId id="321"/>
            <p14:sldId id="322"/>
            <p14:sldId id="324"/>
            <p14:sldId id="325"/>
            <p14:sldId id="326"/>
            <p14:sldId id="328"/>
            <p14:sldId id="329"/>
            <p14:sldId id="330"/>
            <p14:sldId id="331"/>
            <p14:sldId id="333"/>
            <p14:sldId id="332"/>
            <p14:sldId id="334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DE8"/>
    <a:srgbClr val="010101"/>
    <a:srgbClr val="0D2172"/>
    <a:srgbClr val="A0EBD2"/>
    <a:srgbClr val="00A8FF"/>
    <a:srgbClr val="500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9EE49-8FA0-4B96-A280-E895EAC612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9B4E94E-4729-4873-8ABF-DB7E2D231033}">
      <dgm:prSet phldrT="[Text]"/>
      <dgm:spPr>
        <a:solidFill>
          <a:schemeClr val="tx1"/>
        </a:solidFill>
      </dgm:spPr>
      <dgm:t>
        <a:bodyPr/>
        <a:lstStyle/>
        <a:p>
          <a:r>
            <a:rPr lang="sv-SE" dirty="0" smtClean="0"/>
            <a:t>50 000 projects</a:t>
          </a:r>
          <a:endParaRPr lang="sv-SE" dirty="0"/>
        </a:p>
      </dgm:t>
    </dgm:pt>
    <dgm:pt modelId="{9F9FD548-0F2C-4809-983B-AAAEF4DAB22C}" type="parTrans" cxnId="{751EF98D-1EC0-4743-983D-6390F6535FEE}">
      <dgm:prSet/>
      <dgm:spPr/>
      <dgm:t>
        <a:bodyPr/>
        <a:lstStyle/>
        <a:p>
          <a:endParaRPr lang="sv-SE"/>
        </a:p>
      </dgm:t>
    </dgm:pt>
    <dgm:pt modelId="{389658E0-DD4F-4870-BF04-982325EE485A}" type="sibTrans" cxnId="{751EF98D-1EC0-4743-983D-6390F6535FEE}">
      <dgm:prSet/>
      <dgm:spPr/>
      <dgm:t>
        <a:bodyPr/>
        <a:lstStyle/>
        <a:p>
          <a:endParaRPr lang="sv-SE"/>
        </a:p>
      </dgm:t>
    </dgm:pt>
    <dgm:pt modelId="{5121F367-E9F3-4E0A-8C1B-218915610165}">
      <dgm:prSet phldrT="[Text]"/>
      <dgm:spPr>
        <a:solidFill>
          <a:schemeClr val="tx1"/>
        </a:solidFill>
      </dgm:spPr>
      <dgm:t>
        <a:bodyPr/>
        <a:lstStyle/>
        <a:p>
          <a:r>
            <a:rPr lang="sv-SE" dirty="0" smtClean="0"/>
            <a:t> 4 500 organisations</a:t>
          </a:r>
          <a:endParaRPr lang="sv-SE" dirty="0"/>
        </a:p>
      </dgm:t>
    </dgm:pt>
    <dgm:pt modelId="{B6C4288A-AA06-44A7-AD0D-D0010A7B91D6}" type="parTrans" cxnId="{85ECF8D8-AC9E-4E3F-B12D-F908480755A0}">
      <dgm:prSet/>
      <dgm:spPr/>
      <dgm:t>
        <a:bodyPr/>
        <a:lstStyle/>
        <a:p>
          <a:endParaRPr lang="sv-SE"/>
        </a:p>
      </dgm:t>
    </dgm:pt>
    <dgm:pt modelId="{2566627B-C47B-4FC8-AFE9-63E4582A867F}" type="sibTrans" cxnId="{85ECF8D8-AC9E-4E3F-B12D-F908480755A0}">
      <dgm:prSet/>
      <dgm:spPr/>
      <dgm:t>
        <a:bodyPr/>
        <a:lstStyle/>
        <a:p>
          <a:endParaRPr lang="sv-SE"/>
        </a:p>
      </dgm:t>
    </dgm:pt>
    <dgm:pt modelId="{82367148-F07D-466C-AF69-7D697A274E09}">
      <dgm:prSet phldrT="[Text]"/>
      <dgm:spPr>
        <a:solidFill>
          <a:schemeClr val="tx1"/>
        </a:solidFill>
      </dgm:spPr>
      <dgm:t>
        <a:bodyPr/>
        <a:lstStyle/>
        <a:p>
          <a:r>
            <a:rPr lang="sv-SE" dirty="0" smtClean="0"/>
            <a:t>20 000 researchers</a:t>
          </a:r>
          <a:endParaRPr lang="sv-SE" dirty="0"/>
        </a:p>
      </dgm:t>
    </dgm:pt>
    <dgm:pt modelId="{56C96371-6B14-4039-8AA0-B4AF30DD21B5}" type="parTrans" cxnId="{AB940FAF-4258-4359-A8C2-3FF1A64CD49B}">
      <dgm:prSet/>
      <dgm:spPr/>
      <dgm:t>
        <a:bodyPr/>
        <a:lstStyle/>
        <a:p>
          <a:endParaRPr lang="sv-SE"/>
        </a:p>
      </dgm:t>
    </dgm:pt>
    <dgm:pt modelId="{D0B85DDA-5DD9-439D-B285-4DEC04BBCCCC}" type="sibTrans" cxnId="{AB940FAF-4258-4359-A8C2-3FF1A64CD49B}">
      <dgm:prSet/>
      <dgm:spPr/>
      <dgm:t>
        <a:bodyPr/>
        <a:lstStyle/>
        <a:p>
          <a:endParaRPr lang="sv-SE"/>
        </a:p>
      </dgm:t>
    </dgm:pt>
    <dgm:pt modelId="{C67C52EC-D65B-49D7-9BC1-D263C3DE1D3B}">
      <dgm:prSet/>
      <dgm:spPr>
        <a:solidFill>
          <a:schemeClr val="tx1"/>
        </a:solidFill>
      </dgm:spPr>
      <dgm:t>
        <a:bodyPr/>
        <a:lstStyle/>
        <a:p>
          <a:r>
            <a:rPr lang="sv-SE" dirty="0" smtClean="0"/>
            <a:t>10 000 M€ funding</a:t>
          </a:r>
          <a:endParaRPr lang="sv-SE" dirty="0"/>
        </a:p>
      </dgm:t>
    </dgm:pt>
    <dgm:pt modelId="{E4C4222B-56BB-4E01-A82B-EA12AD5105F0}" type="parTrans" cxnId="{34A0D837-08F6-4932-9DE8-833D62B826FC}">
      <dgm:prSet/>
      <dgm:spPr/>
      <dgm:t>
        <a:bodyPr/>
        <a:lstStyle/>
        <a:p>
          <a:endParaRPr lang="sv-SE"/>
        </a:p>
      </dgm:t>
    </dgm:pt>
    <dgm:pt modelId="{E8E788D3-1464-4F88-9600-430B04F174BD}" type="sibTrans" cxnId="{34A0D837-08F6-4932-9DE8-833D62B826FC}">
      <dgm:prSet/>
      <dgm:spPr/>
      <dgm:t>
        <a:bodyPr/>
        <a:lstStyle/>
        <a:p>
          <a:endParaRPr lang="sv-SE"/>
        </a:p>
      </dgm:t>
    </dgm:pt>
    <dgm:pt modelId="{D4EE9538-5DE3-45AA-A83E-053918A440A3}">
      <dgm:prSet/>
      <dgm:spPr>
        <a:solidFill>
          <a:schemeClr val="tx1"/>
        </a:solidFill>
      </dgm:spPr>
      <dgm:t>
        <a:bodyPr/>
        <a:lstStyle/>
        <a:p>
          <a:r>
            <a:rPr lang="sv-SE" dirty="0" smtClean="0"/>
            <a:t>Data from 2008</a:t>
          </a:r>
          <a:endParaRPr lang="sv-SE" dirty="0"/>
        </a:p>
      </dgm:t>
    </dgm:pt>
    <dgm:pt modelId="{A794D40F-C393-4547-899D-A5D4B6DDFEFD}" type="parTrans" cxnId="{8FA3F1FC-77F9-4E2F-9BB8-C01198D0B029}">
      <dgm:prSet/>
      <dgm:spPr/>
      <dgm:t>
        <a:bodyPr/>
        <a:lstStyle/>
        <a:p>
          <a:endParaRPr lang="sv-SE"/>
        </a:p>
      </dgm:t>
    </dgm:pt>
    <dgm:pt modelId="{A7D79AEA-37BF-4CA6-87F6-36D5A0188FCB}" type="sibTrans" cxnId="{8FA3F1FC-77F9-4E2F-9BB8-C01198D0B029}">
      <dgm:prSet/>
      <dgm:spPr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3AE3F891-C06D-49B4-858E-A354394592AE}" type="pres">
      <dgm:prSet presAssocID="{9949EE49-8FA0-4B96-A280-E895EAC61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92B876F9-2EFF-4E52-B68A-1398544B5378}" type="pres">
      <dgm:prSet presAssocID="{9949EE49-8FA0-4B96-A280-E895EAC6126E}" presName="Name1" presStyleCnt="0"/>
      <dgm:spPr/>
    </dgm:pt>
    <dgm:pt modelId="{C74BBC00-96D6-46DC-A86B-8AD9A164B712}" type="pres">
      <dgm:prSet presAssocID="{9949EE49-8FA0-4B96-A280-E895EAC6126E}" presName="cycle" presStyleCnt="0"/>
      <dgm:spPr/>
    </dgm:pt>
    <dgm:pt modelId="{EBE06B68-88AD-493A-9B05-2EA239A842D9}" type="pres">
      <dgm:prSet presAssocID="{9949EE49-8FA0-4B96-A280-E895EAC6126E}" presName="srcNode" presStyleLbl="node1" presStyleIdx="0" presStyleCnt="5"/>
      <dgm:spPr/>
    </dgm:pt>
    <dgm:pt modelId="{EE594A86-414A-4012-8572-E542DE11D95B}" type="pres">
      <dgm:prSet presAssocID="{9949EE49-8FA0-4B96-A280-E895EAC6126E}" presName="conn" presStyleLbl="parChTrans1D2" presStyleIdx="0" presStyleCnt="1"/>
      <dgm:spPr/>
      <dgm:t>
        <a:bodyPr/>
        <a:lstStyle/>
        <a:p>
          <a:endParaRPr lang="sv-SE"/>
        </a:p>
      </dgm:t>
    </dgm:pt>
    <dgm:pt modelId="{47FC4EDD-3A42-4600-9DE0-57B69B88A4C4}" type="pres">
      <dgm:prSet presAssocID="{9949EE49-8FA0-4B96-A280-E895EAC6126E}" presName="extraNode" presStyleLbl="node1" presStyleIdx="0" presStyleCnt="5"/>
      <dgm:spPr/>
    </dgm:pt>
    <dgm:pt modelId="{96A1981C-B0C0-48DD-80DD-E97E76F22D34}" type="pres">
      <dgm:prSet presAssocID="{9949EE49-8FA0-4B96-A280-E895EAC6126E}" presName="dstNode" presStyleLbl="node1" presStyleIdx="0" presStyleCnt="5"/>
      <dgm:spPr/>
    </dgm:pt>
    <dgm:pt modelId="{3E3814D1-7452-4D2A-9CF4-1821208CBF96}" type="pres">
      <dgm:prSet presAssocID="{D4EE9538-5DE3-45AA-A83E-053918A440A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8BF3824-7DAD-46A4-B1F4-7563ED130089}" type="pres">
      <dgm:prSet presAssocID="{D4EE9538-5DE3-45AA-A83E-053918A440A3}" presName="accent_1" presStyleCnt="0"/>
      <dgm:spPr/>
    </dgm:pt>
    <dgm:pt modelId="{6553C3E7-FFA5-4EF8-9064-15BEC952102F}" type="pres">
      <dgm:prSet presAssocID="{D4EE9538-5DE3-45AA-A83E-053918A440A3}" presName="accentRepeatNode" presStyleLbl="solidFgAcc1" presStyleIdx="0" presStyleCnt="5"/>
      <dgm:spPr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00A2BE02-F83B-4516-A19F-69A1D0CED26A}" type="pres">
      <dgm:prSet presAssocID="{D9B4E94E-4729-4873-8ABF-DB7E2D23103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E1041CD-1047-4D54-9E2C-7EF382D04F46}" type="pres">
      <dgm:prSet presAssocID="{D9B4E94E-4729-4873-8ABF-DB7E2D231033}" presName="accent_2" presStyleCnt="0"/>
      <dgm:spPr/>
    </dgm:pt>
    <dgm:pt modelId="{C7DDF760-5AB4-4651-A30A-D4A99EF62432}" type="pres">
      <dgm:prSet presAssocID="{D9B4E94E-4729-4873-8ABF-DB7E2D231033}" presName="accentRepeatNode" presStyleLbl="solidFgAcc1" presStyleIdx="1" presStyleCnt="5"/>
      <dgm:spPr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35993392-0283-4547-A9D4-41F3DCF6EE7D}" type="pres">
      <dgm:prSet presAssocID="{5121F367-E9F3-4E0A-8C1B-21891561016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CEA2472-2377-468B-A6C3-D4D50EC226A2}" type="pres">
      <dgm:prSet presAssocID="{5121F367-E9F3-4E0A-8C1B-218915610165}" presName="accent_3" presStyleCnt="0"/>
      <dgm:spPr/>
    </dgm:pt>
    <dgm:pt modelId="{86BD71EA-2B06-4845-ADF2-CB37D24DBADF}" type="pres">
      <dgm:prSet presAssocID="{5121F367-E9F3-4E0A-8C1B-218915610165}" presName="accentRepeatNode" presStyleLbl="solidFgAcc1" presStyleIdx="2" presStyleCnt="5"/>
      <dgm:spPr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C5042E89-FA20-41C7-82D7-82E8483CB125}" type="pres">
      <dgm:prSet presAssocID="{82367148-F07D-466C-AF69-7D697A274E0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C48AC82-A68B-4D20-B1FA-43844E25DE17}" type="pres">
      <dgm:prSet presAssocID="{82367148-F07D-466C-AF69-7D697A274E09}" presName="accent_4" presStyleCnt="0"/>
      <dgm:spPr/>
    </dgm:pt>
    <dgm:pt modelId="{88BA2D88-CA0E-452B-84E9-7A2B1A126BB6}" type="pres">
      <dgm:prSet presAssocID="{82367148-F07D-466C-AF69-7D697A274E09}" presName="accentRepeatNode" presStyleLbl="solidFgAcc1" presStyleIdx="3" presStyleCnt="5"/>
      <dgm:spPr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8B8E0DF1-906D-4A71-B022-0F03A412ED5A}" type="pres">
      <dgm:prSet presAssocID="{C67C52EC-D65B-49D7-9BC1-D263C3DE1D3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D709C8F-A637-4FBB-90A6-EADAB686A321}" type="pres">
      <dgm:prSet presAssocID="{C67C52EC-D65B-49D7-9BC1-D263C3DE1D3B}" presName="accent_5" presStyleCnt="0"/>
      <dgm:spPr/>
    </dgm:pt>
    <dgm:pt modelId="{E5B3B530-AA8F-4896-A616-CC8C2E9E2D4F}" type="pres">
      <dgm:prSet presAssocID="{C67C52EC-D65B-49D7-9BC1-D263C3DE1D3B}" presName="accentRepeatNode" presStyleLbl="solidFgAcc1" presStyleIdx="4" presStyleCnt="5"/>
      <dgm:spPr>
        <a:ln>
          <a:solidFill>
            <a:schemeClr val="tx1"/>
          </a:solidFill>
        </a:ln>
      </dgm:spPr>
      <dgm:t>
        <a:bodyPr/>
        <a:lstStyle/>
        <a:p>
          <a:endParaRPr lang="sv-SE"/>
        </a:p>
      </dgm:t>
    </dgm:pt>
  </dgm:ptLst>
  <dgm:cxnLst>
    <dgm:cxn modelId="{8FA3F1FC-77F9-4E2F-9BB8-C01198D0B029}" srcId="{9949EE49-8FA0-4B96-A280-E895EAC6126E}" destId="{D4EE9538-5DE3-45AA-A83E-053918A440A3}" srcOrd="0" destOrd="0" parTransId="{A794D40F-C393-4547-899D-A5D4B6DDFEFD}" sibTransId="{A7D79AEA-37BF-4CA6-87F6-36D5A0188FCB}"/>
    <dgm:cxn modelId="{A03373C7-4A75-463C-A8EA-C379DCFE6215}" type="presOf" srcId="{A7D79AEA-37BF-4CA6-87F6-36D5A0188FCB}" destId="{EE594A86-414A-4012-8572-E542DE11D95B}" srcOrd="0" destOrd="0" presId="urn:microsoft.com/office/officeart/2008/layout/VerticalCurvedList"/>
    <dgm:cxn modelId="{E493FA1B-995E-4659-BE6D-DF1C70D35AA6}" type="presOf" srcId="{D9B4E94E-4729-4873-8ABF-DB7E2D231033}" destId="{00A2BE02-F83B-4516-A19F-69A1D0CED26A}" srcOrd="0" destOrd="0" presId="urn:microsoft.com/office/officeart/2008/layout/VerticalCurvedList"/>
    <dgm:cxn modelId="{48EE0449-389F-41B8-9786-EED00A95EAEF}" type="presOf" srcId="{D4EE9538-5DE3-45AA-A83E-053918A440A3}" destId="{3E3814D1-7452-4D2A-9CF4-1821208CBF96}" srcOrd="0" destOrd="0" presId="urn:microsoft.com/office/officeart/2008/layout/VerticalCurvedList"/>
    <dgm:cxn modelId="{AB940FAF-4258-4359-A8C2-3FF1A64CD49B}" srcId="{9949EE49-8FA0-4B96-A280-E895EAC6126E}" destId="{82367148-F07D-466C-AF69-7D697A274E09}" srcOrd="3" destOrd="0" parTransId="{56C96371-6B14-4039-8AA0-B4AF30DD21B5}" sibTransId="{D0B85DDA-5DD9-439D-B285-4DEC04BBCCCC}"/>
    <dgm:cxn modelId="{34A0D837-08F6-4932-9DE8-833D62B826FC}" srcId="{9949EE49-8FA0-4B96-A280-E895EAC6126E}" destId="{C67C52EC-D65B-49D7-9BC1-D263C3DE1D3B}" srcOrd="4" destOrd="0" parTransId="{E4C4222B-56BB-4E01-A82B-EA12AD5105F0}" sibTransId="{E8E788D3-1464-4F88-9600-430B04F174BD}"/>
    <dgm:cxn modelId="{F6318780-4678-4540-BD78-F8338477BA86}" type="presOf" srcId="{5121F367-E9F3-4E0A-8C1B-218915610165}" destId="{35993392-0283-4547-A9D4-41F3DCF6EE7D}" srcOrd="0" destOrd="0" presId="urn:microsoft.com/office/officeart/2008/layout/VerticalCurvedList"/>
    <dgm:cxn modelId="{85ECF8D8-AC9E-4E3F-B12D-F908480755A0}" srcId="{9949EE49-8FA0-4B96-A280-E895EAC6126E}" destId="{5121F367-E9F3-4E0A-8C1B-218915610165}" srcOrd="2" destOrd="0" parTransId="{B6C4288A-AA06-44A7-AD0D-D0010A7B91D6}" sibTransId="{2566627B-C47B-4FC8-AFE9-63E4582A867F}"/>
    <dgm:cxn modelId="{751EF98D-1EC0-4743-983D-6390F6535FEE}" srcId="{9949EE49-8FA0-4B96-A280-E895EAC6126E}" destId="{D9B4E94E-4729-4873-8ABF-DB7E2D231033}" srcOrd="1" destOrd="0" parTransId="{9F9FD548-0F2C-4809-983B-AAAEF4DAB22C}" sibTransId="{389658E0-DD4F-4870-BF04-982325EE485A}"/>
    <dgm:cxn modelId="{5CBBE1D6-2504-4D1C-9804-3FDF5C2AD4D6}" type="presOf" srcId="{82367148-F07D-466C-AF69-7D697A274E09}" destId="{C5042E89-FA20-41C7-82D7-82E8483CB125}" srcOrd="0" destOrd="0" presId="urn:microsoft.com/office/officeart/2008/layout/VerticalCurvedList"/>
    <dgm:cxn modelId="{82A93F3A-3CF4-4CD8-A7C9-CC641FC9F521}" type="presOf" srcId="{9949EE49-8FA0-4B96-A280-E895EAC6126E}" destId="{3AE3F891-C06D-49B4-858E-A354394592AE}" srcOrd="0" destOrd="0" presId="urn:microsoft.com/office/officeart/2008/layout/VerticalCurvedList"/>
    <dgm:cxn modelId="{B58D7279-0F4D-4A22-9F13-FB5291DAF6EB}" type="presOf" srcId="{C67C52EC-D65B-49D7-9BC1-D263C3DE1D3B}" destId="{8B8E0DF1-906D-4A71-B022-0F03A412ED5A}" srcOrd="0" destOrd="0" presId="urn:microsoft.com/office/officeart/2008/layout/VerticalCurvedList"/>
    <dgm:cxn modelId="{F3EA9A87-F92D-449E-9FA7-506C4A700745}" type="presParOf" srcId="{3AE3F891-C06D-49B4-858E-A354394592AE}" destId="{92B876F9-2EFF-4E52-B68A-1398544B5378}" srcOrd="0" destOrd="0" presId="urn:microsoft.com/office/officeart/2008/layout/VerticalCurvedList"/>
    <dgm:cxn modelId="{B2B94DE8-9BD4-434B-AE10-2FC2F1A58EC0}" type="presParOf" srcId="{92B876F9-2EFF-4E52-B68A-1398544B5378}" destId="{C74BBC00-96D6-46DC-A86B-8AD9A164B712}" srcOrd="0" destOrd="0" presId="urn:microsoft.com/office/officeart/2008/layout/VerticalCurvedList"/>
    <dgm:cxn modelId="{6497EFD6-09D4-488F-8AE2-1C45B7C9B05E}" type="presParOf" srcId="{C74BBC00-96D6-46DC-A86B-8AD9A164B712}" destId="{EBE06B68-88AD-493A-9B05-2EA239A842D9}" srcOrd="0" destOrd="0" presId="urn:microsoft.com/office/officeart/2008/layout/VerticalCurvedList"/>
    <dgm:cxn modelId="{0F3473E7-2441-4B08-98D7-784455A87F0C}" type="presParOf" srcId="{C74BBC00-96D6-46DC-A86B-8AD9A164B712}" destId="{EE594A86-414A-4012-8572-E542DE11D95B}" srcOrd="1" destOrd="0" presId="urn:microsoft.com/office/officeart/2008/layout/VerticalCurvedList"/>
    <dgm:cxn modelId="{040465B9-1577-4CD1-A069-A75B5968E337}" type="presParOf" srcId="{C74BBC00-96D6-46DC-A86B-8AD9A164B712}" destId="{47FC4EDD-3A42-4600-9DE0-57B69B88A4C4}" srcOrd="2" destOrd="0" presId="urn:microsoft.com/office/officeart/2008/layout/VerticalCurvedList"/>
    <dgm:cxn modelId="{B2DF38DE-BC43-45FE-83A7-17ABEB4A03FC}" type="presParOf" srcId="{C74BBC00-96D6-46DC-A86B-8AD9A164B712}" destId="{96A1981C-B0C0-48DD-80DD-E97E76F22D34}" srcOrd="3" destOrd="0" presId="urn:microsoft.com/office/officeart/2008/layout/VerticalCurvedList"/>
    <dgm:cxn modelId="{C64745AF-4545-4990-AB3B-AFDDA2CB06D8}" type="presParOf" srcId="{92B876F9-2EFF-4E52-B68A-1398544B5378}" destId="{3E3814D1-7452-4D2A-9CF4-1821208CBF96}" srcOrd="1" destOrd="0" presId="urn:microsoft.com/office/officeart/2008/layout/VerticalCurvedList"/>
    <dgm:cxn modelId="{6165C5F4-6746-426B-B61B-3569FC95B516}" type="presParOf" srcId="{92B876F9-2EFF-4E52-B68A-1398544B5378}" destId="{18BF3824-7DAD-46A4-B1F4-7563ED130089}" srcOrd="2" destOrd="0" presId="urn:microsoft.com/office/officeart/2008/layout/VerticalCurvedList"/>
    <dgm:cxn modelId="{A9F22DF1-3D92-4CC6-A9BA-6847B82003D5}" type="presParOf" srcId="{18BF3824-7DAD-46A4-B1F4-7563ED130089}" destId="{6553C3E7-FFA5-4EF8-9064-15BEC952102F}" srcOrd="0" destOrd="0" presId="urn:microsoft.com/office/officeart/2008/layout/VerticalCurvedList"/>
    <dgm:cxn modelId="{ACB967FC-4A0E-4353-BC19-B5CAE3E0C48A}" type="presParOf" srcId="{92B876F9-2EFF-4E52-B68A-1398544B5378}" destId="{00A2BE02-F83B-4516-A19F-69A1D0CED26A}" srcOrd="3" destOrd="0" presId="urn:microsoft.com/office/officeart/2008/layout/VerticalCurvedList"/>
    <dgm:cxn modelId="{7A49CC1E-73C6-40CE-96B3-DA2F2A9D35AA}" type="presParOf" srcId="{92B876F9-2EFF-4E52-B68A-1398544B5378}" destId="{1E1041CD-1047-4D54-9E2C-7EF382D04F46}" srcOrd="4" destOrd="0" presId="urn:microsoft.com/office/officeart/2008/layout/VerticalCurvedList"/>
    <dgm:cxn modelId="{3719BBD1-47A6-43F3-A5D9-A8017E989869}" type="presParOf" srcId="{1E1041CD-1047-4D54-9E2C-7EF382D04F46}" destId="{C7DDF760-5AB4-4651-A30A-D4A99EF62432}" srcOrd="0" destOrd="0" presId="urn:microsoft.com/office/officeart/2008/layout/VerticalCurvedList"/>
    <dgm:cxn modelId="{F636101D-644C-44BF-B20A-E0BEE45588A2}" type="presParOf" srcId="{92B876F9-2EFF-4E52-B68A-1398544B5378}" destId="{35993392-0283-4547-A9D4-41F3DCF6EE7D}" srcOrd="5" destOrd="0" presId="urn:microsoft.com/office/officeart/2008/layout/VerticalCurvedList"/>
    <dgm:cxn modelId="{B329FA50-AE61-4596-AC7B-1D89B3062301}" type="presParOf" srcId="{92B876F9-2EFF-4E52-B68A-1398544B5378}" destId="{ECEA2472-2377-468B-A6C3-D4D50EC226A2}" srcOrd="6" destOrd="0" presId="urn:microsoft.com/office/officeart/2008/layout/VerticalCurvedList"/>
    <dgm:cxn modelId="{B3A94236-47CB-47A0-9E0B-900506698FD7}" type="presParOf" srcId="{ECEA2472-2377-468B-A6C3-D4D50EC226A2}" destId="{86BD71EA-2B06-4845-ADF2-CB37D24DBADF}" srcOrd="0" destOrd="0" presId="urn:microsoft.com/office/officeart/2008/layout/VerticalCurvedList"/>
    <dgm:cxn modelId="{DB3911AD-2CDF-4E62-8AF7-24F533FE1A32}" type="presParOf" srcId="{92B876F9-2EFF-4E52-B68A-1398544B5378}" destId="{C5042E89-FA20-41C7-82D7-82E8483CB125}" srcOrd="7" destOrd="0" presId="urn:microsoft.com/office/officeart/2008/layout/VerticalCurvedList"/>
    <dgm:cxn modelId="{D54784EC-9B4B-49F2-A15D-69811A8263B8}" type="presParOf" srcId="{92B876F9-2EFF-4E52-B68A-1398544B5378}" destId="{3C48AC82-A68B-4D20-B1FA-43844E25DE17}" srcOrd="8" destOrd="0" presId="urn:microsoft.com/office/officeart/2008/layout/VerticalCurvedList"/>
    <dgm:cxn modelId="{C8B1E43B-A376-4F0B-A309-9C7390662F3A}" type="presParOf" srcId="{3C48AC82-A68B-4D20-B1FA-43844E25DE17}" destId="{88BA2D88-CA0E-452B-84E9-7A2B1A126BB6}" srcOrd="0" destOrd="0" presId="urn:microsoft.com/office/officeart/2008/layout/VerticalCurvedList"/>
    <dgm:cxn modelId="{0EC2AD39-4ABD-477A-ACEE-8DE8F7C5E671}" type="presParOf" srcId="{92B876F9-2EFF-4E52-B68A-1398544B5378}" destId="{8B8E0DF1-906D-4A71-B022-0F03A412ED5A}" srcOrd="9" destOrd="0" presId="urn:microsoft.com/office/officeart/2008/layout/VerticalCurvedList"/>
    <dgm:cxn modelId="{4D4DB0D8-ED2A-44FC-8027-A5E1C10C70E8}" type="presParOf" srcId="{92B876F9-2EFF-4E52-B68A-1398544B5378}" destId="{BD709C8F-A637-4FBB-90A6-EADAB686A321}" srcOrd="10" destOrd="0" presId="urn:microsoft.com/office/officeart/2008/layout/VerticalCurvedList"/>
    <dgm:cxn modelId="{F3C13EAC-0A35-4B0A-A2C3-6E3F9CE52E11}" type="presParOf" srcId="{BD709C8F-A637-4FBB-90A6-EADAB686A321}" destId="{E5B3B530-AA8F-4896-A616-CC8C2E9E2D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2018-08-20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2018-08-20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stor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3C9E4E76-F9C8-4EAB-9012-F85E9DAD9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13" y="6203154"/>
            <a:ext cx="1242822" cy="18197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4" y="1738364"/>
            <a:ext cx="5838824" cy="1893281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4" y="4105275"/>
            <a:ext cx="5838824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126" y="511728"/>
            <a:ext cx="416674" cy="502784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896C0007-0A98-4517-898D-7759BC74A588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Utvecklingsforskning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E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126" y="511819"/>
            <a:ext cx="416674" cy="502601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xmlns="" id="{DD94EDAE-F4E6-4B76-8420-23E4C6E9AA6F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3B256B7B-9516-4A8B-A341-6FCA513AD5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354" y="6203154"/>
            <a:ext cx="1238140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6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464" y="1104901"/>
            <a:ext cx="5838825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xmlns="" id="{33BBC525-22DA-4D62-AC4A-024EB1FEE9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043488" cy="33702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xmlns="" id="{7B1C960C-4678-4637-8D4C-042CB5AF2E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91289" y="2471738"/>
            <a:ext cx="5043812" cy="33702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xmlns="" id="{BF174E14-3AF1-4150-82F5-21161997AD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xmlns="" id="{84F03971-2871-4AAE-868D-FFA6CE25AE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464" y="1104901"/>
            <a:ext cx="5838825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xmlns="" id="{C3D1AB2B-4D58-43F1-B3A5-FDA9678B50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043488" cy="33702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xmlns="" id="{59092C5E-B810-4795-BBED-FB08D1030A4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491289" y="2471738"/>
            <a:ext cx="5043812" cy="33702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xmlns="" id="{BF174E14-3AF1-4150-82F5-21161997AD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xmlns="" id="{84F03971-2871-4AAE-868D-FFA6CE25AE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06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464" y="1104901"/>
            <a:ext cx="5838825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xmlns="" id="{E32D7BBA-EEB2-4351-810A-F0CD9E69FD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043488" cy="33702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xmlns="" id="{6DC1A276-C385-4508-B262-19C7684F34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91289" y="2471738"/>
            <a:ext cx="5043812" cy="33702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xmlns="" id="{BF174E14-3AF1-4150-82F5-21161997AD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xmlns="" id="{84F03971-2871-4AAE-868D-FFA6CE25AE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98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52464" y="1104901"/>
            <a:ext cx="6543673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854A8C7-658A-4D8C-BB61-968355250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4" y="2471738"/>
            <a:ext cx="10877552" cy="3370263"/>
          </a:xfrm>
        </p:spPr>
        <p:txBody>
          <a:bodyPr numCol="2" spcCol="7956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442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52464" y="1104901"/>
            <a:ext cx="6543673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854A8C7-658A-4D8C-BB61-968355250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4" y="2471738"/>
            <a:ext cx="10877552" cy="3370263"/>
          </a:xfrm>
        </p:spPr>
        <p:txBody>
          <a:bodyPr numCol="2" spcCol="7956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07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52464" y="1104901"/>
            <a:ext cx="6543673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854A8C7-658A-4D8C-BB61-968355250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4" y="2471738"/>
            <a:ext cx="7762876" cy="3370263"/>
          </a:xfrm>
        </p:spPr>
        <p:txBody>
          <a:bodyPr numCol="1" spcCol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215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52464" y="1104901"/>
            <a:ext cx="6543673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854A8C7-658A-4D8C-BB61-9683552508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4" y="2471738"/>
            <a:ext cx="7762876" cy="3370263"/>
          </a:xfrm>
        </p:spPr>
        <p:txBody>
          <a:bodyPr numCol="1" spc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688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52464" y="1104901"/>
            <a:ext cx="6543673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xmlns="" id="{3FECB550-A23A-4753-9EDF-83DA0B75DDB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7224" y="2471739"/>
            <a:ext cx="7762877" cy="29956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xmlns="" id="{A2020CB7-D56E-4C60-914D-297CAFFB83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463" y="5562600"/>
            <a:ext cx="7767637" cy="280988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715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464" y="1104901"/>
            <a:ext cx="5838825" cy="1015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xmlns="" id="{6DC1A276-C385-4508-B262-19C7684F34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91289" y="2471738"/>
            <a:ext cx="5043812" cy="299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xmlns="" id="{BF174E14-3AF1-4150-82F5-21161997AD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xmlns="" id="{84F03971-2871-4AAE-868D-FFA6CE25AE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xmlns="" id="{AE41B2AF-280B-4AAE-8DCD-FBAC21448FEE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57225" y="2471738"/>
            <a:ext cx="5043488" cy="2995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sv-SE" dirty="0"/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xmlns="" id="{09ED3659-0612-48F9-9D43-3A1768A4E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463" y="5562600"/>
            <a:ext cx="5043489" cy="280988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68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erell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126" y="511819"/>
            <a:ext cx="416674" cy="502601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xmlns="" id="{DD94EDAE-F4E6-4B76-8420-23E4C6E9AA6F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F2852F75-5113-4FCC-B254-A24522794A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354" y="6203154"/>
            <a:ext cx="1238140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8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2465" y="1104901"/>
            <a:ext cx="5838824" cy="5206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xmlns="" id="{BF174E14-3AF1-4150-82F5-21161997AD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xmlns="" id="{84F03971-2871-4AAE-868D-FFA6CE25AE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xmlns="" id="{1115E5A6-E1FE-4957-A928-690C9A8FD3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7225" y="1811638"/>
            <a:ext cx="3013075" cy="4546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3" name="Platshållare för bild 3">
            <a:extLst>
              <a:ext uri="{FF2B5EF4-FFF2-40B4-BE49-F238E27FC236}">
                <a16:creationId xmlns:a16="http://schemas.microsoft.com/office/drawing/2014/main" xmlns="" id="{2421C565-F653-4AB8-9E8B-EC517A442B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3825" y="1811638"/>
            <a:ext cx="3861435" cy="40792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xmlns="" id="{E8158133-B7EB-413C-AA29-7248E987F5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099" y="1811638"/>
            <a:ext cx="3496001" cy="23352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xmlns="" id="{BA938F8B-0DEF-4686-A0F3-9EE1AA5EEB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39098" y="4394501"/>
            <a:ext cx="3496001" cy="196216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3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xmlns="" id="{7B086A15-D39B-4E83-93F0-D25F67EA5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7225" y="1811638"/>
            <a:ext cx="6788604" cy="455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52465" y="1104901"/>
            <a:ext cx="5838824" cy="5206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869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52465" y="1104901"/>
            <a:ext cx="5838824" cy="5206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xmlns="" id="{5FA18B0C-769A-4680-B1EF-08C465CE77B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57225" y="1811638"/>
            <a:ext cx="8004454" cy="455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1004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Ämne / Talare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xmlns="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1089026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xmlns="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51745"/>
            <a:ext cx="9988551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xmlns="" id="{6590247E-7C22-0E4F-BF31-0B1B29FF2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784514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xmlns="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9" y="1089026"/>
            <a:ext cx="9988551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xmlns="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51745"/>
            <a:ext cx="9988551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xmlns="" id="{41AF7282-A216-794E-826A-4A732898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375986"/>
            <a:ext cx="4410075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476651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36601"/>
            <a:ext cx="10589820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1CAB9B6D-33D3-9F43-AFE0-61391A40934B}" type="datetime1">
              <a:rPr lang="sv-SE" smtClean="0"/>
              <a:t>2018-08-20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xmlns="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44675"/>
            <a:ext cx="10589820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9928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xmlns="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95500"/>
            <a:ext cx="1058982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xmlns="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DD53C29-D34E-D74E-9446-0272B12C8175}" type="datetime1">
              <a:rPr lang="sv-SE" smtClean="0"/>
              <a:t>2018-08-20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xmlns="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xmlns="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8804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36601"/>
            <a:ext cx="10589820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xmlns="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711395"/>
            <a:ext cx="10589820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xmlns="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28826"/>
            <a:ext cx="10590213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xmlns="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5609FBE6-CBA1-8242-92B8-3A19789C96A4}" type="datetime1">
              <a:rPr lang="sv-SE" smtClean="0"/>
              <a:t>2018-08-20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xmlns="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xmlns="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841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  <p15:guide id="2" orient="horz" pos="11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kningsinfrastruktur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0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202" y="511819"/>
            <a:ext cx="416522" cy="502601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6BA9179B-A4EC-4A42-B4BD-5C943E72B367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B1F21807-459A-4FDC-A61C-56CC7DEDE0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13" y="6203154"/>
            <a:ext cx="1242822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35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736601"/>
            <a:ext cx="5591175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xmlns="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06575"/>
            <a:ext cx="5591175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xmlns="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00826" y="736601"/>
            <a:ext cx="5591175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xmlns="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AA758C5-09F9-244C-98C9-AEBD020D0FF0}" type="datetime1">
              <a:rPr lang="sv-SE" smtClean="0"/>
              <a:t>2018-08-20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xmlns="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xmlns="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445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311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6601"/>
            <a:ext cx="10589821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xmlns="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2" y="2095500"/>
            <a:ext cx="5133975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xmlns="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7" y="2106721"/>
            <a:ext cx="520819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xmlns="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DC61873C-2624-A643-B57A-30E41B4A3858}" type="datetime1">
              <a:rPr lang="sv-SE" smtClean="0"/>
              <a:t>2018-08-20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xmlns="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xmlns="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554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>
          <p15:clr>
            <a:srgbClr val="FBAE40"/>
          </p15:clr>
        </p15:guide>
        <p15:guide id="2" orient="horz" pos="3226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xmlns="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76C3B77D-C5BE-404D-97E0-3480C8C50753}" type="datetime1">
              <a:rPr lang="sv-SE" smtClean="0"/>
              <a:t>2018-08-20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xmlns="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xmlns="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853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xmlns="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35D50C1D-2DC0-8847-BD12-39727127E1E5}" type="datetime1">
              <a:rPr lang="sv-SE" smtClean="0"/>
              <a:t>2018-08-20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xmlns="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xmlns="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9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53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umaniora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126" y="511819"/>
            <a:ext cx="416674" cy="502601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xmlns="" id="{DD94EDAE-F4E6-4B76-8420-23E4C6E9AA6F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B84C1338-DAEF-438D-8475-B8447B794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0354" y="6203154"/>
            <a:ext cx="1238140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ehandlingsforskning 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202" y="511819"/>
            <a:ext cx="416522" cy="502601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6BA9179B-A4EC-4A42-B4BD-5C943E72B367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17A2AAB5-4ECE-46AC-923B-A77CC642A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13" y="6203154"/>
            <a:ext cx="1242822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onstnärlig forskning kapitel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202" y="511819"/>
            <a:ext cx="416522" cy="502601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6BA9179B-A4EC-4A42-B4BD-5C943E72B367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47F357F0-4F06-4DBB-AEE6-F5BDF56C2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13" y="6203154"/>
            <a:ext cx="1242822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edicin kapitelsida">
    <p:bg>
      <p:bgPr>
        <a:solidFill>
          <a:srgbClr val="00A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202" y="511819"/>
            <a:ext cx="416522" cy="502601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6BA9179B-A4EC-4A42-B4BD-5C943E72B367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FED8AAB5-78A0-4A3A-82CE-8A3B09CBA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13" y="6203154"/>
            <a:ext cx="1242822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5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turvetenskap kapitelsida">
    <p:bg>
      <p:bgPr>
        <a:solidFill>
          <a:srgbClr val="00A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202" y="511819"/>
            <a:ext cx="416522" cy="502601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6BA9179B-A4EC-4A42-B4BD-5C943E72B367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22D05B9C-8210-460E-9682-F5239800E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13" y="6203154"/>
            <a:ext cx="1242822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7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Utbildningsvetenskap kapitelsida">
    <p:bg>
      <p:bgPr>
        <a:solidFill>
          <a:srgbClr val="00A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D598133B-FCC0-4DF8-A15F-422295A53F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463" y="1738364"/>
            <a:ext cx="6559549" cy="1893281"/>
          </a:xfrm>
        </p:spPr>
        <p:txBody>
          <a:bodyPr anchor="t" anchorCtr="0"/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463" y="4105275"/>
            <a:ext cx="6559549" cy="114262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3C8DD7C7-19C7-4FBC-BC1C-C0A2C3427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202" y="511819"/>
            <a:ext cx="416522" cy="502601"/>
          </a:xfrm>
          <a:prstGeom prst="rect">
            <a:avLst/>
          </a:prstGeom>
        </p:spPr>
      </p:pic>
      <p:grpSp>
        <p:nvGrpSpPr>
          <p:cNvPr id="4" name="Grupp 3">
            <a:extLst>
              <a:ext uri="{FF2B5EF4-FFF2-40B4-BE49-F238E27FC236}">
                <a16:creationId xmlns:a16="http://schemas.microsoft.com/office/drawing/2014/main" xmlns="" id="{6BA9179B-A4EC-4A42-B4BD-5C943E72B367}"/>
              </a:ext>
            </a:extLst>
          </p:cNvPr>
          <p:cNvGrpSpPr/>
          <p:nvPr userDrawn="1"/>
        </p:nvGrpSpPr>
        <p:grpSpPr>
          <a:xfrm>
            <a:off x="8998744" y="4709280"/>
            <a:ext cx="2686854" cy="1263362"/>
            <a:chOff x="8998744" y="4709280"/>
            <a:chExt cx="2686854" cy="1263362"/>
          </a:xfrm>
        </p:grpSpPr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xmlns="" id="{F3F4D7B7-B9D5-4E04-801E-8ED8F4DA8D94}"/>
                </a:ext>
              </a:extLst>
            </p:cNvPr>
            <p:cNvCxnSpPr/>
            <p:nvPr userDrawn="1"/>
          </p:nvCxnSpPr>
          <p:spPr>
            <a:xfrm>
              <a:off x="8998744" y="5600700"/>
              <a:ext cx="2538413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xmlns="" id="{B5639217-1B10-44AB-AE84-DF4F69256698}"/>
                </a:ext>
              </a:extLst>
            </p:cNvPr>
            <p:cNvCxnSpPr>
              <a:cxnSpLocks/>
            </p:cNvCxnSpPr>
            <p:nvPr userDrawn="1"/>
          </p:nvCxnSpPr>
          <p:spPr>
            <a:xfrm rot="2700000">
              <a:off x="10642393" y="5231280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koppling 16">
              <a:extLst>
                <a:ext uri="{FF2B5EF4-FFF2-40B4-BE49-F238E27FC236}">
                  <a16:creationId xmlns:a16="http://schemas.microsoft.com/office/drawing/2014/main" xmlns="" id="{F4906827-954E-4AF3-8E5C-501775B6E292}"/>
                </a:ext>
              </a:extLst>
            </p:cNvPr>
            <p:cNvCxnSpPr>
              <a:cxnSpLocks/>
            </p:cNvCxnSpPr>
            <p:nvPr userDrawn="1"/>
          </p:nvCxnSpPr>
          <p:spPr>
            <a:xfrm rot="18900000" flipV="1">
              <a:off x="10641598" y="5972642"/>
              <a:ext cx="10440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5070ED91-F898-4CE2-AFF9-F8AC1CBF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13" y="6203154"/>
            <a:ext cx="1242822" cy="1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xmlns="" id="{8CD436BD-66A6-46BE-A829-2B4A0FC86DD5}"/>
              </a:ext>
            </a:extLst>
          </p:cNvPr>
          <p:cNvSpPr/>
          <p:nvPr userDrawn="1"/>
        </p:nvSpPr>
        <p:spPr>
          <a:xfrm>
            <a:off x="0" y="507052"/>
            <a:ext cx="12192000" cy="58538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2465" y="1104901"/>
            <a:ext cx="5838824" cy="101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2463" y="2471738"/>
            <a:ext cx="7767637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2463" y="7070844"/>
            <a:ext cx="1419225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196137" y="6517481"/>
            <a:ext cx="4114800" cy="187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Ämne / Talare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393992" y="6517481"/>
            <a:ext cx="360000" cy="187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xmlns="" id="{FE3D5985-4ECB-40EC-90B5-3731B9C4408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52463" y="140253"/>
            <a:ext cx="240506" cy="29010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346BFC86-529F-4C6D-979C-358AF3FC92C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652463" y="6564685"/>
            <a:ext cx="952499" cy="1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5" r:id="rId10"/>
    <p:sldLayoutId id="2147483652" r:id="rId11"/>
    <p:sldLayoutId id="2147483667" r:id="rId12"/>
    <p:sldLayoutId id="2147483668" r:id="rId13"/>
    <p:sldLayoutId id="2147483670" r:id="rId14"/>
    <p:sldLayoutId id="2147483669" r:id="rId15"/>
    <p:sldLayoutId id="2147483671" r:id="rId16"/>
    <p:sldLayoutId id="2147483672" r:id="rId17"/>
    <p:sldLayoutId id="2147483673" r:id="rId18"/>
    <p:sldLayoutId id="2147483674" r:id="rId19"/>
    <p:sldLayoutId id="2147483666" r:id="rId20"/>
    <p:sldLayoutId id="2147483675" r:id="rId21"/>
    <p:sldLayoutId id="2147483676" r:id="rId22"/>
    <p:sldLayoutId id="2147483654" r:id="rId23"/>
    <p:sldLayoutId id="2147483655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10000"/>
        </a:lnSpc>
        <a:spcBef>
          <a:spcPts val="1600"/>
        </a:spcBef>
        <a:buSzPct val="75000"/>
        <a:buFontTx/>
        <a:buBlip>
          <a:blip r:embed="rId28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10000"/>
        </a:lnSpc>
        <a:spcBef>
          <a:spcPts val="1000"/>
        </a:spcBef>
        <a:buSzPct val="75000"/>
        <a:buFontTx/>
        <a:buBlip>
          <a:blip r:embed="rId28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10000"/>
        </a:lnSpc>
        <a:spcBef>
          <a:spcPts val="1000"/>
        </a:spcBef>
        <a:buSzPct val="75000"/>
        <a:buFontTx/>
        <a:buBlip>
          <a:blip r:embed="rId28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914400" rtl="0" eaLnBrk="1" latinLnBrk="0" hangingPunct="1">
        <a:lnSpc>
          <a:spcPct val="110000"/>
        </a:lnSpc>
        <a:spcBef>
          <a:spcPts val="1000"/>
        </a:spcBef>
        <a:buSzPct val="75000"/>
        <a:buFontTx/>
        <a:buBlip>
          <a:blip r:embed="rId28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914400" rtl="0" eaLnBrk="1" latinLnBrk="0" hangingPunct="1">
        <a:lnSpc>
          <a:spcPct val="110000"/>
        </a:lnSpc>
        <a:spcBef>
          <a:spcPts val="1000"/>
        </a:spcBef>
        <a:buSzPct val="75000"/>
        <a:buFontTx/>
        <a:buBlip>
          <a:blip r:embed="rId28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11" userDrawn="1">
          <p15:clr>
            <a:srgbClr val="F26B43"/>
          </p15:clr>
        </p15:guide>
        <p15:guide id="4" pos="7269" userDrawn="1">
          <p15:clr>
            <a:srgbClr val="F26B43"/>
          </p15:clr>
        </p15:guide>
        <p15:guide id="6" orient="horz" pos="3681" userDrawn="1">
          <p15:clr>
            <a:srgbClr val="F26B43"/>
          </p15:clr>
        </p15:guide>
        <p15:guide id="7" orient="horz" pos="1557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  <p15:guide id="10" orient="horz" pos="4205" userDrawn="1">
          <p15:clr>
            <a:srgbClr val="F26B43"/>
          </p15:clr>
        </p15:guide>
        <p15:guide id="11" pos="5304" userDrawn="1">
          <p15:clr>
            <a:srgbClr val="F26B43"/>
          </p15:clr>
        </p15:guide>
        <p15:guide id="12" pos="4089" userDrawn="1">
          <p15:clr>
            <a:srgbClr val="F26B43"/>
          </p15:clr>
        </p15:guide>
        <p15:guide id="13" pos="3588" userDrawn="1">
          <p15:clr>
            <a:srgbClr val="F26B43"/>
          </p15:clr>
        </p15:guide>
        <p15:guide id="14" pos="45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CF790862-95B9-47D2-B54E-03FB392B138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66" y="5407032"/>
            <a:ext cx="1295357" cy="14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se/url?sa=i&amp;source=images&amp;cd=&amp;cad=rja&amp;uact=8&amp;ved=2ahUKEwiyw9Dck7LbAhXjNJoKHVbzCicQjRx6BAgBEAU&amp;url=http://www.iconsplace.com/black-icons/box-icon&amp;psig=AOvVaw24xG3Awy-pWpgt3EswGh2m&amp;ust=152793132446725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se/url?sa=i&amp;source=images&amp;cd=&amp;cad=rja&amp;uact=8&amp;ved=2ahUKEwiyw9Dck7LbAhXjNJoKHVbzCicQjRx6BAgBEAU&amp;url=http://www.iconsplace.com/black-icons/box-icon&amp;psig=AOvVaw24xG3Awy-pWpgt3EswGh2m&amp;ust=152793132446725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se/url?sa=i&amp;source=images&amp;cd=&amp;cad=rja&amp;uact=8&amp;ved=2ahUKEwiyw9Dck7LbAhXjNJoKHVbzCicQjRx6BAgBEAU&amp;url=http://www.iconsplace.com/black-icons/box-icon&amp;psig=AOvVaw24xG3Awy-pWpgt3EswGh2m&amp;ust=152793132446725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source=images&amp;cd=&amp;cad=rja&amp;uact=8&amp;ved=2ahUKEwiyw9Dck7LbAhXjNJoKHVbzCicQjRx6BAgBEAU&amp;url=http://www.iconsplace.com/black-icons/box-icon&amp;psig=AOvVaw24xG3Awy-pWpgt3EswGh2m&amp;ust=152793132446725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source=images&amp;cd=&amp;cad=rja&amp;uact=8&amp;ved=2ahUKEwiyw9Dck7LbAhXjNJoKHVbzCicQjRx6BAgBEAU&amp;url=http://www.iconsplace.com/black-icons/box-icon&amp;psig=AOvVaw24xG3Awy-pWpgt3EswGh2m&amp;ust=152793132446725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swecris.s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se/url?sa=i&amp;source=images&amp;cd=&amp;cad=rja&amp;uact=8&amp;ved=2ahUKEwiyw9Dck7LbAhXjNJoKHVbzCicQjRx6BAgBEAU&amp;url=http://www.iconsplace.com/black-icons/box-icon&amp;psig=AOvVaw24xG3Awy-pWpgt3EswGh2m&amp;ust=152793132446725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google.se/url?sa=i&amp;source=images&amp;cd=&amp;cad=rja&amp;uact=8&amp;ved=2ahUKEwiyw9Dck7LbAhXjNJoKHVbzCicQjRx6BAgBEAU&amp;url=http://www.iconsplace.com/black-icons/box-icon&amp;psig=AOvVaw24xG3Awy-pWpgt3EswGh2m&amp;ust=152793132446725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0863831-9944-4205-9C3B-15B1400B5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SweCRIS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1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- </a:t>
            </a:r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One</a:t>
            </a:r>
            <a:r>
              <a:rPr lang="sv-SE" sz="1800" dirty="0" smtClean="0"/>
              <a:t> template for data </a:t>
            </a:r>
            <a:r>
              <a:rPr lang="sv-SE" sz="1800" dirty="0" err="1" smtClean="0"/>
              <a:t>collection</a:t>
            </a:r>
            <a:r>
              <a:rPr lang="sv-SE" sz="1800" dirty="0" smtClean="0"/>
              <a:t> </a:t>
            </a:r>
            <a:r>
              <a:rPr lang="sv-SE" sz="1800" dirty="0" err="1" smtClean="0"/>
              <a:t>was</a:t>
            </a:r>
            <a:r>
              <a:rPr lang="sv-SE" sz="1800" dirty="0" smtClean="0"/>
              <a:t> sent </a:t>
            </a:r>
            <a:r>
              <a:rPr lang="sv-SE" sz="1800" dirty="0" err="1" smtClean="0"/>
              <a:t>out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Several</a:t>
            </a:r>
            <a:r>
              <a:rPr lang="sv-SE" sz="1800" dirty="0" smtClean="0"/>
              <a:t> data </a:t>
            </a:r>
            <a:r>
              <a:rPr lang="sv-SE" sz="1800" dirty="0" err="1" smtClean="0"/>
              <a:t>files</a:t>
            </a:r>
            <a:r>
              <a:rPr lang="sv-SE" sz="1800" dirty="0" smtClean="0"/>
              <a:t> </a:t>
            </a:r>
            <a:r>
              <a:rPr lang="sv-SE" sz="1800" dirty="0" err="1" smtClean="0"/>
              <a:t>collected</a:t>
            </a:r>
            <a:r>
              <a:rPr lang="sv-SE" sz="1800" dirty="0" smtClean="0"/>
              <a:t> from funding </a:t>
            </a:r>
            <a:r>
              <a:rPr lang="sv-SE" sz="1800" dirty="0" err="1" smtClean="0"/>
              <a:t>organizations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Many</a:t>
            </a:r>
            <a:r>
              <a:rPr lang="sv-SE" sz="1800" dirty="0" smtClean="0"/>
              <a:t> ”</a:t>
            </a:r>
            <a:r>
              <a:rPr lang="sv-SE" sz="1800" dirty="0" err="1" smtClean="0"/>
              <a:t>improvements</a:t>
            </a:r>
            <a:r>
              <a:rPr lang="sv-SE" sz="1800" dirty="0" smtClean="0"/>
              <a:t>” </a:t>
            </a:r>
            <a:r>
              <a:rPr lang="sv-SE" sz="1800" dirty="0" err="1" smtClean="0"/>
              <a:t>were</a:t>
            </a:r>
            <a:r>
              <a:rPr lang="sv-SE" sz="1800" dirty="0" smtClean="0"/>
              <a:t> </a:t>
            </a:r>
            <a:r>
              <a:rPr lang="sv-SE" sz="1800" dirty="0" err="1" smtClean="0"/>
              <a:t>made</a:t>
            </a:r>
            <a:r>
              <a:rPr lang="sv-SE" sz="1800" dirty="0" smtClean="0"/>
              <a:t> </a:t>
            </a:r>
            <a:r>
              <a:rPr lang="sv-SE" sz="1800" dirty="0" err="1" smtClean="0"/>
              <a:t>when</a:t>
            </a:r>
            <a:r>
              <a:rPr lang="sv-SE" sz="1800" dirty="0" smtClean="0"/>
              <a:t> </a:t>
            </a:r>
            <a:r>
              <a:rPr lang="sv-SE" sz="1800" dirty="0" err="1" smtClean="0"/>
              <a:t>filling</a:t>
            </a:r>
            <a:r>
              <a:rPr lang="sv-SE" sz="1800" dirty="0" smtClean="0"/>
              <a:t> in the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Additional information </a:t>
            </a:r>
            <a:r>
              <a:rPr lang="sv-SE" sz="1800" dirty="0" err="1" smtClean="0"/>
              <a:t>was</a:t>
            </a:r>
            <a:r>
              <a:rPr lang="sv-SE" sz="1800" dirty="0" smtClean="0"/>
              <a:t> </a:t>
            </a:r>
            <a:r>
              <a:rPr lang="sv-SE" sz="1800" dirty="0" err="1" smtClean="0"/>
              <a:t>added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Difficulties</a:t>
            </a:r>
            <a:r>
              <a:rPr lang="sv-SE" sz="1800" dirty="0" smtClean="0"/>
              <a:t> </a:t>
            </a:r>
            <a:r>
              <a:rPr lang="sv-SE" sz="1800" dirty="0" err="1" smtClean="0"/>
              <a:t>related</a:t>
            </a:r>
            <a:r>
              <a:rPr lang="sv-SE" sz="1800" dirty="0" smtClean="0"/>
              <a:t> to </a:t>
            </a:r>
            <a:r>
              <a:rPr lang="sv-SE" sz="1800" dirty="0" err="1" smtClean="0"/>
              <a:t>categorization</a:t>
            </a:r>
            <a:r>
              <a:rPr lang="sv-SE" sz="1800" dirty="0" smtClean="0"/>
              <a:t> and </a:t>
            </a:r>
            <a:r>
              <a:rPr lang="sv-SE" sz="1800" dirty="0" err="1" smtClean="0"/>
              <a:t>standardization</a:t>
            </a:r>
            <a:r>
              <a:rPr lang="sv-SE" sz="1800" dirty="0" smtClean="0"/>
              <a:t> of projects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412159" y="2724043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Outgoing</a:t>
            </a:r>
            <a:r>
              <a:rPr lang="sv-SE" dirty="0" smtClean="0"/>
              <a:t>                                               </a:t>
            </a:r>
            <a:r>
              <a:rPr lang="sv-SE" dirty="0" err="1" smtClean="0"/>
              <a:t>Incoming</a:t>
            </a:r>
            <a:endParaRPr lang="sv-SE" dirty="0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89" y="4128506"/>
            <a:ext cx="1243050" cy="1243050"/>
          </a:xfrm>
          <a:prstGeom prst="rect">
            <a:avLst/>
          </a:prstGeom>
        </p:spPr>
      </p:pic>
      <p:sp>
        <p:nvSpPr>
          <p:cNvPr id="34" name="Högerpil 33"/>
          <p:cNvSpPr/>
          <p:nvPr/>
        </p:nvSpPr>
        <p:spPr>
          <a:xfrm>
            <a:off x="8083623" y="4597632"/>
            <a:ext cx="1832419" cy="109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flipH="1">
            <a:off x="8083622" y="4750031"/>
            <a:ext cx="1832419" cy="1099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7" name="Grupp 16"/>
          <p:cNvGrpSpPr/>
          <p:nvPr/>
        </p:nvGrpSpPr>
        <p:grpSpPr>
          <a:xfrm>
            <a:off x="9986709" y="3093375"/>
            <a:ext cx="1800000" cy="3224764"/>
            <a:chOff x="9986709" y="3093375"/>
            <a:chExt cx="1800000" cy="3224764"/>
          </a:xfrm>
        </p:grpSpPr>
        <p:pic>
          <p:nvPicPr>
            <p:cNvPr id="35" name="Bildobjekt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5327" y="5075089"/>
              <a:ext cx="1243050" cy="1243050"/>
            </a:xfrm>
            <a:prstGeom prst="rect">
              <a:avLst/>
            </a:prstGeom>
          </p:spPr>
        </p:pic>
        <p:grpSp>
          <p:nvGrpSpPr>
            <p:cNvPr id="16" name="Grupp 15"/>
            <p:cNvGrpSpPr/>
            <p:nvPr/>
          </p:nvGrpSpPr>
          <p:grpSpPr>
            <a:xfrm>
              <a:off x="9986709" y="3093375"/>
              <a:ext cx="1800000" cy="3044522"/>
              <a:chOff x="9986709" y="3093375"/>
              <a:chExt cx="1800000" cy="3044522"/>
            </a:xfrm>
          </p:grpSpPr>
          <p:pic>
            <p:nvPicPr>
              <p:cNvPr id="24" name="Bildobjekt 2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6709" y="3093375"/>
                <a:ext cx="1800000" cy="1242000"/>
              </a:xfrm>
              <a:prstGeom prst="rect">
                <a:avLst/>
              </a:prstGeom>
            </p:spPr>
          </p:pic>
          <p:pic>
            <p:nvPicPr>
              <p:cNvPr id="25" name="Bildobjekt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5327" y="4084232"/>
                <a:ext cx="1243050" cy="1243050"/>
              </a:xfrm>
              <a:prstGeom prst="rect">
                <a:avLst/>
              </a:prstGeom>
            </p:spPr>
          </p:pic>
          <p:sp>
            <p:nvSpPr>
              <p:cNvPr id="9" name="Rektangel 8"/>
              <p:cNvSpPr/>
              <p:nvPr/>
            </p:nvSpPr>
            <p:spPr>
              <a:xfrm>
                <a:off x="10361413" y="5610011"/>
                <a:ext cx="1050877" cy="106206"/>
              </a:xfrm>
              <a:prstGeom prst="rect">
                <a:avLst/>
              </a:prstGeom>
              <a:solidFill>
                <a:srgbClr val="F0EDE8"/>
              </a:solidFill>
              <a:ln>
                <a:solidFill>
                  <a:srgbClr val="F0ED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/>
              <p:cNvSpPr/>
              <p:nvPr/>
            </p:nvSpPr>
            <p:spPr>
              <a:xfrm rot="16200000">
                <a:off x="10399036" y="5602314"/>
                <a:ext cx="975347" cy="95820"/>
              </a:xfrm>
              <a:prstGeom prst="rect">
                <a:avLst/>
              </a:prstGeom>
              <a:solidFill>
                <a:srgbClr val="F0EDE8"/>
              </a:solidFill>
              <a:ln>
                <a:solidFill>
                  <a:srgbClr val="F0ED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3" name="Rak koppling 2"/>
              <p:cNvCxnSpPr/>
              <p:nvPr/>
            </p:nvCxnSpPr>
            <p:spPr>
              <a:xfrm>
                <a:off x="10361413" y="5610011"/>
                <a:ext cx="477386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koppling 17"/>
              <p:cNvCxnSpPr/>
              <p:nvPr/>
            </p:nvCxnSpPr>
            <p:spPr>
              <a:xfrm>
                <a:off x="10361413" y="5721098"/>
                <a:ext cx="477386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k koppling 18"/>
              <p:cNvCxnSpPr/>
              <p:nvPr/>
            </p:nvCxnSpPr>
            <p:spPr>
              <a:xfrm>
                <a:off x="10940400" y="5715227"/>
                <a:ext cx="471600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ak koppling 19"/>
              <p:cNvCxnSpPr/>
              <p:nvPr/>
            </p:nvCxnSpPr>
            <p:spPr>
              <a:xfrm>
                <a:off x="10940400" y="5610011"/>
                <a:ext cx="471600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k koppling 10"/>
              <p:cNvCxnSpPr/>
              <p:nvPr/>
            </p:nvCxnSpPr>
            <p:spPr>
              <a:xfrm>
                <a:off x="10818000" y="5268433"/>
                <a:ext cx="0" cy="3600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k koppling 22"/>
              <p:cNvCxnSpPr/>
              <p:nvPr/>
            </p:nvCxnSpPr>
            <p:spPr>
              <a:xfrm>
                <a:off x="10962000" y="5268433"/>
                <a:ext cx="0" cy="3600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k koppling 25"/>
              <p:cNvCxnSpPr/>
              <p:nvPr/>
            </p:nvCxnSpPr>
            <p:spPr>
              <a:xfrm>
                <a:off x="10818000" y="5715227"/>
                <a:ext cx="0" cy="3816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koppling 27"/>
              <p:cNvCxnSpPr/>
              <p:nvPr/>
            </p:nvCxnSpPr>
            <p:spPr>
              <a:xfrm flipH="1">
                <a:off x="10962000" y="5715227"/>
                <a:ext cx="2162" cy="36000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167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- </a:t>
            </a:r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Research information </a:t>
            </a:r>
            <a:r>
              <a:rPr lang="sv-SE" sz="1800" dirty="0" err="1" smtClean="0"/>
              <a:t>was</a:t>
            </a:r>
            <a:r>
              <a:rPr lang="sv-SE" sz="1800" dirty="0" smtClean="0"/>
              <a:t> sent to a </a:t>
            </a:r>
            <a:r>
              <a:rPr lang="sv-SE" sz="1800" dirty="0" err="1" smtClean="0"/>
              <a:t>commerical</a:t>
            </a:r>
            <a:r>
              <a:rPr lang="sv-SE" sz="1800" dirty="0" smtClean="0"/>
              <a:t>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We</a:t>
            </a:r>
            <a:r>
              <a:rPr lang="sv-SE" sz="1800" dirty="0" smtClean="0"/>
              <a:t> </a:t>
            </a:r>
            <a:r>
              <a:rPr lang="sv-SE" sz="1800" dirty="0" err="1" smtClean="0"/>
              <a:t>where</a:t>
            </a:r>
            <a:r>
              <a:rPr lang="sv-SE" sz="1800" dirty="0" smtClean="0"/>
              <a:t> </a:t>
            </a:r>
            <a:r>
              <a:rPr lang="sv-SE" sz="1800" dirty="0" err="1" smtClean="0"/>
              <a:t>provided</a:t>
            </a:r>
            <a:r>
              <a:rPr lang="sv-SE" sz="1800" dirty="0" smtClean="0"/>
              <a:t> </a:t>
            </a:r>
            <a:r>
              <a:rPr lang="sv-SE" sz="1800" dirty="0" err="1" smtClean="0"/>
              <a:t>with</a:t>
            </a:r>
            <a:r>
              <a:rPr lang="sv-SE" sz="1800" dirty="0" smtClean="0"/>
              <a:t> a web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We</a:t>
            </a:r>
            <a:r>
              <a:rPr lang="sv-SE" sz="1800" dirty="0" smtClean="0"/>
              <a:t> </a:t>
            </a:r>
            <a:r>
              <a:rPr lang="sv-SE" sz="1800" dirty="0" err="1" smtClean="0"/>
              <a:t>had</a:t>
            </a:r>
            <a:r>
              <a:rPr lang="sv-SE" sz="1800" dirty="0" smtClean="0"/>
              <a:t> </a:t>
            </a:r>
            <a:r>
              <a:rPr lang="sv-SE" sz="1800" dirty="0" err="1" smtClean="0"/>
              <a:t>very</a:t>
            </a:r>
            <a:r>
              <a:rPr lang="sv-SE" sz="1800" dirty="0" smtClean="0"/>
              <a:t> </a:t>
            </a:r>
            <a:r>
              <a:rPr lang="sv-SE" sz="1800" dirty="0" err="1" smtClean="0"/>
              <a:t>limited</a:t>
            </a:r>
            <a:r>
              <a:rPr lang="sv-SE" sz="1800" dirty="0" smtClean="0"/>
              <a:t> </a:t>
            </a:r>
            <a:r>
              <a:rPr lang="sv-SE" sz="1800" dirty="0" err="1" smtClean="0"/>
              <a:t>insights</a:t>
            </a:r>
            <a:r>
              <a:rPr lang="sv-SE" sz="1800" dirty="0" smtClean="0"/>
              <a:t> </a:t>
            </a:r>
            <a:r>
              <a:rPr lang="sv-SE" sz="1800" dirty="0" err="1" smtClean="0"/>
              <a:t>into</a:t>
            </a:r>
            <a:r>
              <a:rPr lang="sv-SE" sz="1800" dirty="0" smtClean="0"/>
              <a:t> the </a:t>
            </a:r>
            <a:r>
              <a:rPr lang="sv-SE" sz="1800" dirty="0" err="1" smtClean="0"/>
              <a:t>actual</a:t>
            </a:r>
            <a:r>
              <a:rPr lang="sv-SE" sz="1800" dirty="0" smtClean="0"/>
              <a:t>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Data </a:t>
            </a:r>
            <a:r>
              <a:rPr lang="sv-SE" sz="1800" dirty="0" err="1" smtClean="0"/>
              <a:t>quality</a:t>
            </a:r>
            <a:r>
              <a:rPr lang="sv-SE" sz="1800" dirty="0" smtClean="0"/>
              <a:t> </a:t>
            </a:r>
            <a:r>
              <a:rPr lang="sv-SE" sz="1800" dirty="0" err="1" smtClean="0"/>
              <a:t>was</a:t>
            </a:r>
            <a:r>
              <a:rPr lang="sv-SE" sz="1800" dirty="0" smtClean="0"/>
              <a:t> </a:t>
            </a:r>
            <a:r>
              <a:rPr lang="sv-SE" sz="1800" dirty="0" err="1" smtClean="0"/>
              <a:t>largely</a:t>
            </a:r>
            <a:r>
              <a:rPr lang="sv-SE" sz="1800" dirty="0" smtClean="0"/>
              <a:t> </a:t>
            </a:r>
            <a:r>
              <a:rPr lang="sv-SE" sz="1800" dirty="0" err="1" smtClean="0"/>
              <a:t>unknown</a:t>
            </a:r>
            <a:r>
              <a:rPr lang="sv-SE" sz="1800" dirty="0" smtClean="0"/>
              <a:t> to </a:t>
            </a:r>
            <a:r>
              <a:rPr lang="sv-SE" sz="1800" dirty="0" err="1" smtClean="0"/>
              <a:t>us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Exports as well as imports </a:t>
            </a:r>
            <a:r>
              <a:rPr lang="sv-SE" sz="1800" dirty="0" err="1" smtClean="0"/>
              <a:t>were</a:t>
            </a:r>
            <a:r>
              <a:rPr lang="sv-SE" sz="1800" dirty="0" smtClean="0"/>
              <a:t> </a:t>
            </a:r>
            <a:r>
              <a:rPr lang="sv-SE" sz="1800" dirty="0" err="1" smtClean="0"/>
              <a:t>limited</a:t>
            </a:r>
            <a:endParaRPr lang="sv-SE" sz="180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412159" y="2724043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Swedish Research Council          Commercial partner</a:t>
            </a:r>
            <a:endParaRPr lang="sv-SE" dirty="0"/>
          </a:p>
        </p:txBody>
      </p:sp>
      <p:sp>
        <p:nvSpPr>
          <p:cNvPr id="34" name="Högerpil 33"/>
          <p:cNvSpPr/>
          <p:nvPr/>
        </p:nvSpPr>
        <p:spPr>
          <a:xfrm rot="670965">
            <a:off x="8175144" y="4135757"/>
            <a:ext cx="2226678" cy="11438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7" y="4156868"/>
            <a:ext cx="883716" cy="88371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45" y="4862998"/>
            <a:ext cx="1328325" cy="1328325"/>
          </a:xfrm>
          <a:prstGeom prst="rect">
            <a:avLst/>
          </a:prstGeom>
        </p:spPr>
      </p:pic>
      <p:sp>
        <p:nvSpPr>
          <p:cNvPr id="17" name="Vänsterpil 16"/>
          <p:cNvSpPr/>
          <p:nvPr/>
        </p:nvSpPr>
        <p:spPr>
          <a:xfrm rot="20630123">
            <a:off x="8619493" y="4979600"/>
            <a:ext cx="1790701" cy="12196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13" y="3239226"/>
            <a:ext cx="690067" cy="1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34614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3794108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4144041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45049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95749" y="309152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86597" y="421401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7212671" y="3091529"/>
            <a:ext cx="662589" cy="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</a:t>
            </a:r>
            <a:r>
              <a:rPr lang="sv-SE" dirty="0" smtClean="0"/>
              <a:t>– the end </a:t>
            </a:r>
            <a:r>
              <a:rPr lang="sv-SE" dirty="0" err="1" smtClean="0"/>
              <a:t>product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This</a:t>
            </a:r>
            <a:r>
              <a:rPr lang="sv-SE" sz="1800" dirty="0" smtClean="0"/>
              <a:t> </a:t>
            </a:r>
            <a:r>
              <a:rPr lang="sv-SE" sz="1800" dirty="0" err="1" smtClean="0"/>
              <a:t>was</a:t>
            </a:r>
            <a:r>
              <a:rPr lang="sv-SE" sz="1800" dirty="0" smtClean="0"/>
              <a:t> </a:t>
            </a:r>
            <a:r>
              <a:rPr lang="sv-SE" sz="1800" dirty="0" err="1" smtClean="0"/>
              <a:t>our</a:t>
            </a:r>
            <a:r>
              <a:rPr lang="sv-SE" sz="1800" dirty="0" smtClean="0"/>
              <a:t> </a:t>
            </a:r>
            <a:r>
              <a:rPr lang="sv-SE" sz="1800" dirty="0" err="1" smtClean="0"/>
              <a:t>goal</a:t>
            </a:r>
            <a:endParaRPr lang="sv-SE" sz="180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72" y="3715011"/>
            <a:ext cx="883716" cy="88371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01088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30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34614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3794108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4144041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45049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95749" y="309152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86597" y="421401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7212671" y="3091529"/>
            <a:ext cx="662589" cy="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</a:t>
            </a:r>
            <a:r>
              <a:rPr lang="sv-SE" dirty="0" smtClean="0"/>
              <a:t>– the end </a:t>
            </a:r>
            <a:r>
              <a:rPr lang="sv-SE" dirty="0" err="1" smtClean="0"/>
              <a:t>product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This</a:t>
            </a:r>
            <a:r>
              <a:rPr lang="sv-SE" sz="1800" dirty="0" smtClean="0"/>
              <a:t> </a:t>
            </a:r>
            <a:r>
              <a:rPr lang="sv-SE" sz="1800" dirty="0" err="1" smtClean="0"/>
              <a:t>was</a:t>
            </a:r>
            <a:r>
              <a:rPr lang="sv-SE" sz="1800" dirty="0" smtClean="0"/>
              <a:t> </a:t>
            </a:r>
            <a:r>
              <a:rPr lang="sv-SE" sz="1800" dirty="0" err="1" smtClean="0"/>
              <a:t>our</a:t>
            </a:r>
            <a:r>
              <a:rPr lang="sv-SE" sz="1800" dirty="0" smtClean="0"/>
              <a:t> end </a:t>
            </a:r>
            <a:r>
              <a:rPr lang="sv-SE" sz="1800" dirty="0" err="1" smtClean="0"/>
              <a:t>product</a:t>
            </a:r>
            <a:endParaRPr lang="sv-SE" sz="180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91388" y="4099719"/>
            <a:ext cx="12118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8590751" y="3709045"/>
            <a:ext cx="1040297" cy="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34614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3794108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4144041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45049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95749" y="309152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86597" y="421401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7212671" y="3091529"/>
            <a:ext cx="662589" cy="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</a:t>
            </a:r>
            <a:r>
              <a:rPr lang="sv-SE" dirty="0" smtClean="0"/>
              <a:t>– feedback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Funders: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Complicated</a:t>
            </a:r>
            <a:r>
              <a:rPr lang="sv-SE" sz="1800" dirty="0" smtClean="0"/>
              <a:t> to </a:t>
            </a:r>
            <a:r>
              <a:rPr lang="sv-SE" sz="1800" dirty="0" err="1" smtClean="0"/>
              <a:t>deliver</a:t>
            </a:r>
            <a:r>
              <a:rPr lang="sv-SE" sz="1800" dirty="0" smtClean="0"/>
              <a:t> data, </a:t>
            </a:r>
            <a:r>
              <a:rPr lang="sv-SE" sz="1800" dirty="0" err="1" smtClean="0"/>
              <a:t>takes</a:t>
            </a:r>
            <a:r>
              <a:rPr lang="sv-SE" sz="1800" dirty="0" smtClean="0"/>
              <a:t> a </a:t>
            </a:r>
            <a:r>
              <a:rPr lang="sv-SE" sz="1800" dirty="0" err="1" smtClean="0"/>
              <a:t>lot</a:t>
            </a:r>
            <a:r>
              <a:rPr lang="sv-SE" sz="1800" dirty="0" smtClean="0"/>
              <a:t> of manual </a:t>
            </a:r>
            <a:r>
              <a:rPr lang="sv-SE" sz="1800" dirty="0" err="1" smtClean="0"/>
              <a:t>work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Swedish Research Council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Lack of </a:t>
            </a:r>
            <a:r>
              <a:rPr lang="sv-SE" sz="1800" dirty="0" err="1" smtClean="0"/>
              <a:t>control</a:t>
            </a:r>
            <a:r>
              <a:rPr lang="sv-SE" sz="1800" dirty="0" smtClean="0"/>
              <a:t> of data </a:t>
            </a:r>
            <a:r>
              <a:rPr lang="sv-SE" sz="1800" dirty="0" err="1" smtClean="0"/>
              <a:t>quality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Universities</a:t>
            </a:r>
          </a:p>
          <a:p>
            <a:pPr marL="609750" lvl="1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Can’t</a:t>
            </a:r>
            <a:r>
              <a:rPr lang="sv-SE" sz="1800" dirty="0" smtClean="0"/>
              <a:t> </a:t>
            </a:r>
            <a:r>
              <a:rPr lang="sv-SE" sz="1800" dirty="0" err="1" smtClean="0"/>
              <a:t>really</a:t>
            </a:r>
            <a:r>
              <a:rPr lang="sv-SE" sz="1800" dirty="0" smtClean="0"/>
              <a:t> </a:t>
            </a:r>
            <a:r>
              <a:rPr lang="sv-SE" sz="1800" dirty="0" err="1" smtClean="0"/>
              <a:t>use</a:t>
            </a:r>
            <a:r>
              <a:rPr lang="sv-SE" sz="1800" dirty="0" smtClean="0"/>
              <a:t> the service </a:t>
            </a:r>
            <a:r>
              <a:rPr lang="sv-SE" sz="1800" dirty="0" err="1" smtClean="0"/>
              <a:t>due</a:t>
            </a:r>
            <a:r>
              <a:rPr lang="sv-SE" sz="1800" dirty="0" smtClean="0"/>
              <a:t> to </a:t>
            </a:r>
            <a:r>
              <a:rPr lang="sv-SE" sz="1800" dirty="0" err="1" smtClean="0"/>
              <a:t>inaccurate</a:t>
            </a:r>
            <a:r>
              <a:rPr lang="sv-SE" sz="1800" dirty="0" smtClean="0"/>
              <a:t> and </a:t>
            </a:r>
            <a:r>
              <a:rPr lang="sv-SE" sz="1800" dirty="0" err="1" smtClean="0"/>
              <a:t>outdated</a:t>
            </a:r>
            <a:r>
              <a:rPr lang="sv-SE" sz="1800" dirty="0" smtClean="0"/>
              <a:t> information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91388" y="4099719"/>
            <a:ext cx="12118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8590751" y="3709045"/>
            <a:ext cx="1040297" cy="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objekt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0" y="3057881"/>
            <a:ext cx="638637" cy="638637"/>
          </a:xfrm>
          <a:prstGeom prst="rect">
            <a:avLst/>
          </a:prstGeom>
        </p:spPr>
      </p:pic>
      <p:pic>
        <p:nvPicPr>
          <p:cNvPr id="30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34614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3794108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4144041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45049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95749" y="309152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86597" y="421401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7212671" y="3091529"/>
            <a:ext cx="662589" cy="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</a:t>
            </a:r>
            <a:r>
              <a:rPr lang="sv-SE" dirty="0" smtClean="0"/>
              <a:t>– </a:t>
            </a:r>
            <a:r>
              <a:rPr lang="sv-SE" dirty="0" err="1" smtClean="0"/>
              <a:t>wish</a:t>
            </a:r>
            <a:r>
              <a:rPr lang="sv-SE" dirty="0" smtClean="0"/>
              <a:t> list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Increase</a:t>
            </a:r>
            <a:r>
              <a:rPr lang="sv-SE" sz="1800" dirty="0" smtClean="0"/>
              <a:t> the </a:t>
            </a:r>
            <a:r>
              <a:rPr lang="sv-SE" sz="1800" dirty="0" err="1" smtClean="0"/>
              <a:t>quality</a:t>
            </a:r>
            <a:r>
              <a:rPr lang="sv-SE" sz="1800" dirty="0" smtClean="0"/>
              <a:t> </a:t>
            </a:r>
            <a:r>
              <a:rPr lang="sv-SE" sz="1800" dirty="0" err="1" smtClean="0"/>
              <a:t>control</a:t>
            </a:r>
            <a:r>
              <a:rPr lang="sv-SE" sz="1800" dirty="0" smtClean="0"/>
              <a:t> in SweCRIS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Don’t</a:t>
            </a:r>
            <a:r>
              <a:rPr lang="sv-SE" sz="1800" dirty="0" smtClean="0"/>
              <a:t> </a:t>
            </a:r>
            <a:r>
              <a:rPr lang="sv-SE" sz="1800" dirty="0" err="1" smtClean="0"/>
              <a:t>only</a:t>
            </a:r>
            <a:r>
              <a:rPr lang="sv-SE" sz="1800" dirty="0" smtClean="0"/>
              <a:t> </a:t>
            </a:r>
            <a:r>
              <a:rPr lang="sv-SE" sz="1800" dirty="0" err="1" smtClean="0"/>
              <a:t>supply</a:t>
            </a:r>
            <a:r>
              <a:rPr lang="sv-SE" sz="1800" dirty="0" smtClean="0"/>
              <a:t> the universities </a:t>
            </a:r>
            <a:r>
              <a:rPr lang="sv-SE" sz="1800" dirty="0" err="1" smtClean="0"/>
              <a:t>with</a:t>
            </a:r>
            <a:r>
              <a:rPr lang="sv-SE" sz="1800" dirty="0" smtClean="0"/>
              <a:t> a web interface </a:t>
            </a:r>
            <a:r>
              <a:rPr lang="sv-SE" sz="1800" dirty="0" err="1" smtClean="0"/>
              <a:t>but</a:t>
            </a:r>
            <a:r>
              <a:rPr lang="sv-SE" sz="1800" dirty="0" smtClean="0"/>
              <a:t> </a:t>
            </a:r>
            <a:r>
              <a:rPr lang="sv-SE" sz="1800" dirty="0" err="1" smtClean="0"/>
              <a:t>give</a:t>
            </a:r>
            <a:r>
              <a:rPr lang="sv-SE" sz="1800" dirty="0" smtClean="0"/>
              <a:t> </a:t>
            </a:r>
            <a:r>
              <a:rPr lang="sv-SE" sz="1800" dirty="0" err="1" smtClean="0"/>
              <a:t>them</a:t>
            </a:r>
            <a:r>
              <a:rPr lang="sv-SE" sz="1800" dirty="0" smtClean="0"/>
              <a:t> </a:t>
            </a:r>
            <a:r>
              <a:rPr lang="sv-SE" sz="1800" dirty="0" err="1" smtClean="0"/>
              <a:t>good</a:t>
            </a:r>
            <a:r>
              <a:rPr lang="sv-SE" sz="1800" dirty="0" smtClean="0"/>
              <a:t> and </a:t>
            </a:r>
            <a:r>
              <a:rPr lang="sv-SE" sz="1800" dirty="0" err="1" smtClean="0"/>
              <a:t>accessible</a:t>
            </a:r>
            <a:r>
              <a:rPr lang="sv-SE" sz="1800" dirty="0" smtClean="0"/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Try to </a:t>
            </a:r>
            <a:r>
              <a:rPr lang="sv-SE" sz="1800" dirty="0" err="1" smtClean="0"/>
              <a:t>remove</a:t>
            </a:r>
            <a:r>
              <a:rPr lang="sv-SE" sz="1800" dirty="0" smtClean="0"/>
              <a:t> the funders’ black </a:t>
            </a:r>
            <a:r>
              <a:rPr lang="sv-SE" sz="1800" dirty="0" err="1" smtClean="0"/>
              <a:t>boxes</a:t>
            </a:r>
            <a:endParaRPr lang="sv-SE" sz="180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91388" y="4099719"/>
            <a:ext cx="12118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8590751" y="3709045"/>
            <a:ext cx="1040297" cy="8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11" y="3727993"/>
            <a:ext cx="883716" cy="883716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9905637" y="3336288"/>
            <a:ext cx="556563" cy="723017"/>
            <a:chOff x="9905637" y="3336288"/>
            <a:chExt cx="556563" cy="723017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284" y="3630034"/>
              <a:ext cx="429271" cy="429271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9905637" y="333628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API</a:t>
              </a:r>
              <a:endParaRPr lang="sv-SE" dirty="0"/>
            </a:p>
          </p:txBody>
        </p:sp>
      </p:grpSp>
      <p:grpSp>
        <p:nvGrpSpPr>
          <p:cNvPr id="35" name="Grupp 34"/>
          <p:cNvGrpSpPr/>
          <p:nvPr/>
        </p:nvGrpSpPr>
        <p:grpSpPr>
          <a:xfrm>
            <a:off x="8009327" y="3336288"/>
            <a:ext cx="556563" cy="723017"/>
            <a:chOff x="9905637" y="3336288"/>
            <a:chExt cx="556563" cy="723017"/>
          </a:xfrm>
        </p:grpSpPr>
        <p:pic>
          <p:nvPicPr>
            <p:cNvPr id="38" name="Bildobjekt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284" y="3630034"/>
              <a:ext cx="429271" cy="429271"/>
            </a:xfrm>
            <a:prstGeom prst="rect">
              <a:avLst/>
            </a:prstGeom>
          </p:spPr>
        </p:pic>
        <p:sp>
          <p:nvSpPr>
            <p:cNvPr id="40" name="textruta 39"/>
            <p:cNvSpPr txBox="1"/>
            <p:nvPr/>
          </p:nvSpPr>
          <p:spPr>
            <a:xfrm>
              <a:off x="9905637" y="333628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API</a:t>
              </a:r>
              <a:endParaRPr lang="sv-SE" dirty="0"/>
            </a:p>
          </p:txBody>
        </p:sp>
      </p:grpSp>
      <p:pic>
        <p:nvPicPr>
          <p:cNvPr id="49" name="Bildobjekt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29" y="3782033"/>
            <a:ext cx="314859" cy="314859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29" y="4141166"/>
            <a:ext cx="314859" cy="314859"/>
          </a:xfrm>
          <a:prstGeom prst="rect">
            <a:avLst/>
          </a:prstGeom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02" y="4493974"/>
            <a:ext cx="314859" cy="314859"/>
          </a:xfrm>
          <a:prstGeom prst="rect">
            <a:avLst/>
          </a:prstGeom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75" y="3046049"/>
            <a:ext cx="513670" cy="5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objekt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11" y="3727993"/>
            <a:ext cx="883716" cy="883716"/>
          </a:xfrm>
          <a:prstGeom prst="rect">
            <a:avLst/>
          </a:prstGeom>
        </p:spPr>
      </p:pic>
      <p:pic>
        <p:nvPicPr>
          <p:cNvPr id="51" name="Bildobjekt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02" y="4493974"/>
            <a:ext cx="314859" cy="314859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29" y="4141166"/>
            <a:ext cx="314859" cy="314859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29" y="3782033"/>
            <a:ext cx="314859" cy="314859"/>
          </a:xfrm>
          <a:prstGeom prst="rect">
            <a:avLst/>
          </a:prstGeom>
        </p:spPr>
      </p:pic>
      <p:pic>
        <p:nvPicPr>
          <p:cNvPr id="52" name="Bildobjekt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175" y="3046049"/>
            <a:ext cx="513670" cy="513670"/>
          </a:xfrm>
          <a:prstGeom prst="rect">
            <a:avLst/>
          </a:prstGeom>
        </p:spPr>
      </p:pic>
      <p:pic>
        <p:nvPicPr>
          <p:cNvPr id="53" name="Bildobjekt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0" y="3057881"/>
            <a:ext cx="638637" cy="638637"/>
          </a:xfrm>
          <a:prstGeom prst="rect">
            <a:avLst/>
          </a:prstGeom>
        </p:spPr>
      </p:pic>
      <p:pic>
        <p:nvPicPr>
          <p:cNvPr id="30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34614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resultat för black box ic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86597" y="421401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</a:t>
            </a:r>
            <a:r>
              <a:rPr lang="sv-SE" dirty="0" smtClean="0"/>
              <a:t>– </a:t>
            </a:r>
            <a:r>
              <a:rPr lang="sv-SE" dirty="0" err="1" smtClean="0"/>
              <a:t>structure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CERIF is a </a:t>
            </a:r>
            <a:r>
              <a:rPr lang="sv-SE" sz="1800" dirty="0" err="1" smtClean="0"/>
              <a:t>good</a:t>
            </a:r>
            <a:r>
              <a:rPr lang="sv-SE" sz="1800" dirty="0" smtClean="0"/>
              <a:t> and flexible standard</a:t>
            </a:r>
            <a:r>
              <a:rPr lang="sv-SE" sz="1800" dirty="0"/>
              <a:t> </a:t>
            </a:r>
            <a:r>
              <a:rPr lang="sv-SE" sz="1800" dirty="0" err="1" smtClean="0"/>
              <a:t>with</a:t>
            </a:r>
            <a:r>
              <a:rPr lang="sv-SE" sz="1800" dirty="0" smtClean="0"/>
              <a:t> </a:t>
            </a:r>
            <a:r>
              <a:rPr lang="sv-SE" sz="1800" dirty="0" err="1" smtClean="0"/>
              <a:t>some</a:t>
            </a:r>
            <a:r>
              <a:rPr lang="sv-SE" sz="1800" dirty="0" smtClean="0"/>
              <a:t> </a:t>
            </a:r>
            <a:r>
              <a:rPr lang="sv-SE" sz="1800" dirty="0" err="1" smtClean="0"/>
              <a:t>flaws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CERIF is </a:t>
            </a:r>
            <a:r>
              <a:rPr lang="sv-SE" sz="1800" dirty="0" err="1" smtClean="0"/>
              <a:t>relatively</a:t>
            </a:r>
            <a:r>
              <a:rPr lang="sv-SE" sz="1800" dirty="0" smtClean="0"/>
              <a:t> </a:t>
            </a:r>
            <a:r>
              <a:rPr lang="sv-SE" sz="1800" dirty="0" err="1" smtClean="0"/>
              <a:t>complex</a:t>
            </a:r>
            <a:r>
              <a:rPr lang="sv-SE" sz="1800" dirty="0" smtClean="0"/>
              <a:t> and </a:t>
            </a:r>
            <a:r>
              <a:rPr lang="sv-SE" sz="1800" dirty="0" err="1" smtClean="0"/>
              <a:t>difficult</a:t>
            </a:r>
            <a:r>
              <a:rPr lang="sv-SE" sz="1800" dirty="0" smtClean="0"/>
              <a:t> to </a:t>
            </a:r>
            <a:r>
              <a:rPr lang="sv-SE" sz="1800" dirty="0" err="1" smtClean="0"/>
              <a:t>introduce</a:t>
            </a:r>
            <a:r>
              <a:rPr lang="sv-SE" sz="1800" dirty="0" smtClean="0"/>
              <a:t> to, </a:t>
            </a:r>
            <a:r>
              <a:rPr lang="sv-SE" sz="1800" dirty="0" err="1" smtClean="0"/>
              <a:t>especially</a:t>
            </a:r>
            <a:r>
              <a:rPr lang="sv-SE" sz="1800" dirty="0" smtClean="0"/>
              <a:t>, non </a:t>
            </a:r>
            <a:r>
              <a:rPr lang="sv-SE" sz="1800" dirty="0" err="1" smtClean="0"/>
              <a:t>technical</a:t>
            </a:r>
            <a:r>
              <a:rPr lang="sv-SE" sz="1800" dirty="0" smtClean="0"/>
              <a:t>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CERIF is not a real </a:t>
            </a:r>
            <a:r>
              <a:rPr lang="sv-SE" sz="1800" dirty="0" err="1" smtClean="0"/>
              <a:t>demand</a:t>
            </a:r>
            <a:r>
              <a:rPr lang="sv-SE" sz="1800" dirty="0" smtClean="0"/>
              <a:t> from the end </a:t>
            </a:r>
            <a:r>
              <a:rPr lang="sv-SE" sz="1800" dirty="0" err="1" smtClean="0"/>
              <a:t>users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91388" y="4099719"/>
            <a:ext cx="12118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9905637" y="3336288"/>
            <a:ext cx="556563" cy="723017"/>
            <a:chOff x="9905637" y="3336288"/>
            <a:chExt cx="556563" cy="723017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284" y="3630034"/>
              <a:ext cx="429271" cy="429271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9905637" y="333628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API</a:t>
              </a:r>
              <a:endParaRPr lang="sv-SE" dirty="0"/>
            </a:p>
          </p:txBody>
        </p:sp>
      </p:grpSp>
      <p:grpSp>
        <p:nvGrpSpPr>
          <p:cNvPr id="35" name="Grupp 34"/>
          <p:cNvGrpSpPr/>
          <p:nvPr/>
        </p:nvGrpSpPr>
        <p:grpSpPr>
          <a:xfrm>
            <a:off x="8009327" y="3336288"/>
            <a:ext cx="556563" cy="723017"/>
            <a:chOff x="9905637" y="3336288"/>
            <a:chExt cx="556563" cy="723017"/>
          </a:xfrm>
        </p:grpSpPr>
        <p:pic>
          <p:nvPicPr>
            <p:cNvPr id="38" name="Bildobjekt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284" y="3630034"/>
              <a:ext cx="429271" cy="429271"/>
            </a:xfrm>
            <a:prstGeom prst="rect">
              <a:avLst/>
            </a:prstGeom>
          </p:spPr>
        </p:pic>
        <p:sp>
          <p:nvSpPr>
            <p:cNvPr id="40" name="textruta 39"/>
            <p:cNvSpPr txBox="1"/>
            <p:nvPr/>
          </p:nvSpPr>
          <p:spPr>
            <a:xfrm>
              <a:off x="9905637" y="333628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API</a:t>
              </a:r>
              <a:endParaRPr lang="sv-SE" dirty="0"/>
            </a:p>
          </p:txBody>
        </p:sp>
      </p:grpSp>
      <p:sp>
        <p:nvSpPr>
          <p:cNvPr id="10" name="textruta 9"/>
          <p:cNvSpPr txBox="1"/>
          <p:nvPr/>
        </p:nvSpPr>
        <p:spPr>
          <a:xfrm>
            <a:off x="8663164" y="54726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CERIF</a:t>
            </a:r>
            <a:endParaRPr lang="sv-SE" dirty="0"/>
          </a:p>
        </p:txBody>
      </p:sp>
      <p:sp>
        <p:nvSpPr>
          <p:cNvPr id="43" name="textruta 42"/>
          <p:cNvSpPr txBox="1"/>
          <p:nvPr/>
        </p:nvSpPr>
        <p:spPr>
          <a:xfrm>
            <a:off x="6100490" y="547266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Unstandardized</a:t>
            </a:r>
            <a:endParaRPr lang="sv-SE" dirty="0"/>
          </a:p>
        </p:txBody>
      </p:sp>
      <p:sp>
        <p:nvSpPr>
          <p:cNvPr id="44" name="textruta 43"/>
          <p:cNvSpPr txBox="1"/>
          <p:nvPr/>
        </p:nvSpPr>
        <p:spPr>
          <a:xfrm>
            <a:off x="10557240" y="533416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Structured</a:t>
            </a:r>
            <a:endParaRPr lang="sv-SE" dirty="0" smtClean="0"/>
          </a:p>
          <a:p>
            <a:r>
              <a:rPr lang="sv-SE" dirty="0" smtClean="0"/>
              <a:t>information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3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SweCRIS - </a:t>
            </a:r>
            <a:r>
              <a:rPr lang="sv-SE" dirty="0" err="1" smtClean="0"/>
              <a:t>structure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13" y="1843767"/>
            <a:ext cx="662940" cy="9144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09" y="3567790"/>
            <a:ext cx="1085599" cy="108559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13" y="3529692"/>
            <a:ext cx="1161798" cy="1161798"/>
          </a:xfrm>
          <a:prstGeom prst="rect">
            <a:avLst/>
          </a:prstGeom>
        </p:spPr>
      </p:pic>
      <p:sp>
        <p:nvSpPr>
          <p:cNvPr id="3" name="Vänster-höger-pil 2"/>
          <p:cNvSpPr/>
          <p:nvPr/>
        </p:nvSpPr>
        <p:spPr>
          <a:xfrm>
            <a:off x="3845784" y="4110590"/>
            <a:ext cx="4352353" cy="144168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Vänster-höger-pil 10"/>
          <p:cNvSpPr/>
          <p:nvPr/>
        </p:nvSpPr>
        <p:spPr>
          <a:xfrm rot="19781744">
            <a:off x="3661486" y="3138245"/>
            <a:ext cx="1937140" cy="14214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Vänster-höger-pil 11"/>
          <p:cNvSpPr/>
          <p:nvPr/>
        </p:nvSpPr>
        <p:spPr>
          <a:xfrm rot="1818256" flipV="1">
            <a:off x="6357482" y="3138246"/>
            <a:ext cx="1937140" cy="14214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21" y="5374402"/>
            <a:ext cx="870046" cy="870046"/>
          </a:xfrm>
          <a:prstGeom prst="rect">
            <a:avLst/>
          </a:prstGeom>
        </p:spPr>
      </p:pic>
      <p:sp>
        <p:nvSpPr>
          <p:cNvPr id="13" name="Vänster-höger-pil 12"/>
          <p:cNvSpPr/>
          <p:nvPr/>
        </p:nvSpPr>
        <p:spPr>
          <a:xfrm rot="1818256" flipV="1">
            <a:off x="3701023" y="5084957"/>
            <a:ext cx="1937140" cy="14214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Vänster-höger-pil 13"/>
          <p:cNvSpPr/>
          <p:nvPr/>
        </p:nvSpPr>
        <p:spPr>
          <a:xfrm rot="19781744">
            <a:off x="6405757" y="5084958"/>
            <a:ext cx="1937140" cy="142144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Vänster-höger-pil 14"/>
          <p:cNvSpPr/>
          <p:nvPr/>
        </p:nvSpPr>
        <p:spPr>
          <a:xfrm rot="16200000">
            <a:off x="4703538" y="4068844"/>
            <a:ext cx="2561689" cy="143533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1231547" y="402878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Classification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9668926" y="4025710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Classification</a:t>
            </a:r>
            <a:endParaRPr lang="sv-SE" dirty="0"/>
          </a:p>
        </p:txBody>
      </p:sp>
      <p:sp>
        <p:nvSpPr>
          <p:cNvPr id="17" name="Cirkelformad pil 16"/>
          <p:cNvSpPr/>
          <p:nvPr/>
        </p:nvSpPr>
        <p:spPr>
          <a:xfrm>
            <a:off x="2183927" y="3633398"/>
            <a:ext cx="622217" cy="733942"/>
          </a:xfrm>
          <a:prstGeom prst="circular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Cirkelformad pil 20"/>
          <p:cNvSpPr/>
          <p:nvPr/>
        </p:nvSpPr>
        <p:spPr>
          <a:xfrm rot="10800000">
            <a:off x="2183929" y="4000369"/>
            <a:ext cx="645486" cy="733942"/>
          </a:xfrm>
          <a:prstGeom prst="circular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" name="Cirkelformad pil 21"/>
          <p:cNvSpPr/>
          <p:nvPr/>
        </p:nvSpPr>
        <p:spPr>
          <a:xfrm>
            <a:off x="9359935" y="3631037"/>
            <a:ext cx="622217" cy="733942"/>
          </a:xfrm>
          <a:prstGeom prst="circular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" name="Cirkelformad pil 22"/>
          <p:cNvSpPr/>
          <p:nvPr/>
        </p:nvSpPr>
        <p:spPr>
          <a:xfrm rot="10800000">
            <a:off x="9384942" y="3998008"/>
            <a:ext cx="645486" cy="733942"/>
          </a:xfrm>
          <a:prstGeom prst="circular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 rot="19766353">
            <a:off x="3792919" y="2843133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</a:t>
            </a:r>
            <a:r>
              <a:rPr lang="sv-SE" sz="1400" dirty="0" smtClean="0"/>
              <a:t>as researcher</a:t>
            </a:r>
            <a:endParaRPr lang="sv-SE" sz="1400" dirty="0"/>
          </a:p>
        </p:txBody>
      </p:sp>
      <p:sp>
        <p:nvSpPr>
          <p:cNvPr id="25" name="textruta 24"/>
          <p:cNvSpPr txBox="1"/>
          <p:nvPr/>
        </p:nvSpPr>
        <p:spPr>
          <a:xfrm rot="1823493">
            <a:off x="6383775" y="2858301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</a:t>
            </a:r>
            <a:r>
              <a:rPr lang="sv-SE" sz="1400" dirty="0" smtClean="0"/>
              <a:t>as principal investigator</a:t>
            </a:r>
            <a:endParaRPr lang="sv-SE" sz="1400" dirty="0"/>
          </a:p>
        </p:txBody>
      </p:sp>
      <p:sp>
        <p:nvSpPr>
          <p:cNvPr id="26" name="textruta 25"/>
          <p:cNvSpPr txBox="1"/>
          <p:nvPr/>
        </p:nvSpPr>
        <p:spPr>
          <a:xfrm>
            <a:off x="4416118" y="3824451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</a:t>
            </a:r>
            <a:r>
              <a:rPr lang="sv-SE" sz="1400" dirty="0" smtClean="0"/>
              <a:t>as coordinator</a:t>
            </a:r>
            <a:endParaRPr lang="sv-SE" sz="1400" dirty="0"/>
          </a:p>
        </p:txBody>
      </p:sp>
      <p:sp>
        <p:nvSpPr>
          <p:cNvPr id="27" name="textruta 26"/>
          <p:cNvSpPr txBox="1"/>
          <p:nvPr/>
        </p:nvSpPr>
        <p:spPr>
          <a:xfrm>
            <a:off x="6140222" y="421109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</a:t>
            </a:r>
            <a:r>
              <a:rPr lang="sv-SE" sz="1400" dirty="0" smtClean="0"/>
              <a:t>as funder</a:t>
            </a:r>
            <a:endParaRPr lang="sv-SE" sz="1400" dirty="0"/>
          </a:p>
        </p:txBody>
      </p:sp>
      <p:sp>
        <p:nvSpPr>
          <p:cNvPr id="28" name="textruta 27"/>
          <p:cNvSpPr txBox="1"/>
          <p:nvPr/>
        </p:nvSpPr>
        <p:spPr>
          <a:xfrm rot="1831632">
            <a:off x="3801744" y="5204940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provides</a:t>
            </a:r>
            <a:r>
              <a:rPr lang="sv-SE" sz="1400" dirty="0" smtClean="0"/>
              <a:t> funding</a:t>
            </a:r>
            <a:endParaRPr lang="sv-SE" sz="1400" dirty="0"/>
          </a:p>
        </p:txBody>
      </p:sp>
      <p:sp>
        <p:nvSpPr>
          <p:cNvPr id="29" name="textruta 28"/>
          <p:cNvSpPr txBox="1"/>
          <p:nvPr/>
        </p:nvSpPr>
        <p:spPr>
          <a:xfrm rot="19741517">
            <a:off x="6967419" y="516375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</a:t>
            </a:r>
            <a:r>
              <a:rPr lang="sv-SE" sz="1400" dirty="0" smtClean="0"/>
              <a:t>as funding</a:t>
            </a:r>
            <a:endParaRPr lang="sv-SE" sz="1400" dirty="0"/>
          </a:p>
        </p:txBody>
      </p:sp>
      <p:sp>
        <p:nvSpPr>
          <p:cNvPr id="30" name="textruta 29"/>
          <p:cNvSpPr txBox="1"/>
          <p:nvPr/>
        </p:nvSpPr>
        <p:spPr>
          <a:xfrm rot="1823493">
            <a:off x="6373015" y="3257086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</a:t>
            </a:r>
            <a:r>
              <a:rPr lang="sv-SE" sz="1400" dirty="0" smtClean="0"/>
              <a:t>as co-investigator</a:t>
            </a:r>
            <a:endParaRPr lang="sv-SE" sz="1400" dirty="0"/>
          </a:p>
        </p:txBody>
      </p:sp>
      <p:sp>
        <p:nvSpPr>
          <p:cNvPr id="31" name="textruta 30"/>
          <p:cNvSpPr txBox="1"/>
          <p:nvPr/>
        </p:nvSpPr>
        <p:spPr>
          <a:xfrm rot="19766353">
            <a:off x="4145268" y="3254787"/>
            <a:ext cx="122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i</a:t>
            </a:r>
            <a:r>
              <a:rPr lang="sv-SE" sz="1400" dirty="0" smtClean="0"/>
              <a:t>s affiliated to</a:t>
            </a:r>
            <a:endParaRPr lang="sv-SE" sz="1400" dirty="0"/>
          </a:p>
        </p:txBody>
      </p:sp>
      <p:sp>
        <p:nvSpPr>
          <p:cNvPr id="18" name="textruta 17"/>
          <p:cNvSpPr txBox="1"/>
          <p:nvPr/>
        </p:nvSpPr>
        <p:spPr>
          <a:xfrm>
            <a:off x="6208955" y="169929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People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8869416" y="322299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Projects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6449213" y="597181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Funding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1646575" y="326170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Organizations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 rot="1831632">
            <a:off x="4326066" y="479083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</a:t>
            </a:r>
            <a:r>
              <a:rPr lang="sv-SE" sz="1400" dirty="0" smtClean="0"/>
              <a:t>as </a:t>
            </a:r>
            <a:r>
              <a:rPr lang="sv-SE" sz="1400" dirty="0" err="1" smtClean="0"/>
              <a:t>funding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0400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SweCRIS idag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 err="1"/>
              <a:t>SweCRIS</a:t>
            </a:r>
            <a:r>
              <a:rPr lang="sv-SE" dirty="0"/>
              <a:t>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22" y="3624608"/>
            <a:ext cx="883716" cy="88371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21" y="2229160"/>
            <a:ext cx="638637" cy="638637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4640362" y="3632431"/>
            <a:ext cx="556563" cy="723017"/>
            <a:chOff x="9905637" y="3336288"/>
            <a:chExt cx="556563" cy="723017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284" y="3630034"/>
              <a:ext cx="429271" cy="429271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/>
          </p:nvSpPr>
          <p:spPr>
            <a:xfrm>
              <a:off x="9905637" y="333628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API</a:t>
              </a:r>
              <a:endParaRPr lang="sv-SE" dirty="0"/>
            </a:p>
          </p:txBody>
        </p:sp>
      </p:grpSp>
      <p:sp>
        <p:nvSpPr>
          <p:cNvPr id="13" name="textruta 12"/>
          <p:cNvSpPr txBox="1"/>
          <p:nvPr/>
        </p:nvSpPr>
        <p:spPr>
          <a:xfrm>
            <a:off x="1261650" y="2420629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Vetenskapsrådet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21" y="3002449"/>
            <a:ext cx="638637" cy="638637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2150740" y="3159552"/>
            <a:ext cx="101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Vinnova</a:t>
            </a:r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21" y="3809846"/>
            <a:ext cx="638637" cy="638637"/>
          </a:xfrm>
          <a:prstGeom prst="rect">
            <a:avLst/>
          </a:prstGeom>
        </p:spPr>
      </p:pic>
      <p:sp>
        <p:nvSpPr>
          <p:cNvPr id="23" name="textruta 22"/>
          <p:cNvSpPr txBox="1"/>
          <p:nvPr/>
        </p:nvSpPr>
        <p:spPr>
          <a:xfrm>
            <a:off x="2440709" y="396694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Forte</a:t>
            </a:r>
            <a:endParaRPr lang="sv-SE" dirty="0"/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21" y="4617243"/>
            <a:ext cx="638637" cy="638637"/>
          </a:xfrm>
          <a:prstGeom prst="rect">
            <a:avLst/>
          </a:prstGeom>
        </p:spPr>
      </p:pic>
      <p:sp>
        <p:nvSpPr>
          <p:cNvPr id="28" name="textruta 27"/>
          <p:cNvSpPr txBox="1"/>
          <p:nvPr/>
        </p:nvSpPr>
        <p:spPr>
          <a:xfrm>
            <a:off x="106737" y="476642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Riksbankens Jubileumsfond</a:t>
            </a:r>
            <a:endParaRPr lang="sv-SE" dirty="0"/>
          </a:p>
        </p:txBody>
      </p:sp>
      <p:pic>
        <p:nvPicPr>
          <p:cNvPr id="29" name="Bildobjekt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21" y="5341488"/>
            <a:ext cx="638637" cy="638637"/>
          </a:xfrm>
          <a:prstGeom prst="rect">
            <a:avLst/>
          </a:prstGeom>
        </p:spPr>
      </p:pic>
      <p:sp>
        <p:nvSpPr>
          <p:cNvPr id="34" name="textruta 33"/>
          <p:cNvSpPr txBox="1"/>
          <p:nvPr/>
        </p:nvSpPr>
        <p:spPr>
          <a:xfrm>
            <a:off x="1273723" y="552254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Hjärt-lungfonden</a:t>
            </a:r>
            <a:endParaRPr lang="sv-SE" dirty="0"/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19" y="3871871"/>
            <a:ext cx="537881" cy="537881"/>
          </a:xfrm>
          <a:prstGeom prst="rect">
            <a:avLst/>
          </a:prstGeom>
        </p:spPr>
      </p:pic>
      <p:sp>
        <p:nvSpPr>
          <p:cNvPr id="36" name="textruta 35"/>
          <p:cNvSpPr txBox="1"/>
          <p:nvPr/>
        </p:nvSpPr>
        <p:spPr>
          <a:xfrm>
            <a:off x="5704510" y="326361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SweCRIS</a:t>
            </a:r>
            <a:endParaRPr lang="sv-SE" dirty="0"/>
          </a:p>
        </p:txBody>
      </p:sp>
      <p:pic>
        <p:nvPicPr>
          <p:cNvPr id="37" name="Bildobjekt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10" y="2176369"/>
            <a:ext cx="638637" cy="638637"/>
          </a:xfrm>
          <a:prstGeom prst="rect">
            <a:avLst/>
          </a:prstGeom>
        </p:spPr>
      </p:pic>
      <p:sp>
        <p:nvSpPr>
          <p:cNvPr id="38" name="textruta 37"/>
          <p:cNvSpPr txBox="1"/>
          <p:nvPr/>
        </p:nvSpPr>
        <p:spPr>
          <a:xfrm>
            <a:off x="9473394" y="231102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Energimyndigheten</a:t>
            </a:r>
            <a:endParaRPr lang="sv-SE" dirty="0"/>
          </a:p>
        </p:txBody>
      </p:sp>
      <p:pic>
        <p:nvPicPr>
          <p:cNvPr id="39" name="Bildobjekt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29" y="3001143"/>
            <a:ext cx="638637" cy="638637"/>
          </a:xfrm>
          <a:prstGeom prst="rect">
            <a:avLst/>
          </a:prstGeom>
        </p:spPr>
      </p:pic>
      <p:sp>
        <p:nvSpPr>
          <p:cNvPr id="40" name="textruta 39"/>
          <p:cNvSpPr txBox="1"/>
          <p:nvPr/>
        </p:nvSpPr>
        <p:spPr>
          <a:xfrm>
            <a:off x="9476913" y="313579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Formas</a:t>
            </a:r>
            <a:endParaRPr lang="sv-SE" dirty="0"/>
          </a:p>
        </p:txBody>
      </p:sp>
      <p:pic>
        <p:nvPicPr>
          <p:cNvPr id="41" name="Bildobjekt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10" y="3807176"/>
            <a:ext cx="638637" cy="638637"/>
          </a:xfrm>
          <a:prstGeom prst="rect">
            <a:avLst/>
          </a:prstGeom>
        </p:spPr>
      </p:pic>
      <p:sp>
        <p:nvSpPr>
          <p:cNvPr id="42" name="textruta 41"/>
          <p:cNvSpPr txBox="1"/>
          <p:nvPr/>
        </p:nvSpPr>
        <p:spPr>
          <a:xfrm>
            <a:off x="9473394" y="394182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Rymdstyrelsen</a:t>
            </a:r>
            <a:endParaRPr lang="sv-SE" dirty="0"/>
          </a:p>
        </p:txBody>
      </p:sp>
      <p:pic>
        <p:nvPicPr>
          <p:cNvPr id="43" name="Bildobjekt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10" y="4622733"/>
            <a:ext cx="638637" cy="638637"/>
          </a:xfrm>
          <a:prstGeom prst="rect">
            <a:avLst/>
          </a:prstGeom>
        </p:spPr>
      </p:pic>
      <p:sp>
        <p:nvSpPr>
          <p:cNvPr id="44" name="textruta 43"/>
          <p:cNvSpPr txBox="1"/>
          <p:nvPr/>
        </p:nvSpPr>
        <p:spPr>
          <a:xfrm>
            <a:off x="9473394" y="475738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Östersjöstiftelsen</a:t>
            </a:r>
            <a:endParaRPr lang="sv-SE" dirty="0"/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10" y="5341488"/>
            <a:ext cx="638637" cy="638637"/>
          </a:xfrm>
          <a:prstGeom prst="rect">
            <a:avLst/>
          </a:prstGeom>
        </p:spPr>
      </p:pic>
      <p:sp>
        <p:nvSpPr>
          <p:cNvPr id="46" name="textruta 45"/>
          <p:cNvSpPr txBox="1"/>
          <p:nvPr/>
        </p:nvSpPr>
        <p:spPr>
          <a:xfrm>
            <a:off x="9473394" y="5476140"/>
            <a:ext cx="69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IFAU</a:t>
            </a:r>
            <a:endParaRPr lang="sv-SE" dirty="0"/>
          </a:p>
        </p:txBody>
      </p:sp>
      <p:sp>
        <p:nvSpPr>
          <p:cNvPr id="47" name="textruta 46"/>
          <p:cNvSpPr txBox="1"/>
          <p:nvPr/>
        </p:nvSpPr>
        <p:spPr>
          <a:xfrm>
            <a:off x="4638979" y="44458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85%</a:t>
            </a:r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7525414" y="44097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r>
              <a:rPr lang="sv-SE" dirty="0" smtClean="0"/>
              <a:t>5%</a:t>
            </a:r>
            <a:endParaRPr lang="sv-SE" dirty="0"/>
          </a:p>
        </p:txBody>
      </p:sp>
      <p:sp>
        <p:nvSpPr>
          <p:cNvPr id="49" name="Högerpil 48"/>
          <p:cNvSpPr/>
          <p:nvPr/>
        </p:nvSpPr>
        <p:spPr>
          <a:xfrm>
            <a:off x="6738838" y="4066466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Högerpil 49"/>
          <p:cNvSpPr/>
          <p:nvPr/>
        </p:nvSpPr>
        <p:spPr>
          <a:xfrm>
            <a:off x="8163090" y="4066466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Högerpil 50"/>
          <p:cNvSpPr/>
          <p:nvPr/>
        </p:nvSpPr>
        <p:spPr>
          <a:xfrm rot="-1800000">
            <a:off x="8114945" y="3676284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Högerpil 51"/>
          <p:cNvSpPr/>
          <p:nvPr/>
        </p:nvSpPr>
        <p:spPr>
          <a:xfrm rot="-3000000">
            <a:off x="8011479" y="3360033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Högerpil 52"/>
          <p:cNvSpPr/>
          <p:nvPr/>
        </p:nvSpPr>
        <p:spPr>
          <a:xfrm rot="1800000">
            <a:off x="8104708" y="4487214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Högerpil 53"/>
          <p:cNvSpPr/>
          <p:nvPr/>
        </p:nvSpPr>
        <p:spPr>
          <a:xfrm rot="3000000">
            <a:off x="8013156" y="4809112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Högerpil 54"/>
          <p:cNvSpPr/>
          <p:nvPr/>
        </p:nvSpPr>
        <p:spPr>
          <a:xfrm flipH="1">
            <a:off x="3781898" y="4099461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Högerpil 55"/>
          <p:cNvSpPr/>
          <p:nvPr/>
        </p:nvSpPr>
        <p:spPr>
          <a:xfrm rot="1800000" flipH="1">
            <a:off x="3818445" y="3686385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Högerpil 56"/>
          <p:cNvSpPr/>
          <p:nvPr/>
        </p:nvSpPr>
        <p:spPr>
          <a:xfrm rot="3000000" flipH="1">
            <a:off x="3959332" y="3373825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Högerpil 57"/>
          <p:cNvSpPr/>
          <p:nvPr/>
        </p:nvSpPr>
        <p:spPr>
          <a:xfrm rot="19800000" flipH="1">
            <a:off x="3826018" y="4453824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Högerpil 58"/>
          <p:cNvSpPr/>
          <p:nvPr/>
        </p:nvSpPr>
        <p:spPr>
          <a:xfrm rot="18600000" flipH="1">
            <a:off x="3945890" y="4753865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Högerpil 59"/>
          <p:cNvSpPr/>
          <p:nvPr/>
        </p:nvSpPr>
        <p:spPr>
          <a:xfrm flipH="1">
            <a:off x="5206871" y="4066466"/>
            <a:ext cx="744396" cy="851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4145F21-A70F-4330-B3AC-5C2B96C6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SweCRIS</a:t>
            </a:r>
            <a:br>
              <a:rPr lang="sv-SE" dirty="0" smtClean="0"/>
            </a:br>
            <a:r>
              <a:rPr lang="sv-SE" dirty="0" smtClean="0">
                <a:hlinkClick r:id="rId2"/>
              </a:rPr>
              <a:t>www.swecris.se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4F35E56B-DADC-44C2-B343-0CFF4F7A3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7460AEFA-84F9-4F13-A0DC-799A97DF37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289" y="504000"/>
            <a:ext cx="5057824" cy="5580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6730086"/>
              </p:ext>
            </p:extLst>
          </p:nvPr>
        </p:nvGraphicFramePr>
        <p:xfrm>
          <a:off x="652464" y="2500313"/>
          <a:ext cx="5048249" cy="337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37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SweCRIS - </a:t>
            </a:r>
            <a:r>
              <a:rPr lang="sv-SE" dirty="0" err="1" smtClean="0"/>
              <a:t>overview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 national database containing funded research projects in Sweden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Initiated by Swedish Universities and used by individuals as well as media, private companies and grants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Operated and developed by the Swedish Research Council</a:t>
            </a:r>
            <a:endParaRPr lang="sv-SE" sz="18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 smtClean="0"/>
              <a:t>SweCRIS / Jonas Gurell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3886869"/>
            <a:ext cx="540000" cy="54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72" y="3715011"/>
            <a:ext cx="883716" cy="88371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4660381"/>
            <a:ext cx="540000" cy="54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3113356"/>
            <a:ext cx="540000" cy="540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315200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01088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92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SweCRIS - </a:t>
            </a:r>
            <a:r>
              <a:rPr lang="sv-SE" dirty="0" err="1" smtClean="0"/>
              <a:t>overview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3886869"/>
            <a:ext cx="540000" cy="54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72" y="3715011"/>
            <a:ext cx="883716" cy="88371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4660381"/>
            <a:ext cx="540000" cy="54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3113356"/>
            <a:ext cx="540000" cy="540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315200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01088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41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- </a:t>
            </a:r>
            <a:r>
              <a:rPr lang="sv-SE" dirty="0" err="1"/>
              <a:t>overview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Number</a:t>
            </a:r>
            <a:r>
              <a:rPr lang="sv-SE" sz="1800" dirty="0" smtClean="0"/>
              <a:t> of funders </a:t>
            </a:r>
            <a:r>
              <a:rPr lang="sv-SE" sz="1800" dirty="0" err="1" smtClean="0"/>
              <a:t>are</a:t>
            </a:r>
            <a:r>
              <a:rPr lang="sv-SE" sz="1800" dirty="0" smtClean="0"/>
              <a:t> </a:t>
            </a:r>
            <a:r>
              <a:rPr lang="sv-SE" sz="1800" dirty="0" err="1" smtClean="0"/>
              <a:t>fairly</a:t>
            </a:r>
            <a:r>
              <a:rPr lang="sv-SE" sz="1800" dirty="0" smtClean="0"/>
              <a:t> </a:t>
            </a:r>
            <a:r>
              <a:rPr lang="sv-SE" sz="1800" dirty="0" err="1" smtClean="0"/>
              <a:t>large</a:t>
            </a:r>
            <a:endParaRPr lang="sv-SE" sz="18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3886869"/>
            <a:ext cx="540000" cy="540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72" y="3715011"/>
            <a:ext cx="883716" cy="88371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4660381"/>
            <a:ext cx="540000" cy="54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7" y="3113356"/>
            <a:ext cx="540000" cy="540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01088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99" y="3886869"/>
            <a:ext cx="540000" cy="540000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99" y="4660381"/>
            <a:ext cx="540000" cy="540000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99" y="3113356"/>
            <a:ext cx="540000" cy="54000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90" y="3886869"/>
            <a:ext cx="540000" cy="540000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90" y="4660381"/>
            <a:ext cx="540000" cy="54000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90" y="311335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- </a:t>
            </a:r>
            <a:r>
              <a:rPr lang="sv-SE" dirty="0" err="1"/>
              <a:t>overview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Number</a:t>
            </a:r>
            <a:r>
              <a:rPr lang="sv-SE" sz="1800" dirty="0" smtClean="0"/>
              <a:t> of funders </a:t>
            </a:r>
            <a:r>
              <a:rPr lang="sv-SE" sz="1800" dirty="0" err="1" smtClean="0"/>
              <a:t>are</a:t>
            </a:r>
            <a:r>
              <a:rPr lang="sv-SE" sz="1800" dirty="0" smtClean="0"/>
              <a:t> </a:t>
            </a:r>
            <a:r>
              <a:rPr lang="sv-SE" sz="1800" dirty="0" err="1" smtClean="0"/>
              <a:t>fairly</a:t>
            </a:r>
            <a:r>
              <a:rPr lang="sv-SE" sz="1800" dirty="0" smtClean="0"/>
              <a:t> </a:t>
            </a:r>
            <a:r>
              <a:rPr lang="sv-SE" sz="1800" dirty="0" err="1" smtClean="0"/>
              <a:t>large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Size</a:t>
            </a:r>
            <a:r>
              <a:rPr lang="sv-SE" sz="1800" dirty="0" smtClean="0"/>
              <a:t> of funding organisations </a:t>
            </a:r>
            <a:r>
              <a:rPr lang="sv-SE" sz="1800" dirty="0" err="1" smtClean="0"/>
              <a:t>vary</a:t>
            </a:r>
            <a:r>
              <a:rPr lang="sv-SE" sz="1800" dirty="0" smtClean="0"/>
              <a:t> </a:t>
            </a:r>
            <a:r>
              <a:rPr lang="sv-SE" sz="1800" dirty="0" err="1" smtClean="0"/>
              <a:t>greatly</a:t>
            </a:r>
            <a:endParaRPr lang="sv-SE" sz="18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</a:t>
            </a:r>
            <a:r>
              <a:rPr lang="sv-SE" dirty="0" smtClean="0"/>
              <a:t>Gurell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22" y="3670869"/>
            <a:ext cx="432000" cy="432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72" y="3715011"/>
            <a:ext cx="883716" cy="88371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01088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3" name="Bildobjekt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90" y="3113356"/>
            <a:ext cx="288000" cy="28800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90" y="3886869"/>
            <a:ext cx="540000" cy="540000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90" y="4660381"/>
            <a:ext cx="540000" cy="540000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90" y="3113356"/>
            <a:ext cx="540000" cy="54000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22" y="3113356"/>
            <a:ext cx="432000" cy="432000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22" y="4767736"/>
            <a:ext cx="432000" cy="432000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22" y="4227342"/>
            <a:ext cx="432000" cy="432000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90" y="3463908"/>
            <a:ext cx="288000" cy="288000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25" y="3814460"/>
            <a:ext cx="288000" cy="288000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06" y="4165012"/>
            <a:ext cx="288000" cy="288000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25" y="4535545"/>
            <a:ext cx="288000" cy="288000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44" y="491173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objekt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2" y="3454240"/>
            <a:ext cx="314859" cy="314859"/>
          </a:xfrm>
          <a:prstGeom prst="rect">
            <a:avLst/>
          </a:prstGeom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3" y="3808886"/>
            <a:ext cx="314859" cy="314859"/>
          </a:xfrm>
          <a:prstGeom prst="rect">
            <a:avLst/>
          </a:prstGeom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3" y="4148754"/>
            <a:ext cx="314859" cy="314859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3" y="4514135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87" y="3067673"/>
            <a:ext cx="513670" cy="513670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188308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057881"/>
            <a:ext cx="638637" cy="638637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- </a:t>
            </a:r>
            <a:r>
              <a:rPr lang="sv-SE" dirty="0" err="1"/>
              <a:t>overview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Number</a:t>
            </a:r>
            <a:r>
              <a:rPr lang="sv-SE" sz="1800" dirty="0" smtClean="0"/>
              <a:t> of funders </a:t>
            </a:r>
            <a:r>
              <a:rPr lang="sv-SE" sz="1800" dirty="0" err="1" smtClean="0"/>
              <a:t>are</a:t>
            </a:r>
            <a:r>
              <a:rPr lang="sv-SE" sz="1800" dirty="0" smtClean="0"/>
              <a:t> </a:t>
            </a:r>
            <a:r>
              <a:rPr lang="sv-SE" sz="1800" dirty="0" err="1" smtClean="0"/>
              <a:t>fairly</a:t>
            </a:r>
            <a:r>
              <a:rPr lang="sv-SE" sz="1800" dirty="0" smtClean="0"/>
              <a:t> </a:t>
            </a:r>
            <a:r>
              <a:rPr lang="sv-SE" sz="1800" dirty="0" err="1" smtClean="0"/>
              <a:t>large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Size</a:t>
            </a:r>
            <a:r>
              <a:rPr lang="sv-SE" sz="1800" dirty="0" smtClean="0"/>
              <a:t> of funding organisations </a:t>
            </a:r>
            <a:r>
              <a:rPr lang="sv-SE" sz="1800" dirty="0" err="1" smtClean="0"/>
              <a:t>vary</a:t>
            </a:r>
            <a:r>
              <a:rPr lang="sv-SE" sz="1800" dirty="0" smtClean="0"/>
              <a:t> </a:t>
            </a:r>
            <a:r>
              <a:rPr lang="sv-SE" sz="1800" dirty="0" err="1" smtClean="0"/>
              <a:t>greatly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Almost</a:t>
            </a:r>
            <a:r>
              <a:rPr lang="sv-SE" sz="1800" dirty="0" smtClean="0"/>
              <a:t> all funders </a:t>
            </a:r>
            <a:r>
              <a:rPr lang="sv-SE" sz="1800" dirty="0" err="1" smtClean="0"/>
              <a:t>have</a:t>
            </a:r>
            <a:r>
              <a:rPr lang="sv-SE" sz="1800" dirty="0" smtClean="0"/>
              <a:t> </a:t>
            </a:r>
            <a:r>
              <a:rPr lang="sv-SE" sz="1800" dirty="0" err="1" smtClean="0"/>
              <a:t>individual</a:t>
            </a:r>
            <a:r>
              <a:rPr lang="sv-SE" sz="1800" dirty="0" smtClean="0"/>
              <a:t> databases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72" y="3715011"/>
            <a:ext cx="883716" cy="88371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01088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6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34614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3794108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4144041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45049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95749" y="309152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86597" y="421401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7212671" y="3091529"/>
            <a:ext cx="662589" cy="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- </a:t>
            </a:r>
            <a:r>
              <a:rPr lang="sv-SE" dirty="0" err="1"/>
              <a:t>overview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Number</a:t>
            </a:r>
            <a:r>
              <a:rPr lang="sv-SE" sz="1800" dirty="0" smtClean="0"/>
              <a:t> of funders </a:t>
            </a:r>
            <a:r>
              <a:rPr lang="sv-SE" sz="1800" dirty="0" err="1" smtClean="0"/>
              <a:t>are</a:t>
            </a:r>
            <a:r>
              <a:rPr lang="sv-SE" sz="1800" dirty="0" smtClean="0"/>
              <a:t> </a:t>
            </a:r>
            <a:r>
              <a:rPr lang="sv-SE" sz="1800" dirty="0" err="1" smtClean="0"/>
              <a:t>fairly</a:t>
            </a:r>
            <a:r>
              <a:rPr lang="sv-SE" sz="1800" dirty="0" smtClean="0"/>
              <a:t> </a:t>
            </a:r>
            <a:r>
              <a:rPr lang="sv-SE" sz="1800" dirty="0" err="1" smtClean="0"/>
              <a:t>large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Size</a:t>
            </a:r>
            <a:r>
              <a:rPr lang="sv-SE" sz="1800" dirty="0" smtClean="0"/>
              <a:t> of funding organisations </a:t>
            </a:r>
            <a:r>
              <a:rPr lang="sv-SE" sz="1800" dirty="0" err="1" smtClean="0"/>
              <a:t>vary</a:t>
            </a:r>
            <a:r>
              <a:rPr lang="sv-SE" sz="1800" dirty="0" smtClean="0"/>
              <a:t> </a:t>
            </a:r>
            <a:r>
              <a:rPr lang="sv-SE" sz="1800" dirty="0" err="1" smtClean="0"/>
              <a:t>greatly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Almost</a:t>
            </a:r>
            <a:r>
              <a:rPr lang="sv-SE" sz="1800" dirty="0" smtClean="0"/>
              <a:t> all funders </a:t>
            </a:r>
            <a:r>
              <a:rPr lang="sv-SE" sz="1800" dirty="0" err="1" smtClean="0"/>
              <a:t>have</a:t>
            </a:r>
            <a:r>
              <a:rPr lang="sv-SE" sz="1800" dirty="0" smtClean="0"/>
              <a:t> </a:t>
            </a:r>
            <a:r>
              <a:rPr lang="sv-SE" sz="1800" dirty="0" err="1" smtClean="0"/>
              <a:t>individual</a:t>
            </a:r>
            <a:r>
              <a:rPr lang="sv-SE" sz="1800" dirty="0" smtClean="0"/>
              <a:t>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 smtClean="0"/>
              <a:t>Many</a:t>
            </a:r>
            <a:r>
              <a:rPr lang="sv-SE" sz="1800" dirty="0" smtClean="0"/>
              <a:t> databases </a:t>
            </a:r>
            <a:r>
              <a:rPr lang="sv-SE" sz="1800" dirty="0" err="1" smtClean="0"/>
              <a:t>are</a:t>
            </a:r>
            <a:r>
              <a:rPr lang="sv-SE" sz="1800" dirty="0" smtClean="0"/>
              <a:t> in </a:t>
            </a:r>
            <a:r>
              <a:rPr lang="sv-SE" sz="1800" dirty="0" err="1" smtClean="0"/>
              <a:t>practice</a:t>
            </a:r>
            <a:r>
              <a:rPr lang="sv-SE" sz="1800" dirty="0" smtClean="0"/>
              <a:t> black </a:t>
            </a:r>
            <a:r>
              <a:rPr lang="sv-SE" sz="1800" dirty="0" err="1" smtClean="0"/>
              <a:t>boxes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All databases </a:t>
            </a:r>
            <a:r>
              <a:rPr lang="sv-SE" sz="1800" dirty="0" err="1" smtClean="0"/>
              <a:t>contain</a:t>
            </a:r>
            <a:r>
              <a:rPr lang="sv-SE" sz="1800" dirty="0" smtClean="0"/>
              <a:t> different information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842010"/>
            <a:ext cx="629718" cy="62971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72" y="3715011"/>
            <a:ext cx="883716" cy="88371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4570663"/>
            <a:ext cx="629718" cy="6297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83" y="3113356"/>
            <a:ext cx="629718" cy="62971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SweCRIS                 Universities      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>
            <a:off x="7955426" y="4099719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Högerpil 19"/>
          <p:cNvSpPr/>
          <p:nvPr/>
        </p:nvSpPr>
        <p:spPr>
          <a:xfrm>
            <a:off x="9501088" y="4099719"/>
            <a:ext cx="1302172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1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SweCRIS</a:t>
            </a:r>
            <a:r>
              <a:rPr lang="sv-SE" dirty="0" smtClean="0"/>
              <a:t> - information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3" y="5046854"/>
            <a:ext cx="883716" cy="88371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20" y="5046854"/>
            <a:ext cx="883716" cy="88371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46" y="5046854"/>
            <a:ext cx="883716" cy="883716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407504" y="45322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Personal ID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3323948" y="453224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ORCID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6008288" y="4532243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E-mail </a:t>
            </a:r>
            <a:r>
              <a:rPr lang="sv-SE" dirty="0" err="1" smtClean="0"/>
              <a:t>addresses</a:t>
            </a:r>
            <a:endParaRPr lang="sv-SE" dirty="0"/>
          </a:p>
        </p:txBody>
      </p:sp>
      <p:sp>
        <p:nvSpPr>
          <p:cNvPr id="23" name="textruta 22"/>
          <p:cNvSpPr txBox="1"/>
          <p:nvPr/>
        </p:nvSpPr>
        <p:spPr>
          <a:xfrm>
            <a:off x="9436422" y="453224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Not </a:t>
            </a:r>
            <a:r>
              <a:rPr lang="sv-SE" dirty="0" err="1" smtClean="0"/>
              <a:t>available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407504" y="387957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Organisation ID</a:t>
            </a:r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3488543" y="3879573"/>
            <a:ext cx="59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VAT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5924931" y="387957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Organisation </a:t>
            </a:r>
            <a:r>
              <a:rPr lang="sv-SE" dirty="0" err="1" smtClean="0"/>
              <a:t>name</a:t>
            </a:r>
            <a:endParaRPr lang="sv-SE" dirty="0"/>
          </a:p>
        </p:txBody>
      </p:sp>
      <p:sp>
        <p:nvSpPr>
          <p:cNvPr id="27" name="textruta 26"/>
          <p:cNvSpPr txBox="1"/>
          <p:nvPr/>
        </p:nvSpPr>
        <p:spPr>
          <a:xfrm>
            <a:off x="9385125" y="387957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Domain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407504" y="322690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Project information</a:t>
            </a:r>
            <a:endParaRPr lang="sv-SE" dirty="0"/>
          </a:p>
        </p:txBody>
      </p:sp>
      <p:sp>
        <p:nvSpPr>
          <p:cNvPr id="29" name="textruta 28"/>
          <p:cNvSpPr txBox="1"/>
          <p:nvPr/>
        </p:nvSpPr>
        <p:spPr>
          <a:xfrm>
            <a:off x="3475719" y="3226903"/>
            <a:ext cx="61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6018995" y="3226903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Title</a:t>
            </a:r>
            <a:r>
              <a:rPr lang="sv-SE" dirty="0" smtClean="0"/>
              <a:t> and abstract</a:t>
            </a:r>
            <a:endParaRPr lang="sv-SE" dirty="0"/>
          </a:p>
        </p:txBody>
      </p:sp>
      <p:sp>
        <p:nvSpPr>
          <p:cNvPr id="31" name="textruta 30"/>
          <p:cNvSpPr txBox="1"/>
          <p:nvPr/>
        </p:nvSpPr>
        <p:spPr>
          <a:xfrm>
            <a:off x="8832235" y="3226903"/>
            <a:ext cx="277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Title</a:t>
            </a:r>
            <a:r>
              <a:rPr lang="sv-SE" dirty="0" smtClean="0"/>
              <a:t>, abstract, </a:t>
            </a:r>
            <a:r>
              <a:rPr lang="sv-SE" dirty="0" err="1" smtClean="0"/>
              <a:t>objectives</a:t>
            </a:r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407503" y="257423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Language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3067466" y="257423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English </a:t>
            </a:r>
            <a:r>
              <a:rPr lang="sv-SE" dirty="0" err="1" smtClean="0"/>
              <a:t>only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5828750" y="257423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English and Swedish</a:t>
            </a:r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9423597" y="257423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Swedish </a:t>
            </a:r>
            <a:r>
              <a:rPr lang="sv-SE" dirty="0" err="1" smtClean="0"/>
              <a:t>only</a:t>
            </a:r>
            <a:endParaRPr lang="sv-SE" dirty="0"/>
          </a:p>
        </p:txBody>
      </p:sp>
      <p:sp>
        <p:nvSpPr>
          <p:cNvPr id="36" name="textruta 35"/>
          <p:cNvSpPr txBox="1"/>
          <p:nvPr/>
        </p:nvSpPr>
        <p:spPr>
          <a:xfrm>
            <a:off x="407503" y="1921563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Technical</a:t>
            </a:r>
            <a:r>
              <a:rPr lang="sv-SE" dirty="0" smtClean="0"/>
              <a:t> solution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3503482" y="192156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API</a:t>
            </a:r>
            <a:endParaRPr lang="sv-SE" dirty="0"/>
          </a:p>
        </p:txBody>
      </p:sp>
      <p:sp>
        <p:nvSpPr>
          <p:cNvPr id="38" name="textruta 37"/>
          <p:cNvSpPr txBox="1"/>
          <p:nvPr/>
        </p:nvSpPr>
        <p:spPr>
          <a:xfrm>
            <a:off x="6309618" y="192156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CSV export</a:t>
            </a:r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10039150" y="19278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13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34614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3794108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96015" y="4144041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186265" y="4504989"/>
            <a:ext cx="342707" cy="2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95749" y="309152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6686597" y="4214019"/>
            <a:ext cx="526073" cy="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ildresultat för black box ic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6"/>
          <a:stretch/>
        </p:blipFill>
        <p:spPr bwMode="auto">
          <a:xfrm>
            <a:off x="7212671" y="3091529"/>
            <a:ext cx="662589" cy="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41" y="3114120"/>
            <a:ext cx="314859" cy="314859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7" y="4898306"/>
            <a:ext cx="314859" cy="314859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3630034"/>
            <a:ext cx="513670" cy="513670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21" y="4739606"/>
            <a:ext cx="513670" cy="513670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3833091"/>
            <a:ext cx="638637" cy="638637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71" y="4608301"/>
            <a:ext cx="638637" cy="638637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SweCRIS - </a:t>
            </a:r>
            <a:r>
              <a:rPr lang="sv-SE" dirty="0" smtClean="0"/>
              <a:t>information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657225" y="2471738"/>
            <a:ext cx="5252732" cy="33702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A common </a:t>
            </a:r>
            <a:r>
              <a:rPr lang="sv-SE" sz="1800" dirty="0" err="1" smtClean="0"/>
              <a:t>spreadsheet</a:t>
            </a:r>
            <a:r>
              <a:rPr lang="sv-SE" sz="1800" dirty="0" smtClean="0"/>
              <a:t> </a:t>
            </a:r>
            <a:r>
              <a:rPr lang="sv-SE" sz="1800" dirty="0" err="1" smtClean="0"/>
              <a:t>was</a:t>
            </a:r>
            <a:r>
              <a:rPr lang="sv-SE" sz="1800" dirty="0" smtClean="0"/>
              <a:t> </a:t>
            </a:r>
            <a:r>
              <a:rPr lang="sv-SE" sz="1800" dirty="0" err="1" smtClean="0"/>
              <a:t>constructed</a:t>
            </a:r>
            <a:r>
              <a:rPr lang="sv-SE" sz="1800" dirty="0" smtClean="0"/>
              <a:t> for data </a:t>
            </a:r>
            <a:r>
              <a:rPr lang="sv-SE" sz="1800" dirty="0" err="1" smtClean="0"/>
              <a:t>collection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Information </a:t>
            </a:r>
            <a:r>
              <a:rPr lang="sv-SE" sz="1800" dirty="0" err="1" smtClean="0"/>
              <a:t>exported</a:t>
            </a:r>
            <a:r>
              <a:rPr lang="sv-SE" sz="1800" dirty="0" smtClean="0"/>
              <a:t> from funders 1-2 </a:t>
            </a:r>
            <a:r>
              <a:rPr lang="sv-SE" sz="1800" dirty="0" err="1" smtClean="0"/>
              <a:t>times</a:t>
            </a:r>
            <a:r>
              <a:rPr lang="sv-SE" sz="1800" dirty="0" smtClean="0"/>
              <a:t> per </a:t>
            </a:r>
            <a:r>
              <a:rPr lang="sv-SE" sz="1800" dirty="0" err="1" smtClean="0"/>
              <a:t>year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Exports from funders </a:t>
            </a:r>
            <a:r>
              <a:rPr lang="sv-SE" sz="1800" dirty="0" err="1" smtClean="0"/>
              <a:t>were</a:t>
            </a:r>
            <a:r>
              <a:rPr lang="sv-SE" sz="1800" dirty="0" smtClean="0"/>
              <a:t> </a:t>
            </a:r>
            <a:r>
              <a:rPr lang="sv-SE" sz="1800" dirty="0" err="1" smtClean="0"/>
              <a:t>often</a:t>
            </a:r>
            <a:r>
              <a:rPr lang="sv-SE" sz="1800" dirty="0" smtClean="0"/>
              <a:t> handled by </a:t>
            </a:r>
            <a:r>
              <a:rPr lang="sv-SE" sz="1800" dirty="0" err="1" smtClean="0"/>
              <a:t>consultants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Imports </a:t>
            </a:r>
            <a:r>
              <a:rPr lang="sv-SE" sz="1800" dirty="0" err="1" smtClean="0"/>
              <a:t>into</a:t>
            </a:r>
            <a:r>
              <a:rPr lang="sv-SE" sz="1800" dirty="0" smtClean="0"/>
              <a:t> SweCRIS </a:t>
            </a:r>
            <a:r>
              <a:rPr lang="sv-SE" sz="1800" dirty="0" err="1" smtClean="0"/>
              <a:t>were</a:t>
            </a:r>
            <a:r>
              <a:rPr lang="sv-SE" sz="1800" dirty="0" smtClean="0"/>
              <a:t> </a:t>
            </a:r>
            <a:r>
              <a:rPr lang="sv-SE" sz="1800" dirty="0" err="1" smtClean="0"/>
              <a:t>administered</a:t>
            </a:r>
            <a:r>
              <a:rPr lang="sv-SE" sz="1800" dirty="0" smtClean="0"/>
              <a:t> by a </a:t>
            </a:r>
            <a:r>
              <a:rPr lang="sv-SE" sz="1800" dirty="0" err="1" smtClean="0"/>
              <a:t>commercial</a:t>
            </a:r>
            <a:r>
              <a:rPr lang="sv-SE" sz="1800" dirty="0" smtClean="0"/>
              <a:t> </a:t>
            </a:r>
            <a:r>
              <a:rPr lang="sv-SE" sz="1800" dirty="0" err="1" smtClean="0"/>
              <a:t>actor</a:t>
            </a:r>
            <a:endParaRPr lang="sv-SE" sz="180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7196400" y="6516688"/>
            <a:ext cx="4114800" cy="187325"/>
          </a:xfrm>
        </p:spPr>
        <p:txBody>
          <a:bodyPr/>
          <a:lstStyle/>
          <a:p>
            <a:r>
              <a:rPr lang="sv-SE" dirty="0"/>
              <a:t>SweCRIS / Jonas Gurell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11394000" y="6516688"/>
            <a:ext cx="360362" cy="187325"/>
          </a:xfrm>
        </p:spPr>
        <p:txBody>
          <a:bodyPr/>
          <a:lstStyle/>
          <a:p>
            <a:fld id="{E8645303-2AAE-45D1-913A-B06AE6474513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47" y="3745949"/>
            <a:ext cx="883716" cy="88371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412159" y="2724043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Funders                                                  SweCRIS</a:t>
            </a:r>
            <a:endParaRPr lang="sv-SE" dirty="0"/>
          </a:p>
        </p:txBody>
      </p:sp>
      <p:sp>
        <p:nvSpPr>
          <p:cNvPr id="19" name="Högerpil 18"/>
          <p:cNvSpPr/>
          <p:nvPr/>
        </p:nvSpPr>
        <p:spPr>
          <a:xfrm flipH="1">
            <a:off x="9950409" y="4130657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49" y="3561981"/>
            <a:ext cx="1243050" cy="1243050"/>
          </a:xfrm>
          <a:prstGeom prst="rect">
            <a:avLst/>
          </a:prstGeom>
        </p:spPr>
      </p:pic>
      <p:sp>
        <p:nvSpPr>
          <p:cNvPr id="34" name="Högerpil 33"/>
          <p:cNvSpPr/>
          <p:nvPr/>
        </p:nvSpPr>
        <p:spPr>
          <a:xfrm flipH="1">
            <a:off x="7930706" y="4126356"/>
            <a:ext cx="661945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1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tenskapsrådet">
  <a:themeElements>
    <a:clrScheme name="Anpassat 1">
      <a:dk1>
        <a:sysClr val="windowText" lastClr="000000"/>
      </a:dk1>
      <a:lt1>
        <a:sysClr val="window" lastClr="FFFFFF"/>
      </a:lt1>
      <a:dk2>
        <a:srgbClr val="8B8477"/>
      </a:dk2>
      <a:lt2>
        <a:srgbClr val="F0EDE8"/>
      </a:lt2>
      <a:accent1>
        <a:srgbClr val="0D2172"/>
      </a:accent1>
      <a:accent2>
        <a:srgbClr val="C90000"/>
      </a:accent2>
      <a:accent3>
        <a:srgbClr val="610000"/>
      </a:accent3>
      <a:accent4>
        <a:srgbClr val="FF9C00"/>
      </a:accent4>
      <a:accent5>
        <a:srgbClr val="00988C"/>
      </a:accent5>
      <a:accent6>
        <a:srgbClr val="D900EC"/>
      </a:accent6>
      <a:hlink>
        <a:srgbClr val="000000"/>
      </a:hlink>
      <a:folHlink>
        <a:srgbClr val="000000"/>
      </a:folHlink>
    </a:clrScheme>
    <a:fontScheme name="Vetenskapsråde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uroCRIS 2018 Gurell_2" id="{6C36F381-1DEE-4AAB-95B4-BF4F16E24193}" vid="{4EB43904-4CF9-414F-9BC1-3755E643B47B}"/>
    </a:ext>
  </a:extLst>
</a:theme>
</file>

<file path=ppt/theme/theme2.xml><?xml version="1.0" encoding="utf-8"?>
<a:theme xmlns:a="http://schemas.openxmlformats.org/drawingml/2006/main" name="KB-tema Mörkblå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CRIS 2018 Gurell_2" id="{6C36F381-1DEE-4AAB-95B4-BF4F16E24193}" vid="{36320140-FC44-4805-9803-2488D530C7F2}"/>
    </a:ext>
  </a:extLst>
</a:theme>
</file>

<file path=ppt/theme/theme3.xml><?xml version="1.0" encoding="utf-8"?>
<a:theme xmlns:a="http://schemas.openxmlformats.org/drawingml/2006/main" name="Office-tema">
  <a:themeElements>
    <a:clrScheme name="Vetenskapsrådet">
      <a:dk1>
        <a:sysClr val="windowText" lastClr="000000"/>
      </a:dk1>
      <a:lt1>
        <a:sysClr val="window" lastClr="FFFFFF"/>
      </a:lt1>
      <a:dk2>
        <a:srgbClr val="8B8477"/>
      </a:dk2>
      <a:lt2>
        <a:srgbClr val="F0EDE8"/>
      </a:lt2>
      <a:accent1>
        <a:srgbClr val="0D2172"/>
      </a:accent1>
      <a:accent2>
        <a:srgbClr val="C90000"/>
      </a:accent2>
      <a:accent3>
        <a:srgbClr val="610000"/>
      </a:accent3>
      <a:accent4>
        <a:srgbClr val="FF9C00"/>
      </a:accent4>
      <a:accent5>
        <a:srgbClr val="00988C"/>
      </a:accent5>
      <a:accent6>
        <a:srgbClr val="D900EC"/>
      </a:accent6>
      <a:hlink>
        <a:srgbClr val="0D2172"/>
      </a:hlink>
      <a:folHlink>
        <a:srgbClr val="0D2172"/>
      </a:folHlink>
    </a:clrScheme>
    <a:fontScheme name="Vetenskapsråde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Vetenskapsrådet">
      <a:dk1>
        <a:sysClr val="windowText" lastClr="000000"/>
      </a:dk1>
      <a:lt1>
        <a:sysClr val="window" lastClr="FFFFFF"/>
      </a:lt1>
      <a:dk2>
        <a:srgbClr val="8B8477"/>
      </a:dk2>
      <a:lt2>
        <a:srgbClr val="F0EDE8"/>
      </a:lt2>
      <a:accent1>
        <a:srgbClr val="0D2172"/>
      </a:accent1>
      <a:accent2>
        <a:srgbClr val="C90000"/>
      </a:accent2>
      <a:accent3>
        <a:srgbClr val="610000"/>
      </a:accent3>
      <a:accent4>
        <a:srgbClr val="FF9C00"/>
      </a:accent4>
      <a:accent5>
        <a:srgbClr val="00988C"/>
      </a:accent5>
      <a:accent6>
        <a:srgbClr val="D900EC"/>
      </a:accent6>
      <a:hlink>
        <a:srgbClr val="0D2172"/>
      </a:hlink>
      <a:folHlink>
        <a:srgbClr val="0D2172"/>
      </a:folHlink>
    </a:clrScheme>
    <a:fontScheme name="Vetenskapsråde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CRIS2018_JGurell_SweCRIS_slides</Template>
  <TotalTime>9</TotalTime>
  <Words>615</Words>
  <Application>Microsoft Office PowerPoint</Application>
  <PresentationFormat>Widescreen</PresentationFormat>
  <Paragraphs>175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Georgia</vt:lpstr>
      <vt:lpstr>Vetenskapsrådet</vt:lpstr>
      <vt:lpstr>KB-tema Mörkblå</vt:lpstr>
      <vt:lpstr>SweCRIS</vt:lpstr>
      <vt:lpstr>SweCRIS - overview</vt:lpstr>
      <vt:lpstr>SweCRIS - overview</vt:lpstr>
      <vt:lpstr>SweCRIS - overview</vt:lpstr>
      <vt:lpstr>SweCRIS - overview</vt:lpstr>
      <vt:lpstr>SweCRIS - overview</vt:lpstr>
      <vt:lpstr>SweCRIS - overview</vt:lpstr>
      <vt:lpstr>SweCRIS - information</vt:lpstr>
      <vt:lpstr>SweCRIS - information</vt:lpstr>
      <vt:lpstr>SweCRIS - information</vt:lpstr>
      <vt:lpstr>SweCRIS - information</vt:lpstr>
      <vt:lpstr>SweCRIS – the end product</vt:lpstr>
      <vt:lpstr>SweCRIS – the end product</vt:lpstr>
      <vt:lpstr>SweCRIS – feedback</vt:lpstr>
      <vt:lpstr>SweCRIS – wish list</vt:lpstr>
      <vt:lpstr>SweCRIS – structure</vt:lpstr>
      <vt:lpstr>SweCRIS - structure</vt:lpstr>
      <vt:lpstr>SweCRIS idag</vt:lpstr>
      <vt:lpstr>SweCRIS www.swecris.se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SweCRIS</dc:title>
  <dc:creator>Pablo De Castro</dc:creator>
  <cp:lastModifiedBy>Pablo De Castro</cp:lastModifiedBy>
  <cp:revision>1</cp:revision>
  <dcterms:created xsi:type="dcterms:W3CDTF">2018-08-20T11:08:17Z</dcterms:created>
  <dcterms:modified xsi:type="dcterms:W3CDTF">2018-08-20T11:18:00Z</dcterms:modified>
</cp:coreProperties>
</file>